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50" r:id="rId2"/>
    <p:sldId id="351" r:id="rId3"/>
    <p:sldId id="367" r:id="rId4"/>
    <p:sldId id="356" r:id="rId5"/>
    <p:sldId id="357" r:id="rId6"/>
    <p:sldId id="358" r:id="rId7"/>
    <p:sldId id="359" r:id="rId8"/>
    <p:sldId id="360" r:id="rId9"/>
    <p:sldId id="361" r:id="rId10"/>
    <p:sldId id="362" r:id="rId11"/>
    <p:sldId id="363" r:id="rId12"/>
    <p:sldId id="319" r:id="rId13"/>
    <p:sldId id="297" r:id="rId14"/>
    <p:sldId id="298" r:id="rId15"/>
    <p:sldId id="346" r:id="rId16"/>
    <p:sldId id="320" r:id="rId17"/>
    <p:sldId id="299" r:id="rId18"/>
    <p:sldId id="300" r:id="rId19"/>
    <p:sldId id="301" r:id="rId20"/>
    <p:sldId id="302" r:id="rId21"/>
    <p:sldId id="304" r:id="rId22"/>
    <p:sldId id="306" r:id="rId23"/>
    <p:sldId id="321" r:id="rId24"/>
    <p:sldId id="322" r:id="rId25"/>
    <p:sldId id="324" r:id="rId26"/>
    <p:sldId id="323" r:id="rId27"/>
    <p:sldId id="325" r:id="rId28"/>
    <p:sldId id="327" r:id="rId29"/>
    <p:sldId id="313" r:id="rId30"/>
    <p:sldId id="335" r:id="rId31"/>
    <p:sldId id="312" r:id="rId32"/>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b="1"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b="1"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b="1"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35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0000"/>
    <a:srgbClr val="CCFFFF"/>
    <a:srgbClr val="FFFF99"/>
    <a:srgbClr val="000066"/>
    <a:srgbClr val="FF3300"/>
    <a:srgbClr val="FFFFAB"/>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98" autoAdjust="0"/>
    <p:restoredTop sz="70481" autoAdjust="0"/>
  </p:normalViewPr>
  <p:slideViewPr>
    <p:cSldViewPr>
      <p:cViewPr varScale="1">
        <p:scale>
          <a:sx n="65" d="100"/>
          <a:sy n="65" d="100"/>
        </p:scale>
        <p:origin x="52" y="544"/>
      </p:cViewPr>
      <p:guideLst>
        <p:guide orient="horz" pos="2352"/>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slide" Target="slides/slide23.xml"/><Relationship Id="rId1"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832671E-A664-5A3D-1C26-7CCAA585938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en-US" altLang="LID4096"/>
          </a:p>
        </p:txBody>
      </p:sp>
      <p:sp>
        <p:nvSpPr>
          <p:cNvPr id="6147" name="Rectangle 3">
            <a:extLst>
              <a:ext uri="{FF2B5EF4-FFF2-40B4-BE49-F238E27FC236}">
                <a16:creationId xmlns:a16="http://schemas.microsoft.com/office/drawing/2014/main" id="{9DF4B8C2-5CEC-F93E-6F02-B26223C503DF}"/>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en-US" altLang="LID4096"/>
          </a:p>
        </p:txBody>
      </p:sp>
      <p:sp>
        <p:nvSpPr>
          <p:cNvPr id="6148" name="Rectangle 4">
            <a:extLst>
              <a:ext uri="{FF2B5EF4-FFF2-40B4-BE49-F238E27FC236}">
                <a16:creationId xmlns:a16="http://schemas.microsoft.com/office/drawing/2014/main" id="{5425DCB1-9FA5-8E8B-9E6B-4A5544D5A69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16:creationId xmlns:a16="http://schemas.microsoft.com/office/drawing/2014/main" id="{25ECAC85-E1EC-6F9D-D1F3-BCC6C044B0D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6150" name="Rectangle 6">
            <a:extLst>
              <a:ext uri="{FF2B5EF4-FFF2-40B4-BE49-F238E27FC236}">
                <a16:creationId xmlns:a16="http://schemas.microsoft.com/office/drawing/2014/main" id="{93F18854-9646-717D-FD59-5B8F961176E2}"/>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en-US" altLang="LID4096"/>
          </a:p>
        </p:txBody>
      </p:sp>
      <p:sp>
        <p:nvSpPr>
          <p:cNvPr id="6151" name="Rectangle 7">
            <a:extLst>
              <a:ext uri="{FF2B5EF4-FFF2-40B4-BE49-F238E27FC236}">
                <a16:creationId xmlns:a16="http://schemas.microsoft.com/office/drawing/2014/main" id="{BD548F94-79AA-50F0-8E45-9F1B136AE46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D5F859B5-620D-430A-ABCB-1CC2285860DF}"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1FF4ACF-CF5F-1205-5DCD-4E51DFEC2914}"/>
              </a:ext>
            </a:extLst>
          </p:cNvPr>
          <p:cNvSpPr>
            <a:spLocks noGrp="1" noChangeArrowheads="1"/>
          </p:cNvSpPr>
          <p:nvPr>
            <p:ph type="sldNum" sz="quarter" idx="5"/>
          </p:nvPr>
        </p:nvSpPr>
        <p:spPr>
          <a:ln/>
        </p:spPr>
        <p:txBody>
          <a:bodyPr/>
          <a:lstStyle/>
          <a:p>
            <a:fld id="{0A2D3FE2-F631-4F00-9752-ABD3EFE3D4C1}" type="slidenum">
              <a:rPr lang="en-US" altLang="LID4096"/>
              <a:pPr/>
              <a:t>1</a:t>
            </a:fld>
            <a:endParaRPr lang="en-US" altLang="LID4096"/>
          </a:p>
        </p:txBody>
      </p:sp>
      <p:sp>
        <p:nvSpPr>
          <p:cNvPr id="154626" name="Rectangle 2">
            <a:extLst>
              <a:ext uri="{FF2B5EF4-FFF2-40B4-BE49-F238E27FC236}">
                <a16:creationId xmlns:a16="http://schemas.microsoft.com/office/drawing/2014/main" id="{2BEE40D6-6AC2-5077-AA6A-50599C3B40F8}"/>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54627" name="Rectangle 3">
            <a:extLst>
              <a:ext uri="{FF2B5EF4-FFF2-40B4-BE49-F238E27FC236}">
                <a16:creationId xmlns:a16="http://schemas.microsoft.com/office/drawing/2014/main" id="{CAE153D9-7BFD-7220-09D6-D44C6AEA55BE}"/>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LID4096" dirty="0"/>
              <a:t>Good afternoon! My name is Saul Greenberg from the University of Calgary</a:t>
            </a:r>
          </a:p>
          <a:p>
            <a:r>
              <a:rPr lang="en-US" altLang="LID4096" dirty="0"/>
              <a:t>&lt;Mike R.: and I’m Michael Rounding, a graduate student of Saul’s&gt;</a:t>
            </a:r>
          </a:p>
          <a:p>
            <a:r>
              <a:rPr lang="en-US" altLang="LID4096" dirty="0"/>
              <a:t>We’re both delighted to be here at this last paper session of CHI.</a:t>
            </a:r>
          </a:p>
          <a:p>
            <a:r>
              <a:rPr lang="en-US" altLang="LID4096" dirty="0"/>
              <a:t>Today, we will introduce you to a groupware system we built called the Notification Collage,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45186E7-5A07-1F30-42CF-3F492810AA7B}"/>
              </a:ext>
            </a:extLst>
          </p:cNvPr>
          <p:cNvSpPr>
            <a:spLocks noGrp="1" noChangeArrowheads="1"/>
          </p:cNvSpPr>
          <p:nvPr>
            <p:ph type="sldNum" sz="quarter" idx="5"/>
          </p:nvPr>
        </p:nvSpPr>
        <p:spPr>
          <a:ln/>
        </p:spPr>
        <p:txBody>
          <a:bodyPr/>
          <a:lstStyle/>
          <a:p>
            <a:fld id="{8A6B4A05-5187-41A0-93F6-BF2B7E64897B}" type="slidenum">
              <a:rPr lang="en-US" altLang="LID4096"/>
              <a:pPr/>
              <a:t>2</a:t>
            </a:fld>
            <a:endParaRPr lang="en-US" altLang="LID4096"/>
          </a:p>
        </p:txBody>
      </p:sp>
      <p:sp>
        <p:nvSpPr>
          <p:cNvPr id="156674" name="Rectangle 1026">
            <a:extLst>
              <a:ext uri="{FF2B5EF4-FFF2-40B4-BE49-F238E27FC236}">
                <a16:creationId xmlns:a16="http://schemas.microsoft.com/office/drawing/2014/main" id="{3E946E60-1C3F-8DD3-FE2E-B25D395483D9}"/>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56675" name="Rectangle 1027">
            <a:extLst>
              <a:ext uri="{FF2B5EF4-FFF2-40B4-BE49-F238E27FC236}">
                <a16:creationId xmlns:a16="http://schemas.microsoft.com/office/drawing/2014/main" id="{C284411A-3E29-4838-F6DC-7BF87A9D5B40}"/>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LID4096"/>
              <a:t>The message we will deliver over the next 20 minutes is that Intimate collaborators can post multimedia elements to a Notification Collage to encourage casual interaction</a:t>
            </a:r>
          </a:p>
          <a:p>
            <a:r>
              <a:rPr lang="en-US" altLang="LID4096"/>
              <a:t>I’ll start delivering this message by explaining the concepts of intimate collaborators and casual interaction.</a:t>
            </a:r>
          </a:p>
          <a:p>
            <a:r>
              <a:rPr lang="en-US" altLang="LID4096"/>
              <a:t>Mike will then take over.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FFEBE77-BB8B-F636-463F-32307A09F316}"/>
              </a:ext>
            </a:extLst>
          </p:cNvPr>
          <p:cNvSpPr>
            <a:spLocks noGrp="1" noChangeArrowheads="1"/>
          </p:cNvSpPr>
          <p:nvPr>
            <p:ph type="sldNum" sz="quarter" idx="5"/>
          </p:nvPr>
        </p:nvSpPr>
        <p:spPr>
          <a:ln/>
        </p:spPr>
        <p:txBody>
          <a:bodyPr/>
          <a:lstStyle/>
          <a:p>
            <a:fld id="{1CFB26F8-0FE7-4E74-AFAB-261E8B19E7D4}" type="slidenum">
              <a:rPr lang="en-US" altLang="LID4096"/>
              <a:pPr/>
              <a:t>3</a:t>
            </a:fld>
            <a:endParaRPr lang="en-US" altLang="LID4096"/>
          </a:p>
        </p:txBody>
      </p:sp>
      <p:sp>
        <p:nvSpPr>
          <p:cNvPr id="187394" name="Rectangle 2">
            <a:extLst>
              <a:ext uri="{FF2B5EF4-FFF2-40B4-BE49-F238E27FC236}">
                <a16:creationId xmlns:a16="http://schemas.microsoft.com/office/drawing/2014/main" id="{48EE9E38-687A-D7E7-2FB3-4EE95B1212BE}"/>
              </a:ext>
            </a:extLst>
          </p:cNvPr>
          <p:cNvSpPr>
            <a:spLocks noGrp="1" noRot="1" noChangeAspect="1" noChangeArrowheads="1" noTextEdit="1"/>
          </p:cNvSpPr>
          <p:nvPr>
            <p:ph type="sldImg"/>
          </p:nvPr>
        </p:nvSpPr>
        <p:spPr>
          <a:ln/>
        </p:spPr>
      </p:sp>
      <p:sp>
        <p:nvSpPr>
          <p:cNvPr id="187395" name="Rectangle 3">
            <a:extLst>
              <a:ext uri="{FF2B5EF4-FFF2-40B4-BE49-F238E27FC236}">
                <a16:creationId xmlns:a16="http://schemas.microsoft.com/office/drawing/2014/main" id="{6F66A427-B01F-56D3-3B35-4873C4F3AC9B}"/>
              </a:ext>
            </a:extLst>
          </p:cNvPr>
          <p:cNvSpPr>
            <a:spLocks noGrp="1" noChangeArrowheads="1"/>
          </p:cNvSpPr>
          <p:nvPr>
            <p:ph type="body" idx="1"/>
          </p:nvPr>
        </p:nvSpPr>
        <p:spPr/>
        <p:txBody>
          <a:bodyPr/>
          <a:lstStyle/>
          <a:p>
            <a:r>
              <a:rPr lang="en-US" altLang="LID4096" dirty="0"/>
              <a:t>He’ll describe the Notification Collage and how its elements provide:</a:t>
            </a:r>
          </a:p>
          <a:p>
            <a:r>
              <a:rPr lang="en-US" altLang="LID4096" dirty="0"/>
              <a:t>-awareness of people</a:t>
            </a:r>
          </a:p>
          <a:p>
            <a:r>
              <a:rPr lang="en-US" altLang="LID4096" dirty="0"/>
              <a:t>-awareness of their artifacts</a:t>
            </a:r>
          </a:p>
          <a:p>
            <a:r>
              <a:rPr lang="en-US" altLang="LID4096" dirty="0"/>
              <a:t>-entry points into conversation</a:t>
            </a:r>
          </a:p>
          <a:p>
            <a:r>
              <a:rPr lang="en-US" altLang="LID4096" dirty="0"/>
              <a:t>-interaction over artefacts.</a:t>
            </a:r>
          </a:p>
          <a:p>
            <a:r>
              <a:rPr lang="en-US" altLang="LID4096" dirty="0"/>
              <a:t>He will then summarize how the Notification Collage encouraged casual interaction within our group of both </a:t>
            </a:r>
            <a:r>
              <a:rPr lang="en-US" altLang="LID4096" dirty="0" err="1"/>
              <a:t>colocated</a:t>
            </a:r>
            <a:r>
              <a:rPr lang="en-US" altLang="LID4096" dirty="0"/>
              <a:t> and distributed collaborators.</a:t>
            </a:r>
            <a:endParaRPr lang="en-CA" altLang="LID4096"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856DB32-FC6D-2D13-F573-5791B73D7814}"/>
              </a:ext>
            </a:extLst>
          </p:cNvPr>
          <p:cNvSpPr>
            <a:spLocks noGrp="1" noChangeArrowheads="1"/>
          </p:cNvSpPr>
          <p:nvPr>
            <p:ph type="sldNum" sz="quarter" idx="5"/>
          </p:nvPr>
        </p:nvSpPr>
        <p:spPr>
          <a:ln/>
        </p:spPr>
        <p:txBody>
          <a:bodyPr/>
          <a:lstStyle/>
          <a:p>
            <a:fld id="{E74A77C5-F4A4-46E7-875F-0F206EC32052}" type="slidenum">
              <a:rPr lang="en-US" altLang="LID4096"/>
              <a:pPr/>
              <a:t>4</a:t>
            </a:fld>
            <a:endParaRPr lang="en-US" altLang="LID4096"/>
          </a:p>
        </p:txBody>
      </p:sp>
      <p:sp>
        <p:nvSpPr>
          <p:cNvPr id="166914" name="Rectangle 2">
            <a:extLst>
              <a:ext uri="{FF2B5EF4-FFF2-40B4-BE49-F238E27FC236}">
                <a16:creationId xmlns:a16="http://schemas.microsoft.com/office/drawing/2014/main" id="{69F30376-1C0F-468E-CEFB-2BF8AB2F702C}"/>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66915" name="Rectangle 3">
            <a:extLst>
              <a:ext uri="{FF2B5EF4-FFF2-40B4-BE49-F238E27FC236}">
                <a16:creationId xmlns:a16="http://schemas.microsoft.com/office/drawing/2014/main" id="{61A03624-E0EF-9E80-1098-84312AE0D613}"/>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LID4096"/>
              <a:t>Ok, lets begin with intimate collaborators. </a:t>
            </a:r>
          </a:p>
          <a:p>
            <a:r>
              <a:rPr lang="en-US" altLang="LID4096"/>
              <a:t>These are people who know each other well: family, friends, work groups. </a:t>
            </a:r>
          </a:p>
          <a:p>
            <a:r>
              <a:rPr lang="en-US" altLang="LID4096"/>
              <a:t>What makes this group special is that its members have a real need or desire for close coordination, collaboration, and social interaction.</a:t>
            </a:r>
          </a:p>
          <a:p>
            <a:endParaRPr lang="en-US" altLang="LID4096"/>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FDD3EAE-48B9-DFF2-C15F-F71A5BEB7D99}"/>
              </a:ext>
            </a:extLst>
          </p:cNvPr>
          <p:cNvSpPr>
            <a:spLocks noGrp="1" noChangeArrowheads="1"/>
          </p:cNvSpPr>
          <p:nvPr>
            <p:ph type="sldNum" sz="quarter" idx="5"/>
          </p:nvPr>
        </p:nvSpPr>
        <p:spPr>
          <a:ln/>
        </p:spPr>
        <p:txBody>
          <a:bodyPr/>
          <a:lstStyle/>
          <a:p>
            <a:fld id="{77D3B493-7F16-4869-8DC3-798516A0F47B}" type="slidenum">
              <a:rPr lang="en-US" altLang="LID4096"/>
              <a:pPr/>
              <a:t>5</a:t>
            </a:fld>
            <a:endParaRPr lang="en-US" altLang="LID4096"/>
          </a:p>
        </p:txBody>
      </p:sp>
      <p:sp>
        <p:nvSpPr>
          <p:cNvPr id="168962" name="Rectangle 2">
            <a:extLst>
              <a:ext uri="{FF2B5EF4-FFF2-40B4-BE49-F238E27FC236}">
                <a16:creationId xmlns:a16="http://schemas.microsoft.com/office/drawing/2014/main" id="{66CCDEA6-1CE3-25C7-9FED-EDA1E5A410A6}"/>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68963" name="Rectangle 3">
            <a:extLst>
              <a:ext uri="{FF2B5EF4-FFF2-40B4-BE49-F238E27FC236}">
                <a16:creationId xmlns:a16="http://schemas.microsoft.com/office/drawing/2014/main" id="{FAD94841-3939-62BE-43CE-F0C7C2669D5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LID4096"/>
              <a:t>Groupware has potential to support these intimate collaborators, for in today’s society, it is common for its members to be sometimes co-located, sometimes distance-separated. A good example is a work group that included telecommuters.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3E84924-184F-A6BA-AFBF-6F9F72397384}"/>
              </a:ext>
            </a:extLst>
          </p:cNvPr>
          <p:cNvSpPr>
            <a:spLocks noGrp="1" noChangeArrowheads="1"/>
          </p:cNvSpPr>
          <p:nvPr>
            <p:ph type="sldNum" sz="quarter" idx="5"/>
          </p:nvPr>
        </p:nvSpPr>
        <p:spPr>
          <a:ln/>
        </p:spPr>
        <p:txBody>
          <a:bodyPr/>
          <a:lstStyle/>
          <a:p>
            <a:fld id="{F6598894-62D0-4345-A25E-55AF3CE762CE}" type="slidenum">
              <a:rPr lang="en-US" altLang="LID4096"/>
              <a:pPr/>
              <a:t>6</a:t>
            </a:fld>
            <a:endParaRPr lang="en-US" altLang="LID4096"/>
          </a:p>
        </p:txBody>
      </p:sp>
      <p:sp>
        <p:nvSpPr>
          <p:cNvPr id="171010" name="Rectangle 2">
            <a:extLst>
              <a:ext uri="{FF2B5EF4-FFF2-40B4-BE49-F238E27FC236}">
                <a16:creationId xmlns:a16="http://schemas.microsoft.com/office/drawing/2014/main" id="{923CBB4A-1F99-E044-BDAA-0B59478B6EF8}"/>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1011" name="Rectangle 3">
            <a:extLst>
              <a:ext uri="{FF2B5EF4-FFF2-40B4-BE49-F238E27FC236}">
                <a16:creationId xmlns:a16="http://schemas.microsoft.com/office/drawing/2014/main" id="{DDE0E397-118C-B7E7-580E-88CF6FC30A90}"/>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LID4096"/>
              <a:t>The second concept is  Casual interaction. CSCW researchers in the late 1980s described the importance of the lightweight coordination and easy </a:t>
            </a:r>
          </a:p>
          <a:p>
            <a:r>
              <a:rPr lang="en-US" altLang="LID4096"/>
              <a:t>communication that happened through casual hallway encounters, in coffee rooms, over photocopy machines, and when they worked together in common areas.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91BA00D-CBB2-630F-8C27-5F480FB524F3}"/>
              </a:ext>
            </a:extLst>
          </p:cNvPr>
          <p:cNvSpPr>
            <a:spLocks noGrp="1" noChangeArrowheads="1"/>
          </p:cNvSpPr>
          <p:nvPr>
            <p:ph type="sldNum" sz="quarter" idx="5"/>
          </p:nvPr>
        </p:nvSpPr>
        <p:spPr>
          <a:ln/>
        </p:spPr>
        <p:txBody>
          <a:bodyPr/>
          <a:lstStyle/>
          <a:p>
            <a:fld id="{13E57316-3EAF-41BF-B781-2C47FF8E4EE0}" type="slidenum">
              <a:rPr lang="en-US" altLang="LID4096"/>
              <a:pPr/>
              <a:t>7</a:t>
            </a:fld>
            <a:endParaRPr lang="en-US" altLang="LID4096"/>
          </a:p>
        </p:txBody>
      </p:sp>
      <p:sp>
        <p:nvSpPr>
          <p:cNvPr id="173058" name="Rectangle 2">
            <a:extLst>
              <a:ext uri="{FF2B5EF4-FFF2-40B4-BE49-F238E27FC236}">
                <a16:creationId xmlns:a16="http://schemas.microsoft.com/office/drawing/2014/main" id="{8730215D-4CDA-A351-584D-9EF2EB7B1EFE}"/>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3059" name="Rectangle 3">
            <a:extLst>
              <a:ext uri="{FF2B5EF4-FFF2-40B4-BE49-F238E27FC236}">
                <a16:creationId xmlns:a16="http://schemas.microsoft.com/office/drawing/2014/main" id="{9FFA4400-6684-CE4B-30E5-C5416DA35E8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LID4096"/>
              <a:t>The glue behind these casual interactions is awareness, where people constantly but subconciously ask and answer questions such as </a:t>
            </a:r>
          </a:p>
          <a:p>
            <a:r>
              <a:rPr lang="en-US" altLang="LID4096"/>
              <a:t>-who is around</a:t>
            </a:r>
          </a:p>
          <a:p>
            <a:r>
              <a:rPr lang="en-US" altLang="LID4096"/>
              <a:t>-are they available now</a:t>
            </a:r>
          </a:p>
          <a:p>
            <a:r>
              <a:rPr lang="en-US" altLang="LID4096"/>
              <a:t>-can they be interrupted</a:t>
            </a:r>
          </a:p>
          <a:p>
            <a:r>
              <a:rPr lang="en-US" altLang="LID4096"/>
              <a:t>-how can I initiate contact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188A02B-61FB-084C-5BF8-9265C4B12AE1}"/>
              </a:ext>
            </a:extLst>
          </p:cNvPr>
          <p:cNvSpPr>
            <a:spLocks noGrp="1" noChangeArrowheads="1"/>
          </p:cNvSpPr>
          <p:nvPr>
            <p:ph type="sldNum" sz="quarter" idx="5"/>
          </p:nvPr>
        </p:nvSpPr>
        <p:spPr>
          <a:ln/>
        </p:spPr>
        <p:txBody>
          <a:bodyPr/>
          <a:lstStyle/>
          <a:p>
            <a:fld id="{4C1C3461-49A2-4010-91C7-0B138FB68B3A}" type="slidenum">
              <a:rPr lang="en-US" altLang="LID4096"/>
              <a:pPr/>
              <a:t>8</a:t>
            </a:fld>
            <a:endParaRPr lang="en-US" altLang="LID4096"/>
          </a:p>
        </p:txBody>
      </p:sp>
      <p:sp>
        <p:nvSpPr>
          <p:cNvPr id="175106" name="Rectangle 2">
            <a:extLst>
              <a:ext uri="{FF2B5EF4-FFF2-40B4-BE49-F238E27FC236}">
                <a16:creationId xmlns:a16="http://schemas.microsoft.com/office/drawing/2014/main" id="{D7218651-E72E-EA94-7E8F-8DE95464EDA3}"/>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5107" name="Rectangle 3">
            <a:extLst>
              <a:ext uri="{FF2B5EF4-FFF2-40B4-BE49-F238E27FC236}">
                <a16:creationId xmlns:a16="http://schemas.microsoft.com/office/drawing/2014/main" id="{B1856F58-7902-D4F3-F15E-BD24CC373FF9}"/>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LID4096"/>
              <a:t>When we move to settings that includes distant collaborators, the design goal for groupware then becomes to support the smooth transition from awareness to casual encounters to conversation and work. </a:t>
            </a:r>
          </a:p>
          <a:p>
            <a:r>
              <a:rPr lang="en-US" altLang="LID4096"/>
              <a:t>And you will see that this is exactly what we built the Notification Collage for.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58B9924-9AE0-4F91-5C90-FB81C41FFF06}"/>
              </a:ext>
            </a:extLst>
          </p:cNvPr>
          <p:cNvSpPr>
            <a:spLocks noGrp="1" noChangeArrowheads="1"/>
          </p:cNvSpPr>
          <p:nvPr>
            <p:ph type="sldNum" sz="quarter" idx="5"/>
          </p:nvPr>
        </p:nvSpPr>
        <p:spPr>
          <a:ln/>
        </p:spPr>
        <p:txBody>
          <a:bodyPr/>
          <a:lstStyle/>
          <a:p>
            <a:fld id="{D6A8BD03-07F2-4429-B143-38C62C90BCD4}" type="slidenum">
              <a:rPr lang="en-US" altLang="LID4096"/>
              <a:pPr/>
              <a:t>9</a:t>
            </a:fld>
            <a:endParaRPr lang="en-US" altLang="LID4096"/>
          </a:p>
        </p:txBody>
      </p:sp>
      <p:sp>
        <p:nvSpPr>
          <p:cNvPr id="177154" name="Rectangle 2">
            <a:extLst>
              <a:ext uri="{FF2B5EF4-FFF2-40B4-BE49-F238E27FC236}">
                <a16:creationId xmlns:a16="http://schemas.microsoft.com/office/drawing/2014/main" id="{246E5D71-30BE-A8A1-F48D-E1E091D8867D}"/>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7155" name="Rectangle 3">
            <a:extLst>
              <a:ext uri="{FF2B5EF4-FFF2-40B4-BE49-F238E27FC236}">
                <a16:creationId xmlns:a16="http://schemas.microsoft.com/office/drawing/2014/main" id="{E94CBF05-1772-01A8-99A7-22215C7C391F}"/>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LID4096" dirty="0"/>
              <a:t>To illustrate this idea, I’m going to show you a video that I made several years ago.</a:t>
            </a:r>
          </a:p>
          <a:p>
            <a:r>
              <a:rPr lang="en-US" altLang="LID4096" dirty="0"/>
              <a:t>Copying the idea I had seen in a video produced by </a:t>
            </a:r>
            <a:r>
              <a:rPr lang="en-US" altLang="LID4096" dirty="0" err="1"/>
              <a:t>Bellcore</a:t>
            </a:r>
            <a:r>
              <a:rPr lang="en-US" altLang="LID4096" dirty="0"/>
              <a:t> researchers, I put a camera in a public hallway for one hour over lunch. </a:t>
            </a:r>
          </a:p>
          <a:p>
            <a:r>
              <a:rPr lang="en-US" altLang="LID4096" dirty="0"/>
              <a:t>What you will see is a part of this hour where I just cut out the bits where no-one was in the hall. </a:t>
            </a:r>
          </a:p>
          <a:p>
            <a:r>
              <a:rPr lang="en-US" altLang="LID4096" dirty="0"/>
              <a:t>You will notice that people constantly seek awareness information---people are simply unable to pass by an open doorway without looking in. </a:t>
            </a:r>
          </a:p>
          <a:p>
            <a:r>
              <a:rPr lang="en-US" altLang="LID4096" dirty="0"/>
              <a:t>You will also see that people often act on that information to move into casual interaction.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DE087ED-1BFA-16B7-CAB5-D8C18CEA052A}"/>
              </a:ext>
            </a:extLst>
          </p:cNvPr>
          <p:cNvSpPr>
            <a:spLocks noGrp="1" noChangeArrowheads="1"/>
          </p:cNvSpPr>
          <p:nvPr>
            <p:ph type="sldNum" sz="quarter" idx="5"/>
          </p:nvPr>
        </p:nvSpPr>
        <p:spPr>
          <a:ln/>
        </p:spPr>
        <p:txBody>
          <a:bodyPr/>
          <a:lstStyle/>
          <a:p>
            <a:fld id="{9FC744B5-2C00-418B-86C3-66DE018067D3}" type="slidenum">
              <a:rPr lang="en-US" altLang="LID4096"/>
              <a:pPr/>
              <a:t>10</a:t>
            </a:fld>
            <a:endParaRPr lang="en-US" altLang="LID4096"/>
          </a:p>
        </p:txBody>
      </p:sp>
      <p:sp>
        <p:nvSpPr>
          <p:cNvPr id="179202" name="Rectangle 1026">
            <a:extLst>
              <a:ext uri="{FF2B5EF4-FFF2-40B4-BE49-F238E27FC236}">
                <a16:creationId xmlns:a16="http://schemas.microsoft.com/office/drawing/2014/main" id="{807CC489-7622-2C46-EC22-2E8A28F7B637}"/>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9203" name="Rectangle 1027">
            <a:extLst>
              <a:ext uri="{FF2B5EF4-FFF2-40B4-BE49-F238E27FC236}">
                <a16:creationId xmlns:a16="http://schemas.microsoft.com/office/drawing/2014/main" id="{4106FC1C-510E-E677-B5FF-FEFE3CFBF67B}"/>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LID4096" dirty="0"/>
              <a:t>Of course, many groupware systems have been designed to support casual interaction. </a:t>
            </a:r>
          </a:p>
          <a:p>
            <a:r>
              <a:rPr lang="en-US" altLang="LID4096" dirty="0"/>
              <a:t>Perhaps the most well-known is instant messaging, where one can select their friends (or intimate collaborators), see if they are on-line, and then easily enter into a text chat conversation. While these systems provide only a few bits of awareness information, they have become the 2</a:t>
            </a:r>
            <a:r>
              <a:rPr lang="en-US" altLang="LID4096" baseline="30000" dirty="0"/>
              <a:t>nd</a:t>
            </a:r>
            <a:r>
              <a:rPr lang="en-US" altLang="LID4096" dirty="0"/>
              <a:t> killer app of groupware (with email being the first) because they make casual interaction over computers </a:t>
            </a:r>
            <a:r>
              <a:rPr lang="en-US" altLang="LID4096" dirty="0" err="1"/>
              <a:t>accessable</a:t>
            </a:r>
            <a:r>
              <a:rPr lang="en-US" altLang="LID4096" dirty="0"/>
              <a:t> to the many. </a:t>
            </a:r>
          </a:p>
          <a:p>
            <a:r>
              <a:rPr lang="en-US" altLang="LID4096" dirty="0"/>
              <a:t>At the other extreme we have media spaces that provide an always on video portal between places. In media spaces, people gather awareness through the video channel, and use the same channel to move into communication.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B76E3E4-5750-B7B7-8099-1565DD415C49}"/>
              </a:ext>
            </a:extLst>
          </p:cNvPr>
          <p:cNvSpPr>
            <a:spLocks noGrp="1" noChangeArrowheads="1"/>
          </p:cNvSpPr>
          <p:nvPr>
            <p:ph type="sldNum" sz="quarter" idx="5"/>
          </p:nvPr>
        </p:nvSpPr>
        <p:spPr>
          <a:ln/>
        </p:spPr>
        <p:txBody>
          <a:bodyPr/>
          <a:lstStyle/>
          <a:p>
            <a:fld id="{8565B17B-CF96-4430-B5E8-828EC2DD3D88}" type="slidenum">
              <a:rPr lang="en-US" altLang="LID4096"/>
              <a:pPr/>
              <a:t>11</a:t>
            </a:fld>
            <a:endParaRPr lang="en-US" altLang="LID4096"/>
          </a:p>
        </p:txBody>
      </p:sp>
      <p:sp>
        <p:nvSpPr>
          <p:cNvPr id="181250" name="Rectangle 1026">
            <a:extLst>
              <a:ext uri="{FF2B5EF4-FFF2-40B4-BE49-F238E27FC236}">
                <a16:creationId xmlns:a16="http://schemas.microsoft.com/office/drawing/2014/main" id="{4996EEFD-E23F-77ED-A72E-2485B02FEF3D}"/>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81251" name="Rectangle 1027">
            <a:extLst>
              <a:ext uri="{FF2B5EF4-FFF2-40B4-BE49-F238E27FC236}">
                <a16:creationId xmlns:a16="http://schemas.microsoft.com/office/drawing/2014/main" id="{E206F6AB-4ABE-DA55-3B3D-7F4DA2567C33}"/>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LID4096" sz="1800"/>
              <a:t>While these systems work, we wanted groupware to recognize other characteristics of awareness information now present in the every day world. </a:t>
            </a:r>
          </a:p>
          <a:p>
            <a:r>
              <a:rPr lang="en-US" altLang="LID4096" sz="1800"/>
              <a:t>First, Awareness information is rich: we are aware of many things, including not only people, but of the events occuring around us and of the things, or artifacts within our environment.</a:t>
            </a:r>
          </a:p>
          <a:p>
            <a:r>
              <a:rPr lang="en-US" altLang="LID4096" sz="1800"/>
              <a:t>Second, Information competes for our attention: our environments contain huge amounts of information: noticing information is often a function of its personal importance, its salience, and serendipity</a:t>
            </a:r>
          </a:p>
          <a:p>
            <a:r>
              <a:rPr lang="en-US" altLang="LID4096" sz="1800"/>
              <a:t>Other important points come from considering awareness information as a social phonomenon.</a:t>
            </a:r>
          </a:p>
          <a:p>
            <a:r>
              <a:rPr lang="en-US" altLang="LID4096" sz="1800"/>
              <a:t>When people cohabit a place, the information becomes a shared resource that many can perceive.</a:t>
            </a:r>
          </a:p>
          <a:p>
            <a:r>
              <a:rPr lang="en-US" altLang="LID4096" sz="1800"/>
              <a:t>Awareness information can also be socially produced. One person can intentionally create information for others (such as a message placed on a visible whiteboard). Similarly, conversations and interactions by people in a group can be overheard by others.</a:t>
            </a:r>
          </a:p>
          <a:p>
            <a:r>
              <a:rPr lang="en-US" altLang="LID4096" sz="1800"/>
              <a:t>Finally, awareness information can be socially manipulated. One person may position it so another can see it. For example, I am sure all of you have experienced a postit note stuck to your monitor that was placed there by another person. As well, if one person sees some information that may be relevant to another, he or she may inform them about it.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5695D8C-944E-23D2-C902-44912C5E9B20}"/>
              </a:ext>
            </a:extLst>
          </p:cNvPr>
          <p:cNvSpPr>
            <a:spLocks noGrp="1" noChangeArrowheads="1"/>
          </p:cNvSpPr>
          <p:nvPr>
            <p:ph type="sldNum" sz="quarter" idx="5"/>
          </p:nvPr>
        </p:nvSpPr>
        <p:spPr>
          <a:ln/>
        </p:spPr>
        <p:txBody>
          <a:bodyPr/>
          <a:lstStyle/>
          <a:p>
            <a:fld id="{E4951381-D871-47DB-931B-B521BCF8ACCA}" type="slidenum">
              <a:rPr lang="en-US" altLang="LID4096"/>
              <a:pPr/>
              <a:t>12</a:t>
            </a:fld>
            <a:endParaRPr lang="en-US" altLang="LID4096"/>
          </a:p>
        </p:txBody>
      </p:sp>
      <p:sp>
        <p:nvSpPr>
          <p:cNvPr id="118786" name="Rectangle 2">
            <a:extLst>
              <a:ext uri="{FF2B5EF4-FFF2-40B4-BE49-F238E27FC236}">
                <a16:creationId xmlns:a16="http://schemas.microsoft.com/office/drawing/2014/main" id="{BA702F20-4CDF-3997-0ECE-4A69B72E9745}"/>
              </a:ext>
            </a:extLst>
          </p:cNvPr>
          <p:cNvSpPr>
            <a:spLocks noGrp="1" noRot="1" noChangeAspect="1" noChangeArrowheads="1" noTextEdit="1"/>
          </p:cNvSpPr>
          <p:nvPr>
            <p:ph type="sldImg"/>
          </p:nvPr>
        </p:nvSpPr>
        <p:spPr>
          <a:ln/>
        </p:spPr>
      </p:sp>
      <p:sp>
        <p:nvSpPr>
          <p:cNvPr id="118787" name="Rectangle 3">
            <a:extLst>
              <a:ext uri="{FF2B5EF4-FFF2-40B4-BE49-F238E27FC236}">
                <a16:creationId xmlns:a16="http://schemas.microsoft.com/office/drawing/2014/main" id="{3E22D354-A5F1-1B87-B1AE-F6D472B646D1}"/>
              </a:ext>
            </a:extLst>
          </p:cNvPr>
          <p:cNvSpPr>
            <a:spLocks noGrp="1" noChangeArrowheads="1"/>
          </p:cNvSpPr>
          <p:nvPr>
            <p:ph type="body" idx="1"/>
          </p:nvPr>
        </p:nvSpPr>
        <p:spPr/>
        <p:txBody>
          <a:bodyPr/>
          <a:lstStyle/>
          <a:p>
            <a:pPr>
              <a:buFontTx/>
              <a:buChar char="-"/>
            </a:pPr>
            <a:r>
              <a:rPr lang="en-US" altLang="LID4096"/>
              <a:t>We developed the Notification Collage to recognize these characteristics.</a:t>
            </a:r>
          </a:p>
          <a:p>
            <a:pPr>
              <a:buFontTx/>
              <a:buChar char="-"/>
            </a:pPr>
            <a:r>
              <a:rPr lang="en-US" altLang="LID4096"/>
              <a:t> I do want to acknowledge that our design was heavily influenced by two other systems: University of Queensland’s TickerTape, and Andruid Kerne’s Collage Machine. These are detailed in the paper.</a:t>
            </a:r>
          </a:p>
          <a:p>
            <a:pPr>
              <a:buFontTx/>
              <a:buChar char="-"/>
            </a:pPr>
            <a:r>
              <a:rPr lang="en-US" altLang="LID4096"/>
              <a:t>Mike will now take over.</a:t>
            </a:r>
          </a:p>
          <a:p>
            <a:pPr>
              <a:buFontTx/>
              <a:buChar char="-"/>
            </a:pPr>
            <a:r>
              <a:rPr lang="en-US" altLang="LID4096"/>
              <a:t> He will describe the Notification Collage and its elements, and then detail how its been used by our group of colocated and distant collaborators.</a:t>
            </a:r>
          </a:p>
          <a:p>
            <a:pPr>
              <a:buFontTx/>
              <a:buChar char="-"/>
            </a:pPr>
            <a:r>
              <a:rPr lang="en-US" altLang="LID4096"/>
              <a:t>The NC is a public forum for group members to post multimedia information about themselves and their things</a:t>
            </a:r>
          </a:p>
          <a:p>
            <a:pPr>
              <a:buFontTx/>
              <a:buChar char="-"/>
            </a:pPr>
            <a:r>
              <a:rPr lang="en-US" altLang="LID4096"/>
              <a:t>It encourages casual interaction by allowing others to view this information and act on it.</a:t>
            </a:r>
          </a:p>
          <a:p>
            <a:pPr>
              <a:buFontTx/>
              <a:buChar char="-"/>
            </a:pPr>
            <a:r>
              <a:rPr lang="en-US" altLang="LID4096"/>
              <a:t>We wanted this information on the periphery of peoples’ attention, hence its presence on both large public displays and secondary personal displays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B39CAB4-EAA0-F6AC-003B-234E59B93F2C}"/>
              </a:ext>
            </a:extLst>
          </p:cNvPr>
          <p:cNvSpPr>
            <a:spLocks noGrp="1" noChangeArrowheads="1"/>
          </p:cNvSpPr>
          <p:nvPr>
            <p:ph type="sldNum" sz="quarter" idx="5"/>
          </p:nvPr>
        </p:nvSpPr>
        <p:spPr>
          <a:ln/>
        </p:spPr>
        <p:txBody>
          <a:bodyPr/>
          <a:lstStyle/>
          <a:p>
            <a:fld id="{5334D5DD-8A5A-4731-9EED-AB8634DBFDCF}" type="slidenum">
              <a:rPr lang="en-US" altLang="LID4096"/>
              <a:pPr/>
              <a:t>13</a:t>
            </a:fld>
            <a:endParaRPr lang="en-US" altLang="LID4096"/>
          </a:p>
        </p:txBody>
      </p:sp>
      <p:sp>
        <p:nvSpPr>
          <p:cNvPr id="119810" name="Rectangle 2">
            <a:extLst>
              <a:ext uri="{FF2B5EF4-FFF2-40B4-BE49-F238E27FC236}">
                <a16:creationId xmlns:a16="http://schemas.microsoft.com/office/drawing/2014/main" id="{D41ED614-87DC-070F-116C-E2884C79CB7E}"/>
              </a:ext>
            </a:extLst>
          </p:cNvPr>
          <p:cNvSpPr>
            <a:spLocks noGrp="1" noRot="1" noChangeAspect="1" noChangeArrowheads="1" noTextEdit="1"/>
          </p:cNvSpPr>
          <p:nvPr>
            <p:ph type="sldImg"/>
          </p:nvPr>
        </p:nvSpPr>
        <p:spPr>
          <a:ln/>
        </p:spPr>
      </p:sp>
      <p:sp>
        <p:nvSpPr>
          <p:cNvPr id="119811" name="Rectangle 3">
            <a:extLst>
              <a:ext uri="{FF2B5EF4-FFF2-40B4-BE49-F238E27FC236}">
                <a16:creationId xmlns:a16="http://schemas.microsoft.com/office/drawing/2014/main" id="{AADD7CF9-9F3F-2086-ED42-025FDC75ABF1}"/>
              </a:ext>
            </a:extLst>
          </p:cNvPr>
          <p:cNvSpPr>
            <a:spLocks noGrp="1" noChangeArrowheads="1"/>
          </p:cNvSpPr>
          <p:nvPr>
            <p:ph type="body" idx="1"/>
          </p:nvPr>
        </p:nvSpPr>
        <p:spPr/>
        <p:txBody>
          <a:bodyPr/>
          <a:lstStyle/>
          <a:p>
            <a:pPr>
              <a:buFontTx/>
              <a:buChar char="-"/>
            </a:pPr>
            <a:r>
              <a:rPr lang="en-US" altLang="LID4096" dirty="0"/>
              <a:t>The nc follows the metaphor of a bulletin board of overlapping elements.</a:t>
            </a:r>
          </a:p>
          <a:p>
            <a:pPr>
              <a:buFontTx/>
              <a:buChar char="-"/>
            </a:pPr>
            <a:r>
              <a:rPr lang="en-US" altLang="LID4096" dirty="0"/>
              <a:t>just like in the real world where people post postcards, photos, notices and other stuff to public boards for others to see and react to at their leisure, people can post multimedia in a similar fashion on the nc</a:t>
            </a:r>
          </a:p>
          <a:p>
            <a:pPr>
              <a:buFontTx/>
              <a:buChar char="-"/>
            </a:pPr>
            <a:r>
              <a:rPr lang="en-US" altLang="LID4096" dirty="0"/>
              <a:t>We chose this metaphor for its convenient display of large amounts of diverse and possibly ephemeral information</a:t>
            </a:r>
          </a:p>
          <a:p>
            <a:pPr>
              <a:buFontTx/>
              <a:buChar char="-"/>
            </a:pPr>
            <a:r>
              <a:rPr lang="en-US" altLang="LID4096" dirty="0"/>
              <a:t>When new elements are posted, they appear at random locations on the left side of the board, possibly overlapping elements that are already there</a:t>
            </a:r>
          </a:p>
          <a:p>
            <a:pPr>
              <a:buFontTx/>
              <a:buChar char="-"/>
            </a:pPr>
            <a:r>
              <a:rPr lang="en-US" altLang="LID4096" dirty="0"/>
              <a:t>People can take any information they’re interested in keeping uncovered and set it aside in the reserved space on the right side of the board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77487D3-2B2F-1C43-F491-6D4FCA9AD15C}"/>
              </a:ext>
            </a:extLst>
          </p:cNvPr>
          <p:cNvSpPr>
            <a:spLocks noGrp="1" noChangeArrowheads="1"/>
          </p:cNvSpPr>
          <p:nvPr>
            <p:ph type="sldNum" sz="quarter" idx="5"/>
          </p:nvPr>
        </p:nvSpPr>
        <p:spPr>
          <a:ln/>
        </p:spPr>
        <p:txBody>
          <a:bodyPr/>
          <a:lstStyle/>
          <a:p>
            <a:fld id="{74B73338-7858-49C4-B9F2-79BD276DF7F9}" type="slidenum">
              <a:rPr lang="en-US" altLang="LID4096"/>
              <a:pPr/>
              <a:t>14</a:t>
            </a:fld>
            <a:endParaRPr lang="en-US" altLang="LID4096"/>
          </a:p>
        </p:txBody>
      </p:sp>
      <p:sp>
        <p:nvSpPr>
          <p:cNvPr id="135170" name="Rectangle 2">
            <a:extLst>
              <a:ext uri="{FF2B5EF4-FFF2-40B4-BE49-F238E27FC236}">
                <a16:creationId xmlns:a16="http://schemas.microsoft.com/office/drawing/2014/main" id="{9F37251B-D0CA-BF92-57C8-051C9F439CEE}"/>
              </a:ext>
            </a:extLst>
          </p:cNvPr>
          <p:cNvSpPr>
            <a:spLocks noGrp="1" noRot="1" noChangeAspect="1" noChangeArrowheads="1" noTextEdit="1"/>
          </p:cNvSpPr>
          <p:nvPr>
            <p:ph type="sldImg"/>
          </p:nvPr>
        </p:nvSpPr>
        <p:spPr>
          <a:ln/>
        </p:spPr>
      </p:sp>
      <p:sp>
        <p:nvSpPr>
          <p:cNvPr id="135171" name="Rectangle 3">
            <a:extLst>
              <a:ext uri="{FF2B5EF4-FFF2-40B4-BE49-F238E27FC236}">
                <a16:creationId xmlns:a16="http://schemas.microsoft.com/office/drawing/2014/main" id="{20E5882A-1E2C-6B07-1517-7C9CC8F13073}"/>
              </a:ext>
            </a:extLst>
          </p:cNvPr>
          <p:cNvSpPr>
            <a:spLocks noGrp="1" noChangeArrowheads="1"/>
          </p:cNvSpPr>
          <p:nvPr>
            <p:ph type="body" idx="1"/>
          </p:nvPr>
        </p:nvSpPr>
        <p:spPr/>
        <p:txBody>
          <a:bodyPr/>
          <a:lstStyle/>
          <a:p>
            <a:pPr>
              <a:buFontTx/>
              <a:buChar char="•"/>
            </a:pPr>
            <a:r>
              <a:rPr lang="en-CA" altLang="LID4096" dirty="0"/>
              <a:t>so from the brief video, you can see a diverse number of media elements all interacting in this environment.</a:t>
            </a:r>
          </a:p>
          <a:p>
            <a:pPr>
              <a:buFontTx/>
              <a:buChar char="•"/>
            </a:pPr>
            <a:r>
              <a:rPr lang="en-CA" altLang="LID4096" dirty="0"/>
              <a:t>Posting of new media is done through a simple client interface that I won’t really cover here</a:t>
            </a:r>
          </a:p>
          <a:p>
            <a:pPr>
              <a:buFontTx/>
              <a:buChar char="•"/>
            </a:pPr>
            <a:r>
              <a:rPr lang="en-CA" altLang="LID4096" dirty="0"/>
              <a:t>However, it’s worth mentioning that most media elements are posted with the simple click of a button, </a:t>
            </a:r>
          </a:p>
          <a:p>
            <a:pPr>
              <a:buFontTx/>
              <a:buChar char="•"/>
            </a:pPr>
            <a:r>
              <a:rPr lang="en-CA" altLang="LID4096" dirty="0"/>
              <a:t>This keeps posting and viewing media simple and lightweight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B4D21A0-F20F-8AF5-5E38-5DC99A561198}"/>
              </a:ext>
            </a:extLst>
          </p:cNvPr>
          <p:cNvSpPr>
            <a:spLocks noGrp="1" noChangeArrowheads="1"/>
          </p:cNvSpPr>
          <p:nvPr>
            <p:ph type="sldNum" sz="quarter" idx="5"/>
          </p:nvPr>
        </p:nvSpPr>
        <p:spPr>
          <a:ln/>
        </p:spPr>
        <p:txBody>
          <a:bodyPr/>
          <a:lstStyle/>
          <a:p>
            <a:fld id="{3B4C7F90-A6FC-4C04-9A2F-899DE460A441}" type="slidenum">
              <a:rPr lang="en-US" altLang="LID4096"/>
              <a:pPr/>
              <a:t>15</a:t>
            </a:fld>
            <a:endParaRPr lang="en-US" altLang="LID4096"/>
          </a:p>
        </p:txBody>
      </p:sp>
      <p:sp>
        <p:nvSpPr>
          <p:cNvPr id="136194" name="Rectangle 2">
            <a:extLst>
              <a:ext uri="{FF2B5EF4-FFF2-40B4-BE49-F238E27FC236}">
                <a16:creationId xmlns:a16="http://schemas.microsoft.com/office/drawing/2014/main" id="{5EC027A3-4B16-2FAA-C1BD-692459D8B6C8}"/>
              </a:ext>
            </a:extLst>
          </p:cNvPr>
          <p:cNvSpPr>
            <a:spLocks noGrp="1" noRot="1" noChangeAspect="1" noChangeArrowheads="1" noTextEdit="1"/>
          </p:cNvSpPr>
          <p:nvPr>
            <p:ph type="sldImg"/>
          </p:nvPr>
        </p:nvSpPr>
        <p:spPr>
          <a:ln/>
        </p:spPr>
      </p:sp>
      <p:sp>
        <p:nvSpPr>
          <p:cNvPr id="136195" name="Rectangle 3">
            <a:extLst>
              <a:ext uri="{FF2B5EF4-FFF2-40B4-BE49-F238E27FC236}">
                <a16:creationId xmlns:a16="http://schemas.microsoft.com/office/drawing/2014/main" id="{25F2E4B2-DC0A-CB98-D2B6-1C279D93BCF3}"/>
              </a:ext>
            </a:extLst>
          </p:cNvPr>
          <p:cNvSpPr>
            <a:spLocks noGrp="1" noChangeArrowheads="1"/>
          </p:cNvSpPr>
          <p:nvPr>
            <p:ph type="body" idx="1"/>
          </p:nvPr>
        </p:nvSpPr>
        <p:spPr/>
        <p:txBody>
          <a:bodyPr/>
          <a:lstStyle/>
          <a:p>
            <a:pPr>
              <a:buFontTx/>
              <a:buChar char="•"/>
            </a:pPr>
            <a:r>
              <a:rPr lang="en-CA" altLang="LID4096"/>
              <a:t>In the next few slides, I’m just going to run through a brief description of the media elements currently available.</a:t>
            </a:r>
          </a:p>
          <a:p>
            <a:endParaRPr lang="en-CA" altLang="LID4096"/>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7581311-B5C5-CBEC-2D38-7993121289CB}"/>
              </a:ext>
            </a:extLst>
          </p:cNvPr>
          <p:cNvSpPr>
            <a:spLocks noGrp="1" noChangeArrowheads="1"/>
          </p:cNvSpPr>
          <p:nvPr>
            <p:ph type="sldNum" sz="quarter" idx="5"/>
          </p:nvPr>
        </p:nvSpPr>
        <p:spPr>
          <a:ln/>
        </p:spPr>
        <p:txBody>
          <a:bodyPr/>
          <a:lstStyle/>
          <a:p>
            <a:fld id="{039E4598-8413-4CB4-828E-AB965F76669E}" type="slidenum">
              <a:rPr lang="en-US" altLang="LID4096"/>
              <a:pPr/>
              <a:t>16</a:t>
            </a:fld>
            <a:endParaRPr lang="en-US" altLang="LID4096"/>
          </a:p>
        </p:txBody>
      </p:sp>
      <p:sp>
        <p:nvSpPr>
          <p:cNvPr id="137218" name="Rectangle 2">
            <a:extLst>
              <a:ext uri="{FF2B5EF4-FFF2-40B4-BE49-F238E27FC236}">
                <a16:creationId xmlns:a16="http://schemas.microsoft.com/office/drawing/2014/main" id="{C0962E0E-0BE7-39C4-78E7-19A96B219880}"/>
              </a:ext>
            </a:extLst>
          </p:cNvPr>
          <p:cNvSpPr>
            <a:spLocks noGrp="1" noRot="1" noChangeAspect="1" noChangeArrowheads="1" noTextEdit="1"/>
          </p:cNvSpPr>
          <p:nvPr>
            <p:ph type="sldImg"/>
          </p:nvPr>
        </p:nvSpPr>
        <p:spPr>
          <a:ln/>
        </p:spPr>
      </p:sp>
      <p:sp>
        <p:nvSpPr>
          <p:cNvPr id="137219" name="Rectangle 3">
            <a:extLst>
              <a:ext uri="{FF2B5EF4-FFF2-40B4-BE49-F238E27FC236}">
                <a16:creationId xmlns:a16="http://schemas.microsoft.com/office/drawing/2014/main" id="{61D71BFD-71AC-53AF-6F6B-F543162227D1}"/>
              </a:ext>
            </a:extLst>
          </p:cNvPr>
          <p:cNvSpPr>
            <a:spLocks noGrp="1" noChangeArrowheads="1"/>
          </p:cNvSpPr>
          <p:nvPr>
            <p:ph type="body" idx="1"/>
          </p:nvPr>
        </p:nvSpPr>
        <p:spPr/>
        <p:txBody>
          <a:bodyPr/>
          <a:lstStyle/>
          <a:p>
            <a:r>
              <a:rPr lang="en-CA" altLang="LID4096"/>
              <a:t>Sticky notes are textboxes that allow a user to post text messages in real time</a:t>
            </a:r>
          </a:p>
          <a:p>
            <a:r>
              <a:rPr lang="en-CA" altLang="LID4096"/>
              <a:t>So, everyone sees the text as it’s typed in letter by letter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A9C4E4A-2C7E-B9C8-9C63-886CA7EE99B4}"/>
              </a:ext>
            </a:extLst>
          </p:cNvPr>
          <p:cNvSpPr>
            <a:spLocks noGrp="1" noChangeArrowheads="1"/>
          </p:cNvSpPr>
          <p:nvPr>
            <p:ph type="sldNum" sz="quarter" idx="5"/>
          </p:nvPr>
        </p:nvSpPr>
        <p:spPr>
          <a:ln/>
        </p:spPr>
        <p:txBody>
          <a:bodyPr/>
          <a:lstStyle/>
          <a:p>
            <a:fld id="{0F2BFC9C-28E1-43EB-9965-336FE325C2CE}" type="slidenum">
              <a:rPr lang="en-US" altLang="LID4096"/>
              <a:pPr/>
              <a:t>17</a:t>
            </a:fld>
            <a:endParaRPr lang="en-US" altLang="LID4096"/>
          </a:p>
        </p:txBody>
      </p:sp>
      <p:sp>
        <p:nvSpPr>
          <p:cNvPr id="138242" name="Rectangle 2">
            <a:extLst>
              <a:ext uri="{FF2B5EF4-FFF2-40B4-BE49-F238E27FC236}">
                <a16:creationId xmlns:a16="http://schemas.microsoft.com/office/drawing/2014/main" id="{4414CF08-8971-E985-24F0-2752B4FDDE86}"/>
              </a:ext>
            </a:extLst>
          </p:cNvPr>
          <p:cNvSpPr>
            <a:spLocks noGrp="1" noRot="1" noChangeAspect="1" noChangeArrowheads="1" noTextEdit="1"/>
          </p:cNvSpPr>
          <p:nvPr>
            <p:ph type="sldImg"/>
          </p:nvPr>
        </p:nvSpPr>
        <p:spPr>
          <a:ln/>
        </p:spPr>
      </p:sp>
      <p:sp>
        <p:nvSpPr>
          <p:cNvPr id="138243" name="Rectangle 3">
            <a:extLst>
              <a:ext uri="{FF2B5EF4-FFF2-40B4-BE49-F238E27FC236}">
                <a16:creationId xmlns:a16="http://schemas.microsoft.com/office/drawing/2014/main" id="{23376D29-690D-C9B2-651E-6D2FB4C890BC}"/>
              </a:ext>
            </a:extLst>
          </p:cNvPr>
          <p:cNvSpPr>
            <a:spLocks noGrp="1" noChangeArrowheads="1"/>
          </p:cNvSpPr>
          <p:nvPr>
            <p:ph type="body" idx="1"/>
          </p:nvPr>
        </p:nvSpPr>
        <p:spPr/>
        <p:txBody>
          <a:bodyPr/>
          <a:lstStyle/>
          <a:p>
            <a:r>
              <a:rPr lang="en-CA" altLang="LID4096" dirty="0"/>
              <a:t>Periodic video can be sourced from any pc camera and will take and post a snapshot to the nc every 20 seconds or so</a:t>
            </a:r>
          </a:p>
          <a:p>
            <a:r>
              <a:rPr lang="en-CA" altLang="LID4096" dirty="0"/>
              <a:t>That interval can be changed, however.</a:t>
            </a:r>
          </a:p>
          <a:p>
            <a:r>
              <a:rPr lang="en-CA" altLang="LID4096" dirty="0"/>
              <a:t>Typically, pc cameras are pointed at workstation users or into a large public areas.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05AE702-FF34-F9B4-7475-C6AD70D1D7FF}"/>
              </a:ext>
            </a:extLst>
          </p:cNvPr>
          <p:cNvSpPr>
            <a:spLocks noGrp="1" noChangeArrowheads="1"/>
          </p:cNvSpPr>
          <p:nvPr>
            <p:ph type="sldNum" sz="quarter" idx="5"/>
          </p:nvPr>
        </p:nvSpPr>
        <p:spPr>
          <a:ln/>
        </p:spPr>
        <p:txBody>
          <a:bodyPr/>
          <a:lstStyle/>
          <a:p>
            <a:fld id="{6B4F28ED-2673-4254-B7EB-1F02D1C5398B}" type="slidenum">
              <a:rPr lang="en-US" altLang="LID4096"/>
              <a:pPr/>
              <a:t>18</a:t>
            </a:fld>
            <a:endParaRPr lang="en-US" altLang="LID4096"/>
          </a:p>
        </p:txBody>
      </p:sp>
      <p:sp>
        <p:nvSpPr>
          <p:cNvPr id="139266" name="Rectangle 2">
            <a:extLst>
              <a:ext uri="{FF2B5EF4-FFF2-40B4-BE49-F238E27FC236}">
                <a16:creationId xmlns:a16="http://schemas.microsoft.com/office/drawing/2014/main" id="{0714505F-5E14-BCA4-C8EA-97D06691BC52}"/>
              </a:ext>
            </a:extLst>
          </p:cNvPr>
          <p:cNvSpPr>
            <a:spLocks noGrp="1" noRot="1" noChangeAspect="1" noChangeArrowheads="1" noTextEdit="1"/>
          </p:cNvSpPr>
          <p:nvPr>
            <p:ph type="sldImg"/>
          </p:nvPr>
        </p:nvSpPr>
        <p:spPr>
          <a:ln/>
        </p:spPr>
      </p:sp>
      <p:sp>
        <p:nvSpPr>
          <p:cNvPr id="139267" name="Rectangle 3">
            <a:extLst>
              <a:ext uri="{FF2B5EF4-FFF2-40B4-BE49-F238E27FC236}">
                <a16:creationId xmlns:a16="http://schemas.microsoft.com/office/drawing/2014/main" id="{61822AA4-B9C6-4953-32E2-B16FA819C4B0}"/>
              </a:ext>
            </a:extLst>
          </p:cNvPr>
          <p:cNvSpPr>
            <a:spLocks noGrp="1" noChangeArrowheads="1"/>
          </p:cNvSpPr>
          <p:nvPr>
            <p:ph type="body" idx="1"/>
          </p:nvPr>
        </p:nvSpPr>
        <p:spPr/>
        <p:txBody>
          <a:bodyPr/>
          <a:lstStyle/>
          <a:p>
            <a:r>
              <a:rPr lang="en-CA" altLang="LID4096"/>
              <a:t>* A desktop snapshot simply allows you to grab a picture of your virtual desktop and post it to the nc to show others what you’re doing.</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2252F4E-C33E-2A73-A984-8436004E77FF}"/>
              </a:ext>
            </a:extLst>
          </p:cNvPr>
          <p:cNvSpPr>
            <a:spLocks noGrp="1" noChangeArrowheads="1"/>
          </p:cNvSpPr>
          <p:nvPr>
            <p:ph type="sldNum" sz="quarter" idx="5"/>
          </p:nvPr>
        </p:nvSpPr>
        <p:spPr>
          <a:ln/>
        </p:spPr>
        <p:txBody>
          <a:bodyPr/>
          <a:lstStyle/>
          <a:p>
            <a:fld id="{A1B2601B-E67C-4A05-8221-789ADA570230}" type="slidenum">
              <a:rPr lang="en-US" altLang="LID4096"/>
              <a:pPr/>
              <a:t>19</a:t>
            </a:fld>
            <a:endParaRPr lang="en-US" altLang="LID4096"/>
          </a:p>
        </p:txBody>
      </p:sp>
      <p:sp>
        <p:nvSpPr>
          <p:cNvPr id="140290" name="Rectangle 2">
            <a:extLst>
              <a:ext uri="{FF2B5EF4-FFF2-40B4-BE49-F238E27FC236}">
                <a16:creationId xmlns:a16="http://schemas.microsoft.com/office/drawing/2014/main" id="{A2B5A6B0-5619-06BC-0B95-EDC53953A672}"/>
              </a:ext>
            </a:extLst>
          </p:cNvPr>
          <p:cNvSpPr>
            <a:spLocks noGrp="1" noRot="1" noChangeAspect="1" noChangeArrowheads="1" noTextEdit="1"/>
          </p:cNvSpPr>
          <p:nvPr>
            <p:ph type="sldImg"/>
          </p:nvPr>
        </p:nvSpPr>
        <p:spPr>
          <a:ln/>
        </p:spPr>
      </p:sp>
      <p:sp>
        <p:nvSpPr>
          <p:cNvPr id="140291" name="Rectangle 3">
            <a:extLst>
              <a:ext uri="{FF2B5EF4-FFF2-40B4-BE49-F238E27FC236}">
                <a16:creationId xmlns:a16="http://schemas.microsoft.com/office/drawing/2014/main" id="{451DD4E7-575C-A411-271F-AF0095BB109B}"/>
              </a:ext>
            </a:extLst>
          </p:cNvPr>
          <p:cNvSpPr>
            <a:spLocks noGrp="1" noChangeArrowheads="1"/>
          </p:cNvSpPr>
          <p:nvPr>
            <p:ph type="body" idx="1"/>
          </p:nvPr>
        </p:nvSpPr>
        <p:spPr/>
        <p:txBody>
          <a:bodyPr/>
          <a:lstStyle/>
          <a:p>
            <a:pPr>
              <a:buFontTx/>
              <a:buChar char="•"/>
            </a:pPr>
            <a:r>
              <a:rPr lang="en-CA" altLang="LID4096"/>
              <a:t>Slide shows let you post a series of digital photos, likely taken from a digital camera, to the collage</a:t>
            </a:r>
          </a:p>
          <a:p>
            <a:pPr>
              <a:buFontTx/>
              <a:buChar char="•"/>
            </a:pPr>
            <a:r>
              <a:rPr lang="en-CA" altLang="LID4096"/>
              <a:t>Those photos usually appear as a single changing image element, although they can appear as separate image elements if specified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7F6A4A7-4C4C-AB86-4134-1A5683B27B2C}"/>
              </a:ext>
            </a:extLst>
          </p:cNvPr>
          <p:cNvSpPr>
            <a:spLocks noGrp="1" noChangeArrowheads="1"/>
          </p:cNvSpPr>
          <p:nvPr>
            <p:ph type="sldNum" sz="quarter" idx="5"/>
          </p:nvPr>
        </p:nvSpPr>
        <p:spPr>
          <a:ln/>
        </p:spPr>
        <p:txBody>
          <a:bodyPr/>
          <a:lstStyle/>
          <a:p>
            <a:fld id="{4B12C5CB-5E8A-46B5-B0B0-F3E3E1A75A90}" type="slidenum">
              <a:rPr lang="en-US" altLang="LID4096"/>
              <a:pPr/>
              <a:t>20</a:t>
            </a:fld>
            <a:endParaRPr lang="en-US" altLang="LID4096"/>
          </a:p>
        </p:txBody>
      </p:sp>
      <p:sp>
        <p:nvSpPr>
          <p:cNvPr id="141314" name="Rectangle 2">
            <a:extLst>
              <a:ext uri="{FF2B5EF4-FFF2-40B4-BE49-F238E27FC236}">
                <a16:creationId xmlns:a16="http://schemas.microsoft.com/office/drawing/2014/main" id="{7D1D92AD-4B70-0712-FA0A-959D2262493A}"/>
              </a:ext>
            </a:extLst>
          </p:cNvPr>
          <p:cNvSpPr>
            <a:spLocks noGrp="1" noRot="1" noChangeAspect="1" noChangeArrowheads="1" noTextEdit="1"/>
          </p:cNvSpPr>
          <p:nvPr>
            <p:ph type="sldImg"/>
          </p:nvPr>
        </p:nvSpPr>
        <p:spPr>
          <a:ln/>
        </p:spPr>
      </p:sp>
      <p:sp>
        <p:nvSpPr>
          <p:cNvPr id="141315" name="Rectangle 3">
            <a:extLst>
              <a:ext uri="{FF2B5EF4-FFF2-40B4-BE49-F238E27FC236}">
                <a16:creationId xmlns:a16="http://schemas.microsoft.com/office/drawing/2014/main" id="{9CFBC4A5-5DB8-F53D-A8E1-2772B7D1FBC2}"/>
              </a:ext>
            </a:extLst>
          </p:cNvPr>
          <p:cNvSpPr>
            <a:spLocks noGrp="1" noChangeArrowheads="1"/>
          </p:cNvSpPr>
          <p:nvPr>
            <p:ph type="body" idx="1"/>
          </p:nvPr>
        </p:nvSpPr>
        <p:spPr/>
        <p:txBody>
          <a:bodyPr/>
          <a:lstStyle/>
          <a:p>
            <a:pPr>
              <a:buFontTx/>
              <a:buChar char="•"/>
            </a:pPr>
            <a:r>
              <a:rPr lang="en-CA" altLang="LID4096"/>
              <a:t>If you’re browsing the web and find a page that you think everyone might find interesting, the webpage thumbnail is a way to pass along the link to the collage community.</a:t>
            </a:r>
          </a:p>
          <a:p>
            <a:pPr>
              <a:buFontTx/>
              <a:buChar char="•"/>
            </a:pPr>
            <a:r>
              <a:rPr lang="en-CA" altLang="LID4096"/>
              <a:t>It takes a snapshot of the page you’re viewing and posts a thumbnail of it to the nc which can be used by anyone to navigate to that site.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EA22B96-3647-556F-7A97-A0D9C391F553}"/>
              </a:ext>
            </a:extLst>
          </p:cNvPr>
          <p:cNvSpPr>
            <a:spLocks noGrp="1" noChangeArrowheads="1"/>
          </p:cNvSpPr>
          <p:nvPr>
            <p:ph type="sldNum" sz="quarter" idx="5"/>
          </p:nvPr>
        </p:nvSpPr>
        <p:spPr>
          <a:ln/>
        </p:spPr>
        <p:txBody>
          <a:bodyPr/>
          <a:lstStyle/>
          <a:p>
            <a:fld id="{A90310D6-849D-4B5B-9312-64507F44B358}" type="slidenum">
              <a:rPr lang="en-US" altLang="LID4096"/>
              <a:pPr/>
              <a:t>21</a:t>
            </a:fld>
            <a:endParaRPr lang="en-US" altLang="LID4096"/>
          </a:p>
        </p:txBody>
      </p:sp>
      <p:sp>
        <p:nvSpPr>
          <p:cNvPr id="142338" name="Rectangle 2">
            <a:extLst>
              <a:ext uri="{FF2B5EF4-FFF2-40B4-BE49-F238E27FC236}">
                <a16:creationId xmlns:a16="http://schemas.microsoft.com/office/drawing/2014/main" id="{F2293019-8333-319D-D33B-626767024864}"/>
              </a:ext>
            </a:extLst>
          </p:cNvPr>
          <p:cNvSpPr>
            <a:spLocks noGrp="1" noRot="1" noChangeAspect="1" noChangeArrowheads="1" noTextEdit="1"/>
          </p:cNvSpPr>
          <p:nvPr>
            <p:ph type="sldImg"/>
          </p:nvPr>
        </p:nvSpPr>
        <p:spPr>
          <a:ln/>
        </p:spPr>
      </p:sp>
      <p:sp>
        <p:nvSpPr>
          <p:cNvPr id="142339" name="Rectangle 3">
            <a:extLst>
              <a:ext uri="{FF2B5EF4-FFF2-40B4-BE49-F238E27FC236}">
                <a16:creationId xmlns:a16="http://schemas.microsoft.com/office/drawing/2014/main" id="{E4943FB1-CEC7-2CA7-188C-01DBBB8DCFFB}"/>
              </a:ext>
            </a:extLst>
          </p:cNvPr>
          <p:cNvSpPr>
            <a:spLocks noGrp="1" noChangeArrowheads="1"/>
          </p:cNvSpPr>
          <p:nvPr>
            <p:ph type="body" idx="1"/>
          </p:nvPr>
        </p:nvSpPr>
        <p:spPr/>
        <p:txBody>
          <a:bodyPr/>
          <a:lstStyle/>
          <a:p>
            <a:pPr>
              <a:buFontTx/>
              <a:buChar char="•"/>
            </a:pPr>
            <a:r>
              <a:rPr lang="en-CA" altLang="LID4096"/>
              <a:t>All of our media elements are also active.</a:t>
            </a:r>
          </a:p>
          <a:p>
            <a:pPr>
              <a:buFontTx/>
              <a:buChar char="•"/>
            </a:pPr>
            <a:r>
              <a:rPr lang="en-CA" altLang="LID4096"/>
              <a:t>So, by right-clicking on any of them, you can get a context menu of possible action items that can range from starting a private versus a public chat with the element owner to element-specific interactions such as navigating to a website from a webpage thumbnail</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B1F4F1A-8525-1784-AA88-9A46415E9196}"/>
              </a:ext>
            </a:extLst>
          </p:cNvPr>
          <p:cNvSpPr>
            <a:spLocks noGrp="1" noChangeArrowheads="1"/>
          </p:cNvSpPr>
          <p:nvPr>
            <p:ph type="sldNum" sz="quarter" idx="5"/>
          </p:nvPr>
        </p:nvSpPr>
        <p:spPr>
          <a:ln/>
        </p:spPr>
        <p:txBody>
          <a:bodyPr/>
          <a:lstStyle/>
          <a:p>
            <a:fld id="{A165B3E1-4882-45C9-8329-403EE4B54651}" type="slidenum">
              <a:rPr lang="en-US" altLang="LID4096"/>
              <a:pPr/>
              <a:t>22</a:t>
            </a:fld>
            <a:endParaRPr lang="en-US" altLang="LID4096"/>
          </a:p>
        </p:txBody>
      </p:sp>
      <p:sp>
        <p:nvSpPr>
          <p:cNvPr id="143362" name="Rectangle 2">
            <a:extLst>
              <a:ext uri="{FF2B5EF4-FFF2-40B4-BE49-F238E27FC236}">
                <a16:creationId xmlns:a16="http://schemas.microsoft.com/office/drawing/2014/main" id="{95F2CF6C-F136-7B43-481A-2F5CF64D8573}"/>
              </a:ext>
            </a:extLst>
          </p:cNvPr>
          <p:cNvSpPr>
            <a:spLocks noGrp="1" noRot="1" noChangeAspect="1" noChangeArrowheads="1" noTextEdit="1"/>
          </p:cNvSpPr>
          <p:nvPr>
            <p:ph type="sldImg"/>
          </p:nvPr>
        </p:nvSpPr>
        <p:spPr>
          <a:ln/>
        </p:spPr>
      </p:sp>
      <p:sp>
        <p:nvSpPr>
          <p:cNvPr id="143363" name="Rectangle 3">
            <a:extLst>
              <a:ext uri="{FF2B5EF4-FFF2-40B4-BE49-F238E27FC236}">
                <a16:creationId xmlns:a16="http://schemas.microsoft.com/office/drawing/2014/main" id="{21FBAE21-1A2F-1E72-F8A7-EDA1F2FD0CAA}"/>
              </a:ext>
            </a:extLst>
          </p:cNvPr>
          <p:cNvSpPr>
            <a:spLocks noGrp="1" noChangeArrowheads="1"/>
          </p:cNvSpPr>
          <p:nvPr>
            <p:ph type="body" idx="1"/>
          </p:nvPr>
        </p:nvSpPr>
        <p:spPr/>
        <p:txBody>
          <a:bodyPr/>
          <a:lstStyle/>
          <a:p>
            <a:r>
              <a:rPr lang="en-CA" altLang="LID4096"/>
              <a:t>Okay, in this slide I just want to present a mocked up sequence of events that’s fairly typical of what we’ve seen in our group over the last while.</a:t>
            </a:r>
            <a:endParaRPr lang="en-US" altLang="LID4096"/>
          </a:p>
          <a:p>
            <a:r>
              <a:rPr lang="en-US" altLang="LID4096"/>
              <a:t>&lt;echo the sequence by talk&gt;</a:t>
            </a:r>
            <a:endParaRPr lang="en-CA" altLang="LID4096"/>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9CB324E-AA16-1177-1B68-1202426361ED}"/>
              </a:ext>
            </a:extLst>
          </p:cNvPr>
          <p:cNvSpPr>
            <a:spLocks noGrp="1" noChangeArrowheads="1"/>
          </p:cNvSpPr>
          <p:nvPr>
            <p:ph type="sldNum" sz="quarter" idx="5"/>
          </p:nvPr>
        </p:nvSpPr>
        <p:spPr>
          <a:ln/>
        </p:spPr>
        <p:txBody>
          <a:bodyPr/>
          <a:lstStyle/>
          <a:p>
            <a:fld id="{32810AAB-AC39-4B22-BEF4-DC13C790041C}" type="slidenum">
              <a:rPr lang="en-US" altLang="LID4096"/>
              <a:pPr/>
              <a:t>23</a:t>
            </a:fld>
            <a:endParaRPr lang="en-US" altLang="LID4096"/>
          </a:p>
        </p:txBody>
      </p:sp>
      <p:sp>
        <p:nvSpPr>
          <p:cNvPr id="134146" name="Rectangle 2">
            <a:extLst>
              <a:ext uri="{FF2B5EF4-FFF2-40B4-BE49-F238E27FC236}">
                <a16:creationId xmlns:a16="http://schemas.microsoft.com/office/drawing/2014/main" id="{5959CCDB-4364-7BC7-4F93-697A73BCB51D}"/>
              </a:ext>
            </a:extLst>
          </p:cNvPr>
          <p:cNvSpPr>
            <a:spLocks noGrp="1" noRot="1" noChangeAspect="1" noChangeArrowheads="1" noTextEdit="1"/>
          </p:cNvSpPr>
          <p:nvPr>
            <p:ph type="sldImg"/>
          </p:nvPr>
        </p:nvSpPr>
        <p:spPr>
          <a:ln/>
        </p:spPr>
      </p:sp>
      <p:sp>
        <p:nvSpPr>
          <p:cNvPr id="134147" name="Rectangle 3">
            <a:extLst>
              <a:ext uri="{FF2B5EF4-FFF2-40B4-BE49-F238E27FC236}">
                <a16:creationId xmlns:a16="http://schemas.microsoft.com/office/drawing/2014/main" id="{D9F73769-73CD-81D4-1B5B-EA205F533F5A}"/>
              </a:ext>
            </a:extLst>
          </p:cNvPr>
          <p:cNvSpPr>
            <a:spLocks noGrp="1" noChangeArrowheads="1"/>
          </p:cNvSpPr>
          <p:nvPr>
            <p:ph type="body" idx="1"/>
          </p:nvPr>
        </p:nvSpPr>
        <p:spPr/>
        <p:txBody>
          <a:bodyPr/>
          <a:lstStyle/>
          <a:p>
            <a:r>
              <a:rPr lang="en-US" altLang="LID4096"/>
              <a:t>Okay this is a pretty good lead into a discussion about what we’ve seen.</a:t>
            </a:r>
          </a:p>
          <a:p>
            <a:r>
              <a:rPr lang="en-US" altLang="LID4096"/>
              <a:t>The notification collage has been in active use in our group for about six months now.</a:t>
            </a:r>
          </a:p>
          <a:p>
            <a:r>
              <a:rPr lang="en-US" altLang="LID4096"/>
              <a:t>Even though it’s been an evolving prototype throughout that period, it’s caused a significant shift in how we collaborate as a group, and I really want to highlight that point.</a:t>
            </a:r>
          </a:p>
          <a:p>
            <a:r>
              <a:rPr lang="en-US" altLang="LID4096"/>
              <a:t>As soon as people working from outside the lab began using it, everyone else immediately wanted in on the action.</a:t>
            </a:r>
          </a:p>
          <a:p>
            <a:r>
              <a:rPr lang="en-US" altLang="LID4096"/>
              <a:t>Several people - and especially telecommuters - have commented that it’s made a fundamental difference in how they feel connected with the rest of the group.</a:t>
            </a:r>
          </a:p>
          <a:p>
            <a:r>
              <a:rPr lang="en-US" altLang="LID4096"/>
              <a:t>It’s allowed us as both colocated and remote collaborators to maintain a strong group relationship through informal interaction, and is the only groupware prototype we have that sees regular everyday use.</a:t>
            </a:r>
          </a:p>
          <a:p>
            <a:r>
              <a:rPr lang="en-US" altLang="LID4096"/>
              <a:t>In the next few slides, I just want to illustrate these points by presenting a few observations we’ve taken note of along the way.</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2F0C1D6-F573-8FB1-BD2F-AF527E4AB311}"/>
              </a:ext>
            </a:extLst>
          </p:cNvPr>
          <p:cNvSpPr>
            <a:spLocks noGrp="1" noChangeArrowheads="1"/>
          </p:cNvSpPr>
          <p:nvPr>
            <p:ph type="sldNum" sz="quarter" idx="5"/>
          </p:nvPr>
        </p:nvSpPr>
        <p:spPr>
          <a:ln/>
        </p:spPr>
        <p:txBody>
          <a:bodyPr/>
          <a:lstStyle/>
          <a:p>
            <a:fld id="{7ED0C742-E727-4A96-86A6-D2087B77B1E5}" type="slidenum">
              <a:rPr lang="en-US" altLang="LID4096"/>
              <a:pPr/>
              <a:t>24</a:t>
            </a:fld>
            <a:endParaRPr lang="en-US" altLang="LID4096"/>
          </a:p>
        </p:txBody>
      </p:sp>
      <p:sp>
        <p:nvSpPr>
          <p:cNvPr id="144386" name="Rectangle 2">
            <a:extLst>
              <a:ext uri="{FF2B5EF4-FFF2-40B4-BE49-F238E27FC236}">
                <a16:creationId xmlns:a16="http://schemas.microsoft.com/office/drawing/2014/main" id="{48A1ADC5-030A-C419-7654-B3009D47DA88}"/>
              </a:ext>
            </a:extLst>
          </p:cNvPr>
          <p:cNvSpPr>
            <a:spLocks noGrp="1" noRot="1" noChangeAspect="1" noChangeArrowheads="1" noTextEdit="1"/>
          </p:cNvSpPr>
          <p:nvPr>
            <p:ph type="sldImg"/>
          </p:nvPr>
        </p:nvSpPr>
        <p:spPr>
          <a:ln/>
        </p:spPr>
      </p:sp>
      <p:sp>
        <p:nvSpPr>
          <p:cNvPr id="144387" name="Rectangle 3">
            <a:extLst>
              <a:ext uri="{FF2B5EF4-FFF2-40B4-BE49-F238E27FC236}">
                <a16:creationId xmlns:a16="http://schemas.microsoft.com/office/drawing/2014/main" id="{2D20EA5F-CBCA-131C-3CE2-D189C46A32DC}"/>
              </a:ext>
            </a:extLst>
          </p:cNvPr>
          <p:cNvSpPr>
            <a:spLocks noGrp="1" noChangeArrowheads="1"/>
          </p:cNvSpPr>
          <p:nvPr>
            <p:ph type="body" idx="1"/>
          </p:nvPr>
        </p:nvSpPr>
        <p:spPr/>
        <p:txBody>
          <a:bodyPr/>
          <a:lstStyle/>
          <a:p>
            <a:pPr>
              <a:buFontTx/>
              <a:buChar char="•"/>
            </a:pPr>
            <a:r>
              <a:rPr lang="en-CA" altLang="LID4096" dirty="0"/>
              <a:t>Video was definitely seen as the most important media element.</a:t>
            </a:r>
          </a:p>
          <a:p>
            <a:pPr>
              <a:buFontTx/>
              <a:buChar char="•"/>
            </a:pPr>
            <a:r>
              <a:rPr lang="en-CA" altLang="LID4096" dirty="0"/>
              <a:t>People used it to post their own presence almost as soon as they started up the nc.</a:t>
            </a:r>
          </a:p>
          <a:p>
            <a:pPr>
              <a:buFontTx/>
              <a:buChar char="•"/>
            </a:pPr>
            <a:r>
              <a:rPr lang="en-CA" altLang="LID4096" dirty="0"/>
              <a:t>The video snapshots served a strong purpose: they gave everyone a really clear picture of ‘who was around’ and roughly what they were doing.</a:t>
            </a:r>
          </a:p>
          <a:p>
            <a:pPr>
              <a:buFontTx/>
              <a:buChar char="•"/>
            </a:pPr>
            <a:r>
              <a:rPr lang="en-CA" altLang="LID4096" dirty="0"/>
              <a:t>As an example of this, </a:t>
            </a:r>
          </a:p>
          <a:p>
            <a:pPr lvl="1">
              <a:buFontTx/>
              <a:buChar char="•"/>
            </a:pPr>
            <a:r>
              <a:rPr lang="en-CA" altLang="LID4096" dirty="0"/>
              <a:t>Saul telecommutes on some days during the week</a:t>
            </a:r>
          </a:p>
          <a:p>
            <a:pPr lvl="1">
              <a:buFontTx/>
              <a:buChar char="•"/>
            </a:pPr>
            <a:r>
              <a:rPr lang="en-CA" altLang="LID4096" dirty="0"/>
              <a:t>He also teaches an undergraduate course on the days when he’s in</a:t>
            </a:r>
          </a:p>
          <a:p>
            <a:pPr lvl="1">
              <a:buFontTx/>
              <a:buChar char="•"/>
            </a:pPr>
            <a:r>
              <a:rPr lang="en-CA" altLang="LID4096" dirty="0"/>
              <a:t>Students drop by the lab often to find Saul to ask a question or get consultation on something or other.</a:t>
            </a:r>
          </a:p>
          <a:p>
            <a:pPr lvl="1">
              <a:buFontTx/>
              <a:buChar char="•"/>
            </a:pPr>
            <a:r>
              <a:rPr lang="en-CA" altLang="LID4096" dirty="0"/>
              <a:t>They’ll walk in after not finding him in his office and ask “Hey is Saul around?”</a:t>
            </a:r>
          </a:p>
          <a:p>
            <a:pPr lvl="1">
              <a:buFontTx/>
              <a:buChar char="•"/>
            </a:pPr>
            <a:r>
              <a:rPr lang="en-CA" altLang="LID4096" dirty="0"/>
              <a:t>We’ve found that frequently that our answer in the lab will be “yep, I think I’ve seen him around” even though he’s actually an hour outside of Calgary in the town of Canmore</a:t>
            </a:r>
          </a:p>
          <a:p>
            <a:pPr lvl="1">
              <a:buFontTx/>
              <a:buChar char="•"/>
            </a:pPr>
            <a:r>
              <a:rPr lang="en-CA" altLang="LID4096" dirty="0"/>
              <a:t>We see him on a daily basis on nc and have gotten used to the fact that we can find him there, so we talk about him “being around” even if it’s only his collage video presence.</a:t>
            </a:r>
          </a:p>
          <a:p>
            <a:pPr lvl="1">
              <a:buFontTx/>
              <a:buChar char="•"/>
            </a:pPr>
            <a:r>
              <a:rPr lang="en-CA" altLang="LID4096" dirty="0"/>
              <a:t>The simple video snapshots really convey a sense of some physical proximity that we can actually see and feel</a:t>
            </a:r>
          </a:p>
          <a:p>
            <a:pPr>
              <a:buFontTx/>
              <a:buChar char="•"/>
            </a:pPr>
            <a:r>
              <a:rPr lang="en-CA" altLang="LID4096" dirty="0"/>
              <a:t>We have also seen instances of pure video communication where one person will make a face or wave</a:t>
            </a:r>
            <a:r>
              <a:rPr lang="en-US" altLang="LID4096" dirty="0"/>
              <a:t> or some other gesture </a:t>
            </a:r>
            <a:r>
              <a:rPr lang="en-CA" altLang="LID4096" dirty="0"/>
              <a:t>, followed by other people who notice responding in their own snapshot with a similar gesture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CEED8C4-1F64-8593-69D5-4C13BBE390D6}"/>
              </a:ext>
            </a:extLst>
          </p:cNvPr>
          <p:cNvSpPr>
            <a:spLocks noGrp="1" noChangeArrowheads="1"/>
          </p:cNvSpPr>
          <p:nvPr>
            <p:ph type="sldNum" sz="quarter" idx="5"/>
          </p:nvPr>
        </p:nvSpPr>
        <p:spPr>
          <a:ln/>
        </p:spPr>
        <p:txBody>
          <a:bodyPr/>
          <a:lstStyle/>
          <a:p>
            <a:fld id="{20A53BF9-9FF1-4E50-BE72-4F181A82F0BB}" type="slidenum">
              <a:rPr lang="en-US" altLang="LID4096"/>
              <a:pPr/>
              <a:t>25</a:t>
            </a:fld>
            <a:endParaRPr lang="en-US" altLang="LID4096"/>
          </a:p>
        </p:txBody>
      </p:sp>
      <p:sp>
        <p:nvSpPr>
          <p:cNvPr id="147458" name="Rectangle 2">
            <a:extLst>
              <a:ext uri="{FF2B5EF4-FFF2-40B4-BE49-F238E27FC236}">
                <a16:creationId xmlns:a16="http://schemas.microsoft.com/office/drawing/2014/main" id="{BB04EAE7-20A0-4EB6-17D6-34A65ED979A7}"/>
              </a:ext>
            </a:extLst>
          </p:cNvPr>
          <p:cNvSpPr>
            <a:spLocks noGrp="1" noRot="1" noChangeAspect="1" noChangeArrowheads="1" noTextEdit="1"/>
          </p:cNvSpPr>
          <p:nvPr>
            <p:ph type="sldImg"/>
          </p:nvPr>
        </p:nvSpPr>
        <p:spPr>
          <a:ln/>
        </p:spPr>
      </p:sp>
      <p:sp>
        <p:nvSpPr>
          <p:cNvPr id="147459" name="Rectangle 3">
            <a:extLst>
              <a:ext uri="{FF2B5EF4-FFF2-40B4-BE49-F238E27FC236}">
                <a16:creationId xmlns:a16="http://schemas.microsoft.com/office/drawing/2014/main" id="{372A2F8D-C175-8182-38B0-2ECAD17D7D5A}"/>
              </a:ext>
            </a:extLst>
          </p:cNvPr>
          <p:cNvSpPr>
            <a:spLocks noGrp="1" noChangeArrowheads="1"/>
          </p:cNvSpPr>
          <p:nvPr>
            <p:ph type="body" idx="1"/>
          </p:nvPr>
        </p:nvSpPr>
        <p:spPr/>
        <p:txBody>
          <a:bodyPr/>
          <a:lstStyle/>
          <a:p>
            <a:pPr>
              <a:buFontTx/>
              <a:buChar char="•"/>
            </a:pPr>
            <a:r>
              <a:rPr lang="en-CA" altLang="LID4096"/>
              <a:t>The public display was our initial target for where the NC would sit as a public resource for everyone posting information to it.</a:t>
            </a:r>
          </a:p>
          <a:p>
            <a:pPr>
              <a:buFontTx/>
              <a:buChar char="•"/>
            </a:pPr>
            <a:r>
              <a:rPr lang="en-CA" altLang="LID4096"/>
              <a:t>As it appeared and its use expanded, an interesting thing started happening to the public display.</a:t>
            </a:r>
          </a:p>
          <a:p>
            <a:pPr>
              <a:buFontTx/>
              <a:buChar char="•"/>
            </a:pPr>
            <a:r>
              <a:rPr lang="en-US" altLang="LID4096"/>
              <a:t>The </a:t>
            </a:r>
            <a:r>
              <a:rPr lang="en-CA" altLang="LID4096"/>
              <a:t> notification collage was highly visible to those entering the space, but mostly transparent to those of us already in the lab</a:t>
            </a:r>
          </a:p>
          <a:p>
            <a:pPr>
              <a:buFontTx/>
              <a:buChar char="•"/>
            </a:pPr>
            <a:r>
              <a:rPr lang="en-CA" altLang="LID4096"/>
              <a:t>This led to </a:t>
            </a:r>
            <a:r>
              <a:rPr lang="en-US" altLang="LID4096"/>
              <a:t>lab visitors</a:t>
            </a:r>
            <a:r>
              <a:rPr lang="en-CA" altLang="LID4096"/>
              <a:t> </a:t>
            </a:r>
            <a:r>
              <a:rPr lang="en-US" altLang="LID4096"/>
              <a:t>and those walking away from their workstations</a:t>
            </a:r>
            <a:r>
              <a:rPr lang="en-CA" altLang="LID4096"/>
              <a:t> </a:t>
            </a:r>
            <a:r>
              <a:rPr lang="en-US" altLang="LID4096"/>
              <a:t>sometimes</a:t>
            </a:r>
            <a:r>
              <a:rPr lang="en-CA" altLang="LID4096"/>
              <a:t>commenting on something on the display and moving into a discussion with the rest of us about what was happening</a:t>
            </a:r>
          </a:p>
          <a:p>
            <a:pPr>
              <a:buFontTx/>
              <a:buChar char="•"/>
            </a:pPr>
            <a:r>
              <a:rPr lang="en-CA" altLang="LID4096"/>
              <a:t>Telecommuters also used the public display, since it had its own eyes in the form of a pc-camera as well as a face, to contact members or visitors of the lab seated in the open meeting area in front of it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1FB8412-CFA8-A1AA-E699-D325324E9B6B}"/>
              </a:ext>
            </a:extLst>
          </p:cNvPr>
          <p:cNvSpPr>
            <a:spLocks noGrp="1" noChangeArrowheads="1"/>
          </p:cNvSpPr>
          <p:nvPr>
            <p:ph type="sldNum" sz="quarter" idx="5"/>
          </p:nvPr>
        </p:nvSpPr>
        <p:spPr>
          <a:ln/>
        </p:spPr>
        <p:txBody>
          <a:bodyPr/>
          <a:lstStyle/>
          <a:p>
            <a:fld id="{6E263347-C515-41F1-BA2B-F95488263545}" type="slidenum">
              <a:rPr lang="en-US" altLang="LID4096"/>
              <a:pPr/>
              <a:t>26</a:t>
            </a:fld>
            <a:endParaRPr lang="en-US" altLang="LID4096"/>
          </a:p>
        </p:txBody>
      </p:sp>
      <p:sp>
        <p:nvSpPr>
          <p:cNvPr id="146434" name="Rectangle 2">
            <a:extLst>
              <a:ext uri="{FF2B5EF4-FFF2-40B4-BE49-F238E27FC236}">
                <a16:creationId xmlns:a16="http://schemas.microsoft.com/office/drawing/2014/main" id="{CF0657CC-70FF-EB20-D99C-27EE877A961F}"/>
              </a:ext>
            </a:extLst>
          </p:cNvPr>
          <p:cNvSpPr>
            <a:spLocks noGrp="1" noRot="1" noChangeAspect="1" noChangeArrowheads="1" noTextEdit="1"/>
          </p:cNvSpPr>
          <p:nvPr>
            <p:ph type="sldImg"/>
          </p:nvPr>
        </p:nvSpPr>
        <p:spPr>
          <a:ln/>
        </p:spPr>
      </p:sp>
      <p:sp>
        <p:nvSpPr>
          <p:cNvPr id="146435" name="Rectangle 3">
            <a:extLst>
              <a:ext uri="{FF2B5EF4-FFF2-40B4-BE49-F238E27FC236}">
                <a16:creationId xmlns:a16="http://schemas.microsoft.com/office/drawing/2014/main" id="{53CD538D-8A9D-2673-93F5-72A1B99C1B1A}"/>
              </a:ext>
            </a:extLst>
          </p:cNvPr>
          <p:cNvSpPr>
            <a:spLocks noGrp="1" noChangeArrowheads="1"/>
          </p:cNvSpPr>
          <p:nvPr>
            <p:ph type="body" idx="1"/>
          </p:nvPr>
        </p:nvSpPr>
        <p:spPr/>
        <p:txBody>
          <a:bodyPr/>
          <a:lstStyle/>
          <a:p>
            <a:pPr>
              <a:buFontTx/>
              <a:buChar char="•"/>
            </a:pPr>
            <a:r>
              <a:rPr lang="en-US" altLang="LID4096"/>
              <a:t>While the public display worked well for people wandering about the lab, people seated at workstations also wanted it readily available , as they wanted it to be easy to viewable and easy to act upon.</a:t>
            </a:r>
          </a:p>
          <a:p>
            <a:pPr>
              <a:buFontTx/>
              <a:buChar char="•"/>
            </a:pPr>
            <a:r>
              <a:rPr lang="en-US" altLang="LID4096"/>
              <a:t>The consequence is that it made it an important collaboration tool </a:t>
            </a:r>
            <a:r>
              <a:rPr lang="en-CA" altLang="LID4096"/>
              <a:t>between co-located group members and distributed ones</a:t>
            </a:r>
            <a:endParaRPr lang="en-US" altLang="LID4096"/>
          </a:p>
          <a:p>
            <a:pPr>
              <a:buFontTx/>
              <a:buChar char="•"/>
            </a:pPr>
            <a:r>
              <a:rPr lang="en-US" altLang="LID4096"/>
              <a:t>The Notification Collage acts as a peripheral source of information.</a:t>
            </a:r>
            <a:endParaRPr lang="en-CA" altLang="LID4096"/>
          </a:p>
          <a:p>
            <a:pPr>
              <a:buFontTx/>
              <a:buChar char="•"/>
            </a:pPr>
            <a:r>
              <a:rPr lang="en-US" altLang="LID4096"/>
              <a:t>Thus, it does not work well as a normal window, for it competes poorley with foreground applications such as word processors I.e., it gets covered up. </a:t>
            </a:r>
          </a:p>
          <a:p>
            <a:pPr>
              <a:buFontTx/>
              <a:buChar char="•"/>
            </a:pPr>
            <a:r>
              <a:rPr lang="en-US" altLang="LID4096"/>
              <a:t>The first solution was to put it on a secondary monitor: As Jonathan Grudin mentioned, this is an appropriate way to display peripheral and secondary information.</a:t>
            </a:r>
          </a:p>
          <a:p>
            <a:pPr>
              <a:buFontTx/>
              <a:buChar char="•"/>
            </a:pPr>
            <a:r>
              <a:rPr lang="en-US" altLang="LID4096"/>
              <a:t>The second solution uses transpacrency. </a:t>
            </a:r>
            <a:r>
              <a:rPr lang="en-CA" altLang="LID4096"/>
              <a:t>All you have to do is hit the little ghost button, and it becomes translucent and transparent to mouse clicks.</a:t>
            </a:r>
          </a:p>
          <a:p>
            <a:pPr>
              <a:buFontTx/>
              <a:buChar char="•"/>
            </a:pPr>
            <a:r>
              <a:rPr lang="en-CA" altLang="LID4096"/>
              <a:t>As a side note, the suggestion for this feature as well as the transfer of a snippet of code to make it possible were all made by a telecommuter (some kms) away from me through the notification collage.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2088991-5299-B83A-506D-7F2A0ABE104E}"/>
              </a:ext>
            </a:extLst>
          </p:cNvPr>
          <p:cNvSpPr>
            <a:spLocks noGrp="1" noChangeArrowheads="1"/>
          </p:cNvSpPr>
          <p:nvPr>
            <p:ph type="sldNum" sz="quarter" idx="5"/>
          </p:nvPr>
        </p:nvSpPr>
        <p:spPr>
          <a:ln/>
        </p:spPr>
        <p:txBody>
          <a:bodyPr/>
          <a:lstStyle/>
          <a:p>
            <a:fld id="{A5E1E3A0-2717-4182-96BE-35FB580DD1F6}" type="slidenum">
              <a:rPr lang="en-US" altLang="LID4096"/>
              <a:pPr/>
              <a:t>27</a:t>
            </a:fld>
            <a:endParaRPr lang="en-US" altLang="LID4096"/>
          </a:p>
        </p:txBody>
      </p:sp>
      <p:sp>
        <p:nvSpPr>
          <p:cNvPr id="148482" name="Rectangle 2">
            <a:extLst>
              <a:ext uri="{FF2B5EF4-FFF2-40B4-BE49-F238E27FC236}">
                <a16:creationId xmlns:a16="http://schemas.microsoft.com/office/drawing/2014/main" id="{C5187025-17A5-9BD5-5A21-C7C5DD4F6A97}"/>
              </a:ext>
            </a:extLst>
          </p:cNvPr>
          <p:cNvSpPr>
            <a:spLocks noGrp="1" noRot="1" noChangeAspect="1" noChangeArrowheads="1" noTextEdit="1"/>
          </p:cNvSpPr>
          <p:nvPr>
            <p:ph type="sldImg"/>
          </p:nvPr>
        </p:nvSpPr>
        <p:spPr>
          <a:ln/>
        </p:spPr>
      </p:sp>
      <p:sp>
        <p:nvSpPr>
          <p:cNvPr id="148483" name="Rectangle 3">
            <a:extLst>
              <a:ext uri="{FF2B5EF4-FFF2-40B4-BE49-F238E27FC236}">
                <a16:creationId xmlns:a16="http://schemas.microsoft.com/office/drawing/2014/main" id="{56BDDEE6-798C-943D-968B-9018C0D9F9C8}"/>
              </a:ext>
            </a:extLst>
          </p:cNvPr>
          <p:cNvSpPr>
            <a:spLocks noGrp="1" noChangeArrowheads="1"/>
          </p:cNvSpPr>
          <p:nvPr>
            <p:ph type="body" idx="1"/>
          </p:nvPr>
        </p:nvSpPr>
        <p:spPr/>
        <p:txBody>
          <a:bodyPr/>
          <a:lstStyle/>
          <a:p>
            <a:pPr>
              <a:buFontTx/>
              <a:buChar char="•"/>
            </a:pPr>
            <a:r>
              <a:rPr lang="en-CA" altLang="LID4096" dirty="0"/>
              <a:t>While context menus were used to set up private one-on-one chat sessions, after a while people started just posting their conversations directly to the nc, </a:t>
            </a:r>
          </a:p>
          <a:p>
            <a:pPr>
              <a:buFontTx/>
              <a:buChar char="•"/>
            </a:pPr>
            <a:r>
              <a:rPr lang="en-CA" altLang="LID4096" dirty="0"/>
              <a:t>These conversations frequently went one of three ways:</a:t>
            </a:r>
          </a:p>
          <a:p>
            <a:pPr lvl="1">
              <a:buFontTx/>
              <a:buChar char="•"/>
            </a:pPr>
            <a:r>
              <a:rPr lang="en-US" altLang="LID4096" dirty="0"/>
              <a:t>First, they were often</a:t>
            </a:r>
            <a:r>
              <a:rPr lang="en-CA" altLang="LID4096" dirty="0"/>
              <a:t> a simple two-way conversation was started using two sticky notes</a:t>
            </a:r>
            <a:r>
              <a:rPr lang="en-US" altLang="LID4096" dirty="0"/>
              <a:t>, although video was often used to accentuate a message contents e.g., through gestures, facial expressions, and so on.</a:t>
            </a:r>
          </a:p>
          <a:p>
            <a:pPr lvl="1">
              <a:buFontTx/>
              <a:buChar char="•"/>
            </a:pPr>
            <a:r>
              <a:rPr lang="en-US" altLang="LID4096" dirty="0"/>
              <a:t>Second, because people could overhear these </a:t>
            </a:r>
            <a:r>
              <a:rPr lang="en-US" altLang="LID4096" dirty="0" err="1"/>
              <a:t>conversatons</a:t>
            </a:r>
            <a:r>
              <a:rPr lang="en-US" altLang="LID4096" dirty="0"/>
              <a:t>, these led to further interaction where we often saw others join in.</a:t>
            </a:r>
          </a:p>
          <a:p>
            <a:pPr lvl="1">
              <a:buFontTx/>
              <a:buChar char="•"/>
            </a:pPr>
            <a:r>
              <a:rPr lang="en-US" altLang="LID4096" dirty="0"/>
              <a:t>Third, people would sometimes just broadcast events as messages for others to see and to react to..</a:t>
            </a:r>
            <a:endParaRPr lang="en-CA" altLang="LID4096"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5A41DE9-3536-38F3-D8FA-8DBCEF8FF9C8}"/>
              </a:ext>
            </a:extLst>
          </p:cNvPr>
          <p:cNvSpPr>
            <a:spLocks noGrp="1" noChangeArrowheads="1"/>
          </p:cNvSpPr>
          <p:nvPr>
            <p:ph type="sldNum" sz="quarter" idx="5"/>
          </p:nvPr>
        </p:nvSpPr>
        <p:spPr>
          <a:ln/>
        </p:spPr>
        <p:txBody>
          <a:bodyPr/>
          <a:lstStyle/>
          <a:p>
            <a:fld id="{D3E5F731-BDC0-4A49-A43A-F0CC4E07BAF9}" type="slidenum">
              <a:rPr lang="en-US" altLang="LID4096"/>
              <a:pPr/>
              <a:t>28</a:t>
            </a:fld>
            <a:endParaRPr lang="en-US" altLang="LID4096"/>
          </a:p>
        </p:txBody>
      </p:sp>
      <p:sp>
        <p:nvSpPr>
          <p:cNvPr id="149506" name="Rectangle 2">
            <a:extLst>
              <a:ext uri="{FF2B5EF4-FFF2-40B4-BE49-F238E27FC236}">
                <a16:creationId xmlns:a16="http://schemas.microsoft.com/office/drawing/2014/main" id="{848845D2-0A45-153B-2AC7-82520159A358}"/>
              </a:ext>
            </a:extLst>
          </p:cNvPr>
          <p:cNvSpPr>
            <a:spLocks noGrp="1" noRot="1" noChangeAspect="1" noChangeArrowheads="1" noTextEdit="1"/>
          </p:cNvSpPr>
          <p:nvPr>
            <p:ph type="sldImg"/>
          </p:nvPr>
        </p:nvSpPr>
        <p:spPr>
          <a:ln/>
        </p:spPr>
      </p:sp>
      <p:sp>
        <p:nvSpPr>
          <p:cNvPr id="149507" name="Rectangle 3">
            <a:extLst>
              <a:ext uri="{FF2B5EF4-FFF2-40B4-BE49-F238E27FC236}">
                <a16:creationId xmlns:a16="http://schemas.microsoft.com/office/drawing/2014/main" id="{87A24778-1ECD-F1DD-EFC8-19880E1D9C74}"/>
              </a:ext>
            </a:extLst>
          </p:cNvPr>
          <p:cNvSpPr>
            <a:spLocks noGrp="1" noChangeArrowheads="1"/>
          </p:cNvSpPr>
          <p:nvPr>
            <p:ph type="body" idx="1"/>
          </p:nvPr>
        </p:nvSpPr>
        <p:spPr/>
        <p:txBody>
          <a:bodyPr/>
          <a:lstStyle/>
          <a:p>
            <a:pPr>
              <a:buFontTx/>
              <a:buChar char="•"/>
            </a:pPr>
            <a:r>
              <a:rPr lang="en-US" altLang="LID4096"/>
              <a:t>People also informed others of things by posting artifacts to the display. </a:t>
            </a:r>
          </a:p>
          <a:p>
            <a:pPr>
              <a:buFontTx/>
              <a:buChar char="•"/>
            </a:pPr>
            <a:r>
              <a:rPr lang="en-US" altLang="LID4096"/>
              <a:t>This could just be the artefact itself, although w</a:t>
            </a:r>
            <a:r>
              <a:rPr lang="en-CA" altLang="LID4096"/>
              <a:t>e frequently saw people post an annotation to their artifacts using sticky notes.</a:t>
            </a:r>
          </a:p>
          <a:p>
            <a:pPr>
              <a:buFontTx/>
              <a:buChar char="•"/>
            </a:pPr>
            <a:r>
              <a:rPr lang="en-US" altLang="LID4096"/>
              <a:t>For exmaple, one person may post some photos and an annotation explaining where they were taken. </a:t>
            </a:r>
          </a:p>
          <a:p>
            <a:pPr>
              <a:buFontTx/>
              <a:buChar char="•"/>
            </a:pPr>
            <a:r>
              <a:rPr lang="en-US" altLang="LID4096"/>
              <a:t>These artifacts and annotations became opportunities for informing others and for starting conversations, that is, people began conversations about things on the Collage. </a:t>
            </a:r>
            <a:endParaRPr lang="en-CA" altLang="LID4096"/>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1B01001-048E-AFC1-6815-7309AD4C9DB5}"/>
              </a:ext>
            </a:extLst>
          </p:cNvPr>
          <p:cNvSpPr>
            <a:spLocks noGrp="1" noChangeArrowheads="1"/>
          </p:cNvSpPr>
          <p:nvPr>
            <p:ph type="sldNum" sz="quarter" idx="5"/>
          </p:nvPr>
        </p:nvSpPr>
        <p:spPr>
          <a:ln/>
        </p:spPr>
        <p:txBody>
          <a:bodyPr/>
          <a:lstStyle/>
          <a:p>
            <a:fld id="{B9B732DC-A951-4A41-A372-D32589F2683A}" type="slidenum">
              <a:rPr lang="en-US" altLang="LID4096"/>
              <a:pPr/>
              <a:t>29</a:t>
            </a:fld>
            <a:endParaRPr lang="en-US" altLang="LID4096"/>
          </a:p>
        </p:txBody>
      </p:sp>
      <p:sp>
        <p:nvSpPr>
          <p:cNvPr id="150530" name="Rectangle 2">
            <a:extLst>
              <a:ext uri="{FF2B5EF4-FFF2-40B4-BE49-F238E27FC236}">
                <a16:creationId xmlns:a16="http://schemas.microsoft.com/office/drawing/2014/main" id="{E797DDC3-4878-73E9-DC38-67342E39EB3B}"/>
              </a:ext>
            </a:extLst>
          </p:cNvPr>
          <p:cNvSpPr>
            <a:spLocks noGrp="1" noRot="1" noChangeAspect="1" noChangeArrowheads="1" noTextEdit="1"/>
          </p:cNvSpPr>
          <p:nvPr>
            <p:ph type="sldImg"/>
          </p:nvPr>
        </p:nvSpPr>
        <p:spPr>
          <a:ln/>
        </p:spPr>
      </p:sp>
      <p:sp>
        <p:nvSpPr>
          <p:cNvPr id="150531" name="Rectangle 3">
            <a:extLst>
              <a:ext uri="{FF2B5EF4-FFF2-40B4-BE49-F238E27FC236}">
                <a16:creationId xmlns:a16="http://schemas.microsoft.com/office/drawing/2014/main" id="{CC2FC145-1ED7-E2FB-BD49-1442AAA7D3A4}"/>
              </a:ext>
            </a:extLst>
          </p:cNvPr>
          <p:cNvSpPr>
            <a:spLocks noGrp="1" noChangeArrowheads="1"/>
          </p:cNvSpPr>
          <p:nvPr>
            <p:ph type="body" idx="1"/>
          </p:nvPr>
        </p:nvSpPr>
        <p:spPr/>
        <p:txBody>
          <a:bodyPr/>
          <a:lstStyle/>
          <a:p>
            <a:pPr>
              <a:buFontTx/>
              <a:buChar char="•"/>
            </a:pPr>
            <a:r>
              <a:rPr lang="en-CA" altLang="LID4096" dirty="0"/>
              <a:t>So far we’ve seen a lot of use on this system and here I’m just going to mention what we’d like to do next.</a:t>
            </a:r>
          </a:p>
          <a:p>
            <a:pPr>
              <a:buFontTx/>
              <a:buChar char="•"/>
            </a:pPr>
            <a:r>
              <a:rPr lang="en-CA" altLang="LID4096" dirty="0"/>
              <a:t>We’re currently redesigning and re implementing the system to be a little more substantial and robust.</a:t>
            </a:r>
          </a:p>
          <a:p>
            <a:pPr>
              <a:buFontTx/>
              <a:buChar char="•"/>
            </a:pPr>
            <a:r>
              <a:rPr lang="en-CA" altLang="LID4096" dirty="0"/>
              <a:t>We’re also hoping to expand the scope of the software to include bridges into real work and collaboration. </a:t>
            </a:r>
          </a:p>
          <a:p>
            <a:pPr lvl="1">
              <a:buFontTx/>
              <a:buChar char="•"/>
            </a:pPr>
            <a:r>
              <a:rPr lang="en-CA" altLang="LID4096" dirty="0"/>
              <a:t>What we want is for media elements to become active links into collaborative environments.</a:t>
            </a:r>
          </a:p>
          <a:p>
            <a:pPr lvl="1">
              <a:buFontTx/>
              <a:buChar char="•"/>
            </a:pPr>
            <a:r>
              <a:rPr lang="en-CA" altLang="LID4096" dirty="0"/>
              <a:t>So for example, clicking on a video link would raise a one-on-one video conference with audio.</a:t>
            </a:r>
            <a:endParaRPr lang="en-US" altLang="LID4096" dirty="0"/>
          </a:p>
          <a:p>
            <a:pPr lvl="1">
              <a:buFontTx/>
              <a:buChar char="•"/>
            </a:pPr>
            <a:r>
              <a:rPr lang="en-US" altLang="LID4096" dirty="0"/>
              <a:t>As another example, if we clicked on a desktop snapshot, it would raise a shared window application.</a:t>
            </a:r>
            <a:endParaRPr lang="en-CA" altLang="LID4096" dirty="0"/>
          </a:p>
          <a:p>
            <a:pPr lvl="1">
              <a:buFontTx/>
              <a:buChar char="•"/>
            </a:pPr>
            <a:r>
              <a:rPr lang="en-CA" altLang="LID4096" dirty="0"/>
              <a:t>The idea is that you would get richer interaction with little or no more effort than it took to download the collage in the first place.</a:t>
            </a:r>
          </a:p>
          <a:p>
            <a:pPr>
              <a:buFontTx/>
              <a:buChar char="•"/>
            </a:pPr>
            <a:r>
              <a:rPr lang="en-CA" altLang="LID4096" dirty="0"/>
              <a:t>When we get a new implementation ready, we’d like to have a wider distribution and have more people than just us using it and reacting to it.</a:t>
            </a:r>
          </a:p>
          <a:p>
            <a:pPr>
              <a:buFontTx/>
              <a:buChar char="•"/>
            </a:pPr>
            <a:r>
              <a:rPr lang="en-CA" altLang="LID4096" dirty="0"/>
              <a:t>This would give us a lot more insight into new directions to move the software.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165906A-63F1-5982-CF16-F336E3C26D36}"/>
              </a:ext>
            </a:extLst>
          </p:cNvPr>
          <p:cNvSpPr>
            <a:spLocks noGrp="1" noChangeArrowheads="1"/>
          </p:cNvSpPr>
          <p:nvPr>
            <p:ph type="sldNum" sz="quarter" idx="5"/>
          </p:nvPr>
        </p:nvSpPr>
        <p:spPr>
          <a:ln/>
        </p:spPr>
        <p:txBody>
          <a:bodyPr/>
          <a:lstStyle/>
          <a:p>
            <a:fld id="{6D633754-4FF2-4F97-961C-C4DE8C367719}" type="slidenum">
              <a:rPr lang="en-US" altLang="LID4096"/>
              <a:pPr/>
              <a:t>30</a:t>
            </a:fld>
            <a:endParaRPr lang="en-US" altLang="LID4096"/>
          </a:p>
        </p:txBody>
      </p:sp>
      <p:sp>
        <p:nvSpPr>
          <p:cNvPr id="151554" name="Rectangle 2">
            <a:extLst>
              <a:ext uri="{FF2B5EF4-FFF2-40B4-BE49-F238E27FC236}">
                <a16:creationId xmlns:a16="http://schemas.microsoft.com/office/drawing/2014/main" id="{9F0EEF98-836F-A00F-AACD-13B95A28E17D}"/>
              </a:ext>
            </a:extLst>
          </p:cNvPr>
          <p:cNvSpPr>
            <a:spLocks noGrp="1" noRot="1" noChangeAspect="1" noChangeArrowheads="1" noTextEdit="1"/>
          </p:cNvSpPr>
          <p:nvPr>
            <p:ph type="sldImg"/>
          </p:nvPr>
        </p:nvSpPr>
        <p:spPr>
          <a:ln/>
        </p:spPr>
      </p:sp>
      <p:sp>
        <p:nvSpPr>
          <p:cNvPr id="151555" name="Rectangle 3">
            <a:extLst>
              <a:ext uri="{FF2B5EF4-FFF2-40B4-BE49-F238E27FC236}">
                <a16:creationId xmlns:a16="http://schemas.microsoft.com/office/drawing/2014/main" id="{161029BE-93B2-7C4F-E9A6-4E5088EB4CCC}"/>
              </a:ext>
            </a:extLst>
          </p:cNvPr>
          <p:cNvSpPr>
            <a:spLocks noGrp="1" noChangeArrowheads="1"/>
          </p:cNvSpPr>
          <p:nvPr>
            <p:ph type="body" idx="1"/>
          </p:nvPr>
        </p:nvSpPr>
        <p:spPr/>
        <p:txBody>
          <a:bodyPr/>
          <a:lstStyle/>
          <a:p>
            <a:r>
              <a:rPr lang="en-CA" altLang="LID4096"/>
              <a:t>Okay so in summary, our goal was to deliver the message that</a:t>
            </a:r>
          </a:p>
          <a:p>
            <a:r>
              <a:rPr lang="en-CA" altLang="LID4096"/>
              <a:t>&lt;read&gt;</a:t>
            </a:r>
          </a:p>
          <a:p>
            <a:r>
              <a:rPr lang="en-CA" altLang="LID4096"/>
              <a:t>What we’ve shown you is our software and how it provides:</a:t>
            </a:r>
          </a:p>
          <a:p>
            <a:r>
              <a:rPr lang="en-CA" altLang="LID4096"/>
              <a:t>&lt;read&gt;</a:t>
            </a:r>
          </a:p>
          <a:p>
            <a:endParaRPr lang="en-CA" altLang="LID4096"/>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8560B3A-5FB0-A872-7E12-E46D1CFDE174}"/>
              </a:ext>
            </a:extLst>
          </p:cNvPr>
          <p:cNvSpPr>
            <a:spLocks noGrp="1" noChangeArrowheads="1"/>
          </p:cNvSpPr>
          <p:nvPr>
            <p:ph type="sldNum" sz="quarter" idx="5"/>
          </p:nvPr>
        </p:nvSpPr>
        <p:spPr>
          <a:ln/>
        </p:spPr>
        <p:txBody>
          <a:bodyPr/>
          <a:lstStyle/>
          <a:p>
            <a:fld id="{F62BDD18-6CCE-4DD0-83C7-32B6EC5F454F}" type="slidenum">
              <a:rPr lang="en-US" altLang="LID4096"/>
              <a:pPr/>
              <a:t>31</a:t>
            </a:fld>
            <a:endParaRPr lang="en-US" altLang="LID4096"/>
          </a:p>
        </p:txBody>
      </p:sp>
      <p:sp>
        <p:nvSpPr>
          <p:cNvPr id="152578" name="Rectangle 2">
            <a:extLst>
              <a:ext uri="{FF2B5EF4-FFF2-40B4-BE49-F238E27FC236}">
                <a16:creationId xmlns:a16="http://schemas.microsoft.com/office/drawing/2014/main" id="{E52E0F56-9747-BCBB-1844-8B2546185C62}"/>
              </a:ext>
            </a:extLst>
          </p:cNvPr>
          <p:cNvSpPr>
            <a:spLocks noGrp="1" noRot="1" noChangeAspect="1" noChangeArrowheads="1" noTextEdit="1"/>
          </p:cNvSpPr>
          <p:nvPr>
            <p:ph type="sldImg"/>
          </p:nvPr>
        </p:nvSpPr>
        <p:spPr>
          <a:ln/>
        </p:spPr>
      </p:sp>
      <p:sp>
        <p:nvSpPr>
          <p:cNvPr id="152579" name="Rectangle 3">
            <a:extLst>
              <a:ext uri="{FF2B5EF4-FFF2-40B4-BE49-F238E27FC236}">
                <a16:creationId xmlns:a16="http://schemas.microsoft.com/office/drawing/2014/main" id="{903ADC90-3CF1-E234-AF34-D506F83EDFA4}"/>
              </a:ext>
            </a:extLst>
          </p:cNvPr>
          <p:cNvSpPr>
            <a:spLocks noGrp="1" noChangeArrowheads="1"/>
          </p:cNvSpPr>
          <p:nvPr>
            <p:ph type="body" idx="1"/>
          </p:nvPr>
        </p:nvSpPr>
        <p:spPr/>
        <p:txBody>
          <a:bodyPr/>
          <a:lstStyle/>
          <a:p>
            <a:r>
              <a:rPr lang="en-CA" altLang="LID4096"/>
              <a:t>Thanks for your interest in our work, and if you’d like more information, feel free to visit our website and contact us!  </a:t>
            </a:r>
            <a:endParaRPr lang="en-US" altLang="LID4096"/>
          </a:p>
          <a:p>
            <a:r>
              <a:rPr lang="en-US" altLang="LID4096"/>
              <a:t>The new version of the software should be ready in a month or two. I would also like to acknowledge suppport by Microsoft Research.</a:t>
            </a:r>
          </a:p>
          <a:p>
            <a:r>
              <a:rPr lang="en-CA" altLang="LID4096"/>
              <a:t>Thanks again,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7574E-A9C3-2568-75CE-FA156FAD17A9}"/>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0A214A71-D736-A2F8-A19C-41954FB2152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2046241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E8545-0744-FFE4-B738-C3EF6C1D7115}"/>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3A0CC33-AA67-D436-A2D9-D44920458B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496483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41025-9D8C-D970-4905-D0DA9FFEDB7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55F8DF6-3C8B-1626-BD91-9D9D7C50CC5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30253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94A1-138E-CC60-4B8C-AB5876BA4811}"/>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4F38A619-F8EE-9627-705C-046D0E96E66F}"/>
              </a:ext>
            </a:extLst>
          </p:cNvPr>
          <p:cNvSpPr>
            <a:spLocks noGrp="1"/>
          </p:cNvSpPr>
          <p:nvPr>
            <p:ph sz="half" idx="1"/>
          </p:nvPr>
        </p:nvSpPr>
        <p:spPr>
          <a:xfrm>
            <a:off x="457200" y="1981200"/>
            <a:ext cx="3810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69185C6B-74E4-3BCA-9CF4-AEA84661EF70}"/>
              </a:ext>
            </a:extLst>
          </p:cNvPr>
          <p:cNvSpPr>
            <a:spLocks noGrp="1"/>
          </p:cNvSpPr>
          <p:nvPr>
            <p:ph sz="half" idx="2"/>
          </p:nvPr>
        </p:nvSpPr>
        <p:spPr>
          <a:xfrm>
            <a:off x="4419600" y="1981200"/>
            <a:ext cx="3810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632231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59FD-EFE3-2163-16D2-027D00F8F3A3}"/>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2299E8BD-C909-937E-74E6-2E3A15691A9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D46E8C-7B27-377C-E8F2-3EF626840DA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71571288-57C8-D3CD-A975-F867BBD7955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6436E2-165E-9E0E-0DEA-4C4FAFC9D7C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850984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0DB53-496E-AF60-9EA5-67452C844E76}"/>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3351474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0188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23CD-8E8D-EB63-972C-DE0CCEA1A68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68C56238-084F-5643-C03F-2B5E2093852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59C036B2-DD64-86C0-A39B-AC41A4CA954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47166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66A52-5726-D5E1-091D-1C61391D40A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D8D2C074-B80B-67B9-23AB-EAE8CAA815C7}"/>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C6142608-EEA0-C76B-82F1-C14547F2BB7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32092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B6664-E652-00B4-4C1F-56DF35F6FC18}"/>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1FD71185-41F5-0C35-D0E7-30D073A3A1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125732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4E3B8F-6A22-1FBE-4EC9-05A28DE95A95}"/>
              </a:ext>
            </a:extLst>
          </p:cNvPr>
          <p:cNvSpPr>
            <a:spLocks noGrp="1"/>
          </p:cNvSpPr>
          <p:nvPr>
            <p:ph type="title" orient="vert"/>
          </p:nvPr>
        </p:nvSpPr>
        <p:spPr>
          <a:xfrm>
            <a:off x="6286500" y="685800"/>
            <a:ext cx="1943100" cy="57912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B64DB1D3-6118-09DF-89EA-8C8CF61D7DAE}"/>
              </a:ext>
            </a:extLst>
          </p:cNvPr>
          <p:cNvSpPr>
            <a:spLocks noGrp="1"/>
          </p:cNvSpPr>
          <p:nvPr>
            <p:ph type="body" orient="vert" idx="1"/>
          </p:nvPr>
        </p:nvSpPr>
        <p:spPr>
          <a:xfrm>
            <a:off x="457200" y="685800"/>
            <a:ext cx="56769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729519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AB"/>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481989A-8E97-4F03-B6D6-5B3B453FADEA}"/>
              </a:ext>
            </a:extLst>
          </p:cNvPr>
          <p:cNvSpPr>
            <a:spLocks noGrp="1" noChangeArrowheads="1"/>
          </p:cNvSpPr>
          <p:nvPr>
            <p:ph type="title"/>
          </p:nvPr>
        </p:nvSpPr>
        <p:spPr bwMode="auto">
          <a:xfrm>
            <a:off x="457200" y="685800"/>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LID4096"/>
              <a:t>Click to edit Master title style</a:t>
            </a:r>
          </a:p>
        </p:txBody>
      </p:sp>
      <p:sp>
        <p:nvSpPr>
          <p:cNvPr id="1027" name="Rectangle 3">
            <a:extLst>
              <a:ext uri="{FF2B5EF4-FFF2-40B4-BE49-F238E27FC236}">
                <a16:creationId xmlns:a16="http://schemas.microsoft.com/office/drawing/2014/main" id="{3C3E99AA-9D2F-4FF4-4F9A-2BDF9F61AA06}"/>
              </a:ext>
            </a:extLst>
          </p:cNvPr>
          <p:cNvSpPr>
            <a:spLocks noGrp="1" noChangeArrowheads="1"/>
          </p:cNvSpPr>
          <p:nvPr>
            <p:ph type="body" idx="1"/>
          </p:nvPr>
        </p:nvSpPr>
        <p:spPr bwMode="auto">
          <a:xfrm>
            <a:off x="457200" y="1981200"/>
            <a:ext cx="77724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031" name="Line 7">
            <a:extLst>
              <a:ext uri="{FF2B5EF4-FFF2-40B4-BE49-F238E27FC236}">
                <a16:creationId xmlns:a16="http://schemas.microsoft.com/office/drawing/2014/main" id="{B2A8DBB3-AF9E-27FF-D7E5-CCA2C9A059EE}"/>
              </a:ext>
            </a:extLst>
          </p:cNvPr>
          <p:cNvSpPr>
            <a:spLocks noChangeShapeType="1"/>
          </p:cNvSpPr>
          <p:nvPr userDrawn="1"/>
        </p:nvSpPr>
        <p:spPr bwMode="auto">
          <a:xfrm>
            <a:off x="457200" y="1219200"/>
            <a:ext cx="8305800" cy="0"/>
          </a:xfrm>
          <a:prstGeom prst="line">
            <a:avLst/>
          </a:prstGeom>
          <a:noFill/>
          <a:ln w="5715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spcBef>
          <a:spcPct val="0"/>
        </a:spcBef>
        <a:spcAft>
          <a:spcPct val="0"/>
        </a:spcAft>
        <a:defRPr sz="3200" b="1" kern="1200">
          <a:solidFill>
            <a:srgbClr val="000066"/>
          </a:solidFill>
          <a:latin typeface="+mj-lt"/>
          <a:ea typeface="+mj-ea"/>
          <a:cs typeface="+mj-cs"/>
        </a:defRPr>
      </a:lvl1pPr>
      <a:lvl2pPr algn="l" rtl="0" fontAlgn="base">
        <a:spcBef>
          <a:spcPct val="0"/>
        </a:spcBef>
        <a:spcAft>
          <a:spcPct val="0"/>
        </a:spcAft>
        <a:defRPr sz="3200" b="1">
          <a:solidFill>
            <a:srgbClr val="000066"/>
          </a:solidFill>
          <a:latin typeface="Verdana" panose="020B0604030504040204" pitchFamily="34" charset="0"/>
        </a:defRPr>
      </a:lvl2pPr>
      <a:lvl3pPr algn="l" rtl="0" fontAlgn="base">
        <a:spcBef>
          <a:spcPct val="0"/>
        </a:spcBef>
        <a:spcAft>
          <a:spcPct val="0"/>
        </a:spcAft>
        <a:defRPr sz="3200" b="1">
          <a:solidFill>
            <a:srgbClr val="000066"/>
          </a:solidFill>
          <a:latin typeface="Verdana" panose="020B0604030504040204" pitchFamily="34" charset="0"/>
        </a:defRPr>
      </a:lvl3pPr>
      <a:lvl4pPr algn="l" rtl="0" fontAlgn="base">
        <a:spcBef>
          <a:spcPct val="0"/>
        </a:spcBef>
        <a:spcAft>
          <a:spcPct val="0"/>
        </a:spcAft>
        <a:defRPr sz="3200" b="1">
          <a:solidFill>
            <a:srgbClr val="000066"/>
          </a:solidFill>
          <a:latin typeface="Verdana" panose="020B0604030504040204" pitchFamily="34" charset="0"/>
        </a:defRPr>
      </a:lvl4pPr>
      <a:lvl5pPr algn="l" rtl="0" fontAlgn="base">
        <a:spcBef>
          <a:spcPct val="0"/>
        </a:spcBef>
        <a:spcAft>
          <a:spcPct val="0"/>
        </a:spcAft>
        <a:defRPr sz="3200" b="1">
          <a:solidFill>
            <a:srgbClr val="000066"/>
          </a:solidFill>
          <a:latin typeface="Verdana" panose="020B0604030504040204" pitchFamily="34" charset="0"/>
        </a:defRPr>
      </a:lvl5pPr>
      <a:lvl6pPr marL="457200" algn="l" rtl="0" fontAlgn="base">
        <a:spcBef>
          <a:spcPct val="0"/>
        </a:spcBef>
        <a:spcAft>
          <a:spcPct val="0"/>
        </a:spcAft>
        <a:defRPr sz="3200" b="1">
          <a:solidFill>
            <a:srgbClr val="000066"/>
          </a:solidFill>
          <a:latin typeface="Verdana" panose="020B0604030504040204" pitchFamily="34" charset="0"/>
        </a:defRPr>
      </a:lvl6pPr>
      <a:lvl7pPr marL="914400" algn="l" rtl="0" fontAlgn="base">
        <a:spcBef>
          <a:spcPct val="0"/>
        </a:spcBef>
        <a:spcAft>
          <a:spcPct val="0"/>
        </a:spcAft>
        <a:defRPr sz="3200" b="1">
          <a:solidFill>
            <a:srgbClr val="000066"/>
          </a:solidFill>
          <a:latin typeface="Verdana" panose="020B0604030504040204" pitchFamily="34" charset="0"/>
        </a:defRPr>
      </a:lvl7pPr>
      <a:lvl8pPr marL="1371600" algn="l" rtl="0" fontAlgn="base">
        <a:spcBef>
          <a:spcPct val="0"/>
        </a:spcBef>
        <a:spcAft>
          <a:spcPct val="0"/>
        </a:spcAft>
        <a:defRPr sz="3200" b="1">
          <a:solidFill>
            <a:srgbClr val="000066"/>
          </a:solidFill>
          <a:latin typeface="Verdana" panose="020B0604030504040204" pitchFamily="34" charset="0"/>
        </a:defRPr>
      </a:lvl8pPr>
      <a:lvl9pPr marL="1828800" algn="l" rtl="0" fontAlgn="base">
        <a:spcBef>
          <a:spcPct val="0"/>
        </a:spcBef>
        <a:spcAft>
          <a:spcPct val="0"/>
        </a:spcAft>
        <a:defRPr sz="3200" b="1">
          <a:solidFill>
            <a:srgbClr val="000066"/>
          </a:solidFill>
          <a:latin typeface="Verdana" panose="020B0604030504040204" pitchFamily="34" charset="0"/>
        </a:defRPr>
      </a:lvl9pPr>
    </p:titleStyle>
    <p:bodyStyle>
      <a:lvl1pPr algn="l" rtl="0" fontAlgn="base">
        <a:spcBef>
          <a:spcPct val="20000"/>
        </a:spcBef>
        <a:spcAft>
          <a:spcPct val="0"/>
        </a:spcAft>
        <a:defRPr sz="2800" kern="1200">
          <a:solidFill>
            <a:srgbClr val="000066"/>
          </a:solidFill>
          <a:latin typeface="+mn-lt"/>
          <a:ea typeface="+mn-ea"/>
          <a:cs typeface="+mn-cs"/>
        </a:defRPr>
      </a:lvl1pPr>
      <a:lvl2pPr marL="569913" indent="-285750" algn="l" rtl="0" fontAlgn="base">
        <a:spcBef>
          <a:spcPct val="20000"/>
        </a:spcBef>
        <a:spcAft>
          <a:spcPct val="0"/>
        </a:spcAft>
        <a:buChar char="–"/>
        <a:defRPr sz="2400" kern="1200">
          <a:solidFill>
            <a:srgbClr val="000066"/>
          </a:solidFill>
          <a:latin typeface="+mn-lt"/>
          <a:ea typeface="+mn-ea"/>
          <a:cs typeface="+mn-cs"/>
        </a:defRPr>
      </a:lvl2pPr>
      <a:lvl3pPr marL="912813" indent="-228600" algn="l" rtl="0" fontAlgn="base">
        <a:spcBef>
          <a:spcPct val="20000"/>
        </a:spcBef>
        <a:spcAft>
          <a:spcPct val="0"/>
        </a:spcAft>
        <a:buChar char="•"/>
        <a:defRPr sz="2000" kern="1200">
          <a:solidFill>
            <a:srgbClr val="000066"/>
          </a:solidFill>
          <a:latin typeface="+mn-lt"/>
          <a:ea typeface="+mn-ea"/>
          <a:cs typeface="+mn-cs"/>
        </a:defRPr>
      </a:lvl3pPr>
      <a:lvl4pPr marL="1255713" indent="-228600" algn="l" rtl="0" fontAlgn="base">
        <a:spcBef>
          <a:spcPct val="20000"/>
        </a:spcBef>
        <a:spcAft>
          <a:spcPct val="0"/>
        </a:spcAft>
        <a:buChar char="–"/>
        <a:defRPr kern="1200">
          <a:solidFill>
            <a:srgbClr val="000066"/>
          </a:solidFill>
          <a:latin typeface="+mn-lt"/>
          <a:ea typeface="+mn-ea"/>
          <a:cs typeface="+mn-cs"/>
        </a:defRPr>
      </a:lvl4pPr>
      <a:lvl5pPr marL="1598613" indent="-228600" algn="l" rtl="0" fontAlgn="base">
        <a:spcBef>
          <a:spcPct val="20000"/>
        </a:spcBef>
        <a:spcAft>
          <a:spcPct val="0"/>
        </a:spcAft>
        <a:buChar char="»"/>
        <a:defRPr kern="1200">
          <a:solidFill>
            <a:srgbClr val="0000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3.jpeg"/><Relationship Id="rId4" Type="http://schemas.openxmlformats.org/officeDocument/2006/relationships/image" Target="../media/image1.wm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D:\@Academic\@papers\2001\2001-NotificationCollage-CHI\Collage03.avi" TargetMode="External"/><Relationship Id="rId1" Type="http://schemas.microsoft.com/office/2007/relationships/media" Target="file:///D:\@Academic\@papers\2001\2001-NotificationCollage-CHI\Collage03.avi" TargetMode="External"/><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7.gif"/></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5.png"/><Relationship Id="rId7"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9.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3" Type="http://schemas.openxmlformats.org/officeDocument/2006/relationships/image" Target="../media/image26.png"/><Relationship Id="rId7" Type="http://schemas.openxmlformats.org/officeDocument/2006/relationships/image" Target="../media/image19.png"/><Relationship Id="rId12"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2.png"/><Relationship Id="rId5" Type="http://schemas.openxmlformats.org/officeDocument/2006/relationships/image" Target="../media/image28.png"/><Relationship Id="rId10" Type="http://schemas.openxmlformats.org/officeDocument/2006/relationships/image" Target="../media/image31.png"/><Relationship Id="rId4" Type="http://schemas.openxmlformats.org/officeDocument/2006/relationships/image" Target="../media/image27.png"/><Relationship Id="rId9"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6.wmf"/><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42.gif"/></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45.jpeg"/><Relationship Id="rId4" Type="http://schemas.openxmlformats.org/officeDocument/2006/relationships/image" Target="../media/image44.jpeg"/></Relationships>
</file>

<file path=ppt/slides/_rels/slide29.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02" name="Rectangle 2050">
            <a:extLst>
              <a:ext uri="{FF2B5EF4-FFF2-40B4-BE49-F238E27FC236}">
                <a16:creationId xmlns:a16="http://schemas.microsoft.com/office/drawing/2014/main" id="{F291FF57-3980-AAE1-1FDB-7C5EFA7AE986}"/>
              </a:ext>
            </a:extLst>
          </p:cNvPr>
          <p:cNvSpPr>
            <a:spLocks noGrp="1" noChangeArrowheads="1"/>
          </p:cNvSpPr>
          <p:nvPr>
            <p:ph type="ctrTitle"/>
          </p:nvPr>
        </p:nvSpPr>
        <p:spPr>
          <a:xfrm>
            <a:off x="381000" y="685800"/>
            <a:ext cx="8229600" cy="1143000"/>
          </a:xfrm>
        </p:spPr>
        <p:txBody>
          <a:bodyPr anchor="ctr"/>
          <a:lstStyle/>
          <a:p>
            <a:pPr algn="l"/>
            <a:r>
              <a:rPr lang="en-US" altLang="LID4096" sz="4400"/>
              <a:t>The Notification Collage</a:t>
            </a:r>
            <a:br>
              <a:rPr lang="en-US" altLang="LID4096" sz="4400"/>
            </a:br>
            <a:r>
              <a:rPr lang="en-CA" altLang="LID4096" sz="2400" b="0" i="1"/>
              <a:t>Posting Information to Public and Personal Displays</a:t>
            </a:r>
          </a:p>
        </p:txBody>
      </p:sp>
      <p:sp>
        <p:nvSpPr>
          <p:cNvPr id="153603" name="Rectangle 2051">
            <a:extLst>
              <a:ext uri="{FF2B5EF4-FFF2-40B4-BE49-F238E27FC236}">
                <a16:creationId xmlns:a16="http://schemas.microsoft.com/office/drawing/2014/main" id="{56E9B0AE-B68F-D6FA-CB05-781E39E1B28D}"/>
              </a:ext>
            </a:extLst>
          </p:cNvPr>
          <p:cNvSpPr>
            <a:spLocks noGrp="1" noChangeArrowheads="1"/>
          </p:cNvSpPr>
          <p:nvPr>
            <p:ph type="subTitle" idx="1"/>
          </p:nvPr>
        </p:nvSpPr>
        <p:spPr>
          <a:xfrm>
            <a:off x="457200" y="2971800"/>
            <a:ext cx="7239000" cy="1143000"/>
          </a:xfrm>
        </p:spPr>
        <p:txBody>
          <a:bodyPr/>
          <a:lstStyle/>
          <a:p>
            <a:pPr algn="l"/>
            <a:r>
              <a:rPr lang="en-US" altLang="LID4096" sz="2800" b="1"/>
              <a:t>Saul Greenberg </a:t>
            </a:r>
          </a:p>
          <a:p>
            <a:pPr algn="l"/>
            <a:r>
              <a:rPr lang="en-US" altLang="LID4096" sz="2800" b="1"/>
              <a:t>Michael Rounding</a:t>
            </a:r>
          </a:p>
          <a:p>
            <a:pPr algn="l"/>
            <a:r>
              <a:rPr lang="en-US" altLang="LID4096" i="1"/>
              <a:t>University of Calgary</a:t>
            </a:r>
            <a:endParaRPr lang="en-CA" altLang="LID4096" i="1"/>
          </a:p>
        </p:txBody>
      </p:sp>
      <p:graphicFrame>
        <p:nvGraphicFramePr>
          <p:cNvPr id="153604" name="Object 2052">
            <a:extLst>
              <a:ext uri="{FF2B5EF4-FFF2-40B4-BE49-F238E27FC236}">
                <a16:creationId xmlns:a16="http://schemas.microsoft.com/office/drawing/2014/main" id="{92573A74-AE99-0B29-B66D-56B0D6B33D5F}"/>
              </a:ext>
            </a:extLst>
          </p:cNvPr>
          <p:cNvGraphicFramePr>
            <a:graphicFrameLocks noChangeAspect="1"/>
          </p:cNvGraphicFramePr>
          <p:nvPr/>
        </p:nvGraphicFramePr>
        <p:xfrm>
          <a:off x="4114800" y="3086100"/>
          <a:ext cx="5029200" cy="3771900"/>
        </p:xfrm>
        <a:graphic>
          <a:graphicData uri="http://schemas.openxmlformats.org/presentationml/2006/ole">
            <mc:AlternateContent xmlns:mc="http://schemas.openxmlformats.org/markup-compatibility/2006">
              <mc:Choice xmlns:v="urn:schemas-microsoft-com:vml" Requires="v">
                <p:oleObj name="Slide" r:id="rId3" imgW="4572000" imgH="3429000" progId="PowerPoint.Slide.8">
                  <p:embed/>
                </p:oleObj>
              </mc:Choice>
              <mc:Fallback>
                <p:oleObj name="Slide" r:id="rId3" imgW="4572000" imgH="3429000" progId="PowerPoint.Slide.8">
                  <p:embed/>
                  <p:pic>
                    <p:nvPicPr>
                      <p:cNvPr id="0" name="Object 20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086100"/>
                        <a:ext cx="5029200" cy="377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3F1218E7-6D1E-1CED-4279-CFCBB1456328}"/>
              </a:ext>
            </a:extLst>
          </p:cNvPr>
          <p:cNvSpPr>
            <a:spLocks noGrp="1" noChangeArrowheads="1"/>
          </p:cNvSpPr>
          <p:nvPr>
            <p:ph type="title"/>
          </p:nvPr>
        </p:nvSpPr>
        <p:spPr/>
        <p:txBody>
          <a:bodyPr/>
          <a:lstStyle/>
          <a:p>
            <a:r>
              <a:rPr lang="en-US" altLang="LID4096"/>
              <a:t>The Message</a:t>
            </a:r>
            <a:endParaRPr lang="en-CA" altLang="LID4096"/>
          </a:p>
        </p:txBody>
      </p:sp>
      <p:sp>
        <p:nvSpPr>
          <p:cNvPr id="155651" name="Rectangle 3">
            <a:extLst>
              <a:ext uri="{FF2B5EF4-FFF2-40B4-BE49-F238E27FC236}">
                <a16:creationId xmlns:a16="http://schemas.microsoft.com/office/drawing/2014/main" id="{5E3987BB-DF2E-B261-7BEE-BFC134BEB6F6}"/>
              </a:ext>
            </a:extLst>
          </p:cNvPr>
          <p:cNvSpPr>
            <a:spLocks noGrp="1" noChangeArrowheads="1"/>
          </p:cNvSpPr>
          <p:nvPr>
            <p:ph type="body" idx="1"/>
          </p:nvPr>
        </p:nvSpPr>
        <p:spPr/>
        <p:txBody>
          <a:bodyPr/>
          <a:lstStyle/>
          <a:p>
            <a:r>
              <a:rPr lang="en-US" altLang="LID4096"/>
              <a:t>Intimate collaborators can post </a:t>
            </a:r>
            <a:br>
              <a:rPr lang="en-US" altLang="LID4096"/>
            </a:br>
            <a:r>
              <a:rPr lang="en-US" altLang="LID4096"/>
              <a:t>multimedia elements to a </a:t>
            </a:r>
            <a:r>
              <a:rPr lang="en-US" altLang="LID4096" b="1"/>
              <a:t>Notification Collage </a:t>
            </a:r>
            <a:r>
              <a:rPr lang="en-US" altLang="LID4096"/>
              <a:t>to encourage casual interaction. </a:t>
            </a:r>
            <a:endParaRPr lang="en-US" altLang="LID4096"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6370" name="Object 2">
            <a:extLst>
              <a:ext uri="{FF2B5EF4-FFF2-40B4-BE49-F238E27FC236}">
                <a16:creationId xmlns:a16="http://schemas.microsoft.com/office/drawing/2014/main" id="{ED901C18-EB03-C714-4F47-02E894E5CCA6}"/>
              </a:ext>
            </a:extLst>
          </p:cNvPr>
          <p:cNvGraphicFramePr>
            <a:graphicFrameLocks noChangeAspect="1"/>
          </p:cNvGraphicFramePr>
          <p:nvPr/>
        </p:nvGraphicFramePr>
        <p:xfrm>
          <a:off x="0" y="-9525"/>
          <a:ext cx="9144000" cy="6858000"/>
        </p:xfrm>
        <a:graphic>
          <a:graphicData uri="http://schemas.openxmlformats.org/presentationml/2006/ole">
            <mc:AlternateContent xmlns:mc="http://schemas.openxmlformats.org/markup-compatibility/2006">
              <mc:Choice xmlns:v="urn:schemas-microsoft-com:vml" Requires="v">
                <p:oleObj name="Slide" r:id="rId3" imgW="4572000" imgH="3429000" progId="PowerPoint.Slide.8">
                  <p:embed/>
                </p:oleObj>
              </mc:Choice>
              <mc:Fallback>
                <p:oleObj name="Slide" r:id="rId3" imgW="4572000" imgH="3429000" progId="PowerPoint.Slide.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2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1026">
            <a:extLst>
              <a:ext uri="{FF2B5EF4-FFF2-40B4-BE49-F238E27FC236}">
                <a16:creationId xmlns:a16="http://schemas.microsoft.com/office/drawing/2014/main" id="{63771152-2320-E61D-149A-B784A468ECE4}"/>
              </a:ext>
            </a:extLst>
          </p:cNvPr>
          <p:cNvSpPr>
            <a:spLocks noGrp="1" noChangeArrowheads="1"/>
          </p:cNvSpPr>
          <p:nvPr>
            <p:ph type="title"/>
          </p:nvPr>
        </p:nvSpPr>
        <p:spPr>
          <a:xfrm>
            <a:off x="304800" y="609600"/>
            <a:ext cx="7772400" cy="533400"/>
          </a:xfrm>
        </p:spPr>
        <p:txBody>
          <a:bodyPr/>
          <a:lstStyle/>
          <a:p>
            <a:r>
              <a:rPr lang="en-US" altLang="LID4096"/>
              <a:t>Intimate Collaborators </a:t>
            </a:r>
          </a:p>
        </p:txBody>
      </p:sp>
      <p:sp>
        <p:nvSpPr>
          <p:cNvPr id="165891" name="Rectangle 1027">
            <a:extLst>
              <a:ext uri="{FF2B5EF4-FFF2-40B4-BE49-F238E27FC236}">
                <a16:creationId xmlns:a16="http://schemas.microsoft.com/office/drawing/2014/main" id="{51A6A7E9-711F-8211-AEF5-9F2872A4AEA0}"/>
              </a:ext>
            </a:extLst>
          </p:cNvPr>
          <p:cNvSpPr>
            <a:spLocks noGrp="1" noChangeArrowheads="1"/>
          </p:cNvSpPr>
          <p:nvPr>
            <p:ph type="body" idx="1"/>
          </p:nvPr>
        </p:nvSpPr>
        <p:spPr/>
        <p:txBody>
          <a:bodyPr/>
          <a:lstStyle/>
          <a:p>
            <a:r>
              <a:rPr lang="en-US" altLang="LID4096"/>
              <a:t>Friends, family, work groups</a:t>
            </a:r>
          </a:p>
          <a:p>
            <a:pPr marL="763588" lvl="1">
              <a:spcBef>
                <a:spcPct val="0"/>
              </a:spcBef>
              <a:buFontTx/>
              <a:buNone/>
            </a:pPr>
            <a:endParaRPr lang="en-US" altLang="LID4096"/>
          </a:p>
          <a:p>
            <a:r>
              <a:rPr lang="en-US" altLang="LID4096"/>
              <a:t>Real need for close </a:t>
            </a:r>
            <a:br>
              <a:rPr lang="en-US" altLang="LID4096"/>
            </a:br>
            <a:r>
              <a:rPr lang="en-US" altLang="LID4096"/>
              <a:t>coordination and collaboration</a:t>
            </a:r>
          </a:p>
          <a:p>
            <a:endParaRPr lang="en-US" altLang="LID4096"/>
          </a:p>
        </p:txBody>
      </p:sp>
      <p:grpSp>
        <p:nvGrpSpPr>
          <p:cNvPr id="165892" name="Group 1028">
            <a:extLst>
              <a:ext uri="{FF2B5EF4-FFF2-40B4-BE49-F238E27FC236}">
                <a16:creationId xmlns:a16="http://schemas.microsoft.com/office/drawing/2014/main" id="{1A6ADC01-AFBB-0A4D-BBB6-FB412425575C}"/>
              </a:ext>
            </a:extLst>
          </p:cNvPr>
          <p:cNvGrpSpPr>
            <a:grpSpLocks/>
          </p:cNvGrpSpPr>
          <p:nvPr/>
        </p:nvGrpSpPr>
        <p:grpSpPr bwMode="auto">
          <a:xfrm>
            <a:off x="6315075" y="1219200"/>
            <a:ext cx="2889250" cy="2446338"/>
            <a:chOff x="3978" y="768"/>
            <a:chExt cx="1820" cy="1541"/>
          </a:xfrm>
        </p:grpSpPr>
        <p:sp>
          <p:nvSpPr>
            <p:cNvPr id="165893" name="Freeform 1029">
              <a:extLst>
                <a:ext uri="{FF2B5EF4-FFF2-40B4-BE49-F238E27FC236}">
                  <a16:creationId xmlns:a16="http://schemas.microsoft.com/office/drawing/2014/main" id="{AFB6D7A0-E9B0-ADB3-B1DB-E54DEA843EED}"/>
                </a:ext>
              </a:extLst>
            </p:cNvPr>
            <p:cNvSpPr>
              <a:spLocks/>
            </p:cNvSpPr>
            <p:nvPr/>
          </p:nvSpPr>
          <p:spPr bwMode="auto">
            <a:xfrm flipH="1">
              <a:off x="4464" y="768"/>
              <a:ext cx="1334" cy="948"/>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A5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894" name="Freeform 1030">
              <a:extLst>
                <a:ext uri="{FF2B5EF4-FFF2-40B4-BE49-F238E27FC236}">
                  <a16:creationId xmlns:a16="http://schemas.microsoft.com/office/drawing/2014/main" id="{0485E025-2C24-9004-E5E2-49D31250434A}"/>
                </a:ext>
              </a:extLst>
            </p:cNvPr>
            <p:cNvSpPr>
              <a:spLocks/>
            </p:cNvSpPr>
            <p:nvPr/>
          </p:nvSpPr>
          <p:spPr bwMode="auto">
            <a:xfrm flipH="1">
              <a:off x="4614" y="1487"/>
              <a:ext cx="1004" cy="400"/>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pic>
          <p:nvPicPr>
            <p:cNvPr id="165895" name="Picture 1031">
              <a:extLst>
                <a:ext uri="{FF2B5EF4-FFF2-40B4-BE49-F238E27FC236}">
                  <a16:creationId xmlns:a16="http://schemas.microsoft.com/office/drawing/2014/main" id="{7701053F-12C8-5B69-F220-557EDA7623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 y="1104"/>
              <a:ext cx="1434" cy="1205"/>
            </a:xfrm>
            <a:prstGeom prst="rect">
              <a:avLst/>
            </a:prstGeom>
            <a:noFill/>
            <a:extLst>
              <a:ext uri="{909E8E84-426E-40DD-AFC4-6F175D3DCCD1}">
                <a14:hiddenFill xmlns:a14="http://schemas.microsoft.com/office/drawing/2010/main">
                  <a:solidFill>
                    <a:srgbClr val="FFFFFF"/>
                  </a:solidFill>
                </a14:hiddenFill>
              </a:ext>
            </a:extLst>
          </p:spPr>
        </p:pic>
        <p:pic>
          <p:nvPicPr>
            <p:cNvPr id="165896" name="Picture 1032">
              <a:extLst>
                <a:ext uri="{FF2B5EF4-FFF2-40B4-BE49-F238E27FC236}">
                  <a16:creationId xmlns:a16="http://schemas.microsoft.com/office/drawing/2014/main" id="{D410B799-ECE1-4D6F-013B-ECF4E9E99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8" y="1104"/>
              <a:ext cx="753" cy="1016"/>
            </a:xfrm>
            <a:prstGeom prst="rect">
              <a:avLst/>
            </a:prstGeom>
            <a:noFill/>
            <a:extLst>
              <a:ext uri="{909E8E84-426E-40DD-AFC4-6F175D3DCCD1}">
                <a14:hiddenFill xmlns:a14="http://schemas.microsoft.com/office/drawing/2010/main">
                  <a:solidFill>
                    <a:srgbClr val="FFFFFF"/>
                  </a:solidFill>
                </a14:hiddenFill>
              </a:ext>
            </a:extLst>
          </p:spPr>
        </p:pic>
        <p:sp>
          <p:nvSpPr>
            <p:cNvPr id="165897" name="Freeform 1033">
              <a:extLst>
                <a:ext uri="{FF2B5EF4-FFF2-40B4-BE49-F238E27FC236}">
                  <a16:creationId xmlns:a16="http://schemas.microsoft.com/office/drawing/2014/main" id="{18F84749-A5A8-2828-6947-C084076B8D3C}"/>
                </a:ext>
              </a:extLst>
            </p:cNvPr>
            <p:cNvSpPr>
              <a:spLocks/>
            </p:cNvSpPr>
            <p:nvPr/>
          </p:nvSpPr>
          <p:spPr bwMode="auto">
            <a:xfrm flipH="1">
              <a:off x="5061" y="1585"/>
              <a:ext cx="558" cy="144"/>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898" name="Freeform 1034">
              <a:extLst>
                <a:ext uri="{FF2B5EF4-FFF2-40B4-BE49-F238E27FC236}">
                  <a16:creationId xmlns:a16="http://schemas.microsoft.com/office/drawing/2014/main" id="{8A1384DC-2ECB-D32F-2874-19E403B14143}"/>
                </a:ext>
              </a:extLst>
            </p:cNvPr>
            <p:cNvSpPr>
              <a:spLocks/>
            </p:cNvSpPr>
            <p:nvPr/>
          </p:nvSpPr>
          <p:spPr bwMode="auto">
            <a:xfrm flipH="1">
              <a:off x="5316" y="1356"/>
              <a:ext cx="300" cy="349"/>
            </a:xfrm>
            <a:custGeom>
              <a:avLst/>
              <a:gdLst>
                <a:gd name="T0" fmla="*/ 144 w 601"/>
                <a:gd name="T1" fmla="*/ 2 h 699"/>
                <a:gd name="T2" fmla="*/ 133 w 601"/>
                <a:gd name="T3" fmla="*/ 7 h 699"/>
                <a:gd name="T4" fmla="*/ 118 w 601"/>
                <a:gd name="T5" fmla="*/ 12 h 699"/>
                <a:gd name="T6" fmla="*/ 104 w 601"/>
                <a:gd name="T7" fmla="*/ 20 h 699"/>
                <a:gd name="T8" fmla="*/ 94 w 601"/>
                <a:gd name="T9" fmla="*/ 42 h 699"/>
                <a:gd name="T10" fmla="*/ 77 w 601"/>
                <a:gd name="T11" fmla="*/ 86 h 699"/>
                <a:gd name="T12" fmla="*/ 30 w 601"/>
                <a:gd name="T13" fmla="*/ 135 h 699"/>
                <a:gd name="T14" fmla="*/ 29 w 601"/>
                <a:gd name="T15" fmla="*/ 166 h 699"/>
                <a:gd name="T16" fmla="*/ 22 w 601"/>
                <a:gd name="T17" fmla="*/ 214 h 699"/>
                <a:gd name="T18" fmla="*/ 10 w 601"/>
                <a:gd name="T19" fmla="*/ 260 h 699"/>
                <a:gd name="T20" fmla="*/ 0 w 601"/>
                <a:gd name="T21" fmla="*/ 368 h 699"/>
                <a:gd name="T22" fmla="*/ 9 w 601"/>
                <a:gd name="T23" fmla="*/ 414 h 699"/>
                <a:gd name="T24" fmla="*/ 25 w 601"/>
                <a:gd name="T25" fmla="*/ 475 h 699"/>
                <a:gd name="T26" fmla="*/ 40 w 601"/>
                <a:gd name="T27" fmla="*/ 532 h 699"/>
                <a:gd name="T28" fmla="*/ 47 w 601"/>
                <a:gd name="T29" fmla="*/ 555 h 699"/>
                <a:gd name="T30" fmla="*/ 601 w 601"/>
                <a:gd name="T31" fmla="*/ 577 h 699"/>
                <a:gd name="T32" fmla="*/ 595 w 601"/>
                <a:gd name="T33" fmla="*/ 560 h 699"/>
                <a:gd name="T34" fmla="*/ 582 w 601"/>
                <a:gd name="T35" fmla="*/ 522 h 699"/>
                <a:gd name="T36" fmla="*/ 566 w 601"/>
                <a:gd name="T37" fmla="*/ 477 h 699"/>
                <a:gd name="T38" fmla="*/ 558 w 601"/>
                <a:gd name="T39" fmla="*/ 436 h 699"/>
                <a:gd name="T40" fmla="*/ 539 w 601"/>
                <a:gd name="T41" fmla="*/ 349 h 699"/>
                <a:gd name="T42" fmla="*/ 524 w 601"/>
                <a:gd name="T43" fmla="*/ 283 h 699"/>
                <a:gd name="T44" fmla="*/ 525 w 601"/>
                <a:gd name="T45" fmla="*/ 266 h 699"/>
                <a:gd name="T46" fmla="*/ 527 w 601"/>
                <a:gd name="T47" fmla="*/ 241 h 699"/>
                <a:gd name="T48" fmla="*/ 517 w 601"/>
                <a:gd name="T49" fmla="*/ 209 h 699"/>
                <a:gd name="T50" fmla="*/ 491 w 601"/>
                <a:gd name="T51" fmla="*/ 172 h 699"/>
                <a:gd name="T52" fmla="*/ 443 w 601"/>
                <a:gd name="T53" fmla="*/ 129 h 699"/>
                <a:gd name="T54" fmla="*/ 388 w 601"/>
                <a:gd name="T55" fmla="*/ 82 h 699"/>
                <a:gd name="T56" fmla="*/ 343 w 601"/>
                <a:gd name="T57" fmla="*/ 45 h 699"/>
                <a:gd name="T58" fmla="*/ 324 w 601"/>
                <a:gd name="T59" fmla="*/ 30 h 699"/>
                <a:gd name="T60" fmla="*/ 306 w 601"/>
                <a:gd name="T61" fmla="*/ 23 h 699"/>
                <a:gd name="T62" fmla="*/ 259 w 601"/>
                <a:gd name="T63" fmla="*/ 11 h 699"/>
                <a:gd name="T64" fmla="*/ 202 w 601"/>
                <a:gd name="T65" fmla="*/ 1 h 699"/>
                <a:gd name="T66" fmla="*/ 146 w 601"/>
                <a:gd name="T67" fmla="*/ 2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1" h="699">
                  <a:moveTo>
                    <a:pt x="146" y="2"/>
                  </a:moveTo>
                  <a:lnTo>
                    <a:pt x="144" y="2"/>
                  </a:lnTo>
                  <a:lnTo>
                    <a:pt x="140" y="4"/>
                  </a:lnTo>
                  <a:lnTo>
                    <a:pt x="133" y="7"/>
                  </a:lnTo>
                  <a:lnTo>
                    <a:pt x="126" y="9"/>
                  </a:lnTo>
                  <a:lnTo>
                    <a:pt x="118" y="12"/>
                  </a:lnTo>
                  <a:lnTo>
                    <a:pt x="111" y="16"/>
                  </a:lnTo>
                  <a:lnTo>
                    <a:pt x="104" y="20"/>
                  </a:lnTo>
                  <a:lnTo>
                    <a:pt x="100" y="26"/>
                  </a:lnTo>
                  <a:lnTo>
                    <a:pt x="94" y="42"/>
                  </a:lnTo>
                  <a:lnTo>
                    <a:pt x="84" y="65"/>
                  </a:lnTo>
                  <a:lnTo>
                    <a:pt x="77" y="86"/>
                  </a:lnTo>
                  <a:lnTo>
                    <a:pt x="74" y="96"/>
                  </a:lnTo>
                  <a:lnTo>
                    <a:pt x="30" y="135"/>
                  </a:lnTo>
                  <a:lnTo>
                    <a:pt x="30" y="144"/>
                  </a:lnTo>
                  <a:lnTo>
                    <a:pt x="29" y="166"/>
                  </a:lnTo>
                  <a:lnTo>
                    <a:pt x="26" y="190"/>
                  </a:lnTo>
                  <a:lnTo>
                    <a:pt x="22" y="214"/>
                  </a:lnTo>
                  <a:lnTo>
                    <a:pt x="18" y="226"/>
                  </a:lnTo>
                  <a:lnTo>
                    <a:pt x="10" y="260"/>
                  </a:lnTo>
                  <a:lnTo>
                    <a:pt x="2" y="310"/>
                  </a:lnTo>
                  <a:lnTo>
                    <a:pt x="0" y="368"/>
                  </a:lnTo>
                  <a:lnTo>
                    <a:pt x="3" y="388"/>
                  </a:lnTo>
                  <a:lnTo>
                    <a:pt x="9" y="414"/>
                  </a:lnTo>
                  <a:lnTo>
                    <a:pt x="17" y="444"/>
                  </a:lnTo>
                  <a:lnTo>
                    <a:pt x="25" y="475"/>
                  </a:lnTo>
                  <a:lnTo>
                    <a:pt x="33" y="506"/>
                  </a:lnTo>
                  <a:lnTo>
                    <a:pt x="40" y="532"/>
                  </a:lnTo>
                  <a:lnTo>
                    <a:pt x="46" y="548"/>
                  </a:lnTo>
                  <a:lnTo>
                    <a:pt x="47" y="555"/>
                  </a:lnTo>
                  <a:lnTo>
                    <a:pt x="92" y="699"/>
                  </a:lnTo>
                  <a:lnTo>
                    <a:pt x="601" y="577"/>
                  </a:lnTo>
                  <a:lnTo>
                    <a:pt x="599" y="573"/>
                  </a:lnTo>
                  <a:lnTo>
                    <a:pt x="595" y="560"/>
                  </a:lnTo>
                  <a:lnTo>
                    <a:pt x="588" y="544"/>
                  </a:lnTo>
                  <a:lnTo>
                    <a:pt x="582" y="522"/>
                  </a:lnTo>
                  <a:lnTo>
                    <a:pt x="573" y="500"/>
                  </a:lnTo>
                  <a:lnTo>
                    <a:pt x="566" y="477"/>
                  </a:lnTo>
                  <a:lnTo>
                    <a:pt x="561" y="455"/>
                  </a:lnTo>
                  <a:lnTo>
                    <a:pt x="558" y="436"/>
                  </a:lnTo>
                  <a:lnTo>
                    <a:pt x="551" y="396"/>
                  </a:lnTo>
                  <a:lnTo>
                    <a:pt x="539" y="349"/>
                  </a:lnTo>
                  <a:lnTo>
                    <a:pt x="528" y="308"/>
                  </a:lnTo>
                  <a:lnTo>
                    <a:pt x="524" y="283"/>
                  </a:lnTo>
                  <a:lnTo>
                    <a:pt x="524" y="275"/>
                  </a:lnTo>
                  <a:lnTo>
                    <a:pt x="525" y="266"/>
                  </a:lnTo>
                  <a:lnTo>
                    <a:pt x="527" y="255"/>
                  </a:lnTo>
                  <a:lnTo>
                    <a:pt x="527" y="241"/>
                  </a:lnTo>
                  <a:lnTo>
                    <a:pt x="524" y="226"/>
                  </a:lnTo>
                  <a:lnTo>
                    <a:pt x="517" y="209"/>
                  </a:lnTo>
                  <a:lnTo>
                    <a:pt x="507" y="192"/>
                  </a:lnTo>
                  <a:lnTo>
                    <a:pt x="491" y="172"/>
                  </a:lnTo>
                  <a:lnTo>
                    <a:pt x="469" y="152"/>
                  </a:lnTo>
                  <a:lnTo>
                    <a:pt x="443" y="129"/>
                  </a:lnTo>
                  <a:lnTo>
                    <a:pt x="416" y="104"/>
                  </a:lnTo>
                  <a:lnTo>
                    <a:pt x="388" y="82"/>
                  </a:lnTo>
                  <a:lnTo>
                    <a:pt x="364" y="61"/>
                  </a:lnTo>
                  <a:lnTo>
                    <a:pt x="343" y="45"/>
                  </a:lnTo>
                  <a:lnTo>
                    <a:pt x="329" y="34"/>
                  </a:lnTo>
                  <a:lnTo>
                    <a:pt x="324" y="30"/>
                  </a:lnTo>
                  <a:lnTo>
                    <a:pt x="318" y="28"/>
                  </a:lnTo>
                  <a:lnTo>
                    <a:pt x="306" y="23"/>
                  </a:lnTo>
                  <a:lnTo>
                    <a:pt x="285" y="17"/>
                  </a:lnTo>
                  <a:lnTo>
                    <a:pt x="259" y="11"/>
                  </a:lnTo>
                  <a:lnTo>
                    <a:pt x="232" y="5"/>
                  </a:lnTo>
                  <a:lnTo>
                    <a:pt x="202" y="1"/>
                  </a:lnTo>
                  <a:lnTo>
                    <a:pt x="173" y="0"/>
                  </a:lnTo>
                  <a:lnTo>
                    <a:pt x="14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899" name="Freeform 1035">
              <a:extLst>
                <a:ext uri="{FF2B5EF4-FFF2-40B4-BE49-F238E27FC236}">
                  <a16:creationId xmlns:a16="http://schemas.microsoft.com/office/drawing/2014/main" id="{10016C2D-D1CD-2B39-6175-71639FF35208}"/>
                </a:ext>
              </a:extLst>
            </p:cNvPr>
            <p:cNvSpPr>
              <a:spLocks/>
            </p:cNvSpPr>
            <p:nvPr/>
          </p:nvSpPr>
          <p:spPr bwMode="auto">
            <a:xfrm flipH="1">
              <a:off x="5240" y="1211"/>
              <a:ext cx="104" cy="56"/>
            </a:xfrm>
            <a:custGeom>
              <a:avLst/>
              <a:gdLst>
                <a:gd name="T0" fmla="*/ 205 w 206"/>
                <a:gd name="T1" fmla="*/ 37 h 114"/>
                <a:gd name="T2" fmla="*/ 200 w 206"/>
                <a:gd name="T3" fmla="*/ 48 h 114"/>
                <a:gd name="T4" fmla="*/ 193 w 206"/>
                <a:gd name="T5" fmla="*/ 59 h 114"/>
                <a:gd name="T6" fmla="*/ 183 w 206"/>
                <a:gd name="T7" fmla="*/ 70 h 114"/>
                <a:gd name="T8" fmla="*/ 172 w 206"/>
                <a:gd name="T9" fmla="*/ 81 h 114"/>
                <a:gd name="T10" fmla="*/ 159 w 206"/>
                <a:gd name="T11" fmla="*/ 91 h 114"/>
                <a:gd name="T12" fmla="*/ 143 w 206"/>
                <a:gd name="T13" fmla="*/ 97 h 114"/>
                <a:gd name="T14" fmla="*/ 126 w 206"/>
                <a:gd name="T15" fmla="*/ 104 h 114"/>
                <a:gd name="T16" fmla="*/ 106 w 206"/>
                <a:gd name="T17" fmla="*/ 110 h 114"/>
                <a:gd name="T18" fmla="*/ 86 w 206"/>
                <a:gd name="T19" fmla="*/ 112 h 114"/>
                <a:gd name="T20" fmla="*/ 65 w 206"/>
                <a:gd name="T21" fmla="*/ 114 h 114"/>
                <a:gd name="T22" fmla="*/ 47 w 206"/>
                <a:gd name="T23" fmla="*/ 112 h 114"/>
                <a:gd name="T24" fmla="*/ 32 w 206"/>
                <a:gd name="T25" fmla="*/ 110 h 114"/>
                <a:gd name="T26" fmla="*/ 19 w 206"/>
                <a:gd name="T27" fmla="*/ 104 h 114"/>
                <a:gd name="T28" fmla="*/ 9 w 206"/>
                <a:gd name="T29" fmla="*/ 96 h 114"/>
                <a:gd name="T30" fmla="*/ 2 w 206"/>
                <a:gd name="T31" fmla="*/ 88 h 114"/>
                <a:gd name="T32" fmla="*/ 0 w 206"/>
                <a:gd name="T33" fmla="*/ 77 h 114"/>
                <a:gd name="T34" fmla="*/ 1 w 206"/>
                <a:gd name="T35" fmla="*/ 66 h 114"/>
                <a:gd name="T36" fmla="*/ 6 w 206"/>
                <a:gd name="T37" fmla="*/ 55 h 114"/>
                <a:gd name="T38" fmla="*/ 15 w 206"/>
                <a:gd name="T39" fmla="*/ 44 h 114"/>
                <a:gd name="T40" fmla="*/ 27 w 206"/>
                <a:gd name="T41" fmla="*/ 33 h 114"/>
                <a:gd name="T42" fmla="*/ 41 w 206"/>
                <a:gd name="T43" fmla="*/ 25 h 114"/>
                <a:gd name="T44" fmla="*/ 58 w 206"/>
                <a:gd name="T45" fmla="*/ 15 h 114"/>
                <a:gd name="T46" fmla="*/ 78 w 206"/>
                <a:gd name="T47" fmla="*/ 8 h 114"/>
                <a:gd name="T48" fmla="*/ 98 w 206"/>
                <a:gd name="T49" fmla="*/ 3 h 114"/>
                <a:gd name="T50" fmla="*/ 119 w 206"/>
                <a:gd name="T51" fmla="*/ 0 h 114"/>
                <a:gd name="T52" fmla="*/ 141 w 206"/>
                <a:gd name="T53" fmla="*/ 0 h 114"/>
                <a:gd name="T54" fmla="*/ 160 w 206"/>
                <a:gd name="T55" fmla="*/ 1 h 114"/>
                <a:gd name="T56" fmla="*/ 176 w 206"/>
                <a:gd name="T57" fmla="*/ 6 h 114"/>
                <a:gd name="T58" fmla="*/ 191 w 206"/>
                <a:gd name="T59" fmla="*/ 11 h 114"/>
                <a:gd name="T60" fmla="*/ 201 w 206"/>
                <a:gd name="T61" fmla="*/ 19 h 114"/>
                <a:gd name="T62" fmla="*/ 206 w 206"/>
                <a:gd name="T63" fmla="*/ 27 h 114"/>
                <a:gd name="T64" fmla="*/ 205 w 206"/>
                <a:gd name="T65" fmla="*/ 3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14">
                  <a:moveTo>
                    <a:pt x="205" y="37"/>
                  </a:moveTo>
                  <a:lnTo>
                    <a:pt x="200" y="48"/>
                  </a:lnTo>
                  <a:lnTo>
                    <a:pt x="193" y="59"/>
                  </a:lnTo>
                  <a:lnTo>
                    <a:pt x="183" y="70"/>
                  </a:lnTo>
                  <a:lnTo>
                    <a:pt x="172" y="81"/>
                  </a:lnTo>
                  <a:lnTo>
                    <a:pt x="159" y="91"/>
                  </a:lnTo>
                  <a:lnTo>
                    <a:pt x="143" y="97"/>
                  </a:lnTo>
                  <a:lnTo>
                    <a:pt x="126" y="104"/>
                  </a:lnTo>
                  <a:lnTo>
                    <a:pt x="106" y="110"/>
                  </a:lnTo>
                  <a:lnTo>
                    <a:pt x="86" y="112"/>
                  </a:lnTo>
                  <a:lnTo>
                    <a:pt x="65" y="114"/>
                  </a:lnTo>
                  <a:lnTo>
                    <a:pt x="47" y="112"/>
                  </a:lnTo>
                  <a:lnTo>
                    <a:pt x="32" y="110"/>
                  </a:lnTo>
                  <a:lnTo>
                    <a:pt x="19" y="104"/>
                  </a:lnTo>
                  <a:lnTo>
                    <a:pt x="9" y="96"/>
                  </a:lnTo>
                  <a:lnTo>
                    <a:pt x="2" y="88"/>
                  </a:lnTo>
                  <a:lnTo>
                    <a:pt x="0" y="77"/>
                  </a:lnTo>
                  <a:lnTo>
                    <a:pt x="1" y="66"/>
                  </a:lnTo>
                  <a:lnTo>
                    <a:pt x="6" y="55"/>
                  </a:lnTo>
                  <a:lnTo>
                    <a:pt x="15" y="44"/>
                  </a:lnTo>
                  <a:lnTo>
                    <a:pt x="27" y="33"/>
                  </a:lnTo>
                  <a:lnTo>
                    <a:pt x="41" y="25"/>
                  </a:lnTo>
                  <a:lnTo>
                    <a:pt x="58" y="15"/>
                  </a:lnTo>
                  <a:lnTo>
                    <a:pt x="78" y="8"/>
                  </a:lnTo>
                  <a:lnTo>
                    <a:pt x="98" y="3"/>
                  </a:lnTo>
                  <a:lnTo>
                    <a:pt x="119" y="0"/>
                  </a:lnTo>
                  <a:lnTo>
                    <a:pt x="141" y="0"/>
                  </a:lnTo>
                  <a:lnTo>
                    <a:pt x="160" y="1"/>
                  </a:lnTo>
                  <a:lnTo>
                    <a:pt x="176" y="6"/>
                  </a:lnTo>
                  <a:lnTo>
                    <a:pt x="191" y="11"/>
                  </a:lnTo>
                  <a:lnTo>
                    <a:pt x="201" y="19"/>
                  </a:lnTo>
                  <a:lnTo>
                    <a:pt x="206" y="27"/>
                  </a:lnTo>
                  <a:lnTo>
                    <a:pt x="205"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00" name="Freeform 1036">
              <a:extLst>
                <a:ext uri="{FF2B5EF4-FFF2-40B4-BE49-F238E27FC236}">
                  <a16:creationId xmlns:a16="http://schemas.microsoft.com/office/drawing/2014/main" id="{8A5E6DCB-B6A9-3760-BDC0-1BB56E3F6EF3}"/>
                </a:ext>
              </a:extLst>
            </p:cNvPr>
            <p:cNvSpPr>
              <a:spLocks/>
            </p:cNvSpPr>
            <p:nvPr/>
          </p:nvSpPr>
          <p:spPr bwMode="auto">
            <a:xfrm flipH="1">
              <a:off x="5136" y="929"/>
              <a:ext cx="474" cy="455"/>
            </a:xfrm>
            <a:custGeom>
              <a:avLst/>
              <a:gdLst>
                <a:gd name="T0" fmla="*/ 857 w 949"/>
                <a:gd name="T1" fmla="*/ 45 h 909"/>
                <a:gd name="T2" fmla="*/ 834 w 949"/>
                <a:gd name="T3" fmla="*/ 90 h 909"/>
                <a:gd name="T4" fmla="*/ 819 w 949"/>
                <a:gd name="T5" fmla="*/ 163 h 909"/>
                <a:gd name="T6" fmla="*/ 841 w 949"/>
                <a:gd name="T7" fmla="*/ 241 h 909"/>
                <a:gd name="T8" fmla="*/ 878 w 949"/>
                <a:gd name="T9" fmla="*/ 280 h 909"/>
                <a:gd name="T10" fmla="*/ 893 w 949"/>
                <a:gd name="T11" fmla="*/ 296 h 909"/>
                <a:gd name="T12" fmla="*/ 916 w 949"/>
                <a:gd name="T13" fmla="*/ 326 h 909"/>
                <a:gd name="T14" fmla="*/ 936 w 949"/>
                <a:gd name="T15" fmla="*/ 366 h 909"/>
                <a:gd name="T16" fmla="*/ 949 w 949"/>
                <a:gd name="T17" fmla="*/ 414 h 909"/>
                <a:gd name="T18" fmla="*/ 941 w 949"/>
                <a:gd name="T19" fmla="*/ 466 h 909"/>
                <a:gd name="T20" fmla="*/ 905 w 949"/>
                <a:gd name="T21" fmla="*/ 518 h 909"/>
                <a:gd name="T22" fmla="*/ 834 w 949"/>
                <a:gd name="T23" fmla="*/ 569 h 909"/>
                <a:gd name="T24" fmla="*/ 764 w 949"/>
                <a:gd name="T25" fmla="*/ 599 h 909"/>
                <a:gd name="T26" fmla="*/ 731 w 949"/>
                <a:gd name="T27" fmla="*/ 611 h 909"/>
                <a:gd name="T28" fmla="*/ 702 w 949"/>
                <a:gd name="T29" fmla="*/ 621 h 909"/>
                <a:gd name="T30" fmla="*/ 673 w 949"/>
                <a:gd name="T31" fmla="*/ 631 h 909"/>
                <a:gd name="T32" fmla="*/ 642 w 949"/>
                <a:gd name="T33" fmla="*/ 640 h 909"/>
                <a:gd name="T34" fmla="*/ 605 w 949"/>
                <a:gd name="T35" fmla="*/ 653 h 909"/>
                <a:gd name="T36" fmla="*/ 558 w 949"/>
                <a:gd name="T37" fmla="*/ 668 h 909"/>
                <a:gd name="T38" fmla="*/ 499 w 949"/>
                <a:gd name="T39" fmla="*/ 687 h 909"/>
                <a:gd name="T40" fmla="*/ 424 w 949"/>
                <a:gd name="T41" fmla="*/ 718 h 909"/>
                <a:gd name="T42" fmla="*/ 354 w 949"/>
                <a:gd name="T43" fmla="*/ 772 h 909"/>
                <a:gd name="T44" fmla="*/ 306 w 949"/>
                <a:gd name="T45" fmla="*/ 833 h 909"/>
                <a:gd name="T46" fmla="*/ 279 w 949"/>
                <a:gd name="T47" fmla="*/ 886 h 909"/>
                <a:gd name="T48" fmla="*/ 272 w 949"/>
                <a:gd name="T49" fmla="*/ 905 h 909"/>
                <a:gd name="T50" fmla="*/ 246 w 949"/>
                <a:gd name="T51" fmla="*/ 909 h 909"/>
                <a:gd name="T52" fmla="*/ 203 w 949"/>
                <a:gd name="T53" fmla="*/ 906 h 909"/>
                <a:gd name="T54" fmla="*/ 157 w 949"/>
                <a:gd name="T55" fmla="*/ 880 h 909"/>
                <a:gd name="T56" fmla="*/ 132 w 949"/>
                <a:gd name="T57" fmla="*/ 833 h 909"/>
                <a:gd name="T58" fmla="*/ 114 w 949"/>
                <a:gd name="T59" fmla="*/ 718 h 909"/>
                <a:gd name="T60" fmla="*/ 95 w 949"/>
                <a:gd name="T61" fmla="*/ 654 h 909"/>
                <a:gd name="T62" fmla="*/ 80 w 949"/>
                <a:gd name="T63" fmla="*/ 611 h 909"/>
                <a:gd name="T64" fmla="*/ 65 w 949"/>
                <a:gd name="T65" fmla="*/ 565 h 909"/>
                <a:gd name="T66" fmla="*/ 48 w 949"/>
                <a:gd name="T67" fmla="*/ 518 h 909"/>
                <a:gd name="T68" fmla="*/ 35 w 949"/>
                <a:gd name="T69" fmla="*/ 485 h 909"/>
                <a:gd name="T70" fmla="*/ 14 w 949"/>
                <a:gd name="T71" fmla="*/ 400 h 909"/>
                <a:gd name="T72" fmla="*/ 0 w 949"/>
                <a:gd name="T73" fmla="*/ 274 h 909"/>
                <a:gd name="T74" fmla="*/ 22 w 949"/>
                <a:gd name="T75" fmla="*/ 152 h 909"/>
                <a:gd name="T76" fmla="*/ 78 w 949"/>
                <a:gd name="T77" fmla="*/ 90 h 909"/>
                <a:gd name="T78" fmla="*/ 147 w 949"/>
                <a:gd name="T79" fmla="*/ 59 h 909"/>
                <a:gd name="T80" fmla="*/ 236 w 949"/>
                <a:gd name="T81" fmla="*/ 33 h 909"/>
                <a:gd name="T82" fmla="*/ 343 w 949"/>
                <a:gd name="T83" fmla="*/ 14 h 909"/>
                <a:gd name="T84" fmla="*/ 459 w 949"/>
                <a:gd name="T85" fmla="*/ 3 h 909"/>
                <a:gd name="T86" fmla="*/ 579 w 949"/>
                <a:gd name="T87" fmla="*/ 0 h 909"/>
                <a:gd name="T88" fmla="*/ 698 w 949"/>
                <a:gd name="T89" fmla="*/ 7 h 909"/>
                <a:gd name="T90" fmla="*/ 810 w 949"/>
                <a:gd name="T91" fmla="*/ 25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9" h="909">
                  <a:moveTo>
                    <a:pt x="861" y="38"/>
                  </a:moveTo>
                  <a:lnTo>
                    <a:pt x="857" y="45"/>
                  </a:lnTo>
                  <a:lnTo>
                    <a:pt x="846" y="63"/>
                  </a:lnTo>
                  <a:lnTo>
                    <a:pt x="834" y="90"/>
                  </a:lnTo>
                  <a:lnTo>
                    <a:pt x="824" y="125"/>
                  </a:lnTo>
                  <a:lnTo>
                    <a:pt x="819" y="163"/>
                  </a:lnTo>
                  <a:lnTo>
                    <a:pt x="823" y="203"/>
                  </a:lnTo>
                  <a:lnTo>
                    <a:pt x="841" y="241"/>
                  </a:lnTo>
                  <a:lnTo>
                    <a:pt x="875" y="277"/>
                  </a:lnTo>
                  <a:lnTo>
                    <a:pt x="878" y="280"/>
                  </a:lnTo>
                  <a:lnTo>
                    <a:pt x="883" y="285"/>
                  </a:lnTo>
                  <a:lnTo>
                    <a:pt x="893" y="296"/>
                  </a:lnTo>
                  <a:lnTo>
                    <a:pt x="904" y="310"/>
                  </a:lnTo>
                  <a:lnTo>
                    <a:pt x="916" y="326"/>
                  </a:lnTo>
                  <a:lnTo>
                    <a:pt x="927" y="345"/>
                  </a:lnTo>
                  <a:lnTo>
                    <a:pt x="936" y="366"/>
                  </a:lnTo>
                  <a:lnTo>
                    <a:pt x="945" y="389"/>
                  </a:lnTo>
                  <a:lnTo>
                    <a:pt x="949" y="414"/>
                  </a:lnTo>
                  <a:lnTo>
                    <a:pt x="947" y="440"/>
                  </a:lnTo>
                  <a:lnTo>
                    <a:pt x="941" y="466"/>
                  </a:lnTo>
                  <a:lnTo>
                    <a:pt x="927" y="492"/>
                  </a:lnTo>
                  <a:lnTo>
                    <a:pt x="905" y="518"/>
                  </a:lnTo>
                  <a:lnTo>
                    <a:pt x="875" y="544"/>
                  </a:lnTo>
                  <a:lnTo>
                    <a:pt x="834" y="569"/>
                  </a:lnTo>
                  <a:lnTo>
                    <a:pt x="782" y="592"/>
                  </a:lnTo>
                  <a:lnTo>
                    <a:pt x="764" y="599"/>
                  </a:lnTo>
                  <a:lnTo>
                    <a:pt x="746" y="606"/>
                  </a:lnTo>
                  <a:lnTo>
                    <a:pt x="731" y="611"/>
                  </a:lnTo>
                  <a:lnTo>
                    <a:pt x="716" y="615"/>
                  </a:lnTo>
                  <a:lnTo>
                    <a:pt x="702" y="621"/>
                  </a:lnTo>
                  <a:lnTo>
                    <a:pt x="688" y="625"/>
                  </a:lnTo>
                  <a:lnTo>
                    <a:pt x="673" y="631"/>
                  </a:lnTo>
                  <a:lnTo>
                    <a:pt x="658" y="635"/>
                  </a:lnTo>
                  <a:lnTo>
                    <a:pt x="642" y="640"/>
                  </a:lnTo>
                  <a:lnTo>
                    <a:pt x="624" y="646"/>
                  </a:lnTo>
                  <a:lnTo>
                    <a:pt x="605" y="653"/>
                  </a:lnTo>
                  <a:lnTo>
                    <a:pt x="583" y="659"/>
                  </a:lnTo>
                  <a:lnTo>
                    <a:pt x="558" y="668"/>
                  </a:lnTo>
                  <a:lnTo>
                    <a:pt x="531" y="676"/>
                  </a:lnTo>
                  <a:lnTo>
                    <a:pt x="499" y="687"/>
                  </a:lnTo>
                  <a:lnTo>
                    <a:pt x="465" y="699"/>
                  </a:lnTo>
                  <a:lnTo>
                    <a:pt x="424" y="718"/>
                  </a:lnTo>
                  <a:lnTo>
                    <a:pt x="387" y="743"/>
                  </a:lnTo>
                  <a:lnTo>
                    <a:pt x="354" y="772"/>
                  </a:lnTo>
                  <a:lnTo>
                    <a:pt x="328" y="803"/>
                  </a:lnTo>
                  <a:lnTo>
                    <a:pt x="306" y="833"/>
                  </a:lnTo>
                  <a:lnTo>
                    <a:pt x="290" y="862"/>
                  </a:lnTo>
                  <a:lnTo>
                    <a:pt x="279" y="886"/>
                  </a:lnTo>
                  <a:lnTo>
                    <a:pt x="276" y="903"/>
                  </a:lnTo>
                  <a:lnTo>
                    <a:pt x="272" y="905"/>
                  </a:lnTo>
                  <a:lnTo>
                    <a:pt x="261" y="908"/>
                  </a:lnTo>
                  <a:lnTo>
                    <a:pt x="246" y="909"/>
                  </a:lnTo>
                  <a:lnTo>
                    <a:pt x="225" y="909"/>
                  </a:lnTo>
                  <a:lnTo>
                    <a:pt x="203" y="906"/>
                  </a:lnTo>
                  <a:lnTo>
                    <a:pt x="180" y="897"/>
                  </a:lnTo>
                  <a:lnTo>
                    <a:pt x="157" y="880"/>
                  </a:lnTo>
                  <a:lnTo>
                    <a:pt x="135" y="855"/>
                  </a:lnTo>
                  <a:lnTo>
                    <a:pt x="132" y="833"/>
                  </a:lnTo>
                  <a:lnTo>
                    <a:pt x="125" y="780"/>
                  </a:lnTo>
                  <a:lnTo>
                    <a:pt x="114" y="718"/>
                  </a:lnTo>
                  <a:lnTo>
                    <a:pt x="102" y="672"/>
                  </a:lnTo>
                  <a:lnTo>
                    <a:pt x="95" y="654"/>
                  </a:lnTo>
                  <a:lnTo>
                    <a:pt x="88" y="635"/>
                  </a:lnTo>
                  <a:lnTo>
                    <a:pt x="80" y="611"/>
                  </a:lnTo>
                  <a:lnTo>
                    <a:pt x="73" y="588"/>
                  </a:lnTo>
                  <a:lnTo>
                    <a:pt x="65" y="565"/>
                  </a:lnTo>
                  <a:lnTo>
                    <a:pt x="56" y="541"/>
                  </a:lnTo>
                  <a:lnTo>
                    <a:pt x="48" y="518"/>
                  </a:lnTo>
                  <a:lnTo>
                    <a:pt x="39" y="498"/>
                  </a:lnTo>
                  <a:lnTo>
                    <a:pt x="35" y="485"/>
                  </a:lnTo>
                  <a:lnTo>
                    <a:pt x="25" y="450"/>
                  </a:lnTo>
                  <a:lnTo>
                    <a:pt x="14" y="400"/>
                  </a:lnTo>
                  <a:lnTo>
                    <a:pt x="6" y="339"/>
                  </a:lnTo>
                  <a:lnTo>
                    <a:pt x="0" y="274"/>
                  </a:lnTo>
                  <a:lnTo>
                    <a:pt x="6" y="210"/>
                  </a:lnTo>
                  <a:lnTo>
                    <a:pt x="22" y="152"/>
                  </a:lnTo>
                  <a:lnTo>
                    <a:pt x="54" y="108"/>
                  </a:lnTo>
                  <a:lnTo>
                    <a:pt x="78" y="90"/>
                  </a:lnTo>
                  <a:lnTo>
                    <a:pt x="109" y="74"/>
                  </a:lnTo>
                  <a:lnTo>
                    <a:pt x="147" y="59"/>
                  </a:lnTo>
                  <a:lnTo>
                    <a:pt x="189" y="45"/>
                  </a:lnTo>
                  <a:lnTo>
                    <a:pt x="236" y="33"/>
                  </a:lnTo>
                  <a:lnTo>
                    <a:pt x="288" y="23"/>
                  </a:lnTo>
                  <a:lnTo>
                    <a:pt x="343" y="14"/>
                  </a:lnTo>
                  <a:lnTo>
                    <a:pt x="401" y="7"/>
                  </a:lnTo>
                  <a:lnTo>
                    <a:pt x="459" y="3"/>
                  </a:lnTo>
                  <a:lnTo>
                    <a:pt x="518" y="0"/>
                  </a:lnTo>
                  <a:lnTo>
                    <a:pt x="579" y="0"/>
                  </a:lnTo>
                  <a:lnTo>
                    <a:pt x="639" y="3"/>
                  </a:lnTo>
                  <a:lnTo>
                    <a:pt x="698" y="7"/>
                  </a:lnTo>
                  <a:lnTo>
                    <a:pt x="756" y="15"/>
                  </a:lnTo>
                  <a:lnTo>
                    <a:pt x="810" y="25"/>
                  </a:lnTo>
                  <a:lnTo>
                    <a:pt x="861"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01" name="Freeform 1037">
              <a:extLst>
                <a:ext uri="{FF2B5EF4-FFF2-40B4-BE49-F238E27FC236}">
                  <a16:creationId xmlns:a16="http://schemas.microsoft.com/office/drawing/2014/main" id="{B1FC021F-84E9-CCB6-D966-3C30B6B21442}"/>
                </a:ext>
              </a:extLst>
            </p:cNvPr>
            <p:cNvSpPr>
              <a:spLocks/>
            </p:cNvSpPr>
            <p:nvPr/>
          </p:nvSpPr>
          <p:spPr bwMode="auto">
            <a:xfrm flipH="1">
              <a:off x="5162" y="947"/>
              <a:ext cx="432" cy="447"/>
            </a:xfrm>
            <a:custGeom>
              <a:avLst/>
              <a:gdLst>
                <a:gd name="T0" fmla="*/ 760 w 864"/>
                <a:gd name="T1" fmla="*/ 37 h 895"/>
                <a:gd name="T2" fmla="*/ 742 w 864"/>
                <a:gd name="T3" fmla="*/ 82 h 895"/>
                <a:gd name="T4" fmla="*/ 732 w 864"/>
                <a:gd name="T5" fmla="*/ 152 h 895"/>
                <a:gd name="T6" fmla="*/ 755 w 864"/>
                <a:gd name="T7" fmla="*/ 226 h 895"/>
                <a:gd name="T8" fmla="*/ 790 w 864"/>
                <a:gd name="T9" fmla="*/ 261 h 895"/>
                <a:gd name="T10" fmla="*/ 805 w 864"/>
                <a:gd name="T11" fmla="*/ 274 h 895"/>
                <a:gd name="T12" fmla="*/ 828 w 864"/>
                <a:gd name="T13" fmla="*/ 299 h 895"/>
                <a:gd name="T14" fmla="*/ 850 w 864"/>
                <a:gd name="T15" fmla="*/ 333 h 895"/>
                <a:gd name="T16" fmla="*/ 864 w 864"/>
                <a:gd name="T17" fmla="*/ 374 h 895"/>
                <a:gd name="T18" fmla="*/ 858 w 864"/>
                <a:gd name="T19" fmla="*/ 420 h 895"/>
                <a:gd name="T20" fmla="*/ 827 w 864"/>
                <a:gd name="T21" fmla="*/ 469 h 895"/>
                <a:gd name="T22" fmla="*/ 761 w 864"/>
                <a:gd name="T23" fmla="*/ 518 h 895"/>
                <a:gd name="T24" fmla="*/ 712 w 864"/>
                <a:gd name="T25" fmla="*/ 542 h 895"/>
                <a:gd name="T26" fmla="*/ 697 w 864"/>
                <a:gd name="T27" fmla="*/ 547 h 895"/>
                <a:gd name="T28" fmla="*/ 670 w 864"/>
                <a:gd name="T29" fmla="*/ 555 h 895"/>
                <a:gd name="T30" fmla="*/ 635 w 864"/>
                <a:gd name="T31" fmla="*/ 566 h 895"/>
                <a:gd name="T32" fmla="*/ 592 w 864"/>
                <a:gd name="T33" fmla="*/ 579 h 895"/>
                <a:gd name="T34" fmla="*/ 547 w 864"/>
                <a:gd name="T35" fmla="*/ 592 h 895"/>
                <a:gd name="T36" fmla="*/ 499 w 864"/>
                <a:gd name="T37" fmla="*/ 605 h 895"/>
                <a:gd name="T38" fmla="*/ 453 w 864"/>
                <a:gd name="T39" fmla="*/ 617 h 895"/>
                <a:gd name="T40" fmla="*/ 403 w 864"/>
                <a:gd name="T41" fmla="*/ 629 h 895"/>
                <a:gd name="T42" fmla="*/ 357 w 864"/>
                <a:gd name="T43" fmla="*/ 654 h 895"/>
                <a:gd name="T44" fmla="*/ 315 w 864"/>
                <a:gd name="T45" fmla="*/ 688 h 895"/>
                <a:gd name="T46" fmla="*/ 283 w 864"/>
                <a:gd name="T47" fmla="*/ 728 h 895"/>
                <a:gd name="T48" fmla="*/ 255 w 864"/>
                <a:gd name="T49" fmla="*/ 769 h 895"/>
                <a:gd name="T50" fmla="*/ 235 w 864"/>
                <a:gd name="T51" fmla="*/ 809 h 895"/>
                <a:gd name="T52" fmla="*/ 218 w 864"/>
                <a:gd name="T53" fmla="*/ 842 h 895"/>
                <a:gd name="T54" fmla="*/ 207 w 864"/>
                <a:gd name="T55" fmla="*/ 867 h 895"/>
                <a:gd name="T56" fmla="*/ 202 w 864"/>
                <a:gd name="T57" fmla="*/ 876 h 895"/>
                <a:gd name="T58" fmla="*/ 193 w 864"/>
                <a:gd name="T59" fmla="*/ 887 h 895"/>
                <a:gd name="T60" fmla="*/ 176 w 864"/>
                <a:gd name="T61" fmla="*/ 895 h 895"/>
                <a:gd name="T62" fmla="*/ 154 w 864"/>
                <a:gd name="T63" fmla="*/ 886 h 895"/>
                <a:gd name="T64" fmla="*/ 137 w 864"/>
                <a:gd name="T65" fmla="*/ 836 h 895"/>
                <a:gd name="T66" fmla="*/ 122 w 864"/>
                <a:gd name="T67" fmla="*/ 682 h 895"/>
                <a:gd name="T68" fmla="*/ 102 w 864"/>
                <a:gd name="T69" fmla="*/ 605 h 895"/>
                <a:gd name="T70" fmla="*/ 80 w 864"/>
                <a:gd name="T71" fmla="*/ 557 h 895"/>
                <a:gd name="T72" fmla="*/ 59 w 864"/>
                <a:gd name="T73" fmla="*/ 512 h 895"/>
                <a:gd name="T74" fmla="*/ 43 w 864"/>
                <a:gd name="T75" fmla="*/ 476 h 895"/>
                <a:gd name="T76" fmla="*/ 34 w 864"/>
                <a:gd name="T77" fmla="*/ 453 h 895"/>
                <a:gd name="T78" fmla="*/ 15 w 864"/>
                <a:gd name="T79" fmla="*/ 376 h 895"/>
                <a:gd name="T80" fmla="*/ 0 w 864"/>
                <a:gd name="T81" fmla="*/ 262 h 895"/>
                <a:gd name="T82" fmla="*/ 18 w 864"/>
                <a:gd name="T83" fmla="*/ 152 h 895"/>
                <a:gd name="T84" fmla="*/ 69 w 864"/>
                <a:gd name="T85" fmla="*/ 96 h 895"/>
                <a:gd name="T86" fmla="*/ 129 w 864"/>
                <a:gd name="T87" fmla="*/ 66 h 895"/>
                <a:gd name="T88" fmla="*/ 209 w 864"/>
                <a:gd name="T89" fmla="*/ 40 h 895"/>
                <a:gd name="T90" fmla="*/ 302 w 864"/>
                <a:gd name="T91" fmla="*/ 19 h 895"/>
                <a:gd name="T92" fmla="*/ 405 w 864"/>
                <a:gd name="T93" fmla="*/ 6 h 895"/>
                <a:gd name="T94" fmla="*/ 511 w 864"/>
                <a:gd name="T95" fmla="*/ 0 h 895"/>
                <a:gd name="T96" fmla="*/ 617 w 864"/>
                <a:gd name="T97" fmla="*/ 4 h 895"/>
                <a:gd name="T98" fmla="*/ 716 w 864"/>
                <a:gd name="T99" fmla="*/ 1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64" h="895">
                  <a:moveTo>
                    <a:pt x="762" y="30"/>
                  </a:moveTo>
                  <a:lnTo>
                    <a:pt x="760" y="37"/>
                  </a:lnTo>
                  <a:lnTo>
                    <a:pt x="751" y="55"/>
                  </a:lnTo>
                  <a:lnTo>
                    <a:pt x="742" y="82"/>
                  </a:lnTo>
                  <a:lnTo>
                    <a:pt x="735" y="115"/>
                  </a:lnTo>
                  <a:lnTo>
                    <a:pt x="732" y="152"/>
                  </a:lnTo>
                  <a:lnTo>
                    <a:pt x="738" y="191"/>
                  </a:lnTo>
                  <a:lnTo>
                    <a:pt x="755" y="226"/>
                  </a:lnTo>
                  <a:lnTo>
                    <a:pt x="787" y="259"/>
                  </a:lnTo>
                  <a:lnTo>
                    <a:pt x="790" y="261"/>
                  </a:lnTo>
                  <a:lnTo>
                    <a:pt x="795" y="266"/>
                  </a:lnTo>
                  <a:lnTo>
                    <a:pt x="805" y="274"/>
                  </a:lnTo>
                  <a:lnTo>
                    <a:pt x="816" y="285"/>
                  </a:lnTo>
                  <a:lnTo>
                    <a:pt x="828" y="299"/>
                  </a:lnTo>
                  <a:lnTo>
                    <a:pt x="840" y="316"/>
                  </a:lnTo>
                  <a:lnTo>
                    <a:pt x="850" y="333"/>
                  </a:lnTo>
                  <a:lnTo>
                    <a:pt x="858" y="353"/>
                  </a:lnTo>
                  <a:lnTo>
                    <a:pt x="864" y="374"/>
                  </a:lnTo>
                  <a:lnTo>
                    <a:pt x="864" y="396"/>
                  </a:lnTo>
                  <a:lnTo>
                    <a:pt x="858" y="420"/>
                  </a:lnTo>
                  <a:lnTo>
                    <a:pt x="846" y="444"/>
                  </a:lnTo>
                  <a:lnTo>
                    <a:pt x="827" y="469"/>
                  </a:lnTo>
                  <a:lnTo>
                    <a:pt x="799" y="494"/>
                  </a:lnTo>
                  <a:lnTo>
                    <a:pt x="761" y="518"/>
                  </a:lnTo>
                  <a:lnTo>
                    <a:pt x="713" y="542"/>
                  </a:lnTo>
                  <a:lnTo>
                    <a:pt x="712" y="542"/>
                  </a:lnTo>
                  <a:lnTo>
                    <a:pt x="706" y="544"/>
                  </a:lnTo>
                  <a:lnTo>
                    <a:pt x="697" y="547"/>
                  </a:lnTo>
                  <a:lnTo>
                    <a:pt x="684" y="551"/>
                  </a:lnTo>
                  <a:lnTo>
                    <a:pt x="670" y="555"/>
                  </a:lnTo>
                  <a:lnTo>
                    <a:pt x="654" y="561"/>
                  </a:lnTo>
                  <a:lnTo>
                    <a:pt x="635" y="566"/>
                  </a:lnTo>
                  <a:lnTo>
                    <a:pt x="614" y="573"/>
                  </a:lnTo>
                  <a:lnTo>
                    <a:pt x="592" y="579"/>
                  </a:lnTo>
                  <a:lnTo>
                    <a:pt x="570" y="586"/>
                  </a:lnTo>
                  <a:lnTo>
                    <a:pt x="547" y="592"/>
                  </a:lnTo>
                  <a:lnTo>
                    <a:pt x="522" y="599"/>
                  </a:lnTo>
                  <a:lnTo>
                    <a:pt x="499" y="605"/>
                  </a:lnTo>
                  <a:lnTo>
                    <a:pt x="476" y="612"/>
                  </a:lnTo>
                  <a:lnTo>
                    <a:pt x="453" y="617"/>
                  </a:lnTo>
                  <a:lnTo>
                    <a:pt x="431" y="621"/>
                  </a:lnTo>
                  <a:lnTo>
                    <a:pt x="403" y="629"/>
                  </a:lnTo>
                  <a:lnTo>
                    <a:pt x="379" y="640"/>
                  </a:lnTo>
                  <a:lnTo>
                    <a:pt x="357" y="654"/>
                  </a:lnTo>
                  <a:lnTo>
                    <a:pt x="335" y="671"/>
                  </a:lnTo>
                  <a:lnTo>
                    <a:pt x="315" y="688"/>
                  </a:lnTo>
                  <a:lnTo>
                    <a:pt x="298" y="708"/>
                  </a:lnTo>
                  <a:lnTo>
                    <a:pt x="283" y="728"/>
                  </a:lnTo>
                  <a:lnTo>
                    <a:pt x="267" y="749"/>
                  </a:lnTo>
                  <a:lnTo>
                    <a:pt x="255" y="769"/>
                  </a:lnTo>
                  <a:lnTo>
                    <a:pt x="244" y="790"/>
                  </a:lnTo>
                  <a:lnTo>
                    <a:pt x="235" y="809"/>
                  </a:lnTo>
                  <a:lnTo>
                    <a:pt x="225" y="826"/>
                  </a:lnTo>
                  <a:lnTo>
                    <a:pt x="218" y="842"/>
                  </a:lnTo>
                  <a:lnTo>
                    <a:pt x="211" y="856"/>
                  </a:lnTo>
                  <a:lnTo>
                    <a:pt x="207" y="867"/>
                  </a:lnTo>
                  <a:lnTo>
                    <a:pt x="203" y="874"/>
                  </a:lnTo>
                  <a:lnTo>
                    <a:pt x="202" y="876"/>
                  </a:lnTo>
                  <a:lnTo>
                    <a:pt x="199" y="880"/>
                  </a:lnTo>
                  <a:lnTo>
                    <a:pt x="193" y="887"/>
                  </a:lnTo>
                  <a:lnTo>
                    <a:pt x="185" y="891"/>
                  </a:lnTo>
                  <a:lnTo>
                    <a:pt x="176" y="895"/>
                  </a:lnTo>
                  <a:lnTo>
                    <a:pt x="166" y="893"/>
                  </a:lnTo>
                  <a:lnTo>
                    <a:pt x="154" y="886"/>
                  </a:lnTo>
                  <a:lnTo>
                    <a:pt x="140" y="869"/>
                  </a:lnTo>
                  <a:lnTo>
                    <a:pt x="137" y="836"/>
                  </a:lnTo>
                  <a:lnTo>
                    <a:pt x="132" y="762"/>
                  </a:lnTo>
                  <a:lnTo>
                    <a:pt x="122" y="682"/>
                  </a:lnTo>
                  <a:lnTo>
                    <a:pt x="111" y="628"/>
                  </a:lnTo>
                  <a:lnTo>
                    <a:pt x="102" y="605"/>
                  </a:lnTo>
                  <a:lnTo>
                    <a:pt x="91" y="581"/>
                  </a:lnTo>
                  <a:lnTo>
                    <a:pt x="80" y="557"/>
                  </a:lnTo>
                  <a:lnTo>
                    <a:pt x="69" y="534"/>
                  </a:lnTo>
                  <a:lnTo>
                    <a:pt x="59" y="512"/>
                  </a:lnTo>
                  <a:lnTo>
                    <a:pt x="50" y="491"/>
                  </a:lnTo>
                  <a:lnTo>
                    <a:pt x="43" y="476"/>
                  </a:lnTo>
                  <a:lnTo>
                    <a:pt x="39" y="464"/>
                  </a:lnTo>
                  <a:lnTo>
                    <a:pt x="34" y="453"/>
                  </a:lnTo>
                  <a:lnTo>
                    <a:pt x="26" y="421"/>
                  </a:lnTo>
                  <a:lnTo>
                    <a:pt x="15" y="376"/>
                  </a:lnTo>
                  <a:lnTo>
                    <a:pt x="6" y="321"/>
                  </a:lnTo>
                  <a:lnTo>
                    <a:pt x="0" y="262"/>
                  </a:lnTo>
                  <a:lnTo>
                    <a:pt x="4" y="204"/>
                  </a:lnTo>
                  <a:lnTo>
                    <a:pt x="18" y="152"/>
                  </a:lnTo>
                  <a:lnTo>
                    <a:pt x="47" y="113"/>
                  </a:lnTo>
                  <a:lnTo>
                    <a:pt x="69" y="96"/>
                  </a:lnTo>
                  <a:lnTo>
                    <a:pt x="96" y="81"/>
                  </a:lnTo>
                  <a:lnTo>
                    <a:pt x="129" y="66"/>
                  </a:lnTo>
                  <a:lnTo>
                    <a:pt x="167" y="52"/>
                  </a:lnTo>
                  <a:lnTo>
                    <a:pt x="209" y="40"/>
                  </a:lnTo>
                  <a:lnTo>
                    <a:pt x="254" y="29"/>
                  </a:lnTo>
                  <a:lnTo>
                    <a:pt x="302" y="19"/>
                  </a:lnTo>
                  <a:lnTo>
                    <a:pt x="352" y="11"/>
                  </a:lnTo>
                  <a:lnTo>
                    <a:pt x="405" y="6"/>
                  </a:lnTo>
                  <a:lnTo>
                    <a:pt x="458" y="2"/>
                  </a:lnTo>
                  <a:lnTo>
                    <a:pt x="511" y="0"/>
                  </a:lnTo>
                  <a:lnTo>
                    <a:pt x="565" y="0"/>
                  </a:lnTo>
                  <a:lnTo>
                    <a:pt x="617" y="4"/>
                  </a:lnTo>
                  <a:lnTo>
                    <a:pt x="668" y="10"/>
                  </a:lnTo>
                  <a:lnTo>
                    <a:pt x="716" y="18"/>
                  </a:lnTo>
                  <a:lnTo>
                    <a:pt x="762" y="3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02" name="Freeform 1038">
              <a:extLst>
                <a:ext uri="{FF2B5EF4-FFF2-40B4-BE49-F238E27FC236}">
                  <a16:creationId xmlns:a16="http://schemas.microsoft.com/office/drawing/2014/main" id="{2367D4D3-8AEE-FA1E-0FAD-50B0F10EB533}"/>
                </a:ext>
              </a:extLst>
            </p:cNvPr>
            <p:cNvSpPr>
              <a:spLocks/>
            </p:cNvSpPr>
            <p:nvPr/>
          </p:nvSpPr>
          <p:spPr bwMode="auto">
            <a:xfrm flipH="1">
              <a:off x="5375" y="1068"/>
              <a:ext cx="28" cy="49"/>
            </a:xfrm>
            <a:custGeom>
              <a:avLst/>
              <a:gdLst>
                <a:gd name="T0" fmla="*/ 0 w 56"/>
                <a:gd name="T1" fmla="*/ 48 h 99"/>
                <a:gd name="T2" fmla="*/ 2 w 56"/>
                <a:gd name="T3" fmla="*/ 30 h 99"/>
                <a:gd name="T4" fmla="*/ 9 w 56"/>
                <a:gd name="T5" fmla="*/ 14 h 99"/>
                <a:gd name="T6" fmla="*/ 17 w 56"/>
                <a:gd name="T7" fmla="*/ 4 h 99"/>
                <a:gd name="T8" fmla="*/ 28 w 56"/>
                <a:gd name="T9" fmla="*/ 0 h 99"/>
                <a:gd name="T10" fmla="*/ 39 w 56"/>
                <a:gd name="T11" fmla="*/ 4 h 99"/>
                <a:gd name="T12" fmla="*/ 48 w 56"/>
                <a:gd name="T13" fmla="*/ 14 h 99"/>
                <a:gd name="T14" fmla="*/ 53 w 56"/>
                <a:gd name="T15" fmla="*/ 30 h 99"/>
                <a:gd name="T16" fmla="*/ 56 w 56"/>
                <a:gd name="T17" fmla="*/ 49 h 99"/>
                <a:gd name="T18" fmla="*/ 53 w 56"/>
                <a:gd name="T19" fmla="*/ 68 h 99"/>
                <a:gd name="T20" fmla="*/ 48 w 56"/>
                <a:gd name="T21" fmla="*/ 83 h 99"/>
                <a:gd name="T22" fmla="*/ 39 w 56"/>
                <a:gd name="T23" fmla="*/ 94 h 99"/>
                <a:gd name="T24" fmla="*/ 28 w 56"/>
                <a:gd name="T25" fmla="*/ 99 h 99"/>
                <a:gd name="T26" fmla="*/ 23 w 56"/>
                <a:gd name="T27" fmla="*/ 99 h 99"/>
                <a:gd name="T28" fmla="*/ 19 w 56"/>
                <a:gd name="T29" fmla="*/ 96 h 99"/>
                <a:gd name="T30" fmla="*/ 15 w 56"/>
                <a:gd name="T31" fmla="*/ 93 h 99"/>
                <a:gd name="T32" fmla="*/ 12 w 56"/>
                <a:gd name="T33" fmla="*/ 89 h 99"/>
                <a:gd name="T34" fmla="*/ 11 w 56"/>
                <a:gd name="T35" fmla="*/ 86 h 99"/>
                <a:gd name="T36" fmla="*/ 6 w 56"/>
                <a:gd name="T37" fmla="*/ 78 h 99"/>
                <a:gd name="T38" fmla="*/ 2 w 56"/>
                <a:gd name="T39" fmla="*/ 64 h 99"/>
                <a:gd name="T40" fmla="*/ 0 w 56"/>
                <a:gd name="T41"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99">
                  <a:moveTo>
                    <a:pt x="0" y="48"/>
                  </a:moveTo>
                  <a:lnTo>
                    <a:pt x="2" y="30"/>
                  </a:lnTo>
                  <a:lnTo>
                    <a:pt x="9" y="14"/>
                  </a:lnTo>
                  <a:lnTo>
                    <a:pt x="17" y="4"/>
                  </a:lnTo>
                  <a:lnTo>
                    <a:pt x="28" y="0"/>
                  </a:lnTo>
                  <a:lnTo>
                    <a:pt x="39" y="4"/>
                  </a:lnTo>
                  <a:lnTo>
                    <a:pt x="48" y="14"/>
                  </a:lnTo>
                  <a:lnTo>
                    <a:pt x="53" y="30"/>
                  </a:lnTo>
                  <a:lnTo>
                    <a:pt x="56" y="49"/>
                  </a:lnTo>
                  <a:lnTo>
                    <a:pt x="53" y="68"/>
                  </a:lnTo>
                  <a:lnTo>
                    <a:pt x="48" y="83"/>
                  </a:lnTo>
                  <a:lnTo>
                    <a:pt x="39" y="94"/>
                  </a:lnTo>
                  <a:lnTo>
                    <a:pt x="28" y="99"/>
                  </a:lnTo>
                  <a:lnTo>
                    <a:pt x="23" y="99"/>
                  </a:lnTo>
                  <a:lnTo>
                    <a:pt x="19" y="96"/>
                  </a:lnTo>
                  <a:lnTo>
                    <a:pt x="15" y="93"/>
                  </a:lnTo>
                  <a:lnTo>
                    <a:pt x="12" y="89"/>
                  </a:lnTo>
                  <a:lnTo>
                    <a:pt x="11" y="86"/>
                  </a:lnTo>
                  <a:lnTo>
                    <a:pt x="6" y="78"/>
                  </a:lnTo>
                  <a:lnTo>
                    <a:pt x="2" y="64"/>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03" name="Freeform 1039">
              <a:extLst>
                <a:ext uri="{FF2B5EF4-FFF2-40B4-BE49-F238E27FC236}">
                  <a16:creationId xmlns:a16="http://schemas.microsoft.com/office/drawing/2014/main" id="{63A149C7-977E-745C-FCAB-ECAA8F573B84}"/>
                </a:ext>
              </a:extLst>
            </p:cNvPr>
            <p:cNvSpPr>
              <a:spLocks/>
            </p:cNvSpPr>
            <p:nvPr/>
          </p:nvSpPr>
          <p:spPr bwMode="auto">
            <a:xfrm flipH="1">
              <a:off x="5246" y="1054"/>
              <a:ext cx="27" cy="46"/>
            </a:xfrm>
            <a:custGeom>
              <a:avLst/>
              <a:gdLst>
                <a:gd name="T0" fmla="*/ 1 w 55"/>
                <a:gd name="T1" fmla="*/ 51 h 92"/>
                <a:gd name="T2" fmla="*/ 0 w 55"/>
                <a:gd name="T3" fmla="*/ 33 h 92"/>
                <a:gd name="T4" fmla="*/ 2 w 55"/>
                <a:gd name="T5" fmla="*/ 17 h 92"/>
                <a:gd name="T6" fmla="*/ 8 w 55"/>
                <a:gd name="T7" fmla="*/ 6 h 92"/>
                <a:gd name="T8" fmla="*/ 18 w 55"/>
                <a:gd name="T9" fmla="*/ 0 h 92"/>
                <a:gd name="T10" fmla="*/ 28 w 55"/>
                <a:gd name="T11" fmla="*/ 2 h 92"/>
                <a:gd name="T12" fmla="*/ 39 w 55"/>
                <a:gd name="T13" fmla="*/ 10 h 92"/>
                <a:gd name="T14" fmla="*/ 48 w 55"/>
                <a:gd name="T15" fmla="*/ 24 h 92"/>
                <a:gd name="T16" fmla="*/ 53 w 55"/>
                <a:gd name="T17" fmla="*/ 42 h 92"/>
                <a:gd name="T18" fmla="*/ 55 w 55"/>
                <a:gd name="T19" fmla="*/ 59 h 92"/>
                <a:gd name="T20" fmla="*/ 53 w 55"/>
                <a:gd name="T21" fmla="*/ 74 h 92"/>
                <a:gd name="T22" fmla="*/ 46 w 55"/>
                <a:gd name="T23" fmla="*/ 87 h 92"/>
                <a:gd name="T24" fmla="*/ 37 w 55"/>
                <a:gd name="T25" fmla="*/ 92 h 92"/>
                <a:gd name="T26" fmla="*/ 33 w 55"/>
                <a:gd name="T27" fmla="*/ 92 h 92"/>
                <a:gd name="T28" fmla="*/ 28 w 55"/>
                <a:gd name="T29" fmla="*/ 91 h 92"/>
                <a:gd name="T30" fmla="*/ 24 w 55"/>
                <a:gd name="T31" fmla="*/ 90 h 92"/>
                <a:gd name="T32" fmla="*/ 20 w 55"/>
                <a:gd name="T33" fmla="*/ 87 h 92"/>
                <a:gd name="T34" fmla="*/ 19 w 55"/>
                <a:gd name="T35" fmla="*/ 84 h 92"/>
                <a:gd name="T36" fmla="*/ 13 w 55"/>
                <a:gd name="T37" fmla="*/ 77 h 92"/>
                <a:gd name="T38" fmla="*/ 7 w 55"/>
                <a:gd name="T39" fmla="*/ 66 h 92"/>
                <a:gd name="T40" fmla="*/ 1 w 55"/>
                <a:gd name="T41" fmla="*/ 5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92">
                  <a:moveTo>
                    <a:pt x="1" y="51"/>
                  </a:moveTo>
                  <a:lnTo>
                    <a:pt x="0" y="33"/>
                  </a:lnTo>
                  <a:lnTo>
                    <a:pt x="2" y="17"/>
                  </a:lnTo>
                  <a:lnTo>
                    <a:pt x="8" y="6"/>
                  </a:lnTo>
                  <a:lnTo>
                    <a:pt x="18" y="0"/>
                  </a:lnTo>
                  <a:lnTo>
                    <a:pt x="28" y="2"/>
                  </a:lnTo>
                  <a:lnTo>
                    <a:pt x="39" y="10"/>
                  </a:lnTo>
                  <a:lnTo>
                    <a:pt x="48" y="24"/>
                  </a:lnTo>
                  <a:lnTo>
                    <a:pt x="53" y="42"/>
                  </a:lnTo>
                  <a:lnTo>
                    <a:pt x="55" y="59"/>
                  </a:lnTo>
                  <a:lnTo>
                    <a:pt x="53" y="74"/>
                  </a:lnTo>
                  <a:lnTo>
                    <a:pt x="46" y="87"/>
                  </a:lnTo>
                  <a:lnTo>
                    <a:pt x="37" y="92"/>
                  </a:lnTo>
                  <a:lnTo>
                    <a:pt x="33" y="92"/>
                  </a:lnTo>
                  <a:lnTo>
                    <a:pt x="28" y="91"/>
                  </a:lnTo>
                  <a:lnTo>
                    <a:pt x="24" y="90"/>
                  </a:lnTo>
                  <a:lnTo>
                    <a:pt x="20" y="87"/>
                  </a:lnTo>
                  <a:lnTo>
                    <a:pt x="19" y="84"/>
                  </a:lnTo>
                  <a:lnTo>
                    <a:pt x="13" y="77"/>
                  </a:lnTo>
                  <a:lnTo>
                    <a:pt x="7" y="66"/>
                  </a:lnTo>
                  <a:lnTo>
                    <a:pt x="1"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04" name="Freeform 1040">
              <a:extLst>
                <a:ext uri="{FF2B5EF4-FFF2-40B4-BE49-F238E27FC236}">
                  <a16:creationId xmlns:a16="http://schemas.microsoft.com/office/drawing/2014/main" id="{9ED62C08-DC29-FC5A-E7B6-DEB5AF422EA3}"/>
                </a:ext>
              </a:extLst>
            </p:cNvPr>
            <p:cNvSpPr>
              <a:spLocks/>
            </p:cNvSpPr>
            <p:nvPr/>
          </p:nvSpPr>
          <p:spPr bwMode="auto">
            <a:xfrm flipH="1">
              <a:off x="5254" y="1069"/>
              <a:ext cx="18" cy="28"/>
            </a:xfrm>
            <a:custGeom>
              <a:avLst/>
              <a:gdLst>
                <a:gd name="T0" fmla="*/ 2 w 36"/>
                <a:gd name="T1" fmla="*/ 30 h 56"/>
                <a:gd name="T2" fmla="*/ 0 w 36"/>
                <a:gd name="T3" fmla="*/ 19 h 56"/>
                <a:gd name="T4" fmla="*/ 3 w 36"/>
                <a:gd name="T5" fmla="*/ 10 h 56"/>
                <a:gd name="T6" fmla="*/ 7 w 36"/>
                <a:gd name="T7" fmla="*/ 3 h 56"/>
                <a:gd name="T8" fmla="*/ 13 w 36"/>
                <a:gd name="T9" fmla="*/ 0 h 56"/>
                <a:gd name="T10" fmla="*/ 20 w 36"/>
                <a:gd name="T11" fmla="*/ 0 h 56"/>
                <a:gd name="T12" fmla="*/ 25 w 36"/>
                <a:gd name="T13" fmla="*/ 6 h 56"/>
                <a:gd name="T14" fmla="*/ 31 w 36"/>
                <a:gd name="T15" fmla="*/ 14 h 56"/>
                <a:gd name="T16" fmla="*/ 35 w 36"/>
                <a:gd name="T17" fmla="*/ 25 h 56"/>
                <a:gd name="T18" fmla="*/ 36 w 36"/>
                <a:gd name="T19" fmla="*/ 36 h 56"/>
                <a:gd name="T20" fmla="*/ 33 w 36"/>
                <a:gd name="T21" fmla="*/ 45 h 56"/>
                <a:gd name="T22" fmla="*/ 29 w 36"/>
                <a:gd name="T23" fmla="*/ 54 h 56"/>
                <a:gd name="T24" fmla="*/ 24 w 36"/>
                <a:gd name="T25" fmla="*/ 56 h 56"/>
                <a:gd name="T26" fmla="*/ 21 w 36"/>
                <a:gd name="T27" fmla="*/ 56 h 56"/>
                <a:gd name="T28" fmla="*/ 20 w 36"/>
                <a:gd name="T29" fmla="*/ 56 h 56"/>
                <a:gd name="T30" fmla="*/ 17 w 36"/>
                <a:gd name="T31" fmla="*/ 55 h 56"/>
                <a:gd name="T32" fmla="*/ 14 w 36"/>
                <a:gd name="T33" fmla="*/ 54 h 56"/>
                <a:gd name="T34" fmla="*/ 13 w 36"/>
                <a:gd name="T35" fmla="*/ 52 h 56"/>
                <a:gd name="T36" fmla="*/ 10 w 36"/>
                <a:gd name="T37" fmla="*/ 48 h 56"/>
                <a:gd name="T38" fmla="*/ 6 w 36"/>
                <a:gd name="T39" fmla="*/ 40 h 56"/>
                <a:gd name="T40" fmla="*/ 2 w 36"/>
                <a:gd name="T41" fmla="*/ 3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56">
                  <a:moveTo>
                    <a:pt x="2" y="30"/>
                  </a:moveTo>
                  <a:lnTo>
                    <a:pt x="0" y="19"/>
                  </a:lnTo>
                  <a:lnTo>
                    <a:pt x="3" y="10"/>
                  </a:lnTo>
                  <a:lnTo>
                    <a:pt x="7" y="3"/>
                  </a:lnTo>
                  <a:lnTo>
                    <a:pt x="13" y="0"/>
                  </a:lnTo>
                  <a:lnTo>
                    <a:pt x="20" y="0"/>
                  </a:lnTo>
                  <a:lnTo>
                    <a:pt x="25" y="6"/>
                  </a:lnTo>
                  <a:lnTo>
                    <a:pt x="31" y="14"/>
                  </a:lnTo>
                  <a:lnTo>
                    <a:pt x="35" y="25"/>
                  </a:lnTo>
                  <a:lnTo>
                    <a:pt x="36" y="36"/>
                  </a:lnTo>
                  <a:lnTo>
                    <a:pt x="33" y="45"/>
                  </a:lnTo>
                  <a:lnTo>
                    <a:pt x="29" y="54"/>
                  </a:lnTo>
                  <a:lnTo>
                    <a:pt x="24" y="56"/>
                  </a:lnTo>
                  <a:lnTo>
                    <a:pt x="21" y="56"/>
                  </a:lnTo>
                  <a:lnTo>
                    <a:pt x="20" y="56"/>
                  </a:lnTo>
                  <a:lnTo>
                    <a:pt x="17" y="55"/>
                  </a:lnTo>
                  <a:lnTo>
                    <a:pt x="14" y="54"/>
                  </a:lnTo>
                  <a:lnTo>
                    <a:pt x="13" y="52"/>
                  </a:lnTo>
                  <a:lnTo>
                    <a:pt x="10" y="48"/>
                  </a:lnTo>
                  <a:lnTo>
                    <a:pt x="6" y="40"/>
                  </a:lnTo>
                  <a:lnTo>
                    <a:pt x="2"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05" name="Freeform 1041">
              <a:extLst>
                <a:ext uri="{FF2B5EF4-FFF2-40B4-BE49-F238E27FC236}">
                  <a16:creationId xmlns:a16="http://schemas.microsoft.com/office/drawing/2014/main" id="{9A5ED73C-74F0-4AD3-A18D-F245F347D778}"/>
                </a:ext>
              </a:extLst>
            </p:cNvPr>
            <p:cNvSpPr>
              <a:spLocks/>
            </p:cNvSpPr>
            <p:nvPr/>
          </p:nvSpPr>
          <p:spPr bwMode="auto">
            <a:xfrm flipH="1">
              <a:off x="5248" y="1091"/>
              <a:ext cx="51" cy="62"/>
            </a:xfrm>
            <a:custGeom>
              <a:avLst/>
              <a:gdLst>
                <a:gd name="T0" fmla="*/ 0 w 102"/>
                <a:gd name="T1" fmla="*/ 0 h 125"/>
                <a:gd name="T2" fmla="*/ 1 w 102"/>
                <a:gd name="T3" fmla="*/ 1 h 125"/>
                <a:gd name="T4" fmla="*/ 8 w 102"/>
                <a:gd name="T5" fmla="*/ 7 h 125"/>
                <a:gd name="T6" fmla="*/ 16 w 102"/>
                <a:gd name="T7" fmla="*/ 15 h 125"/>
                <a:gd name="T8" fmla="*/ 28 w 102"/>
                <a:gd name="T9" fmla="*/ 23 h 125"/>
                <a:gd name="T10" fmla="*/ 43 w 102"/>
                <a:gd name="T11" fmla="*/ 33 h 125"/>
                <a:gd name="T12" fmla="*/ 61 w 102"/>
                <a:gd name="T13" fmla="*/ 41 h 125"/>
                <a:gd name="T14" fmla="*/ 80 w 102"/>
                <a:gd name="T15" fmla="*/ 49 h 125"/>
                <a:gd name="T16" fmla="*/ 102 w 102"/>
                <a:gd name="T17" fmla="*/ 54 h 125"/>
                <a:gd name="T18" fmla="*/ 102 w 102"/>
                <a:gd name="T19" fmla="*/ 55 h 125"/>
                <a:gd name="T20" fmla="*/ 101 w 102"/>
                <a:gd name="T21" fmla="*/ 60 h 125"/>
                <a:gd name="T22" fmla="*/ 98 w 102"/>
                <a:gd name="T23" fmla="*/ 69 h 125"/>
                <a:gd name="T24" fmla="*/ 93 w 102"/>
                <a:gd name="T25" fmla="*/ 78 h 125"/>
                <a:gd name="T26" fmla="*/ 83 w 102"/>
                <a:gd name="T27" fmla="*/ 89 h 125"/>
                <a:gd name="T28" fmla="*/ 72 w 102"/>
                <a:gd name="T29" fmla="*/ 102 h 125"/>
                <a:gd name="T30" fmla="*/ 56 w 102"/>
                <a:gd name="T31" fmla="*/ 113 h 125"/>
                <a:gd name="T32" fmla="*/ 34 w 102"/>
                <a:gd name="T33" fmla="*/ 123 h 125"/>
                <a:gd name="T34" fmla="*/ 2 w 102"/>
                <a:gd name="T35" fmla="*/ 125 h 125"/>
                <a:gd name="T36" fmla="*/ 4 w 102"/>
                <a:gd name="T37" fmla="*/ 123 h 125"/>
                <a:gd name="T38" fmla="*/ 9 w 102"/>
                <a:gd name="T39" fmla="*/ 121 h 125"/>
                <a:gd name="T40" fmla="*/ 16 w 102"/>
                <a:gd name="T41" fmla="*/ 115 h 125"/>
                <a:gd name="T42" fmla="*/ 26 w 102"/>
                <a:gd name="T43" fmla="*/ 108 h 125"/>
                <a:gd name="T44" fmla="*/ 35 w 102"/>
                <a:gd name="T45" fmla="*/ 100 h 125"/>
                <a:gd name="T46" fmla="*/ 46 w 102"/>
                <a:gd name="T47" fmla="*/ 91 h 125"/>
                <a:gd name="T48" fmla="*/ 56 w 102"/>
                <a:gd name="T49" fmla="*/ 81 h 125"/>
                <a:gd name="T50" fmla="*/ 65 w 102"/>
                <a:gd name="T51" fmla="*/ 70 h 125"/>
                <a:gd name="T52" fmla="*/ 63 w 102"/>
                <a:gd name="T53" fmla="*/ 69 h 125"/>
                <a:gd name="T54" fmla="*/ 56 w 102"/>
                <a:gd name="T55" fmla="*/ 63 h 125"/>
                <a:gd name="T56" fmla="*/ 46 w 102"/>
                <a:gd name="T57" fmla="*/ 56 h 125"/>
                <a:gd name="T58" fmla="*/ 35 w 102"/>
                <a:gd name="T59" fmla="*/ 47 h 125"/>
                <a:gd name="T60" fmla="*/ 24 w 102"/>
                <a:gd name="T61" fmla="*/ 37 h 125"/>
                <a:gd name="T62" fmla="*/ 13 w 102"/>
                <a:gd name="T63" fmla="*/ 25 h 125"/>
                <a:gd name="T64" fmla="*/ 5 w 102"/>
                <a:gd name="T65" fmla="*/ 12 h 125"/>
                <a:gd name="T66" fmla="*/ 0 w 102"/>
                <a:gd name="T6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 h="125">
                  <a:moveTo>
                    <a:pt x="0" y="0"/>
                  </a:moveTo>
                  <a:lnTo>
                    <a:pt x="1" y="1"/>
                  </a:lnTo>
                  <a:lnTo>
                    <a:pt x="8" y="7"/>
                  </a:lnTo>
                  <a:lnTo>
                    <a:pt x="16" y="15"/>
                  </a:lnTo>
                  <a:lnTo>
                    <a:pt x="28" y="23"/>
                  </a:lnTo>
                  <a:lnTo>
                    <a:pt x="43" y="33"/>
                  </a:lnTo>
                  <a:lnTo>
                    <a:pt x="61" y="41"/>
                  </a:lnTo>
                  <a:lnTo>
                    <a:pt x="80" y="49"/>
                  </a:lnTo>
                  <a:lnTo>
                    <a:pt x="102" y="54"/>
                  </a:lnTo>
                  <a:lnTo>
                    <a:pt x="102" y="55"/>
                  </a:lnTo>
                  <a:lnTo>
                    <a:pt x="101" y="60"/>
                  </a:lnTo>
                  <a:lnTo>
                    <a:pt x="98" y="69"/>
                  </a:lnTo>
                  <a:lnTo>
                    <a:pt x="93" y="78"/>
                  </a:lnTo>
                  <a:lnTo>
                    <a:pt x="83" y="89"/>
                  </a:lnTo>
                  <a:lnTo>
                    <a:pt x="72" y="102"/>
                  </a:lnTo>
                  <a:lnTo>
                    <a:pt x="56" y="113"/>
                  </a:lnTo>
                  <a:lnTo>
                    <a:pt x="34" y="123"/>
                  </a:lnTo>
                  <a:lnTo>
                    <a:pt x="2" y="125"/>
                  </a:lnTo>
                  <a:lnTo>
                    <a:pt x="4" y="123"/>
                  </a:lnTo>
                  <a:lnTo>
                    <a:pt x="9" y="121"/>
                  </a:lnTo>
                  <a:lnTo>
                    <a:pt x="16" y="115"/>
                  </a:lnTo>
                  <a:lnTo>
                    <a:pt x="26" y="108"/>
                  </a:lnTo>
                  <a:lnTo>
                    <a:pt x="35" y="100"/>
                  </a:lnTo>
                  <a:lnTo>
                    <a:pt x="46" y="91"/>
                  </a:lnTo>
                  <a:lnTo>
                    <a:pt x="56" y="81"/>
                  </a:lnTo>
                  <a:lnTo>
                    <a:pt x="65" y="70"/>
                  </a:lnTo>
                  <a:lnTo>
                    <a:pt x="63" y="69"/>
                  </a:lnTo>
                  <a:lnTo>
                    <a:pt x="56" y="63"/>
                  </a:lnTo>
                  <a:lnTo>
                    <a:pt x="46" y="56"/>
                  </a:lnTo>
                  <a:lnTo>
                    <a:pt x="35" y="47"/>
                  </a:lnTo>
                  <a:lnTo>
                    <a:pt x="24" y="37"/>
                  </a:lnTo>
                  <a:lnTo>
                    <a:pt x="13" y="25"/>
                  </a:lnTo>
                  <a:lnTo>
                    <a:pt x="5" y="1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06" name="Freeform 1042">
              <a:extLst>
                <a:ext uri="{FF2B5EF4-FFF2-40B4-BE49-F238E27FC236}">
                  <a16:creationId xmlns:a16="http://schemas.microsoft.com/office/drawing/2014/main" id="{80AA852D-28EC-C59B-B142-F2475709F3E7}"/>
                </a:ext>
              </a:extLst>
            </p:cNvPr>
            <p:cNvSpPr>
              <a:spLocks/>
            </p:cNvSpPr>
            <p:nvPr/>
          </p:nvSpPr>
          <p:spPr bwMode="auto">
            <a:xfrm flipH="1">
              <a:off x="5548" y="1074"/>
              <a:ext cx="66" cy="84"/>
            </a:xfrm>
            <a:custGeom>
              <a:avLst/>
              <a:gdLst>
                <a:gd name="T0" fmla="*/ 132 w 132"/>
                <a:gd name="T1" fmla="*/ 33 h 169"/>
                <a:gd name="T2" fmla="*/ 129 w 132"/>
                <a:gd name="T3" fmla="*/ 30 h 169"/>
                <a:gd name="T4" fmla="*/ 124 w 132"/>
                <a:gd name="T5" fmla="*/ 25 h 169"/>
                <a:gd name="T6" fmla="*/ 114 w 132"/>
                <a:gd name="T7" fmla="*/ 18 h 169"/>
                <a:gd name="T8" fmla="*/ 100 w 132"/>
                <a:gd name="T9" fmla="*/ 10 h 169"/>
                <a:gd name="T10" fmla="*/ 85 w 132"/>
                <a:gd name="T11" fmla="*/ 3 h 169"/>
                <a:gd name="T12" fmla="*/ 69 w 132"/>
                <a:gd name="T13" fmla="*/ 0 h 169"/>
                <a:gd name="T14" fmla="*/ 53 w 132"/>
                <a:gd name="T15" fmla="*/ 0 h 169"/>
                <a:gd name="T16" fmla="*/ 35 w 132"/>
                <a:gd name="T17" fmla="*/ 6 h 169"/>
                <a:gd name="T18" fmla="*/ 32 w 132"/>
                <a:gd name="T19" fmla="*/ 7 h 169"/>
                <a:gd name="T20" fmla="*/ 25 w 132"/>
                <a:gd name="T21" fmla="*/ 14 h 169"/>
                <a:gd name="T22" fmla="*/ 17 w 132"/>
                <a:gd name="T23" fmla="*/ 24 h 169"/>
                <a:gd name="T24" fmla="*/ 9 w 132"/>
                <a:gd name="T25" fmla="*/ 36 h 169"/>
                <a:gd name="T26" fmla="*/ 2 w 132"/>
                <a:gd name="T27" fmla="*/ 52 h 169"/>
                <a:gd name="T28" fmla="*/ 0 w 132"/>
                <a:gd name="T29" fmla="*/ 71 h 169"/>
                <a:gd name="T30" fmla="*/ 5 w 132"/>
                <a:gd name="T31" fmla="*/ 95 h 169"/>
                <a:gd name="T32" fmla="*/ 18 w 132"/>
                <a:gd name="T33" fmla="*/ 119 h 169"/>
                <a:gd name="T34" fmla="*/ 20 w 132"/>
                <a:gd name="T35" fmla="*/ 122 h 169"/>
                <a:gd name="T36" fmla="*/ 25 w 132"/>
                <a:gd name="T37" fmla="*/ 129 h 169"/>
                <a:gd name="T38" fmla="*/ 33 w 132"/>
                <a:gd name="T39" fmla="*/ 137 h 169"/>
                <a:gd name="T40" fmla="*/ 43 w 132"/>
                <a:gd name="T41" fmla="*/ 148 h 169"/>
                <a:gd name="T42" fmla="*/ 57 w 132"/>
                <a:gd name="T43" fmla="*/ 158 h 169"/>
                <a:gd name="T44" fmla="*/ 72 w 132"/>
                <a:gd name="T45" fmla="*/ 165 h 169"/>
                <a:gd name="T46" fmla="*/ 90 w 132"/>
                <a:gd name="T47" fmla="*/ 169 h 169"/>
                <a:gd name="T48" fmla="*/ 109 w 132"/>
                <a:gd name="T49" fmla="*/ 167 h 169"/>
                <a:gd name="T50" fmla="*/ 105 w 132"/>
                <a:gd name="T51" fmla="*/ 165 h 169"/>
                <a:gd name="T52" fmla="*/ 96 w 132"/>
                <a:gd name="T53" fmla="*/ 155 h 169"/>
                <a:gd name="T54" fmla="*/ 84 w 132"/>
                <a:gd name="T55" fmla="*/ 141 h 169"/>
                <a:gd name="T56" fmla="*/ 72 w 132"/>
                <a:gd name="T57" fmla="*/ 124 h 169"/>
                <a:gd name="T58" fmla="*/ 61 w 132"/>
                <a:gd name="T59" fmla="*/ 103 h 169"/>
                <a:gd name="T60" fmla="*/ 55 w 132"/>
                <a:gd name="T61" fmla="*/ 80 h 169"/>
                <a:gd name="T62" fmla="*/ 58 w 132"/>
                <a:gd name="T63" fmla="*/ 58 h 169"/>
                <a:gd name="T64" fmla="*/ 70 w 132"/>
                <a:gd name="T65" fmla="*/ 34 h 169"/>
                <a:gd name="T66" fmla="*/ 72 w 132"/>
                <a:gd name="T67" fmla="*/ 33 h 169"/>
                <a:gd name="T68" fmla="*/ 74 w 132"/>
                <a:gd name="T69" fmla="*/ 32 h 169"/>
                <a:gd name="T70" fmla="*/ 79 w 132"/>
                <a:gd name="T71" fmla="*/ 30 h 169"/>
                <a:gd name="T72" fmla="*/ 85 w 132"/>
                <a:gd name="T73" fmla="*/ 28 h 169"/>
                <a:gd name="T74" fmla="*/ 94 w 132"/>
                <a:gd name="T75" fmla="*/ 26 h 169"/>
                <a:gd name="T76" fmla="*/ 105 w 132"/>
                <a:gd name="T77" fmla="*/ 26 h 169"/>
                <a:gd name="T78" fmla="*/ 117 w 132"/>
                <a:gd name="T79" fmla="*/ 29 h 169"/>
                <a:gd name="T80" fmla="*/ 132 w 132"/>
                <a:gd name="T81" fmla="*/ 3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69">
                  <a:moveTo>
                    <a:pt x="132" y="33"/>
                  </a:moveTo>
                  <a:lnTo>
                    <a:pt x="129" y="30"/>
                  </a:lnTo>
                  <a:lnTo>
                    <a:pt x="124" y="25"/>
                  </a:lnTo>
                  <a:lnTo>
                    <a:pt x="114" y="18"/>
                  </a:lnTo>
                  <a:lnTo>
                    <a:pt x="100" y="10"/>
                  </a:lnTo>
                  <a:lnTo>
                    <a:pt x="85" y="3"/>
                  </a:lnTo>
                  <a:lnTo>
                    <a:pt x="69" y="0"/>
                  </a:lnTo>
                  <a:lnTo>
                    <a:pt x="53" y="0"/>
                  </a:lnTo>
                  <a:lnTo>
                    <a:pt x="35" y="6"/>
                  </a:lnTo>
                  <a:lnTo>
                    <a:pt x="32" y="7"/>
                  </a:lnTo>
                  <a:lnTo>
                    <a:pt x="25" y="14"/>
                  </a:lnTo>
                  <a:lnTo>
                    <a:pt x="17" y="24"/>
                  </a:lnTo>
                  <a:lnTo>
                    <a:pt x="9" y="36"/>
                  </a:lnTo>
                  <a:lnTo>
                    <a:pt x="2" y="52"/>
                  </a:lnTo>
                  <a:lnTo>
                    <a:pt x="0" y="71"/>
                  </a:lnTo>
                  <a:lnTo>
                    <a:pt x="5" y="95"/>
                  </a:lnTo>
                  <a:lnTo>
                    <a:pt x="18" y="119"/>
                  </a:lnTo>
                  <a:lnTo>
                    <a:pt x="20" y="122"/>
                  </a:lnTo>
                  <a:lnTo>
                    <a:pt x="25" y="129"/>
                  </a:lnTo>
                  <a:lnTo>
                    <a:pt x="33" y="137"/>
                  </a:lnTo>
                  <a:lnTo>
                    <a:pt x="43" y="148"/>
                  </a:lnTo>
                  <a:lnTo>
                    <a:pt x="57" y="158"/>
                  </a:lnTo>
                  <a:lnTo>
                    <a:pt x="72" y="165"/>
                  </a:lnTo>
                  <a:lnTo>
                    <a:pt x="90" y="169"/>
                  </a:lnTo>
                  <a:lnTo>
                    <a:pt x="109" y="167"/>
                  </a:lnTo>
                  <a:lnTo>
                    <a:pt x="105" y="165"/>
                  </a:lnTo>
                  <a:lnTo>
                    <a:pt x="96" y="155"/>
                  </a:lnTo>
                  <a:lnTo>
                    <a:pt x="84" y="141"/>
                  </a:lnTo>
                  <a:lnTo>
                    <a:pt x="72" y="124"/>
                  </a:lnTo>
                  <a:lnTo>
                    <a:pt x="61" y="103"/>
                  </a:lnTo>
                  <a:lnTo>
                    <a:pt x="55" y="80"/>
                  </a:lnTo>
                  <a:lnTo>
                    <a:pt x="58" y="58"/>
                  </a:lnTo>
                  <a:lnTo>
                    <a:pt x="70" y="34"/>
                  </a:lnTo>
                  <a:lnTo>
                    <a:pt x="72" y="33"/>
                  </a:lnTo>
                  <a:lnTo>
                    <a:pt x="74" y="32"/>
                  </a:lnTo>
                  <a:lnTo>
                    <a:pt x="79" y="30"/>
                  </a:lnTo>
                  <a:lnTo>
                    <a:pt x="85" y="28"/>
                  </a:lnTo>
                  <a:lnTo>
                    <a:pt x="94" y="26"/>
                  </a:lnTo>
                  <a:lnTo>
                    <a:pt x="105" y="26"/>
                  </a:lnTo>
                  <a:lnTo>
                    <a:pt x="117" y="29"/>
                  </a:lnTo>
                  <a:lnTo>
                    <a:pt x="13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07" name="Freeform 1043">
              <a:extLst>
                <a:ext uri="{FF2B5EF4-FFF2-40B4-BE49-F238E27FC236}">
                  <a16:creationId xmlns:a16="http://schemas.microsoft.com/office/drawing/2014/main" id="{352BE865-51DC-63C5-2FEB-B097702A2317}"/>
                </a:ext>
              </a:extLst>
            </p:cNvPr>
            <p:cNvSpPr>
              <a:spLocks/>
            </p:cNvSpPr>
            <p:nvPr/>
          </p:nvSpPr>
          <p:spPr bwMode="auto">
            <a:xfrm flipH="1">
              <a:off x="5548" y="1084"/>
              <a:ext cx="56" cy="73"/>
            </a:xfrm>
            <a:custGeom>
              <a:avLst/>
              <a:gdLst>
                <a:gd name="T0" fmla="*/ 111 w 111"/>
                <a:gd name="T1" fmla="*/ 18 h 147"/>
                <a:gd name="T2" fmla="*/ 110 w 111"/>
                <a:gd name="T3" fmla="*/ 17 h 147"/>
                <a:gd name="T4" fmla="*/ 107 w 111"/>
                <a:gd name="T5" fmla="*/ 14 h 147"/>
                <a:gd name="T6" fmla="*/ 101 w 111"/>
                <a:gd name="T7" fmla="*/ 10 h 147"/>
                <a:gd name="T8" fmla="*/ 93 w 111"/>
                <a:gd name="T9" fmla="*/ 6 h 147"/>
                <a:gd name="T10" fmla="*/ 82 w 111"/>
                <a:gd name="T11" fmla="*/ 3 h 147"/>
                <a:gd name="T12" fmla="*/ 70 w 111"/>
                <a:gd name="T13" fmla="*/ 0 h 147"/>
                <a:gd name="T14" fmla="*/ 55 w 111"/>
                <a:gd name="T15" fmla="*/ 0 h 147"/>
                <a:gd name="T16" fmla="*/ 37 w 111"/>
                <a:gd name="T17" fmla="*/ 3 h 147"/>
                <a:gd name="T18" fmla="*/ 34 w 111"/>
                <a:gd name="T19" fmla="*/ 5 h 147"/>
                <a:gd name="T20" fmla="*/ 27 w 111"/>
                <a:gd name="T21" fmla="*/ 9 h 147"/>
                <a:gd name="T22" fmla="*/ 19 w 111"/>
                <a:gd name="T23" fmla="*/ 17 h 147"/>
                <a:gd name="T24" fmla="*/ 11 w 111"/>
                <a:gd name="T25" fmla="*/ 26 h 147"/>
                <a:gd name="T26" fmla="*/ 4 w 111"/>
                <a:gd name="T27" fmla="*/ 40 h 147"/>
                <a:gd name="T28" fmla="*/ 0 w 111"/>
                <a:gd name="T29" fmla="*/ 57 h 147"/>
                <a:gd name="T30" fmla="*/ 1 w 111"/>
                <a:gd name="T31" fmla="*/ 74 h 147"/>
                <a:gd name="T32" fmla="*/ 11 w 111"/>
                <a:gd name="T33" fmla="*/ 96 h 147"/>
                <a:gd name="T34" fmla="*/ 12 w 111"/>
                <a:gd name="T35" fmla="*/ 99 h 147"/>
                <a:gd name="T36" fmla="*/ 16 w 111"/>
                <a:gd name="T37" fmla="*/ 105 h 147"/>
                <a:gd name="T38" fmla="*/ 25 w 111"/>
                <a:gd name="T39" fmla="*/ 111 h 147"/>
                <a:gd name="T40" fmla="*/ 34 w 111"/>
                <a:gd name="T41" fmla="*/ 121 h 147"/>
                <a:gd name="T42" fmla="*/ 47 w 111"/>
                <a:gd name="T43" fmla="*/ 131 h 147"/>
                <a:gd name="T44" fmla="*/ 60 w 111"/>
                <a:gd name="T45" fmla="*/ 139 h 147"/>
                <a:gd name="T46" fmla="*/ 77 w 111"/>
                <a:gd name="T47" fmla="*/ 144 h 147"/>
                <a:gd name="T48" fmla="*/ 95 w 111"/>
                <a:gd name="T49" fmla="*/ 147 h 147"/>
                <a:gd name="T50" fmla="*/ 111 w 111"/>
                <a:gd name="T51" fmla="*/ 1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147">
                  <a:moveTo>
                    <a:pt x="111" y="18"/>
                  </a:moveTo>
                  <a:lnTo>
                    <a:pt x="110" y="17"/>
                  </a:lnTo>
                  <a:lnTo>
                    <a:pt x="107" y="14"/>
                  </a:lnTo>
                  <a:lnTo>
                    <a:pt x="101" y="10"/>
                  </a:lnTo>
                  <a:lnTo>
                    <a:pt x="93" y="6"/>
                  </a:lnTo>
                  <a:lnTo>
                    <a:pt x="82" y="3"/>
                  </a:lnTo>
                  <a:lnTo>
                    <a:pt x="70" y="0"/>
                  </a:lnTo>
                  <a:lnTo>
                    <a:pt x="55" y="0"/>
                  </a:lnTo>
                  <a:lnTo>
                    <a:pt x="37" y="3"/>
                  </a:lnTo>
                  <a:lnTo>
                    <a:pt x="34" y="5"/>
                  </a:lnTo>
                  <a:lnTo>
                    <a:pt x="27" y="9"/>
                  </a:lnTo>
                  <a:lnTo>
                    <a:pt x="19" y="17"/>
                  </a:lnTo>
                  <a:lnTo>
                    <a:pt x="11" y="26"/>
                  </a:lnTo>
                  <a:lnTo>
                    <a:pt x="4" y="40"/>
                  </a:lnTo>
                  <a:lnTo>
                    <a:pt x="0" y="57"/>
                  </a:lnTo>
                  <a:lnTo>
                    <a:pt x="1" y="74"/>
                  </a:lnTo>
                  <a:lnTo>
                    <a:pt x="11" y="96"/>
                  </a:lnTo>
                  <a:lnTo>
                    <a:pt x="12" y="99"/>
                  </a:lnTo>
                  <a:lnTo>
                    <a:pt x="16" y="105"/>
                  </a:lnTo>
                  <a:lnTo>
                    <a:pt x="25" y="111"/>
                  </a:lnTo>
                  <a:lnTo>
                    <a:pt x="34" y="121"/>
                  </a:lnTo>
                  <a:lnTo>
                    <a:pt x="47" y="131"/>
                  </a:lnTo>
                  <a:lnTo>
                    <a:pt x="60" y="139"/>
                  </a:lnTo>
                  <a:lnTo>
                    <a:pt x="77" y="144"/>
                  </a:lnTo>
                  <a:lnTo>
                    <a:pt x="95" y="147"/>
                  </a:lnTo>
                  <a:lnTo>
                    <a:pt x="111" y="1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08" name="Freeform 1044">
              <a:extLst>
                <a:ext uri="{FF2B5EF4-FFF2-40B4-BE49-F238E27FC236}">
                  <a16:creationId xmlns:a16="http://schemas.microsoft.com/office/drawing/2014/main" id="{EF241543-26B1-77EF-7CDB-1EA9B7129243}"/>
                </a:ext>
              </a:extLst>
            </p:cNvPr>
            <p:cNvSpPr>
              <a:spLocks/>
            </p:cNvSpPr>
            <p:nvPr/>
          </p:nvSpPr>
          <p:spPr bwMode="auto">
            <a:xfrm flipH="1">
              <a:off x="5562" y="1106"/>
              <a:ext cx="22" cy="24"/>
            </a:xfrm>
            <a:custGeom>
              <a:avLst/>
              <a:gdLst>
                <a:gd name="T0" fmla="*/ 44 w 44"/>
                <a:gd name="T1" fmla="*/ 2 h 50"/>
                <a:gd name="T2" fmla="*/ 42 w 44"/>
                <a:gd name="T3" fmla="*/ 2 h 50"/>
                <a:gd name="T4" fmla="*/ 37 w 44"/>
                <a:gd name="T5" fmla="*/ 4 h 50"/>
                <a:gd name="T6" fmla="*/ 30 w 44"/>
                <a:gd name="T7" fmla="*/ 7 h 50"/>
                <a:gd name="T8" fmla="*/ 22 w 44"/>
                <a:gd name="T9" fmla="*/ 13 h 50"/>
                <a:gd name="T10" fmla="*/ 15 w 44"/>
                <a:gd name="T11" fmla="*/ 18 h 50"/>
                <a:gd name="T12" fmla="*/ 11 w 44"/>
                <a:gd name="T13" fmla="*/ 28 h 50"/>
                <a:gd name="T14" fmla="*/ 9 w 44"/>
                <a:gd name="T15" fmla="*/ 37 h 50"/>
                <a:gd name="T16" fmla="*/ 13 w 44"/>
                <a:gd name="T17" fmla="*/ 50 h 50"/>
                <a:gd name="T18" fmla="*/ 12 w 44"/>
                <a:gd name="T19" fmla="*/ 47 h 50"/>
                <a:gd name="T20" fmla="*/ 7 w 44"/>
                <a:gd name="T21" fmla="*/ 40 h 50"/>
                <a:gd name="T22" fmla="*/ 2 w 44"/>
                <a:gd name="T23" fmla="*/ 32 h 50"/>
                <a:gd name="T24" fmla="*/ 0 w 44"/>
                <a:gd name="T25" fmla="*/ 21 h 50"/>
                <a:gd name="T26" fmla="*/ 0 w 44"/>
                <a:gd name="T27" fmla="*/ 13 h 50"/>
                <a:gd name="T28" fmla="*/ 7 w 44"/>
                <a:gd name="T29" fmla="*/ 4 h 50"/>
                <a:gd name="T30" fmla="*/ 20 w 44"/>
                <a:gd name="T31" fmla="*/ 0 h 50"/>
                <a:gd name="T32" fmla="*/ 44 w 44"/>
                <a:gd name="T33"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0">
                  <a:moveTo>
                    <a:pt x="44" y="2"/>
                  </a:moveTo>
                  <a:lnTo>
                    <a:pt x="42" y="2"/>
                  </a:lnTo>
                  <a:lnTo>
                    <a:pt x="37" y="4"/>
                  </a:lnTo>
                  <a:lnTo>
                    <a:pt x="30" y="7"/>
                  </a:lnTo>
                  <a:lnTo>
                    <a:pt x="22" y="13"/>
                  </a:lnTo>
                  <a:lnTo>
                    <a:pt x="15" y="18"/>
                  </a:lnTo>
                  <a:lnTo>
                    <a:pt x="11" y="28"/>
                  </a:lnTo>
                  <a:lnTo>
                    <a:pt x="9" y="37"/>
                  </a:lnTo>
                  <a:lnTo>
                    <a:pt x="13" y="50"/>
                  </a:lnTo>
                  <a:lnTo>
                    <a:pt x="12" y="47"/>
                  </a:lnTo>
                  <a:lnTo>
                    <a:pt x="7" y="40"/>
                  </a:lnTo>
                  <a:lnTo>
                    <a:pt x="2" y="32"/>
                  </a:lnTo>
                  <a:lnTo>
                    <a:pt x="0" y="21"/>
                  </a:lnTo>
                  <a:lnTo>
                    <a:pt x="0" y="13"/>
                  </a:lnTo>
                  <a:lnTo>
                    <a:pt x="7" y="4"/>
                  </a:lnTo>
                  <a:lnTo>
                    <a:pt x="20" y="0"/>
                  </a:lnTo>
                  <a:lnTo>
                    <a:pt x="44"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09" name="Freeform 1045">
              <a:extLst>
                <a:ext uri="{FF2B5EF4-FFF2-40B4-BE49-F238E27FC236}">
                  <a16:creationId xmlns:a16="http://schemas.microsoft.com/office/drawing/2014/main" id="{1A112508-7537-023B-8BFE-C07969383369}"/>
                </a:ext>
              </a:extLst>
            </p:cNvPr>
            <p:cNvSpPr>
              <a:spLocks/>
            </p:cNvSpPr>
            <p:nvPr/>
          </p:nvSpPr>
          <p:spPr bwMode="auto">
            <a:xfrm flipH="1">
              <a:off x="5365" y="1012"/>
              <a:ext cx="96" cy="48"/>
            </a:xfrm>
            <a:custGeom>
              <a:avLst/>
              <a:gdLst>
                <a:gd name="T0" fmla="*/ 176 w 192"/>
                <a:gd name="T1" fmla="*/ 42 h 98"/>
                <a:gd name="T2" fmla="*/ 173 w 192"/>
                <a:gd name="T3" fmla="*/ 42 h 98"/>
                <a:gd name="T4" fmla="*/ 167 w 192"/>
                <a:gd name="T5" fmla="*/ 39 h 98"/>
                <a:gd name="T6" fmla="*/ 156 w 192"/>
                <a:gd name="T7" fmla="*/ 37 h 98"/>
                <a:gd name="T8" fmla="*/ 143 w 192"/>
                <a:gd name="T9" fmla="*/ 37 h 98"/>
                <a:gd name="T10" fmla="*/ 126 w 192"/>
                <a:gd name="T11" fmla="*/ 37 h 98"/>
                <a:gd name="T12" fmla="*/ 108 w 192"/>
                <a:gd name="T13" fmla="*/ 40 h 98"/>
                <a:gd name="T14" fmla="*/ 88 w 192"/>
                <a:gd name="T15" fmla="*/ 46 h 98"/>
                <a:gd name="T16" fmla="*/ 66 w 192"/>
                <a:gd name="T17" fmla="*/ 55 h 98"/>
                <a:gd name="T18" fmla="*/ 7 w 192"/>
                <a:gd name="T19" fmla="*/ 98 h 98"/>
                <a:gd name="T20" fmla="*/ 6 w 192"/>
                <a:gd name="T21" fmla="*/ 98 h 98"/>
                <a:gd name="T22" fmla="*/ 1 w 192"/>
                <a:gd name="T23" fmla="*/ 96 h 98"/>
                <a:gd name="T24" fmla="*/ 0 w 192"/>
                <a:gd name="T25" fmla="*/ 94 h 98"/>
                <a:gd name="T26" fmla="*/ 4 w 192"/>
                <a:gd name="T27" fmla="*/ 85 h 98"/>
                <a:gd name="T28" fmla="*/ 10 w 192"/>
                <a:gd name="T29" fmla="*/ 77 h 98"/>
                <a:gd name="T30" fmla="*/ 17 w 192"/>
                <a:gd name="T31" fmla="*/ 69 h 98"/>
                <a:gd name="T32" fmla="*/ 23 w 192"/>
                <a:gd name="T33" fmla="*/ 61 h 98"/>
                <a:gd name="T34" fmla="*/ 30 w 192"/>
                <a:gd name="T35" fmla="*/ 53 h 98"/>
                <a:gd name="T36" fmla="*/ 38 w 192"/>
                <a:gd name="T37" fmla="*/ 44 h 98"/>
                <a:gd name="T38" fmla="*/ 45 w 192"/>
                <a:gd name="T39" fmla="*/ 36 h 98"/>
                <a:gd name="T40" fmla="*/ 54 w 192"/>
                <a:gd name="T41" fmla="*/ 28 h 98"/>
                <a:gd name="T42" fmla="*/ 62 w 192"/>
                <a:gd name="T43" fmla="*/ 21 h 98"/>
                <a:gd name="T44" fmla="*/ 65 w 192"/>
                <a:gd name="T45" fmla="*/ 20 h 98"/>
                <a:gd name="T46" fmla="*/ 73 w 192"/>
                <a:gd name="T47" fmla="*/ 16 h 98"/>
                <a:gd name="T48" fmla="*/ 85 w 192"/>
                <a:gd name="T49" fmla="*/ 11 h 98"/>
                <a:gd name="T50" fmla="*/ 102 w 192"/>
                <a:gd name="T51" fmla="*/ 6 h 98"/>
                <a:gd name="T52" fmla="*/ 121 w 192"/>
                <a:gd name="T53" fmla="*/ 3 h 98"/>
                <a:gd name="T54" fmla="*/ 140 w 192"/>
                <a:gd name="T55" fmla="*/ 2 h 98"/>
                <a:gd name="T56" fmla="*/ 162 w 192"/>
                <a:gd name="T57" fmla="*/ 3 h 98"/>
                <a:gd name="T58" fmla="*/ 182 w 192"/>
                <a:gd name="T59" fmla="*/ 9 h 98"/>
                <a:gd name="T60" fmla="*/ 192 w 192"/>
                <a:gd name="T61" fmla="*/ 0 h 98"/>
                <a:gd name="T62" fmla="*/ 191 w 192"/>
                <a:gd name="T63" fmla="*/ 6 h 98"/>
                <a:gd name="T64" fmla="*/ 188 w 192"/>
                <a:gd name="T65" fmla="*/ 18 h 98"/>
                <a:gd name="T66" fmla="*/ 182 w 192"/>
                <a:gd name="T67" fmla="*/ 32 h 98"/>
                <a:gd name="T68" fmla="*/ 176 w 192"/>
                <a:gd name="T69" fmla="*/ 4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98">
                  <a:moveTo>
                    <a:pt x="176" y="42"/>
                  </a:moveTo>
                  <a:lnTo>
                    <a:pt x="173" y="42"/>
                  </a:lnTo>
                  <a:lnTo>
                    <a:pt x="167" y="39"/>
                  </a:lnTo>
                  <a:lnTo>
                    <a:pt x="156" y="37"/>
                  </a:lnTo>
                  <a:lnTo>
                    <a:pt x="143" y="37"/>
                  </a:lnTo>
                  <a:lnTo>
                    <a:pt x="126" y="37"/>
                  </a:lnTo>
                  <a:lnTo>
                    <a:pt x="108" y="40"/>
                  </a:lnTo>
                  <a:lnTo>
                    <a:pt x="88" y="46"/>
                  </a:lnTo>
                  <a:lnTo>
                    <a:pt x="66" y="55"/>
                  </a:lnTo>
                  <a:lnTo>
                    <a:pt x="7" y="98"/>
                  </a:lnTo>
                  <a:lnTo>
                    <a:pt x="6" y="98"/>
                  </a:lnTo>
                  <a:lnTo>
                    <a:pt x="1" y="96"/>
                  </a:lnTo>
                  <a:lnTo>
                    <a:pt x="0" y="94"/>
                  </a:lnTo>
                  <a:lnTo>
                    <a:pt x="4" y="85"/>
                  </a:lnTo>
                  <a:lnTo>
                    <a:pt x="10" y="77"/>
                  </a:lnTo>
                  <a:lnTo>
                    <a:pt x="17" y="69"/>
                  </a:lnTo>
                  <a:lnTo>
                    <a:pt x="23" y="61"/>
                  </a:lnTo>
                  <a:lnTo>
                    <a:pt x="30" y="53"/>
                  </a:lnTo>
                  <a:lnTo>
                    <a:pt x="38" y="44"/>
                  </a:lnTo>
                  <a:lnTo>
                    <a:pt x="45" y="36"/>
                  </a:lnTo>
                  <a:lnTo>
                    <a:pt x="54" y="28"/>
                  </a:lnTo>
                  <a:lnTo>
                    <a:pt x="62" y="21"/>
                  </a:lnTo>
                  <a:lnTo>
                    <a:pt x="65" y="20"/>
                  </a:lnTo>
                  <a:lnTo>
                    <a:pt x="73" y="16"/>
                  </a:lnTo>
                  <a:lnTo>
                    <a:pt x="85" y="11"/>
                  </a:lnTo>
                  <a:lnTo>
                    <a:pt x="102" y="6"/>
                  </a:lnTo>
                  <a:lnTo>
                    <a:pt x="121" y="3"/>
                  </a:lnTo>
                  <a:lnTo>
                    <a:pt x="140" y="2"/>
                  </a:lnTo>
                  <a:lnTo>
                    <a:pt x="162" y="3"/>
                  </a:lnTo>
                  <a:lnTo>
                    <a:pt x="182" y="9"/>
                  </a:lnTo>
                  <a:lnTo>
                    <a:pt x="192" y="0"/>
                  </a:lnTo>
                  <a:lnTo>
                    <a:pt x="191" y="6"/>
                  </a:lnTo>
                  <a:lnTo>
                    <a:pt x="188" y="18"/>
                  </a:lnTo>
                  <a:lnTo>
                    <a:pt x="182" y="32"/>
                  </a:lnTo>
                  <a:lnTo>
                    <a:pt x="176"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10" name="Freeform 1046">
              <a:extLst>
                <a:ext uri="{FF2B5EF4-FFF2-40B4-BE49-F238E27FC236}">
                  <a16:creationId xmlns:a16="http://schemas.microsoft.com/office/drawing/2014/main" id="{07C53354-6A0D-EFC8-D5AD-00994CA645C9}"/>
                </a:ext>
              </a:extLst>
            </p:cNvPr>
            <p:cNvSpPr>
              <a:spLocks/>
            </p:cNvSpPr>
            <p:nvPr/>
          </p:nvSpPr>
          <p:spPr bwMode="auto">
            <a:xfrm flipH="1">
              <a:off x="5202" y="1001"/>
              <a:ext cx="85" cy="31"/>
            </a:xfrm>
            <a:custGeom>
              <a:avLst/>
              <a:gdLst>
                <a:gd name="T0" fmla="*/ 10 w 170"/>
                <a:gd name="T1" fmla="*/ 46 h 60"/>
                <a:gd name="T2" fmla="*/ 11 w 170"/>
                <a:gd name="T3" fmla="*/ 45 h 60"/>
                <a:gd name="T4" fmla="*/ 18 w 170"/>
                <a:gd name="T5" fmla="*/ 42 h 60"/>
                <a:gd name="T6" fmla="*/ 26 w 170"/>
                <a:gd name="T7" fmla="*/ 40 h 60"/>
                <a:gd name="T8" fmla="*/ 40 w 170"/>
                <a:gd name="T9" fmla="*/ 36 h 60"/>
                <a:gd name="T10" fmla="*/ 55 w 170"/>
                <a:gd name="T11" fmla="*/ 33 h 60"/>
                <a:gd name="T12" fmla="*/ 73 w 170"/>
                <a:gd name="T13" fmla="*/ 31 h 60"/>
                <a:gd name="T14" fmla="*/ 93 w 170"/>
                <a:gd name="T15" fmla="*/ 33 h 60"/>
                <a:gd name="T16" fmla="*/ 115 w 170"/>
                <a:gd name="T17" fmla="*/ 37 h 60"/>
                <a:gd name="T18" fmla="*/ 168 w 170"/>
                <a:gd name="T19" fmla="*/ 60 h 60"/>
                <a:gd name="T20" fmla="*/ 169 w 170"/>
                <a:gd name="T21" fmla="*/ 59 h 60"/>
                <a:gd name="T22" fmla="*/ 170 w 170"/>
                <a:gd name="T23" fmla="*/ 53 h 60"/>
                <a:gd name="T24" fmla="*/ 170 w 170"/>
                <a:gd name="T25" fmla="*/ 48 h 60"/>
                <a:gd name="T26" fmla="*/ 165 w 170"/>
                <a:gd name="T27" fmla="*/ 40 h 60"/>
                <a:gd name="T28" fmla="*/ 154 w 170"/>
                <a:gd name="T29" fmla="*/ 30 h 60"/>
                <a:gd name="T30" fmla="*/ 147 w 170"/>
                <a:gd name="T31" fmla="*/ 22 h 60"/>
                <a:gd name="T32" fmla="*/ 139 w 170"/>
                <a:gd name="T33" fmla="*/ 15 h 60"/>
                <a:gd name="T34" fmla="*/ 125 w 170"/>
                <a:gd name="T35" fmla="*/ 7 h 60"/>
                <a:gd name="T36" fmla="*/ 122 w 170"/>
                <a:gd name="T37" fmla="*/ 5 h 60"/>
                <a:gd name="T38" fmla="*/ 115 w 170"/>
                <a:gd name="T39" fmla="*/ 4 h 60"/>
                <a:gd name="T40" fmla="*/ 103 w 170"/>
                <a:gd name="T41" fmla="*/ 3 h 60"/>
                <a:gd name="T42" fmla="*/ 89 w 170"/>
                <a:gd name="T43" fmla="*/ 0 h 60"/>
                <a:gd name="T44" fmla="*/ 73 w 170"/>
                <a:gd name="T45" fmla="*/ 0 h 60"/>
                <a:gd name="T46" fmla="*/ 55 w 170"/>
                <a:gd name="T47" fmla="*/ 3 h 60"/>
                <a:gd name="T48" fmla="*/ 37 w 170"/>
                <a:gd name="T49" fmla="*/ 7 h 60"/>
                <a:gd name="T50" fmla="*/ 19 w 170"/>
                <a:gd name="T51" fmla="*/ 15 h 60"/>
                <a:gd name="T52" fmla="*/ 0 w 170"/>
                <a:gd name="T53" fmla="*/ 11 h 60"/>
                <a:gd name="T54" fmla="*/ 0 w 170"/>
                <a:gd name="T55" fmla="*/ 15 h 60"/>
                <a:gd name="T56" fmla="*/ 2 w 170"/>
                <a:gd name="T57" fmla="*/ 26 h 60"/>
                <a:gd name="T58" fmla="*/ 4 w 170"/>
                <a:gd name="T59" fmla="*/ 38 h 60"/>
                <a:gd name="T60" fmla="*/ 10 w 170"/>
                <a:gd name="T61"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0" h="60">
                  <a:moveTo>
                    <a:pt x="10" y="46"/>
                  </a:moveTo>
                  <a:lnTo>
                    <a:pt x="11" y="45"/>
                  </a:lnTo>
                  <a:lnTo>
                    <a:pt x="18" y="42"/>
                  </a:lnTo>
                  <a:lnTo>
                    <a:pt x="26" y="40"/>
                  </a:lnTo>
                  <a:lnTo>
                    <a:pt x="40" y="36"/>
                  </a:lnTo>
                  <a:lnTo>
                    <a:pt x="55" y="33"/>
                  </a:lnTo>
                  <a:lnTo>
                    <a:pt x="73" y="31"/>
                  </a:lnTo>
                  <a:lnTo>
                    <a:pt x="93" y="33"/>
                  </a:lnTo>
                  <a:lnTo>
                    <a:pt x="115" y="37"/>
                  </a:lnTo>
                  <a:lnTo>
                    <a:pt x="168" y="60"/>
                  </a:lnTo>
                  <a:lnTo>
                    <a:pt x="169" y="59"/>
                  </a:lnTo>
                  <a:lnTo>
                    <a:pt x="170" y="53"/>
                  </a:lnTo>
                  <a:lnTo>
                    <a:pt x="170" y="48"/>
                  </a:lnTo>
                  <a:lnTo>
                    <a:pt x="165" y="40"/>
                  </a:lnTo>
                  <a:lnTo>
                    <a:pt x="154" y="30"/>
                  </a:lnTo>
                  <a:lnTo>
                    <a:pt x="147" y="22"/>
                  </a:lnTo>
                  <a:lnTo>
                    <a:pt x="139" y="15"/>
                  </a:lnTo>
                  <a:lnTo>
                    <a:pt x="125" y="7"/>
                  </a:lnTo>
                  <a:lnTo>
                    <a:pt x="122" y="5"/>
                  </a:lnTo>
                  <a:lnTo>
                    <a:pt x="115" y="4"/>
                  </a:lnTo>
                  <a:lnTo>
                    <a:pt x="103" y="3"/>
                  </a:lnTo>
                  <a:lnTo>
                    <a:pt x="89" y="0"/>
                  </a:lnTo>
                  <a:lnTo>
                    <a:pt x="73" y="0"/>
                  </a:lnTo>
                  <a:lnTo>
                    <a:pt x="55" y="3"/>
                  </a:lnTo>
                  <a:lnTo>
                    <a:pt x="37" y="7"/>
                  </a:lnTo>
                  <a:lnTo>
                    <a:pt x="19" y="15"/>
                  </a:lnTo>
                  <a:lnTo>
                    <a:pt x="0" y="11"/>
                  </a:lnTo>
                  <a:lnTo>
                    <a:pt x="0" y="15"/>
                  </a:lnTo>
                  <a:lnTo>
                    <a:pt x="2" y="26"/>
                  </a:lnTo>
                  <a:lnTo>
                    <a:pt x="4" y="38"/>
                  </a:lnTo>
                  <a:lnTo>
                    <a:pt x="1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11" name="Freeform 1047">
              <a:extLst>
                <a:ext uri="{FF2B5EF4-FFF2-40B4-BE49-F238E27FC236}">
                  <a16:creationId xmlns:a16="http://schemas.microsoft.com/office/drawing/2014/main" id="{6A80FEDE-E416-C39C-5A4E-EF3BAC748595}"/>
                </a:ext>
              </a:extLst>
            </p:cNvPr>
            <p:cNvSpPr>
              <a:spLocks/>
            </p:cNvSpPr>
            <p:nvPr/>
          </p:nvSpPr>
          <p:spPr bwMode="auto">
            <a:xfrm flipH="1">
              <a:off x="5241" y="1169"/>
              <a:ext cx="103" cy="26"/>
            </a:xfrm>
            <a:custGeom>
              <a:avLst/>
              <a:gdLst>
                <a:gd name="T0" fmla="*/ 131 w 205"/>
                <a:gd name="T1" fmla="*/ 14 h 54"/>
                <a:gd name="T2" fmla="*/ 101 w 205"/>
                <a:gd name="T3" fmla="*/ 2 h 54"/>
                <a:gd name="T4" fmla="*/ 97 w 205"/>
                <a:gd name="T5" fmla="*/ 5 h 54"/>
                <a:gd name="T6" fmla="*/ 86 w 205"/>
                <a:gd name="T7" fmla="*/ 10 h 54"/>
                <a:gd name="T8" fmla="*/ 72 w 205"/>
                <a:gd name="T9" fmla="*/ 18 h 54"/>
                <a:gd name="T10" fmla="*/ 63 w 205"/>
                <a:gd name="T11" fmla="*/ 25 h 54"/>
                <a:gd name="T12" fmla="*/ 61 w 205"/>
                <a:gd name="T13" fmla="*/ 25 h 54"/>
                <a:gd name="T14" fmla="*/ 56 w 205"/>
                <a:gd name="T15" fmla="*/ 26 h 54"/>
                <a:gd name="T16" fmla="*/ 47 w 205"/>
                <a:gd name="T17" fmla="*/ 28 h 54"/>
                <a:gd name="T18" fmla="*/ 39 w 205"/>
                <a:gd name="T19" fmla="*/ 31 h 54"/>
                <a:gd name="T20" fmla="*/ 28 w 205"/>
                <a:gd name="T21" fmla="*/ 32 h 54"/>
                <a:gd name="T22" fmla="*/ 19 w 205"/>
                <a:gd name="T23" fmla="*/ 32 h 54"/>
                <a:gd name="T24" fmla="*/ 8 w 205"/>
                <a:gd name="T25" fmla="*/ 33 h 54"/>
                <a:gd name="T26" fmla="*/ 0 w 205"/>
                <a:gd name="T27" fmla="*/ 32 h 54"/>
                <a:gd name="T28" fmla="*/ 1 w 205"/>
                <a:gd name="T29" fmla="*/ 33 h 54"/>
                <a:gd name="T30" fmla="*/ 2 w 205"/>
                <a:gd name="T31" fmla="*/ 36 h 54"/>
                <a:gd name="T32" fmla="*/ 8 w 205"/>
                <a:gd name="T33" fmla="*/ 40 h 54"/>
                <a:gd name="T34" fmla="*/ 15 w 205"/>
                <a:gd name="T35" fmla="*/ 44 h 54"/>
                <a:gd name="T36" fmla="*/ 24 w 205"/>
                <a:gd name="T37" fmla="*/ 48 h 54"/>
                <a:gd name="T38" fmla="*/ 37 w 205"/>
                <a:gd name="T39" fmla="*/ 51 h 54"/>
                <a:gd name="T40" fmla="*/ 53 w 205"/>
                <a:gd name="T41" fmla="*/ 54 h 54"/>
                <a:gd name="T42" fmla="*/ 72 w 205"/>
                <a:gd name="T43" fmla="*/ 54 h 54"/>
                <a:gd name="T44" fmla="*/ 101 w 205"/>
                <a:gd name="T45" fmla="*/ 36 h 54"/>
                <a:gd name="T46" fmla="*/ 127 w 205"/>
                <a:gd name="T47" fmla="*/ 44 h 54"/>
                <a:gd name="T48" fmla="*/ 148 w 205"/>
                <a:gd name="T49" fmla="*/ 31 h 54"/>
                <a:gd name="T50" fmla="*/ 152 w 205"/>
                <a:gd name="T51" fmla="*/ 32 h 54"/>
                <a:gd name="T52" fmla="*/ 161 w 205"/>
                <a:gd name="T53" fmla="*/ 36 h 54"/>
                <a:gd name="T54" fmla="*/ 172 w 205"/>
                <a:gd name="T55" fmla="*/ 39 h 54"/>
                <a:gd name="T56" fmla="*/ 180 w 205"/>
                <a:gd name="T57" fmla="*/ 40 h 54"/>
                <a:gd name="T58" fmla="*/ 187 w 205"/>
                <a:gd name="T59" fmla="*/ 37 h 54"/>
                <a:gd name="T60" fmla="*/ 196 w 205"/>
                <a:gd name="T61" fmla="*/ 35 h 54"/>
                <a:gd name="T62" fmla="*/ 202 w 205"/>
                <a:gd name="T63" fmla="*/ 31 h 54"/>
                <a:gd name="T64" fmla="*/ 205 w 205"/>
                <a:gd name="T65" fmla="*/ 29 h 54"/>
                <a:gd name="T66" fmla="*/ 182 w 205"/>
                <a:gd name="T67" fmla="*/ 20 h 54"/>
                <a:gd name="T68" fmla="*/ 156 w 205"/>
                <a:gd name="T69" fmla="*/ 0 h 54"/>
                <a:gd name="T70" fmla="*/ 131 w 205"/>
                <a:gd name="T71"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5" h="54">
                  <a:moveTo>
                    <a:pt x="131" y="14"/>
                  </a:moveTo>
                  <a:lnTo>
                    <a:pt x="101" y="2"/>
                  </a:lnTo>
                  <a:lnTo>
                    <a:pt x="97" y="5"/>
                  </a:lnTo>
                  <a:lnTo>
                    <a:pt x="86" y="10"/>
                  </a:lnTo>
                  <a:lnTo>
                    <a:pt x="72" y="18"/>
                  </a:lnTo>
                  <a:lnTo>
                    <a:pt x="63" y="25"/>
                  </a:lnTo>
                  <a:lnTo>
                    <a:pt x="61" y="25"/>
                  </a:lnTo>
                  <a:lnTo>
                    <a:pt x="56" y="26"/>
                  </a:lnTo>
                  <a:lnTo>
                    <a:pt x="47" y="28"/>
                  </a:lnTo>
                  <a:lnTo>
                    <a:pt x="39" y="31"/>
                  </a:lnTo>
                  <a:lnTo>
                    <a:pt x="28" y="32"/>
                  </a:lnTo>
                  <a:lnTo>
                    <a:pt x="19" y="32"/>
                  </a:lnTo>
                  <a:lnTo>
                    <a:pt x="8" y="33"/>
                  </a:lnTo>
                  <a:lnTo>
                    <a:pt x="0" y="32"/>
                  </a:lnTo>
                  <a:lnTo>
                    <a:pt x="1" y="33"/>
                  </a:lnTo>
                  <a:lnTo>
                    <a:pt x="2" y="36"/>
                  </a:lnTo>
                  <a:lnTo>
                    <a:pt x="8" y="40"/>
                  </a:lnTo>
                  <a:lnTo>
                    <a:pt x="15" y="44"/>
                  </a:lnTo>
                  <a:lnTo>
                    <a:pt x="24" y="48"/>
                  </a:lnTo>
                  <a:lnTo>
                    <a:pt x="37" y="51"/>
                  </a:lnTo>
                  <a:lnTo>
                    <a:pt x="53" y="54"/>
                  </a:lnTo>
                  <a:lnTo>
                    <a:pt x="72" y="54"/>
                  </a:lnTo>
                  <a:lnTo>
                    <a:pt x="101" y="36"/>
                  </a:lnTo>
                  <a:lnTo>
                    <a:pt x="127" y="44"/>
                  </a:lnTo>
                  <a:lnTo>
                    <a:pt x="148" y="31"/>
                  </a:lnTo>
                  <a:lnTo>
                    <a:pt x="152" y="32"/>
                  </a:lnTo>
                  <a:lnTo>
                    <a:pt x="161" y="36"/>
                  </a:lnTo>
                  <a:lnTo>
                    <a:pt x="172" y="39"/>
                  </a:lnTo>
                  <a:lnTo>
                    <a:pt x="180" y="40"/>
                  </a:lnTo>
                  <a:lnTo>
                    <a:pt x="187" y="37"/>
                  </a:lnTo>
                  <a:lnTo>
                    <a:pt x="196" y="35"/>
                  </a:lnTo>
                  <a:lnTo>
                    <a:pt x="202" y="31"/>
                  </a:lnTo>
                  <a:lnTo>
                    <a:pt x="205" y="29"/>
                  </a:lnTo>
                  <a:lnTo>
                    <a:pt x="182" y="20"/>
                  </a:lnTo>
                  <a:lnTo>
                    <a:pt x="156" y="0"/>
                  </a:lnTo>
                  <a:lnTo>
                    <a:pt x="1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12" name="Freeform 1048">
              <a:extLst>
                <a:ext uri="{FF2B5EF4-FFF2-40B4-BE49-F238E27FC236}">
                  <a16:creationId xmlns:a16="http://schemas.microsoft.com/office/drawing/2014/main" id="{6FDF11D1-AE9B-AB21-5737-B1FF6E4944F1}"/>
                </a:ext>
              </a:extLst>
            </p:cNvPr>
            <p:cNvSpPr>
              <a:spLocks/>
            </p:cNvSpPr>
            <p:nvPr/>
          </p:nvSpPr>
          <p:spPr bwMode="auto">
            <a:xfrm flipH="1">
              <a:off x="5168" y="812"/>
              <a:ext cx="475" cy="279"/>
            </a:xfrm>
            <a:custGeom>
              <a:avLst/>
              <a:gdLst>
                <a:gd name="T0" fmla="*/ 946 w 948"/>
                <a:gd name="T1" fmla="*/ 235 h 559"/>
                <a:gd name="T2" fmla="*/ 943 w 948"/>
                <a:gd name="T3" fmla="*/ 211 h 559"/>
                <a:gd name="T4" fmla="*/ 929 w 948"/>
                <a:gd name="T5" fmla="*/ 177 h 559"/>
                <a:gd name="T6" fmla="*/ 926 w 948"/>
                <a:gd name="T7" fmla="*/ 161 h 559"/>
                <a:gd name="T8" fmla="*/ 918 w 948"/>
                <a:gd name="T9" fmla="*/ 137 h 559"/>
                <a:gd name="T10" fmla="*/ 902 w 948"/>
                <a:gd name="T11" fmla="*/ 114 h 559"/>
                <a:gd name="T12" fmla="*/ 858 w 948"/>
                <a:gd name="T13" fmla="*/ 86 h 559"/>
                <a:gd name="T14" fmla="*/ 836 w 948"/>
                <a:gd name="T15" fmla="*/ 74 h 559"/>
                <a:gd name="T16" fmla="*/ 802 w 948"/>
                <a:gd name="T17" fmla="*/ 63 h 559"/>
                <a:gd name="T18" fmla="*/ 774 w 948"/>
                <a:gd name="T19" fmla="*/ 58 h 559"/>
                <a:gd name="T20" fmla="*/ 750 w 948"/>
                <a:gd name="T21" fmla="*/ 49 h 559"/>
                <a:gd name="T22" fmla="*/ 714 w 948"/>
                <a:gd name="T23" fmla="*/ 33 h 559"/>
                <a:gd name="T24" fmla="*/ 681 w 948"/>
                <a:gd name="T25" fmla="*/ 28 h 559"/>
                <a:gd name="T26" fmla="*/ 647 w 948"/>
                <a:gd name="T27" fmla="*/ 17 h 559"/>
                <a:gd name="T28" fmla="*/ 624 w 948"/>
                <a:gd name="T29" fmla="*/ 17 h 559"/>
                <a:gd name="T30" fmla="*/ 599 w 948"/>
                <a:gd name="T31" fmla="*/ 12 h 559"/>
                <a:gd name="T32" fmla="*/ 580 w 948"/>
                <a:gd name="T33" fmla="*/ 4 h 559"/>
                <a:gd name="T34" fmla="*/ 550 w 948"/>
                <a:gd name="T35" fmla="*/ 1 h 559"/>
                <a:gd name="T36" fmla="*/ 519 w 948"/>
                <a:gd name="T37" fmla="*/ 8 h 559"/>
                <a:gd name="T38" fmla="*/ 481 w 948"/>
                <a:gd name="T39" fmla="*/ 8 h 559"/>
                <a:gd name="T40" fmla="*/ 451 w 948"/>
                <a:gd name="T41" fmla="*/ 10 h 559"/>
                <a:gd name="T42" fmla="*/ 417 w 948"/>
                <a:gd name="T43" fmla="*/ 7 h 559"/>
                <a:gd name="T44" fmla="*/ 389 w 948"/>
                <a:gd name="T45" fmla="*/ 15 h 559"/>
                <a:gd name="T46" fmla="*/ 364 w 948"/>
                <a:gd name="T47" fmla="*/ 26 h 559"/>
                <a:gd name="T48" fmla="*/ 332 w 948"/>
                <a:gd name="T49" fmla="*/ 29 h 559"/>
                <a:gd name="T50" fmla="*/ 317 w 948"/>
                <a:gd name="T51" fmla="*/ 43 h 559"/>
                <a:gd name="T52" fmla="*/ 299 w 948"/>
                <a:gd name="T53" fmla="*/ 41 h 559"/>
                <a:gd name="T54" fmla="*/ 271 w 948"/>
                <a:gd name="T55" fmla="*/ 59 h 559"/>
                <a:gd name="T56" fmla="*/ 249 w 948"/>
                <a:gd name="T57" fmla="*/ 60 h 559"/>
                <a:gd name="T58" fmla="*/ 216 w 948"/>
                <a:gd name="T59" fmla="*/ 77 h 559"/>
                <a:gd name="T60" fmla="*/ 192 w 948"/>
                <a:gd name="T61" fmla="*/ 89 h 559"/>
                <a:gd name="T62" fmla="*/ 174 w 948"/>
                <a:gd name="T63" fmla="*/ 89 h 559"/>
                <a:gd name="T64" fmla="*/ 144 w 948"/>
                <a:gd name="T65" fmla="*/ 119 h 559"/>
                <a:gd name="T66" fmla="*/ 129 w 948"/>
                <a:gd name="T67" fmla="*/ 148 h 559"/>
                <a:gd name="T68" fmla="*/ 111 w 948"/>
                <a:gd name="T69" fmla="*/ 145 h 559"/>
                <a:gd name="T70" fmla="*/ 83 w 948"/>
                <a:gd name="T71" fmla="*/ 178 h 559"/>
                <a:gd name="T72" fmla="*/ 52 w 948"/>
                <a:gd name="T73" fmla="*/ 209 h 559"/>
                <a:gd name="T74" fmla="*/ 44 w 948"/>
                <a:gd name="T75" fmla="*/ 241 h 559"/>
                <a:gd name="T76" fmla="*/ 38 w 948"/>
                <a:gd name="T77" fmla="*/ 258 h 559"/>
                <a:gd name="T78" fmla="*/ 18 w 948"/>
                <a:gd name="T79" fmla="*/ 289 h 559"/>
                <a:gd name="T80" fmla="*/ 4 w 948"/>
                <a:gd name="T81" fmla="*/ 331 h 559"/>
                <a:gd name="T82" fmla="*/ 8 w 948"/>
                <a:gd name="T83" fmla="*/ 362 h 559"/>
                <a:gd name="T84" fmla="*/ 1 w 948"/>
                <a:gd name="T85" fmla="*/ 396 h 559"/>
                <a:gd name="T86" fmla="*/ 19 w 948"/>
                <a:gd name="T87" fmla="*/ 425 h 559"/>
                <a:gd name="T88" fmla="*/ 14 w 948"/>
                <a:gd name="T89" fmla="*/ 439 h 559"/>
                <a:gd name="T90" fmla="*/ 25 w 948"/>
                <a:gd name="T91" fmla="*/ 473 h 559"/>
                <a:gd name="T92" fmla="*/ 41 w 948"/>
                <a:gd name="T93" fmla="*/ 506 h 559"/>
                <a:gd name="T94" fmla="*/ 36 w 948"/>
                <a:gd name="T95" fmla="*/ 525 h 559"/>
                <a:gd name="T96" fmla="*/ 63 w 948"/>
                <a:gd name="T97" fmla="*/ 557 h 559"/>
                <a:gd name="T98" fmla="*/ 67 w 948"/>
                <a:gd name="T99" fmla="*/ 558 h 559"/>
                <a:gd name="T100" fmla="*/ 82 w 948"/>
                <a:gd name="T101" fmla="*/ 547 h 559"/>
                <a:gd name="T102" fmla="*/ 123 w 948"/>
                <a:gd name="T103" fmla="*/ 532 h 559"/>
                <a:gd name="T104" fmla="*/ 177 w 948"/>
                <a:gd name="T105" fmla="*/ 553 h 559"/>
                <a:gd name="T106" fmla="*/ 221 w 948"/>
                <a:gd name="T107" fmla="*/ 558 h 559"/>
                <a:gd name="T108" fmla="*/ 226 w 948"/>
                <a:gd name="T109" fmla="*/ 418 h 559"/>
                <a:gd name="T110" fmla="*/ 293 w 948"/>
                <a:gd name="T111" fmla="*/ 339 h 559"/>
                <a:gd name="T112" fmla="*/ 480 w 948"/>
                <a:gd name="T113" fmla="*/ 261 h 559"/>
                <a:gd name="T114" fmla="*/ 641 w 948"/>
                <a:gd name="T115" fmla="*/ 252 h 559"/>
                <a:gd name="T116" fmla="*/ 795 w 948"/>
                <a:gd name="T117" fmla="*/ 266 h 559"/>
                <a:gd name="T118" fmla="*/ 870 w 948"/>
                <a:gd name="T119" fmla="*/ 284 h 559"/>
                <a:gd name="T120" fmla="*/ 906 w 948"/>
                <a:gd name="T121" fmla="*/ 315 h 559"/>
                <a:gd name="T122" fmla="*/ 932 w 948"/>
                <a:gd name="T123" fmla="*/ 28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559">
                  <a:moveTo>
                    <a:pt x="948" y="255"/>
                  </a:moveTo>
                  <a:lnTo>
                    <a:pt x="948" y="251"/>
                  </a:lnTo>
                  <a:lnTo>
                    <a:pt x="947" y="247"/>
                  </a:lnTo>
                  <a:lnTo>
                    <a:pt x="946" y="243"/>
                  </a:lnTo>
                  <a:lnTo>
                    <a:pt x="944" y="240"/>
                  </a:lnTo>
                  <a:lnTo>
                    <a:pt x="946" y="237"/>
                  </a:lnTo>
                  <a:lnTo>
                    <a:pt x="946" y="235"/>
                  </a:lnTo>
                  <a:lnTo>
                    <a:pt x="947" y="232"/>
                  </a:lnTo>
                  <a:lnTo>
                    <a:pt x="947" y="229"/>
                  </a:lnTo>
                  <a:lnTo>
                    <a:pt x="947" y="225"/>
                  </a:lnTo>
                  <a:lnTo>
                    <a:pt x="946" y="221"/>
                  </a:lnTo>
                  <a:lnTo>
                    <a:pt x="943" y="217"/>
                  </a:lnTo>
                  <a:lnTo>
                    <a:pt x="942" y="214"/>
                  </a:lnTo>
                  <a:lnTo>
                    <a:pt x="943" y="211"/>
                  </a:lnTo>
                  <a:lnTo>
                    <a:pt x="943" y="207"/>
                  </a:lnTo>
                  <a:lnTo>
                    <a:pt x="944" y="204"/>
                  </a:lnTo>
                  <a:lnTo>
                    <a:pt x="944" y="202"/>
                  </a:lnTo>
                  <a:lnTo>
                    <a:pt x="943" y="193"/>
                  </a:lnTo>
                  <a:lnTo>
                    <a:pt x="940" y="187"/>
                  </a:lnTo>
                  <a:lnTo>
                    <a:pt x="936" y="181"/>
                  </a:lnTo>
                  <a:lnTo>
                    <a:pt x="929" y="177"/>
                  </a:lnTo>
                  <a:lnTo>
                    <a:pt x="929" y="176"/>
                  </a:lnTo>
                  <a:lnTo>
                    <a:pt x="929" y="174"/>
                  </a:lnTo>
                  <a:lnTo>
                    <a:pt x="929" y="174"/>
                  </a:lnTo>
                  <a:lnTo>
                    <a:pt x="929" y="173"/>
                  </a:lnTo>
                  <a:lnTo>
                    <a:pt x="929" y="169"/>
                  </a:lnTo>
                  <a:lnTo>
                    <a:pt x="928" y="165"/>
                  </a:lnTo>
                  <a:lnTo>
                    <a:pt x="926" y="161"/>
                  </a:lnTo>
                  <a:lnTo>
                    <a:pt x="925" y="158"/>
                  </a:lnTo>
                  <a:lnTo>
                    <a:pt x="925" y="156"/>
                  </a:lnTo>
                  <a:lnTo>
                    <a:pt x="925" y="155"/>
                  </a:lnTo>
                  <a:lnTo>
                    <a:pt x="925" y="155"/>
                  </a:lnTo>
                  <a:lnTo>
                    <a:pt x="925" y="154"/>
                  </a:lnTo>
                  <a:lnTo>
                    <a:pt x="924" y="145"/>
                  </a:lnTo>
                  <a:lnTo>
                    <a:pt x="918" y="137"/>
                  </a:lnTo>
                  <a:lnTo>
                    <a:pt x="911" y="132"/>
                  </a:lnTo>
                  <a:lnTo>
                    <a:pt x="903" y="128"/>
                  </a:lnTo>
                  <a:lnTo>
                    <a:pt x="903" y="126"/>
                  </a:lnTo>
                  <a:lnTo>
                    <a:pt x="903" y="125"/>
                  </a:lnTo>
                  <a:lnTo>
                    <a:pt x="903" y="125"/>
                  </a:lnTo>
                  <a:lnTo>
                    <a:pt x="903" y="124"/>
                  </a:lnTo>
                  <a:lnTo>
                    <a:pt x="902" y="114"/>
                  </a:lnTo>
                  <a:lnTo>
                    <a:pt x="896" y="106"/>
                  </a:lnTo>
                  <a:lnTo>
                    <a:pt x="888" y="100"/>
                  </a:lnTo>
                  <a:lnTo>
                    <a:pt x="879" y="97"/>
                  </a:lnTo>
                  <a:lnTo>
                    <a:pt x="874" y="93"/>
                  </a:lnTo>
                  <a:lnTo>
                    <a:pt x="870" y="89"/>
                  </a:lnTo>
                  <a:lnTo>
                    <a:pt x="863" y="88"/>
                  </a:lnTo>
                  <a:lnTo>
                    <a:pt x="858" y="86"/>
                  </a:lnTo>
                  <a:lnTo>
                    <a:pt x="857" y="86"/>
                  </a:lnTo>
                  <a:lnTo>
                    <a:pt x="854" y="86"/>
                  </a:lnTo>
                  <a:lnTo>
                    <a:pt x="852" y="86"/>
                  </a:lnTo>
                  <a:lnTo>
                    <a:pt x="851" y="86"/>
                  </a:lnTo>
                  <a:lnTo>
                    <a:pt x="847" y="81"/>
                  </a:lnTo>
                  <a:lnTo>
                    <a:pt x="843" y="77"/>
                  </a:lnTo>
                  <a:lnTo>
                    <a:pt x="836" y="74"/>
                  </a:lnTo>
                  <a:lnTo>
                    <a:pt x="829" y="73"/>
                  </a:lnTo>
                  <a:lnTo>
                    <a:pt x="825" y="69"/>
                  </a:lnTo>
                  <a:lnTo>
                    <a:pt x="821" y="65"/>
                  </a:lnTo>
                  <a:lnTo>
                    <a:pt x="814" y="63"/>
                  </a:lnTo>
                  <a:lnTo>
                    <a:pt x="807" y="62"/>
                  </a:lnTo>
                  <a:lnTo>
                    <a:pt x="804" y="62"/>
                  </a:lnTo>
                  <a:lnTo>
                    <a:pt x="802" y="63"/>
                  </a:lnTo>
                  <a:lnTo>
                    <a:pt x="798" y="65"/>
                  </a:lnTo>
                  <a:lnTo>
                    <a:pt x="795" y="66"/>
                  </a:lnTo>
                  <a:lnTo>
                    <a:pt x="791" y="62"/>
                  </a:lnTo>
                  <a:lnTo>
                    <a:pt x="785" y="59"/>
                  </a:lnTo>
                  <a:lnTo>
                    <a:pt x="781" y="58"/>
                  </a:lnTo>
                  <a:lnTo>
                    <a:pt x="776" y="58"/>
                  </a:lnTo>
                  <a:lnTo>
                    <a:pt x="774" y="58"/>
                  </a:lnTo>
                  <a:lnTo>
                    <a:pt x="773" y="58"/>
                  </a:lnTo>
                  <a:lnTo>
                    <a:pt x="772" y="58"/>
                  </a:lnTo>
                  <a:lnTo>
                    <a:pt x="770" y="59"/>
                  </a:lnTo>
                  <a:lnTo>
                    <a:pt x="766" y="55"/>
                  </a:lnTo>
                  <a:lnTo>
                    <a:pt x="761" y="52"/>
                  </a:lnTo>
                  <a:lnTo>
                    <a:pt x="755" y="51"/>
                  </a:lnTo>
                  <a:lnTo>
                    <a:pt x="750" y="49"/>
                  </a:lnTo>
                  <a:lnTo>
                    <a:pt x="744" y="49"/>
                  </a:lnTo>
                  <a:lnTo>
                    <a:pt x="740" y="51"/>
                  </a:lnTo>
                  <a:lnTo>
                    <a:pt x="735" y="54"/>
                  </a:lnTo>
                  <a:lnTo>
                    <a:pt x="730" y="56"/>
                  </a:lnTo>
                  <a:lnTo>
                    <a:pt x="728" y="47"/>
                  </a:lnTo>
                  <a:lnTo>
                    <a:pt x="722" y="39"/>
                  </a:lnTo>
                  <a:lnTo>
                    <a:pt x="714" y="33"/>
                  </a:lnTo>
                  <a:lnTo>
                    <a:pt x="704" y="32"/>
                  </a:lnTo>
                  <a:lnTo>
                    <a:pt x="700" y="32"/>
                  </a:lnTo>
                  <a:lnTo>
                    <a:pt x="696" y="33"/>
                  </a:lnTo>
                  <a:lnTo>
                    <a:pt x="692" y="36"/>
                  </a:lnTo>
                  <a:lnTo>
                    <a:pt x="689" y="37"/>
                  </a:lnTo>
                  <a:lnTo>
                    <a:pt x="685" y="32"/>
                  </a:lnTo>
                  <a:lnTo>
                    <a:pt x="681" y="28"/>
                  </a:lnTo>
                  <a:lnTo>
                    <a:pt x="674" y="25"/>
                  </a:lnTo>
                  <a:lnTo>
                    <a:pt x="667" y="23"/>
                  </a:lnTo>
                  <a:lnTo>
                    <a:pt x="665" y="21"/>
                  </a:lnTo>
                  <a:lnTo>
                    <a:pt x="661" y="18"/>
                  </a:lnTo>
                  <a:lnTo>
                    <a:pt x="656" y="17"/>
                  </a:lnTo>
                  <a:lnTo>
                    <a:pt x="651" y="17"/>
                  </a:lnTo>
                  <a:lnTo>
                    <a:pt x="647" y="17"/>
                  </a:lnTo>
                  <a:lnTo>
                    <a:pt x="644" y="18"/>
                  </a:lnTo>
                  <a:lnTo>
                    <a:pt x="640" y="19"/>
                  </a:lnTo>
                  <a:lnTo>
                    <a:pt x="637" y="21"/>
                  </a:lnTo>
                  <a:lnTo>
                    <a:pt x="635" y="19"/>
                  </a:lnTo>
                  <a:lnTo>
                    <a:pt x="630" y="18"/>
                  </a:lnTo>
                  <a:lnTo>
                    <a:pt x="628" y="17"/>
                  </a:lnTo>
                  <a:lnTo>
                    <a:pt x="624" y="17"/>
                  </a:lnTo>
                  <a:lnTo>
                    <a:pt x="621" y="17"/>
                  </a:lnTo>
                  <a:lnTo>
                    <a:pt x="618" y="18"/>
                  </a:lnTo>
                  <a:lnTo>
                    <a:pt x="614" y="18"/>
                  </a:lnTo>
                  <a:lnTo>
                    <a:pt x="611" y="19"/>
                  </a:lnTo>
                  <a:lnTo>
                    <a:pt x="607" y="17"/>
                  </a:lnTo>
                  <a:lnTo>
                    <a:pt x="603" y="14"/>
                  </a:lnTo>
                  <a:lnTo>
                    <a:pt x="599" y="12"/>
                  </a:lnTo>
                  <a:lnTo>
                    <a:pt x="593" y="12"/>
                  </a:lnTo>
                  <a:lnTo>
                    <a:pt x="592" y="12"/>
                  </a:lnTo>
                  <a:lnTo>
                    <a:pt x="591" y="12"/>
                  </a:lnTo>
                  <a:lnTo>
                    <a:pt x="589" y="12"/>
                  </a:lnTo>
                  <a:lnTo>
                    <a:pt x="588" y="14"/>
                  </a:lnTo>
                  <a:lnTo>
                    <a:pt x="584" y="8"/>
                  </a:lnTo>
                  <a:lnTo>
                    <a:pt x="580" y="4"/>
                  </a:lnTo>
                  <a:lnTo>
                    <a:pt x="573" y="1"/>
                  </a:lnTo>
                  <a:lnTo>
                    <a:pt x="566" y="0"/>
                  </a:lnTo>
                  <a:lnTo>
                    <a:pt x="562" y="0"/>
                  </a:lnTo>
                  <a:lnTo>
                    <a:pt x="559" y="1"/>
                  </a:lnTo>
                  <a:lnTo>
                    <a:pt x="555" y="1"/>
                  </a:lnTo>
                  <a:lnTo>
                    <a:pt x="552" y="3"/>
                  </a:lnTo>
                  <a:lnTo>
                    <a:pt x="550" y="1"/>
                  </a:lnTo>
                  <a:lnTo>
                    <a:pt x="545" y="1"/>
                  </a:lnTo>
                  <a:lnTo>
                    <a:pt x="541" y="0"/>
                  </a:lnTo>
                  <a:lnTo>
                    <a:pt x="539" y="0"/>
                  </a:lnTo>
                  <a:lnTo>
                    <a:pt x="533" y="0"/>
                  </a:lnTo>
                  <a:lnTo>
                    <a:pt x="528" y="1"/>
                  </a:lnTo>
                  <a:lnTo>
                    <a:pt x="523" y="4"/>
                  </a:lnTo>
                  <a:lnTo>
                    <a:pt x="519" y="8"/>
                  </a:lnTo>
                  <a:lnTo>
                    <a:pt x="515" y="4"/>
                  </a:lnTo>
                  <a:lnTo>
                    <a:pt x="510" y="1"/>
                  </a:lnTo>
                  <a:lnTo>
                    <a:pt x="506" y="0"/>
                  </a:lnTo>
                  <a:lnTo>
                    <a:pt x="500" y="0"/>
                  </a:lnTo>
                  <a:lnTo>
                    <a:pt x="492" y="1"/>
                  </a:lnTo>
                  <a:lnTo>
                    <a:pt x="486" y="4"/>
                  </a:lnTo>
                  <a:lnTo>
                    <a:pt x="481" y="8"/>
                  </a:lnTo>
                  <a:lnTo>
                    <a:pt x="477" y="14"/>
                  </a:lnTo>
                  <a:lnTo>
                    <a:pt x="473" y="11"/>
                  </a:lnTo>
                  <a:lnTo>
                    <a:pt x="469" y="10"/>
                  </a:lnTo>
                  <a:lnTo>
                    <a:pt x="465" y="8"/>
                  </a:lnTo>
                  <a:lnTo>
                    <a:pt x="460" y="8"/>
                  </a:lnTo>
                  <a:lnTo>
                    <a:pt x="455" y="8"/>
                  </a:lnTo>
                  <a:lnTo>
                    <a:pt x="451" y="10"/>
                  </a:lnTo>
                  <a:lnTo>
                    <a:pt x="447" y="12"/>
                  </a:lnTo>
                  <a:lnTo>
                    <a:pt x="443" y="15"/>
                  </a:lnTo>
                  <a:lnTo>
                    <a:pt x="438" y="11"/>
                  </a:lnTo>
                  <a:lnTo>
                    <a:pt x="433" y="8"/>
                  </a:lnTo>
                  <a:lnTo>
                    <a:pt x="428" y="7"/>
                  </a:lnTo>
                  <a:lnTo>
                    <a:pt x="422" y="6"/>
                  </a:lnTo>
                  <a:lnTo>
                    <a:pt x="417" y="7"/>
                  </a:lnTo>
                  <a:lnTo>
                    <a:pt x="410" y="8"/>
                  </a:lnTo>
                  <a:lnTo>
                    <a:pt x="404" y="12"/>
                  </a:lnTo>
                  <a:lnTo>
                    <a:pt x="400" y="17"/>
                  </a:lnTo>
                  <a:lnTo>
                    <a:pt x="397" y="15"/>
                  </a:lnTo>
                  <a:lnTo>
                    <a:pt x="395" y="15"/>
                  </a:lnTo>
                  <a:lnTo>
                    <a:pt x="392" y="15"/>
                  </a:lnTo>
                  <a:lnTo>
                    <a:pt x="389" y="15"/>
                  </a:lnTo>
                  <a:lnTo>
                    <a:pt x="384" y="15"/>
                  </a:lnTo>
                  <a:lnTo>
                    <a:pt x="378" y="18"/>
                  </a:lnTo>
                  <a:lnTo>
                    <a:pt x="374" y="21"/>
                  </a:lnTo>
                  <a:lnTo>
                    <a:pt x="370" y="25"/>
                  </a:lnTo>
                  <a:lnTo>
                    <a:pt x="369" y="25"/>
                  </a:lnTo>
                  <a:lnTo>
                    <a:pt x="366" y="26"/>
                  </a:lnTo>
                  <a:lnTo>
                    <a:pt x="364" y="26"/>
                  </a:lnTo>
                  <a:lnTo>
                    <a:pt x="362" y="28"/>
                  </a:lnTo>
                  <a:lnTo>
                    <a:pt x="359" y="26"/>
                  </a:lnTo>
                  <a:lnTo>
                    <a:pt x="355" y="25"/>
                  </a:lnTo>
                  <a:lnTo>
                    <a:pt x="352" y="23"/>
                  </a:lnTo>
                  <a:lnTo>
                    <a:pt x="348" y="23"/>
                  </a:lnTo>
                  <a:lnTo>
                    <a:pt x="340" y="25"/>
                  </a:lnTo>
                  <a:lnTo>
                    <a:pt x="332" y="29"/>
                  </a:lnTo>
                  <a:lnTo>
                    <a:pt x="326" y="36"/>
                  </a:lnTo>
                  <a:lnTo>
                    <a:pt x="323" y="44"/>
                  </a:lnTo>
                  <a:lnTo>
                    <a:pt x="322" y="43"/>
                  </a:lnTo>
                  <a:lnTo>
                    <a:pt x="321" y="43"/>
                  </a:lnTo>
                  <a:lnTo>
                    <a:pt x="319" y="43"/>
                  </a:lnTo>
                  <a:lnTo>
                    <a:pt x="318" y="43"/>
                  </a:lnTo>
                  <a:lnTo>
                    <a:pt x="317" y="43"/>
                  </a:lnTo>
                  <a:lnTo>
                    <a:pt x="314" y="43"/>
                  </a:lnTo>
                  <a:lnTo>
                    <a:pt x="312" y="44"/>
                  </a:lnTo>
                  <a:lnTo>
                    <a:pt x="310" y="44"/>
                  </a:lnTo>
                  <a:lnTo>
                    <a:pt x="307" y="43"/>
                  </a:lnTo>
                  <a:lnTo>
                    <a:pt x="304" y="43"/>
                  </a:lnTo>
                  <a:lnTo>
                    <a:pt x="301" y="41"/>
                  </a:lnTo>
                  <a:lnTo>
                    <a:pt x="299" y="41"/>
                  </a:lnTo>
                  <a:lnTo>
                    <a:pt x="290" y="43"/>
                  </a:lnTo>
                  <a:lnTo>
                    <a:pt x="282" y="47"/>
                  </a:lnTo>
                  <a:lnTo>
                    <a:pt x="277" y="52"/>
                  </a:lnTo>
                  <a:lnTo>
                    <a:pt x="273" y="59"/>
                  </a:lnTo>
                  <a:lnTo>
                    <a:pt x="273" y="59"/>
                  </a:lnTo>
                  <a:lnTo>
                    <a:pt x="271" y="59"/>
                  </a:lnTo>
                  <a:lnTo>
                    <a:pt x="271" y="59"/>
                  </a:lnTo>
                  <a:lnTo>
                    <a:pt x="270" y="59"/>
                  </a:lnTo>
                  <a:lnTo>
                    <a:pt x="266" y="59"/>
                  </a:lnTo>
                  <a:lnTo>
                    <a:pt x="263" y="60"/>
                  </a:lnTo>
                  <a:lnTo>
                    <a:pt x="259" y="62"/>
                  </a:lnTo>
                  <a:lnTo>
                    <a:pt x="256" y="63"/>
                  </a:lnTo>
                  <a:lnTo>
                    <a:pt x="253" y="62"/>
                  </a:lnTo>
                  <a:lnTo>
                    <a:pt x="249" y="60"/>
                  </a:lnTo>
                  <a:lnTo>
                    <a:pt x="245" y="59"/>
                  </a:lnTo>
                  <a:lnTo>
                    <a:pt x="242" y="59"/>
                  </a:lnTo>
                  <a:lnTo>
                    <a:pt x="234" y="60"/>
                  </a:lnTo>
                  <a:lnTo>
                    <a:pt x="226" y="63"/>
                  </a:lnTo>
                  <a:lnTo>
                    <a:pt x="221" y="70"/>
                  </a:lnTo>
                  <a:lnTo>
                    <a:pt x="216" y="77"/>
                  </a:lnTo>
                  <a:lnTo>
                    <a:pt x="216" y="77"/>
                  </a:lnTo>
                  <a:lnTo>
                    <a:pt x="215" y="77"/>
                  </a:lnTo>
                  <a:lnTo>
                    <a:pt x="215" y="77"/>
                  </a:lnTo>
                  <a:lnTo>
                    <a:pt x="214" y="77"/>
                  </a:lnTo>
                  <a:lnTo>
                    <a:pt x="207" y="78"/>
                  </a:lnTo>
                  <a:lnTo>
                    <a:pt x="201" y="80"/>
                  </a:lnTo>
                  <a:lnTo>
                    <a:pt x="196" y="84"/>
                  </a:lnTo>
                  <a:lnTo>
                    <a:pt x="192" y="89"/>
                  </a:lnTo>
                  <a:lnTo>
                    <a:pt x="190" y="91"/>
                  </a:lnTo>
                  <a:lnTo>
                    <a:pt x="188" y="91"/>
                  </a:lnTo>
                  <a:lnTo>
                    <a:pt x="186" y="92"/>
                  </a:lnTo>
                  <a:lnTo>
                    <a:pt x="185" y="93"/>
                  </a:lnTo>
                  <a:lnTo>
                    <a:pt x="182" y="92"/>
                  </a:lnTo>
                  <a:lnTo>
                    <a:pt x="178" y="91"/>
                  </a:lnTo>
                  <a:lnTo>
                    <a:pt x="174" y="89"/>
                  </a:lnTo>
                  <a:lnTo>
                    <a:pt x="171" y="89"/>
                  </a:lnTo>
                  <a:lnTo>
                    <a:pt x="160" y="92"/>
                  </a:lnTo>
                  <a:lnTo>
                    <a:pt x="152" y="97"/>
                  </a:lnTo>
                  <a:lnTo>
                    <a:pt x="147" y="106"/>
                  </a:lnTo>
                  <a:lnTo>
                    <a:pt x="144" y="117"/>
                  </a:lnTo>
                  <a:lnTo>
                    <a:pt x="144" y="118"/>
                  </a:lnTo>
                  <a:lnTo>
                    <a:pt x="144" y="119"/>
                  </a:lnTo>
                  <a:lnTo>
                    <a:pt x="144" y="121"/>
                  </a:lnTo>
                  <a:lnTo>
                    <a:pt x="145" y="122"/>
                  </a:lnTo>
                  <a:lnTo>
                    <a:pt x="138" y="126"/>
                  </a:lnTo>
                  <a:lnTo>
                    <a:pt x="133" y="132"/>
                  </a:lnTo>
                  <a:lnTo>
                    <a:pt x="130" y="139"/>
                  </a:lnTo>
                  <a:lnTo>
                    <a:pt x="129" y="147"/>
                  </a:lnTo>
                  <a:lnTo>
                    <a:pt x="129" y="148"/>
                  </a:lnTo>
                  <a:lnTo>
                    <a:pt x="129" y="150"/>
                  </a:lnTo>
                  <a:lnTo>
                    <a:pt x="129" y="152"/>
                  </a:lnTo>
                  <a:lnTo>
                    <a:pt x="130" y="154"/>
                  </a:lnTo>
                  <a:lnTo>
                    <a:pt x="126" y="150"/>
                  </a:lnTo>
                  <a:lnTo>
                    <a:pt x="120" y="147"/>
                  </a:lnTo>
                  <a:lnTo>
                    <a:pt x="116" y="145"/>
                  </a:lnTo>
                  <a:lnTo>
                    <a:pt x="111" y="145"/>
                  </a:lnTo>
                  <a:lnTo>
                    <a:pt x="100" y="148"/>
                  </a:lnTo>
                  <a:lnTo>
                    <a:pt x="92" y="154"/>
                  </a:lnTo>
                  <a:lnTo>
                    <a:pt x="86" y="162"/>
                  </a:lnTo>
                  <a:lnTo>
                    <a:pt x="83" y="173"/>
                  </a:lnTo>
                  <a:lnTo>
                    <a:pt x="83" y="174"/>
                  </a:lnTo>
                  <a:lnTo>
                    <a:pt x="83" y="176"/>
                  </a:lnTo>
                  <a:lnTo>
                    <a:pt x="83" y="178"/>
                  </a:lnTo>
                  <a:lnTo>
                    <a:pt x="85" y="180"/>
                  </a:lnTo>
                  <a:lnTo>
                    <a:pt x="78" y="182"/>
                  </a:lnTo>
                  <a:lnTo>
                    <a:pt x="73" y="188"/>
                  </a:lnTo>
                  <a:lnTo>
                    <a:pt x="68" y="193"/>
                  </a:lnTo>
                  <a:lnTo>
                    <a:pt x="67" y="200"/>
                  </a:lnTo>
                  <a:lnTo>
                    <a:pt x="59" y="203"/>
                  </a:lnTo>
                  <a:lnTo>
                    <a:pt x="52" y="209"/>
                  </a:lnTo>
                  <a:lnTo>
                    <a:pt x="46" y="217"/>
                  </a:lnTo>
                  <a:lnTo>
                    <a:pt x="45" y="226"/>
                  </a:lnTo>
                  <a:lnTo>
                    <a:pt x="45" y="229"/>
                  </a:lnTo>
                  <a:lnTo>
                    <a:pt x="45" y="232"/>
                  </a:lnTo>
                  <a:lnTo>
                    <a:pt x="45" y="235"/>
                  </a:lnTo>
                  <a:lnTo>
                    <a:pt x="46" y="237"/>
                  </a:lnTo>
                  <a:lnTo>
                    <a:pt x="44" y="241"/>
                  </a:lnTo>
                  <a:lnTo>
                    <a:pt x="41" y="246"/>
                  </a:lnTo>
                  <a:lnTo>
                    <a:pt x="40" y="251"/>
                  </a:lnTo>
                  <a:lnTo>
                    <a:pt x="38" y="256"/>
                  </a:lnTo>
                  <a:lnTo>
                    <a:pt x="38" y="256"/>
                  </a:lnTo>
                  <a:lnTo>
                    <a:pt x="38" y="256"/>
                  </a:lnTo>
                  <a:lnTo>
                    <a:pt x="38" y="258"/>
                  </a:lnTo>
                  <a:lnTo>
                    <a:pt x="38" y="258"/>
                  </a:lnTo>
                  <a:lnTo>
                    <a:pt x="30" y="262"/>
                  </a:lnTo>
                  <a:lnTo>
                    <a:pt x="23" y="267"/>
                  </a:lnTo>
                  <a:lnTo>
                    <a:pt x="18" y="276"/>
                  </a:lnTo>
                  <a:lnTo>
                    <a:pt x="16" y="284"/>
                  </a:lnTo>
                  <a:lnTo>
                    <a:pt x="16" y="285"/>
                  </a:lnTo>
                  <a:lnTo>
                    <a:pt x="18" y="288"/>
                  </a:lnTo>
                  <a:lnTo>
                    <a:pt x="18" y="289"/>
                  </a:lnTo>
                  <a:lnTo>
                    <a:pt x="18" y="291"/>
                  </a:lnTo>
                  <a:lnTo>
                    <a:pt x="11" y="295"/>
                  </a:lnTo>
                  <a:lnTo>
                    <a:pt x="5" y="300"/>
                  </a:lnTo>
                  <a:lnTo>
                    <a:pt x="1" y="309"/>
                  </a:lnTo>
                  <a:lnTo>
                    <a:pt x="0" y="317"/>
                  </a:lnTo>
                  <a:lnTo>
                    <a:pt x="1" y="325"/>
                  </a:lnTo>
                  <a:lnTo>
                    <a:pt x="4" y="331"/>
                  </a:lnTo>
                  <a:lnTo>
                    <a:pt x="8" y="336"/>
                  </a:lnTo>
                  <a:lnTo>
                    <a:pt x="15" y="340"/>
                  </a:lnTo>
                  <a:lnTo>
                    <a:pt x="12" y="344"/>
                  </a:lnTo>
                  <a:lnTo>
                    <a:pt x="9" y="348"/>
                  </a:lnTo>
                  <a:lnTo>
                    <a:pt x="8" y="352"/>
                  </a:lnTo>
                  <a:lnTo>
                    <a:pt x="8" y="358"/>
                  </a:lnTo>
                  <a:lnTo>
                    <a:pt x="8" y="362"/>
                  </a:lnTo>
                  <a:lnTo>
                    <a:pt x="9" y="366"/>
                  </a:lnTo>
                  <a:lnTo>
                    <a:pt x="12" y="370"/>
                  </a:lnTo>
                  <a:lnTo>
                    <a:pt x="14" y="374"/>
                  </a:lnTo>
                  <a:lnTo>
                    <a:pt x="8" y="379"/>
                  </a:lnTo>
                  <a:lnTo>
                    <a:pt x="5" y="383"/>
                  </a:lnTo>
                  <a:lnTo>
                    <a:pt x="3" y="389"/>
                  </a:lnTo>
                  <a:lnTo>
                    <a:pt x="1" y="396"/>
                  </a:lnTo>
                  <a:lnTo>
                    <a:pt x="3" y="405"/>
                  </a:lnTo>
                  <a:lnTo>
                    <a:pt x="7" y="413"/>
                  </a:lnTo>
                  <a:lnTo>
                    <a:pt x="12" y="418"/>
                  </a:lnTo>
                  <a:lnTo>
                    <a:pt x="19" y="421"/>
                  </a:lnTo>
                  <a:lnTo>
                    <a:pt x="19" y="422"/>
                  </a:lnTo>
                  <a:lnTo>
                    <a:pt x="19" y="424"/>
                  </a:lnTo>
                  <a:lnTo>
                    <a:pt x="19" y="425"/>
                  </a:lnTo>
                  <a:lnTo>
                    <a:pt x="19" y="426"/>
                  </a:lnTo>
                  <a:lnTo>
                    <a:pt x="19" y="428"/>
                  </a:lnTo>
                  <a:lnTo>
                    <a:pt x="19" y="428"/>
                  </a:lnTo>
                  <a:lnTo>
                    <a:pt x="19" y="429"/>
                  </a:lnTo>
                  <a:lnTo>
                    <a:pt x="19" y="431"/>
                  </a:lnTo>
                  <a:lnTo>
                    <a:pt x="16" y="435"/>
                  </a:lnTo>
                  <a:lnTo>
                    <a:pt x="14" y="439"/>
                  </a:lnTo>
                  <a:lnTo>
                    <a:pt x="12" y="443"/>
                  </a:lnTo>
                  <a:lnTo>
                    <a:pt x="12" y="448"/>
                  </a:lnTo>
                  <a:lnTo>
                    <a:pt x="14" y="455"/>
                  </a:lnTo>
                  <a:lnTo>
                    <a:pt x="16" y="461"/>
                  </a:lnTo>
                  <a:lnTo>
                    <a:pt x="19" y="466"/>
                  </a:lnTo>
                  <a:lnTo>
                    <a:pt x="25" y="470"/>
                  </a:lnTo>
                  <a:lnTo>
                    <a:pt x="25" y="473"/>
                  </a:lnTo>
                  <a:lnTo>
                    <a:pt x="25" y="476"/>
                  </a:lnTo>
                  <a:lnTo>
                    <a:pt x="23" y="477"/>
                  </a:lnTo>
                  <a:lnTo>
                    <a:pt x="23" y="480"/>
                  </a:lnTo>
                  <a:lnTo>
                    <a:pt x="25" y="488"/>
                  </a:lnTo>
                  <a:lnTo>
                    <a:pt x="29" y="496"/>
                  </a:lnTo>
                  <a:lnTo>
                    <a:pt x="34" y="502"/>
                  </a:lnTo>
                  <a:lnTo>
                    <a:pt x="41" y="506"/>
                  </a:lnTo>
                  <a:lnTo>
                    <a:pt x="42" y="507"/>
                  </a:lnTo>
                  <a:lnTo>
                    <a:pt x="42" y="507"/>
                  </a:lnTo>
                  <a:lnTo>
                    <a:pt x="42" y="509"/>
                  </a:lnTo>
                  <a:lnTo>
                    <a:pt x="42" y="510"/>
                  </a:lnTo>
                  <a:lnTo>
                    <a:pt x="40" y="514"/>
                  </a:lnTo>
                  <a:lnTo>
                    <a:pt x="37" y="520"/>
                  </a:lnTo>
                  <a:lnTo>
                    <a:pt x="36" y="525"/>
                  </a:lnTo>
                  <a:lnTo>
                    <a:pt x="34" y="531"/>
                  </a:lnTo>
                  <a:lnTo>
                    <a:pt x="37" y="540"/>
                  </a:lnTo>
                  <a:lnTo>
                    <a:pt x="42" y="549"/>
                  </a:lnTo>
                  <a:lnTo>
                    <a:pt x="51" y="554"/>
                  </a:lnTo>
                  <a:lnTo>
                    <a:pt x="62" y="557"/>
                  </a:lnTo>
                  <a:lnTo>
                    <a:pt x="63" y="557"/>
                  </a:lnTo>
                  <a:lnTo>
                    <a:pt x="63" y="557"/>
                  </a:lnTo>
                  <a:lnTo>
                    <a:pt x="64" y="557"/>
                  </a:lnTo>
                  <a:lnTo>
                    <a:pt x="64" y="557"/>
                  </a:lnTo>
                  <a:lnTo>
                    <a:pt x="66" y="558"/>
                  </a:lnTo>
                  <a:lnTo>
                    <a:pt x="66" y="558"/>
                  </a:lnTo>
                  <a:lnTo>
                    <a:pt x="67" y="559"/>
                  </a:lnTo>
                  <a:lnTo>
                    <a:pt x="67" y="559"/>
                  </a:lnTo>
                  <a:lnTo>
                    <a:pt x="67" y="558"/>
                  </a:lnTo>
                  <a:lnTo>
                    <a:pt x="68" y="557"/>
                  </a:lnTo>
                  <a:lnTo>
                    <a:pt x="68" y="557"/>
                  </a:lnTo>
                  <a:lnTo>
                    <a:pt x="70" y="555"/>
                  </a:lnTo>
                  <a:lnTo>
                    <a:pt x="74" y="554"/>
                  </a:lnTo>
                  <a:lnTo>
                    <a:pt x="77" y="553"/>
                  </a:lnTo>
                  <a:lnTo>
                    <a:pt x="79" y="550"/>
                  </a:lnTo>
                  <a:lnTo>
                    <a:pt x="82" y="547"/>
                  </a:lnTo>
                  <a:lnTo>
                    <a:pt x="88" y="544"/>
                  </a:lnTo>
                  <a:lnTo>
                    <a:pt x="93" y="542"/>
                  </a:lnTo>
                  <a:lnTo>
                    <a:pt x="99" y="539"/>
                  </a:lnTo>
                  <a:lnTo>
                    <a:pt x="105" y="536"/>
                  </a:lnTo>
                  <a:lnTo>
                    <a:pt x="111" y="535"/>
                  </a:lnTo>
                  <a:lnTo>
                    <a:pt x="116" y="532"/>
                  </a:lnTo>
                  <a:lnTo>
                    <a:pt x="123" y="532"/>
                  </a:lnTo>
                  <a:lnTo>
                    <a:pt x="129" y="531"/>
                  </a:lnTo>
                  <a:lnTo>
                    <a:pt x="138" y="532"/>
                  </a:lnTo>
                  <a:lnTo>
                    <a:pt x="147" y="535"/>
                  </a:lnTo>
                  <a:lnTo>
                    <a:pt x="156" y="539"/>
                  </a:lnTo>
                  <a:lnTo>
                    <a:pt x="164" y="543"/>
                  </a:lnTo>
                  <a:lnTo>
                    <a:pt x="171" y="549"/>
                  </a:lnTo>
                  <a:lnTo>
                    <a:pt x="177" y="553"/>
                  </a:lnTo>
                  <a:lnTo>
                    <a:pt x="181" y="555"/>
                  </a:lnTo>
                  <a:lnTo>
                    <a:pt x="182" y="557"/>
                  </a:lnTo>
                  <a:lnTo>
                    <a:pt x="188" y="558"/>
                  </a:lnTo>
                  <a:lnTo>
                    <a:pt x="196" y="558"/>
                  </a:lnTo>
                  <a:lnTo>
                    <a:pt x="204" y="558"/>
                  </a:lnTo>
                  <a:lnTo>
                    <a:pt x="212" y="558"/>
                  </a:lnTo>
                  <a:lnTo>
                    <a:pt x="221" y="558"/>
                  </a:lnTo>
                  <a:lnTo>
                    <a:pt x="227" y="557"/>
                  </a:lnTo>
                  <a:lnTo>
                    <a:pt x="232" y="557"/>
                  </a:lnTo>
                  <a:lnTo>
                    <a:pt x="233" y="557"/>
                  </a:lnTo>
                  <a:lnTo>
                    <a:pt x="223" y="522"/>
                  </a:lnTo>
                  <a:lnTo>
                    <a:pt x="216" y="487"/>
                  </a:lnTo>
                  <a:lnTo>
                    <a:pt x="219" y="450"/>
                  </a:lnTo>
                  <a:lnTo>
                    <a:pt x="226" y="418"/>
                  </a:lnTo>
                  <a:lnTo>
                    <a:pt x="234" y="402"/>
                  </a:lnTo>
                  <a:lnTo>
                    <a:pt x="238" y="398"/>
                  </a:lnTo>
                  <a:lnTo>
                    <a:pt x="245" y="389"/>
                  </a:lnTo>
                  <a:lnTo>
                    <a:pt x="255" y="380"/>
                  </a:lnTo>
                  <a:lnTo>
                    <a:pt x="266" y="368"/>
                  </a:lnTo>
                  <a:lnTo>
                    <a:pt x="278" y="354"/>
                  </a:lnTo>
                  <a:lnTo>
                    <a:pt x="293" y="339"/>
                  </a:lnTo>
                  <a:lnTo>
                    <a:pt x="308" y="324"/>
                  </a:lnTo>
                  <a:lnTo>
                    <a:pt x="325" y="307"/>
                  </a:lnTo>
                  <a:lnTo>
                    <a:pt x="344" y="295"/>
                  </a:lnTo>
                  <a:lnTo>
                    <a:pt x="373" y="285"/>
                  </a:lnTo>
                  <a:lnTo>
                    <a:pt x="408" y="276"/>
                  </a:lnTo>
                  <a:lnTo>
                    <a:pt x="445" y="267"/>
                  </a:lnTo>
                  <a:lnTo>
                    <a:pt x="480" y="261"/>
                  </a:lnTo>
                  <a:lnTo>
                    <a:pt x="510" y="256"/>
                  </a:lnTo>
                  <a:lnTo>
                    <a:pt x="530" y="254"/>
                  </a:lnTo>
                  <a:lnTo>
                    <a:pt x="539" y="252"/>
                  </a:lnTo>
                  <a:lnTo>
                    <a:pt x="565" y="251"/>
                  </a:lnTo>
                  <a:lnTo>
                    <a:pt x="591" y="251"/>
                  </a:lnTo>
                  <a:lnTo>
                    <a:pt x="615" y="251"/>
                  </a:lnTo>
                  <a:lnTo>
                    <a:pt x="641" y="252"/>
                  </a:lnTo>
                  <a:lnTo>
                    <a:pt x="665" y="254"/>
                  </a:lnTo>
                  <a:lnTo>
                    <a:pt x="689" y="255"/>
                  </a:lnTo>
                  <a:lnTo>
                    <a:pt x="713" y="256"/>
                  </a:lnTo>
                  <a:lnTo>
                    <a:pt x="735" y="259"/>
                  </a:lnTo>
                  <a:lnTo>
                    <a:pt x="755" y="262"/>
                  </a:lnTo>
                  <a:lnTo>
                    <a:pt x="776" y="263"/>
                  </a:lnTo>
                  <a:lnTo>
                    <a:pt x="795" y="266"/>
                  </a:lnTo>
                  <a:lnTo>
                    <a:pt x="813" y="269"/>
                  </a:lnTo>
                  <a:lnTo>
                    <a:pt x="831" y="272"/>
                  </a:lnTo>
                  <a:lnTo>
                    <a:pt x="846" y="274"/>
                  </a:lnTo>
                  <a:lnTo>
                    <a:pt x="859" y="277"/>
                  </a:lnTo>
                  <a:lnTo>
                    <a:pt x="872" y="280"/>
                  </a:lnTo>
                  <a:lnTo>
                    <a:pt x="870" y="283"/>
                  </a:lnTo>
                  <a:lnTo>
                    <a:pt x="870" y="284"/>
                  </a:lnTo>
                  <a:lnTo>
                    <a:pt x="869" y="287"/>
                  </a:lnTo>
                  <a:lnTo>
                    <a:pt x="869" y="289"/>
                  </a:lnTo>
                  <a:lnTo>
                    <a:pt x="872" y="300"/>
                  </a:lnTo>
                  <a:lnTo>
                    <a:pt x="877" y="309"/>
                  </a:lnTo>
                  <a:lnTo>
                    <a:pt x="885" y="314"/>
                  </a:lnTo>
                  <a:lnTo>
                    <a:pt x="896" y="317"/>
                  </a:lnTo>
                  <a:lnTo>
                    <a:pt x="906" y="315"/>
                  </a:lnTo>
                  <a:lnTo>
                    <a:pt x="914" y="310"/>
                  </a:lnTo>
                  <a:lnTo>
                    <a:pt x="920" y="303"/>
                  </a:lnTo>
                  <a:lnTo>
                    <a:pt x="922" y="295"/>
                  </a:lnTo>
                  <a:lnTo>
                    <a:pt x="926" y="292"/>
                  </a:lnTo>
                  <a:lnTo>
                    <a:pt x="929" y="288"/>
                  </a:lnTo>
                  <a:lnTo>
                    <a:pt x="931" y="284"/>
                  </a:lnTo>
                  <a:lnTo>
                    <a:pt x="932" y="280"/>
                  </a:lnTo>
                  <a:lnTo>
                    <a:pt x="939" y="276"/>
                  </a:lnTo>
                  <a:lnTo>
                    <a:pt x="944" y="270"/>
                  </a:lnTo>
                  <a:lnTo>
                    <a:pt x="947" y="263"/>
                  </a:lnTo>
                  <a:lnTo>
                    <a:pt x="948" y="2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13" name="Freeform 1049">
              <a:extLst>
                <a:ext uri="{FF2B5EF4-FFF2-40B4-BE49-F238E27FC236}">
                  <a16:creationId xmlns:a16="http://schemas.microsoft.com/office/drawing/2014/main" id="{E22F8522-DEC4-3AF5-7BEE-3BC1C65EC8EA}"/>
                </a:ext>
              </a:extLst>
            </p:cNvPr>
            <p:cNvSpPr>
              <a:spLocks/>
            </p:cNvSpPr>
            <p:nvPr/>
          </p:nvSpPr>
          <p:spPr bwMode="auto">
            <a:xfrm flipH="1">
              <a:off x="5246" y="1208"/>
              <a:ext cx="93" cy="41"/>
            </a:xfrm>
            <a:custGeom>
              <a:avLst/>
              <a:gdLst>
                <a:gd name="T0" fmla="*/ 184 w 185"/>
                <a:gd name="T1" fmla="*/ 29 h 81"/>
                <a:gd name="T2" fmla="*/ 177 w 185"/>
                <a:gd name="T3" fmla="*/ 38 h 81"/>
                <a:gd name="T4" fmla="*/ 170 w 185"/>
                <a:gd name="T5" fmla="*/ 47 h 81"/>
                <a:gd name="T6" fmla="*/ 163 w 185"/>
                <a:gd name="T7" fmla="*/ 55 h 81"/>
                <a:gd name="T8" fmla="*/ 155 w 185"/>
                <a:gd name="T9" fmla="*/ 62 h 81"/>
                <a:gd name="T10" fmla="*/ 144 w 185"/>
                <a:gd name="T11" fmla="*/ 67 h 81"/>
                <a:gd name="T12" fmla="*/ 133 w 185"/>
                <a:gd name="T13" fmla="*/ 71 h 81"/>
                <a:gd name="T14" fmla="*/ 118 w 185"/>
                <a:gd name="T15" fmla="*/ 75 h 81"/>
                <a:gd name="T16" fmla="*/ 102 w 185"/>
                <a:gd name="T17" fmla="*/ 78 h 81"/>
                <a:gd name="T18" fmla="*/ 84 w 185"/>
                <a:gd name="T19" fmla="*/ 81 h 81"/>
                <a:gd name="T20" fmla="*/ 69 w 185"/>
                <a:gd name="T21" fmla="*/ 81 h 81"/>
                <a:gd name="T22" fmla="*/ 54 w 185"/>
                <a:gd name="T23" fmla="*/ 81 h 81"/>
                <a:gd name="T24" fmla="*/ 41 w 185"/>
                <a:gd name="T25" fmla="*/ 79 h 81"/>
                <a:gd name="T26" fmla="*/ 29 w 185"/>
                <a:gd name="T27" fmla="*/ 75 h 81"/>
                <a:gd name="T28" fmla="*/ 19 w 185"/>
                <a:gd name="T29" fmla="*/ 71 h 81"/>
                <a:gd name="T30" fmla="*/ 11 w 185"/>
                <a:gd name="T31" fmla="*/ 67 h 81"/>
                <a:gd name="T32" fmla="*/ 3 w 185"/>
                <a:gd name="T33" fmla="*/ 60 h 81"/>
                <a:gd name="T34" fmla="*/ 0 w 185"/>
                <a:gd name="T35" fmla="*/ 53 h 81"/>
                <a:gd name="T36" fmla="*/ 3 w 185"/>
                <a:gd name="T37" fmla="*/ 45 h 81"/>
                <a:gd name="T38" fmla="*/ 11 w 185"/>
                <a:gd name="T39" fmla="*/ 37 h 81"/>
                <a:gd name="T40" fmla="*/ 22 w 185"/>
                <a:gd name="T41" fmla="*/ 27 h 81"/>
                <a:gd name="T42" fmla="*/ 36 w 185"/>
                <a:gd name="T43" fmla="*/ 19 h 81"/>
                <a:gd name="T44" fmla="*/ 52 w 185"/>
                <a:gd name="T45" fmla="*/ 12 h 81"/>
                <a:gd name="T46" fmla="*/ 71 w 185"/>
                <a:gd name="T47" fmla="*/ 7 h 81"/>
                <a:gd name="T48" fmla="*/ 89 w 185"/>
                <a:gd name="T49" fmla="*/ 3 h 81"/>
                <a:gd name="T50" fmla="*/ 108 w 185"/>
                <a:gd name="T51" fmla="*/ 1 h 81"/>
                <a:gd name="T52" fmla="*/ 128 w 185"/>
                <a:gd name="T53" fmla="*/ 0 h 81"/>
                <a:gd name="T54" fmla="*/ 144 w 185"/>
                <a:gd name="T55" fmla="*/ 3 h 81"/>
                <a:gd name="T56" fmla="*/ 159 w 185"/>
                <a:gd name="T57" fmla="*/ 5 h 81"/>
                <a:gd name="T58" fmla="*/ 171 w 185"/>
                <a:gd name="T59" fmla="*/ 10 h 81"/>
                <a:gd name="T60" fmla="*/ 181 w 185"/>
                <a:gd name="T61" fmla="*/ 15 h 81"/>
                <a:gd name="T62" fmla="*/ 185 w 185"/>
                <a:gd name="T63" fmla="*/ 22 h 81"/>
                <a:gd name="T64" fmla="*/ 184 w 185"/>
                <a:gd name="T6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81">
                  <a:moveTo>
                    <a:pt x="184" y="29"/>
                  </a:moveTo>
                  <a:lnTo>
                    <a:pt x="177" y="38"/>
                  </a:lnTo>
                  <a:lnTo>
                    <a:pt x="170" y="47"/>
                  </a:lnTo>
                  <a:lnTo>
                    <a:pt x="163" y="55"/>
                  </a:lnTo>
                  <a:lnTo>
                    <a:pt x="155" y="62"/>
                  </a:lnTo>
                  <a:lnTo>
                    <a:pt x="144" y="67"/>
                  </a:lnTo>
                  <a:lnTo>
                    <a:pt x="133" y="71"/>
                  </a:lnTo>
                  <a:lnTo>
                    <a:pt x="118" y="75"/>
                  </a:lnTo>
                  <a:lnTo>
                    <a:pt x="102" y="78"/>
                  </a:lnTo>
                  <a:lnTo>
                    <a:pt x="84" y="81"/>
                  </a:lnTo>
                  <a:lnTo>
                    <a:pt x="69" y="81"/>
                  </a:lnTo>
                  <a:lnTo>
                    <a:pt x="54" y="81"/>
                  </a:lnTo>
                  <a:lnTo>
                    <a:pt x="41" y="79"/>
                  </a:lnTo>
                  <a:lnTo>
                    <a:pt x="29" y="75"/>
                  </a:lnTo>
                  <a:lnTo>
                    <a:pt x="19" y="71"/>
                  </a:lnTo>
                  <a:lnTo>
                    <a:pt x="11" y="67"/>
                  </a:lnTo>
                  <a:lnTo>
                    <a:pt x="3" y="60"/>
                  </a:lnTo>
                  <a:lnTo>
                    <a:pt x="0" y="53"/>
                  </a:lnTo>
                  <a:lnTo>
                    <a:pt x="3" y="45"/>
                  </a:lnTo>
                  <a:lnTo>
                    <a:pt x="11" y="37"/>
                  </a:lnTo>
                  <a:lnTo>
                    <a:pt x="22" y="27"/>
                  </a:lnTo>
                  <a:lnTo>
                    <a:pt x="36" y="19"/>
                  </a:lnTo>
                  <a:lnTo>
                    <a:pt x="52" y="12"/>
                  </a:lnTo>
                  <a:lnTo>
                    <a:pt x="71" y="7"/>
                  </a:lnTo>
                  <a:lnTo>
                    <a:pt x="89" y="3"/>
                  </a:lnTo>
                  <a:lnTo>
                    <a:pt x="108" y="1"/>
                  </a:lnTo>
                  <a:lnTo>
                    <a:pt x="128" y="0"/>
                  </a:lnTo>
                  <a:lnTo>
                    <a:pt x="144" y="3"/>
                  </a:lnTo>
                  <a:lnTo>
                    <a:pt x="159" y="5"/>
                  </a:lnTo>
                  <a:lnTo>
                    <a:pt x="171" y="10"/>
                  </a:lnTo>
                  <a:lnTo>
                    <a:pt x="181" y="15"/>
                  </a:lnTo>
                  <a:lnTo>
                    <a:pt x="185" y="22"/>
                  </a:lnTo>
                  <a:lnTo>
                    <a:pt x="184" y="2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14" name="Freeform 1050">
              <a:extLst>
                <a:ext uri="{FF2B5EF4-FFF2-40B4-BE49-F238E27FC236}">
                  <a16:creationId xmlns:a16="http://schemas.microsoft.com/office/drawing/2014/main" id="{DFD749DD-AE3E-6609-DF6C-CC18B58E9983}"/>
                </a:ext>
              </a:extLst>
            </p:cNvPr>
            <p:cNvSpPr>
              <a:spLocks/>
            </p:cNvSpPr>
            <p:nvPr/>
          </p:nvSpPr>
          <p:spPr bwMode="auto">
            <a:xfrm flipH="1">
              <a:off x="5262" y="1210"/>
              <a:ext cx="50" cy="18"/>
            </a:xfrm>
            <a:custGeom>
              <a:avLst/>
              <a:gdLst>
                <a:gd name="T0" fmla="*/ 0 w 100"/>
                <a:gd name="T1" fmla="*/ 7 h 37"/>
                <a:gd name="T2" fmla="*/ 1 w 100"/>
                <a:gd name="T3" fmla="*/ 8 h 37"/>
                <a:gd name="T4" fmla="*/ 7 w 100"/>
                <a:gd name="T5" fmla="*/ 11 h 37"/>
                <a:gd name="T6" fmla="*/ 16 w 100"/>
                <a:gd name="T7" fmla="*/ 13 h 37"/>
                <a:gd name="T8" fmla="*/ 27 w 100"/>
                <a:gd name="T9" fmla="*/ 16 h 37"/>
                <a:gd name="T10" fmla="*/ 42 w 100"/>
                <a:gd name="T11" fmla="*/ 17 h 37"/>
                <a:gd name="T12" fmla="*/ 59 w 100"/>
                <a:gd name="T13" fmla="*/ 16 h 37"/>
                <a:gd name="T14" fmla="*/ 79 w 100"/>
                <a:gd name="T15" fmla="*/ 11 h 37"/>
                <a:gd name="T16" fmla="*/ 100 w 100"/>
                <a:gd name="T17" fmla="*/ 0 h 37"/>
                <a:gd name="T18" fmla="*/ 99 w 100"/>
                <a:gd name="T19" fmla="*/ 2 h 37"/>
                <a:gd name="T20" fmla="*/ 96 w 100"/>
                <a:gd name="T21" fmla="*/ 9 h 37"/>
                <a:gd name="T22" fmla="*/ 89 w 100"/>
                <a:gd name="T23" fmla="*/ 17 h 37"/>
                <a:gd name="T24" fmla="*/ 79 w 100"/>
                <a:gd name="T25" fmla="*/ 27 h 37"/>
                <a:gd name="T26" fmla="*/ 66 w 100"/>
                <a:gd name="T27" fmla="*/ 34 h 37"/>
                <a:gd name="T28" fmla="*/ 48 w 100"/>
                <a:gd name="T29" fmla="*/ 37 h 37"/>
                <a:gd name="T30" fmla="*/ 27 w 100"/>
                <a:gd name="T31" fmla="*/ 34 h 37"/>
                <a:gd name="T32" fmla="*/ 0 w 100"/>
                <a:gd name="T33" fmla="*/ 23 h 37"/>
                <a:gd name="T34" fmla="*/ 0 w 100"/>
                <a:gd name="T35"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37">
                  <a:moveTo>
                    <a:pt x="0" y="7"/>
                  </a:moveTo>
                  <a:lnTo>
                    <a:pt x="1" y="8"/>
                  </a:lnTo>
                  <a:lnTo>
                    <a:pt x="7" y="11"/>
                  </a:lnTo>
                  <a:lnTo>
                    <a:pt x="16" y="13"/>
                  </a:lnTo>
                  <a:lnTo>
                    <a:pt x="27" y="16"/>
                  </a:lnTo>
                  <a:lnTo>
                    <a:pt x="42" y="17"/>
                  </a:lnTo>
                  <a:lnTo>
                    <a:pt x="59" y="16"/>
                  </a:lnTo>
                  <a:lnTo>
                    <a:pt x="79" y="11"/>
                  </a:lnTo>
                  <a:lnTo>
                    <a:pt x="100" y="0"/>
                  </a:lnTo>
                  <a:lnTo>
                    <a:pt x="99" y="2"/>
                  </a:lnTo>
                  <a:lnTo>
                    <a:pt x="96" y="9"/>
                  </a:lnTo>
                  <a:lnTo>
                    <a:pt x="89" y="17"/>
                  </a:lnTo>
                  <a:lnTo>
                    <a:pt x="79" y="27"/>
                  </a:lnTo>
                  <a:lnTo>
                    <a:pt x="66" y="34"/>
                  </a:lnTo>
                  <a:lnTo>
                    <a:pt x="48" y="37"/>
                  </a:lnTo>
                  <a:lnTo>
                    <a:pt x="27" y="34"/>
                  </a:lnTo>
                  <a:lnTo>
                    <a:pt x="0" y="23"/>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15" name="Freeform 1051">
              <a:extLst>
                <a:ext uri="{FF2B5EF4-FFF2-40B4-BE49-F238E27FC236}">
                  <a16:creationId xmlns:a16="http://schemas.microsoft.com/office/drawing/2014/main" id="{D06DCA36-FEA7-9D5F-EEC3-FC830077FC79}"/>
                </a:ext>
              </a:extLst>
            </p:cNvPr>
            <p:cNvSpPr>
              <a:spLocks/>
            </p:cNvSpPr>
            <p:nvPr/>
          </p:nvSpPr>
          <p:spPr bwMode="auto">
            <a:xfrm flipH="1">
              <a:off x="5384" y="1085"/>
              <a:ext cx="17" cy="30"/>
            </a:xfrm>
            <a:custGeom>
              <a:avLst/>
              <a:gdLst>
                <a:gd name="T0" fmla="*/ 35 w 35"/>
                <a:gd name="T1" fmla="*/ 29 h 59"/>
                <a:gd name="T2" fmla="*/ 33 w 35"/>
                <a:gd name="T3" fmla="*/ 40 h 59"/>
                <a:gd name="T4" fmla="*/ 29 w 35"/>
                <a:gd name="T5" fmla="*/ 49 h 59"/>
                <a:gd name="T6" fmla="*/ 24 w 35"/>
                <a:gd name="T7" fmla="*/ 56 h 59"/>
                <a:gd name="T8" fmla="*/ 17 w 35"/>
                <a:gd name="T9" fmla="*/ 59 h 59"/>
                <a:gd name="T10" fmla="*/ 11 w 35"/>
                <a:gd name="T11" fmla="*/ 56 h 59"/>
                <a:gd name="T12" fmla="*/ 6 w 35"/>
                <a:gd name="T13" fmla="*/ 49 h 59"/>
                <a:gd name="T14" fmla="*/ 2 w 35"/>
                <a:gd name="T15" fmla="*/ 40 h 59"/>
                <a:gd name="T16" fmla="*/ 0 w 35"/>
                <a:gd name="T17" fmla="*/ 29 h 59"/>
                <a:gd name="T18" fmla="*/ 2 w 35"/>
                <a:gd name="T19" fmla="*/ 18 h 59"/>
                <a:gd name="T20" fmla="*/ 6 w 35"/>
                <a:gd name="T21" fmla="*/ 8 h 59"/>
                <a:gd name="T22" fmla="*/ 11 w 35"/>
                <a:gd name="T23" fmla="*/ 3 h 59"/>
                <a:gd name="T24" fmla="*/ 17 w 35"/>
                <a:gd name="T25" fmla="*/ 0 h 59"/>
                <a:gd name="T26" fmla="*/ 24 w 35"/>
                <a:gd name="T27" fmla="*/ 3 h 59"/>
                <a:gd name="T28" fmla="*/ 29 w 35"/>
                <a:gd name="T29" fmla="*/ 8 h 59"/>
                <a:gd name="T30" fmla="*/ 33 w 35"/>
                <a:gd name="T31" fmla="*/ 18 h 59"/>
                <a:gd name="T32" fmla="*/ 35 w 35"/>
                <a:gd name="T33"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59">
                  <a:moveTo>
                    <a:pt x="35" y="29"/>
                  </a:moveTo>
                  <a:lnTo>
                    <a:pt x="33" y="40"/>
                  </a:lnTo>
                  <a:lnTo>
                    <a:pt x="29" y="49"/>
                  </a:lnTo>
                  <a:lnTo>
                    <a:pt x="24" y="56"/>
                  </a:lnTo>
                  <a:lnTo>
                    <a:pt x="17" y="59"/>
                  </a:lnTo>
                  <a:lnTo>
                    <a:pt x="11" y="56"/>
                  </a:lnTo>
                  <a:lnTo>
                    <a:pt x="6" y="49"/>
                  </a:lnTo>
                  <a:lnTo>
                    <a:pt x="2" y="40"/>
                  </a:lnTo>
                  <a:lnTo>
                    <a:pt x="0" y="29"/>
                  </a:lnTo>
                  <a:lnTo>
                    <a:pt x="2" y="18"/>
                  </a:lnTo>
                  <a:lnTo>
                    <a:pt x="6" y="8"/>
                  </a:lnTo>
                  <a:lnTo>
                    <a:pt x="11" y="3"/>
                  </a:lnTo>
                  <a:lnTo>
                    <a:pt x="17" y="0"/>
                  </a:lnTo>
                  <a:lnTo>
                    <a:pt x="24" y="3"/>
                  </a:lnTo>
                  <a:lnTo>
                    <a:pt x="29" y="8"/>
                  </a:lnTo>
                  <a:lnTo>
                    <a:pt x="33" y="18"/>
                  </a:lnTo>
                  <a:lnTo>
                    <a:pt x="35"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16" name="Freeform 1052">
              <a:extLst>
                <a:ext uri="{FF2B5EF4-FFF2-40B4-BE49-F238E27FC236}">
                  <a16:creationId xmlns:a16="http://schemas.microsoft.com/office/drawing/2014/main" id="{D1555332-D5B8-867D-6130-E0316DC2738E}"/>
                </a:ext>
              </a:extLst>
            </p:cNvPr>
            <p:cNvSpPr>
              <a:spLocks/>
            </p:cNvSpPr>
            <p:nvPr/>
          </p:nvSpPr>
          <p:spPr bwMode="auto">
            <a:xfrm flipH="1">
              <a:off x="5227" y="1647"/>
              <a:ext cx="339" cy="112"/>
            </a:xfrm>
            <a:custGeom>
              <a:avLst/>
              <a:gdLst>
                <a:gd name="T0" fmla="*/ 6 w 678"/>
                <a:gd name="T1" fmla="*/ 87 h 224"/>
                <a:gd name="T2" fmla="*/ 46 w 678"/>
                <a:gd name="T3" fmla="*/ 109 h 224"/>
                <a:gd name="T4" fmla="*/ 103 w 678"/>
                <a:gd name="T5" fmla="*/ 137 h 224"/>
                <a:gd name="T6" fmla="*/ 162 w 678"/>
                <a:gd name="T7" fmla="*/ 159 h 224"/>
                <a:gd name="T8" fmla="*/ 202 w 678"/>
                <a:gd name="T9" fmla="*/ 163 h 224"/>
                <a:gd name="T10" fmla="*/ 225 w 678"/>
                <a:gd name="T11" fmla="*/ 169 h 224"/>
                <a:gd name="T12" fmla="*/ 243 w 678"/>
                <a:gd name="T13" fmla="*/ 176 h 224"/>
                <a:gd name="T14" fmla="*/ 262 w 678"/>
                <a:gd name="T15" fmla="*/ 185 h 224"/>
                <a:gd name="T16" fmla="*/ 288 w 678"/>
                <a:gd name="T17" fmla="*/ 195 h 224"/>
                <a:gd name="T18" fmla="*/ 307 w 678"/>
                <a:gd name="T19" fmla="*/ 206 h 224"/>
                <a:gd name="T20" fmla="*/ 321 w 678"/>
                <a:gd name="T21" fmla="*/ 216 h 224"/>
                <a:gd name="T22" fmla="*/ 332 w 678"/>
                <a:gd name="T23" fmla="*/ 222 h 224"/>
                <a:gd name="T24" fmla="*/ 346 w 678"/>
                <a:gd name="T25" fmla="*/ 224 h 224"/>
                <a:gd name="T26" fmla="*/ 364 w 678"/>
                <a:gd name="T27" fmla="*/ 220 h 224"/>
                <a:gd name="T28" fmla="*/ 383 w 678"/>
                <a:gd name="T29" fmla="*/ 211 h 224"/>
                <a:gd name="T30" fmla="*/ 401 w 678"/>
                <a:gd name="T31" fmla="*/ 203 h 224"/>
                <a:gd name="T32" fmla="*/ 414 w 678"/>
                <a:gd name="T33" fmla="*/ 191 h 224"/>
                <a:gd name="T34" fmla="*/ 432 w 678"/>
                <a:gd name="T35" fmla="*/ 172 h 224"/>
                <a:gd name="T36" fmla="*/ 447 w 678"/>
                <a:gd name="T37" fmla="*/ 150 h 224"/>
                <a:gd name="T38" fmla="*/ 458 w 678"/>
                <a:gd name="T39" fmla="*/ 136 h 224"/>
                <a:gd name="T40" fmla="*/ 532 w 678"/>
                <a:gd name="T41" fmla="*/ 139 h 224"/>
                <a:gd name="T42" fmla="*/ 577 w 678"/>
                <a:gd name="T43" fmla="*/ 99 h 224"/>
                <a:gd name="T44" fmla="*/ 588 w 678"/>
                <a:gd name="T45" fmla="*/ 102 h 224"/>
                <a:gd name="T46" fmla="*/ 605 w 678"/>
                <a:gd name="T47" fmla="*/ 129 h 224"/>
                <a:gd name="T48" fmla="*/ 627 w 678"/>
                <a:gd name="T49" fmla="*/ 109 h 224"/>
                <a:gd name="T50" fmla="*/ 639 w 678"/>
                <a:gd name="T51" fmla="*/ 113 h 224"/>
                <a:gd name="T52" fmla="*/ 661 w 678"/>
                <a:gd name="T53" fmla="*/ 125 h 224"/>
                <a:gd name="T54" fmla="*/ 669 w 678"/>
                <a:gd name="T55" fmla="*/ 74 h 224"/>
                <a:gd name="T56" fmla="*/ 664 w 678"/>
                <a:gd name="T57" fmla="*/ 68 h 224"/>
                <a:gd name="T58" fmla="*/ 650 w 678"/>
                <a:gd name="T59" fmla="*/ 51 h 224"/>
                <a:gd name="T60" fmla="*/ 628 w 678"/>
                <a:gd name="T61" fmla="*/ 36 h 224"/>
                <a:gd name="T62" fmla="*/ 601 w 678"/>
                <a:gd name="T63" fmla="*/ 30 h 224"/>
                <a:gd name="T64" fmla="*/ 573 w 678"/>
                <a:gd name="T65" fmla="*/ 35 h 224"/>
                <a:gd name="T66" fmla="*/ 553 w 678"/>
                <a:gd name="T67" fmla="*/ 39 h 224"/>
                <a:gd name="T68" fmla="*/ 538 w 678"/>
                <a:gd name="T69" fmla="*/ 43 h 224"/>
                <a:gd name="T70" fmla="*/ 532 w 678"/>
                <a:gd name="T71" fmla="*/ 44 h 224"/>
                <a:gd name="T72" fmla="*/ 484 w 678"/>
                <a:gd name="T73" fmla="*/ 48 h 224"/>
                <a:gd name="T74" fmla="*/ 479 w 678"/>
                <a:gd name="T75" fmla="*/ 46 h 224"/>
                <a:gd name="T76" fmla="*/ 465 w 678"/>
                <a:gd name="T77" fmla="*/ 39 h 224"/>
                <a:gd name="T78" fmla="*/ 449 w 678"/>
                <a:gd name="T79" fmla="*/ 33 h 224"/>
                <a:gd name="T80" fmla="*/ 434 w 678"/>
                <a:gd name="T81" fmla="*/ 30 h 224"/>
                <a:gd name="T82" fmla="*/ 417 w 678"/>
                <a:gd name="T83" fmla="*/ 30 h 224"/>
                <a:gd name="T84" fmla="*/ 397 w 678"/>
                <a:gd name="T85" fmla="*/ 28 h 224"/>
                <a:gd name="T86" fmla="*/ 380 w 678"/>
                <a:gd name="T87" fmla="*/ 26 h 224"/>
                <a:gd name="T88" fmla="*/ 373 w 678"/>
                <a:gd name="T89" fmla="*/ 26 h 224"/>
                <a:gd name="T90" fmla="*/ 0 w 678"/>
                <a:gd name="T91" fmla="*/ 8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78" h="224">
                  <a:moveTo>
                    <a:pt x="0" y="83"/>
                  </a:moveTo>
                  <a:lnTo>
                    <a:pt x="6" y="87"/>
                  </a:lnTo>
                  <a:lnTo>
                    <a:pt x="22" y="95"/>
                  </a:lnTo>
                  <a:lnTo>
                    <a:pt x="46" y="109"/>
                  </a:lnTo>
                  <a:lnTo>
                    <a:pt x="73" y="122"/>
                  </a:lnTo>
                  <a:lnTo>
                    <a:pt x="103" y="137"/>
                  </a:lnTo>
                  <a:lnTo>
                    <a:pt x="133" y="151"/>
                  </a:lnTo>
                  <a:lnTo>
                    <a:pt x="162" y="159"/>
                  </a:lnTo>
                  <a:lnTo>
                    <a:pt x="184" y="163"/>
                  </a:lnTo>
                  <a:lnTo>
                    <a:pt x="202" y="163"/>
                  </a:lnTo>
                  <a:lnTo>
                    <a:pt x="214" y="166"/>
                  </a:lnTo>
                  <a:lnTo>
                    <a:pt x="225" y="169"/>
                  </a:lnTo>
                  <a:lnTo>
                    <a:pt x="235" y="172"/>
                  </a:lnTo>
                  <a:lnTo>
                    <a:pt x="243" y="176"/>
                  </a:lnTo>
                  <a:lnTo>
                    <a:pt x="251" y="180"/>
                  </a:lnTo>
                  <a:lnTo>
                    <a:pt x="262" y="185"/>
                  </a:lnTo>
                  <a:lnTo>
                    <a:pt x="275" y="190"/>
                  </a:lnTo>
                  <a:lnTo>
                    <a:pt x="288" y="195"/>
                  </a:lnTo>
                  <a:lnTo>
                    <a:pt x="298" y="200"/>
                  </a:lnTo>
                  <a:lnTo>
                    <a:pt x="307" y="206"/>
                  </a:lnTo>
                  <a:lnTo>
                    <a:pt x="314" y="211"/>
                  </a:lnTo>
                  <a:lnTo>
                    <a:pt x="321" y="216"/>
                  </a:lnTo>
                  <a:lnTo>
                    <a:pt x="327" y="220"/>
                  </a:lnTo>
                  <a:lnTo>
                    <a:pt x="332" y="222"/>
                  </a:lnTo>
                  <a:lnTo>
                    <a:pt x="339" y="224"/>
                  </a:lnTo>
                  <a:lnTo>
                    <a:pt x="346" y="224"/>
                  </a:lnTo>
                  <a:lnTo>
                    <a:pt x="355" y="221"/>
                  </a:lnTo>
                  <a:lnTo>
                    <a:pt x="364" y="220"/>
                  </a:lnTo>
                  <a:lnTo>
                    <a:pt x="373" y="216"/>
                  </a:lnTo>
                  <a:lnTo>
                    <a:pt x="383" y="211"/>
                  </a:lnTo>
                  <a:lnTo>
                    <a:pt x="392" y="207"/>
                  </a:lnTo>
                  <a:lnTo>
                    <a:pt x="401" y="203"/>
                  </a:lnTo>
                  <a:lnTo>
                    <a:pt x="407" y="198"/>
                  </a:lnTo>
                  <a:lnTo>
                    <a:pt x="414" y="191"/>
                  </a:lnTo>
                  <a:lnTo>
                    <a:pt x="423" y="183"/>
                  </a:lnTo>
                  <a:lnTo>
                    <a:pt x="432" y="172"/>
                  </a:lnTo>
                  <a:lnTo>
                    <a:pt x="440" y="161"/>
                  </a:lnTo>
                  <a:lnTo>
                    <a:pt x="447" y="150"/>
                  </a:lnTo>
                  <a:lnTo>
                    <a:pt x="454" y="142"/>
                  </a:lnTo>
                  <a:lnTo>
                    <a:pt x="458" y="136"/>
                  </a:lnTo>
                  <a:lnTo>
                    <a:pt x="460" y="133"/>
                  </a:lnTo>
                  <a:lnTo>
                    <a:pt x="532" y="139"/>
                  </a:lnTo>
                  <a:lnTo>
                    <a:pt x="575" y="99"/>
                  </a:lnTo>
                  <a:lnTo>
                    <a:pt x="577" y="99"/>
                  </a:lnTo>
                  <a:lnTo>
                    <a:pt x="583" y="99"/>
                  </a:lnTo>
                  <a:lnTo>
                    <a:pt x="588" y="102"/>
                  </a:lnTo>
                  <a:lnTo>
                    <a:pt x="591" y="109"/>
                  </a:lnTo>
                  <a:lnTo>
                    <a:pt x="605" y="129"/>
                  </a:lnTo>
                  <a:lnTo>
                    <a:pt x="621" y="125"/>
                  </a:lnTo>
                  <a:lnTo>
                    <a:pt x="627" y="109"/>
                  </a:lnTo>
                  <a:lnTo>
                    <a:pt x="631" y="110"/>
                  </a:lnTo>
                  <a:lnTo>
                    <a:pt x="639" y="113"/>
                  </a:lnTo>
                  <a:lnTo>
                    <a:pt x="650" y="117"/>
                  </a:lnTo>
                  <a:lnTo>
                    <a:pt x="661" y="125"/>
                  </a:lnTo>
                  <a:lnTo>
                    <a:pt x="678" y="117"/>
                  </a:lnTo>
                  <a:lnTo>
                    <a:pt x="669" y="74"/>
                  </a:lnTo>
                  <a:lnTo>
                    <a:pt x="668" y="73"/>
                  </a:lnTo>
                  <a:lnTo>
                    <a:pt x="664" y="68"/>
                  </a:lnTo>
                  <a:lnTo>
                    <a:pt x="658" y="59"/>
                  </a:lnTo>
                  <a:lnTo>
                    <a:pt x="650" y="51"/>
                  </a:lnTo>
                  <a:lnTo>
                    <a:pt x="639" y="43"/>
                  </a:lnTo>
                  <a:lnTo>
                    <a:pt x="628" y="36"/>
                  </a:lnTo>
                  <a:lnTo>
                    <a:pt x="614" y="32"/>
                  </a:lnTo>
                  <a:lnTo>
                    <a:pt x="601" y="30"/>
                  </a:lnTo>
                  <a:lnTo>
                    <a:pt x="587" y="32"/>
                  </a:lnTo>
                  <a:lnTo>
                    <a:pt x="573" y="35"/>
                  </a:lnTo>
                  <a:lnTo>
                    <a:pt x="562" y="36"/>
                  </a:lnTo>
                  <a:lnTo>
                    <a:pt x="553" y="39"/>
                  </a:lnTo>
                  <a:lnTo>
                    <a:pt x="543" y="41"/>
                  </a:lnTo>
                  <a:lnTo>
                    <a:pt x="538" y="43"/>
                  </a:lnTo>
                  <a:lnTo>
                    <a:pt x="534" y="44"/>
                  </a:lnTo>
                  <a:lnTo>
                    <a:pt x="532" y="44"/>
                  </a:lnTo>
                  <a:lnTo>
                    <a:pt x="502" y="65"/>
                  </a:lnTo>
                  <a:lnTo>
                    <a:pt x="484" y="48"/>
                  </a:lnTo>
                  <a:lnTo>
                    <a:pt x="483" y="47"/>
                  </a:lnTo>
                  <a:lnTo>
                    <a:pt x="479" y="46"/>
                  </a:lnTo>
                  <a:lnTo>
                    <a:pt x="472" y="43"/>
                  </a:lnTo>
                  <a:lnTo>
                    <a:pt x="465" y="39"/>
                  </a:lnTo>
                  <a:lnTo>
                    <a:pt x="457" y="36"/>
                  </a:lnTo>
                  <a:lnTo>
                    <a:pt x="449" y="33"/>
                  </a:lnTo>
                  <a:lnTo>
                    <a:pt x="440" y="32"/>
                  </a:lnTo>
                  <a:lnTo>
                    <a:pt x="434" y="30"/>
                  </a:lnTo>
                  <a:lnTo>
                    <a:pt x="425" y="30"/>
                  </a:lnTo>
                  <a:lnTo>
                    <a:pt x="417" y="30"/>
                  </a:lnTo>
                  <a:lnTo>
                    <a:pt x="406" y="29"/>
                  </a:lnTo>
                  <a:lnTo>
                    <a:pt x="397" y="28"/>
                  </a:lnTo>
                  <a:lnTo>
                    <a:pt x="387" y="28"/>
                  </a:lnTo>
                  <a:lnTo>
                    <a:pt x="380" y="26"/>
                  </a:lnTo>
                  <a:lnTo>
                    <a:pt x="375" y="26"/>
                  </a:lnTo>
                  <a:lnTo>
                    <a:pt x="373" y="26"/>
                  </a:lnTo>
                  <a:lnTo>
                    <a:pt x="287" y="0"/>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17" name="Freeform 1053">
              <a:extLst>
                <a:ext uri="{FF2B5EF4-FFF2-40B4-BE49-F238E27FC236}">
                  <a16:creationId xmlns:a16="http://schemas.microsoft.com/office/drawing/2014/main" id="{32EA8FE5-F218-5E06-A077-0FE7D115470F}"/>
                </a:ext>
              </a:extLst>
            </p:cNvPr>
            <p:cNvSpPr>
              <a:spLocks/>
            </p:cNvSpPr>
            <p:nvPr/>
          </p:nvSpPr>
          <p:spPr bwMode="auto">
            <a:xfrm flipH="1">
              <a:off x="5331" y="1381"/>
              <a:ext cx="275" cy="365"/>
            </a:xfrm>
            <a:custGeom>
              <a:avLst/>
              <a:gdLst>
                <a:gd name="T0" fmla="*/ 78 w 551"/>
                <a:gd name="T1" fmla="*/ 58 h 730"/>
                <a:gd name="T2" fmla="*/ 34 w 551"/>
                <a:gd name="T3" fmla="*/ 107 h 730"/>
                <a:gd name="T4" fmla="*/ 137 w 551"/>
                <a:gd name="T5" fmla="*/ 165 h 730"/>
                <a:gd name="T6" fmla="*/ 174 w 551"/>
                <a:gd name="T7" fmla="*/ 210 h 730"/>
                <a:gd name="T8" fmla="*/ 26 w 551"/>
                <a:gd name="T9" fmla="*/ 146 h 730"/>
                <a:gd name="T10" fmla="*/ 0 w 551"/>
                <a:gd name="T11" fmla="*/ 275 h 730"/>
                <a:gd name="T12" fmla="*/ 39 w 551"/>
                <a:gd name="T13" fmla="*/ 453 h 730"/>
                <a:gd name="T14" fmla="*/ 80 w 551"/>
                <a:gd name="T15" fmla="*/ 571 h 730"/>
                <a:gd name="T16" fmla="*/ 101 w 551"/>
                <a:gd name="T17" fmla="*/ 597 h 730"/>
                <a:gd name="T18" fmla="*/ 160 w 551"/>
                <a:gd name="T19" fmla="*/ 619 h 730"/>
                <a:gd name="T20" fmla="*/ 234 w 551"/>
                <a:gd name="T21" fmla="*/ 656 h 730"/>
                <a:gd name="T22" fmla="*/ 285 w 551"/>
                <a:gd name="T23" fmla="*/ 671 h 730"/>
                <a:gd name="T24" fmla="*/ 381 w 551"/>
                <a:gd name="T25" fmla="*/ 704 h 730"/>
                <a:gd name="T26" fmla="*/ 435 w 551"/>
                <a:gd name="T27" fmla="*/ 709 h 730"/>
                <a:gd name="T28" fmla="*/ 551 w 551"/>
                <a:gd name="T29" fmla="*/ 594 h 730"/>
                <a:gd name="T30" fmla="*/ 508 w 551"/>
                <a:gd name="T31" fmla="*/ 576 h 730"/>
                <a:gd name="T32" fmla="*/ 427 w 551"/>
                <a:gd name="T33" fmla="*/ 569 h 730"/>
                <a:gd name="T34" fmla="*/ 371 w 551"/>
                <a:gd name="T35" fmla="*/ 561 h 730"/>
                <a:gd name="T36" fmla="*/ 327 w 551"/>
                <a:gd name="T37" fmla="*/ 549 h 730"/>
                <a:gd name="T38" fmla="*/ 281 w 551"/>
                <a:gd name="T39" fmla="*/ 534 h 730"/>
                <a:gd name="T40" fmla="*/ 224 w 551"/>
                <a:gd name="T41" fmla="*/ 524 h 730"/>
                <a:gd name="T42" fmla="*/ 205 w 551"/>
                <a:gd name="T43" fmla="*/ 527 h 730"/>
                <a:gd name="T44" fmla="*/ 127 w 551"/>
                <a:gd name="T45" fmla="*/ 561 h 730"/>
                <a:gd name="T46" fmla="*/ 172 w 551"/>
                <a:gd name="T47" fmla="*/ 512 h 730"/>
                <a:gd name="T48" fmla="*/ 201 w 551"/>
                <a:gd name="T49" fmla="*/ 472 h 730"/>
                <a:gd name="T50" fmla="*/ 198 w 551"/>
                <a:gd name="T51" fmla="*/ 386 h 730"/>
                <a:gd name="T52" fmla="*/ 216 w 551"/>
                <a:gd name="T53" fmla="*/ 365 h 730"/>
                <a:gd name="T54" fmla="*/ 244 w 551"/>
                <a:gd name="T55" fmla="*/ 457 h 730"/>
                <a:gd name="T56" fmla="*/ 272 w 551"/>
                <a:gd name="T57" fmla="*/ 499 h 730"/>
                <a:gd name="T58" fmla="*/ 327 w 551"/>
                <a:gd name="T59" fmla="*/ 521 h 730"/>
                <a:gd name="T60" fmla="*/ 374 w 551"/>
                <a:gd name="T61" fmla="*/ 534 h 730"/>
                <a:gd name="T62" fmla="*/ 472 w 551"/>
                <a:gd name="T63" fmla="*/ 462 h 730"/>
                <a:gd name="T64" fmla="*/ 456 w 551"/>
                <a:gd name="T65" fmla="*/ 325 h 730"/>
                <a:gd name="T66" fmla="*/ 477 w 551"/>
                <a:gd name="T67" fmla="*/ 295 h 730"/>
                <a:gd name="T68" fmla="*/ 487 w 551"/>
                <a:gd name="T69" fmla="*/ 423 h 730"/>
                <a:gd name="T70" fmla="*/ 541 w 551"/>
                <a:gd name="T71" fmla="*/ 517 h 730"/>
                <a:gd name="T72" fmla="*/ 520 w 551"/>
                <a:gd name="T73" fmla="*/ 414 h 730"/>
                <a:gd name="T74" fmla="*/ 486 w 551"/>
                <a:gd name="T75" fmla="*/ 199 h 730"/>
                <a:gd name="T76" fmla="*/ 437 w 551"/>
                <a:gd name="T77" fmla="*/ 124 h 730"/>
                <a:gd name="T78" fmla="*/ 393 w 551"/>
                <a:gd name="T79" fmla="*/ 99 h 730"/>
                <a:gd name="T80" fmla="*/ 350 w 551"/>
                <a:gd name="T81" fmla="*/ 58 h 730"/>
                <a:gd name="T82" fmla="*/ 311 w 551"/>
                <a:gd name="T83" fmla="*/ 10 h 730"/>
                <a:gd name="T84" fmla="*/ 267 w 551"/>
                <a:gd name="T85" fmla="*/ 3 h 730"/>
                <a:gd name="T86" fmla="*/ 282 w 551"/>
                <a:gd name="T87" fmla="*/ 61 h 730"/>
                <a:gd name="T88" fmla="*/ 326 w 551"/>
                <a:gd name="T89" fmla="*/ 128 h 730"/>
                <a:gd name="T90" fmla="*/ 361 w 551"/>
                <a:gd name="T91" fmla="*/ 228 h 730"/>
                <a:gd name="T92" fmla="*/ 390 w 551"/>
                <a:gd name="T93" fmla="*/ 320 h 730"/>
                <a:gd name="T94" fmla="*/ 429 w 551"/>
                <a:gd name="T95" fmla="*/ 467 h 730"/>
                <a:gd name="T96" fmla="*/ 370 w 551"/>
                <a:gd name="T97" fmla="*/ 399 h 730"/>
                <a:gd name="T98" fmla="*/ 320 w 551"/>
                <a:gd name="T99" fmla="*/ 290 h 730"/>
                <a:gd name="T100" fmla="*/ 271 w 551"/>
                <a:gd name="T101" fmla="*/ 207 h 730"/>
                <a:gd name="T102" fmla="*/ 228 w 551"/>
                <a:gd name="T103" fmla="*/ 153 h 730"/>
                <a:gd name="T104" fmla="*/ 189 w 551"/>
                <a:gd name="T105" fmla="*/ 96 h 730"/>
                <a:gd name="T106" fmla="*/ 145 w 551"/>
                <a:gd name="T107" fmla="*/ 43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 h="730">
                  <a:moveTo>
                    <a:pt x="106" y="13"/>
                  </a:moveTo>
                  <a:lnTo>
                    <a:pt x="104" y="14"/>
                  </a:lnTo>
                  <a:lnTo>
                    <a:pt x="97" y="18"/>
                  </a:lnTo>
                  <a:lnTo>
                    <a:pt x="89" y="28"/>
                  </a:lnTo>
                  <a:lnTo>
                    <a:pt x="82" y="43"/>
                  </a:lnTo>
                  <a:lnTo>
                    <a:pt x="78" y="58"/>
                  </a:lnTo>
                  <a:lnTo>
                    <a:pt x="75" y="66"/>
                  </a:lnTo>
                  <a:lnTo>
                    <a:pt x="71" y="73"/>
                  </a:lnTo>
                  <a:lnTo>
                    <a:pt x="60" y="80"/>
                  </a:lnTo>
                  <a:lnTo>
                    <a:pt x="47" y="90"/>
                  </a:lnTo>
                  <a:lnTo>
                    <a:pt x="39" y="98"/>
                  </a:lnTo>
                  <a:lnTo>
                    <a:pt x="34" y="107"/>
                  </a:lnTo>
                  <a:lnTo>
                    <a:pt x="32" y="117"/>
                  </a:lnTo>
                  <a:lnTo>
                    <a:pt x="39" y="122"/>
                  </a:lnTo>
                  <a:lnTo>
                    <a:pt x="56" y="129"/>
                  </a:lnTo>
                  <a:lnTo>
                    <a:pt x="79" y="137"/>
                  </a:lnTo>
                  <a:lnTo>
                    <a:pt x="108" y="150"/>
                  </a:lnTo>
                  <a:lnTo>
                    <a:pt x="137" y="165"/>
                  </a:lnTo>
                  <a:lnTo>
                    <a:pt x="164" y="185"/>
                  </a:lnTo>
                  <a:lnTo>
                    <a:pt x="187" y="210"/>
                  </a:lnTo>
                  <a:lnTo>
                    <a:pt x="201" y="242"/>
                  </a:lnTo>
                  <a:lnTo>
                    <a:pt x="198" y="238"/>
                  </a:lnTo>
                  <a:lnTo>
                    <a:pt x="189" y="225"/>
                  </a:lnTo>
                  <a:lnTo>
                    <a:pt x="174" y="210"/>
                  </a:lnTo>
                  <a:lnTo>
                    <a:pt x="154" y="191"/>
                  </a:lnTo>
                  <a:lnTo>
                    <a:pt x="128" y="172"/>
                  </a:lnTo>
                  <a:lnTo>
                    <a:pt x="100" y="157"/>
                  </a:lnTo>
                  <a:lnTo>
                    <a:pt x="65" y="144"/>
                  </a:lnTo>
                  <a:lnTo>
                    <a:pt x="27" y="140"/>
                  </a:lnTo>
                  <a:lnTo>
                    <a:pt x="26" y="146"/>
                  </a:lnTo>
                  <a:lnTo>
                    <a:pt x="23" y="158"/>
                  </a:lnTo>
                  <a:lnTo>
                    <a:pt x="20" y="173"/>
                  </a:lnTo>
                  <a:lnTo>
                    <a:pt x="17" y="184"/>
                  </a:lnTo>
                  <a:lnTo>
                    <a:pt x="12" y="202"/>
                  </a:lnTo>
                  <a:lnTo>
                    <a:pt x="5" y="236"/>
                  </a:lnTo>
                  <a:lnTo>
                    <a:pt x="0" y="275"/>
                  </a:lnTo>
                  <a:lnTo>
                    <a:pt x="2" y="303"/>
                  </a:lnTo>
                  <a:lnTo>
                    <a:pt x="10" y="334"/>
                  </a:lnTo>
                  <a:lnTo>
                    <a:pt x="20" y="373"/>
                  </a:lnTo>
                  <a:lnTo>
                    <a:pt x="28" y="413"/>
                  </a:lnTo>
                  <a:lnTo>
                    <a:pt x="35" y="440"/>
                  </a:lnTo>
                  <a:lnTo>
                    <a:pt x="39" y="453"/>
                  </a:lnTo>
                  <a:lnTo>
                    <a:pt x="45" y="472"/>
                  </a:lnTo>
                  <a:lnTo>
                    <a:pt x="53" y="494"/>
                  </a:lnTo>
                  <a:lnTo>
                    <a:pt x="61" y="517"/>
                  </a:lnTo>
                  <a:lnTo>
                    <a:pt x="69" y="539"/>
                  </a:lnTo>
                  <a:lnTo>
                    <a:pt x="75" y="558"/>
                  </a:lnTo>
                  <a:lnTo>
                    <a:pt x="80" y="571"/>
                  </a:lnTo>
                  <a:lnTo>
                    <a:pt x="82" y="576"/>
                  </a:lnTo>
                  <a:lnTo>
                    <a:pt x="83" y="578"/>
                  </a:lnTo>
                  <a:lnTo>
                    <a:pt x="86" y="580"/>
                  </a:lnTo>
                  <a:lnTo>
                    <a:pt x="90" y="586"/>
                  </a:lnTo>
                  <a:lnTo>
                    <a:pt x="95" y="591"/>
                  </a:lnTo>
                  <a:lnTo>
                    <a:pt x="101" y="597"/>
                  </a:lnTo>
                  <a:lnTo>
                    <a:pt x="108" y="602"/>
                  </a:lnTo>
                  <a:lnTo>
                    <a:pt x="116" y="605"/>
                  </a:lnTo>
                  <a:lnTo>
                    <a:pt x="124" y="606"/>
                  </a:lnTo>
                  <a:lnTo>
                    <a:pt x="134" y="608"/>
                  </a:lnTo>
                  <a:lnTo>
                    <a:pt x="146" y="612"/>
                  </a:lnTo>
                  <a:lnTo>
                    <a:pt x="160" y="619"/>
                  </a:lnTo>
                  <a:lnTo>
                    <a:pt x="174" y="626"/>
                  </a:lnTo>
                  <a:lnTo>
                    <a:pt x="189" y="634"/>
                  </a:lnTo>
                  <a:lnTo>
                    <a:pt x="202" y="642"/>
                  </a:lnTo>
                  <a:lnTo>
                    <a:pt x="215" y="649"/>
                  </a:lnTo>
                  <a:lnTo>
                    <a:pt x="226" y="653"/>
                  </a:lnTo>
                  <a:lnTo>
                    <a:pt x="234" y="656"/>
                  </a:lnTo>
                  <a:lnTo>
                    <a:pt x="242" y="660"/>
                  </a:lnTo>
                  <a:lnTo>
                    <a:pt x="250" y="663"/>
                  </a:lnTo>
                  <a:lnTo>
                    <a:pt x="257" y="665"/>
                  </a:lnTo>
                  <a:lnTo>
                    <a:pt x="265" y="668"/>
                  </a:lnTo>
                  <a:lnTo>
                    <a:pt x="274" y="671"/>
                  </a:lnTo>
                  <a:lnTo>
                    <a:pt x="285" y="671"/>
                  </a:lnTo>
                  <a:lnTo>
                    <a:pt x="296" y="671"/>
                  </a:lnTo>
                  <a:lnTo>
                    <a:pt x="311" y="672"/>
                  </a:lnTo>
                  <a:lnTo>
                    <a:pt x="327" y="678"/>
                  </a:lnTo>
                  <a:lnTo>
                    <a:pt x="346" y="686"/>
                  </a:lnTo>
                  <a:lnTo>
                    <a:pt x="364" y="694"/>
                  </a:lnTo>
                  <a:lnTo>
                    <a:pt x="381" y="704"/>
                  </a:lnTo>
                  <a:lnTo>
                    <a:pt x="394" y="712"/>
                  </a:lnTo>
                  <a:lnTo>
                    <a:pt x="404" y="717"/>
                  </a:lnTo>
                  <a:lnTo>
                    <a:pt x="407" y="720"/>
                  </a:lnTo>
                  <a:lnTo>
                    <a:pt x="422" y="730"/>
                  </a:lnTo>
                  <a:lnTo>
                    <a:pt x="426" y="724"/>
                  </a:lnTo>
                  <a:lnTo>
                    <a:pt x="435" y="709"/>
                  </a:lnTo>
                  <a:lnTo>
                    <a:pt x="450" y="689"/>
                  </a:lnTo>
                  <a:lnTo>
                    <a:pt x="468" y="664"/>
                  </a:lnTo>
                  <a:lnTo>
                    <a:pt x="489" y="641"/>
                  </a:lnTo>
                  <a:lnTo>
                    <a:pt x="511" y="619"/>
                  </a:lnTo>
                  <a:lnTo>
                    <a:pt x="531" y="602"/>
                  </a:lnTo>
                  <a:lnTo>
                    <a:pt x="551" y="594"/>
                  </a:lnTo>
                  <a:lnTo>
                    <a:pt x="549" y="593"/>
                  </a:lnTo>
                  <a:lnTo>
                    <a:pt x="545" y="591"/>
                  </a:lnTo>
                  <a:lnTo>
                    <a:pt x="538" y="587"/>
                  </a:lnTo>
                  <a:lnTo>
                    <a:pt x="530" y="583"/>
                  </a:lnTo>
                  <a:lnTo>
                    <a:pt x="519" y="580"/>
                  </a:lnTo>
                  <a:lnTo>
                    <a:pt x="508" y="576"/>
                  </a:lnTo>
                  <a:lnTo>
                    <a:pt x="496" y="575"/>
                  </a:lnTo>
                  <a:lnTo>
                    <a:pt x="483" y="573"/>
                  </a:lnTo>
                  <a:lnTo>
                    <a:pt x="470" y="573"/>
                  </a:lnTo>
                  <a:lnTo>
                    <a:pt x="456" y="572"/>
                  </a:lnTo>
                  <a:lnTo>
                    <a:pt x="441" y="571"/>
                  </a:lnTo>
                  <a:lnTo>
                    <a:pt x="427" y="569"/>
                  </a:lnTo>
                  <a:lnTo>
                    <a:pt x="413" y="568"/>
                  </a:lnTo>
                  <a:lnTo>
                    <a:pt x="401" y="567"/>
                  </a:lnTo>
                  <a:lnTo>
                    <a:pt x="392" y="565"/>
                  </a:lnTo>
                  <a:lnTo>
                    <a:pt x="385" y="564"/>
                  </a:lnTo>
                  <a:lnTo>
                    <a:pt x="378" y="562"/>
                  </a:lnTo>
                  <a:lnTo>
                    <a:pt x="371" y="561"/>
                  </a:lnTo>
                  <a:lnTo>
                    <a:pt x="363" y="560"/>
                  </a:lnTo>
                  <a:lnTo>
                    <a:pt x="355" y="558"/>
                  </a:lnTo>
                  <a:lnTo>
                    <a:pt x="346" y="557"/>
                  </a:lnTo>
                  <a:lnTo>
                    <a:pt x="339" y="554"/>
                  </a:lnTo>
                  <a:lnTo>
                    <a:pt x="333" y="552"/>
                  </a:lnTo>
                  <a:lnTo>
                    <a:pt x="327" y="549"/>
                  </a:lnTo>
                  <a:lnTo>
                    <a:pt x="322" y="546"/>
                  </a:lnTo>
                  <a:lnTo>
                    <a:pt x="316" y="543"/>
                  </a:lnTo>
                  <a:lnTo>
                    <a:pt x="308" y="541"/>
                  </a:lnTo>
                  <a:lnTo>
                    <a:pt x="300" y="538"/>
                  </a:lnTo>
                  <a:lnTo>
                    <a:pt x="291" y="536"/>
                  </a:lnTo>
                  <a:lnTo>
                    <a:pt x="281" y="534"/>
                  </a:lnTo>
                  <a:lnTo>
                    <a:pt x="270" y="532"/>
                  </a:lnTo>
                  <a:lnTo>
                    <a:pt x="259" y="530"/>
                  </a:lnTo>
                  <a:lnTo>
                    <a:pt x="248" y="528"/>
                  </a:lnTo>
                  <a:lnTo>
                    <a:pt x="239" y="527"/>
                  </a:lnTo>
                  <a:lnTo>
                    <a:pt x="231" y="525"/>
                  </a:lnTo>
                  <a:lnTo>
                    <a:pt x="224" y="524"/>
                  </a:lnTo>
                  <a:lnTo>
                    <a:pt x="220" y="524"/>
                  </a:lnTo>
                  <a:lnTo>
                    <a:pt x="216" y="524"/>
                  </a:lnTo>
                  <a:lnTo>
                    <a:pt x="215" y="524"/>
                  </a:lnTo>
                  <a:lnTo>
                    <a:pt x="213" y="524"/>
                  </a:lnTo>
                  <a:lnTo>
                    <a:pt x="211" y="524"/>
                  </a:lnTo>
                  <a:lnTo>
                    <a:pt x="205" y="527"/>
                  </a:lnTo>
                  <a:lnTo>
                    <a:pt x="196" y="530"/>
                  </a:lnTo>
                  <a:lnTo>
                    <a:pt x="185" y="534"/>
                  </a:lnTo>
                  <a:lnTo>
                    <a:pt x="171" y="539"/>
                  </a:lnTo>
                  <a:lnTo>
                    <a:pt x="156" y="545"/>
                  </a:lnTo>
                  <a:lnTo>
                    <a:pt x="141" y="553"/>
                  </a:lnTo>
                  <a:lnTo>
                    <a:pt x="127" y="561"/>
                  </a:lnTo>
                  <a:lnTo>
                    <a:pt x="128" y="558"/>
                  </a:lnTo>
                  <a:lnTo>
                    <a:pt x="131" y="552"/>
                  </a:lnTo>
                  <a:lnTo>
                    <a:pt x="138" y="542"/>
                  </a:lnTo>
                  <a:lnTo>
                    <a:pt x="146" y="531"/>
                  </a:lnTo>
                  <a:lnTo>
                    <a:pt x="157" y="521"/>
                  </a:lnTo>
                  <a:lnTo>
                    <a:pt x="172" y="512"/>
                  </a:lnTo>
                  <a:lnTo>
                    <a:pt x="191" y="505"/>
                  </a:lnTo>
                  <a:lnTo>
                    <a:pt x="213" y="502"/>
                  </a:lnTo>
                  <a:lnTo>
                    <a:pt x="211" y="499"/>
                  </a:lnTo>
                  <a:lnTo>
                    <a:pt x="206" y="493"/>
                  </a:lnTo>
                  <a:lnTo>
                    <a:pt x="202" y="483"/>
                  </a:lnTo>
                  <a:lnTo>
                    <a:pt x="201" y="472"/>
                  </a:lnTo>
                  <a:lnTo>
                    <a:pt x="204" y="460"/>
                  </a:lnTo>
                  <a:lnTo>
                    <a:pt x="208" y="446"/>
                  </a:lnTo>
                  <a:lnTo>
                    <a:pt x="209" y="432"/>
                  </a:lnTo>
                  <a:lnTo>
                    <a:pt x="206" y="417"/>
                  </a:lnTo>
                  <a:lnTo>
                    <a:pt x="202" y="401"/>
                  </a:lnTo>
                  <a:lnTo>
                    <a:pt x="198" y="386"/>
                  </a:lnTo>
                  <a:lnTo>
                    <a:pt x="196" y="375"/>
                  </a:lnTo>
                  <a:lnTo>
                    <a:pt x="194" y="371"/>
                  </a:lnTo>
                  <a:lnTo>
                    <a:pt x="198" y="313"/>
                  </a:lnTo>
                  <a:lnTo>
                    <a:pt x="201" y="321"/>
                  </a:lnTo>
                  <a:lnTo>
                    <a:pt x="208" y="342"/>
                  </a:lnTo>
                  <a:lnTo>
                    <a:pt x="216" y="365"/>
                  </a:lnTo>
                  <a:lnTo>
                    <a:pt x="226" y="386"/>
                  </a:lnTo>
                  <a:lnTo>
                    <a:pt x="234" y="401"/>
                  </a:lnTo>
                  <a:lnTo>
                    <a:pt x="238" y="414"/>
                  </a:lnTo>
                  <a:lnTo>
                    <a:pt x="241" y="428"/>
                  </a:lnTo>
                  <a:lnTo>
                    <a:pt x="241" y="440"/>
                  </a:lnTo>
                  <a:lnTo>
                    <a:pt x="244" y="457"/>
                  </a:lnTo>
                  <a:lnTo>
                    <a:pt x="249" y="472"/>
                  </a:lnTo>
                  <a:lnTo>
                    <a:pt x="253" y="484"/>
                  </a:lnTo>
                  <a:lnTo>
                    <a:pt x="256" y="490"/>
                  </a:lnTo>
                  <a:lnTo>
                    <a:pt x="259" y="491"/>
                  </a:lnTo>
                  <a:lnTo>
                    <a:pt x="264" y="495"/>
                  </a:lnTo>
                  <a:lnTo>
                    <a:pt x="272" y="499"/>
                  </a:lnTo>
                  <a:lnTo>
                    <a:pt x="282" y="505"/>
                  </a:lnTo>
                  <a:lnTo>
                    <a:pt x="293" y="512"/>
                  </a:lnTo>
                  <a:lnTo>
                    <a:pt x="304" y="516"/>
                  </a:lnTo>
                  <a:lnTo>
                    <a:pt x="313" y="520"/>
                  </a:lnTo>
                  <a:lnTo>
                    <a:pt x="320" y="521"/>
                  </a:lnTo>
                  <a:lnTo>
                    <a:pt x="327" y="521"/>
                  </a:lnTo>
                  <a:lnTo>
                    <a:pt x="335" y="523"/>
                  </a:lnTo>
                  <a:lnTo>
                    <a:pt x="344" y="525"/>
                  </a:lnTo>
                  <a:lnTo>
                    <a:pt x="353" y="527"/>
                  </a:lnTo>
                  <a:lnTo>
                    <a:pt x="361" y="530"/>
                  </a:lnTo>
                  <a:lnTo>
                    <a:pt x="368" y="532"/>
                  </a:lnTo>
                  <a:lnTo>
                    <a:pt x="374" y="534"/>
                  </a:lnTo>
                  <a:lnTo>
                    <a:pt x="375" y="534"/>
                  </a:lnTo>
                  <a:lnTo>
                    <a:pt x="407" y="545"/>
                  </a:lnTo>
                  <a:lnTo>
                    <a:pt x="471" y="534"/>
                  </a:lnTo>
                  <a:lnTo>
                    <a:pt x="472" y="523"/>
                  </a:lnTo>
                  <a:lnTo>
                    <a:pt x="474" y="497"/>
                  </a:lnTo>
                  <a:lnTo>
                    <a:pt x="472" y="462"/>
                  </a:lnTo>
                  <a:lnTo>
                    <a:pt x="467" y="430"/>
                  </a:lnTo>
                  <a:lnTo>
                    <a:pt x="460" y="399"/>
                  </a:lnTo>
                  <a:lnTo>
                    <a:pt x="456" y="372"/>
                  </a:lnTo>
                  <a:lnTo>
                    <a:pt x="455" y="353"/>
                  </a:lnTo>
                  <a:lnTo>
                    <a:pt x="455" y="346"/>
                  </a:lnTo>
                  <a:lnTo>
                    <a:pt x="456" y="325"/>
                  </a:lnTo>
                  <a:lnTo>
                    <a:pt x="457" y="277"/>
                  </a:lnTo>
                  <a:lnTo>
                    <a:pt x="457" y="225"/>
                  </a:lnTo>
                  <a:lnTo>
                    <a:pt x="455" y="190"/>
                  </a:lnTo>
                  <a:lnTo>
                    <a:pt x="459" y="205"/>
                  </a:lnTo>
                  <a:lnTo>
                    <a:pt x="470" y="242"/>
                  </a:lnTo>
                  <a:lnTo>
                    <a:pt x="477" y="295"/>
                  </a:lnTo>
                  <a:lnTo>
                    <a:pt x="477" y="353"/>
                  </a:lnTo>
                  <a:lnTo>
                    <a:pt x="478" y="361"/>
                  </a:lnTo>
                  <a:lnTo>
                    <a:pt x="482" y="377"/>
                  </a:lnTo>
                  <a:lnTo>
                    <a:pt x="485" y="397"/>
                  </a:lnTo>
                  <a:lnTo>
                    <a:pt x="486" y="410"/>
                  </a:lnTo>
                  <a:lnTo>
                    <a:pt x="487" y="423"/>
                  </a:lnTo>
                  <a:lnTo>
                    <a:pt x="493" y="439"/>
                  </a:lnTo>
                  <a:lnTo>
                    <a:pt x="497" y="453"/>
                  </a:lnTo>
                  <a:lnTo>
                    <a:pt x="498" y="460"/>
                  </a:lnTo>
                  <a:lnTo>
                    <a:pt x="496" y="521"/>
                  </a:lnTo>
                  <a:lnTo>
                    <a:pt x="498" y="534"/>
                  </a:lnTo>
                  <a:lnTo>
                    <a:pt x="541" y="517"/>
                  </a:lnTo>
                  <a:lnTo>
                    <a:pt x="542" y="513"/>
                  </a:lnTo>
                  <a:lnTo>
                    <a:pt x="544" y="504"/>
                  </a:lnTo>
                  <a:lnTo>
                    <a:pt x="541" y="487"/>
                  </a:lnTo>
                  <a:lnTo>
                    <a:pt x="531" y="465"/>
                  </a:lnTo>
                  <a:lnTo>
                    <a:pt x="522" y="440"/>
                  </a:lnTo>
                  <a:lnTo>
                    <a:pt x="520" y="414"/>
                  </a:lnTo>
                  <a:lnTo>
                    <a:pt x="520" y="395"/>
                  </a:lnTo>
                  <a:lnTo>
                    <a:pt x="522" y="387"/>
                  </a:lnTo>
                  <a:lnTo>
                    <a:pt x="514" y="349"/>
                  </a:lnTo>
                  <a:lnTo>
                    <a:pt x="501" y="288"/>
                  </a:lnTo>
                  <a:lnTo>
                    <a:pt x="487" y="228"/>
                  </a:lnTo>
                  <a:lnTo>
                    <a:pt x="486" y="199"/>
                  </a:lnTo>
                  <a:lnTo>
                    <a:pt x="486" y="181"/>
                  </a:lnTo>
                  <a:lnTo>
                    <a:pt x="485" y="175"/>
                  </a:lnTo>
                  <a:lnTo>
                    <a:pt x="481" y="159"/>
                  </a:lnTo>
                  <a:lnTo>
                    <a:pt x="470" y="142"/>
                  </a:lnTo>
                  <a:lnTo>
                    <a:pt x="449" y="129"/>
                  </a:lnTo>
                  <a:lnTo>
                    <a:pt x="437" y="124"/>
                  </a:lnTo>
                  <a:lnTo>
                    <a:pt x="426" y="120"/>
                  </a:lnTo>
                  <a:lnTo>
                    <a:pt x="416" y="114"/>
                  </a:lnTo>
                  <a:lnTo>
                    <a:pt x="408" y="109"/>
                  </a:lnTo>
                  <a:lnTo>
                    <a:pt x="401" y="105"/>
                  </a:lnTo>
                  <a:lnTo>
                    <a:pt x="396" y="100"/>
                  </a:lnTo>
                  <a:lnTo>
                    <a:pt x="393" y="99"/>
                  </a:lnTo>
                  <a:lnTo>
                    <a:pt x="392" y="98"/>
                  </a:lnTo>
                  <a:lnTo>
                    <a:pt x="387" y="95"/>
                  </a:lnTo>
                  <a:lnTo>
                    <a:pt x="379" y="88"/>
                  </a:lnTo>
                  <a:lnTo>
                    <a:pt x="370" y="80"/>
                  </a:lnTo>
                  <a:lnTo>
                    <a:pt x="360" y="70"/>
                  </a:lnTo>
                  <a:lnTo>
                    <a:pt x="350" y="58"/>
                  </a:lnTo>
                  <a:lnTo>
                    <a:pt x="337" y="44"/>
                  </a:lnTo>
                  <a:lnTo>
                    <a:pt x="326" y="33"/>
                  </a:lnTo>
                  <a:lnTo>
                    <a:pt x="320" y="28"/>
                  </a:lnTo>
                  <a:lnTo>
                    <a:pt x="319" y="25"/>
                  </a:lnTo>
                  <a:lnTo>
                    <a:pt x="316" y="18"/>
                  </a:lnTo>
                  <a:lnTo>
                    <a:pt x="311" y="10"/>
                  </a:lnTo>
                  <a:lnTo>
                    <a:pt x="302" y="6"/>
                  </a:lnTo>
                  <a:lnTo>
                    <a:pt x="291" y="5"/>
                  </a:lnTo>
                  <a:lnTo>
                    <a:pt x="281" y="2"/>
                  </a:lnTo>
                  <a:lnTo>
                    <a:pt x="271" y="0"/>
                  </a:lnTo>
                  <a:lnTo>
                    <a:pt x="267" y="0"/>
                  </a:lnTo>
                  <a:lnTo>
                    <a:pt x="267" y="3"/>
                  </a:lnTo>
                  <a:lnTo>
                    <a:pt x="267" y="10"/>
                  </a:lnTo>
                  <a:lnTo>
                    <a:pt x="265" y="20"/>
                  </a:lnTo>
                  <a:lnTo>
                    <a:pt x="265" y="31"/>
                  </a:lnTo>
                  <a:lnTo>
                    <a:pt x="268" y="37"/>
                  </a:lnTo>
                  <a:lnTo>
                    <a:pt x="274" y="48"/>
                  </a:lnTo>
                  <a:lnTo>
                    <a:pt x="282" y="61"/>
                  </a:lnTo>
                  <a:lnTo>
                    <a:pt x="291" y="74"/>
                  </a:lnTo>
                  <a:lnTo>
                    <a:pt x="301" y="88"/>
                  </a:lnTo>
                  <a:lnTo>
                    <a:pt x="309" y="100"/>
                  </a:lnTo>
                  <a:lnTo>
                    <a:pt x="316" y="110"/>
                  </a:lnTo>
                  <a:lnTo>
                    <a:pt x="320" y="117"/>
                  </a:lnTo>
                  <a:lnTo>
                    <a:pt x="326" y="128"/>
                  </a:lnTo>
                  <a:lnTo>
                    <a:pt x="331" y="140"/>
                  </a:lnTo>
                  <a:lnTo>
                    <a:pt x="338" y="155"/>
                  </a:lnTo>
                  <a:lnTo>
                    <a:pt x="345" y="175"/>
                  </a:lnTo>
                  <a:lnTo>
                    <a:pt x="349" y="188"/>
                  </a:lnTo>
                  <a:lnTo>
                    <a:pt x="356" y="206"/>
                  </a:lnTo>
                  <a:lnTo>
                    <a:pt x="361" y="228"/>
                  </a:lnTo>
                  <a:lnTo>
                    <a:pt x="368" y="250"/>
                  </a:lnTo>
                  <a:lnTo>
                    <a:pt x="375" y="272"/>
                  </a:lnTo>
                  <a:lnTo>
                    <a:pt x="381" y="291"/>
                  </a:lnTo>
                  <a:lnTo>
                    <a:pt x="385" y="305"/>
                  </a:lnTo>
                  <a:lnTo>
                    <a:pt x="387" y="313"/>
                  </a:lnTo>
                  <a:lnTo>
                    <a:pt x="390" y="320"/>
                  </a:lnTo>
                  <a:lnTo>
                    <a:pt x="392" y="328"/>
                  </a:lnTo>
                  <a:lnTo>
                    <a:pt x="392" y="334"/>
                  </a:lnTo>
                  <a:lnTo>
                    <a:pt x="392" y="336"/>
                  </a:lnTo>
                  <a:lnTo>
                    <a:pt x="387" y="392"/>
                  </a:lnTo>
                  <a:lnTo>
                    <a:pt x="431" y="469"/>
                  </a:lnTo>
                  <a:lnTo>
                    <a:pt x="429" y="467"/>
                  </a:lnTo>
                  <a:lnTo>
                    <a:pt x="422" y="460"/>
                  </a:lnTo>
                  <a:lnTo>
                    <a:pt x="413" y="450"/>
                  </a:lnTo>
                  <a:lnTo>
                    <a:pt x="401" y="438"/>
                  </a:lnTo>
                  <a:lnTo>
                    <a:pt x="390" y="425"/>
                  </a:lnTo>
                  <a:lnTo>
                    <a:pt x="379" y="412"/>
                  </a:lnTo>
                  <a:lnTo>
                    <a:pt x="370" y="399"/>
                  </a:lnTo>
                  <a:lnTo>
                    <a:pt x="363" y="388"/>
                  </a:lnTo>
                  <a:lnTo>
                    <a:pt x="333" y="313"/>
                  </a:lnTo>
                  <a:lnTo>
                    <a:pt x="331" y="312"/>
                  </a:lnTo>
                  <a:lnTo>
                    <a:pt x="330" y="306"/>
                  </a:lnTo>
                  <a:lnTo>
                    <a:pt x="326" y="299"/>
                  </a:lnTo>
                  <a:lnTo>
                    <a:pt x="320" y="290"/>
                  </a:lnTo>
                  <a:lnTo>
                    <a:pt x="315" y="277"/>
                  </a:lnTo>
                  <a:lnTo>
                    <a:pt x="307" y="265"/>
                  </a:lnTo>
                  <a:lnTo>
                    <a:pt x="300" y="251"/>
                  </a:lnTo>
                  <a:lnTo>
                    <a:pt x="290" y="236"/>
                  </a:lnTo>
                  <a:lnTo>
                    <a:pt x="281" y="221"/>
                  </a:lnTo>
                  <a:lnTo>
                    <a:pt x="271" y="207"/>
                  </a:lnTo>
                  <a:lnTo>
                    <a:pt x="260" y="195"/>
                  </a:lnTo>
                  <a:lnTo>
                    <a:pt x="252" y="184"/>
                  </a:lnTo>
                  <a:lnTo>
                    <a:pt x="242" y="175"/>
                  </a:lnTo>
                  <a:lnTo>
                    <a:pt x="235" y="165"/>
                  </a:lnTo>
                  <a:lnTo>
                    <a:pt x="231" y="158"/>
                  </a:lnTo>
                  <a:lnTo>
                    <a:pt x="228" y="153"/>
                  </a:lnTo>
                  <a:lnTo>
                    <a:pt x="226" y="147"/>
                  </a:lnTo>
                  <a:lnTo>
                    <a:pt x="220" y="137"/>
                  </a:lnTo>
                  <a:lnTo>
                    <a:pt x="213" y="128"/>
                  </a:lnTo>
                  <a:lnTo>
                    <a:pt x="205" y="117"/>
                  </a:lnTo>
                  <a:lnTo>
                    <a:pt x="197" y="107"/>
                  </a:lnTo>
                  <a:lnTo>
                    <a:pt x="189" y="96"/>
                  </a:lnTo>
                  <a:lnTo>
                    <a:pt x="182" y="88"/>
                  </a:lnTo>
                  <a:lnTo>
                    <a:pt x="176" y="83"/>
                  </a:lnTo>
                  <a:lnTo>
                    <a:pt x="171" y="76"/>
                  </a:lnTo>
                  <a:lnTo>
                    <a:pt x="164" y="66"/>
                  </a:lnTo>
                  <a:lnTo>
                    <a:pt x="154" y="55"/>
                  </a:lnTo>
                  <a:lnTo>
                    <a:pt x="145" y="43"/>
                  </a:lnTo>
                  <a:lnTo>
                    <a:pt x="134" y="32"/>
                  </a:lnTo>
                  <a:lnTo>
                    <a:pt x="123" y="22"/>
                  </a:lnTo>
                  <a:lnTo>
                    <a:pt x="115" y="15"/>
                  </a:lnTo>
                  <a:lnTo>
                    <a:pt x="106"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18" name="Freeform 1054">
              <a:extLst>
                <a:ext uri="{FF2B5EF4-FFF2-40B4-BE49-F238E27FC236}">
                  <a16:creationId xmlns:a16="http://schemas.microsoft.com/office/drawing/2014/main" id="{422777D8-6D3C-EE1D-5CCD-22BF338ECDBB}"/>
                </a:ext>
              </a:extLst>
            </p:cNvPr>
            <p:cNvSpPr>
              <a:spLocks/>
            </p:cNvSpPr>
            <p:nvPr/>
          </p:nvSpPr>
          <p:spPr bwMode="auto">
            <a:xfrm flipH="1">
              <a:off x="5423" y="1378"/>
              <a:ext cx="87" cy="166"/>
            </a:xfrm>
            <a:custGeom>
              <a:avLst/>
              <a:gdLst>
                <a:gd name="T0" fmla="*/ 7 w 176"/>
                <a:gd name="T1" fmla="*/ 54 h 331"/>
                <a:gd name="T2" fmla="*/ 9 w 176"/>
                <a:gd name="T3" fmla="*/ 57 h 331"/>
                <a:gd name="T4" fmla="*/ 14 w 176"/>
                <a:gd name="T5" fmla="*/ 67 h 331"/>
                <a:gd name="T6" fmla="*/ 22 w 176"/>
                <a:gd name="T7" fmla="*/ 79 h 331"/>
                <a:gd name="T8" fmla="*/ 31 w 176"/>
                <a:gd name="T9" fmla="*/ 93 h 331"/>
                <a:gd name="T10" fmla="*/ 40 w 176"/>
                <a:gd name="T11" fmla="*/ 108 h 331"/>
                <a:gd name="T12" fmla="*/ 50 w 176"/>
                <a:gd name="T13" fmla="*/ 122 h 331"/>
                <a:gd name="T14" fmla="*/ 57 w 176"/>
                <a:gd name="T15" fmla="*/ 134 h 331"/>
                <a:gd name="T16" fmla="*/ 62 w 176"/>
                <a:gd name="T17" fmla="*/ 141 h 331"/>
                <a:gd name="T18" fmla="*/ 68 w 176"/>
                <a:gd name="T19" fmla="*/ 148 h 331"/>
                <a:gd name="T20" fmla="*/ 74 w 176"/>
                <a:gd name="T21" fmla="*/ 159 h 331"/>
                <a:gd name="T22" fmla="*/ 81 w 176"/>
                <a:gd name="T23" fmla="*/ 171 h 331"/>
                <a:gd name="T24" fmla="*/ 91 w 176"/>
                <a:gd name="T25" fmla="*/ 185 h 331"/>
                <a:gd name="T26" fmla="*/ 98 w 176"/>
                <a:gd name="T27" fmla="*/ 198 h 331"/>
                <a:gd name="T28" fmla="*/ 105 w 176"/>
                <a:gd name="T29" fmla="*/ 209 h 331"/>
                <a:gd name="T30" fmla="*/ 110 w 176"/>
                <a:gd name="T31" fmla="*/ 218 h 331"/>
                <a:gd name="T32" fmla="*/ 111 w 176"/>
                <a:gd name="T33" fmla="*/ 220 h 331"/>
                <a:gd name="T34" fmla="*/ 144 w 176"/>
                <a:gd name="T35" fmla="*/ 270 h 331"/>
                <a:gd name="T36" fmla="*/ 176 w 176"/>
                <a:gd name="T37" fmla="*/ 331 h 331"/>
                <a:gd name="T38" fmla="*/ 174 w 176"/>
                <a:gd name="T39" fmla="*/ 323 h 331"/>
                <a:gd name="T40" fmla="*/ 170 w 176"/>
                <a:gd name="T41" fmla="*/ 303 h 331"/>
                <a:gd name="T42" fmla="*/ 164 w 176"/>
                <a:gd name="T43" fmla="*/ 276 h 331"/>
                <a:gd name="T44" fmla="*/ 157 w 176"/>
                <a:gd name="T45" fmla="*/ 250 h 331"/>
                <a:gd name="T46" fmla="*/ 147 w 176"/>
                <a:gd name="T47" fmla="*/ 223 h 331"/>
                <a:gd name="T48" fmla="*/ 136 w 176"/>
                <a:gd name="T49" fmla="*/ 196 h 331"/>
                <a:gd name="T50" fmla="*/ 125 w 176"/>
                <a:gd name="T51" fmla="*/ 171 h 331"/>
                <a:gd name="T52" fmla="*/ 113 w 176"/>
                <a:gd name="T53" fmla="*/ 148 h 331"/>
                <a:gd name="T54" fmla="*/ 102 w 176"/>
                <a:gd name="T55" fmla="*/ 127 h 331"/>
                <a:gd name="T56" fmla="*/ 92 w 176"/>
                <a:gd name="T57" fmla="*/ 112 h 331"/>
                <a:gd name="T58" fmla="*/ 87 w 176"/>
                <a:gd name="T59" fmla="*/ 102 h 331"/>
                <a:gd name="T60" fmla="*/ 84 w 176"/>
                <a:gd name="T61" fmla="*/ 98 h 331"/>
                <a:gd name="T62" fmla="*/ 55 w 176"/>
                <a:gd name="T63" fmla="*/ 54 h 331"/>
                <a:gd name="T64" fmla="*/ 28 w 176"/>
                <a:gd name="T65" fmla="*/ 0 h 331"/>
                <a:gd name="T66" fmla="*/ 0 w 176"/>
                <a:gd name="T67" fmla="*/ 19 h 331"/>
                <a:gd name="T68" fmla="*/ 25 w 176"/>
                <a:gd name="T69" fmla="*/ 27 h 331"/>
                <a:gd name="T70" fmla="*/ 25 w 176"/>
                <a:gd name="T71" fmla="*/ 31 h 331"/>
                <a:gd name="T72" fmla="*/ 24 w 176"/>
                <a:gd name="T73" fmla="*/ 39 h 331"/>
                <a:gd name="T74" fmla="*/ 18 w 176"/>
                <a:gd name="T75" fmla="*/ 49 h 331"/>
                <a:gd name="T76" fmla="*/ 7 w 176"/>
                <a:gd name="T77" fmla="*/ 5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331">
                  <a:moveTo>
                    <a:pt x="7" y="54"/>
                  </a:moveTo>
                  <a:lnTo>
                    <a:pt x="9" y="57"/>
                  </a:lnTo>
                  <a:lnTo>
                    <a:pt x="14" y="67"/>
                  </a:lnTo>
                  <a:lnTo>
                    <a:pt x="22" y="79"/>
                  </a:lnTo>
                  <a:lnTo>
                    <a:pt x="31" y="93"/>
                  </a:lnTo>
                  <a:lnTo>
                    <a:pt x="40" y="108"/>
                  </a:lnTo>
                  <a:lnTo>
                    <a:pt x="50" y="122"/>
                  </a:lnTo>
                  <a:lnTo>
                    <a:pt x="57" y="134"/>
                  </a:lnTo>
                  <a:lnTo>
                    <a:pt x="62" y="141"/>
                  </a:lnTo>
                  <a:lnTo>
                    <a:pt x="68" y="148"/>
                  </a:lnTo>
                  <a:lnTo>
                    <a:pt x="74" y="159"/>
                  </a:lnTo>
                  <a:lnTo>
                    <a:pt x="81" y="171"/>
                  </a:lnTo>
                  <a:lnTo>
                    <a:pt x="91" y="185"/>
                  </a:lnTo>
                  <a:lnTo>
                    <a:pt x="98" y="198"/>
                  </a:lnTo>
                  <a:lnTo>
                    <a:pt x="105" y="209"/>
                  </a:lnTo>
                  <a:lnTo>
                    <a:pt x="110" y="218"/>
                  </a:lnTo>
                  <a:lnTo>
                    <a:pt x="111" y="220"/>
                  </a:lnTo>
                  <a:lnTo>
                    <a:pt x="144" y="270"/>
                  </a:lnTo>
                  <a:lnTo>
                    <a:pt x="176" y="331"/>
                  </a:lnTo>
                  <a:lnTo>
                    <a:pt x="174" y="323"/>
                  </a:lnTo>
                  <a:lnTo>
                    <a:pt x="170" y="303"/>
                  </a:lnTo>
                  <a:lnTo>
                    <a:pt x="164" y="276"/>
                  </a:lnTo>
                  <a:lnTo>
                    <a:pt x="157" y="250"/>
                  </a:lnTo>
                  <a:lnTo>
                    <a:pt x="147" y="223"/>
                  </a:lnTo>
                  <a:lnTo>
                    <a:pt x="136" y="196"/>
                  </a:lnTo>
                  <a:lnTo>
                    <a:pt x="125" y="171"/>
                  </a:lnTo>
                  <a:lnTo>
                    <a:pt x="113" y="148"/>
                  </a:lnTo>
                  <a:lnTo>
                    <a:pt x="102" y="127"/>
                  </a:lnTo>
                  <a:lnTo>
                    <a:pt x="92" y="112"/>
                  </a:lnTo>
                  <a:lnTo>
                    <a:pt x="87" y="102"/>
                  </a:lnTo>
                  <a:lnTo>
                    <a:pt x="84" y="98"/>
                  </a:lnTo>
                  <a:lnTo>
                    <a:pt x="55" y="54"/>
                  </a:lnTo>
                  <a:lnTo>
                    <a:pt x="28" y="0"/>
                  </a:lnTo>
                  <a:lnTo>
                    <a:pt x="0" y="19"/>
                  </a:lnTo>
                  <a:lnTo>
                    <a:pt x="25" y="27"/>
                  </a:lnTo>
                  <a:lnTo>
                    <a:pt x="25" y="31"/>
                  </a:lnTo>
                  <a:lnTo>
                    <a:pt x="24" y="39"/>
                  </a:lnTo>
                  <a:lnTo>
                    <a:pt x="18" y="49"/>
                  </a:lnTo>
                  <a:lnTo>
                    <a:pt x="7" y="54"/>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19" name="Freeform 1055">
              <a:extLst>
                <a:ext uri="{FF2B5EF4-FFF2-40B4-BE49-F238E27FC236}">
                  <a16:creationId xmlns:a16="http://schemas.microsoft.com/office/drawing/2014/main" id="{86D9A24D-AB00-4AB5-DBE7-457A76D53A48}"/>
                </a:ext>
              </a:extLst>
            </p:cNvPr>
            <p:cNvSpPr>
              <a:spLocks/>
            </p:cNvSpPr>
            <p:nvPr/>
          </p:nvSpPr>
          <p:spPr bwMode="auto">
            <a:xfrm flipH="1">
              <a:off x="5399" y="1522"/>
              <a:ext cx="88" cy="135"/>
            </a:xfrm>
            <a:custGeom>
              <a:avLst/>
              <a:gdLst>
                <a:gd name="T0" fmla="*/ 177 w 177"/>
                <a:gd name="T1" fmla="*/ 261 h 271"/>
                <a:gd name="T2" fmla="*/ 171 w 177"/>
                <a:gd name="T3" fmla="*/ 255 h 271"/>
                <a:gd name="T4" fmla="*/ 160 w 177"/>
                <a:gd name="T5" fmla="*/ 240 h 271"/>
                <a:gd name="T6" fmla="*/ 147 w 177"/>
                <a:gd name="T7" fmla="*/ 224 h 271"/>
                <a:gd name="T8" fmla="*/ 137 w 177"/>
                <a:gd name="T9" fmla="*/ 212 h 271"/>
                <a:gd name="T10" fmla="*/ 129 w 177"/>
                <a:gd name="T11" fmla="*/ 201 h 271"/>
                <a:gd name="T12" fmla="*/ 117 w 177"/>
                <a:gd name="T13" fmla="*/ 187 h 271"/>
                <a:gd name="T14" fmla="*/ 106 w 177"/>
                <a:gd name="T15" fmla="*/ 172 h 271"/>
                <a:gd name="T16" fmla="*/ 97 w 177"/>
                <a:gd name="T17" fmla="*/ 157 h 271"/>
                <a:gd name="T18" fmla="*/ 92 w 177"/>
                <a:gd name="T19" fmla="*/ 143 h 271"/>
                <a:gd name="T20" fmla="*/ 84 w 177"/>
                <a:gd name="T21" fmla="*/ 127 h 271"/>
                <a:gd name="T22" fmla="*/ 75 w 177"/>
                <a:gd name="T23" fmla="*/ 107 h 271"/>
                <a:gd name="T24" fmla="*/ 67 w 177"/>
                <a:gd name="T25" fmla="*/ 90 h 271"/>
                <a:gd name="T26" fmla="*/ 59 w 177"/>
                <a:gd name="T27" fmla="*/ 72 h 271"/>
                <a:gd name="T28" fmla="*/ 52 w 177"/>
                <a:gd name="T29" fmla="*/ 58 h 271"/>
                <a:gd name="T30" fmla="*/ 47 w 177"/>
                <a:gd name="T31" fmla="*/ 48 h 271"/>
                <a:gd name="T32" fmla="*/ 45 w 177"/>
                <a:gd name="T33" fmla="*/ 44 h 271"/>
                <a:gd name="T34" fmla="*/ 0 w 177"/>
                <a:gd name="T35" fmla="*/ 0 h 271"/>
                <a:gd name="T36" fmla="*/ 1 w 177"/>
                <a:gd name="T37" fmla="*/ 3 h 271"/>
                <a:gd name="T38" fmla="*/ 7 w 177"/>
                <a:gd name="T39" fmla="*/ 10 h 271"/>
                <a:gd name="T40" fmla="*/ 12 w 177"/>
                <a:gd name="T41" fmla="*/ 21 h 271"/>
                <a:gd name="T42" fmla="*/ 21 w 177"/>
                <a:gd name="T43" fmla="*/ 33 h 271"/>
                <a:gd name="T44" fmla="*/ 29 w 177"/>
                <a:gd name="T45" fmla="*/ 48 h 271"/>
                <a:gd name="T46" fmla="*/ 36 w 177"/>
                <a:gd name="T47" fmla="*/ 62 h 271"/>
                <a:gd name="T48" fmla="*/ 41 w 177"/>
                <a:gd name="T49" fmla="*/ 74 h 271"/>
                <a:gd name="T50" fmla="*/ 45 w 177"/>
                <a:gd name="T51" fmla="*/ 84 h 271"/>
                <a:gd name="T52" fmla="*/ 53 w 177"/>
                <a:gd name="T53" fmla="*/ 106 h 271"/>
                <a:gd name="T54" fmla="*/ 64 w 177"/>
                <a:gd name="T55" fmla="*/ 135 h 271"/>
                <a:gd name="T56" fmla="*/ 75 w 177"/>
                <a:gd name="T57" fmla="*/ 162 h 271"/>
                <a:gd name="T58" fmla="*/ 82 w 177"/>
                <a:gd name="T59" fmla="*/ 179 h 271"/>
                <a:gd name="T60" fmla="*/ 88 w 177"/>
                <a:gd name="T61" fmla="*/ 186 h 271"/>
                <a:gd name="T62" fmla="*/ 97 w 177"/>
                <a:gd name="T63" fmla="*/ 196 h 271"/>
                <a:gd name="T64" fmla="*/ 110 w 177"/>
                <a:gd name="T65" fmla="*/ 212 h 271"/>
                <a:gd name="T66" fmla="*/ 123 w 177"/>
                <a:gd name="T67" fmla="*/ 228 h 271"/>
                <a:gd name="T68" fmla="*/ 137 w 177"/>
                <a:gd name="T69" fmla="*/ 244 h 271"/>
                <a:gd name="T70" fmla="*/ 148 w 177"/>
                <a:gd name="T71" fmla="*/ 258 h 271"/>
                <a:gd name="T72" fmla="*/ 156 w 177"/>
                <a:gd name="T73" fmla="*/ 266 h 271"/>
                <a:gd name="T74" fmla="*/ 159 w 177"/>
                <a:gd name="T75" fmla="*/ 271 h 271"/>
                <a:gd name="T76" fmla="*/ 177 w 177"/>
                <a:gd name="T77" fmla="*/ 26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 h="271">
                  <a:moveTo>
                    <a:pt x="177" y="261"/>
                  </a:moveTo>
                  <a:lnTo>
                    <a:pt x="171" y="255"/>
                  </a:lnTo>
                  <a:lnTo>
                    <a:pt x="160" y="240"/>
                  </a:lnTo>
                  <a:lnTo>
                    <a:pt x="147" y="224"/>
                  </a:lnTo>
                  <a:lnTo>
                    <a:pt x="137" y="212"/>
                  </a:lnTo>
                  <a:lnTo>
                    <a:pt x="129" y="201"/>
                  </a:lnTo>
                  <a:lnTo>
                    <a:pt x="117" y="187"/>
                  </a:lnTo>
                  <a:lnTo>
                    <a:pt x="106" y="172"/>
                  </a:lnTo>
                  <a:lnTo>
                    <a:pt x="97" y="157"/>
                  </a:lnTo>
                  <a:lnTo>
                    <a:pt x="92" y="143"/>
                  </a:lnTo>
                  <a:lnTo>
                    <a:pt x="84" y="127"/>
                  </a:lnTo>
                  <a:lnTo>
                    <a:pt x="75" y="107"/>
                  </a:lnTo>
                  <a:lnTo>
                    <a:pt x="67" y="90"/>
                  </a:lnTo>
                  <a:lnTo>
                    <a:pt x="59" y="72"/>
                  </a:lnTo>
                  <a:lnTo>
                    <a:pt x="52" y="58"/>
                  </a:lnTo>
                  <a:lnTo>
                    <a:pt x="47" y="48"/>
                  </a:lnTo>
                  <a:lnTo>
                    <a:pt x="45" y="44"/>
                  </a:lnTo>
                  <a:lnTo>
                    <a:pt x="0" y="0"/>
                  </a:lnTo>
                  <a:lnTo>
                    <a:pt x="1" y="3"/>
                  </a:lnTo>
                  <a:lnTo>
                    <a:pt x="7" y="10"/>
                  </a:lnTo>
                  <a:lnTo>
                    <a:pt x="12" y="21"/>
                  </a:lnTo>
                  <a:lnTo>
                    <a:pt x="21" y="33"/>
                  </a:lnTo>
                  <a:lnTo>
                    <a:pt x="29" y="48"/>
                  </a:lnTo>
                  <a:lnTo>
                    <a:pt x="36" y="62"/>
                  </a:lnTo>
                  <a:lnTo>
                    <a:pt x="41" y="74"/>
                  </a:lnTo>
                  <a:lnTo>
                    <a:pt x="45" y="84"/>
                  </a:lnTo>
                  <a:lnTo>
                    <a:pt x="53" y="106"/>
                  </a:lnTo>
                  <a:lnTo>
                    <a:pt x="64" y="135"/>
                  </a:lnTo>
                  <a:lnTo>
                    <a:pt x="75" y="162"/>
                  </a:lnTo>
                  <a:lnTo>
                    <a:pt x="82" y="179"/>
                  </a:lnTo>
                  <a:lnTo>
                    <a:pt x="88" y="186"/>
                  </a:lnTo>
                  <a:lnTo>
                    <a:pt x="97" y="196"/>
                  </a:lnTo>
                  <a:lnTo>
                    <a:pt x="110" y="212"/>
                  </a:lnTo>
                  <a:lnTo>
                    <a:pt x="123" y="228"/>
                  </a:lnTo>
                  <a:lnTo>
                    <a:pt x="137" y="244"/>
                  </a:lnTo>
                  <a:lnTo>
                    <a:pt x="148" y="258"/>
                  </a:lnTo>
                  <a:lnTo>
                    <a:pt x="156" y="266"/>
                  </a:lnTo>
                  <a:lnTo>
                    <a:pt x="159" y="271"/>
                  </a:lnTo>
                  <a:lnTo>
                    <a:pt x="17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20" name="Freeform 1056">
              <a:extLst>
                <a:ext uri="{FF2B5EF4-FFF2-40B4-BE49-F238E27FC236}">
                  <a16:creationId xmlns:a16="http://schemas.microsoft.com/office/drawing/2014/main" id="{EEB3014A-F8FB-4646-525B-291ECD8E7612}"/>
                </a:ext>
              </a:extLst>
            </p:cNvPr>
            <p:cNvSpPr>
              <a:spLocks/>
            </p:cNvSpPr>
            <p:nvPr/>
          </p:nvSpPr>
          <p:spPr bwMode="auto">
            <a:xfrm flipH="1">
              <a:off x="5369" y="1565"/>
              <a:ext cx="52" cy="87"/>
            </a:xfrm>
            <a:custGeom>
              <a:avLst/>
              <a:gdLst>
                <a:gd name="T0" fmla="*/ 5 w 104"/>
                <a:gd name="T1" fmla="*/ 27 h 174"/>
                <a:gd name="T2" fmla="*/ 6 w 104"/>
                <a:gd name="T3" fmla="*/ 30 h 174"/>
                <a:gd name="T4" fmla="*/ 12 w 104"/>
                <a:gd name="T5" fmla="*/ 38 h 174"/>
                <a:gd name="T6" fmla="*/ 20 w 104"/>
                <a:gd name="T7" fmla="*/ 49 h 174"/>
                <a:gd name="T8" fmla="*/ 28 w 104"/>
                <a:gd name="T9" fmla="*/ 63 h 174"/>
                <a:gd name="T10" fmla="*/ 38 w 104"/>
                <a:gd name="T11" fmla="*/ 77 h 174"/>
                <a:gd name="T12" fmla="*/ 48 w 104"/>
                <a:gd name="T13" fmla="*/ 88 h 174"/>
                <a:gd name="T14" fmla="*/ 56 w 104"/>
                <a:gd name="T15" fmla="*/ 97 h 174"/>
                <a:gd name="T16" fmla="*/ 61 w 104"/>
                <a:gd name="T17" fmla="*/ 101 h 174"/>
                <a:gd name="T18" fmla="*/ 71 w 104"/>
                <a:gd name="T19" fmla="*/ 112 h 174"/>
                <a:gd name="T20" fmla="*/ 79 w 104"/>
                <a:gd name="T21" fmla="*/ 133 h 174"/>
                <a:gd name="T22" fmla="*/ 86 w 104"/>
                <a:gd name="T23" fmla="*/ 152 h 174"/>
                <a:gd name="T24" fmla="*/ 89 w 104"/>
                <a:gd name="T25" fmla="*/ 162 h 174"/>
                <a:gd name="T26" fmla="*/ 91 w 104"/>
                <a:gd name="T27" fmla="*/ 174 h 174"/>
                <a:gd name="T28" fmla="*/ 101 w 104"/>
                <a:gd name="T29" fmla="*/ 174 h 174"/>
                <a:gd name="T30" fmla="*/ 104 w 104"/>
                <a:gd name="T31" fmla="*/ 156 h 174"/>
                <a:gd name="T32" fmla="*/ 76 w 104"/>
                <a:gd name="T33" fmla="*/ 92 h 174"/>
                <a:gd name="T34" fmla="*/ 17 w 104"/>
                <a:gd name="T35" fmla="*/ 24 h 174"/>
                <a:gd name="T36" fmla="*/ 0 w 104"/>
                <a:gd name="T37" fmla="*/ 0 h 174"/>
                <a:gd name="T38" fmla="*/ 5 w 104"/>
                <a:gd name="T39" fmla="*/ 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74">
                  <a:moveTo>
                    <a:pt x="5" y="27"/>
                  </a:moveTo>
                  <a:lnTo>
                    <a:pt x="6" y="30"/>
                  </a:lnTo>
                  <a:lnTo>
                    <a:pt x="12" y="38"/>
                  </a:lnTo>
                  <a:lnTo>
                    <a:pt x="20" y="49"/>
                  </a:lnTo>
                  <a:lnTo>
                    <a:pt x="28" y="63"/>
                  </a:lnTo>
                  <a:lnTo>
                    <a:pt x="38" y="77"/>
                  </a:lnTo>
                  <a:lnTo>
                    <a:pt x="48" y="88"/>
                  </a:lnTo>
                  <a:lnTo>
                    <a:pt x="56" y="97"/>
                  </a:lnTo>
                  <a:lnTo>
                    <a:pt x="61" y="101"/>
                  </a:lnTo>
                  <a:lnTo>
                    <a:pt x="71" y="112"/>
                  </a:lnTo>
                  <a:lnTo>
                    <a:pt x="79" y="133"/>
                  </a:lnTo>
                  <a:lnTo>
                    <a:pt x="86" y="152"/>
                  </a:lnTo>
                  <a:lnTo>
                    <a:pt x="89" y="162"/>
                  </a:lnTo>
                  <a:lnTo>
                    <a:pt x="91" y="174"/>
                  </a:lnTo>
                  <a:lnTo>
                    <a:pt x="101" y="174"/>
                  </a:lnTo>
                  <a:lnTo>
                    <a:pt x="104" y="156"/>
                  </a:lnTo>
                  <a:lnTo>
                    <a:pt x="76" y="92"/>
                  </a:lnTo>
                  <a:lnTo>
                    <a:pt x="17" y="24"/>
                  </a:lnTo>
                  <a:lnTo>
                    <a:pt x="0" y="0"/>
                  </a:ln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5921" name="Freeform 1057">
              <a:extLst>
                <a:ext uri="{FF2B5EF4-FFF2-40B4-BE49-F238E27FC236}">
                  <a16:creationId xmlns:a16="http://schemas.microsoft.com/office/drawing/2014/main" id="{135BA191-1317-4BC4-8EED-5FCBFEC334BE}"/>
                </a:ext>
              </a:extLst>
            </p:cNvPr>
            <p:cNvSpPr>
              <a:spLocks/>
            </p:cNvSpPr>
            <p:nvPr/>
          </p:nvSpPr>
          <p:spPr bwMode="auto">
            <a:xfrm flipH="1">
              <a:off x="5399" y="1398"/>
              <a:ext cx="41" cy="122"/>
            </a:xfrm>
            <a:custGeom>
              <a:avLst/>
              <a:gdLst>
                <a:gd name="T0" fmla="*/ 0 w 82"/>
                <a:gd name="T1" fmla="*/ 0 h 246"/>
                <a:gd name="T2" fmla="*/ 4 w 82"/>
                <a:gd name="T3" fmla="*/ 7 h 246"/>
                <a:gd name="T4" fmla="*/ 12 w 82"/>
                <a:gd name="T5" fmla="*/ 26 h 246"/>
                <a:gd name="T6" fmla="*/ 26 w 82"/>
                <a:gd name="T7" fmla="*/ 54 h 246"/>
                <a:gd name="T8" fmla="*/ 41 w 82"/>
                <a:gd name="T9" fmla="*/ 89 h 246"/>
                <a:gd name="T10" fmla="*/ 56 w 82"/>
                <a:gd name="T11" fmla="*/ 129 h 246"/>
                <a:gd name="T12" fmla="*/ 70 w 82"/>
                <a:gd name="T13" fmla="*/ 170 h 246"/>
                <a:gd name="T14" fmla="*/ 78 w 82"/>
                <a:gd name="T15" fmla="*/ 210 h 246"/>
                <a:gd name="T16" fmla="*/ 82 w 82"/>
                <a:gd name="T17" fmla="*/ 246 h 246"/>
                <a:gd name="T18" fmla="*/ 82 w 82"/>
                <a:gd name="T19" fmla="*/ 240 h 246"/>
                <a:gd name="T20" fmla="*/ 82 w 82"/>
                <a:gd name="T21" fmla="*/ 227 h 246"/>
                <a:gd name="T22" fmla="*/ 80 w 82"/>
                <a:gd name="T23" fmla="*/ 203 h 246"/>
                <a:gd name="T24" fmla="*/ 78 w 82"/>
                <a:gd name="T25" fmla="*/ 174 h 246"/>
                <a:gd name="T26" fmla="*/ 72 w 82"/>
                <a:gd name="T27" fmla="*/ 140 h 246"/>
                <a:gd name="T28" fmla="*/ 64 w 82"/>
                <a:gd name="T29" fmla="*/ 103 h 246"/>
                <a:gd name="T30" fmla="*/ 50 w 82"/>
                <a:gd name="T31" fmla="*/ 65 h 246"/>
                <a:gd name="T32" fmla="*/ 34 w 82"/>
                <a:gd name="T33" fmla="*/ 25 h 246"/>
                <a:gd name="T34" fmla="*/ 0 w 82"/>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246">
                  <a:moveTo>
                    <a:pt x="0" y="0"/>
                  </a:moveTo>
                  <a:lnTo>
                    <a:pt x="4" y="7"/>
                  </a:lnTo>
                  <a:lnTo>
                    <a:pt x="12" y="26"/>
                  </a:lnTo>
                  <a:lnTo>
                    <a:pt x="26" y="54"/>
                  </a:lnTo>
                  <a:lnTo>
                    <a:pt x="41" y="89"/>
                  </a:lnTo>
                  <a:lnTo>
                    <a:pt x="56" y="129"/>
                  </a:lnTo>
                  <a:lnTo>
                    <a:pt x="70" y="170"/>
                  </a:lnTo>
                  <a:lnTo>
                    <a:pt x="78" y="210"/>
                  </a:lnTo>
                  <a:lnTo>
                    <a:pt x="82" y="246"/>
                  </a:lnTo>
                  <a:lnTo>
                    <a:pt x="82" y="240"/>
                  </a:lnTo>
                  <a:lnTo>
                    <a:pt x="82" y="227"/>
                  </a:lnTo>
                  <a:lnTo>
                    <a:pt x="80" y="203"/>
                  </a:lnTo>
                  <a:lnTo>
                    <a:pt x="78" y="174"/>
                  </a:lnTo>
                  <a:lnTo>
                    <a:pt x="72" y="140"/>
                  </a:lnTo>
                  <a:lnTo>
                    <a:pt x="64" y="103"/>
                  </a:lnTo>
                  <a:lnTo>
                    <a:pt x="50" y="65"/>
                  </a:lnTo>
                  <a:lnTo>
                    <a:pt x="34"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7938" name="Group 2">
            <a:extLst>
              <a:ext uri="{FF2B5EF4-FFF2-40B4-BE49-F238E27FC236}">
                <a16:creationId xmlns:a16="http://schemas.microsoft.com/office/drawing/2014/main" id="{18458462-D482-70BF-914C-DE0F55A549A7}"/>
              </a:ext>
            </a:extLst>
          </p:cNvPr>
          <p:cNvGrpSpPr>
            <a:grpSpLocks/>
          </p:cNvGrpSpPr>
          <p:nvPr/>
        </p:nvGrpSpPr>
        <p:grpSpPr bwMode="auto">
          <a:xfrm flipH="1">
            <a:off x="7010400" y="4724400"/>
            <a:ext cx="2117725" cy="1776413"/>
            <a:chOff x="4375" y="3169"/>
            <a:chExt cx="1334" cy="1119"/>
          </a:xfrm>
        </p:grpSpPr>
        <p:sp>
          <p:nvSpPr>
            <p:cNvPr id="167939" name="Freeform 3">
              <a:extLst>
                <a:ext uri="{FF2B5EF4-FFF2-40B4-BE49-F238E27FC236}">
                  <a16:creationId xmlns:a16="http://schemas.microsoft.com/office/drawing/2014/main" id="{E9800A29-9128-45C7-C7FD-24F6DBC4ED19}"/>
                </a:ext>
              </a:extLst>
            </p:cNvPr>
            <p:cNvSpPr>
              <a:spLocks/>
            </p:cNvSpPr>
            <p:nvPr/>
          </p:nvSpPr>
          <p:spPr bwMode="auto">
            <a:xfrm>
              <a:off x="4375" y="3169"/>
              <a:ext cx="1334" cy="948"/>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A5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40" name="Freeform 4">
              <a:extLst>
                <a:ext uri="{FF2B5EF4-FFF2-40B4-BE49-F238E27FC236}">
                  <a16:creationId xmlns:a16="http://schemas.microsoft.com/office/drawing/2014/main" id="{C2DD01FE-D747-B6F3-BC9E-45F1AEBBD329}"/>
                </a:ext>
              </a:extLst>
            </p:cNvPr>
            <p:cNvSpPr>
              <a:spLocks/>
            </p:cNvSpPr>
            <p:nvPr/>
          </p:nvSpPr>
          <p:spPr bwMode="auto">
            <a:xfrm>
              <a:off x="4555" y="3888"/>
              <a:ext cx="1004" cy="400"/>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41" name="Freeform 5">
              <a:extLst>
                <a:ext uri="{FF2B5EF4-FFF2-40B4-BE49-F238E27FC236}">
                  <a16:creationId xmlns:a16="http://schemas.microsoft.com/office/drawing/2014/main" id="{7428D1F2-5AD3-B2B5-05CC-1FE0072C0C18}"/>
                </a:ext>
              </a:extLst>
            </p:cNvPr>
            <p:cNvSpPr>
              <a:spLocks/>
            </p:cNvSpPr>
            <p:nvPr/>
          </p:nvSpPr>
          <p:spPr bwMode="auto">
            <a:xfrm>
              <a:off x="4554" y="3986"/>
              <a:ext cx="558" cy="144"/>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42" name="Freeform 6">
              <a:extLst>
                <a:ext uri="{FF2B5EF4-FFF2-40B4-BE49-F238E27FC236}">
                  <a16:creationId xmlns:a16="http://schemas.microsoft.com/office/drawing/2014/main" id="{AB2B7283-907F-46E4-4442-5203B8F6A445}"/>
                </a:ext>
              </a:extLst>
            </p:cNvPr>
            <p:cNvSpPr>
              <a:spLocks/>
            </p:cNvSpPr>
            <p:nvPr/>
          </p:nvSpPr>
          <p:spPr bwMode="auto">
            <a:xfrm>
              <a:off x="4883" y="4076"/>
              <a:ext cx="362" cy="94"/>
            </a:xfrm>
            <a:custGeom>
              <a:avLst/>
              <a:gdLst>
                <a:gd name="T0" fmla="*/ 0 w 724"/>
                <a:gd name="T1" fmla="*/ 105 h 187"/>
                <a:gd name="T2" fmla="*/ 416 w 724"/>
                <a:gd name="T3" fmla="*/ 9 h 187"/>
                <a:gd name="T4" fmla="*/ 724 w 724"/>
                <a:gd name="T5" fmla="*/ 0 h 187"/>
                <a:gd name="T6" fmla="*/ 697 w 724"/>
                <a:gd name="T7" fmla="*/ 71 h 187"/>
                <a:gd name="T8" fmla="*/ 322 w 724"/>
                <a:gd name="T9" fmla="*/ 187 h 187"/>
                <a:gd name="T10" fmla="*/ 12 w 724"/>
                <a:gd name="T11" fmla="*/ 139 h 187"/>
                <a:gd name="T12" fmla="*/ 0 w 724"/>
                <a:gd name="T13" fmla="*/ 105 h 187"/>
              </a:gdLst>
              <a:ahLst/>
              <a:cxnLst>
                <a:cxn ang="0">
                  <a:pos x="T0" y="T1"/>
                </a:cxn>
                <a:cxn ang="0">
                  <a:pos x="T2" y="T3"/>
                </a:cxn>
                <a:cxn ang="0">
                  <a:pos x="T4" y="T5"/>
                </a:cxn>
                <a:cxn ang="0">
                  <a:pos x="T6" y="T7"/>
                </a:cxn>
                <a:cxn ang="0">
                  <a:pos x="T8" y="T9"/>
                </a:cxn>
                <a:cxn ang="0">
                  <a:pos x="T10" y="T11"/>
                </a:cxn>
                <a:cxn ang="0">
                  <a:pos x="T12" y="T13"/>
                </a:cxn>
              </a:cxnLst>
              <a:rect l="0" t="0" r="r" b="b"/>
              <a:pathLst>
                <a:path w="724" h="187">
                  <a:moveTo>
                    <a:pt x="0" y="105"/>
                  </a:moveTo>
                  <a:lnTo>
                    <a:pt x="416" y="9"/>
                  </a:lnTo>
                  <a:lnTo>
                    <a:pt x="724" y="0"/>
                  </a:lnTo>
                  <a:lnTo>
                    <a:pt x="697" y="71"/>
                  </a:lnTo>
                  <a:lnTo>
                    <a:pt x="322" y="187"/>
                  </a:lnTo>
                  <a:lnTo>
                    <a:pt x="12" y="139"/>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43" name="Freeform 7">
              <a:extLst>
                <a:ext uri="{FF2B5EF4-FFF2-40B4-BE49-F238E27FC236}">
                  <a16:creationId xmlns:a16="http://schemas.microsoft.com/office/drawing/2014/main" id="{6A28E980-8D6D-18E6-50E5-9362652599C3}"/>
                </a:ext>
              </a:extLst>
            </p:cNvPr>
            <p:cNvSpPr>
              <a:spLocks/>
            </p:cNvSpPr>
            <p:nvPr/>
          </p:nvSpPr>
          <p:spPr bwMode="auto">
            <a:xfrm>
              <a:off x="4926" y="4129"/>
              <a:ext cx="113" cy="20"/>
            </a:xfrm>
            <a:custGeom>
              <a:avLst/>
              <a:gdLst>
                <a:gd name="T0" fmla="*/ 0 w 226"/>
                <a:gd name="T1" fmla="*/ 14 h 40"/>
                <a:gd name="T2" fmla="*/ 226 w 226"/>
                <a:gd name="T3" fmla="*/ 0 h 40"/>
                <a:gd name="T4" fmla="*/ 211 w 226"/>
                <a:gd name="T5" fmla="*/ 40 h 40"/>
                <a:gd name="T6" fmla="*/ 0 w 226"/>
                <a:gd name="T7" fmla="*/ 14 h 40"/>
              </a:gdLst>
              <a:ahLst/>
              <a:cxnLst>
                <a:cxn ang="0">
                  <a:pos x="T0" y="T1"/>
                </a:cxn>
                <a:cxn ang="0">
                  <a:pos x="T2" y="T3"/>
                </a:cxn>
                <a:cxn ang="0">
                  <a:pos x="T4" y="T5"/>
                </a:cxn>
                <a:cxn ang="0">
                  <a:pos x="T6" y="T7"/>
                </a:cxn>
              </a:cxnLst>
              <a:rect l="0" t="0" r="r" b="b"/>
              <a:pathLst>
                <a:path w="226" h="40">
                  <a:moveTo>
                    <a:pt x="0" y="14"/>
                  </a:moveTo>
                  <a:lnTo>
                    <a:pt x="226" y="0"/>
                  </a:lnTo>
                  <a:lnTo>
                    <a:pt x="211" y="4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44" name="Freeform 8">
              <a:extLst>
                <a:ext uri="{FF2B5EF4-FFF2-40B4-BE49-F238E27FC236}">
                  <a16:creationId xmlns:a16="http://schemas.microsoft.com/office/drawing/2014/main" id="{0AC49499-DEC2-3B3D-F3C3-2C1B1D911DDC}"/>
                </a:ext>
              </a:extLst>
            </p:cNvPr>
            <p:cNvSpPr>
              <a:spLocks/>
            </p:cNvSpPr>
            <p:nvPr/>
          </p:nvSpPr>
          <p:spPr bwMode="auto">
            <a:xfrm>
              <a:off x="5053" y="4086"/>
              <a:ext cx="175" cy="63"/>
            </a:xfrm>
            <a:custGeom>
              <a:avLst/>
              <a:gdLst>
                <a:gd name="T0" fmla="*/ 5 w 349"/>
                <a:gd name="T1" fmla="*/ 90 h 126"/>
                <a:gd name="T2" fmla="*/ 0 w 349"/>
                <a:gd name="T3" fmla="*/ 126 h 126"/>
                <a:gd name="T4" fmla="*/ 344 w 349"/>
                <a:gd name="T5" fmla="*/ 30 h 126"/>
                <a:gd name="T6" fmla="*/ 349 w 349"/>
                <a:gd name="T7" fmla="*/ 0 h 126"/>
                <a:gd name="T8" fmla="*/ 5 w 349"/>
                <a:gd name="T9" fmla="*/ 90 h 126"/>
              </a:gdLst>
              <a:ahLst/>
              <a:cxnLst>
                <a:cxn ang="0">
                  <a:pos x="T0" y="T1"/>
                </a:cxn>
                <a:cxn ang="0">
                  <a:pos x="T2" y="T3"/>
                </a:cxn>
                <a:cxn ang="0">
                  <a:pos x="T4" y="T5"/>
                </a:cxn>
                <a:cxn ang="0">
                  <a:pos x="T6" y="T7"/>
                </a:cxn>
                <a:cxn ang="0">
                  <a:pos x="T8" y="T9"/>
                </a:cxn>
              </a:cxnLst>
              <a:rect l="0" t="0" r="r" b="b"/>
              <a:pathLst>
                <a:path w="349" h="126">
                  <a:moveTo>
                    <a:pt x="5" y="90"/>
                  </a:moveTo>
                  <a:lnTo>
                    <a:pt x="0" y="126"/>
                  </a:lnTo>
                  <a:lnTo>
                    <a:pt x="344" y="30"/>
                  </a:lnTo>
                  <a:lnTo>
                    <a:pt x="349" y="0"/>
                  </a:lnTo>
                  <a:lnTo>
                    <a:pt x="5" y="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45" name="Freeform 9">
              <a:extLst>
                <a:ext uri="{FF2B5EF4-FFF2-40B4-BE49-F238E27FC236}">
                  <a16:creationId xmlns:a16="http://schemas.microsoft.com/office/drawing/2014/main" id="{6F62AE56-7730-3966-229F-58AC13F416C8}"/>
                </a:ext>
              </a:extLst>
            </p:cNvPr>
            <p:cNvSpPr>
              <a:spLocks/>
            </p:cNvSpPr>
            <p:nvPr/>
          </p:nvSpPr>
          <p:spPr bwMode="auto">
            <a:xfrm>
              <a:off x="5186" y="4064"/>
              <a:ext cx="361" cy="106"/>
            </a:xfrm>
            <a:custGeom>
              <a:avLst/>
              <a:gdLst>
                <a:gd name="T0" fmla="*/ 392 w 721"/>
                <a:gd name="T1" fmla="*/ 0 h 212"/>
                <a:gd name="T2" fmla="*/ 0 w 721"/>
                <a:gd name="T3" fmla="*/ 81 h 212"/>
                <a:gd name="T4" fmla="*/ 11 w 721"/>
                <a:gd name="T5" fmla="*/ 131 h 212"/>
                <a:gd name="T6" fmla="*/ 355 w 721"/>
                <a:gd name="T7" fmla="*/ 212 h 212"/>
                <a:gd name="T8" fmla="*/ 715 w 721"/>
                <a:gd name="T9" fmla="*/ 110 h 212"/>
                <a:gd name="T10" fmla="*/ 721 w 721"/>
                <a:gd name="T11" fmla="*/ 70 h 212"/>
                <a:gd name="T12" fmla="*/ 392 w 721"/>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721" h="212">
                  <a:moveTo>
                    <a:pt x="392" y="0"/>
                  </a:moveTo>
                  <a:lnTo>
                    <a:pt x="0" y="81"/>
                  </a:lnTo>
                  <a:lnTo>
                    <a:pt x="11" y="131"/>
                  </a:lnTo>
                  <a:lnTo>
                    <a:pt x="355" y="212"/>
                  </a:lnTo>
                  <a:lnTo>
                    <a:pt x="715" y="110"/>
                  </a:lnTo>
                  <a:lnTo>
                    <a:pt x="721" y="70"/>
                  </a:lnTo>
                  <a:lnTo>
                    <a:pt x="3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46" name="Freeform 10">
              <a:extLst>
                <a:ext uri="{FF2B5EF4-FFF2-40B4-BE49-F238E27FC236}">
                  <a16:creationId xmlns:a16="http://schemas.microsoft.com/office/drawing/2014/main" id="{F70B022B-4C05-5820-3A2B-580FA9E2A4CF}"/>
                </a:ext>
              </a:extLst>
            </p:cNvPr>
            <p:cNvSpPr>
              <a:spLocks/>
            </p:cNvSpPr>
            <p:nvPr/>
          </p:nvSpPr>
          <p:spPr bwMode="auto">
            <a:xfrm>
              <a:off x="5275" y="4038"/>
              <a:ext cx="172" cy="86"/>
            </a:xfrm>
            <a:custGeom>
              <a:avLst/>
              <a:gdLst>
                <a:gd name="T0" fmla="*/ 0 w 344"/>
                <a:gd name="T1" fmla="*/ 52 h 173"/>
                <a:gd name="T2" fmla="*/ 11 w 344"/>
                <a:gd name="T3" fmla="*/ 144 h 173"/>
                <a:gd name="T4" fmla="*/ 200 w 344"/>
                <a:gd name="T5" fmla="*/ 173 h 173"/>
                <a:gd name="T6" fmla="*/ 344 w 344"/>
                <a:gd name="T7" fmla="*/ 120 h 173"/>
                <a:gd name="T8" fmla="*/ 344 w 344"/>
                <a:gd name="T9" fmla="*/ 0 h 173"/>
                <a:gd name="T10" fmla="*/ 0 w 344"/>
                <a:gd name="T11" fmla="*/ 52 h 173"/>
              </a:gdLst>
              <a:ahLst/>
              <a:cxnLst>
                <a:cxn ang="0">
                  <a:pos x="T0" y="T1"/>
                </a:cxn>
                <a:cxn ang="0">
                  <a:pos x="T2" y="T3"/>
                </a:cxn>
                <a:cxn ang="0">
                  <a:pos x="T4" y="T5"/>
                </a:cxn>
                <a:cxn ang="0">
                  <a:pos x="T6" y="T7"/>
                </a:cxn>
                <a:cxn ang="0">
                  <a:pos x="T8" y="T9"/>
                </a:cxn>
                <a:cxn ang="0">
                  <a:pos x="T10" y="T11"/>
                </a:cxn>
              </a:cxnLst>
              <a:rect l="0" t="0" r="r" b="b"/>
              <a:pathLst>
                <a:path w="344" h="173">
                  <a:moveTo>
                    <a:pt x="0" y="52"/>
                  </a:moveTo>
                  <a:lnTo>
                    <a:pt x="11" y="144"/>
                  </a:lnTo>
                  <a:lnTo>
                    <a:pt x="200" y="173"/>
                  </a:lnTo>
                  <a:lnTo>
                    <a:pt x="344" y="120"/>
                  </a:lnTo>
                  <a:lnTo>
                    <a:pt x="344" y="0"/>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47" name="Freeform 11">
              <a:extLst>
                <a:ext uri="{FF2B5EF4-FFF2-40B4-BE49-F238E27FC236}">
                  <a16:creationId xmlns:a16="http://schemas.microsoft.com/office/drawing/2014/main" id="{86133017-683E-837A-044A-29D58A236159}"/>
                </a:ext>
              </a:extLst>
            </p:cNvPr>
            <p:cNvSpPr>
              <a:spLocks/>
            </p:cNvSpPr>
            <p:nvPr/>
          </p:nvSpPr>
          <p:spPr bwMode="auto">
            <a:xfrm>
              <a:off x="4557" y="3757"/>
              <a:ext cx="300" cy="349"/>
            </a:xfrm>
            <a:custGeom>
              <a:avLst/>
              <a:gdLst>
                <a:gd name="T0" fmla="*/ 144 w 601"/>
                <a:gd name="T1" fmla="*/ 2 h 699"/>
                <a:gd name="T2" fmla="*/ 133 w 601"/>
                <a:gd name="T3" fmla="*/ 7 h 699"/>
                <a:gd name="T4" fmla="*/ 118 w 601"/>
                <a:gd name="T5" fmla="*/ 12 h 699"/>
                <a:gd name="T6" fmla="*/ 104 w 601"/>
                <a:gd name="T7" fmla="*/ 20 h 699"/>
                <a:gd name="T8" fmla="*/ 94 w 601"/>
                <a:gd name="T9" fmla="*/ 42 h 699"/>
                <a:gd name="T10" fmla="*/ 77 w 601"/>
                <a:gd name="T11" fmla="*/ 86 h 699"/>
                <a:gd name="T12" fmla="*/ 30 w 601"/>
                <a:gd name="T13" fmla="*/ 135 h 699"/>
                <a:gd name="T14" fmla="*/ 29 w 601"/>
                <a:gd name="T15" fmla="*/ 166 h 699"/>
                <a:gd name="T16" fmla="*/ 22 w 601"/>
                <a:gd name="T17" fmla="*/ 214 h 699"/>
                <a:gd name="T18" fmla="*/ 10 w 601"/>
                <a:gd name="T19" fmla="*/ 260 h 699"/>
                <a:gd name="T20" fmla="*/ 0 w 601"/>
                <a:gd name="T21" fmla="*/ 368 h 699"/>
                <a:gd name="T22" fmla="*/ 9 w 601"/>
                <a:gd name="T23" fmla="*/ 414 h 699"/>
                <a:gd name="T24" fmla="*/ 25 w 601"/>
                <a:gd name="T25" fmla="*/ 475 h 699"/>
                <a:gd name="T26" fmla="*/ 40 w 601"/>
                <a:gd name="T27" fmla="*/ 532 h 699"/>
                <a:gd name="T28" fmla="*/ 47 w 601"/>
                <a:gd name="T29" fmla="*/ 555 h 699"/>
                <a:gd name="T30" fmla="*/ 601 w 601"/>
                <a:gd name="T31" fmla="*/ 577 h 699"/>
                <a:gd name="T32" fmla="*/ 595 w 601"/>
                <a:gd name="T33" fmla="*/ 560 h 699"/>
                <a:gd name="T34" fmla="*/ 582 w 601"/>
                <a:gd name="T35" fmla="*/ 522 h 699"/>
                <a:gd name="T36" fmla="*/ 566 w 601"/>
                <a:gd name="T37" fmla="*/ 477 h 699"/>
                <a:gd name="T38" fmla="*/ 558 w 601"/>
                <a:gd name="T39" fmla="*/ 436 h 699"/>
                <a:gd name="T40" fmla="*/ 539 w 601"/>
                <a:gd name="T41" fmla="*/ 349 h 699"/>
                <a:gd name="T42" fmla="*/ 524 w 601"/>
                <a:gd name="T43" fmla="*/ 283 h 699"/>
                <a:gd name="T44" fmla="*/ 525 w 601"/>
                <a:gd name="T45" fmla="*/ 266 h 699"/>
                <a:gd name="T46" fmla="*/ 527 w 601"/>
                <a:gd name="T47" fmla="*/ 241 h 699"/>
                <a:gd name="T48" fmla="*/ 517 w 601"/>
                <a:gd name="T49" fmla="*/ 209 h 699"/>
                <a:gd name="T50" fmla="*/ 491 w 601"/>
                <a:gd name="T51" fmla="*/ 172 h 699"/>
                <a:gd name="T52" fmla="*/ 443 w 601"/>
                <a:gd name="T53" fmla="*/ 129 h 699"/>
                <a:gd name="T54" fmla="*/ 388 w 601"/>
                <a:gd name="T55" fmla="*/ 82 h 699"/>
                <a:gd name="T56" fmla="*/ 343 w 601"/>
                <a:gd name="T57" fmla="*/ 45 h 699"/>
                <a:gd name="T58" fmla="*/ 324 w 601"/>
                <a:gd name="T59" fmla="*/ 30 h 699"/>
                <a:gd name="T60" fmla="*/ 306 w 601"/>
                <a:gd name="T61" fmla="*/ 23 h 699"/>
                <a:gd name="T62" fmla="*/ 259 w 601"/>
                <a:gd name="T63" fmla="*/ 11 h 699"/>
                <a:gd name="T64" fmla="*/ 202 w 601"/>
                <a:gd name="T65" fmla="*/ 1 h 699"/>
                <a:gd name="T66" fmla="*/ 146 w 601"/>
                <a:gd name="T67" fmla="*/ 2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1" h="699">
                  <a:moveTo>
                    <a:pt x="146" y="2"/>
                  </a:moveTo>
                  <a:lnTo>
                    <a:pt x="144" y="2"/>
                  </a:lnTo>
                  <a:lnTo>
                    <a:pt x="140" y="4"/>
                  </a:lnTo>
                  <a:lnTo>
                    <a:pt x="133" y="7"/>
                  </a:lnTo>
                  <a:lnTo>
                    <a:pt x="126" y="9"/>
                  </a:lnTo>
                  <a:lnTo>
                    <a:pt x="118" y="12"/>
                  </a:lnTo>
                  <a:lnTo>
                    <a:pt x="111" y="16"/>
                  </a:lnTo>
                  <a:lnTo>
                    <a:pt x="104" y="20"/>
                  </a:lnTo>
                  <a:lnTo>
                    <a:pt x="100" y="26"/>
                  </a:lnTo>
                  <a:lnTo>
                    <a:pt x="94" y="42"/>
                  </a:lnTo>
                  <a:lnTo>
                    <a:pt x="84" y="65"/>
                  </a:lnTo>
                  <a:lnTo>
                    <a:pt x="77" y="86"/>
                  </a:lnTo>
                  <a:lnTo>
                    <a:pt x="74" y="96"/>
                  </a:lnTo>
                  <a:lnTo>
                    <a:pt x="30" y="135"/>
                  </a:lnTo>
                  <a:lnTo>
                    <a:pt x="30" y="144"/>
                  </a:lnTo>
                  <a:lnTo>
                    <a:pt x="29" y="166"/>
                  </a:lnTo>
                  <a:lnTo>
                    <a:pt x="26" y="190"/>
                  </a:lnTo>
                  <a:lnTo>
                    <a:pt x="22" y="214"/>
                  </a:lnTo>
                  <a:lnTo>
                    <a:pt x="18" y="226"/>
                  </a:lnTo>
                  <a:lnTo>
                    <a:pt x="10" y="260"/>
                  </a:lnTo>
                  <a:lnTo>
                    <a:pt x="2" y="310"/>
                  </a:lnTo>
                  <a:lnTo>
                    <a:pt x="0" y="368"/>
                  </a:lnTo>
                  <a:lnTo>
                    <a:pt x="3" y="388"/>
                  </a:lnTo>
                  <a:lnTo>
                    <a:pt x="9" y="414"/>
                  </a:lnTo>
                  <a:lnTo>
                    <a:pt x="17" y="444"/>
                  </a:lnTo>
                  <a:lnTo>
                    <a:pt x="25" y="475"/>
                  </a:lnTo>
                  <a:lnTo>
                    <a:pt x="33" y="506"/>
                  </a:lnTo>
                  <a:lnTo>
                    <a:pt x="40" y="532"/>
                  </a:lnTo>
                  <a:lnTo>
                    <a:pt x="46" y="548"/>
                  </a:lnTo>
                  <a:lnTo>
                    <a:pt x="47" y="555"/>
                  </a:lnTo>
                  <a:lnTo>
                    <a:pt x="92" y="699"/>
                  </a:lnTo>
                  <a:lnTo>
                    <a:pt x="601" y="577"/>
                  </a:lnTo>
                  <a:lnTo>
                    <a:pt x="599" y="573"/>
                  </a:lnTo>
                  <a:lnTo>
                    <a:pt x="595" y="560"/>
                  </a:lnTo>
                  <a:lnTo>
                    <a:pt x="588" y="544"/>
                  </a:lnTo>
                  <a:lnTo>
                    <a:pt x="582" y="522"/>
                  </a:lnTo>
                  <a:lnTo>
                    <a:pt x="573" y="500"/>
                  </a:lnTo>
                  <a:lnTo>
                    <a:pt x="566" y="477"/>
                  </a:lnTo>
                  <a:lnTo>
                    <a:pt x="561" y="455"/>
                  </a:lnTo>
                  <a:lnTo>
                    <a:pt x="558" y="436"/>
                  </a:lnTo>
                  <a:lnTo>
                    <a:pt x="551" y="396"/>
                  </a:lnTo>
                  <a:lnTo>
                    <a:pt x="539" y="349"/>
                  </a:lnTo>
                  <a:lnTo>
                    <a:pt x="528" y="308"/>
                  </a:lnTo>
                  <a:lnTo>
                    <a:pt x="524" y="283"/>
                  </a:lnTo>
                  <a:lnTo>
                    <a:pt x="524" y="275"/>
                  </a:lnTo>
                  <a:lnTo>
                    <a:pt x="525" y="266"/>
                  </a:lnTo>
                  <a:lnTo>
                    <a:pt x="527" y="255"/>
                  </a:lnTo>
                  <a:lnTo>
                    <a:pt x="527" y="241"/>
                  </a:lnTo>
                  <a:lnTo>
                    <a:pt x="524" y="226"/>
                  </a:lnTo>
                  <a:lnTo>
                    <a:pt x="517" y="209"/>
                  </a:lnTo>
                  <a:lnTo>
                    <a:pt x="507" y="192"/>
                  </a:lnTo>
                  <a:lnTo>
                    <a:pt x="491" y="172"/>
                  </a:lnTo>
                  <a:lnTo>
                    <a:pt x="469" y="152"/>
                  </a:lnTo>
                  <a:lnTo>
                    <a:pt x="443" y="129"/>
                  </a:lnTo>
                  <a:lnTo>
                    <a:pt x="416" y="104"/>
                  </a:lnTo>
                  <a:lnTo>
                    <a:pt x="388" y="82"/>
                  </a:lnTo>
                  <a:lnTo>
                    <a:pt x="364" y="61"/>
                  </a:lnTo>
                  <a:lnTo>
                    <a:pt x="343" y="45"/>
                  </a:lnTo>
                  <a:lnTo>
                    <a:pt x="329" y="34"/>
                  </a:lnTo>
                  <a:lnTo>
                    <a:pt x="324" y="30"/>
                  </a:lnTo>
                  <a:lnTo>
                    <a:pt x="318" y="28"/>
                  </a:lnTo>
                  <a:lnTo>
                    <a:pt x="306" y="23"/>
                  </a:lnTo>
                  <a:lnTo>
                    <a:pt x="285" y="17"/>
                  </a:lnTo>
                  <a:lnTo>
                    <a:pt x="259" y="11"/>
                  </a:lnTo>
                  <a:lnTo>
                    <a:pt x="232" y="5"/>
                  </a:lnTo>
                  <a:lnTo>
                    <a:pt x="202" y="1"/>
                  </a:lnTo>
                  <a:lnTo>
                    <a:pt x="173" y="0"/>
                  </a:lnTo>
                  <a:lnTo>
                    <a:pt x="14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48" name="Freeform 12">
              <a:extLst>
                <a:ext uri="{FF2B5EF4-FFF2-40B4-BE49-F238E27FC236}">
                  <a16:creationId xmlns:a16="http://schemas.microsoft.com/office/drawing/2014/main" id="{1C5E4C00-2ECB-8C8F-3547-8B203BEE3846}"/>
                </a:ext>
              </a:extLst>
            </p:cNvPr>
            <p:cNvSpPr>
              <a:spLocks/>
            </p:cNvSpPr>
            <p:nvPr/>
          </p:nvSpPr>
          <p:spPr bwMode="auto">
            <a:xfrm>
              <a:off x="4829" y="3612"/>
              <a:ext cx="104" cy="56"/>
            </a:xfrm>
            <a:custGeom>
              <a:avLst/>
              <a:gdLst>
                <a:gd name="T0" fmla="*/ 205 w 206"/>
                <a:gd name="T1" fmla="*/ 37 h 114"/>
                <a:gd name="T2" fmla="*/ 200 w 206"/>
                <a:gd name="T3" fmla="*/ 48 h 114"/>
                <a:gd name="T4" fmla="*/ 193 w 206"/>
                <a:gd name="T5" fmla="*/ 59 h 114"/>
                <a:gd name="T6" fmla="*/ 183 w 206"/>
                <a:gd name="T7" fmla="*/ 70 h 114"/>
                <a:gd name="T8" fmla="*/ 172 w 206"/>
                <a:gd name="T9" fmla="*/ 81 h 114"/>
                <a:gd name="T10" fmla="*/ 159 w 206"/>
                <a:gd name="T11" fmla="*/ 91 h 114"/>
                <a:gd name="T12" fmla="*/ 143 w 206"/>
                <a:gd name="T13" fmla="*/ 97 h 114"/>
                <a:gd name="T14" fmla="*/ 126 w 206"/>
                <a:gd name="T15" fmla="*/ 104 h 114"/>
                <a:gd name="T16" fmla="*/ 106 w 206"/>
                <a:gd name="T17" fmla="*/ 110 h 114"/>
                <a:gd name="T18" fmla="*/ 86 w 206"/>
                <a:gd name="T19" fmla="*/ 112 h 114"/>
                <a:gd name="T20" fmla="*/ 65 w 206"/>
                <a:gd name="T21" fmla="*/ 114 h 114"/>
                <a:gd name="T22" fmla="*/ 47 w 206"/>
                <a:gd name="T23" fmla="*/ 112 h 114"/>
                <a:gd name="T24" fmla="*/ 32 w 206"/>
                <a:gd name="T25" fmla="*/ 110 h 114"/>
                <a:gd name="T26" fmla="*/ 19 w 206"/>
                <a:gd name="T27" fmla="*/ 104 h 114"/>
                <a:gd name="T28" fmla="*/ 9 w 206"/>
                <a:gd name="T29" fmla="*/ 96 h 114"/>
                <a:gd name="T30" fmla="*/ 2 w 206"/>
                <a:gd name="T31" fmla="*/ 88 h 114"/>
                <a:gd name="T32" fmla="*/ 0 w 206"/>
                <a:gd name="T33" fmla="*/ 77 h 114"/>
                <a:gd name="T34" fmla="*/ 1 w 206"/>
                <a:gd name="T35" fmla="*/ 66 h 114"/>
                <a:gd name="T36" fmla="*/ 6 w 206"/>
                <a:gd name="T37" fmla="*/ 55 h 114"/>
                <a:gd name="T38" fmla="*/ 15 w 206"/>
                <a:gd name="T39" fmla="*/ 44 h 114"/>
                <a:gd name="T40" fmla="*/ 27 w 206"/>
                <a:gd name="T41" fmla="*/ 33 h 114"/>
                <a:gd name="T42" fmla="*/ 41 w 206"/>
                <a:gd name="T43" fmla="*/ 25 h 114"/>
                <a:gd name="T44" fmla="*/ 58 w 206"/>
                <a:gd name="T45" fmla="*/ 15 h 114"/>
                <a:gd name="T46" fmla="*/ 78 w 206"/>
                <a:gd name="T47" fmla="*/ 8 h 114"/>
                <a:gd name="T48" fmla="*/ 98 w 206"/>
                <a:gd name="T49" fmla="*/ 3 h 114"/>
                <a:gd name="T50" fmla="*/ 119 w 206"/>
                <a:gd name="T51" fmla="*/ 0 h 114"/>
                <a:gd name="T52" fmla="*/ 141 w 206"/>
                <a:gd name="T53" fmla="*/ 0 h 114"/>
                <a:gd name="T54" fmla="*/ 160 w 206"/>
                <a:gd name="T55" fmla="*/ 1 h 114"/>
                <a:gd name="T56" fmla="*/ 176 w 206"/>
                <a:gd name="T57" fmla="*/ 6 h 114"/>
                <a:gd name="T58" fmla="*/ 191 w 206"/>
                <a:gd name="T59" fmla="*/ 11 h 114"/>
                <a:gd name="T60" fmla="*/ 201 w 206"/>
                <a:gd name="T61" fmla="*/ 19 h 114"/>
                <a:gd name="T62" fmla="*/ 206 w 206"/>
                <a:gd name="T63" fmla="*/ 27 h 114"/>
                <a:gd name="T64" fmla="*/ 205 w 206"/>
                <a:gd name="T65" fmla="*/ 3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14">
                  <a:moveTo>
                    <a:pt x="205" y="37"/>
                  </a:moveTo>
                  <a:lnTo>
                    <a:pt x="200" y="48"/>
                  </a:lnTo>
                  <a:lnTo>
                    <a:pt x="193" y="59"/>
                  </a:lnTo>
                  <a:lnTo>
                    <a:pt x="183" y="70"/>
                  </a:lnTo>
                  <a:lnTo>
                    <a:pt x="172" y="81"/>
                  </a:lnTo>
                  <a:lnTo>
                    <a:pt x="159" y="91"/>
                  </a:lnTo>
                  <a:lnTo>
                    <a:pt x="143" y="97"/>
                  </a:lnTo>
                  <a:lnTo>
                    <a:pt x="126" y="104"/>
                  </a:lnTo>
                  <a:lnTo>
                    <a:pt x="106" y="110"/>
                  </a:lnTo>
                  <a:lnTo>
                    <a:pt x="86" y="112"/>
                  </a:lnTo>
                  <a:lnTo>
                    <a:pt x="65" y="114"/>
                  </a:lnTo>
                  <a:lnTo>
                    <a:pt x="47" y="112"/>
                  </a:lnTo>
                  <a:lnTo>
                    <a:pt x="32" y="110"/>
                  </a:lnTo>
                  <a:lnTo>
                    <a:pt x="19" y="104"/>
                  </a:lnTo>
                  <a:lnTo>
                    <a:pt x="9" y="96"/>
                  </a:lnTo>
                  <a:lnTo>
                    <a:pt x="2" y="88"/>
                  </a:lnTo>
                  <a:lnTo>
                    <a:pt x="0" y="77"/>
                  </a:lnTo>
                  <a:lnTo>
                    <a:pt x="1" y="66"/>
                  </a:lnTo>
                  <a:lnTo>
                    <a:pt x="6" y="55"/>
                  </a:lnTo>
                  <a:lnTo>
                    <a:pt x="15" y="44"/>
                  </a:lnTo>
                  <a:lnTo>
                    <a:pt x="27" y="33"/>
                  </a:lnTo>
                  <a:lnTo>
                    <a:pt x="41" y="25"/>
                  </a:lnTo>
                  <a:lnTo>
                    <a:pt x="58" y="15"/>
                  </a:lnTo>
                  <a:lnTo>
                    <a:pt x="78" y="8"/>
                  </a:lnTo>
                  <a:lnTo>
                    <a:pt x="98" y="3"/>
                  </a:lnTo>
                  <a:lnTo>
                    <a:pt x="119" y="0"/>
                  </a:lnTo>
                  <a:lnTo>
                    <a:pt x="141" y="0"/>
                  </a:lnTo>
                  <a:lnTo>
                    <a:pt x="160" y="1"/>
                  </a:lnTo>
                  <a:lnTo>
                    <a:pt x="176" y="6"/>
                  </a:lnTo>
                  <a:lnTo>
                    <a:pt x="191" y="11"/>
                  </a:lnTo>
                  <a:lnTo>
                    <a:pt x="201" y="19"/>
                  </a:lnTo>
                  <a:lnTo>
                    <a:pt x="206" y="27"/>
                  </a:lnTo>
                  <a:lnTo>
                    <a:pt x="205"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49" name="Freeform 13">
              <a:extLst>
                <a:ext uri="{FF2B5EF4-FFF2-40B4-BE49-F238E27FC236}">
                  <a16:creationId xmlns:a16="http://schemas.microsoft.com/office/drawing/2014/main" id="{A40E8EBE-AC79-262E-3504-723DD2AB5A73}"/>
                </a:ext>
              </a:extLst>
            </p:cNvPr>
            <p:cNvSpPr>
              <a:spLocks/>
            </p:cNvSpPr>
            <p:nvPr/>
          </p:nvSpPr>
          <p:spPr bwMode="auto">
            <a:xfrm>
              <a:off x="4563" y="3330"/>
              <a:ext cx="474" cy="455"/>
            </a:xfrm>
            <a:custGeom>
              <a:avLst/>
              <a:gdLst>
                <a:gd name="T0" fmla="*/ 857 w 949"/>
                <a:gd name="T1" fmla="*/ 45 h 909"/>
                <a:gd name="T2" fmla="*/ 834 w 949"/>
                <a:gd name="T3" fmla="*/ 90 h 909"/>
                <a:gd name="T4" fmla="*/ 819 w 949"/>
                <a:gd name="T5" fmla="*/ 163 h 909"/>
                <a:gd name="T6" fmla="*/ 841 w 949"/>
                <a:gd name="T7" fmla="*/ 241 h 909"/>
                <a:gd name="T8" fmla="*/ 878 w 949"/>
                <a:gd name="T9" fmla="*/ 280 h 909"/>
                <a:gd name="T10" fmla="*/ 893 w 949"/>
                <a:gd name="T11" fmla="*/ 296 h 909"/>
                <a:gd name="T12" fmla="*/ 916 w 949"/>
                <a:gd name="T13" fmla="*/ 326 h 909"/>
                <a:gd name="T14" fmla="*/ 936 w 949"/>
                <a:gd name="T15" fmla="*/ 366 h 909"/>
                <a:gd name="T16" fmla="*/ 949 w 949"/>
                <a:gd name="T17" fmla="*/ 414 h 909"/>
                <a:gd name="T18" fmla="*/ 941 w 949"/>
                <a:gd name="T19" fmla="*/ 466 h 909"/>
                <a:gd name="T20" fmla="*/ 905 w 949"/>
                <a:gd name="T21" fmla="*/ 518 h 909"/>
                <a:gd name="T22" fmla="*/ 834 w 949"/>
                <a:gd name="T23" fmla="*/ 569 h 909"/>
                <a:gd name="T24" fmla="*/ 764 w 949"/>
                <a:gd name="T25" fmla="*/ 599 h 909"/>
                <a:gd name="T26" fmla="*/ 731 w 949"/>
                <a:gd name="T27" fmla="*/ 611 h 909"/>
                <a:gd name="T28" fmla="*/ 702 w 949"/>
                <a:gd name="T29" fmla="*/ 621 h 909"/>
                <a:gd name="T30" fmla="*/ 673 w 949"/>
                <a:gd name="T31" fmla="*/ 631 h 909"/>
                <a:gd name="T32" fmla="*/ 642 w 949"/>
                <a:gd name="T33" fmla="*/ 640 h 909"/>
                <a:gd name="T34" fmla="*/ 605 w 949"/>
                <a:gd name="T35" fmla="*/ 653 h 909"/>
                <a:gd name="T36" fmla="*/ 558 w 949"/>
                <a:gd name="T37" fmla="*/ 668 h 909"/>
                <a:gd name="T38" fmla="*/ 499 w 949"/>
                <a:gd name="T39" fmla="*/ 687 h 909"/>
                <a:gd name="T40" fmla="*/ 424 w 949"/>
                <a:gd name="T41" fmla="*/ 718 h 909"/>
                <a:gd name="T42" fmla="*/ 354 w 949"/>
                <a:gd name="T43" fmla="*/ 772 h 909"/>
                <a:gd name="T44" fmla="*/ 306 w 949"/>
                <a:gd name="T45" fmla="*/ 833 h 909"/>
                <a:gd name="T46" fmla="*/ 279 w 949"/>
                <a:gd name="T47" fmla="*/ 886 h 909"/>
                <a:gd name="T48" fmla="*/ 272 w 949"/>
                <a:gd name="T49" fmla="*/ 905 h 909"/>
                <a:gd name="T50" fmla="*/ 246 w 949"/>
                <a:gd name="T51" fmla="*/ 909 h 909"/>
                <a:gd name="T52" fmla="*/ 203 w 949"/>
                <a:gd name="T53" fmla="*/ 906 h 909"/>
                <a:gd name="T54" fmla="*/ 157 w 949"/>
                <a:gd name="T55" fmla="*/ 880 h 909"/>
                <a:gd name="T56" fmla="*/ 132 w 949"/>
                <a:gd name="T57" fmla="*/ 833 h 909"/>
                <a:gd name="T58" fmla="*/ 114 w 949"/>
                <a:gd name="T59" fmla="*/ 718 h 909"/>
                <a:gd name="T60" fmla="*/ 95 w 949"/>
                <a:gd name="T61" fmla="*/ 654 h 909"/>
                <a:gd name="T62" fmla="*/ 80 w 949"/>
                <a:gd name="T63" fmla="*/ 611 h 909"/>
                <a:gd name="T64" fmla="*/ 65 w 949"/>
                <a:gd name="T65" fmla="*/ 565 h 909"/>
                <a:gd name="T66" fmla="*/ 48 w 949"/>
                <a:gd name="T67" fmla="*/ 518 h 909"/>
                <a:gd name="T68" fmla="*/ 35 w 949"/>
                <a:gd name="T69" fmla="*/ 485 h 909"/>
                <a:gd name="T70" fmla="*/ 14 w 949"/>
                <a:gd name="T71" fmla="*/ 400 h 909"/>
                <a:gd name="T72" fmla="*/ 0 w 949"/>
                <a:gd name="T73" fmla="*/ 274 h 909"/>
                <a:gd name="T74" fmla="*/ 22 w 949"/>
                <a:gd name="T75" fmla="*/ 152 h 909"/>
                <a:gd name="T76" fmla="*/ 78 w 949"/>
                <a:gd name="T77" fmla="*/ 90 h 909"/>
                <a:gd name="T78" fmla="*/ 147 w 949"/>
                <a:gd name="T79" fmla="*/ 59 h 909"/>
                <a:gd name="T80" fmla="*/ 236 w 949"/>
                <a:gd name="T81" fmla="*/ 33 h 909"/>
                <a:gd name="T82" fmla="*/ 343 w 949"/>
                <a:gd name="T83" fmla="*/ 14 h 909"/>
                <a:gd name="T84" fmla="*/ 459 w 949"/>
                <a:gd name="T85" fmla="*/ 3 h 909"/>
                <a:gd name="T86" fmla="*/ 579 w 949"/>
                <a:gd name="T87" fmla="*/ 0 h 909"/>
                <a:gd name="T88" fmla="*/ 698 w 949"/>
                <a:gd name="T89" fmla="*/ 7 h 909"/>
                <a:gd name="T90" fmla="*/ 810 w 949"/>
                <a:gd name="T91" fmla="*/ 25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9" h="909">
                  <a:moveTo>
                    <a:pt x="861" y="38"/>
                  </a:moveTo>
                  <a:lnTo>
                    <a:pt x="857" y="45"/>
                  </a:lnTo>
                  <a:lnTo>
                    <a:pt x="846" y="63"/>
                  </a:lnTo>
                  <a:lnTo>
                    <a:pt x="834" y="90"/>
                  </a:lnTo>
                  <a:lnTo>
                    <a:pt x="824" y="125"/>
                  </a:lnTo>
                  <a:lnTo>
                    <a:pt x="819" y="163"/>
                  </a:lnTo>
                  <a:lnTo>
                    <a:pt x="823" y="203"/>
                  </a:lnTo>
                  <a:lnTo>
                    <a:pt x="841" y="241"/>
                  </a:lnTo>
                  <a:lnTo>
                    <a:pt x="875" y="277"/>
                  </a:lnTo>
                  <a:lnTo>
                    <a:pt x="878" y="280"/>
                  </a:lnTo>
                  <a:lnTo>
                    <a:pt x="883" y="285"/>
                  </a:lnTo>
                  <a:lnTo>
                    <a:pt x="893" y="296"/>
                  </a:lnTo>
                  <a:lnTo>
                    <a:pt x="904" y="310"/>
                  </a:lnTo>
                  <a:lnTo>
                    <a:pt x="916" y="326"/>
                  </a:lnTo>
                  <a:lnTo>
                    <a:pt x="927" y="345"/>
                  </a:lnTo>
                  <a:lnTo>
                    <a:pt x="936" y="366"/>
                  </a:lnTo>
                  <a:lnTo>
                    <a:pt x="945" y="389"/>
                  </a:lnTo>
                  <a:lnTo>
                    <a:pt x="949" y="414"/>
                  </a:lnTo>
                  <a:lnTo>
                    <a:pt x="947" y="440"/>
                  </a:lnTo>
                  <a:lnTo>
                    <a:pt x="941" y="466"/>
                  </a:lnTo>
                  <a:lnTo>
                    <a:pt x="927" y="492"/>
                  </a:lnTo>
                  <a:lnTo>
                    <a:pt x="905" y="518"/>
                  </a:lnTo>
                  <a:lnTo>
                    <a:pt x="875" y="544"/>
                  </a:lnTo>
                  <a:lnTo>
                    <a:pt x="834" y="569"/>
                  </a:lnTo>
                  <a:lnTo>
                    <a:pt x="782" y="592"/>
                  </a:lnTo>
                  <a:lnTo>
                    <a:pt x="764" y="599"/>
                  </a:lnTo>
                  <a:lnTo>
                    <a:pt x="746" y="606"/>
                  </a:lnTo>
                  <a:lnTo>
                    <a:pt x="731" y="611"/>
                  </a:lnTo>
                  <a:lnTo>
                    <a:pt x="716" y="615"/>
                  </a:lnTo>
                  <a:lnTo>
                    <a:pt x="702" y="621"/>
                  </a:lnTo>
                  <a:lnTo>
                    <a:pt x="688" y="625"/>
                  </a:lnTo>
                  <a:lnTo>
                    <a:pt x="673" y="631"/>
                  </a:lnTo>
                  <a:lnTo>
                    <a:pt x="658" y="635"/>
                  </a:lnTo>
                  <a:lnTo>
                    <a:pt x="642" y="640"/>
                  </a:lnTo>
                  <a:lnTo>
                    <a:pt x="624" y="646"/>
                  </a:lnTo>
                  <a:lnTo>
                    <a:pt x="605" y="653"/>
                  </a:lnTo>
                  <a:lnTo>
                    <a:pt x="583" y="659"/>
                  </a:lnTo>
                  <a:lnTo>
                    <a:pt x="558" y="668"/>
                  </a:lnTo>
                  <a:lnTo>
                    <a:pt x="531" y="676"/>
                  </a:lnTo>
                  <a:lnTo>
                    <a:pt x="499" y="687"/>
                  </a:lnTo>
                  <a:lnTo>
                    <a:pt x="465" y="699"/>
                  </a:lnTo>
                  <a:lnTo>
                    <a:pt x="424" y="718"/>
                  </a:lnTo>
                  <a:lnTo>
                    <a:pt x="387" y="743"/>
                  </a:lnTo>
                  <a:lnTo>
                    <a:pt x="354" y="772"/>
                  </a:lnTo>
                  <a:lnTo>
                    <a:pt x="328" y="803"/>
                  </a:lnTo>
                  <a:lnTo>
                    <a:pt x="306" y="833"/>
                  </a:lnTo>
                  <a:lnTo>
                    <a:pt x="290" y="862"/>
                  </a:lnTo>
                  <a:lnTo>
                    <a:pt x="279" y="886"/>
                  </a:lnTo>
                  <a:lnTo>
                    <a:pt x="276" y="903"/>
                  </a:lnTo>
                  <a:lnTo>
                    <a:pt x="272" y="905"/>
                  </a:lnTo>
                  <a:lnTo>
                    <a:pt x="261" y="908"/>
                  </a:lnTo>
                  <a:lnTo>
                    <a:pt x="246" y="909"/>
                  </a:lnTo>
                  <a:lnTo>
                    <a:pt x="225" y="909"/>
                  </a:lnTo>
                  <a:lnTo>
                    <a:pt x="203" y="906"/>
                  </a:lnTo>
                  <a:lnTo>
                    <a:pt x="180" y="897"/>
                  </a:lnTo>
                  <a:lnTo>
                    <a:pt x="157" y="880"/>
                  </a:lnTo>
                  <a:lnTo>
                    <a:pt x="135" y="855"/>
                  </a:lnTo>
                  <a:lnTo>
                    <a:pt x="132" y="833"/>
                  </a:lnTo>
                  <a:lnTo>
                    <a:pt x="125" y="780"/>
                  </a:lnTo>
                  <a:lnTo>
                    <a:pt x="114" y="718"/>
                  </a:lnTo>
                  <a:lnTo>
                    <a:pt x="102" y="672"/>
                  </a:lnTo>
                  <a:lnTo>
                    <a:pt x="95" y="654"/>
                  </a:lnTo>
                  <a:lnTo>
                    <a:pt x="88" y="635"/>
                  </a:lnTo>
                  <a:lnTo>
                    <a:pt x="80" y="611"/>
                  </a:lnTo>
                  <a:lnTo>
                    <a:pt x="73" y="588"/>
                  </a:lnTo>
                  <a:lnTo>
                    <a:pt x="65" y="565"/>
                  </a:lnTo>
                  <a:lnTo>
                    <a:pt x="56" y="541"/>
                  </a:lnTo>
                  <a:lnTo>
                    <a:pt x="48" y="518"/>
                  </a:lnTo>
                  <a:lnTo>
                    <a:pt x="39" y="498"/>
                  </a:lnTo>
                  <a:lnTo>
                    <a:pt x="35" y="485"/>
                  </a:lnTo>
                  <a:lnTo>
                    <a:pt x="25" y="450"/>
                  </a:lnTo>
                  <a:lnTo>
                    <a:pt x="14" y="400"/>
                  </a:lnTo>
                  <a:lnTo>
                    <a:pt x="6" y="339"/>
                  </a:lnTo>
                  <a:lnTo>
                    <a:pt x="0" y="274"/>
                  </a:lnTo>
                  <a:lnTo>
                    <a:pt x="6" y="210"/>
                  </a:lnTo>
                  <a:lnTo>
                    <a:pt x="22" y="152"/>
                  </a:lnTo>
                  <a:lnTo>
                    <a:pt x="54" y="108"/>
                  </a:lnTo>
                  <a:lnTo>
                    <a:pt x="78" y="90"/>
                  </a:lnTo>
                  <a:lnTo>
                    <a:pt x="109" y="74"/>
                  </a:lnTo>
                  <a:lnTo>
                    <a:pt x="147" y="59"/>
                  </a:lnTo>
                  <a:lnTo>
                    <a:pt x="189" y="45"/>
                  </a:lnTo>
                  <a:lnTo>
                    <a:pt x="236" y="33"/>
                  </a:lnTo>
                  <a:lnTo>
                    <a:pt x="288" y="23"/>
                  </a:lnTo>
                  <a:lnTo>
                    <a:pt x="343" y="14"/>
                  </a:lnTo>
                  <a:lnTo>
                    <a:pt x="401" y="7"/>
                  </a:lnTo>
                  <a:lnTo>
                    <a:pt x="459" y="3"/>
                  </a:lnTo>
                  <a:lnTo>
                    <a:pt x="518" y="0"/>
                  </a:lnTo>
                  <a:lnTo>
                    <a:pt x="579" y="0"/>
                  </a:lnTo>
                  <a:lnTo>
                    <a:pt x="639" y="3"/>
                  </a:lnTo>
                  <a:lnTo>
                    <a:pt x="698" y="7"/>
                  </a:lnTo>
                  <a:lnTo>
                    <a:pt x="756" y="15"/>
                  </a:lnTo>
                  <a:lnTo>
                    <a:pt x="810" y="25"/>
                  </a:lnTo>
                  <a:lnTo>
                    <a:pt x="861"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50" name="Freeform 14">
              <a:extLst>
                <a:ext uri="{FF2B5EF4-FFF2-40B4-BE49-F238E27FC236}">
                  <a16:creationId xmlns:a16="http://schemas.microsoft.com/office/drawing/2014/main" id="{DEA3F589-5FD7-DCD9-A80B-E23A7A832500}"/>
                </a:ext>
              </a:extLst>
            </p:cNvPr>
            <p:cNvSpPr>
              <a:spLocks/>
            </p:cNvSpPr>
            <p:nvPr/>
          </p:nvSpPr>
          <p:spPr bwMode="auto">
            <a:xfrm>
              <a:off x="4579" y="3348"/>
              <a:ext cx="432" cy="447"/>
            </a:xfrm>
            <a:custGeom>
              <a:avLst/>
              <a:gdLst>
                <a:gd name="T0" fmla="*/ 760 w 864"/>
                <a:gd name="T1" fmla="*/ 37 h 895"/>
                <a:gd name="T2" fmla="*/ 742 w 864"/>
                <a:gd name="T3" fmla="*/ 82 h 895"/>
                <a:gd name="T4" fmla="*/ 732 w 864"/>
                <a:gd name="T5" fmla="*/ 152 h 895"/>
                <a:gd name="T6" fmla="*/ 755 w 864"/>
                <a:gd name="T7" fmla="*/ 226 h 895"/>
                <a:gd name="T8" fmla="*/ 790 w 864"/>
                <a:gd name="T9" fmla="*/ 261 h 895"/>
                <a:gd name="T10" fmla="*/ 805 w 864"/>
                <a:gd name="T11" fmla="*/ 274 h 895"/>
                <a:gd name="T12" fmla="*/ 828 w 864"/>
                <a:gd name="T13" fmla="*/ 299 h 895"/>
                <a:gd name="T14" fmla="*/ 850 w 864"/>
                <a:gd name="T15" fmla="*/ 333 h 895"/>
                <a:gd name="T16" fmla="*/ 864 w 864"/>
                <a:gd name="T17" fmla="*/ 374 h 895"/>
                <a:gd name="T18" fmla="*/ 858 w 864"/>
                <a:gd name="T19" fmla="*/ 420 h 895"/>
                <a:gd name="T20" fmla="*/ 827 w 864"/>
                <a:gd name="T21" fmla="*/ 469 h 895"/>
                <a:gd name="T22" fmla="*/ 761 w 864"/>
                <a:gd name="T23" fmla="*/ 518 h 895"/>
                <a:gd name="T24" fmla="*/ 712 w 864"/>
                <a:gd name="T25" fmla="*/ 542 h 895"/>
                <a:gd name="T26" fmla="*/ 697 w 864"/>
                <a:gd name="T27" fmla="*/ 547 h 895"/>
                <a:gd name="T28" fmla="*/ 670 w 864"/>
                <a:gd name="T29" fmla="*/ 555 h 895"/>
                <a:gd name="T30" fmla="*/ 635 w 864"/>
                <a:gd name="T31" fmla="*/ 566 h 895"/>
                <a:gd name="T32" fmla="*/ 592 w 864"/>
                <a:gd name="T33" fmla="*/ 579 h 895"/>
                <a:gd name="T34" fmla="*/ 547 w 864"/>
                <a:gd name="T35" fmla="*/ 592 h 895"/>
                <a:gd name="T36" fmla="*/ 499 w 864"/>
                <a:gd name="T37" fmla="*/ 605 h 895"/>
                <a:gd name="T38" fmla="*/ 453 w 864"/>
                <a:gd name="T39" fmla="*/ 617 h 895"/>
                <a:gd name="T40" fmla="*/ 403 w 864"/>
                <a:gd name="T41" fmla="*/ 629 h 895"/>
                <a:gd name="T42" fmla="*/ 357 w 864"/>
                <a:gd name="T43" fmla="*/ 654 h 895"/>
                <a:gd name="T44" fmla="*/ 315 w 864"/>
                <a:gd name="T45" fmla="*/ 688 h 895"/>
                <a:gd name="T46" fmla="*/ 283 w 864"/>
                <a:gd name="T47" fmla="*/ 728 h 895"/>
                <a:gd name="T48" fmla="*/ 255 w 864"/>
                <a:gd name="T49" fmla="*/ 769 h 895"/>
                <a:gd name="T50" fmla="*/ 235 w 864"/>
                <a:gd name="T51" fmla="*/ 809 h 895"/>
                <a:gd name="T52" fmla="*/ 218 w 864"/>
                <a:gd name="T53" fmla="*/ 842 h 895"/>
                <a:gd name="T54" fmla="*/ 207 w 864"/>
                <a:gd name="T55" fmla="*/ 867 h 895"/>
                <a:gd name="T56" fmla="*/ 202 w 864"/>
                <a:gd name="T57" fmla="*/ 876 h 895"/>
                <a:gd name="T58" fmla="*/ 193 w 864"/>
                <a:gd name="T59" fmla="*/ 887 h 895"/>
                <a:gd name="T60" fmla="*/ 176 w 864"/>
                <a:gd name="T61" fmla="*/ 895 h 895"/>
                <a:gd name="T62" fmla="*/ 154 w 864"/>
                <a:gd name="T63" fmla="*/ 886 h 895"/>
                <a:gd name="T64" fmla="*/ 137 w 864"/>
                <a:gd name="T65" fmla="*/ 836 h 895"/>
                <a:gd name="T66" fmla="*/ 122 w 864"/>
                <a:gd name="T67" fmla="*/ 682 h 895"/>
                <a:gd name="T68" fmla="*/ 102 w 864"/>
                <a:gd name="T69" fmla="*/ 605 h 895"/>
                <a:gd name="T70" fmla="*/ 80 w 864"/>
                <a:gd name="T71" fmla="*/ 557 h 895"/>
                <a:gd name="T72" fmla="*/ 59 w 864"/>
                <a:gd name="T73" fmla="*/ 512 h 895"/>
                <a:gd name="T74" fmla="*/ 43 w 864"/>
                <a:gd name="T75" fmla="*/ 476 h 895"/>
                <a:gd name="T76" fmla="*/ 34 w 864"/>
                <a:gd name="T77" fmla="*/ 453 h 895"/>
                <a:gd name="T78" fmla="*/ 15 w 864"/>
                <a:gd name="T79" fmla="*/ 376 h 895"/>
                <a:gd name="T80" fmla="*/ 0 w 864"/>
                <a:gd name="T81" fmla="*/ 262 h 895"/>
                <a:gd name="T82" fmla="*/ 18 w 864"/>
                <a:gd name="T83" fmla="*/ 152 h 895"/>
                <a:gd name="T84" fmla="*/ 69 w 864"/>
                <a:gd name="T85" fmla="*/ 96 h 895"/>
                <a:gd name="T86" fmla="*/ 129 w 864"/>
                <a:gd name="T87" fmla="*/ 66 h 895"/>
                <a:gd name="T88" fmla="*/ 209 w 864"/>
                <a:gd name="T89" fmla="*/ 40 h 895"/>
                <a:gd name="T90" fmla="*/ 302 w 864"/>
                <a:gd name="T91" fmla="*/ 19 h 895"/>
                <a:gd name="T92" fmla="*/ 405 w 864"/>
                <a:gd name="T93" fmla="*/ 6 h 895"/>
                <a:gd name="T94" fmla="*/ 511 w 864"/>
                <a:gd name="T95" fmla="*/ 0 h 895"/>
                <a:gd name="T96" fmla="*/ 617 w 864"/>
                <a:gd name="T97" fmla="*/ 4 h 895"/>
                <a:gd name="T98" fmla="*/ 716 w 864"/>
                <a:gd name="T99" fmla="*/ 1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64" h="895">
                  <a:moveTo>
                    <a:pt x="762" y="30"/>
                  </a:moveTo>
                  <a:lnTo>
                    <a:pt x="760" y="37"/>
                  </a:lnTo>
                  <a:lnTo>
                    <a:pt x="751" y="55"/>
                  </a:lnTo>
                  <a:lnTo>
                    <a:pt x="742" y="82"/>
                  </a:lnTo>
                  <a:lnTo>
                    <a:pt x="735" y="115"/>
                  </a:lnTo>
                  <a:lnTo>
                    <a:pt x="732" y="152"/>
                  </a:lnTo>
                  <a:lnTo>
                    <a:pt x="738" y="191"/>
                  </a:lnTo>
                  <a:lnTo>
                    <a:pt x="755" y="226"/>
                  </a:lnTo>
                  <a:lnTo>
                    <a:pt x="787" y="259"/>
                  </a:lnTo>
                  <a:lnTo>
                    <a:pt x="790" y="261"/>
                  </a:lnTo>
                  <a:lnTo>
                    <a:pt x="795" y="266"/>
                  </a:lnTo>
                  <a:lnTo>
                    <a:pt x="805" y="274"/>
                  </a:lnTo>
                  <a:lnTo>
                    <a:pt x="816" y="285"/>
                  </a:lnTo>
                  <a:lnTo>
                    <a:pt x="828" y="299"/>
                  </a:lnTo>
                  <a:lnTo>
                    <a:pt x="840" y="316"/>
                  </a:lnTo>
                  <a:lnTo>
                    <a:pt x="850" y="333"/>
                  </a:lnTo>
                  <a:lnTo>
                    <a:pt x="858" y="353"/>
                  </a:lnTo>
                  <a:lnTo>
                    <a:pt x="864" y="374"/>
                  </a:lnTo>
                  <a:lnTo>
                    <a:pt x="864" y="396"/>
                  </a:lnTo>
                  <a:lnTo>
                    <a:pt x="858" y="420"/>
                  </a:lnTo>
                  <a:lnTo>
                    <a:pt x="846" y="444"/>
                  </a:lnTo>
                  <a:lnTo>
                    <a:pt x="827" y="469"/>
                  </a:lnTo>
                  <a:lnTo>
                    <a:pt x="799" y="494"/>
                  </a:lnTo>
                  <a:lnTo>
                    <a:pt x="761" y="518"/>
                  </a:lnTo>
                  <a:lnTo>
                    <a:pt x="713" y="542"/>
                  </a:lnTo>
                  <a:lnTo>
                    <a:pt x="712" y="542"/>
                  </a:lnTo>
                  <a:lnTo>
                    <a:pt x="706" y="544"/>
                  </a:lnTo>
                  <a:lnTo>
                    <a:pt x="697" y="547"/>
                  </a:lnTo>
                  <a:lnTo>
                    <a:pt x="684" y="551"/>
                  </a:lnTo>
                  <a:lnTo>
                    <a:pt x="670" y="555"/>
                  </a:lnTo>
                  <a:lnTo>
                    <a:pt x="654" y="561"/>
                  </a:lnTo>
                  <a:lnTo>
                    <a:pt x="635" y="566"/>
                  </a:lnTo>
                  <a:lnTo>
                    <a:pt x="614" y="573"/>
                  </a:lnTo>
                  <a:lnTo>
                    <a:pt x="592" y="579"/>
                  </a:lnTo>
                  <a:lnTo>
                    <a:pt x="570" y="586"/>
                  </a:lnTo>
                  <a:lnTo>
                    <a:pt x="547" y="592"/>
                  </a:lnTo>
                  <a:lnTo>
                    <a:pt x="522" y="599"/>
                  </a:lnTo>
                  <a:lnTo>
                    <a:pt x="499" y="605"/>
                  </a:lnTo>
                  <a:lnTo>
                    <a:pt x="476" y="612"/>
                  </a:lnTo>
                  <a:lnTo>
                    <a:pt x="453" y="617"/>
                  </a:lnTo>
                  <a:lnTo>
                    <a:pt x="431" y="621"/>
                  </a:lnTo>
                  <a:lnTo>
                    <a:pt x="403" y="629"/>
                  </a:lnTo>
                  <a:lnTo>
                    <a:pt x="379" y="640"/>
                  </a:lnTo>
                  <a:lnTo>
                    <a:pt x="357" y="654"/>
                  </a:lnTo>
                  <a:lnTo>
                    <a:pt x="335" y="671"/>
                  </a:lnTo>
                  <a:lnTo>
                    <a:pt x="315" y="688"/>
                  </a:lnTo>
                  <a:lnTo>
                    <a:pt x="298" y="708"/>
                  </a:lnTo>
                  <a:lnTo>
                    <a:pt x="283" y="728"/>
                  </a:lnTo>
                  <a:lnTo>
                    <a:pt x="267" y="749"/>
                  </a:lnTo>
                  <a:lnTo>
                    <a:pt x="255" y="769"/>
                  </a:lnTo>
                  <a:lnTo>
                    <a:pt x="244" y="790"/>
                  </a:lnTo>
                  <a:lnTo>
                    <a:pt x="235" y="809"/>
                  </a:lnTo>
                  <a:lnTo>
                    <a:pt x="225" y="826"/>
                  </a:lnTo>
                  <a:lnTo>
                    <a:pt x="218" y="842"/>
                  </a:lnTo>
                  <a:lnTo>
                    <a:pt x="211" y="856"/>
                  </a:lnTo>
                  <a:lnTo>
                    <a:pt x="207" y="867"/>
                  </a:lnTo>
                  <a:lnTo>
                    <a:pt x="203" y="874"/>
                  </a:lnTo>
                  <a:lnTo>
                    <a:pt x="202" y="876"/>
                  </a:lnTo>
                  <a:lnTo>
                    <a:pt x="199" y="880"/>
                  </a:lnTo>
                  <a:lnTo>
                    <a:pt x="193" y="887"/>
                  </a:lnTo>
                  <a:lnTo>
                    <a:pt x="185" y="891"/>
                  </a:lnTo>
                  <a:lnTo>
                    <a:pt x="176" y="895"/>
                  </a:lnTo>
                  <a:lnTo>
                    <a:pt x="166" y="893"/>
                  </a:lnTo>
                  <a:lnTo>
                    <a:pt x="154" y="886"/>
                  </a:lnTo>
                  <a:lnTo>
                    <a:pt x="140" y="869"/>
                  </a:lnTo>
                  <a:lnTo>
                    <a:pt x="137" y="836"/>
                  </a:lnTo>
                  <a:lnTo>
                    <a:pt x="132" y="762"/>
                  </a:lnTo>
                  <a:lnTo>
                    <a:pt x="122" y="682"/>
                  </a:lnTo>
                  <a:lnTo>
                    <a:pt x="111" y="628"/>
                  </a:lnTo>
                  <a:lnTo>
                    <a:pt x="102" y="605"/>
                  </a:lnTo>
                  <a:lnTo>
                    <a:pt x="91" y="581"/>
                  </a:lnTo>
                  <a:lnTo>
                    <a:pt x="80" y="557"/>
                  </a:lnTo>
                  <a:lnTo>
                    <a:pt x="69" y="534"/>
                  </a:lnTo>
                  <a:lnTo>
                    <a:pt x="59" y="512"/>
                  </a:lnTo>
                  <a:lnTo>
                    <a:pt x="50" y="491"/>
                  </a:lnTo>
                  <a:lnTo>
                    <a:pt x="43" y="476"/>
                  </a:lnTo>
                  <a:lnTo>
                    <a:pt x="39" y="464"/>
                  </a:lnTo>
                  <a:lnTo>
                    <a:pt x="34" y="453"/>
                  </a:lnTo>
                  <a:lnTo>
                    <a:pt x="26" y="421"/>
                  </a:lnTo>
                  <a:lnTo>
                    <a:pt x="15" y="376"/>
                  </a:lnTo>
                  <a:lnTo>
                    <a:pt x="6" y="321"/>
                  </a:lnTo>
                  <a:lnTo>
                    <a:pt x="0" y="262"/>
                  </a:lnTo>
                  <a:lnTo>
                    <a:pt x="4" y="204"/>
                  </a:lnTo>
                  <a:lnTo>
                    <a:pt x="18" y="152"/>
                  </a:lnTo>
                  <a:lnTo>
                    <a:pt x="47" y="113"/>
                  </a:lnTo>
                  <a:lnTo>
                    <a:pt x="69" y="96"/>
                  </a:lnTo>
                  <a:lnTo>
                    <a:pt x="96" y="81"/>
                  </a:lnTo>
                  <a:lnTo>
                    <a:pt x="129" y="66"/>
                  </a:lnTo>
                  <a:lnTo>
                    <a:pt x="167" y="52"/>
                  </a:lnTo>
                  <a:lnTo>
                    <a:pt x="209" y="40"/>
                  </a:lnTo>
                  <a:lnTo>
                    <a:pt x="254" y="29"/>
                  </a:lnTo>
                  <a:lnTo>
                    <a:pt x="302" y="19"/>
                  </a:lnTo>
                  <a:lnTo>
                    <a:pt x="352" y="11"/>
                  </a:lnTo>
                  <a:lnTo>
                    <a:pt x="405" y="6"/>
                  </a:lnTo>
                  <a:lnTo>
                    <a:pt x="458" y="2"/>
                  </a:lnTo>
                  <a:lnTo>
                    <a:pt x="511" y="0"/>
                  </a:lnTo>
                  <a:lnTo>
                    <a:pt x="565" y="0"/>
                  </a:lnTo>
                  <a:lnTo>
                    <a:pt x="617" y="4"/>
                  </a:lnTo>
                  <a:lnTo>
                    <a:pt x="668" y="10"/>
                  </a:lnTo>
                  <a:lnTo>
                    <a:pt x="716" y="18"/>
                  </a:lnTo>
                  <a:lnTo>
                    <a:pt x="762" y="3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51" name="Freeform 15">
              <a:extLst>
                <a:ext uri="{FF2B5EF4-FFF2-40B4-BE49-F238E27FC236}">
                  <a16:creationId xmlns:a16="http://schemas.microsoft.com/office/drawing/2014/main" id="{3FA68855-095D-0433-C768-D0F62BA5A3F6}"/>
                </a:ext>
              </a:extLst>
            </p:cNvPr>
            <p:cNvSpPr>
              <a:spLocks/>
            </p:cNvSpPr>
            <p:nvPr/>
          </p:nvSpPr>
          <p:spPr bwMode="auto">
            <a:xfrm>
              <a:off x="4770" y="3469"/>
              <a:ext cx="28" cy="49"/>
            </a:xfrm>
            <a:custGeom>
              <a:avLst/>
              <a:gdLst>
                <a:gd name="T0" fmla="*/ 0 w 56"/>
                <a:gd name="T1" fmla="*/ 48 h 99"/>
                <a:gd name="T2" fmla="*/ 2 w 56"/>
                <a:gd name="T3" fmla="*/ 30 h 99"/>
                <a:gd name="T4" fmla="*/ 9 w 56"/>
                <a:gd name="T5" fmla="*/ 14 h 99"/>
                <a:gd name="T6" fmla="*/ 17 w 56"/>
                <a:gd name="T7" fmla="*/ 4 h 99"/>
                <a:gd name="T8" fmla="*/ 28 w 56"/>
                <a:gd name="T9" fmla="*/ 0 h 99"/>
                <a:gd name="T10" fmla="*/ 39 w 56"/>
                <a:gd name="T11" fmla="*/ 4 h 99"/>
                <a:gd name="T12" fmla="*/ 48 w 56"/>
                <a:gd name="T13" fmla="*/ 14 h 99"/>
                <a:gd name="T14" fmla="*/ 53 w 56"/>
                <a:gd name="T15" fmla="*/ 30 h 99"/>
                <a:gd name="T16" fmla="*/ 56 w 56"/>
                <a:gd name="T17" fmla="*/ 49 h 99"/>
                <a:gd name="T18" fmla="*/ 53 w 56"/>
                <a:gd name="T19" fmla="*/ 68 h 99"/>
                <a:gd name="T20" fmla="*/ 48 w 56"/>
                <a:gd name="T21" fmla="*/ 83 h 99"/>
                <a:gd name="T22" fmla="*/ 39 w 56"/>
                <a:gd name="T23" fmla="*/ 94 h 99"/>
                <a:gd name="T24" fmla="*/ 28 w 56"/>
                <a:gd name="T25" fmla="*/ 99 h 99"/>
                <a:gd name="T26" fmla="*/ 23 w 56"/>
                <a:gd name="T27" fmla="*/ 99 h 99"/>
                <a:gd name="T28" fmla="*/ 19 w 56"/>
                <a:gd name="T29" fmla="*/ 96 h 99"/>
                <a:gd name="T30" fmla="*/ 15 w 56"/>
                <a:gd name="T31" fmla="*/ 93 h 99"/>
                <a:gd name="T32" fmla="*/ 12 w 56"/>
                <a:gd name="T33" fmla="*/ 89 h 99"/>
                <a:gd name="T34" fmla="*/ 11 w 56"/>
                <a:gd name="T35" fmla="*/ 86 h 99"/>
                <a:gd name="T36" fmla="*/ 6 w 56"/>
                <a:gd name="T37" fmla="*/ 78 h 99"/>
                <a:gd name="T38" fmla="*/ 2 w 56"/>
                <a:gd name="T39" fmla="*/ 64 h 99"/>
                <a:gd name="T40" fmla="*/ 0 w 56"/>
                <a:gd name="T41"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99">
                  <a:moveTo>
                    <a:pt x="0" y="48"/>
                  </a:moveTo>
                  <a:lnTo>
                    <a:pt x="2" y="30"/>
                  </a:lnTo>
                  <a:lnTo>
                    <a:pt x="9" y="14"/>
                  </a:lnTo>
                  <a:lnTo>
                    <a:pt x="17" y="4"/>
                  </a:lnTo>
                  <a:lnTo>
                    <a:pt x="28" y="0"/>
                  </a:lnTo>
                  <a:lnTo>
                    <a:pt x="39" y="4"/>
                  </a:lnTo>
                  <a:lnTo>
                    <a:pt x="48" y="14"/>
                  </a:lnTo>
                  <a:lnTo>
                    <a:pt x="53" y="30"/>
                  </a:lnTo>
                  <a:lnTo>
                    <a:pt x="56" y="49"/>
                  </a:lnTo>
                  <a:lnTo>
                    <a:pt x="53" y="68"/>
                  </a:lnTo>
                  <a:lnTo>
                    <a:pt x="48" y="83"/>
                  </a:lnTo>
                  <a:lnTo>
                    <a:pt x="39" y="94"/>
                  </a:lnTo>
                  <a:lnTo>
                    <a:pt x="28" y="99"/>
                  </a:lnTo>
                  <a:lnTo>
                    <a:pt x="23" y="99"/>
                  </a:lnTo>
                  <a:lnTo>
                    <a:pt x="19" y="96"/>
                  </a:lnTo>
                  <a:lnTo>
                    <a:pt x="15" y="93"/>
                  </a:lnTo>
                  <a:lnTo>
                    <a:pt x="12" y="89"/>
                  </a:lnTo>
                  <a:lnTo>
                    <a:pt x="11" y="86"/>
                  </a:lnTo>
                  <a:lnTo>
                    <a:pt x="6" y="78"/>
                  </a:lnTo>
                  <a:lnTo>
                    <a:pt x="2" y="64"/>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52" name="Freeform 16">
              <a:extLst>
                <a:ext uri="{FF2B5EF4-FFF2-40B4-BE49-F238E27FC236}">
                  <a16:creationId xmlns:a16="http://schemas.microsoft.com/office/drawing/2014/main" id="{4A435BFD-3087-FD48-1B89-BE44916182AF}"/>
                </a:ext>
              </a:extLst>
            </p:cNvPr>
            <p:cNvSpPr>
              <a:spLocks/>
            </p:cNvSpPr>
            <p:nvPr/>
          </p:nvSpPr>
          <p:spPr bwMode="auto">
            <a:xfrm>
              <a:off x="4900" y="3455"/>
              <a:ext cx="27" cy="46"/>
            </a:xfrm>
            <a:custGeom>
              <a:avLst/>
              <a:gdLst>
                <a:gd name="T0" fmla="*/ 1 w 55"/>
                <a:gd name="T1" fmla="*/ 51 h 92"/>
                <a:gd name="T2" fmla="*/ 0 w 55"/>
                <a:gd name="T3" fmla="*/ 33 h 92"/>
                <a:gd name="T4" fmla="*/ 2 w 55"/>
                <a:gd name="T5" fmla="*/ 17 h 92"/>
                <a:gd name="T6" fmla="*/ 8 w 55"/>
                <a:gd name="T7" fmla="*/ 6 h 92"/>
                <a:gd name="T8" fmla="*/ 18 w 55"/>
                <a:gd name="T9" fmla="*/ 0 h 92"/>
                <a:gd name="T10" fmla="*/ 28 w 55"/>
                <a:gd name="T11" fmla="*/ 2 h 92"/>
                <a:gd name="T12" fmla="*/ 39 w 55"/>
                <a:gd name="T13" fmla="*/ 10 h 92"/>
                <a:gd name="T14" fmla="*/ 48 w 55"/>
                <a:gd name="T15" fmla="*/ 24 h 92"/>
                <a:gd name="T16" fmla="*/ 53 w 55"/>
                <a:gd name="T17" fmla="*/ 42 h 92"/>
                <a:gd name="T18" fmla="*/ 55 w 55"/>
                <a:gd name="T19" fmla="*/ 59 h 92"/>
                <a:gd name="T20" fmla="*/ 53 w 55"/>
                <a:gd name="T21" fmla="*/ 74 h 92"/>
                <a:gd name="T22" fmla="*/ 46 w 55"/>
                <a:gd name="T23" fmla="*/ 87 h 92"/>
                <a:gd name="T24" fmla="*/ 37 w 55"/>
                <a:gd name="T25" fmla="*/ 92 h 92"/>
                <a:gd name="T26" fmla="*/ 33 w 55"/>
                <a:gd name="T27" fmla="*/ 92 h 92"/>
                <a:gd name="T28" fmla="*/ 28 w 55"/>
                <a:gd name="T29" fmla="*/ 91 h 92"/>
                <a:gd name="T30" fmla="*/ 24 w 55"/>
                <a:gd name="T31" fmla="*/ 90 h 92"/>
                <a:gd name="T32" fmla="*/ 20 w 55"/>
                <a:gd name="T33" fmla="*/ 87 h 92"/>
                <a:gd name="T34" fmla="*/ 19 w 55"/>
                <a:gd name="T35" fmla="*/ 84 h 92"/>
                <a:gd name="T36" fmla="*/ 13 w 55"/>
                <a:gd name="T37" fmla="*/ 77 h 92"/>
                <a:gd name="T38" fmla="*/ 7 w 55"/>
                <a:gd name="T39" fmla="*/ 66 h 92"/>
                <a:gd name="T40" fmla="*/ 1 w 55"/>
                <a:gd name="T41" fmla="*/ 5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92">
                  <a:moveTo>
                    <a:pt x="1" y="51"/>
                  </a:moveTo>
                  <a:lnTo>
                    <a:pt x="0" y="33"/>
                  </a:lnTo>
                  <a:lnTo>
                    <a:pt x="2" y="17"/>
                  </a:lnTo>
                  <a:lnTo>
                    <a:pt x="8" y="6"/>
                  </a:lnTo>
                  <a:lnTo>
                    <a:pt x="18" y="0"/>
                  </a:lnTo>
                  <a:lnTo>
                    <a:pt x="28" y="2"/>
                  </a:lnTo>
                  <a:lnTo>
                    <a:pt x="39" y="10"/>
                  </a:lnTo>
                  <a:lnTo>
                    <a:pt x="48" y="24"/>
                  </a:lnTo>
                  <a:lnTo>
                    <a:pt x="53" y="42"/>
                  </a:lnTo>
                  <a:lnTo>
                    <a:pt x="55" y="59"/>
                  </a:lnTo>
                  <a:lnTo>
                    <a:pt x="53" y="74"/>
                  </a:lnTo>
                  <a:lnTo>
                    <a:pt x="46" y="87"/>
                  </a:lnTo>
                  <a:lnTo>
                    <a:pt x="37" y="92"/>
                  </a:lnTo>
                  <a:lnTo>
                    <a:pt x="33" y="92"/>
                  </a:lnTo>
                  <a:lnTo>
                    <a:pt x="28" y="91"/>
                  </a:lnTo>
                  <a:lnTo>
                    <a:pt x="24" y="90"/>
                  </a:lnTo>
                  <a:lnTo>
                    <a:pt x="20" y="87"/>
                  </a:lnTo>
                  <a:lnTo>
                    <a:pt x="19" y="84"/>
                  </a:lnTo>
                  <a:lnTo>
                    <a:pt x="13" y="77"/>
                  </a:lnTo>
                  <a:lnTo>
                    <a:pt x="7" y="66"/>
                  </a:lnTo>
                  <a:lnTo>
                    <a:pt x="1"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53" name="Freeform 17">
              <a:extLst>
                <a:ext uri="{FF2B5EF4-FFF2-40B4-BE49-F238E27FC236}">
                  <a16:creationId xmlns:a16="http://schemas.microsoft.com/office/drawing/2014/main" id="{5CD27FAB-C6D8-C827-4056-1ABB56C0657B}"/>
                </a:ext>
              </a:extLst>
            </p:cNvPr>
            <p:cNvSpPr>
              <a:spLocks/>
            </p:cNvSpPr>
            <p:nvPr/>
          </p:nvSpPr>
          <p:spPr bwMode="auto">
            <a:xfrm>
              <a:off x="4901" y="3470"/>
              <a:ext cx="18" cy="28"/>
            </a:xfrm>
            <a:custGeom>
              <a:avLst/>
              <a:gdLst>
                <a:gd name="T0" fmla="*/ 2 w 36"/>
                <a:gd name="T1" fmla="*/ 30 h 56"/>
                <a:gd name="T2" fmla="*/ 0 w 36"/>
                <a:gd name="T3" fmla="*/ 19 h 56"/>
                <a:gd name="T4" fmla="*/ 3 w 36"/>
                <a:gd name="T5" fmla="*/ 10 h 56"/>
                <a:gd name="T6" fmla="*/ 7 w 36"/>
                <a:gd name="T7" fmla="*/ 3 h 56"/>
                <a:gd name="T8" fmla="*/ 13 w 36"/>
                <a:gd name="T9" fmla="*/ 0 h 56"/>
                <a:gd name="T10" fmla="*/ 20 w 36"/>
                <a:gd name="T11" fmla="*/ 0 h 56"/>
                <a:gd name="T12" fmla="*/ 25 w 36"/>
                <a:gd name="T13" fmla="*/ 6 h 56"/>
                <a:gd name="T14" fmla="*/ 31 w 36"/>
                <a:gd name="T15" fmla="*/ 14 h 56"/>
                <a:gd name="T16" fmla="*/ 35 w 36"/>
                <a:gd name="T17" fmla="*/ 25 h 56"/>
                <a:gd name="T18" fmla="*/ 36 w 36"/>
                <a:gd name="T19" fmla="*/ 36 h 56"/>
                <a:gd name="T20" fmla="*/ 33 w 36"/>
                <a:gd name="T21" fmla="*/ 45 h 56"/>
                <a:gd name="T22" fmla="*/ 29 w 36"/>
                <a:gd name="T23" fmla="*/ 54 h 56"/>
                <a:gd name="T24" fmla="*/ 24 w 36"/>
                <a:gd name="T25" fmla="*/ 56 h 56"/>
                <a:gd name="T26" fmla="*/ 21 w 36"/>
                <a:gd name="T27" fmla="*/ 56 h 56"/>
                <a:gd name="T28" fmla="*/ 20 w 36"/>
                <a:gd name="T29" fmla="*/ 56 h 56"/>
                <a:gd name="T30" fmla="*/ 17 w 36"/>
                <a:gd name="T31" fmla="*/ 55 h 56"/>
                <a:gd name="T32" fmla="*/ 14 w 36"/>
                <a:gd name="T33" fmla="*/ 54 h 56"/>
                <a:gd name="T34" fmla="*/ 13 w 36"/>
                <a:gd name="T35" fmla="*/ 52 h 56"/>
                <a:gd name="T36" fmla="*/ 10 w 36"/>
                <a:gd name="T37" fmla="*/ 48 h 56"/>
                <a:gd name="T38" fmla="*/ 6 w 36"/>
                <a:gd name="T39" fmla="*/ 40 h 56"/>
                <a:gd name="T40" fmla="*/ 2 w 36"/>
                <a:gd name="T41" fmla="*/ 3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56">
                  <a:moveTo>
                    <a:pt x="2" y="30"/>
                  </a:moveTo>
                  <a:lnTo>
                    <a:pt x="0" y="19"/>
                  </a:lnTo>
                  <a:lnTo>
                    <a:pt x="3" y="10"/>
                  </a:lnTo>
                  <a:lnTo>
                    <a:pt x="7" y="3"/>
                  </a:lnTo>
                  <a:lnTo>
                    <a:pt x="13" y="0"/>
                  </a:lnTo>
                  <a:lnTo>
                    <a:pt x="20" y="0"/>
                  </a:lnTo>
                  <a:lnTo>
                    <a:pt x="25" y="6"/>
                  </a:lnTo>
                  <a:lnTo>
                    <a:pt x="31" y="14"/>
                  </a:lnTo>
                  <a:lnTo>
                    <a:pt x="35" y="25"/>
                  </a:lnTo>
                  <a:lnTo>
                    <a:pt x="36" y="36"/>
                  </a:lnTo>
                  <a:lnTo>
                    <a:pt x="33" y="45"/>
                  </a:lnTo>
                  <a:lnTo>
                    <a:pt x="29" y="54"/>
                  </a:lnTo>
                  <a:lnTo>
                    <a:pt x="24" y="56"/>
                  </a:lnTo>
                  <a:lnTo>
                    <a:pt x="21" y="56"/>
                  </a:lnTo>
                  <a:lnTo>
                    <a:pt x="20" y="56"/>
                  </a:lnTo>
                  <a:lnTo>
                    <a:pt x="17" y="55"/>
                  </a:lnTo>
                  <a:lnTo>
                    <a:pt x="14" y="54"/>
                  </a:lnTo>
                  <a:lnTo>
                    <a:pt x="13" y="52"/>
                  </a:lnTo>
                  <a:lnTo>
                    <a:pt x="10" y="48"/>
                  </a:lnTo>
                  <a:lnTo>
                    <a:pt x="6" y="40"/>
                  </a:lnTo>
                  <a:lnTo>
                    <a:pt x="2"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54" name="Freeform 18">
              <a:extLst>
                <a:ext uri="{FF2B5EF4-FFF2-40B4-BE49-F238E27FC236}">
                  <a16:creationId xmlns:a16="http://schemas.microsoft.com/office/drawing/2014/main" id="{16022CFB-761C-88B9-6347-C1987BA08AAD}"/>
                </a:ext>
              </a:extLst>
            </p:cNvPr>
            <p:cNvSpPr>
              <a:spLocks/>
            </p:cNvSpPr>
            <p:nvPr/>
          </p:nvSpPr>
          <p:spPr bwMode="auto">
            <a:xfrm>
              <a:off x="4874" y="3492"/>
              <a:ext cx="51" cy="62"/>
            </a:xfrm>
            <a:custGeom>
              <a:avLst/>
              <a:gdLst>
                <a:gd name="T0" fmla="*/ 0 w 102"/>
                <a:gd name="T1" fmla="*/ 0 h 125"/>
                <a:gd name="T2" fmla="*/ 1 w 102"/>
                <a:gd name="T3" fmla="*/ 1 h 125"/>
                <a:gd name="T4" fmla="*/ 8 w 102"/>
                <a:gd name="T5" fmla="*/ 7 h 125"/>
                <a:gd name="T6" fmla="*/ 16 w 102"/>
                <a:gd name="T7" fmla="*/ 15 h 125"/>
                <a:gd name="T8" fmla="*/ 28 w 102"/>
                <a:gd name="T9" fmla="*/ 23 h 125"/>
                <a:gd name="T10" fmla="*/ 43 w 102"/>
                <a:gd name="T11" fmla="*/ 33 h 125"/>
                <a:gd name="T12" fmla="*/ 61 w 102"/>
                <a:gd name="T13" fmla="*/ 41 h 125"/>
                <a:gd name="T14" fmla="*/ 80 w 102"/>
                <a:gd name="T15" fmla="*/ 49 h 125"/>
                <a:gd name="T16" fmla="*/ 102 w 102"/>
                <a:gd name="T17" fmla="*/ 54 h 125"/>
                <a:gd name="T18" fmla="*/ 102 w 102"/>
                <a:gd name="T19" fmla="*/ 55 h 125"/>
                <a:gd name="T20" fmla="*/ 101 w 102"/>
                <a:gd name="T21" fmla="*/ 60 h 125"/>
                <a:gd name="T22" fmla="*/ 98 w 102"/>
                <a:gd name="T23" fmla="*/ 69 h 125"/>
                <a:gd name="T24" fmla="*/ 93 w 102"/>
                <a:gd name="T25" fmla="*/ 78 h 125"/>
                <a:gd name="T26" fmla="*/ 83 w 102"/>
                <a:gd name="T27" fmla="*/ 89 h 125"/>
                <a:gd name="T28" fmla="*/ 72 w 102"/>
                <a:gd name="T29" fmla="*/ 102 h 125"/>
                <a:gd name="T30" fmla="*/ 56 w 102"/>
                <a:gd name="T31" fmla="*/ 113 h 125"/>
                <a:gd name="T32" fmla="*/ 34 w 102"/>
                <a:gd name="T33" fmla="*/ 123 h 125"/>
                <a:gd name="T34" fmla="*/ 2 w 102"/>
                <a:gd name="T35" fmla="*/ 125 h 125"/>
                <a:gd name="T36" fmla="*/ 4 w 102"/>
                <a:gd name="T37" fmla="*/ 123 h 125"/>
                <a:gd name="T38" fmla="*/ 9 w 102"/>
                <a:gd name="T39" fmla="*/ 121 h 125"/>
                <a:gd name="T40" fmla="*/ 16 w 102"/>
                <a:gd name="T41" fmla="*/ 115 h 125"/>
                <a:gd name="T42" fmla="*/ 26 w 102"/>
                <a:gd name="T43" fmla="*/ 108 h 125"/>
                <a:gd name="T44" fmla="*/ 35 w 102"/>
                <a:gd name="T45" fmla="*/ 100 h 125"/>
                <a:gd name="T46" fmla="*/ 46 w 102"/>
                <a:gd name="T47" fmla="*/ 91 h 125"/>
                <a:gd name="T48" fmla="*/ 56 w 102"/>
                <a:gd name="T49" fmla="*/ 81 h 125"/>
                <a:gd name="T50" fmla="*/ 65 w 102"/>
                <a:gd name="T51" fmla="*/ 70 h 125"/>
                <a:gd name="T52" fmla="*/ 63 w 102"/>
                <a:gd name="T53" fmla="*/ 69 h 125"/>
                <a:gd name="T54" fmla="*/ 56 w 102"/>
                <a:gd name="T55" fmla="*/ 63 h 125"/>
                <a:gd name="T56" fmla="*/ 46 w 102"/>
                <a:gd name="T57" fmla="*/ 56 h 125"/>
                <a:gd name="T58" fmla="*/ 35 w 102"/>
                <a:gd name="T59" fmla="*/ 47 h 125"/>
                <a:gd name="T60" fmla="*/ 24 w 102"/>
                <a:gd name="T61" fmla="*/ 37 h 125"/>
                <a:gd name="T62" fmla="*/ 13 w 102"/>
                <a:gd name="T63" fmla="*/ 25 h 125"/>
                <a:gd name="T64" fmla="*/ 5 w 102"/>
                <a:gd name="T65" fmla="*/ 12 h 125"/>
                <a:gd name="T66" fmla="*/ 0 w 102"/>
                <a:gd name="T6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 h="125">
                  <a:moveTo>
                    <a:pt x="0" y="0"/>
                  </a:moveTo>
                  <a:lnTo>
                    <a:pt x="1" y="1"/>
                  </a:lnTo>
                  <a:lnTo>
                    <a:pt x="8" y="7"/>
                  </a:lnTo>
                  <a:lnTo>
                    <a:pt x="16" y="15"/>
                  </a:lnTo>
                  <a:lnTo>
                    <a:pt x="28" y="23"/>
                  </a:lnTo>
                  <a:lnTo>
                    <a:pt x="43" y="33"/>
                  </a:lnTo>
                  <a:lnTo>
                    <a:pt x="61" y="41"/>
                  </a:lnTo>
                  <a:lnTo>
                    <a:pt x="80" y="49"/>
                  </a:lnTo>
                  <a:lnTo>
                    <a:pt x="102" y="54"/>
                  </a:lnTo>
                  <a:lnTo>
                    <a:pt x="102" y="55"/>
                  </a:lnTo>
                  <a:lnTo>
                    <a:pt x="101" y="60"/>
                  </a:lnTo>
                  <a:lnTo>
                    <a:pt x="98" y="69"/>
                  </a:lnTo>
                  <a:lnTo>
                    <a:pt x="93" y="78"/>
                  </a:lnTo>
                  <a:lnTo>
                    <a:pt x="83" y="89"/>
                  </a:lnTo>
                  <a:lnTo>
                    <a:pt x="72" y="102"/>
                  </a:lnTo>
                  <a:lnTo>
                    <a:pt x="56" y="113"/>
                  </a:lnTo>
                  <a:lnTo>
                    <a:pt x="34" y="123"/>
                  </a:lnTo>
                  <a:lnTo>
                    <a:pt x="2" y="125"/>
                  </a:lnTo>
                  <a:lnTo>
                    <a:pt x="4" y="123"/>
                  </a:lnTo>
                  <a:lnTo>
                    <a:pt x="9" y="121"/>
                  </a:lnTo>
                  <a:lnTo>
                    <a:pt x="16" y="115"/>
                  </a:lnTo>
                  <a:lnTo>
                    <a:pt x="26" y="108"/>
                  </a:lnTo>
                  <a:lnTo>
                    <a:pt x="35" y="100"/>
                  </a:lnTo>
                  <a:lnTo>
                    <a:pt x="46" y="91"/>
                  </a:lnTo>
                  <a:lnTo>
                    <a:pt x="56" y="81"/>
                  </a:lnTo>
                  <a:lnTo>
                    <a:pt x="65" y="70"/>
                  </a:lnTo>
                  <a:lnTo>
                    <a:pt x="63" y="69"/>
                  </a:lnTo>
                  <a:lnTo>
                    <a:pt x="56" y="63"/>
                  </a:lnTo>
                  <a:lnTo>
                    <a:pt x="46" y="56"/>
                  </a:lnTo>
                  <a:lnTo>
                    <a:pt x="35" y="47"/>
                  </a:lnTo>
                  <a:lnTo>
                    <a:pt x="24" y="37"/>
                  </a:lnTo>
                  <a:lnTo>
                    <a:pt x="13" y="25"/>
                  </a:lnTo>
                  <a:lnTo>
                    <a:pt x="5" y="1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55" name="Freeform 19">
              <a:extLst>
                <a:ext uri="{FF2B5EF4-FFF2-40B4-BE49-F238E27FC236}">
                  <a16:creationId xmlns:a16="http://schemas.microsoft.com/office/drawing/2014/main" id="{C36D0EE4-8177-29B1-AFCD-2FF5608D8187}"/>
                </a:ext>
              </a:extLst>
            </p:cNvPr>
            <p:cNvSpPr>
              <a:spLocks/>
            </p:cNvSpPr>
            <p:nvPr/>
          </p:nvSpPr>
          <p:spPr bwMode="auto">
            <a:xfrm>
              <a:off x="4559" y="3475"/>
              <a:ext cx="66" cy="84"/>
            </a:xfrm>
            <a:custGeom>
              <a:avLst/>
              <a:gdLst>
                <a:gd name="T0" fmla="*/ 132 w 132"/>
                <a:gd name="T1" fmla="*/ 33 h 169"/>
                <a:gd name="T2" fmla="*/ 129 w 132"/>
                <a:gd name="T3" fmla="*/ 30 h 169"/>
                <a:gd name="T4" fmla="*/ 124 w 132"/>
                <a:gd name="T5" fmla="*/ 25 h 169"/>
                <a:gd name="T6" fmla="*/ 114 w 132"/>
                <a:gd name="T7" fmla="*/ 18 h 169"/>
                <a:gd name="T8" fmla="*/ 100 w 132"/>
                <a:gd name="T9" fmla="*/ 10 h 169"/>
                <a:gd name="T10" fmla="*/ 85 w 132"/>
                <a:gd name="T11" fmla="*/ 3 h 169"/>
                <a:gd name="T12" fmla="*/ 69 w 132"/>
                <a:gd name="T13" fmla="*/ 0 h 169"/>
                <a:gd name="T14" fmla="*/ 53 w 132"/>
                <a:gd name="T15" fmla="*/ 0 h 169"/>
                <a:gd name="T16" fmla="*/ 35 w 132"/>
                <a:gd name="T17" fmla="*/ 6 h 169"/>
                <a:gd name="T18" fmla="*/ 32 w 132"/>
                <a:gd name="T19" fmla="*/ 7 h 169"/>
                <a:gd name="T20" fmla="*/ 25 w 132"/>
                <a:gd name="T21" fmla="*/ 14 h 169"/>
                <a:gd name="T22" fmla="*/ 17 w 132"/>
                <a:gd name="T23" fmla="*/ 24 h 169"/>
                <a:gd name="T24" fmla="*/ 9 w 132"/>
                <a:gd name="T25" fmla="*/ 36 h 169"/>
                <a:gd name="T26" fmla="*/ 2 w 132"/>
                <a:gd name="T27" fmla="*/ 52 h 169"/>
                <a:gd name="T28" fmla="*/ 0 w 132"/>
                <a:gd name="T29" fmla="*/ 71 h 169"/>
                <a:gd name="T30" fmla="*/ 5 w 132"/>
                <a:gd name="T31" fmla="*/ 95 h 169"/>
                <a:gd name="T32" fmla="*/ 18 w 132"/>
                <a:gd name="T33" fmla="*/ 119 h 169"/>
                <a:gd name="T34" fmla="*/ 20 w 132"/>
                <a:gd name="T35" fmla="*/ 122 h 169"/>
                <a:gd name="T36" fmla="*/ 25 w 132"/>
                <a:gd name="T37" fmla="*/ 129 h 169"/>
                <a:gd name="T38" fmla="*/ 33 w 132"/>
                <a:gd name="T39" fmla="*/ 137 h 169"/>
                <a:gd name="T40" fmla="*/ 43 w 132"/>
                <a:gd name="T41" fmla="*/ 148 h 169"/>
                <a:gd name="T42" fmla="*/ 57 w 132"/>
                <a:gd name="T43" fmla="*/ 158 h 169"/>
                <a:gd name="T44" fmla="*/ 72 w 132"/>
                <a:gd name="T45" fmla="*/ 165 h 169"/>
                <a:gd name="T46" fmla="*/ 90 w 132"/>
                <a:gd name="T47" fmla="*/ 169 h 169"/>
                <a:gd name="T48" fmla="*/ 109 w 132"/>
                <a:gd name="T49" fmla="*/ 167 h 169"/>
                <a:gd name="T50" fmla="*/ 105 w 132"/>
                <a:gd name="T51" fmla="*/ 165 h 169"/>
                <a:gd name="T52" fmla="*/ 96 w 132"/>
                <a:gd name="T53" fmla="*/ 155 h 169"/>
                <a:gd name="T54" fmla="*/ 84 w 132"/>
                <a:gd name="T55" fmla="*/ 141 h 169"/>
                <a:gd name="T56" fmla="*/ 72 w 132"/>
                <a:gd name="T57" fmla="*/ 124 h 169"/>
                <a:gd name="T58" fmla="*/ 61 w 132"/>
                <a:gd name="T59" fmla="*/ 103 h 169"/>
                <a:gd name="T60" fmla="*/ 55 w 132"/>
                <a:gd name="T61" fmla="*/ 80 h 169"/>
                <a:gd name="T62" fmla="*/ 58 w 132"/>
                <a:gd name="T63" fmla="*/ 58 h 169"/>
                <a:gd name="T64" fmla="*/ 70 w 132"/>
                <a:gd name="T65" fmla="*/ 34 h 169"/>
                <a:gd name="T66" fmla="*/ 72 w 132"/>
                <a:gd name="T67" fmla="*/ 33 h 169"/>
                <a:gd name="T68" fmla="*/ 74 w 132"/>
                <a:gd name="T69" fmla="*/ 32 h 169"/>
                <a:gd name="T70" fmla="*/ 79 w 132"/>
                <a:gd name="T71" fmla="*/ 30 h 169"/>
                <a:gd name="T72" fmla="*/ 85 w 132"/>
                <a:gd name="T73" fmla="*/ 28 h 169"/>
                <a:gd name="T74" fmla="*/ 94 w 132"/>
                <a:gd name="T75" fmla="*/ 26 h 169"/>
                <a:gd name="T76" fmla="*/ 105 w 132"/>
                <a:gd name="T77" fmla="*/ 26 h 169"/>
                <a:gd name="T78" fmla="*/ 117 w 132"/>
                <a:gd name="T79" fmla="*/ 29 h 169"/>
                <a:gd name="T80" fmla="*/ 132 w 132"/>
                <a:gd name="T81" fmla="*/ 3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69">
                  <a:moveTo>
                    <a:pt x="132" y="33"/>
                  </a:moveTo>
                  <a:lnTo>
                    <a:pt x="129" y="30"/>
                  </a:lnTo>
                  <a:lnTo>
                    <a:pt x="124" y="25"/>
                  </a:lnTo>
                  <a:lnTo>
                    <a:pt x="114" y="18"/>
                  </a:lnTo>
                  <a:lnTo>
                    <a:pt x="100" y="10"/>
                  </a:lnTo>
                  <a:lnTo>
                    <a:pt x="85" y="3"/>
                  </a:lnTo>
                  <a:lnTo>
                    <a:pt x="69" y="0"/>
                  </a:lnTo>
                  <a:lnTo>
                    <a:pt x="53" y="0"/>
                  </a:lnTo>
                  <a:lnTo>
                    <a:pt x="35" y="6"/>
                  </a:lnTo>
                  <a:lnTo>
                    <a:pt x="32" y="7"/>
                  </a:lnTo>
                  <a:lnTo>
                    <a:pt x="25" y="14"/>
                  </a:lnTo>
                  <a:lnTo>
                    <a:pt x="17" y="24"/>
                  </a:lnTo>
                  <a:lnTo>
                    <a:pt x="9" y="36"/>
                  </a:lnTo>
                  <a:lnTo>
                    <a:pt x="2" y="52"/>
                  </a:lnTo>
                  <a:lnTo>
                    <a:pt x="0" y="71"/>
                  </a:lnTo>
                  <a:lnTo>
                    <a:pt x="5" y="95"/>
                  </a:lnTo>
                  <a:lnTo>
                    <a:pt x="18" y="119"/>
                  </a:lnTo>
                  <a:lnTo>
                    <a:pt x="20" y="122"/>
                  </a:lnTo>
                  <a:lnTo>
                    <a:pt x="25" y="129"/>
                  </a:lnTo>
                  <a:lnTo>
                    <a:pt x="33" y="137"/>
                  </a:lnTo>
                  <a:lnTo>
                    <a:pt x="43" y="148"/>
                  </a:lnTo>
                  <a:lnTo>
                    <a:pt x="57" y="158"/>
                  </a:lnTo>
                  <a:lnTo>
                    <a:pt x="72" y="165"/>
                  </a:lnTo>
                  <a:lnTo>
                    <a:pt x="90" y="169"/>
                  </a:lnTo>
                  <a:lnTo>
                    <a:pt x="109" y="167"/>
                  </a:lnTo>
                  <a:lnTo>
                    <a:pt x="105" y="165"/>
                  </a:lnTo>
                  <a:lnTo>
                    <a:pt x="96" y="155"/>
                  </a:lnTo>
                  <a:lnTo>
                    <a:pt x="84" y="141"/>
                  </a:lnTo>
                  <a:lnTo>
                    <a:pt x="72" y="124"/>
                  </a:lnTo>
                  <a:lnTo>
                    <a:pt x="61" y="103"/>
                  </a:lnTo>
                  <a:lnTo>
                    <a:pt x="55" y="80"/>
                  </a:lnTo>
                  <a:lnTo>
                    <a:pt x="58" y="58"/>
                  </a:lnTo>
                  <a:lnTo>
                    <a:pt x="70" y="34"/>
                  </a:lnTo>
                  <a:lnTo>
                    <a:pt x="72" y="33"/>
                  </a:lnTo>
                  <a:lnTo>
                    <a:pt x="74" y="32"/>
                  </a:lnTo>
                  <a:lnTo>
                    <a:pt x="79" y="30"/>
                  </a:lnTo>
                  <a:lnTo>
                    <a:pt x="85" y="28"/>
                  </a:lnTo>
                  <a:lnTo>
                    <a:pt x="94" y="26"/>
                  </a:lnTo>
                  <a:lnTo>
                    <a:pt x="105" y="26"/>
                  </a:lnTo>
                  <a:lnTo>
                    <a:pt x="117" y="29"/>
                  </a:lnTo>
                  <a:lnTo>
                    <a:pt x="13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56" name="Freeform 20">
              <a:extLst>
                <a:ext uri="{FF2B5EF4-FFF2-40B4-BE49-F238E27FC236}">
                  <a16:creationId xmlns:a16="http://schemas.microsoft.com/office/drawing/2014/main" id="{C5FEF8B3-812F-C456-DDCE-F34F2903A626}"/>
                </a:ext>
              </a:extLst>
            </p:cNvPr>
            <p:cNvSpPr>
              <a:spLocks/>
            </p:cNvSpPr>
            <p:nvPr/>
          </p:nvSpPr>
          <p:spPr bwMode="auto">
            <a:xfrm>
              <a:off x="4569" y="3485"/>
              <a:ext cx="56" cy="73"/>
            </a:xfrm>
            <a:custGeom>
              <a:avLst/>
              <a:gdLst>
                <a:gd name="T0" fmla="*/ 111 w 111"/>
                <a:gd name="T1" fmla="*/ 18 h 147"/>
                <a:gd name="T2" fmla="*/ 110 w 111"/>
                <a:gd name="T3" fmla="*/ 17 h 147"/>
                <a:gd name="T4" fmla="*/ 107 w 111"/>
                <a:gd name="T5" fmla="*/ 14 h 147"/>
                <a:gd name="T6" fmla="*/ 101 w 111"/>
                <a:gd name="T7" fmla="*/ 10 h 147"/>
                <a:gd name="T8" fmla="*/ 93 w 111"/>
                <a:gd name="T9" fmla="*/ 6 h 147"/>
                <a:gd name="T10" fmla="*/ 82 w 111"/>
                <a:gd name="T11" fmla="*/ 3 h 147"/>
                <a:gd name="T12" fmla="*/ 70 w 111"/>
                <a:gd name="T13" fmla="*/ 0 h 147"/>
                <a:gd name="T14" fmla="*/ 55 w 111"/>
                <a:gd name="T15" fmla="*/ 0 h 147"/>
                <a:gd name="T16" fmla="*/ 37 w 111"/>
                <a:gd name="T17" fmla="*/ 3 h 147"/>
                <a:gd name="T18" fmla="*/ 34 w 111"/>
                <a:gd name="T19" fmla="*/ 5 h 147"/>
                <a:gd name="T20" fmla="*/ 27 w 111"/>
                <a:gd name="T21" fmla="*/ 9 h 147"/>
                <a:gd name="T22" fmla="*/ 19 w 111"/>
                <a:gd name="T23" fmla="*/ 17 h 147"/>
                <a:gd name="T24" fmla="*/ 11 w 111"/>
                <a:gd name="T25" fmla="*/ 26 h 147"/>
                <a:gd name="T26" fmla="*/ 4 w 111"/>
                <a:gd name="T27" fmla="*/ 40 h 147"/>
                <a:gd name="T28" fmla="*/ 0 w 111"/>
                <a:gd name="T29" fmla="*/ 57 h 147"/>
                <a:gd name="T30" fmla="*/ 1 w 111"/>
                <a:gd name="T31" fmla="*/ 74 h 147"/>
                <a:gd name="T32" fmla="*/ 11 w 111"/>
                <a:gd name="T33" fmla="*/ 96 h 147"/>
                <a:gd name="T34" fmla="*/ 12 w 111"/>
                <a:gd name="T35" fmla="*/ 99 h 147"/>
                <a:gd name="T36" fmla="*/ 16 w 111"/>
                <a:gd name="T37" fmla="*/ 105 h 147"/>
                <a:gd name="T38" fmla="*/ 25 w 111"/>
                <a:gd name="T39" fmla="*/ 111 h 147"/>
                <a:gd name="T40" fmla="*/ 34 w 111"/>
                <a:gd name="T41" fmla="*/ 121 h 147"/>
                <a:gd name="T42" fmla="*/ 47 w 111"/>
                <a:gd name="T43" fmla="*/ 131 h 147"/>
                <a:gd name="T44" fmla="*/ 60 w 111"/>
                <a:gd name="T45" fmla="*/ 139 h 147"/>
                <a:gd name="T46" fmla="*/ 77 w 111"/>
                <a:gd name="T47" fmla="*/ 144 h 147"/>
                <a:gd name="T48" fmla="*/ 95 w 111"/>
                <a:gd name="T49" fmla="*/ 147 h 147"/>
                <a:gd name="T50" fmla="*/ 111 w 111"/>
                <a:gd name="T51" fmla="*/ 1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147">
                  <a:moveTo>
                    <a:pt x="111" y="18"/>
                  </a:moveTo>
                  <a:lnTo>
                    <a:pt x="110" y="17"/>
                  </a:lnTo>
                  <a:lnTo>
                    <a:pt x="107" y="14"/>
                  </a:lnTo>
                  <a:lnTo>
                    <a:pt x="101" y="10"/>
                  </a:lnTo>
                  <a:lnTo>
                    <a:pt x="93" y="6"/>
                  </a:lnTo>
                  <a:lnTo>
                    <a:pt x="82" y="3"/>
                  </a:lnTo>
                  <a:lnTo>
                    <a:pt x="70" y="0"/>
                  </a:lnTo>
                  <a:lnTo>
                    <a:pt x="55" y="0"/>
                  </a:lnTo>
                  <a:lnTo>
                    <a:pt x="37" y="3"/>
                  </a:lnTo>
                  <a:lnTo>
                    <a:pt x="34" y="5"/>
                  </a:lnTo>
                  <a:lnTo>
                    <a:pt x="27" y="9"/>
                  </a:lnTo>
                  <a:lnTo>
                    <a:pt x="19" y="17"/>
                  </a:lnTo>
                  <a:lnTo>
                    <a:pt x="11" y="26"/>
                  </a:lnTo>
                  <a:lnTo>
                    <a:pt x="4" y="40"/>
                  </a:lnTo>
                  <a:lnTo>
                    <a:pt x="0" y="57"/>
                  </a:lnTo>
                  <a:lnTo>
                    <a:pt x="1" y="74"/>
                  </a:lnTo>
                  <a:lnTo>
                    <a:pt x="11" y="96"/>
                  </a:lnTo>
                  <a:lnTo>
                    <a:pt x="12" y="99"/>
                  </a:lnTo>
                  <a:lnTo>
                    <a:pt x="16" y="105"/>
                  </a:lnTo>
                  <a:lnTo>
                    <a:pt x="25" y="111"/>
                  </a:lnTo>
                  <a:lnTo>
                    <a:pt x="34" y="121"/>
                  </a:lnTo>
                  <a:lnTo>
                    <a:pt x="47" y="131"/>
                  </a:lnTo>
                  <a:lnTo>
                    <a:pt x="60" y="139"/>
                  </a:lnTo>
                  <a:lnTo>
                    <a:pt x="77" y="144"/>
                  </a:lnTo>
                  <a:lnTo>
                    <a:pt x="95" y="147"/>
                  </a:lnTo>
                  <a:lnTo>
                    <a:pt x="111" y="1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57" name="Freeform 21">
              <a:extLst>
                <a:ext uri="{FF2B5EF4-FFF2-40B4-BE49-F238E27FC236}">
                  <a16:creationId xmlns:a16="http://schemas.microsoft.com/office/drawing/2014/main" id="{C669734D-A307-DF3B-E846-C8CFE8CFD9A0}"/>
                </a:ext>
              </a:extLst>
            </p:cNvPr>
            <p:cNvSpPr>
              <a:spLocks/>
            </p:cNvSpPr>
            <p:nvPr/>
          </p:nvSpPr>
          <p:spPr bwMode="auto">
            <a:xfrm>
              <a:off x="4589" y="3507"/>
              <a:ext cx="22" cy="24"/>
            </a:xfrm>
            <a:custGeom>
              <a:avLst/>
              <a:gdLst>
                <a:gd name="T0" fmla="*/ 44 w 44"/>
                <a:gd name="T1" fmla="*/ 2 h 50"/>
                <a:gd name="T2" fmla="*/ 42 w 44"/>
                <a:gd name="T3" fmla="*/ 2 h 50"/>
                <a:gd name="T4" fmla="*/ 37 w 44"/>
                <a:gd name="T5" fmla="*/ 4 h 50"/>
                <a:gd name="T6" fmla="*/ 30 w 44"/>
                <a:gd name="T7" fmla="*/ 7 h 50"/>
                <a:gd name="T8" fmla="*/ 22 w 44"/>
                <a:gd name="T9" fmla="*/ 13 h 50"/>
                <a:gd name="T10" fmla="*/ 15 w 44"/>
                <a:gd name="T11" fmla="*/ 18 h 50"/>
                <a:gd name="T12" fmla="*/ 11 w 44"/>
                <a:gd name="T13" fmla="*/ 28 h 50"/>
                <a:gd name="T14" fmla="*/ 9 w 44"/>
                <a:gd name="T15" fmla="*/ 37 h 50"/>
                <a:gd name="T16" fmla="*/ 13 w 44"/>
                <a:gd name="T17" fmla="*/ 50 h 50"/>
                <a:gd name="T18" fmla="*/ 12 w 44"/>
                <a:gd name="T19" fmla="*/ 47 h 50"/>
                <a:gd name="T20" fmla="*/ 7 w 44"/>
                <a:gd name="T21" fmla="*/ 40 h 50"/>
                <a:gd name="T22" fmla="*/ 2 w 44"/>
                <a:gd name="T23" fmla="*/ 32 h 50"/>
                <a:gd name="T24" fmla="*/ 0 w 44"/>
                <a:gd name="T25" fmla="*/ 21 h 50"/>
                <a:gd name="T26" fmla="*/ 0 w 44"/>
                <a:gd name="T27" fmla="*/ 13 h 50"/>
                <a:gd name="T28" fmla="*/ 7 w 44"/>
                <a:gd name="T29" fmla="*/ 4 h 50"/>
                <a:gd name="T30" fmla="*/ 20 w 44"/>
                <a:gd name="T31" fmla="*/ 0 h 50"/>
                <a:gd name="T32" fmla="*/ 44 w 44"/>
                <a:gd name="T33"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0">
                  <a:moveTo>
                    <a:pt x="44" y="2"/>
                  </a:moveTo>
                  <a:lnTo>
                    <a:pt x="42" y="2"/>
                  </a:lnTo>
                  <a:lnTo>
                    <a:pt x="37" y="4"/>
                  </a:lnTo>
                  <a:lnTo>
                    <a:pt x="30" y="7"/>
                  </a:lnTo>
                  <a:lnTo>
                    <a:pt x="22" y="13"/>
                  </a:lnTo>
                  <a:lnTo>
                    <a:pt x="15" y="18"/>
                  </a:lnTo>
                  <a:lnTo>
                    <a:pt x="11" y="28"/>
                  </a:lnTo>
                  <a:lnTo>
                    <a:pt x="9" y="37"/>
                  </a:lnTo>
                  <a:lnTo>
                    <a:pt x="13" y="50"/>
                  </a:lnTo>
                  <a:lnTo>
                    <a:pt x="12" y="47"/>
                  </a:lnTo>
                  <a:lnTo>
                    <a:pt x="7" y="40"/>
                  </a:lnTo>
                  <a:lnTo>
                    <a:pt x="2" y="32"/>
                  </a:lnTo>
                  <a:lnTo>
                    <a:pt x="0" y="21"/>
                  </a:lnTo>
                  <a:lnTo>
                    <a:pt x="0" y="13"/>
                  </a:lnTo>
                  <a:lnTo>
                    <a:pt x="7" y="4"/>
                  </a:lnTo>
                  <a:lnTo>
                    <a:pt x="20" y="0"/>
                  </a:lnTo>
                  <a:lnTo>
                    <a:pt x="44"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58" name="Freeform 22">
              <a:extLst>
                <a:ext uri="{FF2B5EF4-FFF2-40B4-BE49-F238E27FC236}">
                  <a16:creationId xmlns:a16="http://schemas.microsoft.com/office/drawing/2014/main" id="{94A4489E-91F2-4C45-438A-6FB715B36F60}"/>
                </a:ext>
              </a:extLst>
            </p:cNvPr>
            <p:cNvSpPr>
              <a:spLocks/>
            </p:cNvSpPr>
            <p:nvPr/>
          </p:nvSpPr>
          <p:spPr bwMode="auto">
            <a:xfrm>
              <a:off x="4712" y="3413"/>
              <a:ext cx="96" cy="48"/>
            </a:xfrm>
            <a:custGeom>
              <a:avLst/>
              <a:gdLst>
                <a:gd name="T0" fmla="*/ 176 w 192"/>
                <a:gd name="T1" fmla="*/ 42 h 98"/>
                <a:gd name="T2" fmla="*/ 173 w 192"/>
                <a:gd name="T3" fmla="*/ 42 h 98"/>
                <a:gd name="T4" fmla="*/ 167 w 192"/>
                <a:gd name="T5" fmla="*/ 39 h 98"/>
                <a:gd name="T6" fmla="*/ 156 w 192"/>
                <a:gd name="T7" fmla="*/ 37 h 98"/>
                <a:gd name="T8" fmla="*/ 143 w 192"/>
                <a:gd name="T9" fmla="*/ 37 h 98"/>
                <a:gd name="T10" fmla="*/ 126 w 192"/>
                <a:gd name="T11" fmla="*/ 37 h 98"/>
                <a:gd name="T12" fmla="*/ 108 w 192"/>
                <a:gd name="T13" fmla="*/ 40 h 98"/>
                <a:gd name="T14" fmla="*/ 88 w 192"/>
                <a:gd name="T15" fmla="*/ 46 h 98"/>
                <a:gd name="T16" fmla="*/ 66 w 192"/>
                <a:gd name="T17" fmla="*/ 55 h 98"/>
                <a:gd name="T18" fmla="*/ 7 w 192"/>
                <a:gd name="T19" fmla="*/ 98 h 98"/>
                <a:gd name="T20" fmla="*/ 6 w 192"/>
                <a:gd name="T21" fmla="*/ 98 h 98"/>
                <a:gd name="T22" fmla="*/ 1 w 192"/>
                <a:gd name="T23" fmla="*/ 96 h 98"/>
                <a:gd name="T24" fmla="*/ 0 w 192"/>
                <a:gd name="T25" fmla="*/ 94 h 98"/>
                <a:gd name="T26" fmla="*/ 4 w 192"/>
                <a:gd name="T27" fmla="*/ 85 h 98"/>
                <a:gd name="T28" fmla="*/ 10 w 192"/>
                <a:gd name="T29" fmla="*/ 77 h 98"/>
                <a:gd name="T30" fmla="*/ 17 w 192"/>
                <a:gd name="T31" fmla="*/ 69 h 98"/>
                <a:gd name="T32" fmla="*/ 23 w 192"/>
                <a:gd name="T33" fmla="*/ 61 h 98"/>
                <a:gd name="T34" fmla="*/ 30 w 192"/>
                <a:gd name="T35" fmla="*/ 53 h 98"/>
                <a:gd name="T36" fmla="*/ 38 w 192"/>
                <a:gd name="T37" fmla="*/ 44 h 98"/>
                <a:gd name="T38" fmla="*/ 45 w 192"/>
                <a:gd name="T39" fmla="*/ 36 h 98"/>
                <a:gd name="T40" fmla="*/ 54 w 192"/>
                <a:gd name="T41" fmla="*/ 28 h 98"/>
                <a:gd name="T42" fmla="*/ 62 w 192"/>
                <a:gd name="T43" fmla="*/ 21 h 98"/>
                <a:gd name="T44" fmla="*/ 65 w 192"/>
                <a:gd name="T45" fmla="*/ 20 h 98"/>
                <a:gd name="T46" fmla="*/ 73 w 192"/>
                <a:gd name="T47" fmla="*/ 16 h 98"/>
                <a:gd name="T48" fmla="*/ 85 w 192"/>
                <a:gd name="T49" fmla="*/ 11 h 98"/>
                <a:gd name="T50" fmla="*/ 102 w 192"/>
                <a:gd name="T51" fmla="*/ 6 h 98"/>
                <a:gd name="T52" fmla="*/ 121 w 192"/>
                <a:gd name="T53" fmla="*/ 3 h 98"/>
                <a:gd name="T54" fmla="*/ 140 w 192"/>
                <a:gd name="T55" fmla="*/ 2 h 98"/>
                <a:gd name="T56" fmla="*/ 162 w 192"/>
                <a:gd name="T57" fmla="*/ 3 h 98"/>
                <a:gd name="T58" fmla="*/ 182 w 192"/>
                <a:gd name="T59" fmla="*/ 9 h 98"/>
                <a:gd name="T60" fmla="*/ 192 w 192"/>
                <a:gd name="T61" fmla="*/ 0 h 98"/>
                <a:gd name="T62" fmla="*/ 191 w 192"/>
                <a:gd name="T63" fmla="*/ 6 h 98"/>
                <a:gd name="T64" fmla="*/ 188 w 192"/>
                <a:gd name="T65" fmla="*/ 18 h 98"/>
                <a:gd name="T66" fmla="*/ 182 w 192"/>
                <a:gd name="T67" fmla="*/ 32 h 98"/>
                <a:gd name="T68" fmla="*/ 176 w 192"/>
                <a:gd name="T69" fmla="*/ 4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98">
                  <a:moveTo>
                    <a:pt x="176" y="42"/>
                  </a:moveTo>
                  <a:lnTo>
                    <a:pt x="173" y="42"/>
                  </a:lnTo>
                  <a:lnTo>
                    <a:pt x="167" y="39"/>
                  </a:lnTo>
                  <a:lnTo>
                    <a:pt x="156" y="37"/>
                  </a:lnTo>
                  <a:lnTo>
                    <a:pt x="143" y="37"/>
                  </a:lnTo>
                  <a:lnTo>
                    <a:pt x="126" y="37"/>
                  </a:lnTo>
                  <a:lnTo>
                    <a:pt x="108" y="40"/>
                  </a:lnTo>
                  <a:lnTo>
                    <a:pt x="88" y="46"/>
                  </a:lnTo>
                  <a:lnTo>
                    <a:pt x="66" y="55"/>
                  </a:lnTo>
                  <a:lnTo>
                    <a:pt x="7" y="98"/>
                  </a:lnTo>
                  <a:lnTo>
                    <a:pt x="6" y="98"/>
                  </a:lnTo>
                  <a:lnTo>
                    <a:pt x="1" y="96"/>
                  </a:lnTo>
                  <a:lnTo>
                    <a:pt x="0" y="94"/>
                  </a:lnTo>
                  <a:lnTo>
                    <a:pt x="4" y="85"/>
                  </a:lnTo>
                  <a:lnTo>
                    <a:pt x="10" y="77"/>
                  </a:lnTo>
                  <a:lnTo>
                    <a:pt x="17" y="69"/>
                  </a:lnTo>
                  <a:lnTo>
                    <a:pt x="23" y="61"/>
                  </a:lnTo>
                  <a:lnTo>
                    <a:pt x="30" y="53"/>
                  </a:lnTo>
                  <a:lnTo>
                    <a:pt x="38" y="44"/>
                  </a:lnTo>
                  <a:lnTo>
                    <a:pt x="45" y="36"/>
                  </a:lnTo>
                  <a:lnTo>
                    <a:pt x="54" y="28"/>
                  </a:lnTo>
                  <a:lnTo>
                    <a:pt x="62" y="21"/>
                  </a:lnTo>
                  <a:lnTo>
                    <a:pt x="65" y="20"/>
                  </a:lnTo>
                  <a:lnTo>
                    <a:pt x="73" y="16"/>
                  </a:lnTo>
                  <a:lnTo>
                    <a:pt x="85" y="11"/>
                  </a:lnTo>
                  <a:lnTo>
                    <a:pt x="102" y="6"/>
                  </a:lnTo>
                  <a:lnTo>
                    <a:pt x="121" y="3"/>
                  </a:lnTo>
                  <a:lnTo>
                    <a:pt x="140" y="2"/>
                  </a:lnTo>
                  <a:lnTo>
                    <a:pt x="162" y="3"/>
                  </a:lnTo>
                  <a:lnTo>
                    <a:pt x="182" y="9"/>
                  </a:lnTo>
                  <a:lnTo>
                    <a:pt x="192" y="0"/>
                  </a:lnTo>
                  <a:lnTo>
                    <a:pt x="191" y="6"/>
                  </a:lnTo>
                  <a:lnTo>
                    <a:pt x="188" y="18"/>
                  </a:lnTo>
                  <a:lnTo>
                    <a:pt x="182" y="32"/>
                  </a:lnTo>
                  <a:lnTo>
                    <a:pt x="176"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59" name="Freeform 23">
              <a:extLst>
                <a:ext uri="{FF2B5EF4-FFF2-40B4-BE49-F238E27FC236}">
                  <a16:creationId xmlns:a16="http://schemas.microsoft.com/office/drawing/2014/main" id="{A6C2B779-3360-B9E5-71E8-96EFE14D1ADB}"/>
                </a:ext>
              </a:extLst>
            </p:cNvPr>
            <p:cNvSpPr>
              <a:spLocks/>
            </p:cNvSpPr>
            <p:nvPr/>
          </p:nvSpPr>
          <p:spPr bwMode="auto">
            <a:xfrm>
              <a:off x="4886" y="3402"/>
              <a:ext cx="85" cy="31"/>
            </a:xfrm>
            <a:custGeom>
              <a:avLst/>
              <a:gdLst>
                <a:gd name="T0" fmla="*/ 10 w 170"/>
                <a:gd name="T1" fmla="*/ 46 h 60"/>
                <a:gd name="T2" fmla="*/ 11 w 170"/>
                <a:gd name="T3" fmla="*/ 45 h 60"/>
                <a:gd name="T4" fmla="*/ 18 w 170"/>
                <a:gd name="T5" fmla="*/ 42 h 60"/>
                <a:gd name="T6" fmla="*/ 26 w 170"/>
                <a:gd name="T7" fmla="*/ 40 h 60"/>
                <a:gd name="T8" fmla="*/ 40 w 170"/>
                <a:gd name="T9" fmla="*/ 36 h 60"/>
                <a:gd name="T10" fmla="*/ 55 w 170"/>
                <a:gd name="T11" fmla="*/ 33 h 60"/>
                <a:gd name="T12" fmla="*/ 73 w 170"/>
                <a:gd name="T13" fmla="*/ 31 h 60"/>
                <a:gd name="T14" fmla="*/ 93 w 170"/>
                <a:gd name="T15" fmla="*/ 33 h 60"/>
                <a:gd name="T16" fmla="*/ 115 w 170"/>
                <a:gd name="T17" fmla="*/ 37 h 60"/>
                <a:gd name="T18" fmla="*/ 168 w 170"/>
                <a:gd name="T19" fmla="*/ 60 h 60"/>
                <a:gd name="T20" fmla="*/ 169 w 170"/>
                <a:gd name="T21" fmla="*/ 59 h 60"/>
                <a:gd name="T22" fmla="*/ 170 w 170"/>
                <a:gd name="T23" fmla="*/ 53 h 60"/>
                <a:gd name="T24" fmla="*/ 170 w 170"/>
                <a:gd name="T25" fmla="*/ 48 h 60"/>
                <a:gd name="T26" fmla="*/ 165 w 170"/>
                <a:gd name="T27" fmla="*/ 40 h 60"/>
                <a:gd name="T28" fmla="*/ 154 w 170"/>
                <a:gd name="T29" fmla="*/ 30 h 60"/>
                <a:gd name="T30" fmla="*/ 147 w 170"/>
                <a:gd name="T31" fmla="*/ 22 h 60"/>
                <a:gd name="T32" fmla="*/ 139 w 170"/>
                <a:gd name="T33" fmla="*/ 15 h 60"/>
                <a:gd name="T34" fmla="*/ 125 w 170"/>
                <a:gd name="T35" fmla="*/ 7 h 60"/>
                <a:gd name="T36" fmla="*/ 122 w 170"/>
                <a:gd name="T37" fmla="*/ 5 h 60"/>
                <a:gd name="T38" fmla="*/ 115 w 170"/>
                <a:gd name="T39" fmla="*/ 4 h 60"/>
                <a:gd name="T40" fmla="*/ 103 w 170"/>
                <a:gd name="T41" fmla="*/ 3 h 60"/>
                <a:gd name="T42" fmla="*/ 89 w 170"/>
                <a:gd name="T43" fmla="*/ 0 h 60"/>
                <a:gd name="T44" fmla="*/ 73 w 170"/>
                <a:gd name="T45" fmla="*/ 0 h 60"/>
                <a:gd name="T46" fmla="*/ 55 w 170"/>
                <a:gd name="T47" fmla="*/ 3 h 60"/>
                <a:gd name="T48" fmla="*/ 37 w 170"/>
                <a:gd name="T49" fmla="*/ 7 h 60"/>
                <a:gd name="T50" fmla="*/ 19 w 170"/>
                <a:gd name="T51" fmla="*/ 15 h 60"/>
                <a:gd name="T52" fmla="*/ 0 w 170"/>
                <a:gd name="T53" fmla="*/ 11 h 60"/>
                <a:gd name="T54" fmla="*/ 0 w 170"/>
                <a:gd name="T55" fmla="*/ 15 h 60"/>
                <a:gd name="T56" fmla="*/ 2 w 170"/>
                <a:gd name="T57" fmla="*/ 26 h 60"/>
                <a:gd name="T58" fmla="*/ 4 w 170"/>
                <a:gd name="T59" fmla="*/ 38 h 60"/>
                <a:gd name="T60" fmla="*/ 10 w 170"/>
                <a:gd name="T61"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0" h="60">
                  <a:moveTo>
                    <a:pt x="10" y="46"/>
                  </a:moveTo>
                  <a:lnTo>
                    <a:pt x="11" y="45"/>
                  </a:lnTo>
                  <a:lnTo>
                    <a:pt x="18" y="42"/>
                  </a:lnTo>
                  <a:lnTo>
                    <a:pt x="26" y="40"/>
                  </a:lnTo>
                  <a:lnTo>
                    <a:pt x="40" y="36"/>
                  </a:lnTo>
                  <a:lnTo>
                    <a:pt x="55" y="33"/>
                  </a:lnTo>
                  <a:lnTo>
                    <a:pt x="73" y="31"/>
                  </a:lnTo>
                  <a:lnTo>
                    <a:pt x="93" y="33"/>
                  </a:lnTo>
                  <a:lnTo>
                    <a:pt x="115" y="37"/>
                  </a:lnTo>
                  <a:lnTo>
                    <a:pt x="168" y="60"/>
                  </a:lnTo>
                  <a:lnTo>
                    <a:pt x="169" y="59"/>
                  </a:lnTo>
                  <a:lnTo>
                    <a:pt x="170" y="53"/>
                  </a:lnTo>
                  <a:lnTo>
                    <a:pt x="170" y="48"/>
                  </a:lnTo>
                  <a:lnTo>
                    <a:pt x="165" y="40"/>
                  </a:lnTo>
                  <a:lnTo>
                    <a:pt x="154" y="30"/>
                  </a:lnTo>
                  <a:lnTo>
                    <a:pt x="147" y="22"/>
                  </a:lnTo>
                  <a:lnTo>
                    <a:pt x="139" y="15"/>
                  </a:lnTo>
                  <a:lnTo>
                    <a:pt x="125" y="7"/>
                  </a:lnTo>
                  <a:lnTo>
                    <a:pt x="122" y="5"/>
                  </a:lnTo>
                  <a:lnTo>
                    <a:pt x="115" y="4"/>
                  </a:lnTo>
                  <a:lnTo>
                    <a:pt x="103" y="3"/>
                  </a:lnTo>
                  <a:lnTo>
                    <a:pt x="89" y="0"/>
                  </a:lnTo>
                  <a:lnTo>
                    <a:pt x="73" y="0"/>
                  </a:lnTo>
                  <a:lnTo>
                    <a:pt x="55" y="3"/>
                  </a:lnTo>
                  <a:lnTo>
                    <a:pt x="37" y="7"/>
                  </a:lnTo>
                  <a:lnTo>
                    <a:pt x="19" y="15"/>
                  </a:lnTo>
                  <a:lnTo>
                    <a:pt x="0" y="11"/>
                  </a:lnTo>
                  <a:lnTo>
                    <a:pt x="0" y="15"/>
                  </a:lnTo>
                  <a:lnTo>
                    <a:pt x="2" y="26"/>
                  </a:lnTo>
                  <a:lnTo>
                    <a:pt x="4" y="38"/>
                  </a:lnTo>
                  <a:lnTo>
                    <a:pt x="1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60" name="Freeform 24">
              <a:extLst>
                <a:ext uri="{FF2B5EF4-FFF2-40B4-BE49-F238E27FC236}">
                  <a16:creationId xmlns:a16="http://schemas.microsoft.com/office/drawing/2014/main" id="{E7AD5E51-F21C-0668-ABB1-DC7C8A08B711}"/>
                </a:ext>
              </a:extLst>
            </p:cNvPr>
            <p:cNvSpPr>
              <a:spLocks/>
            </p:cNvSpPr>
            <p:nvPr/>
          </p:nvSpPr>
          <p:spPr bwMode="auto">
            <a:xfrm>
              <a:off x="4829" y="3570"/>
              <a:ext cx="103" cy="26"/>
            </a:xfrm>
            <a:custGeom>
              <a:avLst/>
              <a:gdLst>
                <a:gd name="T0" fmla="*/ 131 w 205"/>
                <a:gd name="T1" fmla="*/ 14 h 54"/>
                <a:gd name="T2" fmla="*/ 101 w 205"/>
                <a:gd name="T3" fmla="*/ 2 h 54"/>
                <a:gd name="T4" fmla="*/ 97 w 205"/>
                <a:gd name="T5" fmla="*/ 5 h 54"/>
                <a:gd name="T6" fmla="*/ 86 w 205"/>
                <a:gd name="T7" fmla="*/ 10 h 54"/>
                <a:gd name="T8" fmla="*/ 72 w 205"/>
                <a:gd name="T9" fmla="*/ 18 h 54"/>
                <a:gd name="T10" fmla="*/ 63 w 205"/>
                <a:gd name="T11" fmla="*/ 25 h 54"/>
                <a:gd name="T12" fmla="*/ 61 w 205"/>
                <a:gd name="T13" fmla="*/ 25 h 54"/>
                <a:gd name="T14" fmla="*/ 56 w 205"/>
                <a:gd name="T15" fmla="*/ 26 h 54"/>
                <a:gd name="T16" fmla="*/ 47 w 205"/>
                <a:gd name="T17" fmla="*/ 28 h 54"/>
                <a:gd name="T18" fmla="*/ 39 w 205"/>
                <a:gd name="T19" fmla="*/ 31 h 54"/>
                <a:gd name="T20" fmla="*/ 28 w 205"/>
                <a:gd name="T21" fmla="*/ 32 h 54"/>
                <a:gd name="T22" fmla="*/ 19 w 205"/>
                <a:gd name="T23" fmla="*/ 32 h 54"/>
                <a:gd name="T24" fmla="*/ 8 w 205"/>
                <a:gd name="T25" fmla="*/ 33 h 54"/>
                <a:gd name="T26" fmla="*/ 0 w 205"/>
                <a:gd name="T27" fmla="*/ 32 h 54"/>
                <a:gd name="T28" fmla="*/ 1 w 205"/>
                <a:gd name="T29" fmla="*/ 33 h 54"/>
                <a:gd name="T30" fmla="*/ 2 w 205"/>
                <a:gd name="T31" fmla="*/ 36 h 54"/>
                <a:gd name="T32" fmla="*/ 8 w 205"/>
                <a:gd name="T33" fmla="*/ 40 h 54"/>
                <a:gd name="T34" fmla="*/ 15 w 205"/>
                <a:gd name="T35" fmla="*/ 44 h 54"/>
                <a:gd name="T36" fmla="*/ 24 w 205"/>
                <a:gd name="T37" fmla="*/ 48 h 54"/>
                <a:gd name="T38" fmla="*/ 37 w 205"/>
                <a:gd name="T39" fmla="*/ 51 h 54"/>
                <a:gd name="T40" fmla="*/ 53 w 205"/>
                <a:gd name="T41" fmla="*/ 54 h 54"/>
                <a:gd name="T42" fmla="*/ 72 w 205"/>
                <a:gd name="T43" fmla="*/ 54 h 54"/>
                <a:gd name="T44" fmla="*/ 101 w 205"/>
                <a:gd name="T45" fmla="*/ 36 h 54"/>
                <a:gd name="T46" fmla="*/ 127 w 205"/>
                <a:gd name="T47" fmla="*/ 44 h 54"/>
                <a:gd name="T48" fmla="*/ 148 w 205"/>
                <a:gd name="T49" fmla="*/ 31 h 54"/>
                <a:gd name="T50" fmla="*/ 152 w 205"/>
                <a:gd name="T51" fmla="*/ 32 h 54"/>
                <a:gd name="T52" fmla="*/ 161 w 205"/>
                <a:gd name="T53" fmla="*/ 36 h 54"/>
                <a:gd name="T54" fmla="*/ 172 w 205"/>
                <a:gd name="T55" fmla="*/ 39 h 54"/>
                <a:gd name="T56" fmla="*/ 180 w 205"/>
                <a:gd name="T57" fmla="*/ 40 h 54"/>
                <a:gd name="T58" fmla="*/ 187 w 205"/>
                <a:gd name="T59" fmla="*/ 37 h 54"/>
                <a:gd name="T60" fmla="*/ 196 w 205"/>
                <a:gd name="T61" fmla="*/ 35 h 54"/>
                <a:gd name="T62" fmla="*/ 202 w 205"/>
                <a:gd name="T63" fmla="*/ 31 h 54"/>
                <a:gd name="T64" fmla="*/ 205 w 205"/>
                <a:gd name="T65" fmla="*/ 29 h 54"/>
                <a:gd name="T66" fmla="*/ 182 w 205"/>
                <a:gd name="T67" fmla="*/ 20 h 54"/>
                <a:gd name="T68" fmla="*/ 156 w 205"/>
                <a:gd name="T69" fmla="*/ 0 h 54"/>
                <a:gd name="T70" fmla="*/ 131 w 205"/>
                <a:gd name="T71"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5" h="54">
                  <a:moveTo>
                    <a:pt x="131" y="14"/>
                  </a:moveTo>
                  <a:lnTo>
                    <a:pt x="101" y="2"/>
                  </a:lnTo>
                  <a:lnTo>
                    <a:pt x="97" y="5"/>
                  </a:lnTo>
                  <a:lnTo>
                    <a:pt x="86" y="10"/>
                  </a:lnTo>
                  <a:lnTo>
                    <a:pt x="72" y="18"/>
                  </a:lnTo>
                  <a:lnTo>
                    <a:pt x="63" y="25"/>
                  </a:lnTo>
                  <a:lnTo>
                    <a:pt x="61" y="25"/>
                  </a:lnTo>
                  <a:lnTo>
                    <a:pt x="56" y="26"/>
                  </a:lnTo>
                  <a:lnTo>
                    <a:pt x="47" y="28"/>
                  </a:lnTo>
                  <a:lnTo>
                    <a:pt x="39" y="31"/>
                  </a:lnTo>
                  <a:lnTo>
                    <a:pt x="28" y="32"/>
                  </a:lnTo>
                  <a:lnTo>
                    <a:pt x="19" y="32"/>
                  </a:lnTo>
                  <a:lnTo>
                    <a:pt x="8" y="33"/>
                  </a:lnTo>
                  <a:lnTo>
                    <a:pt x="0" y="32"/>
                  </a:lnTo>
                  <a:lnTo>
                    <a:pt x="1" y="33"/>
                  </a:lnTo>
                  <a:lnTo>
                    <a:pt x="2" y="36"/>
                  </a:lnTo>
                  <a:lnTo>
                    <a:pt x="8" y="40"/>
                  </a:lnTo>
                  <a:lnTo>
                    <a:pt x="15" y="44"/>
                  </a:lnTo>
                  <a:lnTo>
                    <a:pt x="24" y="48"/>
                  </a:lnTo>
                  <a:lnTo>
                    <a:pt x="37" y="51"/>
                  </a:lnTo>
                  <a:lnTo>
                    <a:pt x="53" y="54"/>
                  </a:lnTo>
                  <a:lnTo>
                    <a:pt x="72" y="54"/>
                  </a:lnTo>
                  <a:lnTo>
                    <a:pt x="101" y="36"/>
                  </a:lnTo>
                  <a:lnTo>
                    <a:pt x="127" y="44"/>
                  </a:lnTo>
                  <a:lnTo>
                    <a:pt x="148" y="31"/>
                  </a:lnTo>
                  <a:lnTo>
                    <a:pt x="152" y="32"/>
                  </a:lnTo>
                  <a:lnTo>
                    <a:pt x="161" y="36"/>
                  </a:lnTo>
                  <a:lnTo>
                    <a:pt x="172" y="39"/>
                  </a:lnTo>
                  <a:lnTo>
                    <a:pt x="180" y="40"/>
                  </a:lnTo>
                  <a:lnTo>
                    <a:pt x="187" y="37"/>
                  </a:lnTo>
                  <a:lnTo>
                    <a:pt x="196" y="35"/>
                  </a:lnTo>
                  <a:lnTo>
                    <a:pt x="202" y="31"/>
                  </a:lnTo>
                  <a:lnTo>
                    <a:pt x="205" y="29"/>
                  </a:lnTo>
                  <a:lnTo>
                    <a:pt x="182" y="20"/>
                  </a:lnTo>
                  <a:lnTo>
                    <a:pt x="156" y="0"/>
                  </a:lnTo>
                  <a:lnTo>
                    <a:pt x="1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61" name="Freeform 25">
              <a:extLst>
                <a:ext uri="{FF2B5EF4-FFF2-40B4-BE49-F238E27FC236}">
                  <a16:creationId xmlns:a16="http://schemas.microsoft.com/office/drawing/2014/main" id="{B4779CDC-AF4D-6A52-3F19-289C1EB7BD20}"/>
                </a:ext>
              </a:extLst>
            </p:cNvPr>
            <p:cNvSpPr>
              <a:spLocks/>
            </p:cNvSpPr>
            <p:nvPr/>
          </p:nvSpPr>
          <p:spPr bwMode="auto">
            <a:xfrm>
              <a:off x="4530" y="3213"/>
              <a:ext cx="475" cy="279"/>
            </a:xfrm>
            <a:custGeom>
              <a:avLst/>
              <a:gdLst>
                <a:gd name="T0" fmla="*/ 946 w 948"/>
                <a:gd name="T1" fmla="*/ 235 h 559"/>
                <a:gd name="T2" fmla="*/ 943 w 948"/>
                <a:gd name="T3" fmla="*/ 211 h 559"/>
                <a:gd name="T4" fmla="*/ 929 w 948"/>
                <a:gd name="T5" fmla="*/ 177 h 559"/>
                <a:gd name="T6" fmla="*/ 926 w 948"/>
                <a:gd name="T7" fmla="*/ 161 h 559"/>
                <a:gd name="T8" fmla="*/ 918 w 948"/>
                <a:gd name="T9" fmla="*/ 137 h 559"/>
                <a:gd name="T10" fmla="*/ 902 w 948"/>
                <a:gd name="T11" fmla="*/ 114 h 559"/>
                <a:gd name="T12" fmla="*/ 858 w 948"/>
                <a:gd name="T13" fmla="*/ 86 h 559"/>
                <a:gd name="T14" fmla="*/ 836 w 948"/>
                <a:gd name="T15" fmla="*/ 74 h 559"/>
                <a:gd name="T16" fmla="*/ 802 w 948"/>
                <a:gd name="T17" fmla="*/ 63 h 559"/>
                <a:gd name="T18" fmla="*/ 774 w 948"/>
                <a:gd name="T19" fmla="*/ 58 h 559"/>
                <a:gd name="T20" fmla="*/ 750 w 948"/>
                <a:gd name="T21" fmla="*/ 49 h 559"/>
                <a:gd name="T22" fmla="*/ 714 w 948"/>
                <a:gd name="T23" fmla="*/ 33 h 559"/>
                <a:gd name="T24" fmla="*/ 681 w 948"/>
                <a:gd name="T25" fmla="*/ 28 h 559"/>
                <a:gd name="T26" fmla="*/ 647 w 948"/>
                <a:gd name="T27" fmla="*/ 17 h 559"/>
                <a:gd name="T28" fmla="*/ 624 w 948"/>
                <a:gd name="T29" fmla="*/ 17 h 559"/>
                <a:gd name="T30" fmla="*/ 599 w 948"/>
                <a:gd name="T31" fmla="*/ 12 h 559"/>
                <a:gd name="T32" fmla="*/ 580 w 948"/>
                <a:gd name="T33" fmla="*/ 4 h 559"/>
                <a:gd name="T34" fmla="*/ 550 w 948"/>
                <a:gd name="T35" fmla="*/ 1 h 559"/>
                <a:gd name="T36" fmla="*/ 519 w 948"/>
                <a:gd name="T37" fmla="*/ 8 h 559"/>
                <a:gd name="T38" fmla="*/ 481 w 948"/>
                <a:gd name="T39" fmla="*/ 8 h 559"/>
                <a:gd name="T40" fmla="*/ 451 w 948"/>
                <a:gd name="T41" fmla="*/ 10 h 559"/>
                <a:gd name="T42" fmla="*/ 417 w 948"/>
                <a:gd name="T43" fmla="*/ 7 h 559"/>
                <a:gd name="T44" fmla="*/ 389 w 948"/>
                <a:gd name="T45" fmla="*/ 15 h 559"/>
                <a:gd name="T46" fmla="*/ 364 w 948"/>
                <a:gd name="T47" fmla="*/ 26 h 559"/>
                <a:gd name="T48" fmla="*/ 332 w 948"/>
                <a:gd name="T49" fmla="*/ 29 h 559"/>
                <a:gd name="T50" fmla="*/ 317 w 948"/>
                <a:gd name="T51" fmla="*/ 43 h 559"/>
                <a:gd name="T52" fmla="*/ 299 w 948"/>
                <a:gd name="T53" fmla="*/ 41 h 559"/>
                <a:gd name="T54" fmla="*/ 271 w 948"/>
                <a:gd name="T55" fmla="*/ 59 h 559"/>
                <a:gd name="T56" fmla="*/ 249 w 948"/>
                <a:gd name="T57" fmla="*/ 60 h 559"/>
                <a:gd name="T58" fmla="*/ 216 w 948"/>
                <a:gd name="T59" fmla="*/ 77 h 559"/>
                <a:gd name="T60" fmla="*/ 192 w 948"/>
                <a:gd name="T61" fmla="*/ 89 h 559"/>
                <a:gd name="T62" fmla="*/ 174 w 948"/>
                <a:gd name="T63" fmla="*/ 89 h 559"/>
                <a:gd name="T64" fmla="*/ 144 w 948"/>
                <a:gd name="T65" fmla="*/ 119 h 559"/>
                <a:gd name="T66" fmla="*/ 129 w 948"/>
                <a:gd name="T67" fmla="*/ 148 h 559"/>
                <a:gd name="T68" fmla="*/ 111 w 948"/>
                <a:gd name="T69" fmla="*/ 145 h 559"/>
                <a:gd name="T70" fmla="*/ 83 w 948"/>
                <a:gd name="T71" fmla="*/ 178 h 559"/>
                <a:gd name="T72" fmla="*/ 52 w 948"/>
                <a:gd name="T73" fmla="*/ 209 h 559"/>
                <a:gd name="T74" fmla="*/ 44 w 948"/>
                <a:gd name="T75" fmla="*/ 241 h 559"/>
                <a:gd name="T76" fmla="*/ 38 w 948"/>
                <a:gd name="T77" fmla="*/ 258 h 559"/>
                <a:gd name="T78" fmla="*/ 18 w 948"/>
                <a:gd name="T79" fmla="*/ 289 h 559"/>
                <a:gd name="T80" fmla="*/ 4 w 948"/>
                <a:gd name="T81" fmla="*/ 331 h 559"/>
                <a:gd name="T82" fmla="*/ 8 w 948"/>
                <a:gd name="T83" fmla="*/ 362 h 559"/>
                <a:gd name="T84" fmla="*/ 1 w 948"/>
                <a:gd name="T85" fmla="*/ 396 h 559"/>
                <a:gd name="T86" fmla="*/ 19 w 948"/>
                <a:gd name="T87" fmla="*/ 425 h 559"/>
                <a:gd name="T88" fmla="*/ 14 w 948"/>
                <a:gd name="T89" fmla="*/ 439 h 559"/>
                <a:gd name="T90" fmla="*/ 25 w 948"/>
                <a:gd name="T91" fmla="*/ 473 h 559"/>
                <a:gd name="T92" fmla="*/ 41 w 948"/>
                <a:gd name="T93" fmla="*/ 506 h 559"/>
                <a:gd name="T94" fmla="*/ 36 w 948"/>
                <a:gd name="T95" fmla="*/ 525 h 559"/>
                <a:gd name="T96" fmla="*/ 63 w 948"/>
                <a:gd name="T97" fmla="*/ 557 h 559"/>
                <a:gd name="T98" fmla="*/ 67 w 948"/>
                <a:gd name="T99" fmla="*/ 558 h 559"/>
                <a:gd name="T100" fmla="*/ 82 w 948"/>
                <a:gd name="T101" fmla="*/ 547 h 559"/>
                <a:gd name="T102" fmla="*/ 123 w 948"/>
                <a:gd name="T103" fmla="*/ 532 h 559"/>
                <a:gd name="T104" fmla="*/ 177 w 948"/>
                <a:gd name="T105" fmla="*/ 553 h 559"/>
                <a:gd name="T106" fmla="*/ 221 w 948"/>
                <a:gd name="T107" fmla="*/ 558 h 559"/>
                <a:gd name="T108" fmla="*/ 226 w 948"/>
                <a:gd name="T109" fmla="*/ 418 h 559"/>
                <a:gd name="T110" fmla="*/ 293 w 948"/>
                <a:gd name="T111" fmla="*/ 339 h 559"/>
                <a:gd name="T112" fmla="*/ 480 w 948"/>
                <a:gd name="T113" fmla="*/ 261 h 559"/>
                <a:gd name="T114" fmla="*/ 641 w 948"/>
                <a:gd name="T115" fmla="*/ 252 h 559"/>
                <a:gd name="T116" fmla="*/ 795 w 948"/>
                <a:gd name="T117" fmla="*/ 266 h 559"/>
                <a:gd name="T118" fmla="*/ 870 w 948"/>
                <a:gd name="T119" fmla="*/ 284 h 559"/>
                <a:gd name="T120" fmla="*/ 906 w 948"/>
                <a:gd name="T121" fmla="*/ 315 h 559"/>
                <a:gd name="T122" fmla="*/ 932 w 948"/>
                <a:gd name="T123" fmla="*/ 28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559">
                  <a:moveTo>
                    <a:pt x="948" y="255"/>
                  </a:moveTo>
                  <a:lnTo>
                    <a:pt x="948" y="251"/>
                  </a:lnTo>
                  <a:lnTo>
                    <a:pt x="947" y="247"/>
                  </a:lnTo>
                  <a:lnTo>
                    <a:pt x="946" y="243"/>
                  </a:lnTo>
                  <a:lnTo>
                    <a:pt x="944" y="240"/>
                  </a:lnTo>
                  <a:lnTo>
                    <a:pt x="946" y="237"/>
                  </a:lnTo>
                  <a:lnTo>
                    <a:pt x="946" y="235"/>
                  </a:lnTo>
                  <a:lnTo>
                    <a:pt x="947" y="232"/>
                  </a:lnTo>
                  <a:lnTo>
                    <a:pt x="947" y="229"/>
                  </a:lnTo>
                  <a:lnTo>
                    <a:pt x="947" y="225"/>
                  </a:lnTo>
                  <a:lnTo>
                    <a:pt x="946" y="221"/>
                  </a:lnTo>
                  <a:lnTo>
                    <a:pt x="943" y="217"/>
                  </a:lnTo>
                  <a:lnTo>
                    <a:pt x="942" y="214"/>
                  </a:lnTo>
                  <a:lnTo>
                    <a:pt x="943" y="211"/>
                  </a:lnTo>
                  <a:lnTo>
                    <a:pt x="943" y="207"/>
                  </a:lnTo>
                  <a:lnTo>
                    <a:pt x="944" y="204"/>
                  </a:lnTo>
                  <a:lnTo>
                    <a:pt x="944" y="202"/>
                  </a:lnTo>
                  <a:lnTo>
                    <a:pt x="943" y="193"/>
                  </a:lnTo>
                  <a:lnTo>
                    <a:pt x="940" y="187"/>
                  </a:lnTo>
                  <a:lnTo>
                    <a:pt x="936" y="181"/>
                  </a:lnTo>
                  <a:lnTo>
                    <a:pt x="929" y="177"/>
                  </a:lnTo>
                  <a:lnTo>
                    <a:pt x="929" y="176"/>
                  </a:lnTo>
                  <a:lnTo>
                    <a:pt x="929" y="174"/>
                  </a:lnTo>
                  <a:lnTo>
                    <a:pt x="929" y="174"/>
                  </a:lnTo>
                  <a:lnTo>
                    <a:pt x="929" y="173"/>
                  </a:lnTo>
                  <a:lnTo>
                    <a:pt x="929" y="169"/>
                  </a:lnTo>
                  <a:lnTo>
                    <a:pt x="928" y="165"/>
                  </a:lnTo>
                  <a:lnTo>
                    <a:pt x="926" y="161"/>
                  </a:lnTo>
                  <a:lnTo>
                    <a:pt x="925" y="158"/>
                  </a:lnTo>
                  <a:lnTo>
                    <a:pt x="925" y="156"/>
                  </a:lnTo>
                  <a:lnTo>
                    <a:pt x="925" y="155"/>
                  </a:lnTo>
                  <a:lnTo>
                    <a:pt x="925" y="155"/>
                  </a:lnTo>
                  <a:lnTo>
                    <a:pt x="925" y="154"/>
                  </a:lnTo>
                  <a:lnTo>
                    <a:pt x="924" y="145"/>
                  </a:lnTo>
                  <a:lnTo>
                    <a:pt x="918" y="137"/>
                  </a:lnTo>
                  <a:lnTo>
                    <a:pt x="911" y="132"/>
                  </a:lnTo>
                  <a:lnTo>
                    <a:pt x="903" y="128"/>
                  </a:lnTo>
                  <a:lnTo>
                    <a:pt x="903" y="126"/>
                  </a:lnTo>
                  <a:lnTo>
                    <a:pt x="903" y="125"/>
                  </a:lnTo>
                  <a:lnTo>
                    <a:pt x="903" y="125"/>
                  </a:lnTo>
                  <a:lnTo>
                    <a:pt x="903" y="124"/>
                  </a:lnTo>
                  <a:lnTo>
                    <a:pt x="902" y="114"/>
                  </a:lnTo>
                  <a:lnTo>
                    <a:pt x="896" y="106"/>
                  </a:lnTo>
                  <a:lnTo>
                    <a:pt x="888" y="100"/>
                  </a:lnTo>
                  <a:lnTo>
                    <a:pt x="879" y="97"/>
                  </a:lnTo>
                  <a:lnTo>
                    <a:pt x="874" y="93"/>
                  </a:lnTo>
                  <a:lnTo>
                    <a:pt x="870" y="89"/>
                  </a:lnTo>
                  <a:lnTo>
                    <a:pt x="863" y="88"/>
                  </a:lnTo>
                  <a:lnTo>
                    <a:pt x="858" y="86"/>
                  </a:lnTo>
                  <a:lnTo>
                    <a:pt x="857" y="86"/>
                  </a:lnTo>
                  <a:lnTo>
                    <a:pt x="854" y="86"/>
                  </a:lnTo>
                  <a:lnTo>
                    <a:pt x="852" y="86"/>
                  </a:lnTo>
                  <a:lnTo>
                    <a:pt x="851" y="86"/>
                  </a:lnTo>
                  <a:lnTo>
                    <a:pt x="847" y="81"/>
                  </a:lnTo>
                  <a:lnTo>
                    <a:pt x="843" y="77"/>
                  </a:lnTo>
                  <a:lnTo>
                    <a:pt x="836" y="74"/>
                  </a:lnTo>
                  <a:lnTo>
                    <a:pt x="829" y="73"/>
                  </a:lnTo>
                  <a:lnTo>
                    <a:pt x="825" y="69"/>
                  </a:lnTo>
                  <a:lnTo>
                    <a:pt x="821" y="65"/>
                  </a:lnTo>
                  <a:lnTo>
                    <a:pt x="814" y="63"/>
                  </a:lnTo>
                  <a:lnTo>
                    <a:pt x="807" y="62"/>
                  </a:lnTo>
                  <a:lnTo>
                    <a:pt x="804" y="62"/>
                  </a:lnTo>
                  <a:lnTo>
                    <a:pt x="802" y="63"/>
                  </a:lnTo>
                  <a:lnTo>
                    <a:pt x="798" y="65"/>
                  </a:lnTo>
                  <a:lnTo>
                    <a:pt x="795" y="66"/>
                  </a:lnTo>
                  <a:lnTo>
                    <a:pt x="791" y="62"/>
                  </a:lnTo>
                  <a:lnTo>
                    <a:pt x="785" y="59"/>
                  </a:lnTo>
                  <a:lnTo>
                    <a:pt x="781" y="58"/>
                  </a:lnTo>
                  <a:lnTo>
                    <a:pt x="776" y="58"/>
                  </a:lnTo>
                  <a:lnTo>
                    <a:pt x="774" y="58"/>
                  </a:lnTo>
                  <a:lnTo>
                    <a:pt x="773" y="58"/>
                  </a:lnTo>
                  <a:lnTo>
                    <a:pt x="772" y="58"/>
                  </a:lnTo>
                  <a:lnTo>
                    <a:pt x="770" y="59"/>
                  </a:lnTo>
                  <a:lnTo>
                    <a:pt x="766" y="55"/>
                  </a:lnTo>
                  <a:lnTo>
                    <a:pt x="761" y="52"/>
                  </a:lnTo>
                  <a:lnTo>
                    <a:pt x="755" y="51"/>
                  </a:lnTo>
                  <a:lnTo>
                    <a:pt x="750" y="49"/>
                  </a:lnTo>
                  <a:lnTo>
                    <a:pt x="744" y="49"/>
                  </a:lnTo>
                  <a:lnTo>
                    <a:pt x="740" y="51"/>
                  </a:lnTo>
                  <a:lnTo>
                    <a:pt x="735" y="54"/>
                  </a:lnTo>
                  <a:lnTo>
                    <a:pt x="730" y="56"/>
                  </a:lnTo>
                  <a:lnTo>
                    <a:pt x="728" y="47"/>
                  </a:lnTo>
                  <a:lnTo>
                    <a:pt x="722" y="39"/>
                  </a:lnTo>
                  <a:lnTo>
                    <a:pt x="714" y="33"/>
                  </a:lnTo>
                  <a:lnTo>
                    <a:pt x="704" y="32"/>
                  </a:lnTo>
                  <a:lnTo>
                    <a:pt x="700" y="32"/>
                  </a:lnTo>
                  <a:lnTo>
                    <a:pt x="696" y="33"/>
                  </a:lnTo>
                  <a:lnTo>
                    <a:pt x="692" y="36"/>
                  </a:lnTo>
                  <a:lnTo>
                    <a:pt x="689" y="37"/>
                  </a:lnTo>
                  <a:lnTo>
                    <a:pt x="685" y="32"/>
                  </a:lnTo>
                  <a:lnTo>
                    <a:pt x="681" y="28"/>
                  </a:lnTo>
                  <a:lnTo>
                    <a:pt x="674" y="25"/>
                  </a:lnTo>
                  <a:lnTo>
                    <a:pt x="667" y="23"/>
                  </a:lnTo>
                  <a:lnTo>
                    <a:pt x="665" y="21"/>
                  </a:lnTo>
                  <a:lnTo>
                    <a:pt x="661" y="18"/>
                  </a:lnTo>
                  <a:lnTo>
                    <a:pt x="656" y="17"/>
                  </a:lnTo>
                  <a:lnTo>
                    <a:pt x="651" y="17"/>
                  </a:lnTo>
                  <a:lnTo>
                    <a:pt x="647" y="17"/>
                  </a:lnTo>
                  <a:lnTo>
                    <a:pt x="644" y="18"/>
                  </a:lnTo>
                  <a:lnTo>
                    <a:pt x="640" y="19"/>
                  </a:lnTo>
                  <a:lnTo>
                    <a:pt x="637" y="21"/>
                  </a:lnTo>
                  <a:lnTo>
                    <a:pt x="635" y="19"/>
                  </a:lnTo>
                  <a:lnTo>
                    <a:pt x="630" y="18"/>
                  </a:lnTo>
                  <a:lnTo>
                    <a:pt x="628" y="17"/>
                  </a:lnTo>
                  <a:lnTo>
                    <a:pt x="624" y="17"/>
                  </a:lnTo>
                  <a:lnTo>
                    <a:pt x="621" y="17"/>
                  </a:lnTo>
                  <a:lnTo>
                    <a:pt x="618" y="18"/>
                  </a:lnTo>
                  <a:lnTo>
                    <a:pt x="614" y="18"/>
                  </a:lnTo>
                  <a:lnTo>
                    <a:pt x="611" y="19"/>
                  </a:lnTo>
                  <a:lnTo>
                    <a:pt x="607" y="17"/>
                  </a:lnTo>
                  <a:lnTo>
                    <a:pt x="603" y="14"/>
                  </a:lnTo>
                  <a:lnTo>
                    <a:pt x="599" y="12"/>
                  </a:lnTo>
                  <a:lnTo>
                    <a:pt x="593" y="12"/>
                  </a:lnTo>
                  <a:lnTo>
                    <a:pt x="592" y="12"/>
                  </a:lnTo>
                  <a:lnTo>
                    <a:pt x="591" y="12"/>
                  </a:lnTo>
                  <a:lnTo>
                    <a:pt x="589" y="12"/>
                  </a:lnTo>
                  <a:lnTo>
                    <a:pt x="588" y="14"/>
                  </a:lnTo>
                  <a:lnTo>
                    <a:pt x="584" y="8"/>
                  </a:lnTo>
                  <a:lnTo>
                    <a:pt x="580" y="4"/>
                  </a:lnTo>
                  <a:lnTo>
                    <a:pt x="573" y="1"/>
                  </a:lnTo>
                  <a:lnTo>
                    <a:pt x="566" y="0"/>
                  </a:lnTo>
                  <a:lnTo>
                    <a:pt x="562" y="0"/>
                  </a:lnTo>
                  <a:lnTo>
                    <a:pt x="559" y="1"/>
                  </a:lnTo>
                  <a:lnTo>
                    <a:pt x="555" y="1"/>
                  </a:lnTo>
                  <a:lnTo>
                    <a:pt x="552" y="3"/>
                  </a:lnTo>
                  <a:lnTo>
                    <a:pt x="550" y="1"/>
                  </a:lnTo>
                  <a:lnTo>
                    <a:pt x="545" y="1"/>
                  </a:lnTo>
                  <a:lnTo>
                    <a:pt x="541" y="0"/>
                  </a:lnTo>
                  <a:lnTo>
                    <a:pt x="539" y="0"/>
                  </a:lnTo>
                  <a:lnTo>
                    <a:pt x="533" y="0"/>
                  </a:lnTo>
                  <a:lnTo>
                    <a:pt x="528" y="1"/>
                  </a:lnTo>
                  <a:lnTo>
                    <a:pt x="523" y="4"/>
                  </a:lnTo>
                  <a:lnTo>
                    <a:pt x="519" y="8"/>
                  </a:lnTo>
                  <a:lnTo>
                    <a:pt x="515" y="4"/>
                  </a:lnTo>
                  <a:lnTo>
                    <a:pt x="510" y="1"/>
                  </a:lnTo>
                  <a:lnTo>
                    <a:pt x="506" y="0"/>
                  </a:lnTo>
                  <a:lnTo>
                    <a:pt x="500" y="0"/>
                  </a:lnTo>
                  <a:lnTo>
                    <a:pt x="492" y="1"/>
                  </a:lnTo>
                  <a:lnTo>
                    <a:pt x="486" y="4"/>
                  </a:lnTo>
                  <a:lnTo>
                    <a:pt x="481" y="8"/>
                  </a:lnTo>
                  <a:lnTo>
                    <a:pt x="477" y="14"/>
                  </a:lnTo>
                  <a:lnTo>
                    <a:pt x="473" y="11"/>
                  </a:lnTo>
                  <a:lnTo>
                    <a:pt x="469" y="10"/>
                  </a:lnTo>
                  <a:lnTo>
                    <a:pt x="465" y="8"/>
                  </a:lnTo>
                  <a:lnTo>
                    <a:pt x="460" y="8"/>
                  </a:lnTo>
                  <a:lnTo>
                    <a:pt x="455" y="8"/>
                  </a:lnTo>
                  <a:lnTo>
                    <a:pt x="451" y="10"/>
                  </a:lnTo>
                  <a:lnTo>
                    <a:pt x="447" y="12"/>
                  </a:lnTo>
                  <a:lnTo>
                    <a:pt x="443" y="15"/>
                  </a:lnTo>
                  <a:lnTo>
                    <a:pt x="438" y="11"/>
                  </a:lnTo>
                  <a:lnTo>
                    <a:pt x="433" y="8"/>
                  </a:lnTo>
                  <a:lnTo>
                    <a:pt x="428" y="7"/>
                  </a:lnTo>
                  <a:lnTo>
                    <a:pt x="422" y="6"/>
                  </a:lnTo>
                  <a:lnTo>
                    <a:pt x="417" y="7"/>
                  </a:lnTo>
                  <a:lnTo>
                    <a:pt x="410" y="8"/>
                  </a:lnTo>
                  <a:lnTo>
                    <a:pt x="404" y="12"/>
                  </a:lnTo>
                  <a:lnTo>
                    <a:pt x="400" y="17"/>
                  </a:lnTo>
                  <a:lnTo>
                    <a:pt x="397" y="15"/>
                  </a:lnTo>
                  <a:lnTo>
                    <a:pt x="395" y="15"/>
                  </a:lnTo>
                  <a:lnTo>
                    <a:pt x="392" y="15"/>
                  </a:lnTo>
                  <a:lnTo>
                    <a:pt x="389" y="15"/>
                  </a:lnTo>
                  <a:lnTo>
                    <a:pt x="384" y="15"/>
                  </a:lnTo>
                  <a:lnTo>
                    <a:pt x="378" y="18"/>
                  </a:lnTo>
                  <a:lnTo>
                    <a:pt x="374" y="21"/>
                  </a:lnTo>
                  <a:lnTo>
                    <a:pt x="370" y="25"/>
                  </a:lnTo>
                  <a:lnTo>
                    <a:pt x="369" y="25"/>
                  </a:lnTo>
                  <a:lnTo>
                    <a:pt x="366" y="26"/>
                  </a:lnTo>
                  <a:lnTo>
                    <a:pt x="364" y="26"/>
                  </a:lnTo>
                  <a:lnTo>
                    <a:pt x="362" y="28"/>
                  </a:lnTo>
                  <a:lnTo>
                    <a:pt x="359" y="26"/>
                  </a:lnTo>
                  <a:lnTo>
                    <a:pt x="355" y="25"/>
                  </a:lnTo>
                  <a:lnTo>
                    <a:pt x="352" y="23"/>
                  </a:lnTo>
                  <a:lnTo>
                    <a:pt x="348" y="23"/>
                  </a:lnTo>
                  <a:lnTo>
                    <a:pt x="340" y="25"/>
                  </a:lnTo>
                  <a:lnTo>
                    <a:pt x="332" y="29"/>
                  </a:lnTo>
                  <a:lnTo>
                    <a:pt x="326" y="36"/>
                  </a:lnTo>
                  <a:lnTo>
                    <a:pt x="323" y="44"/>
                  </a:lnTo>
                  <a:lnTo>
                    <a:pt x="322" y="43"/>
                  </a:lnTo>
                  <a:lnTo>
                    <a:pt x="321" y="43"/>
                  </a:lnTo>
                  <a:lnTo>
                    <a:pt x="319" y="43"/>
                  </a:lnTo>
                  <a:lnTo>
                    <a:pt x="318" y="43"/>
                  </a:lnTo>
                  <a:lnTo>
                    <a:pt x="317" y="43"/>
                  </a:lnTo>
                  <a:lnTo>
                    <a:pt x="314" y="43"/>
                  </a:lnTo>
                  <a:lnTo>
                    <a:pt x="312" y="44"/>
                  </a:lnTo>
                  <a:lnTo>
                    <a:pt x="310" y="44"/>
                  </a:lnTo>
                  <a:lnTo>
                    <a:pt x="307" y="43"/>
                  </a:lnTo>
                  <a:lnTo>
                    <a:pt x="304" y="43"/>
                  </a:lnTo>
                  <a:lnTo>
                    <a:pt x="301" y="41"/>
                  </a:lnTo>
                  <a:lnTo>
                    <a:pt x="299" y="41"/>
                  </a:lnTo>
                  <a:lnTo>
                    <a:pt x="290" y="43"/>
                  </a:lnTo>
                  <a:lnTo>
                    <a:pt x="282" y="47"/>
                  </a:lnTo>
                  <a:lnTo>
                    <a:pt x="277" y="52"/>
                  </a:lnTo>
                  <a:lnTo>
                    <a:pt x="273" y="59"/>
                  </a:lnTo>
                  <a:lnTo>
                    <a:pt x="273" y="59"/>
                  </a:lnTo>
                  <a:lnTo>
                    <a:pt x="271" y="59"/>
                  </a:lnTo>
                  <a:lnTo>
                    <a:pt x="271" y="59"/>
                  </a:lnTo>
                  <a:lnTo>
                    <a:pt x="270" y="59"/>
                  </a:lnTo>
                  <a:lnTo>
                    <a:pt x="266" y="59"/>
                  </a:lnTo>
                  <a:lnTo>
                    <a:pt x="263" y="60"/>
                  </a:lnTo>
                  <a:lnTo>
                    <a:pt x="259" y="62"/>
                  </a:lnTo>
                  <a:lnTo>
                    <a:pt x="256" y="63"/>
                  </a:lnTo>
                  <a:lnTo>
                    <a:pt x="253" y="62"/>
                  </a:lnTo>
                  <a:lnTo>
                    <a:pt x="249" y="60"/>
                  </a:lnTo>
                  <a:lnTo>
                    <a:pt x="245" y="59"/>
                  </a:lnTo>
                  <a:lnTo>
                    <a:pt x="242" y="59"/>
                  </a:lnTo>
                  <a:lnTo>
                    <a:pt x="234" y="60"/>
                  </a:lnTo>
                  <a:lnTo>
                    <a:pt x="226" y="63"/>
                  </a:lnTo>
                  <a:lnTo>
                    <a:pt x="221" y="70"/>
                  </a:lnTo>
                  <a:lnTo>
                    <a:pt x="216" y="77"/>
                  </a:lnTo>
                  <a:lnTo>
                    <a:pt x="216" y="77"/>
                  </a:lnTo>
                  <a:lnTo>
                    <a:pt x="215" y="77"/>
                  </a:lnTo>
                  <a:lnTo>
                    <a:pt x="215" y="77"/>
                  </a:lnTo>
                  <a:lnTo>
                    <a:pt x="214" y="77"/>
                  </a:lnTo>
                  <a:lnTo>
                    <a:pt x="207" y="78"/>
                  </a:lnTo>
                  <a:lnTo>
                    <a:pt x="201" y="80"/>
                  </a:lnTo>
                  <a:lnTo>
                    <a:pt x="196" y="84"/>
                  </a:lnTo>
                  <a:lnTo>
                    <a:pt x="192" y="89"/>
                  </a:lnTo>
                  <a:lnTo>
                    <a:pt x="190" y="91"/>
                  </a:lnTo>
                  <a:lnTo>
                    <a:pt x="188" y="91"/>
                  </a:lnTo>
                  <a:lnTo>
                    <a:pt x="186" y="92"/>
                  </a:lnTo>
                  <a:lnTo>
                    <a:pt x="185" y="93"/>
                  </a:lnTo>
                  <a:lnTo>
                    <a:pt x="182" y="92"/>
                  </a:lnTo>
                  <a:lnTo>
                    <a:pt x="178" y="91"/>
                  </a:lnTo>
                  <a:lnTo>
                    <a:pt x="174" y="89"/>
                  </a:lnTo>
                  <a:lnTo>
                    <a:pt x="171" y="89"/>
                  </a:lnTo>
                  <a:lnTo>
                    <a:pt x="160" y="92"/>
                  </a:lnTo>
                  <a:lnTo>
                    <a:pt x="152" y="97"/>
                  </a:lnTo>
                  <a:lnTo>
                    <a:pt x="147" y="106"/>
                  </a:lnTo>
                  <a:lnTo>
                    <a:pt x="144" y="117"/>
                  </a:lnTo>
                  <a:lnTo>
                    <a:pt x="144" y="118"/>
                  </a:lnTo>
                  <a:lnTo>
                    <a:pt x="144" y="119"/>
                  </a:lnTo>
                  <a:lnTo>
                    <a:pt x="144" y="121"/>
                  </a:lnTo>
                  <a:lnTo>
                    <a:pt x="145" y="122"/>
                  </a:lnTo>
                  <a:lnTo>
                    <a:pt x="138" y="126"/>
                  </a:lnTo>
                  <a:lnTo>
                    <a:pt x="133" y="132"/>
                  </a:lnTo>
                  <a:lnTo>
                    <a:pt x="130" y="139"/>
                  </a:lnTo>
                  <a:lnTo>
                    <a:pt x="129" y="147"/>
                  </a:lnTo>
                  <a:lnTo>
                    <a:pt x="129" y="148"/>
                  </a:lnTo>
                  <a:lnTo>
                    <a:pt x="129" y="150"/>
                  </a:lnTo>
                  <a:lnTo>
                    <a:pt x="129" y="152"/>
                  </a:lnTo>
                  <a:lnTo>
                    <a:pt x="130" y="154"/>
                  </a:lnTo>
                  <a:lnTo>
                    <a:pt x="126" y="150"/>
                  </a:lnTo>
                  <a:lnTo>
                    <a:pt x="120" y="147"/>
                  </a:lnTo>
                  <a:lnTo>
                    <a:pt x="116" y="145"/>
                  </a:lnTo>
                  <a:lnTo>
                    <a:pt x="111" y="145"/>
                  </a:lnTo>
                  <a:lnTo>
                    <a:pt x="100" y="148"/>
                  </a:lnTo>
                  <a:lnTo>
                    <a:pt x="92" y="154"/>
                  </a:lnTo>
                  <a:lnTo>
                    <a:pt x="86" y="162"/>
                  </a:lnTo>
                  <a:lnTo>
                    <a:pt x="83" y="173"/>
                  </a:lnTo>
                  <a:lnTo>
                    <a:pt x="83" y="174"/>
                  </a:lnTo>
                  <a:lnTo>
                    <a:pt x="83" y="176"/>
                  </a:lnTo>
                  <a:lnTo>
                    <a:pt x="83" y="178"/>
                  </a:lnTo>
                  <a:lnTo>
                    <a:pt x="85" y="180"/>
                  </a:lnTo>
                  <a:lnTo>
                    <a:pt x="78" y="182"/>
                  </a:lnTo>
                  <a:lnTo>
                    <a:pt x="73" y="188"/>
                  </a:lnTo>
                  <a:lnTo>
                    <a:pt x="68" y="193"/>
                  </a:lnTo>
                  <a:lnTo>
                    <a:pt x="67" y="200"/>
                  </a:lnTo>
                  <a:lnTo>
                    <a:pt x="59" y="203"/>
                  </a:lnTo>
                  <a:lnTo>
                    <a:pt x="52" y="209"/>
                  </a:lnTo>
                  <a:lnTo>
                    <a:pt x="46" y="217"/>
                  </a:lnTo>
                  <a:lnTo>
                    <a:pt x="45" y="226"/>
                  </a:lnTo>
                  <a:lnTo>
                    <a:pt x="45" y="229"/>
                  </a:lnTo>
                  <a:lnTo>
                    <a:pt x="45" y="232"/>
                  </a:lnTo>
                  <a:lnTo>
                    <a:pt x="45" y="235"/>
                  </a:lnTo>
                  <a:lnTo>
                    <a:pt x="46" y="237"/>
                  </a:lnTo>
                  <a:lnTo>
                    <a:pt x="44" y="241"/>
                  </a:lnTo>
                  <a:lnTo>
                    <a:pt x="41" y="246"/>
                  </a:lnTo>
                  <a:lnTo>
                    <a:pt x="40" y="251"/>
                  </a:lnTo>
                  <a:lnTo>
                    <a:pt x="38" y="256"/>
                  </a:lnTo>
                  <a:lnTo>
                    <a:pt x="38" y="256"/>
                  </a:lnTo>
                  <a:lnTo>
                    <a:pt x="38" y="256"/>
                  </a:lnTo>
                  <a:lnTo>
                    <a:pt x="38" y="258"/>
                  </a:lnTo>
                  <a:lnTo>
                    <a:pt x="38" y="258"/>
                  </a:lnTo>
                  <a:lnTo>
                    <a:pt x="30" y="262"/>
                  </a:lnTo>
                  <a:lnTo>
                    <a:pt x="23" y="267"/>
                  </a:lnTo>
                  <a:lnTo>
                    <a:pt x="18" y="276"/>
                  </a:lnTo>
                  <a:lnTo>
                    <a:pt x="16" y="284"/>
                  </a:lnTo>
                  <a:lnTo>
                    <a:pt x="16" y="285"/>
                  </a:lnTo>
                  <a:lnTo>
                    <a:pt x="18" y="288"/>
                  </a:lnTo>
                  <a:lnTo>
                    <a:pt x="18" y="289"/>
                  </a:lnTo>
                  <a:lnTo>
                    <a:pt x="18" y="291"/>
                  </a:lnTo>
                  <a:lnTo>
                    <a:pt x="11" y="295"/>
                  </a:lnTo>
                  <a:lnTo>
                    <a:pt x="5" y="300"/>
                  </a:lnTo>
                  <a:lnTo>
                    <a:pt x="1" y="309"/>
                  </a:lnTo>
                  <a:lnTo>
                    <a:pt x="0" y="317"/>
                  </a:lnTo>
                  <a:lnTo>
                    <a:pt x="1" y="325"/>
                  </a:lnTo>
                  <a:lnTo>
                    <a:pt x="4" y="331"/>
                  </a:lnTo>
                  <a:lnTo>
                    <a:pt x="8" y="336"/>
                  </a:lnTo>
                  <a:lnTo>
                    <a:pt x="15" y="340"/>
                  </a:lnTo>
                  <a:lnTo>
                    <a:pt x="12" y="344"/>
                  </a:lnTo>
                  <a:lnTo>
                    <a:pt x="9" y="348"/>
                  </a:lnTo>
                  <a:lnTo>
                    <a:pt x="8" y="352"/>
                  </a:lnTo>
                  <a:lnTo>
                    <a:pt x="8" y="358"/>
                  </a:lnTo>
                  <a:lnTo>
                    <a:pt x="8" y="362"/>
                  </a:lnTo>
                  <a:lnTo>
                    <a:pt x="9" y="366"/>
                  </a:lnTo>
                  <a:lnTo>
                    <a:pt x="12" y="370"/>
                  </a:lnTo>
                  <a:lnTo>
                    <a:pt x="14" y="374"/>
                  </a:lnTo>
                  <a:lnTo>
                    <a:pt x="8" y="379"/>
                  </a:lnTo>
                  <a:lnTo>
                    <a:pt x="5" y="383"/>
                  </a:lnTo>
                  <a:lnTo>
                    <a:pt x="3" y="389"/>
                  </a:lnTo>
                  <a:lnTo>
                    <a:pt x="1" y="396"/>
                  </a:lnTo>
                  <a:lnTo>
                    <a:pt x="3" y="405"/>
                  </a:lnTo>
                  <a:lnTo>
                    <a:pt x="7" y="413"/>
                  </a:lnTo>
                  <a:lnTo>
                    <a:pt x="12" y="418"/>
                  </a:lnTo>
                  <a:lnTo>
                    <a:pt x="19" y="421"/>
                  </a:lnTo>
                  <a:lnTo>
                    <a:pt x="19" y="422"/>
                  </a:lnTo>
                  <a:lnTo>
                    <a:pt x="19" y="424"/>
                  </a:lnTo>
                  <a:lnTo>
                    <a:pt x="19" y="425"/>
                  </a:lnTo>
                  <a:lnTo>
                    <a:pt x="19" y="426"/>
                  </a:lnTo>
                  <a:lnTo>
                    <a:pt x="19" y="428"/>
                  </a:lnTo>
                  <a:lnTo>
                    <a:pt x="19" y="428"/>
                  </a:lnTo>
                  <a:lnTo>
                    <a:pt x="19" y="429"/>
                  </a:lnTo>
                  <a:lnTo>
                    <a:pt x="19" y="431"/>
                  </a:lnTo>
                  <a:lnTo>
                    <a:pt x="16" y="435"/>
                  </a:lnTo>
                  <a:lnTo>
                    <a:pt x="14" y="439"/>
                  </a:lnTo>
                  <a:lnTo>
                    <a:pt x="12" y="443"/>
                  </a:lnTo>
                  <a:lnTo>
                    <a:pt x="12" y="448"/>
                  </a:lnTo>
                  <a:lnTo>
                    <a:pt x="14" y="455"/>
                  </a:lnTo>
                  <a:lnTo>
                    <a:pt x="16" y="461"/>
                  </a:lnTo>
                  <a:lnTo>
                    <a:pt x="19" y="466"/>
                  </a:lnTo>
                  <a:lnTo>
                    <a:pt x="25" y="470"/>
                  </a:lnTo>
                  <a:lnTo>
                    <a:pt x="25" y="473"/>
                  </a:lnTo>
                  <a:lnTo>
                    <a:pt x="25" y="476"/>
                  </a:lnTo>
                  <a:lnTo>
                    <a:pt x="23" y="477"/>
                  </a:lnTo>
                  <a:lnTo>
                    <a:pt x="23" y="480"/>
                  </a:lnTo>
                  <a:lnTo>
                    <a:pt x="25" y="488"/>
                  </a:lnTo>
                  <a:lnTo>
                    <a:pt x="29" y="496"/>
                  </a:lnTo>
                  <a:lnTo>
                    <a:pt x="34" y="502"/>
                  </a:lnTo>
                  <a:lnTo>
                    <a:pt x="41" y="506"/>
                  </a:lnTo>
                  <a:lnTo>
                    <a:pt x="42" y="507"/>
                  </a:lnTo>
                  <a:lnTo>
                    <a:pt x="42" y="507"/>
                  </a:lnTo>
                  <a:lnTo>
                    <a:pt x="42" y="509"/>
                  </a:lnTo>
                  <a:lnTo>
                    <a:pt x="42" y="510"/>
                  </a:lnTo>
                  <a:lnTo>
                    <a:pt x="40" y="514"/>
                  </a:lnTo>
                  <a:lnTo>
                    <a:pt x="37" y="520"/>
                  </a:lnTo>
                  <a:lnTo>
                    <a:pt x="36" y="525"/>
                  </a:lnTo>
                  <a:lnTo>
                    <a:pt x="34" y="531"/>
                  </a:lnTo>
                  <a:lnTo>
                    <a:pt x="37" y="540"/>
                  </a:lnTo>
                  <a:lnTo>
                    <a:pt x="42" y="549"/>
                  </a:lnTo>
                  <a:lnTo>
                    <a:pt x="51" y="554"/>
                  </a:lnTo>
                  <a:lnTo>
                    <a:pt x="62" y="557"/>
                  </a:lnTo>
                  <a:lnTo>
                    <a:pt x="63" y="557"/>
                  </a:lnTo>
                  <a:lnTo>
                    <a:pt x="63" y="557"/>
                  </a:lnTo>
                  <a:lnTo>
                    <a:pt x="64" y="557"/>
                  </a:lnTo>
                  <a:lnTo>
                    <a:pt x="64" y="557"/>
                  </a:lnTo>
                  <a:lnTo>
                    <a:pt x="66" y="558"/>
                  </a:lnTo>
                  <a:lnTo>
                    <a:pt x="66" y="558"/>
                  </a:lnTo>
                  <a:lnTo>
                    <a:pt x="67" y="559"/>
                  </a:lnTo>
                  <a:lnTo>
                    <a:pt x="67" y="559"/>
                  </a:lnTo>
                  <a:lnTo>
                    <a:pt x="67" y="558"/>
                  </a:lnTo>
                  <a:lnTo>
                    <a:pt x="68" y="557"/>
                  </a:lnTo>
                  <a:lnTo>
                    <a:pt x="68" y="557"/>
                  </a:lnTo>
                  <a:lnTo>
                    <a:pt x="70" y="555"/>
                  </a:lnTo>
                  <a:lnTo>
                    <a:pt x="74" y="554"/>
                  </a:lnTo>
                  <a:lnTo>
                    <a:pt x="77" y="553"/>
                  </a:lnTo>
                  <a:lnTo>
                    <a:pt x="79" y="550"/>
                  </a:lnTo>
                  <a:lnTo>
                    <a:pt x="82" y="547"/>
                  </a:lnTo>
                  <a:lnTo>
                    <a:pt x="88" y="544"/>
                  </a:lnTo>
                  <a:lnTo>
                    <a:pt x="93" y="542"/>
                  </a:lnTo>
                  <a:lnTo>
                    <a:pt x="99" y="539"/>
                  </a:lnTo>
                  <a:lnTo>
                    <a:pt x="105" y="536"/>
                  </a:lnTo>
                  <a:lnTo>
                    <a:pt x="111" y="535"/>
                  </a:lnTo>
                  <a:lnTo>
                    <a:pt x="116" y="532"/>
                  </a:lnTo>
                  <a:lnTo>
                    <a:pt x="123" y="532"/>
                  </a:lnTo>
                  <a:lnTo>
                    <a:pt x="129" y="531"/>
                  </a:lnTo>
                  <a:lnTo>
                    <a:pt x="138" y="532"/>
                  </a:lnTo>
                  <a:lnTo>
                    <a:pt x="147" y="535"/>
                  </a:lnTo>
                  <a:lnTo>
                    <a:pt x="156" y="539"/>
                  </a:lnTo>
                  <a:lnTo>
                    <a:pt x="164" y="543"/>
                  </a:lnTo>
                  <a:lnTo>
                    <a:pt x="171" y="549"/>
                  </a:lnTo>
                  <a:lnTo>
                    <a:pt x="177" y="553"/>
                  </a:lnTo>
                  <a:lnTo>
                    <a:pt x="181" y="555"/>
                  </a:lnTo>
                  <a:lnTo>
                    <a:pt x="182" y="557"/>
                  </a:lnTo>
                  <a:lnTo>
                    <a:pt x="188" y="558"/>
                  </a:lnTo>
                  <a:lnTo>
                    <a:pt x="196" y="558"/>
                  </a:lnTo>
                  <a:lnTo>
                    <a:pt x="204" y="558"/>
                  </a:lnTo>
                  <a:lnTo>
                    <a:pt x="212" y="558"/>
                  </a:lnTo>
                  <a:lnTo>
                    <a:pt x="221" y="558"/>
                  </a:lnTo>
                  <a:lnTo>
                    <a:pt x="227" y="557"/>
                  </a:lnTo>
                  <a:lnTo>
                    <a:pt x="232" y="557"/>
                  </a:lnTo>
                  <a:lnTo>
                    <a:pt x="233" y="557"/>
                  </a:lnTo>
                  <a:lnTo>
                    <a:pt x="223" y="522"/>
                  </a:lnTo>
                  <a:lnTo>
                    <a:pt x="216" y="487"/>
                  </a:lnTo>
                  <a:lnTo>
                    <a:pt x="219" y="450"/>
                  </a:lnTo>
                  <a:lnTo>
                    <a:pt x="226" y="418"/>
                  </a:lnTo>
                  <a:lnTo>
                    <a:pt x="234" y="402"/>
                  </a:lnTo>
                  <a:lnTo>
                    <a:pt x="238" y="398"/>
                  </a:lnTo>
                  <a:lnTo>
                    <a:pt x="245" y="389"/>
                  </a:lnTo>
                  <a:lnTo>
                    <a:pt x="255" y="380"/>
                  </a:lnTo>
                  <a:lnTo>
                    <a:pt x="266" y="368"/>
                  </a:lnTo>
                  <a:lnTo>
                    <a:pt x="278" y="354"/>
                  </a:lnTo>
                  <a:lnTo>
                    <a:pt x="293" y="339"/>
                  </a:lnTo>
                  <a:lnTo>
                    <a:pt x="308" y="324"/>
                  </a:lnTo>
                  <a:lnTo>
                    <a:pt x="325" y="307"/>
                  </a:lnTo>
                  <a:lnTo>
                    <a:pt x="344" y="295"/>
                  </a:lnTo>
                  <a:lnTo>
                    <a:pt x="373" y="285"/>
                  </a:lnTo>
                  <a:lnTo>
                    <a:pt x="408" y="276"/>
                  </a:lnTo>
                  <a:lnTo>
                    <a:pt x="445" y="267"/>
                  </a:lnTo>
                  <a:lnTo>
                    <a:pt x="480" y="261"/>
                  </a:lnTo>
                  <a:lnTo>
                    <a:pt x="510" y="256"/>
                  </a:lnTo>
                  <a:lnTo>
                    <a:pt x="530" y="254"/>
                  </a:lnTo>
                  <a:lnTo>
                    <a:pt x="539" y="252"/>
                  </a:lnTo>
                  <a:lnTo>
                    <a:pt x="565" y="251"/>
                  </a:lnTo>
                  <a:lnTo>
                    <a:pt x="591" y="251"/>
                  </a:lnTo>
                  <a:lnTo>
                    <a:pt x="615" y="251"/>
                  </a:lnTo>
                  <a:lnTo>
                    <a:pt x="641" y="252"/>
                  </a:lnTo>
                  <a:lnTo>
                    <a:pt x="665" y="254"/>
                  </a:lnTo>
                  <a:lnTo>
                    <a:pt x="689" y="255"/>
                  </a:lnTo>
                  <a:lnTo>
                    <a:pt x="713" y="256"/>
                  </a:lnTo>
                  <a:lnTo>
                    <a:pt x="735" y="259"/>
                  </a:lnTo>
                  <a:lnTo>
                    <a:pt x="755" y="262"/>
                  </a:lnTo>
                  <a:lnTo>
                    <a:pt x="776" y="263"/>
                  </a:lnTo>
                  <a:lnTo>
                    <a:pt x="795" y="266"/>
                  </a:lnTo>
                  <a:lnTo>
                    <a:pt x="813" y="269"/>
                  </a:lnTo>
                  <a:lnTo>
                    <a:pt x="831" y="272"/>
                  </a:lnTo>
                  <a:lnTo>
                    <a:pt x="846" y="274"/>
                  </a:lnTo>
                  <a:lnTo>
                    <a:pt x="859" y="277"/>
                  </a:lnTo>
                  <a:lnTo>
                    <a:pt x="872" y="280"/>
                  </a:lnTo>
                  <a:lnTo>
                    <a:pt x="870" y="283"/>
                  </a:lnTo>
                  <a:lnTo>
                    <a:pt x="870" y="284"/>
                  </a:lnTo>
                  <a:lnTo>
                    <a:pt x="869" y="287"/>
                  </a:lnTo>
                  <a:lnTo>
                    <a:pt x="869" y="289"/>
                  </a:lnTo>
                  <a:lnTo>
                    <a:pt x="872" y="300"/>
                  </a:lnTo>
                  <a:lnTo>
                    <a:pt x="877" y="309"/>
                  </a:lnTo>
                  <a:lnTo>
                    <a:pt x="885" y="314"/>
                  </a:lnTo>
                  <a:lnTo>
                    <a:pt x="896" y="317"/>
                  </a:lnTo>
                  <a:lnTo>
                    <a:pt x="906" y="315"/>
                  </a:lnTo>
                  <a:lnTo>
                    <a:pt x="914" y="310"/>
                  </a:lnTo>
                  <a:lnTo>
                    <a:pt x="920" y="303"/>
                  </a:lnTo>
                  <a:lnTo>
                    <a:pt x="922" y="295"/>
                  </a:lnTo>
                  <a:lnTo>
                    <a:pt x="926" y="292"/>
                  </a:lnTo>
                  <a:lnTo>
                    <a:pt x="929" y="288"/>
                  </a:lnTo>
                  <a:lnTo>
                    <a:pt x="931" y="284"/>
                  </a:lnTo>
                  <a:lnTo>
                    <a:pt x="932" y="280"/>
                  </a:lnTo>
                  <a:lnTo>
                    <a:pt x="939" y="276"/>
                  </a:lnTo>
                  <a:lnTo>
                    <a:pt x="944" y="270"/>
                  </a:lnTo>
                  <a:lnTo>
                    <a:pt x="947" y="263"/>
                  </a:lnTo>
                  <a:lnTo>
                    <a:pt x="948" y="2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62" name="Freeform 26">
              <a:extLst>
                <a:ext uri="{FF2B5EF4-FFF2-40B4-BE49-F238E27FC236}">
                  <a16:creationId xmlns:a16="http://schemas.microsoft.com/office/drawing/2014/main" id="{B52704E4-F9A4-F35C-EB2D-CC5AEF8FD994}"/>
                </a:ext>
              </a:extLst>
            </p:cNvPr>
            <p:cNvSpPr>
              <a:spLocks/>
            </p:cNvSpPr>
            <p:nvPr/>
          </p:nvSpPr>
          <p:spPr bwMode="auto">
            <a:xfrm>
              <a:off x="4834" y="3609"/>
              <a:ext cx="93" cy="41"/>
            </a:xfrm>
            <a:custGeom>
              <a:avLst/>
              <a:gdLst>
                <a:gd name="T0" fmla="*/ 184 w 185"/>
                <a:gd name="T1" fmla="*/ 29 h 81"/>
                <a:gd name="T2" fmla="*/ 177 w 185"/>
                <a:gd name="T3" fmla="*/ 38 h 81"/>
                <a:gd name="T4" fmla="*/ 170 w 185"/>
                <a:gd name="T5" fmla="*/ 47 h 81"/>
                <a:gd name="T6" fmla="*/ 163 w 185"/>
                <a:gd name="T7" fmla="*/ 55 h 81"/>
                <a:gd name="T8" fmla="*/ 155 w 185"/>
                <a:gd name="T9" fmla="*/ 62 h 81"/>
                <a:gd name="T10" fmla="*/ 144 w 185"/>
                <a:gd name="T11" fmla="*/ 67 h 81"/>
                <a:gd name="T12" fmla="*/ 133 w 185"/>
                <a:gd name="T13" fmla="*/ 71 h 81"/>
                <a:gd name="T14" fmla="*/ 118 w 185"/>
                <a:gd name="T15" fmla="*/ 75 h 81"/>
                <a:gd name="T16" fmla="*/ 102 w 185"/>
                <a:gd name="T17" fmla="*/ 78 h 81"/>
                <a:gd name="T18" fmla="*/ 84 w 185"/>
                <a:gd name="T19" fmla="*/ 81 h 81"/>
                <a:gd name="T20" fmla="*/ 69 w 185"/>
                <a:gd name="T21" fmla="*/ 81 h 81"/>
                <a:gd name="T22" fmla="*/ 54 w 185"/>
                <a:gd name="T23" fmla="*/ 81 h 81"/>
                <a:gd name="T24" fmla="*/ 41 w 185"/>
                <a:gd name="T25" fmla="*/ 79 h 81"/>
                <a:gd name="T26" fmla="*/ 29 w 185"/>
                <a:gd name="T27" fmla="*/ 75 h 81"/>
                <a:gd name="T28" fmla="*/ 19 w 185"/>
                <a:gd name="T29" fmla="*/ 71 h 81"/>
                <a:gd name="T30" fmla="*/ 11 w 185"/>
                <a:gd name="T31" fmla="*/ 67 h 81"/>
                <a:gd name="T32" fmla="*/ 3 w 185"/>
                <a:gd name="T33" fmla="*/ 60 h 81"/>
                <a:gd name="T34" fmla="*/ 0 w 185"/>
                <a:gd name="T35" fmla="*/ 53 h 81"/>
                <a:gd name="T36" fmla="*/ 3 w 185"/>
                <a:gd name="T37" fmla="*/ 45 h 81"/>
                <a:gd name="T38" fmla="*/ 11 w 185"/>
                <a:gd name="T39" fmla="*/ 37 h 81"/>
                <a:gd name="T40" fmla="*/ 22 w 185"/>
                <a:gd name="T41" fmla="*/ 27 h 81"/>
                <a:gd name="T42" fmla="*/ 36 w 185"/>
                <a:gd name="T43" fmla="*/ 19 h 81"/>
                <a:gd name="T44" fmla="*/ 52 w 185"/>
                <a:gd name="T45" fmla="*/ 12 h 81"/>
                <a:gd name="T46" fmla="*/ 71 w 185"/>
                <a:gd name="T47" fmla="*/ 7 h 81"/>
                <a:gd name="T48" fmla="*/ 89 w 185"/>
                <a:gd name="T49" fmla="*/ 3 h 81"/>
                <a:gd name="T50" fmla="*/ 108 w 185"/>
                <a:gd name="T51" fmla="*/ 1 h 81"/>
                <a:gd name="T52" fmla="*/ 128 w 185"/>
                <a:gd name="T53" fmla="*/ 0 h 81"/>
                <a:gd name="T54" fmla="*/ 144 w 185"/>
                <a:gd name="T55" fmla="*/ 3 h 81"/>
                <a:gd name="T56" fmla="*/ 159 w 185"/>
                <a:gd name="T57" fmla="*/ 5 h 81"/>
                <a:gd name="T58" fmla="*/ 171 w 185"/>
                <a:gd name="T59" fmla="*/ 10 h 81"/>
                <a:gd name="T60" fmla="*/ 181 w 185"/>
                <a:gd name="T61" fmla="*/ 15 h 81"/>
                <a:gd name="T62" fmla="*/ 185 w 185"/>
                <a:gd name="T63" fmla="*/ 22 h 81"/>
                <a:gd name="T64" fmla="*/ 184 w 185"/>
                <a:gd name="T6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81">
                  <a:moveTo>
                    <a:pt x="184" y="29"/>
                  </a:moveTo>
                  <a:lnTo>
                    <a:pt x="177" y="38"/>
                  </a:lnTo>
                  <a:lnTo>
                    <a:pt x="170" y="47"/>
                  </a:lnTo>
                  <a:lnTo>
                    <a:pt x="163" y="55"/>
                  </a:lnTo>
                  <a:lnTo>
                    <a:pt x="155" y="62"/>
                  </a:lnTo>
                  <a:lnTo>
                    <a:pt x="144" y="67"/>
                  </a:lnTo>
                  <a:lnTo>
                    <a:pt x="133" y="71"/>
                  </a:lnTo>
                  <a:lnTo>
                    <a:pt x="118" y="75"/>
                  </a:lnTo>
                  <a:lnTo>
                    <a:pt x="102" y="78"/>
                  </a:lnTo>
                  <a:lnTo>
                    <a:pt x="84" y="81"/>
                  </a:lnTo>
                  <a:lnTo>
                    <a:pt x="69" y="81"/>
                  </a:lnTo>
                  <a:lnTo>
                    <a:pt x="54" y="81"/>
                  </a:lnTo>
                  <a:lnTo>
                    <a:pt x="41" y="79"/>
                  </a:lnTo>
                  <a:lnTo>
                    <a:pt x="29" y="75"/>
                  </a:lnTo>
                  <a:lnTo>
                    <a:pt x="19" y="71"/>
                  </a:lnTo>
                  <a:lnTo>
                    <a:pt x="11" y="67"/>
                  </a:lnTo>
                  <a:lnTo>
                    <a:pt x="3" y="60"/>
                  </a:lnTo>
                  <a:lnTo>
                    <a:pt x="0" y="53"/>
                  </a:lnTo>
                  <a:lnTo>
                    <a:pt x="3" y="45"/>
                  </a:lnTo>
                  <a:lnTo>
                    <a:pt x="11" y="37"/>
                  </a:lnTo>
                  <a:lnTo>
                    <a:pt x="22" y="27"/>
                  </a:lnTo>
                  <a:lnTo>
                    <a:pt x="36" y="19"/>
                  </a:lnTo>
                  <a:lnTo>
                    <a:pt x="52" y="12"/>
                  </a:lnTo>
                  <a:lnTo>
                    <a:pt x="71" y="7"/>
                  </a:lnTo>
                  <a:lnTo>
                    <a:pt x="89" y="3"/>
                  </a:lnTo>
                  <a:lnTo>
                    <a:pt x="108" y="1"/>
                  </a:lnTo>
                  <a:lnTo>
                    <a:pt x="128" y="0"/>
                  </a:lnTo>
                  <a:lnTo>
                    <a:pt x="144" y="3"/>
                  </a:lnTo>
                  <a:lnTo>
                    <a:pt x="159" y="5"/>
                  </a:lnTo>
                  <a:lnTo>
                    <a:pt x="171" y="10"/>
                  </a:lnTo>
                  <a:lnTo>
                    <a:pt x="181" y="15"/>
                  </a:lnTo>
                  <a:lnTo>
                    <a:pt x="185" y="22"/>
                  </a:lnTo>
                  <a:lnTo>
                    <a:pt x="184" y="2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63" name="Freeform 27">
              <a:extLst>
                <a:ext uri="{FF2B5EF4-FFF2-40B4-BE49-F238E27FC236}">
                  <a16:creationId xmlns:a16="http://schemas.microsoft.com/office/drawing/2014/main" id="{8A691C5F-458B-BACC-9F34-8E7BD40D5A78}"/>
                </a:ext>
              </a:extLst>
            </p:cNvPr>
            <p:cNvSpPr>
              <a:spLocks/>
            </p:cNvSpPr>
            <p:nvPr/>
          </p:nvSpPr>
          <p:spPr bwMode="auto">
            <a:xfrm>
              <a:off x="4861" y="3611"/>
              <a:ext cx="50" cy="18"/>
            </a:xfrm>
            <a:custGeom>
              <a:avLst/>
              <a:gdLst>
                <a:gd name="T0" fmla="*/ 0 w 100"/>
                <a:gd name="T1" fmla="*/ 7 h 37"/>
                <a:gd name="T2" fmla="*/ 1 w 100"/>
                <a:gd name="T3" fmla="*/ 8 h 37"/>
                <a:gd name="T4" fmla="*/ 7 w 100"/>
                <a:gd name="T5" fmla="*/ 11 h 37"/>
                <a:gd name="T6" fmla="*/ 16 w 100"/>
                <a:gd name="T7" fmla="*/ 13 h 37"/>
                <a:gd name="T8" fmla="*/ 27 w 100"/>
                <a:gd name="T9" fmla="*/ 16 h 37"/>
                <a:gd name="T10" fmla="*/ 42 w 100"/>
                <a:gd name="T11" fmla="*/ 17 h 37"/>
                <a:gd name="T12" fmla="*/ 59 w 100"/>
                <a:gd name="T13" fmla="*/ 16 h 37"/>
                <a:gd name="T14" fmla="*/ 79 w 100"/>
                <a:gd name="T15" fmla="*/ 11 h 37"/>
                <a:gd name="T16" fmla="*/ 100 w 100"/>
                <a:gd name="T17" fmla="*/ 0 h 37"/>
                <a:gd name="T18" fmla="*/ 99 w 100"/>
                <a:gd name="T19" fmla="*/ 2 h 37"/>
                <a:gd name="T20" fmla="*/ 96 w 100"/>
                <a:gd name="T21" fmla="*/ 9 h 37"/>
                <a:gd name="T22" fmla="*/ 89 w 100"/>
                <a:gd name="T23" fmla="*/ 17 h 37"/>
                <a:gd name="T24" fmla="*/ 79 w 100"/>
                <a:gd name="T25" fmla="*/ 27 h 37"/>
                <a:gd name="T26" fmla="*/ 66 w 100"/>
                <a:gd name="T27" fmla="*/ 34 h 37"/>
                <a:gd name="T28" fmla="*/ 48 w 100"/>
                <a:gd name="T29" fmla="*/ 37 h 37"/>
                <a:gd name="T30" fmla="*/ 27 w 100"/>
                <a:gd name="T31" fmla="*/ 34 h 37"/>
                <a:gd name="T32" fmla="*/ 0 w 100"/>
                <a:gd name="T33" fmla="*/ 23 h 37"/>
                <a:gd name="T34" fmla="*/ 0 w 100"/>
                <a:gd name="T35"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37">
                  <a:moveTo>
                    <a:pt x="0" y="7"/>
                  </a:moveTo>
                  <a:lnTo>
                    <a:pt x="1" y="8"/>
                  </a:lnTo>
                  <a:lnTo>
                    <a:pt x="7" y="11"/>
                  </a:lnTo>
                  <a:lnTo>
                    <a:pt x="16" y="13"/>
                  </a:lnTo>
                  <a:lnTo>
                    <a:pt x="27" y="16"/>
                  </a:lnTo>
                  <a:lnTo>
                    <a:pt x="42" y="17"/>
                  </a:lnTo>
                  <a:lnTo>
                    <a:pt x="59" y="16"/>
                  </a:lnTo>
                  <a:lnTo>
                    <a:pt x="79" y="11"/>
                  </a:lnTo>
                  <a:lnTo>
                    <a:pt x="100" y="0"/>
                  </a:lnTo>
                  <a:lnTo>
                    <a:pt x="99" y="2"/>
                  </a:lnTo>
                  <a:lnTo>
                    <a:pt x="96" y="9"/>
                  </a:lnTo>
                  <a:lnTo>
                    <a:pt x="89" y="17"/>
                  </a:lnTo>
                  <a:lnTo>
                    <a:pt x="79" y="27"/>
                  </a:lnTo>
                  <a:lnTo>
                    <a:pt x="66" y="34"/>
                  </a:lnTo>
                  <a:lnTo>
                    <a:pt x="48" y="37"/>
                  </a:lnTo>
                  <a:lnTo>
                    <a:pt x="27" y="34"/>
                  </a:lnTo>
                  <a:lnTo>
                    <a:pt x="0" y="23"/>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64" name="Freeform 28">
              <a:extLst>
                <a:ext uri="{FF2B5EF4-FFF2-40B4-BE49-F238E27FC236}">
                  <a16:creationId xmlns:a16="http://schemas.microsoft.com/office/drawing/2014/main" id="{09D6DE93-A903-4154-9C6B-B4EC065D9CCB}"/>
                </a:ext>
              </a:extLst>
            </p:cNvPr>
            <p:cNvSpPr>
              <a:spLocks/>
            </p:cNvSpPr>
            <p:nvPr/>
          </p:nvSpPr>
          <p:spPr bwMode="auto">
            <a:xfrm>
              <a:off x="4772" y="3486"/>
              <a:ext cx="17" cy="30"/>
            </a:xfrm>
            <a:custGeom>
              <a:avLst/>
              <a:gdLst>
                <a:gd name="T0" fmla="*/ 35 w 35"/>
                <a:gd name="T1" fmla="*/ 29 h 59"/>
                <a:gd name="T2" fmla="*/ 33 w 35"/>
                <a:gd name="T3" fmla="*/ 40 h 59"/>
                <a:gd name="T4" fmla="*/ 29 w 35"/>
                <a:gd name="T5" fmla="*/ 49 h 59"/>
                <a:gd name="T6" fmla="*/ 24 w 35"/>
                <a:gd name="T7" fmla="*/ 56 h 59"/>
                <a:gd name="T8" fmla="*/ 17 w 35"/>
                <a:gd name="T9" fmla="*/ 59 h 59"/>
                <a:gd name="T10" fmla="*/ 11 w 35"/>
                <a:gd name="T11" fmla="*/ 56 h 59"/>
                <a:gd name="T12" fmla="*/ 6 w 35"/>
                <a:gd name="T13" fmla="*/ 49 h 59"/>
                <a:gd name="T14" fmla="*/ 2 w 35"/>
                <a:gd name="T15" fmla="*/ 40 h 59"/>
                <a:gd name="T16" fmla="*/ 0 w 35"/>
                <a:gd name="T17" fmla="*/ 29 h 59"/>
                <a:gd name="T18" fmla="*/ 2 w 35"/>
                <a:gd name="T19" fmla="*/ 18 h 59"/>
                <a:gd name="T20" fmla="*/ 6 w 35"/>
                <a:gd name="T21" fmla="*/ 8 h 59"/>
                <a:gd name="T22" fmla="*/ 11 w 35"/>
                <a:gd name="T23" fmla="*/ 3 h 59"/>
                <a:gd name="T24" fmla="*/ 17 w 35"/>
                <a:gd name="T25" fmla="*/ 0 h 59"/>
                <a:gd name="T26" fmla="*/ 24 w 35"/>
                <a:gd name="T27" fmla="*/ 3 h 59"/>
                <a:gd name="T28" fmla="*/ 29 w 35"/>
                <a:gd name="T29" fmla="*/ 8 h 59"/>
                <a:gd name="T30" fmla="*/ 33 w 35"/>
                <a:gd name="T31" fmla="*/ 18 h 59"/>
                <a:gd name="T32" fmla="*/ 35 w 35"/>
                <a:gd name="T33"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59">
                  <a:moveTo>
                    <a:pt x="35" y="29"/>
                  </a:moveTo>
                  <a:lnTo>
                    <a:pt x="33" y="40"/>
                  </a:lnTo>
                  <a:lnTo>
                    <a:pt x="29" y="49"/>
                  </a:lnTo>
                  <a:lnTo>
                    <a:pt x="24" y="56"/>
                  </a:lnTo>
                  <a:lnTo>
                    <a:pt x="17" y="59"/>
                  </a:lnTo>
                  <a:lnTo>
                    <a:pt x="11" y="56"/>
                  </a:lnTo>
                  <a:lnTo>
                    <a:pt x="6" y="49"/>
                  </a:lnTo>
                  <a:lnTo>
                    <a:pt x="2" y="40"/>
                  </a:lnTo>
                  <a:lnTo>
                    <a:pt x="0" y="29"/>
                  </a:lnTo>
                  <a:lnTo>
                    <a:pt x="2" y="18"/>
                  </a:lnTo>
                  <a:lnTo>
                    <a:pt x="6" y="8"/>
                  </a:lnTo>
                  <a:lnTo>
                    <a:pt x="11" y="3"/>
                  </a:lnTo>
                  <a:lnTo>
                    <a:pt x="17" y="0"/>
                  </a:lnTo>
                  <a:lnTo>
                    <a:pt x="24" y="3"/>
                  </a:lnTo>
                  <a:lnTo>
                    <a:pt x="29" y="8"/>
                  </a:lnTo>
                  <a:lnTo>
                    <a:pt x="33" y="18"/>
                  </a:lnTo>
                  <a:lnTo>
                    <a:pt x="35"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65" name="Freeform 29">
              <a:extLst>
                <a:ext uri="{FF2B5EF4-FFF2-40B4-BE49-F238E27FC236}">
                  <a16:creationId xmlns:a16="http://schemas.microsoft.com/office/drawing/2014/main" id="{AED01EB4-8ADC-DF5C-6B03-37198937E16A}"/>
                </a:ext>
              </a:extLst>
            </p:cNvPr>
            <p:cNvSpPr>
              <a:spLocks/>
            </p:cNvSpPr>
            <p:nvPr/>
          </p:nvSpPr>
          <p:spPr bwMode="auto">
            <a:xfrm>
              <a:off x="4607" y="4048"/>
              <a:ext cx="339" cy="112"/>
            </a:xfrm>
            <a:custGeom>
              <a:avLst/>
              <a:gdLst>
                <a:gd name="T0" fmla="*/ 6 w 678"/>
                <a:gd name="T1" fmla="*/ 87 h 224"/>
                <a:gd name="T2" fmla="*/ 46 w 678"/>
                <a:gd name="T3" fmla="*/ 109 h 224"/>
                <a:gd name="T4" fmla="*/ 103 w 678"/>
                <a:gd name="T5" fmla="*/ 137 h 224"/>
                <a:gd name="T6" fmla="*/ 162 w 678"/>
                <a:gd name="T7" fmla="*/ 159 h 224"/>
                <a:gd name="T8" fmla="*/ 202 w 678"/>
                <a:gd name="T9" fmla="*/ 163 h 224"/>
                <a:gd name="T10" fmla="*/ 225 w 678"/>
                <a:gd name="T11" fmla="*/ 169 h 224"/>
                <a:gd name="T12" fmla="*/ 243 w 678"/>
                <a:gd name="T13" fmla="*/ 176 h 224"/>
                <a:gd name="T14" fmla="*/ 262 w 678"/>
                <a:gd name="T15" fmla="*/ 185 h 224"/>
                <a:gd name="T16" fmla="*/ 288 w 678"/>
                <a:gd name="T17" fmla="*/ 195 h 224"/>
                <a:gd name="T18" fmla="*/ 307 w 678"/>
                <a:gd name="T19" fmla="*/ 206 h 224"/>
                <a:gd name="T20" fmla="*/ 321 w 678"/>
                <a:gd name="T21" fmla="*/ 216 h 224"/>
                <a:gd name="T22" fmla="*/ 332 w 678"/>
                <a:gd name="T23" fmla="*/ 222 h 224"/>
                <a:gd name="T24" fmla="*/ 346 w 678"/>
                <a:gd name="T25" fmla="*/ 224 h 224"/>
                <a:gd name="T26" fmla="*/ 364 w 678"/>
                <a:gd name="T27" fmla="*/ 220 h 224"/>
                <a:gd name="T28" fmla="*/ 383 w 678"/>
                <a:gd name="T29" fmla="*/ 211 h 224"/>
                <a:gd name="T30" fmla="*/ 401 w 678"/>
                <a:gd name="T31" fmla="*/ 203 h 224"/>
                <a:gd name="T32" fmla="*/ 414 w 678"/>
                <a:gd name="T33" fmla="*/ 191 h 224"/>
                <a:gd name="T34" fmla="*/ 432 w 678"/>
                <a:gd name="T35" fmla="*/ 172 h 224"/>
                <a:gd name="T36" fmla="*/ 447 w 678"/>
                <a:gd name="T37" fmla="*/ 150 h 224"/>
                <a:gd name="T38" fmla="*/ 458 w 678"/>
                <a:gd name="T39" fmla="*/ 136 h 224"/>
                <a:gd name="T40" fmla="*/ 532 w 678"/>
                <a:gd name="T41" fmla="*/ 139 h 224"/>
                <a:gd name="T42" fmla="*/ 577 w 678"/>
                <a:gd name="T43" fmla="*/ 99 h 224"/>
                <a:gd name="T44" fmla="*/ 588 w 678"/>
                <a:gd name="T45" fmla="*/ 102 h 224"/>
                <a:gd name="T46" fmla="*/ 605 w 678"/>
                <a:gd name="T47" fmla="*/ 129 h 224"/>
                <a:gd name="T48" fmla="*/ 627 w 678"/>
                <a:gd name="T49" fmla="*/ 109 h 224"/>
                <a:gd name="T50" fmla="*/ 639 w 678"/>
                <a:gd name="T51" fmla="*/ 113 h 224"/>
                <a:gd name="T52" fmla="*/ 661 w 678"/>
                <a:gd name="T53" fmla="*/ 125 h 224"/>
                <a:gd name="T54" fmla="*/ 669 w 678"/>
                <a:gd name="T55" fmla="*/ 74 h 224"/>
                <a:gd name="T56" fmla="*/ 664 w 678"/>
                <a:gd name="T57" fmla="*/ 68 h 224"/>
                <a:gd name="T58" fmla="*/ 650 w 678"/>
                <a:gd name="T59" fmla="*/ 51 h 224"/>
                <a:gd name="T60" fmla="*/ 628 w 678"/>
                <a:gd name="T61" fmla="*/ 36 h 224"/>
                <a:gd name="T62" fmla="*/ 601 w 678"/>
                <a:gd name="T63" fmla="*/ 30 h 224"/>
                <a:gd name="T64" fmla="*/ 573 w 678"/>
                <a:gd name="T65" fmla="*/ 35 h 224"/>
                <a:gd name="T66" fmla="*/ 553 w 678"/>
                <a:gd name="T67" fmla="*/ 39 h 224"/>
                <a:gd name="T68" fmla="*/ 538 w 678"/>
                <a:gd name="T69" fmla="*/ 43 h 224"/>
                <a:gd name="T70" fmla="*/ 532 w 678"/>
                <a:gd name="T71" fmla="*/ 44 h 224"/>
                <a:gd name="T72" fmla="*/ 484 w 678"/>
                <a:gd name="T73" fmla="*/ 48 h 224"/>
                <a:gd name="T74" fmla="*/ 479 w 678"/>
                <a:gd name="T75" fmla="*/ 46 h 224"/>
                <a:gd name="T76" fmla="*/ 465 w 678"/>
                <a:gd name="T77" fmla="*/ 39 h 224"/>
                <a:gd name="T78" fmla="*/ 449 w 678"/>
                <a:gd name="T79" fmla="*/ 33 h 224"/>
                <a:gd name="T80" fmla="*/ 434 w 678"/>
                <a:gd name="T81" fmla="*/ 30 h 224"/>
                <a:gd name="T82" fmla="*/ 417 w 678"/>
                <a:gd name="T83" fmla="*/ 30 h 224"/>
                <a:gd name="T84" fmla="*/ 397 w 678"/>
                <a:gd name="T85" fmla="*/ 28 h 224"/>
                <a:gd name="T86" fmla="*/ 380 w 678"/>
                <a:gd name="T87" fmla="*/ 26 h 224"/>
                <a:gd name="T88" fmla="*/ 373 w 678"/>
                <a:gd name="T89" fmla="*/ 26 h 224"/>
                <a:gd name="T90" fmla="*/ 0 w 678"/>
                <a:gd name="T91" fmla="*/ 8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78" h="224">
                  <a:moveTo>
                    <a:pt x="0" y="83"/>
                  </a:moveTo>
                  <a:lnTo>
                    <a:pt x="6" y="87"/>
                  </a:lnTo>
                  <a:lnTo>
                    <a:pt x="22" y="95"/>
                  </a:lnTo>
                  <a:lnTo>
                    <a:pt x="46" y="109"/>
                  </a:lnTo>
                  <a:lnTo>
                    <a:pt x="73" y="122"/>
                  </a:lnTo>
                  <a:lnTo>
                    <a:pt x="103" y="137"/>
                  </a:lnTo>
                  <a:lnTo>
                    <a:pt x="133" y="151"/>
                  </a:lnTo>
                  <a:lnTo>
                    <a:pt x="162" y="159"/>
                  </a:lnTo>
                  <a:lnTo>
                    <a:pt x="184" y="163"/>
                  </a:lnTo>
                  <a:lnTo>
                    <a:pt x="202" y="163"/>
                  </a:lnTo>
                  <a:lnTo>
                    <a:pt x="214" y="166"/>
                  </a:lnTo>
                  <a:lnTo>
                    <a:pt x="225" y="169"/>
                  </a:lnTo>
                  <a:lnTo>
                    <a:pt x="235" y="172"/>
                  </a:lnTo>
                  <a:lnTo>
                    <a:pt x="243" y="176"/>
                  </a:lnTo>
                  <a:lnTo>
                    <a:pt x="251" y="180"/>
                  </a:lnTo>
                  <a:lnTo>
                    <a:pt x="262" y="185"/>
                  </a:lnTo>
                  <a:lnTo>
                    <a:pt x="275" y="190"/>
                  </a:lnTo>
                  <a:lnTo>
                    <a:pt x="288" y="195"/>
                  </a:lnTo>
                  <a:lnTo>
                    <a:pt x="298" y="200"/>
                  </a:lnTo>
                  <a:lnTo>
                    <a:pt x="307" y="206"/>
                  </a:lnTo>
                  <a:lnTo>
                    <a:pt x="314" y="211"/>
                  </a:lnTo>
                  <a:lnTo>
                    <a:pt x="321" y="216"/>
                  </a:lnTo>
                  <a:lnTo>
                    <a:pt x="327" y="220"/>
                  </a:lnTo>
                  <a:lnTo>
                    <a:pt x="332" y="222"/>
                  </a:lnTo>
                  <a:lnTo>
                    <a:pt x="339" y="224"/>
                  </a:lnTo>
                  <a:lnTo>
                    <a:pt x="346" y="224"/>
                  </a:lnTo>
                  <a:lnTo>
                    <a:pt x="355" y="221"/>
                  </a:lnTo>
                  <a:lnTo>
                    <a:pt x="364" y="220"/>
                  </a:lnTo>
                  <a:lnTo>
                    <a:pt x="373" y="216"/>
                  </a:lnTo>
                  <a:lnTo>
                    <a:pt x="383" y="211"/>
                  </a:lnTo>
                  <a:lnTo>
                    <a:pt x="392" y="207"/>
                  </a:lnTo>
                  <a:lnTo>
                    <a:pt x="401" y="203"/>
                  </a:lnTo>
                  <a:lnTo>
                    <a:pt x="407" y="198"/>
                  </a:lnTo>
                  <a:lnTo>
                    <a:pt x="414" y="191"/>
                  </a:lnTo>
                  <a:lnTo>
                    <a:pt x="423" y="183"/>
                  </a:lnTo>
                  <a:lnTo>
                    <a:pt x="432" y="172"/>
                  </a:lnTo>
                  <a:lnTo>
                    <a:pt x="440" y="161"/>
                  </a:lnTo>
                  <a:lnTo>
                    <a:pt x="447" y="150"/>
                  </a:lnTo>
                  <a:lnTo>
                    <a:pt x="454" y="142"/>
                  </a:lnTo>
                  <a:lnTo>
                    <a:pt x="458" y="136"/>
                  </a:lnTo>
                  <a:lnTo>
                    <a:pt x="460" y="133"/>
                  </a:lnTo>
                  <a:lnTo>
                    <a:pt x="532" y="139"/>
                  </a:lnTo>
                  <a:lnTo>
                    <a:pt x="575" y="99"/>
                  </a:lnTo>
                  <a:lnTo>
                    <a:pt x="577" y="99"/>
                  </a:lnTo>
                  <a:lnTo>
                    <a:pt x="583" y="99"/>
                  </a:lnTo>
                  <a:lnTo>
                    <a:pt x="588" y="102"/>
                  </a:lnTo>
                  <a:lnTo>
                    <a:pt x="591" y="109"/>
                  </a:lnTo>
                  <a:lnTo>
                    <a:pt x="605" y="129"/>
                  </a:lnTo>
                  <a:lnTo>
                    <a:pt x="621" y="125"/>
                  </a:lnTo>
                  <a:lnTo>
                    <a:pt x="627" y="109"/>
                  </a:lnTo>
                  <a:lnTo>
                    <a:pt x="631" y="110"/>
                  </a:lnTo>
                  <a:lnTo>
                    <a:pt x="639" y="113"/>
                  </a:lnTo>
                  <a:lnTo>
                    <a:pt x="650" y="117"/>
                  </a:lnTo>
                  <a:lnTo>
                    <a:pt x="661" y="125"/>
                  </a:lnTo>
                  <a:lnTo>
                    <a:pt x="678" y="117"/>
                  </a:lnTo>
                  <a:lnTo>
                    <a:pt x="669" y="74"/>
                  </a:lnTo>
                  <a:lnTo>
                    <a:pt x="668" y="73"/>
                  </a:lnTo>
                  <a:lnTo>
                    <a:pt x="664" y="68"/>
                  </a:lnTo>
                  <a:lnTo>
                    <a:pt x="658" y="59"/>
                  </a:lnTo>
                  <a:lnTo>
                    <a:pt x="650" y="51"/>
                  </a:lnTo>
                  <a:lnTo>
                    <a:pt x="639" y="43"/>
                  </a:lnTo>
                  <a:lnTo>
                    <a:pt x="628" y="36"/>
                  </a:lnTo>
                  <a:lnTo>
                    <a:pt x="614" y="32"/>
                  </a:lnTo>
                  <a:lnTo>
                    <a:pt x="601" y="30"/>
                  </a:lnTo>
                  <a:lnTo>
                    <a:pt x="587" y="32"/>
                  </a:lnTo>
                  <a:lnTo>
                    <a:pt x="573" y="35"/>
                  </a:lnTo>
                  <a:lnTo>
                    <a:pt x="562" y="36"/>
                  </a:lnTo>
                  <a:lnTo>
                    <a:pt x="553" y="39"/>
                  </a:lnTo>
                  <a:lnTo>
                    <a:pt x="543" y="41"/>
                  </a:lnTo>
                  <a:lnTo>
                    <a:pt x="538" y="43"/>
                  </a:lnTo>
                  <a:lnTo>
                    <a:pt x="534" y="44"/>
                  </a:lnTo>
                  <a:lnTo>
                    <a:pt x="532" y="44"/>
                  </a:lnTo>
                  <a:lnTo>
                    <a:pt x="502" y="65"/>
                  </a:lnTo>
                  <a:lnTo>
                    <a:pt x="484" y="48"/>
                  </a:lnTo>
                  <a:lnTo>
                    <a:pt x="483" y="47"/>
                  </a:lnTo>
                  <a:lnTo>
                    <a:pt x="479" y="46"/>
                  </a:lnTo>
                  <a:lnTo>
                    <a:pt x="472" y="43"/>
                  </a:lnTo>
                  <a:lnTo>
                    <a:pt x="465" y="39"/>
                  </a:lnTo>
                  <a:lnTo>
                    <a:pt x="457" y="36"/>
                  </a:lnTo>
                  <a:lnTo>
                    <a:pt x="449" y="33"/>
                  </a:lnTo>
                  <a:lnTo>
                    <a:pt x="440" y="32"/>
                  </a:lnTo>
                  <a:lnTo>
                    <a:pt x="434" y="30"/>
                  </a:lnTo>
                  <a:lnTo>
                    <a:pt x="425" y="30"/>
                  </a:lnTo>
                  <a:lnTo>
                    <a:pt x="417" y="30"/>
                  </a:lnTo>
                  <a:lnTo>
                    <a:pt x="406" y="29"/>
                  </a:lnTo>
                  <a:lnTo>
                    <a:pt x="397" y="28"/>
                  </a:lnTo>
                  <a:lnTo>
                    <a:pt x="387" y="28"/>
                  </a:lnTo>
                  <a:lnTo>
                    <a:pt x="380" y="26"/>
                  </a:lnTo>
                  <a:lnTo>
                    <a:pt x="375" y="26"/>
                  </a:lnTo>
                  <a:lnTo>
                    <a:pt x="373" y="26"/>
                  </a:lnTo>
                  <a:lnTo>
                    <a:pt x="287" y="0"/>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66" name="Freeform 30">
              <a:extLst>
                <a:ext uri="{FF2B5EF4-FFF2-40B4-BE49-F238E27FC236}">
                  <a16:creationId xmlns:a16="http://schemas.microsoft.com/office/drawing/2014/main" id="{21B41D75-2D19-DEA9-C9B0-615A228DC948}"/>
                </a:ext>
              </a:extLst>
            </p:cNvPr>
            <p:cNvSpPr>
              <a:spLocks/>
            </p:cNvSpPr>
            <p:nvPr/>
          </p:nvSpPr>
          <p:spPr bwMode="auto">
            <a:xfrm>
              <a:off x="5102" y="3697"/>
              <a:ext cx="491" cy="380"/>
            </a:xfrm>
            <a:custGeom>
              <a:avLst/>
              <a:gdLst>
                <a:gd name="T0" fmla="*/ 80 w 983"/>
                <a:gd name="T1" fmla="*/ 5 h 760"/>
                <a:gd name="T2" fmla="*/ 75 w 983"/>
                <a:gd name="T3" fmla="*/ 26 h 760"/>
                <a:gd name="T4" fmla="*/ 66 w 983"/>
                <a:gd name="T5" fmla="*/ 87 h 760"/>
                <a:gd name="T6" fmla="*/ 52 w 983"/>
                <a:gd name="T7" fmla="*/ 175 h 760"/>
                <a:gd name="T8" fmla="*/ 36 w 983"/>
                <a:gd name="T9" fmla="*/ 280 h 760"/>
                <a:gd name="T10" fmla="*/ 21 w 983"/>
                <a:gd name="T11" fmla="*/ 394 h 760"/>
                <a:gd name="T12" fmla="*/ 8 w 983"/>
                <a:gd name="T13" fmla="*/ 506 h 760"/>
                <a:gd name="T14" fmla="*/ 0 w 983"/>
                <a:gd name="T15" fmla="*/ 606 h 760"/>
                <a:gd name="T16" fmla="*/ 0 w 983"/>
                <a:gd name="T17" fmla="*/ 686 h 760"/>
                <a:gd name="T18" fmla="*/ 403 w 983"/>
                <a:gd name="T19" fmla="*/ 760 h 760"/>
                <a:gd name="T20" fmla="*/ 880 w 983"/>
                <a:gd name="T21" fmla="*/ 671 h 760"/>
                <a:gd name="T22" fmla="*/ 983 w 983"/>
                <a:gd name="T23" fmla="*/ 121 h 760"/>
                <a:gd name="T24" fmla="*/ 640 w 983"/>
                <a:gd name="T25" fmla="*/ 0 h 760"/>
                <a:gd name="T26" fmla="*/ 80 w 983"/>
                <a:gd name="T27" fmla="*/ 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3" h="760">
                  <a:moveTo>
                    <a:pt x="80" y="5"/>
                  </a:moveTo>
                  <a:lnTo>
                    <a:pt x="75" y="26"/>
                  </a:lnTo>
                  <a:lnTo>
                    <a:pt x="66" y="87"/>
                  </a:lnTo>
                  <a:lnTo>
                    <a:pt x="52" y="175"/>
                  </a:lnTo>
                  <a:lnTo>
                    <a:pt x="36" y="280"/>
                  </a:lnTo>
                  <a:lnTo>
                    <a:pt x="21" y="394"/>
                  </a:lnTo>
                  <a:lnTo>
                    <a:pt x="8" y="506"/>
                  </a:lnTo>
                  <a:lnTo>
                    <a:pt x="0" y="606"/>
                  </a:lnTo>
                  <a:lnTo>
                    <a:pt x="0" y="686"/>
                  </a:lnTo>
                  <a:lnTo>
                    <a:pt x="403" y="760"/>
                  </a:lnTo>
                  <a:lnTo>
                    <a:pt x="880" y="671"/>
                  </a:lnTo>
                  <a:lnTo>
                    <a:pt x="983" y="121"/>
                  </a:lnTo>
                  <a:lnTo>
                    <a:pt x="640" y="0"/>
                  </a:lnTo>
                  <a:lnTo>
                    <a:pt x="8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67" name="Freeform 31">
              <a:extLst>
                <a:ext uri="{FF2B5EF4-FFF2-40B4-BE49-F238E27FC236}">
                  <a16:creationId xmlns:a16="http://schemas.microsoft.com/office/drawing/2014/main" id="{8AA70C1A-A846-7889-1FDA-BD752D741C44}"/>
                </a:ext>
              </a:extLst>
            </p:cNvPr>
            <p:cNvSpPr>
              <a:spLocks/>
            </p:cNvSpPr>
            <p:nvPr/>
          </p:nvSpPr>
          <p:spPr bwMode="auto">
            <a:xfrm>
              <a:off x="5120" y="3726"/>
              <a:ext cx="212" cy="332"/>
            </a:xfrm>
            <a:custGeom>
              <a:avLst/>
              <a:gdLst>
                <a:gd name="T0" fmla="*/ 75 w 425"/>
                <a:gd name="T1" fmla="*/ 0 h 665"/>
                <a:gd name="T2" fmla="*/ 71 w 425"/>
                <a:gd name="T3" fmla="*/ 19 h 665"/>
                <a:gd name="T4" fmla="*/ 61 w 425"/>
                <a:gd name="T5" fmla="*/ 70 h 665"/>
                <a:gd name="T6" fmla="*/ 46 w 425"/>
                <a:gd name="T7" fmla="*/ 145 h 665"/>
                <a:gd name="T8" fmla="*/ 31 w 425"/>
                <a:gd name="T9" fmla="*/ 236 h 665"/>
                <a:gd name="T10" fmla="*/ 16 w 425"/>
                <a:gd name="T11" fmla="*/ 336 h 665"/>
                <a:gd name="T12" fmla="*/ 5 w 425"/>
                <a:gd name="T13" fmla="*/ 435 h 665"/>
                <a:gd name="T14" fmla="*/ 0 w 425"/>
                <a:gd name="T15" fmla="*/ 526 h 665"/>
                <a:gd name="T16" fmla="*/ 1 w 425"/>
                <a:gd name="T17" fmla="*/ 602 h 665"/>
                <a:gd name="T18" fmla="*/ 345 w 425"/>
                <a:gd name="T19" fmla="*/ 665 h 665"/>
                <a:gd name="T20" fmla="*/ 425 w 425"/>
                <a:gd name="T21" fmla="*/ 132 h 665"/>
                <a:gd name="T22" fmla="*/ 75 w 425"/>
                <a:gd name="T2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665">
                  <a:moveTo>
                    <a:pt x="75" y="0"/>
                  </a:moveTo>
                  <a:lnTo>
                    <a:pt x="71" y="19"/>
                  </a:lnTo>
                  <a:lnTo>
                    <a:pt x="61" y="70"/>
                  </a:lnTo>
                  <a:lnTo>
                    <a:pt x="46" y="145"/>
                  </a:lnTo>
                  <a:lnTo>
                    <a:pt x="31" y="236"/>
                  </a:lnTo>
                  <a:lnTo>
                    <a:pt x="16" y="336"/>
                  </a:lnTo>
                  <a:lnTo>
                    <a:pt x="5" y="435"/>
                  </a:lnTo>
                  <a:lnTo>
                    <a:pt x="0" y="526"/>
                  </a:lnTo>
                  <a:lnTo>
                    <a:pt x="1" y="602"/>
                  </a:lnTo>
                  <a:lnTo>
                    <a:pt x="345" y="665"/>
                  </a:lnTo>
                  <a:lnTo>
                    <a:pt x="425" y="132"/>
                  </a:lnTo>
                  <a:lnTo>
                    <a:pt x="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68" name="Freeform 32">
              <a:extLst>
                <a:ext uri="{FF2B5EF4-FFF2-40B4-BE49-F238E27FC236}">
                  <a16:creationId xmlns:a16="http://schemas.microsoft.com/office/drawing/2014/main" id="{2E359649-1A45-4DDA-0F0E-B1D23BB298F7}"/>
                </a:ext>
              </a:extLst>
            </p:cNvPr>
            <p:cNvSpPr>
              <a:spLocks/>
            </p:cNvSpPr>
            <p:nvPr/>
          </p:nvSpPr>
          <p:spPr bwMode="auto">
            <a:xfrm>
              <a:off x="5169" y="3714"/>
              <a:ext cx="398" cy="66"/>
            </a:xfrm>
            <a:custGeom>
              <a:avLst/>
              <a:gdLst>
                <a:gd name="T0" fmla="*/ 0 w 797"/>
                <a:gd name="T1" fmla="*/ 0 h 131"/>
                <a:gd name="T2" fmla="*/ 355 w 797"/>
                <a:gd name="T3" fmla="*/ 131 h 131"/>
                <a:gd name="T4" fmla="*/ 797 w 797"/>
                <a:gd name="T5" fmla="*/ 102 h 131"/>
                <a:gd name="T6" fmla="*/ 499 w 797"/>
                <a:gd name="T7" fmla="*/ 0 h 131"/>
                <a:gd name="T8" fmla="*/ 0 w 797"/>
                <a:gd name="T9" fmla="*/ 0 h 131"/>
              </a:gdLst>
              <a:ahLst/>
              <a:cxnLst>
                <a:cxn ang="0">
                  <a:pos x="T0" y="T1"/>
                </a:cxn>
                <a:cxn ang="0">
                  <a:pos x="T2" y="T3"/>
                </a:cxn>
                <a:cxn ang="0">
                  <a:pos x="T4" y="T5"/>
                </a:cxn>
                <a:cxn ang="0">
                  <a:pos x="T6" y="T7"/>
                </a:cxn>
                <a:cxn ang="0">
                  <a:pos x="T8" y="T9"/>
                </a:cxn>
              </a:cxnLst>
              <a:rect l="0" t="0" r="r" b="b"/>
              <a:pathLst>
                <a:path w="797" h="131">
                  <a:moveTo>
                    <a:pt x="0" y="0"/>
                  </a:moveTo>
                  <a:lnTo>
                    <a:pt x="355" y="131"/>
                  </a:lnTo>
                  <a:lnTo>
                    <a:pt x="797" y="102"/>
                  </a:lnTo>
                  <a:lnTo>
                    <a:pt x="49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69" name="Freeform 33">
              <a:extLst>
                <a:ext uri="{FF2B5EF4-FFF2-40B4-BE49-F238E27FC236}">
                  <a16:creationId xmlns:a16="http://schemas.microsoft.com/office/drawing/2014/main" id="{1808222D-3669-54AB-4754-57874ADB6992}"/>
                </a:ext>
              </a:extLst>
            </p:cNvPr>
            <p:cNvSpPr>
              <a:spLocks/>
            </p:cNvSpPr>
            <p:nvPr/>
          </p:nvSpPr>
          <p:spPr bwMode="auto">
            <a:xfrm>
              <a:off x="5384" y="3840"/>
              <a:ext cx="221" cy="161"/>
            </a:xfrm>
            <a:custGeom>
              <a:avLst/>
              <a:gdLst>
                <a:gd name="T0" fmla="*/ 40 w 441"/>
                <a:gd name="T1" fmla="*/ 23 h 321"/>
                <a:gd name="T2" fmla="*/ 308 w 441"/>
                <a:gd name="T3" fmla="*/ 0 h 321"/>
                <a:gd name="T4" fmla="*/ 441 w 441"/>
                <a:gd name="T5" fmla="*/ 63 h 321"/>
                <a:gd name="T6" fmla="*/ 406 w 441"/>
                <a:gd name="T7" fmla="*/ 281 h 321"/>
                <a:gd name="T8" fmla="*/ 194 w 441"/>
                <a:gd name="T9" fmla="*/ 321 h 321"/>
                <a:gd name="T10" fmla="*/ 0 w 441"/>
                <a:gd name="T11" fmla="*/ 310 h 321"/>
                <a:gd name="T12" fmla="*/ 40 w 441"/>
                <a:gd name="T13" fmla="*/ 23 h 321"/>
              </a:gdLst>
              <a:ahLst/>
              <a:cxnLst>
                <a:cxn ang="0">
                  <a:pos x="T0" y="T1"/>
                </a:cxn>
                <a:cxn ang="0">
                  <a:pos x="T2" y="T3"/>
                </a:cxn>
                <a:cxn ang="0">
                  <a:pos x="T4" y="T5"/>
                </a:cxn>
                <a:cxn ang="0">
                  <a:pos x="T6" y="T7"/>
                </a:cxn>
                <a:cxn ang="0">
                  <a:pos x="T8" y="T9"/>
                </a:cxn>
                <a:cxn ang="0">
                  <a:pos x="T10" y="T11"/>
                </a:cxn>
                <a:cxn ang="0">
                  <a:pos x="T12" y="T13"/>
                </a:cxn>
              </a:cxnLst>
              <a:rect l="0" t="0" r="r" b="b"/>
              <a:pathLst>
                <a:path w="441" h="321">
                  <a:moveTo>
                    <a:pt x="40" y="23"/>
                  </a:moveTo>
                  <a:lnTo>
                    <a:pt x="308" y="0"/>
                  </a:lnTo>
                  <a:lnTo>
                    <a:pt x="441" y="63"/>
                  </a:lnTo>
                  <a:lnTo>
                    <a:pt x="406" y="281"/>
                  </a:lnTo>
                  <a:lnTo>
                    <a:pt x="194" y="321"/>
                  </a:lnTo>
                  <a:lnTo>
                    <a:pt x="0" y="310"/>
                  </a:lnTo>
                  <a:lnTo>
                    <a:pt x="4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70" name="Freeform 34">
              <a:extLst>
                <a:ext uri="{FF2B5EF4-FFF2-40B4-BE49-F238E27FC236}">
                  <a16:creationId xmlns:a16="http://schemas.microsoft.com/office/drawing/2014/main" id="{093F80F3-9577-1646-B61D-A9BD171834CE}"/>
                </a:ext>
              </a:extLst>
            </p:cNvPr>
            <p:cNvSpPr>
              <a:spLocks/>
            </p:cNvSpPr>
            <p:nvPr/>
          </p:nvSpPr>
          <p:spPr bwMode="auto">
            <a:xfrm>
              <a:off x="5407" y="3867"/>
              <a:ext cx="85" cy="126"/>
            </a:xfrm>
            <a:custGeom>
              <a:avLst/>
              <a:gdLst>
                <a:gd name="T0" fmla="*/ 29 w 170"/>
                <a:gd name="T1" fmla="*/ 0 h 252"/>
                <a:gd name="T2" fmla="*/ 170 w 170"/>
                <a:gd name="T3" fmla="*/ 58 h 252"/>
                <a:gd name="T4" fmla="*/ 140 w 170"/>
                <a:gd name="T5" fmla="*/ 244 h 252"/>
                <a:gd name="T6" fmla="*/ 0 w 170"/>
                <a:gd name="T7" fmla="*/ 252 h 252"/>
                <a:gd name="T8" fmla="*/ 29 w 170"/>
                <a:gd name="T9" fmla="*/ 0 h 252"/>
              </a:gdLst>
              <a:ahLst/>
              <a:cxnLst>
                <a:cxn ang="0">
                  <a:pos x="T0" y="T1"/>
                </a:cxn>
                <a:cxn ang="0">
                  <a:pos x="T2" y="T3"/>
                </a:cxn>
                <a:cxn ang="0">
                  <a:pos x="T4" y="T5"/>
                </a:cxn>
                <a:cxn ang="0">
                  <a:pos x="T6" y="T7"/>
                </a:cxn>
                <a:cxn ang="0">
                  <a:pos x="T8" y="T9"/>
                </a:cxn>
              </a:cxnLst>
              <a:rect l="0" t="0" r="r" b="b"/>
              <a:pathLst>
                <a:path w="170" h="252">
                  <a:moveTo>
                    <a:pt x="29" y="0"/>
                  </a:moveTo>
                  <a:lnTo>
                    <a:pt x="170" y="58"/>
                  </a:lnTo>
                  <a:lnTo>
                    <a:pt x="140" y="244"/>
                  </a:lnTo>
                  <a:lnTo>
                    <a:pt x="0" y="252"/>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71" name="Freeform 35">
              <a:extLst>
                <a:ext uri="{FF2B5EF4-FFF2-40B4-BE49-F238E27FC236}">
                  <a16:creationId xmlns:a16="http://schemas.microsoft.com/office/drawing/2014/main" id="{7903615A-72E3-61CB-D4E8-582E2EF3EF5A}"/>
                </a:ext>
              </a:extLst>
            </p:cNvPr>
            <p:cNvSpPr>
              <a:spLocks/>
            </p:cNvSpPr>
            <p:nvPr/>
          </p:nvSpPr>
          <p:spPr bwMode="auto">
            <a:xfrm>
              <a:off x="5444" y="3855"/>
              <a:ext cx="138" cy="31"/>
            </a:xfrm>
            <a:custGeom>
              <a:avLst/>
              <a:gdLst>
                <a:gd name="T0" fmla="*/ 0 w 276"/>
                <a:gd name="T1" fmla="*/ 11 h 61"/>
                <a:gd name="T2" fmla="*/ 123 w 276"/>
                <a:gd name="T3" fmla="*/ 61 h 61"/>
                <a:gd name="T4" fmla="*/ 276 w 276"/>
                <a:gd name="T5" fmla="*/ 45 h 61"/>
                <a:gd name="T6" fmla="*/ 184 w 276"/>
                <a:gd name="T7" fmla="*/ 0 h 61"/>
                <a:gd name="T8" fmla="*/ 0 w 276"/>
                <a:gd name="T9" fmla="*/ 11 h 61"/>
              </a:gdLst>
              <a:ahLst/>
              <a:cxnLst>
                <a:cxn ang="0">
                  <a:pos x="T0" y="T1"/>
                </a:cxn>
                <a:cxn ang="0">
                  <a:pos x="T2" y="T3"/>
                </a:cxn>
                <a:cxn ang="0">
                  <a:pos x="T4" y="T5"/>
                </a:cxn>
                <a:cxn ang="0">
                  <a:pos x="T6" y="T7"/>
                </a:cxn>
                <a:cxn ang="0">
                  <a:pos x="T8" y="T9"/>
                </a:cxn>
              </a:cxnLst>
              <a:rect l="0" t="0" r="r" b="b"/>
              <a:pathLst>
                <a:path w="276" h="61">
                  <a:moveTo>
                    <a:pt x="0" y="11"/>
                  </a:moveTo>
                  <a:lnTo>
                    <a:pt x="123" y="61"/>
                  </a:lnTo>
                  <a:lnTo>
                    <a:pt x="276" y="45"/>
                  </a:lnTo>
                  <a:lnTo>
                    <a:pt x="184" y="0"/>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72" name="Freeform 36">
              <a:extLst>
                <a:ext uri="{FF2B5EF4-FFF2-40B4-BE49-F238E27FC236}">
                  <a16:creationId xmlns:a16="http://schemas.microsoft.com/office/drawing/2014/main" id="{33DF8E19-E6E4-D96A-8C08-8E8D4BE95592}"/>
                </a:ext>
              </a:extLst>
            </p:cNvPr>
            <p:cNvSpPr>
              <a:spLocks/>
            </p:cNvSpPr>
            <p:nvPr/>
          </p:nvSpPr>
          <p:spPr bwMode="auto">
            <a:xfrm>
              <a:off x="5290" y="4076"/>
              <a:ext cx="63" cy="37"/>
            </a:xfrm>
            <a:custGeom>
              <a:avLst/>
              <a:gdLst>
                <a:gd name="T0" fmla="*/ 0 w 126"/>
                <a:gd name="T1" fmla="*/ 0 h 74"/>
                <a:gd name="T2" fmla="*/ 74 w 126"/>
                <a:gd name="T3" fmla="*/ 11 h 74"/>
                <a:gd name="T4" fmla="*/ 126 w 126"/>
                <a:gd name="T5" fmla="*/ 0 h 74"/>
                <a:gd name="T6" fmla="*/ 120 w 126"/>
                <a:gd name="T7" fmla="*/ 74 h 74"/>
                <a:gd name="T8" fmla="*/ 2 w 126"/>
                <a:gd name="T9" fmla="*/ 40 h 74"/>
                <a:gd name="T10" fmla="*/ 0 w 126"/>
                <a:gd name="T11" fmla="*/ 0 h 74"/>
              </a:gdLst>
              <a:ahLst/>
              <a:cxnLst>
                <a:cxn ang="0">
                  <a:pos x="T0" y="T1"/>
                </a:cxn>
                <a:cxn ang="0">
                  <a:pos x="T2" y="T3"/>
                </a:cxn>
                <a:cxn ang="0">
                  <a:pos x="T4" y="T5"/>
                </a:cxn>
                <a:cxn ang="0">
                  <a:pos x="T6" y="T7"/>
                </a:cxn>
                <a:cxn ang="0">
                  <a:pos x="T8" y="T9"/>
                </a:cxn>
                <a:cxn ang="0">
                  <a:pos x="T10" y="T11"/>
                </a:cxn>
              </a:cxnLst>
              <a:rect l="0" t="0" r="r" b="b"/>
              <a:pathLst>
                <a:path w="126" h="74">
                  <a:moveTo>
                    <a:pt x="0" y="0"/>
                  </a:moveTo>
                  <a:lnTo>
                    <a:pt x="74" y="11"/>
                  </a:lnTo>
                  <a:lnTo>
                    <a:pt x="126" y="0"/>
                  </a:lnTo>
                  <a:lnTo>
                    <a:pt x="120" y="74"/>
                  </a:lnTo>
                  <a:lnTo>
                    <a:pt x="2" y="4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73" name="Freeform 37">
              <a:extLst>
                <a:ext uri="{FF2B5EF4-FFF2-40B4-BE49-F238E27FC236}">
                  <a16:creationId xmlns:a16="http://schemas.microsoft.com/office/drawing/2014/main" id="{BF2AC52B-B839-20C2-A814-4F47BA1D8B58}"/>
                </a:ext>
              </a:extLst>
            </p:cNvPr>
            <p:cNvSpPr>
              <a:spLocks/>
            </p:cNvSpPr>
            <p:nvPr/>
          </p:nvSpPr>
          <p:spPr bwMode="auto">
            <a:xfrm>
              <a:off x="5200" y="4113"/>
              <a:ext cx="160" cy="47"/>
            </a:xfrm>
            <a:custGeom>
              <a:avLst/>
              <a:gdLst>
                <a:gd name="T0" fmla="*/ 0 w 319"/>
                <a:gd name="T1" fmla="*/ 0 h 93"/>
                <a:gd name="T2" fmla="*/ 0 w 319"/>
                <a:gd name="T3" fmla="*/ 22 h 93"/>
                <a:gd name="T4" fmla="*/ 319 w 319"/>
                <a:gd name="T5" fmla="*/ 93 h 93"/>
                <a:gd name="T6" fmla="*/ 319 w 319"/>
                <a:gd name="T7" fmla="*/ 67 h 93"/>
                <a:gd name="T8" fmla="*/ 0 w 319"/>
                <a:gd name="T9" fmla="*/ 0 h 93"/>
              </a:gdLst>
              <a:ahLst/>
              <a:cxnLst>
                <a:cxn ang="0">
                  <a:pos x="T0" y="T1"/>
                </a:cxn>
                <a:cxn ang="0">
                  <a:pos x="T2" y="T3"/>
                </a:cxn>
                <a:cxn ang="0">
                  <a:pos x="T4" y="T5"/>
                </a:cxn>
                <a:cxn ang="0">
                  <a:pos x="T6" y="T7"/>
                </a:cxn>
                <a:cxn ang="0">
                  <a:pos x="T8" y="T9"/>
                </a:cxn>
              </a:cxnLst>
              <a:rect l="0" t="0" r="r" b="b"/>
              <a:pathLst>
                <a:path w="319" h="93">
                  <a:moveTo>
                    <a:pt x="0" y="0"/>
                  </a:moveTo>
                  <a:lnTo>
                    <a:pt x="0" y="22"/>
                  </a:lnTo>
                  <a:lnTo>
                    <a:pt x="319" y="93"/>
                  </a:lnTo>
                  <a:lnTo>
                    <a:pt x="319" y="6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74" name="Freeform 38">
              <a:extLst>
                <a:ext uri="{FF2B5EF4-FFF2-40B4-BE49-F238E27FC236}">
                  <a16:creationId xmlns:a16="http://schemas.microsoft.com/office/drawing/2014/main" id="{99FD05FB-DDC1-245B-4984-CF20BCF432EA}"/>
                </a:ext>
              </a:extLst>
            </p:cNvPr>
            <p:cNvSpPr>
              <a:spLocks/>
            </p:cNvSpPr>
            <p:nvPr/>
          </p:nvSpPr>
          <p:spPr bwMode="auto">
            <a:xfrm>
              <a:off x="4567" y="3782"/>
              <a:ext cx="275" cy="365"/>
            </a:xfrm>
            <a:custGeom>
              <a:avLst/>
              <a:gdLst>
                <a:gd name="T0" fmla="*/ 78 w 551"/>
                <a:gd name="T1" fmla="*/ 58 h 730"/>
                <a:gd name="T2" fmla="*/ 34 w 551"/>
                <a:gd name="T3" fmla="*/ 107 h 730"/>
                <a:gd name="T4" fmla="*/ 137 w 551"/>
                <a:gd name="T5" fmla="*/ 165 h 730"/>
                <a:gd name="T6" fmla="*/ 174 w 551"/>
                <a:gd name="T7" fmla="*/ 210 h 730"/>
                <a:gd name="T8" fmla="*/ 26 w 551"/>
                <a:gd name="T9" fmla="*/ 146 h 730"/>
                <a:gd name="T10" fmla="*/ 0 w 551"/>
                <a:gd name="T11" fmla="*/ 275 h 730"/>
                <a:gd name="T12" fmla="*/ 39 w 551"/>
                <a:gd name="T13" fmla="*/ 453 h 730"/>
                <a:gd name="T14" fmla="*/ 80 w 551"/>
                <a:gd name="T15" fmla="*/ 571 h 730"/>
                <a:gd name="T16" fmla="*/ 101 w 551"/>
                <a:gd name="T17" fmla="*/ 597 h 730"/>
                <a:gd name="T18" fmla="*/ 160 w 551"/>
                <a:gd name="T19" fmla="*/ 619 h 730"/>
                <a:gd name="T20" fmla="*/ 234 w 551"/>
                <a:gd name="T21" fmla="*/ 656 h 730"/>
                <a:gd name="T22" fmla="*/ 285 w 551"/>
                <a:gd name="T23" fmla="*/ 671 h 730"/>
                <a:gd name="T24" fmla="*/ 381 w 551"/>
                <a:gd name="T25" fmla="*/ 704 h 730"/>
                <a:gd name="T26" fmla="*/ 435 w 551"/>
                <a:gd name="T27" fmla="*/ 709 h 730"/>
                <a:gd name="T28" fmla="*/ 551 w 551"/>
                <a:gd name="T29" fmla="*/ 594 h 730"/>
                <a:gd name="T30" fmla="*/ 508 w 551"/>
                <a:gd name="T31" fmla="*/ 576 h 730"/>
                <a:gd name="T32" fmla="*/ 427 w 551"/>
                <a:gd name="T33" fmla="*/ 569 h 730"/>
                <a:gd name="T34" fmla="*/ 371 w 551"/>
                <a:gd name="T35" fmla="*/ 561 h 730"/>
                <a:gd name="T36" fmla="*/ 327 w 551"/>
                <a:gd name="T37" fmla="*/ 549 h 730"/>
                <a:gd name="T38" fmla="*/ 281 w 551"/>
                <a:gd name="T39" fmla="*/ 534 h 730"/>
                <a:gd name="T40" fmla="*/ 224 w 551"/>
                <a:gd name="T41" fmla="*/ 524 h 730"/>
                <a:gd name="T42" fmla="*/ 205 w 551"/>
                <a:gd name="T43" fmla="*/ 527 h 730"/>
                <a:gd name="T44" fmla="*/ 127 w 551"/>
                <a:gd name="T45" fmla="*/ 561 h 730"/>
                <a:gd name="T46" fmla="*/ 172 w 551"/>
                <a:gd name="T47" fmla="*/ 512 h 730"/>
                <a:gd name="T48" fmla="*/ 201 w 551"/>
                <a:gd name="T49" fmla="*/ 472 h 730"/>
                <a:gd name="T50" fmla="*/ 198 w 551"/>
                <a:gd name="T51" fmla="*/ 386 h 730"/>
                <a:gd name="T52" fmla="*/ 216 w 551"/>
                <a:gd name="T53" fmla="*/ 365 h 730"/>
                <a:gd name="T54" fmla="*/ 244 w 551"/>
                <a:gd name="T55" fmla="*/ 457 h 730"/>
                <a:gd name="T56" fmla="*/ 272 w 551"/>
                <a:gd name="T57" fmla="*/ 499 h 730"/>
                <a:gd name="T58" fmla="*/ 327 w 551"/>
                <a:gd name="T59" fmla="*/ 521 h 730"/>
                <a:gd name="T60" fmla="*/ 374 w 551"/>
                <a:gd name="T61" fmla="*/ 534 h 730"/>
                <a:gd name="T62" fmla="*/ 472 w 551"/>
                <a:gd name="T63" fmla="*/ 462 h 730"/>
                <a:gd name="T64" fmla="*/ 456 w 551"/>
                <a:gd name="T65" fmla="*/ 325 h 730"/>
                <a:gd name="T66" fmla="*/ 477 w 551"/>
                <a:gd name="T67" fmla="*/ 295 h 730"/>
                <a:gd name="T68" fmla="*/ 487 w 551"/>
                <a:gd name="T69" fmla="*/ 423 h 730"/>
                <a:gd name="T70" fmla="*/ 541 w 551"/>
                <a:gd name="T71" fmla="*/ 517 h 730"/>
                <a:gd name="T72" fmla="*/ 520 w 551"/>
                <a:gd name="T73" fmla="*/ 414 h 730"/>
                <a:gd name="T74" fmla="*/ 486 w 551"/>
                <a:gd name="T75" fmla="*/ 199 h 730"/>
                <a:gd name="T76" fmla="*/ 437 w 551"/>
                <a:gd name="T77" fmla="*/ 124 h 730"/>
                <a:gd name="T78" fmla="*/ 393 w 551"/>
                <a:gd name="T79" fmla="*/ 99 h 730"/>
                <a:gd name="T80" fmla="*/ 350 w 551"/>
                <a:gd name="T81" fmla="*/ 58 h 730"/>
                <a:gd name="T82" fmla="*/ 311 w 551"/>
                <a:gd name="T83" fmla="*/ 10 h 730"/>
                <a:gd name="T84" fmla="*/ 267 w 551"/>
                <a:gd name="T85" fmla="*/ 3 h 730"/>
                <a:gd name="T86" fmla="*/ 282 w 551"/>
                <a:gd name="T87" fmla="*/ 61 h 730"/>
                <a:gd name="T88" fmla="*/ 326 w 551"/>
                <a:gd name="T89" fmla="*/ 128 h 730"/>
                <a:gd name="T90" fmla="*/ 361 w 551"/>
                <a:gd name="T91" fmla="*/ 228 h 730"/>
                <a:gd name="T92" fmla="*/ 390 w 551"/>
                <a:gd name="T93" fmla="*/ 320 h 730"/>
                <a:gd name="T94" fmla="*/ 429 w 551"/>
                <a:gd name="T95" fmla="*/ 467 h 730"/>
                <a:gd name="T96" fmla="*/ 370 w 551"/>
                <a:gd name="T97" fmla="*/ 399 h 730"/>
                <a:gd name="T98" fmla="*/ 320 w 551"/>
                <a:gd name="T99" fmla="*/ 290 h 730"/>
                <a:gd name="T100" fmla="*/ 271 w 551"/>
                <a:gd name="T101" fmla="*/ 207 h 730"/>
                <a:gd name="T102" fmla="*/ 228 w 551"/>
                <a:gd name="T103" fmla="*/ 153 h 730"/>
                <a:gd name="T104" fmla="*/ 189 w 551"/>
                <a:gd name="T105" fmla="*/ 96 h 730"/>
                <a:gd name="T106" fmla="*/ 145 w 551"/>
                <a:gd name="T107" fmla="*/ 43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 h="730">
                  <a:moveTo>
                    <a:pt x="106" y="13"/>
                  </a:moveTo>
                  <a:lnTo>
                    <a:pt x="104" y="14"/>
                  </a:lnTo>
                  <a:lnTo>
                    <a:pt x="97" y="18"/>
                  </a:lnTo>
                  <a:lnTo>
                    <a:pt x="89" y="28"/>
                  </a:lnTo>
                  <a:lnTo>
                    <a:pt x="82" y="43"/>
                  </a:lnTo>
                  <a:lnTo>
                    <a:pt x="78" y="58"/>
                  </a:lnTo>
                  <a:lnTo>
                    <a:pt x="75" y="66"/>
                  </a:lnTo>
                  <a:lnTo>
                    <a:pt x="71" y="73"/>
                  </a:lnTo>
                  <a:lnTo>
                    <a:pt x="60" y="80"/>
                  </a:lnTo>
                  <a:lnTo>
                    <a:pt x="47" y="90"/>
                  </a:lnTo>
                  <a:lnTo>
                    <a:pt x="39" y="98"/>
                  </a:lnTo>
                  <a:lnTo>
                    <a:pt x="34" y="107"/>
                  </a:lnTo>
                  <a:lnTo>
                    <a:pt x="32" y="117"/>
                  </a:lnTo>
                  <a:lnTo>
                    <a:pt x="39" y="122"/>
                  </a:lnTo>
                  <a:lnTo>
                    <a:pt x="56" y="129"/>
                  </a:lnTo>
                  <a:lnTo>
                    <a:pt x="79" y="137"/>
                  </a:lnTo>
                  <a:lnTo>
                    <a:pt x="108" y="150"/>
                  </a:lnTo>
                  <a:lnTo>
                    <a:pt x="137" y="165"/>
                  </a:lnTo>
                  <a:lnTo>
                    <a:pt x="164" y="185"/>
                  </a:lnTo>
                  <a:lnTo>
                    <a:pt x="187" y="210"/>
                  </a:lnTo>
                  <a:lnTo>
                    <a:pt x="201" y="242"/>
                  </a:lnTo>
                  <a:lnTo>
                    <a:pt x="198" y="238"/>
                  </a:lnTo>
                  <a:lnTo>
                    <a:pt x="189" y="225"/>
                  </a:lnTo>
                  <a:lnTo>
                    <a:pt x="174" y="210"/>
                  </a:lnTo>
                  <a:lnTo>
                    <a:pt x="154" y="191"/>
                  </a:lnTo>
                  <a:lnTo>
                    <a:pt x="128" y="172"/>
                  </a:lnTo>
                  <a:lnTo>
                    <a:pt x="100" y="157"/>
                  </a:lnTo>
                  <a:lnTo>
                    <a:pt x="65" y="144"/>
                  </a:lnTo>
                  <a:lnTo>
                    <a:pt x="27" y="140"/>
                  </a:lnTo>
                  <a:lnTo>
                    <a:pt x="26" y="146"/>
                  </a:lnTo>
                  <a:lnTo>
                    <a:pt x="23" y="158"/>
                  </a:lnTo>
                  <a:lnTo>
                    <a:pt x="20" y="173"/>
                  </a:lnTo>
                  <a:lnTo>
                    <a:pt x="17" y="184"/>
                  </a:lnTo>
                  <a:lnTo>
                    <a:pt x="12" y="202"/>
                  </a:lnTo>
                  <a:lnTo>
                    <a:pt x="5" y="236"/>
                  </a:lnTo>
                  <a:lnTo>
                    <a:pt x="0" y="275"/>
                  </a:lnTo>
                  <a:lnTo>
                    <a:pt x="2" y="303"/>
                  </a:lnTo>
                  <a:lnTo>
                    <a:pt x="10" y="334"/>
                  </a:lnTo>
                  <a:lnTo>
                    <a:pt x="20" y="373"/>
                  </a:lnTo>
                  <a:lnTo>
                    <a:pt x="28" y="413"/>
                  </a:lnTo>
                  <a:lnTo>
                    <a:pt x="35" y="440"/>
                  </a:lnTo>
                  <a:lnTo>
                    <a:pt x="39" y="453"/>
                  </a:lnTo>
                  <a:lnTo>
                    <a:pt x="45" y="472"/>
                  </a:lnTo>
                  <a:lnTo>
                    <a:pt x="53" y="494"/>
                  </a:lnTo>
                  <a:lnTo>
                    <a:pt x="61" y="517"/>
                  </a:lnTo>
                  <a:lnTo>
                    <a:pt x="69" y="539"/>
                  </a:lnTo>
                  <a:lnTo>
                    <a:pt x="75" y="558"/>
                  </a:lnTo>
                  <a:lnTo>
                    <a:pt x="80" y="571"/>
                  </a:lnTo>
                  <a:lnTo>
                    <a:pt x="82" y="576"/>
                  </a:lnTo>
                  <a:lnTo>
                    <a:pt x="83" y="578"/>
                  </a:lnTo>
                  <a:lnTo>
                    <a:pt x="86" y="580"/>
                  </a:lnTo>
                  <a:lnTo>
                    <a:pt x="90" y="586"/>
                  </a:lnTo>
                  <a:lnTo>
                    <a:pt x="95" y="591"/>
                  </a:lnTo>
                  <a:lnTo>
                    <a:pt x="101" y="597"/>
                  </a:lnTo>
                  <a:lnTo>
                    <a:pt x="108" y="602"/>
                  </a:lnTo>
                  <a:lnTo>
                    <a:pt x="116" y="605"/>
                  </a:lnTo>
                  <a:lnTo>
                    <a:pt x="124" y="606"/>
                  </a:lnTo>
                  <a:lnTo>
                    <a:pt x="134" y="608"/>
                  </a:lnTo>
                  <a:lnTo>
                    <a:pt x="146" y="612"/>
                  </a:lnTo>
                  <a:lnTo>
                    <a:pt x="160" y="619"/>
                  </a:lnTo>
                  <a:lnTo>
                    <a:pt x="174" y="626"/>
                  </a:lnTo>
                  <a:lnTo>
                    <a:pt x="189" y="634"/>
                  </a:lnTo>
                  <a:lnTo>
                    <a:pt x="202" y="642"/>
                  </a:lnTo>
                  <a:lnTo>
                    <a:pt x="215" y="649"/>
                  </a:lnTo>
                  <a:lnTo>
                    <a:pt x="226" y="653"/>
                  </a:lnTo>
                  <a:lnTo>
                    <a:pt x="234" y="656"/>
                  </a:lnTo>
                  <a:lnTo>
                    <a:pt x="242" y="660"/>
                  </a:lnTo>
                  <a:lnTo>
                    <a:pt x="250" y="663"/>
                  </a:lnTo>
                  <a:lnTo>
                    <a:pt x="257" y="665"/>
                  </a:lnTo>
                  <a:lnTo>
                    <a:pt x="265" y="668"/>
                  </a:lnTo>
                  <a:lnTo>
                    <a:pt x="274" y="671"/>
                  </a:lnTo>
                  <a:lnTo>
                    <a:pt x="285" y="671"/>
                  </a:lnTo>
                  <a:lnTo>
                    <a:pt x="296" y="671"/>
                  </a:lnTo>
                  <a:lnTo>
                    <a:pt x="311" y="672"/>
                  </a:lnTo>
                  <a:lnTo>
                    <a:pt x="327" y="678"/>
                  </a:lnTo>
                  <a:lnTo>
                    <a:pt x="346" y="686"/>
                  </a:lnTo>
                  <a:lnTo>
                    <a:pt x="364" y="694"/>
                  </a:lnTo>
                  <a:lnTo>
                    <a:pt x="381" y="704"/>
                  </a:lnTo>
                  <a:lnTo>
                    <a:pt x="394" y="712"/>
                  </a:lnTo>
                  <a:lnTo>
                    <a:pt x="404" y="717"/>
                  </a:lnTo>
                  <a:lnTo>
                    <a:pt x="407" y="720"/>
                  </a:lnTo>
                  <a:lnTo>
                    <a:pt x="422" y="730"/>
                  </a:lnTo>
                  <a:lnTo>
                    <a:pt x="426" y="724"/>
                  </a:lnTo>
                  <a:lnTo>
                    <a:pt x="435" y="709"/>
                  </a:lnTo>
                  <a:lnTo>
                    <a:pt x="450" y="689"/>
                  </a:lnTo>
                  <a:lnTo>
                    <a:pt x="468" y="664"/>
                  </a:lnTo>
                  <a:lnTo>
                    <a:pt x="489" y="641"/>
                  </a:lnTo>
                  <a:lnTo>
                    <a:pt x="511" y="619"/>
                  </a:lnTo>
                  <a:lnTo>
                    <a:pt x="531" y="602"/>
                  </a:lnTo>
                  <a:lnTo>
                    <a:pt x="551" y="594"/>
                  </a:lnTo>
                  <a:lnTo>
                    <a:pt x="549" y="593"/>
                  </a:lnTo>
                  <a:lnTo>
                    <a:pt x="545" y="591"/>
                  </a:lnTo>
                  <a:lnTo>
                    <a:pt x="538" y="587"/>
                  </a:lnTo>
                  <a:lnTo>
                    <a:pt x="530" y="583"/>
                  </a:lnTo>
                  <a:lnTo>
                    <a:pt x="519" y="580"/>
                  </a:lnTo>
                  <a:lnTo>
                    <a:pt x="508" y="576"/>
                  </a:lnTo>
                  <a:lnTo>
                    <a:pt x="496" y="575"/>
                  </a:lnTo>
                  <a:lnTo>
                    <a:pt x="483" y="573"/>
                  </a:lnTo>
                  <a:lnTo>
                    <a:pt x="470" y="573"/>
                  </a:lnTo>
                  <a:lnTo>
                    <a:pt x="456" y="572"/>
                  </a:lnTo>
                  <a:lnTo>
                    <a:pt x="441" y="571"/>
                  </a:lnTo>
                  <a:lnTo>
                    <a:pt x="427" y="569"/>
                  </a:lnTo>
                  <a:lnTo>
                    <a:pt x="413" y="568"/>
                  </a:lnTo>
                  <a:lnTo>
                    <a:pt x="401" y="567"/>
                  </a:lnTo>
                  <a:lnTo>
                    <a:pt x="392" y="565"/>
                  </a:lnTo>
                  <a:lnTo>
                    <a:pt x="385" y="564"/>
                  </a:lnTo>
                  <a:lnTo>
                    <a:pt x="378" y="562"/>
                  </a:lnTo>
                  <a:lnTo>
                    <a:pt x="371" y="561"/>
                  </a:lnTo>
                  <a:lnTo>
                    <a:pt x="363" y="560"/>
                  </a:lnTo>
                  <a:lnTo>
                    <a:pt x="355" y="558"/>
                  </a:lnTo>
                  <a:lnTo>
                    <a:pt x="346" y="557"/>
                  </a:lnTo>
                  <a:lnTo>
                    <a:pt x="339" y="554"/>
                  </a:lnTo>
                  <a:lnTo>
                    <a:pt x="333" y="552"/>
                  </a:lnTo>
                  <a:lnTo>
                    <a:pt x="327" y="549"/>
                  </a:lnTo>
                  <a:lnTo>
                    <a:pt x="322" y="546"/>
                  </a:lnTo>
                  <a:lnTo>
                    <a:pt x="316" y="543"/>
                  </a:lnTo>
                  <a:lnTo>
                    <a:pt x="308" y="541"/>
                  </a:lnTo>
                  <a:lnTo>
                    <a:pt x="300" y="538"/>
                  </a:lnTo>
                  <a:lnTo>
                    <a:pt x="291" y="536"/>
                  </a:lnTo>
                  <a:lnTo>
                    <a:pt x="281" y="534"/>
                  </a:lnTo>
                  <a:lnTo>
                    <a:pt x="270" y="532"/>
                  </a:lnTo>
                  <a:lnTo>
                    <a:pt x="259" y="530"/>
                  </a:lnTo>
                  <a:lnTo>
                    <a:pt x="248" y="528"/>
                  </a:lnTo>
                  <a:lnTo>
                    <a:pt x="239" y="527"/>
                  </a:lnTo>
                  <a:lnTo>
                    <a:pt x="231" y="525"/>
                  </a:lnTo>
                  <a:lnTo>
                    <a:pt x="224" y="524"/>
                  </a:lnTo>
                  <a:lnTo>
                    <a:pt x="220" y="524"/>
                  </a:lnTo>
                  <a:lnTo>
                    <a:pt x="216" y="524"/>
                  </a:lnTo>
                  <a:lnTo>
                    <a:pt x="215" y="524"/>
                  </a:lnTo>
                  <a:lnTo>
                    <a:pt x="213" y="524"/>
                  </a:lnTo>
                  <a:lnTo>
                    <a:pt x="211" y="524"/>
                  </a:lnTo>
                  <a:lnTo>
                    <a:pt x="205" y="527"/>
                  </a:lnTo>
                  <a:lnTo>
                    <a:pt x="196" y="530"/>
                  </a:lnTo>
                  <a:lnTo>
                    <a:pt x="185" y="534"/>
                  </a:lnTo>
                  <a:lnTo>
                    <a:pt x="171" y="539"/>
                  </a:lnTo>
                  <a:lnTo>
                    <a:pt x="156" y="545"/>
                  </a:lnTo>
                  <a:lnTo>
                    <a:pt x="141" y="553"/>
                  </a:lnTo>
                  <a:lnTo>
                    <a:pt x="127" y="561"/>
                  </a:lnTo>
                  <a:lnTo>
                    <a:pt x="128" y="558"/>
                  </a:lnTo>
                  <a:lnTo>
                    <a:pt x="131" y="552"/>
                  </a:lnTo>
                  <a:lnTo>
                    <a:pt x="138" y="542"/>
                  </a:lnTo>
                  <a:lnTo>
                    <a:pt x="146" y="531"/>
                  </a:lnTo>
                  <a:lnTo>
                    <a:pt x="157" y="521"/>
                  </a:lnTo>
                  <a:lnTo>
                    <a:pt x="172" y="512"/>
                  </a:lnTo>
                  <a:lnTo>
                    <a:pt x="191" y="505"/>
                  </a:lnTo>
                  <a:lnTo>
                    <a:pt x="213" y="502"/>
                  </a:lnTo>
                  <a:lnTo>
                    <a:pt x="211" y="499"/>
                  </a:lnTo>
                  <a:lnTo>
                    <a:pt x="206" y="493"/>
                  </a:lnTo>
                  <a:lnTo>
                    <a:pt x="202" y="483"/>
                  </a:lnTo>
                  <a:lnTo>
                    <a:pt x="201" y="472"/>
                  </a:lnTo>
                  <a:lnTo>
                    <a:pt x="204" y="460"/>
                  </a:lnTo>
                  <a:lnTo>
                    <a:pt x="208" y="446"/>
                  </a:lnTo>
                  <a:lnTo>
                    <a:pt x="209" y="432"/>
                  </a:lnTo>
                  <a:lnTo>
                    <a:pt x="206" y="417"/>
                  </a:lnTo>
                  <a:lnTo>
                    <a:pt x="202" y="401"/>
                  </a:lnTo>
                  <a:lnTo>
                    <a:pt x="198" y="386"/>
                  </a:lnTo>
                  <a:lnTo>
                    <a:pt x="196" y="375"/>
                  </a:lnTo>
                  <a:lnTo>
                    <a:pt x="194" y="371"/>
                  </a:lnTo>
                  <a:lnTo>
                    <a:pt x="198" y="313"/>
                  </a:lnTo>
                  <a:lnTo>
                    <a:pt x="201" y="321"/>
                  </a:lnTo>
                  <a:lnTo>
                    <a:pt x="208" y="342"/>
                  </a:lnTo>
                  <a:lnTo>
                    <a:pt x="216" y="365"/>
                  </a:lnTo>
                  <a:lnTo>
                    <a:pt x="226" y="386"/>
                  </a:lnTo>
                  <a:lnTo>
                    <a:pt x="234" y="401"/>
                  </a:lnTo>
                  <a:lnTo>
                    <a:pt x="238" y="414"/>
                  </a:lnTo>
                  <a:lnTo>
                    <a:pt x="241" y="428"/>
                  </a:lnTo>
                  <a:lnTo>
                    <a:pt x="241" y="440"/>
                  </a:lnTo>
                  <a:lnTo>
                    <a:pt x="244" y="457"/>
                  </a:lnTo>
                  <a:lnTo>
                    <a:pt x="249" y="472"/>
                  </a:lnTo>
                  <a:lnTo>
                    <a:pt x="253" y="484"/>
                  </a:lnTo>
                  <a:lnTo>
                    <a:pt x="256" y="490"/>
                  </a:lnTo>
                  <a:lnTo>
                    <a:pt x="259" y="491"/>
                  </a:lnTo>
                  <a:lnTo>
                    <a:pt x="264" y="495"/>
                  </a:lnTo>
                  <a:lnTo>
                    <a:pt x="272" y="499"/>
                  </a:lnTo>
                  <a:lnTo>
                    <a:pt x="282" y="505"/>
                  </a:lnTo>
                  <a:lnTo>
                    <a:pt x="293" y="512"/>
                  </a:lnTo>
                  <a:lnTo>
                    <a:pt x="304" y="516"/>
                  </a:lnTo>
                  <a:lnTo>
                    <a:pt x="313" y="520"/>
                  </a:lnTo>
                  <a:lnTo>
                    <a:pt x="320" y="521"/>
                  </a:lnTo>
                  <a:lnTo>
                    <a:pt x="327" y="521"/>
                  </a:lnTo>
                  <a:lnTo>
                    <a:pt x="335" y="523"/>
                  </a:lnTo>
                  <a:lnTo>
                    <a:pt x="344" y="525"/>
                  </a:lnTo>
                  <a:lnTo>
                    <a:pt x="353" y="527"/>
                  </a:lnTo>
                  <a:lnTo>
                    <a:pt x="361" y="530"/>
                  </a:lnTo>
                  <a:lnTo>
                    <a:pt x="368" y="532"/>
                  </a:lnTo>
                  <a:lnTo>
                    <a:pt x="374" y="534"/>
                  </a:lnTo>
                  <a:lnTo>
                    <a:pt x="375" y="534"/>
                  </a:lnTo>
                  <a:lnTo>
                    <a:pt x="407" y="545"/>
                  </a:lnTo>
                  <a:lnTo>
                    <a:pt x="471" y="534"/>
                  </a:lnTo>
                  <a:lnTo>
                    <a:pt x="472" y="523"/>
                  </a:lnTo>
                  <a:lnTo>
                    <a:pt x="474" y="497"/>
                  </a:lnTo>
                  <a:lnTo>
                    <a:pt x="472" y="462"/>
                  </a:lnTo>
                  <a:lnTo>
                    <a:pt x="467" y="430"/>
                  </a:lnTo>
                  <a:lnTo>
                    <a:pt x="460" y="399"/>
                  </a:lnTo>
                  <a:lnTo>
                    <a:pt x="456" y="372"/>
                  </a:lnTo>
                  <a:lnTo>
                    <a:pt x="455" y="353"/>
                  </a:lnTo>
                  <a:lnTo>
                    <a:pt x="455" y="346"/>
                  </a:lnTo>
                  <a:lnTo>
                    <a:pt x="456" y="325"/>
                  </a:lnTo>
                  <a:lnTo>
                    <a:pt x="457" y="277"/>
                  </a:lnTo>
                  <a:lnTo>
                    <a:pt x="457" y="225"/>
                  </a:lnTo>
                  <a:lnTo>
                    <a:pt x="455" y="190"/>
                  </a:lnTo>
                  <a:lnTo>
                    <a:pt x="459" y="205"/>
                  </a:lnTo>
                  <a:lnTo>
                    <a:pt x="470" y="242"/>
                  </a:lnTo>
                  <a:lnTo>
                    <a:pt x="477" y="295"/>
                  </a:lnTo>
                  <a:lnTo>
                    <a:pt x="477" y="353"/>
                  </a:lnTo>
                  <a:lnTo>
                    <a:pt x="478" y="361"/>
                  </a:lnTo>
                  <a:lnTo>
                    <a:pt x="482" y="377"/>
                  </a:lnTo>
                  <a:lnTo>
                    <a:pt x="485" y="397"/>
                  </a:lnTo>
                  <a:lnTo>
                    <a:pt x="486" y="410"/>
                  </a:lnTo>
                  <a:lnTo>
                    <a:pt x="487" y="423"/>
                  </a:lnTo>
                  <a:lnTo>
                    <a:pt x="493" y="439"/>
                  </a:lnTo>
                  <a:lnTo>
                    <a:pt x="497" y="453"/>
                  </a:lnTo>
                  <a:lnTo>
                    <a:pt x="498" y="460"/>
                  </a:lnTo>
                  <a:lnTo>
                    <a:pt x="496" y="521"/>
                  </a:lnTo>
                  <a:lnTo>
                    <a:pt x="498" y="534"/>
                  </a:lnTo>
                  <a:lnTo>
                    <a:pt x="541" y="517"/>
                  </a:lnTo>
                  <a:lnTo>
                    <a:pt x="542" y="513"/>
                  </a:lnTo>
                  <a:lnTo>
                    <a:pt x="544" y="504"/>
                  </a:lnTo>
                  <a:lnTo>
                    <a:pt x="541" y="487"/>
                  </a:lnTo>
                  <a:lnTo>
                    <a:pt x="531" y="465"/>
                  </a:lnTo>
                  <a:lnTo>
                    <a:pt x="522" y="440"/>
                  </a:lnTo>
                  <a:lnTo>
                    <a:pt x="520" y="414"/>
                  </a:lnTo>
                  <a:lnTo>
                    <a:pt x="520" y="395"/>
                  </a:lnTo>
                  <a:lnTo>
                    <a:pt x="522" y="387"/>
                  </a:lnTo>
                  <a:lnTo>
                    <a:pt x="514" y="349"/>
                  </a:lnTo>
                  <a:lnTo>
                    <a:pt x="501" y="288"/>
                  </a:lnTo>
                  <a:lnTo>
                    <a:pt x="487" y="228"/>
                  </a:lnTo>
                  <a:lnTo>
                    <a:pt x="486" y="199"/>
                  </a:lnTo>
                  <a:lnTo>
                    <a:pt x="486" y="181"/>
                  </a:lnTo>
                  <a:lnTo>
                    <a:pt x="485" y="175"/>
                  </a:lnTo>
                  <a:lnTo>
                    <a:pt x="481" y="159"/>
                  </a:lnTo>
                  <a:lnTo>
                    <a:pt x="470" y="142"/>
                  </a:lnTo>
                  <a:lnTo>
                    <a:pt x="449" y="129"/>
                  </a:lnTo>
                  <a:lnTo>
                    <a:pt x="437" y="124"/>
                  </a:lnTo>
                  <a:lnTo>
                    <a:pt x="426" y="120"/>
                  </a:lnTo>
                  <a:lnTo>
                    <a:pt x="416" y="114"/>
                  </a:lnTo>
                  <a:lnTo>
                    <a:pt x="408" y="109"/>
                  </a:lnTo>
                  <a:lnTo>
                    <a:pt x="401" y="105"/>
                  </a:lnTo>
                  <a:lnTo>
                    <a:pt x="396" y="100"/>
                  </a:lnTo>
                  <a:lnTo>
                    <a:pt x="393" y="99"/>
                  </a:lnTo>
                  <a:lnTo>
                    <a:pt x="392" y="98"/>
                  </a:lnTo>
                  <a:lnTo>
                    <a:pt x="387" y="95"/>
                  </a:lnTo>
                  <a:lnTo>
                    <a:pt x="379" y="88"/>
                  </a:lnTo>
                  <a:lnTo>
                    <a:pt x="370" y="80"/>
                  </a:lnTo>
                  <a:lnTo>
                    <a:pt x="360" y="70"/>
                  </a:lnTo>
                  <a:lnTo>
                    <a:pt x="350" y="58"/>
                  </a:lnTo>
                  <a:lnTo>
                    <a:pt x="337" y="44"/>
                  </a:lnTo>
                  <a:lnTo>
                    <a:pt x="326" y="33"/>
                  </a:lnTo>
                  <a:lnTo>
                    <a:pt x="320" y="28"/>
                  </a:lnTo>
                  <a:lnTo>
                    <a:pt x="319" y="25"/>
                  </a:lnTo>
                  <a:lnTo>
                    <a:pt x="316" y="18"/>
                  </a:lnTo>
                  <a:lnTo>
                    <a:pt x="311" y="10"/>
                  </a:lnTo>
                  <a:lnTo>
                    <a:pt x="302" y="6"/>
                  </a:lnTo>
                  <a:lnTo>
                    <a:pt x="291" y="5"/>
                  </a:lnTo>
                  <a:lnTo>
                    <a:pt x="281" y="2"/>
                  </a:lnTo>
                  <a:lnTo>
                    <a:pt x="271" y="0"/>
                  </a:lnTo>
                  <a:lnTo>
                    <a:pt x="267" y="0"/>
                  </a:lnTo>
                  <a:lnTo>
                    <a:pt x="267" y="3"/>
                  </a:lnTo>
                  <a:lnTo>
                    <a:pt x="267" y="10"/>
                  </a:lnTo>
                  <a:lnTo>
                    <a:pt x="265" y="20"/>
                  </a:lnTo>
                  <a:lnTo>
                    <a:pt x="265" y="31"/>
                  </a:lnTo>
                  <a:lnTo>
                    <a:pt x="268" y="37"/>
                  </a:lnTo>
                  <a:lnTo>
                    <a:pt x="274" y="48"/>
                  </a:lnTo>
                  <a:lnTo>
                    <a:pt x="282" y="61"/>
                  </a:lnTo>
                  <a:lnTo>
                    <a:pt x="291" y="74"/>
                  </a:lnTo>
                  <a:lnTo>
                    <a:pt x="301" y="88"/>
                  </a:lnTo>
                  <a:lnTo>
                    <a:pt x="309" y="100"/>
                  </a:lnTo>
                  <a:lnTo>
                    <a:pt x="316" y="110"/>
                  </a:lnTo>
                  <a:lnTo>
                    <a:pt x="320" y="117"/>
                  </a:lnTo>
                  <a:lnTo>
                    <a:pt x="326" y="128"/>
                  </a:lnTo>
                  <a:lnTo>
                    <a:pt x="331" y="140"/>
                  </a:lnTo>
                  <a:lnTo>
                    <a:pt x="338" y="155"/>
                  </a:lnTo>
                  <a:lnTo>
                    <a:pt x="345" y="175"/>
                  </a:lnTo>
                  <a:lnTo>
                    <a:pt x="349" y="188"/>
                  </a:lnTo>
                  <a:lnTo>
                    <a:pt x="356" y="206"/>
                  </a:lnTo>
                  <a:lnTo>
                    <a:pt x="361" y="228"/>
                  </a:lnTo>
                  <a:lnTo>
                    <a:pt x="368" y="250"/>
                  </a:lnTo>
                  <a:lnTo>
                    <a:pt x="375" y="272"/>
                  </a:lnTo>
                  <a:lnTo>
                    <a:pt x="381" y="291"/>
                  </a:lnTo>
                  <a:lnTo>
                    <a:pt x="385" y="305"/>
                  </a:lnTo>
                  <a:lnTo>
                    <a:pt x="387" y="313"/>
                  </a:lnTo>
                  <a:lnTo>
                    <a:pt x="390" y="320"/>
                  </a:lnTo>
                  <a:lnTo>
                    <a:pt x="392" y="328"/>
                  </a:lnTo>
                  <a:lnTo>
                    <a:pt x="392" y="334"/>
                  </a:lnTo>
                  <a:lnTo>
                    <a:pt x="392" y="336"/>
                  </a:lnTo>
                  <a:lnTo>
                    <a:pt x="387" y="392"/>
                  </a:lnTo>
                  <a:lnTo>
                    <a:pt x="431" y="469"/>
                  </a:lnTo>
                  <a:lnTo>
                    <a:pt x="429" y="467"/>
                  </a:lnTo>
                  <a:lnTo>
                    <a:pt x="422" y="460"/>
                  </a:lnTo>
                  <a:lnTo>
                    <a:pt x="413" y="450"/>
                  </a:lnTo>
                  <a:lnTo>
                    <a:pt x="401" y="438"/>
                  </a:lnTo>
                  <a:lnTo>
                    <a:pt x="390" y="425"/>
                  </a:lnTo>
                  <a:lnTo>
                    <a:pt x="379" y="412"/>
                  </a:lnTo>
                  <a:lnTo>
                    <a:pt x="370" y="399"/>
                  </a:lnTo>
                  <a:lnTo>
                    <a:pt x="363" y="388"/>
                  </a:lnTo>
                  <a:lnTo>
                    <a:pt x="333" y="313"/>
                  </a:lnTo>
                  <a:lnTo>
                    <a:pt x="331" y="312"/>
                  </a:lnTo>
                  <a:lnTo>
                    <a:pt x="330" y="306"/>
                  </a:lnTo>
                  <a:lnTo>
                    <a:pt x="326" y="299"/>
                  </a:lnTo>
                  <a:lnTo>
                    <a:pt x="320" y="290"/>
                  </a:lnTo>
                  <a:lnTo>
                    <a:pt x="315" y="277"/>
                  </a:lnTo>
                  <a:lnTo>
                    <a:pt x="307" y="265"/>
                  </a:lnTo>
                  <a:lnTo>
                    <a:pt x="300" y="251"/>
                  </a:lnTo>
                  <a:lnTo>
                    <a:pt x="290" y="236"/>
                  </a:lnTo>
                  <a:lnTo>
                    <a:pt x="281" y="221"/>
                  </a:lnTo>
                  <a:lnTo>
                    <a:pt x="271" y="207"/>
                  </a:lnTo>
                  <a:lnTo>
                    <a:pt x="260" y="195"/>
                  </a:lnTo>
                  <a:lnTo>
                    <a:pt x="252" y="184"/>
                  </a:lnTo>
                  <a:lnTo>
                    <a:pt x="242" y="175"/>
                  </a:lnTo>
                  <a:lnTo>
                    <a:pt x="235" y="165"/>
                  </a:lnTo>
                  <a:lnTo>
                    <a:pt x="231" y="158"/>
                  </a:lnTo>
                  <a:lnTo>
                    <a:pt x="228" y="153"/>
                  </a:lnTo>
                  <a:lnTo>
                    <a:pt x="226" y="147"/>
                  </a:lnTo>
                  <a:lnTo>
                    <a:pt x="220" y="137"/>
                  </a:lnTo>
                  <a:lnTo>
                    <a:pt x="213" y="128"/>
                  </a:lnTo>
                  <a:lnTo>
                    <a:pt x="205" y="117"/>
                  </a:lnTo>
                  <a:lnTo>
                    <a:pt x="197" y="107"/>
                  </a:lnTo>
                  <a:lnTo>
                    <a:pt x="189" y="96"/>
                  </a:lnTo>
                  <a:lnTo>
                    <a:pt x="182" y="88"/>
                  </a:lnTo>
                  <a:lnTo>
                    <a:pt x="176" y="83"/>
                  </a:lnTo>
                  <a:lnTo>
                    <a:pt x="171" y="76"/>
                  </a:lnTo>
                  <a:lnTo>
                    <a:pt x="164" y="66"/>
                  </a:lnTo>
                  <a:lnTo>
                    <a:pt x="154" y="55"/>
                  </a:lnTo>
                  <a:lnTo>
                    <a:pt x="145" y="43"/>
                  </a:lnTo>
                  <a:lnTo>
                    <a:pt x="134" y="32"/>
                  </a:lnTo>
                  <a:lnTo>
                    <a:pt x="123" y="22"/>
                  </a:lnTo>
                  <a:lnTo>
                    <a:pt x="115" y="15"/>
                  </a:lnTo>
                  <a:lnTo>
                    <a:pt x="106"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75" name="Freeform 39">
              <a:extLst>
                <a:ext uri="{FF2B5EF4-FFF2-40B4-BE49-F238E27FC236}">
                  <a16:creationId xmlns:a16="http://schemas.microsoft.com/office/drawing/2014/main" id="{51D79009-C362-1590-AB3C-85CB06A9B18E}"/>
                </a:ext>
              </a:extLst>
            </p:cNvPr>
            <p:cNvSpPr>
              <a:spLocks/>
            </p:cNvSpPr>
            <p:nvPr/>
          </p:nvSpPr>
          <p:spPr bwMode="auto">
            <a:xfrm>
              <a:off x="4663" y="3779"/>
              <a:ext cx="87" cy="166"/>
            </a:xfrm>
            <a:custGeom>
              <a:avLst/>
              <a:gdLst>
                <a:gd name="T0" fmla="*/ 7 w 176"/>
                <a:gd name="T1" fmla="*/ 54 h 331"/>
                <a:gd name="T2" fmla="*/ 9 w 176"/>
                <a:gd name="T3" fmla="*/ 57 h 331"/>
                <a:gd name="T4" fmla="*/ 14 w 176"/>
                <a:gd name="T5" fmla="*/ 67 h 331"/>
                <a:gd name="T6" fmla="*/ 22 w 176"/>
                <a:gd name="T7" fmla="*/ 79 h 331"/>
                <a:gd name="T8" fmla="*/ 31 w 176"/>
                <a:gd name="T9" fmla="*/ 93 h 331"/>
                <a:gd name="T10" fmla="*/ 40 w 176"/>
                <a:gd name="T11" fmla="*/ 108 h 331"/>
                <a:gd name="T12" fmla="*/ 50 w 176"/>
                <a:gd name="T13" fmla="*/ 122 h 331"/>
                <a:gd name="T14" fmla="*/ 57 w 176"/>
                <a:gd name="T15" fmla="*/ 134 h 331"/>
                <a:gd name="T16" fmla="*/ 62 w 176"/>
                <a:gd name="T17" fmla="*/ 141 h 331"/>
                <a:gd name="T18" fmla="*/ 68 w 176"/>
                <a:gd name="T19" fmla="*/ 148 h 331"/>
                <a:gd name="T20" fmla="*/ 74 w 176"/>
                <a:gd name="T21" fmla="*/ 159 h 331"/>
                <a:gd name="T22" fmla="*/ 81 w 176"/>
                <a:gd name="T23" fmla="*/ 171 h 331"/>
                <a:gd name="T24" fmla="*/ 91 w 176"/>
                <a:gd name="T25" fmla="*/ 185 h 331"/>
                <a:gd name="T26" fmla="*/ 98 w 176"/>
                <a:gd name="T27" fmla="*/ 198 h 331"/>
                <a:gd name="T28" fmla="*/ 105 w 176"/>
                <a:gd name="T29" fmla="*/ 209 h 331"/>
                <a:gd name="T30" fmla="*/ 110 w 176"/>
                <a:gd name="T31" fmla="*/ 218 h 331"/>
                <a:gd name="T32" fmla="*/ 111 w 176"/>
                <a:gd name="T33" fmla="*/ 220 h 331"/>
                <a:gd name="T34" fmla="*/ 144 w 176"/>
                <a:gd name="T35" fmla="*/ 270 h 331"/>
                <a:gd name="T36" fmla="*/ 176 w 176"/>
                <a:gd name="T37" fmla="*/ 331 h 331"/>
                <a:gd name="T38" fmla="*/ 174 w 176"/>
                <a:gd name="T39" fmla="*/ 323 h 331"/>
                <a:gd name="T40" fmla="*/ 170 w 176"/>
                <a:gd name="T41" fmla="*/ 303 h 331"/>
                <a:gd name="T42" fmla="*/ 164 w 176"/>
                <a:gd name="T43" fmla="*/ 276 h 331"/>
                <a:gd name="T44" fmla="*/ 157 w 176"/>
                <a:gd name="T45" fmla="*/ 250 h 331"/>
                <a:gd name="T46" fmla="*/ 147 w 176"/>
                <a:gd name="T47" fmla="*/ 223 h 331"/>
                <a:gd name="T48" fmla="*/ 136 w 176"/>
                <a:gd name="T49" fmla="*/ 196 h 331"/>
                <a:gd name="T50" fmla="*/ 125 w 176"/>
                <a:gd name="T51" fmla="*/ 171 h 331"/>
                <a:gd name="T52" fmla="*/ 113 w 176"/>
                <a:gd name="T53" fmla="*/ 148 h 331"/>
                <a:gd name="T54" fmla="*/ 102 w 176"/>
                <a:gd name="T55" fmla="*/ 127 h 331"/>
                <a:gd name="T56" fmla="*/ 92 w 176"/>
                <a:gd name="T57" fmla="*/ 112 h 331"/>
                <a:gd name="T58" fmla="*/ 87 w 176"/>
                <a:gd name="T59" fmla="*/ 102 h 331"/>
                <a:gd name="T60" fmla="*/ 84 w 176"/>
                <a:gd name="T61" fmla="*/ 98 h 331"/>
                <a:gd name="T62" fmla="*/ 55 w 176"/>
                <a:gd name="T63" fmla="*/ 54 h 331"/>
                <a:gd name="T64" fmla="*/ 28 w 176"/>
                <a:gd name="T65" fmla="*/ 0 h 331"/>
                <a:gd name="T66" fmla="*/ 0 w 176"/>
                <a:gd name="T67" fmla="*/ 19 h 331"/>
                <a:gd name="T68" fmla="*/ 25 w 176"/>
                <a:gd name="T69" fmla="*/ 27 h 331"/>
                <a:gd name="T70" fmla="*/ 25 w 176"/>
                <a:gd name="T71" fmla="*/ 31 h 331"/>
                <a:gd name="T72" fmla="*/ 24 w 176"/>
                <a:gd name="T73" fmla="*/ 39 h 331"/>
                <a:gd name="T74" fmla="*/ 18 w 176"/>
                <a:gd name="T75" fmla="*/ 49 h 331"/>
                <a:gd name="T76" fmla="*/ 7 w 176"/>
                <a:gd name="T77" fmla="*/ 5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331">
                  <a:moveTo>
                    <a:pt x="7" y="54"/>
                  </a:moveTo>
                  <a:lnTo>
                    <a:pt x="9" y="57"/>
                  </a:lnTo>
                  <a:lnTo>
                    <a:pt x="14" y="67"/>
                  </a:lnTo>
                  <a:lnTo>
                    <a:pt x="22" y="79"/>
                  </a:lnTo>
                  <a:lnTo>
                    <a:pt x="31" y="93"/>
                  </a:lnTo>
                  <a:lnTo>
                    <a:pt x="40" y="108"/>
                  </a:lnTo>
                  <a:lnTo>
                    <a:pt x="50" y="122"/>
                  </a:lnTo>
                  <a:lnTo>
                    <a:pt x="57" y="134"/>
                  </a:lnTo>
                  <a:lnTo>
                    <a:pt x="62" y="141"/>
                  </a:lnTo>
                  <a:lnTo>
                    <a:pt x="68" y="148"/>
                  </a:lnTo>
                  <a:lnTo>
                    <a:pt x="74" y="159"/>
                  </a:lnTo>
                  <a:lnTo>
                    <a:pt x="81" y="171"/>
                  </a:lnTo>
                  <a:lnTo>
                    <a:pt x="91" y="185"/>
                  </a:lnTo>
                  <a:lnTo>
                    <a:pt x="98" y="198"/>
                  </a:lnTo>
                  <a:lnTo>
                    <a:pt x="105" y="209"/>
                  </a:lnTo>
                  <a:lnTo>
                    <a:pt x="110" y="218"/>
                  </a:lnTo>
                  <a:lnTo>
                    <a:pt x="111" y="220"/>
                  </a:lnTo>
                  <a:lnTo>
                    <a:pt x="144" y="270"/>
                  </a:lnTo>
                  <a:lnTo>
                    <a:pt x="176" y="331"/>
                  </a:lnTo>
                  <a:lnTo>
                    <a:pt x="174" y="323"/>
                  </a:lnTo>
                  <a:lnTo>
                    <a:pt x="170" y="303"/>
                  </a:lnTo>
                  <a:lnTo>
                    <a:pt x="164" y="276"/>
                  </a:lnTo>
                  <a:lnTo>
                    <a:pt x="157" y="250"/>
                  </a:lnTo>
                  <a:lnTo>
                    <a:pt x="147" y="223"/>
                  </a:lnTo>
                  <a:lnTo>
                    <a:pt x="136" y="196"/>
                  </a:lnTo>
                  <a:lnTo>
                    <a:pt x="125" y="171"/>
                  </a:lnTo>
                  <a:lnTo>
                    <a:pt x="113" y="148"/>
                  </a:lnTo>
                  <a:lnTo>
                    <a:pt x="102" y="127"/>
                  </a:lnTo>
                  <a:lnTo>
                    <a:pt x="92" y="112"/>
                  </a:lnTo>
                  <a:lnTo>
                    <a:pt x="87" y="102"/>
                  </a:lnTo>
                  <a:lnTo>
                    <a:pt x="84" y="98"/>
                  </a:lnTo>
                  <a:lnTo>
                    <a:pt x="55" y="54"/>
                  </a:lnTo>
                  <a:lnTo>
                    <a:pt x="28" y="0"/>
                  </a:lnTo>
                  <a:lnTo>
                    <a:pt x="0" y="19"/>
                  </a:lnTo>
                  <a:lnTo>
                    <a:pt x="25" y="27"/>
                  </a:lnTo>
                  <a:lnTo>
                    <a:pt x="25" y="31"/>
                  </a:lnTo>
                  <a:lnTo>
                    <a:pt x="24" y="39"/>
                  </a:lnTo>
                  <a:lnTo>
                    <a:pt x="18" y="49"/>
                  </a:lnTo>
                  <a:lnTo>
                    <a:pt x="7" y="54"/>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76" name="Freeform 40">
              <a:extLst>
                <a:ext uri="{FF2B5EF4-FFF2-40B4-BE49-F238E27FC236}">
                  <a16:creationId xmlns:a16="http://schemas.microsoft.com/office/drawing/2014/main" id="{14A8D8CA-3AC8-69C4-A515-89038766064A}"/>
                </a:ext>
              </a:extLst>
            </p:cNvPr>
            <p:cNvSpPr>
              <a:spLocks/>
            </p:cNvSpPr>
            <p:nvPr/>
          </p:nvSpPr>
          <p:spPr bwMode="auto">
            <a:xfrm>
              <a:off x="4686" y="3923"/>
              <a:ext cx="88" cy="135"/>
            </a:xfrm>
            <a:custGeom>
              <a:avLst/>
              <a:gdLst>
                <a:gd name="T0" fmla="*/ 177 w 177"/>
                <a:gd name="T1" fmla="*/ 261 h 271"/>
                <a:gd name="T2" fmla="*/ 171 w 177"/>
                <a:gd name="T3" fmla="*/ 255 h 271"/>
                <a:gd name="T4" fmla="*/ 160 w 177"/>
                <a:gd name="T5" fmla="*/ 240 h 271"/>
                <a:gd name="T6" fmla="*/ 147 w 177"/>
                <a:gd name="T7" fmla="*/ 224 h 271"/>
                <a:gd name="T8" fmla="*/ 137 w 177"/>
                <a:gd name="T9" fmla="*/ 212 h 271"/>
                <a:gd name="T10" fmla="*/ 129 w 177"/>
                <a:gd name="T11" fmla="*/ 201 h 271"/>
                <a:gd name="T12" fmla="*/ 117 w 177"/>
                <a:gd name="T13" fmla="*/ 187 h 271"/>
                <a:gd name="T14" fmla="*/ 106 w 177"/>
                <a:gd name="T15" fmla="*/ 172 h 271"/>
                <a:gd name="T16" fmla="*/ 97 w 177"/>
                <a:gd name="T17" fmla="*/ 157 h 271"/>
                <a:gd name="T18" fmla="*/ 92 w 177"/>
                <a:gd name="T19" fmla="*/ 143 h 271"/>
                <a:gd name="T20" fmla="*/ 84 w 177"/>
                <a:gd name="T21" fmla="*/ 127 h 271"/>
                <a:gd name="T22" fmla="*/ 75 w 177"/>
                <a:gd name="T23" fmla="*/ 107 h 271"/>
                <a:gd name="T24" fmla="*/ 67 w 177"/>
                <a:gd name="T25" fmla="*/ 90 h 271"/>
                <a:gd name="T26" fmla="*/ 59 w 177"/>
                <a:gd name="T27" fmla="*/ 72 h 271"/>
                <a:gd name="T28" fmla="*/ 52 w 177"/>
                <a:gd name="T29" fmla="*/ 58 h 271"/>
                <a:gd name="T30" fmla="*/ 47 w 177"/>
                <a:gd name="T31" fmla="*/ 48 h 271"/>
                <a:gd name="T32" fmla="*/ 45 w 177"/>
                <a:gd name="T33" fmla="*/ 44 h 271"/>
                <a:gd name="T34" fmla="*/ 0 w 177"/>
                <a:gd name="T35" fmla="*/ 0 h 271"/>
                <a:gd name="T36" fmla="*/ 1 w 177"/>
                <a:gd name="T37" fmla="*/ 3 h 271"/>
                <a:gd name="T38" fmla="*/ 7 w 177"/>
                <a:gd name="T39" fmla="*/ 10 h 271"/>
                <a:gd name="T40" fmla="*/ 12 w 177"/>
                <a:gd name="T41" fmla="*/ 21 h 271"/>
                <a:gd name="T42" fmla="*/ 21 w 177"/>
                <a:gd name="T43" fmla="*/ 33 h 271"/>
                <a:gd name="T44" fmla="*/ 29 w 177"/>
                <a:gd name="T45" fmla="*/ 48 h 271"/>
                <a:gd name="T46" fmla="*/ 36 w 177"/>
                <a:gd name="T47" fmla="*/ 62 h 271"/>
                <a:gd name="T48" fmla="*/ 41 w 177"/>
                <a:gd name="T49" fmla="*/ 74 h 271"/>
                <a:gd name="T50" fmla="*/ 45 w 177"/>
                <a:gd name="T51" fmla="*/ 84 h 271"/>
                <a:gd name="T52" fmla="*/ 53 w 177"/>
                <a:gd name="T53" fmla="*/ 106 h 271"/>
                <a:gd name="T54" fmla="*/ 64 w 177"/>
                <a:gd name="T55" fmla="*/ 135 h 271"/>
                <a:gd name="T56" fmla="*/ 75 w 177"/>
                <a:gd name="T57" fmla="*/ 162 h 271"/>
                <a:gd name="T58" fmla="*/ 82 w 177"/>
                <a:gd name="T59" fmla="*/ 179 h 271"/>
                <a:gd name="T60" fmla="*/ 88 w 177"/>
                <a:gd name="T61" fmla="*/ 186 h 271"/>
                <a:gd name="T62" fmla="*/ 97 w 177"/>
                <a:gd name="T63" fmla="*/ 196 h 271"/>
                <a:gd name="T64" fmla="*/ 110 w 177"/>
                <a:gd name="T65" fmla="*/ 212 h 271"/>
                <a:gd name="T66" fmla="*/ 123 w 177"/>
                <a:gd name="T67" fmla="*/ 228 h 271"/>
                <a:gd name="T68" fmla="*/ 137 w 177"/>
                <a:gd name="T69" fmla="*/ 244 h 271"/>
                <a:gd name="T70" fmla="*/ 148 w 177"/>
                <a:gd name="T71" fmla="*/ 258 h 271"/>
                <a:gd name="T72" fmla="*/ 156 w 177"/>
                <a:gd name="T73" fmla="*/ 266 h 271"/>
                <a:gd name="T74" fmla="*/ 159 w 177"/>
                <a:gd name="T75" fmla="*/ 271 h 271"/>
                <a:gd name="T76" fmla="*/ 177 w 177"/>
                <a:gd name="T77" fmla="*/ 26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 h="271">
                  <a:moveTo>
                    <a:pt x="177" y="261"/>
                  </a:moveTo>
                  <a:lnTo>
                    <a:pt x="171" y="255"/>
                  </a:lnTo>
                  <a:lnTo>
                    <a:pt x="160" y="240"/>
                  </a:lnTo>
                  <a:lnTo>
                    <a:pt x="147" y="224"/>
                  </a:lnTo>
                  <a:lnTo>
                    <a:pt x="137" y="212"/>
                  </a:lnTo>
                  <a:lnTo>
                    <a:pt x="129" y="201"/>
                  </a:lnTo>
                  <a:lnTo>
                    <a:pt x="117" y="187"/>
                  </a:lnTo>
                  <a:lnTo>
                    <a:pt x="106" y="172"/>
                  </a:lnTo>
                  <a:lnTo>
                    <a:pt x="97" y="157"/>
                  </a:lnTo>
                  <a:lnTo>
                    <a:pt x="92" y="143"/>
                  </a:lnTo>
                  <a:lnTo>
                    <a:pt x="84" y="127"/>
                  </a:lnTo>
                  <a:lnTo>
                    <a:pt x="75" y="107"/>
                  </a:lnTo>
                  <a:lnTo>
                    <a:pt x="67" y="90"/>
                  </a:lnTo>
                  <a:lnTo>
                    <a:pt x="59" y="72"/>
                  </a:lnTo>
                  <a:lnTo>
                    <a:pt x="52" y="58"/>
                  </a:lnTo>
                  <a:lnTo>
                    <a:pt x="47" y="48"/>
                  </a:lnTo>
                  <a:lnTo>
                    <a:pt x="45" y="44"/>
                  </a:lnTo>
                  <a:lnTo>
                    <a:pt x="0" y="0"/>
                  </a:lnTo>
                  <a:lnTo>
                    <a:pt x="1" y="3"/>
                  </a:lnTo>
                  <a:lnTo>
                    <a:pt x="7" y="10"/>
                  </a:lnTo>
                  <a:lnTo>
                    <a:pt x="12" y="21"/>
                  </a:lnTo>
                  <a:lnTo>
                    <a:pt x="21" y="33"/>
                  </a:lnTo>
                  <a:lnTo>
                    <a:pt x="29" y="48"/>
                  </a:lnTo>
                  <a:lnTo>
                    <a:pt x="36" y="62"/>
                  </a:lnTo>
                  <a:lnTo>
                    <a:pt x="41" y="74"/>
                  </a:lnTo>
                  <a:lnTo>
                    <a:pt x="45" y="84"/>
                  </a:lnTo>
                  <a:lnTo>
                    <a:pt x="53" y="106"/>
                  </a:lnTo>
                  <a:lnTo>
                    <a:pt x="64" y="135"/>
                  </a:lnTo>
                  <a:lnTo>
                    <a:pt x="75" y="162"/>
                  </a:lnTo>
                  <a:lnTo>
                    <a:pt x="82" y="179"/>
                  </a:lnTo>
                  <a:lnTo>
                    <a:pt x="88" y="186"/>
                  </a:lnTo>
                  <a:lnTo>
                    <a:pt x="97" y="196"/>
                  </a:lnTo>
                  <a:lnTo>
                    <a:pt x="110" y="212"/>
                  </a:lnTo>
                  <a:lnTo>
                    <a:pt x="123" y="228"/>
                  </a:lnTo>
                  <a:lnTo>
                    <a:pt x="137" y="244"/>
                  </a:lnTo>
                  <a:lnTo>
                    <a:pt x="148" y="258"/>
                  </a:lnTo>
                  <a:lnTo>
                    <a:pt x="156" y="266"/>
                  </a:lnTo>
                  <a:lnTo>
                    <a:pt x="159" y="271"/>
                  </a:lnTo>
                  <a:lnTo>
                    <a:pt x="17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77" name="Freeform 41">
              <a:extLst>
                <a:ext uri="{FF2B5EF4-FFF2-40B4-BE49-F238E27FC236}">
                  <a16:creationId xmlns:a16="http://schemas.microsoft.com/office/drawing/2014/main" id="{62CEA9F3-7918-D080-7F82-00E0EFFDF96D}"/>
                </a:ext>
              </a:extLst>
            </p:cNvPr>
            <p:cNvSpPr>
              <a:spLocks/>
            </p:cNvSpPr>
            <p:nvPr/>
          </p:nvSpPr>
          <p:spPr bwMode="auto">
            <a:xfrm>
              <a:off x="4752" y="3966"/>
              <a:ext cx="52" cy="87"/>
            </a:xfrm>
            <a:custGeom>
              <a:avLst/>
              <a:gdLst>
                <a:gd name="T0" fmla="*/ 5 w 104"/>
                <a:gd name="T1" fmla="*/ 27 h 174"/>
                <a:gd name="T2" fmla="*/ 6 w 104"/>
                <a:gd name="T3" fmla="*/ 30 h 174"/>
                <a:gd name="T4" fmla="*/ 12 w 104"/>
                <a:gd name="T5" fmla="*/ 38 h 174"/>
                <a:gd name="T6" fmla="*/ 20 w 104"/>
                <a:gd name="T7" fmla="*/ 49 h 174"/>
                <a:gd name="T8" fmla="*/ 28 w 104"/>
                <a:gd name="T9" fmla="*/ 63 h 174"/>
                <a:gd name="T10" fmla="*/ 38 w 104"/>
                <a:gd name="T11" fmla="*/ 77 h 174"/>
                <a:gd name="T12" fmla="*/ 48 w 104"/>
                <a:gd name="T13" fmla="*/ 88 h 174"/>
                <a:gd name="T14" fmla="*/ 56 w 104"/>
                <a:gd name="T15" fmla="*/ 97 h 174"/>
                <a:gd name="T16" fmla="*/ 61 w 104"/>
                <a:gd name="T17" fmla="*/ 101 h 174"/>
                <a:gd name="T18" fmla="*/ 71 w 104"/>
                <a:gd name="T19" fmla="*/ 112 h 174"/>
                <a:gd name="T20" fmla="*/ 79 w 104"/>
                <a:gd name="T21" fmla="*/ 133 h 174"/>
                <a:gd name="T22" fmla="*/ 86 w 104"/>
                <a:gd name="T23" fmla="*/ 152 h 174"/>
                <a:gd name="T24" fmla="*/ 89 w 104"/>
                <a:gd name="T25" fmla="*/ 162 h 174"/>
                <a:gd name="T26" fmla="*/ 91 w 104"/>
                <a:gd name="T27" fmla="*/ 174 h 174"/>
                <a:gd name="T28" fmla="*/ 101 w 104"/>
                <a:gd name="T29" fmla="*/ 174 h 174"/>
                <a:gd name="T30" fmla="*/ 104 w 104"/>
                <a:gd name="T31" fmla="*/ 156 h 174"/>
                <a:gd name="T32" fmla="*/ 76 w 104"/>
                <a:gd name="T33" fmla="*/ 92 h 174"/>
                <a:gd name="T34" fmla="*/ 17 w 104"/>
                <a:gd name="T35" fmla="*/ 24 h 174"/>
                <a:gd name="T36" fmla="*/ 0 w 104"/>
                <a:gd name="T37" fmla="*/ 0 h 174"/>
                <a:gd name="T38" fmla="*/ 5 w 104"/>
                <a:gd name="T39" fmla="*/ 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74">
                  <a:moveTo>
                    <a:pt x="5" y="27"/>
                  </a:moveTo>
                  <a:lnTo>
                    <a:pt x="6" y="30"/>
                  </a:lnTo>
                  <a:lnTo>
                    <a:pt x="12" y="38"/>
                  </a:lnTo>
                  <a:lnTo>
                    <a:pt x="20" y="49"/>
                  </a:lnTo>
                  <a:lnTo>
                    <a:pt x="28" y="63"/>
                  </a:lnTo>
                  <a:lnTo>
                    <a:pt x="38" y="77"/>
                  </a:lnTo>
                  <a:lnTo>
                    <a:pt x="48" y="88"/>
                  </a:lnTo>
                  <a:lnTo>
                    <a:pt x="56" y="97"/>
                  </a:lnTo>
                  <a:lnTo>
                    <a:pt x="61" y="101"/>
                  </a:lnTo>
                  <a:lnTo>
                    <a:pt x="71" y="112"/>
                  </a:lnTo>
                  <a:lnTo>
                    <a:pt x="79" y="133"/>
                  </a:lnTo>
                  <a:lnTo>
                    <a:pt x="86" y="152"/>
                  </a:lnTo>
                  <a:lnTo>
                    <a:pt x="89" y="162"/>
                  </a:lnTo>
                  <a:lnTo>
                    <a:pt x="91" y="174"/>
                  </a:lnTo>
                  <a:lnTo>
                    <a:pt x="101" y="174"/>
                  </a:lnTo>
                  <a:lnTo>
                    <a:pt x="104" y="156"/>
                  </a:lnTo>
                  <a:lnTo>
                    <a:pt x="76" y="92"/>
                  </a:lnTo>
                  <a:lnTo>
                    <a:pt x="17" y="24"/>
                  </a:lnTo>
                  <a:lnTo>
                    <a:pt x="0" y="0"/>
                  </a:ln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78" name="Freeform 42">
              <a:extLst>
                <a:ext uri="{FF2B5EF4-FFF2-40B4-BE49-F238E27FC236}">
                  <a16:creationId xmlns:a16="http://schemas.microsoft.com/office/drawing/2014/main" id="{E22FE7A5-1C0E-F1EA-12D7-172ACB15604F}"/>
                </a:ext>
              </a:extLst>
            </p:cNvPr>
            <p:cNvSpPr>
              <a:spLocks/>
            </p:cNvSpPr>
            <p:nvPr/>
          </p:nvSpPr>
          <p:spPr bwMode="auto">
            <a:xfrm>
              <a:off x="4733" y="3799"/>
              <a:ext cx="41" cy="122"/>
            </a:xfrm>
            <a:custGeom>
              <a:avLst/>
              <a:gdLst>
                <a:gd name="T0" fmla="*/ 0 w 82"/>
                <a:gd name="T1" fmla="*/ 0 h 246"/>
                <a:gd name="T2" fmla="*/ 4 w 82"/>
                <a:gd name="T3" fmla="*/ 7 h 246"/>
                <a:gd name="T4" fmla="*/ 12 w 82"/>
                <a:gd name="T5" fmla="*/ 26 h 246"/>
                <a:gd name="T6" fmla="*/ 26 w 82"/>
                <a:gd name="T7" fmla="*/ 54 h 246"/>
                <a:gd name="T8" fmla="*/ 41 w 82"/>
                <a:gd name="T9" fmla="*/ 89 h 246"/>
                <a:gd name="T10" fmla="*/ 56 w 82"/>
                <a:gd name="T11" fmla="*/ 129 h 246"/>
                <a:gd name="T12" fmla="*/ 70 w 82"/>
                <a:gd name="T13" fmla="*/ 170 h 246"/>
                <a:gd name="T14" fmla="*/ 78 w 82"/>
                <a:gd name="T15" fmla="*/ 210 h 246"/>
                <a:gd name="T16" fmla="*/ 82 w 82"/>
                <a:gd name="T17" fmla="*/ 246 h 246"/>
                <a:gd name="T18" fmla="*/ 82 w 82"/>
                <a:gd name="T19" fmla="*/ 240 h 246"/>
                <a:gd name="T20" fmla="*/ 82 w 82"/>
                <a:gd name="T21" fmla="*/ 227 h 246"/>
                <a:gd name="T22" fmla="*/ 80 w 82"/>
                <a:gd name="T23" fmla="*/ 203 h 246"/>
                <a:gd name="T24" fmla="*/ 78 w 82"/>
                <a:gd name="T25" fmla="*/ 174 h 246"/>
                <a:gd name="T26" fmla="*/ 72 w 82"/>
                <a:gd name="T27" fmla="*/ 140 h 246"/>
                <a:gd name="T28" fmla="*/ 64 w 82"/>
                <a:gd name="T29" fmla="*/ 103 h 246"/>
                <a:gd name="T30" fmla="*/ 50 w 82"/>
                <a:gd name="T31" fmla="*/ 65 h 246"/>
                <a:gd name="T32" fmla="*/ 34 w 82"/>
                <a:gd name="T33" fmla="*/ 25 h 246"/>
                <a:gd name="T34" fmla="*/ 0 w 82"/>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246">
                  <a:moveTo>
                    <a:pt x="0" y="0"/>
                  </a:moveTo>
                  <a:lnTo>
                    <a:pt x="4" y="7"/>
                  </a:lnTo>
                  <a:lnTo>
                    <a:pt x="12" y="26"/>
                  </a:lnTo>
                  <a:lnTo>
                    <a:pt x="26" y="54"/>
                  </a:lnTo>
                  <a:lnTo>
                    <a:pt x="41" y="89"/>
                  </a:lnTo>
                  <a:lnTo>
                    <a:pt x="56" y="129"/>
                  </a:lnTo>
                  <a:lnTo>
                    <a:pt x="70" y="170"/>
                  </a:lnTo>
                  <a:lnTo>
                    <a:pt x="78" y="210"/>
                  </a:lnTo>
                  <a:lnTo>
                    <a:pt x="82" y="246"/>
                  </a:lnTo>
                  <a:lnTo>
                    <a:pt x="82" y="240"/>
                  </a:lnTo>
                  <a:lnTo>
                    <a:pt x="82" y="227"/>
                  </a:lnTo>
                  <a:lnTo>
                    <a:pt x="80" y="203"/>
                  </a:lnTo>
                  <a:lnTo>
                    <a:pt x="78" y="174"/>
                  </a:lnTo>
                  <a:lnTo>
                    <a:pt x="72" y="140"/>
                  </a:lnTo>
                  <a:lnTo>
                    <a:pt x="64" y="103"/>
                  </a:lnTo>
                  <a:lnTo>
                    <a:pt x="50" y="65"/>
                  </a:lnTo>
                  <a:lnTo>
                    <a:pt x="34"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79" name="Freeform 43">
              <a:extLst>
                <a:ext uri="{FF2B5EF4-FFF2-40B4-BE49-F238E27FC236}">
                  <a16:creationId xmlns:a16="http://schemas.microsoft.com/office/drawing/2014/main" id="{561689FD-99BB-41B6-6AB8-33E927BB2FA9}"/>
                </a:ext>
              </a:extLst>
            </p:cNvPr>
            <p:cNvSpPr>
              <a:spLocks/>
            </p:cNvSpPr>
            <p:nvPr/>
          </p:nvSpPr>
          <p:spPr bwMode="auto">
            <a:xfrm>
              <a:off x="5308" y="3782"/>
              <a:ext cx="267" cy="276"/>
            </a:xfrm>
            <a:custGeom>
              <a:avLst/>
              <a:gdLst>
                <a:gd name="T0" fmla="*/ 81 w 533"/>
                <a:gd name="T1" fmla="*/ 43 h 552"/>
                <a:gd name="T2" fmla="*/ 0 w 533"/>
                <a:gd name="T3" fmla="*/ 552 h 552"/>
                <a:gd name="T4" fmla="*/ 431 w 533"/>
                <a:gd name="T5" fmla="*/ 472 h 552"/>
                <a:gd name="T6" fmla="*/ 436 w 533"/>
                <a:gd name="T7" fmla="*/ 435 h 552"/>
                <a:gd name="T8" fmla="*/ 160 w 533"/>
                <a:gd name="T9" fmla="*/ 453 h 552"/>
                <a:gd name="T10" fmla="*/ 192 w 533"/>
                <a:gd name="T11" fmla="*/ 140 h 552"/>
                <a:gd name="T12" fmla="*/ 456 w 533"/>
                <a:gd name="T13" fmla="*/ 110 h 552"/>
                <a:gd name="T14" fmla="*/ 503 w 533"/>
                <a:gd name="T15" fmla="*/ 132 h 552"/>
                <a:gd name="T16" fmla="*/ 533 w 533"/>
                <a:gd name="T17" fmla="*/ 0 h 552"/>
                <a:gd name="T18" fmla="*/ 81 w 533"/>
                <a:gd name="T19" fmla="*/ 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3" h="552">
                  <a:moveTo>
                    <a:pt x="81" y="43"/>
                  </a:moveTo>
                  <a:lnTo>
                    <a:pt x="0" y="552"/>
                  </a:lnTo>
                  <a:lnTo>
                    <a:pt x="431" y="472"/>
                  </a:lnTo>
                  <a:lnTo>
                    <a:pt x="436" y="435"/>
                  </a:lnTo>
                  <a:lnTo>
                    <a:pt x="160" y="453"/>
                  </a:lnTo>
                  <a:lnTo>
                    <a:pt x="192" y="140"/>
                  </a:lnTo>
                  <a:lnTo>
                    <a:pt x="456" y="110"/>
                  </a:lnTo>
                  <a:lnTo>
                    <a:pt x="503" y="132"/>
                  </a:lnTo>
                  <a:lnTo>
                    <a:pt x="533" y="0"/>
                  </a:lnTo>
                  <a:lnTo>
                    <a:pt x="81"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80" name="Freeform 44">
              <a:extLst>
                <a:ext uri="{FF2B5EF4-FFF2-40B4-BE49-F238E27FC236}">
                  <a16:creationId xmlns:a16="http://schemas.microsoft.com/office/drawing/2014/main" id="{89142976-AB3B-72C7-19AB-BFFB8B31A61A}"/>
                </a:ext>
              </a:extLst>
            </p:cNvPr>
            <p:cNvSpPr>
              <a:spLocks/>
            </p:cNvSpPr>
            <p:nvPr/>
          </p:nvSpPr>
          <p:spPr bwMode="auto">
            <a:xfrm>
              <a:off x="5367" y="4054"/>
              <a:ext cx="70" cy="61"/>
            </a:xfrm>
            <a:custGeom>
              <a:avLst/>
              <a:gdLst>
                <a:gd name="T0" fmla="*/ 0 w 141"/>
                <a:gd name="T1" fmla="*/ 41 h 120"/>
                <a:gd name="T2" fmla="*/ 141 w 141"/>
                <a:gd name="T3" fmla="*/ 0 h 120"/>
                <a:gd name="T4" fmla="*/ 136 w 141"/>
                <a:gd name="T5" fmla="*/ 86 h 120"/>
                <a:gd name="T6" fmla="*/ 0 w 141"/>
                <a:gd name="T7" fmla="*/ 120 h 120"/>
                <a:gd name="T8" fmla="*/ 0 w 141"/>
                <a:gd name="T9" fmla="*/ 41 h 120"/>
              </a:gdLst>
              <a:ahLst/>
              <a:cxnLst>
                <a:cxn ang="0">
                  <a:pos x="T0" y="T1"/>
                </a:cxn>
                <a:cxn ang="0">
                  <a:pos x="T2" y="T3"/>
                </a:cxn>
                <a:cxn ang="0">
                  <a:pos x="T4" y="T5"/>
                </a:cxn>
                <a:cxn ang="0">
                  <a:pos x="T6" y="T7"/>
                </a:cxn>
                <a:cxn ang="0">
                  <a:pos x="T8" y="T9"/>
                </a:cxn>
              </a:cxnLst>
              <a:rect l="0" t="0" r="r" b="b"/>
              <a:pathLst>
                <a:path w="141" h="120">
                  <a:moveTo>
                    <a:pt x="0" y="41"/>
                  </a:moveTo>
                  <a:lnTo>
                    <a:pt x="141" y="0"/>
                  </a:lnTo>
                  <a:lnTo>
                    <a:pt x="136" y="86"/>
                  </a:lnTo>
                  <a:lnTo>
                    <a:pt x="0" y="120"/>
                  </a:lnTo>
                  <a:lnTo>
                    <a:pt x="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81" name="Freeform 45">
              <a:extLst>
                <a:ext uri="{FF2B5EF4-FFF2-40B4-BE49-F238E27FC236}">
                  <a16:creationId xmlns:a16="http://schemas.microsoft.com/office/drawing/2014/main" id="{15F7DA19-2684-0CFF-96D1-2954644FE719}"/>
                </a:ext>
              </a:extLst>
            </p:cNvPr>
            <p:cNvSpPr>
              <a:spLocks/>
            </p:cNvSpPr>
            <p:nvPr/>
          </p:nvSpPr>
          <p:spPr bwMode="auto">
            <a:xfrm>
              <a:off x="4851" y="4073"/>
              <a:ext cx="60" cy="33"/>
            </a:xfrm>
            <a:custGeom>
              <a:avLst/>
              <a:gdLst>
                <a:gd name="T0" fmla="*/ 13 w 120"/>
                <a:gd name="T1" fmla="*/ 39 h 67"/>
                <a:gd name="T2" fmla="*/ 15 w 120"/>
                <a:gd name="T3" fmla="*/ 37 h 67"/>
                <a:gd name="T4" fmla="*/ 24 w 120"/>
                <a:gd name="T5" fmla="*/ 30 h 67"/>
                <a:gd name="T6" fmla="*/ 35 w 120"/>
                <a:gd name="T7" fmla="*/ 20 h 67"/>
                <a:gd name="T8" fmla="*/ 50 w 120"/>
                <a:gd name="T9" fmla="*/ 9 h 67"/>
                <a:gd name="T10" fmla="*/ 62 w 120"/>
                <a:gd name="T11" fmla="*/ 1 h 67"/>
                <a:gd name="T12" fmla="*/ 70 w 120"/>
                <a:gd name="T13" fmla="*/ 0 h 67"/>
                <a:gd name="T14" fmla="*/ 77 w 120"/>
                <a:gd name="T15" fmla="*/ 1 h 67"/>
                <a:gd name="T16" fmla="*/ 87 w 120"/>
                <a:gd name="T17" fmla="*/ 4 h 67"/>
                <a:gd name="T18" fmla="*/ 98 w 120"/>
                <a:gd name="T19" fmla="*/ 7 h 67"/>
                <a:gd name="T20" fmla="*/ 106 w 120"/>
                <a:gd name="T21" fmla="*/ 9 h 67"/>
                <a:gd name="T22" fmla="*/ 111 w 120"/>
                <a:gd name="T23" fmla="*/ 11 h 67"/>
                <a:gd name="T24" fmla="*/ 114 w 120"/>
                <a:gd name="T25" fmla="*/ 12 h 67"/>
                <a:gd name="T26" fmla="*/ 117 w 120"/>
                <a:gd name="T27" fmla="*/ 27 h 67"/>
                <a:gd name="T28" fmla="*/ 120 w 120"/>
                <a:gd name="T29" fmla="*/ 39 h 67"/>
                <a:gd name="T30" fmla="*/ 118 w 120"/>
                <a:gd name="T31" fmla="*/ 39 h 67"/>
                <a:gd name="T32" fmla="*/ 113 w 120"/>
                <a:gd name="T33" fmla="*/ 41 h 67"/>
                <a:gd name="T34" fmla="*/ 107 w 120"/>
                <a:gd name="T35" fmla="*/ 39 h 67"/>
                <a:gd name="T36" fmla="*/ 102 w 120"/>
                <a:gd name="T37" fmla="*/ 34 h 67"/>
                <a:gd name="T38" fmla="*/ 94 w 120"/>
                <a:gd name="T39" fmla="*/ 28 h 67"/>
                <a:gd name="T40" fmla="*/ 84 w 120"/>
                <a:gd name="T41" fmla="*/ 26 h 67"/>
                <a:gd name="T42" fmla="*/ 76 w 120"/>
                <a:gd name="T43" fmla="*/ 24 h 67"/>
                <a:gd name="T44" fmla="*/ 72 w 120"/>
                <a:gd name="T45" fmla="*/ 24 h 67"/>
                <a:gd name="T46" fmla="*/ 59 w 120"/>
                <a:gd name="T47" fmla="*/ 46 h 67"/>
                <a:gd name="T48" fmla="*/ 59 w 120"/>
                <a:gd name="T49" fmla="*/ 48 h 67"/>
                <a:gd name="T50" fmla="*/ 57 w 120"/>
                <a:gd name="T51" fmla="*/ 52 h 67"/>
                <a:gd name="T52" fmla="*/ 54 w 120"/>
                <a:gd name="T53" fmla="*/ 56 h 67"/>
                <a:gd name="T54" fmla="*/ 48 w 120"/>
                <a:gd name="T55" fmla="*/ 60 h 67"/>
                <a:gd name="T56" fmla="*/ 40 w 120"/>
                <a:gd name="T57" fmla="*/ 64 h 67"/>
                <a:gd name="T58" fmla="*/ 31 w 120"/>
                <a:gd name="T59" fmla="*/ 67 h 67"/>
                <a:gd name="T60" fmla="*/ 17 w 120"/>
                <a:gd name="T61" fmla="*/ 65 h 67"/>
                <a:gd name="T62" fmla="*/ 0 w 120"/>
                <a:gd name="T63" fmla="*/ 61 h 67"/>
                <a:gd name="T64" fmla="*/ 13 w 120"/>
                <a:gd name="T65" fmla="*/ 3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67">
                  <a:moveTo>
                    <a:pt x="13" y="39"/>
                  </a:moveTo>
                  <a:lnTo>
                    <a:pt x="15" y="37"/>
                  </a:lnTo>
                  <a:lnTo>
                    <a:pt x="24" y="30"/>
                  </a:lnTo>
                  <a:lnTo>
                    <a:pt x="35" y="20"/>
                  </a:lnTo>
                  <a:lnTo>
                    <a:pt x="50" y="9"/>
                  </a:lnTo>
                  <a:lnTo>
                    <a:pt x="62" y="1"/>
                  </a:lnTo>
                  <a:lnTo>
                    <a:pt x="70" y="0"/>
                  </a:lnTo>
                  <a:lnTo>
                    <a:pt x="77" y="1"/>
                  </a:lnTo>
                  <a:lnTo>
                    <a:pt x="87" y="4"/>
                  </a:lnTo>
                  <a:lnTo>
                    <a:pt x="98" y="7"/>
                  </a:lnTo>
                  <a:lnTo>
                    <a:pt x="106" y="9"/>
                  </a:lnTo>
                  <a:lnTo>
                    <a:pt x="111" y="11"/>
                  </a:lnTo>
                  <a:lnTo>
                    <a:pt x="114" y="12"/>
                  </a:lnTo>
                  <a:lnTo>
                    <a:pt x="117" y="27"/>
                  </a:lnTo>
                  <a:lnTo>
                    <a:pt x="120" y="39"/>
                  </a:lnTo>
                  <a:lnTo>
                    <a:pt x="118" y="39"/>
                  </a:lnTo>
                  <a:lnTo>
                    <a:pt x="113" y="41"/>
                  </a:lnTo>
                  <a:lnTo>
                    <a:pt x="107" y="39"/>
                  </a:lnTo>
                  <a:lnTo>
                    <a:pt x="102" y="34"/>
                  </a:lnTo>
                  <a:lnTo>
                    <a:pt x="94" y="28"/>
                  </a:lnTo>
                  <a:lnTo>
                    <a:pt x="84" y="26"/>
                  </a:lnTo>
                  <a:lnTo>
                    <a:pt x="76" y="24"/>
                  </a:lnTo>
                  <a:lnTo>
                    <a:pt x="72" y="24"/>
                  </a:lnTo>
                  <a:lnTo>
                    <a:pt x="59" y="46"/>
                  </a:lnTo>
                  <a:lnTo>
                    <a:pt x="59" y="48"/>
                  </a:lnTo>
                  <a:lnTo>
                    <a:pt x="57" y="52"/>
                  </a:lnTo>
                  <a:lnTo>
                    <a:pt x="54" y="56"/>
                  </a:lnTo>
                  <a:lnTo>
                    <a:pt x="48" y="60"/>
                  </a:lnTo>
                  <a:lnTo>
                    <a:pt x="40" y="64"/>
                  </a:lnTo>
                  <a:lnTo>
                    <a:pt x="31" y="67"/>
                  </a:lnTo>
                  <a:lnTo>
                    <a:pt x="17" y="65"/>
                  </a:lnTo>
                  <a:lnTo>
                    <a:pt x="0" y="61"/>
                  </a:lnTo>
                  <a:lnTo>
                    <a:pt x="13" y="3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82" name="Freeform 46">
              <a:extLst>
                <a:ext uri="{FF2B5EF4-FFF2-40B4-BE49-F238E27FC236}">
                  <a16:creationId xmlns:a16="http://schemas.microsoft.com/office/drawing/2014/main" id="{6F1F346C-9332-5A6D-728E-D467B0D69F78}"/>
                </a:ext>
              </a:extLst>
            </p:cNvPr>
            <p:cNvSpPr>
              <a:spLocks/>
            </p:cNvSpPr>
            <p:nvPr/>
          </p:nvSpPr>
          <p:spPr bwMode="auto">
            <a:xfrm>
              <a:off x="5221" y="4088"/>
              <a:ext cx="305" cy="52"/>
            </a:xfrm>
            <a:custGeom>
              <a:avLst/>
              <a:gdLst>
                <a:gd name="T0" fmla="*/ 98 w 608"/>
                <a:gd name="T1" fmla="*/ 16 h 104"/>
                <a:gd name="T2" fmla="*/ 0 w 608"/>
                <a:gd name="T3" fmla="*/ 35 h 104"/>
                <a:gd name="T4" fmla="*/ 298 w 608"/>
                <a:gd name="T5" fmla="*/ 104 h 104"/>
                <a:gd name="T6" fmla="*/ 608 w 608"/>
                <a:gd name="T7" fmla="*/ 34 h 104"/>
                <a:gd name="T8" fmla="*/ 464 w 608"/>
                <a:gd name="T9" fmla="*/ 0 h 104"/>
                <a:gd name="T10" fmla="*/ 464 w 608"/>
                <a:gd name="T11" fmla="*/ 30 h 104"/>
                <a:gd name="T12" fmla="*/ 290 w 608"/>
                <a:gd name="T13" fmla="*/ 82 h 104"/>
                <a:gd name="T14" fmla="*/ 102 w 608"/>
                <a:gd name="T15" fmla="*/ 30 h 104"/>
                <a:gd name="T16" fmla="*/ 98 w 608"/>
                <a:gd name="T17"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8" h="104">
                  <a:moveTo>
                    <a:pt x="98" y="16"/>
                  </a:moveTo>
                  <a:lnTo>
                    <a:pt x="0" y="35"/>
                  </a:lnTo>
                  <a:lnTo>
                    <a:pt x="298" y="104"/>
                  </a:lnTo>
                  <a:lnTo>
                    <a:pt x="608" y="34"/>
                  </a:lnTo>
                  <a:lnTo>
                    <a:pt x="464" y="0"/>
                  </a:lnTo>
                  <a:lnTo>
                    <a:pt x="464" y="30"/>
                  </a:lnTo>
                  <a:lnTo>
                    <a:pt x="290" y="82"/>
                  </a:lnTo>
                  <a:lnTo>
                    <a:pt x="102" y="30"/>
                  </a:lnTo>
                  <a:lnTo>
                    <a:pt x="9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7983" name="Freeform 47">
              <a:extLst>
                <a:ext uri="{FF2B5EF4-FFF2-40B4-BE49-F238E27FC236}">
                  <a16:creationId xmlns:a16="http://schemas.microsoft.com/office/drawing/2014/main" id="{1999A518-A632-BFBD-A5F8-CFD155BC5DE8}"/>
                </a:ext>
              </a:extLst>
            </p:cNvPr>
            <p:cNvSpPr>
              <a:spLocks/>
            </p:cNvSpPr>
            <p:nvPr/>
          </p:nvSpPr>
          <p:spPr bwMode="auto">
            <a:xfrm>
              <a:off x="4962" y="4090"/>
              <a:ext cx="215" cy="30"/>
            </a:xfrm>
            <a:custGeom>
              <a:avLst/>
              <a:gdLst>
                <a:gd name="T0" fmla="*/ 0 w 429"/>
                <a:gd name="T1" fmla="*/ 60 h 60"/>
                <a:gd name="T2" fmla="*/ 183 w 429"/>
                <a:gd name="T3" fmla="*/ 52 h 60"/>
                <a:gd name="T4" fmla="*/ 429 w 429"/>
                <a:gd name="T5" fmla="*/ 0 h 60"/>
                <a:gd name="T6" fmla="*/ 269 w 429"/>
                <a:gd name="T7" fmla="*/ 8 h 60"/>
                <a:gd name="T8" fmla="*/ 0 w 429"/>
                <a:gd name="T9" fmla="*/ 60 h 60"/>
              </a:gdLst>
              <a:ahLst/>
              <a:cxnLst>
                <a:cxn ang="0">
                  <a:pos x="T0" y="T1"/>
                </a:cxn>
                <a:cxn ang="0">
                  <a:pos x="T2" y="T3"/>
                </a:cxn>
                <a:cxn ang="0">
                  <a:pos x="T4" y="T5"/>
                </a:cxn>
                <a:cxn ang="0">
                  <a:pos x="T6" y="T7"/>
                </a:cxn>
                <a:cxn ang="0">
                  <a:pos x="T8" y="T9"/>
                </a:cxn>
              </a:cxnLst>
              <a:rect l="0" t="0" r="r" b="b"/>
              <a:pathLst>
                <a:path w="429" h="60">
                  <a:moveTo>
                    <a:pt x="0" y="60"/>
                  </a:moveTo>
                  <a:lnTo>
                    <a:pt x="183" y="52"/>
                  </a:lnTo>
                  <a:lnTo>
                    <a:pt x="429" y="0"/>
                  </a:lnTo>
                  <a:lnTo>
                    <a:pt x="269" y="8"/>
                  </a:lnTo>
                  <a:lnTo>
                    <a:pt x="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167984" name="Rectangle 48">
            <a:extLst>
              <a:ext uri="{FF2B5EF4-FFF2-40B4-BE49-F238E27FC236}">
                <a16:creationId xmlns:a16="http://schemas.microsoft.com/office/drawing/2014/main" id="{F7E650F9-77F9-F832-F9E4-F25B55B6024D}"/>
              </a:ext>
            </a:extLst>
          </p:cNvPr>
          <p:cNvSpPr>
            <a:spLocks noGrp="1" noChangeArrowheads="1"/>
          </p:cNvSpPr>
          <p:nvPr>
            <p:ph type="title"/>
          </p:nvPr>
        </p:nvSpPr>
        <p:spPr>
          <a:xfrm>
            <a:off x="304800" y="609600"/>
            <a:ext cx="7772400" cy="533400"/>
          </a:xfrm>
        </p:spPr>
        <p:txBody>
          <a:bodyPr/>
          <a:lstStyle/>
          <a:p>
            <a:r>
              <a:rPr lang="en-US" altLang="LID4096"/>
              <a:t>Intimate Collaborators</a:t>
            </a:r>
          </a:p>
        </p:txBody>
      </p:sp>
      <p:sp>
        <p:nvSpPr>
          <p:cNvPr id="167985" name="Rectangle 49">
            <a:extLst>
              <a:ext uri="{FF2B5EF4-FFF2-40B4-BE49-F238E27FC236}">
                <a16:creationId xmlns:a16="http://schemas.microsoft.com/office/drawing/2014/main" id="{C484EAB5-76DF-6305-B355-F67FD9F5ADD2}"/>
              </a:ext>
            </a:extLst>
          </p:cNvPr>
          <p:cNvSpPr>
            <a:spLocks noGrp="1" noChangeArrowheads="1"/>
          </p:cNvSpPr>
          <p:nvPr>
            <p:ph type="body" idx="1"/>
          </p:nvPr>
        </p:nvSpPr>
        <p:spPr/>
        <p:txBody>
          <a:bodyPr/>
          <a:lstStyle/>
          <a:p>
            <a:r>
              <a:rPr lang="en-US" altLang="LID4096"/>
              <a:t>Friends, family, work groups</a:t>
            </a:r>
          </a:p>
          <a:p>
            <a:pPr marL="763588" lvl="1">
              <a:spcBef>
                <a:spcPct val="0"/>
              </a:spcBef>
              <a:buFontTx/>
              <a:buNone/>
            </a:pPr>
            <a:endParaRPr lang="en-US" altLang="LID4096"/>
          </a:p>
          <a:p>
            <a:r>
              <a:rPr lang="en-US" altLang="LID4096"/>
              <a:t>Real need for close </a:t>
            </a:r>
            <a:br>
              <a:rPr lang="en-US" altLang="LID4096"/>
            </a:br>
            <a:r>
              <a:rPr lang="en-US" altLang="LID4096"/>
              <a:t>coordination and collaboration</a:t>
            </a:r>
          </a:p>
          <a:p>
            <a:endParaRPr lang="en-US" altLang="LID4096" i="1">
              <a:solidFill>
                <a:srgbClr val="CC0000"/>
              </a:solidFill>
            </a:endParaRPr>
          </a:p>
          <a:p>
            <a:r>
              <a:rPr lang="en-US" altLang="LID4096" i="1">
                <a:solidFill>
                  <a:srgbClr val="CC0000"/>
                </a:solidFill>
              </a:rPr>
              <a:t>Sometimes co-located,</a:t>
            </a:r>
            <a:br>
              <a:rPr lang="en-US" altLang="LID4096" i="1">
                <a:solidFill>
                  <a:srgbClr val="CC0000"/>
                </a:solidFill>
              </a:rPr>
            </a:br>
            <a:r>
              <a:rPr lang="en-US" altLang="LID4096" i="1">
                <a:solidFill>
                  <a:srgbClr val="CC0000"/>
                </a:solidFill>
              </a:rPr>
              <a:t>sometimes distance-separated</a:t>
            </a:r>
          </a:p>
        </p:txBody>
      </p:sp>
      <p:pic>
        <p:nvPicPr>
          <p:cNvPr id="167986" name="Picture 50">
            <a:extLst>
              <a:ext uri="{FF2B5EF4-FFF2-40B4-BE49-F238E27FC236}">
                <a16:creationId xmlns:a16="http://schemas.microsoft.com/office/drawing/2014/main" id="{3B58DCFF-7AE0-92BF-F23F-F50DFA322B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3505200"/>
            <a:ext cx="2057400" cy="1751013"/>
          </a:xfrm>
          <a:prstGeom prst="rect">
            <a:avLst/>
          </a:prstGeom>
          <a:noFill/>
          <a:extLst>
            <a:ext uri="{909E8E84-426E-40DD-AFC4-6F175D3DCCD1}">
              <a14:hiddenFill xmlns:a14="http://schemas.microsoft.com/office/drawing/2010/main">
                <a:solidFill>
                  <a:srgbClr val="FFFFFF"/>
                </a:solidFill>
              </a14:hiddenFill>
            </a:ext>
          </a:extLst>
        </p:spPr>
      </p:pic>
      <p:pic>
        <p:nvPicPr>
          <p:cNvPr id="167987" name="Picture 51">
            <a:extLst>
              <a:ext uri="{FF2B5EF4-FFF2-40B4-BE49-F238E27FC236}">
                <a16:creationId xmlns:a16="http://schemas.microsoft.com/office/drawing/2014/main" id="{A7D33296-92FC-F185-2A1E-8CF84794A0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1752600"/>
            <a:ext cx="2276475" cy="1912938"/>
          </a:xfrm>
          <a:prstGeom prst="rect">
            <a:avLst/>
          </a:prstGeom>
          <a:noFill/>
          <a:extLst>
            <a:ext uri="{909E8E84-426E-40DD-AFC4-6F175D3DCCD1}">
              <a14:hiddenFill xmlns:a14="http://schemas.microsoft.com/office/drawing/2010/main">
                <a:solidFill>
                  <a:srgbClr val="FFFFFF"/>
                </a:solidFill>
              </a14:hiddenFill>
            </a:ext>
          </a:extLst>
        </p:spPr>
      </p:pic>
      <p:pic>
        <p:nvPicPr>
          <p:cNvPr id="167988" name="Picture 52">
            <a:extLst>
              <a:ext uri="{FF2B5EF4-FFF2-40B4-BE49-F238E27FC236}">
                <a16:creationId xmlns:a16="http://schemas.microsoft.com/office/drawing/2014/main" id="{227DE772-C6A1-50AF-2311-F18B3AB326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5075" y="1752600"/>
            <a:ext cx="1195388" cy="1612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1026">
            <a:extLst>
              <a:ext uri="{FF2B5EF4-FFF2-40B4-BE49-F238E27FC236}">
                <a16:creationId xmlns:a16="http://schemas.microsoft.com/office/drawing/2014/main" id="{E2378F35-6E5F-2C60-D9D2-DEF11A215631}"/>
              </a:ext>
            </a:extLst>
          </p:cNvPr>
          <p:cNvSpPr>
            <a:spLocks noGrp="1" noChangeArrowheads="1"/>
          </p:cNvSpPr>
          <p:nvPr>
            <p:ph type="title"/>
          </p:nvPr>
        </p:nvSpPr>
        <p:spPr>
          <a:xfrm>
            <a:off x="304800" y="609600"/>
            <a:ext cx="7772400" cy="533400"/>
          </a:xfrm>
        </p:spPr>
        <p:txBody>
          <a:bodyPr/>
          <a:lstStyle/>
          <a:p>
            <a:r>
              <a:rPr lang="en-US" altLang="LID4096"/>
              <a:t>Casual Interaction</a:t>
            </a:r>
          </a:p>
        </p:txBody>
      </p:sp>
      <p:sp>
        <p:nvSpPr>
          <p:cNvPr id="169987" name="Rectangle 1027">
            <a:extLst>
              <a:ext uri="{FF2B5EF4-FFF2-40B4-BE49-F238E27FC236}">
                <a16:creationId xmlns:a16="http://schemas.microsoft.com/office/drawing/2014/main" id="{1C18A6D8-4556-5059-5CCB-84A8D692E20F}"/>
              </a:ext>
            </a:extLst>
          </p:cNvPr>
          <p:cNvSpPr>
            <a:spLocks noGrp="1" noChangeArrowheads="1"/>
          </p:cNvSpPr>
          <p:nvPr>
            <p:ph type="body" idx="1"/>
          </p:nvPr>
        </p:nvSpPr>
        <p:spPr>
          <a:xfrm>
            <a:off x="457200" y="1981200"/>
            <a:ext cx="8229600" cy="4495800"/>
          </a:xfrm>
        </p:spPr>
        <p:txBody>
          <a:bodyPr/>
          <a:lstStyle/>
          <a:p>
            <a:pPr eaLnBrk="0" hangingPunct="0">
              <a:spcBef>
                <a:spcPct val="0"/>
              </a:spcBef>
            </a:pPr>
            <a:r>
              <a:rPr lang="en-US" altLang="LID4096"/>
              <a:t>Lightweight coordination and communication</a:t>
            </a:r>
          </a:p>
          <a:p>
            <a:endParaRPr lang="en-US" altLang="LID4096"/>
          </a:p>
          <a:p>
            <a:endParaRPr lang="en-US" altLang="LID4096"/>
          </a:p>
        </p:txBody>
      </p:sp>
      <p:sp>
        <p:nvSpPr>
          <p:cNvPr id="169988" name="Line 1028">
            <a:extLst>
              <a:ext uri="{FF2B5EF4-FFF2-40B4-BE49-F238E27FC236}">
                <a16:creationId xmlns:a16="http://schemas.microsoft.com/office/drawing/2014/main" id="{47E47191-19D4-4432-E06C-EB1C4B453C08}"/>
              </a:ext>
            </a:extLst>
          </p:cNvPr>
          <p:cNvSpPr>
            <a:spLocks noChangeShapeType="1"/>
          </p:cNvSpPr>
          <p:nvPr/>
        </p:nvSpPr>
        <p:spPr bwMode="auto">
          <a:xfrm>
            <a:off x="457200" y="1219200"/>
            <a:ext cx="8305800" cy="0"/>
          </a:xfrm>
          <a:prstGeom prst="line">
            <a:avLst/>
          </a:prstGeom>
          <a:noFill/>
          <a:ln w="5715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69989" name="Freeform 1029">
            <a:extLst>
              <a:ext uri="{FF2B5EF4-FFF2-40B4-BE49-F238E27FC236}">
                <a16:creationId xmlns:a16="http://schemas.microsoft.com/office/drawing/2014/main" id="{EB5DCA6A-FFB3-CB4E-D8BA-6FBDDB4ED962}"/>
              </a:ext>
            </a:extLst>
          </p:cNvPr>
          <p:cNvSpPr>
            <a:spLocks/>
          </p:cNvSpPr>
          <p:nvPr/>
        </p:nvSpPr>
        <p:spPr bwMode="auto">
          <a:xfrm>
            <a:off x="4525963" y="2700338"/>
            <a:ext cx="22225" cy="30162"/>
          </a:xfrm>
          <a:custGeom>
            <a:avLst/>
            <a:gdLst>
              <a:gd name="T0" fmla="*/ 14 w 28"/>
              <a:gd name="T1" fmla="*/ 38 h 38"/>
              <a:gd name="T2" fmla="*/ 19 w 28"/>
              <a:gd name="T3" fmla="*/ 37 h 38"/>
              <a:gd name="T4" fmla="*/ 23 w 28"/>
              <a:gd name="T5" fmla="*/ 33 h 38"/>
              <a:gd name="T6" fmla="*/ 27 w 28"/>
              <a:gd name="T7" fmla="*/ 26 h 38"/>
              <a:gd name="T8" fmla="*/ 28 w 28"/>
              <a:gd name="T9" fmla="*/ 19 h 38"/>
              <a:gd name="T10" fmla="*/ 27 w 28"/>
              <a:gd name="T11" fmla="*/ 12 h 38"/>
              <a:gd name="T12" fmla="*/ 23 w 28"/>
              <a:gd name="T13" fmla="*/ 6 h 38"/>
              <a:gd name="T14" fmla="*/ 19 w 28"/>
              <a:gd name="T15" fmla="*/ 2 h 38"/>
              <a:gd name="T16" fmla="*/ 14 w 28"/>
              <a:gd name="T17" fmla="*/ 0 h 38"/>
              <a:gd name="T18" fmla="*/ 8 w 28"/>
              <a:gd name="T19" fmla="*/ 2 h 38"/>
              <a:gd name="T20" fmla="*/ 4 w 28"/>
              <a:gd name="T21" fmla="*/ 6 h 38"/>
              <a:gd name="T22" fmla="*/ 2 w 28"/>
              <a:gd name="T23" fmla="*/ 12 h 38"/>
              <a:gd name="T24" fmla="*/ 0 w 28"/>
              <a:gd name="T25" fmla="*/ 19 h 38"/>
              <a:gd name="T26" fmla="*/ 2 w 28"/>
              <a:gd name="T27" fmla="*/ 26 h 38"/>
              <a:gd name="T28" fmla="*/ 4 w 28"/>
              <a:gd name="T29" fmla="*/ 33 h 38"/>
              <a:gd name="T30" fmla="*/ 8 w 28"/>
              <a:gd name="T31" fmla="*/ 37 h 38"/>
              <a:gd name="T32" fmla="*/ 14 w 28"/>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 h="38">
                <a:moveTo>
                  <a:pt x="14" y="38"/>
                </a:moveTo>
                <a:lnTo>
                  <a:pt x="19" y="37"/>
                </a:lnTo>
                <a:lnTo>
                  <a:pt x="23" y="33"/>
                </a:lnTo>
                <a:lnTo>
                  <a:pt x="27" y="26"/>
                </a:lnTo>
                <a:lnTo>
                  <a:pt x="28" y="19"/>
                </a:lnTo>
                <a:lnTo>
                  <a:pt x="27" y="12"/>
                </a:lnTo>
                <a:lnTo>
                  <a:pt x="23" y="6"/>
                </a:lnTo>
                <a:lnTo>
                  <a:pt x="19" y="2"/>
                </a:lnTo>
                <a:lnTo>
                  <a:pt x="14" y="0"/>
                </a:lnTo>
                <a:lnTo>
                  <a:pt x="8" y="2"/>
                </a:lnTo>
                <a:lnTo>
                  <a:pt x="4" y="6"/>
                </a:lnTo>
                <a:lnTo>
                  <a:pt x="2" y="12"/>
                </a:lnTo>
                <a:lnTo>
                  <a:pt x="0" y="19"/>
                </a:lnTo>
                <a:lnTo>
                  <a:pt x="2" y="26"/>
                </a:lnTo>
                <a:lnTo>
                  <a:pt x="4" y="33"/>
                </a:lnTo>
                <a:lnTo>
                  <a:pt x="8" y="37"/>
                </a:lnTo>
                <a:lnTo>
                  <a:pt x="14"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9990" name="Rectangle 1030">
            <a:extLst>
              <a:ext uri="{FF2B5EF4-FFF2-40B4-BE49-F238E27FC236}">
                <a16:creationId xmlns:a16="http://schemas.microsoft.com/office/drawing/2014/main" id="{D458EFA4-75FB-BBE1-46E8-2C0D156E4D43}"/>
              </a:ext>
            </a:extLst>
          </p:cNvPr>
          <p:cNvSpPr>
            <a:spLocks noChangeArrowheads="1"/>
          </p:cNvSpPr>
          <p:nvPr/>
        </p:nvSpPr>
        <p:spPr bwMode="auto">
          <a:xfrm>
            <a:off x="6862763" y="4735513"/>
            <a:ext cx="520700" cy="958850"/>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69991" name="AutoShape 1031">
            <a:extLst>
              <a:ext uri="{FF2B5EF4-FFF2-40B4-BE49-F238E27FC236}">
                <a16:creationId xmlns:a16="http://schemas.microsoft.com/office/drawing/2014/main" id="{22881AEC-F8EF-5E52-4ACD-FFF1E92BB313}"/>
              </a:ext>
            </a:extLst>
          </p:cNvPr>
          <p:cNvSpPr>
            <a:spLocks noChangeArrowheads="1"/>
          </p:cNvSpPr>
          <p:nvPr/>
        </p:nvSpPr>
        <p:spPr bwMode="auto">
          <a:xfrm rot="-5400000" flipH="1" flipV="1">
            <a:off x="6731794" y="4393407"/>
            <a:ext cx="3095625" cy="1728787"/>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69992" name="AutoShape 1032">
            <a:extLst>
              <a:ext uri="{FF2B5EF4-FFF2-40B4-BE49-F238E27FC236}">
                <a16:creationId xmlns:a16="http://schemas.microsoft.com/office/drawing/2014/main" id="{21893E82-F927-F0F0-8D32-525EF9155F85}"/>
              </a:ext>
            </a:extLst>
          </p:cNvPr>
          <p:cNvSpPr>
            <a:spLocks noChangeArrowheads="1"/>
          </p:cNvSpPr>
          <p:nvPr/>
        </p:nvSpPr>
        <p:spPr bwMode="auto">
          <a:xfrm rot="-5400000" flipH="1" flipV="1">
            <a:off x="7580313" y="5354638"/>
            <a:ext cx="2232025" cy="333375"/>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69993" name="AutoShape 1033">
            <a:extLst>
              <a:ext uri="{FF2B5EF4-FFF2-40B4-BE49-F238E27FC236}">
                <a16:creationId xmlns:a16="http://schemas.microsoft.com/office/drawing/2014/main" id="{872CB2B3-968C-E367-3002-AFA470283295}"/>
              </a:ext>
            </a:extLst>
          </p:cNvPr>
          <p:cNvSpPr>
            <a:spLocks noChangeArrowheads="1"/>
          </p:cNvSpPr>
          <p:nvPr/>
        </p:nvSpPr>
        <p:spPr bwMode="auto">
          <a:xfrm rot="5400000" flipV="1">
            <a:off x="4477544" y="4429919"/>
            <a:ext cx="3095625" cy="1655763"/>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69994" name="AutoShape 1034">
            <a:extLst>
              <a:ext uri="{FF2B5EF4-FFF2-40B4-BE49-F238E27FC236}">
                <a16:creationId xmlns:a16="http://schemas.microsoft.com/office/drawing/2014/main" id="{274F81DF-EBE9-D2DC-9A57-AF182EDB0FE2}"/>
              </a:ext>
            </a:extLst>
          </p:cNvPr>
          <p:cNvSpPr>
            <a:spLocks noChangeArrowheads="1"/>
          </p:cNvSpPr>
          <p:nvPr/>
        </p:nvSpPr>
        <p:spPr bwMode="auto">
          <a:xfrm rot="5400000" flipV="1">
            <a:off x="6058694" y="5253831"/>
            <a:ext cx="1209675" cy="157163"/>
          </a:xfrm>
          <a:custGeom>
            <a:avLst/>
            <a:gdLst>
              <a:gd name="G0" fmla="+- 1835 0 0"/>
              <a:gd name="G1" fmla="+- 21600 0 1835"/>
              <a:gd name="G2" fmla="*/ 1835 1 2"/>
              <a:gd name="G3" fmla="+- 21600 0 G2"/>
              <a:gd name="G4" fmla="+/ 1835 21600 2"/>
              <a:gd name="G5" fmla="+/ G1 0 2"/>
              <a:gd name="G6" fmla="*/ 21600 21600 1835"/>
              <a:gd name="G7" fmla="*/ G6 1 2"/>
              <a:gd name="G8" fmla="+- 21600 0 G7"/>
              <a:gd name="G9" fmla="*/ 21600 1 2"/>
              <a:gd name="G10" fmla="+- 1835 0 G9"/>
              <a:gd name="G11" fmla="?: G10 G8 0"/>
              <a:gd name="G12" fmla="?: G10 G7 21600"/>
              <a:gd name="T0" fmla="*/ 20682 w 21600"/>
              <a:gd name="T1" fmla="*/ 10800 h 21600"/>
              <a:gd name="T2" fmla="*/ 10800 w 21600"/>
              <a:gd name="T3" fmla="*/ 21600 h 21600"/>
              <a:gd name="T4" fmla="*/ 918 w 21600"/>
              <a:gd name="T5" fmla="*/ 10800 h 21600"/>
              <a:gd name="T6" fmla="*/ 10800 w 21600"/>
              <a:gd name="T7" fmla="*/ 0 h 21600"/>
              <a:gd name="T8" fmla="*/ 2718 w 21600"/>
              <a:gd name="T9" fmla="*/ 2718 h 21600"/>
              <a:gd name="T10" fmla="*/ 18882 w 21600"/>
              <a:gd name="T11" fmla="*/ 18882 h 21600"/>
            </a:gdLst>
            <a:ahLst/>
            <a:cxnLst>
              <a:cxn ang="0">
                <a:pos x="T0" y="T1"/>
              </a:cxn>
              <a:cxn ang="0">
                <a:pos x="T2" y="T3"/>
              </a:cxn>
              <a:cxn ang="0">
                <a:pos x="T4" y="T5"/>
              </a:cxn>
              <a:cxn ang="0">
                <a:pos x="T6" y="T7"/>
              </a:cxn>
            </a:cxnLst>
            <a:rect l="T8" t="T9" r="T10" b="T11"/>
            <a:pathLst>
              <a:path w="21600" h="21600">
                <a:moveTo>
                  <a:pt x="0" y="0"/>
                </a:moveTo>
                <a:lnTo>
                  <a:pt x="1835" y="21600"/>
                </a:lnTo>
                <a:lnTo>
                  <a:pt x="19765"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69995" name="Freeform 1035">
            <a:extLst>
              <a:ext uri="{FF2B5EF4-FFF2-40B4-BE49-F238E27FC236}">
                <a16:creationId xmlns:a16="http://schemas.microsoft.com/office/drawing/2014/main" id="{15BB7D53-0AB7-3453-174B-277D64E91C4B}"/>
              </a:ext>
            </a:extLst>
          </p:cNvPr>
          <p:cNvSpPr>
            <a:spLocks/>
          </p:cNvSpPr>
          <p:nvPr/>
        </p:nvSpPr>
        <p:spPr bwMode="auto">
          <a:xfrm>
            <a:off x="6029325" y="6846888"/>
            <a:ext cx="28575" cy="11112"/>
          </a:xfrm>
          <a:custGeom>
            <a:avLst/>
            <a:gdLst>
              <a:gd name="T0" fmla="*/ 33 w 33"/>
              <a:gd name="T1" fmla="*/ 7 h 11"/>
              <a:gd name="T2" fmla="*/ 1 w 33"/>
              <a:gd name="T3" fmla="*/ 0 h 11"/>
              <a:gd name="T4" fmla="*/ 0 w 33"/>
              <a:gd name="T5" fmla="*/ 3 h 11"/>
              <a:gd name="T6" fmla="*/ 22 w 33"/>
              <a:gd name="T7" fmla="*/ 11 h 11"/>
              <a:gd name="T8" fmla="*/ 33 w 33"/>
              <a:gd name="T9" fmla="*/ 7 h 11"/>
            </a:gdLst>
            <a:ahLst/>
            <a:cxnLst>
              <a:cxn ang="0">
                <a:pos x="T0" y="T1"/>
              </a:cxn>
              <a:cxn ang="0">
                <a:pos x="T2" y="T3"/>
              </a:cxn>
              <a:cxn ang="0">
                <a:pos x="T4" y="T5"/>
              </a:cxn>
              <a:cxn ang="0">
                <a:pos x="T6" y="T7"/>
              </a:cxn>
              <a:cxn ang="0">
                <a:pos x="T8" y="T9"/>
              </a:cxn>
            </a:cxnLst>
            <a:rect l="0" t="0" r="r" b="b"/>
            <a:pathLst>
              <a:path w="33" h="11">
                <a:moveTo>
                  <a:pt x="33" y="7"/>
                </a:moveTo>
                <a:lnTo>
                  <a:pt x="1" y="0"/>
                </a:lnTo>
                <a:lnTo>
                  <a:pt x="0" y="3"/>
                </a:lnTo>
                <a:lnTo>
                  <a:pt x="22" y="11"/>
                </a:lnTo>
                <a:lnTo>
                  <a:pt x="3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9996" name="Freeform 1036">
            <a:extLst>
              <a:ext uri="{FF2B5EF4-FFF2-40B4-BE49-F238E27FC236}">
                <a16:creationId xmlns:a16="http://schemas.microsoft.com/office/drawing/2014/main" id="{4976EC29-7E7C-B6FC-FA09-8D503FC320F9}"/>
              </a:ext>
            </a:extLst>
          </p:cNvPr>
          <p:cNvSpPr>
            <a:spLocks/>
          </p:cNvSpPr>
          <p:nvPr/>
        </p:nvSpPr>
        <p:spPr bwMode="auto">
          <a:xfrm flipH="1">
            <a:off x="6705600" y="4800600"/>
            <a:ext cx="838200" cy="1331913"/>
          </a:xfrm>
          <a:custGeom>
            <a:avLst/>
            <a:gdLst>
              <a:gd name="T0" fmla="*/ 617 w 1476"/>
              <a:gd name="T1" fmla="*/ 270 h 2285"/>
              <a:gd name="T2" fmla="*/ 707 w 1476"/>
              <a:gd name="T3" fmla="*/ 348 h 2285"/>
              <a:gd name="T4" fmla="*/ 907 w 1476"/>
              <a:gd name="T5" fmla="*/ 480 h 2285"/>
              <a:gd name="T6" fmla="*/ 962 w 1476"/>
              <a:gd name="T7" fmla="*/ 425 h 2285"/>
              <a:gd name="T8" fmla="*/ 944 w 1476"/>
              <a:gd name="T9" fmla="*/ 178 h 2285"/>
              <a:gd name="T10" fmla="*/ 1059 w 1476"/>
              <a:gd name="T11" fmla="*/ 103 h 2285"/>
              <a:gd name="T12" fmla="*/ 1171 w 1476"/>
              <a:gd name="T13" fmla="*/ 160 h 2285"/>
              <a:gd name="T14" fmla="*/ 1220 w 1476"/>
              <a:gd name="T15" fmla="*/ 357 h 2285"/>
              <a:gd name="T16" fmla="*/ 1156 w 1476"/>
              <a:gd name="T17" fmla="*/ 451 h 2285"/>
              <a:gd name="T18" fmla="*/ 1203 w 1476"/>
              <a:gd name="T19" fmla="*/ 445 h 2285"/>
              <a:gd name="T20" fmla="*/ 1285 w 1476"/>
              <a:gd name="T21" fmla="*/ 472 h 2285"/>
              <a:gd name="T22" fmla="*/ 1325 w 1476"/>
              <a:gd name="T23" fmla="*/ 558 h 2285"/>
              <a:gd name="T24" fmla="*/ 1387 w 1476"/>
              <a:gd name="T25" fmla="*/ 841 h 2285"/>
              <a:gd name="T26" fmla="*/ 1460 w 1476"/>
              <a:gd name="T27" fmla="*/ 1346 h 2285"/>
              <a:gd name="T28" fmla="*/ 1417 w 1476"/>
              <a:gd name="T29" fmla="*/ 1351 h 2285"/>
              <a:gd name="T30" fmla="*/ 1387 w 1476"/>
              <a:gd name="T31" fmla="*/ 1164 h 2285"/>
              <a:gd name="T32" fmla="*/ 1263 w 1476"/>
              <a:gd name="T33" fmla="*/ 844 h 2285"/>
              <a:gd name="T34" fmla="*/ 1233 w 1476"/>
              <a:gd name="T35" fmla="*/ 1048 h 2285"/>
              <a:gd name="T36" fmla="*/ 1284 w 1476"/>
              <a:gd name="T37" fmla="*/ 1557 h 2285"/>
              <a:gd name="T38" fmla="*/ 1222 w 1476"/>
              <a:gd name="T39" fmla="*/ 2056 h 2285"/>
              <a:gd name="T40" fmla="*/ 1197 w 1476"/>
              <a:gd name="T41" fmla="*/ 2186 h 2285"/>
              <a:gd name="T42" fmla="*/ 1234 w 1476"/>
              <a:gd name="T43" fmla="*/ 2268 h 2285"/>
              <a:gd name="T44" fmla="*/ 1125 w 1476"/>
              <a:gd name="T45" fmla="*/ 2248 h 2285"/>
              <a:gd name="T46" fmla="*/ 1062 w 1476"/>
              <a:gd name="T47" fmla="*/ 2079 h 2285"/>
              <a:gd name="T48" fmla="*/ 1037 w 1476"/>
              <a:gd name="T49" fmla="*/ 1747 h 2285"/>
              <a:gd name="T50" fmla="*/ 1037 w 1476"/>
              <a:gd name="T51" fmla="*/ 2170 h 2285"/>
              <a:gd name="T52" fmla="*/ 959 w 1476"/>
              <a:gd name="T53" fmla="*/ 2252 h 2285"/>
              <a:gd name="T54" fmla="*/ 954 w 1476"/>
              <a:gd name="T55" fmla="*/ 2072 h 2285"/>
              <a:gd name="T56" fmla="*/ 874 w 1476"/>
              <a:gd name="T57" fmla="*/ 1715 h 2285"/>
              <a:gd name="T58" fmla="*/ 859 w 1476"/>
              <a:gd name="T59" fmla="*/ 1128 h 2285"/>
              <a:gd name="T60" fmla="*/ 868 w 1476"/>
              <a:gd name="T61" fmla="*/ 923 h 2285"/>
              <a:gd name="T62" fmla="*/ 803 w 1476"/>
              <a:gd name="T63" fmla="*/ 725 h 2285"/>
              <a:gd name="T64" fmla="*/ 740 w 1476"/>
              <a:gd name="T65" fmla="*/ 838 h 2285"/>
              <a:gd name="T66" fmla="*/ 657 w 1476"/>
              <a:gd name="T67" fmla="*/ 983 h 2285"/>
              <a:gd name="T68" fmla="*/ 680 w 1476"/>
              <a:gd name="T69" fmla="*/ 1218 h 2285"/>
              <a:gd name="T70" fmla="*/ 662 w 1476"/>
              <a:gd name="T71" fmla="*/ 1638 h 2285"/>
              <a:gd name="T72" fmla="*/ 564 w 1476"/>
              <a:gd name="T73" fmla="*/ 2166 h 2285"/>
              <a:gd name="T74" fmla="*/ 560 w 1476"/>
              <a:gd name="T75" fmla="*/ 2283 h 2285"/>
              <a:gd name="T76" fmla="*/ 449 w 1476"/>
              <a:gd name="T77" fmla="*/ 2151 h 2285"/>
              <a:gd name="T78" fmla="*/ 450 w 1476"/>
              <a:gd name="T79" fmla="*/ 1908 h 2285"/>
              <a:gd name="T80" fmla="*/ 437 w 1476"/>
              <a:gd name="T81" fmla="*/ 1544 h 2285"/>
              <a:gd name="T82" fmla="*/ 415 w 1476"/>
              <a:gd name="T83" fmla="*/ 2070 h 2285"/>
              <a:gd name="T84" fmla="*/ 354 w 1476"/>
              <a:gd name="T85" fmla="*/ 2246 h 2285"/>
              <a:gd name="T86" fmla="*/ 312 w 1476"/>
              <a:gd name="T87" fmla="*/ 2098 h 2285"/>
              <a:gd name="T88" fmla="*/ 253 w 1476"/>
              <a:gd name="T89" fmla="*/ 1802 h 2285"/>
              <a:gd name="T90" fmla="*/ 214 w 1476"/>
              <a:gd name="T91" fmla="*/ 1181 h 2285"/>
              <a:gd name="T92" fmla="*/ 238 w 1476"/>
              <a:gd name="T93" fmla="*/ 938 h 2285"/>
              <a:gd name="T94" fmla="*/ 218 w 1476"/>
              <a:gd name="T95" fmla="*/ 745 h 2285"/>
              <a:gd name="T96" fmla="*/ 146 w 1476"/>
              <a:gd name="T97" fmla="*/ 983 h 2285"/>
              <a:gd name="T98" fmla="*/ 100 w 1476"/>
              <a:gd name="T99" fmla="*/ 1249 h 2285"/>
              <a:gd name="T100" fmla="*/ 101 w 1476"/>
              <a:gd name="T101" fmla="*/ 1322 h 2285"/>
              <a:gd name="T102" fmla="*/ 24 w 1476"/>
              <a:gd name="T103" fmla="*/ 1253 h 2285"/>
              <a:gd name="T104" fmla="*/ 52 w 1476"/>
              <a:gd name="T105" fmla="*/ 927 h 2285"/>
              <a:gd name="T106" fmla="*/ 113 w 1476"/>
              <a:gd name="T107" fmla="*/ 710 h 2285"/>
              <a:gd name="T108" fmla="*/ 135 w 1476"/>
              <a:gd name="T109" fmla="*/ 548 h 2285"/>
              <a:gd name="T110" fmla="*/ 294 w 1476"/>
              <a:gd name="T111" fmla="*/ 357 h 2285"/>
              <a:gd name="T112" fmla="*/ 453 w 1476"/>
              <a:gd name="T113" fmla="*/ 315 h 2285"/>
              <a:gd name="T114" fmla="*/ 423 w 1476"/>
              <a:gd name="T115" fmla="*/ 184 h 2285"/>
              <a:gd name="T116" fmla="*/ 482 w 1476"/>
              <a:gd name="T117" fmla="*/ 7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6" h="2285">
                <a:moveTo>
                  <a:pt x="636" y="48"/>
                </a:moveTo>
                <a:lnTo>
                  <a:pt x="651" y="77"/>
                </a:lnTo>
                <a:lnTo>
                  <a:pt x="658" y="111"/>
                </a:lnTo>
                <a:lnTo>
                  <a:pt x="660" y="146"/>
                </a:lnTo>
                <a:lnTo>
                  <a:pt x="664" y="179"/>
                </a:lnTo>
                <a:lnTo>
                  <a:pt x="661" y="197"/>
                </a:lnTo>
                <a:lnTo>
                  <a:pt x="654" y="213"/>
                </a:lnTo>
                <a:lnTo>
                  <a:pt x="645" y="228"/>
                </a:lnTo>
                <a:lnTo>
                  <a:pt x="635" y="242"/>
                </a:lnTo>
                <a:lnTo>
                  <a:pt x="624" y="255"/>
                </a:lnTo>
                <a:lnTo>
                  <a:pt x="617" y="270"/>
                </a:lnTo>
                <a:lnTo>
                  <a:pt x="614" y="288"/>
                </a:lnTo>
                <a:lnTo>
                  <a:pt x="617" y="306"/>
                </a:lnTo>
                <a:lnTo>
                  <a:pt x="622" y="310"/>
                </a:lnTo>
                <a:lnTo>
                  <a:pt x="628" y="311"/>
                </a:lnTo>
                <a:lnTo>
                  <a:pt x="634" y="311"/>
                </a:lnTo>
                <a:lnTo>
                  <a:pt x="639" y="311"/>
                </a:lnTo>
                <a:lnTo>
                  <a:pt x="651" y="323"/>
                </a:lnTo>
                <a:lnTo>
                  <a:pt x="664" y="333"/>
                </a:lnTo>
                <a:lnTo>
                  <a:pt x="677" y="338"/>
                </a:lnTo>
                <a:lnTo>
                  <a:pt x="692" y="344"/>
                </a:lnTo>
                <a:lnTo>
                  <a:pt x="707" y="348"/>
                </a:lnTo>
                <a:lnTo>
                  <a:pt x="722" y="352"/>
                </a:lnTo>
                <a:lnTo>
                  <a:pt x="737" y="357"/>
                </a:lnTo>
                <a:lnTo>
                  <a:pt x="751" y="364"/>
                </a:lnTo>
                <a:lnTo>
                  <a:pt x="826" y="402"/>
                </a:lnTo>
                <a:lnTo>
                  <a:pt x="838" y="413"/>
                </a:lnTo>
                <a:lnTo>
                  <a:pt x="848" y="426"/>
                </a:lnTo>
                <a:lnTo>
                  <a:pt x="858" y="439"/>
                </a:lnTo>
                <a:lnTo>
                  <a:pt x="870" y="452"/>
                </a:lnTo>
                <a:lnTo>
                  <a:pt x="880" y="464"/>
                </a:lnTo>
                <a:lnTo>
                  <a:pt x="893" y="473"/>
                </a:lnTo>
                <a:lnTo>
                  <a:pt x="907" y="480"/>
                </a:lnTo>
                <a:lnTo>
                  <a:pt x="923" y="481"/>
                </a:lnTo>
                <a:lnTo>
                  <a:pt x="933" y="480"/>
                </a:lnTo>
                <a:lnTo>
                  <a:pt x="944" y="481"/>
                </a:lnTo>
                <a:lnTo>
                  <a:pt x="954" y="482"/>
                </a:lnTo>
                <a:lnTo>
                  <a:pt x="964" y="482"/>
                </a:lnTo>
                <a:lnTo>
                  <a:pt x="974" y="482"/>
                </a:lnTo>
                <a:lnTo>
                  <a:pt x="984" y="481"/>
                </a:lnTo>
                <a:lnTo>
                  <a:pt x="993" y="477"/>
                </a:lnTo>
                <a:lnTo>
                  <a:pt x="1001" y="471"/>
                </a:lnTo>
                <a:lnTo>
                  <a:pt x="976" y="449"/>
                </a:lnTo>
                <a:lnTo>
                  <a:pt x="962" y="425"/>
                </a:lnTo>
                <a:lnTo>
                  <a:pt x="954" y="396"/>
                </a:lnTo>
                <a:lnTo>
                  <a:pt x="952" y="366"/>
                </a:lnTo>
                <a:lnTo>
                  <a:pt x="949" y="336"/>
                </a:lnTo>
                <a:lnTo>
                  <a:pt x="946" y="306"/>
                </a:lnTo>
                <a:lnTo>
                  <a:pt x="938" y="277"/>
                </a:lnTo>
                <a:lnTo>
                  <a:pt x="923" y="251"/>
                </a:lnTo>
                <a:lnTo>
                  <a:pt x="921" y="233"/>
                </a:lnTo>
                <a:lnTo>
                  <a:pt x="922" y="217"/>
                </a:lnTo>
                <a:lnTo>
                  <a:pt x="926" y="200"/>
                </a:lnTo>
                <a:lnTo>
                  <a:pt x="933" y="185"/>
                </a:lnTo>
                <a:lnTo>
                  <a:pt x="944" y="178"/>
                </a:lnTo>
                <a:lnTo>
                  <a:pt x="954" y="168"/>
                </a:lnTo>
                <a:lnTo>
                  <a:pt x="963" y="156"/>
                </a:lnTo>
                <a:lnTo>
                  <a:pt x="972" y="145"/>
                </a:lnTo>
                <a:lnTo>
                  <a:pt x="983" y="134"/>
                </a:lnTo>
                <a:lnTo>
                  <a:pt x="994" y="126"/>
                </a:lnTo>
                <a:lnTo>
                  <a:pt x="1008" y="122"/>
                </a:lnTo>
                <a:lnTo>
                  <a:pt x="1023" y="123"/>
                </a:lnTo>
                <a:lnTo>
                  <a:pt x="1031" y="115"/>
                </a:lnTo>
                <a:lnTo>
                  <a:pt x="1039" y="110"/>
                </a:lnTo>
                <a:lnTo>
                  <a:pt x="1048" y="107"/>
                </a:lnTo>
                <a:lnTo>
                  <a:pt x="1059" y="103"/>
                </a:lnTo>
                <a:lnTo>
                  <a:pt x="1068" y="102"/>
                </a:lnTo>
                <a:lnTo>
                  <a:pt x="1078" y="102"/>
                </a:lnTo>
                <a:lnTo>
                  <a:pt x="1090" y="102"/>
                </a:lnTo>
                <a:lnTo>
                  <a:pt x="1100" y="102"/>
                </a:lnTo>
                <a:lnTo>
                  <a:pt x="1112" y="107"/>
                </a:lnTo>
                <a:lnTo>
                  <a:pt x="1125" y="113"/>
                </a:lnTo>
                <a:lnTo>
                  <a:pt x="1136" y="119"/>
                </a:lnTo>
                <a:lnTo>
                  <a:pt x="1148" y="128"/>
                </a:lnTo>
                <a:lnTo>
                  <a:pt x="1157" y="137"/>
                </a:lnTo>
                <a:lnTo>
                  <a:pt x="1165" y="147"/>
                </a:lnTo>
                <a:lnTo>
                  <a:pt x="1171" y="160"/>
                </a:lnTo>
                <a:lnTo>
                  <a:pt x="1173" y="172"/>
                </a:lnTo>
                <a:lnTo>
                  <a:pt x="1188" y="189"/>
                </a:lnTo>
                <a:lnTo>
                  <a:pt x="1199" y="206"/>
                </a:lnTo>
                <a:lnTo>
                  <a:pt x="1208" y="225"/>
                </a:lnTo>
                <a:lnTo>
                  <a:pt x="1213" y="246"/>
                </a:lnTo>
                <a:lnTo>
                  <a:pt x="1216" y="268"/>
                </a:lnTo>
                <a:lnTo>
                  <a:pt x="1217" y="291"/>
                </a:lnTo>
                <a:lnTo>
                  <a:pt x="1214" y="313"/>
                </a:lnTo>
                <a:lnTo>
                  <a:pt x="1210" y="335"/>
                </a:lnTo>
                <a:lnTo>
                  <a:pt x="1216" y="345"/>
                </a:lnTo>
                <a:lnTo>
                  <a:pt x="1220" y="357"/>
                </a:lnTo>
                <a:lnTo>
                  <a:pt x="1221" y="369"/>
                </a:lnTo>
                <a:lnTo>
                  <a:pt x="1217" y="381"/>
                </a:lnTo>
                <a:lnTo>
                  <a:pt x="1210" y="390"/>
                </a:lnTo>
                <a:lnTo>
                  <a:pt x="1203" y="398"/>
                </a:lnTo>
                <a:lnTo>
                  <a:pt x="1195" y="406"/>
                </a:lnTo>
                <a:lnTo>
                  <a:pt x="1187" y="414"/>
                </a:lnTo>
                <a:lnTo>
                  <a:pt x="1179" y="422"/>
                </a:lnTo>
                <a:lnTo>
                  <a:pt x="1171" y="430"/>
                </a:lnTo>
                <a:lnTo>
                  <a:pt x="1163" y="437"/>
                </a:lnTo>
                <a:lnTo>
                  <a:pt x="1154" y="445"/>
                </a:lnTo>
                <a:lnTo>
                  <a:pt x="1156" y="451"/>
                </a:lnTo>
                <a:lnTo>
                  <a:pt x="1157" y="456"/>
                </a:lnTo>
                <a:lnTo>
                  <a:pt x="1158" y="462"/>
                </a:lnTo>
                <a:lnTo>
                  <a:pt x="1159" y="467"/>
                </a:lnTo>
                <a:lnTo>
                  <a:pt x="1163" y="462"/>
                </a:lnTo>
                <a:lnTo>
                  <a:pt x="1167" y="456"/>
                </a:lnTo>
                <a:lnTo>
                  <a:pt x="1173" y="451"/>
                </a:lnTo>
                <a:lnTo>
                  <a:pt x="1179" y="448"/>
                </a:lnTo>
                <a:lnTo>
                  <a:pt x="1184" y="445"/>
                </a:lnTo>
                <a:lnTo>
                  <a:pt x="1190" y="444"/>
                </a:lnTo>
                <a:lnTo>
                  <a:pt x="1197" y="444"/>
                </a:lnTo>
                <a:lnTo>
                  <a:pt x="1203" y="445"/>
                </a:lnTo>
                <a:lnTo>
                  <a:pt x="1208" y="452"/>
                </a:lnTo>
                <a:lnTo>
                  <a:pt x="1213" y="456"/>
                </a:lnTo>
                <a:lnTo>
                  <a:pt x="1221" y="457"/>
                </a:lnTo>
                <a:lnTo>
                  <a:pt x="1229" y="456"/>
                </a:lnTo>
                <a:lnTo>
                  <a:pt x="1237" y="456"/>
                </a:lnTo>
                <a:lnTo>
                  <a:pt x="1244" y="456"/>
                </a:lnTo>
                <a:lnTo>
                  <a:pt x="1251" y="458"/>
                </a:lnTo>
                <a:lnTo>
                  <a:pt x="1256" y="464"/>
                </a:lnTo>
                <a:lnTo>
                  <a:pt x="1270" y="464"/>
                </a:lnTo>
                <a:lnTo>
                  <a:pt x="1279" y="466"/>
                </a:lnTo>
                <a:lnTo>
                  <a:pt x="1285" y="472"/>
                </a:lnTo>
                <a:lnTo>
                  <a:pt x="1289" y="480"/>
                </a:lnTo>
                <a:lnTo>
                  <a:pt x="1292" y="489"/>
                </a:lnTo>
                <a:lnTo>
                  <a:pt x="1294" y="500"/>
                </a:lnTo>
                <a:lnTo>
                  <a:pt x="1297" y="509"/>
                </a:lnTo>
                <a:lnTo>
                  <a:pt x="1302" y="518"/>
                </a:lnTo>
                <a:lnTo>
                  <a:pt x="1309" y="521"/>
                </a:lnTo>
                <a:lnTo>
                  <a:pt x="1315" y="526"/>
                </a:lnTo>
                <a:lnTo>
                  <a:pt x="1319" y="531"/>
                </a:lnTo>
                <a:lnTo>
                  <a:pt x="1323" y="535"/>
                </a:lnTo>
                <a:lnTo>
                  <a:pt x="1323" y="547"/>
                </a:lnTo>
                <a:lnTo>
                  <a:pt x="1325" y="558"/>
                </a:lnTo>
                <a:lnTo>
                  <a:pt x="1331" y="568"/>
                </a:lnTo>
                <a:lnTo>
                  <a:pt x="1337" y="577"/>
                </a:lnTo>
                <a:lnTo>
                  <a:pt x="1343" y="587"/>
                </a:lnTo>
                <a:lnTo>
                  <a:pt x="1350" y="596"/>
                </a:lnTo>
                <a:lnTo>
                  <a:pt x="1356" y="607"/>
                </a:lnTo>
                <a:lnTo>
                  <a:pt x="1360" y="618"/>
                </a:lnTo>
                <a:lnTo>
                  <a:pt x="1369" y="661"/>
                </a:lnTo>
                <a:lnTo>
                  <a:pt x="1373" y="706"/>
                </a:lnTo>
                <a:lnTo>
                  <a:pt x="1378" y="751"/>
                </a:lnTo>
                <a:lnTo>
                  <a:pt x="1383" y="796"/>
                </a:lnTo>
                <a:lnTo>
                  <a:pt x="1387" y="841"/>
                </a:lnTo>
                <a:lnTo>
                  <a:pt x="1396" y="884"/>
                </a:lnTo>
                <a:lnTo>
                  <a:pt x="1409" y="925"/>
                </a:lnTo>
                <a:lnTo>
                  <a:pt x="1429" y="964"/>
                </a:lnTo>
                <a:lnTo>
                  <a:pt x="1438" y="1020"/>
                </a:lnTo>
                <a:lnTo>
                  <a:pt x="1443" y="1078"/>
                </a:lnTo>
                <a:lnTo>
                  <a:pt x="1443" y="1135"/>
                </a:lnTo>
                <a:lnTo>
                  <a:pt x="1445" y="1191"/>
                </a:lnTo>
                <a:lnTo>
                  <a:pt x="1476" y="1308"/>
                </a:lnTo>
                <a:lnTo>
                  <a:pt x="1471" y="1321"/>
                </a:lnTo>
                <a:lnTo>
                  <a:pt x="1466" y="1334"/>
                </a:lnTo>
                <a:lnTo>
                  <a:pt x="1460" y="1346"/>
                </a:lnTo>
                <a:lnTo>
                  <a:pt x="1454" y="1359"/>
                </a:lnTo>
                <a:lnTo>
                  <a:pt x="1447" y="1370"/>
                </a:lnTo>
                <a:lnTo>
                  <a:pt x="1440" y="1383"/>
                </a:lnTo>
                <a:lnTo>
                  <a:pt x="1435" y="1395"/>
                </a:lnTo>
                <a:lnTo>
                  <a:pt x="1428" y="1407"/>
                </a:lnTo>
                <a:lnTo>
                  <a:pt x="1421" y="1406"/>
                </a:lnTo>
                <a:lnTo>
                  <a:pt x="1416" y="1401"/>
                </a:lnTo>
                <a:lnTo>
                  <a:pt x="1413" y="1396"/>
                </a:lnTo>
                <a:lnTo>
                  <a:pt x="1411" y="1390"/>
                </a:lnTo>
                <a:lnTo>
                  <a:pt x="1413" y="1369"/>
                </a:lnTo>
                <a:lnTo>
                  <a:pt x="1417" y="1351"/>
                </a:lnTo>
                <a:lnTo>
                  <a:pt x="1422" y="1332"/>
                </a:lnTo>
                <a:lnTo>
                  <a:pt x="1421" y="1315"/>
                </a:lnTo>
                <a:lnTo>
                  <a:pt x="1415" y="1327"/>
                </a:lnTo>
                <a:lnTo>
                  <a:pt x="1413" y="1342"/>
                </a:lnTo>
                <a:lnTo>
                  <a:pt x="1407" y="1352"/>
                </a:lnTo>
                <a:lnTo>
                  <a:pt x="1394" y="1352"/>
                </a:lnTo>
                <a:lnTo>
                  <a:pt x="1387" y="1315"/>
                </a:lnTo>
                <a:lnTo>
                  <a:pt x="1384" y="1278"/>
                </a:lnTo>
                <a:lnTo>
                  <a:pt x="1385" y="1241"/>
                </a:lnTo>
                <a:lnTo>
                  <a:pt x="1393" y="1203"/>
                </a:lnTo>
                <a:lnTo>
                  <a:pt x="1387" y="1164"/>
                </a:lnTo>
                <a:lnTo>
                  <a:pt x="1376" y="1127"/>
                </a:lnTo>
                <a:lnTo>
                  <a:pt x="1360" y="1093"/>
                </a:lnTo>
                <a:lnTo>
                  <a:pt x="1342" y="1058"/>
                </a:lnTo>
                <a:lnTo>
                  <a:pt x="1325" y="1024"/>
                </a:lnTo>
                <a:lnTo>
                  <a:pt x="1309" y="989"/>
                </a:lnTo>
                <a:lnTo>
                  <a:pt x="1297" y="952"/>
                </a:lnTo>
                <a:lnTo>
                  <a:pt x="1290" y="914"/>
                </a:lnTo>
                <a:lnTo>
                  <a:pt x="1279" y="899"/>
                </a:lnTo>
                <a:lnTo>
                  <a:pt x="1272" y="881"/>
                </a:lnTo>
                <a:lnTo>
                  <a:pt x="1267" y="862"/>
                </a:lnTo>
                <a:lnTo>
                  <a:pt x="1263" y="844"/>
                </a:lnTo>
                <a:lnTo>
                  <a:pt x="1258" y="865"/>
                </a:lnTo>
                <a:lnTo>
                  <a:pt x="1257" y="887"/>
                </a:lnTo>
                <a:lnTo>
                  <a:pt x="1257" y="908"/>
                </a:lnTo>
                <a:lnTo>
                  <a:pt x="1257" y="929"/>
                </a:lnTo>
                <a:lnTo>
                  <a:pt x="1254" y="949"/>
                </a:lnTo>
                <a:lnTo>
                  <a:pt x="1248" y="966"/>
                </a:lnTo>
                <a:lnTo>
                  <a:pt x="1236" y="979"/>
                </a:lnTo>
                <a:lnTo>
                  <a:pt x="1219" y="988"/>
                </a:lnTo>
                <a:lnTo>
                  <a:pt x="1221" y="1008"/>
                </a:lnTo>
                <a:lnTo>
                  <a:pt x="1226" y="1027"/>
                </a:lnTo>
                <a:lnTo>
                  <a:pt x="1233" y="1048"/>
                </a:lnTo>
                <a:lnTo>
                  <a:pt x="1241" y="1067"/>
                </a:lnTo>
                <a:lnTo>
                  <a:pt x="1249" y="1088"/>
                </a:lnTo>
                <a:lnTo>
                  <a:pt x="1257" y="1108"/>
                </a:lnTo>
                <a:lnTo>
                  <a:pt x="1265" y="1126"/>
                </a:lnTo>
                <a:lnTo>
                  <a:pt x="1272" y="1145"/>
                </a:lnTo>
                <a:lnTo>
                  <a:pt x="1293" y="1210"/>
                </a:lnTo>
                <a:lnTo>
                  <a:pt x="1303" y="1277"/>
                </a:lnTo>
                <a:lnTo>
                  <a:pt x="1304" y="1346"/>
                </a:lnTo>
                <a:lnTo>
                  <a:pt x="1300" y="1416"/>
                </a:lnTo>
                <a:lnTo>
                  <a:pt x="1292" y="1487"/>
                </a:lnTo>
                <a:lnTo>
                  <a:pt x="1284" y="1557"/>
                </a:lnTo>
                <a:lnTo>
                  <a:pt x="1278" y="1626"/>
                </a:lnTo>
                <a:lnTo>
                  <a:pt x="1278" y="1695"/>
                </a:lnTo>
                <a:lnTo>
                  <a:pt x="1265" y="1748"/>
                </a:lnTo>
                <a:lnTo>
                  <a:pt x="1258" y="1803"/>
                </a:lnTo>
                <a:lnTo>
                  <a:pt x="1252" y="1860"/>
                </a:lnTo>
                <a:lnTo>
                  <a:pt x="1247" y="1916"/>
                </a:lnTo>
                <a:lnTo>
                  <a:pt x="1242" y="1944"/>
                </a:lnTo>
                <a:lnTo>
                  <a:pt x="1237" y="1972"/>
                </a:lnTo>
                <a:lnTo>
                  <a:pt x="1233" y="2000"/>
                </a:lnTo>
                <a:lnTo>
                  <a:pt x="1227" y="2028"/>
                </a:lnTo>
                <a:lnTo>
                  <a:pt x="1222" y="2056"/>
                </a:lnTo>
                <a:lnTo>
                  <a:pt x="1218" y="2085"/>
                </a:lnTo>
                <a:lnTo>
                  <a:pt x="1214" y="2113"/>
                </a:lnTo>
                <a:lnTo>
                  <a:pt x="1212" y="2142"/>
                </a:lnTo>
                <a:lnTo>
                  <a:pt x="1208" y="2147"/>
                </a:lnTo>
                <a:lnTo>
                  <a:pt x="1201" y="2148"/>
                </a:lnTo>
                <a:lnTo>
                  <a:pt x="1195" y="2149"/>
                </a:lnTo>
                <a:lnTo>
                  <a:pt x="1188" y="2151"/>
                </a:lnTo>
                <a:lnTo>
                  <a:pt x="1188" y="2159"/>
                </a:lnTo>
                <a:lnTo>
                  <a:pt x="1190" y="2169"/>
                </a:lnTo>
                <a:lnTo>
                  <a:pt x="1194" y="2177"/>
                </a:lnTo>
                <a:lnTo>
                  <a:pt x="1197" y="2186"/>
                </a:lnTo>
                <a:lnTo>
                  <a:pt x="1206" y="2192"/>
                </a:lnTo>
                <a:lnTo>
                  <a:pt x="1216" y="2197"/>
                </a:lnTo>
                <a:lnTo>
                  <a:pt x="1225" y="2203"/>
                </a:lnTo>
                <a:lnTo>
                  <a:pt x="1233" y="2210"/>
                </a:lnTo>
                <a:lnTo>
                  <a:pt x="1241" y="2218"/>
                </a:lnTo>
                <a:lnTo>
                  <a:pt x="1247" y="2226"/>
                </a:lnTo>
                <a:lnTo>
                  <a:pt x="1251" y="2237"/>
                </a:lnTo>
                <a:lnTo>
                  <a:pt x="1254" y="2247"/>
                </a:lnTo>
                <a:lnTo>
                  <a:pt x="1249" y="2256"/>
                </a:lnTo>
                <a:lnTo>
                  <a:pt x="1242" y="2263"/>
                </a:lnTo>
                <a:lnTo>
                  <a:pt x="1234" y="2268"/>
                </a:lnTo>
                <a:lnTo>
                  <a:pt x="1225" y="2272"/>
                </a:lnTo>
                <a:lnTo>
                  <a:pt x="1214" y="2275"/>
                </a:lnTo>
                <a:lnTo>
                  <a:pt x="1203" y="2277"/>
                </a:lnTo>
                <a:lnTo>
                  <a:pt x="1193" y="2277"/>
                </a:lnTo>
                <a:lnTo>
                  <a:pt x="1181" y="2278"/>
                </a:lnTo>
                <a:lnTo>
                  <a:pt x="1169" y="2277"/>
                </a:lnTo>
                <a:lnTo>
                  <a:pt x="1159" y="2273"/>
                </a:lnTo>
                <a:lnTo>
                  <a:pt x="1150" y="2268"/>
                </a:lnTo>
                <a:lnTo>
                  <a:pt x="1142" y="2261"/>
                </a:lnTo>
                <a:lnTo>
                  <a:pt x="1134" y="2254"/>
                </a:lnTo>
                <a:lnTo>
                  <a:pt x="1125" y="2248"/>
                </a:lnTo>
                <a:lnTo>
                  <a:pt x="1114" y="2245"/>
                </a:lnTo>
                <a:lnTo>
                  <a:pt x="1103" y="2243"/>
                </a:lnTo>
                <a:lnTo>
                  <a:pt x="1093" y="2228"/>
                </a:lnTo>
                <a:lnTo>
                  <a:pt x="1091" y="2210"/>
                </a:lnTo>
                <a:lnTo>
                  <a:pt x="1092" y="2190"/>
                </a:lnTo>
                <a:lnTo>
                  <a:pt x="1092" y="2173"/>
                </a:lnTo>
                <a:lnTo>
                  <a:pt x="1084" y="2171"/>
                </a:lnTo>
                <a:lnTo>
                  <a:pt x="1075" y="2170"/>
                </a:lnTo>
                <a:lnTo>
                  <a:pt x="1068" y="2167"/>
                </a:lnTo>
                <a:lnTo>
                  <a:pt x="1063" y="2159"/>
                </a:lnTo>
                <a:lnTo>
                  <a:pt x="1062" y="2079"/>
                </a:lnTo>
                <a:lnTo>
                  <a:pt x="1066" y="1997"/>
                </a:lnTo>
                <a:lnTo>
                  <a:pt x="1072" y="1914"/>
                </a:lnTo>
                <a:lnTo>
                  <a:pt x="1077" y="1832"/>
                </a:lnTo>
                <a:lnTo>
                  <a:pt x="1080" y="1749"/>
                </a:lnTo>
                <a:lnTo>
                  <a:pt x="1080" y="1668"/>
                </a:lnTo>
                <a:lnTo>
                  <a:pt x="1072" y="1588"/>
                </a:lnTo>
                <a:lnTo>
                  <a:pt x="1057" y="1509"/>
                </a:lnTo>
                <a:lnTo>
                  <a:pt x="1054" y="1570"/>
                </a:lnTo>
                <a:lnTo>
                  <a:pt x="1054" y="1631"/>
                </a:lnTo>
                <a:lnTo>
                  <a:pt x="1051" y="1691"/>
                </a:lnTo>
                <a:lnTo>
                  <a:pt x="1037" y="1747"/>
                </a:lnTo>
                <a:lnTo>
                  <a:pt x="1042" y="1817"/>
                </a:lnTo>
                <a:lnTo>
                  <a:pt x="1046" y="1892"/>
                </a:lnTo>
                <a:lnTo>
                  <a:pt x="1047" y="1967"/>
                </a:lnTo>
                <a:lnTo>
                  <a:pt x="1042" y="2042"/>
                </a:lnTo>
                <a:lnTo>
                  <a:pt x="1029" y="2056"/>
                </a:lnTo>
                <a:lnTo>
                  <a:pt x="1030" y="2071"/>
                </a:lnTo>
                <a:lnTo>
                  <a:pt x="1037" y="2087"/>
                </a:lnTo>
                <a:lnTo>
                  <a:pt x="1038" y="2103"/>
                </a:lnTo>
                <a:lnTo>
                  <a:pt x="1035" y="2124"/>
                </a:lnTo>
                <a:lnTo>
                  <a:pt x="1035" y="2146"/>
                </a:lnTo>
                <a:lnTo>
                  <a:pt x="1037" y="2170"/>
                </a:lnTo>
                <a:lnTo>
                  <a:pt x="1039" y="2194"/>
                </a:lnTo>
                <a:lnTo>
                  <a:pt x="1038" y="2216"/>
                </a:lnTo>
                <a:lnTo>
                  <a:pt x="1032" y="2234"/>
                </a:lnTo>
                <a:lnTo>
                  <a:pt x="1020" y="2249"/>
                </a:lnTo>
                <a:lnTo>
                  <a:pt x="998" y="2258"/>
                </a:lnTo>
                <a:lnTo>
                  <a:pt x="991" y="2258"/>
                </a:lnTo>
                <a:lnTo>
                  <a:pt x="984" y="2257"/>
                </a:lnTo>
                <a:lnTo>
                  <a:pt x="978" y="2256"/>
                </a:lnTo>
                <a:lnTo>
                  <a:pt x="971" y="2255"/>
                </a:lnTo>
                <a:lnTo>
                  <a:pt x="966" y="2254"/>
                </a:lnTo>
                <a:lnTo>
                  <a:pt x="959" y="2252"/>
                </a:lnTo>
                <a:lnTo>
                  <a:pt x="953" y="2249"/>
                </a:lnTo>
                <a:lnTo>
                  <a:pt x="946" y="2247"/>
                </a:lnTo>
                <a:lnTo>
                  <a:pt x="936" y="2234"/>
                </a:lnTo>
                <a:lnTo>
                  <a:pt x="930" y="2219"/>
                </a:lnTo>
                <a:lnTo>
                  <a:pt x="929" y="2204"/>
                </a:lnTo>
                <a:lnTo>
                  <a:pt x="931" y="2188"/>
                </a:lnTo>
                <a:lnTo>
                  <a:pt x="934" y="2172"/>
                </a:lnTo>
                <a:lnTo>
                  <a:pt x="939" y="2156"/>
                </a:lnTo>
                <a:lnTo>
                  <a:pt x="942" y="2141"/>
                </a:lnTo>
                <a:lnTo>
                  <a:pt x="946" y="2126"/>
                </a:lnTo>
                <a:lnTo>
                  <a:pt x="954" y="2072"/>
                </a:lnTo>
                <a:lnTo>
                  <a:pt x="931" y="2063"/>
                </a:lnTo>
                <a:lnTo>
                  <a:pt x="915" y="2049"/>
                </a:lnTo>
                <a:lnTo>
                  <a:pt x="904" y="2029"/>
                </a:lnTo>
                <a:lnTo>
                  <a:pt x="899" y="2007"/>
                </a:lnTo>
                <a:lnTo>
                  <a:pt x="895" y="1983"/>
                </a:lnTo>
                <a:lnTo>
                  <a:pt x="893" y="1959"/>
                </a:lnTo>
                <a:lnTo>
                  <a:pt x="889" y="1936"/>
                </a:lnTo>
                <a:lnTo>
                  <a:pt x="884" y="1914"/>
                </a:lnTo>
                <a:lnTo>
                  <a:pt x="877" y="1848"/>
                </a:lnTo>
                <a:lnTo>
                  <a:pt x="874" y="1782"/>
                </a:lnTo>
                <a:lnTo>
                  <a:pt x="874" y="1715"/>
                </a:lnTo>
                <a:lnTo>
                  <a:pt x="876" y="1647"/>
                </a:lnTo>
                <a:lnTo>
                  <a:pt x="874" y="1580"/>
                </a:lnTo>
                <a:lnTo>
                  <a:pt x="871" y="1513"/>
                </a:lnTo>
                <a:lnTo>
                  <a:pt x="862" y="1448"/>
                </a:lnTo>
                <a:lnTo>
                  <a:pt x="846" y="1383"/>
                </a:lnTo>
                <a:lnTo>
                  <a:pt x="839" y="1337"/>
                </a:lnTo>
                <a:lnTo>
                  <a:pt x="835" y="1293"/>
                </a:lnTo>
                <a:lnTo>
                  <a:pt x="834" y="1252"/>
                </a:lnTo>
                <a:lnTo>
                  <a:pt x="836" y="1210"/>
                </a:lnTo>
                <a:lnTo>
                  <a:pt x="845" y="1169"/>
                </a:lnTo>
                <a:lnTo>
                  <a:pt x="859" y="1128"/>
                </a:lnTo>
                <a:lnTo>
                  <a:pt x="880" y="1087"/>
                </a:lnTo>
                <a:lnTo>
                  <a:pt x="909" y="1044"/>
                </a:lnTo>
                <a:lnTo>
                  <a:pt x="909" y="1040"/>
                </a:lnTo>
                <a:lnTo>
                  <a:pt x="909" y="1025"/>
                </a:lnTo>
                <a:lnTo>
                  <a:pt x="908" y="1005"/>
                </a:lnTo>
                <a:lnTo>
                  <a:pt x="907" y="985"/>
                </a:lnTo>
                <a:lnTo>
                  <a:pt x="889" y="974"/>
                </a:lnTo>
                <a:lnTo>
                  <a:pt x="878" y="964"/>
                </a:lnTo>
                <a:lnTo>
                  <a:pt x="871" y="952"/>
                </a:lnTo>
                <a:lnTo>
                  <a:pt x="868" y="938"/>
                </a:lnTo>
                <a:lnTo>
                  <a:pt x="868" y="923"/>
                </a:lnTo>
                <a:lnTo>
                  <a:pt x="869" y="904"/>
                </a:lnTo>
                <a:lnTo>
                  <a:pt x="872" y="881"/>
                </a:lnTo>
                <a:lnTo>
                  <a:pt x="876" y="854"/>
                </a:lnTo>
                <a:lnTo>
                  <a:pt x="872" y="826"/>
                </a:lnTo>
                <a:lnTo>
                  <a:pt x="869" y="797"/>
                </a:lnTo>
                <a:lnTo>
                  <a:pt x="864" y="768"/>
                </a:lnTo>
                <a:lnTo>
                  <a:pt x="855" y="743"/>
                </a:lnTo>
                <a:lnTo>
                  <a:pt x="824" y="695"/>
                </a:lnTo>
                <a:lnTo>
                  <a:pt x="816" y="706"/>
                </a:lnTo>
                <a:lnTo>
                  <a:pt x="810" y="715"/>
                </a:lnTo>
                <a:lnTo>
                  <a:pt x="803" y="725"/>
                </a:lnTo>
                <a:lnTo>
                  <a:pt x="798" y="736"/>
                </a:lnTo>
                <a:lnTo>
                  <a:pt x="793" y="746"/>
                </a:lnTo>
                <a:lnTo>
                  <a:pt x="786" y="758"/>
                </a:lnTo>
                <a:lnTo>
                  <a:pt x="780" y="770"/>
                </a:lnTo>
                <a:lnTo>
                  <a:pt x="772" y="783"/>
                </a:lnTo>
                <a:lnTo>
                  <a:pt x="766" y="794"/>
                </a:lnTo>
                <a:lnTo>
                  <a:pt x="760" y="806"/>
                </a:lnTo>
                <a:lnTo>
                  <a:pt x="756" y="816"/>
                </a:lnTo>
                <a:lnTo>
                  <a:pt x="752" y="826"/>
                </a:lnTo>
                <a:lnTo>
                  <a:pt x="747" y="834"/>
                </a:lnTo>
                <a:lnTo>
                  <a:pt x="740" y="838"/>
                </a:lnTo>
                <a:lnTo>
                  <a:pt x="732" y="841"/>
                </a:lnTo>
                <a:lnTo>
                  <a:pt x="721" y="839"/>
                </a:lnTo>
                <a:lnTo>
                  <a:pt x="712" y="857"/>
                </a:lnTo>
                <a:lnTo>
                  <a:pt x="705" y="873"/>
                </a:lnTo>
                <a:lnTo>
                  <a:pt x="700" y="890"/>
                </a:lnTo>
                <a:lnTo>
                  <a:pt x="696" y="905"/>
                </a:lnTo>
                <a:lnTo>
                  <a:pt x="691" y="921"/>
                </a:lnTo>
                <a:lnTo>
                  <a:pt x="687" y="936"/>
                </a:lnTo>
                <a:lnTo>
                  <a:pt x="682" y="950"/>
                </a:lnTo>
                <a:lnTo>
                  <a:pt x="676" y="964"/>
                </a:lnTo>
                <a:lnTo>
                  <a:pt x="657" y="983"/>
                </a:lnTo>
                <a:lnTo>
                  <a:pt x="649" y="1005"/>
                </a:lnTo>
                <a:lnTo>
                  <a:pt x="650" y="1027"/>
                </a:lnTo>
                <a:lnTo>
                  <a:pt x="656" y="1050"/>
                </a:lnTo>
                <a:lnTo>
                  <a:pt x="665" y="1074"/>
                </a:lnTo>
                <a:lnTo>
                  <a:pt x="674" y="1099"/>
                </a:lnTo>
                <a:lnTo>
                  <a:pt x="679" y="1123"/>
                </a:lnTo>
                <a:lnTo>
                  <a:pt x="676" y="1148"/>
                </a:lnTo>
                <a:lnTo>
                  <a:pt x="673" y="1168"/>
                </a:lnTo>
                <a:lnTo>
                  <a:pt x="673" y="1185"/>
                </a:lnTo>
                <a:lnTo>
                  <a:pt x="676" y="1202"/>
                </a:lnTo>
                <a:lnTo>
                  <a:pt x="680" y="1218"/>
                </a:lnTo>
                <a:lnTo>
                  <a:pt x="684" y="1236"/>
                </a:lnTo>
                <a:lnTo>
                  <a:pt x="688" y="1253"/>
                </a:lnTo>
                <a:lnTo>
                  <a:pt x="688" y="1270"/>
                </a:lnTo>
                <a:lnTo>
                  <a:pt x="683" y="1290"/>
                </a:lnTo>
                <a:lnTo>
                  <a:pt x="674" y="1339"/>
                </a:lnTo>
                <a:lnTo>
                  <a:pt x="671" y="1389"/>
                </a:lnTo>
                <a:lnTo>
                  <a:pt x="669" y="1438"/>
                </a:lnTo>
                <a:lnTo>
                  <a:pt x="671" y="1488"/>
                </a:lnTo>
                <a:lnTo>
                  <a:pt x="671" y="1537"/>
                </a:lnTo>
                <a:lnTo>
                  <a:pt x="668" y="1587"/>
                </a:lnTo>
                <a:lnTo>
                  <a:pt x="662" y="1638"/>
                </a:lnTo>
                <a:lnTo>
                  <a:pt x="650" y="1688"/>
                </a:lnTo>
                <a:lnTo>
                  <a:pt x="638" y="1746"/>
                </a:lnTo>
                <a:lnTo>
                  <a:pt x="629" y="1805"/>
                </a:lnTo>
                <a:lnTo>
                  <a:pt x="621" y="1863"/>
                </a:lnTo>
                <a:lnTo>
                  <a:pt x="614" y="1923"/>
                </a:lnTo>
                <a:lnTo>
                  <a:pt x="607" y="1982"/>
                </a:lnTo>
                <a:lnTo>
                  <a:pt x="599" y="2041"/>
                </a:lnTo>
                <a:lnTo>
                  <a:pt x="588" y="2099"/>
                </a:lnTo>
                <a:lnTo>
                  <a:pt x="574" y="2156"/>
                </a:lnTo>
                <a:lnTo>
                  <a:pt x="571" y="2163"/>
                </a:lnTo>
                <a:lnTo>
                  <a:pt x="564" y="2166"/>
                </a:lnTo>
                <a:lnTo>
                  <a:pt x="555" y="2169"/>
                </a:lnTo>
                <a:lnTo>
                  <a:pt x="547" y="2170"/>
                </a:lnTo>
                <a:lnTo>
                  <a:pt x="548" y="2187"/>
                </a:lnTo>
                <a:lnTo>
                  <a:pt x="558" y="2202"/>
                </a:lnTo>
                <a:lnTo>
                  <a:pt x="570" y="2217"/>
                </a:lnTo>
                <a:lnTo>
                  <a:pt x="583" y="2232"/>
                </a:lnTo>
                <a:lnTo>
                  <a:pt x="593" y="2246"/>
                </a:lnTo>
                <a:lnTo>
                  <a:pt x="598" y="2258"/>
                </a:lnTo>
                <a:lnTo>
                  <a:pt x="593" y="2272"/>
                </a:lnTo>
                <a:lnTo>
                  <a:pt x="576" y="2285"/>
                </a:lnTo>
                <a:lnTo>
                  <a:pt x="560" y="2283"/>
                </a:lnTo>
                <a:lnTo>
                  <a:pt x="543" y="2281"/>
                </a:lnTo>
                <a:lnTo>
                  <a:pt x="525" y="2281"/>
                </a:lnTo>
                <a:lnTo>
                  <a:pt x="508" y="2280"/>
                </a:lnTo>
                <a:lnTo>
                  <a:pt x="492" y="2277"/>
                </a:lnTo>
                <a:lnTo>
                  <a:pt x="477" y="2272"/>
                </a:lnTo>
                <a:lnTo>
                  <a:pt x="463" y="2263"/>
                </a:lnTo>
                <a:lnTo>
                  <a:pt x="453" y="2249"/>
                </a:lnTo>
                <a:lnTo>
                  <a:pt x="448" y="2226"/>
                </a:lnTo>
                <a:lnTo>
                  <a:pt x="445" y="2201"/>
                </a:lnTo>
                <a:lnTo>
                  <a:pt x="446" y="2176"/>
                </a:lnTo>
                <a:lnTo>
                  <a:pt x="449" y="2151"/>
                </a:lnTo>
                <a:lnTo>
                  <a:pt x="439" y="2141"/>
                </a:lnTo>
                <a:lnTo>
                  <a:pt x="433" y="2128"/>
                </a:lnTo>
                <a:lnTo>
                  <a:pt x="431" y="2114"/>
                </a:lnTo>
                <a:lnTo>
                  <a:pt x="431" y="2101"/>
                </a:lnTo>
                <a:lnTo>
                  <a:pt x="433" y="2086"/>
                </a:lnTo>
                <a:lnTo>
                  <a:pt x="434" y="2071"/>
                </a:lnTo>
                <a:lnTo>
                  <a:pt x="435" y="2056"/>
                </a:lnTo>
                <a:lnTo>
                  <a:pt x="435" y="2042"/>
                </a:lnTo>
                <a:lnTo>
                  <a:pt x="441" y="1998"/>
                </a:lnTo>
                <a:lnTo>
                  <a:pt x="446" y="1953"/>
                </a:lnTo>
                <a:lnTo>
                  <a:pt x="450" y="1908"/>
                </a:lnTo>
                <a:lnTo>
                  <a:pt x="454" y="1863"/>
                </a:lnTo>
                <a:lnTo>
                  <a:pt x="456" y="1818"/>
                </a:lnTo>
                <a:lnTo>
                  <a:pt x="461" y="1775"/>
                </a:lnTo>
                <a:lnTo>
                  <a:pt x="465" y="1731"/>
                </a:lnTo>
                <a:lnTo>
                  <a:pt x="471" y="1688"/>
                </a:lnTo>
                <a:lnTo>
                  <a:pt x="461" y="1633"/>
                </a:lnTo>
                <a:lnTo>
                  <a:pt x="457" y="1575"/>
                </a:lnTo>
                <a:lnTo>
                  <a:pt x="454" y="1519"/>
                </a:lnTo>
                <a:lnTo>
                  <a:pt x="445" y="1467"/>
                </a:lnTo>
                <a:lnTo>
                  <a:pt x="441" y="1505"/>
                </a:lnTo>
                <a:lnTo>
                  <a:pt x="437" y="1544"/>
                </a:lnTo>
                <a:lnTo>
                  <a:pt x="432" y="1583"/>
                </a:lnTo>
                <a:lnTo>
                  <a:pt x="427" y="1621"/>
                </a:lnTo>
                <a:lnTo>
                  <a:pt x="424" y="1661"/>
                </a:lnTo>
                <a:lnTo>
                  <a:pt x="422" y="1700"/>
                </a:lnTo>
                <a:lnTo>
                  <a:pt x="423" y="1738"/>
                </a:lnTo>
                <a:lnTo>
                  <a:pt x="427" y="1776"/>
                </a:lnTo>
                <a:lnTo>
                  <a:pt x="427" y="1840"/>
                </a:lnTo>
                <a:lnTo>
                  <a:pt x="427" y="1908"/>
                </a:lnTo>
                <a:lnTo>
                  <a:pt x="426" y="1979"/>
                </a:lnTo>
                <a:lnTo>
                  <a:pt x="424" y="2048"/>
                </a:lnTo>
                <a:lnTo>
                  <a:pt x="415" y="2070"/>
                </a:lnTo>
                <a:lnTo>
                  <a:pt x="411" y="2094"/>
                </a:lnTo>
                <a:lnTo>
                  <a:pt x="410" y="2118"/>
                </a:lnTo>
                <a:lnTo>
                  <a:pt x="405" y="2142"/>
                </a:lnTo>
                <a:lnTo>
                  <a:pt x="409" y="2163"/>
                </a:lnTo>
                <a:lnTo>
                  <a:pt x="411" y="2185"/>
                </a:lnTo>
                <a:lnTo>
                  <a:pt x="411" y="2207"/>
                </a:lnTo>
                <a:lnTo>
                  <a:pt x="407" y="2227"/>
                </a:lnTo>
                <a:lnTo>
                  <a:pt x="395" y="2234"/>
                </a:lnTo>
                <a:lnTo>
                  <a:pt x="381" y="2240"/>
                </a:lnTo>
                <a:lnTo>
                  <a:pt x="369" y="2243"/>
                </a:lnTo>
                <a:lnTo>
                  <a:pt x="354" y="2246"/>
                </a:lnTo>
                <a:lnTo>
                  <a:pt x="340" y="2246"/>
                </a:lnTo>
                <a:lnTo>
                  <a:pt x="326" y="2243"/>
                </a:lnTo>
                <a:lnTo>
                  <a:pt x="312" y="2240"/>
                </a:lnTo>
                <a:lnTo>
                  <a:pt x="299" y="2234"/>
                </a:lnTo>
                <a:lnTo>
                  <a:pt x="288" y="2224"/>
                </a:lnTo>
                <a:lnTo>
                  <a:pt x="284" y="2210"/>
                </a:lnTo>
                <a:lnTo>
                  <a:pt x="284" y="2194"/>
                </a:lnTo>
                <a:lnTo>
                  <a:pt x="287" y="2179"/>
                </a:lnTo>
                <a:lnTo>
                  <a:pt x="298" y="2154"/>
                </a:lnTo>
                <a:lnTo>
                  <a:pt x="308" y="2127"/>
                </a:lnTo>
                <a:lnTo>
                  <a:pt x="312" y="2098"/>
                </a:lnTo>
                <a:lnTo>
                  <a:pt x="309" y="2070"/>
                </a:lnTo>
                <a:lnTo>
                  <a:pt x="291" y="2065"/>
                </a:lnTo>
                <a:lnTo>
                  <a:pt x="280" y="2055"/>
                </a:lnTo>
                <a:lnTo>
                  <a:pt x="274" y="2041"/>
                </a:lnTo>
                <a:lnTo>
                  <a:pt x="272" y="2025"/>
                </a:lnTo>
                <a:lnTo>
                  <a:pt x="271" y="2007"/>
                </a:lnTo>
                <a:lnTo>
                  <a:pt x="272" y="1989"/>
                </a:lnTo>
                <a:lnTo>
                  <a:pt x="272" y="1972"/>
                </a:lnTo>
                <a:lnTo>
                  <a:pt x="269" y="1956"/>
                </a:lnTo>
                <a:lnTo>
                  <a:pt x="260" y="1881"/>
                </a:lnTo>
                <a:lnTo>
                  <a:pt x="253" y="1802"/>
                </a:lnTo>
                <a:lnTo>
                  <a:pt x="246" y="1725"/>
                </a:lnTo>
                <a:lnTo>
                  <a:pt x="236" y="1651"/>
                </a:lnTo>
                <a:lnTo>
                  <a:pt x="227" y="1616"/>
                </a:lnTo>
                <a:lnTo>
                  <a:pt x="222" y="1581"/>
                </a:lnTo>
                <a:lnTo>
                  <a:pt x="216" y="1545"/>
                </a:lnTo>
                <a:lnTo>
                  <a:pt x="207" y="1511"/>
                </a:lnTo>
                <a:lnTo>
                  <a:pt x="212" y="1433"/>
                </a:lnTo>
                <a:lnTo>
                  <a:pt x="219" y="1357"/>
                </a:lnTo>
                <a:lnTo>
                  <a:pt x="221" y="1282"/>
                </a:lnTo>
                <a:lnTo>
                  <a:pt x="215" y="1208"/>
                </a:lnTo>
                <a:lnTo>
                  <a:pt x="214" y="1181"/>
                </a:lnTo>
                <a:lnTo>
                  <a:pt x="212" y="1155"/>
                </a:lnTo>
                <a:lnTo>
                  <a:pt x="212" y="1130"/>
                </a:lnTo>
                <a:lnTo>
                  <a:pt x="214" y="1103"/>
                </a:lnTo>
                <a:lnTo>
                  <a:pt x="221" y="1082"/>
                </a:lnTo>
                <a:lnTo>
                  <a:pt x="229" y="1062"/>
                </a:lnTo>
                <a:lnTo>
                  <a:pt x="238" y="1041"/>
                </a:lnTo>
                <a:lnTo>
                  <a:pt x="248" y="1020"/>
                </a:lnTo>
                <a:lnTo>
                  <a:pt x="252" y="998"/>
                </a:lnTo>
                <a:lnTo>
                  <a:pt x="254" y="978"/>
                </a:lnTo>
                <a:lnTo>
                  <a:pt x="250" y="958"/>
                </a:lnTo>
                <a:lnTo>
                  <a:pt x="238" y="938"/>
                </a:lnTo>
                <a:lnTo>
                  <a:pt x="245" y="875"/>
                </a:lnTo>
                <a:lnTo>
                  <a:pt x="251" y="811"/>
                </a:lnTo>
                <a:lnTo>
                  <a:pt x="254" y="747"/>
                </a:lnTo>
                <a:lnTo>
                  <a:pt x="251" y="684"/>
                </a:lnTo>
                <a:lnTo>
                  <a:pt x="246" y="693"/>
                </a:lnTo>
                <a:lnTo>
                  <a:pt x="243" y="703"/>
                </a:lnTo>
                <a:lnTo>
                  <a:pt x="241" y="715"/>
                </a:lnTo>
                <a:lnTo>
                  <a:pt x="237" y="725"/>
                </a:lnTo>
                <a:lnTo>
                  <a:pt x="233" y="735"/>
                </a:lnTo>
                <a:lnTo>
                  <a:pt x="227" y="741"/>
                </a:lnTo>
                <a:lnTo>
                  <a:pt x="218" y="745"/>
                </a:lnTo>
                <a:lnTo>
                  <a:pt x="205" y="743"/>
                </a:lnTo>
                <a:lnTo>
                  <a:pt x="206" y="769"/>
                </a:lnTo>
                <a:lnTo>
                  <a:pt x="205" y="794"/>
                </a:lnTo>
                <a:lnTo>
                  <a:pt x="201" y="820"/>
                </a:lnTo>
                <a:lnTo>
                  <a:pt x="197" y="844"/>
                </a:lnTo>
                <a:lnTo>
                  <a:pt x="190" y="868"/>
                </a:lnTo>
                <a:lnTo>
                  <a:pt x="182" y="892"/>
                </a:lnTo>
                <a:lnTo>
                  <a:pt x="173" y="915"/>
                </a:lnTo>
                <a:lnTo>
                  <a:pt x="163" y="938"/>
                </a:lnTo>
                <a:lnTo>
                  <a:pt x="155" y="960"/>
                </a:lnTo>
                <a:lnTo>
                  <a:pt x="146" y="983"/>
                </a:lnTo>
                <a:lnTo>
                  <a:pt x="138" y="1005"/>
                </a:lnTo>
                <a:lnTo>
                  <a:pt x="130" y="1028"/>
                </a:lnTo>
                <a:lnTo>
                  <a:pt x="122" y="1051"/>
                </a:lnTo>
                <a:lnTo>
                  <a:pt x="114" y="1075"/>
                </a:lnTo>
                <a:lnTo>
                  <a:pt x="107" y="1099"/>
                </a:lnTo>
                <a:lnTo>
                  <a:pt x="100" y="1122"/>
                </a:lnTo>
                <a:lnTo>
                  <a:pt x="108" y="1153"/>
                </a:lnTo>
                <a:lnTo>
                  <a:pt x="115" y="1185"/>
                </a:lnTo>
                <a:lnTo>
                  <a:pt x="114" y="1218"/>
                </a:lnTo>
                <a:lnTo>
                  <a:pt x="105" y="1249"/>
                </a:lnTo>
                <a:lnTo>
                  <a:pt x="100" y="1249"/>
                </a:lnTo>
                <a:lnTo>
                  <a:pt x="95" y="1249"/>
                </a:lnTo>
                <a:lnTo>
                  <a:pt x="92" y="1248"/>
                </a:lnTo>
                <a:lnTo>
                  <a:pt x="89" y="1246"/>
                </a:lnTo>
                <a:lnTo>
                  <a:pt x="89" y="1255"/>
                </a:lnTo>
                <a:lnTo>
                  <a:pt x="92" y="1264"/>
                </a:lnTo>
                <a:lnTo>
                  <a:pt x="97" y="1275"/>
                </a:lnTo>
                <a:lnTo>
                  <a:pt x="101" y="1284"/>
                </a:lnTo>
                <a:lnTo>
                  <a:pt x="105" y="1293"/>
                </a:lnTo>
                <a:lnTo>
                  <a:pt x="107" y="1302"/>
                </a:lnTo>
                <a:lnTo>
                  <a:pt x="106" y="1313"/>
                </a:lnTo>
                <a:lnTo>
                  <a:pt x="101" y="1322"/>
                </a:lnTo>
                <a:lnTo>
                  <a:pt x="92" y="1323"/>
                </a:lnTo>
                <a:lnTo>
                  <a:pt x="85" y="1322"/>
                </a:lnTo>
                <a:lnTo>
                  <a:pt x="77" y="1319"/>
                </a:lnTo>
                <a:lnTo>
                  <a:pt x="70" y="1313"/>
                </a:lnTo>
                <a:lnTo>
                  <a:pt x="64" y="1307"/>
                </a:lnTo>
                <a:lnTo>
                  <a:pt x="59" y="1300"/>
                </a:lnTo>
                <a:lnTo>
                  <a:pt x="54" y="1293"/>
                </a:lnTo>
                <a:lnTo>
                  <a:pt x="49" y="1286"/>
                </a:lnTo>
                <a:lnTo>
                  <a:pt x="42" y="1275"/>
                </a:lnTo>
                <a:lnTo>
                  <a:pt x="34" y="1264"/>
                </a:lnTo>
                <a:lnTo>
                  <a:pt x="24" y="1253"/>
                </a:lnTo>
                <a:lnTo>
                  <a:pt x="15" y="1243"/>
                </a:lnTo>
                <a:lnTo>
                  <a:pt x="7" y="1231"/>
                </a:lnTo>
                <a:lnTo>
                  <a:pt x="1" y="1219"/>
                </a:lnTo>
                <a:lnTo>
                  <a:pt x="0" y="1207"/>
                </a:lnTo>
                <a:lnTo>
                  <a:pt x="3" y="1193"/>
                </a:lnTo>
                <a:lnTo>
                  <a:pt x="30" y="1092"/>
                </a:lnTo>
                <a:lnTo>
                  <a:pt x="30" y="1052"/>
                </a:lnTo>
                <a:lnTo>
                  <a:pt x="36" y="1014"/>
                </a:lnTo>
                <a:lnTo>
                  <a:pt x="44" y="979"/>
                </a:lnTo>
                <a:lnTo>
                  <a:pt x="52" y="945"/>
                </a:lnTo>
                <a:lnTo>
                  <a:pt x="52" y="927"/>
                </a:lnTo>
                <a:lnTo>
                  <a:pt x="53" y="908"/>
                </a:lnTo>
                <a:lnTo>
                  <a:pt x="54" y="890"/>
                </a:lnTo>
                <a:lnTo>
                  <a:pt x="56" y="873"/>
                </a:lnTo>
                <a:lnTo>
                  <a:pt x="60" y="852"/>
                </a:lnTo>
                <a:lnTo>
                  <a:pt x="63" y="832"/>
                </a:lnTo>
                <a:lnTo>
                  <a:pt x="68" y="812"/>
                </a:lnTo>
                <a:lnTo>
                  <a:pt x="72" y="790"/>
                </a:lnTo>
                <a:lnTo>
                  <a:pt x="79" y="769"/>
                </a:lnTo>
                <a:lnTo>
                  <a:pt x="87" y="750"/>
                </a:lnTo>
                <a:lnTo>
                  <a:pt x="99" y="730"/>
                </a:lnTo>
                <a:lnTo>
                  <a:pt x="113" y="710"/>
                </a:lnTo>
                <a:lnTo>
                  <a:pt x="119" y="699"/>
                </a:lnTo>
                <a:lnTo>
                  <a:pt x="119" y="687"/>
                </a:lnTo>
                <a:lnTo>
                  <a:pt x="114" y="678"/>
                </a:lnTo>
                <a:lnTo>
                  <a:pt x="107" y="670"/>
                </a:lnTo>
                <a:lnTo>
                  <a:pt x="99" y="661"/>
                </a:lnTo>
                <a:lnTo>
                  <a:pt x="92" y="653"/>
                </a:lnTo>
                <a:lnTo>
                  <a:pt x="86" y="644"/>
                </a:lnTo>
                <a:lnTo>
                  <a:pt x="84" y="633"/>
                </a:lnTo>
                <a:lnTo>
                  <a:pt x="100" y="604"/>
                </a:lnTo>
                <a:lnTo>
                  <a:pt x="117" y="577"/>
                </a:lnTo>
                <a:lnTo>
                  <a:pt x="135" y="548"/>
                </a:lnTo>
                <a:lnTo>
                  <a:pt x="151" y="520"/>
                </a:lnTo>
                <a:lnTo>
                  <a:pt x="167" y="492"/>
                </a:lnTo>
                <a:lnTo>
                  <a:pt x="182" y="463"/>
                </a:lnTo>
                <a:lnTo>
                  <a:pt x="196" y="433"/>
                </a:lnTo>
                <a:lnTo>
                  <a:pt x="207" y="403"/>
                </a:lnTo>
                <a:lnTo>
                  <a:pt x="220" y="391"/>
                </a:lnTo>
                <a:lnTo>
                  <a:pt x="234" y="382"/>
                </a:lnTo>
                <a:lnTo>
                  <a:pt x="248" y="374"/>
                </a:lnTo>
                <a:lnTo>
                  <a:pt x="263" y="367"/>
                </a:lnTo>
                <a:lnTo>
                  <a:pt x="278" y="361"/>
                </a:lnTo>
                <a:lnTo>
                  <a:pt x="294" y="357"/>
                </a:lnTo>
                <a:lnTo>
                  <a:pt x="309" y="352"/>
                </a:lnTo>
                <a:lnTo>
                  <a:pt x="326" y="349"/>
                </a:lnTo>
                <a:lnTo>
                  <a:pt x="342" y="345"/>
                </a:lnTo>
                <a:lnTo>
                  <a:pt x="358" y="342"/>
                </a:lnTo>
                <a:lnTo>
                  <a:pt x="374" y="338"/>
                </a:lnTo>
                <a:lnTo>
                  <a:pt x="390" y="335"/>
                </a:lnTo>
                <a:lnTo>
                  <a:pt x="405" y="331"/>
                </a:lnTo>
                <a:lnTo>
                  <a:pt x="422" y="327"/>
                </a:lnTo>
                <a:lnTo>
                  <a:pt x="437" y="321"/>
                </a:lnTo>
                <a:lnTo>
                  <a:pt x="450" y="315"/>
                </a:lnTo>
                <a:lnTo>
                  <a:pt x="453" y="315"/>
                </a:lnTo>
                <a:lnTo>
                  <a:pt x="456" y="315"/>
                </a:lnTo>
                <a:lnTo>
                  <a:pt x="458" y="315"/>
                </a:lnTo>
                <a:lnTo>
                  <a:pt x="460" y="313"/>
                </a:lnTo>
                <a:lnTo>
                  <a:pt x="449" y="299"/>
                </a:lnTo>
                <a:lnTo>
                  <a:pt x="442" y="284"/>
                </a:lnTo>
                <a:lnTo>
                  <a:pt x="437" y="268"/>
                </a:lnTo>
                <a:lnTo>
                  <a:pt x="433" y="252"/>
                </a:lnTo>
                <a:lnTo>
                  <a:pt x="430" y="235"/>
                </a:lnTo>
                <a:lnTo>
                  <a:pt x="427" y="219"/>
                </a:lnTo>
                <a:lnTo>
                  <a:pt x="425" y="201"/>
                </a:lnTo>
                <a:lnTo>
                  <a:pt x="423" y="184"/>
                </a:lnTo>
                <a:lnTo>
                  <a:pt x="431" y="157"/>
                </a:lnTo>
                <a:lnTo>
                  <a:pt x="420" y="133"/>
                </a:lnTo>
                <a:lnTo>
                  <a:pt x="422" y="108"/>
                </a:lnTo>
                <a:lnTo>
                  <a:pt x="430" y="83"/>
                </a:lnTo>
                <a:lnTo>
                  <a:pt x="438" y="58"/>
                </a:lnTo>
                <a:lnTo>
                  <a:pt x="433" y="52"/>
                </a:lnTo>
                <a:lnTo>
                  <a:pt x="434" y="43"/>
                </a:lnTo>
                <a:lnTo>
                  <a:pt x="438" y="35"/>
                </a:lnTo>
                <a:lnTo>
                  <a:pt x="441" y="28"/>
                </a:lnTo>
                <a:lnTo>
                  <a:pt x="460" y="15"/>
                </a:lnTo>
                <a:lnTo>
                  <a:pt x="482" y="7"/>
                </a:lnTo>
                <a:lnTo>
                  <a:pt x="503" y="1"/>
                </a:lnTo>
                <a:lnTo>
                  <a:pt x="528" y="0"/>
                </a:lnTo>
                <a:lnTo>
                  <a:pt x="552" y="1"/>
                </a:lnTo>
                <a:lnTo>
                  <a:pt x="575" y="4"/>
                </a:lnTo>
                <a:lnTo>
                  <a:pt x="597" y="11"/>
                </a:lnTo>
                <a:lnTo>
                  <a:pt x="617" y="19"/>
                </a:lnTo>
                <a:lnTo>
                  <a:pt x="636" y="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69997" name="AutoShape 1037">
            <a:extLst>
              <a:ext uri="{FF2B5EF4-FFF2-40B4-BE49-F238E27FC236}">
                <a16:creationId xmlns:a16="http://schemas.microsoft.com/office/drawing/2014/main" id="{F191CDBE-5A0B-1FBB-7B2F-A5571E49300E}"/>
              </a:ext>
            </a:extLst>
          </p:cNvPr>
          <p:cNvSpPr>
            <a:spLocks noChangeArrowheads="1"/>
          </p:cNvSpPr>
          <p:nvPr/>
        </p:nvSpPr>
        <p:spPr bwMode="auto">
          <a:xfrm rot="5400000" flipV="1">
            <a:off x="4498181" y="5060157"/>
            <a:ext cx="2566987" cy="577850"/>
          </a:xfrm>
          <a:custGeom>
            <a:avLst/>
            <a:gdLst>
              <a:gd name="G0" fmla="+- 2825 0 0"/>
              <a:gd name="G1" fmla="+- 21600 0 2825"/>
              <a:gd name="G2" fmla="*/ 2825 1 2"/>
              <a:gd name="G3" fmla="+- 21600 0 G2"/>
              <a:gd name="G4" fmla="+/ 2825 21600 2"/>
              <a:gd name="G5" fmla="+/ G1 0 2"/>
              <a:gd name="G6" fmla="*/ 21600 21600 2825"/>
              <a:gd name="G7" fmla="*/ G6 1 2"/>
              <a:gd name="G8" fmla="+- 21600 0 G7"/>
              <a:gd name="G9" fmla="*/ 21600 1 2"/>
              <a:gd name="G10" fmla="+- 2825 0 G9"/>
              <a:gd name="G11" fmla="?: G10 G8 0"/>
              <a:gd name="G12" fmla="?: G10 G7 21600"/>
              <a:gd name="T0" fmla="*/ 20187 w 21600"/>
              <a:gd name="T1" fmla="*/ 10800 h 21600"/>
              <a:gd name="T2" fmla="*/ 10800 w 21600"/>
              <a:gd name="T3" fmla="*/ 21600 h 21600"/>
              <a:gd name="T4" fmla="*/ 1413 w 21600"/>
              <a:gd name="T5" fmla="*/ 10800 h 21600"/>
              <a:gd name="T6" fmla="*/ 10800 w 21600"/>
              <a:gd name="T7" fmla="*/ 0 h 21600"/>
              <a:gd name="T8" fmla="*/ 3213 w 21600"/>
              <a:gd name="T9" fmla="*/ 3213 h 21600"/>
              <a:gd name="T10" fmla="*/ 18387 w 21600"/>
              <a:gd name="T11" fmla="*/ 18387 h 21600"/>
            </a:gdLst>
            <a:ahLst/>
            <a:cxnLst>
              <a:cxn ang="0">
                <a:pos x="T0" y="T1"/>
              </a:cxn>
              <a:cxn ang="0">
                <a:pos x="T2" y="T3"/>
              </a:cxn>
              <a:cxn ang="0">
                <a:pos x="T4" y="T5"/>
              </a:cxn>
              <a:cxn ang="0">
                <a:pos x="T6" y="T7"/>
              </a:cxn>
            </a:cxnLst>
            <a:rect l="T8" t="T9" r="T10" b="T11"/>
            <a:pathLst>
              <a:path w="21600" h="21600">
                <a:moveTo>
                  <a:pt x="0" y="0"/>
                </a:moveTo>
                <a:lnTo>
                  <a:pt x="2825" y="21600"/>
                </a:lnTo>
                <a:lnTo>
                  <a:pt x="1877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CA" altLang="LID4096" b="0"/>
          </a:p>
        </p:txBody>
      </p:sp>
      <p:sp>
        <p:nvSpPr>
          <p:cNvPr id="169998" name="AutoShape 1038">
            <a:extLst>
              <a:ext uri="{FF2B5EF4-FFF2-40B4-BE49-F238E27FC236}">
                <a16:creationId xmlns:a16="http://schemas.microsoft.com/office/drawing/2014/main" id="{471D3F52-751F-8135-B15E-2379C9D2D01E}"/>
              </a:ext>
            </a:extLst>
          </p:cNvPr>
          <p:cNvSpPr>
            <a:spLocks noChangeArrowheads="1"/>
          </p:cNvSpPr>
          <p:nvPr/>
        </p:nvSpPr>
        <p:spPr bwMode="auto">
          <a:xfrm rot="5400000" flipV="1">
            <a:off x="4298950" y="5226050"/>
            <a:ext cx="2622550" cy="247650"/>
          </a:xfrm>
          <a:custGeom>
            <a:avLst/>
            <a:gdLst>
              <a:gd name="G0" fmla="+- 5257 0 0"/>
              <a:gd name="G1" fmla="+- 21600 0 5257"/>
              <a:gd name="G2" fmla="*/ 5257 1 2"/>
              <a:gd name="G3" fmla="+- 21600 0 G2"/>
              <a:gd name="G4" fmla="+/ 5257 21600 2"/>
              <a:gd name="G5" fmla="+/ G1 0 2"/>
              <a:gd name="G6" fmla="*/ 21600 21600 5257"/>
              <a:gd name="G7" fmla="*/ G6 1 2"/>
              <a:gd name="G8" fmla="+- 21600 0 G7"/>
              <a:gd name="G9" fmla="*/ 21600 1 2"/>
              <a:gd name="G10" fmla="+- 5257 0 G9"/>
              <a:gd name="G11" fmla="?: G10 G8 0"/>
              <a:gd name="G12" fmla="?: G10 G7 21600"/>
              <a:gd name="T0" fmla="*/ 18971 w 21600"/>
              <a:gd name="T1" fmla="*/ 10800 h 21600"/>
              <a:gd name="T2" fmla="*/ 10800 w 21600"/>
              <a:gd name="T3" fmla="*/ 21600 h 21600"/>
              <a:gd name="T4" fmla="*/ 2629 w 21600"/>
              <a:gd name="T5" fmla="*/ 10800 h 21600"/>
              <a:gd name="T6" fmla="*/ 10800 w 21600"/>
              <a:gd name="T7" fmla="*/ 0 h 21600"/>
              <a:gd name="T8" fmla="*/ 4429 w 21600"/>
              <a:gd name="T9" fmla="*/ 4429 h 21600"/>
              <a:gd name="T10" fmla="*/ 17171 w 21600"/>
              <a:gd name="T11" fmla="*/ 17171 h 21600"/>
            </a:gdLst>
            <a:ahLst/>
            <a:cxnLst>
              <a:cxn ang="0">
                <a:pos x="T0" y="T1"/>
              </a:cxn>
              <a:cxn ang="0">
                <a:pos x="T2" y="T3"/>
              </a:cxn>
              <a:cxn ang="0">
                <a:pos x="T4" y="T5"/>
              </a:cxn>
              <a:cxn ang="0">
                <a:pos x="T6" y="T7"/>
              </a:cxn>
            </a:cxnLst>
            <a:rect l="T8" t="T9" r="T10" b="T11"/>
            <a:pathLst>
              <a:path w="21600" h="21600">
                <a:moveTo>
                  <a:pt x="0" y="0"/>
                </a:moveTo>
                <a:lnTo>
                  <a:pt x="5257" y="21600"/>
                </a:lnTo>
                <a:lnTo>
                  <a:pt x="16343"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169999" name="Group 1039">
            <a:extLst>
              <a:ext uri="{FF2B5EF4-FFF2-40B4-BE49-F238E27FC236}">
                <a16:creationId xmlns:a16="http://schemas.microsoft.com/office/drawing/2014/main" id="{9D8BF160-9002-DCC4-00A7-4009202A231A}"/>
              </a:ext>
            </a:extLst>
          </p:cNvPr>
          <p:cNvGrpSpPr>
            <a:grpSpLocks/>
          </p:cNvGrpSpPr>
          <p:nvPr/>
        </p:nvGrpSpPr>
        <p:grpSpPr bwMode="auto">
          <a:xfrm>
            <a:off x="7543800" y="4724400"/>
            <a:ext cx="206375" cy="1227138"/>
            <a:chOff x="5373" y="2775"/>
            <a:chExt cx="210" cy="1406"/>
          </a:xfrm>
        </p:grpSpPr>
        <p:sp>
          <p:nvSpPr>
            <p:cNvPr id="170000" name="AutoShape 1040">
              <a:extLst>
                <a:ext uri="{FF2B5EF4-FFF2-40B4-BE49-F238E27FC236}">
                  <a16:creationId xmlns:a16="http://schemas.microsoft.com/office/drawing/2014/main" id="{50D1BDBC-900F-2766-B156-3C09E8DC8E81}"/>
                </a:ext>
              </a:extLst>
            </p:cNvPr>
            <p:cNvSpPr>
              <a:spLocks noChangeArrowheads="1"/>
            </p:cNvSpPr>
            <p:nvPr/>
          </p:nvSpPr>
          <p:spPr bwMode="auto">
            <a:xfrm rot="-5400000" flipH="1" flipV="1">
              <a:off x="4775" y="3373"/>
              <a:ext cx="1406" cy="210"/>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0001" name="AutoShape 1041">
              <a:extLst>
                <a:ext uri="{FF2B5EF4-FFF2-40B4-BE49-F238E27FC236}">
                  <a16:creationId xmlns:a16="http://schemas.microsoft.com/office/drawing/2014/main" id="{CB06C651-859B-F0E4-9F15-E7F246A9E23F}"/>
                </a:ext>
              </a:extLst>
            </p:cNvPr>
            <p:cNvSpPr>
              <a:spLocks noChangeArrowheads="1"/>
            </p:cNvSpPr>
            <p:nvPr/>
          </p:nvSpPr>
          <p:spPr bwMode="auto">
            <a:xfrm rot="-5400000" flipH="1" flipV="1">
              <a:off x="4828" y="3427"/>
              <a:ext cx="1406" cy="101"/>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170002" name="AutoShape 1042">
            <a:extLst>
              <a:ext uri="{FF2B5EF4-FFF2-40B4-BE49-F238E27FC236}">
                <a16:creationId xmlns:a16="http://schemas.microsoft.com/office/drawing/2014/main" id="{30A0A68A-F568-CC6A-B0DA-111379889E63}"/>
              </a:ext>
            </a:extLst>
          </p:cNvPr>
          <p:cNvSpPr>
            <a:spLocks noChangeArrowheads="1"/>
          </p:cNvSpPr>
          <p:nvPr/>
        </p:nvSpPr>
        <p:spPr bwMode="auto">
          <a:xfrm rot="-5400000" flipH="1" flipV="1">
            <a:off x="7580313" y="5354638"/>
            <a:ext cx="2232025" cy="333375"/>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0003" name="AutoShape 1043">
            <a:extLst>
              <a:ext uri="{FF2B5EF4-FFF2-40B4-BE49-F238E27FC236}">
                <a16:creationId xmlns:a16="http://schemas.microsoft.com/office/drawing/2014/main" id="{7E249A67-C0DB-CE10-46CE-F07C46621A14}"/>
              </a:ext>
            </a:extLst>
          </p:cNvPr>
          <p:cNvSpPr>
            <a:spLocks noChangeArrowheads="1"/>
          </p:cNvSpPr>
          <p:nvPr/>
        </p:nvSpPr>
        <p:spPr bwMode="auto">
          <a:xfrm rot="-5400000" flipH="1" flipV="1">
            <a:off x="7663656" y="5441157"/>
            <a:ext cx="2232025" cy="160338"/>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C1716CE5-65D0-3365-30E6-32273F269639}"/>
              </a:ext>
            </a:extLst>
          </p:cNvPr>
          <p:cNvSpPr>
            <a:spLocks noGrp="1" noChangeArrowheads="1"/>
          </p:cNvSpPr>
          <p:nvPr>
            <p:ph type="title"/>
          </p:nvPr>
        </p:nvSpPr>
        <p:spPr>
          <a:xfrm>
            <a:off x="304800" y="609600"/>
            <a:ext cx="7772400" cy="533400"/>
          </a:xfrm>
        </p:spPr>
        <p:txBody>
          <a:bodyPr/>
          <a:lstStyle/>
          <a:p>
            <a:r>
              <a:rPr lang="en-US" altLang="LID4096"/>
              <a:t>Casual Interaction</a:t>
            </a:r>
          </a:p>
        </p:txBody>
      </p:sp>
      <p:sp>
        <p:nvSpPr>
          <p:cNvPr id="172035" name="Rectangle 3">
            <a:extLst>
              <a:ext uri="{FF2B5EF4-FFF2-40B4-BE49-F238E27FC236}">
                <a16:creationId xmlns:a16="http://schemas.microsoft.com/office/drawing/2014/main" id="{3F66E0DD-9F99-B9E4-4C0D-E877BE3C8345}"/>
              </a:ext>
            </a:extLst>
          </p:cNvPr>
          <p:cNvSpPr>
            <a:spLocks noGrp="1" noChangeArrowheads="1"/>
          </p:cNvSpPr>
          <p:nvPr>
            <p:ph type="body" idx="1"/>
          </p:nvPr>
        </p:nvSpPr>
        <p:spPr>
          <a:xfrm>
            <a:off x="457200" y="1981200"/>
            <a:ext cx="8305800" cy="4495800"/>
          </a:xfrm>
        </p:spPr>
        <p:txBody>
          <a:bodyPr/>
          <a:lstStyle/>
          <a:p>
            <a:r>
              <a:rPr lang="en-US" altLang="LID4096"/>
              <a:t>Lightweight coordination and communication</a:t>
            </a:r>
          </a:p>
          <a:p>
            <a:endParaRPr lang="en-US" altLang="LID4096"/>
          </a:p>
        </p:txBody>
      </p:sp>
      <p:sp>
        <p:nvSpPr>
          <p:cNvPr id="172036" name="Line 4">
            <a:extLst>
              <a:ext uri="{FF2B5EF4-FFF2-40B4-BE49-F238E27FC236}">
                <a16:creationId xmlns:a16="http://schemas.microsoft.com/office/drawing/2014/main" id="{19C4AAF1-4B30-3CFB-1F64-47B6462DD690}"/>
              </a:ext>
            </a:extLst>
          </p:cNvPr>
          <p:cNvSpPr>
            <a:spLocks noChangeShapeType="1"/>
          </p:cNvSpPr>
          <p:nvPr/>
        </p:nvSpPr>
        <p:spPr bwMode="auto">
          <a:xfrm>
            <a:off x="457200" y="1219200"/>
            <a:ext cx="8305800" cy="0"/>
          </a:xfrm>
          <a:prstGeom prst="line">
            <a:avLst/>
          </a:prstGeom>
          <a:noFill/>
          <a:ln w="5715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72037" name="Rectangle 5">
            <a:extLst>
              <a:ext uri="{FF2B5EF4-FFF2-40B4-BE49-F238E27FC236}">
                <a16:creationId xmlns:a16="http://schemas.microsoft.com/office/drawing/2014/main" id="{E9605956-7814-D7DE-53D0-EC360AA2EABF}"/>
              </a:ext>
            </a:extLst>
          </p:cNvPr>
          <p:cNvSpPr>
            <a:spLocks noChangeArrowheads="1"/>
          </p:cNvSpPr>
          <p:nvPr/>
        </p:nvSpPr>
        <p:spPr bwMode="auto">
          <a:xfrm>
            <a:off x="6862763" y="4735513"/>
            <a:ext cx="520700" cy="958850"/>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2038" name="AutoShape 6">
            <a:extLst>
              <a:ext uri="{FF2B5EF4-FFF2-40B4-BE49-F238E27FC236}">
                <a16:creationId xmlns:a16="http://schemas.microsoft.com/office/drawing/2014/main" id="{E35DA6BA-542F-3D01-2564-92160BA070A8}"/>
              </a:ext>
            </a:extLst>
          </p:cNvPr>
          <p:cNvSpPr>
            <a:spLocks noChangeArrowheads="1"/>
          </p:cNvSpPr>
          <p:nvPr/>
        </p:nvSpPr>
        <p:spPr bwMode="auto">
          <a:xfrm rot="-5400000" flipH="1" flipV="1">
            <a:off x="6731794" y="4393407"/>
            <a:ext cx="3095625" cy="1728787"/>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2039" name="AutoShape 7">
            <a:extLst>
              <a:ext uri="{FF2B5EF4-FFF2-40B4-BE49-F238E27FC236}">
                <a16:creationId xmlns:a16="http://schemas.microsoft.com/office/drawing/2014/main" id="{AE9E474A-7F77-6D28-ABA4-9AAC17EC337E}"/>
              </a:ext>
            </a:extLst>
          </p:cNvPr>
          <p:cNvSpPr>
            <a:spLocks noChangeArrowheads="1"/>
          </p:cNvSpPr>
          <p:nvPr/>
        </p:nvSpPr>
        <p:spPr bwMode="auto">
          <a:xfrm rot="-5400000" flipH="1" flipV="1">
            <a:off x="7580313" y="5354638"/>
            <a:ext cx="2232025" cy="333375"/>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2040" name="AutoShape 8">
            <a:extLst>
              <a:ext uri="{FF2B5EF4-FFF2-40B4-BE49-F238E27FC236}">
                <a16:creationId xmlns:a16="http://schemas.microsoft.com/office/drawing/2014/main" id="{1B93DDFD-1562-DB77-5315-21BD5CB79E69}"/>
              </a:ext>
            </a:extLst>
          </p:cNvPr>
          <p:cNvSpPr>
            <a:spLocks noChangeArrowheads="1"/>
          </p:cNvSpPr>
          <p:nvPr/>
        </p:nvSpPr>
        <p:spPr bwMode="auto">
          <a:xfrm rot="5400000" flipV="1">
            <a:off x="4477544" y="4429919"/>
            <a:ext cx="3095625" cy="1655763"/>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2041" name="AutoShape 9">
            <a:extLst>
              <a:ext uri="{FF2B5EF4-FFF2-40B4-BE49-F238E27FC236}">
                <a16:creationId xmlns:a16="http://schemas.microsoft.com/office/drawing/2014/main" id="{B3994DA2-4652-6FAD-88D8-5673565AC599}"/>
              </a:ext>
            </a:extLst>
          </p:cNvPr>
          <p:cNvSpPr>
            <a:spLocks noChangeArrowheads="1"/>
          </p:cNvSpPr>
          <p:nvPr/>
        </p:nvSpPr>
        <p:spPr bwMode="auto">
          <a:xfrm rot="5400000" flipV="1">
            <a:off x="6058694" y="5253831"/>
            <a:ext cx="1209675" cy="157163"/>
          </a:xfrm>
          <a:custGeom>
            <a:avLst/>
            <a:gdLst>
              <a:gd name="G0" fmla="+- 1835 0 0"/>
              <a:gd name="G1" fmla="+- 21600 0 1835"/>
              <a:gd name="G2" fmla="*/ 1835 1 2"/>
              <a:gd name="G3" fmla="+- 21600 0 G2"/>
              <a:gd name="G4" fmla="+/ 1835 21600 2"/>
              <a:gd name="G5" fmla="+/ G1 0 2"/>
              <a:gd name="G6" fmla="*/ 21600 21600 1835"/>
              <a:gd name="G7" fmla="*/ G6 1 2"/>
              <a:gd name="G8" fmla="+- 21600 0 G7"/>
              <a:gd name="G9" fmla="*/ 21600 1 2"/>
              <a:gd name="G10" fmla="+- 1835 0 G9"/>
              <a:gd name="G11" fmla="?: G10 G8 0"/>
              <a:gd name="G12" fmla="?: G10 G7 21600"/>
              <a:gd name="T0" fmla="*/ 20682 w 21600"/>
              <a:gd name="T1" fmla="*/ 10800 h 21600"/>
              <a:gd name="T2" fmla="*/ 10800 w 21600"/>
              <a:gd name="T3" fmla="*/ 21600 h 21600"/>
              <a:gd name="T4" fmla="*/ 918 w 21600"/>
              <a:gd name="T5" fmla="*/ 10800 h 21600"/>
              <a:gd name="T6" fmla="*/ 10800 w 21600"/>
              <a:gd name="T7" fmla="*/ 0 h 21600"/>
              <a:gd name="T8" fmla="*/ 2718 w 21600"/>
              <a:gd name="T9" fmla="*/ 2718 h 21600"/>
              <a:gd name="T10" fmla="*/ 18882 w 21600"/>
              <a:gd name="T11" fmla="*/ 18882 h 21600"/>
            </a:gdLst>
            <a:ahLst/>
            <a:cxnLst>
              <a:cxn ang="0">
                <a:pos x="T0" y="T1"/>
              </a:cxn>
              <a:cxn ang="0">
                <a:pos x="T2" y="T3"/>
              </a:cxn>
              <a:cxn ang="0">
                <a:pos x="T4" y="T5"/>
              </a:cxn>
              <a:cxn ang="0">
                <a:pos x="T6" y="T7"/>
              </a:cxn>
            </a:cxnLst>
            <a:rect l="T8" t="T9" r="T10" b="T11"/>
            <a:pathLst>
              <a:path w="21600" h="21600">
                <a:moveTo>
                  <a:pt x="0" y="0"/>
                </a:moveTo>
                <a:lnTo>
                  <a:pt x="1835" y="21600"/>
                </a:lnTo>
                <a:lnTo>
                  <a:pt x="19765"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2042" name="Freeform 10">
            <a:extLst>
              <a:ext uri="{FF2B5EF4-FFF2-40B4-BE49-F238E27FC236}">
                <a16:creationId xmlns:a16="http://schemas.microsoft.com/office/drawing/2014/main" id="{2D115F7A-05F6-F1AF-AD15-04171B39085E}"/>
              </a:ext>
            </a:extLst>
          </p:cNvPr>
          <p:cNvSpPr>
            <a:spLocks/>
          </p:cNvSpPr>
          <p:nvPr/>
        </p:nvSpPr>
        <p:spPr bwMode="auto">
          <a:xfrm>
            <a:off x="8099425" y="4735513"/>
            <a:ext cx="742950" cy="1878012"/>
          </a:xfrm>
          <a:custGeom>
            <a:avLst/>
            <a:gdLst>
              <a:gd name="T0" fmla="*/ 539 w 1070"/>
              <a:gd name="T1" fmla="*/ 78 h 2284"/>
              <a:gd name="T2" fmla="*/ 583 w 1070"/>
              <a:gd name="T3" fmla="*/ 161 h 2284"/>
              <a:gd name="T4" fmla="*/ 631 w 1070"/>
              <a:gd name="T5" fmla="*/ 253 h 2284"/>
              <a:gd name="T6" fmla="*/ 621 w 1070"/>
              <a:gd name="T7" fmla="*/ 355 h 2284"/>
              <a:gd name="T8" fmla="*/ 636 w 1070"/>
              <a:gd name="T9" fmla="*/ 411 h 2284"/>
              <a:gd name="T10" fmla="*/ 716 w 1070"/>
              <a:gd name="T11" fmla="*/ 597 h 2284"/>
              <a:gd name="T12" fmla="*/ 745 w 1070"/>
              <a:gd name="T13" fmla="*/ 862 h 2284"/>
              <a:gd name="T14" fmla="*/ 821 w 1070"/>
              <a:gd name="T15" fmla="*/ 1049 h 2284"/>
              <a:gd name="T16" fmla="*/ 787 w 1070"/>
              <a:gd name="T17" fmla="*/ 1125 h 2284"/>
              <a:gd name="T18" fmla="*/ 787 w 1070"/>
              <a:gd name="T19" fmla="*/ 1261 h 2284"/>
              <a:gd name="T20" fmla="*/ 920 w 1070"/>
              <a:gd name="T21" fmla="*/ 1236 h 2284"/>
              <a:gd name="T22" fmla="*/ 987 w 1070"/>
              <a:gd name="T23" fmla="*/ 1322 h 2284"/>
              <a:gd name="T24" fmla="*/ 1013 w 1070"/>
              <a:gd name="T25" fmla="*/ 1596 h 2284"/>
              <a:gd name="T26" fmla="*/ 889 w 1070"/>
              <a:gd name="T27" fmla="*/ 1640 h 2284"/>
              <a:gd name="T28" fmla="*/ 852 w 1070"/>
              <a:gd name="T29" fmla="*/ 1673 h 2284"/>
              <a:gd name="T30" fmla="*/ 948 w 1070"/>
              <a:gd name="T31" fmla="*/ 1896 h 2284"/>
              <a:gd name="T32" fmla="*/ 1060 w 1070"/>
              <a:gd name="T33" fmla="*/ 2013 h 2284"/>
              <a:gd name="T34" fmla="*/ 1063 w 1070"/>
              <a:gd name="T35" fmla="*/ 2131 h 2284"/>
              <a:gd name="T36" fmla="*/ 1020 w 1070"/>
              <a:gd name="T37" fmla="*/ 2092 h 2284"/>
              <a:gd name="T38" fmla="*/ 974 w 1070"/>
              <a:gd name="T39" fmla="*/ 2193 h 2284"/>
              <a:gd name="T40" fmla="*/ 890 w 1070"/>
              <a:gd name="T41" fmla="*/ 2209 h 2284"/>
              <a:gd name="T42" fmla="*/ 941 w 1070"/>
              <a:gd name="T43" fmla="*/ 2125 h 2284"/>
              <a:gd name="T44" fmla="*/ 893 w 1070"/>
              <a:gd name="T45" fmla="*/ 1949 h 2284"/>
              <a:gd name="T46" fmla="*/ 773 w 1070"/>
              <a:gd name="T47" fmla="*/ 1821 h 2284"/>
              <a:gd name="T48" fmla="*/ 652 w 1070"/>
              <a:gd name="T49" fmla="*/ 1709 h 2284"/>
              <a:gd name="T50" fmla="*/ 577 w 1070"/>
              <a:gd name="T51" fmla="*/ 1722 h 2284"/>
              <a:gd name="T52" fmla="*/ 484 w 1070"/>
              <a:gd name="T53" fmla="*/ 1738 h 2284"/>
              <a:gd name="T54" fmla="*/ 441 w 1070"/>
              <a:gd name="T55" fmla="*/ 1695 h 2284"/>
              <a:gd name="T56" fmla="*/ 413 w 1070"/>
              <a:gd name="T57" fmla="*/ 1805 h 2284"/>
              <a:gd name="T58" fmla="*/ 363 w 1070"/>
              <a:gd name="T59" fmla="*/ 1974 h 2284"/>
              <a:gd name="T60" fmla="*/ 337 w 1070"/>
              <a:gd name="T61" fmla="*/ 2222 h 2284"/>
              <a:gd name="T62" fmla="*/ 279 w 1070"/>
              <a:gd name="T63" fmla="*/ 2210 h 2284"/>
              <a:gd name="T64" fmla="*/ 169 w 1070"/>
              <a:gd name="T65" fmla="*/ 2276 h 2284"/>
              <a:gd name="T66" fmla="*/ 84 w 1070"/>
              <a:gd name="T67" fmla="*/ 2263 h 2284"/>
              <a:gd name="T68" fmla="*/ 159 w 1070"/>
              <a:gd name="T69" fmla="*/ 2226 h 2284"/>
              <a:gd name="T70" fmla="*/ 221 w 1070"/>
              <a:gd name="T71" fmla="*/ 2130 h 2284"/>
              <a:gd name="T72" fmla="*/ 283 w 1070"/>
              <a:gd name="T73" fmla="*/ 1769 h 2284"/>
              <a:gd name="T74" fmla="*/ 348 w 1070"/>
              <a:gd name="T75" fmla="*/ 1333 h 2284"/>
              <a:gd name="T76" fmla="*/ 380 w 1070"/>
              <a:gd name="T77" fmla="*/ 982 h 2284"/>
              <a:gd name="T78" fmla="*/ 354 w 1070"/>
              <a:gd name="T79" fmla="*/ 863 h 2284"/>
              <a:gd name="T80" fmla="*/ 313 w 1070"/>
              <a:gd name="T81" fmla="*/ 938 h 2284"/>
              <a:gd name="T82" fmla="*/ 250 w 1070"/>
              <a:gd name="T83" fmla="*/ 972 h 2284"/>
              <a:gd name="T84" fmla="*/ 139 w 1070"/>
              <a:gd name="T85" fmla="*/ 1017 h 2284"/>
              <a:gd name="T86" fmla="*/ 77 w 1070"/>
              <a:gd name="T87" fmla="*/ 1091 h 2284"/>
              <a:gd name="T88" fmla="*/ 36 w 1070"/>
              <a:gd name="T89" fmla="*/ 1131 h 2284"/>
              <a:gd name="T90" fmla="*/ 24 w 1070"/>
              <a:gd name="T91" fmla="*/ 1014 h 2284"/>
              <a:gd name="T92" fmla="*/ 240 w 1070"/>
              <a:gd name="T93" fmla="*/ 871 h 2284"/>
              <a:gd name="T94" fmla="*/ 287 w 1070"/>
              <a:gd name="T95" fmla="*/ 798 h 2284"/>
              <a:gd name="T96" fmla="*/ 317 w 1070"/>
              <a:gd name="T97" fmla="*/ 681 h 2284"/>
              <a:gd name="T98" fmla="*/ 323 w 1070"/>
              <a:gd name="T99" fmla="*/ 522 h 2284"/>
              <a:gd name="T100" fmla="*/ 372 w 1070"/>
              <a:gd name="T101" fmla="*/ 407 h 2284"/>
              <a:gd name="T102" fmla="*/ 361 w 1070"/>
              <a:gd name="T103" fmla="*/ 620 h 2284"/>
              <a:gd name="T104" fmla="*/ 466 w 1070"/>
              <a:gd name="T105" fmla="*/ 420 h 2284"/>
              <a:gd name="T106" fmla="*/ 447 w 1070"/>
              <a:gd name="T107" fmla="*/ 390 h 2284"/>
              <a:gd name="T108" fmla="*/ 386 w 1070"/>
              <a:gd name="T109" fmla="*/ 351 h 2284"/>
              <a:gd name="T110" fmla="*/ 293 w 1070"/>
              <a:gd name="T111" fmla="*/ 318 h 2284"/>
              <a:gd name="T112" fmla="*/ 267 w 1070"/>
              <a:gd name="T113" fmla="*/ 255 h 2284"/>
              <a:gd name="T114" fmla="*/ 244 w 1070"/>
              <a:gd name="T115" fmla="*/ 211 h 2284"/>
              <a:gd name="T116" fmla="*/ 265 w 1070"/>
              <a:gd name="T117" fmla="*/ 119 h 2284"/>
              <a:gd name="T118" fmla="*/ 266 w 1070"/>
              <a:gd name="T119" fmla="*/ 36 h 2284"/>
              <a:gd name="T120" fmla="*/ 334 w 1070"/>
              <a:gd name="T121" fmla="*/ 25 h 2284"/>
              <a:gd name="T122" fmla="*/ 439 w 1070"/>
              <a:gd name="T123" fmla="*/ 7 h 2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70" h="2284">
                <a:moveTo>
                  <a:pt x="485" y="17"/>
                </a:moveTo>
                <a:lnTo>
                  <a:pt x="494" y="23"/>
                </a:lnTo>
                <a:lnTo>
                  <a:pt x="501" y="33"/>
                </a:lnTo>
                <a:lnTo>
                  <a:pt x="508" y="43"/>
                </a:lnTo>
                <a:lnTo>
                  <a:pt x="515" y="52"/>
                </a:lnTo>
                <a:lnTo>
                  <a:pt x="522" y="61"/>
                </a:lnTo>
                <a:lnTo>
                  <a:pt x="530" y="71"/>
                </a:lnTo>
                <a:lnTo>
                  <a:pt x="539" y="78"/>
                </a:lnTo>
                <a:lnTo>
                  <a:pt x="551" y="82"/>
                </a:lnTo>
                <a:lnTo>
                  <a:pt x="557" y="93"/>
                </a:lnTo>
                <a:lnTo>
                  <a:pt x="562" y="104"/>
                </a:lnTo>
                <a:lnTo>
                  <a:pt x="565" y="116"/>
                </a:lnTo>
                <a:lnTo>
                  <a:pt x="568" y="128"/>
                </a:lnTo>
                <a:lnTo>
                  <a:pt x="570" y="140"/>
                </a:lnTo>
                <a:lnTo>
                  <a:pt x="575" y="151"/>
                </a:lnTo>
                <a:lnTo>
                  <a:pt x="583" y="161"/>
                </a:lnTo>
                <a:lnTo>
                  <a:pt x="593" y="169"/>
                </a:lnTo>
                <a:lnTo>
                  <a:pt x="594" y="182"/>
                </a:lnTo>
                <a:lnTo>
                  <a:pt x="598" y="195"/>
                </a:lnTo>
                <a:lnTo>
                  <a:pt x="602" y="208"/>
                </a:lnTo>
                <a:lnTo>
                  <a:pt x="608" y="219"/>
                </a:lnTo>
                <a:lnTo>
                  <a:pt x="615" y="231"/>
                </a:lnTo>
                <a:lnTo>
                  <a:pt x="623" y="241"/>
                </a:lnTo>
                <a:lnTo>
                  <a:pt x="631" y="253"/>
                </a:lnTo>
                <a:lnTo>
                  <a:pt x="640" y="263"/>
                </a:lnTo>
                <a:lnTo>
                  <a:pt x="643" y="278"/>
                </a:lnTo>
                <a:lnTo>
                  <a:pt x="643" y="292"/>
                </a:lnTo>
                <a:lnTo>
                  <a:pt x="641" y="306"/>
                </a:lnTo>
                <a:lnTo>
                  <a:pt x="639" y="318"/>
                </a:lnTo>
                <a:lnTo>
                  <a:pt x="635" y="331"/>
                </a:lnTo>
                <a:lnTo>
                  <a:pt x="629" y="344"/>
                </a:lnTo>
                <a:lnTo>
                  <a:pt x="621" y="355"/>
                </a:lnTo>
                <a:lnTo>
                  <a:pt x="612" y="366"/>
                </a:lnTo>
                <a:lnTo>
                  <a:pt x="612" y="373"/>
                </a:lnTo>
                <a:lnTo>
                  <a:pt x="610" y="379"/>
                </a:lnTo>
                <a:lnTo>
                  <a:pt x="607" y="388"/>
                </a:lnTo>
                <a:lnTo>
                  <a:pt x="602" y="394"/>
                </a:lnTo>
                <a:lnTo>
                  <a:pt x="613" y="401"/>
                </a:lnTo>
                <a:lnTo>
                  <a:pt x="624" y="407"/>
                </a:lnTo>
                <a:lnTo>
                  <a:pt x="636" y="411"/>
                </a:lnTo>
                <a:lnTo>
                  <a:pt x="647" y="414"/>
                </a:lnTo>
                <a:lnTo>
                  <a:pt x="659" y="419"/>
                </a:lnTo>
                <a:lnTo>
                  <a:pt x="670" y="423"/>
                </a:lnTo>
                <a:lnTo>
                  <a:pt x="679" y="431"/>
                </a:lnTo>
                <a:lnTo>
                  <a:pt x="688" y="442"/>
                </a:lnTo>
                <a:lnTo>
                  <a:pt x="697" y="453"/>
                </a:lnTo>
                <a:lnTo>
                  <a:pt x="709" y="525"/>
                </a:lnTo>
                <a:lnTo>
                  <a:pt x="716" y="597"/>
                </a:lnTo>
                <a:lnTo>
                  <a:pt x="717" y="671"/>
                </a:lnTo>
                <a:lnTo>
                  <a:pt x="712" y="746"/>
                </a:lnTo>
                <a:lnTo>
                  <a:pt x="716" y="765"/>
                </a:lnTo>
                <a:lnTo>
                  <a:pt x="721" y="785"/>
                </a:lnTo>
                <a:lnTo>
                  <a:pt x="728" y="805"/>
                </a:lnTo>
                <a:lnTo>
                  <a:pt x="734" y="824"/>
                </a:lnTo>
                <a:lnTo>
                  <a:pt x="739" y="843"/>
                </a:lnTo>
                <a:lnTo>
                  <a:pt x="745" y="862"/>
                </a:lnTo>
                <a:lnTo>
                  <a:pt x="750" y="883"/>
                </a:lnTo>
                <a:lnTo>
                  <a:pt x="753" y="903"/>
                </a:lnTo>
                <a:lnTo>
                  <a:pt x="768" y="924"/>
                </a:lnTo>
                <a:lnTo>
                  <a:pt x="782" y="946"/>
                </a:lnTo>
                <a:lnTo>
                  <a:pt x="795" y="971"/>
                </a:lnTo>
                <a:lnTo>
                  <a:pt x="805" y="995"/>
                </a:lnTo>
                <a:lnTo>
                  <a:pt x="813" y="1021"/>
                </a:lnTo>
                <a:lnTo>
                  <a:pt x="821" y="1049"/>
                </a:lnTo>
                <a:lnTo>
                  <a:pt x="827" y="1078"/>
                </a:lnTo>
                <a:lnTo>
                  <a:pt x="830" y="1109"/>
                </a:lnTo>
                <a:lnTo>
                  <a:pt x="828" y="1109"/>
                </a:lnTo>
                <a:lnTo>
                  <a:pt x="823" y="1111"/>
                </a:lnTo>
                <a:lnTo>
                  <a:pt x="815" y="1113"/>
                </a:lnTo>
                <a:lnTo>
                  <a:pt x="806" y="1117"/>
                </a:lnTo>
                <a:lnTo>
                  <a:pt x="797" y="1120"/>
                </a:lnTo>
                <a:lnTo>
                  <a:pt x="787" y="1125"/>
                </a:lnTo>
                <a:lnTo>
                  <a:pt x="777" y="1131"/>
                </a:lnTo>
                <a:lnTo>
                  <a:pt x="770" y="1136"/>
                </a:lnTo>
                <a:lnTo>
                  <a:pt x="773" y="1170"/>
                </a:lnTo>
                <a:lnTo>
                  <a:pt x="770" y="1201"/>
                </a:lnTo>
                <a:lnTo>
                  <a:pt x="766" y="1232"/>
                </a:lnTo>
                <a:lnTo>
                  <a:pt x="760" y="1265"/>
                </a:lnTo>
                <a:lnTo>
                  <a:pt x="773" y="1263"/>
                </a:lnTo>
                <a:lnTo>
                  <a:pt x="787" y="1261"/>
                </a:lnTo>
                <a:lnTo>
                  <a:pt x="803" y="1257"/>
                </a:lnTo>
                <a:lnTo>
                  <a:pt x="819" y="1255"/>
                </a:lnTo>
                <a:lnTo>
                  <a:pt x="836" y="1252"/>
                </a:lnTo>
                <a:lnTo>
                  <a:pt x="853" y="1248"/>
                </a:lnTo>
                <a:lnTo>
                  <a:pt x="871" y="1245"/>
                </a:lnTo>
                <a:lnTo>
                  <a:pt x="888" y="1241"/>
                </a:lnTo>
                <a:lnTo>
                  <a:pt x="904" y="1238"/>
                </a:lnTo>
                <a:lnTo>
                  <a:pt x="920" y="1236"/>
                </a:lnTo>
                <a:lnTo>
                  <a:pt x="934" y="1232"/>
                </a:lnTo>
                <a:lnTo>
                  <a:pt x="946" y="1230"/>
                </a:lnTo>
                <a:lnTo>
                  <a:pt x="956" y="1227"/>
                </a:lnTo>
                <a:lnTo>
                  <a:pt x="963" y="1226"/>
                </a:lnTo>
                <a:lnTo>
                  <a:pt x="969" y="1225"/>
                </a:lnTo>
                <a:lnTo>
                  <a:pt x="970" y="1225"/>
                </a:lnTo>
                <a:lnTo>
                  <a:pt x="977" y="1269"/>
                </a:lnTo>
                <a:lnTo>
                  <a:pt x="987" y="1322"/>
                </a:lnTo>
                <a:lnTo>
                  <a:pt x="997" y="1378"/>
                </a:lnTo>
                <a:lnTo>
                  <a:pt x="1008" y="1436"/>
                </a:lnTo>
                <a:lnTo>
                  <a:pt x="1018" y="1490"/>
                </a:lnTo>
                <a:lnTo>
                  <a:pt x="1027" y="1536"/>
                </a:lnTo>
                <a:lnTo>
                  <a:pt x="1033" y="1570"/>
                </a:lnTo>
                <a:lnTo>
                  <a:pt x="1036" y="1587"/>
                </a:lnTo>
                <a:lnTo>
                  <a:pt x="1026" y="1592"/>
                </a:lnTo>
                <a:lnTo>
                  <a:pt x="1013" y="1596"/>
                </a:lnTo>
                <a:lnTo>
                  <a:pt x="1000" y="1602"/>
                </a:lnTo>
                <a:lnTo>
                  <a:pt x="985" y="1608"/>
                </a:lnTo>
                <a:lnTo>
                  <a:pt x="969" y="1613"/>
                </a:lnTo>
                <a:lnTo>
                  <a:pt x="952" y="1618"/>
                </a:lnTo>
                <a:lnTo>
                  <a:pt x="935" y="1624"/>
                </a:lnTo>
                <a:lnTo>
                  <a:pt x="919" y="1630"/>
                </a:lnTo>
                <a:lnTo>
                  <a:pt x="903" y="1634"/>
                </a:lnTo>
                <a:lnTo>
                  <a:pt x="889" y="1640"/>
                </a:lnTo>
                <a:lnTo>
                  <a:pt x="875" y="1643"/>
                </a:lnTo>
                <a:lnTo>
                  <a:pt x="864" y="1648"/>
                </a:lnTo>
                <a:lnTo>
                  <a:pt x="853" y="1650"/>
                </a:lnTo>
                <a:lnTo>
                  <a:pt x="846" y="1653"/>
                </a:lnTo>
                <a:lnTo>
                  <a:pt x="841" y="1655"/>
                </a:lnTo>
                <a:lnTo>
                  <a:pt x="840" y="1655"/>
                </a:lnTo>
                <a:lnTo>
                  <a:pt x="844" y="1662"/>
                </a:lnTo>
                <a:lnTo>
                  <a:pt x="852" y="1673"/>
                </a:lnTo>
                <a:lnTo>
                  <a:pt x="864" y="1689"/>
                </a:lnTo>
                <a:lnTo>
                  <a:pt x="879" y="1711"/>
                </a:lnTo>
                <a:lnTo>
                  <a:pt x="894" y="1739"/>
                </a:lnTo>
                <a:lnTo>
                  <a:pt x="909" y="1772"/>
                </a:lnTo>
                <a:lnTo>
                  <a:pt x="922" y="1812"/>
                </a:lnTo>
                <a:lnTo>
                  <a:pt x="935" y="1858"/>
                </a:lnTo>
                <a:lnTo>
                  <a:pt x="940" y="1877"/>
                </a:lnTo>
                <a:lnTo>
                  <a:pt x="948" y="1896"/>
                </a:lnTo>
                <a:lnTo>
                  <a:pt x="958" y="1913"/>
                </a:lnTo>
                <a:lnTo>
                  <a:pt x="971" y="1929"/>
                </a:lnTo>
                <a:lnTo>
                  <a:pt x="986" y="1944"/>
                </a:lnTo>
                <a:lnTo>
                  <a:pt x="1002" y="1958"/>
                </a:lnTo>
                <a:lnTo>
                  <a:pt x="1018" y="1971"/>
                </a:lnTo>
                <a:lnTo>
                  <a:pt x="1034" y="1983"/>
                </a:lnTo>
                <a:lnTo>
                  <a:pt x="1050" y="1997"/>
                </a:lnTo>
                <a:lnTo>
                  <a:pt x="1060" y="2013"/>
                </a:lnTo>
                <a:lnTo>
                  <a:pt x="1064" y="2031"/>
                </a:lnTo>
                <a:lnTo>
                  <a:pt x="1066" y="2050"/>
                </a:lnTo>
                <a:lnTo>
                  <a:pt x="1065" y="2070"/>
                </a:lnTo>
                <a:lnTo>
                  <a:pt x="1065" y="2089"/>
                </a:lnTo>
                <a:lnTo>
                  <a:pt x="1066" y="2109"/>
                </a:lnTo>
                <a:lnTo>
                  <a:pt x="1070" y="2128"/>
                </a:lnTo>
                <a:lnTo>
                  <a:pt x="1066" y="2130"/>
                </a:lnTo>
                <a:lnTo>
                  <a:pt x="1063" y="2131"/>
                </a:lnTo>
                <a:lnTo>
                  <a:pt x="1060" y="2131"/>
                </a:lnTo>
                <a:lnTo>
                  <a:pt x="1056" y="2131"/>
                </a:lnTo>
                <a:lnTo>
                  <a:pt x="1046" y="2117"/>
                </a:lnTo>
                <a:lnTo>
                  <a:pt x="1042" y="2101"/>
                </a:lnTo>
                <a:lnTo>
                  <a:pt x="1040" y="2084"/>
                </a:lnTo>
                <a:lnTo>
                  <a:pt x="1036" y="2067"/>
                </a:lnTo>
                <a:lnTo>
                  <a:pt x="1027" y="2079"/>
                </a:lnTo>
                <a:lnTo>
                  <a:pt x="1020" y="2092"/>
                </a:lnTo>
                <a:lnTo>
                  <a:pt x="1016" y="2105"/>
                </a:lnTo>
                <a:lnTo>
                  <a:pt x="1012" y="2119"/>
                </a:lnTo>
                <a:lnTo>
                  <a:pt x="1009" y="2134"/>
                </a:lnTo>
                <a:lnTo>
                  <a:pt x="1005" y="2148"/>
                </a:lnTo>
                <a:lnTo>
                  <a:pt x="1000" y="2162"/>
                </a:lnTo>
                <a:lnTo>
                  <a:pt x="993" y="2175"/>
                </a:lnTo>
                <a:lnTo>
                  <a:pt x="984" y="2185"/>
                </a:lnTo>
                <a:lnTo>
                  <a:pt x="974" y="2193"/>
                </a:lnTo>
                <a:lnTo>
                  <a:pt x="964" y="2200"/>
                </a:lnTo>
                <a:lnTo>
                  <a:pt x="954" y="2206"/>
                </a:lnTo>
                <a:lnTo>
                  <a:pt x="942" y="2211"/>
                </a:lnTo>
                <a:lnTo>
                  <a:pt x="931" y="2215"/>
                </a:lnTo>
                <a:lnTo>
                  <a:pt x="919" y="2219"/>
                </a:lnTo>
                <a:lnTo>
                  <a:pt x="908" y="2223"/>
                </a:lnTo>
                <a:lnTo>
                  <a:pt x="889" y="2221"/>
                </a:lnTo>
                <a:lnTo>
                  <a:pt x="890" y="2209"/>
                </a:lnTo>
                <a:lnTo>
                  <a:pt x="895" y="2200"/>
                </a:lnTo>
                <a:lnTo>
                  <a:pt x="902" y="2192"/>
                </a:lnTo>
                <a:lnTo>
                  <a:pt x="910" y="2185"/>
                </a:lnTo>
                <a:lnTo>
                  <a:pt x="919" y="2178"/>
                </a:lnTo>
                <a:lnTo>
                  <a:pt x="927" y="2170"/>
                </a:lnTo>
                <a:lnTo>
                  <a:pt x="935" y="2162"/>
                </a:lnTo>
                <a:lnTo>
                  <a:pt x="940" y="2151"/>
                </a:lnTo>
                <a:lnTo>
                  <a:pt x="941" y="2125"/>
                </a:lnTo>
                <a:lnTo>
                  <a:pt x="941" y="2098"/>
                </a:lnTo>
                <a:lnTo>
                  <a:pt x="939" y="2073"/>
                </a:lnTo>
                <a:lnTo>
                  <a:pt x="935" y="2048"/>
                </a:lnTo>
                <a:lnTo>
                  <a:pt x="929" y="2024"/>
                </a:lnTo>
                <a:lnTo>
                  <a:pt x="921" y="2001"/>
                </a:lnTo>
                <a:lnTo>
                  <a:pt x="912" y="1978"/>
                </a:lnTo>
                <a:lnTo>
                  <a:pt x="899" y="1957"/>
                </a:lnTo>
                <a:lnTo>
                  <a:pt x="893" y="1949"/>
                </a:lnTo>
                <a:lnTo>
                  <a:pt x="883" y="1937"/>
                </a:lnTo>
                <a:lnTo>
                  <a:pt x="872" y="1925"/>
                </a:lnTo>
                <a:lnTo>
                  <a:pt x="859" y="1910"/>
                </a:lnTo>
                <a:lnTo>
                  <a:pt x="843" y="1895"/>
                </a:lnTo>
                <a:lnTo>
                  <a:pt x="827" y="1877"/>
                </a:lnTo>
                <a:lnTo>
                  <a:pt x="810" y="1859"/>
                </a:lnTo>
                <a:lnTo>
                  <a:pt x="791" y="1840"/>
                </a:lnTo>
                <a:lnTo>
                  <a:pt x="773" y="1821"/>
                </a:lnTo>
                <a:lnTo>
                  <a:pt x="753" y="1802"/>
                </a:lnTo>
                <a:lnTo>
                  <a:pt x="735" y="1784"/>
                </a:lnTo>
                <a:lnTo>
                  <a:pt x="717" y="1766"/>
                </a:lnTo>
                <a:lnTo>
                  <a:pt x="700" y="1749"/>
                </a:lnTo>
                <a:lnTo>
                  <a:pt x="685" y="1733"/>
                </a:lnTo>
                <a:lnTo>
                  <a:pt x="671" y="1719"/>
                </a:lnTo>
                <a:lnTo>
                  <a:pt x="660" y="1707"/>
                </a:lnTo>
                <a:lnTo>
                  <a:pt x="652" y="1709"/>
                </a:lnTo>
                <a:lnTo>
                  <a:pt x="644" y="1711"/>
                </a:lnTo>
                <a:lnTo>
                  <a:pt x="635" y="1713"/>
                </a:lnTo>
                <a:lnTo>
                  <a:pt x="625" y="1714"/>
                </a:lnTo>
                <a:lnTo>
                  <a:pt x="616" y="1714"/>
                </a:lnTo>
                <a:lnTo>
                  <a:pt x="607" y="1715"/>
                </a:lnTo>
                <a:lnTo>
                  <a:pt x="598" y="1716"/>
                </a:lnTo>
                <a:lnTo>
                  <a:pt x="590" y="1718"/>
                </a:lnTo>
                <a:lnTo>
                  <a:pt x="577" y="1722"/>
                </a:lnTo>
                <a:lnTo>
                  <a:pt x="565" y="1726"/>
                </a:lnTo>
                <a:lnTo>
                  <a:pt x="554" y="1731"/>
                </a:lnTo>
                <a:lnTo>
                  <a:pt x="542" y="1736"/>
                </a:lnTo>
                <a:lnTo>
                  <a:pt x="530" y="1740"/>
                </a:lnTo>
                <a:lnTo>
                  <a:pt x="517" y="1742"/>
                </a:lnTo>
                <a:lnTo>
                  <a:pt x="504" y="1745"/>
                </a:lnTo>
                <a:lnTo>
                  <a:pt x="491" y="1745"/>
                </a:lnTo>
                <a:lnTo>
                  <a:pt x="484" y="1738"/>
                </a:lnTo>
                <a:lnTo>
                  <a:pt x="479" y="1730"/>
                </a:lnTo>
                <a:lnTo>
                  <a:pt x="477" y="1719"/>
                </a:lnTo>
                <a:lnTo>
                  <a:pt x="475" y="1710"/>
                </a:lnTo>
                <a:lnTo>
                  <a:pt x="471" y="1701"/>
                </a:lnTo>
                <a:lnTo>
                  <a:pt x="466" y="1695"/>
                </a:lnTo>
                <a:lnTo>
                  <a:pt x="458" y="1692"/>
                </a:lnTo>
                <a:lnTo>
                  <a:pt x="447" y="1694"/>
                </a:lnTo>
                <a:lnTo>
                  <a:pt x="441" y="1695"/>
                </a:lnTo>
                <a:lnTo>
                  <a:pt x="435" y="1698"/>
                </a:lnTo>
                <a:lnTo>
                  <a:pt x="431" y="1701"/>
                </a:lnTo>
                <a:lnTo>
                  <a:pt x="428" y="1707"/>
                </a:lnTo>
                <a:lnTo>
                  <a:pt x="426" y="1726"/>
                </a:lnTo>
                <a:lnTo>
                  <a:pt x="423" y="1746"/>
                </a:lnTo>
                <a:lnTo>
                  <a:pt x="420" y="1766"/>
                </a:lnTo>
                <a:lnTo>
                  <a:pt x="417" y="1785"/>
                </a:lnTo>
                <a:lnTo>
                  <a:pt x="413" y="1805"/>
                </a:lnTo>
                <a:lnTo>
                  <a:pt x="408" y="1823"/>
                </a:lnTo>
                <a:lnTo>
                  <a:pt x="400" y="1840"/>
                </a:lnTo>
                <a:lnTo>
                  <a:pt x="390" y="1858"/>
                </a:lnTo>
                <a:lnTo>
                  <a:pt x="392" y="1878"/>
                </a:lnTo>
                <a:lnTo>
                  <a:pt x="386" y="1896"/>
                </a:lnTo>
                <a:lnTo>
                  <a:pt x="375" y="1912"/>
                </a:lnTo>
                <a:lnTo>
                  <a:pt x="370" y="1929"/>
                </a:lnTo>
                <a:lnTo>
                  <a:pt x="363" y="1974"/>
                </a:lnTo>
                <a:lnTo>
                  <a:pt x="352" y="2017"/>
                </a:lnTo>
                <a:lnTo>
                  <a:pt x="344" y="2059"/>
                </a:lnTo>
                <a:lnTo>
                  <a:pt x="341" y="2105"/>
                </a:lnTo>
                <a:lnTo>
                  <a:pt x="348" y="2128"/>
                </a:lnTo>
                <a:lnTo>
                  <a:pt x="350" y="2151"/>
                </a:lnTo>
                <a:lnTo>
                  <a:pt x="349" y="2176"/>
                </a:lnTo>
                <a:lnTo>
                  <a:pt x="344" y="2199"/>
                </a:lnTo>
                <a:lnTo>
                  <a:pt x="337" y="2222"/>
                </a:lnTo>
                <a:lnTo>
                  <a:pt x="328" y="2244"/>
                </a:lnTo>
                <a:lnTo>
                  <a:pt x="318" y="2264"/>
                </a:lnTo>
                <a:lnTo>
                  <a:pt x="306" y="2284"/>
                </a:lnTo>
                <a:lnTo>
                  <a:pt x="306" y="2264"/>
                </a:lnTo>
                <a:lnTo>
                  <a:pt x="306" y="2245"/>
                </a:lnTo>
                <a:lnTo>
                  <a:pt x="305" y="2225"/>
                </a:lnTo>
                <a:lnTo>
                  <a:pt x="296" y="2209"/>
                </a:lnTo>
                <a:lnTo>
                  <a:pt x="279" y="2210"/>
                </a:lnTo>
                <a:lnTo>
                  <a:pt x="264" y="2216"/>
                </a:lnTo>
                <a:lnTo>
                  <a:pt x="250" y="2225"/>
                </a:lnTo>
                <a:lnTo>
                  <a:pt x="237" y="2237"/>
                </a:lnTo>
                <a:lnTo>
                  <a:pt x="223" y="2249"/>
                </a:lnTo>
                <a:lnTo>
                  <a:pt x="211" y="2261"/>
                </a:lnTo>
                <a:lnTo>
                  <a:pt x="196" y="2269"/>
                </a:lnTo>
                <a:lnTo>
                  <a:pt x="181" y="2275"/>
                </a:lnTo>
                <a:lnTo>
                  <a:pt x="169" y="2276"/>
                </a:lnTo>
                <a:lnTo>
                  <a:pt x="156" y="2277"/>
                </a:lnTo>
                <a:lnTo>
                  <a:pt x="141" y="2277"/>
                </a:lnTo>
                <a:lnTo>
                  <a:pt x="124" y="2277"/>
                </a:lnTo>
                <a:lnTo>
                  <a:pt x="109" y="2277"/>
                </a:lnTo>
                <a:lnTo>
                  <a:pt x="97" y="2276"/>
                </a:lnTo>
                <a:lnTo>
                  <a:pt x="88" y="2275"/>
                </a:lnTo>
                <a:lnTo>
                  <a:pt x="83" y="2272"/>
                </a:lnTo>
                <a:lnTo>
                  <a:pt x="84" y="2263"/>
                </a:lnTo>
                <a:lnTo>
                  <a:pt x="90" y="2259"/>
                </a:lnTo>
                <a:lnTo>
                  <a:pt x="98" y="2255"/>
                </a:lnTo>
                <a:lnTo>
                  <a:pt x="106" y="2252"/>
                </a:lnTo>
                <a:lnTo>
                  <a:pt x="118" y="2247"/>
                </a:lnTo>
                <a:lnTo>
                  <a:pt x="129" y="2243"/>
                </a:lnTo>
                <a:lnTo>
                  <a:pt x="139" y="2238"/>
                </a:lnTo>
                <a:lnTo>
                  <a:pt x="150" y="2233"/>
                </a:lnTo>
                <a:lnTo>
                  <a:pt x="159" y="2226"/>
                </a:lnTo>
                <a:lnTo>
                  <a:pt x="168" y="2218"/>
                </a:lnTo>
                <a:lnTo>
                  <a:pt x="175" y="2208"/>
                </a:lnTo>
                <a:lnTo>
                  <a:pt x="182" y="2195"/>
                </a:lnTo>
                <a:lnTo>
                  <a:pt x="187" y="2180"/>
                </a:lnTo>
                <a:lnTo>
                  <a:pt x="192" y="2166"/>
                </a:lnTo>
                <a:lnTo>
                  <a:pt x="202" y="2154"/>
                </a:lnTo>
                <a:lnTo>
                  <a:pt x="211" y="2141"/>
                </a:lnTo>
                <a:lnTo>
                  <a:pt x="221" y="2130"/>
                </a:lnTo>
                <a:lnTo>
                  <a:pt x="232" y="2117"/>
                </a:lnTo>
                <a:lnTo>
                  <a:pt x="242" y="2105"/>
                </a:lnTo>
                <a:lnTo>
                  <a:pt x="250" y="2092"/>
                </a:lnTo>
                <a:lnTo>
                  <a:pt x="260" y="2028"/>
                </a:lnTo>
                <a:lnTo>
                  <a:pt x="268" y="1964"/>
                </a:lnTo>
                <a:lnTo>
                  <a:pt x="274" y="1899"/>
                </a:lnTo>
                <a:lnTo>
                  <a:pt x="279" y="1833"/>
                </a:lnTo>
                <a:lnTo>
                  <a:pt x="283" y="1769"/>
                </a:lnTo>
                <a:lnTo>
                  <a:pt x="288" y="1703"/>
                </a:lnTo>
                <a:lnTo>
                  <a:pt x="294" y="1638"/>
                </a:lnTo>
                <a:lnTo>
                  <a:pt x="301" y="1573"/>
                </a:lnTo>
                <a:lnTo>
                  <a:pt x="304" y="1522"/>
                </a:lnTo>
                <a:lnTo>
                  <a:pt x="311" y="1474"/>
                </a:lnTo>
                <a:lnTo>
                  <a:pt x="321" y="1427"/>
                </a:lnTo>
                <a:lnTo>
                  <a:pt x="334" y="1380"/>
                </a:lnTo>
                <a:lnTo>
                  <a:pt x="348" y="1333"/>
                </a:lnTo>
                <a:lnTo>
                  <a:pt x="362" y="1287"/>
                </a:lnTo>
                <a:lnTo>
                  <a:pt x="375" y="1242"/>
                </a:lnTo>
                <a:lnTo>
                  <a:pt x="387" y="1196"/>
                </a:lnTo>
                <a:lnTo>
                  <a:pt x="375" y="1155"/>
                </a:lnTo>
                <a:lnTo>
                  <a:pt x="371" y="1112"/>
                </a:lnTo>
                <a:lnTo>
                  <a:pt x="372" y="1068"/>
                </a:lnTo>
                <a:lnTo>
                  <a:pt x="375" y="1026"/>
                </a:lnTo>
                <a:lnTo>
                  <a:pt x="380" y="982"/>
                </a:lnTo>
                <a:lnTo>
                  <a:pt x="382" y="939"/>
                </a:lnTo>
                <a:lnTo>
                  <a:pt x="381" y="898"/>
                </a:lnTo>
                <a:lnTo>
                  <a:pt x="373" y="856"/>
                </a:lnTo>
                <a:lnTo>
                  <a:pt x="371" y="853"/>
                </a:lnTo>
                <a:lnTo>
                  <a:pt x="367" y="852"/>
                </a:lnTo>
                <a:lnTo>
                  <a:pt x="363" y="853"/>
                </a:lnTo>
                <a:lnTo>
                  <a:pt x="361" y="854"/>
                </a:lnTo>
                <a:lnTo>
                  <a:pt x="354" y="863"/>
                </a:lnTo>
                <a:lnTo>
                  <a:pt x="347" y="873"/>
                </a:lnTo>
                <a:lnTo>
                  <a:pt x="341" y="882"/>
                </a:lnTo>
                <a:lnTo>
                  <a:pt x="335" y="892"/>
                </a:lnTo>
                <a:lnTo>
                  <a:pt x="331" y="903"/>
                </a:lnTo>
                <a:lnTo>
                  <a:pt x="327" y="913"/>
                </a:lnTo>
                <a:lnTo>
                  <a:pt x="324" y="923"/>
                </a:lnTo>
                <a:lnTo>
                  <a:pt x="320" y="934"/>
                </a:lnTo>
                <a:lnTo>
                  <a:pt x="313" y="938"/>
                </a:lnTo>
                <a:lnTo>
                  <a:pt x="306" y="943"/>
                </a:lnTo>
                <a:lnTo>
                  <a:pt x="299" y="947"/>
                </a:lnTo>
                <a:lnTo>
                  <a:pt x="293" y="952"/>
                </a:lnTo>
                <a:lnTo>
                  <a:pt x="286" y="957"/>
                </a:lnTo>
                <a:lnTo>
                  <a:pt x="278" y="959"/>
                </a:lnTo>
                <a:lnTo>
                  <a:pt x="271" y="961"/>
                </a:lnTo>
                <a:lnTo>
                  <a:pt x="263" y="962"/>
                </a:lnTo>
                <a:lnTo>
                  <a:pt x="250" y="972"/>
                </a:lnTo>
                <a:lnTo>
                  <a:pt x="236" y="981"/>
                </a:lnTo>
                <a:lnTo>
                  <a:pt x="223" y="990"/>
                </a:lnTo>
                <a:lnTo>
                  <a:pt x="210" y="999"/>
                </a:lnTo>
                <a:lnTo>
                  <a:pt x="196" y="1006"/>
                </a:lnTo>
                <a:lnTo>
                  <a:pt x="182" y="1011"/>
                </a:lnTo>
                <a:lnTo>
                  <a:pt x="166" y="1013"/>
                </a:lnTo>
                <a:lnTo>
                  <a:pt x="150" y="1011"/>
                </a:lnTo>
                <a:lnTo>
                  <a:pt x="139" y="1017"/>
                </a:lnTo>
                <a:lnTo>
                  <a:pt x="131" y="1025"/>
                </a:lnTo>
                <a:lnTo>
                  <a:pt x="124" y="1035"/>
                </a:lnTo>
                <a:lnTo>
                  <a:pt x="120" y="1045"/>
                </a:lnTo>
                <a:lnTo>
                  <a:pt x="113" y="1056"/>
                </a:lnTo>
                <a:lnTo>
                  <a:pt x="106" y="1065"/>
                </a:lnTo>
                <a:lnTo>
                  <a:pt x="97" y="1073"/>
                </a:lnTo>
                <a:lnTo>
                  <a:pt x="85" y="1078"/>
                </a:lnTo>
                <a:lnTo>
                  <a:pt x="77" y="1091"/>
                </a:lnTo>
                <a:lnTo>
                  <a:pt x="77" y="1106"/>
                </a:lnTo>
                <a:lnTo>
                  <a:pt x="75" y="1120"/>
                </a:lnTo>
                <a:lnTo>
                  <a:pt x="61" y="1126"/>
                </a:lnTo>
                <a:lnTo>
                  <a:pt x="56" y="1127"/>
                </a:lnTo>
                <a:lnTo>
                  <a:pt x="51" y="1128"/>
                </a:lnTo>
                <a:lnTo>
                  <a:pt x="46" y="1128"/>
                </a:lnTo>
                <a:lnTo>
                  <a:pt x="40" y="1130"/>
                </a:lnTo>
                <a:lnTo>
                  <a:pt x="36" y="1131"/>
                </a:lnTo>
                <a:lnTo>
                  <a:pt x="31" y="1133"/>
                </a:lnTo>
                <a:lnTo>
                  <a:pt x="27" y="1138"/>
                </a:lnTo>
                <a:lnTo>
                  <a:pt x="23" y="1142"/>
                </a:lnTo>
                <a:lnTo>
                  <a:pt x="16" y="1125"/>
                </a:lnTo>
                <a:lnTo>
                  <a:pt x="7" y="1108"/>
                </a:lnTo>
                <a:lnTo>
                  <a:pt x="0" y="1090"/>
                </a:lnTo>
                <a:lnTo>
                  <a:pt x="2" y="1071"/>
                </a:lnTo>
                <a:lnTo>
                  <a:pt x="24" y="1014"/>
                </a:lnTo>
                <a:lnTo>
                  <a:pt x="121" y="965"/>
                </a:lnTo>
                <a:lnTo>
                  <a:pt x="137" y="950"/>
                </a:lnTo>
                <a:lnTo>
                  <a:pt x="154" y="936"/>
                </a:lnTo>
                <a:lnTo>
                  <a:pt x="170" y="923"/>
                </a:lnTo>
                <a:lnTo>
                  <a:pt x="188" y="911"/>
                </a:lnTo>
                <a:lnTo>
                  <a:pt x="205" y="898"/>
                </a:lnTo>
                <a:lnTo>
                  <a:pt x="222" y="885"/>
                </a:lnTo>
                <a:lnTo>
                  <a:pt x="240" y="871"/>
                </a:lnTo>
                <a:lnTo>
                  <a:pt x="256" y="858"/>
                </a:lnTo>
                <a:lnTo>
                  <a:pt x="258" y="851"/>
                </a:lnTo>
                <a:lnTo>
                  <a:pt x="258" y="841"/>
                </a:lnTo>
                <a:lnTo>
                  <a:pt x="258" y="833"/>
                </a:lnTo>
                <a:lnTo>
                  <a:pt x="259" y="825"/>
                </a:lnTo>
                <a:lnTo>
                  <a:pt x="270" y="817"/>
                </a:lnTo>
                <a:lnTo>
                  <a:pt x="280" y="808"/>
                </a:lnTo>
                <a:lnTo>
                  <a:pt x="287" y="798"/>
                </a:lnTo>
                <a:lnTo>
                  <a:pt x="287" y="785"/>
                </a:lnTo>
                <a:lnTo>
                  <a:pt x="293" y="771"/>
                </a:lnTo>
                <a:lnTo>
                  <a:pt x="299" y="757"/>
                </a:lnTo>
                <a:lnTo>
                  <a:pt x="306" y="742"/>
                </a:lnTo>
                <a:lnTo>
                  <a:pt x="312" y="727"/>
                </a:lnTo>
                <a:lnTo>
                  <a:pt x="316" y="712"/>
                </a:lnTo>
                <a:lnTo>
                  <a:pt x="318" y="697"/>
                </a:lnTo>
                <a:lnTo>
                  <a:pt x="317" y="681"/>
                </a:lnTo>
                <a:lnTo>
                  <a:pt x="312" y="665"/>
                </a:lnTo>
                <a:lnTo>
                  <a:pt x="319" y="646"/>
                </a:lnTo>
                <a:lnTo>
                  <a:pt x="321" y="625"/>
                </a:lnTo>
                <a:lnTo>
                  <a:pt x="321" y="604"/>
                </a:lnTo>
                <a:lnTo>
                  <a:pt x="320" y="583"/>
                </a:lnTo>
                <a:lnTo>
                  <a:pt x="318" y="563"/>
                </a:lnTo>
                <a:lnTo>
                  <a:pt x="318" y="542"/>
                </a:lnTo>
                <a:lnTo>
                  <a:pt x="323" y="522"/>
                </a:lnTo>
                <a:lnTo>
                  <a:pt x="331" y="504"/>
                </a:lnTo>
                <a:lnTo>
                  <a:pt x="337" y="491"/>
                </a:lnTo>
                <a:lnTo>
                  <a:pt x="343" y="477"/>
                </a:lnTo>
                <a:lnTo>
                  <a:pt x="349" y="464"/>
                </a:lnTo>
                <a:lnTo>
                  <a:pt x="355" y="449"/>
                </a:lnTo>
                <a:lnTo>
                  <a:pt x="361" y="435"/>
                </a:lnTo>
                <a:lnTo>
                  <a:pt x="366" y="421"/>
                </a:lnTo>
                <a:lnTo>
                  <a:pt x="372" y="407"/>
                </a:lnTo>
                <a:lnTo>
                  <a:pt x="378" y="394"/>
                </a:lnTo>
                <a:lnTo>
                  <a:pt x="379" y="419"/>
                </a:lnTo>
                <a:lnTo>
                  <a:pt x="374" y="443"/>
                </a:lnTo>
                <a:lnTo>
                  <a:pt x="367" y="467"/>
                </a:lnTo>
                <a:lnTo>
                  <a:pt x="362" y="492"/>
                </a:lnTo>
                <a:lnTo>
                  <a:pt x="362" y="535"/>
                </a:lnTo>
                <a:lnTo>
                  <a:pt x="361" y="578"/>
                </a:lnTo>
                <a:lnTo>
                  <a:pt x="361" y="620"/>
                </a:lnTo>
                <a:lnTo>
                  <a:pt x="364" y="662"/>
                </a:lnTo>
                <a:lnTo>
                  <a:pt x="370" y="650"/>
                </a:lnTo>
                <a:lnTo>
                  <a:pt x="381" y="625"/>
                </a:lnTo>
                <a:lnTo>
                  <a:pt x="395" y="590"/>
                </a:lnTo>
                <a:lnTo>
                  <a:pt x="412" y="550"/>
                </a:lnTo>
                <a:lnTo>
                  <a:pt x="431" y="505"/>
                </a:lnTo>
                <a:lnTo>
                  <a:pt x="449" y="461"/>
                </a:lnTo>
                <a:lnTo>
                  <a:pt x="466" y="420"/>
                </a:lnTo>
                <a:lnTo>
                  <a:pt x="481" y="386"/>
                </a:lnTo>
                <a:lnTo>
                  <a:pt x="484" y="376"/>
                </a:lnTo>
                <a:lnTo>
                  <a:pt x="486" y="363"/>
                </a:lnTo>
                <a:lnTo>
                  <a:pt x="487" y="352"/>
                </a:lnTo>
                <a:lnTo>
                  <a:pt x="484" y="341"/>
                </a:lnTo>
                <a:lnTo>
                  <a:pt x="469" y="356"/>
                </a:lnTo>
                <a:lnTo>
                  <a:pt x="457" y="373"/>
                </a:lnTo>
                <a:lnTo>
                  <a:pt x="447" y="390"/>
                </a:lnTo>
                <a:lnTo>
                  <a:pt x="439" y="408"/>
                </a:lnTo>
                <a:lnTo>
                  <a:pt x="430" y="426"/>
                </a:lnTo>
                <a:lnTo>
                  <a:pt x="419" y="443"/>
                </a:lnTo>
                <a:lnTo>
                  <a:pt x="407" y="459"/>
                </a:lnTo>
                <a:lnTo>
                  <a:pt x="390" y="473"/>
                </a:lnTo>
                <a:lnTo>
                  <a:pt x="394" y="431"/>
                </a:lnTo>
                <a:lnTo>
                  <a:pt x="393" y="390"/>
                </a:lnTo>
                <a:lnTo>
                  <a:pt x="386" y="351"/>
                </a:lnTo>
                <a:lnTo>
                  <a:pt x="371" y="313"/>
                </a:lnTo>
                <a:lnTo>
                  <a:pt x="359" y="307"/>
                </a:lnTo>
                <a:lnTo>
                  <a:pt x="348" y="307"/>
                </a:lnTo>
                <a:lnTo>
                  <a:pt x="336" y="310"/>
                </a:lnTo>
                <a:lnTo>
                  <a:pt x="325" y="315"/>
                </a:lnTo>
                <a:lnTo>
                  <a:pt x="314" y="320"/>
                </a:lnTo>
                <a:lnTo>
                  <a:pt x="303" y="322"/>
                </a:lnTo>
                <a:lnTo>
                  <a:pt x="293" y="318"/>
                </a:lnTo>
                <a:lnTo>
                  <a:pt x="281" y="309"/>
                </a:lnTo>
                <a:lnTo>
                  <a:pt x="281" y="300"/>
                </a:lnTo>
                <a:lnTo>
                  <a:pt x="282" y="288"/>
                </a:lnTo>
                <a:lnTo>
                  <a:pt x="280" y="279"/>
                </a:lnTo>
                <a:lnTo>
                  <a:pt x="270" y="275"/>
                </a:lnTo>
                <a:lnTo>
                  <a:pt x="265" y="269"/>
                </a:lnTo>
                <a:lnTo>
                  <a:pt x="266" y="262"/>
                </a:lnTo>
                <a:lnTo>
                  <a:pt x="267" y="255"/>
                </a:lnTo>
                <a:lnTo>
                  <a:pt x="263" y="249"/>
                </a:lnTo>
                <a:lnTo>
                  <a:pt x="263" y="241"/>
                </a:lnTo>
                <a:lnTo>
                  <a:pt x="265" y="233"/>
                </a:lnTo>
                <a:lnTo>
                  <a:pt x="264" y="225"/>
                </a:lnTo>
                <a:lnTo>
                  <a:pt x="256" y="220"/>
                </a:lnTo>
                <a:lnTo>
                  <a:pt x="250" y="218"/>
                </a:lnTo>
                <a:lnTo>
                  <a:pt x="246" y="215"/>
                </a:lnTo>
                <a:lnTo>
                  <a:pt x="244" y="211"/>
                </a:lnTo>
                <a:lnTo>
                  <a:pt x="243" y="205"/>
                </a:lnTo>
                <a:lnTo>
                  <a:pt x="253" y="194"/>
                </a:lnTo>
                <a:lnTo>
                  <a:pt x="263" y="181"/>
                </a:lnTo>
                <a:lnTo>
                  <a:pt x="271" y="167"/>
                </a:lnTo>
                <a:lnTo>
                  <a:pt x="275" y="154"/>
                </a:lnTo>
                <a:lnTo>
                  <a:pt x="266" y="142"/>
                </a:lnTo>
                <a:lnTo>
                  <a:pt x="263" y="131"/>
                </a:lnTo>
                <a:lnTo>
                  <a:pt x="265" y="119"/>
                </a:lnTo>
                <a:lnTo>
                  <a:pt x="268" y="106"/>
                </a:lnTo>
                <a:lnTo>
                  <a:pt x="271" y="95"/>
                </a:lnTo>
                <a:lnTo>
                  <a:pt x="272" y="83"/>
                </a:lnTo>
                <a:lnTo>
                  <a:pt x="267" y="72"/>
                </a:lnTo>
                <a:lnTo>
                  <a:pt x="255" y="63"/>
                </a:lnTo>
                <a:lnTo>
                  <a:pt x="255" y="51"/>
                </a:lnTo>
                <a:lnTo>
                  <a:pt x="258" y="42"/>
                </a:lnTo>
                <a:lnTo>
                  <a:pt x="266" y="36"/>
                </a:lnTo>
                <a:lnTo>
                  <a:pt x="275" y="31"/>
                </a:lnTo>
                <a:lnTo>
                  <a:pt x="285" y="34"/>
                </a:lnTo>
                <a:lnTo>
                  <a:pt x="294" y="34"/>
                </a:lnTo>
                <a:lnTo>
                  <a:pt x="302" y="34"/>
                </a:lnTo>
                <a:lnTo>
                  <a:pt x="310" y="34"/>
                </a:lnTo>
                <a:lnTo>
                  <a:pt x="318" y="31"/>
                </a:lnTo>
                <a:lnTo>
                  <a:pt x="326" y="28"/>
                </a:lnTo>
                <a:lnTo>
                  <a:pt x="334" y="25"/>
                </a:lnTo>
                <a:lnTo>
                  <a:pt x="341" y="19"/>
                </a:lnTo>
                <a:lnTo>
                  <a:pt x="354" y="13"/>
                </a:lnTo>
                <a:lnTo>
                  <a:pt x="367" y="8"/>
                </a:lnTo>
                <a:lnTo>
                  <a:pt x="382" y="4"/>
                </a:lnTo>
                <a:lnTo>
                  <a:pt x="396" y="2"/>
                </a:lnTo>
                <a:lnTo>
                  <a:pt x="411" y="0"/>
                </a:lnTo>
                <a:lnTo>
                  <a:pt x="425" y="3"/>
                </a:lnTo>
                <a:lnTo>
                  <a:pt x="439" y="7"/>
                </a:lnTo>
                <a:lnTo>
                  <a:pt x="453" y="14"/>
                </a:lnTo>
                <a:lnTo>
                  <a:pt x="485" y="17"/>
                </a:lnTo>
                <a:close/>
              </a:path>
            </a:pathLst>
          </a:custGeom>
          <a:solidFill>
            <a:schemeClr val="accent1"/>
          </a:solidFill>
          <a:ln w="9525">
            <a:solidFill>
              <a:schemeClr val="accent1"/>
            </a:solidFill>
            <a:round/>
            <a:headEnd/>
            <a:tailEnd/>
          </a:ln>
        </p:spPr>
        <p:txBody>
          <a:bodyPr/>
          <a:lstStyle/>
          <a:p>
            <a:endParaRPr lang="LID4096"/>
          </a:p>
        </p:txBody>
      </p:sp>
      <p:sp>
        <p:nvSpPr>
          <p:cNvPr id="172043" name="Freeform 11">
            <a:extLst>
              <a:ext uri="{FF2B5EF4-FFF2-40B4-BE49-F238E27FC236}">
                <a16:creationId xmlns:a16="http://schemas.microsoft.com/office/drawing/2014/main" id="{4B8A62F8-8497-4A94-731D-CADB9E183A09}"/>
              </a:ext>
            </a:extLst>
          </p:cNvPr>
          <p:cNvSpPr>
            <a:spLocks/>
          </p:cNvSpPr>
          <p:nvPr/>
        </p:nvSpPr>
        <p:spPr bwMode="auto">
          <a:xfrm>
            <a:off x="6029325" y="6846888"/>
            <a:ext cx="28575" cy="11112"/>
          </a:xfrm>
          <a:custGeom>
            <a:avLst/>
            <a:gdLst>
              <a:gd name="T0" fmla="*/ 33 w 33"/>
              <a:gd name="T1" fmla="*/ 7 h 11"/>
              <a:gd name="T2" fmla="*/ 1 w 33"/>
              <a:gd name="T3" fmla="*/ 0 h 11"/>
              <a:gd name="T4" fmla="*/ 0 w 33"/>
              <a:gd name="T5" fmla="*/ 3 h 11"/>
              <a:gd name="T6" fmla="*/ 22 w 33"/>
              <a:gd name="T7" fmla="*/ 11 h 11"/>
              <a:gd name="T8" fmla="*/ 33 w 33"/>
              <a:gd name="T9" fmla="*/ 7 h 11"/>
            </a:gdLst>
            <a:ahLst/>
            <a:cxnLst>
              <a:cxn ang="0">
                <a:pos x="T0" y="T1"/>
              </a:cxn>
              <a:cxn ang="0">
                <a:pos x="T2" y="T3"/>
              </a:cxn>
              <a:cxn ang="0">
                <a:pos x="T4" y="T5"/>
              </a:cxn>
              <a:cxn ang="0">
                <a:pos x="T6" y="T7"/>
              </a:cxn>
              <a:cxn ang="0">
                <a:pos x="T8" y="T9"/>
              </a:cxn>
            </a:cxnLst>
            <a:rect l="0" t="0" r="r" b="b"/>
            <a:pathLst>
              <a:path w="33" h="11">
                <a:moveTo>
                  <a:pt x="33" y="7"/>
                </a:moveTo>
                <a:lnTo>
                  <a:pt x="1" y="0"/>
                </a:lnTo>
                <a:lnTo>
                  <a:pt x="0" y="3"/>
                </a:lnTo>
                <a:lnTo>
                  <a:pt x="22" y="11"/>
                </a:lnTo>
                <a:lnTo>
                  <a:pt x="3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72044" name="AutoShape 12">
            <a:extLst>
              <a:ext uri="{FF2B5EF4-FFF2-40B4-BE49-F238E27FC236}">
                <a16:creationId xmlns:a16="http://schemas.microsoft.com/office/drawing/2014/main" id="{C45853D4-787E-763A-5175-90C5F1A8F85B}"/>
              </a:ext>
            </a:extLst>
          </p:cNvPr>
          <p:cNvSpPr>
            <a:spLocks noChangeArrowheads="1"/>
          </p:cNvSpPr>
          <p:nvPr/>
        </p:nvSpPr>
        <p:spPr bwMode="auto">
          <a:xfrm rot="-5400000" flipH="1" flipV="1">
            <a:off x="7663656" y="5441157"/>
            <a:ext cx="2232025" cy="160338"/>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2045" name="AutoShape 13">
            <a:extLst>
              <a:ext uri="{FF2B5EF4-FFF2-40B4-BE49-F238E27FC236}">
                <a16:creationId xmlns:a16="http://schemas.microsoft.com/office/drawing/2014/main" id="{BD283EAF-C168-F8D7-EE02-8541623C48C2}"/>
              </a:ext>
            </a:extLst>
          </p:cNvPr>
          <p:cNvSpPr>
            <a:spLocks noChangeArrowheads="1"/>
          </p:cNvSpPr>
          <p:nvPr/>
        </p:nvSpPr>
        <p:spPr bwMode="auto">
          <a:xfrm rot="5400000" flipV="1">
            <a:off x="4498181" y="5060157"/>
            <a:ext cx="2566987" cy="577850"/>
          </a:xfrm>
          <a:custGeom>
            <a:avLst/>
            <a:gdLst>
              <a:gd name="G0" fmla="+- 2825 0 0"/>
              <a:gd name="G1" fmla="+- 21600 0 2825"/>
              <a:gd name="G2" fmla="*/ 2825 1 2"/>
              <a:gd name="G3" fmla="+- 21600 0 G2"/>
              <a:gd name="G4" fmla="+/ 2825 21600 2"/>
              <a:gd name="G5" fmla="+/ G1 0 2"/>
              <a:gd name="G6" fmla="*/ 21600 21600 2825"/>
              <a:gd name="G7" fmla="*/ G6 1 2"/>
              <a:gd name="G8" fmla="+- 21600 0 G7"/>
              <a:gd name="G9" fmla="*/ 21600 1 2"/>
              <a:gd name="G10" fmla="+- 2825 0 G9"/>
              <a:gd name="G11" fmla="?: G10 G8 0"/>
              <a:gd name="G12" fmla="?: G10 G7 21600"/>
              <a:gd name="T0" fmla="*/ 20187 w 21600"/>
              <a:gd name="T1" fmla="*/ 10800 h 21600"/>
              <a:gd name="T2" fmla="*/ 10800 w 21600"/>
              <a:gd name="T3" fmla="*/ 21600 h 21600"/>
              <a:gd name="T4" fmla="*/ 1413 w 21600"/>
              <a:gd name="T5" fmla="*/ 10800 h 21600"/>
              <a:gd name="T6" fmla="*/ 10800 w 21600"/>
              <a:gd name="T7" fmla="*/ 0 h 21600"/>
              <a:gd name="T8" fmla="*/ 3213 w 21600"/>
              <a:gd name="T9" fmla="*/ 3213 h 21600"/>
              <a:gd name="T10" fmla="*/ 18387 w 21600"/>
              <a:gd name="T11" fmla="*/ 18387 h 21600"/>
            </a:gdLst>
            <a:ahLst/>
            <a:cxnLst>
              <a:cxn ang="0">
                <a:pos x="T0" y="T1"/>
              </a:cxn>
              <a:cxn ang="0">
                <a:pos x="T2" y="T3"/>
              </a:cxn>
              <a:cxn ang="0">
                <a:pos x="T4" y="T5"/>
              </a:cxn>
              <a:cxn ang="0">
                <a:pos x="T6" y="T7"/>
              </a:cxn>
            </a:cxnLst>
            <a:rect l="T8" t="T9" r="T10" b="T11"/>
            <a:pathLst>
              <a:path w="21600" h="21600">
                <a:moveTo>
                  <a:pt x="0" y="0"/>
                </a:moveTo>
                <a:lnTo>
                  <a:pt x="2825" y="21600"/>
                </a:lnTo>
                <a:lnTo>
                  <a:pt x="1877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CA" altLang="LID4096" b="0"/>
          </a:p>
        </p:txBody>
      </p:sp>
      <p:sp>
        <p:nvSpPr>
          <p:cNvPr id="172046" name="AutoShape 14">
            <a:extLst>
              <a:ext uri="{FF2B5EF4-FFF2-40B4-BE49-F238E27FC236}">
                <a16:creationId xmlns:a16="http://schemas.microsoft.com/office/drawing/2014/main" id="{6F43B17C-25B4-E2CA-FD55-26052A93CB93}"/>
              </a:ext>
            </a:extLst>
          </p:cNvPr>
          <p:cNvSpPr>
            <a:spLocks noChangeArrowheads="1"/>
          </p:cNvSpPr>
          <p:nvPr/>
        </p:nvSpPr>
        <p:spPr bwMode="auto">
          <a:xfrm rot="5400000" flipV="1">
            <a:off x="4298950" y="5226050"/>
            <a:ext cx="2622550" cy="247650"/>
          </a:xfrm>
          <a:custGeom>
            <a:avLst/>
            <a:gdLst>
              <a:gd name="G0" fmla="+- 5257 0 0"/>
              <a:gd name="G1" fmla="+- 21600 0 5257"/>
              <a:gd name="G2" fmla="*/ 5257 1 2"/>
              <a:gd name="G3" fmla="+- 21600 0 G2"/>
              <a:gd name="G4" fmla="+/ 5257 21600 2"/>
              <a:gd name="G5" fmla="+/ G1 0 2"/>
              <a:gd name="G6" fmla="*/ 21600 21600 5257"/>
              <a:gd name="G7" fmla="*/ G6 1 2"/>
              <a:gd name="G8" fmla="+- 21600 0 G7"/>
              <a:gd name="G9" fmla="*/ 21600 1 2"/>
              <a:gd name="G10" fmla="+- 5257 0 G9"/>
              <a:gd name="G11" fmla="?: G10 G8 0"/>
              <a:gd name="G12" fmla="?: G10 G7 21600"/>
              <a:gd name="T0" fmla="*/ 18971 w 21600"/>
              <a:gd name="T1" fmla="*/ 10800 h 21600"/>
              <a:gd name="T2" fmla="*/ 10800 w 21600"/>
              <a:gd name="T3" fmla="*/ 21600 h 21600"/>
              <a:gd name="T4" fmla="*/ 2629 w 21600"/>
              <a:gd name="T5" fmla="*/ 10800 h 21600"/>
              <a:gd name="T6" fmla="*/ 10800 w 21600"/>
              <a:gd name="T7" fmla="*/ 0 h 21600"/>
              <a:gd name="T8" fmla="*/ 4429 w 21600"/>
              <a:gd name="T9" fmla="*/ 4429 h 21600"/>
              <a:gd name="T10" fmla="*/ 17171 w 21600"/>
              <a:gd name="T11" fmla="*/ 17171 h 21600"/>
            </a:gdLst>
            <a:ahLst/>
            <a:cxnLst>
              <a:cxn ang="0">
                <a:pos x="T0" y="T1"/>
              </a:cxn>
              <a:cxn ang="0">
                <a:pos x="T2" y="T3"/>
              </a:cxn>
              <a:cxn ang="0">
                <a:pos x="T4" y="T5"/>
              </a:cxn>
              <a:cxn ang="0">
                <a:pos x="T6" y="T7"/>
              </a:cxn>
            </a:cxnLst>
            <a:rect l="T8" t="T9" r="T10" b="T11"/>
            <a:pathLst>
              <a:path w="21600" h="21600">
                <a:moveTo>
                  <a:pt x="0" y="0"/>
                </a:moveTo>
                <a:lnTo>
                  <a:pt x="5257" y="21600"/>
                </a:lnTo>
                <a:lnTo>
                  <a:pt x="16343"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2047" name="AutoShape 15">
            <a:extLst>
              <a:ext uri="{FF2B5EF4-FFF2-40B4-BE49-F238E27FC236}">
                <a16:creationId xmlns:a16="http://schemas.microsoft.com/office/drawing/2014/main" id="{0EFBFB0C-CF25-8C83-8278-15136873BE20}"/>
              </a:ext>
            </a:extLst>
          </p:cNvPr>
          <p:cNvSpPr>
            <a:spLocks noChangeArrowheads="1"/>
          </p:cNvSpPr>
          <p:nvPr/>
        </p:nvSpPr>
        <p:spPr bwMode="auto">
          <a:xfrm>
            <a:off x="7315200" y="3581400"/>
            <a:ext cx="914400" cy="685800"/>
          </a:xfrm>
          <a:prstGeom prst="wedgeRoundRectCallout">
            <a:avLst>
              <a:gd name="adj1" fmla="val -44963"/>
              <a:gd name="adj2" fmla="val 101852"/>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LID4096" sz="1800" b="0">
                <a:latin typeface="Comic Sans MS" panose="030F0702030302020204" pitchFamily="66" charset="0"/>
              </a:rPr>
              <a:t>Hi Mary</a:t>
            </a:r>
            <a:endParaRPr lang="en-CA" altLang="LID4096" sz="1800" b="0">
              <a:latin typeface="Comic Sans MS" panose="030F0702030302020204" pitchFamily="66" charset="0"/>
            </a:endParaRPr>
          </a:p>
        </p:txBody>
      </p:sp>
      <p:grpSp>
        <p:nvGrpSpPr>
          <p:cNvPr id="172048" name="Group 16">
            <a:extLst>
              <a:ext uri="{FF2B5EF4-FFF2-40B4-BE49-F238E27FC236}">
                <a16:creationId xmlns:a16="http://schemas.microsoft.com/office/drawing/2014/main" id="{453286C9-93A9-853E-3608-77F0C9FFC6BC}"/>
              </a:ext>
            </a:extLst>
          </p:cNvPr>
          <p:cNvGrpSpPr>
            <a:grpSpLocks/>
          </p:cNvGrpSpPr>
          <p:nvPr/>
        </p:nvGrpSpPr>
        <p:grpSpPr bwMode="auto">
          <a:xfrm>
            <a:off x="7543800" y="4724400"/>
            <a:ext cx="206375" cy="1227138"/>
            <a:chOff x="5373" y="2775"/>
            <a:chExt cx="210" cy="1406"/>
          </a:xfrm>
        </p:grpSpPr>
        <p:sp>
          <p:nvSpPr>
            <p:cNvPr id="172049" name="AutoShape 17">
              <a:extLst>
                <a:ext uri="{FF2B5EF4-FFF2-40B4-BE49-F238E27FC236}">
                  <a16:creationId xmlns:a16="http://schemas.microsoft.com/office/drawing/2014/main" id="{EAB9C854-D042-8F26-6C62-C94ACFE1D2D9}"/>
                </a:ext>
              </a:extLst>
            </p:cNvPr>
            <p:cNvSpPr>
              <a:spLocks noChangeArrowheads="1"/>
            </p:cNvSpPr>
            <p:nvPr/>
          </p:nvSpPr>
          <p:spPr bwMode="auto">
            <a:xfrm rot="-5400000" flipH="1" flipV="1">
              <a:off x="4775" y="3373"/>
              <a:ext cx="1406" cy="210"/>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2050" name="AutoShape 18">
              <a:extLst>
                <a:ext uri="{FF2B5EF4-FFF2-40B4-BE49-F238E27FC236}">
                  <a16:creationId xmlns:a16="http://schemas.microsoft.com/office/drawing/2014/main" id="{C45C37D7-F91B-0E3C-80C9-8562CB790464}"/>
                </a:ext>
              </a:extLst>
            </p:cNvPr>
            <p:cNvSpPr>
              <a:spLocks noChangeArrowheads="1"/>
            </p:cNvSpPr>
            <p:nvPr/>
          </p:nvSpPr>
          <p:spPr bwMode="auto">
            <a:xfrm rot="-5400000" flipH="1" flipV="1">
              <a:off x="4828" y="3427"/>
              <a:ext cx="1406" cy="101"/>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172051" name="Freeform 19">
            <a:extLst>
              <a:ext uri="{FF2B5EF4-FFF2-40B4-BE49-F238E27FC236}">
                <a16:creationId xmlns:a16="http://schemas.microsoft.com/office/drawing/2014/main" id="{9684EFBD-67F7-449A-AAC0-23E3A238CA22}"/>
              </a:ext>
            </a:extLst>
          </p:cNvPr>
          <p:cNvSpPr>
            <a:spLocks/>
          </p:cNvSpPr>
          <p:nvPr/>
        </p:nvSpPr>
        <p:spPr bwMode="auto">
          <a:xfrm flipH="1">
            <a:off x="6697663" y="4735513"/>
            <a:ext cx="1071562" cy="1701800"/>
          </a:xfrm>
          <a:custGeom>
            <a:avLst/>
            <a:gdLst>
              <a:gd name="T0" fmla="*/ 617 w 1476"/>
              <a:gd name="T1" fmla="*/ 270 h 2285"/>
              <a:gd name="T2" fmla="*/ 707 w 1476"/>
              <a:gd name="T3" fmla="*/ 348 h 2285"/>
              <a:gd name="T4" fmla="*/ 907 w 1476"/>
              <a:gd name="T5" fmla="*/ 480 h 2285"/>
              <a:gd name="T6" fmla="*/ 962 w 1476"/>
              <a:gd name="T7" fmla="*/ 425 h 2285"/>
              <a:gd name="T8" fmla="*/ 944 w 1476"/>
              <a:gd name="T9" fmla="*/ 178 h 2285"/>
              <a:gd name="T10" fmla="*/ 1059 w 1476"/>
              <a:gd name="T11" fmla="*/ 103 h 2285"/>
              <a:gd name="T12" fmla="*/ 1171 w 1476"/>
              <a:gd name="T13" fmla="*/ 160 h 2285"/>
              <a:gd name="T14" fmla="*/ 1220 w 1476"/>
              <a:gd name="T15" fmla="*/ 357 h 2285"/>
              <a:gd name="T16" fmla="*/ 1156 w 1476"/>
              <a:gd name="T17" fmla="*/ 451 h 2285"/>
              <a:gd name="T18" fmla="*/ 1203 w 1476"/>
              <a:gd name="T19" fmla="*/ 445 h 2285"/>
              <a:gd name="T20" fmla="*/ 1285 w 1476"/>
              <a:gd name="T21" fmla="*/ 472 h 2285"/>
              <a:gd name="T22" fmla="*/ 1325 w 1476"/>
              <a:gd name="T23" fmla="*/ 558 h 2285"/>
              <a:gd name="T24" fmla="*/ 1387 w 1476"/>
              <a:gd name="T25" fmla="*/ 841 h 2285"/>
              <a:gd name="T26" fmla="*/ 1460 w 1476"/>
              <a:gd name="T27" fmla="*/ 1346 h 2285"/>
              <a:gd name="T28" fmla="*/ 1417 w 1476"/>
              <a:gd name="T29" fmla="*/ 1351 h 2285"/>
              <a:gd name="T30" fmla="*/ 1387 w 1476"/>
              <a:gd name="T31" fmla="*/ 1164 h 2285"/>
              <a:gd name="T32" fmla="*/ 1263 w 1476"/>
              <a:gd name="T33" fmla="*/ 844 h 2285"/>
              <a:gd name="T34" fmla="*/ 1233 w 1476"/>
              <a:gd name="T35" fmla="*/ 1048 h 2285"/>
              <a:gd name="T36" fmla="*/ 1284 w 1476"/>
              <a:gd name="T37" fmla="*/ 1557 h 2285"/>
              <a:gd name="T38" fmla="*/ 1222 w 1476"/>
              <a:gd name="T39" fmla="*/ 2056 h 2285"/>
              <a:gd name="T40" fmla="*/ 1197 w 1476"/>
              <a:gd name="T41" fmla="*/ 2186 h 2285"/>
              <a:gd name="T42" fmla="*/ 1234 w 1476"/>
              <a:gd name="T43" fmla="*/ 2268 h 2285"/>
              <a:gd name="T44" fmla="*/ 1125 w 1476"/>
              <a:gd name="T45" fmla="*/ 2248 h 2285"/>
              <a:gd name="T46" fmla="*/ 1062 w 1476"/>
              <a:gd name="T47" fmla="*/ 2079 h 2285"/>
              <a:gd name="T48" fmla="*/ 1037 w 1476"/>
              <a:gd name="T49" fmla="*/ 1747 h 2285"/>
              <a:gd name="T50" fmla="*/ 1037 w 1476"/>
              <a:gd name="T51" fmla="*/ 2170 h 2285"/>
              <a:gd name="T52" fmla="*/ 959 w 1476"/>
              <a:gd name="T53" fmla="*/ 2252 h 2285"/>
              <a:gd name="T54" fmla="*/ 954 w 1476"/>
              <a:gd name="T55" fmla="*/ 2072 h 2285"/>
              <a:gd name="T56" fmla="*/ 874 w 1476"/>
              <a:gd name="T57" fmla="*/ 1715 h 2285"/>
              <a:gd name="T58" fmla="*/ 859 w 1476"/>
              <a:gd name="T59" fmla="*/ 1128 h 2285"/>
              <a:gd name="T60" fmla="*/ 868 w 1476"/>
              <a:gd name="T61" fmla="*/ 923 h 2285"/>
              <a:gd name="T62" fmla="*/ 803 w 1476"/>
              <a:gd name="T63" fmla="*/ 725 h 2285"/>
              <a:gd name="T64" fmla="*/ 740 w 1476"/>
              <a:gd name="T65" fmla="*/ 838 h 2285"/>
              <a:gd name="T66" fmla="*/ 657 w 1476"/>
              <a:gd name="T67" fmla="*/ 983 h 2285"/>
              <a:gd name="T68" fmla="*/ 680 w 1476"/>
              <a:gd name="T69" fmla="*/ 1218 h 2285"/>
              <a:gd name="T70" fmla="*/ 662 w 1476"/>
              <a:gd name="T71" fmla="*/ 1638 h 2285"/>
              <a:gd name="T72" fmla="*/ 564 w 1476"/>
              <a:gd name="T73" fmla="*/ 2166 h 2285"/>
              <a:gd name="T74" fmla="*/ 560 w 1476"/>
              <a:gd name="T75" fmla="*/ 2283 h 2285"/>
              <a:gd name="T76" fmla="*/ 449 w 1476"/>
              <a:gd name="T77" fmla="*/ 2151 h 2285"/>
              <a:gd name="T78" fmla="*/ 450 w 1476"/>
              <a:gd name="T79" fmla="*/ 1908 h 2285"/>
              <a:gd name="T80" fmla="*/ 437 w 1476"/>
              <a:gd name="T81" fmla="*/ 1544 h 2285"/>
              <a:gd name="T82" fmla="*/ 415 w 1476"/>
              <a:gd name="T83" fmla="*/ 2070 h 2285"/>
              <a:gd name="T84" fmla="*/ 354 w 1476"/>
              <a:gd name="T85" fmla="*/ 2246 h 2285"/>
              <a:gd name="T86" fmla="*/ 312 w 1476"/>
              <a:gd name="T87" fmla="*/ 2098 h 2285"/>
              <a:gd name="T88" fmla="*/ 253 w 1476"/>
              <a:gd name="T89" fmla="*/ 1802 h 2285"/>
              <a:gd name="T90" fmla="*/ 214 w 1476"/>
              <a:gd name="T91" fmla="*/ 1181 h 2285"/>
              <a:gd name="T92" fmla="*/ 238 w 1476"/>
              <a:gd name="T93" fmla="*/ 938 h 2285"/>
              <a:gd name="T94" fmla="*/ 218 w 1476"/>
              <a:gd name="T95" fmla="*/ 745 h 2285"/>
              <a:gd name="T96" fmla="*/ 146 w 1476"/>
              <a:gd name="T97" fmla="*/ 983 h 2285"/>
              <a:gd name="T98" fmla="*/ 100 w 1476"/>
              <a:gd name="T99" fmla="*/ 1249 h 2285"/>
              <a:gd name="T100" fmla="*/ 101 w 1476"/>
              <a:gd name="T101" fmla="*/ 1322 h 2285"/>
              <a:gd name="T102" fmla="*/ 24 w 1476"/>
              <a:gd name="T103" fmla="*/ 1253 h 2285"/>
              <a:gd name="T104" fmla="*/ 52 w 1476"/>
              <a:gd name="T105" fmla="*/ 927 h 2285"/>
              <a:gd name="T106" fmla="*/ 113 w 1476"/>
              <a:gd name="T107" fmla="*/ 710 h 2285"/>
              <a:gd name="T108" fmla="*/ 135 w 1476"/>
              <a:gd name="T109" fmla="*/ 548 h 2285"/>
              <a:gd name="T110" fmla="*/ 294 w 1476"/>
              <a:gd name="T111" fmla="*/ 357 h 2285"/>
              <a:gd name="T112" fmla="*/ 453 w 1476"/>
              <a:gd name="T113" fmla="*/ 315 h 2285"/>
              <a:gd name="T114" fmla="*/ 423 w 1476"/>
              <a:gd name="T115" fmla="*/ 184 h 2285"/>
              <a:gd name="T116" fmla="*/ 482 w 1476"/>
              <a:gd name="T117" fmla="*/ 7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6" h="2285">
                <a:moveTo>
                  <a:pt x="636" y="48"/>
                </a:moveTo>
                <a:lnTo>
                  <a:pt x="651" y="77"/>
                </a:lnTo>
                <a:lnTo>
                  <a:pt x="658" y="111"/>
                </a:lnTo>
                <a:lnTo>
                  <a:pt x="660" y="146"/>
                </a:lnTo>
                <a:lnTo>
                  <a:pt x="664" y="179"/>
                </a:lnTo>
                <a:lnTo>
                  <a:pt x="661" y="197"/>
                </a:lnTo>
                <a:lnTo>
                  <a:pt x="654" y="213"/>
                </a:lnTo>
                <a:lnTo>
                  <a:pt x="645" y="228"/>
                </a:lnTo>
                <a:lnTo>
                  <a:pt x="635" y="242"/>
                </a:lnTo>
                <a:lnTo>
                  <a:pt x="624" y="255"/>
                </a:lnTo>
                <a:lnTo>
                  <a:pt x="617" y="270"/>
                </a:lnTo>
                <a:lnTo>
                  <a:pt x="614" y="288"/>
                </a:lnTo>
                <a:lnTo>
                  <a:pt x="617" y="306"/>
                </a:lnTo>
                <a:lnTo>
                  <a:pt x="622" y="310"/>
                </a:lnTo>
                <a:lnTo>
                  <a:pt x="628" y="311"/>
                </a:lnTo>
                <a:lnTo>
                  <a:pt x="634" y="311"/>
                </a:lnTo>
                <a:lnTo>
                  <a:pt x="639" y="311"/>
                </a:lnTo>
                <a:lnTo>
                  <a:pt x="651" y="323"/>
                </a:lnTo>
                <a:lnTo>
                  <a:pt x="664" y="333"/>
                </a:lnTo>
                <a:lnTo>
                  <a:pt x="677" y="338"/>
                </a:lnTo>
                <a:lnTo>
                  <a:pt x="692" y="344"/>
                </a:lnTo>
                <a:lnTo>
                  <a:pt x="707" y="348"/>
                </a:lnTo>
                <a:lnTo>
                  <a:pt x="722" y="352"/>
                </a:lnTo>
                <a:lnTo>
                  <a:pt x="737" y="357"/>
                </a:lnTo>
                <a:lnTo>
                  <a:pt x="751" y="364"/>
                </a:lnTo>
                <a:lnTo>
                  <a:pt x="826" y="402"/>
                </a:lnTo>
                <a:lnTo>
                  <a:pt x="838" y="413"/>
                </a:lnTo>
                <a:lnTo>
                  <a:pt x="848" y="426"/>
                </a:lnTo>
                <a:lnTo>
                  <a:pt x="858" y="439"/>
                </a:lnTo>
                <a:lnTo>
                  <a:pt x="870" y="452"/>
                </a:lnTo>
                <a:lnTo>
                  <a:pt x="880" y="464"/>
                </a:lnTo>
                <a:lnTo>
                  <a:pt x="893" y="473"/>
                </a:lnTo>
                <a:lnTo>
                  <a:pt x="907" y="480"/>
                </a:lnTo>
                <a:lnTo>
                  <a:pt x="923" y="481"/>
                </a:lnTo>
                <a:lnTo>
                  <a:pt x="933" y="480"/>
                </a:lnTo>
                <a:lnTo>
                  <a:pt x="944" y="481"/>
                </a:lnTo>
                <a:lnTo>
                  <a:pt x="954" y="482"/>
                </a:lnTo>
                <a:lnTo>
                  <a:pt x="964" y="482"/>
                </a:lnTo>
                <a:lnTo>
                  <a:pt x="974" y="482"/>
                </a:lnTo>
                <a:lnTo>
                  <a:pt x="984" y="481"/>
                </a:lnTo>
                <a:lnTo>
                  <a:pt x="993" y="477"/>
                </a:lnTo>
                <a:lnTo>
                  <a:pt x="1001" y="471"/>
                </a:lnTo>
                <a:lnTo>
                  <a:pt x="976" y="449"/>
                </a:lnTo>
                <a:lnTo>
                  <a:pt x="962" y="425"/>
                </a:lnTo>
                <a:lnTo>
                  <a:pt x="954" y="396"/>
                </a:lnTo>
                <a:lnTo>
                  <a:pt x="952" y="366"/>
                </a:lnTo>
                <a:lnTo>
                  <a:pt x="949" y="336"/>
                </a:lnTo>
                <a:lnTo>
                  <a:pt x="946" y="306"/>
                </a:lnTo>
                <a:lnTo>
                  <a:pt x="938" y="277"/>
                </a:lnTo>
                <a:lnTo>
                  <a:pt x="923" y="251"/>
                </a:lnTo>
                <a:lnTo>
                  <a:pt x="921" y="233"/>
                </a:lnTo>
                <a:lnTo>
                  <a:pt x="922" y="217"/>
                </a:lnTo>
                <a:lnTo>
                  <a:pt x="926" y="200"/>
                </a:lnTo>
                <a:lnTo>
                  <a:pt x="933" y="185"/>
                </a:lnTo>
                <a:lnTo>
                  <a:pt x="944" y="178"/>
                </a:lnTo>
                <a:lnTo>
                  <a:pt x="954" y="168"/>
                </a:lnTo>
                <a:lnTo>
                  <a:pt x="963" y="156"/>
                </a:lnTo>
                <a:lnTo>
                  <a:pt x="972" y="145"/>
                </a:lnTo>
                <a:lnTo>
                  <a:pt x="983" y="134"/>
                </a:lnTo>
                <a:lnTo>
                  <a:pt x="994" y="126"/>
                </a:lnTo>
                <a:lnTo>
                  <a:pt x="1008" y="122"/>
                </a:lnTo>
                <a:lnTo>
                  <a:pt x="1023" y="123"/>
                </a:lnTo>
                <a:lnTo>
                  <a:pt x="1031" y="115"/>
                </a:lnTo>
                <a:lnTo>
                  <a:pt x="1039" y="110"/>
                </a:lnTo>
                <a:lnTo>
                  <a:pt x="1048" y="107"/>
                </a:lnTo>
                <a:lnTo>
                  <a:pt x="1059" y="103"/>
                </a:lnTo>
                <a:lnTo>
                  <a:pt x="1068" y="102"/>
                </a:lnTo>
                <a:lnTo>
                  <a:pt x="1078" y="102"/>
                </a:lnTo>
                <a:lnTo>
                  <a:pt x="1090" y="102"/>
                </a:lnTo>
                <a:lnTo>
                  <a:pt x="1100" y="102"/>
                </a:lnTo>
                <a:lnTo>
                  <a:pt x="1112" y="107"/>
                </a:lnTo>
                <a:lnTo>
                  <a:pt x="1125" y="113"/>
                </a:lnTo>
                <a:lnTo>
                  <a:pt x="1136" y="119"/>
                </a:lnTo>
                <a:lnTo>
                  <a:pt x="1148" y="128"/>
                </a:lnTo>
                <a:lnTo>
                  <a:pt x="1157" y="137"/>
                </a:lnTo>
                <a:lnTo>
                  <a:pt x="1165" y="147"/>
                </a:lnTo>
                <a:lnTo>
                  <a:pt x="1171" y="160"/>
                </a:lnTo>
                <a:lnTo>
                  <a:pt x="1173" y="172"/>
                </a:lnTo>
                <a:lnTo>
                  <a:pt x="1188" y="189"/>
                </a:lnTo>
                <a:lnTo>
                  <a:pt x="1199" y="206"/>
                </a:lnTo>
                <a:lnTo>
                  <a:pt x="1208" y="225"/>
                </a:lnTo>
                <a:lnTo>
                  <a:pt x="1213" y="246"/>
                </a:lnTo>
                <a:lnTo>
                  <a:pt x="1216" y="268"/>
                </a:lnTo>
                <a:lnTo>
                  <a:pt x="1217" y="291"/>
                </a:lnTo>
                <a:lnTo>
                  <a:pt x="1214" y="313"/>
                </a:lnTo>
                <a:lnTo>
                  <a:pt x="1210" y="335"/>
                </a:lnTo>
                <a:lnTo>
                  <a:pt x="1216" y="345"/>
                </a:lnTo>
                <a:lnTo>
                  <a:pt x="1220" y="357"/>
                </a:lnTo>
                <a:lnTo>
                  <a:pt x="1221" y="369"/>
                </a:lnTo>
                <a:lnTo>
                  <a:pt x="1217" y="381"/>
                </a:lnTo>
                <a:lnTo>
                  <a:pt x="1210" y="390"/>
                </a:lnTo>
                <a:lnTo>
                  <a:pt x="1203" y="398"/>
                </a:lnTo>
                <a:lnTo>
                  <a:pt x="1195" y="406"/>
                </a:lnTo>
                <a:lnTo>
                  <a:pt x="1187" y="414"/>
                </a:lnTo>
                <a:lnTo>
                  <a:pt x="1179" y="422"/>
                </a:lnTo>
                <a:lnTo>
                  <a:pt x="1171" y="430"/>
                </a:lnTo>
                <a:lnTo>
                  <a:pt x="1163" y="437"/>
                </a:lnTo>
                <a:lnTo>
                  <a:pt x="1154" y="445"/>
                </a:lnTo>
                <a:lnTo>
                  <a:pt x="1156" y="451"/>
                </a:lnTo>
                <a:lnTo>
                  <a:pt x="1157" y="456"/>
                </a:lnTo>
                <a:lnTo>
                  <a:pt x="1158" y="462"/>
                </a:lnTo>
                <a:lnTo>
                  <a:pt x="1159" y="467"/>
                </a:lnTo>
                <a:lnTo>
                  <a:pt x="1163" y="462"/>
                </a:lnTo>
                <a:lnTo>
                  <a:pt x="1167" y="456"/>
                </a:lnTo>
                <a:lnTo>
                  <a:pt x="1173" y="451"/>
                </a:lnTo>
                <a:lnTo>
                  <a:pt x="1179" y="448"/>
                </a:lnTo>
                <a:lnTo>
                  <a:pt x="1184" y="445"/>
                </a:lnTo>
                <a:lnTo>
                  <a:pt x="1190" y="444"/>
                </a:lnTo>
                <a:lnTo>
                  <a:pt x="1197" y="444"/>
                </a:lnTo>
                <a:lnTo>
                  <a:pt x="1203" y="445"/>
                </a:lnTo>
                <a:lnTo>
                  <a:pt x="1208" y="452"/>
                </a:lnTo>
                <a:lnTo>
                  <a:pt x="1213" y="456"/>
                </a:lnTo>
                <a:lnTo>
                  <a:pt x="1221" y="457"/>
                </a:lnTo>
                <a:lnTo>
                  <a:pt x="1229" y="456"/>
                </a:lnTo>
                <a:lnTo>
                  <a:pt x="1237" y="456"/>
                </a:lnTo>
                <a:lnTo>
                  <a:pt x="1244" y="456"/>
                </a:lnTo>
                <a:lnTo>
                  <a:pt x="1251" y="458"/>
                </a:lnTo>
                <a:lnTo>
                  <a:pt x="1256" y="464"/>
                </a:lnTo>
                <a:lnTo>
                  <a:pt x="1270" y="464"/>
                </a:lnTo>
                <a:lnTo>
                  <a:pt x="1279" y="466"/>
                </a:lnTo>
                <a:lnTo>
                  <a:pt x="1285" y="472"/>
                </a:lnTo>
                <a:lnTo>
                  <a:pt x="1289" y="480"/>
                </a:lnTo>
                <a:lnTo>
                  <a:pt x="1292" y="489"/>
                </a:lnTo>
                <a:lnTo>
                  <a:pt x="1294" y="500"/>
                </a:lnTo>
                <a:lnTo>
                  <a:pt x="1297" y="509"/>
                </a:lnTo>
                <a:lnTo>
                  <a:pt x="1302" y="518"/>
                </a:lnTo>
                <a:lnTo>
                  <a:pt x="1309" y="521"/>
                </a:lnTo>
                <a:lnTo>
                  <a:pt x="1315" y="526"/>
                </a:lnTo>
                <a:lnTo>
                  <a:pt x="1319" y="531"/>
                </a:lnTo>
                <a:lnTo>
                  <a:pt x="1323" y="535"/>
                </a:lnTo>
                <a:lnTo>
                  <a:pt x="1323" y="547"/>
                </a:lnTo>
                <a:lnTo>
                  <a:pt x="1325" y="558"/>
                </a:lnTo>
                <a:lnTo>
                  <a:pt x="1331" y="568"/>
                </a:lnTo>
                <a:lnTo>
                  <a:pt x="1337" y="577"/>
                </a:lnTo>
                <a:lnTo>
                  <a:pt x="1343" y="587"/>
                </a:lnTo>
                <a:lnTo>
                  <a:pt x="1350" y="596"/>
                </a:lnTo>
                <a:lnTo>
                  <a:pt x="1356" y="607"/>
                </a:lnTo>
                <a:lnTo>
                  <a:pt x="1360" y="618"/>
                </a:lnTo>
                <a:lnTo>
                  <a:pt x="1369" y="661"/>
                </a:lnTo>
                <a:lnTo>
                  <a:pt x="1373" y="706"/>
                </a:lnTo>
                <a:lnTo>
                  <a:pt x="1378" y="751"/>
                </a:lnTo>
                <a:lnTo>
                  <a:pt x="1383" y="796"/>
                </a:lnTo>
                <a:lnTo>
                  <a:pt x="1387" y="841"/>
                </a:lnTo>
                <a:lnTo>
                  <a:pt x="1396" y="884"/>
                </a:lnTo>
                <a:lnTo>
                  <a:pt x="1409" y="925"/>
                </a:lnTo>
                <a:lnTo>
                  <a:pt x="1429" y="964"/>
                </a:lnTo>
                <a:lnTo>
                  <a:pt x="1438" y="1020"/>
                </a:lnTo>
                <a:lnTo>
                  <a:pt x="1443" y="1078"/>
                </a:lnTo>
                <a:lnTo>
                  <a:pt x="1443" y="1135"/>
                </a:lnTo>
                <a:lnTo>
                  <a:pt x="1445" y="1191"/>
                </a:lnTo>
                <a:lnTo>
                  <a:pt x="1476" y="1308"/>
                </a:lnTo>
                <a:lnTo>
                  <a:pt x="1471" y="1321"/>
                </a:lnTo>
                <a:lnTo>
                  <a:pt x="1466" y="1334"/>
                </a:lnTo>
                <a:lnTo>
                  <a:pt x="1460" y="1346"/>
                </a:lnTo>
                <a:lnTo>
                  <a:pt x="1454" y="1359"/>
                </a:lnTo>
                <a:lnTo>
                  <a:pt x="1447" y="1370"/>
                </a:lnTo>
                <a:lnTo>
                  <a:pt x="1440" y="1383"/>
                </a:lnTo>
                <a:lnTo>
                  <a:pt x="1435" y="1395"/>
                </a:lnTo>
                <a:lnTo>
                  <a:pt x="1428" y="1407"/>
                </a:lnTo>
                <a:lnTo>
                  <a:pt x="1421" y="1406"/>
                </a:lnTo>
                <a:lnTo>
                  <a:pt x="1416" y="1401"/>
                </a:lnTo>
                <a:lnTo>
                  <a:pt x="1413" y="1396"/>
                </a:lnTo>
                <a:lnTo>
                  <a:pt x="1411" y="1390"/>
                </a:lnTo>
                <a:lnTo>
                  <a:pt x="1413" y="1369"/>
                </a:lnTo>
                <a:lnTo>
                  <a:pt x="1417" y="1351"/>
                </a:lnTo>
                <a:lnTo>
                  <a:pt x="1422" y="1332"/>
                </a:lnTo>
                <a:lnTo>
                  <a:pt x="1421" y="1315"/>
                </a:lnTo>
                <a:lnTo>
                  <a:pt x="1415" y="1327"/>
                </a:lnTo>
                <a:lnTo>
                  <a:pt x="1413" y="1342"/>
                </a:lnTo>
                <a:lnTo>
                  <a:pt x="1407" y="1352"/>
                </a:lnTo>
                <a:lnTo>
                  <a:pt x="1394" y="1352"/>
                </a:lnTo>
                <a:lnTo>
                  <a:pt x="1387" y="1315"/>
                </a:lnTo>
                <a:lnTo>
                  <a:pt x="1384" y="1278"/>
                </a:lnTo>
                <a:lnTo>
                  <a:pt x="1385" y="1241"/>
                </a:lnTo>
                <a:lnTo>
                  <a:pt x="1393" y="1203"/>
                </a:lnTo>
                <a:lnTo>
                  <a:pt x="1387" y="1164"/>
                </a:lnTo>
                <a:lnTo>
                  <a:pt x="1376" y="1127"/>
                </a:lnTo>
                <a:lnTo>
                  <a:pt x="1360" y="1093"/>
                </a:lnTo>
                <a:lnTo>
                  <a:pt x="1342" y="1058"/>
                </a:lnTo>
                <a:lnTo>
                  <a:pt x="1325" y="1024"/>
                </a:lnTo>
                <a:lnTo>
                  <a:pt x="1309" y="989"/>
                </a:lnTo>
                <a:lnTo>
                  <a:pt x="1297" y="952"/>
                </a:lnTo>
                <a:lnTo>
                  <a:pt x="1290" y="914"/>
                </a:lnTo>
                <a:lnTo>
                  <a:pt x="1279" y="899"/>
                </a:lnTo>
                <a:lnTo>
                  <a:pt x="1272" y="881"/>
                </a:lnTo>
                <a:lnTo>
                  <a:pt x="1267" y="862"/>
                </a:lnTo>
                <a:lnTo>
                  <a:pt x="1263" y="844"/>
                </a:lnTo>
                <a:lnTo>
                  <a:pt x="1258" y="865"/>
                </a:lnTo>
                <a:lnTo>
                  <a:pt x="1257" y="887"/>
                </a:lnTo>
                <a:lnTo>
                  <a:pt x="1257" y="908"/>
                </a:lnTo>
                <a:lnTo>
                  <a:pt x="1257" y="929"/>
                </a:lnTo>
                <a:lnTo>
                  <a:pt x="1254" y="949"/>
                </a:lnTo>
                <a:lnTo>
                  <a:pt x="1248" y="966"/>
                </a:lnTo>
                <a:lnTo>
                  <a:pt x="1236" y="979"/>
                </a:lnTo>
                <a:lnTo>
                  <a:pt x="1219" y="988"/>
                </a:lnTo>
                <a:lnTo>
                  <a:pt x="1221" y="1008"/>
                </a:lnTo>
                <a:lnTo>
                  <a:pt x="1226" y="1027"/>
                </a:lnTo>
                <a:lnTo>
                  <a:pt x="1233" y="1048"/>
                </a:lnTo>
                <a:lnTo>
                  <a:pt x="1241" y="1067"/>
                </a:lnTo>
                <a:lnTo>
                  <a:pt x="1249" y="1088"/>
                </a:lnTo>
                <a:lnTo>
                  <a:pt x="1257" y="1108"/>
                </a:lnTo>
                <a:lnTo>
                  <a:pt x="1265" y="1126"/>
                </a:lnTo>
                <a:lnTo>
                  <a:pt x="1272" y="1145"/>
                </a:lnTo>
                <a:lnTo>
                  <a:pt x="1293" y="1210"/>
                </a:lnTo>
                <a:lnTo>
                  <a:pt x="1303" y="1277"/>
                </a:lnTo>
                <a:lnTo>
                  <a:pt x="1304" y="1346"/>
                </a:lnTo>
                <a:lnTo>
                  <a:pt x="1300" y="1416"/>
                </a:lnTo>
                <a:lnTo>
                  <a:pt x="1292" y="1487"/>
                </a:lnTo>
                <a:lnTo>
                  <a:pt x="1284" y="1557"/>
                </a:lnTo>
                <a:lnTo>
                  <a:pt x="1278" y="1626"/>
                </a:lnTo>
                <a:lnTo>
                  <a:pt x="1278" y="1695"/>
                </a:lnTo>
                <a:lnTo>
                  <a:pt x="1265" y="1748"/>
                </a:lnTo>
                <a:lnTo>
                  <a:pt x="1258" y="1803"/>
                </a:lnTo>
                <a:lnTo>
                  <a:pt x="1252" y="1860"/>
                </a:lnTo>
                <a:lnTo>
                  <a:pt x="1247" y="1916"/>
                </a:lnTo>
                <a:lnTo>
                  <a:pt x="1242" y="1944"/>
                </a:lnTo>
                <a:lnTo>
                  <a:pt x="1237" y="1972"/>
                </a:lnTo>
                <a:lnTo>
                  <a:pt x="1233" y="2000"/>
                </a:lnTo>
                <a:lnTo>
                  <a:pt x="1227" y="2028"/>
                </a:lnTo>
                <a:lnTo>
                  <a:pt x="1222" y="2056"/>
                </a:lnTo>
                <a:lnTo>
                  <a:pt x="1218" y="2085"/>
                </a:lnTo>
                <a:lnTo>
                  <a:pt x="1214" y="2113"/>
                </a:lnTo>
                <a:lnTo>
                  <a:pt x="1212" y="2142"/>
                </a:lnTo>
                <a:lnTo>
                  <a:pt x="1208" y="2147"/>
                </a:lnTo>
                <a:lnTo>
                  <a:pt x="1201" y="2148"/>
                </a:lnTo>
                <a:lnTo>
                  <a:pt x="1195" y="2149"/>
                </a:lnTo>
                <a:lnTo>
                  <a:pt x="1188" y="2151"/>
                </a:lnTo>
                <a:lnTo>
                  <a:pt x="1188" y="2159"/>
                </a:lnTo>
                <a:lnTo>
                  <a:pt x="1190" y="2169"/>
                </a:lnTo>
                <a:lnTo>
                  <a:pt x="1194" y="2177"/>
                </a:lnTo>
                <a:lnTo>
                  <a:pt x="1197" y="2186"/>
                </a:lnTo>
                <a:lnTo>
                  <a:pt x="1206" y="2192"/>
                </a:lnTo>
                <a:lnTo>
                  <a:pt x="1216" y="2197"/>
                </a:lnTo>
                <a:lnTo>
                  <a:pt x="1225" y="2203"/>
                </a:lnTo>
                <a:lnTo>
                  <a:pt x="1233" y="2210"/>
                </a:lnTo>
                <a:lnTo>
                  <a:pt x="1241" y="2218"/>
                </a:lnTo>
                <a:lnTo>
                  <a:pt x="1247" y="2226"/>
                </a:lnTo>
                <a:lnTo>
                  <a:pt x="1251" y="2237"/>
                </a:lnTo>
                <a:lnTo>
                  <a:pt x="1254" y="2247"/>
                </a:lnTo>
                <a:lnTo>
                  <a:pt x="1249" y="2256"/>
                </a:lnTo>
                <a:lnTo>
                  <a:pt x="1242" y="2263"/>
                </a:lnTo>
                <a:lnTo>
                  <a:pt x="1234" y="2268"/>
                </a:lnTo>
                <a:lnTo>
                  <a:pt x="1225" y="2272"/>
                </a:lnTo>
                <a:lnTo>
                  <a:pt x="1214" y="2275"/>
                </a:lnTo>
                <a:lnTo>
                  <a:pt x="1203" y="2277"/>
                </a:lnTo>
                <a:lnTo>
                  <a:pt x="1193" y="2277"/>
                </a:lnTo>
                <a:lnTo>
                  <a:pt x="1181" y="2278"/>
                </a:lnTo>
                <a:lnTo>
                  <a:pt x="1169" y="2277"/>
                </a:lnTo>
                <a:lnTo>
                  <a:pt x="1159" y="2273"/>
                </a:lnTo>
                <a:lnTo>
                  <a:pt x="1150" y="2268"/>
                </a:lnTo>
                <a:lnTo>
                  <a:pt x="1142" y="2261"/>
                </a:lnTo>
                <a:lnTo>
                  <a:pt x="1134" y="2254"/>
                </a:lnTo>
                <a:lnTo>
                  <a:pt x="1125" y="2248"/>
                </a:lnTo>
                <a:lnTo>
                  <a:pt x="1114" y="2245"/>
                </a:lnTo>
                <a:lnTo>
                  <a:pt x="1103" y="2243"/>
                </a:lnTo>
                <a:lnTo>
                  <a:pt x="1093" y="2228"/>
                </a:lnTo>
                <a:lnTo>
                  <a:pt x="1091" y="2210"/>
                </a:lnTo>
                <a:lnTo>
                  <a:pt x="1092" y="2190"/>
                </a:lnTo>
                <a:lnTo>
                  <a:pt x="1092" y="2173"/>
                </a:lnTo>
                <a:lnTo>
                  <a:pt x="1084" y="2171"/>
                </a:lnTo>
                <a:lnTo>
                  <a:pt x="1075" y="2170"/>
                </a:lnTo>
                <a:lnTo>
                  <a:pt x="1068" y="2167"/>
                </a:lnTo>
                <a:lnTo>
                  <a:pt x="1063" y="2159"/>
                </a:lnTo>
                <a:lnTo>
                  <a:pt x="1062" y="2079"/>
                </a:lnTo>
                <a:lnTo>
                  <a:pt x="1066" y="1997"/>
                </a:lnTo>
                <a:lnTo>
                  <a:pt x="1072" y="1914"/>
                </a:lnTo>
                <a:lnTo>
                  <a:pt x="1077" y="1832"/>
                </a:lnTo>
                <a:lnTo>
                  <a:pt x="1080" y="1749"/>
                </a:lnTo>
                <a:lnTo>
                  <a:pt x="1080" y="1668"/>
                </a:lnTo>
                <a:lnTo>
                  <a:pt x="1072" y="1588"/>
                </a:lnTo>
                <a:lnTo>
                  <a:pt x="1057" y="1509"/>
                </a:lnTo>
                <a:lnTo>
                  <a:pt x="1054" y="1570"/>
                </a:lnTo>
                <a:lnTo>
                  <a:pt x="1054" y="1631"/>
                </a:lnTo>
                <a:lnTo>
                  <a:pt x="1051" y="1691"/>
                </a:lnTo>
                <a:lnTo>
                  <a:pt x="1037" y="1747"/>
                </a:lnTo>
                <a:lnTo>
                  <a:pt x="1042" y="1817"/>
                </a:lnTo>
                <a:lnTo>
                  <a:pt x="1046" y="1892"/>
                </a:lnTo>
                <a:lnTo>
                  <a:pt x="1047" y="1967"/>
                </a:lnTo>
                <a:lnTo>
                  <a:pt x="1042" y="2042"/>
                </a:lnTo>
                <a:lnTo>
                  <a:pt x="1029" y="2056"/>
                </a:lnTo>
                <a:lnTo>
                  <a:pt x="1030" y="2071"/>
                </a:lnTo>
                <a:lnTo>
                  <a:pt x="1037" y="2087"/>
                </a:lnTo>
                <a:lnTo>
                  <a:pt x="1038" y="2103"/>
                </a:lnTo>
                <a:lnTo>
                  <a:pt x="1035" y="2124"/>
                </a:lnTo>
                <a:lnTo>
                  <a:pt x="1035" y="2146"/>
                </a:lnTo>
                <a:lnTo>
                  <a:pt x="1037" y="2170"/>
                </a:lnTo>
                <a:lnTo>
                  <a:pt x="1039" y="2194"/>
                </a:lnTo>
                <a:lnTo>
                  <a:pt x="1038" y="2216"/>
                </a:lnTo>
                <a:lnTo>
                  <a:pt x="1032" y="2234"/>
                </a:lnTo>
                <a:lnTo>
                  <a:pt x="1020" y="2249"/>
                </a:lnTo>
                <a:lnTo>
                  <a:pt x="998" y="2258"/>
                </a:lnTo>
                <a:lnTo>
                  <a:pt x="991" y="2258"/>
                </a:lnTo>
                <a:lnTo>
                  <a:pt x="984" y="2257"/>
                </a:lnTo>
                <a:lnTo>
                  <a:pt x="978" y="2256"/>
                </a:lnTo>
                <a:lnTo>
                  <a:pt x="971" y="2255"/>
                </a:lnTo>
                <a:lnTo>
                  <a:pt x="966" y="2254"/>
                </a:lnTo>
                <a:lnTo>
                  <a:pt x="959" y="2252"/>
                </a:lnTo>
                <a:lnTo>
                  <a:pt x="953" y="2249"/>
                </a:lnTo>
                <a:lnTo>
                  <a:pt x="946" y="2247"/>
                </a:lnTo>
                <a:lnTo>
                  <a:pt x="936" y="2234"/>
                </a:lnTo>
                <a:lnTo>
                  <a:pt x="930" y="2219"/>
                </a:lnTo>
                <a:lnTo>
                  <a:pt x="929" y="2204"/>
                </a:lnTo>
                <a:lnTo>
                  <a:pt x="931" y="2188"/>
                </a:lnTo>
                <a:lnTo>
                  <a:pt x="934" y="2172"/>
                </a:lnTo>
                <a:lnTo>
                  <a:pt x="939" y="2156"/>
                </a:lnTo>
                <a:lnTo>
                  <a:pt x="942" y="2141"/>
                </a:lnTo>
                <a:lnTo>
                  <a:pt x="946" y="2126"/>
                </a:lnTo>
                <a:lnTo>
                  <a:pt x="954" y="2072"/>
                </a:lnTo>
                <a:lnTo>
                  <a:pt x="931" y="2063"/>
                </a:lnTo>
                <a:lnTo>
                  <a:pt x="915" y="2049"/>
                </a:lnTo>
                <a:lnTo>
                  <a:pt x="904" y="2029"/>
                </a:lnTo>
                <a:lnTo>
                  <a:pt x="899" y="2007"/>
                </a:lnTo>
                <a:lnTo>
                  <a:pt x="895" y="1983"/>
                </a:lnTo>
                <a:lnTo>
                  <a:pt x="893" y="1959"/>
                </a:lnTo>
                <a:lnTo>
                  <a:pt x="889" y="1936"/>
                </a:lnTo>
                <a:lnTo>
                  <a:pt x="884" y="1914"/>
                </a:lnTo>
                <a:lnTo>
                  <a:pt x="877" y="1848"/>
                </a:lnTo>
                <a:lnTo>
                  <a:pt x="874" y="1782"/>
                </a:lnTo>
                <a:lnTo>
                  <a:pt x="874" y="1715"/>
                </a:lnTo>
                <a:lnTo>
                  <a:pt x="876" y="1647"/>
                </a:lnTo>
                <a:lnTo>
                  <a:pt x="874" y="1580"/>
                </a:lnTo>
                <a:lnTo>
                  <a:pt x="871" y="1513"/>
                </a:lnTo>
                <a:lnTo>
                  <a:pt x="862" y="1448"/>
                </a:lnTo>
                <a:lnTo>
                  <a:pt x="846" y="1383"/>
                </a:lnTo>
                <a:lnTo>
                  <a:pt x="839" y="1337"/>
                </a:lnTo>
                <a:lnTo>
                  <a:pt x="835" y="1293"/>
                </a:lnTo>
                <a:lnTo>
                  <a:pt x="834" y="1252"/>
                </a:lnTo>
                <a:lnTo>
                  <a:pt x="836" y="1210"/>
                </a:lnTo>
                <a:lnTo>
                  <a:pt x="845" y="1169"/>
                </a:lnTo>
                <a:lnTo>
                  <a:pt x="859" y="1128"/>
                </a:lnTo>
                <a:lnTo>
                  <a:pt x="880" y="1087"/>
                </a:lnTo>
                <a:lnTo>
                  <a:pt x="909" y="1044"/>
                </a:lnTo>
                <a:lnTo>
                  <a:pt x="909" y="1040"/>
                </a:lnTo>
                <a:lnTo>
                  <a:pt x="909" y="1025"/>
                </a:lnTo>
                <a:lnTo>
                  <a:pt x="908" y="1005"/>
                </a:lnTo>
                <a:lnTo>
                  <a:pt x="907" y="985"/>
                </a:lnTo>
                <a:lnTo>
                  <a:pt x="889" y="974"/>
                </a:lnTo>
                <a:lnTo>
                  <a:pt x="878" y="964"/>
                </a:lnTo>
                <a:lnTo>
                  <a:pt x="871" y="952"/>
                </a:lnTo>
                <a:lnTo>
                  <a:pt x="868" y="938"/>
                </a:lnTo>
                <a:lnTo>
                  <a:pt x="868" y="923"/>
                </a:lnTo>
                <a:lnTo>
                  <a:pt x="869" y="904"/>
                </a:lnTo>
                <a:lnTo>
                  <a:pt x="872" y="881"/>
                </a:lnTo>
                <a:lnTo>
                  <a:pt x="876" y="854"/>
                </a:lnTo>
                <a:lnTo>
                  <a:pt x="872" y="826"/>
                </a:lnTo>
                <a:lnTo>
                  <a:pt x="869" y="797"/>
                </a:lnTo>
                <a:lnTo>
                  <a:pt x="864" y="768"/>
                </a:lnTo>
                <a:lnTo>
                  <a:pt x="855" y="743"/>
                </a:lnTo>
                <a:lnTo>
                  <a:pt x="824" y="695"/>
                </a:lnTo>
                <a:lnTo>
                  <a:pt x="816" y="706"/>
                </a:lnTo>
                <a:lnTo>
                  <a:pt x="810" y="715"/>
                </a:lnTo>
                <a:lnTo>
                  <a:pt x="803" y="725"/>
                </a:lnTo>
                <a:lnTo>
                  <a:pt x="798" y="736"/>
                </a:lnTo>
                <a:lnTo>
                  <a:pt x="793" y="746"/>
                </a:lnTo>
                <a:lnTo>
                  <a:pt x="786" y="758"/>
                </a:lnTo>
                <a:lnTo>
                  <a:pt x="780" y="770"/>
                </a:lnTo>
                <a:lnTo>
                  <a:pt x="772" y="783"/>
                </a:lnTo>
                <a:lnTo>
                  <a:pt x="766" y="794"/>
                </a:lnTo>
                <a:lnTo>
                  <a:pt x="760" y="806"/>
                </a:lnTo>
                <a:lnTo>
                  <a:pt x="756" y="816"/>
                </a:lnTo>
                <a:lnTo>
                  <a:pt x="752" y="826"/>
                </a:lnTo>
                <a:lnTo>
                  <a:pt x="747" y="834"/>
                </a:lnTo>
                <a:lnTo>
                  <a:pt x="740" y="838"/>
                </a:lnTo>
                <a:lnTo>
                  <a:pt x="732" y="841"/>
                </a:lnTo>
                <a:lnTo>
                  <a:pt x="721" y="839"/>
                </a:lnTo>
                <a:lnTo>
                  <a:pt x="712" y="857"/>
                </a:lnTo>
                <a:lnTo>
                  <a:pt x="705" y="873"/>
                </a:lnTo>
                <a:lnTo>
                  <a:pt x="700" y="890"/>
                </a:lnTo>
                <a:lnTo>
                  <a:pt x="696" y="905"/>
                </a:lnTo>
                <a:lnTo>
                  <a:pt x="691" y="921"/>
                </a:lnTo>
                <a:lnTo>
                  <a:pt x="687" y="936"/>
                </a:lnTo>
                <a:lnTo>
                  <a:pt x="682" y="950"/>
                </a:lnTo>
                <a:lnTo>
                  <a:pt x="676" y="964"/>
                </a:lnTo>
                <a:lnTo>
                  <a:pt x="657" y="983"/>
                </a:lnTo>
                <a:lnTo>
                  <a:pt x="649" y="1005"/>
                </a:lnTo>
                <a:lnTo>
                  <a:pt x="650" y="1027"/>
                </a:lnTo>
                <a:lnTo>
                  <a:pt x="656" y="1050"/>
                </a:lnTo>
                <a:lnTo>
                  <a:pt x="665" y="1074"/>
                </a:lnTo>
                <a:lnTo>
                  <a:pt x="674" y="1099"/>
                </a:lnTo>
                <a:lnTo>
                  <a:pt x="679" y="1123"/>
                </a:lnTo>
                <a:lnTo>
                  <a:pt x="676" y="1148"/>
                </a:lnTo>
                <a:lnTo>
                  <a:pt x="673" y="1168"/>
                </a:lnTo>
                <a:lnTo>
                  <a:pt x="673" y="1185"/>
                </a:lnTo>
                <a:lnTo>
                  <a:pt x="676" y="1202"/>
                </a:lnTo>
                <a:lnTo>
                  <a:pt x="680" y="1218"/>
                </a:lnTo>
                <a:lnTo>
                  <a:pt x="684" y="1236"/>
                </a:lnTo>
                <a:lnTo>
                  <a:pt x="688" y="1253"/>
                </a:lnTo>
                <a:lnTo>
                  <a:pt x="688" y="1270"/>
                </a:lnTo>
                <a:lnTo>
                  <a:pt x="683" y="1290"/>
                </a:lnTo>
                <a:lnTo>
                  <a:pt x="674" y="1339"/>
                </a:lnTo>
                <a:lnTo>
                  <a:pt x="671" y="1389"/>
                </a:lnTo>
                <a:lnTo>
                  <a:pt x="669" y="1438"/>
                </a:lnTo>
                <a:lnTo>
                  <a:pt x="671" y="1488"/>
                </a:lnTo>
                <a:lnTo>
                  <a:pt x="671" y="1537"/>
                </a:lnTo>
                <a:lnTo>
                  <a:pt x="668" y="1587"/>
                </a:lnTo>
                <a:lnTo>
                  <a:pt x="662" y="1638"/>
                </a:lnTo>
                <a:lnTo>
                  <a:pt x="650" y="1688"/>
                </a:lnTo>
                <a:lnTo>
                  <a:pt x="638" y="1746"/>
                </a:lnTo>
                <a:lnTo>
                  <a:pt x="629" y="1805"/>
                </a:lnTo>
                <a:lnTo>
                  <a:pt x="621" y="1863"/>
                </a:lnTo>
                <a:lnTo>
                  <a:pt x="614" y="1923"/>
                </a:lnTo>
                <a:lnTo>
                  <a:pt x="607" y="1982"/>
                </a:lnTo>
                <a:lnTo>
                  <a:pt x="599" y="2041"/>
                </a:lnTo>
                <a:lnTo>
                  <a:pt x="588" y="2099"/>
                </a:lnTo>
                <a:lnTo>
                  <a:pt x="574" y="2156"/>
                </a:lnTo>
                <a:lnTo>
                  <a:pt x="571" y="2163"/>
                </a:lnTo>
                <a:lnTo>
                  <a:pt x="564" y="2166"/>
                </a:lnTo>
                <a:lnTo>
                  <a:pt x="555" y="2169"/>
                </a:lnTo>
                <a:lnTo>
                  <a:pt x="547" y="2170"/>
                </a:lnTo>
                <a:lnTo>
                  <a:pt x="548" y="2187"/>
                </a:lnTo>
                <a:lnTo>
                  <a:pt x="558" y="2202"/>
                </a:lnTo>
                <a:lnTo>
                  <a:pt x="570" y="2217"/>
                </a:lnTo>
                <a:lnTo>
                  <a:pt x="583" y="2232"/>
                </a:lnTo>
                <a:lnTo>
                  <a:pt x="593" y="2246"/>
                </a:lnTo>
                <a:lnTo>
                  <a:pt x="598" y="2258"/>
                </a:lnTo>
                <a:lnTo>
                  <a:pt x="593" y="2272"/>
                </a:lnTo>
                <a:lnTo>
                  <a:pt x="576" y="2285"/>
                </a:lnTo>
                <a:lnTo>
                  <a:pt x="560" y="2283"/>
                </a:lnTo>
                <a:lnTo>
                  <a:pt x="543" y="2281"/>
                </a:lnTo>
                <a:lnTo>
                  <a:pt x="525" y="2281"/>
                </a:lnTo>
                <a:lnTo>
                  <a:pt x="508" y="2280"/>
                </a:lnTo>
                <a:lnTo>
                  <a:pt x="492" y="2277"/>
                </a:lnTo>
                <a:lnTo>
                  <a:pt x="477" y="2272"/>
                </a:lnTo>
                <a:lnTo>
                  <a:pt x="463" y="2263"/>
                </a:lnTo>
                <a:lnTo>
                  <a:pt x="453" y="2249"/>
                </a:lnTo>
                <a:lnTo>
                  <a:pt x="448" y="2226"/>
                </a:lnTo>
                <a:lnTo>
                  <a:pt x="445" y="2201"/>
                </a:lnTo>
                <a:lnTo>
                  <a:pt x="446" y="2176"/>
                </a:lnTo>
                <a:lnTo>
                  <a:pt x="449" y="2151"/>
                </a:lnTo>
                <a:lnTo>
                  <a:pt x="439" y="2141"/>
                </a:lnTo>
                <a:lnTo>
                  <a:pt x="433" y="2128"/>
                </a:lnTo>
                <a:lnTo>
                  <a:pt x="431" y="2114"/>
                </a:lnTo>
                <a:lnTo>
                  <a:pt x="431" y="2101"/>
                </a:lnTo>
                <a:lnTo>
                  <a:pt x="433" y="2086"/>
                </a:lnTo>
                <a:lnTo>
                  <a:pt x="434" y="2071"/>
                </a:lnTo>
                <a:lnTo>
                  <a:pt x="435" y="2056"/>
                </a:lnTo>
                <a:lnTo>
                  <a:pt x="435" y="2042"/>
                </a:lnTo>
                <a:lnTo>
                  <a:pt x="441" y="1998"/>
                </a:lnTo>
                <a:lnTo>
                  <a:pt x="446" y="1953"/>
                </a:lnTo>
                <a:lnTo>
                  <a:pt x="450" y="1908"/>
                </a:lnTo>
                <a:lnTo>
                  <a:pt x="454" y="1863"/>
                </a:lnTo>
                <a:lnTo>
                  <a:pt x="456" y="1818"/>
                </a:lnTo>
                <a:lnTo>
                  <a:pt x="461" y="1775"/>
                </a:lnTo>
                <a:lnTo>
                  <a:pt x="465" y="1731"/>
                </a:lnTo>
                <a:lnTo>
                  <a:pt x="471" y="1688"/>
                </a:lnTo>
                <a:lnTo>
                  <a:pt x="461" y="1633"/>
                </a:lnTo>
                <a:lnTo>
                  <a:pt x="457" y="1575"/>
                </a:lnTo>
                <a:lnTo>
                  <a:pt x="454" y="1519"/>
                </a:lnTo>
                <a:lnTo>
                  <a:pt x="445" y="1467"/>
                </a:lnTo>
                <a:lnTo>
                  <a:pt x="441" y="1505"/>
                </a:lnTo>
                <a:lnTo>
                  <a:pt x="437" y="1544"/>
                </a:lnTo>
                <a:lnTo>
                  <a:pt x="432" y="1583"/>
                </a:lnTo>
                <a:lnTo>
                  <a:pt x="427" y="1621"/>
                </a:lnTo>
                <a:lnTo>
                  <a:pt x="424" y="1661"/>
                </a:lnTo>
                <a:lnTo>
                  <a:pt x="422" y="1700"/>
                </a:lnTo>
                <a:lnTo>
                  <a:pt x="423" y="1738"/>
                </a:lnTo>
                <a:lnTo>
                  <a:pt x="427" y="1776"/>
                </a:lnTo>
                <a:lnTo>
                  <a:pt x="427" y="1840"/>
                </a:lnTo>
                <a:lnTo>
                  <a:pt x="427" y="1908"/>
                </a:lnTo>
                <a:lnTo>
                  <a:pt x="426" y="1979"/>
                </a:lnTo>
                <a:lnTo>
                  <a:pt x="424" y="2048"/>
                </a:lnTo>
                <a:lnTo>
                  <a:pt x="415" y="2070"/>
                </a:lnTo>
                <a:lnTo>
                  <a:pt x="411" y="2094"/>
                </a:lnTo>
                <a:lnTo>
                  <a:pt x="410" y="2118"/>
                </a:lnTo>
                <a:lnTo>
                  <a:pt x="405" y="2142"/>
                </a:lnTo>
                <a:lnTo>
                  <a:pt x="409" y="2163"/>
                </a:lnTo>
                <a:lnTo>
                  <a:pt x="411" y="2185"/>
                </a:lnTo>
                <a:lnTo>
                  <a:pt x="411" y="2207"/>
                </a:lnTo>
                <a:lnTo>
                  <a:pt x="407" y="2227"/>
                </a:lnTo>
                <a:lnTo>
                  <a:pt x="395" y="2234"/>
                </a:lnTo>
                <a:lnTo>
                  <a:pt x="381" y="2240"/>
                </a:lnTo>
                <a:lnTo>
                  <a:pt x="369" y="2243"/>
                </a:lnTo>
                <a:lnTo>
                  <a:pt x="354" y="2246"/>
                </a:lnTo>
                <a:lnTo>
                  <a:pt x="340" y="2246"/>
                </a:lnTo>
                <a:lnTo>
                  <a:pt x="326" y="2243"/>
                </a:lnTo>
                <a:lnTo>
                  <a:pt x="312" y="2240"/>
                </a:lnTo>
                <a:lnTo>
                  <a:pt x="299" y="2234"/>
                </a:lnTo>
                <a:lnTo>
                  <a:pt x="288" y="2224"/>
                </a:lnTo>
                <a:lnTo>
                  <a:pt x="284" y="2210"/>
                </a:lnTo>
                <a:lnTo>
                  <a:pt x="284" y="2194"/>
                </a:lnTo>
                <a:lnTo>
                  <a:pt x="287" y="2179"/>
                </a:lnTo>
                <a:lnTo>
                  <a:pt x="298" y="2154"/>
                </a:lnTo>
                <a:lnTo>
                  <a:pt x="308" y="2127"/>
                </a:lnTo>
                <a:lnTo>
                  <a:pt x="312" y="2098"/>
                </a:lnTo>
                <a:lnTo>
                  <a:pt x="309" y="2070"/>
                </a:lnTo>
                <a:lnTo>
                  <a:pt x="291" y="2065"/>
                </a:lnTo>
                <a:lnTo>
                  <a:pt x="280" y="2055"/>
                </a:lnTo>
                <a:lnTo>
                  <a:pt x="274" y="2041"/>
                </a:lnTo>
                <a:lnTo>
                  <a:pt x="272" y="2025"/>
                </a:lnTo>
                <a:lnTo>
                  <a:pt x="271" y="2007"/>
                </a:lnTo>
                <a:lnTo>
                  <a:pt x="272" y="1989"/>
                </a:lnTo>
                <a:lnTo>
                  <a:pt x="272" y="1972"/>
                </a:lnTo>
                <a:lnTo>
                  <a:pt x="269" y="1956"/>
                </a:lnTo>
                <a:lnTo>
                  <a:pt x="260" y="1881"/>
                </a:lnTo>
                <a:lnTo>
                  <a:pt x="253" y="1802"/>
                </a:lnTo>
                <a:lnTo>
                  <a:pt x="246" y="1725"/>
                </a:lnTo>
                <a:lnTo>
                  <a:pt x="236" y="1651"/>
                </a:lnTo>
                <a:lnTo>
                  <a:pt x="227" y="1616"/>
                </a:lnTo>
                <a:lnTo>
                  <a:pt x="222" y="1581"/>
                </a:lnTo>
                <a:lnTo>
                  <a:pt x="216" y="1545"/>
                </a:lnTo>
                <a:lnTo>
                  <a:pt x="207" y="1511"/>
                </a:lnTo>
                <a:lnTo>
                  <a:pt x="212" y="1433"/>
                </a:lnTo>
                <a:lnTo>
                  <a:pt x="219" y="1357"/>
                </a:lnTo>
                <a:lnTo>
                  <a:pt x="221" y="1282"/>
                </a:lnTo>
                <a:lnTo>
                  <a:pt x="215" y="1208"/>
                </a:lnTo>
                <a:lnTo>
                  <a:pt x="214" y="1181"/>
                </a:lnTo>
                <a:lnTo>
                  <a:pt x="212" y="1155"/>
                </a:lnTo>
                <a:lnTo>
                  <a:pt x="212" y="1130"/>
                </a:lnTo>
                <a:lnTo>
                  <a:pt x="214" y="1103"/>
                </a:lnTo>
                <a:lnTo>
                  <a:pt x="221" y="1082"/>
                </a:lnTo>
                <a:lnTo>
                  <a:pt x="229" y="1062"/>
                </a:lnTo>
                <a:lnTo>
                  <a:pt x="238" y="1041"/>
                </a:lnTo>
                <a:lnTo>
                  <a:pt x="248" y="1020"/>
                </a:lnTo>
                <a:lnTo>
                  <a:pt x="252" y="998"/>
                </a:lnTo>
                <a:lnTo>
                  <a:pt x="254" y="978"/>
                </a:lnTo>
                <a:lnTo>
                  <a:pt x="250" y="958"/>
                </a:lnTo>
                <a:lnTo>
                  <a:pt x="238" y="938"/>
                </a:lnTo>
                <a:lnTo>
                  <a:pt x="245" y="875"/>
                </a:lnTo>
                <a:lnTo>
                  <a:pt x="251" y="811"/>
                </a:lnTo>
                <a:lnTo>
                  <a:pt x="254" y="747"/>
                </a:lnTo>
                <a:lnTo>
                  <a:pt x="251" y="684"/>
                </a:lnTo>
                <a:lnTo>
                  <a:pt x="246" y="693"/>
                </a:lnTo>
                <a:lnTo>
                  <a:pt x="243" y="703"/>
                </a:lnTo>
                <a:lnTo>
                  <a:pt x="241" y="715"/>
                </a:lnTo>
                <a:lnTo>
                  <a:pt x="237" y="725"/>
                </a:lnTo>
                <a:lnTo>
                  <a:pt x="233" y="735"/>
                </a:lnTo>
                <a:lnTo>
                  <a:pt x="227" y="741"/>
                </a:lnTo>
                <a:lnTo>
                  <a:pt x="218" y="745"/>
                </a:lnTo>
                <a:lnTo>
                  <a:pt x="205" y="743"/>
                </a:lnTo>
                <a:lnTo>
                  <a:pt x="206" y="769"/>
                </a:lnTo>
                <a:lnTo>
                  <a:pt x="205" y="794"/>
                </a:lnTo>
                <a:lnTo>
                  <a:pt x="201" y="820"/>
                </a:lnTo>
                <a:lnTo>
                  <a:pt x="197" y="844"/>
                </a:lnTo>
                <a:lnTo>
                  <a:pt x="190" y="868"/>
                </a:lnTo>
                <a:lnTo>
                  <a:pt x="182" y="892"/>
                </a:lnTo>
                <a:lnTo>
                  <a:pt x="173" y="915"/>
                </a:lnTo>
                <a:lnTo>
                  <a:pt x="163" y="938"/>
                </a:lnTo>
                <a:lnTo>
                  <a:pt x="155" y="960"/>
                </a:lnTo>
                <a:lnTo>
                  <a:pt x="146" y="983"/>
                </a:lnTo>
                <a:lnTo>
                  <a:pt x="138" y="1005"/>
                </a:lnTo>
                <a:lnTo>
                  <a:pt x="130" y="1028"/>
                </a:lnTo>
                <a:lnTo>
                  <a:pt x="122" y="1051"/>
                </a:lnTo>
                <a:lnTo>
                  <a:pt x="114" y="1075"/>
                </a:lnTo>
                <a:lnTo>
                  <a:pt x="107" y="1099"/>
                </a:lnTo>
                <a:lnTo>
                  <a:pt x="100" y="1122"/>
                </a:lnTo>
                <a:lnTo>
                  <a:pt x="108" y="1153"/>
                </a:lnTo>
                <a:lnTo>
                  <a:pt x="115" y="1185"/>
                </a:lnTo>
                <a:lnTo>
                  <a:pt x="114" y="1218"/>
                </a:lnTo>
                <a:lnTo>
                  <a:pt x="105" y="1249"/>
                </a:lnTo>
                <a:lnTo>
                  <a:pt x="100" y="1249"/>
                </a:lnTo>
                <a:lnTo>
                  <a:pt x="95" y="1249"/>
                </a:lnTo>
                <a:lnTo>
                  <a:pt x="92" y="1248"/>
                </a:lnTo>
                <a:lnTo>
                  <a:pt x="89" y="1246"/>
                </a:lnTo>
                <a:lnTo>
                  <a:pt x="89" y="1255"/>
                </a:lnTo>
                <a:lnTo>
                  <a:pt x="92" y="1264"/>
                </a:lnTo>
                <a:lnTo>
                  <a:pt x="97" y="1275"/>
                </a:lnTo>
                <a:lnTo>
                  <a:pt x="101" y="1284"/>
                </a:lnTo>
                <a:lnTo>
                  <a:pt x="105" y="1293"/>
                </a:lnTo>
                <a:lnTo>
                  <a:pt x="107" y="1302"/>
                </a:lnTo>
                <a:lnTo>
                  <a:pt x="106" y="1313"/>
                </a:lnTo>
                <a:lnTo>
                  <a:pt x="101" y="1322"/>
                </a:lnTo>
                <a:lnTo>
                  <a:pt x="92" y="1323"/>
                </a:lnTo>
                <a:lnTo>
                  <a:pt x="85" y="1322"/>
                </a:lnTo>
                <a:lnTo>
                  <a:pt x="77" y="1319"/>
                </a:lnTo>
                <a:lnTo>
                  <a:pt x="70" y="1313"/>
                </a:lnTo>
                <a:lnTo>
                  <a:pt x="64" y="1307"/>
                </a:lnTo>
                <a:lnTo>
                  <a:pt x="59" y="1300"/>
                </a:lnTo>
                <a:lnTo>
                  <a:pt x="54" y="1293"/>
                </a:lnTo>
                <a:lnTo>
                  <a:pt x="49" y="1286"/>
                </a:lnTo>
                <a:lnTo>
                  <a:pt x="42" y="1275"/>
                </a:lnTo>
                <a:lnTo>
                  <a:pt x="34" y="1264"/>
                </a:lnTo>
                <a:lnTo>
                  <a:pt x="24" y="1253"/>
                </a:lnTo>
                <a:lnTo>
                  <a:pt x="15" y="1243"/>
                </a:lnTo>
                <a:lnTo>
                  <a:pt x="7" y="1231"/>
                </a:lnTo>
                <a:lnTo>
                  <a:pt x="1" y="1219"/>
                </a:lnTo>
                <a:lnTo>
                  <a:pt x="0" y="1207"/>
                </a:lnTo>
                <a:lnTo>
                  <a:pt x="3" y="1193"/>
                </a:lnTo>
                <a:lnTo>
                  <a:pt x="30" y="1092"/>
                </a:lnTo>
                <a:lnTo>
                  <a:pt x="30" y="1052"/>
                </a:lnTo>
                <a:lnTo>
                  <a:pt x="36" y="1014"/>
                </a:lnTo>
                <a:lnTo>
                  <a:pt x="44" y="979"/>
                </a:lnTo>
                <a:lnTo>
                  <a:pt x="52" y="945"/>
                </a:lnTo>
                <a:lnTo>
                  <a:pt x="52" y="927"/>
                </a:lnTo>
                <a:lnTo>
                  <a:pt x="53" y="908"/>
                </a:lnTo>
                <a:lnTo>
                  <a:pt x="54" y="890"/>
                </a:lnTo>
                <a:lnTo>
                  <a:pt x="56" y="873"/>
                </a:lnTo>
                <a:lnTo>
                  <a:pt x="60" y="852"/>
                </a:lnTo>
                <a:lnTo>
                  <a:pt x="63" y="832"/>
                </a:lnTo>
                <a:lnTo>
                  <a:pt x="68" y="812"/>
                </a:lnTo>
                <a:lnTo>
                  <a:pt x="72" y="790"/>
                </a:lnTo>
                <a:lnTo>
                  <a:pt x="79" y="769"/>
                </a:lnTo>
                <a:lnTo>
                  <a:pt x="87" y="750"/>
                </a:lnTo>
                <a:lnTo>
                  <a:pt x="99" y="730"/>
                </a:lnTo>
                <a:lnTo>
                  <a:pt x="113" y="710"/>
                </a:lnTo>
                <a:lnTo>
                  <a:pt x="119" y="699"/>
                </a:lnTo>
                <a:lnTo>
                  <a:pt x="119" y="687"/>
                </a:lnTo>
                <a:lnTo>
                  <a:pt x="114" y="678"/>
                </a:lnTo>
                <a:lnTo>
                  <a:pt x="107" y="670"/>
                </a:lnTo>
                <a:lnTo>
                  <a:pt x="99" y="661"/>
                </a:lnTo>
                <a:lnTo>
                  <a:pt x="92" y="653"/>
                </a:lnTo>
                <a:lnTo>
                  <a:pt x="86" y="644"/>
                </a:lnTo>
                <a:lnTo>
                  <a:pt x="84" y="633"/>
                </a:lnTo>
                <a:lnTo>
                  <a:pt x="100" y="604"/>
                </a:lnTo>
                <a:lnTo>
                  <a:pt x="117" y="577"/>
                </a:lnTo>
                <a:lnTo>
                  <a:pt x="135" y="548"/>
                </a:lnTo>
                <a:lnTo>
                  <a:pt x="151" y="520"/>
                </a:lnTo>
                <a:lnTo>
                  <a:pt x="167" y="492"/>
                </a:lnTo>
                <a:lnTo>
                  <a:pt x="182" y="463"/>
                </a:lnTo>
                <a:lnTo>
                  <a:pt x="196" y="433"/>
                </a:lnTo>
                <a:lnTo>
                  <a:pt x="207" y="403"/>
                </a:lnTo>
                <a:lnTo>
                  <a:pt x="220" y="391"/>
                </a:lnTo>
                <a:lnTo>
                  <a:pt x="234" y="382"/>
                </a:lnTo>
                <a:lnTo>
                  <a:pt x="248" y="374"/>
                </a:lnTo>
                <a:lnTo>
                  <a:pt x="263" y="367"/>
                </a:lnTo>
                <a:lnTo>
                  <a:pt x="278" y="361"/>
                </a:lnTo>
                <a:lnTo>
                  <a:pt x="294" y="357"/>
                </a:lnTo>
                <a:lnTo>
                  <a:pt x="309" y="352"/>
                </a:lnTo>
                <a:lnTo>
                  <a:pt x="326" y="349"/>
                </a:lnTo>
                <a:lnTo>
                  <a:pt x="342" y="345"/>
                </a:lnTo>
                <a:lnTo>
                  <a:pt x="358" y="342"/>
                </a:lnTo>
                <a:lnTo>
                  <a:pt x="374" y="338"/>
                </a:lnTo>
                <a:lnTo>
                  <a:pt x="390" y="335"/>
                </a:lnTo>
                <a:lnTo>
                  <a:pt x="405" y="331"/>
                </a:lnTo>
                <a:lnTo>
                  <a:pt x="422" y="327"/>
                </a:lnTo>
                <a:lnTo>
                  <a:pt x="437" y="321"/>
                </a:lnTo>
                <a:lnTo>
                  <a:pt x="450" y="315"/>
                </a:lnTo>
                <a:lnTo>
                  <a:pt x="453" y="315"/>
                </a:lnTo>
                <a:lnTo>
                  <a:pt x="456" y="315"/>
                </a:lnTo>
                <a:lnTo>
                  <a:pt x="458" y="315"/>
                </a:lnTo>
                <a:lnTo>
                  <a:pt x="460" y="313"/>
                </a:lnTo>
                <a:lnTo>
                  <a:pt x="449" y="299"/>
                </a:lnTo>
                <a:lnTo>
                  <a:pt x="442" y="284"/>
                </a:lnTo>
                <a:lnTo>
                  <a:pt x="437" y="268"/>
                </a:lnTo>
                <a:lnTo>
                  <a:pt x="433" y="252"/>
                </a:lnTo>
                <a:lnTo>
                  <a:pt x="430" y="235"/>
                </a:lnTo>
                <a:lnTo>
                  <a:pt x="427" y="219"/>
                </a:lnTo>
                <a:lnTo>
                  <a:pt x="425" y="201"/>
                </a:lnTo>
                <a:lnTo>
                  <a:pt x="423" y="184"/>
                </a:lnTo>
                <a:lnTo>
                  <a:pt x="431" y="157"/>
                </a:lnTo>
                <a:lnTo>
                  <a:pt x="420" y="133"/>
                </a:lnTo>
                <a:lnTo>
                  <a:pt x="422" y="108"/>
                </a:lnTo>
                <a:lnTo>
                  <a:pt x="430" y="83"/>
                </a:lnTo>
                <a:lnTo>
                  <a:pt x="438" y="58"/>
                </a:lnTo>
                <a:lnTo>
                  <a:pt x="433" y="52"/>
                </a:lnTo>
                <a:lnTo>
                  <a:pt x="434" y="43"/>
                </a:lnTo>
                <a:lnTo>
                  <a:pt x="438" y="35"/>
                </a:lnTo>
                <a:lnTo>
                  <a:pt x="441" y="28"/>
                </a:lnTo>
                <a:lnTo>
                  <a:pt x="460" y="15"/>
                </a:lnTo>
                <a:lnTo>
                  <a:pt x="482" y="7"/>
                </a:lnTo>
                <a:lnTo>
                  <a:pt x="503" y="1"/>
                </a:lnTo>
                <a:lnTo>
                  <a:pt x="528" y="0"/>
                </a:lnTo>
                <a:lnTo>
                  <a:pt x="552" y="1"/>
                </a:lnTo>
                <a:lnTo>
                  <a:pt x="575" y="4"/>
                </a:lnTo>
                <a:lnTo>
                  <a:pt x="597" y="11"/>
                </a:lnTo>
                <a:lnTo>
                  <a:pt x="617" y="19"/>
                </a:lnTo>
                <a:lnTo>
                  <a:pt x="636" y="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1C0719A3-5918-CDA6-E30A-BBDAA4D2CE8A}"/>
              </a:ext>
            </a:extLst>
          </p:cNvPr>
          <p:cNvSpPr>
            <a:spLocks noGrp="1" noChangeArrowheads="1"/>
          </p:cNvSpPr>
          <p:nvPr>
            <p:ph type="title"/>
          </p:nvPr>
        </p:nvSpPr>
        <p:spPr>
          <a:xfrm>
            <a:off x="304800" y="609600"/>
            <a:ext cx="7772400" cy="533400"/>
          </a:xfrm>
        </p:spPr>
        <p:txBody>
          <a:bodyPr/>
          <a:lstStyle/>
          <a:p>
            <a:r>
              <a:rPr lang="en-US" altLang="LID4096"/>
              <a:t>Casual Interaction</a:t>
            </a:r>
          </a:p>
        </p:txBody>
      </p:sp>
      <p:sp>
        <p:nvSpPr>
          <p:cNvPr id="174083" name="Rectangle 3">
            <a:extLst>
              <a:ext uri="{FF2B5EF4-FFF2-40B4-BE49-F238E27FC236}">
                <a16:creationId xmlns:a16="http://schemas.microsoft.com/office/drawing/2014/main" id="{C4BC630A-8309-5191-342E-23B4B7671BA6}"/>
              </a:ext>
            </a:extLst>
          </p:cNvPr>
          <p:cNvSpPr>
            <a:spLocks noGrp="1" noChangeArrowheads="1"/>
          </p:cNvSpPr>
          <p:nvPr>
            <p:ph type="body" idx="1"/>
          </p:nvPr>
        </p:nvSpPr>
        <p:spPr>
          <a:xfrm>
            <a:off x="457200" y="1981200"/>
            <a:ext cx="8305800" cy="4495800"/>
          </a:xfrm>
        </p:spPr>
        <p:txBody>
          <a:bodyPr/>
          <a:lstStyle/>
          <a:p>
            <a:r>
              <a:rPr lang="en-US" altLang="LID4096"/>
              <a:t>Goal</a:t>
            </a:r>
          </a:p>
          <a:p>
            <a:pPr lvl="1"/>
            <a:r>
              <a:rPr lang="en-US" altLang="LID4096"/>
              <a:t>support smooth transition from awareness to casual encounters to conversation and work</a:t>
            </a:r>
          </a:p>
          <a:p>
            <a:pPr lvl="1">
              <a:buFontTx/>
              <a:buNone/>
            </a:pPr>
            <a:endParaRPr lang="en-US" altLang="LID4096"/>
          </a:p>
        </p:txBody>
      </p:sp>
      <p:sp>
        <p:nvSpPr>
          <p:cNvPr id="174084" name="Line 4">
            <a:extLst>
              <a:ext uri="{FF2B5EF4-FFF2-40B4-BE49-F238E27FC236}">
                <a16:creationId xmlns:a16="http://schemas.microsoft.com/office/drawing/2014/main" id="{8C31B2E4-D208-B0CE-027D-743F19467E32}"/>
              </a:ext>
            </a:extLst>
          </p:cNvPr>
          <p:cNvSpPr>
            <a:spLocks noChangeShapeType="1"/>
          </p:cNvSpPr>
          <p:nvPr/>
        </p:nvSpPr>
        <p:spPr bwMode="auto">
          <a:xfrm>
            <a:off x="457200" y="1219200"/>
            <a:ext cx="8305800" cy="0"/>
          </a:xfrm>
          <a:prstGeom prst="line">
            <a:avLst/>
          </a:prstGeom>
          <a:noFill/>
          <a:ln w="5715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74085" name="Rectangle 5">
            <a:extLst>
              <a:ext uri="{FF2B5EF4-FFF2-40B4-BE49-F238E27FC236}">
                <a16:creationId xmlns:a16="http://schemas.microsoft.com/office/drawing/2014/main" id="{ECA4BD81-3709-000D-C917-A17FEFE68550}"/>
              </a:ext>
            </a:extLst>
          </p:cNvPr>
          <p:cNvSpPr>
            <a:spLocks noChangeArrowheads="1"/>
          </p:cNvSpPr>
          <p:nvPr/>
        </p:nvSpPr>
        <p:spPr bwMode="auto">
          <a:xfrm>
            <a:off x="6862763" y="4735513"/>
            <a:ext cx="520700" cy="958850"/>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86" name="AutoShape 6">
            <a:extLst>
              <a:ext uri="{FF2B5EF4-FFF2-40B4-BE49-F238E27FC236}">
                <a16:creationId xmlns:a16="http://schemas.microsoft.com/office/drawing/2014/main" id="{B1BBE4AC-C7AE-27A6-676D-366EF2CB7B5B}"/>
              </a:ext>
            </a:extLst>
          </p:cNvPr>
          <p:cNvSpPr>
            <a:spLocks noChangeArrowheads="1"/>
          </p:cNvSpPr>
          <p:nvPr/>
        </p:nvSpPr>
        <p:spPr bwMode="auto">
          <a:xfrm rot="-5400000" flipH="1" flipV="1">
            <a:off x="6731794" y="4393407"/>
            <a:ext cx="3095625" cy="1728787"/>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87" name="AutoShape 7">
            <a:extLst>
              <a:ext uri="{FF2B5EF4-FFF2-40B4-BE49-F238E27FC236}">
                <a16:creationId xmlns:a16="http://schemas.microsoft.com/office/drawing/2014/main" id="{281E2A08-38DC-5D86-7020-6CC04023FA08}"/>
              </a:ext>
            </a:extLst>
          </p:cNvPr>
          <p:cNvSpPr>
            <a:spLocks noChangeArrowheads="1"/>
          </p:cNvSpPr>
          <p:nvPr/>
        </p:nvSpPr>
        <p:spPr bwMode="auto">
          <a:xfrm rot="-5400000" flipH="1" flipV="1">
            <a:off x="7580313" y="5354638"/>
            <a:ext cx="2232025" cy="333375"/>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88" name="AutoShape 8">
            <a:extLst>
              <a:ext uri="{FF2B5EF4-FFF2-40B4-BE49-F238E27FC236}">
                <a16:creationId xmlns:a16="http://schemas.microsoft.com/office/drawing/2014/main" id="{03E114DB-D9A7-850B-E9FA-E39F0386BC6C}"/>
              </a:ext>
            </a:extLst>
          </p:cNvPr>
          <p:cNvSpPr>
            <a:spLocks noChangeArrowheads="1"/>
          </p:cNvSpPr>
          <p:nvPr/>
        </p:nvSpPr>
        <p:spPr bwMode="auto">
          <a:xfrm rot="5400000" flipV="1">
            <a:off x="4477544" y="4429919"/>
            <a:ext cx="3095625" cy="1655763"/>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89" name="AutoShape 9">
            <a:extLst>
              <a:ext uri="{FF2B5EF4-FFF2-40B4-BE49-F238E27FC236}">
                <a16:creationId xmlns:a16="http://schemas.microsoft.com/office/drawing/2014/main" id="{99145925-153F-2E4C-C3E5-7884EA63B28F}"/>
              </a:ext>
            </a:extLst>
          </p:cNvPr>
          <p:cNvSpPr>
            <a:spLocks noChangeArrowheads="1"/>
          </p:cNvSpPr>
          <p:nvPr/>
        </p:nvSpPr>
        <p:spPr bwMode="auto">
          <a:xfrm rot="5400000" flipV="1">
            <a:off x="6058694" y="5253831"/>
            <a:ext cx="1209675" cy="157163"/>
          </a:xfrm>
          <a:custGeom>
            <a:avLst/>
            <a:gdLst>
              <a:gd name="G0" fmla="+- 1835 0 0"/>
              <a:gd name="G1" fmla="+- 21600 0 1835"/>
              <a:gd name="G2" fmla="*/ 1835 1 2"/>
              <a:gd name="G3" fmla="+- 21600 0 G2"/>
              <a:gd name="G4" fmla="+/ 1835 21600 2"/>
              <a:gd name="G5" fmla="+/ G1 0 2"/>
              <a:gd name="G6" fmla="*/ 21600 21600 1835"/>
              <a:gd name="G7" fmla="*/ G6 1 2"/>
              <a:gd name="G8" fmla="+- 21600 0 G7"/>
              <a:gd name="G9" fmla="*/ 21600 1 2"/>
              <a:gd name="G10" fmla="+- 1835 0 G9"/>
              <a:gd name="G11" fmla="?: G10 G8 0"/>
              <a:gd name="G12" fmla="?: G10 G7 21600"/>
              <a:gd name="T0" fmla="*/ 20682 w 21600"/>
              <a:gd name="T1" fmla="*/ 10800 h 21600"/>
              <a:gd name="T2" fmla="*/ 10800 w 21600"/>
              <a:gd name="T3" fmla="*/ 21600 h 21600"/>
              <a:gd name="T4" fmla="*/ 918 w 21600"/>
              <a:gd name="T5" fmla="*/ 10800 h 21600"/>
              <a:gd name="T6" fmla="*/ 10800 w 21600"/>
              <a:gd name="T7" fmla="*/ 0 h 21600"/>
              <a:gd name="T8" fmla="*/ 2718 w 21600"/>
              <a:gd name="T9" fmla="*/ 2718 h 21600"/>
              <a:gd name="T10" fmla="*/ 18882 w 21600"/>
              <a:gd name="T11" fmla="*/ 18882 h 21600"/>
            </a:gdLst>
            <a:ahLst/>
            <a:cxnLst>
              <a:cxn ang="0">
                <a:pos x="T0" y="T1"/>
              </a:cxn>
              <a:cxn ang="0">
                <a:pos x="T2" y="T3"/>
              </a:cxn>
              <a:cxn ang="0">
                <a:pos x="T4" y="T5"/>
              </a:cxn>
              <a:cxn ang="0">
                <a:pos x="T6" y="T7"/>
              </a:cxn>
            </a:cxnLst>
            <a:rect l="T8" t="T9" r="T10" b="T11"/>
            <a:pathLst>
              <a:path w="21600" h="21600">
                <a:moveTo>
                  <a:pt x="0" y="0"/>
                </a:moveTo>
                <a:lnTo>
                  <a:pt x="1835" y="21600"/>
                </a:lnTo>
                <a:lnTo>
                  <a:pt x="19765"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90" name="Freeform 10">
            <a:extLst>
              <a:ext uri="{FF2B5EF4-FFF2-40B4-BE49-F238E27FC236}">
                <a16:creationId xmlns:a16="http://schemas.microsoft.com/office/drawing/2014/main" id="{78C9DA8D-6727-009F-D2BE-FA76B1F8B730}"/>
              </a:ext>
            </a:extLst>
          </p:cNvPr>
          <p:cNvSpPr>
            <a:spLocks/>
          </p:cNvSpPr>
          <p:nvPr/>
        </p:nvSpPr>
        <p:spPr bwMode="auto">
          <a:xfrm>
            <a:off x="6029325" y="6846888"/>
            <a:ext cx="28575" cy="11112"/>
          </a:xfrm>
          <a:custGeom>
            <a:avLst/>
            <a:gdLst>
              <a:gd name="T0" fmla="*/ 33 w 33"/>
              <a:gd name="T1" fmla="*/ 7 h 11"/>
              <a:gd name="T2" fmla="*/ 1 w 33"/>
              <a:gd name="T3" fmla="*/ 0 h 11"/>
              <a:gd name="T4" fmla="*/ 0 w 33"/>
              <a:gd name="T5" fmla="*/ 3 h 11"/>
              <a:gd name="T6" fmla="*/ 22 w 33"/>
              <a:gd name="T7" fmla="*/ 11 h 11"/>
              <a:gd name="T8" fmla="*/ 33 w 33"/>
              <a:gd name="T9" fmla="*/ 7 h 11"/>
            </a:gdLst>
            <a:ahLst/>
            <a:cxnLst>
              <a:cxn ang="0">
                <a:pos x="T0" y="T1"/>
              </a:cxn>
              <a:cxn ang="0">
                <a:pos x="T2" y="T3"/>
              </a:cxn>
              <a:cxn ang="0">
                <a:pos x="T4" y="T5"/>
              </a:cxn>
              <a:cxn ang="0">
                <a:pos x="T6" y="T7"/>
              </a:cxn>
              <a:cxn ang="0">
                <a:pos x="T8" y="T9"/>
              </a:cxn>
            </a:cxnLst>
            <a:rect l="0" t="0" r="r" b="b"/>
            <a:pathLst>
              <a:path w="33" h="11">
                <a:moveTo>
                  <a:pt x="33" y="7"/>
                </a:moveTo>
                <a:lnTo>
                  <a:pt x="1" y="0"/>
                </a:lnTo>
                <a:lnTo>
                  <a:pt x="0" y="3"/>
                </a:lnTo>
                <a:lnTo>
                  <a:pt x="22" y="11"/>
                </a:lnTo>
                <a:lnTo>
                  <a:pt x="3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74091" name="AutoShape 11">
            <a:extLst>
              <a:ext uri="{FF2B5EF4-FFF2-40B4-BE49-F238E27FC236}">
                <a16:creationId xmlns:a16="http://schemas.microsoft.com/office/drawing/2014/main" id="{D2B29632-8184-7B08-753D-0EF796AD3335}"/>
              </a:ext>
            </a:extLst>
          </p:cNvPr>
          <p:cNvSpPr>
            <a:spLocks noChangeArrowheads="1"/>
          </p:cNvSpPr>
          <p:nvPr/>
        </p:nvSpPr>
        <p:spPr bwMode="auto">
          <a:xfrm rot="-5400000" flipH="1" flipV="1">
            <a:off x="7663656" y="5441157"/>
            <a:ext cx="2232025" cy="160338"/>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92" name="Freeform 12">
            <a:extLst>
              <a:ext uri="{FF2B5EF4-FFF2-40B4-BE49-F238E27FC236}">
                <a16:creationId xmlns:a16="http://schemas.microsoft.com/office/drawing/2014/main" id="{433647E5-8FB4-6713-CA6A-C91E44F6C231}"/>
              </a:ext>
            </a:extLst>
          </p:cNvPr>
          <p:cNvSpPr>
            <a:spLocks/>
          </p:cNvSpPr>
          <p:nvPr/>
        </p:nvSpPr>
        <p:spPr bwMode="auto">
          <a:xfrm>
            <a:off x="6308725" y="6769100"/>
            <a:ext cx="28575" cy="12700"/>
          </a:xfrm>
          <a:custGeom>
            <a:avLst/>
            <a:gdLst>
              <a:gd name="T0" fmla="*/ 33 w 33"/>
              <a:gd name="T1" fmla="*/ 7 h 11"/>
              <a:gd name="T2" fmla="*/ 1 w 33"/>
              <a:gd name="T3" fmla="*/ 0 h 11"/>
              <a:gd name="T4" fmla="*/ 0 w 33"/>
              <a:gd name="T5" fmla="*/ 3 h 11"/>
              <a:gd name="T6" fmla="*/ 22 w 33"/>
              <a:gd name="T7" fmla="*/ 11 h 11"/>
              <a:gd name="T8" fmla="*/ 33 w 33"/>
              <a:gd name="T9" fmla="*/ 7 h 11"/>
            </a:gdLst>
            <a:ahLst/>
            <a:cxnLst>
              <a:cxn ang="0">
                <a:pos x="T0" y="T1"/>
              </a:cxn>
              <a:cxn ang="0">
                <a:pos x="T2" y="T3"/>
              </a:cxn>
              <a:cxn ang="0">
                <a:pos x="T4" y="T5"/>
              </a:cxn>
              <a:cxn ang="0">
                <a:pos x="T6" y="T7"/>
              </a:cxn>
              <a:cxn ang="0">
                <a:pos x="T8" y="T9"/>
              </a:cxn>
            </a:cxnLst>
            <a:rect l="0" t="0" r="r" b="b"/>
            <a:pathLst>
              <a:path w="33" h="11">
                <a:moveTo>
                  <a:pt x="33" y="7"/>
                </a:moveTo>
                <a:lnTo>
                  <a:pt x="1" y="0"/>
                </a:lnTo>
                <a:lnTo>
                  <a:pt x="0" y="3"/>
                </a:lnTo>
                <a:lnTo>
                  <a:pt x="22" y="11"/>
                </a:lnTo>
                <a:lnTo>
                  <a:pt x="3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74093" name="AutoShape 13">
            <a:extLst>
              <a:ext uri="{FF2B5EF4-FFF2-40B4-BE49-F238E27FC236}">
                <a16:creationId xmlns:a16="http://schemas.microsoft.com/office/drawing/2014/main" id="{FC709C99-3EFA-E019-4740-2F13E902396D}"/>
              </a:ext>
            </a:extLst>
          </p:cNvPr>
          <p:cNvSpPr>
            <a:spLocks noChangeArrowheads="1"/>
          </p:cNvSpPr>
          <p:nvPr/>
        </p:nvSpPr>
        <p:spPr bwMode="auto">
          <a:xfrm rot="5400000" flipV="1">
            <a:off x="4498181" y="5060157"/>
            <a:ext cx="2566987" cy="577850"/>
          </a:xfrm>
          <a:custGeom>
            <a:avLst/>
            <a:gdLst>
              <a:gd name="G0" fmla="+- 2825 0 0"/>
              <a:gd name="G1" fmla="+- 21600 0 2825"/>
              <a:gd name="G2" fmla="*/ 2825 1 2"/>
              <a:gd name="G3" fmla="+- 21600 0 G2"/>
              <a:gd name="G4" fmla="+/ 2825 21600 2"/>
              <a:gd name="G5" fmla="+/ G1 0 2"/>
              <a:gd name="G6" fmla="*/ 21600 21600 2825"/>
              <a:gd name="G7" fmla="*/ G6 1 2"/>
              <a:gd name="G8" fmla="+- 21600 0 G7"/>
              <a:gd name="G9" fmla="*/ 21600 1 2"/>
              <a:gd name="G10" fmla="+- 2825 0 G9"/>
              <a:gd name="G11" fmla="?: G10 G8 0"/>
              <a:gd name="G12" fmla="?: G10 G7 21600"/>
              <a:gd name="T0" fmla="*/ 20187 w 21600"/>
              <a:gd name="T1" fmla="*/ 10800 h 21600"/>
              <a:gd name="T2" fmla="*/ 10800 w 21600"/>
              <a:gd name="T3" fmla="*/ 21600 h 21600"/>
              <a:gd name="T4" fmla="*/ 1413 w 21600"/>
              <a:gd name="T5" fmla="*/ 10800 h 21600"/>
              <a:gd name="T6" fmla="*/ 10800 w 21600"/>
              <a:gd name="T7" fmla="*/ 0 h 21600"/>
              <a:gd name="T8" fmla="*/ 3213 w 21600"/>
              <a:gd name="T9" fmla="*/ 3213 h 21600"/>
              <a:gd name="T10" fmla="*/ 18387 w 21600"/>
              <a:gd name="T11" fmla="*/ 18387 h 21600"/>
            </a:gdLst>
            <a:ahLst/>
            <a:cxnLst>
              <a:cxn ang="0">
                <a:pos x="T0" y="T1"/>
              </a:cxn>
              <a:cxn ang="0">
                <a:pos x="T2" y="T3"/>
              </a:cxn>
              <a:cxn ang="0">
                <a:pos x="T4" y="T5"/>
              </a:cxn>
              <a:cxn ang="0">
                <a:pos x="T6" y="T7"/>
              </a:cxn>
            </a:cxnLst>
            <a:rect l="T8" t="T9" r="T10" b="T11"/>
            <a:pathLst>
              <a:path w="21600" h="21600">
                <a:moveTo>
                  <a:pt x="0" y="0"/>
                </a:moveTo>
                <a:lnTo>
                  <a:pt x="2825" y="21600"/>
                </a:lnTo>
                <a:lnTo>
                  <a:pt x="1877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CA" altLang="LID4096" b="0"/>
          </a:p>
        </p:txBody>
      </p:sp>
      <p:sp>
        <p:nvSpPr>
          <p:cNvPr id="174094" name="Freeform 14">
            <a:extLst>
              <a:ext uri="{FF2B5EF4-FFF2-40B4-BE49-F238E27FC236}">
                <a16:creationId xmlns:a16="http://schemas.microsoft.com/office/drawing/2014/main" id="{8EE313FA-1169-7DE4-2CD7-47A6CEB7A810}"/>
              </a:ext>
            </a:extLst>
          </p:cNvPr>
          <p:cNvSpPr>
            <a:spLocks/>
          </p:cNvSpPr>
          <p:nvPr/>
        </p:nvSpPr>
        <p:spPr bwMode="auto">
          <a:xfrm>
            <a:off x="5486400" y="4648200"/>
            <a:ext cx="533400" cy="1649413"/>
          </a:xfrm>
          <a:custGeom>
            <a:avLst/>
            <a:gdLst>
              <a:gd name="T0" fmla="*/ 641 w 803"/>
              <a:gd name="T1" fmla="*/ 94 h 2237"/>
              <a:gd name="T2" fmla="*/ 613 w 803"/>
              <a:gd name="T3" fmla="*/ 141 h 2237"/>
              <a:gd name="T4" fmla="*/ 626 w 803"/>
              <a:gd name="T5" fmla="*/ 178 h 2237"/>
              <a:gd name="T6" fmla="*/ 614 w 803"/>
              <a:gd name="T7" fmla="*/ 234 h 2237"/>
              <a:gd name="T8" fmla="*/ 611 w 803"/>
              <a:gd name="T9" fmla="*/ 273 h 2237"/>
              <a:gd name="T10" fmla="*/ 574 w 803"/>
              <a:gd name="T11" fmla="*/ 310 h 2237"/>
              <a:gd name="T12" fmla="*/ 523 w 803"/>
              <a:gd name="T13" fmla="*/ 341 h 2237"/>
              <a:gd name="T14" fmla="*/ 622 w 803"/>
              <a:gd name="T15" fmla="*/ 506 h 2237"/>
              <a:gd name="T16" fmla="*/ 604 w 803"/>
              <a:gd name="T17" fmla="*/ 685 h 2237"/>
              <a:gd name="T18" fmla="*/ 636 w 803"/>
              <a:gd name="T19" fmla="*/ 755 h 2237"/>
              <a:gd name="T20" fmla="*/ 692 w 803"/>
              <a:gd name="T21" fmla="*/ 673 h 2237"/>
              <a:gd name="T22" fmla="*/ 736 w 803"/>
              <a:gd name="T23" fmla="*/ 640 h 2237"/>
              <a:gd name="T24" fmla="*/ 791 w 803"/>
              <a:gd name="T25" fmla="*/ 620 h 2237"/>
              <a:gd name="T26" fmla="*/ 775 w 803"/>
              <a:gd name="T27" fmla="*/ 691 h 2237"/>
              <a:gd name="T28" fmla="*/ 726 w 803"/>
              <a:gd name="T29" fmla="*/ 767 h 2237"/>
              <a:gd name="T30" fmla="*/ 673 w 803"/>
              <a:gd name="T31" fmla="*/ 809 h 2237"/>
              <a:gd name="T32" fmla="*/ 671 w 803"/>
              <a:gd name="T33" fmla="*/ 957 h 2237"/>
              <a:gd name="T34" fmla="*/ 653 w 803"/>
              <a:gd name="T35" fmla="*/ 1052 h 2237"/>
              <a:gd name="T36" fmla="*/ 661 w 803"/>
              <a:gd name="T37" fmla="*/ 1153 h 2237"/>
              <a:gd name="T38" fmla="*/ 690 w 803"/>
              <a:gd name="T39" fmla="*/ 1434 h 2237"/>
              <a:gd name="T40" fmla="*/ 725 w 803"/>
              <a:gd name="T41" fmla="*/ 1625 h 2237"/>
              <a:gd name="T42" fmla="*/ 650 w 803"/>
              <a:gd name="T43" fmla="*/ 1734 h 2237"/>
              <a:gd name="T44" fmla="*/ 652 w 803"/>
              <a:gd name="T45" fmla="*/ 2090 h 2237"/>
              <a:gd name="T46" fmla="*/ 718 w 803"/>
              <a:gd name="T47" fmla="*/ 2169 h 2237"/>
              <a:gd name="T48" fmla="*/ 785 w 803"/>
              <a:gd name="T49" fmla="*/ 2207 h 2237"/>
              <a:gd name="T50" fmla="*/ 735 w 803"/>
              <a:gd name="T51" fmla="*/ 2236 h 2237"/>
              <a:gd name="T52" fmla="*/ 627 w 803"/>
              <a:gd name="T53" fmla="*/ 2198 h 2237"/>
              <a:gd name="T54" fmla="*/ 561 w 803"/>
              <a:gd name="T55" fmla="*/ 2231 h 2237"/>
              <a:gd name="T56" fmla="*/ 536 w 803"/>
              <a:gd name="T57" fmla="*/ 2157 h 2237"/>
              <a:gd name="T58" fmla="*/ 567 w 803"/>
              <a:gd name="T59" fmla="*/ 1957 h 2237"/>
              <a:gd name="T60" fmla="*/ 522 w 803"/>
              <a:gd name="T61" fmla="*/ 1679 h 2237"/>
              <a:gd name="T62" fmla="*/ 419 w 803"/>
              <a:gd name="T63" fmla="*/ 1747 h 2237"/>
              <a:gd name="T64" fmla="*/ 286 w 803"/>
              <a:gd name="T65" fmla="*/ 1849 h 2237"/>
              <a:gd name="T66" fmla="*/ 190 w 803"/>
              <a:gd name="T67" fmla="*/ 1951 h 2237"/>
              <a:gd name="T68" fmla="*/ 147 w 803"/>
              <a:gd name="T69" fmla="*/ 2104 h 2237"/>
              <a:gd name="T70" fmla="*/ 108 w 803"/>
              <a:gd name="T71" fmla="*/ 2125 h 2237"/>
              <a:gd name="T72" fmla="*/ 86 w 803"/>
              <a:gd name="T73" fmla="*/ 1987 h 2237"/>
              <a:gd name="T74" fmla="*/ 17 w 803"/>
              <a:gd name="T75" fmla="*/ 1988 h 2237"/>
              <a:gd name="T76" fmla="*/ 58 w 803"/>
              <a:gd name="T77" fmla="*/ 1897 h 2237"/>
              <a:gd name="T78" fmla="*/ 166 w 803"/>
              <a:gd name="T79" fmla="*/ 1856 h 2237"/>
              <a:gd name="T80" fmla="*/ 257 w 803"/>
              <a:gd name="T81" fmla="*/ 1714 h 2237"/>
              <a:gd name="T82" fmla="*/ 332 w 803"/>
              <a:gd name="T83" fmla="*/ 1639 h 2237"/>
              <a:gd name="T84" fmla="*/ 298 w 803"/>
              <a:gd name="T85" fmla="*/ 1588 h 2237"/>
              <a:gd name="T86" fmla="*/ 335 w 803"/>
              <a:gd name="T87" fmla="*/ 1458 h 2237"/>
              <a:gd name="T88" fmla="*/ 348 w 803"/>
              <a:gd name="T89" fmla="*/ 1132 h 2237"/>
              <a:gd name="T90" fmla="*/ 308 w 803"/>
              <a:gd name="T91" fmla="*/ 1037 h 2237"/>
              <a:gd name="T92" fmla="*/ 359 w 803"/>
              <a:gd name="T93" fmla="*/ 903 h 2237"/>
              <a:gd name="T94" fmla="*/ 359 w 803"/>
              <a:gd name="T95" fmla="*/ 809 h 2237"/>
              <a:gd name="T96" fmla="*/ 321 w 803"/>
              <a:gd name="T97" fmla="*/ 747 h 2237"/>
              <a:gd name="T98" fmla="*/ 300 w 803"/>
              <a:gd name="T99" fmla="*/ 678 h 2237"/>
              <a:gd name="T100" fmla="*/ 325 w 803"/>
              <a:gd name="T101" fmla="*/ 453 h 2237"/>
              <a:gd name="T102" fmla="*/ 389 w 803"/>
              <a:gd name="T103" fmla="*/ 353 h 2237"/>
              <a:gd name="T104" fmla="*/ 336 w 803"/>
              <a:gd name="T105" fmla="*/ 324 h 2237"/>
              <a:gd name="T106" fmla="*/ 354 w 803"/>
              <a:gd name="T107" fmla="*/ 262 h 2237"/>
              <a:gd name="T108" fmla="*/ 329 w 803"/>
              <a:gd name="T109" fmla="*/ 152 h 2237"/>
              <a:gd name="T110" fmla="*/ 361 w 803"/>
              <a:gd name="T111" fmla="*/ 43 h 2237"/>
              <a:gd name="T112" fmla="*/ 469 w 803"/>
              <a:gd name="T113" fmla="*/ 13 h 2237"/>
              <a:gd name="T114" fmla="*/ 566 w 803"/>
              <a:gd name="T115" fmla="*/ 6 h 2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3" h="2237">
                <a:moveTo>
                  <a:pt x="604" y="38"/>
                </a:moveTo>
                <a:lnTo>
                  <a:pt x="606" y="47"/>
                </a:lnTo>
                <a:lnTo>
                  <a:pt x="612" y="56"/>
                </a:lnTo>
                <a:lnTo>
                  <a:pt x="619" y="62"/>
                </a:lnTo>
                <a:lnTo>
                  <a:pt x="627" y="69"/>
                </a:lnTo>
                <a:lnTo>
                  <a:pt x="634" y="76"/>
                </a:lnTo>
                <a:lnTo>
                  <a:pt x="639" y="84"/>
                </a:lnTo>
                <a:lnTo>
                  <a:pt x="641" y="94"/>
                </a:lnTo>
                <a:lnTo>
                  <a:pt x="638" y="104"/>
                </a:lnTo>
                <a:lnTo>
                  <a:pt x="637" y="111"/>
                </a:lnTo>
                <a:lnTo>
                  <a:pt x="634" y="117"/>
                </a:lnTo>
                <a:lnTo>
                  <a:pt x="627" y="121"/>
                </a:lnTo>
                <a:lnTo>
                  <a:pt x="621" y="126"/>
                </a:lnTo>
                <a:lnTo>
                  <a:pt x="615" y="130"/>
                </a:lnTo>
                <a:lnTo>
                  <a:pt x="613" y="135"/>
                </a:lnTo>
                <a:lnTo>
                  <a:pt x="613" y="141"/>
                </a:lnTo>
                <a:lnTo>
                  <a:pt x="618" y="149"/>
                </a:lnTo>
                <a:lnTo>
                  <a:pt x="618" y="157"/>
                </a:lnTo>
                <a:lnTo>
                  <a:pt x="616" y="164"/>
                </a:lnTo>
                <a:lnTo>
                  <a:pt x="613" y="170"/>
                </a:lnTo>
                <a:lnTo>
                  <a:pt x="611" y="175"/>
                </a:lnTo>
                <a:lnTo>
                  <a:pt x="615" y="177"/>
                </a:lnTo>
                <a:lnTo>
                  <a:pt x="621" y="177"/>
                </a:lnTo>
                <a:lnTo>
                  <a:pt x="626" y="178"/>
                </a:lnTo>
                <a:lnTo>
                  <a:pt x="630" y="178"/>
                </a:lnTo>
                <a:lnTo>
                  <a:pt x="620" y="187"/>
                </a:lnTo>
                <a:lnTo>
                  <a:pt x="618" y="196"/>
                </a:lnTo>
                <a:lnTo>
                  <a:pt x="621" y="208"/>
                </a:lnTo>
                <a:lnTo>
                  <a:pt x="628" y="222"/>
                </a:lnTo>
                <a:lnTo>
                  <a:pt x="623" y="225"/>
                </a:lnTo>
                <a:lnTo>
                  <a:pt x="618" y="230"/>
                </a:lnTo>
                <a:lnTo>
                  <a:pt x="614" y="234"/>
                </a:lnTo>
                <a:lnTo>
                  <a:pt x="616" y="242"/>
                </a:lnTo>
                <a:lnTo>
                  <a:pt x="618" y="249"/>
                </a:lnTo>
                <a:lnTo>
                  <a:pt x="614" y="251"/>
                </a:lnTo>
                <a:lnTo>
                  <a:pt x="612" y="256"/>
                </a:lnTo>
                <a:lnTo>
                  <a:pt x="616" y="265"/>
                </a:lnTo>
                <a:lnTo>
                  <a:pt x="615" y="268"/>
                </a:lnTo>
                <a:lnTo>
                  <a:pt x="613" y="271"/>
                </a:lnTo>
                <a:lnTo>
                  <a:pt x="611" y="273"/>
                </a:lnTo>
                <a:lnTo>
                  <a:pt x="609" y="277"/>
                </a:lnTo>
                <a:lnTo>
                  <a:pt x="609" y="284"/>
                </a:lnTo>
                <a:lnTo>
                  <a:pt x="609" y="292"/>
                </a:lnTo>
                <a:lnTo>
                  <a:pt x="607" y="299"/>
                </a:lnTo>
                <a:lnTo>
                  <a:pt x="599" y="307"/>
                </a:lnTo>
                <a:lnTo>
                  <a:pt x="590" y="309"/>
                </a:lnTo>
                <a:lnTo>
                  <a:pt x="581" y="310"/>
                </a:lnTo>
                <a:lnTo>
                  <a:pt x="574" y="310"/>
                </a:lnTo>
                <a:lnTo>
                  <a:pt x="567" y="309"/>
                </a:lnTo>
                <a:lnTo>
                  <a:pt x="560" y="307"/>
                </a:lnTo>
                <a:lnTo>
                  <a:pt x="554" y="303"/>
                </a:lnTo>
                <a:lnTo>
                  <a:pt x="548" y="301"/>
                </a:lnTo>
                <a:lnTo>
                  <a:pt x="543" y="299"/>
                </a:lnTo>
                <a:lnTo>
                  <a:pt x="533" y="311"/>
                </a:lnTo>
                <a:lnTo>
                  <a:pt x="526" y="325"/>
                </a:lnTo>
                <a:lnTo>
                  <a:pt x="523" y="341"/>
                </a:lnTo>
                <a:lnTo>
                  <a:pt x="525" y="357"/>
                </a:lnTo>
                <a:lnTo>
                  <a:pt x="532" y="382"/>
                </a:lnTo>
                <a:lnTo>
                  <a:pt x="544" y="404"/>
                </a:lnTo>
                <a:lnTo>
                  <a:pt x="558" y="424"/>
                </a:lnTo>
                <a:lnTo>
                  <a:pt x="574" y="445"/>
                </a:lnTo>
                <a:lnTo>
                  <a:pt x="590" y="466"/>
                </a:lnTo>
                <a:lnTo>
                  <a:pt x="606" y="485"/>
                </a:lnTo>
                <a:lnTo>
                  <a:pt x="622" y="506"/>
                </a:lnTo>
                <a:lnTo>
                  <a:pt x="635" y="527"/>
                </a:lnTo>
                <a:lnTo>
                  <a:pt x="643" y="552"/>
                </a:lnTo>
                <a:lnTo>
                  <a:pt x="643" y="575"/>
                </a:lnTo>
                <a:lnTo>
                  <a:pt x="637" y="597"/>
                </a:lnTo>
                <a:lnTo>
                  <a:pt x="628" y="618"/>
                </a:lnTo>
                <a:lnTo>
                  <a:pt x="619" y="640"/>
                </a:lnTo>
                <a:lnTo>
                  <a:pt x="609" y="662"/>
                </a:lnTo>
                <a:lnTo>
                  <a:pt x="604" y="685"/>
                </a:lnTo>
                <a:lnTo>
                  <a:pt x="604" y="709"/>
                </a:lnTo>
                <a:lnTo>
                  <a:pt x="604" y="721"/>
                </a:lnTo>
                <a:lnTo>
                  <a:pt x="605" y="732"/>
                </a:lnTo>
                <a:lnTo>
                  <a:pt x="606" y="744"/>
                </a:lnTo>
                <a:lnTo>
                  <a:pt x="607" y="753"/>
                </a:lnTo>
                <a:lnTo>
                  <a:pt x="616" y="754"/>
                </a:lnTo>
                <a:lnTo>
                  <a:pt x="626" y="755"/>
                </a:lnTo>
                <a:lnTo>
                  <a:pt x="636" y="755"/>
                </a:lnTo>
                <a:lnTo>
                  <a:pt x="645" y="755"/>
                </a:lnTo>
                <a:lnTo>
                  <a:pt x="654" y="754"/>
                </a:lnTo>
                <a:lnTo>
                  <a:pt x="664" y="752"/>
                </a:lnTo>
                <a:lnTo>
                  <a:pt x="672" y="748"/>
                </a:lnTo>
                <a:lnTo>
                  <a:pt x="680" y="742"/>
                </a:lnTo>
                <a:lnTo>
                  <a:pt x="694" y="723"/>
                </a:lnTo>
                <a:lnTo>
                  <a:pt x="694" y="699"/>
                </a:lnTo>
                <a:lnTo>
                  <a:pt x="692" y="673"/>
                </a:lnTo>
                <a:lnTo>
                  <a:pt x="699" y="650"/>
                </a:lnTo>
                <a:lnTo>
                  <a:pt x="707" y="636"/>
                </a:lnTo>
                <a:lnTo>
                  <a:pt x="714" y="623"/>
                </a:lnTo>
                <a:lnTo>
                  <a:pt x="720" y="608"/>
                </a:lnTo>
                <a:lnTo>
                  <a:pt x="725" y="591"/>
                </a:lnTo>
                <a:lnTo>
                  <a:pt x="734" y="606"/>
                </a:lnTo>
                <a:lnTo>
                  <a:pt x="736" y="623"/>
                </a:lnTo>
                <a:lnTo>
                  <a:pt x="736" y="640"/>
                </a:lnTo>
                <a:lnTo>
                  <a:pt x="734" y="656"/>
                </a:lnTo>
                <a:lnTo>
                  <a:pt x="742" y="651"/>
                </a:lnTo>
                <a:lnTo>
                  <a:pt x="750" y="647"/>
                </a:lnTo>
                <a:lnTo>
                  <a:pt x="758" y="641"/>
                </a:lnTo>
                <a:lnTo>
                  <a:pt x="766" y="634"/>
                </a:lnTo>
                <a:lnTo>
                  <a:pt x="774" y="628"/>
                </a:lnTo>
                <a:lnTo>
                  <a:pt x="782" y="624"/>
                </a:lnTo>
                <a:lnTo>
                  <a:pt x="791" y="620"/>
                </a:lnTo>
                <a:lnTo>
                  <a:pt x="801" y="619"/>
                </a:lnTo>
                <a:lnTo>
                  <a:pt x="798" y="629"/>
                </a:lnTo>
                <a:lnTo>
                  <a:pt x="796" y="641"/>
                </a:lnTo>
                <a:lnTo>
                  <a:pt x="795" y="653"/>
                </a:lnTo>
                <a:lnTo>
                  <a:pt x="793" y="663"/>
                </a:lnTo>
                <a:lnTo>
                  <a:pt x="789" y="673"/>
                </a:lnTo>
                <a:lnTo>
                  <a:pt x="783" y="683"/>
                </a:lnTo>
                <a:lnTo>
                  <a:pt x="775" y="691"/>
                </a:lnTo>
                <a:lnTo>
                  <a:pt x="765" y="696"/>
                </a:lnTo>
                <a:lnTo>
                  <a:pt x="762" y="708"/>
                </a:lnTo>
                <a:lnTo>
                  <a:pt x="758" y="719"/>
                </a:lnTo>
                <a:lnTo>
                  <a:pt x="755" y="731"/>
                </a:lnTo>
                <a:lnTo>
                  <a:pt x="750" y="741"/>
                </a:lnTo>
                <a:lnTo>
                  <a:pt x="743" y="752"/>
                </a:lnTo>
                <a:lnTo>
                  <a:pt x="735" y="760"/>
                </a:lnTo>
                <a:lnTo>
                  <a:pt x="726" y="767"/>
                </a:lnTo>
                <a:lnTo>
                  <a:pt x="713" y="770"/>
                </a:lnTo>
                <a:lnTo>
                  <a:pt x="711" y="778"/>
                </a:lnTo>
                <a:lnTo>
                  <a:pt x="706" y="785"/>
                </a:lnTo>
                <a:lnTo>
                  <a:pt x="702" y="792"/>
                </a:lnTo>
                <a:lnTo>
                  <a:pt x="695" y="798"/>
                </a:lnTo>
                <a:lnTo>
                  <a:pt x="688" y="802"/>
                </a:lnTo>
                <a:lnTo>
                  <a:pt x="681" y="806"/>
                </a:lnTo>
                <a:lnTo>
                  <a:pt x="673" y="809"/>
                </a:lnTo>
                <a:lnTo>
                  <a:pt x="665" y="810"/>
                </a:lnTo>
                <a:lnTo>
                  <a:pt x="638" y="814"/>
                </a:lnTo>
                <a:lnTo>
                  <a:pt x="643" y="838"/>
                </a:lnTo>
                <a:lnTo>
                  <a:pt x="649" y="861"/>
                </a:lnTo>
                <a:lnTo>
                  <a:pt x="654" y="885"/>
                </a:lnTo>
                <a:lnTo>
                  <a:pt x="660" y="908"/>
                </a:lnTo>
                <a:lnTo>
                  <a:pt x="665" y="933"/>
                </a:lnTo>
                <a:lnTo>
                  <a:pt x="671" y="957"/>
                </a:lnTo>
                <a:lnTo>
                  <a:pt x="675" y="981"/>
                </a:lnTo>
                <a:lnTo>
                  <a:pt x="679" y="1005"/>
                </a:lnTo>
                <a:lnTo>
                  <a:pt x="688" y="1035"/>
                </a:lnTo>
                <a:lnTo>
                  <a:pt x="681" y="1037"/>
                </a:lnTo>
                <a:lnTo>
                  <a:pt x="673" y="1041"/>
                </a:lnTo>
                <a:lnTo>
                  <a:pt x="666" y="1044"/>
                </a:lnTo>
                <a:lnTo>
                  <a:pt x="659" y="1048"/>
                </a:lnTo>
                <a:lnTo>
                  <a:pt x="653" y="1052"/>
                </a:lnTo>
                <a:lnTo>
                  <a:pt x="646" y="1057"/>
                </a:lnTo>
                <a:lnTo>
                  <a:pt x="639" y="1063"/>
                </a:lnTo>
                <a:lnTo>
                  <a:pt x="634" y="1067"/>
                </a:lnTo>
                <a:lnTo>
                  <a:pt x="637" y="1081"/>
                </a:lnTo>
                <a:lnTo>
                  <a:pt x="643" y="1094"/>
                </a:lnTo>
                <a:lnTo>
                  <a:pt x="649" y="1107"/>
                </a:lnTo>
                <a:lnTo>
                  <a:pt x="653" y="1119"/>
                </a:lnTo>
                <a:lnTo>
                  <a:pt x="661" y="1153"/>
                </a:lnTo>
                <a:lnTo>
                  <a:pt x="669" y="1187"/>
                </a:lnTo>
                <a:lnTo>
                  <a:pt x="676" y="1222"/>
                </a:lnTo>
                <a:lnTo>
                  <a:pt x="682" y="1258"/>
                </a:lnTo>
                <a:lnTo>
                  <a:pt x="685" y="1293"/>
                </a:lnTo>
                <a:lnTo>
                  <a:pt x="688" y="1329"/>
                </a:lnTo>
                <a:lnTo>
                  <a:pt x="689" y="1366"/>
                </a:lnTo>
                <a:lnTo>
                  <a:pt x="689" y="1404"/>
                </a:lnTo>
                <a:lnTo>
                  <a:pt x="690" y="1434"/>
                </a:lnTo>
                <a:lnTo>
                  <a:pt x="691" y="1462"/>
                </a:lnTo>
                <a:lnTo>
                  <a:pt x="695" y="1490"/>
                </a:lnTo>
                <a:lnTo>
                  <a:pt x="700" y="1517"/>
                </a:lnTo>
                <a:lnTo>
                  <a:pt x="706" y="1545"/>
                </a:lnTo>
                <a:lnTo>
                  <a:pt x="714" y="1570"/>
                </a:lnTo>
                <a:lnTo>
                  <a:pt x="724" y="1595"/>
                </a:lnTo>
                <a:lnTo>
                  <a:pt x="734" y="1621"/>
                </a:lnTo>
                <a:lnTo>
                  <a:pt x="725" y="1625"/>
                </a:lnTo>
                <a:lnTo>
                  <a:pt x="714" y="1628"/>
                </a:lnTo>
                <a:lnTo>
                  <a:pt x="704" y="1630"/>
                </a:lnTo>
                <a:lnTo>
                  <a:pt x="692" y="1631"/>
                </a:lnTo>
                <a:lnTo>
                  <a:pt x="682" y="1633"/>
                </a:lnTo>
                <a:lnTo>
                  <a:pt x="671" y="1634"/>
                </a:lnTo>
                <a:lnTo>
                  <a:pt x="660" y="1636"/>
                </a:lnTo>
                <a:lnTo>
                  <a:pt x="650" y="1638"/>
                </a:lnTo>
                <a:lnTo>
                  <a:pt x="650" y="1734"/>
                </a:lnTo>
                <a:lnTo>
                  <a:pt x="645" y="1829"/>
                </a:lnTo>
                <a:lnTo>
                  <a:pt x="639" y="1925"/>
                </a:lnTo>
                <a:lnTo>
                  <a:pt x="634" y="2019"/>
                </a:lnTo>
                <a:lnTo>
                  <a:pt x="634" y="2036"/>
                </a:lnTo>
                <a:lnTo>
                  <a:pt x="635" y="2051"/>
                </a:lnTo>
                <a:lnTo>
                  <a:pt x="639" y="2064"/>
                </a:lnTo>
                <a:lnTo>
                  <a:pt x="645" y="2077"/>
                </a:lnTo>
                <a:lnTo>
                  <a:pt x="652" y="2090"/>
                </a:lnTo>
                <a:lnTo>
                  <a:pt x="661" y="2101"/>
                </a:lnTo>
                <a:lnTo>
                  <a:pt x="672" y="2113"/>
                </a:lnTo>
                <a:lnTo>
                  <a:pt x="683" y="2122"/>
                </a:lnTo>
                <a:lnTo>
                  <a:pt x="690" y="2131"/>
                </a:lnTo>
                <a:lnTo>
                  <a:pt x="697" y="2140"/>
                </a:lnTo>
                <a:lnTo>
                  <a:pt x="704" y="2150"/>
                </a:lnTo>
                <a:lnTo>
                  <a:pt x="711" y="2160"/>
                </a:lnTo>
                <a:lnTo>
                  <a:pt x="718" y="2169"/>
                </a:lnTo>
                <a:lnTo>
                  <a:pt x="726" y="2177"/>
                </a:lnTo>
                <a:lnTo>
                  <a:pt x="734" y="2185"/>
                </a:lnTo>
                <a:lnTo>
                  <a:pt x="744" y="2191"/>
                </a:lnTo>
                <a:lnTo>
                  <a:pt x="752" y="2195"/>
                </a:lnTo>
                <a:lnTo>
                  <a:pt x="760" y="2198"/>
                </a:lnTo>
                <a:lnTo>
                  <a:pt x="768" y="2200"/>
                </a:lnTo>
                <a:lnTo>
                  <a:pt x="776" y="2204"/>
                </a:lnTo>
                <a:lnTo>
                  <a:pt x="785" y="2207"/>
                </a:lnTo>
                <a:lnTo>
                  <a:pt x="791" y="2211"/>
                </a:lnTo>
                <a:lnTo>
                  <a:pt x="797" y="2216"/>
                </a:lnTo>
                <a:lnTo>
                  <a:pt x="803" y="2223"/>
                </a:lnTo>
                <a:lnTo>
                  <a:pt x="801" y="2235"/>
                </a:lnTo>
                <a:lnTo>
                  <a:pt x="785" y="2234"/>
                </a:lnTo>
                <a:lnTo>
                  <a:pt x="768" y="2235"/>
                </a:lnTo>
                <a:lnTo>
                  <a:pt x="751" y="2235"/>
                </a:lnTo>
                <a:lnTo>
                  <a:pt x="735" y="2236"/>
                </a:lnTo>
                <a:lnTo>
                  <a:pt x="719" y="2237"/>
                </a:lnTo>
                <a:lnTo>
                  <a:pt x="703" y="2237"/>
                </a:lnTo>
                <a:lnTo>
                  <a:pt x="688" y="2236"/>
                </a:lnTo>
                <a:lnTo>
                  <a:pt x="672" y="2234"/>
                </a:lnTo>
                <a:lnTo>
                  <a:pt x="660" y="2227"/>
                </a:lnTo>
                <a:lnTo>
                  <a:pt x="649" y="2218"/>
                </a:lnTo>
                <a:lnTo>
                  <a:pt x="638" y="2208"/>
                </a:lnTo>
                <a:lnTo>
                  <a:pt x="627" y="2198"/>
                </a:lnTo>
                <a:lnTo>
                  <a:pt x="616" y="2190"/>
                </a:lnTo>
                <a:lnTo>
                  <a:pt x="605" y="2182"/>
                </a:lnTo>
                <a:lnTo>
                  <a:pt x="591" y="2177"/>
                </a:lnTo>
                <a:lnTo>
                  <a:pt x="577" y="2176"/>
                </a:lnTo>
                <a:lnTo>
                  <a:pt x="571" y="2230"/>
                </a:lnTo>
                <a:lnTo>
                  <a:pt x="568" y="2230"/>
                </a:lnTo>
                <a:lnTo>
                  <a:pt x="565" y="2231"/>
                </a:lnTo>
                <a:lnTo>
                  <a:pt x="561" y="2231"/>
                </a:lnTo>
                <a:lnTo>
                  <a:pt x="558" y="2231"/>
                </a:lnTo>
                <a:lnTo>
                  <a:pt x="559" y="2219"/>
                </a:lnTo>
                <a:lnTo>
                  <a:pt x="556" y="2208"/>
                </a:lnTo>
                <a:lnTo>
                  <a:pt x="553" y="2198"/>
                </a:lnTo>
                <a:lnTo>
                  <a:pt x="547" y="2188"/>
                </a:lnTo>
                <a:lnTo>
                  <a:pt x="543" y="2178"/>
                </a:lnTo>
                <a:lnTo>
                  <a:pt x="538" y="2168"/>
                </a:lnTo>
                <a:lnTo>
                  <a:pt x="536" y="2157"/>
                </a:lnTo>
                <a:lnTo>
                  <a:pt x="537" y="2144"/>
                </a:lnTo>
                <a:lnTo>
                  <a:pt x="539" y="2121"/>
                </a:lnTo>
                <a:lnTo>
                  <a:pt x="546" y="2100"/>
                </a:lnTo>
                <a:lnTo>
                  <a:pt x="556" y="2080"/>
                </a:lnTo>
                <a:lnTo>
                  <a:pt x="570" y="2062"/>
                </a:lnTo>
                <a:lnTo>
                  <a:pt x="573" y="2026"/>
                </a:lnTo>
                <a:lnTo>
                  <a:pt x="571" y="1992"/>
                </a:lnTo>
                <a:lnTo>
                  <a:pt x="567" y="1957"/>
                </a:lnTo>
                <a:lnTo>
                  <a:pt x="560" y="1925"/>
                </a:lnTo>
                <a:lnTo>
                  <a:pt x="552" y="1893"/>
                </a:lnTo>
                <a:lnTo>
                  <a:pt x="541" y="1862"/>
                </a:lnTo>
                <a:lnTo>
                  <a:pt x="531" y="1829"/>
                </a:lnTo>
                <a:lnTo>
                  <a:pt x="521" y="1798"/>
                </a:lnTo>
                <a:lnTo>
                  <a:pt x="515" y="1759"/>
                </a:lnTo>
                <a:lnTo>
                  <a:pt x="517" y="1720"/>
                </a:lnTo>
                <a:lnTo>
                  <a:pt x="522" y="1679"/>
                </a:lnTo>
                <a:lnTo>
                  <a:pt x="524" y="1640"/>
                </a:lnTo>
                <a:lnTo>
                  <a:pt x="510" y="1656"/>
                </a:lnTo>
                <a:lnTo>
                  <a:pt x="495" y="1673"/>
                </a:lnTo>
                <a:lnTo>
                  <a:pt x="480" y="1687"/>
                </a:lnTo>
                <a:lnTo>
                  <a:pt x="465" y="1702"/>
                </a:lnTo>
                <a:lnTo>
                  <a:pt x="450" y="1719"/>
                </a:lnTo>
                <a:lnTo>
                  <a:pt x="434" y="1734"/>
                </a:lnTo>
                <a:lnTo>
                  <a:pt x="419" y="1747"/>
                </a:lnTo>
                <a:lnTo>
                  <a:pt x="403" y="1761"/>
                </a:lnTo>
                <a:lnTo>
                  <a:pt x="387" y="1776"/>
                </a:lnTo>
                <a:lnTo>
                  <a:pt x="371" y="1789"/>
                </a:lnTo>
                <a:lnTo>
                  <a:pt x="355" y="1802"/>
                </a:lnTo>
                <a:lnTo>
                  <a:pt x="338" y="1814"/>
                </a:lnTo>
                <a:lnTo>
                  <a:pt x="320" y="1827"/>
                </a:lnTo>
                <a:lnTo>
                  <a:pt x="303" y="1838"/>
                </a:lnTo>
                <a:lnTo>
                  <a:pt x="286" y="1849"/>
                </a:lnTo>
                <a:lnTo>
                  <a:pt x="268" y="1859"/>
                </a:lnTo>
                <a:lnTo>
                  <a:pt x="257" y="1872"/>
                </a:lnTo>
                <a:lnTo>
                  <a:pt x="247" y="1886"/>
                </a:lnTo>
                <a:lnTo>
                  <a:pt x="236" y="1901"/>
                </a:lnTo>
                <a:lnTo>
                  <a:pt x="226" y="1915"/>
                </a:lnTo>
                <a:lnTo>
                  <a:pt x="215" y="1928"/>
                </a:lnTo>
                <a:lnTo>
                  <a:pt x="204" y="1941"/>
                </a:lnTo>
                <a:lnTo>
                  <a:pt x="190" y="1951"/>
                </a:lnTo>
                <a:lnTo>
                  <a:pt x="175" y="1961"/>
                </a:lnTo>
                <a:lnTo>
                  <a:pt x="171" y="1978"/>
                </a:lnTo>
                <a:lnTo>
                  <a:pt x="168" y="1998"/>
                </a:lnTo>
                <a:lnTo>
                  <a:pt x="167" y="2016"/>
                </a:lnTo>
                <a:lnTo>
                  <a:pt x="165" y="2034"/>
                </a:lnTo>
                <a:lnTo>
                  <a:pt x="157" y="2056"/>
                </a:lnTo>
                <a:lnTo>
                  <a:pt x="150" y="2080"/>
                </a:lnTo>
                <a:lnTo>
                  <a:pt x="147" y="2104"/>
                </a:lnTo>
                <a:lnTo>
                  <a:pt x="153" y="2128"/>
                </a:lnTo>
                <a:lnTo>
                  <a:pt x="153" y="2136"/>
                </a:lnTo>
                <a:lnTo>
                  <a:pt x="152" y="2143"/>
                </a:lnTo>
                <a:lnTo>
                  <a:pt x="150" y="2148"/>
                </a:lnTo>
                <a:lnTo>
                  <a:pt x="145" y="2154"/>
                </a:lnTo>
                <a:lnTo>
                  <a:pt x="134" y="2146"/>
                </a:lnTo>
                <a:lnTo>
                  <a:pt x="121" y="2136"/>
                </a:lnTo>
                <a:lnTo>
                  <a:pt x="108" y="2125"/>
                </a:lnTo>
                <a:lnTo>
                  <a:pt x="97" y="2115"/>
                </a:lnTo>
                <a:lnTo>
                  <a:pt x="88" y="2102"/>
                </a:lnTo>
                <a:lnTo>
                  <a:pt x="79" y="2089"/>
                </a:lnTo>
                <a:lnTo>
                  <a:pt x="75" y="2075"/>
                </a:lnTo>
                <a:lnTo>
                  <a:pt x="74" y="2059"/>
                </a:lnTo>
                <a:lnTo>
                  <a:pt x="75" y="2034"/>
                </a:lnTo>
                <a:lnTo>
                  <a:pt x="82" y="2010"/>
                </a:lnTo>
                <a:lnTo>
                  <a:pt x="86" y="1987"/>
                </a:lnTo>
                <a:lnTo>
                  <a:pt x="81" y="1963"/>
                </a:lnTo>
                <a:lnTo>
                  <a:pt x="70" y="1959"/>
                </a:lnTo>
                <a:lnTo>
                  <a:pt x="60" y="1959"/>
                </a:lnTo>
                <a:lnTo>
                  <a:pt x="51" y="1963"/>
                </a:lnTo>
                <a:lnTo>
                  <a:pt x="41" y="1968"/>
                </a:lnTo>
                <a:lnTo>
                  <a:pt x="33" y="1974"/>
                </a:lnTo>
                <a:lnTo>
                  <a:pt x="25" y="1981"/>
                </a:lnTo>
                <a:lnTo>
                  <a:pt x="17" y="1988"/>
                </a:lnTo>
                <a:lnTo>
                  <a:pt x="9" y="1995"/>
                </a:lnTo>
                <a:lnTo>
                  <a:pt x="0" y="1985"/>
                </a:lnTo>
                <a:lnTo>
                  <a:pt x="14" y="1973"/>
                </a:lnTo>
                <a:lnTo>
                  <a:pt x="24" y="1958"/>
                </a:lnTo>
                <a:lnTo>
                  <a:pt x="32" y="1942"/>
                </a:lnTo>
                <a:lnTo>
                  <a:pt x="40" y="1926"/>
                </a:lnTo>
                <a:lnTo>
                  <a:pt x="47" y="1911"/>
                </a:lnTo>
                <a:lnTo>
                  <a:pt x="58" y="1897"/>
                </a:lnTo>
                <a:lnTo>
                  <a:pt x="71" y="1888"/>
                </a:lnTo>
                <a:lnTo>
                  <a:pt x="90" y="1882"/>
                </a:lnTo>
                <a:lnTo>
                  <a:pt x="105" y="1883"/>
                </a:lnTo>
                <a:lnTo>
                  <a:pt x="119" y="1882"/>
                </a:lnTo>
                <a:lnTo>
                  <a:pt x="132" y="1879"/>
                </a:lnTo>
                <a:lnTo>
                  <a:pt x="144" y="1872"/>
                </a:lnTo>
                <a:lnTo>
                  <a:pt x="156" y="1865"/>
                </a:lnTo>
                <a:lnTo>
                  <a:pt x="166" y="1856"/>
                </a:lnTo>
                <a:lnTo>
                  <a:pt x="177" y="1848"/>
                </a:lnTo>
                <a:lnTo>
                  <a:pt x="188" y="1838"/>
                </a:lnTo>
                <a:lnTo>
                  <a:pt x="204" y="1820"/>
                </a:lnTo>
                <a:lnTo>
                  <a:pt x="217" y="1799"/>
                </a:lnTo>
                <a:lnTo>
                  <a:pt x="227" y="1779"/>
                </a:lnTo>
                <a:lnTo>
                  <a:pt x="236" y="1757"/>
                </a:lnTo>
                <a:lnTo>
                  <a:pt x="245" y="1735"/>
                </a:lnTo>
                <a:lnTo>
                  <a:pt x="257" y="1714"/>
                </a:lnTo>
                <a:lnTo>
                  <a:pt x="271" y="1694"/>
                </a:lnTo>
                <a:lnTo>
                  <a:pt x="290" y="1676"/>
                </a:lnTo>
                <a:lnTo>
                  <a:pt x="297" y="1669"/>
                </a:lnTo>
                <a:lnTo>
                  <a:pt x="304" y="1663"/>
                </a:lnTo>
                <a:lnTo>
                  <a:pt x="311" y="1656"/>
                </a:lnTo>
                <a:lnTo>
                  <a:pt x="318" y="1651"/>
                </a:lnTo>
                <a:lnTo>
                  <a:pt x="325" y="1645"/>
                </a:lnTo>
                <a:lnTo>
                  <a:pt x="332" y="1639"/>
                </a:lnTo>
                <a:lnTo>
                  <a:pt x="340" y="1632"/>
                </a:lnTo>
                <a:lnTo>
                  <a:pt x="347" y="1626"/>
                </a:lnTo>
                <a:lnTo>
                  <a:pt x="340" y="1619"/>
                </a:lnTo>
                <a:lnTo>
                  <a:pt x="331" y="1614"/>
                </a:lnTo>
                <a:lnTo>
                  <a:pt x="321" y="1608"/>
                </a:lnTo>
                <a:lnTo>
                  <a:pt x="312" y="1602"/>
                </a:lnTo>
                <a:lnTo>
                  <a:pt x="304" y="1596"/>
                </a:lnTo>
                <a:lnTo>
                  <a:pt x="298" y="1588"/>
                </a:lnTo>
                <a:lnTo>
                  <a:pt x="295" y="1579"/>
                </a:lnTo>
                <a:lnTo>
                  <a:pt x="297" y="1568"/>
                </a:lnTo>
                <a:lnTo>
                  <a:pt x="305" y="1550"/>
                </a:lnTo>
                <a:lnTo>
                  <a:pt x="312" y="1532"/>
                </a:lnTo>
                <a:lnTo>
                  <a:pt x="318" y="1513"/>
                </a:lnTo>
                <a:lnTo>
                  <a:pt x="324" y="1495"/>
                </a:lnTo>
                <a:lnTo>
                  <a:pt x="329" y="1477"/>
                </a:lnTo>
                <a:lnTo>
                  <a:pt x="335" y="1458"/>
                </a:lnTo>
                <a:lnTo>
                  <a:pt x="341" y="1441"/>
                </a:lnTo>
                <a:lnTo>
                  <a:pt x="349" y="1422"/>
                </a:lnTo>
                <a:lnTo>
                  <a:pt x="357" y="1369"/>
                </a:lnTo>
                <a:lnTo>
                  <a:pt x="355" y="1316"/>
                </a:lnTo>
                <a:lnTo>
                  <a:pt x="349" y="1262"/>
                </a:lnTo>
                <a:lnTo>
                  <a:pt x="343" y="1209"/>
                </a:lnTo>
                <a:lnTo>
                  <a:pt x="346" y="1171"/>
                </a:lnTo>
                <a:lnTo>
                  <a:pt x="348" y="1132"/>
                </a:lnTo>
                <a:lnTo>
                  <a:pt x="350" y="1093"/>
                </a:lnTo>
                <a:lnTo>
                  <a:pt x="356" y="1055"/>
                </a:lnTo>
                <a:lnTo>
                  <a:pt x="348" y="1051"/>
                </a:lnTo>
                <a:lnTo>
                  <a:pt x="340" y="1049"/>
                </a:lnTo>
                <a:lnTo>
                  <a:pt x="332" y="1047"/>
                </a:lnTo>
                <a:lnTo>
                  <a:pt x="324" y="1043"/>
                </a:lnTo>
                <a:lnTo>
                  <a:pt x="316" y="1041"/>
                </a:lnTo>
                <a:lnTo>
                  <a:pt x="308" y="1037"/>
                </a:lnTo>
                <a:lnTo>
                  <a:pt x="301" y="1033"/>
                </a:lnTo>
                <a:lnTo>
                  <a:pt x="293" y="1028"/>
                </a:lnTo>
                <a:lnTo>
                  <a:pt x="309" y="1009"/>
                </a:lnTo>
                <a:lnTo>
                  <a:pt x="321" y="989"/>
                </a:lnTo>
                <a:lnTo>
                  <a:pt x="333" y="968"/>
                </a:lnTo>
                <a:lnTo>
                  <a:pt x="342" y="946"/>
                </a:lnTo>
                <a:lnTo>
                  <a:pt x="351" y="925"/>
                </a:lnTo>
                <a:lnTo>
                  <a:pt x="359" y="903"/>
                </a:lnTo>
                <a:lnTo>
                  <a:pt x="369" y="881"/>
                </a:lnTo>
                <a:lnTo>
                  <a:pt x="379" y="859"/>
                </a:lnTo>
                <a:lnTo>
                  <a:pt x="380" y="847"/>
                </a:lnTo>
                <a:lnTo>
                  <a:pt x="379" y="836"/>
                </a:lnTo>
                <a:lnTo>
                  <a:pt x="377" y="825"/>
                </a:lnTo>
                <a:lnTo>
                  <a:pt x="376" y="814"/>
                </a:lnTo>
                <a:lnTo>
                  <a:pt x="368" y="812"/>
                </a:lnTo>
                <a:lnTo>
                  <a:pt x="359" y="809"/>
                </a:lnTo>
                <a:lnTo>
                  <a:pt x="351" y="807"/>
                </a:lnTo>
                <a:lnTo>
                  <a:pt x="343" y="805"/>
                </a:lnTo>
                <a:lnTo>
                  <a:pt x="336" y="800"/>
                </a:lnTo>
                <a:lnTo>
                  <a:pt x="329" y="795"/>
                </a:lnTo>
                <a:lnTo>
                  <a:pt x="325" y="789"/>
                </a:lnTo>
                <a:lnTo>
                  <a:pt x="321" y="779"/>
                </a:lnTo>
                <a:lnTo>
                  <a:pt x="320" y="763"/>
                </a:lnTo>
                <a:lnTo>
                  <a:pt x="321" y="747"/>
                </a:lnTo>
                <a:lnTo>
                  <a:pt x="324" y="732"/>
                </a:lnTo>
                <a:lnTo>
                  <a:pt x="325" y="716"/>
                </a:lnTo>
                <a:lnTo>
                  <a:pt x="318" y="711"/>
                </a:lnTo>
                <a:lnTo>
                  <a:pt x="310" y="708"/>
                </a:lnTo>
                <a:lnTo>
                  <a:pt x="302" y="703"/>
                </a:lnTo>
                <a:lnTo>
                  <a:pt x="295" y="696"/>
                </a:lnTo>
                <a:lnTo>
                  <a:pt x="295" y="687"/>
                </a:lnTo>
                <a:lnTo>
                  <a:pt x="300" y="678"/>
                </a:lnTo>
                <a:lnTo>
                  <a:pt x="303" y="670"/>
                </a:lnTo>
                <a:lnTo>
                  <a:pt x="306" y="661"/>
                </a:lnTo>
                <a:lnTo>
                  <a:pt x="315" y="628"/>
                </a:lnTo>
                <a:lnTo>
                  <a:pt x="318" y="594"/>
                </a:lnTo>
                <a:lnTo>
                  <a:pt x="319" y="559"/>
                </a:lnTo>
                <a:lnTo>
                  <a:pt x="319" y="522"/>
                </a:lnTo>
                <a:lnTo>
                  <a:pt x="320" y="488"/>
                </a:lnTo>
                <a:lnTo>
                  <a:pt x="325" y="453"/>
                </a:lnTo>
                <a:lnTo>
                  <a:pt x="334" y="421"/>
                </a:lnTo>
                <a:lnTo>
                  <a:pt x="349" y="392"/>
                </a:lnTo>
                <a:lnTo>
                  <a:pt x="356" y="385"/>
                </a:lnTo>
                <a:lnTo>
                  <a:pt x="363" y="378"/>
                </a:lnTo>
                <a:lnTo>
                  <a:pt x="370" y="372"/>
                </a:lnTo>
                <a:lnTo>
                  <a:pt x="377" y="366"/>
                </a:lnTo>
                <a:lnTo>
                  <a:pt x="384" y="359"/>
                </a:lnTo>
                <a:lnTo>
                  <a:pt x="389" y="353"/>
                </a:lnTo>
                <a:lnTo>
                  <a:pt x="395" y="345"/>
                </a:lnTo>
                <a:lnTo>
                  <a:pt x="399" y="337"/>
                </a:lnTo>
                <a:lnTo>
                  <a:pt x="382" y="340"/>
                </a:lnTo>
                <a:lnTo>
                  <a:pt x="369" y="340"/>
                </a:lnTo>
                <a:lnTo>
                  <a:pt x="358" y="339"/>
                </a:lnTo>
                <a:lnTo>
                  <a:pt x="349" y="336"/>
                </a:lnTo>
                <a:lnTo>
                  <a:pt x="342" y="330"/>
                </a:lnTo>
                <a:lnTo>
                  <a:pt x="336" y="324"/>
                </a:lnTo>
                <a:lnTo>
                  <a:pt x="329" y="317"/>
                </a:lnTo>
                <a:lnTo>
                  <a:pt x="324" y="310"/>
                </a:lnTo>
                <a:lnTo>
                  <a:pt x="331" y="306"/>
                </a:lnTo>
                <a:lnTo>
                  <a:pt x="340" y="302"/>
                </a:lnTo>
                <a:lnTo>
                  <a:pt x="350" y="298"/>
                </a:lnTo>
                <a:lnTo>
                  <a:pt x="356" y="292"/>
                </a:lnTo>
                <a:lnTo>
                  <a:pt x="357" y="276"/>
                </a:lnTo>
                <a:lnTo>
                  <a:pt x="354" y="262"/>
                </a:lnTo>
                <a:lnTo>
                  <a:pt x="348" y="249"/>
                </a:lnTo>
                <a:lnTo>
                  <a:pt x="340" y="235"/>
                </a:lnTo>
                <a:lnTo>
                  <a:pt x="332" y="223"/>
                </a:lnTo>
                <a:lnTo>
                  <a:pt x="326" y="209"/>
                </a:lnTo>
                <a:lnTo>
                  <a:pt x="324" y="194"/>
                </a:lnTo>
                <a:lnTo>
                  <a:pt x="326" y="178"/>
                </a:lnTo>
                <a:lnTo>
                  <a:pt x="326" y="165"/>
                </a:lnTo>
                <a:lnTo>
                  <a:pt x="329" y="152"/>
                </a:lnTo>
                <a:lnTo>
                  <a:pt x="335" y="141"/>
                </a:lnTo>
                <a:lnTo>
                  <a:pt x="342" y="128"/>
                </a:lnTo>
                <a:lnTo>
                  <a:pt x="349" y="117"/>
                </a:lnTo>
                <a:lnTo>
                  <a:pt x="354" y="105"/>
                </a:lnTo>
                <a:lnTo>
                  <a:pt x="357" y="92"/>
                </a:lnTo>
                <a:lnTo>
                  <a:pt x="356" y="79"/>
                </a:lnTo>
                <a:lnTo>
                  <a:pt x="355" y="58"/>
                </a:lnTo>
                <a:lnTo>
                  <a:pt x="361" y="43"/>
                </a:lnTo>
                <a:lnTo>
                  <a:pt x="370" y="32"/>
                </a:lnTo>
                <a:lnTo>
                  <a:pt x="382" y="26"/>
                </a:lnTo>
                <a:lnTo>
                  <a:pt x="397" y="22"/>
                </a:lnTo>
                <a:lnTo>
                  <a:pt x="414" y="19"/>
                </a:lnTo>
                <a:lnTo>
                  <a:pt x="427" y="15"/>
                </a:lnTo>
                <a:lnTo>
                  <a:pt x="440" y="12"/>
                </a:lnTo>
                <a:lnTo>
                  <a:pt x="455" y="14"/>
                </a:lnTo>
                <a:lnTo>
                  <a:pt x="469" y="13"/>
                </a:lnTo>
                <a:lnTo>
                  <a:pt x="482" y="9"/>
                </a:lnTo>
                <a:lnTo>
                  <a:pt x="495" y="6"/>
                </a:lnTo>
                <a:lnTo>
                  <a:pt x="508" y="3"/>
                </a:lnTo>
                <a:lnTo>
                  <a:pt x="521" y="0"/>
                </a:lnTo>
                <a:lnTo>
                  <a:pt x="535" y="0"/>
                </a:lnTo>
                <a:lnTo>
                  <a:pt x="550" y="3"/>
                </a:lnTo>
                <a:lnTo>
                  <a:pt x="558" y="4"/>
                </a:lnTo>
                <a:lnTo>
                  <a:pt x="566" y="6"/>
                </a:lnTo>
                <a:lnTo>
                  <a:pt x="574" y="9"/>
                </a:lnTo>
                <a:lnTo>
                  <a:pt x="582" y="13"/>
                </a:lnTo>
                <a:lnTo>
                  <a:pt x="589" y="19"/>
                </a:lnTo>
                <a:lnTo>
                  <a:pt x="594" y="24"/>
                </a:lnTo>
                <a:lnTo>
                  <a:pt x="600" y="30"/>
                </a:lnTo>
                <a:lnTo>
                  <a:pt x="604" y="3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74095" name="AutoShape 15">
            <a:extLst>
              <a:ext uri="{FF2B5EF4-FFF2-40B4-BE49-F238E27FC236}">
                <a16:creationId xmlns:a16="http://schemas.microsoft.com/office/drawing/2014/main" id="{F5AA2540-7E67-CC9C-C5B1-65E5686A88C8}"/>
              </a:ext>
            </a:extLst>
          </p:cNvPr>
          <p:cNvSpPr>
            <a:spLocks noChangeArrowheads="1"/>
          </p:cNvSpPr>
          <p:nvPr/>
        </p:nvSpPr>
        <p:spPr bwMode="auto">
          <a:xfrm rot="5400000" flipV="1">
            <a:off x="4298950" y="5226050"/>
            <a:ext cx="2622550" cy="247650"/>
          </a:xfrm>
          <a:custGeom>
            <a:avLst/>
            <a:gdLst>
              <a:gd name="G0" fmla="+- 5257 0 0"/>
              <a:gd name="G1" fmla="+- 21600 0 5257"/>
              <a:gd name="G2" fmla="*/ 5257 1 2"/>
              <a:gd name="G3" fmla="+- 21600 0 G2"/>
              <a:gd name="G4" fmla="+/ 5257 21600 2"/>
              <a:gd name="G5" fmla="+/ G1 0 2"/>
              <a:gd name="G6" fmla="*/ 21600 21600 5257"/>
              <a:gd name="G7" fmla="*/ G6 1 2"/>
              <a:gd name="G8" fmla="+- 21600 0 G7"/>
              <a:gd name="G9" fmla="*/ 21600 1 2"/>
              <a:gd name="G10" fmla="+- 5257 0 G9"/>
              <a:gd name="G11" fmla="?: G10 G8 0"/>
              <a:gd name="G12" fmla="?: G10 G7 21600"/>
              <a:gd name="T0" fmla="*/ 18971 w 21600"/>
              <a:gd name="T1" fmla="*/ 10800 h 21600"/>
              <a:gd name="T2" fmla="*/ 10800 w 21600"/>
              <a:gd name="T3" fmla="*/ 21600 h 21600"/>
              <a:gd name="T4" fmla="*/ 2629 w 21600"/>
              <a:gd name="T5" fmla="*/ 10800 h 21600"/>
              <a:gd name="T6" fmla="*/ 10800 w 21600"/>
              <a:gd name="T7" fmla="*/ 0 h 21600"/>
              <a:gd name="T8" fmla="*/ 4429 w 21600"/>
              <a:gd name="T9" fmla="*/ 4429 h 21600"/>
              <a:gd name="T10" fmla="*/ 17171 w 21600"/>
              <a:gd name="T11" fmla="*/ 17171 h 21600"/>
            </a:gdLst>
            <a:ahLst/>
            <a:cxnLst>
              <a:cxn ang="0">
                <a:pos x="T0" y="T1"/>
              </a:cxn>
              <a:cxn ang="0">
                <a:pos x="T2" y="T3"/>
              </a:cxn>
              <a:cxn ang="0">
                <a:pos x="T4" y="T5"/>
              </a:cxn>
              <a:cxn ang="0">
                <a:pos x="T6" y="T7"/>
              </a:cxn>
            </a:cxnLst>
            <a:rect l="T8" t="T9" r="T10" b="T11"/>
            <a:pathLst>
              <a:path w="21600" h="21600">
                <a:moveTo>
                  <a:pt x="0" y="0"/>
                </a:moveTo>
                <a:lnTo>
                  <a:pt x="5257" y="21600"/>
                </a:lnTo>
                <a:lnTo>
                  <a:pt x="16343"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174096" name="Group 16">
            <a:extLst>
              <a:ext uri="{FF2B5EF4-FFF2-40B4-BE49-F238E27FC236}">
                <a16:creationId xmlns:a16="http://schemas.microsoft.com/office/drawing/2014/main" id="{59B31FBF-61A6-1CCD-50C4-E9860F60FC7C}"/>
              </a:ext>
            </a:extLst>
          </p:cNvPr>
          <p:cNvGrpSpPr>
            <a:grpSpLocks/>
          </p:cNvGrpSpPr>
          <p:nvPr/>
        </p:nvGrpSpPr>
        <p:grpSpPr bwMode="auto">
          <a:xfrm>
            <a:off x="7543800" y="4724400"/>
            <a:ext cx="206375" cy="1227138"/>
            <a:chOff x="5373" y="2775"/>
            <a:chExt cx="210" cy="1406"/>
          </a:xfrm>
        </p:grpSpPr>
        <p:sp>
          <p:nvSpPr>
            <p:cNvPr id="174097" name="AutoShape 17">
              <a:extLst>
                <a:ext uri="{FF2B5EF4-FFF2-40B4-BE49-F238E27FC236}">
                  <a16:creationId xmlns:a16="http://schemas.microsoft.com/office/drawing/2014/main" id="{31458215-6871-454B-A59B-06F60C20D406}"/>
                </a:ext>
              </a:extLst>
            </p:cNvPr>
            <p:cNvSpPr>
              <a:spLocks noChangeArrowheads="1"/>
            </p:cNvSpPr>
            <p:nvPr/>
          </p:nvSpPr>
          <p:spPr bwMode="auto">
            <a:xfrm rot="-5400000" flipH="1" flipV="1">
              <a:off x="4775" y="3373"/>
              <a:ext cx="1406" cy="210"/>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98" name="AutoShape 18">
              <a:extLst>
                <a:ext uri="{FF2B5EF4-FFF2-40B4-BE49-F238E27FC236}">
                  <a16:creationId xmlns:a16="http://schemas.microsoft.com/office/drawing/2014/main" id="{D16A4D91-56DB-3B4B-65B9-99EA2C26E70F}"/>
                </a:ext>
              </a:extLst>
            </p:cNvPr>
            <p:cNvSpPr>
              <a:spLocks noChangeArrowheads="1"/>
            </p:cNvSpPr>
            <p:nvPr/>
          </p:nvSpPr>
          <p:spPr bwMode="auto">
            <a:xfrm rot="-5400000" flipH="1" flipV="1">
              <a:off x="4828" y="3427"/>
              <a:ext cx="1406" cy="101"/>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174099" name="Freeform 19">
            <a:extLst>
              <a:ext uri="{FF2B5EF4-FFF2-40B4-BE49-F238E27FC236}">
                <a16:creationId xmlns:a16="http://schemas.microsoft.com/office/drawing/2014/main" id="{A0E2F27A-491F-8F1D-F4E0-389A076FA360}"/>
              </a:ext>
            </a:extLst>
          </p:cNvPr>
          <p:cNvSpPr>
            <a:spLocks/>
          </p:cNvSpPr>
          <p:nvPr/>
        </p:nvSpPr>
        <p:spPr bwMode="auto">
          <a:xfrm>
            <a:off x="7467600" y="4876800"/>
            <a:ext cx="673100" cy="1981200"/>
          </a:xfrm>
          <a:custGeom>
            <a:avLst/>
            <a:gdLst>
              <a:gd name="T0" fmla="*/ 539 w 1070"/>
              <a:gd name="T1" fmla="*/ 78 h 2284"/>
              <a:gd name="T2" fmla="*/ 583 w 1070"/>
              <a:gd name="T3" fmla="*/ 161 h 2284"/>
              <a:gd name="T4" fmla="*/ 631 w 1070"/>
              <a:gd name="T5" fmla="*/ 253 h 2284"/>
              <a:gd name="T6" fmla="*/ 621 w 1070"/>
              <a:gd name="T7" fmla="*/ 355 h 2284"/>
              <a:gd name="T8" fmla="*/ 636 w 1070"/>
              <a:gd name="T9" fmla="*/ 411 h 2284"/>
              <a:gd name="T10" fmla="*/ 716 w 1070"/>
              <a:gd name="T11" fmla="*/ 597 h 2284"/>
              <a:gd name="T12" fmla="*/ 745 w 1070"/>
              <a:gd name="T13" fmla="*/ 862 h 2284"/>
              <a:gd name="T14" fmla="*/ 821 w 1070"/>
              <a:gd name="T15" fmla="*/ 1049 h 2284"/>
              <a:gd name="T16" fmla="*/ 787 w 1070"/>
              <a:gd name="T17" fmla="*/ 1125 h 2284"/>
              <a:gd name="T18" fmla="*/ 787 w 1070"/>
              <a:gd name="T19" fmla="*/ 1261 h 2284"/>
              <a:gd name="T20" fmla="*/ 920 w 1070"/>
              <a:gd name="T21" fmla="*/ 1236 h 2284"/>
              <a:gd name="T22" fmla="*/ 987 w 1070"/>
              <a:gd name="T23" fmla="*/ 1322 h 2284"/>
              <a:gd name="T24" fmla="*/ 1013 w 1070"/>
              <a:gd name="T25" fmla="*/ 1596 h 2284"/>
              <a:gd name="T26" fmla="*/ 889 w 1070"/>
              <a:gd name="T27" fmla="*/ 1640 h 2284"/>
              <a:gd name="T28" fmla="*/ 852 w 1070"/>
              <a:gd name="T29" fmla="*/ 1673 h 2284"/>
              <a:gd name="T30" fmla="*/ 948 w 1070"/>
              <a:gd name="T31" fmla="*/ 1896 h 2284"/>
              <a:gd name="T32" fmla="*/ 1060 w 1070"/>
              <a:gd name="T33" fmla="*/ 2013 h 2284"/>
              <a:gd name="T34" fmla="*/ 1063 w 1070"/>
              <a:gd name="T35" fmla="*/ 2131 h 2284"/>
              <a:gd name="T36" fmla="*/ 1020 w 1070"/>
              <a:gd name="T37" fmla="*/ 2092 h 2284"/>
              <a:gd name="T38" fmla="*/ 974 w 1070"/>
              <a:gd name="T39" fmla="*/ 2193 h 2284"/>
              <a:gd name="T40" fmla="*/ 890 w 1070"/>
              <a:gd name="T41" fmla="*/ 2209 h 2284"/>
              <a:gd name="T42" fmla="*/ 941 w 1070"/>
              <a:gd name="T43" fmla="*/ 2125 h 2284"/>
              <a:gd name="T44" fmla="*/ 893 w 1070"/>
              <a:gd name="T45" fmla="*/ 1949 h 2284"/>
              <a:gd name="T46" fmla="*/ 773 w 1070"/>
              <a:gd name="T47" fmla="*/ 1821 h 2284"/>
              <a:gd name="T48" fmla="*/ 652 w 1070"/>
              <a:gd name="T49" fmla="*/ 1709 h 2284"/>
              <a:gd name="T50" fmla="*/ 577 w 1070"/>
              <a:gd name="T51" fmla="*/ 1722 h 2284"/>
              <a:gd name="T52" fmla="*/ 484 w 1070"/>
              <a:gd name="T53" fmla="*/ 1738 h 2284"/>
              <a:gd name="T54" fmla="*/ 441 w 1070"/>
              <a:gd name="T55" fmla="*/ 1695 h 2284"/>
              <a:gd name="T56" fmla="*/ 413 w 1070"/>
              <a:gd name="T57" fmla="*/ 1805 h 2284"/>
              <a:gd name="T58" fmla="*/ 363 w 1070"/>
              <a:gd name="T59" fmla="*/ 1974 h 2284"/>
              <a:gd name="T60" fmla="*/ 337 w 1070"/>
              <a:gd name="T61" fmla="*/ 2222 h 2284"/>
              <a:gd name="T62" fmla="*/ 279 w 1070"/>
              <a:gd name="T63" fmla="*/ 2210 h 2284"/>
              <a:gd name="T64" fmla="*/ 169 w 1070"/>
              <a:gd name="T65" fmla="*/ 2276 h 2284"/>
              <a:gd name="T66" fmla="*/ 84 w 1070"/>
              <a:gd name="T67" fmla="*/ 2263 h 2284"/>
              <a:gd name="T68" fmla="*/ 159 w 1070"/>
              <a:gd name="T69" fmla="*/ 2226 h 2284"/>
              <a:gd name="T70" fmla="*/ 221 w 1070"/>
              <a:gd name="T71" fmla="*/ 2130 h 2284"/>
              <a:gd name="T72" fmla="*/ 283 w 1070"/>
              <a:gd name="T73" fmla="*/ 1769 h 2284"/>
              <a:gd name="T74" fmla="*/ 348 w 1070"/>
              <a:gd name="T75" fmla="*/ 1333 h 2284"/>
              <a:gd name="T76" fmla="*/ 380 w 1070"/>
              <a:gd name="T77" fmla="*/ 982 h 2284"/>
              <a:gd name="T78" fmla="*/ 354 w 1070"/>
              <a:gd name="T79" fmla="*/ 863 h 2284"/>
              <a:gd name="T80" fmla="*/ 313 w 1070"/>
              <a:gd name="T81" fmla="*/ 938 h 2284"/>
              <a:gd name="T82" fmla="*/ 250 w 1070"/>
              <a:gd name="T83" fmla="*/ 972 h 2284"/>
              <a:gd name="T84" fmla="*/ 139 w 1070"/>
              <a:gd name="T85" fmla="*/ 1017 h 2284"/>
              <a:gd name="T86" fmla="*/ 77 w 1070"/>
              <a:gd name="T87" fmla="*/ 1091 h 2284"/>
              <a:gd name="T88" fmla="*/ 36 w 1070"/>
              <a:gd name="T89" fmla="*/ 1131 h 2284"/>
              <a:gd name="T90" fmla="*/ 24 w 1070"/>
              <a:gd name="T91" fmla="*/ 1014 h 2284"/>
              <a:gd name="T92" fmla="*/ 240 w 1070"/>
              <a:gd name="T93" fmla="*/ 871 h 2284"/>
              <a:gd name="T94" fmla="*/ 287 w 1070"/>
              <a:gd name="T95" fmla="*/ 798 h 2284"/>
              <a:gd name="T96" fmla="*/ 317 w 1070"/>
              <a:gd name="T97" fmla="*/ 681 h 2284"/>
              <a:gd name="T98" fmla="*/ 323 w 1070"/>
              <a:gd name="T99" fmla="*/ 522 h 2284"/>
              <a:gd name="T100" fmla="*/ 372 w 1070"/>
              <a:gd name="T101" fmla="*/ 407 h 2284"/>
              <a:gd name="T102" fmla="*/ 361 w 1070"/>
              <a:gd name="T103" fmla="*/ 620 h 2284"/>
              <a:gd name="T104" fmla="*/ 466 w 1070"/>
              <a:gd name="T105" fmla="*/ 420 h 2284"/>
              <a:gd name="T106" fmla="*/ 447 w 1070"/>
              <a:gd name="T107" fmla="*/ 390 h 2284"/>
              <a:gd name="T108" fmla="*/ 386 w 1070"/>
              <a:gd name="T109" fmla="*/ 351 h 2284"/>
              <a:gd name="T110" fmla="*/ 293 w 1070"/>
              <a:gd name="T111" fmla="*/ 318 h 2284"/>
              <a:gd name="T112" fmla="*/ 267 w 1070"/>
              <a:gd name="T113" fmla="*/ 255 h 2284"/>
              <a:gd name="T114" fmla="*/ 244 w 1070"/>
              <a:gd name="T115" fmla="*/ 211 h 2284"/>
              <a:gd name="T116" fmla="*/ 265 w 1070"/>
              <a:gd name="T117" fmla="*/ 119 h 2284"/>
              <a:gd name="T118" fmla="*/ 266 w 1070"/>
              <a:gd name="T119" fmla="*/ 36 h 2284"/>
              <a:gd name="T120" fmla="*/ 334 w 1070"/>
              <a:gd name="T121" fmla="*/ 25 h 2284"/>
              <a:gd name="T122" fmla="*/ 439 w 1070"/>
              <a:gd name="T123" fmla="*/ 7 h 2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70" h="2284">
                <a:moveTo>
                  <a:pt x="485" y="17"/>
                </a:moveTo>
                <a:lnTo>
                  <a:pt x="494" y="23"/>
                </a:lnTo>
                <a:lnTo>
                  <a:pt x="501" y="33"/>
                </a:lnTo>
                <a:lnTo>
                  <a:pt x="508" y="43"/>
                </a:lnTo>
                <a:lnTo>
                  <a:pt x="515" y="52"/>
                </a:lnTo>
                <a:lnTo>
                  <a:pt x="522" y="61"/>
                </a:lnTo>
                <a:lnTo>
                  <a:pt x="530" y="71"/>
                </a:lnTo>
                <a:lnTo>
                  <a:pt x="539" y="78"/>
                </a:lnTo>
                <a:lnTo>
                  <a:pt x="551" y="82"/>
                </a:lnTo>
                <a:lnTo>
                  <a:pt x="557" y="93"/>
                </a:lnTo>
                <a:lnTo>
                  <a:pt x="562" y="104"/>
                </a:lnTo>
                <a:lnTo>
                  <a:pt x="565" y="116"/>
                </a:lnTo>
                <a:lnTo>
                  <a:pt x="568" y="128"/>
                </a:lnTo>
                <a:lnTo>
                  <a:pt x="570" y="140"/>
                </a:lnTo>
                <a:lnTo>
                  <a:pt x="575" y="151"/>
                </a:lnTo>
                <a:lnTo>
                  <a:pt x="583" y="161"/>
                </a:lnTo>
                <a:lnTo>
                  <a:pt x="593" y="169"/>
                </a:lnTo>
                <a:lnTo>
                  <a:pt x="594" y="182"/>
                </a:lnTo>
                <a:lnTo>
                  <a:pt x="598" y="195"/>
                </a:lnTo>
                <a:lnTo>
                  <a:pt x="602" y="208"/>
                </a:lnTo>
                <a:lnTo>
                  <a:pt x="608" y="219"/>
                </a:lnTo>
                <a:lnTo>
                  <a:pt x="615" y="231"/>
                </a:lnTo>
                <a:lnTo>
                  <a:pt x="623" y="241"/>
                </a:lnTo>
                <a:lnTo>
                  <a:pt x="631" y="253"/>
                </a:lnTo>
                <a:lnTo>
                  <a:pt x="640" y="263"/>
                </a:lnTo>
                <a:lnTo>
                  <a:pt x="643" y="278"/>
                </a:lnTo>
                <a:lnTo>
                  <a:pt x="643" y="292"/>
                </a:lnTo>
                <a:lnTo>
                  <a:pt x="641" y="306"/>
                </a:lnTo>
                <a:lnTo>
                  <a:pt x="639" y="318"/>
                </a:lnTo>
                <a:lnTo>
                  <a:pt x="635" y="331"/>
                </a:lnTo>
                <a:lnTo>
                  <a:pt x="629" y="344"/>
                </a:lnTo>
                <a:lnTo>
                  <a:pt x="621" y="355"/>
                </a:lnTo>
                <a:lnTo>
                  <a:pt x="612" y="366"/>
                </a:lnTo>
                <a:lnTo>
                  <a:pt x="612" y="373"/>
                </a:lnTo>
                <a:lnTo>
                  <a:pt x="610" y="379"/>
                </a:lnTo>
                <a:lnTo>
                  <a:pt x="607" y="388"/>
                </a:lnTo>
                <a:lnTo>
                  <a:pt x="602" y="394"/>
                </a:lnTo>
                <a:lnTo>
                  <a:pt x="613" y="401"/>
                </a:lnTo>
                <a:lnTo>
                  <a:pt x="624" y="407"/>
                </a:lnTo>
                <a:lnTo>
                  <a:pt x="636" y="411"/>
                </a:lnTo>
                <a:lnTo>
                  <a:pt x="647" y="414"/>
                </a:lnTo>
                <a:lnTo>
                  <a:pt x="659" y="419"/>
                </a:lnTo>
                <a:lnTo>
                  <a:pt x="670" y="423"/>
                </a:lnTo>
                <a:lnTo>
                  <a:pt x="679" y="431"/>
                </a:lnTo>
                <a:lnTo>
                  <a:pt x="688" y="442"/>
                </a:lnTo>
                <a:lnTo>
                  <a:pt x="697" y="453"/>
                </a:lnTo>
                <a:lnTo>
                  <a:pt x="709" y="525"/>
                </a:lnTo>
                <a:lnTo>
                  <a:pt x="716" y="597"/>
                </a:lnTo>
                <a:lnTo>
                  <a:pt x="717" y="671"/>
                </a:lnTo>
                <a:lnTo>
                  <a:pt x="712" y="746"/>
                </a:lnTo>
                <a:lnTo>
                  <a:pt x="716" y="765"/>
                </a:lnTo>
                <a:lnTo>
                  <a:pt x="721" y="785"/>
                </a:lnTo>
                <a:lnTo>
                  <a:pt x="728" y="805"/>
                </a:lnTo>
                <a:lnTo>
                  <a:pt x="734" y="824"/>
                </a:lnTo>
                <a:lnTo>
                  <a:pt x="739" y="843"/>
                </a:lnTo>
                <a:lnTo>
                  <a:pt x="745" y="862"/>
                </a:lnTo>
                <a:lnTo>
                  <a:pt x="750" y="883"/>
                </a:lnTo>
                <a:lnTo>
                  <a:pt x="753" y="903"/>
                </a:lnTo>
                <a:lnTo>
                  <a:pt x="768" y="924"/>
                </a:lnTo>
                <a:lnTo>
                  <a:pt x="782" y="946"/>
                </a:lnTo>
                <a:lnTo>
                  <a:pt x="795" y="971"/>
                </a:lnTo>
                <a:lnTo>
                  <a:pt x="805" y="995"/>
                </a:lnTo>
                <a:lnTo>
                  <a:pt x="813" y="1021"/>
                </a:lnTo>
                <a:lnTo>
                  <a:pt x="821" y="1049"/>
                </a:lnTo>
                <a:lnTo>
                  <a:pt x="827" y="1078"/>
                </a:lnTo>
                <a:lnTo>
                  <a:pt x="830" y="1109"/>
                </a:lnTo>
                <a:lnTo>
                  <a:pt x="828" y="1109"/>
                </a:lnTo>
                <a:lnTo>
                  <a:pt x="823" y="1111"/>
                </a:lnTo>
                <a:lnTo>
                  <a:pt x="815" y="1113"/>
                </a:lnTo>
                <a:lnTo>
                  <a:pt x="806" y="1117"/>
                </a:lnTo>
                <a:lnTo>
                  <a:pt x="797" y="1120"/>
                </a:lnTo>
                <a:lnTo>
                  <a:pt x="787" y="1125"/>
                </a:lnTo>
                <a:lnTo>
                  <a:pt x="777" y="1131"/>
                </a:lnTo>
                <a:lnTo>
                  <a:pt x="770" y="1136"/>
                </a:lnTo>
                <a:lnTo>
                  <a:pt x="773" y="1170"/>
                </a:lnTo>
                <a:lnTo>
                  <a:pt x="770" y="1201"/>
                </a:lnTo>
                <a:lnTo>
                  <a:pt x="766" y="1232"/>
                </a:lnTo>
                <a:lnTo>
                  <a:pt x="760" y="1265"/>
                </a:lnTo>
                <a:lnTo>
                  <a:pt x="773" y="1263"/>
                </a:lnTo>
                <a:lnTo>
                  <a:pt x="787" y="1261"/>
                </a:lnTo>
                <a:lnTo>
                  <a:pt x="803" y="1257"/>
                </a:lnTo>
                <a:lnTo>
                  <a:pt x="819" y="1255"/>
                </a:lnTo>
                <a:lnTo>
                  <a:pt x="836" y="1252"/>
                </a:lnTo>
                <a:lnTo>
                  <a:pt x="853" y="1248"/>
                </a:lnTo>
                <a:lnTo>
                  <a:pt x="871" y="1245"/>
                </a:lnTo>
                <a:lnTo>
                  <a:pt x="888" y="1241"/>
                </a:lnTo>
                <a:lnTo>
                  <a:pt x="904" y="1238"/>
                </a:lnTo>
                <a:lnTo>
                  <a:pt x="920" y="1236"/>
                </a:lnTo>
                <a:lnTo>
                  <a:pt x="934" y="1232"/>
                </a:lnTo>
                <a:lnTo>
                  <a:pt x="946" y="1230"/>
                </a:lnTo>
                <a:lnTo>
                  <a:pt x="956" y="1227"/>
                </a:lnTo>
                <a:lnTo>
                  <a:pt x="963" y="1226"/>
                </a:lnTo>
                <a:lnTo>
                  <a:pt x="969" y="1225"/>
                </a:lnTo>
                <a:lnTo>
                  <a:pt x="970" y="1225"/>
                </a:lnTo>
                <a:lnTo>
                  <a:pt x="977" y="1269"/>
                </a:lnTo>
                <a:lnTo>
                  <a:pt x="987" y="1322"/>
                </a:lnTo>
                <a:lnTo>
                  <a:pt x="997" y="1378"/>
                </a:lnTo>
                <a:lnTo>
                  <a:pt x="1008" y="1436"/>
                </a:lnTo>
                <a:lnTo>
                  <a:pt x="1018" y="1490"/>
                </a:lnTo>
                <a:lnTo>
                  <a:pt x="1027" y="1536"/>
                </a:lnTo>
                <a:lnTo>
                  <a:pt x="1033" y="1570"/>
                </a:lnTo>
                <a:lnTo>
                  <a:pt x="1036" y="1587"/>
                </a:lnTo>
                <a:lnTo>
                  <a:pt x="1026" y="1592"/>
                </a:lnTo>
                <a:lnTo>
                  <a:pt x="1013" y="1596"/>
                </a:lnTo>
                <a:lnTo>
                  <a:pt x="1000" y="1602"/>
                </a:lnTo>
                <a:lnTo>
                  <a:pt x="985" y="1608"/>
                </a:lnTo>
                <a:lnTo>
                  <a:pt x="969" y="1613"/>
                </a:lnTo>
                <a:lnTo>
                  <a:pt x="952" y="1618"/>
                </a:lnTo>
                <a:lnTo>
                  <a:pt x="935" y="1624"/>
                </a:lnTo>
                <a:lnTo>
                  <a:pt x="919" y="1630"/>
                </a:lnTo>
                <a:lnTo>
                  <a:pt x="903" y="1634"/>
                </a:lnTo>
                <a:lnTo>
                  <a:pt x="889" y="1640"/>
                </a:lnTo>
                <a:lnTo>
                  <a:pt x="875" y="1643"/>
                </a:lnTo>
                <a:lnTo>
                  <a:pt x="864" y="1648"/>
                </a:lnTo>
                <a:lnTo>
                  <a:pt x="853" y="1650"/>
                </a:lnTo>
                <a:lnTo>
                  <a:pt x="846" y="1653"/>
                </a:lnTo>
                <a:lnTo>
                  <a:pt x="841" y="1655"/>
                </a:lnTo>
                <a:lnTo>
                  <a:pt x="840" y="1655"/>
                </a:lnTo>
                <a:lnTo>
                  <a:pt x="844" y="1662"/>
                </a:lnTo>
                <a:lnTo>
                  <a:pt x="852" y="1673"/>
                </a:lnTo>
                <a:lnTo>
                  <a:pt x="864" y="1689"/>
                </a:lnTo>
                <a:lnTo>
                  <a:pt x="879" y="1711"/>
                </a:lnTo>
                <a:lnTo>
                  <a:pt x="894" y="1739"/>
                </a:lnTo>
                <a:lnTo>
                  <a:pt x="909" y="1772"/>
                </a:lnTo>
                <a:lnTo>
                  <a:pt x="922" y="1812"/>
                </a:lnTo>
                <a:lnTo>
                  <a:pt x="935" y="1858"/>
                </a:lnTo>
                <a:lnTo>
                  <a:pt x="940" y="1877"/>
                </a:lnTo>
                <a:lnTo>
                  <a:pt x="948" y="1896"/>
                </a:lnTo>
                <a:lnTo>
                  <a:pt x="958" y="1913"/>
                </a:lnTo>
                <a:lnTo>
                  <a:pt x="971" y="1929"/>
                </a:lnTo>
                <a:lnTo>
                  <a:pt x="986" y="1944"/>
                </a:lnTo>
                <a:lnTo>
                  <a:pt x="1002" y="1958"/>
                </a:lnTo>
                <a:lnTo>
                  <a:pt x="1018" y="1971"/>
                </a:lnTo>
                <a:lnTo>
                  <a:pt x="1034" y="1983"/>
                </a:lnTo>
                <a:lnTo>
                  <a:pt x="1050" y="1997"/>
                </a:lnTo>
                <a:lnTo>
                  <a:pt x="1060" y="2013"/>
                </a:lnTo>
                <a:lnTo>
                  <a:pt x="1064" y="2031"/>
                </a:lnTo>
                <a:lnTo>
                  <a:pt x="1066" y="2050"/>
                </a:lnTo>
                <a:lnTo>
                  <a:pt x="1065" y="2070"/>
                </a:lnTo>
                <a:lnTo>
                  <a:pt x="1065" y="2089"/>
                </a:lnTo>
                <a:lnTo>
                  <a:pt x="1066" y="2109"/>
                </a:lnTo>
                <a:lnTo>
                  <a:pt x="1070" y="2128"/>
                </a:lnTo>
                <a:lnTo>
                  <a:pt x="1066" y="2130"/>
                </a:lnTo>
                <a:lnTo>
                  <a:pt x="1063" y="2131"/>
                </a:lnTo>
                <a:lnTo>
                  <a:pt x="1060" y="2131"/>
                </a:lnTo>
                <a:lnTo>
                  <a:pt x="1056" y="2131"/>
                </a:lnTo>
                <a:lnTo>
                  <a:pt x="1046" y="2117"/>
                </a:lnTo>
                <a:lnTo>
                  <a:pt x="1042" y="2101"/>
                </a:lnTo>
                <a:lnTo>
                  <a:pt x="1040" y="2084"/>
                </a:lnTo>
                <a:lnTo>
                  <a:pt x="1036" y="2067"/>
                </a:lnTo>
                <a:lnTo>
                  <a:pt x="1027" y="2079"/>
                </a:lnTo>
                <a:lnTo>
                  <a:pt x="1020" y="2092"/>
                </a:lnTo>
                <a:lnTo>
                  <a:pt x="1016" y="2105"/>
                </a:lnTo>
                <a:lnTo>
                  <a:pt x="1012" y="2119"/>
                </a:lnTo>
                <a:lnTo>
                  <a:pt x="1009" y="2134"/>
                </a:lnTo>
                <a:lnTo>
                  <a:pt x="1005" y="2148"/>
                </a:lnTo>
                <a:lnTo>
                  <a:pt x="1000" y="2162"/>
                </a:lnTo>
                <a:lnTo>
                  <a:pt x="993" y="2175"/>
                </a:lnTo>
                <a:lnTo>
                  <a:pt x="984" y="2185"/>
                </a:lnTo>
                <a:lnTo>
                  <a:pt x="974" y="2193"/>
                </a:lnTo>
                <a:lnTo>
                  <a:pt x="964" y="2200"/>
                </a:lnTo>
                <a:lnTo>
                  <a:pt x="954" y="2206"/>
                </a:lnTo>
                <a:lnTo>
                  <a:pt x="942" y="2211"/>
                </a:lnTo>
                <a:lnTo>
                  <a:pt x="931" y="2215"/>
                </a:lnTo>
                <a:lnTo>
                  <a:pt x="919" y="2219"/>
                </a:lnTo>
                <a:lnTo>
                  <a:pt x="908" y="2223"/>
                </a:lnTo>
                <a:lnTo>
                  <a:pt x="889" y="2221"/>
                </a:lnTo>
                <a:lnTo>
                  <a:pt x="890" y="2209"/>
                </a:lnTo>
                <a:lnTo>
                  <a:pt x="895" y="2200"/>
                </a:lnTo>
                <a:lnTo>
                  <a:pt x="902" y="2192"/>
                </a:lnTo>
                <a:lnTo>
                  <a:pt x="910" y="2185"/>
                </a:lnTo>
                <a:lnTo>
                  <a:pt x="919" y="2178"/>
                </a:lnTo>
                <a:lnTo>
                  <a:pt x="927" y="2170"/>
                </a:lnTo>
                <a:lnTo>
                  <a:pt x="935" y="2162"/>
                </a:lnTo>
                <a:lnTo>
                  <a:pt x="940" y="2151"/>
                </a:lnTo>
                <a:lnTo>
                  <a:pt x="941" y="2125"/>
                </a:lnTo>
                <a:lnTo>
                  <a:pt x="941" y="2098"/>
                </a:lnTo>
                <a:lnTo>
                  <a:pt x="939" y="2073"/>
                </a:lnTo>
                <a:lnTo>
                  <a:pt x="935" y="2048"/>
                </a:lnTo>
                <a:lnTo>
                  <a:pt x="929" y="2024"/>
                </a:lnTo>
                <a:lnTo>
                  <a:pt x="921" y="2001"/>
                </a:lnTo>
                <a:lnTo>
                  <a:pt x="912" y="1978"/>
                </a:lnTo>
                <a:lnTo>
                  <a:pt x="899" y="1957"/>
                </a:lnTo>
                <a:lnTo>
                  <a:pt x="893" y="1949"/>
                </a:lnTo>
                <a:lnTo>
                  <a:pt x="883" y="1937"/>
                </a:lnTo>
                <a:lnTo>
                  <a:pt x="872" y="1925"/>
                </a:lnTo>
                <a:lnTo>
                  <a:pt x="859" y="1910"/>
                </a:lnTo>
                <a:lnTo>
                  <a:pt x="843" y="1895"/>
                </a:lnTo>
                <a:lnTo>
                  <a:pt x="827" y="1877"/>
                </a:lnTo>
                <a:lnTo>
                  <a:pt x="810" y="1859"/>
                </a:lnTo>
                <a:lnTo>
                  <a:pt x="791" y="1840"/>
                </a:lnTo>
                <a:lnTo>
                  <a:pt x="773" y="1821"/>
                </a:lnTo>
                <a:lnTo>
                  <a:pt x="753" y="1802"/>
                </a:lnTo>
                <a:lnTo>
                  <a:pt x="735" y="1784"/>
                </a:lnTo>
                <a:lnTo>
                  <a:pt x="717" y="1766"/>
                </a:lnTo>
                <a:lnTo>
                  <a:pt x="700" y="1749"/>
                </a:lnTo>
                <a:lnTo>
                  <a:pt x="685" y="1733"/>
                </a:lnTo>
                <a:lnTo>
                  <a:pt x="671" y="1719"/>
                </a:lnTo>
                <a:lnTo>
                  <a:pt x="660" y="1707"/>
                </a:lnTo>
                <a:lnTo>
                  <a:pt x="652" y="1709"/>
                </a:lnTo>
                <a:lnTo>
                  <a:pt x="644" y="1711"/>
                </a:lnTo>
                <a:lnTo>
                  <a:pt x="635" y="1713"/>
                </a:lnTo>
                <a:lnTo>
                  <a:pt x="625" y="1714"/>
                </a:lnTo>
                <a:lnTo>
                  <a:pt x="616" y="1714"/>
                </a:lnTo>
                <a:lnTo>
                  <a:pt x="607" y="1715"/>
                </a:lnTo>
                <a:lnTo>
                  <a:pt x="598" y="1716"/>
                </a:lnTo>
                <a:lnTo>
                  <a:pt x="590" y="1718"/>
                </a:lnTo>
                <a:lnTo>
                  <a:pt x="577" y="1722"/>
                </a:lnTo>
                <a:lnTo>
                  <a:pt x="565" y="1726"/>
                </a:lnTo>
                <a:lnTo>
                  <a:pt x="554" y="1731"/>
                </a:lnTo>
                <a:lnTo>
                  <a:pt x="542" y="1736"/>
                </a:lnTo>
                <a:lnTo>
                  <a:pt x="530" y="1740"/>
                </a:lnTo>
                <a:lnTo>
                  <a:pt x="517" y="1742"/>
                </a:lnTo>
                <a:lnTo>
                  <a:pt x="504" y="1745"/>
                </a:lnTo>
                <a:lnTo>
                  <a:pt x="491" y="1745"/>
                </a:lnTo>
                <a:lnTo>
                  <a:pt x="484" y="1738"/>
                </a:lnTo>
                <a:lnTo>
                  <a:pt x="479" y="1730"/>
                </a:lnTo>
                <a:lnTo>
                  <a:pt x="477" y="1719"/>
                </a:lnTo>
                <a:lnTo>
                  <a:pt x="475" y="1710"/>
                </a:lnTo>
                <a:lnTo>
                  <a:pt x="471" y="1701"/>
                </a:lnTo>
                <a:lnTo>
                  <a:pt x="466" y="1695"/>
                </a:lnTo>
                <a:lnTo>
                  <a:pt x="458" y="1692"/>
                </a:lnTo>
                <a:lnTo>
                  <a:pt x="447" y="1694"/>
                </a:lnTo>
                <a:lnTo>
                  <a:pt x="441" y="1695"/>
                </a:lnTo>
                <a:lnTo>
                  <a:pt x="435" y="1698"/>
                </a:lnTo>
                <a:lnTo>
                  <a:pt x="431" y="1701"/>
                </a:lnTo>
                <a:lnTo>
                  <a:pt x="428" y="1707"/>
                </a:lnTo>
                <a:lnTo>
                  <a:pt x="426" y="1726"/>
                </a:lnTo>
                <a:lnTo>
                  <a:pt x="423" y="1746"/>
                </a:lnTo>
                <a:lnTo>
                  <a:pt x="420" y="1766"/>
                </a:lnTo>
                <a:lnTo>
                  <a:pt x="417" y="1785"/>
                </a:lnTo>
                <a:lnTo>
                  <a:pt x="413" y="1805"/>
                </a:lnTo>
                <a:lnTo>
                  <a:pt x="408" y="1823"/>
                </a:lnTo>
                <a:lnTo>
                  <a:pt x="400" y="1840"/>
                </a:lnTo>
                <a:lnTo>
                  <a:pt x="390" y="1858"/>
                </a:lnTo>
                <a:lnTo>
                  <a:pt x="392" y="1878"/>
                </a:lnTo>
                <a:lnTo>
                  <a:pt x="386" y="1896"/>
                </a:lnTo>
                <a:lnTo>
                  <a:pt x="375" y="1912"/>
                </a:lnTo>
                <a:lnTo>
                  <a:pt x="370" y="1929"/>
                </a:lnTo>
                <a:lnTo>
                  <a:pt x="363" y="1974"/>
                </a:lnTo>
                <a:lnTo>
                  <a:pt x="352" y="2017"/>
                </a:lnTo>
                <a:lnTo>
                  <a:pt x="344" y="2059"/>
                </a:lnTo>
                <a:lnTo>
                  <a:pt x="341" y="2105"/>
                </a:lnTo>
                <a:lnTo>
                  <a:pt x="348" y="2128"/>
                </a:lnTo>
                <a:lnTo>
                  <a:pt x="350" y="2151"/>
                </a:lnTo>
                <a:lnTo>
                  <a:pt x="349" y="2176"/>
                </a:lnTo>
                <a:lnTo>
                  <a:pt x="344" y="2199"/>
                </a:lnTo>
                <a:lnTo>
                  <a:pt x="337" y="2222"/>
                </a:lnTo>
                <a:lnTo>
                  <a:pt x="328" y="2244"/>
                </a:lnTo>
                <a:lnTo>
                  <a:pt x="318" y="2264"/>
                </a:lnTo>
                <a:lnTo>
                  <a:pt x="306" y="2284"/>
                </a:lnTo>
                <a:lnTo>
                  <a:pt x="306" y="2264"/>
                </a:lnTo>
                <a:lnTo>
                  <a:pt x="306" y="2245"/>
                </a:lnTo>
                <a:lnTo>
                  <a:pt x="305" y="2225"/>
                </a:lnTo>
                <a:lnTo>
                  <a:pt x="296" y="2209"/>
                </a:lnTo>
                <a:lnTo>
                  <a:pt x="279" y="2210"/>
                </a:lnTo>
                <a:lnTo>
                  <a:pt x="264" y="2216"/>
                </a:lnTo>
                <a:lnTo>
                  <a:pt x="250" y="2225"/>
                </a:lnTo>
                <a:lnTo>
                  <a:pt x="237" y="2237"/>
                </a:lnTo>
                <a:lnTo>
                  <a:pt x="223" y="2249"/>
                </a:lnTo>
                <a:lnTo>
                  <a:pt x="211" y="2261"/>
                </a:lnTo>
                <a:lnTo>
                  <a:pt x="196" y="2269"/>
                </a:lnTo>
                <a:lnTo>
                  <a:pt x="181" y="2275"/>
                </a:lnTo>
                <a:lnTo>
                  <a:pt x="169" y="2276"/>
                </a:lnTo>
                <a:lnTo>
                  <a:pt x="156" y="2277"/>
                </a:lnTo>
                <a:lnTo>
                  <a:pt x="141" y="2277"/>
                </a:lnTo>
                <a:lnTo>
                  <a:pt x="124" y="2277"/>
                </a:lnTo>
                <a:lnTo>
                  <a:pt x="109" y="2277"/>
                </a:lnTo>
                <a:lnTo>
                  <a:pt x="97" y="2276"/>
                </a:lnTo>
                <a:lnTo>
                  <a:pt x="88" y="2275"/>
                </a:lnTo>
                <a:lnTo>
                  <a:pt x="83" y="2272"/>
                </a:lnTo>
                <a:lnTo>
                  <a:pt x="84" y="2263"/>
                </a:lnTo>
                <a:lnTo>
                  <a:pt x="90" y="2259"/>
                </a:lnTo>
                <a:lnTo>
                  <a:pt x="98" y="2255"/>
                </a:lnTo>
                <a:lnTo>
                  <a:pt x="106" y="2252"/>
                </a:lnTo>
                <a:lnTo>
                  <a:pt x="118" y="2247"/>
                </a:lnTo>
                <a:lnTo>
                  <a:pt x="129" y="2243"/>
                </a:lnTo>
                <a:lnTo>
                  <a:pt x="139" y="2238"/>
                </a:lnTo>
                <a:lnTo>
                  <a:pt x="150" y="2233"/>
                </a:lnTo>
                <a:lnTo>
                  <a:pt x="159" y="2226"/>
                </a:lnTo>
                <a:lnTo>
                  <a:pt x="168" y="2218"/>
                </a:lnTo>
                <a:lnTo>
                  <a:pt x="175" y="2208"/>
                </a:lnTo>
                <a:lnTo>
                  <a:pt x="182" y="2195"/>
                </a:lnTo>
                <a:lnTo>
                  <a:pt x="187" y="2180"/>
                </a:lnTo>
                <a:lnTo>
                  <a:pt x="192" y="2166"/>
                </a:lnTo>
                <a:lnTo>
                  <a:pt x="202" y="2154"/>
                </a:lnTo>
                <a:lnTo>
                  <a:pt x="211" y="2141"/>
                </a:lnTo>
                <a:lnTo>
                  <a:pt x="221" y="2130"/>
                </a:lnTo>
                <a:lnTo>
                  <a:pt x="232" y="2117"/>
                </a:lnTo>
                <a:lnTo>
                  <a:pt x="242" y="2105"/>
                </a:lnTo>
                <a:lnTo>
                  <a:pt x="250" y="2092"/>
                </a:lnTo>
                <a:lnTo>
                  <a:pt x="260" y="2028"/>
                </a:lnTo>
                <a:lnTo>
                  <a:pt x="268" y="1964"/>
                </a:lnTo>
                <a:lnTo>
                  <a:pt x="274" y="1899"/>
                </a:lnTo>
                <a:lnTo>
                  <a:pt x="279" y="1833"/>
                </a:lnTo>
                <a:lnTo>
                  <a:pt x="283" y="1769"/>
                </a:lnTo>
                <a:lnTo>
                  <a:pt x="288" y="1703"/>
                </a:lnTo>
                <a:lnTo>
                  <a:pt x="294" y="1638"/>
                </a:lnTo>
                <a:lnTo>
                  <a:pt x="301" y="1573"/>
                </a:lnTo>
                <a:lnTo>
                  <a:pt x="304" y="1522"/>
                </a:lnTo>
                <a:lnTo>
                  <a:pt x="311" y="1474"/>
                </a:lnTo>
                <a:lnTo>
                  <a:pt x="321" y="1427"/>
                </a:lnTo>
                <a:lnTo>
                  <a:pt x="334" y="1380"/>
                </a:lnTo>
                <a:lnTo>
                  <a:pt x="348" y="1333"/>
                </a:lnTo>
                <a:lnTo>
                  <a:pt x="362" y="1287"/>
                </a:lnTo>
                <a:lnTo>
                  <a:pt x="375" y="1242"/>
                </a:lnTo>
                <a:lnTo>
                  <a:pt x="387" y="1196"/>
                </a:lnTo>
                <a:lnTo>
                  <a:pt x="375" y="1155"/>
                </a:lnTo>
                <a:lnTo>
                  <a:pt x="371" y="1112"/>
                </a:lnTo>
                <a:lnTo>
                  <a:pt x="372" y="1068"/>
                </a:lnTo>
                <a:lnTo>
                  <a:pt x="375" y="1026"/>
                </a:lnTo>
                <a:lnTo>
                  <a:pt x="380" y="982"/>
                </a:lnTo>
                <a:lnTo>
                  <a:pt x="382" y="939"/>
                </a:lnTo>
                <a:lnTo>
                  <a:pt x="381" y="898"/>
                </a:lnTo>
                <a:lnTo>
                  <a:pt x="373" y="856"/>
                </a:lnTo>
                <a:lnTo>
                  <a:pt x="371" y="853"/>
                </a:lnTo>
                <a:lnTo>
                  <a:pt x="367" y="852"/>
                </a:lnTo>
                <a:lnTo>
                  <a:pt x="363" y="853"/>
                </a:lnTo>
                <a:lnTo>
                  <a:pt x="361" y="854"/>
                </a:lnTo>
                <a:lnTo>
                  <a:pt x="354" y="863"/>
                </a:lnTo>
                <a:lnTo>
                  <a:pt x="347" y="873"/>
                </a:lnTo>
                <a:lnTo>
                  <a:pt x="341" y="882"/>
                </a:lnTo>
                <a:lnTo>
                  <a:pt x="335" y="892"/>
                </a:lnTo>
                <a:lnTo>
                  <a:pt x="331" y="903"/>
                </a:lnTo>
                <a:lnTo>
                  <a:pt x="327" y="913"/>
                </a:lnTo>
                <a:lnTo>
                  <a:pt x="324" y="923"/>
                </a:lnTo>
                <a:lnTo>
                  <a:pt x="320" y="934"/>
                </a:lnTo>
                <a:lnTo>
                  <a:pt x="313" y="938"/>
                </a:lnTo>
                <a:lnTo>
                  <a:pt x="306" y="943"/>
                </a:lnTo>
                <a:lnTo>
                  <a:pt x="299" y="947"/>
                </a:lnTo>
                <a:lnTo>
                  <a:pt x="293" y="952"/>
                </a:lnTo>
                <a:lnTo>
                  <a:pt x="286" y="957"/>
                </a:lnTo>
                <a:lnTo>
                  <a:pt x="278" y="959"/>
                </a:lnTo>
                <a:lnTo>
                  <a:pt x="271" y="961"/>
                </a:lnTo>
                <a:lnTo>
                  <a:pt x="263" y="962"/>
                </a:lnTo>
                <a:lnTo>
                  <a:pt x="250" y="972"/>
                </a:lnTo>
                <a:lnTo>
                  <a:pt x="236" y="981"/>
                </a:lnTo>
                <a:lnTo>
                  <a:pt x="223" y="990"/>
                </a:lnTo>
                <a:lnTo>
                  <a:pt x="210" y="999"/>
                </a:lnTo>
                <a:lnTo>
                  <a:pt x="196" y="1006"/>
                </a:lnTo>
                <a:lnTo>
                  <a:pt x="182" y="1011"/>
                </a:lnTo>
                <a:lnTo>
                  <a:pt x="166" y="1013"/>
                </a:lnTo>
                <a:lnTo>
                  <a:pt x="150" y="1011"/>
                </a:lnTo>
                <a:lnTo>
                  <a:pt x="139" y="1017"/>
                </a:lnTo>
                <a:lnTo>
                  <a:pt x="131" y="1025"/>
                </a:lnTo>
                <a:lnTo>
                  <a:pt x="124" y="1035"/>
                </a:lnTo>
                <a:lnTo>
                  <a:pt x="120" y="1045"/>
                </a:lnTo>
                <a:lnTo>
                  <a:pt x="113" y="1056"/>
                </a:lnTo>
                <a:lnTo>
                  <a:pt x="106" y="1065"/>
                </a:lnTo>
                <a:lnTo>
                  <a:pt x="97" y="1073"/>
                </a:lnTo>
                <a:lnTo>
                  <a:pt x="85" y="1078"/>
                </a:lnTo>
                <a:lnTo>
                  <a:pt x="77" y="1091"/>
                </a:lnTo>
                <a:lnTo>
                  <a:pt x="77" y="1106"/>
                </a:lnTo>
                <a:lnTo>
                  <a:pt x="75" y="1120"/>
                </a:lnTo>
                <a:lnTo>
                  <a:pt x="61" y="1126"/>
                </a:lnTo>
                <a:lnTo>
                  <a:pt x="56" y="1127"/>
                </a:lnTo>
                <a:lnTo>
                  <a:pt x="51" y="1128"/>
                </a:lnTo>
                <a:lnTo>
                  <a:pt x="46" y="1128"/>
                </a:lnTo>
                <a:lnTo>
                  <a:pt x="40" y="1130"/>
                </a:lnTo>
                <a:lnTo>
                  <a:pt x="36" y="1131"/>
                </a:lnTo>
                <a:lnTo>
                  <a:pt x="31" y="1133"/>
                </a:lnTo>
                <a:lnTo>
                  <a:pt x="27" y="1138"/>
                </a:lnTo>
                <a:lnTo>
                  <a:pt x="23" y="1142"/>
                </a:lnTo>
                <a:lnTo>
                  <a:pt x="16" y="1125"/>
                </a:lnTo>
                <a:lnTo>
                  <a:pt x="7" y="1108"/>
                </a:lnTo>
                <a:lnTo>
                  <a:pt x="0" y="1090"/>
                </a:lnTo>
                <a:lnTo>
                  <a:pt x="2" y="1071"/>
                </a:lnTo>
                <a:lnTo>
                  <a:pt x="24" y="1014"/>
                </a:lnTo>
                <a:lnTo>
                  <a:pt x="121" y="965"/>
                </a:lnTo>
                <a:lnTo>
                  <a:pt x="137" y="950"/>
                </a:lnTo>
                <a:lnTo>
                  <a:pt x="154" y="936"/>
                </a:lnTo>
                <a:lnTo>
                  <a:pt x="170" y="923"/>
                </a:lnTo>
                <a:lnTo>
                  <a:pt x="188" y="911"/>
                </a:lnTo>
                <a:lnTo>
                  <a:pt x="205" y="898"/>
                </a:lnTo>
                <a:lnTo>
                  <a:pt x="222" y="885"/>
                </a:lnTo>
                <a:lnTo>
                  <a:pt x="240" y="871"/>
                </a:lnTo>
                <a:lnTo>
                  <a:pt x="256" y="858"/>
                </a:lnTo>
                <a:lnTo>
                  <a:pt x="258" y="851"/>
                </a:lnTo>
                <a:lnTo>
                  <a:pt x="258" y="841"/>
                </a:lnTo>
                <a:lnTo>
                  <a:pt x="258" y="833"/>
                </a:lnTo>
                <a:lnTo>
                  <a:pt x="259" y="825"/>
                </a:lnTo>
                <a:lnTo>
                  <a:pt x="270" y="817"/>
                </a:lnTo>
                <a:lnTo>
                  <a:pt x="280" y="808"/>
                </a:lnTo>
                <a:lnTo>
                  <a:pt x="287" y="798"/>
                </a:lnTo>
                <a:lnTo>
                  <a:pt x="287" y="785"/>
                </a:lnTo>
                <a:lnTo>
                  <a:pt x="293" y="771"/>
                </a:lnTo>
                <a:lnTo>
                  <a:pt x="299" y="757"/>
                </a:lnTo>
                <a:lnTo>
                  <a:pt x="306" y="742"/>
                </a:lnTo>
                <a:lnTo>
                  <a:pt x="312" y="727"/>
                </a:lnTo>
                <a:lnTo>
                  <a:pt x="316" y="712"/>
                </a:lnTo>
                <a:lnTo>
                  <a:pt x="318" y="697"/>
                </a:lnTo>
                <a:lnTo>
                  <a:pt x="317" y="681"/>
                </a:lnTo>
                <a:lnTo>
                  <a:pt x="312" y="665"/>
                </a:lnTo>
                <a:lnTo>
                  <a:pt x="319" y="646"/>
                </a:lnTo>
                <a:lnTo>
                  <a:pt x="321" y="625"/>
                </a:lnTo>
                <a:lnTo>
                  <a:pt x="321" y="604"/>
                </a:lnTo>
                <a:lnTo>
                  <a:pt x="320" y="583"/>
                </a:lnTo>
                <a:lnTo>
                  <a:pt x="318" y="563"/>
                </a:lnTo>
                <a:lnTo>
                  <a:pt x="318" y="542"/>
                </a:lnTo>
                <a:lnTo>
                  <a:pt x="323" y="522"/>
                </a:lnTo>
                <a:lnTo>
                  <a:pt x="331" y="504"/>
                </a:lnTo>
                <a:lnTo>
                  <a:pt x="337" y="491"/>
                </a:lnTo>
                <a:lnTo>
                  <a:pt x="343" y="477"/>
                </a:lnTo>
                <a:lnTo>
                  <a:pt x="349" y="464"/>
                </a:lnTo>
                <a:lnTo>
                  <a:pt x="355" y="449"/>
                </a:lnTo>
                <a:lnTo>
                  <a:pt x="361" y="435"/>
                </a:lnTo>
                <a:lnTo>
                  <a:pt x="366" y="421"/>
                </a:lnTo>
                <a:lnTo>
                  <a:pt x="372" y="407"/>
                </a:lnTo>
                <a:lnTo>
                  <a:pt x="378" y="394"/>
                </a:lnTo>
                <a:lnTo>
                  <a:pt x="379" y="419"/>
                </a:lnTo>
                <a:lnTo>
                  <a:pt x="374" y="443"/>
                </a:lnTo>
                <a:lnTo>
                  <a:pt x="367" y="467"/>
                </a:lnTo>
                <a:lnTo>
                  <a:pt x="362" y="492"/>
                </a:lnTo>
                <a:lnTo>
                  <a:pt x="362" y="535"/>
                </a:lnTo>
                <a:lnTo>
                  <a:pt x="361" y="578"/>
                </a:lnTo>
                <a:lnTo>
                  <a:pt x="361" y="620"/>
                </a:lnTo>
                <a:lnTo>
                  <a:pt x="364" y="662"/>
                </a:lnTo>
                <a:lnTo>
                  <a:pt x="370" y="650"/>
                </a:lnTo>
                <a:lnTo>
                  <a:pt x="381" y="625"/>
                </a:lnTo>
                <a:lnTo>
                  <a:pt x="395" y="590"/>
                </a:lnTo>
                <a:lnTo>
                  <a:pt x="412" y="550"/>
                </a:lnTo>
                <a:lnTo>
                  <a:pt x="431" y="505"/>
                </a:lnTo>
                <a:lnTo>
                  <a:pt x="449" y="461"/>
                </a:lnTo>
                <a:lnTo>
                  <a:pt x="466" y="420"/>
                </a:lnTo>
                <a:lnTo>
                  <a:pt x="481" y="386"/>
                </a:lnTo>
                <a:lnTo>
                  <a:pt x="484" y="376"/>
                </a:lnTo>
                <a:lnTo>
                  <a:pt x="486" y="363"/>
                </a:lnTo>
                <a:lnTo>
                  <a:pt x="487" y="352"/>
                </a:lnTo>
                <a:lnTo>
                  <a:pt x="484" y="341"/>
                </a:lnTo>
                <a:lnTo>
                  <a:pt x="469" y="356"/>
                </a:lnTo>
                <a:lnTo>
                  <a:pt x="457" y="373"/>
                </a:lnTo>
                <a:lnTo>
                  <a:pt x="447" y="390"/>
                </a:lnTo>
                <a:lnTo>
                  <a:pt x="439" y="408"/>
                </a:lnTo>
                <a:lnTo>
                  <a:pt x="430" y="426"/>
                </a:lnTo>
                <a:lnTo>
                  <a:pt x="419" y="443"/>
                </a:lnTo>
                <a:lnTo>
                  <a:pt x="407" y="459"/>
                </a:lnTo>
                <a:lnTo>
                  <a:pt x="390" y="473"/>
                </a:lnTo>
                <a:lnTo>
                  <a:pt x="394" y="431"/>
                </a:lnTo>
                <a:lnTo>
                  <a:pt x="393" y="390"/>
                </a:lnTo>
                <a:lnTo>
                  <a:pt x="386" y="351"/>
                </a:lnTo>
                <a:lnTo>
                  <a:pt x="371" y="313"/>
                </a:lnTo>
                <a:lnTo>
                  <a:pt x="359" y="307"/>
                </a:lnTo>
                <a:lnTo>
                  <a:pt x="348" y="307"/>
                </a:lnTo>
                <a:lnTo>
                  <a:pt x="336" y="310"/>
                </a:lnTo>
                <a:lnTo>
                  <a:pt x="325" y="315"/>
                </a:lnTo>
                <a:lnTo>
                  <a:pt x="314" y="320"/>
                </a:lnTo>
                <a:lnTo>
                  <a:pt x="303" y="322"/>
                </a:lnTo>
                <a:lnTo>
                  <a:pt x="293" y="318"/>
                </a:lnTo>
                <a:lnTo>
                  <a:pt x="281" y="309"/>
                </a:lnTo>
                <a:lnTo>
                  <a:pt x="281" y="300"/>
                </a:lnTo>
                <a:lnTo>
                  <a:pt x="282" y="288"/>
                </a:lnTo>
                <a:lnTo>
                  <a:pt x="280" y="279"/>
                </a:lnTo>
                <a:lnTo>
                  <a:pt x="270" y="275"/>
                </a:lnTo>
                <a:lnTo>
                  <a:pt x="265" y="269"/>
                </a:lnTo>
                <a:lnTo>
                  <a:pt x="266" y="262"/>
                </a:lnTo>
                <a:lnTo>
                  <a:pt x="267" y="255"/>
                </a:lnTo>
                <a:lnTo>
                  <a:pt x="263" y="249"/>
                </a:lnTo>
                <a:lnTo>
                  <a:pt x="263" y="241"/>
                </a:lnTo>
                <a:lnTo>
                  <a:pt x="265" y="233"/>
                </a:lnTo>
                <a:lnTo>
                  <a:pt x="264" y="225"/>
                </a:lnTo>
                <a:lnTo>
                  <a:pt x="256" y="220"/>
                </a:lnTo>
                <a:lnTo>
                  <a:pt x="250" y="218"/>
                </a:lnTo>
                <a:lnTo>
                  <a:pt x="246" y="215"/>
                </a:lnTo>
                <a:lnTo>
                  <a:pt x="244" y="211"/>
                </a:lnTo>
                <a:lnTo>
                  <a:pt x="243" y="205"/>
                </a:lnTo>
                <a:lnTo>
                  <a:pt x="253" y="194"/>
                </a:lnTo>
                <a:lnTo>
                  <a:pt x="263" y="181"/>
                </a:lnTo>
                <a:lnTo>
                  <a:pt x="271" y="167"/>
                </a:lnTo>
                <a:lnTo>
                  <a:pt x="275" y="154"/>
                </a:lnTo>
                <a:lnTo>
                  <a:pt x="266" y="142"/>
                </a:lnTo>
                <a:lnTo>
                  <a:pt x="263" y="131"/>
                </a:lnTo>
                <a:lnTo>
                  <a:pt x="265" y="119"/>
                </a:lnTo>
                <a:lnTo>
                  <a:pt x="268" y="106"/>
                </a:lnTo>
                <a:lnTo>
                  <a:pt x="271" y="95"/>
                </a:lnTo>
                <a:lnTo>
                  <a:pt x="272" y="83"/>
                </a:lnTo>
                <a:lnTo>
                  <a:pt x="267" y="72"/>
                </a:lnTo>
                <a:lnTo>
                  <a:pt x="255" y="63"/>
                </a:lnTo>
                <a:lnTo>
                  <a:pt x="255" y="51"/>
                </a:lnTo>
                <a:lnTo>
                  <a:pt x="258" y="42"/>
                </a:lnTo>
                <a:lnTo>
                  <a:pt x="266" y="36"/>
                </a:lnTo>
                <a:lnTo>
                  <a:pt x="275" y="31"/>
                </a:lnTo>
                <a:lnTo>
                  <a:pt x="285" y="34"/>
                </a:lnTo>
                <a:lnTo>
                  <a:pt x="294" y="34"/>
                </a:lnTo>
                <a:lnTo>
                  <a:pt x="302" y="34"/>
                </a:lnTo>
                <a:lnTo>
                  <a:pt x="310" y="34"/>
                </a:lnTo>
                <a:lnTo>
                  <a:pt x="318" y="31"/>
                </a:lnTo>
                <a:lnTo>
                  <a:pt x="326" y="28"/>
                </a:lnTo>
                <a:lnTo>
                  <a:pt x="334" y="25"/>
                </a:lnTo>
                <a:lnTo>
                  <a:pt x="341" y="19"/>
                </a:lnTo>
                <a:lnTo>
                  <a:pt x="354" y="13"/>
                </a:lnTo>
                <a:lnTo>
                  <a:pt x="367" y="8"/>
                </a:lnTo>
                <a:lnTo>
                  <a:pt x="382" y="4"/>
                </a:lnTo>
                <a:lnTo>
                  <a:pt x="396" y="2"/>
                </a:lnTo>
                <a:lnTo>
                  <a:pt x="411" y="0"/>
                </a:lnTo>
                <a:lnTo>
                  <a:pt x="425" y="3"/>
                </a:lnTo>
                <a:lnTo>
                  <a:pt x="439" y="7"/>
                </a:lnTo>
                <a:lnTo>
                  <a:pt x="453" y="14"/>
                </a:lnTo>
                <a:lnTo>
                  <a:pt x="485" y="17"/>
                </a:lnTo>
                <a:close/>
              </a:path>
            </a:pathLst>
          </a:custGeom>
          <a:solidFill>
            <a:schemeClr val="accent1"/>
          </a:solidFill>
          <a:ln w="9525">
            <a:solidFill>
              <a:schemeClr val="accent1"/>
            </a:solidFill>
            <a:round/>
            <a:headEnd/>
            <a:tailEnd/>
          </a:ln>
        </p:spPr>
        <p:txBody>
          <a:bodyPr/>
          <a:lstStyle/>
          <a:p>
            <a:endParaRPr lang="LID4096"/>
          </a:p>
        </p:txBody>
      </p:sp>
      <p:sp>
        <p:nvSpPr>
          <p:cNvPr id="174100" name="Freeform 20">
            <a:extLst>
              <a:ext uri="{FF2B5EF4-FFF2-40B4-BE49-F238E27FC236}">
                <a16:creationId xmlns:a16="http://schemas.microsoft.com/office/drawing/2014/main" id="{8264C0E4-0CAC-1F90-692F-E6E1631CE714}"/>
              </a:ext>
            </a:extLst>
          </p:cNvPr>
          <p:cNvSpPr>
            <a:spLocks/>
          </p:cNvSpPr>
          <p:nvPr/>
        </p:nvSpPr>
        <p:spPr bwMode="auto">
          <a:xfrm flipH="1">
            <a:off x="6400800" y="4876800"/>
            <a:ext cx="1276350" cy="1981200"/>
          </a:xfrm>
          <a:custGeom>
            <a:avLst/>
            <a:gdLst>
              <a:gd name="T0" fmla="*/ 617 w 1476"/>
              <a:gd name="T1" fmla="*/ 270 h 2285"/>
              <a:gd name="T2" fmla="*/ 707 w 1476"/>
              <a:gd name="T3" fmla="*/ 348 h 2285"/>
              <a:gd name="T4" fmla="*/ 907 w 1476"/>
              <a:gd name="T5" fmla="*/ 480 h 2285"/>
              <a:gd name="T6" fmla="*/ 962 w 1476"/>
              <a:gd name="T7" fmla="*/ 425 h 2285"/>
              <a:gd name="T8" fmla="*/ 944 w 1476"/>
              <a:gd name="T9" fmla="*/ 178 h 2285"/>
              <a:gd name="T10" fmla="*/ 1059 w 1476"/>
              <a:gd name="T11" fmla="*/ 103 h 2285"/>
              <a:gd name="T12" fmla="*/ 1171 w 1476"/>
              <a:gd name="T13" fmla="*/ 160 h 2285"/>
              <a:gd name="T14" fmla="*/ 1220 w 1476"/>
              <a:gd name="T15" fmla="*/ 357 h 2285"/>
              <a:gd name="T16" fmla="*/ 1156 w 1476"/>
              <a:gd name="T17" fmla="*/ 451 h 2285"/>
              <a:gd name="T18" fmla="*/ 1203 w 1476"/>
              <a:gd name="T19" fmla="*/ 445 h 2285"/>
              <a:gd name="T20" fmla="*/ 1285 w 1476"/>
              <a:gd name="T21" fmla="*/ 472 h 2285"/>
              <a:gd name="T22" fmla="*/ 1325 w 1476"/>
              <a:gd name="T23" fmla="*/ 558 h 2285"/>
              <a:gd name="T24" fmla="*/ 1387 w 1476"/>
              <a:gd name="T25" fmla="*/ 841 h 2285"/>
              <a:gd name="T26" fmla="*/ 1460 w 1476"/>
              <a:gd name="T27" fmla="*/ 1346 h 2285"/>
              <a:gd name="T28" fmla="*/ 1417 w 1476"/>
              <a:gd name="T29" fmla="*/ 1351 h 2285"/>
              <a:gd name="T30" fmla="*/ 1387 w 1476"/>
              <a:gd name="T31" fmla="*/ 1164 h 2285"/>
              <a:gd name="T32" fmla="*/ 1263 w 1476"/>
              <a:gd name="T33" fmla="*/ 844 h 2285"/>
              <a:gd name="T34" fmla="*/ 1233 w 1476"/>
              <a:gd name="T35" fmla="*/ 1048 h 2285"/>
              <a:gd name="T36" fmla="*/ 1284 w 1476"/>
              <a:gd name="T37" fmla="*/ 1557 h 2285"/>
              <a:gd name="T38" fmla="*/ 1222 w 1476"/>
              <a:gd name="T39" fmla="*/ 2056 h 2285"/>
              <a:gd name="T40" fmla="*/ 1197 w 1476"/>
              <a:gd name="T41" fmla="*/ 2186 h 2285"/>
              <a:gd name="T42" fmla="*/ 1234 w 1476"/>
              <a:gd name="T43" fmla="*/ 2268 h 2285"/>
              <a:gd name="T44" fmla="*/ 1125 w 1476"/>
              <a:gd name="T45" fmla="*/ 2248 h 2285"/>
              <a:gd name="T46" fmla="*/ 1062 w 1476"/>
              <a:gd name="T47" fmla="*/ 2079 h 2285"/>
              <a:gd name="T48" fmla="*/ 1037 w 1476"/>
              <a:gd name="T49" fmla="*/ 1747 h 2285"/>
              <a:gd name="T50" fmla="*/ 1037 w 1476"/>
              <a:gd name="T51" fmla="*/ 2170 h 2285"/>
              <a:gd name="T52" fmla="*/ 959 w 1476"/>
              <a:gd name="T53" fmla="*/ 2252 h 2285"/>
              <a:gd name="T54" fmla="*/ 954 w 1476"/>
              <a:gd name="T55" fmla="*/ 2072 h 2285"/>
              <a:gd name="T56" fmla="*/ 874 w 1476"/>
              <a:gd name="T57" fmla="*/ 1715 h 2285"/>
              <a:gd name="T58" fmla="*/ 859 w 1476"/>
              <a:gd name="T59" fmla="*/ 1128 h 2285"/>
              <a:gd name="T60" fmla="*/ 868 w 1476"/>
              <a:gd name="T61" fmla="*/ 923 h 2285"/>
              <a:gd name="T62" fmla="*/ 803 w 1476"/>
              <a:gd name="T63" fmla="*/ 725 h 2285"/>
              <a:gd name="T64" fmla="*/ 740 w 1476"/>
              <a:gd name="T65" fmla="*/ 838 h 2285"/>
              <a:gd name="T66" fmla="*/ 657 w 1476"/>
              <a:gd name="T67" fmla="*/ 983 h 2285"/>
              <a:gd name="T68" fmla="*/ 680 w 1476"/>
              <a:gd name="T69" fmla="*/ 1218 h 2285"/>
              <a:gd name="T70" fmla="*/ 662 w 1476"/>
              <a:gd name="T71" fmla="*/ 1638 h 2285"/>
              <a:gd name="T72" fmla="*/ 564 w 1476"/>
              <a:gd name="T73" fmla="*/ 2166 h 2285"/>
              <a:gd name="T74" fmla="*/ 560 w 1476"/>
              <a:gd name="T75" fmla="*/ 2283 h 2285"/>
              <a:gd name="T76" fmla="*/ 449 w 1476"/>
              <a:gd name="T77" fmla="*/ 2151 h 2285"/>
              <a:gd name="T78" fmla="*/ 450 w 1476"/>
              <a:gd name="T79" fmla="*/ 1908 h 2285"/>
              <a:gd name="T80" fmla="*/ 437 w 1476"/>
              <a:gd name="T81" fmla="*/ 1544 h 2285"/>
              <a:gd name="T82" fmla="*/ 415 w 1476"/>
              <a:gd name="T83" fmla="*/ 2070 h 2285"/>
              <a:gd name="T84" fmla="*/ 354 w 1476"/>
              <a:gd name="T85" fmla="*/ 2246 h 2285"/>
              <a:gd name="T86" fmla="*/ 312 w 1476"/>
              <a:gd name="T87" fmla="*/ 2098 h 2285"/>
              <a:gd name="T88" fmla="*/ 253 w 1476"/>
              <a:gd name="T89" fmla="*/ 1802 h 2285"/>
              <a:gd name="T90" fmla="*/ 214 w 1476"/>
              <a:gd name="T91" fmla="*/ 1181 h 2285"/>
              <a:gd name="T92" fmla="*/ 238 w 1476"/>
              <a:gd name="T93" fmla="*/ 938 h 2285"/>
              <a:gd name="T94" fmla="*/ 218 w 1476"/>
              <a:gd name="T95" fmla="*/ 745 h 2285"/>
              <a:gd name="T96" fmla="*/ 146 w 1476"/>
              <a:gd name="T97" fmla="*/ 983 h 2285"/>
              <a:gd name="T98" fmla="*/ 100 w 1476"/>
              <a:gd name="T99" fmla="*/ 1249 h 2285"/>
              <a:gd name="T100" fmla="*/ 101 w 1476"/>
              <a:gd name="T101" fmla="*/ 1322 h 2285"/>
              <a:gd name="T102" fmla="*/ 24 w 1476"/>
              <a:gd name="T103" fmla="*/ 1253 h 2285"/>
              <a:gd name="T104" fmla="*/ 52 w 1476"/>
              <a:gd name="T105" fmla="*/ 927 h 2285"/>
              <a:gd name="T106" fmla="*/ 113 w 1476"/>
              <a:gd name="T107" fmla="*/ 710 h 2285"/>
              <a:gd name="T108" fmla="*/ 135 w 1476"/>
              <a:gd name="T109" fmla="*/ 548 h 2285"/>
              <a:gd name="T110" fmla="*/ 294 w 1476"/>
              <a:gd name="T111" fmla="*/ 357 h 2285"/>
              <a:gd name="T112" fmla="*/ 453 w 1476"/>
              <a:gd name="T113" fmla="*/ 315 h 2285"/>
              <a:gd name="T114" fmla="*/ 423 w 1476"/>
              <a:gd name="T115" fmla="*/ 184 h 2285"/>
              <a:gd name="T116" fmla="*/ 482 w 1476"/>
              <a:gd name="T117" fmla="*/ 7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6" h="2285">
                <a:moveTo>
                  <a:pt x="636" y="48"/>
                </a:moveTo>
                <a:lnTo>
                  <a:pt x="651" y="77"/>
                </a:lnTo>
                <a:lnTo>
                  <a:pt x="658" y="111"/>
                </a:lnTo>
                <a:lnTo>
                  <a:pt x="660" y="146"/>
                </a:lnTo>
                <a:lnTo>
                  <a:pt x="664" y="179"/>
                </a:lnTo>
                <a:lnTo>
                  <a:pt x="661" y="197"/>
                </a:lnTo>
                <a:lnTo>
                  <a:pt x="654" y="213"/>
                </a:lnTo>
                <a:lnTo>
                  <a:pt x="645" y="228"/>
                </a:lnTo>
                <a:lnTo>
                  <a:pt x="635" y="242"/>
                </a:lnTo>
                <a:lnTo>
                  <a:pt x="624" y="255"/>
                </a:lnTo>
                <a:lnTo>
                  <a:pt x="617" y="270"/>
                </a:lnTo>
                <a:lnTo>
                  <a:pt x="614" y="288"/>
                </a:lnTo>
                <a:lnTo>
                  <a:pt x="617" y="306"/>
                </a:lnTo>
                <a:lnTo>
                  <a:pt x="622" y="310"/>
                </a:lnTo>
                <a:lnTo>
                  <a:pt x="628" y="311"/>
                </a:lnTo>
                <a:lnTo>
                  <a:pt x="634" y="311"/>
                </a:lnTo>
                <a:lnTo>
                  <a:pt x="639" y="311"/>
                </a:lnTo>
                <a:lnTo>
                  <a:pt x="651" y="323"/>
                </a:lnTo>
                <a:lnTo>
                  <a:pt x="664" y="333"/>
                </a:lnTo>
                <a:lnTo>
                  <a:pt x="677" y="338"/>
                </a:lnTo>
                <a:lnTo>
                  <a:pt x="692" y="344"/>
                </a:lnTo>
                <a:lnTo>
                  <a:pt x="707" y="348"/>
                </a:lnTo>
                <a:lnTo>
                  <a:pt x="722" y="352"/>
                </a:lnTo>
                <a:lnTo>
                  <a:pt x="737" y="357"/>
                </a:lnTo>
                <a:lnTo>
                  <a:pt x="751" y="364"/>
                </a:lnTo>
                <a:lnTo>
                  <a:pt x="826" y="402"/>
                </a:lnTo>
                <a:lnTo>
                  <a:pt x="838" y="413"/>
                </a:lnTo>
                <a:lnTo>
                  <a:pt x="848" y="426"/>
                </a:lnTo>
                <a:lnTo>
                  <a:pt x="858" y="439"/>
                </a:lnTo>
                <a:lnTo>
                  <a:pt x="870" y="452"/>
                </a:lnTo>
                <a:lnTo>
                  <a:pt x="880" y="464"/>
                </a:lnTo>
                <a:lnTo>
                  <a:pt x="893" y="473"/>
                </a:lnTo>
                <a:lnTo>
                  <a:pt x="907" y="480"/>
                </a:lnTo>
                <a:lnTo>
                  <a:pt x="923" y="481"/>
                </a:lnTo>
                <a:lnTo>
                  <a:pt x="933" y="480"/>
                </a:lnTo>
                <a:lnTo>
                  <a:pt x="944" y="481"/>
                </a:lnTo>
                <a:lnTo>
                  <a:pt x="954" y="482"/>
                </a:lnTo>
                <a:lnTo>
                  <a:pt x="964" y="482"/>
                </a:lnTo>
                <a:lnTo>
                  <a:pt x="974" y="482"/>
                </a:lnTo>
                <a:lnTo>
                  <a:pt x="984" y="481"/>
                </a:lnTo>
                <a:lnTo>
                  <a:pt x="993" y="477"/>
                </a:lnTo>
                <a:lnTo>
                  <a:pt x="1001" y="471"/>
                </a:lnTo>
                <a:lnTo>
                  <a:pt x="976" y="449"/>
                </a:lnTo>
                <a:lnTo>
                  <a:pt x="962" y="425"/>
                </a:lnTo>
                <a:lnTo>
                  <a:pt x="954" y="396"/>
                </a:lnTo>
                <a:lnTo>
                  <a:pt x="952" y="366"/>
                </a:lnTo>
                <a:lnTo>
                  <a:pt x="949" y="336"/>
                </a:lnTo>
                <a:lnTo>
                  <a:pt x="946" y="306"/>
                </a:lnTo>
                <a:lnTo>
                  <a:pt x="938" y="277"/>
                </a:lnTo>
                <a:lnTo>
                  <a:pt x="923" y="251"/>
                </a:lnTo>
                <a:lnTo>
                  <a:pt x="921" y="233"/>
                </a:lnTo>
                <a:lnTo>
                  <a:pt x="922" y="217"/>
                </a:lnTo>
                <a:lnTo>
                  <a:pt x="926" y="200"/>
                </a:lnTo>
                <a:lnTo>
                  <a:pt x="933" y="185"/>
                </a:lnTo>
                <a:lnTo>
                  <a:pt x="944" y="178"/>
                </a:lnTo>
                <a:lnTo>
                  <a:pt x="954" y="168"/>
                </a:lnTo>
                <a:lnTo>
                  <a:pt x="963" y="156"/>
                </a:lnTo>
                <a:lnTo>
                  <a:pt x="972" y="145"/>
                </a:lnTo>
                <a:lnTo>
                  <a:pt x="983" y="134"/>
                </a:lnTo>
                <a:lnTo>
                  <a:pt x="994" y="126"/>
                </a:lnTo>
                <a:lnTo>
                  <a:pt x="1008" y="122"/>
                </a:lnTo>
                <a:lnTo>
                  <a:pt x="1023" y="123"/>
                </a:lnTo>
                <a:lnTo>
                  <a:pt x="1031" y="115"/>
                </a:lnTo>
                <a:lnTo>
                  <a:pt x="1039" y="110"/>
                </a:lnTo>
                <a:lnTo>
                  <a:pt x="1048" y="107"/>
                </a:lnTo>
                <a:lnTo>
                  <a:pt x="1059" y="103"/>
                </a:lnTo>
                <a:lnTo>
                  <a:pt x="1068" y="102"/>
                </a:lnTo>
                <a:lnTo>
                  <a:pt x="1078" y="102"/>
                </a:lnTo>
                <a:lnTo>
                  <a:pt x="1090" y="102"/>
                </a:lnTo>
                <a:lnTo>
                  <a:pt x="1100" y="102"/>
                </a:lnTo>
                <a:lnTo>
                  <a:pt x="1112" y="107"/>
                </a:lnTo>
                <a:lnTo>
                  <a:pt x="1125" y="113"/>
                </a:lnTo>
                <a:lnTo>
                  <a:pt x="1136" y="119"/>
                </a:lnTo>
                <a:lnTo>
                  <a:pt x="1148" y="128"/>
                </a:lnTo>
                <a:lnTo>
                  <a:pt x="1157" y="137"/>
                </a:lnTo>
                <a:lnTo>
                  <a:pt x="1165" y="147"/>
                </a:lnTo>
                <a:lnTo>
                  <a:pt x="1171" y="160"/>
                </a:lnTo>
                <a:lnTo>
                  <a:pt x="1173" y="172"/>
                </a:lnTo>
                <a:lnTo>
                  <a:pt x="1188" y="189"/>
                </a:lnTo>
                <a:lnTo>
                  <a:pt x="1199" y="206"/>
                </a:lnTo>
                <a:lnTo>
                  <a:pt x="1208" y="225"/>
                </a:lnTo>
                <a:lnTo>
                  <a:pt x="1213" y="246"/>
                </a:lnTo>
                <a:lnTo>
                  <a:pt x="1216" y="268"/>
                </a:lnTo>
                <a:lnTo>
                  <a:pt x="1217" y="291"/>
                </a:lnTo>
                <a:lnTo>
                  <a:pt x="1214" y="313"/>
                </a:lnTo>
                <a:lnTo>
                  <a:pt x="1210" y="335"/>
                </a:lnTo>
                <a:lnTo>
                  <a:pt x="1216" y="345"/>
                </a:lnTo>
                <a:lnTo>
                  <a:pt x="1220" y="357"/>
                </a:lnTo>
                <a:lnTo>
                  <a:pt x="1221" y="369"/>
                </a:lnTo>
                <a:lnTo>
                  <a:pt x="1217" y="381"/>
                </a:lnTo>
                <a:lnTo>
                  <a:pt x="1210" y="390"/>
                </a:lnTo>
                <a:lnTo>
                  <a:pt x="1203" y="398"/>
                </a:lnTo>
                <a:lnTo>
                  <a:pt x="1195" y="406"/>
                </a:lnTo>
                <a:lnTo>
                  <a:pt x="1187" y="414"/>
                </a:lnTo>
                <a:lnTo>
                  <a:pt x="1179" y="422"/>
                </a:lnTo>
                <a:lnTo>
                  <a:pt x="1171" y="430"/>
                </a:lnTo>
                <a:lnTo>
                  <a:pt x="1163" y="437"/>
                </a:lnTo>
                <a:lnTo>
                  <a:pt x="1154" y="445"/>
                </a:lnTo>
                <a:lnTo>
                  <a:pt x="1156" y="451"/>
                </a:lnTo>
                <a:lnTo>
                  <a:pt x="1157" y="456"/>
                </a:lnTo>
                <a:lnTo>
                  <a:pt x="1158" y="462"/>
                </a:lnTo>
                <a:lnTo>
                  <a:pt x="1159" y="467"/>
                </a:lnTo>
                <a:lnTo>
                  <a:pt x="1163" y="462"/>
                </a:lnTo>
                <a:lnTo>
                  <a:pt x="1167" y="456"/>
                </a:lnTo>
                <a:lnTo>
                  <a:pt x="1173" y="451"/>
                </a:lnTo>
                <a:lnTo>
                  <a:pt x="1179" y="448"/>
                </a:lnTo>
                <a:lnTo>
                  <a:pt x="1184" y="445"/>
                </a:lnTo>
                <a:lnTo>
                  <a:pt x="1190" y="444"/>
                </a:lnTo>
                <a:lnTo>
                  <a:pt x="1197" y="444"/>
                </a:lnTo>
                <a:lnTo>
                  <a:pt x="1203" y="445"/>
                </a:lnTo>
                <a:lnTo>
                  <a:pt x="1208" y="452"/>
                </a:lnTo>
                <a:lnTo>
                  <a:pt x="1213" y="456"/>
                </a:lnTo>
                <a:lnTo>
                  <a:pt x="1221" y="457"/>
                </a:lnTo>
                <a:lnTo>
                  <a:pt x="1229" y="456"/>
                </a:lnTo>
                <a:lnTo>
                  <a:pt x="1237" y="456"/>
                </a:lnTo>
                <a:lnTo>
                  <a:pt x="1244" y="456"/>
                </a:lnTo>
                <a:lnTo>
                  <a:pt x="1251" y="458"/>
                </a:lnTo>
                <a:lnTo>
                  <a:pt x="1256" y="464"/>
                </a:lnTo>
                <a:lnTo>
                  <a:pt x="1270" y="464"/>
                </a:lnTo>
                <a:lnTo>
                  <a:pt x="1279" y="466"/>
                </a:lnTo>
                <a:lnTo>
                  <a:pt x="1285" y="472"/>
                </a:lnTo>
                <a:lnTo>
                  <a:pt x="1289" y="480"/>
                </a:lnTo>
                <a:lnTo>
                  <a:pt x="1292" y="489"/>
                </a:lnTo>
                <a:lnTo>
                  <a:pt x="1294" y="500"/>
                </a:lnTo>
                <a:lnTo>
                  <a:pt x="1297" y="509"/>
                </a:lnTo>
                <a:lnTo>
                  <a:pt x="1302" y="518"/>
                </a:lnTo>
                <a:lnTo>
                  <a:pt x="1309" y="521"/>
                </a:lnTo>
                <a:lnTo>
                  <a:pt x="1315" y="526"/>
                </a:lnTo>
                <a:lnTo>
                  <a:pt x="1319" y="531"/>
                </a:lnTo>
                <a:lnTo>
                  <a:pt x="1323" y="535"/>
                </a:lnTo>
                <a:lnTo>
                  <a:pt x="1323" y="547"/>
                </a:lnTo>
                <a:lnTo>
                  <a:pt x="1325" y="558"/>
                </a:lnTo>
                <a:lnTo>
                  <a:pt x="1331" y="568"/>
                </a:lnTo>
                <a:lnTo>
                  <a:pt x="1337" y="577"/>
                </a:lnTo>
                <a:lnTo>
                  <a:pt x="1343" y="587"/>
                </a:lnTo>
                <a:lnTo>
                  <a:pt x="1350" y="596"/>
                </a:lnTo>
                <a:lnTo>
                  <a:pt x="1356" y="607"/>
                </a:lnTo>
                <a:lnTo>
                  <a:pt x="1360" y="618"/>
                </a:lnTo>
                <a:lnTo>
                  <a:pt x="1369" y="661"/>
                </a:lnTo>
                <a:lnTo>
                  <a:pt x="1373" y="706"/>
                </a:lnTo>
                <a:lnTo>
                  <a:pt x="1378" y="751"/>
                </a:lnTo>
                <a:lnTo>
                  <a:pt x="1383" y="796"/>
                </a:lnTo>
                <a:lnTo>
                  <a:pt x="1387" y="841"/>
                </a:lnTo>
                <a:lnTo>
                  <a:pt x="1396" y="884"/>
                </a:lnTo>
                <a:lnTo>
                  <a:pt x="1409" y="925"/>
                </a:lnTo>
                <a:lnTo>
                  <a:pt x="1429" y="964"/>
                </a:lnTo>
                <a:lnTo>
                  <a:pt x="1438" y="1020"/>
                </a:lnTo>
                <a:lnTo>
                  <a:pt x="1443" y="1078"/>
                </a:lnTo>
                <a:lnTo>
                  <a:pt x="1443" y="1135"/>
                </a:lnTo>
                <a:lnTo>
                  <a:pt x="1445" y="1191"/>
                </a:lnTo>
                <a:lnTo>
                  <a:pt x="1476" y="1308"/>
                </a:lnTo>
                <a:lnTo>
                  <a:pt x="1471" y="1321"/>
                </a:lnTo>
                <a:lnTo>
                  <a:pt x="1466" y="1334"/>
                </a:lnTo>
                <a:lnTo>
                  <a:pt x="1460" y="1346"/>
                </a:lnTo>
                <a:lnTo>
                  <a:pt x="1454" y="1359"/>
                </a:lnTo>
                <a:lnTo>
                  <a:pt x="1447" y="1370"/>
                </a:lnTo>
                <a:lnTo>
                  <a:pt x="1440" y="1383"/>
                </a:lnTo>
                <a:lnTo>
                  <a:pt x="1435" y="1395"/>
                </a:lnTo>
                <a:lnTo>
                  <a:pt x="1428" y="1407"/>
                </a:lnTo>
                <a:lnTo>
                  <a:pt x="1421" y="1406"/>
                </a:lnTo>
                <a:lnTo>
                  <a:pt x="1416" y="1401"/>
                </a:lnTo>
                <a:lnTo>
                  <a:pt x="1413" y="1396"/>
                </a:lnTo>
                <a:lnTo>
                  <a:pt x="1411" y="1390"/>
                </a:lnTo>
                <a:lnTo>
                  <a:pt x="1413" y="1369"/>
                </a:lnTo>
                <a:lnTo>
                  <a:pt x="1417" y="1351"/>
                </a:lnTo>
                <a:lnTo>
                  <a:pt x="1422" y="1332"/>
                </a:lnTo>
                <a:lnTo>
                  <a:pt x="1421" y="1315"/>
                </a:lnTo>
                <a:lnTo>
                  <a:pt x="1415" y="1327"/>
                </a:lnTo>
                <a:lnTo>
                  <a:pt x="1413" y="1342"/>
                </a:lnTo>
                <a:lnTo>
                  <a:pt x="1407" y="1352"/>
                </a:lnTo>
                <a:lnTo>
                  <a:pt x="1394" y="1352"/>
                </a:lnTo>
                <a:lnTo>
                  <a:pt x="1387" y="1315"/>
                </a:lnTo>
                <a:lnTo>
                  <a:pt x="1384" y="1278"/>
                </a:lnTo>
                <a:lnTo>
                  <a:pt x="1385" y="1241"/>
                </a:lnTo>
                <a:lnTo>
                  <a:pt x="1393" y="1203"/>
                </a:lnTo>
                <a:lnTo>
                  <a:pt x="1387" y="1164"/>
                </a:lnTo>
                <a:lnTo>
                  <a:pt x="1376" y="1127"/>
                </a:lnTo>
                <a:lnTo>
                  <a:pt x="1360" y="1093"/>
                </a:lnTo>
                <a:lnTo>
                  <a:pt x="1342" y="1058"/>
                </a:lnTo>
                <a:lnTo>
                  <a:pt x="1325" y="1024"/>
                </a:lnTo>
                <a:lnTo>
                  <a:pt x="1309" y="989"/>
                </a:lnTo>
                <a:lnTo>
                  <a:pt x="1297" y="952"/>
                </a:lnTo>
                <a:lnTo>
                  <a:pt x="1290" y="914"/>
                </a:lnTo>
                <a:lnTo>
                  <a:pt x="1279" y="899"/>
                </a:lnTo>
                <a:lnTo>
                  <a:pt x="1272" y="881"/>
                </a:lnTo>
                <a:lnTo>
                  <a:pt x="1267" y="862"/>
                </a:lnTo>
                <a:lnTo>
                  <a:pt x="1263" y="844"/>
                </a:lnTo>
                <a:lnTo>
                  <a:pt x="1258" y="865"/>
                </a:lnTo>
                <a:lnTo>
                  <a:pt x="1257" y="887"/>
                </a:lnTo>
                <a:lnTo>
                  <a:pt x="1257" y="908"/>
                </a:lnTo>
                <a:lnTo>
                  <a:pt x="1257" y="929"/>
                </a:lnTo>
                <a:lnTo>
                  <a:pt x="1254" y="949"/>
                </a:lnTo>
                <a:lnTo>
                  <a:pt x="1248" y="966"/>
                </a:lnTo>
                <a:lnTo>
                  <a:pt x="1236" y="979"/>
                </a:lnTo>
                <a:lnTo>
                  <a:pt x="1219" y="988"/>
                </a:lnTo>
                <a:lnTo>
                  <a:pt x="1221" y="1008"/>
                </a:lnTo>
                <a:lnTo>
                  <a:pt x="1226" y="1027"/>
                </a:lnTo>
                <a:lnTo>
                  <a:pt x="1233" y="1048"/>
                </a:lnTo>
                <a:lnTo>
                  <a:pt x="1241" y="1067"/>
                </a:lnTo>
                <a:lnTo>
                  <a:pt x="1249" y="1088"/>
                </a:lnTo>
                <a:lnTo>
                  <a:pt x="1257" y="1108"/>
                </a:lnTo>
                <a:lnTo>
                  <a:pt x="1265" y="1126"/>
                </a:lnTo>
                <a:lnTo>
                  <a:pt x="1272" y="1145"/>
                </a:lnTo>
                <a:lnTo>
                  <a:pt x="1293" y="1210"/>
                </a:lnTo>
                <a:lnTo>
                  <a:pt x="1303" y="1277"/>
                </a:lnTo>
                <a:lnTo>
                  <a:pt x="1304" y="1346"/>
                </a:lnTo>
                <a:lnTo>
                  <a:pt x="1300" y="1416"/>
                </a:lnTo>
                <a:lnTo>
                  <a:pt x="1292" y="1487"/>
                </a:lnTo>
                <a:lnTo>
                  <a:pt x="1284" y="1557"/>
                </a:lnTo>
                <a:lnTo>
                  <a:pt x="1278" y="1626"/>
                </a:lnTo>
                <a:lnTo>
                  <a:pt x="1278" y="1695"/>
                </a:lnTo>
                <a:lnTo>
                  <a:pt x="1265" y="1748"/>
                </a:lnTo>
                <a:lnTo>
                  <a:pt x="1258" y="1803"/>
                </a:lnTo>
                <a:lnTo>
                  <a:pt x="1252" y="1860"/>
                </a:lnTo>
                <a:lnTo>
                  <a:pt x="1247" y="1916"/>
                </a:lnTo>
                <a:lnTo>
                  <a:pt x="1242" y="1944"/>
                </a:lnTo>
                <a:lnTo>
                  <a:pt x="1237" y="1972"/>
                </a:lnTo>
                <a:lnTo>
                  <a:pt x="1233" y="2000"/>
                </a:lnTo>
                <a:lnTo>
                  <a:pt x="1227" y="2028"/>
                </a:lnTo>
                <a:lnTo>
                  <a:pt x="1222" y="2056"/>
                </a:lnTo>
                <a:lnTo>
                  <a:pt x="1218" y="2085"/>
                </a:lnTo>
                <a:lnTo>
                  <a:pt x="1214" y="2113"/>
                </a:lnTo>
                <a:lnTo>
                  <a:pt x="1212" y="2142"/>
                </a:lnTo>
                <a:lnTo>
                  <a:pt x="1208" y="2147"/>
                </a:lnTo>
                <a:lnTo>
                  <a:pt x="1201" y="2148"/>
                </a:lnTo>
                <a:lnTo>
                  <a:pt x="1195" y="2149"/>
                </a:lnTo>
                <a:lnTo>
                  <a:pt x="1188" y="2151"/>
                </a:lnTo>
                <a:lnTo>
                  <a:pt x="1188" y="2159"/>
                </a:lnTo>
                <a:lnTo>
                  <a:pt x="1190" y="2169"/>
                </a:lnTo>
                <a:lnTo>
                  <a:pt x="1194" y="2177"/>
                </a:lnTo>
                <a:lnTo>
                  <a:pt x="1197" y="2186"/>
                </a:lnTo>
                <a:lnTo>
                  <a:pt x="1206" y="2192"/>
                </a:lnTo>
                <a:lnTo>
                  <a:pt x="1216" y="2197"/>
                </a:lnTo>
                <a:lnTo>
                  <a:pt x="1225" y="2203"/>
                </a:lnTo>
                <a:lnTo>
                  <a:pt x="1233" y="2210"/>
                </a:lnTo>
                <a:lnTo>
                  <a:pt x="1241" y="2218"/>
                </a:lnTo>
                <a:lnTo>
                  <a:pt x="1247" y="2226"/>
                </a:lnTo>
                <a:lnTo>
                  <a:pt x="1251" y="2237"/>
                </a:lnTo>
                <a:lnTo>
                  <a:pt x="1254" y="2247"/>
                </a:lnTo>
                <a:lnTo>
                  <a:pt x="1249" y="2256"/>
                </a:lnTo>
                <a:lnTo>
                  <a:pt x="1242" y="2263"/>
                </a:lnTo>
                <a:lnTo>
                  <a:pt x="1234" y="2268"/>
                </a:lnTo>
                <a:lnTo>
                  <a:pt x="1225" y="2272"/>
                </a:lnTo>
                <a:lnTo>
                  <a:pt x="1214" y="2275"/>
                </a:lnTo>
                <a:lnTo>
                  <a:pt x="1203" y="2277"/>
                </a:lnTo>
                <a:lnTo>
                  <a:pt x="1193" y="2277"/>
                </a:lnTo>
                <a:lnTo>
                  <a:pt x="1181" y="2278"/>
                </a:lnTo>
                <a:lnTo>
                  <a:pt x="1169" y="2277"/>
                </a:lnTo>
                <a:lnTo>
                  <a:pt x="1159" y="2273"/>
                </a:lnTo>
                <a:lnTo>
                  <a:pt x="1150" y="2268"/>
                </a:lnTo>
                <a:lnTo>
                  <a:pt x="1142" y="2261"/>
                </a:lnTo>
                <a:lnTo>
                  <a:pt x="1134" y="2254"/>
                </a:lnTo>
                <a:lnTo>
                  <a:pt x="1125" y="2248"/>
                </a:lnTo>
                <a:lnTo>
                  <a:pt x="1114" y="2245"/>
                </a:lnTo>
                <a:lnTo>
                  <a:pt x="1103" y="2243"/>
                </a:lnTo>
                <a:lnTo>
                  <a:pt x="1093" y="2228"/>
                </a:lnTo>
                <a:lnTo>
                  <a:pt x="1091" y="2210"/>
                </a:lnTo>
                <a:lnTo>
                  <a:pt x="1092" y="2190"/>
                </a:lnTo>
                <a:lnTo>
                  <a:pt x="1092" y="2173"/>
                </a:lnTo>
                <a:lnTo>
                  <a:pt x="1084" y="2171"/>
                </a:lnTo>
                <a:lnTo>
                  <a:pt x="1075" y="2170"/>
                </a:lnTo>
                <a:lnTo>
                  <a:pt x="1068" y="2167"/>
                </a:lnTo>
                <a:lnTo>
                  <a:pt x="1063" y="2159"/>
                </a:lnTo>
                <a:lnTo>
                  <a:pt x="1062" y="2079"/>
                </a:lnTo>
                <a:lnTo>
                  <a:pt x="1066" y="1997"/>
                </a:lnTo>
                <a:lnTo>
                  <a:pt x="1072" y="1914"/>
                </a:lnTo>
                <a:lnTo>
                  <a:pt x="1077" y="1832"/>
                </a:lnTo>
                <a:lnTo>
                  <a:pt x="1080" y="1749"/>
                </a:lnTo>
                <a:lnTo>
                  <a:pt x="1080" y="1668"/>
                </a:lnTo>
                <a:lnTo>
                  <a:pt x="1072" y="1588"/>
                </a:lnTo>
                <a:lnTo>
                  <a:pt x="1057" y="1509"/>
                </a:lnTo>
                <a:lnTo>
                  <a:pt x="1054" y="1570"/>
                </a:lnTo>
                <a:lnTo>
                  <a:pt x="1054" y="1631"/>
                </a:lnTo>
                <a:lnTo>
                  <a:pt x="1051" y="1691"/>
                </a:lnTo>
                <a:lnTo>
                  <a:pt x="1037" y="1747"/>
                </a:lnTo>
                <a:lnTo>
                  <a:pt x="1042" y="1817"/>
                </a:lnTo>
                <a:lnTo>
                  <a:pt x="1046" y="1892"/>
                </a:lnTo>
                <a:lnTo>
                  <a:pt x="1047" y="1967"/>
                </a:lnTo>
                <a:lnTo>
                  <a:pt x="1042" y="2042"/>
                </a:lnTo>
                <a:lnTo>
                  <a:pt x="1029" y="2056"/>
                </a:lnTo>
                <a:lnTo>
                  <a:pt x="1030" y="2071"/>
                </a:lnTo>
                <a:lnTo>
                  <a:pt x="1037" y="2087"/>
                </a:lnTo>
                <a:lnTo>
                  <a:pt x="1038" y="2103"/>
                </a:lnTo>
                <a:lnTo>
                  <a:pt x="1035" y="2124"/>
                </a:lnTo>
                <a:lnTo>
                  <a:pt x="1035" y="2146"/>
                </a:lnTo>
                <a:lnTo>
                  <a:pt x="1037" y="2170"/>
                </a:lnTo>
                <a:lnTo>
                  <a:pt x="1039" y="2194"/>
                </a:lnTo>
                <a:lnTo>
                  <a:pt x="1038" y="2216"/>
                </a:lnTo>
                <a:lnTo>
                  <a:pt x="1032" y="2234"/>
                </a:lnTo>
                <a:lnTo>
                  <a:pt x="1020" y="2249"/>
                </a:lnTo>
                <a:lnTo>
                  <a:pt x="998" y="2258"/>
                </a:lnTo>
                <a:lnTo>
                  <a:pt x="991" y="2258"/>
                </a:lnTo>
                <a:lnTo>
                  <a:pt x="984" y="2257"/>
                </a:lnTo>
                <a:lnTo>
                  <a:pt x="978" y="2256"/>
                </a:lnTo>
                <a:lnTo>
                  <a:pt x="971" y="2255"/>
                </a:lnTo>
                <a:lnTo>
                  <a:pt x="966" y="2254"/>
                </a:lnTo>
                <a:lnTo>
                  <a:pt x="959" y="2252"/>
                </a:lnTo>
                <a:lnTo>
                  <a:pt x="953" y="2249"/>
                </a:lnTo>
                <a:lnTo>
                  <a:pt x="946" y="2247"/>
                </a:lnTo>
                <a:lnTo>
                  <a:pt x="936" y="2234"/>
                </a:lnTo>
                <a:lnTo>
                  <a:pt x="930" y="2219"/>
                </a:lnTo>
                <a:lnTo>
                  <a:pt x="929" y="2204"/>
                </a:lnTo>
                <a:lnTo>
                  <a:pt x="931" y="2188"/>
                </a:lnTo>
                <a:lnTo>
                  <a:pt x="934" y="2172"/>
                </a:lnTo>
                <a:lnTo>
                  <a:pt x="939" y="2156"/>
                </a:lnTo>
                <a:lnTo>
                  <a:pt x="942" y="2141"/>
                </a:lnTo>
                <a:lnTo>
                  <a:pt x="946" y="2126"/>
                </a:lnTo>
                <a:lnTo>
                  <a:pt x="954" y="2072"/>
                </a:lnTo>
                <a:lnTo>
                  <a:pt x="931" y="2063"/>
                </a:lnTo>
                <a:lnTo>
                  <a:pt x="915" y="2049"/>
                </a:lnTo>
                <a:lnTo>
                  <a:pt x="904" y="2029"/>
                </a:lnTo>
                <a:lnTo>
                  <a:pt x="899" y="2007"/>
                </a:lnTo>
                <a:lnTo>
                  <a:pt x="895" y="1983"/>
                </a:lnTo>
                <a:lnTo>
                  <a:pt x="893" y="1959"/>
                </a:lnTo>
                <a:lnTo>
                  <a:pt x="889" y="1936"/>
                </a:lnTo>
                <a:lnTo>
                  <a:pt x="884" y="1914"/>
                </a:lnTo>
                <a:lnTo>
                  <a:pt x="877" y="1848"/>
                </a:lnTo>
                <a:lnTo>
                  <a:pt x="874" y="1782"/>
                </a:lnTo>
                <a:lnTo>
                  <a:pt x="874" y="1715"/>
                </a:lnTo>
                <a:lnTo>
                  <a:pt x="876" y="1647"/>
                </a:lnTo>
                <a:lnTo>
                  <a:pt x="874" y="1580"/>
                </a:lnTo>
                <a:lnTo>
                  <a:pt x="871" y="1513"/>
                </a:lnTo>
                <a:lnTo>
                  <a:pt x="862" y="1448"/>
                </a:lnTo>
                <a:lnTo>
                  <a:pt x="846" y="1383"/>
                </a:lnTo>
                <a:lnTo>
                  <a:pt x="839" y="1337"/>
                </a:lnTo>
                <a:lnTo>
                  <a:pt x="835" y="1293"/>
                </a:lnTo>
                <a:lnTo>
                  <a:pt x="834" y="1252"/>
                </a:lnTo>
                <a:lnTo>
                  <a:pt x="836" y="1210"/>
                </a:lnTo>
                <a:lnTo>
                  <a:pt x="845" y="1169"/>
                </a:lnTo>
                <a:lnTo>
                  <a:pt x="859" y="1128"/>
                </a:lnTo>
                <a:lnTo>
                  <a:pt x="880" y="1087"/>
                </a:lnTo>
                <a:lnTo>
                  <a:pt x="909" y="1044"/>
                </a:lnTo>
                <a:lnTo>
                  <a:pt x="909" y="1040"/>
                </a:lnTo>
                <a:lnTo>
                  <a:pt x="909" y="1025"/>
                </a:lnTo>
                <a:lnTo>
                  <a:pt x="908" y="1005"/>
                </a:lnTo>
                <a:lnTo>
                  <a:pt x="907" y="985"/>
                </a:lnTo>
                <a:lnTo>
                  <a:pt x="889" y="974"/>
                </a:lnTo>
                <a:lnTo>
                  <a:pt x="878" y="964"/>
                </a:lnTo>
                <a:lnTo>
                  <a:pt x="871" y="952"/>
                </a:lnTo>
                <a:lnTo>
                  <a:pt x="868" y="938"/>
                </a:lnTo>
                <a:lnTo>
                  <a:pt x="868" y="923"/>
                </a:lnTo>
                <a:lnTo>
                  <a:pt x="869" y="904"/>
                </a:lnTo>
                <a:lnTo>
                  <a:pt x="872" y="881"/>
                </a:lnTo>
                <a:lnTo>
                  <a:pt x="876" y="854"/>
                </a:lnTo>
                <a:lnTo>
                  <a:pt x="872" y="826"/>
                </a:lnTo>
                <a:lnTo>
                  <a:pt x="869" y="797"/>
                </a:lnTo>
                <a:lnTo>
                  <a:pt x="864" y="768"/>
                </a:lnTo>
                <a:lnTo>
                  <a:pt x="855" y="743"/>
                </a:lnTo>
                <a:lnTo>
                  <a:pt x="824" y="695"/>
                </a:lnTo>
                <a:lnTo>
                  <a:pt x="816" y="706"/>
                </a:lnTo>
                <a:lnTo>
                  <a:pt x="810" y="715"/>
                </a:lnTo>
                <a:lnTo>
                  <a:pt x="803" y="725"/>
                </a:lnTo>
                <a:lnTo>
                  <a:pt x="798" y="736"/>
                </a:lnTo>
                <a:lnTo>
                  <a:pt x="793" y="746"/>
                </a:lnTo>
                <a:lnTo>
                  <a:pt x="786" y="758"/>
                </a:lnTo>
                <a:lnTo>
                  <a:pt x="780" y="770"/>
                </a:lnTo>
                <a:lnTo>
                  <a:pt x="772" y="783"/>
                </a:lnTo>
                <a:lnTo>
                  <a:pt x="766" y="794"/>
                </a:lnTo>
                <a:lnTo>
                  <a:pt x="760" y="806"/>
                </a:lnTo>
                <a:lnTo>
                  <a:pt x="756" y="816"/>
                </a:lnTo>
                <a:lnTo>
                  <a:pt x="752" y="826"/>
                </a:lnTo>
                <a:lnTo>
                  <a:pt x="747" y="834"/>
                </a:lnTo>
                <a:lnTo>
                  <a:pt x="740" y="838"/>
                </a:lnTo>
                <a:lnTo>
                  <a:pt x="732" y="841"/>
                </a:lnTo>
                <a:lnTo>
                  <a:pt x="721" y="839"/>
                </a:lnTo>
                <a:lnTo>
                  <a:pt x="712" y="857"/>
                </a:lnTo>
                <a:lnTo>
                  <a:pt x="705" y="873"/>
                </a:lnTo>
                <a:lnTo>
                  <a:pt x="700" y="890"/>
                </a:lnTo>
                <a:lnTo>
                  <a:pt x="696" y="905"/>
                </a:lnTo>
                <a:lnTo>
                  <a:pt x="691" y="921"/>
                </a:lnTo>
                <a:lnTo>
                  <a:pt x="687" y="936"/>
                </a:lnTo>
                <a:lnTo>
                  <a:pt x="682" y="950"/>
                </a:lnTo>
                <a:lnTo>
                  <a:pt x="676" y="964"/>
                </a:lnTo>
                <a:lnTo>
                  <a:pt x="657" y="983"/>
                </a:lnTo>
                <a:lnTo>
                  <a:pt x="649" y="1005"/>
                </a:lnTo>
                <a:lnTo>
                  <a:pt x="650" y="1027"/>
                </a:lnTo>
                <a:lnTo>
                  <a:pt x="656" y="1050"/>
                </a:lnTo>
                <a:lnTo>
                  <a:pt x="665" y="1074"/>
                </a:lnTo>
                <a:lnTo>
                  <a:pt x="674" y="1099"/>
                </a:lnTo>
                <a:lnTo>
                  <a:pt x="679" y="1123"/>
                </a:lnTo>
                <a:lnTo>
                  <a:pt x="676" y="1148"/>
                </a:lnTo>
                <a:lnTo>
                  <a:pt x="673" y="1168"/>
                </a:lnTo>
                <a:lnTo>
                  <a:pt x="673" y="1185"/>
                </a:lnTo>
                <a:lnTo>
                  <a:pt x="676" y="1202"/>
                </a:lnTo>
                <a:lnTo>
                  <a:pt x="680" y="1218"/>
                </a:lnTo>
                <a:lnTo>
                  <a:pt x="684" y="1236"/>
                </a:lnTo>
                <a:lnTo>
                  <a:pt x="688" y="1253"/>
                </a:lnTo>
                <a:lnTo>
                  <a:pt x="688" y="1270"/>
                </a:lnTo>
                <a:lnTo>
                  <a:pt x="683" y="1290"/>
                </a:lnTo>
                <a:lnTo>
                  <a:pt x="674" y="1339"/>
                </a:lnTo>
                <a:lnTo>
                  <a:pt x="671" y="1389"/>
                </a:lnTo>
                <a:lnTo>
                  <a:pt x="669" y="1438"/>
                </a:lnTo>
                <a:lnTo>
                  <a:pt x="671" y="1488"/>
                </a:lnTo>
                <a:lnTo>
                  <a:pt x="671" y="1537"/>
                </a:lnTo>
                <a:lnTo>
                  <a:pt x="668" y="1587"/>
                </a:lnTo>
                <a:lnTo>
                  <a:pt x="662" y="1638"/>
                </a:lnTo>
                <a:lnTo>
                  <a:pt x="650" y="1688"/>
                </a:lnTo>
                <a:lnTo>
                  <a:pt x="638" y="1746"/>
                </a:lnTo>
                <a:lnTo>
                  <a:pt x="629" y="1805"/>
                </a:lnTo>
                <a:lnTo>
                  <a:pt x="621" y="1863"/>
                </a:lnTo>
                <a:lnTo>
                  <a:pt x="614" y="1923"/>
                </a:lnTo>
                <a:lnTo>
                  <a:pt x="607" y="1982"/>
                </a:lnTo>
                <a:lnTo>
                  <a:pt x="599" y="2041"/>
                </a:lnTo>
                <a:lnTo>
                  <a:pt x="588" y="2099"/>
                </a:lnTo>
                <a:lnTo>
                  <a:pt x="574" y="2156"/>
                </a:lnTo>
                <a:lnTo>
                  <a:pt x="571" y="2163"/>
                </a:lnTo>
                <a:lnTo>
                  <a:pt x="564" y="2166"/>
                </a:lnTo>
                <a:lnTo>
                  <a:pt x="555" y="2169"/>
                </a:lnTo>
                <a:lnTo>
                  <a:pt x="547" y="2170"/>
                </a:lnTo>
                <a:lnTo>
                  <a:pt x="548" y="2187"/>
                </a:lnTo>
                <a:lnTo>
                  <a:pt x="558" y="2202"/>
                </a:lnTo>
                <a:lnTo>
                  <a:pt x="570" y="2217"/>
                </a:lnTo>
                <a:lnTo>
                  <a:pt x="583" y="2232"/>
                </a:lnTo>
                <a:lnTo>
                  <a:pt x="593" y="2246"/>
                </a:lnTo>
                <a:lnTo>
                  <a:pt x="598" y="2258"/>
                </a:lnTo>
                <a:lnTo>
                  <a:pt x="593" y="2272"/>
                </a:lnTo>
                <a:lnTo>
                  <a:pt x="576" y="2285"/>
                </a:lnTo>
                <a:lnTo>
                  <a:pt x="560" y="2283"/>
                </a:lnTo>
                <a:lnTo>
                  <a:pt x="543" y="2281"/>
                </a:lnTo>
                <a:lnTo>
                  <a:pt x="525" y="2281"/>
                </a:lnTo>
                <a:lnTo>
                  <a:pt x="508" y="2280"/>
                </a:lnTo>
                <a:lnTo>
                  <a:pt x="492" y="2277"/>
                </a:lnTo>
                <a:lnTo>
                  <a:pt x="477" y="2272"/>
                </a:lnTo>
                <a:lnTo>
                  <a:pt x="463" y="2263"/>
                </a:lnTo>
                <a:lnTo>
                  <a:pt x="453" y="2249"/>
                </a:lnTo>
                <a:lnTo>
                  <a:pt x="448" y="2226"/>
                </a:lnTo>
                <a:lnTo>
                  <a:pt x="445" y="2201"/>
                </a:lnTo>
                <a:lnTo>
                  <a:pt x="446" y="2176"/>
                </a:lnTo>
                <a:lnTo>
                  <a:pt x="449" y="2151"/>
                </a:lnTo>
                <a:lnTo>
                  <a:pt x="439" y="2141"/>
                </a:lnTo>
                <a:lnTo>
                  <a:pt x="433" y="2128"/>
                </a:lnTo>
                <a:lnTo>
                  <a:pt x="431" y="2114"/>
                </a:lnTo>
                <a:lnTo>
                  <a:pt x="431" y="2101"/>
                </a:lnTo>
                <a:lnTo>
                  <a:pt x="433" y="2086"/>
                </a:lnTo>
                <a:lnTo>
                  <a:pt x="434" y="2071"/>
                </a:lnTo>
                <a:lnTo>
                  <a:pt x="435" y="2056"/>
                </a:lnTo>
                <a:lnTo>
                  <a:pt x="435" y="2042"/>
                </a:lnTo>
                <a:lnTo>
                  <a:pt x="441" y="1998"/>
                </a:lnTo>
                <a:lnTo>
                  <a:pt x="446" y="1953"/>
                </a:lnTo>
                <a:lnTo>
                  <a:pt x="450" y="1908"/>
                </a:lnTo>
                <a:lnTo>
                  <a:pt x="454" y="1863"/>
                </a:lnTo>
                <a:lnTo>
                  <a:pt x="456" y="1818"/>
                </a:lnTo>
                <a:lnTo>
                  <a:pt x="461" y="1775"/>
                </a:lnTo>
                <a:lnTo>
                  <a:pt x="465" y="1731"/>
                </a:lnTo>
                <a:lnTo>
                  <a:pt x="471" y="1688"/>
                </a:lnTo>
                <a:lnTo>
                  <a:pt x="461" y="1633"/>
                </a:lnTo>
                <a:lnTo>
                  <a:pt x="457" y="1575"/>
                </a:lnTo>
                <a:lnTo>
                  <a:pt x="454" y="1519"/>
                </a:lnTo>
                <a:lnTo>
                  <a:pt x="445" y="1467"/>
                </a:lnTo>
                <a:lnTo>
                  <a:pt x="441" y="1505"/>
                </a:lnTo>
                <a:lnTo>
                  <a:pt x="437" y="1544"/>
                </a:lnTo>
                <a:lnTo>
                  <a:pt x="432" y="1583"/>
                </a:lnTo>
                <a:lnTo>
                  <a:pt x="427" y="1621"/>
                </a:lnTo>
                <a:lnTo>
                  <a:pt x="424" y="1661"/>
                </a:lnTo>
                <a:lnTo>
                  <a:pt x="422" y="1700"/>
                </a:lnTo>
                <a:lnTo>
                  <a:pt x="423" y="1738"/>
                </a:lnTo>
                <a:lnTo>
                  <a:pt x="427" y="1776"/>
                </a:lnTo>
                <a:lnTo>
                  <a:pt x="427" y="1840"/>
                </a:lnTo>
                <a:lnTo>
                  <a:pt x="427" y="1908"/>
                </a:lnTo>
                <a:lnTo>
                  <a:pt x="426" y="1979"/>
                </a:lnTo>
                <a:lnTo>
                  <a:pt x="424" y="2048"/>
                </a:lnTo>
                <a:lnTo>
                  <a:pt x="415" y="2070"/>
                </a:lnTo>
                <a:lnTo>
                  <a:pt x="411" y="2094"/>
                </a:lnTo>
                <a:lnTo>
                  <a:pt x="410" y="2118"/>
                </a:lnTo>
                <a:lnTo>
                  <a:pt x="405" y="2142"/>
                </a:lnTo>
                <a:lnTo>
                  <a:pt x="409" y="2163"/>
                </a:lnTo>
                <a:lnTo>
                  <a:pt x="411" y="2185"/>
                </a:lnTo>
                <a:lnTo>
                  <a:pt x="411" y="2207"/>
                </a:lnTo>
                <a:lnTo>
                  <a:pt x="407" y="2227"/>
                </a:lnTo>
                <a:lnTo>
                  <a:pt x="395" y="2234"/>
                </a:lnTo>
                <a:lnTo>
                  <a:pt x="381" y="2240"/>
                </a:lnTo>
                <a:lnTo>
                  <a:pt x="369" y="2243"/>
                </a:lnTo>
                <a:lnTo>
                  <a:pt x="354" y="2246"/>
                </a:lnTo>
                <a:lnTo>
                  <a:pt x="340" y="2246"/>
                </a:lnTo>
                <a:lnTo>
                  <a:pt x="326" y="2243"/>
                </a:lnTo>
                <a:lnTo>
                  <a:pt x="312" y="2240"/>
                </a:lnTo>
                <a:lnTo>
                  <a:pt x="299" y="2234"/>
                </a:lnTo>
                <a:lnTo>
                  <a:pt x="288" y="2224"/>
                </a:lnTo>
                <a:lnTo>
                  <a:pt x="284" y="2210"/>
                </a:lnTo>
                <a:lnTo>
                  <a:pt x="284" y="2194"/>
                </a:lnTo>
                <a:lnTo>
                  <a:pt x="287" y="2179"/>
                </a:lnTo>
                <a:lnTo>
                  <a:pt x="298" y="2154"/>
                </a:lnTo>
                <a:lnTo>
                  <a:pt x="308" y="2127"/>
                </a:lnTo>
                <a:lnTo>
                  <a:pt x="312" y="2098"/>
                </a:lnTo>
                <a:lnTo>
                  <a:pt x="309" y="2070"/>
                </a:lnTo>
                <a:lnTo>
                  <a:pt x="291" y="2065"/>
                </a:lnTo>
                <a:lnTo>
                  <a:pt x="280" y="2055"/>
                </a:lnTo>
                <a:lnTo>
                  <a:pt x="274" y="2041"/>
                </a:lnTo>
                <a:lnTo>
                  <a:pt x="272" y="2025"/>
                </a:lnTo>
                <a:lnTo>
                  <a:pt x="271" y="2007"/>
                </a:lnTo>
                <a:lnTo>
                  <a:pt x="272" y="1989"/>
                </a:lnTo>
                <a:lnTo>
                  <a:pt x="272" y="1972"/>
                </a:lnTo>
                <a:lnTo>
                  <a:pt x="269" y="1956"/>
                </a:lnTo>
                <a:lnTo>
                  <a:pt x="260" y="1881"/>
                </a:lnTo>
                <a:lnTo>
                  <a:pt x="253" y="1802"/>
                </a:lnTo>
                <a:lnTo>
                  <a:pt x="246" y="1725"/>
                </a:lnTo>
                <a:lnTo>
                  <a:pt x="236" y="1651"/>
                </a:lnTo>
                <a:lnTo>
                  <a:pt x="227" y="1616"/>
                </a:lnTo>
                <a:lnTo>
                  <a:pt x="222" y="1581"/>
                </a:lnTo>
                <a:lnTo>
                  <a:pt x="216" y="1545"/>
                </a:lnTo>
                <a:lnTo>
                  <a:pt x="207" y="1511"/>
                </a:lnTo>
                <a:lnTo>
                  <a:pt x="212" y="1433"/>
                </a:lnTo>
                <a:lnTo>
                  <a:pt x="219" y="1357"/>
                </a:lnTo>
                <a:lnTo>
                  <a:pt x="221" y="1282"/>
                </a:lnTo>
                <a:lnTo>
                  <a:pt x="215" y="1208"/>
                </a:lnTo>
                <a:lnTo>
                  <a:pt x="214" y="1181"/>
                </a:lnTo>
                <a:lnTo>
                  <a:pt x="212" y="1155"/>
                </a:lnTo>
                <a:lnTo>
                  <a:pt x="212" y="1130"/>
                </a:lnTo>
                <a:lnTo>
                  <a:pt x="214" y="1103"/>
                </a:lnTo>
                <a:lnTo>
                  <a:pt x="221" y="1082"/>
                </a:lnTo>
                <a:lnTo>
                  <a:pt x="229" y="1062"/>
                </a:lnTo>
                <a:lnTo>
                  <a:pt x="238" y="1041"/>
                </a:lnTo>
                <a:lnTo>
                  <a:pt x="248" y="1020"/>
                </a:lnTo>
                <a:lnTo>
                  <a:pt x="252" y="998"/>
                </a:lnTo>
                <a:lnTo>
                  <a:pt x="254" y="978"/>
                </a:lnTo>
                <a:lnTo>
                  <a:pt x="250" y="958"/>
                </a:lnTo>
                <a:lnTo>
                  <a:pt x="238" y="938"/>
                </a:lnTo>
                <a:lnTo>
                  <a:pt x="245" y="875"/>
                </a:lnTo>
                <a:lnTo>
                  <a:pt x="251" y="811"/>
                </a:lnTo>
                <a:lnTo>
                  <a:pt x="254" y="747"/>
                </a:lnTo>
                <a:lnTo>
                  <a:pt x="251" y="684"/>
                </a:lnTo>
                <a:lnTo>
                  <a:pt x="246" y="693"/>
                </a:lnTo>
                <a:lnTo>
                  <a:pt x="243" y="703"/>
                </a:lnTo>
                <a:lnTo>
                  <a:pt x="241" y="715"/>
                </a:lnTo>
                <a:lnTo>
                  <a:pt x="237" y="725"/>
                </a:lnTo>
                <a:lnTo>
                  <a:pt x="233" y="735"/>
                </a:lnTo>
                <a:lnTo>
                  <a:pt x="227" y="741"/>
                </a:lnTo>
                <a:lnTo>
                  <a:pt x="218" y="745"/>
                </a:lnTo>
                <a:lnTo>
                  <a:pt x="205" y="743"/>
                </a:lnTo>
                <a:lnTo>
                  <a:pt x="206" y="769"/>
                </a:lnTo>
                <a:lnTo>
                  <a:pt x="205" y="794"/>
                </a:lnTo>
                <a:lnTo>
                  <a:pt x="201" y="820"/>
                </a:lnTo>
                <a:lnTo>
                  <a:pt x="197" y="844"/>
                </a:lnTo>
                <a:lnTo>
                  <a:pt x="190" y="868"/>
                </a:lnTo>
                <a:lnTo>
                  <a:pt x="182" y="892"/>
                </a:lnTo>
                <a:lnTo>
                  <a:pt x="173" y="915"/>
                </a:lnTo>
                <a:lnTo>
                  <a:pt x="163" y="938"/>
                </a:lnTo>
                <a:lnTo>
                  <a:pt x="155" y="960"/>
                </a:lnTo>
                <a:lnTo>
                  <a:pt x="146" y="983"/>
                </a:lnTo>
                <a:lnTo>
                  <a:pt x="138" y="1005"/>
                </a:lnTo>
                <a:lnTo>
                  <a:pt x="130" y="1028"/>
                </a:lnTo>
                <a:lnTo>
                  <a:pt x="122" y="1051"/>
                </a:lnTo>
                <a:lnTo>
                  <a:pt x="114" y="1075"/>
                </a:lnTo>
                <a:lnTo>
                  <a:pt x="107" y="1099"/>
                </a:lnTo>
                <a:lnTo>
                  <a:pt x="100" y="1122"/>
                </a:lnTo>
                <a:lnTo>
                  <a:pt x="108" y="1153"/>
                </a:lnTo>
                <a:lnTo>
                  <a:pt x="115" y="1185"/>
                </a:lnTo>
                <a:lnTo>
                  <a:pt x="114" y="1218"/>
                </a:lnTo>
                <a:lnTo>
                  <a:pt x="105" y="1249"/>
                </a:lnTo>
                <a:lnTo>
                  <a:pt x="100" y="1249"/>
                </a:lnTo>
                <a:lnTo>
                  <a:pt x="95" y="1249"/>
                </a:lnTo>
                <a:lnTo>
                  <a:pt x="92" y="1248"/>
                </a:lnTo>
                <a:lnTo>
                  <a:pt x="89" y="1246"/>
                </a:lnTo>
                <a:lnTo>
                  <a:pt x="89" y="1255"/>
                </a:lnTo>
                <a:lnTo>
                  <a:pt x="92" y="1264"/>
                </a:lnTo>
                <a:lnTo>
                  <a:pt x="97" y="1275"/>
                </a:lnTo>
                <a:lnTo>
                  <a:pt x="101" y="1284"/>
                </a:lnTo>
                <a:lnTo>
                  <a:pt x="105" y="1293"/>
                </a:lnTo>
                <a:lnTo>
                  <a:pt x="107" y="1302"/>
                </a:lnTo>
                <a:lnTo>
                  <a:pt x="106" y="1313"/>
                </a:lnTo>
                <a:lnTo>
                  <a:pt x="101" y="1322"/>
                </a:lnTo>
                <a:lnTo>
                  <a:pt x="92" y="1323"/>
                </a:lnTo>
                <a:lnTo>
                  <a:pt x="85" y="1322"/>
                </a:lnTo>
                <a:lnTo>
                  <a:pt x="77" y="1319"/>
                </a:lnTo>
                <a:lnTo>
                  <a:pt x="70" y="1313"/>
                </a:lnTo>
                <a:lnTo>
                  <a:pt x="64" y="1307"/>
                </a:lnTo>
                <a:lnTo>
                  <a:pt x="59" y="1300"/>
                </a:lnTo>
                <a:lnTo>
                  <a:pt x="54" y="1293"/>
                </a:lnTo>
                <a:lnTo>
                  <a:pt x="49" y="1286"/>
                </a:lnTo>
                <a:lnTo>
                  <a:pt x="42" y="1275"/>
                </a:lnTo>
                <a:lnTo>
                  <a:pt x="34" y="1264"/>
                </a:lnTo>
                <a:lnTo>
                  <a:pt x="24" y="1253"/>
                </a:lnTo>
                <a:lnTo>
                  <a:pt x="15" y="1243"/>
                </a:lnTo>
                <a:lnTo>
                  <a:pt x="7" y="1231"/>
                </a:lnTo>
                <a:lnTo>
                  <a:pt x="1" y="1219"/>
                </a:lnTo>
                <a:lnTo>
                  <a:pt x="0" y="1207"/>
                </a:lnTo>
                <a:lnTo>
                  <a:pt x="3" y="1193"/>
                </a:lnTo>
                <a:lnTo>
                  <a:pt x="30" y="1092"/>
                </a:lnTo>
                <a:lnTo>
                  <a:pt x="30" y="1052"/>
                </a:lnTo>
                <a:lnTo>
                  <a:pt x="36" y="1014"/>
                </a:lnTo>
                <a:lnTo>
                  <a:pt x="44" y="979"/>
                </a:lnTo>
                <a:lnTo>
                  <a:pt x="52" y="945"/>
                </a:lnTo>
                <a:lnTo>
                  <a:pt x="52" y="927"/>
                </a:lnTo>
                <a:lnTo>
                  <a:pt x="53" y="908"/>
                </a:lnTo>
                <a:lnTo>
                  <a:pt x="54" y="890"/>
                </a:lnTo>
                <a:lnTo>
                  <a:pt x="56" y="873"/>
                </a:lnTo>
                <a:lnTo>
                  <a:pt x="60" y="852"/>
                </a:lnTo>
                <a:lnTo>
                  <a:pt x="63" y="832"/>
                </a:lnTo>
                <a:lnTo>
                  <a:pt x="68" y="812"/>
                </a:lnTo>
                <a:lnTo>
                  <a:pt x="72" y="790"/>
                </a:lnTo>
                <a:lnTo>
                  <a:pt x="79" y="769"/>
                </a:lnTo>
                <a:lnTo>
                  <a:pt x="87" y="750"/>
                </a:lnTo>
                <a:lnTo>
                  <a:pt x="99" y="730"/>
                </a:lnTo>
                <a:lnTo>
                  <a:pt x="113" y="710"/>
                </a:lnTo>
                <a:lnTo>
                  <a:pt x="119" y="699"/>
                </a:lnTo>
                <a:lnTo>
                  <a:pt x="119" y="687"/>
                </a:lnTo>
                <a:lnTo>
                  <a:pt x="114" y="678"/>
                </a:lnTo>
                <a:lnTo>
                  <a:pt x="107" y="670"/>
                </a:lnTo>
                <a:lnTo>
                  <a:pt x="99" y="661"/>
                </a:lnTo>
                <a:lnTo>
                  <a:pt x="92" y="653"/>
                </a:lnTo>
                <a:lnTo>
                  <a:pt x="86" y="644"/>
                </a:lnTo>
                <a:lnTo>
                  <a:pt x="84" y="633"/>
                </a:lnTo>
                <a:lnTo>
                  <a:pt x="100" y="604"/>
                </a:lnTo>
                <a:lnTo>
                  <a:pt x="117" y="577"/>
                </a:lnTo>
                <a:lnTo>
                  <a:pt x="135" y="548"/>
                </a:lnTo>
                <a:lnTo>
                  <a:pt x="151" y="520"/>
                </a:lnTo>
                <a:lnTo>
                  <a:pt x="167" y="492"/>
                </a:lnTo>
                <a:lnTo>
                  <a:pt x="182" y="463"/>
                </a:lnTo>
                <a:lnTo>
                  <a:pt x="196" y="433"/>
                </a:lnTo>
                <a:lnTo>
                  <a:pt x="207" y="403"/>
                </a:lnTo>
                <a:lnTo>
                  <a:pt x="220" y="391"/>
                </a:lnTo>
                <a:lnTo>
                  <a:pt x="234" y="382"/>
                </a:lnTo>
                <a:lnTo>
                  <a:pt x="248" y="374"/>
                </a:lnTo>
                <a:lnTo>
                  <a:pt x="263" y="367"/>
                </a:lnTo>
                <a:lnTo>
                  <a:pt x="278" y="361"/>
                </a:lnTo>
                <a:lnTo>
                  <a:pt x="294" y="357"/>
                </a:lnTo>
                <a:lnTo>
                  <a:pt x="309" y="352"/>
                </a:lnTo>
                <a:lnTo>
                  <a:pt x="326" y="349"/>
                </a:lnTo>
                <a:lnTo>
                  <a:pt x="342" y="345"/>
                </a:lnTo>
                <a:lnTo>
                  <a:pt x="358" y="342"/>
                </a:lnTo>
                <a:lnTo>
                  <a:pt x="374" y="338"/>
                </a:lnTo>
                <a:lnTo>
                  <a:pt x="390" y="335"/>
                </a:lnTo>
                <a:lnTo>
                  <a:pt x="405" y="331"/>
                </a:lnTo>
                <a:lnTo>
                  <a:pt x="422" y="327"/>
                </a:lnTo>
                <a:lnTo>
                  <a:pt x="437" y="321"/>
                </a:lnTo>
                <a:lnTo>
                  <a:pt x="450" y="315"/>
                </a:lnTo>
                <a:lnTo>
                  <a:pt x="453" y="315"/>
                </a:lnTo>
                <a:lnTo>
                  <a:pt x="456" y="315"/>
                </a:lnTo>
                <a:lnTo>
                  <a:pt x="458" y="315"/>
                </a:lnTo>
                <a:lnTo>
                  <a:pt x="460" y="313"/>
                </a:lnTo>
                <a:lnTo>
                  <a:pt x="449" y="299"/>
                </a:lnTo>
                <a:lnTo>
                  <a:pt x="442" y="284"/>
                </a:lnTo>
                <a:lnTo>
                  <a:pt x="437" y="268"/>
                </a:lnTo>
                <a:lnTo>
                  <a:pt x="433" y="252"/>
                </a:lnTo>
                <a:lnTo>
                  <a:pt x="430" y="235"/>
                </a:lnTo>
                <a:lnTo>
                  <a:pt x="427" y="219"/>
                </a:lnTo>
                <a:lnTo>
                  <a:pt x="425" y="201"/>
                </a:lnTo>
                <a:lnTo>
                  <a:pt x="423" y="184"/>
                </a:lnTo>
                <a:lnTo>
                  <a:pt x="431" y="157"/>
                </a:lnTo>
                <a:lnTo>
                  <a:pt x="420" y="133"/>
                </a:lnTo>
                <a:lnTo>
                  <a:pt x="422" y="108"/>
                </a:lnTo>
                <a:lnTo>
                  <a:pt x="430" y="83"/>
                </a:lnTo>
                <a:lnTo>
                  <a:pt x="438" y="58"/>
                </a:lnTo>
                <a:lnTo>
                  <a:pt x="433" y="52"/>
                </a:lnTo>
                <a:lnTo>
                  <a:pt x="434" y="43"/>
                </a:lnTo>
                <a:lnTo>
                  <a:pt x="438" y="35"/>
                </a:lnTo>
                <a:lnTo>
                  <a:pt x="441" y="28"/>
                </a:lnTo>
                <a:lnTo>
                  <a:pt x="460" y="15"/>
                </a:lnTo>
                <a:lnTo>
                  <a:pt x="482" y="7"/>
                </a:lnTo>
                <a:lnTo>
                  <a:pt x="503" y="1"/>
                </a:lnTo>
                <a:lnTo>
                  <a:pt x="528" y="0"/>
                </a:lnTo>
                <a:lnTo>
                  <a:pt x="552" y="1"/>
                </a:lnTo>
                <a:lnTo>
                  <a:pt x="575" y="4"/>
                </a:lnTo>
                <a:lnTo>
                  <a:pt x="597" y="11"/>
                </a:lnTo>
                <a:lnTo>
                  <a:pt x="617" y="19"/>
                </a:lnTo>
                <a:lnTo>
                  <a:pt x="636" y="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74101" name="AutoShape 21">
            <a:extLst>
              <a:ext uri="{FF2B5EF4-FFF2-40B4-BE49-F238E27FC236}">
                <a16:creationId xmlns:a16="http://schemas.microsoft.com/office/drawing/2014/main" id="{7F2D2D2F-5803-28FB-8646-40181D8562B5}"/>
              </a:ext>
            </a:extLst>
          </p:cNvPr>
          <p:cNvSpPr>
            <a:spLocks noChangeArrowheads="1"/>
          </p:cNvSpPr>
          <p:nvPr/>
        </p:nvSpPr>
        <p:spPr bwMode="auto">
          <a:xfrm>
            <a:off x="6858000" y="3429000"/>
            <a:ext cx="1905000" cy="990600"/>
          </a:xfrm>
          <a:prstGeom prst="wedgeRoundRectCallout">
            <a:avLst>
              <a:gd name="adj1" fmla="val 1250"/>
              <a:gd name="adj2" fmla="val 97755"/>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LID4096" sz="1800" b="0">
                <a:latin typeface="Comic Sans MS" panose="030F0702030302020204" pitchFamily="66" charset="0"/>
              </a:rPr>
              <a:t>Hi guys! Oh, there’s Sally!</a:t>
            </a:r>
          </a:p>
          <a:p>
            <a:pPr algn="ctr"/>
            <a:r>
              <a:rPr lang="en-US" altLang="LID4096" sz="1800" b="0">
                <a:latin typeface="Comic Sans MS" panose="030F0702030302020204" pitchFamily="66" charset="0"/>
              </a:rPr>
              <a:t>Ask her along.</a:t>
            </a:r>
            <a:endParaRPr lang="en-CA" altLang="LID4096" sz="1800" b="0">
              <a:latin typeface="Comic Sans MS" panose="030F0702030302020204" pitchFamily="66"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2EC87DBB-0346-5C58-7FB3-D3878867C935}"/>
              </a:ext>
            </a:extLst>
          </p:cNvPr>
          <p:cNvSpPr>
            <a:spLocks noGrp="1" noChangeArrowheads="1"/>
          </p:cNvSpPr>
          <p:nvPr>
            <p:ph type="title"/>
          </p:nvPr>
        </p:nvSpPr>
        <p:spPr>
          <a:xfrm>
            <a:off x="304800" y="609600"/>
            <a:ext cx="7772400" cy="533400"/>
          </a:xfrm>
        </p:spPr>
        <p:txBody>
          <a:bodyPr/>
          <a:lstStyle/>
          <a:p>
            <a:r>
              <a:rPr lang="en-US" altLang="LID4096"/>
              <a:t>Casual Interaction</a:t>
            </a:r>
            <a:endParaRPr lang="en-CA" altLang="LID4096"/>
          </a:p>
        </p:txBody>
      </p:sp>
      <p:sp>
        <p:nvSpPr>
          <p:cNvPr id="176131" name="Rectangle 3">
            <a:extLst>
              <a:ext uri="{FF2B5EF4-FFF2-40B4-BE49-F238E27FC236}">
                <a16:creationId xmlns:a16="http://schemas.microsoft.com/office/drawing/2014/main" id="{08A7FBBE-475D-4C78-CA82-FAC3C410899F}"/>
              </a:ext>
            </a:extLst>
          </p:cNvPr>
          <p:cNvSpPr>
            <a:spLocks noGrp="1" noChangeArrowheads="1"/>
          </p:cNvSpPr>
          <p:nvPr>
            <p:ph type="body" idx="1"/>
          </p:nvPr>
        </p:nvSpPr>
        <p:spPr/>
        <p:txBody>
          <a:bodyPr/>
          <a:lstStyle/>
          <a:p>
            <a:r>
              <a:rPr lang="en-US" altLang="LID4096" dirty="0"/>
              <a:t>Video: a hallway over lunchtime</a:t>
            </a:r>
          </a:p>
          <a:p>
            <a:pPr lvl="1"/>
            <a:r>
              <a:rPr lang="en-US" altLang="LID4096" i="1" dirty="0"/>
              <a:t>idea from </a:t>
            </a:r>
            <a:r>
              <a:rPr lang="en-US" altLang="LID4096" i="1" dirty="0" err="1"/>
              <a:t>Bellcore</a:t>
            </a:r>
            <a:endParaRPr lang="en-CA" altLang="LID4096" i="1" dirty="0"/>
          </a:p>
          <a:p>
            <a:endParaRPr lang="en-CA" altLang="LID4096" dirty="0"/>
          </a:p>
        </p:txBody>
      </p:sp>
      <p:pic>
        <p:nvPicPr>
          <p:cNvPr id="176132" name="Picture 4">
            <a:extLst>
              <a:ext uri="{FF2B5EF4-FFF2-40B4-BE49-F238E27FC236}">
                <a16:creationId xmlns:a16="http://schemas.microsoft.com/office/drawing/2014/main" id="{2C75630A-B7B3-D646-CCC1-0C2EB8B037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8225" y="3448050"/>
            <a:ext cx="2987675" cy="2463800"/>
          </a:xfrm>
          <a:prstGeom prst="rect">
            <a:avLst/>
          </a:prstGeom>
          <a:noFill/>
          <a:extLst>
            <a:ext uri="{909E8E84-426E-40DD-AFC4-6F175D3DCCD1}">
              <a14:hiddenFill xmlns:a14="http://schemas.microsoft.com/office/drawing/2010/main">
                <a:solidFill>
                  <a:srgbClr val="FFFFFF"/>
                </a:solidFill>
              </a14:hiddenFill>
            </a:ext>
          </a:extLst>
        </p:spPr>
      </p:pic>
      <p:pic>
        <p:nvPicPr>
          <p:cNvPr id="176133" name="Picture 5">
            <a:extLst>
              <a:ext uri="{FF2B5EF4-FFF2-40B4-BE49-F238E27FC236}">
                <a16:creationId xmlns:a16="http://schemas.microsoft.com/office/drawing/2014/main" id="{66DF3962-0C5C-D831-5EA0-714CDEFCA0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24838" y="4343400"/>
            <a:ext cx="919162"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 name="1990-Hallways.VideoReport">
            <a:hlinkClick r:id="" action="ppaction://media"/>
            <a:extLst>
              <a:ext uri="{FF2B5EF4-FFF2-40B4-BE49-F238E27FC236}">
                <a16:creationId xmlns:a16="http://schemas.microsoft.com/office/drawing/2014/main" id="{A25CFA28-DB7E-FAB3-D8A6-A1A61A7DE26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83568" y="3219860"/>
            <a:ext cx="4064000" cy="304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fullScrn="1">
              <p:cMediaNode vol="80000">
                <p:cTn id="7"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050">
            <a:extLst>
              <a:ext uri="{FF2B5EF4-FFF2-40B4-BE49-F238E27FC236}">
                <a16:creationId xmlns:a16="http://schemas.microsoft.com/office/drawing/2014/main" id="{621017A0-6A3E-0A40-A3B1-3F8E8BE5EC12}"/>
              </a:ext>
            </a:extLst>
          </p:cNvPr>
          <p:cNvSpPr>
            <a:spLocks noGrp="1" noChangeArrowheads="1"/>
          </p:cNvSpPr>
          <p:nvPr>
            <p:ph type="title"/>
          </p:nvPr>
        </p:nvSpPr>
        <p:spPr>
          <a:xfrm>
            <a:off x="304800" y="609600"/>
            <a:ext cx="7772400" cy="533400"/>
          </a:xfrm>
        </p:spPr>
        <p:txBody>
          <a:bodyPr/>
          <a:lstStyle/>
          <a:p>
            <a:r>
              <a:rPr lang="en-US" altLang="LID4096"/>
              <a:t>Related Work </a:t>
            </a:r>
            <a:endParaRPr lang="en-CA" altLang="LID4096"/>
          </a:p>
        </p:txBody>
      </p:sp>
      <p:sp>
        <p:nvSpPr>
          <p:cNvPr id="178179" name="Text Box 2051">
            <a:extLst>
              <a:ext uri="{FF2B5EF4-FFF2-40B4-BE49-F238E27FC236}">
                <a16:creationId xmlns:a16="http://schemas.microsoft.com/office/drawing/2014/main" id="{D2071175-7FA1-8EEA-756B-427FB52FFEDB}"/>
              </a:ext>
            </a:extLst>
          </p:cNvPr>
          <p:cNvSpPr txBox="1">
            <a:spLocks noChangeArrowheads="1"/>
          </p:cNvSpPr>
          <p:nvPr/>
        </p:nvSpPr>
        <p:spPr bwMode="auto">
          <a:xfrm>
            <a:off x="304800" y="5638800"/>
            <a:ext cx="2971800" cy="984250"/>
          </a:xfrm>
          <a:prstGeom prst="rect">
            <a:avLst/>
          </a:prstGeom>
          <a:noFill/>
          <a:ln w="38100">
            <a:solidFill>
              <a:srgbClr val="FFCC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Instant Messaging</a:t>
            </a:r>
          </a:p>
        </p:txBody>
      </p:sp>
      <p:pic>
        <p:nvPicPr>
          <p:cNvPr id="178180" name="Picture 2052">
            <a:extLst>
              <a:ext uri="{FF2B5EF4-FFF2-40B4-BE49-F238E27FC236}">
                <a16:creationId xmlns:a16="http://schemas.microsoft.com/office/drawing/2014/main" id="{789A8072-6B5F-CEAD-034F-F4D52ACB2E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2079625" cy="322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8181" name="Picture 2053">
            <a:extLst>
              <a:ext uri="{FF2B5EF4-FFF2-40B4-BE49-F238E27FC236}">
                <a16:creationId xmlns:a16="http://schemas.microsoft.com/office/drawing/2014/main" id="{10C399F9-A53C-5814-5D01-97178B9D1C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505200"/>
            <a:ext cx="2667000" cy="192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8182" name="Text Box 2054">
            <a:extLst>
              <a:ext uri="{FF2B5EF4-FFF2-40B4-BE49-F238E27FC236}">
                <a16:creationId xmlns:a16="http://schemas.microsoft.com/office/drawing/2014/main" id="{FA02D537-1BA1-A063-EB7A-871DC862F8AE}"/>
              </a:ext>
            </a:extLst>
          </p:cNvPr>
          <p:cNvSpPr txBox="1">
            <a:spLocks noChangeArrowheads="1"/>
          </p:cNvSpPr>
          <p:nvPr/>
        </p:nvSpPr>
        <p:spPr bwMode="auto">
          <a:xfrm>
            <a:off x="5257800" y="5638800"/>
            <a:ext cx="3352800" cy="984250"/>
          </a:xfrm>
          <a:prstGeom prst="rect">
            <a:avLst/>
          </a:prstGeom>
          <a:noFill/>
          <a:ln w="38100">
            <a:solidFill>
              <a:srgbClr val="FFCC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Media</a:t>
            </a:r>
            <a:br>
              <a:rPr lang="en-US" altLang="LID4096" sz="2800">
                <a:latin typeface="Verdana" panose="020B0604030504040204" pitchFamily="34" charset="0"/>
              </a:rPr>
            </a:br>
            <a:r>
              <a:rPr lang="en-US" altLang="LID4096" sz="2800">
                <a:latin typeface="Verdana" panose="020B0604030504040204" pitchFamily="34" charset="0"/>
              </a:rPr>
              <a:t>spaces</a:t>
            </a:r>
          </a:p>
        </p:txBody>
      </p:sp>
      <p:grpSp>
        <p:nvGrpSpPr>
          <p:cNvPr id="178183" name="Group 2055">
            <a:extLst>
              <a:ext uri="{FF2B5EF4-FFF2-40B4-BE49-F238E27FC236}">
                <a16:creationId xmlns:a16="http://schemas.microsoft.com/office/drawing/2014/main" id="{910F70CA-2EF4-F2E0-AEFE-5E8C20779931}"/>
              </a:ext>
            </a:extLst>
          </p:cNvPr>
          <p:cNvGrpSpPr>
            <a:grpSpLocks/>
          </p:cNvGrpSpPr>
          <p:nvPr/>
        </p:nvGrpSpPr>
        <p:grpSpPr bwMode="auto">
          <a:xfrm>
            <a:off x="4953000" y="2743200"/>
            <a:ext cx="3810000" cy="1905000"/>
            <a:chOff x="1488" y="912"/>
            <a:chExt cx="2400" cy="1388"/>
          </a:xfrm>
        </p:grpSpPr>
        <p:sp>
          <p:nvSpPr>
            <p:cNvPr id="178184" name="Rectangle 2056">
              <a:extLst>
                <a:ext uri="{FF2B5EF4-FFF2-40B4-BE49-F238E27FC236}">
                  <a16:creationId xmlns:a16="http://schemas.microsoft.com/office/drawing/2014/main" id="{1D2394B1-BC85-2626-203B-BB60ECF8F9ED}"/>
                </a:ext>
              </a:extLst>
            </p:cNvPr>
            <p:cNvSpPr>
              <a:spLocks noChangeArrowheads="1"/>
            </p:cNvSpPr>
            <p:nvPr/>
          </p:nvSpPr>
          <p:spPr bwMode="auto">
            <a:xfrm>
              <a:off x="1723" y="1006"/>
              <a:ext cx="800" cy="612"/>
            </a:xfrm>
            <a:prstGeom prst="rect">
              <a:avLst/>
            </a:prstGeom>
            <a:solidFill>
              <a:schemeClr val="folHlink"/>
            </a:solidFill>
            <a:ln w="5715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en-CA" altLang="LID4096" b="0">
                <a:latin typeface="Arial" panose="020B0604020202020204" pitchFamily="34" charset="0"/>
              </a:endParaRPr>
            </a:p>
          </p:txBody>
        </p:sp>
        <p:sp>
          <p:nvSpPr>
            <p:cNvPr id="178185" name="Rectangle 2057">
              <a:extLst>
                <a:ext uri="{FF2B5EF4-FFF2-40B4-BE49-F238E27FC236}">
                  <a16:creationId xmlns:a16="http://schemas.microsoft.com/office/drawing/2014/main" id="{2042B8F3-17B8-9A0F-2F69-DC5D04E3DEE9}"/>
                </a:ext>
              </a:extLst>
            </p:cNvPr>
            <p:cNvSpPr>
              <a:spLocks noChangeArrowheads="1"/>
            </p:cNvSpPr>
            <p:nvPr/>
          </p:nvSpPr>
          <p:spPr bwMode="auto">
            <a:xfrm>
              <a:off x="2970" y="1006"/>
              <a:ext cx="800" cy="612"/>
            </a:xfrm>
            <a:prstGeom prst="rect">
              <a:avLst/>
            </a:prstGeom>
            <a:solidFill>
              <a:schemeClr val="folHlink"/>
            </a:solidFill>
            <a:ln w="5715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en-CA" altLang="LID4096" b="0">
                <a:latin typeface="Arial" panose="020B0604020202020204" pitchFamily="34" charset="0"/>
              </a:endParaRPr>
            </a:p>
          </p:txBody>
        </p:sp>
        <p:sp>
          <p:nvSpPr>
            <p:cNvPr id="178186" name="Rectangle 2058">
              <a:extLst>
                <a:ext uri="{FF2B5EF4-FFF2-40B4-BE49-F238E27FC236}">
                  <a16:creationId xmlns:a16="http://schemas.microsoft.com/office/drawing/2014/main" id="{7963D760-5E42-61C5-AB92-0452EB2C0C94}"/>
                </a:ext>
              </a:extLst>
            </p:cNvPr>
            <p:cNvSpPr>
              <a:spLocks noChangeArrowheads="1"/>
            </p:cNvSpPr>
            <p:nvPr/>
          </p:nvSpPr>
          <p:spPr bwMode="auto">
            <a:xfrm>
              <a:off x="1488" y="1030"/>
              <a:ext cx="2400" cy="1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eaLnBrk="0" hangingPunct="0"/>
              <a:endParaRPr lang="en-CA" altLang="LID4096" b="0"/>
            </a:p>
          </p:txBody>
        </p:sp>
        <p:grpSp>
          <p:nvGrpSpPr>
            <p:cNvPr id="178187" name="Group 2059">
              <a:extLst>
                <a:ext uri="{FF2B5EF4-FFF2-40B4-BE49-F238E27FC236}">
                  <a16:creationId xmlns:a16="http://schemas.microsoft.com/office/drawing/2014/main" id="{530710E6-4F6C-5760-BFDB-2FB6D6F7918A}"/>
                </a:ext>
              </a:extLst>
            </p:cNvPr>
            <p:cNvGrpSpPr>
              <a:grpSpLocks/>
            </p:cNvGrpSpPr>
            <p:nvPr/>
          </p:nvGrpSpPr>
          <p:grpSpPr bwMode="auto">
            <a:xfrm>
              <a:off x="1535" y="1406"/>
              <a:ext cx="116" cy="636"/>
              <a:chOff x="3247" y="871"/>
              <a:chExt cx="124" cy="680"/>
            </a:xfrm>
          </p:grpSpPr>
          <p:sp>
            <p:nvSpPr>
              <p:cNvPr id="178188" name="Oval 2060">
                <a:extLst>
                  <a:ext uri="{FF2B5EF4-FFF2-40B4-BE49-F238E27FC236}">
                    <a16:creationId xmlns:a16="http://schemas.microsoft.com/office/drawing/2014/main" id="{9AF76D69-CE3F-B87E-EB33-C8AEF1864347}"/>
                  </a:ext>
                </a:extLst>
              </p:cNvPr>
              <p:cNvSpPr>
                <a:spLocks noChangeArrowheads="1"/>
              </p:cNvSpPr>
              <p:nvPr/>
            </p:nvSpPr>
            <p:spPr bwMode="auto">
              <a:xfrm>
                <a:off x="3255" y="871"/>
                <a:ext cx="54" cy="121"/>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189" name="Line 2061">
                <a:extLst>
                  <a:ext uri="{FF2B5EF4-FFF2-40B4-BE49-F238E27FC236}">
                    <a16:creationId xmlns:a16="http://schemas.microsoft.com/office/drawing/2014/main" id="{30B0D670-6DB0-5D78-3F82-0CCCCA6144BC}"/>
                  </a:ext>
                </a:extLst>
              </p:cNvPr>
              <p:cNvSpPr>
                <a:spLocks noChangeShapeType="1"/>
              </p:cNvSpPr>
              <p:nvPr/>
            </p:nvSpPr>
            <p:spPr bwMode="auto">
              <a:xfrm>
                <a:off x="3281" y="1003"/>
                <a:ext cx="0" cy="27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190" name="Line 2062">
                <a:extLst>
                  <a:ext uri="{FF2B5EF4-FFF2-40B4-BE49-F238E27FC236}">
                    <a16:creationId xmlns:a16="http://schemas.microsoft.com/office/drawing/2014/main" id="{39249464-248D-4120-56F1-2C040B37595D}"/>
                  </a:ext>
                </a:extLst>
              </p:cNvPr>
              <p:cNvSpPr>
                <a:spLocks noChangeShapeType="1"/>
              </p:cNvSpPr>
              <p:nvPr/>
            </p:nvSpPr>
            <p:spPr bwMode="auto">
              <a:xfrm flipH="1">
                <a:off x="3250" y="1274"/>
                <a:ext cx="22" cy="18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191" name="Line 2063">
                <a:extLst>
                  <a:ext uri="{FF2B5EF4-FFF2-40B4-BE49-F238E27FC236}">
                    <a16:creationId xmlns:a16="http://schemas.microsoft.com/office/drawing/2014/main" id="{45EB8994-94FD-7ED2-3710-013CFEF1B807}"/>
                  </a:ext>
                </a:extLst>
              </p:cNvPr>
              <p:cNvSpPr>
                <a:spLocks noChangeShapeType="1"/>
              </p:cNvSpPr>
              <p:nvPr/>
            </p:nvSpPr>
            <p:spPr bwMode="auto">
              <a:xfrm>
                <a:off x="3247" y="1052"/>
                <a:ext cx="10" cy="20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192" name="Line 2064">
                <a:extLst>
                  <a:ext uri="{FF2B5EF4-FFF2-40B4-BE49-F238E27FC236}">
                    <a16:creationId xmlns:a16="http://schemas.microsoft.com/office/drawing/2014/main" id="{1DA8C606-0F1B-2437-7957-58630DD6DB51}"/>
                  </a:ext>
                </a:extLst>
              </p:cNvPr>
              <p:cNvSpPr>
                <a:spLocks noChangeShapeType="1"/>
              </p:cNvSpPr>
              <p:nvPr/>
            </p:nvSpPr>
            <p:spPr bwMode="auto">
              <a:xfrm>
                <a:off x="3285" y="1284"/>
                <a:ext cx="29" cy="26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193" name="Line 2065">
                <a:extLst>
                  <a:ext uri="{FF2B5EF4-FFF2-40B4-BE49-F238E27FC236}">
                    <a16:creationId xmlns:a16="http://schemas.microsoft.com/office/drawing/2014/main" id="{DFA55249-F6FB-D7C9-BB89-193098F4BE10}"/>
                  </a:ext>
                </a:extLst>
              </p:cNvPr>
              <p:cNvSpPr>
                <a:spLocks noChangeShapeType="1"/>
              </p:cNvSpPr>
              <p:nvPr/>
            </p:nvSpPr>
            <p:spPr bwMode="auto">
              <a:xfrm>
                <a:off x="3314" y="1051"/>
                <a:ext cx="57" cy="1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194" name="Arc 2066">
                <a:extLst>
                  <a:ext uri="{FF2B5EF4-FFF2-40B4-BE49-F238E27FC236}">
                    <a16:creationId xmlns:a16="http://schemas.microsoft.com/office/drawing/2014/main" id="{36DB967D-91C9-4A68-B964-A0B0B2A0891D}"/>
                  </a:ext>
                </a:extLst>
              </p:cNvPr>
              <p:cNvSpPr>
                <a:spLocks/>
              </p:cNvSpPr>
              <p:nvPr/>
            </p:nvSpPr>
            <p:spPr bwMode="auto">
              <a:xfrm>
                <a:off x="3274" y="1026"/>
                <a:ext cx="42" cy="41"/>
              </a:xfrm>
              <a:custGeom>
                <a:avLst/>
                <a:gdLst>
                  <a:gd name="G0" fmla="+- 0 0 0"/>
                  <a:gd name="G1" fmla="+- 21085 0 0"/>
                  <a:gd name="G2" fmla="+- 21600 0 0"/>
                  <a:gd name="T0" fmla="*/ 4689 w 20001"/>
                  <a:gd name="T1" fmla="*/ 0 h 21085"/>
                  <a:gd name="T2" fmla="*/ 20001 w 20001"/>
                  <a:gd name="T3" fmla="*/ 12928 h 21085"/>
                  <a:gd name="T4" fmla="*/ 0 w 20001"/>
                  <a:gd name="T5" fmla="*/ 21085 h 21085"/>
                </a:gdLst>
                <a:ahLst/>
                <a:cxnLst>
                  <a:cxn ang="0">
                    <a:pos x="T0" y="T1"/>
                  </a:cxn>
                  <a:cxn ang="0">
                    <a:pos x="T2" y="T3"/>
                  </a:cxn>
                  <a:cxn ang="0">
                    <a:pos x="T4" y="T5"/>
                  </a:cxn>
                </a:cxnLst>
                <a:rect l="0" t="0" r="r" b="b"/>
                <a:pathLst>
                  <a:path w="20001" h="21085" fill="none" extrusionOk="0">
                    <a:moveTo>
                      <a:pt x="4688" y="0"/>
                    </a:moveTo>
                    <a:cubicBezTo>
                      <a:pt x="11604" y="1537"/>
                      <a:pt x="17325" y="6368"/>
                      <a:pt x="20000" y="12928"/>
                    </a:cubicBezTo>
                  </a:path>
                  <a:path w="20001" h="21085" stroke="0" extrusionOk="0">
                    <a:moveTo>
                      <a:pt x="4688" y="0"/>
                    </a:moveTo>
                    <a:cubicBezTo>
                      <a:pt x="11604" y="1537"/>
                      <a:pt x="17325" y="6368"/>
                      <a:pt x="20000" y="12928"/>
                    </a:cubicBezTo>
                    <a:lnTo>
                      <a:pt x="0" y="21085"/>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195" name="Arc 2067">
                <a:extLst>
                  <a:ext uri="{FF2B5EF4-FFF2-40B4-BE49-F238E27FC236}">
                    <a16:creationId xmlns:a16="http://schemas.microsoft.com/office/drawing/2014/main" id="{9BDE77A2-D343-1CA5-4DED-B198B5C2E0F0}"/>
                  </a:ext>
                </a:extLst>
              </p:cNvPr>
              <p:cNvSpPr>
                <a:spLocks/>
              </p:cNvSpPr>
              <p:nvPr/>
            </p:nvSpPr>
            <p:spPr bwMode="auto">
              <a:xfrm>
                <a:off x="3247" y="1026"/>
                <a:ext cx="42" cy="41"/>
              </a:xfrm>
              <a:custGeom>
                <a:avLst/>
                <a:gdLst>
                  <a:gd name="G0" fmla="+- 20097 0 0"/>
                  <a:gd name="G1" fmla="+- 20968 0 0"/>
                  <a:gd name="G2" fmla="+- 21600 0 0"/>
                  <a:gd name="T0" fmla="*/ 0 w 20097"/>
                  <a:gd name="T1" fmla="*/ 13050 h 20968"/>
                  <a:gd name="T2" fmla="*/ 14910 w 20097"/>
                  <a:gd name="T3" fmla="*/ 0 h 20968"/>
                  <a:gd name="T4" fmla="*/ 20097 w 20097"/>
                  <a:gd name="T5" fmla="*/ 20968 h 20968"/>
                </a:gdLst>
                <a:ahLst/>
                <a:cxnLst>
                  <a:cxn ang="0">
                    <a:pos x="T0" y="T1"/>
                  </a:cxn>
                  <a:cxn ang="0">
                    <a:pos x="T2" y="T3"/>
                  </a:cxn>
                  <a:cxn ang="0">
                    <a:pos x="T4" y="T5"/>
                  </a:cxn>
                </a:cxnLst>
                <a:rect l="0" t="0" r="r" b="b"/>
                <a:pathLst>
                  <a:path w="20097" h="20968" fill="none" extrusionOk="0">
                    <a:moveTo>
                      <a:pt x="0" y="13050"/>
                    </a:moveTo>
                    <a:cubicBezTo>
                      <a:pt x="2564" y="6542"/>
                      <a:pt x="8120" y="1679"/>
                      <a:pt x="14910" y="0"/>
                    </a:cubicBezTo>
                  </a:path>
                  <a:path w="20097" h="20968" stroke="0" extrusionOk="0">
                    <a:moveTo>
                      <a:pt x="0" y="13050"/>
                    </a:moveTo>
                    <a:cubicBezTo>
                      <a:pt x="2564" y="6542"/>
                      <a:pt x="8120" y="1679"/>
                      <a:pt x="14910" y="0"/>
                    </a:cubicBezTo>
                    <a:lnTo>
                      <a:pt x="20097" y="20968"/>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178196" name="Freeform 2068">
              <a:extLst>
                <a:ext uri="{FF2B5EF4-FFF2-40B4-BE49-F238E27FC236}">
                  <a16:creationId xmlns:a16="http://schemas.microsoft.com/office/drawing/2014/main" id="{AB3E471A-98D5-1563-B97F-9B767FD71DBC}"/>
                </a:ext>
              </a:extLst>
            </p:cNvPr>
            <p:cNvSpPr>
              <a:spLocks/>
            </p:cNvSpPr>
            <p:nvPr/>
          </p:nvSpPr>
          <p:spPr bwMode="auto">
            <a:xfrm>
              <a:off x="2688" y="912"/>
              <a:ext cx="79" cy="1200"/>
            </a:xfrm>
            <a:custGeom>
              <a:avLst/>
              <a:gdLst>
                <a:gd name="T0" fmla="*/ 30 w 83"/>
                <a:gd name="T1" fmla="*/ 1093 h 1094"/>
                <a:gd name="T2" fmla="*/ 66 w 83"/>
                <a:gd name="T3" fmla="*/ 798 h 1094"/>
                <a:gd name="T4" fmla="*/ 21 w 83"/>
                <a:gd name="T5" fmla="*/ 798 h 1094"/>
                <a:gd name="T6" fmla="*/ 78 w 83"/>
                <a:gd name="T7" fmla="*/ 487 h 1094"/>
                <a:gd name="T8" fmla="*/ 2 w 83"/>
                <a:gd name="T9" fmla="*/ 497 h 1094"/>
                <a:gd name="T10" fmla="*/ 73 w 83"/>
                <a:gd name="T11" fmla="*/ 241 h 1094"/>
                <a:gd name="T12" fmla="*/ 0 w 83"/>
                <a:gd name="T13" fmla="*/ 233 h 1094"/>
                <a:gd name="T14" fmla="*/ 82 w 83"/>
                <a:gd name="T15" fmla="*/ 0 h 1094"/>
                <a:gd name="T16" fmla="*/ 79 w 83"/>
                <a:gd name="T17" fmla="*/ 2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094">
                  <a:moveTo>
                    <a:pt x="30" y="1093"/>
                  </a:moveTo>
                  <a:lnTo>
                    <a:pt x="66" y="798"/>
                  </a:lnTo>
                  <a:lnTo>
                    <a:pt x="21" y="798"/>
                  </a:lnTo>
                  <a:lnTo>
                    <a:pt x="78" y="487"/>
                  </a:lnTo>
                  <a:lnTo>
                    <a:pt x="2" y="497"/>
                  </a:lnTo>
                  <a:lnTo>
                    <a:pt x="73" y="241"/>
                  </a:lnTo>
                  <a:lnTo>
                    <a:pt x="0" y="233"/>
                  </a:lnTo>
                  <a:lnTo>
                    <a:pt x="82" y="0"/>
                  </a:lnTo>
                  <a:lnTo>
                    <a:pt x="79" y="2"/>
                  </a:lnTo>
                </a:path>
              </a:pathLst>
            </a:custGeom>
            <a:noFill/>
            <a:ln w="19050" cap="rnd" cmpd="sng">
              <a:solidFill>
                <a:srgbClr val="FF000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178197" name="Picture 2069">
              <a:extLst>
                <a:ext uri="{FF2B5EF4-FFF2-40B4-BE49-F238E27FC236}">
                  <a16:creationId xmlns:a16="http://schemas.microsoft.com/office/drawing/2014/main" id="{98E2C3A4-0201-1BE6-31A5-0D0CA82614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7" y="1030"/>
              <a:ext cx="750" cy="562"/>
            </a:xfrm>
            <a:prstGeom prst="rect">
              <a:avLst/>
            </a:prstGeom>
            <a:noFill/>
            <a:extLst>
              <a:ext uri="{909E8E84-426E-40DD-AFC4-6F175D3DCCD1}">
                <a14:hiddenFill xmlns:a14="http://schemas.microsoft.com/office/drawing/2010/main">
                  <a:solidFill>
                    <a:srgbClr val="FFFFFF"/>
                  </a:solidFill>
                </a14:hiddenFill>
              </a:ext>
            </a:extLst>
          </p:spPr>
        </p:pic>
        <p:grpSp>
          <p:nvGrpSpPr>
            <p:cNvPr id="178198" name="Group 2070">
              <a:extLst>
                <a:ext uri="{FF2B5EF4-FFF2-40B4-BE49-F238E27FC236}">
                  <a16:creationId xmlns:a16="http://schemas.microsoft.com/office/drawing/2014/main" id="{6335F0A0-4B3B-AA97-A4CD-77E03F3D6121}"/>
                </a:ext>
              </a:extLst>
            </p:cNvPr>
            <p:cNvGrpSpPr>
              <a:grpSpLocks/>
            </p:cNvGrpSpPr>
            <p:nvPr/>
          </p:nvGrpSpPr>
          <p:grpSpPr bwMode="auto">
            <a:xfrm>
              <a:off x="1920" y="1632"/>
              <a:ext cx="1878" cy="668"/>
              <a:chOff x="1296" y="2783"/>
              <a:chExt cx="3832" cy="1363"/>
            </a:xfrm>
          </p:grpSpPr>
          <p:sp>
            <p:nvSpPr>
              <p:cNvPr id="178199" name="Oval 2071">
                <a:extLst>
                  <a:ext uri="{FF2B5EF4-FFF2-40B4-BE49-F238E27FC236}">
                    <a16:creationId xmlns:a16="http://schemas.microsoft.com/office/drawing/2014/main" id="{D5CC041D-A0BB-FD79-E0CB-D8C6CF63EA79}"/>
                  </a:ext>
                </a:extLst>
              </p:cNvPr>
              <p:cNvSpPr>
                <a:spLocks noChangeArrowheads="1"/>
              </p:cNvSpPr>
              <p:nvPr/>
            </p:nvSpPr>
            <p:spPr bwMode="auto">
              <a:xfrm>
                <a:off x="3577" y="3259"/>
                <a:ext cx="1154" cy="39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00" name="Oval 2072">
                <a:extLst>
                  <a:ext uri="{FF2B5EF4-FFF2-40B4-BE49-F238E27FC236}">
                    <a16:creationId xmlns:a16="http://schemas.microsoft.com/office/drawing/2014/main" id="{7CB41FAF-4B5E-A4C9-76C7-02DFC2DBC260}"/>
                  </a:ext>
                </a:extLst>
              </p:cNvPr>
              <p:cNvSpPr>
                <a:spLocks noChangeArrowheads="1"/>
              </p:cNvSpPr>
              <p:nvPr/>
            </p:nvSpPr>
            <p:spPr bwMode="auto">
              <a:xfrm>
                <a:off x="3577" y="3236"/>
                <a:ext cx="1154" cy="39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01" name="AutoShape 2073">
                <a:extLst>
                  <a:ext uri="{FF2B5EF4-FFF2-40B4-BE49-F238E27FC236}">
                    <a16:creationId xmlns:a16="http://schemas.microsoft.com/office/drawing/2014/main" id="{11902067-A472-52FA-BB0D-46D35308CB0E}"/>
                  </a:ext>
                </a:extLst>
              </p:cNvPr>
              <p:cNvSpPr>
                <a:spLocks noChangeArrowheads="1"/>
              </p:cNvSpPr>
              <p:nvPr/>
            </p:nvSpPr>
            <p:spPr bwMode="auto">
              <a:xfrm rot="15720000" flipH="1" flipV="1">
                <a:off x="3562" y="3062"/>
                <a:ext cx="462" cy="385"/>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02" name="Rectangle 2074">
                <a:extLst>
                  <a:ext uri="{FF2B5EF4-FFF2-40B4-BE49-F238E27FC236}">
                    <a16:creationId xmlns:a16="http://schemas.microsoft.com/office/drawing/2014/main" id="{A8F75B32-10DE-8891-F7A6-16A86245AC53}"/>
                  </a:ext>
                </a:extLst>
              </p:cNvPr>
              <p:cNvSpPr>
                <a:spLocks noChangeArrowheads="1"/>
              </p:cNvSpPr>
              <p:nvPr/>
            </p:nvSpPr>
            <p:spPr bwMode="auto">
              <a:xfrm rot="21120000">
                <a:off x="3987" y="2959"/>
                <a:ext cx="32" cy="511"/>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178203" name="Group 2075">
                <a:extLst>
                  <a:ext uri="{FF2B5EF4-FFF2-40B4-BE49-F238E27FC236}">
                    <a16:creationId xmlns:a16="http://schemas.microsoft.com/office/drawing/2014/main" id="{23A53F9F-1D51-2635-0DD5-6E9FF5327B20}"/>
                  </a:ext>
                </a:extLst>
              </p:cNvPr>
              <p:cNvGrpSpPr>
                <a:grpSpLocks/>
              </p:cNvGrpSpPr>
              <p:nvPr/>
            </p:nvGrpSpPr>
            <p:grpSpPr bwMode="auto">
              <a:xfrm>
                <a:off x="4105" y="3373"/>
                <a:ext cx="187" cy="59"/>
                <a:chOff x="4975" y="1601"/>
                <a:chExt cx="98" cy="31"/>
              </a:xfrm>
            </p:grpSpPr>
            <p:sp>
              <p:nvSpPr>
                <p:cNvPr id="178204" name="Arc 2076">
                  <a:extLst>
                    <a:ext uri="{FF2B5EF4-FFF2-40B4-BE49-F238E27FC236}">
                      <a16:creationId xmlns:a16="http://schemas.microsoft.com/office/drawing/2014/main" id="{F003228E-F699-B070-73FB-2BBCB1686FEA}"/>
                    </a:ext>
                  </a:extLst>
                </p:cNvPr>
                <p:cNvSpPr>
                  <a:spLocks/>
                </p:cNvSpPr>
                <p:nvPr/>
              </p:nvSpPr>
              <p:spPr bwMode="auto">
                <a:xfrm>
                  <a:off x="4975" y="1602"/>
                  <a:ext cx="49" cy="30"/>
                </a:xfrm>
                <a:custGeom>
                  <a:avLst/>
                  <a:gdLst>
                    <a:gd name="G0" fmla="+- 21589 0 0"/>
                    <a:gd name="G1" fmla="+- 21596 0 0"/>
                    <a:gd name="G2" fmla="+- 21600 0 0"/>
                    <a:gd name="T0" fmla="*/ 0 w 21589"/>
                    <a:gd name="T1" fmla="*/ 20895 h 21596"/>
                    <a:gd name="T2" fmla="*/ 21160 w 21589"/>
                    <a:gd name="T3" fmla="*/ 0 h 21596"/>
                    <a:gd name="T4" fmla="*/ 21589 w 21589"/>
                    <a:gd name="T5" fmla="*/ 21596 h 21596"/>
                  </a:gdLst>
                  <a:ahLst/>
                  <a:cxnLst>
                    <a:cxn ang="0">
                      <a:pos x="T0" y="T1"/>
                    </a:cxn>
                    <a:cxn ang="0">
                      <a:pos x="T2" y="T3"/>
                    </a:cxn>
                    <a:cxn ang="0">
                      <a:pos x="T4" y="T5"/>
                    </a:cxn>
                  </a:cxnLst>
                  <a:rect l="0" t="0" r="r" b="b"/>
                  <a:pathLst>
                    <a:path w="21589" h="21596" fill="none" extrusionOk="0">
                      <a:moveTo>
                        <a:pt x="0" y="20895"/>
                      </a:moveTo>
                      <a:cubicBezTo>
                        <a:pt x="373" y="9410"/>
                        <a:pt x="9671" y="228"/>
                        <a:pt x="21160" y="0"/>
                      </a:cubicBezTo>
                    </a:path>
                    <a:path w="21589" h="21596" stroke="0" extrusionOk="0">
                      <a:moveTo>
                        <a:pt x="0" y="20895"/>
                      </a:moveTo>
                      <a:cubicBezTo>
                        <a:pt x="373" y="9410"/>
                        <a:pt x="9671" y="228"/>
                        <a:pt x="21160" y="0"/>
                      </a:cubicBezTo>
                      <a:lnTo>
                        <a:pt x="21589" y="21596"/>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05" name="Arc 2077">
                  <a:extLst>
                    <a:ext uri="{FF2B5EF4-FFF2-40B4-BE49-F238E27FC236}">
                      <a16:creationId xmlns:a16="http://schemas.microsoft.com/office/drawing/2014/main" id="{79BA67ED-2A90-2A86-A915-95C9612AF271}"/>
                    </a:ext>
                  </a:extLst>
                </p:cNvPr>
                <p:cNvSpPr>
                  <a:spLocks/>
                </p:cNvSpPr>
                <p:nvPr/>
              </p:nvSpPr>
              <p:spPr bwMode="auto">
                <a:xfrm>
                  <a:off x="5023" y="1601"/>
                  <a:ext cx="50" cy="31"/>
                </a:xfrm>
                <a:custGeom>
                  <a:avLst/>
                  <a:gdLst>
                    <a:gd name="G0" fmla="+- 429 0 0"/>
                    <a:gd name="G1" fmla="+- 21600 0 0"/>
                    <a:gd name="G2" fmla="+- 21600 0 0"/>
                    <a:gd name="T0" fmla="*/ 0 w 22017"/>
                    <a:gd name="T1" fmla="*/ 4 h 21600"/>
                    <a:gd name="T2" fmla="*/ 22017 w 22017"/>
                    <a:gd name="T3" fmla="*/ 20885 h 21600"/>
                    <a:gd name="T4" fmla="*/ 429 w 22017"/>
                    <a:gd name="T5" fmla="*/ 21600 h 21600"/>
                  </a:gdLst>
                  <a:ahLst/>
                  <a:cxnLst>
                    <a:cxn ang="0">
                      <a:pos x="T0" y="T1"/>
                    </a:cxn>
                    <a:cxn ang="0">
                      <a:pos x="T2" y="T3"/>
                    </a:cxn>
                    <a:cxn ang="0">
                      <a:pos x="T4" y="T5"/>
                    </a:cxn>
                  </a:cxnLst>
                  <a:rect l="0" t="0" r="r" b="b"/>
                  <a:pathLst>
                    <a:path w="22017" h="21600" fill="none" extrusionOk="0">
                      <a:moveTo>
                        <a:pt x="0" y="4"/>
                      </a:moveTo>
                      <a:cubicBezTo>
                        <a:pt x="142" y="1"/>
                        <a:pt x="285" y="0"/>
                        <a:pt x="429" y="0"/>
                      </a:cubicBezTo>
                      <a:cubicBezTo>
                        <a:pt x="12080" y="0"/>
                        <a:pt x="21631" y="9240"/>
                        <a:pt x="22017" y="20884"/>
                      </a:cubicBezTo>
                    </a:path>
                    <a:path w="22017" h="21600" stroke="0" extrusionOk="0">
                      <a:moveTo>
                        <a:pt x="0" y="4"/>
                      </a:moveTo>
                      <a:cubicBezTo>
                        <a:pt x="142" y="1"/>
                        <a:pt x="285" y="0"/>
                        <a:pt x="429" y="0"/>
                      </a:cubicBezTo>
                      <a:cubicBezTo>
                        <a:pt x="12080" y="0"/>
                        <a:pt x="21631" y="9240"/>
                        <a:pt x="22017" y="20884"/>
                      </a:cubicBezTo>
                      <a:lnTo>
                        <a:pt x="429"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178206" name="Line 2078">
                <a:extLst>
                  <a:ext uri="{FF2B5EF4-FFF2-40B4-BE49-F238E27FC236}">
                    <a16:creationId xmlns:a16="http://schemas.microsoft.com/office/drawing/2014/main" id="{9AA7CD70-AE09-A927-AC52-40D9EF86A285}"/>
                  </a:ext>
                </a:extLst>
              </p:cNvPr>
              <p:cNvSpPr>
                <a:spLocks noChangeShapeType="1"/>
              </p:cNvSpPr>
              <p:nvPr/>
            </p:nvSpPr>
            <p:spPr bwMode="auto">
              <a:xfrm>
                <a:off x="4101" y="3428"/>
                <a:ext cx="189"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07" name="Line 2079">
                <a:extLst>
                  <a:ext uri="{FF2B5EF4-FFF2-40B4-BE49-F238E27FC236}">
                    <a16:creationId xmlns:a16="http://schemas.microsoft.com/office/drawing/2014/main" id="{49925FE7-4AB4-5C87-5C4B-6DA6CF09A32C}"/>
                  </a:ext>
                </a:extLst>
              </p:cNvPr>
              <p:cNvSpPr>
                <a:spLocks noChangeShapeType="1"/>
              </p:cNvSpPr>
              <p:nvPr/>
            </p:nvSpPr>
            <p:spPr bwMode="auto">
              <a:xfrm flipH="1" flipV="1">
                <a:off x="4052" y="3415"/>
                <a:ext cx="53" cy="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08" name="Line 2080">
                <a:extLst>
                  <a:ext uri="{FF2B5EF4-FFF2-40B4-BE49-F238E27FC236}">
                    <a16:creationId xmlns:a16="http://schemas.microsoft.com/office/drawing/2014/main" id="{030F15C6-C5CD-47AE-A843-CBABD54060DE}"/>
                  </a:ext>
                </a:extLst>
              </p:cNvPr>
              <p:cNvSpPr>
                <a:spLocks noChangeShapeType="1"/>
              </p:cNvSpPr>
              <p:nvPr/>
            </p:nvSpPr>
            <p:spPr bwMode="auto">
              <a:xfrm flipH="1">
                <a:off x="4630" y="3610"/>
                <a:ext cx="498" cy="11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09" name="Line 2081">
                <a:extLst>
                  <a:ext uri="{FF2B5EF4-FFF2-40B4-BE49-F238E27FC236}">
                    <a16:creationId xmlns:a16="http://schemas.microsoft.com/office/drawing/2014/main" id="{46DBC1EB-CA0E-3505-4D2D-33B03BA7CBE5}"/>
                  </a:ext>
                </a:extLst>
              </p:cNvPr>
              <p:cNvSpPr>
                <a:spLocks noChangeShapeType="1"/>
              </p:cNvSpPr>
              <p:nvPr/>
            </p:nvSpPr>
            <p:spPr bwMode="auto">
              <a:xfrm>
                <a:off x="4630" y="3724"/>
                <a:ext cx="269" cy="42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10" name="Line 2082">
                <a:extLst>
                  <a:ext uri="{FF2B5EF4-FFF2-40B4-BE49-F238E27FC236}">
                    <a16:creationId xmlns:a16="http://schemas.microsoft.com/office/drawing/2014/main" id="{3128B3A9-7778-9DA8-3B96-89AC3624A9D7}"/>
                  </a:ext>
                </a:extLst>
              </p:cNvPr>
              <p:cNvSpPr>
                <a:spLocks noChangeShapeType="1"/>
              </p:cNvSpPr>
              <p:nvPr/>
            </p:nvSpPr>
            <p:spPr bwMode="auto">
              <a:xfrm flipH="1">
                <a:off x="4634" y="3114"/>
                <a:ext cx="227" cy="35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11" name="Line 2083">
                <a:extLst>
                  <a:ext uri="{FF2B5EF4-FFF2-40B4-BE49-F238E27FC236}">
                    <a16:creationId xmlns:a16="http://schemas.microsoft.com/office/drawing/2014/main" id="{BA9F1A6D-2D8A-F727-CBA8-D92E47A54ACD}"/>
                  </a:ext>
                </a:extLst>
              </p:cNvPr>
              <p:cNvSpPr>
                <a:spLocks noChangeShapeType="1"/>
              </p:cNvSpPr>
              <p:nvPr/>
            </p:nvSpPr>
            <p:spPr bwMode="auto">
              <a:xfrm flipH="1" flipV="1">
                <a:off x="4580" y="3278"/>
                <a:ext cx="48" cy="17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12" name="Line 2084">
                <a:extLst>
                  <a:ext uri="{FF2B5EF4-FFF2-40B4-BE49-F238E27FC236}">
                    <a16:creationId xmlns:a16="http://schemas.microsoft.com/office/drawing/2014/main" id="{4D76D457-413A-83F2-9E54-877A21937176}"/>
                  </a:ext>
                </a:extLst>
              </p:cNvPr>
              <p:cNvSpPr>
                <a:spLocks noChangeShapeType="1"/>
              </p:cNvSpPr>
              <p:nvPr/>
            </p:nvSpPr>
            <p:spPr bwMode="auto">
              <a:xfrm flipH="1">
                <a:off x="4565" y="3108"/>
                <a:ext cx="73" cy="1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13" name="Arc 2085">
                <a:extLst>
                  <a:ext uri="{FF2B5EF4-FFF2-40B4-BE49-F238E27FC236}">
                    <a16:creationId xmlns:a16="http://schemas.microsoft.com/office/drawing/2014/main" id="{ACB2BC86-8785-A4AD-9CC6-65C3B1CA9B7A}"/>
                  </a:ext>
                </a:extLst>
              </p:cNvPr>
              <p:cNvSpPr>
                <a:spLocks/>
              </p:cNvSpPr>
              <p:nvPr/>
            </p:nvSpPr>
            <p:spPr bwMode="auto">
              <a:xfrm>
                <a:off x="4515" y="2928"/>
                <a:ext cx="432" cy="296"/>
              </a:xfrm>
              <a:custGeom>
                <a:avLst/>
                <a:gdLst>
                  <a:gd name="G0" fmla="+- 0 0 0"/>
                  <a:gd name="G1" fmla="+- 18907 0 0"/>
                  <a:gd name="G2" fmla="+- 21600 0 0"/>
                  <a:gd name="T0" fmla="*/ 10444 w 20281"/>
                  <a:gd name="T1" fmla="*/ 0 h 18907"/>
                  <a:gd name="T2" fmla="*/ 20281 w 20281"/>
                  <a:gd name="T3" fmla="*/ 11475 h 18907"/>
                  <a:gd name="T4" fmla="*/ 0 w 20281"/>
                  <a:gd name="T5" fmla="*/ 18907 h 18907"/>
                </a:gdLst>
                <a:ahLst/>
                <a:cxnLst>
                  <a:cxn ang="0">
                    <a:pos x="T0" y="T1"/>
                  </a:cxn>
                  <a:cxn ang="0">
                    <a:pos x="T2" y="T3"/>
                  </a:cxn>
                  <a:cxn ang="0">
                    <a:pos x="T4" y="T5"/>
                  </a:cxn>
                </a:cxnLst>
                <a:rect l="0" t="0" r="r" b="b"/>
                <a:pathLst>
                  <a:path w="20281" h="18907" fill="none" extrusionOk="0">
                    <a:moveTo>
                      <a:pt x="10444" y="-1"/>
                    </a:moveTo>
                    <a:cubicBezTo>
                      <a:pt x="14998" y="2515"/>
                      <a:pt x="18491" y="6590"/>
                      <a:pt x="20281" y="11474"/>
                    </a:cubicBezTo>
                  </a:path>
                  <a:path w="20281" h="18907" stroke="0" extrusionOk="0">
                    <a:moveTo>
                      <a:pt x="10444" y="-1"/>
                    </a:moveTo>
                    <a:cubicBezTo>
                      <a:pt x="14998" y="2515"/>
                      <a:pt x="18491" y="6590"/>
                      <a:pt x="20281" y="11474"/>
                    </a:cubicBezTo>
                    <a:lnTo>
                      <a:pt x="0" y="18907"/>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14" name="Oval 2086">
                <a:extLst>
                  <a:ext uri="{FF2B5EF4-FFF2-40B4-BE49-F238E27FC236}">
                    <a16:creationId xmlns:a16="http://schemas.microsoft.com/office/drawing/2014/main" id="{4A8F521F-FCB1-A3C2-A91C-ACAC6097DF53}"/>
                  </a:ext>
                </a:extLst>
              </p:cNvPr>
              <p:cNvSpPr>
                <a:spLocks noChangeArrowheads="1"/>
              </p:cNvSpPr>
              <p:nvPr/>
            </p:nvSpPr>
            <p:spPr bwMode="auto">
              <a:xfrm>
                <a:off x="4531" y="2783"/>
                <a:ext cx="198" cy="277"/>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15" name="Line 2087">
                <a:extLst>
                  <a:ext uri="{FF2B5EF4-FFF2-40B4-BE49-F238E27FC236}">
                    <a16:creationId xmlns:a16="http://schemas.microsoft.com/office/drawing/2014/main" id="{8C3DB2E8-0C3A-2164-98FF-19FE5F1EE670}"/>
                  </a:ext>
                </a:extLst>
              </p:cNvPr>
              <p:cNvSpPr>
                <a:spLocks noChangeShapeType="1"/>
              </p:cNvSpPr>
              <p:nvPr/>
            </p:nvSpPr>
            <p:spPr bwMode="auto">
              <a:xfrm>
                <a:off x="4941" y="3106"/>
                <a:ext cx="73" cy="16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16" name="Line 2088">
                <a:extLst>
                  <a:ext uri="{FF2B5EF4-FFF2-40B4-BE49-F238E27FC236}">
                    <a16:creationId xmlns:a16="http://schemas.microsoft.com/office/drawing/2014/main" id="{CDADA889-06B7-5B4B-0B3F-AD4F6B8CD433}"/>
                  </a:ext>
                </a:extLst>
              </p:cNvPr>
              <p:cNvSpPr>
                <a:spLocks noChangeShapeType="1"/>
              </p:cNvSpPr>
              <p:nvPr/>
            </p:nvSpPr>
            <p:spPr bwMode="auto">
              <a:xfrm>
                <a:off x="5014" y="3266"/>
                <a:ext cx="114" cy="34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17" name="Line 2089">
                <a:extLst>
                  <a:ext uri="{FF2B5EF4-FFF2-40B4-BE49-F238E27FC236}">
                    <a16:creationId xmlns:a16="http://schemas.microsoft.com/office/drawing/2014/main" id="{EF15DAEE-F5BE-03F0-AFE1-0B5CDF31F9EC}"/>
                  </a:ext>
                </a:extLst>
              </p:cNvPr>
              <p:cNvSpPr>
                <a:spLocks noChangeShapeType="1"/>
              </p:cNvSpPr>
              <p:nvPr/>
            </p:nvSpPr>
            <p:spPr bwMode="auto">
              <a:xfrm flipV="1">
                <a:off x="4260" y="3299"/>
                <a:ext cx="305" cy="6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18" name="Oval 2090">
                <a:extLst>
                  <a:ext uri="{FF2B5EF4-FFF2-40B4-BE49-F238E27FC236}">
                    <a16:creationId xmlns:a16="http://schemas.microsoft.com/office/drawing/2014/main" id="{D1E3DC5F-5165-47D8-3C6E-BE7C78064331}"/>
                  </a:ext>
                </a:extLst>
              </p:cNvPr>
              <p:cNvSpPr>
                <a:spLocks noChangeArrowheads="1"/>
              </p:cNvSpPr>
              <p:nvPr/>
            </p:nvSpPr>
            <p:spPr bwMode="auto">
              <a:xfrm>
                <a:off x="1296" y="3286"/>
                <a:ext cx="1220" cy="422"/>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19" name="Oval 2091">
                <a:extLst>
                  <a:ext uri="{FF2B5EF4-FFF2-40B4-BE49-F238E27FC236}">
                    <a16:creationId xmlns:a16="http://schemas.microsoft.com/office/drawing/2014/main" id="{9534924F-8BA4-3C62-5C2C-1EC78DBD3228}"/>
                  </a:ext>
                </a:extLst>
              </p:cNvPr>
              <p:cNvSpPr>
                <a:spLocks noChangeArrowheads="1"/>
              </p:cNvSpPr>
              <p:nvPr/>
            </p:nvSpPr>
            <p:spPr bwMode="auto">
              <a:xfrm>
                <a:off x="1296" y="3263"/>
                <a:ext cx="1220" cy="424"/>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20" name="AutoShape 2092">
                <a:extLst>
                  <a:ext uri="{FF2B5EF4-FFF2-40B4-BE49-F238E27FC236}">
                    <a16:creationId xmlns:a16="http://schemas.microsoft.com/office/drawing/2014/main" id="{F318D1A5-66A7-EE8A-4DB1-FA20A08E5BFA}"/>
                  </a:ext>
                </a:extLst>
              </p:cNvPr>
              <p:cNvSpPr>
                <a:spLocks noChangeArrowheads="1"/>
              </p:cNvSpPr>
              <p:nvPr/>
            </p:nvSpPr>
            <p:spPr bwMode="auto">
              <a:xfrm rot="5880000" flipV="1">
                <a:off x="2040" y="3083"/>
                <a:ext cx="489" cy="404"/>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21" name="Rectangle 2093">
                <a:extLst>
                  <a:ext uri="{FF2B5EF4-FFF2-40B4-BE49-F238E27FC236}">
                    <a16:creationId xmlns:a16="http://schemas.microsoft.com/office/drawing/2014/main" id="{FED27CEB-15DB-8F13-92D7-7A1CC859D123}"/>
                  </a:ext>
                </a:extLst>
              </p:cNvPr>
              <p:cNvSpPr>
                <a:spLocks noChangeArrowheads="1"/>
              </p:cNvSpPr>
              <p:nvPr/>
            </p:nvSpPr>
            <p:spPr bwMode="auto">
              <a:xfrm rot="480000" flipH="1">
                <a:off x="2048" y="2973"/>
                <a:ext cx="35" cy="54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178222" name="Group 2094">
                <a:extLst>
                  <a:ext uri="{FF2B5EF4-FFF2-40B4-BE49-F238E27FC236}">
                    <a16:creationId xmlns:a16="http://schemas.microsoft.com/office/drawing/2014/main" id="{7888E471-C395-E1D2-FB53-C6696113E32C}"/>
                  </a:ext>
                </a:extLst>
              </p:cNvPr>
              <p:cNvGrpSpPr>
                <a:grpSpLocks/>
              </p:cNvGrpSpPr>
              <p:nvPr/>
            </p:nvGrpSpPr>
            <p:grpSpPr bwMode="auto">
              <a:xfrm>
                <a:off x="1764" y="3408"/>
                <a:ext cx="198" cy="63"/>
                <a:chOff x="3816" y="1586"/>
                <a:chExt cx="104" cy="33"/>
              </a:xfrm>
            </p:grpSpPr>
            <p:sp>
              <p:nvSpPr>
                <p:cNvPr id="178223" name="Arc 2095">
                  <a:extLst>
                    <a:ext uri="{FF2B5EF4-FFF2-40B4-BE49-F238E27FC236}">
                      <a16:creationId xmlns:a16="http://schemas.microsoft.com/office/drawing/2014/main" id="{5BC61986-7CE6-1DD6-7052-13563FEF8E97}"/>
                    </a:ext>
                  </a:extLst>
                </p:cNvPr>
                <p:cNvSpPr>
                  <a:spLocks/>
                </p:cNvSpPr>
                <p:nvPr/>
              </p:nvSpPr>
              <p:spPr bwMode="auto">
                <a:xfrm>
                  <a:off x="3867" y="1586"/>
                  <a:ext cx="53" cy="33"/>
                </a:xfrm>
                <a:custGeom>
                  <a:avLst/>
                  <a:gdLst>
                    <a:gd name="G0" fmla="+- 405 0 0"/>
                    <a:gd name="G1" fmla="+- 21600 0 0"/>
                    <a:gd name="G2" fmla="+- 21600 0 0"/>
                    <a:gd name="T0" fmla="*/ 0 w 21995"/>
                    <a:gd name="T1" fmla="*/ 4 h 21600"/>
                    <a:gd name="T2" fmla="*/ 21995 w 21995"/>
                    <a:gd name="T3" fmla="*/ 20929 h 21600"/>
                    <a:gd name="T4" fmla="*/ 405 w 21995"/>
                    <a:gd name="T5" fmla="*/ 21600 h 21600"/>
                  </a:gdLst>
                  <a:ahLst/>
                  <a:cxnLst>
                    <a:cxn ang="0">
                      <a:pos x="T0" y="T1"/>
                    </a:cxn>
                    <a:cxn ang="0">
                      <a:pos x="T2" y="T3"/>
                    </a:cxn>
                    <a:cxn ang="0">
                      <a:pos x="T4" y="T5"/>
                    </a:cxn>
                  </a:cxnLst>
                  <a:rect l="0" t="0" r="r" b="b"/>
                  <a:pathLst>
                    <a:path w="21995" h="21600" fill="none" extrusionOk="0">
                      <a:moveTo>
                        <a:pt x="-1" y="3"/>
                      </a:moveTo>
                      <a:cubicBezTo>
                        <a:pt x="134" y="1"/>
                        <a:pt x="269" y="0"/>
                        <a:pt x="405" y="0"/>
                      </a:cubicBezTo>
                      <a:cubicBezTo>
                        <a:pt x="12073" y="0"/>
                        <a:pt x="21632" y="9266"/>
                        <a:pt x="21994" y="20929"/>
                      </a:cubicBezTo>
                    </a:path>
                    <a:path w="21995" h="21600" stroke="0" extrusionOk="0">
                      <a:moveTo>
                        <a:pt x="-1" y="3"/>
                      </a:moveTo>
                      <a:cubicBezTo>
                        <a:pt x="134" y="1"/>
                        <a:pt x="269" y="0"/>
                        <a:pt x="405" y="0"/>
                      </a:cubicBezTo>
                      <a:cubicBezTo>
                        <a:pt x="12073" y="0"/>
                        <a:pt x="21632" y="9266"/>
                        <a:pt x="21994" y="20929"/>
                      </a:cubicBezTo>
                      <a:lnTo>
                        <a:pt x="405"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24" name="Arc 2096">
                  <a:extLst>
                    <a:ext uri="{FF2B5EF4-FFF2-40B4-BE49-F238E27FC236}">
                      <a16:creationId xmlns:a16="http://schemas.microsoft.com/office/drawing/2014/main" id="{40A070C8-A6DF-1BA2-25DF-028AD7CD09CC}"/>
                    </a:ext>
                  </a:extLst>
                </p:cNvPr>
                <p:cNvSpPr>
                  <a:spLocks/>
                </p:cNvSpPr>
                <p:nvPr/>
              </p:nvSpPr>
              <p:spPr bwMode="auto">
                <a:xfrm>
                  <a:off x="3816" y="1587"/>
                  <a:ext cx="52" cy="32"/>
                </a:xfrm>
                <a:custGeom>
                  <a:avLst/>
                  <a:gdLst>
                    <a:gd name="G0" fmla="+- 21590 0 0"/>
                    <a:gd name="G1" fmla="+- 21596 0 0"/>
                    <a:gd name="G2" fmla="+- 21600 0 0"/>
                    <a:gd name="T0" fmla="*/ 0 w 21590"/>
                    <a:gd name="T1" fmla="*/ 20938 h 21596"/>
                    <a:gd name="T2" fmla="*/ 21185 w 21590"/>
                    <a:gd name="T3" fmla="*/ 0 h 21596"/>
                    <a:gd name="T4" fmla="*/ 21590 w 21590"/>
                    <a:gd name="T5" fmla="*/ 21596 h 21596"/>
                  </a:gdLst>
                  <a:ahLst/>
                  <a:cxnLst>
                    <a:cxn ang="0">
                      <a:pos x="T0" y="T1"/>
                    </a:cxn>
                    <a:cxn ang="0">
                      <a:pos x="T2" y="T3"/>
                    </a:cxn>
                    <a:cxn ang="0">
                      <a:pos x="T4" y="T5"/>
                    </a:cxn>
                  </a:cxnLst>
                  <a:rect l="0" t="0" r="r" b="b"/>
                  <a:pathLst>
                    <a:path w="21590" h="21596" fill="none" extrusionOk="0">
                      <a:moveTo>
                        <a:pt x="0" y="20938"/>
                      </a:moveTo>
                      <a:cubicBezTo>
                        <a:pt x="350" y="9427"/>
                        <a:pt x="9670" y="215"/>
                        <a:pt x="21184" y="-1"/>
                      </a:cubicBezTo>
                    </a:path>
                    <a:path w="21590" h="21596" stroke="0" extrusionOk="0">
                      <a:moveTo>
                        <a:pt x="0" y="20938"/>
                      </a:moveTo>
                      <a:cubicBezTo>
                        <a:pt x="350" y="9427"/>
                        <a:pt x="9670" y="215"/>
                        <a:pt x="21184" y="-1"/>
                      </a:cubicBezTo>
                      <a:lnTo>
                        <a:pt x="21590" y="21596"/>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178225" name="Line 2097">
                <a:extLst>
                  <a:ext uri="{FF2B5EF4-FFF2-40B4-BE49-F238E27FC236}">
                    <a16:creationId xmlns:a16="http://schemas.microsoft.com/office/drawing/2014/main" id="{8859EB3F-F42C-4ECD-62BF-F54BB71A3FD6}"/>
                  </a:ext>
                </a:extLst>
              </p:cNvPr>
              <p:cNvSpPr>
                <a:spLocks noChangeShapeType="1"/>
              </p:cNvSpPr>
              <p:nvPr/>
            </p:nvSpPr>
            <p:spPr bwMode="auto">
              <a:xfrm flipH="1">
                <a:off x="1760" y="3469"/>
                <a:ext cx="20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26" name="Line 2098">
                <a:extLst>
                  <a:ext uri="{FF2B5EF4-FFF2-40B4-BE49-F238E27FC236}">
                    <a16:creationId xmlns:a16="http://schemas.microsoft.com/office/drawing/2014/main" id="{67199997-ACE4-C411-45C3-B3A8FA47EB74}"/>
                  </a:ext>
                </a:extLst>
              </p:cNvPr>
              <p:cNvSpPr>
                <a:spLocks noChangeShapeType="1"/>
              </p:cNvSpPr>
              <p:nvPr/>
            </p:nvSpPr>
            <p:spPr bwMode="auto">
              <a:xfrm flipV="1">
                <a:off x="1955" y="3450"/>
                <a:ext cx="59"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27" name="Rectangle 2099">
                <a:extLst>
                  <a:ext uri="{FF2B5EF4-FFF2-40B4-BE49-F238E27FC236}">
                    <a16:creationId xmlns:a16="http://schemas.microsoft.com/office/drawing/2014/main" id="{FE8B8B14-8895-CAF2-F647-1F80E37E513A}"/>
                  </a:ext>
                </a:extLst>
              </p:cNvPr>
              <p:cNvSpPr>
                <a:spLocks noChangeArrowheads="1"/>
              </p:cNvSpPr>
              <p:nvPr/>
            </p:nvSpPr>
            <p:spPr bwMode="auto">
              <a:xfrm>
                <a:off x="2112" y="2832"/>
                <a:ext cx="267" cy="145"/>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28" name="Rectangle 2100">
                <a:extLst>
                  <a:ext uri="{FF2B5EF4-FFF2-40B4-BE49-F238E27FC236}">
                    <a16:creationId xmlns:a16="http://schemas.microsoft.com/office/drawing/2014/main" id="{3ABD8122-906C-301B-B6E7-E589A77481E7}"/>
                  </a:ext>
                </a:extLst>
              </p:cNvPr>
              <p:cNvSpPr>
                <a:spLocks noChangeArrowheads="1"/>
              </p:cNvSpPr>
              <p:nvPr/>
            </p:nvSpPr>
            <p:spPr bwMode="auto">
              <a:xfrm>
                <a:off x="2070" y="2870"/>
                <a:ext cx="27" cy="67"/>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29" name="Freeform 2101">
                <a:extLst>
                  <a:ext uri="{FF2B5EF4-FFF2-40B4-BE49-F238E27FC236}">
                    <a16:creationId xmlns:a16="http://schemas.microsoft.com/office/drawing/2014/main" id="{417CC1BE-7C2A-326E-7BE1-756A3D2AFB80}"/>
                  </a:ext>
                </a:extLst>
              </p:cNvPr>
              <p:cNvSpPr>
                <a:spLocks/>
              </p:cNvSpPr>
              <p:nvPr/>
            </p:nvSpPr>
            <p:spPr bwMode="auto">
              <a:xfrm>
                <a:off x="2352" y="2832"/>
                <a:ext cx="1280" cy="806"/>
              </a:xfrm>
              <a:custGeom>
                <a:avLst/>
                <a:gdLst>
                  <a:gd name="T0" fmla="*/ 567 w 591"/>
                  <a:gd name="T1" fmla="*/ 340 h 402"/>
                  <a:gd name="T2" fmla="*/ 546 w 591"/>
                  <a:gd name="T3" fmla="*/ 340 h 402"/>
                  <a:gd name="T4" fmla="*/ 525 w 591"/>
                  <a:gd name="T5" fmla="*/ 358 h 402"/>
                  <a:gd name="T6" fmla="*/ 507 w 591"/>
                  <a:gd name="T7" fmla="*/ 376 h 402"/>
                  <a:gd name="T8" fmla="*/ 485 w 591"/>
                  <a:gd name="T9" fmla="*/ 393 h 402"/>
                  <a:gd name="T10" fmla="*/ 464 w 591"/>
                  <a:gd name="T11" fmla="*/ 397 h 402"/>
                  <a:gd name="T12" fmla="*/ 442 w 591"/>
                  <a:gd name="T13" fmla="*/ 401 h 402"/>
                  <a:gd name="T14" fmla="*/ 418 w 591"/>
                  <a:gd name="T15" fmla="*/ 379 h 402"/>
                  <a:gd name="T16" fmla="*/ 393 w 591"/>
                  <a:gd name="T17" fmla="*/ 362 h 402"/>
                  <a:gd name="T18" fmla="*/ 379 w 591"/>
                  <a:gd name="T19" fmla="*/ 344 h 402"/>
                  <a:gd name="T20" fmla="*/ 358 w 591"/>
                  <a:gd name="T21" fmla="*/ 333 h 402"/>
                  <a:gd name="T22" fmla="*/ 336 w 591"/>
                  <a:gd name="T23" fmla="*/ 330 h 402"/>
                  <a:gd name="T24" fmla="*/ 315 w 591"/>
                  <a:gd name="T25" fmla="*/ 333 h 402"/>
                  <a:gd name="T26" fmla="*/ 294 w 591"/>
                  <a:gd name="T27" fmla="*/ 337 h 402"/>
                  <a:gd name="T28" fmla="*/ 269 w 591"/>
                  <a:gd name="T29" fmla="*/ 315 h 402"/>
                  <a:gd name="T30" fmla="*/ 255 w 591"/>
                  <a:gd name="T31" fmla="*/ 294 h 402"/>
                  <a:gd name="T32" fmla="*/ 248 w 591"/>
                  <a:gd name="T33" fmla="*/ 269 h 402"/>
                  <a:gd name="T34" fmla="*/ 240 w 591"/>
                  <a:gd name="T35" fmla="*/ 244 h 402"/>
                  <a:gd name="T36" fmla="*/ 240 w 591"/>
                  <a:gd name="T37" fmla="*/ 223 h 402"/>
                  <a:gd name="T38" fmla="*/ 237 w 591"/>
                  <a:gd name="T39" fmla="*/ 198 h 402"/>
                  <a:gd name="T40" fmla="*/ 233 w 591"/>
                  <a:gd name="T41" fmla="*/ 177 h 402"/>
                  <a:gd name="T42" fmla="*/ 223 w 591"/>
                  <a:gd name="T43" fmla="*/ 152 h 402"/>
                  <a:gd name="T44" fmla="*/ 205 w 591"/>
                  <a:gd name="T45" fmla="*/ 131 h 402"/>
                  <a:gd name="T46" fmla="*/ 180 w 591"/>
                  <a:gd name="T47" fmla="*/ 124 h 402"/>
                  <a:gd name="T48" fmla="*/ 159 w 591"/>
                  <a:gd name="T49" fmla="*/ 117 h 402"/>
                  <a:gd name="T50" fmla="*/ 145 w 591"/>
                  <a:gd name="T51" fmla="*/ 99 h 402"/>
                  <a:gd name="T52" fmla="*/ 138 w 591"/>
                  <a:gd name="T53" fmla="*/ 78 h 402"/>
                  <a:gd name="T54" fmla="*/ 131 w 591"/>
                  <a:gd name="T55" fmla="*/ 57 h 402"/>
                  <a:gd name="T56" fmla="*/ 113 w 591"/>
                  <a:gd name="T57" fmla="*/ 42 h 402"/>
                  <a:gd name="T58" fmla="*/ 84 w 591"/>
                  <a:gd name="T59" fmla="*/ 24 h 402"/>
                  <a:gd name="T60" fmla="*/ 63 w 591"/>
                  <a:gd name="T61" fmla="*/ 17 h 402"/>
                  <a:gd name="T62" fmla="*/ 42 w 591"/>
                  <a:gd name="T63" fmla="*/ 3 h 402"/>
                  <a:gd name="T64" fmla="*/ 21 w 591"/>
                  <a:gd name="T65" fmla="*/ 0 h 402"/>
                  <a:gd name="T66" fmla="*/ 0 w 591"/>
                  <a:gd name="T67"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1" h="402">
                    <a:moveTo>
                      <a:pt x="590" y="339"/>
                    </a:moveTo>
                    <a:lnTo>
                      <a:pt x="567" y="340"/>
                    </a:lnTo>
                    <a:lnTo>
                      <a:pt x="556" y="340"/>
                    </a:lnTo>
                    <a:lnTo>
                      <a:pt x="546" y="340"/>
                    </a:lnTo>
                    <a:lnTo>
                      <a:pt x="535" y="347"/>
                    </a:lnTo>
                    <a:lnTo>
                      <a:pt x="525" y="358"/>
                    </a:lnTo>
                    <a:lnTo>
                      <a:pt x="513" y="365"/>
                    </a:lnTo>
                    <a:lnTo>
                      <a:pt x="507" y="376"/>
                    </a:lnTo>
                    <a:lnTo>
                      <a:pt x="496" y="383"/>
                    </a:lnTo>
                    <a:lnTo>
                      <a:pt x="485" y="393"/>
                    </a:lnTo>
                    <a:lnTo>
                      <a:pt x="475" y="393"/>
                    </a:lnTo>
                    <a:lnTo>
                      <a:pt x="464" y="397"/>
                    </a:lnTo>
                    <a:lnTo>
                      <a:pt x="454" y="401"/>
                    </a:lnTo>
                    <a:lnTo>
                      <a:pt x="442" y="401"/>
                    </a:lnTo>
                    <a:lnTo>
                      <a:pt x="432" y="393"/>
                    </a:lnTo>
                    <a:lnTo>
                      <a:pt x="418" y="379"/>
                    </a:lnTo>
                    <a:lnTo>
                      <a:pt x="407" y="372"/>
                    </a:lnTo>
                    <a:lnTo>
                      <a:pt x="393" y="362"/>
                    </a:lnTo>
                    <a:lnTo>
                      <a:pt x="389" y="351"/>
                    </a:lnTo>
                    <a:lnTo>
                      <a:pt x="379" y="344"/>
                    </a:lnTo>
                    <a:lnTo>
                      <a:pt x="368" y="337"/>
                    </a:lnTo>
                    <a:lnTo>
                      <a:pt x="358" y="333"/>
                    </a:lnTo>
                    <a:lnTo>
                      <a:pt x="347" y="330"/>
                    </a:lnTo>
                    <a:lnTo>
                      <a:pt x="336" y="330"/>
                    </a:lnTo>
                    <a:lnTo>
                      <a:pt x="326" y="330"/>
                    </a:lnTo>
                    <a:lnTo>
                      <a:pt x="315" y="333"/>
                    </a:lnTo>
                    <a:lnTo>
                      <a:pt x="305" y="337"/>
                    </a:lnTo>
                    <a:lnTo>
                      <a:pt x="294" y="337"/>
                    </a:lnTo>
                    <a:lnTo>
                      <a:pt x="280" y="326"/>
                    </a:lnTo>
                    <a:lnTo>
                      <a:pt x="269" y="315"/>
                    </a:lnTo>
                    <a:lnTo>
                      <a:pt x="262" y="305"/>
                    </a:lnTo>
                    <a:lnTo>
                      <a:pt x="255" y="294"/>
                    </a:lnTo>
                    <a:lnTo>
                      <a:pt x="248" y="280"/>
                    </a:lnTo>
                    <a:lnTo>
                      <a:pt x="248" y="269"/>
                    </a:lnTo>
                    <a:lnTo>
                      <a:pt x="244" y="259"/>
                    </a:lnTo>
                    <a:lnTo>
                      <a:pt x="240" y="244"/>
                    </a:lnTo>
                    <a:lnTo>
                      <a:pt x="240" y="234"/>
                    </a:lnTo>
                    <a:lnTo>
                      <a:pt x="240" y="223"/>
                    </a:lnTo>
                    <a:lnTo>
                      <a:pt x="237" y="209"/>
                    </a:lnTo>
                    <a:lnTo>
                      <a:pt x="237" y="198"/>
                    </a:lnTo>
                    <a:lnTo>
                      <a:pt x="237" y="188"/>
                    </a:lnTo>
                    <a:lnTo>
                      <a:pt x="233" y="177"/>
                    </a:lnTo>
                    <a:lnTo>
                      <a:pt x="233" y="166"/>
                    </a:lnTo>
                    <a:lnTo>
                      <a:pt x="223" y="152"/>
                    </a:lnTo>
                    <a:lnTo>
                      <a:pt x="215" y="138"/>
                    </a:lnTo>
                    <a:lnTo>
                      <a:pt x="205" y="131"/>
                    </a:lnTo>
                    <a:lnTo>
                      <a:pt x="191" y="127"/>
                    </a:lnTo>
                    <a:lnTo>
                      <a:pt x="180" y="124"/>
                    </a:lnTo>
                    <a:lnTo>
                      <a:pt x="169" y="124"/>
                    </a:lnTo>
                    <a:lnTo>
                      <a:pt x="159" y="117"/>
                    </a:lnTo>
                    <a:lnTo>
                      <a:pt x="148" y="110"/>
                    </a:lnTo>
                    <a:lnTo>
                      <a:pt x="145" y="99"/>
                    </a:lnTo>
                    <a:lnTo>
                      <a:pt x="141" y="89"/>
                    </a:lnTo>
                    <a:lnTo>
                      <a:pt x="138" y="78"/>
                    </a:lnTo>
                    <a:lnTo>
                      <a:pt x="134" y="67"/>
                    </a:lnTo>
                    <a:lnTo>
                      <a:pt x="131" y="57"/>
                    </a:lnTo>
                    <a:lnTo>
                      <a:pt x="124" y="46"/>
                    </a:lnTo>
                    <a:lnTo>
                      <a:pt x="113" y="42"/>
                    </a:lnTo>
                    <a:lnTo>
                      <a:pt x="99" y="35"/>
                    </a:lnTo>
                    <a:lnTo>
                      <a:pt x="84" y="24"/>
                    </a:lnTo>
                    <a:lnTo>
                      <a:pt x="74" y="21"/>
                    </a:lnTo>
                    <a:lnTo>
                      <a:pt x="63" y="17"/>
                    </a:lnTo>
                    <a:lnTo>
                      <a:pt x="53" y="11"/>
                    </a:lnTo>
                    <a:lnTo>
                      <a:pt x="42" y="3"/>
                    </a:lnTo>
                    <a:lnTo>
                      <a:pt x="31" y="0"/>
                    </a:lnTo>
                    <a:lnTo>
                      <a:pt x="21" y="0"/>
                    </a:lnTo>
                    <a:lnTo>
                      <a:pt x="10" y="0"/>
                    </a:lnTo>
                    <a:lnTo>
                      <a:pt x="0" y="0"/>
                    </a:lnTo>
                  </a:path>
                </a:pathLst>
              </a:custGeom>
              <a:noFill/>
              <a:ln w="19050" cap="rnd" cmpd="sng">
                <a:solidFill>
                  <a:schemeClr val="accent1"/>
                </a:solidFill>
                <a:prstDash val="sysDot"/>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78230" name="Rectangle 2102">
                <a:extLst>
                  <a:ext uri="{FF2B5EF4-FFF2-40B4-BE49-F238E27FC236}">
                    <a16:creationId xmlns:a16="http://schemas.microsoft.com/office/drawing/2014/main" id="{B234EDA0-93D5-AA84-359B-EB4AE5D31E4F}"/>
                  </a:ext>
                </a:extLst>
              </p:cNvPr>
              <p:cNvSpPr>
                <a:spLocks noChangeArrowheads="1"/>
              </p:cNvSpPr>
              <p:nvPr/>
            </p:nvSpPr>
            <p:spPr bwMode="auto">
              <a:xfrm flipH="1">
                <a:off x="3696" y="2832"/>
                <a:ext cx="267" cy="145"/>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31" name="Rectangle 2103">
                <a:extLst>
                  <a:ext uri="{FF2B5EF4-FFF2-40B4-BE49-F238E27FC236}">
                    <a16:creationId xmlns:a16="http://schemas.microsoft.com/office/drawing/2014/main" id="{CD93A85B-3986-2D64-B997-B230178677BE}"/>
                  </a:ext>
                </a:extLst>
              </p:cNvPr>
              <p:cNvSpPr>
                <a:spLocks noChangeArrowheads="1"/>
              </p:cNvSpPr>
              <p:nvPr/>
            </p:nvSpPr>
            <p:spPr bwMode="auto">
              <a:xfrm flipH="1">
                <a:off x="3978" y="2870"/>
                <a:ext cx="27" cy="67"/>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32" name="Freeform 2104">
                <a:extLst>
                  <a:ext uri="{FF2B5EF4-FFF2-40B4-BE49-F238E27FC236}">
                    <a16:creationId xmlns:a16="http://schemas.microsoft.com/office/drawing/2014/main" id="{80125317-ACE2-1AAF-DFC5-1271ED8C8277}"/>
                  </a:ext>
                </a:extLst>
              </p:cNvPr>
              <p:cNvSpPr>
                <a:spLocks/>
              </p:cNvSpPr>
              <p:nvPr/>
            </p:nvSpPr>
            <p:spPr bwMode="auto">
              <a:xfrm flipH="1">
                <a:off x="2400" y="2880"/>
                <a:ext cx="1280" cy="720"/>
              </a:xfrm>
              <a:custGeom>
                <a:avLst/>
                <a:gdLst>
                  <a:gd name="T0" fmla="*/ 567 w 591"/>
                  <a:gd name="T1" fmla="*/ 340 h 402"/>
                  <a:gd name="T2" fmla="*/ 546 w 591"/>
                  <a:gd name="T3" fmla="*/ 340 h 402"/>
                  <a:gd name="T4" fmla="*/ 525 w 591"/>
                  <a:gd name="T5" fmla="*/ 358 h 402"/>
                  <a:gd name="T6" fmla="*/ 507 w 591"/>
                  <a:gd name="T7" fmla="*/ 376 h 402"/>
                  <a:gd name="T8" fmla="*/ 485 w 591"/>
                  <a:gd name="T9" fmla="*/ 393 h 402"/>
                  <a:gd name="T10" fmla="*/ 464 w 591"/>
                  <a:gd name="T11" fmla="*/ 397 h 402"/>
                  <a:gd name="T12" fmla="*/ 442 w 591"/>
                  <a:gd name="T13" fmla="*/ 401 h 402"/>
                  <a:gd name="T14" fmla="*/ 418 w 591"/>
                  <a:gd name="T15" fmla="*/ 379 h 402"/>
                  <a:gd name="T16" fmla="*/ 393 w 591"/>
                  <a:gd name="T17" fmla="*/ 362 h 402"/>
                  <a:gd name="T18" fmla="*/ 379 w 591"/>
                  <a:gd name="T19" fmla="*/ 344 h 402"/>
                  <a:gd name="T20" fmla="*/ 358 w 591"/>
                  <a:gd name="T21" fmla="*/ 333 h 402"/>
                  <a:gd name="T22" fmla="*/ 336 w 591"/>
                  <a:gd name="T23" fmla="*/ 330 h 402"/>
                  <a:gd name="T24" fmla="*/ 315 w 591"/>
                  <a:gd name="T25" fmla="*/ 333 h 402"/>
                  <a:gd name="T26" fmla="*/ 294 w 591"/>
                  <a:gd name="T27" fmla="*/ 337 h 402"/>
                  <a:gd name="T28" fmla="*/ 269 w 591"/>
                  <a:gd name="T29" fmla="*/ 315 h 402"/>
                  <a:gd name="T30" fmla="*/ 255 w 591"/>
                  <a:gd name="T31" fmla="*/ 294 h 402"/>
                  <a:gd name="T32" fmla="*/ 248 w 591"/>
                  <a:gd name="T33" fmla="*/ 269 h 402"/>
                  <a:gd name="T34" fmla="*/ 240 w 591"/>
                  <a:gd name="T35" fmla="*/ 244 h 402"/>
                  <a:gd name="T36" fmla="*/ 240 w 591"/>
                  <a:gd name="T37" fmla="*/ 223 h 402"/>
                  <a:gd name="T38" fmla="*/ 237 w 591"/>
                  <a:gd name="T39" fmla="*/ 198 h 402"/>
                  <a:gd name="T40" fmla="*/ 233 w 591"/>
                  <a:gd name="T41" fmla="*/ 177 h 402"/>
                  <a:gd name="T42" fmla="*/ 223 w 591"/>
                  <a:gd name="T43" fmla="*/ 152 h 402"/>
                  <a:gd name="T44" fmla="*/ 205 w 591"/>
                  <a:gd name="T45" fmla="*/ 131 h 402"/>
                  <a:gd name="T46" fmla="*/ 180 w 591"/>
                  <a:gd name="T47" fmla="*/ 124 h 402"/>
                  <a:gd name="T48" fmla="*/ 159 w 591"/>
                  <a:gd name="T49" fmla="*/ 117 h 402"/>
                  <a:gd name="T50" fmla="*/ 145 w 591"/>
                  <a:gd name="T51" fmla="*/ 99 h 402"/>
                  <a:gd name="T52" fmla="*/ 138 w 591"/>
                  <a:gd name="T53" fmla="*/ 78 h 402"/>
                  <a:gd name="T54" fmla="*/ 131 w 591"/>
                  <a:gd name="T55" fmla="*/ 57 h 402"/>
                  <a:gd name="T56" fmla="*/ 113 w 591"/>
                  <a:gd name="T57" fmla="*/ 42 h 402"/>
                  <a:gd name="T58" fmla="*/ 84 w 591"/>
                  <a:gd name="T59" fmla="*/ 24 h 402"/>
                  <a:gd name="T60" fmla="*/ 63 w 591"/>
                  <a:gd name="T61" fmla="*/ 17 h 402"/>
                  <a:gd name="T62" fmla="*/ 42 w 591"/>
                  <a:gd name="T63" fmla="*/ 3 h 402"/>
                  <a:gd name="T64" fmla="*/ 21 w 591"/>
                  <a:gd name="T65" fmla="*/ 0 h 402"/>
                  <a:gd name="T66" fmla="*/ 0 w 591"/>
                  <a:gd name="T67"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1" h="402">
                    <a:moveTo>
                      <a:pt x="590" y="339"/>
                    </a:moveTo>
                    <a:lnTo>
                      <a:pt x="567" y="340"/>
                    </a:lnTo>
                    <a:lnTo>
                      <a:pt x="556" y="340"/>
                    </a:lnTo>
                    <a:lnTo>
                      <a:pt x="546" y="340"/>
                    </a:lnTo>
                    <a:lnTo>
                      <a:pt x="535" y="347"/>
                    </a:lnTo>
                    <a:lnTo>
                      <a:pt x="525" y="358"/>
                    </a:lnTo>
                    <a:lnTo>
                      <a:pt x="513" y="365"/>
                    </a:lnTo>
                    <a:lnTo>
                      <a:pt x="507" y="376"/>
                    </a:lnTo>
                    <a:lnTo>
                      <a:pt x="496" y="383"/>
                    </a:lnTo>
                    <a:lnTo>
                      <a:pt x="485" y="393"/>
                    </a:lnTo>
                    <a:lnTo>
                      <a:pt x="475" y="393"/>
                    </a:lnTo>
                    <a:lnTo>
                      <a:pt x="464" y="397"/>
                    </a:lnTo>
                    <a:lnTo>
                      <a:pt x="454" y="401"/>
                    </a:lnTo>
                    <a:lnTo>
                      <a:pt x="442" y="401"/>
                    </a:lnTo>
                    <a:lnTo>
                      <a:pt x="432" y="393"/>
                    </a:lnTo>
                    <a:lnTo>
                      <a:pt x="418" y="379"/>
                    </a:lnTo>
                    <a:lnTo>
                      <a:pt x="407" y="372"/>
                    </a:lnTo>
                    <a:lnTo>
                      <a:pt x="393" y="362"/>
                    </a:lnTo>
                    <a:lnTo>
                      <a:pt x="389" y="351"/>
                    </a:lnTo>
                    <a:lnTo>
                      <a:pt x="379" y="344"/>
                    </a:lnTo>
                    <a:lnTo>
                      <a:pt x="368" y="337"/>
                    </a:lnTo>
                    <a:lnTo>
                      <a:pt x="358" y="333"/>
                    </a:lnTo>
                    <a:lnTo>
                      <a:pt x="347" y="330"/>
                    </a:lnTo>
                    <a:lnTo>
                      <a:pt x="336" y="330"/>
                    </a:lnTo>
                    <a:lnTo>
                      <a:pt x="326" y="330"/>
                    </a:lnTo>
                    <a:lnTo>
                      <a:pt x="315" y="333"/>
                    </a:lnTo>
                    <a:lnTo>
                      <a:pt x="305" y="337"/>
                    </a:lnTo>
                    <a:lnTo>
                      <a:pt x="294" y="337"/>
                    </a:lnTo>
                    <a:lnTo>
                      <a:pt x="280" y="326"/>
                    </a:lnTo>
                    <a:lnTo>
                      <a:pt x="269" y="315"/>
                    </a:lnTo>
                    <a:lnTo>
                      <a:pt x="262" y="305"/>
                    </a:lnTo>
                    <a:lnTo>
                      <a:pt x="255" y="294"/>
                    </a:lnTo>
                    <a:lnTo>
                      <a:pt x="248" y="280"/>
                    </a:lnTo>
                    <a:lnTo>
                      <a:pt x="248" y="269"/>
                    </a:lnTo>
                    <a:lnTo>
                      <a:pt x="244" y="259"/>
                    </a:lnTo>
                    <a:lnTo>
                      <a:pt x="240" y="244"/>
                    </a:lnTo>
                    <a:lnTo>
                      <a:pt x="240" y="234"/>
                    </a:lnTo>
                    <a:lnTo>
                      <a:pt x="240" y="223"/>
                    </a:lnTo>
                    <a:lnTo>
                      <a:pt x="237" y="209"/>
                    </a:lnTo>
                    <a:lnTo>
                      <a:pt x="237" y="198"/>
                    </a:lnTo>
                    <a:lnTo>
                      <a:pt x="237" y="188"/>
                    </a:lnTo>
                    <a:lnTo>
                      <a:pt x="233" y="177"/>
                    </a:lnTo>
                    <a:lnTo>
                      <a:pt x="233" y="166"/>
                    </a:lnTo>
                    <a:lnTo>
                      <a:pt x="223" y="152"/>
                    </a:lnTo>
                    <a:lnTo>
                      <a:pt x="215" y="138"/>
                    </a:lnTo>
                    <a:lnTo>
                      <a:pt x="205" y="131"/>
                    </a:lnTo>
                    <a:lnTo>
                      <a:pt x="191" y="127"/>
                    </a:lnTo>
                    <a:lnTo>
                      <a:pt x="180" y="124"/>
                    </a:lnTo>
                    <a:lnTo>
                      <a:pt x="169" y="124"/>
                    </a:lnTo>
                    <a:lnTo>
                      <a:pt x="159" y="117"/>
                    </a:lnTo>
                    <a:lnTo>
                      <a:pt x="148" y="110"/>
                    </a:lnTo>
                    <a:lnTo>
                      <a:pt x="145" y="99"/>
                    </a:lnTo>
                    <a:lnTo>
                      <a:pt x="141" y="89"/>
                    </a:lnTo>
                    <a:lnTo>
                      <a:pt x="138" y="78"/>
                    </a:lnTo>
                    <a:lnTo>
                      <a:pt x="134" y="67"/>
                    </a:lnTo>
                    <a:lnTo>
                      <a:pt x="131" y="57"/>
                    </a:lnTo>
                    <a:lnTo>
                      <a:pt x="124" y="46"/>
                    </a:lnTo>
                    <a:lnTo>
                      <a:pt x="113" y="42"/>
                    </a:lnTo>
                    <a:lnTo>
                      <a:pt x="99" y="35"/>
                    </a:lnTo>
                    <a:lnTo>
                      <a:pt x="84" y="24"/>
                    </a:lnTo>
                    <a:lnTo>
                      <a:pt x="74" y="21"/>
                    </a:lnTo>
                    <a:lnTo>
                      <a:pt x="63" y="17"/>
                    </a:lnTo>
                    <a:lnTo>
                      <a:pt x="53" y="11"/>
                    </a:lnTo>
                    <a:lnTo>
                      <a:pt x="42" y="3"/>
                    </a:lnTo>
                    <a:lnTo>
                      <a:pt x="31" y="0"/>
                    </a:lnTo>
                    <a:lnTo>
                      <a:pt x="21" y="0"/>
                    </a:lnTo>
                    <a:lnTo>
                      <a:pt x="10" y="0"/>
                    </a:lnTo>
                    <a:lnTo>
                      <a:pt x="0" y="0"/>
                    </a:lnTo>
                  </a:path>
                </a:pathLst>
              </a:custGeom>
              <a:noFill/>
              <a:ln w="19050" cap="rnd" cmpd="sng">
                <a:solidFill>
                  <a:schemeClr val="accent1"/>
                </a:solidFill>
                <a:prstDash val="sysDot"/>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178233" name="Group 2105">
              <a:extLst>
                <a:ext uri="{FF2B5EF4-FFF2-40B4-BE49-F238E27FC236}">
                  <a16:creationId xmlns:a16="http://schemas.microsoft.com/office/drawing/2014/main" id="{5B3E70F1-EDBD-0AFA-A58E-5685CF345E09}"/>
                </a:ext>
              </a:extLst>
            </p:cNvPr>
            <p:cNvGrpSpPr>
              <a:grpSpLocks/>
            </p:cNvGrpSpPr>
            <p:nvPr/>
          </p:nvGrpSpPr>
          <p:grpSpPr bwMode="auto">
            <a:xfrm>
              <a:off x="2994" y="1030"/>
              <a:ext cx="775" cy="580"/>
              <a:chOff x="3936" y="1344"/>
              <a:chExt cx="1581" cy="1185"/>
            </a:xfrm>
          </p:grpSpPr>
          <p:pic>
            <p:nvPicPr>
              <p:cNvPr id="178234" name="Picture 2106">
                <a:extLst>
                  <a:ext uri="{FF2B5EF4-FFF2-40B4-BE49-F238E27FC236}">
                    <a16:creationId xmlns:a16="http://schemas.microsoft.com/office/drawing/2014/main" id="{7562255F-5232-E088-D9A0-D41883D91189}"/>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6" y="1344"/>
                <a:ext cx="1581" cy="1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8235" name="Group 2107">
                <a:extLst>
                  <a:ext uri="{FF2B5EF4-FFF2-40B4-BE49-F238E27FC236}">
                    <a16:creationId xmlns:a16="http://schemas.microsoft.com/office/drawing/2014/main" id="{8ED214D0-327A-A06C-987C-8DDE6BBB1B67}"/>
                  </a:ext>
                </a:extLst>
              </p:cNvPr>
              <p:cNvGrpSpPr>
                <a:grpSpLocks/>
              </p:cNvGrpSpPr>
              <p:nvPr/>
            </p:nvGrpSpPr>
            <p:grpSpPr bwMode="auto">
              <a:xfrm>
                <a:off x="4416" y="1392"/>
                <a:ext cx="240" cy="1104"/>
                <a:chOff x="3247" y="871"/>
                <a:chExt cx="124" cy="680"/>
              </a:xfrm>
            </p:grpSpPr>
            <p:sp>
              <p:nvSpPr>
                <p:cNvPr id="178236" name="Oval 2108">
                  <a:extLst>
                    <a:ext uri="{FF2B5EF4-FFF2-40B4-BE49-F238E27FC236}">
                      <a16:creationId xmlns:a16="http://schemas.microsoft.com/office/drawing/2014/main" id="{9EDB478C-59B3-D5C9-7A42-9A859D0304A1}"/>
                    </a:ext>
                  </a:extLst>
                </p:cNvPr>
                <p:cNvSpPr>
                  <a:spLocks noChangeArrowheads="1"/>
                </p:cNvSpPr>
                <p:nvPr/>
              </p:nvSpPr>
              <p:spPr bwMode="auto">
                <a:xfrm>
                  <a:off x="3255" y="871"/>
                  <a:ext cx="54" cy="121"/>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37" name="Line 2109">
                  <a:extLst>
                    <a:ext uri="{FF2B5EF4-FFF2-40B4-BE49-F238E27FC236}">
                      <a16:creationId xmlns:a16="http://schemas.microsoft.com/office/drawing/2014/main" id="{5E247EBF-78F3-1D3E-7668-CDC968AA1E16}"/>
                    </a:ext>
                  </a:extLst>
                </p:cNvPr>
                <p:cNvSpPr>
                  <a:spLocks noChangeShapeType="1"/>
                </p:cNvSpPr>
                <p:nvPr/>
              </p:nvSpPr>
              <p:spPr bwMode="auto">
                <a:xfrm>
                  <a:off x="3281" y="1003"/>
                  <a:ext cx="0" cy="276"/>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38" name="Line 2110">
                  <a:extLst>
                    <a:ext uri="{FF2B5EF4-FFF2-40B4-BE49-F238E27FC236}">
                      <a16:creationId xmlns:a16="http://schemas.microsoft.com/office/drawing/2014/main" id="{70113A78-C176-7F78-3C1E-EA5C90CC9A94}"/>
                    </a:ext>
                  </a:extLst>
                </p:cNvPr>
                <p:cNvSpPr>
                  <a:spLocks noChangeShapeType="1"/>
                </p:cNvSpPr>
                <p:nvPr/>
              </p:nvSpPr>
              <p:spPr bwMode="auto">
                <a:xfrm flipH="1">
                  <a:off x="3250" y="1274"/>
                  <a:ext cx="22" cy="181"/>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39" name="Line 2111">
                  <a:extLst>
                    <a:ext uri="{FF2B5EF4-FFF2-40B4-BE49-F238E27FC236}">
                      <a16:creationId xmlns:a16="http://schemas.microsoft.com/office/drawing/2014/main" id="{3B537964-A944-3156-C96B-C1BB694640DC}"/>
                    </a:ext>
                  </a:extLst>
                </p:cNvPr>
                <p:cNvSpPr>
                  <a:spLocks noChangeShapeType="1"/>
                </p:cNvSpPr>
                <p:nvPr/>
              </p:nvSpPr>
              <p:spPr bwMode="auto">
                <a:xfrm>
                  <a:off x="3247" y="1052"/>
                  <a:ext cx="10" cy="204"/>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40" name="Line 2112">
                  <a:extLst>
                    <a:ext uri="{FF2B5EF4-FFF2-40B4-BE49-F238E27FC236}">
                      <a16:creationId xmlns:a16="http://schemas.microsoft.com/office/drawing/2014/main" id="{28E1F6C4-C0F0-86D0-3F8A-620944FAAFD1}"/>
                    </a:ext>
                  </a:extLst>
                </p:cNvPr>
                <p:cNvSpPr>
                  <a:spLocks noChangeShapeType="1"/>
                </p:cNvSpPr>
                <p:nvPr/>
              </p:nvSpPr>
              <p:spPr bwMode="auto">
                <a:xfrm>
                  <a:off x="3285" y="1284"/>
                  <a:ext cx="29" cy="267"/>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41" name="Line 2113">
                  <a:extLst>
                    <a:ext uri="{FF2B5EF4-FFF2-40B4-BE49-F238E27FC236}">
                      <a16:creationId xmlns:a16="http://schemas.microsoft.com/office/drawing/2014/main" id="{E57F9A98-B2AB-3C6F-D946-B22EE0DBED6B}"/>
                    </a:ext>
                  </a:extLst>
                </p:cNvPr>
                <p:cNvSpPr>
                  <a:spLocks noChangeShapeType="1"/>
                </p:cNvSpPr>
                <p:nvPr/>
              </p:nvSpPr>
              <p:spPr bwMode="auto">
                <a:xfrm>
                  <a:off x="3314" y="1051"/>
                  <a:ext cx="57" cy="191"/>
                </a:xfrm>
                <a:prstGeom prst="line">
                  <a:avLst/>
                </a:prstGeom>
                <a:noFill/>
                <a:ln w="254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42" name="Arc 2114">
                  <a:extLst>
                    <a:ext uri="{FF2B5EF4-FFF2-40B4-BE49-F238E27FC236}">
                      <a16:creationId xmlns:a16="http://schemas.microsoft.com/office/drawing/2014/main" id="{099C405E-27F4-1861-A799-91209F9E21EF}"/>
                    </a:ext>
                  </a:extLst>
                </p:cNvPr>
                <p:cNvSpPr>
                  <a:spLocks/>
                </p:cNvSpPr>
                <p:nvPr/>
              </p:nvSpPr>
              <p:spPr bwMode="auto">
                <a:xfrm>
                  <a:off x="3274" y="1026"/>
                  <a:ext cx="42" cy="41"/>
                </a:xfrm>
                <a:custGeom>
                  <a:avLst/>
                  <a:gdLst>
                    <a:gd name="G0" fmla="+- 0 0 0"/>
                    <a:gd name="G1" fmla="+- 21085 0 0"/>
                    <a:gd name="G2" fmla="+- 21600 0 0"/>
                    <a:gd name="T0" fmla="*/ 4689 w 20001"/>
                    <a:gd name="T1" fmla="*/ 0 h 21085"/>
                    <a:gd name="T2" fmla="*/ 20001 w 20001"/>
                    <a:gd name="T3" fmla="*/ 12928 h 21085"/>
                    <a:gd name="T4" fmla="*/ 0 w 20001"/>
                    <a:gd name="T5" fmla="*/ 21085 h 21085"/>
                  </a:gdLst>
                  <a:ahLst/>
                  <a:cxnLst>
                    <a:cxn ang="0">
                      <a:pos x="T0" y="T1"/>
                    </a:cxn>
                    <a:cxn ang="0">
                      <a:pos x="T2" y="T3"/>
                    </a:cxn>
                    <a:cxn ang="0">
                      <a:pos x="T4" y="T5"/>
                    </a:cxn>
                  </a:cxnLst>
                  <a:rect l="0" t="0" r="r" b="b"/>
                  <a:pathLst>
                    <a:path w="20001" h="21085" fill="none" extrusionOk="0">
                      <a:moveTo>
                        <a:pt x="4688" y="0"/>
                      </a:moveTo>
                      <a:cubicBezTo>
                        <a:pt x="11604" y="1537"/>
                        <a:pt x="17325" y="6368"/>
                        <a:pt x="20000" y="12928"/>
                      </a:cubicBezTo>
                    </a:path>
                    <a:path w="20001" h="21085" stroke="0" extrusionOk="0">
                      <a:moveTo>
                        <a:pt x="4688" y="0"/>
                      </a:moveTo>
                      <a:cubicBezTo>
                        <a:pt x="11604" y="1537"/>
                        <a:pt x="17325" y="6368"/>
                        <a:pt x="20000" y="12928"/>
                      </a:cubicBezTo>
                      <a:lnTo>
                        <a:pt x="0" y="21085"/>
                      </a:lnTo>
                      <a:close/>
                    </a:path>
                  </a:pathLst>
                </a:custGeom>
                <a:noFill/>
                <a:ln w="25400" cap="rnd">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8243" name="Arc 2115">
                  <a:extLst>
                    <a:ext uri="{FF2B5EF4-FFF2-40B4-BE49-F238E27FC236}">
                      <a16:creationId xmlns:a16="http://schemas.microsoft.com/office/drawing/2014/main" id="{CBD3BCAA-F993-0FEF-251D-D27FB631E2BD}"/>
                    </a:ext>
                  </a:extLst>
                </p:cNvPr>
                <p:cNvSpPr>
                  <a:spLocks/>
                </p:cNvSpPr>
                <p:nvPr/>
              </p:nvSpPr>
              <p:spPr bwMode="auto">
                <a:xfrm>
                  <a:off x="3247" y="1026"/>
                  <a:ext cx="42" cy="41"/>
                </a:xfrm>
                <a:custGeom>
                  <a:avLst/>
                  <a:gdLst>
                    <a:gd name="G0" fmla="+- 20097 0 0"/>
                    <a:gd name="G1" fmla="+- 20968 0 0"/>
                    <a:gd name="G2" fmla="+- 21600 0 0"/>
                    <a:gd name="T0" fmla="*/ 0 w 20097"/>
                    <a:gd name="T1" fmla="*/ 13050 h 20968"/>
                    <a:gd name="T2" fmla="*/ 14910 w 20097"/>
                    <a:gd name="T3" fmla="*/ 0 h 20968"/>
                    <a:gd name="T4" fmla="*/ 20097 w 20097"/>
                    <a:gd name="T5" fmla="*/ 20968 h 20968"/>
                  </a:gdLst>
                  <a:ahLst/>
                  <a:cxnLst>
                    <a:cxn ang="0">
                      <a:pos x="T0" y="T1"/>
                    </a:cxn>
                    <a:cxn ang="0">
                      <a:pos x="T2" y="T3"/>
                    </a:cxn>
                    <a:cxn ang="0">
                      <a:pos x="T4" y="T5"/>
                    </a:cxn>
                  </a:cxnLst>
                  <a:rect l="0" t="0" r="r" b="b"/>
                  <a:pathLst>
                    <a:path w="20097" h="20968" fill="none" extrusionOk="0">
                      <a:moveTo>
                        <a:pt x="0" y="13050"/>
                      </a:moveTo>
                      <a:cubicBezTo>
                        <a:pt x="2564" y="6542"/>
                        <a:pt x="8120" y="1679"/>
                        <a:pt x="14910" y="0"/>
                      </a:cubicBezTo>
                    </a:path>
                    <a:path w="20097" h="20968" stroke="0" extrusionOk="0">
                      <a:moveTo>
                        <a:pt x="0" y="13050"/>
                      </a:moveTo>
                      <a:cubicBezTo>
                        <a:pt x="2564" y="6542"/>
                        <a:pt x="8120" y="1679"/>
                        <a:pt x="14910" y="0"/>
                      </a:cubicBezTo>
                      <a:lnTo>
                        <a:pt x="20097" y="20968"/>
                      </a:lnTo>
                      <a:close/>
                    </a:path>
                  </a:pathLst>
                </a:custGeom>
                <a:noFill/>
                <a:ln w="25400" cap="rnd">
                  <a:solidFill>
                    <a:srgbClr val="FF0000"/>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grpSp>
      <p:sp>
        <p:nvSpPr>
          <p:cNvPr id="178244" name="AutoShape 2116">
            <a:extLst>
              <a:ext uri="{FF2B5EF4-FFF2-40B4-BE49-F238E27FC236}">
                <a16:creationId xmlns:a16="http://schemas.microsoft.com/office/drawing/2014/main" id="{C5C81718-9F43-47F3-2332-9FA110074B3E}"/>
              </a:ext>
            </a:extLst>
          </p:cNvPr>
          <p:cNvSpPr>
            <a:spLocks noChangeArrowheads="1"/>
          </p:cNvSpPr>
          <p:nvPr/>
        </p:nvSpPr>
        <p:spPr bwMode="auto">
          <a:xfrm>
            <a:off x="3429000" y="5791200"/>
            <a:ext cx="1600200" cy="609600"/>
          </a:xfrm>
          <a:prstGeom prst="leftRightArrow">
            <a:avLst>
              <a:gd name="adj1" fmla="val 50000"/>
              <a:gd name="adj2" fmla="val 525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050">
            <a:extLst>
              <a:ext uri="{FF2B5EF4-FFF2-40B4-BE49-F238E27FC236}">
                <a16:creationId xmlns:a16="http://schemas.microsoft.com/office/drawing/2014/main" id="{CF7980D7-126D-C0C2-CF7E-E868B40917F8}"/>
              </a:ext>
            </a:extLst>
          </p:cNvPr>
          <p:cNvSpPr>
            <a:spLocks noGrp="1" noChangeArrowheads="1"/>
          </p:cNvSpPr>
          <p:nvPr>
            <p:ph type="title"/>
          </p:nvPr>
        </p:nvSpPr>
        <p:spPr>
          <a:xfrm>
            <a:off x="457200" y="685800"/>
            <a:ext cx="8305800" cy="533400"/>
          </a:xfrm>
        </p:spPr>
        <p:txBody>
          <a:bodyPr/>
          <a:lstStyle/>
          <a:p>
            <a:r>
              <a:rPr lang="en-US" altLang="LID4096"/>
              <a:t>Awareness Information</a:t>
            </a:r>
          </a:p>
        </p:txBody>
      </p:sp>
      <p:sp>
        <p:nvSpPr>
          <p:cNvPr id="180227" name="Rectangle 2051">
            <a:extLst>
              <a:ext uri="{FF2B5EF4-FFF2-40B4-BE49-F238E27FC236}">
                <a16:creationId xmlns:a16="http://schemas.microsoft.com/office/drawing/2014/main" id="{BD092498-C458-0CA7-801D-B4F5D665CE4E}"/>
              </a:ext>
            </a:extLst>
          </p:cNvPr>
          <p:cNvSpPr>
            <a:spLocks noGrp="1" noChangeArrowheads="1"/>
          </p:cNvSpPr>
          <p:nvPr>
            <p:ph type="body" idx="1"/>
          </p:nvPr>
        </p:nvSpPr>
        <p:spPr>
          <a:xfrm>
            <a:off x="457200" y="1676400"/>
            <a:ext cx="8153400" cy="4800600"/>
          </a:xfrm>
        </p:spPr>
        <p:txBody>
          <a:bodyPr/>
          <a:lstStyle/>
          <a:p>
            <a:pPr>
              <a:lnSpc>
                <a:spcPct val="90000"/>
              </a:lnSpc>
            </a:pPr>
            <a:r>
              <a:rPr lang="en-US" altLang="LID4096" sz="2400" b="1"/>
              <a:t>Rich</a:t>
            </a:r>
            <a:endParaRPr lang="en-US" altLang="LID4096" sz="2400"/>
          </a:p>
          <a:p>
            <a:pPr>
              <a:lnSpc>
                <a:spcPct val="90000"/>
              </a:lnSpc>
            </a:pPr>
            <a:endParaRPr lang="en-US" altLang="LID4096" sz="2400"/>
          </a:p>
          <a:p>
            <a:pPr>
              <a:lnSpc>
                <a:spcPct val="90000"/>
              </a:lnSpc>
            </a:pPr>
            <a:r>
              <a:rPr lang="en-US" altLang="LID4096" sz="2400" b="1"/>
              <a:t>Compete for our attention</a:t>
            </a:r>
          </a:p>
          <a:p>
            <a:pPr>
              <a:lnSpc>
                <a:spcPct val="90000"/>
              </a:lnSpc>
            </a:pPr>
            <a:endParaRPr lang="en-US" altLang="LID4096" sz="2400" b="1"/>
          </a:p>
          <a:p>
            <a:pPr>
              <a:lnSpc>
                <a:spcPct val="90000"/>
              </a:lnSpc>
            </a:pPr>
            <a:r>
              <a:rPr lang="en-US" altLang="LID4096" sz="2400" b="1"/>
              <a:t>Shared resource</a:t>
            </a:r>
          </a:p>
          <a:p>
            <a:pPr>
              <a:lnSpc>
                <a:spcPct val="90000"/>
              </a:lnSpc>
            </a:pPr>
            <a:endParaRPr lang="en-US" altLang="LID4096" sz="2400" b="1"/>
          </a:p>
          <a:p>
            <a:pPr>
              <a:lnSpc>
                <a:spcPct val="90000"/>
              </a:lnSpc>
            </a:pPr>
            <a:r>
              <a:rPr lang="en-US" altLang="LID4096" sz="2400" b="1"/>
              <a:t>Socially produced</a:t>
            </a:r>
          </a:p>
          <a:p>
            <a:pPr lvl="1">
              <a:lnSpc>
                <a:spcPct val="90000"/>
              </a:lnSpc>
              <a:buFontTx/>
              <a:buNone/>
            </a:pPr>
            <a:endParaRPr lang="en-US" altLang="LID4096" sz="2000"/>
          </a:p>
          <a:p>
            <a:pPr>
              <a:lnSpc>
                <a:spcPct val="90000"/>
              </a:lnSpc>
            </a:pPr>
            <a:r>
              <a:rPr lang="en-US" altLang="LID4096" sz="2400" b="1"/>
              <a:t>Socially manipulated </a:t>
            </a:r>
            <a:endParaRPr lang="en-US" altLang="LID4096" sz="2400"/>
          </a:p>
          <a:p>
            <a:pPr>
              <a:lnSpc>
                <a:spcPct val="90000"/>
              </a:lnSpc>
            </a:pPr>
            <a:endParaRPr lang="en-US" altLang="LID4096" sz="2400" b="1"/>
          </a:p>
          <a:p>
            <a:pPr lvl="1">
              <a:lnSpc>
                <a:spcPct val="90000"/>
              </a:lnSpc>
              <a:buFontTx/>
              <a:buNone/>
            </a:pPr>
            <a:endParaRPr lang="en-US" altLang="LID4096" sz="2000"/>
          </a:p>
        </p:txBody>
      </p:sp>
      <p:pic>
        <p:nvPicPr>
          <p:cNvPr id="180228" name="Picture 2052">
            <a:extLst>
              <a:ext uri="{FF2B5EF4-FFF2-40B4-BE49-F238E27FC236}">
                <a16:creationId xmlns:a16="http://schemas.microsoft.com/office/drawing/2014/main" id="{BD6A7990-F719-FCFC-8A70-43A45DE024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851275"/>
            <a:ext cx="3657600" cy="3006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26">
            <a:extLst>
              <a:ext uri="{FF2B5EF4-FFF2-40B4-BE49-F238E27FC236}">
                <a16:creationId xmlns:a16="http://schemas.microsoft.com/office/drawing/2014/main" id="{FD9D2AD9-2454-7CAE-AE9B-A82EE8629C0C}"/>
              </a:ext>
            </a:extLst>
          </p:cNvPr>
          <p:cNvSpPr>
            <a:spLocks noGrp="1" noChangeArrowheads="1"/>
          </p:cNvSpPr>
          <p:nvPr>
            <p:ph type="title"/>
          </p:nvPr>
        </p:nvSpPr>
        <p:spPr>
          <a:xfrm>
            <a:off x="304800" y="609600"/>
            <a:ext cx="7772400" cy="533400"/>
          </a:xfrm>
        </p:spPr>
        <p:txBody>
          <a:bodyPr/>
          <a:lstStyle/>
          <a:p>
            <a:r>
              <a:rPr lang="en-US" altLang="LID4096" sz="3600"/>
              <a:t>Notification Collage</a:t>
            </a:r>
          </a:p>
        </p:txBody>
      </p:sp>
      <p:sp>
        <p:nvSpPr>
          <p:cNvPr id="90115" name="Rectangle 1027">
            <a:extLst>
              <a:ext uri="{FF2B5EF4-FFF2-40B4-BE49-F238E27FC236}">
                <a16:creationId xmlns:a16="http://schemas.microsoft.com/office/drawing/2014/main" id="{778AA8E0-95F4-408E-28AF-1905523CC5DD}"/>
              </a:ext>
            </a:extLst>
          </p:cNvPr>
          <p:cNvSpPr>
            <a:spLocks noGrp="1" noChangeArrowheads="1"/>
          </p:cNvSpPr>
          <p:nvPr>
            <p:ph type="body" sz="half" idx="1"/>
          </p:nvPr>
        </p:nvSpPr>
        <p:spPr>
          <a:xfrm>
            <a:off x="4648200" y="2743200"/>
            <a:ext cx="4191000" cy="533400"/>
          </a:xfrm>
        </p:spPr>
        <p:txBody>
          <a:bodyPr/>
          <a:lstStyle/>
          <a:p>
            <a:pPr algn="r">
              <a:spcAft>
                <a:spcPct val="35000"/>
              </a:spcAft>
            </a:pPr>
            <a:r>
              <a:rPr lang="en-US" altLang="LID4096"/>
              <a:t>Personal display</a:t>
            </a:r>
          </a:p>
        </p:txBody>
      </p:sp>
      <p:graphicFrame>
        <p:nvGraphicFramePr>
          <p:cNvPr id="90118" name="Object 1030">
            <a:extLst>
              <a:ext uri="{FF2B5EF4-FFF2-40B4-BE49-F238E27FC236}">
                <a16:creationId xmlns:a16="http://schemas.microsoft.com/office/drawing/2014/main" id="{A62F2E48-BFAA-F8C1-78BC-7588FCAFD702}"/>
              </a:ext>
            </a:extLst>
          </p:cNvPr>
          <p:cNvGraphicFramePr>
            <a:graphicFrameLocks noChangeAspect="1"/>
          </p:cNvGraphicFramePr>
          <p:nvPr/>
        </p:nvGraphicFramePr>
        <p:xfrm>
          <a:off x="457200" y="1524000"/>
          <a:ext cx="3962400" cy="2971800"/>
        </p:xfrm>
        <a:graphic>
          <a:graphicData uri="http://schemas.openxmlformats.org/presentationml/2006/ole">
            <mc:AlternateContent xmlns:mc="http://schemas.openxmlformats.org/markup-compatibility/2006">
              <mc:Choice xmlns:v="urn:schemas-microsoft-com:vml" Requires="v">
                <p:oleObj name="Slide" r:id="rId3" imgW="4572000" imgH="3429000" progId="PowerPoint.Slide.8">
                  <p:embed/>
                </p:oleObj>
              </mc:Choice>
              <mc:Fallback>
                <p:oleObj name="Slide" r:id="rId3" imgW="4572000" imgH="3429000" progId="PowerPoint.Slide.8">
                  <p:embed/>
                  <p:pic>
                    <p:nvPicPr>
                      <p:cNvPr id="0" name="Object 10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524000"/>
                        <a:ext cx="39624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90119" name="Picture 1031">
            <a:extLst>
              <a:ext uri="{FF2B5EF4-FFF2-40B4-BE49-F238E27FC236}">
                <a16:creationId xmlns:a16="http://schemas.microsoft.com/office/drawing/2014/main" id="{DB8A875F-5849-F5D1-0FAC-A46D349598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3352800"/>
            <a:ext cx="4114800" cy="3086100"/>
          </a:xfrm>
          <a:prstGeom prst="rect">
            <a:avLst/>
          </a:prstGeom>
          <a:noFill/>
          <a:extLst>
            <a:ext uri="{909E8E84-426E-40DD-AFC4-6F175D3DCCD1}">
              <a14:hiddenFill xmlns:a14="http://schemas.microsoft.com/office/drawing/2010/main">
                <a:solidFill>
                  <a:srgbClr val="FFFFFF"/>
                </a:solidFill>
              </a14:hiddenFill>
            </a:ext>
          </a:extLst>
        </p:spPr>
      </p:pic>
      <p:sp>
        <p:nvSpPr>
          <p:cNvPr id="90120" name="Rectangle 1032">
            <a:extLst>
              <a:ext uri="{FF2B5EF4-FFF2-40B4-BE49-F238E27FC236}">
                <a16:creationId xmlns:a16="http://schemas.microsoft.com/office/drawing/2014/main" id="{9C51526E-9815-00D0-367B-A0399BBB431B}"/>
              </a:ext>
            </a:extLst>
          </p:cNvPr>
          <p:cNvSpPr>
            <a:spLocks noChangeArrowheads="1"/>
          </p:cNvSpPr>
          <p:nvPr/>
        </p:nvSpPr>
        <p:spPr bwMode="auto">
          <a:xfrm>
            <a:off x="381000" y="4648200"/>
            <a:ext cx="4191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spcAft>
                <a:spcPct val="35000"/>
              </a:spcAft>
            </a:pPr>
            <a:r>
              <a:rPr lang="en-US" altLang="LID4096" sz="2800" b="0">
                <a:solidFill>
                  <a:srgbClr val="000066"/>
                </a:solidFill>
                <a:latin typeface="Verdana" panose="020B0604030504040204" pitchFamily="34" charset="0"/>
              </a:rPr>
              <a:t>Public display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C24A460B-237F-3C33-2D74-0D22013A1DA1}"/>
              </a:ext>
            </a:extLst>
          </p:cNvPr>
          <p:cNvSpPr>
            <a:spLocks noGrp="1" noChangeArrowheads="1"/>
          </p:cNvSpPr>
          <p:nvPr>
            <p:ph type="title"/>
          </p:nvPr>
        </p:nvSpPr>
        <p:spPr>
          <a:xfrm>
            <a:off x="304800" y="609600"/>
            <a:ext cx="7772400" cy="533400"/>
          </a:xfrm>
        </p:spPr>
        <p:txBody>
          <a:bodyPr/>
          <a:lstStyle/>
          <a:p>
            <a:r>
              <a:rPr lang="en-US" altLang="LID4096" sz="3600"/>
              <a:t>Notification Collage</a:t>
            </a:r>
          </a:p>
        </p:txBody>
      </p:sp>
      <p:sp>
        <p:nvSpPr>
          <p:cNvPr id="63491" name="Rectangle 3">
            <a:extLst>
              <a:ext uri="{FF2B5EF4-FFF2-40B4-BE49-F238E27FC236}">
                <a16:creationId xmlns:a16="http://schemas.microsoft.com/office/drawing/2014/main" id="{BE34C5EB-7DA9-AB1A-52D2-7825968986D6}"/>
              </a:ext>
            </a:extLst>
          </p:cNvPr>
          <p:cNvSpPr>
            <a:spLocks noGrp="1" noChangeArrowheads="1"/>
          </p:cNvSpPr>
          <p:nvPr>
            <p:ph type="body" sz="half" idx="1"/>
          </p:nvPr>
        </p:nvSpPr>
        <p:spPr>
          <a:xfrm>
            <a:off x="381000" y="1981200"/>
            <a:ext cx="3048000" cy="4114800"/>
          </a:xfrm>
        </p:spPr>
        <p:txBody>
          <a:bodyPr/>
          <a:lstStyle/>
          <a:p>
            <a:pPr>
              <a:spcAft>
                <a:spcPct val="35000"/>
              </a:spcAft>
            </a:pPr>
            <a:r>
              <a:rPr lang="en-US" altLang="LID4096"/>
              <a:t>Metaphor: </a:t>
            </a:r>
          </a:p>
          <a:p>
            <a:pPr>
              <a:spcAft>
                <a:spcPct val="35000"/>
              </a:spcAft>
            </a:pPr>
            <a:r>
              <a:rPr lang="en-US" altLang="LID4096"/>
              <a:t>A collage of multimedia information</a:t>
            </a:r>
          </a:p>
          <a:p>
            <a:pPr>
              <a:spcAft>
                <a:spcPct val="35000"/>
              </a:spcAft>
            </a:pPr>
            <a:endParaRPr lang="en-US" altLang="LID4096"/>
          </a:p>
        </p:txBody>
      </p:sp>
      <p:pic>
        <p:nvPicPr>
          <p:cNvPr id="63496" name="Collage03.avi">
            <a:hlinkClick r:id="" action="ppaction://media"/>
            <a:extLst>
              <a:ext uri="{FF2B5EF4-FFF2-40B4-BE49-F238E27FC236}">
                <a16:creationId xmlns:a16="http://schemas.microsoft.com/office/drawing/2014/main" id="{B8EED52E-8CA5-AB4A-CE01-8D35E8C22C1A}"/>
              </a:ext>
            </a:extLst>
          </p:cNvPr>
          <p:cNvPicPr>
            <a:picLocks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4038600" y="1676400"/>
            <a:ext cx="4686300" cy="3848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5400" fill="hold"/>
                                        <p:tgtEl>
                                          <p:spTgt spid="6349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3496"/>
                </p:tgtEl>
              </p:cMediaNode>
            </p:video>
            <p:seq concurrent="1" nextAc="seek">
              <p:cTn id="8" restart="whenNotActive" fill="hold" evtFilter="cancelBubble" nodeType="interactiveSeq">
                <p:stCondLst>
                  <p:cond evt="onClick" delay="0">
                    <p:tgtEl>
                      <p:spTgt spid="6349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63496"/>
                                        </p:tgtEl>
                                      </p:cBhvr>
                                    </p:cmd>
                                  </p:childTnLst>
                                </p:cTn>
                              </p:par>
                            </p:childTnLst>
                          </p:cTn>
                        </p:par>
                      </p:childTnLst>
                    </p:cTn>
                  </p:par>
                </p:childTnLst>
              </p:cTn>
              <p:nextCondLst>
                <p:cond evt="onClick" delay="0">
                  <p:tgtEl>
                    <p:spTgt spid="6349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A6752E0B-53E4-8B0A-33EA-47B003368607}"/>
              </a:ext>
            </a:extLst>
          </p:cNvPr>
          <p:cNvSpPr>
            <a:spLocks noGrp="1" noChangeArrowheads="1"/>
          </p:cNvSpPr>
          <p:nvPr>
            <p:ph type="title"/>
          </p:nvPr>
        </p:nvSpPr>
        <p:spPr>
          <a:xfrm>
            <a:off x="304800" y="609600"/>
            <a:ext cx="7772400" cy="533400"/>
          </a:xfrm>
        </p:spPr>
        <p:txBody>
          <a:bodyPr/>
          <a:lstStyle/>
          <a:p>
            <a:r>
              <a:rPr lang="en-US" altLang="LID4096" sz="3600"/>
              <a:t>Notification Collage</a:t>
            </a:r>
          </a:p>
        </p:txBody>
      </p:sp>
      <p:sp>
        <p:nvSpPr>
          <p:cNvPr id="64515" name="Rectangle 3">
            <a:extLst>
              <a:ext uri="{FF2B5EF4-FFF2-40B4-BE49-F238E27FC236}">
                <a16:creationId xmlns:a16="http://schemas.microsoft.com/office/drawing/2014/main" id="{093C6FAA-7716-4E4F-788A-7194171C70CB}"/>
              </a:ext>
            </a:extLst>
          </p:cNvPr>
          <p:cNvSpPr>
            <a:spLocks noGrp="1" noChangeArrowheads="1"/>
          </p:cNvSpPr>
          <p:nvPr>
            <p:ph type="body" sz="half" idx="1"/>
          </p:nvPr>
        </p:nvSpPr>
        <p:spPr>
          <a:xfrm>
            <a:off x="381000" y="1981200"/>
            <a:ext cx="3886200" cy="4114800"/>
          </a:xfrm>
        </p:spPr>
        <p:txBody>
          <a:bodyPr/>
          <a:lstStyle/>
          <a:p>
            <a:r>
              <a:rPr lang="en-US" altLang="LID4096"/>
              <a:t>Posting elements</a:t>
            </a:r>
          </a:p>
        </p:txBody>
      </p:sp>
      <p:pic>
        <p:nvPicPr>
          <p:cNvPr id="64516" name="Picture 4">
            <a:extLst>
              <a:ext uri="{FF2B5EF4-FFF2-40B4-BE49-F238E27FC236}">
                <a16:creationId xmlns:a16="http://schemas.microsoft.com/office/drawing/2014/main" id="{44EF40C6-BB2D-BAEE-2E2A-C9CDF7019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pic>
        <p:nvPicPr>
          <p:cNvPr id="64519" name="Picture 7">
            <a:extLst>
              <a:ext uri="{FF2B5EF4-FFF2-40B4-BE49-F238E27FC236}">
                <a16:creationId xmlns:a16="http://schemas.microsoft.com/office/drawing/2014/main" id="{1A5E2C22-93A6-241B-1EB5-D1378A0BF2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514600"/>
            <a:ext cx="3505200" cy="2892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26">
            <a:extLst>
              <a:ext uri="{FF2B5EF4-FFF2-40B4-BE49-F238E27FC236}">
                <a16:creationId xmlns:a16="http://schemas.microsoft.com/office/drawing/2014/main" id="{03DDAAC0-F7A9-803E-BDA4-5D0F06554391}"/>
              </a:ext>
            </a:extLst>
          </p:cNvPr>
          <p:cNvSpPr>
            <a:spLocks noGrp="1" noChangeArrowheads="1"/>
          </p:cNvSpPr>
          <p:nvPr>
            <p:ph type="title"/>
          </p:nvPr>
        </p:nvSpPr>
        <p:spPr>
          <a:xfrm>
            <a:off x="304800" y="609600"/>
            <a:ext cx="7772400" cy="533400"/>
          </a:xfrm>
        </p:spPr>
        <p:txBody>
          <a:bodyPr/>
          <a:lstStyle/>
          <a:p>
            <a:r>
              <a:rPr lang="en-US" altLang="LID4096" sz="3600"/>
              <a:t>Notification Collage</a:t>
            </a:r>
          </a:p>
        </p:txBody>
      </p:sp>
      <p:sp>
        <p:nvSpPr>
          <p:cNvPr id="121859" name="Rectangle 1027">
            <a:extLst>
              <a:ext uri="{FF2B5EF4-FFF2-40B4-BE49-F238E27FC236}">
                <a16:creationId xmlns:a16="http://schemas.microsoft.com/office/drawing/2014/main" id="{2F885C1A-4981-300C-7024-91670B191DC0}"/>
              </a:ext>
            </a:extLst>
          </p:cNvPr>
          <p:cNvSpPr>
            <a:spLocks noGrp="1" noChangeArrowheads="1"/>
          </p:cNvSpPr>
          <p:nvPr>
            <p:ph type="body" sz="half" idx="1"/>
          </p:nvPr>
        </p:nvSpPr>
        <p:spPr>
          <a:xfrm>
            <a:off x="381000" y="1981200"/>
            <a:ext cx="3886200" cy="4114800"/>
          </a:xfrm>
        </p:spPr>
        <p:txBody>
          <a:bodyPr/>
          <a:lstStyle/>
          <a:p>
            <a:r>
              <a:rPr lang="en-US" altLang="LID4096"/>
              <a:t>Element types</a:t>
            </a:r>
          </a:p>
        </p:txBody>
      </p:sp>
      <p:pic>
        <p:nvPicPr>
          <p:cNvPr id="121860" name="Picture 1028">
            <a:extLst>
              <a:ext uri="{FF2B5EF4-FFF2-40B4-BE49-F238E27FC236}">
                <a16:creationId xmlns:a16="http://schemas.microsoft.com/office/drawing/2014/main" id="{092F29B8-7631-1E5D-6731-C1C3BDEF8E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26">
            <a:extLst>
              <a:ext uri="{FF2B5EF4-FFF2-40B4-BE49-F238E27FC236}">
                <a16:creationId xmlns:a16="http://schemas.microsoft.com/office/drawing/2014/main" id="{6D6CBF21-4283-E3DA-FC44-3D9D2B34CBB8}"/>
              </a:ext>
            </a:extLst>
          </p:cNvPr>
          <p:cNvSpPr>
            <a:spLocks noGrp="1" noChangeArrowheads="1"/>
          </p:cNvSpPr>
          <p:nvPr>
            <p:ph type="title"/>
          </p:nvPr>
        </p:nvSpPr>
        <p:spPr>
          <a:xfrm>
            <a:off x="304800" y="609600"/>
            <a:ext cx="7772400" cy="533400"/>
          </a:xfrm>
        </p:spPr>
        <p:txBody>
          <a:bodyPr/>
          <a:lstStyle/>
          <a:p>
            <a:r>
              <a:rPr lang="en-US" altLang="LID4096" sz="3600"/>
              <a:t>Notification Collage</a:t>
            </a:r>
          </a:p>
        </p:txBody>
      </p:sp>
      <p:sp>
        <p:nvSpPr>
          <p:cNvPr id="91139" name="Rectangle 1027">
            <a:extLst>
              <a:ext uri="{FF2B5EF4-FFF2-40B4-BE49-F238E27FC236}">
                <a16:creationId xmlns:a16="http://schemas.microsoft.com/office/drawing/2014/main" id="{3674B227-0D2E-F6C8-6F53-6F19CB9F32F8}"/>
              </a:ext>
            </a:extLst>
          </p:cNvPr>
          <p:cNvSpPr>
            <a:spLocks noGrp="1" noChangeArrowheads="1"/>
          </p:cNvSpPr>
          <p:nvPr>
            <p:ph type="body" sz="half" idx="1"/>
          </p:nvPr>
        </p:nvSpPr>
        <p:spPr>
          <a:xfrm>
            <a:off x="381000" y="1981200"/>
            <a:ext cx="3886200" cy="4114800"/>
          </a:xfrm>
        </p:spPr>
        <p:txBody>
          <a:bodyPr/>
          <a:lstStyle/>
          <a:p>
            <a:r>
              <a:rPr lang="en-US" altLang="LID4096"/>
              <a:t>Element types</a:t>
            </a:r>
          </a:p>
          <a:p>
            <a:pPr lvl="1"/>
            <a:endParaRPr lang="en-US" altLang="LID4096"/>
          </a:p>
          <a:p>
            <a:pPr lvl="1"/>
            <a:r>
              <a:rPr lang="en-US" altLang="LID4096"/>
              <a:t>sticky notes</a:t>
            </a:r>
          </a:p>
        </p:txBody>
      </p:sp>
      <p:pic>
        <p:nvPicPr>
          <p:cNvPr id="91140" name="Picture 1028">
            <a:extLst>
              <a:ext uri="{FF2B5EF4-FFF2-40B4-BE49-F238E27FC236}">
                <a16:creationId xmlns:a16="http://schemas.microsoft.com/office/drawing/2014/main" id="{FD68F19D-8842-8556-D841-D61E7B75A1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sp>
        <p:nvSpPr>
          <p:cNvPr id="91141" name="Text Box 1029">
            <a:extLst>
              <a:ext uri="{FF2B5EF4-FFF2-40B4-BE49-F238E27FC236}">
                <a16:creationId xmlns:a16="http://schemas.microsoft.com/office/drawing/2014/main" id="{FC97EF1D-CA6B-3649-8649-A91A7603DA5C}"/>
              </a:ext>
            </a:extLst>
          </p:cNvPr>
          <p:cNvSpPr txBox="1">
            <a:spLocks noChangeArrowheads="1"/>
          </p:cNvSpPr>
          <p:nvPr/>
        </p:nvSpPr>
        <p:spPr bwMode="auto">
          <a:xfrm>
            <a:off x="533400" y="3657600"/>
            <a:ext cx="3276600" cy="1754188"/>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2000" u="sng">
                <a:solidFill>
                  <a:srgbClr val="0000FF"/>
                </a:solidFill>
                <a:latin typeface="Comic Sans MS" panose="030F0702030302020204" pitchFamily="66" charset="0"/>
              </a:rPr>
              <a:t>Mike @home</a:t>
            </a:r>
          </a:p>
          <a:p>
            <a:pPr>
              <a:spcBef>
                <a:spcPct val="50000"/>
              </a:spcBef>
            </a:pPr>
            <a:r>
              <a:rPr lang="en-US" altLang="LID4096" sz="1600" b="0">
                <a:latin typeface="Comic Sans MS" panose="030F0702030302020204" pitchFamily="66" charset="0"/>
              </a:rPr>
              <a:t>Hey everyone! Don’t forget Sushi on Friday!!</a:t>
            </a:r>
          </a:p>
          <a:p>
            <a:pPr>
              <a:spcBef>
                <a:spcPct val="50000"/>
              </a:spcBef>
            </a:pPr>
            <a:endParaRPr lang="en-US" altLang="LID4096" sz="1600" b="0">
              <a:latin typeface="Comic Sans MS" panose="030F0702030302020204" pitchFamily="66" charset="0"/>
            </a:endParaRPr>
          </a:p>
          <a:p>
            <a:pPr>
              <a:spcBef>
                <a:spcPct val="50000"/>
              </a:spcBef>
            </a:pPr>
            <a:endParaRPr lang="en-US" altLang="LID4096" sz="1600" b="0">
              <a:latin typeface="Comic Sans MS" panose="030F0702030302020204" pitchFamily="66" charset="0"/>
            </a:endParaRPr>
          </a:p>
        </p:txBody>
      </p:sp>
      <p:sp>
        <p:nvSpPr>
          <p:cNvPr id="91142" name="Text Box 1030">
            <a:extLst>
              <a:ext uri="{FF2B5EF4-FFF2-40B4-BE49-F238E27FC236}">
                <a16:creationId xmlns:a16="http://schemas.microsoft.com/office/drawing/2014/main" id="{F9E01FBE-6736-F59F-B5FD-222C9E7C7615}"/>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u="sng">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sp>
        <p:nvSpPr>
          <p:cNvPr id="91144" name="Freeform 1032">
            <a:extLst>
              <a:ext uri="{FF2B5EF4-FFF2-40B4-BE49-F238E27FC236}">
                <a16:creationId xmlns:a16="http://schemas.microsoft.com/office/drawing/2014/main" id="{3C273BFE-7E9A-28F5-6741-5800BF5CF8C5}"/>
              </a:ext>
            </a:extLst>
          </p:cNvPr>
          <p:cNvSpPr>
            <a:spLocks/>
          </p:cNvSpPr>
          <p:nvPr/>
        </p:nvSpPr>
        <p:spPr bwMode="auto">
          <a:xfrm>
            <a:off x="4394200" y="3581400"/>
            <a:ext cx="1663700" cy="12319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D83C56CB-2892-9CEA-C6A7-00AA4DF80739}"/>
              </a:ext>
            </a:extLst>
          </p:cNvPr>
          <p:cNvSpPr>
            <a:spLocks noGrp="1" noChangeArrowheads="1"/>
          </p:cNvSpPr>
          <p:nvPr>
            <p:ph type="title"/>
          </p:nvPr>
        </p:nvSpPr>
        <p:spPr>
          <a:xfrm>
            <a:off x="304800" y="609600"/>
            <a:ext cx="7772400" cy="533400"/>
          </a:xfrm>
        </p:spPr>
        <p:txBody>
          <a:bodyPr/>
          <a:lstStyle/>
          <a:p>
            <a:r>
              <a:rPr lang="en-US" altLang="LID4096" sz="3600"/>
              <a:t>Notification Collage</a:t>
            </a:r>
          </a:p>
        </p:txBody>
      </p:sp>
      <p:sp>
        <p:nvSpPr>
          <p:cNvPr id="65539" name="Rectangle 3">
            <a:extLst>
              <a:ext uri="{FF2B5EF4-FFF2-40B4-BE49-F238E27FC236}">
                <a16:creationId xmlns:a16="http://schemas.microsoft.com/office/drawing/2014/main" id="{5E9F2ABD-7506-6AF2-32BB-2867C5A2992D}"/>
              </a:ext>
            </a:extLst>
          </p:cNvPr>
          <p:cNvSpPr>
            <a:spLocks noGrp="1" noChangeArrowheads="1"/>
          </p:cNvSpPr>
          <p:nvPr>
            <p:ph type="body" sz="half" idx="1"/>
          </p:nvPr>
        </p:nvSpPr>
        <p:spPr>
          <a:xfrm>
            <a:off x="381000" y="1981200"/>
            <a:ext cx="3886200" cy="4114800"/>
          </a:xfrm>
        </p:spPr>
        <p:txBody>
          <a:bodyPr/>
          <a:lstStyle/>
          <a:p>
            <a:r>
              <a:rPr lang="en-US" altLang="LID4096" dirty="0"/>
              <a:t>Element types</a:t>
            </a:r>
          </a:p>
          <a:p>
            <a:pPr lvl="1"/>
            <a:endParaRPr lang="en-US" altLang="LID4096" dirty="0"/>
          </a:p>
          <a:p>
            <a:pPr lvl="1"/>
            <a:r>
              <a:rPr lang="en-US" altLang="LID4096" dirty="0"/>
              <a:t>periodic video</a:t>
            </a:r>
          </a:p>
        </p:txBody>
      </p:sp>
      <p:pic>
        <p:nvPicPr>
          <p:cNvPr id="65540" name="Picture 4">
            <a:extLst>
              <a:ext uri="{FF2B5EF4-FFF2-40B4-BE49-F238E27FC236}">
                <a16:creationId xmlns:a16="http://schemas.microsoft.com/office/drawing/2014/main" id="{73450FEA-A907-DAEE-9DE0-43120D0DC5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sp>
        <p:nvSpPr>
          <p:cNvPr id="65542" name="Text Box 6">
            <a:extLst>
              <a:ext uri="{FF2B5EF4-FFF2-40B4-BE49-F238E27FC236}">
                <a16:creationId xmlns:a16="http://schemas.microsoft.com/office/drawing/2014/main" id="{B0C29291-79FA-E7B0-BD4B-BAF99BD39BF7}"/>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u="sng">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pic>
        <p:nvPicPr>
          <p:cNvPr id="65544" name="Picture 8">
            <a:extLst>
              <a:ext uri="{FF2B5EF4-FFF2-40B4-BE49-F238E27FC236}">
                <a16:creationId xmlns:a16="http://schemas.microsoft.com/office/drawing/2014/main" id="{8A19E29D-E5B1-7CD2-21D6-3D613BCF7EE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581400"/>
            <a:ext cx="2362200" cy="1943100"/>
          </a:xfrm>
          <a:prstGeom prst="rect">
            <a:avLst/>
          </a:prstGeom>
          <a:noFill/>
          <a:extLst>
            <a:ext uri="{909E8E84-426E-40DD-AFC4-6F175D3DCCD1}">
              <a14:hiddenFill xmlns:a14="http://schemas.microsoft.com/office/drawing/2010/main">
                <a:solidFill>
                  <a:srgbClr val="FFFFFF"/>
                </a:solidFill>
              </a14:hiddenFill>
            </a:ext>
          </a:extLst>
        </p:spPr>
      </p:pic>
      <p:pic>
        <p:nvPicPr>
          <p:cNvPr id="65545" name="Picture 9">
            <a:extLst>
              <a:ext uri="{FF2B5EF4-FFF2-40B4-BE49-F238E27FC236}">
                <a16:creationId xmlns:a16="http://schemas.microsoft.com/office/drawing/2014/main" id="{0F37A42D-995A-C1A0-F6AA-584EB787A0A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514600"/>
            <a:ext cx="838200" cy="688975"/>
          </a:xfrm>
          <a:prstGeom prst="rect">
            <a:avLst/>
          </a:prstGeom>
          <a:noFill/>
          <a:extLst>
            <a:ext uri="{909E8E84-426E-40DD-AFC4-6F175D3DCCD1}">
              <a14:hiddenFill xmlns:a14="http://schemas.microsoft.com/office/drawing/2010/main">
                <a:solidFill>
                  <a:srgbClr val="FFFFFF"/>
                </a:solidFill>
              </a14:hiddenFill>
            </a:ext>
          </a:extLst>
        </p:spPr>
      </p:pic>
      <p:sp>
        <p:nvSpPr>
          <p:cNvPr id="65546" name="Freeform 10">
            <a:extLst>
              <a:ext uri="{FF2B5EF4-FFF2-40B4-BE49-F238E27FC236}">
                <a16:creationId xmlns:a16="http://schemas.microsoft.com/office/drawing/2014/main" id="{EDDBA21C-3B84-A05B-AF9E-1D750DB87111}"/>
              </a:ext>
            </a:extLst>
          </p:cNvPr>
          <p:cNvSpPr>
            <a:spLocks/>
          </p:cNvSpPr>
          <p:nvPr/>
        </p:nvSpPr>
        <p:spPr bwMode="auto">
          <a:xfrm>
            <a:off x="4572000" y="2362200"/>
            <a:ext cx="990600" cy="9144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33695342-82AA-0212-CD42-19DEF0246177}"/>
              </a:ext>
            </a:extLst>
          </p:cNvPr>
          <p:cNvSpPr>
            <a:spLocks noGrp="1" noChangeArrowheads="1"/>
          </p:cNvSpPr>
          <p:nvPr>
            <p:ph type="title"/>
          </p:nvPr>
        </p:nvSpPr>
        <p:spPr>
          <a:xfrm>
            <a:off x="304800" y="609600"/>
            <a:ext cx="7772400" cy="533400"/>
          </a:xfrm>
        </p:spPr>
        <p:txBody>
          <a:bodyPr/>
          <a:lstStyle/>
          <a:p>
            <a:r>
              <a:rPr lang="en-US" altLang="LID4096" sz="3600"/>
              <a:t>Notification Collage</a:t>
            </a:r>
          </a:p>
        </p:txBody>
      </p:sp>
      <p:sp>
        <p:nvSpPr>
          <p:cNvPr id="66563" name="Rectangle 3">
            <a:extLst>
              <a:ext uri="{FF2B5EF4-FFF2-40B4-BE49-F238E27FC236}">
                <a16:creationId xmlns:a16="http://schemas.microsoft.com/office/drawing/2014/main" id="{B9608ADA-515A-FE43-7FDC-1E9558A158EF}"/>
              </a:ext>
            </a:extLst>
          </p:cNvPr>
          <p:cNvSpPr>
            <a:spLocks noGrp="1" noChangeArrowheads="1"/>
          </p:cNvSpPr>
          <p:nvPr>
            <p:ph type="body" sz="half" idx="1"/>
          </p:nvPr>
        </p:nvSpPr>
        <p:spPr>
          <a:xfrm>
            <a:off x="381000" y="1981200"/>
            <a:ext cx="3886200" cy="4114800"/>
          </a:xfrm>
        </p:spPr>
        <p:txBody>
          <a:bodyPr/>
          <a:lstStyle/>
          <a:p>
            <a:r>
              <a:rPr lang="en-US" altLang="LID4096"/>
              <a:t>Element types</a:t>
            </a:r>
          </a:p>
          <a:p>
            <a:pPr lvl="1"/>
            <a:endParaRPr lang="en-US" altLang="LID4096"/>
          </a:p>
          <a:p>
            <a:pPr lvl="1"/>
            <a:r>
              <a:rPr lang="en-US" altLang="LID4096"/>
              <a:t>desktop snapshots</a:t>
            </a:r>
          </a:p>
        </p:txBody>
      </p:sp>
      <p:pic>
        <p:nvPicPr>
          <p:cNvPr id="66564" name="Picture 4">
            <a:extLst>
              <a:ext uri="{FF2B5EF4-FFF2-40B4-BE49-F238E27FC236}">
                <a16:creationId xmlns:a16="http://schemas.microsoft.com/office/drawing/2014/main" id="{6CBE8ECD-B881-D9BC-8A1B-CF84995C1D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pic>
        <p:nvPicPr>
          <p:cNvPr id="66565" name="Picture 5">
            <a:extLst>
              <a:ext uri="{FF2B5EF4-FFF2-40B4-BE49-F238E27FC236}">
                <a16:creationId xmlns:a16="http://schemas.microsoft.com/office/drawing/2014/main" id="{D4F14EFD-6B88-6B24-3D09-E8A235BC9F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657600"/>
            <a:ext cx="2819400" cy="2262188"/>
          </a:xfrm>
          <a:prstGeom prst="rect">
            <a:avLst/>
          </a:prstGeom>
          <a:noFill/>
          <a:extLst>
            <a:ext uri="{909E8E84-426E-40DD-AFC4-6F175D3DCCD1}">
              <a14:hiddenFill xmlns:a14="http://schemas.microsoft.com/office/drawing/2010/main">
                <a:solidFill>
                  <a:srgbClr val="FFFFFF"/>
                </a:solidFill>
              </a14:hiddenFill>
            </a:ext>
          </a:extLst>
        </p:spPr>
      </p:pic>
      <p:sp>
        <p:nvSpPr>
          <p:cNvPr id="66566" name="Text Box 6">
            <a:extLst>
              <a:ext uri="{FF2B5EF4-FFF2-40B4-BE49-F238E27FC236}">
                <a16:creationId xmlns:a16="http://schemas.microsoft.com/office/drawing/2014/main" id="{78F2F5D8-891C-787C-96C3-4CE30826C5C0}"/>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u="sng">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pic>
        <p:nvPicPr>
          <p:cNvPr id="66567" name="Picture 7">
            <a:extLst>
              <a:ext uri="{FF2B5EF4-FFF2-40B4-BE49-F238E27FC236}">
                <a16:creationId xmlns:a16="http://schemas.microsoft.com/office/drawing/2014/main" id="{61AFE355-9BA9-7BFB-8CEC-765BB3122F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501900"/>
            <a:ext cx="762000" cy="627063"/>
          </a:xfrm>
          <a:prstGeom prst="rect">
            <a:avLst/>
          </a:prstGeom>
          <a:noFill/>
          <a:extLst>
            <a:ext uri="{909E8E84-426E-40DD-AFC4-6F175D3DCCD1}">
              <a14:hiddenFill xmlns:a14="http://schemas.microsoft.com/office/drawing/2010/main">
                <a:solidFill>
                  <a:srgbClr val="FFFFFF"/>
                </a:solidFill>
              </a14:hiddenFill>
            </a:ext>
          </a:extLst>
        </p:spPr>
      </p:pic>
      <p:pic>
        <p:nvPicPr>
          <p:cNvPr id="66568" name="Picture 8">
            <a:extLst>
              <a:ext uri="{FF2B5EF4-FFF2-40B4-BE49-F238E27FC236}">
                <a16:creationId xmlns:a16="http://schemas.microsoft.com/office/drawing/2014/main" id="{74E93E82-B1FC-DEEC-6627-451EC4C046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2286000"/>
            <a:ext cx="990600" cy="795338"/>
          </a:xfrm>
          <a:prstGeom prst="rect">
            <a:avLst/>
          </a:prstGeom>
          <a:noFill/>
          <a:extLst>
            <a:ext uri="{909E8E84-426E-40DD-AFC4-6F175D3DCCD1}">
              <a14:hiddenFill xmlns:a14="http://schemas.microsoft.com/office/drawing/2010/main">
                <a:solidFill>
                  <a:srgbClr val="FFFFFF"/>
                </a:solidFill>
              </a14:hiddenFill>
            </a:ext>
          </a:extLst>
        </p:spPr>
      </p:pic>
      <p:sp>
        <p:nvSpPr>
          <p:cNvPr id="66569" name="Freeform 9">
            <a:extLst>
              <a:ext uri="{FF2B5EF4-FFF2-40B4-BE49-F238E27FC236}">
                <a16:creationId xmlns:a16="http://schemas.microsoft.com/office/drawing/2014/main" id="{0D3DF333-19FD-A083-97C1-830F45EAD454}"/>
              </a:ext>
            </a:extLst>
          </p:cNvPr>
          <p:cNvSpPr>
            <a:spLocks/>
          </p:cNvSpPr>
          <p:nvPr/>
        </p:nvSpPr>
        <p:spPr bwMode="auto">
          <a:xfrm>
            <a:off x="5486400" y="2133600"/>
            <a:ext cx="1219200" cy="9906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5A47B6BE-95BA-1B0C-C1DD-D1FC887372A8}"/>
              </a:ext>
            </a:extLst>
          </p:cNvPr>
          <p:cNvSpPr>
            <a:spLocks noGrp="1" noChangeArrowheads="1"/>
          </p:cNvSpPr>
          <p:nvPr>
            <p:ph type="title"/>
          </p:nvPr>
        </p:nvSpPr>
        <p:spPr>
          <a:xfrm>
            <a:off x="304800" y="609600"/>
            <a:ext cx="7772400" cy="533400"/>
          </a:xfrm>
        </p:spPr>
        <p:txBody>
          <a:bodyPr/>
          <a:lstStyle/>
          <a:p>
            <a:r>
              <a:rPr lang="en-US" altLang="LID4096" sz="3600"/>
              <a:t>Notification Collage</a:t>
            </a:r>
          </a:p>
        </p:txBody>
      </p:sp>
      <p:sp>
        <p:nvSpPr>
          <p:cNvPr id="67587" name="Rectangle 3">
            <a:extLst>
              <a:ext uri="{FF2B5EF4-FFF2-40B4-BE49-F238E27FC236}">
                <a16:creationId xmlns:a16="http://schemas.microsoft.com/office/drawing/2014/main" id="{B3362872-0134-51DD-EACB-3410DE9B3F55}"/>
              </a:ext>
            </a:extLst>
          </p:cNvPr>
          <p:cNvSpPr>
            <a:spLocks noGrp="1" noChangeArrowheads="1"/>
          </p:cNvSpPr>
          <p:nvPr>
            <p:ph type="body" sz="half" idx="1"/>
          </p:nvPr>
        </p:nvSpPr>
        <p:spPr>
          <a:xfrm>
            <a:off x="381000" y="1981200"/>
            <a:ext cx="3886200" cy="4114800"/>
          </a:xfrm>
        </p:spPr>
        <p:txBody>
          <a:bodyPr/>
          <a:lstStyle/>
          <a:p>
            <a:r>
              <a:rPr lang="en-US" altLang="LID4096"/>
              <a:t>Element types</a:t>
            </a:r>
          </a:p>
          <a:p>
            <a:pPr lvl="1"/>
            <a:endParaRPr lang="en-US" altLang="LID4096"/>
          </a:p>
          <a:p>
            <a:pPr lvl="1"/>
            <a:r>
              <a:rPr lang="en-US" altLang="LID4096"/>
              <a:t>slide shows</a:t>
            </a:r>
          </a:p>
        </p:txBody>
      </p:sp>
      <p:pic>
        <p:nvPicPr>
          <p:cNvPr id="67588" name="Picture 4">
            <a:extLst>
              <a:ext uri="{FF2B5EF4-FFF2-40B4-BE49-F238E27FC236}">
                <a16:creationId xmlns:a16="http://schemas.microsoft.com/office/drawing/2014/main" id="{27931F3C-35A8-6024-4BFE-D5A6AF9CAD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sp>
        <p:nvSpPr>
          <p:cNvPr id="67592" name="Text Box 8">
            <a:extLst>
              <a:ext uri="{FF2B5EF4-FFF2-40B4-BE49-F238E27FC236}">
                <a16:creationId xmlns:a16="http://schemas.microsoft.com/office/drawing/2014/main" id="{8D104560-4807-2695-3D7A-9F88C143A657}"/>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u="sng">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pic>
        <p:nvPicPr>
          <p:cNvPr id="67593" name="Picture 9">
            <a:extLst>
              <a:ext uri="{FF2B5EF4-FFF2-40B4-BE49-F238E27FC236}">
                <a16:creationId xmlns:a16="http://schemas.microsoft.com/office/drawing/2014/main" id="{7F837DF8-1ECB-E5E3-0E80-C966E7033C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501900"/>
            <a:ext cx="762000" cy="627063"/>
          </a:xfrm>
          <a:prstGeom prst="rect">
            <a:avLst/>
          </a:prstGeom>
          <a:noFill/>
          <a:extLst>
            <a:ext uri="{909E8E84-426E-40DD-AFC4-6F175D3DCCD1}">
              <a14:hiddenFill xmlns:a14="http://schemas.microsoft.com/office/drawing/2010/main">
                <a:solidFill>
                  <a:srgbClr val="FFFFFF"/>
                </a:solidFill>
              </a14:hiddenFill>
            </a:ext>
          </a:extLst>
        </p:spPr>
      </p:pic>
      <p:pic>
        <p:nvPicPr>
          <p:cNvPr id="67594" name="Picture 10">
            <a:extLst>
              <a:ext uri="{FF2B5EF4-FFF2-40B4-BE49-F238E27FC236}">
                <a16:creationId xmlns:a16="http://schemas.microsoft.com/office/drawing/2014/main" id="{C1166475-8900-A83B-E319-259CEA71E7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2286000"/>
            <a:ext cx="990600" cy="795338"/>
          </a:xfrm>
          <a:prstGeom prst="rect">
            <a:avLst/>
          </a:prstGeom>
          <a:noFill/>
          <a:extLst>
            <a:ext uri="{909E8E84-426E-40DD-AFC4-6F175D3DCCD1}">
              <a14:hiddenFill xmlns:a14="http://schemas.microsoft.com/office/drawing/2010/main">
                <a:solidFill>
                  <a:srgbClr val="FFFFFF"/>
                </a:solidFill>
              </a14:hiddenFill>
            </a:ext>
          </a:extLst>
        </p:spPr>
      </p:pic>
      <p:grpSp>
        <p:nvGrpSpPr>
          <p:cNvPr id="67598" name="Group 14">
            <a:extLst>
              <a:ext uri="{FF2B5EF4-FFF2-40B4-BE49-F238E27FC236}">
                <a16:creationId xmlns:a16="http://schemas.microsoft.com/office/drawing/2014/main" id="{7EC10179-97B8-9357-3567-9F6EA327A45A}"/>
              </a:ext>
            </a:extLst>
          </p:cNvPr>
          <p:cNvGrpSpPr>
            <a:grpSpLocks/>
          </p:cNvGrpSpPr>
          <p:nvPr/>
        </p:nvGrpSpPr>
        <p:grpSpPr bwMode="auto">
          <a:xfrm>
            <a:off x="1447800" y="3810000"/>
            <a:ext cx="5214938" cy="2209800"/>
            <a:chOff x="912" y="2064"/>
            <a:chExt cx="3285" cy="1392"/>
          </a:xfrm>
        </p:grpSpPr>
        <p:pic>
          <p:nvPicPr>
            <p:cNvPr id="67591" name="Picture 7">
              <a:extLst>
                <a:ext uri="{FF2B5EF4-FFF2-40B4-BE49-F238E27FC236}">
                  <a16:creationId xmlns:a16="http://schemas.microsoft.com/office/drawing/2014/main" id="{6320A458-0396-A9F3-0788-F39493DE9E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 y="2064"/>
              <a:ext cx="979" cy="1392"/>
            </a:xfrm>
            <a:prstGeom prst="rect">
              <a:avLst/>
            </a:prstGeom>
            <a:noFill/>
            <a:extLst>
              <a:ext uri="{909E8E84-426E-40DD-AFC4-6F175D3DCCD1}">
                <a14:hiddenFill xmlns:a14="http://schemas.microsoft.com/office/drawing/2010/main">
                  <a:solidFill>
                    <a:srgbClr val="FFFFFF"/>
                  </a:solidFill>
                </a14:hiddenFill>
              </a:ext>
            </a:extLst>
          </p:spPr>
        </p:pic>
        <p:pic>
          <p:nvPicPr>
            <p:cNvPr id="67595" name="Picture 11">
              <a:extLst>
                <a:ext uri="{FF2B5EF4-FFF2-40B4-BE49-F238E27FC236}">
                  <a16:creationId xmlns:a16="http://schemas.microsoft.com/office/drawing/2014/main" id="{DCD31C74-9394-0F31-B777-54A0E5CBD6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2" y="2256"/>
              <a:ext cx="405" cy="5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7602" name="Group 18">
            <a:extLst>
              <a:ext uri="{FF2B5EF4-FFF2-40B4-BE49-F238E27FC236}">
                <a16:creationId xmlns:a16="http://schemas.microsoft.com/office/drawing/2014/main" id="{06015A51-83AC-3E48-8A96-9342678D8DA9}"/>
              </a:ext>
            </a:extLst>
          </p:cNvPr>
          <p:cNvGrpSpPr>
            <a:grpSpLocks/>
          </p:cNvGrpSpPr>
          <p:nvPr/>
        </p:nvGrpSpPr>
        <p:grpSpPr bwMode="auto">
          <a:xfrm>
            <a:off x="1219200" y="4267200"/>
            <a:ext cx="5562600" cy="1306513"/>
            <a:chOff x="768" y="2256"/>
            <a:chExt cx="3504" cy="823"/>
          </a:xfrm>
        </p:grpSpPr>
        <p:pic>
          <p:nvPicPr>
            <p:cNvPr id="67590" name="Picture 6">
              <a:extLst>
                <a:ext uri="{FF2B5EF4-FFF2-40B4-BE49-F238E27FC236}">
                  <a16:creationId xmlns:a16="http://schemas.microsoft.com/office/drawing/2014/main" id="{896FD87B-2431-1B5B-6979-35FC2958FF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 y="2256"/>
              <a:ext cx="1235" cy="823"/>
            </a:xfrm>
            <a:prstGeom prst="rect">
              <a:avLst/>
            </a:prstGeom>
            <a:noFill/>
            <a:extLst>
              <a:ext uri="{909E8E84-426E-40DD-AFC4-6F175D3DCCD1}">
                <a14:hiddenFill xmlns:a14="http://schemas.microsoft.com/office/drawing/2010/main">
                  <a:solidFill>
                    <a:srgbClr val="FFFFFF"/>
                  </a:solidFill>
                </a14:hiddenFill>
              </a:ext>
            </a:extLst>
          </p:spPr>
        </p:pic>
        <p:pic>
          <p:nvPicPr>
            <p:cNvPr id="67596" name="Picture 12">
              <a:extLst>
                <a:ext uri="{FF2B5EF4-FFF2-40B4-BE49-F238E27FC236}">
                  <a16:creationId xmlns:a16="http://schemas.microsoft.com/office/drawing/2014/main" id="{7A09B1F4-9F25-A979-37A1-98AA78BB2A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44" y="2352"/>
              <a:ext cx="528" cy="3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7603" name="Group 19">
            <a:extLst>
              <a:ext uri="{FF2B5EF4-FFF2-40B4-BE49-F238E27FC236}">
                <a16:creationId xmlns:a16="http://schemas.microsoft.com/office/drawing/2014/main" id="{FF5EDCE2-76C9-B22D-7F88-A0889E9172D0}"/>
              </a:ext>
            </a:extLst>
          </p:cNvPr>
          <p:cNvGrpSpPr>
            <a:grpSpLocks/>
          </p:cNvGrpSpPr>
          <p:nvPr/>
        </p:nvGrpSpPr>
        <p:grpSpPr bwMode="auto">
          <a:xfrm>
            <a:off x="1219200" y="4267200"/>
            <a:ext cx="5562600" cy="1268413"/>
            <a:chOff x="720" y="2256"/>
            <a:chExt cx="3504" cy="799"/>
          </a:xfrm>
        </p:grpSpPr>
        <p:pic>
          <p:nvPicPr>
            <p:cNvPr id="67589" name="Picture 5">
              <a:extLst>
                <a:ext uri="{FF2B5EF4-FFF2-40B4-BE49-F238E27FC236}">
                  <a16:creationId xmlns:a16="http://schemas.microsoft.com/office/drawing/2014/main" id="{F97F41B4-1AB2-2E90-DC3A-E3D406A96EE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 y="2256"/>
              <a:ext cx="1261" cy="799"/>
            </a:xfrm>
            <a:prstGeom prst="rect">
              <a:avLst/>
            </a:prstGeom>
            <a:noFill/>
            <a:extLst>
              <a:ext uri="{909E8E84-426E-40DD-AFC4-6F175D3DCCD1}">
                <a14:hiddenFill xmlns:a14="http://schemas.microsoft.com/office/drawing/2010/main">
                  <a:solidFill>
                    <a:srgbClr val="FFFFFF"/>
                  </a:solidFill>
                </a14:hiddenFill>
              </a:ext>
            </a:extLst>
          </p:spPr>
        </p:pic>
        <p:pic>
          <p:nvPicPr>
            <p:cNvPr id="67599" name="Picture 15">
              <a:extLst>
                <a:ext uri="{FF2B5EF4-FFF2-40B4-BE49-F238E27FC236}">
                  <a16:creationId xmlns:a16="http://schemas.microsoft.com/office/drawing/2014/main" id="{683682AC-F80C-7B5C-24BD-AE386F1315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6" y="2304"/>
              <a:ext cx="528" cy="334"/>
            </a:xfrm>
            <a:prstGeom prst="rect">
              <a:avLst/>
            </a:prstGeom>
            <a:noFill/>
            <a:extLst>
              <a:ext uri="{909E8E84-426E-40DD-AFC4-6F175D3DCCD1}">
                <a14:hiddenFill xmlns:a14="http://schemas.microsoft.com/office/drawing/2010/main">
                  <a:solidFill>
                    <a:srgbClr val="FFFFFF"/>
                  </a:solidFill>
                </a14:hiddenFill>
              </a:ext>
            </a:extLst>
          </p:spPr>
        </p:pic>
      </p:grpSp>
      <p:sp>
        <p:nvSpPr>
          <p:cNvPr id="67604" name="Freeform 20">
            <a:extLst>
              <a:ext uri="{FF2B5EF4-FFF2-40B4-BE49-F238E27FC236}">
                <a16:creationId xmlns:a16="http://schemas.microsoft.com/office/drawing/2014/main" id="{30C9897F-E364-B7F5-E6DB-A620AD595693}"/>
              </a:ext>
            </a:extLst>
          </p:cNvPr>
          <p:cNvSpPr>
            <a:spLocks/>
          </p:cNvSpPr>
          <p:nvPr/>
        </p:nvSpPr>
        <p:spPr bwMode="auto">
          <a:xfrm>
            <a:off x="5715000" y="3886200"/>
            <a:ext cx="1143000" cy="12319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67602"/>
                                        </p:tgtEl>
                                        <p:attrNameLst>
                                          <p:attrName>style.visibility</p:attrName>
                                        </p:attrNameLst>
                                      </p:cBhvr>
                                      <p:to>
                                        <p:strVal val="visible"/>
                                      </p:to>
                                    </p:set>
                                  </p:childTnLst>
                                  <p:subTnLst>
                                    <p:set>
                                      <p:cBhvr override="childStyle">
                                        <p:cTn dur="1" fill="hold" display="0" masterRel="nextClick" afterEffect="1"/>
                                        <p:tgtEl>
                                          <p:spTgt spid="67602"/>
                                        </p:tgtEl>
                                        <p:attrNameLst>
                                          <p:attrName>style.visibility</p:attrName>
                                        </p:attrNameLst>
                                      </p:cBhvr>
                                      <p:to>
                                        <p:strVal val="hidden"/>
                                      </p:to>
                                    </p:set>
                                  </p:subTnLst>
                                </p:cTn>
                              </p:par>
                            </p:childTnLst>
                          </p:cTn>
                        </p:par>
                        <p:par>
                          <p:cTn id="7" fill="hold" nodeType="afterGroup">
                            <p:stCondLst>
                              <p:cond delay="500"/>
                            </p:stCondLst>
                            <p:childTnLst>
                              <p:par>
                                <p:cTn id="8" presetID="1" presetClass="entr" presetSubtype="0" fill="hold" nodeType="afterEffect">
                                  <p:stCondLst>
                                    <p:cond delay="2000"/>
                                  </p:stCondLst>
                                  <p:childTnLst>
                                    <p:set>
                                      <p:cBhvr>
                                        <p:cTn id="9" dur="1" fill="hold">
                                          <p:stCondLst>
                                            <p:cond delay="499"/>
                                          </p:stCondLst>
                                        </p:cTn>
                                        <p:tgtEl>
                                          <p:spTgt spid="67598"/>
                                        </p:tgtEl>
                                        <p:attrNameLst>
                                          <p:attrName>style.visibility</p:attrName>
                                        </p:attrNameLst>
                                      </p:cBhvr>
                                      <p:to>
                                        <p:strVal val="visible"/>
                                      </p:to>
                                    </p:set>
                                  </p:childTnLst>
                                  <p:subTnLst>
                                    <p:set>
                                      <p:cBhvr override="childStyle">
                                        <p:cTn dur="1" fill="hold" display="0" masterRel="nextClick" afterEffect="1"/>
                                        <p:tgtEl>
                                          <p:spTgt spid="67598"/>
                                        </p:tgtEl>
                                        <p:attrNameLst>
                                          <p:attrName>style.visibility</p:attrName>
                                        </p:attrNameLst>
                                      </p:cBhvr>
                                      <p:to>
                                        <p:strVal val="hidden"/>
                                      </p:to>
                                    </p:set>
                                  </p:subTnLst>
                                </p:cTn>
                              </p:par>
                            </p:childTnLst>
                          </p:cTn>
                        </p:par>
                        <p:par>
                          <p:cTn id="10" fill="hold" nodeType="afterGroup">
                            <p:stCondLst>
                              <p:cond delay="3000"/>
                            </p:stCondLst>
                            <p:childTnLst>
                              <p:par>
                                <p:cTn id="11" presetID="1" presetClass="entr" presetSubtype="0" fill="hold" nodeType="afterEffect">
                                  <p:stCondLst>
                                    <p:cond delay="2000"/>
                                  </p:stCondLst>
                                  <p:childTnLst>
                                    <p:set>
                                      <p:cBhvr>
                                        <p:cTn id="12" dur="1" fill="hold">
                                          <p:stCondLst>
                                            <p:cond delay="499"/>
                                          </p:stCondLst>
                                        </p:cTn>
                                        <p:tgtEl>
                                          <p:spTgt spid="676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49A95BD1-932A-79C9-D948-F5DE7B6F955C}"/>
              </a:ext>
            </a:extLst>
          </p:cNvPr>
          <p:cNvSpPr>
            <a:spLocks noGrp="1" noChangeArrowheads="1"/>
          </p:cNvSpPr>
          <p:nvPr>
            <p:ph type="title"/>
          </p:nvPr>
        </p:nvSpPr>
        <p:spPr>
          <a:xfrm>
            <a:off x="304800" y="609600"/>
            <a:ext cx="7772400" cy="533400"/>
          </a:xfrm>
        </p:spPr>
        <p:txBody>
          <a:bodyPr/>
          <a:lstStyle/>
          <a:p>
            <a:r>
              <a:rPr lang="en-US" altLang="LID4096" sz="3600"/>
              <a:t>Notification Collage</a:t>
            </a:r>
          </a:p>
        </p:txBody>
      </p:sp>
      <p:sp>
        <p:nvSpPr>
          <p:cNvPr id="68611" name="Rectangle 3">
            <a:extLst>
              <a:ext uri="{FF2B5EF4-FFF2-40B4-BE49-F238E27FC236}">
                <a16:creationId xmlns:a16="http://schemas.microsoft.com/office/drawing/2014/main" id="{D1D173FB-D225-D5F6-1095-642195903FD4}"/>
              </a:ext>
            </a:extLst>
          </p:cNvPr>
          <p:cNvSpPr>
            <a:spLocks noGrp="1" noChangeArrowheads="1"/>
          </p:cNvSpPr>
          <p:nvPr>
            <p:ph type="body" sz="half" idx="1"/>
          </p:nvPr>
        </p:nvSpPr>
        <p:spPr>
          <a:xfrm>
            <a:off x="381000" y="1981200"/>
            <a:ext cx="3886200" cy="4114800"/>
          </a:xfrm>
        </p:spPr>
        <p:txBody>
          <a:bodyPr/>
          <a:lstStyle/>
          <a:p>
            <a:r>
              <a:rPr lang="en-US" altLang="LID4096"/>
              <a:t>Element types</a:t>
            </a:r>
          </a:p>
          <a:p>
            <a:pPr lvl="1"/>
            <a:endParaRPr lang="en-US" altLang="LID4096"/>
          </a:p>
          <a:p>
            <a:pPr lvl="1"/>
            <a:r>
              <a:rPr lang="en-US" altLang="LID4096"/>
              <a:t>webpage thumbnail</a:t>
            </a:r>
          </a:p>
        </p:txBody>
      </p:sp>
      <p:pic>
        <p:nvPicPr>
          <p:cNvPr id="68612" name="Picture 4">
            <a:extLst>
              <a:ext uri="{FF2B5EF4-FFF2-40B4-BE49-F238E27FC236}">
                <a16:creationId xmlns:a16="http://schemas.microsoft.com/office/drawing/2014/main" id="{7D65F936-DB08-3817-11D8-6E7B79349A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pic>
        <p:nvPicPr>
          <p:cNvPr id="68613" name="Picture 5">
            <a:extLst>
              <a:ext uri="{FF2B5EF4-FFF2-40B4-BE49-F238E27FC236}">
                <a16:creationId xmlns:a16="http://schemas.microsoft.com/office/drawing/2014/main" id="{096800D3-A894-D455-779F-45DF6C32C0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3733800"/>
            <a:ext cx="1828800" cy="1746250"/>
          </a:xfrm>
          <a:prstGeom prst="rect">
            <a:avLst/>
          </a:prstGeom>
          <a:noFill/>
          <a:extLst>
            <a:ext uri="{909E8E84-426E-40DD-AFC4-6F175D3DCCD1}">
              <a14:hiddenFill xmlns:a14="http://schemas.microsoft.com/office/drawing/2010/main">
                <a:solidFill>
                  <a:srgbClr val="FFFFFF"/>
                </a:solidFill>
              </a14:hiddenFill>
            </a:ext>
          </a:extLst>
        </p:spPr>
      </p:pic>
      <p:sp>
        <p:nvSpPr>
          <p:cNvPr id="68614" name="Text Box 6">
            <a:extLst>
              <a:ext uri="{FF2B5EF4-FFF2-40B4-BE49-F238E27FC236}">
                <a16:creationId xmlns:a16="http://schemas.microsoft.com/office/drawing/2014/main" id="{88F09C52-B78F-085E-204B-C412454C53E2}"/>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u="sng">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pic>
        <p:nvPicPr>
          <p:cNvPr id="68615" name="Picture 7">
            <a:extLst>
              <a:ext uri="{FF2B5EF4-FFF2-40B4-BE49-F238E27FC236}">
                <a16:creationId xmlns:a16="http://schemas.microsoft.com/office/drawing/2014/main" id="{3489C07E-AE01-5AC9-C5B3-4E5E90D3DC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501900"/>
            <a:ext cx="762000" cy="627063"/>
          </a:xfrm>
          <a:prstGeom prst="rect">
            <a:avLst/>
          </a:prstGeom>
          <a:noFill/>
          <a:extLst>
            <a:ext uri="{909E8E84-426E-40DD-AFC4-6F175D3DCCD1}">
              <a14:hiddenFill xmlns:a14="http://schemas.microsoft.com/office/drawing/2010/main">
                <a:solidFill>
                  <a:srgbClr val="FFFFFF"/>
                </a:solidFill>
              </a14:hiddenFill>
            </a:ext>
          </a:extLst>
        </p:spPr>
      </p:pic>
      <p:pic>
        <p:nvPicPr>
          <p:cNvPr id="68616" name="Picture 8">
            <a:extLst>
              <a:ext uri="{FF2B5EF4-FFF2-40B4-BE49-F238E27FC236}">
                <a16:creationId xmlns:a16="http://schemas.microsoft.com/office/drawing/2014/main" id="{B62A10ED-D984-5D74-358A-F7471C2BE5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2286000"/>
            <a:ext cx="990600" cy="795338"/>
          </a:xfrm>
          <a:prstGeom prst="rect">
            <a:avLst/>
          </a:prstGeom>
          <a:noFill/>
          <a:extLst>
            <a:ext uri="{909E8E84-426E-40DD-AFC4-6F175D3DCCD1}">
              <a14:hiddenFill xmlns:a14="http://schemas.microsoft.com/office/drawing/2010/main">
                <a:solidFill>
                  <a:srgbClr val="FFFFFF"/>
                </a:solidFill>
              </a14:hiddenFill>
            </a:ext>
          </a:extLst>
        </p:spPr>
      </p:pic>
      <p:pic>
        <p:nvPicPr>
          <p:cNvPr id="68618" name="Picture 10">
            <a:extLst>
              <a:ext uri="{FF2B5EF4-FFF2-40B4-BE49-F238E27FC236}">
                <a16:creationId xmlns:a16="http://schemas.microsoft.com/office/drawing/2014/main" id="{64F23BE4-1BA1-37B1-0D5D-B026930AC9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4267200"/>
            <a:ext cx="685800" cy="654050"/>
          </a:xfrm>
          <a:prstGeom prst="rect">
            <a:avLst/>
          </a:prstGeom>
          <a:noFill/>
          <a:extLst>
            <a:ext uri="{909E8E84-426E-40DD-AFC4-6F175D3DCCD1}">
              <a14:hiddenFill xmlns:a14="http://schemas.microsoft.com/office/drawing/2010/main">
                <a:solidFill>
                  <a:srgbClr val="FFFFFF"/>
                </a:solidFill>
              </a14:hiddenFill>
            </a:ext>
          </a:extLst>
        </p:spPr>
      </p:pic>
      <p:pic>
        <p:nvPicPr>
          <p:cNvPr id="68623" name="Picture 15">
            <a:extLst>
              <a:ext uri="{FF2B5EF4-FFF2-40B4-BE49-F238E27FC236}">
                <a16:creationId xmlns:a16="http://schemas.microsoft.com/office/drawing/2014/main" id="{239353A9-3922-C257-C7BB-627F70B155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114800"/>
            <a:ext cx="642938" cy="914400"/>
          </a:xfrm>
          <a:prstGeom prst="rect">
            <a:avLst/>
          </a:prstGeom>
          <a:noFill/>
          <a:extLst>
            <a:ext uri="{909E8E84-426E-40DD-AFC4-6F175D3DCCD1}">
              <a14:hiddenFill xmlns:a14="http://schemas.microsoft.com/office/drawing/2010/main">
                <a:solidFill>
                  <a:srgbClr val="FFFFFF"/>
                </a:solidFill>
              </a14:hiddenFill>
            </a:ext>
          </a:extLst>
        </p:spPr>
      </p:pic>
      <p:sp>
        <p:nvSpPr>
          <p:cNvPr id="68619" name="Freeform 11">
            <a:extLst>
              <a:ext uri="{FF2B5EF4-FFF2-40B4-BE49-F238E27FC236}">
                <a16:creationId xmlns:a16="http://schemas.microsoft.com/office/drawing/2014/main" id="{4771579E-D5D3-CFCA-AD26-1F41E1C57D37}"/>
              </a:ext>
            </a:extLst>
          </p:cNvPr>
          <p:cNvSpPr>
            <a:spLocks/>
          </p:cNvSpPr>
          <p:nvPr/>
        </p:nvSpPr>
        <p:spPr bwMode="auto">
          <a:xfrm>
            <a:off x="5029200" y="4038600"/>
            <a:ext cx="990600" cy="9906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E3CDD85-6AE4-1009-2349-893EA6D08F64}"/>
              </a:ext>
            </a:extLst>
          </p:cNvPr>
          <p:cNvSpPr>
            <a:spLocks noGrp="1" noChangeArrowheads="1"/>
          </p:cNvSpPr>
          <p:nvPr>
            <p:ph type="title"/>
          </p:nvPr>
        </p:nvSpPr>
        <p:spPr>
          <a:xfrm>
            <a:off x="304800" y="609600"/>
            <a:ext cx="7772400" cy="533400"/>
          </a:xfrm>
        </p:spPr>
        <p:txBody>
          <a:bodyPr/>
          <a:lstStyle/>
          <a:p>
            <a:r>
              <a:rPr lang="en-US" altLang="LID4096" sz="3600"/>
              <a:t>Notification Collage</a:t>
            </a:r>
          </a:p>
        </p:txBody>
      </p:sp>
      <p:sp>
        <p:nvSpPr>
          <p:cNvPr id="70659" name="Rectangle 3">
            <a:extLst>
              <a:ext uri="{FF2B5EF4-FFF2-40B4-BE49-F238E27FC236}">
                <a16:creationId xmlns:a16="http://schemas.microsoft.com/office/drawing/2014/main" id="{F927207E-BBF7-9311-A2A5-33BDD8E62BF7}"/>
              </a:ext>
            </a:extLst>
          </p:cNvPr>
          <p:cNvSpPr>
            <a:spLocks noGrp="1" noChangeArrowheads="1"/>
          </p:cNvSpPr>
          <p:nvPr>
            <p:ph type="body" sz="half" idx="1"/>
          </p:nvPr>
        </p:nvSpPr>
        <p:spPr>
          <a:xfrm>
            <a:off x="381000" y="1981200"/>
            <a:ext cx="3886200" cy="4114800"/>
          </a:xfrm>
        </p:spPr>
        <p:txBody>
          <a:bodyPr/>
          <a:lstStyle/>
          <a:p>
            <a:r>
              <a:rPr lang="en-US" altLang="LID4096"/>
              <a:t>Active elements</a:t>
            </a:r>
          </a:p>
        </p:txBody>
      </p:sp>
      <p:pic>
        <p:nvPicPr>
          <p:cNvPr id="70660" name="Picture 4">
            <a:extLst>
              <a:ext uri="{FF2B5EF4-FFF2-40B4-BE49-F238E27FC236}">
                <a16:creationId xmlns:a16="http://schemas.microsoft.com/office/drawing/2014/main" id="{AC4DC5F1-3590-B6C8-96AD-CEA20216BF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sp>
        <p:nvSpPr>
          <p:cNvPr id="70661" name="Text Box 5">
            <a:extLst>
              <a:ext uri="{FF2B5EF4-FFF2-40B4-BE49-F238E27FC236}">
                <a16:creationId xmlns:a16="http://schemas.microsoft.com/office/drawing/2014/main" id="{6BEAEB57-F285-06F7-9EAA-9662E67F6510}"/>
              </a:ext>
            </a:extLst>
          </p:cNvPr>
          <p:cNvSpPr txBox="1">
            <a:spLocks noChangeArrowheads="1"/>
          </p:cNvSpPr>
          <p:nvPr/>
        </p:nvSpPr>
        <p:spPr bwMode="auto">
          <a:xfrm>
            <a:off x="533400" y="3048000"/>
            <a:ext cx="3276600" cy="1754188"/>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2000">
                <a:solidFill>
                  <a:srgbClr val="0000FF"/>
                </a:solidFill>
                <a:latin typeface="Comic Sans MS" panose="030F0702030302020204" pitchFamily="66" charset="0"/>
              </a:rPr>
              <a:t>Mike @home</a:t>
            </a:r>
          </a:p>
          <a:p>
            <a:pPr>
              <a:spcBef>
                <a:spcPct val="50000"/>
              </a:spcBef>
            </a:pPr>
            <a:r>
              <a:rPr lang="en-US" altLang="LID4096" sz="1600" b="0">
                <a:latin typeface="Comic Sans MS" panose="030F0702030302020204" pitchFamily="66" charset="0"/>
              </a:rPr>
              <a:t>Hey everyone! Don’t forget Sushi on Friday!!</a:t>
            </a:r>
          </a:p>
          <a:p>
            <a:pPr>
              <a:spcBef>
                <a:spcPct val="50000"/>
              </a:spcBef>
            </a:pPr>
            <a:endParaRPr lang="en-US" altLang="LID4096" sz="1600" b="0">
              <a:latin typeface="Comic Sans MS" panose="030F0702030302020204" pitchFamily="66" charset="0"/>
            </a:endParaRPr>
          </a:p>
          <a:p>
            <a:pPr>
              <a:spcBef>
                <a:spcPct val="50000"/>
              </a:spcBef>
            </a:pPr>
            <a:endParaRPr lang="en-US" altLang="LID4096" sz="1600" b="0">
              <a:latin typeface="Comic Sans MS" panose="030F0702030302020204" pitchFamily="66" charset="0"/>
            </a:endParaRPr>
          </a:p>
        </p:txBody>
      </p:sp>
      <p:sp>
        <p:nvSpPr>
          <p:cNvPr id="70662" name="Text Box 6">
            <a:extLst>
              <a:ext uri="{FF2B5EF4-FFF2-40B4-BE49-F238E27FC236}">
                <a16:creationId xmlns:a16="http://schemas.microsoft.com/office/drawing/2014/main" id="{6169B8DF-AD57-2731-BE17-8E9C90C6DBB7}"/>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pic>
        <p:nvPicPr>
          <p:cNvPr id="70663" name="Picture 7">
            <a:extLst>
              <a:ext uri="{FF2B5EF4-FFF2-40B4-BE49-F238E27FC236}">
                <a16:creationId xmlns:a16="http://schemas.microsoft.com/office/drawing/2014/main" id="{B224DC08-99FE-EF24-B071-5EEC9B4D5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495800"/>
            <a:ext cx="4419600" cy="1457325"/>
          </a:xfrm>
          <a:prstGeom prst="rect">
            <a:avLst/>
          </a:prstGeom>
          <a:noFill/>
          <a:extLst>
            <a:ext uri="{909E8E84-426E-40DD-AFC4-6F175D3DCCD1}">
              <a14:hiddenFill xmlns:a14="http://schemas.microsoft.com/office/drawing/2010/main">
                <a:solidFill>
                  <a:srgbClr val="FFFFFF"/>
                </a:solidFill>
              </a14:hiddenFill>
            </a:ext>
          </a:extLst>
        </p:spPr>
      </p:pic>
      <p:pic>
        <p:nvPicPr>
          <p:cNvPr id="70664" name="Picture 8">
            <a:extLst>
              <a:ext uri="{FF2B5EF4-FFF2-40B4-BE49-F238E27FC236}">
                <a16:creationId xmlns:a16="http://schemas.microsoft.com/office/drawing/2014/main" id="{42B96A79-04CB-F2A8-2220-49A9B7BD16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4419600"/>
            <a:ext cx="1371600" cy="452438"/>
          </a:xfrm>
          <a:prstGeom prst="rect">
            <a:avLst/>
          </a:prstGeom>
          <a:noFill/>
          <a:extLst>
            <a:ext uri="{909E8E84-426E-40DD-AFC4-6F175D3DCCD1}">
              <a14:hiddenFill xmlns:a14="http://schemas.microsoft.com/office/drawing/2010/main">
                <a:solidFill>
                  <a:srgbClr val="FFFFFF"/>
                </a:solidFill>
              </a14:hiddenFill>
            </a:ext>
          </a:extLst>
        </p:spPr>
      </p:pic>
      <p:pic>
        <p:nvPicPr>
          <p:cNvPr id="70665" name="Picture 9">
            <a:extLst>
              <a:ext uri="{FF2B5EF4-FFF2-40B4-BE49-F238E27FC236}">
                <a16:creationId xmlns:a16="http://schemas.microsoft.com/office/drawing/2014/main" id="{979FAB28-DDE2-B4D5-7CE4-C7DF2EF9A3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495800"/>
            <a:ext cx="2095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70666" name="Picture 10">
            <a:extLst>
              <a:ext uri="{FF2B5EF4-FFF2-40B4-BE49-F238E27FC236}">
                <a16:creationId xmlns:a16="http://schemas.microsoft.com/office/drawing/2014/main" id="{83D312BC-4008-0B05-E600-2608F6875D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4343400"/>
            <a:ext cx="84138" cy="152400"/>
          </a:xfrm>
          <a:prstGeom prst="rect">
            <a:avLst/>
          </a:prstGeom>
          <a:noFill/>
          <a:extLst>
            <a:ext uri="{909E8E84-426E-40DD-AFC4-6F175D3DCCD1}">
              <a14:hiddenFill xmlns:a14="http://schemas.microsoft.com/office/drawing/2010/main">
                <a:solidFill>
                  <a:srgbClr val="FFFFFF"/>
                </a:solidFill>
              </a14:hiddenFill>
            </a:ext>
          </a:extLst>
        </p:spPr>
      </p:pic>
      <p:sp>
        <p:nvSpPr>
          <p:cNvPr id="70667" name="Freeform 11">
            <a:extLst>
              <a:ext uri="{FF2B5EF4-FFF2-40B4-BE49-F238E27FC236}">
                <a16:creationId xmlns:a16="http://schemas.microsoft.com/office/drawing/2014/main" id="{26748788-7EBD-BAA8-5E64-D57A8269A0D5}"/>
              </a:ext>
            </a:extLst>
          </p:cNvPr>
          <p:cNvSpPr>
            <a:spLocks/>
          </p:cNvSpPr>
          <p:nvPr/>
        </p:nvSpPr>
        <p:spPr bwMode="auto">
          <a:xfrm>
            <a:off x="5257800" y="4114800"/>
            <a:ext cx="1752600" cy="9144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a:extLst>
              <a:ext uri="{FF2B5EF4-FFF2-40B4-BE49-F238E27FC236}">
                <a16:creationId xmlns:a16="http://schemas.microsoft.com/office/drawing/2014/main" id="{985E7409-3927-9646-F723-505787AC79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2707" name="Picture 3">
            <a:extLst>
              <a:ext uri="{FF2B5EF4-FFF2-40B4-BE49-F238E27FC236}">
                <a16:creationId xmlns:a16="http://schemas.microsoft.com/office/drawing/2014/main" id="{C4AA1602-A741-4B1D-A784-5A2B02F422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533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72708" name="Picture 4">
            <a:extLst>
              <a:ext uri="{FF2B5EF4-FFF2-40B4-BE49-F238E27FC236}">
                <a16:creationId xmlns:a16="http://schemas.microsoft.com/office/drawing/2014/main" id="{1E113BD8-A92A-818E-5606-ACB302065F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533400"/>
            <a:ext cx="1651000" cy="1358900"/>
          </a:xfrm>
          <a:prstGeom prst="rect">
            <a:avLst/>
          </a:prstGeom>
          <a:noFill/>
          <a:extLst>
            <a:ext uri="{909E8E84-426E-40DD-AFC4-6F175D3DCCD1}">
              <a14:hiddenFill xmlns:a14="http://schemas.microsoft.com/office/drawing/2010/main">
                <a:solidFill>
                  <a:srgbClr val="FFFFFF"/>
                </a:solidFill>
              </a14:hiddenFill>
            </a:ext>
          </a:extLst>
        </p:spPr>
      </p:pic>
      <p:sp>
        <p:nvSpPr>
          <p:cNvPr id="72709" name="Text Box 5">
            <a:extLst>
              <a:ext uri="{FF2B5EF4-FFF2-40B4-BE49-F238E27FC236}">
                <a16:creationId xmlns:a16="http://schemas.microsoft.com/office/drawing/2014/main" id="{AFC605B0-C29F-B27C-C3C8-68F4920FDB95}"/>
              </a:ext>
            </a:extLst>
          </p:cNvPr>
          <p:cNvSpPr txBox="1">
            <a:spLocks noChangeArrowheads="1"/>
          </p:cNvSpPr>
          <p:nvPr/>
        </p:nvSpPr>
        <p:spPr bwMode="auto">
          <a:xfrm>
            <a:off x="3657600" y="1600200"/>
            <a:ext cx="2286000" cy="12446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200" u="sng">
                <a:solidFill>
                  <a:srgbClr val="0000FF"/>
                </a:solidFill>
                <a:latin typeface="Comic Sans MS" panose="030F0702030302020204" pitchFamily="66" charset="0"/>
              </a:rPr>
              <a:t>Saul</a:t>
            </a: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p:txBody>
      </p:sp>
      <p:sp>
        <p:nvSpPr>
          <p:cNvPr id="72710" name="Text Box 6">
            <a:extLst>
              <a:ext uri="{FF2B5EF4-FFF2-40B4-BE49-F238E27FC236}">
                <a16:creationId xmlns:a16="http://schemas.microsoft.com/office/drawing/2014/main" id="{FD92FED0-DE20-4DDE-18C3-6B200BD3D57A}"/>
              </a:ext>
            </a:extLst>
          </p:cNvPr>
          <p:cNvSpPr txBox="1">
            <a:spLocks noChangeArrowheads="1"/>
          </p:cNvSpPr>
          <p:nvPr/>
        </p:nvSpPr>
        <p:spPr bwMode="auto">
          <a:xfrm>
            <a:off x="3657600" y="1905000"/>
            <a:ext cx="2286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Heya Mike R, what’cha up to?</a:t>
            </a:r>
          </a:p>
        </p:txBody>
      </p:sp>
      <p:pic>
        <p:nvPicPr>
          <p:cNvPr id="72711" name="Picture 7">
            <a:extLst>
              <a:ext uri="{FF2B5EF4-FFF2-40B4-BE49-F238E27FC236}">
                <a16:creationId xmlns:a16="http://schemas.microsoft.com/office/drawing/2014/main" id="{8B54618B-DDF7-2822-2633-7AA9D73181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1295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72712" name="Picture 8">
            <a:extLst>
              <a:ext uri="{FF2B5EF4-FFF2-40B4-BE49-F238E27FC236}">
                <a16:creationId xmlns:a16="http://schemas.microsoft.com/office/drawing/2014/main" id="{89FB78C2-81E3-DF8D-AE5F-1AA4DF1717E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1295400"/>
            <a:ext cx="1651000" cy="1358900"/>
          </a:xfrm>
          <a:prstGeom prst="rect">
            <a:avLst/>
          </a:prstGeom>
          <a:noFill/>
          <a:extLst>
            <a:ext uri="{909E8E84-426E-40DD-AFC4-6F175D3DCCD1}">
              <a14:hiddenFill xmlns:a14="http://schemas.microsoft.com/office/drawing/2010/main">
                <a:solidFill>
                  <a:srgbClr val="FFFFFF"/>
                </a:solidFill>
              </a14:hiddenFill>
            </a:ext>
          </a:extLst>
        </p:spPr>
      </p:pic>
      <p:sp>
        <p:nvSpPr>
          <p:cNvPr id="72713" name="Text Box 9">
            <a:extLst>
              <a:ext uri="{FF2B5EF4-FFF2-40B4-BE49-F238E27FC236}">
                <a16:creationId xmlns:a16="http://schemas.microsoft.com/office/drawing/2014/main" id="{B3C233B8-1B2B-EB6B-6D9B-613A6BE4A7B0}"/>
              </a:ext>
            </a:extLst>
          </p:cNvPr>
          <p:cNvSpPr txBox="1">
            <a:spLocks noChangeArrowheads="1"/>
          </p:cNvSpPr>
          <p:nvPr/>
        </p:nvSpPr>
        <p:spPr bwMode="auto">
          <a:xfrm>
            <a:off x="381000" y="2895600"/>
            <a:ext cx="2286000" cy="12446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200" u="sng">
                <a:solidFill>
                  <a:srgbClr val="0000FF"/>
                </a:solidFill>
                <a:latin typeface="Comic Sans MS" panose="030F0702030302020204" pitchFamily="66" charset="0"/>
              </a:rPr>
              <a:t>Mike R@home</a:t>
            </a: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p:txBody>
      </p:sp>
      <p:sp>
        <p:nvSpPr>
          <p:cNvPr id="72714" name="Text Box 10">
            <a:extLst>
              <a:ext uri="{FF2B5EF4-FFF2-40B4-BE49-F238E27FC236}">
                <a16:creationId xmlns:a16="http://schemas.microsoft.com/office/drawing/2014/main" id="{C2F1D378-2B6C-1E81-DABC-C052BC3FCEDA}"/>
              </a:ext>
            </a:extLst>
          </p:cNvPr>
          <p:cNvSpPr txBox="1">
            <a:spLocks noChangeArrowheads="1"/>
          </p:cNvSpPr>
          <p:nvPr/>
        </p:nvSpPr>
        <p:spPr bwMode="auto">
          <a:xfrm>
            <a:off x="381000" y="3200400"/>
            <a:ext cx="22860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Not too much, just mucking around with some slides for CHI</a:t>
            </a:r>
          </a:p>
        </p:txBody>
      </p:sp>
      <p:sp>
        <p:nvSpPr>
          <p:cNvPr id="72715" name="Text Box 11">
            <a:extLst>
              <a:ext uri="{FF2B5EF4-FFF2-40B4-BE49-F238E27FC236}">
                <a16:creationId xmlns:a16="http://schemas.microsoft.com/office/drawing/2014/main" id="{7430D88A-2F1C-0097-7C75-8E2F9BA1E620}"/>
              </a:ext>
            </a:extLst>
          </p:cNvPr>
          <p:cNvSpPr txBox="1">
            <a:spLocks noChangeArrowheads="1"/>
          </p:cNvSpPr>
          <p:nvPr/>
        </p:nvSpPr>
        <p:spPr bwMode="auto">
          <a:xfrm>
            <a:off x="457200" y="4800600"/>
            <a:ext cx="2286000" cy="12446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200" u="sng">
                <a:solidFill>
                  <a:srgbClr val="0000FF"/>
                </a:solidFill>
                <a:latin typeface="Comic Sans MS" panose="030F0702030302020204" pitchFamily="66" charset="0"/>
              </a:rPr>
              <a:t>Mike @home</a:t>
            </a: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p:txBody>
      </p:sp>
      <p:sp>
        <p:nvSpPr>
          <p:cNvPr id="72716" name="Text Box 12">
            <a:extLst>
              <a:ext uri="{FF2B5EF4-FFF2-40B4-BE49-F238E27FC236}">
                <a16:creationId xmlns:a16="http://schemas.microsoft.com/office/drawing/2014/main" id="{E08C7A3C-E0CA-BA48-BF57-6420BC668AF3}"/>
              </a:ext>
            </a:extLst>
          </p:cNvPr>
          <p:cNvSpPr txBox="1">
            <a:spLocks noChangeArrowheads="1"/>
          </p:cNvSpPr>
          <p:nvPr/>
        </p:nvSpPr>
        <p:spPr bwMode="auto">
          <a:xfrm>
            <a:off x="457200" y="5105400"/>
            <a:ext cx="2286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Note for all:  BBC Radio 1 Essential Mix is on and awesome right now!  Check out the website thumb!</a:t>
            </a:r>
          </a:p>
        </p:txBody>
      </p:sp>
      <p:pic>
        <p:nvPicPr>
          <p:cNvPr id="72717" name="Picture 13">
            <a:extLst>
              <a:ext uri="{FF2B5EF4-FFF2-40B4-BE49-F238E27FC236}">
                <a16:creationId xmlns:a16="http://schemas.microsoft.com/office/drawing/2014/main" id="{4254E094-82D1-17FA-E9DB-0BDFEF0B336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3886200"/>
            <a:ext cx="2895600" cy="2322513"/>
          </a:xfrm>
          <a:prstGeom prst="rect">
            <a:avLst/>
          </a:prstGeom>
          <a:noFill/>
          <a:extLst>
            <a:ext uri="{909E8E84-426E-40DD-AFC4-6F175D3DCCD1}">
              <a14:hiddenFill xmlns:a14="http://schemas.microsoft.com/office/drawing/2010/main">
                <a:solidFill>
                  <a:srgbClr val="FFFFFF"/>
                </a:solidFill>
              </a14:hiddenFill>
            </a:ext>
          </a:extLst>
        </p:spPr>
      </p:pic>
      <p:pic>
        <p:nvPicPr>
          <p:cNvPr id="72718" name="Picture 14">
            <a:extLst>
              <a:ext uri="{FF2B5EF4-FFF2-40B4-BE49-F238E27FC236}">
                <a16:creationId xmlns:a16="http://schemas.microsoft.com/office/drawing/2014/main" id="{DD78E38D-8129-E0A0-FE2E-C4E4A15D8E4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84600" y="4800600"/>
            <a:ext cx="1574800" cy="1503363"/>
          </a:xfrm>
          <a:prstGeom prst="rect">
            <a:avLst/>
          </a:prstGeom>
          <a:noFill/>
          <a:extLst>
            <a:ext uri="{909E8E84-426E-40DD-AFC4-6F175D3DCCD1}">
              <a14:hiddenFill xmlns:a14="http://schemas.microsoft.com/office/drawing/2010/main">
                <a:solidFill>
                  <a:srgbClr val="FFFFFF"/>
                </a:solidFill>
              </a14:hiddenFill>
            </a:ext>
          </a:extLst>
        </p:spPr>
      </p:pic>
      <p:sp>
        <p:nvSpPr>
          <p:cNvPr id="72719" name="Text Box 15">
            <a:extLst>
              <a:ext uri="{FF2B5EF4-FFF2-40B4-BE49-F238E27FC236}">
                <a16:creationId xmlns:a16="http://schemas.microsoft.com/office/drawing/2014/main" id="{3742CCB5-CBDA-0ABD-E839-A67E19ABC02D}"/>
              </a:ext>
            </a:extLst>
          </p:cNvPr>
          <p:cNvSpPr txBox="1">
            <a:spLocks noChangeArrowheads="1"/>
          </p:cNvSpPr>
          <p:nvPr/>
        </p:nvSpPr>
        <p:spPr bwMode="auto">
          <a:xfrm>
            <a:off x="3733800" y="1905000"/>
            <a:ext cx="2133600" cy="822325"/>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That looks good so far but have you thought about showing what a webpage thumbnail looks like?</a:t>
            </a:r>
          </a:p>
        </p:txBody>
      </p:sp>
      <p:sp>
        <p:nvSpPr>
          <p:cNvPr id="72720" name="Text Box 16">
            <a:extLst>
              <a:ext uri="{FF2B5EF4-FFF2-40B4-BE49-F238E27FC236}">
                <a16:creationId xmlns:a16="http://schemas.microsoft.com/office/drawing/2014/main" id="{52762F7F-2691-5A52-8769-E3F4E51EDFE6}"/>
              </a:ext>
            </a:extLst>
          </p:cNvPr>
          <p:cNvSpPr txBox="1">
            <a:spLocks noChangeArrowheads="1"/>
          </p:cNvSpPr>
          <p:nvPr/>
        </p:nvSpPr>
        <p:spPr bwMode="auto">
          <a:xfrm>
            <a:off x="381000" y="2895600"/>
            <a:ext cx="2286000" cy="12446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200" u="sng">
                <a:solidFill>
                  <a:srgbClr val="0000FF"/>
                </a:solidFill>
                <a:latin typeface="Comic Sans MS" panose="030F0702030302020204" pitchFamily="66" charset="0"/>
              </a:rPr>
              <a:t>Mike R@home</a:t>
            </a: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p:txBody>
      </p:sp>
      <p:sp>
        <p:nvSpPr>
          <p:cNvPr id="72721" name="Text Box 17">
            <a:extLst>
              <a:ext uri="{FF2B5EF4-FFF2-40B4-BE49-F238E27FC236}">
                <a16:creationId xmlns:a16="http://schemas.microsoft.com/office/drawing/2014/main" id="{98814750-B5F4-B041-DC05-0DE93E182270}"/>
              </a:ext>
            </a:extLst>
          </p:cNvPr>
          <p:cNvSpPr txBox="1">
            <a:spLocks noChangeArrowheads="1"/>
          </p:cNvSpPr>
          <p:nvPr/>
        </p:nvSpPr>
        <p:spPr bwMode="auto">
          <a:xfrm>
            <a:off x="381000" y="3200400"/>
            <a:ext cx="22860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Not a bad idea, I’ll add one to this slide that I’m working on.</a:t>
            </a:r>
          </a:p>
        </p:txBody>
      </p:sp>
      <p:pic>
        <p:nvPicPr>
          <p:cNvPr id="72722" name="Picture 18">
            <a:extLst>
              <a:ext uri="{FF2B5EF4-FFF2-40B4-BE49-F238E27FC236}">
                <a16:creationId xmlns:a16="http://schemas.microsoft.com/office/drawing/2014/main" id="{0014964D-146E-EA1E-2AC4-20A6EC1FB42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95400" y="533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72723" name="Picture 19">
            <a:extLst>
              <a:ext uri="{FF2B5EF4-FFF2-40B4-BE49-F238E27FC236}">
                <a16:creationId xmlns:a16="http://schemas.microsoft.com/office/drawing/2014/main" id="{92723F6B-8A64-18A5-68E0-6614CBD4B2E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58000" y="1295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72724" name="Picture 20">
            <a:extLst>
              <a:ext uri="{FF2B5EF4-FFF2-40B4-BE49-F238E27FC236}">
                <a16:creationId xmlns:a16="http://schemas.microsoft.com/office/drawing/2014/main" id="{F8D15F8E-D209-8C0F-56C3-3A94355E96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533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72725" name="Picture 21">
            <a:extLst>
              <a:ext uri="{FF2B5EF4-FFF2-40B4-BE49-F238E27FC236}">
                <a16:creationId xmlns:a16="http://schemas.microsoft.com/office/drawing/2014/main" id="{83C3BA25-D623-6891-02E1-EB10AC768B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1295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72726" name="Picture 22">
            <a:extLst>
              <a:ext uri="{FF2B5EF4-FFF2-40B4-BE49-F238E27FC236}">
                <a16:creationId xmlns:a16="http://schemas.microsoft.com/office/drawing/2014/main" id="{2CCC9ED4-7787-F131-703E-328CAEF00B4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10400" y="3886200"/>
            <a:ext cx="1485900" cy="1222375"/>
          </a:xfrm>
          <a:prstGeom prst="rect">
            <a:avLst/>
          </a:prstGeom>
          <a:noFill/>
          <a:extLst>
            <a:ext uri="{909E8E84-426E-40DD-AFC4-6F175D3DCCD1}">
              <a14:hiddenFill xmlns:a14="http://schemas.microsoft.com/office/drawing/2010/main">
                <a:solidFill>
                  <a:srgbClr val="FFFFFF"/>
                </a:solidFill>
              </a14:hiddenFill>
            </a:ext>
          </a:extLst>
        </p:spPr>
      </p:pic>
      <p:pic>
        <p:nvPicPr>
          <p:cNvPr id="72727" name="Picture 23">
            <a:extLst>
              <a:ext uri="{FF2B5EF4-FFF2-40B4-BE49-F238E27FC236}">
                <a16:creationId xmlns:a16="http://schemas.microsoft.com/office/drawing/2014/main" id="{83C37E1D-AB00-1294-E497-50EF4DFE89A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0400" y="3886200"/>
            <a:ext cx="1485900" cy="1222375"/>
          </a:xfrm>
          <a:prstGeom prst="rect">
            <a:avLst/>
          </a:prstGeom>
          <a:noFill/>
          <a:extLst>
            <a:ext uri="{909E8E84-426E-40DD-AFC4-6F175D3DCCD1}">
              <a14:hiddenFill xmlns:a14="http://schemas.microsoft.com/office/drawing/2010/main">
                <a:solidFill>
                  <a:srgbClr val="FFFFFF"/>
                </a:solidFill>
              </a14:hiddenFill>
            </a:ext>
          </a:extLst>
        </p:spPr>
      </p:pic>
      <p:sp>
        <p:nvSpPr>
          <p:cNvPr id="72729" name="Text Box 25">
            <a:extLst>
              <a:ext uri="{FF2B5EF4-FFF2-40B4-BE49-F238E27FC236}">
                <a16:creationId xmlns:a16="http://schemas.microsoft.com/office/drawing/2014/main" id="{35535400-941C-BE25-42A5-2420B6ABF237}"/>
              </a:ext>
            </a:extLst>
          </p:cNvPr>
          <p:cNvSpPr txBox="1">
            <a:spLocks noChangeArrowheads="1"/>
          </p:cNvSpPr>
          <p:nvPr/>
        </p:nvSpPr>
        <p:spPr bwMode="auto">
          <a:xfrm>
            <a:off x="4038600" y="4114800"/>
            <a:ext cx="2286000" cy="12446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200" u="sng">
                <a:solidFill>
                  <a:srgbClr val="0000FF"/>
                </a:solidFill>
                <a:latin typeface="Comic Sans MS" panose="030F0702030302020204" pitchFamily="66" charset="0"/>
              </a:rPr>
              <a:t>Mike B@home</a:t>
            </a: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p:txBody>
      </p:sp>
      <p:sp>
        <p:nvSpPr>
          <p:cNvPr id="72730" name="Text Box 26">
            <a:extLst>
              <a:ext uri="{FF2B5EF4-FFF2-40B4-BE49-F238E27FC236}">
                <a16:creationId xmlns:a16="http://schemas.microsoft.com/office/drawing/2014/main" id="{33BAA693-0486-D107-0A7F-498EC4327C9D}"/>
              </a:ext>
            </a:extLst>
          </p:cNvPr>
          <p:cNvSpPr txBox="1">
            <a:spLocks noChangeArrowheads="1"/>
          </p:cNvSpPr>
          <p:nvPr/>
        </p:nvSpPr>
        <p:spPr bwMode="auto">
          <a:xfrm>
            <a:off x="4114800" y="4419600"/>
            <a:ext cx="2133600" cy="822325"/>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It might also be good to have more than two people… btw, the essential mix is good right now!</a:t>
            </a:r>
          </a:p>
        </p:txBody>
      </p:sp>
      <p:pic>
        <p:nvPicPr>
          <p:cNvPr id="72731" name="Picture 27">
            <a:extLst>
              <a:ext uri="{FF2B5EF4-FFF2-40B4-BE49-F238E27FC236}">
                <a16:creationId xmlns:a16="http://schemas.microsoft.com/office/drawing/2014/main" id="{60208E84-F1DB-B1B3-B544-AD3042AF116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10400" y="3886200"/>
            <a:ext cx="1485900" cy="1222375"/>
          </a:xfrm>
          <a:prstGeom prst="rect">
            <a:avLst/>
          </a:prstGeom>
          <a:noFill/>
          <a:extLst>
            <a:ext uri="{909E8E84-426E-40DD-AFC4-6F175D3DCCD1}">
              <a14:hiddenFill xmlns:a14="http://schemas.microsoft.com/office/drawing/2010/main">
                <a:solidFill>
                  <a:srgbClr val="FFFFFF"/>
                </a:solidFill>
              </a14:hiddenFill>
            </a:ext>
          </a:extLst>
        </p:spPr>
      </p:pic>
      <p:pic>
        <p:nvPicPr>
          <p:cNvPr id="72732" name="Picture 28">
            <a:extLst>
              <a:ext uri="{FF2B5EF4-FFF2-40B4-BE49-F238E27FC236}">
                <a16:creationId xmlns:a16="http://schemas.microsoft.com/office/drawing/2014/main" id="{E3C435D8-18A3-AA15-C3A1-D5EA1F85A82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0400" y="3886200"/>
            <a:ext cx="1485900" cy="1222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27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270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2709"/>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grpId="0" nodeType="afterEffect">
                                  <p:stCondLst>
                                    <p:cond delay="1000"/>
                                  </p:stCondLst>
                                  <p:iterate type="lt">
                                    <p:tmAbs val="75"/>
                                  </p:iterate>
                                  <p:childTnLst>
                                    <p:set>
                                      <p:cBhvr>
                                        <p:cTn id="17" dur="1" fill="hold">
                                          <p:stCondLst>
                                            <p:cond delay="74"/>
                                          </p:stCondLst>
                                        </p:cTn>
                                        <p:tgtEl>
                                          <p:spTgt spid="72710">
                                            <p:txEl>
                                              <p:pRg st="0" end="0"/>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72712"/>
                                        </p:tgtEl>
                                        <p:attrNameLst>
                                          <p:attrName>style.visibility</p:attrName>
                                        </p:attrNameLst>
                                      </p:cBhvr>
                                      <p:to>
                                        <p:strVal val="visible"/>
                                      </p:to>
                                    </p:set>
                                  </p:childTnLst>
                                </p:cTn>
                              </p:par>
                            </p:childTnLst>
                          </p:cTn>
                        </p:par>
                        <p:par>
                          <p:cTn id="22" fill="hold" nodeType="afterGroup">
                            <p:stCondLst>
                              <p:cond delay="500"/>
                            </p:stCondLst>
                            <p:childTnLst>
                              <p:par>
                                <p:cTn id="23" presetID="1" presetClass="entr" presetSubtype="0" fill="hold" nodeType="afterEffect">
                                  <p:stCondLst>
                                    <p:cond delay="0"/>
                                  </p:stCondLst>
                                  <p:childTnLst>
                                    <p:set>
                                      <p:cBhvr>
                                        <p:cTn id="24" dur="1" fill="hold">
                                          <p:stCondLst>
                                            <p:cond delay="499"/>
                                          </p:stCondLst>
                                        </p:cTn>
                                        <p:tgtEl>
                                          <p:spTgt spid="7272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2713"/>
                                        </p:tgtEl>
                                        <p:attrNameLst>
                                          <p:attrName>style.visibility</p:attrName>
                                        </p:attrNameLst>
                                      </p:cBhvr>
                                      <p:to>
                                        <p:strVal val="visible"/>
                                      </p:to>
                                    </p:set>
                                  </p:childTnLst>
                                </p:cTn>
                              </p:par>
                            </p:childTnLst>
                          </p:cTn>
                        </p:par>
                        <p:par>
                          <p:cTn id="29" fill="hold" nodeType="afterGroup">
                            <p:stCondLst>
                              <p:cond delay="500"/>
                            </p:stCondLst>
                            <p:childTnLst>
                              <p:par>
                                <p:cTn id="30" presetID="1" presetClass="entr" presetSubtype="0" fill="hold" grpId="0" nodeType="afterEffect">
                                  <p:stCondLst>
                                    <p:cond delay="1000"/>
                                  </p:stCondLst>
                                  <p:iterate type="lt">
                                    <p:tmAbs val="75"/>
                                  </p:iterate>
                                  <p:childTnLst>
                                    <p:set>
                                      <p:cBhvr>
                                        <p:cTn id="31" dur="1" fill="hold">
                                          <p:stCondLst>
                                            <p:cond delay="74"/>
                                          </p:stCondLst>
                                        </p:cTn>
                                        <p:tgtEl>
                                          <p:spTgt spid="72714">
                                            <p:txEl>
                                              <p:pRg st="0" end="0"/>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499"/>
                                          </p:stCondLst>
                                        </p:cTn>
                                        <p:tgtEl>
                                          <p:spTgt spid="72722"/>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499"/>
                                          </p:stCondLst>
                                        </p:cTn>
                                        <p:tgtEl>
                                          <p:spTgt spid="72717"/>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499"/>
                                          </p:stCondLst>
                                        </p:cTn>
                                        <p:tgtEl>
                                          <p:spTgt spid="72723"/>
                                        </p:tgtEl>
                                        <p:attrNameLst>
                                          <p:attrName>style.visibility</p:attrName>
                                        </p:attrNameLst>
                                      </p:cBhvr>
                                      <p:to>
                                        <p:strVal val="visible"/>
                                      </p:to>
                                    </p:set>
                                  </p:childTnLst>
                                </p:cTn>
                              </p:par>
                            </p:childTnLst>
                          </p:cTn>
                        </p:par>
                        <p:par>
                          <p:cTn id="44" fill="hold" nodeType="afterGroup">
                            <p:stCondLst>
                              <p:cond delay="500"/>
                            </p:stCondLst>
                            <p:childTnLst>
                              <p:par>
                                <p:cTn id="45" presetID="1" presetClass="entr" presetSubtype="0" fill="hold" nodeType="afterEffect">
                                  <p:stCondLst>
                                    <p:cond delay="0"/>
                                  </p:stCondLst>
                                  <p:childTnLst>
                                    <p:set>
                                      <p:cBhvr>
                                        <p:cTn id="46" dur="1" fill="hold">
                                          <p:stCondLst>
                                            <p:cond delay="499"/>
                                          </p:stCondLst>
                                        </p:cTn>
                                        <p:tgtEl>
                                          <p:spTgt spid="72731"/>
                                        </p:tgtEl>
                                        <p:attrNameLst>
                                          <p:attrName>style.visibility</p:attrName>
                                        </p:attrNameLst>
                                      </p:cBhvr>
                                      <p:to>
                                        <p:strVal val="visible"/>
                                      </p:to>
                                    </p:set>
                                  </p:childTnLst>
                                </p:cTn>
                              </p:par>
                            </p:childTnLst>
                          </p:cTn>
                        </p:par>
                        <p:par>
                          <p:cTn id="47" fill="hold" nodeType="afterGroup">
                            <p:stCondLst>
                              <p:cond delay="1000"/>
                            </p:stCondLst>
                            <p:childTnLst>
                              <p:par>
                                <p:cTn id="48" presetID="1" presetClass="entr" presetSubtype="0" fill="hold" grpId="0" nodeType="afterEffect">
                                  <p:stCondLst>
                                    <p:cond delay="1000"/>
                                  </p:stCondLst>
                                  <p:childTnLst>
                                    <p:set>
                                      <p:cBhvr>
                                        <p:cTn id="49" dur="1" fill="hold">
                                          <p:stCondLst>
                                            <p:cond delay="74"/>
                                          </p:stCondLst>
                                        </p:cTn>
                                        <p:tgtEl>
                                          <p:spTgt spid="72719">
                                            <p:bg/>
                                          </p:spTgt>
                                        </p:tgtEl>
                                        <p:attrNameLst>
                                          <p:attrName>style.visibility</p:attrName>
                                        </p:attrNameLst>
                                      </p:cBhvr>
                                      <p:to>
                                        <p:strVal val="visible"/>
                                      </p:to>
                                    </p:set>
                                  </p:childTnLst>
                                </p:cTn>
                              </p:par>
                            </p:childTnLst>
                          </p:cTn>
                        </p:par>
                        <p:par>
                          <p:cTn id="50" fill="hold" nodeType="afterGroup">
                            <p:stCondLst>
                              <p:cond delay="2075"/>
                            </p:stCondLst>
                            <p:childTnLst>
                              <p:par>
                                <p:cTn id="51" presetID="1" presetClass="entr" presetSubtype="0" fill="hold" grpId="0" nodeType="afterEffect">
                                  <p:stCondLst>
                                    <p:cond delay="1000"/>
                                  </p:stCondLst>
                                  <p:iterate type="lt">
                                    <p:tmAbs val="75"/>
                                  </p:iterate>
                                  <p:childTnLst>
                                    <p:set>
                                      <p:cBhvr>
                                        <p:cTn id="52" dur="1" fill="hold">
                                          <p:stCondLst>
                                            <p:cond delay="74"/>
                                          </p:stCondLst>
                                        </p:cTn>
                                        <p:tgtEl>
                                          <p:spTgt spid="72719">
                                            <p:txEl>
                                              <p:pRg st="0" end="0"/>
                                            </p:txEl>
                                          </p:spTgt>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nodeType="clickEffect">
                                  <p:stCondLst>
                                    <p:cond delay="0"/>
                                  </p:stCondLst>
                                  <p:childTnLst>
                                    <p:set>
                                      <p:cBhvr>
                                        <p:cTn id="56" dur="1" fill="hold">
                                          <p:stCondLst>
                                            <p:cond delay="499"/>
                                          </p:stCondLst>
                                        </p:cTn>
                                        <p:tgtEl>
                                          <p:spTgt spid="72724"/>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499"/>
                                          </p:stCondLst>
                                        </p:cTn>
                                        <p:tgtEl>
                                          <p:spTgt spid="72720"/>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499"/>
                                          </p:stCondLst>
                                        </p:cTn>
                                        <p:tgtEl>
                                          <p:spTgt spid="72725"/>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nodeType="clickEffect">
                                  <p:stCondLst>
                                    <p:cond delay="0"/>
                                  </p:stCondLst>
                                  <p:childTnLst>
                                    <p:set>
                                      <p:cBhvr>
                                        <p:cTn id="68" dur="1" fill="hold">
                                          <p:stCondLst>
                                            <p:cond delay="499"/>
                                          </p:stCondLst>
                                        </p:cTn>
                                        <p:tgtEl>
                                          <p:spTgt spid="72732"/>
                                        </p:tgtEl>
                                        <p:attrNameLst>
                                          <p:attrName>style.visibility</p:attrName>
                                        </p:attrNameLst>
                                      </p:cBhvr>
                                      <p:to>
                                        <p:strVal val="visible"/>
                                      </p:to>
                                    </p:set>
                                  </p:childTnLst>
                                </p:cTn>
                              </p:par>
                            </p:childTnLst>
                          </p:cTn>
                        </p:par>
                        <p:par>
                          <p:cTn id="69" fill="hold" nodeType="afterGroup">
                            <p:stCondLst>
                              <p:cond delay="500"/>
                            </p:stCondLst>
                            <p:childTnLst>
                              <p:par>
                                <p:cTn id="70" presetID="1" presetClass="entr" presetSubtype="0" fill="hold" grpId="0" nodeType="afterEffect">
                                  <p:stCondLst>
                                    <p:cond delay="1000"/>
                                  </p:stCondLst>
                                  <p:iterate type="lt">
                                    <p:tmAbs val="75"/>
                                  </p:iterate>
                                  <p:childTnLst>
                                    <p:set>
                                      <p:cBhvr>
                                        <p:cTn id="71" dur="1" fill="hold">
                                          <p:stCondLst>
                                            <p:cond delay="74"/>
                                          </p:stCondLst>
                                        </p:cTn>
                                        <p:tgtEl>
                                          <p:spTgt spid="72721"/>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499"/>
                                          </p:stCondLst>
                                        </p:cTn>
                                        <p:tgtEl>
                                          <p:spTgt spid="72729"/>
                                        </p:tgtEl>
                                        <p:attrNameLst>
                                          <p:attrName>style.visibility</p:attrName>
                                        </p:attrNameLst>
                                      </p:cBhvr>
                                      <p:to>
                                        <p:strVal val="visible"/>
                                      </p:to>
                                    </p:set>
                                  </p:childTnLst>
                                </p:cTn>
                              </p:par>
                            </p:childTnLst>
                          </p:cTn>
                        </p:par>
                        <p:par>
                          <p:cTn id="76" fill="hold" nodeType="afterGroup">
                            <p:stCondLst>
                              <p:cond delay="500"/>
                            </p:stCondLst>
                            <p:childTnLst>
                              <p:par>
                                <p:cTn id="77" presetID="1" presetClass="entr" presetSubtype="0" fill="hold" grpId="0" nodeType="afterEffect">
                                  <p:stCondLst>
                                    <p:cond delay="1000"/>
                                  </p:stCondLst>
                                  <p:iterate type="lt">
                                    <p:tmAbs val="75"/>
                                  </p:iterate>
                                  <p:childTnLst>
                                    <p:set>
                                      <p:cBhvr>
                                        <p:cTn id="78" dur="1" fill="hold">
                                          <p:stCondLst>
                                            <p:cond delay="74"/>
                                          </p:stCondLst>
                                        </p:cTn>
                                        <p:tgtEl>
                                          <p:spTgt spid="727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9" grpId="0" animBg="1" autoUpdateAnimBg="0"/>
      <p:bldP spid="72710" grpId="0" build="p" autoUpdateAnimBg="0" advAuto="1000"/>
      <p:bldP spid="72713" grpId="0" animBg="1" autoUpdateAnimBg="0"/>
      <p:bldP spid="72714" grpId="0" build="p" autoUpdateAnimBg="0" advAuto="1000"/>
      <p:bldP spid="72719" grpId="0" build="p" animBg="1" autoUpdateAnimBg="0" advAuto="1000"/>
      <p:bldP spid="72720" grpId="0" animBg="1" autoUpdateAnimBg="0"/>
      <p:bldP spid="72721" grpId="0" autoUpdateAnimBg="0"/>
      <p:bldP spid="72729" grpId="0" animBg="1" autoUpdateAnimBg="0"/>
      <p:bldP spid="72730"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7" name="Rectangle 37">
            <a:extLst>
              <a:ext uri="{FF2B5EF4-FFF2-40B4-BE49-F238E27FC236}">
                <a16:creationId xmlns:a16="http://schemas.microsoft.com/office/drawing/2014/main" id="{8D7159A8-0532-972D-CD3F-AC99D5316952}"/>
              </a:ext>
            </a:extLst>
          </p:cNvPr>
          <p:cNvSpPr>
            <a:spLocks noGrp="1" noChangeArrowheads="1"/>
          </p:cNvSpPr>
          <p:nvPr>
            <p:ph type="title"/>
          </p:nvPr>
        </p:nvSpPr>
        <p:spPr/>
        <p:txBody>
          <a:bodyPr/>
          <a:lstStyle/>
          <a:p>
            <a:r>
              <a:rPr lang="en-US" altLang="LID4096" sz="3600"/>
              <a:t>Notification Collage - Use</a:t>
            </a:r>
          </a:p>
        </p:txBody>
      </p:sp>
      <p:pic>
        <p:nvPicPr>
          <p:cNvPr id="92166" name="Picture 6">
            <a:extLst>
              <a:ext uri="{FF2B5EF4-FFF2-40B4-BE49-F238E27FC236}">
                <a16:creationId xmlns:a16="http://schemas.microsoft.com/office/drawing/2014/main" id="{D350C133-7111-8787-48BC-38722254F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371600"/>
            <a:ext cx="2514600" cy="2060575"/>
          </a:xfrm>
          <a:prstGeom prst="rect">
            <a:avLst/>
          </a:prstGeom>
          <a:noFill/>
          <a:extLst>
            <a:ext uri="{909E8E84-426E-40DD-AFC4-6F175D3DCCD1}">
              <a14:hiddenFill xmlns:a14="http://schemas.microsoft.com/office/drawing/2010/main">
                <a:solidFill>
                  <a:srgbClr val="FFFFFF"/>
                </a:solidFill>
              </a14:hiddenFill>
            </a:ext>
          </a:extLst>
        </p:spPr>
      </p:pic>
      <p:pic>
        <p:nvPicPr>
          <p:cNvPr id="92176" name="Picture 16">
            <a:extLst>
              <a:ext uri="{FF2B5EF4-FFF2-40B4-BE49-F238E27FC236}">
                <a16:creationId xmlns:a16="http://schemas.microsoft.com/office/drawing/2014/main" id="{16A80C3D-CE86-2E18-2AF8-FB877ED397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572000"/>
            <a:ext cx="2667000" cy="2008188"/>
          </a:xfrm>
          <a:prstGeom prst="rect">
            <a:avLst/>
          </a:prstGeom>
          <a:noFill/>
          <a:extLst>
            <a:ext uri="{909E8E84-426E-40DD-AFC4-6F175D3DCCD1}">
              <a14:hiddenFill xmlns:a14="http://schemas.microsoft.com/office/drawing/2010/main">
                <a:solidFill>
                  <a:srgbClr val="FFFFFF"/>
                </a:solidFill>
              </a14:hiddenFill>
            </a:ext>
          </a:extLst>
        </p:spPr>
      </p:pic>
      <p:pic>
        <p:nvPicPr>
          <p:cNvPr id="92177" name="Picture 17">
            <a:extLst>
              <a:ext uri="{FF2B5EF4-FFF2-40B4-BE49-F238E27FC236}">
                <a16:creationId xmlns:a16="http://schemas.microsoft.com/office/drawing/2014/main" id="{EADE33E7-FDB0-438B-CF48-C759E15213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371600"/>
            <a:ext cx="2198688" cy="2189163"/>
          </a:xfrm>
          <a:prstGeom prst="rect">
            <a:avLst/>
          </a:prstGeom>
          <a:noFill/>
          <a:extLst>
            <a:ext uri="{909E8E84-426E-40DD-AFC4-6F175D3DCCD1}">
              <a14:hiddenFill xmlns:a14="http://schemas.microsoft.com/office/drawing/2010/main">
                <a:solidFill>
                  <a:srgbClr val="FFFFFF"/>
                </a:solidFill>
              </a14:hiddenFill>
            </a:ext>
          </a:extLst>
        </p:spPr>
      </p:pic>
      <p:sp>
        <p:nvSpPr>
          <p:cNvPr id="92185" name="AutoShape 25">
            <a:extLst>
              <a:ext uri="{FF2B5EF4-FFF2-40B4-BE49-F238E27FC236}">
                <a16:creationId xmlns:a16="http://schemas.microsoft.com/office/drawing/2014/main" id="{8CB4A21A-AE80-BDF3-BFB6-E656F5C75D92}"/>
              </a:ext>
            </a:extLst>
          </p:cNvPr>
          <p:cNvSpPr>
            <a:spLocks noChangeArrowheads="1"/>
          </p:cNvSpPr>
          <p:nvPr/>
        </p:nvSpPr>
        <p:spPr bwMode="auto">
          <a:xfrm rot="-2457282">
            <a:off x="2895600" y="3352800"/>
            <a:ext cx="457200" cy="1143000"/>
          </a:xfrm>
          <a:prstGeom prst="upDownArrow">
            <a:avLst>
              <a:gd name="adj1" fmla="val 50000"/>
              <a:gd name="adj2" fmla="val 50000"/>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2186" name="AutoShape 26">
            <a:extLst>
              <a:ext uri="{FF2B5EF4-FFF2-40B4-BE49-F238E27FC236}">
                <a16:creationId xmlns:a16="http://schemas.microsoft.com/office/drawing/2014/main" id="{A462333B-3F26-6604-403F-46BCA64070A6}"/>
              </a:ext>
            </a:extLst>
          </p:cNvPr>
          <p:cNvSpPr>
            <a:spLocks noChangeArrowheads="1"/>
          </p:cNvSpPr>
          <p:nvPr/>
        </p:nvSpPr>
        <p:spPr bwMode="auto">
          <a:xfrm rot="2455432">
            <a:off x="5943600" y="3352800"/>
            <a:ext cx="457200" cy="1143000"/>
          </a:xfrm>
          <a:prstGeom prst="upDownArrow">
            <a:avLst>
              <a:gd name="adj1" fmla="val 50000"/>
              <a:gd name="adj2" fmla="val 50000"/>
            </a:avLst>
          </a:pr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2195" name="AutoShape 35">
            <a:extLst>
              <a:ext uri="{FF2B5EF4-FFF2-40B4-BE49-F238E27FC236}">
                <a16:creationId xmlns:a16="http://schemas.microsoft.com/office/drawing/2014/main" id="{B588AB29-22CA-C0E7-5B51-D798D0E29ACD}"/>
              </a:ext>
            </a:extLst>
          </p:cNvPr>
          <p:cNvSpPr>
            <a:spLocks noChangeArrowheads="1"/>
          </p:cNvSpPr>
          <p:nvPr/>
        </p:nvSpPr>
        <p:spPr bwMode="auto">
          <a:xfrm>
            <a:off x="4572000" y="2286000"/>
            <a:ext cx="8382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2196" name="AutoShape 36">
            <a:extLst>
              <a:ext uri="{FF2B5EF4-FFF2-40B4-BE49-F238E27FC236}">
                <a16:creationId xmlns:a16="http://schemas.microsoft.com/office/drawing/2014/main" id="{811AB6B3-3CB0-77ED-0A44-AAA644E87681}"/>
              </a:ext>
            </a:extLst>
          </p:cNvPr>
          <p:cNvSpPr>
            <a:spLocks noChangeArrowheads="1"/>
          </p:cNvSpPr>
          <p:nvPr/>
        </p:nvSpPr>
        <p:spPr bwMode="auto">
          <a:xfrm flipH="1">
            <a:off x="3657600" y="2286000"/>
            <a:ext cx="8382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CC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5EB8D8E8-EE6D-529C-0171-E720EB8E3AF5}"/>
              </a:ext>
            </a:extLst>
          </p:cNvPr>
          <p:cNvSpPr>
            <a:spLocks noGrp="1" noChangeArrowheads="1"/>
          </p:cNvSpPr>
          <p:nvPr>
            <p:ph type="title"/>
          </p:nvPr>
        </p:nvSpPr>
        <p:spPr>
          <a:xfrm>
            <a:off x="304800" y="609600"/>
            <a:ext cx="8382000" cy="533400"/>
          </a:xfrm>
        </p:spPr>
        <p:txBody>
          <a:bodyPr/>
          <a:lstStyle/>
          <a:p>
            <a:r>
              <a:rPr lang="en-US" altLang="LID4096" sz="3600"/>
              <a:t>A Sense of Presence</a:t>
            </a:r>
          </a:p>
        </p:txBody>
      </p:sp>
      <p:sp>
        <p:nvSpPr>
          <p:cNvPr id="93187" name="Rectangle 3">
            <a:extLst>
              <a:ext uri="{FF2B5EF4-FFF2-40B4-BE49-F238E27FC236}">
                <a16:creationId xmlns:a16="http://schemas.microsoft.com/office/drawing/2014/main" id="{17D98E5C-6269-D60A-CB27-BEBDA91DFC0B}"/>
              </a:ext>
            </a:extLst>
          </p:cNvPr>
          <p:cNvSpPr>
            <a:spLocks noGrp="1" noChangeArrowheads="1"/>
          </p:cNvSpPr>
          <p:nvPr>
            <p:ph type="body" sz="half" idx="1"/>
          </p:nvPr>
        </p:nvSpPr>
        <p:spPr>
          <a:xfrm>
            <a:off x="457200" y="2438400"/>
            <a:ext cx="4876800" cy="2819400"/>
          </a:xfrm>
        </p:spPr>
        <p:txBody>
          <a:bodyPr/>
          <a:lstStyle/>
          <a:p>
            <a:pPr>
              <a:spcAft>
                <a:spcPct val="100000"/>
              </a:spcAft>
            </a:pPr>
            <a:r>
              <a:rPr lang="en-US" altLang="LID4096" sz="2400" dirty="0"/>
              <a:t>I’m here, who else is around?</a:t>
            </a:r>
          </a:p>
          <a:p>
            <a:pPr>
              <a:spcAft>
                <a:spcPct val="100000"/>
              </a:spcAft>
            </a:pPr>
            <a:r>
              <a:rPr lang="en-US" altLang="LID4096" sz="2400" dirty="0"/>
              <a:t>Remote sense of presence</a:t>
            </a:r>
          </a:p>
          <a:p>
            <a:pPr>
              <a:spcAft>
                <a:spcPct val="100000"/>
              </a:spcAft>
            </a:pPr>
            <a:r>
              <a:rPr lang="en-US" altLang="LID4096" sz="2400" dirty="0"/>
              <a:t>Communication through video</a:t>
            </a:r>
          </a:p>
          <a:p>
            <a:pPr>
              <a:spcAft>
                <a:spcPct val="100000"/>
              </a:spcAft>
            </a:pPr>
            <a:endParaRPr lang="en-US" altLang="LID4096" sz="2400" dirty="0"/>
          </a:p>
        </p:txBody>
      </p:sp>
      <p:pic>
        <p:nvPicPr>
          <p:cNvPr id="93190" name="Picture 6">
            <a:extLst>
              <a:ext uri="{FF2B5EF4-FFF2-40B4-BE49-F238E27FC236}">
                <a16:creationId xmlns:a16="http://schemas.microsoft.com/office/drawing/2014/main" id="{FED98CAA-2173-5DB6-CC68-B1EF7E60BD91}"/>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209800"/>
            <a:ext cx="3352800" cy="27352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026">
            <a:extLst>
              <a:ext uri="{FF2B5EF4-FFF2-40B4-BE49-F238E27FC236}">
                <a16:creationId xmlns:a16="http://schemas.microsoft.com/office/drawing/2014/main" id="{8210D285-E11D-D899-48D6-47D5A1312A87}"/>
              </a:ext>
            </a:extLst>
          </p:cNvPr>
          <p:cNvSpPr>
            <a:spLocks noGrp="1" noChangeArrowheads="1"/>
          </p:cNvSpPr>
          <p:nvPr>
            <p:ph type="title"/>
          </p:nvPr>
        </p:nvSpPr>
        <p:spPr>
          <a:xfrm>
            <a:off x="304800" y="609600"/>
            <a:ext cx="7772400" cy="533400"/>
          </a:xfrm>
        </p:spPr>
        <p:txBody>
          <a:bodyPr/>
          <a:lstStyle/>
          <a:p>
            <a:r>
              <a:rPr lang="en-US" altLang="LID4096" sz="3600"/>
              <a:t>The Public Display</a:t>
            </a:r>
          </a:p>
        </p:txBody>
      </p:sp>
      <p:sp>
        <p:nvSpPr>
          <p:cNvPr id="95235" name="Rectangle 1027">
            <a:extLst>
              <a:ext uri="{FF2B5EF4-FFF2-40B4-BE49-F238E27FC236}">
                <a16:creationId xmlns:a16="http://schemas.microsoft.com/office/drawing/2014/main" id="{B701477F-D03B-342F-A37E-68F8CA464FD9}"/>
              </a:ext>
            </a:extLst>
          </p:cNvPr>
          <p:cNvSpPr>
            <a:spLocks noGrp="1" noChangeArrowheads="1"/>
          </p:cNvSpPr>
          <p:nvPr>
            <p:ph type="body" sz="half" idx="1"/>
          </p:nvPr>
        </p:nvSpPr>
        <p:spPr>
          <a:xfrm>
            <a:off x="457200" y="2514600"/>
            <a:ext cx="3810000" cy="4114800"/>
          </a:xfrm>
        </p:spPr>
        <p:txBody>
          <a:bodyPr/>
          <a:lstStyle/>
          <a:p>
            <a:pPr>
              <a:spcAft>
                <a:spcPct val="100000"/>
              </a:spcAft>
            </a:pPr>
            <a:r>
              <a:rPr lang="en-US" altLang="LID4096" sz="2400"/>
              <a:t>Shared public resource</a:t>
            </a:r>
          </a:p>
          <a:p>
            <a:pPr>
              <a:spcAft>
                <a:spcPct val="100000"/>
              </a:spcAft>
            </a:pPr>
            <a:r>
              <a:rPr lang="en-US" altLang="LID4096" sz="2400"/>
              <a:t>Eyes into the public space</a:t>
            </a:r>
          </a:p>
        </p:txBody>
      </p:sp>
      <p:pic>
        <p:nvPicPr>
          <p:cNvPr id="95237" name="Picture 1029">
            <a:extLst>
              <a:ext uri="{FF2B5EF4-FFF2-40B4-BE49-F238E27FC236}">
                <a16:creationId xmlns:a16="http://schemas.microsoft.com/office/drawing/2014/main" id="{EAC98B03-A4C8-7BED-0A18-EDD0B3746A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209800"/>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B6AFF13A-E491-BCD5-83DD-C068E5A362A4}"/>
              </a:ext>
            </a:extLst>
          </p:cNvPr>
          <p:cNvSpPr>
            <a:spLocks noGrp="1" noChangeArrowheads="1"/>
          </p:cNvSpPr>
          <p:nvPr>
            <p:ph type="title"/>
          </p:nvPr>
        </p:nvSpPr>
        <p:spPr>
          <a:xfrm>
            <a:off x="304800" y="609600"/>
            <a:ext cx="7772400" cy="533400"/>
          </a:xfrm>
        </p:spPr>
        <p:txBody>
          <a:bodyPr/>
          <a:lstStyle/>
          <a:p>
            <a:r>
              <a:rPr lang="en-US" altLang="LID4096" sz="3600"/>
              <a:t>The Personal Display</a:t>
            </a:r>
          </a:p>
        </p:txBody>
      </p:sp>
      <p:sp>
        <p:nvSpPr>
          <p:cNvPr id="94211" name="Rectangle 3">
            <a:extLst>
              <a:ext uri="{FF2B5EF4-FFF2-40B4-BE49-F238E27FC236}">
                <a16:creationId xmlns:a16="http://schemas.microsoft.com/office/drawing/2014/main" id="{DC3E8CF0-10DC-7A49-02B5-4C4DC6BA1827}"/>
              </a:ext>
            </a:extLst>
          </p:cNvPr>
          <p:cNvSpPr>
            <a:spLocks noGrp="1" noChangeArrowheads="1"/>
          </p:cNvSpPr>
          <p:nvPr>
            <p:ph type="body" sz="half" idx="1"/>
          </p:nvPr>
        </p:nvSpPr>
        <p:spPr>
          <a:xfrm>
            <a:off x="533400" y="1752600"/>
            <a:ext cx="3352800" cy="2819400"/>
          </a:xfrm>
        </p:spPr>
        <p:txBody>
          <a:bodyPr/>
          <a:lstStyle/>
          <a:p>
            <a:pPr>
              <a:spcAft>
                <a:spcPct val="50000"/>
              </a:spcAft>
            </a:pPr>
            <a:r>
              <a:rPr lang="en-US" altLang="LID4096" sz="2400"/>
              <a:t>Readily available</a:t>
            </a:r>
          </a:p>
          <a:p>
            <a:r>
              <a:rPr lang="en-US" altLang="LID4096" sz="2400"/>
              <a:t>Peripheral display</a:t>
            </a:r>
          </a:p>
          <a:p>
            <a:pPr lvl="1"/>
            <a:r>
              <a:rPr lang="en-US" altLang="LID4096" sz="2000"/>
              <a:t>dual monitors</a:t>
            </a:r>
          </a:p>
          <a:p>
            <a:pPr lvl="1"/>
            <a:r>
              <a:rPr lang="en-US" altLang="LID4096" sz="2000"/>
              <a:t>transparency</a:t>
            </a:r>
          </a:p>
        </p:txBody>
      </p:sp>
      <p:pic>
        <p:nvPicPr>
          <p:cNvPr id="94213" name="Picture 5">
            <a:extLst>
              <a:ext uri="{FF2B5EF4-FFF2-40B4-BE49-F238E27FC236}">
                <a16:creationId xmlns:a16="http://schemas.microsoft.com/office/drawing/2014/main" id="{5BAB87E4-7B00-4E31-5F1E-29A1B7ADC4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828800"/>
            <a:ext cx="4800600" cy="3600450"/>
          </a:xfrm>
          <a:prstGeom prst="rect">
            <a:avLst/>
          </a:prstGeom>
          <a:noFill/>
          <a:extLst>
            <a:ext uri="{909E8E84-426E-40DD-AFC4-6F175D3DCCD1}">
              <a14:hiddenFill xmlns:a14="http://schemas.microsoft.com/office/drawing/2010/main">
                <a:solidFill>
                  <a:srgbClr val="FFFFFF"/>
                </a:solidFill>
              </a14:hiddenFill>
            </a:ext>
          </a:extLst>
        </p:spPr>
      </p:pic>
      <p:pic>
        <p:nvPicPr>
          <p:cNvPr id="94214" name="Picture 6">
            <a:extLst>
              <a:ext uri="{FF2B5EF4-FFF2-40B4-BE49-F238E27FC236}">
                <a16:creationId xmlns:a16="http://schemas.microsoft.com/office/drawing/2014/main" id="{CB733317-5ABC-FAF3-69F3-1C03851A0C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752600"/>
            <a:ext cx="4800600" cy="3840163"/>
          </a:xfrm>
          <a:prstGeom prst="rect">
            <a:avLst/>
          </a:prstGeom>
          <a:noFill/>
          <a:extLst>
            <a:ext uri="{909E8E84-426E-40DD-AFC4-6F175D3DCCD1}">
              <a14:hiddenFill xmlns:a14="http://schemas.microsoft.com/office/drawing/2010/main">
                <a:solidFill>
                  <a:srgbClr val="FFFFFF"/>
                </a:solidFill>
              </a14:hiddenFill>
            </a:ext>
          </a:extLst>
        </p:spPr>
      </p:pic>
      <p:pic>
        <p:nvPicPr>
          <p:cNvPr id="94215" name="Picture 7">
            <a:extLst>
              <a:ext uri="{FF2B5EF4-FFF2-40B4-BE49-F238E27FC236}">
                <a16:creationId xmlns:a16="http://schemas.microsoft.com/office/drawing/2014/main" id="{D9EFD88D-2B34-8B25-E336-BA765C55AD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1752600"/>
            <a:ext cx="4800600" cy="3841750"/>
          </a:xfrm>
          <a:prstGeom prst="rect">
            <a:avLst/>
          </a:prstGeom>
          <a:noFill/>
          <a:extLst>
            <a:ext uri="{909E8E84-426E-40DD-AFC4-6F175D3DCCD1}">
              <a14:hiddenFill xmlns:a14="http://schemas.microsoft.com/office/drawing/2010/main">
                <a:solidFill>
                  <a:srgbClr val="FFFFFF"/>
                </a:solidFill>
              </a14:hiddenFill>
            </a:ext>
          </a:extLst>
        </p:spPr>
      </p:pic>
      <p:pic>
        <p:nvPicPr>
          <p:cNvPr id="94216" name="Picture 8">
            <a:extLst>
              <a:ext uri="{FF2B5EF4-FFF2-40B4-BE49-F238E27FC236}">
                <a16:creationId xmlns:a16="http://schemas.microsoft.com/office/drawing/2014/main" id="{86EE3A45-3EBE-524C-5A85-4FCB9337BB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5410200"/>
            <a:ext cx="2057400" cy="519113"/>
          </a:xfrm>
          <a:prstGeom prst="rect">
            <a:avLst/>
          </a:prstGeom>
          <a:noFill/>
          <a:extLst>
            <a:ext uri="{909E8E84-426E-40DD-AFC4-6F175D3DCCD1}">
              <a14:hiddenFill xmlns:a14="http://schemas.microsoft.com/office/drawing/2010/main">
                <a:solidFill>
                  <a:srgbClr val="FFFFFF"/>
                </a:solidFill>
              </a14:hiddenFill>
            </a:ext>
          </a:extLst>
        </p:spPr>
      </p:pic>
      <p:grpSp>
        <p:nvGrpSpPr>
          <p:cNvPr id="94224" name="Group 16">
            <a:extLst>
              <a:ext uri="{FF2B5EF4-FFF2-40B4-BE49-F238E27FC236}">
                <a16:creationId xmlns:a16="http://schemas.microsoft.com/office/drawing/2014/main" id="{172985B3-F8CB-3AAC-E462-50C72E69375F}"/>
              </a:ext>
            </a:extLst>
          </p:cNvPr>
          <p:cNvGrpSpPr>
            <a:grpSpLocks/>
          </p:cNvGrpSpPr>
          <p:nvPr/>
        </p:nvGrpSpPr>
        <p:grpSpPr bwMode="auto">
          <a:xfrm>
            <a:off x="1524000" y="2514600"/>
            <a:ext cx="5799138" cy="3505200"/>
            <a:chOff x="960" y="1584"/>
            <a:chExt cx="3653" cy="2208"/>
          </a:xfrm>
        </p:grpSpPr>
        <p:pic>
          <p:nvPicPr>
            <p:cNvPr id="94218" name="Picture 10">
              <a:extLst>
                <a:ext uri="{FF2B5EF4-FFF2-40B4-BE49-F238E27FC236}">
                  <a16:creationId xmlns:a16="http://schemas.microsoft.com/office/drawing/2014/main" id="{EC4794F7-8798-D452-5276-61180FF31C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0" y="3552"/>
              <a:ext cx="132" cy="240"/>
            </a:xfrm>
            <a:prstGeom prst="rect">
              <a:avLst/>
            </a:prstGeom>
            <a:noFill/>
            <a:extLst>
              <a:ext uri="{909E8E84-426E-40DD-AFC4-6F175D3DCCD1}">
                <a14:hiddenFill xmlns:a14="http://schemas.microsoft.com/office/drawing/2010/main">
                  <a:solidFill>
                    <a:srgbClr val="FFFFFF"/>
                  </a:solidFill>
                </a14:hiddenFill>
              </a:ext>
            </a:extLst>
          </p:spPr>
        </p:pic>
        <p:pic>
          <p:nvPicPr>
            <p:cNvPr id="94219" name="Picture 11">
              <a:extLst>
                <a:ext uri="{FF2B5EF4-FFF2-40B4-BE49-F238E27FC236}">
                  <a16:creationId xmlns:a16="http://schemas.microsoft.com/office/drawing/2014/main" id="{725F858C-A969-506F-9C4E-69C615651A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60" y="1584"/>
              <a:ext cx="53" cy="9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4223" name="Group 15">
            <a:extLst>
              <a:ext uri="{FF2B5EF4-FFF2-40B4-BE49-F238E27FC236}">
                <a16:creationId xmlns:a16="http://schemas.microsoft.com/office/drawing/2014/main" id="{32A49907-A96A-1622-F444-101D77A09CD0}"/>
              </a:ext>
            </a:extLst>
          </p:cNvPr>
          <p:cNvGrpSpPr>
            <a:grpSpLocks/>
          </p:cNvGrpSpPr>
          <p:nvPr/>
        </p:nvGrpSpPr>
        <p:grpSpPr bwMode="auto">
          <a:xfrm>
            <a:off x="1524000" y="2057400"/>
            <a:ext cx="5715000" cy="3429000"/>
            <a:chOff x="960" y="1296"/>
            <a:chExt cx="3600" cy="2160"/>
          </a:xfrm>
        </p:grpSpPr>
        <p:sp>
          <p:nvSpPr>
            <p:cNvPr id="94221" name="Line 13">
              <a:extLst>
                <a:ext uri="{FF2B5EF4-FFF2-40B4-BE49-F238E27FC236}">
                  <a16:creationId xmlns:a16="http://schemas.microsoft.com/office/drawing/2014/main" id="{9F9AEE86-B328-7059-7EFD-23E792A4840C}"/>
                </a:ext>
              </a:extLst>
            </p:cNvPr>
            <p:cNvSpPr>
              <a:spLocks noChangeShapeType="1"/>
            </p:cNvSpPr>
            <p:nvPr/>
          </p:nvSpPr>
          <p:spPr bwMode="auto">
            <a:xfrm>
              <a:off x="960" y="3072"/>
              <a:ext cx="0" cy="384"/>
            </a:xfrm>
            <a:prstGeom prst="line">
              <a:avLst/>
            </a:prstGeom>
            <a:noFill/>
            <a:ln w="762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4222" name="Line 14">
              <a:extLst>
                <a:ext uri="{FF2B5EF4-FFF2-40B4-BE49-F238E27FC236}">
                  <a16:creationId xmlns:a16="http://schemas.microsoft.com/office/drawing/2014/main" id="{BD0961C3-D600-6DC9-693B-FF8BFC549EC6}"/>
                </a:ext>
              </a:extLst>
            </p:cNvPr>
            <p:cNvSpPr>
              <a:spLocks noChangeShapeType="1"/>
            </p:cNvSpPr>
            <p:nvPr/>
          </p:nvSpPr>
          <p:spPr bwMode="auto">
            <a:xfrm>
              <a:off x="4560" y="1296"/>
              <a:ext cx="0" cy="240"/>
            </a:xfrm>
            <a:prstGeom prst="line">
              <a:avLst/>
            </a:prstGeom>
            <a:noFill/>
            <a:ln w="2857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4214"/>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94216"/>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1" fill="hold" nodeType="clickEffect">
                                  <p:stCondLst>
                                    <p:cond delay="0"/>
                                  </p:stCondLst>
                                  <p:childTnLst>
                                    <p:set>
                                      <p:cBhvr>
                                        <p:cTn id="13" dur="1" fill="hold">
                                          <p:stCondLst>
                                            <p:cond delay="0"/>
                                          </p:stCondLst>
                                        </p:cTn>
                                        <p:tgtEl>
                                          <p:spTgt spid="94223"/>
                                        </p:tgtEl>
                                        <p:attrNameLst>
                                          <p:attrName>style.visibility</p:attrName>
                                        </p:attrNameLst>
                                      </p:cBhvr>
                                      <p:to>
                                        <p:strVal val="visible"/>
                                      </p:to>
                                    </p:set>
                                    <p:anim calcmode="lin" valueType="num">
                                      <p:cBhvr additive="base">
                                        <p:cTn id="14" dur="500" fill="hold"/>
                                        <p:tgtEl>
                                          <p:spTgt spid="94223"/>
                                        </p:tgtEl>
                                        <p:attrNameLst>
                                          <p:attrName>ppt_x</p:attrName>
                                        </p:attrNameLst>
                                      </p:cBhvr>
                                      <p:tavLst>
                                        <p:tav tm="0">
                                          <p:val>
                                            <p:strVal val="#ppt_x"/>
                                          </p:val>
                                        </p:tav>
                                        <p:tav tm="100000">
                                          <p:val>
                                            <p:strVal val="#ppt_x"/>
                                          </p:val>
                                        </p:tav>
                                      </p:tavLst>
                                    </p:anim>
                                    <p:anim calcmode="lin" valueType="num">
                                      <p:cBhvr additive="base">
                                        <p:cTn id="15" dur="500" fill="hold"/>
                                        <p:tgtEl>
                                          <p:spTgt spid="94223"/>
                                        </p:tgtEl>
                                        <p:attrNameLst>
                                          <p:attrName>ppt_y</p:attrName>
                                        </p:attrNameLst>
                                      </p:cBhvr>
                                      <p:tavLst>
                                        <p:tav tm="0">
                                          <p:val>
                                            <p:strVal val="0-#ppt_h/2"/>
                                          </p:val>
                                        </p:tav>
                                        <p:tav tm="100000">
                                          <p:val>
                                            <p:strVal val="#ppt_y"/>
                                          </p:val>
                                        </p:tav>
                                      </p:tavLst>
                                    </p:anim>
                                  </p:childTnLst>
                                </p:cTn>
                              </p:par>
                            </p:childTnLst>
                          </p:cTn>
                        </p:par>
                        <p:par>
                          <p:cTn id="16" fill="hold" nodeType="afterGroup">
                            <p:stCondLst>
                              <p:cond delay="500"/>
                            </p:stCondLst>
                            <p:childTnLst>
                              <p:par>
                                <p:cTn id="17" presetID="2" presetClass="entr" presetSubtype="4" fill="hold" nodeType="afterEffect">
                                  <p:stCondLst>
                                    <p:cond delay="0"/>
                                  </p:stCondLst>
                                  <p:childTnLst>
                                    <p:set>
                                      <p:cBhvr>
                                        <p:cTn id="18" dur="1" fill="hold">
                                          <p:stCondLst>
                                            <p:cond delay="0"/>
                                          </p:stCondLst>
                                        </p:cTn>
                                        <p:tgtEl>
                                          <p:spTgt spid="94224"/>
                                        </p:tgtEl>
                                        <p:attrNameLst>
                                          <p:attrName>style.visibility</p:attrName>
                                        </p:attrNameLst>
                                      </p:cBhvr>
                                      <p:to>
                                        <p:strVal val="visible"/>
                                      </p:to>
                                    </p:set>
                                    <p:anim calcmode="lin" valueType="num">
                                      <p:cBhvr additive="base">
                                        <p:cTn id="19" dur="500" fill="hold"/>
                                        <p:tgtEl>
                                          <p:spTgt spid="94224"/>
                                        </p:tgtEl>
                                        <p:attrNameLst>
                                          <p:attrName>ppt_x</p:attrName>
                                        </p:attrNameLst>
                                      </p:cBhvr>
                                      <p:tavLst>
                                        <p:tav tm="0">
                                          <p:val>
                                            <p:strVal val="#ppt_x"/>
                                          </p:val>
                                        </p:tav>
                                        <p:tav tm="100000">
                                          <p:val>
                                            <p:strVal val="#ppt_x"/>
                                          </p:val>
                                        </p:tav>
                                      </p:tavLst>
                                    </p:anim>
                                    <p:anim calcmode="lin" valueType="num">
                                      <p:cBhvr additive="base">
                                        <p:cTn id="20" dur="500" fill="hold"/>
                                        <p:tgtEl>
                                          <p:spTgt spid="94224"/>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1000"/>
                            </p:stCondLst>
                            <p:childTnLst>
                              <p:par>
                                <p:cTn id="22" presetID="1" presetClass="entr" presetSubtype="0" fill="hold" nodeType="afterEffect">
                                  <p:stCondLst>
                                    <p:cond delay="2000"/>
                                  </p:stCondLst>
                                  <p:childTnLst>
                                    <p:set>
                                      <p:cBhvr>
                                        <p:cTn id="23" dur="1" fill="hold">
                                          <p:stCondLst>
                                            <p:cond delay="499"/>
                                          </p:stCondLst>
                                        </p:cTn>
                                        <p:tgtEl>
                                          <p:spTgt spid="942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050">
            <a:extLst>
              <a:ext uri="{FF2B5EF4-FFF2-40B4-BE49-F238E27FC236}">
                <a16:creationId xmlns:a16="http://schemas.microsoft.com/office/drawing/2014/main" id="{1D3BC2F0-845D-6A12-FAB0-859CD2D043A0}"/>
              </a:ext>
            </a:extLst>
          </p:cNvPr>
          <p:cNvSpPr>
            <a:spLocks noGrp="1" noChangeArrowheads="1"/>
          </p:cNvSpPr>
          <p:nvPr>
            <p:ph type="title"/>
          </p:nvPr>
        </p:nvSpPr>
        <p:spPr>
          <a:xfrm>
            <a:off x="304800" y="609600"/>
            <a:ext cx="7772400" cy="533400"/>
          </a:xfrm>
        </p:spPr>
        <p:txBody>
          <a:bodyPr/>
          <a:lstStyle/>
          <a:p>
            <a:r>
              <a:rPr lang="en-US" altLang="LID4096" sz="3600"/>
              <a:t>Conversations</a:t>
            </a:r>
          </a:p>
        </p:txBody>
      </p:sp>
      <p:sp>
        <p:nvSpPr>
          <p:cNvPr id="96259" name="Rectangle 2051">
            <a:extLst>
              <a:ext uri="{FF2B5EF4-FFF2-40B4-BE49-F238E27FC236}">
                <a16:creationId xmlns:a16="http://schemas.microsoft.com/office/drawing/2014/main" id="{C0186DFA-6EE5-5DDE-57D6-607EF484F839}"/>
              </a:ext>
            </a:extLst>
          </p:cNvPr>
          <p:cNvSpPr>
            <a:spLocks noGrp="1" noChangeArrowheads="1"/>
          </p:cNvSpPr>
          <p:nvPr>
            <p:ph type="body" sz="half" idx="1"/>
          </p:nvPr>
        </p:nvSpPr>
        <p:spPr>
          <a:xfrm>
            <a:off x="457200" y="1981200"/>
            <a:ext cx="4267200" cy="2362200"/>
          </a:xfrm>
        </p:spPr>
        <p:txBody>
          <a:bodyPr/>
          <a:lstStyle/>
          <a:p>
            <a:pPr>
              <a:spcAft>
                <a:spcPct val="100000"/>
              </a:spcAft>
            </a:pPr>
            <a:r>
              <a:rPr lang="en-US" altLang="LID4096" sz="2400"/>
              <a:t>Person to person</a:t>
            </a:r>
          </a:p>
          <a:p>
            <a:pPr>
              <a:spcAft>
                <a:spcPct val="100000"/>
              </a:spcAft>
            </a:pPr>
            <a:r>
              <a:rPr lang="en-US" altLang="LID4096" sz="2400"/>
              <a:t>Overhearing</a:t>
            </a:r>
          </a:p>
          <a:p>
            <a:pPr>
              <a:spcAft>
                <a:spcPct val="100000"/>
              </a:spcAft>
            </a:pPr>
            <a:r>
              <a:rPr lang="en-US" altLang="LID4096" sz="2400"/>
              <a:t>Broadcast</a:t>
            </a:r>
          </a:p>
        </p:txBody>
      </p:sp>
      <p:sp>
        <p:nvSpPr>
          <p:cNvPr id="96261" name="Text Box 2053">
            <a:extLst>
              <a:ext uri="{FF2B5EF4-FFF2-40B4-BE49-F238E27FC236}">
                <a16:creationId xmlns:a16="http://schemas.microsoft.com/office/drawing/2014/main" id="{C4056E2F-4941-2066-8586-D5D3ED64D64D}"/>
              </a:ext>
            </a:extLst>
          </p:cNvPr>
          <p:cNvSpPr txBox="1">
            <a:spLocks noChangeArrowheads="1"/>
          </p:cNvSpPr>
          <p:nvPr/>
        </p:nvSpPr>
        <p:spPr bwMode="auto">
          <a:xfrm>
            <a:off x="4876800" y="1905000"/>
            <a:ext cx="2971800" cy="147955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800" u="sng">
                <a:solidFill>
                  <a:srgbClr val="0000FF"/>
                </a:solidFill>
                <a:latin typeface="Comic Sans MS" panose="030F0702030302020204" pitchFamily="66" charset="0"/>
              </a:rPr>
              <a:t>Mike</a:t>
            </a:r>
          </a:p>
          <a:p>
            <a:pPr>
              <a:spcBef>
                <a:spcPct val="50000"/>
              </a:spcBef>
            </a:pPr>
            <a:endParaRPr lang="en-US" altLang="LID4096" sz="1600">
              <a:latin typeface="Comic Sans MS" panose="030F0702030302020204" pitchFamily="66" charset="0"/>
            </a:endParaRPr>
          </a:p>
          <a:p>
            <a:pPr>
              <a:spcBef>
                <a:spcPct val="50000"/>
              </a:spcBef>
            </a:pPr>
            <a:endParaRPr lang="en-US" altLang="LID4096" sz="1600">
              <a:latin typeface="Comic Sans MS" panose="030F0702030302020204" pitchFamily="66" charset="0"/>
            </a:endParaRPr>
          </a:p>
          <a:p>
            <a:pPr>
              <a:spcBef>
                <a:spcPct val="50000"/>
              </a:spcBef>
            </a:pPr>
            <a:endParaRPr lang="en-US" altLang="LID4096" sz="1600">
              <a:latin typeface="Comic Sans MS" panose="030F0702030302020204" pitchFamily="66" charset="0"/>
            </a:endParaRPr>
          </a:p>
        </p:txBody>
      </p:sp>
      <p:sp>
        <p:nvSpPr>
          <p:cNvPr id="96262" name="Text Box 2054">
            <a:extLst>
              <a:ext uri="{FF2B5EF4-FFF2-40B4-BE49-F238E27FC236}">
                <a16:creationId xmlns:a16="http://schemas.microsoft.com/office/drawing/2014/main" id="{E7092564-28D7-1056-A54B-344BEB5C38DB}"/>
              </a:ext>
            </a:extLst>
          </p:cNvPr>
          <p:cNvSpPr txBox="1">
            <a:spLocks noChangeArrowheads="1"/>
          </p:cNvSpPr>
          <p:nvPr/>
        </p:nvSpPr>
        <p:spPr bwMode="auto">
          <a:xfrm>
            <a:off x="4953000" y="2362200"/>
            <a:ext cx="2590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600">
                <a:latin typeface="Comic Sans MS" panose="030F0702030302020204" pitchFamily="66" charset="0"/>
              </a:rPr>
              <a:t>Hey Saul, how are you?</a:t>
            </a:r>
          </a:p>
        </p:txBody>
      </p:sp>
      <p:sp>
        <p:nvSpPr>
          <p:cNvPr id="96263" name="Text Box 2055">
            <a:extLst>
              <a:ext uri="{FF2B5EF4-FFF2-40B4-BE49-F238E27FC236}">
                <a16:creationId xmlns:a16="http://schemas.microsoft.com/office/drawing/2014/main" id="{938412D5-AC6B-5D05-00F3-B65E4DB2DEA3}"/>
              </a:ext>
            </a:extLst>
          </p:cNvPr>
          <p:cNvSpPr txBox="1">
            <a:spLocks noChangeArrowheads="1"/>
          </p:cNvSpPr>
          <p:nvPr/>
        </p:nvSpPr>
        <p:spPr bwMode="auto">
          <a:xfrm>
            <a:off x="5791200" y="2971800"/>
            <a:ext cx="2971800" cy="147955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800" u="sng">
                <a:solidFill>
                  <a:srgbClr val="0000FF"/>
                </a:solidFill>
                <a:latin typeface="Comic Sans MS" panose="030F0702030302020204" pitchFamily="66" charset="0"/>
              </a:rPr>
              <a:t>Saul</a:t>
            </a:r>
          </a:p>
          <a:p>
            <a:pPr>
              <a:spcBef>
                <a:spcPct val="50000"/>
              </a:spcBef>
            </a:pPr>
            <a:endParaRPr lang="en-US" altLang="LID4096" sz="1600">
              <a:latin typeface="Comic Sans MS" panose="030F0702030302020204" pitchFamily="66" charset="0"/>
            </a:endParaRPr>
          </a:p>
          <a:p>
            <a:pPr>
              <a:spcBef>
                <a:spcPct val="50000"/>
              </a:spcBef>
            </a:pPr>
            <a:endParaRPr lang="en-US" altLang="LID4096" sz="1600">
              <a:latin typeface="Comic Sans MS" panose="030F0702030302020204" pitchFamily="66" charset="0"/>
            </a:endParaRPr>
          </a:p>
          <a:p>
            <a:pPr>
              <a:spcBef>
                <a:spcPct val="50000"/>
              </a:spcBef>
            </a:pPr>
            <a:endParaRPr lang="en-US" altLang="LID4096" sz="1600">
              <a:latin typeface="Comic Sans MS" panose="030F0702030302020204" pitchFamily="66" charset="0"/>
            </a:endParaRPr>
          </a:p>
        </p:txBody>
      </p:sp>
      <p:sp>
        <p:nvSpPr>
          <p:cNvPr id="96264" name="Text Box 2056">
            <a:extLst>
              <a:ext uri="{FF2B5EF4-FFF2-40B4-BE49-F238E27FC236}">
                <a16:creationId xmlns:a16="http://schemas.microsoft.com/office/drawing/2014/main" id="{DEEE920B-D331-7786-0AD1-F804D10CD851}"/>
              </a:ext>
            </a:extLst>
          </p:cNvPr>
          <p:cNvSpPr txBox="1">
            <a:spLocks noChangeArrowheads="1"/>
          </p:cNvSpPr>
          <p:nvPr/>
        </p:nvSpPr>
        <p:spPr bwMode="auto">
          <a:xfrm>
            <a:off x="5943600" y="3429000"/>
            <a:ext cx="2743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600">
                <a:latin typeface="Comic Sans MS" panose="030F0702030302020204" pitchFamily="66" charset="0"/>
              </a:rPr>
              <a:t>Great Mike! How goes the work?</a:t>
            </a:r>
          </a:p>
        </p:txBody>
      </p:sp>
      <p:sp>
        <p:nvSpPr>
          <p:cNvPr id="96267" name="Text Box 2059">
            <a:extLst>
              <a:ext uri="{FF2B5EF4-FFF2-40B4-BE49-F238E27FC236}">
                <a16:creationId xmlns:a16="http://schemas.microsoft.com/office/drawing/2014/main" id="{89DD8978-C424-F8C1-2D1A-59E6A57C476E}"/>
              </a:ext>
            </a:extLst>
          </p:cNvPr>
          <p:cNvSpPr txBox="1">
            <a:spLocks noChangeArrowheads="1"/>
          </p:cNvSpPr>
          <p:nvPr/>
        </p:nvSpPr>
        <p:spPr bwMode="auto">
          <a:xfrm>
            <a:off x="4038600" y="4648200"/>
            <a:ext cx="2971800" cy="147955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800" u="sng">
                <a:solidFill>
                  <a:srgbClr val="0000FF"/>
                </a:solidFill>
                <a:latin typeface="Comic Sans MS" panose="030F0702030302020204" pitchFamily="66" charset="0"/>
              </a:rPr>
              <a:t>Shaun</a:t>
            </a:r>
          </a:p>
          <a:p>
            <a:pPr>
              <a:spcBef>
                <a:spcPct val="50000"/>
              </a:spcBef>
            </a:pPr>
            <a:endParaRPr lang="en-US" altLang="LID4096" sz="1600">
              <a:latin typeface="Comic Sans MS" panose="030F0702030302020204" pitchFamily="66" charset="0"/>
            </a:endParaRPr>
          </a:p>
          <a:p>
            <a:pPr>
              <a:spcBef>
                <a:spcPct val="50000"/>
              </a:spcBef>
            </a:pPr>
            <a:endParaRPr lang="en-US" altLang="LID4096" sz="1600">
              <a:latin typeface="Comic Sans MS" panose="030F0702030302020204" pitchFamily="66" charset="0"/>
            </a:endParaRPr>
          </a:p>
          <a:p>
            <a:pPr>
              <a:spcBef>
                <a:spcPct val="50000"/>
              </a:spcBef>
            </a:pPr>
            <a:endParaRPr lang="en-US" altLang="LID4096" sz="1600">
              <a:latin typeface="Comic Sans MS" panose="030F0702030302020204" pitchFamily="66" charset="0"/>
            </a:endParaRPr>
          </a:p>
        </p:txBody>
      </p:sp>
      <p:sp>
        <p:nvSpPr>
          <p:cNvPr id="96268" name="Text Box 2060">
            <a:extLst>
              <a:ext uri="{FF2B5EF4-FFF2-40B4-BE49-F238E27FC236}">
                <a16:creationId xmlns:a16="http://schemas.microsoft.com/office/drawing/2014/main" id="{CEDC86D5-040B-8C2A-AF14-D98D01D58AFC}"/>
              </a:ext>
            </a:extLst>
          </p:cNvPr>
          <p:cNvSpPr txBox="1">
            <a:spLocks noChangeArrowheads="1"/>
          </p:cNvSpPr>
          <p:nvPr/>
        </p:nvSpPr>
        <p:spPr bwMode="auto">
          <a:xfrm>
            <a:off x="4191000" y="5105400"/>
            <a:ext cx="27432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600">
                <a:latin typeface="Comic Sans MS" panose="030F0702030302020204" pitchFamily="66" charset="0"/>
              </a:rPr>
              <a:t>Hey guys, this reminds me, did you get my email re: travel plans?</a:t>
            </a:r>
          </a:p>
        </p:txBody>
      </p:sp>
      <p:pic>
        <p:nvPicPr>
          <p:cNvPr id="96269" name="Picture 2061">
            <a:extLst>
              <a:ext uri="{FF2B5EF4-FFF2-40B4-BE49-F238E27FC236}">
                <a16:creationId xmlns:a16="http://schemas.microsoft.com/office/drawing/2014/main" id="{0404F570-6326-A266-00A4-64EDFFE78C38}"/>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1143000"/>
            <a:ext cx="1485900" cy="1222375"/>
          </a:xfrm>
          <a:prstGeom prst="rect">
            <a:avLst/>
          </a:prstGeom>
          <a:noFill/>
          <a:extLst>
            <a:ext uri="{909E8E84-426E-40DD-AFC4-6F175D3DCCD1}">
              <a14:hiddenFill xmlns:a14="http://schemas.microsoft.com/office/drawing/2010/main">
                <a:solidFill>
                  <a:srgbClr val="FFFFFF"/>
                </a:solidFill>
              </a14:hiddenFill>
            </a:ext>
          </a:extLst>
        </p:spPr>
      </p:pic>
      <p:pic>
        <p:nvPicPr>
          <p:cNvPr id="96270" name="Picture 2062">
            <a:extLst>
              <a:ext uri="{FF2B5EF4-FFF2-40B4-BE49-F238E27FC236}">
                <a16:creationId xmlns:a16="http://schemas.microsoft.com/office/drawing/2014/main" id="{63ECBF7C-2279-0AF3-8E28-707DF5B455DE}"/>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4267200"/>
            <a:ext cx="1485900" cy="1222375"/>
          </a:xfrm>
          <a:prstGeom prst="rect">
            <a:avLst/>
          </a:prstGeom>
          <a:noFill/>
          <a:extLst>
            <a:ext uri="{909E8E84-426E-40DD-AFC4-6F175D3DCCD1}">
              <a14:hiddenFill xmlns:a14="http://schemas.microsoft.com/office/drawing/2010/main">
                <a:solidFill>
                  <a:srgbClr val="FFFFFF"/>
                </a:solidFill>
              </a14:hiddenFill>
            </a:ext>
          </a:extLst>
        </p:spPr>
      </p:pic>
      <p:sp>
        <p:nvSpPr>
          <p:cNvPr id="96273" name="Text Box 2065">
            <a:extLst>
              <a:ext uri="{FF2B5EF4-FFF2-40B4-BE49-F238E27FC236}">
                <a16:creationId xmlns:a16="http://schemas.microsoft.com/office/drawing/2014/main" id="{37B3C309-9178-70C1-0075-83E516336F4E}"/>
              </a:ext>
            </a:extLst>
          </p:cNvPr>
          <p:cNvSpPr txBox="1">
            <a:spLocks noChangeArrowheads="1"/>
          </p:cNvSpPr>
          <p:nvPr/>
        </p:nvSpPr>
        <p:spPr bwMode="auto">
          <a:xfrm>
            <a:off x="609600" y="4724400"/>
            <a:ext cx="2971800" cy="147955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800" u="sng">
                <a:solidFill>
                  <a:srgbClr val="0000FF"/>
                </a:solidFill>
                <a:latin typeface="Comic Sans MS" panose="030F0702030302020204" pitchFamily="66" charset="0"/>
              </a:rPr>
              <a:t>James</a:t>
            </a:r>
          </a:p>
          <a:p>
            <a:pPr>
              <a:spcBef>
                <a:spcPct val="50000"/>
              </a:spcBef>
            </a:pPr>
            <a:endParaRPr lang="en-US" altLang="LID4096" sz="1600">
              <a:latin typeface="Comic Sans MS" panose="030F0702030302020204" pitchFamily="66" charset="0"/>
            </a:endParaRPr>
          </a:p>
          <a:p>
            <a:pPr>
              <a:spcBef>
                <a:spcPct val="50000"/>
              </a:spcBef>
            </a:pPr>
            <a:endParaRPr lang="en-US" altLang="LID4096" sz="1600">
              <a:latin typeface="Comic Sans MS" panose="030F0702030302020204" pitchFamily="66" charset="0"/>
            </a:endParaRPr>
          </a:p>
          <a:p>
            <a:pPr>
              <a:spcBef>
                <a:spcPct val="50000"/>
              </a:spcBef>
            </a:pPr>
            <a:endParaRPr lang="en-US" altLang="LID4096" sz="1600">
              <a:latin typeface="Comic Sans MS" panose="030F0702030302020204" pitchFamily="66" charset="0"/>
            </a:endParaRPr>
          </a:p>
        </p:txBody>
      </p:sp>
      <p:sp>
        <p:nvSpPr>
          <p:cNvPr id="96274" name="Text Box 2066">
            <a:extLst>
              <a:ext uri="{FF2B5EF4-FFF2-40B4-BE49-F238E27FC236}">
                <a16:creationId xmlns:a16="http://schemas.microsoft.com/office/drawing/2014/main" id="{0C3AA64F-EB88-369E-D40E-18231B64C14C}"/>
              </a:ext>
            </a:extLst>
          </p:cNvPr>
          <p:cNvSpPr txBox="1">
            <a:spLocks noChangeArrowheads="1"/>
          </p:cNvSpPr>
          <p:nvPr/>
        </p:nvSpPr>
        <p:spPr bwMode="auto">
          <a:xfrm>
            <a:off x="838200" y="5334000"/>
            <a:ext cx="2590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600">
                <a:latin typeface="Comic Sans MS" panose="030F0702030302020204" pitchFamily="66" charset="0"/>
              </a:rPr>
              <a:t>Bruce Lee movie-fest on Thursday!!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3000"/>
                                  </p:stCondLst>
                                  <p:iterate type="lt">
                                    <p:tmAbs val="75"/>
                                  </p:iterate>
                                  <p:childTnLst>
                                    <p:set>
                                      <p:cBhvr>
                                        <p:cTn id="6" dur="1" fill="hold">
                                          <p:stCondLst>
                                            <p:cond delay="74"/>
                                          </p:stCondLst>
                                        </p:cTn>
                                        <p:tgtEl>
                                          <p:spTgt spid="96262"/>
                                        </p:tgtEl>
                                        <p:attrNameLst>
                                          <p:attrName>style.visibility</p:attrName>
                                        </p:attrNameLst>
                                      </p:cBhvr>
                                      <p:to>
                                        <p:strVal val="visible"/>
                                      </p:to>
                                    </p:set>
                                  </p:childTnLst>
                                </p:cTn>
                              </p:par>
                            </p:childTnLst>
                          </p:cTn>
                        </p:par>
                        <p:par>
                          <p:cTn id="7" fill="hold" nodeType="afterGroup">
                            <p:stCondLst>
                              <p:cond delay="4350"/>
                            </p:stCondLst>
                            <p:childTnLst>
                              <p:par>
                                <p:cTn id="8" presetID="1" presetClass="entr" presetSubtype="0" fill="hold" grpId="0" nodeType="afterEffect">
                                  <p:stCondLst>
                                    <p:cond delay="1000"/>
                                  </p:stCondLst>
                                  <p:iterate type="lt">
                                    <p:tmAbs val="75"/>
                                  </p:iterate>
                                  <p:childTnLst>
                                    <p:set>
                                      <p:cBhvr>
                                        <p:cTn id="9" dur="1" fill="hold">
                                          <p:stCondLst>
                                            <p:cond delay="74"/>
                                          </p:stCondLst>
                                        </p:cTn>
                                        <p:tgtEl>
                                          <p:spTgt spid="96264"/>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6267"/>
                                        </p:tgtEl>
                                        <p:attrNameLst>
                                          <p:attrName>style.visibility</p:attrName>
                                        </p:attrNameLst>
                                      </p:cBhvr>
                                      <p:to>
                                        <p:strVal val="visible"/>
                                      </p:to>
                                    </p:set>
                                    <p:anim calcmode="lin" valueType="num">
                                      <p:cBhvr additive="base">
                                        <p:cTn id="14" dur="500" fill="hold"/>
                                        <p:tgtEl>
                                          <p:spTgt spid="96267"/>
                                        </p:tgtEl>
                                        <p:attrNameLst>
                                          <p:attrName>ppt_x</p:attrName>
                                        </p:attrNameLst>
                                      </p:cBhvr>
                                      <p:tavLst>
                                        <p:tav tm="0">
                                          <p:val>
                                            <p:strVal val="1+#ppt_w/2"/>
                                          </p:val>
                                        </p:tav>
                                        <p:tav tm="100000">
                                          <p:val>
                                            <p:strVal val="#ppt_x"/>
                                          </p:val>
                                        </p:tav>
                                      </p:tavLst>
                                    </p:anim>
                                    <p:anim calcmode="lin" valueType="num">
                                      <p:cBhvr additive="base">
                                        <p:cTn id="15" dur="500" fill="hold"/>
                                        <p:tgtEl>
                                          <p:spTgt spid="96267"/>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500"/>
                            </p:stCondLst>
                            <p:childTnLst>
                              <p:par>
                                <p:cTn id="17" presetID="1" presetClass="entr" presetSubtype="0" fill="hold" grpId="0" nodeType="afterEffect">
                                  <p:stCondLst>
                                    <p:cond delay="0"/>
                                  </p:stCondLst>
                                  <p:childTnLst>
                                    <p:set>
                                      <p:cBhvr>
                                        <p:cTn id="18" dur="1" fill="hold">
                                          <p:stCondLst>
                                            <p:cond delay="499"/>
                                          </p:stCondLst>
                                        </p:cTn>
                                        <p:tgtEl>
                                          <p:spTgt spid="9626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96273"/>
                                        </p:tgtEl>
                                        <p:attrNameLst>
                                          <p:attrName>style.visibility</p:attrName>
                                        </p:attrNameLst>
                                      </p:cBhvr>
                                      <p:to>
                                        <p:strVal val="visible"/>
                                      </p:to>
                                    </p:set>
                                    <p:anim calcmode="lin" valueType="num">
                                      <p:cBhvr additive="base">
                                        <p:cTn id="23" dur="500" fill="hold"/>
                                        <p:tgtEl>
                                          <p:spTgt spid="96273"/>
                                        </p:tgtEl>
                                        <p:attrNameLst>
                                          <p:attrName>ppt_x</p:attrName>
                                        </p:attrNameLst>
                                      </p:cBhvr>
                                      <p:tavLst>
                                        <p:tav tm="0">
                                          <p:val>
                                            <p:strVal val="0-#ppt_w/2"/>
                                          </p:val>
                                        </p:tav>
                                        <p:tav tm="100000">
                                          <p:val>
                                            <p:strVal val="#ppt_x"/>
                                          </p:val>
                                        </p:tav>
                                      </p:tavLst>
                                    </p:anim>
                                    <p:anim calcmode="lin" valueType="num">
                                      <p:cBhvr additive="base">
                                        <p:cTn id="24" dur="500" fill="hold"/>
                                        <p:tgtEl>
                                          <p:spTgt spid="96273"/>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500"/>
                            </p:stCondLst>
                            <p:childTnLst>
                              <p:par>
                                <p:cTn id="26" presetID="1" presetClass="entr" presetSubtype="0" fill="hold" grpId="0" nodeType="afterEffect">
                                  <p:stCondLst>
                                    <p:cond delay="0"/>
                                  </p:stCondLst>
                                  <p:childTnLst>
                                    <p:set>
                                      <p:cBhvr>
                                        <p:cTn id="27" dur="1" fill="hold">
                                          <p:stCondLst>
                                            <p:cond delay="499"/>
                                          </p:stCondLst>
                                        </p:cTn>
                                        <p:tgtEl>
                                          <p:spTgt spid="96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2" grpId="0" autoUpdateAnimBg="0"/>
      <p:bldP spid="96264" grpId="0" autoUpdateAnimBg="0"/>
      <p:bldP spid="96267" grpId="0" animBg="1" autoUpdateAnimBg="0"/>
      <p:bldP spid="96268" grpId="0" autoUpdateAnimBg="0"/>
      <p:bldP spid="96273" grpId="0" animBg="1" autoUpdateAnimBg="0"/>
      <p:bldP spid="96274"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03DC330E-0935-BB29-5060-6C345544DA83}"/>
              </a:ext>
            </a:extLst>
          </p:cNvPr>
          <p:cNvSpPr>
            <a:spLocks noGrp="1" noChangeArrowheads="1"/>
          </p:cNvSpPr>
          <p:nvPr>
            <p:ph type="title"/>
          </p:nvPr>
        </p:nvSpPr>
        <p:spPr>
          <a:xfrm>
            <a:off x="304800" y="609600"/>
            <a:ext cx="7772400" cy="533400"/>
          </a:xfrm>
        </p:spPr>
        <p:txBody>
          <a:bodyPr/>
          <a:lstStyle/>
          <a:p>
            <a:r>
              <a:rPr lang="en-US" altLang="LID4096" sz="3600"/>
              <a:t>Artifact Awareness</a:t>
            </a:r>
          </a:p>
        </p:txBody>
      </p:sp>
      <p:sp>
        <p:nvSpPr>
          <p:cNvPr id="98307" name="Rectangle 3">
            <a:extLst>
              <a:ext uri="{FF2B5EF4-FFF2-40B4-BE49-F238E27FC236}">
                <a16:creationId xmlns:a16="http://schemas.microsoft.com/office/drawing/2014/main" id="{E71DFBF2-2530-E601-34A9-B19A7C8AFE19}"/>
              </a:ext>
            </a:extLst>
          </p:cNvPr>
          <p:cNvSpPr>
            <a:spLocks noGrp="1" noChangeArrowheads="1"/>
          </p:cNvSpPr>
          <p:nvPr>
            <p:ph type="body" sz="half" idx="1"/>
          </p:nvPr>
        </p:nvSpPr>
        <p:spPr>
          <a:xfrm>
            <a:off x="457200" y="1981200"/>
            <a:ext cx="4572000" cy="4495800"/>
          </a:xfrm>
        </p:spPr>
        <p:txBody>
          <a:bodyPr/>
          <a:lstStyle/>
          <a:p>
            <a:pPr>
              <a:spcAft>
                <a:spcPct val="100000"/>
              </a:spcAft>
            </a:pPr>
            <a:r>
              <a:rPr lang="en-US" altLang="LID4096" sz="2400"/>
              <a:t>Informing others</a:t>
            </a:r>
          </a:p>
          <a:p>
            <a:pPr>
              <a:spcAft>
                <a:spcPct val="100000"/>
              </a:spcAft>
            </a:pPr>
            <a:r>
              <a:rPr lang="en-US" altLang="LID4096" sz="2400"/>
              <a:t>Conversations about things</a:t>
            </a:r>
          </a:p>
        </p:txBody>
      </p:sp>
      <p:pic>
        <p:nvPicPr>
          <p:cNvPr id="98311" name="Picture 7">
            <a:extLst>
              <a:ext uri="{FF2B5EF4-FFF2-40B4-BE49-F238E27FC236}">
                <a16:creationId xmlns:a16="http://schemas.microsoft.com/office/drawing/2014/main" id="{C1E461CE-5F46-9A4D-A37A-40EAD44B35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524000"/>
            <a:ext cx="3352800" cy="2224088"/>
          </a:xfrm>
          <a:prstGeom prst="rect">
            <a:avLst/>
          </a:prstGeom>
          <a:noFill/>
          <a:extLst>
            <a:ext uri="{909E8E84-426E-40DD-AFC4-6F175D3DCCD1}">
              <a14:hiddenFill xmlns:a14="http://schemas.microsoft.com/office/drawing/2010/main">
                <a:solidFill>
                  <a:srgbClr val="FFFFFF"/>
                </a:solidFill>
              </a14:hiddenFill>
            </a:ext>
          </a:extLst>
        </p:spPr>
      </p:pic>
      <p:pic>
        <p:nvPicPr>
          <p:cNvPr id="98312" name="Picture 8">
            <a:extLst>
              <a:ext uri="{FF2B5EF4-FFF2-40B4-BE49-F238E27FC236}">
                <a16:creationId xmlns:a16="http://schemas.microsoft.com/office/drawing/2014/main" id="{2BEE14DD-73B7-5FF5-97F4-50278092AB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524000"/>
            <a:ext cx="3352800" cy="2124075"/>
          </a:xfrm>
          <a:prstGeom prst="rect">
            <a:avLst/>
          </a:prstGeom>
          <a:noFill/>
          <a:extLst>
            <a:ext uri="{909E8E84-426E-40DD-AFC4-6F175D3DCCD1}">
              <a14:hiddenFill xmlns:a14="http://schemas.microsoft.com/office/drawing/2010/main">
                <a:solidFill>
                  <a:srgbClr val="FFFFFF"/>
                </a:solidFill>
              </a14:hiddenFill>
            </a:ext>
          </a:extLst>
        </p:spPr>
      </p:pic>
      <p:pic>
        <p:nvPicPr>
          <p:cNvPr id="98313" name="Picture 9">
            <a:extLst>
              <a:ext uri="{FF2B5EF4-FFF2-40B4-BE49-F238E27FC236}">
                <a16:creationId xmlns:a16="http://schemas.microsoft.com/office/drawing/2014/main" id="{0BBD7C60-4C8C-FB35-7A4E-341E28D259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1524000"/>
            <a:ext cx="2971800" cy="2228850"/>
          </a:xfrm>
          <a:prstGeom prst="rect">
            <a:avLst/>
          </a:prstGeom>
          <a:noFill/>
          <a:extLst>
            <a:ext uri="{909E8E84-426E-40DD-AFC4-6F175D3DCCD1}">
              <a14:hiddenFill xmlns:a14="http://schemas.microsoft.com/office/drawing/2010/main">
                <a:solidFill>
                  <a:srgbClr val="FFFFFF"/>
                </a:solidFill>
              </a14:hiddenFill>
            </a:ext>
          </a:extLst>
        </p:spPr>
      </p:pic>
      <p:sp>
        <p:nvSpPr>
          <p:cNvPr id="98314" name="Text Box 10">
            <a:extLst>
              <a:ext uri="{FF2B5EF4-FFF2-40B4-BE49-F238E27FC236}">
                <a16:creationId xmlns:a16="http://schemas.microsoft.com/office/drawing/2014/main" id="{58BF124E-EE74-4221-1270-2A4804462186}"/>
              </a:ext>
            </a:extLst>
          </p:cNvPr>
          <p:cNvSpPr txBox="1">
            <a:spLocks noChangeArrowheads="1"/>
          </p:cNvSpPr>
          <p:nvPr/>
        </p:nvSpPr>
        <p:spPr bwMode="auto">
          <a:xfrm>
            <a:off x="5715000" y="4038600"/>
            <a:ext cx="2971800" cy="147955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800" u="sng">
                <a:solidFill>
                  <a:srgbClr val="0000FF"/>
                </a:solidFill>
                <a:latin typeface="Comic Sans MS" panose="030F0702030302020204" pitchFamily="66" charset="0"/>
              </a:rPr>
              <a:t>Mike</a:t>
            </a:r>
          </a:p>
          <a:p>
            <a:pPr>
              <a:spcBef>
                <a:spcPct val="50000"/>
              </a:spcBef>
            </a:pPr>
            <a:endParaRPr lang="en-US" altLang="LID4096" sz="1600">
              <a:latin typeface="Comic Sans MS" panose="030F0702030302020204" pitchFamily="66" charset="0"/>
            </a:endParaRPr>
          </a:p>
          <a:p>
            <a:pPr>
              <a:spcBef>
                <a:spcPct val="50000"/>
              </a:spcBef>
            </a:pPr>
            <a:endParaRPr lang="en-US" altLang="LID4096" sz="1600">
              <a:latin typeface="Comic Sans MS" panose="030F0702030302020204" pitchFamily="66" charset="0"/>
            </a:endParaRPr>
          </a:p>
          <a:p>
            <a:pPr>
              <a:spcBef>
                <a:spcPct val="50000"/>
              </a:spcBef>
            </a:pPr>
            <a:endParaRPr lang="en-US" altLang="LID4096" sz="1600">
              <a:latin typeface="Comic Sans MS" panose="030F0702030302020204" pitchFamily="66" charset="0"/>
            </a:endParaRPr>
          </a:p>
        </p:txBody>
      </p:sp>
      <p:sp>
        <p:nvSpPr>
          <p:cNvPr id="98315" name="Text Box 11">
            <a:extLst>
              <a:ext uri="{FF2B5EF4-FFF2-40B4-BE49-F238E27FC236}">
                <a16:creationId xmlns:a16="http://schemas.microsoft.com/office/drawing/2014/main" id="{E8D1FB9B-00BB-6D89-71C8-BE5918E9B204}"/>
              </a:ext>
            </a:extLst>
          </p:cNvPr>
          <p:cNvSpPr txBox="1">
            <a:spLocks noChangeArrowheads="1"/>
          </p:cNvSpPr>
          <p:nvPr/>
        </p:nvSpPr>
        <p:spPr bwMode="auto">
          <a:xfrm>
            <a:off x="5943600" y="4572000"/>
            <a:ext cx="2590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600">
                <a:latin typeface="Comic Sans MS" panose="030F0702030302020204" pitchFamily="66" charset="0"/>
              </a:rPr>
              <a:t>Check out some Photos from Japan!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98311"/>
                                        </p:tgtEl>
                                        <p:attrNameLst>
                                          <p:attrName>style.visibility</p:attrName>
                                        </p:attrNameLst>
                                      </p:cBhvr>
                                      <p:to>
                                        <p:strVal val="visible"/>
                                      </p:to>
                                    </p:set>
                                  </p:childTnLst>
                                  <p:subTnLst>
                                    <p:set>
                                      <p:cBhvr override="childStyle">
                                        <p:cTn dur="1" fill="hold" display="0" masterRel="nextClick" afterEffect="1"/>
                                        <p:tgtEl>
                                          <p:spTgt spid="98311"/>
                                        </p:tgtEl>
                                        <p:attrNameLst>
                                          <p:attrName>style.visibility</p:attrName>
                                        </p:attrNameLst>
                                      </p:cBhvr>
                                      <p:to>
                                        <p:strVal val="hidden"/>
                                      </p:to>
                                    </p:set>
                                  </p:subTnLst>
                                </p:cTn>
                              </p:par>
                            </p:childTnLst>
                          </p:cTn>
                        </p:par>
                        <p:par>
                          <p:cTn id="7" fill="hold" nodeType="afterGroup">
                            <p:stCondLst>
                              <p:cond delay="500"/>
                            </p:stCondLst>
                            <p:childTnLst>
                              <p:par>
                                <p:cTn id="8" presetID="1" presetClass="entr" presetSubtype="0" fill="hold" nodeType="afterEffect">
                                  <p:stCondLst>
                                    <p:cond delay="2000"/>
                                  </p:stCondLst>
                                  <p:childTnLst>
                                    <p:set>
                                      <p:cBhvr>
                                        <p:cTn id="9" dur="1" fill="hold">
                                          <p:stCondLst>
                                            <p:cond delay="499"/>
                                          </p:stCondLst>
                                        </p:cTn>
                                        <p:tgtEl>
                                          <p:spTgt spid="98312"/>
                                        </p:tgtEl>
                                        <p:attrNameLst>
                                          <p:attrName>style.visibility</p:attrName>
                                        </p:attrNameLst>
                                      </p:cBhvr>
                                      <p:to>
                                        <p:strVal val="visible"/>
                                      </p:to>
                                    </p:set>
                                  </p:childTnLst>
                                  <p:subTnLst>
                                    <p:set>
                                      <p:cBhvr override="childStyle">
                                        <p:cTn dur="1" fill="hold" display="0" masterRel="nextClick" afterEffect="1"/>
                                        <p:tgtEl>
                                          <p:spTgt spid="98312"/>
                                        </p:tgtEl>
                                        <p:attrNameLst>
                                          <p:attrName>style.visibility</p:attrName>
                                        </p:attrNameLst>
                                      </p:cBhvr>
                                      <p:to>
                                        <p:strVal val="hidden"/>
                                      </p:to>
                                    </p:set>
                                  </p:subTnLst>
                                </p:cTn>
                              </p:par>
                            </p:childTnLst>
                          </p:cTn>
                        </p:par>
                        <p:par>
                          <p:cTn id="10" fill="hold" nodeType="afterGroup">
                            <p:stCondLst>
                              <p:cond delay="3000"/>
                            </p:stCondLst>
                            <p:childTnLst>
                              <p:par>
                                <p:cTn id="11" presetID="1" presetClass="entr" presetSubtype="0" fill="hold" nodeType="afterEffect">
                                  <p:stCondLst>
                                    <p:cond delay="2000"/>
                                  </p:stCondLst>
                                  <p:childTnLst>
                                    <p:set>
                                      <p:cBhvr>
                                        <p:cTn id="12" dur="1" fill="hold">
                                          <p:stCondLst>
                                            <p:cond delay="499"/>
                                          </p:stCondLst>
                                        </p:cTn>
                                        <p:tgtEl>
                                          <p:spTgt spid="983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0F494AB3-3903-EA25-AE51-CA364311501C}"/>
              </a:ext>
            </a:extLst>
          </p:cNvPr>
          <p:cNvSpPr>
            <a:spLocks noGrp="1" noChangeArrowheads="1"/>
          </p:cNvSpPr>
          <p:nvPr>
            <p:ph type="title"/>
          </p:nvPr>
        </p:nvSpPr>
        <p:spPr>
          <a:xfrm>
            <a:off x="304800" y="609600"/>
            <a:ext cx="7772400" cy="533400"/>
          </a:xfrm>
        </p:spPr>
        <p:txBody>
          <a:bodyPr/>
          <a:lstStyle/>
          <a:p>
            <a:r>
              <a:rPr lang="en-US" altLang="LID4096" sz="3600"/>
              <a:t>Next Steps</a:t>
            </a:r>
          </a:p>
        </p:txBody>
      </p:sp>
      <p:sp>
        <p:nvSpPr>
          <p:cNvPr id="80899" name="Rectangle 3">
            <a:extLst>
              <a:ext uri="{FF2B5EF4-FFF2-40B4-BE49-F238E27FC236}">
                <a16:creationId xmlns:a16="http://schemas.microsoft.com/office/drawing/2014/main" id="{A2759B82-4DB3-DF7A-AECA-BCDB83342521}"/>
              </a:ext>
            </a:extLst>
          </p:cNvPr>
          <p:cNvSpPr>
            <a:spLocks noGrp="1" noChangeArrowheads="1"/>
          </p:cNvSpPr>
          <p:nvPr>
            <p:ph type="body" sz="half" idx="1"/>
          </p:nvPr>
        </p:nvSpPr>
        <p:spPr>
          <a:xfrm>
            <a:off x="685800" y="1600200"/>
            <a:ext cx="4419600" cy="2362200"/>
          </a:xfrm>
        </p:spPr>
        <p:txBody>
          <a:bodyPr/>
          <a:lstStyle/>
          <a:p>
            <a:pPr>
              <a:spcAft>
                <a:spcPct val="50000"/>
              </a:spcAft>
            </a:pPr>
            <a:r>
              <a:rPr lang="en-US" altLang="LID4096" sz="2400"/>
              <a:t>Redesign &amp; implement</a:t>
            </a:r>
          </a:p>
          <a:p>
            <a:pPr>
              <a:spcAft>
                <a:spcPct val="50000"/>
              </a:spcAft>
            </a:pPr>
            <a:r>
              <a:rPr lang="en-US" altLang="LID4096" sz="2400"/>
              <a:t>Expand scope: work</a:t>
            </a:r>
          </a:p>
          <a:p>
            <a:pPr>
              <a:spcAft>
                <a:spcPct val="50000"/>
              </a:spcAft>
            </a:pPr>
            <a:r>
              <a:rPr lang="en-US" altLang="LID4096" sz="2400"/>
              <a:t>Outside use and evaluation</a:t>
            </a:r>
          </a:p>
        </p:txBody>
      </p:sp>
      <p:pic>
        <p:nvPicPr>
          <p:cNvPr id="80901" name="Picture 5">
            <a:extLst>
              <a:ext uri="{FF2B5EF4-FFF2-40B4-BE49-F238E27FC236}">
                <a16:creationId xmlns:a16="http://schemas.microsoft.com/office/drawing/2014/main" id="{EB417B93-21F6-115F-216A-540ABCF4FB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0638" y="3657600"/>
            <a:ext cx="2346325" cy="2930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4">
            <a:extLst>
              <a:ext uri="{FF2B5EF4-FFF2-40B4-BE49-F238E27FC236}">
                <a16:creationId xmlns:a16="http://schemas.microsoft.com/office/drawing/2014/main" id="{27F2A369-88D3-D0C9-604A-12134011726E}"/>
              </a:ext>
            </a:extLst>
          </p:cNvPr>
          <p:cNvSpPr>
            <a:spLocks noGrp="1" noChangeArrowheads="1"/>
          </p:cNvSpPr>
          <p:nvPr>
            <p:ph type="title"/>
          </p:nvPr>
        </p:nvSpPr>
        <p:spPr/>
        <p:txBody>
          <a:bodyPr/>
          <a:lstStyle/>
          <a:p>
            <a:r>
              <a:rPr lang="en-US" altLang="LID4096"/>
              <a:t>Summary</a:t>
            </a:r>
            <a:endParaRPr lang="en-CA" altLang="LID4096"/>
          </a:p>
        </p:txBody>
      </p:sp>
      <p:sp>
        <p:nvSpPr>
          <p:cNvPr id="107525" name="Rectangle 5">
            <a:extLst>
              <a:ext uri="{FF2B5EF4-FFF2-40B4-BE49-F238E27FC236}">
                <a16:creationId xmlns:a16="http://schemas.microsoft.com/office/drawing/2014/main" id="{A090A0A6-C657-5FC4-98C8-3A6B9948BC05}"/>
              </a:ext>
            </a:extLst>
          </p:cNvPr>
          <p:cNvSpPr>
            <a:spLocks noGrp="1" noChangeArrowheads="1"/>
          </p:cNvSpPr>
          <p:nvPr>
            <p:ph type="body" idx="1"/>
          </p:nvPr>
        </p:nvSpPr>
        <p:spPr>
          <a:xfrm>
            <a:off x="457200" y="1676400"/>
            <a:ext cx="7772400" cy="4495800"/>
          </a:xfrm>
        </p:spPr>
        <p:txBody>
          <a:bodyPr/>
          <a:lstStyle/>
          <a:p>
            <a:r>
              <a:rPr lang="en-US" altLang="LID4096"/>
              <a:t>Intimate collaborators can post </a:t>
            </a:r>
            <a:br>
              <a:rPr lang="en-US" altLang="LID4096"/>
            </a:br>
            <a:r>
              <a:rPr lang="en-US" altLang="LID4096"/>
              <a:t>multimedia elements to a Notification Collage to encourage casual interaction.</a:t>
            </a:r>
            <a:br>
              <a:rPr lang="en-US" altLang="LID4096"/>
            </a:br>
            <a:endParaRPr lang="en-US" altLang="LID4096"/>
          </a:p>
          <a:p>
            <a:r>
              <a:rPr lang="en-US" altLang="LID4096"/>
              <a:t>Elements provide </a:t>
            </a:r>
          </a:p>
          <a:p>
            <a:pPr lvl="1"/>
            <a:r>
              <a:rPr lang="en-US" altLang="LID4096"/>
              <a:t>people  awareness</a:t>
            </a:r>
          </a:p>
          <a:p>
            <a:pPr lvl="1"/>
            <a:r>
              <a:rPr lang="en-US" altLang="LID4096"/>
              <a:t>artifact awareness</a:t>
            </a:r>
          </a:p>
          <a:p>
            <a:pPr lvl="1"/>
            <a:r>
              <a:rPr lang="en-US" altLang="LID4096"/>
              <a:t>conversations</a:t>
            </a:r>
          </a:p>
          <a:p>
            <a:pPr lvl="1"/>
            <a:r>
              <a:rPr lang="en-US" altLang="LID4096"/>
              <a:t>interaction over artifacts</a:t>
            </a:r>
            <a:br>
              <a:rPr lang="en-US" altLang="LID4096"/>
            </a:br>
            <a:endParaRPr lang="en-US" altLang="LID4096"/>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D3F5CD6A-5DDE-54E7-18E4-8EBE58DD31F7}"/>
              </a:ext>
            </a:extLst>
          </p:cNvPr>
          <p:cNvSpPr>
            <a:spLocks noGrp="1" noChangeArrowheads="1"/>
          </p:cNvSpPr>
          <p:nvPr>
            <p:ph type="title"/>
          </p:nvPr>
        </p:nvSpPr>
        <p:spPr>
          <a:xfrm>
            <a:off x="304800" y="609600"/>
            <a:ext cx="7772400" cy="533400"/>
          </a:xfrm>
        </p:spPr>
        <p:txBody>
          <a:bodyPr/>
          <a:lstStyle/>
          <a:p>
            <a:r>
              <a:rPr lang="en-US" altLang="LID4096" sz="3600"/>
              <a:t>For More Information</a:t>
            </a:r>
          </a:p>
        </p:txBody>
      </p:sp>
      <p:sp>
        <p:nvSpPr>
          <p:cNvPr id="79875" name="Rectangle 3">
            <a:extLst>
              <a:ext uri="{FF2B5EF4-FFF2-40B4-BE49-F238E27FC236}">
                <a16:creationId xmlns:a16="http://schemas.microsoft.com/office/drawing/2014/main" id="{EDCBBC75-19EF-2159-3D4E-6D31BF7C43D1}"/>
              </a:ext>
            </a:extLst>
          </p:cNvPr>
          <p:cNvSpPr>
            <a:spLocks noGrp="1" noChangeArrowheads="1"/>
          </p:cNvSpPr>
          <p:nvPr>
            <p:ph type="body" sz="half" idx="1"/>
          </p:nvPr>
        </p:nvSpPr>
        <p:spPr>
          <a:xfrm>
            <a:off x="457200" y="1981200"/>
            <a:ext cx="7848600" cy="4495800"/>
          </a:xfrm>
        </p:spPr>
        <p:txBody>
          <a:bodyPr/>
          <a:lstStyle/>
          <a:p>
            <a:endParaRPr lang="en-CA" altLang="LID4096" sz="2400"/>
          </a:p>
          <a:p>
            <a:r>
              <a:rPr lang="en-CA" altLang="LID4096" sz="2400">
                <a:solidFill>
                  <a:schemeClr val="accent2"/>
                </a:solidFill>
              </a:rPr>
              <a:t>http://www.cpsc.ucalgary.ca/grouplab/software/</a:t>
            </a:r>
          </a:p>
        </p:txBody>
      </p:sp>
      <p:pic>
        <p:nvPicPr>
          <p:cNvPr id="79876" name="Picture 4">
            <a:extLst>
              <a:ext uri="{FF2B5EF4-FFF2-40B4-BE49-F238E27FC236}">
                <a16:creationId xmlns:a16="http://schemas.microsoft.com/office/drawing/2014/main" id="{2880E714-F2B5-5CBD-998A-F703EB45B4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733800"/>
            <a:ext cx="2511425" cy="2476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LID4096" sz="24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LID4096" sz="24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2661</TotalTime>
  <Words>3355</Words>
  <Application>Microsoft Office PowerPoint</Application>
  <PresentationFormat>On-screen Show (4:3)</PresentationFormat>
  <Paragraphs>314</Paragraphs>
  <Slides>31</Slides>
  <Notes>31</Notes>
  <HiddenSlides>0</HiddenSlides>
  <MMClips>2</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7" baseType="lpstr">
      <vt:lpstr>Arial</vt:lpstr>
      <vt:lpstr>Comic Sans MS</vt:lpstr>
      <vt:lpstr>Times New Roman</vt:lpstr>
      <vt:lpstr>Verdana</vt:lpstr>
      <vt:lpstr>Default Design</vt:lpstr>
      <vt:lpstr>Slide</vt:lpstr>
      <vt:lpstr>The Notification Collage Posting Information to Public and Personal Displays</vt:lpstr>
      <vt:lpstr>The Message</vt:lpstr>
      <vt:lpstr>PowerPoint Presentation</vt:lpstr>
      <vt:lpstr>Intimate Collaborators </vt:lpstr>
      <vt:lpstr>Intimate Collaborators</vt:lpstr>
      <vt:lpstr>Casual Interaction</vt:lpstr>
      <vt:lpstr>Casual Interaction</vt:lpstr>
      <vt:lpstr>Casual Interaction</vt:lpstr>
      <vt:lpstr>Casual Interaction</vt:lpstr>
      <vt:lpstr>Related Work </vt:lpstr>
      <vt:lpstr>Awareness Information</vt:lpstr>
      <vt:lpstr>Notification Collage</vt:lpstr>
      <vt:lpstr>Notification Collage</vt:lpstr>
      <vt:lpstr>Notification Collage</vt:lpstr>
      <vt:lpstr>Notification Collage</vt:lpstr>
      <vt:lpstr>Notification Collage</vt:lpstr>
      <vt:lpstr>Notification Collage</vt:lpstr>
      <vt:lpstr>Notification Collage</vt:lpstr>
      <vt:lpstr>Notification Collage</vt:lpstr>
      <vt:lpstr>Notification Collage</vt:lpstr>
      <vt:lpstr>Notification Collage</vt:lpstr>
      <vt:lpstr>PowerPoint Presentation</vt:lpstr>
      <vt:lpstr>Notification Collage - Use</vt:lpstr>
      <vt:lpstr>A Sense of Presence</vt:lpstr>
      <vt:lpstr>The Public Display</vt:lpstr>
      <vt:lpstr>The Personal Display</vt:lpstr>
      <vt:lpstr>Conversations</vt:lpstr>
      <vt:lpstr>Artifact Awareness</vt:lpstr>
      <vt:lpstr>Next Steps</vt:lpstr>
      <vt:lpstr>Summary</vt:lpstr>
      <vt:lpstr>For More Information</vt:lpstr>
    </vt:vector>
  </TitlesOfParts>
  <Company>U of 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R</dc:creator>
  <cp:lastModifiedBy>Saul Greenberg</cp:lastModifiedBy>
  <cp:revision>112</cp:revision>
  <dcterms:created xsi:type="dcterms:W3CDTF">2001-03-18T02:45:30Z</dcterms:created>
  <dcterms:modified xsi:type="dcterms:W3CDTF">2026-10-10T16:22:50Z</dcterms:modified>
</cp:coreProperties>
</file>