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handoutMasterIdLst>
    <p:handoutMasterId r:id="rId72"/>
  </p:handoutMasterIdLst>
  <p:sldIdLst>
    <p:sldId id="328" r:id="rId2"/>
    <p:sldId id="329" r:id="rId3"/>
    <p:sldId id="345" r:id="rId4"/>
    <p:sldId id="350" r:id="rId5"/>
    <p:sldId id="351" r:id="rId6"/>
    <p:sldId id="362" r:id="rId7"/>
    <p:sldId id="361" r:id="rId8"/>
    <p:sldId id="348" r:id="rId9"/>
    <p:sldId id="349" r:id="rId10"/>
    <p:sldId id="352" r:id="rId11"/>
    <p:sldId id="353" r:id="rId12"/>
    <p:sldId id="355" r:id="rId13"/>
    <p:sldId id="356" r:id="rId14"/>
    <p:sldId id="357" r:id="rId15"/>
    <p:sldId id="358" r:id="rId16"/>
    <p:sldId id="586" r:id="rId17"/>
    <p:sldId id="478" r:id="rId18"/>
    <p:sldId id="373" r:id="rId19"/>
    <p:sldId id="374" r:id="rId20"/>
    <p:sldId id="366" r:id="rId21"/>
    <p:sldId id="603" r:id="rId22"/>
    <p:sldId id="587" r:id="rId23"/>
    <p:sldId id="609" r:id="rId24"/>
    <p:sldId id="610" r:id="rId25"/>
    <p:sldId id="518" r:id="rId26"/>
    <p:sldId id="519" r:id="rId27"/>
    <p:sldId id="497" r:id="rId28"/>
    <p:sldId id="501" r:id="rId29"/>
    <p:sldId id="516" r:id="rId30"/>
    <p:sldId id="517" r:id="rId31"/>
    <p:sldId id="606" r:id="rId32"/>
    <p:sldId id="607" r:id="rId33"/>
    <p:sldId id="523" r:id="rId34"/>
    <p:sldId id="524" r:id="rId35"/>
    <p:sldId id="525" r:id="rId36"/>
    <p:sldId id="526" r:id="rId37"/>
    <p:sldId id="527" r:id="rId38"/>
    <p:sldId id="528" r:id="rId39"/>
    <p:sldId id="529" r:id="rId40"/>
    <p:sldId id="530" r:id="rId41"/>
    <p:sldId id="531" r:id="rId42"/>
    <p:sldId id="532" r:id="rId43"/>
    <p:sldId id="533" r:id="rId44"/>
    <p:sldId id="534" r:id="rId45"/>
    <p:sldId id="604" r:id="rId46"/>
    <p:sldId id="590" r:id="rId47"/>
    <p:sldId id="595" r:id="rId48"/>
    <p:sldId id="593" r:id="rId49"/>
    <p:sldId id="594" r:id="rId50"/>
    <p:sldId id="592" r:id="rId51"/>
    <p:sldId id="554" r:id="rId52"/>
    <p:sldId id="555" r:id="rId53"/>
    <p:sldId id="380" r:id="rId54"/>
    <p:sldId id="377" r:id="rId55"/>
    <p:sldId id="381" r:id="rId56"/>
    <p:sldId id="384" r:id="rId57"/>
    <p:sldId id="385" r:id="rId58"/>
    <p:sldId id="386" r:id="rId59"/>
    <p:sldId id="561" r:id="rId60"/>
    <p:sldId id="562" r:id="rId61"/>
    <p:sldId id="564" r:id="rId62"/>
    <p:sldId id="565" r:id="rId63"/>
    <p:sldId id="597" r:id="rId64"/>
    <p:sldId id="574" r:id="rId65"/>
    <p:sldId id="608" r:id="rId66"/>
    <p:sldId id="575" r:id="rId67"/>
    <p:sldId id="576" r:id="rId68"/>
    <p:sldId id="577" r:id="rId69"/>
    <p:sldId id="469" r:id="rId70"/>
  </p:sldIdLst>
  <p:sldSz cx="9144000" cy="6858000" type="screen4x3"/>
  <p:notesSz cx="6985000" cy="9283700"/>
  <p:defaultTextStyle>
    <a:defPPr>
      <a:defRPr lang="en-US"/>
    </a:defPPr>
    <a:lvl1pPr algn="l" rtl="0" fontAlgn="base">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352">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0000"/>
    <a:srgbClr val="CCFFFF"/>
    <a:srgbClr val="FFFF99"/>
    <a:srgbClr val="000066"/>
    <a:srgbClr val="FF3300"/>
    <a:srgbClr val="FFFF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22" autoAdjust="0"/>
    <p:restoredTop sz="71319" autoAdjust="0"/>
  </p:normalViewPr>
  <p:slideViewPr>
    <p:cSldViewPr>
      <p:cViewPr varScale="1">
        <p:scale>
          <a:sx n="88" d="100"/>
          <a:sy n="88" d="100"/>
        </p:scale>
        <p:origin x="1456" y="24"/>
      </p:cViewPr>
      <p:guideLst>
        <p:guide orient="horz" pos="2352"/>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1" d="100"/>
          <a:sy n="101" d="100"/>
        </p:scale>
        <p:origin x="-2490" y="-84"/>
      </p:cViewPr>
      <p:guideLst>
        <p:guide orient="horz" pos="2924"/>
        <p:guide pos="220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1458" name="Rectangle 2">
            <a:extLst>
              <a:ext uri="{FF2B5EF4-FFF2-40B4-BE49-F238E27FC236}">
                <a16:creationId xmlns:a16="http://schemas.microsoft.com/office/drawing/2014/main" id="{DC9C9EEC-2C28-D602-00AC-BAA98DE07833}"/>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t" anchorCtr="0" compatLnSpc="1">
            <a:prstTxWarp prst="textNoShape">
              <a:avLst/>
            </a:prstTxWarp>
          </a:bodyPr>
          <a:lstStyle>
            <a:lvl1pPr defTabSz="930275">
              <a:defRPr sz="1200" b="0"/>
            </a:lvl1pPr>
          </a:lstStyle>
          <a:p>
            <a:endParaRPr lang="en-US" altLang="LID4096"/>
          </a:p>
        </p:txBody>
      </p:sp>
      <p:sp>
        <p:nvSpPr>
          <p:cNvPr id="531459" name="Rectangle 3">
            <a:extLst>
              <a:ext uri="{FF2B5EF4-FFF2-40B4-BE49-F238E27FC236}">
                <a16:creationId xmlns:a16="http://schemas.microsoft.com/office/drawing/2014/main" id="{20E1782F-96AB-C030-16D4-6898966FEA0E}"/>
              </a:ext>
            </a:extLst>
          </p:cNvPr>
          <p:cNvSpPr>
            <a:spLocks noGrp="1" noChangeArrowheads="1"/>
          </p:cNvSpPr>
          <p:nvPr>
            <p:ph type="dt" sz="quarter" idx="1"/>
          </p:nvPr>
        </p:nvSpPr>
        <p:spPr bwMode="auto">
          <a:xfrm>
            <a:off x="3957638" y="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t" anchorCtr="0" compatLnSpc="1">
            <a:prstTxWarp prst="textNoShape">
              <a:avLst/>
            </a:prstTxWarp>
          </a:bodyPr>
          <a:lstStyle>
            <a:lvl1pPr algn="r" defTabSz="930275">
              <a:defRPr sz="1200" b="0"/>
            </a:lvl1pPr>
          </a:lstStyle>
          <a:p>
            <a:endParaRPr lang="en-US" altLang="LID4096"/>
          </a:p>
        </p:txBody>
      </p:sp>
      <p:sp>
        <p:nvSpPr>
          <p:cNvPr id="531460" name="Rectangle 4">
            <a:extLst>
              <a:ext uri="{FF2B5EF4-FFF2-40B4-BE49-F238E27FC236}">
                <a16:creationId xmlns:a16="http://schemas.microsoft.com/office/drawing/2014/main" id="{524851AF-02FC-8B1C-3B7E-1B286E41FFB7}"/>
              </a:ext>
            </a:extLst>
          </p:cNvPr>
          <p:cNvSpPr>
            <a:spLocks noGrp="1" noChangeArrowheads="1"/>
          </p:cNvSpPr>
          <p:nvPr>
            <p:ph type="ftr" sz="quarter" idx="2"/>
          </p:nvPr>
        </p:nvSpPr>
        <p:spPr bwMode="auto">
          <a:xfrm>
            <a:off x="0" y="882015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b" anchorCtr="0" compatLnSpc="1">
            <a:prstTxWarp prst="textNoShape">
              <a:avLst/>
            </a:prstTxWarp>
          </a:bodyPr>
          <a:lstStyle>
            <a:lvl1pPr defTabSz="930275">
              <a:defRPr sz="1200" b="0"/>
            </a:lvl1pPr>
          </a:lstStyle>
          <a:p>
            <a:endParaRPr lang="en-US" altLang="LID4096"/>
          </a:p>
        </p:txBody>
      </p:sp>
      <p:sp>
        <p:nvSpPr>
          <p:cNvPr id="531461" name="Rectangle 5">
            <a:extLst>
              <a:ext uri="{FF2B5EF4-FFF2-40B4-BE49-F238E27FC236}">
                <a16:creationId xmlns:a16="http://schemas.microsoft.com/office/drawing/2014/main" id="{6306640D-831C-9ECD-0569-CC00A2CE311B}"/>
              </a:ext>
            </a:extLst>
          </p:cNvPr>
          <p:cNvSpPr>
            <a:spLocks noGrp="1" noChangeArrowheads="1"/>
          </p:cNvSpPr>
          <p:nvPr>
            <p:ph type="sldNum" sz="quarter" idx="3"/>
          </p:nvPr>
        </p:nvSpPr>
        <p:spPr bwMode="auto">
          <a:xfrm>
            <a:off x="3957638" y="882015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b" anchorCtr="0" compatLnSpc="1">
            <a:prstTxWarp prst="textNoShape">
              <a:avLst/>
            </a:prstTxWarp>
          </a:bodyPr>
          <a:lstStyle>
            <a:lvl1pPr algn="r" defTabSz="930275">
              <a:defRPr sz="1200" b="0"/>
            </a:lvl1pPr>
          </a:lstStyle>
          <a:p>
            <a:fld id="{5C4E7B48-F962-4F6D-B237-814B19FB2E37}" type="slidenum">
              <a:rPr lang="en-US" altLang="LID4096"/>
              <a:pPr/>
              <a:t>‹#›</a:t>
            </a:fld>
            <a:endParaRPr lang="en-US" altLang="LID4096"/>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E858C69-1A0D-D73B-733C-D623213B6EDB}"/>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t" anchorCtr="0" compatLnSpc="1">
            <a:prstTxWarp prst="textNoShape">
              <a:avLst/>
            </a:prstTxWarp>
          </a:bodyPr>
          <a:lstStyle>
            <a:lvl1pPr defTabSz="930275">
              <a:defRPr sz="1200" b="0"/>
            </a:lvl1pPr>
          </a:lstStyle>
          <a:p>
            <a:endParaRPr lang="en-US" altLang="LID4096"/>
          </a:p>
        </p:txBody>
      </p:sp>
      <p:sp>
        <p:nvSpPr>
          <p:cNvPr id="6147" name="Rectangle 3">
            <a:extLst>
              <a:ext uri="{FF2B5EF4-FFF2-40B4-BE49-F238E27FC236}">
                <a16:creationId xmlns:a16="http://schemas.microsoft.com/office/drawing/2014/main" id="{18CD2245-96FA-C443-BE89-E3B22C0D3E37}"/>
              </a:ext>
            </a:extLst>
          </p:cNvPr>
          <p:cNvSpPr>
            <a:spLocks noGrp="1" noChangeArrowheads="1"/>
          </p:cNvSpPr>
          <p:nvPr>
            <p:ph type="dt" idx="1"/>
          </p:nvPr>
        </p:nvSpPr>
        <p:spPr bwMode="auto">
          <a:xfrm>
            <a:off x="3957638" y="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t" anchorCtr="0" compatLnSpc="1">
            <a:prstTxWarp prst="textNoShape">
              <a:avLst/>
            </a:prstTxWarp>
          </a:bodyPr>
          <a:lstStyle>
            <a:lvl1pPr algn="r" defTabSz="930275">
              <a:defRPr sz="1200" b="0"/>
            </a:lvl1pPr>
          </a:lstStyle>
          <a:p>
            <a:endParaRPr lang="en-US" altLang="LID4096"/>
          </a:p>
        </p:txBody>
      </p:sp>
      <p:sp>
        <p:nvSpPr>
          <p:cNvPr id="6148" name="Rectangle 4">
            <a:extLst>
              <a:ext uri="{FF2B5EF4-FFF2-40B4-BE49-F238E27FC236}">
                <a16:creationId xmlns:a16="http://schemas.microsoft.com/office/drawing/2014/main" id="{23F8DEBD-DC87-6A5B-33B8-3244D7947BC6}"/>
              </a:ext>
            </a:extLst>
          </p:cNvPr>
          <p:cNvSpPr>
            <a:spLocks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92962965-2E9A-164B-EEF0-221A9CEC4B38}"/>
              </a:ext>
            </a:extLst>
          </p:cNvPr>
          <p:cNvSpPr>
            <a:spLocks noGrp="1" noChangeArrowheads="1"/>
          </p:cNvSpPr>
          <p:nvPr>
            <p:ph type="body" sz="quarter" idx="3"/>
          </p:nvPr>
        </p:nvSpPr>
        <p:spPr bwMode="auto">
          <a:xfrm>
            <a:off x="931863" y="4410075"/>
            <a:ext cx="512127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6150" name="Rectangle 6">
            <a:extLst>
              <a:ext uri="{FF2B5EF4-FFF2-40B4-BE49-F238E27FC236}">
                <a16:creationId xmlns:a16="http://schemas.microsoft.com/office/drawing/2014/main" id="{6EDE8EC4-3BD4-4AFF-8C92-FDA6038F8C67}"/>
              </a:ext>
            </a:extLst>
          </p:cNvPr>
          <p:cNvSpPr>
            <a:spLocks noGrp="1" noChangeArrowheads="1"/>
          </p:cNvSpPr>
          <p:nvPr>
            <p:ph type="ftr" sz="quarter" idx="4"/>
          </p:nvPr>
        </p:nvSpPr>
        <p:spPr bwMode="auto">
          <a:xfrm>
            <a:off x="0" y="882015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b" anchorCtr="0" compatLnSpc="1">
            <a:prstTxWarp prst="textNoShape">
              <a:avLst/>
            </a:prstTxWarp>
          </a:bodyPr>
          <a:lstStyle>
            <a:lvl1pPr defTabSz="930275">
              <a:defRPr sz="1200" b="0"/>
            </a:lvl1pPr>
          </a:lstStyle>
          <a:p>
            <a:endParaRPr lang="en-US" altLang="LID4096"/>
          </a:p>
        </p:txBody>
      </p:sp>
      <p:sp>
        <p:nvSpPr>
          <p:cNvPr id="6151" name="Rectangle 7">
            <a:extLst>
              <a:ext uri="{FF2B5EF4-FFF2-40B4-BE49-F238E27FC236}">
                <a16:creationId xmlns:a16="http://schemas.microsoft.com/office/drawing/2014/main" id="{5440B8C5-91D1-553F-1FA4-43C2114290E9}"/>
              </a:ext>
            </a:extLst>
          </p:cNvPr>
          <p:cNvSpPr>
            <a:spLocks noGrp="1" noChangeArrowheads="1"/>
          </p:cNvSpPr>
          <p:nvPr>
            <p:ph type="sldNum" sz="quarter" idx="5"/>
          </p:nvPr>
        </p:nvSpPr>
        <p:spPr bwMode="auto">
          <a:xfrm>
            <a:off x="3957638" y="882015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58" tIns="46479" rIns="92958" bIns="46479" numCol="1" anchor="b" anchorCtr="0" compatLnSpc="1">
            <a:prstTxWarp prst="textNoShape">
              <a:avLst/>
            </a:prstTxWarp>
          </a:bodyPr>
          <a:lstStyle>
            <a:lvl1pPr algn="r" defTabSz="930275">
              <a:defRPr sz="1200" b="0"/>
            </a:lvl1pPr>
          </a:lstStyle>
          <a:p>
            <a:fld id="{C7271311-3A5A-4A7C-B9C6-109FDF4CD29C}"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53DEF74-73EC-157B-B08D-059830658BBC}"/>
              </a:ext>
            </a:extLst>
          </p:cNvPr>
          <p:cNvSpPr>
            <a:spLocks noGrp="1" noChangeArrowheads="1"/>
          </p:cNvSpPr>
          <p:nvPr>
            <p:ph type="sldNum" sz="quarter" idx="5"/>
          </p:nvPr>
        </p:nvSpPr>
        <p:spPr>
          <a:ln/>
        </p:spPr>
        <p:txBody>
          <a:bodyPr/>
          <a:lstStyle/>
          <a:p>
            <a:fld id="{9ADD26DF-9AA5-4FE2-BF40-29F9BAA37450}" type="slidenum">
              <a:rPr lang="en-US" altLang="LID4096"/>
              <a:pPr/>
              <a:t>1</a:t>
            </a:fld>
            <a:endParaRPr lang="en-US" altLang="LID4096"/>
          </a:p>
        </p:txBody>
      </p:sp>
      <p:sp>
        <p:nvSpPr>
          <p:cNvPr id="505858" name="Rectangle 2">
            <a:extLst>
              <a:ext uri="{FF2B5EF4-FFF2-40B4-BE49-F238E27FC236}">
                <a16:creationId xmlns:a16="http://schemas.microsoft.com/office/drawing/2014/main" id="{92ACA31A-1000-C852-74FE-14DC324ED559}"/>
              </a:ext>
            </a:extLst>
          </p:cNvPr>
          <p:cNvSpPr>
            <a:spLocks noChangeArrowheads="1" noTextEdit="1"/>
          </p:cNvSpPr>
          <p:nvPr>
            <p:ph type="sldImg"/>
          </p:nvPr>
        </p:nvSpPr>
        <p:spPr>
          <a:ln/>
        </p:spPr>
      </p:sp>
      <p:sp>
        <p:nvSpPr>
          <p:cNvPr id="505859" name="Rectangle 3">
            <a:extLst>
              <a:ext uri="{FF2B5EF4-FFF2-40B4-BE49-F238E27FC236}">
                <a16:creationId xmlns:a16="http://schemas.microsoft.com/office/drawing/2014/main" id="{40A4D354-AFB9-1A0A-A7EC-6458F18AD0FF}"/>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Saul Greenberg</a:t>
            </a:r>
          </a:p>
          <a:p>
            <a:pPr>
              <a:buFontTx/>
              <a:buChar char="•"/>
            </a:pPr>
            <a:r>
              <a:rPr lang="en-US" altLang="LID4096" sz="1800">
                <a:latin typeface="Verdana" panose="020B0604030504040204" pitchFamily="34" charset="0"/>
              </a:rPr>
              <a:t>University of Calgary</a:t>
            </a:r>
          </a:p>
          <a:p>
            <a:pPr>
              <a:buFontTx/>
              <a:buChar char="•"/>
            </a:pPr>
            <a:r>
              <a:rPr lang="en-US" altLang="LID4096" sz="1800">
                <a:latin typeface="Verdana" panose="020B0604030504040204" pitchFamily="34" charset="0"/>
              </a:rPr>
              <a:t>Delighted to give the opening talk…</a:t>
            </a:r>
          </a:p>
          <a:p>
            <a:pPr>
              <a:buFontTx/>
              <a:buChar char="•"/>
            </a:pPr>
            <a:r>
              <a:rPr lang="en-US" altLang="LID4096" sz="1800">
                <a:latin typeface="Verdana" panose="020B0604030504040204" pitchFamily="34" charset="0"/>
              </a:rPr>
              <a:t>In charge of Grouplab…</a:t>
            </a:r>
          </a:p>
          <a:p>
            <a:pPr>
              <a:buFontTx/>
              <a:buChar char="•"/>
            </a:pPr>
            <a:r>
              <a:rPr lang="en-US" altLang="LID4096" sz="1800">
                <a:latin typeface="Verdana" panose="020B0604030504040204" pitchFamily="34" charset="0"/>
              </a:rPr>
              <a:t>Research in human computer interaction and computer supported cooperative work.</a:t>
            </a:r>
          </a:p>
          <a:p>
            <a:pPr>
              <a:buFontTx/>
              <a:buChar char="•"/>
            </a:pPr>
            <a:r>
              <a:rPr lang="en-US" altLang="LID4096" sz="1800">
                <a:latin typeface="Verdana" panose="020B0604030504040204" pitchFamily="34" charset="0"/>
              </a:rPr>
              <a:t>Credit others</a:t>
            </a:r>
          </a:p>
          <a:p>
            <a:pPr>
              <a:buFontTx/>
              <a:buChar char="•"/>
            </a:pPr>
            <a:r>
              <a:rPr lang="en-US" altLang="LID4096" sz="1800">
                <a:latin typeface="Verdana" panose="020B0604030504040204" pitchFamily="34" charset="0"/>
              </a:rPr>
              <a:t>Today’s talk is on …</a:t>
            </a:r>
          </a:p>
          <a:p>
            <a:pPr>
              <a:buFontTx/>
              <a:buChar char="•"/>
            </a:pPr>
            <a:r>
              <a:rPr lang="en-US" altLang="LID4096" sz="1800">
                <a:latin typeface="Verdana" panose="020B0604030504040204" pitchFamily="34" charset="0"/>
              </a:rPr>
              <a:t>Work we have been pursuing in a variety of projects as part of our on-going investigations into social and technical aspects of groupware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3878585-A1B0-F9E0-31B5-B6D3B4D196CB}"/>
              </a:ext>
            </a:extLst>
          </p:cNvPr>
          <p:cNvSpPr>
            <a:spLocks noGrp="1" noChangeArrowheads="1"/>
          </p:cNvSpPr>
          <p:nvPr>
            <p:ph type="sldNum" sz="quarter" idx="5"/>
          </p:nvPr>
        </p:nvSpPr>
        <p:spPr>
          <a:ln/>
        </p:spPr>
        <p:txBody>
          <a:bodyPr/>
          <a:lstStyle/>
          <a:p>
            <a:fld id="{676B763B-30EA-4A38-9B73-9ED100D3C42E}" type="slidenum">
              <a:rPr lang="en-US" altLang="LID4096"/>
              <a:pPr/>
              <a:t>2</a:t>
            </a:fld>
            <a:endParaRPr lang="en-US" altLang="LID4096"/>
          </a:p>
        </p:txBody>
      </p:sp>
      <p:sp>
        <p:nvSpPr>
          <p:cNvPr id="508930" name="Rectangle 1026">
            <a:extLst>
              <a:ext uri="{FF2B5EF4-FFF2-40B4-BE49-F238E27FC236}">
                <a16:creationId xmlns:a16="http://schemas.microsoft.com/office/drawing/2014/main" id="{172F08F4-D23D-51E1-6674-3F3FF056AE93}"/>
              </a:ext>
            </a:extLst>
          </p:cNvPr>
          <p:cNvSpPr>
            <a:spLocks noChangeArrowheads="1" noTextEdit="1"/>
          </p:cNvSpPr>
          <p:nvPr>
            <p:ph type="sldImg"/>
          </p:nvPr>
        </p:nvSpPr>
        <p:spPr>
          <a:ln/>
        </p:spPr>
      </p:sp>
      <p:sp>
        <p:nvSpPr>
          <p:cNvPr id="508931" name="Rectangle 1027">
            <a:extLst>
              <a:ext uri="{FF2B5EF4-FFF2-40B4-BE49-F238E27FC236}">
                <a16:creationId xmlns:a16="http://schemas.microsoft.com/office/drawing/2014/main" id="{6B77EE79-91AB-CC3E-F7D7-0DDD63488D6E}"/>
              </a:ext>
            </a:extLst>
          </p:cNvPr>
          <p:cNvSpPr>
            <a:spLocks noGrp="1" noChangeArrowheads="1"/>
          </p:cNvSpPr>
          <p:nvPr>
            <p:ph type="body" idx="1"/>
          </p:nvPr>
        </p:nvSpPr>
        <p:spPr/>
        <p:txBody>
          <a:bodyPr/>
          <a:lstStyle/>
          <a:p>
            <a:r>
              <a:rPr lang="en-US" altLang="LID4096" sz="1800"/>
              <a:t>The message I am going to deliver over the next hour is that…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A1C1308-E7AC-D054-3846-DBE2B1AC962E}"/>
              </a:ext>
            </a:extLst>
          </p:cNvPr>
          <p:cNvSpPr>
            <a:spLocks noGrp="1" noChangeArrowheads="1"/>
          </p:cNvSpPr>
          <p:nvPr>
            <p:ph type="sldNum" sz="quarter" idx="5"/>
          </p:nvPr>
        </p:nvSpPr>
        <p:spPr>
          <a:ln/>
        </p:spPr>
        <p:txBody>
          <a:bodyPr/>
          <a:lstStyle/>
          <a:p>
            <a:fld id="{7D9D7A94-E619-45E4-9B06-638BCAF332A4}" type="slidenum">
              <a:rPr lang="en-US" altLang="LID4096"/>
              <a:pPr/>
              <a:t>3</a:t>
            </a:fld>
            <a:endParaRPr lang="en-US" altLang="LID4096"/>
          </a:p>
        </p:txBody>
      </p:sp>
      <p:sp>
        <p:nvSpPr>
          <p:cNvPr id="509954" name="Rectangle 2">
            <a:extLst>
              <a:ext uri="{FF2B5EF4-FFF2-40B4-BE49-F238E27FC236}">
                <a16:creationId xmlns:a16="http://schemas.microsoft.com/office/drawing/2014/main" id="{9FDAE4E9-15A8-2439-0561-42BCD8A4EACD}"/>
              </a:ext>
            </a:extLst>
          </p:cNvPr>
          <p:cNvSpPr>
            <a:spLocks noChangeArrowheads="1" noTextEdit="1"/>
          </p:cNvSpPr>
          <p:nvPr>
            <p:ph type="sldImg"/>
          </p:nvPr>
        </p:nvSpPr>
        <p:spPr>
          <a:ln/>
        </p:spPr>
      </p:sp>
      <p:sp>
        <p:nvSpPr>
          <p:cNvPr id="509955" name="Rectangle 3">
            <a:extLst>
              <a:ext uri="{FF2B5EF4-FFF2-40B4-BE49-F238E27FC236}">
                <a16:creationId xmlns:a16="http://schemas.microsoft.com/office/drawing/2014/main" id="{19D19FDD-A75F-3DEA-2A93-E8B78C032011}"/>
              </a:ext>
            </a:extLst>
          </p:cNvPr>
          <p:cNvSpPr>
            <a:spLocks noGrp="1" noChangeArrowheads="1"/>
          </p:cNvSpPr>
          <p:nvPr>
            <p:ph type="body" idx="1"/>
          </p:nvPr>
        </p:nvSpPr>
        <p:spPr/>
        <p:txBody>
          <a:bodyPr/>
          <a:lstStyle/>
          <a:p>
            <a:r>
              <a:rPr lang="en-US" altLang="LID4096" sz="1800"/>
              <a:t>I’m going to deliver this message by first describing what I mean by </a:t>
            </a:r>
          </a:p>
          <a:p>
            <a:endParaRPr lang="en-US" altLang="LID4096" sz="1800"/>
          </a:p>
          <a:p>
            <a:endParaRPr lang="en-US" altLang="LID4096"/>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6137035-EB13-10A8-31E1-C2A23F406705}"/>
              </a:ext>
            </a:extLst>
          </p:cNvPr>
          <p:cNvSpPr>
            <a:spLocks noGrp="1" noChangeArrowheads="1"/>
          </p:cNvSpPr>
          <p:nvPr>
            <p:ph type="sldNum" sz="quarter" idx="5"/>
          </p:nvPr>
        </p:nvSpPr>
        <p:spPr>
          <a:ln/>
        </p:spPr>
        <p:txBody>
          <a:bodyPr/>
          <a:lstStyle/>
          <a:p>
            <a:fld id="{26FD1F20-19BD-4E4D-B789-8D12E85A9253}" type="slidenum">
              <a:rPr lang="en-US" altLang="LID4096"/>
              <a:pPr/>
              <a:t>4</a:t>
            </a:fld>
            <a:endParaRPr lang="en-US" altLang="LID4096"/>
          </a:p>
        </p:txBody>
      </p:sp>
      <p:sp>
        <p:nvSpPr>
          <p:cNvPr id="124930" name="Rectangle 2">
            <a:extLst>
              <a:ext uri="{FF2B5EF4-FFF2-40B4-BE49-F238E27FC236}">
                <a16:creationId xmlns:a16="http://schemas.microsoft.com/office/drawing/2014/main" id="{7768A6ED-7B25-6C81-5C96-9C90DB83484C}"/>
              </a:ext>
            </a:extLst>
          </p:cNvPr>
          <p:cNvSpPr>
            <a:spLocks noChangeArrowheads="1" noTextEdit="1"/>
          </p:cNvSpPr>
          <p:nvPr>
            <p:ph type="sldImg"/>
          </p:nvPr>
        </p:nvSpPr>
        <p:spPr>
          <a:ln/>
        </p:spPr>
      </p:sp>
      <p:sp>
        <p:nvSpPr>
          <p:cNvPr id="124931" name="Rectangle 3">
            <a:extLst>
              <a:ext uri="{FF2B5EF4-FFF2-40B4-BE49-F238E27FC236}">
                <a16:creationId xmlns:a16="http://schemas.microsoft.com/office/drawing/2014/main" id="{D181CB4C-66BA-DCAA-E1B7-4D69E25E2E7D}"/>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Ok, lets begin with intimate collaborators. </a:t>
            </a:r>
          </a:p>
          <a:p>
            <a:pPr>
              <a:buFontTx/>
              <a:buChar char="•"/>
            </a:pPr>
            <a:r>
              <a:rPr lang="en-US" altLang="LID4096" sz="1800">
                <a:latin typeface="Verdana" panose="020B0604030504040204" pitchFamily="34" charset="0"/>
              </a:rPr>
              <a:t>There are many kinds of social groups that groupware can address.  </a:t>
            </a:r>
          </a:p>
          <a:p>
            <a:pPr>
              <a:buFontTx/>
              <a:buChar char="•"/>
            </a:pPr>
            <a:r>
              <a:rPr lang="en-US" altLang="LID4096" sz="1800">
                <a:latin typeface="Verdana" panose="020B0604030504040204" pitchFamily="34" charset="0"/>
              </a:rPr>
              <a:t>These range from strangers around the world (internet) to corporate workers (intranet).</a:t>
            </a:r>
          </a:p>
          <a:p>
            <a:pPr>
              <a:buFontTx/>
              <a:buChar char="•"/>
            </a:pPr>
            <a:r>
              <a:rPr lang="en-US" altLang="LID4096" sz="1800">
                <a:latin typeface="Verdana" panose="020B0604030504040204" pitchFamily="34" charset="0"/>
              </a:rPr>
              <a:t>Intimate collaborators are much smaller groups. These are people who know each other well: family, friends, work groups. </a:t>
            </a:r>
          </a:p>
          <a:p>
            <a:pPr>
              <a:buFontTx/>
              <a:buChar char="•"/>
            </a:pPr>
            <a:r>
              <a:rPr lang="en-US" altLang="LID4096" sz="1800">
                <a:latin typeface="Verdana" panose="020B0604030504040204" pitchFamily="34" charset="0"/>
              </a:rPr>
              <a:t>What makes this group special is that its members have a real need or desire for close coordination, collaboration, and social interaction.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1B575B8-DF64-C65B-30F5-C74EC8171CE2}"/>
              </a:ext>
            </a:extLst>
          </p:cNvPr>
          <p:cNvSpPr>
            <a:spLocks noGrp="1" noChangeArrowheads="1"/>
          </p:cNvSpPr>
          <p:nvPr>
            <p:ph type="sldNum" sz="quarter" idx="5"/>
          </p:nvPr>
        </p:nvSpPr>
        <p:spPr>
          <a:ln/>
        </p:spPr>
        <p:txBody>
          <a:bodyPr/>
          <a:lstStyle/>
          <a:p>
            <a:fld id="{940C5614-9406-4590-8D9B-FBE5CAB1DE65}" type="slidenum">
              <a:rPr lang="en-US" altLang="LID4096"/>
              <a:pPr/>
              <a:t>5</a:t>
            </a:fld>
            <a:endParaRPr lang="en-US" altLang="LID4096"/>
          </a:p>
        </p:txBody>
      </p:sp>
      <p:sp>
        <p:nvSpPr>
          <p:cNvPr id="126978" name="Rectangle 2">
            <a:extLst>
              <a:ext uri="{FF2B5EF4-FFF2-40B4-BE49-F238E27FC236}">
                <a16:creationId xmlns:a16="http://schemas.microsoft.com/office/drawing/2014/main" id="{B28264C4-EB1F-33FC-7D39-4DBED9F0ED1E}"/>
              </a:ext>
            </a:extLst>
          </p:cNvPr>
          <p:cNvSpPr>
            <a:spLocks noChangeArrowheads="1" noTextEdit="1"/>
          </p:cNvSpPr>
          <p:nvPr>
            <p:ph type="sldImg"/>
          </p:nvPr>
        </p:nvSpPr>
        <p:spPr>
          <a:ln/>
        </p:spPr>
      </p:sp>
      <p:sp>
        <p:nvSpPr>
          <p:cNvPr id="126979" name="Rectangle 3">
            <a:extLst>
              <a:ext uri="{FF2B5EF4-FFF2-40B4-BE49-F238E27FC236}">
                <a16:creationId xmlns:a16="http://schemas.microsoft.com/office/drawing/2014/main" id="{0540B740-0FBD-3E31-07FD-7CE10A578426}"/>
              </a:ext>
            </a:extLst>
          </p:cNvPr>
          <p:cNvSpPr>
            <a:spLocks noGrp="1" noChangeArrowheads="1"/>
          </p:cNvSpPr>
          <p:nvPr>
            <p:ph type="body" idx="1"/>
          </p:nvPr>
        </p:nvSpPr>
        <p:spPr/>
        <p:txBody>
          <a:bodyPr/>
          <a:lstStyle/>
          <a:p>
            <a:pPr>
              <a:buFontTx/>
              <a:buChar char="•"/>
            </a:pPr>
            <a:r>
              <a:rPr lang="en-US" altLang="LID4096" sz="1800"/>
              <a:t>Groupware has potential to support these intimate collaborators, for in today’s society, it is common for its members to be sometimes co-located, sometimes distance-separated. </a:t>
            </a:r>
          </a:p>
          <a:p>
            <a:pPr>
              <a:buFontTx/>
              <a:buChar char="•"/>
            </a:pPr>
            <a:r>
              <a:rPr lang="en-US" altLang="LID4096" sz="1800"/>
              <a:t>A good example is a work group that included telecommuters.</a:t>
            </a:r>
          </a:p>
          <a:p>
            <a:pPr>
              <a:buFontTx/>
              <a:buChar char="•"/>
            </a:pPr>
            <a:r>
              <a:rPr lang="en-US" altLang="LID4096" sz="1800"/>
              <a:t>My feeling is that if I cannot make groupware work for these people, it is unlikely that I can make it work for strangers or more loosely-knit grips.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5C8A333-10F5-64AB-EA4F-2FCF407E758A}"/>
              </a:ext>
            </a:extLst>
          </p:cNvPr>
          <p:cNvSpPr>
            <a:spLocks noGrp="1" noChangeArrowheads="1"/>
          </p:cNvSpPr>
          <p:nvPr>
            <p:ph type="sldNum" sz="quarter" idx="5"/>
          </p:nvPr>
        </p:nvSpPr>
        <p:spPr>
          <a:ln/>
        </p:spPr>
        <p:txBody>
          <a:bodyPr/>
          <a:lstStyle/>
          <a:p>
            <a:fld id="{6607F33C-02D0-4ECB-BDA6-1B45FABEA453}" type="slidenum">
              <a:rPr lang="en-US" altLang="LID4096"/>
              <a:pPr/>
              <a:t>6</a:t>
            </a:fld>
            <a:endParaRPr lang="en-US" altLang="LID4096"/>
          </a:p>
        </p:txBody>
      </p:sp>
      <p:sp>
        <p:nvSpPr>
          <p:cNvPr id="532482" name="Rectangle 2">
            <a:extLst>
              <a:ext uri="{FF2B5EF4-FFF2-40B4-BE49-F238E27FC236}">
                <a16:creationId xmlns:a16="http://schemas.microsoft.com/office/drawing/2014/main" id="{2E159680-68E7-8711-15FE-DC82D7869EA6}"/>
              </a:ext>
            </a:extLst>
          </p:cNvPr>
          <p:cNvSpPr>
            <a:spLocks noChangeArrowheads="1" noTextEdit="1"/>
          </p:cNvSpPr>
          <p:nvPr>
            <p:ph type="sldImg"/>
          </p:nvPr>
        </p:nvSpPr>
        <p:spPr>
          <a:ln/>
        </p:spPr>
      </p:sp>
      <p:sp>
        <p:nvSpPr>
          <p:cNvPr id="532483" name="Rectangle 3">
            <a:extLst>
              <a:ext uri="{FF2B5EF4-FFF2-40B4-BE49-F238E27FC236}">
                <a16:creationId xmlns:a16="http://schemas.microsoft.com/office/drawing/2014/main" id="{212BCD09-693E-1F62-6172-0B936EA9E320}"/>
              </a:ext>
            </a:extLst>
          </p:cNvPr>
          <p:cNvSpPr>
            <a:spLocks noGrp="1" noChangeArrowheads="1"/>
          </p:cNvSpPr>
          <p:nvPr>
            <p:ph type="body" idx="1"/>
          </p:nvPr>
        </p:nvSpPr>
        <p:spPr/>
        <p:txBody>
          <a:bodyPr/>
          <a:lstStyle/>
          <a:p>
            <a:pPr>
              <a:buFontTx/>
              <a:buChar char="•"/>
            </a:pPr>
            <a:r>
              <a:rPr lang="en-US" altLang="LID4096" sz="1800"/>
              <a:t>When I first started investigating groupware for intimate collaborators in the late 1980s, I was primarily interesting in how small groups of intimate collaborators worked together over shared visual workspaces: whiteboards, table tops and any other visual surface.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300EECC-8820-57B2-C5D7-67545B9C70DD}"/>
              </a:ext>
            </a:extLst>
          </p:cNvPr>
          <p:cNvSpPr>
            <a:spLocks noGrp="1" noChangeArrowheads="1"/>
          </p:cNvSpPr>
          <p:nvPr>
            <p:ph type="sldNum" sz="quarter" idx="5"/>
          </p:nvPr>
        </p:nvSpPr>
        <p:spPr>
          <a:ln/>
        </p:spPr>
        <p:txBody>
          <a:bodyPr/>
          <a:lstStyle/>
          <a:p>
            <a:fld id="{2C66ED7F-3F74-45DB-BFF4-948D85480D72}" type="slidenum">
              <a:rPr lang="en-US" altLang="LID4096"/>
              <a:pPr/>
              <a:t>7</a:t>
            </a:fld>
            <a:endParaRPr lang="en-US" altLang="LID4096"/>
          </a:p>
        </p:txBody>
      </p:sp>
      <p:sp>
        <p:nvSpPr>
          <p:cNvPr id="533506" name="Rectangle 2">
            <a:extLst>
              <a:ext uri="{FF2B5EF4-FFF2-40B4-BE49-F238E27FC236}">
                <a16:creationId xmlns:a16="http://schemas.microsoft.com/office/drawing/2014/main" id="{0C79C19E-37D5-1953-5334-2F271D568DD3}"/>
              </a:ext>
            </a:extLst>
          </p:cNvPr>
          <p:cNvSpPr>
            <a:spLocks noChangeArrowheads="1" noTextEdit="1"/>
          </p:cNvSpPr>
          <p:nvPr>
            <p:ph type="sldImg"/>
          </p:nvPr>
        </p:nvSpPr>
        <p:spPr>
          <a:ln/>
        </p:spPr>
      </p:sp>
      <p:sp>
        <p:nvSpPr>
          <p:cNvPr id="533507" name="Rectangle 3">
            <a:extLst>
              <a:ext uri="{FF2B5EF4-FFF2-40B4-BE49-F238E27FC236}">
                <a16:creationId xmlns:a16="http://schemas.microsoft.com/office/drawing/2014/main" id="{409C792A-65BE-A762-2F8E-D497F52C65E5}"/>
              </a:ext>
            </a:extLst>
          </p:cNvPr>
          <p:cNvSpPr>
            <a:spLocks noGrp="1" noChangeArrowheads="1"/>
          </p:cNvSpPr>
          <p:nvPr>
            <p:ph type="body" idx="1"/>
          </p:nvPr>
        </p:nvSpPr>
        <p:spPr/>
        <p:txBody>
          <a:bodyPr/>
          <a:lstStyle/>
          <a:p>
            <a:pPr>
              <a:buFontTx/>
              <a:buChar char="•"/>
            </a:pPr>
            <a:r>
              <a:rPr lang="en-US" altLang="LID4096" sz="1800"/>
              <a:t>Over the years we built a variety of groupware systems where distributed collaborators could share an electronic visual worksurface. </a:t>
            </a:r>
          </a:p>
          <a:p>
            <a:pPr>
              <a:buFontTx/>
              <a:buChar char="•"/>
            </a:pPr>
            <a:r>
              <a:rPr lang="en-US" altLang="LID4096" sz="1800"/>
              <a:t>These let us study many social nuances of shared work. </a:t>
            </a:r>
          </a:p>
          <a:p>
            <a:endParaRPr lang="en-US" altLang="LID4096" sz="1800"/>
          </a:p>
          <a:p>
            <a:r>
              <a:rPr lang="en-US" altLang="LID4096" sz="1800"/>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2385CCF-16E3-608B-8888-05853D0D1CBE}"/>
              </a:ext>
            </a:extLst>
          </p:cNvPr>
          <p:cNvSpPr>
            <a:spLocks noGrp="1" noChangeArrowheads="1"/>
          </p:cNvSpPr>
          <p:nvPr>
            <p:ph type="sldNum" sz="quarter" idx="5"/>
          </p:nvPr>
        </p:nvSpPr>
        <p:spPr>
          <a:ln/>
        </p:spPr>
        <p:txBody>
          <a:bodyPr/>
          <a:lstStyle/>
          <a:p>
            <a:fld id="{8D722DD5-E6E6-4446-B7D2-282B68FCF178}" type="slidenum">
              <a:rPr lang="en-US" altLang="LID4096"/>
              <a:pPr/>
              <a:t>8</a:t>
            </a:fld>
            <a:endParaRPr lang="en-US" altLang="LID4096"/>
          </a:p>
        </p:txBody>
      </p:sp>
      <p:sp>
        <p:nvSpPr>
          <p:cNvPr id="534530" name="Rectangle 2">
            <a:extLst>
              <a:ext uri="{FF2B5EF4-FFF2-40B4-BE49-F238E27FC236}">
                <a16:creationId xmlns:a16="http://schemas.microsoft.com/office/drawing/2014/main" id="{91801EE4-F46D-BB13-76D1-1488CD1A42AF}"/>
              </a:ext>
            </a:extLst>
          </p:cNvPr>
          <p:cNvSpPr>
            <a:spLocks noChangeArrowheads="1" noTextEdit="1"/>
          </p:cNvSpPr>
          <p:nvPr>
            <p:ph type="sldImg"/>
          </p:nvPr>
        </p:nvSpPr>
        <p:spPr>
          <a:ln/>
        </p:spPr>
      </p:sp>
      <p:sp>
        <p:nvSpPr>
          <p:cNvPr id="534531" name="Rectangle 3">
            <a:extLst>
              <a:ext uri="{FF2B5EF4-FFF2-40B4-BE49-F238E27FC236}">
                <a16:creationId xmlns:a16="http://schemas.microsoft.com/office/drawing/2014/main" id="{4A73999E-0FDD-3F65-159E-27D3EFECEB46}"/>
              </a:ext>
            </a:extLst>
          </p:cNvPr>
          <p:cNvSpPr>
            <a:spLocks noGrp="1" noChangeArrowheads="1"/>
          </p:cNvSpPr>
          <p:nvPr>
            <p:ph type="body" idx="1"/>
          </p:nvPr>
        </p:nvSpPr>
        <p:spPr/>
        <p:txBody>
          <a:bodyPr/>
          <a:lstStyle/>
          <a:p>
            <a:pPr>
              <a:buFontTx/>
              <a:buChar char="•"/>
            </a:pPr>
            <a:r>
              <a:rPr lang="en-US" altLang="LID4096" sz="1800"/>
              <a:t>While this systems look good, we had a persistent problem with all of them. </a:t>
            </a:r>
          </a:p>
          <a:p>
            <a:pPr>
              <a:buFontTx/>
              <a:buChar char="•"/>
            </a:pPr>
            <a:r>
              <a:rPr lang="en-US" altLang="LID4096" sz="1800"/>
              <a:t>In spite of our careful attention to human factors in crafting these systems, we found that we rarely used them except for demos.</a:t>
            </a:r>
          </a:p>
          <a:p>
            <a:pPr>
              <a:buFontTx/>
              <a:buChar char="•"/>
            </a:pPr>
            <a:r>
              <a:rPr lang="en-US" altLang="LID4096" sz="1800"/>
              <a:t>We realized no matter how good the software, it can only work after people make contact with one another.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8F8E853-FD96-93AA-5B31-D6F694C38781}"/>
              </a:ext>
            </a:extLst>
          </p:cNvPr>
          <p:cNvSpPr>
            <a:spLocks noGrp="1" noChangeArrowheads="1"/>
          </p:cNvSpPr>
          <p:nvPr>
            <p:ph type="sldNum" sz="quarter" idx="5"/>
          </p:nvPr>
        </p:nvSpPr>
        <p:spPr>
          <a:ln/>
        </p:spPr>
        <p:txBody>
          <a:bodyPr/>
          <a:lstStyle/>
          <a:p>
            <a:fld id="{E1375EE9-EDEC-462D-87E6-433D5B17407A}" type="slidenum">
              <a:rPr lang="en-US" altLang="LID4096"/>
              <a:pPr/>
              <a:t>9</a:t>
            </a:fld>
            <a:endParaRPr lang="en-US" altLang="LID4096"/>
          </a:p>
        </p:txBody>
      </p:sp>
      <p:sp>
        <p:nvSpPr>
          <p:cNvPr id="536578" name="Rectangle 2">
            <a:extLst>
              <a:ext uri="{FF2B5EF4-FFF2-40B4-BE49-F238E27FC236}">
                <a16:creationId xmlns:a16="http://schemas.microsoft.com/office/drawing/2014/main" id="{51478D4E-23EF-384C-91AD-C5B49F2851B3}"/>
              </a:ext>
            </a:extLst>
          </p:cNvPr>
          <p:cNvSpPr>
            <a:spLocks noChangeArrowheads="1" noTextEdit="1"/>
          </p:cNvSpPr>
          <p:nvPr>
            <p:ph type="sldImg"/>
          </p:nvPr>
        </p:nvSpPr>
        <p:spPr>
          <a:ln/>
        </p:spPr>
      </p:sp>
      <p:sp>
        <p:nvSpPr>
          <p:cNvPr id="536579" name="Rectangle 3">
            <a:extLst>
              <a:ext uri="{FF2B5EF4-FFF2-40B4-BE49-F238E27FC236}">
                <a16:creationId xmlns:a16="http://schemas.microsoft.com/office/drawing/2014/main" id="{65C8D469-565D-8EB0-C75D-DB8241ABBC33}"/>
              </a:ext>
            </a:extLst>
          </p:cNvPr>
          <p:cNvSpPr>
            <a:spLocks noGrp="1" noChangeArrowheads="1"/>
          </p:cNvSpPr>
          <p:nvPr>
            <p:ph type="body" idx="1"/>
          </p:nvPr>
        </p:nvSpPr>
        <p:spPr/>
        <p:txBody>
          <a:bodyPr/>
          <a:lstStyle/>
          <a:p>
            <a:pPr>
              <a:buFontTx/>
              <a:buChar char="•"/>
            </a:pPr>
            <a:r>
              <a:rPr lang="en-US" altLang="LID4096" sz="1800"/>
              <a:t>This is Netscape Conference, and the way it works is fairly similar to many applications.</a:t>
            </a:r>
          </a:p>
          <a:p>
            <a:pPr>
              <a:buFontTx/>
              <a:buChar char="•"/>
            </a:pPr>
            <a:r>
              <a:rPr lang="en-US" altLang="LID4096" sz="1800"/>
              <a:t>These are the things that people have to do to get a groupware session going.</a:t>
            </a:r>
          </a:p>
          <a:p>
            <a:pPr>
              <a:buFontTx/>
              <a:buChar char="•"/>
            </a:pPr>
            <a:r>
              <a:rPr lang="en-US" altLang="LID4096" sz="1800"/>
              <a:t>First, they ask…</a:t>
            </a:r>
          </a:p>
          <a:p>
            <a:pPr>
              <a:buFontTx/>
              <a:buChar char="•"/>
            </a:pPr>
            <a:r>
              <a:rPr lang="en-US" altLang="LID4096" sz="1800"/>
              <a:t>   …email and other handles</a:t>
            </a:r>
          </a:p>
          <a:p>
            <a:endParaRPr lang="en-US" altLang="LID4096" sz="18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421C5C0-3783-EE73-6DA4-394BE0484C5E}"/>
              </a:ext>
            </a:extLst>
          </p:cNvPr>
          <p:cNvSpPr>
            <a:spLocks noGrp="1" noChangeArrowheads="1"/>
          </p:cNvSpPr>
          <p:nvPr>
            <p:ph type="sldNum" sz="quarter" idx="5"/>
          </p:nvPr>
        </p:nvSpPr>
        <p:spPr>
          <a:ln/>
        </p:spPr>
        <p:txBody>
          <a:bodyPr/>
          <a:lstStyle/>
          <a:p>
            <a:fld id="{C50F646C-5BCD-49C6-ABF5-39D33E8C6669}" type="slidenum">
              <a:rPr lang="en-US" altLang="LID4096"/>
              <a:pPr/>
              <a:t>10</a:t>
            </a:fld>
            <a:endParaRPr lang="en-US" altLang="LID4096"/>
          </a:p>
        </p:txBody>
      </p:sp>
      <p:sp>
        <p:nvSpPr>
          <p:cNvPr id="537602" name="Rectangle 2">
            <a:extLst>
              <a:ext uri="{FF2B5EF4-FFF2-40B4-BE49-F238E27FC236}">
                <a16:creationId xmlns:a16="http://schemas.microsoft.com/office/drawing/2014/main" id="{81BA54A7-DE50-EE32-F948-BB5BA2ED72AF}"/>
              </a:ext>
            </a:extLst>
          </p:cNvPr>
          <p:cNvSpPr>
            <a:spLocks noChangeArrowheads="1" noTextEdit="1"/>
          </p:cNvSpPr>
          <p:nvPr>
            <p:ph type="sldImg"/>
          </p:nvPr>
        </p:nvSpPr>
        <p:spPr>
          <a:ln/>
        </p:spPr>
      </p:sp>
      <p:sp>
        <p:nvSpPr>
          <p:cNvPr id="537603" name="Rectangle 3">
            <a:extLst>
              <a:ext uri="{FF2B5EF4-FFF2-40B4-BE49-F238E27FC236}">
                <a16:creationId xmlns:a16="http://schemas.microsoft.com/office/drawing/2014/main" id="{52BEF176-04D4-439A-17EE-A7310B786594}"/>
              </a:ext>
            </a:extLst>
          </p:cNvPr>
          <p:cNvSpPr>
            <a:spLocks noGrp="1" noChangeArrowheads="1"/>
          </p:cNvSpPr>
          <p:nvPr>
            <p:ph type="body" idx="1"/>
          </p:nvPr>
        </p:nvSpPr>
        <p:spPr/>
        <p:txBody>
          <a:bodyPr/>
          <a:lstStyle/>
          <a:p>
            <a:pPr>
              <a:buFontTx/>
              <a:buChar char="•"/>
            </a:pPr>
            <a:r>
              <a:rPr lang="en-US" altLang="LID4096" sz="1800"/>
              <a:t>If they get through this, success will only happen if the person answers.</a:t>
            </a:r>
          </a:p>
          <a:p>
            <a:pPr>
              <a:buFontTx/>
              <a:buChar char="•"/>
            </a:pPr>
            <a:r>
              <a:rPr lang="en-US" altLang="LID4096" sz="1800"/>
              <a:t>Fails almost always:</a:t>
            </a:r>
          </a:p>
          <a:p>
            <a:pPr>
              <a:buFontTx/>
              <a:buChar char="•"/>
            </a:pPr>
            <a:r>
              <a:rPr lang="en-US" altLang="LID4096" sz="1800"/>
              <a:t>-not there</a:t>
            </a:r>
          </a:p>
          <a:p>
            <a:pPr>
              <a:buFontTx/>
              <a:buChar char="•"/>
            </a:pPr>
            <a:r>
              <a:rPr lang="en-US" altLang="LID4096" sz="1800"/>
              <a:t>-software not installed or the wrong version</a:t>
            </a:r>
          </a:p>
          <a:p>
            <a:pPr>
              <a:buFontTx/>
              <a:buChar char="•"/>
            </a:pPr>
            <a:r>
              <a:rPr lang="en-US" altLang="LID4096" sz="1800"/>
              <a:t>-software not turned on</a:t>
            </a:r>
          </a:p>
          <a:p>
            <a:pPr>
              <a:buFontTx/>
              <a:buChar char="•"/>
            </a:pPr>
            <a:r>
              <a:rPr lang="en-US" altLang="LID4096" sz="1800"/>
              <a:t>-person not looking at computer</a:t>
            </a:r>
          </a:p>
          <a:p>
            <a:pPr>
              <a:buFontTx/>
              <a:buChar char="•"/>
            </a:pPr>
            <a:r>
              <a:rPr lang="en-US" altLang="LID4096" sz="1800"/>
              <a:t>If you think telephone tag is bad, computer tag is far far worse.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8EAB571-6B2F-B1D9-953B-B0AA580E86E8}"/>
              </a:ext>
            </a:extLst>
          </p:cNvPr>
          <p:cNvSpPr>
            <a:spLocks noGrp="1" noChangeArrowheads="1"/>
          </p:cNvSpPr>
          <p:nvPr>
            <p:ph type="sldNum" sz="quarter" idx="5"/>
          </p:nvPr>
        </p:nvSpPr>
        <p:spPr>
          <a:ln/>
        </p:spPr>
        <p:txBody>
          <a:bodyPr/>
          <a:lstStyle/>
          <a:p>
            <a:fld id="{7CC751AD-3C33-4C45-8ABD-33B899547D63}" type="slidenum">
              <a:rPr lang="en-US" altLang="LID4096"/>
              <a:pPr/>
              <a:t>11</a:t>
            </a:fld>
            <a:endParaRPr lang="en-US" altLang="LID4096"/>
          </a:p>
        </p:txBody>
      </p:sp>
      <p:sp>
        <p:nvSpPr>
          <p:cNvPr id="538626" name="Rectangle 2">
            <a:extLst>
              <a:ext uri="{FF2B5EF4-FFF2-40B4-BE49-F238E27FC236}">
                <a16:creationId xmlns:a16="http://schemas.microsoft.com/office/drawing/2014/main" id="{B3B58F38-E1D8-D6F2-0D44-949C9488E129}"/>
              </a:ext>
            </a:extLst>
          </p:cNvPr>
          <p:cNvSpPr>
            <a:spLocks noChangeArrowheads="1" noTextEdit="1"/>
          </p:cNvSpPr>
          <p:nvPr>
            <p:ph type="sldImg"/>
          </p:nvPr>
        </p:nvSpPr>
        <p:spPr>
          <a:ln/>
        </p:spPr>
      </p:sp>
      <p:sp>
        <p:nvSpPr>
          <p:cNvPr id="538627" name="Rectangle 3">
            <a:extLst>
              <a:ext uri="{FF2B5EF4-FFF2-40B4-BE49-F238E27FC236}">
                <a16:creationId xmlns:a16="http://schemas.microsoft.com/office/drawing/2014/main" id="{E6467AFB-A406-E40A-FBF3-35D41D9F4979}"/>
              </a:ext>
            </a:extLst>
          </p:cNvPr>
          <p:cNvSpPr>
            <a:spLocks noGrp="1" noChangeArrowheads="1"/>
          </p:cNvSpPr>
          <p:nvPr>
            <p:ph type="body" idx="1"/>
          </p:nvPr>
        </p:nvSpPr>
        <p:spPr/>
        <p:txBody>
          <a:bodyPr/>
          <a:lstStyle/>
          <a:p>
            <a:pPr>
              <a:buFontTx/>
              <a:buChar char="•"/>
            </a:pPr>
            <a:r>
              <a:rPr lang="en-US" altLang="LID4096" sz="1800"/>
              <a:t>Third, they then have to go through extra work to …</a:t>
            </a:r>
          </a:p>
          <a:p>
            <a:pPr>
              <a:buFontTx/>
              <a:buChar char="•"/>
            </a:pPr>
            <a:r>
              <a:rPr lang="en-US" altLang="LID4096" sz="1800"/>
              <a:t>The result is that systems like these are used only by:</a:t>
            </a:r>
          </a:p>
          <a:p>
            <a:pPr>
              <a:buFontTx/>
              <a:buChar char="•"/>
            </a:pPr>
            <a:r>
              <a:rPr lang="en-US" altLang="LID4096" sz="1800"/>
              <a:t>-early adaptors willing to put up with this heavyweight approach </a:t>
            </a:r>
          </a:p>
          <a:p>
            <a:pPr>
              <a:buFontTx/>
              <a:buChar char="•"/>
            </a:pPr>
            <a:r>
              <a:rPr lang="en-US" altLang="LID4096" sz="1800"/>
              <a:t>-people with great needs</a:t>
            </a:r>
          </a:p>
          <a:p>
            <a:pPr>
              <a:buFontTx/>
              <a:buChar char="•"/>
            </a:pPr>
            <a:r>
              <a:rPr lang="en-US" altLang="LID4096" sz="1800"/>
              <a:t>-formal meetings where things are scheduled and set up ahead of time.</a:t>
            </a:r>
          </a:p>
          <a:p>
            <a:pPr>
              <a:buFontTx/>
              <a:buChar char="•"/>
            </a:pPr>
            <a:endParaRPr lang="en-US" altLang="LID4096" sz="18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27176FB-26A3-B921-572F-19FFA578152C}"/>
              </a:ext>
            </a:extLst>
          </p:cNvPr>
          <p:cNvSpPr>
            <a:spLocks noGrp="1" noChangeArrowheads="1"/>
          </p:cNvSpPr>
          <p:nvPr>
            <p:ph type="sldNum" sz="quarter" idx="5"/>
          </p:nvPr>
        </p:nvSpPr>
        <p:spPr>
          <a:ln/>
        </p:spPr>
        <p:txBody>
          <a:bodyPr/>
          <a:lstStyle/>
          <a:p>
            <a:fld id="{1880C412-E6BB-4A1C-95D8-E5EAE4F1053E}" type="slidenum">
              <a:rPr lang="en-US" altLang="LID4096"/>
              <a:pPr/>
              <a:t>12</a:t>
            </a:fld>
            <a:endParaRPr lang="en-US" altLang="LID4096"/>
          </a:p>
        </p:txBody>
      </p:sp>
      <p:sp>
        <p:nvSpPr>
          <p:cNvPr id="134146" name="Rectangle 2">
            <a:extLst>
              <a:ext uri="{FF2B5EF4-FFF2-40B4-BE49-F238E27FC236}">
                <a16:creationId xmlns:a16="http://schemas.microsoft.com/office/drawing/2014/main" id="{C47E5A0B-4F20-C790-59A4-E77CEEB6AC97}"/>
              </a:ext>
            </a:extLst>
          </p:cNvPr>
          <p:cNvSpPr>
            <a:spLocks noChangeArrowheads="1" noTextEdit="1"/>
          </p:cNvSpPr>
          <p:nvPr>
            <p:ph type="sldImg"/>
          </p:nvPr>
        </p:nvSpPr>
        <p:spPr>
          <a:ln/>
        </p:spPr>
      </p:sp>
      <p:sp>
        <p:nvSpPr>
          <p:cNvPr id="134147" name="Rectangle 3">
            <a:extLst>
              <a:ext uri="{FF2B5EF4-FFF2-40B4-BE49-F238E27FC236}">
                <a16:creationId xmlns:a16="http://schemas.microsoft.com/office/drawing/2014/main" id="{60ACFB61-6CF8-9E77-3425-CF717A9F0D70}"/>
              </a:ext>
            </a:extLst>
          </p:cNvPr>
          <p:cNvSpPr>
            <a:spLocks noGrp="1" noChangeArrowheads="1"/>
          </p:cNvSpPr>
          <p:nvPr>
            <p:ph type="body" idx="1"/>
          </p:nvPr>
        </p:nvSpPr>
        <p:spPr/>
        <p:txBody>
          <a:bodyPr/>
          <a:lstStyle/>
          <a:p>
            <a:r>
              <a:rPr lang="en-US" altLang="LID4096" sz="1800"/>
              <a:t>There is a better way for the rest of us.</a:t>
            </a:r>
          </a:p>
          <a:p>
            <a:endParaRPr lang="en-US" altLang="LID4096" sz="1800"/>
          </a:p>
          <a:p>
            <a:r>
              <a:rPr lang="en-US" altLang="LID4096" sz="1800"/>
              <a:t>CSCW researchers in the late 1980s described the importance of the lightweight coordination and easy communication that happened through casual casual encounters and resulting interactions in hallways, coffee rooms, over photocopy machines, and whenever people worked together in common areas.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2AA136E-1978-B680-B10C-7370881379A5}"/>
              </a:ext>
            </a:extLst>
          </p:cNvPr>
          <p:cNvSpPr>
            <a:spLocks noGrp="1" noChangeArrowheads="1"/>
          </p:cNvSpPr>
          <p:nvPr>
            <p:ph type="sldNum" sz="quarter" idx="5"/>
          </p:nvPr>
        </p:nvSpPr>
        <p:spPr>
          <a:ln/>
        </p:spPr>
        <p:txBody>
          <a:bodyPr/>
          <a:lstStyle/>
          <a:p>
            <a:fld id="{27923710-1ACA-4266-A53B-6113BC0EA4B0}" type="slidenum">
              <a:rPr lang="en-US" altLang="LID4096"/>
              <a:pPr/>
              <a:t>13</a:t>
            </a:fld>
            <a:endParaRPr lang="en-US" altLang="LID4096"/>
          </a:p>
        </p:txBody>
      </p:sp>
      <p:sp>
        <p:nvSpPr>
          <p:cNvPr id="136194" name="Rectangle 2">
            <a:extLst>
              <a:ext uri="{FF2B5EF4-FFF2-40B4-BE49-F238E27FC236}">
                <a16:creationId xmlns:a16="http://schemas.microsoft.com/office/drawing/2014/main" id="{11C8EA7F-AB5C-96E5-7291-F31C4E54282D}"/>
              </a:ext>
            </a:extLst>
          </p:cNvPr>
          <p:cNvSpPr>
            <a:spLocks noChangeArrowheads="1" noTextEdit="1"/>
          </p:cNvSpPr>
          <p:nvPr>
            <p:ph type="sldImg"/>
          </p:nvPr>
        </p:nvSpPr>
        <p:spPr>
          <a:ln/>
        </p:spPr>
      </p:sp>
      <p:sp>
        <p:nvSpPr>
          <p:cNvPr id="136195" name="Rectangle 3">
            <a:extLst>
              <a:ext uri="{FF2B5EF4-FFF2-40B4-BE49-F238E27FC236}">
                <a16:creationId xmlns:a16="http://schemas.microsoft.com/office/drawing/2014/main" id="{B3CFF975-0C50-A05D-50BF-4E466E304CB9}"/>
              </a:ext>
            </a:extLst>
          </p:cNvPr>
          <p:cNvSpPr>
            <a:spLocks noGrp="1" noChangeArrowheads="1"/>
          </p:cNvSpPr>
          <p:nvPr>
            <p:ph type="body" idx="1"/>
          </p:nvPr>
        </p:nvSpPr>
        <p:spPr/>
        <p:txBody>
          <a:bodyPr/>
          <a:lstStyle/>
          <a:p>
            <a:r>
              <a:rPr lang="en-US" altLang="LID4096" sz="1800"/>
              <a:t>The glue behind these casual interactions is awareness, where people constantly but subconsciously ask and answer questions such as </a:t>
            </a:r>
          </a:p>
          <a:p>
            <a:r>
              <a:rPr lang="en-US" altLang="LID4096" sz="1800"/>
              <a:t>-who is around</a:t>
            </a:r>
          </a:p>
          <a:p>
            <a:r>
              <a:rPr lang="en-US" altLang="LID4096" sz="1800"/>
              <a:t>-are they available now</a:t>
            </a:r>
          </a:p>
          <a:p>
            <a:r>
              <a:rPr lang="en-US" altLang="LID4096" sz="1800"/>
              <a:t>-can they be interrupted</a:t>
            </a:r>
          </a:p>
          <a:p>
            <a:r>
              <a:rPr lang="en-US" altLang="LID4096" sz="1800"/>
              <a:t>-how can I initiate contact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04172E6-8A65-DD61-343C-8CCEB2F2B4E2}"/>
              </a:ext>
            </a:extLst>
          </p:cNvPr>
          <p:cNvSpPr>
            <a:spLocks noGrp="1" noChangeArrowheads="1"/>
          </p:cNvSpPr>
          <p:nvPr>
            <p:ph type="sldNum" sz="quarter" idx="5"/>
          </p:nvPr>
        </p:nvSpPr>
        <p:spPr>
          <a:ln/>
        </p:spPr>
        <p:txBody>
          <a:bodyPr/>
          <a:lstStyle/>
          <a:p>
            <a:fld id="{6E7783E0-6D5B-42D7-9403-7A6CF3802866}" type="slidenum">
              <a:rPr lang="en-US" altLang="LID4096"/>
              <a:pPr/>
              <a:t>14</a:t>
            </a:fld>
            <a:endParaRPr lang="en-US" altLang="LID4096"/>
          </a:p>
        </p:txBody>
      </p:sp>
      <p:sp>
        <p:nvSpPr>
          <p:cNvPr id="138242" name="Rectangle 2">
            <a:extLst>
              <a:ext uri="{FF2B5EF4-FFF2-40B4-BE49-F238E27FC236}">
                <a16:creationId xmlns:a16="http://schemas.microsoft.com/office/drawing/2014/main" id="{B2E21AC5-F00E-05C5-6B74-53CF059474F3}"/>
              </a:ext>
            </a:extLst>
          </p:cNvPr>
          <p:cNvSpPr>
            <a:spLocks noChangeArrowheads="1" noTextEdit="1"/>
          </p:cNvSpPr>
          <p:nvPr>
            <p:ph type="sldImg"/>
          </p:nvPr>
        </p:nvSpPr>
        <p:spPr>
          <a:ln/>
        </p:spPr>
      </p:sp>
      <p:sp>
        <p:nvSpPr>
          <p:cNvPr id="138243" name="Rectangle 3">
            <a:extLst>
              <a:ext uri="{FF2B5EF4-FFF2-40B4-BE49-F238E27FC236}">
                <a16:creationId xmlns:a16="http://schemas.microsoft.com/office/drawing/2014/main" id="{C3C88315-D5CA-E863-F4E4-EB4B9FC03DCE}"/>
              </a:ext>
            </a:extLst>
          </p:cNvPr>
          <p:cNvSpPr>
            <a:spLocks noGrp="1" noChangeArrowheads="1"/>
          </p:cNvSpPr>
          <p:nvPr>
            <p:ph type="body" idx="1"/>
          </p:nvPr>
        </p:nvSpPr>
        <p:spPr/>
        <p:txBody>
          <a:bodyPr/>
          <a:lstStyle/>
          <a:p>
            <a:r>
              <a:rPr lang="en-US" altLang="LID4096" sz="1800"/>
              <a:t>When we move to settings that includes distant collaborators, the design goal for groupware then becomes to support the smooth transition from awareness to casual encounters to conversation and work.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CE236A2-0073-01D6-C153-52690EC5C505}"/>
              </a:ext>
            </a:extLst>
          </p:cNvPr>
          <p:cNvSpPr>
            <a:spLocks noGrp="1" noChangeArrowheads="1"/>
          </p:cNvSpPr>
          <p:nvPr>
            <p:ph type="sldNum" sz="quarter" idx="5"/>
          </p:nvPr>
        </p:nvSpPr>
        <p:spPr>
          <a:ln/>
        </p:spPr>
        <p:txBody>
          <a:bodyPr/>
          <a:lstStyle/>
          <a:p>
            <a:fld id="{DDACBFB2-EB50-4837-A62B-A8F2FFB6C693}" type="slidenum">
              <a:rPr lang="en-US" altLang="LID4096"/>
              <a:pPr/>
              <a:t>15</a:t>
            </a:fld>
            <a:endParaRPr lang="en-US" altLang="LID4096"/>
          </a:p>
        </p:txBody>
      </p:sp>
      <p:sp>
        <p:nvSpPr>
          <p:cNvPr id="140290" name="Rectangle 2">
            <a:extLst>
              <a:ext uri="{FF2B5EF4-FFF2-40B4-BE49-F238E27FC236}">
                <a16:creationId xmlns:a16="http://schemas.microsoft.com/office/drawing/2014/main" id="{5193D181-D236-9C64-8AD8-67D9A83CAC25}"/>
              </a:ext>
            </a:extLst>
          </p:cNvPr>
          <p:cNvSpPr>
            <a:spLocks noChangeArrowheads="1" noTextEdit="1"/>
          </p:cNvSpPr>
          <p:nvPr>
            <p:ph type="sldImg"/>
          </p:nvPr>
        </p:nvSpPr>
        <p:spPr>
          <a:ln/>
        </p:spPr>
      </p:sp>
      <p:sp>
        <p:nvSpPr>
          <p:cNvPr id="140291" name="Rectangle 3">
            <a:extLst>
              <a:ext uri="{FF2B5EF4-FFF2-40B4-BE49-F238E27FC236}">
                <a16:creationId xmlns:a16="http://schemas.microsoft.com/office/drawing/2014/main" id="{3A94F194-89A9-9A03-789A-FACACF7166B0}"/>
              </a:ext>
            </a:extLst>
          </p:cNvPr>
          <p:cNvSpPr>
            <a:spLocks noGrp="1" noChangeArrowheads="1"/>
          </p:cNvSpPr>
          <p:nvPr>
            <p:ph type="body" idx="1"/>
          </p:nvPr>
        </p:nvSpPr>
        <p:spPr/>
        <p:txBody>
          <a:bodyPr/>
          <a:lstStyle/>
          <a:p>
            <a:r>
              <a:rPr lang="en-US" altLang="LID4096" sz="2000"/>
              <a:t>To illustrate this idea, I’m going to show you a video that I made several years ago.</a:t>
            </a:r>
          </a:p>
          <a:p>
            <a:r>
              <a:rPr lang="en-US" altLang="LID4096" sz="2000"/>
              <a:t>Copying the idea I had seen in a video produced by Bellcore researchers, I put a camera in a public hallway for one hour over lunch. </a:t>
            </a:r>
          </a:p>
          <a:p>
            <a:r>
              <a:rPr lang="en-US" altLang="LID4096" sz="2000"/>
              <a:t>What you will see is a part of this hour where I just cut out the bits where no-one was in the hall. </a:t>
            </a:r>
          </a:p>
          <a:p>
            <a:r>
              <a:rPr lang="en-US" altLang="LID4096" sz="2000"/>
              <a:t>You will notice that people constantly seek awareness information---people are simply unable to pass by an open doorway without looking in. </a:t>
            </a:r>
          </a:p>
          <a:p>
            <a:r>
              <a:rPr lang="en-US" altLang="LID4096" sz="2000"/>
              <a:t>You will also see that people often act on that information to move into casual interaction.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3962A6-F7D8-FB54-C811-B8A3B2E7DCCD}"/>
              </a:ext>
            </a:extLst>
          </p:cNvPr>
          <p:cNvSpPr>
            <a:spLocks noGrp="1" noChangeArrowheads="1"/>
          </p:cNvSpPr>
          <p:nvPr>
            <p:ph type="sldNum" sz="quarter" idx="5"/>
          </p:nvPr>
        </p:nvSpPr>
        <p:spPr>
          <a:ln/>
        </p:spPr>
        <p:txBody>
          <a:bodyPr/>
          <a:lstStyle/>
          <a:p>
            <a:fld id="{53D8D9A8-7D26-409B-BD37-BF11D6685A6E}" type="slidenum">
              <a:rPr lang="en-US" altLang="LID4096"/>
              <a:pPr/>
              <a:t>16</a:t>
            </a:fld>
            <a:endParaRPr lang="en-US" altLang="LID4096"/>
          </a:p>
        </p:txBody>
      </p:sp>
      <p:sp>
        <p:nvSpPr>
          <p:cNvPr id="542722" name="Rectangle 2">
            <a:extLst>
              <a:ext uri="{FF2B5EF4-FFF2-40B4-BE49-F238E27FC236}">
                <a16:creationId xmlns:a16="http://schemas.microsoft.com/office/drawing/2014/main" id="{E87D2AD4-3AFF-FFE2-1666-A08FDD50BAA7}"/>
              </a:ext>
            </a:extLst>
          </p:cNvPr>
          <p:cNvSpPr>
            <a:spLocks noChangeArrowheads="1" noTextEdit="1"/>
          </p:cNvSpPr>
          <p:nvPr>
            <p:ph type="sldImg"/>
          </p:nvPr>
        </p:nvSpPr>
        <p:spPr>
          <a:ln/>
        </p:spPr>
      </p:sp>
      <p:sp>
        <p:nvSpPr>
          <p:cNvPr id="542723" name="Rectangle 3">
            <a:extLst>
              <a:ext uri="{FF2B5EF4-FFF2-40B4-BE49-F238E27FC236}">
                <a16:creationId xmlns:a16="http://schemas.microsoft.com/office/drawing/2014/main" id="{197817BD-ACE6-70D0-CF8F-8C7DBFB158F6}"/>
              </a:ext>
            </a:extLst>
          </p:cNvPr>
          <p:cNvSpPr>
            <a:spLocks noGrp="1" noChangeArrowheads="1"/>
          </p:cNvSpPr>
          <p:nvPr>
            <p:ph type="body" idx="1"/>
          </p:nvPr>
        </p:nvSpPr>
        <p:spPr/>
        <p:txBody>
          <a:bodyPr/>
          <a:lstStyle/>
          <a:p>
            <a:pPr>
              <a:buFontTx/>
              <a:buChar char="•"/>
            </a:pPr>
            <a:r>
              <a:rPr lang="en-US" altLang="LID4096" sz="2000"/>
              <a:t>Of course, many groupware systems have been designed to support casual interaction. </a:t>
            </a:r>
          </a:p>
          <a:p>
            <a:pPr>
              <a:buFontTx/>
              <a:buChar char="•"/>
            </a:pPr>
            <a:r>
              <a:rPr lang="en-US" altLang="LID4096" sz="2000"/>
              <a:t>Perhaps the most well-known is instant messaging, where one can select their friends (or intimate collaborators), see if they are on-line, and then easily enter into a text chat conversation. </a:t>
            </a:r>
          </a:p>
          <a:p>
            <a:pPr>
              <a:buFontTx/>
              <a:buChar char="•"/>
            </a:pPr>
            <a:endParaRPr lang="en-US" altLang="LID4096" sz="2000"/>
          </a:p>
          <a:p>
            <a:pPr>
              <a:buFontTx/>
              <a:buChar char="•"/>
            </a:pPr>
            <a:r>
              <a:rPr lang="en-US" altLang="LID4096" sz="2000"/>
              <a:t>While these systems provide only a few bits of awareness information, they have become the 2</a:t>
            </a:r>
            <a:r>
              <a:rPr lang="en-US" altLang="LID4096" sz="2000" baseline="30000"/>
              <a:t>nd</a:t>
            </a:r>
            <a:r>
              <a:rPr lang="en-US" altLang="LID4096" sz="2000"/>
              <a:t> killer app of groupware (with email being the first) because they make casual interaction over computers accessable to the many.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8C92DA3-5960-D89B-C282-90C28A3B15EF}"/>
              </a:ext>
            </a:extLst>
          </p:cNvPr>
          <p:cNvSpPr>
            <a:spLocks noGrp="1" noChangeArrowheads="1"/>
          </p:cNvSpPr>
          <p:nvPr>
            <p:ph type="sldNum" sz="quarter" idx="5"/>
          </p:nvPr>
        </p:nvSpPr>
        <p:spPr>
          <a:ln/>
        </p:spPr>
        <p:txBody>
          <a:bodyPr/>
          <a:lstStyle/>
          <a:p>
            <a:fld id="{6DECDA9A-94F4-4C94-9380-4E2E902744AE}" type="slidenum">
              <a:rPr lang="en-US" altLang="LID4096"/>
              <a:pPr/>
              <a:t>17</a:t>
            </a:fld>
            <a:endParaRPr lang="en-US" altLang="LID4096"/>
          </a:p>
        </p:txBody>
      </p:sp>
      <p:sp>
        <p:nvSpPr>
          <p:cNvPr id="332802" name="Rectangle 2">
            <a:extLst>
              <a:ext uri="{FF2B5EF4-FFF2-40B4-BE49-F238E27FC236}">
                <a16:creationId xmlns:a16="http://schemas.microsoft.com/office/drawing/2014/main" id="{E895484C-6387-6764-0C63-7CCBC084D0D5}"/>
              </a:ext>
            </a:extLst>
          </p:cNvPr>
          <p:cNvSpPr>
            <a:spLocks noChangeArrowheads="1" noTextEdit="1"/>
          </p:cNvSpPr>
          <p:nvPr>
            <p:ph type="sldImg"/>
          </p:nvPr>
        </p:nvSpPr>
        <p:spPr>
          <a:ln/>
        </p:spPr>
      </p:sp>
      <p:sp>
        <p:nvSpPr>
          <p:cNvPr id="332803" name="Rectangle 3">
            <a:extLst>
              <a:ext uri="{FF2B5EF4-FFF2-40B4-BE49-F238E27FC236}">
                <a16:creationId xmlns:a16="http://schemas.microsoft.com/office/drawing/2014/main" id="{41C262D5-F61B-A854-6B09-68709B7570D5}"/>
              </a:ext>
            </a:extLst>
          </p:cNvPr>
          <p:cNvSpPr>
            <a:spLocks noGrp="1" noChangeArrowheads="1"/>
          </p:cNvSpPr>
          <p:nvPr>
            <p:ph type="body" idx="1"/>
          </p:nvPr>
        </p:nvSpPr>
        <p:spPr/>
        <p:txBody>
          <a:bodyPr/>
          <a:lstStyle/>
          <a:p>
            <a:pPr>
              <a:buFontTx/>
              <a:buChar char="•"/>
            </a:pPr>
            <a:r>
              <a:rPr lang="en-US" altLang="LID4096" sz="2000"/>
              <a:t>At the other extreme we have media spaces that provide an always on video portal between places. </a:t>
            </a:r>
          </a:p>
          <a:p>
            <a:pPr>
              <a:buFontTx/>
              <a:buChar char="•"/>
            </a:pPr>
            <a:r>
              <a:rPr lang="en-US" altLang="LID4096" sz="2000"/>
              <a:t>In media spaces, people gather awareness through the video channel, and use the same channel to move into communication.</a:t>
            </a:r>
          </a:p>
          <a:p>
            <a:pPr>
              <a:buFontTx/>
              <a:buChar char="•"/>
            </a:pPr>
            <a:r>
              <a:rPr lang="en-US" altLang="LID4096" sz="2000"/>
              <a:t>However, these are fraught with privacy concerns, which I will talk about shortly.</a:t>
            </a:r>
          </a:p>
          <a:p>
            <a:pPr>
              <a:buFontTx/>
              <a:buChar char="•"/>
            </a:pPr>
            <a:r>
              <a:rPr lang="en-US" altLang="LID4096" sz="2000"/>
              <a:t>&lt;animate&gt;</a:t>
            </a:r>
          </a:p>
          <a:p>
            <a:pPr>
              <a:buFontTx/>
              <a:buChar char="•"/>
            </a:pPr>
            <a:r>
              <a:rPr lang="en-US" altLang="LID4096" sz="2000"/>
              <a:t>What we were interested is in the design space between these two. That is, we wanted to know what awareness information people really needed, and how they used that to judge availability.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B7A09EC-8EF7-6715-D673-5CC25FCD6DA0}"/>
              </a:ext>
            </a:extLst>
          </p:cNvPr>
          <p:cNvSpPr>
            <a:spLocks noGrp="1" noChangeArrowheads="1"/>
          </p:cNvSpPr>
          <p:nvPr>
            <p:ph type="sldNum" sz="quarter" idx="5"/>
          </p:nvPr>
        </p:nvSpPr>
        <p:spPr>
          <a:ln/>
        </p:spPr>
        <p:txBody>
          <a:bodyPr/>
          <a:lstStyle/>
          <a:p>
            <a:fld id="{32AEA13D-2B3B-4D3D-859A-5D6FEE3D3CEC}" type="slidenum">
              <a:rPr lang="en-US" altLang="LID4096"/>
              <a:pPr/>
              <a:t>18</a:t>
            </a:fld>
            <a:endParaRPr lang="en-US" altLang="LID4096"/>
          </a:p>
        </p:txBody>
      </p:sp>
      <p:sp>
        <p:nvSpPr>
          <p:cNvPr id="543746" name="Rectangle 2">
            <a:extLst>
              <a:ext uri="{FF2B5EF4-FFF2-40B4-BE49-F238E27FC236}">
                <a16:creationId xmlns:a16="http://schemas.microsoft.com/office/drawing/2014/main" id="{D509E93E-7336-5A02-6FF8-3E992A8B3A39}"/>
              </a:ext>
            </a:extLst>
          </p:cNvPr>
          <p:cNvSpPr>
            <a:spLocks noChangeArrowheads="1" noTextEdit="1"/>
          </p:cNvSpPr>
          <p:nvPr>
            <p:ph type="sldImg"/>
          </p:nvPr>
        </p:nvSpPr>
        <p:spPr>
          <a:ln/>
        </p:spPr>
      </p:sp>
      <p:sp>
        <p:nvSpPr>
          <p:cNvPr id="543747" name="Rectangle 3">
            <a:extLst>
              <a:ext uri="{FF2B5EF4-FFF2-40B4-BE49-F238E27FC236}">
                <a16:creationId xmlns:a16="http://schemas.microsoft.com/office/drawing/2014/main" id="{103AC7C6-ACC5-B695-674B-C6D090F071C9}"/>
              </a:ext>
            </a:extLst>
          </p:cNvPr>
          <p:cNvSpPr>
            <a:spLocks noGrp="1" noChangeArrowheads="1"/>
          </p:cNvSpPr>
          <p:nvPr>
            <p:ph type="body" idx="1"/>
          </p:nvPr>
        </p:nvSpPr>
        <p:spPr/>
        <p:txBody>
          <a:bodyPr/>
          <a:lstStyle/>
          <a:p>
            <a:pPr>
              <a:buFontTx/>
              <a:buChar char="•"/>
            </a:pPr>
            <a:r>
              <a:rPr lang="en-US" altLang="LID4096" sz="2000"/>
              <a:t>How do people judge availability?</a:t>
            </a:r>
          </a:p>
          <a:p>
            <a:pPr>
              <a:buFontTx/>
              <a:buChar char="•"/>
            </a:pPr>
            <a:r>
              <a:rPr lang="en-US" altLang="LID4096" sz="2000"/>
              <a:t>If you introspect, you will realize that many decisions on how you contact another is based on the …</a:t>
            </a:r>
          </a:p>
          <a:p>
            <a:pPr>
              <a:buFontTx/>
              <a:buChar char="•"/>
            </a:pPr>
            <a:r>
              <a:rPr lang="en-US" altLang="LID4096" sz="2000"/>
              <a:t>This is very difficult to capture via a computer.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40631A7-2CBB-E8A3-87DC-ACEE8FBD33CD}"/>
              </a:ext>
            </a:extLst>
          </p:cNvPr>
          <p:cNvSpPr>
            <a:spLocks noGrp="1" noChangeArrowheads="1"/>
          </p:cNvSpPr>
          <p:nvPr>
            <p:ph type="sldNum" sz="quarter" idx="5"/>
          </p:nvPr>
        </p:nvSpPr>
        <p:spPr>
          <a:ln/>
        </p:spPr>
        <p:txBody>
          <a:bodyPr/>
          <a:lstStyle/>
          <a:p>
            <a:fld id="{8CC41087-E9C2-4991-8E03-531AF2FA6C11}" type="slidenum">
              <a:rPr lang="en-US" altLang="LID4096"/>
              <a:pPr/>
              <a:t>19</a:t>
            </a:fld>
            <a:endParaRPr lang="en-US" altLang="LID4096"/>
          </a:p>
        </p:txBody>
      </p:sp>
      <p:sp>
        <p:nvSpPr>
          <p:cNvPr id="544770" name="Rectangle 2">
            <a:extLst>
              <a:ext uri="{FF2B5EF4-FFF2-40B4-BE49-F238E27FC236}">
                <a16:creationId xmlns:a16="http://schemas.microsoft.com/office/drawing/2014/main" id="{A1111A4E-905B-3078-5B59-A3A348BFD413}"/>
              </a:ext>
            </a:extLst>
          </p:cNvPr>
          <p:cNvSpPr>
            <a:spLocks noChangeArrowheads="1" noTextEdit="1"/>
          </p:cNvSpPr>
          <p:nvPr>
            <p:ph type="sldImg"/>
          </p:nvPr>
        </p:nvSpPr>
        <p:spPr>
          <a:ln/>
        </p:spPr>
      </p:sp>
      <p:sp>
        <p:nvSpPr>
          <p:cNvPr id="544771" name="Rectangle 3">
            <a:extLst>
              <a:ext uri="{FF2B5EF4-FFF2-40B4-BE49-F238E27FC236}">
                <a16:creationId xmlns:a16="http://schemas.microsoft.com/office/drawing/2014/main" id="{88595CA6-BA56-E405-6823-D8BCAE70B8BA}"/>
              </a:ext>
            </a:extLst>
          </p:cNvPr>
          <p:cNvSpPr>
            <a:spLocks noGrp="1" noChangeArrowheads="1"/>
          </p:cNvSpPr>
          <p:nvPr>
            <p:ph type="body" idx="1"/>
          </p:nvPr>
        </p:nvSpPr>
        <p:spPr/>
        <p:txBody>
          <a:bodyPr/>
          <a:lstStyle/>
          <a:p>
            <a:r>
              <a:rPr lang="en-US" altLang="LID4096" sz="2000"/>
              <a:t>But we also use the state of the other person to judge availability, and this is something that computers can capture.</a:t>
            </a:r>
          </a:p>
          <a:p>
            <a:endParaRPr lang="en-US" altLang="LID4096" sz="20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E3785AE-2B13-2C30-8474-16E76F6C4999}"/>
              </a:ext>
            </a:extLst>
          </p:cNvPr>
          <p:cNvSpPr>
            <a:spLocks noGrp="1" noChangeArrowheads="1"/>
          </p:cNvSpPr>
          <p:nvPr>
            <p:ph type="sldNum" sz="quarter" idx="5"/>
          </p:nvPr>
        </p:nvSpPr>
        <p:spPr>
          <a:ln/>
        </p:spPr>
        <p:txBody>
          <a:bodyPr/>
          <a:lstStyle/>
          <a:p>
            <a:fld id="{E6AEF19E-0A75-4CBA-99A7-57DF3928FD55}" type="slidenum">
              <a:rPr lang="en-US" altLang="LID4096"/>
              <a:pPr/>
              <a:t>20</a:t>
            </a:fld>
            <a:endParaRPr lang="en-US" altLang="LID4096"/>
          </a:p>
        </p:txBody>
      </p:sp>
      <p:sp>
        <p:nvSpPr>
          <p:cNvPr id="545794" name="Rectangle 2">
            <a:extLst>
              <a:ext uri="{FF2B5EF4-FFF2-40B4-BE49-F238E27FC236}">
                <a16:creationId xmlns:a16="http://schemas.microsoft.com/office/drawing/2014/main" id="{8E499B43-AF0F-B7C1-07E2-4061043B23AB}"/>
              </a:ext>
            </a:extLst>
          </p:cNvPr>
          <p:cNvSpPr>
            <a:spLocks noChangeArrowheads="1" noTextEdit="1"/>
          </p:cNvSpPr>
          <p:nvPr>
            <p:ph type="sldImg"/>
          </p:nvPr>
        </p:nvSpPr>
        <p:spPr>
          <a:ln/>
        </p:spPr>
      </p:sp>
      <p:sp>
        <p:nvSpPr>
          <p:cNvPr id="545795" name="Rectangle 3">
            <a:extLst>
              <a:ext uri="{FF2B5EF4-FFF2-40B4-BE49-F238E27FC236}">
                <a16:creationId xmlns:a16="http://schemas.microsoft.com/office/drawing/2014/main" id="{B4903B47-E468-E48E-7E25-76C26C7BE2BC}"/>
              </a:ext>
            </a:extLst>
          </p:cNvPr>
          <p:cNvSpPr>
            <a:spLocks noGrp="1" noChangeArrowheads="1"/>
          </p:cNvSpPr>
          <p:nvPr>
            <p:ph type="body" idx="1"/>
          </p:nvPr>
        </p:nvSpPr>
        <p:spPr/>
        <p:txBody>
          <a:bodyPr/>
          <a:lstStyle/>
          <a:p>
            <a:pPr>
              <a:buFontTx/>
              <a:buChar char="•"/>
            </a:pPr>
            <a:r>
              <a:rPr lang="en-US" altLang="LID4096" sz="2000"/>
              <a:t>To give us some insight to how awareness of state is used, we ran a study on how people interpretted availability on what we considered typical situations.</a:t>
            </a:r>
          </a:p>
          <a:p>
            <a:pPr>
              <a:buFontTx/>
              <a:buChar char="•"/>
            </a:pPr>
            <a:r>
              <a:rPr lang="en-US" altLang="LID4096" sz="2000"/>
              <a:t>We took photos of different actors in similar situations.</a:t>
            </a:r>
          </a:p>
          <a:p>
            <a:pPr>
              <a:buFontTx/>
              <a:buChar char="•"/>
            </a:pPr>
            <a:r>
              <a:rPr lang="en-US" altLang="LID4096" sz="2000"/>
              <a:t>These were…</a:t>
            </a:r>
          </a:p>
          <a:p>
            <a:pPr>
              <a:buFontTx/>
              <a:buChar char="•"/>
            </a:pPr>
            <a:r>
              <a:rPr lang="en-US" altLang="LID4096" sz="2000"/>
              <a:t>We then gave people these photos and asked them how willing they would be to interrupt them.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B990ED4-8520-6EE5-6592-83F4DF607396}"/>
              </a:ext>
            </a:extLst>
          </p:cNvPr>
          <p:cNvSpPr>
            <a:spLocks noGrp="1" noChangeArrowheads="1"/>
          </p:cNvSpPr>
          <p:nvPr>
            <p:ph type="sldNum" sz="quarter" idx="5"/>
          </p:nvPr>
        </p:nvSpPr>
        <p:spPr>
          <a:ln/>
        </p:spPr>
        <p:txBody>
          <a:bodyPr/>
          <a:lstStyle/>
          <a:p>
            <a:fld id="{1972ADF9-7FA9-46C1-A859-9EFC34099DDD}" type="slidenum">
              <a:rPr lang="en-US" altLang="LID4096"/>
              <a:pPr/>
              <a:t>21</a:t>
            </a:fld>
            <a:endParaRPr lang="en-US" altLang="LID4096"/>
          </a:p>
        </p:txBody>
      </p:sp>
      <p:sp>
        <p:nvSpPr>
          <p:cNvPr id="596994" name="Rectangle 1026">
            <a:extLst>
              <a:ext uri="{FF2B5EF4-FFF2-40B4-BE49-F238E27FC236}">
                <a16:creationId xmlns:a16="http://schemas.microsoft.com/office/drawing/2014/main" id="{4C815F10-B18B-8158-DC46-232DC25D4BAF}"/>
              </a:ext>
            </a:extLst>
          </p:cNvPr>
          <p:cNvSpPr>
            <a:spLocks noChangeArrowheads="1" noTextEdit="1"/>
          </p:cNvSpPr>
          <p:nvPr>
            <p:ph type="sldImg"/>
          </p:nvPr>
        </p:nvSpPr>
        <p:spPr>
          <a:ln/>
        </p:spPr>
      </p:sp>
      <p:sp>
        <p:nvSpPr>
          <p:cNvPr id="596995" name="Rectangle 1027">
            <a:extLst>
              <a:ext uri="{FF2B5EF4-FFF2-40B4-BE49-F238E27FC236}">
                <a16:creationId xmlns:a16="http://schemas.microsoft.com/office/drawing/2014/main" id="{EC422570-F94D-945F-4F4E-7F2E4385BB67}"/>
              </a:ext>
            </a:extLst>
          </p:cNvPr>
          <p:cNvSpPr>
            <a:spLocks noGrp="1" noChangeArrowheads="1"/>
          </p:cNvSpPr>
          <p:nvPr>
            <p:ph type="body" idx="1"/>
          </p:nvPr>
        </p:nvSpPr>
        <p:spPr/>
        <p:txBody>
          <a:bodyPr/>
          <a:lstStyle/>
          <a:p>
            <a:pPr>
              <a:buFontTx/>
              <a:buChar char="•"/>
            </a:pPr>
            <a:r>
              <a:rPr lang="en-US" altLang="LID4096" sz="2000"/>
              <a:t>Our results show that state information is correlated with interpretations of availability.</a:t>
            </a:r>
          </a:p>
          <a:p>
            <a:pPr>
              <a:buFontTx/>
              <a:buChar char="•"/>
            </a:pPr>
            <a:r>
              <a:rPr lang="en-US" altLang="LID4096" sz="2000"/>
              <a:t>However, they are somewhat mixed. </a:t>
            </a:r>
          </a:p>
          <a:p>
            <a:pPr>
              <a:buFontTx/>
              <a:buChar char="•"/>
            </a:pPr>
            <a:r>
              <a:rPr lang="en-US" altLang="LID4096" sz="2000"/>
              <a:t>This line shows where people roughly ranked particular scenes.</a:t>
            </a:r>
          </a:p>
          <a:p>
            <a:pPr>
              <a:buFontTx/>
              <a:buChar char="•"/>
            </a:pPr>
            <a:r>
              <a:rPr lang="en-US" altLang="LID4096" sz="2000"/>
              <a:t>We see that…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3A15901-7966-6DBD-6665-105F6B79F5E2}"/>
              </a:ext>
            </a:extLst>
          </p:cNvPr>
          <p:cNvSpPr>
            <a:spLocks noGrp="1" noChangeArrowheads="1"/>
          </p:cNvSpPr>
          <p:nvPr>
            <p:ph type="sldNum" sz="quarter" idx="5"/>
          </p:nvPr>
        </p:nvSpPr>
        <p:spPr>
          <a:ln/>
        </p:spPr>
        <p:txBody>
          <a:bodyPr/>
          <a:lstStyle/>
          <a:p>
            <a:fld id="{284794DB-507F-4A97-B099-098301BB3C6B}" type="slidenum">
              <a:rPr lang="en-US" altLang="LID4096"/>
              <a:pPr/>
              <a:t>22</a:t>
            </a:fld>
            <a:endParaRPr lang="en-US" altLang="LID4096"/>
          </a:p>
        </p:txBody>
      </p:sp>
      <p:sp>
        <p:nvSpPr>
          <p:cNvPr id="550914" name="Rectangle 2">
            <a:extLst>
              <a:ext uri="{FF2B5EF4-FFF2-40B4-BE49-F238E27FC236}">
                <a16:creationId xmlns:a16="http://schemas.microsoft.com/office/drawing/2014/main" id="{5A6C4640-18E6-EBBB-6509-1899B5CF436A}"/>
              </a:ext>
            </a:extLst>
          </p:cNvPr>
          <p:cNvSpPr>
            <a:spLocks noChangeArrowheads="1" noTextEdit="1"/>
          </p:cNvSpPr>
          <p:nvPr>
            <p:ph type="sldImg"/>
          </p:nvPr>
        </p:nvSpPr>
        <p:spPr>
          <a:ln/>
        </p:spPr>
      </p:sp>
      <p:sp>
        <p:nvSpPr>
          <p:cNvPr id="550915" name="Rectangle 3">
            <a:extLst>
              <a:ext uri="{FF2B5EF4-FFF2-40B4-BE49-F238E27FC236}">
                <a16:creationId xmlns:a16="http://schemas.microsoft.com/office/drawing/2014/main" id="{E42E0169-8339-CA09-C12D-4B5CB17928EA}"/>
              </a:ext>
            </a:extLst>
          </p:cNvPr>
          <p:cNvSpPr>
            <a:spLocks noGrp="1" noChangeArrowheads="1"/>
          </p:cNvSpPr>
          <p:nvPr>
            <p:ph type="body" idx="1"/>
          </p:nvPr>
        </p:nvSpPr>
        <p:spPr/>
        <p:txBody>
          <a:bodyPr/>
          <a:lstStyle/>
          <a:p>
            <a:pPr marL="228600" indent="-228600">
              <a:buFontTx/>
              <a:buChar char="•"/>
            </a:pPr>
            <a:r>
              <a:rPr lang="en-US" altLang="LID4096" sz="2000">
                <a:latin typeface="Verdana" panose="020B0604030504040204" pitchFamily="34" charset="0"/>
              </a:rPr>
              <a:t>Still, we can apply these results. Our first strategy was just to augment an instant messaging-type system with extra information.</a:t>
            </a:r>
          </a:p>
          <a:p>
            <a:pPr marL="228600" indent="-228600">
              <a:buFontTx/>
              <a:buChar char="•"/>
            </a:pPr>
            <a:r>
              <a:rPr lang="en-US" altLang="LID4096" sz="2000">
                <a:latin typeface="Verdana" panose="020B0604030504040204" pitchFamily="34" charset="0"/>
              </a:rPr>
              <a:t>So here we see a system that captures presence. It uses motion detectors instead of keyboard activity.</a:t>
            </a:r>
          </a:p>
          <a:p>
            <a:pPr marL="228600" indent="-228600">
              <a:buFontTx/>
              <a:buChar char="•"/>
            </a:pPr>
            <a:r>
              <a:rPr lang="en-US" altLang="LID4096" sz="2000">
                <a:latin typeface="Verdana" panose="020B0604030504040204" pitchFamily="34" charset="0"/>
              </a:rPr>
              <a:t>We see that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654F6CF-DE02-5DC6-EFF2-A47D38403FD8}"/>
              </a:ext>
            </a:extLst>
          </p:cNvPr>
          <p:cNvSpPr>
            <a:spLocks noGrp="1" noChangeArrowheads="1"/>
          </p:cNvSpPr>
          <p:nvPr>
            <p:ph type="sldNum" sz="quarter" idx="5"/>
          </p:nvPr>
        </p:nvSpPr>
        <p:spPr>
          <a:ln/>
        </p:spPr>
        <p:txBody>
          <a:bodyPr/>
          <a:lstStyle/>
          <a:p>
            <a:fld id="{32AD8995-3DD7-4053-83CF-96AF9BAD326D}" type="slidenum">
              <a:rPr lang="en-US" altLang="LID4096"/>
              <a:pPr/>
              <a:t>23</a:t>
            </a:fld>
            <a:endParaRPr lang="en-US" altLang="LID4096"/>
          </a:p>
        </p:txBody>
      </p:sp>
      <p:sp>
        <p:nvSpPr>
          <p:cNvPr id="611330" name="Rectangle 2">
            <a:extLst>
              <a:ext uri="{FF2B5EF4-FFF2-40B4-BE49-F238E27FC236}">
                <a16:creationId xmlns:a16="http://schemas.microsoft.com/office/drawing/2014/main" id="{35B72879-A49F-08AC-3075-7F28D6BAFD92}"/>
              </a:ext>
            </a:extLst>
          </p:cNvPr>
          <p:cNvSpPr>
            <a:spLocks noChangeArrowheads="1" noTextEdit="1"/>
          </p:cNvSpPr>
          <p:nvPr>
            <p:ph type="sldImg"/>
          </p:nvPr>
        </p:nvSpPr>
        <p:spPr>
          <a:ln/>
        </p:spPr>
      </p:sp>
      <p:sp>
        <p:nvSpPr>
          <p:cNvPr id="611331" name="Rectangle 3">
            <a:extLst>
              <a:ext uri="{FF2B5EF4-FFF2-40B4-BE49-F238E27FC236}">
                <a16:creationId xmlns:a16="http://schemas.microsoft.com/office/drawing/2014/main" id="{075A9FB3-5718-1EE1-F4A6-9BE0C28E7133}"/>
              </a:ext>
            </a:extLst>
          </p:cNvPr>
          <p:cNvSpPr>
            <a:spLocks noGrp="1" noChangeArrowheads="1"/>
          </p:cNvSpPr>
          <p:nvPr>
            <p:ph type="body" idx="1"/>
          </p:nvPr>
        </p:nvSpPr>
        <p:spPr/>
        <p:txBody>
          <a:bodyPr/>
          <a:lstStyle/>
          <a:p>
            <a:r>
              <a:rPr lang="en-US" altLang="LID4096" sz="2000">
                <a:latin typeface="Verdana" panose="020B0604030504040204" pitchFamily="34" charset="0"/>
              </a:rPr>
              <a:t>There is a big assumption in these kinds of systems that peope be looking at the screen.</a:t>
            </a:r>
          </a:p>
          <a:p>
            <a:r>
              <a:rPr lang="en-US" altLang="LID4096" sz="2000">
                <a:latin typeface="Verdana" panose="020B0604030504040204" pitchFamily="34" charset="0"/>
              </a:rPr>
              <a:t>The problem is that in reality,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A3DB64-4DB3-7D22-0554-62F1E71D23AB}"/>
              </a:ext>
            </a:extLst>
          </p:cNvPr>
          <p:cNvSpPr>
            <a:spLocks noGrp="1" noChangeArrowheads="1"/>
          </p:cNvSpPr>
          <p:nvPr>
            <p:ph type="sldNum" sz="quarter" idx="5"/>
          </p:nvPr>
        </p:nvSpPr>
        <p:spPr>
          <a:ln/>
        </p:spPr>
        <p:txBody>
          <a:bodyPr/>
          <a:lstStyle/>
          <a:p>
            <a:fld id="{B83C6D3B-FDF4-4AFE-A27A-00EC121F788B}" type="slidenum">
              <a:rPr lang="en-US" altLang="LID4096"/>
              <a:pPr/>
              <a:t>24</a:t>
            </a:fld>
            <a:endParaRPr lang="en-US" altLang="LID4096"/>
          </a:p>
        </p:txBody>
      </p:sp>
      <p:sp>
        <p:nvSpPr>
          <p:cNvPr id="613378" name="Rectangle 2">
            <a:extLst>
              <a:ext uri="{FF2B5EF4-FFF2-40B4-BE49-F238E27FC236}">
                <a16:creationId xmlns:a16="http://schemas.microsoft.com/office/drawing/2014/main" id="{004E1ECA-196B-3A60-5150-DC1B4C142C64}"/>
              </a:ext>
            </a:extLst>
          </p:cNvPr>
          <p:cNvSpPr>
            <a:spLocks noChangeArrowheads="1" noTextEdit="1"/>
          </p:cNvSpPr>
          <p:nvPr>
            <p:ph type="sldImg"/>
          </p:nvPr>
        </p:nvSpPr>
        <p:spPr>
          <a:ln/>
        </p:spPr>
      </p:sp>
      <p:sp>
        <p:nvSpPr>
          <p:cNvPr id="613379" name="Rectangle 3">
            <a:extLst>
              <a:ext uri="{FF2B5EF4-FFF2-40B4-BE49-F238E27FC236}">
                <a16:creationId xmlns:a16="http://schemas.microsoft.com/office/drawing/2014/main" id="{42AD298A-0036-1F7D-8EA8-16F6CC1FEEA6}"/>
              </a:ext>
            </a:extLst>
          </p:cNvPr>
          <p:cNvSpPr>
            <a:spLocks noGrp="1" noChangeArrowheads="1"/>
          </p:cNvSpPr>
          <p:nvPr>
            <p:ph type="body" idx="1"/>
          </p:nvPr>
        </p:nvSpPr>
        <p:spPr/>
        <p:txBody>
          <a:bodyPr/>
          <a:lstStyle/>
          <a:p>
            <a:r>
              <a:rPr lang="en-US" altLang="LID4096" sz="2000">
                <a:latin typeface="Verdana" panose="020B0604030504040204" pitchFamily="34" charset="0"/>
              </a:rPr>
              <a:t>There is a big assumption in these kinds of systems that peope be looking at the screen.</a:t>
            </a:r>
          </a:p>
          <a:p>
            <a:r>
              <a:rPr lang="en-US" altLang="LID4096" sz="2000">
                <a:latin typeface="Verdana" panose="020B0604030504040204" pitchFamily="34" charset="0"/>
              </a:rPr>
              <a:t>The problem is that in reality,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0D2129B-571C-293D-FF4B-B803D5AD0640}"/>
              </a:ext>
            </a:extLst>
          </p:cNvPr>
          <p:cNvSpPr>
            <a:spLocks noGrp="1" noChangeArrowheads="1"/>
          </p:cNvSpPr>
          <p:nvPr>
            <p:ph type="sldNum" sz="quarter" idx="5"/>
          </p:nvPr>
        </p:nvSpPr>
        <p:spPr>
          <a:ln/>
        </p:spPr>
        <p:txBody>
          <a:bodyPr/>
          <a:lstStyle/>
          <a:p>
            <a:fld id="{5EADB726-CB2D-4821-8B3A-B5B63C6D4C4F}" type="slidenum">
              <a:rPr lang="en-US" altLang="LID4096"/>
              <a:pPr/>
              <a:t>25</a:t>
            </a:fld>
            <a:endParaRPr lang="en-US" altLang="LID4096"/>
          </a:p>
        </p:txBody>
      </p:sp>
      <p:sp>
        <p:nvSpPr>
          <p:cNvPr id="551938" name="Rectangle 2">
            <a:extLst>
              <a:ext uri="{FF2B5EF4-FFF2-40B4-BE49-F238E27FC236}">
                <a16:creationId xmlns:a16="http://schemas.microsoft.com/office/drawing/2014/main" id="{851141C8-A1A5-9F17-CDBA-499124E5B95D}"/>
              </a:ext>
            </a:extLst>
          </p:cNvPr>
          <p:cNvSpPr>
            <a:spLocks noChangeArrowheads="1" noTextEdit="1"/>
          </p:cNvSpPr>
          <p:nvPr>
            <p:ph type="sldImg"/>
          </p:nvPr>
        </p:nvSpPr>
        <p:spPr>
          <a:ln/>
        </p:spPr>
      </p:sp>
      <p:sp>
        <p:nvSpPr>
          <p:cNvPr id="551939" name="Rectangle 3">
            <a:extLst>
              <a:ext uri="{FF2B5EF4-FFF2-40B4-BE49-F238E27FC236}">
                <a16:creationId xmlns:a16="http://schemas.microsoft.com/office/drawing/2014/main" id="{D11E5502-7E3A-4A09-DFFC-63A568B4DABB}"/>
              </a:ext>
            </a:extLst>
          </p:cNvPr>
          <p:cNvSpPr>
            <a:spLocks noGrp="1" noChangeArrowheads="1"/>
          </p:cNvSpPr>
          <p:nvPr>
            <p:ph type="body" idx="1"/>
          </p:nvPr>
        </p:nvSpPr>
        <p:spPr/>
        <p:txBody>
          <a:bodyPr/>
          <a:lstStyle/>
          <a:p>
            <a:pPr>
              <a:buFontTx/>
              <a:buChar char="•"/>
            </a:pPr>
            <a:r>
              <a:rPr lang="en-US" altLang="LID4096" sz="2000">
                <a:latin typeface="Verdana" panose="020B0604030504040204" pitchFamily="34" charset="0"/>
              </a:rPr>
              <a:t>To solve this, we can take the information off the computer screen, and put it at the periphery of people’s attention.</a:t>
            </a:r>
          </a:p>
          <a:p>
            <a:pPr>
              <a:buFontTx/>
              <a:buChar char="•"/>
            </a:pPr>
            <a:r>
              <a:rPr lang="en-US" altLang="LID4096" sz="2000">
                <a:latin typeface="Verdana" panose="020B0604030504040204" pitchFamily="34" charset="0"/>
              </a:rPr>
              <a:t>This is important: instead of demanding people’s foreground attention, we put it in their background attention, where it becomes part of the peripheral hum that people subconciously monitor.</a:t>
            </a:r>
          </a:p>
          <a:p>
            <a:pPr>
              <a:buFontTx/>
              <a:buChar char="•"/>
            </a:pPr>
            <a:r>
              <a:rPr lang="en-US" altLang="LID4096" sz="2000">
                <a:latin typeface="Verdana" panose="020B0604030504040204" pitchFamily="34" charset="0"/>
              </a:rPr>
              <a:t>This is similar to the way we know what is going on as we work in a common area: by sounds, by glancing around, by seeing motion, etc.</a:t>
            </a:r>
          </a:p>
          <a:p>
            <a:pPr>
              <a:buFontTx/>
              <a:buChar char="•"/>
            </a:pPr>
            <a:r>
              <a:rPr lang="en-US" altLang="LID4096" sz="2000">
                <a:latin typeface="Verdana" panose="020B0604030504040204" pitchFamily="34" charset="0"/>
              </a:rPr>
              <a:t>Here is a prototype of GroupPhoto, a way to take simple awareness information, to map it on a portrait-sized display,  and to make that information more perceivable at a glance.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29AF1E0-524D-A47F-5CC5-F57381CFD90A}"/>
              </a:ext>
            </a:extLst>
          </p:cNvPr>
          <p:cNvSpPr>
            <a:spLocks noGrp="1" noChangeArrowheads="1"/>
          </p:cNvSpPr>
          <p:nvPr>
            <p:ph type="sldNum" sz="quarter" idx="5"/>
          </p:nvPr>
        </p:nvSpPr>
        <p:spPr>
          <a:ln/>
        </p:spPr>
        <p:txBody>
          <a:bodyPr/>
          <a:lstStyle/>
          <a:p>
            <a:fld id="{D7B4DB88-06B2-4AE0-A9F7-CA2BC2C148AD}" type="slidenum">
              <a:rPr lang="en-US" altLang="LID4096"/>
              <a:pPr/>
              <a:t>27</a:t>
            </a:fld>
            <a:endParaRPr lang="en-US" altLang="LID4096"/>
          </a:p>
        </p:txBody>
      </p:sp>
      <p:sp>
        <p:nvSpPr>
          <p:cNvPr id="553986" name="Rectangle 2">
            <a:extLst>
              <a:ext uri="{FF2B5EF4-FFF2-40B4-BE49-F238E27FC236}">
                <a16:creationId xmlns:a16="http://schemas.microsoft.com/office/drawing/2014/main" id="{13D18B0F-AF75-EAD7-63DA-A65622C14C89}"/>
              </a:ext>
            </a:extLst>
          </p:cNvPr>
          <p:cNvSpPr>
            <a:spLocks noChangeArrowheads="1" noTextEdit="1"/>
          </p:cNvSpPr>
          <p:nvPr>
            <p:ph type="sldImg"/>
          </p:nvPr>
        </p:nvSpPr>
        <p:spPr>
          <a:ln/>
        </p:spPr>
      </p:sp>
      <p:sp>
        <p:nvSpPr>
          <p:cNvPr id="553987" name="Rectangle 3">
            <a:extLst>
              <a:ext uri="{FF2B5EF4-FFF2-40B4-BE49-F238E27FC236}">
                <a16:creationId xmlns:a16="http://schemas.microsoft.com/office/drawing/2014/main" id="{070EBF78-0034-F05D-6C24-B50171BB4715}"/>
              </a:ext>
            </a:extLst>
          </p:cNvPr>
          <p:cNvSpPr>
            <a:spLocks noGrp="1" noChangeArrowheads="1"/>
          </p:cNvSpPr>
          <p:nvPr>
            <p:ph type="body" idx="1"/>
          </p:nvPr>
        </p:nvSpPr>
        <p:spPr/>
        <p:txBody>
          <a:bodyPr/>
          <a:lstStyle/>
          <a:p>
            <a:pPr>
              <a:buFontTx/>
              <a:buChar char="•"/>
            </a:pPr>
            <a:r>
              <a:rPr lang="en-US" altLang="LID4096" sz="2000">
                <a:latin typeface="Verdana" panose="020B0604030504040204" pitchFamily="34" charset="0"/>
              </a:rPr>
              <a:t>Another way to design peripheral awareness displays is to get awareness information off the screen and into a physical domain.</a:t>
            </a:r>
          </a:p>
          <a:p>
            <a:pPr>
              <a:buFontTx/>
              <a:buChar char="•"/>
            </a:pPr>
            <a:r>
              <a:rPr lang="en-US" altLang="LID4096" sz="2000">
                <a:latin typeface="Verdana" panose="020B0604030504040204" pitchFamily="34" charset="0"/>
              </a:rPr>
              <a:t>We did this in our physical but digital surrogates project, where we created physical devices that present awareness information of remote people, and that allows us to control what is transmitted.</a:t>
            </a:r>
          </a:p>
          <a:p>
            <a:pPr>
              <a:buFontTx/>
              <a:buChar char="•"/>
            </a:pPr>
            <a:r>
              <a:rPr lang="en-US" altLang="LID4096" sz="2000">
                <a:latin typeface="Verdana" panose="020B0604030504040204" pitchFamily="34" charset="0"/>
              </a:rPr>
              <a:t>I’m going to show you a video of these.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9C43CD9-B438-504F-1B48-45249F26AA54}"/>
              </a:ext>
            </a:extLst>
          </p:cNvPr>
          <p:cNvSpPr>
            <a:spLocks noGrp="1" noChangeArrowheads="1"/>
          </p:cNvSpPr>
          <p:nvPr>
            <p:ph type="sldNum" sz="quarter" idx="5"/>
          </p:nvPr>
        </p:nvSpPr>
        <p:spPr>
          <a:ln/>
        </p:spPr>
        <p:txBody>
          <a:bodyPr/>
          <a:lstStyle/>
          <a:p>
            <a:fld id="{401E8BD9-6945-4807-B48F-D2BD7B2CE141}" type="slidenum">
              <a:rPr lang="en-US" altLang="LID4096"/>
              <a:pPr/>
              <a:t>28</a:t>
            </a:fld>
            <a:endParaRPr lang="en-US" altLang="LID4096"/>
          </a:p>
        </p:txBody>
      </p:sp>
      <p:sp>
        <p:nvSpPr>
          <p:cNvPr id="556034" name="Rectangle 1026">
            <a:extLst>
              <a:ext uri="{FF2B5EF4-FFF2-40B4-BE49-F238E27FC236}">
                <a16:creationId xmlns:a16="http://schemas.microsoft.com/office/drawing/2014/main" id="{6625D28A-2D5D-2355-E890-7C36328151FE}"/>
              </a:ext>
            </a:extLst>
          </p:cNvPr>
          <p:cNvSpPr>
            <a:spLocks noChangeArrowheads="1" noTextEdit="1"/>
          </p:cNvSpPr>
          <p:nvPr>
            <p:ph type="sldImg"/>
          </p:nvPr>
        </p:nvSpPr>
        <p:spPr>
          <a:ln/>
        </p:spPr>
      </p:sp>
      <p:sp>
        <p:nvSpPr>
          <p:cNvPr id="556035" name="Rectangle 1027">
            <a:extLst>
              <a:ext uri="{FF2B5EF4-FFF2-40B4-BE49-F238E27FC236}">
                <a16:creationId xmlns:a16="http://schemas.microsoft.com/office/drawing/2014/main" id="{EBD96C96-86A6-1FC6-ABBD-CFE88F4473C2}"/>
              </a:ext>
            </a:extLst>
          </p:cNvPr>
          <p:cNvSpPr>
            <a:spLocks noGrp="1" noChangeArrowheads="1"/>
          </p:cNvSpPr>
          <p:nvPr>
            <p:ph type="body" idx="1"/>
          </p:nvPr>
        </p:nvSpPr>
        <p:spPr/>
        <p:txBody>
          <a:bodyPr/>
          <a:lstStyle/>
          <a:p>
            <a:r>
              <a:rPr lang="en-US" altLang="LID4096" sz="2000">
                <a:latin typeface="Verdana" panose="020B0604030504040204" pitchFamily="34" charset="0"/>
              </a:rPr>
              <a:t>…What you will see is that they both capture and present awareness information. They can also mitigate privacy concerns by abstracting and restricting information.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C93339F-95E5-E105-C567-56449190A03A}"/>
              </a:ext>
            </a:extLst>
          </p:cNvPr>
          <p:cNvSpPr>
            <a:spLocks noGrp="1" noChangeArrowheads="1"/>
          </p:cNvSpPr>
          <p:nvPr>
            <p:ph type="sldNum" sz="quarter" idx="5"/>
          </p:nvPr>
        </p:nvSpPr>
        <p:spPr>
          <a:ln/>
        </p:spPr>
        <p:txBody>
          <a:bodyPr/>
          <a:lstStyle/>
          <a:p>
            <a:fld id="{F8359151-B294-41B1-BF66-AD5A8B0CF6D0}" type="slidenum">
              <a:rPr lang="en-US" altLang="LID4096"/>
              <a:pPr/>
              <a:t>29</a:t>
            </a:fld>
            <a:endParaRPr lang="en-US" altLang="LID4096"/>
          </a:p>
        </p:txBody>
      </p:sp>
      <p:sp>
        <p:nvSpPr>
          <p:cNvPr id="391170" name="Rectangle 2">
            <a:extLst>
              <a:ext uri="{FF2B5EF4-FFF2-40B4-BE49-F238E27FC236}">
                <a16:creationId xmlns:a16="http://schemas.microsoft.com/office/drawing/2014/main" id="{624C08B7-9A6D-D01C-DF5C-1F7A3EDED9E5}"/>
              </a:ext>
            </a:extLst>
          </p:cNvPr>
          <p:cNvSpPr>
            <a:spLocks noChangeArrowheads="1" noTextEdit="1"/>
          </p:cNvSpPr>
          <p:nvPr>
            <p:ph type="sldImg"/>
          </p:nvPr>
        </p:nvSpPr>
        <p:spPr>
          <a:ln/>
        </p:spPr>
      </p:sp>
      <p:sp>
        <p:nvSpPr>
          <p:cNvPr id="391171" name="Rectangle 3">
            <a:extLst>
              <a:ext uri="{FF2B5EF4-FFF2-40B4-BE49-F238E27FC236}">
                <a16:creationId xmlns:a16="http://schemas.microsoft.com/office/drawing/2014/main" id="{501E0A21-2D42-E9F3-6A1E-7B91B4F95474}"/>
              </a:ext>
            </a:extLst>
          </p:cNvPr>
          <p:cNvSpPr>
            <a:spLocks noGrp="1" noChangeArrowheads="1"/>
          </p:cNvSpPr>
          <p:nvPr>
            <p:ph type="body" idx="1"/>
          </p:nvPr>
        </p:nvSpPr>
        <p:spPr/>
        <p:txBody>
          <a:bodyPr/>
          <a:lstStyle/>
          <a:p>
            <a:endParaRPr lang="en-CA" altLang="LID4096"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9F2A9AB-EF04-9BAF-E4E1-9A6C64742488}"/>
              </a:ext>
            </a:extLst>
          </p:cNvPr>
          <p:cNvSpPr>
            <a:spLocks noGrp="1" noChangeArrowheads="1"/>
          </p:cNvSpPr>
          <p:nvPr>
            <p:ph type="sldNum" sz="quarter" idx="5"/>
          </p:nvPr>
        </p:nvSpPr>
        <p:spPr>
          <a:ln/>
        </p:spPr>
        <p:txBody>
          <a:bodyPr/>
          <a:lstStyle/>
          <a:p>
            <a:fld id="{EDF78540-575B-493A-85C3-ED213847BD2C}" type="slidenum">
              <a:rPr lang="en-US" altLang="LID4096"/>
              <a:pPr/>
              <a:t>30</a:t>
            </a:fld>
            <a:endParaRPr lang="en-US" altLang="LID4096"/>
          </a:p>
        </p:txBody>
      </p:sp>
      <p:sp>
        <p:nvSpPr>
          <p:cNvPr id="393218" name="Rectangle 2">
            <a:extLst>
              <a:ext uri="{FF2B5EF4-FFF2-40B4-BE49-F238E27FC236}">
                <a16:creationId xmlns:a16="http://schemas.microsoft.com/office/drawing/2014/main" id="{83545CA3-2CAD-8806-5B0C-796A093CC8BA}"/>
              </a:ext>
            </a:extLst>
          </p:cNvPr>
          <p:cNvSpPr>
            <a:spLocks noChangeArrowheads="1" noTextEdit="1"/>
          </p:cNvSpPr>
          <p:nvPr>
            <p:ph type="sldImg"/>
          </p:nvPr>
        </p:nvSpPr>
        <p:spPr>
          <a:ln/>
        </p:spPr>
      </p:sp>
      <p:sp>
        <p:nvSpPr>
          <p:cNvPr id="393219" name="Rectangle 3">
            <a:extLst>
              <a:ext uri="{FF2B5EF4-FFF2-40B4-BE49-F238E27FC236}">
                <a16:creationId xmlns:a16="http://schemas.microsoft.com/office/drawing/2014/main" id="{D5FAC00B-E7FB-E44F-AA93-AF67CFF114BD}"/>
              </a:ext>
            </a:extLst>
          </p:cNvPr>
          <p:cNvSpPr>
            <a:spLocks noGrp="1" noChangeArrowheads="1"/>
          </p:cNvSpPr>
          <p:nvPr>
            <p:ph type="body" idx="1"/>
          </p:nvPr>
        </p:nvSpPr>
        <p:spPr/>
        <p:txBody>
          <a:bodyPr/>
          <a:lstStyle/>
          <a:p>
            <a:r>
              <a:rPr lang="en-US" altLang="LID4096" sz="2000">
                <a:latin typeface="Verdana" panose="020B0604030504040204" pitchFamily="34" charset="0"/>
              </a:rPr>
              <a:t>Here is another example created by my colleague Hideaki Kuzuoka. </a:t>
            </a:r>
          </a:p>
          <a:p>
            <a:r>
              <a:rPr lang="en-US" altLang="LID4096" sz="2000">
                <a:latin typeface="Verdana" panose="020B0604030504040204" pitchFamily="34" charset="0"/>
              </a:rPr>
              <a:t>-multiple collaborators</a:t>
            </a:r>
          </a:p>
          <a:p>
            <a:r>
              <a:rPr lang="en-US" altLang="LID4096" sz="2000">
                <a:latin typeface="Verdana" panose="020B0604030504040204" pitchFamily="34" charset="0"/>
              </a:rPr>
              <a:t>-leads into one on one video communication.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27B6F36-7B2F-10E1-FD49-2A7208032E95}"/>
              </a:ext>
            </a:extLst>
          </p:cNvPr>
          <p:cNvSpPr>
            <a:spLocks noGrp="1" noChangeArrowheads="1"/>
          </p:cNvSpPr>
          <p:nvPr>
            <p:ph type="sldNum" sz="quarter" idx="5"/>
          </p:nvPr>
        </p:nvSpPr>
        <p:spPr>
          <a:ln/>
        </p:spPr>
        <p:txBody>
          <a:bodyPr/>
          <a:lstStyle/>
          <a:p>
            <a:fld id="{48034B20-1D09-412F-A7A2-A78FFA9BD01B}" type="slidenum">
              <a:rPr lang="en-US" altLang="LID4096"/>
              <a:pPr/>
              <a:t>31</a:t>
            </a:fld>
            <a:endParaRPr lang="en-US" altLang="LID4096"/>
          </a:p>
        </p:txBody>
      </p:sp>
      <p:sp>
        <p:nvSpPr>
          <p:cNvPr id="603138" name="Rectangle 2050">
            <a:extLst>
              <a:ext uri="{FF2B5EF4-FFF2-40B4-BE49-F238E27FC236}">
                <a16:creationId xmlns:a16="http://schemas.microsoft.com/office/drawing/2014/main" id="{385EC722-C38F-6B93-335B-67BD453B5307}"/>
              </a:ext>
            </a:extLst>
          </p:cNvPr>
          <p:cNvSpPr>
            <a:spLocks noChangeArrowheads="1" noTextEdit="1"/>
          </p:cNvSpPr>
          <p:nvPr>
            <p:ph type="sldImg"/>
          </p:nvPr>
        </p:nvSpPr>
        <p:spPr>
          <a:ln/>
        </p:spPr>
      </p:sp>
      <p:sp>
        <p:nvSpPr>
          <p:cNvPr id="603139" name="Rectangle 2051">
            <a:extLst>
              <a:ext uri="{FF2B5EF4-FFF2-40B4-BE49-F238E27FC236}">
                <a16:creationId xmlns:a16="http://schemas.microsoft.com/office/drawing/2014/main" id="{EC68CBBE-0D95-A387-A210-9AC64CA18451}"/>
              </a:ext>
            </a:extLst>
          </p:cNvPr>
          <p:cNvSpPr>
            <a:spLocks noGrp="1" noChangeArrowheads="1"/>
          </p:cNvSpPr>
          <p:nvPr>
            <p:ph type="body" idx="1"/>
          </p:nvPr>
        </p:nvSpPr>
        <p:spPr/>
        <p:txBody>
          <a:bodyPr/>
          <a:lstStyle/>
          <a:p>
            <a:pPr>
              <a:spcBef>
                <a:spcPct val="0"/>
              </a:spcBef>
              <a:buFontTx/>
              <a:buChar char="•"/>
            </a:pPr>
            <a:r>
              <a:rPr lang="en-CA" altLang="LID4096" sz="1800">
                <a:latin typeface="Verdana" panose="020B0604030504040204" pitchFamily="34" charset="0"/>
              </a:rPr>
              <a:t>I just want to digress a moment and talk about how to prototype with physical devices. </a:t>
            </a:r>
          </a:p>
          <a:p>
            <a:pPr>
              <a:spcBef>
                <a:spcPct val="0"/>
              </a:spcBef>
              <a:buFontTx/>
              <a:buChar char="•"/>
            </a:pPr>
            <a:r>
              <a:rPr lang="en-CA" altLang="LID4096" sz="1800">
                <a:latin typeface="Verdana" panose="020B0604030504040204" pitchFamily="34" charset="0"/>
              </a:rPr>
              <a:t>We’ve built special hardware and software that makes it extremely easy to build these kinds of things.</a:t>
            </a:r>
          </a:p>
          <a:p>
            <a:pPr>
              <a:spcBef>
                <a:spcPct val="0"/>
              </a:spcBef>
              <a:buFontTx/>
              <a:buChar char="•"/>
            </a:pPr>
            <a:r>
              <a:rPr lang="en-CA" altLang="LID4096" sz="1800">
                <a:latin typeface="Verdana" panose="020B0604030504040204" pitchFamily="34" charset="0"/>
              </a:rPr>
              <a:t>What we do is create Phidgets, or physical widgets. </a:t>
            </a:r>
          </a:p>
          <a:p>
            <a:pPr>
              <a:spcBef>
                <a:spcPct val="0"/>
              </a:spcBef>
              <a:buFontTx/>
              <a:buChar char="•"/>
            </a:pPr>
            <a:r>
              <a:rPr lang="en-CA" altLang="LID4096" sz="1800">
                <a:latin typeface="Verdana" panose="020B0604030504040204" pitchFamily="34" charset="0"/>
              </a:rPr>
              <a:t>Just as programmers assemble graphical interfaces through graphical widgets, so can designers assemble physical interfaces through our phidgets.</a:t>
            </a:r>
          </a:p>
          <a:p>
            <a:pPr>
              <a:spcBef>
                <a:spcPct val="0"/>
              </a:spcBef>
              <a:buFontTx/>
              <a:buChar char="•"/>
            </a:pPr>
            <a:r>
              <a:rPr lang="en-CA" altLang="LID4096" sz="1800">
                <a:latin typeface="Verdana" panose="020B0604030504040204" pitchFamily="34" charset="0"/>
              </a:rPr>
              <a:t>For example, here we see several phidgets…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FBB672-47ED-31AD-28B5-DAE5EBC39823}"/>
              </a:ext>
            </a:extLst>
          </p:cNvPr>
          <p:cNvSpPr>
            <a:spLocks noGrp="1" noChangeArrowheads="1"/>
          </p:cNvSpPr>
          <p:nvPr>
            <p:ph type="sldNum" sz="quarter" idx="5"/>
          </p:nvPr>
        </p:nvSpPr>
        <p:spPr>
          <a:ln/>
        </p:spPr>
        <p:txBody>
          <a:bodyPr/>
          <a:lstStyle/>
          <a:p>
            <a:fld id="{E435E1AA-0CFD-46EA-BF44-9D16815433B0}" type="slidenum">
              <a:rPr lang="en-US" altLang="LID4096"/>
              <a:pPr/>
              <a:t>32</a:t>
            </a:fld>
            <a:endParaRPr lang="en-US" altLang="LID4096"/>
          </a:p>
        </p:txBody>
      </p:sp>
      <p:sp>
        <p:nvSpPr>
          <p:cNvPr id="605186" name="Rectangle 1026">
            <a:extLst>
              <a:ext uri="{FF2B5EF4-FFF2-40B4-BE49-F238E27FC236}">
                <a16:creationId xmlns:a16="http://schemas.microsoft.com/office/drawing/2014/main" id="{2F1D72FF-5022-F120-A05B-7DAB675F0D1A}"/>
              </a:ext>
            </a:extLst>
          </p:cNvPr>
          <p:cNvSpPr>
            <a:spLocks noChangeArrowheads="1" noTextEdit="1"/>
          </p:cNvSpPr>
          <p:nvPr>
            <p:ph type="sldImg"/>
          </p:nvPr>
        </p:nvSpPr>
        <p:spPr>
          <a:ln/>
        </p:spPr>
      </p:sp>
      <p:sp>
        <p:nvSpPr>
          <p:cNvPr id="605187" name="Rectangle 1027">
            <a:extLst>
              <a:ext uri="{FF2B5EF4-FFF2-40B4-BE49-F238E27FC236}">
                <a16:creationId xmlns:a16="http://schemas.microsoft.com/office/drawing/2014/main" id="{E3B03C79-76C9-D34B-8B38-F4605782C791}"/>
              </a:ext>
            </a:extLst>
          </p:cNvPr>
          <p:cNvSpPr>
            <a:spLocks noGrp="1" noChangeArrowheads="1"/>
          </p:cNvSpPr>
          <p:nvPr>
            <p:ph type="body" idx="1"/>
          </p:nvPr>
        </p:nvSpPr>
        <p:spPr/>
        <p:txBody>
          <a:bodyPr/>
          <a:lstStyle/>
          <a:p>
            <a:r>
              <a:rPr lang="en-US" altLang="LID4096" sz="1800">
                <a:latin typeface="Verdana" panose="020B0604030504040204" pitchFamily="34" charset="0"/>
              </a:rPr>
              <a:t>I gave these phidgets to an HCI class as a design exercise, and asked them to be creative. </a:t>
            </a:r>
          </a:p>
          <a:p>
            <a:r>
              <a:rPr lang="en-US" altLang="LID4096" sz="1800">
                <a:latin typeface="Verdana" panose="020B0604030504040204" pitchFamily="34" charset="0"/>
              </a:rPr>
              <a:t>What I am going to show you is what they built, where I selected  student projects could be used as physical devices that display awareness information of others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DB99292-5675-E3A8-2F87-FA74BA7D5F46}"/>
              </a:ext>
            </a:extLst>
          </p:cNvPr>
          <p:cNvSpPr>
            <a:spLocks noGrp="1" noChangeArrowheads="1"/>
          </p:cNvSpPr>
          <p:nvPr>
            <p:ph type="sldNum" sz="quarter" idx="5"/>
          </p:nvPr>
        </p:nvSpPr>
        <p:spPr>
          <a:ln/>
        </p:spPr>
        <p:txBody>
          <a:bodyPr/>
          <a:lstStyle/>
          <a:p>
            <a:fld id="{C936CF6C-775B-43B1-91A2-8741D32390D0}" type="slidenum">
              <a:rPr lang="en-US" altLang="LID4096"/>
              <a:pPr/>
              <a:t>33</a:t>
            </a:fld>
            <a:endParaRPr lang="en-US" altLang="LID4096"/>
          </a:p>
        </p:txBody>
      </p:sp>
      <p:sp>
        <p:nvSpPr>
          <p:cNvPr id="403458" name="Rectangle 2">
            <a:extLst>
              <a:ext uri="{FF2B5EF4-FFF2-40B4-BE49-F238E27FC236}">
                <a16:creationId xmlns:a16="http://schemas.microsoft.com/office/drawing/2014/main" id="{742495A6-32FF-AD56-5F9D-7795614C6448}"/>
              </a:ext>
            </a:extLst>
          </p:cNvPr>
          <p:cNvSpPr>
            <a:spLocks noChangeArrowheads="1" noTextEdit="1"/>
          </p:cNvSpPr>
          <p:nvPr>
            <p:ph type="sldImg"/>
          </p:nvPr>
        </p:nvSpPr>
        <p:spPr>
          <a:ln/>
        </p:spPr>
      </p:sp>
      <p:sp>
        <p:nvSpPr>
          <p:cNvPr id="403459" name="Rectangle 3">
            <a:extLst>
              <a:ext uri="{FF2B5EF4-FFF2-40B4-BE49-F238E27FC236}">
                <a16:creationId xmlns:a16="http://schemas.microsoft.com/office/drawing/2014/main" id="{61E3A9FB-2DA9-3303-DCCB-298502AB4B5C}"/>
              </a:ext>
            </a:extLst>
          </p:cNvPr>
          <p:cNvSpPr>
            <a:spLocks noGrp="1" noChangeArrowheads="1"/>
          </p:cNvSpPr>
          <p:nvPr>
            <p:ph type="body" idx="1"/>
          </p:nvPr>
        </p:nvSpPr>
        <p:spPr/>
        <p:txBody>
          <a:bodyPr/>
          <a:lstStyle/>
          <a:p>
            <a:pPr>
              <a:buFontTx/>
              <a:buChar char="•"/>
            </a:pPr>
            <a:r>
              <a:rPr lang="en-US" altLang="LID4096" sz="1400">
                <a:latin typeface="Verdana" panose="020B0604030504040204" pitchFamily="34" charset="0"/>
              </a:rPr>
              <a:t>Our next exploration was to revisit awareness information, where we wanted to recognize other characteristics of awareness information now present in the every day world. </a:t>
            </a:r>
          </a:p>
          <a:p>
            <a:pPr>
              <a:buFontTx/>
              <a:buChar char="•"/>
            </a:pPr>
            <a:r>
              <a:rPr lang="en-US" altLang="LID4096" sz="1400">
                <a:latin typeface="Verdana" panose="020B0604030504040204" pitchFamily="34" charset="0"/>
              </a:rPr>
              <a:t>First, we need to recognize that most awareness information is far more than a few bits of information. </a:t>
            </a:r>
          </a:p>
          <a:p>
            <a:pPr>
              <a:buFontTx/>
              <a:buChar char="•"/>
            </a:pPr>
            <a:r>
              <a:rPr lang="en-US" altLang="LID4096" sz="1400">
                <a:latin typeface="Verdana" panose="020B0604030504040204" pitchFamily="34" charset="0"/>
              </a:rPr>
              <a:t>It is media rich: we are aware of many things, including not only people, but of the events occuring around us and of the things, or artifacts within our environment. </a:t>
            </a:r>
          </a:p>
          <a:p>
            <a:pPr>
              <a:buFontTx/>
              <a:buChar char="•"/>
            </a:pPr>
            <a:r>
              <a:rPr lang="en-US" altLang="LID4096" sz="1400">
                <a:latin typeface="Verdana" panose="020B0604030504040204" pitchFamily="34" charset="0"/>
              </a:rPr>
              <a:t>Second, Information competes for our attention: our environments contain huge amounts of information: noticing information is often a function of its personal importance, its salience, and serendipity</a:t>
            </a:r>
          </a:p>
          <a:p>
            <a:pPr>
              <a:buFontTx/>
              <a:buChar char="•"/>
            </a:pPr>
            <a:r>
              <a:rPr lang="en-US" altLang="LID4096" sz="1400">
                <a:latin typeface="Verdana" panose="020B0604030504040204" pitchFamily="34" charset="0"/>
              </a:rPr>
              <a:t>Other important points come from considering awareness information as a social phonomenon.</a:t>
            </a:r>
          </a:p>
          <a:p>
            <a:pPr>
              <a:buFontTx/>
              <a:buChar char="•"/>
            </a:pPr>
            <a:r>
              <a:rPr lang="en-US" altLang="LID4096" sz="1400">
                <a:latin typeface="Verdana" panose="020B0604030504040204" pitchFamily="34" charset="0"/>
              </a:rPr>
              <a:t>When people cohabit a place, the information becomes a shared resource that many can perceive.</a:t>
            </a:r>
          </a:p>
          <a:p>
            <a:pPr>
              <a:buFontTx/>
              <a:buChar char="•"/>
            </a:pPr>
            <a:r>
              <a:rPr lang="en-US" altLang="LID4096" sz="1400">
                <a:latin typeface="Verdana" panose="020B0604030504040204" pitchFamily="34" charset="0"/>
              </a:rPr>
              <a:t>Awareness information can also be socially produced. One person can intentionally create information for others (such as a message placed on a visible whiteboard). Similarly, conversations and interactions by people in a group can be overheard by others.</a:t>
            </a:r>
          </a:p>
          <a:p>
            <a:pPr>
              <a:buFontTx/>
              <a:buChar char="•"/>
            </a:pPr>
            <a:r>
              <a:rPr lang="en-US" altLang="LID4096" sz="1400">
                <a:latin typeface="Verdana" panose="020B0604030504040204" pitchFamily="34" charset="0"/>
              </a:rPr>
              <a:t>Finally, awareness information can be socially manipulated. One person may position it so another can see it. For example, I am sure all of you have experienced a postit note stuck to your monitor that was placed there by another person. As well, if one person sees some information that may be relevant to another, he or she may inform them about it.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8D866E-6894-0E40-20DE-3B4B7D4698AF}"/>
              </a:ext>
            </a:extLst>
          </p:cNvPr>
          <p:cNvSpPr>
            <a:spLocks noGrp="1" noChangeArrowheads="1"/>
          </p:cNvSpPr>
          <p:nvPr>
            <p:ph type="sldNum" sz="quarter" idx="5"/>
          </p:nvPr>
        </p:nvSpPr>
        <p:spPr>
          <a:ln/>
        </p:spPr>
        <p:txBody>
          <a:bodyPr/>
          <a:lstStyle/>
          <a:p>
            <a:fld id="{9735E55F-AF37-4635-874B-8395DC95E2E4}" type="slidenum">
              <a:rPr lang="en-US" altLang="LID4096"/>
              <a:pPr/>
              <a:t>34</a:t>
            </a:fld>
            <a:endParaRPr lang="en-US" altLang="LID4096"/>
          </a:p>
        </p:txBody>
      </p:sp>
      <p:sp>
        <p:nvSpPr>
          <p:cNvPr id="405506" name="Rectangle 2">
            <a:extLst>
              <a:ext uri="{FF2B5EF4-FFF2-40B4-BE49-F238E27FC236}">
                <a16:creationId xmlns:a16="http://schemas.microsoft.com/office/drawing/2014/main" id="{B4ADACC9-F1E0-7FD3-F5E7-11733A8D5317}"/>
              </a:ext>
            </a:extLst>
          </p:cNvPr>
          <p:cNvSpPr>
            <a:spLocks noChangeArrowheads="1" noTextEdit="1"/>
          </p:cNvSpPr>
          <p:nvPr>
            <p:ph type="sldImg"/>
          </p:nvPr>
        </p:nvSpPr>
        <p:spPr>
          <a:ln/>
        </p:spPr>
      </p:sp>
      <p:sp>
        <p:nvSpPr>
          <p:cNvPr id="405507" name="Rectangle 3">
            <a:extLst>
              <a:ext uri="{FF2B5EF4-FFF2-40B4-BE49-F238E27FC236}">
                <a16:creationId xmlns:a16="http://schemas.microsoft.com/office/drawing/2014/main" id="{18519F9E-D1B4-047A-5597-667D6F2D8024}"/>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We developed the Notification Collage to recognize these characteristics.</a:t>
            </a:r>
          </a:p>
          <a:p>
            <a:pPr>
              <a:buFontTx/>
              <a:buChar char="-"/>
            </a:pPr>
            <a:r>
              <a:rPr lang="en-US" altLang="LID4096" sz="1800">
                <a:latin typeface="Verdana" panose="020B0604030504040204" pitchFamily="34" charset="0"/>
              </a:rPr>
              <a:t>The NC is a public forum for group members to post multimedia information about themselves and their things</a:t>
            </a:r>
          </a:p>
          <a:p>
            <a:pPr>
              <a:buFontTx/>
              <a:buChar char="-"/>
            </a:pPr>
            <a:r>
              <a:rPr lang="en-US" altLang="LID4096" sz="1800">
                <a:latin typeface="Verdana" panose="020B0604030504040204" pitchFamily="34" charset="0"/>
              </a:rPr>
              <a:t>It encourages casual interaction by allowing others to view this information and act on it.</a:t>
            </a:r>
          </a:p>
          <a:p>
            <a:pPr>
              <a:buFontTx/>
              <a:buChar char="-"/>
            </a:pPr>
            <a:r>
              <a:rPr lang="en-US" altLang="LID4096" sz="1800">
                <a:latin typeface="Verdana" panose="020B0604030504040204" pitchFamily="34" charset="0"/>
              </a:rPr>
              <a:t>We wanted this information on the periphery of peoples’ attention, hence its presence on both large public displays and secondary personal displays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3A83B5B-D535-9D72-B1EB-8AAA4BF6FC07}"/>
              </a:ext>
            </a:extLst>
          </p:cNvPr>
          <p:cNvSpPr>
            <a:spLocks noGrp="1" noChangeArrowheads="1"/>
          </p:cNvSpPr>
          <p:nvPr>
            <p:ph type="sldNum" sz="quarter" idx="5"/>
          </p:nvPr>
        </p:nvSpPr>
        <p:spPr>
          <a:ln/>
        </p:spPr>
        <p:txBody>
          <a:bodyPr/>
          <a:lstStyle/>
          <a:p>
            <a:fld id="{C9A51285-59A0-4289-8C29-21B1562111D3}" type="slidenum">
              <a:rPr lang="en-US" altLang="LID4096"/>
              <a:pPr/>
              <a:t>35</a:t>
            </a:fld>
            <a:endParaRPr lang="en-US" altLang="LID4096"/>
          </a:p>
        </p:txBody>
      </p:sp>
      <p:sp>
        <p:nvSpPr>
          <p:cNvPr id="407554" name="Rectangle 2">
            <a:extLst>
              <a:ext uri="{FF2B5EF4-FFF2-40B4-BE49-F238E27FC236}">
                <a16:creationId xmlns:a16="http://schemas.microsoft.com/office/drawing/2014/main" id="{84BB33B9-0F0D-E53F-3AF4-E40D3B1E8447}"/>
              </a:ext>
            </a:extLst>
          </p:cNvPr>
          <p:cNvSpPr>
            <a:spLocks noChangeArrowheads="1" noTextEdit="1"/>
          </p:cNvSpPr>
          <p:nvPr>
            <p:ph type="sldImg"/>
          </p:nvPr>
        </p:nvSpPr>
        <p:spPr>
          <a:ln/>
        </p:spPr>
      </p:sp>
      <p:sp>
        <p:nvSpPr>
          <p:cNvPr id="407555" name="Rectangle 3">
            <a:extLst>
              <a:ext uri="{FF2B5EF4-FFF2-40B4-BE49-F238E27FC236}">
                <a16:creationId xmlns:a16="http://schemas.microsoft.com/office/drawing/2014/main" id="{0A94C78C-BBEF-EF79-2D91-F03B34125B4F}"/>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The nc follows the metaphor of a bulletin board of overlapping elements.</a:t>
            </a:r>
          </a:p>
          <a:p>
            <a:pPr>
              <a:buFontTx/>
              <a:buChar char="-"/>
            </a:pPr>
            <a:r>
              <a:rPr lang="en-US" altLang="LID4096" sz="1800">
                <a:latin typeface="Verdana" panose="020B0604030504040204" pitchFamily="34" charset="0"/>
              </a:rPr>
              <a:t>just like in the real world where people post postcards, photos, notices and other stuff to public boards for others to see and react to at their leisure, people can post multimedia in a similar fashion on the nc</a:t>
            </a:r>
          </a:p>
          <a:p>
            <a:pPr>
              <a:buFontTx/>
              <a:buChar char="-"/>
            </a:pPr>
            <a:r>
              <a:rPr lang="en-US" altLang="LID4096" sz="1800">
                <a:latin typeface="Verdana" panose="020B0604030504040204" pitchFamily="34" charset="0"/>
              </a:rPr>
              <a:t>We chose this metaphor for its convenient display of large amounts of diverse and possibly ephemeral information</a:t>
            </a:r>
          </a:p>
          <a:p>
            <a:pPr>
              <a:buFontTx/>
              <a:buChar char="-"/>
            </a:pPr>
            <a:r>
              <a:rPr lang="en-US" altLang="LID4096" sz="1800">
                <a:latin typeface="Verdana" panose="020B0604030504040204" pitchFamily="34" charset="0"/>
              </a:rPr>
              <a:t>When new elements are posted, they appear at random locations on the left side of the board, possibly overlapping elements that are already there</a:t>
            </a:r>
          </a:p>
          <a:p>
            <a:pPr>
              <a:buFontTx/>
              <a:buChar char="-"/>
            </a:pPr>
            <a:r>
              <a:rPr lang="en-US" altLang="LID4096" sz="1800">
                <a:latin typeface="Verdana" panose="020B0604030504040204" pitchFamily="34" charset="0"/>
              </a:rPr>
              <a:t>People can take any information they’re interested in keeping uncovered and set it aside in the reserved space on the right side of the board</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5AB34BA-144F-1637-2C60-B954DB19D636}"/>
              </a:ext>
            </a:extLst>
          </p:cNvPr>
          <p:cNvSpPr>
            <a:spLocks noGrp="1" noChangeArrowheads="1"/>
          </p:cNvSpPr>
          <p:nvPr>
            <p:ph type="sldNum" sz="quarter" idx="5"/>
          </p:nvPr>
        </p:nvSpPr>
        <p:spPr>
          <a:ln/>
        </p:spPr>
        <p:txBody>
          <a:bodyPr/>
          <a:lstStyle/>
          <a:p>
            <a:fld id="{74EA56D6-A909-4789-9E7F-BDBD618AD998}" type="slidenum">
              <a:rPr lang="en-US" altLang="LID4096"/>
              <a:pPr/>
              <a:t>36</a:t>
            </a:fld>
            <a:endParaRPr lang="en-US" altLang="LID4096"/>
          </a:p>
        </p:txBody>
      </p:sp>
      <p:sp>
        <p:nvSpPr>
          <p:cNvPr id="409602" name="Rectangle 2">
            <a:extLst>
              <a:ext uri="{FF2B5EF4-FFF2-40B4-BE49-F238E27FC236}">
                <a16:creationId xmlns:a16="http://schemas.microsoft.com/office/drawing/2014/main" id="{570DD7A3-0878-4B20-CB0C-C4EF573D796D}"/>
              </a:ext>
            </a:extLst>
          </p:cNvPr>
          <p:cNvSpPr>
            <a:spLocks noChangeArrowheads="1" noTextEdit="1"/>
          </p:cNvSpPr>
          <p:nvPr>
            <p:ph type="sldImg"/>
          </p:nvPr>
        </p:nvSpPr>
        <p:spPr>
          <a:ln/>
        </p:spPr>
      </p:sp>
      <p:sp>
        <p:nvSpPr>
          <p:cNvPr id="409603" name="Rectangle 3">
            <a:extLst>
              <a:ext uri="{FF2B5EF4-FFF2-40B4-BE49-F238E27FC236}">
                <a16:creationId xmlns:a16="http://schemas.microsoft.com/office/drawing/2014/main" id="{584481B3-4A08-C3FF-7DB8-7052F8A806FF}"/>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so from the brief video, you can see a diverse number of media elements all interacting in this environment.</a:t>
            </a:r>
          </a:p>
          <a:p>
            <a:pPr>
              <a:buFontTx/>
              <a:buChar char="•"/>
            </a:pPr>
            <a:r>
              <a:rPr lang="en-CA" altLang="LID4096" sz="1800">
                <a:latin typeface="Verdana" panose="020B0604030504040204" pitchFamily="34" charset="0"/>
              </a:rPr>
              <a:t>Posting of new media is done through a simple client interface that I won’t really cover here</a:t>
            </a:r>
          </a:p>
          <a:p>
            <a:pPr>
              <a:buFontTx/>
              <a:buChar char="•"/>
            </a:pPr>
            <a:r>
              <a:rPr lang="en-CA" altLang="LID4096" sz="1800">
                <a:latin typeface="Verdana" panose="020B0604030504040204" pitchFamily="34" charset="0"/>
              </a:rPr>
              <a:t>However, it’s worth mentioning that most media elements are posted with the simple click of a button, </a:t>
            </a:r>
          </a:p>
          <a:p>
            <a:pPr>
              <a:buFontTx/>
              <a:buChar char="•"/>
            </a:pPr>
            <a:r>
              <a:rPr lang="en-CA" altLang="LID4096" sz="1800">
                <a:latin typeface="Verdana" panose="020B0604030504040204" pitchFamily="34" charset="0"/>
              </a:rPr>
              <a:t>This keeps posting and viewing media simple and lightweight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D73A9BA-1963-E8C8-0715-DD4705D9635F}"/>
              </a:ext>
            </a:extLst>
          </p:cNvPr>
          <p:cNvSpPr>
            <a:spLocks noGrp="1" noChangeArrowheads="1"/>
          </p:cNvSpPr>
          <p:nvPr>
            <p:ph type="sldNum" sz="quarter" idx="5"/>
          </p:nvPr>
        </p:nvSpPr>
        <p:spPr>
          <a:ln/>
        </p:spPr>
        <p:txBody>
          <a:bodyPr/>
          <a:lstStyle/>
          <a:p>
            <a:fld id="{8D2B53A2-A387-4DA9-B062-5C7E4BAA360E}" type="slidenum">
              <a:rPr lang="en-US" altLang="LID4096"/>
              <a:pPr/>
              <a:t>37</a:t>
            </a:fld>
            <a:endParaRPr lang="en-US" altLang="LID4096"/>
          </a:p>
        </p:txBody>
      </p:sp>
      <p:sp>
        <p:nvSpPr>
          <p:cNvPr id="411650" name="Rectangle 2">
            <a:extLst>
              <a:ext uri="{FF2B5EF4-FFF2-40B4-BE49-F238E27FC236}">
                <a16:creationId xmlns:a16="http://schemas.microsoft.com/office/drawing/2014/main" id="{69E8CC14-2871-1684-94B3-40045F96FF40}"/>
              </a:ext>
            </a:extLst>
          </p:cNvPr>
          <p:cNvSpPr>
            <a:spLocks noChangeArrowheads="1" noTextEdit="1"/>
          </p:cNvSpPr>
          <p:nvPr>
            <p:ph type="sldImg"/>
          </p:nvPr>
        </p:nvSpPr>
        <p:spPr>
          <a:ln/>
        </p:spPr>
      </p:sp>
      <p:sp>
        <p:nvSpPr>
          <p:cNvPr id="411651" name="Rectangle 3">
            <a:extLst>
              <a:ext uri="{FF2B5EF4-FFF2-40B4-BE49-F238E27FC236}">
                <a16:creationId xmlns:a16="http://schemas.microsoft.com/office/drawing/2014/main" id="{5424119C-50DA-28E4-EEDF-DF143B1057BA}"/>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In the next few slides, I’m just going to run through a brief description of the media elements currently available.</a:t>
            </a:r>
          </a:p>
          <a:p>
            <a:endParaRPr lang="en-CA" altLang="LID4096" sz="1800">
              <a:latin typeface="Verdana" panose="020B060403050404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7C9BB12-EA24-E000-E455-724DEA9BBA3A}"/>
              </a:ext>
            </a:extLst>
          </p:cNvPr>
          <p:cNvSpPr>
            <a:spLocks noGrp="1" noChangeArrowheads="1"/>
          </p:cNvSpPr>
          <p:nvPr>
            <p:ph type="sldNum" sz="quarter" idx="5"/>
          </p:nvPr>
        </p:nvSpPr>
        <p:spPr>
          <a:ln/>
        </p:spPr>
        <p:txBody>
          <a:bodyPr/>
          <a:lstStyle/>
          <a:p>
            <a:fld id="{5FA76931-5E95-4C0E-B9A2-278490744EF9}" type="slidenum">
              <a:rPr lang="en-US" altLang="LID4096"/>
              <a:pPr/>
              <a:t>38</a:t>
            </a:fld>
            <a:endParaRPr lang="en-US" altLang="LID4096"/>
          </a:p>
        </p:txBody>
      </p:sp>
      <p:sp>
        <p:nvSpPr>
          <p:cNvPr id="413698" name="Rectangle 2">
            <a:extLst>
              <a:ext uri="{FF2B5EF4-FFF2-40B4-BE49-F238E27FC236}">
                <a16:creationId xmlns:a16="http://schemas.microsoft.com/office/drawing/2014/main" id="{884C148E-A211-0CF4-A3DD-57CA00C8D268}"/>
              </a:ext>
            </a:extLst>
          </p:cNvPr>
          <p:cNvSpPr>
            <a:spLocks noChangeArrowheads="1" noTextEdit="1"/>
          </p:cNvSpPr>
          <p:nvPr>
            <p:ph type="sldImg"/>
          </p:nvPr>
        </p:nvSpPr>
        <p:spPr>
          <a:ln/>
        </p:spPr>
      </p:sp>
      <p:sp>
        <p:nvSpPr>
          <p:cNvPr id="413699" name="Rectangle 3">
            <a:extLst>
              <a:ext uri="{FF2B5EF4-FFF2-40B4-BE49-F238E27FC236}">
                <a16:creationId xmlns:a16="http://schemas.microsoft.com/office/drawing/2014/main" id="{95339972-851B-C4E1-36F5-7D593257D4EF}"/>
              </a:ext>
            </a:extLst>
          </p:cNvPr>
          <p:cNvSpPr>
            <a:spLocks noGrp="1" noChangeArrowheads="1"/>
          </p:cNvSpPr>
          <p:nvPr>
            <p:ph type="body" idx="1"/>
          </p:nvPr>
        </p:nvSpPr>
        <p:spPr/>
        <p:txBody>
          <a:bodyPr/>
          <a:lstStyle/>
          <a:p>
            <a:r>
              <a:rPr lang="en-CA" altLang="LID4096" sz="1800">
                <a:latin typeface="Verdana" panose="020B0604030504040204" pitchFamily="34" charset="0"/>
              </a:rPr>
              <a:t>Sticky notes are textboxes that allow a user to post text messages in real time</a:t>
            </a:r>
          </a:p>
          <a:p>
            <a:r>
              <a:rPr lang="en-CA" altLang="LID4096" sz="1800">
                <a:latin typeface="Verdana" panose="020B0604030504040204" pitchFamily="34" charset="0"/>
              </a:rPr>
              <a:t>So, everyone sees the text as it’s typed in letter by letter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B2F69C3-47A9-FBD3-429E-2E8B85A7EAD7}"/>
              </a:ext>
            </a:extLst>
          </p:cNvPr>
          <p:cNvSpPr>
            <a:spLocks noGrp="1" noChangeArrowheads="1"/>
          </p:cNvSpPr>
          <p:nvPr>
            <p:ph type="sldNum" sz="quarter" idx="5"/>
          </p:nvPr>
        </p:nvSpPr>
        <p:spPr>
          <a:ln/>
        </p:spPr>
        <p:txBody>
          <a:bodyPr/>
          <a:lstStyle/>
          <a:p>
            <a:fld id="{886E1368-495F-4A5F-A538-AD4D286238ED}" type="slidenum">
              <a:rPr lang="en-US" altLang="LID4096"/>
              <a:pPr/>
              <a:t>39</a:t>
            </a:fld>
            <a:endParaRPr lang="en-US" altLang="LID4096"/>
          </a:p>
        </p:txBody>
      </p:sp>
      <p:sp>
        <p:nvSpPr>
          <p:cNvPr id="415746" name="Rectangle 2">
            <a:extLst>
              <a:ext uri="{FF2B5EF4-FFF2-40B4-BE49-F238E27FC236}">
                <a16:creationId xmlns:a16="http://schemas.microsoft.com/office/drawing/2014/main" id="{2F6B2FBE-DDC3-8B52-053E-A9E30A98586D}"/>
              </a:ext>
            </a:extLst>
          </p:cNvPr>
          <p:cNvSpPr>
            <a:spLocks noChangeArrowheads="1" noTextEdit="1"/>
          </p:cNvSpPr>
          <p:nvPr>
            <p:ph type="sldImg"/>
          </p:nvPr>
        </p:nvSpPr>
        <p:spPr>
          <a:ln/>
        </p:spPr>
      </p:sp>
      <p:sp>
        <p:nvSpPr>
          <p:cNvPr id="415747" name="Rectangle 3">
            <a:extLst>
              <a:ext uri="{FF2B5EF4-FFF2-40B4-BE49-F238E27FC236}">
                <a16:creationId xmlns:a16="http://schemas.microsoft.com/office/drawing/2014/main" id="{B0E20323-DE37-357D-6825-4E5B8654F55A}"/>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Periodic video can be sourced from any pc camera and will take and post a snapshot to the nc every 20 seconds or so</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5583B0E-8035-F03E-A577-D83A9F472AB7}"/>
              </a:ext>
            </a:extLst>
          </p:cNvPr>
          <p:cNvSpPr>
            <a:spLocks noGrp="1" noChangeArrowheads="1"/>
          </p:cNvSpPr>
          <p:nvPr>
            <p:ph type="sldNum" sz="quarter" idx="5"/>
          </p:nvPr>
        </p:nvSpPr>
        <p:spPr>
          <a:ln/>
        </p:spPr>
        <p:txBody>
          <a:bodyPr/>
          <a:lstStyle/>
          <a:p>
            <a:fld id="{BB3CFBB3-45B8-4476-BDC1-98C03F73D37C}" type="slidenum">
              <a:rPr lang="en-US" altLang="LID4096"/>
              <a:pPr/>
              <a:t>40</a:t>
            </a:fld>
            <a:endParaRPr lang="en-US" altLang="LID4096"/>
          </a:p>
        </p:txBody>
      </p:sp>
      <p:sp>
        <p:nvSpPr>
          <p:cNvPr id="417794" name="Rectangle 1026">
            <a:extLst>
              <a:ext uri="{FF2B5EF4-FFF2-40B4-BE49-F238E27FC236}">
                <a16:creationId xmlns:a16="http://schemas.microsoft.com/office/drawing/2014/main" id="{3E5914F6-2CE7-497E-5CDC-6967A8ED70AF}"/>
              </a:ext>
            </a:extLst>
          </p:cNvPr>
          <p:cNvSpPr>
            <a:spLocks noChangeArrowheads="1" noTextEdit="1"/>
          </p:cNvSpPr>
          <p:nvPr>
            <p:ph type="sldImg"/>
          </p:nvPr>
        </p:nvSpPr>
        <p:spPr>
          <a:ln/>
        </p:spPr>
      </p:sp>
      <p:sp>
        <p:nvSpPr>
          <p:cNvPr id="417795" name="Rectangle 1027">
            <a:extLst>
              <a:ext uri="{FF2B5EF4-FFF2-40B4-BE49-F238E27FC236}">
                <a16:creationId xmlns:a16="http://schemas.microsoft.com/office/drawing/2014/main" id="{437B0F4A-90B6-316A-CCB0-E1D357A4CA17}"/>
              </a:ext>
            </a:extLst>
          </p:cNvPr>
          <p:cNvSpPr>
            <a:spLocks noGrp="1" noChangeArrowheads="1"/>
          </p:cNvSpPr>
          <p:nvPr>
            <p:ph type="body" idx="1"/>
          </p:nvPr>
        </p:nvSpPr>
        <p:spPr/>
        <p:txBody>
          <a:bodyPr/>
          <a:lstStyle/>
          <a:p>
            <a:r>
              <a:rPr lang="en-CA" altLang="LID4096" sz="1800">
                <a:latin typeface="Verdana" panose="020B0604030504040204" pitchFamily="34" charset="0"/>
              </a:rPr>
              <a:t>* A desktop snapshot simply allows you to grab a picture of your virtual desktop and post it to the nc to show others what you’re doing.</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80E1C4-CDA5-67AD-15E9-2D653184592B}"/>
              </a:ext>
            </a:extLst>
          </p:cNvPr>
          <p:cNvSpPr>
            <a:spLocks noGrp="1" noChangeArrowheads="1"/>
          </p:cNvSpPr>
          <p:nvPr>
            <p:ph type="sldNum" sz="quarter" idx="5"/>
          </p:nvPr>
        </p:nvSpPr>
        <p:spPr>
          <a:ln/>
        </p:spPr>
        <p:txBody>
          <a:bodyPr/>
          <a:lstStyle/>
          <a:p>
            <a:fld id="{DE3CD6F6-2441-4BE4-89D4-8C09BEEDB5BF}" type="slidenum">
              <a:rPr lang="en-US" altLang="LID4096"/>
              <a:pPr/>
              <a:t>41</a:t>
            </a:fld>
            <a:endParaRPr lang="en-US" altLang="LID4096"/>
          </a:p>
        </p:txBody>
      </p:sp>
      <p:sp>
        <p:nvSpPr>
          <p:cNvPr id="419842" name="Rectangle 2">
            <a:extLst>
              <a:ext uri="{FF2B5EF4-FFF2-40B4-BE49-F238E27FC236}">
                <a16:creationId xmlns:a16="http://schemas.microsoft.com/office/drawing/2014/main" id="{4AE0D502-625B-5B70-E9A1-2E4F0DDFCB97}"/>
              </a:ext>
            </a:extLst>
          </p:cNvPr>
          <p:cNvSpPr>
            <a:spLocks noChangeArrowheads="1" noTextEdit="1"/>
          </p:cNvSpPr>
          <p:nvPr>
            <p:ph type="sldImg"/>
          </p:nvPr>
        </p:nvSpPr>
        <p:spPr>
          <a:ln/>
        </p:spPr>
      </p:sp>
      <p:sp>
        <p:nvSpPr>
          <p:cNvPr id="419843" name="Rectangle 3">
            <a:extLst>
              <a:ext uri="{FF2B5EF4-FFF2-40B4-BE49-F238E27FC236}">
                <a16:creationId xmlns:a16="http://schemas.microsoft.com/office/drawing/2014/main" id="{34DD877C-2707-F9D8-0930-64B29B8A4F4B}"/>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Slide shows let you post a series of digital photos, likely taken from a digital camera, to the collage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871ED43-FF79-3C5D-0F80-A077BF25B624}"/>
              </a:ext>
            </a:extLst>
          </p:cNvPr>
          <p:cNvSpPr>
            <a:spLocks noGrp="1" noChangeArrowheads="1"/>
          </p:cNvSpPr>
          <p:nvPr>
            <p:ph type="sldNum" sz="quarter" idx="5"/>
          </p:nvPr>
        </p:nvSpPr>
        <p:spPr>
          <a:ln/>
        </p:spPr>
        <p:txBody>
          <a:bodyPr/>
          <a:lstStyle/>
          <a:p>
            <a:fld id="{3AA08688-309F-4AC1-9D99-F8F0A6CE2ACC}" type="slidenum">
              <a:rPr lang="en-US" altLang="LID4096"/>
              <a:pPr/>
              <a:t>42</a:t>
            </a:fld>
            <a:endParaRPr lang="en-US" altLang="LID4096"/>
          </a:p>
        </p:txBody>
      </p:sp>
      <p:sp>
        <p:nvSpPr>
          <p:cNvPr id="421890" name="Rectangle 2">
            <a:extLst>
              <a:ext uri="{FF2B5EF4-FFF2-40B4-BE49-F238E27FC236}">
                <a16:creationId xmlns:a16="http://schemas.microsoft.com/office/drawing/2014/main" id="{FBDBDB3B-7B01-DD52-A8C2-AA82098FC5DF}"/>
              </a:ext>
            </a:extLst>
          </p:cNvPr>
          <p:cNvSpPr>
            <a:spLocks noChangeArrowheads="1" noTextEdit="1"/>
          </p:cNvSpPr>
          <p:nvPr>
            <p:ph type="sldImg"/>
          </p:nvPr>
        </p:nvSpPr>
        <p:spPr>
          <a:ln/>
        </p:spPr>
      </p:sp>
      <p:sp>
        <p:nvSpPr>
          <p:cNvPr id="421891" name="Rectangle 3">
            <a:extLst>
              <a:ext uri="{FF2B5EF4-FFF2-40B4-BE49-F238E27FC236}">
                <a16:creationId xmlns:a16="http://schemas.microsoft.com/office/drawing/2014/main" id="{064AC364-61B4-3F9C-22B4-107EEAAD4623}"/>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If you’re browsing the web and find a page that you think everyone might find interesting, the webpage thumbnail is a way to pass along the link to the collage community.</a:t>
            </a:r>
          </a:p>
          <a:p>
            <a:pPr>
              <a:buFontTx/>
              <a:buChar char="•"/>
            </a:pPr>
            <a:r>
              <a:rPr lang="en-CA" altLang="LID4096" sz="1800">
                <a:latin typeface="Verdana" panose="020B0604030504040204" pitchFamily="34" charset="0"/>
              </a:rPr>
              <a:t>It takes a snapshot of the page you’re viewing and posts a thumbnail of it to the nc which can be used by anyone to navigate to that site.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BF3A86-D4E2-1AAC-0EB4-C9BF67DF0770}"/>
              </a:ext>
            </a:extLst>
          </p:cNvPr>
          <p:cNvSpPr>
            <a:spLocks noGrp="1" noChangeArrowheads="1"/>
          </p:cNvSpPr>
          <p:nvPr>
            <p:ph type="sldNum" sz="quarter" idx="5"/>
          </p:nvPr>
        </p:nvSpPr>
        <p:spPr>
          <a:ln/>
        </p:spPr>
        <p:txBody>
          <a:bodyPr/>
          <a:lstStyle/>
          <a:p>
            <a:fld id="{309180B6-EA45-4D44-B465-C5B4C8DEF2FE}" type="slidenum">
              <a:rPr lang="en-US" altLang="LID4096"/>
              <a:pPr/>
              <a:t>43</a:t>
            </a:fld>
            <a:endParaRPr lang="en-US" altLang="LID4096"/>
          </a:p>
        </p:txBody>
      </p:sp>
      <p:sp>
        <p:nvSpPr>
          <p:cNvPr id="423938" name="Rectangle 1026">
            <a:extLst>
              <a:ext uri="{FF2B5EF4-FFF2-40B4-BE49-F238E27FC236}">
                <a16:creationId xmlns:a16="http://schemas.microsoft.com/office/drawing/2014/main" id="{9D27D30B-5AC0-8AAA-4E77-3286461C70D0}"/>
              </a:ext>
            </a:extLst>
          </p:cNvPr>
          <p:cNvSpPr>
            <a:spLocks noChangeArrowheads="1" noTextEdit="1"/>
          </p:cNvSpPr>
          <p:nvPr>
            <p:ph type="sldImg"/>
          </p:nvPr>
        </p:nvSpPr>
        <p:spPr>
          <a:ln/>
        </p:spPr>
      </p:sp>
      <p:sp>
        <p:nvSpPr>
          <p:cNvPr id="423939" name="Rectangle 1027">
            <a:extLst>
              <a:ext uri="{FF2B5EF4-FFF2-40B4-BE49-F238E27FC236}">
                <a16:creationId xmlns:a16="http://schemas.microsoft.com/office/drawing/2014/main" id="{2466A8DF-3E0B-2B28-1B9F-41E923098B95}"/>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All of our media elements are also active.</a:t>
            </a:r>
          </a:p>
          <a:p>
            <a:pPr>
              <a:buFontTx/>
              <a:buChar char="•"/>
            </a:pPr>
            <a:r>
              <a:rPr lang="en-CA" altLang="LID4096" sz="1800">
                <a:latin typeface="Verdana" panose="020B0604030504040204" pitchFamily="34" charset="0"/>
              </a:rPr>
              <a:t>So, by right-clicking on any of them, you can get a context menu of possible action items that can range from starting a private versus a public chat with the element owner to element-specific interactions such as navigating to a website from a webpage thumbnail</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5E9502-0E13-4825-FC7F-7FAF1DB8EC35}"/>
              </a:ext>
            </a:extLst>
          </p:cNvPr>
          <p:cNvSpPr>
            <a:spLocks noGrp="1" noChangeArrowheads="1"/>
          </p:cNvSpPr>
          <p:nvPr>
            <p:ph type="sldNum" sz="quarter" idx="5"/>
          </p:nvPr>
        </p:nvSpPr>
        <p:spPr>
          <a:ln/>
        </p:spPr>
        <p:txBody>
          <a:bodyPr/>
          <a:lstStyle/>
          <a:p>
            <a:fld id="{41DD3A9A-83D8-4FEE-B591-A6FC825D6BAF}" type="slidenum">
              <a:rPr lang="en-US" altLang="LID4096"/>
              <a:pPr/>
              <a:t>44</a:t>
            </a:fld>
            <a:endParaRPr lang="en-US" altLang="LID4096"/>
          </a:p>
        </p:txBody>
      </p:sp>
      <p:sp>
        <p:nvSpPr>
          <p:cNvPr id="425986" name="Rectangle 2">
            <a:extLst>
              <a:ext uri="{FF2B5EF4-FFF2-40B4-BE49-F238E27FC236}">
                <a16:creationId xmlns:a16="http://schemas.microsoft.com/office/drawing/2014/main" id="{BABCA72D-B011-182C-8996-9F5728D62D5B}"/>
              </a:ext>
            </a:extLst>
          </p:cNvPr>
          <p:cNvSpPr>
            <a:spLocks noChangeArrowheads="1" noTextEdit="1"/>
          </p:cNvSpPr>
          <p:nvPr>
            <p:ph type="sldImg"/>
          </p:nvPr>
        </p:nvSpPr>
        <p:spPr>
          <a:ln/>
        </p:spPr>
      </p:sp>
      <p:sp>
        <p:nvSpPr>
          <p:cNvPr id="425987" name="Rectangle 3">
            <a:extLst>
              <a:ext uri="{FF2B5EF4-FFF2-40B4-BE49-F238E27FC236}">
                <a16:creationId xmlns:a16="http://schemas.microsoft.com/office/drawing/2014/main" id="{5785E20E-21C7-2F82-0F14-A25B1A658B7C}"/>
              </a:ext>
            </a:extLst>
          </p:cNvPr>
          <p:cNvSpPr>
            <a:spLocks noGrp="1" noChangeArrowheads="1"/>
          </p:cNvSpPr>
          <p:nvPr>
            <p:ph type="body" idx="1"/>
          </p:nvPr>
        </p:nvSpPr>
        <p:spPr/>
        <p:txBody>
          <a:bodyPr/>
          <a:lstStyle/>
          <a:p>
            <a:r>
              <a:rPr lang="en-CA" altLang="LID4096" sz="1800">
                <a:latin typeface="Verdana" panose="020B0604030504040204" pitchFamily="34" charset="0"/>
              </a:rPr>
              <a:t>Okay, in this slide I just want to present a mocked up sequence of events that’s fairly typical of what we’ve seen in our group over the last while.</a:t>
            </a:r>
            <a:endParaRPr lang="en-US" altLang="LID4096" sz="1800">
              <a:latin typeface="Verdana" panose="020B0604030504040204" pitchFamily="34" charset="0"/>
            </a:endParaRPr>
          </a:p>
          <a:p>
            <a:r>
              <a:rPr lang="en-US" altLang="LID4096" sz="1800">
                <a:latin typeface="Verdana" panose="020B0604030504040204" pitchFamily="34" charset="0"/>
              </a:rPr>
              <a:t>&lt;echo the sequence by talk&gt;</a:t>
            </a:r>
            <a:endParaRPr lang="en-CA" altLang="LID4096" sz="1800">
              <a:latin typeface="Verdana" panose="020B060403050404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791C466-FF4A-D2D0-3B7C-7DE96D391586}"/>
              </a:ext>
            </a:extLst>
          </p:cNvPr>
          <p:cNvSpPr>
            <a:spLocks noGrp="1" noChangeArrowheads="1"/>
          </p:cNvSpPr>
          <p:nvPr>
            <p:ph type="sldNum" sz="quarter" idx="5"/>
          </p:nvPr>
        </p:nvSpPr>
        <p:spPr>
          <a:ln/>
        </p:spPr>
        <p:txBody>
          <a:bodyPr/>
          <a:lstStyle/>
          <a:p>
            <a:fld id="{E45488A2-01D5-48D2-BD60-0832C6C0791F}" type="slidenum">
              <a:rPr lang="en-US" altLang="LID4096"/>
              <a:pPr/>
              <a:t>45</a:t>
            </a:fld>
            <a:endParaRPr lang="en-US" altLang="LID4096"/>
          </a:p>
        </p:txBody>
      </p:sp>
      <p:sp>
        <p:nvSpPr>
          <p:cNvPr id="599042" name="Rectangle 2">
            <a:extLst>
              <a:ext uri="{FF2B5EF4-FFF2-40B4-BE49-F238E27FC236}">
                <a16:creationId xmlns:a16="http://schemas.microsoft.com/office/drawing/2014/main" id="{7DD3BDC1-6867-B9E8-2E36-62E3BB0DA42D}"/>
              </a:ext>
            </a:extLst>
          </p:cNvPr>
          <p:cNvSpPr>
            <a:spLocks noChangeArrowheads="1" noTextEdit="1"/>
          </p:cNvSpPr>
          <p:nvPr>
            <p:ph type="sldImg"/>
          </p:nvPr>
        </p:nvSpPr>
        <p:spPr>
          <a:ln/>
        </p:spPr>
      </p:sp>
      <p:sp>
        <p:nvSpPr>
          <p:cNvPr id="599043" name="Rectangle 3">
            <a:extLst>
              <a:ext uri="{FF2B5EF4-FFF2-40B4-BE49-F238E27FC236}">
                <a16:creationId xmlns:a16="http://schemas.microsoft.com/office/drawing/2014/main" id="{8EB41177-5FC2-45C0-E751-D1A7360C77FA}"/>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Okay this is a pretty good lead into a discussion about what we’ve seen.</a:t>
            </a:r>
          </a:p>
          <a:p>
            <a:pPr>
              <a:buFontTx/>
              <a:buChar char="•"/>
            </a:pPr>
            <a:r>
              <a:rPr lang="en-US" altLang="LID4096" sz="1800">
                <a:latin typeface="Verdana" panose="020B0604030504040204" pitchFamily="34" charset="0"/>
              </a:rPr>
              <a:t>The notification collage has been in active use in our group for about six months now.</a:t>
            </a:r>
          </a:p>
          <a:p>
            <a:pPr>
              <a:buFontTx/>
              <a:buChar char="•"/>
            </a:pPr>
            <a:r>
              <a:rPr lang="en-US" altLang="LID4096" sz="1800">
                <a:latin typeface="Verdana" panose="020B0604030504040204" pitchFamily="34" charset="0"/>
              </a:rPr>
              <a:t>Its caused a significant shift in how we collaborate as a group, and I really want to highlight that point.</a:t>
            </a:r>
          </a:p>
          <a:p>
            <a:pPr>
              <a:buFontTx/>
              <a:buChar char="•"/>
            </a:pPr>
            <a:r>
              <a:rPr lang="en-US" altLang="LID4096" sz="1800">
                <a:latin typeface="Verdana" panose="020B0604030504040204" pitchFamily="34" charset="0"/>
              </a:rPr>
              <a:t>Several people - and especially telecommuters - have commented that it’s made a fundamental difference in how they feel connected with the rest of the group.</a:t>
            </a:r>
          </a:p>
          <a:p>
            <a:pPr>
              <a:buFontTx/>
              <a:buChar char="•"/>
            </a:pPr>
            <a:r>
              <a:rPr lang="en-US" altLang="LID4096" sz="1800">
                <a:latin typeface="Verdana" panose="020B0604030504040204" pitchFamily="34" charset="0"/>
              </a:rPr>
              <a:t>It’s allowed us as both colocated and remote collaborators to maintain a strong group relationship through informal interaction, and is the only groupware prototype we have that sees regular everyday use.</a:t>
            </a:r>
          </a:p>
          <a:p>
            <a:pPr>
              <a:buFontTx/>
              <a:buChar char="•"/>
            </a:pPr>
            <a:r>
              <a:rPr lang="en-US" altLang="LID4096" sz="1800">
                <a:latin typeface="Verdana" panose="020B0604030504040204" pitchFamily="34" charset="0"/>
              </a:rPr>
              <a:t>We found that…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375F24E-A597-D609-8ACD-F2724B74B8D5}"/>
              </a:ext>
            </a:extLst>
          </p:cNvPr>
          <p:cNvSpPr>
            <a:spLocks noGrp="1" noChangeArrowheads="1"/>
          </p:cNvSpPr>
          <p:nvPr>
            <p:ph type="sldNum" sz="quarter" idx="5"/>
          </p:nvPr>
        </p:nvSpPr>
        <p:spPr>
          <a:ln/>
        </p:spPr>
        <p:txBody>
          <a:bodyPr/>
          <a:lstStyle/>
          <a:p>
            <a:fld id="{74BE4069-E608-45E1-B00A-DB5E807AED43}" type="slidenum">
              <a:rPr lang="en-US" altLang="LID4096"/>
              <a:pPr/>
              <a:t>46</a:t>
            </a:fld>
            <a:endParaRPr lang="en-US" altLang="LID4096"/>
          </a:p>
        </p:txBody>
      </p:sp>
      <p:sp>
        <p:nvSpPr>
          <p:cNvPr id="564226" name="Rectangle 2">
            <a:extLst>
              <a:ext uri="{FF2B5EF4-FFF2-40B4-BE49-F238E27FC236}">
                <a16:creationId xmlns:a16="http://schemas.microsoft.com/office/drawing/2014/main" id="{54CF4D6B-A31E-1ED6-7A6D-CBB3F35DD720}"/>
              </a:ext>
            </a:extLst>
          </p:cNvPr>
          <p:cNvSpPr>
            <a:spLocks noChangeArrowheads="1" noTextEdit="1"/>
          </p:cNvSpPr>
          <p:nvPr>
            <p:ph type="sldImg"/>
          </p:nvPr>
        </p:nvSpPr>
        <p:spPr>
          <a:ln/>
        </p:spPr>
      </p:sp>
      <p:sp>
        <p:nvSpPr>
          <p:cNvPr id="564227" name="Rectangle 3">
            <a:extLst>
              <a:ext uri="{FF2B5EF4-FFF2-40B4-BE49-F238E27FC236}">
                <a16:creationId xmlns:a16="http://schemas.microsoft.com/office/drawing/2014/main" id="{F9847C7E-6745-F5D4-2A56-064ADDB50DF4}"/>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What about the other end, where we use media spaces and other video systems?</a:t>
            </a:r>
          </a:p>
          <a:p>
            <a:pPr>
              <a:buFontTx/>
              <a:buChar char="•"/>
            </a:pPr>
            <a:r>
              <a:rPr lang="en-CA" altLang="LID4096" sz="1800">
                <a:latin typeface="Verdana" panose="020B0604030504040204" pitchFamily="34" charset="0"/>
              </a:rPr>
              <a:t>These are becoming more and more a part of our work and social environments.  </a:t>
            </a:r>
          </a:p>
          <a:p>
            <a:pPr>
              <a:buFontTx/>
              <a:buChar char="•"/>
            </a:pPr>
            <a:r>
              <a:rPr lang="en-CA" altLang="LID4096" sz="1800">
                <a:latin typeface="Verdana" panose="020B0604030504040204" pitchFamily="34" charset="0"/>
              </a:rPr>
              <a:t>We know from the previous work done by many researchers of video-mediated communication that always-on video links hold promise for supporting casual contact among intimate collaborators. </a:t>
            </a:r>
          </a:p>
          <a:p>
            <a:pPr>
              <a:buFontTx/>
              <a:buChar char="•"/>
            </a:pPr>
            <a:r>
              <a:rPr lang="en-CA" altLang="LID4096" sz="1800">
                <a:latin typeface="Verdana" panose="020B0604030504040204" pitchFamily="34" charset="0"/>
              </a:rPr>
              <a:t>Video is believed to be a useful medium for supporting casual contact because provides collaborators with a strong sense of one another’s presence, and for interaction the video channel itself becomes the communication channel</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B2B26B5-8778-B67A-9DB1-DB25B364B4D5}"/>
              </a:ext>
            </a:extLst>
          </p:cNvPr>
          <p:cNvSpPr>
            <a:spLocks noGrp="1" noChangeArrowheads="1"/>
          </p:cNvSpPr>
          <p:nvPr>
            <p:ph type="sldNum" sz="quarter" idx="5"/>
          </p:nvPr>
        </p:nvSpPr>
        <p:spPr>
          <a:ln/>
        </p:spPr>
        <p:txBody>
          <a:bodyPr/>
          <a:lstStyle/>
          <a:p>
            <a:fld id="{62D17DCD-722B-4794-AF44-734CA6B9C833}" type="slidenum">
              <a:rPr lang="en-US" altLang="LID4096"/>
              <a:pPr/>
              <a:t>47</a:t>
            </a:fld>
            <a:endParaRPr lang="en-US" altLang="LID4096"/>
          </a:p>
        </p:txBody>
      </p:sp>
      <p:sp>
        <p:nvSpPr>
          <p:cNvPr id="574466" name="Rectangle 2">
            <a:extLst>
              <a:ext uri="{FF2B5EF4-FFF2-40B4-BE49-F238E27FC236}">
                <a16:creationId xmlns:a16="http://schemas.microsoft.com/office/drawing/2014/main" id="{1286D230-2E52-2960-0823-870771B999FA}"/>
              </a:ext>
            </a:extLst>
          </p:cNvPr>
          <p:cNvSpPr>
            <a:spLocks noChangeArrowheads="1" noTextEdit="1"/>
          </p:cNvSpPr>
          <p:nvPr>
            <p:ph type="sldImg"/>
          </p:nvPr>
        </p:nvSpPr>
        <p:spPr>
          <a:ln/>
        </p:spPr>
      </p:sp>
      <p:sp>
        <p:nvSpPr>
          <p:cNvPr id="574467" name="Rectangle 3">
            <a:extLst>
              <a:ext uri="{FF2B5EF4-FFF2-40B4-BE49-F238E27FC236}">
                <a16:creationId xmlns:a16="http://schemas.microsoft.com/office/drawing/2014/main" id="{856D0840-9C33-F9D8-DCBC-1E7AA5BBFA3B}"/>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But, these initial usage experiences revealed an important problem: privacy.  </a:t>
            </a:r>
          </a:p>
          <a:p>
            <a:pPr>
              <a:buFontTx/>
              <a:buChar char="•"/>
            </a:pPr>
            <a:r>
              <a:rPr lang="en-CA" altLang="LID4096" sz="1800">
                <a:latin typeface="Verdana" panose="020B0604030504040204" pitchFamily="34" charset="0"/>
              </a:rPr>
              <a:t>Even in the relaxed and friendly research environments into which these video media spaces were deployed, some users felt the ubiquitous video technology to be disruptive or intrusive.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7A0F630-7608-D25B-5231-1B98E304810D}"/>
              </a:ext>
            </a:extLst>
          </p:cNvPr>
          <p:cNvSpPr>
            <a:spLocks noGrp="1" noChangeArrowheads="1"/>
          </p:cNvSpPr>
          <p:nvPr>
            <p:ph type="sldNum" sz="quarter" idx="5"/>
          </p:nvPr>
        </p:nvSpPr>
        <p:spPr>
          <a:ln/>
        </p:spPr>
        <p:txBody>
          <a:bodyPr/>
          <a:lstStyle/>
          <a:p>
            <a:fld id="{CDE1E873-9EB1-46A8-AF42-6A65BA6E9787}" type="slidenum">
              <a:rPr lang="en-US" altLang="LID4096"/>
              <a:pPr/>
              <a:t>48</a:t>
            </a:fld>
            <a:endParaRPr lang="en-US" altLang="LID4096"/>
          </a:p>
        </p:txBody>
      </p:sp>
      <p:sp>
        <p:nvSpPr>
          <p:cNvPr id="570370" name="Rectangle 1026">
            <a:extLst>
              <a:ext uri="{FF2B5EF4-FFF2-40B4-BE49-F238E27FC236}">
                <a16:creationId xmlns:a16="http://schemas.microsoft.com/office/drawing/2014/main" id="{FF48747A-8931-BB56-B365-A7FB9AC81F85}"/>
              </a:ext>
            </a:extLst>
          </p:cNvPr>
          <p:cNvSpPr>
            <a:spLocks noChangeArrowheads="1" noTextEdit="1"/>
          </p:cNvSpPr>
          <p:nvPr>
            <p:ph type="sldImg"/>
          </p:nvPr>
        </p:nvSpPr>
        <p:spPr>
          <a:ln/>
        </p:spPr>
      </p:sp>
      <p:sp>
        <p:nvSpPr>
          <p:cNvPr id="570371" name="Rectangle 1027">
            <a:extLst>
              <a:ext uri="{FF2B5EF4-FFF2-40B4-BE49-F238E27FC236}">
                <a16:creationId xmlns:a16="http://schemas.microsoft.com/office/drawing/2014/main" id="{C8A88498-5EED-FA6D-557C-3E5531301B78}"/>
              </a:ext>
            </a:extLst>
          </p:cNvPr>
          <p:cNvSpPr>
            <a:spLocks noGrp="1" noChangeArrowheads="1"/>
          </p:cNvSpPr>
          <p:nvPr>
            <p:ph type="body" idx="1"/>
          </p:nvPr>
        </p:nvSpPr>
        <p:spPr/>
        <p:txBody>
          <a:bodyPr/>
          <a:lstStyle/>
          <a:p>
            <a:r>
              <a:rPr lang="en-CA" altLang="LID4096" sz="1800">
                <a:latin typeface="Verdana" panose="020B0604030504040204" pitchFamily="34" charset="0"/>
              </a:rPr>
              <a:t>while others had fears of “Big Brother” style abuses of video.  </a:t>
            </a:r>
            <a:endParaRPr lang="en-US" altLang="LID4096" sz="1800">
              <a:latin typeface="Verdana" panose="020B060403050404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3160147-1894-AB0F-46AF-38D130C148AC}"/>
              </a:ext>
            </a:extLst>
          </p:cNvPr>
          <p:cNvSpPr>
            <a:spLocks noGrp="1" noChangeArrowheads="1"/>
          </p:cNvSpPr>
          <p:nvPr>
            <p:ph type="sldNum" sz="quarter" idx="5"/>
          </p:nvPr>
        </p:nvSpPr>
        <p:spPr>
          <a:ln/>
        </p:spPr>
        <p:txBody>
          <a:bodyPr/>
          <a:lstStyle/>
          <a:p>
            <a:fld id="{E3539276-EA29-492B-B5FF-9FB27543599B}" type="slidenum">
              <a:rPr lang="en-US" altLang="LID4096"/>
              <a:pPr/>
              <a:t>49</a:t>
            </a:fld>
            <a:endParaRPr lang="en-US" altLang="LID4096"/>
          </a:p>
        </p:txBody>
      </p:sp>
      <p:sp>
        <p:nvSpPr>
          <p:cNvPr id="572418" name="Rectangle 1026">
            <a:extLst>
              <a:ext uri="{FF2B5EF4-FFF2-40B4-BE49-F238E27FC236}">
                <a16:creationId xmlns:a16="http://schemas.microsoft.com/office/drawing/2014/main" id="{F652220E-57BA-128D-A65C-E11839F6CB51}"/>
              </a:ext>
            </a:extLst>
          </p:cNvPr>
          <p:cNvSpPr>
            <a:spLocks noChangeArrowheads="1" noTextEdit="1"/>
          </p:cNvSpPr>
          <p:nvPr>
            <p:ph type="sldImg"/>
          </p:nvPr>
        </p:nvSpPr>
        <p:spPr>
          <a:ln/>
        </p:spPr>
      </p:sp>
      <p:sp>
        <p:nvSpPr>
          <p:cNvPr id="572419" name="Rectangle 1027">
            <a:extLst>
              <a:ext uri="{FF2B5EF4-FFF2-40B4-BE49-F238E27FC236}">
                <a16:creationId xmlns:a16="http://schemas.microsoft.com/office/drawing/2014/main" id="{C05179E5-5C04-0147-2C60-8AA2B02AC869}"/>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We run far larger risks when we take intimate collaborators out of office settings and into the home, as with telecommuters.</a:t>
            </a:r>
          </a:p>
          <a:p>
            <a:pPr>
              <a:buFontTx/>
              <a:buChar char="•"/>
            </a:pPr>
            <a:r>
              <a:rPr lang="en-CA" altLang="LID4096" sz="1800">
                <a:latin typeface="Verdana" panose="020B0604030504040204" pitchFamily="34" charset="0"/>
              </a:rPr>
              <a:t>Most home offices are in rooms that serve multiple purposes (e.g., mine is in our spare bedroom). </a:t>
            </a:r>
          </a:p>
          <a:p>
            <a:pPr>
              <a:buFontTx/>
              <a:buChar char="•"/>
            </a:pPr>
            <a:r>
              <a:rPr lang="en-CA" altLang="LID4096" sz="1800">
                <a:latin typeface="Verdana" panose="020B0604030504040204" pitchFamily="34" charset="0"/>
              </a:rPr>
              <a:t>While video is fine when one is working, forgetting to turn it off is dangerous when the room suddenly shifts to another purpose.</a:t>
            </a:r>
          </a:p>
          <a:p>
            <a:pPr>
              <a:buFontTx/>
              <a:buChar char="•"/>
            </a:pPr>
            <a:r>
              <a:rPr lang="en-CA" altLang="LID4096" sz="1800">
                <a:latin typeface="Verdana" panose="020B0604030504040204" pitchFamily="34" charset="0"/>
              </a:rPr>
              <a:t>Also, other people living in the home who likely get no benefit whatsoever from the video tools will be using that room as well. For example, my wife…</a:t>
            </a:r>
          </a:p>
          <a:p>
            <a:pPr>
              <a:buFontTx/>
              <a:buChar char="•"/>
            </a:pPr>
            <a:r>
              <a:rPr lang="en-CA" altLang="LID4096" sz="1800">
                <a:latin typeface="Verdana" panose="020B0604030504040204" pitchFamily="34" charset="0"/>
              </a:rPr>
              <a:t>Although there are many issues at work here---quite possibly only a handful yet understood---it is supposed that one reason for people’s concern is the fact that the full-fidelity video and audio provided in a video media space provides a lot of information: much more than may be required to provide informal awareness needed to facilitate casual interactions.</a:t>
            </a:r>
          </a:p>
          <a:p>
            <a:endParaRPr lang="en-CA" altLang="LID4096" sz="1800">
              <a:latin typeface="Verdana" panose="020B060403050404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B751A49-0301-BB7F-E501-C520907FBE71}"/>
              </a:ext>
            </a:extLst>
          </p:cNvPr>
          <p:cNvSpPr>
            <a:spLocks noGrp="1" noChangeArrowheads="1"/>
          </p:cNvSpPr>
          <p:nvPr>
            <p:ph type="sldNum" sz="quarter" idx="5"/>
          </p:nvPr>
        </p:nvSpPr>
        <p:spPr>
          <a:ln/>
        </p:spPr>
        <p:txBody>
          <a:bodyPr/>
          <a:lstStyle/>
          <a:p>
            <a:fld id="{FFDE1C37-A724-4A8B-8517-A1E39EC21AEA}" type="slidenum">
              <a:rPr lang="en-US" altLang="LID4096"/>
              <a:pPr/>
              <a:t>50</a:t>
            </a:fld>
            <a:endParaRPr lang="en-US" altLang="LID4096"/>
          </a:p>
        </p:txBody>
      </p:sp>
      <p:sp>
        <p:nvSpPr>
          <p:cNvPr id="568322" name="Rectangle 2">
            <a:extLst>
              <a:ext uri="{FF2B5EF4-FFF2-40B4-BE49-F238E27FC236}">
                <a16:creationId xmlns:a16="http://schemas.microsoft.com/office/drawing/2014/main" id="{06AC6043-63F8-B410-1F5A-8B68F3AEE3DC}"/>
              </a:ext>
            </a:extLst>
          </p:cNvPr>
          <p:cNvSpPr>
            <a:spLocks noChangeArrowheads="1" noTextEdit="1"/>
          </p:cNvSpPr>
          <p:nvPr>
            <p:ph type="sldImg"/>
          </p:nvPr>
        </p:nvSpPr>
        <p:spPr>
          <a:ln/>
        </p:spPr>
      </p:sp>
      <p:sp>
        <p:nvSpPr>
          <p:cNvPr id="568323" name="Rectangle 3">
            <a:extLst>
              <a:ext uri="{FF2B5EF4-FFF2-40B4-BE49-F238E27FC236}">
                <a16:creationId xmlns:a16="http://schemas.microsoft.com/office/drawing/2014/main" id="{9B5CFB4F-6115-2C64-0097-90686C213112}"/>
              </a:ext>
            </a:extLst>
          </p:cNvPr>
          <p:cNvSpPr>
            <a:spLocks noGrp="1" noChangeArrowheads="1"/>
          </p:cNvSpPr>
          <p:nvPr>
            <p:ph type="body" idx="1"/>
          </p:nvPr>
        </p:nvSpPr>
        <p:spPr/>
        <p:txBody>
          <a:bodyPr/>
          <a:lstStyle/>
          <a:p>
            <a:r>
              <a:rPr lang="en-US" altLang="LID4096" sz="1800">
                <a:latin typeface="Verdana" panose="020B0604030504040204" pitchFamily="34" charset="0"/>
              </a:rPr>
              <a:t>One solution to this privacy dillema is to restrict what people can see and hear over the media space. </a:t>
            </a:r>
          </a:p>
          <a:p>
            <a:endParaRPr lang="en-US" altLang="LID4096" sz="1800">
              <a:latin typeface="Verdana" panose="020B0604030504040204" pitchFamily="34" charset="0"/>
            </a:endParaRPr>
          </a:p>
          <a:p>
            <a:r>
              <a:rPr lang="en-US" altLang="LID4096" sz="1800">
                <a:latin typeface="Verdana" panose="020B0604030504040204" pitchFamily="34" charset="0"/>
              </a:rPr>
              <a:t>What I’d like to show you next is a system which we call the Active Hydra that tries to find a balance between privacy and awareness.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F8E183D-1FC3-0652-E824-15A519CFFC73}"/>
              </a:ext>
            </a:extLst>
          </p:cNvPr>
          <p:cNvSpPr>
            <a:spLocks noGrp="1" noChangeArrowheads="1"/>
          </p:cNvSpPr>
          <p:nvPr>
            <p:ph type="sldNum" sz="quarter" idx="5"/>
          </p:nvPr>
        </p:nvSpPr>
        <p:spPr>
          <a:ln/>
        </p:spPr>
        <p:txBody>
          <a:bodyPr/>
          <a:lstStyle/>
          <a:p>
            <a:fld id="{D2975EEE-903B-40EE-A8A2-2F16885532C6}" type="slidenum">
              <a:rPr lang="en-US" altLang="LID4096"/>
              <a:pPr/>
              <a:t>51</a:t>
            </a:fld>
            <a:endParaRPr lang="en-US" altLang="LID4096"/>
          </a:p>
        </p:txBody>
      </p:sp>
      <p:sp>
        <p:nvSpPr>
          <p:cNvPr id="577538" name="Rectangle 1026">
            <a:extLst>
              <a:ext uri="{FF2B5EF4-FFF2-40B4-BE49-F238E27FC236}">
                <a16:creationId xmlns:a16="http://schemas.microsoft.com/office/drawing/2014/main" id="{9213C442-EF96-D881-A8FC-42A747255AD2}"/>
              </a:ext>
            </a:extLst>
          </p:cNvPr>
          <p:cNvSpPr>
            <a:spLocks noChangeArrowheads="1" noTextEdit="1"/>
          </p:cNvSpPr>
          <p:nvPr>
            <p:ph type="sldImg"/>
          </p:nvPr>
        </p:nvSpPr>
        <p:spPr>
          <a:ln/>
        </p:spPr>
      </p:sp>
      <p:sp>
        <p:nvSpPr>
          <p:cNvPr id="577539" name="Rectangle 1027">
            <a:extLst>
              <a:ext uri="{FF2B5EF4-FFF2-40B4-BE49-F238E27FC236}">
                <a16:creationId xmlns:a16="http://schemas.microsoft.com/office/drawing/2014/main" id="{100E19FC-4131-173B-2903-028679A083C0}"/>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I;’ll show you a video of it in a moment.</a:t>
            </a:r>
          </a:p>
          <a:p>
            <a:pPr>
              <a:buFontTx/>
              <a:buChar char="•"/>
            </a:pPr>
            <a:r>
              <a:rPr lang="en-US" altLang="LID4096" sz="1800">
                <a:latin typeface="Verdana" panose="020B0604030504040204" pitchFamily="34" charset="0"/>
              </a:rPr>
              <a:t>The active Hydra is a physical surrogate that embodies a camera, video unit and a microphone (mimicking what Bill Buxton did several years ago).</a:t>
            </a:r>
          </a:p>
          <a:p>
            <a:pPr>
              <a:buFontTx/>
              <a:buChar char="•"/>
            </a:pPr>
            <a:r>
              <a:rPr lang="en-US" altLang="LID4096" sz="1800">
                <a:latin typeface="Verdana" panose="020B0604030504040204" pitchFamily="34" charset="0"/>
              </a:rPr>
              <a:t>To this we ad a proximity sensor and several of our surrogates that mediate what people hear and see over the channel…</a:t>
            </a:r>
          </a:p>
          <a:p>
            <a:pPr>
              <a:buFontTx/>
              <a:buChar char="•"/>
            </a:pPr>
            <a:r>
              <a:rPr lang="en-US" altLang="LID4096" sz="1800">
                <a:latin typeface="Verdana" panose="020B0604030504040204" pitchFamily="34" charset="0"/>
              </a:rPr>
              <a:t>We detect proximity……</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1E920D4-5159-28A5-001A-8B76026C1549}"/>
              </a:ext>
            </a:extLst>
          </p:cNvPr>
          <p:cNvSpPr>
            <a:spLocks noGrp="1" noChangeArrowheads="1"/>
          </p:cNvSpPr>
          <p:nvPr>
            <p:ph type="sldNum" sz="quarter" idx="5"/>
          </p:nvPr>
        </p:nvSpPr>
        <p:spPr>
          <a:ln/>
        </p:spPr>
        <p:txBody>
          <a:bodyPr/>
          <a:lstStyle/>
          <a:p>
            <a:fld id="{AE9A9261-01B9-49D9-808D-9B432D7D1678}" type="slidenum">
              <a:rPr lang="en-US" altLang="LID4096"/>
              <a:pPr/>
              <a:t>52</a:t>
            </a:fld>
            <a:endParaRPr lang="en-US" altLang="LID4096"/>
          </a:p>
        </p:txBody>
      </p:sp>
      <p:sp>
        <p:nvSpPr>
          <p:cNvPr id="470018" name="Rectangle 2">
            <a:extLst>
              <a:ext uri="{FF2B5EF4-FFF2-40B4-BE49-F238E27FC236}">
                <a16:creationId xmlns:a16="http://schemas.microsoft.com/office/drawing/2014/main" id="{D0F5E967-2160-3B1B-392E-CF4EAAA98B06}"/>
              </a:ext>
            </a:extLst>
          </p:cNvPr>
          <p:cNvSpPr>
            <a:spLocks noChangeArrowheads="1" noTextEdit="1"/>
          </p:cNvSpPr>
          <p:nvPr>
            <p:ph type="sldImg"/>
          </p:nvPr>
        </p:nvSpPr>
        <p:spPr>
          <a:ln/>
        </p:spPr>
      </p:sp>
      <p:sp>
        <p:nvSpPr>
          <p:cNvPr id="470019" name="Rectangle 3">
            <a:extLst>
              <a:ext uri="{FF2B5EF4-FFF2-40B4-BE49-F238E27FC236}">
                <a16:creationId xmlns:a16="http://schemas.microsoft.com/office/drawing/2014/main" id="{9F999297-F597-B948-3D6C-1A7E6F3925C9}"/>
              </a:ext>
            </a:extLst>
          </p:cNvPr>
          <p:cNvSpPr>
            <a:spLocks noGrp="1" noChangeArrowheads="1"/>
          </p:cNvSpPr>
          <p:nvPr>
            <p:ph type="body" idx="1"/>
          </p:nvPr>
        </p:nvSpPr>
        <p:spPr/>
        <p:txBody>
          <a:bodyPr/>
          <a:lstStyle/>
          <a:p>
            <a:endParaRPr lang="en-CA" altLang="LID4096" sz="1800">
              <a:latin typeface="Verdana" panose="020B060403050404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8C05C9F-D236-AB01-19A5-8D02E9726BA2}"/>
              </a:ext>
            </a:extLst>
          </p:cNvPr>
          <p:cNvSpPr>
            <a:spLocks noGrp="1" noChangeArrowheads="1"/>
          </p:cNvSpPr>
          <p:nvPr>
            <p:ph type="sldNum" sz="quarter" idx="5"/>
          </p:nvPr>
        </p:nvSpPr>
        <p:spPr>
          <a:ln/>
        </p:spPr>
        <p:txBody>
          <a:bodyPr/>
          <a:lstStyle/>
          <a:p>
            <a:fld id="{CDA83ED0-FE5E-4832-B110-3BF7275BB2D3}" type="slidenum">
              <a:rPr lang="en-US" altLang="LID4096"/>
              <a:pPr/>
              <a:t>53</a:t>
            </a:fld>
            <a:endParaRPr lang="en-US" altLang="LID4096"/>
          </a:p>
        </p:txBody>
      </p:sp>
      <p:sp>
        <p:nvSpPr>
          <p:cNvPr id="173058" name="Rectangle 2">
            <a:extLst>
              <a:ext uri="{FF2B5EF4-FFF2-40B4-BE49-F238E27FC236}">
                <a16:creationId xmlns:a16="http://schemas.microsoft.com/office/drawing/2014/main" id="{46916C91-2F67-8373-D392-DBBA715A3F9E}"/>
              </a:ext>
            </a:extLst>
          </p:cNvPr>
          <p:cNvSpPr>
            <a:spLocks noChangeArrowheads="1" noTextEdit="1"/>
          </p:cNvSpPr>
          <p:nvPr>
            <p:ph type="sldImg"/>
          </p:nvPr>
        </p:nvSpPr>
        <p:spPr>
          <a:ln/>
        </p:spPr>
      </p:sp>
      <p:sp>
        <p:nvSpPr>
          <p:cNvPr id="173059" name="Rectangle 3">
            <a:extLst>
              <a:ext uri="{FF2B5EF4-FFF2-40B4-BE49-F238E27FC236}">
                <a16:creationId xmlns:a16="http://schemas.microsoft.com/office/drawing/2014/main" id="{BDEA11A8-89D1-F358-557E-3389FE89D4C3}"/>
              </a:ext>
            </a:extLst>
          </p:cNvPr>
          <p:cNvSpPr>
            <a:spLocks noGrp="1" noChangeArrowheads="1"/>
          </p:cNvSpPr>
          <p:nvPr>
            <p:ph type="body" idx="1"/>
          </p:nvPr>
        </p:nvSpPr>
        <p:spPr/>
        <p:txBody>
          <a:bodyPr/>
          <a:lstStyle/>
          <a:p>
            <a:pPr>
              <a:buFontTx/>
              <a:buChar char="•"/>
            </a:pPr>
            <a:r>
              <a:rPr lang="en-CA" altLang="LID4096" sz="1600">
                <a:latin typeface="Verdana" panose="020B0604030504040204" pitchFamily="34" charset="0"/>
              </a:rPr>
              <a:t>The ActiveHydra was based on analog video, so they only thing we could do was turn it on and off which probably isn’t that effective.</a:t>
            </a:r>
          </a:p>
          <a:p>
            <a:pPr>
              <a:buFontTx/>
              <a:buChar char="•"/>
            </a:pPr>
            <a:r>
              <a:rPr lang="en-CA" altLang="LID4096" sz="1600">
                <a:latin typeface="Verdana" panose="020B0604030504040204" pitchFamily="34" charset="0"/>
              </a:rPr>
              <a:t>With digital video, we can apply distortion filtration---algorithmically modifying the real-time video so as to obscure some aspects of it-.</a:t>
            </a:r>
          </a:p>
          <a:p>
            <a:pPr>
              <a:buFontTx/>
              <a:buChar char="•"/>
            </a:pPr>
            <a:r>
              <a:rPr lang="en-CA" altLang="LID4096" sz="1600">
                <a:latin typeface="Verdana" panose="020B0604030504040204" pitchFamily="34" charset="0"/>
              </a:rPr>
              <a:t>This might be a better technique for striking a balance between providing awareness and preserving privacy. </a:t>
            </a:r>
          </a:p>
          <a:p>
            <a:pPr>
              <a:buFontTx/>
              <a:buChar char="•"/>
            </a:pPr>
            <a:r>
              <a:rPr lang="en-CA" altLang="LID4096" sz="1600">
                <a:latin typeface="Verdana" panose="020B0604030504040204" pitchFamily="34" charset="0"/>
              </a:rPr>
              <a:t>Moreover, by providing people with just the appropriate amount of awareness of others, they can make good judgements about the availability of their coworkers and thereby respect one another’s solitude.</a:t>
            </a:r>
          </a:p>
          <a:p>
            <a:pPr>
              <a:buFontTx/>
              <a:buChar char="•"/>
            </a:pPr>
            <a:r>
              <a:rPr lang="en-CA" altLang="LID4096" sz="1600">
                <a:latin typeface="Verdana" panose="020B0604030504040204" pitchFamily="34" charset="0"/>
              </a:rPr>
              <a:t>In fact, Zhao and Stasko showed that is possible to filter video so some aspects of the scene remain visible, while others are masked and that this in turn can be used to control the amount of awareness information that can be extracted from the filtered video stream.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CA23991-9ACF-3068-7206-2DC33FC50656}"/>
              </a:ext>
            </a:extLst>
          </p:cNvPr>
          <p:cNvSpPr>
            <a:spLocks noGrp="1" noChangeArrowheads="1"/>
          </p:cNvSpPr>
          <p:nvPr>
            <p:ph type="sldNum" sz="quarter" idx="5"/>
          </p:nvPr>
        </p:nvSpPr>
        <p:spPr>
          <a:ln/>
        </p:spPr>
        <p:txBody>
          <a:bodyPr/>
          <a:lstStyle/>
          <a:p>
            <a:fld id="{7C3D3189-817E-471B-B381-614E273EB83B}" type="slidenum">
              <a:rPr lang="en-US" altLang="LID4096"/>
              <a:pPr/>
              <a:t>54</a:t>
            </a:fld>
            <a:endParaRPr lang="en-US" altLang="LID4096"/>
          </a:p>
        </p:txBody>
      </p:sp>
      <p:sp>
        <p:nvSpPr>
          <p:cNvPr id="166914" name="Rectangle 2">
            <a:extLst>
              <a:ext uri="{FF2B5EF4-FFF2-40B4-BE49-F238E27FC236}">
                <a16:creationId xmlns:a16="http://schemas.microsoft.com/office/drawing/2014/main" id="{8A092B44-A1E4-1867-B706-4E95AE9CA799}"/>
              </a:ext>
            </a:extLst>
          </p:cNvPr>
          <p:cNvSpPr>
            <a:spLocks noChangeArrowheads="1" noTextEdit="1"/>
          </p:cNvSpPr>
          <p:nvPr>
            <p:ph type="sldImg"/>
          </p:nvPr>
        </p:nvSpPr>
        <p:spPr>
          <a:ln/>
        </p:spPr>
      </p:sp>
      <p:sp>
        <p:nvSpPr>
          <p:cNvPr id="166915" name="Rectangle 3">
            <a:extLst>
              <a:ext uri="{FF2B5EF4-FFF2-40B4-BE49-F238E27FC236}">
                <a16:creationId xmlns:a16="http://schemas.microsoft.com/office/drawing/2014/main" id="{F6C322CA-AD49-DDE6-6B69-CDB95EB3A857}"/>
              </a:ext>
            </a:extLst>
          </p:cNvPr>
          <p:cNvSpPr>
            <a:spLocks noGrp="1" noChangeArrowheads="1"/>
          </p:cNvSpPr>
          <p:nvPr>
            <p:ph type="body" idx="1"/>
          </p:nvPr>
        </p:nvSpPr>
        <p:spPr/>
        <p:txBody>
          <a:bodyPr/>
          <a:lstStyle/>
          <a:p>
            <a:pPr>
              <a:buFontTx/>
              <a:buChar char="•"/>
            </a:pPr>
            <a:r>
              <a:rPr lang="en-CA" altLang="LID4096" sz="1800">
                <a:latin typeface="Verdana" panose="020B0604030504040204" pitchFamily="34" charset="0"/>
              </a:rPr>
              <a:t>Consequently, we turned our attention to both awareness and privacy and the tension that exists between them.  </a:t>
            </a:r>
          </a:p>
          <a:p>
            <a:pPr>
              <a:buFontTx/>
              <a:buChar char="•"/>
            </a:pPr>
            <a:r>
              <a:rPr lang="en-CA" altLang="LID4096" sz="1800">
                <a:latin typeface="Verdana" panose="020B0604030504040204" pitchFamily="34" charset="0"/>
              </a:rPr>
              <a:t>In our next study, we looked at using two simple distortion filters---the blur filter and the pixelize filter---applied across a wide range of levels.  </a:t>
            </a:r>
          </a:p>
          <a:p>
            <a:pPr>
              <a:buFontTx/>
              <a:buChar char="•"/>
            </a:pPr>
            <a:r>
              <a:rPr lang="en-CA" altLang="LID4096" sz="1800">
                <a:latin typeface="Verdana" panose="020B0604030504040204" pitchFamily="34" charset="0"/>
              </a:rPr>
              <a:t>We were particularly interested in finding the threshold levels where awareness cues could be perceived in the video and the threshold levels where privacy was compromised.  </a:t>
            </a:r>
          </a:p>
          <a:p>
            <a:pPr>
              <a:buFontTx/>
              <a:buChar char="•"/>
            </a:pPr>
            <a:r>
              <a:rPr lang="en-CA" altLang="LID4096" sz="1800">
                <a:latin typeface="Verdana" panose="020B0604030504040204" pitchFamily="34" charset="0"/>
              </a:rPr>
              <a:t>Our goal was to find a range of levels at which privacy and awareness could be adequately balanced.</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3A06FE9-1F95-0A7C-1718-186E596FC5D8}"/>
              </a:ext>
            </a:extLst>
          </p:cNvPr>
          <p:cNvSpPr>
            <a:spLocks noGrp="1" noChangeArrowheads="1"/>
          </p:cNvSpPr>
          <p:nvPr>
            <p:ph type="sldNum" sz="quarter" idx="5"/>
          </p:nvPr>
        </p:nvSpPr>
        <p:spPr>
          <a:ln/>
        </p:spPr>
        <p:txBody>
          <a:bodyPr/>
          <a:lstStyle/>
          <a:p>
            <a:fld id="{0C034609-B584-41F6-811D-0AB6D1C021D2}" type="slidenum">
              <a:rPr lang="en-US" altLang="LID4096"/>
              <a:pPr/>
              <a:t>55</a:t>
            </a:fld>
            <a:endParaRPr lang="en-US" altLang="LID4096"/>
          </a:p>
        </p:txBody>
      </p:sp>
      <p:sp>
        <p:nvSpPr>
          <p:cNvPr id="175106" name="Rectangle 2">
            <a:extLst>
              <a:ext uri="{FF2B5EF4-FFF2-40B4-BE49-F238E27FC236}">
                <a16:creationId xmlns:a16="http://schemas.microsoft.com/office/drawing/2014/main" id="{5B820FF7-EA94-12A4-E454-60C2B65DC46B}"/>
              </a:ext>
            </a:extLst>
          </p:cNvPr>
          <p:cNvSpPr>
            <a:spLocks noChangeArrowheads="1" noTextEdit="1"/>
          </p:cNvSpPr>
          <p:nvPr>
            <p:ph type="sldImg"/>
          </p:nvPr>
        </p:nvSpPr>
        <p:spPr>
          <a:ln/>
        </p:spPr>
      </p:sp>
      <p:sp>
        <p:nvSpPr>
          <p:cNvPr id="175107" name="Rectangle 3">
            <a:extLst>
              <a:ext uri="{FF2B5EF4-FFF2-40B4-BE49-F238E27FC236}">
                <a16:creationId xmlns:a16="http://schemas.microsoft.com/office/drawing/2014/main" id="{9FE84C96-032B-E67E-D119-A5093E38BFA6}"/>
              </a:ext>
            </a:extLst>
          </p:cNvPr>
          <p:cNvSpPr>
            <a:spLocks noGrp="1" noChangeArrowheads="1"/>
          </p:cNvSpPr>
          <p:nvPr>
            <p:ph type="body" idx="1"/>
          </p:nvPr>
        </p:nvSpPr>
        <p:spPr/>
        <p:txBody>
          <a:bodyPr/>
          <a:lstStyle/>
          <a:p>
            <a:pPr>
              <a:buFontTx/>
              <a:buChar char="•"/>
            </a:pPr>
            <a:r>
              <a:rPr lang="en-CA" altLang="LID4096" sz="1400">
                <a:latin typeface="Verdana" panose="020B0604030504040204" pitchFamily="34" charset="0"/>
              </a:rPr>
              <a:t>When we take a look at a video scene that has been distortion filtered, we can see that there are some levels to which it could be applied where it is difficult to tell much of anything that might be going on in the scene.  </a:t>
            </a:r>
          </a:p>
          <a:p>
            <a:pPr>
              <a:buFontTx/>
              <a:buChar char="•"/>
            </a:pPr>
            <a:r>
              <a:rPr lang="en-CA" altLang="LID4096" sz="1400">
                <a:latin typeface="Verdana" panose="020B0604030504040204" pitchFamily="34" charset="0"/>
              </a:rPr>
              <a:t>These levels could protect the privacy of video media space users who filter the video they send out at that level.  </a:t>
            </a:r>
          </a:p>
          <a:p>
            <a:pPr>
              <a:buFontTx/>
              <a:buChar char="•"/>
            </a:pPr>
            <a:r>
              <a:rPr lang="en-CA" altLang="LID4096" sz="1400">
                <a:latin typeface="Verdana" panose="020B0604030504040204" pitchFamily="34" charset="0"/>
              </a:rPr>
              <a:t>But, extremely low-fidelity images will be of little use to coworkers looking for awareness cues to assess availability.  </a:t>
            </a:r>
          </a:p>
          <a:p>
            <a:pPr>
              <a:buFontTx/>
              <a:buChar char="•"/>
            </a:pPr>
            <a:r>
              <a:rPr lang="en-CA" altLang="LID4096" sz="1400">
                <a:latin typeface="Verdana" panose="020B0604030504040204" pitchFamily="34" charset="0"/>
              </a:rPr>
              <a:t>By a similar token, at extremely high levels of image fidelity, while awareness gathering is adequately supported, privacy will not be preserved at all.</a:t>
            </a:r>
          </a:p>
          <a:p>
            <a:pPr>
              <a:buFontTx/>
              <a:buChar char="•"/>
            </a:pPr>
            <a:r>
              <a:rPr lang="en-CA" altLang="LID4096" sz="1400">
                <a:latin typeface="Verdana" panose="020B0604030504040204" pitchFamily="34" charset="0"/>
              </a:rPr>
              <a:t>We are most interested in the levels in between the extremes.  </a:t>
            </a:r>
          </a:p>
          <a:p>
            <a:pPr>
              <a:buFontTx/>
              <a:buChar char="•"/>
            </a:pPr>
            <a:r>
              <a:rPr lang="en-CA" altLang="LID4096" sz="1400">
                <a:latin typeface="Verdana" panose="020B0604030504040204" pitchFamily="34" charset="0"/>
              </a:rPr>
              <a:t>We are keen to find a balance on image fidelity at which sufficient awareness cues may be discerned to decide availability and facilitate casual interactions while still preserving privacy.</a:t>
            </a:r>
          </a:p>
          <a:p>
            <a:pPr>
              <a:buFontTx/>
              <a:buChar char="•"/>
            </a:pPr>
            <a:r>
              <a:rPr lang="en-CA" altLang="LID4096" sz="1400">
                <a:latin typeface="Verdana" panose="020B0604030504040204" pitchFamily="34" charset="0"/>
              </a:rPr>
              <a:t>However, we don’t know if such a balance is possible.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4865104-5E6C-D069-0D0D-2EC7FEB7627D}"/>
              </a:ext>
            </a:extLst>
          </p:cNvPr>
          <p:cNvSpPr>
            <a:spLocks noGrp="1" noChangeArrowheads="1"/>
          </p:cNvSpPr>
          <p:nvPr>
            <p:ph type="sldNum" sz="quarter" idx="5"/>
          </p:nvPr>
        </p:nvSpPr>
        <p:spPr>
          <a:ln/>
        </p:spPr>
        <p:txBody>
          <a:bodyPr/>
          <a:lstStyle/>
          <a:p>
            <a:fld id="{65963201-2915-474E-BEB8-AA8B8658DF77}" type="slidenum">
              <a:rPr lang="en-US" altLang="LID4096"/>
              <a:pPr/>
              <a:t>56</a:t>
            </a:fld>
            <a:endParaRPr lang="en-US" altLang="LID4096"/>
          </a:p>
        </p:txBody>
      </p:sp>
      <p:sp>
        <p:nvSpPr>
          <p:cNvPr id="181250" name="Rectangle 2">
            <a:extLst>
              <a:ext uri="{FF2B5EF4-FFF2-40B4-BE49-F238E27FC236}">
                <a16:creationId xmlns:a16="http://schemas.microsoft.com/office/drawing/2014/main" id="{F0AF7951-B415-E231-5AB1-7166A451FA29}"/>
              </a:ext>
            </a:extLst>
          </p:cNvPr>
          <p:cNvSpPr>
            <a:spLocks noChangeArrowheads="1" noTextEdit="1"/>
          </p:cNvSpPr>
          <p:nvPr>
            <p:ph type="sldImg"/>
          </p:nvPr>
        </p:nvSpPr>
        <p:spPr>
          <a:ln/>
        </p:spPr>
      </p:sp>
      <p:sp>
        <p:nvSpPr>
          <p:cNvPr id="181251" name="Rectangle 3">
            <a:extLst>
              <a:ext uri="{FF2B5EF4-FFF2-40B4-BE49-F238E27FC236}">
                <a16:creationId xmlns:a16="http://schemas.microsoft.com/office/drawing/2014/main" id="{6E0E5968-11ED-00D7-B15D-B0A6D298825A}"/>
              </a:ext>
            </a:extLst>
          </p:cNvPr>
          <p:cNvSpPr>
            <a:spLocks noGrp="1" noChangeArrowheads="1"/>
          </p:cNvSpPr>
          <p:nvPr>
            <p:ph type="body" idx="1"/>
          </p:nvPr>
        </p:nvSpPr>
        <p:spPr/>
        <p:txBody>
          <a:bodyPr/>
          <a:lstStyle/>
          <a:p>
            <a:pPr>
              <a:buFontTx/>
              <a:buChar char="•"/>
            </a:pPr>
            <a:r>
              <a:rPr lang="en-CA" altLang="LID4096" sz="1600">
                <a:latin typeface="Verdana" panose="020B0604030504040204" pitchFamily="34" charset="0"/>
              </a:rPr>
              <a:t>We ran a study where we gave people five different video sequences depicting typically office and work locales, including a coffee room, private offices, and a public main office.  </a:t>
            </a:r>
          </a:p>
          <a:p>
            <a:pPr>
              <a:buFontTx/>
              <a:buChar char="•"/>
            </a:pPr>
            <a:r>
              <a:rPr lang="en-CA" altLang="LID4096" sz="1600">
                <a:latin typeface="Verdana" panose="020B0604030504040204" pitchFamily="34" charset="0"/>
              </a:rPr>
              <a:t>However, these scene do not test extreme</a:t>
            </a:r>
            <a:r>
              <a:rPr lang="en-CA" altLang="LID4096" sz="1600"/>
              <a:t> cases where privacy must at all costs be preserved; this is somewhat of a limitation to our study results.</a:t>
            </a:r>
          </a:p>
          <a:p>
            <a:pPr>
              <a:buFontTx/>
              <a:buChar char="•"/>
            </a:pPr>
            <a:r>
              <a:rPr lang="en-CA" altLang="LID4096" sz="1600"/>
              <a:t>We then started with the most distorted video, and asked people what they saw in it as well as how they felt that privacy was protected. </a:t>
            </a:r>
          </a:p>
          <a:p>
            <a:pPr>
              <a:buFontTx/>
              <a:buChar char="•"/>
            </a:pPr>
            <a:r>
              <a:rPr lang="en-CA" altLang="LID4096" sz="1600"/>
              <a:t>We then progressively diminished the distortion</a:t>
            </a:r>
          </a:p>
          <a:p>
            <a:endParaRPr lang="en-CA" altLang="LID4096" sz="1600"/>
          </a:p>
          <a:p>
            <a:endParaRPr lang="en-CA" altLang="LID4096" sz="16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588E535-45A6-46D0-D809-3036EF5398B5}"/>
              </a:ext>
            </a:extLst>
          </p:cNvPr>
          <p:cNvSpPr>
            <a:spLocks noGrp="1" noChangeArrowheads="1"/>
          </p:cNvSpPr>
          <p:nvPr>
            <p:ph type="sldNum" sz="quarter" idx="5"/>
          </p:nvPr>
        </p:nvSpPr>
        <p:spPr>
          <a:ln/>
        </p:spPr>
        <p:txBody>
          <a:bodyPr/>
          <a:lstStyle/>
          <a:p>
            <a:fld id="{977BA352-B14C-42FD-838A-04B2F038C4FA}" type="slidenum">
              <a:rPr lang="en-US" altLang="LID4096"/>
              <a:pPr/>
              <a:t>57</a:t>
            </a:fld>
            <a:endParaRPr lang="en-US" altLang="LID4096"/>
          </a:p>
        </p:txBody>
      </p:sp>
      <p:sp>
        <p:nvSpPr>
          <p:cNvPr id="578562" name="Rectangle 1026">
            <a:extLst>
              <a:ext uri="{FF2B5EF4-FFF2-40B4-BE49-F238E27FC236}">
                <a16:creationId xmlns:a16="http://schemas.microsoft.com/office/drawing/2014/main" id="{A18CAB2D-205B-91BC-A590-A4BCC659AEB4}"/>
              </a:ext>
            </a:extLst>
          </p:cNvPr>
          <p:cNvSpPr>
            <a:spLocks noChangeArrowheads="1" noTextEdit="1"/>
          </p:cNvSpPr>
          <p:nvPr>
            <p:ph type="sldImg"/>
          </p:nvPr>
        </p:nvSpPr>
        <p:spPr>
          <a:ln/>
        </p:spPr>
      </p:sp>
      <p:sp>
        <p:nvSpPr>
          <p:cNvPr id="578563" name="Rectangle 1027">
            <a:extLst>
              <a:ext uri="{FF2B5EF4-FFF2-40B4-BE49-F238E27FC236}">
                <a16:creationId xmlns:a16="http://schemas.microsoft.com/office/drawing/2014/main" id="{EE90D972-7A2A-9372-9ED5-2ABC5B6F5882}"/>
              </a:ext>
            </a:extLst>
          </p:cNvPr>
          <p:cNvSpPr>
            <a:spLocks noGrp="1" noChangeArrowheads="1"/>
          </p:cNvSpPr>
          <p:nvPr>
            <p:ph type="body" idx="1"/>
          </p:nvPr>
        </p:nvSpPr>
        <p:spPr/>
        <p:txBody>
          <a:bodyPr/>
          <a:lstStyle/>
          <a:p>
            <a:pPr>
              <a:buFontTx/>
              <a:buChar char="•"/>
            </a:pPr>
            <a:r>
              <a:rPr lang="en-US" altLang="LID4096" sz="1400">
                <a:latin typeface="Verdana" panose="020B0604030504040204" pitchFamily="34" charset="0"/>
              </a:rPr>
              <a:t>With the blur filter, levels 1-2 offers total privacy but no awareness information: this makes it rather useless.</a:t>
            </a:r>
          </a:p>
          <a:p>
            <a:pPr>
              <a:buFontTx/>
              <a:buChar char="•"/>
            </a:pPr>
            <a:r>
              <a:rPr lang="en-US" altLang="LID4096" sz="1400">
                <a:latin typeface="Verdana" panose="020B0604030504040204" pitchFamily="34" charset="0"/>
              </a:rPr>
              <a:t>Around levels 3-4, we get some basic sense of presence I.e., that someone is around, while people still felt that their privacy was protected.</a:t>
            </a:r>
          </a:p>
          <a:p>
            <a:pPr>
              <a:buFontTx/>
              <a:buChar char="•"/>
            </a:pPr>
            <a:r>
              <a:rPr lang="en-US" altLang="LID4096" sz="1400">
                <a:latin typeface="Verdana" panose="020B0604030504040204" pitchFamily="34" charset="0"/>
              </a:rPr>
              <a:t>Arould levels 5-6 fidelity is increase to the point that people have some basic awareness info for making contact decisions, privacy is still protected.</a:t>
            </a:r>
          </a:p>
          <a:p>
            <a:pPr>
              <a:buFontTx/>
              <a:buChar char="•"/>
            </a:pPr>
            <a:r>
              <a:rPr lang="en-US" altLang="LID4096" sz="1400">
                <a:latin typeface="Verdana" panose="020B0604030504040204" pitchFamily="34" charset="0"/>
              </a:rPr>
              <a:t>Levels 7 and up gives total comprehension and awareness information, but no privacy. </a:t>
            </a:r>
          </a:p>
          <a:p>
            <a:pPr>
              <a:buFontTx/>
              <a:buChar char="•"/>
            </a:pPr>
            <a:endParaRPr lang="en-US" altLang="LID4096" sz="1400">
              <a:latin typeface="Verdana" panose="020B0604030504040204" pitchFamily="34" charset="0"/>
            </a:endParaRPr>
          </a:p>
          <a:p>
            <a:pPr>
              <a:buFontTx/>
              <a:buChar char="•"/>
            </a:pPr>
            <a:r>
              <a:rPr lang="en-US" altLang="LID4096" sz="1400">
                <a:latin typeface="Verdana" panose="020B0604030504040204" pitchFamily="34" charset="0"/>
              </a:rPr>
              <a:t>Thus we see a good balance, where there are a broad range of levels (from ~3-6) where awareness information is present but privacy is maintained.</a:t>
            </a:r>
          </a:p>
          <a:p>
            <a:pPr>
              <a:buFontTx/>
              <a:buChar char="•"/>
            </a:pPr>
            <a:endParaRPr lang="en-US" altLang="LID4096" sz="1400">
              <a:latin typeface="Verdana" panose="020B0604030504040204" pitchFamily="34" charset="0"/>
            </a:endParaRPr>
          </a:p>
          <a:p>
            <a:pPr>
              <a:buFontTx/>
              <a:buChar char="•"/>
            </a:pPr>
            <a:endParaRPr lang="en-US" altLang="LID4096" sz="1800">
              <a:latin typeface="Verdana" panose="020B060403050404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D21DA28-1CDC-5409-76B9-7655971E70BF}"/>
              </a:ext>
            </a:extLst>
          </p:cNvPr>
          <p:cNvSpPr>
            <a:spLocks noGrp="1" noChangeArrowheads="1"/>
          </p:cNvSpPr>
          <p:nvPr>
            <p:ph type="sldNum" sz="quarter" idx="5"/>
          </p:nvPr>
        </p:nvSpPr>
        <p:spPr>
          <a:ln/>
        </p:spPr>
        <p:txBody>
          <a:bodyPr/>
          <a:lstStyle/>
          <a:p>
            <a:fld id="{71A5EFA7-0FC3-468D-BF43-6C0CC165F298}" type="slidenum">
              <a:rPr lang="en-US" altLang="LID4096"/>
              <a:pPr/>
              <a:t>58</a:t>
            </a:fld>
            <a:endParaRPr lang="en-US" altLang="LID4096"/>
          </a:p>
        </p:txBody>
      </p:sp>
      <p:sp>
        <p:nvSpPr>
          <p:cNvPr id="579586" name="Rectangle 2">
            <a:extLst>
              <a:ext uri="{FF2B5EF4-FFF2-40B4-BE49-F238E27FC236}">
                <a16:creationId xmlns:a16="http://schemas.microsoft.com/office/drawing/2014/main" id="{B4F8D692-2149-AF2D-8DB3-A4B15EE1EA98}"/>
              </a:ext>
            </a:extLst>
          </p:cNvPr>
          <p:cNvSpPr>
            <a:spLocks noChangeArrowheads="1" noTextEdit="1"/>
          </p:cNvSpPr>
          <p:nvPr>
            <p:ph type="sldImg"/>
          </p:nvPr>
        </p:nvSpPr>
        <p:spPr>
          <a:ln/>
        </p:spPr>
      </p:sp>
      <p:sp>
        <p:nvSpPr>
          <p:cNvPr id="579587" name="Rectangle 3">
            <a:extLst>
              <a:ext uri="{FF2B5EF4-FFF2-40B4-BE49-F238E27FC236}">
                <a16:creationId xmlns:a16="http://schemas.microsoft.com/office/drawing/2014/main" id="{82464CBA-76CD-7000-595C-391EB072E773}"/>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The pixelization filter did not fair as well. While there is a balance that provides awareness while preserving privacy, it is much smaller and thus its more prone to reveal and/or hide information in inaapropriate ways.</a:t>
            </a:r>
            <a:endParaRPr lang="en-US" altLang="LID4096"/>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45D89E8-B8DA-CAAB-131D-51D4C4CCA338}"/>
              </a:ext>
            </a:extLst>
          </p:cNvPr>
          <p:cNvSpPr>
            <a:spLocks noGrp="1" noChangeArrowheads="1"/>
          </p:cNvSpPr>
          <p:nvPr>
            <p:ph type="sldNum" sz="quarter" idx="5"/>
          </p:nvPr>
        </p:nvSpPr>
        <p:spPr>
          <a:ln/>
        </p:spPr>
        <p:txBody>
          <a:bodyPr/>
          <a:lstStyle/>
          <a:p>
            <a:fld id="{794DDE08-0D5F-4BCA-9318-00C51806CAE9}" type="slidenum">
              <a:rPr lang="en-US" altLang="LID4096"/>
              <a:pPr/>
              <a:t>59</a:t>
            </a:fld>
            <a:endParaRPr lang="en-US" altLang="LID4096"/>
          </a:p>
        </p:txBody>
      </p:sp>
      <p:sp>
        <p:nvSpPr>
          <p:cNvPr id="477186" name="Rectangle 1026">
            <a:extLst>
              <a:ext uri="{FF2B5EF4-FFF2-40B4-BE49-F238E27FC236}">
                <a16:creationId xmlns:a16="http://schemas.microsoft.com/office/drawing/2014/main" id="{00420F45-6468-1717-C252-8CEE7AD8FF23}"/>
              </a:ext>
            </a:extLst>
          </p:cNvPr>
          <p:cNvSpPr>
            <a:spLocks noChangeArrowheads="1" noTextEdit="1"/>
          </p:cNvSpPr>
          <p:nvPr>
            <p:ph type="sldImg"/>
          </p:nvPr>
        </p:nvSpPr>
        <p:spPr>
          <a:ln/>
        </p:spPr>
      </p:sp>
      <p:sp>
        <p:nvSpPr>
          <p:cNvPr id="477187" name="Rectangle 1027">
            <a:extLst>
              <a:ext uri="{FF2B5EF4-FFF2-40B4-BE49-F238E27FC236}">
                <a16:creationId xmlns:a16="http://schemas.microsoft.com/office/drawing/2014/main" id="{8F9B78BC-19B4-14E5-E4A5-A2AF046A10A3}"/>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We are currently working on a privacy-preserving media space.</a:t>
            </a:r>
          </a:p>
          <a:p>
            <a:pPr>
              <a:buFontTx/>
              <a:buChar char="•"/>
            </a:pPr>
            <a:r>
              <a:rPr lang="en-US" altLang="LID4096" sz="1800">
                <a:latin typeface="Verdana" panose="020B0604030504040204" pitchFamily="34" charset="0"/>
              </a:rPr>
              <a:t>As with the active Hydra, you will see that what is visible in the video depends on how close people are to their cameras, thus mirroring how people see and hear each other in real life.</a:t>
            </a:r>
          </a:p>
          <a:p>
            <a:pPr>
              <a:buFontTx/>
              <a:buChar char="•"/>
            </a:pPr>
            <a:r>
              <a:rPr lang="en-US" altLang="LID4096" sz="1800">
                <a:latin typeface="Verdana" panose="020B0604030504040204" pitchFamily="34" charset="0"/>
              </a:rPr>
              <a:t>You will see some other features, which I will discuss afterwards.</a:t>
            </a:r>
          </a:p>
          <a:p>
            <a:pPr>
              <a:buFontTx/>
              <a:buChar char="•"/>
            </a:pPr>
            <a:r>
              <a:rPr lang="en-US" altLang="LID4096" sz="1800">
                <a:latin typeface="Verdana" panose="020B0604030504040204" pitchFamily="34" charset="0"/>
              </a:rPr>
              <a:t>We noticed that people often blocked video by rotating the camera. Thus we use natural blocking – covering the lens, to do something similar.</a:t>
            </a:r>
          </a:p>
          <a:p>
            <a:pPr>
              <a:buFontTx/>
              <a:buChar char="•"/>
            </a:pPr>
            <a:r>
              <a:rPr lang="en-US" altLang="LID4096" sz="1800">
                <a:latin typeface="Verdana" panose="020B0604030504040204" pitchFamily="34" charset="0"/>
              </a:rPr>
              <a:t>The rotation of the camera gives a clear indication of how the camera responded, and is also a strong cue for others who come into view about whether they are on camera or note.</a:t>
            </a:r>
          </a:p>
          <a:p>
            <a:pPr>
              <a:buFontTx/>
              <a:buChar char="•"/>
            </a:pPr>
            <a:r>
              <a:rPr lang="en-US" altLang="LID4096" sz="1800">
                <a:latin typeface="Verdana" panose="020B0604030504040204" pitchFamily="34" charset="0"/>
              </a:rPr>
              <a:t>We could alsp protect home users by automating camera rotation further. </a:t>
            </a:r>
          </a:p>
          <a:p>
            <a:pPr>
              <a:buFontTx/>
              <a:buChar char="•"/>
            </a:pPr>
            <a:r>
              <a:rPr lang="en-US" altLang="LID4096" sz="1800">
                <a:latin typeface="Verdana" panose="020B0604030504040204" pitchFamily="34" charset="0"/>
              </a:rPr>
              <a:t>If someone leaves the room for a while, the camera will rotate away. However, It will not rotate back until the person explicitely unblocks it.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B62200F-A960-C872-DD01-E245ED65FF76}"/>
              </a:ext>
            </a:extLst>
          </p:cNvPr>
          <p:cNvSpPr>
            <a:spLocks noGrp="1" noChangeArrowheads="1"/>
          </p:cNvSpPr>
          <p:nvPr>
            <p:ph type="sldNum" sz="quarter" idx="5"/>
          </p:nvPr>
        </p:nvSpPr>
        <p:spPr>
          <a:ln/>
        </p:spPr>
        <p:txBody>
          <a:bodyPr/>
          <a:lstStyle/>
          <a:p>
            <a:fld id="{4DBC9C7C-D771-42B2-A902-52DAE81175BF}" type="slidenum">
              <a:rPr lang="en-US" altLang="LID4096"/>
              <a:pPr/>
              <a:t>60</a:t>
            </a:fld>
            <a:endParaRPr lang="en-US" altLang="LID4096"/>
          </a:p>
        </p:txBody>
      </p:sp>
      <p:sp>
        <p:nvSpPr>
          <p:cNvPr id="583682" name="Rectangle 2">
            <a:extLst>
              <a:ext uri="{FF2B5EF4-FFF2-40B4-BE49-F238E27FC236}">
                <a16:creationId xmlns:a16="http://schemas.microsoft.com/office/drawing/2014/main" id="{50C73818-0FA3-DA2F-DE3F-8EC07A370477}"/>
              </a:ext>
            </a:extLst>
          </p:cNvPr>
          <p:cNvSpPr>
            <a:spLocks noChangeArrowheads="1" noTextEdit="1"/>
          </p:cNvSpPr>
          <p:nvPr>
            <p:ph type="sldImg"/>
          </p:nvPr>
        </p:nvSpPr>
        <p:spPr>
          <a:ln/>
        </p:spPr>
      </p:sp>
      <p:sp>
        <p:nvSpPr>
          <p:cNvPr id="583683" name="Rectangle 3">
            <a:extLst>
              <a:ext uri="{FF2B5EF4-FFF2-40B4-BE49-F238E27FC236}">
                <a16:creationId xmlns:a16="http://schemas.microsoft.com/office/drawing/2014/main" id="{5D63FBD6-08AA-82E5-19A8-6F116C5C8B23}"/>
              </a:ext>
            </a:extLst>
          </p:cNvPr>
          <p:cNvSpPr>
            <a:spLocks noGrp="1" noChangeArrowheads="1"/>
          </p:cNvSpPr>
          <p:nvPr>
            <p:ph type="body" idx="1"/>
          </p:nvPr>
        </p:nvSpPr>
        <p:spPr/>
        <p:txBody>
          <a:bodyPr/>
          <a:lstStyle/>
          <a:p>
            <a:pPr>
              <a:buFontTx/>
              <a:buChar char="•"/>
            </a:pPr>
            <a:r>
              <a:rPr lang="en-US" altLang="LID4096" sz="1800">
                <a:latin typeface="Verdana" panose="020B0604030504040204" pitchFamily="34" charset="0"/>
              </a:rPr>
              <a:t>Because this is a conference on engineering human computer interaction, I just want to take a moment to discuss our technology.</a:t>
            </a:r>
          </a:p>
          <a:p>
            <a:pPr>
              <a:buFontTx/>
              <a:buChar char="•"/>
            </a:pPr>
            <a:r>
              <a:rPr lang="en-US" altLang="LID4096" sz="1800">
                <a:latin typeface="Verdana" panose="020B0604030504040204" pitchFamily="34" charset="0"/>
              </a:rPr>
              <a:t>Because we are both builders as well as experimentors, we have this long-standing goal that…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68CED3C-79D2-55B2-52A6-C90315AD8867}"/>
              </a:ext>
            </a:extLst>
          </p:cNvPr>
          <p:cNvSpPr>
            <a:spLocks noGrp="1" noChangeArrowheads="1"/>
          </p:cNvSpPr>
          <p:nvPr>
            <p:ph type="sldNum" sz="quarter" idx="5"/>
          </p:nvPr>
        </p:nvSpPr>
        <p:spPr>
          <a:ln/>
        </p:spPr>
        <p:txBody>
          <a:bodyPr/>
          <a:lstStyle/>
          <a:p>
            <a:fld id="{A4C14E12-28B9-4C3A-A2E9-1EA108BF9D3D}" type="slidenum">
              <a:rPr lang="en-US" altLang="LID4096"/>
              <a:pPr/>
              <a:t>69</a:t>
            </a:fld>
            <a:endParaRPr lang="en-US" altLang="LID4096"/>
          </a:p>
        </p:txBody>
      </p:sp>
      <p:sp>
        <p:nvSpPr>
          <p:cNvPr id="320514" name="Rectangle 2">
            <a:extLst>
              <a:ext uri="{FF2B5EF4-FFF2-40B4-BE49-F238E27FC236}">
                <a16:creationId xmlns:a16="http://schemas.microsoft.com/office/drawing/2014/main" id="{E715B7F8-AF40-1D7E-FBB3-E67E1C30C4FE}"/>
              </a:ext>
            </a:extLst>
          </p:cNvPr>
          <p:cNvSpPr>
            <a:spLocks noChangeArrowheads="1" noTextEdit="1"/>
          </p:cNvSpPr>
          <p:nvPr>
            <p:ph type="sldImg"/>
          </p:nvPr>
        </p:nvSpPr>
        <p:spPr>
          <a:ln/>
        </p:spPr>
      </p:sp>
      <p:sp>
        <p:nvSpPr>
          <p:cNvPr id="320515" name="Rectangle 3">
            <a:extLst>
              <a:ext uri="{FF2B5EF4-FFF2-40B4-BE49-F238E27FC236}">
                <a16:creationId xmlns:a16="http://schemas.microsoft.com/office/drawing/2014/main" id="{D6DCDEFC-C147-0387-8710-92040B4FFADE}"/>
              </a:ext>
            </a:extLst>
          </p:cNvPr>
          <p:cNvSpPr>
            <a:spLocks noGrp="1" noChangeArrowheads="1"/>
          </p:cNvSpPr>
          <p:nvPr>
            <p:ph type="body" idx="1"/>
          </p:nvPr>
        </p:nvSpPr>
        <p:spPr/>
        <p:txBody>
          <a:bodyPr/>
          <a:lstStyle/>
          <a:p>
            <a:r>
              <a:rPr lang="en-CA" altLang="LID4096"/>
              <a:t>Thanks for your interest in our work, and if you’d like more information, feel free to visit our website and contact us!  </a:t>
            </a:r>
            <a:endParaRPr lang="en-US" altLang="LID4096"/>
          </a:p>
          <a:p>
            <a:r>
              <a:rPr lang="en-US" altLang="LID4096"/>
              <a:t>The new version of the software should be ready in a month or two. I would also like to acknowledge suppport by Microsoft Research.</a:t>
            </a:r>
          </a:p>
          <a:p>
            <a:r>
              <a:rPr lang="en-CA" altLang="LID4096"/>
              <a:t>Thanks again,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EABAB-C962-1524-3A79-2174C325142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59269FED-ED70-DF7B-2706-D5E44A87936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415531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7EE9C-58C5-5EE5-06C7-755A36F69A9F}"/>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14517F8-7769-95BE-0AC1-65D638524B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20595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2A96-AEA3-1683-A725-CE5381F9C47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52365F51-B1F2-EFE2-537D-006BAD052277}"/>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66078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4F1F-98D4-E5B3-169B-B1E583525C91}"/>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D41589FC-3265-6158-1A93-9CD07C264E0E}"/>
              </a:ext>
            </a:extLst>
          </p:cNvPr>
          <p:cNvSpPr>
            <a:spLocks noGrp="1"/>
          </p:cNvSpPr>
          <p:nvPr>
            <p:ph sz="half" idx="1"/>
          </p:nvPr>
        </p:nvSpPr>
        <p:spPr>
          <a:xfrm>
            <a:off x="457200" y="1981200"/>
            <a:ext cx="381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47FAFC7A-490A-2457-6DD5-B34FCEB0E6A9}"/>
              </a:ext>
            </a:extLst>
          </p:cNvPr>
          <p:cNvSpPr>
            <a:spLocks noGrp="1"/>
          </p:cNvSpPr>
          <p:nvPr>
            <p:ph sz="half" idx="2"/>
          </p:nvPr>
        </p:nvSpPr>
        <p:spPr>
          <a:xfrm>
            <a:off x="4419600" y="1981200"/>
            <a:ext cx="3810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227850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9CB81-B2E7-A5BC-15BE-FCFA59F89521}"/>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91E68641-7A2D-DDD7-3D93-13CF426FF61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42FC2E-AB06-7258-7947-5B873953C03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FF388941-A003-5160-AC41-A5785A9B620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6B302F-817C-D63D-994B-03B6803E3C70}"/>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497209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9BE9-98D7-54AC-D39C-6F28B18085E8}"/>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1040284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3567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A6AAA-7425-781A-7012-5F6EDC12B99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095A310-0CF1-7CA9-3807-47EEF9F7127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A37D4DA6-3BC5-B2F3-1001-6A1CC0425C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00442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0BAD5-B4A7-101F-C35F-981872B0490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F93DDACA-74CD-6761-4796-45617E7CC402}"/>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9FA73D8C-C8C7-025E-0BC2-0BE56E4F394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98215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897B3-0A35-0FB1-0759-2F422B4434A0}"/>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0E0A5A8D-B66E-4584-3862-D641854E27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995187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644772-509E-DEF4-0362-5F4D8B55E0C7}"/>
              </a:ext>
            </a:extLst>
          </p:cNvPr>
          <p:cNvSpPr>
            <a:spLocks noGrp="1"/>
          </p:cNvSpPr>
          <p:nvPr>
            <p:ph type="title" orient="vert"/>
          </p:nvPr>
        </p:nvSpPr>
        <p:spPr>
          <a:xfrm>
            <a:off x="6286500" y="685800"/>
            <a:ext cx="1943100" cy="57912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35EA5F8-B921-3609-EDF7-959FB2C2C39E}"/>
              </a:ext>
            </a:extLst>
          </p:cNvPr>
          <p:cNvSpPr>
            <a:spLocks noGrp="1"/>
          </p:cNvSpPr>
          <p:nvPr>
            <p:ph type="body" orient="vert" idx="1"/>
          </p:nvPr>
        </p:nvSpPr>
        <p:spPr>
          <a:xfrm>
            <a:off x="457200" y="685800"/>
            <a:ext cx="56769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0666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6D75CBF-D5FE-7352-37ED-7BABD30E8D8C}"/>
              </a:ext>
            </a:extLst>
          </p:cNvPr>
          <p:cNvSpPr>
            <a:spLocks noGrp="1" noChangeArrowheads="1"/>
          </p:cNvSpPr>
          <p:nvPr>
            <p:ph type="title"/>
          </p:nvPr>
        </p:nvSpPr>
        <p:spPr bwMode="auto">
          <a:xfrm>
            <a:off x="457200" y="6858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CED7339C-413A-3567-CF07-ACA8A24FA67D}"/>
              </a:ext>
            </a:extLst>
          </p:cNvPr>
          <p:cNvSpPr>
            <a:spLocks noGrp="1" noChangeArrowheads="1"/>
          </p:cNvSpPr>
          <p:nvPr>
            <p:ph type="body" idx="1"/>
          </p:nvPr>
        </p:nvSpPr>
        <p:spPr bwMode="auto">
          <a:xfrm>
            <a:off x="457200" y="1981200"/>
            <a:ext cx="77724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31" name="Line 7">
            <a:extLst>
              <a:ext uri="{FF2B5EF4-FFF2-40B4-BE49-F238E27FC236}">
                <a16:creationId xmlns:a16="http://schemas.microsoft.com/office/drawing/2014/main" id="{7F4D84A3-0375-18F8-CE63-5B0DB4F59F7D}"/>
              </a:ext>
            </a:extLst>
          </p:cNvPr>
          <p:cNvSpPr>
            <a:spLocks noChangeShapeType="1"/>
          </p:cNvSpPr>
          <p:nvPr userDrawn="1"/>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2800" b="1" kern="1200">
          <a:solidFill>
            <a:srgbClr val="000066"/>
          </a:solidFill>
          <a:latin typeface="+mj-lt"/>
          <a:ea typeface="+mj-ea"/>
          <a:cs typeface="+mj-cs"/>
        </a:defRPr>
      </a:lvl1pPr>
      <a:lvl2pPr algn="l" rtl="0" fontAlgn="base">
        <a:spcBef>
          <a:spcPct val="0"/>
        </a:spcBef>
        <a:spcAft>
          <a:spcPct val="0"/>
        </a:spcAft>
        <a:defRPr sz="2800" b="1">
          <a:solidFill>
            <a:srgbClr val="000066"/>
          </a:solidFill>
          <a:latin typeface="Verdana" panose="020B0604030504040204" pitchFamily="34" charset="0"/>
        </a:defRPr>
      </a:lvl2pPr>
      <a:lvl3pPr algn="l" rtl="0" fontAlgn="base">
        <a:spcBef>
          <a:spcPct val="0"/>
        </a:spcBef>
        <a:spcAft>
          <a:spcPct val="0"/>
        </a:spcAft>
        <a:defRPr sz="2800" b="1">
          <a:solidFill>
            <a:srgbClr val="000066"/>
          </a:solidFill>
          <a:latin typeface="Verdana" panose="020B0604030504040204" pitchFamily="34" charset="0"/>
        </a:defRPr>
      </a:lvl3pPr>
      <a:lvl4pPr algn="l" rtl="0" fontAlgn="base">
        <a:spcBef>
          <a:spcPct val="0"/>
        </a:spcBef>
        <a:spcAft>
          <a:spcPct val="0"/>
        </a:spcAft>
        <a:defRPr sz="2800" b="1">
          <a:solidFill>
            <a:srgbClr val="000066"/>
          </a:solidFill>
          <a:latin typeface="Verdana" panose="020B0604030504040204" pitchFamily="34" charset="0"/>
        </a:defRPr>
      </a:lvl4pPr>
      <a:lvl5pPr algn="l" rtl="0" fontAlgn="base">
        <a:spcBef>
          <a:spcPct val="0"/>
        </a:spcBef>
        <a:spcAft>
          <a:spcPct val="0"/>
        </a:spcAft>
        <a:defRPr sz="2800" b="1">
          <a:solidFill>
            <a:srgbClr val="000066"/>
          </a:solidFill>
          <a:latin typeface="Verdana" panose="020B0604030504040204" pitchFamily="34" charset="0"/>
        </a:defRPr>
      </a:lvl5pPr>
      <a:lvl6pPr marL="457200" algn="l" rtl="0" fontAlgn="base">
        <a:spcBef>
          <a:spcPct val="0"/>
        </a:spcBef>
        <a:spcAft>
          <a:spcPct val="0"/>
        </a:spcAft>
        <a:defRPr sz="2800" b="1">
          <a:solidFill>
            <a:srgbClr val="000066"/>
          </a:solidFill>
          <a:latin typeface="Verdana" panose="020B0604030504040204" pitchFamily="34" charset="0"/>
        </a:defRPr>
      </a:lvl6pPr>
      <a:lvl7pPr marL="914400" algn="l" rtl="0" fontAlgn="base">
        <a:spcBef>
          <a:spcPct val="0"/>
        </a:spcBef>
        <a:spcAft>
          <a:spcPct val="0"/>
        </a:spcAft>
        <a:defRPr sz="2800" b="1">
          <a:solidFill>
            <a:srgbClr val="000066"/>
          </a:solidFill>
          <a:latin typeface="Verdana" panose="020B0604030504040204" pitchFamily="34" charset="0"/>
        </a:defRPr>
      </a:lvl7pPr>
      <a:lvl8pPr marL="1371600" algn="l" rtl="0" fontAlgn="base">
        <a:spcBef>
          <a:spcPct val="0"/>
        </a:spcBef>
        <a:spcAft>
          <a:spcPct val="0"/>
        </a:spcAft>
        <a:defRPr sz="2800" b="1">
          <a:solidFill>
            <a:srgbClr val="000066"/>
          </a:solidFill>
          <a:latin typeface="Verdana" panose="020B0604030504040204" pitchFamily="34" charset="0"/>
        </a:defRPr>
      </a:lvl8pPr>
      <a:lvl9pPr marL="1828800" algn="l" rtl="0" fontAlgn="base">
        <a:spcBef>
          <a:spcPct val="0"/>
        </a:spcBef>
        <a:spcAft>
          <a:spcPct val="0"/>
        </a:spcAft>
        <a:defRPr sz="2800" b="1">
          <a:solidFill>
            <a:srgbClr val="000066"/>
          </a:solidFill>
          <a:latin typeface="Verdana" panose="020B0604030504040204" pitchFamily="34" charset="0"/>
        </a:defRPr>
      </a:lvl9pPr>
    </p:titleStyle>
    <p:bodyStyle>
      <a:lvl1pPr marL="342900" indent="-342900" algn="l" rtl="0" fontAlgn="base">
        <a:spcBef>
          <a:spcPct val="20000"/>
        </a:spcBef>
        <a:spcAft>
          <a:spcPct val="0"/>
        </a:spcAft>
        <a:defRPr sz="2400" kern="1200">
          <a:solidFill>
            <a:srgbClr val="000066"/>
          </a:solidFill>
          <a:latin typeface="+mn-lt"/>
          <a:ea typeface="+mn-ea"/>
          <a:cs typeface="+mn-cs"/>
        </a:defRPr>
      </a:lvl1pPr>
      <a:lvl2pPr marL="742950" indent="-285750" algn="l" rtl="0" fontAlgn="base">
        <a:spcBef>
          <a:spcPct val="20000"/>
        </a:spcBef>
        <a:spcAft>
          <a:spcPct val="0"/>
        </a:spcAft>
        <a:buChar char="–"/>
        <a:defRPr sz="2000" kern="1200">
          <a:solidFill>
            <a:srgbClr val="000066"/>
          </a:solidFill>
          <a:latin typeface="+mn-lt"/>
          <a:ea typeface="+mn-ea"/>
          <a:cs typeface="+mn-cs"/>
        </a:defRPr>
      </a:lvl2pPr>
      <a:lvl3pPr marL="1143000" indent="-228600" algn="l" rtl="0" fontAlgn="base">
        <a:spcBef>
          <a:spcPct val="20000"/>
        </a:spcBef>
        <a:spcAft>
          <a:spcPct val="0"/>
        </a:spcAft>
        <a:buChar char="•"/>
        <a:defRPr kern="1200">
          <a:solidFill>
            <a:srgbClr val="000066"/>
          </a:solidFill>
          <a:latin typeface="+mn-lt"/>
          <a:ea typeface="+mn-ea"/>
          <a:cs typeface="+mn-cs"/>
        </a:defRPr>
      </a:lvl3pPr>
      <a:lvl4pPr marL="1600200" indent="-228600" algn="l" rtl="0" fontAlgn="base">
        <a:spcBef>
          <a:spcPct val="20000"/>
        </a:spcBef>
        <a:spcAft>
          <a:spcPct val="0"/>
        </a:spcAft>
        <a:buChar char="–"/>
        <a:defRPr sz="1600" kern="1200">
          <a:solidFill>
            <a:srgbClr val="000066"/>
          </a:solidFill>
          <a:latin typeface="+mn-lt"/>
          <a:ea typeface="+mn-ea"/>
          <a:cs typeface="+mn-cs"/>
        </a:defRPr>
      </a:lvl4pPr>
      <a:lvl5pPr marL="2057400" indent="-228600" algn="l" rtl="0" fontAlgn="base">
        <a:spcBef>
          <a:spcPct val="20000"/>
        </a:spcBef>
        <a:spcAft>
          <a:spcPct val="0"/>
        </a:spcAft>
        <a:buChar char="»"/>
        <a:defRPr sz="1600" kern="1200">
          <a:solidFill>
            <a:srgbClr val="0000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wmf"/></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hallways-15fps.asf" TargetMode="Externa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5.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oleObject" Target="../embeddings/oleObject2.bin"/><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saulSaysHi.as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DigPysSurrOnly-15fps-bright.asf" TargetMode="Externa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alligator-middle.mpeg" TargetMode="Externa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phidgets-awarenessonly.asf" TargetMode="Externa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oleObject" Target="../embeddings/oleObject4.bin"/><Relationship Id="rId5" Type="http://schemas.openxmlformats.org/officeDocument/2006/relationships/image" Target="../media/image43.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oleObject" Target="../embeddings/oleObject5.bin"/><Relationship Id="rId7"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30.png"/><Relationship Id="rId10" Type="http://schemas.openxmlformats.org/officeDocument/2006/relationships/image" Target="../media/image52.png"/><Relationship Id="rId4" Type="http://schemas.openxmlformats.org/officeDocument/2006/relationships/image" Target="../media/image53.wmf"/><Relationship Id="rId9" Type="http://schemas.openxmlformats.org/officeDocument/2006/relationships/oleObject" Target="../embeddings/oleObject6.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video" Target="file:///C:\Documents%20and%20Settings\Administrator\Desktop\SaulsStuff\CasualInteraction.EHCI\collage04.avi" TargetMode="External"/><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57.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58.gif"/></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6.png"/><Relationship Id="rId7"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59.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60.png"/><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4.xml"/><Relationship Id="rId5" Type="http://schemas.openxmlformats.org/officeDocument/2006/relationships/image" Target="../media/image66.png"/><Relationship Id="rId4" Type="http://schemas.openxmlformats.org/officeDocument/2006/relationships/image" Target="../media/image65.png"/></Relationships>
</file>

<file path=ppt/slides/_rels/slide4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5.png"/><Relationship Id="rId3" Type="http://schemas.openxmlformats.org/officeDocument/2006/relationships/image" Target="../media/image67.png"/><Relationship Id="rId7" Type="http://schemas.openxmlformats.org/officeDocument/2006/relationships/image" Target="../media/image60.png"/><Relationship Id="rId12" Type="http://schemas.openxmlformats.org/officeDocument/2006/relationships/image" Target="../media/image74.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73.png"/><Relationship Id="rId5" Type="http://schemas.openxmlformats.org/officeDocument/2006/relationships/image" Target="../media/image69.png"/><Relationship Id="rId10" Type="http://schemas.openxmlformats.org/officeDocument/2006/relationships/image" Target="../media/image72.png"/><Relationship Id="rId4" Type="http://schemas.openxmlformats.org/officeDocument/2006/relationships/image" Target="../media/image68.png"/><Relationship Id="rId9" Type="http://schemas.openxmlformats.org/officeDocument/2006/relationships/image" Target="../media/image64.png"/></Relationships>
</file>

<file path=ppt/slides/_rels/slide45.xml.rels><?xml version="1.0" encoding="UTF-8" standalone="yes"?>
<Relationships xmlns="http://schemas.openxmlformats.org/package/2006/relationships"><Relationship Id="rId3" Type="http://schemas.openxmlformats.org/officeDocument/2006/relationships/image" Target="../media/image76.gif"/><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45.xml"/><Relationship Id="rId7"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working.avi" TargetMode="External"/><Relationship Id="rId6" Type="http://schemas.openxmlformats.org/officeDocument/2006/relationships/image" Target="../media/image53.wmf"/><Relationship Id="rId11" Type="http://schemas.openxmlformats.org/officeDocument/2006/relationships/image" Target="../media/image52.png"/><Relationship Id="rId5" Type="http://schemas.openxmlformats.org/officeDocument/2006/relationships/oleObject" Target="../embeddings/oleObject5.bin"/><Relationship Id="rId10" Type="http://schemas.openxmlformats.org/officeDocument/2006/relationships/oleObject" Target="../embeddings/oleObject7.bin"/><Relationship Id="rId4" Type="http://schemas.openxmlformats.org/officeDocument/2006/relationships/image" Target="../media/image77.png"/><Relationship Id="rId9" Type="http://schemas.openxmlformats.org/officeDocument/2006/relationships/image" Target="../media/image43.png"/></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46.xml"/><Relationship Id="rId7" Type="http://schemas.openxmlformats.org/officeDocument/2006/relationships/image" Target="../media/image43.png"/><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sneeze.avi" TargetMode="External"/><Relationship Id="rId6" Type="http://schemas.openxmlformats.org/officeDocument/2006/relationships/image" Target="../media/image18.png"/><Relationship Id="rId11" Type="http://schemas.openxmlformats.org/officeDocument/2006/relationships/image" Target="../media/image52.png"/><Relationship Id="rId5" Type="http://schemas.openxmlformats.org/officeDocument/2006/relationships/image" Target="../media/image30.png"/><Relationship Id="rId10" Type="http://schemas.openxmlformats.org/officeDocument/2006/relationships/oleObject" Target="../embeddings/oleObject8.bin"/><Relationship Id="rId4" Type="http://schemas.openxmlformats.org/officeDocument/2006/relationships/image" Target="../media/image78.png"/><Relationship Id="rId9" Type="http://schemas.openxmlformats.org/officeDocument/2006/relationships/image" Target="../media/image53.w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47.xml"/><Relationship Id="rId7" Type="http://schemas.openxmlformats.org/officeDocument/2006/relationships/image" Target="../media/image43.png"/><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golf.avi" TargetMode="External"/><Relationship Id="rId6" Type="http://schemas.openxmlformats.org/officeDocument/2006/relationships/image" Target="../media/image18.png"/><Relationship Id="rId11" Type="http://schemas.openxmlformats.org/officeDocument/2006/relationships/image" Target="../media/image52.png"/><Relationship Id="rId5" Type="http://schemas.openxmlformats.org/officeDocument/2006/relationships/image" Target="../media/image30.png"/><Relationship Id="rId10" Type="http://schemas.openxmlformats.org/officeDocument/2006/relationships/oleObject" Target="../embeddings/oleObject9.bin"/><Relationship Id="rId4" Type="http://schemas.openxmlformats.org/officeDocument/2006/relationships/image" Target="../media/image78.png"/><Relationship Id="rId9" Type="http://schemas.openxmlformats.org/officeDocument/2006/relationships/image" Target="../media/image53.wmf"/></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48.xml"/><Relationship Id="rId7" Type="http://schemas.openxmlformats.org/officeDocument/2006/relationships/image" Target="../media/image43.png"/><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telecommuningathome.avi" TargetMode="External"/><Relationship Id="rId6" Type="http://schemas.openxmlformats.org/officeDocument/2006/relationships/image" Target="../media/image18.png"/><Relationship Id="rId11" Type="http://schemas.openxmlformats.org/officeDocument/2006/relationships/image" Target="../media/image52.png"/><Relationship Id="rId5" Type="http://schemas.openxmlformats.org/officeDocument/2006/relationships/image" Target="../media/image30.png"/><Relationship Id="rId10" Type="http://schemas.openxmlformats.org/officeDocument/2006/relationships/oleObject" Target="../embeddings/oleObject10.bin"/><Relationship Id="rId4" Type="http://schemas.openxmlformats.org/officeDocument/2006/relationships/image" Target="../media/image79.png"/><Relationship Id="rId9" Type="http://schemas.openxmlformats.org/officeDocument/2006/relationships/image" Target="../media/image53.wmf"/></Relationships>
</file>

<file path=ppt/slides/_rels/slide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ideo" Target="file:///C:\Documents%20and%20Settings\Administrator\Desktop\SaulsStuff\CasualInteraction.EHCI\DigPysActiveHydraOnly-15fps-brighter.asf" TargetMode="External"/><Relationship Id="rId4" Type="http://schemas.openxmlformats.org/officeDocument/2006/relationships/image" Target="../media/image81.png"/></Relationships>
</file>

<file path=ppt/slides/_rels/slide5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oleObject" Target="../embeddings/oleObject11.bin"/><Relationship Id="rId4" Type="http://schemas.openxmlformats.org/officeDocument/2006/relationships/image" Target="../media/image83.png"/></Relationships>
</file>

<file path=ppt/slides/_rels/slide54.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oleObject" Target="../embeddings/oleObject17.bin"/><Relationship Id="rId18" Type="http://schemas.openxmlformats.org/officeDocument/2006/relationships/image" Target="../media/image92.png"/><Relationship Id="rId3" Type="http://schemas.openxmlformats.org/officeDocument/2006/relationships/oleObject" Target="../embeddings/oleObject12.bin"/><Relationship Id="rId21" Type="http://schemas.openxmlformats.org/officeDocument/2006/relationships/oleObject" Target="../embeddings/oleObject21.bin"/><Relationship Id="rId7" Type="http://schemas.openxmlformats.org/officeDocument/2006/relationships/oleObject" Target="../embeddings/oleObject14.bin"/><Relationship Id="rId12" Type="http://schemas.openxmlformats.org/officeDocument/2006/relationships/image" Target="../media/image89.png"/><Relationship Id="rId17" Type="http://schemas.openxmlformats.org/officeDocument/2006/relationships/oleObject" Target="../embeddings/oleObject19.bin"/><Relationship Id="rId2" Type="http://schemas.openxmlformats.org/officeDocument/2006/relationships/notesSlide" Target="../notesSlides/notesSlide53.xml"/><Relationship Id="rId16" Type="http://schemas.openxmlformats.org/officeDocument/2006/relationships/image" Target="../media/image91.png"/><Relationship Id="rId20"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oleObject" Target="../embeddings/oleObject16.bin"/><Relationship Id="rId5" Type="http://schemas.openxmlformats.org/officeDocument/2006/relationships/oleObject" Target="../embeddings/oleObject13.bin"/><Relationship Id="rId15" Type="http://schemas.openxmlformats.org/officeDocument/2006/relationships/oleObject" Target="../embeddings/oleObject18.bin"/><Relationship Id="rId10" Type="http://schemas.openxmlformats.org/officeDocument/2006/relationships/image" Target="../media/image88.png"/><Relationship Id="rId19" Type="http://schemas.openxmlformats.org/officeDocument/2006/relationships/oleObject" Target="../embeddings/oleObject20.bin"/><Relationship Id="rId4" Type="http://schemas.openxmlformats.org/officeDocument/2006/relationships/image" Target="../media/image85.png"/><Relationship Id="rId9" Type="http://schemas.openxmlformats.org/officeDocument/2006/relationships/oleObject" Target="../embeddings/oleObject15.bin"/><Relationship Id="rId14" Type="http://schemas.openxmlformats.org/officeDocument/2006/relationships/image" Target="../media/image90.png"/><Relationship Id="rId22" Type="http://schemas.openxmlformats.org/officeDocument/2006/relationships/image" Target="../media/image94.png"/></Relationships>
</file>

<file path=ppt/slides/_rels/slide55.xml.rels><?xml version="1.0" encoding="UTF-8" standalone="yes"?>
<Relationships xmlns="http://schemas.openxmlformats.org/package/2006/relationships"><Relationship Id="rId3" Type="http://schemas.openxmlformats.org/officeDocument/2006/relationships/video" Target="file:///C:\Documents%20and%20Settings\Administrator\Desktop\SaulsStuff\CasualInteraction.EHCI\1-B-7.AVI" TargetMode="External"/><Relationship Id="rId7" Type="http://schemas.openxmlformats.org/officeDocument/2006/relationships/image" Target="../media/image78.png"/><Relationship Id="rId2" Type="http://schemas.openxmlformats.org/officeDocument/2006/relationships/video" Target="file:///C:\Documents%20and%20Settings\Administrator\Desktop\SaulsStuff\CasualInteraction.EHCI\1-B-5.AVI" TargetMode="External"/><Relationship Id="rId1" Type="http://schemas.openxmlformats.org/officeDocument/2006/relationships/video" Target="file:///C:\Documents%20and%20Settings\Administrator\Desktop\SaulsStuff\CasualInteraction.EHCI\1-B-3.AVI" TargetMode="External"/><Relationship Id="rId6" Type="http://schemas.openxmlformats.org/officeDocument/2006/relationships/notesSlide" Target="../notesSlides/notesSlide54.xml"/><Relationship Id="rId5" Type="http://schemas.openxmlformats.org/officeDocument/2006/relationships/slideLayout" Target="../slideLayouts/slideLayout6.xml"/><Relationship Id="rId4" Type="http://schemas.openxmlformats.org/officeDocument/2006/relationships/video" Target="file:///C:\Documents%20and%20Settings\Administrator\Desktop\SaulsStuff\CasualInteraction.EHCI\1-B-9.AVI"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oleObject" Target="../embeddings/oleObject12.bin"/><Relationship Id="rId18" Type="http://schemas.openxmlformats.org/officeDocument/2006/relationships/image" Target="../media/image87.png"/><Relationship Id="rId26" Type="http://schemas.openxmlformats.org/officeDocument/2006/relationships/image" Target="../media/image91.png"/><Relationship Id="rId3" Type="http://schemas.openxmlformats.org/officeDocument/2006/relationships/oleObject" Target="../embeddings/oleObject22.bin"/><Relationship Id="rId21" Type="http://schemas.openxmlformats.org/officeDocument/2006/relationships/oleObject" Target="../embeddings/oleObject16.bin"/><Relationship Id="rId7" Type="http://schemas.openxmlformats.org/officeDocument/2006/relationships/oleObject" Target="../embeddings/oleObject24.bin"/><Relationship Id="rId12" Type="http://schemas.openxmlformats.org/officeDocument/2006/relationships/image" Target="../media/image94.png"/><Relationship Id="rId17" Type="http://schemas.openxmlformats.org/officeDocument/2006/relationships/oleObject" Target="../embeddings/oleObject14.bin"/><Relationship Id="rId25" Type="http://schemas.openxmlformats.org/officeDocument/2006/relationships/oleObject" Target="../embeddings/oleObject18.bin"/><Relationship Id="rId2" Type="http://schemas.openxmlformats.org/officeDocument/2006/relationships/notesSlide" Target="../notesSlides/notesSlide55.xml"/><Relationship Id="rId16" Type="http://schemas.openxmlformats.org/officeDocument/2006/relationships/image" Target="../media/image86.png"/><Relationship Id="rId20" Type="http://schemas.openxmlformats.org/officeDocument/2006/relationships/image" Target="../media/image88.png"/><Relationship Id="rId29" Type="http://schemas.openxmlformats.org/officeDocument/2006/relationships/oleObject" Target="../embeddings/oleObject20.bin"/><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oleObject" Target="../embeddings/oleObject26.bin"/><Relationship Id="rId24" Type="http://schemas.openxmlformats.org/officeDocument/2006/relationships/image" Target="../media/image90.png"/><Relationship Id="rId5" Type="http://schemas.openxmlformats.org/officeDocument/2006/relationships/oleObject" Target="../embeddings/oleObject23.bin"/><Relationship Id="rId15" Type="http://schemas.openxmlformats.org/officeDocument/2006/relationships/oleObject" Target="../embeddings/oleObject13.bin"/><Relationship Id="rId23" Type="http://schemas.openxmlformats.org/officeDocument/2006/relationships/oleObject" Target="../embeddings/oleObject17.bin"/><Relationship Id="rId28" Type="http://schemas.openxmlformats.org/officeDocument/2006/relationships/image" Target="../media/image92.png"/><Relationship Id="rId10" Type="http://schemas.openxmlformats.org/officeDocument/2006/relationships/image" Target="../media/image98.png"/><Relationship Id="rId19" Type="http://schemas.openxmlformats.org/officeDocument/2006/relationships/oleObject" Target="../embeddings/oleObject15.bin"/><Relationship Id="rId31" Type="http://schemas.openxmlformats.org/officeDocument/2006/relationships/oleObject" Target="../embeddings/oleObject21.bin"/><Relationship Id="rId4" Type="http://schemas.openxmlformats.org/officeDocument/2006/relationships/image" Target="../media/image95.png"/><Relationship Id="rId9" Type="http://schemas.openxmlformats.org/officeDocument/2006/relationships/oleObject" Target="../embeddings/oleObject25.bin"/><Relationship Id="rId14" Type="http://schemas.openxmlformats.org/officeDocument/2006/relationships/image" Target="../media/image85.png"/><Relationship Id="rId22" Type="http://schemas.openxmlformats.org/officeDocument/2006/relationships/image" Target="../media/image89.png"/><Relationship Id="rId27" Type="http://schemas.openxmlformats.org/officeDocument/2006/relationships/oleObject" Target="../embeddings/oleObject19.bin"/><Relationship Id="rId30" Type="http://schemas.openxmlformats.org/officeDocument/2006/relationships/image" Target="../media/image93.png"/></Relationships>
</file>

<file path=ppt/slides/_rels/slide57.xml.rels><?xml version="1.0" encoding="UTF-8" standalone="yes"?>
<Relationships xmlns="http://schemas.openxmlformats.org/package/2006/relationships"><Relationship Id="rId3" Type="http://schemas.openxmlformats.org/officeDocument/2006/relationships/video" Target="file:///C:\Documents%20and%20Settings\Administrator\Desktop\SaulsStuff\CasualInteraction.EHCI\1-B46.AVI" TargetMode="External"/><Relationship Id="rId7" Type="http://schemas.openxmlformats.org/officeDocument/2006/relationships/image" Target="../media/image78.png"/><Relationship Id="rId2" Type="http://schemas.openxmlformats.org/officeDocument/2006/relationships/video" Target="file:///C:\Documents%20and%20Settings\Administrator\Desktop\SaulsStuff\CasualInteraction.EHCI\1-B-2.AVI" TargetMode="External"/><Relationship Id="rId1" Type="http://schemas.openxmlformats.org/officeDocument/2006/relationships/video" Target="file:///C:\Documents%20and%20Settings\Administrator\Desktop\SaulsStuff\CasualInteraction.EHCI\1-B45.AVI" TargetMode="External"/><Relationship Id="rId6" Type="http://schemas.openxmlformats.org/officeDocument/2006/relationships/notesSlide" Target="../notesSlides/notesSlide56.xml"/><Relationship Id="rId5" Type="http://schemas.openxmlformats.org/officeDocument/2006/relationships/slideLayout" Target="../slideLayouts/slideLayout6.xml"/><Relationship Id="rId4" Type="http://schemas.openxmlformats.org/officeDocument/2006/relationships/video" Target="file:///C:\Documents%20and%20Settings\Administrator\Desktop\SaulsStuff\CasualInteraction.EHCI\1-B47.AVI" TargetMode="External"/></Relationships>
</file>

<file path=ppt/slides/_rels/slide58.xml.rels><?xml version="1.0" encoding="UTF-8" standalone="yes"?>
<Relationships xmlns="http://schemas.openxmlformats.org/package/2006/relationships"><Relationship Id="rId3" Type="http://schemas.openxmlformats.org/officeDocument/2006/relationships/video" Target="file:///C:\Documents%20and%20Settings\Administrator\Desktop\SaulsStuff\CasualInteraction.EHCI\2-P-7.AVI" TargetMode="External"/><Relationship Id="rId7" Type="http://schemas.openxmlformats.org/officeDocument/2006/relationships/image" Target="../media/image78.png"/><Relationship Id="rId2" Type="http://schemas.openxmlformats.org/officeDocument/2006/relationships/video" Target="file:///C:\Documents%20and%20Settings\Administrator\Desktop\SaulsStuff\CasualInteraction.EHCI\2-P-6.AVI" TargetMode="External"/><Relationship Id="rId1" Type="http://schemas.openxmlformats.org/officeDocument/2006/relationships/video" Target="file:///C:\Documents%20and%20Settings\Administrator\Desktop\SaulsStuff\CasualInteraction.EHCI\2-P-5.AVI" TargetMode="External"/><Relationship Id="rId6" Type="http://schemas.openxmlformats.org/officeDocument/2006/relationships/notesSlide" Target="../notesSlides/notesSlide57.xml"/><Relationship Id="rId5" Type="http://schemas.openxmlformats.org/officeDocument/2006/relationships/slideLayout" Target="../slideLayouts/slideLayout6.xml"/><Relationship Id="rId4" Type="http://schemas.openxmlformats.org/officeDocument/2006/relationships/video" Target="file:///C:\Documents%20and%20Settings\Administrator\Desktop\SaulsStuff\CasualInteraction.EHCI\2-P-8.AVI" TargetMode="Externa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video" Target="file:///C:\Documents%20and%20Settings\Administrator\Desktop\SaulsStuff\CasualInteraction.EHCI\privacy-preserving-mediaspacex15fps.asf" TargetMode="External"/><Relationship Id="rId4" Type="http://schemas.openxmlformats.org/officeDocument/2006/relationships/image" Target="../media/image9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oleObject" Target="../embeddings/oleObject27.bin"/><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65F7CD10-8D42-41A4-713D-BA205CA2C087}"/>
              </a:ext>
            </a:extLst>
          </p:cNvPr>
          <p:cNvSpPr>
            <a:spLocks noGrp="1" noChangeArrowheads="1"/>
          </p:cNvSpPr>
          <p:nvPr>
            <p:ph type="ctrTitle"/>
          </p:nvPr>
        </p:nvSpPr>
        <p:spPr>
          <a:xfrm>
            <a:off x="381000" y="685800"/>
            <a:ext cx="8763000" cy="1143000"/>
          </a:xfrm>
        </p:spPr>
        <p:txBody>
          <a:bodyPr anchor="ctr"/>
          <a:lstStyle/>
          <a:p>
            <a:pPr algn="l"/>
            <a:r>
              <a:rPr lang="en-US" altLang="LID4096" sz="3600"/>
              <a:t>Supporting Casual Interaction </a:t>
            </a:r>
            <a:br>
              <a:rPr lang="en-US" altLang="LID4096" sz="3600"/>
            </a:br>
            <a:br>
              <a:rPr lang="en-US" altLang="LID4096" sz="800"/>
            </a:br>
            <a:r>
              <a:rPr lang="en-CA" altLang="LID4096" sz="2000" b="0" i="1"/>
              <a:t>between Intimate Collaborators</a:t>
            </a:r>
          </a:p>
        </p:txBody>
      </p:sp>
      <p:sp>
        <p:nvSpPr>
          <p:cNvPr id="99331" name="Rectangle 3">
            <a:extLst>
              <a:ext uri="{FF2B5EF4-FFF2-40B4-BE49-F238E27FC236}">
                <a16:creationId xmlns:a16="http://schemas.microsoft.com/office/drawing/2014/main" id="{363091FE-DCE6-D836-41B8-8818857DEC01}"/>
              </a:ext>
            </a:extLst>
          </p:cNvPr>
          <p:cNvSpPr>
            <a:spLocks noGrp="1" noChangeArrowheads="1"/>
          </p:cNvSpPr>
          <p:nvPr>
            <p:ph type="subTitle" idx="1"/>
          </p:nvPr>
        </p:nvSpPr>
        <p:spPr>
          <a:xfrm>
            <a:off x="381000" y="4648200"/>
            <a:ext cx="7239000" cy="1143000"/>
          </a:xfrm>
        </p:spPr>
        <p:txBody>
          <a:bodyPr/>
          <a:lstStyle/>
          <a:p>
            <a:pPr algn="l"/>
            <a:r>
              <a:rPr lang="en-US" altLang="LID4096" sz="2800" b="1"/>
              <a:t>Saul Greenberg</a:t>
            </a:r>
            <a:r>
              <a:rPr lang="en-US" altLang="LID4096" b="1"/>
              <a:t> </a:t>
            </a:r>
          </a:p>
        </p:txBody>
      </p:sp>
      <p:pic>
        <p:nvPicPr>
          <p:cNvPr id="99333" name="Picture 5">
            <a:extLst>
              <a:ext uri="{FF2B5EF4-FFF2-40B4-BE49-F238E27FC236}">
                <a16:creationId xmlns:a16="http://schemas.microsoft.com/office/drawing/2014/main" id="{B17019DB-C9A0-E2CA-C39A-03873F62663A}"/>
              </a:ext>
            </a:extLst>
          </p:cNvPr>
          <p:cNvPicPr>
            <a:picLocks noChangeAspect="1" noChangeArrowheads="1"/>
          </p:cNvPicPr>
          <p:nvPr/>
        </p:nvPicPr>
        <p:blipFill>
          <a:blip r:embed="rId3">
            <a:clrChange>
              <a:clrFrom>
                <a:srgbClr val="3A6EA5"/>
              </a:clrFrom>
              <a:clrTo>
                <a:srgbClr val="3A6EA5">
                  <a:alpha val="0"/>
                </a:srgbClr>
              </a:clrTo>
            </a:clrChange>
            <a:extLst>
              <a:ext uri="{28A0092B-C50C-407E-A947-70E740481C1C}">
                <a14:useLocalDpi xmlns:a14="http://schemas.microsoft.com/office/drawing/2010/main" val="0"/>
              </a:ext>
            </a:extLst>
          </a:blip>
          <a:srcRect/>
          <a:stretch>
            <a:fillRect/>
          </a:stretch>
        </p:blipFill>
        <p:spPr bwMode="auto">
          <a:xfrm>
            <a:off x="457200" y="5257800"/>
            <a:ext cx="30480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99351" name="Picture 23">
            <a:extLst>
              <a:ext uri="{FF2B5EF4-FFF2-40B4-BE49-F238E27FC236}">
                <a16:creationId xmlns:a16="http://schemas.microsoft.com/office/drawing/2014/main" id="{2F12A6C4-52A2-581F-7508-4797546796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289175"/>
            <a:ext cx="4038600" cy="394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353" name="Text Box 25">
            <a:extLst>
              <a:ext uri="{FF2B5EF4-FFF2-40B4-BE49-F238E27FC236}">
                <a16:creationId xmlns:a16="http://schemas.microsoft.com/office/drawing/2014/main" id="{0D49C81D-C3A8-1CDD-14A2-62DD07512A6A}"/>
              </a:ext>
            </a:extLst>
          </p:cNvPr>
          <p:cNvSpPr txBox="1">
            <a:spLocks noChangeArrowheads="1"/>
          </p:cNvSpPr>
          <p:nvPr/>
        </p:nvSpPr>
        <p:spPr bwMode="auto">
          <a:xfrm>
            <a:off x="304800" y="2286000"/>
            <a:ext cx="3733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800" b="0" i="1">
                <a:solidFill>
                  <a:srgbClr val="FF3300"/>
                </a:solidFill>
              </a:rPr>
              <a:t>Note: this powerpoint copy does not included the many videos that were presented during the talk. If you need these, contact Saul Greenberg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6" name="Rectangle 14">
            <a:extLst>
              <a:ext uri="{FF2B5EF4-FFF2-40B4-BE49-F238E27FC236}">
                <a16:creationId xmlns:a16="http://schemas.microsoft.com/office/drawing/2014/main" id="{BC6675F5-3F44-E35E-D66F-F6C4B058DF76}"/>
              </a:ext>
            </a:extLst>
          </p:cNvPr>
          <p:cNvSpPr>
            <a:spLocks noGrp="1" noChangeArrowheads="1"/>
          </p:cNvSpPr>
          <p:nvPr>
            <p:ph type="title"/>
          </p:nvPr>
        </p:nvSpPr>
        <p:spPr/>
        <p:txBody>
          <a:bodyPr/>
          <a:lstStyle/>
          <a:p>
            <a:r>
              <a:rPr lang="en-US" altLang="LID4096"/>
              <a:t>The Message</a:t>
            </a:r>
            <a:endParaRPr lang="en-CA" altLang="LID4096"/>
          </a:p>
        </p:txBody>
      </p:sp>
      <p:sp>
        <p:nvSpPr>
          <p:cNvPr id="100367" name="Rectangle 15">
            <a:extLst>
              <a:ext uri="{FF2B5EF4-FFF2-40B4-BE49-F238E27FC236}">
                <a16:creationId xmlns:a16="http://schemas.microsoft.com/office/drawing/2014/main" id="{3463EC4A-E275-C74B-3DE8-D83E0EA3EB3F}"/>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grpSp>
        <p:nvGrpSpPr>
          <p:cNvPr id="100376" name="Group 24">
            <a:extLst>
              <a:ext uri="{FF2B5EF4-FFF2-40B4-BE49-F238E27FC236}">
                <a16:creationId xmlns:a16="http://schemas.microsoft.com/office/drawing/2014/main" id="{067D0A4C-295B-4FDC-8EC2-32132A0216B8}"/>
              </a:ext>
            </a:extLst>
          </p:cNvPr>
          <p:cNvGrpSpPr>
            <a:grpSpLocks/>
          </p:cNvGrpSpPr>
          <p:nvPr/>
        </p:nvGrpSpPr>
        <p:grpSpPr bwMode="auto">
          <a:xfrm>
            <a:off x="533400" y="3733800"/>
            <a:ext cx="6781800" cy="2855913"/>
            <a:chOff x="287" y="2521"/>
            <a:chExt cx="5040" cy="1799"/>
          </a:xfrm>
        </p:grpSpPr>
        <p:pic>
          <p:nvPicPr>
            <p:cNvPr id="100369" name="Picture 17">
              <a:extLst>
                <a:ext uri="{FF2B5EF4-FFF2-40B4-BE49-F238E27FC236}">
                  <a16:creationId xmlns:a16="http://schemas.microsoft.com/office/drawing/2014/main" id="{21DA0F32-8F69-D7BD-7C5C-F82613F031E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3" y="3529"/>
              <a:ext cx="864" cy="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70" name="Picture 18">
              <a:extLst>
                <a:ext uri="{FF2B5EF4-FFF2-40B4-BE49-F238E27FC236}">
                  <a16:creationId xmlns:a16="http://schemas.microsoft.com/office/drawing/2014/main" id="{0785627D-CB65-8C4D-221B-3B4AA8B609F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9" y="2521"/>
              <a:ext cx="912" cy="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71" name="Picture 19">
              <a:extLst>
                <a:ext uri="{FF2B5EF4-FFF2-40B4-BE49-F238E27FC236}">
                  <a16:creationId xmlns:a16="http://schemas.microsoft.com/office/drawing/2014/main" id="{D90CF3D5-067E-9193-3906-6C7E0E959C5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 y="3289"/>
              <a:ext cx="925" cy="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72" name="Picture 20">
              <a:extLst>
                <a:ext uri="{FF2B5EF4-FFF2-40B4-BE49-F238E27FC236}">
                  <a16:creationId xmlns:a16="http://schemas.microsoft.com/office/drawing/2014/main" id="{4A0E51FB-969B-1BE1-E36E-F7C051006F1B}"/>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0" y="2905"/>
              <a:ext cx="3935" cy="1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0373" name="Line 21">
              <a:extLst>
                <a:ext uri="{FF2B5EF4-FFF2-40B4-BE49-F238E27FC236}">
                  <a16:creationId xmlns:a16="http://schemas.microsoft.com/office/drawing/2014/main" id="{CC1FA1CE-B6B4-7A66-220D-2043D994D27A}"/>
                </a:ext>
              </a:extLst>
            </p:cNvPr>
            <p:cNvSpPr>
              <a:spLocks noChangeShapeType="1"/>
            </p:cNvSpPr>
            <p:nvPr/>
          </p:nvSpPr>
          <p:spPr bwMode="auto">
            <a:xfrm>
              <a:off x="1157" y="3147"/>
              <a:ext cx="4" cy="48"/>
            </a:xfrm>
            <a:prstGeom prst="line">
              <a:avLst/>
            </a:prstGeom>
            <a:noFill/>
            <a:ln w="25400">
              <a:solidFill>
                <a:srgbClr val="FF0066"/>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0374" name="Line 22">
              <a:extLst>
                <a:ext uri="{FF2B5EF4-FFF2-40B4-BE49-F238E27FC236}">
                  <a16:creationId xmlns:a16="http://schemas.microsoft.com/office/drawing/2014/main" id="{FB1C8D09-4C5C-66C8-665C-EF2F8AED6139}"/>
                </a:ext>
              </a:extLst>
            </p:cNvPr>
            <p:cNvSpPr>
              <a:spLocks noChangeShapeType="1"/>
            </p:cNvSpPr>
            <p:nvPr/>
          </p:nvSpPr>
          <p:spPr bwMode="auto">
            <a:xfrm>
              <a:off x="1157" y="3137"/>
              <a:ext cx="3289" cy="911"/>
            </a:xfrm>
            <a:prstGeom prst="line">
              <a:avLst/>
            </a:prstGeom>
            <a:noFill/>
            <a:ln w="25400">
              <a:solidFill>
                <a:srgbClr val="FF0066"/>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0375" name="Line 23">
              <a:extLst>
                <a:ext uri="{FF2B5EF4-FFF2-40B4-BE49-F238E27FC236}">
                  <a16:creationId xmlns:a16="http://schemas.microsoft.com/office/drawing/2014/main" id="{77A84470-D6CC-EAC9-8D68-823C3D1865FD}"/>
                </a:ext>
              </a:extLst>
            </p:cNvPr>
            <p:cNvSpPr>
              <a:spLocks noChangeShapeType="1"/>
            </p:cNvSpPr>
            <p:nvPr/>
          </p:nvSpPr>
          <p:spPr bwMode="auto">
            <a:xfrm>
              <a:off x="1151" y="3189"/>
              <a:ext cx="3216" cy="916"/>
            </a:xfrm>
            <a:prstGeom prst="line">
              <a:avLst/>
            </a:prstGeom>
            <a:noFill/>
            <a:ln w="25400">
              <a:solidFill>
                <a:srgbClr val="FF0066"/>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4">
            <a:extLst>
              <a:ext uri="{FF2B5EF4-FFF2-40B4-BE49-F238E27FC236}">
                <a16:creationId xmlns:a16="http://schemas.microsoft.com/office/drawing/2014/main" id="{9EFDACCC-27EF-D8C6-4C43-EC81FA3F5D56}"/>
              </a:ext>
            </a:extLst>
          </p:cNvPr>
          <p:cNvSpPr>
            <a:spLocks noGrp="1" noChangeArrowheads="1"/>
          </p:cNvSpPr>
          <p:nvPr>
            <p:ph type="title"/>
          </p:nvPr>
        </p:nvSpPr>
        <p:spPr/>
        <p:txBody>
          <a:bodyPr/>
          <a:lstStyle/>
          <a:p>
            <a:r>
              <a:rPr lang="en-US" altLang="LID4096"/>
              <a:t>Outline</a:t>
            </a:r>
          </a:p>
        </p:txBody>
      </p:sp>
      <p:sp>
        <p:nvSpPr>
          <p:cNvPr id="118789" name="Rectangle 5">
            <a:extLst>
              <a:ext uri="{FF2B5EF4-FFF2-40B4-BE49-F238E27FC236}">
                <a16:creationId xmlns:a16="http://schemas.microsoft.com/office/drawing/2014/main" id="{43D10B96-DF25-0FA3-BF15-18ED4C5E0DDC}"/>
              </a:ext>
            </a:extLst>
          </p:cNvPr>
          <p:cNvSpPr>
            <a:spLocks noGrp="1" noChangeArrowheads="1"/>
          </p:cNvSpPr>
          <p:nvPr>
            <p:ph type="body" idx="1"/>
          </p:nvPr>
        </p:nvSpPr>
        <p:spPr/>
        <p:txBody>
          <a:bodyPr/>
          <a:lstStyle/>
          <a:p>
            <a:pPr marL="0" indent="0"/>
            <a:r>
              <a:rPr lang="en-US" altLang="LID4096"/>
              <a:t>Intimate collaborators / problem with groupware</a:t>
            </a:r>
          </a:p>
          <a:p>
            <a:pPr marL="0" indent="0"/>
            <a:endParaRPr lang="en-US" altLang="LID4096"/>
          </a:p>
          <a:p>
            <a:pPr marL="0" indent="0"/>
            <a:r>
              <a:rPr lang="en-US" altLang="LID4096"/>
              <a:t>Casual interaction &amp; awareness</a:t>
            </a:r>
          </a:p>
          <a:p>
            <a:pPr marL="0" indent="0"/>
            <a:endParaRPr lang="en-US" altLang="LID4096"/>
          </a:p>
          <a:p>
            <a:pPr marL="0" indent="0"/>
            <a:r>
              <a:rPr lang="en-US" altLang="LID4096"/>
              <a:t>Supporting casual interaction</a:t>
            </a:r>
          </a:p>
          <a:p>
            <a:pPr lvl="1"/>
            <a:r>
              <a:rPr lang="en-US" altLang="LID4096"/>
              <a:t>systems</a:t>
            </a:r>
          </a:p>
          <a:p>
            <a:pPr lvl="1"/>
            <a:r>
              <a:rPr lang="en-US" altLang="LID4096"/>
              <a:t>studies</a:t>
            </a:r>
          </a:p>
        </p:txBody>
      </p:sp>
      <p:grpSp>
        <p:nvGrpSpPr>
          <p:cNvPr id="118809" name="Group 25">
            <a:extLst>
              <a:ext uri="{FF2B5EF4-FFF2-40B4-BE49-F238E27FC236}">
                <a16:creationId xmlns:a16="http://schemas.microsoft.com/office/drawing/2014/main" id="{2B07CD5B-E7A6-8646-68D0-20832BB59B1A}"/>
              </a:ext>
            </a:extLst>
          </p:cNvPr>
          <p:cNvGrpSpPr>
            <a:grpSpLocks/>
          </p:cNvGrpSpPr>
          <p:nvPr/>
        </p:nvGrpSpPr>
        <p:grpSpPr bwMode="auto">
          <a:xfrm>
            <a:off x="1143000" y="4724400"/>
            <a:ext cx="7086600" cy="2133600"/>
            <a:chOff x="720" y="2976"/>
            <a:chExt cx="4464" cy="1344"/>
          </a:xfrm>
        </p:grpSpPr>
        <p:sp>
          <p:nvSpPr>
            <p:cNvPr id="118796" name="AutoShape 12">
              <a:extLst>
                <a:ext uri="{FF2B5EF4-FFF2-40B4-BE49-F238E27FC236}">
                  <a16:creationId xmlns:a16="http://schemas.microsoft.com/office/drawing/2014/main" id="{4B2FF550-111F-0826-ABAD-9E1C9843216E}"/>
                </a:ext>
              </a:extLst>
            </p:cNvPr>
            <p:cNvSpPr>
              <a:spLocks noChangeArrowheads="1"/>
            </p:cNvSpPr>
            <p:nvPr/>
          </p:nvSpPr>
          <p:spPr bwMode="auto">
            <a:xfrm>
              <a:off x="720" y="2976"/>
              <a:ext cx="4464" cy="1344"/>
            </a:xfrm>
            <a:prstGeom prst="rightArrow">
              <a:avLst>
                <a:gd name="adj1" fmla="val 50000"/>
                <a:gd name="adj2" fmla="val 413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18801" name="Rectangle 17">
              <a:extLst>
                <a:ext uri="{FF2B5EF4-FFF2-40B4-BE49-F238E27FC236}">
                  <a16:creationId xmlns:a16="http://schemas.microsoft.com/office/drawing/2014/main" id="{FADE40FD-059E-141F-8F9A-695B83140BCF}"/>
                </a:ext>
              </a:extLst>
            </p:cNvPr>
            <p:cNvSpPr>
              <a:spLocks noChangeArrowheads="1"/>
            </p:cNvSpPr>
            <p:nvPr/>
          </p:nvSpPr>
          <p:spPr bwMode="auto">
            <a:xfrm>
              <a:off x="720" y="3648"/>
              <a:ext cx="4176" cy="336"/>
            </a:xfrm>
            <a:prstGeom prst="rect">
              <a:avLst/>
            </a:prstGeom>
            <a:gradFill rotWithShape="0">
              <a:gsLst>
                <a:gs pos="0">
                  <a:srgbClr val="FF9966"/>
                </a:gs>
                <a:gs pos="100000">
                  <a:srgbClr val="FF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18802" name="Rectangle 18">
              <a:extLst>
                <a:ext uri="{FF2B5EF4-FFF2-40B4-BE49-F238E27FC236}">
                  <a16:creationId xmlns:a16="http://schemas.microsoft.com/office/drawing/2014/main" id="{93A78420-6184-5113-AC17-3131C196EB96}"/>
                </a:ext>
              </a:extLst>
            </p:cNvPr>
            <p:cNvSpPr>
              <a:spLocks noChangeArrowheads="1"/>
            </p:cNvSpPr>
            <p:nvPr/>
          </p:nvSpPr>
          <p:spPr bwMode="auto">
            <a:xfrm>
              <a:off x="720" y="3456"/>
              <a:ext cx="764"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118804" name="Rectangle 20">
              <a:extLst>
                <a:ext uri="{FF2B5EF4-FFF2-40B4-BE49-F238E27FC236}">
                  <a16:creationId xmlns:a16="http://schemas.microsoft.com/office/drawing/2014/main" id="{03FCBED9-1EED-5848-9B8E-613DAF250858}"/>
                </a:ext>
              </a:extLst>
            </p:cNvPr>
            <p:cNvSpPr>
              <a:spLocks noChangeArrowheads="1"/>
            </p:cNvSpPr>
            <p:nvPr/>
          </p:nvSpPr>
          <p:spPr bwMode="auto">
            <a:xfrm>
              <a:off x="1152" y="3648"/>
              <a:ext cx="3217"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sp>
          <p:nvSpPr>
            <p:cNvPr id="118799" name="Text Box 15">
              <a:extLst>
                <a:ext uri="{FF2B5EF4-FFF2-40B4-BE49-F238E27FC236}">
                  <a16:creationId xmlns:a16="http://schemas.microsoft.com/office/drawing/2014/main" id="{6A36102F-9BD2-6D52-4C1D-1CC7D4FEC261}"/>
                </a:ext>
              </a:extLst>
            </p:cNvPr>
            <p:cNvSpPr txBox="1">
              <a:spLocks noChangeArrowheads="1"/>
            </p:cNvSpPr>
            <p:nvPr/>
          </p:nvSpPr>
          <p:spPr bwMode="auto">
            <a:xfrm>
              <a:off x="1344" y="3312"/>
              <a:ext cx="321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sp>
          <p:nvSpPr>
            <p:cNvPr id="118807" name="AutoShape 23">
              <a:extLst>
                <a:ext uri="{FF2B5EF4-FFF2-40B4-BE49-F238E27FC236}">
                  <a16:creationId xmlns:a16="http://schemas.microsoft.com/office/drawing/2014/main" id="{38601E65-BF7A-0C6A-B810-E5FB8E65FBE3}"/>
                </a:ext>
              </a:extLst>
            </p:cNvPr>
            <p:cNvSpPr>
              <a:spLocks noChangeArrowheads="1"/>
            </p:cNvSpPr>
            <p:nvPr/>
          </p:nvSpPr>
          <p:spPr bwMode="auto">
            <a:xfrm flipV="1">
              <a:off x="4896" y="3648"/>
              <a:ext cx="288" cy="336"/>
            </a:xfrm>
            <a:prstGeom prst="rtTriangle">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18808" name="AutoShape 24">
              <a:extLst>
                <a:ext uri="{FF2B5EF4-FFF2-40B4-BE49-F238E27FC236}">
                  <a16:creationId xmlns:a16="http://schemas.microsoft.com/office/drawing/2014/main" id="{9388379D-1DEB-E842-19C5-44EDE973551B}"/>
                </a:ext>
              </a:extLst>
            </p:cNvPr>
            <p:cNvSpPr>
              <a:spLocks noChangeArrowheads="1"/>
            </p:cNvSpPr>
            <p:nvPr/>
          </p:nvSpPr>
          <p:spPr bwMode="auto">
            <a:xfrm flipV="1">
              <a:off x="4656" y="3984"/>
              <a:ext cx="240" cy="336"/>
            </a:xfrm>
            <a:prstGeom prst="rtTriangle">
              <a:avLst/>
            </a:prstGeom>
            <a:solidFill>
              <a:srgbClr val="FF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18803" name="Rectangle 19">
              <a:extLst>
                <a:ext uri="{FF2B5EF4-FFF2-40B4-BE49-F238E27FC236}">
                  <a16:creationId xmlns:a16="http://schemas.microsoft.com/office/drawing/2014/main" id="{7C811113-FCD1-8E70-FB55-A363CB6E6774}"/>
                </a:ext>
              </a:extLst>
            </p:cNvPr>
            <p:cNvSpPr>
              <a:spLocks noChangeArrowheads="1"/>
            </p:cNvSpPr>
            <p:nvPr/>
          </p:nvSpPr>
          <p:spPr bwMode="auto">
            <a:xfrm>
              <a:off x="4416" y="3456"/>
              <a:ext cx="603"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8809"/>
                                        </p:tgtEl>
                                        <p:attrNameLst>
                                          <p:attrName>style.visibility</p:attrName>
                                        </p:attrNameLst>
                                      </p:cBhvr>
                                      <p:to>
                                        <p:strVal val="visible"/>
                                      </p:to>
                                    </p:set>
                                    <p:animEffect transition="in" filter="dissolve">
                                      <p:cBhvr>
                                        <p:cTn id="7" dur="500"/>
                                        <p:tgtEl>
                                          <p:spTgt spid="1188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38" name="Rectangle 34">
            <a:extLst>
              <a:ext uri="{FF2B5EF4-FFF2-40B4-BE49-F238E27FC236}">
                <a16:creationId xmlns:a16="http://schemas.microsoft.com/office/drawing/2014/main" id="{90C51F23-8881-6E70-88D1-602B4CABEA38}"/>
              </a:ext>
            </a:extLst>
          </p:cNvPr>
          <p:cNvSpPr>
            <a:spLocks noGrp="1" noChangeArrowheads="1"/>
          </p:cNvSpPr>
          <p:nvPr>
            <p:ph type="title"/>
          </p:nvPr>
        </p:nvSpPr>
        <p:spPr/>
        <p:txBody>
          <a:bodyPr/>
          <a:lstStyle/>
          <a:p>
            <a:r>
              <a:rPr lang="en-US" altLang="LID4096"/>
              <a:t>Intimate collaborators &amp; groupware </a:t>
            </a:r>
          </a:p>
        </p:txBody>
      </p:sp>
      <p:sp>
        <p:nvSpPr>
          <p:cNvPr id="123939" name="Rectangle 35">
            <a:extLst>
              <a:ext uri="{FF2B5EF4-FFF2-40B4-BE49-F238E27FC236}">
                <a16:creationId xmlns:a16="http://schemas.microsoft.com/office/drawing/2014/main" id="{FDD3F903-277B-F075-B0A5-6739F91817A0}"/>
              </a:ext>
            </a:extLst>
          </p:cNvPr>
          <p:cNvSpPr>
            <a:spLocks noGrp="1" noChangeArrowheads="1"/>
          </p:cNvSpPr>
          <p:nvPr>
            <p:ph type="body" idx="1"/>
          </p:nvPr>
        </p:nvSpPr>
        <p:spPr/>
        <p:txBody>
          <a:bodyPr/>
          <a:lstStyle/>
          <a:p>
            <a:pPr marL="0" indent="0"/>
            <a:r>
              <a:rPr lang="en-US" altLang="LID4096"/>
              <a:t>Friends, family, work groups</a:t>
            </a:r>
          </a:p>
          <a:p>
            <a:pPr lvl="1"/>
            <a:endParaRPr lang="en-US" altLang="LID4096"/>
          </a:p>
          <a:p>
            <a:pPr marL="0" indent="0"/>
            <a:r>
              <a:rPr lang="en-US" altLang="LID4096"/>
              <a:t>Real need for close </a:t>
            </a:r>
            <a:br>
              <a:rPr lang="en-US" altLang="LID4096"/>
            </a:br>
            <a:r>
              <a:rPr lang="en-US" altLang="LID4096"/>
              <a:t>coordination and collaboration</a:t>
            </a:r>
          </a:p>
          <a:p>
            <a:pPr marL="0" indent="0"/>
            <a:endParaRPr lang="en-US" altLang="LID4096"/>
          </a:p>
        </p:txBody>
      </p:sp>
      <p:sp>
        <p:nvSpPr>
          <p:cNvPr id="123909" name="Freeform 5">
            <a:extLst>
              <a:ext uri="{FF2B5EF4-FFF2-40B4-BE49-F238E27FC236}">
                <a16:creationId xmlns:a16="http://schemas.microsoft.com/office/drawing/2014/main" id="{FBB08044-5A1D-B890-2B12-9EDD1B72256F}"/>
              </a:ext>
            </a:extLst>
          </p:cNvPr>
          <p:cNvSpPr>
            <a:spLocks/>
          </p:cNvSpPr>
          <p:nvPr/>
        </p:nvSpPr>
        <p:spPr bwMode="auto">
          <a:xfrm flipH="1">
            <a:off x="6943725" y="1219200"/>
            <a:ext cx="2117725" cy="1504950"/>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10" name="Freeform 6">
            <a:extLst>
              <a:ext uri="{FF2B5EF4-FFF2-40B4-BE49-F238E27FC236}">
                <a16:creationId xmlns:a16="http://schemas.microsoft.com/office/drawing/2014/main" id="{7E68C1D4-DAB1-957B-EF26-174F33C8BB3E}"/>
              </a:ext>
            </a:extLst>
          </p:cNvPr>
          <p:cNvSpPr>
            <a:spLocks/>
          </p:cNvSpPr>
          <p:nvPr/>
        </p:nvSpPr>
        <p:spPr bwMode="auto">
          <a:xfrm flipH="1">
            <a:off x="7181850" y="2360613"/>
            <a:ext cx="1593850" cy="635000"/>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pic>
        <p:nvPicPr>
          <p:cNvPr id="123911" name="Picture 7">
            <a:extLst>
              <a:ext uri="{FF2B5EF4-FFF2-40B4-BE49-F238E27FC236}">
                <a16:creationId xmlns:a16="http://schemas.microsoft.com/office/drawing/2014/main" id="{A6ADE17E-9CF3-E137-3162-9FDA1752E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25" y="1752600"/>
            <a:ext cx="2276475" cy="1912938"/>
          </a:xfrm>
          <a:prstGeom prst="rect">
            <a:avLst/>
          </a:prstGeom>
          <a:noFill/>
          <a:extLst>
            <a:ext uri="{909E8E84-426E-40DD-AFC4-6F175D3DCCD1}">
              <a14:hiddenFill xmlns:a14="http://schemas.microsoft.com/office/drawing/2010/main">
                <a:solidFill>
                  <a:srgbClr val="FFFFFF"/>
                </a:solidFill>
              </a14:hiddenFill>
            </a:ext>
          </a:extLst>
        </p:spPr>
      </p:pic>
      <p:pic>
        <p:nvPicPr>
          <p:cNvPr id="123912" name="Picture 8">
            <a:extLst>
              <a:ext uri="{FF2B5EF4-FFF2-40B4-BE49-F238E27FC236}">
                <a16:creationId xmlns:a16="http://schemas.microsoft.com/office/drawing/2014/main" id="{588EA591-63EC-9935-0A6D-B3EA8D50D0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752600"/>
            <a:ext cx="1195388" cy="1612900"/>
          </a:xfrm>
          <a:prstGeom prst="rect">
            <a:avLst/>
          </a:prstGeom>
          <a:noFill/>
          <a:extLst>
            <a:ext uri="{909E8E84-426E-40DD-AFC4-6F175D3DCCD1}">
              <a14:hiddenFill xmlns:a14="http://schemas.microsoft.com/office/drawing/2010/main">
                <a:solidFill>
                  <a:srgbClr val="FFFFFF"/>
                </a:solidFill>
              </a14:hiddenFill>
            </a:ext>
          </a:extLst>
        </p:spPr>
      </p:pic>
      <p:sp>
        <p:nvSpPr>
          <p:cNvPr id="123913" name="Freeform 9">
            <a:extLst>
              <a:ext uri="{FF2B5EF4-FFF2-40B4-BE49-F238E27FC236}">
                <a16:creationId xmlns:a16="http://schemas.microsoft.com/office/drawing/2014/main" id="{18CCD574-9120-17D9-405E-767CE2F6DE4F}"/>
              </a:ext>
            </a:extLst>
          </p:cNvPr>
          <p:cNvSpPr>
            <a:spLocks/>
          </p:cNvSpPr>
          <p:nvPr/>
        </p:nvSpPr>
        <p:spPr bwMode="auto">
          <a:xfrm flipH="1">
            <a:off x="7891463" y="2516188"/>
            <a:ext cx="885825" cy="228600"/>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14" name="Freeform 10">
            <a:extLst>
              <a:ext uri="{FF2B5EF4-FFF2-40B4-BE49-F238E27FC236}">
                <a16:creationId xmlns:a16="http://schemas.microsoft.com/office/drawing/2014/main" id="{6B784945-3E6A-199B-B49E-02F498C83E7F}"/>
              </a:ext>
            </a:extLst>
          </p:cNvPr>
          <p:cNvSpPr>
            <a:spLocks/>
          </p:cNvSpPr>
          <p:nvPr/>
        </p:nvSpPr>
        <p:spPr bwMode="auto">
          <a:xfrm flipH="1">
            <a:off x="8296275" y="2152650"/>
            <a:ext cx="476250" cy="554038"/>
          </a:xfrm>
          <a:custGeom>
            <a:avLst/>
            <a:gdLst>
              <a:gd name="T0" fmla="*/ 144 w 601"/>
              <a:gd name="T1" fmla="*/ 2 h 699"/>
              <a:gd name="T2" fmla="*/ 133 w 601"/>
              <a:gd name="T3" fmla="*/ 7 h 699"/>
              <a:gd name="T4" fmla="*/ 118 w 601"/>
              <a:gd name="T5" fmla="*/ 12 h 699"/>
              <a:gd name="T6" fmla="*/ 104 w 601"/>
              <a:gd name="T7" fmla="*/ 20 h 699"/>
              <a:gd name="T8" fmla="*/ 94 w 601"/>
              <a:gd name="T9" fmla="*/ 42 h 699"/>
              <a:gd name="T10" fmla="*/ 77 w 601"/>
              <a:gd name="T11" fmla="*/ 86 h 699"/>
              <a:gd name="T12" fmla="*/ 30 w 601"/>
              <a:gd name="T13" fmla="*/ 135 h 699"/>
              <a:gd name="T14" fmla="*/ 29 w 601"/>
              <a:gd name="T15" fmla="*/ 166 h 699"/>
              <a:gd name="T16" fmla="*/ 22 w 601"/>
              <a:gd name="T17" fmla="*/ 214 h 699"/>
              <a:gd name="T18" fmla="*/ 10 w 601"/>
              <a:gd name="T19" fmla="*/ 260 h 699"/>
              <a:gd name="T20" fmla="*/ 0 w 601"/>
              <a:gd name="T21" fmla="*/ 368 h 699"/>
              <a:gd name="T22" fmla="*/ 9 w 601"/>
              <a:gd name="T23" fmla="*/ 414 h 699"/>
              <a:gd name="T24" fmla="*/ 25 w 601"/>
              <a:gd name="T25" fmla="*/ 475 h 699"/>
              <a:gd name="T26" fmla="*/ 40 w 601"/>
              <a:gd name="T27" fmla="*/ 532 h 699"/>
              <a:gd name="T28" fmla="*/ 47 w 601"/>
              <a:gd name="T29" fmla="*/ 555 h 699"/>
              <a:gd name="T30" fmla="*/ 601 w 601"/>
              <a:gd name="T31" fmla="*/ 577 h 699"/>
              <a:gd name="T32" fmla="*/ 595 w 601"/>
              <a:gd name="T33" fmla="*/ 560 h 699"/>
              <a:gd name="T34" fmla="*/ 582 w 601"/>
              <a:gd name="T35" fmla="*/ 522 h 699"/>
              <a:gd name="T36" fmla="*/ 566 w 601"/>
              <a:gd name="T37" fmla="*/ 477 h 699"/>
              <a:gd name="T38" fmla="*/ 558 w 601"/>
              <a:gd name="T39" fmla="*/ 436 h 699"/>
              <a:gd name="T40" fmla="*/ 539 w 601"/>
              <a:gd name="T41" fmla="*/ 349 h 699"/>
              <a:gd name="T42" fmla="*/ 524 w 601"/>
              <a:gd name="T43" fmla="*/ 283 h 699"/>
              <a:gd name="T44" fmla="*/ 525 w 601"/>
              <a:gd name="T45" fmla="*/ 266 h 699"/>
              <a:gd name="T46" fmla="*/ 527 w 601"/>
              <a:gd name="T47" fmla="*/ 241 h 699"/>
              <a:gd name="T48" fmla="*/ 517 w 601"/>
              <a:gd name="T49" fmla="*/ 209 h 699"/>
              <a:gd name="T50" fmla="*/ 491 w 601"/>
              <a:gd name="T51" fmla="*/ 172 h 699"/>
              <a:gd name="T52" fmla="*/ 443 w 601"/>
              <a:gd name="T53" fmla="*/ 129 h 699"/>
              <a:gd name="T54" fmla="*/ 388 w 601"/>
              <a:gd name="T55" fmla="*/ 82 h 699"/>
              <a:gd name="T56" fmla="*/ 343 w 601"/>
              <a:gd name="T57" fmla="*/ 45 h 699"/>
              <a:gd name="T58" fmla="*/ 324 w 601"/>
              <a:gd name="T59" fmla="*/ 30 h 699"/>
              <a:gd name="T60" fmla="*/ 306 w 601"/>
              <a:gd name="T61" fmla="*/ 23 h 699"/>
              <a:gd name="T62" fmla="*/ 259 w 601"/>
              <a:gd name="T63" fmla="*/ 11 h 699"/>
              <a:gd name="T64" fmla="*/ 202 w 601"/>
              <a:gd name="T65" fmla="*/ 1 h 699"/>
              <a:gd name="T66" fmla="*/ 146 w 601"/>
              <a:gd name="T67" fmla="*/ 2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1" h="699">
                <a:moveTo>
                  <a:pt x="146" y="2"/>
                </a:moveTo>
                <a:lnTo>
                  <a:pt x="144" y="2"/>
                </a:lnTo>
                <a:lnTo>
                  <a:pt x="140" y="4"/>
                </a:lnTo>
                <a:lnTo>
                  <a:pt x="133" y="7"/>
                </a:lnTo>
                <a:lnTo>
                  <a:pt x="126" y="9"/>
                </a:lnTo>
                <a:lnTo>
                  <a:pt x="118" y="12"/>
                </a:lnTo>
                <a:lnTo>
                  <a:pt x="111" y="16"/>
                </a:lnTo>
                <a:lnTo>
                  <a:pt x="104" y="20"/>
                </a:lnTo>
                <a:lnTo>
                  <a:pt x="100" y="26"/>
                </a:lnTo>
                <a:lnTo>
                  <a:pt x="94" y="42"/>
                </a:lnTo>
                <a:lnTo>
                  <a:pt x="84" y="65"/>
                </a:lnTo>
                <a:lnTo>
                  <a:pt x="77" y="86"/>
                </a:lnTo>
                <a:lnTo>
                  <a:pt x="74" y="96"/>
                </a:lnTo>
                <a:lnTo>
                  <a:pt x="30" y="135"/>
                </a:lnTo>
                <a:lnTo>
                  <a:pt x="30" y="144"/>
                </a:lnTo>
                <a:lnTo>
                  <a:pt x="29" y="166"/>
                </a:lnTo>
                <a:lnTo>
                  <a:pt x="26" y="190"/>
                </a:lnTo>
                <a:lnTo>
                  <a:pt x="22" y="214"/>
                </a:lnTo>
                <a:lnTo>
                  <a:pt x="18" y="226"/>
                </a:lnTo>
                <a:lnTo>
                  <a:pt x="10" y="260"/>
                </a:lnTo>
                <a:lnTo>
                  <a:pt x="2" y="310"/>
                </a:lnTo>
                <a:lnTo>
                  <a:pt x="0" y="368"/>
                </a:lnTo>
                <a:lnTo>
                  <a:pt x="3" y="388"/>
                </a:lnTo>
                <a:lnTo>
                  <a:pt x="9" y="414"/>
                </a:lnTo>
                <a:lnTo>
                  <a:pt x="17" y="444"/>
                </a:lnTo>
                <a:lnTo>
                  <a:pt x="25" y="475"/>
                </a:lnTo>
                <a:lnTo>
                  <a:pt x="33" y="506"/>
                </a:lnTo>
                <a:lnTo>
                  <a:pt x="40" y="532"/>
                </a:lnTo>
                <a:lnTo>
                  <a:pt x="46" y="548"/>
                </a:lnTo>
                <a:lnTo>
                  <a:pt x="47" y="555"/>
                </a:lnTo>
                <a:lnTo>
                  <a:pt x="92" y="699"/>
                </a:lnTo>
                <a:lnTo>
                  <a:pt x="601" y="577"/>
                </a:lnTo>
                <a:lnTo>
                  <a:pt x="599" y="573"/>
                </a:lnTo>
                <a:lnTo>
                  <a:pt x="595" y="560"/>
                </a:lnTo>
                <a:lnTo>
                  <a:pt x="588" y="544"/>
                </a:lnTo>
                <a:lnTo>
                  <a:pt x="582" y="522"/>
                </a:lnTo>
                <a:lnTo>
                  <a:pt x="573" y="500"/>
                </a:lnTo>
                <a:lnTo>
                  <a:pt x="566" y="477"/>
                </a:lnTo>
                <a:lnTo>
                  <a:pt x="561" y="455"/>
                </a:lnTo>
                <a:lnTo>
                  <a:pt x="558" y="436"/>
                </a:lnTo>
                <a:lnTo>
                  <a:pt x="551" y="396"/>
                </a:lnTo>
                <a:lnTo>
                  <a:pt x="539" y="349"/>
                </a:lnTo>
                <a:lnTo>
                  <a:pt x="528" y="308"/>
                </a:lnTo>
                <a:lnTo>
                  <a:pt x="524" y="283"/>
                </a:lnTo>
                <a:lnTo>
                  <a:pt x="524" y="275"/>
                </a:lnTo>
                <a:lnTo>
                  <a:pt x="525" y="266"/>
                </a:lnTo>
                <a:lnTo>
                  <a:pt x="527" y="255"/>
                </a:lnTo>
                <a:lnTo>
                  <a:pt x="527" y="241"/>
                </a:lnTo>
                <a:lnTo>
                  <a:pt x="524" y="226"/>
                </a:lnTo>
                <a:lnTo>
                  <a:pt x="517" y="209"/>
                </a:lnTo>
                <a:lnTo>
                  <a:pt x="507" y="192"/>
                </a:lnTo>
                <a:lnTo>
                  <a:pt x="491" y="172"/>
                </a:lnTo>
                <a:lnTo>
                  <a:pt x="469" y="152"/>
                </a:lnTo>
                <a:lnTo>
                  <a:pt x="443" y="129"/>
                </a:lnTo>
                <a:lnTo>
                  <a:pt x="416" y="104"/>
                </a:lnTo>
                <a:lnTo>
                  <a:pt x="388" y="82"/>
                </a:lnTo>
                <a:lnTo>
                  <a:pt x="364" y="61"/>
                </a:lnTo>
                <a:lnTo>
                  <a:pt x="343" y="45"/>
                </a:lnTo>
                <a:lnTo>
                  <a:pt x="329" y="34"/>
                </a:lnTo>
                <a:lnTo>
                  <a:pt x="324" y="30"/>
                </a:lnTo>
                <a:lnTo>
                  <a:pt x="318" y="28"/>
                </a:lnTo>
                <a:lnTo>
                  <a:pt x="306" y="23"/>
                </a:lnTo>
                <a:lnTo>
                  <a:pt x="285" y="17"/>
                </a:lnTo>
                <a:lnTo>
                  <a:pt x="259" y="11"/>
                </a:lnTo>
                <a:lnTo>
                  <a:pt x="232" y="5"/>
                </a:lnTo>
                <a:lnTo>
                  <a:pt x="202" y="1"/>
                </a:lnTo>
                <a:lnTo>
                  <a:pt x="173" y="0"/>
                </a:lnTo>
                <a:lnTo>
                  <a:pt x="1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15" name="Freeform 11">
            <a:extLst>
              <a:ext uri="{FF2B5EF4-FFF2-40B4-BE49-F238E27FC236}">
                <a16:creationId xmlns:a16="http://schemas.microsoft.com/office/drawing/2014/main" id="{C61F2151-1ACA-172F-9141-69D10C8D0686}"/>
              </a:ext>
            </a:extLst>
          </p:cNvPr>
          <p:cNvSpPr>
            <a:spLocks/>
          </p:cNvSpPr>
          <p:nvPr/>
        </p:nvSpPr>
        <p:spPr bwMode="auto">
          <a:xfrm flipH="1">
            <a:off x="8175625" y="1922463"/>
            <a:ext cx="165100" cy="88900"/>
          </a:xfrm>
          <a:custGeom>
            <a:avLst/>
            <a:gdLst>
              <a:gd name="T0" fmla="*/ 205 w 206"/>
              <a:gd name="T1" fmla="*/ 37 h 114"/>
              <a:gd name="T2" fmla="*/ 200 w 206"/>
              <a:gd name="T3" fmla="*/ 48 h 114"/>
              <a:gd name="T4" fmla="*/ 193 w 206"/>
              <a:gd name="T5" fmla="*/ 59 h 114"/>
              <a:gd name="T6" fmla="*/ 183 w 206"/>
              <a:gd name="T7" fmla="*/ 70 h 114"/>
              <a:gd name="T8" fmla="*/ 172 w 206"/>
              <a:gd name="T9" fmla="*/ 81 h 114"/>
              <a:gd name="T10" fmla="*/ 159 w 206"/>
              <a:gd name="T11" fmla="*/ 91 h 114"/>
              <a:gd name="T12" fmla="*/ 143 w 206"/>
              <a:gd name="T13" fmla="*/ 97 h 114"/>
              <a:gd name="T14" fmla="*/ 126 w 206"/>
              <a:gd name="T15" fmla="*/ 104 h 114"/>
              <a:gd name="T16" fmla="*/ 106 w 206"/>
              <a:gd name="T17" fmla="*/ 110 h 114"/>
              <a:gd name="T18" fmla="*/ 86 w 206"/>
              <a:gd name="T19" fmla="*/ 112 h 114"/>
              <a:gd name="T20" fmla="*/ 65 w 206"/>
              <a:gd name="T21" fmla="*/ 114 h 114"/>
              <a:gd name="T22" fmla="*/ 47 w 206"/>
              <a:gd name="T23" fmla="*/ 112 h 114"/>
              <a:gd name="T24" fmla="*/ 32 w 206"/>
              <a:gd name="T25" fmla="*/ 110 h 114"/>
              <a:gd name="T26" fmla="*/ 19 w 206"/>
              <a:gd name="T27" fmla="*/ 104 h 114"/>
              <a:gd name="T28" fmla="*/ 9 w 206"/>
              <a:gd name="T29" fmla="*/ 96 h 114"/>
              <a:gd name="T30" fmla="*/ 2 w 206"/>
              <a:gd name="T31" fmla="*/ 88 h 114"/>
              <a:gd name="T32" fmla="*/ 0 w 206"/>
              <a:gd name="T33" fmla="*/ 77 h 114"/>
              <a:gd name="T34" fmla="*/ 1 w 206"/>
              <a:gd name="T35" fmla="*/ 66 h 114"/>
              <a:gd name="T36" fmla="*/ 6 w 206"/>
              <a:gd name="T37" fmla="*/ 55 h 114"/>
              <a:gd name="T38" fmla="*/ 15 w 206"/>
              <a:gd name="T39" fmla="*/ 44 h 114"/>
              <a:gd name="T40" fmla="*/ 27 w 206"/>
              <a:gd name="T41" fmla="*/ 33 h 114"/>
              <a:gd name="T42" fmla="*/ 41 w 206"/>
              <a:gd name="T43" fmla="*/ 25 h 114"/>
              <a:gd name="T44" fmla="*/ 58 w 206"/>
              <a:gd name="T45" fmla="*/ 15 h 114"/>
              <a:gd name="T46" fmla="*/ 78 w 206"/>
              <a:gd name="T47" fmla="*/ 8 h 114"/>
              <a:gd name="T48" fmla="*/ 98 w 206"/>
              <a:gd name="T49" fmla="*/ 3 h 114"/>
              <a:gd name="T50" fmla="*/ 119 w 206"/>
              <a:gd name="T51" fmla="*/ 0 h 114"/>
              <a:gd name="T52" fmla="*/ 141 w 206"/>
              <a:gd name="T53" fmla="*/ 0 h 114"/>
              <a:gd name="T54" fmla="*/ 160 w 206"/>
              <a:gd name="T55" fmla="*/ 1 h 114"/>
              <a:gd name="T56" fmla="*/ 176 w 206"/>
              <a:gd name="T57" fmla="*/ 6 h 114"/>
              <a:gd name="T58" fmla="*/ 191 w 206"/>
              <a:gd name="T59" fmla="*/ 11 h 114"/>
              <a:gd name="T60" fmla="*/ 201 w 206"/>
              <a:gd name="T61" fmla="*/ 19 h 114"/>
              <a:gd name="T62" fmla="*/ 206 w 206"/>
              <a:gd name="T63" fmla="*/ 27 h 114"/>
              <a:gd name="T64" fmla="*/ 205 w 206"/>
              <a:gd name="T65" fmla="*/ 3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14">
                <a:moveTo>
                  <a:pt x="205" y="37"/>
                </a:moveTo>
                <a:lnTo>
                  <a:pt x="200" y="48"/>
                </a:lnTo>
                <a:lnTo>
                  <a:pt x="193" y="59"/>
                </a:lnTo>
                <a:lnTo>
                  <a:pt x="183" y="70"/>
                </a:lnTo>
                <a:lnTo>
                  <a:pt x="172" y="81"/>
                </a:lnTo>
                <a:lnTo>
                  <a:pt x="159" y="91"/>
                </a:lnTo>
                <a:lnTo>
                  <a:pt x="143" y="97"/>
                </a:lnTo>
                <a:lnTo>
                  <a:pt x="126" y="104"/>
                </a:lnTo>
                <a:lnTo>
                  <a:pt x="106" y="110"/>
                </a:lnTo>
                <a:lnTo>
                  <a:pt x="86" y="112"/>
                </a:lnTo>
                <a:lnTo>
                  <a:pt x="65" y="114"/>
                </a:lnTo>
                <a:lnTo>
                  <a:pt x="47" y="112"/>
                </a:lnTo>
                <a:lnTo>
                  <a:pt x="32" y="110"/>
                </a:lnTo>
                <a:lnTo>
                  <a:pt x="19" y="104"/>
                </a:lnTo>
                <a:lnTo>
                  <a:pt x="9" y="96"/>
                </a:lnTo>
                <a:lnTo>
                  <a:pt x="2" y="88"/>
                </a:lnTo>
                <a:lnTo>
                  <a:pt x="0" y="77"/>
                </a:lnTo>
                <a:lnTo>
                  <a:pt x="1" y="66"/>
                </a:lnTo>
                <a:lnTo>
                  <a:pt x="6" y="55"/>
                </a:lnTo>
                <a:lnTo>
                  <a:pt x="15" y="44"/>
                </a:lnTo>
                <a:lnTo>
                  <a:pt x="27" y="33"/>
                </a:lnTo>
                <a:lnTo>
                  <a:pt x="41" y="25"/>
                </a:lnTo>
                <a:lnTo>
                  <a:pt x="58" y="15"/>
                </a:lnTo>
                <a:lnTo>
                  <a:pt x="78" y="8"/>
                </a:lnTo>
                <a:lnTo>
                  <a:pt x="98" y="3"/>
                </a:lnTo>
                <a:lnTo>
                  <a:pt x="119" y="0"/>
                </a:lnTo>
                <a:lnTo>
                  <a:pt x="141" y="0"/>
                </a:lnTo>
                <a:lnTo>
                  <a:pt x="160" y="1"/>
                </a:lnTo>
                <a:lnTo>
                  <a:pt x="176" y="6"/>
                </a:lnTo>
                <a:lnTo>
                  <a:pt x="191" y="11"/>
                </a:lnTo>
                <a:lnTo>
                  <a:pt x="201" y="19"/>
                </a:lnTo>
                <a:lnTo>
                  <a:pt x="206" y="27"/>
                </a:lnTo>
                <a:lnTo>
                  <a:pt x="205"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16" name="Freeform 12">
            <a:extLst>
              <a:ext uri="{FF2B5EF4-FFF2-40B4-BE49-F238E27FC236}">
                <a16:creationId xmlns:a16="http://schemas.microsoft.com/office/drawing/2014/main" id="{92571A9F-5ACC-B404-CDB6-0C9C2CE9E478}"/>
              </a:ext>
            </a:extLst>
          </p:cNvPr>
          <p:cNvSpPr>
            <a:spLocks/>
          </p:cNvSpPr>
          <p:nvPr/>
        </p:nvSpPr>
        <p:spPr bwMode="auto">
          <a:xfrm flipH="1">
            <a:off x="8010525" y="1474788"/>
            <a:ext cx="752475" cy="722312"/>
          </a:xfrm>
          <a:custGeom>
            <a:avLst/>
            <a:gdLst>
              <a:gd name="T0" fmla="*/ 857 w 949"/>
              <a:gd name="T1" fmla="*/ 45 h 909"/>
              <a:gd name="T2" fmla="*/ 834 w 949"/>
              <a:gd name="T3" fmla="*/ 90 h 909"/>
              <a:gd name="T4" fmla="*/ 819 w 949"/>
              <a:gd name="T5" fmla="*/ 163 h 909"/>
              <a:gd name="T6" fmla="*/ 841 w 949"/>
              <a:gd name="T7" fmla="*/ 241 h 909"/>
              <a:gd name="T8" fmla="*/ 878 w 949"/>
              <a:gd name="T9" fmla="*/ 280 h 909"/>
              <a:gd name="T10" fmla="*/ 893 w 949"/>
              <a:gd name="T11" fmla="*/ 296 h 909"/>
              <a:gd name="T12" fmla="*/ 916 w 949"/>
              <a:gd name="T13" fmla="*/ 326 h 909"/>
              <a:gd name="T14" fmla="*/ 936 w 949"/>
              <a:gd name="T15" fmla="*/ 366 h 909"/>
              <a:gd name="T16" fmla="*/ 949 w 949"/>
              <a:gd name="T17" fmla="*/ 414 h 909"/>
              <a:gd name="T18" fmla="*/ 941 w 949"/>
              <a:gd name="T19" fmla="*/ 466 h 909"/>
              <a:gd name="T20" fmla="*/ 905 w 949"/>
              <a:gd name="T21" fmla="*/ 518 h 909"/>
              <a:gd name="T22" fmla="*/ 834 w 949"/>
              <a:gd name="T23" fmla="*/ 569 h 909"/>
              <a:gd name="T24" fmla="*/ 764 w 949"/>
              <a:gd name="T25" fmla="*/ 599 h 909"/>
              <a:gd name="T26" fmla="*/ 731 w 949"/>
              <a:gd name="T27" fmla="*/ 611 h 909"/>
              <a:gd name="T28" fmla="*/ 702 w 949"/>
              <a:gd name="T29" fmla="*/ 621 h 909"/>
              <a:gd name="T30" fmla="*/ 673 w 949"/>
              <a:gd name="T31" fmla="*/ 631 h 909"/>
              <a:gd name="T32" fmla="*/ 642 w 949"/>
              <a:gd name="T33" fmla="*/ 640 h 909"/>
              <a:gd name="T34" fmla="*/ 605 w 949"/>
              <a:gd name="T35" fmla="*/ 653 h 909"/>
              <a:gd name="T36" fmla="*/ 558 w 949"/>
              <a:gd name="T37" fmla="*/ 668 h 909"/>
              <a:gd name="T38" fmla="*/ 499 w 949"/>
              <a:gd name="T39" fmla="*/ 687 h 909"/>
              <a:gd name="T40" fmla="*/ 424 w 949"/>
              <a:gd name="T41" fmla="*/ 718 h 909"/>
              <a:gd name="T42" fmla="*/ 354 w 949"/>
              <a:gd name="T43" fmla="*/ 772 h 909"/>
              <a:gd name="T44" fmla="*/ 306 w 949"/>
              <a:gd name="T45" fmla="*/ 833 h 909"/>
              <a:gd name="T46" fmla="*/ 279 w 949"/>
              <a:gd name="T47" fmla="*/ 886 h 909"/>
              <a:gd name="T48" fmla="*/ 272 w 949"/>
              <a:gd name="T49" fmla="*/ 905 h 909"/>
              <a:gd name="T50" fmla="*/ 246 w 949"/>
              <a:gd name="T51" fmla="*/ 909 h 909"/>
              <a:gd name="T52" fmla="*/ 203 w 949"/>
              <a:gd name="T53" fmla="*/ 906 h 909"/>
              <a:gd name="T54" fmla="*/ 157 w 949"/>
              <a:gd name="T55" fmla="*/ 880 h 909"/>
              <a:gd name="T56" fmla="*/ 132 w 949"/>
              <a:gd name="T57" fmla="*/ 833 h 909"/>
              <a:gd name="T58" fmla="*/ 114 w 949"/>
              <a:gd name="T59" fmla="*/ 718 h 909"/>
              <a:gd name="T60" fmla="*/ 95 w 949"/>
              <a:gd name="T61" fmla="*/ 654 h 909"/>
              <a:gd name="T62" fmla="*/ 80 w 949"/>
              <a:gd name="T63" fmla="*/ 611 h 909"/>
              <a:gd name="T64" fmla="*/ 65 w 949"/>
              <a:gd name="T65" fmla="*/ 565 h 909"/>
              <a:gd name="T66" fmla="*/ 48 w 949"/>
              <a:gd name="T67" fmla="*/ 518 h 909"/>
              <a:gd name="T68" fmla="*/ 35 w 949"/>
              <a:gd name="T69" fmla="*/ 485 h 909"/>
              <a:gd name="T70" fmla="*/ 14 w 949"/>
              <a:gd name="T71" fmla="*/ 400 h 909"/>
              <a:gd name="T72" fmla="*/ 0 w 949"/>
              <a:gd name="T73" fmla="*/ 274 h 909"/>
              <a:gd name="T74" fmla="*/ 22 w 949"/>
              <a:gd name="T75" fmla="*/ 152 h 909"/>
              <a:gd name="T76" fmla="*/ 78 w 949"/>
              <a:gd name="T77" fmla="*/ 90 h 909"/>
              <a:gd name="T78" fmla="*/ 147 w 949"/>
              <a:gd name="T79" fmla="*/ 59 h 909"/>
              <a:gd name="T80" fmla="*/ 236 w 949"/>
              <a:gd name="T81" fmla="*/ 33 h 909"/>
              <a:gd name="T82" fmla="*/ 343 w 949"/>
              <a:gd name="T83" fmla="*/ 14 h 909"/>
              <a:gd name="T84" fmla="*/ 459 w 949"/>
              <a:gd name="T85" fmla="*/ 3 h 909"/>
              <a:gd name="T86" fmla="*/ 579 w 949"/>
              <a:gd name="T87" fmla="*/ 0 h 909"/>
              <a:gd name="T88" fmla="*/ 698 w 949"/>
              <a:gd name="T89" fmla="*/ 7 h 909"/>
              <a:gd name="T90" fmla="*/ 810 w 949"/>
              <a:gd name="T91" fmla="*/ 25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9" h="909">
                <a:moveTo>
                  <a:pt x="861" y="38"/>
                </a:moveTo>
                <a:lnTo>
                  <a:pt x="857" y="45"/>
                </a:lnTo>
                <a:lnTo>
                  <a:pt x="846" y="63"/>
                </a:lnTo>
                <a:lnTo>
                  <a:pt x="834" y="90"/>
                </a:lnTo>
                <a:lnTo>
                  <a:pt x="824" y="125"/>
                </a:lnTo>
                <a:lnTo>
                  <a:pt x="819" y="163"/>
                </a:lnTo>
                <a:lnTo>
                  <a:pt x="823" y="203"/>
                </a:lnTo>
                <a:lnTo>
                  <a:pt x="841" y="241"/>
                </a:lnTo>
                <a:lnTo>
                  <a:pt x="875" y="277"/>
                </a:lnTo>
                <a:lnTo>
                  <a:pt x="878" y="280"/>
                </a:lnTo>
                <a:lnTo>
                  <a:pt x="883" y="285"/>
                </a:lnTo>
                <a:lnTo>
                  <a:pt x="893" y="296"/>
                </a:lnTo>
                <a:lnTo>
                  <a:pt x="904" y="310"/>
                </a:lnTo>
                <a:lnTo>
                  <a:pt x="916" y="326"/>
                </a:lnTo>
                <a:lnTo>
                  <a:pt x="927" y="345"/>
                </a:lnTo>
                <a:lnTo>
                  <a:pt x="936" y="366"/>
                </a:lnTo>
                <a:lnTo>
                  <a:pt x="945" y="389"/>
                </a:lnTo>
                <a:lnTo>
                  <a:pt x="949" y="414"/>
                </a:lnTo>
                <a:lnTo>
                  <a:pt x="947" y="440"/>
                </a:lnTo>
                <a:lnTo>
                  <a:pt x="941" y="466"/>
                </a:lnTo>
                <a:lnTo>
                  <a:pt x="927" y="492"/>
                </a:lnTo>
                <a:lnTo>
                  <a:pt x="905" y="518"/>
                </a:lnTo>
                <a:lnTo>
                  <a:pt x="875" y="544"/>
                </a:lnTo>
                <a:lnTo>
                  <a:pt x="834" y="569"/>
                </a:lnTo>
                <a:lnTo>
                  <a:pt x="782" y="592"/>
                </a:lnTo>
                <a:lnTo>
                  <a:pt x="764" y="599"/>
                </a:lnTo>
                <a:lnTo>
                  <a:pt x="746" y="606"/>
                </a:lnTo>
                <a:lnTo>
                  <a:pt x="731" y="611"/>
                </a:lnTo>
                <a:lnTo>
                  <a:pt x="716" y="615"/>
                </a:lnTo>
                <a:lnTo>
                  <a:pt x="702" y="621"/>
                </a:lnTo>
                <a:lnTo>
                  <a:pt x="688" y="625"/>
                </a:lnTo>
                <a:lnTo>
                  <a:pt x="673" y="631"/>
                </a:lnTo>
                <a:lnTo>
                  <a:pt x="658" y="635"/>
                </a:lnTo>
                <a:lnTo>
                  <a:pt x="642" y="640"/>
                </a:lnTo>
                <a:lnTo>
                  <a:pt x="624" y="646"/>
                </a:lnTo>
                <a:lnTo>
                  <a:pt x="605" y="653"/>
                </a:lnTo>
                <a:lnTo>
                  <a:pt x="583" y="659"/>
                </a:lnTo>
                <a:lnTo>
                  <a:pt x="558" y="668"/>
                </a:lnTo>
                <a:lnTo>
                  <a:pt x="531" y="676"/>
                </a:lnTo>
                <a:lnTo>
                  <a:pt x="499" y="687"/>
                </a:lnTo>
                <a:lnTo>
                  <a:pt x="465" y="699"/>
                </a:lnTo>
                <a:lnTo>
                  <a:pt x="424" y="718"/>
                </a:lnTo>
                <a:lnTo>
                  <a:pt x="387" y="743"/>
                </a:lnTo>
                <a:lnTo>
                  <a:pt x="354" y="772"/>
                </a:lnTo>
                <a:lnTo>
                  <a:pt x="328" y="803"/>
                </a:lnTo>
                <a:lnTo>
                  <a:pt x="306" y="833"/>
                </a:lnTo>
                <a:lnTo>
                  <a:pt x="290" y="862"/>
                </a:lnTo>
                <a:lnTo>
                  <a:pt x="279" y="886"/>
                </a:lnTo>
                <a:lnTo>
                  <a:pt x="276" y="903"/>
                </a:lnTo>
                <a:lnTo>
                  <a:pt x="272" y="905"/>
                </a:lnTo>
                <a:lnTo>
                  <a:pt x="261" y="908"/>
                </a:lnTo>
                <a:lnTo>
                  <a:pt x="246" y="909"/>
                </a:lnTo>
                <a:lnTo>
                  <a:pt x="225" y="909"/>
                </a:lnTo>
                <a:lnTo>
                  <a:pt x="203" y="906"/>
                </a:lnTo>
                <a:lnTo>
                  <a:pt x="180" y="897"/>
                </a:lnTo>
                <a:lnTo>
                  <a:pt x="157" y="880"/>
                </a:lnTo>
                <a:lnTo>
                  <a:pt x="135" y="855"/>
                </a:lnTo>
                <a:lnTo>
                  <a:pt x="132" y="833"/>
                </a:lnTo>
                <a:lnTo>
                  <a:pt x="125" y="780"/>
                </a:lnTo>
                <a:lnTo>
                  <a:pt x="114" y="718"/>
                </a:lnTo>
                <a:lnTo>
                  <a:pt x="102" y="672"/>
                </a:lnTo>
                <a:lnTo>
                  <a:pt x="95" y="654"/>
                </a:lnTo>
                <a:lnTo>
                  <a:pt x="88" y="635"/>
                </a:lnTo>
                <a:lnTo>
                  <a:pt x="80" y="611"/>
                </a:lnTo>
                <a:lnTo>
                  <a:pt x="73" y="588"/>
                </a:lnTo>
                <a:lnTo>
                  <a:pt x="65" y="565"/>
                </a:lnTo>
                <a:lnTo>
                  <a:pt x="56" y="541"/>
                </a:lnTo>
                <a:lnTo>
                  <a:pt x="48" y="518"/>
                </a:lnTo>
                <a:lnTo>
                  <a:pt x="39" y="498"/>
                </a:lnTo>
                <a:lnTo>
                  <a:pt x="35" y="485"/>
                </a:lnTo>
                <a:lnTo>
                  <a:pt x="25" y="450"/>
                </a:lnTo>
                <a:lnTo>
                  <a:pt x="14" y="400"/>
                </a:lnTo>
                <a:lnTo>
                  <a:pt x="6" y="339"/>
                </a:lnTo>
                <a:lnTo>
                  <a:pt x="0" y="274"/>
                </a:lnTo>
                <a:lnTo>
                  <a:pt x="6" y="210"/>
                </a:lnTo>
                <a:lnTo>
                  <a:pt x="22" y="152"/>
                </a:lnTo>
                <a:lnTo>
                  <a:pt x="54" y="108"/>
                </a:lnTo>
                <a:lnTo>
                  <a:pt x="78" y="90"/>
                </a:lnTo>
                <a:lnTo>
                  <a:pt x="109" y="74"/>
                </a:lnTo>
                <a:lnTo>
                  <a:pt x="147" y="59"/>
                </a:lnTo>
                <a:lnTo>
                  <a:pt x="189" y="45"/>
                </a:lnTo>
                <a:lnTo>
                  <a:pt x="236" y="33"/>
                </a:lnTo>
                <a:lnTo>
                  <a:pt x="288" y="23"/>
                </a:lnTo>
                <a:lnTo>
                  <a:pt x="343" y="14"/>
                </a:lnTo>
                <a:lnTo>
                  <a:pt x="401" y="7"/>
                </a:lnTo>
                <a:lnTo>
                  <a:pt x="459" y="3"/>
                </a:lnTo>
                <a:lnTo>
                  <a:pt x="518" y="0"/>
                </a:lnTo>
                <a:lnTo>
                  <a:pt x="579" y="0"/>
                </a:lnTo>
                <a:lnTo>
                  <a:pt x="639" y="3"/>
                </a:lnTo>
                <a:lnTo>
                  <a:pt x="698" y="7"/>
                </a:lnTo>
                <a:lnTo>
                  <a:pt x="756" y="15"/>
                </a:lnTo>
                <a:lnTo>
                  <a:pt x="810" y="25"/>
                </a:lnTo>
                <a:lnTo>
                  <a:pt x="861"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17" name="Freeform 13">
            <a:extLst>
              <a:ext uri="{FF2B5EF4-FFF2-40B4-BE49-F238E27FC236}">
                <a16:creationId xmlns:a16="http://schemas.microsoft.com/office/drawing/2014/main" id="{C7571F4A-4BC8-692C-4428-213EF30EE4B3}"/>
              </a:ext>
            </a:extLst>
          </p:cNvPr>
          <p:cNvSpPr>
            <a:spLocks/>
          </p:cNvSpPr>
          <p:nvPr/>
        </p:nvSpPr>
        <p:spPr bwMode="auto">
          <a:xfrm flipH="1">
            <a:off x="8051800" y="1503363"/>
            <a:ext cx="685800" cy="709612"/>
          </a:xfrm>
          <a:custGeom>
            <a:avLst/>
            <a:gdLst>
              <a:gd name="T0" fmla="*/ 760 w 864"/>
              <a:gd name="T1" fmla="*/ 37 h 895"/>
              <a:gd name="T2" fmla="*/ 742 w 864"/>
              <a:gd name="T3" fmla="*/ 82 h 895"/>
              <a:gd name="T4" fmla="*/ 732 w 864"/>
              <a:gd name="T5" fmla="*/ 152 h 895"/>
              <a:gd name="T6" fmla="*/ 755 w 864"/>
              <a:gd name="T7" fmla="*/ 226 h 895"/>
              <a:gd name="T8" fmla="*/ 790 w 864"/>
              <a:gd name="T9" fmla="*/ 261 h 895"/>
              <a:gd name="T10" fmla="*/ 805 w 864"/>
              <a:gd name="T11" fmla="*/ 274 h 895"/>
              <a:gd name="T12" fmla="*/ 828 w 864"/>
              <a:gd name="T13" fmla="*/ 299 h 895"/>
              <a:gd name="T14" fmla="*/ 850 w 864"/>
              <a:gd name="T15" fmla="*/ 333 h 895"/>
              <a:gd name="T16" fmla="*/ 864 w 864"/>
              <a:gd name="T17" fmla="*/ 374 h 895"/>
              <a:gd name="T18" fmla="*/ 858 w 864"/>
              <a:gd name="T19" fmla="*/ 420 h 895"/>
              <a:gd name="T20" fmla="*/ 827 w 864"/>
              <a:gd name="T21" fmla="*/ 469 h 895"/>
              <a:gd name="T22" fmla="*/ 761 w 864"/>
              <a:gd name="T23" fmla="*/ 518 h 895"/>
              <a:gd name="T24" fmla="*/ 712 w 864"/>
              <a:gd name="T25" fmla="*/ 542 h 895"/>
              <a:gd name="T26" fmla="*/ 697 w 864"/>
              <a:gd name="T27" fmla="*/ 547 h 895"/>
              <a:gd name="T28" fmla="*/ 670 w 864"/>
              <a:gd name="T29" fmla="*/ 555 h 895"/>
              <a:gd name="T30" fmla="*/ 635 w 864"/>
              <a:gd name="T31" fmla="*/ 566 h 895"/>
              <a:gd name="T32" fmla="*/ 592 w 864"/>
              <a:gd name="T33" fmla="*/ 579 h 895"/>
              <a:gd name="T34" fmla="*/ 547 w 864"/>
              <a:gd name="T35" fmla="*/ 592 h 895"/>
              <a:gd name="T36" fmla="*/ 499 w 864"/>
              <a:gd name="T37" fmla="*/ 605 h 895"/>
              <a:gd name="T38" fmla="*/ 453 w 864"/>
              <a:gd name="T39" fmla="*/ 617 h 895"/>
              <a:gd name="T40" fmla="*/ 403 w 864"/>
              <a:gd name="T41" fmla="*/ 629 h 895"/>
              <a:gd name="T42" fmla="*/ 357 w 864"/>
              <a:gd name="T43" fmla="*/ 654 h 895"/>
              <a:gd name="T44" fmla="*/ 315 w 864"/>
              <a:gd name="T45" fmla="*/ 688 h 895"/>
              <a:gd name="T46" fmla="*/ 283 w 864"/>
              <a:gd name="T47" fmla="*/ 728 h 895"/>
              <a:gd name="T48" fmla="*/ 255 w 864"/>
              <a:gd name="T49" fmla="*/ 769 h 895"/>
              <a:gd name="T50" fmla="*/ 235 w 864"/>
              <a:gd name="T51" fmla="*/ 809 h 895"/>
              <a:gd name="T52" fmla="*/ 218 w 864"/>
              <a:gd name="T53" fmla="*/ 842 h 895"/>
              <a:gd name="T54" fmla="*/ 207 w 864"/>
              <a:gd name="T55" fmla="*/ 867 h 895"/>
              <a:gd name="T56" fmla="*/ 202 w 864"/>
              <a:gd name="T57" fmla="*/ 876 h 895"/>
              <a:gd name="T58" fmla="*/ 193 w 864"/>
              <a:gd name="T59" fmla="*/ 887 h 895"/>
              <a:gd name="T60" fmla="*/ 176 w 864"/>
              <a:gd name="T61" fmla="*/ 895 h 895"/>
              <a:gd name="T62" fmla="*/ 154 w 864"/>
              <a:gd name="T63" fmla="*/ 886 h 895"/>
              <a:gd name="T64" fmla="*/ 137 w 864"/>
              <a:gd name="T65" fmla="*/ 836 h 895"/>
              <a:gd name="T66" fmla="*/ 122 w 864"/>
              <a:gd name="T67" fmla="*/ 682 h 895"/>
              <a:gd name="T68" fmla="*/ 102 w 864"/>
              <a:gd name="T69" fmla="*/ 605 h 895"/>
              <a:gd name="T70" fmla="*/ 80 w 864"/>
              <a:gd name="T71" fmla="*/ 557 h 895"/>
              <a:gd name="T72" fmla="*/ 59 w 864"/>
              <a:gd name="T73" fmla="*/ 512 h 895"/>
              <a:gd name="T74" fmla="*/ 43 w 864"/>
              <a:gd name="T75" fmla="*/ 476 h 895"/>
              <a:gd name="T76" fmla="*/ 34 w 864"/>
              <a:gd name="T77" fmla="*/ 453 h 895"/>
              <a:gd name="T78" fmla="*/ 15 w 864"/>
              <a:gd name="T79" fmla="*/ 376 h 895"/>
              <a:gd name="T80" fmla="*/ 0 w 864"/>
              <a:gd name="T81" fmla="*/ 262 h 895"/>
              <a:gd name="T82" fmla="*/ 18 w 864"/>
              <a:gd name="T83" fmla="*/ 152 h 895"/>
              <a:gd name="T84" fmla="*/ 69 w 864"/>
              <a:gd name="T85" fmla="*/ 96 h 895"/>
              <a:gd name="T86" fmla="*/ 129 w 864"/>
              <a:gd name="T87" fmla="*/ 66 h 895"/>
              <a:gd name="T88" fmla="*/ 209 w 864"/>
              <a:gd name="T89" fmla="*/ 40 h 895"/>
              <a:gd name="T90" fmla="*/ 302 w 864"/>
              <a:gd name="T91" fmla="*/ 19 h 895"/>
              <a:gd name="T92" fmla="*/ 405 w 864"/>
              <a:gd name="T93" fmla="*/ 6 h 895"/>
              <a:gd name="T94" fmla="*/ 511 w 864"/>
              <a:gd name="T95" fmla="*/ 0 h 895"/>
              <a:gd name="T96" fmla="*/ 617 w 864"/>
              <a:gd name="T97" fmla="*/ 4 h 895"/>
              <a:gd name="T98" fmla="*/ 716 w 864"/>
              <a:gd name="T99" fmla="*/ 1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64" h="895">
                <a:moveTo>
                  <a:pt x="762" y="30"/>
                </a:moveTo>
                <a:lnTo>
                  <a:pt x="760" y="37"/>
                </a:lnTo>
                <a:lnTo>
                  <a:pt x="751" y="55"/>
                </a:lnTo>
                <a:lnTo>
                  <a:pt x="742" y="82"/>
                </a:lnTo>
                <a:lnTo>
                  <a:pt x="735" y="115"/>
                </a:lnTo>
                <a:lnTo>
                  <a:pt x="732" y="152"/>
                </a:lnTo>
                <a:lnTo>
                  <a:pt x="738" y="191"/>
                </a:lnTo>
                <a:lnTo>
                  <a:pt x="755" y="226"/>
                </a:lnTo>
                <a:lnTo>
                  <a:pt x="787" y="259"/>
                </a:lnTo>
                <a:lnTo>
                  <a:pt x="790" y="261"/>
                </a:lnTo>
                <a:lnTo>
                  <a:pt x="795" y="266"/>
                </a:lnTo>
                <a:lnTo>
                  <a:pt x="805" y="274"/>
                </a:lnTo>
                <a:lnTo>
                  <a:pt x="816" y="285"/>
                </a:lnTo>
                <a:lnTo>
                  <a:pt x="828" y="299"/>
                </a:lnTo>
                <a:lnTo>
                  <a:pt x="840" y="316"/>
                </a:lnTo>
                <a:lnTo>
                  <a:pt x="850" y="333"/>
                </a:lnTo>
                <a:lnTo>
                  <a:pt x="858" y="353"/>
                </a:lnTo>
                <a:lnTo>
                  <a:pt x="864" y="374"/>
                </a:lnTo>
                <a:lnTo>
                  <a:pt x="864" y="396"/>
                </a:lnTo>
                <a:lnTo>
                  <a:pt x="858" y="420"/>
                </a:lnTo>
                <a:lnTo>
                  <a:pt x="846" y="444"/>
                </a:lnTo>
                <a:lnTo>
                  <a:pt x="827" y="469"/>
                </a:lnTo>
                <a:lnTo>
                  <a:pt x="799" y="494"/>
                </a:lnTo>
                <a:lnTo>
                  <a:pt x="761" y="518"/>
                </a:lnTo>
                <a:lnTo>
                  <a:pt x="713" y="542"/>
                </a:lnTo>
                <a:lnTo>
                  <a:pt x="712" y="542"/>
                </a:lnTo>
                <a:lnTo>
                  <a:pt x="706" y="544"/>
                </a:lnTo>
                <a:lnTo>
                  <a:pt x="697" y="547"/>
                </a:lnTo>
                <a:lnTo>
                  <a:pt x="684" y="551"/>
                </a:lnTo>
                <a:lnTo>
                  <a:pt x="670" y="555"/>
                </a:lnTo>
                <a:lnTo>
                  <a:pt x="654" y="561"/>
                </a:lnTo>
                <a:lnTo>
                  <a:pt x="635" y="566"/>
                </a:lnTo>
                <a:lnTo>
                  <a:pt x="614" y="573"/>
                </a:lnTo>
                <a:lnTo>
                  <a:pt x="592" y="579"/>
                </a:lnTo>
                <a:lnTo>
                  <a:pt x="570" y="586"/>
                </a:lnTo>
                <a:lnTo>
                  <a:pt x="547" y="592"/>
                </a:lnTo>
                <a:lnTo>
                  <a:pt x="522" y="599"/>
                </a:lnTo>
                <a:lnTo>
                  <a:pt x="499" y="605"/>
                </a:lnTo>
                <a:lnTo>
                  <a:pt x="476" y="612"/>
                </a:lnTo>
                <a:lnTo>
                  <a:pt x="453" y="617"/>
                </a:lnTo>
                <a:lnTo>
                  <a:pt x="431" y="621"/>
                </a:lnTo>
                <a:lnTo>
                  <a:pt x="403" y="629"/>
                </a:lnTo>
                <a:lnTo>
                  <a:pt x="379" y="640"/>
                </a:lnTo>
                <a:lnTo>
                  <a:pt x="357" y="654"/>
                </a:lnTo>
                <a:lnTo>
                  <a:pt x="335" y="671"/>
                </a:lnTo>
                <a:lnTo>
                  <a:pt x="315" y="688"/>
                </a:lnTo>
                <a:lnTo>
                  <a:pt x="298" y="708"/>
                </a:lnTo>
                <a:lnTo>
                  <a:pt x="283" y="728"/>
                </a:lnTo>
                <a:lnTo>
                  <a:pt x="267" y="749"/>
                </a:lnTo>
                <a:lnTo>
                  <a:pt x="255" y="769"/>
                </a:lnTo>
                <a:lnTo>
                  <a:pt x="244" y="790"/>
                </a:lnTo>
                <a:lnTo>
                  <a:pt x="235" y="809"/>
                </a:lnTo>
                <a:lnTo>
                  <a:pt x="225" y="826"/>
                </a:lnTo>
                <a:lnTo>
                  <a:pt x="218" y="842"/>
                </a:lnTo>
                <a:lnTo>
                  <a:pt x="211" y="856"/>
                </a:lnTo>
                <a:lnTo>
                  <a:pt x="207" y="867"/>
                </a:lnTo>
                <a:lnTo>
                  <a:pt x="203" y="874"/>
                </a:lnTo>
                <a:lnTo>
                  <a:pt x="202" y="876"/>
                </a:lnTo>
                <a:lnTo>
                  <a:pt x="199" y="880"/>
                </a:lnTo>
                <a:lnTo>
                  <a:pt x="193" y="887"/>
                </a:lnTo>
                <a:lnTo>
                  <a:pt x="185" y="891"/>
                </a:lnTo>
                <a:lnTo>
                  <a:pt x="176" y="895"/>
                </a:lnTo>
                <a:lnTo>
                  <a:pt x="166" y="893"/>
                </a:lnTo>
                <a:lnTo>
                  <a:pt x="154" y="886"/>
                </a:lnTo>
                <a:lnTo>
                  <a:pt x="140" y="869"/>
                </a:lnTo>
                <a:lnTo>
                  <a:pt x="137" y="836"/>
                </a:lnTo>
                <a:lnTo>
                  <a:pt x="132" y="762"/>
                </a:lnTo>
                <a:lnTo>
                  <a:pt x="122" y="682"/>
                </a:lnTo>
                <a:lnTo>
                  <a:pt x="111" y="628"/>
                </a:lnTo>
                <a:lnTo>
                  <a:pt x="102" y="605"/>
                </a:lnTo>
                <a:lnTo>
                  <a:pt x="91" y="581"/>
                </a:lnTo>
                <a:lnTo>
                  <a:pt x="80" y="557"/>
                </a:lnTo>
                <a:lnTo>
                  <a:pt x="69" y="534"/>
                </a:lnTo>
                <a:lnTo>
                  <a:pt x="59" y="512"/>
                </a:lnTo>
                <a:lnTo>
                  <a:pt x="50" y="491"/>
                </a:lnTo>
                <a:lnTo>
                  <a:pt x="43" y="476"/>
                </a:lnTo>
                <a:lnTo>
                  <a:pt x="39" y="464"/>
                </a:lnTo>
                <a:lnTo>
                  <a:pt x="34" y="453"/>
                </a:lnTo>
                <a:lnTo>
                  <a:pt x="26" y="421"/>
                </a:lnTo>
                <a:lnTo>
                  <a:pt x="15" y="376"/>
                </a:lnTo>
                <a:lnTo>
                  <a:pt x="6" y="321"/>
                </a:lnTo>
                <a:lnTo>
                  <a:pt x="0" y="262"/>
                </a:lnTo>
                <a:lnTo>
                  <a:pt x="4" y="204"/>
                </a:lnTo>
                <a:lnTo>
                  <a:pt x="18" y="152"/>
                </a:lnTo>
                <a:lnTo>
                  <a:pt x="47" y="113"/>
                </a:lnTo>
                <a:lnTo>
                  <a:pt x="69" y="96"/>
                </a:lnTo>
                <a:lnTo>
                  <a:pt x="96" y="81"/>
                </a:lnTo>
                <a:lnTo>
                  <a:pt x="129" y="66"/>
                </a:lnTo>
                <a:lnTo>
                  <a:pt x="167" y="52"/>
                </a:lnTo>
                <a:lnTo>
                  <a:pt x="209" y="40"/>
                </a:lnTo>
                <a:lnTo>
                  <a:pt x="254" y="29"/>
                </a:lnTo>
                <a:lnTo>
                  <a:pt x="302" y="19"/>
                </a:lnTo>
                <a:lnTo>
                  <a:pt x="352" y="11"/>
                </a:lnTo>
                <a:lnTo>
                  <a:pt x="405" y="6"/>
                </a:lnTo>
                <a:lnTo>
                  <a:pt x="458" y="2"/>
                </a:lnTo>
                <a:lnTo>
                  <a:pt x="511" y="0"/>
                </a:lnTo>
                <a:lnTo>
                  <a:pt x="565" y="0"/>
                </a:lnTo>
                <a:lnTo>
                  <a:pt x="617" y="4"/>
                </a:lnTo>
                <a:lnTo>
                  <a:pt x="668" y="10"/>
                </a:lnTo>
                <a:lnTo>
                  <a:pt x="716" y="18"/>
                </a:lnTo>
                <a:lnTo>
                  <a:pt x="762" y="3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18" name="Freeform 14">
            <a:extLst>
              <a:ext uri="{FF2B5EF4-FFF2-40B4-BE49-F238E27FC236}">
                <a16:creationId xmlns:a16="http://schemas.microsoft.com/office/drawing/2014/main" id="{3F1C919E-CE4E-58D1-75BC-DF42DCCBC7C1}"/>
              </a:ext>
            </a:extLst>
          </p:cNvPr>
          <p:cNvSpPr>
            <a:spLocks/>
          </p:cNvSpPr>
          <p:nvPr/>
        </p:nvSpPr>
        <p:spPr bwMode="auto">
          <a:xfrm flipH="1">
            <a:off x="8389938" y="1695450"/>
            <a:ext cx="44450" cy="77788"/>
          </a:xfrm>
          <a:custGeom>
            <a:avLst/>
            <a:gdLst>
              <a:gd name="T0" fmla="*/ 0 w 56"/>
              <a:gd name="T1" fmla="*/ 48 h 99"/>
              <a:gd name="T2" fmla="*/ 2 w 56"/>
              <a:gd name="T3" fmla="*/ 30 h 99"/>
              <a:gd name="T4" fmla="*/ 9 w 56"/>
              <a:gd name="T5" fmla="*/ 14 h 99"/>
              <a:gd name="T6" fmla="*/ 17 w 56"/>
              <a:gd name="T7" fmla="*/ 4 h 99"/>
              <a:gd name="T8" fmla="*/ 28 w 56"/>
              <a:gd name="T9" fmla="*/ 0 h 99"/>
              <a:gd name="T10" fmla="*/ 39 w 56"/>
              <a:gd name="T11" fmla="*/ 4 h 99"/>
              <a:gd name="T12" fmla="*/ 48 w 56"/>
              <a:gd name="T13" fmla="*/ 14 h 99"/>
              <a:gd name="T14" fmla="*/ 53 w 56"/>
              <a:gd name="T15" fmla="*/ 30 h 99"/>
              <a:gd name="T16" fmla="*/ 56 w 56"/>
              <a:gd name="T17" fmla="*/ 49 h 99"/>
              <a:gd name="T18" fmla="*/ 53 w 56"/>
              <a:gd name="T19" fmla="*/ 68 h 99"/>
              <a:gd name="T20" fmla="*/ 48 w 56"/>
              <a:gd name="T21" fmla="*/ 83 h 99"/>
              <a:gd name="T22" fmla="*/ 39 w 56"/>
              <a:gd name="T23" fmla="*/ 94 h 99"/>
              <a:gd name="T24" fmla="*/ 28 w 56"/>
              <a:gd name="T25" fmla="*/ 99 h 99"/>
              <a:gd name="T26" fmla="*/ 23 w 56"/>
              <a:gd name="T27" fmla="*/ 99 h 99"/>
              <a:gd name="T28" fmla="*/ 19 w 56"/>
              <a:gd name="T29" fmla="*/ 96 h 99"/>
              <a:gd name="T30" fmla="*/ 15 w 56"/>
              <a:gd name="T31" fmla="*/ 93 h 99"/>
              <a:gd name="T32" fmla="*/ 12 w 56"/>
              <a:gd name="T33" fmla="*/ 89 h 99"/>
              <a:gd name="T34" fmla="*/ 11 w 56"/>
              <a:gd name="T35" fmla="*/ 86 h 99"/>
              <a:gd name="T36" fmla="*/ 6 w 56"/>
              <a:gd name="T37" fmla="*/ 78 h 99"/>
              <a:gd name="T38" fmla="*/ 2 w 56"/>
              <a:gd name="T39" fmla="*/ 64 h 99"/>
              <a:gd name="T40" fmla="*/ 0 w 56"/>
              <a:gd name="T41"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9">
                <a:moveTo>
                  <a:pt x="0" y="48"/>
                </a:moveTo>
                <a:lnTo>
                  <a:pt x="2" y="30"/>
                </a:lnTo>
                <a:lnTo>
                  <a:pt x="9" y="14"/>
                </a:lnTo>
                <a:lnTo>
                  <a:pt x="17" y="4"/>
                </a:lnTo>
                <a:lnTo>
                  <a:pt x="28" y="0"/>
                </a:lnTo>
                <a:lnTo>
                  <a:pt x="39" y="4"/>
                </a:lnTo>
                <a:lnTo>
                  <a:pt x="48" y="14"/>
                </a:lnTo>
                <a:lnTo>
                  <a:pt x="53" y="30"/>
                </a:lnTo>
                <a:lnTo>
                  <a:pt x="56" y="49"/>
                </a:lnTo>
                <a:lnTo>
                  <a:pt x="53" y="68"/>
                </a:lnTo>
                <a:lnTo>
                  <a:pt x="48" y="83"/>
                </a:lnTo>
                <a:lnTo>
                  <a:pt x="39" y="94"/>
                </a:lnTo>
                <a:lnTo>
                  <a:pt x="28" y="99"/>
                </a:lnTo>
                <a:lnTo>
                  <a:pt x="23" y="99"/>
                </a:lnTo>
                <a:lnTo>
                  <a:pt x="19" y="96"/>
                </a:lnTo>
                <a:lnTo>
                  <a:pt x="15" y="93"/>
                </a:lnTo>
                <a:lnTo>
                  <a:pt x="12" y="89"/>
                </a:lnTo>
                <a:lnTo>
                  <a:pt x="11" y="86"/>
                </a:lnTo>
                <a:lnTo>
                  <a:pt x="6" y="78"/>
                </a:lnTo>
                <a:lnTo>
                  <a:pt x="2" y="64"/>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19" name="Freeform 15">
            <a:extLst>
              <a:ext uri="{FF2B5EF4-FFF2-40B4-BE49-F238E27FC236}">
                <a16:creationId xmlns:a16="http://schemas.microsoft.com/office/drawing/2014/main" id="{1D159F5E-2ECD-3995-5E01-D6285269D7E2}"/>
              </a:ext>
            </a:extLst>
          </p:cNvPr>
          <p:cNvSpPr>
            <a:spLocks/>
          </p:cNvSpPr>
          <p:nvPr/>
        </p:nvSpPr>
        <p:spPr bwMode="auto">
          <a:xfrm flipH="1">
            <a:off x="8185150" y="1673225"/>
            <a:ext cx="42863" cy="73025"/>
          </a:xfrm>
          <a:custGeom>
            <a:avLst/>
            <a:gdLst>
              <a:gd name="T0" fmla="*/ 1 w 55"/>
              <a:gd name="T1" fmla="*/ 51 h 92"/>
              <a:gd name="T2" fmla="*/ 0 w 55"/>
              <a:gd name="T3" fmla="*/ 33 h 92"/>
              <a:gd name="T4" fmla="*/ 2 w 55"/>
              <a:gd name="T5" fmla="*/ 17 h 92"/>
              <a:gd name="T6" fmla="*/ 8 w 55"/>
              <a:gd name="T7" fmla="*/ 6 h 92"/>
              <a:gd name="T8" fmla="*/ 18 w 55"/>
              <a:gd name="T9" fmla="*/ 0 h 92"/>
              <a:gd name="T10" fmla="*/ 28 w 55"/>
              <a:gd name="T11" fmla="*/ 2 h 92"/>
              <a:gd name="T12" fmla="*/ 39 w 55"/>
              <a:gd name="T13" fmla="*/ 10 h 92"/>
              <a:gd name="T14" fmla="*/ 48 w 55"/>
              <a:gd name="T15" fmla="*/ 24 h 92"/>
              <a:gd name="T16" fmla="*/ 53 w 55"/>
              <a:gd name="T17" fmla="*/ 42 h 92"/>
              <a:gd name="T18" fmla="*/ 55 w 55"/>
              <a:gd name="T19" fmla="*/ 59 h 92"/>
              <a:gd name="T20" fmla="*/ 53 w 55"/>
              <a:gd name="T21" fmla="*/ 74 h 92"/>
              <a:gd name="T22" fmla="*/ 46 w 55"/>
              <a:gd name="T23" fmla="*/ 87 h 92"/>
              <a:gd name="T24" fmla="*/ 37 w 55"/>
              <a:gd name="T25" fmla="*/ 92 h 92"/>
              <a:gd name="T26" fmla="*/ 33 w 55"/>
              <a:gd name="T27" fmla="*/ 92 h 92"/>
              <a:gd name="T28" fmla="*/ 28 w 55"/>
              <a:gd name="T29" fmla="*/ 91 h 92"/>
              <a:gd name="T30" fmla="*/ 24 w 55"/>
              <a:gd name="T31" fmla="*/ 90 h 92"/>
              <a:gd name="T32" fmla="*/ 20 w 55"/>
              <a:gd name="T33" fmla="*/ 87 h 92"/>
              <a:gd name="T34" fmla="*/ 19 w 55"/>
              <a:gd name="T35" fmla="*/ 84 h 92"/>
              <a:gd name="T36" fmla="*/ 13 w 55"/>
              <a:gd name="T37" fmla="*/ 77 h 92"/>
              <a:gd name="T38" fmla="*/ 7 w 55"/>
              <a:gd name="T39" fmla="*/ 66 h 92"/>
              <a:gd name="T40" fmla="*/ 1 w 55"/>
              <a:gd name="T41" fmla="*/ 5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92">
                <a:moveTo>
                  <a:pt x="1" y="51"/>
                </a:moveTo>
                <a:lnTo>
                  <a:pt x="0" y="33"/>
                </a:lnTo>
                <a:lnTo>
                  <a:pt x="2" y="17"/>
                </a:lnTo>
                <a:lnTo>
                  <a:pt x="8" y="6"/>
                </a:lnTo>
                <a:lnTo>
                  <a:pt x="18" y="0"/>
                </a:lnTo>
                <a:lnTo>
                  <a:pt x="28" y="2"/>
                </a:lnTo>
                <a:lnTo>
                  <a:pt x="39" y="10"/>
                </a:lnTo>
                <a:lnTo>
                  <a:pt x="48" y="24"/>
                </a:lnTo>
                <a:lnTo>
                  <a:pt x="53" y="42"/>
                </a:lnTo>
                <a:lnTo>
                  <a:pt x="55" y="59"/>
                </a:lnTo>
                <a:lnTo>
                  <a:pt x="53" y="74"/>
                </a:lnTo>
                <a:lnTo>
                  <a:pt x="46" y="87"/>
                </a:lnTo>
                <a:lnTo>
                  <a:pt x="37" y="92"/>
                </a:lnTo>
                <a:lnTo>
                  <a:pt x="33" y="92"/>
                </a:lnTo>
                <a:lnTo>
                  <a:pt x="28" y="91"/>
                </a:lnTo>
                <a:lnTo>
                  <a:pt x="24" y="90"/>
                </a:lnTo>
                <a:lnTo>
                  <a:pt x="20" y="87"/>
                </a:lnTo>
                <a:lnTo>
                  <a:pt x="19" y="84"/>
                </a:lnTo>
                <a:lnTo>
                  <a:pt x="13" y="77"/>
                </a:lnTo>
                <a:lnTo>
                  <a:pt x="7" y="66"/>
                </a:lnTo>
                <a:lnTo>
                  <a:pt x="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0" name="Freeform 16">
            <a:extLst>
              <a:ext uri="{FF2B5EF4-FFF2-40B4-BE49-F238E27FC236}">
                <a16:creationId xmlns:a16="http://schemas.microsoft.com/office/drawing/2014/main" id="{FBB04675-F2CE-C690-CB8A-9F0B9ECF037C}"/>
              </a:ext>
            </a:extLst>
          </p:cNvPr>
          <p:cNvSpPr>
            <a:spLocks/>
          </p:cNvSpPr>
          <p:nvPr/>
        </p:nvSpPr>
        <p:spPr bwMode="auto">
          <a:xfrm flipH="1">
            <a:off x="8197850" y="1697038"/>
            <a:ext cx="28575" cy="44450"/>
          </a:xfrm>
          <a:custGeom>
            <a:avLst/>
            <a:gdLst>
              <a:gd name="T0" fmla="*/ 2 w 36"/>
              <a:gd name="T1" fmla="*/ 30 h 56"/>
              <a:gd name="T2" fmla="*/ 0 w 36"/>
              <a:gd name="T3" fmla="*/ 19 h 56"/>
              <a:gd name="T4" fmla="*/ 3 w 36"/>
              <a:gd name="T5" fmla="*/ 10 h 56"/>
              <a:gd name="T6" fmla="*/ 7 w 36"/>
              <a:gd name="T7" fmla="*/ 3 h 56"/>
              <a:gd name="T8" fmla="*/ 13 w 36"/>
              <a:gd name="T9" fmla="*/ 0 h 56"/>
              <a:gd name="T10" fmla="*/ 20 w 36"/>
              <a:gd name="T11" fmla="*/ 0 h 56"/>
              <a:gd name="T12" fmla="*/ 25 w 36"/>
              <a:gd name="T13" fmla="*/ 6 h 56"/>
              <a:gd name="T14" fmla="*/ 31 w 36"/>
              <a:gd name="T15" fmla="*/ 14 h 56"/>
              <a:gd name="T16" fmla="*/ 35 w 36"/>
              <a:gd name="T17" fmla="*/ 25 h 56"/>
              <a:gd name="T18" fmla="*/ 36 w 36"/>
              <a:gd name="T19" fmla="*/ 36 h 56"/>
              <a:gd name="T20" fmla="*/ 33 w 36"/>
              <a:gd name="T21" fmla="*/ 45 h 56"/>
              <a:gd name="T22" fmla="*/ 29 w 36"/>
              <a:gd name="T23" fmla="*/ 54 h 56"/>
              <a:gd name="T24" fmla="*/ 24 w 36"/>
              <a:gd name="T25" fmla="*/ 56 h 56"/>
              <a:gd name="T26" fmla="*/ 21 w 36"/>
              <a:gd name="T27" fmla="*/ 56 h 56"/>
              <a:gd name="T28" fmla="*/ 20 w 36"/>
              <a:gd name="T29" fmla="*/ 56 h 56"/>
              <a:gd name="T30" fmla="*/ 17 w 36"/>
              <a:gd name="T31" fmla="*/ 55 h 56"/>
              <a:gd name="T32" fmla="*/ 14 w 36"/>
              <a:gd name="T33" fmla="*/ 54 h 56"/>
              <a:gd name="T34" fmla="*/ 13 w 36"/>
              <a:gd name="T35" fmla="*/ 52 h 56"/>
              <a:gd name="T36" fmla="*/ 10 w 36"/>
              <a:gd name="T37" fmla="*/ 48 h 56"/>
              <a:gd name="T38" fmla="*/ 6 w 36"/>
              <a:gd name="T39" fmla="*/ 40 h 56"/>
              <a:gd name="T40" fmla="*/ 2 w 36"/>
              <a:gd name="T41"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6">
                <a:moveTo>
                  <a:pt x="2" y="30"/>
                </a:moveTo>
                <a:lnTo>
                  <a:pt x="0" y="19"/>
                </a:lnTo>
                <a:lnTo>
                  <a:pt x="3" y="10"/>
                </a:lnTo>
                <a:lnTo>
                  <a:pt x="7" y="3"/>
                </a:lnTo>
                <a:lnTo>
                  <a:pt x="13" y="0"/>
                </a:lnTo>
                <a:lnTo>
                  <a:pt x="20" y="0"/>
                </a:lnTo>
                <a:lnTo>
                  <a:pt x="25" y="6"/>
                </a:lnTo>
                <a:lnTo>
                  <a:pt x="31" y="14"/>
                </a:lnTo>
                <a:lnTo>
                  <a:pt x="35" y="25"/>
                </a:lnTo>
                <a:lnTo>
                  <a:pt x="36" y="36"/>
                </a:lnTo>
                <a:lnTo>
                  <a:pt x="33" y="45"/>
                </a:lnTo>
                <a:lnTo>
                  <a:pt x="29" y="54"/>
                </a:lnTo>
                <a:lnTo>
                  <a:pt x="24" y="56"/>
                </a:lnTo>
                <a:lnTo>
                  <a:pt x="21" y="56"/>
                </a:lnTo>
                <a:lnTo>
                  <a:pt x="20" y="56"/>
                </a:lnTo>
                <a:lnTo>
                  <a:pt x="17" y="55"/>
                </a:lnTo>
                <a:lnTo>
                  <a:pt x="14" y="54"/>
                </a:lnTo>
                <a:lnTo>
                  <a:pt x="13" y="52"/>
                </a:lnTo>
                <a:lnTo>
                  <a:pt x="10" y="48"/>
                </a:lnTo>
                <a:lnTo>
                  <a:pt x="6" y="40"/>
                </a:lnTo>
                <a:lnTo>
                  <a:pt x="2"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1" name="Freeform 17">
            <a:extLst>
              <a:ext uri="{FF2B5EF4-FFF2-40B4-BE49-F238E27FC236}">
                <a16:creationId xmlns:a16="http://schemas.microsoft.com/office/drawing/2014/main" id="{638B29A6-FAF1-D4BB-0CFA-3C742713EE67}"/>
              </a:ext>
            </a:extLst>
          </p:cNvPr>
          <p:cNvSpPr>
            <a:spLocks/>
          </p:cNvSpPr>
          <p:nvPr/>
        </p:nvSpPr>
        <p:spPr bwMode="auto">
          <a:xfrm flipH="1">
            <a:off x="8188325" y="1731963"/>
            <a:ext cx="80963" cy="98425"/>
          </a:xfrm>
          <a:custGeom>
            <a:avLst/>
            <a:gdLst>
              <a:gd name="T0" fmla="*/ 0 w 102"/>
              <a:gd name="T1" fmla="*/ 0 h 125"/>
              <a:gd name="T2" fmla="*/ 1 w 102"/>
              <a:gd name="T3" fmla="*/ 1 h 125"/>
              <a:gd name="T4" fmla="*/ 8 w 102"/>
              <a:gd name="T5" fmla="*/ 7 h 125"/>
              <a:gd name="T6" fmla="*/ 16 w 102"/>
              <a:gd name="T7" fmla="*/ 15 h 125"/>
              <a:gd name="T8" fmla="*/ 28 w 102"/>
              <a:gd name="T9" fmla="*/ 23 h 125"/>
              <a:gd name="T10" fmla="*/ 43 w 102"/>
              <a:gd name="T11" fmla="*/ 33 h 125"/>
              <a:gd name="T12" fmla="*/ 61 w 102"/>
              <a:gd name="T13" fmla="*/ 41 h 125"/>
              <a:gd name="T14" fmla="*/ 80 w 102"/>
              <a:gd name="T15" fmla="*/ 49 h 125"/>
              <a:gd name="T16" fmla="*/ 102 w 102"/>
              <a:gd name="T17" fmla="*/ 54 h 125"/>
              <a:gd name="T18" fmla="*/ 102 w 102"/>
              <a:gd name="T19" fmla="*/ 55 h 125"/>
              <a:gd name="T20" fmla="*/ 101 w 102"/>
              <a:gd name="T21" fmla="*/ 60 h 125"/>
              <a:gd name="T22" fmla="*/ 98 w 102"/>
              <a:gd name="T23" fmla="*/ 69 h 125"/>
              <a:gd name="T24" fmla="*/ 93 w 102"/>
              <a:gd name="T25" fmla="*/ 78 h 125"/>
              <a:gd name="T26" fmla="*/ 83 w 102"/>
              <a:gd name="T27" fmla="*/ 89 h 125"/>
              <a:gd name="T28" fmla="*/ 72 w 102"/>
              <a:gd name="T29" fmla="*/ 102 h 125"/>
              <a:gd name="T30" fmla="*/ 56 w 102"/>
              <a:gd name="T31" fmla="*/ 113 h 125"/>
              <a:gd name="T32" fmla="*/ 34 w 102"/>
              <a:gd name="T33" fmla="*/ 123 h 125"/>
              <a:gd name="T34" fmla="*/ 2 w 102"/>
              <a:gd name="T35" fmla="*/ 125 h 125"/>
              <a:gd name="T36" fmla="*/ 4 w 102"/>
              <a:gd name="T37" fmla="*/ 123 h 125"/>
              <a:gd name="T38" fmla="*/ 9 w 102"/>
              <a:gd name="T39" fmla="*/ 121 h 125"/>
              <a:gd name="T40" fmla="*/ 16 w 102"/>
              <a:gd name="T41" fmla="*/ 115 h 125"/>
              <a:gd name="T42" fmla="*/ 26 w 102"/>
              <a:gd name="T43" fmla="*/ 108 h 125"/>
              <a:gd name="T44" fmla="*/ 35 w 102"/>
              <a:gd name="T45" fmla="*/ 100 h 125"/>
              <a:gd name="T46" fmla="*/ 46 w 102"/>
              <a:gd name="T47" fmla="*/ 91 h 125"/>
              <a:gd name="T48" fmla="*/ 56 w 102"/>
              <a:gd name="T49" fmla="*/ 81 h 125"/>
              <a:gd name="T50" fmla="*/ 65 w 102"/>
              <a:gd name="T51" fmla="*/ 70 h 125"/>
              <a:gd name="T52" fmla="*/ 63 w 102"/>
              <a:gd name="T53" fmla="*/ 69 h 125"/>
              <a:gd name="T54" fmla="*/ 56 w 102"/>
              <a:gd name="T55" fmla="*/ 63 h 125"/>
              <a:gd name="T56" fmla="*/ 46 w 102"/>
              <a:gd name="T57" fmla="*/ 56 h 125"/>
              <a:gd name="T58" fmla="*/ 35 w 102"/>
              <a:gd name="T59" fmla="*/ 47 h 125"/>
              <a:gd name="T60" fmla="*/ 24 w 102"/>
              <a:gd name="T61" fmla="*/ 37 h 125"/>
              <a:gd name="T62" fmla="*/ 13 w 102"/>
              <a:gd name="T63" fmla="*/ 25 h 125"/>
              <a:gd name="T64" fmla="*/ 5 w 102"/>
              <a:gd name="T65" fmla="*/ 12 h 125"/>
              <a:gd name="T66" fmla="*/ 0 w 102"/>
              <a:gd name="T6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125">
                <a:moveTo>
                  <a:pt x="0" y="0"/>
                </a:moveTo>
                <a:lnTo>
                  <a:pt x="1" y="1"/>
                </a:lnTo>
                <a:lnTo>
                  <a:pt x="8" y="7"/>
                </a:lnTo>
                <a:lnTo>
                  <a:pt x="16" y="15"/>
                </a:lnTo>
                <a:lnTo>
                  <a:pt x="28" y="23"/>
                </a:lnTo>
                <a:lnTo>
                  <a:pt x="43" y="33"/>
                </a:lnTo>
                <a:lnTo>
                  <a:pt x="61" y="41"/>
                </a:lnTo>
                <a:lnTo>
                  <a:pt x="80" y="49"/>
                </a:lnTo>
                <a:lnTo>
                  <a:pt x="102" y="54"/>
                </a:lnTo>
                <a:lnTo>
                  <a:pt x="102" y="55"/>
                </a:lnTo>
                <a:lnTo>
                  <a:pt x="101" y="60"/>
                </a:lnTo>
                <a:lnTo>
                  <a:pt x="98" y="69"/>
                </a:lnTo>
                <a:lnTo>
                  <a:pt x="93" y="78"/>
                </a:lnTo>
                <a:lnTo>
                  <a:pt x="83" y="89"/>
                </a:lnTo>
                <a:lnTo>
                  <a:pt x="72" y="102"/>
                </a:lnTo>
                <a:lnTo>
                  <a:pt x="56" y="113"/>
                </a:lnTo>
                <a:lnTo>
                  <a:pt x="34" y="123"/>
                </a:lnTo>
                <a:lnTo>
                  <a:pt x="2" y="125"/>
                </a:lnTo>
                <a:lnTo>
                  <a:pt x="4" y="123"/>
                </a:lnTo>
                <a:lnTo>
                  <a:pt x="9" y="121"/>
                </a:lnTo>
                <a:lnTo>
                  <a:pt x="16" y="115"/>
                </a:lnTo>
                <a:lnTo>
                  <a:pt x="26" y="108"/>
                </a:lnTo>
                <a:lnTo>
                  <a:pt x="35" y="100"/>
                </a:lnTo>
                <a:lnTo>
                  <a:pt x="46" y="91"/>
                </a:lnTo>
                <a:lnTo>
                  <a:pt x="56" y="81"/>
                </a:lnTo>
                <a:lnTo>
                  <a:pt x="65" y="70"/>
                </a:lnTo>
                <a:lnTo>
                  <a:pt x="63" y="69"/>
                </a:lnTo>
                <a:lnTo>
                  <a:pt x="56" y="63"/>
                </a:lnTo>
                <a:lnTo>
                  <a:pt x="46" y="56"/>
                </a:lnTo>
                <a:lnTo>
                  <a:pt x="35" y="47"/>
                </a:lnTo>
                <a:lnTo>
                  <a:pt x="24" y="37"/>
                </a:lnTo>
                <a:lnTo>
                  <a:pt x="13" y="25"/>
                </a:lnTo>
                <a:lnTo>
                  <a:pt x="5"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2" name="Freeform 18">
            <a:extLst>
              <a:ext uri="{FF2B5EF4-FFF2-40B4-BE49-F238E27FC236}">
                <a16:creationId xmlns:a16="http://schemas.microsoft.com/office/drawing/2014/main" id="{5F705211-B534-B91D-9A11-073816EC56C2}"/>
              </a:ext>
            </a:extLst>
          </p:cNvPr>
          <p:cNvSpPr>
            <a:spLocks/>
          </p:cNvSpPr>
          <p:nvPr/>
        </p:nvSpPr>
        <p:spPr bwMode="auto">
          <a:xfrm flipH="1">
            <a:off x="8664575" y="1704975"/>
            <a:ext cx="104775" cy="133350"/>
          </a:xfrm>
          <a:custGeom>
            <a:avLst/>
            <a:gdLst>
              <a:gd name="T0" fmla="*/ 132 w 132"/>
              <a:gd name="T1" fmla="*/ 33 h 169"/>
              <a:gd name="T2" fmla="*/ 129 w 132"/>
              <a:gd name="T3" fmla="*/ 30 h 169"/>
              <a:gd name="T4" fmla="*/ 124 w 132"/>
              <a:gd name="T5" fmla="*/ 25 h 169"/>
              <a:gd name="T6" fmla="*/ 114 w 132"/>
              <a:gd name="T7" fmla="*/ 18 h 169"/>
              <a:gd name="T8" fmla="*/ 100 w 132"/>
              <a:gd name="T9" fmla="*/ 10 h 169"/>
              <a:gd name="T10" fmla="*/ 85 w 132"/>
              <a:gd name="T11" fmla="*/ 3 h 169"/>
              <a:gd name="T12" fmla="*/ 69 w 132"/>
              <a:gd name="T13" fmla="*/ 0 h 169"/>
              <a:gd name="T14" fmla="*/ 53 w 132"/>
              <a:gd name="T15" fmla="*/ 0 h 169"/>
              <a:gd name="T16" fmla="*/ 35 w 132"/>
              <a:gd name="T17" fmla="*/ 6 h 169"/>
              <a:gd name="T18" fmla="*/ 32 w 132"/>
              <a:gd name="T19" fmla="*/ 7 h 169"/>
              <a:gd name="T20" fmla="*/ 25 w 132"/>
              <a:gd name="T21" fmla="*/ 14 h 169"/>
              <a:gd name="T22" fmla="*/ 17 w 132"/>
              <a:gd name="T23" fmla="*/ 24 h 169"/>
              <a:gd name="T24" fmla="*/ 9 w 132"/>
              <a:gd name="T25" fmla="*/ 36 h 169"/>
              <a:gd name="T26" fmla="*/ 2 w 132"/>
              <a:gd name="T27" fmla="*/ 52 h 169"/>
              <a:gd name="T28" fmla="*/ 0 w 132"/>
              <a:gd name="T29" fmla="*/ 71 h 169"/>
              <a:gd name="T30" fmla="*/ 5 w 132"/>
              <a:gd name="T31" fmla="*/ 95 h 169"/>
              <a:gd name="T32" fmla="*/ 18 w 132"/>
              <a:gd name="T33" fmla="*/ 119 h 169"/>
              <a:gd name="T34" fmla="*/ 20 w 132"/>
              <a:gd name="T35" fmla="*/ 122 h 169"/>
              <a:gd name="T36" fmla="*/ 25 w 132"/>
              <a:gd name="T37" fmla="*/ 129 h 169"/>
              <a:gd name="T38" fmla="*/ 33 w 132"/>
              <a:gd name="T39" fmla="*/ 137 h 169"/>
              <a:gd name="T40" fmla="*/ 43 w 132"/>
              <a:gd name="T41" fmla="*/ 148 h 169"/>
              <a:gd name="T42" fmla="*/ 57 w 132"/>
              <a:gd name="T43" fmla="*/ 158 h 169"/>
              <a:gd name="T44" fmla="*/ 72 w 132"/>
              <a:gd name="T45" fmla="*/ 165 h 169"/>
              <a:gd name="T46" fmla="*/ 90 w 132"/>
              <a:gd name="T47" fmla="*/ 169 h 169"/>
              <a:gd name="T48" fmla="*/ 109 w 132"/>
              <a:gd name="T49" fmla="*/ 167 h 169"/>
              <a:gd name="T50" fmla="*/ 105 w 132"/>
              <a:gd name="T51" fmla="*/ 165 h 169"/>
              <a:gd name="T52" fmla="*/ 96 w 132"/>
              <a:gd name="T53" fmla="*/ 155 h 169"/>
              <a:gd name="T54" fmla="*/ 84 w 132"/>
              <a:gd name="T55" fmla="*/ 141 h 169"/>
              <a:gd name="T56" fmla="*/ 72 w 132"/>
              <a:gd name="T57" fmla="*/ 124 h 169"/>
              <a:gd name="T58" fmla="*/ 61 w 132"/>
              <a:gd name="T59" fmla="*/ 103 h 169"/>
              <a:gd name="T60" fmla="*/ 55 w 132"/>
              <a:gd name="T61" fmla="*/ 80 h 169"/>
              <a:gd name="T62" fmla="*/ 58 w 132"/>
              <a:gd name="T63" fmla="*/ 58 h 169"/>
              <a:gd name="T64" fmla="*/ 70 w 132"/>
              <a:gd name="T65" fmla="*/ 34 h 169"/>
              <a:gd name="T66" fmla="*/ 72 w 132"/>
              <a:gd name="T67" fmla="*/ 33 h 169"/>
              <a:gd name="T68" fmla="*/ 74 w 132"/>
              <a:gd name="T69" fmla="*/ 32 h 169"/>
              <a:gd name="T70" fmla="*/ 79 w 132"/>
              <a:gd name="T71" fmla="*/ 30 h 169"/>
              <a:gd name="T72" fmla="*/ 85 w 132"/>
              <a:gd name="T73" fmla="*/ 28 h 169"/>
              <a:gd name="T74" fmla="*/ 94 w 132"/>
              <a:gd name="T75" fmla="*/ 26 h 169"/>
              <a:gd name="T76" fmla="*/ 105 w 132"/>
              <a:gd name="T77" fmla="*/ 26 h 169"/>
              <a:gd name="T78" fmla="*/ 117 w 132"/>
              <a:gd name="T79" fmla="*/ 29 h 169"/>
              <a:gd name="T80" fmla="*/ 132 w 132"/>
              <a:gd name="T81"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9">
                <a:moveTo>
                  <a:pt x="132" y="33"/>
                </a:moveTo>
                <a:lnTo>
                  <a:pt x="129" y="30"/>
                </a:lnTo>
                <a:lnTo>
                  <a:pt x="124" y="25"/>
                </a:lnTo>
                <a:lnTo>
                  <a:pt x="114" y="18"/>
                </a:lnTo>
                <a:lnTo>
                  <a:pt x="100" y="10"/>
                </a:lnTo>
                <a:lnTo>
                  <a:pt x="85" y="3"/>
                </a:lnTo>
                <a:lnTo>
                  <a:pt x="69" y="0"/>
                </a:lnTo>
                <a:lnTo>
                  <a:pt x="53" y="0"/>
                </a:lnTo>
                <a:lnTo>
                  <a:pt x="35" y="6"/>
                </a:lnTo>
                <a:lnTo>
                  <a:pt x="32" y="7"/>
                </a:lnTo>
                <a:lnTo>
                  <a:pt x="25" y="14"/>
                </a:lnTo>
                <a:lnTo>
                  <a:pt x="17" y="24"/>
                </a:lnTo>
                <a:lnTo>
                  <a:pt x="9" y="36"/>
                </a:lnTo>
                <a:lnTo>
                  <a:pt x="2" y="52"/>
                </a:lnTo>
                <a:lnTo>
                  <a:pt x="0" y="71"/>
                </a:lnTo>
                <a:lnTo>
                  <a:pt x="5" y="95"/>
                </a:lnTo>
                <a:lnTo>
                  <a:pt x="18" y="119"/>
                </a:lnTo>
                <a:lnTo>
                  <a:pt x="20" y="122"/>
                </a:lnTo>
                <a:lnTo>
                  <a:pt x="25" y="129"/>
                </a:lnTo>
                <a:lnTo>
                  <a:pt x="33" y="137"/>
                </a:lnTo>
                <a:lnTo>
                  <a:pt x="43" y="148"/>
                </a:lnTo>
                <a:lnTo>
                  <a:pt x="57" y="158"/>
                </a:lnTo>
                <a:lnTo>
                  <a:pt x="72" y="165"/>
                </a:lnTo>
                <a:lnTo>
                  <a:pt x="90" y="169"/>
                </a:lnTo>
                <a:lnTo>
                  <a:pt x="109" y="167"/>
                </a:lnTo>
                <a:lnTo>
                  <a:pt x="105" y="165"/>
                </a:lnTo>
                <a:lnTo>
                  <a:pt x="96" y="155"/>
                </a:lnTo>
                <a:lnTo>
                  <a:pt x="84" y="141"/>
                </a:lnTo>
                <a:lnTo>
                  <a:pt x="72" y="124"/>
                </a:lnTo>
                <a:lnTo>
                  <a:pt x="61" y="103"/>
                </a:lnTo>
                <a:lnTo>
                  <a:pt x="55" y="80"/>
                </a:lnTo>
                <a:lnTo>
                  <a:pt x="58" y="58"/>
                </a:lnTo>
                <a:lnTo>
                  <a:pt x="70" y="34"/>
                </a:lnTo>
                <a:lnTo>
                  <a:pt x="72" y="33"/>
                </a:lnTo>
                <a:lnTo>
                  <a:pt x="74" y="32"/>
                </a:lnTo>
                <a:lnTo>
                  <a:pt x="79" y="30"/>
                </a:lnTo>
                <a:lnTo>
                  <a:pt x="85" y="28"/>
                </a:lnTo>
                <a:lnTo>
                  <a:pt x="94" y="26"/>
                </a:lnTo>
                <a:lnTo>
                  <a:pt x="105" y="26"/>
                </a:lnTo>
                <a:lnTo>
                  <a:pt x="117" y="29"/>
                </a:lnTo>
                <a:lnTo>
                  <a:pt x="13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3" name="Freeform 19">
            <a:extLst>
              <a:ext uri="{FF2B5EF4-FFF2-40B4-BE49-F238E27FC236}">
                <a16:creationId xmlns:a16="http://schemas.microsoft.com/office/drawing/2014/main" id="{7BAA6656-AE80-2FA6-7E8E-C7DB888CB108}"/>
              </a:ext>
            </a:extLst>
          </p:cNvPr>
          <p:cNvSpPr>
            <a:spLocks/>
          </p:cNvSpPr>
          <p:nvPr/>
        </p:nvSpPr>
        <p:spPr bwMode="auto">
          <a:xfrm flipH="1">
            <a:off x="8664575" y="1720850"/>
            <a:ext cx="88900" cy="115888"/>
          </a:xfrm>
          <a:custGeom>
            <a:avLst/>
            <a:gdLst>
              <a:gd name="T0" fmla="*/ 111 w 111"/>
              <a:gd name="T1" fmla="*/ 18 h 147"/>
              <a:gd name="T2" fmla="*/ 110 w 111"/>
              <a:gd name="T3" fmla="*/ 17 h 147"/>
              <a:gd name="T4" fmla="*/ 107 w 111"/>
              <a:gd name="T5" fmla="*/ 14 h 147"/>
              <a:gd name="T6" fmla="*/ 101 w 111"/>
              <a:gd name="T7" fmla="*/ 10 h 147"/>
              <a:gd name="T8" fmla="*/ 93 w 111"/>
              <a:gd name="T9" fmla="*/ 6 h 147"/>
              <a:gd name="T10" fmla="*/ 82 w 111"/>
              <a:gd name="T11" fmla="*/ 3 h 147"/>
              <a:gd name="T12" fmla="*/ 70 w 111"/>
              <a:gd name="T13" fmla="*/ 0 h 147"/>
              <a:gd name="T14" fmla="*/ 55 w 111"/>
              <a:gd name="T15" fmla="*/ 0 h 147"/>
              <a:gd name="T16" fmla="*/ 37 w 111"/>
              <a:gd name="T17" fmla="*/ 3 h 147"/>
              <a:gd name="T18" fmla="*/ 34 w 111"/>
              <a:gd name="T19" fmla="*/ 5 h 147"/>
              <a:gd name="T20" fmla="*/ 27 w 111"/>
              <a:gd name="T21" fmla="*/ 9 h 147"/>
              <a:gd name="T22" fmla="*/ 19 w 111"/>
              <a:gd name="T23" fmla="*/ 17 h 147"/>
              <a:gd name="T24" fmla="*/ 11 w 111"/>
              <a:gd name="T25" fmla="*/ 26 h 147"/>
              <a:gd name="T26" fmla="*/ 4 w 111"/>
              <a:gd name="T27" fmla="*/ 40 h 147"/>
              <a:gd name="T28" fmla="*/ 0 w 111"/>
              <a:gd name="T29" fmla="*/ 57 h 147"/>
              <a:gd name="T30" fmla="*/ 1 w 111"/>
              <a:gd name="T31" fmla="*/ 74 h 147"/>
              <a:gd name="T32" fmla="*/ 11 w 111"/>
              <a:gd name="T33" fmla="*/ 96 h 147"/>
              <a:gd name="T34" fmla="*/ 12 w 111"/>
              <a:gd name="T35" fmla="*/ 99 h 147"/>
              <a:gd name="T36" fmla="*/ 16 w 111"/>
              <a:gd name="T37" fmla="*/ 105 h 147"/>
              <a:gd name="T38" fmla="*/ 25 w 111"/>
              <a:gd name="T39" fmla="*/ 111 h 147"/>
              <a:gd name="T40" fmla="*/ 34 w 111"/>
              <a:gd name="T41" fmla="*/ 121 h 147"/>
              <a:gd name="T42" fmla="*/ 47 w 111"/>
              <a:gd name="T43" fmla="*/ 131 h 147"/>
              <a:gd name="T44" fmla="*/ 60 w 111"/>
              <a:gd name="T45" fmla="*/ 139 h 147"/>
              <a:gd name="T46" fmla="*/ 77 w 111"/>
              <a:gd name="T47" fmla="*/ 144 h 147"/>
              <a:gd name="T48" fmla="*/ 95 w 111"/>
              <a:gd name="T49" fmla="*/ 147 h 147"/>
              <a:gd name="T50" fmla="*/ 111 w 111"/>
              <a:gd name="T51"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47">
                <a:moveTo>
                  <a:pt x="111" y="18"/>
                </a:moveTo>
                <a:lnTo>
                  <a:pt x="110" y="17"/>
                </a:lnTo>
                <a:lnTo>
                  <a:pt x="107" y="14"/>
                </a:lnTo>
                <a:lnTo>
                  <a:pt x="101" y="10"/>
                </a:lnTo>
                <a:lnTo>
                  <a:pt x="93" y="6"/>
                </a:lnTo>
                <a:lnTo>
                  <a:pt x="82" y="3"/>
                </a:lnTo>
                <a:lnTo>
                  <a:pt x="70" y="0"/>
                </a:lnTo>
                <a:lnTo>
                  <a:pt x="55" y="0"/>
                </a:lnTo>
                <a:lnTo>
                  <a:pt x="37" y="3"/>
                </a:lnTo>
                <a:lnTo>
                  <a:pt x="34" y="5"/>
                </a:lnTo>
                <a:lnTo>
                  <a:pt x="27" y="9"/>
                </a:lnTo>
                <a:lnTo>
                  <a:pt x="19" y="17"/>
                </a:lnTo>
                <a:lnTo>
                  <a:pt x="11" y="26"/>
                </a:lnTo>
                <a:lnTo>
                  <a:pt x="4" y="40"/>
                </a:lnTo>
                <a:lnTo>
                  <a:pt x="0" y="57"/>
                </a:lnTo>
                <a:lnTo>
                  <a:pt x="1" y="74"/>
                </a:lnTo>
                <a:lnTo>
                  <a:pt x="11" y="96"/>
                </a:lnTo>
                <a:lnTo>
                  <a:pt x="12" y="99"/>
                </a:lnTo>
                <a:lnTo>
                  <a:pt x="16" y="105"/>
                </a:lnTo>
                <a:lnTo>
                  <a:pt x="25" y="111"/>
                </a:lnTo>
                <a:lnTo>
                  <a:pt x="34" y="121"/>
                </a:lnTo>
                <a:lnTo>
                  <a:pt x="47" y="131"/>
                </a:lnTo>
                <a:lnTo>
                  <a:pt x="60" y="139"/>
                </a:lnTo>
                <a:lnTo>
                  <a:pt x="77" y="144"/>
                </a:lnTo>
                <a:lnTo>
                  <a:pt x="95" y="147"/>
                </a:lnTo>
                <a:lnTo>
                  <a:pt x="111" y="1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4" name="Freeform 20">
            <a:extLst>
              <a:ext uri="{FF2B5EF4-FFF2-40B4-BE49-F238E27FC236}">
                <a16:creationId xmlns:a16="http://schemas.microsoft.com/office/drawing/2014/main" id="{E53456F7-4411-764B-BE33-933347959B48}"/>
              </a:ext>
            </a:extLst>
          </p:cNvPr>
          <p:cNvSpPr>
            <a:spLocks/>
          </p:cNvSpPr>
          <p:nvPr/>
        </p:nvSpPr>
        <p:spPr bwMode="auto">
          <a:xfrm flipH="1">
            <a:off x="8686800" y="1755775"/>
            <a:ext cx="34925" cy="38100"/>
          </a:xfrm>
          <a:custGeom>
            <a:avLst/>
            <a:gdLst>
              <a:gd name="T0" fmla="*/ 44 w 44"/>
              <a:gd name="T1" fmla="*/ 2 h 50"/>
              <a:gd name="T2" fmla="*/ 42 w 44"/>
              <a:gd name="T3" fmla="*/ 2 h 50"/>
              <a:gd name="T4" fmla="*/ 37 w 44"/>
              <a:gd name="T5" fmla="*/ 4 h 50"/>
              <a:gd name="T6" fmla="*/ 30 w 44"/>
              <a:gd name="T7" fmla="*/ 7 h 50"/>
              <a:gd name="T8" fmla="*/ 22 w 44"/>
              <a:gd name="T9" fmla="*/ 13 h 50"/>
              <a:gd name="T10" fmla="*/ 15 w 44"/>
              <a:gd name="T11" fmla="*/ 18 h 50"/>
              <a:gd name="T12" fmla="*/ 11 w 44"/>
              <a:gd name="T13" fmla="*/ 28 h 50"/>
              <a:gd name="T14" fmla="*/ 9 w 44"/>
              <a:gd name="T15" fmla="*/ 37 h 50"/>
              <a:gd name="T16" fmla="*/ 13 w 44"/>
              <a:gd name="T17" fmla="*/ 50 h 50"/>
              <a:gd name="T18" fmla="*/ 12 w 44"/>
              <a:gd name="T19" fmla="*/ 47 h 50"/>
              <a:gd name="T20" fmla="*/ 7 w 44"/>
              <a:gd name="T21" fmla="*/ 40 h 50"/>
              <a:gd name="T22" fmla="*/ 2 w 44"/>
              <a:gd name="T23" fmla="*/ 32 h 50"/>
              <a:gd name="T24" fmla="*/ 0 w 44"/>
              <a:gd name="T25" fmla="*/ 21 h 50"/>
              <a:gd name="T26" fmla="*/ 0 w 44"/>
              <a:gd name="T27" fmla="*/ 13 h 50"/>
              <a:gd name="T28" fmla="*/ 7 w 44"/>
              <a:gd name="T29" fmla="*/ 4 h 50"/>
              <a:gd name="T30" fmla="*/ 20 w 44"/>
              <a:gd name="T31" fmla="*/ 0 h 50"/>
              <a:gd name="T32" fmla="*/ 44 w 44"/>
              <a:gd name="T33"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0">
                <a:moveTo>
                  <a:pt x="44" y="2"/>
                </a:moveTo>
                <a:lnTo>
                  <a:pt x="42" y="2"/>
                </a:lnTo>
                <a:lnTo>
                  <a:pt x="37" y="4"/>
                </a:lnTo>
                <a:lnTo>
                  <a:pt x="30" y="7"/>
                </a:lnTo>
                <a:lnTo>
                  <a:pt x="22" y="13"/>
                </a:lnTo>
                <a:lnTo>
                  <a:pt x="15" y="18"/>
                </a:lnTo>
                <a:lnTo>
                  <a:pt x="11" y="28"/>
                </a:lnTo>
                <a:lnTo>
                  <a:pt x="9" y="37"/>
                </a:lnTo>
                <a:lnTo>
                  <a:pt x="13" y="50"/>
                </a:lnTo>
                <a:lnTo>
                  <a:pt x="12" y="47"/>
                </a:lnTo>
                <a:lnTo>
                  <a:pt x="7" y="40"/>
                </a:lnTo>
                <a:lnTo>
                  <a:pt x="2" y="32"/>
                </a:lnTo>
                <a:lnTo>
                  <a:pt x="0" y="21"/>
                </a:lnTo>
                <a:lnTo>
                  <a:pt x="0" y="13"/>
                </a:lnTo>
                <a:lnTo>
                  <a:pt x="7" y="4"/>
                </a:lnTo>
                <a:lnTo>
                  <a:pt x="20" y="0"/>
                </a:lnTo>
                <a:lnTo>
                  <a:pt x="4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5" name="Freeform 21">
            <a:extLst>
              <a:ext uri="{FF2B5EF4-FFF2-40B4-BE49-F238E27FC236}">
                <a16:creationId xmlns:a16="http://schemas.microsoft.com/office/drawing/2014/main" id="{7A9F7298-C4BE-18A4-615D-33150B5E1D3E}"/>
              </a:ext>
            </a:extLst>
          </p:cNvPr>
          <p:cNvSpPr>
            <a:spLocks/>
          </p:cNvSpPr>
          <p:nvPr/>
        </p:nvSpPr>
        <p:spPr bwMode="auto">
          <a:xfrm flipH="1">
            <a:off x="8374063" y="1606550"/>
            <a:ext cx="152400" cy="76200"/>
          </a:xfrm>
          <a:custGeom>
            <a:avLst/>
            <a:gdLst>
              <a:gd name="T0" fmla="*/ 176 w 192"/>
              <a:gd name="T1" fmla="*/ 42 h 98"/>
              <a:gd name="T2" fmla="*/ 173 w 192"/>
              <a:gd name="T3" fmla="*/ 42 h 98"/>
              <a:gd name="T4" fmla="*/ 167 w 192"/>
              <a:gd name="T5" fmla="*/ 39 h 98"/>
              <a:gd name="T6" fmla="*/ 156 w 192"/>
              <a:gd name="T7" fmla="*/ 37 h 98"/>
              <a:gd name="T8" fmla="*/ 143 w 192"/>
              <a:gd name="T9" fmla="*/ 37 h 98"/>
              <a:gd name="T10" fmla="*/ 126 w 192"/>
              <a:gd name="T11" fmla="*/ 37 h 98"/>
              <a:gd name="T12" fmla="*/ 108 w 192"/>
              <a:gd name="T13" fmla="*/ 40 h 98"/>
              <a:gd name="T14" fmla="*/ 88 w 192"/>
              <a:gd name="T15" fmla="*/ 46 h 98"/>
              <a:gd name="T16" fmla="*/ 66 w 192"/>
              <a:gd name="T17" fmla="*/ 55 h 98"/>
              <a:gd name="T18" fmla="*/ 7 w 192"/>
              <a:gd name="T19" fmla="*/ 98 h 98"/>
              <a:gd name="T20" fmla="*/ 6 w 192"/>
              <a:gd name="T21" fmla="*/ 98 h 98"/>
              <a:gd name="T22" fmla="*/ 1 w 192"/>
              <a:gd name="T23" fmla="*/ 96 h 98"/>
              <a:gd name="T24" fmla="*/ 0 w 192"/>
              <a:gd name="T25" fmla="*/ 94 h 98"/>
              <a:gd name="T26" fmla="*/ 4 w 192"/>
              <a:gd name="T27" fmla="*/ 85 h 98"/>
              <a:gd name="T28" fmla="*/ 10 w 192"/>
              <a:gd name="T29" fmla="*/ 77 h 98"/>
              <a:gd name="T30" fmla="*/ 17 w 192"/>
              <a:gd name="T31" fmla="*/ 69 h 98"/>
              <a:gd name="T32" fmla="*/ 23 w 192"/>
              <a:gd name="T33" fmla="*/ 61 h 98"/>
              <a:gd name="T34" fmla="*/ 30 w 192"/>
              <a:gd name="T35" fmla="*/ 53 h 98"/>
              <a:gd name="T36" fmla="*/ 38 w 192"/>
              <a:gd name="T37" fmla="*/ 44 h 98"/>
              <a:gd name="T38" fmla="*/ 45 w 192"/>
              <a:gd name="T39" fmla="*/ 36 h 98"/>
              <a:gd name="T40" fmla="*/ 54 w 192"/>
              <a:gd name="T41" fmla="*/ 28 h 98"/>
              <a:gd name="T42" fmla="*/ 62 w 192"/>
              <a:gd name="T43" fmla="*/ 21 h 98"/>
              <a:gd name="T44" fmla="*/ 65 w 192"/>
              <a:gd name="T45" fmla="*/ 20 h 98"/>
              <a:gd name="T46" fmla="*/ 73 w 192"/>
              <a:gd name="T47" fmla="*/ 16 h 98"/>
              <a:gd name="T48" fmla="*/ 85 w 192"/>
              <a:gd name="T49" fmla="*/ 11 h 98"/>
              <a:gd name="T50" fmla="*/ 102 w 192"/>
              <a:gd name="T51" fmla="*/ 6 h 98"/>
              <a:gd name="T52" fmla="*/ 121 w 192"/>
              <a:gd name="T53" fmla="*/ 3 h 98"/>
              <a:gd name="T54" fmla="*/ 140 w 192"/>
              <a:gd name="T55" fmla="*/ 2 h 98"/>
              <a:gd name="T56" fmla="*/ 162 w 192"/>
              <a:gd name="T57" fmla="*/ 3 h 98"/>
              <a:gd name="T58" fmla="*/ 182 w 192"/>
              <a:gd name="T59" fmla="*/ 9 h 98"/>
              <a:gd name="T60" fmla="*/ 192 w 192"/>
              <a:gd name="T61" fmla="*/ 0 h 98"/>
              <a:gd name="T62" fmla="*/ 191 w 192"/>
              <a:gd name="T63" fmla="*/ 6 h 98"/>
              <a:gd name="T64" fmla="*/ 188 w 192"/>
              <a:gd name="T65" fmla="*/ 18 h 98"/>
              <a:gd name="T66" fmla="*/ 182 w 192"/>
              <a:gd name="T67" fmla="*/ 32 h 98"/>
              <a:gd name="T68" fmla="*/ 176 w 192"/>
              <a:gd name="T6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98">
                <a:moveTo>
                  <a:pt x="176" y="42"/>
                </a:moveTo>
                <a:lnTo>
                  <a:pt x="173" y="42"/>
                </a:lnTo>
                <a:lnTo>
                  <a:pt x="167" y="39"/>
                </a:lnTo>
                <a:lnTo>
                  <a:pt x="156" y="37"/>
                </a:lnTo>
                <a:lnTo>
                  <a:pt x="143" y="37"/>
                </a:lnTo>
                <a:lnTo>
                  <a:pt x="126" y="37"/>
                </a:lnTo>
                <a:lnTo>
                  <a:pt x="108" y="40"/>
                </a:lnTo>
                <a:lnTo>
                  <a:pt x="88" y="46"/>
                </a:lnTo>
                <a:lnTo>
                  <a:pt x="66" y="55"/>
                </a:lnTo>
                <a:lnTo>
                  <a:pt x="7" y="98"/>
                </a:lnTo>
                <a:lnTo>
                  <a:pt x="6" y="98"/>
                </a:lnTo>
                <a:lnTo>
                  <a:pt x="1" y="96"/>
                </a:lnTo>
                <a:lnTo>
                  <a:pt x="0" y="94"/>
                </a:lnTo>
                <a:lnTo>
                  <a:pt x="4" y="85"/>
                </a:lnTo>
                <a:lnTo>
                  <a:pt x="10" y="77"/>
                </a:lnTo>
                <a:lnTo>
                  <a:pt x="17" y="69"/>
                </a:lnTo>
                <a:lnTo>
                  <a:pt x="23" y="61"/>
                </a:lnTo>
                <a:lnTo>
                  <a:pt x="30" y="53"/>
                </a:lnTo>
                <a:lnTo>
                  <a:pt x="38" y="44"/>
                </a:lnTo>
                <a:lnTo>
                  <a:pt x="45" y="36"/>
                </a:lnTo>
                <a:lnTo>
                  <a:pt x="54" y="28"/>
                </a:lnTo>
                <a:lnTo>
                  <a:pt x="62" y="21"/>
                </a:lnTo>
                <a:lnTo>
                  <a:pt x="65" y="20"/>
                </a:lnTo>
                <a:lnTo>
                  <a:pt x="73" y="16"/>
                </a:lnTo>
                <a:lnTo>
                  <a:pt x="85" y="11"/>
                </a:lnTo>
                <a:lnTo>
                  <a:pt x="102" y="6"/>
                </a:lnTo>
                <a:lnTo>
                  <a:pt x="121" y="3"/>
                </a:lnTo>
                <a:lnTo>
                  <a:pt x="140" y="2"/>
                </a:lnTo>
                <a:lnTo>
                  <a:pt x="162" y="3"/>
                </a:lnTo>
                <a:lnTo>
                  <a:pt x="182" y="9"/>
                </a:lnTo>
                <a:lnTo>
                  <a:pt x="192" y="0"/>
                </a:lnTo>
                <a:lnTo>
                  <a:pt x="191" y="6"/>
                </a:lnTo>
                <a:lnTo>
                  <a:pt x="188" y="18"/>
                </a:lnTo>
                <a:lnTo>
                  <a:pt x="182" y="32"/>
                </a:lnTo>
                <a:lnTo>
                  <a:pt x="176"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6" name="Freeform 22">
            <a:extLst>
              <a:ext uri="{FF2B5EF4-FFF2-40B4-BE49-F238E27FC236}">
                <a16:creationId xmlns:a16="http://schemas.microsoft.com/office/drawing/2014/main" id="{BE259CF4-FBC9-0A1F-6BAA-CEEEBF50D3A3}"/>
              </a:ext>
            </a:extLst>
          </p:cNvPr>
          <p:cNvSpPr>
            <a:spLocks/>
          </p:cNvSpPr>
          <p:nvPr/>
        </p:nvSpPr>
        <p:spPr bwMode="auto">
          <a:xfrm flipH="1">
            <a:off x="8115300" y="1589088"/>
            <a:ext cx="134938" cy="49212"/>
          </a:xfrm>
          <a:custGeom>
            <a:avLst/>
            <a:gdLst>
              <a:gd name="T0" fmla="*/ 10 w 170"/>
              <a:gd name="T1" fmla="*/ 46 h 60"/>
              <a:gd name="T2" fmla="*/ 11 w 170"/>
              <a:gd name="T3" fmla="*/ 45 h 60"/>
              <a:gd name="T4" fmla="*/ 18 w 170"/>
              <a:gd name="T5" fmla="*/ 42 h 60"/>
              <a:gd name="T6" fmla="*/ 26 w 170"/>
              <a:gd name="T7" fmla="*/ 40 h 60"/>
              <a:gd name="T8" fmla="*/ 40 w 170"/>
              <a:gd name="T9" fmla="*/ 36 h 60"/>
              <a:gd name="T10" fmla="*/ 55 w 170"/>
              <a:gd name="T11" fmla="*/ 33 h 60"/>
              <a:gd name="T12" fmla="*/ 73 w 170"/>
              <a:gd name="T13" fmla="*/ 31 h 60"/>
              <a:gd name="T14" fmla="*/ 93 w 170"/>
              <a:gd name="T15" fmla="*/ 33 h 60"/>
              <a:gd name="T16" fmla="*/ 115 w 170"/>
              <a:gd name="T17" fmla="*/ 37 h 60"/>
              <a:gd name="T18" fmla="*/ 168 w 170"/>
              <a:gd name="T19" fmla="*/ 60 h 60"/>
              <a:gd name="T20" fmla="*/ 169 w 170"/>
              <a:gd name="T21" fmla="*/ 59 h 60"/>
              <a:gd name="T22" fmla="*/ 170 w 170"/>
              <a:gd name="T23" fmla="*/ 53 h 60"/>
              <a:gd name="T24" fmla="*/ 170 w 170"/>
              <a:gd name="T25" fmla="*/ 48 h 60"/>
              <a:gd name="T26" fmla="*/ 165 w 170"/>
              <a:gd name="T27" fmla="*/ 40 h 60"/>
              <a:gd name="T28" fmla="*/ 154 w 170"/>
              <a:gd name="T29" fmla="*/ 30 h 60"/>
              <a:gd name="T30" fmla="*/ 147 w 170"/>
              <a:gd name="T31" fmla="*/ 22 h 60"/>
              <a:gd name="T32" fmla="*/ 139 w 170"/>
              <a:gd name="T33" fmla="*/ 15 h 60"/>
              <a:gd name="T34" fmla="*/ 125 w 170"/>
              <a:gd name="T35" fmla="*/ 7 h 60"/>
              <a:gd name="T36" fmla="*/ 122 w 170"/>
              <a:gd name="T37" fmla="*/ 5 h 60"/>
              <a:gd name="T38" fmla="*/ 115 w 170"/>
              <a:gd name="T39" fmla="*/ 4 h 60"/>
              <a:gd name="T40" fmla="*/ 103 w 170"/>
              <a:gd name="T41" fmla="*/ 3 h 60"/>
              <a:gd name="T42" fmla="*/ 89 w 170"/>
              <a:gd name="T43" fmla="*/ 0 h 60"/>
              <a:gd name="T44" fmla="*/ 73 w 170"/>
              <a:gd name="T45" fmla="*/ 0 h 60"/>
              <a:gd name="T46" fmla="*/ 55 w 170"/>
              <a:gd name="T47" fmla="*/ 3 h 60"/>
              <a:gd name="T48" fmla="*/ 37 w 170"/>
              <a:gd name="T49" fmla="*/ 7 h 60"/>
              <a:gd name="T50" fmla="*/ 19 w 170"/>
              <a:gd name="T51" fmla="*/ 15 h 60"/>
              <a:gd name="T52" fmla="*/ 0 w 170"/>
              <a:gd name="T53" fmla="*/ 11 h 60"/>
              <a:gd name="T54" fmla="*/ 0 w 170"/>
              <a:gd name="T55" fmla="*/ 15 h 60"/>
              <a:gd name="T56" fmla="*/ 2 w 170"/>
              <a:gd name="T57" fmla="*/ 26 h 60"/>
              <a:gd name="T58" fmla="*/ 4 w 170"/>
              <a:gd name="T59" fmla="*/ 38 h 60"/>
              <a:gd name="T60" fmla="*/ 10 w 170"/>
              <a:gd name="T6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60">
                <a:moveTo>
                  <a:pt x="10" y="46"/>
                </a:moveTo>
                <a:lnTo>
                  <a:pt x="11" y="45"/>
                </a:lnTo>
                <a:lnTo>
                  <a:pt x="18" y="42"/>
                </a:lnTo>
                <a:lnTo>
                  <a:pt x="26" y="40"/>
                </a:lnTo>
                <a:lnTo>
                  <a:pt x="40" y="36"/>
                </a:lnTo>
                <a:lnTo>
                  <a:pt x="55" y="33"/>
                </a:lnTo>
                <a:lnTo>
                  <a:pt x="73" y="31"/>
                </a:lnTo>
                <a:lnTo>
                  <a:pt x="93" y="33"/>
                </a:lnTo>
                <a:lnTo>
                  <a:pt x="115" y="37"/>
                </a:lnTo>
                <a:lnTo>
                  <a:pt x="168" y="60"/>
                </a:lnTo>
                <a:lnTo>
                  <a:pt x="169" y="59"/>
                </a:lnTo>
                <a:lnTo>
                  <a:pt x="170" y="53"/>
                </a:lnTo>
                <a:lnTo>
                  <a:pt x="170" y="48"/>
                </a:lnTo>
                <a:lnTo>
                  <a:pt x="165" y="40"/>
                </a:lnTo>
                <a:lnTo>
                  <a:pt x="154" y="30"/>
                </a:lnTo>
                <a:lnTo>
                  <a:pt x="147" y="22"/>
                </a:lnTo>
                <a:lnTo>
                  <a:pt x="139" y="15"/>
                </a:lnTo>
                <a:lnTo>
                  <a:pt x="125" y="7"/>
                </a:lnTo>
                <a:lnTo>
                  <a:pt x="122" y="5"/>
                </a:lnTo>
                <a:lnTo>
                  <a:pt x="115" y="4"/>
                </a:lnTo>
                <a:lnTo>
                  <a:pt x="103" y="3"/>
                </a:lnTo>
                <a:lnTo>
                  <a:pt x="89" y="0"/>
                </a:lnTo>
                <a:lnTo>
                  <a:pt x="73" y="0"/>
                </a:lnTo>
                <a:lnTo>
                  <a:pt x="55" y="3"/>
                </a:lnTo>
                <a:lnTo>
                  <a:pt x="37" y="7"/>
                </a:lnTo>
                <a:lnTo>
                  <a:pt x="19" y="15"/>
                </a:lnTo>
                <a:lnTo>
                  <a:pt x="0" y="11"/>
                </a:lnTo>
                <a:lnTo>
                  <a:pt x="0" y="15"/>
                </a:lnTo>
                <a:lnTo>
                  <a:pt x="2" y="26"/>
                </a:lnTo>
                <a:lnTo>
                  <a:pt x="4" y="38"/>
                </a:lnTo>
                <a:lnTo>
                  <a:pt x="1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7" name="Freeform 23">
            <a:extLst>
              <a:ext uri="{FF2B5EF4-FFF2-40B4-BE49-F238E27FC236}">
                <a16:creationId xmlns:a16="http://schemas.microsoft.com/office/drawing/2014/main" id="{CE60368E-52F1-DEE4-FF56-C8AE2363C672}"/>
              </a:ext>
            </a:extLst>
          </p:cNvPr>
          <p:cNvSpPr>
            <a:spLocks/>
          </p:cNvSpPr>
          <p:nvPr/>
        </p:nvSpPr>
        <p:spPr bwMode="auto">
          <a:xfrm flipH="1">
            <a:off x="8177213" y="1855788"/>
            <a:ext cx="163512" cy="41275"/>
          </a:xfrm>
          <a:custGeom>
            <a:avLst/>
            <a:gdLst>
              <a:gd name="T0" fmla="*/ 131 w 205"/>
              <a:gd name="T1" fmla="*/ 14 h 54"/>
              <a:gd name="T2" fmla="*/ 101 w 205"/>
              <a:gd name="T3" fmla="*/ 2 h 54"/>
              <a:gd name="T4" fmla="*/ 97 w 205"/>
              <a:gd name="T5" fmla="*/ 5 h 54"/>
              <a:gd name="T6" fmla="*/ 86 w 205"/>
              <a:gd name="T7" fmla="*/ 10 h 54"/>
              <a:gd name="T8" fmla="*/ 72 w 205"/>
              <a:gd name="T9" fmla="*/ 18 h 54"/>
              <a:gd name="T10" fmla="*/ 63 w 205"/>
              <a:gd name="T11" fmla="*/ 25 h 54"/>
              <a:gd name="T12" fmla="*/ 61 w 205"/>
              <a:gd name="T13" fmla="*/ 25 h 54"/>
              <a:gd name="T14" fmla="*/ 56 w 205"/>
              <a:gd name="T15" fmla="*/ 26 h 54"/>
              <a:gd name="T16" fmla="*/ 47 w 205"/>
              <a:gd name="T17" fmla="*/ 28 h 54"/>
              <a:gd name="T18" fmla="*/ 39 w 205"/>
              <a:gd name="T19" fmla="*/ 31 h 54"/>
              <a:gd name="T20" fmla="*/ 28 w 205"/>
              <a:gd name="T21" fmla="*/ 32 h 54"/>
              <a:gd name="T22" fmla="*/ 19 w 205"/>
              <a:gd name="T23" fmla="*/ 32 h 54"/>
              <a:gd name="T24" fmla="*/ 8 w 205"/>
              <a:gd name="T25" fmla="*/ 33 h 54"/>
              <a:gd name="T26" fmla="*/ 0 w 205"/>
              <a:gd name="T27" fmla="*/ 32 h 54"/>
              <a:gd name="T28" fmla="*/ 1 w 205"/>
              <a:gd name="T29" fmla="*/ 33 h 54"/>
              <a:gd name="T30" fmla="*/ 2 w 205"/>
              <a:gd name="T31" fmla="*/ 36 h 54"/>
              <a:gd name="T32" fmla="*/ 8 w 205"/>
              <a:gd name="T33" fmla="*/ 40 h 54"/>
              <a:gd name="T34" fmla="*/ 15 w 205"/>
              <a:gd name="T35" fmla="*/ 44 h 54"/>
              <a:gd name="T36" fmla="*/ 24 w 205"/>
              <a:gd name="T37" fmla="*/ 48 h 54"/>
              <a:gd name="T38" fmla="*/ 37 w 205"/>
              <a:gd name="T39" fmla="*/ 51 h 54"/>
              <a:gd name="T40" fmla="*/ 53 w 205"/>
              <a:gd name="T41" fmla="*/ 54 h 54"/>
              <a:gd name="T42" fmla="*/ 72 w 205"/>
              <a:gd name="T43" fmla="*/ 54 h 54"/>
              <a:gd name="T44" fmla="*/ 101 w 205"/>
              <a:gd name="T45" fmla="*/ 36 h 54"/>
              <a:gd name="T46" fmla="*/ 127 w 205"/>
              <a:gd name="T47" fmla="*/ 44 h 54"/>
              <a:gd name="T48" fmla="*/ 148 w 205"/>
              <a:gd name="T49" fmla="*/ 31 h 54"/>
              <a:gd name="T50" fmla="*/ 152 w 205"/>
              <a:gd name="T51" fmla="*/ 32 h 54"/>
              <a:gd name="T52" fmla="*/ 161 w 205"/>
              <a:gd name="T53" fmla="*/ 36 h 54"/>
              <a:gd name="T54" fmla="*/ 172 w 205"/>
              <a:gd name="T55" fmla="*/ 39 h 54"/>
              <a:gd name="T56" fmla="*/ 180 w 205"/>
              <a:gd name="T57" fmla="*/ 40 h 54"/>
              <a:gd name="T58" fmla="*/ 187 w 205"/>
              <a:gd name="T59" fmla="*/ 37 h 54"/>
              <a:gd name="T60" fmla="*/ 196 w 205"/>
              <a:gd name="T61" fmla="*/ 35 h 54"/>
              <a:gd name="T62" fmla="*/ 202 w 205"/>
              <a:gd name="T63" fmla="*/ 31 h 54"/>
              <a:gd name="T64" fmla="*/ 205 w 205"/>
              <a:gd name="T65" fmla="*/ 29 h 54"/>
              <a:gd name="T66" fmla="*/ 182 w 205"/>
              <a:gd name="T67" fmla="*/ 20 h 54"/>
              <a:gd name="T68" fmla="*/ 156 w 205"/>
              <a:gd name="T69" fmla="*/ 0 h 54"/>
              <a:gd name="T70" fmla="*/ 131 w 205"/>
              <a:gd name="T71"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5" h="54">
                <a:moveTo>
                  <a:pt x="131" y="14"/>
                </a:moveTo>
                <a:lnTo>
                  <a:pt x="101" y="2"/>
                </a:lnTo>
                <a:lnTo>
                  <a:pt x="97" y="5"/>
                </a:lnTo>
                <a:lnTo>
                  <a:pt x="86" y="10"/>
                </a:lnTo>
                <a:lnTo>
                  <a:pt x="72" y="18"/>
                </a:lnTo>
                <a:lnTo>
                  <a:pt x="63" y="25"/>
                </a:lnTo>
                <a:lnTo>
                  <a:pt x="61" y="25"/>
                </a:lnTo>
                <a:lnTo>
                  <a:pt x="56" y="26"/>
                </a:lnTo>
                <a:lnTo>
                  <a:pt x="47" y="28"/>
                </a:lnTo>
                <a:lnTo>
                  <a:pt x="39" y="31"/>
                </a:lnTo>
                <a:lnTo>
                  <a:pt x="28" y="32"/>
                </a:lnTo>
                <a:lnTo>
                  <a:pt x="19" y="32"/>
                </a:lnTo>
                <a:lnTo>
                  <a:pt x="8" y="33"/>
                </a:lnTo>
                <a:lnTo>
                  <a:pt x="0" y="32"/>
                </a:lnTo>
                <a:lnTo>
                  <a:pt x="1" y="33"/>
                </a:lnTo>
                <a:lnTo>
                  <a:pt x="2" y="36"/>
                </a:lnTo>
                <a:lnTo>
                  <a:pt x="8" y="40"/>
                </a:lnTo>
                <a:lnTo>
                  <a:pt x="15" y="44"/>
                </a:lnTo>
                <a:lnTo>
                  <a:pt x="24" y="48"/>
                </a:lnTo>
                <a:lnTo>
                  <a:pt x="37" y="51"/>
                </a:lnTo>
                <a:lnTo>
                  <a:pt x="53" y="54"/>
                </a:lnTo>
                <a:lnTo>
                  <a:pt x="72" y="54"/>
                </a:lnTo>
                <a:lnTo>
                  <a:pt x="101" y="36"/>
                </a:lnTo>
                <a:lnTo>
                  <a:pt x="127" y="44"/>
                </a:lnTo>
                <a:lnTo>
                  <a:pt x="148" y="31"/>
                </a:lnTo>
                <a:lnTo>
                  <a:pt x="152" y="32"/>
                </a:lnTo>
                <a:lnTo>
                  <a:pt x="161" y="36"/>
                </a:lnTo>
                <a:lnTo>
                  <a:pt x="172" y="39"/>
                </a:lnTo>
                <a:lnTo>
                  <a:pt x="180" y="40"/>
                </a:lnTo>
                <a:lnTo>
                  <a:pt x="187" y="37"/>
                </a:lnTo>
                <a:lnTo>
                  <a:pt x="196" y="35"/>
                </a:lnTo>
                <a:lnTo>
                  <a:pt x="202" y="31"/>
                </a:lnTo>
                <a:lnTo>
                  <a:pt x="205" y="29"/>
                </a:lnTo>
                <a:lnTo>
                  <a:pt x="182" y="20"/>
                </a:lnTo>
                <a:lnTo>
                  <a:pt x="156" y="0"/>
                </a:lnTo>
                <a:lnTo>
                  <a:pt x="1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8" name="Freeform 24">
            <a:extLst>
              <a:ext uri="{FF2B5EF4-FFF2-40B4-BE49-F238E27FC236}">
                <a16:creationId xmlns:a16="http://schemas.microsoft.com/office/drawing/2014/main" id="{49A80571-348B-E486-A080-1BC43B16090C}"/>
              </a:ext>
            </a:extLst>
          </p:cNvPr>
          <p:cNvSpPr>
            <a:spLocks/>
          </p:cNvSpPr>
          <p:nvPr/>
        </p:nvSpPr>
        <p:spPr bwMode="auto">
          <a:xfrm flipH="1">
            <a:off x="8061325" y="1289050"/>
            <a:ext cx="754063" cy="442913"/>
          </a:xfrm>
          <a:custGeom>
            <a:avLst/>
            <a:gdLst>
              <a:gd name="T0" fmla="*/ 946 w 948"/>
              <a:gd name="T1" fmla="*/ 235 h 559"/>
              <a:gd name="T2" fmla="*/ 943 w 948"/>
              <a:gd name="T3" fmla="*/ 211 h 559"/>
              <a:gd name="T4" fmla="*/ 929 w 948"/>
              <a:gd name="T5" fmla="*/ 177 h 559"/>
              <a:gd name="T6" fmla="*/ 926 w 948"/>
              <a:gd name="T7" fmla="*/ 161 h 559"/>
              <a:gd name="T8" fmla="*/ 918 w 948"/>
              <a:gd name="T9" fmla="*/ 137 h 559"/>
              <a:gd name="T10" fmla="*/ 902 w 948"/>
              <a:gd name="T11" fmla="*/ 114 h 559"/>
              <a:gd name="T12" fmla="*/ 858 w 948"/>
              <a:gd name="T13" fmla="*/ 86 h 559"/>
              <a:gd name="T14" fmla="*/ 836 w 948"/>
              <a:gd name="T15" fmla="*/ 74 h 559"/>
              <a:gd name="T16" fmla="*/ 802 w 948"/>
              <a:gd name="T17" fmla="*/ 63 h 559"/>
              <a:gd name="T18" fmla="*/ 774 w 948"/>
              <a:gd name="T19" fmla="*/ 58 h 559"/>
              <a:gd name="T20" fmla="*/ 750 w 948"/>
              <a:gd name="T21" fmla="*/ 49 h 559"/>
              <a:gd name="T22" fmla="*/ 714 w 948"/>
              <a:gd name="T23" fmla="*/ 33 h 559"/>
              <a:gd name="T24" fmla="*/ 681 w 948"/>
              <a:gd name="T25" fmla="*/ 28 h 559"/>
              <a:gd name="T26" fmla="*/ 647 w 948"/>
              <a:gd name="T27" fmla="*/ 17 h 559"/>
              <a:gd name="T28" fmla="*/ 624 w 948"/>
              <a:gd name="T29" fmla="*/ 17 h 559"/>
              <a:gd name="T30" fmla="*/ 599 w 948"/>
              <a:gd name="T31" fmla="*/ 12 h 559"/>
              <a:gd name="T32" fmla="*/ 580 w 948"/>
              <a:gd name="T33" fmla="*/ 4 h 559"/>
              <a:gd name="T34" fmla="*/ 550 w 948"/>
              <a:gd name="T35" fmla="*/ 1 h 559"/>
              <a:gd name="T36" fmla="*/ 519 w 948"/>
              <a:gd name="T37" fmla="*/ 8 h 559"/>
              <a:gd name="T38" fmla="*/ 481 w 948"/>
              <a:gd name="T39" fmla="*/ 8 h 559"/>
              <a:gd name="T40" fmla="*/ 451 w 948"/>
              <a:gd name="T41" fmla="*/ 10 h 559"/>
              <a:gd name="T42" fmla="*/ 417 w 948"/>
              <a:gd name="T43" fmla="*/ 7 h 559"/>
              <a:gd name="T44" fmla="*/ 389 w 948"/>
              <a:gd name="T45" fmla="*/ 15 h 559"/>
              <a:gd name="T46" fmla="*/ 364 w 948"/>
              <a:gd name="T47" fmla="*/ 26 h 559"/>
              <a:gd name="T48" fmla="*/ 332 w 948"/>
              <a:gd name="T49" fmla="*/ 29 h 559"/>
              <a:gd name="T50" fmla="*/ 317 w 948"/>
              <a:gd name="T51" fmla="*/ 43 h 559"/>
              <a:gd name="T52" fmla="*/ 299 w 948"/>
              <a:gd name="T53" fmla="*/ 41 h 559"/>
              <a:gd name="T54" fmla="*/ 271 w 948"/>
              <a:gd name="T55" fmla="*/ 59 h 559"/>
              <a:gd name="T56" fmla="*/ 249 w 948"/>
              <a:gd name="T57" fmla="*/ 60 h 559"/>
              <a:gd name="T58" fmla="*/ 216 w 948"/>
              <a:gd name="T59" fmla="*/ 77 h 559"/>
              <a:gd name="T60" fmla="*/ 192 w 948"/>
              <a:gd name="T61" fmla="*/ 89 h 559"/>
              <a:gd name="T62" fmla="*/ 174 w 948"/>
              <a:gd name="T63" fmla="*/ 89 h 559"/>
              <a:gd name="T64" fmla="*/ 144 w 948"/>
              <a:gd name="T65" fmla="*/ 119 h 559"/>
              <a:gd name="T66" fmla="*/ 129 w 948"/>
              <a:gd name="T67" fmla="*/ 148 h 559"/>
              <a:gd name="T68" fmla="*/ 111 w 948"/>
              <a:gd name="T69" fmla="*/ 145 h 559"/>
              <a:gd name="T70" fmla="*/ 83 w 948"/>
              <a:gd name="T71" fmla="*/ 178 h 559"/>
              <a:gd name="T72" fmla="*/ 52 w 948"/>
              <a:gd name="T73" fmla="*/ 209 h 559"/>
              <a:gd name="T74" fmla="*/ 44 w 948"/>
              <a:gd name="T75" fmla="*/ 241 h 559"/>
              <a:gd name="T76" fmla="*/ 38 w 948"/>
              <a:gd name="T77" fmla="*/ 258 h 559"/>
              <a:gd name="T78" fmla="*/ 18 w 948"/>
              <a:gd name="T79" fmla="*/ 289 h 559"/>
              <a:gd name="T80" fmla="*/ 4 w 948"/>
              <a:gd name="T81" fmla="*/ 331 h 559"/>
              <a:gd name="T82" fmla="*/ 8 w 948"/>
              <a:gd name="T83" fmla="*/ 362 h 559"/>
              <a:gd name="T84" fmla="*/ 1 w 948"/>
              <a:gd name="T85" fmla="*/ 396 h 559"/>
              <a:gd name="T86" fmla="*/ 19 w 948"/>
              <a:gd name="T87" fmla="*/ 425 h 559"/>
              <a:gd name="T88" fmla="*/ 14 w 948"/>
              <a:gd name="T89" fmla="*/ 439 h 559"/>
              <a:gd name="T90" fmla="*/ 25 w 948"/>
              <a:gd name="T91" fmla="*/ 473 h 559"/>
              <a:gd name="T92" fmla="*/ 41 w 948"/>
              <a:gd name="T93" fmla="*/ 506 h 559"/>
              <a:gd name="T94" fmla="*/ 36 w 948"/>
              <a:gd name="T95" fmla="*/ 525 h 559"/>
              <a:gd name="T96" fmla="*/ 63 w 948"/>
              <a:gd name="T97" fmla="*/ 557 h 559"/>
              <a:gd name="T98" fmla="*/ 67 w 948"/>
              <a:gd name="T99" fmla="*/ 558 h 559"/>
              <a:gd name="T100" fmla="*/ 82 w 948"/>
              <a:gd name="T101" fmla="*/ 547 h 559"/>
              <a:gd name="T102" fmla="*/ 123 w 948"/>
              <a:gd name="T103" fmla="*/ 532 h 559"/>
              <a:gd name="T104" fmla="*/ 177 w 948"/>
              <a:gd name="T105" fmla="*/ 553 h 559"/>
              <a:gd name="T106" fmla="*/ 221 w 948"/>
              <a:gd name="T107" fmla="*/ 558 h 559"/>
              <a:gd name="T108" fmla="*/ 226 w 948"/>
              <a:gd name="T109" fmla="*/ 418 h 559"/>
              <a:gd name="T110" fmla="*/ 293 w 948"/>
              <a:gd name="T111" fmla="*/ 339 h 559"/>
              <a:gd name="T112" fmla="*/ 480 w 948"/>
              <a:gd name="T113" fmla="*/ 261 h 559"/>
              <a:gd name="T114" fmla="*/ 641 w 948"/>
              <a:gd name="T115" fmla="*/ 252 h 559"/>
              <a:gd name="T116" fmla="*/ 795 w 948"/>
              <a:gd name="T117" fmla="*/ 266 h 559"/>
              <a:gd name="T118" fmla="*/ 870 w 948"/>
              <a:gd name="T119" fmla="*/ 284 h 559"/>
              <a:gd name="T120" fmla="*/ 906 w 948"/>
              <a:gd name="T121" fmla="*/ 315 h 559"/>
              <a:gd name="T122" fmla="*/ 932 w 948"/>
              <a:gd name="T123" fmla="*/ 28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559">
                <a:moveTo>
                  <a:pt x="948" y="255"/>
                </a:moveTo>
                <a:lnTo>
                  <a:pt x="948" y="251"/>
                </a:lnTo>
                <a:lnTo>
                  <a:pt x="947" y="247"/>
                </a:lnTo>
                <a:lnTo>
                  <a:pt x="946" y="243"/>
                </a:lnTo>
                <a:lnTo>
                  <a:pt x="944" y="240"/>
                </a:lnTo>
                <a:lnTo>
                  <a:pt x="946" y="237"/>
                </a:lnTo>
                <a:lnTo>
                  <a:pt x="946" y="235"/>
                </a:lnTo>
                <a:lnTo>
                  <a:pt x="947" y="232"/>
                </a:lnTo>
                <a:lnTo>
                  <a:pt x="947" y="229"/>
                </a:lnTo>
                <a:lnTo>
                  <a:pt x="947" y="225"/>
                </a:lnTo>
                <a:lnTo>
                  <a:pt x="946" y="221"/>
                </a:lnTo>
                <a:lnTo>
                  <a:pt x="943" y="217"/>
                </a:lnTo>
                <a:lnTo>
                  <a:pt x="942" y="214"/>
                </a:lnTo>
                <a:lnTo>
                  <a:pt x="943" y="211"/>
                </a:lnTo>
                <a:lnTo>
                  <a:pt x="943" y="207"/>
                </a:lnTo>
                <a:lnTo>
                  <a:pt x="944" y="204"/>
                </a:lnTo>
                <a:lnTo>
                  <a:pt x="944" y="202"/>
                </a:lnTo>
                <a:lnTo>
                  <a:pt x="943" y="193"/>
                </a:lnTo>
                <a:lnTo>
                  <a:pt x="940" y="187"/>
                </a:lnTo>
                <a:lnTo>
                  <a:pt x="936" y="181"/>
                </a:lnTo>
                <a:lnTo>
                  <a:pt x="929" y="177"/>
                </a:lnTo>
                <a:lnTo>
                  <a:pt x="929" y="176"/>
                </a:lnTo>
                <a:lnTo>
                  <a:pt x="929" y="174"/>
                </a:lnTo>
                <a:lnTo>
                  <a:pt x="929" y="174"/>
                </a:lnTo>
                <a:lnTo>
                  <a:pt x="929" y="173"/>
                </a:lnTo>
                <a:lnTo>
                  <a:pt x="929" y="169"/>
                </a:lnTo>
                <a:lnTo>
                  <a:pt x="928" y="165"/>
                </a:lnTo>
                <a:lnTo>
                  <a:pt x="926" y="161"/>
                </a:lnTo>
                <a:lnTo>
                  <a:pt x="925" y="158"/>
                </a:lnTo>
                <a:lnTo>
                  <a:pt x="925" y="156"/>
                </a:lnTo>
                <a:lnTo>
                  <a:pt x="925" y="155"/>
                </a:lnTo>
                <a:lnTo>
                  <a:pt x="925" y="155"/>
                </a:lnTo>
                <a:lnTo>
                  <a:pt x="925" y="154"/>
                </a:lnTo>
                <a:lnTo>
                  <a:pt x="924" y="145"/>
                </a:lnTo>
                <a:lnTo>
                  <a:pt x="918" y="137"/>
                </a:lnTo>
                <a:lnTo>
                  <a:pt x="911" y="132"/>
                </a:lnTo>
                <a:lnTo>
                  <a:pt x="903" y="128"/>
                </a:lnTo>
                <a:lnTo>
                  <a:pt x="903" y="126"/>
                </a:lnTo>
                <a:lnTo>
                  <a:pt x="903" y="125"/>
                </a:lnTo>
                <a:lnTo>
                  <a:pt x="903" y="125"/>
                </a:lnTo>
                <a:lnTo>
                  <a:pt x="903" y="124"/>
                </a:lnTo>
                <a:lnTo>
                  <a:pt x="902" y="114"/>
                </a:lnTo>
                <a:lnTo>
                  <a:pt x="896" y="106"/>
                </a:lnTo>
                <a:lnTo>
                  <a:pt x="888" y="100"/>
                </a:lnTo>
                <a:lnTo>
                  <a:pt x="879" y="97"/>
                </a:lnTo>
                <a:lnTo>
                  <a:pt x="874" y="93"/>
                </a:lnTo>
                <a:lnTo>
                  <a:pt x="870" y="89"/>
                </a:lnTo>
                <a:lnTo>
                  <a:pt x="863" y="88"/>
                </a:lnTo>
                <a:lnTo>
                  <a:pt x="858" y="86"/>
                </a:lnTo>
                <a:lnTo>
                  <a:pt x="857" y="86"/>
                </a:lnTo>
                <a:lnTo>
                  <a:pt x="854" y="86"/>
                </a:lnTo>
                <a:lnTo>
                  <a:pt x="852" y="86"/>
                </a:lnTo>
                <a:lnTo>
                  <a:pt x="851" y="86"/>
                </a:lnTo>
                <a:lnTo>
                  <a:pt x="847" y="81"/>
                </a:lnTo>
                <a:lnTo>
                  <a:pt x="843" y="77"/>
                </a:lnTo>
                <a:lnTo>
                  <a:pt x="836" y="74"/>
                </a:lnTo>
                <a:lnTo>
                  <a:pt x="829" y="73"/>
                </a:lnTo>
                <a:lnTo>
                  <a:pt x="825" y="69"/>
                </a:lnTo>
                <a:lnTo>
                  <a:pt x="821" y="65"/>
                </a:lnTo>
                <a:lnTo>
                  <a:pt x="814" y="63"/>
                </a:lnTo>
                <a:lnTo>
                  <a:pt x="807" y="62"/>
                </a:lnTo>
                <a:lnTo>
                  <a:pt x="804" y="62"/>
                </a:lnTo>
                <a:lnTo>
                  <a:pt x="802" y="63"/>
                </a:lnTo>
                <a:lnTo>
                  <a:pt x="798" y="65"/>
                </a:lnTo>
                <a:lnTo>
                  <a:pt x="795" y="66"/>
                </a:lnTo>
                <a:lnTo>
                  <a:pt x="791" y="62"/>
                </a:lnTo>
                <a:lnTo>
                  <a:pt x="785" y="59"/>
                </a:lnTo>
                <a:lnTo>
                  <a:pt x="781" y="58"/>
                </a:lnTo>
                <a:lnTo>
                  <a:pt x="776" y="58"/>
                </a:lnTo>
                <a:lnTo>
                  <a:pt x="774" y="58"/>
                </a:lnTo>
                <a:lnTo>
                  <a:pt x="773" y="58"/>
                </a:lnTo>
                <a:lnTo>
                  <a:pt x="772" y="58"/>
                </a:lnTo>
                <a:lnTo>
                  <a:pt x="770" y="59"/>
                </a:lnTo>
                <a:lnTo>
                  <a:pt x="766" y="55"/>
                </a:lnTo>
                <a:lnTo>
                  <a:pt x="761" y="52"/>
                </a:lnTo>
                <a:lnTo>
                  <a:pt x="755" y="51"/>
                </a:lnTo>
                <a:lnTo>
                  <a:pt x="750" y="49"/>
                </a:lnTo>
                <a:lnTo>
                  <a:pt x="744" y="49"/>
                </a:lnTo>
                <a:lnTo>
                  <a:pt x="740" y="51"/>
                </a:lnTo>
                <a:lnTo>
                  <a:pt x="735" y="54"/>
                </a:lnTo>
                <a:lnTo>
                  <a:pt x="730" y="56"/>
                </a:lnTo>
                <a:lnTo>
                  <a:pt x="728" y="47"/>
                </a:lnTo>
                <a:lnTo>
                  <a:pt x="722" y="39"/>
                </a:lnTo>
                <a:lnTo>
                  <a:pt x="714" y="33"/>
                </a:lnTo>
                <a:lnTo>
                  <a:pt x="704" y="32"/>
                </a:lnTo>
                <a:lnTo>
                  <a:pt x="700" y="32"/>
                </a:lnTo>
                <a:lnTo>
                  <a:pt x="696" y="33"/>
                </a:lnTo>
                <a:lnTo>
                  <a:pt x="692" y="36"/>
                </a:lnTo>
                <a:lnTo>
                  <a:pt x="689" y="37"/>
                </a:lnTo>
                <a:lnTo>
                  <a:pt x="685" y="32"/>
                </a:lnTo>
                <a:lnTo>
                  <a:pt x="681" y="28"/>
                </a:lnTo>
                <a:lnTo>
                  <a:pt x="674" y="25"/>
                </a:lnTo>
                <a:lnTo>
                  <a:pt x="667" y="23"/>
                </a:lnTo>
                <a:lnTo>
                  <a:pt x="665" y="21"/>
                </a:lnTo>
                <a:lnTo>
                  <a:pt x="661" y="18"/>
                </a:lnTo>
                <a:lnTo>
                  <a:pt x="656" y="17"/>
                </a:lnTo>
                <a:lnTo>
                  <a:pt x="651" y="17"/>
                </a:lnTo>
                <a:lnTo>
                  <a:pt x="647" y="17"/>
                </a:lnTo>
                <a:lnTo>
                  <a:pt x="644" y="18"/>
                </a:lnTo>
                <a:lnTo>
                  <a:pt x="640" y="19"/>
                </a:lnTo>
                <a:lnTo>
                  <a:pt x="637" y="21"/>
                </a:lnTo>
                <a:lnTo>
                  <a:pt x="635" y="19"/>
                </a:lnTo>
                <a:lnTo>
                  <a:pt x="630" y="18"/>
                </a:lnTo>
                <a:lnTo>
                  <a:pt x="628" y="17"/>
                </a:lnTo>
                <a:lnTo>
                  <a:pt x="624" y="17"/>
                </a:lnTo>
                <a:lnTo>
                  <a:pt x="621" y="17"/>
                </a:lnTo>
                <a:lnTo>
                  <a:pt x="618" y="18"/>
                </a:lnTo>
                <a:lnTo>
                  <a:pt x="614" y="18"/>
                </a:lnTo>
                <a:lnTo>
                  <a:pt x="611" y="19"/>
                </a:lnTo>
                <a:lnTo>
                  <a:pt x="607" y="17"/>
                </a:lnTo>
                <a:lnTo>
                  <a:pt x="603" y="14"/>
                </a:lnTo>
                <a:lnTo>
                  <a:pt x="599" y="12"/>
                </a:lnTo>
                <a:lnTo>
                  <a:pt x="593" y="12"/>
                </a:lnTo>
                <a:lnTo>
                  <a:pt x="592" y="12"/>
                </a:lnTo>
                <a:lnTo>
                  <a:pt x="591" y="12"/>
                </a:lnTo>
                <a:lnTo>
                  <a:pt x="589" y="12"/>
                </a:lnTo>
                <a:lnTo>
                  <a:pt x="588" y="14"/>
                </a:lnTo>
                <a:lnTo>
                  <a:pt x="584" y="8"/>
                </a:lnTo>
                <a:lnTo>
                  <a:pt x="580" y="4"/>
                </a:lnTo>
                <a:lnTo>
                  <a:pt x="573" y="1"/>
                </a:lnTo>
                <a:lnTo>
                  <a:pt x="566" y="0"/>
                </a:lnTo>
                <a:lnTo>
                  <a:pt x="562" y="0"/>
                </a:lnTo>
                <a:lnTo>
                  <a:pt x="559" y="1"/>
                </a:lnTo>
                <a:lnTo>
                  <a:pt x="555" y="1"/>
                </a:lnTo>
                <a:lnTo>
                  <a:pt x="552" y="3"/>
                </a:lnTo>
                <a:lnTo>
                  <a:pt x="550" y="1"/>
                </a:lnTo>
                <a:lnTo>
                  <a:pt x="545" y="1"/>
                </a:lnTo>
                <a:lnTo>
                  <a:pt x="541" y="0"/>
                </a:lnTo>
                <a:lnTo>
                  <a:pt x="539" y="0"/>
                </a:lnTo>
                <a:lnTo>
                  <a:pt x="533" y="0"/>
                </a:lnTo>
                <a:lnTo>
                  <a:pt x="528" y="1"/>
                </a:lnTo>
                <a:lnTo>
                  <a:pt x="523" y="4"/>
                </a:lnTo>
                <a:lnTo>
                  <a:pt x="519" y="8"/>
                </a:lnTo>
                <a:lnTo>
                  <a:pt x="515" y="4"/>
                </a:lnTo>
                <a:lnTo>
                  <a:pt x="510" y="1"/>
                </a:lnTo>
                <a:lnTo>
                  <a:pt x="506" y="0"/>
                </a:lnTo>
                <a:lnTo>
                  <a:pt x="500" y="0"/>
                </a:lnTo>
                <a:lnTo>
                  <a:pt x="492" y="1"/>
                </a:lnTo>
                <a:lnTo>
                  <a:pt x="486" y="4"/>
                </a:lnTo>
                <a:lnTo>
                  <a:pt x="481" y="8"/>
                </a:lnTo>
                <a:lnTo>
                  <a:pt x="477" y="14"/>
                </a:lnTo>
                <a:lnTo>
                  <a:pt x="473" y="11"/>
                </a:lnTo>
                <a:lnTo>
                  <a:pt x="469" y="10"/>
                </a:lnTo>
                <a:lnTo>
                  <a:pt x="465" y="8"/>
                </a:lnTo>
                <a:lnTo>
                  <a:pt x="460" y="8"/>
                </a:lnTo>
                <a:lnTo>
                  <a:pt x="455" y="8"/>
                </a:lnTo>
                <a:lnTo>
                  <a:pt x="451" y="10"/>
                </a:lnTo>
                <a:lnTo>
                  <a:pt x="447" y="12"/>
                </a:lnTo>
                <a:lnTo>
                  <a:pt x="443" y="15"/>
                </a:lnTo>
                <a:lnTo>
                  <a:pt x="438" y="11"/>
                </a:lnTo>
                <a:lnTo>
                  <a:pt x="433" y="8"/>
                </a:lnTo>
                <a:lnTo>
                  <a:pt x="428" y="7"/>
                </a:lnTo>
                <a:lnTo>
                  <a:pt x="422" y="6"/>
                </a:lnTo>
                <a:lnTo>
                  <a:pt x="417" y="7"/>
                </a:lnTo>
                <a:lnTo>
                  <a:pt x="410" y="8"/>
                </a:lnTo>
                <a:lnTo>
                  <a:pt x="404" y="12"/>
                </a:lnTo>
                <a:lnTo>
                  <a:pt x="400" y="17"/>
                </a:lnTo>
                <a:lnTo>
                  <a:pt x="397" y="15"/>
                </a:lnTo>
                <a:lnTo>
                  <a:pt x="395" y="15"/>
                </a:lnTo>
                <a:lnTo>
                  <a:pt x="392" y="15"/>
                </a:lnTo>
                <a:lnTo>
                  <a:pt x="389" y="15"/>
                </a:lnTo>
                <a:lnTo>
                  <a:pt x="384" y="15"/>
                </a:lnTo>
                <a:lnTo>
                  <a:pt x="378" y="18"/>
                </a:lnTo>
                <a:lnTo>
                  <a:pt x="374" y="21"/>
                </a:lnTo>
                <a:lnTo>
                  <a:pt x="370" y="25"/>
                </a:lnTo>
                <a:lnTo>
                  <a:pt x="369" y="25"/>
                </a:lnTo>
                <a:lnTo>
                  <a:pt x="366" y="26"/>
                </a:lnTo>
                <a:lnTo>
                  <a:pt x="364" y="26"/>
                </a:lnTo>
                <a:lnTo>
                  <a:pt x="362" y="28"/>
                </a:lnTo>
                <a:lnTo>
                  <a:pt x="359" y="26"/>
                </a:lnTo>
                <a:lnTo>
                  <a:pt x="355" y="25"/>
                </a:lnTo>
                <a:lnTo>
                  <a:pt x="352" y="23"/>
                </a:lnTo>
                <a:lnTo>
                  <a:pt x="348" y="23"/>
                </a:lnTo>
                <a:lnTo>
                  <a:pt x="340" y="25"/>
                </a:lnTo>
                <a:lnTo>
                  <a:pt x="332" y="29"/>
                </a:lnTo>
                <a:lnTo>
                  <a:pt x="326" y="36"/>
                </a:lnTo>
                <a:lnTo>
                  <a:pt x="323" y="44"/>
                </a:lnTo>
                <a:lnTo>
                  <a:pt x="322" y="43"/>
                </a:lnTo>
                <a:lnTo>
                  <a:pt x="321" y="43"/>
                </a:lnTo>
                <a:lnTo>
                  <a:pt x="319" y="43"/>
                </a:lnTo>
                <a:lnTo>
                  <a:pt x="318" y="43"/>
                </a:lnTo>
                <a:lnTo>
                  <a:pt x="317" y="43"/>
                </a:lnTo>
                <a:lnTo>
                  <a:pt x="314" y="43"/>
                </a:lnTo>
                <a:lnTo>
                  <a:pt x="312" y="44"/>
                </a:lnTo>
                <a:lnTo>
                  <a:pt x="310" y="44"/>
                </a:lnTo>
                <a:lnTo>
                  <a:pt x="307" y="43"/>
                </a:lnTo>
                <a:lnTo>
                  <a:pt x="304" y="43"/>
                </a:lnTo>
                <a:lnTo>
                  <a:pt x="301" y="41"/>
                </a:lnTo>
                <a:lnTo>
                  <a:pt x="299" y="41"/>
                </a:lnTo>
                <a:lnTo>
                  <a:pt x="290" y="43"/>
                </a:lnTo>
                <a:lnTo>
                  <a:pt x="282" y="47"/>
                </a:lnTo>
                <a:lnTo>
                  <a:pt x="277" y="52"/>
                </a:lnTo>
                <a:lnTo>
                  <a:pt x="273" y="59"/>
                </a:lnTo>
                <a:lnTo>
                  <a:pt x="273" y="59"/>
                </a:lnTo>
                <a:lnTo>
                  <a:pt x="271" y="59"/>
                </a:lnTo>
                <a:lnTo>
                  <a:pt x="271" y="59"/>
                </a:lnTo>
                <a:lnTo>
                  <a:pt x="270" y="59"/>
                </a:lnTo>
                <a:lnTo>
                  <a:pt x="266" y="59"/>
                </a:lnTo>
                <a:lnTo>
                  <a:pt x="263" y="60"/>
                </a:lnTo>
                <a:lnTo>
                  <a:pt x="259" y="62"/>
                </a:lnTo>
                <a:lnTo>
                  <a:pt x="256" y="63"/>
                </a:lnTo>
                <a:lnTo>
                  <a:pt x="253" y="62"/>
                </a:lnTo>
                <a:lnTo>
                  <a:pt x="249" y="60"/>
                </a:lnTo>
                <a:lnTo>
                  <a:pt x="245" y="59"/>
                </a:lnTo>
                <a:lnTo>
                  <a:pt x="242" y="59"/>
                </a:lnTo>
                <a:lnTo>
                  <a:pt x="234" y="60"/>
                </a:lnTo>
                <a:lnTo>
                  <a:pt x="226" y="63"/>
                </a:lnTo>
                <a:lnTo>
                  <a:pt x="221" y="70"/>
                </a:lnTo>
                <a:lnTo>
                  <a:pt x="216" y="77"/>
                </a:lnTo>
                <a:lnTo>
                  <a:pt x="216" y="77"/>
                </a:lnTo>
                <a:lnTo>
                  <a:pt x="215" y="77"/>
                </a:lnTo>
                <a:lnTo>
                  <a:pt x="215" y="77"/>
                </a:lnTo>
                <a:lnTo>
                  <a:pt x="214" y="77"/>
                </a:lnTo>
                <a:lnTo>
                  <a:pt x="207" y="78"/>
                </a:lnTo>
                <a:lnTo>
                  <a:pt x="201" y="80"/>
                </a:lnTo>
                <a:lnTo>
                  <a:pt x="196" y="84"/>
                </a:lnTo>
                <a:lnTo>
                  <a:pt x="192" y="89"/>
                </a:lnTo>
                <a:lnTo>
                  <a:pt x="190" y="91"/>
                </a:lnTo>
                <a:lnTo>
                  <a:pt x="188" y="91"/>
                </a:lnTo>
                <a:lnTo>
                  <a:pt x="186" y="92"/>
                </a:lnTo>
                <a:lnTo>
                  <a:pt x="185" y="93"/>
                </a:lnTo>
                <a:lnTo>
                  <a:pt x="182" y="92"/>
                </a:lnTo>
                <a:lnTo>
                  <a:pt x="178" y="91"/>
                </a:lnTo>
                <a:lnTo>
                  <a:pt x="174" y="89"/>
                </a:lnTo>
                <a:lnTo>
                  <a:pt x="171" y="89"/>
                </a:lnTo>
                <a:lnTo>
                  <a:pt x="160" y="92"/>
                </a:lnTo>
                <a:lnTo>
                  <a:pt x="152" y="97"/>
                </a:lnTo>
                <a:lnTo>
                  <a:pt x="147" y="106"/>
                </a:lnTo>
                <a:lnTo>
                  <a:pt x="144" y="117"/>
                </a:lnTo>
                <a:lnTo>
                  <a:pt x="144" y="118"/>
                </a:lnTo>
                <a:lnTo>
                  <a:pt x="144" y="119"/>
                </a:lnTo>
                <a:lnTo>
                  <a:pt x="144" y="121"/>
                </a:lnTo>
                <a:lnTo>
                  <a:pt x="145" y="122"/>
                </a:lnTo>
                <a:lnTo>
                  <a:pt x="138" y="126"/>
                </a:lnTo>
                <a:lnTo>
                  <a:pt x="133" y="132"/>
                </a:lnTo>
                <a:lnTo>
                  <a:pt x="130" y="139"/>
                </a:lnTo>
                <a:lnTo>
                  <a:pt x="129" y="147"/>
                </a:lnTo>
                <a:lnTo>
                  <a:pt x="129" y="148"/>
                </a:lnTo>
                <a:lnTo>
                  <a:pt x="129" y="150"/>
                </a:lnTo>
                <a:lnTo>
                  <a:pt x="129" y="152"/>
                </a:lnTo>
                <a:lnTo>
                  <a:pt x="130" y="154"/>
                </a:lnTo>
                <a:lnTo>
                  <a:pt x="126" y="150"/>
                </a:lnTo>
                <a:lnTo>
                  <a:pt x="120" y="147"/>
                </a:lnTo>
                <a:lnTo>
                  <a:pt x="116" y="145"/>
                </a:lnTo>
                <a:lnTo>
                  <a:pt x="111" y="145"/>
                </a:lnTo>
                <a:lnTo>
                  <a:pt x="100" y="148"/>
                </a:lnTo>
                <a:lnTo>
                  <a:pt x="92" y="154"/>
                </a:lnTo>
                <a:lnTo>
                  <a:pt x="86" y="162"/>
                </a:lnTo>
                <a:lnTo>
                  <a:pt x="83" y="173"/>
                </a:lnTo>
                <a:lnTo>
                  <a:pt x="83" y="174"/>
                </a:lnTo>
                <a:lnTo>
                  <a:pt x="83" y="176"/>
                </a:lnTo>
                <a:lnTo>
                  <a:pt x="83" y="178"/>
                </a:lnTo>
                <a:lnTo>
                  <a:pt x="85" y="180"/>
                </a:lnTo>
                <a:lnTo>
                  <a:pt x="78" y="182"/>
                </a:lnTo>
                <a:lnTo>
                  <a:pt x="73" y="188"/>
                </a:lnTo>
                <a:lnTo>
                  <a:pt x="68" y="193"/>
                </a:lnTo>
                <a:lnTo>
                  <a:pt x="67" y="200"/>
                </a:lnTo>
                <a:lnTo>
                  <a:pt x="59" y="203"/>
                </a:lnTo>
                <a:lnTo>
                  <a:pt x="52" y="209"/>
                </a:lnTo>
                <a:lnTo>
                  <a:pt x="46" y="217"/>
                </a:lnTo>
                <a:lnTo>
                  <a:pt x="45" y="226"/>
                </a:lnTo>
                <a:lnTo>
                  <a:pt x="45" y="229"/>
                </a:lnTo>
                <a:lnTo>
                  <a:pt x="45" y="232"/>
                </a:lnTo>
                <a:lnTo>
                  <a:pt x="45" y="235"/>
                </a:lnTo>
                <a:lnTo>
                  <a:pt x="46" y="237"/>
                </a:lnTo>
                <a:lnTo>
                  <a:pt x="44" y="241"/>
                </a:lnTo>
                <a:lnTo>
                  <a:pt x="41" y="246"/>
                </a:lnTo>
                <a:lnTo>
                  <a:pt x="40" y="251"/>
                </a:lnTo>
                <a:lnTo>
                  <a:pt x="38" y="256"/>
                </a:lnTo>
                <a:lnTo>
                  <a:pt x="38" y="256"/>
                </a:lnTo>
                <a:lnTo>
                  <a:pt x="38" y="256"/>
                </a:lnTo>
                <a:lnTo>
                  <a:pt x="38" y="258"/>
                </a:lnTo>
                <a:lnTo>
                  <a:pt x="38" y="258"/>
                </a:lnTo>
                <a:lnTo>
                  <a:pt x="30" y="262"/>
                </a:lnTo>
                <a:lnTo>
                  <a:pt x="23" y="267"/>
                </a:lnTo>
                <a:lnTo>
                  <a:pt x="18" y="276"/>
                </a:lnTo>
                <a:lnTo>
                  <a:pt x="16" y="284"/>
                </a:lnTo>
                <a:lnTo>
                  <a:pt x="16" y="285"/>
                </a:lnTo>
                <a:lnTo>
                  <a:pt x="18" y="288"/>
                </a:lnTo>
                <a:lnTo>
                  <a:pt x="18" y="289"/>
                </a:lnTo>
                <a:lnTo>
                  <a:pt x="18" y="291"/>
                </a:lnTo>
                <a:lnTo>
                  <a:pt x="11" y="295"/>
                </a:lnTo>
                <a:lnTo>
                  <a:pt x="5" y="300"/>
                </a:lnTo>
                <a:lnTo>
                  <a:pt x="1" y="309"/>
                </a:lnTo>
                <a:lnTo>
                  <a:pt x="0" y="317"/>
                </a:lnTo>
                <a:lnTo>
                  <a:pt x="1" y="325"/>
                </a:lnTo>
                <a:lnTo>
                  <a:pt x="4" y="331"/>
                </a:lnTo>
                <a:lnTo>
                  <a:pt x="8" y="336"/>
                </a:lnTo>
                <a:lnTo>
                  <a:pt x="15" y="340"/>
                </a:lnTo>
                <a:lnTo>
                  <a:pt x="12" y="344"/>
                </a:lnTo>
                <a:lnTo>
                  <a:pt x="9" y="348"/>
                </a:lnTo>
                <a:lnTo>
                  <a:pt x="8" y="352"/>
                </a:lnTo>
                <a:lnTo>
                  <a:pt x="8" y="358"/>
                </a:lnTo>
                <a:lnTo>
                  <a:pt x="8" y="362"/>
                </a:lnTo>
                <a:lnTo>
                  <a:pt x="9" y="366"/>
                </a:lnTo>
                <a:lnTo>
                  <a:pt x="12" y="370"/>
                </a:lnTo>
                <a:lnTo>
                  <a:pt x="14" y="374"/>
                </a:lnTo>
                <a:lnTo>
                  <a:pt x="8" y="379"/>
                </a:lnTo>
                <a:lnTo>
                  <a:pt x="5" y="383"/>
                </a:lnTo>
                <a:lnTo>
                  <a:pt x="3" y="389"/>
                </a:lnTo>
                <a:lnTo>
                  <a:pt x="1" y="396"/>
                </a:lnTo>
                <a:lnTo>
                  <a:pt x="3" y="405"/>
                </a:lnTo>
                <a:lnTo>
                  <a:pt x="7" y="413"/>
                </a:lnTo>
                <a:lnTo>
                  <a:pt x="12" y="418"/>
                </a:lnTo>
                <a:lnTo>
                  <a:pt x="19" y="421"/>
                </a:lnTo>
                <a:lnTo>
                  <a:pt x="19" y="422"/>
                </a:lnTo>
                <a:lnTo>
                  <a:pt x="19" y="424"/>
                </a:lnTo>
                <a:lnTo>
                  <a:pt x="19" y="425"/>
                </a:lnTo>
                <a:lnTo>
                  <a:pt x="19" y="426"/>
                </a:lnTo>
                <a:lnTo>
                  <a:pt x="19" y="428"/>
                </a:lnTo>
                <a:lnTo>
                  <a:pt x="19" y="428"/>
                </a:lnTo>
                <a:lnTo>
                  <a:pt x="19" y="429"/>
                </a:lnTo>
                <a:lnTo>
                  <a:pt x="19" y="431"/>
                </a:lnTo>
                <a:lnTo>
                  <a:pt x="16" y="435"/>
                </a:lnTo>
                <a:lnTo>
                  <a:pt x="14" y="439"/>
                </a:lnTo>
                <a:lnTo>
                  <a:pt x="12" y="443"/>
                </a:lnTo>
                <a:lnTo>
                  <a:pt x="12" y="448"/>
                </a:lnTo>
                <a:lnTo>
                  <a:pt x="14" y="455"/>
                </a:lnTo>
                <a:lnTo>
                  <a:pt x="16" y="461"/>
                </a:lnTo>
                <a:lnTo>
                  <a:pt x="19" y="466"/>
                </a:lnTo>
                <a:lnTo>
                  <a:pt x="25" y="470"/>
                </a:lnTo>
                <a:lnTo>
                  <a:pt x="25" y="473"/>
                </a:lnTo>
                <a:lnTo>
                  <a:pt x="25" y="476"/>
                </a:lnTo>
                <a:lnTo>
                  <a:pt x="23" y="477"/>
                </a:lnTo>
                <a:lnTo>
                  <a:pt x="23" y="480"/>
                </a:lnTo>
                <a:lnTo>
                  <a:pt x="25" y="488"/>
                </a:lnTo>
                <a:lnTo>
                  <a:pt x="29" y="496"/>
                </a:lnTo>
                <a:lnTo>
                  <a:pt x="34" y="502"/>
                </a:lnTo>
                <a:lnTo>
                  <a:pt x="41" y="506"/>
                </a:lnTo>
                <a:lnTo>
                  <a:pt x="42" y="507"/>
                </a:lnTo>
                <a:lnTo>
                  <a:pt x="42" y="507"/>
                </a:lnTo>
                <a:lnTo>
                  <a:pt x="42" y="509"/>
                </a:lnTo>
                <a:lnTo>
                  <a:pt x="42" y="510"/>
                </a:lnTo>
                <a:lnTo>
                  <a:pt x="40" y="514"/>
                </a:lnTo>
                <a:lnTo>
                  <a:pt x="37" y="520"/>
                </a:lnTo>
                <a:lnTo>
                  <a:pt x="36" y="525"/>
                </a:lnTo>
                <a:lnTo>
                  <a:pt x="34" y="531"/>
                </a:lnTo>
                <a:lnTo>
                  <a:pt x="37" y="540"/>
                </a:lnTo>
                <a:lnTo>
                  <a:pt x="42" y="549"/>
                </a:lnTo>
                <a:lnTo>
                  <a:pt x="51" y="554"/>
                </a:lnTo>
                <a:lnTo>
                  <a:pt x="62" y="557"/>
                </a:lnTo>
                <a:lnTo>
                  <a:pt x="63" y="557"/>
                </a:lnTo>
                <a:lnTo>
                  <a:pt x="63" y="557"/>
                </a:lnTo>
                <a:lnTo>
                  <a:pt x="64" y="557"/>
                </a:lnTo>
                <a:lnTo>
                  <a:pt x="64" y="557"/>
                </a:lnTo>
                <a:lnTo>
                  <a:pt x="66" y="558"/>
                </a:lnTo>
                <a:lnTo>
                  <a:pt x="66" y="558"/>
                </a:lnTo>
                <a:lnTo>
                  <a:pt x="67" y="559"/>
                </a:lnTo>
                <a:lnTo>
                  <a:pt x="67" y="559"/>
                </a:lnTo>
                <a:lnTo>
                  <a:pt x="67" y="558"/>
                </a:lnTo>
                <a:lnTo>
                  <a:pt x="68" y="557"/>
                </a:lnTo>
                <a:lnTo>
                  <a:pt x="68" y="557"/>
                </a:lnTo>
                <a:lnTo>
                  <a:pt x="70" y="555"/>
                </a:lnTo>
                <a:lnTo>
                  <a:pt x="74" y="554"/>
                </a:lnTo>
                <a:lnTo>
                  <a:pt x="77" y="553"/>
                </a:lnTo>
                <a:lnTo>
                  <a:pt x="79" y="550"/>
                </a:lnTo>
                <a:lnTo>
                  <a:pt x="82" y="547"/>
                </a:lnTo>
                <a:lnTo>
                  <a:pt x="88" y="544"/>
                </a:lnTo>
                <a:lnTo>
                  <a:pt x="93" y="542"/>
                </a:lnTo>
                <a:lnTo>
                  <a:pt x="99" y="539"/>
                </a:lnTo>
                <a:lnTo>
                  <a:pt x="105" y="536"/>
                </a:lnTo>
                <a:lnTo>
                  <a:pt x="111" y="535"/>
                </a:lnTo>
                <a:lnTo>
                  <a:pt x="116" y="532"/>
                </a:lnTo>
                <a:lnTo>
                  <a:pt x="123" y="532"/>
                </a:lnTo>
                <a:lnTo>
                  <a:pt x="129" y="531"/>
                </a:lnTo>
                <a:lnTo>
                  <a:pt x="138" y="532"/>
                </a:lnTo>
                <a:lnTo>
                  <a:pt x="147" y="535"/>
                </a:lnTo>
                <a:lnTo>
                  <a:pt x="156" y="539"/>
                </a:lnTo>
                <a:lnTo>
                  <a:pt x="164" y="543"/>
                </a:lnTo>
                <a:lnTo>
                  <a:pt x="171" y="549"/>
                </a:lnTo>
                <a:lnTo>
                  <a:pt x="177" y="553"/>
                </a:lnTo>
                <a:lnTo>
                  <a:pt x="181" y="555"/>
                </a:lnTo>
                <a:lnTo>
                  <a:pt x="182" y="557"/>
                </a:lnTo>
                <a:lnTo>
                  <a:pt x="188" y="558"/>
                </a:lnTo>
                <a:lnTo>
                  <a:pt x="196" y="558"/>
                </a:lnTo>
                <a:lnTo>
                  <a:pt x="204" y="558"/>
                </a:lnTo>
                <a:lnTo>
                  <a:pt x="212" y="558"/>
                </a:lnTo>
                <a:lnTo>
                  <a:pt x="221" y="558"/>
                </a:lnTo>
                <a:lnTo>
                  <a:pt x="227" y="557"/>
                </a:lnTo>
                <a:lnTo>
                  <a:pt x="232" y="557"/>
                </a:lnTo>
                <a:lnTo>
                  <a:pt x="233" y="557"/>
                </a:lnTo>
                <a:lnTo>
                  <a:pt x="223" y="522"/>
                </a:lnTo>
                <a:lnTo>
                  <a:pt x="216" y="487"/>
                </a:lnTo>
                <a:lnTo>
                  <a:pt x="219" y="450"/>
                </a:lnTo>
                <a:lnTo>
                  <a:pt x="226" y="418"/>
                </a:lnTo>
                <a:lnTo>
                  <a:pt x="234" y="402"/>
                </a:lnTo>
                <a:lnTo>
                  <a:pt x="238" y="398"/>
                </a:lnTo>
                <a:lnTo>
                  <a:pt x="245" y="389"/>
                </a:lnTo>
                <a:lnTo>
                  <a:pt x="255" y="380"/>
                </a:lnTo>
                <a:lnTo>
                  <a:pt x="266" y="368"/>
                </a:lnTo>
                <a:lnTo>
                  <a:pt x="278" y="354"/>
                </a:lnTo>
                <a:lnTo>
                  <a:pt x="293" y="339"/>
                </a:lnTo>
                <a:lnTo>
                  <a:pt x="308" y="324"/>
                </a:lnTo>
                <a:lnTo>
                  <a:pt x="325" y="307"/>
                </a:lnTo>
                <a:lnTo>
                  <a:pt x="344" y="295"/>
                </a:lnTo>
                <a:lnTo>
                  <a:pt x="373" y="285"/>
                </a:lnTo>
                <a:lnTo>
                  <a:pt x="408" y="276"/>
                </a:lnTo>
                <a:lnTo>
                  <a:pt x="445" y="267"/>
                </a:lnTo>
                <a:lnTo>
                  <a:pt x="480" y="261"/>
                </a:lnTo>
                <a:lnTo>
                  <a:pt x="510" y="256"/>
                </a:lnTo>
                <a:lnTo>
                  <a:pt x="530" y="254"/>
                </a:lnTo>
                <a:lnTo>
                  <a:pt x="539" y="252"/>
                </a:lnTo>
                <a:lnTo>
                  <a:pt x="565" y="251"/>
                </a:lnTo>
                <a:lnTo>
                  <a:pt x="591" y="251"/>
                </a:lnTo>
                <a:lnTo>
                  <a:pt x="615" y="251"/>
                </a:lnTo>
                <a:lnTo>
                  <a:pt x="641" y="252"/>
                </a:lnTo>
                <a:lnTo>
                  <a:pt x="665" y="254"/>
                </a:lnTo>
                <a:lnTo>
                  <a:pt x="689" y="255"/>
                </a:lnTo>
                <a:lnTo>
                  <a:pt x="713" y="256"/>
                </a:lnTo>
                <a:lnTo>
                  <a:pt x="735" y="259"/>
                </a:lnTo>
                <a:lnTo>
                  <a:pt x="755" y="262"/>
                </a:lnTo>
                <a:lnTo>
                  <a:pt x="776" y="263"/>
                </a:lnTo>
                <a:lnTo>
                  <a:pt x="795" y="266"/>
                </a:lnTo>
                <a:lnTo>
                  <a:pt x="813" y="269"/>
                </a:lnTo>
                <a:lnTo>
                  <a:pt x="831" y="272"/>
                </a:lnTo>
                <a:lnTo>
                  <a:pt x="846" y="274"/>
                </a:lnTo>
                <a:lnTo>
                  <a:pt x="859" y="277"/>
                </a:lnTo>
                <a:lnTo>
                  <a:pt x="872" y="280"/>
                </a:lnTo>
                <a:lnTo>
                  <a:pt x="870" y="283"/>
                </a:lnTo>
                <a:lnTo>
                  <a:pt x="870" y="284"/>
                </a:lnTo>
                <a:lnTo>
                  <a:pt x="869" y="287"/>
                </a:lnTo>
                <a:lnTo>
                  <a:pt x="869" y="289"/>
                </a:lnTo>
                <a:lnTo>
                  <a:pt x="872" y="300"/>
                </a:lnTo>
                <a:lnTo>
                  <a:pt x="877" y="309"/>
                </a:lnTo>
                <a:lnTo>
                  <a:pt x="885" y="314"/>
                </a:lnTo>
                <a:lnTo>
                  <a:pt x="896" y="317"/>
                </a:lnTo>
                <a:lnTo>
                  <a:pt x="906" y="315"/>
                </a:lnTo>
                <a:lnTo>
                  <a:pt x="914" y="310"/>
                </a:lnTo>
                <a:lnTo>
                  <a:pt x="920" y="303"/>
                </a:lnTo>
                <a:lnTo>
                  <a:pt x="922" y="295"/>
                </a:lnTo>
                <a:lnTo>
                  <a:pt x="926" y="292"/>
                </a:lnTo>
                <a:lnTo>
                  <a:pt x="929" y="288"/>
                </a:lnTo>
                <a:lnTo>
                  <a:pt x="931" y="284"/>
                </a:lnTo>
                <a:lnTo>
                  <a:pt x="932" y="280"/>
                </a:lnTo>
                <a:lnTo>
                  <a:pt x="939" y="276"/>
                </a:lnTo>
                <a:lnTo>
                  <a:pt x="944" y="270"/>
                </a:lnTo>
                <a:lnTo>
                  <a:pt x="947" y="263"/>
                </a:lnTo>
                <a:lnTo>
                  <a:pt x="948"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29" name="Freeform 25">
            <a:extLst>
              <a:ext uri="{FF2B5EF4-FFF2-40B4-BE49-F238E27FC236}">
                <a16:creationId xmlns:a16="http://schemas.microsoft.com/office/drawing/2014/main" id="{D36F85D4-F716-EA88-7CE3-BD55BB100517}"/>
              </a:ext>
            </a:extLst>
          </p:cNvPr>
          <p:cNvSpPr>
            <a:spLocks/>
          </p:cNvSpPr>
          <p:nvPr/>
        </p:nvSpPr>
        <p:spPr bwMode="auto">
          <a:xfrm flipH="1">
            <a:off x="8185150" y="1917700"/>
            <a:ext cx="147638" cy="65088"/>
          </a:xfrm>
          <a:custGeom>
            <a:avLst/>
            <a:gdLst>
              <a:gd name="T0" fmla="*/ 184 w 185"/>
              <a:gd name="T1" fmla="*/ 29 h 81"/>
              <a:gd name="T2" fmla="*/ 177 w 185"/>
              <a:gd name="T3" fmla="*/ 38 h 81"/>
              <a:gd name="T4" fmla="*/ 170 w 185"/>
              <a:gd name="T5" fmla="*/ 47 h 81"/>
              <a:gd name="T6" fmla="*/ 163 w 185"/>
              <a:gd name="T7" fmla="*/ 55 h 81"/>
              <a:gd name="T8" fmla="*/ 155 w 185"/>
              <a:gd name="T9" fmla="*/ 62 h 81"/>
              <a:gd name="T10" fmla="*/ 144 w 185"/>
              <a:gd name="T11" fmla="*/ 67 h 81"/>
              <a:gd name="T12" fmla="*/ 133 w 185"/>
              <a:gd name="T13" fmla="*/ 71 h 81"/>
              <a:gd name="T14" fmla="*/ 118 w 185"/>
              <a:gd name="T15" fmla="*/ 75 h 81"/>
              <a:gd name="T16" fmla="*/ 102 w 185"/>
              <a:gd name="T17" fmla="*/ 78 h 81"/>
              <a:gd name="T18" fmla="*/ 84 w 185"/>
              <a:gd name="T19" fmla="*/ 81 h 81"/>
              <a:gd name="T20" fmla="*/ 69 w 185"/>
              <a:gd name="T21" fmla="*/ 81 h 81"/>
              <a:gd name="T22" fmla="*/ 54 w 185"/>
              <a:gd name="T23" fmla="*/ 81 h 81"/>
              <a:gd name="T24" fmla="*/ 41 w 185"/>
              <a:gd name="T25" fmla="*/ 79 h 81"/>
              <a:gd name="T26" fmla="*/ 29 w 185"/>
              <a:gd name="T27" fmla="*/ 75 h 81"/>
              <a:gd name="T28" fmla="*/ 19 w 185"/>
              <a:gd name="T29" fmla="*/ 71 h 81"/>
              <a:gd name="T30" fmla="*/ 11 w 185"/>
              <a:gd name="T31" fmla="*/ 67 h 81"/>
              <a:gd name="T32" fmla="*/ 3 w 185"/>
              <a:gd name="T33" fmla="*/ 60 h 81"/>
              <a:gd name="T34" fmla="*/ 0 w 185"/>
              <a:gd name="T35" fmla="*/ 53 h 81"/>
              <a:gd name="T36" fmla="*/ 3 w 185"/>
              <a:gd name="T37" fmla="*/ 45 h 81"/>
              <a:gd name="T38" fmla="*/ 11 w 185"/>
              <a:gd name="T39" fmla="*/ 37 h 81"/>
              <a:gd name="T40" fmla="*/ 22 w 185"/>
              <a:gd name="T41" fmla="*/ 27 h 81"/>
              <a:gd name="T42" fmla="*/ 36 w 185"/>
              <a:gd name="T43" fmla="*/ 19 h 81"/>
              <a:gd name="T44" fmla="*/ 52 w 185"/>
              <a:gd name="T45" fmla="*/ 12 h 81"/>
              <a:gd name="T46" fmla="*/ 71 w 185"/>
              <a:gd name="T47" fmla="*/ 7 h 81"/>
              <a:gd name="T48" fmla="*/ 89 w 185"/>
              <a:gd name="T49" fmla="*/ 3 h 81"/>
              <a:gd name="T50" fmla="*/ 108 w 185"/>
              <a:gd name="T51" fmla="*/ 1 h 81"/>
              <a:gd name="T52" fmla="*/ 128 w 185"/>
              <a:gd name="T53" fmla="*/ 0 h 81"/>
              <a:gd name="T54" fmla="*/ 144 w 185"/>
              <a:gd name="T55" fmla="*/ 3 h 81"/>
              <a:gd name="T56" fmla="*/ 159 w 185"/>
              <a:gd name="T57" fmla="*/ 5 h 81"/>
              <a:gd name="T58" fmla="*/ 171 w 185"/>
              <a:gd name="T59" fmla="*/ 10 h 81"/>
              <a:gd name="T60" fmla="*/ 181 w 185"/>
              <a:gd name="T61" fmla="*/ 15 h 81"/>
              <a:gd name="T62" fmla="*/ 185 w 185"/>
              <a:gd name="T63" fmla="*/ 22 h 81"/>
              <a:gd name="T64" fmla="*/ 184 w 185"/>
              <a:gd name="T6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81">
                <a:moveTo>
                  <a:pt x="184" y="29"/>
                </a:moveTo>
                <a:lnTo>
                  <a:pt x="177" y="38"/>
                </a:lnTo>
                <a:lnTo>
                  <a:pt x="170" y="47"/>
                </a:lnTo>
                <a:lnTo>
                  <a:pt x="163" y="55"/>
                </a:lnTo>
                <a:lnTo>
                  <a:pt x="155" y="62"/>
                </a:lnTo>
                <a:lnTo>
                  <a:pt x="144" y="67"/>
                </a:lnTo>
                <a:lnTo>
                  <a:pt x="133" y="71"/>
                </a:lnTo>
                <a:lnTo>
                  <a:pt x="118" y="75"/>
                </a:lnTo>
                <a:lnTo>
                  <a:pt x="102" y="78"/>
                </a:lnTo>
                <a:lnTo>
                  <a:pt x="84" y="81"/>
                </a:lnTo>
                <a:lnTo>
                  <a:pt x="69" y="81"/>
                </a:lnTo>
                <a:lnTo>
                  <a:pt x="54" y="81"/>
                </a:lnTo>
                <a:lnTo>
                  <a:pt x="41" y="79"/>
                </a:lnTo>
                <a:lnTo>
                  <a:pt x="29" y="75"/>
                </a:lnTo>
                <a:lnTo>
                  <a:pt x="19" y="71"/>
                </a:lnTo>
                <a:lnTo>
                  <a:pt x="11" y="67"/>
                </a:lnTo>
                <a:lnTo>
                  <a:pt x="3" y="60"/>
                </a:lnTo>
                <a:lnTo>
                  <a:pt x="0" y="53"/>
                </a:lnTo>
                <a:lnTo>
                  <a:pt x="3" y="45"/>
                </a:lnTo>
                <a:lnTo>
                  <a:pt x="11" y="37"/>
                </a:lnTo>
                <a:lnTo>
                  <a:pt x="22" y="27"/>
                </a:lnTo>
                <a:lnTo>
                  <a:pt x="36" y="19"/>
                </a:lnTo>
                <a:lnTo>
                  <a:pt x="52" y="12"/>
                </a:lnTo>
                <a:lnTo>
                  <a:pt x="71" y="7"/>
                </a:lnTo>
                <a:lnTo>
                  <a:pt x="89" y="3"/>
                </a:lnTo>
                <a:lnTo>
                  <a:pt x="108" y="1"/>
                </a:lnTo>
                <a:lnTo>
                  <a:pt x="128" y="0"/>
                </a:lnTo>
                <a:lnTo>
                  <a:pt x="144" y="3"/>
                </a:lnTo>
                <a:lnTo>
                  <a:pt x="159" y="5"/>
                </a:lnTo>
                <a:lnTo>
                  <a:pt x="171" y="10"/>
                </a:lnTo>
                <a:lnTo>
                  <a:pt x="181" y="15"/>
                </a:lnTo>
                <a:lnTo>
                  <a:pt x="185" y="22"/>
                </a:lnTo>
                <a:lnTo>
                  <a:pt x="184" y="2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30" name="Freeform 26">
            <a:extLst>
              <a:ext uri="{FF2B5EF4-FFF2-40B4-BE49-F238E27FC236}">
                <a16:creationId xmlns:a16="http://schemas.microsoft.com/office/drawing/2014/main" id="{AA16B175-EAB3-6952-7E9C-DEC24CB32CEB}"/>
              </a:ext>
            </a:extLst>
          </p:cNvPr>
          <p:cNvSpPr>
            <a:spLocks/>
          </p:cNvSpPr>
          <p:nvPr/>
        </p:nvSpPr>
        <p:spPr bwMode="auto">
          <a:xfrm flipH="1">
            <a:off x="8210550" y="1920875"/>
            <a:ext cx="79375" cy="28575"/>
          </a:xfrm>
          <a:custGeom>
            <a:avLst/>
            <a:gdLst>
              <a:gd name="T0" fmla="*/ 0 w 100"/>
              <a:gd name="T1" fmla="*/ 7 h 37"/>
              <a:gd name="T2" fmla="*/ 1 w 100"/>
              <a:gd name="T3" fmla="*/ 8 h 37"/>
              <a:gd name="T4" fmla="*/ 7 w 100"/>
              <a:gd name="T5" fmla="*/ 11 h 37"/>
              <a:gd name="T6" fmla="*/ 16 w 100"/>
              <a:gd name="T7" fmla="*/ 13 h 37"/>
              <a:gd name="T8" fmla="*/ 27 w 100"/>
              <a:gd name="T9" fmla="*/ 16 h 37"/>
              <a:gd name="T10" fmla="*/ 42 w 100"/>
              <a:gd name="T11" fmla="*/ 17 h 37"/>
              <a:gd name="T12" fmla="*/ 59 w 100"/>
              <a:gd name="T13" fmla="*/ 16 h 37"/>
              <a:gd name="T14" fmla="*/ 79 w 100"/>
              <a:gd name="T15" fmla="*/ 11 h 37"/>
              <a:gd name="T16" fmla="*/ 100 w 100"/>
              <a:gd name="T17" fmla="*/ 0 h 37"/>
              <a:gd name="T18" fmla="*/ 99 w 100"/>
              <a:gd name="T19" fmla="*/ 2 h 37"/>
              <a:gd name="T20" fmla="*/ 96 w 100"/>
              <a:gd name="T21" fmla="*/ 9 h 37"/>
              <a:gd name="T22" fmla="*/ 89 w 100"/>
              <a:gd name="T23" fmla="*/ 17 h 37"/>
              <a:gd name="T24" fmla="*/ 79 w 100"/>
              <a:gd name="T25" fmla="*/ 27 h 37"/>
              <a:gd name="T26" fmla="*/ 66 w 100"/>
              <a:gd name="T27" fmla="*/ 34 h 37"/>
              <a:gd name="T28" fmla="*/ 48 w 100"/>
              <a:gd name="T29" fmla="*/ 37 h 37"/>
              <a:gd name="T30" fmla="*/ 27 w 100"/>
              <a:gd name="T31" fmla="*/ 34 h 37"/>
              <a:gd name="T32" fmla="*/ 0 w 100"/>
              <a:gd name="T33" fmla="*/ 23 h 37"/>
              <a:gd name="T34" fmla="*/ 0 w 100"/>
              <a:gd name="T35"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37">
                <a:moveTo>
                  <a:pt x="0" y="7"/>
                </a:moveTo>
                <a:lnTo>
                  <a:pt x="1" y="8"/>
                </a:lnTo>
                <a:lnTo>
                  <a:pt x="7" y="11"/>
                </a:lnTo>
                <a:lnTo>
                  <a:pt x="16" y="13"/>
                </a:lnTo>
                <a:lnTo>
                  <a:pt x="27" y="16"/>
                </a:lnTo>
                <a:lnTo>
                  <a:pt x="42" y="17"/>
                </a:lnTo>
                <a:lnTo>
                  <a:pt x="59" y="16"/>
                </a:lnTo>
                <a:lnTo>
                  <a:pt x="79" y="11"/>
                </a:lnTo>
                <a:lnTo>
                  <a:pt x="100" y="0"/>
                </a:lnTo>
                <a:lnTo>
                  <a:pt x="99" y="2"/>
                </a:lnTo>
                <a:lnTo>
                  <a:pt x="96" y="9"/>
                </a:lnTo>
                <a:lnTo>
                  <a:pt x="89" y="17"/>
                </a:lnTo>
                <a:lnTo>
                  <a:pt x="79" y="27"/>
                </a:lnTo>
                <a:lnTo>
                  <a:pt x="66" y="34"/>
                </a:lnTo>
                <a:lnTo>
                  <a:pt x="48" y="37"/>
                </a:lnTo>
                <a:lnTo>
                  <a:pt x="27" y="34"/>
                </a:lnTo>
                <a:lnTo>
                  <a:pt x="0" y="2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31" name="Freeform 27">
            <a:extLst>
              <a:ext uri="{FF2B5EF4-FFF2-40B4-BE49-F238E27FC236}">
                <a16:creationId xmlns:a16="http://schemas.microsoft.com/office/drawing/2014/main" id="{AC34FCD5-0E70-0F8B-C0BA-77BF22D569A3}"/>
              </a:ext>
            </a:extLst>
          </p:cNvPr>
          <p:cNvSpPr>
            <a:spLocks/>
          </p:cNvSpPr>
          <p:nvPr/>
        </p:nvSpPr>
        <p:spPr bwMode="auto">
          <a:xfrm flipH="1">
            <a:off x="8404225" y="1722438"/>
            <a:ext cx="26988" cy="47625"/>
          </a:xfrm>
          <a:custGeom>
            <a:avLst/>
            <a:gdLst>
              <a:gd name="T0" fmla="*/ 35 w 35"/>
              <a:gd name="T1" fmla="*/ 29 h 59"/>
              <a:gd name="T2" fmla="*/ 33 w 35"/>
              <a:gd name="T3" fmla="*/ 40 h 59"/>
              <a:gd name="T4" fmla="*/ 29 w 35"/>
              <a:gd name="T5" fmla="*/ 49 h 59"/>
              <a:gd name="T6" fmla="*/ 24 w 35"/>
              <a:gd name="T7" fmla="*/ 56 h 59"/>
              <a:gd name="T8" fmla="*/ 17 w 35"/>
              <a:gd name="T9" fmla="*/ 59 h 59"/>
              <a:gd name="T10" fmla="*/ 11 w 35"/>
              <a:gd name="T11" fmla="*/ 56 h 59"/>
              <a:gd name="T12" fmla="*/ 6 w 35"/>
              <a:gd name="T13" fmla="*/ 49 h 59"/>
              <a:gd name="T14" fmla="*/ 2 w 35"/>
              <a:gd name="T15" fmla="*/ 40 h 59"/>
              <a:gd name="T16" fmla="*/ 0 w 35"/>
              <a:gd name="T17" fmla="*/ 29 h 59"/>
              <a:gd name="T18" fmla="*/ 2 w 35"/>
              <a:gd name="T19" fmla="*/ 18 h 59"/>
              <a:gd name="T20" fmla="*/ 6 w 35"/>
              <a:gd name="T21" fmla="*/ 8 h 59"/>
              <a:gd name="T22" fmla="*/ 11 w 35"/>
              <a:gd name="T23" fmla="*/ 3 h 59"/>
              <a:gd name="T24" fmla="*/ 17 w 35"/>
              <a:gd name="T25" fmla="*/ 0 h 59"/>
              <a:gd name="T26" fmla="*/ 24 w 35"/>
              <a:gd name="T27" fmla="*/ 3 h 59"/>
              <a:gd name="T28" fmla="*/ 29 w 35"/>
              <a:gd name="T29" fmla="*/ 8 h 59"/>
              <a:gd name="T30" fmla="*/ 33 w 35"/>
              <a:gd name="T31" fmla="*/ 18 h 59"/>
              <a:gd name="T32" fmla="*/ 35 w 35"/>
              <a:gd name="T3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59">
                <a:moveTo>
                  <a:pt x="35" y="29"/>
                </a:moveTo>
                <a:lnTo>
                  <a:pt x="33" y="40"/>
                </a:lnTo>
                <a:lnTo>
                  <a:pt x="29" y="49"/>
                </a:lnTo>
                <a:lnTo>
                  <a:pt x="24" y="56"/>
                </a:lnTo>
                <a:lnTo>
                  <a:pt x="17" y="59"/>
                </a:lnTo>
                <a:lnTo>
                  <a:pt x="11" y="56"/>
                </a:lnTo>
                <a:lnTo>
                  <a:pt x="6" y="49"/>
                </a:lnTo>
                <a:lnTo>
                  <a:pt x="2" y="40"/>
                </a:lnTo>
                <a:lnTo>
                  <a:pt x="0" y="29"/>
                </a:lnTo>
                <a:lnTo>
                  <a:pt x="2" y="18"/>
                </a:lnTo>
                <a:lnTo>
                  <a:pt x="6" y="8"/>
                </a:lnTo>
                <a:lnTo>
                  <a:pt x="11" y="3"/>
                </a:lnTo>
                <a:lnTo>
                  <a:pt x="17" y="0"/>
                </a:lnTo>
                <a:lnTo>
                  <a:pt x="24" y="3"/>
                </a:lnTo>
                <a:lnTo>
                  <a:pt x="29" y="8"/>
                </a:lnTo>
                <a:lnTo>
                  <a:pt x="33" y="18"/>
                </a:lnTo>
                <a:lnTo>
                  <a:pt x="35"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32" name="Freeform 28">
            <a:extLst>
              <a:ext uri="{FF2B5EF4-FFF2-40B4-BE49-F238E27FC236}">
                <a16:creationId xmlns:a16="http://schemas.microsoft.com/office/drawing/2014/main" id="{61D340F6-2BD6-7A7A-5888-0CA25605F79E}"/>
              </a:ext>
            </a:extLst>
          </p:cNvPr>
          <p:cNvSpPr>
            <a:spLocks/>
          </p:cNvSpPr>
          <p:nvPr/>
        </p:nvSpPr>
        <p:spPr bwMode="auto">
          <a:xfrm flipH="1">
            <a:off x="8154988" y="2614613"/>
            <a:ext cx="538162" cy="177800"/>
          </a:xfrm>
          <a:custGeom>
            <a:avLst/>
            <a:gdLst>
              <a:gd name="T0" fmla="*/ 6 w 678"/>
              <a:gd name="T1" fmla="*/ 87 h 224"/>
              <a:gd name="T2" fmla="*/ 46 w 678"/>
              <a:gd name="T3" fmla="*/ 109 h 224"/>
              <a:gd name="T4" fmla="*/ 103 w 678"/>
              <a:gd name="T5" fmla="*/ 137 h 224"/>
              <a:gd name="T6" fmla="*/ 162 w 678"/>
              <a:gd name="T7" fmla="*/ 159 h 224"/>
              <a:gd name="T8" fmla="*/ 202 w 678"/>
              <a:gd name="T9" fmla="*/ 163 h 224"/>
              <a:gd name="T10" fmla="*/ 225 w 678"/>
              <a:gd name="T11" fmla="*/ 169 h 224"/>
              <a:gd name="T12" fmla="*/ 243 w 678"/>
              <a:gd name="T13" fmla="*/ 176 h 224"/>
              <a:gd name="T14" fmla="*/ 262 w 678"/>
              <a:gd name="T15" fmla="*/ 185 h 224"/>
              <a:gd name="T16" fmla="*/ 288 w 678"/>
              <a:gd name="T17" fmla="*/ 195 h 224"/>
              <a:gd name="T18" fmla="*/ 307 w 678"/>
              <a:gd name="T19" fmla="*/ 206 h 224"/>
              <a:gd name="T20" fmla="*/ 321 w 678"/>
              <a:gd name="T21" fmla="*/ 216 h 224"/>
              <a:gd name="T22" fmla="*/ 332 w 678"/>
              <a:gd name="T23" fmla="*/ 222 h 224"/>
              <a:gd name="T24" fmla="*/ 346 w 678"/>
              <a:gd name="T25" fmla="*/ 224 h 224"/>
              <a:gd name="T26" fmla="*/ 364 w 678"/>
              <a:gd name="T27" fmla="*/ 220 h 224"/>
              <a:gd name="T28" fmla="*/ 383 w 678"/>
              <a:gd name="T29" fmla="*/ 211 h 224"/>
              <a:gd name="T30" fmla="*/ 401 w 678"/>
              <a:gd name="T31" fmla="*/ 203 h 224"/>
              <a:gd name="T32" fmla="*/ 414 w 678"/>
              <a:gd name="T33" fmla="*/ 191 h 224"/>
              <a:gd name="T34" fmla="*/ 432 w 678"/>
              <a:gd name="T35" fmla="*/ 172 h 224"/>
              <a:gd name="T36" fmla="*/ 447 w 678"/>
              <a:gd name="T37" fmla="*/ 150 h 224"/>
              <a:gd name="T38" fmla="*/ 458 w 678"/>
              <a:gd name="T39" fmla="*/ 136 h 224"/>
              <a:gd name="T40" fmla="*/ 532 w 678"/>
              <a:gd name="T41" fmla="*/ 139 h 224"/>
              <a:gd name="T42" fmla="*/ 577 w 678"/>
              <a:gd name="T43" fmla="*/ 99 h 224"/>
              <a:gd name="T44" fmla="*/ 588 w 678"/>
              <a:gd name="T45" fmla="*/ 102 h 224"/>
              <a:gd name="T46" fmla="*/ 605 w 678"/>
              <a:gd name="T47" fmla="*/ 129 h 224"/>
              <a:gd name="T48" fmla="*/ 627 w 678"/>
              <a:gd name="T49" fmla="*/ 109 h 224"/>
              <a:gd name="T50" fmla="*/ 639 w 678"/>
              <a:gd name="T51" fmla="*/ 113 h 224"/>
              <a:gd name="T52" fmla="*/ 661 w 678"/>
              <a:gd name="T53" fmla="*/ 125 h 224"/>
              <a:gd name="T54" fmla="*/ 669 w 678"/>
              <a:gd name="T55" fmla="*/ 74 h 224"/>
              <a:gd name="T56" fmla="*/ 664 w 678"/>
              <a:gd name="T57" fmla="*/ 68 h 224"/>
              <a:gd name="T58" fmla="*/ 650 w 678"/>
              <a:gd name="T59" fmla="*/ 51 h 224"/>
              <a:gd name="T60" fmla="*/ 628 w 678"/>
              <a:gd name="T61" fmla="*/ 36 h 224"/>
              <a:gd name="T62" fmla="*/ 601 w 678"/>
              <a:gd name="T63" fmla="*/ 30 h 224"/>
              <a:gd name="T64" fmla="*/ 573 w 678"/>
              <a:gd name="T65" fmla="*/ 35 h 224"/>
              <a:gd name="T66" fmla="*/ 553 w 678"/>
              <a:gd name="T67" fmla="*/ 39 h 224"/>
              <a:gd name="T68" fmla="*/ 538 w 678"/>
              <a:gd name="T69" fmla="*/ 43 h 224"/>
              <a:gd name="T70" fmla="*/ 532 w 678"/>
              <a:gd name="T71" fmla="*/ 44 h 224"/>
              <a:gd name="T72" fmla="*/ 484 w 678"/>
              <a:gd name="T73" fmla="*/ 48 h 224"/>
              <a:gd name="T74" fmla="*/ 479 w 678"/>
              <a:gd name="T75" fmla="*/ 46 h 224"/>
              <a:gd name="T76" fmla="*/ 465 w 678"/>
              <a:gd name="T77" fmla="*/ 39 h 224"/>
              <a:gd name="T78" fmla="*/ 449 w 678"/>
              <a:gd name="T79" fmla="*/ 33 h 224"/>
              <a:gd name="T80" fmla="*/ 434 w 678"/>
              <a:gd name="T81" fmla="*/ 30 h 224"/>
              <a:gd name="T82" fmla="*/ 417 w 678"/>
              <a:gd name="T83" fmla="*/ 30 h 224"/>
              <a:gd name="T84" fmla="*/ 397 w 678"/>
              <a:gd name="T85" fmla="*/ 28 h 224"/>
              <a:gd name="T86" fmla="*/ 380 w 678"/>
              <a:gd name="T87" fmla="*/ 26 h 224"/>
              <a:gd name="T88" fmla="*/ 373 w 678"/>
              <a:gd name="T89" fmla="*/ 26 h 224"/>
              <a:gd name="T90" fmla="*/ 0 w 678"/>
              <a:gd name="T91" fmla="*/ 8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8" h="224">
                <a:moveTo>
                  <a:pt x="0" y="83"/>
                </a:moveTo>
                <a:lnTo>
                  <a:pt x="6" y="87"/>
                </a:lnTo>
                <a:lnTo>
                  <a:pt x="22" y="95"/>
                </a:lnTo>
                <a:lnTo>
                  <a:pt x="46" y="109"/>
                </a:lnTo>
                <a:lnTo>
                  <a:pt x="73" y="122"/>
                </a:lnTo>
                <a:lnTo>
                  <a:pt x="103" y="137"/>
                </a:lnTo>
                <a:lnTo>
                  <a:pt x="133" y="151"/>
                </a:lnTo>
                <a:lnTo>
                  <a:pt x="162" y="159"/>
                </a:lnTo>
                <a:lnTo>
                  <a:pt x="184" y="163"/>
                </a:lnTo>
                <a:lnTo>
                  <a:pt x="202" y="163"/>
                </a:lnTo>
                <a:lnTo>
                  <a:pt x="214" y="166"/>
                </a:lnTo>
                <a:lnTo>
                  <a:pt x="225" y="169"/>
                </a:lnTo>
                <a:lnTo>
                  <a:pt x="235" y="172"/>
                </a:lnTo>
                <a:lnTo>
                  <a:pt x="243" y="176"/>
                </a:lnTo>
                <a:lnTo>
                  <a:pt x="251" y="180"/>
                </a:lnTo>
                <a:lnTo>
                  <a:pt x="262" y="185"/>
                </a:lnTo>
                <a:lnTo>
                  <a:pt x="275" y="190"/>
                </a:lnTo>
                <a:lnTo>
                  <a:pt x="288" y="195"/>
                </a:lnTo>
                <a:lnTo>
                  <a:pt x="298" y="200"/>
                </a:lnTo>
                <a:lnTo>
                  <a:pt x="307" y="206"/>
                </a:lnTo>
                <a:lnTo>
                  <a:pt x="314" y="211"/>
                </a:lnTo>
                <a:lnTo>
                  <a:pt x="321" y="216"/>
                </a:lnTo>
                <a:lnTo>
                  <a:pt x="327" y="220"/>
                </a:lnTo>
                <a:lnTo>
                  <a:pt x="332" y="222"/>
                </a:lnTo>
                <a:lnTo>
                  <a:pt x="339" y="224"/>
                </a:lnTo>
                <a:lnTo>
                  <a:pt x="346" y="224"/>
                </a:lnTo>
                <a:lnTo>
                  <a:pt x="355" y="221"/>
                </a:lnTo>
                <a:lnTo>
                  <a:pt x="364" y="220"/>
                </a:lnTo>
                <a:lnTo>
                  <a:pt x="373" y="216"/>
                </a:lnTo>
                <a:lnTo>
                  <a:pt x="383" y="211"/>
                </a:lnTo>
                <a:lnTo>
                  <a:pt x="392" y="207"/>
                </a:lnTo>
                <a:lnTo>
                  <a:pt x="401" y="203"/>
                </a:lnTo>
                <a:lnTo>
                  <a:pt x="407" y="198"/>
                </a:lnTo>
                <a:lnTo>
                  <a:pt x="414" y="191"/>
                </a:lnTo>
                <a:lnTo>
                  <a:pt x="423" y="183"/>
                </a:lnTo>
                <a:lnTo>
                  <a:pt x="432" y="172"/>
                </a:lnTo>
                <a:lnTo>
                  <a:pt x="440" y="161"/>
                </a:lnTo>
                <a:lnTo>
                  <a:pt x="447" y="150"/>
                </a:lnTo>
                <a:lnTo>
                  <a:pt x="454" y="142"/>
                </a:lnTo>
                <a:lnTo>
                  <a:pt x="458" y="136"/>
                </a:lnTo>
                <a:lnTo>
                  <a:pt x="460" y="133"/>
                </a:lnTo>
                <a:lnTo>
                  <a:pt x="532" y="139"/>
                </a:lnTo>
                <a:lnTo>
                  <a:pt x="575" y="99"/>
                </a:lnTo>
                <a:lnTo>
                  <a:pt x="577" y="99"/>
                </a:lnTo>
                <a:lnTo>
                  <a:pt x="583" y="99"/>
                </a:lnTo>
                <a:lnTo>
                  <a:pt x="588" y="102"/>
                </a:lnTo>
                <a:lnTo>
                  <a:pt x="591" y="109"/>
                </a:lnTo>
                <a:lnTo>
                  <a:pt x="605" y="129"/>
                </a:lnTo>
                <a:lnTo>
                  <a:pt x="621" y="125"/>
                </a:lnTo>
                <a:lnTo>
                  <a:pt x="627" y="109"/>
                </a:lnTo>
                <a:lnTo>
                  <a:pt x="631" y="110"/>
                </a:lnTo>
                <a:lnTo>
                  <a:pt x="639" y="113"/>
                </a:lnTo>
                <a:lnTo>
                  <a:pt x="650" y="117"/>
                </a:lnTo>
                <a:lnTo>
                  <a:pt x="661" y="125"/>
                </a:lnTo>
                <a:lnTo>
                  <a:pt x="678" y="117"/>
                </a:lnTo>
                <a:lnTo>
                  <a:pt x="669" y="74"/>
                </a:lnTo>
                <a:lnTo>
                  <a:pt x="668" y="73"/>
                </a:lnTo>
                <a:lnTo>
                  <a:pt x="664" y="68"/>
                </a:lnTo>
                <a:lnTo>
                  <a:pt x="658" y="59"/>
                </a:lnTo>
                <a:lnTo>
                  <a:pt x="650" y="51"/>
                </a:lnTo>
                <a:lnTo>
                  <a:pt x="639" y="43"/>
                </a:lnTo>
                <a:lnTo>
                  <a:pt x="628" y="36"/>
                </a:lnTo>
                <a:lnTo>
                  <a:pt x="614" y="32"/>
                </a:lnTo>
                <a:lnTo>
                  <a:pt x="601" y="30"/>
                </a:lnTo>
                <a:lnTo>
                  <a:pt x="587" y="32"/>
                </a:lnTo>
                <a:lnTo>
                  <a:pt x="573" y="35"/>
                </a:lnTo>
                <a:lnTo>
                  <a:pt x="562" y="36"/>
                </a:lnTo>
                <a:lnTo>
                  <a:pt x="553" y="39"/>
                </a:lnTo>
                <a:lnTo>
                  <a:pt x="543" y="41"/>
                </a:lnTo>
                <a:lnTo>
                  <a:pt x="538" y="43"/>
                </a:lnTo>
                <a:lnTo>
                  <a:pt x="534" y="44"/>
                </a:lnTo>
                <a:lnTo>
                  <a:pt x="532" y="44"/>
                </a:lnTo>
                <a:lnTo>
                  <a:pt x="502" y="65"/>
                </a:lnTo>
                <a:lnTo>
                  <a:pt x="484" y="48"/>
                </a:lnTo>
                <a:lnTo>
                  <a:pt x="483" y="47"/>
                </a:lnTo>
                <a:lnTo>
                  <a:pt x="479" y="46"/>
                </a:lnTo>
                <a:lnTo>
                  <a:pt x="472" y="43"/>
                </a:lnTo>
                <a:lnTo>
                  <a:pt x="465" y="39"/>
                </a:lnTo>
                <a:lnTo>
                  <a:pt x="457" y="36"/>
                </a:lnTo>
                <a:lnTo>
                  <a:pt x="449" y="33"/>
                </a:lnTo>
                <a:lnTo>
                  <a:pt x="440" y="32"/>
                </a:lnTo>
                <a:lnTo>
                  <a:pt x="434" y="30"/>
                </a:lnTo>
                <a:lnTo>
                  <a:pt x="425" y="30"/>
                </a:lnTo>
                <a:lnTo>
                  <a:pt x="417" y="30"/>
                </a:lnTo>
                <a:lnTo>
                  <a:pt x="406" y="29"/>
                </a:lnTo>
                <a:lnTo>
                  <a:pt x="397" y="28"/>
                </a:lnTo>
                <a:lnTo>
                  <a:pt x="387" y="28"/>
                </a:lnTo>
                <a:lnTo>
                  <a:pt x="380" y="26"/>
                </a:lnTo>
                <a:lnTo>
                  <a:pt x="375" y="26"/>
                </a:lnTo>
                <a:lnTo>
                  <a:pt x="373" y="26"/>
                </a:lnTo>
                <a:lnTo>
                  <a:pt x="287" y="0"/>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33" name="Freeform 29">
            <a:extLst>
              <a:ext uri="{FF2B5EF4-FFF2-40B4-BE49-F238E27FC236}">
                <a16:creationId xmlns:a16="http://schemas.microsoft.com/office/drawing/2014/main" id="{8126B449-7683-2C19-1998-4EA02CCDFBD8}"/>
              </a:ext>
            </a:extLst>
          </p:cNvPr>
          <p:cNvSpPr>
            <a:spLocks/>
          </p:cNvSpPr>
          <p:nvPr/>
        </p:nvSpPr>
        <p:spPr bwMode="auto">
          <a:xfrm flipH="1">
            <a:off x="8320088" y="2192338"/>
            <a:ext cx="436562" cy="579437"/>
          </a:xfrm>
          <a:custGeom>
            <a:avLst/>
            <a:gdLst>
              <a:gd name="T0" fmla="*/ 78 w 551"/>
              <a:gd name="T1" fmla="*/ 58 h 730"/>
              <a:gd name="T2" fmla="*/ 34 w 551"/>
              <a:gd name="T3" fmla="*/ 107 h 730"/>
              <a:gd name="T4" fmla="*/ 137 w 551"/>
              <a:gd name="T5" fmla="*/ 165 h 730"/>
              <a:gd name="T6" fmla="*/ 174 w 551"/>
              <a:gd name="T7" fmla="*/ 210 h 730"/>
              <a:gd name="T8" fmla="*/ 26 w 551"/>
              <a:gd name="T9" fmla="*/ 146 h 730"/>
              <a:gd name="T10" fmla="*/ 0 w 551"/>
              <a:gd name="T11" fmla="*/ 275 h 730"/>
              <a:gd name="T12" fmla="*/ 39 w 551"/>
              <a:gd name="T13" fmla="*/ 453 h 730"/>
              <a:gd name="T14" fmla="*/ 80 w 551"/>
              <a:gd name="T15" fmla="*/ 571 h 730"/>
              <a:gd name="T16" fmla="*/ 101 w 551"/>
              <a:gd name="T17" fmla="*/ 597 h 730"/>
              <a:gd name="T18" fmla="*/ 160 w 551"/>
              <a:gd name="T19" fmla="*/ 619 h 730"/>
              <a:gd name="T20" fmla="*/ 234 w 551"/>
              <a:gd name="T21" fmla="*/ 656 h 730"/>
              <a:gd name="T22" fmla="*/ 285 w 551"/>
              <a:gd name="T23" fmla="*/ 671 h 730"/>
              <a:gd name="T24" fmla="*/ 381 w 551"/>
              <a:gd name="T25" fmla="*/ 704 h 730"/>
              <a:gd name="T26" fmla="*/ 435 w 551"/>
              <a:gd name="T27" fmla="*/ 709 h 730"/>
              <a:gd name="T28" fmla="*/ 551 w 551"/>
              <a:gd name="T29" fmla="*/ 594 h 730"/>
              <a:gd name="T30" fmla="*/ 508 w 551"/>
              <a:gd name="T31" fmla="*/ 576 h 730"/>
              <a:gd name="T32" fmla="*/ 427 w 551"/>
              <a:gd name="T33" fmla="*/ 569 h 730"/>
              <a:gd name="T34" fmla="*/ 371 w 551"/>
              <a:gd name="T35" fmla="*/ 561 h 730"/>
              <a:gd name="T36" fmla="*/ 327 w 551"/>
              <a:gd name="T37" fmla="*/ 549 h 730"/>
              <a:gd name="T38" fmla="*/ 281 w 551"/>
              <a:gd name="T39" fmla="*/ 534 h 730"/>
              <a:gd name="T40" fmla="*/ 224 w 551"/>
              <a:gd name="T41" fmla="*/ 524 h 730"/>
              <a:gd name="T42" fmla="*/ 205 w 551"/>
              <a:gd name="T43" fmla="*/ 527 h 730"/>
              <a:gd name="T44" fmla="*/ 127 w 551"/>
              <a:gd name="T45" fmla="*/ 561 h 730"/>
              <a:gd name="T46" fmla="*/ 172 w 551"/>
              <a:gd name="T47" fmla="*/ 512 h 730"/>
              <a:gd name="T48" fmla="*/ 201 w 551"/>
              <a:gd name="T49" fmla="*/ 472 h 730"/>
              <a:gd name="T50" fmla="*/ 198 w 551"/>
              <a:gd name="T51" fmla="*/ 386 h 730"/>
              <a:gd name="T52" fmla="*/ 216 w 551"/>
              <a:gd name="T53" fmla="*/ 365 h 730"/>
              <a:gd name="T54" fmla="*/ 244 w 551"/>
              <a:gd name="T55" fmla="*/ 457 h 730"/>
              <a:gd name="T56" fmla="*/ 272 w 551"/>
              <a:gd name="T57" fmla="*/ 499 h 730"/>
              <a:gd name="T58" fmla="*/ 327 w 551"/>
              <a:gd name="T59" fmla="*/ 521 h 730"/>
              <a:gd name="T60" fmla="*/ 374 w 551"/>
              <a:gd name="T61" fmla="*/ 534 h 730"/>
              <a:gd name="T62" fmla="*/ 472 w 551"/>
              <a:gd name="T63" fmla="*/ 462 h 730"/>
              <a:gd name="T64" fmla="*/ 456 w 551"/>
              <a:gd name="T65" fmla="*/ 325 h 730"/>
              <a:gd name="T66" fmla="*/ 477 w 551"/>
              <a:gd name="T67" fmla="*/ 295 h 730"/>
              <a:gd name="T68" fmla="*/ 487 w 551"/>
              <a:gd name="T69" fmla="*/ 423 h 730"/>
              <a:gd name="T70" fmla="*/ 541 w 551"/>
              <a:gd name="T71" fmla="*/ 517 h 730"/>
              <a:gd name="T72" fmla="*/ 520 w 551"/>
              <a:gd name="T73" fmla="*/ 414 h 730"/>
              <a:gd name="T74" fmla="*/ 486 w 551"/>
              <a:gd name="T75" fmla="*/ 199 h 730"/>
              <a:gd name="T76" fmla="*/ 437 w 551"/>
              <a:gd name="T77" fmla="*/ 124 h 730"/>
              <a:gd name="T78" fmla="*/ 393 w 551"/>
              <a:gd name="T79" fmla="*/ 99 h 730"/>
              <a:gd name="T80" fmla="*/ 350 w 551"/>
              <a:gd name="T81" fmla="*/ 58 h 730"/>
              <a:gd name="T82" fmla="*/ 311 w 551"/>
              <a:gd name="T83" fmla="*/ 10 h 730"/>
              <a:gd name="T84" fmla="*/ 267 w 551"/>
              <a:gd name="T85" fmla="*/ 3 h 730"/>
              <a:gd name="T86" fmla="*/ 282 w 551"/>
              <a:gd name="T87" fmla="*/ 61 h 730"/>
              <a:gd name="T88" fmla="*/ 326 w 551"/>
              <a:gd name="T89" fmla="*/ 128 h 730"/>
              <a:gd name="T90" fmla="*/ 361 w 551"/>
              <a:gd name="T91" fmla="*/ 228 h 730"/>
              <a:gd name="T92" fmla="*/ 390 w 551"/>
              <a:gd name="T93" fmla="*/ 320 h 730"/>
              <a:gd name="T94" fmla="*/ 429 w 551"/>
              <a:gd name="T95" fmla="*/ 467 h 730"/>
              <a:gd name="T96" fmla="*/ 370 w 551"/>
              <a:gd name="T97" fmla="*/ 399 h 730"/>
              <a:gd name="T98" fmla="*/ 320 w 551"/>
              <a:gd name="T99" fmla="*/ 290 h 730"/>
              <a:gd name="T100" fmla="*/ 271 w 551"/>
              <a:gd name="T101" fmla="*/ 207 h 730"/>
              <a:gd name="T102" fmla="*/ 228 w 551"/>
              <a:gd name="T103" fmla="*/ 153 h 730"/>
              <a:gd name="T104" fmla="*/ 189 w 551"/>
              <a:gd name="T105" fmla="*/ 96 h 730"/>
              <a:gd name="T106" fmla="*/ 145 w 551"/>
              <a:gd name="T107" fmla="*/ 43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730">
                <a:moveTo>
                  <a:pt x="106" y="13"/>
                </a:moveTo>
                <a:lnTo>
                  <a:pt x="104" y="14"/>
                </a:lnTo>
                <a:lnTo>
                  <a:pt x="97" y="18"/>
                </a:lnTo>
                <a:lnTo>
                  <a:pt x="89" y="28"/>
                </a:lnTo>
                <a:lnTo>
                  <a:pt x="82" y="43"/>
                </a:lnTo>
                <a:lnTo>
                  <a:pt x="78" y="58"/>
                </a:lnTo>
                <a:lnTo>
                  <a:pt x="75" y="66"/>
                </a:lnTo>
                <a:lnTo>
                  <a:pt x="71" y="73"/>
                </a:lnTo>
                <a:lnTo>
                  <a:pt x="60" y="80"/>
                </a:lnTo>
                <a:lnTo>
                  <a:pt x="47" y="90"/>
                </a:lnTo>
                <a:lnTo>
                  <a:pt x="39" y="98"/>
                </a:lnTo>
                <a:lnTo>
                  <a:pt x="34" y="107"/>
                </a:lnTo>
                <a:lnTo>
                  <a:pt x="32" y="117"/>
                </a:lnTo>
                <a:lnTo>
                  <a:pt x="39" y="122"/>
                </a:lnTo>
                <a:lnTo>
                  <a:pt x="56" y="129"/>
                </a:lnTo>
                <a:lnTo>
                  <a:pt x="79" y="137"/>
                </a:lnTo>
                <a:lnTo>
                  <a:pt x="108" y="150"/>
                </a:lnTo>
                <a:lnTo>
                  <a:pt x="137" y="165"/>
                </a:lnTo>
                <a:lnTo>
                  <a:pt x="164" y="185"/>
                </a:lnTo>
                <a:lnTo>
                  <a:pt x="187" y="210"/>
                </a:lnTo>
                <a:lnTo>
                  <a:pt x="201" y="242"/>
                </a:lnTo>
                <a:lnTo>
                  <a:pt x="198" y="238"/>
                </a:lnTo>
                <a:lnTo>
                  <a:pt x="189" y="225"/>
                </a:lnTo>
                <a:lnTo>
                  <a:pt x="174" y="210"/>
                </a:lnTo>
                <a:lnTo>
                  <a:pt x="154" y="191"/>
                </a:lnTo>
                <a:lnTo>
                  <a:pt x="128" y="172"/>
                </a:lnTo>
                <a:lnTo>
                  <a:pt x="100" y="157"/>
                </a:lnTo>
                <a:lnTo>
                  <a:pt x="65" y="144"/>
                </a:lnTo>
                <a:lnTo>
                  <a:pt x="27" y="140"/>
                </a:lnTo>
                <a:lnTo>
                  <a:pt x="26" y="146"/>
                </a:lnTo>
                <a:lnTo>
                  <a:pt x="23" y="158"/>
                </a:lnTo>
                <a:lnTo>
                  <a:pt x="20" y="173"/>
                </a:lnTo>
                <a:lnTo>
                  <a:pt x="17" y="184"/>
                </a:lnTo>
                <a:lnTo>
                  <a:pt x="12" y="202"/>
                </a:lnTo>
                <a:lnTo>
                  <a:pt x="5" y="236"/>
                </a:lnTo>
                <a:lnTo>
                  <a:pt x="0" y="275"/>
                </a:lnTo>
                <a:lnTo>
                  <a:pt x="2" y="303"/>
                </a:lnTo>
                <a:lnTo>
                  <a:pt x="10" y="334"/>
                </a:lnTo>
                <a:lnTo>
                  <a:pt x="20" y="373"/>
                </a:lnTo>
                <a:lnTo>
                  <a:pt x="28" y="413"/>
                </a:lnTo>
                <a:lnTo>
                  <a:pt x="35" y="440"/>
                </a:lnTo>
                <a:lnTo>
                  <a:pt x="39" y="453"/>
                </a:lnTo>
                <a:lnTo>
                  <a:pt x="45" y="472"/>
                </a:lnTo>
                <a:lnTo>
                  <a:pt x="53" y="494"/>
                </a:lnTo>
                <a:lnTo>
                  <a:pt x="61" y="517"/>
                </a:lnTo>
                <a:lnTo>
                  <a:pt x="69" y="539"/>
                </a:lnTo>
                <a:lnTo>
                  <a:pt x="75" y="558"/>
                </a:lnTo>
                <a:lnTo>
                  <a:pt x="80" y="571"/>
                </a:lnTo>
                <a:lnTo>
                  <a:pt x="82" y="576"/>
                </a:lnTo>
                <a:lnTo>
                  <a:pt x="83" y="578"/>
                </a:lnTo>
                <a:lnTo>
                  <a:pt x="86" y="580"/>
                </a:lnTo>
                <a:lnTo>
                  <a:pt x="90" y="586"/>
                </a:lnTo>
                <a:lnTo>
                  <a:pt x="95" y="591"/>
                </a:lnTo>
                <a:lnTo>
                  <a:pt x="101" y="597"/>
                </a:lnTo>
                <a:lnTo>
                  <a:pt x="108" y="602"/>
                </a:lnTo>
                <a:lnTo>
                  <a:pt x="116" y="605"/>
                </a:lnTo>
                <a:lnTo>
                  <a:pt x="124" y="606"/>
                </a:lnTo>
                <a:lnTo>
                  <a:pt x="134" y="608"/>
                </a:lnTo>
                <a:lnTo>
                  <a:pt x="146" y="612"/>
                </a:lnTo>
                <a:lnTo>
                  <a:pt x="160" y="619"/>
                </a:lnTo>
                <a:lnTo>
                  <a:pt x="174" y="626"/>
                </a:lnTo>
                <a:lnTo>
                  <a:pt x="189" y="634"/>
                </a:lnTo>
                <a:lnTo>
                  <a:pt x="202" y="642"/>
                </a:lnTo>
                <a:lnTo>
                  <a:pt x="215" y="649"/>
                </a:lnTo>
                <a:lnTo>
                  <a:pt x="226" y="653"/>
                </a:lnTo>
                <a:lnTo>
                  <a:pt x="234" y="656"/>
                </a:lnTo>
                <a:lnTo>
                  <a:pt x="242" y="660"/>
                </a:lnTo>
                <a:lnTo>
                  <a:pt x="250" y="663"/>
                </a:lnTo>
                <a:lnTo>
                  <a:pt x="257" y="665"/>
                </a:lnTo>
                <a:lnTo>
                  <a:pt x="265" y="668"/>
                </a:lnTo>
                <a:lnTo>
                  <a:pt x="274" y="671"/>
                </a:lnTo>
                <a:lnTo>
                  <a:pt x="285" y="671"/>
                </a:lnTo>
                <a:lnTo>
                  <a:pt x="296" y="671"/>
                </a:lnTo>
                <a:lnTo>
                  <a:pt x="311" y="672"/>
                </a:lnTo>
                <a:lnTo>
                  <a:pt x="327" y="678"/>
                </a:lnTo>
                <a:lnTo>
                  <a:pt x="346" y="686"/>
                </a:lnTo>
                <a:lnTo>
                  <a:pt x="364" y="694"/>
                </a:lnTo>
                <a:lnTo>
                  <a:pt x="381" y="704"/>
                </a:lnTo>
                <a:lnTo>
                  <a:pt x="394" y="712"/>
                </a:lnTo>
                <a:lnTo>
                  <a:pt x="404" y="717"/>
                </a:lnTo>
                <a:lnTo>
                  <a:pt x="407" y="720"/>
                </a:lnTo>
                <a:lnTo>
                  <a:pt x="422" y="730"/>
                </a:lnTo>
                <a:lnTo>
                  <a:pt x="426" y="724"/>
                </a:lnTo>
                <a:lnTo>
                  <a:pt x="435" y="709"/>
                </a:lnTo>
                <a:lnTo>
                  <a:pt x="450" y="689"/>
                </a:lnTo>
                <a:lnTo>
                  <a:pt x="468" y="664"/>
                </a:lnTo>
                <a:lnTo>
                  <a:pt x="489" y="641"/>
                </a:lnTo>
                <a:lnTo>
                  <a:pt x="511" y="619"/>
                </a:lnTo>
                <a:lnTo>
                  <a:pt x="531" y="602"/>
                </a:lnTo>
                <a:lnTo>
                  <a:pt x="551" y="594"/>
                </a:lnTo>
                <a:lnTo>
                  <a:pt x="549" y="593"/>
                </a:lnTo>
                <a:lnTo>
                  <a:pt x="545" y="591"/>
                </a:lnTo>
                <a:lnTo>
                  <a:pt x="538" y="587"/>
                </a:lnTo>
                <a:lnTo>
                  <a:pt x="530" y="583"/>
                </a:lnTo>
                <a:lnTo>
                  <a:pt x="519" y="580"/>
                </a:lnTo>
                <a:lnTo>
                  <a:pt x="508" y="576"/>
                </a:lnTo>
                <a:lnTo>
                  <a:pt x="496" y="575"/>
                </a:lnTo>
                <a:lnTo>
                  <a:pt x="483" y="573"/>
                </a:lnTo>
                <a:lnTo>
                  <a:pt x="470" y="573"/>
                </a:lnTo>
                <a:lnTo>
                  <a:pt x="456" y="572"/>
                </a:lnTo>
                <a:lnTo>
                  <a:pt x="441" y="571"/>
                </a:lnTo>
                <a:lnTo>
                  <a:pt x="427" y="569"/>
                </a:lnTo>
                <a:lnTo>
                  <a:pt x="413" y="568"/>
                </a:lnTo>
                <a:lnTo>
                  <a:pt x="401" y="567"/>
                </a:lnTo>
                <a:lnTo>
                  <a:pt x="392" y="565"/>
                </a:lnTo>
                <a:lnTo>
                  <a:pt x="385" y="564"/>
                </a:lnTo>
                <a:lnTo>
                  <a:pt x="378" y="562"/>
                </a:lnTo>
                <a:lnTo>
                  <a:pt x="371" y="561"/>
                </a:lnTo>
                <a:lnTo>
                  <a:pt x="363" y="560"/>
                </a:lnTo>
                <a:lnTo>
                  <a:pt x="355" y="558"/>
                </a:lnTo>
                <a:lnTo>
                  <a:pt x="346" y="557"/>
                </a:lnTo>
                <a:lnTo>
                  <a:pt x="339" y="554"/>
                </a:lnTo>
                <a:lnTo>
                  <a:pt x="333" y="552"/>
                </a:lnTo>
                <a:lnTo>
                  <a:pt x="327" y="549"/>
                </a:lnTo>
                <a:lnTo>
                  <a:pt x="322" y="546"/>
                </a:lnTo>
                <a:lnTo>
                  <a:pt x="316" y="543"/>
                </a:lnTo>
                <a:lnTo>
                  <a:pt x="308" y="541"/>
                </a:lnTo>
                <a:lnTo>
                  <a:pt x="300" y="538"/>
                </a:lnTo>
                <a:lnTo>
                  <a:pt x="291" y="536"/>
                </a:lnTo>
                <a:lnTo>
                  <a:pt x="281" y="534"/>
                </a:lnTo>
                <a:lnTo>
                  <a:pt x="270" y="532"/>
                </a:lnTo>
                <a:lnTo>
                  <a:pt x="259" y="530"/>
                </a:lnTo>
                <a:lnTo>
                  <a:pt x="248" y="528"/>
                </a:lnTo>
                <a:lnTo>
                  <a:pt x="239" y="527"/>
                </a:lnTo>
                <a:lnTo>
                  <a:pt x="231" y="525"/>
                </a:lnTo>
                <a:lnTo>
                  <a:pt x="224" y="524"/>
                </a:lnTo>
                <a:lnTo>
                  <a:pt x="220" y="524"/>
                </a:lnTo>
                <a:lnTo>
                  <a:pt x="216" y="524"/>
                </a:lnTo>
                <a:lnTo>
                  <a:pt x="215" y="524"/>
                </a:lnTo>
                <a:lnTo>
                  <a:pt x="213" y="524"/>
                </a:lnTo>
                <a:lnTo>
                  <a:pt x="211" y="524"/>
                </a:lnTo>
                <a:lnTo>
                  <a:pt x="205" y="527"/>
                </a:lnTo>
                <a:lnTo>
                  <a:pt x="196" y="530"/>
                </a:lnTo>
                <a:lnTo>
                  <a:pt x="185" y="534"/>
                </a:lnTo>
                <a:lnTo>
                  <a:pt x="171" y="539"/>
                </a:lnTo>
                <a:lnTo>
                  <a:pt x="156" y="545"/>
                </a:lnTo>
                <a:lnTo>
                  <a:pt x="141" y="553"/>
                </a:lnTo>
                <a:lnTo>
                  <a:pt x="127" y="561"/>
                </a:lnTo>
                <a:lnTo>
                  <a:pt x="128" y="558"/>
                </a:lnTo>
                <a:lnTo>
                  <a:pt x="131" y="552"/>
                </a:lnTo>
                <a:lnTo>
                  <a:pt x="138" y="542"/>
                </a:lnTo>
                <a:lnTo>
                  <a:pt x="146" y="531"/>
                </a:lnTo>
                <a:lnTo>
                  <a:pt x="157" y="521"/>
                </a:lnTo>
                <a:lnTo>
                  <a:pt x="172" y="512"/>
                </a:lnTo>
                <a:lnTo>
                  <a:pt x="191" y="505"/>
                </a:lnTo>
                <a:lnTo>
                  <a:pt x="213" y="502"/>
                </a:lnTo>
                <a:lnTo>
                  <a:pt x="211" y="499"/>
                </a:lnTo>
                <a:lnTo>
                  <a:pt x="206" y="493"/>
                </a:lnTo>
                <a:lnTo>
                  <a:pt x="202" y="483"/>
                </a:lnTo>
                <a:lnTo>
                  <a:pt x="201" y="472"/>
                </a:lnTo>
                <a:lnTo>
                  <a:pt x="204" y="460"/>
                </a:lnTo>
                <a:lnTo>
                  <a:pt x="208" y="446"/>
                </a:lnTo>
                <a:lnTo>
                  <a:pt x="209" y="432"/>
                </a:lnTo>
                <a:lnTo>
                  <a:pt x="206" y="417"/>
                </a:lnTo>
                <a:lnTo>
                  <a:pt x="202" y="401"/>
                </a:lnTo>
                <a:lnTo>
                  <a:pt x="198" y="386"/>
                </a:lnTo>
                <a:lnTo>
                  <a:pt x="196" y="375"/>
                </a:lnTo>
                <a:lnTo>
                  <a:pt x="194" y="371"/>
                </a:lnTo>
                <a:lnTo>
                  <a:pt x="198" y="313"/>
                </a:lnTo>
                <a:lnTo>
                  <a:pt x="201" y="321"/>
                </a:lnTo>
                <a:lnTo>
                  <a:pt x="208" y="342"/>
                </a:lnTo>
                <a:lnTo>
                  <a:pt x="216" y="365"/>
                </a:lnTo>
                <a:lnTo>
                  <a:pt x="226" y="386"/>
                </a:lnTo>
                <a:lnTo>
                  <a:pt x="234" y="401"/>
                </a:lnTo>
                <a:lnTo>
                  <a:pt x="238" y="414"/>
                </a:lnTo>
                <a:lnTo>
                  <a:pt x="241" y="428"/>
                </a:lnTo>
                <a:lnTo>
                  <a:pt x="241" y="440"/>
                </a:lnTo>
                <a:lnTo>
                  <a:pt x="244" y="457"/>
                </a:lnTo>
                <a:lnTo>
                  <a:pt x="249" y="472"/>
                </a:lnTo>
                <a:lnTo>
                  <a:pt x="253" y="484"/>
                </a:lnTo>
                <a:lnTo>
                  <a:pt x="256" y="490"/>
                </a:lnTo>
                <a:lnTo>
                  <a:pt x="259" y="491"/>
                </a:lnTo>
                <a:lnTo>
                  <a:pt x="264" y="495"/>
                </a:lnTo>
                <a:lnTo>
                  <a:pt x="272" y="499"/>
                </a:lnTo>
                <a:lnTo>
                  <a:pt x="282" y="505"/>
                </a:lnTo>
                <a:lnTo>
                  <a:pt x="293" y="512"/>
                </a:lnTo>
                <a:lnTo>
                  <a:pt x="304" y="516"/>
                </a:lnTo>
                <a:lnTo>
                  <a:pt x="313" y="520"/>
                </a:lnTo>
                <a:lnTo>
                  <a:pt x="320" y="521"/>
                </a:lnTo>
                <a:lnTo>
                  <a:pt x="327" y="521"/>
                </a:lnTo>
                <a:lnTo>
                  <a:pt x="335" y="523"/>
                </a:lnTo>
                <a:lnTo>
                  <a:pt x="344" y="525"/>
                </a:lnTo>
                <a:lnTo>
                  <a:pt x="353" y="527"/>
                </a:lnTo>
                <a:lnTo>
                  <a:pt x="361" y="530"/>
                </a:lnTo>
                <a:lnTo>
                  <a:pt x="368" y="532"/>
                </a:lnTo>
                <a:lnTo>
                  <a:pt x="374" y="534"/>
                </a:lnTo>
                <a:lnTo>
                  <a:pt x="375" y="534"/>
                </a:lnTo>
                <a:lnTo>
                  <a:pt x="407" y="545"/>
                </a:lnTo>
                <a:lnTo>
                  <a:pt x="471" y="534"/>
                </a:lnTo>
                <a:lnTo>
                  <a:pt x="472" y="523"/>
                </a:lnTo>
                <a:lnTo>
                  <a:pt x="474" y="497"/>
                </a:lnTo>
                <a:lnTo>
                  <a:pt x="472" y="462"/>
                </a:lnTo>
                <a:lnTo>
                  <a:pt x="467" y="430"/>
                </a:lnTo>
                <a:lnTo>
                  <a:pt x="460" y="399"/>
                </a:lnTo>
                <a:lnTo>
                  <a:pt x="456" y="372"/>
                </a:lnTo>
                <a:lnTo>
                  <a:pt x="455" y="353"/>
                </a:lnTo>
                <a:lnTo>
                  <a:pt x="455" y="346"/>
                </a:lnTo>
                <a:lnTo>
                  <a:pt x="456" y="325"/>
                </a:lnTo>
                <a:lnTo>
                  <a:pt x="457" y="277"/>
                </a:lnTo>
                <a:lnTo>
                  <a:pt x="457" y="225"/>
                </a:lnTo>
                <a:lnTo>
                  <a:pt x="455" y="190"/>
                </a:lnTo>
                <a:lnTo>
                  <a:pt x="459" y="205"/>
                </a:lnTo>
                <a:lnTo>
                  <a:pt x="470" y="242"/>
                </a:lnTo>
                <a:lnTo>
                  <a:pt x="477" y="295"/>
                </a:lnTo>
                <a:lnTo>
                  <a:pt x="477" y="353"/>
                </a:lnTo>
                <a:lnTo>
                  <a:pt x="478" y="361"/>
                </a:lnTo>
                <a:lnTo>
                  <a:pt x="482" y="377"/>
                </a:lnTo>
                <a:lnTo>
                  <a:pt x="485" y="397"/>
                </a:lnTo>
                <a:lnTo>
                  <a:pt x="486" y="410"/>
                </a:lnTo>
                <a:lnTo>
                  <a:pt x="487" y="423"/>
                </a:lnTo>
                <a:lnTo>
                  <a:pt x="493" y="439"/>
                </a:lnTo>
                <a:lnTo>
                  <a:pt x="497" y="453"/>
                </a:lnTo>
                <a:lnTo>
                  <a:pt x="498" y="460"/>
                </a:lnTo>
                <a:lnTo>
                  <a:pt x="496" y="521"/>
                </a:lnTo>
                <a:lnTo>
                  <a:pt x="498" y="534"/>
                </a:lnTo>
                <a:lnTo>
                  <a:pt x="541" y="517"/>
                </a:lnTo>
                <a:lnTo>
                  <a:pt x="542" y="513"/>
                </a:lnTo>
                <a:lnTo>
                  <a:pt x="544" y="504"/>
                </a:lnTo>
                <a:lnTo>
                  <a:pt x="541" y="487"/>
                </a:lnTo>
                <a:lnTo>
                  <a:pt x="531" y="465"/>
                </a:lnTo>
                <a:lnTo>
                  <a:pt x="522" y="440"/>
                </a:lnTo>
                <a:lnTo>
                  <a:pt x="520" y="414"/>
                </a:lnTo>
                <a:lnTo>
                  <a:pt x="520" y="395"/>
                </a:lnTo>
                <a:lnTo>
                  <a:pt x="522" y="387"/>
                </a:lnTo>
                <a:lnTo>
                  <a:pt x="514" y="349"/>
                </a:lnTo>
                <a:lnTo>
                  <a:pt x="501" y="288"/>
                </a:lnTo>
                <a:lnTo>
                  <a:pt x="487" y="228"/>
                </a:lnTo>
                <a:lnTo>
                  <a:pt x="486" y="199"/>
                </a:lnTo>
                <a:lnTo>
                  <a:pt x="486" y="181"/>
                </a:lnTo>
                <a:lnTo>
                  <a:pt x="485" y="175"/>
                </a:lnTo>
                <a:lnTo>
                  <a:pt x="481" y="159"/>
                </a:lnTo>
                <a:lnTo>
                  <a:pt x="470" y="142"/>
                </a:lnTo>
                <a:lnTo>
                  <a:pt x="449" y="129"/>
                </a:lnTo>
                <a:lnTo>
                  <a:pt x="437" y="124"/>
                </a:lnTo>
                <a:lnTo>
                  <a:pt x="426" y="120"/>
                </a:lnTo>
                <a:lnTo>
                  <a:pt x="416" y="114"/>
                </a:lnTo>
                <a:lnTo>
                  <a:pt x="408" y="109"/>
                </a:lnTo>
                <a:lnTo>
                  <a:pt x="401" y="105"/>
                </a:lnTo>
                <a:lnTo>
                  <a:pt x="396" y="100"/>
                </a:lnTo>
                <a:lnTo>
                  <a:pt x="393" y="99"/>
                </a:lnTo>
                <a:lnTo>
                  <a:pt x="392" y="98"/>
                </a:lnTo>
                <a:lnTo>
                  <a:pt x="387" y="95"/>
                </a:lnTo>
                <a:lnTo>
                  <a:pt x="379" y="88"/>
                </a:lnTo>
                <a:lnTo>
                  <a:pt x="370" y="80"/>
                </a:lnTo>
                <a:lnTo>
                  <a:pt x="360" y="70"/>
                </a:lnTo>
                <a:lnTo>
                  <a:pt x="350" y="58"/>
                </a:lnTo>
                <a:lnTo>
                  <a:pt x="337" y="44"/>
                </a:lnTo>
                <a:lnTo>
                  <a:pt x="326" y="33"/>
                </a:lnTo>
                <a:lnTo>
                  <a:pt x="320" y="28"/>
                </a:lnTo>
                <a:lnTo>
                  <a:pt x="319" y="25"/>
                </a:lnTo>
                <a:lnTo>
                  <a:pt x="316" y="18"/>
                </a:lnTo>
                <a:lnTo>
                  <a:pt x="311" y="10"/>
                </a:lnTo>
                <a:lnTo>
                  <a:pt x="302" y="6"/>
                </a:lnTo>
                <a:lnTo>
                  <a:pt x="291" y="5"/>
                </a:lnTo>
                <a:lnTo>
                  <a:pt x="281" y="2"/>
                </a:lnTo>
                <a:lnTo>
                  <a:pt x="271" y="0"/>
                </a:lnTo>
                <a:lnTo>
                  <a:pt x="267" y="0"/>
                </a:lnTo>
                <a:lnTo>
                  <a:pt x="267" y="3"/>
                </a:lnTo>
                <a:lnTo>
                  <a:pt x="267" y="10"/>
                </a:lnTo>
                <a:lnTo>
                  <a:pt x="265" y="20"/>
                </a:lnTo>
                <a:lnTo>
                  <a:pt x="265" y="31"/>
                </a:lnTo>
                <a:lnTo>
                  <a:pt x="268" y="37"/>
                </a:lnTo>
                <a:lnTo>
                  <a:pt x="274" y="48"/>
                </a:lnTo>
                <a:lnTo>
                  <a:pt x="282" y="61"/>
                </a:lnTo>
                <a:lnTo>
                  <a:pt x="291" y="74"/>
                </a:lnTo>
                <a:lnTo>
                  <a:pt x="301" y="88"/>
                </a:lnTo>
                <a:lnTo>
                  <a:pt x="309" y="100"/>
                </a:lnTo>
                <a:lnTo>
                  <a:pt x="316" y="110"/>
                </a:lnTo>
                <a:lnTo>
                  <a:pt x="320" y="117"/>
                </a:lnTo>
                <a:lnTo>
                  <a:pt x="326" y="128"/>
                </a:lnTo>
                <a:lnTo>
                  <a:pt x="331" y="140"/>
                </a:lnTo>
                <a:lnTo>
                  <a:pt x="338" y="155"/>
                </a:lnTo>
                <a:lnTo>
                  <a:pt x="345" y="175"/>
                </a:lnTo>
                <a:lnTo>
                  <a:pt x="349" y="188"/>
                </a:lnTo>
                <a:lnTo>
                  <a:pt x="356" y="206"/>
                </a:lnTo>
                <a:lnTo>
                  <a:pt x="361" y="228"/>
                </a:lnTo>
                <a:lnTo>
                  <a:pt x="368" y="250"/>
                </a:lnTo>
                <a:lnTo>
                  <a:pt x="375" y="272"/>
                </a:lnTo>
                <a:lnTo>
                  <a:pt x="381" y="291"/>
                </a:lnTo>
                <a:lnTo>
                  <a:pt x="385" y="305"/>
                </a:lnTo>
                <a:lnTo>
                  <a:pt x="387" y="313"/>
                </a:lnTo>
                <a:lnTo>
                  <a:pt x="390" y="320"/>
                </a:lnTo>
                <a:lnTo>
                  <a:pt x="392" y="328"/>
                </a:lnTo>
                <a:lnTo>
                  <a:pt x="392" y="334"/>
                </a:lnTo>
                <a:lnTo>
                  <a:pt x="392" y="336"/>
                </a:lnTo>
                <a:lnTo>
                  <a:pt x="387" y="392"/>
                </a:lnTo>
                <a:lnTo>
                  <a:pt x="431" y="469"/>
                </a:lnTo>
                <a:lnTo>
                  <a:pt x="429" y="467"/>
                </a:lnTo>
                <a:lnTo>
                  <a:pt x="422" y="460"/>
                </a:lnTo>
                <a:lnTo>
                  <a:pt x="413" y="450"/>
                </a:lnTo>
                <a:lnTo>
                  <a:pt x="401" y="438"/>
                </a:lnTo>
                <a:lnTo>
                  <a:pt x="390" y="425"/>
                </a:lnTo>
                <a:lnTo>
                  <a:pt x="379" y="412"/>
                </a:lnTo>
                <a:lnTo>
                  <a:pt x="370" y="399"/>
                </a:lnTo>
                <a:lnTo>
                  <a:pt x="363" y="388"/>
                </a:lnTo>
                <a:lnTo>
                  <a:pt x="333" y="313"/>
                </a:lnTo>
                <a:lnTo>
                  <a:pt x="331" y="312"/>
                </a:lnTo>
                <a:lnTo>
                  <a:pt x="330" y="306"/>
                </a:lnTo>
                <a:lnTo>
                  <a:pt x="326" y="299"/>
                </a:lnTo>
                <a:lnTo>
                  <a:pt x="320" y="290"/>
                </a:lnTo>
                <a:lnTo>
                  <a:pt x="315" y="277"/>
                </a:lnTo>
                <a:lnTo>
                  <a:pt x="307" y="265"/>
                </a:lnTo>
                <a:lnTo>
                  <a:pt x="300" y="251"/>
                </a:lnTo>
                <a:lnTo>
                  <a:pt x="290" y="236"/>
                </a:lnTo>
                <a:lnTo>
                  <a:pt x="281" y="221"/>
                </a:lnTo>
                <a:lnTo>
                  <a:pt x="271" y="207"/>
                </a:lnTo>
                <a:lnTo>
                  <a:pt x="260" y="195"/>
                </a:lnTo>
                <a:lnTo>
                  <a:pt x="252" y="184"/>
                </a:lnTo>
                <a:lnTo>
                  <a:pt x="242" y="175"/>
                </a:lnTo>
                <a:lnTo>
                  <a:pt x="235" y="165"/>
                </a:lnTo>
                <a:lnTo>
                  <a:pt x="231" y="158"/>
                </a:lnTo>
                <a:lnTo>
                  <a:pt x="228" y="153"/>
                </a:lnTo>
                <a:lnTo>
                  <a:pt x="226" y="147"/>
                </a:lnTo>
                <a:lnTo>
                  <a:pt x="220" y="137"/>
                </a:lnTo>
                <a:lnTo>
                  <a:pt x="213" y="128"/>
                </a:lnTo>
                <a:lnTo>
                  <a:pt x="205" y="117"/>
                </a:lnTo>
                <a:lnTo>
                  <a:pt x="197" y="107"/>
                </a:lnTo>
                <a:lnTo>
                  <a:pt x="189" y="96"/>
                </a:lnTo>
                <a:lnTo>
                  <a:pt x="182" y="88"/>
                </a:lnTo>
                <a:lnTo>
                  <a:pt x="176" y="83"/>
                </a:lnTo>
                <a:lnTo>
                  <a:pt x="171" y="76"/>
                </a:lnTo>
                <a:lnTo>
                  <a:pt x="164" y="66"/>
                </a:lnTo>
                <a:lnTo>
                  <a:pt x="154" y="55"/>
                </a:lnTo>
                <a:lnTo>
                  <a:pt x="145" y="43"/>
                </a:lnTo>
                <a:lnTo>
                  <a:pt x="134" y="32"/>
                </a:lnTo>
                <a:lnTo>
                  <a:pt x="123" y="22"/>
                </a:lnTo>
                <a:lnTo>
                  <a:pt x="115" y="15"/>
                </a:lnTo>
                <a:lnTo>
                  <a:pt x="106"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34" name="Freeform 30">
            <a:extLst>
              <a:ext uri="{FF2B5EF4-FFF2-40B4-BE49-F238E27FC236}">
                <a16:creationId xmlns:a16="http://schemas.microsoft.com/office/drawing/2014/main" id="{1A78E320-9225-2EEA-A8B9-BC973DE3DF4F}"/>
              </a:ext>
            </a:extLst>
          </p:cNvPr>
          <p:cNvSpPr>
            <a:spLocks/>
          </p:cNvSpPr>
          <p:nvPr/>
        </p:nvSpPr>
        <p:spPr bwMode="auto">
          <a:xfrm flipH="1">
            <a:off x="8466138" y="2187575"/>
            <a:ext cx="138112" cy="263525"/>
          </a:xfrm>
          <a:custGeom>
            <a:avLst/>
            <a:gdLst>
              <a:gd name="T0" fmla="*/ 7 w 176"/>
              <a:gd name="T1" fmla="*/ 54 h 331"/>
              <a:gd name="T2" fmla="*/ 9 w 176"/>
              <a:gd name="T3" fmla="*/ 57 h 331"/>
              <a:gd name="T4" fmla="*/ 14 w 176"/>
              <a:gd name="T5" fmla="*/ 67 h 331"/>
              <a:gd name="T6" fmla="*/ 22 w 176"/>
              <a:gd name="T7" fmla="*/ 79 h 331"/>
              <a:gd name="T8" fmla="*/ 31 w 176"/>
              <a:gd name="T9" fmla="*/ 93 h 331"/>
              <a:gd name="T10" fmla="*/ 40 w 176"/>
              <a:gd name="T11" fmla="*/ 108 h 331"/>
              <a:gd name="T12" fmla="*/ 50 w 176"/>
              <a:gd name="T13" fmla="*/ 122 h 331"/>
              <a:gd name="T14" fmla="*/ 57 w 176"/>
              <a:gd name="T15" fmla="*/ 134 h 331"/>
              <a:gd name="T16" fmla="*/ 62 w 176"/>
              <a:gd name="T17" fmla="*/ 141 h 331"/>
              <a:gd name="T18" fmla="*/ 68 w 176"/>
              <a:gd name="T19" fmla="*/ 148 h 331"/>
              <a:gd name="T20" fmla="*/ 74 w 176"/>
              <a:gd name="T21" fmla="*/ 159 h 331"/>
              <a:gd name="T22" fmla="*/ 81 w 176"/>
              <a:gd name="T23" fmla="*/ 171 h 331"/>
              <a:gd name="T24" fmla="*/ 91 w 176"/>
              <a:gd name="T25" fmla="*/ 185 h 331"/>
              <a:gd name="T26" fmla="*/ 98 w 176"/>
              <a:gd name="T27" fmla="*/ 198 h 331"/>
              <a:gd name="T28" fmla="*/ 105 w 176"/>
              <a:gd name="T29" fmla="*/ 209 h 331"/>
              <a:gd name="T30" fmla="*/ 110 w 176"/>
              <a:gd name="T31" fmla="*/ 218 h 331"/>
              <a:gd name="T32" fmla="*/ 111 w 176"/>
              <a:gd name="T33" fmla="*/ 220 h 331"/>
              <a:gd name="T34" fmla="*/ 144 w 176"/>
              <a:gd name="T35" fmla="*/ 270 h 331"/>
              <a:gd name="T36" fmla="*/ 176 w 176"/>
              <a:gd name="T37" fmla="*/ 331 h 331"/>
              <a:gd name="T38" fmla="*/ 174 w 176"/>
              <a:gd name="T39" fmla="*/ 323 h 331"/>
              <a:gd name="T40" fmla="*/ 170 w 176"/>
              <a:gd name="T41" fmla="*/ 303 h 331"/>
              <a:gd name="T42" fmla="*/ 164 w 176"/>
              <a:gd name="T43" fmla="*/ 276 h 331"/>
              <a:gd name="T44" fmla="*/ 157 w 176"/>
              <a:gd name="T45" fmla="*/ 250 h 331"/>
              <a:gd name="T46" fmla="*/ 147 w 176"/>
              <a:gd name="T47" fmla="*/ 223 h 331"/>
              <a:gd name="T48" fmla="*/ 136 w 176"/>
              <a:gd name="T49" fmla="*/ 196 h 331"/>
              <a:gd name="T50" fmla="*/ 125 w 176"/>
              <a:gd name="T51" fmla="*/ 171 h 331"/>
              <a:gd name="T52" fmla="*/ 113 w 176"/>
              <a:gd name="T53" fmla="*/ 148 h 331"/>
              <a:gd name="T54" fmla="*/ 102 w 176"/>
              <a:gd name="T55" fmla="*/ 127 h 331"/>
              <a:gd name="T56" fmla="*/ 92 w 176"/>
              <a:gd name="T57" fmla="*/ 112 h 331"/>
              <a:gd name="T58" fmla="*/ 87 w 176"/>
              <a:gd name="T59" fmla="*/ 102 h 331"/>
              <a:gd name="T60" fmla="*/ 84 w 176"/>
              <a:gd name="T61" fmla="*/ 98 h 331"/>
              <a:gd name="T62" fmla="*/ 55 w 176"/>
              <a:gd name="T63" fmla="*/ 54 h 331"/>
              <a:gd name="T64" fmla="*/ 28 w 176"/>
              <a:gd name="T65" fmla="*/ 0 h 331"/>
              <a:gd name="T66" fmla="*/ 0 w 176"/>
              <a:gd name="T67" fmla="*/ 19 h 331"/>
              <a:gd name="T68" fmla="*/ 25 w 176"/>
              <a:gd name="T69" fmla="*/ 27 h 331"/>
              <a:gd name="T70" fmla="*/ 25 w 176"/>
              <a:gd name="T71" fmla="*/ 31 h 331"/>
              <a:gd name="T72" fmla="*/ 24 w 176"/>
              <a:gd name="T73" fmla="*/ 39 h 331"/>
              <a:gd name="T74" fmla="*/ 18 w 176"/>
              <a:gd name="T75" fmla="*/ 49 h 331"/>
              <a:gd name="T76" fmla="*/ 7 w 176"/>
              <a:gd name="T77" fmla="*/ 5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331">
                <a:moveTo>
                  <a:pt x="7" y="54"/>
                </a:moveTo>
                <a:lnTo>
                  <a:pt x="9" y="57"/>
                </a:lnTo>
                <a:lnTo>
                  <a:pt x="14" y="67"/>
                </a:lnTo>
                <a:lnTo>
                  <a:pt x="22" y="79"/>
                </a:lnTo>
                <a:lnTo>
                  <a:pt x="31" y="93"/>
                </a:lnTo>
                <a:lnTo>
                  <a:pt x="40" y="108"/>
                </a:lnTo>
                <a:lnTo>
                  <a:pt x="50" y="122"/>
                </a:lnTo>
                <a:lnTo>
                  <a:pt x="57" y="134"/>
                </a:lnTo>
                <a:lnTo>
                  <a:pt x="62" y="141"/>
                </a:lnTo>
                <a:lnTo>
                  <a:pt x="68" y="148"/>
                </a:lnTo>
                <a:lnTo>
                  <a:pt x="74" y="159"/>
                </a:lnTo>
                <a:lnTo>
                  <a:pt x="81" y="171"/>
                </a:lnTo>
                <a:lnTo>
                  <a:pt x="91" y="185"/>
                </a:lnTo>
                <a:lnTo>
                  <a:pt x="98" y="198"/>
                </a:lnTo>
                <a:lnTo>
                  <a:pt x="105" y="209"/>
                </a:lnTo>
                <a:lnTo>
                  <a:pt x="110" y="218"/>
                </a:lnTo>
                <a:lnTo>
                  <a:pt x="111" y="220"/>
                </a:lnTo>
                <a:lnTo>
                  <a:pt x="144" y="270"/>
                </a:lnTo>
                <a:lnTo>
                  <a:pt x="176" y="331"/>
                </a:lnTo>
                <a:lnTo>
                  <a:pt x="174" y="323"/>
                </a:lnTo>
                <a:lnTo>
                  <a:pt x="170" y="303"/>
                </a:lnTo>
                <a:lnTo>
                  <a:pt x="164" y="276"/>
                </a:lnTo>
                <a:lnTo>
                  <a:pt x="157" y="250"/>
                </a:lnTo>
                <a:lnTo>
                  <a:pt x="147" y="223"/>
                </a:lnTo>
                <a:lnTo>
                  <a:pt x="136" y="196"/>
                </a:lnTo>
                <a:lnTo>
                  <a:pt x="125" y="171"/>
                </a:lnTo>
                <a:lnTo>
                  <a:pt x="113" y="148"/>
                </a:lnTo>
                <a:lnTo>
                  <a:pt x="102" y="127"/>
                </a:lnTo>
                <a:lnTo>
                  <a:pt x="92" y="112"/>
                </a:lnTo>
                <a:lnTo>
                  <a:pt x="87" y="102"/>
                </a:lnTo>
                <a:lnTo>
                  <a:pt x="84" y="98"/>
                </a:lnTo>
                <a:lnTo>
                  <a:pt x="55" y="54"/>
                </a:lnTo>
                <a:lnTo>
                  <a:pt x="28" y="0"/>
                </a:lnTo>
                <a:lnTo>
                  <a:pt x="0" y="19"/>
                </a:lnTo>
                <a:lnTo>
                  <a:pt x="25" y="27"/>
                </a:lnTo>
                <a:lnTo>
                  <a:pt x="25" y="31"/>
                </a:lnTo>
                <a:lnTo>
                  <a:pt x="24" y="39"/>
                </a:lnTo>
                <a:lnTo>
                  <a:pt x="18" y="49"/>
                </a:lnTo>
                <a:lnTo>
                  <a:pt x="7" y="54"/>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35" name="Freeform 31">
            <a:extLst>
              <a:ext uri="{FF2B5EF4-FFF2-40B4-BE49-F238E27FC236}">
                <a16:creationId xmlns:a16="http://schemas.microsoft.com/office/drawing/2014/main" id="{72BAF0D6-F926-8472-BFD5-52EC8CC57EF1}"/>
              </a:ext>
            </a:extLst>
          </p:cNvPr>
          <p:cNvSpPr>
            <a:spLocks/>
          </p:cNvSpPr>
          <p:nvPr/>
        </p:nvSpPr>
        <p:spPr bwMode="auto">
          <a:xfrm flipH="1">
            <a:off x="8428038" y="2416175"/>
            <a:ext cx="139700" cy="214313"/>
          </a:xfrm>
          <a:custGeom>
            <a:avLst/>
            <a:gdLst>
              <a:gd name="T0" fmla="*/ 177 w 177"/>
              <a:gd name="T1" fmla="*/ 261 h 271"/>
              <a:gd name="T2" fmla="*/ 171 w 177"/>
              <a:gd name="T3" fmla="*/ 255 h 271"/>
              <a:gd name="T4" fmla="*/ 160 w 177"/>
              <a:gd name="T5" fmla="*/ 240 h 271"/>
              <a:gd name="T6" fmla="*/ 147 w 177"/>
              <a:gd name="T7" fmla="*/ 224 h 271"/>
              <a:gd name="T8" fmla="*/ 137 w 177"/>
              <a:gd name="T9" fmla="*/ 212 h 271"/>
              <a:gd name="T10" fmla="*/ 129 w 177"/>
              <a:gd name="T11" fmla="*/ 201 h 271"/>
              <a:gd name="T12" fmla="*/ 117 w 177"/>
              <a:gd name="T13" fmla="*/ 187 h 271"/>
              <a:gd name="T14" fmla="*/ 106 w 177"/>
              <a:gd name="T15" fmla="*/ 172 h 271"/>
              <a:gd name="T16" fmla="*/ 97 w 177"/>
              <a:gd name="T17" fmla="*/ 157 h 271"/>
              <a:gd name="T18" fmla="*/ 92 w 177"/>
              <a:gd name="T19" fmla="*/ 143 h 271"/>
              <a:gd name="T20" fmla="*/ 84 w 177"/>
              <a:gd name="T21" fmla="*/ 127 h 271"/>
              <a:gd name="T22" fmla="*/ 75 w 177"/>
              <a:gd name="T23" fmla="*/ 107 h 271"/>
              <a:gd name="T24" fmla="*/ 67 w 177"/>
              <a:gd name="T25" fmla="*/ 90 h 271"/>
              <a:gd name="T26" fmla="*/ 59 w 177"/>
              <a:gd name="T27" fmla="*/ 72 h 271"/>
              <a:gd name="T28" fmla="*/ 52 w 177"/>
              <a:gd name="T29" fmla="*/ 58 h 271"/>
              <a:gd name="T30" fmla="*/ 47 w 177"/>
              <a:gd name="T31" fmla="*/ 48 h 271"/>
              <a:gd name="T32" fmla="*/ 45 w 177"/>
              <a:gd name="T33" fmla="*/ 44 h 271"/>
              <a:gd name="T34" fmla="*/ 0 w 177"/>
              <a:gd name="T35" fmla="*/ 0 h 271"/>
              <a:gd name="T36" fmla="*/ 1 w 177"/>
              <a:gd name="T37" fmla="*/ 3 h 271"/>
              <a:gd name="T38" fmla="*/ 7 w 177"/>
              <a:gd name="T39" fmla="*/ 10 h 271"/>
              <a:gd name="T40" fmla="*/ 12 w 177"/>
              <a:gd name="T41" fmla="*/ 21 h 271"/>
              <a:gd name="T42" fmla="*/ 21 w 177"/>
              <a:gd name="T43" fmla="*/ 33 h 271"/>
              <a:gd name="T44" fmla="*/ 29 w 177"/>
              <a:gd name="T45" fmla="*/ 48 h 271"/>
              <a:gd name="T46" fmla="*/ 36 w 177"/>
              <a:gd name="T47" fmla="*/ 62 h 271"/>
              <a:gd name="T48" fmla="*/ 41 w 177"/>
              <a:gd name="T49" fmla="*/ 74 h 271"/>
              <a:gd name="T50" fmla="*/ 45 w 177"/>
              <a:gd name="T51" fmla="*/ 84 h 271"/>
              <a:gd name="T52" fmla="*/ 53 w 177"/>
              <a:gd name="T53" fmla="*/ 106 h 271"/>
              <a:gd name="T54" fmla="*/ 64 w 177"/>
              <a:gd name="T55" fmla="*/ 135 h 271"/>
              <a:gd name="T56" fmla="*/ 75 w 177"/>
              <a:gd name="T57" fmla="*/ 162 h 271"/>
              <a:gd name="T58" fmla="*/ 82 w 177"/>
              <a:gd name="T59" fmla="*/ 179 h 271"/>
              <a:gd name="T60" fmla="*/ 88 w 177"/>
              <a:gd name="T61" fmla="*/ 186 h 271"/>
              <a:gd name="T62" fmla="*/ 97 w 177"/>
              <a:gd name="T63" fmla="*/ 196 h 271"/>
              <a:gd name="T64" fmla="*/ 110 w 177"/>
              <a:gd name="T65" fmla="*/ 212 h 271"/>
              <a:gd name="T66" fmla="*/ 123 w 177"/>
              <a:gd name="T67" fmla="*/ 228 h 271"/>
              <a:gd name="T68" fmla="*/ 137 w 177"/>
              <a:gd name="T69" fmla="*/ 244 h 271"/>
              <a:gd name="T70" fmla="*/ 148 w 177"/>
              <a:gd name="T71" fmla="*/ 258 h 271"/>
              <a:gd name="T72" fmla="*/ 156 w 177"/>
              <a:gd name="T73" fmla="*/ 266 h 271"/>
              <a:gd name="T74" fmla="*/ 159 w 177"/>
              <a:gd name="T75" fmla="*/ 271 h 271"/>
              <a:gd name="T76" fmla="*/ 177 w 177"/>
              <a:gd name="T77" fmla="*/ 26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 h="271">
                <a:moveTo>
                  <a:pt x="177" y="261"/>
                </a:moveTo>
                <a:lnTo>
                  <a:pt x="171" y="255"/>
                </a:lnTo>
                <a:lnTo>
                  <a:pt x="160" y="240"/>
                </a:lnTo>
                <a:lnTo>
                  <a:pt x="147" y="224"/>
                </a:lnTo>
                <a:lnTo>
                  <a:pt x="137" y="212"/>
                </a:lnTo>
                <a:lnTo>
                  <a:pt x="129" y="201"/>
                </a:lnTo>
                <a:lnTo>
                  <a:pt x="117" y="187"/>
                </a:lnTo>
                <a:lnTo>
                  <a:pt x="106" y="172"/>
                </a:lnTo>
                <a:lnTo>
                  <a:pt x="97" y="157"/>
                </a:lnTo>
                <a:lnTo>
                  <a:pt x="92" y="143"/>
                </a:lnTo>
                <a:lnTo>
                  <a:pt x="84" y="127"/>
                </a:lnTo>
                <a:lnTo>
                  <a:pt x="75" y="107"/>
                </a:lnTo>
                <a:lnTo>
                  <a:pt x="67" y="90"/>
                </a:lnTo>
                <a:lnTo>
                  <a:pt x="59" y="72"/>
                </a:lnTo>
                <a:lnTo>
                  <a:pt x="52" y="58"/>
                </a:lnTo>
                <a:lnTo>
                  <a:pt x="47" y="48"/>
                </a:lnTo>
                <a:lnTo>
                  <a:pt x="45" y="44"/>
                </a:lnTo>
                <a:lnTo>
                  <a:pt x="0" y="0"/>
                </a:lnTo>
                <a:lnTo>
                  <a:pt x="1" y="3"/>
                </a:lnTo>
                <a:lnTo>
                  <a:pt x="7" y="10"/>
                </a:lnTo>
                <a:lnTo>
                  <a:pt x="12" y="21"/>
                </a:lnTo>
                <a:lnTo>
                  <a:pt x="21" y="33"/>
                </a:lnTo>
                <a:lnTo>
                  <a:pt x="29" y="48"/>
                </a:lnTo>
                <a:lnTo>
                  <a:pt x="36" y="62"/>
                </a:lnTo>
                <a:lnTo>
                  <a:pt x="41" y="74"/>
                </a:lnTo>
                <a:lnTo>
                  <a:pt x="45" y="84"/>
                </a:lnTo>
                <a:lnTo>
                  <a:pt x="53" y="106"/>
                </a:lnTo>
                <a:lnTo>
                  <a:pt x="64" y="135"/>
                </a:lnTo>
                <a:lnTo>
                  <a:pt x="75" y="162"/>
                </a:lnTo>
                <a:lnTo>
                  <a:pt x="82" y="179"/>
                </a:lnTo>
                <a:lnTo>
                  <a:pt x="88" y="186"/>
                </a:lnTo>
                <a:lnTo>
                  <a:pt x="97" y="196"/>
                </a:lnTo>
                <a:lnTo>
                  <a:pt x="110" y="212"/>
                </a:lnTo>
                <a:lnTo>
                  <a:pt x="123" y="228"/>
                </a:lnTo>
                <a:lnTo>
                  <a:pt x="137" y="244"/>
                </a:lnTo>
                <a:lnTo>
                  <a:pt x="148" y="258"/>
                </a:lnTo>
                <a:lnTo>
                  <a:pt x="156" y="266"/>
                </a:lnTo>
                <a:lnTo>
                  <a:pt x="159" y="271"/>
                </a:lnTo>
                <a:lnTo>
                  <a:pt x="17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36" name="Freeform 32">
            <a:extLst>
              <a:ext uri="{FF2B5EF4-FFF2-40B4-BE49-F238E27FC236}">
                <a16:creationId xmlns:a16="http://schemas.microsoft.com/office/drawing/2014/main" id="{AB754346-7EAC-0DFC-80DC-D3F93B0BCBF5}"/>
              </a:ext>
            </a:extLst>
          </p:cNvPr>
          <p:cNvSpPr>
            <a:spLocks/>
          </p:cNvSpPr>
          <p:nvPr/>
        </p:nvSpPr>
        <p:spPr bwMode="auto">
          <a:xfrm flipH="1">
            <a:off x="8380413" y="2484438"/>
            <a:ext cx="82550" cy="138112"/>
          </a:xfrm>
          <a:custGeom>
            <a:avLst/>
            <a:gdLst>
              <a:gd name="T0" fmla="*/ 5 w 104"/>
              <a:gd name="T1" fmla="*/ 27 h 174"/>
              <a:gd name="T2" fmla="*/ 6 w 104"/>
              <a:gd name="T3" fmla="*/ 30 h 174"/>
              <a:gd name="T4" fmla="*/ 12 w 104"/>
              <a:gd name="T5" fmla="*/ 38 h 174"/>
              <a:gd name="T6" fmla="*/ 20 w 104"/>
              <a:gd name="T7" fmla="*/ 49 h 174"/>
              <a:gd name="T8" fmla="*/ 28 w 104"/>
              <a:gd name="T9" fmla="*/ 63 h 174"/>
              <a:gd name="T10" fmla="*/ 38 w 104"/>
              <a:gd name="T11" fmla="*/ 77 h 174"/>
              <a:gd name="T12" fmla="*/ 48 w 104"/>
              <a:gd name="T13" fmla="*/ 88 h 174"/>
              <a:gd name="T14" fmla="*/ 56 w 104"/>
              <a:gd name="T15" fmla="*/ 97 h 174"/>
              <a:gd name="T16" fmla="*/ 61 w 104"/>
              <a:gd name="T17" fmla="*/ 101 h 174"/>
              <a:gd name="T18" fmla="*/ 71 w 104"/>
              <a:gd name="T19" fmla="*/ 112 h 174"/>
              <a:gd name="T20" fmla="*/ 79 w 104"/>
              <a:gd name="T21" fmla="*/ 133 h 174"/>
              <a:gd name="T22" fmla="*/ 86 w 104"/>
              <a:gd name="T23" fmla="*/ 152 h 174"/>
              <a:gd name="T24" fmla="*/ 89 w 104"/>
              <a:gd name="T25" fmla="*/ 162 h 174"/>
              <a:gd name="T26" fmla="*/ 91 w 104"/>
              <a:gd name="T27" fmla="*/ 174 h 174"/>
              <a:gd name="T28" fmla="*/ 101 w 104"/>
              <a:gd name="T29" fmla="*/ 174 h 174"/>
              <a:gd name="T30" fmla="*/ 104 w 104"/>
              <a:gd name="T31" fmla="*/ 156 h 174"/>
              <a:gd name="T32" fmla="*/ 76 w 104"/>
              <a:gd name="T33" fmla="*/ 92 h 174"/>
              <a:gd name="T34" fmla="*/ 17 w 104"/>
              <a:gd name="T35" fmla="*/ 24 h 174"/>
              <a:gd name="T36" fmla="*/ 0 w 104"/>
              <a:gd name="T37" fmla="*/ 0 h 174"/>
              <a:gd name="T38" fmla="*/ 5 w 104"/>
              <a:gd name="T39" fmla="*/ 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74">
                <a:moveTo>
                  <a:pt x="5" y="27"/>
                </a:moveTo>
                <a:lnTo>
                  <a:pt x="6" y="30"/>
                </a:lnTo>
                <a:lnTo>
                  <a:pt x="12" y="38"/>
                </a:lnTo>
                <a:lnTo>
                  <a:pt x="20" y="49"/>
                </a:lnTo>
                <a:lnTo>
                  <a:pt x="28" y="63"/>
                </a:lnTo>
                <a:lnTo>
                  <a:pt x="38" y="77"/>
                </a:lnTo>
                <a:lnTo>
                  <a:pt x="48" y="88"/>
                </a:lnTo>
                <a:lnTo>
                  <a:pt x="56" y="97"/>
                </a:lnTo>
                <a:lnTo>
                  <a:pt x="61" y="101"/>
                </a:lnTo>
                <a:lnTo>
                  <a:pt x="71" y="112"/>
                </a:lnTo>
                <a:lnTo>
                  <a:pt x="79" y="133"/>
                </a:lnTo>
                <a:lnTo>
                  <a:pt x="86" y="152"/>
                </a:lnTo>
                <a:lnTo>
                  <a:pt x="89" y="162"/>
                </a:lnTo>
                <a:lnTo>
                  <a:pt x="91" y="174"/>
                </a:lnTo>
                <a:lnTo>
                  <a:pt x="101" y="174"/>
                </a:lnTo>
                <a:lnTo>
                  <a:pt x="104" y="156"/>
                </a:lnTo>
                <a:lnTo>
                  <a:pt x="76" y="92"/>
                </a:lnTo>
                <a:lnTo>
                  <a:pt x="17" y="24"/>
                </a:lnTo>
                <a:lnTo>
                  <a:pt x="0" y="0"/>
                </a:ln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937" name="Freeform 33">
            <a:extLst>
              <a:ext uri="{FF2B5EF4-FFF2-40B4-BE49-F238E27FC236}">
                <a16:creationId xmlns:a16="http://schemas.microsoft.com/office/drawing/2014/main" id="{69A744D5-2BDF-C887-C726-C4322267FC8C}"/>
              </a:ext>
            </a:extLst>
          </p:cNvPr>
          <p:cNvSpPr>
            <a:spLocks/>
          </p:cNvSpPr>
          <p:nvPr/>
        </p:nvSpPr>
        <p:spPr bwMode="auto">
          <a:xfrm flipH="1">
            <a:off x="8428038" y="2219325"/>
            <a:ext cx="65087" cy="193675"/>
          </a:xfrm>
          <a:custGeom>
            <a:avLst/>
            <a:gdLst>
              <a:gd name="T0" fmla="*/ 0 w 82"/>
              <a:gd name="T1" fmla="*/ 0 h 246"/>
              <a:gd name="T2" fmla="*/ 4 w 82"/>
              <a:gd name="T3" fmla="*/ 7 h 246"/>
              <a:gd name="T4" fmla="*/ 12 w 82"/>
              <a:gd name="T5" fmla="*/ 26 h 246"/>
              <a:gd name="T6" fmla="*/ 26 w 82"/>
              <a:gd name="T7" fmla="*/ 54 h 246"/>
              <a:gd name="T8" fmla="*/ 41 w 82"/>
              <a:gd name="T9" fmla="*/ 89 h 246"/>
              <a:gd name="T10" fmla="*/ 56 w 82"/>
              <a:gd name="T11" fmla="*/ 129 h 246"/>
              <a:gd name="T12" fmla="*/ 70 w 82"/>
              <a:gd name="T13" fmla="*/ 170 h 246"/>
              <a:gd name="T14" fmla="*/ 78 w 82"/>
              <a:gd name="T15" fmla="*/ 210 h 246"/>
              <a:gd name="T16" fmla="*/ 82 w 82"/>
              <a:gd name="T17" fmla="*/ 246 h 246"/>
              <a:gd name="T18" fmla="*/ 82 w 82"/>
              <a:gd name="T19" fmla="*/ 240 h 246"/>
              <a:gd name="T20" fmla="*/ 82 w 82"/>
              <a:gd name="T21" fmla="*/ 227 h 246"/>
              <a:gd name="T22" fmla="*/ 80 w 82"/>
              <a:gd name="T23" fmla="*/ 203 h 246"/>
              <a:gd name="T24" fmla="*/ 78 w 82"/>
              <a:gd name="T25" fmla="*/ 174 h 246"/>
              <a:gd name="T26" fmla="*/ 72 w 82"/>
              <a:gd name="T27" fmla="*/ 140 h 246"/>
              <a:gd name="T28" fmla="*/ 64 w 82"/>
              <a:gd name="T29" fmla="*/ 103 h 246"/>
              <a:gd name="T30" fmla="*/ 50 w 82"/>
              <a:gd name="T31" fmla="*/ 65 h 246"/>
              <a:gd name="T32" fmla="*/ 34 w 82"/>
              <a:gd name="T33" fmla="*/ 25 h 246"/>
              <a:gd name="T34" fmla="*/ 0 w 82"/>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246">
                <a:moveTo>
                  <a:pt x="0" y="0"/>
                </a:moveTo>
                <a:lnTo>
                  <a:pt x="4" y="7"/>
                </a:lnTo>
                <a:lnTo>
                  <a:pt x="12" y="26"/>
                </a:lnTo>
                <a:lnTo>
                  <a:pt x="26" y="54"/>
                </a:lnTo>
                <a:lnTo>
                  <a:pt x="41" y="89"/>
                </a:lnTo>
                <a:lnTo>
                  <a:pt x="56" y="129"/>
                </a:lnTo>
                <a:lnTo>
                  <a:pt x="70" y="170"/>
                </a:lnTo>
                <a:lnTo>
                  <a:pt x="78" y="210"/>
                </a:lnTo>
                <a:lnTo>
                  <a:pt x="82" y="246"/>
                </a:lnTo>
                <a:lnTo>
                  <a:pt x="82" y="240"/>
                </a:lnTo>
                <a:lnTo>
                  <a:pt x="82" y="227"/>
                </a:lnTo>
                <a:lnTo>
                  <a:pt x="80" y="203"/>
                </a:lnTo>
                <a:lnTo>
                  <a:pt x="78" y="174"/>
                </a:lnTo>
                <a:lnTo>
                  <a:pt x="72" y="140"/>
                </a:lnTo>
                <a:lnTo>
                  <a:pt x="64" y="103"/>
                </a:lnTo>
                <a:lnTo>
                  <a:pt x="50" y="65"/>
                </a:lnTo>
                <a:lnTo>
                  <a:pt x="34"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97" name="Rectangle 245">
            <a:extLst>
              <a:ext uri="{FF2B5EF4-FFF2-40B4-BE49-F238E27FC236}">
                <a16:creationId xmlns:a16="http://schemas.microsoft.com/office/drawing/2014/main" id="{C03EFE9C-A3F2-2335-B368-7B9188CAECF8}"/>
              </a:ext>
            </a:extLst>
          </p:cNvPr>
          <p:cNvSpPr>
            <a:spLocks noGrp="1" noChangeArrowheads="1"/>
          </p:cNvSpPr>
          <p:nvPr>
            <p:ph type="title"/>
          </p:nvPr>
        </p:nvSpPr>
        <p:spPr/>
        <p:txBody>
          <a:bodyPr/>
          <a:lstStyle/>
          <a:p>
            <a:r>
              <a:rPr lang="en-US" altLang="LID4096"/>
              <a:t>Intimate collaborators &amp; groupware </a:t>
            </a:r>
          </a:p>
        </p:txBody>
      </p:sp>
      <p:sp>
        <p:nvSpPr>
          <p:cNvPr id="126198" name="Rectangle 246">
            <a:extLst>
              <a:ext uri="{FF2B5EF4-FFF2-40B4-BE49-F238E27FC236}">
                <a16:creationId xmlns:a16="http://schemas.microsoft.com/office/drawing/2014/main" id="{9CC220F8-E919-E026-D233-EE96EF926380}"/>
              </a:ext>
            </a:extLst>
          </p:cNvPr>
          <p:cNvSpPr>
            <a:spLocks noGrp="1" noChangeArrowheads="1"/>
          </p:cNvSpPr>
          <p:nvPr>
            <p:ph type="body" idx="1"/>
          </p:nvPr>
        </p:nvSpPr>
        <p:spPr/>
        <p:txBody>
          <a:bodyPr/>
          <a:lstStyle/>
          <a:p>
            <a:pPr marL="0" indent="0"/>
            <a:r>
              <a:rPr lang="en-US" altLang="LID4096"/>
              <a:t>Friends, family, work groups</a:t>
            </a:r>
          </a:p>
          <a:p>
            <a:pPr lvl="1"/>
            <a:endParaRPr lang="en-US" altLang="LID4096"/>
          </a:p>
          <a:p>
            <a:pPr marL="0" indent="0"/>
            <a:r>
              <a:rPr lang="en-US" altLang="LID4096"/>
              <a:t>Real need for close </a:t>
            </a:r>
            <a:br>
              <a:rPr lang="en-US" altLang="LID4096"/>
            </a:br>
            <a:r>
              <a:rPr lang="en-US" altLang="LID4096"/>
              <a:t>coordination and collaboration</a:t>
            </a:r>
          </a:p>
          <a:p>
            <a:pPr marL="0" indent="0"/>
            <a:endParaRPr lang="en-US" altLang="LID4096"/>
          </a:p>
          <a:p>
            <a:pPr marL="0" indent="0"/>
            <a:r>
              <a:rPr lang="en-US" altLang="LID4096">
                <a:solidFill>
                  <a:srgbClr val="CC0000"/>
                </a:solidFill>
              </a:rPr>
              <a:t>Sometimes co-located,</a:t>
            </a:r>
            <a:br>
              <a:rPr lang="en-US" altLang="LID4096">
                <a:solidFill>
                  <a:srgbClr val="CC0000"/>
                </a:solidFill>
              </a:rPr>
            </a:br>
            <a:r>
              <a:rPr lang="en-US" altLang="LID4096">
                <a:solidFill>
                  <a:srgbClr val="CC0000"/>
                </a:solidFill>
              </a:rPr>
              <a:t>sometimes distance-separated</a:t>
            </a:r>
          </a:p>
        </p:txBody>
      </p:sp>
      <p:grpSp>
        <p:nvGrpSpPr>
          <p:cNvPr id="126196" name="Group 244">
            <a:extLst>
              <a:ext uri="{FF2B5EF4-FFF2-40B4-BE49-F238E27FC236}">
                <a16:creationId xmlns:a16="http://schemas.microsoft.com/office/drawing/2014/main" id="{89DFEC6B-80FB-08D8-24A9-E75E95E46A75}"/>
              </a:ext>
            </a:extLst>
          </p:cNvPr>
          <p:cNvGrpSpPr>
            <a:grpSpLocks/>
          </p:cNvGrpSpPr>
          <p:nvPr/>
        </p:nvGrpSpPr>
        <p:grpSpPr bwMode="auto">
          <a:xfrm>
            <a:off x="6288088" y="3544888"/>
            <a:ext cx="1978025" cy="1671637"/>
            <a:chOff x="3961" y="2233"/>
            <a:chExt cx="1246" cy="1053"/>
          </a:xfrm>
        </p:grpSpPr>
        <p:sp>
          <p:nvSpPr>
            <p:cNvPr id="126066" name="Freeform 114">
              <a:extLst>
                <a:ext uri="{FF2B5EF4-FFF2-40B4-BE49-F238E27FC236}">
                  <a16:creationId xmlns:a16="http://schemas.microsoft.com/office/drawing/2014/main" id="{7CC16C94-A52F-2290-A193-7C9B0B2EFAAD}"/>
                </a:ext>
              </a:extLst>
            </p:cNvPr>
            <p:cNvSpPr>
              <a:spLocks/>
            </p:cNvSpPr>
            <p:nvPr/>
          </p:nvSpPr>
          <p:spPr bwMode="auto">
            <a:xfrm>
              <a:off x="3961" y="2233"/>
              <a:ext cx="1246" cy="1053"/>
            </a:xfrm>
            <a:custGeom>
              <a:avLst/>
              <a:gdLst>
                <a:gd name="T0" fmla="*/ 1015 w 1246"/>
                <a:gd name="T1" fmla="*/ 8 h 1053"/>
                <a:gd name="T2" fmla="*/ 1001 w 1246"/>
                <a:gd name="T3" fmla="*/ 6 h 1053"/>
                <a:gd name="T4" fmla="*/ 964 w 1246"/>
                <a:gd name="T5" fmla="*/ 3 h 1053"/>
                <a:gd name="T6" fmla="*/ 907 w 1246"/>
                <a:gd name="T7" fmla="*/ 1 h 1053"/>
                <a:gd name="T8" fmla="*/ 834 w 1246"/>
                <a:gd name="T9" fmla="*/ 0 h 1053"/>
                <a:gd name="T10" fmla="*/ 748 w 1246"/>
                <a:gd name="T11" fmla="*/ 0 h 1053"/>
                <a:gd name="T12" fmla="*/ 655 w 1246"/>
                <a:gd name="T13" fmla="*/ 3 h 1053"/>
                <a:gd name="T14" fmla="*/ 556 w 1246"/>
                <a:gd name="T15" fmla="*/ 12 h 1053"/>
                <a:gd name="T16" fmla="*/ 457 w 1246"/>
                <a:gd name="T17" fmla="*/ 27 h 1053"/>
                <a:gd name="T18" fmla="*/ 389 w 1246"/>
                <a:gd name="T19" fmla="*/ 41 h 1053"/>
                <a:gd name="T20" fmla="*/ 324 w 1246"/>
                <a:gd name="T21" fmla="*/ 61 h 1053"/>
                <a:gd name="T22" fmla="*/ 261 w 1246"/>
                <a:gd name="T23" fmla="*/ 84 h 1053"/>
                <a:gd name="T24" fmla="*/ 206 w 1246"/>
                <a:gd name="T25" fmla="*/ 111 h 1053"/>
                <a:gd name="T26" fmla="*/ 158 w 1246"/>
                <a:gd name="T27" fmla="*/ 140 h 1053"/>
                <a:gd name="T28" fmla="*/ 120 w 1246"/>
                <a:gd name="T29" fmla="*/ 172 h 1053"/>
                <a:gd name="T30" fmla="*/ 92 w 1246"/>
                <a:gd name="T31" fmla="*/ 203 h 1053"/>
                <a:gd name="T32" fmla="*/ 77 w 1246"/>
                <a:gd name="T33" fmla="*/ 235 h 1053"/>
                <a:gd name="T34" fmla="*/ 79 w 1246"/>
                <a:gd name="T35" fmla="*/ 304 h 1053"/>
                <a:gd name="T36" fmla="*/ 115 w 1246"/>
                <a:gd name="T37" fmla="*/ 357 h 1053"/>
                <a:gd name="T38" fmla="*/ 171 w 1246"/>
                <a:gd name="T39" fmla="*/ 396 h 1053"/>
                <a:gd name="T40" fmla="*/ 236 w 1246"/>
                <a:gd name="T41" fmla="*/ 429 h 1053"/>
                <a:gd name="T42" fmla="*/ 295 w 1246"/>
                <a:gd name="T43" fmla="*/ 455 h 1053"/>
                <a:gd name="T44" fmla="*/ 335 w 1246"/>
                <a:gd name="T45" fmla="*/ 482 h 1053"/>
                <a:gd name="T46" fmla="*/ 342 w 1246"/>
                <a:gd name="T47" fmla="*/ 512 h 1053"/>
                <a:gd name="T48" fmla="*/ 305 w 1246"/>
                <a:gd name="T49" fmla="*/ 550 h 1053"/>
                <a:gd name="T50" fmla="*/ 235 w 1246"/>
                <a:gd name="T51" fmla="*/ 594 h 1053"/>
                <a:gd name="T52" fmla="*/ 164 w 1246"/>
                <a:gd name="T53" fmla="*/ 646 h 1053"/>
                <a:gd name="T54" fmla="*/ 97 w 1246"/>
                <a:gd name="T55" fmla="*/ 701 h 1053"/>
                <a:gd name="T56" fmla="*/ 41 w 1246"/>
                <a:gd name="T57" fmla="*/ 760 h 1053"/>
                <a:gd name="T58" fmla="*/ 7 w 1246"/>
                <a:gd name="T59" fmla="*/ 819 h 1053"/>
                <a:gd name="T60" fmla="*/ 0 w 1246"/>
                <a:gd name="T61" fmla="*/ 880 h 1053"/>
                <a:gd name="T62" fmla="*/ 27 w 1246"/>
                <a:gd name="T63" fmla="*/ 940 h 1053"/>
                <a:gd name="T64" fmla="*/ 98 w 1246"/>
                <a:gd name="T65" fmla="*/ 999 h 1053"/>
                <a:gd name="T66" fmla="*/ 211 w 1246"/>
                <a:gd name="T67" fmla="*/ 1041 h 1053"/>
                <a:gd name="T68" fmla="*/ 352 w 1246"/>
                <a:gd name="T69" fmla="*/ 1053 h 1053"/>
                <a:gd name="T70" fmla="*/ 509 w 1246"/>
                <a:gd name="T71" fmla="*/ 1037 h 1053"/>
                <a:gd name="T72" fmla="*/ 676 w 1246"/>
                <a:gd name="T73" fmla="*/ 996 h 1053"/>
                <a:gd name="T74" fmla="*/ 838 w 1246"/>
                <a:gd name="T75" fmla="*/ 929 h 1053"/>
                <a:gd name="T76" fmla="*/ 986 w 1246"/>
                <a:gd name="T77" fmla="*/ 842 h 1053"/>
                <a:gd name="T78" fmla="*/ 1111 w 1246"/>
                <a:gd name="T79" fmla="*/ 735 h 1053"/>
                <a:gd name="T80" fmla="*/ 1201 w 1246"/>
                <a:gd name="T81" fmla="*/ 611 h 1053"/>
                <a:gd name="T82" fmla="*/ 1244 w 1246"/>
                <a:gd name="T83" fmla="*/ 495 h 1053"/>
                <a:gd name="T84" fmla="*/ 1246 w 1246"/>
                <a:gd name="T85" fmla="*/ 410 h 1053"/>
                <a:gd name="T86" fmla="*/ 1213 w 1246"/>
                <a:gd name="T87" fmla="*/ 348 h 1053"/>
                <a:gd name="T88" fmla="*/ 1157 w 1246"/>
                <a:gd name="T89" fmla="*/ 308 h 1053"/>
                <a:gd name="T90" fmla="*/ 1084 w 1246"/>
                <a:gd name="T91" fmla="*/ 280 h 1053"/>
                <a:gd name="T92" fmla="*/ 1006 w 1246"/>
                <a:gd name="T93" fmla="*/ 261 h 1053"/>
                <a:gd name="T94" fmla="*/ 930 w 1246"/>
                <a:gd name="T95" fmla="*/ 244 h 1053"/>
                <a:gd name="T96" fmla="*/ 867 w 1246"/>
                <a:gd name="T97" fmla="*/ 226 h 1053"/>
                <a:gd name="T98" fmla="*/ 830 w 1246"/>
                <a:gd name="T99" fmla="*/ 199 h 1053"/>
                <a:gd name="T100" fmla="*/ 827 w 1246"/>
                <a:gd name="T101" fmla="*/ 165 h 1053"/>
                <a:gd name="T102" fmla="*/ 848 w 1246"/>
                <a:gd name="T103" fmla="*/ 129 h 1053"/>
                <a:gd name="T104" fmla="*/ 886 w 1246"/>
                <a:gd name="T105" fmla="*/ 94 h 1053"/>
                <a:gd name="T106" fmla="*/ 929 w 1246"/>
                <a:gd name="T107" fmla="*/ 60 h 1053"/>
                <a:gd name="T108" fmla="*/ 970 w 1246"/>
                <a:gd name="T109" fmla="*/ 33 h 1053"/>
                <a:gd name="T110" fmla="*/ 1001 w 1246"/>
                <a:gd name="T111" fmla="*/ 14 h 1053"/>
                <a:gd name="T112" fmla="*/ 1015 w 1246"/>
                <a:gd name="T113" fmla="*/ 8 h 1053"/>
                <a:gd name="T114" fmla="*/ 1015 w 1246"/>
                <a:gd name="T115" fmla="*/ 8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46" h="1053">
                  <a:moveTo>
                    <a:pt x="1015" y="8"/>
                  </a:moveTo>
                  <a:lnTo>
                    <a:pt x="1001" y="6"/>
                  </a:lnTo>
                  <a:lnTo>
                    <a:pt x="964" y="3"/>
                  </a:lnTo>
                  <a:lnTo>
                    <a:pt x="907" y="1"/>
                  </a:lnTo>
                  <a:lnTo>
                    <a:pt x="834" y="0"/>
                  </a:lnTo>
                  <a:lnTo>
                    <a:pt x="748" y="0"/>
                  </a:lnTo>
                  <a:lnTo>
                    <a:pt x="655" y="3"/>
                  </a:lnTo>
                  <a:lnTo>
                    <a:pt x="556" y="12"/>
                  </a:lnTo>
                  <a:lnTo>
                    <a:pt x="457" y="27"/>
                  </a:lnTo>
                  <a:lnTo>
                    <a:pt x="389" y="41"/>
                  </a:lnTo>
                  <a:lnTo>
                    <a:pt x="324" y="61"/>
                  </a:lnTo>
                  <a:lnTo>
                    <a:pt x="261" y="84"/>
                  </a:lnTo>
                  <a:lnTo>
                    <a:pt x="206" y="111"/>
                  </a:lnTo>
                  <a:lnTo>
                    <a:pt x="158" y="140"/>
                  </a:lnTo>
                  <a:lnTo>
                    <a:pt x="120" y="172"/>
                  </a:lnTo>
                  <a:lnTo>
                    <a:pt x="92" y="203"/>
                  </a:lnTo>
                  <a:lnTo>
                    <a:pt x="77" y="235"/>
                  </a:lnTo>
                  <a:lnTo>
                    <a:pt x="79" y="304"/>
                  </a:lnTo>
                  <a:lnTo>
                    <a:pt x="115" y="357"/>
                  </a:lnTo>
                  <a:lnTo>
                    <a:pt x="171" y="396"/>
                  </a:lnTo>
                  <a:lnTo>
                    <a:pt x="236" y="429"/>
                  </a:lnTo>
                  <a:lnTo>
                    <a:pt x="295" y="455"/>
                  </a:lnTo>
                  <a:lnTo>
                    <a:pt x="335" y="482"/>
                  </a:lnTo>
                  <a:lnTo>
                    <a:pt x="342" y="512"/>
                  </a:lnTo>
                  <a:lnTo>
                    <a:pt x="305" y="550"/>
                  </a:lnTo>
                  <a:lnTo>
                    <a:pt x="235" y="594"/>
                  </a:lnTo>
                  <a:lnTo>
                    <a:pt x="164" y="646"/>
                  </a:lnTo>
                  <a:lnTo>
                    <a:pt x="97" y="701"/>
                  </a:lnTo>
                  <a:lnTo>
                    <a:pt x="41" y="760"/>
                  </a:lnTo>
                  <a:lnTo>
                    <a:pt x="7" y="819"/>
                  </a:lnTo>
                  <a:lnTo>
                    <a:pt x="0" y="880"/>
                  </a:lnTo>
                  <a:lnTo>
                    <a:pt x="27" y="940"/>
                  </a:lnTo>
                  <a:lnTo>
                    <a:pt x="98" y="999"/>
                  </a:lnTo>
                  <a:lnTo>
                    <a:pt x="211" y="1041"/>
                  </a:lnTo>
                  <a:lnTo>
                    <a:pt x="352" y="1053"/>
                  </a:lnTo>
                  <a:lnTo>
                    <a:pt x="509" y="1037"/>
                  </a:lnTo>
                  <a:lnTo>
                    <a:pt x="676" y="996"/>
                  </a:lnTo>
                  <a:lnTo>
                    <a:pt x="838" y="929"/>
                  </a:lnTo>
                  <a:lnTo>
                    <a:pt x="986" y="842"/>
                  </a:lnTo>
                  <a:lnTo>
                    <a:pt x="1111" y="735"/>
                  </a:lnTo>
                  <a:lnTo>
                    <a:pt x="1201" y="611"/>
                  </a:lnTo>
                  <a:lnTo>
                    <a:pt x="1244" y="495"/>
                  </a:lnTo>
                  <a:lnTo>
                    <a:pt x="1246" y="410"/>
                  </a:lnTo>
                  <a:lnTo>
                    <a:pt x="1213" y="348"/>
                  </a:lnTo>
                  <a:lnTo>
                    <a:pt x="1157" y="308"/>
                  </a:lnTo>
                  <a:lnTo>
                    <a:pt x="1084" y="280"/>
                  </a:lnTo>
                  <a:lnTo>
                    <a:pt x="1006" y="261"/>
                  </a:lnTo>
                  <a:lnTo>
                    <a:pt x="930" y="244"/>
                  </a:lnTo>
                  <a:lnTo>
                    <a:pt x="867" y="226"/>
                  </a:lnTo>
                  <a:lnTo>
                    <a:pt x="830" y="199"/>
                  </a:lnTo>
                  <a:lnTo>
                    <a:pt x="827" y="165"/>
                  </a:lnTo>
                  <a:lnTo>
                    <a:pt x="848" y="129"/>
                  </a:lnTo>
                  <a:lnTo>
                    <a:pt x="886" y="94"/>
                  </a:lnTo>
                  <a:lnTo>
                    <a:pt x="929" y="60"/>
                  </a:lnTo>
                  <a:lnTo>
                    <a:pt x="970" y="33"/>
                  </a:lnTo>
                  <a:lnTo>
                    <a:pt x="1001" y="14"/>
                  </a:lnTo>
                  <a:lnTo>
                    <a:pt x="1015" y="8"/>
                  </a:lnTo>
                  <a:lnTo>
                    <a:pt x="1015" y="8"/>
                  </a:lnTo>
                  <a:close/>
                </a:path>
              </a:pathLst>
            </a:custGeom>
            <a:solidFill>
              <a:srgbClr val="FF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67" name="Freeform 115">
              <a:extLst>
                <a:ext uri="{FF2B5EF4-FFF2-40B4-BE49-F238E27FC236}">
                  <a16:creationId xmlns:a16="http://schemas.microsoft.com/office/drawing/2014/main" id="{3B08DDEB-C49D-A6D2-086A-5E7EB8CF68CA}"/>
                </a:ext>
              </a:extLst>
            </p:cNvPr>
            <p:cNvSpPr>
              <a:spLocks/>
            </p:cNvSpPr>
            <p:nvPr/>
          </p:nvSpPr>
          <p:spPr bwMode="auto">
            <a:xfrm>
              <a:off x="4210" y="2407"/>
              <a:ext cx="686" cy="652"/>
            </a:xfrm>
            <a:custGeom>
              <a:avLst/>
              <a:gdLst>
                <a:gd name="T0" fmla="*/ 423 w 686"/>
                <a:gd name="T1" fmla="*/ 0 h 652"/>
                <a:gd name="T2" fmla="*/ 383 w 686"/>
                <a:gd name="T3" fmla="*/ 0 h 652"/>
                <a:gd name="T4" fmla="*/ 334 w 686"/>
                <a:gd name="T5" fmla="*/ 7 h 652"/>
                <a:gd name="T6" fmla="*/ 280 w 686"/>
                <a:gd name="T7" fmla="*/ 22 h 652"/>
                <a:gd name="T8" fmla="*/ 223 w 686"/>
                <a:gd name="T9" fmla="*/ 42 h 652"/>
                <a:gd name="T10" fmla="*/ 169 w 686"/>
                <a:gd name="T11" fmla="*/ 66 h 652"/>
                <a:gd name="T12" fmla="*/ 119 w 686"/>
                <a:gd name="T13" fmla="*/ 95 h 652"/>
                <a:gd name="T14" fmla="*/ 78 w 686"/>
                <a:gd name="T15" fmla="*/ 128 h 652"/>
                <a:gd name="T16" fmla="*/ 49 w 686"/>
                <a:gd name="T17" fmla="*/ 165 h 652"/>
                <a:gd name="T18" fmla="*/ 28 w 686"/>
                <a:gd name="T19" fmla="*/ 205 h 652"/>
                <a:gd name="T20" fmla="*/ 16 w 686"/>
                <a:gd name="T21" fmla="*/ 251 h 652"/>
                <a:gd name="T22" fmla="*/ 6 w 686"/>
                <a:gd name="T23" fmla="*/ 296 h 652"/>
                <a:gd name="T24" fmla="*/ 2 w 686"/>
                <a:gd name="T25" fmla="*/ 340 h 652"/>
                <a:gd name="T26" fmla="*/ 0 w 686"/>
                <a:gd name="T27" fmla="*/ 380 h 652"/>
                <a:gd name="T28" fmla="*/ 0 w 686"/>
                <a:gd name="T29" fmla="*/ 411 h 652"/>
                <a:gd name="T30" fmla="*/ 0 w 686"/>
                <a:gd name="T31" fmla="*/ 432 h 652"/>
                <a:gd name="T32" fmla="*/ 1 w 686"/>
                <a:gd name="T33" fmla="*/ 441 h 652"/>
                <a:gd name="T34" fmla="*/ 1 w 686"/>
                <a:gd name="T35" fmla="*/ 447 h 652"/>
                <a:gd name="T36" fmla="*/ 6 w 686"/>
                <a:gd name="T37" fmla="*/ 467 h 652"/>
                <a:gd name="T38" fmla="*/ 17 w 686"/>
                <a:gd name="T39" fmla="*/ 495 h 652"/>
                <a:gd name="T40" fmla="*/ 37 w 686"/>
                <a:gd name="T41" fmla="*/ 528 h 652"/>
                <a:gd name="T42" fmla="*/ 66 w 686"/>
                <a:gd name="T43" fmla="*/ 564 h 652"/>
                <a:gd name="T44" fmla="*/ 111 w 686"/>
                <a:gd name="T45" fmla="*/ 599 h 652"/>
                <a:gd name="T46" fmla="*/ 172 w 686"/>
                <a:gd name="T47" fmla="*/ 629 h 652"/>
                <a:gd name="T48" fmla="*/ 250 w 686"/>
                <a:gd name="T49" fmla="*/ 652 h 652"/>
                <a:gd name="T50" fmla="*/ 337 w 686"/>
                <a:gd name="T51" fmla="*/ 645 h 652"/>
                <a:gd name="T52" fmla="*/ 419 w 686"/>
                <a:gd name="T53" fmla="*/ 602 h 652"/>
                <a:gd name="T54" fmla="*/ 493 w 686"/>
                <a:gd name="T55" fmla="*/ 532 h 652"/>
                <a:gd name="T56" fmla="*/ 558 w 686"/>
                <a:gd name="T57" fmla="*/ 448 h 652"/>
                <a:gd name="T58" fmla="*/ 611 w 686"/>
                <a:gd name="T59" fmla="*/ 361 h 652"/>
                <a:gd name="T60" fmla="*/ 651 w 686"/>
                <a:gd name="T61" fmla="*/ 285 h 652"/>
                <a:gd name="T62" fmla="*/ 677 w 686"/>
                <a:gd name="T63" fmla="*/ 231 h 652"/>
                <a:gd name="T64" fmla="*/ 686 w 686"/>
                <a:gd name="T65" fmla="*/ 210 h 652"/>
                <a:gd name="T66" fmla="*/ 685 w 686"/>
                <a:gd name="T67" fmla="*/ 205 h 652"/>
                <a:gd name="T68" fmla="*/ 683 w 686"/>
                <a:gd name="T69" fmla="*/ 194 h 652"/>
                <a:gd name="T70" fmla="*/ 677 w 686"/>
                <a:gd name="T71" fmla="*/ 177 h 652"/>
                <a:gd name="T72" fmla="*/ 670 w 686"/>
                <a:gd name="T73" fmla="*/ 157 h 652"/>
                <a:gd name="T74" fmla="*/ 658 w 686"/>
                <a:gd name="T75" fmla="*/ 134 h 652"/>
                <a:gd name="T76" fmla="*/ 640 w 686"/>
                <a:gd name="T77" fmla="*/ 109 h 652"/>
                <a:gd name="T78" fmla="*/ 618 w 686"/>
                <a:gd name="T79" fmla="*/ 87 h 652"/>
                <a:gd name="T80" fmla="*/ 590 w 686"/>
                <a:gd name="T81" fmla="*/ 69 h 652"/>
                <a:gd name="T82" fmla="*/ 558 w 686"/>
                <a:gd name="T83" fmla="*/ 50 h 652"/>
                <a:gd name="T84" fmla="*/ 527 w 686"/>
                <a:gd name="T85" fmla="*/ 37 h 652"/>
                <a:gd name="T86" fmla="*/ 498 w 686"/>
                <a:gd name="T87" fmla="*/ 25 h 652"/>
                <a:gd name="T88" fmla="*/ 473 w 686"/>
                <a:gd name="T89" fmla="*/ 16 h 652"/>
                <a:gd name="T90" fmla="*/ 453 w 686"/>
                <a:gd name="T91" fmla="*/ 9 h 652"/>
                <a:gd name="T92" fmla="*/ 437 w 686"/>
                <a:gd name="T93" fmla="*/ 4 h 652"/>
                <a:gd name="T94" fmla="*/ 427 w 686"/>
                <a:gd name="T95" fmla="*/ 0 h 652"/>
                <a:gd name="T96" fmla="*/ 423 w 686"/>
                <a:gd name="T97" fmla="*/ 0 h 652"/>
                <a:gd name="T98" fmla="*/ 423 w 686"/>
                <a:gd name="T99" fmla="*/ 0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6" h="652">
                  <a:moveTo>
                    <a:pt x="423" y="0"/>
                  </a:moveTo>
                  <a:lnTo>
                    <a:pt x="383" y="0"/>
                  </a:lnTo>
                  <a:lnTo>
                    <a:pt x="334" y="7"/>
                  </a:lnTo>
                  <a:lnTo>
                    <a:pt x="280" y="22"/>
                  </a:lnTo>
                  <a:lnTo>
                    <a:pt x="223" y="42"/>
                  </a:lnTo>
                  <a:lnTo>
                    <a:pt x="169" y="66"/>
                  </a:lnTo>
                  <a:lnTo>
                    <a:pt x="119" y="95"/>
                  </a:lnTo>
                  <a:lnTo>
                    <a:pt x="78" y="128"/>
                  </a:lnTo>
                  <a:lnTo>
                    <a:pt x="49" y="165"/>
                  </a:lnTo>
                  <a:lnTo>
                    <a:pt x="28" y="205"/>
                  </a:lnTo>
                  <a:lnTo>
                    <a:pt x="16" y="251"/>
                  </a:lnTo>
                  <a:lnTo>
                    <a:pt x="6" y="296"/>
                  </a:lnTo>
                  <a:lnTo>
                    <a:pt x="2" y="340"/>
                  </a:lnTo>
                  <a:lnTo>
                    <a:pt x="0" y="380"/>
                  </a:lnTo>
                  <a:lnTo>
                    <a:pt x="0" y="411"/>
                  </a:lnTo>
                  <a:lnTo>
                    <a:pt x="0" y="432"/>
                  </a:lnTo>
                  <a:lnTo>
                    <a:pt x="1" y="441"/>
                  </a:lnTo>
                  <a:lnTo>
                    <a:pt x="1" y="447"/>
                  </a:lnTo>
                  <a:lnTo>
                    <a:pt x="6" y="467"/>
                  </a:lnTo>
                  <a:lnTo>
                    <a:pt x="17" y="495"/>
                  </a:lnTo>
                  <a:lnTo>
                    <a:pt x="37" y="528"/>
                  </a:lnTo>
                  <a:lnTo>
                    <a:pt x="66" y="564"/>
                  </a:lnTo>
                  <a:lnTo>
                    <a:pt x="111" y="599"/>
                  </a:lnTo>
                  <a:lnTo>
                    <a:pt x="172" y="629"/>
                  </a:lnTo>
                  <a:lnTo>
                    <a:pt x="250" y="652"/>
                  </a:lnTo>
                  <a:lnTo>
                    <a:pt x="337" y="645"/>
                  </a:lnTo>
                  <a:lnTo>
                    <a:pt x="419" y="602"/>
                  </a:lnTo>
                  <a:lnTo>
                    <a:pt x="493" y="532"/>
                  </a:lnTo>
                  <a:lnTo>
                    <a:pt x="558" y="448"/>
                  </a:lnTo>
                  <a:lnTo>
                    <a:pt x="611" y="361"/>
                  </a:lnTo>
                  <a:lnTo>
                    <a:pt x="651" y="285"/>
                  </a:lnTo>
                  <a:lnTo>
                    <a:pt x="677" y="231"/>
                  </a:lnTo>
                  <a:lnTo>
                    <a:pt x="686" y="210"/>
                  </a:lnTo>
                  <a:lnTo>
                    <a:pt x="685" y="205"/>
                  </a:lnTo>
                  <a:lnTo>
                    <a:pt x="683" y="194"/>
                  </a:lnTo>
                  <a:lnTo>
                    <a:pt x="677" y="177"/>
                  </a:lnTo>
                  <a:lnTo>
                    <a:pt x="670" y="157"/>
                  </a:lnTo>
                  <a:lnTo>
                    <a:pt x="658" y="134"/>
                  </a:lnTo>
                  <a:lnTo>
                    <a:pt x="640" y="109"/>
                  </a:lnTo>
                  <a:lnTo>
                    <a:pt x="618" y="87"/>
                  </a:lnTo>
                  <a:lnTo>
                    <a:pt x="590" y="69"/>
                  </a:lnTo>
                  <a:lnTo>
                    <a:pt x="558" y="50"/>
                  </a:lnTo>
                  <a:lnTo>
                    <a:pt x="527" y="37"/>
                  </a:lnTo>
                  <a:lnTo>
                    <a:pt x="498" y="25"/>
                  </a:lnTo>
                  <a:lnTo>
                    <a:pt x="473" y="16"/>
                  </a:lnTo>
                  <a:lnTo>
                    <a:pt x="453" y="9"/>
                  </a:lnTo>
                  <a:lnTo>
                    <a:pt x="437" y="4"/>
                  </a:lnTo>
                  <a:lnTo>
                    <a:pt x="427" y="0"/>
                  </a:lnTo>
                  <a:lnTo>
                    <a:pt x="423" y="0"/>
                  </a:lnTo>
                  <a:lnTo>
                    <a:pt x="423" y="0"/>
                  </a:lnTo>
                  <a:close/>
                </a:path>
              </a:pathLst>
            </a:custGeom>
            <a:solidFill>
              <a:srgbClr val="99F2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68" name="Freeform 116">
              <a:extLst>
                <a:ext uri="{FF2B5EF4-FFF2-40B4-BE49-F238E27FC236}">
                  <a16:creationId xmlns:a16="http://schemas.microsoft.com/office/drawing/2014/main" id="{563E1199-FDB1-7833-037F-1426E8FA0D3B}"/>
                </a:ext>
              </a:extLst>
            </p:cNvPr>
            <p:cNvSpPr>
              <a:spLocks/>
            </p:cNvSpPr>
            <p:nvPr/>
          </p:nvSpPr>
          <p:spPr bwMode="auto">
            <a:xfrm>
              <a:off x="4271" y="2462"/>
              <a:ext cx="614" cy="515"/>
            </a:xfrm>
            <a:custGeom>
              <a:avLst/>
              <a:gdLst>
                <a:gd name="T0" fmla="*/ 6 w 614"/>
                <a:gd name="T1" fmla="*/ 455 h 515"/>
                <a:gd name="T2" fmla="*/ 33 w 614"/>
                <a:gd name="T3" fmla="*/ 495 h 515"/>
                <a:gd name="T4" fmla="*/ 66 w 614"/>
                <a:gd name="T5" fmla="*/ 515 h 515"/>
                <a:gd name="T6" fmla="*/ 109 w 614"/>
                <a:gd name="T7" fmla="*/ 492 h 515"/>
                <a:gd name="T8" fmla="*/ 160 w 614"/>
                <a:gd name="T9" fmla="*/ 472 h 515"/>
                <a:gd name="T10" fmla="*/ 214 w 614"/>
                <a:gd name="T11" fmla="*/ 453 h 515"/>
                <a:gd name="T12" fmla="*/ 275 w 614"/>
                <a:gd name="T13" fmla="*/ 444 h 515"/>
                <a:gd name="T14" fmla="*/ 315 w 614"/>
                <a:gd name="T15" fmla="*/ 439 h 515"/>
                <a:gd name="T16" fmla="*/ 319 w 614"/>
                <a:gd name="T17" fmla="*/ 425 h 515"/>
                <a:gd name="T18" fmla="*/ 322 w 614"/>
                <a:gd name="T19" fmla="*/ 369 h 515"/>
                <a:gd name="T20" fmla="*/ 315 w 614"/>
                <a:gd name="T21" fmla="*/ 295 h 515"/>
                <a:gd name="T22" fmla="*/ 312 w 614"/>
                <a:gd name="T23" fmla="*/ 230 h 515"/>
                <a:gd name="T24" fmla="*/ 331 w 614"/>
                <a:gd name="T25" fmla="*/ 194 h 515"/>
                <a:gd name="T26" fmla="*/ 384 w 614"/>
                <a:gd name="T27" fmla="*/ 199 h 515"/>
                <a:gd name="T28" fmla="*/ 432 w 614"/>
                <a:gd name="T29" fmla="*/ 226 h 515"/>
                <a:gd name="T30" fmla="*/ 457 w 614"/>
                <a:gd name="T31" fmla="*/ 248 h 515"/>
                <a:gd name="T32" fmla="*/ 460 w 614"/>
                <a:gd name="T33" fmla="*/ 240 h 515"/>
                <a:gd name="T34" fmla="*/ 462 w 614"/>
                <a:gd name="T35" fmla="*/ 192 h 515"/>
                <a:gd name="T36" fmla="*/ 438 w 614"/>
                <a:gd name="T37" fmla="*/ 133 h 515"/>
                <a:gd name="T38" fmla="*/ 431 w 614"/>
                <a:gd name="T39" fmla="*/ 100 h 515"/>
                <a:gd name="T40" fmla="*/ 469 w 614"/>
                <a:gd name="T41" fmla="*/ 103 h 515"/>
                <a:gd name="T42" fmla="*/ 502 w 614"/>
                <a:gd name="T43" fmla="*/ 116 h 515"/>
                <a:gd name="T44" fmla="*/ 523 w 614"/>
                <a:gd name="T45" fmla="*/ 134 h 515"/>
                <a:gd name="T46" fmla="*/ 535 w 614"/>
                <a:gd name="T47" fmla="*/ 149 h 515"/>
                <a:gd name="T48" fmla="*/ 512 w 614"/>
                <a:gd name="T49" fmla="*/ 84 h 515"/>
                <a:gd name="T50" fmla="*/ 527 w 614"/>
                <a:gd name="T51" fmla="*/ 78 h 515"/>
                <a:gd name="T52" fmla="*/ 551 w 614"/>
                <a:gd name="T53" fmla="*/ 76 h 515"/>
                <a:gd name="T54" fmla="*/ 577 w 614"/>
                <a:gd name="T55" fmla="*/ 87 h 515"/>
                <a:gd name="T56" fmla="*/ 601 w 614"/>
                <a:gd name="T57" fmla="*/ 99 h 515"/>
                <a:gd name="T58" fmla="*/ 614 w 614"/>
                <a:gd name="T59" fmla="*/ 105 h 515"/>
                <a:gd name="T60" fmla="*/ 604 w 614"/>
                <a:gd name="T61" fmla="*/ 90 h 515"/>
                <a:gd name="T62" fmla="*/ 581 w 614"/>
                <a:gd name="T63" fmla="*/ 62 h 515"/>
                <a:gd name="T64" fmla="*/ 544 w 614"/>
                <a:gd name="T65" fmla="*/ 32 h 515"/>
                <a:gd name="T66" fmla="*/ 517 w 614"/>
                <a:gd name="T67" fmla="*/ 11 h 515"/>
                <a:gd name="T68" fmla="*/ 503 w 614"/>
                <a:gd name="T69" fmla="*/ 1 h 515"/>
                <a:gd name="T70" fmla="*/ 501 w 614"/>
                <a:gd name="T71" fmla="*/ 5 h 515"/>
                <a:gd name="T72" fmla="*/ 481 w 614"/>
                <a:gd name="T73" fmla="*/ 27 h 515"/>
                <a:gd name="T74" fmla="*/ 426 w 614"/>
                <a:gd name="T75" fmla="*/ 59 h 515"/>
                <a:gd name="T76" fmla="*/ 340 w 614"/>
                <a:gd name="T77" fmla="*/ 76 h 515"/>
                <a:gd name="T78" fmla="*/ 274 w 614"/>
                <a:gd name="T79" fmla="*/ 80 h 515"/>
                <a:gd name="T80" fmla="*/ 257 w 614"/>
                <a:gd name="T81" fmla="*/ 89 h 515"/>
                <a:gd name="T82" fmla="*/ 250 w 614"/>
                <a:gd name="T83" fmla="*/ 200 h 515"/>
                <a:gd name="T84" fmla="*/ 243 w 614"/>
                <a:gd name="T85" fmla="*/ 323 h 515"/>
                <a:gd name="T86" fmla="*/ 242 w 614"/>
                <a:gd name="T87" fmla="*/ 359 h 515"/>
                <a:gd name="T88" fmla="*/ 233 w 614"/>
                <a:gd name="T89" fmla="*/ 371 h 515"/>
                <a:gd name="T90" fmla="*/ 214 w 614"/>
                <a:gd name="T91" fmla="*/ 369 h 515"/>
                <a:gd name="T92" fmla="*/ 184 w 614"/>
                <a:gd name="T93" fmla="*/ 361 h 515"/>
                <a:gd name="T94" fmla="*/ 167 w 614"/>
                <a:gd name="T95" fmla="*/ 369 h 515"/>
                <a:gd name="T96" fmla="*/ 169 w 614"/>
                <a:gd name="T97" fmla="*/ 393 h 515"/>
                <a:gd name="T98" fmla="*/ 169 w 614"/>
                <a:gd name="T99" fmla="*/ 424 h 515"/>
                <a:gd name="T100" fmla="*/ 145 w 614"/>
                <a:gd name="T101" fmla="*/ 455 h 515"/>
                <a:gd name="T102" fmla="*/ 90 w 614"/>
                <a:gd name="T103" fmla="*/ 472 h 515"/>
                <a:gd name="T104" fmla="*/ 28 w 614"/>
                <a:gd name="T105" fmla="*/ 456 h 515"/>
                <a:gd name="T106" fmla="*/ 0 w 614"/>
                <a:gd name="T107" fmla="*/ 44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4" h="515">
                  <a:moveTo>
                    <a:pt x="0" y="444"/>
                  </a:moveTo>
                  <a:lnTo>
                    <a:pt x="1" y="446"/>
                  </a:lnTo>
                  <a:lnTo>
                    <a:pt x="6" y="455"/>
                  </a:lnTo>
                  <a:lnTo>
                    <a:pt x="14" y="467"/>
                  </a:lnTo>
                  <a:lnTo>
                    <a:pt x="23" y="482"/>
                  </a:lnTo>
                  <a:lnTo>
                    <a:pt x="33" y="495"/>
                  </a:lnTo>
                  <a:lnTo>
                    <a:pt x="44" y="508"/>
                  </a:lnTo>
                  <a:lnTo>
                    <a:pt x="55" y="514"/>
                  </a:lnTo>
                  <a:lnTo>
                    <a:pt x="66" y="515"/>
                  </a:lnTo>
                  <a:lnTo>
                    <a:pt x="80" y="508"/>
                  </a:lnTo>
                  <a:lnTo>
                    <a:pt x="95" y="500"/>
                  </a:lnTo>
                  <a:lnTo>
                    <a:pt x="109" y="492"/>
                  </a:lnTo>
                  <a:lnTo>
                    <a:pt x="125" y="485"/>
                  </a:lnTo>
                  <a:lnTo>
                    <a:pt x="142" y="478"/>
                  </a:lnTo>
                  <a:lnTo>
                    <a:pt x="160" y="472"/>
                  </a:lnTo>
                  <a:lnTo>
                    <a:pt x="177" y="466"/>
                  </a:lnTo>
                  <a:lnTo>
                    <a:pt x="195" y="460"/>
                  </a:lnTo>
                  <a:lnTo>
                    <a:pt x="214" y="453"/>
                  </a:lnTo>
                  <a:lnTo>
                    <a:pt x="234" y="450"/>
                  </a:lnTo>
                  <a:lnTo>
                    <a:pt x="255" y="446"/>
                  </a:lnTo>
                  <a:lnTo>
                    <a:pt x="275" y="444"/>
                  </a:lnTo>
                  <a:lnTo>
                    <a:pt x="292" y="441"/>
                  </a:lnTo>
                  <a:lnTo>
                    <a:pt x="306" y="440"/>
                  </a:lnTo>
                  <a:lnTo>
                    <a:pt x="315" y="439"/>
                  </a:lnTo>
                  <a:lnTo>
                    <a:pt x="319" y="439"/>
                  </a:lnTo>
                  <a:lnTo>
                    <a:pt x="319" y="435"/>
                  </a:lnTo>
                  <a:lnTo>
                    <a:pt x="319" y="425"/>
                  </a:lnTo>
                  <a:lnTo>
                    <a:pt x="320" y="409"/>
                  </a:lnTo>
                  <a:lnTo>
                    <a:pt x="322" y="391"/>
                  </a:lnTo>
                  <a:lnTo>
                    <a:pt x="322" y="369"/>
                  </a:lnTo>
                  <a:lnTo>
                    <a:pt x="320" y="344"/>
                  </a:lnTo>
                  <a:lnTo>
                    <a:pt x="319" y="318"/>
                  </a:lnTo>
                  <a:lnTo>
                    <a:pt x="315" y="295"/>
                  </a:lnTo>
                  <a:lnTo>
                    <a:pt x="313" y="270"/>
                  </a:lnTo>
                  <a:lnTo>
                    <a:pt x="312" y="250"/>
                  </a:lnTo>
                  <a:lnTo>
                    <a:pt x="312" y="230"/>
                  </a:lnTo>
                  <a:lnTo>
                    <a:pt x="315" y="215"/>
                  </a:lnTo>
                  <a:lnTo>
                    <a:pt x="322" y="202"/>
                  </a:lnTo>
                  <a:lnTo>
                    <a:pt x="331" y="194"/>
                  </a:lnTo>
                  <a:lnTo>
                    <a:pt x="346" y="191"/>
                  </a:lnTo>
                  <a:lnTo>
                    <a:pt x="365" y="193"/>
                  </a:lnTo>
                  <a:lnTo>
                    <a:pt x="384" y="199"/>
                  </a:lnTo>
                  <a:lnTo>
                    <a:pt x="403" y="207"/>
                  </a:lnTo>
                  <a:lnTo>
                    <a:pt x="419" y="216"/>
                  </a:lnTo>
                  <a:lnTo>
                    <a:pt x="432" y="226"/>
                  </a:lnTo>
                  <a:lnTo>
                    <a:pt x="443" y="235"/>
                  </a:lnTo>
                  <a:lnTo>
                    <a:pt x="452" y="243"/>
                  </a:lnTo>
                  <a:lnTo>
                    <a:pt x="457" y="248"/>
                  </a:lnTo>
                  <a:lnTo>
                    <a:pt x="459" y="251"/>
                  </a:lnTo>
                  <a:lnTo>
                    <a:pt x="459" y="248"/>
                  </a:lnTo>
                  <a:lnTo>
                    <a:pt x="460" y="240"/>
                  </a:lnTo>
                  <a:lnTo>
                    <a:pt x="463" y="226"/>
                  </a:lnTo>
                  <a:lnTo>
                    <a:pt x="463" y="210"/>
                  </a:lnTo>
                  <a:lnTo>
                    <a:pt x="462" y="192"/>
                  </a:lnTo>
                  <a:lnTo>
                    <a:pt x="458" y="172"/>
                  </a:lnTo>
                  <a:lnTo>
                    <a:pt x="450" y="151"/>
                  </a:lnTo>
                  <a:lnTo>
                    <a:pt x="438" y="133"/>
                  </a:lnTo>
                  <a:lnTo>
                    <a:pt x="427" y="116"/>
                  </a:lnTo>
                  <a:lnTo>
                    <a:pt x="426" y="106"/>
                  </a:lnTo>
                  <a:lnTo>
                    <a:pt x="431" y="100"/>
                  </a:lnTo>
                  <a:lnTo>
                    <a:pt x="442" y="100"/>
                  </a:lnTo>
                  <a:lnTo>
                    <a:pt x="454" y="100"/>
                  </a:lnTo>
                  <a:lnTo>
                    <a:pt x="469" y="103"/>
                  </a:lnTo>
                  <a:lnTo>
                    <a:pt x="482" y="107"/>
                  </a:lnTo>
                  <a:lnTo>
                    <a:pt x="493" y="112"/>
                  </a:lnTo>
                  <a:lnTo>
                    <a:pt x="502" y="116"/>
                  </a:lnTo>
                  <a:lnTo>
                    <a:pt x="509" y="122"/>
                  </a:lnTo>
                  <a:lnTo>
                    <a:pt x="517" y="128"/>
                  </a:lnTo>
                  <a:lnTo>
                    <a:pt x="523" y="134"/>
                  </a:lnTo>
                  <a:lnTo>
                    <a:pt x="528" y="140"/>
                  </a:lnTo>
                  <a:lnTo>
                    <a:pt x="533" y="145"/>
                  </a:lnTo>
                  <a:lnTo>
                    <a:pt x="535" y="149"/>
                  </a:lnTo>
                  <a:lnTo>
                    <a:pt x="536" y="150"/>
                  </a:lnTo>
                  <a:lnTo>
                    <a:pt x="511" y="85"/>
                  </a:lnTo>
                  <a:lnTo>
                    <a:pt x="512" y="84"/>
                  </a:lnTo>
                  <a:lnTo>
                    <a:pt x="516" y="83"/>
                  </a:lnTo>
                  <a:lnTo>
                    <a:pt x="519" y="80"/>
                  </a:lnTo>
                  <a:lnTo>
                    <a:pt x="527" y="78"/>
                  </a:lnTo>
                  <a:lnTo>
                    <a:pt x="534" y="76"/>
                  </a:lnTo>
                  <a:lnTo>
                    <a:pt x="541" y="75"/>
                  </a:lnTo>
                  <a:lnTo>
                    <a:pt x="551" y="76"/>
                  </a:lnTo>
                  <a:lnTo>
                    <a:pt x="560" y="79"/>
                  </a:lnTo>
                  <a:lnTo>
                    <a:pt x="568" y="83"/>
                  </a:lnTo>
                  <a:lnTo>
                    <a:pt x="577" y="87"/>
                  </a:lnTo>
                  <a:lnTo>
                    <a:pt x="585" y="91"/>
                  </a:lnTo>
                  <a:lnTo>
                    <a:pt x="594" y="96"/>
                  </a:lnTo>
                  <a:lnTo>
                    <a:pt x="601" y="99"/>
                  </a:lnTo>
                  <a:lnTo>
                    <a:pt x="608" y="101"/>
                  </a:lnTo>
                  <a:lnTo>
                    <a:pt x="611" y="103"/>
                  </a:lnTo>
                  <a:lnTo>
                    <a:pt x="614" y="105"/>
                  </a:lnTo>
                  <a:lnTo>
                    <a:pt x="611" y="102"/>
                  </a:lnTo>
                  <a:lnTo>
                    <a:pt x="609" y="97"/>
                  </a:lnTo>
                  <a:lnTo>
                    <a:pt x="604" y="90"/>
                  </a:lnTo>
                  <a:lnTo>
                    <a:pt x="598" y="83"/>
                  </a:lnTo>
                  <a:lnTo>
                    <a:pt x="590" y="71"/>
                  </a:lnTo>
                  <a:lnTo>
                    <a:pt x="581" y="62"/>
                  </a:lnTo>
                  <a:lnTo>
                    <a:pt x="570" y="51"/>
                  </a:lnTo>
                  <a:lnTo>
                    <a:pt x="557" y="42"/>
                  </a:lnTo>
                  <a:lnTo>
                    <a:pt x="544" y="32"/>
                  </a:lnTo>
                  <a:lnTo>
                    <a:pt x="533" y="24"/>
                  </a:lnTo>
                  <a:lnTo>
                    <a:pt x="524" y="17"/>
                  </a:lnTo>
                  <a:lnTo>
                    <a:pt x="517" y="11"/>
                  </a:lnTo>
                  <a:lnTo>
                    <a:pt x="511" y="6"/>
                  </a:lnTo>
                  <a:lnTo>
                    <a:pt x="507" y="3"/>
                  </a:lnTo>
                  <a:lnTo>
                    <a:pt x="503" y="1"/>
                  </a:lnTo>
                  <a:lnTo>
                    <a:pt x="503" y="0"/>
                  </a:lnTo>
                  <a:lnTo>
                    <a:pt x="503" y="1"/>
                  </a:lnTo>
                  <a:lnTo>
                    <a:pt x="501" y="5"/>
                  </a:lnTo>
                  <a:lnTo>
                    <a:pt x="497" y="11"/>
                  </a:lnTo>
                  <a:lnTo>
                    <a:pt x="491" y="19"/>
                  </a:lnTo>
                  <a:lnTo>
                    <a:pt x="481" y="27"/>
                  </a:lnTo>
                  <a:lnTo>
                    <a:pt x="469" y="38"/>
                  </a:lnTo>
                  <a:lnTo>
                    <a:pt x="449" y="48"/>
                  </a:lnTo>
                  <a:lnTo>
                    <a:pt x="426" y="59"/>
                  </a:lnTo>
                  <a:lnTo>
                    <a:pt x="396" y="68"/>
                  </a:lnTo>
                  <a:lnTo>
                    <a:pt x="368" y="74"/>
                  </a:lnTo>
                  <a:lnTo>
                    <a:pt x="340" y="76"/>
                  </a:lnTo>
                  <a:lnTo>
                    <a:pt x="314" y="79"/>
                  </a:lnTo>
                  <a:lnTo>
                    <a:pt x="291" y="79"/>
                  </a:lnTo>
                  <a:lnTo>
                    <a:pt x="274" y="80"/>
                  </a:lnTo>
                  <a:lnTo>
                    <a:pt x="261" y="79"/>
                  </a:lnTo>
                  <a:lnTo>
                    <a:pt x="258" y="79"/>
                  </a:lnTo>
                  <a:lnTo>
                    <a:pt x="257" y="89"/>
                  </a:lnTo>
                  <a:lnTo>
                    <a:pt x="255" y="116"/>
                  </a:lnTo>
                  <a:lnTo>
                    <a:pt x="253" y="155"/>
                  </a:lnTo>
                  <a:lnTo>
                    <a:pt x="250" y="200"/>
                  </a:lnTo>
                  <a:lnTo>
                    <a:pt x="247" y="246"/>
                  </a:lnTo>
                  <a:lnTo>
                    <a:pt x="246" y="289"/>
                  </a:lnTo>
                  <a:lnTo>
                    <a:pt x="243" y="323"/>
                  </a:lnTo>
                  <a:lnTo>
                    <a:pt x="243" y="343"/>
                  </a:lnTo>
                  <a:lnTo>
                    <a:pt x="243" y="352"/>
                  </a:lnTo>
                  <a:lnTo>
                    <a:pt x="242" y="359"/>
                  </a:lnTo>
                  <a:lnTo>
                    <a:pt x="239" y="365"/>
                  </a:lnTo>
                  <a:lnTo>
                    <a:pt x="237" y="370"/>
                  </a:lnTo>
                  <a:lnTo>
                    <a:pt x="233" y="371"/>
                  </a:lnTo>
                  <a:lnTo>
                    <a:pt x="228" y="372"/>
                  </a:lnTo>
                  <a:lnTo>
                    <a:pt x="221" y="371"/>
                  </a:lnTo>
                  <a:lnTo>
                    <a:pt x="214" y="369"/>
                  </a:lnTo>
                  <a:lnTo>
                    <a:pt x="203" y="365"/>
                  </a:lnTo>
                  <a:lnTo>
                    <a:pt x="194" y="363"/>
                  </a:lnTo>
                  <a:lnTo>
                    <a:pt x="184" y="361"/>
                  </a:lnTo>
                  <a:lnTo>
                    <a:pt x="177" y="363"/>
                  </a:lnTo>
                  <a:lnTo>
                    <a:pt x="171" y="365"/>
                  </a:lnTo>
                  <a:lnTo>
                    <a:pt x="167" y="369"/>
                  </a:lnTo>
                  <a:lnTo>
                    <a:pt x="166" y="375"/>
                  </a:lnTo>
                  <a:lnTo>
                    <a:pt x="167" y="383"/>
                  </a:lnTo>
                  <a:lnTo>
                    <a:pt x="169" y="393"/>
                  </a:lnTo>
                  <a:lnTo>
                    <a:pt x="171" y="403"/>
                  </a:lnTo>
                  <a:lnTo>
                    <a:pt x="171" y="413"/>
                  </a:lnTo>
                  <a:lnTo>
                    <a:pt x="169" y="424"/>
                  </a:lnTo>
                  <a:lnTo>
                    <a:pt x="165" y="435"/>
                  </a:lnTo>
                  <a:lnTo>
                    <a:pt x="157" y="445"/>
                  </a:lnTo>
                  <a:lnTo>
                    <a:pt x="145" y="455"/>
                  </a:lnTo>
                  <a:lnTo>
                    <a:pt x="130" y="465"/>
                  </a:lnTo>
                  <a:lnTo>
                    <a:pt x="111" y="471"/>
                  </a:lnTo>
                  <a:lnTo>
                    <a:pt x="90" y="472"/>
                  </a:lnTo>
                  <a:lnTo>
                    <a:pt x="68" y="468"/>
                  </a:lnTo>
                  <a:lnTo>
                    <a:pt x="48" y="463"/>
                  </a:lnTo>
                  <a:lnTo>
                    <a:pt x="28" y="456"/>
                  </a:lnTo>
                  <a:lnTo>
                    <a:pt x="14" y="450"/>
                  </a:lnTo>
                  <a:lnTo>
                    <a:pt x="4" y="445"/>
                  </a:lnTo>
                  <a:lnTo>
                    <a:pt x="0" y="444"/>
                  </a:lnTo>
                  <a:lnTo>
                    <a:pt x="0" y="444"/>
                  </a:lnTo>
                  <a:close/>
                </a:path>
              </a:pathLst>
            </a:custGeom>
            <a:solidFill>
              <a:srgbClr val="4D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69" name="Freeform 117">
              <a:extLst>
                <a:ext uri="{FF2B5EF4-FFF2-40B4-BE49-F238E27FC236}">
                  <a16:creationId xmlns:a16="http://schemas.microsoft.com/office/drawing/2014/main" id="{395686B8-FD85-F6E7-A2F9-1F19F06922B7}"/>
                </a:ext>
              </a:extLst>
            </p:cNvPr>
            <p:cNvSpPr>
              <a:spLocks/>
            </p:cNvSpPr>
            <p:nvPr/>
          </p:nvSpPr>
          <p:spPr bwMode="auto">
            <a:xfrm>
              <a:off x="4373" y="2938"/>
              <a:ext cx="367" cy="118"/>
            </a:xfrm>
            <a:custGeom>
              <a:avLst/>
              <a:gdLst>
                <a:gd name="T0" fmla="*/ 126 w 367"/>
                <a:gd name="T1" fmla="*/ 113 h 118"/>
                <a:gd name="T2" fmla="*/ 113 w 367"/>
                <a:gd name="T3" fmla="*/ 110 h 118"/>
                <a:gd name="T4" fmla="*/ 96 w 367"/>
                <a:gd name="T5" fmla="*/ 109 h 118"/>
                <a:gd name="T6" fmla="*/ 76 w 367"/>
                <a:gd name="T7" fmla="*/ 106 h 118"/>
                <a:gd name="T8" fmla="*/ 56 w 367"/>
                <a:gd name="T9" fmla="*/ 104 h 118"/>
                <a:gd name="T10" fmla="*/ 38 w 367"/>
                <a:gd name="T11" fmla="*/ 99 h 118"/>
                <a:gd name="T12" fmla="*/ 22 w 367"/>
                <a:gd name="T13" fmla="*/ 94 h 118"/>
                <a:gd name="T14" fmla="*/ 9 w 367"/>
                <a:gd name="T15" fmla="*/ 88 h 118"/>
                <a:gd name="T16" fmla="*/ 0 w 367"/>
                <a:gd name="T17" fmla="*/ 79 h 118"/>
                <a:gd name="T18" fmla="*/ 0 w 367"/>
                <a:gd name="T19" fmla="*/ 67 h 118"/>
                <a:gd name="T20" fmla="*/ 16 w 367"/>
                <a:gd name="T21" fmla="*/ 54 h 118"/>
                <a:gd name="T22" fmla="*/ 40 w 367"/>
                <a:gd name="T23" fmla="*/ 39 h 118"/>
                <a:gd name="T24" fmla="*/ 76 w 367"/>
                <a:gd name="T25" fmla="*/ 24 h 118"/>
                <a:gd name="T26" fmla="*/ 118 w 367"/>
                <a:gd name="T27" fmla="*/ 12 h 118"/>
                <a:gd name="T28" fmla="*/ 166 w 367"/>
                <a:gd name="T29" fmla="*/ 3 h 118"/>
                <a:gd name="T30" fmla="*/ 218 w 367"/>
                <a:gd name="T31" fmla="*/ 0 h 118"/>
                <a:gd name="T32" fmla="*/ 272 w 367"/>
                <a:gd name="T33" fmla="*/ 3 h 118"/>
                <a:gd name="T34" fmla="*/ 317 w 367"/>
                <a:gd name="T35" fmla="*/ 13 h 118"/>
                <a:gd name="T36" fmla="*/ 347 w 367"/>
                <a:gd name="T37" fmla="*/ 28 h 118"/>
                <a:gd name="T38" fmla="*/ 362 w 367"/>
                <a:gd name="T39" fmla="*/ 44 h 118"/>
                <a:gd name="T40" fmla="*/ 367 w 367"/>
                <a:gd name="T41" fmla="*/ 61 h 118"/>
                <a:gd name="T42" fmla="*/ 362 w 367"/>
                <a:gd name="T43" fmla="*/ 77 h 118"/>
                <a:gd name="T44" fmla="*/ 351 w 367"/>
                <a:gd name="T45" fmla="*/ 93 h 118"/>
                <a:gd name="T46" fmla="*/ 336 w 367"/>
                <a:gd name="T47" fmla="*/ 104 h 118"/>
                <a:gd name="T48" fmla="*/ 320 w 367"/>
                <a:gd name="T49" fmla="*/ 113 h 118"/>
                <a:gd name="T50" fmla="*/ 299 w 367"/>
                <a:gd name="T51" fmla="*/ 115 h 118"/>
                <a:gd name="T52" fmla="*/ 272 w 367"/>
                <a:gd name="T53" fmla="*/ 118 h 118"/>
                <a:gd name="T54" fmla="*/ 239 w 367"/>
                <a:gd name="T55" fmla="*/ 118 h 118"/>
                <a:gd name="T56" fmla="*/ 207 w 367"/>
                <a:gd name="T57" fmla="*/ 118 h 118"/>
                <a:gd name="T58" fmla="*/ 175 w 367"/>
                <a:gd name="T59" fmla="*/ 115 h 118"/>
                <a:gd name="T60" fmla="*/ 150 w 367"/>
                <a:gd name="T61" fmla="*/ 114 h 118"/>
                <a:gd name="T62" fmla="*/ 132 w 367"/>
                <a:gd name="T63" fmla="*/ 113 h 118"/>
                <a:gd name="T64" fmla="*/ 126 w 367"/>
                <a:gd name="T65" fmla="*/ 113 h 118"/>
                <a:gd name="T66" fmla="*/ 126 w 367"/>
                <a:gd name="T67" fmla="*/ 11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7" h="118">
                  <a:moveTo>
                    <a:pt x="126" y="113"/>
                  </a:moveTo>
                  <a:lnTo>
                    <a:pt x="113" y="110"/>
                  </a:lnTo>
                  <a:lnTo>
                    <a:pt x="96" y="109"/>
                  </a:lnTo>
                  <a:lnTo>
                    <a:pt x="76" y="106"/>
                  </a:lnTo>
                  <a:lnTo>
                    <a:pt x="56" y="104"/>
                  </a:lnTo>
                  <a:lnTo>
                    <a:pt x="38" y="99"/>
                  </a:lnTo>
                  <a:lnTo>
                    <a:pt x="22" y="94"/>
                  </a:lnTo>
                  <a:lnTo>
                    <a:pt x="9" y="88"/>
                  </a:lnTo>
                  <a:lnTo>
                    <a:pt x="0" y="79"/>
                  </a:lnTo>
                  <a:lnTo>
                    <a:pt x="0" y="67"/>
                  </a:lnTo>
                  <a:lnTo>
                    <a:pt x="16" y="54"/>
                  </a:lnTo>
                  <a:lnTo>
                    <a:pt x="40" y="39"/>
                  </a:lnTo>
                  <a:lnTo>
                    <a:pt x="76" y="24"/>
                  </a:lnTo>
                  <a:lnTo>
                    <a:pt x="118" y="12"/>
                  </a:lnTo>
                  <a:lnTo>
                    <a:pt x="166" y="3"/>
                  </a:lnTo>
                  <a:lnTo>
                    <a:pt x="218" y="0"/>
                  </a:lnTo>
                  <a:lnTo>
                    <a:pt x="272" y="3"/>
                  </a:lnTo>
                  <a:lnTo>
                    <a:pt x="317" y="13"/>
                  </a:lnTo>
                  <a:lnTo>
                    <a:pt x="347" y="28"/>
                  </a:lnTo>
                  <a:lnTo>
                    <a:pt x="362" y="44"/>
                  </a:lnTo>
                  <a:lnTo>
                    <a:pt x="367" y="61"/>
                  </a:lnTo>
                  <a:lnTo>
                    <a:pt x="362" y="77"/>
                  </a:lnTo>
                  <a:lnTo>
                    <a:pt x="351" y="93"/>
                  </a:lnTo>
                  <a:lnTo>
                    <a:pt x="336" y="104"/>
                  </a:lnTo>
                  <a:lnTo>
                    <a:pt x="320" y="113"/>
                  </a:lnTo>
                  <a:lnTo>
                    <a:pt x="299" y="115"/>
                  </a:lnTo>
                  <a:lnTo>
                    <a:pt x="272" y="118"/>
                  </a:lnTo>
                  <a:lnTo>
                    <a:pt x="239" y="118"/>
                  </a:lnTo>
                  <a:lnTo>
                    <a:pt x="207" y="118"/>
                  </a:lnTo>
                  <a:lnTo>
                    <a:pt x="175" y="115"/>
                  </a:lnTo>
                  <a:lnTo>
                    <a:pt x="150" y="114"/>
                  </a:lnTo>
                  <a:lnTo>
                    <a:pt x="132" y="113"/>
                  </a:lnTo>
                  <a:lnTo>
                    <a:pt x="126" y="113"/>
                  </a:lnTo>
                  <a:lnTo>
                    <a:pt x="126" y="113"/>
                  </a:lnTo>
                  <a:close/>
                </a:path>
              </a:pathLst>
            </a:custGeom>
            <a:solidFill>
              <a:srgbClr val="33C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0" name="Freeform 118">
              <a:extLst>
                <a:ext uri="{FF2B5EF4-FFF2-40B4-BE49-F238E27FC236}">
                  <a16:creationId xmlns:a16="http://schemas.microsoft.com/office/drawing/2014/main" id="{8398EB99-0546-D415-A1E2-5F74FE353E41}"/>
                </a:ext>
              </a:extLst>
            </p:cNvPr>
            <p:cNvSpPr>
              <a:spLocks/>
            </p:cNvSpPr>
            <p:nvPr/>
          </p:nvSpPr>
          <p:spPr bwMode="auto">
            <a:xfrm>
              <a:off x="4514" y="2397"/>
              <a:ext cx="214" cy="108"/>
            </a:xfrm>
            <a:custGeom>
              <a:avLst/>
              <a:gdLst>
                <a:gd name="T0" fmla="*/ 71 w 214"/>
                <a:gd name="T1" fmla="*/ 3 h 108"/>
                <a:gd name="T2" fmla="*/ 48 w 214"/>
                <a:gd name="T3" fmla="*/ 19 h 108"/>
                <a:gd name="T4" fmla="*/ 28 w 214"/>
                <a:gd name="T5" fmla="*/ 37 h 108"/>
                <a:gd name="T6" fmla="*/ 12 w 214"/>
                <a:gd name="T7" fmla="*/ 53 h 108"/>
                <a:gd name="T8" fmla="*/ 3 w 214"/>
                <a:gd name="T9" fmla="*/ 69 h 108"/>
                <a:gd name="T10" fmla="*/ 0 w 214"/>
                <a:gd name="T11" fmla="*/ 82 h 108"/>
                <a:gd name="T12" fmla="*/ 5 w 214"/>
                <a:gd name="T13" fmla="*/ 94 h 108"/>
                <a:gd name="T14" fmla="*/ 21 w 214"/>
                <a:gd name="T15" fmla="*/ 102 h 108"/>
                <a:gd name="T16" fmla="*/ 48 w 214"/>
                <a:gd name="T17" fmla="*/ 108 h 108"/>
                <a:gd name="T18" fmla="*/ 81 w 214"/>
                <a:gd name="T19" fmla="*/ 108 h 108"/>
                <a:gd name="T20" fmla="*/ 117 w 214"/>
                <a:gd name="T21" fmla="*/ 102 h 108"/>
                <a:gd name="T22" fmla="*/ 149 w 214"/>
                <a:gd name="T23" fmla="*/ 92 h 108"/>
                <a:gd name="T24" fmla="*/ 177 w 214"/>
                <a:gd name="T25" fmla="*/ 80 h 108"/>
                <a:gd name="T26" fmla="*/ 199 w 214"/>
                <a:gd name="T27" fmla="*/ 65 h 108"/>
                <a:gd name="T28" fmla="*/ 211 w 214"/>
                <a:gd name="T29" fmla="*/ 51 h 108"/>
                <a:gd name="T30" fmla="*/ 214 w 214"/>
                <a:gd name="T31" fmla="*/ 38 h 108"/>
                <a:gd name="T32" fmla="*/ 203 w 214"/>
                <a:gd name="T33" fmla="*/ 31 h 108"/>
                <a:gd name="T34" fmla="*/ 182 w 214"/>
                <a:gd name="T35" fmla="*/ 23 h 108"/>
                <a:gd name="T36" fmla="*/ 162 w 214"/>
                <a:gd name="T37" fmla="*/ 17 h 108"/>
                <a:gd name="T38" fmla="*/ 141 w 214"/>
                <a:gd name="T39" fmla="*/ 11 h 108"/>
                <a:gd name="T40" fmla="*/ 122 w 214"/>
                <a:gd name="T41" fmla="*/ 6 h 108"/>
                <a:gd name="T42" fmla="*/ 103 w 214"/>
                <a:gd name="T43" fmla="*/ 3 h 108"/>
                <a:gd name="T44" fmla="*/ 88 w 214"/>
                <a:gd name="T45" fmla="*/ 0 h 108"/>
                <a:gd name="T46" fmla="*/ 77 w 214"/>
                <a:gd name="T47" fmla="*/ 0 h 108"/>
                <a:gd name="T48" fmla="*/ 71 w 214"/>
                <a:gd name="T49" fmla="*/ 3 h 108"/>
                <a:gd name="T50" fmla="*/ 71 w 214"/>
                <a:gd name="T51"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4" h="108">
                  <a:moveTo>
                    <a:pt x="71" y="3"/>
                  </a:moveTo>
                  <a:lnTo>
                    <a:pt x="48" y="19"/>
                  </a:lnTo>
                  <a:lnTo>
                    <a:pt x="28" y="37"/>
                  </a:lnTo>
                  <a:lnTo>
                    <a:pt x="12" y="53"/>
                  </a:lnTo>
                  <a:lnTo>
                    <a:pt x="3" y="69"/>
                  </a:lnTo>
                  <a:lnTo>
                    <a:pt x="0" y="82"/>
                  </a:lnTo>
                  <a:lnTo>
                    <a:pt x="5" y="94"/>
                  </a:lnTo>
                  <a:lnTo>
                    <a:pt x="21" y="102"/>
                  </a:lnTo>
                  <a:lnTo>
                    <a:pt x="48" y="108"/>
                  </a:lnTo>
                  <a:lnTo>
                    <a:pt x="81" y="108"/>
                  </a:lnTo>
                  <a:lnTo>
                    <a:pt x="117" y="102"/>
                  </a:lnTo>
                  <a:lnTo>
                    <a:pt x="149" y="92"/>
                  </a:lnTo>
                  <a:lnTo>
                    <a:pt x="177" y="80"/>
                  </a:lnTo>
                  <a:lnTo>
                    <a:pt x="199" y="65"/>
                  </a:lnTo>
                  <a:lnTo>
                    <a:pt x="211" y="51"/>
                  </a:lnTo>
                  <a:lnTo>
                    <a:pt x="214" y="38"/>
                  </a:lnTo>
                  <a:lnTo>
                    <a:pt x="203" y="31"/>
                  </a:lnTo>
                  <a:lnTo>
                    <a:pt x="182" y="23"/>
                  </a:lnTo>
                  <a:lnTo>
                    <a:pt x="162" y="17"/>
                  </a:lnTo>
                  <a:lnTo>
                    <a:pt x="141" y="11"/>
                  </a:lnTo>
                  <a:lnTo>
                    <a:pt x="122" y="6"/>
                  </a:lnTo>
                  <a:lnTo>
                    <a:pt x="103" y="3"/>
                  </a:lnTo>
                  <a:lnTo>
                    <a:pt x="88" y="0"/>
                  </a:lnTo>
                  <a:lnTo>
                    <a:pt x="77" y="0"/>
                  </a:lnTo>
                  <a:lnTo>
                    <a:pt x="71" y="3"/>
                  </a:lnTo>
                  <a:lnTo>
                    <a:pt x="71" y="3"/>
                  </a:lnTo>
                  <a:close/>
                </a:path>
              </a:pathLst>
            </a:custGeom>
            <a:solidFill>
              <a:srgbClr val="33C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1" name="Freeform 119">
              <a:extLst>
                <a:ext uri="{FF2B5EF4-FFF2-40B4-BE49-F238E27FC236}">
                  <a16:creationId xmlns:a16="http://schemas.microsoft.com/office/drawing/2014/main" id="{82D45C6C-AA70-CF11-5158-EF452928FB9E}"/>
                </a:ext>
              </a:extLst>
            </p:cNvPr>
            <p:cNvSpPr>
              <a:spLocks/>
            </p:cNvSpPr>
            <p:nvPr/>
          </p:nvSpPr>
          <p:spPr bwMode="auto">
            <a:xfrm>
              <a:off x="4188" y="2409"/>
              <a:ext cx="427" cy="508"/>
            </a:xfrm>
            <a:custGeom>
              <a:avLst/>
              <a:gdLst>
                <a:gd name="T0" fmla="*/ 425 w 427"/>
                <a:gd name="T1" fmla="*/ 9 h 508"/>
                <a:gd name="T2" fmla="*/ 412 w 427"/>
                <a:gd name="T3" fmla="*/ 16 h 508"/>
                <a:gd name="T4" fmla="*/ 394 w 427"/>
                <a:gd name="T5" fmla="*/ 34 h 508"/>
                <a:gd name="T6" fmla="*/ 375 w 427"/>
                <a:gd name="T7" fmla="*/ 58 h 508"/>
                <a:gd name="T8" fmla="*/ 363 w 427"/>
                <a:gd name="T9" fmla="*/ 93 h 508"/>
                <a:gd name="T10" fmla="*/ 348 w 427"/>
                <a:gd name="T11" fmla="*/ 143 h 508"/>
                <a:gd name="T12" fmla="*/ 335 w 427"/>
                <a:gd name="T13" fmla="*/ 202 h 508"/>
                <a:gd name="T14" fmla="*/ 329 w 427"/>
                <a:gd name="T15" fmla="*/ 263 h 508"/>
                <a:gd name="T16" fmla="*/ 331 w 427"/>
                <a:gd name="T17" fmla="*/ 319 h 508"/>
                <a:gd name="T18" fmla="*/ 322 w 427"/>
                <a:gd name="T19" fmla="*/ 364 h 508"/>
                <a:gd name="T20" fmla="*/ 302 w 427"/>
                <a:gd name="T21" fmla="*/ 386 h 508"/>
                <a:gd name="T22" fmla="*/ 272 w 427"/>
                <a:gd name="T23" fmla="*/ 371 h 508"/>
                <a:gd name="T24" fmla="*/ 239 w 427"/>
                <a:gd name="T25" fmla="*/ 319 h 508"/>
                <a:gd name="T26" fmla="*/ 223 w 427"/>
                <a:gd name="T27" fmla="*/ 273 h 508"/>
                <a:gd name="T28" fmla="*/ 219 w 427"/>
                <a:gd name="T29" fmla="*/ 246 h 508"/>
                <a:gd name="T30" fmla="*/ 222 w 427"/>
                <a:gd name="T31" fmla="*/ 233 h 508"/>
                <a:gd name="T32" fmla="*/ 221 w 427"/>
                <a:gd name="T33" fmla="*/ 233 h 508"/>
                <a:gd name="T34" fmla="*/ 209 w 427"/>
                <a:gd name="T35" fmla="*/ 245 h 508"/>
                <a:gd name="T36" fmla="*/ 196 w 427"/>
                <a:gd name="T37" fmla="*/ 272 h 508"/>
                <a:gd name="T38" fmla="*/ 186 w 427"/>
                <a:gd name="T39" fmla="*/ 316 h 508"/>
                <a:gd name="T40" fmla="*/ 185 w 427"/>
                <a:gd name="T41" fmla="*/ 376 h 508"/>
                <a:gd name="T42" fmla="*/ 191 w 427"/>
                <a:gd name="T43" fmla="*/ 433 h 508"/>
                <a:gd name="T44" fmla="*/ 200 w 427"/>
                <a:gd name="T45" fmla="*/ 478 h 508"/>
                <a:gd name="T46" fmla="*/ 206 w 427"/>
                <a:gd name="T47" fmla="*/ 503 h 508"/>
                <a:gd name="T48" fmla="*/ 205 w 427"/>
                <a:gd name="T49" fmla="*/ 506 h 508"/>
                <a:gd name="T50" fmla="*/ 190 w 427"/>
                <a:gd name="T51" fmla="*/ 508 h 508"/>
                <a:gd name="T52" fmla="*/ 168 w 427"/>
                <a:gd name="T53" fmla="*/ 504 h 508"/>
                <a:gd name="T54" fmla="*/ 143 w 427"/>
                <a:gd name="T55" fmla="*/ 488 h 508"/>
                <a:gd name="T56" fmla="*/ 121 w 427"/>
                <a:gd name="T57" fmla="*/ 454 h 508"/>
                <a:gd name="T58" fmla="*/ 104 w 427"/>
                <a:gd name="T59" fmla="*/ 401 h 508"/>
                <a:gd name="T60" fmla="*/ 93 w 427"/>
                <a:gd name="T61" fmla="*/ 349 h 508"/>
                <a:gd name="T62" fmla="*/ 86 w 427"/>
                <a:gd name="T63" fmla="*/ 325 h 508"/>
                <a:gd name="T64" fmla="*/ 81 w 427"/>
                <a:gd name="T65" fmla="*/ 343 h 508"/>
                <a:gd name="T66" fmla="*/ 79 w 427"/>
                <a:gd name="T67" fmla="*/ 374 h 508"/>
                <a:gd name="T68" fmla="*/ 84 w 427"/>
                <a:gd name="T69" fmla="*/ 407 h 508"/>
                <a:gd name="T70" fmla="*/ 89 w 427"/>
                <a:gd name="T71" fmla="*/ 438 h 508"/>
                <a:gd name="T72" fmla="*/ 90 w 427"/>
                <a:gd name="T73" fmla="*/ 462 h 508"/>
                <a:gd name="T74" fmla="*/ 71 w 427"/>
                <a:gd name="T75" fmla="*/ 471 h 508"/>
                <a:gd name="T76" fmla="*/ 38 w 427"/>
                <a:gd name="T77" fmla="*/ 459 h 508"/>
                <a:gd name="T78" fmla="*/ 9 w 427"/>
                <a:gd name="T79" fmla="*/ 421 h 508"/>
                <a:gd name="T80" fmla="*/ 0 w 427"/>
                <a:gd name="T81" fmla="*/ 354 h 508"/>
                <a:gd name="T82" fmla="*/ 13 w 427"/>
                <a:gd name="T83" fmla="*/ 274 h 508"/>
                <a:gd name="T84" fmla="*/ 45 w 427"/>
                <a:gd name="T85" fmla="*/ 193 h 508"/>
                <a:gd name="T86" fmla="*/ 89 w 427"/>
                <a:gd name="T87" fmla="*/ 124 h 508"/>
                <a:gd name="T88" fmla="*/ 137 w 427"/>
                <a:gd name="T89" fmla="*/ 78 h 508"/>
                <a:gd name="T90" fmla="*/ 185 w 427"/>
                <a:gd name="T91" fmla="*/ 45 h 508"/>
                <a:gd name="T92" fmla="*/ 229 w 427"/>
                <a:gd name="T93" fmla="*/ 23 h 508"/>
                <a:gd name="T94" fmla="*/ 266 w 427"/>
                <a:gd name="T95" fmla="*/ 10 h 508"/>
                <a:gd name="T96" fmla="*/ 297 w 427"/>
                <a:gd name="T97" fmla="*/ 2 h 508"/>
                <a:gd name="T98" fmla="*/ 342 w 427"/>
                <a:gd name="T99" fmla="*/ 0 h 508"/>
                <a:gd name="T100" fmla="*/ 389 w 427"/>
                <a:gd name="T101" fmla="*/ 4 h 508"/>
                <a:gd name="T102" fmla="*/ 422 w 427"/>
                <a:gd name="T103" fmla="*/ 7 h 508"/>
                <a:gd name="T104" fmla="*/ 427 w 427"/>
                <a:gd name="T105" fmla="*/ 8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7" h="508">
                  <a:moveTo>
                    <a:pt x="427" y="8"/>
                  </a:moveTo>
                  <a:lnTo>
                    <a:pt x="425" y="9"/>
                  </a:lnTo>
                  <a:lnTo>
                    <a:pt x="419" y="13"/>
                  </a:lnTo>
                  <a:lnTo>
                    <a:pt x="412" y="16"/>
                  </a:lnTo>
                  <a:lnTo>
                    <a:pt x="403" y="25"/>
                  </a:lnTo>
                  <a:lnTo>
                    <a:pt x="394" y="34"/>
                  </a:lnTo>
                  <a:lnTo>
                    <a:pt x="384" y="45"/>
                  </a:lnTo>
                  <a:lnTo>
                    <a:pt x="375" y="58"/>
                  </a:lnTo>
                  <a:lnTo>
                    <a:pt x="369" y="74"/>
                  </a:lnTo>
                  <a:lnTo>
                    <a:pt x="363" y="93"/>
                  </a:lnTo>
                  <a:lnTo>
                    <a:pt x="356" y="116"/>
                  </a:lnTo>
                  <a:lnTo>
                    <a:pt x="348" y="143"/>
                  </a:lnTo>
                  <a:lnTo>
                    <a:pt x="341" y="171"/>
                  </a:lnTo>
                  <a:lnTo>
                    <a:pt x="335" y="202"/>
                  </a:lnTo>
                  <a:lnTo>
                    <a:pt x="331" y="233"/>
                  </a:lnTo>
                  <a:lnTo>
                    <a:pt x="329" y="263"/>
                  </a:lnTo>
                  <a:lnTo>
                    <a:pt x="331" y="293"/>
                  </a:lnTo>
                  <a:lnTo>
                    <a:pt x="331" y="319"/>
                  </a:lnTo>
                  <a:lnTo>
                    <a:pt x="329" y="343"/>
                  </a:lnTo>
                  <a:lnTo>
                    <a:pt x="322" y="364"/>
                  </a:lnTo>
                  <a:lnTo>
                    <a:pt x="314" y="379"/>
                  </a:lnTo>
                  <a:lnTo>
                    <a:pt x="302" y="386"/>
                  </a:lnTo>
                  <a:lnTo>
                    <a:pt x="288" y="384"/>
                  </a:lnTo>
                  <a:lnTo>
                    <a:pt x="272" y="371"/>
                  </a:lnTo>
                  <a:lnTo>
                    <a:pt x="255" y="348"/>
                  </a:lnTo>
                  <a:lnTo>
                    <a:pt x="239" y="319"/>
                  </a:lnTo>
                  <a:lnTo>
                    <a:pt x="229" y="294"/>
                  </a:lnTo>
                  <a:lnTo>
                    <a:pt x="223" y="273"/>
                  </a:lnTo>
                  <a:lnTo>
                    <a:pt x="221" y="258"/>
                  </a:lnTo>
                  <a:lnTo>
                    <a:pt x="219" y="246"/>
                  </a:lnTo>
                  <a:lnTo>
                    <a:pt x="221" y="237"/>
                  </a:lnTo>
                  <a:lnTo>
                    <a:pt x="222" y="233"/>
                  </a:lnTo>
                  <a:lnTo>
                    <a:pt x="222" y="231"/>
                  </a:lnTo>
                  <a:lnTo>
                    <a:pt x="221" y="233"/>
                  </a:lnTo>
                  <a:lnTo>
                    <a:pt x="216" y="237"/>
                  </a:lnTo>
                  <a:lnTo>
                    <a:pt x="209" y="245"/>
                  </a:lnTo>
                  <a:lnTo>
                    <a:pt x="203" y="257"/>
                  </a:lnTo>
                  <a:lnTo>
                    <a:pt x="196" y="272"/>
                  </a:lnTo>
                  <a:lnTo>
                    <a:pt x="191" y="292"/>
                  </a:lnTo>
                  <a:lnTo>
                    <a:pt x="186" y="316"/>
                  </a:lnTo>
                  <a:lnTo>
                    <a:pt x="185" y="346"/>
                  </a:lnTo>
                  <a:lnTo>
                    <a:pt x="185" y="376"/>
                  </a:lnTo>
                  <a:lnTo>
                    <a:pt x="187" y="406"/>
                  </a:lnTo>
                  <a:lnTo>
                    <a:pt x="191" y="433"/>
                  </a:lnTo>
                  <a:lnTo>
                    <a:pt x="196" y="457"/>
                  </a:lnTo>
                  <a:lnTo>
                    <a:pt x="200" y="478"/>
                  </a:lnTo>
                  <a:lnTo>
                    <a:pt x="203" y="493"/>
                  </a:lnTo>
                  <a:lnTo>
                    <a:pt x="206" y="503"/>
                  </a:lnTo>
                  <a:lnTo>
                    <a:pt x="207" y="506"/>
                  </a:lnTo>
                  <a:lnTo>
                    <a:pt x="205" y="506"/>
                  </a:lnTo>
                  <a:lnTo>
                    <a:pt x="198" y="508"/>
                  </a:lnTo>
                  <a:lnTo>
                    <a:pt x="190" y="508"/>
                  </a:lnTo>
                  <a:lnTo>
                    <a:pt x="180" y="506"/>
                  </a:lnTo>
                  <a:lnTo>
                    <a:pt x="168" y="504"/>
                  </a:lnTo>
                  <a:lnTo>
                    <a:pt x="155" y="498"/>
                  </a:lnTo>
                  <a:lnTo>
                    <a:pt x="143" y="488"/>
                  </a:lnTo>
                  <a:lnTo>
                    <a:pt x="131" y="475"/>
                  </a:lnTo>
                  <a:lnTo>
                    <a:pt x="121" y="454"/>
                  </a:lnTo>
                  <a:lnTo>
                    <a:pt x="113" y="429"/>
                  </a:lnTo>
                  <a:lnTo>
                    <a:pt x="104" y="401"/>
                  </a:lnTo>
                  <a:lnTo>
                    <a:pt x="99" y="374"/>
                  </a:lnTo>
                  <a:lnTo>
                    <a:pt x="93" y="349"/>
                  </a:lnTo>
                  <a:lnTo>
                    <a:pt x="89" y="333"/>
                  </a:lnTo>
                  <a:lnTo>
                    <a:pt x="86" y="325"/>
                  </a:lnTo>
                  <a:lnTo>
                    <a:pt x="83" y="330"/>
                  </a:lnTo>
                  <a:lnTo>
                    <a:pt x="81" y="343"/>
                  </a:lnTo>
                  <a:lnTo>
                    <a:pt x="79" y="358"/>
                  </a:lnTo>
                  <a:lnTo>
                    <a:pt x="79" y="374"/>
                  </a:lnTo>
                  <a:lnTo>
                    <a:pt x="82" y="391"/>
                  </a:lnTo>
                  <a:lnTo>
                    <a:pt x="84" y="407"/>
                  </a:lnTo>
                  <a:lnTo>
                    <a:pt x="87" y="423"/>
                  </a:lnTo>
                  <a:lnTo>
                    <a:pt x="89" y="438"/>
                  </a:lnTo>
                  <a:lnTo>
                    <a:pt x="93" y="452"/>
                  </a:lnTo>
                  <a:lnTo>
                    <a:pt x="90" y="462"/>
                  </a:lnTo>
                  <a:lnTo>
                    <a:pt x="83" y="468"/>
                  </a:lnTo>
                  <a:lnTo>
                    <a:pt x="71" y="471"/>
                  </a:lnTo>
                  <a:lnTo>
                    <a:pt x="55" y="467"/>
                  </a:lnTo>
                  <a:lnTo>
                    <a:pt x="38" y="459"/>
                  </a:lnTo>
                  <a:lnTo>
                    <a:pt x="23" y="443"/>
                  </a:lnTo>
                  <a:lnTo>
                    <a:pt x="9" y="421"/>
                  </a:lnTo>
                  <a:lnTo>
                    <a:pt x="2" y="391"/>
                  </a:lnTo>
                  <a:lnTo>
                    <a:pt x="0" y="354"/>
                  </a:lnTo>
                  <a:lnTo>
                    <a:pt x="5" y="315"/>
                  </a:lnTo>
                  <a:lnTo>
                    <a:pt x="13" y="274"/>
                  </a:lnTo>
                  <a:lnTo>
                    <a:pt x="28" y="234"/>
                  </a:lnTo>
                  <a:lnTo>
                    <a:pt x="45" y="193"/>
                  </a:lnTo>
                  <a:lnTo>
                    <a:pt x="66" y="158"/>
                  </a:lnTo>
                  <a:lnTo>
                    <a:pt x="89" y="124"/>
                  </a:lnTo>
                  <a:lnTo>
                    <a:pt x="114" y="99"/>
                  </a:lnTo>
                  <a:lnTo>
                    <a:pt x="137" y="78"/>
                  </a:lnTo>
                  <a:lnTo>
                    <a:pt x="163" y="59"/>
                  </a:lnTo>
                  <a:lnTo>
                    <a:pt x="185" y="45"/>
                  </a:lnTo>
                  <a:lnTo>
                    <a:pt x="208" y="32"/>
                  </a:lnTo>
                  <a:lnTo>
                    <a:pt x="229" y="23"/>
                  </a:lnTo>
                  <a:lnTo>
                    <a:pt x="249" y="15"/>
                  </a:lnTo>
                  <a:lnTo>
                    <a:pt x="266" y="10"/>
                  </a:lnTo>
                  <a:lnTo>
                    <a:pt x="281" y="5"/>
                  </a:lnTo>
                  <a:lnTo>
                    <a:pt x="297" y="2"/>
                  </a:lnTo>
                  <a:lnTo>
                    <a:pt x="317" y="0"/>
                  </a:lnTo>
                  <a:lnTo>
                    <a:pt x="342" y="0"/>
                  </a:lnTo>
                  <a:lnTo>
                    <a:pt x="367" y="3"/>
                  </a:lnTo>
                  <a:lnTo>
                    <a:pt x="389" y="4"/>
                  </a:lnTo>
                  <a:lnTo>
                    <a:pt x="408" y="7"/>
                  </a:lnTo>
                  <a:lnTo>
                    <a:pt x="422" y="7"/>
                  </a:lnTo>
                  <a:lnTo>
                    <a:pt x="427" y="8"/>
                  </a:lnTo>
                  <a:lnTo>
                    <a:pt x="427" y="8"/>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2" name="Freeform 120">
              <a:extLst>
                <a:ext uri="{FF2B5EF4-FFF2-40B4-BE49-F238E27FC236}">
                  <a16:creationId xmlns:a16="http://schemas.microsoft.com/office/drawing/2014/main" id="{D8F961D4-9196-D922-D692-FCE21E9F1FA7}"/>
                </a:ext>
              </a:extLst>
            </p:cNvPr>
            <p:cNvSpPr>
              <a:spLocks/>
            </p:cNvSpPr>
            <p:nvPr/>
          </p:nvSpPr>
          <p:spPr bwMode="auto">
            <a:xfrm>
              <a:off x="4499" y="2556"/>
              <a:ext cx="420" cy="507"/>
            </a:xfrm>
            <a:custGeom>
              <a:avLst/>
              <a:gdLst>
                <a:gd name="T0" fmla="*/ 2 w 420"/>
                <a:gd name="T1" fmla="*/ 501 h 507"/>
                <a:gd name="T2" fmla="*/ 15 w 420"/>
                <a:gd name="T3" fmla="*/ 488 h 507"/>
                <a:gd name="T4" fmla="*/ 38 w 420"/>
                <a:gd name="T5" fmla="*/ 465 h 507"/>
                <a:gd name="T6" fmla="*/ 68 w 420"/>
                <a:gd name="T7" fmla="*/ 431 h 507"/>
                <a:gd name="T8" fmla="*/ 96 w 420"/>
                <a:gd name="T9" fmla="*/ 389 h 507"/>
                <a:gd name="T10" fmla="*/ 112 w 420"/>
                <a:gd name="T11" fmla="*/ 342 h 507"/>
                <a:gd name="T12" fmla="*/ 117 w 420"/>
                <a:gd name="T13" fmla="*/ 294 h 507"/>
                <a:gd name="T14" fmla="*/ 116 w 420"/>
                <a:gd name="T15" fmla="*/ 243 h 507"/>
                <a:gd name="T16" fmla="*/ 112 w 420"/>
                <a:gd name="T17" fmla="*/ 189 h 507"/>
                <a:gd name="T18" fmla="*/ 122 w 420"/>
                <a:gd name="T19" fmla="*/ 143 h 507"/>
                <a:gd name="T20" fmla="*/ 141 w 420"/>
                <a:gd name="T21" fmla="*/ 121 h 507"/>
                <a:gd name="T22" fmla="*/ 171 w 420"/>
                <a:gd name="T23" fmla="*/ 136 h 507"/>
                <a:gd name="T24" fmla="*/ 203 w 420"/>
                <a:gd name="T25" fmla="*/ 191 h 507"/>
                <a:gd name="T26" fmla="*/ 219 w 420"/>
                <a:gd name="T27" fmla="*/ 246 h 507"/>
                <a:gd name="T28" fmla="*/ 221 w 420"/>
                <a:gd name="T29" fmla="*/ 291 h 507"/>
                <a:gd name="T30" fmla="*/ 218 w 420"/>
                <a:gd name="T31" fmla="*/ 317 h 507"/>
                <a:gd name="T32" fmla="*/ 219 w 420"/>
                <a:gd name="T33" fmla="*/ 317 h 507"/>
                <a:gd name="T34" fmla="*/ 231 w 420"/>
                <a:gd name="T35" fmla="*/ 292 h 507"/>
                <a:gd name="T36" fmla="*/ 247 w 420"/>
                <a:gd name="T37" fmla="*/ 249 h 507"/>
                <a:gd name="T38" fmla="*/ 258 w 420"/>
                <a:gd name="T39" fmla="*/ 192 h 507"/>
                <a:gd name="T40" fmla="*/ 258 w 420"/>
                <a:gd name="T41" fmla="*/ 131 h 507"/>
                <a:gd name="T42" fmla="*/ 248 w 420"/>
                <a:gd name="T43" fmla="*/ 81 h 507"/>
                <a:gd name="T44" fmla="*/ 236 w 420"/>
                <a:gd name="T45" fmla="*/ 43 h 507"/>
                <a:gd name="T46" fmla="*/ 226 w 420"/>
                <a:gd name="T47" fmla="*/ 23 h 507"/>
                <a:gd name="T48" fmla="*/ 227 w 420"/>
                <a:gd name="T49" fmla="*/ 22 h 507"/>
                <a:gd name="T50" fmla="*/ 245 w 420"/>
                <a:gd name="T51" fmla="*/ 30 h 507"/>
                <a:gd name="T52" fmla="*/ 269 w 420"/>
                <a:gd name="T53" fmla="*/ 48 h 507"/>
                <a:gd name="T54" fmla="*/ 291 w 420"/>
                <a:gd name="T55" fmla="*/ 70 h 507"/>
                <a:gd name="T56" fmla="*/ 303 w 420"/>
                <a:gd name="T57" fmla="*/ 94 h 507"/>
                <a:gd name="T58" fmla="*/ 313 w 420"/>
                <a:gd name="T59" fmla="*/ 116 h 507"/>
                <a:gd name="T60" fmla="*/ 323 w 420"/>
                <a:gd name="T61" fmla="*/ 131 h 507"/>
                <a:gd name="T62" fmla="*/ 330 w 420"/>
                <a:gd name="T63" fmla="*/ 129 h 507"/>
                <a:gd name="T64" fmla="*/ 334 w 420"/>
                <a:gd name="T65" fmla="*/ 105 h 507"/>
                <a:gd name="T66" fmla="*/ 329 w 420"/>
                <a:gd name="T67" fmla="*/ 78 h 507"/>
                <a:gd name="T68" fmla="*/ 321 w 420"/>
                <a:gd name="T69" fmla="*/ 50 h 507"/>
                <a:gd name="T70" fmla="*/ 311 w 420"/>
                <a:gd name="T71" fmla="*/ 23 h 507"/>
                <a:gd name="T72" fmla="*/ 310 w 420"/>
                <a:gd name="T73" fmla="*/ 1 h 507"/>
                <a:gd name="T74" fmla="*/ 335 w 420"/>
                <a:gd name="T75" fmla="*/ 5 h 507"/>
                <a:gd name="T76" fmla="*/ 376 w 420"/>
                <a:gd name="T77" fmla="*/ 33 h 507"/>
                <a:gd name="T78" fmla="*/ 409 w 420"/>
                <a:gd name="T79" fmla="*/ 82 h 507"/>
                <a:gd name="T80" fmla="*/ 420 w 420"/>
                <a:gd name="T81" fmla="*/ 151 h 507"/>
                <a:gd name="T82" fmla="*/ 409 w 420"/>
                <a:gd name="T83" fmla="*/ 229 h 507"/>
                <a:gd name="T84" fmla="*/ 383 w 420"/>
                <a:gd name="T85" fmla="*/ 309 h 507"/>
                <a:gd name="T86" fmla="*/ 344 w 420"/>
                <a:gd name="T87" fmla="*/ 377 h 507"/>
                <a:gd name="T88" fmla="*/ 297 w 420"/>
                <a:gd name="T89" fmla="*/ 425 h 507"/>
                <a:gd name="T90" fmla="*/ 252 w 420"/>
                <a:gd name="T91" fmla="*/ 458 h 507"/>
                <a:gd name="T92" fmla="*/ 211 w 420"/>
                <a:gd name="T93" fmla="*/ 482 h 507"/>
                <a:gd name="T94" fmla="*/ 178 w 420"/>
                <a:gd name="T95" fmla="*/ 498 h 507"/>
                <a:gd name="T96" fmla="*/ 146 w 420"/>
                <a:gd name="T97" fmla="*/ 506 h 507"/>
                <a:gd name="T98" fmla="*/ 96 w 420"/>
                <a:gd name="T99" fmla="*/ 507 h 507"/>
                <a:gd name="T100" fmla="*/ 42 w 420"/>
                <a:gd name="T101" fmla="*/ 506 h 507"/>
                <a:gd name="T102" fmla="*/ 5 w 420"/>
                <a:gd name="T103" fmla="*/ 503 h 507"/>
                <a:gd name="T104" fmla="*/ 0 w 420"/>
                <a:gd name="T105" fmla="*/ 50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0" h="507">
                  <a:moveTo>
                    <a:pt x="0" y="503"/>
                  </a:moveTo>
                  <a:lnTo>
                    <a:pt x="2" y="501"/>
                  </a:lnTo>
                  <a:lnTo>
                    <a:pt x="8" y="496"/>
                  </a:lnTo>
                  <a:lnTo>
                    <a:pt x="15" y="488"/>
                  </a:lnTo>
                  <a:lnTo>
                    <a:pt x="26" y="479"/>
                  </a:lnTo>
                  <a:lnTo>
                    <a:pt x="38" y="465"/>
                  </a:lnTo>
                  <a:lnTo>
                    <a:pt x="53" y="449"/>
                  </a:lnTo>
                  <a:lnTo>
                    <a:pt x="68" y="431"/>
                  </a:lnTo>
                  <a:lnTo>
                    <a:pt x="84" y="411"/>
                  </a:lnTo>
                  <a:lnTo>
                    <a:pt x="96" y="389"/>
                  </a:lnTo>
                  <a:lnTo>
                    <a:pt x="106" y="366"/>
                  </a:lnTo>
                  <a:lnTo>
                    <a:pt x="112" y="342"/>
                  </a:lnTo>
                  <a:lnTo>
                    <a:pt x="116" y="319"/>
                  </a:lnTo>
                  <a:lnTo>
                    <a:pt x="117" y="294"/>
                  </a:lnTo>
                  <a:lnTo>
                    <a:pt x="117" y="269"/>
                  </a:lnTo>
                  <a:lnTo>
                    <a:pt x="116" y="243"/>
                  </a:lnTo>
                  <a:lnTo>
                    <a:pt x="113" y="216"/>
                  </a:lnTo>
                  <a:lnTo>
                    <a:pt x="112" y="189"/>
                  </a:lnTo>
                  <a:lnTo>
                    <a:pt x="116" y="164"/>
                  </a:lnTo>
                  <a:lnTo>
                    <a:pt x="122" y="143"/>
                  </a:lnTo>
                  <a:lnTo>
                    <a:pt x="130" y="129"/>
                  </a:lnTo>
                  <a:lnTo>
                    <a:pt x="141" y="121"/>
                  </a:lnTo>
                  <a:lnTo>
                    <a:pt x="156" y="124"/>
                  </a:lnTo>
                  <a:lnTo>
                    <a:pt x="171" y="136"/>
                  </a:lnTo>
                  <a:lnTo>
                    <a:pt x="189" y="161"/>
                  </a:lnTo>
                  <a:lnTo>
                    <a:pt x="203" y="191"/>
                  </a:lnTo>
                  <a:lnTo>
                    <a:pt x="214" y="221"/>
                  </a:lnTo>
                  <a:lnTo>
                    <a:pt x="219" y="246"/>
                  </a:lnTo>
                  <a:lnTo>
                    <a:pt x="221" y="271"/>
                  </a:lnTo>
                  <a:lnTo>
                    <a:pt x="221" y="291"/>
                  </a:lnTo>
                  <a:lnTo>
                    <a:pt x="219" y="307"/>
                  </a:lnTo>
                  <a:lnTo>
                    <a:pt x="218" y="317"/>
                  </a:lnTo>
                  <a:lnTo>
                    <a:pt x="218" y="320"/>
                  </a:lnTo>
                  <a:lnTo>
                    <a:pt x="219" y="317"/>
                  </a:lnTo>
                  <a:lnTo>
                    <a:pt x="224" y="307"/>
                  </a:lnTo>
                  <a:lnTo>
                    <a:pt x="231" y="292"/>
                  </a:lnTo>
                  <a:lnTo>
                    <a:pt x="238" y="272"/>
                  </a:lnTo>
                  <a:lnTo>
                    <a:pt x="247" y="249"/>
                  </a:lnTo>
                  <a:lnTo>
                    <a:pt x="253" y="222"/>
                  </a:lnTo>
                  <a:lnTo>
                    <a:pt x="258" y="192"/>
                  </a:lnTo>
                  <a:lnTo>
                    <a:pt x="261" y="163"/>
                  </a:lnTo>
                  <a:lnTo>
                    <a:pt x="258" y="131"/>
                  </a:lnTo>
                  <a:lnTo>
                    <a:pt x="254" y="104"/>
                  </a:lnTo>
                  <a:lnTo>
                    <a:pt x="248" y="81"/>
                  </a:lnTo>
                  <a:lnTo>
                    <a:pt x="242" y="60"/>
                  </a:lnTo>
                  <a:lnTo>
                    <a:pt x="236" y="43"/>
                  </a:lnTo>
                  <a:lnTo>
                    <a:pt x="230" y="30"/>
                  </a:lnTo>
                  <a:lnTo>
                    <a:pt x="226" y="23"/>
                  </a:lnTo>
                  <a:lnTo>
                    <a:pt x="225" y="20"/>
                  </a:lnTo>
                  <a:lnTo>
                    <a:pt x="227" y="22"/>
                  </a:lnTo>
                  <a:lnTo>
                    <a:pt x="235" y="25"/>
                  </a:lnTo>
                  <a:lnTo>
                    <a:pt x="245" y="30"/>
                  </a:lnTo>
                  <a:lnTo>
                    <a:pt x="257" y="39"/>
                  </a:lnTo>
                  <a:lnTo>
                    <a:pt x="269" y="48"/>
                  </a:lnTo>
                  <a:lnTo>
                    <a:pt x="281" y="59"/>
                  </a:lnTo>
                  <a:lnTo>
                    <a:pt x="291" y="70"/>
                  </a:lnTo>
                  <a:lnTo>
                    <a:pt x="299" y="82"/>
                  </a:lnTo>
                  <a:lnTo>
                    <a:pt x="303" y="94"/>
                  </a:lnTo>
                  <a:lnTo>
                    <a:pt x="308" y="106"/>
                  </a:lnTo>
                  <a:lnTo>
                    <a:pt x="313" y="116"/>
                  </a:lnTo>
                  <a:lnTo>
                    <a:pt x="319" y="126"/>
                  </a:lnTo>
                  <a:lnTo>
                    <a:pt x="323" y="131"/>
                  </a:lnTo>
                  <a:lnTo>
                    <a:pt x="327" y="132"/>
                  </a:lnTo>
                  <a:lnTo>
                    <a:pt x="330" y="129"/>
                  </a:lnTo>
                  <a:lnTo>
                    <a:pt x="333" y="119"/>
                  </a:lnTo>
                  <a:lnTo>
                    <a:pt x="334" y="105"/>
                  </a:lnTo>
                  <a:lnTo>
                    <a:pt x="333" y="92"/>
                  </a:lnTo>
                  <a:lnTo>
                    <a:pt x="329" y="78"/>
                  </a:lnTo>
                  <a:lnTo>
                    <a:pt x="326" y="63"/>
                  </a:lnTo>
                  <a:lnTo>
                    <a:pt x="321" y="50"/>
                  </a:lnTo>
                  <a:lnTo>
                    <a:pt x="317" y="36"/>
                  </a:lnTo>
                  <a:lnTo>
                    <a:pt x="311" y="23"/>
                  </a:lnTo>
                  <a:lnTo>
                    <a:pt x="308" y="11"/>
                  </a:lnTo>
                  <a:lnTo>
                    <a:pt x="310" y="1"/>
                  </a:lnTo>
                  <a:lnTo>
                    <a:pt x="319" y="0"/>
                  </a:lnTo>
                  <a:lnTo>
                    <a:pt x="335" y="5"/>
                  </a:lnTo>
                  <a:lnTo>
                    <a:pt x="355" y="16"/>
                  </a:lnTo>
                  <a:lnTo>
                    <a:pt x="376" y="33"/>
                  </a:lnTo>
                  <a:lnTo>
                    <a:pt x="394" y="55"/>
                  </a:lnTo>
                  <a:lnTo>
                    <a:pt x="409" y="82"/>
                  </a:lnTo>
                  <a:lnTo>
                    <a:pt x="418" y="115"/>
                  </a:lnTo>
                  <a:lnTo>
                    <a:pt x="420" y="151"/>
                  </a:lnTo>
                  <a:lnTo>
                    <a:pt x="416" y="189"/>
                  </a:lnTo>
                  <a:lnTo>
                    <a:pt x="409" y="229"/>
                  </a:lnTo>
                  <a:lnTo>
                    <a:pt x="398" y="270"/>
                  </a:lnTo>
                  <a:lnTo>
                    <a:pt x="383" y="309"/>
                  </a:lnTo>
                  <a:lnTo>
                    <a:pt x="365" y="345"/>
                  </a:lnTo>
                  <a:lnTo>
                    <a:pt x="344" y="377"/>
                  </a:lnTo>
                  <a:lnTo>
                    <a:pt x="322" y="404"/>
                  </a:lnTo>
                  <a:lnTo>
                    <a:pt x="297" y="425"/>
                  </a:lnTo>
                  <a:lnTo>
                    <a:pt x="274" y="443"/>
                  </a:lnTo>
                  <a:lnTo>
                    <a:pt x="252" y="458"/>
                  </a:lnTo>
                  <a:lnTo>
                    <a:pt x="231" y="472"/>
                  </a:lnTo>
                  <a:lnTo>
                    <a:pt x="211" y="482"/>
                  </a:lnTo>
                  <a:lnTo>
                    <a:pt x="194" y="491"/>
                  </a:lnTo>
                  <a:lnTo>
                    <a:pt x="178" y="498"/>
                  </a:lnTo>
                  <a:lnTo>
                    <a:pt x="164" y="503"/>
                  </a:lnTo>
                  <a:lnTo>
                    <a:pt x="146" y="506"/>
                  </a:lnTo>
                  <a:lnTo>
                    <a:pt x="123" y="507"/>
                  </a:lnTo>
                  <a:lnTo>
                    <a:pt x="96" y="507"/>
                  </a:lnTo>
                  <a:lnTo>
                    <a:pt x="69" y="506"/>
                  </a:lnTo>
                  <a:lnTo>
                    <a:pt x="42" y="506"/>
                  </a:lnTo>
                  <a:lnTo>
                    <a:pt x="21" y="504"/>
                  </a:lnTo>
                  <a:lnTo>
                    <a:pt x="5" y="503"/>
                  </a:lnTo>
                  <a:lnTo>
                    <a:pt x="0" y="503"/>
                  </a:lnTo>
                  <a:lnTo>
                    <a:pt x="0" y="503"/>
                  </a:lnTo>
                  <a:close/>
                </a:path>
              </a:pathLst>
            </a:custGeom>
            <a:solidFill>
              <a:srgbClr val="F5AB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3" name="Freeform 121">
              <a:extLst>
                <a:ext uri="{FF2B5EF4-FFF2-40B4-BE49-F238E27FC236}">
                  <a16:creationId xmlns:a16="http://schemas.microsoft.com/office/drawing/2014/main" id="{C983489E-D203-58D5-8FA3-92387191A2D5}"/>
                </a:ext>
              </a:extLst>
            </p:cNvPr>
            <p:cNvSpPr>
              <a:spLocks/>
            </p:cNvSpPr>
            <p:nvPr/>
          </p:nvSpPr>
          <p:spPr bwMode="auto">
            <a:xfrm>
              <a:off x="4541" y="2602"/>
              <a:ext cx="344" cy="458"/>
            </a:xfrm>
            <a:custGeom>
              <a:avLst/>
              <a:gdLst>
                <a:gd name="T0" fmla="*/ 114 w 344"/>
                <a:gd name="T1" fmla="*/ 183 h 458"/>
                <a:gd name="T2" fmla="*/ 114 w 344"/>
                <a:gd name="T3" fmla="*/ 247 h 458"/>
                <a:gd name="T4" fmla="*/ 106 w 344"/>
                <a:gd name="T5" fmla="*/ 289 h 458"/>
                <a:gd name="T6" fmla="*/ 124 w 344"/>
                <a:gd name="T7" fmla="*/ 294 h 458"/>
                <a:gd name="T8" fmla="*/ 150 w 344"/>
                <a:gd name="T9" fmla="*/ 242 h 458"/>
                <a:gd name="T10" fmla="*/ 158 w 344"/>
                <a:gd name="T11" fmla="*/ 194 h 458"/>
                <a:gd name="T12" fmla="*/ 182 w 344"/>
                <a:gd name="T13" fmla="*/ 196 h 458"/>
                <a:gd name="T14" fmla="*/ 192 w 344"/>
                <a:gd name="T15" fmla="*/ 239 h 458"/>
                <a:gd name="T16" fmla="*/ 150 w 344"/>
                <a:gd name="T17" fmla="*/ 341 h 458"/>
                <a:gd name="T18" fmla="*/ 98 w 344"/>
                <a:gd name="T19" fmla="*/ 397 h 458"/>
                <a:gd name="T20" fmla="*/ 82 w 344"/>
                <a:gd name="T21" fmla="*/ 391 h 458"/>
                <a:gd name="T22" fmla="*/ 102 w 344"/>
                <a:gd name="T23" fmla="*/ 344 h 458"/>
                <a:gd name="T24" fmla="*/ 104 w 344"/>
                <a:gd name="T25" fmla="*/ 312 h 458"/>
                <a:gd name="T26" fmla="*/ 80 w 344"/>
                <a:gd name="T27" fmla="*/ 309 h 458"/>
                <a:gd name="T28" fmla="*/ 58 w 344"/>
                <a:gd name="T29" fmla="*/ 345 h 458"/>
                <a:gd name="T30" fmla="*/ 31 w 344"/>
                <a:gd name="T31" fmla="*/ 382 h 458"/>
                <a:gd name="T32" fmla="*/ 6 w 344"/>
                <a:gd name="T33" fmla="*/ 413 h 458"/>
                <a:gd name="T34" fmla="*/ 11 w 344"/>
                <a:gd name="T35" fmla="*/ 429 h 458"/>
                <a:gd name="T36" fmla="*/ 37 w 344"/>
                <a:gd name="T37" fmla="*/ 413 h 458"/>
                <a:gd name="T38" fmla="*/ 54 w 344"/>
                <a:gd name="T39" fmla="*/ 430 h 458"/>
                <a:gd name="T40" fmla="*/ 28 w 344"/>
                <a:gd name="T41" fmla="*/ 454 h 458"/>
                <a:gd name="T42" fmla="*/ 77 w 344"/>
                <a:gd name="T43" fmla="*/ 446 h 458"/>
                <a:gd name="T44" fmla="*/ 151 w 344"/>
                <a:gd name="T45" fmla="*/ 393 h 458"/>
                <a:gd name="T46" fmla="*/ 184 w 344"/>
                <a:gd name="T47" fmla="*/ 370 h 458"/>
                <a:gd name="T48" fmla="*/ 168 w 344"/>
                <a:gd name="T49" fmla="*/ 401 h 458"/>
                <a:gd name="T50" fmla="*/ 138 w 344"/>
                <a:gd name="T51" fmla="*/ 425 h 458"/>
                <a:gd name="T52" fmla="*/ 187 w 344"/>
                <a:gd name="T53" fmla="*/ 415 h 458"/>
                <a:gd name="T54" fmla="*/ 257 w 344"/>
                <a:gd name="T55" fmla="*/ 364 h 458"/>
                <a:gd name="T56" fmla="*/ 263 w 344"/>
                <a:gd name="T57" fmla="*/ 326 h 458"/>
                <a:gd name="T58" fmla="*/ 230 w 344"/>
                <a:gd name="T59" fmla="*/ 332 h 458"/>
                <a:gd name="T60" fmla="*/ 203 w 344"/>
                <a:gd name="T61" fmla="*/ 350 h 458"/>
                <a:gd name="T62" fmla="*/ 221 w 344"/>
                <a:gd name="T63" fmla="*/ 317 h 458"/>
                <a:gd name="T64" fmla="*/ 237 w 344"/>
                <a:gd name="T65" fmla="*/ 279 h 458"/>
                <a:gd name="T66" fmla="*/ 243 w 344"/>
                <a:gd name="T67" fmla="*/ 259 h 458"/>
                <a:gd name="T68" fmla="*/ 274 w 344"/>
                <a:gd name="T69" fmla="*/ 268 h 458"/>
                <a:gd name="T70" fmla="*/ 308 w 344"/>
                <a:gd name="T71" fmla="*/ 259 h 458"/>
                <a:gd name="T72" fmla="*/ 301 w 344"/>
                <a:gd name="T73" fmla="*/ 236 h 458"/>
                <a:gd name="T74" fmla="*/ 287 w 344"/>
                <a:gd name="T75" fmla="*/ 224 h 458"/>
                <a:gd name="T76" fmla="*/ 288 w 344"/>
                <a:gd name="T77" fmla="*/ 204 h 458"/>
                <a:gd name="T78" fmla="*/ 303 w 344"/>
                <a:gd name="T79" fmla="*/ 162 h 458"/>
                <a:gd name="T80" fmla="*/ 315 w 344"/>
                <a:gd name="T81" fmla="*/ 153 h 458"/>
                <a:gd name="T82" fmla="*/ 315 w 344"/>
                <a:gd name="T83" fmla="*/ 188 h 458"/>
                <a:gd name="T84" fmla="*/ 328 w 344"/>
                <a:gd name="T85" fmla="*/ 186 h 458"/>
                <a:gd name="T86" fmla="*/ 344 w 344"/>
                <a:gd name="T87" fmla="*/ 111 h 458"/>
                <a:gd name="T88" fmla="*/ 328 w 344"/>
                <a:gd name="T89" fmla="*/ 33 h 458"/>
                <a:gd name="T90" fmla="*/ 297 w 344"/>
                <a:gd name="T91" fmla="*/ 0 h 458"/>
                <a:gd name="T92" fmla="*/ 296 w 344"/>
                <a:gd name="T93" fmla="*/ 29 h 458"/>
                <a:gd name="T94" fmla="*/ 306 w 344"/>
                <a:gd name="T95" fmla="*/ 68 h 458"/>
                <a:gd name="T96" fmla="*/ 308 w 344"/>
                <a:gd name="T97" fmla="*/ 103 h 458"/>
                <a:gd name="T98" fmla="*/ 290 w 344"/>
                <a:gd name="T99" fmla="*/ 116 h 458"/>
                <a:gd name="T100" fmla="*/ 253 w 344"/>
                <a:gd name="T101" fmla="*/ 116 h 458"/>
                <a:gd name="T102" fmla="*/ 232 w 344"/>
                <a:gd name="T103" fmla="*/ 158 h 458"/>
                <a:gd name="T104" fmla="*/ 182 w 344"/>
                <a:gd name="T105" fmla="*/ 148 h 458"/>
                <a:gd name="T106" fmla="*/ 124 w 344"/>
                <a:gd name="T107" fmla="*/ 16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4" h="458">
                  <a:moveTo>
                    <a:pt x="111" y="166"/>
                  </a:moveTo>
                  <a:lnTo>
                    <a:pt x="111" y="167"/>
                  </a:lnTo>
                  <a:lnTo>
                    <a:pt x="112" y="170"/>
                  </a:lnTo>
                  <a:lnTo>
                    <a:pt x="113" y="176"/>
                  </a:lnTo>
                  <a:lnTo>
                    <a:pt x="114" y="183"/>
                  </a:lnTo>
                  <a:lnTo>
                    <a:pt x="115" y="193"/>
                  </a:lnTo>
                  <a:lnTo>
                    <a:pt x="118" y="204"/>
                  </a:lnTo>
                  <a:lnTo>
                    <a:pt x="118" y="219"/>
                  </a:lnTo>
                  <a:lnTo>
                    <a:pt x="118" y="234"/>
                  </a:lnTo>
                  <a:lnTo>
                    <a:pt x="114" y="247"/>
                  </a:lnTo>
                  <a:lnTo>
                    <a:pt x="113" y="259"/>
                  </a:lnTo>
                  <a:lnTo>
                    <a:pt x="111" y="269"/>
                  </a:lnTo>
                  <a:lnTo>
                    <a:pt x="108" y="278"/>
                  </a:lnTo>
                  <a:lnTo>
                    <a:pt x="106" y="284"/>
                  </a:lnTo>
                  <a:lnTo>
                    <a:pt x="106" y="289"/>
                  </a:lnTo>
                  <a:lnTo>
                    <a:pt x="106" y="294"/>
                  </a:lnTo>
                  <a:lnTo>
                    <a:pt x="109" y="298"/>
                  </a:lnTo>
                  <a:lnTo>
                    <a:pt x="113" y="300"/>
                  </a:lnTo>
                  <a:lnTo>
                    <a:pt x="118" y="298"/>
                  </a:lnTo>
                  <a:lnTo>
                    <a:pt x="124" y="294"/>
                  </a:lnTo>
                  <a:lnTo>
                    <a:pt x="131" y="289"/>
                  </a:lnTo>
                  <a:lnTo>
                    <a:pt x="136" y="279"/>
                  </a:lnTo>
                  <a:lnTo>
                    <a:pt x="142" y="269"/>
                  </a:lnTo>
                  <a:lnTo>
                    <a:pt x="147" y="256"/>
                  </a:lnTo>
                  <a:lnTo>
                    <a:pt x="150" y="242"/>
                  </a:lnTo>
                  <a:lnTo>
                    <a:pt x="151" y="228"/>
                  </a:lnTo>
                  <a:lnTo>
                    <a:pt x="152" y="216"/>
                  </a:lnTo>
                  <a:lnTo>
                    <a:pt x="153" y="207"/>
                  </a:lnTo>
                  <a:lnTo>
                    <a:pt x="156" y="199"/>
                  </a:lnTo>
                  <a:lnTo>
                    <a:pt x="158" y="194"/>
                  </a:lnTo>
                  <a:lnTo>
                    <a:pt x="162" y="191"/>
                  </a:lnTo>
                  <a:lnTo>
                    <a:pt x="166" y="189"/>
                  </a:lnTo>
                  <a:lnTo>
                    <a:pt x="172" y="191"/>
                  </a:lnTo>
                  <a:lnTo>
                    <a:pt x="177" y="192"/>
                  </a:lnTo>
                  <a:lnTo>
                    <a:pt x="182" y="196"/>
                  </a:lnTo>
                  <a:lnTo>
                    <a:pt x="185" y="200"/>
                  </a:lnTo>
                  <a:lnTo>
                    <a:pt x="190" y="207"/>
                  </a:lnTo>
                  <a:lnTo>
                    <a:pt x="192" y="214"/>
                  </a:lnTo>
                  <a:lnTo>
                    <a:pt x="193" y="225"/>
                  </a:lnTo>
                  <a:lnTo>
                    <a:pt x="192" y="239"/>
                  </a:lnTo>
                  <a:lnTo>
                    <a:pt x="190" y="256"/>
                  </a:lnTo>
                  <a:lnTo>
                    <a:pt x="183" y="274"/>
                  </a:lnTo>
                  <a:lnTo>
                    <a:pt x="174" y="295"/>
                  </a:lnTo>
                  <a:lnTo>
                    <a:pt x="162" y="317"/>
                  </a:lnTo>
                  <a:lnTo>
                    <a:pt x="150" y="341"/>
                  </a:lnTo>
                  <a:lnTo>
                    <a:pt x="135" y="360"/>
                  </a:lnTo>
                  <a:lnTo>
                    <a:pt x="123" y="377"/>
                  </a:lnTo>
                  <a:lnTo>
                    <a:pt x="112" y="390"/>
                  </a:lnTo>
                  <a:lnTo>
                    <a:pt x="104" y="396"/>
                  </a:lnTo>
                  <a:lnTo>
                    <a:pt x="98" y="397"/>
                  </a:lnTo>
                  <a:lnTo>
                    <a:pt x="93" y="398"/>
                  </a:lnTo>
                  <a:lnTo>
                    <a:pt x="88" y="399"/>
                  </a:lnTo>
                  <a:lnTo>
                    <a:pt x="86" y="398"/>
                  </a:lnTo>
                  <a:lnTo>
                    <a:pt x="82" y="396"/>
                  </a:lnTo>
                  <a:lnTo>
                    <a:pt x="82" y="391"/>
                  </a:lnTo>
                  <a:lnTo>
                    <a:pt x="85" y="385"/>
                  </a:lnTo>
                  <a:lnTo>
                    <a:pt x="88" y="375"/>
                  </a:lnTo>
                  <a:lnTo>
                    <a:pt x="92" y="364"/>
                  </a:lnTo>
                  <a:lnTo>
                    <a:pt x="97" y="354"/>
                  </a:lnTo>
                  <a:lnTo>
                    <a:pt x="102" y="344"/>
                  </a:lnTo>
                  <a:lnTo>
                    <a:pt x="106" y="337"/>
                  </a:lnTo>
                  <a:lnTo>
                    <a:pt x="108" y="328"/>
                  </a:lnTo>
                  <a:lnTo>
                    <a:pt x="108" y="322"/>
                  </a:lnTo>
                  <a:lnTo>
                    <a:pt x="108" y="316"/>
                  </a:lnTo>
                  <a:lnTo>
                    <a:pt x="104" y="312"/>
                  </a:lnTo>
                  <a:lnTo>
                    <a:pt x="99" y="309"/>
                  </a:lnTo>
                  <a:lnTo>
                    <a:pt x="95" y="307"/>
                  </a:lnTo>
                  <a:lnTo>
                    <a:pt x="90" y="306"/>
                  </a:lnTo>
                  <a:lnTo>
                    <a:pt x="85" y="307"/>
                  </a:lnTo>
                  <a:lnTo>
                    <a:pt x="80" y="309"/>
                  </a:lnTo>
                  <a:lnTo>
                    <a:pt x="76" y="313"/>
                  </a:lnTo>
                  <a:lnTo>
                    <a:pt x="71" y="320"/>
                  </a:lnTo>
                  <a:lnTo>
                    <a:pt x="68" y="327"/>
                  </a:lnTo>
                  <a:lnTo>
                    <a:pt x="63" y="337"/>
                  </a:lnTo>
                  <a:lnTo>
                    <a:pt x="58" y="345"/>
                  </a:lnTo>
                  <a:lnTo>
                    <a:pt x="52" y="354"/>
                  </a:lnTo>
                  <a:lnTo>
                    <a:pt x="47" y="363"/>
                  </a:lnTo>
                  <a:lnTo>
                    <a:pt x="41" y="370"/>
                  </a:lnTo>
                  <a:lnTo>
                    <a:pt x="36" y="377"/>
                  </a:lnTo>
                  <a:lnTo>
                    <a:pt x="31" y="382"/>
                  </a:lnTo>
                  <a:lnTo>
                    <a:pt x="27" y="387"/>
                  </a:lnTo>
                  <a:lnTo>
                    <a:pt x="23" y="391"/>
                  </a:lnTo>
                  <a:lnTo>
                    <a:pt x="17" y="397"/>
                  </a:lnTo>
                  <a:lnTo>
                    <a:pt x="11" y="404"/>
                  </a:lnTo>
                  <a:lnTo>
                    <a:pt x="6" y="413"/>
                  </a:lnTo>
                  <a:lnTo>
                    <a:pt x="1" y="420"/>
                  </a:lnTo>
                  <a:lnTo>
                    <a:pt x="0" y="426"/>
                  </a:lnTo>
                  <a:lnTo>
                    <a:pt x="0" y="430"/>
                  </a:lnTo>
                  <a:lnTo>
                    <a:pt x="5" y="431"/>
                  </a:lnTo>
                  <a:lnTo>
                    <a:pt x="11" y="429"/>
                  </a:lnTo>
                  <a:lnTo>
                    <a:pt x="17" y="426"/>
                  </a:lnTo>
                  <a:lnTo>
                    <a:pt x="23" y="423"/>
                  </a:lnTo>
                  <a:lnTo>
                    <a:pt x="30" y="419"/>
                  </a:lnTo>
                  <a:lnTo>
                    <a:pt x="33" y="415"/>
                  </a:lnTo>
                  <a:lnTo>
                    <a:pt x="37" y="413"/>
                  </a:lnTo>
                  <a:lnTo>
                    <a:pt x="39" y="411"/>
                  </a:lnTo>
                  <a:lnTo>
                    <a:pt x="41" y="411"/>
                  </a:lnTo>
                  <a:lnTo>
                    <a:pt x="60" y="426"/>
                  </a:lnTo>
                  <a:lnTo>
                    <a:pt x="58" y="426"/>
                  </a:lnTo>
                  <a:lnTo>
                    <a:pt x="54" y="430"/>
                  </a:lnTo>
                  <a:lnTo>
                    <a:pt x="47" y="434"/>
                  </a:lnTo>
                  <a:lnTo>
                    <a:pt x="41" y="439"/>
                  </a:lnTo>
                  <a:lnTo>
                    <a:pt x="33" y="444"/>
                  </a:lnTo>
                  <a:lnTo>
                    <a:pt x="30" y="450"/>
                  </a:lnTo>
                  <a:lnTo>
                    <a:pt x="28" y="454"/>
                  </a:lnTo>
                  <a:lnTo>
                    <a:pt x="32" y="458"/>
                  </a:lnTo>
                  <a:lnTo>
                    <a:pt x="39" y="458"/>
                  </a:lnTo>
                  <a:lnTo>
                    <a:pt x="50" y="457"/>
                  </a:lnTo>
                  <a:lnTo>
                    <a:pt x="63" y="452"/>
                  </a:lnTo>
                  <a:lnTo>
                    <a:pt x="77" y="446"/>
                  </a:lnTo>
                  <a:lnTo>
                    <a:pt x="93" y="438"/>
                  </a:lnTo>
                  <a:lnTo>
                    <a:pt x="109" y="429"/>
                  </a:lnTo>
                  <a:lnTo>
                    <a:pt x="124" y="418"/>
                  </a:lnTo>
                  <a:lnTo>
                    <a:pt x="139" y="406"/>
                  </a:lnTo>
                  <a:lnTo>
                    <a:pt x="151" y="393"/>
                  </a:lnTo>
                  <a:lnTo>
                    <a:pt x="161" y="385"/>
                  </a:lnTo>
                  <a:lnTo>
                    <a:pt x="169" y="377"/>
                  </a:lnTo>
                  <a:lnTo>
                    <a:pt x="177" y="372"/>
                  </a:lnTo>
                  <a:lnTo>
                    <a:pt x="180" y="370"/>
                  </a:lnTo>
                  <a:lnTo>
                    <a:pt x="184" y="370"/>
                  </a:lnTo>
                  <a:lnTo>
                    <a:pt x="185" y="372"/>
                  </a:lnTo>
                  <a:lnTo>
                    <a:pt x="185" y="379"/>
                  </a:lnTo>
                  <a:lnTo>
                    <a:pt x="183" y="386"/>
                  </a:lnTo>
                  <a:lnTo>
                    <a:pt x="177" y="393"/>
                  </a:lnTo>
                  <a:lnTo>
                    <a:pt x="168" y="401"/>
                  </a:lnTo>
                  <a:lnTo>
                    <a:pt x="161" y="408"/>
                  </a:lnTo>
                  <a:lnTo>
                    <a:pt x="151" y="415"/>
                  </a:lnTo>
                  <a:lnTo>
                    <a:pt x="145" y="420"/>
                  </a:lnTo>
                  <a:lnTo>
                    <a:pt x="139" y="424"/>
                  </a:lnTo>
                  <a:lnTo>
                    <a:pt x="138" y="425"/>
                  </a:lnTo>
                  <a:lnTo>
                    <a:pt x="140" y="424"/>
                  </a:lnTo>
                  <a:lnTo>
                    <a:pt x="147" y="424"/>
                  </a:lnTo>
                  <a:lnTo>
                    <a:pt x="158" y="423"/>
                  </a:lnTo>
                  <a:lnTo>
                    <a:pt x="172" y="420"/>
                  </a:lnTo>
                  <a:lnTo>
                    <a:pt x="187" y="415"/>
                  </a:lnTo>
                  <a:lnTo>
                    <a:pt x="204" y="409"/>
                  </a:lnTo>
                  <a:lnTo>
                    <a:pt x="220" y="401"/>
                  </a:lnTo>
                  <a:lnTo>
                    <a:pt x="236" y="388"/>
                  </a:lnTo>
                  <a:lnTo>
                    <a:pt x="248" y="375"/>
                  </a:lnTo>
                  <a:lnTo>
                    <a:pt x="257" y="364"/>
                  </a:lnTo>
                  <a:lnTo>
                    <a:pt x="263" y="354"/>
                  </a:lnTo>
                  <a:lnTo>
                    <a:pt x="268" y="345"/>
                  </a:lnTo>
                  <a:lnTo>
                    <a:pt x="268" y="338"/>
                  </a:lnTo>
                  <a:lnTo>
                    <a:pt x="266" y="332"/>
                  </a:lnTo>
                  <a:lnTo>
                    <a:pt x="263" y="326"/>
                  </a:lnTo>
                  <a:lnTo>
                    <a:pt x="258" y="321"/>
                  </a:lnTo>
                  <a:lnTo>
                    <a:pt x="250" y="317"/>
                  </a:lnTo>
                  <a:lnTo>
                    <a:pt x="243" y="320"/>
                  </a:lnTo>
                  <a:lnTo>
                    <a:pt x="236" y="325"/>
                  </a:lnTo>
                  <a:lnTo>
                    <a:pt x="230" y="332"/>
                  </a:lnTo>
                  <a:lnTo>
                    <a:pt x="222" y="339"/>
                  </a:lnTo>
                  <a:lnTo>
                    <a:pt x="216" y="345"/>
                  </a:lnTo>
                  <a:lnTo>
                    <a:pt x="210" y="350"/>
                  </a:lnTo>
                  <a:lnTo>
                    <a:pt x="206" y="353"/>
                  </a:lnTo>
                  <a:lnTo>
                    <a:pt x="203" y="350"/>
                  </a:lnTo>
                  <a:lnTo>
                    <a:pt x="204" y="347"/>
                  </a:lnTo>
                  <a:lnTo>
                    <a:pt x="206" y="341"/>
                  </a:lnTo>
                  <a:lnTo>
                    <a:pt x="210" y="334"/>
                  </a:lnTo>
                  <a:lnTo>
                    <a:pt x="215" y="326"/>
                  </a:lnTo>
                  <a:lnTo>
                    <a:pt x="221" y="317"/>
                  </a:lnTo>
                  <a:lnTo>
                    <a:pt x="226" y="310"/>
                  </a:lnTo>
                  <a:lnTo>
                    <a:pt x="230" y="302"/>
                  </a:lnTo>
                  <a:lnTo>
                    <a:pt x="232" y="294"/>
                  </a:lnTo>
                  <a:lnTo>
                    <a:pt x="234" y="286"/>
                  </a:lnTo>
                  <a:lnTo>
                    <a:pt x="237" y="279"/>
                  </a:lnTo>
                  <a:lnTo>
                    <a:pt x="239" y="273"/>
                  </a:lnTo>
                  <a:lnTo>
                    <a:pt x="241" y="268"/>
                  </a:lnTo>
                  <a:lnTo>
                    <a:pt x="242" y="263"/>
                  </a:lnTo>
                  <a:lnTo>
                    <a:pt x="243" y="261"/>
                  </a:lnTo>
                  <a:lnTo>
                    <a:pt x="243" y="259"/>
                  </a:lnTo>
                  <a:lnTo>
                    <a:pt x="244" y="261"/>
                  </a:lnTo>
                  <a:lnTo>
                    <a:pt x="249" y="262"/>
                  </a:lnTo>
                  <a:lnTo>
                    <a:pt x="255" y="264"/>
                  </a:lnTo>
                  <a:lnTo>
                    <a:pt x="265" y="267"/>
                  </a:lnTo>
                  <a:lnTo>
                    <a:pt x="274" y="268"/>
                  </a:lnTo>
                  <a:lnTo>
                    <a:pt x="284" y="269"/>
                  </a:lnTo>
                  <a:lnTo>
                    <a:pt x="292" y="269"/>
                  </a:lnTo>
                  <a:lnTo>
                    <a:pt x="300" y="267"/>
                  </a:lnTo>
                  <a:lnTo>
                    <a:pt x="304" y="263"/>
                  </a:lnTo>
                  <a:lnTo>
                    <a:pt x="308" y="259"/>
                  </a:lnTo>
                  <a:lnTo>
                    <a:pt x="308" y="253"/>
                  </a:lnTo>
                  <a:lnTo>
                    <a:pt x="308" y="250"/>
                  </a:lnTo>
                  <a:lnTo>
                    <a:pt x="307" y="243"/>
                  </a:lnTo>
                  <a:lnTo>
                    <a:pt x="304" y="240"/>
                  </a:lnTo>
                  <a:lnTo>
                    <a:pt x="301" y="236"/>
                  </a:lnTo>
                  <a:lnTo>
                    <a:pt x="298" y="234"/>
                  </a:lnTo>
                  <a:lnTo>
                    <a:pt x="295" y="231"/>
                  </a:lnTo>
                  <a:lnTo>
                    <a:pt x="292" y="229"/>
                  </a:lnTo>
                  <a:lnTo>
                    <a:pt x="288" y="225"/>
                  </a:lnTo>
                  <a:lnTo>
                    <a:pt x="287" y="224"/>
                  </a:lnTo>
                  <a:lnTo>
                    <a:pt x="284" y="219"/>
                  </a:lnTo>
                  <a:lnTo>
                    <a:pt x="284" y="219"/>
                  </a:lnTo>
                  <a:lnTo>
                    <a:pt x="284" y="216"/>
                  </a:lnTo>
                  <a:lnTo>
                    <a:pt x="286" y="212"/>
                  </a:lnTo>
                  <a:lnTo>
                    <a:pt x="288" y="204"/>
                  </a:lnTo>
                  <a:lnTo>
                    <a:pt x="292" y="196"/>
                  </a:lnTo>
                  <a:lnTo>
                    <a:pt x="296" y="186"/>
                  </a:lnTo>
                  <a:lnTo>
                    <a:pt x="300" y="176"/>
                  </a:lnTo>
                  <a:lnTo>
                    <a:pt x="302" y="169"/>
                  </a:lnTo>
                  <a:lnTo>
                    <a:pt x="303" y="162"/>
                  </a:lnTo>
                  <a:lnTo>
                    <a:pt x="304" y="158"/>
                  </a:lnTo>
                  <a:lnTo>
                    <a:pt x="307" y="154"/>
                  </a:lnTo>
                  <a:lnTo>
                    <a:pt x="309" y="151"/>
                  </a:lnTo>
                  <a:lnTo>
                    <a:pt x="313" y="151"/>
                  </a:lnTo>
                  <a:lnTo>
                    <a:pt x="315" y="153"/>
                  </a:lnTo>
                  <a:lnTo>
                    <a:pt x="318" y="156"/>
                  </a:lnTo>
                  <a:lnTo>
                    <a:pt x="319" y="162"/>
                  </a:lnTo>
                  <a:lnTo>
                    <a:pt x="318" y="172"/>
                  </a:lnTo>
                  <a:lnTo>
                    <a:pt x="317" y="181"/>
                  </a:lnTo>
                  <a:lnTo>
                    <a:pt x="315" y="188"/>
                  </a:lnTo>
                  <a:lnTo>
                    <a:pt x="315" y="194"/>
                  </a:lnTo>
                  <a:lnTo>
                    <a:pt x="318" y="197"/>
                  </a:lnTo>
                  <a:lnTo>
                    <a:pt x="320" y="197"/>
                  </a:lnTo>
                  <a:lnTo>
                    <a:pt x="324" y="193"/>
                  </a:lnTo>
                  <a:lnTo>
                    <a:pt x="328" y="186"/>
                  </a:lnTo>
                  <a:lnTo>
                    <a:pt x="334" y="173"/>
                  </a:lnTo>
                  <a:lnTo>
                    <a:pt x="338" y="159"/>
                  </a:lnTo>
                  <a:lnTo>
                    <a:pt x="341" y="143"/>
                  </a:lnTo>
                  <a:lnTo>
                    <a:pt x="342" y="127"/>
                  </a:lnTo>
                  <a:lnTo>
                    <a:pt x="344" y="111"/>
                  </a:lnTo>
                  <a:lnTo>
                    <a:pt x="341" y="95"/>
                  </a:lnTo>
                  <a:lnTo>
                    <a:pt x="340" y="79"/>
                  </a:lnTo>
                  <a:lnTo>
                    <a:pt x="338" y="63"/>
                  </a:lnTo>
                  <a:lnTo>
                    <a:pt x="334" y="48"/>
                  </a:lnTo>
                  <a:lnTo>
                    <a:pt x="328" y="33"/>
                  </a:lnTo>
                  <a:lnTo>
                    <a:pt x="322" y="21"/>
                  </a:lnTo>
                  <a:lnTo>
                    <a:pt x="314" y="13"/>
                  </a:lnTo>
                  <a:lnTo>
                    <a:pt x="308" y="6"/>
                  </a:lnTo>
                  <a:lnTo>
                    <a:pt x="302" y="2"/>
                  </a:lnTo>
                  <a:lnTo>
                    <a:pt x="297" y="0"/>
                  </a:lnTo>
                  <a:lnTo>
                    <a:pt x="293" y="4"/>
                  </a:lnTo>
                  <a:lnTo>
                    <a:pt x="292" y="10"/>
                  </a:lnTo>
                  <a:lnTo>
                    <a:pt x="292" y="16"/>
                  </a:lnTo>
                  <a:lnTo>
                    <a:pt x="293" y="22"/>
                  </a:lnTo>
                  <a:lnTo>
                    <a:pt x="296" y="29"/>
                  </a:lnTo>
                  <a:lnTo>
                    <a:pt x="298" y="36"/>
                  </a:lnTo>
                  <a:lnTo>
                    <a:pt x="301" y="43"/>
                  </a:lnTo>
                  <a:lnTo>
                    <a:pt x="302" y="51"/>
                  </a:lnTo>
                  <a:lnTo>
                    <a:pt x="304" y="58"/>
                  </a:lnTo>
                  <a:lnTo>
                    <a:pt x="306" y="68"/>
                  </a:lnTo>
                  <a:lnTo>
                    <a:pt x="306" y="75"/>
                  </a:lnTo>
                  <a:lnTo>
                    <a:pt x="307" y="84"/>
                  </a:lnTo>
                  <a:lnTo>
                    <a:pt x="307" y="91"/>
                  </a:lnTo>
                  <a:lnTo>
                    <a:pt x="308" y="99"/>
                  </a:lnTo>
                  <a:lnTo>
                    <a:pt x="308" y="103"/>
                  </a:lnTo>
                  <a:lnTo>
                    <a:pt x="307" y="108"/>
                  </a:lnTo>
                  <a:lnTo>
                    <a:pt x="304" y="112"/>
                  </a:lnTo>
                  <a:lnTo>
                    <a:pt x="302" y="115"/>
                  </a:lnTo>
                  <a:lnTo>
                    <a:pt x="296" y="115"/>
                  </a:lnTo>
                  <a:lnTo>
                    <a:pt x="290" y="116"/>
                  </a:lnTo>
                  <a:lnTo>
                    <a:pt x="281" y="116"/>
                  </a:lnTo>
                  <a:lnTo>
                    <a:pt x="273" y="116"/>
                  </a:lnTo>
                  <a:lnTo>
                    <a:pt x="264" y="116"/>
                  </a:lnTo>
                  <a:lnTo>
                    <a:pt x="258" y="116"/>
                  </a:lnTo>
                  <a:lnTo>
                    <a:pt x="253" y="116"/>
                  </a:lnTo>
                  <a:lnTo>
                    <a:pt x="252" y="116"/>
                  </a:lnTo>
                  <a:lnTo>
                    <a:pt x="243" y="164"/>
                  </a:lnTo>
                  <a:lnTo>
                    <a:pt x="242" y="162"/>
                  </a:lnTo>
                  <a:lnTo>
                    <a:pt x="238" y="161"/>
                  </a:lnTo>
                  <a:lnTo>
                    <a:pt x="232" y="158"/>
                  </a:lnTo>
                  <a:lnTo>
                    <a:pt x="225" y="155"/>
                  </a:lnTo>
                  <a:lnTo>
                    <a:pt x="216" y="153"/>
                  </a:lnTo>
                  <a:lnTo>
                    <a:pt x="205" y="149"/>
                  </a:lnTo>
                  <a:lnTo>
                    <a:pt x="194" y="148"/>
                  </a:lnTo>
                  <a:lnTo>
                    <a:pt x="182" y="148"/>
                  </a:lnTo>
                  <a:lnTo>
                    <a:pt x="168" y="148"/>
                  </a:lnTo>
                  <a:lnTo>
                    <a:pt x="156" y="150"/>
                  </a:lnTo>
                  <a:lnTo>
                    <a:pt x="144" y="153"/>
                  </a:lnTo>
                  <a:lnTo>
                    <a:pt x="133" y="156"/>
                  </a:lnTo>
                  <a:lnTo>
                    <a:pt x="124" y="160"/>
                  </a:lnTo>
                  <a:lnTo>
                    <a:pt x="117" y="162"/>
                  </a:lnTo>
                  <a:lnTo>
                    <a:pt x="112" y="165"/>
                  </a:lnTo>
                  <a:lnTo>
                    <a:pt x="111" y="166"/>
                  </a:lnTo>
                  <a:lnTo>
                    <a:pt x="111" y="166"/>
                  </a:lnTo>
                  <a:close/>
                </a:path>
              </a:pathLst>
            </a:custGeom>
            <a:solidFill>
              <a:srgbClr val="B0C7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4" name="Freeform 122">
              <a:extLst>
                <a:ext uri="{FF2B5EF4-FFF2-40B4-BE49-F238E27FC236}">
                  <a16:creationId xmlns:a16="http://schemas.microsoft.com/office/drawing/2014/main" id="{2D6274FC-96B6-F3DA-5B1E-8C1032095586}"/>
                </a:ext>
              </a:extLst>
            </p:cNvPr>
            <p:cNvSpPr>
              <a:spLocks/>
            </p:cNvSpPr>
            <p:nvPr/>
          </p:nvSpPr>
          <p:spPr bwMode="auto">
            <a:xfrm>
              <a:off x="4199" y="2422"/>
              <a:ext cx="360" cy="496"/>
            </a:xfrm>
            <a:custGeom>
              <a:avLst/>
              <a:gdLst>
                <a:gd name="T0" fmla="*/ 297 w 360"/>
                <a:gd name="T1" fmla="*/ 12 h 496"/>
                <a:gd name="T2" fmla="*/ 202 w 360"/>
                <a:gd name="T3" fmla="*/ 61 h 496"/>
                <a:gd name="T4" fmla="*/ 146 w 360"/>
                <a:gd name="T5" fmla="*/ 143 h 496"/>
                <a:gd name="T6" fmla="*/ 132 w 360"/>
                <a:gd name="T7" fmla="*/ 182 h 496"/>
                <a:gd name="T8" fmla="*/ 121 w 360"/>
                <a:gd name="T9" fmla="*/ 200 h 496"/>
                <a:gd name="T10" fmla="*/ 122 w 360"/>
                <a:gd name="T11" fmla="*/ 184 h 496"/>
                <a:gd name="T12" fmla="*/ 119 w 360"/>
                <a:gd name="T13" fmla="*/ 153 h 496"/>
                <a:gd name="T14" fmla="*/ 100 w 360"/>
                <a:gd name="T15" fmla="*/ 179 h 496"/>
                <a:gd name="T16" fmla="*/ 71 w 360"/>
                <a:gd name="T17" fmla="*/ 179 h 496"/>
                <a:gd name="T18" fmla="*/ 45 w 360"/>
                <a:gd name="T19" fmla="*/ 163 h 496"/>
                <a:gd name="T20" fmla="*/ 13 w 360"/>
                <a:gd name="T21" fmla="*/ 211 h 496"/>
                <a:gd name="T22" fmla="*/ 0 w 360"/>
                <a:gd name="T23" fmla="*/ 288 h 496"/>
                <a:gd name="T24" fmla="*/ 5 w 360"/>
                <a:gd name="T25" fmla="*/ 367 h 496"/>
                <a:gd name="T26" fmla="*/ 39 w 360"/>
                <a:gd name="T27" fmla="*/ 411 h 496"/>
                <a:gd name="T28" fmla="*/ 50 w 360"/>
                <a:gd name="T29" fmla="*/ 379 h 496"/>
                <a:gd name="T30" fmla="*/ 39 w 360"/>
                <a:gd name="T31" fmla="*/ 345 h 496"/>
                <a:gd name="T32" fmla="*/ 41 w 360"/>
                <a:gd name="T33" fmla="*/ 295 h 496"/>
                <a:gd name="T34" fmla="*/ 59 w 360"/>
                <a:gd name="T35" fmla="*/ 271 h 496"/>
                <a:gd name="T36" fmla="*/ 71 w 360"/>
                <a:gd name="T37" fmla="*/ 320 h 496"/>
                <a:gd name="T38" fmla="*/ 89 w 360"/>
                <a:gd name="T39" fmla="*/ 365 h 496"/>
                <a:gd name="T40" fmla="*/ 119 w 360"/>
                <a:gd name="T41" fmla="*/ 367 h 496"/>
                <a:gd name="T42" fmla="*/ 147 w 360"/>
                <a:gd name="T43" fmla="*/ 459 h 496"/>
                <a:gd name="T44" fmla="*/ 214 w 360"/>
                <a:gd name="T45" fmla="*/ 485 h 496"/>
                <a:gd name="T46" fmla="*/ 212 w 360"/>
                <a:gd name="T47" fmla="*/ 443 h 496"/>
                <a:gd name="T48" fmla="*/ 207 w 360"/>
                <a:gd name="T49" fmla="*/ 403 h 496"/>
                <a:gd name="T50" fmla="*/ 208 w 360"/>
                <a:gd name="T51" fmla="*/ 388 h 496"/>
                <a:gd name="T52" fmla="*/ 239 w 360"/>
                <a:gd name="T53" fmla="*/ 383 h 496"/>
                <a:gd name="T54" fmla="*/ 251 w 360"/>
                <a:gd name="T55" fmla="*/ 346 h 496"/>
                <a:gd name="T56" fmla="*/ 249 w 360"/>
                <a:gd name="T57" fmla="*/ 302 h 496"/>
                <a:gd name="T58" fmla="*/ 262 w 360"/>
                <a:gd name="T59" fmla="*/ 288 h 496"/>
                <a:gd name="T60" fmla="*/ 273 w 360"/>
                <a:gd name="T61" fmla="*/ 304 h 496"/>
                <a:gd name="T62" fmla="*/ 276 w 360"/>
                <a:gd name="T63" fmla="*/ 320 h 496"/>
                <a:gd name="T64" fmla="*/ 310 w 360"/>
                <a:gd name="T65" fmla="*/ 309 h 496"/>
                <a:gd name="T66" fmla="*/ 313 w 360"/>
                <a:gd name="T67" fmla="*/ 270 h 496"/>
                <a:gd name="T68" fmla="*/ 287 w 360"/>
                <a:gd name="T69" fmla="*/ 255 h 496"/>
                <a:gd name="T70" fmla="*/ 243 w 360"/>
                <a:gd name="T71" fmla="*/ 250 h 496"/>
                <a:gd name="T72" fmla="*/ 213 w 360"/>
                <a:gd name="T73" fmla="*/ 245 h 496"/>
                <a:gd name="T74" fmla="*/ 205 w 360"/>
                <a:gd name="T75" fmla="*/ 297 h 496"/>
                <a:gd name="T76" fmla="*/ 203 w 360"/>
                <a:gd name="T77" fmla="*/ 344 h 496"/>
                <a:gd name="T78" fmla="*/ 173 w 360"/>
                <a:gd name="T79" fmla="*/ 342 h 496"/>
                <a:gd name="T80" fmla="*/ 159 w 360"/>
                <a:gd name="T81" fmla="*/ 297 h 496"/>
                <a:gd name="T82" fmla="*/ 164 w 360"/>
                <a:gd name="T83" fmla="*/ 215 h 496"/>
                <a:gd name="T84" fmla="*/ 179 w 360"/>
                <a:gd name="T85" fmla="*/ 179 h 496"/>
                <a:gd name="T86" fmla="*/ 192 w 360"/>
                <a:gd name="T87" fmla="*/ 172 h 496"/>
                <a:gd name="T88" fmla="*/ 249 w 360"/>
                <a:gd name="T89" fmla="*/ 190 h 496"/>
                <a:gd name="T90" fmla="*/ 291 w 360"/>
                <a:gd name="T91" fmla="*/ 161 h 496"/>
                <a:gd name="T92" fmla="*/ 291 w 360"/>
                <a:gd name="T93" fmla="*/ 135 h 496"/>
                <a:gd name="T94" fmla="*/ 246 w 360"/>
                <a:gd name="T95" fmla="*/ 127 h 496"/>
                <a:gd name="T96" fmla="*/ 237 w 360"/>
                <a:gd name="T97" fmla="*/ 104 h 496"/>
                <a:gd name="T98" fmla="*/ 259 w 360"/>
                <a:gd name="T99" fmla="*/ 65 h 496"/>
                <a:gd name="T100" fmla="*/ 305 w 360"/>
                <a:gd name="T101" fmla="*/ 29 h 496"/>
                <a:gd name="T102" fmla="*/ 320 w 360"/>
                <a:gd name="T103" fmla="*/ 23 h 496"/>
                <a:gd name="T104" fmla="*/ 295 w 360"/>
                <a:gd name="T105" fmla="*/ 51 h 496"/>
                <a:gd name="T106" fmla="*/ 275 w 360"/>
                <a:gd name="T107" fmla="*/ 86 h 496"/>
                <a:gd name="T108" fmla="*/ 311 w 360"/>
                <a:gd name="T109" fmla="*/ 107 h 496"/>
                <a:gd name="T110" fmla="*/ 313 w 360"/>
                <a:gd name="T111" fmla="*/ 88 h 496"/>
                <a:gd name="T112" fmla="*/ 335 w 360"/>
                <a:gd name="T113" fmla="*/ 44 h 496"/>
                <a:gd name="T114" fmla="*/ 356 w 360"/>
                <a:gd name="T115" fmla="*/ 10 h 496"/>
                <a:gd name="T116" fmla="*/ 356 w 360"/>
                <a:gd name="T117" fmla="*/ 1 h 496"/>
                <a:gd name="T118" fmla="*/ 330 w 360"/>
                <a:gd name="T119" fmla="*/ 7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0" h="496">
                  <a:moveTo>
                    <a:pt x="330" y="7"/>
                  </a:moveTo>
                  <a:lnTo>
                    <a:pt x="327" y="7"/>
                  </a:lnTo>
                  <a:lnTo>
                    <a:pt x="320" y="7"/>
                  </a:lnTo>
                  <a:lnTo>
                    <a:pt x="309" y="8"/>
                  </a:lnTo>
                  <a:lnTo>
                    <a:pt x="297" y="12"/>
                  </a:lnTo>
                  <a:lnTo>
                    <a:pt x="279" y="17"/>
                  </a:lnTo>
                  <a:lnTo>
                    <a:pt x="261" y="24"/>
                  </a:lnTo>
                  <a:lnTo>
                    <a:pt x="241" y="34"/>
                  </a:lnTo>
                  <a:lnTo>
                    <a:pt x="222" y="46"/>
                  </a:lnTo>
                  <a:lnTo>
                    <a:pt x="202" y="61"/>
                  </a:lnTo>
                  <a:lnTo>
                    <a:pt x="186" y="78"/>
                  </a:lnTo>
                  <a:lnTo>
                    <a:pt x="173" y="96"/>
                  </a:lnTo>
                  <a:lnTo>
                    <a:pt x="162" y="114"/>
                  </a:lnTo>
                  <a:lnTo>
                    <a:pt x="152" y="130"/>
                  </a:lnTo>
                  <a:lnTo>
                    <a:pt x="146" y="143"/>
                  </a:lnTo>
                  <a:lnTo>
                    <a:pt x="141" y="156"/>
                  </a:lnTo>
                  <a:lnTo>
                    <a:pt x="138" y="164"/>
                  </a:lnTo>
                  <a:lnTo>
                    <a:pt x="136" y="169"/>
                  </a:lnTo>
                  <a:lnTo>
                    <a:pt x="133" y="175"/>
                  </a:lnTo>
                  <a:lnTo>
                    <a:pt x="132" y="182"/>
                  </a:lnTo>
                  <a:lnTo>
                    <a:pt x="131" y="188"/>
                  </a:lnTo>
                  <a:lnTo>
                    <a:pt x="129" y="193"/>
                  </a:lnTo>
                  <a:lnTo>
                    <a:pt x="126" y="196"/>
                  </a:lnTo>
                  <a:lnTo>
                    <a:pt x="124" y="199"/>
                  </a:lnTo>
                  <a:lnTo>
                    <a:pt x="121" y="200"/>
                  </a:lnTo>
                  <a:lnTo>
                    <a:pt x="119" y="200"/>
                  </a:lnTo>
                  <a:lnTo>
                    <a:pt x="119" y="197"/>
                  </a:lnTo>
                  <a:lnTo>
                    <a:pt x="119" y="194"/>
                  </a:lnTo>
                  <a:lnTo>
                    <a:pt x="120" y="190"/>
                  </a:lnTo>
                  <a:lnTo>
                    <a:pt x="122" y="184"/>
                  </a:lnTo>
                  <a:lnTo>
                    <a:pt x="124" y="178"/>
                  </a:lnTo>
                  <a:lnTo>
                    <a:pt x="124" y="170"/>
                  </a:lnTo>
                  <a:lnTo>
                    <a:pt x="124" y="162"/>
                  </a:lnTo>
                  <a:lnTo>
                    <a:pt x="121" y="156"/>
                  </a:lnTo>
                  <a:lnTo>
                    <a:pt x="119" y="153"/>
                  </a:lnTo>
                  <a:lnTo>
                    <a:pt x="115" y="154"/>
                  </a:lnTo>
                  <a:lnTo>
                    <a:pt x="111" y="159"/>
                  </a:lnTo>
                  <a:lnTo>
                    <a:pt x="108" y="164"/>
                  </a:lnTo>
                  <a:lnTo>
                    <a:pt x="104" y="173"/>
                  </a:lnTo>
                  <a:lnTo>
                    <a:pt x="100" y="179"/>
                  </a:lnTo>
                  <a:lnTo>
                    <a:pt x="99" y="186"/>
                  </a:lnTo>
                  <a:lnTo>
                    <a:pt x="95" y="189"/>
                  </a:lnTo>
                  <a:lnTo>
                    <a:pt x="89" y="189"/>
                  </a:lnTo>
                  <a:lnTo>
                    <a:pt x="79" y="184"/>
                  </a:lnTo>
                  <a:lnTo>
                    <a:pt x="71" y="179"/>
                  </a:lnTo>
                  <a:lnTo>
                    <a:pt x="61" y="173"/>
                  </a:lnTo>
                  <a:lnTo>
                    <a:pt x="54" y="167"/>
                  </a:lnTo>
                  <a:lnTo>
                    <a:pt x="48" y="162"/>
                  </a:lnTo>
                  <a:lnTo>
                    <a:pt x="46" y="162"/>
                  </a:lnTo>
                  <a:lnTo>
                    <a:pt x="45" y="163"/>
                  </a:lnTo>
                  <a:lnTo>
                    <a:pt x="41" y="168"/>
                  </a:lnTo>
                  <a:lnTo>
                    <a:pt x="35" y="175"/>
                  </a:lnTo>
                  <a:lnTo>
                    <a:pt x="28" y="186"/>
                  </a:lnTo>
                  <a:lnTo>
                    <a:pt x="21" y="197"/>
                  </a:lnTo>
                  <a:lnTo>
                    <a:pt x="13" y="211"/>
                  </a:lnTo>
                  <a:lnTo>
                    <a:pt x="8" y="224"/>
                  </a:lnTo>
                  <a:lnTo>
                    <a:pt x="5" y="240"/>
                  </a:lnTo>
                  <a:lnTo>
                    <a:pt x="2" y="255"/>
                  </a:lnTo>
                  <a:lnTo>
                    <a:pt x="1" y="271"/>
                  </a:lnTo>
                  <a:lnTo>
                    <a:pt x="0" y="288"/>
                  </a:lnTo>
                  <a:lnTo>
                    <a:pt x="0" y="307"/>
                  </a:lnTo>
                  <a:lnTo>
                    <a:pt x="0" y="324"/>
                  </a:lnTo>
                  <a:lnTo>
                    <a:pt x="1" y="340"/>
                  </a:lnTo>
                  <a:lnTo>
                    <a:pt x="2" y="355"/>
                  </a:lnTo>
                  <a:lnTo>
                    <a:pt x="5" y="367"/>
                  </a:lnTo>
                  <a:lnTo>
                    <a:pt x="7" y="378"/>
                  </a:lnTo>
                  <a:lnTo>
                    <a:pt x="13" y="389"/>
                  </a:lnTo>
                  <a:lnTo>
                    <a:pt x="22" y="399"/>
                  </a:lnTo>
                  <a:lnTo>
                    <a:pt x="30" y="406"/>
                  </a:lnTo>
                  <a:lnTo>
                    <a:pt x="39" y="411"/>
                  </a:lnTo>
                  <a:lnTo>
                    <a:pt x="45" y="412"/>
                  </a:lnTo>
                  <a:lnTo>
                    <a:pt x="51" y="409"/>
                  </a:lnTo>
                  <a:lnTo>
                    <a:pt x="52" y="399"/>
                  </a:lnTo>
                  <a:lnTo>
                    <a:pt x="51" y="388"/>
                  </a:lnTo>
                  <a:lnTo>
                    <a:pt x="50" y="379"/>
                  </a:lnTo>
                  <a:lnTo>
                    <a:pt x="48" y="371"/>
                  </a:lnTo>
                  <a:lnTo>
                    <a:pt x="45" y="365"/>
                  </a:lnTo>
                  <a:lnTo>
                    <a:pt x="43" y="358"/>
                  </a:lnTo>
                  <a:lnTo>
                    <a:pt x="40" y="352"/>
                  </a:lnTo>
                  <a:lnTo>
                    <a:pt x="39" y="345"/>
                  </a:lnTo>
                  <a:lnTo>
                    <a:pt x="39" y="338"/>
                  </a:lnTo>
                  <a:lnTo>
                    <a:pt x="39" y="328"/>
                  </a:lnTo>
                  <a:lnTo>
                    <a:pt x="39" y="317"/>
                  </a:lnTo>
                  <a:lnTo>
                    <a:pt x="40" y="306"/>
                  </a:lnTo>
                  <a:lnTo>
                    <a:pt x="41" y="295"/>
                  </a:lnTo>
                  <a:lnTo>
                    <a:pt x="44" y="285"/>
                  </a:lnTo>
                  <a:lnTo>
                    <a:pt x="46" y="277"/>
                  </a:lnTo>
                  <a:lnTo>
                    <a:pt x="50" y="272"/>
                  </a:lnTo>
                  <a:lnTo>
                    <a:pt x="55" y="270"/>
                  </a:lnTo>
                  <a:lnTo>
                    <a:pt x="59" y="271"/>
                  </a:lnTo>
                  <a:lnTo>
                    <a:pt x="61" y="276"/>
                  </a:lnTo>
                  <a:lnTo>
                    <a:pt x="63" y="285"/>
                  </a:lnTo>
                  <a:lnTo>
                    <a:pt x="67" y="296"/>
                  </a:lnTo>
                  <a:lnTo>
                    <a:pt x="68" y="307"/>
                  </a:lnTo>
                  <a:lnTo>
                    <a:pt x="71" y="320"/>
                  </a:lnTo>
                  <a:lnTo>
                    <a:pt x="72" y="333"/>
                  </a:lnTo>
                  <a:lnTo>
                    <a:pt x="75" y="345"/>
                  </a:lnTo>
                  <a:lnTo>
                    <a:pt x="77" y="355"/>
                  </a:lnTo>
                  <a:lnTo>
                    <a:pt x="82" y="361"/>
                  </a:lnTo>
                  <a:lnTo>
                    <a:pt x="89" y="365"/>
                  </a:lnTo>
                  <a:lnTo>
                    <a:pt x="98" y="367"/>
                  </a:lnTo>
                  <a:lnTo>
                    <a:pt x="105" y="367"/>
                  </a:lnTo>
                  <a:lnTo>
                    <a:pt x="111" y="368"/>
                  </a:lnTo>
                  <a:lnTo>
                    <a:pt x="116" y="367"/>
                  </a:lnTo>
                  <a:lnTo>
                    <a:pt x="119" y="367"/>
                  </a:lnTo>
                  <a:lnTo>
                    <a:pt x="120" y="373"/>
                  </a:lnTo>
                  <a:lnTo>
                    <a:pt x="122" y="389"/>
                  </a:lnTo>
                  <a:lnTo>
                    <a:pt x="129" y="411"/>
                  </a:lnTo>
                  <a:lnTo>
                    <a:pt x="136" y="436"/>
                  </a:lnTo>
                  <a:lnTo>
                    <a:pt x="147" y="459"/>
                  </a:lnTo>
                  <a:lnTo>
                    <a:pt x="159" y="481"/>
                  </a:lnTo>
                  <a:lnTo>
                    <a:pt x="174" y="493"/>
                  </a:lnTo>
                  <a:lnTo>
                    <a:pt x="191" y="496"/>
                  </a:lnTo>
                  <a:lnTo>
                    <a:pt x="206" y="491"/>
                  </a:lnTo>
                  <a:lnTo>
                    <a:pt x="214" y="485"/>
                  </a:lnTo>
                  <a:lnTo>
                    <a:pt x="218" y="476"/>
                  </a:lnTo>
                  <a:lnTo>
                    <a:pt x="221" y="469"/>
                  </a:lnTo>
                  <a:lnTo>
                    <a:pt x="218" y="462"/>
                  </a:lnTo>
                  <a:lnTo>
                    <a:pt x="214" y="453"/>
                  </a:lnTo>
                  <a:lnTo>
                    <a:pt x="212" y="443"/>
                  </a:lnTo>
                  <a:lnTo>
                    <a:pt x="211" y="436"/>
                  </a:lnTo>
                  <a:lnTo>
                    <a:pt x="208" y="426"/>
                  </a:lnTo>
                  <a:lnTo>
                    <a:pt x="208" y="417"/>
                  </a:lnTo>
                  <a:lnTo>
                    <a:pt x="207" y="409"/>
                  </a:lnTo>
                  <a:lnTo>
                    <a:pt x="207" y="403"/>
                  </a:lnTo>
                  <a:lnTo>
                    <a:pt x="207" y="396"/>
                  </a:lnTo>
                  <a:lnTo>
                    <a:pt x="207" y="392"/>
                  </a:lnTo>
                  <a:lnTo>
                    <a:pt x="207" y="389"/>
                  </a:lnTo>
                  <a:lnTo>
                    <a:pt x="207" y="388"/>
                  </a:lnTo>
                  <a:lnTo>
                    <a:pt x="208" y="388"/>
                  </a:lnTo>
                  <a:lnTo>
                    <a:pt x="212" y="388"/>
                  </a:lnTo>
                  <a:lnTo>
                    <a:pt x="217" y="388"/>
                  </a:lnTo>
                  <a:lnTo>
                    <a:pt x="225" y="388"/>
                  </a:lnTo>
                  <a:lnTo>
                    <a:pt x="233" y="387"/>
                  </a:lnTo>
                  <a:lnTo>
                    <a:pt x="239" y="383"/>
                  </a:lnTo>
                  <a:lnTo>
                    <a:pt x="245" y="379"/>
                  </a:lnTo>
                  <a:lnTo>
                    <a:pt x="249" y="374"/>
                  </a:lnTo>
                  <a:lnTo>
                    <a:pt x="251" y="366"/>
                  </a:lnTo>
                  <a:lnTo>
                    <a:pt x="252" y="357"/>
                  </a:lnTo>
                  <a:lnTo>
                    <a:pt x="251" y="346"/>
                  </a:lnTo>
                  <a:lnTo>
                    <a:pt x="251" y="336"/>
                  </a:lnTo>
                  <a:lnTo>
                    <a:pt x="250" y="326"/>
                  </a:lnTo>
                  <a:lnTo>
                    <a:pt x="249" y="317"/>
                  </a:lnTo>
                  <a:lnTo>
                    <a:pt x="249" y="308"/>
                  </a:lnTo>
                  <a:lnTo>
                    <a:pt x="249" y="302"/>
                  </a:lnTo>
                  <a:lnTo>
                    <a:pt x="250" y="296"/>
                  </a:lnTo>
                  <a:lnTo>
                    <a:pt x="252" y="292"/>
                  </a:lnTo>
                  <a:lnTo>
                    <a:pt x="255" y="290"/>
                  </a:lnTo>
                  <a:lnTo>
                    <a:pt x="259" y="288"/>
                  </a:lnTo>
                  <a:lnTo>
                    <a:pt x="262" y="288"/>
                  </a:lnTo>
                  <a:lnTo>
                    <a:pt x="266" y="291"/>
                  </a:lnTo>
                  <a:lnTo>
                    <a:pt x="268" y="292"/>
                  </a:lnTo>
                  <a:lnTo>
                    <a:pt x="271" y="297"/>
                  </a:lnTo>
                  <a:lnTo>
                    <a:pt x="272" y="301"/>
                  </a:lnTo>
                  <a:lnTo>
                    <a:pt x="273" y="304"/>
                  </a:lnTo>
                  <a:lnTo>
                    <a:pt x="275" y="309"/>
                  </a:lnTo>
                  <a:lnTo>
                    <a:pt x="275" y="313"/>
                  </a:lnTo>
                  <a:lnTo>
                    <a:pt x="275" y="315"/>
                  </a:lnTo>
                  <a:lnTo>
                    <a:pt x="276" y="318"/>
                  </a:lnTo>
                  <a:lnTo>
                    <a:pt x="276" y="320"/>
                  </a:lnTo>
                  <a:lnTo>
                    <a:pt x="276" y="320"/>
                  </a:lnTo>
                  <a:lnTo>
                    <a:pt x="310" y="320"/>
                  </a:lnTo>
                  <a:lnTo>
                    <a:pt x="310" y="318"/>
                  </a:lnTo>
                  <a:lnTo>
                    <a:pt x="310" y="314"/>
                  </a:lnTo>
                  <a:lnTo>
                    <a:pt x="310" y="309"/>
                  </a:lnTo>
                  <a:lnTo>
                    <a:pt x="311" y="302"/>
                  </a:lnTo>
                  <a:lnTo>
                    <a:pt x="311" y="295"/>
                  </a:lnTo>
                  <a:lnTo>
                    <a:pt x="311" y="286"/>
                  </a:lnTo>
                  <a:lnTo>
                    <a:pt x="311" y="277"/>
                  </a:lnTo>
                  <a:lnTo>
                    <a:pt x="313" y="270"/>
                  </a:lnTo>
                  <a:lnTo>
                    <a:pt x="311" y="263"/>
                  </a:lnTo>
                  <a:lnTo>
                    <a:pt x="308" y="259"/>
                  </a:lnTo>
                  <a:lnTo>
                    <a:pt x="303" y="256"/>
                  </a:lnTo>
                  <a:lnTo>
                    <a:pt x="295" y="255"/>
                  </a:lnTo>
                  <a:lnTo>
                    <a:pt x="287" y="255"/>
                  </a:lnTo>
                  <a:lnTo>
                    <a:pt x="277" y="255"/>
                  </a:lnTo>
                  <a:lnTo>
                    <a:pt x="268" y="255"/>
                  </a:lnTo>
                  <a:lnTo>
                    <a:pt x="259" y="255"/>
                  </a:lnTo>
                  <a:lnTo>
                    <a:pt x="250" y="253"/>
                  </a:lnTo>
                  <a:lnTo>
                    <a:pt x="243" y="250"/>
                  </a:lnTo>
                  <a:lnTo>
                    <a:pt x="234" y="247"/>
                  </a:lnTo>
                  <a:lnTo>
                    <a:pt x="228" y="244"/>
                  </a:lnTo>
                  <a:lnTo>
                    <a:pt x="222" y="243"/>
                  </a:lnTo>
                  <a:lnTo>
                    <a:pt x="217" y="243"/>
                  </a:lnTo>
                  <a:lnTo>
                    <a:pt x="213" y="245"/>
                  </a:lnTo>
                  <a:lnTo>
                    <a:pt x="211" y="252"/>
                  </a:lnTo>
                  <a:lnTo>
                    <a:pt x="207" y="259"/>
                  </a:lnTo>
                  <a:lnTo>
                    <a:pt x="206" y="270"/>
                  </a:lnTo>
                  <a:lnTo>
                    <a:pt x="205" y="282"/>
                  </a:lnTo>
                  <a:lnTo>
                    <a:pt x="205" y="297"/>
                  </a:lnTo>
                  <a:lnTo>
                    <a:pt x="203" y="309"/>
                  </a:lnTo>
                  <a:lnTo>
                    <a:pt x="203" y="322"/>
                  </a:lnTo>
                  <a:lnTo>
                    <a:pt x="205" y="331"/>
                  </a:lnTo>
                  <a:lnTo>
                    <a:pt x="205" y="339"/>
                  </a:lnTo>
                  <a:lnTo>
                    <a:pt x="203" y="344"/>
                  </a:lnTo>
                  <a:lnTo>
                    <a:pt x="200" y="346"/>
                  </a:lnTo>
                  <a:lnTo>
                    <a:pt x="194" y="347"/>
                  </a:lnTo>
                  <a:lnTo>
                    <a:pt x="187" y="346"/>
                  </a:lnTo>
                  <a:lnTo>
                    <a:pt x="180" y="345"/>
                  </a:lnTo>
                  <a:lnTo>
                    <a:pt x="173" y="342"/>
                  </a:lnTo>
                  <a:lnTo>
                    <a:pt x="168" y="339"/>
                  </a:lnTo>
                  <a:lnTo>
                    <a:pt x="164" y="336"/>
                  </a:lnTo>
                  <a:lnTo>
                    <a:pt x="160" y="328"/>
                  </a:lnTo>
                  <a:lnTo>
                    <a:pt x="159" y="314"/>
                  </a:lnTo>
                  <a:lnTo>
                    <a:pt x="159" y="297"/>
                  </a:lnTo>
                  <a:lnTo>
                    <a:pt x="160" y="276"/>
                  </a:lnTo>
                  <a:lnTo>
                    <a:pt x="160" y="256"/>
                  </a:lnTo>
                  <a:lnTo>
                    <a:pt x="162" y="237"/>
                  </a:lnTo>
                  <a:lnTo>
                    <a:pt x="163" y="223"/>
                  </a:lnTo>
                  <a:lnTo>
                    <a:pt x="164" y="215"/>
                  </a:lnTo>
                  <a:lnTo>
                    <a:pt x="165" y="209"/>
                  </a:lnTo>
                  <a:lnTo>
                    <a:pt x="168" y="201"/>
                  </a:lnTo>
                  <a:lnTo>
                    <a:pt x="171" y="194"/>
                  </a:lnTo>
                  <a:lnTo>
                    <a:pt x="176" y="186"/>
                  </a:lnTo>
                  <a:lnTo>
                    <a:pt x="179" y="179"/>
                  </a:lnTo>
                  <a:lnTo>
                    <a:pt x="183" y="173"/>
                  </a:lnTo>
                  <a:lnTo>
                    <a:pt x="185" y="169"/>
                  </a:lnTo>
                  <a:lnTo>
                    <a:pt x="186" y="168"/>
                  </a:lnTo>
                  <a:lnTo>
                    <a:pt x="187" y="169"/>
                  </a:lnTo>
                  <a:lnTo>
                    <a:pt x="192" y="172"/>
                  </a:lnTo>
                  <a:lnTo>
                    <a:pt x="202" y="177"/>
                  </a:lnTo>
                  <a:lnTo>
                    <a:pt x="212" y="182"/>
                  </a:lnTo>
                  <a:lnTo>
                    <a:pt x="224" y="185"/>
                  </a:lnTo>
                  <a:lnTo>
                    <a:pt x="237" y="189"/>
                  </a:lnTo>
                  <a:lnTo>
                    <a:pt x="249" y="190"/>
                  </a:lnTo>
                  <a:lnTo>
                    <a:pt x="261" y="188"/>
                  </a:lnTo>
                  <a:lnTo>
                    <a:pt x="271" y="183"/>
                  </a:lnTo>
                  <a:lnTo>
                    <a:pt x="281" y="177"/>
                  </a:lnTo>
                  <a:lnTo>
                    <a:pt x="287" y="168"/>
                  </a:lnTo>
                  <a:lnTo>
                    <a:pt x="291" y="161"/>
                  </a:lnTo>
                  <a:lnTo>
                    <a:pt x="293" y="153"/>
                  </a:lnTo>
                  <a:lnTo>
                    <a:pt x="295" y="146"/>
                  </a:lnTo>
                  <a:lnTo>
                    <a:pt x="295" y="141"/>
                  </a:lnTo>
                  <a:lnTo>
                    <a:pt x="294" y="137"/>
                  </a:lnTo>
                  <a:lnTo>
                    <a:pt x="291" y="135"/>
                  </a:lnTo>
                  <a:lnTo>
                    <a:pt x="284" y="134"/>
                  </a:lnTo>
                  <a:lnTo>
                    <a:pt x="276" y="132"/>
                  </a:lnTo>
                  <a:lnTo>
                    <a:pt x="266" y="131"/>
                  </a:lnTo>
                  <a:lnTo>
                    <a:pt x="256" y="129"/>
                  </a:lnTo>
                  <a:lnTo>
                    <a:pt x="246" y="127"/>
                  </a:lnTo>
                  <a:lnTo>
                    <a:pt x="239" y="125"/>
                  </a:lnTo>
                  <a:lnTo>
                    <a:pt x="235" y="123"/>
                  </a:lnTo>
                  <a:lnTo>
                    <a:pt x="233" y="118"/>
                  </a:lnTo>
                  <a:lnTo>
                    <a:pt x="234" y="113"/>
                  </a:lnTo>
                  <a:lnTo>
                    <a:pt x="237" y="104"/>
                  </a:lnTo>
                  <a:lnTo>
                    <a:pt x="240" y="97"/>
                  </a:lnTo>
                  <a:lnTo>
                    <a:pt x="245" y="88"/>
                  </a:lnTo>
                  <a:lnTo>
                    <a:pt x="249" y="80"/>
                  </a:lnTo>
                  <a:lnTo>
                    <a:pt x="254" y="71"/>
                  </a:lnTo>
                  <a:lnTo>
                    <a:pt x="259" y="65"/>
                  </a:lnTo>
                  <a:lnTo>
                    <a:pt x="264" y="57"/>
                  </a:lnTo>
                  <a:lnTo>
                    <a:pt x="272" y="51"/>
                  </a:lnTo>
                  <a:lnTo>
                    <a:pt x="282" y="43"/>
                  </a:lnTo>
                  <a:lnTo>
                    <a:pt x="294" y="37"/>
                  </a:lnTo>
                  <a:lnTo>
                    <a:pt x="305" y="29"/>
                  </a:lnTo>
                  <a:lnTo>
                    <a:pt x="315" y="24"/>
                  </a:lnTo>
                  <a:lnTo>
                    <a:pt x="321" y="22"/>
                  </a:lnTo>
                  <a:lnTo>
                    <a:pt x="324" y="21"/>
                  </a:lnTo>
                  <a:lnTo>
                    <a:pt x="322" y="21"/>
                  </a:lnTo>
                  <a:lnTo>
                    <a:pt x="320" y="23"/>
                  </a:lnTo>
                  <a:lnTo>
                    <a:pt x="316" y="26"/>
                  </a:lnTo>
                  <a:lnTo>
                    <a:pt x="313" y="32"/>
                  </a:lnTo>
                  <a:lnTo>
                    <a:pt x="306" y="37"/>
                  </a:lnTo>
                  <a:lnTo>
                    <a:pt x="302" y="44"/>
                  </a:lnTo>
                  <a:lnTo>
                    <a:pt x="295" y="51"/>
                  </a:lnTo>
                  <a:lnTo>
                    <a:pt x="291" y="60"/>
                  </a:lnTo>
                  <a:lnTo>
                    <a:pt x="283" y="67"/>
                  </a:lnTo>
                  <a:lnTo>
                    <a:pt x="279" y="75"/>
                  </a:lnTo>
                  <a:lnTo>
                    <a:pt x="277" y="81"/>
                  </a:lnTo>
                  <a:lnTo>
                    <a:pt x="275" y="86"/>
                  </a:lnTo>
                  <a:lnTo>
                    <a:pt x="273" y="89"/>
                  </a:lnTo>
                  <a:lnTo>
                    <a:pt x="273" y="93"/>
                  </a:lnTo>
                  <a:lnTo>
                    <a:pt x="273" y="94"/>
                  </a:lnTo>
                  <a:lnTo>
                    <a:pt x="273" y="96"/>
                  </a:lnTo>
                  <a:lnTo>
                    <a:pt x="311" y="107"/>
                  </a:lnTo>
                  <a:lnTo>
                    <a:pt x="311" y="105"/>
                  </a:lnTo>
                  <a:lnTo>
                    <a:pt x="311" y="103"/>
                  </a:lnTo>
                  <a:lnTo>
                    <a:pt x="311" y="99"/>
                  </a:lnTo>
                  <a:lnTo>
                    <a:pt x="311" y="94"/>
                  </a:lnTo>
                  <a:lnTo>
                    <a:pt x="313" y="88"/>
                  </a:lnTo>
                  <a:lnTo>
                    <a:pt x="315" y="81"/>
                  </a:lnTo>
                  <a:lnTo>
                    <a:pt x="319" y="72"/>
                  </a:lnTo>
                  <a:lnTo>
                    <a:pt x="324" y="64"/>
                  </a:lnTo>
                  <a:lnTo>
                    <a:pt x="329" y="53"/>
                  </a:lnTo>
                  <a:lnTo>
                    <a:pt x="335" y="44"/>
                  </a:lnTo>
                  <a:lnTo>
                    <a:pt x="340" y="35"/>
                  </a:lnTo>
                  <a:lnTo>
                    <a:pt x="345" y="28"/>
                  </a:lnTo>
                  <a:lnTo>
                    <a:pt x="349" y="21"/>
                  </a:lnTo>
                  <a:lnTo>
                    <a:pt x="353" y="14"/>
                  </a:lnTo>
                  <a:lnTo>
                    <a:pt x="356" y="10"/>
                  </a:lnTo>
                  <a:lnTo>
                    <a:pt x="359" y="6"/>
                  </a:lnTo>
                  <a:lnTo>
                    <a:pt x="360" y="2"/>
                  </a:lnTo>
                  <a:lnTo>
                    <a:pt x="360" y="1"/>
                  </a:lnTo>
                  <a:lnTo>
                    <a:pt x="359" y="0"/>
                  </a:lnTo>
                  <a:lnTo>
                    <a:pt x="356" y="1"/>
                  </a:lnTo>
                  <a:lnTo>
                    <a:pt x="351" y="2"/>
                  </a:lnTo>
                  <a:lnTo>
                    <a:pt x="345" y="3"/>
                  </a:lnTo>
                  <a:lnTo>
                    <a:pt x="337" y="5"/>
                  </a:lnTo>
                  <a:lnTo>
                    <a:pt x="330" y="7"/>
                  </a:lnTo>
                  <a:lnTo>
                    <a:pt x="330" y="7"/>
                  </a:lnTo>
                  <a:close/>
                </a:path>
              </a:pathLst>
            </a:custGeom>
            <a:solidFill>
              <a:srgbClr val="B0C7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5" name="Freeform 123">
              <a:extLst>
                <a:ext uri="{FF2B5EF4-FFF2-40B4-BE49-F238E27FC236}">
                  <a16:creationId xmlns:a16="http://schemas.microsoft.com/office/drawing/2014/main" id="{43DE3333-B4AB-F4E9-BA03-84D4770F34E4}"/>
                </a:ext>
              </a:extLst>
            </p:cNvPr>
            <p:cNvSpPr>
              <a:spLocks/>
            </p:cNvSpPr>
            <p:nvPr/>
          </p:nvSpPr>
          <p:spPr bwMode="auto">
            <a:xfrm>
              <a:off x="4807" y="2855"/>
              <a:ext cx="31" cy="26"/>
            </a:xfrm>
            <a:custGeom>
              <a:avLst/>
              <a:gdLst>
                <a:gd name="T0" fmla="*/ 4 w 31"/>
                <a:gd name="T1" fmla="*/ 22 h 26"/>
                <a:gd name="T2" fmla="*/ 2 w 31"/>
                <a:gd name="T3" fmla="*/ 16 h 26"/>
                <a:gd name="T4" fmla="*/ 0 w 31"/>
                <a:gd name="T5" fmla="*/ 13 h 26"/>
                <a:gd name="T6" fmla="*/ 2 w 31"/>
                <a:gd name="T7" fmla="*/ 8 h 26"/>
                <a:gd name="T8" fmla="*/ 4 w 31"/>
                <a:gd name="T9" fmla="*/ 5 h 26"/>
                <a:gd name="T10" fmla="*/ 7 w 31"/>
                <a:gd name="T11" fmla="*/ 3 h 26"/>
                <a:gd name="T12" fmla="*/ 10 w 31"/>
                <a:gd name="T13" fmla="*/ 2 h 26"/>
                <a:gd name="T14" fmla="*/ 15 w 31"/>
                <a:gd name="T15" fmla="*/ 0 h 26"/>
                <a:gd name="T16" fmla="*/ 19 w 31"/>
                <a:gd name="T17" fmla="*/ 0 h 26"/>
                <a:gd name="T18" fmla="*/ 22 w 31"/>
                <a:gd name="T19" fmla="*/ 0 h 26"/>
                <a:gd name="T20" fmla="*/ 26 w 31"/>
                <a:gd name="T21" fmla="*/ 2 h 26"/>
                <a:gd name="T22" fmla="*/ 27 w 31"/>
                <a:gd name="T23" fmla="*/ 4 h 26"/>
                <a:gd name="T24" fmla="*/ 30 w 31"/>
                <a:gd name="T25" fmla="*/ 6 h 26"/>
                <a:gd name="T26" fmla="*/ 31 w 31"/>
                <a:gd name="T27" fmla="*/ 9 h 26"/>
                <a:gd name="T28" fmla="*/ 31 w 31"/>
                <a:gd name="T29" fmla="*/ 11 h 26"/>
                <a:gd name="T30" fmla="*/ 31 w 31"/>
                <a:gd name="T31" fmla="*/ 14 h 26"/>
                <a:gd name="T32" fmla="*/ 30 w 31"/>
                <a:gd name="T33" fmla="*/ 18 h 26"/>
                <a:gd name="T34" fmla="*/ 27 w 31"/>
                <a:gd name="T35" fmla="*/ 20 h 26"/>
                <a:gd name="T36" fmla="*/ 25 w 31"/>
                <a:gd name="T37" fmla="*/ 21 h 26"/>
                <a:gd name="T38" fmla="*/ 21 w 31"/>
                <a:gd name="T39" fmla="*/ 22 h 26"/>
                <a:gd name="T40" fmla="*/ 18 w 31"/>
                <a:gd name="T41" fmla="*/ 25 h 26"/>
                <a:gd name="T42" fmla="*/ 13 w 31"/>
                <a:gd name="T43" fmla="*/ 26 h 26"/>
                <a:gd name="T44" fmla="*/ 9 w 31"/>
                <a:gd name="T45" fmla="*/ 26 h 26"/>
                <a:gd name="T46" fmla="*/ 5 w 31"/>
                <a:gd name="T47" fmla="*/ 24 h 26"/>
                <a:gd name="T48" fmla="*/ 4 w 31"/>
                <a:gd name="T49" fmla="*/ 22 h 26"/>
                <a:gd name="T50" fmla="*/ 4 w 31"/>
                <a:gd name="T51"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 h="26">
                  <a:moveTo>
                    <a:pt x="4" y="22"/>
                  </a:moveTo>
                  <a:lnTo>
                    <a:pt x="2" y="16"/>
                  </a:lnTo>
                  <a:lnTo>
                    <a:pt x="0" y="13"/>
                  </a:lnTo>
                  <a:lnTo>
                    <a:pt x="2" y="8"/>
                  </a:lnTo>
                  <a:lnTo>
                    <a:pt x="4" y="5"/>
                  </a:lnTo>
                  <a:lnTo>
                    <a:pt x="7" y="3"/>
                  </a:lnTo>
                  <a:lnTo>
                    <a:pt x="10" y="2"/>
                  </a:lnTo>
                  <a:lnTo>
                    <a:pt x="15" y="0"/>
                  </a:lnTo>
                  <a:lnTo>
                    <a:pt x="19" y="0"/>
                  </a:lnTo>
                  <a:lnTo>
                    <a:pt x="22" y="0"/>
                  </a:lnTo>
                  <a:lnTo>
                    <a:pt x="26" y="2"/>
                  </a:lnTo>
                  <a:lnTo>
                    <a:pt x="27" y="4"/>
                  </a:lnTo>
                  <a:lnTo>
                    <a:pt x="30" y="6"/>
                  </a:lnTo>
                  <a:lnTo>
                    <a:pt x="31" y="9"/>
                  </a:lnTo>
                  <a:lnTo>
                    <a:pt x="31" y="11"/>
                  </a:lnTo>
                  <a:lnTo>
                    <a:pt x="31" y="14"/>
                  </a:lnTo>
                  <a:lnTo>
                    <a:pt x="30" y="18"/>
                  </a:lnTo>
                  <a:lnTo>
                    <a:pt x="27" y="20"/>
                  </a:lnTo>
                  <a:lnTo>
                    <a:pt x="25" y="21"/>
                  </a:lnTo>
                  <a:lnTo>
                    <a:pt x="21" y="22"/>
                  </a:lnTo>
                  <a:lnTo>
                    <a:pt x="18" y="25"/>
                  </a:lnTo>
                  <a:lnTo>
                    <a:pt x="13" y="26"/>
                  </a:lnTo>
                  <a:lnTo>
                    <a:pt x="9" y="26"/>
                  </a:lnTo>
                  <a:lnTo>
                    <a:pt x="5" y="24"/>
                  </a:lnTo>
                  <a:lnTo>
                    <a:pt x="4" y="22"/>
                  </a:lnTo>
                  <a:lnTo>
                    <a:pt x="4" y="22"/>
                  </a:lnTo>
                  <a:close/>
                </a:path>
              </a:pathLst>
            </a:custGeom>
            <a:solidFill>
              <a:srgbClr val="B3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6" name="Freeform 124">
              <a:extLst>
                <a:ext uri="{FF2B5EF4-FFF2-40B4-BE49-F238E27FC236}">
                  <a16:creationId xmlns:a16="http://schemas.microsoft.com/office/drawing/2014/main" id="{3AF2DFE4-4C14-72A4-CB95-98935253594E}"/>
                </a:ext>
              </a:extLst>
            </p:cNvPr>
            <p:cNvSpPr>
              <a:spLocks/>
            </p:cNvSpPr>
            <p:nvPr/>
          </p:nvSpPr>
          <p:spPr bwMode="auto">
            <a:xfrm>
              <a:off x="4827" y="2807"/>
              <a:ext cx="29" cy="26"/>
            </a:xfrm>
            <a:custGeom>
              <a:avLst/>
              <a:gdLst>
                <a:gd name="T0" fmla="*/ 2 w 29"/>
                <a:gd name="T1" fmla="*/ 23 h 26"/>
                <a:gd name="T2" fmla="*/ 0 w 29"/>
                <a:gd name="T3" fmla="*/ 18 h 26"/>
                <a:gd name="T4" fmla="*/ 0 w 29"/>
                <a:gd name="T5" fmla="*/ 13 h 26"/>
                <a:gd name="T6" fmla="*/ 0 w 29"/>
                <a:gd name="T7" fmla="*/ 9 h 26"/>
                <a:gd name="T8" fmla="*/ 2 w 29"/>
                <a:gd name="T9" fmla="*/ 7 h 26"/>
                <a:gd name="T10" fmla="*/ 5 w 29"/>
                <a:gd name="T11" fmla="*/ 3 h 26"/>
                <a:gd name="T12" fmla="*/ 9 w 29"/>
                <a:gd name="T13" fmla="*/ 2 h 26"/>
                <a:gd name="T14" fmla="*/ 14 w 29"/>
                <a:gd name="T15" fmla="*/ 0 h 26"/>
                <a:gd name="T16" fmla="*/ 17 w 29"/>
                <a:gd name="T17" fmla="*/ 0 h 26"/>
                <a:gd name="T18" fmla="*/ 21 w 29"/>
                <a:gd name="T19" fmla="*/ 0 h 26"/>
                <a:gd name="T20" fmla="*/ 25 w 29"/>
                <a:gd name="T21" fmla="*/ 2 h 26"/>
                <a:gd name="T22" fmla="*/ 26 w 29"/>
                <a:gd name="T23" fmla="*/ 4 h 26"/>
                <a:gd name="T24" fmla="*/ 28 w 29"/>
                <a:gd name="T25" fmla="*/ 8 h 26"/>
                <a:gd name="T26" fmla="*/ 29 w 29"/>
                <a:gd name="T27" fmla="*/ 10 h 26"/>
                <a:gd name="T28" fmla="*/ 29 w 29"/>
                <a:gd name="T29" fmla="*/ 13 h 26"/>
                <a:gd name="T30" fmla="*/ 29 w 29"/>
                <a:gd name="T31" fmla="*/ 15 h 26"/>
                <a:gd name="T32" fmla="*/ 28 w 29"/>
                <a:gd name="T33" fmla="*/ 19 h 26"/>
                <a:gd name="T34" fmla="*/ 26 w 29"/>
                <a:gd name="T35" fmla="*/ 20 h 26"/>
                <a:gd name="T36" fmla="*/ 23 w 29"/>
                <a:gd name="T37" fmla="*/ 23 h 26"/>
                <a:gd name="T38" fmla="*/ 20 w 29"/>
                <a:gd name="T39" fmla="*/ 24 h 26"/>
                <a:gd name="T40" fmla="*/ 16 w 29"/>
                <a:gd name="T41" fmla="*/ 26 h 26"/>
                <a:gd name="T42" fmla="*/ 12 w 29"/>
                <a:gd name="T43" fmla="*/ 26 h 26"/>
                <a:gd name="T44" fmla="*/ 9 w 29"/>
                <a:gd name="T45" fmla="*/ 26 h 26"/>
                <a:gd name="T46" fmla="*/ 5 w 29"/>
                <a:gd name="T47" fmla="*/ 25 h 26"/>
                <a:gd name="T48" fmla="*/ 2 w 29"/>
                <a:gd name="T49" fmla="*/ 23 h 26"/>
                <a:gd name="T50" fmla="*/ 2 w 29"/>
                <a:gd name="T51"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26">
                  <a:moveTo>
                    <a:pt x="2" y="23"/>
                  </a:moveTo>
                  <a:lnTo>
                    <a:pt x="0" y="18"/>
                  </a:lnTo>
                  <a:lnTo>
                    <a:pt x="0" y="13"/>
                  </a:lnTo>
                  <a:lnTo>
                    <a:pt x="0" y="9"/>
                  </a:lnTo>
                  <a:lnTo>
                    <a:pt x="2" y="7"/>
                  </a:lnTo>
                  <a:lnTo>
                    <a:pt x="5" y="3"/>
                  </a:lnTo>
                  <a:lnTo>
                    <a:pt x="9" y="2"/>
                  </a:lnTo>
                  <a:lnTo>
                    <a:pt x="14" y="0"/>
                  </a:lnTo>
                  <a:lnTo>
                    <a:pt x="17" y="0"/>
                  </a:lnTo>
                  <a:lnTo>
                    <a:pt x="21" y="0"/>
                  </a:lnTo>
                  <a:lnTo>
                    <a:pt x="25" y="2"/>
                  </a:lnTo>
                  <a:lnTo>
                    <a:pt x="26" y="4"/>
                  </a:lnTo>
                  <a:lnTo>
                    <a:pt x="28" y="8"/>
                  </a:lnTo>
                  <a:lnTo>
                    <a:pt x="29" y="10"/>
                  </a:lnTo>
                  <a:lnTo>
                    <a:pt x="29" y="13"/>
                  </a:lnTo>
                  <a:lnTo>
                    <a:pt x="29" y="15"/>
                  </a:lnTo>
                  <a:lnTo>
                    <a:pt x="28" y="19"/>
                  </a:lnTo>
                  <a:lnTo>
                    <a:pt x="26" y="20"/>
                  </a:lnTo>
                  <a:lnTo>
                    <a:pt x="23" y="23"/>
                  </a:lnTo>
                  <a:lnTo>
                    <a:pt x="20" y="24"/>
                  </a:lnTo>
                  <a:lnTo>
                    <a:pt x="16" y="26"/>
                  </a:lnTo>
                  <a:lnTo>
                    <a:pt x="12" y="26"/>
                  </a:lnTo>
                  <a:lnTo>
                    <a:pt x="9" y="26"/>
                  </a:lnTo>
                  <a:lnTo>
                    <a:pt x="5" y="25"/>
                  </a:lnTo>
                  <a:lnTo>
                    <a:pt x="2" y="23"/>
                  </a:lnTo>
                  <a:lnTo>
                    <a:pt x="2" y="23"/>
                  </a:lnTo>
                  <a:close/>
                </a:path>
              </a:pathLst>
            </a:custGeom>
            <a:solidFill>
              <a:srgbClr val="B3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7" name="Freeform 125">
              <a:extLst>
                <a:ext uri="{FF2B5EF4-FFF2-40B4-BE49-F238E27FC236}">
                  <a16:creationId xmlns:a16="http://schemas.microsoft.com/office/drawing/2014/main" id="{8B63EBCB-1892-3D01-18B5-FE7F590913DC}"/>
                </a:ext>
              </a:extLst>
            </p:cNvPr>
            <p:cNvSpPr>
              <a:spLocks/>
            </p:cNvSpPr>
            <p:nvPr/>
          </p:nvSpPr>
          <p:spPr bwMode="auto">
            <a:xfrm>
              <a:off x="4271" y="2704"/>
              <a:ext cx="31" cy="25"/>
            </a:xfrm>
            <a:custGeom>
              <a:avLst/>
              <a:gdLst>
                <a:gd name="T0" fmla="*/ 4 w 31"/>
                <a:gd name="T1" fmla="*/ 21 h 25"/>
                <a:gd name="T2" fmla="*/ 0 w 31"/>
                <a:gd name="T3" fmla="*/ 15 h 25"/>
                <a:gd name="T4" fmla="*/ 0 w 31"/>
                <a:gd name="T5" fmla="*/ 11 h 25"/>
                <a:gd name="T6" fmla="*/ 0 w 31"/>
                <a:gd name="T7" fmla="*/ 8 h 25"/>
                <a:gd name="T8" fmla="*/ 3 w 31"/>
                <a:gd name="T9" fmla="*/ 5 h 25"/>
                <a:gd name="T10" fmla="*/ 5 w 31"/>
                <a:gd name="T11" fmla="*/ 3 h 25"/>
                <a:gd name="T12" fmla="*/ 10 w 31"/>
                <a:gd name="T13" fmla="*/ 1 h 25"/>
                <a:gd name="T14" fmla="*/ 14 w 31"/>
                <a:gd name="T15" fmla="*/ 0 h 25"/>
                <a:gd name="T16" fmla="*/ 18 w 31"/>
                <a:gd name="T17" fmla="*/ 0 h 25"/>
                <a:gd name="T18" fmla="*/ 22 w 31"/>
                <a:gd name="T19" fmla="*/ 0 h 25"/>
                <a:gd name="T20" fmla="*/ 25 w 31"/>
                <a:gd name="T21" fmla="*/ 1 h 25"/>
                <a:gd name="T22" fmla="*/ 27 w 31"/>
                <a:gd name="T23" fmla="*/ 3 h 25"/>
                <a:gd name="T24" fmla="*/ 30 w 31"/>
                <a:gd name="T25" fmla="*/ 6 h 25"/>
                <a:gd name="T26" fmla="*/ 31 w 31"/>
                <a:gd name="T27" fmla="*/ 9 h 25"/>
                <a:gd name="T28" fmla="*/ 31 w 31"/>
                <a:gd name="T29" fmla="*/ 11 h 25"/>
                <a:gd name="T30" fmla="*/ 31 w 31"/>
                <a:gd name="T31" fmla="*/ 14 h 25"/>
                <a:gd name="T32" fmla="*/ 30 w 31"/>
                <a:gd name="T33" fmla="*/ 17 h 25"/>
                <a:gd name="T34" fmla="*/ 27 w 31"/>
                <a:gd name="T35" fmla="*/ 19 h 25"/>
                <a:gd name="T36" fmla="*/ 25 w 31"/>
                <a:gd name="T37" fmla="*/ 22 h 25"/>
                <a:gd name="T38" fmla="*/ 21 w 31"/>
                <a:gd name="T39" fmla="*/ 24 h 25"/>
                <a:gd name="T40" fmla="*/ 17 w 31"/>
                <a:gd name="T41" fmla="*/ 25 h 25"/>
                <a:gd name="T42" fmla="*/ 12 w 31"/>
                <a:gd name="T43" fmla="*/ 25 h 25"/>
                <a:gd name="T44" fmla="*/ 9 w 31"/>
                <a:gd name="T45" fmla="*/ 25 h 25"/>
                <a:gd name="T46" fmla="*/ 5 w 31"/>
                <a:gd name="T47" fmla="*/ 24 h 25"/>
                <a:gd name="T48" fmla="*/ 4 w 31"/>
                <a:gd name="T49" fmla="*/ 21 h 25"/>
                <a:gd name="T50" fmla="*/ 4 w 31"/>
                <a:gd name="T5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 h="25">
                  <a:moveTo>
                    <a:pt x="4" y="21"/>
                  </a:moveTo>
                  <a:lnTo>
                    <a:pt x="0" y="15"/>
                  </a:lnTo>
                  <a:lnTo>
                    <a:pt x="0" y="11"/>
                  </a:lnTo>
                  <a:lnTo>
                    <a:pt x="0" y="8"/>
                  </a:lnTo>
                  <a:lnTo>
                    <a:pt x="3" y="5"/>
                  </a:lnTo>
                  <a:lnTo>
                    <a:pt x="5" y="3"/>
                  </a:lnTo>
                  <a:lnTo>
                    <a:pt x="10" y="1"/>
                  </a:lnTo>
                  <a:lnTo>
                    <a:pt x="14" y="0"/>
                  </a:lnTo>
                  <a:lnTo>
                    <a:pt x="18" y="0"/>
                  </a:lnTo>
                  <a:lnTo>
                    <a:pt x="22" y="0"/>
                  </a:lnTo>
                  <a:lnTo>
                    <a:pt x="25" y="1"/>
                  </a:lnTo>
                  <a:lnTo>
                    <a:pt x="27" y="3"/>
                  </a:lnTo>
                  <a:lnTo>
                    <a:pt x="30" y="6"/>
                  </a:lnTo>
                  <a:lnTo>
                    <a:pt x="31" y="9"/>
                  </a:lnTo>
                  <a:lnTo>
                    <a:pt x="31" y="11"/>
                  </a:lnTo>
                  <a:lnTo>
                    <a:pt x="31" y="14"/>
                  </a:lnTo>
                  <a:lnTo>
                    <a:pt x="30" y="17"/>
                  </a:lnTo>
                  <a:lnTo>
                    <a:pt x="27" y="19"/>
                  </a:lnTo>
                  <a:lnTo>
                    <a:pt x="25" y="22"/>
                  </a:lnTo>
                  <a:lnTo>
                    <a:pt x="21" y="24"/>
                  </a:lnTo>
                  <a:lnTo>
                    <a:pt x="17" y="25"/>
                  </a:lnTo>
                  <a:lnTo>
                    <a:pt x="12" y="25"/>
                  </a:lnTo>
                  <a:lnTo>
                    <a:pt x="9" y="25"/>
                  </a:lnTo>
                  <a:lnTo>
                    <a:pt x="5" y="24"/>
                  </a:lnTo>
                  <a:lnTo>
                    <a:pt x="4" y="21"/>
                  </a:lnTo>
                  <a:lnTo>
                    <a:pt x="4" y="21"/>
                  </a:lnTo>
                  <a:close/>
                </a:path>
              </a:pathLst>
            </a:custGeom>
            <a:solidFill>
              <a:srgbClr val="B3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8" name="Freeform 126">
              <a:extLst>
                <a:ext uri="{FF2B5EF4-FFF2-40B4-BE49-F238E27FC236}">
                  <a16:creationId xmlns:a16="http://schemas.microsoft.com/office/drawing/2014/main" id="{6ED62A33-64C6-92C6-AA49-EAA7D8C1425F}"/>
                </a:ext>
              </a:extLst>
            </p:cNvPr>
            <p:cNvSpPr>
              <a:spLocks/>
            </p:cNvSpPr>
            <p:nvPr/>
          </p:nvSpPr>
          <p:spPr bwMode="auto">
            <a:xfrm>
              <a:off x="4276" y="2748"/>
              <a:ext cx="31" cy="26"/>
            </a:xfrm>
            <a:custGeom>
              <a:avLst/>
              <a:gdLst>
                <a:gd name="T0" fmla="*/ 2 w 31"/>
                <a:gd name="T1" fmla="*/ 23 h 26"/>
                <a:gd name="T2" fmla="*/ 0 w 31"/>
                <a:gd name="T3" fmla="*/ 16 h 26"/>
                <a:gd name="T4" fmla="*/ 0 w 31"/>
                <a:gd name="T5" fmla="*/ 13 h 26"/>
                <a:gd name="T6" fmla="*/ 1 w 31"/>
                <a:gd name="T7" fmla="*/ 9 h 26"/>
                <a:gd name="T8" fmla="*/ 2 w 31"/>
                <a:gd name="T9" fmla="*/ 5 h 26"/>
                <a:gd name="T10" fmla="*/ 5 w 31"/>
                <a:gd name="T11" fmla="*/ 3 h 26"/>
                <a:gd name="T12" fmla="*/ 10 w 31"/>
                <a:gd name="T13" fmla="*/ 2 h 26"/>
                <a:gd name="T14" fmla="*/ 13 w 31"/>
                <a:gd name="T15" fmla="*/ 0 h 26"/>
                <a:gd name="T16" fmla="*/ 18 w 31"/>
                <a:gd name="T17" fmla="*/ 0 h 26"/>
                <a:gd name="T18" fmla="*/ 21 w 31"/>
                <a:gd name="T19" fmla="*/ 0 h 26"/>
                <a:gd name="T20" fmla="*/ 25 w 31"/>
                <a:gd name="T21" fmla="*/ 2 h 26"/>
                <a:gd name="T22" fmla="*/ 27 w 31"/>
                <a:gd name="T23" fmla="*/ 3 h 26"/>
                <a:gd name="T24" fmla="*/ 29 w 31"/>
                <a:gd name="T25" fmla="*/ 7 h 26"/>
                <a:gd name="T26" fmla="*/ 31 w 31"/>
                <a:gd name="T27" fmla="*/ 9 h 26"/>
                <a:gd name="T28" fmla="*/ 31 w 31"/>
                <a:gd name="T29" fmla="*/ 13 h 26"/>
                <a:gd name="T30" fmla="*/ 31 w 31"/>
                <a:gd name="T31" fmla="*/ 15 h 26"/>
                <a:gd name="T32" fmla="*/ 29 w 31"/>
                <a:gd name="T33" fmla="*/ 19 h 26"/>
                <a:gd name="T34" fmla="*/ 27 w 31"/>
                <a:gd name="T35" fmla="*/ 20 h 26"/>
                <a:gd name="T36" fmla="*/ 25 w 31"/>
                <a:gd name="T37" fmla="*/ 23 h 26"/>
                <a:gd name="T38" fmla="*/ 21 w 31"/>
                <a:gd name="T39" fmla="*/ 24 h 26"/>
                <a:gd name="T40" fmla="*/ 17 w 31"/>
                <a:gd name="T41" fmla="*/ 26 h 26"/>
                <a:gd name="T42" fmla="*/ 12 w 31"/>
                <a:gd name="T43" fmla="*/ 26 h 26"/>
                <a:gd name="T44" fmla="*/ 9 w 31"/>
                <a:gd name="T45" fmla="*/ 26 h 26"/>
                <a:gd name="T46" fmla="*/ 5 w 31"/>
                <a:gd name="T47" fmla="*/ 25 h 26"/>
                <a:gd name="T48" fmla="*/ 2 w 31"/>
                <a:gd name="T49" fmla="*/ 23 h 26"/>
                <a:gd name="T50" fmla="*/ 2 w 31"/>
                <a:gd name="T51"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 h="26">
                  <a:moveTo>
                    <a:pt x="2" y="23"/>
                  </a:moveTo>
                  <a:lnTo>
                    <a:pt x="0" y="16"/>
                  </a:lnTo>
                  <a:lnTo>
                    <a:pt x="0" y="13"/>
                  </a:lnTo>
                  <a:lnTo>
                    <a:pt x="1" y="9"/>
                  </a:lnTo>
                  <a:lnTo>
                    <a:pt x="2" y="5"/>
                  </a:lnTo>
                  <a:lnTo>
                    <a:pt x="5" y="3"/>
                  </a:lnTo>
                  <a:lnTo>
                    <a:pt x="10" y="2"/>
                  </a:lnTo>
                  <a:lnTo>
                    <a:pt x="13" y="0"/>
                  </a:lnTo>
                  <a:lnTo>
                    <a:pt x="18" y="0"/>
                  </a:lnTo>
                  <a:lnTo>
                    <a:pt x="21" y="0"/>
                  </a:lnTo>
                  <a:lnTo>
                    <a:pt x="25" y="2"/>
                  </a:lnTo>
                  <a:lnTo>
                    <a:pt x="27" y="3"/>
                  </a:lnTo>
                  <a:lnTo>
                    <a:pt x="29" y="7"/>
                  </a:lnTo>
                  <a:lnTo>
                    <a:pt x="31" y="9"/>
                  </a:lnTo>
                  <a:lnTo>
                    <a:pt x="31" y="13"/>
                  </a:lnTo>
                  <a:lnTo>
                    <a:pt x="31" y="15"/>
                  </a:lnTo>
                  <a:lnTo>
                    <a:pt x="29" y="19"/>
                  </a:lnTo>
                  <a:lnTo>
                    <a:pt x="27" y="20"/>
                  </a:lnTo>
                  <a:lnTo>
                    <a:pt x="25" y="23"/>
                  </a:lnTo>
                  <a:lnTo>
                    <a:pt x="21" y="24"/>
                  </a:lnTo>
                  <a:lnTo>
                    <a:pt x="17" y="26"/>
                  </a:lnTo>
                  <a:lnTo>
                    <a:pt x="12" y="26"/>
                  </a:lnTo>
                  <a:lnTo>
                    <a:pt x="9" y="26"/>
                  </a:lnTo>
                  <a:lnTo>
                    <a:pt x="5" y="25"/>
                  </a:lnTo>
                  <a:lnTo>
                    <a:pt x="2" y="23"/>
                  </a:lnTo>
                  <a:lnTo>
                    <a:pt x="2" y="23"/>
                  </a:lnTo>
                  <a:close/>
                </a:path>
              </a:pathLst>
            </a:custGeom>
            <a:solidFill>
              <a:srgbClr val="B3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79" name="Freeform 127">
              <a:extLst>
                <a:ext uri="{FF2B5EF4-FFF2-40B4-BE49-F238E27FC236}">
                  <a16:creationId xmlns:a16="http://schemas.microsoft.com/office/drawing/2014/main" id="{8F8FB954-49AA-0CB4-59E1-5BDFCB2F498C}"/>
                </a:ext>
              </a:extLst>
            </p:cNvPr>
            <p:cNvSpPr>
              <a:spLocks/>
            </p:cNvSpPr>
            <p:nvPr/>
          </p:nvSpPr>
          <p:spPr bwMode="auto">
            <a:xfrm>
              <a:off x="4399" y="2841"/>
              <a:ext cx="30" cy="25"/>
            </a:xfrm>
            <a:custGeom>
              <a:avLst/>
              <a:gdLst>
                <a:gd name="T0" fmla="*/ 2 w 30"/>
                <a:gd name="T1" fmla="*/ 20 h 25"/>
                <a:gd name="T2" fmla="*/ 0 w 30"/>
                <a:gd name="T3" fmla="*/ 16 h 25"/>
                <a:gd name="T4" fmla="*/ 0 w 30"/>
                <a:gd name="T5" fmla="*/ 12 h 25"/>
                <a:gd name="T6" fmla="*/ 1 w 30"/>
                <a:gd name="T7" fmla="*/ 8 h 25"/>
                <a:gd name="T8" fmla="*/ 2 w 30"/>
                <a:gd name="T9" fmla="*/ 4 h 25"/>
                <a:gd name="T10" fmla="*/ 5 w 30"/>
                <a:gd name="T11" fmla="*/ 2 h 25"/>
                <a:gd name="T12" fmla="*/ 10 w 30"/>
                <a:gd name="T13" fmla="*/ 1 h 25"/>
                <a:gd name="T14" fmla="*/ 13 w 30"/>
                <a:gd name="T15" fmla="*/ 0 h 25"/>
                <a:gd name="T16" fmla="*/ 17 w 30"/>
                <a:gd name="T17" fmla="*/ 0 h 25"/>
                <a:gd name="T18" fmla="*/ 21 w 30"/>
                <a:gd name="T19" fmla="*/ 0 h 25"/>
                <a:gd name="T20" fmla="*/ 24 w 30"/>
                <a:gd name="T21" fmla="*/ 1 h 25"/>
                <a:gd name="T22" fmla="*/ 27 w 30"/>
                <a:gd name="T23" fmla="*/ 2 h 25"/>
                <a:gd name="T24" fmla="*/ 29 w 30"/>
                <a:gd name="T25" fmla="*/ 6 h 25"/>
                <a:gd name="T26" fmla="*/ 30 w 30"/>
                <a:gd name="T27" fmla="*/ 8 h 25"/>
                <a:gd name="T28" fmla="*/ 30 w 30"/>
                <a:gd name="T29" fmla="*/ 12 h 25"/>
                <a:gd name="T30" fmla="*/ 30 w 30"/>
                <a:gd name="T31" fmla="*/ 14 h 25"/>
                <a:gd name="T32" fmla="*/ 29 w 30"/>
                <a:gd name="T33" fmla="*/ 17 h 25"/>
                <a:gd name="T34" fmla="*/ 27 w 30"/>
                <a:gd name="T35" fmla="*/ 19 h 25"/>
                <a:gd name="T36" fmla="*/ 24 w 30"/>
                <a:gd name="T37" fmla="*/ 22 h 25"/>
                <a:gd name="T38" fmla="*/ 21 w 30"/>
                <a:gd name="T39" fmla="*/ 23 h 25"/>
                <a:gd name="T40" fmla="*/ 17 w 30"/>
                <a:gd name="T41" fmla="*/ 25 h 25"/>
                <a:gd name="T42" fmla="*/ 12 w 30"/>
                <a:gd name="T43" fmla="*/ 25 h 25"/>
                <a:gd name="T44" fmla="*/ 8 w 30"/>
                <a:gd name="T45" fmla="*/ 25 h 25"/>
                <a:gd name="T46" fmla="*/ 5 w 30"/>
                <a:gd name="T47" fmla="*/ 24 h 25"/>
                <a:gd name="T48" fmla="*/ 2 w 30"/>
                <a:gd name="T49" fmla="*/ 20 h 25"/>
                <a:gd name="T50" fmla="*/ 2 w 30"/>
                <a:gd name="T51"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25">
                  <a:moveTo>
                    <a:pt x="2" y="20"/>
                  </a:moveTo>
                  <a:lnTo>
                    <a:pt x="0" y="16"/>
                  </a:lnTo>
                  <a:lnTo>
                    <a:pt x="0" y="12"/>
                  </a:lnTo>
                  <a:lnTo>
                    <a:pt x="1" y="8"/>
                  </a:lnTo>
                  <a:lnTo>
                    <a:pt x="2" y="4"/>
                  </a:lnTo>
                  <a:lnTo>
                    <a:pt x="5" y="2"/>
                  </a:lnTo>
                  <a:lnTo>
                    <a:pt x="10" y="1"/>
                  </a:lnTo>
                  <a:lnTo>
                    <a:pt x="13" y="0"/>
                  </a:lnTo>
                  <a:lnTo>
                    <a:pt x="17" y="0"/>
                  </a:lnTo>
                  <a:lnTo>
                    <a:pt x="21" y="0"/>
                  </a:lnTo>
                  <a:lnTo>
                    <a:pt x="24" y="1"/>
                  </a:lnTo>
                  <a:lnTo>
                    <a:pt x="27" y="2"/>
                  </a:lnTo>
                  <a:lnTo>
                    <a:pt x="29" y="6"/>
                  </a:lnTo>
                  <a:lnTo>
                    <a:pt x="30" y="8"/>
                  </a:lnTo>
                  <a:lnTo>
                    <a:pt x="30" y="12"/>
                  </a:lnTo>
                  <a:lnTo>
                    <a:pt x="30" y="14"/>
                  </a:lnTo>
                  <a:lnTo>
                    <a:pt x="29" y="17"/>
                  </a:lnTo>
                  <a:lnTo>
                    <a:pt x="27" y="19"/>
                  </a:lnTo>
                  <a:lnTo>
                    <a:pt x="24" y="22"/>
                  </a:lnTo>
                  <a:lnTo>
                    <a:pt x="21" y="23"/>
                  </a:lnTo>
                  <a:lnTo>
                    <a:pt x="17" y="25"/>
                  </a:lnTo>
                  <a:lnTo>
                    <a:pt x="12" y="25"/>
                  </a:lnTo>
                  <a:lnTo>
                    <a:pt x="8" y="25"/>
                  </a:lnTo>
                  <a:lnTo>
                    <a:pt x="5" y="24"/>
                  </a:lnTo>
                  <a:lnTo>
                    <a:pt x="2" y="20"/>
                  </a:lnTo>
                  <a:lnTo>
                    <a:pt x="2" y="20"/>
                  </a:lnTo>
                  <a:close/>
                </a:path>
              </a:pathLst>
            </a:custGeom>
            <a:solidFill>
              <a:srgbClr val="B3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0" name="Freeform 128">
              <a:extLst>
                <a:ext uri="{FF2B5EF4-FFF2-40B4-BE49-F238E27FC236}">
                  <a16:creationId xmlns:a16="http://schemas.microsoft.com/office/drawing/2014/main" id="{A47CA58A-BE1B-BC60-4309-D3E4ED37B8E8}"/>
                </a:ext>
              </a:extLst>
            </p:cNvPr>
            <p:cNvSpPr>
              <a:spLocks/>
            </p:cNvSpPr>
            <p:nvPr/>
          </p:nvSpPr>
          <p:spPr bwMode="auto">
            <a:xfrm>
              <a:off x="4436" y="2573"/>
              <a:ext cx="30" cy="27"/>
            </a:xfrm>
            <a:custGeom>
              <a:avLst/>
              <a:gdLst>
                <a:gd name="T0" fmla="*/ 2 w 30"/>
                <a:gd name="T1" fmla="*/ 22 h 27"/>
                <a:gd name="T2" fmla="*/ 0 w 30"/>
                <a:gd name="T3" fmla="*/ 16 h 27"/>
                <a:gd name="T4" fmla="*/ 0 w 30"/>
                <a:gd name="T5" fmla="*/ 12 h 27"/>
                <a:gd name="T6" fmla="*/ 0 w 30"/>
                <a:gd name="T7" fmla="*/ 7 h 27"/>
                <a:gd name="T8" fmla="*/ 2 w 30"/>
                <a:gd name="T9" fmla="*/ 5 h 27"/>
                <a:gd name="T10" fmla="*/ 4 w 30"/>
                <a:gd name="T11" fmla="*/ 2 h 27"/>
                <a:gd name="T12" fmla="*/ 8 w 30"/>
                <a:gd name="T13" fmla="*/ 1 h 27"/>
                <a:gd name="T14" fmla="*/ 13 w 30"/>
                <a:gd name="T15" fmla="*/ 0 h 27"/>
                <a:gd name="T16" fmla="*/ 18 w 30"/>
                <a:gd name="T17" fmla="*/ 0 h 27"/>
                <a:gd name="T18" fmla="*/ 20 w 30"/>
                <a:gd name="T19" fmla="*/ 0 h 27"/>
                <a:gd name="T20" fmla="*/ 24 w 30"/>
                <a:gd name="T21" fmla="*/ 1 h 27"/>
                <a:gd name="T22" fmla="*/ 27 w 30"/>
                <a:gd name="T23" fmla="*/ 3 h 27"/>
                <a:gd name="T24" fmla="*/ 28 w 30"/>
                <a:gd name="T25" fmla="*/ 6 h 27"/>
                <a:gd name="T26" fmla="*/ 29 w 30"/>
                <a:gd name="T27" fmla="*/ 8 h 27"/>
                <a:gd name="T28" fmla="*/ 30 w 30"/>
                <a:gd name="T29" fmla="*/ 12 h 27"/>
                <a:gd name="T30" fmla="*/ 29 w 30"/>
                <a:gd name="T31" fmla="*/ 15 h 27"/>
                <a:gd name="T32" fmla="*/ 28 w 30"/>
                <a:gd name="T33" fmla="*/ 17 h 27"/>
                <a:gd name="T34" fmla="*/ 25 w 30"/>
                <a:gd name="T35" fmla="*/ 19 h 27"/>
                <a:gd name="T36" fmla="*/ 23 w 30"/>
                <a:gd name="T37" fmla="*/ 22 h 27"/>
                <a:gd name="T38" fmla="*/ 19 w 30"/>
                <a:gd name="T39" fmla="*/ 23 h 27"/>
                <a:gd name="T40" fmla="*/ 15 w 30"/>
                <a:gd name="T41" fmla="*/ 26 h 27"/>
                <a:gd name="T42" fmla="*/ 12 w 30"/>
                <a:gd name="T43" fmla="*/ 27 h 27"/>
                <a:gd name="T44" fmla="*/ 8 w 30"/>
                <a:gd name="T45" fmla="*/ 26 h 27"/>
                <a:gd name="T46" fmla="*/ 4 w 30"/>
                <a:gd name="T47" fmla="*/ 24 h 27"/>
                <a:gd name="T48" fmla="*/ 2 w 30"/>
                <a:gd name="T49" fmla="*/ 22 h 27"/>
                <a:gd name="T50" fmla="*/ 2 w 30"/>
                <a:gd name="T51"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27">
                  <a:moveTo>
                    <a:pt x="2" y="22"/>
                  </a:moveTo>
                  <a:lnTo>
                    <a:pt x="0" y="16"/>
                  </a:lnTo>
                  <a:lnTo>
                    <a:pt x="0" y="12"/>
                  </a:lnTo>
                  <a:lnTo>
                    <a:pt x="0" y="7"/>
                  </a:lnTo>
                  <a:lnTo>
                    <a:pt x="2" y="5"/>
                  </a:lnTo>
                  <a:lnTo>
                    <a:pt x="4" y="2"/>
                  </a:lnTo>
                  <a:lnTo>
                    <a:pt x="8" y="1"/>
                  </a:lnTo>
                  <a:lnTo>
                    <a:pt x="13" y="0"/>
                  </a:lnTo>
                  <a:lnTo>
                    <a:pt x="18" y="0"/>
                  </a:lnTo>
                  <a:lnTo>
                    <a:pt x="20" y="0"/>
                  </a:lnTo>
                  <a:lnTo>
                    <a:pt x="24" y="1"/>
                  </a:lnTo>
                  <a:lnTo>
                    <a:pt x="27" y="3"/>
                  </a:lnTo>
                  <a:lnTo>
                    <a:pt x="28" y="6"/>
                  </a:lnTo>
                  <a:lnTo>
                    <a:pt x="29" y="8"/>
                  </a:lnTo>
                  <a:lnTo>
                    <a:pt x="30" y="12"/>
                  </a:lnTo>
                  <a:lnTo>
                    <a:pt x="29" y="15"/>
                  </a:lnTo>
                  <a:lnTo>
                    <a:pt x="28" y="17"/>
                  </a:lnTo>
                  <a:lnTo>
                    <a:pt x="25" y="19"/>
                  </a:lnTo>
                  <a:lnTo>
                    <a:pt x="23" y="22"/>
                  </a:lnTo>
                  <a:lnTo>
                    <a:pt x="19" y="23"/>
                  </a:lnTo>
                  <a:lnTo>
                    <a:pt x="15" y="26"/>
                  </a:lnTo>
                  <a:lnTo>
                    <a:pt x="12" y="27"/>
                  </a:lnTo>
                  <a:lnTo>
                    <a:pt x="8" y="26"/>
                  </a:lnTo>
                  <a:lnTo>
                    <a:pt x="4" y="24"/>
                  </a:lnTo>
                  <a:lnTo>
                    <a:pt x="2" y="22"/>
                  </a:lnTo>
                  <a:lnTo>
                    <a:pt x="2" y="22"/>
                  </a:lnTo>
                  <a:close/>
                </a:path>
              </a:pathLst>
            </a:custGeom>
            <a:solidFill>
              <a:srgbClr val="B3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1" name="Freeform 129">
              <a:extLst>
                <a:ext uri="{FF2B5EF4-FFF2-40B4-BE49-F238E27FC236}">
                  <a16:creationId xmlns:a16="http://schemas.microsoft.com/office/drawing/2014/main" id="{CC34151A-2A72-9AB9-4466-81FC30874AE1}"/>
                </a:ext>
              </a:extLst>
            </p:cNvPr>
            <p:cNvSpPr>
              <a:spLocks/>
            </p:cNvSpPr>
            <p:nvPr/>
          </p:nvSpPr>
          <p:spPr bwMode="auto">
            <a:xfrm>
              <a:off x="4461" y="3062"/>
              <a:ext cx="187" cy="114"/>
            </a:xfrm>
            <a:custGeom>
              <a:avLst/>
              <a:gdLst>
                <a:gd name="T0" fmla="*/ 13 w 187"/>
                <a:gd name="T1" fmla="*/ 1 h 114"/>
                <a:gd name="T2" fmla="*/ 9 w 187"/>
                <a:gd name="T3" fmla="*/ 9 h 114"/>
                <a:gd name="T4" fmla="*/ 5 w 187"/>
                <a:gd name="T5" fmla="*/ 24 h 114"/>
                <a:gd name="T6" fmla="*/ 3 w 187"/>
                <a:gd name="T7" fmla="*/ 40 h 114"/>
                <a:gd name="T8" fmla="*/ 0 w 187"/>
                <a:gd name="T9" fmla="*/ 55 h 114"/>
                <a:gd name="T10" fmla="*/ 2 w 187"/>
                <a:gd name="T11" fmla="*/ 73 h 114"/>
                <a:gd name="T12" fmla="*/ 3 w 187"/>
                <a:gd name="T13" fmla="*/ 92 h 114"/>
                <a:gd name="T14" fmla="*/ 5 w 187"/>
                <a:gd name="T15" fmla="*/ 104 h 114"/>
                <a:gd name="T16" fmla="*/ 38 w 187"/>
                <a:gd name="T17" fmla="*/ 105 h 114"/>
                <a:gd name="T18" fmla="*/ 37 w 187"/>
                <a:gd name="T19" fmla="*/ 100 h 114"/>
                <a:gd name="T20" fmla="*/ 36 w 187"/>
                <a:gd name="T21" fmla="*/ 87 h 114"/>
                <a:gd name="T22" fmla="*/ 35 w 187"/>
                <a:gd name="T23" fmla="*/ 71 h 114"/>
                <a:gd name="T24" fmla="*/ 32 w 187"/>
                <a:gd name="T25" fmla="*/ 57 h 114"/>
                <a:gd name="T26" fmla="*/ 32 w 187"/>
                <a:gd name="T27" fmla="*/ 41 h 114"/>
                <a:gd name="T28" fmla="*/ 36 w 187"/>
                <a:gd name="T29" fmla="*/ 25 h 114"/>
                <a:gd name="T30" fmla="*/ 38 w 187"/>
                <a:gd name="T31" fmla="*/ 12 h 114"/>
                <a:gd name="T32" fmla="*/ 41 w 187"/>
                <a:gd name="T33" fmla="*/ 6 h 114"/>
                <a:gd name="T34" fmla="*/ 56 w 187"/>
                <a:gd name="T35" fmla="*/ 8 h 114"/>
                <a:gd name="T36" fmla="*/ 56 w 187"/>
                <a:gd name="T37" fmla="*/ 21 h 114"/>
                <a:gd name="T38" fmla="*/ 57 w 187"/>
                <a:gd name="T39" fmla="*/ 38 h 114"/>
                <a:gd name="T40" fmla="*/ 59 w 187"/>
                <a:gd name="T41" fmla="*/ 55 h 114"/>
                <a:gd name="T42" fmla="*/ 62 w 187"/>
                <a:gd name="T43" fmla="*/ 66 h 114"/>
                <a:gd name="T44" fmla="*/ 64 w 187"/>
                <a:gd name="T45" fmla="*/ 75 h 114"/>
                <a:gd name="T46" fmla="*/ 67 w 187"/>
                <a:gd name="T47" fmla="*/ 83 h 114"/>
                <a:gd name="T48" fmla="*/ 69 w 187"/>
                <a:gd name="T49" fmla="*/ 88 h 114"/>
                <a:gd name="T50" fmla="*/ 97 w 187"/>
                <a:gd name="T51" fmla="*/ 81 h 114"/>
                <a:gd name="T52" fmla="*/ 116 w 187"/>
                <a:gd name="T53" fmla="*/ 114 h 114"/>
                <a:gd name="T54" fmla="*/ 124 w 187"/>
                <a:gd name="T55" fmla="*/ 110 h 114"/>
                <a:gd name="T56" fmla="*/ 137 w 187"/>
                <a:gd name="T57" fmla="*/ 105 h 114"/>
                <a:gd name="T58" fmla="*/ 146 w 187"/>
                <a:gd name="T59" fmla="*/ 103 h 114"/>
                <a:gd name="T60" fmla="*/ 150 w 187"/>
                <a:gd name="T61" fmla="*/ 102 h 114"/>
                <a:gd name="T62" fmla="*/ 156 w 187"/>
                <a:gd name="T63" fmla="*/ 100 h 114"/>
                <a:gd name="T64" fmla="*/ 164 w 187"/>
                <a:gd name="T65" fmla="*/ 100 h 114"/>
                <a:gd name="T66" fmla="*/ 170 w 187"/>
                <a:gd name="T67" fmla="*/ 100 h 114"/>
                <a:gd name="T68" fmla="*/ 145 w 187"/>
                <a:gd name="T69" fmla="*/ 59 h 114"/>
                <a:gd name="T70" fmla="*/ 173 w 187"/>
                <a:gd name="T71" fmla="*/ 6 h 114"/>
                <a:gd name="T72" fmla="*/ 13 w 187"/>
                <a:gd name="T7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7" h="114">
                  <a:moveTo>
                    <a:pt x="13" y="0"/>
                  </a:moveTo>
                  <a:lnTo>
                    <a:pt x="13" y="1"/>
                  </a:lnTo>
                  <a:lnTo>
                    <a:pt x="11" y="5"/>
                  </a:lnTo>
                  <a:lnTo>
                    <a:pt x="9" y="9"/>
                  </a:lnTo>
                  <a:lnTo>
                    <a:pt x="8" y="17"/>
                  </a:lnTo>
                  <a:lnTo>
                    <a:pt x="5" y="24"/>
                  </a:lnTo>
                  <a:lnTo>
                    <a:pt x="4" y="32"/>
                  </a:lnTo>
                  <a:lnTo>
                    <a:pt x="3" y="40"/>
                  </a:lnTo>
                  <a:lnTo>
                    <a:pt x="2" y="48"/>
                  </a:lnTo>
                  <a:lnTo>
                    <a:pt x="0" y="55"/>
                  </a:lnTo>
                  <a:lnTo>
                    <a:pt x="2" y="64"/>
                  </a:lnTo>
                  <a:lnTo>
                    <a:pt x="2" y="73"/>
                  </a:lnTo>
                  <a:lnTo>
                    <a:pt x="3" y="83"/>
                  </a:lnTo>
                  <a:lnTo>
                    <a:pt x="3" y="92"/>
                  </a:lnTo>
                  <a:lnTo>
                    <a:pt x="4" y="99"/>
                  </a:lnTo>
                  <a:lnTo>
                    <a:pt x="5" y="104"/>
                  </a:lnTo>
                  <a:lnTo>
                    <a:pt x="5" y="105"/>
                  </a:lnTo>
                  <a:lnTo>
                    <a:pt x="38" y="105"/>
                  </a:lnTo>
                  <a:lnTo>
                    <a:pt x="37" y="104"/>
                  </a:lnTo>
                  <a:lnTo>
                    <a:pt x="37" y="100"/>
                  </a:lnTo>
                  <a:lnTo>
                    <a:pt x="37" y="94"/>
                  </a:lnTo>
                  <a:lnTo>
                    <a:pt x="36" y="87"/>
                  </a:lnTo>
                  <a:lnTo>
                    <a:pt x="35" y="78"/>
                  </a:lnTo>
                  <a:lnTo>
                    <a:pt x="35" y="71"/>
                  </a:lnTo>
                  <a:lnTo>
                    <a:pt x="33" y="64"/>
                  </a:lnTo>
                  <a:lnTo>
                    <a:pt x="32" y="57"/>
                  </a:lnTo>
                  <a:lnTo>
                    <a:pt x="32" y="50"/>
                  </a:lnTo>
                  <a:lnTo>
                    <a:pt x="32" y="41"/>
                  </a:lnTo>
                  <a:lnTo>
                    <a:pt x="33" y="33"/>
                  </a:lnTo>
                  <a:lnTo>
                    <a:pt x="36" y="25"/>
                  </a:lnTo>
                  <a:lnTo>
                    <a:pt x="37" y="18"/>
                  </a:lnTo>
                  <a:lnTo>
                    <a:pt x="38" y="12"/>
                  </a:lnTo>
                  <a:lnTo>
                    <a:pt x="40" y="7"/>
                  </a:lnTo>
                  <a:lnTo>
                    <a:pt x="41" y="6"/>
                  </a:lnTo>
                  <a:lnTo>
                    <a:pt x="56" y="6"/>
                  </a:lnTo>
                  <a:lnTo>
                    <a:pt x="56" y="8"/>
                  </a:lnTo>
                  <a:lnTo>
                    <a:pt x="56" y="13"/>
                  </a:lnTo>
                  <a:lnTo>
                    <a:pt x="56" y="21"/>
                  </a:lnTo>
                  <a:lnTo>
                    <a:pt x="57" y="29"/>
                  </a:lnTo>
                  <a:lnTo>
                    <a:pt x="57" y="38"/>
                  </a:lnTo>
                  <a:lnTo>
                    <a:pt x="58" y="48"/>
                  </a:lnTo>
                  <a:lnTo>
                    <a:pt x="59" y="55"/>
                  </a:lnTo>
                  <a:lnTo>
                    <a:pt x="60" y="61"/>
                  </a:lnTo>
                  <a:lnTo>
                    <a:pt x="62" y="66"/>
                  </a:lnTo>
                  <a:lnTo>
                    <a:pt x="63" y="70"/>
                  </a:lnTo>
                  <a:lnTo>
                    <a:pt x="64" y="75"/>
                  </a:lnTo>
                  <a:lnTo>
                    <a:pt x="65" y="79"/>
                  </a:lnTo>
                  <a:lnTo>
                    <a:pt x="67" y="83"/>
                  </a:lnTo>
                  <a:lnTo>
                    <a:pt x="68" y="86"/>
                  </a:lnTo>
                  <a:lnTo>
                    <a:pt x="69" y="88"/>
                  </a:lnTo>
                  <a:lnTo>
                    <a:pt x="70" y="89"/>
                  </a:lnTo>
                  <a:lnTo>
                    <a:pt x="97" y="81"/>
                  </a:lnTo>
                  <a:lnTo>
                    <a:pt x="116" y="114"/>
                  </a:lnTo>
                  <a:lnTo>
                    <a:pt x="116" y="114"/>
                  </a:lnTo>
                  <a:lnTo>
                    <a:pt x="119" y="113"/>
                  </a:lnTo>
                  <a:lnTo>
                    <a:pt x="124" y="110"/>
                  </a:lnTo>
                  <a:lnTo>
                    <a:pt x="130" y="108"/>
                  </a:lnTo>
                  <a:lnTo>
                    <a:pt x="137" y="105"/>
                  </a:lnTo>
                  <a:lnTo>
                    <a:pt x="141" y="104"/>
                  </a:lnTo>
                  <a:lnTo>
                    <a:pt x="146" y="103"/>
                  </a:lnTo>
                  <a:lnTo>
                    <a:pt x="149" y="102"/>
                  </a:lnTo>
                  <a:lnTo>
                    <a:pt x="150" y="102"/>
                  </a:lnTo>
                  <a:lnTo>
                    <a:pt x="152" y="102"/>
                  </a:lnTo>
                  <a:lnTo>
                    <a:pt x="156" y="100"/>
                  </a:lnTo>
                  <a:lnTo>
                    <a:pt x="160" y="100"/>
                  </a:lnTo>
                  <a:lnTo>
                    <a:pt x="164" y="100"/>
                  </a:lnTo>
                  <a:lnTo>
                    <a:pt x="167" y="100"/>
                  </a:lnTo>
                  <a:lnTo>
                    <a:pt x="170" y="100"/>
                  </a:lnTo>
                  <a:lnTo>
                    <a:pt x="170" y="100"/>
                  </a:lnTo>
                  <a:lnTo>
                    <a:pt x="145" y="59"/>
                  </a:lnTo>
                  <a:lnTo>
                    <a:pt x="187" y="55"/>
                  </a:lnTo>
                  <a:lnTo>
                    <a:pt x="173" y="6"/>
                  </a:lnTo>
                  <a:lnTo>
                    <a:pt x="13" y="0"/>
                  </a:lnTo>
                  <a:lnTo>
                    <a:pt x="13" y="0"/>
                  </a:lnTo>
                  <a:close/>
                </a:path>
              </a:pathLst>
            </a:custGeom>
            <a:solidFill>
              <a:srgbClr val="E8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2" name="Freeform 130">
              <a:extLst>
                <a:ext uri="{FF2B5EF4-FFF2-40B4-BE49-F238E27FC236}">
                  <a16:creationId xmlns:a16="http://schemas.microsoft.com/office/drawing/2014/main" id="{7267454B-9448-C904-A3F2-3007E99E2DD0}"/>
                </a:ext>
              </a:extLst>
            </p:cNvPr>
            <p:cNvSpPr>
              <a:spLocks/>
            </p:cNvSpPr>
            <p:nvPr/>
          </p:nvSpPr>
          <p:spPr bwMode="auto">
            <a:xfrm>
              <a:off x="4531" y="3067"/>
              <a:ext cx="91" cy="109"/>
            </a:xfrm>
            <a:custGeom>
              <a:avLst/>
              <a:gdLst>
                <a:gd name="T0" fmla="*/ 0 w 91"/>
                <a:gd name="T1" fmla="*/ 3 h 109"/>
                <a:gd name="T2" fmla="*/ 0 w 91"/>
                <a:gd name="T3" fmla="*/ 4 h 109"/>
                <a:gd name="T4" fmla="*/ 1 w 91"/>
                <a:gd name="T5" fmla="*/ 9 h 109"/>
                <a:gd name="T6" fmla="*/ 3 w 91"/>
                <a:gd name="T7" fmla="*/ 16 h 109"/>
                <a:gd name="T8" fmla="*/ 5 w 91"/>
                <a:gd name="T9" fmla="*/ 23 h 109"/>
                <a:gd name="T10" fmla="*/ 8 w 91"/>
                <a:gd name="T11" fmla="*/ 30 h 109"/>
                <a:gd name="T12" fmla="*/ 10 w 91"/>
                <a:gd name="T13" fmla="*/ 39 h 109"/>
                <a:gd name="T14" fmla="*/ 13 w 91"/>
                <a:gd name="T15" fmla="*/ 46 h 109"/>
                <a:gd name="T16" fmla="*/ 15 w 91"/>
                <a:gd name="T17" fmla="*/ 54 h 109"/>
                <a:gd name="T18" fmla="*/ 16 w 91"/>
                <a:gd name="T19" fmla="*/ 59 h 109"/>
                <a:gd name="T20" fmla="*/ 19 w 91"/>
                <a:gd name="T21" fmla="*/ 63 h 109"/>
                <a:gd name="T22" fmla="*/ 21 w 91"/>
                <a:gd name="T23" fmla="*/ 66 h 109"/>
                <a:gd name="T24" fmla="*/ 24 w 91"/>
                <a:gd name="T25" fmla="*/ 70 h 109"/>
                <a:gd name="T26" fmla="*/ 27 w 91"/>
                <a:gd name="T27" fmla="*/ 73 h 109"/>
                <a:gd name="T28" fmla="*/ 28 w 91"/>
                <a:gd name="T29" fmla="*/ 76 h 109"/>
                <a:gd name="T30" fmla="*/ 47 w 91"/>
                <a:gd name="T31" fmla="*/ 109 h 109"/>
                <a:gd name="T32" fmla="*/ 46 w 91"/>
                <a:gd name="T33" fmla="*/ 108 h 109"/>
                <a:gd name="T34" fmla="*/ 46 w 91"/>
                <a:gd name="T35" fmla="*/ 106 h 109"/>
                <a:gd name="T36" fmla="*/ 46 w 91"/>
                <a:gd name="T37" fmla="*/ 104 h 109"/>
                <a:gd name="T38" fmla="*/ 46 w 91"/>
                <a:gd name="T39" fmla="*/ 102 h 109"/>
                <a:gd name="T40" fmla="*/ 46 w 91"/>
                <a:gd name="T41" fmla="*/ 98 h 109"/>
                <a:gd name="T42" fmla="*/ 48 w 91"/>
                <a:gd name="T43" fmla="*/ 94 h 109"/>
                <a:gd name="T44" fmla="*/ 49 w 91"/>
                <a:gd name="T45" fmla="*/ 90 h 109"/>
                <a:gd name="T46" fmla="*/ 53 w 91"/>
                <a:gd name="T47" fmla="*/ 88 h 109"/>
                <a:gd name="T48" fmla="*/ 57 w 91"/>
                <a:gd name="T49" fmla="*/ 83 h 109"/>
                <a:gd name="T50" fmla="*/ 62 w 91"/>
                <a:gd name="T51" fmla="*/ 81 h 109"/>
                <a:gd name="T52" fmla="*/ 65 w 91"/>
                <a:gd name="T53" fmla="*/ 77 h 109"/>
                <a:gd name="T54" fmla="*/ 69 w 91"/>
                <a:gd name="T55" fmla="*/ 74 h 109"/>
                <a:gd name="T56" fmla="*/ 71 w 91"/>
                <a:gd name="T57" fmla="*/ 71 h 109"/>
                <a:gd name="T58" fmla="*/ 75 w 91"/>
                <a:gd name="T59" fmla="*/ 70 h 109"/>
                <a:gd name="T60" fmla="*/ 76 w 91"/>
                <a:gd name="T61" fmla="*/ 68 h 109"/>
                <a:gd name="T62" fmla="*/ 78 w 91"/>
                <a:gd name="T63" fmla="*/ 68 h 109"/>
                <a:gd name="T64" fmla="*/ 70 w 91"/>
                <a:gd name="T65" fmla="*/ 49 h 109"/>
                <a:gd name="T66" fmla="*/ 91 w 91"/>
                <a:gd name="T67" fmla="*/ 59 h 109"/>
                <a:gd name="T68" fmla="*/ 87 w 91"/>
                <a:gd name="T69" fmla="*/ 0 h 109"/>
                <a:gd name="T70" fmla="*/ 0 w 91"/>
                <a:gd name="T71" fmla="*/ 3 h 109"/>
                <a:gd name="T72" fmla="*/ 0 w 91"/>
                <a:gd name="T73" fmla="*/ 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1" h="109">
                  <a:moveTo>
                    <a:pt x="0" y="3"/>
                  </a:moveTo>
                  <a:lnTo>
                    <a:pt x="0" y="4"/>
                  </a:lnTo>
                  <a:lnTo>
                    <a:pt x="1" y="9"/>
                  </a:lnTo>
                  <a:lnTo>
                    <a:pt x="3" y="16"/>
                  </a:lnTo>
                  <a:lnTo>
                    <a:pt x="5" y="23"/>
                  </a:lnTo>
                  <a:lnTo>
                    <a:pt x="8" y="30"/>
                  </a:lnTo>
                  <a:lnTo>
                    <a:pt x="10" y="39"/>
                  </a:lnTo>
                  <a:lnTo>
                    <a:pt x="13" y="46"/>
                  </a:lnTo>
                  <a:lnTo>
                    <a:pt x="15" y="54"/>
                  </a:lnTo>
                  <a:lnTo>
                    <a:pt x="16" y="59"/>
                  </a:lnTo>
                  <a:lnTo>
                    <a:pt x="19" y="63"/>
                  </a:lnTo>
                  <a:lnTo>
                    <a:pt x="21" y="66"/>
                  </a:lnTo>
                  <a:lnTo>
                    <a:pt x="24" y="70"/>
                  </a:lnTo>
                  <a:lnTo>
                    <a:pt x="27" y="73"/>
                  </a:lnTo>
                  <a:lnTo>
                    <a:pt x="28" y="76"/>
                  </a:lnTo>
                  <a:lnTo>
                    <a:pt x="47" y="109"/>
                  </a:lnTo>
                  <a:lnTo>
                    <a:pt x="46" y="108"/>
                  </a:lnTo>
                  <a:lnTo>
                    <a:pt x="46" y="106"/>
                  </a:lnTo>
                  <a:lnTo>
                    <a:pt x="46" y="104"/>
                  </a:lnTo>
                  <a:lnTo>
                    <a:pt x="46" y="102"/>
                  </a:lnTo>
                  <a:lnTo>
                    <a:pt x="46" y="98"/>
                  </a:lnTo>
                  <a:lnTo>
                    <a:pt x="48" y="94"/>
                  </a:lnTo>
                  <a:lnTo>
                    <a:pt x="49" y="90"/>
                  </a:lnTo>
                  <a:lnTo>
                    <a:pt x="53" y="88"/>
                  </a:lnTo>
                  <a:lnTo>
                    <a:pt x="57" y="83"/>
                  </a:lnTo>
                  <a:lnTo>
                    <a:pt x="62" y="81"/>
                  </a:lnTo>
                  <a:lnTo>
                    <a:pt x="65" y="77"/>
                  </a:lnTo>
                  <a:lnTo>
                    <a:pt x="69" y="74"/>
                  </a:lnTo>
                  <a:lnTo>
                    <a:pt x="71" y="71"/>
                  </a:lnTo>
                  <a:lnTo>
                    <a:pt x="75" y="70"/>
                  </a:lnTo>
                  <a:lnTo>
                    <a:pt x="76" y="68"/>
                  </a:lnTo>
                  <a:lnTo>
                    <a:pt x="78" y="68"/>
                  </a:lnTo>
                  <a:lnTo>
                    <a:pt x="70" y="49"/>
                  </a:lnTo>
                  <a:lnTo>
                    <a:pt x="91" y="59"/>
                  </a:lnTo>
                  <a:lnTo>
                    <a:pt x="87" y="0"/>
                  </a:lnTo>
                  <a:lnTo>
                    <a:pt x="0" y="3"/>
                  </a:lnTo>
                  <a:lnTo>
                    <a:pt x="0" y="3"/>
                  </a:lnTo>
                  <a:close/>
                </a:path>
              </a:pathLst>
            </a:custGeom>
            <a:solidFill>
              <a:srgbClr val="D1BD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3" name="Freeform 131">
              <a:extLst>
                <a:ext uri="{FF2B5EF4-FFF2-40B4-BE49-F238E27FC236}">
                  <a16:creationId xmlns:a16="http://schemas.microsoft.com/office/drawing/2014/main" id="{D2BE13C1-2115-DA68-99D1-A040C4891045}"/>
                </a:ext>
              </a:extLst>
            </p:cNvPr>
            <p:cNvSpPr>
              <a:spLocks/>
            </p:cNvSpPr>
            <p:nvPr/>
          </p:nvSpPr>
          <p:spPr bwMode="auto">
            <a:xfrm>
              <a:off x="4477" y="3064"/>
              <a:ext cx="26" cy="103"/>
            </a:xfrm>
            <a:custGeom>
              <a:avLst/>
              <a:gdLst>
                <a:gd name="T0" fmla="*/ 11 w 26"/>
                <a:gd name="T1" fmla="*/ 0 h 103"/>
                <a:gd name="T2" fmla="*/ 10 w 26"/>
                <a:gd name="T3" fmla="*/ 1 h 103"/>
                <a:gd name="T4" fmla="*/ 9 w 26"/>
                <a:gd name="T5" fmla="*/ 4 h 103"/>
                <a:gd name="T6" fmla="*/ 8 w 26"/>
                <a:gd name="T7" fmla="*/ 9 h 103"/>
                <a:gd name="T8" fmla="*/ 6 w 26"/>
                <a:gd name="T9" fmla="*/ 15 h 103"/>
                <a:gd name="T10" fmla="*/ 5 w 26"/>
                <a:gd name="T11" fmla="*/ 21 h 103"/>
                <a:gd name="T12" fmla="*/ 4 w 26"/>
                <a:gd name="T13" fmla="*/ 30 h 103"/>
                <a:gd name="T14" fmla="*/ 3 w 26"/>
                <a:gd name="T15" fmla="*/ 38 h 103"/>
                <a:gd name="T16" fmla="*/ 1 w 26"/>
                <a:gd name="T17" fmla="*/ 48 h 103"/>
                <a:gd name="T18" fmla="*/ 0 w 26"/>
                <a:gd name="T19" fmla="*/ 57 h 103"/>
                <a:gd name="T20" fmla="*/ 0 w 26"/>
                <a:gd name="T21" fmla="*/ 66 h 103"/>
                <a:gd name="T22" fmla="*/ 1 w 26"/>
                <a:gd name="T23" fmla="*/ 75 h 103"/>
                <a:gd name="T24" fmla="*/ 3 w 26"/>
                <a:gd name="T25" fmla="*/ 85 h 103"/>
                <a:gd name="T26" fmla="*/ 4 w 26"/>
                <a:gd name="T27" fmla="*/ 92 h 103"/>
                <a:gd name="T28" fmla="*/ 5 w 26"/>
                <a:gd name="T29" fmla="*/ 98 h 103"/>
                <a:gd name="T30" fmla="*/ 5 w 26"/>
                <a:gd name="T31" fmla="*/ 102 h 103"/>
                <a:gd name="T32" fmla="*/ 6 w 26"/>
                <a:gd name="T33" fmla="*/ 103 h 103"/>
                <a:gd name="T34" fmla="*/ 26 w 26"/>
                <a:gd name="T35" fmla="*/ 102 h 103"/>
                <a:gd name="T36" fmla="*/ 25 w 26"/>
                <a:gd name="T37" fmla="*/ 100 h 103"/>
                <a:gd name="T38" fmla="*/ 25 w 26"/>
                <a:gd name="T39" fmla="*/ 96 h 103"/>
                <a:gd name="T40" fmla="*/ 22 w 26"/>
                <a:gd name="T41" fmla="*/ 89 h 103"/>
                <a:gd name="T42" fmla="*/ 21 w 26"/>
                <a:gd name="T43" fmla="*/ 81 h 103"/>
                <a:gd name="T44" fmla="*/ 20 w 26"/>
                <a:gd name="T45" fmla="*/ 73 h 103"/>
                <a:gd name="T46" fmla="*/ 19 w 26"/>
                <a:gd name="T47" fmla="*/ 64 h 103"/>
                <a:gd name="T48" fmla="*/ 17 w 26"/>
                <a:gd name="T49" fmla="*/ 57 h 103"/>
                <a:gd name="T50" fmla="*/ 16 w 26"/>
                <a:gd name="T51" fmla="*/ 52 h 103"/>
                <a:gd name="T52" fmla="*/ 16 w 26"/>
                <a:gd name="T53" fmla="*/ 46 h 103"/>
                <a:gd name="T54" fmla="*/ 17 w 26"/>
                <a:gd name="T55" fmla="*/ 38 h 103"/>
                <a:gd name="T56" fmla="*/ 19 w 26"/>
                <a:gd name="T57" fmla="*/ 30 h 103"/>
                <a:gd name="T58" fmla="*/ 20 w 26"/>
                <a:gd name="T59" fmla="*/ 22 h 103"/>
                <a:gd name="T60" fmla="*/ 21 w 26"/>
                <a:gd name="T61" fmla="*/ 14 h 103"/>
                <a:gd name="T62" fmla="*/ 24 w 26"/>
                <a:gd name="T63" fmla="*/ 7 h 103"/>
                <a:gd name="T64" fmla="*/ 24 w 26"/>
                <a:gd name="T65" fmla="*/ 4 h 103"/>
                <a:gd name="T66" fmla="*/ 25 w 26"/>
                <a:gd name="T67" fmla="*/ 3 h 103"/>
                <a:gd name="T68" fmla="*/ 11 w 26"/>
                <a:gd name="T69" fmla="*/ 0 h 103"/>
                <a:gd name="T70" fmla="*/ 11 w 26"/>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 h="103">
                  <a:moveTo>
                    <a:pt x="11" y="0"/>
                  </a:moveTo>
                  <a:lnTo>
                    <a:pt x="10" y="1"/>
                  </a:lnTo>
                  <a:lnTo>
                    <a:pt x="9" y="4"/>
                  </a:lnTo>
                  <a:lnTo>
                    <a:pt x="8" y="9"/>
                  </a:lnTo>
                  <a:lnTo>
                    <a:pt x="6" y="15"/>
                  </a:lnTo>
                  <a:lnTo>
                    <a:pt x="5" y="21"/>
                  </a:lnTo>
                  <a:lnTo>
                    <a:pt x="4" y="30"/>
                  </a:lnTo>
                  <a:lnTo>
                    <a:pt x="3" y="38"/>
                  </a:lnTo>
                  <a:lnTo>
                    <a:pt x="1" y="48"/>
                  </a:lnTo>
                  <a:lnTo>
                    <a:pt x="0" y="57"/>
                  </a:lnTo>
                  <a:lnTo>
                    <a:pt x="0" y="66"/>
                  </a:lnTo>
                  <a:lnTo>
                    <a:pt x="1" y="75"/>
                  </a:lnTo>
                  <a:lnTo>
                    <a:pt x="3" y="85"/>
                  </a:lnTo>
                  <a:lnTo>
                    <a:pt x="4" y="92"/>
                  </a:lnTo>
                  <a:lnTo>
                    <a:pt x="5" y="98"/>
                  </a:lnTo>
                  <a:lnTo>
                    <a:pt x="5" y="102"/>
                  </a:lnTo>
                  <a:lnTo>
                    <a:pt x="6" y="103"/>
                  </a:lnTo>
                  <a:lnTo>
                    <a:pt x="26" y="102"/>
                  </a:lnTo>
                  <a:lnTo>
                    <a:pt x="25" y="100"/>
                  </a:lnTo>
                  <a:lnTo>
                    <a:pt x="25" y="96"/>
                  </a:lnTo>
                  <a:lnTo>
                    <a:pt x="22" y="89"/>
                  </a:lnTo>
                  <a:lnTo>
                    <a:pt x="21" y="81"/>
                  </a:lnTo>
                  <a:lnTo>
                    <a:pt x="20" y="73"/>
                  </a:lnTo>
                  <a:lnTo>
                    <a:pt x="19" y="64"/>
                  </a:lnTo>
                  <a:lnTo>
                    <a:pt x="17" y="57"/>
                  </a:lnTo>
                  <a:lnTo>
                    <a:pt x="16" y="52"/>
                  </a:lnTo>
                  <a:lnTo>
                    <a:pt x="16" y="46"/>
                  </a:lnTo>
                  <a:lnTo>
                    <a:pt x="17" y="38"/>
                  </a:lnTo>
                  <a:lnTo>
                    <a:pt x="19" y="30"/>
                  </a:lnTo>
                  <a:lnTo>
                    <a:pt x="20" y="22"/>
                  </a:lnTo>
                  <a:lnTo>
                    <a:pt x="21" y="14"/>
                  </a:lnTo>
                  <a:lnTo>
                    <a:pt x="24" y="7"/>
                  </a:lnTo>
                  <a:lnTo>
                    <a:pt x="24" y="4"/>
                  </a:lnTo>
                  <a:lnTo>
                    <a:pt x="25" y="3"/>
                  </a:lnTo>
                  <a:lnTo>
                    <a:pt x="11" y="0"/>
                  </a:lnTo>
                  <a:lnTo>
                    <a:pt x="11" y="0"/>
                  </a:lnTo>
                  <a:close/>
                </a:path>
              </a:pathLst>
            </a:custGeom>
            <a:solidFill>
              <a:srgbClr val="D1BD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4" name="Freeform 132">
              <a:extLst>
                <a:ext uri="{FF2B5EF4-FFF2-40B4-BE49-F238E27FC236}">
                  <a16:creationId xmlns:a16="http://schemas.microsoft.com/office/drawing/2014/main" id="{A69C1B9E-FB7F-0558-4791-74A46FC44982}"/>
                </a:ext>
              </a:extLst>
            </p:cNvPr>
            <p:cNvSpPr>
              <a:spLocks/>
            </p:cNvSpPr>
            <p:nvPr/>
          </p:nvSpPr>
          <p:spPr bwMode="auto">
            <a:xfrm>
              <a:off x="4562" y="2294"/>
              <a:ext cx="124" cy="122"/>
            </a:xfrm>
            <a:custGeom>
              <a:avLst/>
              <a:gdLst>
                <a:gd name="T0" fmla="*/ 0 w 124"/>
                <a:gd name="T1" fmla="*/ 112 h 122"/>
                <a:gd name="T2" fmla="*/ 0 w 124"/>
                <a:gd name="T3" fmla="*/ 109 h 122"/>
                <a:gd name="T4" fmla="*/ 0 w 124"/>
                <a:gd name="T5" fmla="*/ 104 h 122"/>
                <a:gd name="T6" fmla="*/ 0 w 124"/>
                <a:gd name="T7" fmla="*/ 96 h 122"/>
                <a:gd name="T8" fmla="*/ 0 w 124"/>
                <a:gd name="T9" fmla="*/ 86 h 122"/>
                <a:gd name="T10" fmla="*/ 0 w 124"/>
                <a:gd name="T11" fmla="*/ 74 h 122"/>
                <a:gd name="T12" fmla="*/ 0 w 124"/>
                <a:gd name="T13" fmla="*/ 64 h 122"/>
                <a:gd name="T14" fmla="*/ 0 w 124"/>
                <a:gd name="T15" fmla="*/ 53 h 122"/>
                <a:gd name="T16" fmla="*/ 0 w 124"/>
                <a:gd name="T17" fmla="*/ 44 h 122"/>
                <a:gd name="T18" fmla="*/ 0 w 124"/>
                <a:gd name="T19" fmla="*/ 37 h 122"/>
                <a:gd name="T20" fmla="*/ 0 w 124"/>
                <a:gd name="T21" fmla="*/ 31 h 122"/>
                <a:gd name="T22" fmla="*/ 0 w 124"/>
                <a:gd name="T23" fmla="*/ 26 h 122"/>
                <a:gd name="T24" fmla="*/ 2 w 124"/>
                <a:gd name="T25" fmla="*/ 22 h 122"/>
                <a:gd name="T26" fmla="*/ 2 w 124"/>
                <a:gd name="T27" fmla="*/ 18 h 122"/>
                <a:gd name="T28" fmla="*/ 4 w 124"/>
                <a:gd name="T29" fmla="*/ 16 h 122"/>
                <a:gd name="T30" fmla="*/ 6 w 124"/>
                <a:gd name="T31" fmla="*/ 13 h 122"/>
                <a:gd name="T32" fmla="*/ 7 w 124"/>
                <a:gd name="T33" fmla="*/ 11 h 122"/>
                <a:gd name="T34" fmla="*/ 10 w 124"/>
                <a:gd name="T35" fmla="*/ 9 h 122"/>
                <a:gd name="T36" fmla="*/ 15 w 124"/>
                <a:gd name="T37" fmla="*/ 7 h 122"/>
                <a:gd name="T38" fmla="*/ 21 w 124"/>
                <a:gd name="T39" fmla="*/ 6 h 122"/>
                <a:gd name="T40" fmla="*/ 27 w 124"/>
                <a:gd name="T41" fmla="*/ 5 h 122"/>
                <a:gd name="T42" fmla="*/ 32 w 124"/>
                <a:gd name="T43" fmla="*/ 5 h 122"/>
                <a:gd name="T44" fmla="*/ 37 w 124"/>
                <a:gd name="T45" fmla="*/ 5 h 122"/>
                <a:gd name="T46" fmla="*/ 40 w 124"/>
                <a:gd name="T47" fmla="*/ 5 h 122"/>
                <a:gd name="T48" fmla="*/ 42 w 124"/>
                <a:gd name="T49" fmla="*/ 5 h 122"/>
                <a:gd name="T50" fmla="*/ 40 w 124"/>
                <a:gd name="T51" fmla="*/ 29 h 122"/>
                <a:gd name="T52" fmla="*/ 63 w 124"/>
                <a:gd name="T53" fmla="*/ 33 h 122"/>
                <a:gd name="T54" fmla="*/ 80 w 124"/>
                <a:gd name="T55" fmla="*/ 0 h 122"/>
                <a:gd name="T56" fmla="*/ 112 w 124"/>
                <a:gd name="T57" fmla="*/ 1 h 122"/>
                <a:gd name="T58" fmla="*/ 97 w 124"/>
                <a:gd name="T59" fmla="*/ 43 h 122"/>
                <a:gd name="T60" fmla="*/ 124 w 124"/>
                <a:gd name="T61" fmla="*/ 48 h 122"/>
                <a:gd name="T62" fmla="*/ 99 w 124"/>
                <a:gd name="T63" fmla="*/ 122 h 122"/>
                <a:gd name="T64" fmla="*/ 0 w 124"/>
                <a:gd name="T65" fmla="*/ 112 h 122"/>
                <a:gd name="T66" fmla="*/ 0 w 124"/>
                <a:gd name="T67" fmla="*/ 11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 h="122">
                  <a:moveTo>
                    <a:pt x="0" y="112"/>
                  </a:moveTo>
                  <a:lnTo>
                    <a:pt x="0" y="109"/>
                  </a:lnTo>
                  <a:lnTo>
                    <a:pt x="0" y="104"/>
                  </a:lnTo>
                  <a:lnTo>
                    <a:pt x="0" y="96"/>
                  </a:lnTo>
                  <a:lnTo>
                    <a:pt x="0" y="86"/>
                  </a:lnTo>
                  <a:lnTo>
                    <a:pt x="0" y="74"/>
                  </a:lnTo>
                  <a:lnTo>
                    <a:pt x="0" y="64"/>
                  </a:lnTo>
                  <a:lnTo>
                    <a:pt x="0" y="53"/>
                  </a:lnTo>
                  <a:lnTo>
                    <a:pt x="0" y="44"/>
                  </a:lnTo>
                  <a:lnTo>
                    <a:pt x="0" y="37"/>
                  </a:lnTo>
                  <a:lnTo>
                    <a:pt x="0" y="31"/>
                  </a:lnTo>
                  <a:lnTo>
                    <a:pt x="0" y="26"/>
                  </a:lnTo>
                  <a:lnTo>
                    <a:pt x="2" y="22"/>
                  </a:lnTo>
                  <a:lnTo>
                    <a:pt x="2" y="18"/>
                  </a:lnTo>
                  <a:lnTo>
                    <a:pt x="4" y="16"/>
                  </a:lnTo>
                  <a:lnTo>
                    <a:pt x="6" y="13"/>
                  </a:lnTo>
                  <a:lnTo>
                    <a:pt x="7" y="11"/>
                  </a:lnTo>
                  <a:lnTo>
                    <a:pt x="10" y="9"/>
                  </a:lnTo>
                  <a:lnTo>
                    <a:pt x="15" y="7"/>
                  </a:lnTo>
                  <a:lnTo>
                    <a:pt x="21" y="6"/>
                  </a:lnTo>
                  <a:lnTo>
                    <a:pt x="27" y="5"/>
                  </a:lnTo>
                  <a:lnTo>
                    <a:pt x="32" y="5"/>
                  </a:lnTo>
                  <a:lnTo>
                    <a:pt x="37" y="5"/>
                  </a:lnTo>
                  <a:lnTo>
                    <a:pt x="40" y="5"/>
                  </a:lnTo>
                  <a:lnTo>
                    <a:pt x="42" y="5"/>
                  </a:lnTo>
                  <a:lnTo>
                    <a:pt x="40" y="29"/>
                  </a:lnTo>
                  <a:lnTo>
                    <a:pt x="63" y="33"/>
                  </a:lnTo>
                  <a:lnTo>
                    <a:pt x="80" y="0"/>
                  </a:lnTo>
                  <a:lnTo>
                    <a:pt x="112" y="1"/>
                  </a:lnTo>
                  <a:lnTo>
                    <a:pt x="97" y="43"/>
                  </a:lnTo>
                  <a:lnTo>
                    <a:pt x="124" y="48"/>
                  </a:lnTo>
                  <a:lnTo>
                    <a:pt x="99" y="122"/>
                  </a:lnTo>
                  <a:lnTo>
                    <a:pt x="0" y="112"/>
                  </a:lnTo>
                  <a:lnTo>
                    <a:pt x="0" y="112"/>
                  </a:lnTo>
                  <a:close/>
                </a:path>
              </a:pathLst>
            </a:custGeom>
            <a:solidFill>
              <a:srgbClr val="EBDB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5" name="Freeform 133">
              <a:extLst>
                <a:ext uri="{FF2B5EF4-FFF2-40B4-BE49-F238E27FC236}">
                  <a16:creationId xmlns:a16="http://schemas.microsoft.com/office/drawing/2014/main" id="{82F9E7CF-870A-941F-FBB4-9D0DE7B7B8C9}"/>
                </a:ext>
              </a:extLst>
            </p:cNvPr>
            <p:cNvSpPr>
              <a:spLocks/>
            </p:cNvSpPr>
            <p:nvPr/>
          </p:nvSpPr>
          <p:spPr bwMode="auto">
            <a:xfrm>
              <a:off x="4577" y="2292"/>
              <a:ext cx="94" cy="120"/>
            </a:xfrm>
            <a:custGeom>
              <a:avLst/>
              <a:gdLst>
                <a:gd name="T0" fmla="*/ 13 w 94"/>
                <a:gd name="T1" fmla="*/ 13 h 120"/>
                <a:gd name="T2" fmla="*/ 0 w 94"/>
                <a:gd name="T3" fmla="*/ 67 h 120"/>
                <a:gd name="T4" fmla="*/ 0 w 94"/>
                <a:gd name="T5" fmla="*/ 115 h 120"/>
                <a:gd name="T6" fmla="*/ 25 w 94"/>
                <a:gd name="T7" fmla="*/ 117 h 120"/>
                <a:gd name="T8" fmla="*/ 28 w 94"/>
                <a:gd name="T9" fmla="*/ 70 h 120"/>
                <a:gd name="T10" fmla="*/ 38 w 94"/>
                <a:gd name="T11" fmla="*/ 31 h 120"/>
                <a:gd name="T12" fmla="*/ 52 w 94"/>
                <a:gd name="T13" fmla="*/ 39 h 120"/>
                <a:gd name="T14" fmla="*/ 43 w 94"/>
                <a:gd name="T15" fmla="*/ 78 h 120"/>
                <a:gd name="T16" fmla="*/ 39 w 94"/>
                <a:gd name="T17" fmla="*/ 114 h 120"/>
                <a:gd name="T18" fmla="*/ 59 w 94"/>
                <a:gd name="T19" fmla="*/ 117 h 120"/>
                <a:gd name="T20" fmla="*/ 73 w 94"/>
                <a:gd name="T21" fmla="*/ 120 h 120"/>
                <a:gd name="T22" fmla="*/ 77 w 94"/>
                <a:gd name="T23" fmla="*/ 79 h 120"/>
                <a:gd name="T24" fmla="*/ 94 w 94"/>
                <a:gd name="T25" fmla="*/ 45 h 120"/>
                <a:gd name="T26" fmla="*/ 81 w 94"/>
                <a:gd name="T27" fmla="*/ 41 h 120"/>
                <a:gd name="T28" fmla="*/ 73 w 94"/>
                <a:gd name="T29" fmla="*/ 25 h 120"/>
                <a:gd name="T30" fmla="*/ 84 w 94"/>
                <a:gd name="T31" fmla="*/ 0 h 120"/>
                <a:gd name="T32" fmla="*/ 62 w 94"/>
                <a:gd name="T33" fmla="*/ 2 h 120"/>
                <a:gd name="T34" fmla="*/ 50 w 94"/>
                <a:gd name="T35" fmla="*/ 28 h 120"/>
                <a:gd name="T36" fmla="*/ 25 w 94"/>
                <a:gd name="T37" fmla="*/ 29 h 120"/>
                <a:gd name="T38" fmla="*/ 30 w 94"/>
                <a:gd name="T39" fmla="*/ 7 h 120"/>
                <a:gd name="T40" fmla="*/ 13 w 94"/>
                <a:gd name="T41" fmla="*/ 13 h 120"/>
                <a:gd name="T42" fmla="*/ 13 w 94"/>
                <a:gd name="T43" fmla="*/ 1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 h="120">
                  <a:moveTo>
                    <a:pt x="13" y="13"/>
                  </a:moveTo>
                  <a:lnTo>
                    <a:pt x="0" y="67"/>
                  </a:lnTo>
                  <a:lnTo>
                    <a:pt x="0" y="115"/>
                  </a:lnTo>
                  <a:lnTo>
                    <a:pt x="25" y="117"/>
                  </a:lnTo>
                  <a:lnTo>
                    <a:pt x="28" y="70"/>
                  </a:lnTo>
                  <a:lnTo>
                    <a:pt x="38" y="31"/>
                  </a:lnTo>
                  <a:lnTo>
                    <a:pt x="52" y="39"/>
                  </a:lnTo>
                  <a:lnTo>
                    <a:pt x="43" y="78"/>
                  </a:lnTo>
                  <a:lnTo>
                    <a:pt x="39" y="114"/>
                  </a:lnTo>
                  <a:lnTo>
                    <a:pt x="59" y="117"/>
                  </a:lnTo>
                  <a:lnTo>
                    <a:pt x="73" y="120"/>
                  </a:lnTo>
                  <a:lnTo>
                    <a:pt x="77" y="79"/>
                  </a:lnTo>
                  <a:lnTo>
                    <a:pt x="94" y="45"/>
                  </a:lnTo>
                  <a:lnTo>
                    <a:pt x="81" y="41"/>
                  </a:lnTo>
                  <a:lnTo>
                    <a:pt x="73" y="25"/>
                  </a:lnTo>
                  <a:lnTo>
                    <a:pt x="84" y="0"/>
                  </a:lnTo>
                  <a:lnTo>
                    <a:pt x="62" y="2"/>
                  </a:lnTo>
                  <a:lnTo>
                    <a:pt x="50" y="28"/>
                  </a:lnTo>
                  <a:lnTo>
                    <a:pt x="25" y="29"/>
                  </a:lnTo>
                  <a:lnTo>
                    <a:pt x="30" y="7"/>
                  </a:lnTo>
                  <a:lnTo>
                    <a:pt x="13" y="13"/>
                  </a:lnTo>
                  <a:lnTo>
                    <a:pt x="13" y="13"/>
                  </a:lnTo>
                  <a:close/>
                </a:path>
              </a:pathLst>
            </a:custGeom>
            <a:solidFill>
              <a:srgbClr val="BDBF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6" name="Freeform 134">
              <a:extLst>
                <a:ext uri="{FF2B5EF4-FFF2-40B4-BE49-F238E27FC236}">
                  <a16:creationId xmlns:a16="http://schemas.microsoft.com/office/drawing/2014/main" id="{C40D3AD2-4946-DDEE-D399-5A5679DD0DA6}"/>
                </a:ext>
              </a:extLst>
            </p:cNvPr>
            <p:cNvSpPr>
              <a:spLocks/>
            </p:cNvSpPr>
            <p:nvPr/>
          </p:nvSpPr>
          <p:spPr bwMode="auto">
            <a:xfrm>
              <a:off x="4299" y="2396"/>
              <a:ext cx="533" cy="122"/>
            </a:xfrm>
            <a:custGeom>
              <a:avLst/>
              <a:gdLst>
                <a:gd name="T0" fmla="*/ 0 w 533"/>
                <a:gd name="T1" fmla="*/ 104 h 122"/>
                <a:gd name="T2" fmla="*/ 5 w 533"/>
                <a:gd name="T3" fmla="*/ 99 h 122"/>
                <a:gd name="T4" fmla="*/ 22 w 533"/>
                <a:gd name="T5" fmla="*/ 88 h 122"/>
                <a:gd name="T6" fmla="*/ 48 w 533"/>
                <a:gd name="T7" fmla="*/ 72 h 122"/>
                <a:gd name="T8" fmla="*/ 84 w 533"/>
                <a:gd name="T9" fmla="*/ 55 h 122"/>
                <a:gd name="T10" fmla="*/ 127 w 533"/>
                <a:gd name="T11" fmla="*/ 38 h 122"/>
                <a:gd name="T12" fmla="*/ 176 w 533"/>
                <a:gd name="T13" fmla="*/ 24 h 122"/>
                <a:gd name="T14" fmla="*/ 230 w 533"/>
                <a:gd name="T15" fmla="*/ 17 h 122"/>
                <a:gd name="T16" fmla="*/ 290 w 533"/>
                <a:gd name="T17" fmla="*/ 17 h 122"/>
                <a:gd name="T18" fmla="*/ 348 w 533"/>
                <a:gd name="T19" fmla="*/ 26 h 122"/>
                <a:gd name="T20" fmla="*/ 397 w 533"/>
                <a:gd name="T21" fmla="*/ 39 h 122"/>
                <a:gd name="T22" fmla="*/ 438 w 533"/>
                <a:gd name="T23" fmla="*/ 56 h 122"/>
                <a:gd name="T24" fmla="*/ 472 w 533"/>
                <a:gd name="T25" fmla="*/ 75 h 122"/>
                <a:gd name="T26" fmla="*/ 499 w 533"/>
                <a:gd name="T27" fmla="*/ 92 h 122"/>
                <a:gd name="T28" fmla="*/ 518 w 533"/>
                <a:gd name="T29" fmla="*/ 107 h 122"/>
                <a:gd name="T30" fmla="*/ 529 w 533"/>
                <a:gd name="T31" fmla="*/ 118 h 122"/>
                <a:gd name="T32" fmla="*/ 533 w 533"/>
                <a:gd name="T33" fmla="*/ 122 h 122"/>
                <a:gd name="T34" fmla="*/ 529 w 533"/>
                <a:gd name="T35" fmla="*/ 115 h 122"/>
                <a:gd name="T36" fmla="*/ 519 w 533"/>
                <a:gd name="T37" fmla="*/ 102 h 122"/>
                <a:gd name="T38" fmla="*/ 502 w 533"/>
                <a:gd name="T39" fmla="*/ 83 h 122"/>
                <a:gd name="T40" fmla="*/ 475 w 533"/>
                <a:gd name="T41" fmla="*/ 61 h 122"/>
                <a:gd name="T42" fmla="*/ 440 w 533"/>
                <a:gd name="T43" fmla="*/ 39 h 122"/>
                <a:gd name="T44" fmla="*/ 393 w 533"/>
                <a:gd name="T45" fmla="*/ 20 h 122"/>
                <a:gd name="T46" fmla="*/ 335 w 533"/>
                <a:gd name="T47" fmla="*/ 5 h 122"/>
                <a:gd name="T48" fmla="*/ 265 w 533"/>
                <a:gd name="T49" fmla="*/ 0 h 122"/>
                <a:gd name="T50" fmla="*/ 195 w 533"/>
                <a:gd name="T51" fmla="*/ 2 h 122"/>
                <a:gd name="T52" fmla="*/ 138 w 533"/>
                <a:gd name="T53" fmla="*/ 13 h 122"/>
                <a:gd name="T54" fmla="*/ 91 w 533"/>
                <a:gd name="T55" fmla="*/ 31 h 122"/>
                <a:gd name="T56" fmla="*/ 56 w 533"/>
                <a:gd name="T57" fmla="*/ 50 h 122"/>
                <a:gd name="T58" fmla="*/ 30 w 533"/>
                <a:gd name="T59" fmla="*/ 70 h 122"/>
                <a:gd name="T60" fmla="*/ 13 w 533"/>
                <a:gd name="T61" fmla="*/ 87 h 122"/>
                <a:gd name="T62" fmla="*/ 3 w 533"/>
                <a:gd name="T63" fmla="*/ 98 h 122"/>
                <a:gd name="T64" fmla="*/ 0 w 533"/>
                <a:gd name="T65" fmla="*/ 104 h 122"/>
                <a:gd name="T66" fmla="*/ 0 w 533"/>
                <a:gd name="T67" fmla="*/ 10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3" h="122">
                  <a:moveTo>
                    <a:pt x="0" y="104"/>
                  </a:moveTo>
                  <a:lnTo>
                    <a:pt x="5" y="99"/>
                  </a:lnTo>
                  <a:lnTo>
                    <a:pt x="22" y="88"/>
                  </a:lnTo>
                  <a:lnTo>
                    <a:pt x="48" y="72"/>
                  </a:lnTo>
                  <a:lnTo>
                    <a:pt x="84" y="55"/>
                  </a:lnTo>
                  <a:lnTo>
                    <a:pt x="127" y="38"/>
                  </a:lnTo>
                  <a:lnTo>
                    <a:pt x="176" y="24"/>
                  </a:lnTo>
                  <a:lnTo>
                    <a:pt x="230" y="17"/>
                  </a:lnTo>
                  <a:lnTo>
                    <a:pt x="290" y="17"/>
                  </a:lnTo>
                  <a:lnTo>
                    <a:pt x="348" y="26"/>
                  </a:lnTo>
                  <a:lnTo>
                    <a:pt x="397" y="39"/>
                  </a:lnTo>
                  <a:lnTo>
                    <a:pt x="438" y="56"/>
                  </a:lnTo>
                  <a:lnTo>
                    <a:pt x="472" y="75"/>
                  </a:lnTo>
                  <a:lnTo>
                    <a:pt x="499" y="92"/>
                  </a:lnTo>
                  <a:lnTo>
                    <a:pt x="518" y="107"/>
                  </a:lnTo>
                  <a:lnTo>
                    <a:pt x="529" y="118"/>
                  </a:lnTo>
                  <a:lnTo>
                    <a:pt x="533" y="122"/>
                  </a:lnTo>
                  <a:lnTo>
                    <a:pt x="529" y="115"/>
                  </a:lnTo>
                  <a:lnTo>
                    <a:pt x="519" y="102"/>
                  </a:lnTo>
                  <a:lnTo>
                    <a:pt x="502" y="83"/>
                  </a:lnTo>
                  <a:lnTo>
                    <a:pt x="475" y="61"/>
                  </a:lnTo>
                  <a:lnTo>
                    <a:pt x="440" y="39"/>
                  </a:lnTo>
                  <a:lnTo>
                    <a:pt x="393" y="20"/>
                  </a:lnTo>
                  <a:lnTo>
                    <a:pt x="335" y="5"/>
                  </a:lnTo>
                  <a:lnTo>
                    <a:pt x="265" y="0"/>
                  </a:lnTo>
                  <a:lnTo>
                    <a:pt x="195" y="2"/>
                  </a:lnTo>
                  <a:lnTo>
                    <a:pt x="138" y="13"/>
                  </a:lnTo>
                  <a:lnTo>
                    <a:pt x="91" y="31"/>
                  </a:lnTo>
                  <a:lnTo>
                    <a:pt x="56" y="50"/>
                  </a:lnTo>
                  <a:lnTo>
                    <a:pt x="30" y="70"/>
                  </a:lnTo>
                  <a:lnTo>
                    <a:pt x="13" y="87"/>
                  </a:lnTo>
                  <a:lnTo>
                    <a:pt x="3" y="98"/>
                  </a:lnTo>
                  <a:lnTo>
                    <a:pt x="0" y="104"/>
                  </a:lnTo>
                  <a:lnTo>
                    <a:pt x="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7" name="Freeform 135">
              <a:extLst>
                <a:ext uri="{FF2B5EF4-FFF2-40B4-BE49-F238E27FC236}">
                  <a16:creationId xmlns:a16="http://schemas.microsoft.com/office/drawing/2014/main" id="{913918C2-D967-A30E-57BD-236214F8EB38}"/>
                </a:ext>
              </a:extLst>
            </p:cNvPr>
            <p:cNvSpPr>
              <a:spLocks/>
            </p:cNvSpPr>
            <p:nvPr/>
          </p:nvSpPr>
          <p:spPr bwMode="auto">
            <a:xfrm>
              <a:off x="4542" y="2305"/>
              <a:ext cx="20" cy="98"/>
            </a:xfrm>
            <a:custGeom>
              <a:avLst/>
              <a:gdLst>
                <a:gd name="T0" fmla="*/ 20 w 20"/>
                <a:gd name="T1" fmla="*/ 0 h 98"/>
                <a:gd name="T2" fmla="*/ 19 w 20"/>
                <a:gd name="T3" fmla="*/ 0 h 98"/>
                <a:gd name="T4" fmla="*/ 17 w 20"/>
                <a:gd name="T5" fmla="*/ 2 h 98"/>
                <a:gd name="T6" fmla="*/ 15 w 20"/>
                <a:gd name="T7" fmla="*/ 6 h 98"/>
                <a:gd name="T8" fmla="*/ 13 w 20"/>
                <a:gd name="T9" fmla="*/ 12 h 98"/>
                <a:gd name="T10" fmla="*/ 10 w 20"/>
                <a:gd name="T11" fmla="*/ 17 h 98"/>
                <a:gd name="T12" fmla="*/ 6 w 20"/>
                <a:gd name="T13" fmla="*/ 25 h 98"/>
                <a:gd name="T14" fmla="*/ 4 w 20"/>
                <a:gd name="T15" fmla="*/ 32 h 98"/>
                <a:gd name="T16" fmla="*/ 3 w 20"/>
                <a:gd name="T17" fmla="*/ 42 h 98"/>
                <a:gd name="T18" fmla="*/ 0 w 20"/>
                <a:gd name="T19" fmla="*/ 50 h 98"/>
                <a:gd name="T20" fmla="*/ 0 w 20"/>
                <a:gd name="T21" fmla="*/ 60 h 98"/>
                <a:gd name="T22" fmla="*/ 0 w 20"/>
                <a:gd name="T23" fmla="*/ 69 h 98"/>
                <a:gd name="T24" fmla="*/ 0 w 20"/>
                <a:gd name="T25" fmla="*/ 79 h 98"/>
                <a:gd name="T26" fmla="*/ 0 w 20"/>
                <a:gd name="T27" fmla="*/ 85 h 98"/>
                <a:gd name="T28" fmla="*/ 0 w 20"/>
                <a:gd name="T29" fmla="*/ 91 h 98"/>
                <a:gd name="T30" fmla="*/ 0 w 20"/>
                <a:gd name="T31" fmla="*/ 95 h 98"/>
                <a:gd name="T32" fmla="*/ 0 w 20"/>
                <a:gd name="T33" fmla="*/ 96 h 98"/>
                <a:gd name="T34" fmla="*/ 20 w 20"/>
                <a:gd name="T35" fmla="*/ 98 h 98"/>
                <a:gd name="T36" fmla="*/ 19 w 20"/>
                <a:gd name="T37" fmla="*/ 96 h 98"/>
                <a:gd name="T38" fmla="*/ 19 w 20"/>
                <a:gd name="T39" fmla="*/ 91 h 98"/>
                <a:gd name="T40" fmla="*/ 19 w 20"/>
                <a:gd name="T41" fmla="*/ 84 h 98"/>
                <a:gd name="T42" fmla="*/ 19 w 20"/>
                <a:gd name="T43" fmla="*/ 74 h 98"/>
                <a:gd name="T44" fmla="*/ 19 w 20"/>
                <a:gd name="T45" fmla="*/ 64 h 98"/>
                <a:gd name="T46" fmla="*/ 19 w 20"/>
                <a:gd name="T47" fmla="*/ 54 h 98"/>
                <a:gd name="T48" fmla="*/ 19 w 20"/>
                <a:gd name="T49" fmla="*/ 45 h 98"/>
                <a:gd name="T50" fmla="*/ 19 w 20"/>
                <a:gd name="T51" fmla="*/ 39 h 98"/>
                <a:gd name="T52" fmla="*/ 19 w 20"/>
                <a:gd name="T53" fmla="*/ 32 h 98"/>
                <a:gd name="T54" fmla="*/ 19 w 20"/>
                <a:gd name="T55" fmla="*/ 26 h 98"/>
                <a:gd name="T56" fmla="*/ 19 w 20"/>
                <a:gd name="T57" fmla="*/ 20 h 98"/>
                <a:gd name="T58" fmla="*/ 19 w 20"/>
                <a:gd name="T59" fmla="*/ 14 h 98"/>
                <a:gd name="T60" fmla="*/ 19 w 20"/>
                <a:gd name="T61" fmla="*/ 7 h 98"/>
                <a:gd name="T62" fmla="*/ 19 w 20"/>
                <a:gd name="T63" fmla="*/ 2 h 98"/>
                <a:gd name="T64" fmla="*/ 19 w 20"/>
                <a:gd name="T65" fmla="*/ 0 h 98"/>
                <a:gd name="T66" fmla="*/ 20 w 20"/>
                <a:gd name="T67" fmla="*/ 0 h 98"/>
                <a:gd name="T68" fmla="*/ 20 w 20"/>
                <a:gd name="T6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98">
                  <a:moveTo>
                    <a:pt x="20" y="0"/>
                  </a:moveTo>
                  <a:lnTo>
                    <a:pt x="19" y="0"/>
                  </a:lnTo>
                  <a:lnTo>
                    <a:pt x="17" y="2"/>
                  </a:lnTo>
                  <a:lnTo>
                    <a:pt x="15" y="6"/>
                  </a:lnTo>
                  <a:lnTo>
                    <a:pt x="13" y="12"/>
                  </a:lnTo>
                  <a:lnTo>
                    <a:pt x="10" y="17"/>
                  </a:lnTo>
                  <a:lnTo>
                    <a:pt x="6" y="25"/>
                  </a:lnTo>
                  <a:lnTo>
                    <a:pt x="4" y="32"/>
                  </a:lnTo>
                  <a:lnTo>
                    <a:pt x="3" y="42"/>
                  </a:lnTo>
                  <a:lnTo>
                    <a:pt x="0" y="50"/>
                  </a:lnTo>
                  <a:lnTo>
                    <a:pt x="0" y="60"/>
                  </a:lnTo>
                  <a:lnTo>
                    <a:pt x="0" y="69"/>
                  </a:lnTo>
                  <a:lnTo>
                    <a:pt x="0" y="79"/>
                  </a:lnTo>
                  <a:lnTo>
                    <a:pt x="0" y="85"/>
                  </a:lnTo>
                  <a:lnTo>
                    <a:pt x="0" y="91"/>
                  </a:lnTo>
                  <a:lnTo>
                    <a:pt x="0" y="95"/>
                  </a:lnTo>
                  <a:lnTo>
                    <a:pt x="0" y="96"/>
                  </a:lnTo>
                  <a:lnTo>
                    <a:pt x="20" y="98"/>
                  </a:lnTo>
                  <a:lnTo>
                    <a:pt x="19" y="96"/>
                  </a:lnTo>
                  <a:lnTo>
                    <a:pt x="19" y="91"/>
                  </a:lnTo>
                  <a:lnTo>
                    <a:pt x="19" y="84"/>
                  </a:lnTo>
                  <a:lnTo>
                    <a:pt x="19" y="74"/>
                  </a:lnTo>
                  <a:lnTo>
                    <a:pt x="19" y="64"/>
                  </a:lnTo>
                  <a:lnTo>
                    <a:pt x="19" y="54"/>
                  </a:lnTo>
                  <a:lnTo>
                    <a:pt x="19" y="45"/>
                  </a:lnTo>
                  <a:lnTo>
                    <a:pt x="19" y="39"/>
                  </a:lnTo>
                  <a:lnTo>
                    <a:pt x="19" y="32"/>
                  </a:lnTo>
                  <a:lnTo>
                    <a:pt x="19" y="26"/>
                  </a:lnTo>
                  <a:lnTo>
                    <a:pt x="19" y="20"/>
                  </a:lnTo>
                  <a:lnTo>
                    <a:pt x="19" y="14"/>
                  </a:lnTo>
                  <a:lnTo>
                    <a:pt x="19" y="7"/>
                  </a:lnTo>
                  <a:lnTo>
                    <a:pt x="19" y="2"/>
                  </a:lnTo>
                  <a:lnTo>
                    <a:pt x="19" y="0"/>
                  </a:lnTo>
                  <a:lnTo>
                    <a:pt x="20" y="0"/>
                  </a:lnTo>
                  <a:lnTo>
                    <a:pt x="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8" name="Freeform 136">
              <a:extLst>
                <a:ext uri="{FF2B5EF4-FFF2-40B4-BE49-F238E27FC236}">
                  <a16:creationId xmlns:a16="http://schemas.microsoft.com/office/drawing/2014/main" id="{D7C91ED0-6A16-008F-7BB3-52A974D66ECA}"/>
                </a:ext>
              </a:extLst>
            </p:cNvPr>
            <p:cNvSpPr>
              <a:spLocks/>
            </p:cNvSpPr>
            <p:nvPr/>
          </p:nvSpPr>
          <p:spPr bwMode="auto">
            <a:xfrm>
              <a:off x="4563" y="2284"/>
              <a:ext cx="55" cy="17"/>
            </a:xfrm>
            <a:custGeom>
              <a:avLst/>
              <a:gdLst>
                <a:gd name="T0" fmla="*/ 0 w 55"/>
                <a:gd name="T1" fmla="*/ 17 h 17"/>
                <a:gd name="T2" fmla="*/ 1 w 55"/>
                <a:gd name="T3" fmla="*/ 17 h 17"/>
                <a:gd name="T4" fmla="*/ 6 w 55"/>
                <a:gd name="T5" fmla="*/ 16 h 17"/>
                <a:gd name="T6" fmla="*/ 9 w 55"/>
                <a:gd name="T7" fmla="*/ 15 h 17"/>
                <a:gd name="T8" fmla="*/ 12 w 55"/>
                <a:gd name="T9" fmla="*/ 15 h 17"/>
                <a:gd name="T10" fmla="*/ 16 w 55"/>
                <a:gd name="T11" fmla="*/ 15 h 17"/>
                <a:gd name="T12" fmla="*/ 20 w 55"/>
                <a:gd name="T13" fmla="*/ 15 h 17"/>
                <a:gd name="T14" fmla="*/ 23 w 55"/>
                <a:gd name="T15" fmla="*/ 15 h 17"/>
                <a:gd name="T16" fmla="*/ 28 w 55"/>
                <a:gd name="T17" fmla="*/ 15 h 17"/>
                <a:gd name="T18" fmla="*/ 33 w 55"/>
                <a:gd name="T19" fmla="*/ 15 h 17"/>
                <a:gd name="T20" fmla="*/ 38 w 55"/>
                <a:gd name="T21" fmla="*/ 16 h 17"/>
                <a:gd name="T22" fmla="*/ 41 w 55"/>
                <a:gd name="T23" fmla="*/ 16 h 17"/>
                <a:gd name="T24" fmla="*/ 44 w 55"/>
                <a:gd name="T25" fmla="*/ 17 h 17"/>
                <a:gd name="T26" fmla="*/ 47 w 55"/>
                <a:gd name="T27" fmla="*/ 17 h 17"/>
                <a:gd name="T28" fmla="*/ 48 w 55"/>
                <a:gd name="T29" fmla="*/ 17 h 17"/>
                <a:gd name="T30" fmla="*/ 55 w 55"/>
                <a:gd name="T31" fmla="*/ 5 h 17"/>
                <a:gd name="T32" fmla="*/ 54 w 55"/>
                <a:gd name="T33" fmla="*/ 4 h 17"/>
                <a:gd name="T34" fmla="*/ 53 w 55"/>
                <a:gd name="T35" fmla="*/ 3 h 17"/>
                <a:gd name="T36" fmla="*/ 49 w 55"/>
                <a:gd name="T37" fmla="*/ 3 h 17"/>
                <a:gd name="T38" fmla="*/ 46 w 55"/>
                <a:gd name="T39" fmla="*/ 1 h 17"/>
                <a:gd name="T40" fmla="*/ 41 w 55"/>
                <a:gd name="T41" fmla="*/ 0 h 17"/>
                <a:gd name="T42" fmla="*/ 36 w 55"/>
                <a:gd name="T43" fmla="*/ 0 h 17"/>
                <a:gd name="T44" fmla="*/ 30 w 55"/>
                <a:gd name="T45" fmla="*/ 0 h 17"/>
                <a:gd name="T46" fmla="*/ 23 w 55"/>
                <a:gd name="T47" fmla="*/ 3 h 17"/>
                <a:gd name="T48" fmla="*/ 17 w 55"/>
                <a:gd name="T49" fmla="*/ 4 h 17"/>
                <a:gd name="T50" fmla="*/ 12 w 55"/>
                <a:gd name="T51" fmla="*/ 6 h 17"/>
                <a:gd name="T52" fmla="*/ 8 w 55"/>
                <a:gd name="T53" fmla="*/ 9 h 17"/>
                <a:gd name="T54" fmla="*/ 5 w 55"/>
                <a:gd name="T55" fmla="*/ 11 h 17"/>
                <a:gd name="T56" fmla="*/ 1 w 55"/>
                <a:gd name="T57" fmla="*/ 16 h 17"/>
                <a:gd name="T58" fmla="*/ 0 w 55"/>
                <a:gd name="T59" fmla="*/ 17 h 17"/>
                <a:gd name="T60" fmla="*/ 0 w 55"/>
                <a:gd name="T6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17">
                  <a:moveTo>
                    <a:pt x="0" y="17"/>
                  </a:moveTo>
                  <a:lnTo>
                    <a:pt x="1" y="17"/>
                  </a:lnTo>
                  <a:lnTo>
                    <a:pt x="6" y="16"/>
                  </a:lnTo>
                  <a:lnTo>
                    <a:pt x="9" y="15"/>
                  </a:lnTo>
                  <a:lnTo>
                    <a:pt x="12" y="15"/>
                  </a:lnTo>
                  <a:lnTo>
                    <a:pt x="16" y="15"/>
                  </a:lnTo>
                  <a:lnTo>
                    <a:pt x="20" y="15"/>
                  </a:lnTo>
                  <a:lnTo>
                    <a:pt x="23" y="15"/>
                  </a:lnTo>
                  <a:lnTo>
                    <a:pt x="28" y="15"/>
                  </a:lnTo>
                  <a:lnTo>
                    <a:pt x="33" y="15"/>
                  </a:lnTo>
                  <a:lnTo>
                    <a:pt x="38" y="16"/>
                  </a:lnTo>
                  <a:lnTo>
                    <a:pt x="41" y="16"/>
                  </a:lnTo>
                  <a:lnTo>
                    <a:pt x="44" y="17"/>
                  </a:lnTo>
                  <a:lnTo>
                    <a:pt x="47" y="17"/>
                  </a:lnTo>
                  <a:lnTo>
                    <a:pt x="48" y="17"/>
                  </a:lnTo>
                  <a:lnTo>
                    <a:pt x="55" y="5"/>
                  </a:lnTo>
                  <a:lnTo>
                    <a:pt x="54" y="4"/>
                  </a:lnTo>
                  <a:lnTo>
                    <a:pt x="53" y="3"/>
                  </a:lnTo>
                  <a:lnTo>
                    <a:pt x="49" y="3"/>
                  </a:lnTo>
                  <a:lnTo>
                    <a:pt x="46" y="1"/>
                  </a:lnTo>
                  <a:lnTo>
                    <a:pt x="41" y="0"/>
                  </a:lnTo>
                  <a:lnTo>
                    <a:pt x="36" y="0"/>
                  </a:lnTo>
                  <a:lnTo>
                    <a:pt x="30" y="0"/>
                  </a:lnTo>
                  <a:lnTo>
                    <a:pt x="23" y="3"/>
                  </a:lnTo>
                  <a:lnTo>
                    <a:pt x="17" y="4"/>
                  </a:lnTo>
                  <a:lnTo>
                    <a:pt x="12" y="6"/>
                  </a:lnTo>
                  <a:lnTo>
                    <a:pt x="8" y="9"/>
                  </a:lnTo>
                  <a:lnTo>
                    <a:pt x="5" y="11"/>
                  </a:lnTo>
                  <a:lnTo>
                    <a:pt x="1" y="16"/>
                  </a:lnTo>
                  <a:lnTo>
                    <a:pt x="0" y="17"/>
                  </a:lnTo>
                  <a:lnTo>
                    <a:pt x="0"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89" name="Freeform 137">
              <a:extLst>
                <a:ext uri="{FF2B5EF4-FFF2-40B4-BE49-F238E27FC236}">
                  <a16:creationId xmlns:a16="http://schemas.microsoft.com/office/drawing/2014/main" id="{9D24D3BF-CDBD-E686-8828-232D35E81FCF}"/>
                </a:ext>
              </a:extLst>
            </p:cNvPr>
            <p:cNvSpPr>
              <a:spLocks/>
            </p:cNvSpPr>
            <p:nvPr/>
          </p:nvSpPr>
          <p:spPr bwMode="auto">
            <a:xfrm>
              <a:off x="4577" y="2296"/>
              <a:ext cx="28" cy="102"/>
            </a:xfrm>
            <a:custGeom>
              <a:avLst/>
              <a:gdLst>
                <a:gd name="T0" fmla="*/ 28 w 28"/>
                <a:gd name="T1" fmla="*/ 0 h 102"/>
                <a:gd name="T2" fmla="*/ 28 w 28"/>
                <a:gd name="T3" fmla="*/ 2 h 102"/>
                <a:gd name="T4" fmla="*/ 27 w 28"/>
                <a:gd name="T5" fmla="*/ 4 h 102"/>
                <a:gd name="T6" fmla="*/ 24 w 28"/>
                <a:gd name="T7" fmla="*/ 9 h 102"/>
                <a:gd name="T8" fmla="*/ 23 w 28"/>
                <a:gd name="T9" fmla="*/ 15 h 102"/>
                <a:gd name="T10" fmla="*/ 21 w 28"/>
                <a:gd name="T11" fmla="*/ 21 h 102"/>
                <a:gd name="T12" fmla="*/ 19 w 28"/>
                <a:gd name="T13" fmla="*/ 30 h 102"/>
                <a:gd name="T14" fmla="*/ 17 w 28"/>
                <a:gd name="T15" fmla="*/ 39 h 102"/>
                <a:gd name="T16" fmla="*/ 16 w 28"/>
                <a:gd name="T17" fmla="*/ 47 h 102"/>
                <a:gd name="T18" fmla="*/ 14 w 28"/>
                <a:gd name="T19" fmla="*/ 56 h 102"/>
                <a:gd name="T20" fmla="*/ 13 w 28"/>
                <a:gd name="T21" fmla="*/ 66 h 102"/>
                <a:gd name="T22" fmla="*/ 12 w 28"/>
                <a:gd name="T23" fmla="*/ 74 h 102"/>
                <a:gd name="T24" fmla="*/ 12 w 28"/>
                <a:gd name="T25" fmla="*/ 83 h 102"/>
                <a:gd name="T26" fmla="*/ 12 w 28"/>
                <a:gd name="T27" fmla="*/ 90 h 102"/>
                <a:gd name="T28" fmla="*/ 12 w 28"/>
                <a:gd name="T29" fmla="*/ 96 h 102"/>
                <a:gd name="T30" fmla="*/ 12 w 28"/>
                <a:gd name="T31" fmla="*/ 101 h 102"/>
                <a:gd name="T32" fmla="*/ 12 w 28"/>
                <a:gd name="T33" fmla="*/ 102 h 102"/>
                <a:gd name="T34" fmla="*/ 1 w 28"/>
                <a:gd name="T35" fmla="*/ 102 h 102"/>
                <a:gd name="T36" fmla="*/ 0 w 28"/>
                <a:gd name="T37" fmla="*/ 100 h 102"/>
                <a:gd name="T38" fmla="*/ 0 w 28"/>
                <a:gd name="T39" fmla="*/ 96 h 102"/>
                <a:gd name="T40" fmla="*/ 0 w 28"/>
                <a:gd name="T41" fmla="*/ 89 h 102"/>
                <a:gd name="T42" fmla="*/ 1 w 28"/>
                <a:gd name="T43" fmla="*/ 80 h 102"/>
                <a:gd name="T44" fmla="*/ 1 w 28"/>
                <a:gd name="T45" fmla="*/ 69 h 102"/>
                <a:gd name="T46" fmla="*/ 2 w 28"/>
                <a:gd name="T47" fmla="*/ 59 h 102"/>
                <a:gd name="T48" fmla="*/ 5 w 28"/>
                <a:gd name="T49" fmla="*/ 47 h 102"/>
                <a:gd name="T50" fmla="*/ 7 w 28"/>
                <a:gd name="T51" fmla="*/ 35 h 102"/>
                <a:gd name="T52" fmla="*/ 11 w 28"/>
                <a:gd name="T53" fmla="*/ 24 h 102"/>
                <a:gd name="T54" fmla="*/ 14 w 28"/>
                <a:gd name="T55" fmla="*/ 15 h 102"/>
                <a:gd name="T56" fmla="*/ 17 w 28"/>
                <a:gd name="T57" fmla="*/ 9 h 102"/>
                <a:gd name="T58" fmla="*/ 21 w 28"/>
                <a:gd name="T59" fmla="*/ 5 h 102"/>
                <a:gd name="T60" fmla="*/ 23 w 28"/>
                <a:gd name="T61" fmla="*/ 3 h 102"/>
                <a:gd name="T62" fmla="*/ 25 w 28"/>
                <a:gd name="T63" fmla="*/ 2 h 102"/>
                <a:gd name="T64" fmla="*/ 27 w 28"/>
                <a:gd name="T65" fmla="*/ 0 h 102"/>
                <a:gd name="T66" fmla="*/ 28 w 28"/>
                <a:gd name="T67" fmla="*/ 0 h 102"/>
                <a:gd name="T68" fmla="*/ 28 w 28"/>
                <a:gd name="T6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 h="102">
                  <a:moveTo>
                    <a:pt x="28" y="0"/>
                  </a:moveTo>
                  <a:lnTo>
                    <a:pt x="28" y="2"/>
                  </a:lnTo>
                  <a:lnTo>
                    <a:pt x="27" y="4"/>
                  </a:lnTo>
                  <a:lnTo>
                    <a:pt x="24" y="9"/>
                  </a:lnTo>
                  <a:lnTo>
                    <a:pt x="23" y="15"/>
                  </a:lnTo>
                  <a:lnTo>
                    <a:pt x="21" y="21"/>
                  </a:lnTo>
                  <a:lnTo>
                    <a:pt x="19" y="30"/>
                  </a:lnTo>
                  <a:lnTo>
                    <a:pt x="17" y="39"/>
                  </a:lnTo>
                  <a:lnTo>
                    <a:pt x="16" y="47"/>
                  </a:lnTo>
                  <a:lnTo>
                    <a:pt x="14" y="56"/>
                  </a:lnTo>
                  <a:lnTo>
                    <a:pt x="13" y="66"/>
                  </a:lnTo>
                  <a:lnTo>
                    <a:pt x="12" y="74"/>
                  </a:lnTo>
                  <a:lnTo>
                    <a:pt x="12" y="83"/>
                  </a:lnTo>
                  <a:lnTo>
                    <a:pt x="12" y="90"/>
                  </a:lnTo>
                  <a:lnTo>
                    <a:pt x="12" y="96"/>
                  </a:lnTo>
                  <a:lnTo>
                    <a:pt x="12" y="101"/>
                  </a:lnTo>
                  <a:lnTo>
                    <a:pt x="12" y="102"/>
                  </a:lnTo>
                  <a:lnTo>
                    <a:pt x="1" y="102"/>
                  </a:lnTo>
                  <a:lnTo>
                    <a:pt x="0" y="100"/>
                  </a:lnTo>
                  <a:lnTo>
                    <a:pt x="0" y="96"/>
                  </a:lnTo>
                  <a:lnTo>
                    <a:pt x="0" y="89"/>
                  </a:lnTo>
                  <a:lnTo>
                    <a:pt x="1" y="80"/>
                  </a:lnTo>
                  <a:lnTo>
                    <a:pt x="1" y="69"/>
                  </a:lnTo>
                  <a:lnTo>
                    <a:pt x="2" y="59"/>
                  </a:lnTo>
                  <a:lnTo>
                    <a:pt x="5" y="47"/>
                  </a:lnTo>
                  <a:lnTo>
                    <a:pt x="7" y="35"/>
                  </a:lnTo>
                  <a:lnTo>
                    <a:pt x="11" y="24"/>
                  </a:lnTo>
                  <a:lnTo>
                    <a:pt x="14" y="15"/>
                  </a:lnTo>
                  <a:lnTo>
                    <a:pt x="17" y="9"/>
                  </a:lnTo>
                  <a:lnTo>
                    <a:pt x="21" y="5"/>
                  </a:lnTo>
                  <a:lnTo>
                    <a:pt x="23" y="3"/>
                  </a:lnTo>
                  <a:lnTo>
                    <a:pt x="25" y="2"/>
                  </a:lnTo>
                  <a:lnTo>
                    <a:pt x="27" y="0"/>
                  </a:lnTo>
                  <a:lnTo>
                    <a:pt x="28" y="0"/>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0" name="Freeform 138">
              <a:extLst>
                <a:ext uri="{FF2B5EF4-FFF2-40B4-BE49-F238E27FC236}">
                  <a16:creationId xmlns:a16="http://schemas.microsoft.com/office/drawing/2014/main" id="{592B26F3-E2C8-30FE-FA95-0507B4985584}"/>
                </a:ext>
              </a:extLst>
            </p:cNvPr>
            <p:cNvSpPr>
              <a:spLocks/>
            </p:cNvSpPr>
            <p:nvPr/>
          </p:nvSpPr>
          <p:spPr bwMode="auto">
            <a:xfrm>
              <a:off x="4638" y="2279"/>
              <a:ext cx="52" cy="22"/>
            </a:xfrm>
            <a:custGeom>
              <a:avLst/>
              <a:gdLst>
                <a:gd name="T0" fmla="*/ 0 w 52"/>
                <a:gd name="T1" fmla="*/ 14 h 22"/>
                <a:gd name="T2" fmla="*/ 1 w 52"/>
                <a:gd name="T3" fmla="*/ 13 h 22"/>
                <a:gd name="T4" fmla="*/ 6 w 52"/>
                <a:gd name="T5" fmla="*/ 13 h 22"/>
                <a:gd name="T6" fmla="*/ 9 w 52"/>
                <a:gd name="T7" fmla="*/ 13 h 22"/>
                <a:gd name="T8" fmla="*/ 12 w 52"/>
                <a:gd name="T9" fmla="*/ 13 h 22"/>
                <a:gd name="T10" fmla="*/ 16 w 52"/>
                <a:gd name="T11" fmla="*/ 13 h 22"/>
                <a:gd name="T12" fmla="*/ 21 w 52"/>
                <a:gd name="T13" fmla="*/ 13 h 22"/>
                <a:gd name="T14" fmla="*/ 23 w 52"/>
                <a:gd name="T15" fmla="*/ 13 h 22"/>
                <a:gd name="T16" fmla="*/ 27 w 52"/>
                <a:gd name="T17" fmla="*/ 14 h 22"/>
                <a:gd name="T18" fmla="*/ 31 w 52"/>
                <a:gd name="T19" fmla="*/ 15 h 22"/>
                <a:gd name="T20" fmla="*/ 33 w 52"/>
                <a:gd name="T21" fmla="*/ 17 h 22"/>
                <a:gd name="T22" fmla="*/ 38 w 52"/>
                <a:gd name="T23" fmla="*/ 20 h 22"/>
                <a:gd name="T24" fmla="*/ 39 w 52"/>
                <a:gd name="T25" fmla="*/ 22 h 22"/>
                <a:gd name="T26" fmla="*/ 52 w 52"/>
                <a:gd name="T27" fmla="*/ 8 h 22"/>
                <a:gd name="T28" fmla="*/ 50 w 52"/>
                <a:gd name="T29" fmla="*/ 8 h 22"/>
                <a:gd name="T30" fmla="*/ 48 w 52"/>
                <a:gd name="T31" fmla="*/ 6 h 22"/>
                <a:gd name="T32" fmla="*/ 45 w 52"/>
                <a:gd name="T33" fmla="*/ 5 h 22"/>
                <a:gd name="T34" fmla="*/ 42 w 52"/>
                <a:gd name="T35" fmla="*/ 4 h 22"/>
                <a:gd name="T36" fmla="*/ 38 w 52"/>
                <a:gd name="T37" fmla="*/ 3 h 22"/>
                <a:gd name="T38" fmla="*/ 33 w 52"/>
                <a:gd name="T39" fmla="*/ 1 h 22"/>
                <a:gd name="T40" fmla="*/ 27 w 52"/>
                <a:gd name="T41" fmla="*/ 0 h 22"/>
                <a:gd name="T42" fmla="*/ 22 w 52"/>
                <a:gd name="T43" fmla="*/ 0 h 22"/>
                <a:gd name="T44" fmla="*/ 16 w 52"/>
                <a:gd name="T45" fmla="*/ 0 h 22"/>
                <a:gd name="T46" fmla="*/ 11 w 52"/>
                <a:gd name="T47" fmla="*/ 3 h 22"/>
                <a:gd name="T48" fmla="*/ 7 w 52"/>
                <a:gd name="T49" fmla="*/ 4 h 22"/>
                <a:gd name="T50" fmla="*/ 5 w 52"/>
                <a:gd name="T51" fmla="*/ 8 h 22"/>
                <a:gd name="T52" fmla="*/ 1 w 52"/>
                <a:gd name="T53" fmla="*/ 11 h 22"/>
                <a:gd name="T54" fmla="*/ 0 w 52"/>
                <a:gd name="T55" fmla="*/ 14 h 22"/>
                <a:gd name="T56" fmla="*/ 0 w 52"/>
                <a:gd name="T57"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 h="22">
                  <a:moveTo>
                    <a:pt x="0" y="14"/>
                  </a:moveTo>
                  <a:lnTo>
                    <a:pt x="1" y="13"/>
                  </a:lnTo>
                  <a:lnTo>
                    <a:pt x="6" y="13"/>
                  </a:lnTo>
                  <a:lnTo>
                    <a:pt x="9" y="13"/>
                  </a:lnTo>
                  <a:lnTo>
                    <a:pt x="12" y="13"/>
                  </a:lnTo>
                  <a:lnTo>
                    <a:pt x="16" y="13"/>
                  </a:lnTo>
                  <a:lnTo>
                    <a:pt x="21" y="13"/>
                  </a:lnTo>
                  <a:lnTo>
                    <a:pt x="23" y="13"/>
                  </a:lnTo>
                  <a:lnTo>
                    <a:pt x="27" y="14"/>
                  </a:lnTo>
                  <a:lnTo>
                    <a:pt x="31" y="15"/>
                  </a:lnTo>
                  <a:lnTo>
                    <a:pt x="33" y="17"/>
                  </a:lnTo>
                  <a:lnTo>
                    <a:pt x="38" y="20"/>
                  </a:lnTo>
                  <a:lnTo>
                    <a:pt x="39" y="22"/>
                  </a:lnTo>
                  <a:lnTo>
                    <a:pt x="52" y="8"/>
                  </a:lnTo>
                  <a:lnTo>
                    <a:pt x="50" y="8"/>
                  </a:lnTo>
                  <a:lnTo>
                    <a:pt x="48" y="6"/>
                  </a:lnTo>
                  <a:lnTo>
                    <a:pt x="45" y="5"/>
                  </a:lnTo>
                  <a:lnTo>
                    <a:pt x="42" y="4"/>
                  </a:lnTo>
                  <a:lnTo>
                    <a:pt x="38" y="3"/>
                  </a:lnTo>
                  <a:lnTo>
                    <a:pt x="33" y="1"/>
                  </a:lnTo>
                  <a:lnTo>
                    <a:pt x="27" y="0"/>
                  </a:lnTo>
                  <a:lnTo>
                    <a:pt x="22" y="0"/>
                  </a:lnTo>
                  <a:lnTo>
                    <a:pt x="16" y="0"/>
                  </a:lnTo>
                  <a:lnTo>
                    <a:pt x="11" y="3"/>
                  </a:lnTo>
                  <a:lnTo>
                    <a:pt x="7" y="4"/>
                  </a:lnTo>
                  <a:lnTo>
                    <a:pt x="5" y="8"/>
                  </a:lnTo>
                  <a:lnTo>
                    <a:pt x="1" y="11"/>
                  </a:lnTo>
                  <a:lnTo>
                    <a:pt x="0" y="14"/>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1" name="Freeform 139">
              <a:extLst>
                <a:ext uri="{FF2B5EF4-FFF2-40B4-BE49-F238E27FC236}">
                  <a16:creationId xmlns:a16="http://schemas.microsoft.com/office/drawing/2014/main" id="{D8523EC8-6200-F5B5-FF6D-E292418F2FAC}"/>
                </a:ext>
              </a:extLst>
            </p:cNvPr>
            <p:cNvSpPr>
              <a:spLocks/>
            </p:cNvSpPr>
            <p:nvPr/>
          </p:nvSpPr>
          <p:spPr bwMode="auto">
            <a:xfrm>
              <a:off x="4654" y="2327"/>
              <a:ext cx="54" cy="17"/>
            </a:xfrm>
            <a:custGeom>
              <a:avLst/>
              <a:gdLst>
                <a:gd name="T0" fmla="*/ 0 w 54"/>
                <a:gd name="T1" fmla="*/ 10 h 17"/>
                <a:gd name="T2" fmla="*/ 1 w 54"/>
                <a:gd name="T3" fmla="*/ 10 h 17"/>
                <a:gd name="T4" fmla="*/ 6 w 54"/>
                <a:gd name="T5" fmla="*/ 11 h 17"/>
                <a:gd name="T6" fmla="*/ 9 w 54"/>
                <a:gd name="T7" fmla="*/ 11 h 17"/>
                <a:gd name="T8" fmla="*/ 11 w 54"/>
                <a:gd name="T9" fmla="*/ 12 h 17"/>
                <a:gd name="T10" fmla="*/ 13 w 54"/>
                <a:gd name="T11" fmla="*/ 12 h 17"/>
                <a:gd name="T12" fmla="*/ 17 w 54"/>
                <a:gd name="T13" fmla="*/ 12 h 17"/>
                <a:gd name="T14" fmla="*/ 18 w 54"/>
                <a:gd name="T15" fmla="*/ 12 h 17"/>
                <a:gd name="T16" fmla="*/ 22 w 54"/>
                <a:gd name="T17" fmla="*/ 14 h 17"/>
                <a:gd name="T18" fmla="*/ 26 w 54"/>
                <a:gd name="T19" fmla="*/ 14 h 17"/>
                <a:gd name="T20" fmla="*/ 32 w 54"/>
                <a:gd name="T21" fmla="*/ 15 h 17"/>
                <a:gd name="T22" fmla="*/ 36 w 54"/>
                <a:gd name="T23" fmla="*/ 16 h 17"/>
                <a:gd name="T24" fmla="*/ 39 w 54"/>
                <a:gd name="T25" fmla="*/ 16 h 17"/>
                <a:gd name="T26" fmla="*/ 42 w 54"/>
                <a:gd name="T27" fmla="*/ 16 h 17"/>
                <a:gd name="T28" fmla="*/ 44 w 54"/>
                <a:gd name="T29" fmla="*/ 17 h 17"/>
                <a:gd name="T30" fmla="*/ 54 w 54"/>
                <a:gd name="T31" fmla="*/ 6 h 17"/>
                <a:gd name="T32" fmla="*/ 53 w 54"/>
                <a:gd name="T33" fmla="*/ 5 h 17"/>
                <a:gd name="T34" fmla="*/ 50 w 54"/>
                <a:gd name="T35" fmla="*/ 5 h 17"/>
                <a:gd name="T36" fmla="*/ 47 w 54"/>
                <a:gd name="T37" fmla="*/ 4 h 17"/>
                <a:gd name="T38" fmla="*/ 43 w 54"/>
                <a:gd name="T39" fmla="*/ 3 h 17"/>
                <a:gd name="T40" fmla="*/ 37 w 54"/>
                <a:gd name="T41" fmla="*/ 1 h 17"/>
                <a:gd name="T42" fmla="*/ 32 w 54"/>
                <a:gd name="T43" fmla="*/ 1 h 17"/>
                <a:gd name="T44" fmla="*/ 26 w 54"/>
                <a:gd name="T45" fmla="*/ 0 h 17"/>
                <a:gd name="T46" fmla="*/ 20 w 54"/>
                <a:gd name="T47" fmla="*/ 1 h 17"/>
                <a:gd name="T48" fmla="*/ 13 w 54"/>
                <a:gd name="T49" fmla="*/ 1 h 17"/>
                <a:gd name="T50" fmla="*/ 10 w 54"/>
                <a:gd name="T51" fmla="*/ 3 h 17"/>
                <a:gd name="T52" fmla="*/ 6 w 54"/>
                <a:gd name="T53" fmla="*/ 4 h 17"/>
                <a:gd name="T54" fmla="*/ 4 w 54"/>
                <a:gd name="T55" fmla="*/ 6 h 17"/>
                <a:gd name="T56" fmla="*/ 0 w 54"/>
                <a:gd name="T57" fmla="*/ 9 h 17"/>
                <a:gd name="T58" fmla="*/ 0 w 54"/>
                <a:gd name="T59" fmla="*/ 10 h 17"/>
                <a:gd name="T60" fmla="*/ 0 w 54"/>
                <a:gd name="T6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17">
                  <a:moveTo>
                    <a:pt x="0" y="10"/>
                  </a:moveTo>
                  <a:lnTo>
                    <a:pt x="1" y="10"/>
                  </a:lnTo>
                  <a:lnTo>
                    <a:pt x="6" y="11"/>
                  </a:lnTo>
                  <a:lnTo>
                    <a:pt x="9" y="11"/>
                  </a:lnTo>
                  <a:lnTo>
                    <a:pt x="11" y="12"/>
                  </a:lnTo>
                  <a:lnTo>
                    <a:pt x="13" y="12"/>
                  </a:lnTo>
                  <a:lnTo>
                    <a:pt x="17" y="12"/>
                  </a:lnTo>
                  <a:lnTo>
                    <a:pt x="18" y="12"/>
                  </a:lnTo>
                  <a:lnTo>
                    <a:pt x="22" y="14"/>
                  </a:lnTo>
                  <a:lnTo>
                    <a:pt x="26" y="14"/>
                  </a:lnTo>
                  <a:lnTo>
                    <a:pt x="32" y="15"/>
                  </a:lnTo>
                  <a:lnTo>
                    <a:pt x="36" y="16"/>
                  </a:lnTo>
                  <a:lnTo>
                    <a:pt x="39" y="16"/>
                  </a:lnTo>
                  <a:lnTo>
                    <a:pt x="42" y="16"/>
                  </a:lnTo>
                  <a:lnTo>
                    <a:pt x="44" y="17"/>
                  </a:lnTo>
                  <a:lnTo>
                    <a:pt x="54" y="6"/>
                  </a:lnTo>
                  <a:lnTo>
                    <a:pt x="53" y="5"/>
                  </a:lnTo>
                  <a:lnTo>
                    <a:pt x="50" y="5"/>
                  </a:lnTo>
                  <a:lnTo>
                    <a:pt x="47" y="4"/>
                  </a:lnTo>
                  <a:lnTo>
                    <a:pt x="43" y="3"/>
                  </a:lnTo>
                  <a:lnTo>
                    <a:pt x="37" y="1"/>
                  </a:lnTo>
                  <a:lnTo>
                    <a:pt x="32" y="1"/>
                  </a:lnTo>
                  <a:lnTo>
                    <a:pt x="26" y="0"/>
                  </a:lnTo>
                  <a:lnTo>
                    <a:pt x="20" y="1"/>
                  </a:lnTo>
                  <a:lnTo>
                    <a:pt x="13" y="1"/>
                  </a:lnTo>
                  <a:lnTo>
                    <a:pt x="10" y="3"/>
                  </a:lnTo>
                  <a:lnTo>
                    <a:pt x="6" y="4"/>
                  </a:lnTo>
                  <a:lnTo>
                    <a:pt x="4" y="6"/>
                  </a:lnTo>
                  <a:lnTo>
                    <a:pt x="0" y="9"/>
                  </a:lnTo>
                  <a:lnTo>
                    <a:pt x="0" y="10"/>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2" name="Freeform 140">
              <a:extLst>
                <a:ext uri="{FF2B5EF4-FFF2-40B4-BE49-F238E27FC236}">
                  <a16:creationId xmlns:a16="http://schemas.microsoft.com/office/drawing/2014/main" id="{F340519B-A108-3A34-5330-2162C4C31265}"/>
                </a:ext>
              </a:extLst>
            </p:cNvPr>
            <p:cNvSpPr>
              <a:spLocks/>
            </p:cNvSpPr>
            <p:nvPr/>
          </p:nvSpPr>
          <p:spPr bwMode="auto">
            <a:xfrm>
              <a:off x="4612" y="2289"/>
              <a:ext cx="27" cy="34"/>
            </a:xfrm>
            <a:custGeom>
              <a:avLst/>
              <a:gdLst>
                <a:gd name="T0" fmla="*/ 0 w 27"/>
                <a:gd name="T1" fmla="*/ 33 h 34"/>
                <a:gd name="T2" fmla="*/ 0 w 27"/>
                <a:gd name="T3" fmla="*/ 32 h 34"/>
                <a:gd name="T4" fmla="*/ 1 w 27"/>
                <a:gd name="T5" fmla="*/ 31 h 34"/>
                <a:gd name="T6" fmla="*/ 3 w 27"/>
                <a:gd name="T7" fmla="*/ 28 h 34"/>
                <a:gd name="T8" fmla="*/ 4 w 27"/>
                <a:gd name="T9" fmla="*/ 26 h 34"/>
                <a:gd name="T10" fmla="*/ 5 w 27"/>
                <a:gd name="T11" fmla="*/ 21 h 34"/>
                <a:gd name="T12" fmla="*/ 6 w 27"/>
                <a:gd name="T13" fmla="*/ 17 h 34"/>
                <a:gd name="T14" fmla="*/ 9 w 27"/>
                <a:gd name="T15" fmla="*/ 14 h 34"/>
                <a:gd name="T16" fmla="*/ 11 w 27"/>
                <a:gd name="T17" fmla="*/ 11 h 34"/>
                <a:gd name="T18" fmla="*/ 13 w 27"/>
                <a:gd name="T19" fmla="*/ 7 h 34"/>
                <a:gd name="T20" fmla="*/ 15 w 27"/>
                <a:gd name="T21" fmla="*/ 6 h 34"/>
                <a:gd name="T22" fmla="*/ 17 w 27"/>
                <a:gd name="T23" fmla="*/ 4 h 34"/>
                <a:gd name="T24" fmla="*/ 20 w 27"/>
                <a:gd name="T25" fmla="*/ 3 h 34"/>
                <a:gd name="T26" fmla="*/ 25 w 27"/>
                <a:gd name="T27" fmla="*/ 0 h 34"/>
                <a:gd name="T28" fmla="*/ 27 w 27"/>
                <a:gd name="T29" fmla="*/ 0 h 34"/>
                <a:gd name="T30" fmla="*/ 15 w 27"/>
                <a:gd name="T31" fmla="*/ 34 h 34"/>
                <a:gd name="T32" fmla="*/ 0 w 27"/>
                <a:gd name="T33" fmla="*/ 33 h 34"/>
                <a:gd name="T34" fmla="*/ 0 w 27"/>
                <a:gd name="T35"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4">
                  <a:moveTo>
                    <a:pt x="0" y="33"/>
                  </a:moveTo>
                  <a:lnTo>
                    <a:pt x="0" y="32"/>
                  </a:lnTo>
                  <a:lnTo>
                    <a:pt x="1" y="31"/>
                  </a:lnTo>
                  <a:lnTo>
                    <a:pt x="3" y="28"/>
                  </a:lnTo>
                  <a:lnTo>
                    <a:pt x="4" y="26"/>
                  </a:lnTo>
                  <a:lnTo>
                    <a:pt x="5" y="21"/>
                  </a:lnTo>
                  <a:lnTo>
                    <a:pt x="6" y="17"/>
                  </a:lnTo>
                  <a:lnTo>
                    <a:pt x="9" y="14"/>
                  </a:lnTo>
                  <a:lnTo>
                    <a:pt x="11" y="11"/>
                  </a:lnTo>
                  <a:lnTo>
                    <a:pt x="13" y="7"/>
                  </a:lnTo>
                  <a:lnTo>
                    <a:pt x="15" y="6"/>
                  </a:lnTo>
                  <a:lnTo>
                    <a:pt x="17" y="4"/>
                  </a:lnTo>
                  <a:lnTo>
                    <a:pt x="20" y="3"/>
                  </a:lnTo>
                  <a:lnTo>
                    <a:pt x="25" y="0"/>
                  </a:lnTo>
                  <a:lnTo>
                    <a:pt x="27" y="0"/>
                  </a:lnTo>
                  <a:lnTo>
                    <a:pt x="15" y="34"/>
                  </a:lnTo>
                  <a:lnTo>
                    <a:pt x="0" y="33"/>
                  </a:lnTo>
                  <a:lnTo>
                    <a:pt x="0"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3" name="Freeform 141">
              <a:extLst>
                <a:ext uri="{FF2B5EF4-FFF2-40B4-BE49-F238E27FC236}">
                  <a16:creationId xmlns:a16="http://schemas.microsoft.com/office/drawing/2014/main" id="{D940AC04-E3F0-7BFA-A306-B73ADB04BBD7}"/>
                </a:ext>
              </a:extLst>
            </p:cNvPr>
            <p:cNvSpPr>
              <a:spLocks/>
            </p:cNvSpPr>
            <p:nvPr/>
          </p:nvSpPr>
          <p:spPr bwMode="auto">
            <a:xfrm>
              <a:off x="4604" y="2323"/>
              <a:ext cx="28" cy="77"/>
            </a:xfrm>
            <a:custGeom>
              <a:avLst/>
              <a:gdLst>
                <a:gd name="T0" fmla="*/ 28 w 28"/>
                <a:gd name="T1" fmla="*/ 3 h 77"/>
                <a:gd name="T2" fmla="*/ 28 w 28"/>
                <a:gd name="T3" fmla="*/ 3 h 77"/>
                <a:gd name="T4" fmla="*/ 27 w 28"/>
                <a:gd name="T5" fmla="*/ 5 h 77"/>
                <a:gd name="T6" fmla="*/ 25 w 28"/>
                <a:gd name="T7" fmla="*/ 8 h 77"/>
                <a:gd name="T8" fmla="*/ 24 w 28"/>
                <a:gd name="T9" fmla="*/ 12 h 77"/>
                <a:gd name="T10" fmla="*/ 22 w 28"/>
                <a:gd name="T11" fmla="*/ 15 h 77"/>
                <a:gd name="T12" fmla="*/ 21 w 28"/>
                <a:gd name="T13" fmla="*/ 20 h 77"/>
                <a:gd name="T14" fmla="*/ 18 w 28"/>
                <a:gd name="T15" fmla="*/ 25 h 77"/>
                <a:gd name="T16" fmla="*/ 17 w 28"/>
                <a:gd name="T17" fmla="*/ 30 h 77"/>
                <a:gd name="T18" fmla="*/ 14 w 28"/>
                <a:gd name="T19" fmla="*/ 35 h 77"/>
                <a:gd name="T20" fmla="*/ 12 w 28"/>
                <a:gd name="T21" fmla="*/ 42 h 77"/>
                <a:gd name="T22" fmla="*/ 11 w 28"/>
                <a:gd name="T23" fmla="*/ 50 h 77"/>
                <a:gd name="T24" fmla="*/ 9 w 28"/>
                <a:gd name="T25" fmla="*/ 58 h 77"/>
                <a:gd name="T26" fmla="*/ 7 w 28"/>
                <a:gd name="T27" fmla="*/ 64 h 77"/>
                <a:gd name="T28" fmla="*/ 7 w 28"/>
                <a:gd name="T29" fmla="*/ 70 h 77"/>
                <a:gd name="T30" fmla="*/ 7 w 28"/>
                <a:gd name="T31" fmla="*/ 74 h 77"/>
                <a:gd name="T32" fmla="*/ 7 w 28"/>
                <a:gd name="T33" fmla="*/ 77 h 77"/>
                <a:gd name="T34" fmla="*/ 0 w 28"/>
                <a:gd name="T35" fmla="*/ 75 h 77"/>
                <a:gd name="T36" fmla="*/ 0 w 28"/>
                <a:gd name="T37" fmla="*/ 74 h 77"/>
                <a:gd name="T38" fmla="*/ 0 w 28"/>
                <a:gd name="T39" fmla="*/ 70 h 77"/>
                <a:gd name="T40" fmla="*/ 1 w 28"/>
                <a:gd name="T41" fmla="*/ 64 h 77"/>
                <a:gd name="T42" fmla="*/ 1 w 28"/>
                <a:gd name="T43" fmla="*/ 58 h 77"/>
                <a:gd name="T44" fmla="*/ 2 w 28"/>
                <a:gd name="T45" fmla="*/ 51 h 77"/>
                <a:gd name="T46" fmla="*/ 3 w 28"/>
                <a:gd name="T47" fmla="*/ 42 h 77"/>
                <a:gd name="T48" fmla="*/ 5 w 28"/>
                <a:gd name="T49" fmla="*/ 35 h 77"/>
                <a:gd name="T50" fmla="*/ 7 w 28"/>
                <a:gd name="T51" fmla="*/ 29 h 77"/>
                <a:gd name="T52" fmla="*/ 8 w 28"/>
                <a:gd name="T53" fmla="*/ 21 h 77"/>
                <a:gd name="T54" fmla="*/ 11 w 28"/>
                <a:gd name="T55" fmla="*/ 16 h 77"/>
                <a:gd name="T56" fmla="*/ 12 w 28"/>
                <a:gd name="T57" fmla="*/ 12 h 77"/>
                <a:gd name="T58" fmla="*/ 14 w 28"/>
                <a:gd name="T59" fmla="*/ 8 h 77"/>
                <a:gd name="T60" fmla="*/ 16 w 28"/>
                <a:gd name="T61" fmla="*/ 4 h 77"/>
                <a:gd name="T62" fmla="*/ 17 w 28"/>
                <a:gd name="T63" fmla="*/ 3 h 77"/>
                <a:gd name="T64" fmla="*/ 18 w 28"/>
                <a:gd name="T65" fmla="*/ 0 h 77"/>
                <a:gd name="T66" fmla="*/ 19 w 28"/>
                <a:gd name="T67" fmla="*/ 0 h 77"/>
                <a:gd name="T68" fmla="*/ 28 w 28"/>
                <a:gd name="T69" fmla="*/ 3 h 77"/>
                <a:gd name="T70" fmla="*/ 28 w 28"/>
                <a:gd name="T71" fmla="*/ 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 h="77">
                  <a:moveTo>
                    <a:pt x="28" y="3"/>
                  </a:moveTo>
                  <a:lnTo>
                    <a:pt x="28" y="3"/>
                  </a:lnTo>
                  <a:lnTo>
                    <a:pt x="27" y="5"/>
                  </a:lnTo>
                  <a:lnTo>
                    <a:pt x="25" y="8"/>
                  </a:lnTo>
                  <a:lnTo>
                    <a:pt x="24" y="12"/>
                  </a:lnTo>
                  <a:lnTo>
                    <a:pt x="22" y="15"/>
                  </a:lnTo>
                  <a:lnTo>
                    <a:pt x="21" y="20"/>
                  </a:lnTo>
                  <a:lnTo>
                    <a:pt x="18" y="25"/>
                  </a:lnTo>
                  <a:lnTo>
                    <a:pt x="17" y="30"/>
                  </a:lnTo>
                  <a:lnTo>
                    <a:pt x="14" y="35"/>
                  </a:lnTo>
                  <a:lnTo>
                    <a:pt x="12" y="42"/>
                  </a:lnTo>
                  <a:lnTo>
                    <a:pt x="11" y="50"/>
                  </a:lnTo>
                  <a:lnTo>
                    <a:pt x="9" y="58"/>
                  </a:lnTo>
                  <a:lnTo>
                    <a:pt x="7" y="64"/>
                  </a:lnTo>
                  <a:lnTo>
                    <a:pt x="7" y="70"/>
                  </a:lnTo>
                  <a:lnTo>
                    <a:pt x="7" y="74"/>
                  </a:lnTo>
                  <a:lnTo>
                    <a:pt x="7" y="77"/>
                  </a:lnTo>
                  <a:lnTo>
                    <a:pt x="0" y="75"/>
                  </a:lnTo>
                  <a:lnTo>
                    <a:pt x="0" y="74"/>
                  </a:lnTo>
                  <a:lnTo>
                    <a:pt x="0" y="70"/>
                  </a:lnTo>
                  <a:lnTo>
                    <a:pt x="1" y="64"/>
                  </a:lnTo>
                  <a:lnTo>
                    <a:pt x="1" y="58"/>
                  </a:lnTo>
                  <a:lnTo>
                    <a:pt x="2" y="51"/>
                  </a:lnTo>
                  <a:lnTo>
                    <a:pt x="3" y="42"/>
                  </a:lnTo>
                  <a:lnTo>
                    <a:pt x="5" y="35"/>
                  </a:lnTo>
                  <a:lnTo>
                    <a:pt x="7" y="29"/>
                  </a:lnTo>
                  <a:lnTo>
                    <a:pt x="8" y="21"/>
                  </a:lnTo>
                  <a:lnTo>
                    <a:pt x="11" y="16"/>
                  </a:lnTo>
                  <a:lnTo>
                    <a:pt x="12" y="12"/>
                  </a:lnTo>
                  <a:lnTo>
                    <a:pt x="14" y="8"/>
                  </a:lnTo>
                  <a:lnTo>
                    <a:pt x="16" y="4"/>
                  </a:lnTo>
                  <a:lnTo>
                    <a:pt x="17" y="3"/>
                  </a:lnTo>
                  <a:lnTo>
                    <a:pt x="18" y="0"/>
                  </a:lnTo>
                  <a:lnTo>
                    <a:pt x="19" y="0"/>
                  </a:lnTo>
                  <a:lnTo>
                    <a:pt x="28" y="3"/>
                  </a:lnTo>
                  <a:lnTo>
                    <a:pt x="28"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4" name="Freeform 142">
              <a:extLst>
                <a:ext uri="{FF2B5EF4-FFF2-40B4-BE49-F238E27FC236}">
                  <a16:creationId xmlns:a16="http://schemas.microsoft.com/office/drawing/2014/main" id="{9DEFD264-9B07-9055-5BB6-E8FB389A1FCE}"/>
                </a:ext>
              </a:extLst>
            </p:cNvPr>
            <p:cNvSpPr>
              <a:spLocks/>
            </p:cNvSpPr>
            <p:nvPr/>
          </p:nvSpPr>
          <p:spPr bwMode="auto">
            <a:xfrm>
              <a:off x="4665" y="2338"/>
              <a:ext cx="37" cy="69"/>
            </a:xfrm>
            <a:custGeom>
              <a:avLst/>
              <a:gdLst>
                <a:gd name="T0" fmla="*/ 37 w 37"/>
                <a:gd name="T1" fmla="*/ 0 h 69"/>
                <a:gd name="T2" fmla="*/ 37 w 37"/>
                <a:gd name="T3" fmla="*/ 1 h 69"/>
                <a:gd name="T4" fmla="*/ 34 w 37"/>
                <a:gd name="T5" fmla="*/ 4 h 69"/>
                <a:gd name="T6" fmla="*/ 32 w 37"/>
                <a:gd name="T7" fmla="*/ 8 h 69"/>
                <a:gd name="T8" fmla="*/ 29 w 37"/>
                <a:gd name="T9" fmla="*/ 12 h 69"/>
                <a:gd name="T10" fmla="*/ 27 w 37"/>
                <a:gd name="T11" fmla="*/ 17 h 69"/>
                <a:gd name="T12" fmla="*/ 23 w 37"/>
                <a:gd name="T13" fmla="*/ 22 h 69"/>
                <a:gd name="T14" fmla="*/ 21 w 37"/>
                <a:gd name="T15" fmla="*/ 28 h 69"/>
                <a:gd name="T16" fmla="*/ 20 w 37"/>
                <a:gd name="T17" fmla="*/ 33 h 69"/>
                <a:gd name="T18" fmla="*/ 17 w 37"/>
                <a:gd name="T19" fmla="*/ 38 h 69"/>
                <a:gd name="T20" fmla="*/ 15 w 37"/>
                <a:gd name="T21" fmla="*/ 43 h 69"/>
                <a:gd name="T22" fmla="*/ 12 w 37"/>
                <a:gd name="T23" fmla="*/ 49 h 69"/>
                <a:gd name="T24" fmla="*/ 11 w 37"/>
                <a:gd name="T25" fmla="*/ 55 h 69"/>
                <a:gd name="T26" fmla="*/ 9 w 37"/>
                <a:gd name="T27" fmla="*/ 60 h 69"/>
                <a:gd name="T28" fmla="*/ 7 w 37"/>
                <a:gd name="T29" fmla="*/ 65 h 69"/>
                <a:gd name="T30" fmla="*/ 6 w 37"/>
                <a:gd name="T31" fmla="*/ 68 h 69"/>
                <a:gd name="T32" fmla="*/ 6 w 37"/>
                <a:gd name="T33" fmla="*/ 69 h 69"/>
                <a:gd name="T34" fmla="*/ 0 w 37"/>
                <a:gd name="T35" fmla="*/ 68 h 69"/>
                <a:gd name="T36" fmla="*/ 0 w 37"/>
                <a:gd name="T37" fmla="*/ 67 h 69"/>
                <a:gd name="T38" fmla="*/ 0 w 37"/>
                <a:gd name="T39" fmla="*/ 64 h 69"/>
                <a:gd name="T40" fmla="*/ 0 w 37"/>
                <a:gd name="T41" fmla="*/ 60 h 69"/>
                <a:gd name="T42" fmla="*/ 1 w 37"/>
                <a:gd name="T43" fmla="*/ 55 h 69"/>
                <a:gd name="T44" fmla="*/ 2 w 37"/>
                <a:gd name="T45" fmla="*/ 49 h 69"/>
                <a:gd name="T46" fmla="*/ 4 w 37"/>
                <a:gd name="T47" fmla="*/ 44 h 69"/>
                <a:gd name="T48" fmla="*/ 6 w 37"/>
                <a:gd name="T49" fmla="*/ 37 h 69"/>
                <a:gd name="T50" fmla="*/ 9 w 37"/>
                <a:gd name="T51" fmla="*/ 30 h 69"/>
                <a:gd name="T52" fmla="*/ 10 w 37"/>
                <a:gd name="T53" fmla="*/ 22 h 69"/>
                <a:gd name="T54" fmla="*/ 12 w 37"/>
                <a:gd name="T55" fmla="*/ 16 h 69"/>
                <a:gd name="T56" fmla="*/ 15 w 37"/>
                <a:gd name="T57" fmla="*/ 11 h 69"/>
                <a:gd name="T58" fmla="*/ 18 w 37"/>
                <a:gd name="T59" fmla="*/ 8 h 69"/>
                <a:gd name="T60" fmla="*/ 20 w 37"/>
                <a:gd name="T61" fmla="*/ 4 h 69"/>
                <a:gd name="T62" fmla="*/ 21 w 37"/>
                <a:gd name="T63" fmla="*/ 1 h 69"/>
                <a:gd name="T64" fmla="*/ 22 w 37"/>
                <a:gd name="T65" fmla="*/ 0 h 69"/>
                <a:gd name="T66" fmla="*/ 23 w 37"/>
                <a:gd name="T67" fmla="*/ 0 h 69"/>
                <a:gd name="T68" fmla="*/ 37 w 37"/>
                <a:gd name="T69" fmla="*/ 0 h 69"/>
                <a:gd name="T70" fmla="*/ 37 w 37"/>
                <a:gd name="T7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69">
                  <a:moveTo>
                    <a:pt x="37" y="0"/>
                  </a:moveTo>
                  <a:lnTo>
                    <a:pt x="37" y="1"/>
                  </a:lnTo>
                  <a:lnTo>
                    <a:pt x="34" y="4"/>
                  </a:lnTo>
                  <a:lnTo>
                    <a:pt x="32" y="8"/>
                  </a:lnTo>
                  <a:lnTo>
                    <a:pt x="29" y="12"/>
                  </a:lnTo>
                  <a:lnTo>
                    <a:pt x="27" y="17"/>
                  </a:lnTo>
                  <a:lnTo>
                    <a:pt x="23" y="22"/>
                  </a:lnTo>
                  <a:lnTo>
                    <a:pt x="21" y="28"/>
                  </a:lnTo>
                  <a:lnTo>
                    <a:pt x="20" y="33"/>
                  </a:lnTo>
                  <a:lnTo>
                    <a:pt x="17" y="38"/>
                  </a:lnTo>
                  <a:lnTo>
                    <a:pt x="15" y="43"/>
                  </a:lnTo>
                  <a:lnTo>
                    <a:pt x="12" y="49"/>
                  </a:lnTo>
                  <a:lnTo>
                    <a:pt x="11" y="55"/>
                  </a:lnTo>
                  <a:lnTo>
                    <a:pt x="9" y="60"/>
                  </a:lnTo>
                  <a:lnTo>
                    <a:pt x="7" y="65"/>
                  </a:lnTo>
                  <a:lnTo>
                    <a:pt x="6" y="68"/>
                  </a:lnTo>
                  <a:lnTo>
                    <a:pt x="6" y="69"/>
                  </a:lnTo>
                  <a:lnTo>
                    <a:pt x="0" y="68"/>
                  </a:lnTo>
                  <a:lnTo>
                    <a:pt x="0" y="67"/>
                  </a:lnTo>
                  <a:lnTo>
                    <a:pt x="0" y="64"/>
                  </a:lnTo>
                  <a:lnTo>
                    <a:pt x="0" y="60"/>
                  </a:lnTo>
                  <a:lnTo>
                    <a:pt x="1" y="55"/>
                  </a:lnTo>
                  <a:lnTo>
                    <a:pt x="2" y="49"/>
                  </a:lnTo>
                  <a:lnTo>
                    <a:pt x="4" y="44"/>
                  </a:lnTo>
                  <a:lnTo>
                    <a:pt x="6" y="37"/>
                  </a:lnTo>
                  <a:lnTo>
                    <a:pt x="9" y="30"/>
                  </a:lnTo>
                  <a:lnTo>
                    <a:pt x="10" y="22"/>
                  </a:lnTo>
                  <a:lnTo>
                    <a:pt x="12" y="16"/>
                  </a:lnTo>
                  <a:lnTo>
                    <a:pt x="15" y="11"/>
                  </a:lnTo>
                  <a:lnTo>
                    <a:pt x="18" y="8"/>
                  </a:lnTo>
                  <a:lnTo>
                    <a:pt x="20" y="4"/>
                  </a:lnTo>
                  <a:lnTo>
                    <a:pt x="21" y="1"/>
                  </a:lnTo>
                  <a:lnTo>
                    <a:pt x="22" y="0"/>
                  </a:lnTo>
                  <a:lnTo>
                    <a:pt x="23" y="0"/>
                  </a:lnTo>
                  <a:lnTo>
                    <a:pt x="37" y="0"/>
                  </a:lnTo>
                  <a:lnTo>
                    <a:pt x="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5" name="Freeform 143">
              <a:extLst>
                <a:ext uri="{FF2B5EF4-FFF2-40B4-BE49-F238E27FC236}">
                  <a16:creationId xmlns:a16="http://schemas.microsoft.com/office/drawing/2014/main" id="{0CDA3F25-FEE6-6F3D-8B8B-51E3A39F6900}"/>
                </a:ext>
              </a:extLst>
            </p:cNvPr>
            <p:cNvSpPr>
              <a:spLocks/>
            </p:cNvSpPr>
            <p:nvPr/>
          </p:nvSpPr>
          <p:spPr bwMode="auto">
            <a:xfrm>
              <a:off x="4444" y="3056"/>
              <a:ext cx="58" cy="128"/>
            </a:xfrm>
            <a:custGeom>
              <a:avLst/>
              <a:gdLst>
                <a:gd name="T0" fmla="*/ 20 w 58"/>
                <a:gd name="T1" fmla="*/ 0 h 128"/>
                <a:gd name="T2" fmla="*/ 15 w 58"/>
                <a:gd name="T3" fmla="*/ 8 h 128"/>
                <a:gd name="T4" fmla="*/ 10 w 58"/>
                <a:gd name="T5" fmla="*/ 24 h 128"/>
                <a:gd name="T6" fmla="*/ 4 w 58"/>
                <a:gd name="T7" fmla="*/ 46 h 128"/>
                <a:gd name="T8" fmla="*/ 0 w 58"/>
                <a:gd name="T9" fmla="*/ 72 h 128"/>
                <a:gd name="T10" fmla="*/ 0 w 58"/>
                <a:gd name="T11" fmla="*/ 95 h 128"/>
                <a:gd name="T12" fmla="*/ 3 w 58"/>
                <a:gd name="T13" fmla="*/ 113 h 128"/>
                <a:gd name="T14" fmla="*/ 4 w 58"/>
                <a:gd name="T15" fmla="*/ 124 h 128"/>
                <a:gd name="T16" fmla="*/ 6 w 58"/>
                <a:gd name="T17" fmla="*/ 126 h 128"/>
                <a:gd name="T18" fmla="*/ 14 w 58"/>
                <a:gd name="T19" fmla="*/ 127 h 128"/>
                <a:gd name="T20" fmla="*/ 21 w 58"/>
                <a:gd name="T21" fmla="*/ 128 h 128"/>
                <a:gd name="T22" fmla="*/ 32 w 58"/>
                <a:gd name="T23" fmla="*/ 128 h 128"/>
                <a:gd name="T24" fmla="*/ 41 w 58"/>
                <a:gd name="T25" fmla="*/ 126 h 128"/>
                <a:gd name="T26" fmla="*/ 48 w 58"/>
                <a:gd name="T27" fmla="*/ 124 h 128"/>
                <a:gd name="T28" fmla="*/ 54 w 58"/>
                <a:gd name="T29" fmla="*/ 121 h 128"/>
                <a:gd name="T30" fmla="*/ 57 w 58"/>
                <a:gd name="T31" fmla="*/ 120 h 128"/>
                <a:gd name="T32" fmla="*/ 54 w 58"/>
                <a:gd name="T33" fmla="*/ 115 h 128"/>
                <a:gd name="T34" fmla="*/ 52 w 58"/>
                <a:gd name="T35" fmla="*/ 103 h 128"/>
                <a:gd name="T36" fmla="*/ 48 w 58"/>
                <a:gd name="T37" fmla="*/ 85 h 128"/>
                <a:gd name="T38" fmla="*/ 46 w 58"/>
                <a:gd name="T39" fmla="*/ 70 h 128"/>
                <a:gd name="T40" fmla="*/ 47 w 58"/>
                <a:gd name="T41" fmla="*/ 51 h 128"/>
                <a:gd name="T42" fmla="*/ 52 w 58"/>
                <a:gd name="T43" fmla="*/ 31 h 128"/>
                <a:gd name="T44" fmla="*/ 55 w 58"/>
                <a:gd name="T45" fmla="*/ 15 h 128"/>
                <a:gd name="T46" fmla="*/ 58 w 58"/>
                <a:gd name="T47" fmla="*/ 8 h 128"/>
                <a:gd name="T48" fmla="*/ 54 w 58"/>
                <a:gd name="T49" fmla="*/ 12 h 128"/>
                <a:gd name="T50" fmla="*/ 47 w 58"/>
                <a:gd name="T51" fmla="*/ 23 h 128"/>
                <a:gd name="T52" fmla="*/ 38 w 58"/>
                <a:gd name="T53" fmla="*/ 40 h 128"/>
                <a:gd name="T54" fmla="*/ 34 w 58"/>
                <a:gd name="T55" fmla="*/ 63 h 128"/>
                <a:gd name="T56" fmla="*/ 34 w 58"/>
                <a:gd name="T57" fmla="*/ 85 h 128"/>
                <a:gd name="T58" fmla="*/ 37 w 58"/>
                <a:gd name="T59" fmla="*/ 101 h 128"/>
                <a:gd name="T60" fmla="*/ 38 w 58"/>
                <a:gd name="T61" fmla="*/ 110 h 128"/>
                <a:gd name="T62" fmla="*/ 41 w 58"/>
                <a:gd name="T63" fmla="*/ 114 h 128"/>
                <a:gd name="T64" fmla="*/ 16 w 58"/>
                <a:gd name="T65" fmla="*/ 113 h 128"/>
                <a:gd name="T66" fmla="*/ 15 w 58"/>
                <a:gd name="T67" fmla="*/ 101 h 128"/>
                <a:gd name="T68" fmla="*/ 14 w 58"/>
                <a:gd name="T69" fmla="*/ 83 h 128"/>
                <a:gd name="T70" fmla="*/ 14 w 58"/>
                <a:gd name="T71" fmla="*/ 63 h 128"/>
                <a:gd name="T72" fmla="*/ 17 w 58"/>
                <a:gd name="T73" fmla="*/ 43 h 128"/>
                <a:gd name="T74" fmla="*/ 21 w 58"/>
                <a:gd name="T75" fmla="*/ 24 h 128"/>
                <a:gd name="T76" fmla="*/ 25 w 58"/>
                <a:gd name="T77" fmla="*/ 11 h 128"/>
                <a:gd name="T78" fmla="*/ 27 w 58"/>
                <a:gd name="T79" fmla="*/ 2 h 128"/>
                <a:gd name="T80" fmla="*/ 20 w 58"/>
                <a:gd name="T8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8" h="128">
                  <a:moveTo>
                    <a:pt x="20" y="0"/>
                  </a:moveTo>
                  <a:lnTo>
                    <a:pt x="20" y="0"/>
                  </a:lnTo>
                  <a:lnTo>
                    <a:pt x="17" y="3"/>
                  </a:lnTo>
                  <a:lnTo>
                    <a:pt x="15" y="8"/>
                  </a:lnTo>
                  <a:lnTo>
                    <a:pt x="14" y="15"/>
                  </a:lnTo>
                  <a:lnTo>
                    <a:pt x="10" y="24"/>
                  </a:lnTo>
                  <a:lnTo>
                    <a:pt x="7" y="34"/>
                  </a:lnTo>
                  <a:lnTo>
                    <a:pt x="4" y="46"/>
                  </a:lnTo>
                  <a:lnTo>
                    <a:pt x="3" y="60"/>
                  </a:lnTo>
                  <a:lnTo>
                    <a:pt x="0" y="72"/>
                  </a:lnTo>
                  <a:lnTo>
                    <a:pt x="0" y="84"/>
                  </a:lnTo>
                  <a:lnTo>
                    <a:pt x="0" y="95"/>
                  </a:lnTo>
                  <a:lnTo>
                    <a:pt x="1" y="105"/>
                  </a:lnTo>
                  <a:lnTo>
                    <a:pt x="3" y="113"/>
                  </a:lnTo>
                  <a:lnTo>
                    <a:pt x="4" y="120"/>
                  </a:lnTo>
                  <a:lnTo>
                    <a:pt x="4" y="124"/>
                  </a:lnTo>
                  <a:lnTo>
                    <a:pt x="4" y="125"/>
                  </a:lnTo>
                  <a:lnTo>
                    <a:pt x="6" y="126"/>
                  </a:lnTo>
                  <a:lnTo>
                    <a:pt x="9" y="126"/>
                  </a:lnTo>
                  <a:lnTo>
                    <a:pt x="14" y="127"/>
                  </a:lnTo>
                  <a:lnTo>
                    <a:pt x="16" y="127"/>
                  </a:lnTo>
                  <a:lnTo>
                    <a:pt x="21" y="128"/>
                  </a:lnTo>
                  <a:lnTo>
                    <a:pt x="26" y="128"/>
                  </a:lnTo>
                  <a:lnTo>
                    <a:pt x="32" y="128"/>
                  </a:lnTo>
                  <a:lnTo>
                    <a:pt x="36" y="127"/>
                  </a:lnTo>
                  <a:lnTo>
                    <a:pt x="41" y="126"/>
                  </a:lnTo>
                  <a:lnTo>
                    <a:pt x="44" y="125"/>
                  </a:lnTo>
                  <a:lnTo>
                    <a:pt x="48" y="124"/>
                  </a:lnTo>
                  <a:lnTo>
                    <a:pt x="52" y="122"/>
                  </a:lnTo>
                  <a:lnTo>
                    <a:pt x="54" y="121"/>
                  </a:lnTo>
                  <a:lnTo>
                    <a:pt x="55" y="120"/>
                  </a:lnTo>
                  <a:lnTo>
                    <a:pt x="57" y="120"/>
                  </a:lnTo>
                  <a:lnTo>
                    <a:pt x="55" y="119"/>
                  </a:lnTo>
                  <a:lnTo>
                    <a:pt x="54" y="115"/>
                  </a:lnTo>
                  <a:lnTo>
                    <a:pt x="53" y="109"/>
                  </a:lnTo>
                  <a:lnTo>
                    <a:pt x="52" y="103"/>
                  </a:lnTo>
                  <a:lnTo>
                    <a:pt x="49" y="94"/>
                  </a:lnTo>
                  <a:lnTo>
                    <a:pt x="48" y="85"/>
                  </a:lnTo>
                  <a:lnTo>
                    <a:pt x="47" y="77"/>
                  </a:lnTo>
                  <a:lnTo>
                    <a:pt x="46" y="70"/>
                  </a:lnTo>
                  <a:lnTo>
                    <a:pt x="46" y="61"/>
                  </a:lnTo>
                  <a:lnTo>
                    <a:pt x="47" y="51"/>
                  </a:lnTo>
                  <a:lnTo>
                    <a:pt x="48" y="41"/>
                  </a:lnTo>
                  <a:lnTo>
                    <a:pt x="52" y="31"/>
                  </a:lnTo>
                  <a:lnTo>
                    <a:pt x="53" y="23"/>
                  </a:lnTo>
                  <a:lnTo>
                    <a:pt x="55" y="15"/>
                  </a:lnTo>
                  <a:lnTo>
                    <a:pt x="57" y="11"/>
                  </a:lnTo>
                  <a:lnTo>
                    <a:pt x="58" y="8"/>
                  </a:lnTo>
                  <a:lnTo>
                    <a:pt x="57" y="9"/>
                  </a:lnTo>
                  <a:lnTo>
                    <a:pt x="54" y="12"/>
                  </a:lnTo>
                  <a:lnTo>
                    <a:pt x="50" y="17"/>
                  </a:lnTo>
                  <a:lnTo>
                    <a:pt x="47" y="23"/>
                  </a:lnTo>
                  <a:lnTo>
                    <a:pt x="42" y="30"/>
                  </a:lnTo>
                  <a:lnTo>
                    <a:pt x="38" y="40"/>
                  </a:lnTo>
                  <a:lnTo>
                    <a:pt x="36" y="51"/>
                  </a:lnTo>
                  <a:lnTo>
                    <a:pt x="34" y="63"/>
                  </a:lnTo>
                  <a:lnTo>
                    <a:pt x="34" y="76"/>
                  </a:lnTo>
                  <a:lnTo>
                    <a:pt x="34" y="85"/>
                  </a:lnTo>
                  <a:lnTo>
                    <a:pt x="36" y="94"/>
                  </a:lnTo>
                  <a:lnTo>
                    <a:pt x="37" y="101"/>
                  </a:lnTo>
                  <a:lnTo>
                    <a:pt x="38" y="106"/>
                  </a:lnTo>
                  <a:lnTo>
                    <a:pt x="38" y="110"/>
                  </a:lnTo>
                  <a:lnTo>
                    <a:pt x="39" y="113"/>
                  </a:lnTo>
                  <a:lnTo>
                    <a:pt x="41" y="114"/>
                  </a:lnTo>
                  <a:lnTo>
                    <a:pt x="16" y="115"/>
                  </a:lnTo>
                  <a:lnTo>
                    <a:pt x="16" y="113"/>
                  </a:lnTo>
                  <a:lnTo>
                    <a:pt x="16" y="109"/>
                  </a:lnTo>
                  <a:lnTo>
                    <a:pt x="15" y="101"/>
                  </a:lnTo>
                  <a:lnTo>
                    <a:pt x="15" y="94"/>
                  </a:lnTo>
                  <a:lnTo>
                    <a:pt x="14" y="83"/>
                  </a:lnTo>
                  <a:lnTo>
                    <a:pt x="14" y="73"/>
                  </a:lnTo>
                  <a:lnTo>
                    <a:pt x="14" y="63"/>
                  </a:lnTo>
                  <a:lnTo>
                    <a:pt x="16" y="52"/>
                  </a:lnTo>
                  <a:lnTo>
                    <a:pt x="17" y="43"/>
                  </a:lnTo>
                  <a:lnTo>
                    <a:pt x="20" y="33"/>
                  </a:lnTo>
                  <a:lnTo>
                    <a:pt x="21" y="24"/>
                  </a:lnTo>
                  <a:lnTo>
                    <a:pt x="23" y="17"/>
                  </a:lnTo>
                  <a:lnTo>
                    <a:pt x="25" y="11"/>
                  </a:lnTo>
                  <a:lnTo>
                    <a:pt x="26" y="6"/>
                  </a:lnTo>
                  <a:lnTo>
                    <a:pt x="27" y="2"/>
                  </a:lnTo>
                  <a:lnTo>
                    <a:pt x="28" y="2"/>
                  </a:lnTo>
                  <a:lnTo>
                    <a:pt x="20" y="0"/>
                  </a:lnTo>
                  <a:lnTo>
                    <a:pt x="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6" name="Freeform 144">
              <a:extLst>
                <a:ext uri="{FF2B5EF4-FFF2-40B4-BE49-F238E27FC236}">
                  <a16:creationId xmlns:a16="http://schemas.microsoft.com/office/drawing/2014/main" id="{9D0E0FA0-8B80-B759-6336-6DB584655291}"/>
                </a:ext>
              </a:extLst>
            </p:cNvPr>
            <p:cNvSpPr>
              <a:spLocks/>
            </p:cNvSpPr>
            <p:nvPr/>
          </p:nvSpPr>
          <p:spPr bwMode="auto">
            <a:xfrm>
              <a:off x="4503" y="3064"/>
              <a:ext cx="75" cy="107"/>
            </a:xfrm>
            <a:custGeom>
              <a:avLst/>
              <a:gdLst>
                <a:gd name="T0" fmla="*/ 1 w 75"/>
                <a:gd name="T1" fmla="*/ 1 h 107"/>
                <a:gd name="T2" fmla="*/ 0 w 75"/>
                <a:gd name="T3" fmla="*/ 10 h 107"/>
                <a:gd name="T4" fmla="*/ 0 w 75"/>
                <a:gd name="T5" fmla="*/ 23 h 107"/>
                <a:gd name="T6" fmla="*/ 0 w 75"/>
                <a:gd name="T7" fmla="*/ 42 h 107"/>
                <a:gd name="T8" fmla="*/ 2 w 75"/>
                <a:gd name="T9" fmla="*/ 59 h 107"/>
                <a:gd name="T10" fmla="*/ 9 w 75"/>
                <a:gd name="T11" fmla="*/ 77 h 107"/>
                <a:gd name="T12" fmla="*/ 14 w 75"/>
                <a:gd name="T13" fmla="*/ 95 h 107"/>
                <a:gd name="T14" fmla="*/ 17 w 75"/>
                <a:gd name="T15" fmla="*/ 105 h 107"/>
                <a:gd name="T16" fmla="*/ 20 w 75"/>
                <a:gd name="T17" fmla="*/ 106 h 107"/>
                <a:gd name="T18" fmla="*/ 26 w 75"/>
                <a:gd name="T19" fmla="*/ 105 h 107"/>
                <a:gd name="T20" fmla="*/ 37 w 75"/>
                <a:gd name="T21" fmla="*/ 101 h 107"/>
                <a:gd name="T22" fmla="*/ 47 w 75"/>
                <a:gd name="T23" fmla="*/ 98 h 107"/>
                <a:gd name="T24" fmla="*/ 54 w 75"/>
                <a:gd name="T25" fmla="*/ 93 h 107"/>
                <a:gd name="T26" fmla="*/ 61 w 75"/>
                <a:gd name="T27" fmla="*/ 86 h 107"/>
                <a:gd name="T28" fmla="*/ 69 w 75"/>
                <a:gd name="T29" fmla="*/ 80 h 107"/>
                <a:gd name="T30" fmla="*/ 74 w 75"/>
                <a:gd name="T31" fmla="*/ 76 h 107"/>
                <a:gd name="T32" fmla="*/ 74 w 75"/>
                <a:gd name="T33" fmla="*/ 75 h 107"/>
                <a:gd name="T34" fmla="*/ 71 w 75"/>
                <a:gd name="T35" fmla="*/ 70 h 107"/>
                <a:gd name="T36" fmla="*/ 68 w 75"/>
                <a:gd name="T37" fmla="*/ 64 h 107"/>
                <a:gd name="T38" fmla="*/ 63 w 75"/>
                <a:gd name="T39" fmla="*/ 54 h 107"/>
                <a:gd name="T40" fmla="*/ 56 w 75"/>
                <a:gd name="T41" fmla="*/ 43 h 107"/>
                <a:gd name="T42" fmla="*/ 52 w 75"/>
                <a:gd name="T43" fmla="*/ 28 h 107"/>
                <a:gd name="T44" fmla="*/ 49 w 75"/>
                <a:gd name="T45" fmla="*/ 15 h 107"/>
                <a:gd name="T46" fmla="*/ 48 w 75"/>
                <a:gd name="T47" fmla="*/ 6 h 107"/>
                <a:gd name="T48" fmla="*/ 39 w 75"/>
                <a:gd name="T49" fmla="*/ 5 h 107"/>
                <a:gd name="T50" fmla="*/ 39 w 75"/>
                <a:gd name="T51" fmla="*/ 10 h 107"/>
                <a:gd name="T52" fmla="*/ 41 w 75"/>
                <a:gd name="T53" fmla="*/ 20 h 107"/>
                <a:gd name="T54" fmla="*/ 42 w 75"/>
                <a:gd name="T55" fmla="*/ 31 h 107"/>
                <a:gd name="T56" fmla="*/ 45 w 75"/>
                <a:gd name="T57" fmla="*/ 43 h 107"/>
                <a:gd name="T58" fmla="*/ 49 w 75"/>
                <a:gd name="T59" fmla="*/ 55 h 107"/>
                <a:gd name="T60" fmla="*/ 54 w 75"/>
                <a:gd name="T61" fmla="*/ 66 h 107"/>
                <a:gd name="T62" fmla="*/ 58 w 75"/>
                <a:gd name="T63" fmla="*/ 73 h 107"/>
                <a:gd name="T64" fmla="*/ 58 w 75"/>
                <a:gd name="T65" fmla="*/ 74 h 107"/>
                <a:gd name="T66" fmla="*/ 50 w 75"/>
                <a:gd name="T67" fmla="*/ 80 h 107"/>
                <a:gd name="T68" fmla="*/ 43 w 75"/>
                <a:gd name="T69" fmla="*/ 82 h 107"/>
                <a:gd name="T70" fmla="*/ 37 w 75"/>
                <a:gd name="T71" fmla="*/ 82 h 107"/>
                <a:gd name="T72" fmla="*/ 29 w 75"/>
                <a:gd name="T73" fmla="*/ 84 h 107"/>
                <a:gd name="T74" fmla="*/ 27 w 75"/>
                <a:gd name="T75" fmla="*/ 82 h 107"/>
                <a:gd name="T76" fmla="*/ 25 w 75"/>
                <a:gd name="T77" fmla="*/ 77 h 107"/>
                <a:gd name="T78" fmla="*/ 20 w 75"/>
                <a:gd name="T79" fmla="*/ 69 h 107"/>
                <a:gd name="T80" fmla="*/ 16 w 75"/>
                <a:gd name="T81" fmla="*/ 57 h 107"/>
                <a:gd name="T82" fmla="*/ 14 w 75"/>
                <a:gd name="T83" fmla="*/ 42 h 107"/>
                <a:gd name="T84" fmla="*/ 11 w 75"/>
                <a:gd name="T85" fmla="*/ 27 h 107"/>
                <a:gd name="T86" fmla="*/ 11 w 75"/>
                <a:gd name="T87" fmla="*/ 14 h 107"/>
                <a:gd name="T88" fmla="*/ 11 w 75"/>
                <a:gd name="T89" fmla="*/ 6 h 107"/>
                <a:gd name="T90" fmla="*/ 1 w 75"/>
                <a:gd name="T9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 h="107">
                  <a:moveTo>
                    <a:pt x="1" y="0"/>
                  </a:moveTo>
                  <a:lnTo>
                    <a:pt x="1" y="1"/>
                  </a:lnTo>
                  <a:lnTo>
                    <a:pt x="1" y="5"/>
                  </a:lnTo>
                  <a:lnTo>
                    <a:pt x="0" y="10"/>
                  </a:lnTo>
                  <a:lnTo>
                    <a:pt x="0" y="16"/>
                  </a:lnTo>
                  <a:lnTo>
                    <a:pt x="0" y="23"/>
                  </a:lnTo>
                  <a:lnTo>
                    <a:pt x="0" y="32"/>
                  </a:lnTo>
                  <a:lnTo>
                    <a:pt x="0" y="42"/>
                  </a:lnTo>
                  <a:lnTo>
                    <a:pt x="1" y="50"/>
                  </a:lnTo>
                  <a:lnTo>
                    <a:pt x="2" y="59"/>
                  </a:lnTo>
                  <a:lnTo>
                    <a:pt x="5" y="68"/>
                  </a:lnTo>
                  <a:lnTo>
                    <a:pt x="9" y="77"/>
                  </a:lnTo>
                  <a:lnTo>
                    <a:pt x="11" y="86"/>
                  </a:lnTo>
                  <a:lnTo>
                    <a:pt x="14" y="95"/>
                  </a:lnTo>
                  <a:lnTo>
                    <a:pt x="16" y="101"/>
                  </a:lnTo>
                  <a:lnTo>
                    <a:pt x="17" y="105"/>
                  </a:lnTo>
                  <a:lnTo>
                    <a:pt x="18" y="107"/>
                  </a:lnTo>
                  <a:lnTo>
                    <a:pt x="20" y="106"/>
                  </a:lnTo>
                  <a:lnTo>
                    <a:pt x="22" y="106"/>
                  </a:lnTo>
                  <a:lnTo>
                    <a:pt x="26" y="105"/>
                  </a:lnTo>
                  <a:lnTo>
                    <a:pt x="32" y="103"/>
                  </a:lnTo>
                  <a:lnTo>
                    <a:pt x="37" y="101"/>
                  </a:lnTo>
                  <a:lnTo>
                    <a:pt x="42" y="100"/>
                  </a:lnTo>
                  <a:lnTo>
                    <a:pt x="47" y="98"/>
                  </a:lnTo>
                  <a:lnTo>
                    <a:pt x="52" y="96"/>
                  </a:lnTo>
                  <a:lnTo>
                    <a:pt x="54" y="93"/>
                  </a:lnTo>
                  <a:lnTo>
                    <a:pt x="58" y="90"/>
                  </a:lnTo>
                  <a:lnTo>
                    <a:pt x="61" y="86"/>
                  </a:lnTo>
                  <a:lnTo>
                    <a:pt x="65" y="84"/>
                  </a:lnTo>
                  <a:lnTo>
                    <a:pt x="69" y="80"/>
                  </a:lnTo>
                  <a:lnTo>
                    <a:pt x="71" y="77"/>
                  </a:lnTo>
                  <a:lnTo>
                    <a:pt x="74" y="76"/>
                  </a:lnTo>
                  <a:lnTo>
                    <a:pt x="75" y="76"/>
                  </a:lnTo>
                  <a:lnTo>
                    <a:pt x="74" y="75"/>
                  </a:lnTo>
                  <a:lnTo>
                    <a:pt x="74" y="74"/>
                  </a:lnTo>
                  <a:lnTo>
                    <a:pt x="71" y="70"/>
                  </a:lnTo>
                  <a:lnTo>
                    <a:pt x="70" y="68"/>
                  </a:lnTo>
                  <a:lnTo>
                    <a:pt x="68" y="64"/>
                  </a:lnTo>
                  <a:lnTo>
                    <a:pt x="65" y="59"/>
                  </a:lnTo>
                  <a:lnTo>
                    <a:pt x="63" y="54"/>
                  </a:lnTo>
                  <a:lnTo>
                    <a:pt x="60" y="49"/>
                  </a:lnTo>
                  <a:lnTo>
                    <a:pt x="56" y="43"/>
                  </a:lnTo>
                  <a:lnTo>
                    <a:pt x="54" y="36"/>
                  </a:lnTo>
                  <a:lnTo>
                    <a:pt x="52" y="28"/>
                  </a:lnTo>
                  <a:lnTo>
                    <a:pt x="50" y="21"/>
                  </a:lnTo>
                  <a:lnTo>
                    <a:pt x="49" y="15"/>
                  </a:lnTo>
                  <a:lnTo>
                    <a:pt x="48" y="10"/>
                  </a:lnTo>
                  <a:lnTo>
                    <a:pt x="48" y="6"/>
                  </a:lnTo>
                  <a:lnTo>
                    <a:pt x="48" y="5"/>
                  </a:lnTo>
                  <a:lnTo>
                    <a:pt x="39" y="5"/>
                  </a:lnTo>
                  <a:lnTo>
                    <a:pt x="39" y="7"/>
                  </a:lnTo>
                  <a:lnTo>
                    <a:pt x="39" y="10"/>
                  </a:lnTo>
                  <a:lnTo>
                    <a:pt x="39" y="15"/>
                  </a:lnTo>
                  <a:lnTo>
                    <a:pt x="41" y="20"/>
                  </a:lnTo>
                  <a:lnTo>
                    <a:pt x="42" y="25"/>
                  </a:lnTo>
                  <a:lnTo>
                    <a:pt x="42" y="31"/>
                  </a:lnTo>
                  <a:lnTo>
                    <a:pt x="44" y="37"/>
                  </a:lnTo>
                  <a:lnTo>
                    <a:pt x="45" y="43"/>
                  </a:lnTo>
                  <a:lnTo>
                    <a:pt x="47" y="49"/>
                  </a:lnTo>
                  <a:lnTo>
                    <a:pt x="49" y="55"/>
                  </a:lnTo>
                  <a:lnTo>
                    <a:pt x="52" y="62"/>
                  </a:lnTo>
                  <a:lnTo>
                    <a:pt x="54" y="66"/>
                  </a:lnTo>
                  <a:lnTo>
                    <a:pt x="56" y="70"/>
                  </a:lnTo>
                  <a:lnTo>
                    <a:pt x="58" y="73"/>
                  </a:lnTo>
                  <a:lnTo>
                    <a:pt x="59" y="74"/>
                  </a:lnTo>
                  <a:lnTo>
                    <a:pt x="58" y="74"/>
                  </a:lnTo>
                  <a:lnTo>
                    <a:pt x="54" y="76"/>
                  </a:lnTo>
                  <a:lnTo>
                    <a:pt x="50" y="80"/>
                  </a:lnTo>
                  <a:lnTo>
                    <a:pt x="45" y="82"/>
                  </a:lnTo>
                  <a:lnTo>
                    <a:pt x="43" y="82"/>
                  </a:lnTo>
                  <a:lnTo>
                    <a:pt x="39" y="82"/>
                  </a:lnTo>
                  <a:lnTo>
                    <a:pt x="37" y="82"/>
                  </a:lnTo>
                  <a:lnTo>
                    <a:pt x="34" y="84"/>
                  </a:lnTo>
                  <a:lnTo>
                    <a:pt x="29" y="84"/>
                  </a:lnTo>
                  <a:lnTo>
                    <a:pt x="28" y="84"/>
                  </a:lnTo>
                  <a:lnTo>
                    <a:pt x="27" y="82"/>
                  </a:lnTo>
                  <a:lnTo>
                    <a:pt x="26" y="80"/>
                  </a:lnTo>
                  <a:lnTo>
                    <a:pt x="25" y="77"/>
                  </a:lnTo>
                  <a:lnTo>
                    <a:pt x="23" y="74"/>
                  </a:lnTo>
                  <a:lnTo>
                    <a:pt x="20" y="69"/>
                  </a:lnTo>
                  <a:lnTo>
                    <a:pt x="18" y="64"/>
                  </a:lnTo>
                  <a:lnTo>
                    <a:pt x="16" y="57"/>
                  </a:lnTo>
                  <a:lnTo>
                    <a:pt x="15" y="50"/>
                  </a:lnTo>
                  <a:lnTo>
                    <a:pt x="14" y="42"/>
                  </a:lnTo>
                  <a:lnTo>
                    <a:pt x="12" y="35"/>
                  </a:lnTo>
                  <a:lnTo>
                    <a:pt x="11" y="27"/>
                  </a:lnTo>
                  <a:lnTo>
                    <a:pt x="11" y="20"/>
                  </a:lnTo>
                  <a:lnTo>
                    <a:pt x="11" y="14"/>
                  </a:lnTo>
                  <a:lnTo>
                    <a:pt x="11" y="10"/>
                  </a:lnTo>
                  <a:lnTo>
                    <a:pt x="11" y="6"/>
                  </a:lnTo>
                  <a:lnTo>
                    <a:pt x="11" y="5"/>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7" name="Freeform 145">
              <a:extLst>
                <a:ext uri="{FF2B5EF4-FFF2-40B4-BE49-F238E27FC236}">
                  <a16:creationId xmlns:a16="http://schemas.microsoft.com/office/drawing/2014/main" id="{DB78B4F8-2F6F-F495-CDBC-F125CB8825D7}"/>
                </a:ext>
              </a:extLst>
            </p:cNvPr>
            <p:cNvSpPr>
              <a:spLocks/>
            </p:cNvSpPr>
            <p:nvPr/>
          </p:nvSpPr>
          <p:spPr bwMode="auto">
            <a:xfrm>
              <a:off x="4550" y="3145"/>
              <a:ext cx="88" cy="60"/>
            </a:xfrm>
            <a:custGeom>
              <a:avLst/>
              <a:gdLst>
                <a:gd name="T0" fmla="*/ 0 w 88"/>
                <a:gd name="T1" fmla="*/ 11 h 60"/>
                <a:gd name="T2" fmla="*/ 0 w 88"/>
                <a:gd name="T3" fmla="*/ 12 h 60"/>
                <a:gd name="T4" fmla="*/ 1 w 88"/>
                <a:gd name="T5" fmla="*/ 15 h 60"/>
                <a:gd name="T6" fmla="*/ 2 w 88"/>
                <a:gd name="T7" fmla="*/ 19 h 60"/>
                <a:gd name="T8" fmla="*/ 3 w 88"/>
                <a:gd name="T9" fmla="*/ 21 h 60"/>
                <a:gd name="T10" fmla="*/ 5 w 88"/>
                <a:gd name="T11" fmla="*/ 26 h 60"/>
                <a:gd name="T12" fmla="*/ 6 w 88"/>
                <a:gd name="T13" fmla="*/ 30 h 60"/>
                <a:gd name="T14" fmla="*/ 7 w 88"/>
                <a:gd name="T15" fmla="*/ 33 h 60"/>
                <a:gd name="T16" fmla="*/ 8 w 88"/>
                <a:gd name="T17" fmla="*/ 37 h 60"/>
                <a:gd name="T18" fmla="*/ 9 w 88"/>
                <a:gd name="T19" fmla="*/ 42 h 60"/>
                <a:gd name="T20" fmla="*/ 11 w 88"/>
                <a:gd name="T21" fmla="*/ 46 h 60"/>
                <a:gd name="T22" fmla="*/ 13 w 88"/>
                <a:gd name="T23" fmla="*/ 51 h 60"/>
                <a:gd name="T24" fmla="*/ 14 w 88"/>
                <a:gd name="T25" fmla="*/ 53 h 60"/>
                <a:gd name="T26" fmla="*/ 16 w 88"/>
                <a:gd name="T27" fmla="*/ 57 h 60"/>
                <a:gd name="T28" fmla="*/ 17 w 88"/>
                <a:gd name="T29" fmla="*/ 59 h 60"/>
                <a:gd name="T30" fmla="*/ 18 w 88"/>
                <a:gd name="T31" fmla="*/ 60 h 60"/>
                <a:gd name="T32" fmla="*/ 18 w 88"/>
                <a:gd name="T33" fmla="*/ 59 h 60"/>
                <a:gd name="T34" fmla="*/ 21 w 88"/>
                <a:gd name="T35" fmla="*/ 57 h 60"/>
                <a:gd name="T36" fmla="*/ 25 w 88"/>
                <a:gd name="T37" fmla="*/ 53 h 60"/>
                <a:gd name="T38" fmla="*/ 30 w 88"/>
                <a:gd name="T39" fmla="*/ 49 h 60"/>
                <a:gd name="T40" fmla="*/ 36 w 88"/>
                <a:gd name="T41" fmla="*/ 46 h 60"/>
                <a:gd name="T42" fmla="*/ 43 w 88"/>
                <a:gd name="T43" fmla="*/ 42 h 60"/>
                <a:gd name="T44" fmla="*/ 49 w 88"/>
                <a:gd name="T45" fmla="*/ 38 h 60"/>
                <a:gd name="T46" fmla="*/ 55 w 88"/>
                <a:gd name="T47" fmla="*/ 37 h 60"/>
                <a:gd name="T48" fmla="*/ 60 w 88"/>
                <a:gd name="T49" fmla="*/ 35 h 60"/>
                <a:gd name="T50" fmla="*/ 65 w 88"/>
                <a:gd name="T51" fmla="*/ 32 h 60"/>
                <a:gd name="T52" fmla="*/ 71 w 88"/>
                <a:gd name="T53" fmla="*/ 30 h 60"/>
                <a:gd name="T54" fmla="*/ 76 w 88"/>
                <a:gd name="T55" fmla="*/ 27 h 60"/>
                <a:gd name="T56" fmla="*/ 81 w 88"/>
                <a:gd name="T57" fmla="*/ 25 h 60"/>
                <a:gd name="T58" fmla="*/ 84 w 88"/>
                <a:gd name="T59" fmla="*/ 24 h 60"/>
                <a:gd name="T60" fmla="*/ 87 w 88"/>
                <a:gd name="T61" fmla="*/ 22 h 60"/>
                <a:gd name="T62" fmla="*/ 88 w 88"/>
                <a:gd name="T63" fmla="*/ 22 h 60"/>
                <a:gd name="T64" fmla="*/ 87 w 88"/>
                <a:gd name="T65" fmla="*/ 21 h 60"/>
                <a:gd name="T66" fmla="*/ 86 w 88"/>
                <a:gd name="T67" fmla="*/ 20 h 60"/>
                <a:gd name="T68" fmla="*/ 83 w 88"/>
                <a:gd name="T69" fmla="*/ 19 h 60"/>
                <a:gd name="T70" fmla="*/ 81 w 88"/>
                <a:gd name="T71" fmla="*/ 17 h 60"/>
                <a:gd name="T72" fmla="*/ 77 w 88"/>
                <a:gd name="T73" fmla="*/ 15 h 60"/>
                <a:gd name="T74" fmla="*/ 73 w 88"/>
                <a:gd name="T75" fmla="*/ 14 h 60"/>
                <a:gd name="T76" fmla="*/ 68 w 88"/>
                <a:gd name="T77" fmla="*/ 12 h 60"/>
                <a:gd name="T78" fmla="*/ 63 w 88"/>
                <a:gd name="T79" fmla="*/ 14 h 60"/>
                <a:gd name="T80" fmla="*/ 57 w 88"/>
                <a:gd name="T81" fmla="*/ 14 h 60"/>
                <a:gd name="T82" fmla="*/ 51 w 88"/>
                <a:gd name="T83" fmla="*/ 16 h 60"/>
                <a:gd name="T84" fmla="*/ 45 w 88"/>
                <a:gd name="T85" fmla="*/ 20 h 60"/>
                <a:gd name="T86" fmla="*/ 39 w 88"/>
                <a:gd name="T87" fmla="*/ 24 h 60"/>
                <a:gd name="T88" fmla="*/ 34 w 88"/>
                <a:gd name="T89" fmla="*/ 26 h 60"/>
                <a:gd name="T90" fmla="*/ 30 w 88"/>
                <a:gd name="T91" fmla="*/ 30 h 60"/>
                <a:gd name="T92" fmla="*/ 27 w 88"/>
                <a:gd name="T93" fmla="*/ 32 h 60"/>
                <a:gd name="T94" fmla="*/ 27 w 88"/>
                <a:gd name="T95" fmla="*/ 33 h 60"/>
                <a:gd name="T96" fmla="*/ 13 w 88"/>
                <a:gd name="T97" fmla="*/ 0 h 60"/>
                <a:gd name="T98" fmla="*/ 0 w 88"/>
                <a:gd name="T99" fmla="*/ 11 h 60"/>
                <a:gd name="T100" fmla="*/ 0 w 88"/>
                <a:gd name="T101"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 h="60">
                  <a:moveTo>
                    <a:pt x="0" y="11"/>
                  </a:moveTo>
                  <a:lnTo>
                    <a:pt x="0" y="12"/>
                  </a:lnTo>
                  <a:lnTo>
                    <a:pt x="1" y="15"/>
                  </a:lnTo>
                  <a:lnTo>
                    <a:pt x="2" y="19"/>
                  </a:lnTo>
                  <a:lnTo>
                    <a:pt x="3" y="21"/>
                  </a:lnTo>
                  <a:lnTo>
                    <a:pt x="5" y="26"/>
                  </a:lnTo>
                  <a:lnTo>
                    <a:pt x="6" y="30"/>
                  </a:lnTo>
                  <a:lnTo>
                    <a:pt x="7" y="33"/>
                  </a:lnTo>
                  <a:lnTo>
                    <a:pt x="8" y="37"/>
                  </a:lnTo>
                  <a:lnTo>
                    <a:pt x="9" y="42"/>
                  </a:lnTo>
                  <a:lnTo>
                    <a:pt x="11" y="46"/>
                  </a:lnTo>
                  <a:lnTo>
                    <a:pt x="13" y="51"/>
                  </a:lnTo>
                  <a:lnTo>
                    <a:pt x="14" y="53"/>
                  </a:lnTo>
                  <a:lnTo>
                    <a:pt x="16" y="57"/>
                  </a:lnTo>
                  <a:lnTo>
                    <a:pt x="17" y="59"/>
                  </a:lnTo>
                  <a:lnTo>
                    <a:pt x="18" y="60"/>
                  </a:lnTo>
                  <a:lnTo>
                    <a:pt x="18" y="59"/>
                  </a:lnTo>
                  <a:lnTo>
                    <a:pt x="21" y="57"/>
                  </a:lnTo>
                  <a:lnTo>
                    <a:pt x="25" y="53"/>
                  </a:lnTo>
                  <a:lnTo>
                    <a:pt x="30" y="49"/>
                  </a:lnTo>
                  <a:lnTo>
                    <a:pt x="36" y="46"/>
                  </a:lnTo>
                  <a:lnTo>
                    <a:pt x="43" y="42"/>
                  </a:lnTo>
                  <a:lnTo>
                    <a:pt x="49" y="38"/>
                  </a:lnTo>
                  <a:lnTo>
                    <a:pt x="55" y="37"/>
                  </a:lnTo>
                  <a:lnTo>
                    <a:pt x="60" y="35"/>
                  </a:lnTo>
                  <a:lnTo>
                    <a:pt x="65" y="32"/>
                  </a:lnTo>
                  <a:lnTo>
                    <a:pt x="71" y="30"/>
                  </a:lnTo>
                  <a:lnTo>
                    <a:pt x="76" y="27"/>
                  </a:lnTo>
                  <a:lnTo>
                    <a:pt x="81" y="25"/>
                  </a:lnTo>
                  <a:lnTo>
                    <a:pt x="84" y="24"/>
                  </a:lnTo>
                  <a:lnTo>
                    <a:pt x="87" y="22"/>
                  </a:lnTo>
                  <a:lnTo>
                    <a:pt x="88" y="22"/>
                  </a:lnTo>
                  <a:lnTo>
                    <a:pt x="87" y="21"/>
                  </a:lnTo>
                  <a:lnTo>
                    <a:pt x="86" y="20"/>
                  </a:lnTo>
                  <a:lnTo>
                    <a:pt x="83" y="19"/>
                  </a:lnTo>
                  <a:lnTo>
                    <a:pt x="81" y="17"/>
                  </a:lnTo>
                  <a:lnTo>
                    <a:pt x="77" y="15"/>
                  </a:lnTo>
                  <a:lnTo>
                    <a:pt x="73" y="14"/>
                  </a:lnTo>
                  <a:lnTo>
                    <a:pt x="68" y="12"/>
                  </a:lnTo>
                  <a:lnTo>
                    <a:pt x="63" y="14"/>
                  </a:lnTo>
                  <a:lnTo>
                    <a:pt x="57" y="14"/>
                  </a:lnTo>
                  <a:lnTo>
                    <a:pt x="51" y="16"/>
                  </a:lnTo>
                  <a:lnTo>
                    <a:pt x="45" y="20"/>
                  </a:lnTo>
                  <a:lnTo>
                    <a:pt x="39" y="24"/>
                  </a:lnTo>
                  <a:lnTo>
                    <a:pt x="34" y="26"/>
                  </a:lnTo>
                  <a:lnTo>
                    <a:pt x="30" y="30"/>
                  </a:lnTo>
                  <a:lnTo>
                    <a:pt x="27" y="32"/>
                  </a:lnTo>
                  <a:lnTo>
                    <a:pt x="27" y="33"/>
                  </a:lnTo>
                  <a:lnTo>
                    <a:pt x="13" y="0"/>
                  </a:lnTo>
                  <a:lnTo>
                    <a:pt x="0" y="11"/>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8" name="Freeform 146">
              <a:extLst>
                <a:ext uri="{FF2B5EF4-FFF2-40B4-BE49-F238E27FC236}">
                  <a16:creationId xmlns:a16="http://schemas.microsoft.com/office/drawing/2014/main" id="{0E4651AE-8B18-53D8-325B-655031749920}"/>
                </a:ext>
              </a:extLst>
            </p:cNvPr>
            <p:cNvSpPr>
              <a:spLocks/>
            </p:cNvSpPr>
            <p:nvPr/>
          </p:nvSpPr>
          <p:spPr bwMode="auto">
            <a:xfrm>
              <a:off x="4579" y="3060"/>
              <a:ext cx="44" cy="102"/>
            </a:xfrm>
            <a:custGeom>
              <a:avLst/>
              <a:gdLst>
                <a:gd name="T0" fmla="*/ 16 w 44"/>
                <a:gd name="T1" fmla="*/ 0 h 102"/>
                <a:gd name="T2" fmla="*/ 16 w 44"/>
                <a:gd name="T3" fmla="*/ 2 h 102"/>
                <a:gd name="T4" fmla="*/ 16 w 44"/>
                <a:gd name="T5" fmla="*/ 4 h 102"/>
                <a:gd name="T6" fmla="*/ 16 w 44"/>
                <a:gd name="T7" fmla="*/ 10 h 102"/>
                <a:gd name="T8" fmla="*/ 16 w 44"/>
                <a:gd name="T9" fmla="*/ 18 h 102"/>
                <a:gd name="T10" fmla="*/ 16 w 44"/>
                <a:gd name="T11" fmla="*/ 24 h 102"/>
                <a:gd name="T12" fmla="*/ 16 w 44"/>
                <a:gd name="T13" fmla="*/ 32 h 102"/>
                <a:gd name="T14" fmla="*/ 17 w 44"/>
                <a:gd name="T15" fmla="*/ 40 h 102"/>
                <a:gd name="T16" fmla="*/ 20 w 44"/>
                <a:gd name="T17" fmla="*/ 48 h 102"/>
                <a:gd name="T18" fmla="*/ 21 w 44"/>
                <a:gd name="T19" fmla="*/ 56 h 102"/>
                <a:gd name="T20" fmla="*/ 25 w 44"/>
                <a:gd name="T21" fmla="*/ 64 h 102"/>
                <a:gd name="T22" fmla="*/ 28 w 44"/>
                <a:gd name="T23" fmla="*/ 73 h 102"/>
                <a:gd name="T24" fmla="*/ 33 w 44"/>
                <a:gd name="T25" fmla="*/ 83 h 102"/>
                <a:gd name="T26" fmla="*/ 37 w 44"/>
                <a:gd name="T27" fmla="*/ 90 h 102"/>
                <a:gd name="T28" fmla="*/ 41 w 44"/>
                <a:gd name="T29" fmla="*/ 96 h 102"/>
                <a:gd name="T30" fmla="*/ 43 w 44"/>
                <a:gd name="T31" fmla="*/ 101 h 102"/>
                <a:gd name="T32" fmla="*/ 44 w 44"/>
                <a:gd name="T33" fmla="*/ 102 h 102"/>
                <a:gd name="T34" fmla="*/ 42 w 44"/>
                <a:gd name="T35" fmla="*/ 102 h 102"/>
                <a:gd name="T36" fmla="*/ 39 w 44"/>
                <a:gd name="T37" fmla="*/ 100 h 102"/>
                <a:gd name="T38" fmla="*/ 34 w 44"/>
                <a:gd name="T39" fmla="*/ 97 h 102"/>
                <a:gd name="T40" fmla="*/ 28 w 44"/>
                <a:gd name="T41" fmla="*/ 93 h 102"/>
                <a:gd name="T42" fmla="*/ 22 w 44"/>
                <a:gd name="T43" fmla="*/ 86 h 102"/>
                <a:gd name="T44" fmla="*/ 16 w 44"/>
                <a:gd name="T45" fmla="*/ 78 h 102"/>
                <a:gd name="T46" fmla="*/ 10 w 44"/>
                <a:gd name="T47" fmla="*/ 67 h 102"/>
                <a:gd name="T48" fmla="*/ 6 w 44"/>
                <a:gd name="T49" fmla="*/ 56 h 102"/>
                <a:gd name="T50" fmla="*/ 3 w 44"/>
                <a:gd name="T51" fmla="*/ 42 h 102"/>
                <a:gd name="T52" fmla="*/ 1 w 44"/>
                <a:gd name="T53" fmla="*/ 31 h 102"/>
                <a:gd name="T54" fmla="*/ 0 w 44"/>
                <a:gd name="T55" fmla="*/ 23 h 102"/>
                <a:gd name="T56" fmla="*/ 1 w 44"/>
                <a:gd name="T57" fmla="*/ 15 h 102"/>
                <a:gd name="T58" fmla="*/ 3 w 44"/>
                <a:gd name="T59" fmla="*/ 9 h 102"/>
                <a:gd name="T60" fmla="*/ 4 w 44"/>
                <a:gd name="T61" fmla="*/ 5 h 102"/>
                <a:gd name="T62" fmla="*/ 4 w 44"/>
                <a:gd name="T63" fmla="*/ 3 h 102"/>
                <a:gd name="T64" fmla="*/ 5 w 44"/>
                <a:gd name="T65" fmla="*/ 3 h 102"/>
                <a:gd name="T66" fmla="*/ 16 w 44"/>
                <a:gd name="T67" fmla="*/ 0 h 102"/>
                <a:gd name="T68" fmla="*/ 16 w 44"/>
                <a:gd name="T6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 h="102">
                  <a:moveTo>
                    <a:pt x="16" y="0"/>
                  </a:moveTo>
                  <a:lnTo>
                    <a:pt x="16" y="2"/>
                  </a:lnTo>
                  <a:lnTo>
                    <a:pt x="16" y="4"/>
                  </a:lnTo>
                  <a:lnTo>
                    <a:pt x="16" y="10"/>
                  </a:lnTo>
                  <a:lnTo>
                    <a:pt x="16" y="18"/>
                  </a:lnTo>
                  <a:lnTo>
                    <a:pt x="16" y="24"/>
                  </a:lnTo>
                  <a:lnTo>
                    <a:pt x="16" y="32"/>
                  </a:lnTo>
                  <a:lnTo>
                    <a:pt x="17" y="40"/>
                  </a:lnTo>
                  <a:lnTo>
                    <a:pt x="20" y="48"/>
                  </a:lnTo>
                  <a:lnTo>
                    <a:pt x="21" y="56"/>
                  </a:lnTo>
                  <a:lnTo>
                    <a:pt x="25" y="64"/>
                  </a:lnTo>
                  <a:lnTo>
                    <a:pt x="28" y="73"/>
                  </a:lnTo>
                  <a:lnTo>
                    <a:pt x="33" y="83"/>
                  </a:lnTo>
                  <a:lnTo>
                    <a:pt x="37" y="90"/>
                  </a:lnTo>
                  <a:lnTo>
                    <a:pt x="41" y="96"/>
                  </a:lnTo>
                  <a:lnTo>
                    <a:pt x="43" y="101"/>
                  </a:lnTo>
                  <a:lnTo>
                    <a:pt x="44" y="102"/>
                  </a:lnTo>
                  <a:lnTo>
                    <a:pt x="42" y="102"/>
                  </a:lnTo>
                  <a:lnTo>
                    <a:pt x="39" y="100"/>
                  </a:lnTo>
                  <a:lnTo>
                    <a:pt x="34" y="97"/>
                  </a:lnTo>
                  <a:lnTo>
                    <a:pt x="28" y="93"/>
                  </a:lnTo>
                  <a:lnTo>
                    <a:pt x="22" y="86"/>
                  </a:lnTo>
                  <a:lnTo>
                    <a:pt x="16" y="78"/>
                  </a:lnTo>
                  <a:lnTo>
                    <a:pt x="10" y="67"/>
                  </a:lnTo>
                  <a:lnTo>
                    <a:pt x="6" y="56"/>
                  </a:lnTo>
                  <a:lnTo>
                    <a:pt x="3" y="42"/>
                  </a:lnTo>
                  <a:lnTo>
                    <a:pt x="1" y="31"/>
                  </a:lnTo>
                  <a:lnTo>
                    <a:pt x="0" y="23"/>
                  </a:lnTo>
                  <a:lnTo>
                    <a:pt x="1" y="15"/>
                  </a:lnTo>
                  <a:lnTo>
                    <a:pt x="3" y="9"/>
                  </a:lnTo>
                  <a:lnTo>
                    <a:pt x="4" y="5"/>
                  </a:lnTo>
                  <a:lnTo>
                    <a:pt x="4" y="3"/>
                  </a:lnTo>
                  <a:lnTo>
                    <a:pt x="5" y="3"/>
                  </a:lnTo>
                  <a:lnTo>
                    <a:pt x="16" y="0"/>
                  </a:lnTo>
                  <a:lnTo>
                    <a:pt x="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099" name="Freeform 147">
              <a:extLst>
                <a:ext uri="{FF2B5EF4-FFF2-40B4-BE49-F238E27FC236}">
                  <a16:creationId xmlns:a16="http://schemas.microsoft.com/office/drawing/2014/main" id="{BCFBA715-DC74-B46A-A427-0B1223BCCFB7}"/>
                </a:ext>
              </a:extLst>
            </p:cNvPr>
            <p:cNvSpPr>
              <a:spLocks/>
            </p:cNvSpPr>
            <p:nvPr/>
          </p:nvSpPr>
          <p:spPr bwMode="auto">
            <a:xfrm>
              <a:off x="4612" y="3059"/>
              <a:ext cx="58" cy="79"/>
            </a:xfrm>
            <a:custGeom>
              <a:avLst/>
              <a:gdLst>
                <a:gd name="T0" fmla="*/ 24 w 58"/>
                <a:gd name="T1" fmla="*/ 1 h 79"/>
                <a:gd name="T2" fmla="*/ 24 w 58"/>
                <a:gd name="T3" fmla="*/ 1 h 79"/>
                <a:gd name="T4" fmla="*/ 24 w 58"/>
                <a:gd name="T5" fmla="*/ 4 h 79"/>
                <a:gd name="T6" fmla="*/ 22 w 58"/>
                <a:gd name="T7" fmla="*/ 6 h 79"/>
                <a:gd name="T8" fmla="*/ 22 w 58"/>
                <a:gd name="T9" fmla="*/ 10 h 79"/>
                <a:gd name="T10" fmla="*/ 22 w 58"/>
                <a:gd name="T11" fmla="*/ 14 h 79"/>
                <a:gd name="T12" fmla="*/ 22 w 58"/>
                <a:gd name="T13" fmla="*/ 20 h 79"/>
                <a:gd name="T14" fmla="*/ 22 w 58"/>
                <a:gd name="T15" fmla="*/ 26 h 79"/>
                <a:gd name="T16" fmla="*/ 24 w 58"/>
                <a:gd name="T17" fmla="*/ 33 h 79"/>
                <a:gd name="T18" fmla="*/ 25 w 58"/>
                <a:gd name="T19" fmla="*/ 40 h 79"/>
                <a:gd name="T20" fmla="*/ 26 w 58"/>
                <a:gd name="T21" fmla="*/ 46 h 79"/>
                <a:gd name="T22" fmla="*/ 27 w 58"/>
                <a:gd name="T23" fmla="*/ 51 h 79"/>
                <a:gd name="T24" fmla="*/ 28 w 58"/>
                <a:gd name="T25" fmla="*/ 55 h 79"/>
                <a:gd name="T26" fmla="*/ 30 w 58"/>
                <a:gd name="T27" fmla="*/ 59 h 79"/>
                <a:gd name="T28" fmla="*/ 31 w 58"/>
                <a:gd name="T29" fmla="*/ 62 h 79"/>
                <a:gd name="T30" fmla="*/ 32 w 58"/>
                <a:gd name="T31" fmla="*/ 63 h 79"/>
                <a:gd name="T32" fmla="*/ 32 w 58"/>
                <a:gd name="T33" fmla="*/ 64 h 79"/>
                <a:gd name="T34" fmla="*/ 31 w 58"/>
                <a:gd name="T35" fmla="*/ 64 h 79"/>
                <a:gd name="T36" fmla="*/ 30 w 58"/>
                <a:gd name="T37" fmla="*/ 64 h 79"/>
                <a:gd name="T38" fmla="*/ 27 w 58"/>
                <a:gd name="T39" fmla="*/ 65 h 79"/>
                <a:gd name="T40" fmla="*/ 22 w 58"/>
                <a:gd name="T41" fmla="*/ 67 h 79"/>
                <a:gd name="T42" fmla="*/ 19 w 58"/>
                <a:gd name="T43" fmla="*/ 67 h 79"/>
                <a:gd name="T44" fmla="*/ 15 w 58"/>
                <a:gd name="T45" fmla="*/ 67 h 79"/>
                <a:gd name="T46" fmla="*/ 11 w 58"/>
                <a:gd name="T47" fmla="*/ 67 h 79"/>
                <a:gd name="T48" fmla="*/ 8 w 58"/>
                <a:gd name="T49" fmla="*/ 67 h 79"/>
                <a:gd name="T50" fmla="*/ 5 w 58"/>
                <a:gd name="T51" fmla="*/ 65 h 79"/>
                <a:gd name="T52" fmla="*/ 3 w 58"/>
                <a:gd name="T53" fmla="*/ 65 h 79"/>
                <a:gd name="T54" fmla="*/ 0 w 58"/>
                <a:gd name="T55" fmla="*/ 65 h 79"/>
                <a:gd name="T56" fmla="*/ 0 w 58"/>
                <a:gd name="T57" fmla="*/ 75 h 79"/>
                <a:gd name="T58" fmla="*/ 1 w 58"/>
                <a:gd name="T59" fmla="*/ 75 h 79"/>
                <a:gd name="T60" fmla="*/ 4 w 58"/>
                <a:gd name="T61" fmla="*/ 75 h 79"/>
                <a:gd name="T62" fmla="*/ 6 w 58"/>
                <a:gd name="T63" fmla="*/ 75 h 79"/>
                <a:gd name="T64" fmla="*/ 11 w 58"/>
                <a:gd name="T65" fmla="*/ 76 h 79"/>
                <a:gd name="T66" fmla="*/ 16 w 58"/>
                <a:gd name="T67" fmla="*/ 78 h 79"/>
                <a:gd name="T68" fmla="*/ 21 w 58"/>
                <a:gd name="T69" fmla="*/ 78 h 79"/>
                <a:gd name="T70" fmla="*/ 26 w 58"/>
                <a:gd name="T71" fmla="*/ 79 h 79"/>
                <a:gd name="T72" fmla="*/ 31 w 58"/>
                <a:gd name="T73" fmla="*/ 79 h 79"/>
                <a:gd name="T74" fmla="*/ 35 w 58"/>
                <a:gd name="T75" fmla="*/ 79 h 79"/>
                <a:gd name="T76" fmla="*/ 38 w 58"/>
                <a:gd name="T77" fmla="*/ 78 h 79"/>
                <a:gd name="T78" fmla="*/ 43 w 58"/>
                <a:gd name="T79" fmla="*/ 76 h 79"/>
                <a:gd name="T80" fmla="*/ 47 w 58"/>
                <a:gd name="T81" fmla="*/ 75 h 79"/>
                <a:gd name="T82" fmla="*/ 51 w 58"/>
                <a:gd name="T83" fmla="*/ 73 h 79"/>
                <a:gd name="T84" fmla="*/ 54 w 58"/>
                <a:gd name="T85" fmla="*/ 71 h 79"/>
                <a:gd name="T86" fmla="*/ 57 w 58"/>
                <a:gd name="T87" fmla="*/ 70 h 79"/>
                <a:gd name="T88" fmla="*/ 58 w 58"/>
                <a:gd name="T89" fmla="*/ 70 h 79"/>
                <a:gd name="T90" fmla="*/ 57 w 58"/>
                <a:gd name="T91" fmla="*/ 69 h 79"/>
                <a:gd name="T92" fmla="*/ 54 w 58"/>
                <a:gd name="T93" fmla="*/ 67 h 79"/>
                <a:gd name="T94" fmla="*/ 52 w 58"/>
                <a:gd name="T95" fmla="*/ 62 h 79"/>
                <a:gd name="T96" fmla="*/ 49 w 58"/>
                <a:gd name="T97" fmla="*/ 55 h 79"/>
                <a:gd name="T98" fmla="*/ 46 w 58"/>
                <a:gd name="T99" fmla="*/ 49 h 79"/>
                <a:gd name="T100" fmla="*/ 43 w 58"/>
                <a:gd name="T101" fmla="*/ 43 h 79"/>
                <a:gd name="T102" fmla="*/ 41 w 58"/>
                <a:gd name="T103" fmla="*/ 37 h 79"/>
                <a:gd name="T104" fmla="*/ 40 w 58"/>
                <a:gd name="T105" fmla="*/ 32 h 79"/>
                <a:gd name="T106" fmla="*/ 37 w 58"/>
                <a:gd name="T107" fmla="*/ 27 h 79"/>
                <a:gd name="T108" fmla="*/ 36 w 58"/>
                <a:gd name="T109" fmla="*/ 21 h 79"/>
                <a:gd name="T110" fmla="*/ 35 w 58"/>
                <a:gd name="T111" fmla="*/ 16 h 79"/>
                <a:gd name="T112" fmla="*/ 35 w 58"/>
                <a:gd name="T113" fmla="*/ 11 h 79"/>
                <a:gd name="T114" fmla="*/ 33 w 58"/>
                <a:gd name="T115" fmla="*/ 6 h 79"/>
                <a:gd name="T116" fmla="*/ 33 w 58"/>
                <a:gd name="T117" fmla="*/ 3 h 79"/>
                <a:gd name="T118" fmla="*/ 33 w 58"/>
                <a:gd name="T119" fmla="*/ 0 h 79"/>
                <a:gd name="T120" fmla="*/ 33 w 58"/>
                <a:gd name="T121" fmla="*/ 0 h 79"/>
                <a:gd name="T122" fmla="*/ 24 w 58"/>
                <a:gd name="T123" fmla="*/ 1 h 79"/>
                <a:gd name="T124" fmla="*/ 24 w 58"/>
                <a:gd name="T125" fmla="*/ 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 h="79">
                  <a:moveTo>
                    <a:pt x="24" y="1"/>
                  </a:moveTo>
                  <a:lnTo>
                    <a:pt x="24" y="1"/>
                  </a:lnTo>
                  <a:lnTo>
                    <a:pt x="24" y="4"/>
                  </a:lnTo>
                  <a:lnTo>
                    <a:pt x="22" y="6"/>
                  </a:lnTo>
                  <a:lnTo>
                    <a:pt x="22" y="10"/>
                  </a:lnTo>
                  <a:lnTo>
                    <a:pt x="22" y="14"/>
                  </a:lnTo>
                  <a:lnTo>
                    <a:pt x="22" y="20"/>
                  </a:lnTo>
                  <a:lnTo>
                    <a:pt x="22" y="26"/>
                  </a:lnTo>
                  <a:lnTo>
                    <a:pt x="24" y="33"/>
                  </a:lnTo>
                  <a:lnTo>
                    <a:pt x="25" y="40"/>
                  </a:lnTo>
                  <a:lnTo>
                    <a:pt x="26" y="46"/>
                  </a:lnTo>
                  <a:lnTo>
                    <a:pt x="27" y="51"/>
                  </a:lnTo>
                  <a:lnTo>
                    <a:pt x="28" y="55"/>
                  </a:lnTo>
                  <a:lnTo>
                    <a:pt x="30" y="59"/>
                  </a:lnTo>
                  <a:lnTo>
                    <a:pt x="31" y="62"/>
                  </a:lnTo>
                  <a:lnTo>
                    <a:pt x="32" y="63"/>
                  </a:lnTo>
                  <a:lnTo>
                    <a:pt x="32" y="64"/>
                  </a:lnTo>
                  <a:lnTo>
                    <a:pt x="31" y="64"/>
                  </a:lnTo>
                  <a:lnTo>
                    <a:pt x="30" y="64"/>
                  </a:lnTo>
                  <a:lnTo>
                    <a:pt x="27" y="65"/>
                  </a:lnTo>
                  <a:lnTo>
                    <a:pt x="22" y="67"/>
                  </a:lnTo>
                  <a:lnTo>
                    <a:pt x="19" y="67"/>
                  </a:lnTo>
                  <a:lnTo>
                    <a:pt x="15" y="67"/>
                  </a:lnTo>
                  <a:lnTo>
                    <a:pt x="11" y="67"/>
                  </a:lnTo>
                  <a:lnTo>
                    <a:pt x="8" y="67"/>
                  </a:lnTo>
                  <a:lnTo>
                    <a:pt x="5" y="65"/>
                  </a:lnTo>
                  <a:lnTo>
                    <a:pt x="3" y="65"/>
                  </a:lnTo>
                  <a:lnTo>
                    <a:pt x="0" y="65"/>
                  </a:lnTo>
                  <a:lnTo>
                    <a:pt x="0" y="75"/>
                  </a:lnTo>
                  <a:lnTo>
                    <a:pt x="1" y="75"/>
                  </a:lnTo>
                  <a:lnTo>
                    <a:pt x="4" y="75"/>
                  </a:lnTo>
                  <a:lnTo>
                    <a:pt x="6" y="75"/>
                  </a:lnTo>
                  <a:lnTo>
                    <a:pt x="11" y="76"/>
                  </a:lnTo>
                  <a:lnTo>
                    <a:pt x="16" y="78"/>
                  </a:lnTo>
                  <a:lnTo>
                    <a:pt x="21" y="78"/>
                  </a:lnTo>
                  <a:lnTo>
                    <a:pt x="26" y="79"/>
                  </a:lnTo>
                  <a:lnTo>
                    <a:pt x="31" y="79"/>
                  </a:lnTo>
                  <a:lnTo>
                    <a:pt x="35" y="79"/>
                  </a:lnTo>
                  <a:lnTo>
                    <a:pt x="38" y="78"/>
                  </a:lnTo>
                  <a:lnTo>
                    <a:pt x="43" y="76"/>
                  </a:lnTo>
                  <a:lnTo>
                    <a:pt x="47" y="75"/>
                  </a:lnTo>
                  <a:lnTo>
                    <a:pt x="51" y="73"/>
                  </a:lnTo>
                  <a:lnTo>
                    <a:pt x="54" y="71"/>
                  </a:lnTo>
                  <a:lnTo>
                    <a:pt x="57" y="70"/>
                  </a:lnTo>
                  <a:lnTo>
                    <a:pt x="58" y="70"/>
                  </a:lnTo>
                  <a:lnTo>
                    <a:pt x="57" y="69"/>
                  </a:lnTo>
                  <a:lnTo>
                    <a:pt x="54" y="67"/>
                  </a:lnTo>
                  <a:lnTo>
                    <a:pt x="52" y="62"/>
                  </a:lnTo>
                  <a:lnTo>
                    <a:pt x="49" y="55"/>
                  </a:lnTo>
                  <a:lnTo>
                    <a:pt x="46" y="49"/>
                  </a:lnTo>
                  <a:lnTo>
                    <a:pt x="43" y="43"/>
                  </a:lnTo>
                  <a:lnTo>
                    <a:pt x="41" y="37"/>
                  </a:lnTo>
                  <a:lnTo>
                    <a:pt x="40" y="32"/>
                  </a:lnTo>
                  <a:lnTo>
                    <a:pt x="37" y="27"/>
                  </a:lnTo>
                  <a:lnTo>
                    <a:pt x="36" y="21"/>
                  </a:lnTo>
                  <a:lnTo>
                    <a:pt x="35" y="16"/>
                  </a:lnTo>
                  <a:lnTo>
                    <a:pt x="35" y="11"/>
                  </a:lnTo>
                  <a:lnTo>
                    <a:pt x="33" y="6"/>
                  </a:lnTo>
                  <a:lnTo>
                    <a:pt x="33" y="3"/>
                  </a:lnTo>
                  <a:lnTo>
                    <a:pt x="33" y="0"/>
                  </a:lnTo>
                  <a:lnTo>
                    <a:pt x="33" y="0"/>
                  </a:lnTo>
                  <a:lnTo>
                    <a:pt x="24" y="1"/>
                  </a:lnTo>
                  <a:lnTo>
                    <a:pt x="24"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0" name="Freeform 148">
              <a:extLst>
                <a:ext uri="{FF2B5EF4-FFF2-40B4-BE49-F238E27FC236}">
                  <a16:creationId xmlns:a16="http://schemas.microsoft.com/office/drawing/2014/main" id="{12E42620-C6E0-DD0E-96E9-4B046298F83F}"/>
                </a:ext>
              </a:extLst>
            </p:cNvPr>
            <p:cNvSpPr>
              <a:spLocks/>
            </p:cNvSpPr>
            <p:nvPr/>
          </p:nvSpPr>
          <p:spPr bwMode="auto">
            <a:xfrm>
              <a:off x="4301" y="2898"/>
              <a:ext cx="511" cy="102"/>
            </a:xfrm>
            <a:custGeom>
              <a:avLst/>
              <a:gdLst>
                <a:gd name="T0" fmla="*/ 13 w 511"/>
                <a:gd name="T1" fmla="*/ 102 h 102"/>
                <a:gd name="T2" fmla="*/ 18 w 511"/>
                <a:gd name="T3" fmla="*/ 95 h 102"/>
                <a:gd name="T4" fmla="*/ 31 w 511"/>
                <a:gd name="T5" fmla="*/ 84 h 102"/>
                <a:gd name="T6" fmla="*/ 54 w 511"/>
                <a:gd name="T7" fmla="*/ 70 h 102"/>
                <a:gd name="T8" fmla="*/ 82 w 511"/>
                <a:gd name="T9" fmla="*/ 56 h 102"/>
                <a:gd name="T10" fmla="*/ 116 w 511"/>
                <a:gd name="T11" fmla="*/ 41 h 102"/>
                <a:gd name="T12" fmla="*/ 157 w 511"/>
                <a:gd name="T13" fmla="*/ 29 h 102"/>
                <a:gd name="T14" fmla="*/ 201 w 511"/>
                <a:gd name="T15" fmla="*/ 19 h 102"/>
                <a:gd name="T16" fmla="*/ 251 w 511"/>
                <a:gd name="T17" fmla="*/ 15 h 102"/>
                <a:gd name="T18" fmla="*/ 300 w 511"/>
                <a:gd name="T19" fmla="*/ 16 h 102"/>
                <a:gd name="T20" fmla="*/ 348 w 511"/>
                <a:gd name="T21" fmla="*/ 20 h 102"/>
                <a:gd name="T22" fmla="*/ 391 w 511"/>
                <a:gd name="T23" fmla="*/ 25 h 102"/>
                <a:gd name="T24" fmla="*/ 430 w 511"/>
                <a:gd name="T25" fmla="*/ 32 h 102"/>
                <a:gd name="T26" fmla="*/ 463 w 511"/>
                <a:gd name="T27" fmla="*/ 38 h 102"/>
                <a:gd name="T28" fmla="*/ 489 w 511"/>
                <a:gd name="T29" fmla="*/ 45 h 102"/>
                <a:gd name="T30" fmla="*/ 505 w 511"/>
                <a:gd name="T31" fmla="*/ 49 h 102"/>
                <a:gd name="T32" fmla="*/ 511 w 511"/>
                <a:gd name="T33" fmla="*/ 51 h 102"/>
                <a:gd name="T34" fmla="*/ 508 w 511"/>
                <a:gd name="T35" fmla="*/ 48 h 102"/>
                <a:gd name="T36" fmla="*/ 499 w 511"/>
                <a:gd name="T37" fmla="*/ 43 h 102"/>
                <a:gd name="T38" fmla="*/ 483 w 511"/>
                <a:gd name="T39" fmla="*/ 36 h 102"/>
                <a:gd name="T40" fmla="*/ 460 w 511"/>
                <a:gd name="T41" fmla="*/ 27 h 102"/>
                <a:gd name="T42" fmla="*/ 428 w 511"/>
                <a:gd name="T43" fmla="*/ 17 h 102"/>
                <a:gd name="T44" fmla="*/ 386 w 511"/>
                <a:gd name="T45" fmla="*/ 10 h 102"/>
                <a:gd name="T46" fmla="*/ 335 w 511"/>
                <a:gd name="T47" fmla="*/ 4 h 102"/>
                <a:gd name="T48" fmla="*/ 271 w 511"/>
                <a:gd name="T49" fmla="*/ 0 h 102"/>
                <a:gd name="T50" fmla="*/ 206 w 511"/>
                <a:gd name="T51" fmla="*/ 3 h 102"/>
                <a:gd name="T52" fmla="*/ 150 w 511"/>
                <a:gd name="T53" fmla="*/ 13 h 102"/>
                <a:gd name="T54" fmla="*/ 103 w 511"/>
                <a:gd name="T55" fmla="*/ 27 h 102"/>
                <a:gd name="T56" fmla="*/ 66 w 511"/>
                <a:gd name="T57" fmla="*/ 45 h 102"/>
                <a:gd name="T58" fmla="*/ 36 w 511"/>
                <a:gd name="T59" fmla="*/ 63 h 102"/>
                <a:gd name="T60" fmla="*/ 15 w 511"/>
                <a:gd name="T61" fmla="*/ 78 h 102"/>
                <a:gd name="T62" fmla="*/ 3 w 511"/>
                <a:gd name="T63" fmla="*/ 90 h 102"/>
                <a:gd name="T64" fmla="*/ 0 w 511"/>
                <a:gd name="T65" fmla="*/ 94 h 102"/>
                <a:gd name="T66" fmla="*/ 13 w 511"/>
                <a:gd name="T67" fmla="*/ 102 h 102"/>
                <a:gd name="T68" fmla="*/ 13 w 511"/>
                <a:gd name="T6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1" h="102">
                  <a:moveTo>
                    <a:pt x="13" y="102"/>
                  </a:moveTo>
                  <a:lnTo>
                    <a:pt x="18" y="95"/>
                  </a:lnTo>
                  <a:lnTo>
                    <a:pt x="31" y="84"/>
                  </a:lnTo>
                  <a:lnTo>
                    <a:pt x="54" y="70"/>
                  </a:lnTo>
                  <a:lnTo>
                    <a:pt x="82" y="56"/>
                  </a:lnTo>
                  <a:lnTo>
                    <a:pt x="116" y="41"/>
                  </a:lnTo>
                  <a:lnTo>
                    <a:pt x="157" y="29"/>
                  </a:lnTo>
                  <a:lnTo>
                    <a:pt x="201" y="19"/>
                  </a:lnTo>
                  <a:lnTo>
                    <a:pt x="251" y="15"/>
                  </a:lnTo>
                  <a:lnTo>
                    <a:pt x="300" y="16"/>
                  </a:lnTo>
                  <a:lnTo>
                    <a:pt x="348" y="20"/>
                  </a:lnTo>
                  <a:lnTo>
                    <a:pt x="391" y="25"/>
                  </a:lnTo>
                  <a:lnTo>
                    <a:pt x="430" y="32"/>
                  </a:lnTo>
                  <a:lnTo>
                    <a:pt x="463" y="38"/>
                  </a:lnTo>
                  <a:lnTo>
                    <a:pt x="489" y="45"/>
                  </a:lnTo>
                  <a:lnTo>
                    <a:pt x="505" y="49"/>
                  </a:lnTo>
                  <a:lnTo>
                    <a:pt x="511" y="51"/>
                  </a:lnTo>
                  <a:lnTo>
                    <a:pt x="508" y="48"/>
                  </a:lnTo>
                  <a:lnTo>
                    <a:pt x="499" y="43"/>
                  </a:lnTo>
                  <a:lnTo>
                    <a:pt x="483" y="36"/>
                  </a:lnTo>
                  <a:lnTo>
                    <a:pt x="460" y="27"/>
                  </a:lnTo>
                  <a:lnTo>
                    <a:pt x="428" y="17"/>
                  </a:lnTo>
                  <a:lnTo>
                    <a:pt x="386" y="10"/>
                  </a:lnTo>
                  <a:lnTo>
                    <a:pt x="335" y="4"/>
                  </a:lnTo>
                  <a:lnTo>
                    <a:pt x="271" y="0"/>
                  </a:lnTo>
                  <a:lnTo>
                    <a:pt x="206" y="3"/>
                  </a:lnTo>
                  <a:lnTo>
                    <a:pt x="150" y="13"/>
                  </a:lnTo>
                  <a:lnTo>
                    <a:pt x="103" y="27"/>
                  </a:lnTo>
                  <a:lnTo>
                    <a:pt x="66" y="45"/>
                  </a:lnTo>
                  <a:lnTo>
                    <a:pt x="36" y="63"/>
                  </a:lnTo>
                  <a:lnTo>
                    <a:pt x="15" y="78"/>
                  </a:lnTo>
                  <a:lnTo>
                    <a:pt x="3" y="90"/>
                  </a:lnTo>
                  <a:lnTo>
                    <a:pt x="0" y="94"/>
                  </a:lnTo>
                  <a:lnTo>
                    <a:pt x="13" y="102"/>
                  </a:lnTo>
                  <a:lnTo>
                    <a:pt x="13"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1" name="Freeform 149">
              <a:extLst>
                <a:ext uri="{FF2B5EF4-FFF2-40B4-BE49-F238E27FC236}">
                  <a16:creationId xmlns:a16="http://schemas.microsoft.com/office/drawing/2014/main" id="{5BD9BD23-3AC8-8080-1D4E-4AEA12DA3F6D}"/>
                </a:ext>
              </a:extLst>
            </p:cNvPr>
            <p:cNvSpPr>
              <a:spLocks/>
            </p:cNvSpPr>
            <p:nvPr/>
          </p:nvSpPr>
          <p:spPr bwMode="auto">
            <a:xfrm>
              <a:off x="4168" y="2542"/>
              <a:ext cx="657" cy="529"/>
            </a:xfrm>
            <a:custGeom>
              <a:avLst/>
              <a:gdLst>
                <a:gd name="T0" fmla="*/ 91 w 657"/>
                <a:gd name="T1" fmla="*/ 0 h 529"/>
                <a:gd name="T2" fmla="*/ 77 w 657"/>
                <a:gd name="T3" fmla="*/ 16 h 529"/>
                <a:gd name="T4" fmla="*/ 60 w 657"/>
                <a:gd name="T5" fmla="*/ 41 h 529"/>
                <a:gd name="T6" fmla="*/ 44 w 657"/>
                <a:gd name="T7" fmla="*/ 75 h 529"/>
                <a:gd name="T8" fmla="*/ 29 w 657"/>
                <a:gd name="T9" fmla="*/ 117 h 529"/>
                <a:gd name="T10" fmla="*/ 21 w 657"/>
                <a:gd name="T11" fmla="*/ 170 h 529"/>
                <a:gd name="T12" fmla="*/ 22 w 657"/>
                <a:gd name="T13" fmla="*/ 231 h 529"/>
                <a:gd name="T14" fmla="*/ 34 w 657"/>
                <a:gd name="T15" fmla="*/ 300 h 529"/>
                <a:gd name="T16" fmla="*/ 63 w 657"/>
                <a:gd name="T17" fmla="*/ 365 h 529"/>
                <a:gd name="T18" fmla="*/ 106 w 657"/>
                <a:gd name="T19" fmla="*/ 416 h 529"/>
                <a:gd name="T20" fmla="*/ 161 w 657"/>
                <a:gd name="T21" fmla="*/ 455 h 529"/>
                <a:gd name="T22" fmla="*/ 222 w 657"/>
                <a:gd name="T23" fmla="*/ 483 h 529"/>
                <a:gd name="T24" fmla="*/ 286 w 657"/>
                <a:gd name="T25" fmla="*/ 500 h 529"/>
                <a:gd name="T26" fmla="*/ 350 w 657"/>
                <a:gd name="T27" fmla="*/ 509 h 529"/>
                <a:gd name="T28" fmla="*/ 407 w 657"/>
                <a:gd name="T29" fmla="*/ 510 h 529"/>
                <a:gd name="T30" fmla="*/ 457 w 657"/>
                <a:gd name="T31" fmla="*/ 506 h 529"/>
                <a:gd name="T32" fmla="*/ 497 w 657"/>
                <a:gd name="T33" fmla="*/ 495 h 529"/>
                <a:gd name="T34" fmla="*/ 534 w 657"/>
                <a:gd name="T35" fmla="*/ 479 h 529"/>
                <a:gd name="T36" fmla="*/ 568 w 657"/>
                <a:gd name="T37" fmla="*/ 461 h 529"/>
                <a:gd name="T38" fmla="*/ 599 w 657"/>
                <a:gd name="T39" fmla="*/ 440 h 529"/>
                <a:gd name="T40" fmla="*/ 622 w 657"/>
                <a:gd name="T41" fmla="*/ 421 h 529"/>
                <a:gd name="T42" fmla="*/ 641 w 657"/>
                <a:gd name="T43" fmla="*/ 405 h 529"/>
                <a:gd name="T44" fmla="*/ 653 w 657"/>
                <a:gd name="T45" fmla="*/ 393 h 529"/>
                <a:gd name="T46" fmla="*/ 657 w 657"/>
                <a:gd name="T47" fmla="*/ 389 h 529"/>
                <a:gd name="T48" fmla="*/ 653 w 657"/>
                <a:gd name="T49" fmla="*/ 397 h 529"/>
                <a:gd name="T50" fmla="*/ 641 w 657"/>
                <a:gd name="T51" fmla="*/ 414 h 529"/>
                <a:gd name="T52" fmla="*/ 619 w 657"/>
                <a:gd name="T53" fmla="*/ 440 h 529"/>
                <a:gd name="T54" fmla="*/ 587 w 657"/>
                <a:gd name="T55" fmla="*/ 468 h 529"/>
                <a:gd name="T56" fmla="*/ 545 w 657"/>
                <a:gd name="T57" fmla="*/ 494 h 529"/>
                <a:gd name="T58" fmla="*/ 493 w 657"/>
                <a:gd name="T59" fmla="*/ 516 h 529"/>
                <a:gd name="T60" fmla="*/ 430 w 657"/>
                <a:gd name="T61" fmla="*/ 529 h 529"/>
                <a:gd name="T62" fmla="*/ 355 w 657"/>
                <a:gd name="T63" fmla="*/ 529 h 529"/>
                <a:gd name="T64" fmla="*/ 279 w 657"/>
                <a:gd name="T65" fmla="*/ 516 h 529"/>
                <a:gd name="T66" fmla="*/ 211 w 657"/>
                <a:gd name="T67" fmla="*/ 499 h 529"/>
                <a:gd name="T68" fmla="*/ 153 w 657"/>
                <a:gd name="T69" fmla="*/ 474 h 529"/>
                <a:gd name="T70" fmla="*/ 104 w 657"/>
                <a:gd name="T71" fmla="*/ 442 h 529"/>
                <a:gd name="T72" fmla="*/ 64 w 657"/>
                <a:gd name="T73" fmla="*/ 403 h 529"/>
                <a:gd name="T74" fmla="*/ 34 w 657"/>
                <a:gd name="T75" fmla="*/ 358 h 529"/>
                <a:gd name="T76" fmla="*/ 12 w 657"/>
                <a:gd name="T77" fmla="*/ 302 h 529"/>
                <a:gd name="T78" fmla="*/ 1 w 657"/>
                <a:gd name="T79" fmla="*/ 240 h 529"/>
                <a:gd name="T80" fmla="*/ 0 w 657"/>
                <a:gd name="T81" fmla="*/ 177 h 529"/>
                <a:gd name="T82" fmla="*/ 9 w 657"/>
                <a:gd name="T83" fmla="*/ 125 h 529"/>
                <a:gd name="T84" fmla="*/ 25 w 657"/>
                <a:gd name="T85" fmla="*/ 82 h 529"/>
                <a:gd name="T86" fmla="*/ 44 w 657"/>
                <a:gd name="T87" fmla="*/ 50 h 529"/>
                <a:gd name="T88" fmla="*/ 64 w 657"/>
                <a:gd name="T89" fmla="*/ 26 h 529"/>
                <a:gd name="T90" fmla="*/ 82 w 657"/>
                <a:gd name="T91" fmla="*/ 9 h 529"/>
                <a:gd name="T92" fmla="*/ 91 w 657"/>
                <a:gd name="T93" fmla="*/ 0 h 529"/>
                <a:gd name="T94" fmla="*/ 91 w 657"/>
                <a:gd name="T95"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7" h="529">
                  <a:moveTo>
                    <a:pt x="91" y="0"/>
                  </a:moveTo>
                  <a:lnTo>
                    <a:pt x="77" y="16"/>
                  </a:lnTo>
                  <a:lnTo>
                    <a:pt x="60" y="41"/>
                  </a:lnTo>
                  <a:lnTo>
                    <a:pt x="44" y="75"/>
                  </a:lnTo>
                  <a:lnTo>
                    <a:pt x="29" y="117"/>
                  </a:lnTo>
                  <a:lnTo>
                    <a:pt x="21" y="170"/>
                  </a:lnTo>
                  <a:lnTo>
                    <a:pt x="22" y="231"/>
                  </a:lnTo>
                  <a:lnTo>
                    <a:pt x="34" y="300"/>
                  </a:lnTo>
                  <a:lnTo>
                    <a:pt x="63" y="365"/>
                  </a:lnTo>
                  <a:lnTo>
                    <a:pt x="106" y="416"/>
                  </a:lnTo>
                  <a:lnTo>
                    <a:pt x="161" y="455"/>
                  </a:lnTo>
                  <a:lnTo>
                    <a:pt x="222" y="483"/>
                  </a:lnTo>
                  <a:lnTo>
                    <a:pt x="286" y="500"/>
                  </a:lnTo>
                  <a:lnTo>
                    <a:pt x="350" y="509"/>
                  </a:lnTo>
                  <a:lnTo>
                    <a:pt x="407" y="510"/>
                  </a:lnTo>
                  <a:lnTo>
                    <a:pt x="457" y="506"/>
                  </a:lnTo>
                  <a:lnTo>
                    <a:pt x="497" y="495"/>
                  </a:lnTo>
                  <a:lnTo>
                    <a:pt x="534" y="479"/>
                  </a:lnTo>
                  <a:lnTo>
                    <a:pt x="568" y="461"/>
                  </a:lnTo>
                  <a:lnTo>
                    <a:pt x="599" y="440"/>
                  </a:lnTo>
                  <a:lnTo>
                    <a:pt x="622" y="421"/>
                  </a:lnTo>
                  <a:lnTo>
                    <a:pt x="641" y="405"/>
                  </a:lnTo>
                  <a:lnTo>
                    <a:pt x="653" y="393"/>
                  </a:lnTo>
                  <a:lnTo>
                    <a:pt x="657" y="389"/>
                  </a:lnTo>
                  <a:lnTo>
                    <a:pt x="653" y="397"/>
                  </a:lnTo>
                  <a:lnTo>
                    <a:pt x="641" y="414"/>
                  </a:lnTo>
                  <a:lnTo>
                    <a:pt x="619" y="440"/>
                  </a:lnTo>
                  <a:lnTo>
                    <a:pt x="587" y="468"/>
                  </a:lnTo>
                  <a:lnTo>
                    <a:pt x="545" y="494"/>
                  </a:lnTo>
                  <a:lnTo>
                    <a:pt x="493" y="516"/>
                  </a:lnTo>
                  <a:lnTo>
                    <a:pt x="430" y="529"/>
                  </a:lnTo>
                  <a:lnTo>
                    <a:pt x="355" y="529"/>
                  </a:lnTo>
                  <a:lnTo>
                    <a:pt x="279" y="516"/>
                  </a:lnTo>
                  <a:lnTo>
                    <a:pt x="211" y="499"/>
                  </a:lnTo>
                  <a:lnTo>
                    <a:pt x="153" y="474"/>
                  </a:lnTo>
                  <a:lnTo>
                    <a:pt x="104" y="442"/>
                  </a:lnTo>
                  <a:lnTo>
                    <a:pt x="64" y="403"/>
                  </a:lnTo>
                  <a:lnTo>
                    <a:pt x="34" y="358"/>
                  </a:lnTo>
                  <a:lnTo>
                    <a:pt x="12" y="302"/>
                  </a:lnTo>
                  <a:lnTo>
                    <a:pt x="1" y="240"/>
                  </a:lnTo>
                  <a:lnTo>
                    <a:pt x="0" y="177"/>
                  </a:lnTo>
                  <a:lnTo>
                    <a:pt x="9" y="125"/>
                  </a:lnTo>
                  <a:lnTo>
                    <a:pt x="25" y="82"/>
                  </a:lnTo>
                  <a:lnTo>
                    <a:pt x="44" y="50"/>
                  </a:lnTo>
                  <a:lnTo>
                    <a:pt x="64" y="26"/>
                  </a:lnTo>
                  <a:lnTo>
                    <a:pt x="82" y="9"/>
                  </a:lnTo>
                  <a:lnTo>
                    <a:pt x="91" y="0"/>
                  </a:lnTo>
                  <a:lnTo>
                    <a:pt x="9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2" name="Freeform 150">
              <a:extLst>
                <a:ext uri="{FF2B5EF4-FFF2-40B4-BE49-F238E27FC236}">
                  <a16:creationId xmlns:a16="http://schemas.microsoft.com/office/drawing/2014/main" id="{BCF680E0-14FB-8D4C-EECC-FBDE8365725B}"/>
                </a:ext>
              </a:extLst>
            </p:cNvPr>
            <p:cNvSpPr>
              <a:spLocks/>
            </p:cNvSpPr>
            <p:nvPr/>
          </p:nvSpPr>
          <p:spPr bwMode="auto">
            <a:xfrm>
              <a:off x="4837" y="2538"/>
              <a:ext cx="75" cy="375"/>
            </a:xfrm>
            <a:custGeom>
              <a:avLst/>
              <a:gdLst>
                <a:gd name="T0" fmla="*/ 7 w 75"/>
                <a:gd name="T1" fmla="*/ 0 h 375"/>
                <a:gd name="T2" fmla="*/ 10 w 75"/>
                <a:gd name="T3" fmla="*/ 3 h 375"/>
                <a:gd name="T4" fmla="*/ 13 w 75"/>
                <a:gd name="T5" fmla="*/ 11 h 375"/>
                <a:gd name="T6" fmla="*/ 21 w 75"/>
                <a:gd name="T7" fmla="*/ 25 h 375"/>
                <a:gd name="T8" fmla="*/ 28 w 75"/>
                <a:gd name="T9" fmla="*/ 43 h 375"/>
                <a:gd name="T10" fmla="*/ 37 w 75"/>
                <a:gd name="T11" fmla="*/ 67 h 375"/>
                <a:gd name="T12" fmla="*/ 44 w 75"/>
                <a:gd name="T13" fmla="*/ 93 h 375"/>
                <a:gd name="T14" fmla="*/ 50 w 75"/>
                <a:gd name="T15" fmla="*/ 122 h 375"/>
                <a:gd name="T16" fmla="*/ 54 w 75"/>
                <a:gd name="T17" fmla="*/ 155 h 375"/>
                <a:gd name="T18" fmla="*/ 53 w 75"/>
                <a:gd name="T19" fmla="*/ 190 h 375"/>
                <a:gd name="T20" fmla="*/ 48 w 75"/>
                <a:gd name="T21" fmla="*/ 226 h 375"/>
                <a:gd name="T22" fmla="*/ 38 w 75"/>
                <a:gd name="T23" fmla="*/ 263 h 375"/>
                <a:gd name="T24" fmla="*/ 28 w 75"/>
                <a:gd name="T25" fmla="*/ 299 h 375"/>
                <a:gd name="T26" fmla="*/ 18 w 75"/>
                <a:gd name="T27" fmla="*/ 328 h 375"/>
                <a:gd name="T28" fmla="*/ 10 w 75"/>
                <a:gd name="T29" fmla="*/ 353 h 375"/>
                <a:gd name="T30" fmla="*/ 2 w 75"/>
                <a:gd name="T31" fmla="*/ 369 h 375"/>
                <a:gd name="T32" fmla="*/ 0 w 75"/>
                <a:gd name="T33" fmla="*/ 375 h 375"/>
                <a:gd name="T34" fmla="*/ 4 w 75"/>
                <a:gd name="T35" fmla="*/ 371 h 375"/>
                <a:gd name="T36" fmla="*/ 13 w 75"/>
                <a:gd name="T37" fmla="*/ 358 h 375"/>
                <a:gd name="T38" fmla="*/ 26 w 75"/>
                <a:gd name="T39" fmla="*/ 338 h 375"/>
                <a:gd name="T40" fmla="*/ 42 w 75"/>
                <a:gd name="T41" fmla="*/ 311 h 375"/>
                <a:gd name="T42" fmla="*/ 55 w 75"/>
                <a:gd name="T43" fmla="*/ 278 h 375"/>
                <a:gd name="T44" fmla="*/ 66 w 75"/>
                <a:gd name="T45" fmla="*/ 241 h 375"/>
                <a:gd name="T46" fmla="*/ 73 w 75"/>
                <a:gd name="T47" fmla="*/ 199 h 375"/>
                <a:gd name="T48" fmla="*/ 75 w 75"/>
                <a:gd name="T49" fmla="*/ 155 h 375"/>
                <a:gd name="T50" fmla="*/ 69 w 75"/>
                <a:gd name="T51" fmla="*/ 112 h 375"/>
                <a:gd name="T52" fmla="*/ 60 w 75"/>
                <a:gd name="T53" fmla="*/ 78 h 375"/>
                <a:gd name="T54" fmla="*/ 48 w 75"/>
                <a:gd name="T55" fmla="*/ 51 h 375"/>
                <a:gd name="T56" fmla="*/ 37 w 75"/>
                <a:gd name="T57" fmla="*/ 30 h 375"/>
                <a:gd name="T58" fmla="*/ 26 w 75"/>
                <a:gd name="T59" fmla="*/ 15 h 375"/>
                <a:gd name="T60" fmla="*/ 16 w 75"/>
                <a:gd name="T61" fmla="*/ 7 h 375"/>
                <a:gd name="T62" fmla="*/ 10 w 75"/>
                <a:gd name="T63" fmla="*/ 0 h 375"/>
                <a:gd name="T64" fmla="*/ 7 w 75"/>
                <a:gd name="T65" fmla="*/ 0 h 375"/>
                <a:gd name="T66" fmla="*/ 7 w 75"/>
                <a:gd name="T67"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375">
                  <a:moveTo>
                    <a:pt x="7" y="0"/>
                  </a:moveTo>
                  <a:lnTo>
                    <a:pt x="10" y="3"/>
                  </a:lnTo>
                  <a:lnTo>
                    <a:pt x="13" y="11"/>
                  </a:lnTo>
                  <a:lnTo>
                    <a:pt x="21" y="25"/>
                  </a:lnTo>
                  <a:lnTo>
                    <a:pt x="28" y="43"/>
                  </a:lnTo>
                  <a:lnTo>
                    <a:pt x="37" y="67"/>
                  </a:lnTo>
                  <a:lnTo>
                    <a:pt x="44" y="93"/>
                  </a:lnTo>
                  <a:lnTo>
                    <a:pt x="50" y="122"/>
                  </a:lnTo>
                  <a:lnTo>
                    <a:pt x="54" y="155"/>
                  </a:lnTo>
                  <a:lnTo>
                    <a:pt x="53" y="190"/>
                  </a:lnTo>
                  <a:lnTo>
                    <a:pt x="48" y="226"/>
                  </a:lnTo>
                  <a:lnTo>
                    <a:pt x="38" y="263"/>
                  </a:lnTo>
                  <a:lnTo>
                    <a:pt x="28" y="299"/>
                  </a:lnTo>
                  <a:lnTo>
                    <a:pt x="18" y="328"/>
                  </a:lnTo>
                  <a:lnTo>
                    <a:pt x="10" y="353"/>
                  </a:lnTo>
                  <a:lnTo>
                    <a:pt x="2" y="369"/>
                  </a:lnTo>
                  <a:lnTo>
                    <a:pt x="0" y="375"/>
                  </a:lnTo>
                  <a:lnTo>
                    <a:pt x="4" y="371"/>
                  </a:lnTo>
                  <a:lnTo>
                    <a:pt x="13" y="358"/>
                  </a:lnTo>
                  <a:lnTo>
                    <a:pt x="26" y="338"/>
                  </a:lnTo>
                  <a:lnTo>
                    <a:pt x="42" y="311"/>
                  </a:lnTo>
                  <a:lnTo>
                    <a:pt x="55" y="278"/>
                  </a:lnTo>
                  <a:lnTo>
                    <a:pt x="66" y="241"/>
                  </a:lnTo>
                  <a:lnTo>
                    <a:pt x="73" y="199"/>
                  </a:lnTo>
                  <a:lnTo>
                    <a:pt x="75" y="155"/>
                  </a:lnTo>
                  <a:lnTo>
                    <a:pt x="69" y="112"/>
                  </a:lnTo>
                  <a:lnTo>
                    <a:pt x="60" y="78"/>
                  </a:lnTo>
                  <a:lnTo>
                    <a:pt x="48" y="51"/>
                  </a:lnTo>
                  <a:lnTo>
                    <a:pt x="37" y="30"/>
                  </a:lnTo>
                  <a:lnTo>
                    <a:pt x="26" y="15"/>
                  </a:lnTo>
                  <a:lnTo>
                    <a:pt x="16" y="7"/>
                  </a:lnTo>
                  <a:lnTo>
                    <a:pt x="10" y="0"/>
                  </a:lnTo>
                  <a:lnTo>
                    <a:pt x="7" y="0"/>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3" name="Freeform 151">
              <a:extLst>
                <a:ext uri="{FF2B5EF4-FFF2-40B4-BE49-F238E27FC236}">
                  <a16:creationId xmlns:a16="http://schemas.microsoft.com/office/drawing/2014/main" id="{36B2D9FD-A556-9611-8A51-86C1A4516D2B}"/>
                </a:ext>
              </a:extLst>
            </p:cNvPr>
            <p:cNvSpPr>
              <a:spLocks/>
            </p:cNvSpPr>
            <p:nvPr/>
          </p:nvSpPr>
          <p:spPr bwMode="auto">
            <a:xfrm>
              <a:off x="4488" y="2403"/>
              <a:ext cx="86" cy="637"/>
            </a:xfrm>
            <a:custGeom>
              <a:avLst/>
              <a:gdLst>
                <a:gd name="T0" fmla="*/ 86 w 86"/>
                <a:gd name="T1" fmla="*/ 0 h 637"/>
                <a:gd name="T2" fmla="*/ 84 w 86"/>
                <a:gd name="T3" fmla="*/ 4 h 637"/>
                <a:gd name="T4" fmla="*/ 79 w 86"/>
                <a:gd name="T5" fmla="*/ 15 h 637"/>
                <a:gd name="T6" fmla="*/ 71 w 86"/>
                <a:gd name="T7" fmla="*/ 33 h 637"/>
                <a:gd name="T8" fmla="*/ 63 w 86"/>
                <a:gd name="T9" fmla="*/ 60 h 637"/>
                <a:gd name="T10" fmla="*/ 53 w 86"/>
                <a:gd name="T11" fmla="*/ 95 h 637"/>
                <a:gd name="T12" fmla="*/ 43 w 86"/>
                <a:gd name="T13" fmla="*/ 139 h 637"/>
                <a:gd name="T14" fmla="*/ 33 w 86"/>
                <a:gd name="T15" fmla="*/ 191 h 637"/>
                <a:gd name="T16" fmla="*/ 25 w 86"/>
                <a:gd name="T17" fmla="*/ 252 h 637"/>
                <a:gd name="T18" fmla="*/ 20 w 86"/>
                <a:gd name="T19" fmla="*/ 318 h 637"/>
                <a:gd name="T20" fmla="*/ 21 w 86"/>
                <a:gd name="T21" fmla="*/ 386 h 637"/>
                <a:gd name="T22" fmla="*/ 25 w 86"/>
                <a:gd name="T23" fmla="*/ 450 h 637"/>
                <a:gd name="T24" fmla="*/ 32 w 86"/>
                <a:gd name="T25" fmla="*/ 510 h 637"/>
                <a:gd name="T26" fmla="*/ 38 w 86"/>
                <a:gd name="T27" fmla="*/ 560 h 637"/>
                <a:gd name="T28" fmla="*/ 46 w 86"/>
                <a:gd name="T29" fmla="*/ 601 h 637"/>
                <a:gd name="T30" fmla="*/ 51 w 86"/>
                <a:gd name="T31" fmla="*/ 627 h 637"/>
                <a:gd name="T32" fmla="*/ 53 w 86"/>
                <a:gd name="T33" fmla="*/ 637 h 637"/>
                <a:gd name="T34" fmla="*/ 49 w 86"/>
                <a:gd name="T35" fmla="*/ 629 h 637"/>
                <a:gd name="T36" fmla="*/ 42 w 86"/>
                <a:gd name="T37" fmla="*/ 611 h 637"/>
                <a:gd name="T38" fmla="*/ 31 w 86"/>
                <a:gd name="T39" fmla="*/ 579 h 637"/>
                <a:gd name="T40" fmla="*/ 20 w 86"/>
                <a:gd name="T41" fmla="*/ 538 h 637"/>
                <a:gd name="T42" fmla="*/ 10 w 86"/>
                <a:gd name="T43" fmla="*/ 485 h 637"/>
                <a:gd name="T44" fmla="*/ 3 w 86"/>
                <a:gd name="T45" fmla="*/ 424 h 637"/>
                <a:gd name="T46" fmla="*/ 0 w 86"/>
                <a:gd name="T47" fmla="*/ 354 h 637"/>
                <a:gd name="T48" fmla="*/ 5 w 86"/>
                <a:gd name="T49" fmla="*/ 277 h 637"/>
                <a:gd name="T50" fmla="*/ 15 w 86"/>
                <a:gd name="T51" fmla="*/ 203 h 637"/>
                <a:gd name="T52" fmla="*/ 27 w 86"/>
                <a:gd name="T53" fmla="*/ 143 h 637"/>
                <a:gd name="T54" fmla="*/ 41 w 86"/>
                <a:gd name="T55" fmla="*/ 95 h 637"/>
                <a:gd name="T56" fmla="*/ 54 w 86"/>
                <a:gd name="T57" fmla="*/ 58 h 637"/>
                <a:gd name="T58" fmla="*/ 67 w 86"/>
                <a:gd name="T59" fmla="*/ 31 h 637"/>
                <a:gd name="T60" fmla="*/ 76 w 86"/>
                <a:gd name="T61" fmla="*/ 13 h 637"/>
                <a:gd name="T62" fmla="*/ 83 w 86"/>
                <a:gd name="T63" fmla="*/ 3 h 637"/>
                <a:gd name="T64" fmla="*/ 86 w 86"/>
                <a:gd name="T65" fmla="*/ 0 h 637"/>
                <a:gd name="T66" fmla="*/ 86 w 86"/>
                <a:gd name="T67" fmla="*/ 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37">
                  <a:moveTo>
                    <a:pt x="86" y="0"/>
                  </a:moveTo>
                  <a:lnTo>
                    <a:pt x="84" y="4"/>
                  </a:lnTo>
                  <a:lnTo>
                    <a:pt x="79" y="15"/>
                  </a:lnTo>
                  <a:lnTo>
                    <a:pt x="71" y="33"/>
                  </a:lnTo>
                  <a:lnTo>
                    <a:pt x="63" y="60"/>
                  </a:lnTo>
                  <a:lnTo>
                    <a:pt x="53" y="95"/>
                  </a:lnTo>
                  <a:lnTo>
                    <a:pt x="43" y="139"/>
                  </a:lnTo>
                  <a:lnTo>
                    <a:pt x="33" y="191"/>
                  </a:lnTo>
                  <a:lnTo>
                    <a:pt x="25" y="252"/>
                  </a:lnTo>
                  <a:lnTo>
                    <a:pt x="20" y="318"/>
                  </a:lnTo>
                  <a:lnTo>
                    <a:pt x="21" y="386"/>
                  </a:lnTo>
                  <a:lnTo>
                    <a:pt x="25" y="450"/>
                  </a:lnTo>
                  <a:lnTo>
                    <a:pt x="32" y="510"/>
                  </a:lnTo>
                  <a:lnTo>
                    <a:pt x="38" y="560"/>
                  </a:lnTo>
                  <a:lnTo>
                    <a:pt x="46" y="601"/>
                  </a:lnTo>
                  <a:lnTo>
                    <a:pt x="51" y="627"/>
                  </a:lnTo>
                  <a:lnTo>
                    <a:pt x="53" y="637"/>
                  </a:lnTo>
                  <a:lnTo>
                    <a:pt x="49" y="629"/>
                  </a:lnTo>
                  <a:lnTo>
                    <a:pt x="42" y="611"/>
                  </a:lnTo>
                  <a:lnTo>
                    <a:pt x="31" y="579"/>
                  </a:lnTo>
                  <a:lnTo>
                    <a:pt x="20" y="538"/>
                  </a:lnTo>
                  <a:lnTo>
                    <a:pt x="10" y="485"/>
                  </a:lnTo>
                  <a:lnTo>
                    <a:pt x="3" y="424"/>
                  </a:lnTo>
                  <a:lnTo>
                    <a:pt x="0" y="354"/>
                  </a:lnTo>
                  <a:lnTo>
                    <a:pt x="5" y="277"/>
                  </a:lnTo>
                  <a:lnTo>
                    <a:pt x="15" y="203"/>
                  </a:lnTo>
                  <a:lnTo>
                    <a:pt x="27" y="143"/>
                  </a:lnTo>
                  <a:lnTo>
                    <a:pt x="41" y="95"/>
                  </a:lnTo>
                  <a:lnTo>
                    <a:pt x="54" y="58"/>
                  </a:lnTo>
                  <a:lnTo>
                    <a:pt x="67" y="31"/>
                  </a:lnTo>
                  <a:lnTo>
                    <a:pt x="76" y="13"/>
                  </a:lnTo>
                  <a:lnTo>
                    <a:pt x="83" y="3"/>
                  </a:lnTo>
                  <a:lnTo>
                    <a:pt x="86" y="0"/>
                  </a:lnTo>
                  <a:lnTo>
                    <a:pt x="8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4" name="Freeform 152">
              <a:extLst>
                <a:ext uri="{FF2B5EF4-FFF2-40B4-BE49-F238E27FC236}">
                  <a16:creationId xmlns:a16="http://schemas.microsoft.com/office/drawing/2014/main" id="{3124CEB8-2846-32AF-FF7D-EEFDE4322B2E}"/>
                </a:ext>
              </a:extLst>
            </p:cNvPr>
            <p:cNvSpPr>
              <a:spLocks/>
            </p:cNvSpPr>
            <p:nvPr/>
          </p:nvSpPr>
          <p:spPr bwMode="auto">
            <a:xfrm>
              <a:off x="4314" y="2432"/>
              <a:ext cx="448" cy="114"/>
            </a:xfrm>
            <a:custGeom>
              <a:avLst/>
              <a:gdLst>
                <a:gd name="T0" fmla="*/ 0 w 448"/>
                <a:gd name="T1" fmla="*/ 0 h 114"/>
                <a:gd name="T2" fmla="*/ 2 w 448"/>
                <a:gd name="T3" fmla="*/ 3 h 114"/>
                <a:gd name="T4" fmla="*/ 11 w 448"/>
                <a:gd name="T5" fmla="*/ 16 h 114"/>
                <a:gd name="T6" fmla="*/ 27 w 448"/>
                <a:gd name="T7" fmla="*/ 31 h 114"/>
                <a:gd name="T8" fmla="*/ 50 w 448"/>
                <a:gd name="T9" fmla="*/ 52 h 114"/>
                <a:gd name="T10" fmla="*/ 81 w 448"/>
                <a:gd name="T11" fmla="*/ 72 h 114"/>
                <a:gd name="T12" fmla="*/ 122 w 448"/>
                <a:gd name="T13" fmla="*/ 90 h 114"/>
                <a:gd name="T14" fmla="*/ 169 w 448"/>
                <a:gd name="T15" fmla="*/ 105 h 114"/>
                <a:gd name="T16" fmla="*/ 227 w 448"/>
                <a:gd name="T17" fmla="*/ 114 h 114"/>
                <a:gd name="T18" fmla="*/ 285 w 448"/>
                <a:gd name="T19" fmla="*/ 113 h 114"/>
                <a:gd name="T20" fmla="*/ 333 w 448"/>
                <a:gd name="T21" fmla="*/ 104 h 114"/>
                <a:gd name="T22" fmla="*/ 369 w 448"/>
                <a:gd name="T23" fmla="*/ 90 h 114"/>
                <a:gd name="T24" fmla="*/ 400 w 448"/>
                <a:gd name="T25" fmla="*/ 74 h 114"/>
                <a:gd name="T26" fmla="*/ 422 w 448"/>
                <a:gd name="T27" fmla="*/ 57 h 114"/>
                <a:gd name="T28" fmla="*/ 436 w 448"/>
                <a:gd name="T29" fmla="*/ 43 h 114"/>
                <a:gd name="T30" fmla="*/ 444 w 448"/>
                <a:gd name="T31" fmla="*/ 31 h 114"/>
                <a:gd name="T32" fmla="*/ 448 w 448"/>
                <a:gd name="T33" fmla="*/ 28 h 114"/>
                <a:gd name="T34" fmla="*/ 443 w 448"/>
                <a:gd name="T35" fmla="*/ 30 h 114"/>
                <a:gd name="T36" fmla="*/ 431 w 448"/>
                <a:gd name="T37" fmla="*/ 39 h 114"/>
                <a:gd name="T38" fmla="*/ 410 w 448"/>
                <a:gd name="T39" fmla="*/ 51 h 114"/>
                <a:gd name="T40" fmla="*/ 384 w 448"/>
                <a:gd name="T41" fmla="*/ 65 h 114"/>
                <a:gd name="T42" fmla="*/ 351 w 448"/>
                <a:gd name="T43" fmla="*/ 77 h 114"/>
                <a:gd name="T44" fmla="*/ 313 w 448"/>
                <a:gd name="T45" fmla="*/ 88 h 114"/>
                <a:gd name="T46" fmla="*/ 271 w 448"/>
                <a:gd name="T47" fmla="*/ 94 h 114"/>
                <a:gd name="T48" fmla="*/ 225 w 448"/>
                <a:gd name="T49" fmla="*/ 93 h 114"/>
                <a:gd name="T50" fmla="*/ 178 w 448"/>
                <a:gd name="T51" fmla="*/ 86 h 114"/>
                <a:gd name="T52" fmla="*/ 135 w 448"/>
                <a:gd name="T53" fmla="*/ 73 h 114"/>
                <a:gd name="T54" fmla="*/ 97 w 448"/>
                <a:gd name="T55" fmla="*/ 57 h 114"/>
                <a:gd name="T56" fmla="*/ 64 w 448"/>
                <a:gd name="T57" fmla="*/ 41 h 114"/>
                <a:gd name="T58" fmla="*/ 37 w 448"/>
                <a:gd name="T59" fmla="*/ 25 h 114"/>
                <a:gd name="T60" fmla="*/ 17 w 448"/>
                <a:gd name="T61" fmla="*/ 12 h 114"/>
                <a:gd name="T62" fmla="*/ 4 w 448"/>
                <a:gd name="T63" fmla="*/ 2 h 114"/>
                <a:gd name="T64" fmla="*/ 0 w 448"/>
                <a:gd name="T65" fmla="*/ 0 h 114"/>
                <a:gd name="T66" fmla="*/ 0 w 448"/>
                <a:gd name="T6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8" h="114">
                  <a:moveTo>
                    <a:pt x="0" y="0"/>
                  </a:moveTo>
                  <a:lnTo>
                    <a:pt x="2" y="3"/>
                  </a:lnTo>
                  <a:lnTo>
                    <a:pt x="11" y="16"/>
                  </a:lnTo>
                  <a:lnTo>
                    <a:pt x="27" y="31"/>
                  </a:lnTo>
                  <a:lnTo>
                    <a:pt x="50" y="52"/>
                  </a:lnTo>
                  <a:lnTo>
                    <a:pt x="81" y="72"/>
                  </a:lnTo>
                  <a:lnTo>
                    <a:pt x="122" y="90"/>
                  </a:lnTo>
                  <a:lnTo>
                    <a:pt x="169" y="105"/>
                  </a:lnTo>
                  <a:lnTo>
                    <a:pt x="227" y="114"/>
                  </a:lnTo>
                  <a:lnTo>
                    <a:pt x="285" y="113"/>
                  </a:lnTo>
                  <a:lnTo>
                    <a:pt x="333" y="104"/>
                  </a:lnTo>
                  <a:lnTo>
                    <a:pt x="369" y="90"/>
                  </a:lnTo>
                  <a:lnTo>
                    <a:pt x="400" y="74"/>
                  </a:lnTo>
                  <a:lnTo>
                    <a:pt x="422" y="57"/>
                  </a:lnTo>
                  <a:lnTo>
                    <a:pt x="436" y="43"/>
                  </a:lnTo>
                  <a:lnTo>
                    <a:pt x="444" y="31"/>
                  </a:lnTo>
                  <a:lnTo>
                    <a:pt x="448" y="28"/>
                  </a:lnTo>
                  <a:lnTo>
                    <a:pt x="443" y="30"/>
                  </a:lnTo>
                  <a:lnTo>
                    <a:pt x="431" y="39"/>
                  </a:lnTo>
                  <a:lnTo>
                    <a:pt x="410" y="51"/>
                  </a:lnTo>
                  <a:lnTo>
                    <a:pt x="384" y="65"/>
                  </a:lnTo>
                  <a:lnTo>
                    <a:pt x="351" y="77"/>
                  </a:lnTo>
                  <a:lnTo>
                    <a:pt x="313" y="88"/>
                  </a:lnTo>
                  <a:lnTo>
                    <a:pt x="271" y="94"/>
                  </a:lnTo>
                  <a:lnTo>
                    <a:pt x="225" y="93"/>
                  </a:lnTo>
                  <a:lnTo>
                    <a:pt x="178" y="86"/>
                  </a:lnTo>
                  <a:lnTo>
                    <a:pt x="135" y="73"/>
                  </a:lnTo>
                  <a:lnTo>
                    <a:pt x="97" y="57"/>
                  </a:lnTo>
                  <a:lnTo>
                    <a:pt x="64" y="41"/>
                  </a:lnTo>
                  <a:lnTo>
                    <a:pt x="37" y="25"/>
                  </a:lnTo>
                  <a:lnTo>
                    <a:pt x="17" y="12"/>
                  </a:lnTo>
                  <a:lnTo>
                    <a:pt x="4" y="2"/>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5" name="Freeform 153">
              <a:extLst>
                <a:ext uri="{FF2B5EF4-FFF2-40B4-BE49-F238E27FC236}">
                  <a16:creationId xmlns:a16="http://schemas.microsoft.com/office/drawing/2014/main" id="{6D9DF554-3353-42E8-E092-21DA263382EF}"/>
                </a:ext>
              </a:extLst>
            </p:cNvPr>
            <p:cNvSpPr>
              <a:spLocks/>
            </p:cNvSpPr>
            <p:nvPr/>
          </p:nvSpPr>
          <p:spPr bwMode="auto">
            <a:xfrm>
              <a:off x="4351" y="2658"/>
              <a:ext cx="604" cy="93"/>
            </a:xfrm>
            <a:custGeom>
              <a:avLst/>
              <a:gdLst>
                <a:gd name="T0" fmla="*/ 0 w 604"/>
                <a:gd name="T1" fmla="*/ 65 h 93"/>
                <a:gd name="T2" fmla="*/ 2 w 604"/>
                <a:gd name="T3" fmla="*/ 66 h 93"/>
                <a:gd name="T4" fmla="*/ 13 w 604"/>
                <a:gd name="T5" fmla="*/ 71 h 93"/>
                <a:gd name="T6" fmla="*/ 31 w 604"/>
                <a:gd name="T7" fmla="*/ 76 h 93"/>
                <a:gd name="T8" fmla="*/ 59 w 604"/>
                <a:gd name="T9" fmla="*/ 82 h 93"/>
                <a:gd name="T10" fmla="*/ 96 w 604"/>
                <a:gd name="T11" fmla="*/ 87 h 93"/>
                <a:gd name="T12" fmla="*/ 145 w 604"/>
                <a:gd name="T13" fmla="*/ 92 h 93"/>
                <a:gd name="T14" fmla="*/ 205 w 604"/>
                <a:gd name="T15" fmla="*/ 93 h 93"/>
                <a:gd name="T16" fmla="*/ 280 w 604"/>
                <a:gd name="T17" fmla="*/ 90 h 93"/>
                <a:gd name="T18" fmla="*/ 355 w 604"/>
                <a:gd name="T19" fmla="*/ 83 h 93"/>
                <a:gd name="T20" fmla="*/ 420 w 604"/>
                <a:gd name="T21" fmla="*/ 71 h 93"/>
                <a:gd name="T22" fmla="*/ 475 w 604"/>
                <a:gd name="T23" fmla="*/ 55 h 93"/>
                <a:gd name="T24" fmla="*/ 521 w 604"/>
                <a:gd name="T25" fmla="*/ 40 h 93"/>
                <a:gd name="T26" fmla="*/ 557 w 604"/>
                <a:gd name="T27" fmla="*/ 24 h 93"/>
                <a:gd name="T28" fmla="*/ 583 w 604"/>
                <a:gd name="T29" fmla="*/ 12 h 93"/>
                <a:gd name="T30" fmla="*/ 598 w 604"/>
                <a:gd name="T31" fmla="*/ 2 h 93"/>
                <a:gd name="T32" fmla="*/ 604 w 604"/>
                <a:gd name="T33" fmla="*/ 0 h 93"/>
                <a:gd name="T34" fmla="*/ 596 w 604"/>
                <a:gd name="T35" fmla="*/ 1 h 93"/>
                <a:gd name="T36" fmla="*/ 574 w 604"/>
                <a:gd name="T37" fmla="*/ 7 h 93"/>
                <a:gd name="T38" fmla="*/ 544 w 604"/>
                <a:gd name="T39" fmla="*/ 16 h 93"/>
                <a:gd name="T40" fmla="*/ 504 w 604"/>
                <a:gd name="T41" fmla="*/ 27 h 93"/>
                <a:gd name="T42" fmla="*/ 459 w 604"/>
                <a:gd name="T43" fmla="*/ 38 h 93"/>
                <a:gd name="T44" fmla="*/ 412 w 604"/>
                <a:gd name="T45" fmla="*/ 49 h 93"/>
                <a:gd name="T46" fmla="*/ 367 w 604"/>
                <a:gd name="T47" fmla="*/ 59 h 93"/>
                <a:gd name="T48" fmla="*/ 324 w 604"/>
                <a:gd name="T49" fmla="*/ 68 h 93"/>
                <a:gd name="T50" fmla="*/ 280 w 604"/>
                <a:gd name="T51" fmla="*/ 72 h 93"/>
                <a:gd name="T52" fmla="*/ 229 w 604"/>
                <a:gd name="T53" fmla="*/ 74 h 93"/>
                <a:gd name="T54" fmla="*/ 175 w 604"/>
                <a:gd name="T55" fmla="*/ 74 h 93"/>
                <a:gd name="T56" fmla="*/ 123 w 604"/>
                <a:gd name="T57" fmla="*/ 73 h 93"/>
                <a:gd name="T58" fmla="*/ 75 w 604"/>
                <a:gd name="T59" fmla="*/ 71 h 93"/>
                <a:gd name="T60" fmla="*/ 35 w 604"/>
                <a:gd name="T61" fmla="*/ 68 h 93"/>
                <a:gd name="T62" fmla="*/ 10 w 604"/>
                <a:gd name="T63" fmla="*/ 66 h 93"/>
                <a:gd name="T64" fmla="*/ 0 w 604"/>
                <a:gd name="T65" fmla="*/ 65 h 93"/>
                <a:gd name="T66" fmla="*/ 0 w 604"/>
                <a:gd name="T67" fmla="*/ 6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4" h="93">
                  <a:moveTo>
                    <a:pt x="0" y="65"/>
                  </a:moveTo>
                  <a:lnTo>
                    <a:pt x="2" y="66"/>
                  </a:lnTo>
                  <a:lnTo>
                    <a:pt x="13" y="71"/>
                  </a:lnTo>
                  <a:lnTo>
                    <a:pt x="31" y="76"/>
                  </a:lnTo>
                  <a:lnTo>
                    <a:pt x="59" y="82"/>
                  </a:lnTo>
                  <a:lnTo>
                    <a:pt x="96" y="87"/>
                  </a:lnTo>
                  <a:lnTo>
                    <a:pt x="145" y="92"/>
                  </a:lnTo>
                  <a:lnTo>
                    <a:pt x="205" y="93"/>
                  </a:lnTo>
                  <a:lnTo>
                    <a:pt x="280" y="90"/>
                  </a:lnTo>
                  <a:lnTo>
                    <a:pt x="355" y="83"/>
                  </a:lnTo>
                  <a:lnTo>
                    <a:pt x="420" y="71"/>
                  </a:lnTo>
                  <a:lnTo>
                    <a:pt x="475" y="55"/>
                  </a:lnTo>
                  <a:lnTo>
                    <a:pt x="521" y="40"/>
                  </a:lnTo>
                  <a:lnTo>
                    <a:pt x="557" y="24"/>
                  </a:lnTo>
                  <a:lnTo>
                    <a:pt x="583" y="12"/>
                  </a:lnTo>
                  <a:lnTo>
                    <a:pt x="598" y="2"/>
                  </a:lnTo>
                  <a:lnTo>
                    <a:pt x="604" y="0"/>
                  </a:lnTo>
                  <a:lnTo>
                    <a:pt x="596" y="1"/>
                  </a:lnTo>
                  <a:lnTo>
                    <a:pt x="574" y="7"/>
                  </a:lnTo>
                  <a:lnTo>
                    <a:pt x="544" y="16"/>
                  </a:lnTo>
                  <a:lnTo>
                    <a:pt x="504" y="27"/>
                  </a:lnTo>
                  <a:lnTo>
                    <a:pt x="459" y="38"/>
                  </a:lnTo>
                  <a:lnTo>
                    <a:pt x="412" y="49"/>
                  </a:lnTo>
                  <a:lnTo>
                    <a:pt x="367" y="59"/>
                  </a:lnTo>
                  <a:lnTo>
                    <a:pt x="324" y="68"/>
                  </a:lnTo>
                  <a:lnTo>
                    <a:pt x="280" y="72"/>
                  </a:lnTo>
                  <a:lnTo>
                    <a:pt x="229" y="74"/>
                  </a:lnTo>
                  <a:lnTo>
                    <a:pt x="175" y="74"/>
                  </a:lnTo>
                  <a:lnTo>
                    <a:pt x="123" y="73"/>
                  </a:lnTo>
                  <a:lnTo>
                    <a:pt x="75" y="71"/>
                  </a:lnTo>
                  <a:lnTo>
                    <a:pt x="35" y="68"/>
                  </a:lnTo>
                  <a:lnTo>
                    <a:pt x="10" y="66"/>
                  </a:lnTo>
                  <a:lnTo>
                    <a:pt x="0" y="65"/>
                  </a:lnTo>
                  <a:lnTo>
                    <a:pt x="0"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6" name="Freeform 154">
              <a:extLst>
                <a:ext uri="{FF2B5EF4-FFF2-40B4-BE49-F238E27FC236}">
                  <a16:creationId xmlns:a16="http://schemas.microsoft.com/office/drawing/2014/main" id="{64DA8C01-5347-A723-073B-449135D296C3}"/>
                </a:ext>
              </a:extLst>
            </p:cNvPr>
            <p:cNvSpPr>
              <a:spLocks/>
            </p:cNvSpPr>
            <p:nvPr/>
          </p:nvSpPr>
          <p:spPr bwMode="auto">
            <a:xfrm>
              <a:off x="4569" y="2445"/>
              <a:ext cx="214" cy="608"/>
            </a:xfrm>
            <a:custGeom>
              <a:avLst/>
              <a:gdLst>
                <a:gd name="T0" fmla="*/ 63 w 214"/>
                <a:gd name="T1" fmla="*/ 0 h 608"/>
                <a:gd name="T2" fmla="*/ 70 w 214"/>
                <a:gd name="T3" fmla="*/ 5 h 608"/>
                <a:gd name="T4" fmla="*/ 89 w 214"/>
                <a:gd name="T5" fmla="*/ 21 h 608"/>
                <a:gd name="T6" fmla="*/ 113 w 214"/>
                <a:gd name="T7" fmla="*/ 48 h 608"/>
                <a:gd name="T8" fmla="*/ 143 w 214"/>
                <a:gd name="T9" fmla="*/ 85 h 608"/>
                <a:gd name="T10" fmla="*/ 168 w 214"/>
                <a:gd name="T11" fmla="*/ 131 h 608"/>
                <a:gd name="T12" fmla="*/ 188 w 214"/>
                <a:gd name="T13" fmla="*/ 188 h 608"/>
                <a:gd name="T14" fmla="*/ 198 w 214"/>
                <a:gd name="T15" fmla="*/ 254 h 608"/>
                <a:gd name="T16" fmla="*/ 193 w 214"/>
                <a:gd name="T17" fmla="*/ 329 h 608"/>
                <a:gd name="T18" fmla="*/ 173 w 214"/>
                <a:gd name="T19" fmla="*/ 400 h 608"/>
                <a:gd name="T20" fmla="*/ 146 w 214"/>
                <a:gd name="T21" fmla="*/ 462 h 608"/>
                <a:gd name="T22" fmla="*/ 114 w 214"/>
                <a:gd name="T23" fmla="*/ 510 h 608"/>
                <a:gd name="T24" fmla="*/ 83 w 214"/>
                <a:gd name="T25" fmla="*/ 548 h 608"/>
                <a:gd name="T26" fmla="*/ 51 w 214"/>
                <a:gd name="T27" fmla="*/ 575 h 608"/>
                <a:gd name="T28" fmla="*/ 25 w 214"/>
                <a:gd name="T29" fmla="*/ 595 h 608"/>
                <a:gd name="T30" fmla="*/ 6 w 214"/>
                <a:gd name="T31" fmla="*/ 604 h 608"/>
                <a:gd name="T32" fmla="*/ 0 w 214"/>
                <a:gd name="T33" fmla="*/ 608 h 608"/>
                <a:gd name="T34" fmla="*/ 8 w 214"/>
                <a:gd name="T35" fmla="*/ 606 h 608"/>
                <a:gd name="T36" fmla="*/ 27 w 214"/>
                <a:gd name="T37" fmla="*/ 597 h 608"/>
                <a:gd name="T38" fmla="*/ 56 w 214"/>
                <a:gd name="T39" fmla="*/ 581 h 608"/>
                <a:gd name="T40" fmla="*/ 91 w 214"/>
                <a:gd name="T41" fmla="*/ 555 h 608"/>
                <a:gd name="T42" fmla="*/ 127 w 214"/>
                <a:gd name="T43" fmla="*/ 520 h 608"/>
                <a:gd name="T44" fmla="*/ 161 w 214"/>
                <a:gd name="T45" fmla="*/ 472 h 608"/>
                <a:gd name="T46" fmla="*/ 189 w 214"/>
                <a:gd name="T47" fmla="*/ 410 h 608"/>
                <a:gd name="T48" fmla="*/ 210 w 214"/>
                <a:gd name="T49" fmla="*/ 334 h 608"/>
                <a:gd name="T50" fmla="*/ 214 w 214"/>
                <a:gd name="T51" fmla="*/ 254 h 608"/>
                <a:gd name="T52" fmla="*/ 203 w 214"/>
                <a:gd name="T53" fmla="*/ 186 h 608"/>
                <a:gd name="T54" fmla="*/ 179 w 214"/>
                <a:gd name="T55" fmla="*/ 129 h 608"/>
                <a:gd name="T56" fmla="*/ 151 w 214"/>
                <a:gd name="T57" fmla="*/ 81 h 608"/>
                <a:gd name="T58" fmla="*/ 119 w 214"/>
                <a:gd name="T59" fmla="*/ 46 h 608"/>
                <a:gd name="T60" fmla="*/ 91 w 214"/>
                <a:gd name="T61" fmla="*/ 20 h 608"/>
                <a:gd name="T62" fmla="*/ 70 w 214"/>
                <a:gd name="T63" fmla="*/ 4 h 608"/>
                <a:gd name="T64" fmla="*/ 63 w 214"/>
                <a:gd name="T65" fmla="*/ 0 h 608"/>
                <a:gd name="T66" fmla="*/ 63 w 214"/>
                <a:gd name="T67"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4" h="608">
                  <a:moveTo>
                    <a:pt x="63" y="0"/>
                  </a:moveTo>
                  <a:lnTo>
                    <a:pt x="70" y="5"/>
                  </a:lnTo>
                  <a:lnTo>
                    <a:pt x="89" y="21"/>
                  </a:lnTo>
                  <a:lnTo>
                    <a:pt x="113" y="48"/>
                  </a:lnTo>
                  <a:lnTo>
                    <a:pt x="143" y="85"/>
                  </a:lnTo>
                  <a:lnTo>
                    <a:pt x="168" y="131"/>
                  </a:lnTo>
                  <a:lnTo>
                    <a:pt x="188" y="188"/>
                  </a:lnTo>
                  <a:lnTo>
                    <a:pt x="198" y="254"/>
                  </a:lnTo>
                  <a:lnTo>
                    <a:pt x="193" y="329"/>
                  </a:lnTo>
                  <a:lnTo>
                    <a:pt x="173" y="400"/>
                  </a:lnTo>
                  <a:lnTo>
                    <a:pt x="146" y="462"/>
                  </a:lnTo>
                  <a:lnTo>
                    <a:pt x="114" y="510"/>
                  </a:lnTo>
                  <a:lnTo>
                    <a:pt x="83" y="548"/>
                  </a:lnTo>
                  <a:lnTo>
                    <a:pt x="51" y="575"/>
                  </a:lnTo>
                  <a:lnTo>
                    <a:pt x="25" y="595"/>
                  </a:lnTo>
                  <a:lnTo>
                    <a:pt x="6" y="604"/>
                  </a:lnTo>
                  <a:lnTo>
                    <a:pt x="0" y="608"/>
                  </a:lnTo>
                  <a:lnTo>
                    <a:pt x="8" y="606"/>
                  </a:lnTo>
                  <a:lnTo>
                    <a:pt x="27" y="597"/>
                  </a:lnTo>
                  <a:lnTo>
                    <a:pt x="56" y="581"/>
                  </a:lnTo>
                  <a:lnTo>
                    <a:pt x="91" y="555"/>
                  </a:lnTo>
                  <a:lnTo>
                    <a:pt x="127" y="520"/>
                  </a:lnTo>
                  <a:lnTo>
                    <a:pt x="161" y="472"/>
                  </a:lnTo>
                  <a:lnTo>
                    <a:pt x="189" y="410"/>
                  </a:lnTo>
                  <a:lnTo>
                    <a:pt x="210" y="334"/>
                  </a:lnTo>
                  <a:lnTo>
                    <a:pt x="214" y="254"/>
                  </a:lnTo>
                  <a:lnTo>
                    <a:pt x="203" y="186"/>
                  </a:lnTo>
                  <a:lnTo>
                    <a:pt x="179" y="129"/>
                  </a:lnTo>
                  <a:lnTo>
                    <a:pt x="151" y="81"/>
                  </a:lnTo>
                  <a:lnTo>
                    <a:pt x="119" y="46"/>
                  </a:lnTo>
                  <a:lnTo>
                    <a:pt x="91" y="20"/>
                  </a:lnTo>
                  <a:lnTo>
                    <a:pt x="70" y="4"/>
                  </a:lnTo>
                  <a:lnTo>
                    <a:pt x="63" y="0"/>
                  </a:ln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7" name="Freeform 155">
              <a:extLst>
                <a:ext uri="{FF2B5EF4-FFF2-40B4-BE49-F238E27FC236}">
                  <a16:creationId xmlns:a16="http://schemas.microsoft.com/office/drawing/2014/main" id="{3865554C-84A1-23A4-AB9B-7348314CD98E}"/>
                </a:ext>
              </a:extLst>
            </p:cNvPr>
            <p:cNvSpPr>
              <a:spLocks/>
            </p:cNvSpPr>
            <p:nvPr/>
          </p:nvSpPr>
          <p:spPr bwMode="auto">
            <a:xfrm>
              <a:off x="4313" y="2430"/>
              <a:ext cx="210" cy="467"/>
            </a:xfrm>
            <a:custGeom>
              <a:avLst/>
              <a:gdLst>
                <a:gd name="T0" fmla="*/ 210 w 210"/>
                <a:gd name="T1" fmla="*/ 0 h 467"/>
                <a:gd name="T2" fmla="*/ 202 w 210"/>
                <a:gd name="T3" fmla="*/ 3 h 467"/>
                <a:gd name="T4" fmla="*/ 183 w 210"/>
                <a:gd name="T5" fmla="*/ 11 h 467"/>
                <a:gd name="T6" fmla="*/ 154 w 210"/>
                <a:gd name="T7" fmla="*/ 25 h 467"/>
                <a:gd name="T8" fmla="*/ 123 w 210"/>
                <a:gd name="T9" fmla="*/ 47 h 467"/>
                <a:gd name="T10" fmla="*/ 89 w 210"/>
                <a:gd name="T11" fmla="*/ 76 h 467"/>
                <a:gd name="T12" fmla="*/ 59 w 210"/>
                <a:gd name="T13" fmla="*/ 115 h 467"/>
                <a:gd name="T14" fmla="*/ 35 w 210"/>
                <a:gd name="T15" fmla="*/ 162 h 467"/>
                <a:gd name="T16" fmla="*/ 22 w 210"/>
                <a:gd name="T17" fmla="*/ 220 h 467"/>
                <a:gd name="T18" fmla="*/ 19 w 210"/>
                <a:gd name="T19" fmla="*/ 279 h 467"/>
                <a:gd name="T20" fmla="*/ 23 w 210"/>
                <a:gd name="T21" fmla="*/ 331 h 467"/>
                <a:gd name="T22" fmla="*/ 30 w 210"/>
                <a:gd name="T23" fmla="*/ 372 h 467"/>
                <a:gd name="T24" fmla="*/ 42 w 210"/>
                <a:gd name="T25" fmla="*/ 407 h 467"/>
                <a:gd name="T26" fmla="*/ 54 w 210"/>
                <a:gd name="T27" fmla="*/ 433 h 467"/>
                <a:gd name="T28" fmla="*/ 65 w 210"/>
                <a:gd name="T29" fmla="*/ 451 h 467"/>
                <a:gd name="T30" fmla="*/ 72 w 210"/>
                <a:gd name="T31" fmla="*/ 462 h 467"/>
                <a:gd name="T32" fmla="*/ 76 w 210"/>
                <a:gd name="T33" fmla="*/ 467 h 467"/>
                <a:gd name="T34" fmla="*/ 71 w 210"/>
                <a:gd name="T35" fmla="*/ 461 h 467"/>
                <a:gd name="T36" fmla="*/ 59 w 210"/>
                <a:gd name="T37" fmla="*/ 447 h 467"/>
                <a:gd name="T38" fmla="*/ 43 w 210"/>
                <a:gd name="T39" fmla="*/ 423 h 467"/>
                <a:gd name="T40" fmla="*/ 26 w 210"/>
                <a:gd name="T41" fmla="*/ 391 h 467"/>
                <a:gd name="T42" fmla="*/ 11 w 210"/>
                <a:gd name="T43" fmla="*/ 350 h 467"/>
                <a:gd name="T44" fmla="*/ 1 w 210"/>
                <a:gd name="T45" fmla="*/ 302 h 467"/>
                <a:gd name="T46" fmla="*/ 0 w 210"/>
                <a:gd name="T47" fmla="*/ 247 h 467"/>
                <a:gd name="T48" fmla="*/ 12 w 210"/>
                <a:gd name="T49" fmla="*/ 186 h 467"/>
                <a:gd name="T50" fmla="*/ 34 w 210"/>
                <a:gd name="T51" fmla="*/ 127 h 467"/>
                <a:gd name="T52" fmla="*/ 62 w 210"/>
                <a:gd name="T53" fmla="*/ 83 h 467"/>
                <a:gd name="T54" fmla="*/ 94 w 210"/>
                <a:gd name="T55" fmla="*/ 49 h 467"/>
                <a:gd name="T56" fmla="*/ 129 w 210"/>
                <a:gd name="T57" fmla="*/ 27 h 467"/>
                <a:gd name="T58" fmla="*/ 159 w 210"/>
                <a:gd name="T59" fmla="*/ 13 h 467"/>
                <a:gd name="T60" fmla="*/ 185 w 210"/>
                <a:gd name="T61" fmla="*/ 5 h 467"/>
                <a:gd name="T62" fmla="*/ 202 w 210"/>
                <a:gd name="T63" fmla="*/ 2 h 467"/>
                <a:gd name="T64" fmla="*/ 210 w 210"/>
                <a:gd name="T65" fmla="*/ 0 h 467"/>
                <a:gd name="T66" fmla="*/ 210 w 210"/>
                <a:gd name="T67"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 h="467">
                  <a:moveTo>
                    <a:pt x="210" y="0"/>
                  </a:moveTo>
                  <a:lnTo>
                    <a:pt x="202" y="3"/>
                  </a:lnTo>
                  <a:lnTo>
                    <a:pt x="183" y="11"/>
                  </a:lnTo>
                  <a:lnTo>
                    <a:pt x="154" y="25"/>
                  </a:lnTo>
                  <a:lnTo>
                    <a:pt x="123" y="47"/>
                  </a:lnTo>
                  <a:lnTo>
                    <a:pt x="89" y="76"/>
                  </a:lnTo>
                  <a:lnTo>
                    <a:pt x="59" y="115"/>
                  </a:lnTo>
                  <a:lnTo>
                    <a:pt x="35" y="162"/>
                  </a:lnTo>
                  <a:lnTo>
                    <a:pt x="22" y="220"/>
                  </a:lnTo>
                  <a:lnTo>
                    <a:pt x="19" y="279"/>
                  </a:lnTo>
                  <a:lnTo>
                    <a:pt x="23" y="331"/>
                  </a:lnTo>
                  <a:lnTo>
                    <a:pt x="30" y="372"/>
                  </a:lnTo>
                  <a:lnTo>
                    <a:pt x="42" y="407"/>
                  </a:lnTo>
                  <a:lnTo>
                    <a:pt x="54" y="433"/>
                  </a:lnTo>
                  <a:lnTo>
                    <a:pt x="65" y="451"/>
                  </a:lnTo>
                  <a:lnTo>
                    <a:pt x="72" y="462"/>
                  </a:lnTo>
                  <a:lnTo>
                    <a:pt x="76" y="467"/>
                  </a:lnTo>
                  <a:lnTo>
                    <a:pt x="71" y="461"/>
                  </a:lnTo>
                  <a:lnTo>
                    <a:pt x="59" y="447"/>
                  </a:lnTo>
                  <a:lnTo>
                    <a:pt x="43" y="423"/>
                  </a:lnTo>
                  <a:lnTo>
                    <a:pt x="26" y="391"/>
                  </a:lnTo>
                  <a:lnTo>
                    <a:pt x="11" y="350"/>
                  </a:lnTo>
                  <a:lnTo>
                    <a:pt x="1" y="302"/>
                  </a:lnTo>
                  <a:lnTo>
                    <a:pt x="0" y="247"/>
                  </a:lnTo>
                  <a:lnTo>
                    <a:pt x="12" y="186"/>
                  </a:lnTo>
                  <a:lnTo>
                    <a:pt x="34" y="127"/>
                  </a:lnTo>
                  <a:lnTo>
                    <a:pt x="62" y="83"/>
                  </a:lnTo>
                  <a:lnTo>
                    <a:pt x="94" y="49"/>
                  </a:lnTo>
                  <a:lnTo>
                    <a:pt x="129" y="27"/>
                  </a:lnTo>
                  <a:lnTo>
                    <a:pt x="159" y="13"/>
                  </a:lnTo>
                  <a:lnTo>
                    <a:pt x="185" y="5"/>
                  </a:lnTo>
                  <a:lnTo>
                    <a:pt x="202" y="2"/>
                  </a:lnTo>
                  <a:lnTo>
                    <a:pt x="210" y="0"/>
                  </a:lnTo>
                  <a:lnTo>
                    <a:pt x="2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8" name="Freeform 156">
              <a:extLst>
                <a:ext uri="{FF2B5EF4-FFF2-40B4-BE49-F238E27FC236}">
                  <a16:creationId xmlns:a16="http://schemas.microsoft.com/office/drawing/2014/main" id="{3D2FEAE7-E332-2B90-4668-7C173BAD4EC3}"/>
                </a:ext>
              </a:extLst>
            </p:cNvPr>
            <p:cNvSpPr>
              <a:spLocks/>
            </p:cNvSpPr>
            <p:nvPr/>
          </p:nvSpPr>
          <p:spPr bwMode="auto">
            <a:xfrm>
              <a:off x="4324" y="2772"/>
              <a:ext cx="99" cy="27"/>
            </a:xfrm>
            <a:custGeom>
              <a:avLst/>
              <a:gdLst>
                <a:gd name="T0" fmla="*/ 0 w 99"/>
                <a:gd name="T1" fmla="*/ 0 h 27"/>
                <a:gd name="T2" fmla="*/ 1 w 99"/>
                <a:gd name="T3" fmla="*/ 0 h 27"/>
                <a:gd name="T4" fmla="*/ 5 w 99"/>
                <a:gd name="T5" fmla="*/ 2 h 27"/>
                <a:gd name="T6" fmla="*/ 10 w 99"/>
                <a:gd name="T7" fmla="*/ 3 h 27"/>
                <a:gd name="T8" fmla="*/ 17 w 99"/>
                <a:gd name="T9" fmla="*/ 6 h 27"/>
                <a:gd name="T10" fmla="*/ 23 w 99"/>
                <a:gd name="T11" fmla="*/ 8 h 27"/>
                <a:gd name="T12" fmla="*/ 32 w 99"/>
                <a:gd name="T13" fmla="*/ 11 h 27"/>
                <a:gd name="T14" fmla="*/ 39 w 99"/>
                <a:gd name="T15" fmla="*/ 12 h 27"/>
                <a:gd name="T16" fmla="*/ 48 w 99"/>
                <a:gd name="T17" fmla="*/ 13 h 27"/>
                <a:gd name="T18" fmla="*/ 55 w 99"/>
                <a:gd name="T19" fmla="*/ 12 h 27"/>
                <a:gd name="T20" fmla="*/ 64 w 99"/>
                <a:gd name="T21" fmla="*/ 12 h 27"/>
                <a:gd name="T22" fmla="*/ 71 w 99"/>
                <a:gd name="T23" fmla="*/ 12 h 27"/>
                <a:gd name="T24" fmla="*/ 80 w 99"/>
                <a:gd name="T25" fmla="*/ 12 h 27"/>
                <a:gd name="T26" fmla="*/ 87 w 99"/>
                <a:gd name="T27" fmla="*/ 11 h 27"/>
                <a:gd name="T28" fmla="*/ 93 w 99"/>
                <a:gd name="T29" fmla="*/ 11 h 27"/>
                <a:gd name="T30" fmla="*/ 98 w 99"/>
                <a:gd name="T31" fmla="*/ 11 h 27"/>
                <a:gd name="T32" fmla="*/ 99 w 99"/>
                <a:gd name="T33" fmla="*/ 11 h 27"/>
                <a:gd name="T34" fmla="*/ 98 w 99"/>
                <a:gd name="T35" fmla="*/ 11 h 27"/>
                <a:gd name="T36" fmla="*/ 97 w 99"/>
                <a:gd name="T37" fmla="*/ 13 h 27"/>
                <a:gd name="T38" fmla="*/ 94 w 99"/>
                <a:gd name="T39" fmla="*/ 16 h 27"/>
                <a:gd name="T40" fmla="*/ 91 w 99"/>
                <a:gd name="T41" fmla="*/ 18 h 27"/>
                <a:gd name="T42" fmla="*/ 85 w 99"/>
                <a:gd name="T43" fmla="*/ 21 h 27"/>
                <a:gd name="T44" fmla="*/ 78 w 99"/>
                <a:gd name="T45" fmla="*/ 24 h 27"/>
                <a:gd name="T46" fmla="*/ 70 w 99"/>
                <a:gd name="T47" fmla="*/ 26 h 27"/>
                <a:gd name="T48" fmla="*/ 59 w 99"/>
                <a:gd name="T49" fmla="*/ 27 h 27"/>
                <a:gd name="T50" fmla="*/ 48 w 99"/>
                <a:gd name="T51" fmla="*/ 27 h 27"/>
                <a:gd name="T52" fmla="*/ 38 w 99"/>
                <a:gd name="T53" fmla="*/ 27 h 27"/>
                <a:gd name="T54" fmla="*/ 28 w 99"/>
                <a:gd name="T55" fmla="*/ 27 h 27"/>
                <a:gd name="T56" fmla="*/ 21 w 99"/>
                <a:gd name="T57" fmla="*/ 26 h 27"/>
                <a:gd name="T58" fmla="*/ 13 w 99"/>
                <a:gd name="T59" fmla="*/ 24 h 27"/>
                <a:gd name="T60" fmla="*/ 10 w 99"/>
                <a:gd name="T61" fmla="*/ 24 h 27"/>
                <a:gd name="T62" fmla="*/ 6 w 99"/>
                <a:gd name="T63" fmla="*/ 23 h 27"/>
                <a:gd name="T64" fmla="*/ 6 w 99"/>
                <a:gd name="T65" fmla="*/ 23 h 27"/>
                <a:gd name="T66" fmla="*/ 0 w 99"/>
                <a:gd name="T67" fmla="*/ 0 h 27"/>
                <a:gd name="T68" fmla="*/ 0 w 99"/>
                <a:gd name="T6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9" h="27">
                  <a:moveTo>
                    <a:pt x="0" y="0"/>
                  </a:moveTo>
                  <a:lnTo>
                    <a:pt x="1" y="0"/>
                  </a:lnTo>
                  <a:lnTo>
                    <a:pt x="5" y="2"/>
                  </a:lnTo>
                  <a:lnTo>
                    <a:pt x="10" y="3"/>
                  </a:lnTo>
                  <a:lnTo>
                    <a:pt x="17" y="6"/>
                  </a:lnTo>
                  <a:lnTo>
                    <a:pt x="23" y="8"/>
                  </a:lnTo>
                  <a:lnTo>
                    <a:pt x="32" y="11"/>
                  </a:lnTo>
                  <a:lnTo>
                    <a:pt x="39" y="12"/>
                  </a:lnTo>
                  <a:lnTo>
                    <a:pt x="48" y="13"/>
                  </a:lnTo>
                  <a:lnTo>
                    <a:pt x="55" y="12"/>
                  </a:lnTo>
                  <a:lnTo>
                    <a:pt x="64" y="12"/>
                  </a:lnTo>
                  <a:lnTo>
                    <a:pt x="71" y="12"/>
                  </a:lnTo>
                  <a:lnTo>
                    <a:pt x="80" y="12"/>
                  </a:lnTo>
                  <a:lnTo>
                    <a:pt x="87" y="11"/>
                  </a:lnTo>
                  <a:lnTo>
                    <a:pt x="93" y="11"/>
                  </a:lnTo>
                  <a:lnTo>
                    <a:pt x="98" y="11"/>
                  </a:lnTo>
                  <a:lnTo>
                    <a:pt x="99" y="11"/>
                  </a:lnTo>
                  <a:lnTo>
                    <a:pt x="98" y="11"/>
                  </a:lnTo>
                  <a:lnTo>
                    <a:pt x="97" y="13"/>
                  </a:lnTo>
                  <a:lnTo>
                    <a:pt x="94" y="16"/>
                  </a:lnTo>
                  <a:lnTo>
                    <a:pt x="91" y="18"/>
                  </a:lnTo>
                  <a:lnTo>
                    <a:pt x="85" y="21"/>
                  </a:lnTo>
                  <a:lnTo>
                    <a:pt x="78" y="24"/>
                  </a:lnTo>
                  <a:lnTo>
                    <a:pt x="70" y="26"/>
                  </a:lnTo>
                  <a:lnTo>
                    <a:pt x="59" y="27"/>
                  </a:lnTo>
                  <a:lnTo>
                    <a:pt x="48" y="27"/>
                  </a:lnTo>
                  <a:lnTo>
                    <a:pt x="38" y="27"/>
                  </a:lnTo>
                  <a:lnTo>
                    <a:pt x="28" y="27"/>
                  </a:lnTo>
                  <a:lnTo>
                    <a:pt x="21" y="26"/>
                  </a:lnTo>
                  <a:lnTo>
                    <a:pt x="13" y="24"/>
                  </a:lnTo>
                  <a:lnTo>
                    <a:pt x="10" y="24"/>
                  </a:lnTo>
                  <a:lnTo>
                    <a:pt x="6" y="23"/>
                  </a:lnTo>
                  <a:lnTo>
                    <a:pt x="6" y="23"/>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09" name="Freeform 157">
              <a:extLst>
                <a:ext uri="{FF2B5EF4-FFF2-40B4-BE49-F238E27FC236}">
                  <a16:creationId xmlns:a16="http://schemas.microsoft.com/office/drawing/2014/main" id="{F51F6B52-A916-B5EC-C7A5-7B0CF8ABAAC2}"/>
                </a:ext>
              </a:extLst>
            </p:cNvPr>
            <p:cNvSpPr>
              <a:spLocks/>
            </p:cNvSpPr>
            <p:nvPr/>
          </p:nvSpPr>
          <p:spPr bwMode="auto">
            <a:xfrm>
              <a:off x="4375" y="2791"/>
              <a:ext cx="21" cy="47"/>
            </a:xfrm>
            <a:custGeom>
              <a:avLst/>
              <a:gdLst>
                <a:gd name="T0" fmla="*/ 0 w 21"/>
                <a:gd name="T1" fmla="*/ 0 h 47"/>
                <a:gd name="T2" fmla="*/ 10 w 21"/>
                <a:gd name="T3" fmla="*/ 47 h 47"/>
                <a:gd name="T4" fmla="*/ 21 w 21"/>
                <a:gd name="T5" fmla="*/ 46 h 47"/>
                <a:gd name="T6" fmla="*/ 15 w 21"/>
                <a:gd name="T7" fmla="*/ 3 h 47"/>
                <a:gd name="T8" fmla="*/ 0 w 21"/>
                <a:gd name="T9" fmla="*/ 0 h 47"/>
                <a:gd name="T10" fmla="*/ 0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0" y="0"/>
                  </a:moveTo>
                  <a:lnTo>
                    <a:pt x="10" y="47"/>
                  </a:lnTo>
                  <a:lnTo>
                    <a:pt x="21" y="46"/>
                  </a:lnTo>
                  <a:lnTo>
                    <a:pt x="15" y="3"/>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0" name="Freeform 158">
              <a:extLst>
                <a:ext uri="{FF2B5EF4-FFF2-40B4-BE49-F238E27FC236}">
                  <a16:creationId xmlns:a16="http://schemas.microsoft.com/office/drawing/2014/main" id="{A7C84EC2-493C-5B69-1268-14351AB95FE1}"/>
                </a:ext>
              </a:extLst>
            </p:cNvPr>
            <p:cNvSpPr>
              <a:spLocks/>
            </p:cNvSpPr>
            <p:nvPr/>
          </p:nvSpPr>
          <p:spPr bwMode="auto">
            <a:xfrm>
              <a:off x="4375" y="2837"/>
              <a:ext cx="40" cy="39"/>
            </a:xfrm>
            <a:custGeom>
              <a:avLst/>
              <a:gdLst>
                <a:gd name="T0" fmla="*/ 14 w 40"/>
                <a:gd name="T1" fmla="*/ 0 h 39"/>
                <a:gd name="T2" fmla="*/ 11 w 40"/>
                <a:gd name="T3" fmla="*/ 0 h 39"/>
                <a:gd name="T4" fmla="*/ 7 w 40"/>
                <a:gd name="T5" fmla="*/ 2 h 39"/>
                <a:gd name="T6" fmla="*/ 4 w 40"/>
                <a:gd name="T7" fmla="*/ 6 h 39"/>
                <a:gd name="T8" fmla="*/ 2 w 40"/>
                <a:gd name="T9" fmla="*/ 8 h 39"/>
                <a:gd name="T10" fmla="*/ 0 w 40"/>
                <a:gd name="T11" fmla="*/ 13 h 39"/>
                <a:gd name="T12" fmla="*/ 0 w 40"/>
                <a:gd name="T13" fmla="*/ 20 h 39"/>
                <a:gd name="T14" fmla="*/ 0 w 40"/>
                <a:gd name="T15" fmla="*/ 24 h 39"/>
                <a:gd name="T16" fmla="*/ 2 w 40"/>
                <a:gd name="T17" fmla="*/ 29 h 39"/>
                <a:gd name="T18" fmla="*/ 4 w 40"/>
                <a:gd name="T19" fmla="*/ 34 h 39"/>
                <a:gd name="T20" fmla="*/ 8 w 40"/>
                <a:gd name="T21" fmla="*/ 37 h 39"/>
                <a:gd name="T22" fmla="*/ 11 w 40"/>
                <a:gd name="T23" fmla="*/ 38 h 39"/>
                <a:gd name="T24" fmla="*/ 16 w 40"/>
                <a:gd name="T25" fmla="*/ 39 h 39"/>
                <a:gd name="T26" fmla="*/ 22 w 40"/>
                <a:gd name="T27" fmla="*/ 38 h 39"/>
                <a:gd name="T28" fmla="*/ 29 w 40"/>
                <a:gd name="T29" fmla="*/ 37 h 39"/>
                <a:gd name="T30" fmla="*/ 34 w 40"/>
                <a:gd name="T31" fmla="*/ 32 h 39"/>
                <a:gd name="T32" fmla="*/ 36 w 40"/>
                <a:gd name="T33" fmla="*/ 28 h 39"/>
                <a:gd name="T34" fmla="*/ 38 w 40"/>
                <a:gd name="T35" fmla="*/ 24 h 39"/>
                <a:gd name="T36" fmla="*/ 40 w 40"/>
                <a:gd name="T37" fmla="*/ 20 h 39"/>
                <a:gd name="T38" fmla="*/ 38 w 40"/>
                <a:gd name="T39" fmla="*/ 15 h 39"/>
                <a:gd name="T40" fmla="*/ 38 w 40"/>
                <a:gd name="T41" fmla="*/ 12 h 39"/>
                <a:gd name="T42" fmla="*/ 38 w 40"/>
                <a:gd name="T43" fmla="*/ 10 h 39"/>
                <a:gd name="T44" fmla="*/ 38 w 40"/>
                <a:gd name="T45" fmla="*/ 8 h 39"/>
                <a:gd name="T46" fmla="*/ 38 w 40"/>
                <a:gd name="T47" fmla="*/ 10 h 39"/>
                <a:gd name="T48" fmla="*/ 37 w 40"/>
                <a:gd name="T49" fmla="*/ 12 h 39"/>
                <a:gd name="T50" fmla="*/ 36 w 40"/>
                <a:gd name="T51" fmla="*/ 15 h 39"/>
                <a:gd name="T52" fmla="*/ 34 w 40"/>
                <a:gd name="T53" fmla="*/ 18 h 39"/>
                <a:gd name="T54" fmla="*/ 31 w 40"/>
                <a:gd name="T55" fmla="*/ 21 h 39"/>
                <a:gd name="T56" fmla="*/ 27 w 40"/>
                <a:gd name="T57" fmla="*/ 23 h 39"/>
                <a:gd name="T58" fmla="*/ 22 w 40"/>
                <a:gd name="T59" fmla="*/ 24 h 39"/>
                <a:gd name="T60" fmla="*/ 19 w 40"/>
                <a:gd name="T61" fmla="*/ 24 h 39"/>
                <a:gd name="T62" fmla="*/ 14 w 40"/>
                <a:gd name="T63" fmla="*/ 22 h 39"/>
                <a:gd name="T64" fmla="*/ 13 w 40"/>
                <a:gd name="T65" fmla="*/ 20 h 39"/>
                <a:gd name="T66" fmla="*/ 13 w 40"/>
                <a:gd name="T67" fmla="*/ 16 h 39"/>
                <a:gd name="T68" fmla="*/ 14 w 40"/>
                <a:gd name="T69" fmla="*/ 12 h 39"/>
                <a:gd name="T70" fmla="*/ 16 w 40"/>
                <a:gd name="T71" fmla="*/ 8 h 39"/>
                <a:gd name="T72" fmla="*/ 19 w 40"/>
                <a:gd name="T73" fmla="*/ 6 h 39"/>
                <a:gd name="T74" fmla="*/ 21 w 40"/>
                <a:gd name="T75" fmla="*/ 4 h 39"/>
                <a:gd name="T76" fmla="*/ 22 w 40"/>
                <a:gd name="T77" fmla="*/ 4 h 39"/>
                <a:gd name="T78" fmla="*/ 14 w 40"/>
                <a:gd name="T79" fmla="*/ 0 h 39"/>
                <a:gd name="T80" fmla="*/ 14 w 40"/>
                <a:gd name="T8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 h="39">
                  <a:moveTo>
                    <a:pt x="14" y="0"/>
                  </a:moveTo>
                  <a:lnTo>
                    <a:pt x="11" y="0"/>
                  </a:lnTo>
                  <a:lnTo>
                    <a:pt x="7" y="2"/>
                  </a:lnTo>
                  <a:lnTo>
                    <a:pt x="4" y="6"/>
                  </a:lnTo>
                  <a:lnTo>
                    <a:pt x="2" y="8"/>
                  </a:lnTo>
                  <a:lnTo>
                    <a:pt x="0" y="13"/>
                  </a:lnTo>
                  <a:lnTo>
                    <a:pt x="0" y="20"/>
                  </a:lnTo>
                  <a:lnTo>
                    <a:pt x="0" y="24"/>
                  </a:lnTo>
                  <a:lnTo>
                    <a:pt x="2" y="29"/>
                  </a:lnTo>
                  <a:lnTo>
                    <a:pt x="4" y="34"/>
                  </a:lnTo>
                  <a:lnTo>
                    <a:pt x="8" y="37"/>
                  </a:lnTo>
                  <a:lnTo>
                    <a:pt x="11" y="38"/>
                  </a:lnTo>
                  <a:lnTo>
                    <a:pt x="16" y="39"/>
                  </a:lnTo>
                  <a:lnTo>
                    <a:pt x="22" y="38"/>
                  </a:lnTo>
                  <a:lnTo>
                    <a:pt x="29" y="37"/>
                  </a:lnTo>
                  <a:lnTo>
                    <a:pt x="34" y="32"/>
                  </a:lnTo>
                  <a:lnTo>
                    <a:pt x="36" y="28"/>
                  </a:lnTo>
                  <a:lnTo>
                    <a:pt x="38" y="24"/>
                  </a:lnTo>
                  <a:lnTo>
                    <a:pt x="40" y="20"/>
                  </a:lnTo>
                  <a:lnTo>
                    <a:pt x="38" y="15"/>
                  </a:lnTo>
                  <a:lnTo>
                    <a:pt x="38" y="12"/>
                  </a:lnTo>
                  <a:lnTo>
                    <a:pt x="38" y="10"/>
                  </a:lnTo>
                  <a:lnTo>
                    <a:pt x="38" y="8"/>
                  </a:lnTo>
                  <a:lnTo>
                    <a:pt x="38" y="10"/>
                  </a:lnTo>
                  <a:lnTo>
                    <a:pt x="37" y="12"/>
                  </a:lnTo>
                  <a:lnTo>
                    <a:pt x="36" y="15"/>
                  </a:lnTo>
                  <a:lnTo>
                    <a:pt x="34" y="18"/>
                  </a:lnTo>
                  <a:lnTo>
                    <a:pt x="31" y="21"/>
                  </a:lnTo>
                  <a:lnTo>
                    <a:pt x="27" y="23"/>
                  </a:lnTo>
                  <a:lnTo>
                    <a:pt x="22" y="24"/>
                  </a:lnTo>
                  <a:lnTo>
                    <a:pt x="19" y="24"/>
                  </a:lnTo>
                  <a:lnTo>
                    <a:pt x="14" y="22"/>
                  </a:lnTo>
                  <a:lnTo>
                    <a:pt x="13" y="20"/>
                  </a:lnTo>
                  <a:lnTo>
                    <a:pt x="13" y="16"/>
                  </a:lnTo>
                  <a:lnTo>
                    <a:pt x="14" y="12"/>
                  </a:lnTo>
                  <a:lnTo>
                    <a:pt x="16" y="8"/>
                  </a:lnTo>
                  <a:lnTo>
                    <a:pt x="19" y="6"/>
                  </a:lnTo>
                  <a:lnTo>
                    <a:pt x="21" y="4"/>
                  </a:lnTo>
                  <a:lnTo>
                    <a:pt x="22" y="4"/>
                  </a:lnTo>
                  <a:lnTo>
                    <a:pt x="14" y="0"/>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1" name="Freeform 159">
              <a:extLst>
                <a:ext uri="{FF2B5EF4-FFF2-40B4-BE49-F238E27FC236}">
                  <a16:creationId xmlns:a16="http://schemas.microsoft.com/office/drawing/2014/main" id="{94D2CBF2-108B-A179-6B4D-C62AD7BF6FEC}"/>
                </a:ext>
              </a:extLst>
            </p:cNvPr>
            <p:cNvSpPr>
              <a:spLocks/>
            </p:cNvSpPr>
            <p:nvPr/>
          </p:nvSpPr>
          <p:spPr bwMode="auto">
            <a:xfrm>
              <a:off x="4262" y="2752"/>
              <a:ext cx="40" cy="41"/>
            </a:xfrm>
            <a:custGeom>
              <a:avLst/>
              <a:gdLst>
                <a:gd name="T0" fmla="*/ 13 w 40"/>
                <a:gd name="T1" fmla="*/ 0 h 41"/>
                <a:gd name="T2" fmla="*/ 12 w 40"/>
                <a:gd name="T3" fmla="*/ 0 h 41"/>
                <a:gd name="T4" fmla="*/ 7 w 40"/>
                <a:gd name="T5" fmla="*/ 4 h 41"/>
                <a:gd name="T6" fmla="*/ 4 w 40"/>
                <a:gd name="T7" fmla="*/ 6 h 41"/>
                <a:gd name="T8" fmla="*/ 3 w 40"/>
                <a:gd name="T9" fmla="*/ 10 h 41"/>
                <a:gd name="T10" fmla="*/ 0 w 40"/>
                <a:gd name="T11" fmla="*/ 15 h 41"/>
                <a:gd name="T12" fmla="*/ 0 w 40"/>
                <a:gd name="T13" fmla="*/ 21 h 41"/>
                <a:gd name="T14" fmla="*/ 0 w 40"/>
                <a:gd name="T15" fmla="*/ 26 h 41"/>
                <a:gd name="T16" fmla="*/ 3 w 40"/>
                <a:gd name="T17" fmla="*/ 31 h 41"/>
                <a:gd name="T18" fmla="*/ 5 w 40"/>
                <a:gd name="T19" fmla="*/ 35 h 41"/>
                <a:gd name="T20" fmla="*/ 9 w 40"/>
                <a:gd name="T21" fmla="*/ 38 h 41"/>
                <a:gd name="T22" fmla="*/ 13 w 40"/>
                <a:gd name="T23" fmla="*/ 39 h 41"/>
                <a:gd name="T24" fmla="*/ 18 w 40"/>
                <a:gd name="T25" fmla="*/ 41 h 41"/>
                <a:gd name="T26" fmla="*/ 23 w 40"/>
                <a:gd name="T27" fmla="*/ 39 h 41"/>
                <a:gd name="T28" fmla="*/ 29 w 40"/>
                <a:gd name="T29" fmla="*/ 37 h 41"/>
                <a:gd name="T30" fmla="*/ 34 w 40"/>
                <a:gd name="T31" fmla="*/ 35 h 41"/>
                <a:gd name="T32" fmla="*/ 37 w 40"/>
                <a:gd name="T33" fmla="*/ 30 h 41"/>
                <a:gd name="T34" fmla="*/ 39 w 40"/>
                <a:gd name="T35" fmla="*/ 25 h 41"/>
                <a:gd name="T36" fmla="*/ 40 w 40"/>
                <a:gd name="T37" fmla="*/ 21 h 41"/>
                <a:gd name="T38" fmla="*/ 39 w 40"/>
                <a:gd name="T39" fmla="*/ 16 h 41"/>
                <a:gd name="T40" fmla="*/ 39 w 40"/>
                <a:gd name="T41" fmla="*/ 14 h 41"/>
                <a:gd name="T42" fmla="*/ 39 w 40"/>
                <a:gd name="T43" fmla="*/ 11 h 41"/>
                <a:gd name="T44" fmla="*/ 39 w 40"/>
                <a:gd name="T45" fmla="*/ 10 h 41"/>
                <a:gd name="T46" fmla="*/ 39 w 40"/>
                <a:gd name="T47" fmla="*/ 11 h 41"/>
                <a:gd name="T48" fmla="*/ 37 w 40"/>
                <a:gd name="T49" fmla="*/ 12 h 41"/>
                <a:gd name="T50" fmla="*/ 35 w 40"/>
                <a:gd name="T51" fmla="*/ 16 h 41"/>
                <a:gd name="T52" fmla="*/ 34 w 40"/>
                <a:gd name="T53" fmla="*/ 20 h 41"/>
                <a:gd name="T54" fmla="*/ 31 w 40"/>
                <a:gd name="T55" fmla="*/ 22 h 41"/>
                <a:gd name="T56" fmla="*/ 27 w 40"/>
                <a:gd name="T57" fmla="*/ 25 h 41"/>
                <a:gd name="T58" fmla="*/ 24 w 40"/>
                <a:gd name="T59" fmla="*/ 26 h 41"/>
                <a:gd name="T60" fmla="*/ 19 w 40"/>
                <a:gd name="T61" fmla="*/ 25 h 41"/>
                <a:gd name="T62" fmla="*/ 14 w 40"/>
                <a:gd name="T63" fmla="*/ 22 h 41"/>
                <a:gd name="T64" fmla="*/ 13 w 40"/>
                <a:gd name="T65" fmla="*/ 20 h 41"/>
                <a:gd name="T66" fmla="*/ 13 w 40"/>
                <a:gd name="T67" fmla="*/ 16 h 41"/>
                <a:gd name="T68" fmla="*/ 15 w 40"/>
                <a:gd name="T69" fmla="*/ 12 h 41"/>
                <a:gd name="T70" fmla="*/ 16 w 40"/>
                <a:gd name="T71" fmla="*/ 9 h 41"/>
                <a:gd name="T72" fmla="*/ 19 w 40"/>
                <a:gd name="T73" fmla="*/ 6 h 41"/>
                <a:gd name="T74" fmla="*/ 21 w 40"/>
                <a:gd name="T75" fmla="*/ 5 h 41"/>
                <a:gd name="T76" fmla="*/ 23 w 40"/>
                <a:gd name="T77" fmla="*/ 4 h 41"/>
                <a:gd name="T78" fmla="*/ 13 w 40"/>
                <a:gd name="T79" fmla="*/ 0 h 41"/>
                <a:gd name="T80" fmla="*/ 13 w 40"/>
                <a:gd name="T8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 h="41">
                  <a:moveTo>
                    <a:pt x="13" y="0"/>
                  </a:moveTo>
                  <a:lnTo>
                    <a:pt x="12" y="0"/>
                  </a:lnTo>
                  <a:lnTo>
                    <a:pt x="7" y="4"/>
                  </a:lnTo>
                  <a:lnTo>
                    <a:pt x="4" y="6"/>
                  </a:lnTo>
                  <a:lnTo>
                    <a:pt x="3" y="10"/>
                  </a:lnTo>
                  <a:lnTo>
                    <a:pt x="0" y="15"/>
                  </a:lnTo>
                  <a:lnTo>
                    <a:pt x="0" y="21"/>
                  </a:lnTo>
                  <a:lnTo>
                    <a:pt x="0" y="26"/>
                  </a:lnTo>
                  <a:lnTo>
                    <a:pt x="3" y="31"/>
                  </a:lnTo>
                  <a:lnTo>
                    <a:pt x="5" y="35"/>
                  </a:lnTo>
                  <a:lnTo>
                    <a:pt x="9" y="38"/>
                  </a:lnTo>
                  <a:lnTo>
                    <a:pt x="13" y="39"/>
                  </a:lnTo>
                  <a:lnTo>
                    <a:pt x="18" y="41"/>
                  </a:lnTo>
                  <a:lnTo>
                    <a:pt x="23" y="39"/>
                  </a:lnTo>
                  <a:lnTo>
                    <a:pt x="29" y="37"/>
                  </a:lnTo>
                  <a:lnTo>
                    <a:pt x="34" y="35"/>
                  </a:lnTo>
                  <a:lnTo>
                    <a:pt x="37" y="30"/>
                  </a:lnTo>
                  <a:lnTo>
                    <a:pt x="39" y="25"/>
                  </a:lnTo>
                  <a:lnTo>
                    <a:pt x="40" y="21"/>
                  </a:lnTo>
                  <a:lnTo>
                    <a:pt x="39" y="16"/>
                  </a:lnTo>
                  <a:lnTo>
                    <a:pt x="39" y="14"/>
                  </a:lnTo>
                  <a:lnTo>
                    <a:pt x="39" y="11"/>
                  </a:lnTo>
                  <a:lnTo>
                    <a:pt x="39" y="10"/>
                  </a:lnTo>
                  <a:lnTo>
                    <a:pt x="39" y="11"/>
                  </a:lnTo>
                  <a:lnTo>
                    <a:pt x="37" y="12"/>
                  </a:lnTo>
                  <a:lnTo>
                    <a:pt x="35" y="16"/>
                  </a:lnTo>
                  <a:lnTo>
                    <a:pt x="34" y="20"/>
                  </a:lnTo>
                  <a:lnTo>
                    <a:pt x="31" y="22"/>
                  </a:lnTo>
                  <a:lnTo>
                    <a:pt x="27" y="25"/>
                  </a:lnTo>
                  <a:lnTo>
                    <a:pt x="24" y="26"/>
                  </a:lnTo>
                  <a:lnTo>
                    <a:pt x="19" y="25"/>
                  </a:lnTo>
                  <a:lnTo>
                    <a:pt x="14" y="22"/>
                  </a:lnTo>
                  <a:lnTo>
                    <a:pt x="13" y="20"/>
                  </a:lnTo>
                  <a:lnTo>
                    <a:pt x="13" y="16"/>
                  </a:lnTo>
                  <a:lnTo>
                    <a:pt x="15" y="12"/>
                  </a:lnTo>
                  <a:lnTo>
                    <a:pt x="16" y="9"/>
                  </a:lnTo>
                  <a:lnTo>
                    <a:pt x="19" y="6"/>
                  </a:lnTo>
                  <a:lnTo>
                    <a:pt x="21" y="5"/>
                  </a:lnTo>
                  <a:lnTo>
                    <a:pt x="23" y="4"/>
                  </a:lnTo>
                  <a:lnTo>
                    <a:pt x="13" y="0"/>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2" name="Freeform 160">
              <a:extLst>
                <a:ext uri="{FF2B5EF4-FFF2-40B4-BE49-F238E27FC236}">
                  <a16:creationId xmlns:a16="http://schemas.microsoft.com/office/drawing/2014/main" id="{55D0A574-1321-F14A-7051-3E92AD6D1DB7}"/>
                </a:ext>
              </a:extLst>
            </p:cNvPr>
            <p:cNvSpPr>
              <a:spLocks/>
            </p:cNvSpPr>
            <p:nvPr/>
          </p:nvSpPr>
          <p:spPr bwMode="auto">
            <a:xfrm>
              <a:off x="4259" y="2708"/>
              <a:ext cx="38" cy="40"/>
            </a:xfrm>
            <a:custGeom>
              <a:avLst/>
              <a:gdLst>
                <a:gd name="T0" fmla="*/ 13 w 38"/>
                <a:gd name="T1" fmla="*/ 0 h 40"/>
                <a:gd name="T2" fmla="*/ 11 w 38"/>
                <a:gd name="T3" fmla="*/ 0 h 40"/>
                <a:gd name="T4" fmla="*/ 6 w 38"/>
                <a:gd name="T5" fmla="*/ 4 h 40"/>
                <a:gd name="T6" fmla="*/ 3 w 38"/>
                <a:gd name="T7" fmla="*/ 6 h 40"/>
                <a:gd name="T8" fmla="*/ 2 w 38"/>
                <a:gd name="T9" fmla="*/ 10 h 40"/>
                <a:gd name="T10" fmla="*/ 0 w 38"/>
                <a:gd name="T11" fmla="*/ 15 h 40"/>
                <a:gd name="T12" fmla="*/ 0 w 38"/>
                <a:gd name="T13" fmla="*/ 21 h 40"/>
                <a:gd name="T14" fmla="*/ 0 w 38"/>
                <a:gd name="T15" fmla="*/ 26 h 40"/>
                <a:gd name="T16" fmla="*/ 2 w 38"/>
                <a:gd name="T17" fmla="*/ 31 h 40"/>
                <a:gd name="T18" fmla="*/ 5 w 38"/>
                <a:gd name="T19" fmla="*/ 34 h 40"/>
                <a:gd name="T20" fmla="*/ 8 w 38"/>
                <a:gd name="T21" fmla="*/ 38 h 40"/>
                <a:gd name="T22" fmla="*/ 12 w 38"/>
                <a:gd name="T23" fmla="*/ 39 h 40"/>
                <a:gd name="T24" fmla="*/ 17 w 38"/>
                <a:gd name="T25" fmla="*/ 40 h 40"/>
                <a:gd name="T26" fmla="*/ 22 w 38"/>
                <a:gd name="T27" fmla="*/ 39 h 40"/>
                <a:gd name="T28" fmla="*/ 29 w 38"/>
                <a:gd name="T29" fmla="*/ 37 h 40"/>
                <a:gd name="T30" fmla="*/ 33 w 38"/>
                <a:gd name="T31" fmla="*/ 33 h 40"/>
                <a:gd name="T32" fmla="*/ 37 w 38"/>
                <a:gd name="T33" fmla="*/ 29 h 40"/>
                <a:gd name="T34" fmla="*/ 38 w 38"/>
                <a:gd name="T35" fmla="*/ 26 h 40"/>
                <a:gd name="T36" fmla="*/ 38 w 38"/>
                <a:gd name="T37" fmla="*/ 22 h 40"/>
                <a:gd name="T38" fmla="*/ 38 w 38"/>
                <a:gd name="T39" fmla="*/ 18 h 40"/>
                <a:gd name="T40" fmla="*/ 38 w 38"/>
                <a:gd name="T41" fmla="*/ 16 h 40"/>
                <a:gd name="T42" fmla="*/ 37 w 38"/>
                <a:gd name="T43" fmla="*/ 15 h 40"/>
                <a:gd name="T44" fmla="*/ 35 w 38"/>
                <a:gd name="T45" fmla="*/ 16 h 40"/>
                <a:gd name="T46" fmla="*/ 33 w 38"/>
                <a:gd name="T47" fmla="*/ 21 h 40"/>
                <a:gd name="T48" fmla="*/ 30 w 38"/>
                <a:gd name="T49" fmla="*/ 23 h 40"/>
                <a:gd name="T50" fmla="*/ 27 w 38"/>
                <a:gd name="T51" fmla="*/ 24 h 40"/>
                <a:gd name="T52" fmla="*/ 23 w 38"/>
                <a:gd name="T53" fmla="*/ 26 h 40"/>
                <a:gd name="T54" fmla="*/ 18 w 38"/>
                <a:gd name="T55" fmla="*/ 26 h 40"/>
                <a:gd name="T56" fmla="*/ 13 w 38"/>
                <a:gd name="T57" fmla="*/ 23 h 40"/>
                <a:gd name="T58" fmla="*/ 12 w 38"/>
                <a:gd name="T59" fmla="*/ 21 h 40"/>
                <a:gd name="T60" fmla="*/ 13 w 38"/>
                <a:gd name="T61" fmla="*/ 18 h 40"/>
                <a:gd name="T62" fmla="*/ 16 w 38"/>
                <a:gd name="T63" fmla="*/ 15 h 40"/>
                <a:gd name="T64" fmla="*/ 18 w 38"/>
                <a:gd name="T65" fmla="*/ 12 h 40"/>
                <a:gd name="T66" fmla="*/ 21 w 38"/>
                <a:gd name="T67" fmla="*/ 10 h 40"/>
                <a:gd name="T68" fmla="*/ 23 w 38"/>
                <a:gd name="T69" fmla="*/ 9 h 40"/>
                <a:gd name="T70" fmla="*/ 24 w 38"/>
                <a:gd name="T71" fmla="*/ 9 h 40"/>
                <a:gd name="T72" fmla="*/ 13 w 38"/>
                <a:gd name="T73" fmla="*/ 0 h 40"/>
                <a:gd name="T74" fmla="*/ 13 w 38"/>
                <a:gd name="T7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40">
                  <a:moveTo>
                    <a:pt x="13" y="0"/>
                  </a:moveTo>
                  <a:lnTo>
                    <a:pt x="11" y="0"/>
                  </a:lnTo>
                  <a:lnTo>
                    <a:pt x="6" y="4"/>
                  </a:lnTo>
                  <a:lnTo>
                    <a:pt x="3" y="6"/>
                  </a:lnTo>
                  <a:lnTo>
                    <a:pt x="2" y="10"/>
                  </a:lnTo>
                  <a:lnTo>
                    <a:pt x="0" y="15"/>
                  </a:lnTo>
                  <a:lnTo>
                    <a:pt x="0" y="21"/>
                  </a:lnTo>
                  <a:lnTo>
                    <a:pt x="0" y="26"/>
                  </a:lnTo>
                  <a:lnTo>
                    <a:pt x="2" y="31"/>
                  </a:lnTo>
                  <a:lnTo>
                    <a:pt x="5" y="34"/>
                  </a:lnTo>
                  <a:lnTo>
                    <a:pt x="8" y="38"/>
                  </a:lnTo>
                  <a:lnTo>
                    <a:pt x="12" y="39"/>
                  </a:lnTo>
                  <a:lnTo>
                    <a:pt x="17" y="40"/>
                  </a:lnTo>
                  <a:lnTo>
                    <a:pt x="22" y="39"/>
                  </a:lnTo>
                  <a:lnTo>
                    <a:pt x="29" y="37"/>
                  </a:lnTo>
                  <a:lnTo>
                    <a:pt x="33" y="33"/>
                  </a:lnTo>
                  <a:lnTo>
                    <a:pt x="37" y="29"/>
                  </a:lnTo>
                  <a:lnTo>
                    <a:pt x="38" y="26"/>
                  </a:lnTo>
                  <a:lnTo>
                    <a:pt x="38" y="22"/>
                  </a:lnTo>
                  <a:lnTo>
                    <a:pt x="38" y="18"/>
                  </a:lnTo>
                  <a:lnTo>
                    <a:pt x="38" y="16"/>
                  </a:lnTo>
                  <a:lnTo>
                    <a:pt x="37" y="15"/>
                  </a:lnTo>
                  <a:lnTo>
                    <a:pt x="35" y="16"/>
                  </a:lnTo>
                  <a:lnTo>
                    <a:pt x="33" y="21"/>
                  </a:lnTo>
                  <a:lnTo>
                    <a:pt x="30" y="23"/>
                  </a:lnTo>
                  <a:lnTo>
                    <a:pt x="27" y="24"/>
                  </a:lnTo>
                  <a:lnTo>
                    <a:pt x="23" y="26"/>
                  </a:lnTo>
                  <a:lnTo>
                    <a:pt x="18" y="26"/>
                  </a:lnTo>
                  <a:lnTo>
                    <a:pt x="13" y="23"/>
                  </a:lnTo>
                  <a:lnTo>
                    <a:pt x="12" y="21"/>
                  </a:lnTo>
                  <a:lnTo>
                    <a:pt x="13" y="18"/>
                  </a:lnTo>
                  <a:lnTo>
                    <a:pt x="16" y="15"/>
                  </a:lnTo>
                  <a:lnTo>
                    <a:pt x="18" y="12"/>
                  </a:lnTo>
                  <a:lnTo>
                    <a:pt x="21" y="10"/>
                  </a:lnTo>
                  <a:lnTo>
                    <a:pt x="23" y="9"/>
                  </a:lnTo>
                  <a:lnTo>
                    <a:pt x="24" y="9"/>
                  </a:lnTo>
                  <a:lnTo>
                    <a:pt x="13" y="0"/>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3" name="Freeform 161">
              <a:extLst>
                <a:ext uri="{FF2B5EF4-FFF2-40B4-BE49-F238E27FC236}">
                  <a16:creationId xmlns:a16="http://schemas.microsoft.com/office/drawing/2014/main" id="{64E0593F-2879-5595-D384-FF178DC15424}"/>
                </a:ext>
              </a:extLst>
            </p:cNvPr>
            <p:cNvSpPr>
              <a:spLocks/>
            </p:cNvSpPr>
            <p:nvPr/>
          </p:nvSpPr>
          <p:spPr bwMode="auto">
            <a:xfrm>
              <a:off x="4423" y="2567"/>
              <a:ext cx="38" cy="35"/>
            </a:xfrm>
            <a:custGeom>
              <a:avLst/>
              <a:gdLst>
                <a:gd name="T0" fmla="*/ 13 w 38"/>
                <a:gd name="T1" fmla="*/ 0 h 35"/>
                <a:gd name="T2" fmla="*/ 10 w 38"/>
                <a:gd name="T3" fmla="*/ 0 h 35"/>
                <a:gd name="T4" fmla="*/ 6 w 38"/>
                <a:gd name="T5" fmla="*/ 1 h 35"/>
                <a:gd name="T6" fmla="*/ 4 w 38"/>
                <a:gd name="T7" fmla="*/ 3 h 35"/>
                <a:gd name="T8" fmla="*/ 1 w 38"/>
                <a:gd name="T9" fmla="*/ 7 h 35"/>
                <a:gd name="T10" fmla="*/ 0 w 38"/>
                <a:gd name="T11" fmla="*/ 11 h 35"/>
                <a:gd name="T12" fmla="*/ 0 w 38"/>
                <a:gd name="T13" fmla="*/ 17 h 35"/>
                <a:gd name="T14" fmla="*/ 0 w 38"/>
                <a:gd name="T15" fmla="*/ 22 h 35"/>
                <a:gd name="T16" fmla="*/ 1 w 38"/>
                <a:gd name="T17" fmla="*/ 27 h 35"/>
                <a:gd name="T18" fmla="*/ 4 w 38"/>
                <a:gd name="T19" fmla="*/ 30 h 35"/>
                <a:gd name="T20" fmla="*/ 8 w 38"/>
                <a:gd name="T21" fmla="*/ 34 h 35"/>
                <a:gd name="T22" fmla="*/ 11 w 38"/>
                <a:gd name="T23" fmla="*/ 35 h 35"/>
                <a:gd name="T24" fmla="*/ 16 w 38"/>
                <a:gd name="T25" fmla="*/ 35 h 35"/>
                <a:gd name="T26" fmla="*/ 21 w 38"/>
                <a:gd name="T27" fmla="*/ 35 h 35"/>
                <a:gd name="T28" fmla="*/ 28 w 38"/>
                <a:gd name="T29" fmla="*/ 33 h 35"/>
                <a:gd name="T30" fmla="*/ 33 w 38"/>
                <a:gd name="T31" fmla="*/ 29 h 35"/>
                <a:gd name="T32" fmla="*/ 36 w 38"/>
                <a:gd name="T33" fmla="*/ 27 h 35"/>
                <a:gd name="T34" fmla="*/ 37 w 38"/>
                <a:gd name="T35" fmla="*/ 22 h 35"/>
                <a:gd name="T36" fmla="*/ 38 w 38"/>
                <a:gd name="T37" fmla="*/ 18 h 35"/>
                <a:gd name="T38" fmla="*/ 37 w 38"/>
                <a:gd name="T39" fmla="*/ 14 h 35"/>
                <a:gd name="T40" fmla="*/ 37 w 38"/>
                <a:gd name="T41" fmla="*/ 12 h 35"/>
                <a:gd name="T42" fmla="*/ 37 w 38"/>
                <a:gd name="T43" fmla="*/ 9 h 35"/>
                <a:gd name="T44" fmla="*/ 36 w 38"/>
                <a:gd name="T45" fmla="*/ 12 h 35"/>
                <a:gd name="T46" fmla="*/ 32 w 38"/>
                <a:gd name="T47" fmla="*/ 17 h 35"/>
                <a:gd name="T48" fmla="*/ 30 w 38"/>
                <a:gd name="T49" fmla="*/ 19 h 35"/>
                <a:gd name="T50" fmla="*/ 27 w 38"/>
                <a:gd name="T51" fmla="*/ 21 h 35"/>
                <a:gd name="T52" fmla="*/ 22 w 38"/>
                <a:gd name="T53" fmla="*/ 22 h 35"/>
                <a:gd name="T54" fmla="*/ 19 w 38"/>
                <a:gd name="T55" fmla="*/ 22 h 35"/>
                <a:gd name="T56" fmla="*/ 14 w 38"/>
                <a:gd name="T57" fmla="*/ 19 h 35"/>
                <a:gd name="T58" fmla="*/ 13 w 38"/>
                <a:gd name="T59" fmla="*/ 17 h 35"/>
                <a:gd name="T60" fmla="*/ 13 w 38"/>
                <a:gd name="T61" fmla="*/ 14 h 35"/>
                <a:gd name="T62" fmla="*/ 15 w 38"/>
                <a:gd name="T63" fmla="*/ 12 h 35"/>
                <a:gd name="T64" fmla="*/ 19 w 38"/>
                <a:gd name="T65" fmla="*/ 8 h 35"/>
                <a:gd name="T66" fmla="*/ 21 w 38"/>
                <a:gd name="T67" fmla="*/ 7 h 35"/>
                <a:gd name="T68" fmla="*/ 24 w 38"/>
                <a:gd name="T69" fmla="*/ 5 h 35"/>
                <a:gd name="T70" fmla="*/ 25 w 38"/>
                <a:gd name="T71" fmla="*/ 5 h 35"/>
                <a:gd name="T72" fmla="*/ 13 w 38"/>
                <a:gd name="T73" fmla="*/ 0 h 35"/>
                <a:gd name="T74" fmla="*/ 13 w 38"/>
                <a:gd name="T7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35">
                  <a:moveTo>
                    <a:pt x="13" y="0"/>
                  </a:moveTo>
                  <a:lnTo>
                    <a:pt x="10" y="0"/>
                  </a:lnTo>
                  <a:lnTo>
                    <a:pt x="6" y="1"/>
                  </a:lnTo>
                  <a:lnTo>
                    <a:pt x="4" y="3"/>
                  </a:lnTo>
                  <a:lnTo>
                    <a:pt x="1" y="7"/>
                  </a:lnTo>
                  <a:lnTo>
                    <a:pt x="0" y="11"/>
                  </a:lnTo>
                  <a:lnTo>
                    <a:pt x="0" y="17"/>
                  </a:lnTo>
                  <a:lnTo>
                    <a:pt x="0" y="22"/>
                  </a:lnTo>
                  <a:lnTo>
                    <a:pt x="1" y="27"/>
                  </a:lnTo>
                  <a:lnTo>
                    <a:pt x="4" y="30"/>
                  </a:lnTo>
                  <a:lnTo>
                    <a:pt x="8" y="34"/>
                  </a:lnTo>
                  <a:lnTo>
                    <a:pt x="11" y="35"/>
                  </a:lnTo>
                  <a:lnTo>
                    <a:pt x="16" y="35"/>
                  </a:lnTo>
                  <a:lnTo>
                    <a:pt x="21" y="35"/>
                  </a:lnTo>
                  <a:lnTo>
                    <a:pt x="28" y="33"/>
                  </a:lnTo>
                  <a:lnTo>
                    <a:pt x="33" y="29"/>
                  </a:lnTo>
                  <a:lnTo>
                    <a:pt x="36" y="27"/>
                  </a:lnTo>
                  <a:lnTo>
                    <a:pt x="37" y="22"/>
                  </a:lnTo>
                  <a:lnTo>
                    <a:pt x="38" y="18"/>
                  </a:lnTo>
                  <a:lnTo>
                    <a:pt x="37" y="14"/>
                  </a:lnTo>
                  <a:lnTo>
                    <a:pt x="37" y="12"/>
                  </a:lnTo>
                  <a:lnTo>
                    <a:pt x="37" y="9"/>
                  </a:lnTo>
                  <a:lnTo>
                    <a:pt x="36" y="12"/>
                  </a:lnTo>
                  <a:lnTo>
                    <a:pt x="32" y="17"/>
                  </a:lnTo>
                  <a:lnTo>
                    <a:pt x="30" y="19"/>
                  </a:lnTo>
                  <a:lnTo>
                    <a:pt x="27" y="21"/>
                  </a:lnTo>
                  <a:lnTo>
                    <a:pt x="22" y="22"/>
                  </a:lnTo>
                  <a:lnTo>
                    <a:pt x="19" y="22"/>
                  </a:lnTo>
                  <a:lnTo>
                    <a:pt x="14" y="19"/>
                  </a:lnTo>
                  <a:lnTo>
                    <a:pt x="13" y="17"/>
                  </a:lnTo>
                  <a:lnTo>
                    <a:pt x="13" y="14"/>
                  </a:lnTo>
                  <a:lnTo>
                    <a:pt x="15" y="12"/>
                  </a:lnTo>
                  <a:lnTo>
                    <a:pt x="19" y="8"/>
                  </a:lnTo>
                  <a:lnTo>
                    <a:pt x="21" y="7"/>
                  </a:lnTo>
                  <a:lnTo>
                    <a:pt x="24" y="5"/>
                  </a:lnTo>
                  <a:lnTo>
                    <a:pt x="25" y="5"/>
                  </a:lnTo>
                  <a:lnTo>
                    <a:pt x="13" y="0"/>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4" name="Freeform 162">
              <a:extLst>
                <a:ext uri="{FF2B5EF4-FFF2-40B4-BE49-F238E27FC236}">
                  <a16:creationId xmlns:a16="http://schemas.microsoft.com/office/drawing/2014/main" id="{FCFF5BB7-3357-1352-76B8-7045A82C667A}"/>
                </a:ext>
              </a:extLst>
            </p:cNvPr>
            <p:cNvSpPr>
              <a:spLocks/>
            </p:cNvSpPr>
            <p:nvPr/>
          </p:nvSpPr>
          <p:spPr bwMode="auto">
            <a:xfrm>
              <a:off x="4364" y="2508"/>
              <a:ext cx="145" cy="215"/>
            </a:xfrm>
            <a:custGeom>
              <a:avLst/>
              <a:gdLst>
                <a:gd name="T0" fmla="*/ 144 w 145"/>
                <a:gd name="T1" fmla="*/ 38 h 215"/>
                <a:gd name="T2" fmla="*/ 138 w 145"/>
                <a:gd name="T3" fmla="*/ 45 h 215"/>
                <a:gd name="T4" fmla="*/ 129 w 145"/>
                <a:gd name="T5" fmla="*/ 60 h 215"/>
                <a:gd name="T6" fmla="*/ 119 w 145"/>
                <a:gd name="T7" fmla="*/ 78 h 215"/>
                <a:gd name="T8" fmla="*/ 114 w 145"/>
                <a:gd name="T9" fmla="*/ 102 h 215"/>
                <a:gd name="T10" fmla="*/ 112 w 145"/>
                <a:gd name="T11" fmla="*/ 123 h 215"/>
                <a:gd name="T12" fmla="*/ 112 w 145"/>
                <a:gd name="T13" fmla="*/ 140 h 215"/>
                <a:gd name="T14" fmla="*/ 113 w 145"/>
                <a:gd name="T15" fmla="*/ 151 h 215"/>
                <a:gd name="T16" fmla="*/ 22 w 145"/>
                <a:gd name="T17" fmla="*/ 138 h 215"/>
                <a:gd name="T18" fmla="*/ 21 w 145"/>
                <a:gd name="T19" fmla="*/ 142 h 215"/>
                <a:gd name="T20" fmla="*/ 18 w 145"/>
                <a:gd name="T21" fmla="*/ 151 h 215"/>
                <a:gd name="T22" fmla="*/ 15 w 145"/>
                <a:gd name="T23" fmla="*/ 164 h 215"/>
                <a:gd name="T24" fmla="*/ 14 w 145"/>
                <a:gd name="T25" fmla="*/ 177 h 215"/>
                <a:gd name="T26" fmla="*/ 13 w 145"/>
                <a:gd name="T27" fmla="*/ 189 h 215"/>
                <a:gd name="T28" fmla="*/ 14 w 145"/>
                <a:gd name="T29" fmla="*/ 201 h 215"/>
                <a:gd name="T30" fmla="*/ 14 w 145"/>
                <a:gd name="T31" fmla="*/ 211 h 215"/>
                <a:gd name="T32" fmla="*/ 15 w 145"/>
                <a:gd name="T33" fmla="*/ 215 h 215"/>
                <a:gd name="T34" fmla="*/ 3 w 145"/>
                <a:gd name="T35" fmla="*/ 209 h 215"/>
                <a:gd name="T36" fmla="*/ 2 w 145"/>
                <a:gd name="T37" fmla="*/ 201 h 215"/>
                <a:gd name="T38" fmla="*/ 0 w 145"/>
                <a:gd name="T39" fmla="*/ 189 h 215"/>
                <a:gd name="T40" fmla="*/ 0 w 145"/>
                <a:gd name="T41" fmla="*/ 172 h 215"/>
                <a:gd name="T42" fmla="*/ 2 w 145"/>
                <a:gd name="T43" fmla="*/ 152 h 215"/>
                <a:gd name="T44" fmla="*/ 5 w 145"/>
                <a:gd name="T45" fmla="*/ 136 h 215"/>
                <a:gd name="T46" fmla="*/ 10 w 145"/>
                <a:gd name="T47" fmla="*/ 126 h 215"/>
                <a:gd name="T48" fmla="*/ 14 w 145"/>
                <a:gd name="T49" fmla="*/ 121 h 215"/>
                <a:gd name="T50" fmla="*/ 95 w 145"/>
                <a:gd name="T51" fmla="*/ 135 h 215"/>
                <a:gd name="T52" fmla="*/ 96 w 145"/>
                <a:gd name="T53" fmla="*/ 129 h 215"/>
                <a:gd name="T54" fmla="*/ 97 w 145"/>
                <a:gd name="T55" fmla="*/ 116 h 215"/>
                <a:gd name="T56" fmla="*/ 100 w 145"/>
                <a:gd name="T57" fmla="*/ 102 h 215"/>
                <a:gd name="T58" fmla="*/ 102 w 145"/>
                <a:gd name="T59" fmla="*/ 88 h 215"/>
                <a:gd name="T60" fmla="*/ 106 w 145"/>
                <a:gd name="T61" fmla="*/ 76 h 215"/>
                <a:gd name="T62" fmla="*/ 113 w 145"/>
                <a:gd name="T63" fmla="*/ 62 h 215"/>
                <a:gd name="T64" fmla="*/ 118 w 145"/>
                <a:gd name="T65" fmla="*/ 53 h 215"/>
                <a:gd name="T66" fmla="*/ 122 w 145"/>
                <a:gd name="T67" fmla="*/ 49 h 215"/>
                <a:gd name="T68" fmla="*/ 118 w 145"/>
                <a:gd name="T69" fmla="*/ 48 h 215"/>
                <a:gd name="T70" fmla="*/ 107 w 145"/>
                <a:gd name="T71" fmla="*/ 45 h 215"/>
                <a:gd name="T72" fmla="*/ 91 w 145"/>
                <a:gd name="T73" fmla="*/ 40 h 215"/>
                <a:gd name="T74" fmla="*/ 72 w 145"/>
                <a:gd name="T75" fmla="*/ 35 h 215"/>
                <a:gd name="T76" fmla="*/ 52 w 145"/>
                <a:gd name="T77" fmla="*/ 28 h 215"/>
                <a:gd name="T78" fmla="*/ 37 w 145"/>
                <a:gd name="T79" fmla="*/ 18 h 215"/>
                <a:gd name="T80" fmla="*/ 27 w 145"/>
                <a:gd name="T81" fmla="*/ 10 h 215"/>
                <a:gd name="T82" fmla="*/ 24 w 145"/>
                <a:gd name="T83" fmla="*/ 6 h 215"/>
                <a:gd name="T84" fmla="*/ 32 w 145"/>
                <a:gd name="T85" fmla="*/ 0 h 215"/>
                <a:gd name="T86" fmla="*/ 42 w 145"/>
                <a:gd name="T87" fmla="*/ 5 h 215"/>
                <a:gd name="T88" fmla="*/ 59 w 145"/>
                <a:gd name="T89" fmla="*/ 13 h 215"/>
                <a:gd name="T90" fmla="*/ 78 w 145"/>
                <a:gd name="T91" fmla="*/ 22 h 215"/>
                <a:gd name="T92" fmla="*/ 96 w 145"/>
                <a:gd name="T93" fmla="*/ 28 h 215"/>
                <a:gd name="T94" fmla="*/ 116 w 145"/>
                <a:gd name="T95" fmla="*/ 30 h 215"/>
                <a:gd name="T96" fmla="*/ 133 w 145"/>
                <a:gd name="T97" fmla="*/ 34 h 215"/>
                <a:gd name="T98" fmla="*/ 144 w 145"/>
                <a:gd name="T99" fmla="*/ 37 h 215"/>
                <a:gd name="T100" fmla="*/ 145 w 145"/>
                <a:gd name="T101" fmla="*/ 3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5" h="215">
                  <a:moveTo>
                    <a:pt x="145" y="37"/>
                  </a:moveTo>
                  <a:lnTo>
                    <a:pt x="144" y="38"/>
                  </a:lnTo>
                  <a:lnTo>
                    <a:pt x="141" y="40"/>
                  </a:lnTo>
                  <a:lnTo>
                    <a:pt x="138" y="45"/>
                  </a:lnTo>
                  <a:lnTo>
                    <a:pt x="134" y="53"/>
                  </a:lnTo>
                  <a:lnTo>
                    <a:pt x="129" y="60"/>
                  </a:lnTo>
                  <a:lnTo>
                    <a:pt x="124" y="70"/>
                  </a:lnTo>
                  <a:lnTo>
                    <a:pt x="119" y="78"/>
                  </a:lnTo>
                  <a:lnTo>
                    <a:pt x="117" y="91"/>
                  </a:lnTo>
                  <a:lnTo>
                    <a:pt x="114" y="102"/>
                  </a:lnTo>
                  <a:lnTo>
                    <a:pt x="113" y="113"/>
                  </a:lnTo>
                  <a:lnTo>
                    <a:pt x="112" y="123"/>
                  </a:lnTo>
                  <a:lnTo>
                    <a:pt x="112" y="132"/>
                  </a:lnTo>
                  <a:lnTo>
                    <a:pt x="112" y="140"/>
                  </a:lnTo>
                  <a:lnTo>
                    <a:pt x="113" y="146"/>
                  </a:lnTo>
                  <a:lnTo>
                    <a:pt x="113" y="151"/>
                  </a:lnTo>
                  <a:lnTo>
                    <a:pt x="113" y="152"/>
                  </a:lnTo>
                  <a:lnTo>
                    <a:pt x="22" y="138"/>
                  </a:lnTo>
                  <a:lnTo>
                    <a:pt x="22" y="138"/>
                  </a:lnTo>
                  <a:lnTo>
                    <a:pt x="21" y="142"/>
                  </a:lnTo>
                  <a:lnTo>
                    <a:pt x="20" y="146"/>
                  </a:lnTo>
                  <a:lnTo>
                    <a:pt x="18" y="151"/>
                  </a:lnTo>
                  <a:lnTo>
                    <a:pt x="16" y="157"/>
                  </a:lnTo>
                  <a:lnTo>
                    <a:pt x="15" y="164"/>
                  </a:lnTo>
                  <a:lnTo>
                    <a:pt x="14" y="170"/>
                  </a:lnTo>
                  <a:lnTo>
                    <a:pt x="14" y="177"/>
                  </a:lnTo>
                  <a:lnTo>
                    <a:pt x="13" y="183"/>
                  </a:lnTo>
                  <a:lnTo>
                    <a:pt x="13" y="189"/>
                  </a:lnTo>
                  <a:lnTo>
                    <a:pt x="13" y="195"/>
                  </a:lnTo>
                  <a:lnTo>
                    <a:pt x="14" y="201"/>
                  </a:lnTo>
                  <a:lnTo>
                    <a:pt x="14" y="206"/>
                  </a:lnTo>
                  <a:lnTo>
                    <a:pt x="14" y="211"/>
                  </a:lnTo>
                  <a:lnTo>
                    <a:pt x="14" y="213"/>
                  </a:lnTo>
                  <a:lnTo>
                    <a:pt x="15" y="215"/>
                  </a:lnTo>
                  <a:lnTo>
                    <a:pt x="3" y="210"/>
                  </a:lnTo>
                  <a:lnTo>
                    <a:pt x="3" y="209"/>
                  </a:lnTo>
                  <a:lnTo>
                    <a:pt x="3" y="206"/>
                  </a:lnTo>
                  <a:lnTo>
                    <a:pt x="2" y="201"/>
                  </a:lnTo>
                  <a:lnTo>
                    <a:pt x="2" y="196"/>
                  </a:lnTo>
                  <a:lnTo>
                    <a:pt x="0" y="189"/>
                  </a:lnTo>
                  <a:lnTo>
                    <a:pt x="0" y="181"/>
                  </a:lnTo>
                  <a:lnTo>
                    <a:pt x="0" y="172"/>
                  </a:lnTo>
                  <a:lnTo>
                    <a:pt x="2" y="163"/>
                  </a:lnTo>
                  <a:lnTo>
                    <a:pt x="2" y="152"/>
                  </a:lnTo>
                  <a:lnTo>
                    <a:pt x="3" y="143"/>
                  </a:lnTo>
                  <a:lnTo>
                    <a:pt x="5" y="136"/>
                  </a:lnTo>
                  <a:lnTo>
                    <a:pt x="8" y="131"/>
                  </a:lnTo>
                  <a:lnTo>
                    <a:pt x="10" y="126"/>
                  </a:lnTo>
                  <a:lnTo>
                    <a:pt x="13" y="123"/>
                  </a:lnTo>
                  <a:lnTo>
                    <a:pt x="14" y="121"/>
                  </a:lnTo>
                  <a:lnTo>
                    <a:pt x="15" y="121"/>
                  </a:lnTo>
                  <a:lnTo>
                    <a:pt x="95" y="135"/>
                  </a:lnTo>
                  <a:lnTo>
                    <a:pt x="95" y="132"/>
                  </a:lnTo>
                  <a:lnTo>
                    <a:pt x="96" y="129"/>
                  </a:lnTo>
                  <a:lnTo>
                    <a:pt x="96" y="123"/>
                  </a:lnTo>
                  <a:lnTo>
                    <a:pt x="97" y="116"/>
                  </a:lnTo>
                  <a:lnTo>
                    <a:pt x="99" y="109"/>
                  </a:lnTo>
                  <a:lnTo>
                    <a:pt x="100" y="102"/>
                  </a:lnTo>
                  <a:lnTo>
                    <a:pt x="101" y="94"/>
                  </a:lnTo>
                  <a:lnTo>
                    <a:pt x="102" y="88"/>
                  </a:lnTo>
                  <a:lnTo>
                    <a:pt x="103" y="82"/>
                  </a:lnTo>
                  <a:lnTo>
                    <a:pt x="106" y="76"/>
                  </a:lnTo>
                  <a:lnTo>
                    <a:pt x="110" y="70"/>
                  </a:lnTo>
                  <a:lnTo>
                    <a:pt x="113" y="62"/>
                  </a:lnTo>
                  <a:lnTo>
                    <a:pt x="116" y="56"/>
                  </a:lnTo>
                  <a:lnTo>
                    <a:pt x="118" y="53"/>
                  </a:lnTo>
                  <a:lnTo>
                    <a:pt x="121" y="50"/>
                  </a:lnTo>
                  <a:lnTo>
                    <a:pt x="122" y="49"/>
                  </a:lnTo>
                  <a:lnTo>
                    <a:pt x="121" y="49"/>
                  </a:lnTo>
                  <a:lnTo>
                    <a:pt x="118" y="48"/>
                  </a:lnTo>
                  <a:lnTo>
                    <a:pt x="113" y="46"/>
                  </a:lnTo>
                  <a:lnTo>
                    <a:pt x="107" y="45"/>
                  </a:lnTo>
                  <a:lnTo>
                    <a:pt x="100" y="43"/>
                  </a:lnTo>
                  <a:lnTo>
                    <a:pt x="91" y="40"/>
                  </a:lnTo>
                  <a:lnTo>
                    <a:pt x="81" y="38"/>
                  </a:lnTo>
                  <a:lnTo>
                    <a:pt x="72" y="35"/>
                  </a:lnTo>
                  <a:lnTo>
                    <a:pt x="60" y="32"/>
                  </a:lnTo>
                  <a:lnTo>
                    <a:pt x="52" y="28"/>
                  </a:lnTo>
                  <a:lnTo>
                    <a:pt x="43" y="22"/>
                  </a:lnTo>
                  <a:lnTo>
                    <a:pt x="37" y="18"/>
                  </a:lnTo>
                  <a:lnTo>
                    <a:pt x="31" y="13"/>
                  </a:lnTo>
                  <a:lnTo>
                    <a:pt x="27" y="10"/>
                  </a:lnTo>
                  <a:lnTo>
                    <a:pt x="25" y="6"/>
                  </a:lnTo>
                  <a:lnTo>
                    <a:pt x="24" y="6"/>
                  </a:lnTo>
                  <a:lnTo>
                    <a:pt x="31" y="0"/>
                  </a:lnTo>
                  <a:lnTo>
                    <a:pt x="32" y="0"/>
                  </a:lnTo>
                  <a:lnTo>
                    <a:pt x="36" y="2"/>
                  </a:lnTo>
                  <a:lnTo>
                    <a:pt x="42" y="5"/>
                  </a:lnTo>
                  <a:lnTo>
                    <a:pt x="49" y="10"/>
                  </a:lnTo>
                  <a:lnTo>
                    <a:pt x="59" y="13"/>
                  </a:lnTo>
                  <a:lnTo>
                    <a:pt x="68" y="18"/>
                  </a:lnTo>
                  <a:lnTo>
                    <a:pt x="78" y="22"/>
                  </a:lnTo>
                  <a:lnTo>
                    <a:pt x="87" y="25"/>
                  </a:lnTo>
                  <a:lnTo>
                    <a:pt x="96" y="28"/>
                  </a:lnTo>
                  <a:lnTo>
                    <a:pt x="106" y="29"/>
                  </a:lnTo>
                  <a:lnTo>
                    <a:pt x="116" y="30"/>
                  </a:lnTo>
                  <a:lnTo>
                    <a:pt x="126" y="33"/>
                  </a:lnTo>
                  <a:lnTo>
                    <a:pt x="133" y="34"/>
                  </a:lnTo>
                  <a:lnTo>
                    <a:pt x="139" y="35"/>
                  </a:lnTo>
                  <a:lnTo>
                    <a:pt x="144" y="37"/>
                  </a:lnTo>
                  <a:lnTo>
                    <a:pt x="145" y="37"/>
                  </a:lnTo>
                  <a:lnTo>
                    <a:pt x="145"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5" name="Freeform 163">
              <a:extLst>
                <a:ext uri="{FF2B5EF4-FFF2-40B4-BE49-F238E27FC236}">
                  <a16:creationId xmlns:a16="http://schemas.microsoft.com/office/drawing/2014/main" id="{BEC83D52-0757-A700-A42E-EE47B5BE82A8}"/>
                </a:ext>
              </a:extLst>
            </p:cNvPr>
            <p:cNvSpPr>
              <a:spLocks/>
            </p:cNvSpPr>
            <p:nvPr/>
          </p:nvSpPr>
          <p:spPr bwMode="auto">
            <a:xfrm>
              <a:off x="4359" y="2554"/>
              <a:ext cx="77" cy="40"/>
            </a:xfrm>
            <a:custGeom>
              <a:avLst/>
              <a:gdLst>
                <a:gd name="T0" fmla="*/ 0 w 77"/>
                <a:gd name="T1" fmla="*/ 16 h 40"/>
                <a:gd name="T2" fmla="*/ 0 w 77"/>
                <a:gd name="T3" fmla="*/ 16 h 40"/>
                <a:gd name="T4" fmla="*/ 4 w 77"/>
                <a:gd name="T5" fmla="*/ 18 h 40"/>
                <a:gd name="T6" fmla="*/ 8 w 77"/>
                <a:gd name="T7" fmla="*/ 20 h 40"/>
                <a:gd name="T8" fmla="*/ 14 w 77"/>
                <a:gd name="T9" fmla="*/ 24 h 40"/>
                <a:gd name="T10" fmla="*/ 19 w 77"/>
                <a:gd name="T11" fmla="*/ 26 h 40"/>
                <a:gd name="T12" fmla="*/ 26 w 77"/>
                <a:gd name="T13" fmla="*/ 30 h 40"/>
                <a:gd name="T14" fmla="*/ 32 w 77"/>
                <a:gd name="T15" fmla="*/ 32 h 40"/>
                <a:gd name="T16" fmla="*/ 40 w 77"/>
                <a:gd name="T17" fmla="*/ 36 h 40"/>
                <a:gd name="T18" fmla="*/ 46 w 77"/>
                <a:gd name="T19" fmla="*/ 37 h 40"/>
                <a:gd name="T20" fmla="*/ 53 w 77"/>
                <a:gd name="T21" fmla="*/ 38 h 40"/>
                <a:gd name="T22" fmla="*/ 58 w 77"/>
                <a:gd name="T23" fmla="*/ 40 h 40"/>
                <a:gd name="T24" fmla="*/ 64 w 77"/>
                <a:gd name="T25" fmla="*/ 40 h 40"/>
                <a:gd name="T26" fmla="*/ 69 w 77"/>
                <a:gd name="T27" fmla="*/ 40 h 40"/>
                <a:gd name="T28" fmla="*/ 73 w 77"/>
                <a:gd name="T29" fmla="*/ 40 h 40"/>
                <a:gd name="T30" fmla="*/ 75 w 77"/>
                <a:gd name="T31" fmla="*/ 40 h 40"/>
                <a:gd name="T32" fmla="*/ 77 w 77"/>
                <a:gd name="T33" fmla="*/ 40 h 40"/>
                <a:gd name="T34" fmla="*/ 74 w 77"/>
                <a:gd name="T35" fmla="*/ 38 h 40"/>
                <a:gd name="T36" fmla="*/ 70 w 77"/>
                <a:gd name="T37" fmla="*/ 36 h 40"/>
                <a:gd name="T38" fmla="*/ 64 w 77"/>
                <a:gd name="T39" fmla="*/ 32 h 40"/>
                <a:gd name="T40" fmla="*/ 57 w 77"/>
                <a:gd name="T41" fmla="*/ 30 h 40"/>
                <a:gd name="T42" fmla="*/ 50 w 77"/>
                <a:gd name="T43" fmla="*/ 26 h 40"/>
                <a:gd name="T44" fmla="*/ 42 w 77"/>
                <a:gd name="T45" fmla="*/ 22 h 40"/>
                <a:gd name="T46" fmla="*/ 36 w 77"/>
                <a:gd name="T47" fmla="*/ 19 h 40"/>
                <a:gd name="T48" fmla="*/ 32 w 77"/>
                <a:gd name="T49" fmla="*/ 16 h 40"/>
                <a:gd name="T50" fmla="*/ 29 w 77"/>
                <a:gd name="T51" fmla="*/ 14 h 40"/>
                <a:gd name="T52" fmla="*/ 25 w 77"/>
                <a:gd name="T53" fmla="*/ 11 h 40"/>
                <a:gd name="T54" fmla="*/ 21 w 77"/>
                <a:gd name="T55" fmla="*/ 9 h 40"/>
                <a:gd name="T56" fmla="*/ 18 w 77"/>
                <a:gd name="T57" fmla="*/ 8 h 40"/>
                <a:gd name="T58" fmla="*/ 14 w 77"/>
                <a:gd name="T59" fmla="*/ 4 h 40"/>
                <a:gd name="T60" fmla="*/ 11 w 77"/>
                <a:gd name="T61" fmla="*/ 3 h 40"/>
                <a:gd name="T62" fmla="*/ 10 w 77"/>
                <a:gd name="T63" fmla="*/ 0 h 40"/>
                <a:gd name="T64" fmla="*/ 0 w 77"/>
                <a:gd name="T65" fmla="*/ 16 h 40"/>
                <a:gd name="T66" fmla="*/ 0 w 77"/>
                <a:gd name="T6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7" h="40">
                  <a:moveTo>
                    <a:pt x="0" y="16"/>
                  </a:moveTo>
                  <a:lnTo>
                    <a:pt x="0" y="16"/>
                  </a:lnTo>
                  <a:lnTo>
                    <a:pt x="4" y="18"/>
                  </a:lnTo>
                  <a:lnTo>
                    <a:pt x="8" y="20"/>
                  </a:lnTo>
                  <a:lnTo>
                    <a:pt x="14" y="24"/>
                  </a:lnTo>
                  <a:lnTo>
                    <a:pt x="19" y="26"/>
                  </a:lnTo>
                  <a:lnTo>
                    <a:pt x="26" y="30"/>
                  </a:lnTo>
                  <a:lnTo>
                    <a:pt x="32" y="32"/>
                  </a:lnTo>
                  <a:lnTo>
                    <a:pt x="40" y="36"/>
                  </a:lnTo>
                  <a:lnTo>
                    <a:pt x="46" y="37"/>
                  </a:lnTo>
                  <a:lnTo>
                    <a:pt x="53" y="38"/>
                  </a:lnTo>
                  <a:lnTo>
                    <a:pt x="58" y="40"/>
                  </a:lnTo>
                  <a:lnTo>
                    <a:pt x="64" y="40"/>
                  </a:lnTo>
                  <a:lnTo>
                    <a:pt x="69" y="40"/>
                  </a:lnTo>
                  <a:lnTo>
                    <a:pt x="73" y="40"/>
                  </a:lnTo>
                  <a:lnTo>
                    <a:pt x="75" y="40"/>
                  </a:lnTo>
                  <a:lnTo>
                    <a:pt x="77" y="40"/>
                  </a:lnTo>
                  <a:lnTo>
                    <a:pt x="74" y="38"/>
                  </a:lnTo>
                  <a:lnTo>
                    <a:pt x="70" y="36"/>
                  </a:lnTo>
                  <a:lnTo>
                    <a:pt x="64" y="32"/>
                  </a:lnTo>
                  <a:lnTo>
                    <a:pt x="57" y="30"/>
                  </a:lnTo>
                  <a:lnTo>
                    <a:pt x="50" y="26"/>
                  </a:lnTo>
                  <a:lnTo>
                    <a:pt x="42" y="22"/>
                  </a:lnTo>
                  <a:lnTo>
                    <a:pt x="36" y="19"/>
                  </a:lnTo>
                  <a:lnTo>
                    <a:pt x="32" y="16"/>
                  </a:lnTo>
                  <a:lnTo>
                    <a:pt x="29" y="14"/>
                  </a:lnTo>
                  <a:lnTo>
                    <a:pt x="25" y="11"/>
                  </a:lnTo>
                  <a:lnTo>
                    <a:pt x="21" y="9"/>
                  </a:lnTo>
                  <a:lnTo>
                    <a:pt x="18" y="8"/>
                  </a:lnTo>
                  <a:lnTo>
                    <a:pt x="14" y="4"/>
                  </a:lnTo>
                  <a:lnTo>
                    <a:pt x="11" y="3"/>
                  </a:lnTo>
                  <a:lnTo>
                    <a:pt x="10" y="0"/>
                  </a:lnTo>
                  <a:lnTo>
                    <a:pt x="0" y="16"/>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6" name="Freeform 164">
              <a:extLst>
                <a:ext uri="{FF2B5EF4-FFF2-40B4-BE49-F238E27FC236}">
                  <a16:creationId xmlns:a16="http://schemas.microsoft.com/office/drawing/2014/main" id="{CB43C96B-CB01-A4CA-F441-043A5B3230AD}"/>
                </a:ext>
              </a:extLst>
            </p:cNvPr>
            <p:cNvSpPr>
              <a:spLocks/>
            </p:cNvSpPr>
            <p:nvPr/>
          </p:nvSpPr>
          <p:spPr bwMode="auto">
            <a:xfrm>
              <a:off x="4346" y="2599"/>
              <a:ext cx="102" cy="47"/>
            </a:xfrm>
            <a:custGeom>
              <a:avLst/>
              <a:gdLst>
                <a:gd name="T0" fmla="*/ 92 w 102"/>
                <a:gd name="T1" fmla="*/ 9 h 47"/>
                <a:gd name="T2" fmla="*/ 86 w 102"/>
                <a:gd name="T3" fmla="*/ 34 h 47"/>
                <a:gd name="T4" fmla="*/ 85 w 102"/>
                <a:gd name="T5" fmla="*/ 34 h 47"/>
                <a:gd name="T6" fmla="*/ 81 w 102"/>
                <a:gd name="T7" fmla="*/ 34 h 47"/>
                <a:gd name="T8" fmla="*/ 75 w 102"/>
                <a:gd name="T9" fmla="*/ 33 h 47"/>
                <a:gd name="T10" fmla="*/ 67 w 102"/>
                <a:gd name="T11" fmla="*/ 32 h 47"/>
                <a:gd name="T12" fmla="*/ 60 w 102"/>
                <a:gd name="T13" fmla="*/ 30 h 47"/>
                <a:gd name="T14" fmla="*/ 53 w 102"/>
                <a:gd name="T15" fmla="*/ 29 h 47"/>
                <a:gd name="T16" fmla="*/ 45 w 102"/>
                <a:gd name="T17" fmla="*/ 27 h 47"/>
                <a:gd name="T18" fmla="*/ 39 w 102"/>
                <a:gd name="T19" fmla="*/ 24 h 47"/>
                <a:gd name="T20" fmla="*/ 32 w 102"/>
                <a:gd name="T21" fmla="*/ 20 h 47"/>
                <a:gd name="T22" fmla="*/ 26 w 102"/>
                <a:gd name="T23" fmla="*/ 17 h 47"/>
                <a:gd name="T24" fmla="*/ 21 w 102"/>
                <a:gd name="T25" fmla="*/ 13 h 47"/>
                <a:gd name="T26" fmla="*/ 15 w 102"/>
                <a:gd name="T27" fmla="*/ 9 h 47"/>
                <a:gd name="T28" fmla="*/ 11 w 102"/>
                <a:gd name="T29" fmla="*/ 5 h 47"/>
                <a:gd name="T30" fmla="*/ 7 w 102"/>
                <a:gd name="T31" fmla="*/ 2 h 47"/>
                <a:gd name="T32" fmla="*/ 5 w 102"/>
                <a:gd name="T33" fmla="*/ 0 h 47"/>
                <a:gd name="T34" fmla="*/ 5 w 102"/>
                <a:gd name="T35" fmla="*/ 0 h 47"/>
                <a:gd name="T36" fmla="*/ 0 w 102"/>
                <a:gd name="T37" fmla="*/ 8 h 47"/>
                <a:gd name="T38" fmla="*/ 0 w 102"/>
                <a:gd name="T39" fmla="*/ 8 h 47"/>
                <a:gd name="T40" fmla="*/ 2 w 102"/>
                <a:gd name="T41" fmla="*/ 11 h 47"/>
                <a:gd name="T42" fmla="*/ 5 w 102"/>
                <a:gd name="T43" fmla="*/ 13 h 47"/>
                <a:gd name="T44" fmla="*/ 10 w 102"/>
                <a:gd name="T45" fmla="*/ 18 h 47"/>
                <a:gd name="T46" fmla="*/ 15 w 102"/>
                <a:gd name="T47" fmla="*/ 22 h 47"/>
                <a:gd name="T48" fmla="*/ 22 w 102"/>
                <a:gd name="T49" fmla="*/ 27 h 47"/>
                <a:gd name="T50" fmla="*/ 29 w 102"/>
                <a:gd name="T51" fmla="*/ 32 h 47"/>
                <a:gd name="T52" fmla="*/ 39 w 102"/>
                <a:gd name="T53" fmla="*/ 38 h 47"/>
                <a:gd name="T54" fmla="*/ 48 w 102"/>
                <a:gd name="T55" fmla="*/ 41 h 47"/>
                <a:gd name="T56" fmla="*/ 58 w 102"/>
                <a:gd name="T57" fmla="*/ 44 h 47"/>
                <a:gd name="T58" fmla="*/ 69 w 102"/>
                <a:gd name="T59" fmla="*/ 45 h 47"/>
                <a:gd name="T60" fmla="*/ 80 w 102"/>
                <a:gd name="T61" fmla="*/ 47 h 47"/>
                <a:gd name="T62" fmla="*/ 88 w 102"/>
                <a:gd name="T63" fmla="*/ 47 h 47"/>
                <a:gd name="T64" fmla="*/ 96 w 102"/>
                <a:gd name="T65" fmla="*/ 47 h 47"/>
                <a:gd name="T66" fmla="*/ 101 w 102"/>
                <a:gd name="T67" fmla="*/ 47 h 47"/>
                <a:gd name="T68" fmla="*/ 102 w 102"/>
                <a:gd name="T69" fmla="*/ 47 h 47"/>
                <a:gd name="T70" fmla="*/ 102 w 102"/>
                <a:gd name="T71" fmla="*/ 9 h 47"/>
                <a:gd name="T72" fmla="*/ 92 w 102"/>
                <a:gd name="T73" fmla="*/ 9 h 47"/>
                <a:gd name="T74" fmla="*/ 92 w 102"/>
                <a:gd name="T75"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47">
                  <a:moveTo>
                    <a:pt x="92" y="9"/>
                  </a:moveTo>
                  <a:lnTo>
                    <a:pt x="86" y="34"/>
                  </a:lnTo>
                  <a:lnTo>
                    <a:pt x="85" y="34"/>
                  </a:lnTo>
                  <a:lnTo>
                    <a:pt x="81" y="34"/>
                  </a:lnTo>
                  <a:lnTo>
                    <a:pt x="75" y="33"/>
                  </a:lnTo>
                  <a:lnTo>
                    <a:pt x="67" y="32"/>
                  </a:lnTo>
                  <a:lnTo>
                    <a:pt x="60" y="30"/>
                  </a:lnTo>
                  <a:lnTo>
                    <a:pt x="53" y="29"/>
                  </a:lnTo>
                  <a:lnTo>
                    <a:pt x="45" y="27"/>
                  </a:lnTo>
                  <a:lnTo>
                    <a:pt x="39" y="24"/>
                  </a:lnTo>
                  <a:lnTo>
                    <a:pt x="32" y="20"/>
                  </a:lnTo>
                  <a:lnTo>
                    <a:pt x="26" y="17"/>
                  </a:lnTo>
                  <a:lnTo>
                    <a:pt x="21" y="13"/>
                  </a:lnTo>
                  <a:lnTo>
                    <a:pt x="15" y="9"/>
                  </a:lnTo>
                  <a:lnTo>
                    <a:pt x="11" y="5"/>
                  </a:lnTo>
                  <a:lnTo>
                    <a:pt x="7" y="2"/>
                  </a:lnTo>
                  <a:lnTo>
                    <a:pt x="5" y="0"/>
                  </a:lnTo>
                  <a:lnTo>
                    <a:pt x="5" y="0"/>
                  </a:lnTo>
                  <a:lnTo>
                    <a:pt x="0" y="8"/>
                  </a:lnTo>
                  <a:lnTo>
                    <a:pt x="0" y="8"/>
                  </a:lnTo>
                  <a:lnTo>
                    <a:pt x="2" y="11"/>
                  </a:lnTo>
                  <a:lnTo>
                    <a:pt x="5" y="13"/>
                  </a:lnTo>
                  <a:lnTo>
                    <a:pt x="10" y="18"/>
                  </a:lnTo>
                  <a:lnTo>
                    <a:pt x="15" y="22"/>
                  </a:lnTo>
                  <a:lnTo>
                    <a:pt x="22" y="27"/>
                  </a:lnTo>
                  <a:lnTo>
                    <a:pt x="29" y="32"/>
                  </a:lnTo>
                  <a:lnTo>
                    <a:pt x="39" y="38"/>
                  </a:lnTo>
                  <a:lnTo>
                    <a:pt x="48" y="41"/>
                  </a:lnTo>
                  <a:lnTo>
                    <a:pt x="58" y="44"/>
                  </a:lnTo>
                  <a:lnTo>
                    <a:pt x="69" y="45"/>
                  </a:lnTo>
                  <a:lnTo>
                    <a:pt x="80" y="47"/>
                  </a:lnTo>
                  <a:lnTo>
                    <a:pt x="88" y="47"/>
                  </a:lnTo>
                  <a:lnTo>
                    <a:pt x="96" y="47"/>
                  </a:lnTo>
                  <a:lnTo>
                    <a:pt x="101" y="47"/>
                  </a:lnTo>
                  <a:lnTo>
                    <a:pt x="102" y="47"/>
                  </a:lnTo>
                  <a:lnTo>
                    <a:pt x="102" y="9"/>
                  </a:lnTo>
                  <a:lnTo>
                    <a:pt x="92" y="9"/>
                  </a:lnTo>
                  <a:lnTo>
                    <a:pt x="92"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7" name="Freeform 165">
              <a:extLst>
                <a:ext uri="{FF2B5EF4-FFF2-40B4-BE49-F238E27FC236}">
                  <a16:creationId xmlns:a16="http://schemas.microsoft.com/office/drawing/2014/main" id="{50F3E76A-CD1C-566B-CEF5-32C8FB8A6611}"/>
                </a:ext>
              </a:extLst>
            </p:cNvPr>
            <p:cNvSpPr>
              <a:spLocks/>
            </p:cNvSpPr>
            <p:nvPr/>
          </p:nvSpPr>
          <p:spPr bwMode="auto">
            <a:xfrm>
              <a:off x="4404" y="2686"/>
              <a:ext cx="19" cy="97"/>
            </a:xfrm>
            <a:custGeom>
              <a:avLst/>
              <a:gdLst>
                <a:gd name="T0" fmla="*/ 6 w 19"/>
                <a:gd name="T1" fmla="*/ 0 h 97"/>
                <a:gd name="T2" fmla="*/ 6 w 19"/>
                <a:gd name="T3" fmla="*/ 0 h 97"/>
                <a:gd name="T4" fmla="*/ 6 w 19"/>
                <a:gd name="T5" fmla="*/ 1 h 97"/>
                <a:gd name="T6" fmla="*/ 5 w 19"/>
                <a:gd name="T7" fmla="*/ 3 h 97"/>
                <a:gd name="T8" fmla="*/ 3 w 19"/>
                <a:gd name="T9" fmla="*/ 7 h 97"/>
                <a:gd name="T10" fmla="*/ 2 w 19"/>
                <a:gd name="T11" fmla="*/ 12 h 97"/>
                <a:gd name="T12" fmla="*/ 1 w 19"/>
                <a:gd name="T13" fmla="*/ 19 h 97"/>
                <a:gd name="T14" fmla="*/ 0 w 19"/>
                <a:gd name="T15" fmla="*/ 28 h 97"/>
                <a:gd name="T16" fmla="*/ 0 w 19"/>
                <a:gd name="T17" fmla="*/ 40 h 97"/>
                <a:gd name="T18" fmla="*/ 0 w 19"/>
                <a:gd name="T19" fmla="*/ 51 h 97"/>
                <a:gd name="T20" fmla="*/ 1 w 19"/>
                <a:gd name="T21" fmla="*/ 62 h 97"/>
                <a:gd name="T22" fmla="*/ 3 w 19"/>
                <a:gd name="T23" fmla="*/ 71 h 97"/>
                <a:gd name="T24" fmla="*/ 7 w 19"/>
                <a:gd name="T25" fmla="*/ 80 h 97"/>
                <a:gd name="T26" fmla="*/ 9 w 19"/>
                <a:gd name="T27" fmla="*/ 87 h 97"/>
                <a:gd name="T28" fmla="*/ 12 w 19"/>
                <a:gd name="T29" fmla="*/ 92 h 97"/>
                <a:gd name="T30" fmla="*/ 14 w 19"/>
                <a:gd name="T31" fmla="*/ 96 h 97"/>
                <a:gd name="T32" fmla="*/ 16 w 19"/>
                <a:gd name="T33" fmla="*/ 97 h 97"/>
                <a:gd name="T34" fmla="*/ 16 w 19"/>
                <a:gd name="T35" fmla="*/ 94 h 97"/>
                <a:gd name="T36" fmla="*/ 16 w 19"/>
                <a:gd name="T37" fmla="*/ 89 h 97"/>
                <a:gd name="T38" fmla="*/ 16 w 19"/>
                <a:gd name="T39" fmla="*/ 81 h 97"/>
                <a:gd name="T40" fmla="*/ 16 w 19"/>
                <a:gd name="T41" fmla="*/ 72 h 97"/>
                <a:gd name="T42" fmla="*/ 16 w 19"/>
                <a:gd name="T43" fmla="*/ 62 h 97"/>
                <a:gd name="T44" fmla="*/ 16 w 19"/>
                <a:gd name="T45" fmla="*/ 53 h 97"/>
                <a:gd name="T46" fmla="*/ 16 w 19"/>
                <a:gd name="T47" fmla="*/ 44 h 97"/>
                <a:gd name="T48" fmla="*/ 16 w 19"/>
                <a:gd name="T49" fmla="*/ 39 h 97"/>
                <a:gd name="T50" fmla="*/ 16 w 19"/>
                <a:gd name="T51" fmla="*/ 33 h 97"/>
                <a:gd name="T52" fmla="*/ 17 w 19"/>
                <a:gd name="T53" fmla="*/ 27 h 97"/>
                <a:gd name="T54" fmla="*/ 17 w 19"/>
                <a:gd name="T55" fmla="*/ 19 h 97"/>
                <a:gd name="T56" fmla="*/ 18 w 19"/>
                <a:gd name="T57" fmla="*/ 13 h 97"/>
                <a:gd name="T58" fmla="*/ 18 w 19"/>
                <a:gd name="T59" fmla="*/ 7 h 97"/>
                <a:gd name="T60" fmla="*/ 19 w 19"/>
                <a:gd name="T61" fmla="*/ 3 h 97"/>
                <a:gd name="T62" fmla="*/ 19 w 19"/>
                <a:gd name="T63" fmla="*/ 1 h 97"/>
                <a:gd name="T64" fmla="*/ 19 w 19"/>
                <a:gd name="T65" fmla="*/ 0 h 97"/>
                <a:gd name="T66" fmla="*/ 6 w 19"/>
                <a:gd name="T67" fmla="*/ 0 h 97"/>
                <a:gd name="T68" fmla="*/ 6 w 19"/>
                <a:gd name="T6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 h="97">
                  <a:moveTo>
                    <a:pt x="6" y="0"/>
                  </a:moveTo>
                  <a:lnTo>
                    <a:pt x="6" y="0"/>
                  </a:lnTo>
                  <a:lnTo>
                    <a:pt x="6" y="1"/>
                  </a:lnTo>
                  <a:lnTo>
                    <a:pt x="5" y="3"/>
                  </a:lnTo>
                  <a:lnTo>
                    <a:pt x="3" y="7"/>
                  </a:lnTo>
                  <a:lnTo>
                    <a:pt x="2" y="12"/>
                  </a:lnTo>
                  <a:lnTo>
                    <a:pt x="1" y="19"/>
                  </a:lnTo>
                  <a:lnTo>
                    <a:pt x="0" y="28"/>
                  </a:lnTo>
                  <a:lnTo>
                    <a:pt x="0" y="40"/>
                  </a:lnTo>
                  <a:lnTo>
                    <a:pt x="0" y="51"/>
                  </a:lnTo>
                  <a:lnTo>
                    <a:pt x="1" y="62"/>
                  </a:lnTo>
                  <a:lnTo>
                    <a:pt x="3" y="71"/>
                  </a:lnTo>
                  <a:lnTo>
                    <a:pt x="7" y="80"/>
                  </a:lnTo>
                  <a:lnTo>
                    <a:pt x="9" y="87"/>
                  </a:lnTo>
                  <a:lnTo>
                    <a:pt x="12" y="92"/>
                  </a:lnTo>
                  <a:lnTo>
                    <a:pt x="14" y="96"/>
                  </a:lnTo>
                  <a:lnTo>
                    <a:pt x="16" y="97"/>
                  </a:lnTo>
                  <a:lnTo>
                    <a:pt x="16" y="94"/>
                  </a:lnTo>
                  <a:lnTo>
                    <a:pt x="16" y="89"/>
                  </a:lnTo>
                  <a:lnTo>
                    <a:pt x="16" y="81"/>
                  </a:lnTo>
                  <a:lnTo>
                    <a:pt x="16" y="72"/>
                  </a:lnTo>
                  <a:lnTo>
                    <a:pt x="16" y="62"/>
                  </a:lnTo>
                  <a:lnTo>
                    <a:pt x="16" y="53"/>
                  </a:lnTo>
                  <a:lnTo>
                    <a:pt x="16" y="44"/>
                  </a:lnTo>
                  <a:lnTo>
                    <a:pt x="16" y="39"/>
                  </a:lnTo>
                  <a:lnTo>
                    <a:pt x="16" y="33"/>
                  </a:lnTo>
                  <a:lnTo>
                    <a:pt x="17" y="27"/>
                  </a:lnTo>
                  <a:lnTo>
                    <a:pt x="17" y="19"/>
                  </a:lnTo>
                  <a:lnTo>
                    <a:pt x="18" y="13"/>
                  </a:lnTo>
                  <a:lnTo>
                    <a:pt x="18" y="7"/>
                  </a:lnTo>
                  <a:lnTo>
                    <a:pt x="19" y="3"/>
                  </a:lnTo>
                  <a:lnTo>
                    <a:pt x="19" y="1"/>
                  </a:lnTo>
                  <a:lnTo>
                    <a:pt x="19"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8" name="Freeform 166">
              <a:extLst>
                <a:ext uri="{FF2B5EF4-FFF2-40B4-BE49-F238E27FC236}">
                  <a16:creationId xmlns:a16="http://schemas.microsoft.com/office/drawing/2014/main" id="{54E1A3D9-B5EA-7A8D-183F-35DAA07CAEC3}"/>
                </a:ext>
              </a:extLst>
            </p:cNvPr>
            <p:cNvSpPr>
              <a:spLocks/>
            </p:cNvSpPr>
            <p:nvPr/>
          </p:nvSpPr>
          <p:spPr bwMode="auto">
            <a:xfrm>
              <a:off x="4411" y="2680"/>
              <a:ext cx="86" cy="27"/>
            </a:xfrm>
            <a:custGeom>
              <a:avLst/>
              <a:gdLst>
                <a:gd name="T0" fmla="*/ 1 w 86"/>
                <a:gd name="T1" fmla="*/ 7 h 27"/>
                <a:gd name="T2" fmla="*/ 1 w 86"/>
                <a:gd name="T3" fmla="*/ 7 h 27"/>
                <a:gd name="T4" fmla="*/ 5 w 86"/>
                <a:gd name="T5" fmla="*/ 9 h 27"/>
                <a:gd name="T6" fmla="*/ 9 w 86"/>
                <a:gd name="T7" fmla="*/ 11 h 27"/>
                <a:gd name="T8" fmla="*/ 15 w 86"/>
                <a:gd name="T9" fmla="*/ 14 h 27"/>
                <a:gd name="T10" fmla="*/ 21 w 86"/>
                <a:gd name="T11" fmla="*/ 17 h 27"/>
                <a:gd name="T12" fmla="*/ 28 w 86"/>
                <a:gd name="T13" fmla="*/ 21 h 27"/>
                <a:gd name="T14" fmla="*/ 36 w 86"/>
                <a:gd name="T15" fmla="*/ 22 h 27"/>
                <a:gd name="T16" fmla="*/ 43 w 86"/>
                <a:gd name="T17" fmla="*/ 24 h 27"/>
                <a:gd name="T18" fmla="*/ 49 w 86"/>
                <a:gd name="T19" fmla="*/ 24 h 27"/>
                <a:gd name="T20" fmla="*/ 58 w 86"/>
                <a:gd name="T21" fmla="*/ 25 h 27"/>
                <a:gd name="T22" fmla="*/ 64 w 86"/>
                <a:gd name="T23" fmla="*/ 27 h 27"/>
                <a:gd name="T24" fmla="*/ 71 w 86"/>
                <a:gd name="T25" fmla="*/ 27 h 27"/>
                <a:gd name="T26" fmla="*/ 77 w 86"/>
                <a:gd name="T27" fmla="*/ 27 h 27"/>
                <a:gd name="T28" fmla="*/ 81 w 86"/>
                <a:gd name="T29" fmla="*/ 27 h 27"/>
                <a:gd name="T30" fmla="*/ 85 w 86"/>
                <a:gd name="T31" fmla="*/ 27 h 27"/>
                <a:gd name="T32" fmla="*/ 86 w 86"/>
                <a:gd name="T33" fmla="*/ 27 h 27"/>
                <a:gd name="T34" fmla="*/ 86 w 86"/>
                <a:gd name="T35" fmla="*/ 7 h 27"/>
                <a:gd name="T36" fmla="*/ 85 w 86"/>
                <a:gd name="T37" fmla="*/ 7 h 27"/>
                <a:gd name="T38" fmla="*/ 81 w 86"/>
                <a:gd name="T39" fmla="*/ 7 h 27"/>
                <a:gd name="T40" fmla="*/ 76 w 86"/>
                <a:gd name="T41" fmla="*/ 7 h 27"/>
                <a:gd name="T42" fmla="*/ 71 w 86"/>
                <a:gd name="T43" fmla="*/ 8 h 27"/>
                <a:gd name="T44" fmla="*/ 65 w 86"/>
                <a:gd name="T45" fmla="*/ 8 h 27"/>
                <a:gd name="T46" fmla="*/ 59 w 86"/>
                <a:gd name="T47" fmla="*/ 8 h 27"/>
                <a:gd name="T48" fmla="*/ 53 w 86"/>
                <a:gd name="T49" fmla="*/ 8 h 27"/>
                <a:gd name="T50" fmla="*/ 48 w 86"/>
                <a:gd name="T51" fmla="*/ 9 h 27"/>
                <a:gd name="T52" fmla="*/ 43 w 86"/>
                <a:gd name="T53" fmla="*/ 7 h 27"/>
                <a:gd name="T54" fmla="*/ 36 w 86"/>
                <a:gd name="T55" fmla="*/ 7 h 27"/>
                <a:gd name="T56" fmla="*/ 27 w 86"/>
                <a:gd name="T57" fmla="*/ 5 h 27"/>
                <a:gd name="T58" fmla="*/ 20 w 86"/>
                <a:gd name="T59" fmla="*/ 3 h 27"/>
                <a:gd name="T60" fmla="*/ 12 w 86"/>
                <a:gd name="T61" fmla="*/ 2 h 27"/>
                <a:gd name="T62" fmla="*/ 6 w 86"/>
                <a:gd name="T63" fmla="*/ 1 h 27"/>
                <a:gd name="T64" fmla="*/ 1 w 86"/>
                <a:gd name="T65" fmla="*/ 0 h 27"/>
                <a:gd name="T66" fmla="*/ 0 w 86"/>
                <a:gd name="T67" fmla="*/ 0 h 27"/>
                <a:gd name="T68" fmla="*/ 1 w 86"/>
                <a:gd name="T69" fmla="*/ 7 h 27"/>
                <a:gd name="T70" fmla="*/ 1 w 86"/>
                <a:gd name="T71"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27">
                  <a:moveTo>
                    <a:pt x="1" y="7"/>
                  </a:moveTo>
                  <a:lnTo>
                    <a:pt x="1" y="7"/>
                  </a:lnTo>
                  <a:lnTo>
                    <a:pt x="5" y="9"/>
                  </a:lnTo>
                  <a:lnTo>
                    <a:pt x="9" y="11"/>
                  </a:lnTo>
                  <a:lnTo>
                    <a:pt x="15" y="14"/>
                  </a:lnTo>
                  <a:lnTo>
                    <a:pt x="21" y="17"/>
                  </a:lnTo>
                  <a:lnTo>
                    <a:pt x="28" y="21"/>
                  </a:lnTo>
                  <a:lnTo>
                    <a:pt x="36" y="22"/>
                  </a:lnTo>
                  <a:lnTo>
                    <a:pt x="43" y="24"/>
                  </a:lnTo>
                  <a:lnTo>
                    <a:pt x="49" y="24"/>
                  </a:lnTo>
                  <a:lnTo>
                    <a:pt x="58" y="25"/>
                  </a:lnTo>
                  <a:lnTo>
                    <a:pt x="64" y="27"/>
                  </a:lnTo>
                  <a:lnTo>
                    <a:pt x="71" y="27"/>
                  </a:lnTo>
                  <a:lnTo>
                    <a:pt x="77" y="27"/>
                  </a:lnTo>
                  <a:lnTo>
                    <a:pt x="81" y="27"/>
                  </a:lnTo>
                  <a:lnTo>
                    <a:pt x="85" y="27"/>
                  </a:lnTo>
                  <a:lnTo>
                    <a:pt x="86" y="27"/>
                  </a:lnTo>
                  <a:lnTo>
                    <a:pt x="86" y="7"/>
                  </a:lnTo>
                  <a:lnTo>
                    <a:pt x="85" y="7"/>
                  </a:lnTo>
                  <a:lnTo>
                    <a:pt x="81" y="7"/>
                  </a:lnTo>
                  <a:lnTo>
                    <a:pt x="76" y="7"/>
                  </a:lnTo>
                  <a:lnTo>
                    <a:pt x="71" y="8"/>
                  </a:lnTo>
                  <a:lnTo>
                    <a:pt x="65" y="8"/>
                  </a:lnTo>
                  <a:lnTo>
                    <a:pt x="59" y="8"/>
                  </a:lnTo>
                  <a:lnTo>
                    <a:pt x="53" y="8"/>
                  </a:lnTo>
                  <a:lnTo>
                    <a:pt x="48" y="9"/>
                  </a:lnTo>
                  <a:lnTo>
                    <a:pt x="43" y="7"/>
                  </a:lnTo>
                  <a:lnTo>
                    <a:pt x="36" y="7"/>
                  </a:lnTo>
                  <a:lnTo>
                    <a:pt x="27" y="5"/>
                  </a:lnTo>
                  <a:lnTo>
                    <a:pt x="20" y="3"/>
                  </a:lnTo>
                  <a:lnTo>
                    <a:pt x="12" y="2"/>
                  </a:lnTo>
                  <a:lnTo>
                    <a:pt x="6" y="1"/>
                  </a:lnTo>
                  <a:lnTo>
                    <a:pt x="1" y="0"/>
                  </a:lnTo>
                  <a:lnTo>
                    <a:pt x="0" y="0"/>
                  </a:lnTo>
                  <a:lnTo>
                    <a:pt x="1" y="7"/>
                  </a:lnTo>
                  <a:lnTo>
                    <a:pt x="1"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19" name="Freeform 167">
              <a:extLst>
                <a:ext uri="{FF2B5EF4-FFF2-40B4-BE49-F238E27FC236}">
                  <a16:creationId xmlns:a16="http://schemas.microsoft.com/office/drawing/2014/main" id="{E4253B03-9E80-3BBD-1187-6819857C28A7}"/>
                </a:ext>
              </a:extLst>
            </p:cNvPr>
            <p:cNvSpPr>
              <a:spLocks/>
            </p:cNvSpPr>
            <p:nvPr/>
          </p:nvSpPr>
          <p:spPr bwMode="auto">
            <a:xfrm>
              <a:off x="4220" y="2580"/>
              <a:ext cx="115" cy="62"/>
            </a:xfrm>
            <a:custGeom>
              <a:avLst/>
              <a:gdLst>
                <a:gd name="T0" fmla="*/ 0 w 115"/>
                <a:gd name="T1" fmla="*/ 14 h 62"/>
                <a:gd name="T2" fmla="*/ 1 w 115"/>
                <a:gd name="T3" fmla="*/ 16 h 62"/>
                <a:gd name="T4" fmla="*/ 3 w 115"/>
                <a:gd name="T5" fmla="*/ 19 h 62"/>
                <a:gd name="T6" fmla="*/ 8 w 115"/>
                <a:gd name="T7" fmla="*/ 22 h 62"/>
                <a:gd name="T8" fmla="*/ 13 w 115"/>
                <a:gd name="T9" fmla="*/ 26 h 62"/>
                <a:gd name="T10" fmla="*/ 19 w 115"/>
                <a:gd name="T11" fmla="*/ 31 h 62"/>
                <a:gd name="T12" fmla="*/ 28 w 115"/>
                <a:gd name="T13" fmla="*/ 36 h 62"/>
                <a:gd name="T14" fmla="*/ 39 w 115"/>
                <a:gd name="T15" fmla="*/ 39 h 62"/>
                <a:gd name="T16" fmla="*/ 49 w 115"/>
                <a:gd name="T17" fmla="*/ 43 h 62"/>
                <a:gd name="T18" fmla="*/ 61 w 115"/>
                <a:gd name="T19" fmla="*/ 48 h 62"/>
                <a:gd name="T20" fmla="*/ 73 w 115"/>
                <a:gd name="T21" fmla="*/ 51 h 62"/>
                <a:gd name="T22" fmla="*/ 84 w 115"/>
                <a:gd name="T23" fmla="*/ 54 h 62"/>
                <a:gd name="T24" fmla="*/ 94 w 115"/>
                <a:gd name="T25" fmla="*/ 58 h 62"/>
                <a:gd name="T26" fmla="*/ 103 w 115"/>
                <a:gd name="T27" fmla="*/ 59 h 62"/>
                <a:gd name="T28" fmla="*/ 108 w 115"/>
                <a:gd name="T29" fmla="*/ 60 h 62"/>
                <a:gd name="T30" fmla="*/ 110 w 115"/>
                <a:gd name="T31" fmla="*/ 62 h 62"/>
                <a:gd name="T32" fmla="*/ 115 w 115"/>
                <a:gd name="T33" fmla="*/ 54 h 62"/>
                <a:gd name="T34" fmla="*/ 111 w 115"/>
                <a:gd name="T35" fmla="*/ 53 h 62"/>
                <a:gd name="T36" fmla="*/ 106 w 115"/>
                <a:gd name="T37" fmla="*/ 51 h 62"/>
                <a:gd name="T38" fmla="*/ 98 w 115"/>
                <a:gd name="T39" fmla="*/ 48 h 62"/>
                <a:gd name="T40" fmla="*/ 88 w 115"/>
                <a:gd name="T41" fmla="*/ 44 h 62"/>
                <a:gd name="T42" fmla="*/ 77 w 115"/>
                <a:gd name="T43" fmla="*/ 41 h 62"/>
                <a:gd name="T44" fmla="*/ 66 w 115"/>
                <a:gd name="T45" fmla="*/ 37 h 62"/>
                <a:gd name="T46" fmla="*/ 55 w 115"/>
                <a:gd name="T47" fmla="*/ 32 h 62"/>
                <a:gd name="T48" fmla="*/ 46 w 115"/>
                <a:gd name="T49" fmla="*/ 28 h 62"/>
                <a:gd name="T50" fmla="*/ 39 w 115"/>
                <a:gd name="T51" fmla="*/ 24 h 62"/>
                <a:gd name="T52" fmla="*/ 33 w 115"/>
                <a:gd name="T53" fmla="*/ 19 h 62"/>
                <a:gd name="T54" fmla="*/ 27 w 115"/>
                <a:gd name="T55" fmla="*/ 14 h 62"/>
                <a:gd name="T56" fmla="*/ 22 w 115"/>
                <a:gd name="T57" fmla="*/ 10 h 62"/>
                <a:gd name="T58" fmla="*/ 18 w 115"/>
                <a:gd name="T59" fmla="*/ 5 h 62"/>
                <a:gd name="T60" fmla="*/ 15 w 115"/>
                <a:gd name="T61" fmla="*/ 3 h 62"/>
                <a:gd name="T62" fmla="*/ 13 w 115"/>
                <a:gd name="T63" fmla="*/ 0 h 62"/>
                <a:gd name="T64" fmla="*/ 13 w 115"/>
                <a:gd name="T65" fmla="*/ 0 h 62"/>
                <a:gd name="T66" fmla="*/ 0 w 115"/>
                <a:gd name="T67" fmla="*/ 14 h 62"/>
                <a:gd name="T68" fmla="*/ 0 w 115"/>
                <a:gd name="T69"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5" h="62">
                  <a:moveTo>
                    <a:pt x="0" y="14"/>
                  </a:moveTo>
                  <a:lnTo>
                    <a:pt x="1" y="16"/>
                  </a:lnTo>
                  <a:lnTo>
                    <a:pt x="3" y="19"/>
                  </a:lnTo>
                  <a:lnTo>
                    <a:pt x="8" y="22"/>
                  </a:lnTo>
                  <a:lnTo>
                    <a:pt x="13" y="26"/>
                  </a:lnTo>
                  <a:lnTo>
                    <a:pt x="19" y="31"/>
                  </a:lnTo>
                  <a:lnTo>
                    <a:pt x="28" y="36"/>
                  </a:lnTo>
                  <a:lnTo>
                    <a:pt x="39" y="39"/>
                  </a:lnTo>
                  <a:lnTo>
                    <a:pt x="49" y="43"/>
                  </a:lnTo>
                  <a:lnTo>
                    <a:pt x="61" y="48"/>
                  </a:lnTo>
                  <a:lnTo>
                    <a:pt x="73" y="51"/>
                  </a:lnTo>
                  <a:lnTo>
                    <a:pt x="84" y="54"/>
                  </a:lnTo>
                  <a:lnTo>
                    <a:pt x="94" y="58"/>
                  </a:lnTo>
                  <a:lnTo>
                    <a:pt x="103" y="59"/>
                  </a:lnTo>
                  <a:lnTo>
                    <a:pt x="108" y="60"/>
                  </a:lnTo>
                  <a:lnTo>
                    <a:pt x="110" y="62"/>
                  </a:lnTo>
                  <a:lnTo>
                    <a:pt x="115" y="54"/>
                  </a:lnTo>
                  <a:lnTo>
                    <a:pt x="111" y="53"/>
                  </a:lnTo>
                  <a:lnTo>
                    <a:pt x="106" y="51"/>
                  </a:lnTo>
                  <a:lnTo>
                    <a:pt x="98" y="48"/>
                  </a:lnTo>
                  <a:lnTo>
                    <a:pt x="88" y="44"/>
                  </a:lnTo>
                  <a:lnTo>
                    <a:pt x="77" y="41"/>
                  </a:lnTo>
                  <a:lnTo>
                    <a:pt x="66" y="37"/>
                  </a:lnTo>
                  <a:lnTo>
                    <a:pt x="55" y="32"/>
                  </a:lnTo>
                  <a:lnTo>
                    <a:pt x="46" y="28"/>
                  </a:lnTo>
                  <a:lnTo>
                    <a:pt x="39" y="24"/>
                  </a:lnTo>
                  <a:lnTo>
                    <a:pt x="33" y="19"/>
                  </a:lnTo>
                  <a:lnTo>
                    <a:pt x="27" y="14"/>
                  </a:lnTo>
                  <a:lnTo>
                    <a:pt x="22" y="10"/>
                  </a:lnTo>
                  <a:lnTo>
                    <a:pt x="18" y="5"/>
                  </a:lnTo>
                  <a:lnTo>
                    <a:pt x="15" y="3"/>
                  </a:lnTo>
                  <a:lnTo>
                    <a:pt x="13" y="0"/>
                  </a:lnTo>
                  <a:lnTo>
                    <a:pt x="13" y="0"/>
                  </a:lnTo>
                  <a:lnTo>
                    <a:pt x="0" y="14"/>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0" name="Freeform 168">
              <a:extLst>
                <a:ext uri="{FF2B5EF4-FFF2-40B4-BE49-F238E27FC236}">
                  <a16:creationId xmlns:a16="http://schemas.microsoft.com/office/drawing/2014/main" id="{4E1F0965-D548-6569-7216-CCB3372CE7DC}"/>
                </a:ext>
              </a:extLst>
            </p:cNvPr>
            <p:cNvSpPr>
              <a:spLocks/>
            </p:cNvSpPr>
            <p:nvPr/>
          </p:nvSpPr>
          <p:spPr bwMode="auto">
            <a:xfrm>
              <a:off x="4215" y="2631"/>
              <a:ext cx="76" cy="67"/>
            </a:xfrm>
            <a:custGeom>
              <a:avLst/>
              <a:gdLst>
                <a:gd name="T0" fmla="*/ 0 w 76"/>
                <a:gd name="T1" fmla="*/ 15 h 67"/>
                <a:gd name="T2" fmla="*/ 1 w 76"/>
                <a:gd name="T3" fmla="*/ 15 h 67"/>
                <a:gd name="T4" fmla="*/ 3 w 76"/>
                <a:gd name="T5" fmla="*/ 18 h 67"/>
                <a:gd name="T6" fmla="*/ 7 w 76"/>
                <a:gd name="T7" fmla="*/ 20 h 67"/>
                <a:gd name="T8" fmla="*/ 11 w 76"/>
                <a:gd name="T9" fmla="*/ 22 h 67"/>
                <a:gd name="T10" fmla="*/ 16 w 76"/>
                <a:gd name="T11" fmla="*/ 24 h 67"/>
                <a:gd name="T12" fmla="*/ 20 w 76"/>
                <a:gd name="T13" fmla="*/ 27 h 67"/>
                <a:gd name="T14" fmla="*/ 27 w 76"/>
                <a:gd name="T15" fmla="*/ 29 h 67"/>
                <a:gd name="T16" fmla="*/ 32 w 76"/>
                <a:gd name="T17" fmla="*/ 30 h 67"/>
                <a:gd name="T18" fmla="*/ 38 w 76"/>
                <a:gd name="T19" fmla="*/ 31 h 67"/>
                <a:gd name="T20" fmla="*/ 41 w 76"/>
                <a:gd name="T21" fmla="*/ 33 h 67"/>
                <a:gd name="T22" fmla="*/ 46 w 76"/>
                <a:gd name="T23" fmla="*/ 34 h 67"/>
                <a:gd name="T24" fmla="*/ 50 w 76"/>
                <a:gd name="T25" fmla="*/ 34 h 67"/>
                <a:gd name="T26" fmla="*/ 54 w 76"/>
                <a:gd name="T27" fmla="*/ 34 h 67"/>
                <a:gd name="T28" fmla="*/ 55 w 76"/>
                <a:gd name="T29" fmla="*/ 34 h 67"/>
                <a:gd name="T30" fmla="*/ 56 w 76"/>
                <a:gd name="T31" fmla="*/ 35 h 67"/>
                <a:gd name="T32" fmla="*/ 66 w 76"/>
                <a:gd name="T33" fmla="*/ 67 h 67"/>
                <a:gd name="T34" fmla="*/ 76 w 76"/>
                <a:gd name="T35" fmla="*/ 65 h 67"/>
                <a:gd name="T36" fmla="*/ 66 w 76"/>
                <a:gd name="T37" fmla="*/ 18 h 67"/>
                <a:gd name="T38" fmla="*/ 65 w 76"/>
                <a:gd name="T39" fmla="*/ 18 h 67"/>
                <a:gd name="T40" fmla="*/ 63 w 76"/>
                <a:gd name="T41" fmla="*/ 18 h 67"/>
                <a:gd name="T42" fmla="*/ 60 w 76"/>
                <a:gd name="T43" fmla="*/ 17 h 67"/>
                <a:gd name="T44" fmla="*/ 57 w 76"/>
                <a:gd name="T45" fmla="*/ 17 h 67"/>
                <a:gd name="T46" fmla="*/ 51 w 76"/>
                <a:gd name="T47" fmla="*/ 15 h 67"/>
                <a:gd name="T48" fmla="*/ 46 w 76"/>
                <a:gd name="T49" fmla="*/ 15 h 67"/>
                <a:gd name="T50" fmla="*/ 41 w 76"/>
                <a:gd name="T51" fmla="*/ 14 h 67"/>
                <a:gd name="T52" fmla="*/ 35 w 76"/>
                <a:gd name="T53" fmla="*/ 13 h 67"/>
                <a:gd name="T54" fmla="*/ 29 w 76"/>
                <a:gd name="T55" fmla="*/ 11 h 67"/>
                <a:gd name="T56" fmla="*/ 24 w 76"/>
                <a:gd name="T57" fmla="*/ 9 h 67"/>
                <a:gd name="T58" fmla="*/ 19 w 76"/>
                <a:gd name="T59" fmla="*/ 7 h 67"/>
                <a:gd name="T60" fmla="*/ 16 w 76"/>
                <a:gd name="T61" fmla="*/ 4 h 67"/>
                <a:gd name="T62" fmla="*/ 12 w 76"/>
                <a:gd name="T63" fmla="*/ 2 h 67"/>
                <a:gd name="T64" fmla="*/ 9 w 76"/>
                <a:gd name="T65" fmla="*/ 1 h 67"/>
                <a:gd name="T66" fmla="*/ 8 w 76"/>
                <a:gd name="T67" fmla="*/ 0 h 67"/>
                <a:gd name="T68" fmla="*/ 0 w 76"/>
                <a:gd name="T69" fmla="*/ 15 h 67"/>
                <a:gd name="T70" fmla="*/ 0 w 76"/>
                <a:gd name="T71" fmla="*/ 1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67">
                  <a:moveTo>
                    <a:pt x="0" y="15"/>
                  </a:moveTo>
                  <a:lnTo>
                    <a:pt x="1" y="15"/>
                  </a:lnTo>
                  <a:lnTo>
                    <a:pt x="3" y="18"/>
                  </a:lnTo>
                  <a:lnTo>
                    <a:pt x="7" y="20"/>
                  </a:lnTo>
                  <a:lnTo>
                    <a:pt x="11" y="22"/>
                  </a:lnTo>
                  <a:lnTo>
                    <a:pt x="16" y="24"/>
                  </a:lnTo>
                  <a:lnTo>
                    <a:pt x="20" y="27"/>
                  </a:lnTo>
                  <a:lnTo>
                    <a:pt x="27" y="29"/>
                  </a:lnTo>
                  <a:lnTo>
                    <a:pt x="32" y="30"/>
                  </a:lnTo>
                  <a:lnTo>
                    <a:pt x="38" y="31"/>
                  </a:lnTo>
                  <a:lnTo>
                    <a:pt x="41" y="33"/>
                  </a:lnTo>
                  <a:lnTo>
                    <a:pt x="46" y="34"/>
                  </a:lnTo>
                  <a:lnTo>
                    <a:pt x="50" y="34"/>
                  </a:lnTo>
                  <a:lnTo>
                    <a:pt x="54" y="34"/>
                  </a:lnTo>
                  <a:lnTo>
                    <a:pt x="55" y="34"/>
                  </a:lnTo>
                  <a:lnTo>
                    <a:pt x="56" y="35"/>
                  </a:lnTo>
                  <a:lnTo>
                    <a:pt x="66" y="67"/>
                  </a:lnTo>
                  <a:lnTo>
                    <a:pt x="76" y="65"/>
                  </a:lnTo>
                  <a:lnTo>
                    <a:pt x="66" y="18"/>
                  </a:lnTo>
                  <a:lnTo>
                    <a:pt x="65" y="18"/>
                  </a:lnTo>
                  <a:lnTo>
                    <a:pt x="63" y="18"/>
                  </a:lnTo>
                  <a:lnTo>
                    <a:pt x="60" y="17"/>
                  </a:lnTo>
                  <a:lnTo>
                    <a:pt x="57" y="17"/>
                  </a:lnTo>
                  <a:lnTo>
                    <a:pt x="51" y="15"/>
                  </a:lnTo>
                  <a:lnTo>
                    <a:pt x="46" y="15"/>
                  </a:lnTo>
                  <a:lnTo>
                    <a:pt x="41" y="14"/>
                  </a:lnTo>
                  <a:lnTo>
                    <a:pt x="35" y="13"/>
                  </a:lnTo>
                  <a:lnTo>
                    <a:pt x="29" y="11"/>
                  </a:lnTo>
                  <a:lnTo>
                    <a:pt x="24" y="9"/>
                  </a:lnTo>
                  <a:lnTo>
                    <a:pt x="19" y="7"/>
                  </a:lnTo>
                  <a:lnTo>
                    <a:pt x="16" y="4"/>
                  </a:lnTo>
                  <a:lnTo>
                    <a:pt x="12" y="2"/>
                  </a:lnTo>
                  <a:lnTo>
                    <a:pt x="9" y="1"/>
                  </a:lnTo>
                  <a:lnTo>
                    <a:pt x="8" y="0"/>
                  </a:lnTo>
                  <a:lnTo>
                    <a:pt x="0" y="15"/>
                  </a:ln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1" name="Freeform 169">
              <a:extLst>
                <a:ext uri="{FF2B5EF4-FFF2-40B4-BE49-F238E27FC236}">
                  <a16:creationId xmlns:a16="http://schemas.microsoft.com/office/drawing/2014/main" id="{EB2F3BB2-8EFD-6E0A-3D95-FD2DF98F5475}"/>
                </a:ext>
              </a:extLst>
            </p:cNvPr>
            <p:cNvSpPr>
              <a:spLocks/>
            </p:cNvSpPr>
            <p:nvPr/>
          </p:nvSpPr>
          <p:spPr bwMode="auto">
            <a:xfrm>
              <a:off x="4215" y="2659"/>
              <a:ext cx="25" cy="136"/>
            </a:xfrm>
            <a:custGeom>
              <a:avLst/>
              <a:gdLst>
                <a:gd name="T0" fmla="*/ 13 w 25"/>
                <a:gd name="T1" fmla="*/ 0 h 136"/>
                <a:gd name="T2" fmla="*/ 13 w 25"/>
                <a:gd name="T3" fmla="*/ 1 h 136"/>
                <a:gd name="T4" fmla="*/ 11 w 25"/>
                <a:gd name="T5" fmla="*/ 6 h 136"/>
                <a:gd name="T6" fmla="*/ 8 w 25"/>
                <a:gd name="T7" fmla="*/ 13 h 136"/>
                <a:gd name="T8" fmla="*/ 6 w 25"/>
                <a:gd name="T9" fmla="*/ 22 h 136"/>
                <a:gd name="T10" fmla="*/ 3 w 25"/>
                <a:gd name="T11" fmla="*/ 32 h 136"/>
                <a:gd name="T12" fmla="*/ 1 w 25"/>
                <a:gd name="T13" fmla="*/ 44 h 136"/>
                <a:gd name="T14" fmla="*/ 0 w 25"/>
                <a:gd name="T15" fmla="*/ 55 h 136"/>
                <a:gd name="T16" fmla="*/ 0 w 25"/>
                <a:gd name="T17" fmla="*/ 67 h 136"/>
                <a:gd name="T18" fmla="*/ 1 w 25"/>
                <a:gd name="T19" fmla="*/ 78 h 136"/>
                <a:gd name="T20" fmla="*/ 2 w 25"/>
                <a:gd name="T21" fmla="*/ 88 h 136"/>
                <a:gd name="T22" fmla="*/ 5 w 25"/>
                <a:gd name="T23" fmla="*/ 97 h 136"/>
                <a:gd name="T24" fmla="*/ 7 w 25"/>
                <a:gd name="T25" fmla="*/ 105 h 136"/>
                <a:gd name="T26" fmla="*/ 9 w 25"/>
                <a:gd name="T27" fmla="*/ 112 h 136"/>
                <a:gd name="T28" fmla="*/ 13 w 25"/>
                <a:gd name="T29" fmla="*/ 120 h 136"/>
                <a:gd name="T30" fmla="*/ 16 w 25"/>
                <a:gd name="T31" fmla="*/ 128 h 136"/>
                <a:gd name="T32" fmla="*/ 18 w 25"/>
                <a:gd name="T33" fmla="*/ 136 h 136"/>
                <a:gd name="T34" fmla="*/ 18 w 25"/>
                <a:gd name="T35" fmla="*/ 134 h 136"/>
                <a:gd name="T36" fmla="*/ 17 w 25"/>
                <a:gd name="T37" fmla="*/ 130 h 136"/>
                <a:gd name="T38" fmla="*/ 16 w 25"/>
                <a:gd name="T39" fmla="*/ 121 h 136"/>
                <a:gd name="T40" fmla="*/ 14 w 25"/>
                <a:gd name="T41" fmla="*/ 113 h 136"/>
                <a:gd name="T42" fmla="*/ 13 w 25"/>
                <a:gd name="T43" fmla="*/ 102 h 136"/>
                <a:gd name="T44" fmla="*/ 12 w 25"/>
                <a:gd name="T45" fmla="*/ 89 h 136"/>
                <a:gd name="T46" fmla="*/ 11 w 25"/>
                <a:gd name="T47" fmla="*/ 77 h 136"/>
                <a:gd name="T48" fmla="*/ 12 w 25"/>
                <a:gd name="T49" fmla="*/ 66 h 136"/>
                <a:gd name="T50" fmla="*/ 13 w 25"/>
                <a:gd name="T51" fmla="*/ 54 h 136"/>
                <a:gd name="T52" fmla="*/ 14 w 25"/>
                <a:gd name="T53" fmla="*/ 43 h 136"/>
                <a:gd name="T54" fmla="*/ 17 w 25"/>
                <a:gd name="T55" fmla="*/ 32 h 136"/>
                <a:gd name="T56" fmla="*/ 19 w 25"/>
                <a:gd name="T57" fmla="*/ 22 h 136"/>
                <a:gd name="T58" fmla="*/ 20 w 25"/>
                <a:gd name="T59" fmla="*/ 15 h 136"/>
                <a:gd name="T60" fmla="*/ 23 w 25"/>
                <a:gd name="T61" fmla="*/ 8 h 136"/>
                <a:gd name="T62" fmla="*/ 24 w 25"/>
                <a:gd name="T63" fmla="*/ 5 h 136"/>
                <a:gd name="T64" fmla="*/ 25 w 25"/>
                <a:gd name="T65" fmla="*/ 3 h 136"/>
                <a:gd name="T66" fmla="*/ 13 w 25"/>
                <a:gd name="T67" fmla="*/ 0 h 136"/>
                <a:gd name="T68" fmla="*/ 13 w 25"/>
                <a:gd name="T6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136">
                  <a:moveTo>
                    <a:pt x="13" y="0"/>
                  </a:moveTo>
                  <a:lnTo>
                    <a:pt x="13" y="1"/>
                  </a:lnTo>
                  <a:lnTo>
                    <a:pt x="11" y="6"/>
                  </a:lnTo>
                  <a:lnTo>
                    <a:pt x="8" y="13"/>
                  </a:lnTo>
                  <a:lnTo>
                    <a:pt x="6" y="22"/>
                  </a:lnTo>
                  <a:lnTo>
                    <a:pt x="3" y="32"/>
                  </a:lnTo>
                  <a:lnTo>
                    <a:pt x="1" y="44"/>
                  </a:lnTo>
                  <a:lnTo>
                    <a:pt x="0" y="55"/>
                  </a:lnTo>
                  <a:lnTo>
                    <a:pt x="0" y="67"/>
                  </a:lnTo>
                  <a:lnTo>
                    <a:pt x="1" y="78"/>
                  </a:lnTo>
                  <a:lnTo>
                    <a:pt x="2" y="88"/>
                  </a:lnTo>
                  <a:lnTo>
                    <a:pt x="5" y="97"/>
                  </a:lnTo>
                  <a:lnTo>
                    <a:pt x="7" y="105"/>
                  </a:lnTo>
                  <a:lnTo>
                    <a:pt x="9" y="112"/>
                  </a:lnTo>
                  <a:lnTo>
                    <a:pt x="13" y="120"/>
                  </a:lnTo>
                  <a:lnTo>
                    <a:pt x="16" y="128"/>
                  </a:lnTo>
                  <a:lnTo>
                    <a:pt x="18" y="136"/>
                  </a:lnTo>
                  <a:lnTo>
                    <a:pt x="18" y="134"/>
                  </a:lnTo>
                  <a:lnTo>
                    <a:pt x="17" y="130"/>
                  </a:lnTo>
                  <a:lnTo>
                    <a:pt x="16" y="121"/>
                  </a:lnTo>
                  <a:lnTo>
                    <a:pt x="14" y="113"/>
                  </a:lnTo>
                  <a:lnTo>
                    <a:pt x="13" y="102"/>
                  </a:lnTo>
                  <a:lnTo>
                    <a:pt x="12" y="89"/>
                  </a:lnTo>
                  <a:lnTo>
                    <a:pt x="11" y="77"/>
                  </a:lnTo>
                  <a:lnTo>
                    <a:pt x="12" y="66"/>
                  </a:lnTo>
                  <a:lnTo>
                    <a:pt x="13" y="54"/>
                  </a:lnTo>
                  <a:lnTo>
                    <a:pt x="14" y="43"/>
                  </a:lnTo>
                  <a:lnTo>
                    <a:pt x="17" y="32"/>
                  </a:lnTo>
                  <a:lnTo>
                    <a:pt x="19" y="22"/>
                  </a:lnTo>
                  <a:lnTo>
                    <a:pt x="20" y="15"/>
                  </a:lnTo>
                  <a:lnTo>
                    <a:pt x="23" y="8"/>
                  </a:lnTo>
                  <a:lnTo>
                    <a:pt x="24" y="5"/>
                  </a:lnTo>
                  <a:lnTo>
                    <a:pt x="25" y="3"/>
                  </a:lnTo>
                  <a:lnTo>
                    <a:pt x="13" y="0"/>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2" name="Freeform 170">
              <a:extLst>
                <a:ext uri="{FF2B5EF4-FFF2-40B4-BE49-F238E27FC236}">
                  <a16:creationId xmlns:a16="http://schemas.microsoft.com/office/drawing/2014/main" id="{B024E177-2462-9147-51DE-694D38DCC075}"/>
                </a:ext>
              </a:extLst>
            </p:cNvPr>
            <p:cNvSpPr>
              <a:spLocks/>
            </p:cNvSpPr>
            <p:nvPr/>
          </p:nvSpPr>
          <p:spPr bwMode="auto">
            <a:xfrm>
              <a:off x="4301" y="2761"/>
              <a:ext cx="30" cy="16"/>
            </a:xfrm>
            <a:custGeom>
              <a:avLst/>
              <a:gdLst>
                <a:gd name="T0" fmla="*/ 0 w 30"/>
                <a:gd name="T1" fmla="*/ 16 h 16"/>
                <a:gd name="T2" fmla="*/ 30 w 30"/>
                <a:gd name="T3" fmla="*/ 16 h 16"/>
                <a:gd name="T4" fmla="*/ 24 w 30"/>
                <a:gd name="T5" fmla="*/ 0 h 16"/>
                <a:gd name="T6" fmla="*/ 0 w 30"/>
                <a:gd name="T7" fmla="*/ 1 h 16"/>
                <a:gd name="T8" fmla="*/ 0 w 30"/>
                <a:gd name="T9" fmla="*/ 16 h 16"/>
                <a:gd name="T10" fmla="*/ 0 w 30"/>
                <a:gd name="T11" fmla="*/ 16 h 16"/>
              </a:gdLst>
              <a:ahLst/>
              <a:cxnLst>
                <a:cxn ang="0">
                  <a:pos x="T0" y="T1"/>
                </a:cxn>
                <a:cxn ang="0">
                  <a:pos x="T2" y="T3"/>
                </a:cxn>
                <a:cxn ang="0">
                  <a:pos x="T4" y="T5"/>
                </a:cxn>
                <a:cxn ang="0">
                  <a:pos x="T6" y="T7"/>
                </a:cxn>
                <a:cxn ang="0">
                  <a:pos x="T8" y="T9"/>
                </a:cxn>
                <a:cxn ang="0">
                  <a:pos x="T10" y="T11"/>
                </a:cxn>
              </a:cxnLst>
              <a:rect l="0" t="0" r="r" b="b"/>
              <a:pathLst>
                <a:path w="30" h="16">
                  <a:moveTo>
                    <a:pt x="0" y="16"/>
                  </a:moveTo>
                  <a:lnTo>
                    <a:pt x="30" y="16"/>
                  </a:lnTo>
                  <a:lnTo>
                    <a:pt x="24" y="0"/>
                  </a:lnTo>
                  <a:lnTo>
                    <a:pt x="0" y="1"/>
                  </a:lnTo>
                  <a:lnTo>
                    <a:pt x="0" y="16"/>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3" name="Freeform 171">
              <a:extLst>
                <a:ext uri="{FF2B5EF4-FFF2-40B4-BE49-F238E27FC236}">
                  <a16:creationId xmlns:a16="http://schemas.microsoft.com/office/drawing/2014/main" id="{B59EEEA6-AD5E-D046-989E-F29D74B84159}"/>
                </a:ext>
              </a:extLst>
            </p:cNvPr>
            <p:cNvSpPr>
              <a:spLocks/>
            </p:cNvSpPr>
            <p:nvPr/>
          </p:nvSpPr>
          <p:spPr bwMode="auto">
            <a:xfrm>
              <a:off x="4293" y="2723"/>
              <a:ext cx="30" cy="16"/>
            </a:xfrm>
            <a:custGeom>
              <a:avLst/>
              <a:gdLst>
                <a:gd name="T0" fmla="*/ 0 w 30"/>
                <a:gd name="T1" fmla="*/ 14 h 16"/>
                <a:gd name="T2" fmla="*/ 30 w 30"/>
                <a:gd name="T3" fmla="*/ 16 h 16"/>
                <a:gd name="T4" fmla="*/ 27 w 30"/>
                <a:gd name="T5" fmla="*/ 0 h 16"/>
                <a:gd name="T6" fmla="*/ 3 w 30"/>
                <a:gd name="T7" fmla="*/ 2 h 16"/>
                <a:gd name="T8" fmla="*/ 0 w 30"/>
                <a:gd name="T9" fmla="*/ 14 h 16"/>
                <a:gd name="T10" fmla="*/ 0 w 30"/>
                <a:gd name="T11" fmla="*/ 14 h 16"/>
              </a:gdLst>
              <a:ahLst/>
              <a:cxnLst>
                <a:cxn ang="0">
                  <a:pos x="T0" y="T1"/>
                </a:cxn>
                <a:cxn ang="0">
                  <a:pos x="T2" y="T3"/>
                </a:cxn>
                <a:cxn ang="0">
                  <a:pos x="T4" y="T5"/>
                </a:cxn>
                <a:cxn ang="0">
                  <a:pos x="T6" y="T7"/>
                </a:cxn>
                <a:cxn ang="0">
                  <a:pos x="T8" y="T9"/>
                </a:cxn>
                <a:cxn ang="0">
                  <a:pos x="T10" y="T11"/>
                </a:cxn>
              </a:cxnLst>
              <a:rect l="0" t="0" r="r" b="b"/>
              <a:pathLst>
                <a:path w="30" h="16">
                  <a:moveTo>
                    <a:pt x="0" y="14"/>
                  </a:moveTo>
                  <a:lnTo>
                    <a:pt x="30" y="16"/>
                  </a:lnTo>
                  <a:lnTo>
                    <a:pt x="27" y="0"/>
                  </a:lnTo>
                  <a:lnTo>
                    <a:pt x="3" y="2"/>
                  </a:lnTo>
                  <a:lnTo>
                    <a:pt x="0" y="14"/>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4" name="Freeform 172">
              <a:extLst>
                <a:ext uri="{FF2B5EF4-FFF2-40B4-BE49-F238E27FC236}">
                  <a16:creationId xmlns:a16="http://schemas.microsoft.com/office/drawing/2014/main" id="{3277D777-4299-A5C2-E078-99B7420E33C0}"/>
                </a:ext>
              </a:extLst>
            </p:cNvPr>
            <p:cNvSpPr>
              <a:spLocks/>
            </p:cNvSpPr>
            <p:nvPr/>
          </p:nvSpPr>
          <p:spPr bwMode="auto">
            <a:xfrm>
              <a:off x="4497" y="2424"/>
              <a:ext cx="65" cy="82"/>
            </a:xfrm>
            <a:custGeom>
              <a:avLst/>
              <a:gdLst>
                <a:gd name="T0" fmla="*/ 0 w 65"/>
                <a:gd name="T1" fmla="*/ 79 h 82"/>
                <a:gd name="T2" fmla="*/ 0 w 65"/>
                <a:gd name="T3" fmla="*/ 78 h 82"/>
                <a:gd name="T4" fmla="*/ 1 w 65"/>
                <a:gd name="T5" fmla="*/ 75 h 82"/>
                <a:gd name="T6" fmla="*/ 2 w 65"/>
                <a:gd name="T7" fmla="*/ 71 h 82"/>
                <a:gd name="T8" fmla="*/ 5 w 65"/>
                <a:gd name="T9" fmla="*/ 68 h 82"/>
                <a:gd name="T10" fmla="*/ 7 w 65"/>
                <a:gd name="T11" fmla="*/ 62 h 82"/>
                <a:gd name="T12" fmla="*/ 11 w 65"/>
                <a:gd name="T13" fmla="*/ 55 h 82"/>
                <a:gd name="T14" fmla="*/ 15 w 65"/>
                <a:gd name="T15" fmla="*/ 49 h 82"/>
                <a:gd name="T16" fmla="*/ 20 w 65"/>
                <a:gd name="T17" fmla="*/ 42 h 82"/>
                <a:gd name="T18" fmla="*/ 24 w 65"/>
                <a:gd name="T19" fmla="*/ 35 h 82"/>
                <a:gd name="T20" fmla="*/ 31 w 65"/>
                <a:gd name="T21" fmla="*/ 27 h 82"/>
                <a:gd name="T22" fmla="*/ 39 w 65"/>
                <a:gd name="T23" fmla="*/ 20 h 82"/>
                <a:gd name="T24" fmla="*/ 47 w 65"/>
                <a:gd name="T25" fmla="*/ 14 h 82"/>
                <a:gd name="T26" fmla="*/ 54 w 65"/>
                <a:gd name="T27" fmla="*/ 8 h 82"/>
                <a:gd name="T28" fmla="*/ 59 w 65"/>
                <a:gd name="T29" fmla="*/ 4 h 82"/>
                <a:gd name="T30" fmla="*/ 64 w 65"/>
                <a:gd name="T31" fmla="*/ 0 h 82"/>
                <a:gd name="T32" fmla="*/ 65 w 65"/>
                <a:gd name="T33" fmla="*/ 0 h 82"/>
                <a:gd name="T34" fmla="*/ 64 w 65"/>
                <a:gd name="T35" fmla="*/ 1 h 82"/>
                <a:gd name="T36" fmla="*/ 61 w 65"/>
                <a:gd name="T37" fmla="*/ 5 h 82"/>
                <a:gd name="T38" fmla="*/ 56 w 65"/>
                <a:gd name="T39" fmla="*/ 10 h 82"/>
                <a:gd name="T40" fmla="*/ 51 w 65"/>
                <a:gd name="T41" fmla="*/ 16 h 82"/>
                <a:gd name="T42" fmla="*/ 47 w 65"/>
                <a:gd name="T43" fmla="*/ 24 h 82"/>
                <a:gd name="T44" fmla="*/ 40 w 65"/>
                <a:gd name="T45" fmla="*/ 30 h 82"/>
                <a:gd name="T46" fmla="*/ 35 w 65"/>
                <a:gd name="T47" fmla="*/ 37 h 82"/>
                <a:gd name="T48" fmla="*/ 32 w 65"/>
                <a:gd name="T49" fmla="*/ 43 h 82"/>
                <a:gd name="T50" fmla="*/ 28 w 65"/>
                <a:gd name="T51" fmla="*/ 48 h 82"/>
                <a:gd name="T52" fmla="*/ 24 w 65"/>
                <a:gd name="T53" fmla="*/ 54 h 82"/>
                <a:gd name="T54" fmla="*/ 21 w 65"/>
                <a:gd name="T55" fmla="*/ 60 h 82"/>
                <a:gd name="T56" fmla="*/ 18 w 65"/>
                <a:gd name="T57" fmla="*/ 68 h 82"/>
                <a:gd name="T58" fmla="*/ 15 w 65"/>
                <a:gd name="T59" fmla="*/ 73 h 82"/>
                <a:gd name="T60" fmla="*/ 13 w 65"/>
                <a:gd name="T61" fmla="*/ 78 h 82"/>
                <a:gd name="T62" fmla="*/ 11 w 65"/>
                <a:gd name="T63" fmla="*/ 80 h 82"/>
                <a:gd name="T64" fmla="*/ 11 w 65"/>
                <a:gd name="T65" fmla="*/ 82 h 82"/>
                <a:gd name="T66" fmla="*/ 0 w 65"/>
                <a:gd name="T67" fmla="*/ 79 h 82"/>
                <a:gd name="T68" fmla="*/ 0 w 65"/>
                <a:gd name="T69" fmla="*/ 7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 h="82">
                  <a:moveTo>
                    <a:pt x="0" y="79"/>
                  </a:moveTo>
                  <a:lnTo>
                    <a:pt x="0" y="78"/>
                  </a:lnTo>
                  <a:lnTo>
                    <a:pt x="1" y="75"/>
                  </a:lnTo>
                  <a:lnTo>
                    <a:pt x="2" y="71"/>
                  </a:lnTo>
                  <a:lnTo>
                    <a:pt x="5" y="68"/>
                  </a:lnTo>
                  <a:lnTo>
                    <a:pt x="7" y="62"/>
                  </a:lnTo>
                  <a:lnTo>
                    <a:pt x="11" y="55"/>
                  </a:lnTo>
                  <a:lnTo>
                    <a:pt x="15" y="49"/>
                  </a:lnTo>
                  <a:lnTo>
                    <a:pt x="20" y="42"/>
                  </a:lnTo>
                  <a:lnTo>
                    <a:pt x="24" y="35"/>
                  </a:lnTo>
                  <a:lnTo>
                    <a:pt x="31" y="27"/>
                  </a:lnTo>
                  <a:lnTo>
                    <a:pt x="39" y="20"/>
                  </a:lnTo>
                  <a:lnTo>
                    <a:pt x="47" y="14"/>
                  </a:lnTo>
                  <a:lnTo>
                    <a:pt x="54" y="8"/>
                  </a:lnTo>
                  <a:lnTo>
                    <a:pt x="59" y="4"/>
                  </a:lnTo>
                  <a:lnTo>
                    <a:pt x="64" y="0"/>
                  </a:lnTo>
                  <a:lnTo>
                    <a:pt x="65" y="0"/>
                  </a:lnTo>
                  <a:lnTo>
                    <a:pt x="64" y="1"/>
                  </a:lnTo>
                  <a:lnTo>
                    <a:pt x="61" y="5"/>
                  </a:lnTo>
                  <a:lnTo>
                    <a:pt x="56" y="10"/>
                  </a:lnTo>
                  <a:lnTo>
                    <a:pt x="51" y="16"/>
                  </a:lnTo>
                  <a:lnTo>
                    <a:pt x="47" y="24"/>
                  </a:lnTo>
                  <a:lnTo>
                    <a:pt x="40" y="30"/>
                  </a:lnTo>
                  <a:lnTo>
                    <a:pt x="35" y="37"/>
                  </a:lnTo>
                  <a:lnTo>
                    <a:pt x="32" y="43"/>
                  </a:lnTo>
                  <a:lnTo>
                    <a:pt x="28" y="48"/>
                  </a:lnTo>
                  <a:lnTo>
                    <a:pt x="24" y="54"/>
                  </a:lnTo>
                  <a:lnTo>
                    <a:pt x="21" y="60"/>
                  </a:lnTo>
                  <a:lnTo>
                    <a:pt x="18" y="68"/>
                  </a:lnTo>
                  <a:lnTo>
                    <a:pt x="15" y="73"/>
                  </a:lnTo>
                  <a:lnTo>
                    <a:pt x="13" y="78"/>
                  </a:lnTo>
                  <a:lnTo>
                    <a:pt x="11" y="80"/>
                  </a:lnTo>
                  <a:lnTo>
                    <a:pt x="11" y="82"/>
                  </a:lnTo>
                  <a:lnTo>
                    <a:pt x="0" y="79"/>
                  </a:lnTo>
                  <a:lnTo>
                    <a:pt x="0"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5" name="Freeform 173">
              <a:extLst>
                <a:ext uri="{FF2B5EF4-FFF2-40B4-BE49-F238E27FC236}">
                  <a16:creationId xmlns:a16="http://schemas.microsoft.com/office/drawing/2014/main" id="{C30AC7CB-CFB2-31B9-3133-1CBA2E5B3DCD}"/>
                </a:ext>
              </a:extLst>
            </p:cNvPr>
            <p:cNvSpPr>
              <a:spLocks/>
            </p:cNvSpPr>
            <p:nvPr/>
          </p:nvSpPr>
          <p:spPr bwMode="auto">
            <a:xfrm>
              <a:off x="4449" y="2439"/>
              <a:ext cx="80" cy="70"/>
            </a:xfrm>
            <a:custGeom>
              <a:avLst/>
              <a:gdLst>
                <a:gd name="T0" fmla="*/ 0 w 80"/>
                <a:gd name="T1" fmla="*/ 65 h 70"/>
                <a:gd name="T2" fmla="*/ 0 w 80"/>
                <a:gd name="T3" fmla="*/ 64 h 70"/>
                <a:gd name="T4" fmla="*/ 2 w 80"/>
                <a:gd name="T5" fmla="*/ 63 h 70"/>
                <a:gd name="T6" fmla="*/ 4 w 80"/>
                <a:gd name="T7" fmla="*/ 59 h 70"/>
                <a:gd name="T8" fmla="*/ 7 w 80"/>
                <a:gd name="T9" fmla="*/ 55 h 70"/>
                <a:gd name="T10" fmla="*/ 11 w 80"/>
                <a:gd name="T11" fmla="*/ 49 h 70"/>
                <a:gd name="T12" fmla="*/ 15 w 80"/>
                <a:gd name="T13" fmla="*/ 44 h 70"/>
                <a:gd name="T14" fmla="*/ 21 w 80"/>
                <a:gd name="T15" fmla="*/ 38 h 70"/>
                <a:gd name="T16" fmla="*/ 27 w 80"/>
                <a:gd name="T17" fmla="*/ 33 h 70"/>
                <a:gd name="T18" fmla="*/ 33 w 80"/>
                <a:gd name="T19" fmla="*/ 26 h 70"/>
                <a:gd name="T20" fmla="*/ 41 w 80"/>
                <a:gd name="T21" fmla="*/ 20 h 70"/>
                <a:gd name="T22" fmla="*/ 49 w 80"/>
                <a:gd name="T23" fmla="*/ 13 h 70"/>
                <a:gd name="T24" fmla="*/ 59 w 80"/>
                <a:gd name="T25" fmla="*/ 9 h 70"/>
                <a:gd name="T26" fmla="*/ 66 w 80"/>
                <a:gd name="T27" fmla="*/ 5 h 70"/>
                <a:gd name="T28" fmla="*/ 74 w 80"/>
                <a:gd name="T29" fmla="*/ 2 h 70"/>
                <a:gd name="T30" fmla="*/ 77 w 80"/>
                <a:gd name="T31" fmla="*/ 0 h 70"/>
                <a:gd name="T32" fmla="*/ 80 w 80"/>
                <a:gd name="T33" fmla="*/ 0 h 70"/>
                <a:gd name="T34" fmla="*/ 77 w 80"/>
                <a:gd name="T35" fmla="*/ 0 h 70"/>
                <a:gd name="T36" fmla="*/ 74 w 80"/>
                <a:gd name="T37" fmla="*/ 4 h 70"/>
                <a:gd name="T38" fmla="*/ 69 w 80"/>
                <a:gd name="T39" fmla="*/ 7 h 70"/>
                <a:gd name="T40" fmla="*/ 63 w 80"/>
                <a:gd name="T41" fmla="*/ 13 h 70"/>
                <a:gd name="T42" fmla="*/ 55 w 80"/>
                <a:gd name="T43" fmla="*/ 18 h 70"/>
                <a:gd name="T44" fmla="*/ 49 w 80"/>
                <a:gd name="T45" fmla="*/ 24 h 70"/>
                <a:gd name="T46" fmla="*/ 43 w 80"/>
                <a:gd name="T47" fmla="*/ 31 h 70"/>
                <a:gd name="T48" fmla="*/ 39 w 80"/>
                <a:gd name="T49" fmla="*/ 36 h 70"/>
                <a:gd name="T50" fmla="*/ 34 w 80"/>
                <a:gd name="T51" fmla="*/ 39 h 70"/>
                <a:gd name="T52" fmla="*/ 29 w 80"/>
                <a:gd name="T53" fmla="*/ 45 h 70"/>
                <a:gd name="T54" fmla="*/ 25 w 80"/>
                <a:gd name="T55" fmla="*/ 50 h 70"/>
                <a:gd name="T56" fmla="*/ 21 w 80"/>
                <a:gd name="T57" fmla="*/ 56 h 70"/>
                <a:gd name="T58" fmla="*/ 16 w 80"/>
                <a:gd name="T59" fmla="*/ 61 h 70"/>
                <a:gd name="T60" fmla="*/ 14 w 80"/>
                <a:gd name="T61" fmla="*/ 66 h 70"/>
                <a:gd name="T62" fmla="*/ 11 w 80"/>
                <a:gd name="T63" fmla="*/ 69 h 70"/>
                <a:gd name="T64" fmla="*/ 11 w 80"/>
                <a:gd name="T65" fmla="*/ 70 h 70"/>
                <a:gd name="T66" fmla="*/ 0 w 80"/>
                <a:gd name="T67" fmla="*/ 65 h 70"/>
                <a:gd name="T68" fmla="*/ 0 w 80"/>
                <a:gd name="T69"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70">
                  <a:moveTo>
                    <a:pt x="0" y="65"/>
                  </a:moveTo>
                  <a:lnTo>
                    <a:pt x="0" y="64"/>
                  </a:lnTo>
                  <a:lnTo>
                    <a:pt x="2" y="63"/>
                  </a:lnTo>
                  <a:lnTo>
                    <a:pt x="4" y="59"/>
                  </a:lnTo>
                  <a:lnTo>
                    <a:pt x="7" y="55"/>
                  </a:lnTo>
                  <a:lnTo>
                    <a:pt x="11" y="49"/>
                  </a:lnTo>
                  <a:lnTo>
                    <a:pt x="15" y="44"/>
                  </a:lnTo>
                  <a:lnTo>
                    <a:pt x="21" y="38"/>
                  </a:lnTo>
                  <a:lnTo>
                    <a:pt x="27" y="33"/>
                  </a:lnTo>
                  <a:lnTo>
                    <a:pt x="33" y="26"/>
                  </a:lnTo>
                  <a:lnTo>
                    <a:pt x="41" y="20"/>
                  </a:lnTo>
                  <a:lnTo>
                    <a:pt x="49" y="13"/>
                  </a:lnTo>
                  <a:lnTo>
                    <a:pt x="59" y="9"/>
                  </a:lnTo>
                  <a:lnTo>
                    <a:pt x="66" y="5"/>
                  </a:lnTo>
                  <a:lnTo>
                    <a:pt x="74" y="2"/>
                  </a:lnTo>
                  <a:lnTo>
                    <a:pt x="77" y="0"/>
                  </a:lnTo>
                  <a:lnTo>
                    <a:pt x="80" y="0"/>
                  </a:lnTo>
                  <a:lnTo>
                    <a:pt x="77" y="0"/>
                  </a:lnTo>
                  <a:lnTo>
                    <a:pt x="74" y="4"/>
                  </a:lnTo>
                  <a:lnTo>
                    <a:pt x="69" y="7"/>
                  </a:lnTo>
                  <a:lnTo>
                    <a:pt x="63" y="13"/>
                  </a:lnTo>
                  <a:lnTo>
                    <a:pt x="55" y="18"/>
                  </a:lnTo>
                  <a:lnTo>
                    <a:pt x="49" y="24"/>
                  </a:lnTo>
                  <a:lnTo>
                    <a:pt x="43" y="31"/>
                  </a:lnTo>
                  <a:lnTo>
                    <a:pt x="39" y="36"/>
                  </a:lnTo>
                  <a:lnTo>
                    <a:pt x="34" y="39"/>
                  </a:lnTo>
                  <a:lnTo>
                    <a:pt x="29" y="45"/>
                  </a:lnTo>
                  <a:lnTo>
                    <a:pt x="25" y="50"/>
                  </a:lnTo>
                  <a:lnTo>
                    <a:pt x="21" y="56"/>
                  </a:lnTo>
                  <a:lnTo>
                    <a:pt x="16" y="61"/>
                  </a:lnTo>
                  <a:lnTo>
                    <a:pt x="14" y="66"/>
                  </a:lnTo>
                  <a:lnTo>
                    <a:pt x="11" y="69"/>
                  </a:lnTo>
                  <a:lnTo>
                    <a:pt x="11" y="70"/>
                  </a:lnTo>
                  <a:lnTo>
                    <a:pt x="0" y="65"/>
                  </a:lnTo>
                  <a:lnTo>
                    <a:pt x="0"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6" name="Freeform 174">
              <a:extLst>
                <a:ext uri="{FF2B5EF4-FFF2-40B4-BE49-F238E27FC236}">
                  <a16:creationId xmlns:a16="http://schemas.microsoft.com/office/drawing/2014/main" id="{88429D83-E68C-131B-1D48-DF9DE009FA4B}"/>
                </a:ext>
              </a:extLst>
            </p:cNvPr>
            <p:cNvSpPr>
              <a:spLocks/>
            </p:cNvSpPr>
            <p:nvPr/>
          </p:nvSpPr>
          <p:spPr bwMode="auto">
            <a:xfrm>
              <a:off x="4572" y="2911"/>
              <a:ext cx="59" cy="122"/>
            </a:xfrm>
            <a:custGeom>
              <a:avLst/>
              <a:gdLst>
                <a:gd name="T0" fmla="*/ 44 w 59"/>
                <a:gd name="T1" fmla="*/ 1 h 122"/>
                <a:gd name="T2" fmla="*/ 43 w 59"/>
                <a:gd name="T3" fmla="*/ 4 h 122"/>
                <a:gd name="T4" fmla="*/ 40 w 59"/>
                <a:gd name="T5" fmla="*/ 14 h 122"/>
                <a:gd name="T6" fmla="*/ 34 w 59"/>
                <a:gd name="T7" fmla="*/ 29 h 122"/>
                <a:gd name="T8" fmla="*/ 24 w 59"/>
                <a:gd name="T9" fmla="*/ 45 h 122"/>
                <a:gd name="T10" fmla="*/ 14 w 59"/>
                <a:gd name="T11" fmla="*/ 61 h 122"/>
                <a:gd name="T12" fmla="*/ 5 w 59"/>
                <a:gd name="T13" fmla="*/ 75 h 122"/>
                <a:gd name="T14" fmla="*/ 1 w 59"/>
                <a:gd name="T15" fmla="*/ 82 h 122"/>
                <a:gd name="T16" fmla="*/ 0 w 59"/>
                <a:gd name="T17" fmla="*/ 84 h 122"/>
                <a:gd name="T18" fmla="*/ 3 w 59"/>
                <a:gd name="T19" fmla="*/ 90 h 122"/>
                <a:gd name="T20" fmla="*/ 10 w 59"/>
                <a:gd name="T21" fmla="*/ 97 h 122"/>
                <a:gd name="T22" fmla="*/ 21 w 59"/>
                <a:gd name="T23" fmla="*/ 105 h 122"/>
                <a:gd name="T24" fmla="*/ 32 w 59"/>
                <a:gd name="T25" fmla="*/ 113 h 122"/>
                <a:gd name="T26" fmla="*/ 41 w 59"/>
                <a:gd name="T27" fmla="*/ 119 h 122"/>
                <a:gd name="T28" fmla="*/ 46 w 59"/>
                <a:gd name="T29" fmla="*/ 121 h 122"/>
                <a:gd name="T30" fmla="*/ 55 w 59"/>
                <a:gd name="T31" fmla="*/ 116 h 122"/>
                <a:gd name="T32" fmla="*/ 51 w 59"/>
                <a:gd name="T33" fmla="*/ 113 h 122"/>
                <a:gd name="T34" fmla="*/ 45 w 59"/>
                <a:gd name="T35" fmla="*/ 106 h 122"/>
                <a:gd name="T36" fmla="*/ 37 w 59"/>
                <a:gd name="T37" fmla="*/ 99 h 122"/>
                <a:gd name="T38" fmla="*/ 29 w 59"/>
                <a:gd name="T39" fmla="*/ 94 h 122"/>
                <a:gd name="T40" fmla="*/ 23 w 59"/>
                <a:gd name="T41" fmla="*/ 89 h 122"/>
                <a:gd name="T42" fmla="*/ 18 w 59"/>
                <a:gd name="T43" fmla="*/ 84 h 122"/>
                <a:gd name="T44" fmla="*/ 14 w 59"/>
                <a:gd name="T45" fmla="*/ 78 h 122"/>
                <a:gd name="T46" fmla="*/ 18 w 59"/>
                <a:gd name="T47" fmla="*/ 73 h 122"/>
                <a:gd name="T48" fmla="*/ 27 w 59"/>
                <a:gd name="T49" fmla="*/ 63 h 122"/>
                <a:gd name="T50" fmla="*/ 38 w 59"/>
                <a:gd name="T51" fmla="*/ 51 h 122"/>
                <a:gd name="T52" fmla="*/ 46 w 59"/>
                <a:gd name="T53" fmla="*/ 38 h 122"/>
                <a:gd name="T54" fmla="*/ 51 w 59"/>
                <a:gd name="T55" fmla="*/ 25 h 122"/>
                <a:gd name="T56" fmla="*/ 56 w 59"/>
                <a:gd name="T57" fmla="*/ 13 h 122"/>
                <a:gd name="T58" fmla="*/ 59 w 59"/>
                <a:gd name="T59" fmla="*/ 4 h 122"/>
                <a:gd name="T60" fmla="*/ 59 w 59"/>
                <a:gd name="T61" fmla="*/ 2 h 122"/>
                <a:gd name="T62" fmla="*/ 44 w 59"/>
                <a:gd name="T6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122">
                  <a:moveTo>
                    <a:pt x="44" y="0"/>
                  </a:moveTo>
                  <a:lnTo>
                    <a:pt x="44" y="1"/>
                  </a:lnTo>
                  <a:lnTo>
                    <a:pt x="44" y="2"/>
                  </a:lnTo>
                  <a:lnTo>
                    <a:pt x="43" y="4"/>
                  </a:lnTo>
                  <a:lnTo>
                    <a:pt x="43" y="9"/>
                  </a:lnTo>
                  <a:lnTo>
                    <a:pt x="40" y="14"/>
                  </a:lnTo>
                  <a:lnTo>
                    <a:pt x="38" y="22"/>
                  </a:lnTo>
                  <a:lnTo>
                    <a:pt x="34" y="29"/>
                  </a:lnTo>
                  <a:lnTo>
                    <a:pt x="30" y="36"/>
                  </a:lnTo>
                  <a:lnTo>
                    <a:pt x="24" y="45"/>
                  </a:lnTo>
                  <a:lnTo>
                    <a:pt x="19" y="54"/>
                  </a:lnTo>
                  <a:lnTo>
                    <a:pt x="14" y="61"/>
                  </a:lnTo>
                  <a:lnTo>
                    <a:pt x="10" y="68"/>
                  </a:lnTo>
                  <a:lnTo>
                    <a:pt x="5" y="75"/>
                  </a:lnTo>
                  <a:lnTo>
                    <a:pt x="2" y="78"/>
                  </a:lnTo>
                  <a:lnTo>
                    <a:pt x="1" y="82"/>
                  </a:lnTo>
                  <a:lnTo>
                    <a:pt x="0" y="83"/>
                  </a:lnTo>
                  <a:lnTo>
                    <a:pt x="0" y="84"/>
                  </a:lnTo>
                  <a:lnTo>
                    <a:pt x="2" y="88"/>
                  </a:lnTo>
                  <a:lnTo>
                    <a:pt x="3" y="90"/>
                  </a:lnTo>
                  <a:lnTo>
                    <a:pt x="6" y="93"/>
                  </a:lnTo>
                  <a:lnTo>
                    <a:pt x="10" y="97"/>
                  </a:lnTo>
                  <a:lnTo>
                    <a:pt x="14" y="102"/>
                  </a:lnTo>
                  <a:lnTo>
                    <a:pt x="21" y="105"/>
                  </a:lnTo>
                  <a:lnTo>
                    <a:pt x="27" y="109"/>
                  </a:lnTo>
                  <a:lnTo>
                    <a:pt x="32" y="113"/>
                  </a:lnTo>
                  <a:lnTo>
                    <a:pt x="37" y="115"/>
                  </a:lnTo>
                  <a:lnTo>
                    <a:pt x="41" y="119"/>
                  </a:lnTo>
                  <a:lnTo>
                    <a:pt x="45" y="120"/>
                  </a:lnTo>
                  <a:lnTo>
                    <a:pt x="46" y="121"/>
                  </a:lnTo>
                  <a:lnTo>
                    <a:pt x="48" y="122"/>
                  </a:lnTo>
                  <a:lnTo>
                    <a:pt x="55" y="116"/>
                  </a:lnTo>
                  <a:lnTo>
                    <a:pt x="54" y="115"/>
                  </a:lnTo>
                  <a:lnTo>
                    <a:pt x="51" y="113"/>
                  </a:lnTo>
                  <a:lnTo>
                    <a:pt x="48" y="110"/>
                  </a:lnTo>
                  <a:lnTo>
                    <a:pt x="45" y="106"/>
                  </a:lnTo>
                  <a:lnTo>
                    <a:pt x="40" y="103"/>
                  </a:lnTo>
                  <a:lnTo>
                    <a:pt x="37" y="99"/>
                  </a:lnTo>
                  <a:lnTo>
                    <a:pt x="33" y="97"/>
                  </a:lnTo>
                  <a:lnTo>
                    <a:pt x="29" y="94"/>
                  </a:lnTo>
                  <a:lnTo>
                    <a:pt x="26" y="92"/>
                  </a:lnTo>
                  <a:lnTo>
                    <a:pt x="23" y="89"/>
                  </a:lnTo>
                  <a:lnTo>
                    <a:pt x="21" y="87"/>
                  </a:lnTo>
                  <a:lnTo>
                    <a:pt x="18" y="84"/>
                  </a:lnTo>
                  <a:lnTo>
                    <a:pt x="16" y="79"/>
                  </a:lnTo>
                  <a:lnTo>
                    <a:pt x="14" y="78"/>
                  </a:lnTo>
                  <a:lnTo>
                    <a:pt x="16" y="76"/>
                  </a:lnTo>
                  <a:lnTo>
                    <a:pt x="18" y="73"/>
                  </a:lnTo>
                  <a:lnTo>
                    <a:pt x="22" y="68"/>
                  </a:lnTo>
                  <a:lnTo>
                    <a:pt x="27" y="63"/>
                  </a:lnTo>
                  <a:lnTo>
                    <a:pt x="32" y="57"/>
                  </a:lnTo>
                  <a:lnTo>
                    <a:pt x="38" y="51"/>
                  </a:lnTo>
                  <a:lnTo>
                    <a:pt x="43" y="44"/>
                  </a:lnTo>
                  <a:lnTo>
                    <a:pt x="46" y="38"/>
                  </a:lnTo>
                  <a:lnTo>
                    <a:pt x="49" y="32"/>
                  </a:lnTo>
                  <a:lnTo>
                    <a:pt x="51" y="25"/>
                  </a:lnTo>
                  <a:lnTo>
                    <a:pt x="54" y="19"/>
                  </a:lnTo>
                  <a:lnTo>
                    <a:pt x="56" y="13"/>
                  </a:lnTo>
                  <a:lnTo>
                    <a:pt x="57" y="8"/>
                  </a:lnTo>
                  <a:lnTo>
                    <a:pt x="59" y="4"/>
                  </a:lnTo>
                  <a:lnTo>
                    <a:pt x="59" y="2"/>
                  </a:lnTo>
                  <a:lnTo>
                    <a:pt x="59" y="2"/>
                  </a:lnTo>
                  <a:lnTo>
                    <a:pt x="44" y="0"/>
                  </a:lnTo>
                  <a:lnTo>
                    <a:pt x="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7" name="Freeform 175">
              <a:extLst>
                <a:ext uri="{FF2B5EF4-FFF2-40B4-BE49-F238E27FC236}">
                  <a16:creationId xmlns:a16="http://schemas.microsoft.com/office/drawing/2014/main" id="{B3EB2766-581F-9876-5FF5-8BFD1A5BD4E9}"/>
                </a:ext>
              </a:extLst>
            </p:cNvPr>
            <p:cNvSpPr>
              <a:spLocks/>
            </p:cNvSpPr>
            <p:nvPr/>
          </p:nvSpPr>
          <p:spPr bwMode="auto">
            <a:xfrm>
              <a:off x="4623" y="2907"/>
              <a:ext cx="63" cy="81"/>
            </a:xfrm>
            <a:custGeom>
              <a:avLst/>
              <a:gdLst>
                <a:gd name="T0" fmla="*/ 49 w 63"/>
                <a:gd name="T1" fmla="*/ 0 h 81"/>
                <a:gd name="T2" fmla="*/ 48 w 63"/>
                <a:gd name="T3" fmla="*/ 0 h 81"/>
                <a:gd name="T4" fmla="*/ 48 w 63"/>
                <a:gd name="T5" fmla="*/ 2 h 81"/>
                <a:gd name="T6" fmla="*/ 47 w 63"/>
                <a:gd name="T7" fmla="*/ 7 h 81"/>
                <a:gd name="T8" fmla="*/ 46 w 63"/>
                <a:gd name="T9" fmla="*/ 12 h 81"/>
                <a:gd name="T10" fmla="*/ 43 w 63"/>
                <a:gd name="T11" fmla="*/ 18 h 81"/>
                <a:gd name="T12" fmla="*/ 41 w 63"/>
                <a:gd name="T13" fmla="*/ 24 h 81"/>
                <a:gd name="T14" fmla="*/ 37 w 63"/>
                <a:gd name="T15" fmla="*/ 32 h 81"/>
                <a:gd name="T16" fmla="*/ 33 w 63"/>
                <a:gd name="T17" fmla="*/ 38 h 81"/>
                <a:gd name="T18" fmla="*/ 29 w 63"/>
                <a:gd name="T19" fmla="*/ 45 h 81"/>
                <a:gd name="T20" fmla="*/ 22 w 63"/>
                <a:gd name="T21" fmla="*/ 53 h 81"/>
                <a:gd name="T22" fmla="*/ 16 w 63"/>
                <a:gd name="T23" fmla="*/ 59 h 81"/>
                <a:gd name="T24" fmla="*/ 13 w 63"/>
                <a:gd name="T25" fmla="*/ 66 h 81"/>
                <a:gd name="T26" fmla="*/ 8 w 63"/>
                <a:gd name="T27" fmla="*/ 72 h 81"/>
                <a:gd name="T28" fmla="*/ 4 w 63"/>
                <a:gd name="T29" fmla="*/ 76 h 81"/>
                <a:gd name="T30" fmla="*/ 2 w 63"/>
                <a:gd name="T31" fmla="*/ 79 h 81"/>
                <a:gd name="T32" fmla="*/ 0 w 63"/>
                <a:gd name="T33" fmla="*/ 81 h 81"/>
                <a:gd name="T34" fmla="*/ 3 w 63"/>
                <a:gd name="T35" fmla="*/ 79 h 81"/>
                <a:gd name="T36" fmla="*/ 8 w 63"/>
                <a:gd name="T37" fmla="*/ 75 h 81"/>
                <a:gd name="T38" fmla="*/ 14 w 63"/>
                <a:gd name="T39" fmla="*/ 70 h 81"/>
                <a:gd name="T40" fmla="*/ 22 w 63"/>
                <a:gd name="T41" fmla="*/ 63 h 81"/>
                <a:gd name="T42" fmla="*/ 31 w 63"/>
                <a:gd name="T43" fmla="*/ 55 h 81"/>
                <a:gd name="T44" fmla="*/ 40 w 63"/>
                <a:gd name="T45" fmla="*/ 47 h 81"/>
                <a:gd name="T46" fmla="*/ 47 w 63"/>
                <a:gd name="T47" fmla="*/ 38 h 81"/>
                <a:gd name="T48" fmla="*/ 52 w 63"/>
                <a:gd name="T49" fmla="*/ 31 h 81"/>
                <a:gd name="T50" fmla="*/ 56 w 63"/>
                <a:gd name="T51" fmla="*/ 22 h 81"/>
                <a:gd name="T52" fmla="*/ 58 w 63"/>
                <a:gd name="T53" fmla="*/ 17 h 81"/>
                <a:gd name="T54" fmla="*/ 59 w 63"/>
                <a:gd name="T55" fmla="*/ 12 h 81"/>
                <a:gd name="T56" fmla="*/ 62 w 63"/>
                <a:gd name="T57" fmla="*/ 8 h 81"/>
                <a:gd name="T58" fmla="*/ 62 w 63"/>
                <a:gd name="T59" fmla="*/ 6 h 81"/>
                <a:gd name="T60" fmla="*/ 63 w 63"/>
                <a:gd name="T61" fmla="*/ 4 h 81"/>
                <a:gd name="T62" fmla="*/ 63 w 63"/>
                <a:gd name="T63" fmla="*/ 2 h 81"/>
                <a:gd name="T64" fmla="*/ 63 w 63"/>
                <a:gd name="T65" fmla="*/ 2 h 81"/>
                <a:gd name="T66" fmla="*/ 49 w 63"/>
                <a:gd name="T67" fmla="*/ 0 h 81"/>
                <a:gd name="T68" fmla="*/ 49 w 63"/>
                <a:gd name="T6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1">
                  <a:moveTo>
                    <a:pt x="49" y="0"/>
                  </a:moveTo>
                  <a:lnTo>
                    <a:pt x="48" y="0"/>
                  </a:lnTo>
                  <a:lnTo>
                    <a:pt x="48" y="2"/>
                  </a:lnTo>
                  <a:lnTo>
                    <a:pt x="47" y="7"/>
                  </a:lnTo>
                  <a:lnTo>
                    <a:pt x="46" y="12"/>
                  </a:lnTo>
                  <a:lnTo>
                    <a:pt x="43" y="18"/>
                  </a:lnTo>
                  <a:lnTo>
                    <a:pt x="41" y="24"/>
                  </a:lnTo>
                  <a:lnTo>
                    <a:pt x="37" y="32"/>
                  </a:lnTo>
                  <a:lnTo>
                    <a:pt x="33" y="38"/>
                  </a:lnTo>
                  <a:lnTo>
                    <a:pt x="29" y="45"/>
                  </a:lnTo>
                  <a:lnTo>
                    <a:pt x="22" y="53"/>
                  </a:lnTo>
                  <a:lnTo>
                    <a:pt x="16" y="59"/>
                  </a:lnTo>
                  <a:lnTo>
                    <a:pt x="13" y="66"/>
                  </a:lnTo>
                  <a:lnTo>
                    <a:pt x="8" y="72"/>
                  </a:lnTo>
                  <a:lnTo>
                    <a:pt x="4" y="76"/>
                  </a:lnTo>
                  <a:lnTo>
                    <a:pt x="2" y="79"/>
                  </a:lnTo>
                  <a:lnTo>
                    <a:pt x="0" y="81"/>
                  </a:lnTo>
                  <a:lnTo>
                    <a:pt x="3" y="79"/>
                  </a:lnTo>
                  <a:lnTo>
                    <a:pt x="8" y="75"/>
                  </a:lnTo>
                  <a:lnTo>
                    <a:pt x="14" y="70"/>
                  </a:lnTo>
                  <a:lnTo>
                    <a:pt x="22" y="63"/>
                  </a:lnTo>
                  <a:lnTo>
                    <a:pt x="31" y="55"/>
                  </a:lnTo>
                  <a:lnTo>
                    <a:pt x="40" y="47"/>
                  </a:lnTo>
                  <a:lnTo>
                    <a:pt x="47" y="38"/>
                  </a:lnTo>
                  <a:lnTo>
                    <a:pt x="52" y="31"/>
                  </a:lnTo>
                  <a:lnTo>
                    <a:pt x="56" y="22"/>
                  </a:lnTo>
                  <a:lnTo>
                    <a:pt x="58" y="17"/>
                  </a:lnTo>
                  <a:lnTo>
                    <a:pt x="59" y="12"/>
                  </a:lnTo>
                  <a:lnTo>
                    <a:pt x="62" y="8"/>
                  </a:lnTo>
                  <a:lnTo>
                    <a:pt x="62" y="6"/>
                  </a:lnTo>
                  <a:lnTo>
                    <a:pt x="63" y="4"/>
                  </a:lnTo>
                  <a:lnTo>
                    <a:pt x="63" y="2"/>
                  </a:lnTo>
                  <a:lnTo>
                    <a:pt x="63" y="2"/>
                  </a:lnTo>
                  <a:lnTo>
                    <a:pt x="49" y="0"/>
                  </a:ln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8" name="Freeform 176">
              <a:extLst>
                <a:ext uri="{FF2B5EF4-FFF2-40B4-BE49-F238E27FC236}">
                  <a16:creationId xmlns:a16="http://schemas.microsoft.com/office/drawing/2014/main" id="{B682A3A4-F428-AC96-78C7-11E29571745F}"/>
                </a:ext>
              </a:extLst>
            </p:cNvPr>
            <p:cNvSpPr>
              <a:spLocks/>
            </p:cNvSpPr>
            <p:nvPr/>
          </p:nvSpPr>
          <p:spPr bwMode="auto">
            <a:xfrm>
              <a:off x="4671" y="2951"/>
              <a:ext cx="87" cy="77"/>
            </a:xfrm>
            <a:custGeom>
              <a:avLst/>
              <a:gdLst>
                <a:gd name="T0" fmla="*/ 74 w 87"/>
                <a:gd name="T1" fmla="*/ 0 h 77"/>
                <a:gd name="T2" fmla="*/ 73 w 87"/>
                <a:gd name="T3" fmla="*/ 0 h 77"/>
                <a:gd name="T4" fmla="*/ 71 w 87"/>
                <a:gd name="T5" fmla="*/ 3 h 77"/>
                <a:gd name="T6" fmla="*/ 69 w 87"/>
                <a:gd name="T7" fmla="*/ 6 h 77"/>
                <a:gd name="T8" fmla="*/ 66 w 87"/>
                <a:gd name="T9" fmla="*/ 12 h 77"/>
                <a:gd name="T10" fmla="*/ 63 w 87"/>
                <a:gd name="T11" fmla="*/ 17 h 77"/>
                <a:gd name="T12" fmla="*/ 59 w 87"/>
                <a:gd name="T13" fmla="*/ 23 h 77"/>
                <a:gd name="T14" fmla="*/ 53 w 87"/>
                <a:gd name="T15" fmla="*/ 31 h 77"/>
                <a:gd name="T16" fmla="*/ 47 w 87"/>
                <a:gd name="T17" fmla="*/ 38 h 77"/>
                <a:gd name="T18" fmla="*/ 39 w 87"/>
                <a:gd name="T19" fmla="*/ 44 h 77"/>
                <a:gd name="T20" fmla="*/ 32 w 87"/>
                <a:gd name="T21" fmla="*/ 50 h 77"/>
                <a:gd name="T22" fmla="*/ 25 w 87"/>
                <a:gd name="T23" fmla="*/ 57 h 77"/>
                <a:gd name="T24" fmla="*/ 17 w 87"/>
                <a:gd name="T25" fmla="*/ 64 h 77"/>
                <a:gd name="T26" fmla="*/ 10 w 87"/>
                <a:gd name="T27" fmla="*/ 69 h 77"/>
                <a:gd name="T28" fmla="*/ 5 w 87"/>
                <a:gd name="T29" fmla="*/ 73 h 77"/>
                <a:gd name="T30" fmla="*/ 1 w 87"/>
                <a:gd name="T31" fmla="*/ 75 h 77"/>
                <a:gd name="T32" fmla="*/ 0 w 87"/>
                <a:gd name="T33" fmla="*/ 77 h 77"/>
                <a:gd name="T34" fmla="*/ 1 w 87"/>
                <a:gd name="T35" fmla="*/ 76 h 77"/>
                <a:gd name="T36" fmla="*/ 6 w 87"/>
                <a:gd name="T37" fmla="*/ 75 h 77"/>
                <a:gd name="T38" fmla="*/ 12 w 87"/>
                <a:gd name="T39" fmla="*/ 71 h 77"/>
                <a:gd name="T40" fmla="*/ 21 w 87"/>
                <a:gd name="T41" fmla="*/ 68 h 77"/>
                <a:gd name="T42" fmla="*/ 31 w 87"/>
                <a:gd name="T43" fmla="*/ 63 h 77"/>
                <a:gd name="T44" fmla="*/ 41 w 87"/>
                <a:gd name="T45" fmla="*/ 58 h 77"/>
                <a:gd name="T46" fmla="*/ 50 w 87"/>
                <a:gd name="T47" fmla="*/ 50 h 77"/>
                <a:gd name="T48" fmla="*/ 59 w 87"/>
                <a:gd name="T49" fmla="*/ 44 h 77"/>
                <a:gd name="T50" fmla="*/ 65 w 87"/>
                <a:gd name="T51" fmla="*/ 37 h 77"/>
                <a:gd name="T52" fmla="*/ 71 w 87"/>
                <a:gd name="T53" fmla="*/ 28 h 77"/>
                <a:gd name="T54" fmla="*/ 75 w 87"/>
                <a:gd name="T55" fmla="*/ 22 h 77"/>
                <a:gd name="T56" fmla="*/ 80 w 87"/>
                <a:gd name="T57" fmla="*/ 16 h 77"/>
                <a:gd name="T58" fmla="*/ 82 w 87"/>
                <a:gd name="T59" fmla="*/ 11 h 77"/>
                <a:gd name="T60" fmla="*/ 85 w 87"/>
                <a:gd name="T61" fmla="*/ 6 h 77"/>
                <a:gd name="T62" fmla="*/ 86 w 87"/>
                <a:gd name="T63" fmla="*/ 4 h 77"/>
                <a:gd name="T64" fmla="*/ 87 w 87"/>
                <a:gd name="T65" fmla="*/ 4 h 77"/>
                <a:gd name="T66" fmla="*/ 74 w 87"/>
                <a:gd name="T67" fmla="*/ 0 h 77"/>
                <a:gd name="T68" fmla="*/ 74 w 87"/>
                <a:gd name="T6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 h="77">
                  <a:moveTo>
                    <a:pt x="74" y="0"/>
                  </a:moveTo>
                  <a:lnTo>
                    <a:pt x="73" y="0"/>
                  </a:lnTo>
                  <a:lnTo>
                    <a:pt x="71" y="3"/>
                  </a:lnTo>
                  <a:lnTo>
                    <a:pt x="69" y="6"/>
                  </a:lnTo>
                  <a:lnTo>
                    <a:pt x="66" y="12"/>
                  </a:lnTo>
                  <a:lnTo>
                    <a:pt x="63" y="17"/>
                  </a:lnTo>
                  <a:lnTo>
                    <a:pt x="59" y="23"/>
                  </a:lnTo>
                  <a:lnTo>
                    <a:pt x="53" y="31"/>
                  </a:lnTo>
                  <a:lnTo>
                    <a:pt x="47" y="38"/>
                  </a:lnTo>
                  <a:lnTo>
                    <a:pt x="39" y="44"/>
                  </a:lnTo>
                  <a:lnTo>
                    <a:pt x="32" y="50"/>
                  </a:lnTo>
                  <a:lnTo>
                    <a:pt x="25" y="57"/>
                  </a:lnTo>
                  <a:lnTo>
                    <a:pt x="17" y="64"/>
                  </a:lnTo>
                  <a:lnTo>
                    <a:pt x="10" y="69"/>
                  </a:lnTo>
                  <a:lnTo>
                    <a:pt x="5" y="73"/>
                  </a:lnTo>
                  <a:lnTo>
                    <a:pt x="1" y="75"/>
                  </a:lnTo>
                  <a:lnTo>
                    <a:pt x="0" y="77"/>
                  </a:lnTo>
                  <a:lnTo>
                    <a:pt x="1" y="76"/>
                  </a:lnTo>
                  <a:lnTo>
                    <a:pt x="6" y="75"/>
                  </a:lnTo>
                  <a:lnTo>
                    <a:pt x="12" y="71"/>
                  </a:lnTo>
                  <a:lnTo>
                    <a:pt x="21" y="68"/>
                  </a:lnTo>
                  <a:lnTo>
                    <a:pt x="31" y="63"/>
                  </a:lnTo>
                  <a:lnTo>
                    <a:pt x="41" y="58"/>
                  </a:lnTo>
                  <a:lnTo>
                    <a:pt x="50" y="50"/>
                  </a:lnTo>
                  <a:lnTo>
                    <a:pt x="59" y="44"/>
                  </a:lnTo>
                  <a:lnTo>
                    <a:pt x="65" y="37"/>
                  </a:lnTo>
                  <a:lnTo>
                    <a:pt x="71" y="28"/>
                  </a:lnTo>
                  <a:lnTo>
                    <a:pt x="75" y="22"/>
                  </a:lnTo>
                  <a:lnTo>
                    <a:pt x="80" y="16"/>
                  </a:lnTo>
                  <a:lnTo>
                    <a:pt x="82" y="11"/>
                  </a:lnTo>
                  <a:lnTo>
                    <a:pt x="85" y="6"/>
                  </a:lnTo>
                  <a:lnTo>
                    <a:pt x="86" y="4"/>
                  </a:lnTo>
                  <a:lnTo>
                    <a:pt x="87" y="4"/>
                  </a:lnTo>
                  <a:lnTo>
                    <a:pt x="74" y="0"/>
                  </a:lnTo>
                  <a:lnTo>
                    <a:pt x="7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29" name="Freeform 177">
              <a:extLst>
                <a:ext uri="{FF2B5EF4-FFF2-40B4-BE49-F238E27FC236}">
                  <a16:creationId xmlns:a16="http://schemas.microsoft.com/office/drawing/2014/main" id="{C7A25D07-D9F4-A4BE-BA76-9B67CA04C265}"/>
                </a:ext>
              </a:extLst>
            </p:cNvPr>
            <p:cNvSpPr>
              <a:spLocks/>
            </p:cNvSpPr>
            <p:nvPr/>
          </p:nvSpPr>
          <p:spPr bwMode="auto">
            <a:xfrm>
              <a:off x="4780" y="2817"/>
              <a:ext cx="46" cy="20"/>
            </a:xfrm>
            <a:custGeom>
              <a:avLst/>
              <a:gdLst>
                <a:gd name="T0" fmla="*/ 0 w 46"/>
                <a:gd name="T1" fmla="*/ 14 h 20"/>
                <a:gd name="T2" fmla="*/ 42 w 46"/>
                <a:gd name="T3" fmla="*/ 20 h 20"/>
                <a:gd name="T4" fmla="*/ 46 w 46"/>
                <a:gd name="T5" fmla="*/ 8 h 20"/>
                <a:gd name="T6" fmla="*/ 3 w 46"/>
                <a:gd name="T7" fmla="*/ 0 h 20"/>
                <a:gd name="T8" fmla="*/ 0 w 46"/>
                <a:gd name="T9" fmla="*/ 14 h 20"/>
                <a:gd name="T10" fmla="*/ 0 w 46"/>
                <a:gd name="T11" fmla="*/ 14 h 20"/>
              </a:gdLst>
              <a:ahLst/>
              <a:cxnLst>
                <a:cxn ang="0">
                  <a:pos x="T0" y="T1"/>
                </a:cxn>
                <a:cxn ang="0">
                  <a:pos x="T2" y="T3"/>
                </a:cxn>
                <a:cxn ang="0">
                  <a:pos x="T4" y="T5"/>
                </a:cxn>
                <a:cxn ang="0">
                  <a:pos x="T6" y="T7"/>
                </a:cxn>
                <a:cxn ang="0">
                  <a:pos x="T8" y="T9"/>
                </a:cxn>
                <a:cxn ang="0">
                  <a:pos x="T10" y="T11"/>
                </a:cxn>
              </a:cxnLst>
              <a:rect l="0" t="0" r="r" b="b"/>
              <a:pathLst>
                <a:path w="46" h="20">
                  <a:moveTo>
                    <a:pt x="0" y="14"/>
                  </a:moveTo>
                  <a:lnTo>
                    <a:pt x="42" y="20"/>
                  </a:lnTo>
                  <a:lnTo>
                    <a:pt x="46" y="8"/>
                  </a:lnTo>
                  <a:lnTo>
                    <a:pt x="3" y="0"/>
                  </a:lnTo>
                  <a:lnTo>
                    <a:pt x="0" y="14"/>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0" name="Freeform 178">
              <a:extLst>
                <a:ext uri="{FF2B5EF4-FFF2-40B4-BE49-F238E27FC236}">
                  <a16:creationId xmlns:a16="http://schemas.microsoft.com/office/drawing/2014/main" id="{C588F159-7FEA-C7F7-FD1C-13E27E011AE9}"/>
                </a:ext>
              </a:extLst>
            </p:cNvPr>
            <p:cNvSpPr>
              <a:spLocks/>
            </p:cNvSpPr>
            <p:nvPr/>
          </p:nvSpPr>
          <p:spPr bwMode="auto">
            <a:xfrm>
              <a:off x="4750" y="2849"/>
              <a:ext cx="40" cy="16"/>
            </a:xfrm>
            <a:custGeom>
              <a:avLst/>
              <a:gdLst>
                <a:gd name="T0" fmla="*/ 2 w 40"/>
                <a:gd name="T1" fmla="*/ 0 h 16"/>
                <a:gd name="T2" fmla="*/ 40 w 40"/>
                <a:gd name="T3" fmla="*/ 11 h 16"/>
                <a:gd name="T4" fmla="*/ 39 w 40"/>
                <a:gd name="T5" fmla="*/ 16 h 16"/>
                <a:gd name="T6" fmla="*/ 0 w 40"/>
                <a:gd name="T7" fmla="*/ 12 h 16"/>
                <a:gd name="T8" fmla="*/ 2 w 40"/>
                <a:gd name="T9" fmla="*/ 0 h 16"/>
                <a:gd name="T10" fmla="*/ 2 w 40"/>
                <a:gd name="T11" fmla="*/ 0 h 16"/>
              </a:gdLst>
              <a:ahLst/>
              <a:cxnLst>
                <a:cxn ang="0">
                  <a:pos x="T0" y="T1"/>
                </a:cxn>
                <a:cxn ang="0">
                  <a:pos x="T2" y="T3"/>
                </a:cxn>
                <a:cxn ang="0">
                  <a:pos x="T4" y="T5"/>
                </a:cxn>
                <a:cxn ang="0">
                  <a:pos x="T6" y="T7"/>
                </a:cxn>
                <a:cxn ang="0">
                  <a:pos x="T8" y="T9"/>
                </a:cxn>
                <a:cxn ang="0">
                  <a:pos x="T10" y="T11"/>
                </a:cxn>
              </a:cxnLst>
              <a:rect l="0" t="0" r="r" b="b"/>
              <a:pathLst>
                <a:path w="40" h="16">
                  <a:moveTo>
                    <a:pt x="2" y="0"/>
                  </a:moveTo>
                  <a:lnTo>
                    <a:pt x="40" y="11"/>
                  </a:lnTo>
                  <a:lnTo>
                    <a:pt x="39" y="16"/>
                  </a:lnTo>
                  <a:lnTo>
                    <a:pt x="0" y="12"/>
                  </a:lnTo>
                  <a:lnTo>
                    <a:pt x="2"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1" name="Freeform 179">
              <a:extLst>
                <a:ext uri="{FF2B5EF4-FFF2-40B4-BE49-F238E27FC236}">
                  <a16:creationId xmlns:a16="http://schemas.microsoft.com/office/drawing/2014/main" id="{D1A7071B-228B-1D36-BF99-6CA2A10EA8E3}"/>
                </a:ext>
              </a:extLst>
            </p:cNvPr>
            <p:cNvSpPr>
              <a:spLocks/>
            </p:cNvSpPr>
            <p:nvPr/>
          </p:nvSpPr>
          <p:spPr bwMode="auto">
            <a:xfrm>
              <a:off x="4796" y="2858"/>
              <a:ext cx="41" cy="39"/>
            </a:xfrm>
            <a:custGeom>
              <a:avLst/>
              <a:gdLst>
                <a:gd name="T0" fmla="*/ 14 w 41"/>
                <a:gd name="T1" fmla="*/ 0 h 39"/>
                <a:gd name="T2" fmla="*/ 11 w 41"/>
                <a:gd name="T3" fmla="*/ 1 h 39"/>
                <a:gd name="T4" fmla="*/ 8 w 41"/>
                <a:gd name="T5" fmla="*/ 3 h 39"/>
                <a:gd name="T6" fmla="*/ 4 w 41"/>
                <a:gd name="T7" fmla="*/ 6 h 39"/>
                <a:gd name="T8" fmla="*/ 3 w 41"/>
                <a:gd name="T9" fmla="*/ 10 h 39"/>
                <a:gd name="T10" fmla="*/ 0 w 41"/>
                <a:gd name="T11" fmla="*/ 13 h 39"/>
                <a:gd name="T12" fmla="*/ 0 w 41"/>
                <a:gd name="T13" fmla="*/ 19 h 39"/>
                <a:gd name="T14" fmla="*/ 0 w 41"/>
                <a:gd name="T15" fmla="*/ 26 h 39"/>
                <a:gd name="T16" fmla="*/ 3 w 41"/>
                <a:gd name="T17" fmla="*/ 30 h 39"/>
                <a:gd name="T18" fmla="*/ 5 w 41"/>
                <a:gd name="T19" fmla="*/ 34 h 39"/>
                <a:gd name="T20" fmla="*/ 9 w 41"/>
                <a:gd name="T21" fmla="*/ 38 h 39"/>
                <a:gd name="T22" fmla="*/ 13 w 41"/>
                <a:gd name="T23" fmla="*/ 39 h 39"/>
                <a:gd name="T24" fmla="*/ 18 w 41"/>
                <a:gd name="T25" fmla="*/ 39 h 39"/>
                <a:gd name="T26" fmla="*/ 22 w 41"/>
                <a:gd name="T27" fmla="*/ 39 h 39"/>
                <a:gd name="T28" fmla="*/ 29 w 41"/>
                <a:gd name="T29" fmla="*/ 37 h 39"/>
                <a:gd name="T30" fmla="*/ 33 w 41"/>
                <a:gd name="T31" fmla="*/ 33 h 39"/>
                <a:gd name="T32" fmla="*/ 37 w 41"/>
                <a:gd name="T33" fmla="*/ 29 h 39"/>
                <a:gd name="T34" fmla="*/ 40 w 41"/>
                <a:gd name="T35" fmla="*/ 24 h 39"/>
                <a:gd name="T36" fmla="*/ 41 w 41"/>
                <a:gd name="T37" fmla="*/ 19 h 39"/>
                <a:gd name="T38" fmla="*/ 40 w 41"/>
                <a:gd name="T39" fmla="*/ 16 h 39"/>
                <a:gd name="T40" fmla="*/ 40 w 41"/>
                <a:gd name="T41" fmla="*/ 12 h 39"/>
                <a:gd name="T42" fmla="*/ 40 w 41"/>
                <a:gd name="T43" fmla="*/ 10 h 39"/>
                <a:gd name="T44" fmla="*/ 40 w 41"/>
                <a:gd name="T45" fmla="*/ 10 h 39"/>
                <a:gd name="T46" fmla="*/ 38 w 41"/>
                <a:gd name="T47" fmla="*/ 10 h 39"/>
                <a:gd name="T48" fmla="*/ 38 w 41"/>
                <a:gd name="T49" fmla="*/ 12 h 39"/>
                <a:gd name="T50" fmla="*/ 36 w 41"/>
                <a:gd name="T51" fmla="*/ 16 h 39"/>
                <a:gd name="T52" fmla="*/ 35 w 41"/>
                <a:gd name="T53" fmla="*/ 19 h 39"/>
                <a:gd name="T54" fmla="*/ 31 w 41"/>
                <a:gd name="T55" fmla="*/ 22 h 39"/>
                <a:gd name="T56" fmla="*/ 29 w 41"/>
                <a:gd name="T57" fmla="*/ 24 h 39"/>
                <a:gd name="T58" fmla="*/ 24 w 41"/>
                <a:gd name="T59" fmla="*/ 26 h 39"/>
                <a:gd name="T60" fmla="*/ 19 w 41"/>
                <a:gd name="T61" fmla="*/ 26 h 39"/>
                <a:gd name="T62" fmla="*/ 14 w 41"/>
                <a:gd name="T63" fmla="*/ 23 h 39"/>
                <a:gd name="T64" fmla="*/ 13 w 41"/>
                <a:gd name="T65" fmla="*/ 19 h 39"/>
                <a:gd name="T66" fmla="*/ 13 w 41"/>
                <a:gd name="T67" fmla="*/ 17 h 39"/>
                <a:gd name="T68" fmla="*/ 15 w 41"/>
                <a:gd name="T69" fmla="*/ 13 h 39"/>
                <a:gd name="T70" fmla="*/ 16 w 41"/>
                <a:gd name="T71" fmla="*/ 10 h 39"/>
                <a:gd name="T72" fmla="*/ 20 w 41"/>
                <a:gd name="T73" fmla="*/ 7 h 39"/>
                <a:gd name="T74" fmla="*/ 21 w 41"/>
                <a:gd name="T75" fmla="*/ 5 h 39"/>
                <a:gd name="T76" fmla="*/ 22 w 41"/>
                <a:gd name="T77" fmla="*/ 3 h 39"/>
                <a:gd name="T78" fmla="*/ 14 w 41"/>
                <a:gd name="T79" fmla="*/ 0 h 39"/>
                <a:gd name="T80" fmla="*/ 14 w 41"/>
                <a:gd name="T8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 h="39">
                  <a:moveTo>
                    <a:pt x="14" y="0"/>
                  </a:moveTo>
                  <a:lnTo>
                    <a:pt x="11" y="1"/>
                  </a:lnTo>
                  <a:lnTo>
                    <a:pt x="8" y="3"/>
                  </a:lnTo>
                  <a:lnTo>
                    <a:pt x="4" y="6"/>
                  </a:lnTo>
                  <a:lnTo>
                    <a:pt x="3" y="10"/>
                  </a:lnTo>
                  <a:lnTo>
                    <a:pt x="0" y="13"/>
                  </a:lnTo>
                  <a:lnTo>
                    <a:pt x="0" y="19"/>
                  </a:lnTo>
                  <a:lnTo>
                    <a:pt x="0" y="26"/>
                  </a:lnTo>
                  <a:lnTo>
                    <a:pt x="3" y="30"/>
                  </a:lnTo>
                  <a:lnTo>
                    <a:pt x="5" y="34"/>
                  </a:lnTo>
                  <a:lnTo>
                    <a:pt x="9" y="38"/>
                  </a:lnTo>
                  <a:lnTo>
                    <a:pt x="13" y="39"/>
                  </a:lnTo>
                  <a:lnTo>
                    <a:pt x="18" y="39"/>
                  </a:lnTo>
                  <a:lnTo>
                    <a:pt x="22" y="39"/>
                  </a:lnTo>
                  <a:lnTo>
                    <a:pt x="29" y="37"/>
                  </a:lnTo>
                  <a:lnTo>
                    <a:pt x="33" y="33"/>
                  </a:lnTo>
                  <a:lnTo>
                    <a:pt x="37" y="29"/>
                  </a:lnTo>
                  <a:lnTo>
                    <a:pt x="40" y="24"/>
                  </a:lnTo>
                  <a:lnTo>
                    <a:pt x="41" y="19"/>
                  </a:lnTo>
                  <a:lnTo>
                    <a:pt x="40" y="16"/>
                  </a:lnTo>
                  <a:lnTo>
                    <a:pt x="40" y="12"/>
                  </a:lnTo>
                  <a:lnTo>
                    <a:pt x="40" y="10"/>
                  </a:lnTo>
                  <a:lnTo>
                    <a:pt x="40" y="10"/>
                  </a:lnTo>
                  <a:lnTo>
                    <a:pt x="38" y="10"/>
                  </a:lnTo>
                  <a:lnTo>
                    <a:pt x="38" y="12"/>
                  </a:lnTo>
                  <a:lnTo>
                    <a:pt x="36" y="16"/>
                  </a:lnTo>
                  <a:lnTo>
                    <a:pt x="35" y="19"/>
                  </a:lnTo>
                  <a:lnTo>
                    <a:pt x="31" y="22"/>
                  </a:lnTo>
                  <a:lnTo>
                    <a:pt x="29" y="24"/>
                  </a:lnTo>
                  <a:lnTo>
                    <a:pt x="24" y="26"/>
                  </a:lnTo>
                  <a:lnTo>
                    <a:pt x="19" y="26"/>
                  </a:lnTo>
                  <a:lnTo>
                    <a:pt x="14" y="23"/>
                  </a:lnTo>
                  <a:lnTo>
                    <a:pt x="13" y="19"/>
                  </a:lnTo>
                  <a:lnTo>
                    <a:pt x="13" y="17"/>
                  </a:lnTo>
                  <a:lnTo>
                    <a:pt x="15" y="13"/>
                  </a:lnTo>
                  <a:lnTo>
                    <a:pt x="16" y="10"/>
                  </a:lnTo>
                  <a:lnTo>
                    <a:pt x="20" y="7"/>
                  </a:lnTo>
                  <a:lnTo>
                    <a:pt x="21" y="5"/>
                  </a:lnTo>
                  <a:lnTo>
                    <a:pt x="22" y="3"/>
                  </a:lnTo>
                  <a:lnTo>
                    <a:pt x="14" y="0"/>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2" name="Freeform 180">
              <a:extLst>
                <a:ext uri="{FF2B5EF4-FFF2-40B4-BE49-F238E27FC236}">
                  <a16:creationId xmlns:a16="http://schemas.microsoft.com/office/drawing/2014/main" id="{5D48DC93-7299-FE61-350D-A146C72F43A2}"/>
                </a:ext>
              </a:extLst>
            </p:cNvPr>
            <p:cNvSpPr>
              <a:spLocks/>
            </p:cNvSpPr>
            <p:nvPr/>
          </p:nvSpPr>
          <p:spPr bwMode="auto">
            <a:xfrm>
              <a:off x="4812" y="2807"/>
              <a:ext cx="37" cy="40"/>
            </a:xfrm>
            <a:custGeom>
              <a:avLst/>
              <a:gdLst>
                <a:gd name="T0" fmla="*/ 13 w 37"/>
                <a:gd name="T1" fmla="*/ 0 h 40"/>
                <a:gd name="T2" fmla="*/ 10 w 37"/>
                <a:gd name="T3" fmla="*/ 2 h 40"/>
                <a:gd name="T4" fmla="*/ 6 w 37"/>
                <a:gd name="T5" fmla="*/ 4 h 40"/>
                <a:gd name="T6" fmla="*/ 4 w 37"/>
                <a:gd name="T7" fmla="*/ 7 h 40"/>
                <a:gd name="T8" fmla="*/ 2 w 37"/>
                <a:gd name="T9" fmla="*/ 10 h 40"/>
                <a:gd name="T10" fmla="*/ 0 w 37"/>
                <a:gd name="T11" fmla="*/ 14 h 40"/>
                <a:gd name="T12" fmla="*/ 0 w 37"/>
                <a:gd name="T13" fmla="*/ 20 h 40"/>
                <a:gd name="T14" fmla="*/ 0 w 37"/>
                <a:gd name="T15" fmla="*/ 26 h 40"/>
                <a:gd name="T16" fmla="*/ 2 w 37"/>
                <a:gd name="T17" fmla="*/ 30 h 40"/>
                <a:gd name="T18" fmla="*/ 4 w 37"/>
                <a:gd name="T19" fmla="*/ 35 h 40"/>
                <a:gd name="T20" fmla="*/ 8 w 37"/>
                <a:gd name="T21" fmla="*/ 37 h 40"/>
                <a:gd name="T22" fmla="*/ 11 w 37"/>
                <a:gd name="T23" fmla="*/ 38 h 40"/>
                <a:gd name="T24" fmla="*/ 16 w 37"/>
                <a:gd name="T25" fmla="*/ 40 h 40"/>
                <a:gd name="T26" fmla="*/ 21 w 37"/>
                <a:gd name="T27" fmla="*/ 38 h 40"/>
                <a:gd name="T28" fmla="*/ 29 w 37"/>
                <a:gd name="T29" fmla="*/ 37 h 40"/>
                <a:gd name="T30" fmla="*/ 32 w 37"/>
                <a:gd name="T31" fmla="*/ 34 h 40"/>
                <a:gd name="T32" fmla="*/ 36 w 37"/>
                <a:gd name="T33" fmla="*/ 30 h 40"/>
                <a:gd name="T34" fmla="*/ 37 w 37"/>
                <a:gd name="T35" fmla="*/ 26 h 40"/>
                <a:gd name="T36" fmla="*/ 37 w 37"/>
                <a:gd name="T37" fmla="*/ 23 h 40"/>
                <a:gd name="T38" fmla="*/ 37 w 37"/>
                <a:gd name="T39" fmla="*/ 18 h 40"/>
                <a:gd name="T40" fmla="*/ 37 w 37"/>
                <a:gd name="T41" fmla="*/ 15 h 40"/>
                <a:gd name="T42" fmla="*/ 36 w 37"/>
                <a:gd name="T43" fmla="*/ 14 h 40"/>
                <a:gd name="T44" fmla="*/ 35 w 37"/>
                <a:gd name="T45" fmla="*/ 15 h 40"/>
                <a:gd name="T46" fmla="*/ 32 w 37"/>
                <a:gd name="T47" fmla="*/ 20 h 40"/>
                <a:gd name="T48" fmla="*/ 30 w 37"/>
                <a:gd name="T49" fmla="*/ 23 h 40"/>
                <a:gd name="T50" fmla="*/ 26 w 37"/>
                <a:gd name="T51" fmla="*/ 25 h 40"/>
                <a:gd name="T52" fmla="*/ 22 w 37"/>
                <a:gd name="T53" fmla="*/ 26 h 40"/>
                <a:gd name="T54" fmla="*/ 17 w 37"/>
                <a:gd name="T55" fmla="*/ 26 h 40"/>
                <a:gd name="T56" fmla="*/ 13 w 37"/>
                <a:gd name="T57" fmla="*/ 24 h 40"/>
                <a:gd name="T58" fmla="*/ 13 w 37"/>
                <a:gd name="T59" fmla="*/ 21 h 40"/>
                <a:gd name="T60" fmla="*/ 13 w 37"/>
                <a:gd name="T61" fmla="*/ 18 h 40"/>
                <a:gd name="T62" fmla="*/ 15 w 37"/>
                <a:gd name="T63" fmla="*/ 15 h 40"/>
                <a:gd name="T64" fmla="*/ 17 w 37"/>
                <a:gd name="T65" fmla="*/ 13 h 40"/>
                <a:gd name="T66" fmla="*/ 20 w 37"/>
                <a:gd name="T67" fmla="*/ 10 h 40"/>
                <a:gd name="T68" fmla="*/ 22 w 37"/>
                <a:gd name="T69" fmla="*/ 9 h 40"/>
                <a:gd name="T70" fmla="*/ 24 w 37"/>
                <a:gd name="T71" fmla="*/ 9 h 40"/>
                <a:gd name="T72" fmla="*/ 13 w 37"/>
                <a:gd name="T73" fmla="*/ 0 h 40"/>
                <a:gd name="T74" fmla="*/ 13 w 37"/>
                <a:gd name="T7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 h="40">
                  <a:moveTo>
                    <a:pt x="13" y="0"/>
                  </a:moveTo>
                  <a:lnTo>
                    <a:pt x="10" y="2"/>
                  </a:lnTo>
                  <a:lnTo>
                    <a:pt x="6" y="4"/>
                  </a:lnTo>
                  <a:lnTo>
                    <a:pt x="4" y="7"/>
                  </a:lnTo>
                  <a:lnTo>
                    <a:pt x="2" y="10"/>
                  </a:lnTo>
                  <a:lnTo>
                    <a:pt x="0" y="14"/>
                  </a:lnTo>
                  <a:lnTo>
                    <a:pt x="0" y="20"/>
                  </a:lnTo>
                  <a:lnTo>
                    <a:pt x="0" y="26"/>
                  </a:lnTo>
                  <a:lnTo>
                    <a:pt x="2" y="30"/>
                  </a:lnTo>
                  <a:lnTo>
                    <a:pt x="4" y="35"/>
                  </a:lnTo>
                  <a:lnTo>
                    <a:pt x="8" y="37"/>
                  </a:lnTo>
                  <a:lnTo>
                    <a:pt x="11" y="38"/>
                  </a:lnTo>
                  <a:lnTo>
                    <a:pt x="16" y="40"/>
                  </a:lnTo>
                  <a:lnTo>
                    <a:pt x="21" y="38"/>
                  </a:lnTo>
                  <a:lnTo>
                    <a:pt x="29" y="37"/>
                  </a:lnTo>
                  <a:lnTo>
                    <a:pt x="32" y="34"/>
                  </a:lnTo>
                  <a:lnTo>
                    <a:pt x="36" y="30"/>
                  </a:lnTo>
                  <a:lnTo>
                    <a:pt x="37" y="26"/>
                  </a:lnTo>
                  <a:lnTo>
                    <a:pt x="37" y="23"/>
                  </a:lnTo>
                  <a:lnTo>
                    <a:pt x="37" y="18"/>
                  </a:lnTo>
                  <a:lnTo>
                    <a:pt x="37" y="15"/>
                  </a:lnTo>
                  <a:lnTo>
                    <a:pt x="36" y="14"/>
                  </a:lnTo>
                  <a:lnTo>
                    <a:pt x="35" y="15"/>
                  </a:lnTo>
                  <a:lnTo>
                    <a:pt x="32" y="20"/>
                  </a:lnTo>
                  <a:lnTo>
                    <a:pt x="30" y="23"/>
                  </a:lnTo>
                  <a:lnTo>
                    <a:pt x="26" y="25"/>
                  </a:lnTo>
                  <a:lnTo>
                    <a:pt x="22" y="26"/>
                  </a:lnTo>
                  <a:lnTo>
                    <a:pt x="17" y="26"/>
                  </a:lnTo>
                  <a:lnTo>
                    <a:pt x="13" y="24"/>
                  </a:lnTo>
                  <a:lnTo>
                    <a:pt x="13" y="21"/>
                  </a:lnTo>
                  <a:lnTo>
                    <a:pt x="13" y="18"/>
                  </a:lnTo>
                  <a:lnTo>
                    <a:pt x="15" y="15"/>
                  </a:lnTo>
                  <a:lnTo>
                    <a:pt x="17" y="13"/>
                  </a:lnTo>
                  <a:lnTo>
                    <a:pt x="20" y="10"/>
                  </a:lnTo>
                  <a:lnTo>
                    <a:pt x="22" y="9"/>
                  </a:lnTo>
                  <a:lnTo>
                    <a:pt x="24" y="9"/>
                  </a:lnTo>
                  <a:lnTo>
                    <a:pt x="13" y="0"/>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3" name="Freeform 181">
              <a:extLst>
                <a:ext uri="{FF2B5EF4-FFF2-40B4-BE49-F238E27FC236}">
                  <a16:creationId xmlns:a16="http://schemas.microsoft.com/office/drawing/2014/main" id="{A9B394A4-8B71-61E6-AA23-C872B72B25A5}"/>
                </a:ext>
              </a:extLst>
            </p:cNvPr>
            <p:cNvSpPr>
              <a:spLocks/>
            </p:cNvSpPr>
            <p:nvPr/>
          </p:nvSpPr>
          <p:spPr bwMode="auto">
            <a:xfrm>
              <a:off x="4798" y="2621"/>
              <a:ext cx="71" cy="189"/>
            </a:xfrm>
            <a:custGeom>
              <a:avLst/>
              <a:gdLst>
                <a:gd name="T0" fmla="*/ 14 w 71"/>
                <a:gd name="T1" fmla="*/ 103 h 189"/>
                <a:gd name="T2" fmla="*/ 14 w 71"/>
                <a:gd name="T3" fmla="*/ 108 h 189"/>
                <a:gd name="T4" fmla="*/ 13 w 71"/>
                <a:gd name="T5" fmla="*/ 118 h 189"/>
                <a:gd name="T6" fmla="*/ 12 w 71"/>
                <a:gd name="T7" fmla="*/ 131 h 189"/>
                <a:gd name="T8" fmla="*/ 11 w 71"/>
                <a:gd name="T9" fmla="*/ 148 h 189"/>
                <a:gd name="T10" fmla="*/ 7 w 71"/>
                <a:gd name="T11" fmla="*/ 166 h 189"/>
                <a:gd name="T12" fmla="*/ 2 w 71"/>
                <a:gd name="T13" fmla="*/ 179 h 189"/>
                <a:gd name="T14" fmla="*/ 0 w 71"/>
                <a:gd name="T15" fmla="*/ 188 h 189"/>
                <a:gd name="T16" fmla="*/ 1 w 71"/>
                <a:gd name="T17" fmla="*/ 188 h 189"/>
                <a:gd name="T18" fmla="*/ 4 w 71"/>
                <a:gd name="T19" fmla="*/ 181 h 189"/>
                <a:gd name="T20" fmla="*/ 13 w 71"/>
                <a:gd name="T21" fmla="*/ 172 h 189"/>
                <a:gd name="T22" fmla="*/ 20 w 71"/>
                <a:gd name="T23" fmla="*/ 159 h 189"/>
                <a:gd name="T24" fmla="*/ 25 w 71"/>
                <a:gd name="T25" fmla="*/ 146 h 189"/>
                <a:gd name="T26" fmla="*/ 27 w 71"/>
                <a:gd name="T27" fmla="*/ 134 h 189"/>
                <a:gd name="T28" fmla="*/ 29 w 71"/>
                <a:gd name="T29" fmla="*/ 125 h 189"/>
                <a:gd name="T30" fmla="*/ 29 w 71"/>
                <a:gd name="T31" fmla="*/ 120 h 189"/>
                <a:gd name="T32" fmla="*/ 67 w 71"/>
                <a:gd name="T33" fmla="*/ 123 h 189"/>
                <a:gd name="T34" fmla="*/ 67 w 71"/>
                <a:gd name="T35" fmla="*/ 119 h 189"/>
                <a:gd name="T36" fmla="*/ 70 w 71"/>
                <a:gd name="T37" fmla="*/ 108 h 189"/>
                <a:gd name="T38" fmla="*/ 71 w 71"/>
                <a:gd name="T39" fmla="*/ 91 h 189"/>
                <a:gd name="T40" fmla="*/ 71 w 71"/>
                <a:gd name="T41" fmla="*/ 66 h 189"/>
                <a:gd name="T42" fmla="*/ 63 w 71"/>
                <a:gd name="T43" fmla="*/ 39 h 189"/>
                <a:gd name="T44" fmla="*/ 52 w 71"/>
                <a:gd name="T45" fmla="*/ 18 h 189"/>
                <a:gd name="T46" fmla="*/ 43 w 71"/>
                <a:gd name="T47" fmla="*/ 5 h 189"/>
                <a:gd name="T48" fmla="*/ 39 w 71"/>
                <a:gd name="T49" fmla="*/ 0 h 189"/>
                <a:gd name="T50" fmla="*/ 41 w 71"/>
                <a:gd name="T51" fmla="*/ 8 h 189"/>
                <a:gd name="T52" fmla="*/ 46 w 71"/>
                <a:gd name="T53" fmla="*/ 29 h 189"/>
                <a:gd name="T54" fmla="*/ 52 w 71"/>
                <a:gd name="T55" fmla="*/ 51 h 189"/>
                <a:gd name="T56" fmla="*/ 55 w 71"/>
                <a:gd name="T57" fmla="*/ 67 h 189"/>
                <a:gd name="T58" fmla="*/ 55 w 71"/>
                <a:gd name="T59" fmla="*/ 78 h 189"/>
                <a:gd name="T60" fmla="*/ 55 w 71"/>
                <a:gd name="T61" fmla="*/ 92 h 189"/>
                <a:gd name="T62" fmla="*/ 55 w 71"/>
                <a:gd name="T63" fmla="*/ 102 h 189"/>
                <a:gd name="T64" fmla="*/ 55 w 71"/>
                <a:gd name="T65" fmla="*/ 105 h 189"/>
                <a:gd name="T66" fmla="*/ 14 w 71"/>
                <a:gd name="T67" fmla="*/ 10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189">
                  <a:moveTo>
                    <a:pt x="14" y="103"/>
                  </a:moveTo>
                  <a:lnTo>
                    <a:pt x="14" y="103"/>
                  </a:lnTo>
                  <a:lnTo>
                    <a:pt x="14" y="105"/>
                  </a:lnTo>
                  <a:lnTo>
                    <a:pt x="14" y="108"/>
                  </a:lnTo>
                  <a:lnTo>
                    <a:pt x="14" y="113"/>
                  </a:lnTo>
                  <a:lnTo>
                    <a:pt x="13" y="118"/>
                  </a:lnTo>
                  <a:lnTo>
                    <a:pt x="13" y="124"/>
                  </a:lnTo>
                  <a:lnTo>
                    <a:pt x="12" y="131"/>
                  </a:lnTo>
                  <a:lnTo>
                    <a:pt x="12" y="140"/>
                  </a:lnTo>
                  <a:lnTo>
                    <a:pt x="11" y="148"/>
                  </a:lnTo>
                  <a:lnTo>
                    <a:pt x="8" y="157"/>
                  </a:lnTo>
                  <a:lnTo>
                    <a:pt x="7" y="166"/>
                  </a:lnTo>
                  <a:lnTo>
                    <a:pt x="4" y="173"/>
                  </a:lnTo>
                  <a:lnTo>
                    <a:pt x="2" y="179"/>
                  </a:lnTo>
                  <a:lnTo>
                    <a:pt x="1" y="184"/>
                  </a:lnTo>
                  <a:lnTo>
                    <a:pt x="0" y="188"/>
                  </a:lnTo>
                  <a:lnTo>
                    <a:pt x="0" y="189"/>
                  </a:lnTo>
                  <a:lnTo>
                    <a:pt x="1" y="188"/>
                  </a:lnTo>
                  <a:lnTo>
                    <a:pt x="2" y="185"/>
                  </a:lnTo>
                  <a:lnTo>
                    <a:pt x="4" y="181"/>
                  </a:lnTo>
                  <a:lnTo>
                    <a:pt x="9" y="178"/>
                  </a:lnTo>
                  <a:lnTo>
                    <a:pt x="13" y="172"/>
                  </a:lnTo>
                  <a:lnTo>
                    <a:pt x="17" y="167"/>
                  </a:lnTo>
                  <a:lnTo>
                    <a:pt x="20" y="159"/>
                  </a:lnTo>
                  <a:lnTo>
                    <a:pt x="24" y="153"/>
                  </a:lnTo>
                  <a:lnTo>
                    <a:pt x="25" y="146"/>
                  </a:lnTo>
                  <a:lnTo>
                    <a:pt x="27" y="140"/>
                  </a:lnTo>
                  <a:lnTo>
                    <a:pt x="27" y="134"/>
                  </a:lnTo>
                  <a:lnTo>
                    <a:pt x="28" y="130"/>
                  </a:lnTo>
                  <a:lnTo>
                    <a:pt x="29" y="125"/>
                  </a:lnTo>
                  <a:lnTo>
                    <a:pt x="29" y="121"/>
                  </a:lnTo>
                  <a:lnTo>
                    <a:pt x="29" y="120"/>
                  </a:lnTo>
                  <a:lnTo>
                    <a:pt x="30" y="119"/>
                  </a:lnTo>
                  <a:lnTo>
                    <a:pt x="67" y="123"/>
                  </a:lnTo>
                  <a:lnTo>
                    <a:pt x="67" y="121"/>
                  </a:lnTo>
                  <a:lnTo>
                    <a:pt x="67" y="119"/>
                  </a:lnTo>
                  <a:lnTo>
                    <a:pt x="68" y="114"/>
                  </a:lnTo>
                  <a:lnTo>
                    <a:pt x="70" y="108"/>
                  </a:lnTo>
                  <a:lnTo>
                    <a:pt x="71" y="100"/>
                  </a:lnTo>
                  <a:lnTo>
                    <a:pt x="71" y="91"/>
                  </a:lnTo>
                  <a:lnTo>
                    <a:pt x="71" y="78"/>
                  </a:lnTo>
                  <a:lnTo>
                    <a:pt x="71" y="66"/>
                  </a:lnTo>
                  <a:lnTo>
                    <a:pt x="67" y="51"/>
                  </a:lnTo>
                  <a:lnTo>
                    <a:pt x="63" y="39"/>
                  </a:lnTo>
                  <a:lnTo>
                    <a:pt x="57" y="28"/>
                  </a:lnTo>
                  <a:lnTo>
                    <a:pt x="52" y="18"/>
                  </a:lnTo>
                  <a:lnTo>
                    <a:pt x="47" y="10"/>
                  </a:lnTo>
                  <a:lnTo>
                    <a:pt x="43" y="5"/>
                  </a:lnTo>
                  <a:lnTo>
                    <a:pt x="39" y="1"/>
                  </a:lnTo>
                  <a:lnTo>
                    <a:pt x="39" y="0"/>
                  </a:lnTo>
                  <a:lnTo>
                    <a:pt x="39" y="2"/>
                  </a:lnTo>
                  <a:lnTo>
                    <a:pt x="41" y="8"/>
                  </a:lnTo>
                  <a:lnTo>
                    <a:pt x="44" y="17"/>
                  </a:lnTo>
                  <a:lnTo>
                    <a:pt x="46" y="29"/>
                  </a:lnTo>
                  <a:lnTo>
                    <a:pt x="49" y="40"/>
                  </a:lnTo>
                  <a:lnTo>
                    <a:pt x="52" y="51"/>
                  </a:lnTo>
                  <a:lnTo>
                    <a:pt x="55" y="60"/>
                  </a:lnTo>
                  <a:lnTo>
                    <a:pt x="55" y="67"/>
                  </a:lnTo>
                  <a:lnTo>
                    <a:pt x="55" y="72"/>
                  </a:lnTo>
                  <a:lnTo>
                    <a:pt x="55" y="78"/>
                  </a:lnTo>
                  <a:lnTo>
                    <a:pt x="55" y="84"/>
                  </a:lnTo>
                  <a:lnTo>
                    <a:pt x="55" y="92"/>
                  </a:lnTo>
                  <a:lnTo>
                    <a:pt x="55" y="97"/>
                  </a:lnTo>
                  <a:lnTo>
                    <a:pt x="55" y="102"/>
                  </a:lnTo>
                  <a:lnTo>
                    <a:pt x="55" y="104"/>
                  </a:lnTo>
                  <a:lnTo>
                    <a:pt x="55" y="105"/>
                  </a:lnTo>
                  <a:lnTo>
                    <a:pt x="14" y="103"/>
                  </a:lnTo>
                  <a:lnTo>
                    <a:pt x="14" y="1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4" name="Freeform 182">
              <a:extLst>
                <a:ext uri="{FF2B5EF4-FFF2-40B4-BE49-F238E27FC236}">
                  <a16:creationId xmlns:a16="http://schemas.microsoft.com/office/drawing/2014/main" id="{70D76293-D31E-3A8C-878E-4EA7D092F07F}"/>
                </a:ext>
              </a:extLst>
            </p:cNvPr>
            <p:cNvSpPr>
              <a:spLocks/>
            </p:cNvSpPr>
            <p:nvPr/>
          </p:nvSpPr>
          <p:spPr bwMode="auto">
            <a:xfrm>
              <a:off x="4677" y="2805"/>
              <a:ext cx="25" cy="108"/>
            </a:xfrm>
            <a:custGeom>
              <a:avLst/>
              <a:gdLst>
                <a:gd name="T0" fmla="*/ 0 w 25"/>
                <a:gd name="T1" fmla="*/ 104 h 108"/>
                <a:gd name="T2" fmla="*/ 0 w 25"/>
                <a:gd name="T3" fmla="*/ 102 h 108"/>
                <a:gd name="T4" fmla="*/ 2 w 25"/>
                <a:gd name="T5" fmla="*/ 99 h 108"/>
                <a:gd name="T6" fmla="*/ 3 w 25"/>
                <a:gd name="T7" fmla="*/ 96 h 108"/>
                <a:gd name="T8" fmla="*/ 4 w 25"/>
                <a:gd name="T9" fmla="*/ 91 h 108"/>
                <a:gd name="T10" fmla="*/ 5 w 25"/>
                <a:gd name="T11" fmla="*/ 83 h 108"/>
                <a:gd name="T12" fmla="*/ 8 w 25"/>
                <a:gd name="T13" fmla="*/ 77 h 108"/>
                <a:gd name="T14" fmla="*/ 9 w 25"/>
                <a:gd name="T15" fmla="*/ 70 h 108"/>
                <a:gd name="T16" fmla="*/ 11 w 25"/>
                <a:gd name="T17" fmla="*/ 63 h 108"/>
                <a:gd name="T18" fmla="*/ 13 w 25"/>
                <a:gd name="T19" fmla="*/ 54 h 108"/>
                <a:gd name="T20" fmla="*/ 14 w 25"/>
                <a:gd name="T21" fmla="*/ 44 h 108"/>
                <a:gd name="T22" fmla="*/ 15 w 25"/>
                <a:gd name="T23" fmla="*/ 33 h 108"/>
                <a:gd name="T24" fmla="*/ 17 w 25"/>
                <a:gd name="T25" fmla="*/ 23 h 108"/>
                <a:gd name="T26" fmla="*/ 19 w 25"/>
                <a:gd name="T27" fmla="*/ 13 h 108"/>
                <a:gd name="T28" fmla="*/ 20 w 25"/>
                <a:gd name="T29" fmla="*/ 6 h 108"/>
                <a:gd name="T30" fmla="*/ 21 w 25"/>
                <a:gd name="T31" fmla="*/ 1 h 108"/>
                <a:gd name="T32" fmla="*/ 22 w 25"/>
                <a:gd name="T33" fmla="*/ 0 h 108"/>
                <a:gd name="T34" fmla="*/ 22 w 25"/>
                <a:gd name="T35" fmla="*/ 1 h 108"/>
                <a:gd name="T36" fmla="*/ 22 w 25"/>
                <a:gd name="T37" fmla="*/ 6 h 108"/>
                <a:gd name="T38" fmla="*/ 24 w 25"/>
                <a:gd name="T39" fmla="*/ 13 h 108"/>
                <a:gd name="T40" fmla="*/ 25 w 25"/>
                <a:gd name="T41" fmla="*/ 23 h 108"/>
                <a:gd name="T42" fmla="*/ 25 w 25"/>
                <a:gd name="T43" fmla="*/ 33 h 108"/>
                <a:gd name="T44" fmla="*/ 25 w 25"/>
                <a:gd name="T45" fmla="*/ 44 h 108"/>
                <a:gd name="T46" fmla="*/ 25 w 25"/>
                <a:gd name="T47" fmla="*/ 54 h 108"/>
                <a:gd name="T48" fmla="*/ 24 w 25"/>
                <a:gd name="T49" fmla="*/ 64 h 108"/>
                <a:gd name="T50" fmla="*/ 21 w 25"/>
                <a:gd name="T51" fmla="*/ 72 h 108"/>
                <a:gd name="T52" fmla="*/ 19 w 25"/>
                <a:gd name="T53" fmla="*/ 81 h 108"/>
                <a:gd name="T54" fmla="*/ 17 w 25"/>
                <a:gd name="T55" fmla="*/ 88 h 108"/>
                <a:gd name="T56" fmla="*/ 15 w 25"/>
                <a:gd name="T57" fmla="*/ 95 h 108"/>
                <a:gd name="T58" fmla="*/ 14 w 25"/>
                <a:gd name="T59" fmla="*/ 99 h 108"/>
                <a:gd name="T60" fmla="*/ 13 w 25"/>
                <a:gd name="T61" fmla="*/ 104 h 108"/>
                <a:gd name="T62" fmla="*/ 13 w 25"/>
                <a:gd name="T63" fmla="*/ 107 h 108"/>
                <a:gd name="T64" fmla="*/ 13 w 25"/>
                <a:gd name="T65" fmla="*/ 108 h 108"/>
                <a:gd name="T66" fmla="*/ 0 w 25"/>
                <a:gd name="T67" fmla="*/ 104 h 108"/>
                <a:gd name="T68" fmla="*/ 0 w 25"/>
                <a:gd name="T69" fmla="*/ 10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108">
                  <a:moveTo>
                    <a:pt x="0" y="104"/>
                  </a:moveTo>
                  <a:lnTo>
                    <a:pt x="0" y="102"/>
                  </a:lnTo>
                  <a:lnTo>
                    <a:pt x="2" y="99"/>
                  </a:lnTo>
                  <a:lnTo>
                    <a:pt x="3" y="96"/>
                  </a:lnTo>
                  <a:lnTo>
                    <a:pt x="4" y="91"/>
                  </a:lnTo>
                  <a:lnTo>
                    <a:pt x="5" y="83"/>
                  </a:lnTo>
                  <a:lnTo>
                    <a:pt x="8" y="77"/>
                  </a:lnTo>
                  <a:lnTo>
                    <a:pt x="9" y="70"/>
                  </a:lnTo>
                  <a:lnTo>
                    <a:pt x="11" y="63"/>
                  </a:lnTo>
                  <a:lnTo>
                    <a:pt x="13" y="54"/>
                  </a:lnTo>
                  <a:lnTo>
                    <a:pt x="14" y="44"/>
                  </a:lnTo>
                  <a:lnTo>
                    <a:pt x="15" y="33"/>
                  </a:lnTo>
                  <a:lnTo>
                    <a:pt x="17" y="23"/>
                  </a:lnTo>
                  <a:lnTo>
                    <a:pt x="19" y="13"/>
                  </a:lnTo>
                  <a:lnTo>
                    <a:pt x="20" y="6"/>
                  </a:lnTo>
                  <a:lnTo>
                    <a:pt x="21" y="1"/>
                  </a:lnTo>
                  <a:lnTo>
                    <a:pt x="22" y="0"/>
                  </a:lnTo>
                  <a:lnTo>
                    <a:pt x="22" y="1"/>
                  </a:lnTo>
                  <a:lnTo>
                    <a:pt x="22" y="6"/>
                  </a:lnTo>
                  <a:lnTo>
                    <a:pt x="24" y="13"/>
                  </a:lnTo>
                  <a:lnTo>
                    <a:pt x="25" y="23"/>
                  </a:lnTo>
                  <a:lnTo>
                    <a:pt x="25" y="33"/>
                  </a:lnTo>
                  <a:lnTo>
                    <a:pt x="25" y="44"/>
                  </a:lnTo>
                  <a:lnTo>
                    <a:pt x="25" y="54"/>
                  </a:lnTo>
                  <a:lnTo>
                    <a:pt x="24" y="64"/>
                  </a:lnTo>
                  <a:lnTo>
                    <a:pt x="21" y="72"/>
                  </a:lnTo>
                  <a:lnTo>
                    <a:pt x="19" y="81"/>
                  </a:lnTo>
                  <a:lnTo>
                    <a:pt x="17" y="88"/>
                  </a:lnTo>
                  <a:lnTo>
                    <a:pt x="15" y="95"/>
                  </a:lnTo>
                  <a:lnTo>
                    <a:pt x="14" y="99"/>
                  </a:lnTo>
                  <a:lnTo>
                    <a:pt x="13" y="104"/>
                  </a:lnTo>
                  <a:lnTo>
                    <a:pt x="13" y="107"/>
                  </a:lnTo>
                  <a:lnTo>
                    <a:pt x="13" y="108"/>
                  </a:lnTo>
                  <a:lnTo>
                    <a:pt x="0" y="104"/>
                  </a:lnTo>
                  <a:lnTo>
                    <a:pt x="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5" name="Freeform 183">
              <a:extLst>
                <a:ext uri="{FF2B5EF4-FFF2-40B4-BE49-F238E27FC236}">
                  <a16:creationId xmlns:a16="http://schemas.microsoft.com/office/drawing/2014/main" id="{0216094B-2C7B-9B65-AC0D-9FB6FD5905C8}"/>
                </a:ext>
              </a:extLst>
            </p:cNvPr>
            <p:cNvSpPr>
              <a:spLocks/>
            </p:cNvSpPr>
            <p:nvPr/>
          </p:nvSpPr>
          <p:spPr bwMode="auto">
            <a:xfrm>
              <a:off x="4648" y="2752"/>
              <a:ext cx="121" cy="129"/>
            </a:xfrm>
            <a:custGeom>
              <a:avLst/>
              <a:gdLst>
                <a:gd name="T0" fmla="*/ 11 w 121"/>
                <a:gd name="T1" fmla="*/ 128 h 129"/>
                <a:gd name="T2" fmla="*/ 16 w 121"/>
                <a:gd name="T3" fmla="*/ 114 h 129"/>
                <a:gd name="T4" fmla="*/ 23 w 121"/>
                <a:gd name="T5" fmla="*/ 93 h 129"/>
                <a:gd name="T6" fmla="*/ 27 w 121"/>
                <a:gd name="T7" fmla="*/ 71 h 129"/>
                <a:gd name="T8" fmla="*/ 27 w 121"/>
                <a:gd name="T9" fmla="*/ 52 h 129"/>
                <a:gd name="T10" fmla="*/ 24 w 121"/>
                <a:gd name="T11" fmla="*/ 36 h 129"/>
                <a:gd name="T12" fmla="*/ 22 w 121"/>
                <a:gd name="T13" fmla="*/ 26 h 129"/>
                <a:gd name="T14" fmla="*/ 21 w 121"/>
                <a:gd name="T15" fmla="*/ 21 h 129"/>
                <a:gd name="T16" fmla="*/ 21 w 121"/>
                <a:gd name="T17" fmla="*/ 20 h 129"/>
                <a:gd name="T18" fmla="*/ 28 w 121"/>
                <a:gd name="T19" fmla="*/ 19 h 129"/>
                <a:gd name="T20" fmla="*/ 38 w 121"/>
                <a:gd name="T21" fmla="*/ 19 h 129"/>
                <a:gd name="T22" fmla="*/ 54 w 121"/>
                <a:gd name="T23" fmla="*/ 16 h 129"/>
                <a:gd name="T24" fmla="*/ 70 w 121"/>
                <a:gd name="T25" fmla="*/ 15 h 129"/>
                <a:gd name="T26" fmla="*/ 88 w 121"/>
                <a:gd name="T27" fmla="*/ 16 h 129"/>
                <a:gd name="T28" fmla="*/ 107 w 121"/>
                <a:gd name="T29" fmla="*/ 17 h 129"/>
                <a:gd name="T30" fmla="*/ 118 w 121"/>
                <a:gd name="T31" fmla="*/ 19 h 129"/>
                <a:gd name="T32" fmla="*/ 121 w 121"/>
                <a:gd name="T33" fmla="*/ 8 h 129"/>
                <a:gd name="T34" fmla="*/ 116 w 121"/>
                <a:gd name="T35" fmla="*/ 6 h 129"/>
                <a:gd name="T36" fmla="*/ 104 w 121"/>
                <a:gd name="T37" fmla="*/ 3 h 129"/>
                <a:gd name="T38" fmla="*/ 83 w 121"/>
                <a:gd name="T39" fmla="*/ 1 h 129"/>
                <a:gd name="T40" fmla="*/ 56 w 121"/>
                <a:gd name="T41" fmla="*/ 3 h 129"/>
                <a:gd name="T42" fmla="*/ 29 w 121"/>
                <a:gd name="T43" fmla="*/ 5 h 129"/>
                <a:gd name="T44" fmla="*/ 12 w 121"/>
                <a:gd name="T45" fmla="*/ 9 h 129"/>
                <a:gd name="T46" fmla="*/ 2 w 121"/>
                <a:gd name="T47" fmla="*/ 12 h 129"/>
                <a:gd name="T48" fmla="*/ 0 w 121"/>
                <a:gd name="T49" fmla="*/ 15 h 129"/>
                <a:gd name="T50" fmla="*/ 1 w 121"/>
                <a:gd name="T51" fmla="*/ 19 h 129"/>
                <a:gd name="T52" fmla="*/ 6 w 121"/>
                <a:gd name="T53" fmla="*/ 28 h 129"/>
                <a:gd name="T54" fmla="*/ 11 w 121"/>
                <a:gd name="T55" fmla="*/ 43 h 129"/>
                <a:gd name="T56" fmla="*/ 13 w 121"/>
                <a:gd name="T57" fmla="*/ 62 h 129"/>
                <a:gd name="T58" fmla="*/ 13 w 121"/>
                <a:gd name="T59" fmla="*/ 81 h 129"/>
                <a:gd name="T60" fmla="*/ 13 w 121"/>
                <a:gd name="T61" fmla="*/ 103 h 129"/>
                <a:gd name="T62" fmla="*/ 11 w 121"/>
                <a:gd name="T63" fmla="*/ 122 h 129"/>
                <a:gd name="T64" fmla="*/ 11 w 121"/>
                <a:gd name="T6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29">
                  <a:moveTo>
                    <a:pt x="11" y="129"/>
                  </a:moveTo>
                  <a:lnTo>
                    <a:pt x="11" y="128"/>
                  </a:lnTo>
                  <a:lnTo>
                    <a:pt x="13" y="123"/>
                  </a:lnTo>
                  <a:lnTo>
                    <a:pt x="16" y="114"/>
                  </a:lnTo>
                  <a:lnTo>
                    <a:pt x="19" y="105"/>
                  </a:lnTo>
                  <a:lnTo>
                    <a:pt x="23" y="93"/>
                  </a:lnTo>
                  <a:lnTo>
                    <a:pt x="26" y="82"/>
                  </a:lnTo>
                  <a:lnTo>
                    <a:pt x="27" y="71"/>
                  </a:lnTo>
                  <a:lnTo>
                    <a:pt x="28" y="62"/>
                  </a:lnTo>
                  <a:lnTo>
                    <a:pt x="27" y="52"/>
                  </a:lnTo>
                  <a:lnTo>
                    <a:pt x="26" y="43"/>
                  </a:lnTo>
                  <a:lnTo>
                    <a:pt x="24" y="36"/>
                  </a:lnTo>
                  <a:lnTo>
                    <a:pt x="23" y="31"/>
                  </a:lnTo>
                  <a:lnTo>
                    <a:pt x="22" y="26"/>
                  </a:lnTo>
                  <a:lnTo>
                    <a:pt x="21" y="23"/>
                  </a:lnTo>
                  <a:lnTo>
                    <a:pt x="21" y="21"/>
                  </a:lnTo>
                  <a:lnTo>
                    <a:pt x="21" y="21"/>
                  </a:lnTo>
                  <a:lnTo>
                    <a:pt x="21" y="20"/>
                  </a:lnTo>
                  <a:lnTo>
                    <a:pt x="23" y="20"/>
                  </a:lnTo>
                  <a:lnTo>
                    <a:pt x="28" y="19"/>
                  </a:lnTo>
                  <a:lnTo>
                    <a:pt x="33" y="19"/>
                  </a:lnTo>
                  <a:lnTo>
                    <a:pt x="38" y="19"/>
                  </a:lnTo>
                  <a:lnTo>
                    <a:pt x="45" y="17"/>
                  </a:lnTo>
                  <a:lnTo>
                    <a:pt x="54" y="16"/>
                  </a:lnTo>
                  <a:lnTo>
                    <a:pt x="61" y="16"/>
                  </a:lnTo>
                  <a:lnTo>
                    <a:pt x="70" y="15"/>
                  </a:lnTo>
                  <a:lnTo>
                    <a:pt x="78" y="15"/>
                  </a:lnTo>
                  <a:lnTo>
                    <a:pt x="88" y="16"/>
                  </a:lnTo>
                  <a:lnTo>
                    <a:pt x="98" y="17"/>
                  </a:lnTo>
                  <a:lnTo>
                    <a:pt x="107" y="17"/>
                  </a:lnTo>
                  <a:lnTo>
                    <a:pt x="114" y="19"/>
                  </a:lnTo>
                  <a:lnTo>
                    <a:pt x="118" y="19"/>
                  </a:lnTo>
                  <a:lnTo>
                    <a:pt x="120" y="19"/>
                  </a:lnTo>
                  <a:lnTo>
                    <a:pt x="121" y="8"/>
                  </a:lnTo>
                  <a:lnTo>
                    <a:pt x="120" y="6"/>
                  </a:lnTo>
                  <a:lnTo>
                    <a:pt x="116" y="6"/>
                  </a:lnTo>
                  <a:lnTo>
                    <a:pt x="112" y="5"/>
                  </a:lnTo>
                  <a:lnTo>
                    <a:pt x="104" y="3"/>
                  </a:lnTo>
                  <a:lnTo>
                    <a:pt x="94" y="1"/>
                  </a:lnTo>
                  <a:lnTo>
                    <a:pt x="83" y="1"/>
                  </a:lnTo>
                  <a:lnTo>
                    <a:pt x="70" y="0"/>
                  </a:lnTo>
                  <a:lnTo>
                    <a:pt x="56" y="3"/>
                  </a:lnTo>
                  <a:lnTo>
                    <a:pt x="42" y="3"/>
                  </a:lnTo>
                  <a:lnTo>
                    <a:pt x="29" y="5"/>
                  </a:lnTo>
                  <a:lnTo>
                    <a:pt x="19" y="6"/>
                  </a:lnTo>
                  <a:lnTo>
                    <a:pt x="12" y="9"/>
                  </a:lnTo>
                  <a:lnTo>
                    <a:pt x="6" y="10"/>
                  </a:lnTo>
                  <a:lnTo>
                    <a:pt x="2" y="12"/>
                  </a:lnTo>
                  <a:lnTo>
                    <a:pt x="1" y="14"/>
                  </a:lnTo>
                  <a:lnTo>
                    <a:pt x="0" y="15"/>
                  </a:lnTo>
                  <a:lnTo>
                    <a:pt x="0" y="15"/>
                  </a:lnTo>
                  <a:lnTo>
                    <a:pt x="1" y="19"/>
                  </a:lnTo>
                  <a:lnTo>
                    <a:pt x="4" y="22"/>
                  </a:lnTo>
                  <a:lnTo>
                    <a:pt x="6" y="28"/>
                  </a:lnTo>
                  <a:lnTo>
                    <a:pt x="8" y="35"/>
                  </a:lnTo>
                  <a:lnTo>
                    <a:pt x="11" y="43"/>
                  </a:lnTo>
                  <a:lnTo>
                    <a:pt x="12" y="52"/>
                  </a:lnTo>
                  <a:lnTo>
                    <a:pt x="13" y="62"/>
                  </a:lnTo>
                  <a:lnTo>
                    <a:pt x="13" y="70"/>
                  </a:lnTo>
                  <a:lnTo>
                    <a:pt x="13" y="81"/>
                  </a:lnTo>
                  <a:lnTo>
                    <a:pt x="13" y="92"/>
                  </a:lnTo>
                  <a:lnTo>
                    <a:pt x="13" y="103"/>
                  </a:lnTo>
                  <a:lnTo>
                    <a:pt x="11" y="113"/>
                  </a:lnTo>
                  <a:lnTo>
                    <a:pt x="11" y="122"/>
                  </a:lnTo>
                  <a:lnTo>
                    <a:pt x="11" y="127"/>
                  </a:lnTo>
                  <a:lnTo>
                    <a:pt x="11" y="129"/>
                  </a:lnTo>
                  <a:lnTo>
                    <a:pt x="11" y="1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6" name="Freeform 184">
              <a:extLst>
                <a:ext uri="{FF2B5EF4-FFF2-40B4-BE49-F238E27FC236}">
                  <a16:creationId xmlns:a16="http://schemas.microsoft.com/office/drawing/2014/main" id="{C636DB1A-7B38-C3C4-1605-515F495B19A7}"/>
                </a:ext>
              </a:extLst>
            </p:cNvPr>
            <p:cNvSpPr>
              <a:spLocks/>
            </p:cNvSpPr>
            <p:nvPr/>
          </p:nvSpPr>
          <p:spPr bwMode="auto">
            <a:xfrm>
              <a:off x="4132" y="2317"/>
              <a:ext cx="400" cy="327"/>
            </a:xfrm>
            <a:custGeom>
              <a:avLst/>
              <a:gdLst>
                <a:gd name="T0" fmla="*/ 350 w 400"/>
                <a:gd name="T1" fmla="*/ 13 h 327"/>
                <a:gd name="T2" fmla="*/ 275 w 400"/>
                <a:gd name="T3" fmla="*/ 25 h 327"/>
                <a:gd name="T4" fmla="*/ 202 w 400"/>
                <a:gd name="T5" fmla="*/ 46 h 327"/>
                <a:gd name="T6" fmla="*/ 151 w 400"/>
                <a:gd name="T7" fmla="*/ 69 h 327"/>
                <a:gd name="T8" fmla="*/ 143 w 400"/>
                <a:gd name="T9" fmla="*/ 85 h 327"/>
                <a:gd name="T10" fmla="*/ 153 w 400"/>
                <a:gd name="T11" fmla="*/ 89 h 327"/>
                <a:gd name="T12" fmla="*/ 169 w 400"/>
                <a:gd name="T13" fmla="*/ 90 h 327"/>
                <a:gd name="T14" fmla="*/ 178 w 400"/>
                <a:gd name="T15" fmla="*/ 95 h 327"/>
                <a:gd name="T16" fmla="*/ 175 w 400"/>
                <a:gd name="T17" fmla="*/ 108 h 327"/>
                <a:gd name="T18" fmla="*/ 156 w 400"/>
                <a:gd name="T19" fmla="*/ 123 h 327"/>
                <a:gd name="T20" fmla="*/ 128 w 400"/>
                <a:gd name="T21" fmla="*/ 140 h 327"/>
                <a:gd name="T22" fmla="*/ 96 w 400"/>
                <a:gd name="T23" fmla="*/ 165 h 327"/>
                <a:gd name="T24" fmla="*/ 62 w 400"/>
                <a:gd name="T25" fmla="*/ 198 h 327"/>
                <a:gd name="T26" fmla="*/ 34 w 400"/>
                <a:gd name="T27" fmla="*/ 245 h 327"/>
                <a:gd name="T28" fmla="*/ 13 w 400"/>
                <a:gd name="T29" fmla="*/ 291 h 327"/>
                <a:gd name="T30" fmla="*/ 2 w 400"/>
                <a:gd name="T31" fmla="*/ 322 h 327"/>
                <a:gd name="T32" fmla="*/ 0 w 400"/>
                <a:gd name="T33" fmla="*/ 322 h 327"/>
                <a:gd name="T34" fmla="*/ 9 w 400"/>
                <a:gd name="T35" fmla="*/ 291 h 327"/>
                <a:gd name="T36" fmla="*/ 25 w 400"/>
                <a:gd name="T37" fmla="*/ 245 h 327"/>
                <a:gd name="T38" fmla="*/ 51 w 400"/>
                <a:gd name="T39" fmla="*/ 193 h 327"/>
                <a:gd name="T40" fmla="*/ 85 w 400"/>
                <a:gd name="T41" fmla="*/ 154 h 327"/>
                <a:gd name="T42" fmla="*/ 117 w 400"/>
                <a:gd name="T43" fmla="*/ 128 h 327"/>
                <a:gd name="T44" fmla="*/ 140 w 400"/>
                <a:gd name="T45" fmla="*/ 113 h 327"/>
                <a:gd name="T46" fmla="*/ 153 w 400"/>
                <a:gd name="T47" fmla="*/ 107 h 327"/>
                <a:gd name="T48" fmla="*/ 153 w 400"/>
                <a:gd name="T49" fmla="*/ 107 h 327"/>
                <a:gd name="T50" fmla="*/ 145 w 400"/>
                <a:gd name="T51" fmla="*/ 106 h 327"/>
                <a:gd name="T52" fmla="*/ 135 w 400"/>
                <a:gd name="T53" fmla="*/ 102 h 327"/>
                <a:gd name="T54" fmla="*/ 127 w 400"/>
                <a:gd name="T55" fmla="*/ 94 h 327"/>
                <a:gd name="T56" fmla="*/ 126 w 400"/>
                <a:gd name="T57" fmla="*/ 76 h 327"/>
                <a:gd name="T58" fmla="*/ 146 w 400"/>
                <a:gd name="T59" fmla="*/ 58 h 327"/>
                <a:gd name="T60" fmla="*/ 181 w 400"/>
                <a:gd name="T61" fmla="*/ 40 h 327"/>
                <a:gd name="T62" fmla="*/ 225 w 400"/>
                <a:gd name="T63" fmla="*/ 24 h 327"/>
                <a:gd name="T64" fmla="*/ 270 w 400"/>
                <a:gd name="T65" fmla="*/ 13 h 327"/>
                <a:gd name="T66" fmla="*/ 321 w 400"/>
                <a:gd name="T67" fmla="*/ 5 h 327"/>
                <a:gd name="T68" fmla="*/ 366 w 400"/>
                <a:gd name="T69" fmla="*/ 0 h 327"/>
                <a:gd name="T70" fmla="*/ 396 w 400"/>
                <a:gd name="T71" fmla="*/ 0 h 327"/>
                <a:gd name="T72" fmla="*/ 399 w 400"/>
                <a:gd name="T73" fmla="*/ 2 h 327"/>
                <a:gd name="T74" fmla="*/ 396 w 400"/>
                <a:gd name="T75" fmla="*/ 9 h 327"/>
                <a:gd name="T76" fmla="*/ 388 w 400"/>
                <a:gd name="T77" fmla="*/ 13 h 327"/>
                <a:gd name="T78" fmla="*/ 382 w 400"/>
                <a:gd name="T79" fmla="*/ 1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27">
                  <a:moveTo>
                    <a:pt x="382" y="13"/>
                  </a:moveTo>
                  <a:lnTo>
                    <a:pt x="350" y="13"/>
                  </a:lnTo>
                  <a:lnTo>
                    <a:pt x="315" y="16"/>
                  </a:lnTo>
                  <a:lnTo>
                    <a:pt x="275" y="25"/>
                  </a:lnTo>
                  <a:lnTo>
                    <a:pt x="237" y="35"/>
                  </a:lnTo>
                  <a:lnTo>
                    <a:pt x="202" y="46"/>
                  </a:lnTo>
                  <a:lnTo>
                    <a:pt x="172" y="58"/>
                  </a:lnTo>
                  <a:lnTo>
                    <a:pt x="151" y="69"/>
                  </a:lnTo>
                  <a:lnTo>
                    <a:pt x="143" y="79"/>
                  </a:lnTo>
                  <a:lnTo>
                    <a:pt x="143" y="85"/>
                  </a:lnTo>
                  <a:lnTo>
                    <a:pt x="146" y="89"/>
                  </a:lnTo>
                  <a:lnTo>
                    <a:pt x="153" y="89"/>
                  </a:lnTo>
                  <a:lnTo>
                    <a:pt x="161" y="90"/>
                  </a:lnTo>
                  <a:lnTo>
                    <a:pt x="169" y="90"/>
                  </a:lnTo>
                  <a:lnTo>
                    <a:pt x="175" y="92"/>
                  </a:lnTo>
                  <a:lnTo>
                    <a:pt x="178" y="95"/>
                  </a:lnTo>
                  <a:lnTo>
                    <a:pt x="180" y="101"/>
                  </a:lnTo>
                  <a:lnTo>
                    <a:pt x="175" y="108"/>
                  </a:lnTo>
                  <a:lnTo>
                    <a:pt x="167" y="116"/>
                  </a:lnTo>
                  <a:lnTo>
                    <a:pt x="156" y="123"/>
                  </a:lnTo>
                  <a:lnTo>
                    <a:pt x="144" y="132"/>
                  </a:lnTo>
                  <a:lnTo>
                    <a:pt x="128" y="140"/>
                  </a:lnTo>
                  <a:lnTo>
                    <a:pt x="112" y="153"/>
                  </a:lnTo>
                  <a:lnTo>
                    <a:pt x="96" y="165"/>
                  </a:lnTo>
                  <a:lnTo>
                    <a:pt x="79" y="180"/>
                  </a:lnTo>
                  <a:lnTo>
                    <a:pt x="62" y="198"/>
                  </a:lnTo>
                  <a:lnTo>
                    <a:pt x="47" y="220"/>
                  </a:lnTo>
                  <a:lnTo>
                    <a:pt x="34" y="245"/>
                  </a:lnTo>
                  <a:lnTo>
                    <a:pt x="22" y="269"/>
                  </a:lnTo>
                  <a:lnTo>
                    <a:pt x="13" y="291"/>
                  </a:lnTo>
                  <a:lnTo>
                    <a:pt x="5" y="310"/>
                  </a:lnTo>
                  <a:lnTo>
                    <a:pt x="2" y="322"/>
                  </a:lnTo>
                  <a:lnTo>
                    <a:pt x="0" y="327"/>
                  </a:lnTo>
                  <a:lnTo>
                    <a:pt x="0" y="322"/>
                  </a:lnTo>
                  <a:lnTo>
                    <a:pt x="4" y="310"/>
                  </a:lnTo>
                  <a:lnTo>
                    <a:pt x="9" y="291"/>
                  </a:lnTo>
                  <a:lnTo>
                    <a:pt x="16" y="269"/>
                  </a:lnTo>
                  <a:lnTo>
                    <a:pt x="25" y="245"/>
                  </a:lnTo>
                  <a:lnTo>
                    <a:pt x="37" y="219"/>
                  </a:lnTo>
                  <a:lnTo>
                    <a:pt x="51" y="193"/>
                  </a:lnTo>
                  <a:lnTo>
                    <a:pt x="68" y="172"/>
                  </a:lnTo>
                  <a:lnTo>
                    <a:pt x="85" y="154"/>
                  </a:lnTo>
                  <a:lnTo>
                    <a:pt x="102" y="140"/>
                  </a:lnTo>
                  <a:lnTo>
                    <a:pt x="117" y="128"/>
                  </a:lnTo>
                  <a:lnTo>
                    <a:pt x="129" y="119"/>
                  </a:lnTo>
                  <a:lnTo>
                    <a:pt x="140" y="113"/>
                  </a:lnTo>
                  <a:lnTo>
                    <a:pt x="148" y="110"/>
                  </a:lnTo>
                  <a:lnTo>
                    <a:pt x="153" y="107"/>
                  </a:lnTo>
                  <a:lnTo>
                    <a:pt x="155" y="107"/>
                  </a:lnTo>
                  <a:lnTo>
                    <a:pt x="153" y="107"/>
                  </a:lnTo>
                  <a:lnTo>
                    <a:pt x="150" y="107"/>
                  </a:lnTo>
                  <a:lnTo>
                    <a:pt x="145" y="106"/>
                  </a:lnTo>
                  <a:lnTo>
                    <a:pt x="140" y="105"/>
                  </a:lnTo>
                  <a:lnTo>
                    <a:pt x="135" y="102"/>
                  </a:lnTo>
                  <a:lnTo>
                    <a:pt x="130" y="100"/>
                  </a:lnTo>
                  <a:lnTo>
                    <a:pt x="127" y="94"/>
                  </a:lnTo>
                  <a:lnTo>
                    <a:pt x="124" y="86"/>
                  </a:lnTo>
                  <a:lnTo>
                    <a:pt x="126" y="76"/>
                  </a:lnTo>
                  <a:lnTo>
                    <a:pt x="133" y="68"/>
                  </a:lnTo>
                  <a:lnTo>
                    <a:pt x="146" y="58"/>
                  </a:lnTo>
                  <a:lnTo>
                    <a:pt x="162" y="48"/>
                  </a:lnTo>
                  <a:lnTo>
                    <a:pt x="181" y="40"/>
                  </a:lnTo>
                  <a:lnTo>
                    <a:pt x="203" y="32"/>
                  </a:lnTo>
                  <a:lnTo>
                    <a:pt x="225" y="24"/>
                  </a:lnTo>
                  <a:lnTo>
                    <a:pt x="247" y="19"/>
                  </a:lnTo>
                  <a:lnTo>
                    <a:pt x="270" y="13"/>
                  </a:lnTo>
                  <a:lnTo>
                    <a:pt x="295" y="8"/>
                  </a:lnTo>
                  <a:lnTo>
                    <a:pt x="321" y="5"/>
                  </a:lnTo>
                  <a:lnTo>
                    <a:pt x="345" y="3"/>
                  </a:lnTo>
                  <a:lnTo>
                    <a:pt x="366" y="0"/>
                  </a:lnTo>
                  <a:lnTo>
                    <a:pt x="385" y="0"/>
                  </a:lnTo>
                  <a:lnTo>
                    <a:pt x="396" y="0"/>
                  </a:lnTo>
                  <a:lnTo>
                    <a:pt x="400" y="0"/>
                  </a:lnTo>
                  <a:lnTo>
                    <a:pt x="399" y="2"/>
                  </a:lnTo>
                  <a:lnTo>
                    <a:pt x="398" y="6"/>
                  </a:lnTo>
                  <a:lnTo>
                    <a:pt x="396" y="9"/>
                  </a:lnTo>
                  <a:lnTo>
                    <a:pt x="392" y="10"/>
                  </a:lnTo>
                  <a:lnTo>
                    <a:pt x="388" y="13"/>
                  </a:lnTo>
                  <a:lnTo>
                    <a:pt x="382" y="13"/>
                  </a:lnTo>
                  <a:lnTo>
                    <a:pt x="382"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7" name="Freeform 185">
              <a:extLst>
                <a:ext uri="{FF2B5EF4-FFF2-40B4-BE49-F238E27FC236}">
                  <a16:creationId xmlns:a16="http://schemas.microsoft.com/office/drawing/2014/main" id="{3D99498F-405E-137E-B62D-FE9080B67E6A}"/>
                </a:ext>
              </a:extLst>
            </p:cNvPr>
            <p:cNvSpPr>
              <a:spLocks/>
            </p:cNvSpPr>
            <p:nvPr/>
          </p:nvSpPr>
          <p:spPr bwMode="auto">
            <a:xfrm>
              <a:off x="4706" y="2336"/>
              <a:ext cx="147" cy="56"/>
            </a:xfrm>
            <a:custGeom>
              <a:avLst/>
              <a:gdLst>
                <a:gd name="T0" fmla="*/ 1 w 147"/>
                <a:gd name="T1" fmla="*/ 10 h 56"/>
                <a:gd name="T2" fmla="*/ 12 w 147"/>
                <a:gd name="T3" fmla="*/ 12 h 56"/>
                <a:gd name="T4" fmla="*/ 29 w 147"/>
                <a:gd name="T5" fmla="*/ 16 h 56"/>
                <a:gd name="T6" fmla="*/ 45 w 147"/>
                <a:gd name="T7" fmla="*/ 22 h 56"/>
                <a:gd name="T8" fmla="*/ 56 w 147"/>
                <a:gd name="T9" fmla="*/ 28 h 56"/>
                <a:gd name="T10" fmla="*/ 67 w 147"/>
                <a:gd name="T11" fmla="*/ 37 h 56"/>
                <a:gd name="T12" fmla="*/ 77 w 147"/>
                <a:gd name="T13" fmla="*/ 44 h 56"/>
                <a:gd name="T14" fmla="*/ 83 w 147"/>
                <a:gd name="T15" fmla="*/ 49 h 56"/>
                <a:gd name="T16" fmla="*/ 84 w 147"/>
                <a:gd name="T17" fmla="*/ 49 h 56"/>
                <a:gd name="T18" fmla="*/ 84 w 147"/>
                <a:gd name="T19" fmla="*/ 42 h 56"/>
                <a:gd name="T20" fmla="*/ 84 w 147"/>
                <a:gd name="T21" fmla="*/ 29 h 56"/>
                <a:gd name="T22" fmla="*/ 82 w 147"/>
                <a:gd name="T23" fmla="*/ 19 h 56"/>
                <a:gd name="T24" fmla="*/ 81 w 147"/>
                <a:gd name="T25" fmla="*/ 13 h 56"/>
                <a:gd name="T26" fmla="*/ 98 w 147"/>
                <a:gd name="T27" fmla="*/ 23 h 56"/>
                <a:gd name="T28" fmla="*/ 123 w 147"/>
                <a:gd name="T29" fmla="*/ 40 h 56"/>
                <a:gd name="T30" fmla="*/ 143 w 147"/>
                <a:gd name="T31" fmla="*/ 54 h 56"/>
                <a:gd name="T32" fmla="*/ 146 w 147"/>
                <a:gd name="T33" fmla="*/ 54 h 56"/>
                <a:gd name="T34" fmla="*/ 139 w 147"/>
                <a:gd name="T35" fmla="*/ 48 h 56"/>
                <a:gd name="T36" fmla="*/ 128 w 147"/>
                <a:gd name="T37" fmla="*/ 37 h 56"/>
                <a:gd name="T38" fmla="*/ 114 w 147"/>
                <a:gd name="T39" fmla="*/ 23 h 56"/>
                <a:gd name="T40" fmla="*/ 99 w 147"/>
                <a:gd name="T41" fmla="*/ 11 h 56"/>
                <a:gd name="T42" fmla="*/ 84 w 147"/>
                <a:gd name="T43" fmla="*/ 3 h 56"/>
                <a:gd name="T44" fmla="*/ 74 w 147"/>
                <a:gd name="T45" fmla="*/ 0 h 56"/>
                <a:gd name="T46" fmla="*/ 68 w 147"/>
                <a:gd name="T47" fmla="*/ 1 h 56"/>
                <a:gd name="T48" fmla="*/ 68 w 147"/>
                <a:gd name="T49" fmla="*/ 8 h 56"/>
                <a:gd name="T50" fmla="*/ 71 w 147"/>
                <a:gd name="T51" fmla="*/ 18 h 56"/>
                <a:gd name="T52" fmla="*/ 73 w 147"/>
                <a:gd name="T53" fmla="*/ 27 h 56"/>
                <a:gd name="T54" fmla="*/ 74 w 147"/>
                <a:gd name="T55" fmla="*/ 32 h 56"/>
                <a:gd name="T56" fmla="*/ 74 w 147"/>
                <a:gd name="T57" fmla="*/ 32 h 56"/>
                <a:gd name="T58" fmla="*/ 68 w 147"/>
                <a:gd name="T59" fmla="*/ 27 h 56"/>
                <a:gd name="T60" fmla="*/ 60 w 147"/>
                <a:gd name="T61" fmla="*/ 19 h 56"/>
                <a:gd name="T62" fmla="*/ 47 w 147"/>
                <a:gd name="T63" fmla="*/ 12 h 56"/>
                <a:gd name="T64" fmla="*/ 33 w 147"/>
                <a:gd name="T65" fmla="*/ 7 h 56"/>
                <a:gd name="T66" fmla="*/ 18 w 147"/>
                <a:gd name="T67" fmla="*/ 5 h 56"/>
                <a:gd name="T68" fmla="*/ 7 w 147"/>
                <a:gd name="T69" fmla="*/ 7 h 56"/>
                <a:gd name="T70" fmla="*/ 0 w 147"/>
                <a:gd name="T71" fmla="*/ 10 h 56"/>
                <a:gd name="T72" fmla="*/ 0 w 147"/>
                <a:gd name="T73" fmla="*/ 1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56">
                  <a:moveTo>
                    <a:pt x="0" y="10"/>
                  </a:moveTo>
                  <a:lnTo>
                    <a:pt x="1" y="10"/>
                  </a:lnTo>
                  <a:lnTo>
                    <a:pt x="6" y="11"/>
                  </a:lnTo>
                  <a:lnTo>
                    <a:pt x="12" y="12"/>
                  </a:lnTo>
                  <a:lnTo>
                    <a:pt x="20" y="13"/>
                  </a:lnTo>
                  <a:lnTo>
                    <a:pt x="29" y="16"/>
                  </a:lnTo>
                  <a:lnTo>
                    <a:pt x="38" y="18"/>
                  </a:lnTo>
                  <a:lnTo>
                    <a:pt x="45" y="22"/>
                  </a:lnTo>
                  <a:lnTo>
                    <a:pt x="51" y="26"/>
                  </a:lnTo>
                  <a:lnTo>
                    <a:pt x="56" y="28"/>
                  </a:lnTo>
                  <a:lnTo>
                    <a:pt x="62" y="33"/>
                  </a:lnTo>
                  <a:lnTo>
                    <a:pt x="67" y="37"/>
                  </a:lnTo>
                  <a:lnTo>
                    <a:pt x="72" y="42"/>
                  </a:lnTo>
                  <a:lnTo>
                    <a:pt x="77" y="44"/>
                  </a:lnTo>
                  <a:lnTo>
                    <a:pt x="81" y="48"/>
                  </a:lnTo>
                  <a:lnTo>
                    <a:pt x="83" y="49"/>
                  </a:lnTo>
                  <a:lnTo>
                    <a:pt x="84" y="50"/>
                  </a:lnTo>
                  <a:lnTo>
                    <a:pt x="84" y="49"/>
                  </a:lnTo>
                  <a:lnTo>
                    <a:pt x="84" y="45"/>
                  </a:lnTo>
                  <a:lnTo>
                    <a:pt x="84" y="42"/>
                  </a:lnTo>
                  <a:lnTo>
                    <a:pt x="85" y="35"/>
                  </a:lnTo>
                  <a:lnTo>
                    <a:pt x="84" y="29"/>
                  </a:lnTo>
                  <a:lnTo>
                    <a:pt x="84" y="24"/>
                  </a:lnTo>
                  <a:lnTo>
                    <a:pt x="82" y="19"/>
                  </a:lnTo>
                  <a:lnTo>
                    <a:pt x="81" y="16"/>
                  </a:lnTo>
                  <a:lnTo>
                    <a:pt x="81" y="13"/>
                  </a:lnTo>
                  <a:lnTo>
                    <a:pt x="88" y="17"/>
                  </a:lnTo>
                  <a:lnTo>
                    <a:pt x="98" y="23"/>
                  </a:lnTo>
                  <a:lnTo>
                    <a:pt x="110" y="32"/>
                  </a:lnTo>
                  <a:lnTo>
                    <a:pt x="123" y="40"/>
                  </a:lnTo>
                  <a:lnTo>
                    <a:pt x="135" y="48"/>
                  </a:lnTo>
                  <a:lnTo>
                    <a:pt x="143" y="54"/>
                  </a:lnTo>
                  <a:lnTo>
                    <a:pt x="147" y="56"/>
                  </a:lnTo>
                  <a:lnTo>
                    <a:pt x="146" y="54"/>
                  </a:lnTo>
                  <a:lnTo>
                    <a:pt x="143" y="51"/>
                  </a:lnTo>
                  <a:lnTo>
                    <a:pt x="139" y="48"/>
                  </a:lnTo>
                  <a:lnTo>
                    <a:pt x="135" y="43"/>
                  </a:lnTo>
                  <a:lnTo>
                    <a:pt x="128" y="37"/>
                  </a:lnTo>
                  <a:lnTo>
                    <a:pt x="122" y="30"/>
                  </a:lnTo>
                  <a:lnTo>
                    <a:pt x="114" y="23"/>
                  </a:lnTo>
                  <a:lnTo>
                    <a:pt x="106" y="17"/>
                  </a:lnTo>
                  <a:lnTo>
                    <a:pt x="99" y="11"/>
                  </a:lnTo>
                  <a:lnTo>
                    <a:pt x="92" y="7"/>
                  </a:lnTo>
                  <a:lnTo>
                    <a:pt x="84" y="3"/>
                  </a:lnTo>
                  <a:lnTo>
                    <a:pt x="79" y="1"/>
                  </a:lnTo>
                  <a:lnTo>
                    <a:pt x="74" y="0"/>
                  </a:lnTo>
                  <a:lnTo>
                    <a:pt x="71" y="0"/>
                  </a:lnTo>
                  <a:lnTo>
                    <a:pt x="68" y="1"/>
                  </a:lnTo>
                  <a:lnTo>
                    <a:pt x="68" y="5"/>
                  </a:lnTo>
                  <a:lnTo>
                    <a:pt x="68" y="8"/>
                  </a:lnTo>
                  <a:lnTo>
                    <a:pt x="69" y="13"/>
                  </a:lnTo>
                  <a:lnTo>
                    <a:pt x="71" y="18"/>
                  </a:lnTo>
                  <a:lnTo>
                    <a:pt x="72" y="23"/>
                  </a:lnTo>
                  <a:lnTo>
                    <a:pt x="73" y="27"/>
                  </a:lnTo>
                  <a:lnTo>
                    <a:pt x="74" y="30"/>
                  </a:lnTo>
                  <a:lnTo>
                    <a:pt x="74" y="32"/>
                  </a:lnTo>
                  <a:lnTo>
                    <a:pt x="74" y="33"/>
                  </a:lnTo>
                  <a:lnTo>
                    <a:pt x="74" y="32"/>
                  </a:lnTo>
                  <a:lnTo>
                    <a:pt x="72" y="30"/>
                  </a:lnTo>
                  <a:lnTo>
                    <a:pt x="68" y="27"/>
                  </a:lnTo>
                  <a:lnTo>
                    <a:pt x="65" y="23"/>
                  </a:lnTo>
                  <a:lnTo>
                    <a:pt x="60" y="19"/>
                  </a:lnTo>
                  <a:lnTo>
                    <a:pt x="55" y="16"/>
                  </a:lnTo>
                  <a:lnTo>
                    <a:pt x="47" y="12"/>
                  </a:lnTo>
                  <a:lnTo>
                    <a:pt x="41" y="10"/>
                  </a:lnTo>
                  <a:lnTo>
                    <a:pt x="33" y="7"/>
                  </a:lnTo>
                  <a:lnTo>
                    <a:pt x="25" y="6"/>
                  </a:lnTo>
                  <a:lnTo>
                    <a:pt x="18" y="5"/>
                  </a:lnTo>
                  <a:lnTo>
                    <a:pt x="12" y="6"/>
                  </a:lnTo>
                  <a:lnTo>
                    <a:pt x="7" y="7"/>
                  </a:lnTo>
                  <a:lnTo>
                    <a:pt x="2" y="8"/>
                  </a:lnTo>
                  <a:lnTo>
                    <a:pt x="0" y="10"/>
                  </a:lnTo>
                  <a:lnTo>
                    <a:pt x="0" y="10"/>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8" name="Freeform 186">
              <a:extLst>
                <a:ext uri="{FF2B5EF4-FFF2-40B4-BE49-F238E27FC236}">
                  <a16:creationId xmlns:a16="http://schemas.microsoft.com/office/drawing/2014/main" id="{3F4ACE0E-0926-F968-A25C-14F0CF97DC14}"/>
                </a:ext>
              </a:extLst>
            </p:cNvPr>
            <p:cNvSpPr>
              <a:spLocks/>
            </p:cNvSpPr>
            <p:nvPr/>
          </p:nvSpPr>
          <p:spPr bwMode="auto">
            <a:xfrm>
              <a:off x="4265" y="3068"/>
              <a:ext cx="128" cy="88"/>
            </a:xfrm>
            <a:custGeom>
              <a:avLst/>
              <a:gdLst>
                <a:gd name="T0" fmla="*/ 1 w 128"/>
                <a:gd name="T1" fmla="*/ 0 h 88"/>
                <a:gd name="T2" fmla="*/ 10 w 128"/>
                <a:gd name="T3" fmla="*/ 8 h 88"/>
                <a:gd name="T4" fmla="*/ 24 w 128"/>
                <a:gd name="T5" fmla="*/ 19 h 88"/>
                <a:gd name="T6" fmla="*/ 43 w 128"/>
                <a:gd name="T7" fmla="*/ 31 h 88"/>
                <a:gd name="T8" fmla="*/ 63 w 128"/>
                <a:gd name="T9" fmla="*/ 35 h 88"/>
                <a:gd name="T10" fmla="*/ 77 w 128"/>
                <a:gd name="T11" fmla="*/ 39 h 88"/>
                <a:gd name="T12" fmla="*/ 88 w 128"/>
                <a:gd name="T13" fmla="*/ 43 h 88"/>
                <a:gd name="T14" fmla="*/ 94 w 128"/>
                <a:gd name="T15" fmla="*/ 44 h 88"/>
                <a:gd name="T16" fmla="*/ 94 w 128"/>
                <a:gd name="T17" fmla="*/ 44 h 88"/>
                <a:gd name="T18" fmla="*/ 85 w 128"/>
                <a:gd name="T19" fmla="*/ 46 h 88"/>
                <a:gd name="T20" fmla="*/ 72 w 128"/>
                <a:gd name="T21" fmla="*/ 51 h 88"/>
                <a:gd name="T22" fmla="*/ 64 w 128"/>
                <a:gd name="T23" fmla="*/ 58 h 88"/>
                <a:gd name="T24" fmla="*/ 66 w 128"/>
                <a:gd name="T25" fmla="*/ 66 h 88"/>
                <a:gd name="T26" fmla="*/ 83 w 128"/>
                <a:gd name="T27" fmla="*/ 75 h 88"/>
                <a:gd name="T28" fmla="*/ 107 w 128"/>
                <a:gd name="T29" fmla="*/ 82 h 88"/>
                <a:gd name="T30" fmla="*/ 124 w 128"/>
                <a:gd name="T31" fmla="*/ 87 h 88"/>
                <a:gd name="T32" fmla="*/ 125 w 128"/>
                <a:gd name="T33" fmla="*/ 87 h 88"/>
                <a:gd name="T34" fmla="*/ 114 w 128"/>
                <a:gd name="T35" fmla="*/ 81 h 88"/>
                <a:gd name="T36" fmla="*/ 98 w 128"/>
                <a:gd name="T37" fmla="*/ 72 h 88"/>
                <a:gd name="T38" fmla="*/ 88 w 128"/>
                <a:gd name="T39" fmla="*/ 65 h 88"/>
                <a:gd name="T40" fmla="*/ 90 w 128"/>
                <a:gd name="T41" fmla="*/ 60 h 88"/>
                <a:gd name="T42" fmla="*/ 97 w 128"/>
                <a:gd name="T43" fmla="*/ 56 h 88"/>
                <a:gd name="T44" fmla="*/ 107 w 128"/>
                <a:gd name="T45" fmla="*/ 53 h 88"/>
                <a:gd name="T46" fmla="*/ 112 w 128"/>
                <a:gd name="T47" fmla="*/ 46 h 88"/>
                <a:gd name="T48" fmla="*/ 108 w 128"/>
                <a:gd name="T49" fmla="*/ 38 h 88"/>
                <a:gd name="T50" fmla="*/ 97 w 128"/>
                <a:gd name="T51" fmla="*/ 32 h 88"/>
                <a:gd name="T52" fmla="*/ 82 w 128"/>
                <a:gd name="T53" fmla="*/ 28 h 88"/>
                <a:gd name="T54" fmla="*/ 66 w 128"/>
                <a:gd name="T55" fmla="*/ 26 h 88"/>
                <a:gd name="T56" fmla="*/ 49 w 128"/>
                <a:gd name="T57" fmla="*/ 22 h 88"/>
                <a:gd name="T58" fmla="*/ 29 w 128"/>
                <a:gd name="T59" fmla="*/ 13 h 88"/>
                <a:gd name="T60" fmla="*/ 12 w 128"/>
                <a:gd name="T61" fmla="*/ 5 h 88"/>
                <a:gd name="T62" fmla="*/ 1 w 128"/>
                <a:gd name="T63" fmla="*/ 0 h 88"/>
                <a:gd name="T64" fmla="*/ 0 w 128"/>
                <a:gd name="T6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88">
                  <a:moveTo>
                    <a:pt x="0" y="0"/>
                  </a:moveTo>
                  <a:lnTo>
                    <a:pt x="1" y="0"/>
                  </a:lnTo>
                  <a:lnTo>
                    <a:pt x="5" y="3"/>
                  </a:lnTo>
                  <a:lnTo>
                    <a:pt x="10" y="8"/>
                  </a:lnTo>
                  <a:lnTo>
                    <a:pt x="17" y="15"/>
                  </a:lnTo>
                  <a:lnTo>
                    <a:pt x="24" y="19"/>
                  </a:lnTo>
                  <a:lnTo>
                    <a:pt x="34" y="26"/>
                  </a:lnTo>
                  <a:lnTo>
                    <a:pt x="43" y="31"/>
                  </a:lnTo>
                  <a:lnTo>
                    <a:pt x="54" y="34"/>
                  </a:lnTo>
                  <a:lnTo>
                    <a:pt x="63" y="35"/>
                  </a:lnTo>
                  <a:lnTo>
                    <a:pt x="70" y="38"/>
                  </a:lnTo>
                  <a:lnTo>
                    <a:pt x="77" y="39"/>
                  </a:lnTo>
                  <a:lnTo>
                    <a:pt x="83" y="42"/>
                  </a:lnTo>
                  <a:lnTo>
                    <a:pt x="88" y="43"/>
                  </a:lnTo>
                  <a:lnTo>
                    <a:pt x="92" y="44"/>
                  </a:lnTo>
                  <a:lnTo>
                    <a:pt x="94" y="44"/>
                  </a:lnTo>
                  <a:lnTo>
                    <a:pt x="96" y="44"/>
                  </a:lnTo>
                  <a:lnTo>
                    <a:pt x="94" y="44"/>
                  </a:lnTo>
                  <a:lnTo>
                    <a:pt x="91" y="45"/>
                  </a:lnTo>
                  <a:lnTo>
                    <a:pt x="85" y="46"/>
                  </a:lnTo>
                  <a:lnTo>
                    <a:pt x="78" y="49"/>
                  </a:lnTo>
                  <a:lnTo>
                    <a:pt x="72" y="51"/>
                  </a:lnTo>
                  <a:lnTo>
                    <a:pt x="67" y="54"/>
                  </a:lnTo>
                  <a:lnTo>
                    <a:pt x="64" y="58"/>
                  </a:lnTo>
                  <a:lnTo>
                    <a:pt x="64" y="62"/>
                  </a:lnTo>
                  <a:lnTo>
                    <a:pt x="66" y="66"/>
                  </a:lnTo>
                  <a:lnTo>
                    <a:pt x="74" y="70"/>
                  </a:lnTo>
                  <a:lnTo>
                    <a:pt x="83" y="75"/>
                  </a:lnTo>
                  <a:lnTo>
                    <a:pt x="96" y="78"/>
                  </a:lnTo>
                  <a:lnTo>
                    <a:pt x="107" y="82"/>
                  </a:lnTo>
                  <a:lnTo>
                    <a:pt x="117" y="85"/>
                  </a:lnTo>
                  <a:lnTo>
                    <a:pt x="124" y="87"/>
                  </a:lnTo>
                  <a:lnTo>
                    <a:pt x="128" y="88"/>
                  </a:lnTo>
                  <a:lnTo>
                    <a:pt x="125" y="87"/>
                  </a:lnTo>
                  <a:lnTo>
                    <a:pt x="120" y="85"/>
                  </a:lnTo>
                  <a:lnTo>
                    <a:pt x="114" y="81"/>
                  </a:lnTo>
                  <a:lnTo>
                    <a:pt x="107" y="77"/>
                  </a:lnTo>
                  <a:lnTo>
                    <a:pt x="98" y="72"/>
                  </a:lnTo>
                  <a:lnTo>
                    <a:pt x="92" y="69"/>
                  </a:lnTo>
                  <a:lnTo>
                    <a:pt x="88" y="65"/>
                  </a:lnTo>
                  <a:lnTo>
                    <a:pt x="88" y="62"/>
                  </a:lnTo>
                  <a:lnTo>
                    <a:pt x="90" y="60"/>
                  </a:lnTo>
                  <a:lnTo>
                    <a:pt x="93" y="58"/>
                  </a:lnTo>
                  <a:lnTo>
                    <a:pt x="97" y="56"/>
                  </a:lnTo>
                  <a:lnTo>
                    <a:pt x="103" y="55"/>
                  </a:lnTo>
                  <a:lnTo>
                    <a:pt x="107" y="53"/>
                  </a:lnTo>
                  <a:lnTo>
                    <a:pt x="110" y="50"/>
                  </a:lnTo>
                  <a:lnTo>
                    <a:pt x="112" y="46"/>
                  </a:lnTo>
                  <a:lnTo>
                    <a:pt x="112" y="43"/>
                  </a:lnTo>
                  <a:lnTo>
                    <a:pt x="108" y="38"/>
                  </a:lnTo>
                  <a:lnTo>
                    <a:pt x="103" y="34"/>
                  </a:lnTo>
                  <a:lnTo>
                    <a:pt x="97" y="32"/>
                  </a:lnTo>
                  <a:lnTo>
                    <a:pt x="90" y="31"/>
                  </a:lnTo>
                  <a:lnTo>
                    <a:pt x="82" y="28"/>
                  </a:lnTo>
                  <a:lnTo>
                    <a:pt x="74" y="27"/>
                  </a:lnTo>
                  <a:lnTo>
                    <a:pt x="66" y="26"/>
                  </a:lnTo>
                  <a:lnTo>
                    <a:pt x="58" y="24"/>
                  </a:lnTo>
                  <a:lnTo>
                    <a:pt x="49" y="22"/>
                  </a:lnTo>
                  <a:lnTo>
                    <a:pt x="40" y="18"/>
                  </a:lnTo>
                  <a:lnTo>
                    <a:pt x="29" y="13"/>
                  </a:lnTo>
                  <a:lnTo>
                    <a:pt x="21" y="10"/>
                  </a:lnTo>
                  <a:lnTo>
                    <a:pt x="12" y="5"/>
                  </a:lnTo>
                  <a:lnTo>
                    <a:pt x="6" y="2"/>
                  </a:lnTo>
                  <a:lnTo>
                    <a:pt x="1"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39" name="Freeform 187">
              <a:extLst>
                <a:ext uri="{FF2B5EF4-FFF2-40B4-BE49-F238E27FC236}">
                  <a16:creationId xmlns:a16="http://schemas.microsoft.com/office/drawing/2014/main" id="{900037B9-9FB6-2F03-9A7C-0A8AAFFD106F}"/>
                </a:ext>
              </a:extLst>
            </p:cNvPr>
            <p:cNvSpPr>
              <a:spLocks/>
            </p:cNvSpPr>
            <p:nvPr/>
          </p:nvSpPr>
          <p:spPr bwMode="auto">
            <a:xfrm>
              <a:off x="4699" y="2811"/>
              <a:ext cx="278" cy="284"/>
            </a:xfrm>
            <a:custGeom>
              <a:avLst/>
              <a:gdLst>
                <a:gd name="T0" fmla="*/ 3 w 278"/>
                <a:gd name="T1" fmla="*/ 281 h 284"/>
                <a:gd name="T2" fmla="*/ 32 w 278"/>
                <a:gd name="T3" fmla="*/ 275 h 284"/>
                <a:gd name="T4" fmla="*/ 75 w 278"/>
                <a:gd name="T5" fmla="*/ 263 h 284"/>
                <a:gd name="T6" fmla="*/ 121 w 278"/>
                <a:gd name="T7" fmla="*/ 245 h 284"/>
                <a:gd name="T8" fmla="*/ 153 w 278"/>
                <a:gd name="T9" fmla="*/ 221 h 284"/>
                <a:gd name="T10" fmla="*/ 166 w 278"/>
                <a:gd name="T11" fmla="*/ 204 h 284"/>
                <a:gd name="T12" fmla="*/ 167 w 278"/>
                <a:gd name="T13" fmla="*/ 190 h 284"/>
                <a:gd name="T14" fmla="*/ 157 w 278"/>
                <a:gd name="T15" fmla="*/ 183 h 284"/>
                <a:gd name="T16" fmla="*/ 144 w 278"/>
                <a:gd name="T17" fmla="*/ 177 h 284"/>
                <a:gd name="T18" fmla="*/ 154 w 278"/>
                <a:gd name="T19" fmla="*/ 161 h 284"/>
                <a:gd name="T20" fmla="*/ 176 w 278"/>
                <a:gd name="T21" fmla="*/ 138 h 284"/>
                <a:gd name="T22" fmla="*/ 203 w 278"/>
                <a:gd name="T23" fmla="*/ 112 h 284"/>
                <a:gd name="T24" fmla="*/ 225 w 278"/>
                <a:gd name="T25" fmla="*/ 87 h 284"/>
                <a:gd name="T26" fmla="*/ 246 w 278"/>
                <a:gd name="T27" fmla="*/ 55 h 284"/>
                <a:gd name="T28" fmla="*/ 264 w 278"/>
                <a:gd name="T29" fmla="*/ 23 h 284"/>
                <a:gd name="T30" fmla="*/ 275 w 278"/>
                <a:gd name="T31" fmla="*/ 3 h 284"/>
                <a:gd name="T32" fmla="*/ 277 w 278"/>
                <a:gd name="T33" fmla="*/ 1 h 284"/>
                <a:gd name="T34" fmla="*/ 272 w 278"/>
                <a:gd name="T35" fmla="*/ 17 h 284"/>
                <a:gd name="T36" fmla="*/ 262 w 278"/>
                <a:gd name="T37" fmla="*/ 43 h 284"/>
                <a:gd name="T38" fmla="*/ 246 w 278"/>
                <a:gd name="T39" fmla="*/ 76 h 284"/>
                <a:gd name="T40" fmla="*/ 224 w 278"/>
                <a:gd name="T41" fmla="*/ 111 h 284"/>
                <a:gd name="T42" fmla="*/ 200 w 278"/>
                <a:gd name="T43" fmla="*/ 138 h 284"/>
                <a:gd name="T44" fmla="*/ 180 w 278"/>
                <a:gd name="T45" fmla="*/ 157 h 284"/>
                <a:gd name="T46" fmla="*/ 166 w 278"/>
                <a:gd name="T47" fmla="*/ 168 h 284"/>
                <a:gd name="T48" fmla="*/ 176 w 278"/>
                <a:gd name="T49" fmla="*/ 168 h 284"/>
                <a:gd name="T50" fmla="*/ 186 w 278"/>
                <a:gd name="T51" fmla="*/ 171 h 284"/>
                <a:gd name="T52" fmla="*/ 189 w 278"/>
                <a:gd name="T53" fmla="*/ 184 h 284"/>
                <a:gd name="T54" fmla="*/ 180 w 278"/>
                <a:gd name="T55" fmla="*/ 210 h 284"/>
                <a:gd name="T56" fmla="*/ 164 w 278"/>
                <a:gd name="T57" fmla="*/ 232 h 284"/>
                <a:gd name="T58" fmla="*/ 140 w 278"/>
                <a:gd name="T59" fmla="*/ 249 h 284"/>
                <a:gd name="T60" fmla="*/ 112 w 278"/>
                <a:gd name="T61" fmla="*/ 263 h 284"/>
                <a:gd name="T62" fmla="*/ 78 w 278"/>
                <a:gd name="T63" fmla="*/ 276 h 284"/>
                <a:gd name="T64" fmla="*/ 45 w 278"/>
                <a:gd name="T65" fmla="*/ 283 h 284"/>
                <a:gd name="T66" fmla="*/ 18 w 278"/>
                <a:gd name="T67" fmla="*/ 283 h 284"/>
                <a:gd name="T68" fmla="*/ 2 w 278"/>
                <a:gd name="T69" fmla="*/ 283 h 284"/>
                <a:gd name="T70" fmla="*/ 0 w 278"/>
                <a:gd name="T71" fmla="*/ 28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8" h="284">
                  <a:moveTo>
                    <a:pt x="0" y="283"/>
                  </a:moveTo>
                  <a:lnTo>
                    <a:pt x="3" y="281"/>
                  </a:lnTo>
                  <a:lnTo>
                    <a:pt x="15" y="279"/>
                  </a:lnTo>
                  <a:lnTo>
                    <a:pt x="32" y="275"/>
                  </a:lnTo>
                  <a:lnTo>
                    <a:pt x="53" y="269"/>
                  </a:lnTo>
                  <a:lnTo>
                    <a:pt x="75" y="263"/>
                  </a:lnTo>
                  <a:lnTo>
                    <a:pt x="99" y="254"/>
                  </a:lnTo>
                  <a:lnTo>
                    <a:pt x="121" y="245"/>
                  </a:lnTo>
                  <a:lnTo>
                    <a:pt x="139" y="233"/>
                  </a:lnTo>
                  <a:lnTo>
                    <a:pt x="153" y="221"/>
                  </a:lnTo>
                  <a:lnTo>
                    <a:pt x="161" y="213"/>
                  </a:lnTo>
                  <a:lnTo>
                    <a:pt x="166" y="204"/>
                  </a:lnTo>
                  <a:lnTo>
                    <a:pt x="170" y="197"/>
                  </a:lnTo>
                  <a:lnTo>
                    <a:pt x="167" y="190"/>
                  </a:lnTo>
                  <a:lnTo>
                    <a:pt x="164" y="187"/>
                  </a:lnTo>
                  <a:lnTo>
                    <a:pt x="157" y="183"/>
                  </a:lnTo>
                  <a:lnTo>
                    <a:pt x="150" y="181"/>
                  </a:lnTo>
                  <a:lnTo>
                    <a:pt x="144" y="177"/>
                  </a:lnTo>
                  <a:lnTo>
                    <a:pt x="146" y="171"/>
                  </a:lnTo>
                  <a:lnTo>
                    <a:pt x="154" y="161"/>
                  </a:lnTo>
                  <a:lnTo>
                    <a:pt x="164" y="150"/>
                  </a:lnTo>
                  <a:lnTo>
                    <a:pt x="176" y="138"/>
                  </a:lnTo>
                  <a:lnTo>
                    <a:pt x="191" y="124"/>
                  </a:lnTo>
                  <a:lnTo>
                    <a:pt x="203" y="112"/>
                  </a:lnTo>
                  <a:lnTo>
                    <a:pt x="215" y="101"/>
                  </a:lnTo>
                  <a:lnTo>
                    <a:pt x="225" y="87"/>
                  </a:lnTo>
                  <a:lnTo>
                    <a:pt x="235" y="71"/>
                  </a:lnTo>
                  <a:lnTo>
                    <a:pt x="246" y="55"/>
                  </a:lnTo>
                  <a:lnTo>
                    <a:pt x="256" y="38"/>
                  </a:lnTo>
                  <a:lnTo>
                    <a:pt x="264" y="23"/>
                  </a:lnTo>
                  <a:lnTo>
                    <a:pt x="272" y="11"/>
                  </a:lnTo>
                  <a:lnTo>
                    <a:pt x="275" y="3"/>
                  </a:lnTo>
                  <a:lnTo>
                    <a:pt x="278" y="0"/>
                  </a:lnTo>
                  <a:lnTo>
                    <a:pt x="277" y="1"/>
                  </a:lnTo>
                  <a:lnTo>
                    <a:pt x="275" y="7"/>
                  </a:lnTo>
                  <a:lnTo>
                    <a:pt x="272" y="17"/>
                  </a:lnTo>
                  <a:lnTo>
                    <a:pt x="268" y="30"/>
                  </a:lnTo>
                  <a:lnTo>
                    <a:pt x="262" y="43"/>
                  </a:lnTo>
                  <a:lnTo>
                    <a:pt x="254" y="60"/>
                  </a:lnTo>
                  <a:lnTo>
                    <a:pt x="246" y="76"/>
                  </a:lnTo>
                  <a:lnTo>
                    <a:pt x="236" y="95"/>
                  </a:lnTo>
                  <a:lnTo>
                    <a:pt x="224" y="111"/>
                  </a:lnTo>
                  <a:lnTo>
                    <a:pt x="213" y="125"/>
                  </a:lnTo>
                  <a:lnTo>
                    <a:pt x="200" y="138"/>
                  </a:lnTo>
                  <a:lnTo>
                    <a:pt x="189" y="149"/>
                  </a:lnTo>
                  <a:lnTo>
                    <a:pt x="180" y="157"/>
                  </a:lnTo>
                  <a:lnTo>
                    <a:pt x="171" y="165"/>
                  </a:lnTo>
                  <a:lnTo>
                    <a:pt x="166" y="168"/>
                  </a:lnTo>
                  <a:lnTo>
                    <a:pt x="170" y="168"/>
                  </a:lnTo>
                  <a:lnTo>
                    <a:pt x="176" y="168"/>
                  </a:lnTo>
                  <a:lnTo>
                    <a:pt x="182" y="168"/>
                  </a:lnTo>
                  <a:lnTo>
                    <a:pt x="186" y="171"/>
                  </a:lnTo>
                  <a:lnTo>
                    <a:pt x="189" y="176"/>
                  </a:lnTo>
                  <a:lnTo>
                    <a:pt x="189" y="184"/>
                  </a:lnTo>
                  <a:lnTo>
                    <a:pt x="187" y="197"/>
                  </a:lnTo>
                  <a:lnTo>
                    <a:pt x="180" y="210"/>
                  </a:lnTo>
                  <a:lnTo>
                    <a:pt x="172" y="221"/>
                  </a:lnTo>
                  <a:lnTo>
                    <a:pt x="164" y="232"/>
                  </a:lnTo>
                  <a:lnTo>
                    <a:pt x="153" y="241"/>
                  </a:lnTo>
                  <a:lnTo>
                    <a:pt x="140" y="249"/>
                  </a:lnTo>
                  <a:lnTo>
                    <a:pt x="127" y="257"/>
                  </a:lnTo>
                  <a:lnTo>
                    <a:pt x="112" y="263"/>
                  </a:lnTo>
                  <a:lnTo>
                    <a:pt x="96" y="270"/>
                  </a:lnTo>
                  <a:lnTo>
                    <a:pt x="78" y="276"/>
                  </a:lnTo>
                  <a:lnTo>
                    <a:pt x="61" y="280"/>
                  </a:lnTo>
                  <a:lnTo>
                    <a:pt x="45" y="283"/>
                  </a:lnTo>
                  <a:lnTo>
                    <a:pt x="30" y="284"/>
                  </a:lnTo>
                  <a:lnTo>
                    <a:pt x="18" y="283"/>
                  </a:lnTo>
                  <a:lnTo>
                    <a:pt x="8" y="283"/>
                  </a:lnTo>
                  <a:lnTo>
                    <a:pt x="2" y="283"/>
                  </a:lnTo>
                  <a:lnTo>
                    <a:pt x="0" y="283"/>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0" name="Freeform 188">
              <a:extLst>
                <a:ext uri="{FF2B5EF4-FFF2-40B4-BE49-F238E27FC236}">
                  <a16:creationId xmlns:a16="http://schemas.microsoft.com/office/drawing/2014/main" id="{8EA9C860-A2FF-EA9D-6FF3-C13A50F2E8F0}"/>
                </a:ext>
              </a:extLst>
            </p:cNvPr>
            <p:cNvSpPr>
              <a:spLocks/>
            </p:cNvSpPr>
            <p:nvPr/>
          </p:nvSpPr>
          <p:spPr bwMode="auto">
            <a:xfrm>
              <a:off x="4314" y="2400"/>
              <a:ext cx="534" cy="121"/>
            </a:xfrm>
            <a:custGeom>
              <a:avLst/>
              <a:gdLst>
                <a:gd name="T0" fmla="*/ 0 w 534"/>
                <a:gd name="T1" fmla="*/ 104 h 121"/>
                <a:gd name="T2" fmla="*/ 5 w 534"/>
                <a:gd name="T3" fmla="*/ 99 h 121"/>
                <a:gd name="T4" fmla="*/ 22 w 534"/>
                <a:gd name="T5" fmla="*/ 88 h 121"/>
                <a:gd name="T6" fmla="*/ 49 w 534"/>
                <a:gd name="T7" fmla="*/ 72 h 121"/>
                <a:gd name="T8" fmla="*/ 85 w 534"/>
                <a:gd name="T9" fmla="*/ 55 h 121"/>
                <a:gd name="T10" fmla="*/ 128 w 534"/>
                <a:gd name="T11" fmla="*/ 38 h 121"/>
                <a:gd name="T12" fmla="*/ 177 w 534"/>
                <a:gd name="T13" fmla="*/ 24 h 121"/>
                <a:gd name="T14" fmla="*/ 231 w 534"/>
                <a:gd name="T15" fmla="*/ 16 h 121"/>
                <a:gd name="T16" fmla="*/ 291 w 534"/>
                <a:gd name="T17" fmla="*/ 17 h 121"/>
                <a:gd name="T18" fmla="*/ 347 w 534"/>
                <a:gd name="T19" fmla="*/ 25 h 121"/>
                <a:gd name="T20" fmla="*/ 398 w 534"/>
                <a:gd name="T21" fmla="*/ 39 h 121"/>
                <a:gd name="T22" fmla="*/ 438 w 534"/>
                <a:gd name="T23" fmla="*/ 56 h 121"/>
                <a:gd name="T24" fmla="*/ 473 w 534"/>
                <a:gd name="T25" fmla="*/ 75 h 121"/>
                <a:gd name="T26" fmla="*/ 500 w 534"/>
                <a:gd name="T27" fmla="*/ 92 h 121"/>
                <a:gd name="T28" fmla="*/ 518 w 534"/>
                <a:gd name="T29" fmla="*/ 106 h 121"/>
                <a:gd name="T30" fmla="*/ 529 w 534"/>
                <a:gd name="T31" fmla="*/ 116 h 121"/>
                <a:gd name="T32" fmla="*/ 534 w 534"/>
                <a:gd name="T33" fmla="*/ 121 h 121"/>
                <a:gd name="T34" fmla="*/ 530 w 534"/>
                <a:gd name="T35" fmla="*/ 115 h 121"/>
                <a:gd name="T36" fmla="*/ 520 w 534"/>
                <a:gd name="T37" fmla="*/ 102 h 121"/>
                <a:gd name="T38" fmla="*/ 502 w 534"/>
                <a:gd name="T39" fmla="*/ 83 h 121"/>
                <a:gd name="T40" fmla="*/ 476 w 534"/>
                <a:gd name="T41" fmla="*/ 61 h 121"/>
                <a:gd name="T42" fmla="*/ 441 w 534"/>
                <a:gd name="T43" fmla="*/ 39 h 121"/>
                <a:gd name="T44" fmla="*/ 394 w 534"/>
                <a:gd name="T45" fmla="*/ 19 h 121"/>
                <a:gd name="T46" fmla="*/ 335 w 534"/>
                <a:gd name="T47" fmla="*/ 6 h 121"/>
                <a:gd name="T48" fmla="*/ 266 w 534"/>
                <a:gd name="T49" fmla="*/ 0 h 121"/>
                <a:gd name="T50" fmla="*/ 195 w 534"/>
                <a:gd name="T51" fmla="*/ 2 h 121"/>
                <a:gd name="T52" fmla="*/ 137 w 534"/>
                <a:gd name="T53" fmla="*/ 13 h 121"/>
                <a:gd name="T54" fmla="*/ 91 w 534"/>
                <a:gd name="T55" fmla="*/ 30 h 121"/>
                <a:gd name="T56" fmla="*/ 55 w 534"/>
                <a:gd name="T57" fmla="*/ 50 h 121"/>
                <a:gd name="T58" fmla="*/ 29 w 534"/>
                <a:gd name="T59" fmla="*/ 70 h 121"/>
                <a:gd name="T60" fmla="*/ 12 w 534"/>
                <a:gd name="T61" fmla="*/ 87 h 121"/>
                <a:gd name="T62" fmla="*/ 2 w 534"/>
                <a:gd name="T63" fmla="*/ 98 h 121"/>
                <a:gd name="T64" fmla="*/ 0 w 534"/>
                <a:gd name="T65" fmla="*/ 104 h 121"/>
                <a:gd name="T66" fmla="*/ 0 w 534"/>
                <a:gd name="T67" fmla="*/ 10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4" h="121">
                  <a:moveTo>
                    <a:pt x="0" y="104"/>
                  </a:moveTo>
                  <a:lnTo>
                    <a:pt x="5" y="99"/>
                  </a:lnTo>
                  <a:lnTo>
                    <a:pt x="22" y="88"/>
                  </a:lnTo>
                  <a:lnTo>
                    <a:pt x="49" y="72"/>
                  </a:lnTo>
                  <a:lnTo>
                    <a:pt x="85" y="55"/>
                  </a:lnTo>
                  <a:lnTo>
                    <a:pt x="128" y="38"/>
                  </a:lnTo>
                  <a:lnTo>
                    <a:pt x="177" y="24"/>
                  </a:lnTo>
                  <a:lnTo>
                    <a:pt x="231" y="16"/>
                  </a:lnTo>
                  <a:lnTo>
                    <a:pt x="291" y="17"/>
                  </a:lnTo>
                  <a:lnTo>
                    <a:pt x="347" y="25"/>
                  </a:lnTo>
                  <a:lnTo>
                    <a:pt x="398" y="39"/>
                  </a:lnTo>
                  <a:lnTo>
                    <a:pt x="438" y="56"/>
                  </a:lnTo>
                  <a:lnTo>
                    <a:pt x="473" y="75"/>
                  </a:lnTo>
                  <a:lnTo>
                    <a:pt x="500" y="92"/>
                  </a:lnTo>
                  <a:lnTo>
                    <a:pt x="518" y="106"/>
                  </a:lnTo>
                  <a:lnTo>
                    <a:pt x="529" y="116"/>
                  </a:lnTo>
                  <a:lnTo>
                    <a:pt x="534" y="121"/>
                  </a:lnTo>
                  <a:lnTo>
                    <a:pt x="530" y="115"/>
                  </a:lnTo>
                  <a:lnTo>
                    <a:pt x="520" y="102"/>
                  </a:lnTo>
                  <a:lnTo>
                    <a:pt x="502" y="83"/>
                  </a:lnTo>
                  <a:lnTo>
                    <a:pt x="476" y="61"/>
                  </a:lnTo>
                  <a:lnTo>
                    <a:pt x="441" y="39"/>
                  </a:lnTo>
                  <a:lnTo>
                    <a:pt x="394" y="19"/>
                  </a:lnTo>
                  <a:lnTo>
                    <a:pt x="335" y="6"/>
                  </a:lnTo>
                  <a:lnTo>
                    <a:pt x="266" y="0"/>
                  </a:lnTo>
                  <a:lnTo>
                    <a:pt x="195" y="2"/>
                  </a:lnTo>
                  <a:lnTo>
                    <a:pt x="137" y="13"/>
                  </a:lnTo>
                  <a:lnTo>
                    <a:pt x="91" y="30"/>
                  </a:lnTo>
                  <a:lnTo>
                    <a:pt x="55" y="50"/>
                  </a:lnTo>
                  <a:lnTo>
                    <a:pt x="29" y="70"/>
                  </a:lnTo>
                  <a:lnTo>
                    <a:pt x="12" y="87"/>
                  </a:lnTo>
                  <a:lnTo>
                    <a:pt x="2" y="98"/>
                  </a:lnTo>
                  <a:lnTo>
                    <a:pt x="0" y="104"/>
                  </a:lnTo>
                  <a:lnTo>
                    <a:pt x="0" y="104"/>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1" name="Freeform 189">
              <a:extLst>
                <a:ext uri="{FF2B5EF4-FFF2-40B4-BE49-F238E27FC236}">
                  <a16:creationId xmlns:a16="http://schemas.microsoft.com/office/drawing/2014/main" id="{37AE7D0C-A2D2-1763-9499-E3818D0A98B1}"/>
                </a:ext>
              </a:extLst>
            </p:cNvPr>
            <p:cNvSpPr>
              <a:spLocks/>
            </p:cNvSpPr>
            <p:nvPr/>
          </p:nvSpPr>
          <p:spPr bwMode="auto">
            <a:xfrm>
              <a:off x="4551" y="2305"/>
              <a:ext cx="17" cy="98"/>
            </a:xfrm>
            <a:custGeom>
              <a:avLst/>
              <a:gdLst>
                <a:gd name="T0" fmla="*/ 17 w 17"/>
                <a:gd name="T1" fmla="*/ 0 h 98"/>
                <a:gd name="T2" fmla="*/ 16 w 17"/>
                <a:gd name="T3" fmla="*/ 0 h 98"/>
                <a:gd name="T4" fmla="*/ 15 w 17"/>
                <a:gd name="T5" fmla="*/ 2 h 98"/>
                <a:gd name="T6" fmla="*/ 13 w 17"/>
                <a:gd name="T7" fmla="*/ 5 h 98"/>
                <a:gd name="T8" fmla="*/ 11 w 17"/>
                <a:gd name="T9" fmla="*/ 9 h 98"/>
                <a:gd name="T10" fmla="*/ 8 w 17"/>
                <a:gd name="T11" fmla="*/ 14 h 98"/>
                <a:gd name="T12" fmla="*/ 7 w 17"/>
                <a:gd name="T13" fmla="*/ 20 h 98"/>
                <a:gd name="T14" fmla="*/ 5 w 17"/>
                <a:gd name="T15" fmla="*/ 27 h 98"/>
                <a:gd name="T16" fmla="*/ 4 w 17"/>
                <a:gd name="T17" fmla="*/ 36 h 98"/>
                <a:gd name="T18" fmla="*/ 1 w 17"/>
                <a:gd name="T19" fmla="*/ 44 h 98"/>
                <a:gd name="T20" fmla="*/ 1 w 17"/>
                <a:gd name="T21" fmla="*/ 55 h 98"/>
                <a:gd name="T22" fmla="*/ 0 w 17"/>
                <a:gd name="T23" fmla="*/ 65 h 98"/>
                <a:gd name="T24" fmla="*/ 0 w 17"/>
                <a:gd name="T25" fmla="*/ 75 h 98"/>
                <a:gd name="T26" fmla="*/ 0 w 17"/>
                <a:gd name="T27" fmla="*/ 84 h 98"/>
                <a:gd name="T28" fmla="*/ 0 w 17"/>
                <a:gd name="T29" fmla="*/ 91 h 98"/>
                <a:gd name="T30" fmla="*/ 0 w 17"/>
                <a:gd name="T31" fmla="*/ 95 h 98"/>
                <a:gd name="T32" fmla="*/ 1 w 17"/>
                <a:gd name="T33" fmla="*/ 97 h 98"/>
                <a:gd name="T34" fmla="*/ 17 w 17"/>
                <a:gd name="T35" fmla="*/ 98 h 98"/>
                <a:gd name="T36" fmla="*/ 16 w 17"/>
                <a:gd name="T37" fmla="*/ 96 h 98"/>
                <a:gd name="T38" fmla="*/ 16 w 17"/>
                <a:gd name="T39" fmla="*/ 91 h 98"/>
                <a:gd name="T40" fmla="*/ 16 w 17"/>
                <a:gd name="T41" fmla="*/ 84 h 98"/>
                <a:gd name="T42" fmla="*/ 16 w 17"/>
                <a:gd name="T43" fmla="*/ 75 h 98"/>
                <a:gd name="T44" fmla="*/ 16 w 17"/>
                <a:gd name="T45" fmla="*/ 65 h 98"/>
                <a:gd name="T46" fmla="*/ 16 w 17"/>
                <a:gd name="T47" fmla="*/ 55 h 98"/>
                <a:gd name="T48" fmla="*/ 16 w 17"/>
                <a:gd name="T49" fmla="*/ 47 h 98"/>
                <a:gd name="T50" fmla="*/ 16 w 17"/>
                <a:gd name="T51" fmla="*/ 41 h 98"/>
                <a:gd name="T52" fmla="*/ 16 w 17"/>
                <a:gd name="T53" fmla="*/ 33 h 98"/>
                <a:gd name="T54" fmla="*/ 16 w 17"/>
                <a:gd name="T55" fmla="*/ 27 h 98"/>
                <a:gd name="T56" fmla="*/ 16 w 17"/>
                <a:gd name="T57" fmla="*/ 20 h 98"/>
                <a:gd name="T58" fmla="*/ 16 w 17"/>
                <a:gd name="T59" fmla="*/ 15 h 98"/>
                <a:gd name="T60" fmla="*/ 16 w 17"/>
                <a:gd name="T61" fmla="*/ 9 h 98"/>
                <a:gd name="T62" fmla="*/ 16 w 17"/>
                <a:gd name="T63" fmla="*/ 4 h 98"/>
                <a:gd name="T64" fmla="*/ 16 w 17"/>
                <a:gd name="T65" fmla="*/ 1 h 98"/>
                <a:gd name="T66" fmla="*/ 17 w 17"/>
                <a:gd name="T67" fmla="*/ 0 h 98"/>
                <a:gd name="T68" fmla="*/ 17 w 17"/>
                <a:gd name="T6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98">
                  <a:moveTo>
                    <a:pt x="17" y="0"/>
                  </a:moveTo>
                  <a:lnTo>
                    <a:pt x="16" y="0"/>
                  </a:lnTo>
                  <a:lnTo>
                    <a:pt x="15" y="2"/>
                  </a:lnTo>
                  <a:lnTo>
                    <a:pt x="13" y="5"/>
                  </a:lnTo>
                  <a:lnTo>
                    <a:pt x="11" y="9"/>
                  </a:lnTo>
                  <a:lnTo>
                    <a:pt x="8" y="14"/>
                  </a:lnTo>
                  <a:lnTo>
                    <a:pt x="7" y="20"/>
                  </a:lnTo>
                  <a:lnTo>
                    <a:pt x="5" y="27"/>
                  </a:lnTo>
                  <a:lnTo>
                    <a:pt x="4" y="36"/>
                  </a:lnTo>
                  <a:lnTo>
                    <a:pt x="1" y="44"/>
                  </a:lnTo>
                  <a:lnTo>
                    <a:pt x="1" y="55"/>
                  </a:lnTo>
                  <a:lnTo>
                    <a:pt x="0" y="65"/>
                  </a:lnTo>
                  <a:lnTo>
                    <a:pt x="0" y="75"/>
                  </a:lnTo>
                  <a:lnTo>
                    <a:pt x="0" y="84"/>
                  </a:lnTo>
                  <a:lnTo>
                    <a:pt x="0" y="91"/>
                  </a:lnTo>
                  <a:lnTo>
                    <a:pt x="0" y="95"/>
                  </a:lnTo>
                  <a:lnTo>
                    <a:pt x="1" y="97"/>
                  </a:lnTo>
                  <a:lnTo>
                    <a:pt x="17" y="98"/>
                  </a:lnTo>
                  <a:lnTo>
                    <a:pt x="16" y="96"/>
                  </a:lnTo>
                  <a:lnTo>
                    <a:pt x="16" y="91"/>
                  </a:lnTo>
                  <a:lnTo>
                    <a:pt x="16" y="84"/>
                  </a:lnTo>
                  <a:lnTo>
                    <a:pt x="16" y="75"/>
                  </a:lnTo>
                  <a:lnTo>
                    <a:pt x="16" y="65"/>
                  </a:lnTo>
                  <a:lnTo>
                    <a:pt x="16" y="55"/>
                  </a:lnTo>
                  <a:lnTo>
                    <a:pt x="16" y="47"/>
                  </a:lnTo>
                  <a:lnTo>
                    <a:pt x="16" y="41"/>
                  </a:lnTo>
                  <a:lnTo>
                    <a:pt x="16" y="33"/>
                  </a:lnTo>
                  <a:lnTo>
                    <a:pt x="16" y="27"/>
                  </a:lnTo>
                  <a:lnTo>
                    <a:pt x="16" y="20"/>
                  </a:lnTo>
                  <a:lnTo>
                    <a:pt x="16" y="15"/>
                  </a:lnTo>
                  <a:lnTo>
                    <a:pt x="16" y="9"/>
                  </a:lnTo>
                  <a:lnTo>
                    <a:pt x="16" y="4"/>
                  </a:lnTo>
                  <a:lnTo>
                    <a:pt x="16" y="1"/>
                  </a:lnTo>
                  <a:lnTo>
                    <a:pt x="17" y="0"/>
                  </a:lnTo>
                  <a:lnTo>
                    <a:pt x="17"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2" name="Freeform 190">
              <a:extLst>
                <a:ext uri="{FF2B5EF4-FFF2-40B4-BE49-F238E27FC236}">
                  <a16:creationId xmlns:a16="http://schemas.microsoft.com/office/drawing/2014/main" id="{4093AAC1-1E69-F359-854B-C66535E2AB0E}"/>
                </a:ext>
              </a:extLst>
            </p:cNvPr>
            <p:cNvSpPr>
              <a:spLocks/>
            </p:cNvSpPr>
            <p:nvPr/>
          </p:nvSpPr>
          <p:spPr bwMode="auto">
            <a:xfrm>
              <a:off x="4566" y="2290"/>
              <a:ext cx="49" cy="17"/>
            </a:xfrm>
            <a:custGeom>
              <a:avLst/>
              <a:gdLst>
                <a:gd name="T0" fmla="*/ 0 w 49"/>
                <a:gd name="T1" fmla="*/ 17 h 17"/>
                <a:gd name="T2" fmla="*/ 2 w 49"/>
                <a:gd name="T3" fmla="*/ 17 h 17"/>
                <a:gd name="T4" fmla="*/ 6 w 49"/>
                <a:gd name="T5" fmla="*/ 16 h 17"/>
                <a:gd name="T6" fmla="*/ 8 w 49"/>
                <a:gd name="T7" fmla="*/ 16 h 17"/>
                <a:gd name="T8" fmla="*/ 12 w 49"/>
                <a:gd name="T9" fmla="*/ 15 h 17"/>
                <a:gd name="T10" fmla="*/ 16 w 49"/>
                <a:gd name="T11" fmla="*/ 15 h 17"/>
                <a:gd name="T12" fmla="*/ 19 w 49"/>
                <a:gd name="T13" fmla="*/ 15 h 17"/>
                <a:gd name="T14" fmla="*/ 23 w 49"/>
                <a:gd name="T15" fmla="*/ 15 h 17"/>
                <a:gd name="T16" fmla="*/ 28 w 49"/>
                <a:gd name="T17" fmla="*/ 15 h 17"/>
                <a:gd name="T18" fmla="*/ 32 w 49"/>
                <a:gd name="T19" fmla="*/ 15 h 17"/>
                <a:gd name="T20" fmla="*/ 35 w 49"/>
                <a:gd name="T21" fmla="*/ 16 h 17"/>
                <a:gd name="T22" fmla="*/ 39 w 49"/>
                <a:gd name="T23" fmla="*/ 16 h 17"/>
                <a:gd name="T24" fmla="*/ 41 w 49"/>
                <a:gd name="T25" fmla="*/ 16 h 17"/>
                <a:gd name="T26" fmla="*/ 44 w 49"/>
                <a:gd name="T27" fmla="*/ 16 h 17"/>
                <a:gd name="T28" fmla="*/ 45 w 49"/>
                <a:gd name="T29" fmla="*/ 16 h 17"/>
                <a:gd name="T30" fmla="*/ 49 w 49"/>
                <a:gd name="T31" fmla="*/ 5 h 17"/>
                <a:gd name="T32" fmla="*/ 47 w 49"/>
                <a:gd name="T33" fmla="*/ 5 h 17"/>
                <a:gd name="T34" fmla="*/ 46 w 49"/>
                <a:gd name="T35" fmla="*/ 4 h 17"/>
                <a:gd name="T36" fmla="*/ 45 w 49"/>
                <a:gd name="T37" fmla="*/ 3 h 17"/>
                <a:gd name="T38" fmla="*/ 41 w 49"/>
                <a:gd name="T39" fmla="*/ 2 h 17"/>
                <a:gd name="T40" fmla="*/ 39 w 49"/>
                <a:gd name="T41" fmla="*/ 0 h 17"/>
                <a:gd name="T42" fmla="*/ 34 w 49"/>
                <a:gd name="T43" fmla="*/ 0 h 17"/>
                <a:gd name="T44" fmla="*/ 29 w 49"/>
                <a:gd name="T45" fmla="*/ 0 h 17"/>
                <a:gd name="T46" fmla="*/ 23 w 49"/>
                <a:gd name="T47" fmla="*/ 3 h 17"/>
                <a:gd name="T48" fmla="*/ 17 w 49"/>
                <a:gd name="T49" fmla="*/ 4 h 17"/>
                <a:gd name="T50" fmla="*/ 11 w 49"/>
                <a:gd name="T51" fmla="*/ 6 h 17"/>
                <a:gd name="T52" fmla="*/ 7 w 49"/>
                <a:gd name="T53" fmla="*/ 9 h 17"/>
                <a:gd name="T54" fmla="*/ 5 w 49"/>
                <a:gd name="T55" fmla="*/ 11 h 17"/>
                <a:gd name="T56" fmla="*/ 1 w 49"/>
                <a:gd name="T57" fmla="*/ 16 h 17"/>
                <a:gd name="T58" fmla="*/ 0 w 49"/>
                <a:gd name="T59" fmla="*/ 17 h 17"/>
                <a:gd name="T60" fmla="*/ 0 w 49"/>
                <a:gd name="T6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 h="17">
                  <a:moveTo>
                    <a:pt x="0" y="17"/>
                  </a:moveTo>
                  <a:lnTo>
                    <a:pt x="2" y="17"/>
                  </a:lnTo>
                  <a:lnTo>
                    <a:pt x="6" y="16"/>
                  </a:lnTo>
                  <a:lnTo>
                    <a:pt x="8" y="16"/>
                  </a:lnTo>
                  <a:lnTo>
                    <a:pt x="12" y="15"/>
                  </a:lnTo>
                  <a:lnTo>
                    <a:pt x="16" y="15"/>
                  </a:lnTo>
                  <a:lnTo>
                    <a:pt x="19" y="15"/>
                  </a:lnTo>
                  <a:lnTo>
                    <a:pt x="23" y="15"/>
                  </a:lnTo>
                  <a:lnTo>
                    <a:pt x="28" y="15"/>
                  </a:lnTo>
                  <a:lnTo>
                    <a:pt x="32" y="15"/>
                  </a:lnTo>
                  <a:lnTo>
                    <a:pt x="35" y="16"/>
                  </a:lnTo>
                  <a:lnTo>
                    <a:pt x="39" y="16"/>
                  </a:lnTo>
                  <a:lnTo>
                    <a:pt x="41" y="16"/>
                  </a:lnTo>
                  <a:lnTo>
                    <a:pt x="44" y="16"/>
                  </a:lnTo>
                  <a:lnTo>
                    <a:pt x="45" y="16"/>
                  </a:lnTo>
                  <a:lnTo>
                    <a:pt x="49" y="5"/>
                  </a:lnTo>
                  <a:lnTo>
                    <a:pt x="47" y="5"/>
                  </a:lnTo>
                  <a:lnTo>
                    <a:pt x="46" y="4"/>
                  </a:lnTo>
                  <a:lnTo>
                    <a:pt x="45" y="3"/>
                  </a:lnTo>
                  <a:lnTo>
                    <a:pt x="41" y="2"/>
                  </a:lnTo>
                  <a:lnTo>
                    <a:pt x="39" y="0"/>
                  </a:lnTo>
                  <a:lnTo>
                    <a:pt x="34" y="0"/>
                  </a:lnTo>
                  <a:lnTo>
                    <a:pt x="29" y="0"/>
                  </a:lnTo>
                  <a:lnTo>
                    <a:pt x="23" y="3"/>
                  </a:lnTo>
                  <a:lnTo>
                    <a:pt x="17" y="4"/>
                  </a:lnTo>
                  <a:lnTo>
                    <a:pt x="11" y="6"/>
                  </a:lnTo>
                  <a:lnTo>
                    <a:pt x="7" y="9"/>
                  </a:lnTo>
                  <a:lnTo>
                    <a:pt x="5" y="11"/>
                  </a:lnTo>
                  <a:lnTo>
                    <a:pt x="1" y="16"/>
                  </a:lnTo>
                  <a:lnTo>
                    <a:pt x="0" y="17"/>
                  </a:lnTo>
                  <a:lnTo>
                    <a:pt x="0" y="17"/>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3" name="Freeform 191">
              <a:extLst>
                <a:ext uri="{FF2B5EF4-FFF2-40B4-BE49-F238E27FC236}">
                  <a16:creationId xmlns:a16="http://schemas.microsoft.com/office/drawing/2014/main" id="{D7217321-016B-534E-53FA-F6A579DD53A8}"/>
                </a:ext>
              </a:extLst>
            </p:cNvPr>
            <p:cNvSpPr>
              <a:spLocks/>
            </p:cNvSpPr>
            <p:nvPr/>
          </p:nvSpPr>
          <p:spPr bwMode="auto">
            <a:xfrm>
              <a:off x="4585" y="2301"/>
              <a:ext cx="27" cy="101"/>
            </a:xfrm>
            <a:custGeom>
              <a:avLst/>
              <a:gdLst>
                <a:gd name="T0" fmla="*/ 27 w 27"/>
                <a:gd name="T1" fmla="*/ 0 h 101"/>
                <a:gd name="T2" fmla="*/ 26 w 27"/>
                <a:gd name="T3" fmla="*/ 0 h 101"/>
                <a:gd name="T4" fmla="*/ 26 w 27"/>
                <a:gd name="T5" fmla="*/ 4 h 101"/>
                <a:gd name="T6" fmla="*/ 24 w 27"/>
                <a:gd name="T7" fmla="*/ 8 h 101"/>
                <a:gd name="T8" fmla="*/ 22 w 27"/>
                <a:gd name="T9" fmla="*/ 14 h 101"/>
                <a:gd name="T10" fmla="*/ 20 w 27"/>
                <a:gd name="T11" fmla="*/ 20 h 101"/>
                <a:gd name="T12" fmla="*/ 19 w 27"/>
                <a:gd name="T13" fmla="*/ 29 h 101"/>
                <a:gd name="T14" fmla="*/ 16 w 27"/>
                <a:gd name="T15" fmla="*/ 36 h 101"/>
                <a:gd name="T16" fmla="*/ 15 w 27"/>
                <a:gd name="T17" fmla="*/ 46 h 101"/>
                <a:gd name="T18" fmla="*/ 14 w 27"/>
                <a:gd name="T19" fmla="*/ 54 h 101"/>
                <a:gd name="T20" fmla="*/ 13 w 27"/>
                <a:gd name="T21" fmla="*/ 64 h 101"/>
                <a:gd name="T22" fmla="*/ 13 w 27"/>
                <a:gd name="T23" fmla="*/ 73 h 101"/>
                <a:gd name="T24" fmla="*/ 13 w 27"/>
                <a:gd name="T25" fmla="*/ 81 h 101"/>
                <a:gd name="T26" fmla="*/ 13 w 27"/>
                <a:gd name="T27" fmla="*/ 89 h 101"/>
                <a:gd name="T28" fmla="*/ 13 w 27"/>
                <a:gd name="T29" fmla="*/ 96 h 101"/>
                <a:gd name="T30" fmla="*/ 13 w 27"/>
                <a:gd name="T31" fmla="*/ 100 h 101"/>
                <a:gd name="T32" fmla="*/ 13 w 27"/>
                <a:gd name="T33" fmla="*/ 101 h 101"/>
                <a:gd name="T34" fmla="*/ 0 w 27"/>
                <a:gd name="T35" fmla="*/ 101 h 101"/>
                <a:gd name="T36" fmla="*/ 0 w 27"/>
                <a:gd name="T37" fmla="*/ 99 h 101"/>
                <a:gd name="T38" fmla="*/ 0 w 27"/>
                <a:gd name="T39" fmla="*/ 95 h 101"/>
                <a:gd name="T40" fmla="*/ 0 w 27"/>
                <a:gd name="T41" fmla="*/ 88 h 101"/>
                <a:gd name="T42" fmla="*/ 0 w 27"/>
                <a:gd name="T43" fmla="*/ 80 h 101"/>
                <a:gd name="T44" fmla="*/ 0 w 27"/>
                <a:gd name="T45" fmla="*/ 69 h 101"/>
                <a:gd name="T46" fmla="*/ 1 w 27"/>
                <a:gd name="T47" fmla="*/ 57 h 101"/>
                <a:gd name="T48" fmla="*/ 4 w 27"/>
                <a:gd name="T49" fmla="*/ 45 h 101"/>
                <a:gd name="T50" fmla="*/ 8 w 27"/>
                <a:gd name="T51" fmla="*/ 34 h 101"/>
                <a:gd name="T52" fmla="*/ 10 w 27"/>
                <a:gd name="T53" fmla="*/ 22 h 101"/>
                <a:gd name="T54" fmla="*/ 14 w 27"/>
                <a:gd name="T55" fmla="*/ 14 h 101"/>
                <a:gd name="T56" fmla="*/ 16 w 27"/>
                <a:gd name="T57" fmla="*/ 8 h 101"/>
                <a:gd name="T58" fmla="*/ 20 w 27"/>
                <a:gd name="T59" fmla="*/ 4 h 101"/>
                <a:gd name="T60" fmla="*/ 22 w 27"/>
                <a:gd name="T61" fmla="*/ 2 h 101"/>
                <a:gd name="T62" fmla="*/ 26 w 27"/>
                <a:gd name="T63" fmla="*/ 0 h 101"/>
                <a:gd name="T64" fmla="*/ 26 w 27"/>
                <a:gd name="T65" fmla="*/ 0 h 101"/>
                <a:gd name="T66" fmla="*/ 27 w 27"/>
                <a:gd name="T67" fmla="*/ 0 h 101"/>
                <a:gd name="T68" fmla="*/ 27 w 27"/>
                <a:gd name="T6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 h="101">
                  <a:moveTo>
                    <a:pt x="27" y="0"/>
                  </a:moveTo>
                  <a:lnTo>
                    <a:pt x="26" y="0"/>
                  </a:lnTo>
                  <a:lnTo>
                    <a:pt x="26" y="4"/>
                  </a:lnTo>
                  <a:lnTo>
                    <a:pt x="24" y="8"/>
                  </a:lnTo>
                  <a:lnTo>
                    <a:pt x="22" y="14"/>
                  </a:lnTo>
                  <a:lnTo>
                    <a:pt x="20" y="20"/>
                  </a:lnTo>
                  <a:lnTo>
                    <a:pt x="19" y="29"/>
                  </a:lnTo>
                  <a:lnTo>
                    <a:pt x="16" y="36"/>
                  </a:lnTo>
                  <a:lnTo>
                    <a:pt x="15" y="46"/>
                  </a:lnTo>
                  <a:lnTo>
                    <a:pt x="14" y="54"/>
                  </a:lnTo>
                  <a:lnTo>
                    <a:pt x="13" y="64"/>
                  </a:lnTo>
                  <a:lnTo>
                    <a:pt x="13" y="73"/>
                  </a:lnTo>
                  <a:lnTo>
                    <a:pt x="13" y="81"/>
                  </a:lnTo>
                  <a:lnTo>
                    <a:pt x="13" y="89"/>
                  </a:lnTo>
                  <a:lnTo>
                    <a:pt x="13" y="96"/>
                  </a:lnTo>
                  <a:lnTo>
                    <a:pt x="13" y="100"/>
                  </a:lnTo>
                  <a:lnTo>
                    <a:pt x="13" y="101"/>
                  </a:lnTo>
                  <a:lnTo>
                    <a:pt x="0" y="101"/>
                  </a:lnTo>
                  <a:lnTo>
                    <a:pt x="0" y="99"/>
                  </a:lnTo>
                  <a:lnTo>
                    <a:pt x="0" y="95"/>
                  </a:lnTo>
                  <a:lnTo>
                    <a:pt x="0" y="88"/>
                  </a:lnTo>
                  <a:lnTo>
                    <a:pt x="0" y="80"/>
                  </a:lnTo>
                  <a:lnTo>
                    <a:pt x="0" y="69"/>
                  </a:lnTo>
                  <a:lnTo>
                    <a:pt x="1" y="57"/>
                  </a:lnTo>
                  <a:lnTo>
                    <a:pt x="4" y="45"/>
                  </a:lnTo>
                  <a:lnTo>
                    <a:pt x="8" y="34"/>
                  </a:lnTo>
                  <a:lnTo>
                    <a:pt x="10" y="22"/>
                  </a:lnTo>
                  <a:lnTo>
                    <a:pt x="14" y="14"/>
                  </a:lnTo>
                  <a:lnTo>
                    <a:pt x="16" y="8"/>
                  </a:lnTo>
                  <a:lnTo>
                    <a:pt x="20" y="4"/>
                  </a:lnTo>
                  <a:lnTo>
                    <a:pt x="22" y="2"/>
                  </a:lnTo>
                  <a:lnTo>
                    <a:pt x="26" y="0"/>
                  </a:lnTo>
                  <a:lnTo>
                    <a:pt x="26" y="0"/>
                  </a:lnTo>
                  <a:lnTo>
                    <a:pt x="27" y="0"/>
                  </a:lnTo>
                  <a:lnTo>
                    <a:pt x="27"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4" name="Freeform 192">
              <a:extLst>
                <a:ext uri="{FF2B5EF4-FFF2-40B4-BE49-F238E27FC236}">
                  <a16:creationId xmlns:a16="http://schemas.microsoft.com/office/drawing/2014/main" id="{6DF5EDE5-31E1-8D10-B71B-27669F5A679B}"/>
                </a:ext>
              </a:extLst>
            </p:cNvPr>
            <p:cNvSpPr>
              <a:spLocks/>
            </p:cNvSpPr>
            <p:nvPr/>
          </p:nvSpPr>
          <p:spPr bwMode="auto">
            <a:xfrm>
              <a:off x="4594" y="2317"/>
              <a:ext cx="46" cy="20"/>
            </a:xfrm>
            <a:custGeom>
              <a:avLst/>
              <a:gdLst>
                <a:gd name="T0" fmla="*/ 0 w 46"/>
                <a:gd name="T1" fmla="*/ 15 h 20"/>
                <a:gd name="T2" fmla="*/ 1 w 46"/>
                <a:gd name="T3" fmla="*/ 14 h 20"/>
                <a:gd name="T4" fmla="*/ 6 w 46"/>
                <a:gd name="T5" fmla="*/ 14 h 20"/>
                <a:gd name="T6" fmla="*/ 8 w 46"/>
                <a:gd name="T7" fmla="*/ 13 h 20"/>
                <a:gd name="T8" fmla="*/ 12 w 46"/>
                <a:gd name="T9" fmla="*/ 13 h 20"/>
                <a:gd name="T10" fmla="*/ 16 w 46"/>
                <a:gd name="T11" fmla="*/ 13 h 20"/>
                <a:gd name="T12" fmla="*/ 19 w 46"/>
                <a:gd name="T13" fmla="*/ 13 h 20"/>
                <a:gd name="T14" fmla="*/ 23 w 46"/>
                <a:gd name="T15" fmla="*/ 13 h 20"/>
                <a:gd name="T16" fmla="*/ 27 w 46"/>
                <a:gd name="T17" fmla="*/ 14 h 20"/>
                <a:gd name="T18" fmla="*/ 31 w 46"/>
                <a:gd name="T19" fmla="*/ 15 h 20"/>
                <a:gd name="T20" fmla="*/ 34 w 46"/>
                <a:gd name="T21" fmla="*/ 16 h 20"/>
                <a:gd name="T22" fmla="*/ 37 w 46"/>
                <a:gd name="T23" fmla="*/ 18 h 20"/>
                <a:gd name="T24" fmla="*/ 39 w 46"/>
                <a:gd name="T25" fmla="*/ 19 h 20"/>
                <a:gd name="T26" fmla="*/ 40 w 46"/>
                <a:gd name="T27" fmla="*/ 20 h 20"/>
                <a:gd name="T28" fmla="*/ 42 w 46"/>
                <a:gd name="T29" fmla="*/ 20 h 20"/>
                <a:gd name="T30" fmla="*/ 46 w 46"/>
                <a:gd name="T31" fmla="*/ 8 h 20"/>
                <a:gd name="T32" fmla="*/ 45 w 46"/>
                <a:gd name="T33" fmla="*/ 8 h 20"/>
                <a:gd name="T34" fmla="*/ 45 w 46"/>
                <a:gd name="T35" fmla="*/ 6 h 20"/>
                <a:gd name="T36" fmla="*/ 43 w 46"/>
                <a:gd name="T37" fmla="*/ 5 h 20"/>
                <a:gd name="T38" fmla="*/ 40 w 46"/>
                <a:gd name="T39" fmla="*/ 4 h 20"/>
                <a:gd name="T40" fmla="*/ 37 w 46"/>
                <a:gd name="T41" fmla="*/ 3 h 20"/>
                <a:gd name="T42" fmla="*/ 33 w 46"/>
                <a:gd name="T43" fmla="*/ 2 h 20"/>
                <a:gd name="T44" fmla="*/ 27 w 46"/>
                <a:gd name="T45" fmla="*/ 0 h 20"/>
                <a:gd name="T46" fmla="*/ 22 w 46"/>
                <a:gd name="T47" fmla="*/ 2 h 20"/>
                <a:gd name="T48" fmla="*/ 17 w 46"/>
                <a:gd name="T49" fmla="*/ 2 h 20"/>
                <a:gd name="T50" fmla="*/ 12 w 46"/>
                <a:gd name="T51" fmla="*/ 4 h 20"/>
                <a:gd name="T52" fmla="*/ 7 w 46"/>
                <a:gd name="T53" fmla="*/ 5 h 20"/>
                <a:gd name="T54" fmla="*/ 5 w 46"/>
                <a:gd name="T55" fmla="*/ 8 h 20"/>
                <a:gd name="T56" fmla="*/ 2 w 46"/>
                <a:gd name="T57" fmla="*/ 10 h 20"/>
                <a:gd name="T58" fmla="*/ 1 w 46"/>
                <a:gd name="T59" fmla="*/ 13 h 20"/>
                <a:gd name="T60" fmla="*/ 0 w 46"/>
                <a:gd name="T61" fmla="*/ 14 h 20"/>
                <a:gd name="T62" fmla="*/ 0 w 46"/>
                <a:gd name="T63" fmla="*/ 15 h 20"/>
                <a:gd name="T64" fmla="*/ 0 w 46"/>
                <a:gd name="T6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20">
                  <a:moveTo>
                    <a:pt x="0" y="15"/>
                  </a:moveTo>
                  <a:lnTo>
                    <a:pt x="1" y="14"/>
                  </a:lnTo>
                  <a:lnTo>
                    <a:pt x="6" y="14"/>
                  </a:lnTo>
                  <a:lnTo>
                    <a:pt x="8" y="13"/>
                  </a:lnTo>
                  <a:lnTo>
                    <a:pt x="12" y="13"/>
                  </a:lnTo>
                  <a:lnTo>
                    <a:pt x="16" y="13"/>
                  </a:lnTo>
                  <a:lnTo>
                    <a:pt x="19" y="13"/>
                  </a:lnTo>
                  <a:lnTo>
                    <a:pt x="23" y="13"/>
                  </a:lnTo>
                  <a:lnTo>
                    <a:pt x="27" y="14"/>
                  </a:lnTo>
                  <a:lnTo>
                    <a:pt x="31" y="15"/>
                  </a:lnTo>
                  <a:lnTo>
                    <a:pt x="34" y="16"/>
                  </a:lnTo>
                  <a:lnTo>
                    <a:pt x="37" y="18"/>
                  </a:lnTo>
                  <a:lnTo>
                    <a:pt x="39" y="19"/>
                  </a:lnTo>
                  <a:lnTo>
                    <a:pt x="40" y="20"/>
                  </a:lnTo>
                  <a:lnTo>
                    <a:pt x="42" y="20"/>
                  </a:lnTo>
                  <a:lnTo>
                    <a:pt x="46" y="8"/>
                  </a:lnTo>
                  <a:lnTo>
                    <a:pt x="45" y="8"/>
                  </a:lnTo>
                  <a:lnTo>
                    <a:pt x="45" y="6"/>
                  </a:lnTo>
                  <a:lnTo>
                    <a:pt x="43" y="5"/>
                  </a:lnTo>
                  <a:lnTo>
                    <a:pt x="40" y="4"/>
                  </a:lnTo>
                  <a:lnTo>
                    <a:pt x="37" y="3"/>
                  </a:lnTo>
                  <a:lnTo>
                    <a:pt x="33" y="2"/>
                  </a:lnTo>
                  <a:lnTo>
                    <a:pt x="27" y="0"/>
                  </a:lnTo>
                  <a:lnTo>
                    <a:pt x="22" y="2"/>
                  </a:lnTo>
                  <a:lnTo>
                    <a:pt x="17" y="2"/>
                  </a:lnTo>
                  <a:lnTo>
                    <a:pt x="12" y="4"/>
                  </a:lnTo>
                  <a:lnTo>
                    <a:pt x="7" y="5"/>
                  </a:lnTo>
                  <a:lnTo>
                    <a:pt x="5" y="8"/>
                  </a:lnTo>
                  <a:lnTo>
                    <a:pt x="2" y="10"/>
                  </a:lnTo>
                  <a:lnTo>
                    <a:pt x="1" y="13"/>
                  </a:lnTo>
                  <a:lnTo>
                    <a:pt x="0" y="14"/>
                  </a:lnTo>
                  <a:lnTo>
                    <a:pt x="0" y="15"/>
                  </a:lnTo>
                  <a:lnTo>
                    <a:pt x="0" y="15"/>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5" name="Freeform 193">
              <a:extLst>
                <a:ext uri="{FF2B5EF4-FFF2-40B4-BE49-F238E27FC236}">
                  <a16:creationId xmlns:a16="http://schemas.microsoft.com/office/drawing/2014/main" id="{5D95A39A-18FA-16CF-BA63-BBC3D49EB9BA}"/>
                </a:ext>
              </a:extLst>
            </p:cNvPr>
            <p:cNvSpPr>
              <a:spLocks/>
            </p:cNvSpPr>
            <p:nvPr/>
          </p:nvSpPr>
          <p:spPr bwMode="auto">
            <a:xfrm>
              <a:off x="4636" y="2285"/>
              <a:ext cx="47" cy="21"/>
            </a:xfrm>
            <a:custGeom>
              <a:avLst/>
              <a:gdLst>
                <a:gd name="T0" fmla="*/ 0 w 47"/>
                <a:gd name="T1" fmla="*/ 13 h 21"/>
                <a:gd name="T2" fmla="*/ 1 w 47"/>
                <a:gd name="T3" fmla="*/ 13 h 21"/>
                <a:gd name="T4" fmla="*/ 6 w 47"/>
                <a:gd name="T5" fmla="*/ 13 h 21"/>
                <a:gd name="T6" fmla="*/ 9 w 47"/>
                <a:gd name="T7" fmla="*/ 11 h 21"/>
                <a:gd name="T8" fmla="*/ 13 w 47"/>
                <a:gd name="T9" fmla="*/ 11 h 21"/>
                <a:gd name="T10" fmla="*/ 17 w 47"/>
                <a:gd name="T11" fmla="*/ 11 h 21"/>
                <a:gd name="T12" fmla="*/ 20 w 47"/>
                <a:gd name="T13" fmla="*/ 11 h 21"/>
                <a:gd name="T14" fmla="*/ 23 w 47"/>
                <a:gd name="T15" fmla="*/ 11 h 21"/>
                <a:gd name="T16" fmla="*/ 27 w 47"/>
                <a:gd name="T17" fmla="*/ 13 h 21"/>
                <a:gd name="T18" fmla="*/ 30 w 47"/>
                <a:gd name="T19" fmla="*/ 14 h 21"/>
                <a:gd name="T20" fmla="*/ 34 w 47"/>
                <a:gd name="T21" fmla="*/ 16 h 21"/>
                <a:gd name="T22" fmla="*/ 36 w 47"/>
                <a:gd name="T23" fmla="*/ 18 h 21"/>
                <a:gd name="T24" fmla="*/ 38 w 47"/>
                <a:gd name="T25" fmla="*/ 20 h 21"/>
                <a:gd name="T26" fmla="*/ 39 w 47"/>
                <a:gd name="T27" fmla="*/ 20 h 21"/>
                <a:gd name="T28" fmla="*/ 40 w 47"/>
                <a:gd name="T29" fmla="*/ 21 h 21"/>
                <a:gd name="T30" fmla="*/ 47 w 47"/>
                <a:gd name="T31" fmla="*/ 9 h 21"/>
                <a:gd name="T32" fmla="*/ 46 w 47"/>
                <a:gd name="T33" fmla="*/ 8 h 21"/>
                <a:gd name="T34" fmla="*/ 45 w 47"/>
                <a:gd name="T35" fmla="*/ 8 h 21"/>
                <a:gd name="T36" fmla="*/ 44 w 47"/>
                <a:gd name="T37" fmla="*/ 7 h 21"/>
                <a:gd name="T38" fmla="*/ 41 w 47"/>
                <a:gd name="T39" fmla="*/ 4 h 21"/>
                <a:gd name="T40" fmla="*/ 36 w 47"/>
                <a:gd name="T41" fmla="*/ 3 h 21"/>
                <a:gd name="T42" fmla="*/ 33 w 47"/>
                <a:gd name="T43" fmla="*/ 2 h 21"/>
                <a:gd name="T44" fmla="*/ 28 w 47"/>
                <a:gd name="T45" fmla="*/ 0 h 21"/>
                <a:gd name="T46" fmla="*/ 23 w 47"/>
                <a:gd name="T47" fmla="*/ 0 h 21"/>
                <a:gd name="T48" fmla="*/ 17 w 47"/>
                <a:gd name="T49" fmla="*/ 0 h 21"/>
                <a:gd name="T50" fmla="*/ 12 w 47"/>
                <a:gd name="T51" fmla="*/ 2 h 21"/>
                <a:gd name="T52" fmla="*/ 7 w 47"/>
                <a:gd name="T53" fmla="*/ 4 h 21"/>
                <a:gd name="T54" fmla="*/ 4 w 47"/>
                <a:gd name="T55" fmla="*/ 7 h 21"/>
                <a:gd name="T56" fmla="*/ 1 w 47"/>
                <a:gd name="T57" fmla="*/ 10 h 21"/>
                <a:gd name="T58" fmla="*/ 0 w 47"/>
                <a:gd name="T59" fmla="*/ 13 h 21"/>
                <a:gd name="T60" fmla="*/ 0 w 47"/>
                <a:gd name="T61"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21">
                  <a:moveTo>
                    <a:pt x="0" y="13"/>
                  </a:moveTo>
                  <a:lnTo>
                    <a:pt x="1" y="13"/>
                  </a:lnTo>
                  <a:lnTo>
                    <a:pt x="6" y="13"/>
                  </a:lnTo>
                  <a:lnTo>
                    <a:pt x="9" y="11"/>
                  </a:lnTo>
                  <a:lnTo>
                    <a:pt x="13" y="11"/>
                  </a:lnTo>
                  <a:lnTo>
                    <a:pt x="17" y="11"/>
                  </a:lnTo>
                  <a:lnTo>
                    <a:pt x="20" y="11"/>
                  </a:lnTo>
                  <a:lnTo>
                    <a:pt x="23" y="11"/>
                  </a:lnTo>
                  <a:lnTo>
                    <a:pt x="27" y="13"/>
                  </a:lnTo>
                  <a:lnTo>
                    <a:pt x="30" y="14"/>
                  </a:lnTo>
                  <a:lnTo>
                    <a:pt x="34" y="16"/>
                  </a:lnTo>
                  <a:lnTo>
                    <a:pt x="36" y="18"/>
                  </a:lnTo>
                  <a:lnTo>
                    <a:pt x="38" y="20"/>
                  </a:lnTo>
                  <a:lnTo>
                    <a:pt x="39" y="20"/>
                  </a:lnTo>
                  <a:lnTo>
                    <a:pt x="40" y="21"/>
                  </a:lnTo>
                  <a:lnTo>
                    <a:pt x="47" y="9"/>
                  </a:lnTo>
                  <a:lnTo>
                    <a:pt x="46" y="8"/>
                  </a:lnTo>
                  <a:lnTo>
                    <a:pt x="45" y="8"/>
                  </a:lnTo>
                  <a:lnTo>
                    <a:pt x="44" y="7"/>
                  </a:lnTo>
                  <a:lnTo>
                    <a:pt x="41" y="4"/>
                  </a:lnTo>
                  <a:lnTo>
                    <a:pt x="36" y="3"/>
                  </a:lnTo>
                  <a:lnTo>
                    <a:pt x="33" y="2"/>
                  </a:lnTo>
                  <a:lnTo>
                    <a:pt x="28" y="0"/>
                  </a:lnTo>
                  <a:lnTo>
                    <a:pt x="23" y="0"/>
                  </a:lnTo>
                  <a:lnTo>
                    <a:pt x="17" y="0"/>
                  </a:lnTo>
                  <a:lnTo>
                    <a:pt x="12" y="2"/>
                  </a:lnTo>
                  <a:lnTo>
                    <a:pt x="7" y="4"/>
                  </a:lnTo>
                  <a:lnTo>
                    <a:pt x="4" y="7"/>
                  </a:lnTo>
                  <a:lnTo>
                    <a:pt x="1" y="10"/>
                  </a:lnTo>
                  <a:lnTo>
                    <a:pt x="0" y="13"/>
                  </a:lnTo>
                  <a:lnTo>
                    <a:pt x="0" y="13"/>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6" name="Freeform 194">
              <a:extLst>
                <a:ext uri="{FF2B5EF4-FFF2-40B4-BE49-F238E27FC236}">
                  <a16:creationId xmlns:a16="http://schemas.microsoft.com/office/drawing/2014/main" id="{31EA8619-0D06-21BC-A629-7A482C359A25}"/>
                </a:ext>
              </a:extLst>
            </p:cNvPr>
            <p:cNvSpPr>
              <a:spLocks/>
            </p:cNvSpPr>
            <p:nvPr/>
          </p:nvSpPr>
          <p:spPr bwMode="auto">
            <a:xfrm>
              <a:off x="4655" y="2333"/>
              <a:ext cx="41" cy="16"/>
            </a:xfrm>
            <a:custGeom>
              <a:avLst/>
              <a:gdLst>
                <a:gd name="T0" fmla="*/ 0 w 41"/>
                <a:gd name="T1" fmla="*/ 6 h 16"/>
                <a:gd name="T2" fmla="*/ 1 w 41"/>
                <a:gd name="T3" fmla="*/ 6 h 16"/>
                <a:gd name="T4" fmla="*/ 4 w 41"/>
                <a:gd name="T5" fmla="*/ 6 h 16"/>
                <a:gd name="T6" fmla="*/ 6 w 41"/>
                <a:gd name="T7" fmla="*/ 6 h 16"/>
                <a:gd name="T8" fmla="*/ 10 w 41"/>
                <a:gd name="T9" fmla="*/ 8 h 16"/>
                <a:gd name="T10" fmla="*/ 12 w 41"/>
                <a:gd name="T11" fmla="*/ 8 h 16"/>
                <a:gd name="T12" fmla="*/ 16 w 41"/>
                <a:gd name="T13" fmla="*/ 9 h 16"/>
                <a:gd name="T14" fmla="*/ 19 w 41"/>
                <a:gd name="T15" fmla="*/ 9 h 16"/>
                <a:gd name="T16" fmla="*/ 22 w 41"/>
                <a:gd name="T17" fmla="*/ 10 h 16"/>
                <a:gd name="T18" fmla="*/ 25 w 41"/>
                <a:gd name="T19" fmla="*/ 11 h 16"/>
                <a:gd name="T20" fmla="*/ 31 w 41"/>
                <a:gd name="T21" fmla="*/ 14 h 16"/>
                <a:gd name="T22" fmla="*/ 35 w 41"/>
                <a:gd name="T23" fmla="*/ 16 h 16"/>
                <a:gd name="T24" fmla="*/ 36 w 41"/>
                <a:gd name="T25" fmla="*/ 16 h 16"/>
                <a:gd name="T26" fmla="*/ 41 w 41"/>
                <a:gd name="T27" fmla="*/ 5 h 16"/>
                <a:gd name="T28" fmla="*/ 39 w 41"/>
                <a:gd name="T29" fmla="*/ 4 h 16"/>
                <a:gd name="T30" fmla="*/ 35 w 41"/>
                <a:gd name="T31" fmla="*/ 3 h 16"/>
                <a:gd name="T32" fmla="*/ 31 w 41"/>
                <a:gd name="T33" fmla="*/ 2 h 16"/>
                <a:gd name="T34" fmla="*/ 28 w 41"/>
                <a:gd name="T35" fmla="*/ 0 h 16"/>
                <a:gd name="T36" fmla="*/ 24 w 41"/>
                <a:gd name="T37" fmla="*/ 0 h 16"/>
                <a:gd name="T38" fmla="*/ 19 w 41"/>
                <a:gd name="T39" fmla="*/ 0 h 16"/>
                <a:gd name="T40" fmla="*/ 12 w 41"/>
                <a:gd name="T41" fmla="*/ 0 h 16"/>
                <a:gd name="T42" fmla="*/ 9 w 41"/>
                <a:gd name="T43" fmla="*/ 2 h 16"/>
                <a:gd name="T44" fmla="*/ 5 w 41"/>
                <a:gd name="T45" fmla="*/ 2 h 16"/>
                <a:gd name="T46" fmla="*/ 4 w 41"/>
                <a:gd name="T47" fmla="*/ 3 h 16"/>
                <a:gd name="T48" fmla="*/ 0 w 41"/>
                <a:gd name="T49" fmla="*/ 5 h 16"/>
                <a:gd name="T50" fmla="*/ 0 w 41"/>
                <a:gd name="T51" fmla="*/ 6 h 16"/>
                <a:gd name="T52" fmla="*/ 0 w 41"/>
                <a:gd name="T5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16">
                  <a:moveTo>
                    <a:pt x="0" y="6"/>
                  </a:moveTo>
                  <a:lnTo>
                    <a:pt x="1" y="6"/>
                  </a:lnTo>
                  <a:lnTo>
                    <a:pt x="4" y="6"/>
                  </a:lnTo>
                  <a:lnTo>
                    <a:pt x="6" y="6"/>
                  </a:lnTo>
                  <a:lnTo>
                    <a:pt x="10" y="8"/>
                  </a:lnTo>
                  <a:lnTo>
                    <a:pt x="12" y="8"/>
                  </a:lnTo>
                  <a:lnTo>
                    <a:pt x="16" y="9"/>
                  </a:lnTo>
                  <a:lnTo>
                    <a:pt x="19" y="9"/>
                  </a:lnTo>
                  <a:lnTo>
                    <a:pt x="22" y="10"/>
                  </a:lnTo>
                  <a:lnTo>
                    <a:pt x="25" y="11"/>
                  </a:lnTo>
                  <a:lnTo>
                    <a:pt x="31" y="14"/>
                  </a:lnTo>
                  <a:lnTo>
                    <a:pt x="35" y="16"/>
                  </a:lnTo>
                  <a:lnTo>
                    <a:pt x="36" y="16"/>
                  </a:lnTo>
                  <a:lnTo>
                    <a:pt x="41" y="5"/>
                  </a:lnTo>
                  <a:lnTo>
                    <a:pt x="39" y="4"/>
                  </a:lnTo>
                  <a:lnTo>
                    <a:pt x="35" y="3"/>
                  </a:lnTo>
                  <a:lnTo>
                    <a:pt x="31" y="2"/>
                  </a:lnTo>
                  <a:lnTo>
                    <a:pt x="28" y="0"/>
                  </a:lnTo>
                  <a:lnTo>
                    <a:pt x="24" y="0"/>
                  </a:lnTo>
                  <a:lnTo>
                    <a:pt x="19" y="0"/>
                  </a:lnTo>
                  <a:lnTo>
                    <a:pt x="12" y="0"/>
                  </a:lnTo>
                  <a:lnTo>
                    <a:pt x="9" y="2"/>
                  </a:lnTo>
                  <a:lnTo>
                    <a:pt x="5" y="2"/>
                  </a:lnTo>
                  <a:lnTo>
                    <a:pt x="4" y="3"/>
                  </a:lnTo>
                  <a:lnTo>
                    <a:pt x="0" y="5"/>
                  </a:lnTo>
                  <a:lnTo>
                    <a:pt x="0" y="6"/>
                  </a:lnTo>
                  <a:lnTo>
                    <a:pt x="0" y="6"/>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7" name="Freeform 195">
              <a:extLst>
                <a:ext uri="{FF2B5EF4-FFF2-40B4-BE49-F238E27FC236}">
                  <a16:creationId xmlns:a16="http://schemas.microsoft.com/office/drawing/2014/main" id="{E18E0421-2385-D544-EB09-E63019DDA5EA}"/>
                </a:ext>
              </a:extLst>
            </p:cNvPr>
            <p:cNvSpPr>
              <a:spLocks/>
            </p:cNvSpPr>
            <p:nvPr/>
          </p:nvSpPr>
          <p:spPr bwMode="auto">
            <a:xfrm>
              <a:off x="4622" y="2292"/>
              <a:ext cx="22" cy="35"/>
            </a:xfrm>
            <a:custGeom>
              <a:avLst/>
              <a:gdLst>
                <a:gd name="T0" fmla="*/ 0 w 22"/>
                <a:gd name="T1" fmla="*/ 31 h 35"/>
                <a:gd name="T2" fmla="*/ 0 w 22"/>
                <a:gd name="T3" fmla="*/ 30 h 35"/>
                <a:gd name="T4" fmla="*/ 0 w 22"/>
                <a:gd name="T5" fmla="*/ 29 h 35"/>
                <a:gd name="T6" fmla="*/ 1 w 22"/>
                <a:gd name="T7" fmla="*/ 25 h 35"/>
                <a:gd name="T8" fmla="*/ 3 w 22"/>
                <a:gd name="T9" fmla="*/ 23 h 35"/>
                <a:gd name="T10" fmla="*/ 5 w 22"/>
                <a:gd name="T11" fmla="*/ 19 h 35"/>
                <a:gd name="T12" fmla="*/ 6 w 22"/>
                <a:gd name="T13" fmla="*/ 15 h 35"/>
                <a:gd name="T14" fmla="*/ 9 w 22"/>
                <a:gd name="T15" fmla="*/ 13 h 35"/>
                <a:gd name="T16" fmla="*/ 10 w 22"/>
                <a:gd name="T17" fmla="*/ 9 h 35"/>
                <a:gd name="T18" fmla="*/ 11 w 22"/>
                <a:gd name="T19" fmla="*/ 7 h 35"/>
                <a:gd name="T20" fmla="*/ 14 w 22"/>
                <a:gd name="T21" fmla="*/ 4 h 35"/>
                <a:gd name="T22" fmla="*/ 15 w 22"/>
                <a:gd name="T23" fmla="*/ 3 h 35"/>
                <a:gd name="T24" fmla="*/ 17 w 22"/>
                <a:gd name="T25" fmla="*/ 2 h 35"/>
                <a:gd name="T26" fmla="*/ 21 w 22"/>
                <a:gd name="T27" fmla="*/ 0 h 35"/>
                <a:gd name="T28" fmla="*/ 22 w 22"/>
                <a:gd name="T29" fmla="*/ 0 h 35"/>
                <a:gd name="T30" fmla="*/ 10 w 22"/>
                <a:gd name="T31" fmla="*/ 35 h 35"/>
                <a:gd name="T32" fmla="*/ 0 w 22"/>
                <a:gd name="T33" fmla="*/ 31 h 35"/>
                <a:gd name="T34" fmla="*/ 0 w 22"/>
                <a:gd name="T3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35">
                  <a:moveTo>
                    <a:pt x="0" y="31"/>
                  </a:moveTo>
                  <a:lnTo>
                    <a:pt x="0" y="30"/>
                  </a:lnTo>
                  <a:lnTo>
                    <a:pt x="0" y="29"/>
                  </a:lnTo>
                  <a:lnTo>
                    <a:pt x="1" y="25"/>
                  </a:lnTo>
                  <a:lnTo>
                    <a:pt x="3" y="23"/>
                  </a:lnTo>
                  <a:lnTo>
                    <a:pt x="5" y="19"/>
                  </a:lnTo>
                  <a:lnTo>
                    <a:pt x="6" y="15"/>
                  </a:lnTo>
                  <a:lnTo>
                    <a:pt x="9" y="13"/>
                  </a:lnTo>
                  <a:lnTo>
                    <a:pt x="10" y="9"/>
                  </a:lnTo>
                  <a:lnTo>
                    <a:pt x="11" y="7"/>
                  </a:lnTo>
                  <a:lnTo>
                    <a:pt x="14" y="4"/>
                  </a:lnTo>
                  <a:lnTo>
                    <a:pt x="15" y="3"/>
                  </a:lnTo>
                  <a:lnTo>
                    <a:pt x="17" y="2"/>
                  </a:lnTo>
                  <a:lnTo>
                    <a:pt x="21" y="0"/>
                  </a:lnTo>
                  <a:lnTo>
                    <a:pt x="22" y="0"/>
                  </a:lnTo>
                  <a:lnTo>
                    <a:pt x="10" y="35"/>
                  </a:lnTo>
                  <a:lnTo>
                    <a:pt x="0" y="31"/>
                  </a:lnTo>
                  <a:lnTo>
                    <a:pt x="0" y="31"/>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8" name="Freeform 196">
              <a:extLst>
                <a:ext uri="{FF2B5EF4-FFF2-40B4-BE49-F238E27FC236}">
                  <a16:creationId xmlns:a16="http://schemas.microsoft.com/office/drawing/2014/main" id="{61908460-71E8-FA06-A8EF-14BE1356B939}"/>
                </a:ext>
              </a:extLst>
            </p:cNvPr>
            <p:cNvSpPr>
              <a:spLocks/>
            </p:cNvSpPr>
            <p:nvPr/>
          </p:nvSpPr>
          <p:spPr bwMode="auto">
            <a:xfrm>
              <a:off x="4628" y="2293"/>
              <a:ext cx="55" cy="109"/>
            </a:xfrm>
            <a:custGeom>
              <a:avLst/>
              <a:gdLst>
                <a:gd name="T0" fmla="*/ 55 w 55"/>
                <a:gd name="T1" fmla="*/ 0 h 109"/>
                <a:gd name="T2" fmla="*/ 54 w 55"/>
                <a:gd name="T3" fmla="*/ 1 h 109"/>
                <a:gd name="T4" fmla="*/ 52 w 55"/>
                <a:gd name="T5" fmla="*/ 3 h 109"/>
                <a:gd name="T6" fmla="*/ 49 w 55"/>
                <a:gd name="T7" fmla="*/ 7 h 109"/>
                <a:gd name="T8" fmla="*/ 47 w 55"/>
                <a:gd name="T9" fmla="*/ 13 h 109"/>
                <a:gd name="T10" fmla="*/ 43 w 55"/>
                <a:gd name="T11" fmla="*/ 18 h 109"/>
                <a:gd name="T12" fmla="*/ 41 w 55"/>
                <a:gd name="T13" fmla="*/ 26 h 109"/>
                <a:gd name="T14" fmla="*/ 37 w 55"/>
                <a:gd name="T15" fmla="*/ 32 h 109"/>
                <a:gd name="T16" fmla="*/ 33 w 55"/>
                <a:gd name="T17" fmla="*/ 39 h 109"/>
                <a:gd name="T18" fmla="*/ 31 w 55"/>
                <a:gd name="T19" fmla="*/ 45 h 109"/>
                <a:gd name="T20" fmla="*/ 26 w 55"/>
                <a:gd name="T21" fmla="*/ 56 h 109"/>
                <a:gd name="T22" fmla="*/ 22 w 55"/>
                <a:gd name="T23" fmla="*/ 67 h 109"/>
                <a:gd name="T24" fmla="*/ 19 w 55"/>
                <a:gd name="T25" fmla="*/ 80 h 109"/>
                <a:gd name="T26" fmla="*/ 15 w 55"/>
                <a:gd name="T27" fmla="*/ 91 h 109"/>
                <a:gd name="T28" fmla="*/ 12 w 55"/>
                <a:gd name="T29" fmla="*/ 100 h 109"/>
                <a:gd name="T30" fmla="*/ 11 w 55"/>
                <a:gd name="T31" fmla="*/ 107 h 109"/>
                <a:gd name="T32" fmla="*/ 11 w 55"/>
                <a:gd name="T33" fmla="*/ 109 h 109"/>
                <a:gd name="T34" fmla="*/ 0 w 55"/>
                <a:gd name="T35" fmla="*/ 109 h 109"/>
                <a:gd name="T36" fmla="*/ 0 w 55"/>
                <a:gd name="T37" fmla="*/ 107 h 109"/>
                <a:gd name="T38" fmla="*/ 1 w 55"/>
                <a:gd name="T39" fmla="*/ 103 h 109"/>
                <a:gd name="T40" fmla="*/ 3 w 55"/>
                <a:gd name="T41" fmla="*/ 96 h 109"/>
                <a:gd name="T42" fmla="*/ 4 w 55"/>
                <a:gd name="T43" fmla="*/ 87 h 109"/>
                <a:gd name="T44" fmla="*/ 6 w 55"/>
                <a:gd name="T45" fmla="*/ 76 h 109"/>
                <a:gd name="T46" fmla="*/ 10 w 55"/>
                <a:gd name="T47" fmla="*/ 64 h 109"/>
                <a:gd name="T48" fmla="*/ 15 w 55"/>
                <a:gd name="T49" fmla="*/ 50 h 109"/>
                <a:gd name="T50" fmla="*/ 22 w 55"/>
                <a:gd name="T51" fmla="*/ 38 h 109"/>
                <a:gd name="T52" fmla="*/ 28 w 55"/>
                <a:gd name="T53" fmla="*/ 26 h 109"/>
                <a:gd name="T54" fmla="*/ 35 w 55"/>
                <a:gd name="T55" fmla="*/ 16 h 109"/>
                <a:gd name="T56" fmla="*/ 39 w 55"/>
                <a:gd name="T57" fmla="*/ 10 h 109"/>
                <a:gd name="T58" fmla="*/ 46 w 55"/>
                <a:gd name="T59" fmla="*/ 5 h 109"/>
                <a:gd name="T60" fmla="*/ 49 w 55"/>
                <a:gd name="T61" fmla="*/ 2 h 109"/>
                <a:gd name="T62" fmla="*/ 52 w 55"/>
                <a:gd name="T63" fmla="*/ 1 h 109"/>
                <a:gd name="T64" fmla="*/ 54 w 55"/>
                <a:gd name="T65" fmla="*/ 0 h 109"/>
                <a:gd name="T66" fmla="*/ 55 w 55"/>
                <a:gd name="T67" fmla="*/ 0 h 109"/>
                <a:gd name="T68" fmla="*/ 55 w 55"/>
                <a:gd name="T6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109">
                  <a:moveTo>
                    <a:pt x="55" y="0"/>
                  </a:moveTo>
                  <a:lnTo>
                    <a:pt x="54" y="1"/>
                  </a:lnTo>
                  <a:lnTo>
                    <a:pt x="52" y="3"/>
                  </a:lnTo>
                  <a:lnTo>
                    <a:pt x="49" y="7"/>
                  </a:lnTo>
                  <a:lnTo>
                    <a:pt x="47" y="13"/>
                  </a:lnTo>
                  <a:lnTo>
                    <a:pt x="43" y="18"/>
                  </a:lnTo>
                  <a:lnTo>
                    <a:pt x="41" y="26"/>
                  </a:lnTo>
                  <a:lnTo>
                    <a:pt x="37" y="32"/>
                  </a:lnTo>
                  <a:lnTo>
                    <a:pt x="33" y="39"/>
                  </a:lnTo>
                  <a:lnTo>
                    <a:pt x="31" y="45"/>
                  </a:lnTo>
                  <a:lnTo>
                    <a:pt x="26" y="56"/>
                  </a:lnTo>
                  <a:lnTo>
                    <a:pt x="22" y="67"/>
                  </a:lnTo>
                  <a:lnTo>
                    <a:pt x="19" y="80"/>
                  </a:lnTo>
                  <a:lnTo>
                    <a:pt x="15" y="91"/>
                  </a:lnTo>
                  <a:lnTo>
                    <a:pt x="12" y="100"/>
                  </a:lnTo>
                  <a:lnTo>
                    <a:pt x="11" y="107"/>
                  </a:lnTo>
                  <a:lnTo>
                    <a:pt x="11" y="109"/>
                  </a:lnTo>
                  <a:lnTo>
                    <a:pt x="0" y="109"/>
                  </a:lnTo>
                  <a:lnTo>
                    <a:pt x="0" y="107"/>
                  </a:lnTo>
                  <a:lnTo>
                    <a:pt x="1" y="103"/>
                  </a:lnTo>
                  <a:lnTo>
                    <a:pt x="3" y="96"/>
                  </a:lnTo>
                  <a:lnTo>
                    <a:pt x="4" y="87"/>
                  </a:lnTo>
                  <a:lnTo>
                    <a:pt x="6" y="76"/>
                  </a:lnTo>
                  <a:lnTo>
                    <a:pt x="10" y="64"/>
                  </a:lnTo>
                  <a:lnTo>
                    <a:pt x="15" y="50"/>
                  </a:lnTo>
                  <a:lnTo>
                    <a:pt x="22" y="38"/>
                  </a:lnTo>
                  <a:lnTo>
                    <a:pt x="28" y="26"/>
                  </a:lnTo>
                  <a:lnTo>
                    <a:pt x="35" y="16"/>
                  </a:lnTo>
                  <a:lnTo>
                    <a:pt x="39" y="10"/>
                  </a:lnTo>
                  <a:lnTo>
                    <a:pt x="46" y="5"/>
                  </a:lnTo>
                  <a:lnTo>
                    <a:pt x="49" y="2"/>
                  </a:lnTo>
                  <a:lnTo>
                    <a:pt x="52" y="1"/>
                  </a:lnTo>
                  <a:lnTo>
                    <a:pt x="54" y="0"/>
                  </a:lnTo>
                  <a:lnTo>
                    <a:pt x="55" y="0"/>
                  </a:lnTo>
                  <a:lnTo>
                    <a:pt x="55"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49" name="Freeform 197">
              <a:extLst>
                <a:ext uri="{FF2B5EF4-FFF2-40B4-BE49-F238E27FC236}">
                  <a16:creationId xmlns:a16="http://schemas.microsoft.com/office/drawing/2014/main" id="{BF66EE11-D114-10E9-ECC9-20CF792378B7}"/>
                </a:ext>
              </a:extLst>
            </p:cNvPr>
            <p:cNvSpPr>
              <a:spLocks/>
            </p:cNvSpPr>
            <p:nvPr/>
          </p:nvSpPr>
          <p:spPr bwMode="auto">
            <a:xfrm>
              <a:off x="4611" y="2326"/>
              <a:ext cx="28" cy="75"/>
            </a:xfrm>
            <a:custGeom>
              <a:avLst/>
              <a:gdLst>
                <a:gd name="T0" fmla="*/ 28 w 28"/>
                <a:gd name="T1" fmla="*/ 2 h 75"/>
                <a:gd name="T2" fmla="*/ 27 w 28"/>
                <a:gd name="T3" fmla="*/ 2 h 75"/>
                <a:gd name="T4" fmla="*/ 26 w 28"/>
                <a:gd name="T5" fmla="*/ 4 h 75"/>
                <a:gd name="T6" fmla="*/ 25 w 28"/>
                <a:gd name="T7" fmla="*/ 7 h 75"/>
                <a:gd name="T8" fmla="*/ 23 w 28"/>
                <a:gd name="T9" fmla="*/ 10 h 75"/>
                <a:gd name="T10" fmla="*/ 22 w 28"/>
                <a:gd name="T11" fmla="*/ 15 h 75"/>
                <a:gd name="T12" fmla="*/ 20 w 28"/>
                <a:gd name="T13" fmla="*/ 20 h 75"/>
                <a:gd name="T14" fmla="*/ 18 w 28"/>
                <a:gd name="T15" fmla="*/ 23 h 75"/>
                <a:gd name="T16" fmla="*/ 16 w 28"/>
                <a:gd name="T17" fmla="*/ 29 h 75"/>
                <a:gd name="T18" fmla="*/ 15 w 28"/>
                <a:gd name="T19" fmla="*/ 34 h 75"/>
                <a:gd name="T20" fmla="*/ 12 w 28"/>
                <a:gd name="T21" fmla="*/ 42 h 75"/>
                <a:gd name="T22" fmla="*/ 11 w 28"/>
                <a:gd name="T23" fmla="*/ 48 h 75"/>
                <a:gd name="T24" fmla="*/ 10 w 28"/>
                <a:gd name="T25" fmla="*/ 56 h 75"/>
                <a:gd name="T26" fmla="*/ 9 w 28"/>
                <a:gd name="T27" fmla="*/ 64 h 75"/>
                <a:gd name="T28" fmla="*/ 7 w 28"/>
                <a:gd name="T29" fmla="*/ 70 h 75"/>
                <a:gd name="T30" fmla="*/ 7 w 28"/>
                <a:gd name="T31" fmla="*/ 74 h 75"/>
                <a:gd name="T32" fmla="*/ 7 w 28"/>
                <a:gd name="T33" fmla="*/ 75 h 75"/>
                <a:gd name="T34" fmla="*/ 0 w 28"/>
                <a:gd name="T35" fmla="*/ 74 h 75"/>
                <a:gd name="T36" fmla="*/ 0 w 28"/>
                <a:gd name="T37" fmla="*/ 72 h 75"/>
                <a:gd name="T38" fmla="*/ 0 w 28"/>
                <a:gd name="T39" fmla="*/ 69 h 75"/>
                <a:gd name="T40" fmla="*/ 0 w 28"/>
                <a:gd name="T41" fmla="*/ 64 h 75"/>
                <a:gd name="T42" fmla="*/ 1 w 28"/>
                <a:gd name="T43" fmla="*/ 56 h 75"/>
                <a:gd name="T44" fmla="*/ 2 w 28"/>
                <a:gd name="T45" fmla="*/ 49 h 75"/>
                <a:gd name="T46" fmla="*/ 4 w 28"/>
                <a:gd name="T47" fmla="*/ 42 h 75"/>
                <a:gd name="T48" fmla="*/ 5 w 28"/>
                <a:gd name="T49" fmla="*/ 33 h 75"/>
                <a:gd name="T50" fmla="*/ 7 w 28"/>
                <a:gd name="T51" fmla="*/ 27 h 75"/>
                <a:gd name="T52" fmla="*/ 9 w 28"/>
                <a:gd name="T53" fmla="*/ 21 h 75"/>
                <a:gd name="T54" fmla="*/ 11 w 28"/>
                <a:gd name="T55" fmla="*/ 15 h 75"/>
                <a:gd name="T56" fmla="*/ 12 w 28"/>
                <a:gd name="T57" fmla="*/ 10 h 75"/>
                <a:gd name="T58" fmla="*/ 15 w 28"/>
                <a:gd name="T59" fmla="*/ 7 h 75"/>
                <a:gd name="T60" fmla="*/ 16 w 28"/>
                <a:gd name="T61" fmla="*/ 4 h 75"/>
                <a:gd name="T62" fmla="*/ 17 w 28"/>
                <a:gd name="T63" fmla="*/ 1 h 75"/>
                <a:gd name="T64" fmla="*/ 18 w 28"/>
                <a:gd name="T65" fmla="*/ 0 h 75"/>
                <a:gd name="T66" fmla="*/ 18 w 28"/>
                <a:gd name="T67" fmla="*/ 0 h 75"/>
                <a:gd name="T68" fmla="*/ 28 w 28"/>
                <a:gd name="T69" fmla="*/ 2 h 75"/>
                <a:gd name="T70" fmla="*/ 28 w 28"/>
                <a:gd name="T71" fmla="*/ 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 h="75">
                  <a:moveTo>
                    <a:pt x="28" y="2"/>
                  </a:moveTo>
                  <a:lnTo>
                    <a:pt x="27" y="2"/>
                  </a:lnTo>
                  <a:lnTo>
                    <a:pt x="26" y="4"/>
                  </a:lnTo>
                  <a:lnTo>
                    <a:pt x="25" y="7"/>
                  </a:lnTo>
                  <a:lnTo>
                    <a:pt x="23" y="10"/>
                  </a:lnTo>
                  <a:lnTo>
                    <a:pt x="22" y="15"/>
                  </a:lnTo>
                  <a:lnTo>
                    <a:pt x="20" y="20"/>
                  </a:lnTo>
                  <a:lnTo>
                    <a:pt x="18" y="23"/>
                  </a:lnTo>
                  <a:lnTo>
                    <a:pt x="16" y="29"/>
                  </a:lnTo>
                  <a:lnTo>
                    <a:pt x="15" y="34"/>
                  </a:lnTo>
                  <a:lnTo>
                    <a:pt x="12" y="42"/>
                  </a:lnTo>
                  <a:lnTo>
                    <a:pt x="11" y="48"/>
                  </a:lnTo>
                  <a:lnTo>
                    <a:pt x="10" y="56"/>
                  </a:lnTo>
                  <a:lnTo>
                    <a:pt x="9" y="64"/>
                  </a:lnTo>
                  <a:lnTo>
                    <a:pt x="7" y="70"/>
                  </a:lnTo>
                  <a:lnTo>
                    <a:pt x="7" y="74"/>
                  </a:lnTo>
                  <a:lnTo>
                    <a:pt x="7" y="75"/>
                  </a:lnTo>
                  <a:lnTo>
                    <a:pt x="0" y="74"/>
                  </a:lnTo>
                  <a:lnTo>
                    <a:pt x="0" y="72"/>
                  </a:lnTo>
                  <a:lnTo>
                    <a:pt x="0" y="69"/>
                  </a:lnTo>
                  <a:lnTo>
                    <a:pt x="0" y="64"/>
                  </a:lnTo>
                  <a:lnTo>
                    <a:pt x="1" y="56"/>
                  </a:lnTo>
                  <a:lnTo>
                    <a:pt x="2" y="49"/>
                  </a:lnTo>
                  <a:lnTo>
                    <a:pt x="4" y="42"/>
                  </a:lnTo>
                  <a:lnTo>
                    <a:pt x="5" y="33"/>
                  </a:lnTo>
                  <a:lnTo>
                    <a:pt x="7" y="27"/>
                  </a:lnTo>
                  <a:lnTo>
                    <a:pt x="9" y="21"/>
                  </a:lnTo>
                  <a:lnTo>
                    <a:pt x="11" y="15"/>
                  </a:lnTo>
                  <a:lnTo>
                    <a:pt x="12" y="10"/>
                  </a:lnTo>
                  <a:lnTo>
                    <a:pt x="15" y="7"/>
                  </a:lnTo>
                  <a:lnTo>
                    <a:pt x="16" y="4"/>
                  </a:lnTo>
                  <a:lnTo>
                    <a:pt x="17" y="1"/>
                  </a:lnTo>
                  <a:lnTo>
                    <a:pt x="18" y="0"/>
                  </a:lnTo>
                  <a:lnTo>
                    <a:pt x="18" y="0"/>
                  </a:lnTo>
                  <a:lnTo>
                    <a:pt x="28" y="2"/>
                  </a:lnTo>
                  <a:lnTo>
                    <a:pt x="28" y="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0" name="Freeform 198">
              <a:extLst>
                <a:ext uri="{FF2B5EF4-FFF2-40B4-BE49-F238E27FC236}">
                  <a16:creationId xmlns:a16="http://schemas.microsoft.com/office/drawing/2014/main" id="{B81768BD-AAF8-9441-2AB9-5A2CE89D595F}"/>
                </a:ext>
              </a:extLst>
            </p:cNvPr>
            <p:cNvSpPr>
              <a:spLocks/>
            </p:cNvSpPr>
            <p:nvPr/>
          </p:nvSpPr>
          <p:spPr bwMode="auto">
            <a:xfrm>
              <a:off x="4659" y="2339"/>
              <a:ext cx="37" cy="69"/>
            </a:xfrm>
            <a:custGeom>
              <a:avLst/>
              <a:gdLst>
                <a:gd name="T0" fmla="*/ 37 w 37"/>
                <a:gd name="T1" fmla="*/ 0 h 69"/>
                <a:gd name="T2" fmla="*/ 35 w 37"/>
                <a:gd name="T3" fmla="*/ 0 h 69"/>
                <a:gd name="T4" fmla="*/ 34 w 37"/>
                <a:gd name="T5" fmla="*/ 4 h 69"/>
                <a:gd name="T6" fmla="*/ 32 w 37"/>
                <a:gd name="T7" fmla="*/ 7 h 69"/>
                <a:gd name="T8" fmla="*/ 29 w 37"/>
                <a:gd name="T9" fmla="*/ 13 h 69"/>
                <a:gd name="T10" fmla="*/ 27 w 37"/>
                <a:gd name="T11" fmla="*/ 16 h 69"/>
                <a:gd name="T12" fmla="*/ 23 w 37"/>
                <a:gd name="T13" fmla="*/ 23 h 69"/>
                <a:gd name="T14" fmla="*/ 21 w 37"/>
                <a:gd name="T15" fmla="*/ 29 h 69"/>
                <a:gd name="T16" fmla="*/ 18 w 37"/>
                <a:gd name="T17" fmla="*/ 34 h 69"/>
                <a:gd name="T18" fmla="*/ 16 w 37"/>
                <a:gd name="T19" fmla="*/ 39 h 69"/>
                <a:gd name="T20" fmla="*/ 15 w 37"/>
                <a:gd name="T21" fmla="*/ 45 h 69"/>
                <a:gd name="T22" fmla="*/ 12 w 37"/>
                <a:gd name="T23" fmla="*/ 50 h 69"/>
                <a:gd name="T24" fmla="*/ 11 w 37"/>
                <a:gd name="T25" fmla="*/ 56 h 69"/>
                <a:gd name="T26" fmla="*/ 8 w 37"/>
                <a:gd name="T27" fmla="*/ 61 h 69"/>
                <a:gd name="T28" fmla="*/ 7 w 37"/>
                <a:gd name="T29" fmla="*/ 64 h 69"/>
                <a:gd name="T30" fmla="*/ 6 w 37"/>
                <a:gd name="T31" fmla="*/ 67 h 69"/>
                <a:gd name="T32" fmla="*/ 6 w 37"/>
                <a:gd name="T33" fmla="*/ 69 h 69"/>
                <a:gd name="T34" fmla="*/ 0 w 37"/>
                <a:gd name="T35" fmla="*/ 69 h 69"/>
                <a:gd name="T36" fmla="*/ 0 w 37"/>
                <a:gd name="T37" fmla="*/ 68 h 69"/>
                <a:gd name="T38" fmla="*/ 0 w 37"/>
                <a:gd name="T39" fmla="*/ 66 h 69"/>
                <a:gd name="T40" fmla="*/ 0 w 37"/>
                <a:gd name="T41" fmla="*/ 62 h 69"/>
                <a:gd name="T42" fmla="*/ 1 w 37"/>
                <a:gd name="T43" fmla="*/ 57 h 69"/>
                <a:gd name="T44" fmla="*/ 2 w 37"/>
                <a:gd name="T45" fmla="*/ 51 h 69"/>
                <a:gd name="T46" fmla="*/ 4 w 37"/>
                <a:gd name="T47" fmla="*/ 45 h 69"/>
                <a:gd name="T48" fmla="*/ 6 w 37"/>
                <a:gd name="T49" fmla="*/ 37 h 69"/>
                <a:gd name="T50" fmla="*/ 8 w 37"/>
                <a:gd name="T51" fmla="*/ 30 h 69"/>
                <a:gd name="T52" fmla="*/ 10 w 37"/>
                <a:gd name="T53" fmla="*/ 23 h 69"/>
                <a:gd name="T54" fmla="*/ 12 w 37"/>
                <a:gd name="T55" fmla="*/ 16 h 69"/>
                <a:gd name="T56" fmla="*/ 15 w 37"/>
                <a:gd name="T57" fmla="*/ 11 h 69"/>
                <a:gd name="T58" fmla="*/ 18 w 37"/>
                <a:gd name="T59" fmla="*/ 8 h 69"/>
                <a:gd name="T60" fmla="*/ 20 w 37"/>
                <a:gd name="T61" fmla="*/ 4 h 69"/>
                <a:gd name="T62" fmla="*/ 21 w 37"/>
                <a:gd name="T63" fmla="*/ 2 h 69"/>
                <a:gd name="T64" fmla="*/ 22 w 37"/>
                <a:gd name="T65" fmla="*/ 0 h 69"/>
                <a:gd name="T66" fmla="*/ 23 w 37"/>
                <a:gd name="T67" fmla="*/ 0 h 69"/>
                <a:gd name="T68" fmla="*/ 37 w 37"/>
                <a:gd name="T69" fmla="*/ 0 h 69"/>
                <a:gd name="T70" fmla="*/ 37 w 37"/>
                <a:gd name="T7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69">
                  <a:moveTo>
                    <a:pt x="37" y="0"/>
                  </a:moveTo>
                  <a:lnTo>
                    <a:pt x="35" y="0"/>
                  </a:lnTo>
                  <a:lnTo>
                    <a:pt x="34" y="4"/>
                  </a:lnTo>
                  <a:lnTo>
                    <a:pt x="32" y="7"/>
                  </a:lnTo>
                  <a:lnTo>
                    <a:pt x="29" y="13"/>
                  </a:lnTo>
                  <a:lnTo>
                    <a:pt x="27" y="16"/>
                  </a:lnTo>
                  <a:lnTo>
                    <a:pt x="23" y="23"/>
                  </a:lnTo>
                  <a:lnTo>
                    <a:pt x="21" y="29"/>
                  </a:lnTo>
                  <a:lnTo>
                    <a:pt x="18" y="34"/>
                  </a:lnTo>
                  <a:lnTo>
                    <a:pt x="16" y="39"/>
                  </a:lnTo>
                  <a:lnTo>
                    <a:pt x="15" y="45"/>
                  </a:lnTo>
                  <a:lnTo>
                    <a:pt x="12" y="50"/>
                  </a:lnTo>
                  <a:lnTo>
                    <a:pt x="11" y="56"/>
                  </a:lnTo>
                  <a:lnTo>
                    <a:pt x="8" y="61"/>
                  </a:lnTo>
                  <a:lnTo>
                    <a:pt x="7" y="64"/>
                  </a:lnTo>
                  <a:lnTo>
                    <a:pt x="6" y="67"/>
                  </a:lnTo>
                  <a:lnTo>
                    <a:pt x="6" y="69"/>
                  </a:lnTo>
                  <a:lnTo>
                    <a:pt x="0" y="69"/>
                  </a:lnTo>
                  <a:lnTo>
                    <a:pt x="0" y="68"/>
                  </a:lnTo>
                  <a:lnTo>
                    <a:pt x="0" y="66"/>
                  </a:lnTo>
                  <a:lnTo>
                    <a:pt x="0" y="62"/>
                  </a:lnTo>
                  <a:lnTo>
                    <a:pt x="1" y="57"/>
                  </a:lnTo>
                  <a:lnTo>
                    <a:pt x="2" y="51"/>
                  </a:lnTo>
                  <a:lnTo>
                    <a:pt x="4" y="45"/>
                  </a:lnTo>
                  <a:lnTo>
                    <a:pt x="6" y="37"/>
                  </a:lnTo>
                  <a:lnTo>
                    <a:pt x="8" y="30"/>
                  </a:lnTo>
                  <a:lnTo>
                    <a:pt x="10" y="23"/>
                  </a:lnTo>
                  <a:lnTo>
                    <a:pt x="12" y="16"/>
                  </a:lnTo>
                  <a:lnTo>
                    <a:pt x="15" y="11"/>
                  </a:lnTo>
                  <a:lnTo>
                    <a:pt x="18" y="8"/>
                  </a:lnTo>
                  <a:lnTo>
                    <a:pt x="20" y="4"/>
                  </a:lnTo>
                  <a:lnTo>
                    <a:pt x="21" y="2"/>
                  </a:lnTo>
                  <a:lnTo>
                    <a:pt x="22" y="0"/>
                  </a:lnTo>
                  <a:lnTo>
                    <a:pt x="23" y="0"/>
                  </a:lnTo>
                  <a:lnTo>
                    <a:pt x="37" y="0"/>
                  </a:lnTo>
                  <a:lnTo>
                    <a:pt x="37"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1" name="Freeform 199">
              <a:extLst>
                <a:ext uri="{FF2B5EF4-FFF2-40B4-BE49-F238E27FC236}">
                  <a16:creationId xmlns:a16="http://schemas.microsoft.com/office/drawing/2014/main" id="{51950D44-8247-37F1-99CC-EB82977939A4}"/>
                </a:ext>
              </a:extLst>
            </p:cNvPr>
            <p:cNvSpPr>
              <a:spLocks/>
            </p:cNvSpPr>
            <p:nvPr/>
          </p:nvSpPr>
          <p:spPr bwMode="auto">
            <a:xfrm>
              <a:off x="4453" y="3048"/>
              <a:ext cx="55" cy="130"/>
            </a:xfrm>
            <a:custGeom>
              <a:avLst/>
              <a:gdLst>
                <a:gd name="T0" fmla="*/ 19 w 55"/>
                <a:gd name="T1" fmla="*/ 1 h 130"/>
                <a:gd name="T2" fmla="*/ 14 w 55"/>
                <a:gd name="T3" fmla="*/ 10 h 130"/>
                <a:gd name="T4" fmla="*/ 10 w 55"/>
                <a:gd name="T5" fmla="*/ 25 h 130"/>
                <a:gd name="T6" fmla="*/ 3 w 55"/>
                <a:gd name="T7" fmla="*/ 47 h 130"/>
                <a:gd name="T8" fmla="*/ 0 w 55"/>
                <a:gd name="T9" fmla="*/ 73 h 130"/>
                <a:gd name="T10" fmla="*/ 1 w 55"/>
                <a:gd name="T11" fmla="*/ 96 h 130"/>
                <a:gd name="T12" fmla="*/ 2 w 55"/>
                <a:gd name="T13" fmla="*/ 114 h 130"/>
                <a:gd name="T14" fmla="*/ 5 w 55"/>
                <a:gd name="T15" fmla="*/ 124 h 130"/>
                <a:gd name="T16" fmla="*/ 7 w 55"/>
                <a:gd name="T17" fmla="*/ 127 h 130"/>
                <a:gd name="T18" fmla="*/ 13 w 55"/>
                <a:gd name="T19" fmla="*/ 128 h 130"/>
                <a:gd name="T20" fmla="*/ 22 w 55"/>
                <a:gd name="T21" fmla="*/ 129 h 130"/>
                <a:gd name="T22" fmla="*/ 32 w 55"/>
                <a:gd name="T23" fmla="*/ 130 h 130"/>
                <a:gd name="T24" fmla="*/ 40 w 55"/>
                <a:gd name="T25" fmla="*/ 128 h 130"/>
                <a:gd name="T26" fmla="*/ 48 w 55"/>
                <a:gd name="T27" fmla="*/ 125 h 130"/>
                <a:gd name="T28" fmla="*/ 52 w 55"/>
                <a:gd name="T29" fmla="*/ 123 h 130"/>
                <a:gd name="T30" fmla="*/ 55 w 55"/>
                <a:gd name="T31" fmla="*/ 122 h 130"/>
                <a:gd name="T32" fmla="*/ 54 w 55"/>
                <a:gd name="T33" fmla="*/ 116 h 130"/>
                <a:gd name="T34" fmla="*/ 50 w 55"/>
                <a:gd name="T35" fmla="*/ 103 h 130"/>
                <a:gd name="T36" fmla="*/ 46 w 55"/>
                <a:gd name="T37" fmla="*/ 86 h 130"/>
                <a:gd name="T38" fmla="*/ 45 w 55"/>
                <a:gd name="T39" fmla="*/ 70 h 130"/>
                <a:gd name="T40" fmla="*/ 45 w 55"/>
                <a:gd name="T41" fmla="*/ 53 h 130"/>
                <a:gd name="T42" fmla="*/ 46 w 55"/>
                <a:gd name="T43" fmla="*/ 36 h 130"/>
                <a:gd name="T44" fmla="*/ 49 w 55"/>
                <a:gd name="T45" fmla="*/ 21 h 130"/>
                <a:gd name="T46" fmla="*/ 50 w 55"/>
                <a:gd name="T47" fmla="*/ 16 h 130"/>
                <a:gd name="T48" fmla="*/ 48 w 55"/>
                <a:gd name="T49" fmla="*/ 19 h 130"/>
                <a:gd name="T50" fmla="*/ 43 w 55"/>
                <a:gd name="T51" fmla="*/ 27 h 130"/>
                <a:gd name="T52" fmla="*/ 38 w 55"/>
                <a:gd name="T53" fmla="*/ 42 h 130"/>
                <a:gd name="T54" fmla="*/ 35 w 55"/>
                <a:gd name="T55" fmla="*/ 64 h 130"/>
                <a:gd name="T56" fmla="*/ 34 w 55"/>
                <a:gd name="T57" fmla="*/ 86 h 130"/>
                <a:gd name="T58" fmla="*/ 37 w 55"/>
                <a:gd name="T59" fmla="*/ 102 h 130"/>
                <a:gd name="T60" fmla="*/ 38 w 55"/>
                <a:gd name="T61" fmla="*/ 111 h 130"/>
                <a:gd name="T62" fmla="*/ 39 w 55"/>
                <a:gd name="T63" fmla="*/ 114 h 130"/>
                <a:gd name="T64" fmla="*/ 16 w 55"/>
                <a:gd name="T65" fmla="*/ 113 h 130"/>
                <a:gd name="T66" fmla="*/ 14 w 55"/>
                <a:gd name="T67" fmla="*/ 102 h 130"/>
                <a:gd name="T68" fmla="*/ 13 w 55"/>
                <a:gd name="T69" fmla="*/ 84 h 130"/>
                <a:gd name="T70" fmla="*/ 14 w 55"/>
                <a:gd name="T71" fmla="*/ 64 h 130"/>
                <a:gd name="T72" fmla="*/ 17 w 55"/>
                <a:gd name="T73" fmla="*/ 44 h 130"/>
                <a:gd name="T74" fmla="*/ 21 w 55"/>
                <a:gd name="T75" fmla="*/ 26 h 130"/>
                <a:gd name="T76" fmla="*/ 24 w 55"/>
                <a:gd name="T77" fmla="*/ 11 h 130"/>
                <a:gd name="T78" fmla="*/ 27 w 55"/>
                <a:gd name="T79" fmla="*/ 4 h 130"/>
                <a:gd name="T80" fmla="*/ 21 w 55"/>
                <a:gd name="T81"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130">
                  <a:moveTo>
                    <a:pt x="21" y="0"/>
                  </a:moveTo>
                  <a:lnTo>
                    <a:pt x="19" y="1"/>
                  </a:lnTo>
                  <a:lnTo>
                    <a:pt x="17" y="5"/>
                  </a:lnTo>
                  <a:lnTo>
                    <a:pt x="14" y="10"/>
                  </a:lnTo>
                  <a:lnTo>
                    <a:pt x="12" y="16"/>
                  </a:lnTo>
                  <a:lnTo>
                    <a:pt x="10" y="25"/>
                  </a:lnTo>
                  <a:lnTo>
                    <a:pt x="6" y="36"/>
                  </a:lnTo>
                  <a:lnTo>
                    <a:pt x="3" y="47"/>
                  </a:lnTo>
                  <a:lnTo>
                    <a:pt x="2" y="60"/>
                  </a:lnTo>
                  <a:lnTo>
                    <a:pt x="0" y="73"/>
                  </a:lnTo>
                  <a:lnTo>
                    <a:pt x="0" y="85"/>
                  </a:lnTo>
                  <a:lnTo>
                    <a:pt x="1" y="96"/>
                  </a:lnTo>
                  <a:lnTo>
                    <a:pt x="1" y="107"/>
                  </a:lnTo>
                  <a:lnTo>
                    <a:pt x="2" y="114"/>
                  </a:lnTo>
                  <a:lnTo>
                    <a:pt x="3" y="121"/>
                  </a:lnTo>
                  <a:lnTo>
                    <a:pt x="5" y="124"/>
                  </a:lnTo>
                  <a:lnTo>
                    <a:pt x="5" y="127"/>
                  </a:lnTo>
                  <a:lnTo>
                    <a:pt x="7" y="127"/>
                  </a:lnTo>
                  <a:lnTo>
                    <a:pt x="10" y="127"/>
                  </a:lnTo>
                  <a:lnTo>
                    <a:pt x="13" y="128"/>
                  </a:lnTo>
                  <a:lnTo>
                    <a:pt x="17" y="128"/>
                  </a:lnTo>
                  <a:lnTo>
                    <a:pt x="22" y="129"/>
                  </a:lnTo>
                  <a:lnTo>
                    <a:pt x="27" y="129"/>
                  </a:lnTo>
                  <a:lnTo>
                    <a:pt x="32" y="130"/>
                  </a:lnTo>
                  <a:lnTo>
                    <a:pt x="35" y="129"/>
                  </a:lnTo>
                  <a:lnTo>
                    <a:pt x="40" y="128"/>
                  </a:lnTo>
                  <a:lnTo>
                    <a:pt x="44" y="127"/>
                  </a:lnTo>
                  <a:lnTo>
                    <a:pt x="48" y="125"/>
                  </a:lnTo>
                  <a:lnTo>
                    <a:pt x="50" y="124"/>
                  </a:lnTo>
                  <a:lnTo>
                    <a:pt x="52" y="123"/>
                  </a:lnTo>
                  <a:lnTo>
                    <a:pt x="55" y="122"/>
                  </a:lnTo>
                  <a:lnTo>
                    <a:pt x="55" y="122"/>
                  </a:lnTo>
                  <a:lnTo>
                    <a:pt x="55" y="121"/>
                  </a:lnTo>
                  <a:lnTo>
                    <a:pt x="54" y="116"/>
                  </a:lnTo>
                  <a:lnTo>
                    <a:pt x="51" y="111"/>
                  </a:lnTo>
                  <a:lnTo>
                    <a:pt x="50" y="103"/>
                  </a:lnTo>
                  <a:lnTo>
                    <a:pt x="49" y="95"/>
                  </a:lnTo>
                  <a:lnTo>
                    <a:pt x="46" y="86"/>
                  </a:lnTo>
                  <a:lnTo>
                    <a:pt x="45" y="78"/>
                  </a:lnTo>
                  <a:lnTo>
                    <a:pt x="45" y="70"/>
                  </a:lnTo>
                  <a:lnTo>
                    <a:pt x="45" y="62"/>
                  </a:lnTo>
                  <a:lnTo>
                    <a:pt x="45" y="53"/>
                  </a:lnTo>
                  <a:lnTo>
                    <a:pt x="45" y="44"/>
                  </a:lnTo>
                  <a:lnTo>
                    <a:pt x="46" y="36"/>
                  </a:lnTo>
                  <a:lnTo>
                    <a:pt x="48" y="27"/>
                  </a:lnTo>
                  <a:lnTo>
                    <a:pt x="49" y="21"/>
                  </a:lnTo>
                  <a:lnTo>
                    <a:pt x="49" y="16"/>
                  </a:lnTo>
                  <a:lnTo>
                    <a:pt x="50" y="16"/>
                  </a:lnTo>
                  <a:lnTo>
                    <a:pt x="49" y="16"/>
                  </a:lnTo>
                  <a:lnTo>
                    <a:pt x="48" y="19"/>
                  </a:lnTo>
                  <a:lnTo>
                    <a:pt x="45" y="21"/>
                  </a:lnTo>
                  <a:lnTo>
                    <a:pt x="43" y="27"/>
                  </a:lnTo>
                  <a:lnTo>
                    <a:pt x="39" y="33"/>
                  </a:lnTo>
                  <a:lnTo>
                    <a:pt x="38" y="42"/>
                  </a:lnTo>
                  <a:lnTo>
                    <a:pt x="35" y="52"/>
                  </a:lnTo>
                  <a:lnTo>
                    <a:pt x="35" y="64"/>
                  </a:lnTo>
                  <a:lnTo>
                    <a:pt x="34" y="76"/>
                  </a:lnTo>
                  <a:lnTo>
                    <a:pt x="34" y="86"/>
                  </a:lnTo>
                  <a:lnTo>
                    <a:pt x="35" y="95"/>
                  </a:lnTo>
                  <a:lnTo>
                    <a:pt x="37" y="102"/>
                  </a:lnTo>
                  <a:lnTo>
                    <a:pt x="37" y="107"/>
                  </a:lnTo>
                  <a:lnTo>
                    <a:pt x="38" y="111"/>
                  </a:lnTo>
                  <a:lnTo>
                    <a:pt x="39" y="113"/>
                  </a:lnTo>
                  <a:lnTo>
                    <a:pt x="39" y="114"/>
                  </a:lnTo>
                  <a:lnTo>
                    <a:pt x="17" y="114"/>
                  </a:lnTo>
                  <a:lnTo>
                    <a:pt x="16" y="113"/>
                  </a:lnTo>
                  <a:lnTo>
                    <a:pt x="16" y="108"/>
                  </a:lnTo>
                  <a:lnTo>
                    <a:pt x="14" y="102"/>
                  </a:lnTo>
                  <a:lnTo>
                    <a:pt x="14" y="93"/>
                  </a:lnTo>
                  <a:lnTo>
                    <a:pt x="13" y="84"/>
                  </a:lnTo>
                  <a:lnTo>
                    <a:pt x="13" y="74"/>
                  </a:lnTo>
                  <a:lnTo>
                    <a:pt x="14" y="64"/>
                  </a:lnTo>
                  <a:lnTo>
                    <a:pt x="16" y="54"/>
                  </a:lnTo>
                  <a:lnTo>
                    <a:pt x="17" y="44"/>
                  </a:lnTo>
                  <a:lnTo>
                    <a:pt x="18" y="35"/>
                  </a:lnTo>
                  <a:lnTo>
                    <a:pt x="21" y="26"/>
                  </a:lnTo>
                  <a:lnTo>
                    <a:pt x="23" y="19"/>
                  </a:lnTo>
                  <a:lnTo>
                    <a:pt x="24" y="11"/>
                  </a:lnTo>
                  <a:lnTo>
                    <a:pt x="27" y="6"/>
                  </a:lnTo>
                  <a:lnTo>
                    <a:pt x="27" y="4"/>
                  </a:lnTo>
                  <a:lnTo>
                    <a:pt x="28" y="3"/>
                  </a:lnTo>
                  <a:lnTo>
                    <a:pt x="21" y="0"/>
                  </a:lnTo>
                  <a:lnTo>
                    <a:pt x="21"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2" name="Freeform 200">
              <a:extLst>
                <a:ext uri="{FF2B5EF4-FFF2-40B4-BE49-F238E27FC236}">
                  <a16:creationId xmlns:a16="http://schemas.microsoft.com/office/drawing/2014/main" id="{6951ACE6-4866-B8C7-2326-493D0DE05C93}"/>
                </a:ext>
              </a:extLst>
            </p:cNvPr>
            <p:cNvSpPr>
              <a:spLocks/>
            </p:cNvSpPr>
            <p:nvPr/>
          </p:nvSpPr>
          <p:spPr bwMode="auto">
            <a:xfrm>
              <a:off x="4508" y="3059"/>
              <a:ext cx="75" cy="103"/>
            </a:xfrm>
            <a:custGeom>
              <a:avLst/>
              <a:gdLst>
                <a:gd name="T0" fmla="*/ 5 w 75"/>
                <a:gd name="T1" fmla="*/ 0 h 103"/>
                <a:gd name="T2" fmla="*/ 2 w 75"/>
                <a:gd name="T3" fmla="*/ 9 h 103"/>
                <a:gd name="T4" fmla="*/ 0 w 75"/>
                <a:gd name="T5" fmla="*/ 21 h 103"/>
                <a:gd name="T6" fmla="*/ 0 w 75"/>
                <a:gd name="T7" fmla="*/ 38 h 103"/>
                <a:gd name="T8" fmla="*/ 2 w 75"/>
                <a:gd name="T9" fmla="*/ 55 h 103"/>
                <a:gd name="T10" fmla="*/ 9 w 75"/>
                <a:gd name="T11" fmla="*/ 74 h 103"/>
                <a:gd name="T12" fmla="*/ 13 w 75"/>
                <a:gd name="T13" fmla="*/ 91 h 103"/>
                <a:gd name="T14" fmla="*/ 17 w 75"/>
                <a:gd name="T15" fmla="*/ 101 h 103"/>
                <a:gd name="T16" fmla="*/ 18 w 75"/>
                <a:gd name="T17" fmla="*/ 102 h 103"/>
                <a:gd name="T18" fmla="*/ 26 w 75"/>
                <a:gd name="T19" fmla="*/ 101 h 103"/>
                <a:gd name="T20" fmla="*/ 37 w 75"/>
                <a:gd name="T21" fmla="*/ 97 h 103"/>
                <a:gd name="T22" fmla="*/ 47 w 75"/>
                <a:gd name="T23" fmla="*/ 95 h 103"/>
                <a:gd name="T24" fmla="*/ 54 w 75"/>
                <a:gd name="T25" fmla="*/ 90 h 103"/>
                <a:gd name="T26" fmla="*/ 63 w 75"/>
                <a:gd name="T27" fmla="*/ 84 h 103"/>
                <a:gd name="T28" fmla="*/ 69 w 75"/>
                <a:gd name="T29" fmla="*/ 76 h 103"/>
                <a:gd name="T30" fmla="*/ 75 w 75"/>
                <a:gd name="T31" fmla="*/ 73 h 103"/>
                <a:gd name="T32" fmla="*/ 75 w 75"/>
                <a:gd name="T33" fmla="*/ 71 h 103"/>
                <a:gd name="T34" fmla="*/ 72 w 75"/>
                <a:gd name="T35" fmla="*/ 67 h 103"/>
                <a:gd name="T36" fmla="*/ 67 w 75"/>
                <a:gd name="T37" fmla="*/ 60 h 103"/>
                <a:gd name="T38" fmla="*/ 63 w 75"/>
                <a:gd name="T39" fmla="*/ 51 h 103"/>
                <a:gd name="T40" fmla="*/ 56 w 75"/>
                <a:gd name="T41" fmla="*/ 40 h 103"/>
                <a:gd name="T42" fmla="*/ 51 w 75"/>
                <a:gd name="T43" fmla="*/ 25 h 103"/>
                <a:gd name="T44" fmla="*/ 49 w 75"/>
                <a:gd name="T45" fmla="*/ 11 h 103"/>
                <a:gd name="T46" fmla="*/ 47 w 75"/>
                <a:gd name="T47" fmla="*/ 3 h 103"/>
                <a:gd name="T48" fmla="*/ 39 w 75"/>
                <a:gd name="T49" fmla="*/ 1 h 103"/>
                <a:gd name="T50" fmla="*/ 39 w 75"/>
                <a:gd name="T51" fmla="*/ 4 h 103"/>
                <a:gd name="T52" fmla="*/ 39 w 75"/>
                <a:gd name="T53" fmla="*/ 11 h 103"/>
                <a:gd name="T54" fmla="*/ 40 w 75"/>
                <a:gd name="T55" fmla="*/ 21 h 103"/>
                <a:gd name="T56" fmla="*/ 44 w 75"/>
                <a:gd name="T57" fmla="*/ 33 h 103"/>
                <a:gd name="T58" fmla="*/ 47 w 75"/>
                <a:gd name="T59" fmla="*/ 46 h 103"/>
                <a:gd name="T60" fmla="*/ 51 w 75"/>
                <a:gd name="T61" fmla="*/ 58 h 103"/>
                <a:gd name="T62" fmla="*/ 56 w 75"/>
                <a:gd name="T63" fmla="*/ 67 h 103"/>
                <a:gd name="T64" fmla="*/ 59 w 75"/>
                <a:gd name="T65" fmla="*/ 70 h 103"/>
                <a:gd name="T66" fmla="*/ 54 w 75"/>
                <a:gd name="T67" fmla="*/ 74 h 103"/>
                <a:gd name="T68" fmla="*/ 45 w 75"/>
                <a:gd name="T69" fmla="*/ 79 h 103"/>
                <a:gd name="T70" fmla="*/ 40 w 75"/>
                <a:gd name="T71" fmla="*/ 79 h 103"/>
                <a:gd name="T72" fmla="*/ 34 w 75"/>
                <a:gd name="T73" fmla="*/ 80 h 103"/>
                <a:gd name="T74" fmla="*/ 28 w 75"/>
                <a:gd name="T75" fmla="*/ 80 h 103"/>
                <a:gd name="T76" fmla="*/ 27 w 75"/>
                <a:gd name="T77" fmla="*/ 78 h 103"/>
                <a:gd name="T78" fmla="*/ 23 w 75"/>
                <a:gd name="T79" fmla="*/ 70 h 103"/>
                <a:gd name="T80" fmla="*/ 18 w 75"/>
                <a:gd name="T81" fmla="*/ 60 h 103"/>
                <a:gd name="T82" fmla="*/ 15 w 75"/>
                <a:gd name="T83" fmla="*/ 47 h 103"/>
                <a:gd name="T84" fmla="*/ 12 w 75"/>
                <a:gd name="T85" fmla="*/ 31 h 103"/>
                <a:gd name="T86" fmla="*/ 11 w 75"/>
                <a:gd name="T87" fmla="*/ 16 h 103"/>
                <a:gd name="T88" fmla="*/ 11 w 75"/>
                <a:gd name="T89" fmla="*/ 5 h 103"/>
                <a:gd name="T90" fmla="*/ 11 w 75"/>
                <a:gd name="T91" fmla="*/ 1 h 103"/>
                <a:gd name="T92" fmla="*/ 5 w 75"/>
                <a:gd name="T9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 h="103">
                  <a:moveTo>
                    <a:pt x="5" y="0"/>
                  </a:moveTo>
                  <a:lnTo>
                    <a:pt x="5" y="0"/>
                  </a:lnTo>
                  <a:lnTo>
                    <a:pt x="4" y="4"/>
                  </a:lnTo>
                  <a:lnTo>
                    <a:pt x="2" y="9"/>
                  </a:lnTo>
                  <a:lnTo>
                    <a:pt x="1" y="15"/>
                  </a:lnTo>
                  <a:lnTo>
                    <a:pt x="0" y="21"/>
                  </a:lnTo>
                  <a:lnTo>
                    <a:pt x="0" y="30"/>
                  </a:lnTo>
                  <a:lnTo>
                    <a:pt x="0" y="38"/>
                  </a:lnTo>
                  <a:lnTo>
                    <a:pt x="1" y="47"/>
                  </a:lnTo>
                  <a:lnTo>
                    <a:pt x="2" y="55"/>
                  </a:lnTo>
                  <a:lnTo>
                    <a:pt x="5" y="65"/>
                  </a:lnTo>
                  <a:lnTo>
                    <a:pt x="9" y="74"/>
                  </a:lnTo>
                  <a:lnTo>
                    <a:pt x="11" y="84"/>
                  </a:lnTo>
                  <a:lnTo>
                    <a:pt x="13" y="91"/>
                  </a:lnTo>
                  <a:lnTo>
                    <a:pt x="16" y="97"/>
                  </a:lnTo>
                  <a:lnTo>
                    <a:pt x="17" y="101"/>
                  </a:lnTo>
                  <a:lnTo>
                    <a:pt x="18" y="103"/>
                  </a:lnTo>
                  <a:lnTo>
                    <a:pt x="18" y="102"/>
                  </a:lnTo>
                  <a:lnTo>
                    <a:pt x="22" y="102"/>
                  </a:lnTo>
                  <a:lnTo>
                    <a:pt x="26" y="101"/>
                  </a:lnTo>
                  <a:lnTo>
                    <a:pt x="31" y="100"/>
                  </a:lnTo>
                  <a:lnTo>
                    <a:pt x="37" y="97"/>
                  </a:lnTo>
                  <a:lnTo>
                    <a:pt x="42" y="96"/>
                  </a:lnTo>
                  <a:lnTo>
                    <a:pt x="47" y="95"/>
                  </a:lnTo>
                  <a:lnTo>
                    <a:pt x="51" y="92"/>
                  </a:lnTo>
                  <a:lnTo>
                    <a:pt x="54" y="90"/>
                  </a:lnTo>
                  <a:lnTo>
                    <a:pt x="58" y="87"/>
                  </a:lnTo>
                  <a:lnTo>
                    <a:pt x="63" y="84"/>
                  </a:lnTo>
                  <a:lnTo>
                    <a:pt x="66" y="80"/>
                  </a:lnTo>
                  <a:lnTo>
                    <a:pt x="69" y="76"/>
                  </a:lnTo>
                  <a:lnTo>
                    <a:pt x="72" y="74"/>
                  </a:lnTo>
                  <a:lnTo>
                    <a:pt x="75" y="73"/>
                  </a:lnTo>
                  <a:lnTo>
                    <a:pt x="75" y="73"/>
                  </a:lnTo>
                  <a:lnTo>
                    <a:pt x="75" y="71"/>
                  </a:lnTo>
                  <a:lnTo>
                    <a:pt x="74" y="69"/>
                  </a:lnTo>
                  <a:lnTo>
                    <a:pt x="72" y="67"/>
                  </a:lnTo>
                  <a:lnTo>
                    <a:pt x="70" y="64"/>
                  </a:lnTo>
                  <a:lnTo>
                    <a:pt x="67" y="60"/>
                  </a:lnTo>
                  <a:lnTo>
                    <a:pt x="65" y="55"/>
                  </a:lnTo>
                  <a:lnTo>
                    <a:pt x="63" y="51"/>
                  </a:lnTo>
                  <a:lnTo>
                    <a:pt x="60" y="46"/>
                  </a:lnTo>
                  <a:lnTo>
                    <a:pt x="56" y="40"/>
                  </a:lnTo>
                  <a:lnTo>
                    <a:pt x="54" y="32"/>
                  </a:lnTo>
                  <a:lnTo>
                    <a:pt x="51" y="25"/>
                  </a:lnTo>
                  <a:lnTo>
                    <a:pt x="50" y="19"/>
                  </a:lnTo>
                  <a:lnTo>
                    <a:pt x="49" y="11"/>
                  </a:lnTo>
                  <a:lnTo>
                    <a:pt x="48" y="6"/>
                  </a:lnTo>
                  <a:lnTo>
                    <a:pt x="47" y="3"/>
                  </a:lnTo>
                  <a:lnTo>
                    <a:pt x="47" y="1"/>
                  </a:lnTo>
                  <a:lnTo>
                    <a:pt x="39" y="1"/>
                  </a:lnTo>
                  <a:lnTo>
                    <a:pt x="39" y="3"/>
                  </a:lnTo>
                  <a:lnTo>
                    <a:pt x="39" y="4"/>
                  </a:lnTo>
                  <a:lnTo>
                    <a:pt x="39" y="6"/>
                  </a:lnTo>
                  <a:lnTo>
                    <a:pt x="39" y="11"/>
                  </a:lnTo>
                  <a:lnTo>
                    <a:pt x="40" y="16"/>
                  </a:lnTo>
                  <a:lnTo>
                    <a:pt x="40" y="21"/>
                  </a:lnTo>
                  <a:lnTo>
                    <a:pt x="42" y="27"/>
                  </a:lnTo>
                  <a:lnTo>
                    <a:pt x="44" y="33"/>
                  </a:lnTo>
                  <a:lnTo>
                    <a:pt x="44" y="40"/>
                  </a:lnTo>
                  <a:lnTo>
                    <a:pt x="47" y="46"/>
                  </a:lnTo>
                  <a:lnTo>
                    <a:pt x="49" y="52"/>
                  </a:lnTo>
                  <a:lnTo>
                    <a:pt x="51" y="58"/>
                  </a:lnTo>
                  <a:lnTo>
                    <a:pt x="54" y="63"/>
                  </a:lnTo>
                  <a:lnTo>
                    <a:pt x="56" y="67"/>
                  </a:lnTo>
                  <a:lnTo>
                    <a:pt x="58" y="69"/>
                  </a:lnTo>
                  <a:lnTo>
                    <a:pt x="59" y="70"/>
                  </a:lnTo>
                  <a:lnTo>
                    <a:pt x="56" y="71"/>
                  </a:lnTo>
                  <a:lnTo>
                    <a:pt x="54" y="74"/>
                  </a:lnTo>
                  <a:lnTo>
                    <a:pt x="50" y="76"/>
                  </a:lnTo>
                  <a:lnTo>
                    <a:pt x="45" y="79"/>
                  </a:lnTo>
                  <a:lnTo>
                    <a:pt x="43" y="79"/>
                  </a:lnTo>
                  <a:lnTo>
                    <a:pt x="40" y="79"/>
                  </a:lnTo>
                  <a:lnTo>
                    <a:pt x="37" y="79"/>
                  </a:lnTo>
                  <a:lnTo>
                    <a:pt x="34" y="80"/>
                  </a:lnTo>
                  <a:lnTo>
                    <a:pt x="31" y="80"/>
                  </a:lnTo>
                  <a:lnTo>
                    <a:pt x="28" y="80"/>
                  </a:lnTo>
                  <a:lnTo>
                    <a:pt x="28" y="79"/>
                  </a:lnTo>
                  <a:lnTo>
                    <a:pt x="27" y="78"/>
                  </a:lnTo>
                  <a:lnTo>
                    <a:pt x="24" y="74"/>
                  </a:lnTo>
                  <a:lnTo>
                    <a:pt x="23" y="70"/>
                  </a:lnTo>
                  <a:lnTo>
                    <a:pt x="21" y="65"/>
                  </a:lnTo>
                  <a:lnTo>
                    <a:pt x="18" y="60"/>
                  </a:lnTo>
                  <a:lnTo>
                    <a:pt x="16" y="53"/>
                  </a:lnTo>
                  <a:lnTo>
                    <a:pt x="15" y="47"/>
                  </a:lnTo>
                  <a:lnTo>
                    <a:pt x="13" y="40"/>
                  </a:lnTo>
                  <a:lnTo>
                    <a:pt x="12" y="31"/>
                  </a:lnTo>
                  <a:lnTo>
                    <a:pt x="11" y="24"/>
                  </a:lnTo>
                  <a:lnTo>
                    <a:pt x="11" y="16"/>
                  </a:lnTo>
                  <a:lnTo>
                    <a:pt x="11" y="10"/>
                  </a:lnTo>
                  <a:lnTo>
                    <a:pt x="11" y="5"/>
                  </a:lnTo>
                  <a:lnTo>
                    <a:pt x="11" y="3"/>
                  </a:lnTo>
                  <a:lnTo>
                    <a:pt x="11" y="1"/>
                  </a:lnTo>
                  <a:lnTo>
                    <a:pt x="5" y="0"/>
                  </a:lnTo>
                  <a:lnTo>
                    <a:pt x="5"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3" name="Freeform 201">
              <a:extLst>
                <a:ext uri="{FF2B5EF4-FFF2-40B4-BE49-F238E27FC236}">
                  <a16:creationId xmlns:a16="http://schemas.microsoft.com/office/drawing/2014/main" id="{8D92BC11-7F34-4BDA-2BD2-979696B2569F}"/>
                </a:ext>
              </a:extLst>
            </p:cNvPr>
            <p:cNvSpPr>
              <a:spLocks/>
            </p:cNvSpPr>
            <p:nvPr/>
          </p:nvSpPr>
          <p:spPr bwMode="auto">
            <a:xfrm>
              <a:off x="4557" y="3140"/>
              <a:ext cx="77" cy="51"/>
            </a:xfrm>
            <a:custGeom>
              <a:avLst/>
              <a:gdLst>
                <a:gd name="T0" fmla="*/ 0 w 77"/>
                <a:gd name="T1" fmla="*/ 6 h 51"/>
                <a:gd name="T2" fmla="*/ 0 w 77"/>
                <a:gd name="T3" fmla="*/ 6 h 51"/>
                <a:gd name="T4" fmla="*/ 0 w 77"/>
                <a:gd name="T5" fmla="*/ 9 h 51"/>
                <a:gd name="T6" fmla="*/ 1 w 77"/>
                <a:gd name="T7" fmla="*/ 11 h 51"/>
                <a:gd name="T8" fmla="*/ 1 w 77"/>
                <a:gd name="T9" fmla="*/ 16 h 51"/>
                <a:gd name="T10" fmla="*/ 2 w 77"/>
                <a:gd name="T11" fmla="*/ 20 h 51"/>
                <a:gd name="T12" fmla="*/ 4 w 77"/>
                <a:gd name="T13" fmla="*/ 25 h 51"/>
                <a:gd name="T14" fmla="*/ 5 w 77"/>
                <a:gd name="T15" fmla="*/ 29 h 51"/>
                <a:gd name="T16" fmla="*/ 7 w 77"/>
                <a:gd name="T17" fmla="*/ 33 h 51"/>
                <a:gd name="T18" fmla="*/ 9 w 77"/>
                <a:gd name="T19" fmla="*/ 36 h 51"/>
                <a:gd name="T20" fmla="*/ 11 w 77"/>
                <a:gd name="T21" fmla="*/ 40 h 51"/>
                <a:gd name="T22" fmla="*/ 12 w 77"/>
                <a:gd name="T23" fmla="*/ 43 h 51"/>
                <a:gd name="T24" fmla="*/ 15 w 77"/>
                <a:gd name="T25" fmla="*/ 46 h 51"/>
                <a:gd name="T26" fmla="*/ 17 w 77"/>
                <a:gd name="T27" fmla="*/ 49 h 51"/>
                <a:gd name="T28" fmla="*/ 18 w 77"/>
                <a:gd name="T29" fmla="*/ 51 h 51"/>
                <a:gd name="T30" fmla="*/ 18 w 77"/>
                <a:gd name="T31" fmla="*/ 51 h 51"/>
                <a:gd name="T32" fmla="*/ 20 w 77"/>
                <a:gd name="T33" fmla="*/ 48 h 51"/>
                <a:gd name="T34" fmla="*/ 23 w 77"/>
                <a:gd name="T35" fmla="*/ 46 h 51"/>
                <a:gd name="T36" fmla="*/ 26 w 77"/>
                <a:gd name="T37" fmla="*/ 43 h 51"/>
                <a:gd name="T38" fmla="*/ 31 w 77"/>
                <a:gd name="T39" fmla="*/ 41 h 51"/>
                <a:gd name="T40" fmla="*/ 36 w 77"/>
                <a:gd name="T41" fmla="*/ 37 h 51"/>
                <a:gd name="T42" fmla="*/ 41 w 77"/>
                <a:gd name="T43" fmla="*/ 35 h 51"/>
                <a:gd name="T44" fmla="*/ 45 w 77"/>
                <a:gd name="T45" fmla="*/ 33 h 51"/>
                <a:gd name="T46" fmla="*/ 50 w 77"/>
                <a:gd name="T47" fmla="*/ 31 h 51"/>
                <a:gd name="T48" fmla="*/ 56 w 77"/>
                <a:gd name="T49" fmla="*/ 29 h 51"/>
                <a:gd name="T50" fmla="*/ 61 w 77"/>
                <a:gd name="T51" fmla="*/ 27 h 51"/>
                <a:gd name="T52" fmla="*/ 66 w 77"/>
                <a:gd name="T53" fmla="*/ 26 h 51"/>
                <a:gd name="T54" fmla="*/ 70 w 77"/>
                <a:gd name="T55" fmla="*/ 25 h 51"/>
                <a:gd name="T56" fmla="*/ 74 w 77"/>
                <a:gd name="T57" fmla="*/ 24 h 51"/>
                <a:gd name="T58" fmla="*/ 76 w 77"/>
                <a:gd name="T59" fmla="*/ 24 h 51"/>
                <a:gd name="T60" fmla="*/ 77 w 77"/>
                <a:gd name="T61" fmla="*/ 24 h 51"/>
                <a:gd name="T62" fmla="*/ 76 w 77"/>
                <a:gd name="T63" fmla="*/ 22 h 51"/>
                <a:gd name="T64" fmla="*/ 75 w 77"/>
                <a:gd name="T65" fmla="*/ 22 h 51"/>
                <a:gd name="T66" fmla="*/ 72 w 77"/>
                <a:gd name="T67" fmla="*/ 21 h 51"/>
                <a:gd name="T68" fmla="*/ 70 w 77"/>
                <a:gd name="T69" fmla="*/ 20 h 51"/>
                <a:gd name="T70" fmla="*/ 66 w 77"/>
                <a:gd name="T71" fmla="*/ 17 h 51"/>
                <a:gd name="T72" fmla="*/ 63 w 77"/>
                <a:gd name="T73" fmla="*/ 16 h 51"/>
                <a:gd name="T74" fmla="*/ 58 w 77"/>
                <a:gd name="T75" fmla="*/ 16 h 51"/>
                <a:gd name="T76" fmla="*/ 53 w 77"/>
                <a:gd name="T77" fmla="*/ 16 h 51"/>
                <a:gd name="T78" fmla="*/ 47 w 77"/>
                <a:gd name="T79" fmla="*/ 16 h 51"/>
                <a:gd name="T80" fmla="*/ 42 w 77"/>
                <a:gd name="T81" fmla="*/ 19 h 51"/>
                <a:gd name="T82" fmla="*/ 37 w 77"/>
                <a:gd name="T83" fmla="*/ 20 h 51"/>
                <a:gd name="T84" fmla="*/ 32 w 77"/>
                <a:gd name="T85" fmla="*/ 22 h 51"/>
                <a:gd name="T86" fmla="*/ 28 w 77"/>
                <a:gd name="T87" fmla="*/ 24 h 51"/>
                <a:gd name="T88" fmla="*/ 25 w 77"/>
                <a:gd name="T89" fmla="*/ 26 h 51"/>
                <a:gd name="T90" fmla="*/ 23 w 77"/>
                <a:gd name="T91" fmla="*/ 26 h 51"/>
                <a:gd name="T92" fmla="*/ 23 w 77"/>
                <a:gd name="T93" fmla="*/ 27 h 51"/>
                <a:gd name="T94" fmla="*/ 12 w 77"/>
                <a:gd name="T95" fmla="*/ 0 h 51"/>
                <a:gd name="T96" fmla="*/ 0 w 77"/>
                <a:gd name="T97" fmla="*/ 6 h 51"/>
                <a:gd name="T98" fmla="*/ 0 w 77"/>
                <a:gd name="T9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 h="51">
                  <a:moveTo>
                    <a:pt x="0" y="6"/>
                  </a:moveTo>
                  <a:lnTo>
                    <a:pt x="0" y="6"/>
                  </a:lnTo>
                  <a:lnTo>
                    <a:pt x="0" y="9"/>
                  </a:lnTo>
                  <a:lnTo>
                    <a:pt x="1" y="11"/>
                  </a:lnTo>
                  <a:lnTo>
                    <a:pt x="1" y="16"/>
                  </a:lnTo>
                  <a:lnTo>
                    <a:pt x="2" y="20"/>
                  </a:lnTo>
                  <a:lnTo>
                    <a:pt x="4" y="25"/>
                  </a:lnTo>
                  <a:lnTo>
                    <a:pt x="5" y="29"/>
                  </a:lnTo>
                  <a:lnTo>
                    <a:pt x="7" y="33"/>
                  </a:lnTo>
                  <a:lnTo>
                    <a:pt x="9" y="36"/>
                  </a:lnTo>
                  <a:lnTo>
                    <a:pt x="11" y="40"/>
                  </a:lnTo>
                  <a:lnTo>
                    <a:pt x="12" y="43"/>
                  </a:lnTo>
                  <a:lnTo>
                    <a:pt x="15" y="46"/>
                  </a:lnTo>
                  <a:lnTo>
                    <a:pt x="17" y="49"/>
                  </a:lnTo>
                  <a:lnTo>
                    <a:pt x="18" y="51"/>
                  </a:lnTo>
                  <a:lnTo>
                    <a:pt x="18" y="51"/>
                  </a:lnTo>
                  <a:lnTo>
                    <a:pt x="20" y="48"/>
                  </a:lnTo>
                  <a:lnTo>
                    <a:pt x="23" y="46"/>
                  </a:lnTo>
                  <a:lnTo>
                    <a:pt x="26" y="43"/>
                  </a:lnTo>
                  <a:lnTo>
                    <a:pt x="31" y="41"/>
                  </a:lnTo>
                  <a:lnTo>
                    <a:pt x="36" y="37"/>
                  </a:lnTo>
                  <a:lnTo>
                    <a:pt x="41" y="35"/>
                  </a:lnTo>
                  <a:lnTo>
                    <a:pt x="45" y="33"/>
                  </a:lnTo>
                  <a:lnTo>
                    <a:pt x="50" y="31"/>
                  </a:lnTo>
                  <a:lnTo>
                    <a:pt x="56" y="29"/>
                  </a:lnTo>
                  <a:lnTo>
                    <a:pt x="61" y="27"/>
                  </a:lnTo>
                  <a:lnTo>
                    <a:pt x="66" y="26"/>
                  </a:lnTo>
                  <a:lnTo>
                    <a:pt x="70" y="25"/>
                  </a:lnTo>
                  <a:lnTo>
                    <a:pt x="74" y="24"/>
                  </a:lnTo>
                  <a:lnTo>
                    <a:pt x="76" y="24"/>
                  </a:lnTo>
                  <a:lnTo>
                    <a:pt x="77" y="24"/>
                  </a:lnTo>
                  <a:lnTo>
                    <a:pt x="76" y="22"/>
                  </a:lnTo>
                  <a:lnTo>
                    <a:pt x="75" y="22"/>
                  </a:lnTo>
                  <a:lnTo>
                    <a:pt x="72" y="21"/>
                  </a:lnTo>
                  <a:lnTo>
                    <a:pt x="70" y="20"/>
                  </a:lnTo>
                  <a:lnTo>
                    <a:pt x="66" y="17"/>
                  </a:lnTo>
                  <a:lnTo>
                    <a:pt x="63" y="16"/>
                  </a:lnTo>
                  <a:lnTo>
                    <a:pt x="58" y="16"/>
                  </a:lnTo>
                  <a:lnTo>
                    <a:pt x="53" y="16"/>
                  </a:lnTo>
                  <a:lnTo>
                    <a:pt x="47" y="16"/>
                  </a:lnTo>
                  <a:lnTo>
                    <a:pt x="42" y="19"/>
                  </a:lnTo>
                  <a:lnTo>
                    <a:pt x="37" y="20"/>
                  </a:lnTo>
                  <a:lnTo>
                    <a:pt x="32" y="22"/>
                  </a:lnTo>
                  <a:lnTo>
                    <a:pt x="28" y="24"/>
                  </a:lnTo>
                  <a:lnTo>
                    <a:pt x="25" y="26"/>
                  </a:lnTo>
                  <a:lnTo>
                    <a:pt x="23" y="26"/>
                  </a:lnTo>
                  <a:lnTo>
                    <a:pt x="23" y="27"/>
                  </a:lnTo>
                  <a:lnTo>
                    <a:pt x="12" y="0"/>
                  </a:lnTo>
                  <a:lnTo>
                    <a:pt x="0" y="6"/>
                  </a:lnTo>
                  <a:lnTo>
                    <a:pt x="0" y="6"/>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4" name="Freeform 202">
              <a:extLst>
                <a:ext uri="{FF2B5EF4-FFF2-40B4-BE49-F238E27FC236}">
                  <a16:creationId xmlns:a16="http://schemas.microsoft.com/office/drawing/2014/main" id="{8BE923C9-5320-99A7-65F5-006E2C13A91E}"/>
                </a:ext>
              </a:extLst>
            </p:cNvPr>
            <p:cNvSpPr>
              <a:spLocks/>
            </p:cNvSpPr>
            <p:nvPr/>
          </p:nvSpPr>
          <p:spPr bwMode="auto">
            <a:xfrm>
              <a:off x="4586" y="3057"/>
              <a:ext cx="45" cy="102"/>
            </a:xfrm>
            <a:custGeom>
              <a:avLst/>
              <a:gdLst>
                <a:gd name="T0" fmla="*/ 16 w 45"/>
                <a:gd name="T1" fmla="*/ 0 h 102"/>
                <a:gd name="T2" fmla="*/ 16 w 45"/>
                <a:gd name="T3" fmla="*/ 1 h 102"/>
                <a:gd name="T4" fmla="*/ 16 w 45"/>
                <a:gd name="T5" fmla="*/ 5 h 102"/>
                <a:gd name="T6" fmla="*/ 16 w 45"/>
                <a:gd name="T7" fmla="*/ 10 h 102"/>
                <a:gd name="T8" fmla="*/ 16 w 45"/>
                <a:gd name="T9" fmla="*/ 16 h 102"/>
                <a:gd name="T10" fmla="*/ 16 w 45"/>
                <a:gd name="T11" fmla="*/ 23 h 102"/>
                <a:gd name="T12" fmla="*/ 16 w 45"/>
                <a:gd name="T13" fmla="*/ 30 h 102"/>
                <a:gd name="T14" fmla="*/ 18 w 45"/>
                <a:gd name="T15" fmla="*/ 39 h 102"/>
                <a:gd name="T16" fmla="*/ 19 w 45"/>
                <a:gd name="T17" fmla="*/ 46 h 102"/>
                <a:gd name="T18" fmla="*/ 20 w 45"/>
                <a:gd name="T19" fmla="*/ 54 h 102"/>
                <a:gd name="T20" fmla="*/ 24 w 45"/>
                <a:gd name="T21" fmla="*/ 62 h 102"/>
                <a:gd name="T22" fmla="*/ 29 w 45"/>
                <a:gd name="T23" fmla="*/ 71 h 102"/>
                <a:gd name="T24" fmla="*/ 32 w 45"/>
                <a:gd name="T25" fmla="*/ 81 h 102"/>
                <a:gd name="T26" fmla="*/ 36 w 45"/>
                <a:gd name="T27" fmla="*/ 88 h 102"/>
                <a:gd name="T28" fmla="*/ 41 w 45"/>
                <a:gd name="T29" fmla="*/ 96 h 102"/>
                <a:gd name="T30" fmla="*/ 43 w 45"/>
                <a:gd name="T31" fmla="*/ 99 h 102"/>
                <a:gd name="T32" fmla="*/ 45 w 45"/>
                <a:gd name="T33" fmla="*/ 102 h 102"/>
                <a:gd name="T34" fmla="*/ 42 w 45"/>
                <a:gd name="T35" fmla="*/ 100 h 102"/>
                <a:gd name="T36" fmla="*/ 40 w 45"/>
                <a:gd name="T37" fmla="*/ 99 h 102"/>
                <a:gd name="T38" fmla="*/ 35 w 45"/>
                <a:gd name="T39" fmla="*/ 96 h 102"/>
                <a:gd name="T40" fmla="*/ 29 w 45"/>
                <a:gd name="T41" fmla="*/ 91 h 102"/>
                <a:gd name="T42" fmla="*/ 23 w 45"/>
                <a:gd name="T43" fmla="*/ 84 h 102"/>
                <a:gd name="T44" fmla="*/ 16 w 45"/>
                <a:gd name="T45" fmla="*/ 76 h 102"/>
                <a:gd name="T46" fmla="*/ 10 w 45"/>
                <a:gd name="T47" fmla="*/ 65 h 102"/>
                <a:gd name="T48" fmla="*/ 7 w 45"/>
                <a:gd name="T49" fmla="*/ 54 h 102"/>
                <a:gd name="T50" fmla="*/ 3 w 45"/>
                <a:gd name="T51" fmla="*/ 40 h 102"/>
                <a:gd name="T52" fmla="*/ 0 w 45"/>
                <a:gd name="T53" fmla="*/ 30 h 102"/>
                <a:gd name="T54" fmla="*/ 0 w 45"/>
                <a:gd name="T55" fmla="*/ 21 h 102"/>
                <a:gd name="T56" fmla="*/ 0 w 45"/>
                <a:gd name="T57" fmla="*/ 14 h 102"/>
                <a:gd name="T58" fmla="*/ 2 w 45"/>
                <a:gd name="T59" fmla="*/ 8 h 102"/>
                <a:gd name="T60" fmla="*/ 3 w 45"/>
                <a:gd name="T61" fmla="*/ 5 h 102"/>
                <a:gd name="T62" fmla="*/ 4 w 45"/>
                <a:gd name="T63" fmla="*/ 2 h 102"/>
                <a:gd name="T64" fmla="*/ 5 w 45"/>
                <a:gd name="T65" fmla="*/ 2 h 102"/>
                <a:gd name="T66" fmla="*/ 16 w 45"/>
                <a:gd name="T67" fmla="*/ 0 h 102"/>
                <a:gd name="T68" fmla="*/ 16 w 45"/>
                <a:gd name="T6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 h="102">
                  <a:moveTo>
                    <a:pt x="16" y="0"/>
                  </a:moveTo>
                  <a:lnTo>
                    <a:pt x="16" y="1"/>
                  </a:lnTo>
                  <a:lnTo>
                    <a:pt x="16" y="5"/>
                  </a:lnTo>
                  <a:lnTo>
                    <a:pt x="16" y="10"/>
                  </a:lnTo>
                  <a:lnTo>
                    <a:pt x="16" y="16"/>
                  </a:lnTo>
                  <a:lnTo>
                    <a:pt x="16" y="23"/>
                  </a:lnTo>
                  <a:lnTo>
                    <a:pt x="16" y="30"/>
                  </a:lnTo>
                  <a:lnTo>
                    <a:pt x="18" y="39"/>
                  </a:lnTo>
                  <a:lnTo>
                    <a:pt x="19" y="46"/>
                  </a:lnTo>
                  <a:lnTo>
                    <a:pt x="20" y="54"/>
                  </a:lnTo>
                  <a:lnTo>
                    <a:pt x="24" y="62"/>
                  </a:lnTo>
                  <a:lnTo>
                    <a:pt x="29" y="71"/>
                  </a:lnTo>
                  <a:lnTo>
                    <a:pt x="32" y="81"/>
                  </a:lnTo>
                  <a:lnTo>
                    <a:pt x="36" y="88"/>
                  </a:lnTo>
                  <a:lnTo>
                    <a:pt x="41" y="96"/>
                  </a:lnTo>
                  <a:lnTo>
                    <a:pt x="43" y="99"/>
                  </a:lnTo>
                  <a:lnTo>
                    <a:pt x="45" y="102"/>
                  </a:lnTo>
                  <a:lnTo>
                    <a:pt x="42" y="100"/>
                  </a:lnTo>
                  <a:lnTo>
                    <a:pt x="40" y="99"/>
                  </a:lnTo>
                  <a:lnTo>
                    <a:pt x="35" y="96"/>
                  </a:lnTo>
                  <a:lnTo>
                    <a:pt x="29" y="91"/>
                  </a:lnTo>
                  <a:lnTo>
                    <a:pt x="23" y="84"/>
                  </a:lnTo>
                  <a:lnTo>
                    <a:pt x="16" y="76"/>
                  </a:lnTo>
                  <a:lnTo>
                    <a:pt x="10" y="65"/>
                  </a:lnTo>
                  <a:lnTo>
                    <a:pt x="7" y="54"/>
                  </a:lnTo>
                  <a:lnTo>
                    <a:pt x="3" y="40"/>
                  </a:lnTo>
                  <a:lnTo>
                    <a:pt x="0" y="30"/>
                  </a:lnTo>
                  <a:lnTo>
                    <a:pt x="0" y="21"/>
                  </a:lnTo>
                  <a:lnTo>
                    <a:pt x="0" y="14"/>
                  </a:lnTo>
                  <a:lnTo>
                    <a:pt x="2" y="8"/>
                  </a:lnTo>
                  <a:lnTo>
                    <a:pt x="3" y="5"/>
                  </a:lnTo>
                  <a:lnTo>
                    <a:pt x="4" y="2"/>
                  </a:lnTo>
                  <a:lnTo>
                    <a:pt x="5" y="2"/>
                  </a:lnTo>
                  <a:lnTo>
                    <a:pt x="16" y="0"/>
                  </a:lnTo>
                  <a:lnTo>
                    <a:pt x="16"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5" name="Freeform 203">
              <a:extLst>
                <a:ext uri="{FF2B5EF4-FFF2-40B4-BE49-F238E27FC236}">
                  <a16:creationId xmlns:a16="http://schemas.microsoft.com/office/drawing/2014/main" id="{5B81803D-1DA9-3A33-4243-BC400F02EC1E}"/>
                </a:ext>
              </a:extLst>
            </p:cNvPr>
            <p:cNvSpPr>
              <a:spLocks/>
            </p:cNvSpPr>
            <p:nvPr/>
          </p:nvSpPr>
          <p:spPr bwMode="auto">
            <a:xfrm>
              <a:off x="4606" y="3052"/>
              <a:ext cx="52" cy="78"/>
            </a:xfrm>
            <a:custGeom>
              <a:avLst/>
              <a:gdLst>
                <a:gd name="T0" fmla="*/ 25 w 52"/>
                <a:gd name="T1" fmla="*/ 1 h 78"/>
                <a:gd name="T2" fmla="*/ 25 w 52"/>
                <a:gd name="T3" fmla="*/ 1 h 78"/>
                <a:gd name="T4" fmla="*/ 25 w 52"/>
                <a:gd name="T5" fmla="*/ 4 h 78"/>
                <a:gd name="T6" fmla="*/ 23 w 52"/>
                <a:gd name="T7" fmla="*/ 6 h 78"/>
                <a:gd name="T8" fmla="*/ 23 w 52"/>
                <a:gd name="T9" fmla="*/ 10 h 78"/>
                <a:gd name="T10" fmla="*/ 23 w 52"/>
                <a:gd name="T11" fmla="*/ 13 h 78"/>
                <a:gd name="T12" fmla="*/ 23 w 52"/>
                <a:gd name="T13" fmla="*/ 19 h 78"/>
                <a:gd name="T14" fmla="*/ 23 w 52"/>
                <a:gd name="T15" fmla="*/ 26 h 78"/>
                <a:gd name="T16" fmla="*/ 25 w 52"/>
                <a:gd name="T17" fmla="*/ 32 h 78"/>
                <a:gd name="T18" fmla="*/ 25 w 52"/>
                <a:gd name="T19" fmla="*/ 39 h 78"/>
                <a:gd name="T20" fmla="*/ 26 w 52"/>
                <a:gd name="T21" fmla="*/ 45 h 78"/>
                <a:gd name="T22" fmla="*/ 27 w 52"/>
                <a:gd name="T23" fmla="*/ 50 h 78"/>
                <a:gd name="T24" fmla="*/ 28 w 52"/>
                <a:gd name="T25" fmla="*/ 55 h 78"/>
                <a:gd name="T26" fmla="*/ 30 w 52"/>
                <a:gd name="T27" fmla="*/ 58 h 78"/>
                <a:gd name="T28" fmla="*/ 31 w 52"/>
                <a:gd name="T29" fmla="*/ 60 h 78"/>
                <a:gd name="T30" fmla="*/ 31 w 52"/>
                <a:gd name="T31" fmla="*/ 62 h 78"/>
                <a:gd name="T32" fmla="*/ 32 w 52"/>
                <a:gd name="T33" fmla="*/ 64 h 78"/>
                <a:gd name="T34" fmla="*/ 31 w 52"/>
                <a:gd name="T35" fmla="*/ 64 h 78"/>
                <a:gd name="T36" fmla="*/ 30 w 52"/>
                <a:gd name="T37" fmla="*/ 64 h 78"/>
                <a:gd name="T38" fmla="*/ 26 w 52"/>
                <a:gd name="T39" fmla="*/ 65 h 78"/>
                <a:gd name="T40" fmla="*/ 21 w 52"/>
                <a:gd name="T41" fmla="*/ 65 h 78"/>
                <a:gd name="T42" fmla="*/ 17 w 52"/>
                <a:gd name="T43" fmla="*/ 65 h 78"/>
                <a:gd name="T44" fmla="*/ 15 w 52"/>
                <a:gd name="T45" fmla="*/ 65 h 78"/>
                <a:gd name="T46" fmla="*/ 11 w 52"/>
                <a:gd name="T47" fmla="*/ 65 h 78"/>
                <a:gd name="T48" fmla="*/ 7 w 52"/>
                <a:gd name="T49" fmla="*/ 65 h 78"/>
                <a:gd name="T50" fmla="*/ 4 w 52"/>
                <a:gd name="T51" fmla="*/ 65 h 78"/>
                <a:gd name="T52" fmla="*/ 1 w 52"/>
                <a:gd name="T53" fmla="*/ 65 h 78"/>
                <a:gd name="T54" fmla="*/ 0 w 52"/>
                <a:gd name="T55" fmla="*/ 65 h 78"/>
                <a:gd name="T56" fmla="*/ 5 w 52"/>
                <a:gd name="T57" fmla="*/ 74 h 78"/>
                <a:gd name="T58" fmla="*/ 7 w 52"/>
                <a:gd name="T59" fmla="*/ 74 h 78"/>
                <a:gd name="T60" fmla="*/ 10 w 52"/>
                <a:gd name="T61" fmla="*/ 75 h 78"/>
                <a:gd name="T62" fmla="*/ 14 w 52"/>
                <a:gd name="T63" fmla="*/ 76 h 78"/>
                <a:gd name="T64" fmla="*/ 17 w 52"/>
                <a:gd name="T65" fmla="*/ 76 h 78"/>
                <a:gd name="T66" fmla="*/ 21 w 52"/>
                <a:gd name="T67" fmla="*/ 76 h 78"/>
                <a:gd name="T68" fmla="*/ 26 w 52"/>
                <a:gd name="T69" fmla="*/ 77 h 78"/>
                <a:gd name="T70" fmla="*/ 30 w 52"/>
                <a:gd name="T71" fmla="*/ 78 h 78"/>
                <a:gd name="T72" fmla="*/ 33 w 52"/>
                <a:gd name="T73" fmla="*/ 77 h 78"/>
                <a:gd name="T74" fmla="*/ 37 w 52"/>
                <a:gd name="T75" fmla="*/ 77 h 78"/>
                <a:gd name="T76" fmla="*/ 41 w 52"/>
                <a:gd name="T77" fmla="*/ 76 h 78"/>
                <a:gd name="T78" fmla="*/ 44 w 52"/>
                <a:gd name="T79" fmla="*/ 75 h 78"/>
                <a:gd name="T80" fmla="*/ 47 w 52"/>
                <a:gd name="T81" fmla="*/ 74 h 78"/>
                <a:gd name="T82" fmla="*/ 49 w 52"/>
                <a:gd name="T83" fmla="*/ 72 h 78"/>
                <a:gd name="T84" fmla="*/ 50 w 52"/>
                <a:gd name="T85" fmla="*/ 72 h 78"/>
                <a:gd name="T86" fmla="*/ 52 w 52"/>
                <a:gd name="T87" fmla="*/ 72 h 78"/>
                <a:gd name="T88" fmla="*/ 50 w 52"/>
                <a:gd name="T89" fmla="*/ 70 h 78"/>
                <a:gd name="T90" fmla="*/ 49 w 52"/>
                <a:gd name="T91" fmla="*/ 67 h 78"/>
                <a:gd name="T92" fmla="*/ 47 w 52"/>
                <a:gd name="T93" fmla="*/ 62 h 78"/>
                <a:gd name="T94" fmla="*/ 46 w 52"/>
                <a:gd name="T95" fmla="*/ 58 h 78"/>
                <a:gd name="T96" fmla="*/ 43 w 52"/>
                <a:gd name="T97" fmla="*/ 51 h 78"/>
                <a:gd name="T98" fmla="*/ 41 w 52"/>
                <a:gd name="T99" fmla="*/ 44 h 78"/>
                <a:gd name="T100" fmla="*/ 38 w 52"/>
                <a:gd name="T101" fmla="*/ 38 h 78"/>
                <a:gd name="T102" fmla="*/ 37 w 52"/>
                <a:gd name="T103" fmla="*/ 34 h 78"/>
                <a:gd name="T104" fmla="*/ 36 w 52"/>
                <a:gd name="T105" fmla="*/ 28 h 78"/>
                <a:gd name="T106" fmla="*/ 34 w 52"/>
                <a:gd name="T107" fmla="*/ 23 h 78"/>
                <a:gd name="T108" fmla="*/ 33 w 52"/>
                <a:gd name="T109" fmla="*/ 17 h 78"/>
                <a:gd name="T110" fmla="*/ 33 w 52"/>
                <a:gd name="T111" fmla="*/ 12 h 78"/>
                <a:gd name="T112" fmla="*/ 33 w 52"/>
                <a:gd name="T113" fmla="*/ 6 h 78"/>
                <a:gd name="T114" fmla="*/ 33 w 52"/>
                <a:gd name="T115" fmla="*/ 4 h 78"/>
                <a:gd name="T116" fmla="*/ 33 w 52"/>
                <a:gd name="T117" fmla="*/ 0 h 78"/>
                <a:gd name="T118" fmla="*/ 33 w 52"/>
                <a:gd name="T119" fmla="*/ 0 h 78"/>
                <a:gd name="T120" fmla="*/ 25 w 52"/>
                <a:gd name="T121" fmla="*/ 1 h 78"/>
                <a:gd name="T122" fmla="*/ 25 w 52"/>
                <a:gd name="T123"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78">
                  <a:moveTo>
                    <a:pt x="25" y="1"/>
                  </a:moveTo>
                  <a:lnTo>
                    <a:pt x="25" y="1"/>
                  </a:lnTo>
                  <a:lnTo>
                    <a:pt x="25" y="4"/>
                  </a:lnTo>
                  <a:lnTo>
                    <a:pt x="23" y="6"/>
                  </a:lnTo>
                  <a:lnTo>
                    <a:pt x="23" y="10"/>
                  </a:lnTo>
                  <a:lnTo>
                    <a:pt x="23" y="13"/>
                  </a:lnTo>
                  <a:lnTo>
                    <a:pt x="23" y="19"/>
                  </a:lnTo>
                  <a:lnTo>
                    <a:pt x="23" y="26"/>
                  </a:lnTo>
                  <a:lnTo>
                    <a:pt x="25" y="32"/>
                  </a:lnTo>
                  <a:lnTo>
                    <a:pt x="25" y="39"/>
                  </a:lnTo>
                  <a:lnTo>
                    <a:pt x="26" y="45"/>
                  </a:lnTo>
                  <a:lnTo>
                    <a:pt x="27" y="50"/>
                  </a:lnTo>
                  <a:lnTo>
                    <a:pt x="28" y="55"/>
                  </a:lnTo>
                  <a:lnTo>
                    <a:pt x="30" y="58"/>
                  </a:lnTo>
                  <a:lnTo>
                    <a:pt x="31" y="60"/>
                  </a:lnTo>
                  <a:lnTo>
                    <a:pt x="31" y="62"/>
                  </a:lnTo>
                  <a:lnTo>
                    <a:pt x="32" y="64"/>
                  </a:lnTo>
                  <a:lnTo>
                    <a:pt x="31" y="64"/>
                  </a:lnTo>
                  <a:lnTo>
                    <a:pt x="30" y="64"/>
                  </a:lnTo>
                  <a:lnTo>
                    <a:pt x="26" y="65"/>
                  </a:lnTo>
                  <a:lnTo>
                    <a:pt x="21" y="65"/>
                  </a:lnTo>
                  <a:lnTo>
                    <a:pt x="17" y="65"/>
                  </a:lnTo>
                  <a:lnTo>
                    <a:pt x="15" y="65"/>
                  </a:lnTo>
                  <a:lnTo>
                    <a:pt x="11" y="65"/>
                  </a:lnTo>
                  <a:lnTo>
                    <a:pt x="7" y="65"/>
                  </a:lnTo>
                  <a:lnTo>
                    <a:pt x="4" y="65"/>
                  </a:lnTo>
                  <a:lnTo>
                    <a:pt x="1" y="65"/>
                  </a:lnTo>
                  <a:lnTo>
                    <a:pt x="0" y="65"/>
                  </a:lnTo>
                  <a:lnTo>
                    <a:pt x="5" y="74"/>
                  </a:lnTo>
                  <a:lnTo>
                    <a:pt x="7" y="74"/>
                  </a:lnTo>
                  <a:lnTo>
                    <a:pt x="10" y="75"/>
                  </a:lnTo>
                  <a:lnTo>
                    <a:pt x="14" y="76"/>
                  </a:lnTo>
                  <a:lnTo>
                    <a:pt x="17" y="76"/>
                  </a:lnTo>
                  <a:lnTo>
                    <a:pt x="21" y="76"/>
                  </a:lnTo>
                  <a:lnTo>
                    <a:pt x="26" y="77"/>
                  </a:lnTo>
                  <a:lnTo>
                    <a:pt x="30" y="78"/>
                  </a:lnTo>
                  <a:lnTo>
                    <a:pt x="33" y="77"/>
                  </a:lnTo>
                  <a:lnTo>
                    <a:pt x="37" y="77"/>
                  </a:lnTo>
                  <a:lnTo>
                    <a:pt x="41" y="76"/>
                  </a:lnTo>
                  <a:lnTo>
                    <a:pt x="44" y="75"/>
                  </a:lnTo>
                  <a:lnTo>
                    <a:pt x="47" y="74"/>
                  </a:lnTo>
                  <a:lnTo>
                    <a:pt x="49" y="72"/>
                  </a:lnTo>
                  <a:lnTo>
                    <a:pt x="50" y="72"/>
                  </a:lnTo>
                  <a:lnTo>
                    <a:pt x="52" y="72"/>
                  </a:lnTo>
                  <a:lnTo>
                    <a:pt x="50" y="70"/>
                  </a:lnTo>
                  <a:lnTo>
                    <a:pt x="49" y="67"/>
                  </a:lnTo>
                  <a:lnTo>
                    <a:pt x="47" y="62"/>
                  </a:lnTo>
                  <a:lnTo>
                    <a:pt x="46" y="58"/>
                  </a:lnTo>
                  <a:lnTo>
                    <a:pt x="43" y="51"/>
                  </a:lnTo>
                  <a:lnTo>
                    <a:pt x="41" y="44"/>
                  </a:lnTo>
                  <a:lnTo>
                    <a:pt x="38" y="38"/>
                  </a:lnTo>
                  <a:lnTo>
                    <a:pt x="37" y="34"/>
                  </a:lnTo>
                  <a:lnTo>
                    <a:pt x="36" y="28"/>
                  </a:lnTo>
                  <a:lnTo>
                    <a:pt x="34" y="23"/>
                  </a:lnTo>
                  <a:lnTo>
                    <a:pt x="33" y="17"/>
                  </a:lnTo>
                  <a:lnTo>
                    <a:pt x="33" y="12"/>
                  </a:lnTo>
                  <a:lnTo>
                    <a:pt x="33" y="6"/>
                  </a:lnTo>
                  <a:lnTo>
                    <a:pt x="33" y="4"/>
                  </a:lnTo>
                  <a:lnTo>
                    <a:pt x="33" y="0"/>
                  </a:lnTo>
                  <a:lnTo>
                    <a:pt x="33" y="0"/>
                  </a:lnTo>
                  <a:lnTo>
                    <a:pt x="25" y="1"/>
                  </a:lnTo>
                  <a:lnTo>
                    <a:pt x="25" y="1"/>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6" name="Freeform 204">
              <a:extLst>
                <a:ext uri="{FF2B5EF4-FFF2-40B4-BE49-F238E27FC236}">
                  <a16:creationId xmlns:a16="http://schemas.microsoft.com/office/drawing/2014/main" id="{C0360C7F-1907-A1C2-F3E8-E2B8B30FB305}"/>
                </a:ext>
              </a:extLst>
            </p:cNvPr>
            <p:cNvSpPr>
              <a:spLocks/>
            </p:cNvSpPr>
            <p:nvPr/>
          </p:nvSpPr>
          <p:spPr bwMode="auto">
            <a:xfrm>
              <a:off x="4315" y="2902"/>
              <a:ext cx="512" cy="102"/>
            </a:xfrm>
            <a:custGeom>
              <a:avLst/>
              <a:gdLst>
                <a:gd name="T0" fmla="*/ 14 w 512"/>
                <a:gd name="T1" fmla="*/ 102 h 102"/>
                <a:gd name="T2" fmla="*/ 19 w 512"/>
                <a:gd name="T3" fmla="*/ 95 h 102"/>
                <a:gd name="T4" fmla="*/ 32 w 512"/>
                <a:gd name="T5" fmla="*/ 84 h 102"/>
                <a:gd name="T6" fmla="*/ 54 w 512"/>
                <a:gd name="T7" fmla="*/ 70 h 102"/>
                <a:gd name="T8" fmla="*/ 82 w 512"/>
                <a:gd name="T9" fmla="*/ 55 h 102"/>
                <a:gd name="T10" fmla="*/ 117 w 512"/>
                <a:gd name="T11" fmla="*/ 41 h 102"/>
                <a:gd name="T12" fmla="*/ 159 w 512"/>
                <a:gd name="T13" fmla="*/ 28 h 102"/>
                <a:gd name="T14" fmla="*/ 202 w 512"/>
                <a:gd name="T15" fmla="*/ 18 h 102"/>
                <a:gd name="T16" fmla="*/ 252 w 512"/>
                <a:gd name="T17" fmla="*/ 15 h 102"/>
                <a:gd name="T18" fmla="*/ 301 w 512"/>
                <a:gd name="T19" fmla="*/ 16 h 102"/>
                <a:gd name="T20" fmla="*/ 349 w 512"/>
                <a:gd name="T21" fmla="*/ 20 h 102"/>
                <a:gd name="T22" fmla="*/ 392 w 512"/>
                <a:gd name="T23" fmla="*/ 25 h 102"/>
                <a:gd name="T24" fmla="*/ 431 w 512"/>
                <a:gd name="T25" fmla="*/ 32 h 102"/>
                <a:gd name="T26" fmla="*/ 464 w 512"/>
                <a:gd name="T27" fmla="*/ 39 h 102"/>
                <a:gd name="T28" fmla="*/ 490 w 512"/>
                <a:gd name="T29" fmla="*/ 45 h 102"/>
                <a:gd name="T30" fmla="*/ 506 w 512"/>
                <a:gd name="T31" fmla="*/ 49 h 102"/>
                <a:gd name="T32" fmla="*/ 512 w 512"/>
                <a:gd name="T33" fmla="*/ 52 h 102"/>
                <a:gd name="T34" fmla="*/ 508 w 512"/>
                <a:gd name="T35" fmla="*/ 49 h 102"/>
                <a:gd name="T36" fmla="*/ 500 w 512"/>
                <a:gd name="T37" fmla="*/ 43 h 102"/>
                <a:gd name="T38" fmla="*/ 484 w 512"/>
                <a:gd name="T39" fmla="*/ 36 h 102"/>
                <a:gd name="T40" fmla="*/ 460 w 512"/>
                <a:gd name="T41" fmla="*/ 27 h 102"/>
                <a:gd name="T42" fmla="*/ 429 w 512"/>
                <a:gd name="T43" fmla="*/ 17 h 102"/>
                <a:gd name="T44" fmla="*/ 387 w 512"/>
                <a:gd name="T45" fmla="*/ 10 h 102"/>
                <a:gd name="T46" fmla="*/ 335 w 512"/>
                <a:gd name="T47" fmla="*/ 4 h 102"/>
                <a:gd name="T48" fmla="*/ 271 w 512"/>
                <a:gd name="T49" fmla="*/ 0 h 102"/>
                <a:gd name="T50" fmla="*/ 206 w 512"/>
                <a:gd name="T51" fmla="*/ 2 h 102"/>
                <a:gd name="T52" fmla="*/ 151 w 512"/>
                <a:gd name="T53" fmla="*/ 12 h 102"/>
                <a:gd name="T54" fmla="*/ 105 w 512"/>
                <a:gd name="T55" fmla="*/ 27 h 102"/>
                <a:gd name="T56" fmla="*/ 67 w 512"/>
                <a:gd name="T57" fmla="*/ 45 h 102"/>
                <a:gd name="T58" fmla="*/ 37 w 512"/>
                <a:gd name="T59" fmla="*/ 63 h 102"/>
                <a:gd name="T60" fmla="*/ 16 w 512"/>
                <a:gd name="T61" fmla="*/ 79 h 102"/>
                <a:gd name="T62" fmla="*/ 4 w 512"/>
                <a:gd name="T63" fmla="*/ 90 h 102"/>
                <a:gd name="T64" fmla="*/ 0 w 512"/>
                <a:gd name="T65" fmla="*/ 95 h 102"/>
                <a:gd name="T66" fmla="*/ 14 w 512"/>
                <a:gd name="T67" fmla="*/ 102 h 102"/>
                <a:gd name="T68" fmla="*/ 14 w 512"/>
                <a:gd name="T6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2" h="102">
                  <a:moveTo>
                    <a:pt x="14" y="102"/>
                  </a:moveTo>
                  <a:lnTo>
                    <a:pt x="19" y="95"/>
                  </a:lnTo>
                  <a:lnTo>
                    <a:pt x="32" y="84"/>
                  </a:lnTo>
                  <a:lnTo>
                    <a:pt x="54" y="70"/>
                  </a:lnTo>
                  <a:lnTo>
                    <a:pt x="82" y="55"/>
                  </a:lnTo>
                  <a:lnTo>
                    <a:pt x="117" y="41"/>
                  </a:lnTo>
                  <a:lnTo>
                    <a:pt x="159" y="28"/>
                  </a:lnTo>
                  <a:lnTo>
                    <a:pt x="202" y="18"/>
                  </a:lnTo>
                  <a:lnTo>
                    <a:pt x="252" y="15"/>
                  </a:lnTo>
                  <a:lnTo>
                    <a:pt x="301" y="16"/>
                  </a:lnTo>
                  <a:lnTo>
                    <a:pt x="349" y="20"/>
                  </a:lnTo>
                  <a:lnTo>
                    <a:pt x="392" y="25"/>
                  </a:lnTo>
                  <a:lnTo>
                    <a:pt x="431" y="32"/>
                  </a:lnTo>
                  <a:lnTo>
                    <a:pt x="464" y="39"/>
                  </a:lnTo>
                  <a:lnTo>
                    <a:pt x="490" y="45"/>
                  </a:lnTo>
                  <a:lnTo>
                    <a:pt x="506" y="49"/>
                  </a:lnTo>
                  <a:lnTo>
                    <a:pt x="512" y="52"/>
                  </a:lnTo>
                  <a:lnTo>
                    <a:pt x="508" y="49"/>
                  </a:lnTo>
                  <a:lnTo>
                    <a:pt x="500" y="43"/>
                  </a:lnTo>
                  <a:lnTo>
                    <a:pt x="484" y="36"/>
                  </a:lnTo>
                  <a:lnTo>
                    <a:pt x="460" y="27"/>
                  </a:lnTo>
                  <a:lnTo>
                    <a:pt x="429" y="17"/>
                  </a:lnTo>
                  <a:lnTo>
                    <a:pt x="387" y="10"/>
                  </a:lnTo>
                  <a:lnTo>
                    <a:pt x="335" y="4"/>
                  </a:lnTo>
                  <a:lnTo>
                    <a:pt x="271" y="0"/>
                  </a:lnTo>
                  <a:lnTo>
                    <a:pt x="206" y="2"/>
                  </a:lnTo>
                  <a:lnTo>
                    <a:pt x="151" y="12"/>
                  </a:lnTo>
                  <a:lnTo>
                    <a:pt x="105" y="27"/>
                  </a:lnTo>
                  <a:lnTo>
                    <a:pt x="67" y="45"/>
                  </a:lnTo>
                  <a:lnTo>
                    <a:pt x="37" y="63"/>
                  </a:lnTo>
                  <a:lnTo>
                    <a:pt x="16" y="79"/>
                  </a:lnTo>
                  <a:lnTo>
                    <a:pt x="4" y="90"/>
                  </a:lnTo>
                  <a:lnTo>
                    <a:pt x="0" y="95"/>
                  </a:lnTo>
                  <a:lnTo>
                    <a:pt x="14" y="102"/>
                  </a:lnTo>
                  <a:lnTo>
                    <a:pt x="14" y="10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7" name="Freeform 205">
              <a:extLst>
                <a:ext uri="{FF2B5EF4-FFF2-40B4-BE49-F238E27FC236}">
                  <a16:creationId xmlns:a16="http://schemas.microsoft.com/office/drawing/2014/main" id="{497F2D39-6BE8-AB6D-7220-C12F5E7D86B2}"/>
                </a:ext>
              </a:extLst>
            </p:cNvPr>
            <p:cNvSpPr>
              <a:spLocks/>
            </p:cNvSpPr>
            <p:nvPr/>
          </p:nvSpPr>
          <p:spPr bwMode="auto">
            <a:xfrm>
              <a:off x="4183" y="2542"/>
              <a:ext cx="658" cy="532"/>
            </a:xfrm>
            <a:custGeom>
              <a:avLst/>
              <a:gdLst>
                <a:gd name="T0" fmla="*/ 100 w 658"/>
                <a:gd name="T1" fmla="*/ 0 h 532"/>
                <a:gd name="T2" fmla="*/ 92 w 658"/>
                <a:gd name="T3" fmla="*/ 5 h 532"/>
                <a:gd name="T4" fmla="*/ 78 w 658"/>
                <a:gd name="T5" fmla="*/ 20 h 532"/>
                <a:gd name="T6" fmla="*/ 61 w 658"/>
                <a:gd name="T7" fmla="*/ 44 h 532"/>
                <a:gd name="T8" fmla="*/ 44 w 658"/>
                <a:gd name="T9" fmla="*/ 79 h 532"/>
                <a:gd name="T10" fmla="*/ 29 w 658"/>
                <a:gd name="T11" fmla="*/ 122 h 532"/>
                <a:gd name="T12" fmla="*/ 22 w 658"/>
                <a:gd name="T13" fmla="*/ 175 h 532"/>
                <a:gd name="T14" fmla="*/ 22 w 658"/>
                <a:gd name="T15" fmla="*/ 235 h 532"/>
                <a:gd name="T16" fmla="*/ 34 w 658"/>
                <a:gd name="T17" fmla="*/ 303 h 532"/>
                <a:gd name="T18" fmla="*/ 62 w 658"/>
                <a:gd name="T19" fmla="*/ 369 h 532"/>
                <a:gd name="T20" fmla="*/ 105 w 658"/>
                <a:gd name="T21" fmla="*/ 420 h 532"/>
                <a:gd name="T22" fmla="*/ 160 w 658"/>
                <a:gd name="T23" fmla="*/ 459 h 532"/>
                <a:gd name="T24" fmla="*/ 223 w 658"/>
                <a:gd name="T25" fmla="*/ 486 h 532"/>
                <a:gd name="T26" fmla="*/ 287 w 658"/>
                <a:gd name="T27" fmla="*/ 504 h 532"/>
                <a:gd name="T28" fmla="*/ 351 w 658"/>
                <a:gd name="T29" fmla="*/ 512 h 532"/>
                <a:gd name="T30" fmla="*/ 408 w 658"/>
                <a:gd name="T31" fmla="*/ 514 h 532"/>
                <a:gd name="T32" fmla="*/ 456 w 658"/>
                <a:gd name="T33" fmla="*/ 510 h 532"/>
                <a:gd name="T34" fmla="*/ 497 w 658"/>
                <a:gd name="T35" fmla="*/ 499 h 532"/>
                <a:gd name="T36" fmla="*/ 535 w 658"/>
                <a:gd name="T37" fmla="*/ 483 h 532"/>
                <a:gd name="T38" fmla="*/ 569 w 658"/>
                <a:gd name="T39" fmla="*/ 464 h 532"/>
                <a:gd name="T40" fmla="*/ 599 w 658"/>
                <a:gd name="T41" fmla="*/ 444 h 532"/>
                <a:gd name="T42" fmla="*/ 623 w 658"/>
                <a:gd name="T43" fmla="*/ 425 h 532"/>
                <a:gd name="T44" fmla="*/ 642 w 658"/>
                <a:gd name="T45" fmla="*/ 409 h 532"/>
                <a:gd name="T46" fmla="*/ 653 w 658"/>
                <a:gd name="T47" fmla="*/ 397 h 532"/>
                <a:gd name="T48" fmla="*/ 658 w 658"/>
                <a:gd name="T49" fmla="*/ 393 h 532"/>
                <a:gd name="T50" fmla="*/ 653 w 658"/>
                <a:gd name="T51" fmla="*/ 399 h 532"/>
                <a:gd name="T52" fmla="*/ 640 w 658"/>
                <a:gd name="T53" fmla="*/ 418 h 532"/>
                <a:gd name="T54" fmla="*/ 618 w 658"/>
                <a:gd name="T55" fmla="*/ 444 h 532"/>
                <a:gd name="T56" fmla="*/ 586 w 658"/>
                <a:gd name="T57" fmla="*/ 472 h 532"/>
                <a:gd name="T58" fmla="*/ 545 w 658"/>
                <a:gd name="T59" fmla="*/ 498 h 532"/>
                <a:gd name="T60" fmla="*/ 493 w 658"/>
                <a:gd name="T61" fmla="*/ 520 h 532"/>
                <a:gd name="T62" fmla="*/ 429 w 658"/>
                <a:gd name="T63" fmla="*/ 532 h 532"/>
                <a:gd name="T64" fmla="*/ 356 w 658"/>
                <a:gd name="T65" fmla="*/ 532 h 532"/>
                <a:gd name="T66" fmla="*/ 280 w 658"/>
                <a:gd name="T67" fmla="*/ 520 h 532"/>
                <a:gd name="T68" fmla="*/ 212 w 658"/>
                <a:gd name="T69" fmla="*/ 502 h 532"/>
                <a:gd name="T70" fmla="*/ 153 w 658"/>
                <a:gd name="T71" fmla="*/ 478 h 532"/>
                <a:gd name="T72" fmla="*/ 105 w 658"/>
                <a:gd name="T73" fmla="*/ 446 h 532"/>
                <a:gd name="T74" fmla="*/ 65 w 658"/>
                <a:gd name="T75" fmla="*/ 407 h 532"/>
                <a:gd name="T76" fmla="*/ 34 w 658"/>
                <a:gd name="T77" fmla="*/ 361 h 532"/>
                <a:gd name="T78" fmla="*/ 12 w 658"/>
                <a:gd name="T79" fmla="*/ 306 h 532"/>
                <a:gd name="T80" fmla="*/ 1 w 658"/>
                <a:gd name="T81" fmla="*/ 243 h 532"/>
                <a:gd name="T82" fmla="*/ 0 w 658"/>
                <a:gd name="T83" fmla="*/ 181 h 532"/>
                <a:gd name="T84" fmla="*/ 8 w 658"/>
                <a:gd name="T85" fmla="*/ 129 h 532"/>
                <a:gd name="T86" fmla="*/ 24 w 658"/>
                <a:gd name="T87" fmla="*/ 86 h 532"/>
                <a:gd name="T88" fmla="*/ 44 w 658"/>
                <a:gd name="T89" fmla="*/ 54 h 532"/>
                <a:gd name="T90" fmla="*/ 64 w 658"/>
                <a:gd name="T91" fmla="*/ 28 h 532"/>
                <a:gd name="T92" fmla="*/ 82 w 658"/>
                <a:gd name="T93" fmla="*/ 12 h 532"/>
                <a:gd name="T94" fmla="*/ 94 w 658"/>
                <a:gd name="T95" fmla="*/ 3 h 532"/>
                <a:gd name="T96" fmla="*/ 100 w 658"/>
                <a:gd name="T97" fmla="*/ 0 h 532"/>
                <a:gd name="T98" fmla="*/ 100 w 658"/>
                <a:gd name="T99"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58" h="532">
                  <a:moveTo>
                    <a:pt x="100" y="0"/>
                  </a:moveTo>
                  <a:lnTo>
                    <a:pt x="92" y="5"/>
                  </a:lnTo>
                  <a:lnTo>
                    <a:pt x="78" y="20"/>
                  </a:lnTo>
                  <a:lnTo>
                    <a:pt x="61" y="44"/>
                  </a:lnTo>
                  <a:lnTo>
                    <a:pt x="44" y="79"/>
                  </a:lnTo>
                  <a:lnTo>
                    <a:pt x="29" y="122"/>
                  </a:lnTo>
                  <a:lnTo>
                    <a:pt x="22" y="175"/>
                  </a:lnTo>
                  <a:lnTo>
                    <a:pt x="22" y="235"/>
                  </a:lnTo>
                  <a:lnTo>
                    <a:pt x="34" y="303"/>
                  </a:lnTo>
                  <a:lnTo>
                    <a:pt x="62" y="369"/>
                  </a:lnTo>
                  <a:lnTo>
                    <a:pt x="105" y="420"/>
                  </a:lnTo>
                  <a:lnTo>
                    <a:pt x="160" y="459"/>
                  </a:lnTo>
                  <a:lnTo>
                    <a:pt x="223" y="486"/>
                  </a:lnTo>
                  <a:lnTo>
                    <a:pt x="287" y="504"/>
                  </a:lnTo>
                  <a:lnTo>
                    <a:pt x="351" y="512"/>
                  </a:lnTo>
                  <a:lnTo>
                    <a:pt x="408" y="514"/>
                  </a:lnTo>
                  <a:lnTo>
                    <a:pt x="456" y="510"/>
                  </a:lnTo>
                  <a:lnTo>
                    <a:pt x="497" y="499"/>
                  </a:lnTo>
                  <a:lnTo>
                    <a:pt x="535" y="483"/>
                  </a:lnTo>
                  <a:lnTo>
                    <a:pt x="569" y="464"/>
                  </a:lnTo>
                  <a:lnTo>
                    <a:pt x="599" y="444"/>
                  </a:lnTo>
                  <a:lnTo>
                    <a:pt x="623" y="425"/>
                  </a:lnTo>
                  <a:lnTo>
                    <a:pt x="642" y="409"/>
                  </a:lnTo>
                  <a:lnTo>
                    <a:pt x="653" y="397"/>
                  </a:lnTo>
                  <a:lnTo>
                    <a:pt x="658" y="393"/>
                  </a:lnTo>
                  <a:lnTo>
                    <a:pt x="653" y="399"/>
                  </a:lnTo>
                  <a:lnTo>
                    <a:pt x="640" y="418"/>
                  </a:lnTo>
                  <a:lnTo>
                    <a:pt x="618" y="444"/>
                  </a:lnTo>
                  <a:lnTo>
                    <a:pt x="586" y="472"/>
                  </a:lnTo>
                  <a:lnTo>
                    <a:pt x="545" y="498"/>
                  </a:lnTo>
                  <a:lnTo>
                    <a:pt x="493" y="520"/>
                  </a:lnTo>
                  <a:lnTo>
                    <a:pt x="429" y="532"/>
                  </a:lnTo>
                  <a:lnTo>
                    <a:pt x="356" y="532"/>
                  </a:lnTo>
                  <a:lnTo>
                    <a:pt x="280" y="520"/>
                  </a:lnTo>
                  <a:lnTo>
                    <a:pt x="212" y="502"/>
                  </a:lnTo>
                  <a:lnTo>
                    <a:pt x="153" y="478"/>
                  </a:lnTo>
                  <a:lnTo>
                    <a:pt x="105" y="446"/>
                  </a:lnTo>
                  <a:lnTo>
                    <a:pt x="65" y="407"/>
                  </a:lnTo>
                  <a:lnTo>
                    <a:pt x="34" y="361"/>
                  </a:lnTo>
                  <a:lnTo>
                    <a:pt x="12" y="306"/>
                  </a:lnTo>
                  <a:lnTo>
                    <a:pt x="1" y="243"/>
                  </a:lnTo>
                  <a:lnTo>
                    <a:pt x="0" y="181"/>
                  </a:lnTo>
                  <a:lnTo>
                    <a:pt x="8" y="129"/>
                  </a:lnTo>
                  <a:lnTo>
                    <a:pt x="24" y="86"/>
                  </a:lnTo>
                  <a:lnTo>
                    <a:pt x="44" y="54"/>
                  </a:lnTo>
                  <a:lnTo>
                    <a:pt x="64" y="28"/>
                  </a:lnTo>
                  <a:lnTo>
                    <a:pt x="82" y="12"/>
                  </a:lnTo>
                  <a:lnTo>
                    <a:pt x="94" y="3"/>
                  </a:lnTo>
                  <a:lnTo>
                    <a:pt x="100" y="0"/>
                  </a:lnTo>
                  <a:lnTo>
                    <a:pt x="10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8" name="Freeform 206">
              <a:extLst>
                <a:ext uri="{FF2B5EF4-FFF2-40B4-BE49-F238E27FC236}">
                  <a16:creationId xmlns:a16="http://schemas.microsoft.com/office/drawing/2014/main" id="{88B8D4DD-16ED-3574-9CCA-3E6EC8C18610}"/>
                </a:ext>
              </a:extLst>
            </p:cNvPr>
            <p:cNvSpPr>
              <a:spLocks/>
            </p:cNvSpPr>
            <p:nvPr/>
          </p:nvSpPr>
          <p:spPr bwMode="auto">
            <a:xfrm>
              <a:off x="4853" y="2542"/>
              <a:ext cx="73" cy="375"/>
            </a:xfrm>
            <a:custGeom>
              <a:avLst/>
              <a:gdLst>
                <a:gd name="T0" fmla="*/ 7 w 73"/>
                <a:gd name="T1" fmla="*/ 0 h 375"/>
                <a:gd name="T2" fmla="*/ 10 w 73"/>
                <a:gd name="T3" fmla="*/ 3 h 375"/>
                <a:gd name="T4" fmla="*/ 13 w 73"/>
                <a:gd name="T5" fmla="*/ 11 h 375"/>
                <a:gd name="T6" fmla="*/ 19 w 73"/>
                <a:gd name="T7" fmla="*/ 25 h 375"/>
                <a:gd name="T8" fmla="*/ 28 w 73"/>
                <a:gd name="T9" fmla="*/ 44 h 375"/>
                <a:gd name="T10" fmla="*/ 35 w 73"/>
                <a:gd name="T11" fmla="*/ 66 h 375"/>
                <a:gd name="T12" fmla="*/ 44 w 73"/>
                <a:gd name="T13" fmla="*/ 92 h 375"/>
                <a:gd name="T14" fmla="*/ 49 w 73"/>
                <a:gd name="T15" fmla="*/ 122 h 375"/>
                <a:gd name="T16" fmla="*/ 53 w 73"/>
                <a:gd name="T17" fmla="*/ 155 h 375"/>
                <a:gd name="T18" fmla="*/ 51 w 73"/>
                <a:gd name="T19" fmla="*/ 189 h 375"/>
                <a:gd name="T20" fmla="*/ 46 w 73"/>
                <a:gd name="T21" fmla="*/ 226 h 375"/>
                <a:gd name="T22" fmla="*/ 38 w 73"/>
                <a:gd name="T23" fmla="*/ 263 h 375"/>
                <a:gd name="T24" fmla="*/ 28 w 73"/>
                <a:gd name="T25" fmla="*/ 297 h 375"/>
                <a:gd name="T26" fmla="*/ 17 w 73"/>
                <a:gd name="T27" fmla="*/ 328 h 375"/>
                <a:gd name="T28" fmla="*/ 8 w 73"/>
                <a:gd name="T29" fmla="*/ 353 h 375"/>
                <a:gd name="T30" fmla="*/ 1 w 73"/>
                <a:gd name="T31" fmla="*/ 369 h 375"/>
                <a:gd name="T32" fmla="*/ 0 w 73"/>
                <a:gd name="T33" fmla="*/ 375 h 375"/>
                <a:gd name="T34" fmla="*/ 2 w 73"/>
                <a:gd name="T35" fmla="*/ 371 h 375"/>
                <a:gd name="T36" fmla="*/ 12 w 73"/>
                <a:gd name="T37" fmla="*/ 358 h 375"/>
                <a:gd name="T38" fmla="*/ 26 w 73"/>
                <a:gd name="T39" fmla="*/ 338 h 375"/>
                <a:gd name="T40" fmla="*/ 40 w 73"/>
                <a:gd name="T41" fmla="*/ 311 h 375"/>
                <a:gd name="T42" fmla="*/ 54 w 73"/>
                <a:gd name="T43" fmla="*/ 279 h 375"/>
                <a:gd name="T44" fmla="*/ 66 w 73"/>
                <a:gd name="T45" fmla="*/ 241 h 375"/>
                <a:gd name="T46" fmla="*/ 72 w 73"/>
                <a:gd name="T47" fmla="*/ 200 h 375"/>
                <a:gd name="T48" fmla="*/ 73 w 73"/>
                <a:gd name="T49" fmla="*/ 155 h 375"/>
                <a:gd name="T50" fmla="*/ 67 w 73"/>
                <a:gd name="T51" fmla="*/ 112 h 375"/>
                <a:gd name="T52" fmla="*/ 59 w 73"/>
                <a:gd name="T53" fmla="*/ 77 h 375"/>
                <a:gd name="T54" fmla="*/ 48 w 73"/>
                <a:gd name="T55" fmla="*/ 50 h 375"/>
                <a:gd name="T56" fmla="*/ 37 w 73"/>
                <a:gd name="T57" fmla="*/ 31 h 375"/>
                <a:gd name="T58" fmla="*/ 26 w 73"/>
                <a:gd name="T59" fmla="*/ 16 h 375"/>
                <a:gd name="T60" fmla="*/ 16 w 73"/>
                <a:gd name="T61" fmla="*/ 6 h 375"/>
                <a:gd name="T62" fmla="*/ 10 w 73"/>
                <a:gd name="T63" fmla="*/ 1 h 375"/>
                <a:gd name="T64" fmla="*/ 7 w 73"/>
                <a:gd name="T65" fmla="*/ 0 h 375"/>
                <a:gd name="T66" fmla="*/ 7 w 73"/>
                <a:gd name="T67"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375">
                  <a:moveTo>
                    <a:pt x="7" y="0"/>
                  </a:moveTo>
                  <a:lnTo>
                    <a:pt x="10" y="3"/>
                  </a:lnTo>
                  <a:lnTo>
                    <a:pt x="13" y="11"/>
                  </a:lnTo>
                  <a:lnTo>
                    <a:pt x="19" y="25"/>
                  </a:lnTo>
                  <a:lnTo>
                    <a:pt x="28" y="44"/>
                  </a:lnTo>
                  <a:lnTo>
                    <a:pt x="35" y="66"/>
                  </a:lnTo>
                  <a:lnTo>
                    <a:pt x="44" y="92"/>
                  </a:lnTo>
                  <a:lnTo>
                    <a:pt x="49" y="122"/>
                  </a:lnTo>
                  <a:lnTo>
                    <a:pt x="53" y="155"/>
                  </a:lnTo>
                  <a:lnTo>
                    <a:pt x="51" y="189"/>
                  </a:lnTo>
                  <a:lnTo>
                    <a:pt x="46" y="226"/>
                  </a:lnTo>
                  <a:lnTo>
                    <a:pt x="38" y="263"/>
                  </a:lnTo>
                  <a:lnTo>
                    <a:pt x="28" y="297"/>
                  </a:lnTo>
                  <a:lnTo>
                    <a:pt x="17" y="328"/>
                  </a:lnTo>
                  <a:lnTo>
                    <a:pt x="8" y="353"/>
                  </a:lnTo>
                  <a:lnTo>
                    <a:pt x="1" y="369"/>
                  </a:lnTo>
                  <a:lnTo>
                    <a:pt x="0" y="375"/>
                  </a:lnTo>
                  <a:lnTo>
                    <a:pt x="2" y="371"/>
                  </a:lnTo>
                  <a:lnTo>
                    <a:pt x="12" y="358"/>
                  </a:lnTo>
                  <a:lnTo>
                    <a:pt x="26" y="338"/>
                  </a:lnTo>
                  <a:lnTo>
                    <a:pt x="40" y="311"/>
                  </a:lnTo>
                  <a:lnTo>
                    <a:pt x="54" y="279"/>
                  </a:lnTo>
                  <a:lnTo>
                    <a:pt x="66" y="241"/>
                  </a:lnTo>
                  <a:lnTo>
                    <a:pt x="72" y="200"/>
                  </a:lnTo>
                  <a:lnTo>
                    <a:pt x="73" y="155"/>
                  </a:lnTo>
                  <a:lnTo>
                    <a:pt x="67" y="112"/>
                  </a:lnTo>
                  <a:lnTo>
                    <a:pt x="59" y="77"/>
                  </a:lnTo>
                  <a:lnTo>
                    <a:pt x="48" y="50"/>
                  </a:lnTo>
                  <a:lnTo>
                    <a:pt x="37" y="31"/>
                  </a:lnTo>
                  <a:lnTo>
                    <a:pt x="26" y="16"/>
                  </a:lnTo>
                  <a:lnTo>
                    <a:pt x="16" y="6"/>
                  </a:lnTo>
                  <a:lnTo>
                    <a:pt x="10" y="1"/>
                  </a:lnTo>
                  <a:lnTo>
                    <a:pt x="7" y="0"/>
                  </a:lnTo>
                  <a:lnTo>
                    <a:pt x="7"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59" name="Freeform 207">
              <a:extLst>
                <a:ext uri="{FF2B5EF4-FFF2-40B4-BE49-F238E27FC236}">
                  <a16:creationId xmlns:a16="http://schemas.microsoft.com/office/drawing/2014/main" id="{BB3C0654-136F-4481-8BD0-40E31EFD1A5C}"/>
                </a:ext>
              </a:extLst>
            </p:cNvPr>
            <p:cNvSpPr>
              <a:spLocks/>
            </p:cNvSpPr>
            <p:nvPr/>
          </p:nvSpPr>
          <p:spPr bwMode="auto">
            <a:xfrm>
              <a:off x="4504" y="2408"/>
              <a:ext cx="85" cy="636"/>
            </a:xfrm>
            <a:custGeom>
              <a:avLst/>
              <a:gdLst>
                <a:gd name="T0" fmla="*/ 85 w 85"/>
                <a:gd name="T1" fmla="*/ 0 h 636"/>
                <a:gd name="T2" fmla="*/ 82 w 85"/>
                <a:gd name="T3" fmla="*/ 3 h 636"/>
                <a:gd name="T4" fmla="*/ 79 w 85"/>
                <a:gd name="T5" fmla="*/ 14 h 636"/>
                <a:gd name="T6" fmla="*/ 71 w 85"/>
                <a:gd name="T7" fmla="*/ 33 h 636"/>
                <a:gd name="T8" fmla="*/ 63 w 85"/>
                <a:gd name="T9" fmla="*/ 59 h 636"/>
                <a:gd name="T10" fmla="*/ 52 w 85"/>
                <a:gd name="T11" fmla="*/ 94 h 636"/>
                <a:gd name="T12" fmla="*/ 42 w 85"/>
                <a:gd name="T13" fmla="*/ 138 h 636"/>
                <a:gd name="T14" fmla="*/ 32 w 85"/>
                <a:gd name="T15" fmla="*/ 189 h 636"/>
                <a:gd name="T16" fmla="*/ 25 w 85"/>
                <a:gd name="T17" fmla="*/ 251 h 636"/>
                <a:gd name="T18" fmla="*/ 20 w 85"/>
                <a:gd name="T19" fmla="*/ 317 h 636"/>
                <a:gd name="T20" fmla="*/ 20 w 85"/>
                <a:gd name="T21" fmla="*/ 385 h 636"/>
                <a:gd name="T22" fmla="*/ 24 w 85"/>
                <a:gd name="T23" fmla="*/ 449 h 636"/>
                <a:gd name="T24" fmla="*/ 31 w 85"/>
                <a:gd name="T25" fmla="*/ 509 h 636"/>
                <a:gd name="T26" fmla="*/ 37 w 85"/>
                <a:gd name="T27" fmla="*/ 559 h 636"/>
                <a:gd name="T28" fmla="*/ 44 w 85"/>
                <a:gd name="T29" fmla="*/ 600 h 636"/>
                <a:gd name="T30" fmla="*/ 49 w 85"/>
                <a:gd name="T31" fmla="*/ 627 h 636"/>
                <a:gd name="T32" fmla="*/ 52 w 85"/>
                <a:gd name="T33" fmla="*/ 636 h 636"/>
                <a:gd name="T34" fmla="*/ 49 w 85"/>
                <a:gd name="T35" fmla="*/ 629 h 636"/>
                <a:gd name="T36" fmla="*/ 41 w 85"/>
                <a:gd name="T37" fmla="*/ 609 h 636"/>
                <a:gd name="T38" fmla="*/ 31 w 85"/>
                <a:gd name="T39" fmla="*/ 579 h 636"/>
                <a:gd name="T40" fmla="*/ 20 w 85"/>
                <a:gd name="T41" fmla="*/ 537 h 636"/>
                <a:gd name="T42" fmla="*/ 9 w 85"/>
                <a:gd name="T43" fmla="*/ 484 h 636"/>
                <a:gd name="T44" fmla="*/ 1 w 85"/>
                <a:gd name="T45" fmla="*/ 423 h 636"/>
                <a:gd name="T46" fmla="*/ 0 w 85"/>
                <a:gd name="T47" fmla="*/ 353 h 636"/>
                <a:gd name="T48" fmla="*/ 4 w 85"/>
                <a:gd name="T49" fmla="*/ 275 h 636"/>
                <a:gd name="T50" fmla="*/ 14 w 85"/>
                <a:gd name="T51" fmla="*/ 202 h 636"/>
                <a:gd name="T52" fmla="*/ 26 w 85"/>
                <a:gd name="T53" fmla="*/ 141 h 636"/>
                <a:gd name="T54" fmla="*/ 40 w 85"/>
                <a:gd name="T55" fmla="*/ 94 h 636"/>
                <a:gd name="T56" fmla="*/ 53 w 85"/>
                <a:gd name="T57" fmla="*/ 57 h 636"/>
                <a:gd name="T58" fmla="*/ 65 w 85"/>
                <a:gd name="T59" fmla="*/ 30 h 636"/>
                <a:gd name="T60" fmla="*/ 75 w 85"/>
                <a:gd name="T61" fmla="*/ 12 h 636"/>
                <a:gd name="T62" fmla="*/ 82 w 85"/>
                <a:gd name="T63" fmla="*/ 3 h 636"/>
                <a:gd name="T64" fmla="*/ 85 w 85"/>
                <a:gd name="T65" fmla="*/ 0 h 636"/>
                <a:gd name="T66" fmla="*/ 85 w 85"/>
                <a:gd name="T6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 h="636">
                  <a:moveTo>
                    <a:pt x="85" y="0"/>
                  </a:moveTo>
                  <a:lnTo>
                    <a:pt x="82" y="3"/>
                  </a:lnTo>
                  <a:lnTo>
                    <a:pt x="79" y="14"/>
                  </a:lnTo>
                  <a:lnTo>
                    <a:pt x="71" y="33"/>
                  </a:lnTo>
                  <a:lnTo>
                    <a:pt x="63" y="59"/>
                  </a:lnTo>
                  <a:lnTo>
                    <a:pt x="52" y="94"/>
                  </a:lnTo>
                  <a:lnTo>
                    <a:pt x="42" y="138"/>
                  </a:lnTo>
                  <a:lnTo>
                    <a:pt x="32" y="189"/>
                  </a:lnTo>
                  <a:lnTo>
                    <a:pt x="25" y="251"/>
                  </a:lnTo>
                  <a:lnTo>
                    <a:pt x="20" y="317"/>
                  </a:lnTo>
                  <a:lnTo>
                    <a:pt x="20" y="385"/>
                  </a:lnTo>
                  <a:lnTo>
                    <a:pt x="24" y="449"/>
                  </a:lnTo>
                  <a:lnTo>
                    <a:pt x="31" y="509"/>
                  </a:lnTo>
                  <a:lnTo>
                    <a:pt x="37" y="559"/>
                  </a:lnTo>
                  <a:lnTo>
                    <a:pt x="44" y="600"/>
                  </a:lnTo>
                  <a:lnTo>
                    <a:pt x="49" y="627"/>
                  </a:lnTo>
                  <a:lnTo>
                    <a:pt x="52" y="636"/>
                  </a:lnTo>
                  <a:lnTo>
                    <a:pt x="49" y="629"/>
                  </a:lnTo>
                  <a:lnTo>
                    <a:pt x="41" y="609"/>
                  </a:lnTo>
                  <a:lnTo>
                    <a:pt x="31" y="579"/>
                  </a:lnTo>
                  <a:lnTo>
                    <a:pt x="20" y="537"/>
                  </a:lnTo>
                  <a:lnTo>
                    <a:pt x="9" y="484"/>
                  </a:lnTo>
                  <a:lnTo>
                    <a:pt x="1" y="423"/>
                  </a:lnTo>
                  <a:lnTo>
                    <a:pt x="0" y="353"/>
                  </a:lnTo>
                  <a:lnTo>
                    <a:pt x="4" y="275"/>
                  </a:lnTo>
                  <a:lnTo>
                    <a:pt x="14" y="202"/>
                  </a:lnTo>
                  <a:lnTo>
                    <a:pt x="26" y="141"/>
                  </a:lnTo>
                  <a:lnTo>
                    <a:pt x="40" y="94"/>
                  </a:lnTo>
                  <a:lnTo>
                    <a:pt x="53" y="57"/>
                  </a:lnTo>
                  <a:lnTo>
                    <a:pt x="65" y="30"/>
                  </a:lnTo>
                  <a:lnTo>
                    <a:pt x="75" y="12"/>
                  </a:lnTo>
                  <a:lnTo>
                    <a:pt x="82" y="3"/>
                  </a:lnTo>
                  <a:lnTo>
                    <a:pt x="85" y="0"/>
                  </a:lnTo>
                  <a:lnTo>
                    <a:pt x="85"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0" name="Freeform 208">
              <a:extLst>
                <a:ext uri="{FF2B5EF4-FFF2-40B4-BE49-F238E27FC236}">
                  <a16:creationId xmlns:a16="http://schemas.microsoft.com/office/drawing/2014/main" id="{61197ED4-915A-AA54-46E5-394E6AFFA09F}"/>
                </a:ext>
              </a:extLst>
            </p:cNvPr>
            <p:cNvSpPr>
              <a:spLocks/>
            </p:cNvSpPr>
            <p:nvPr/>
          </p:nvSpPr>
          <p:spPr bwMode="auto">
            <a:xfrm>
              <a:off x="4329" y="2435"/>
              <a:ext cx="448" cy="114"/>
            </a:xfrm>
            <a:custGeom>
              <a:avLst/>
              <a:gdLst>
                <a:gd name="T0" fmla="*/ 0 w 448"/>
                <a:gd name="T1" fmla="*/ 0 h 114"/>
                <a:gd name="T2" fmla="*/ 2 w 448"/>
                <a:gd name="T3" fmla="*/ 4 h 114"/>
                <a:gd name="T4" fmla="*/ 12 w 448"/>
                <a:gd name="T5" fmla="*/ 16 h 114"/>
                <a:gd name="T6" fmla="*/ 28 w 448"/>
                <a:gd name="T7" fmla="*/ 33 h 114"/>
                <a:gd name="T8" fmla="*/ 51 w 448"/>
                <a:gd name="T9" fmla="*/ 53 h 114"/>
                <a:gd name="T10" fmla="*/ 82 w 448"/>
                <a:gd name="T11" fmla="*/ 73 h 114"/>
                <a:gd name="T12" fmla="*/ 121 w 448"/>
                <a:gd name="T13" fmla="*/ 91 h 114"/>
                <a:gd name="T14" fmla="*/ 169 w 448"/>
                <a:gd name="T15" fmla="*/ 106 h 114"/>
                <a:gd name="T16" fmla="*/ 227 w 448"/>
                <a:gd name="T17" fmla="*/ 114 h 114"/>
                <a:gd name="T18" fmla="*/ 284 w 448"/>
                <a:gd name="T19" fmla="*/ 113 h 114"/>
                <a:gd name="T20" fmla="*/ 332 w 448"/>
                <a:gd name="T21" fmla="*/ 105 h 114"/>
                <a:gd name="T22" fmla="*/ 370 w 448"/>
                <a:gd name="T23" fmla="*/ 91 h 114"/>
                <a:gd name="T24" fmla="*/ 400 w 448"/>
                <a:gd name="T25" fmla="*/ 75 h 114"/>
                <a:gd name="T26" fmla="*/ 422 w 448"/>
                <a:gd name="T27" fmla="*/ 58 h 114"/>
                <a:gd name="T28" fmla="*/ 435 w 448"/>
                <a:gd name="T29" fmla="*/ 43 h 114"/>
                <a:gd name="T30" fmla="*/ 444 w 448"/>
                <a:gd name="T31" fmla="*/ 31 h 114"/>
                <a:gd name="T32" fmla="*/ 448 w 448"/>
                <a:gd name="T33" fmla="*/ 28 h 114"/>
                <a:gd name="T34" fmla="*/ 443 w 448"/>
                <a:gd name="T35" fmla="*/ 31 h 114"/>
                <a:gd name="T36" fmla="*/ 431 w 448"/>
                <a:gd name="T37" fmla="*/ 40 h 114"/>
                <a:gd name="T38" fmla="*/ 411 w 448"/>
                <a:gd name="T39" fmla="*/ 52 h 114"/>
                <a:gd name="T40" fmla="*/ 384 w 448"/>
                <a:gd name="T41" fmla="*/ 65 h 114"/>
                <a:gd name="T42" fmla="*/ 352 w 448"/>
                <a:gd name="T43" fmla="*/ 79 h 114"/>
                <a:gd name="T44" fmla="*/ 314 w 448"/>
                <a:gd name="T45" fmla="*/ 89 h 114"/>
                <a:gd name="T46" fmla="*/ 271 w 448"/>
                <a:gd name="T47" fmla="*/ 95 h 114"/>
                <a:gd name="T48" fmla="*/ 226 w 448"/>
                <a:gd name="T49" fmla="*/ 94 h 114"/>
                <a:gd name="T50" fmla="*/ 179 w 448"/>
                <a:gd name="T51" fmla="*/ 86 h 114"/>
                <a:gd name="T52" fmla="*/ 135 w 448"/>
                <a:gd name="T53" fmla="*/ 74 h 114"/>
                <a:gd name="T54" fmla="*/ 97 w 448"/>
                <a:gd name="T55" fmla="*/ 58 h 114"/>
                <a:gd name="T56" fmla="*/ 64 w 448"/>
                <a:gd name="T57" fmla="*/ 42 h 114"/>
                <a:gd name="T58" fmla="*/ 37 w 448"/>
                <a:gd name="T59" fmla="*/ 26 h 114"/>
                <a:gd name="T60" fmla="*/ 17 w 448"/>
                <a:gd name="T61" fmla="*/ 13 h 114"/>
                <a:gd name="T62" fmla="*/ 3 w 448"/>
                <a:gd name="T63" fmla="*/ 3 h 114"/>
                <a:gd name="T64" fmla="*/ 0 w 448"/>
                <a:gd name="T65" fmla="*/ 0 h 114"/>
                <a:gd name="T66" fmla="*/ 0 w 448"/>
                <a:gd name="T6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8" h="114">
                  <a:moveTo>
                    <a:pt x="0" y="0"/>
                  </a:moveTo>
                  <a:lnTo>
                    <a:pt x="2" y="4"/>
                  </a:lnTo>
                  <a:lnTo>
                    <a:pt x="12" y="16"/>
                  </a:lnTo>
                  <a:lnTo>
                    <a:pt x="28" y="33"/>
                  </a:lnTo>
                  <a:lnTo>
                    <a:pt x="51" y="53"/>
                  </a:lnTo>
                  <a:lnTo>
                    <a:pt x="82" y="73"/>
                  </a:lnTo>
                  <a:lnTo>
                    <a:pt x="121" y="91"/>
                  </a:lnTo>
                  <a:lnTo>
                    <a:pt x="169" y="106"/>
                  </a:lnTo>
                  <a:lnTo>
                    <a:pt x="227" y="114"/>
                  </a:lnTo>
                  <a:lnTo>
                    <a:pt x="284" y="113"/>
                  </a:lnTo>
                  <a:lnTo>
                    <a:pt x="332" y="105"/>
                  </a:lnTo>
                  <a:lnTo>
                    <a:pt x="370" y="91"/>
                  </a:lnTo>
                  <a:lnTo>
                    <a:pt x="400" y="75"/>
                  </a:lnTo>
                  <a:lnTo>
                    <a:pt x="422" y="58"/>
                  </a:lnTo>
                  <a:lnTo>
                    <a:pt x="435" y="43"/>
                  </a:lnTo>
                  <a:lnTo>
                    <a:pt x="444" y="31"/>
                  </a:lnTo>
                  <a:lnTo>
                    <a:pt x="448" y="28"/>
                  </a:lnTo>
                  <a:lnTo>
                    <a:pt x="443" y="31"/>
                  </a:lnTo>
                  <a:lnTo>
                    <a:pt x="431" y="40"/>
                  </a:lnTo>
                  <a:lnTo>
                    <a:pt x="411" y="52"/>
                  </a:lnTo>
                  <a:lnTo>
                    <a:pt x="384" y="65"/>
                  </a:lnTo>
                  <a:lnTo>
                    <a:pt x="352" y="79"/>
                  </a:lnTo>
                  <a:lnTo>
                    <a:pt x="314" y="89"/>
                  </a:lnTo>
                  <a:lnTo>
                    <a:pt x="271" y="95"/>
                  </a:lnTo>
                  <a:lnTo>
                    <a:pt x="226" y="94"/>
                  </a:lnTo>
                  <a:lnTo>
                    <a:pt x="179" y="86"/>
                  </a:lnTo>
                  <a:lnTo>
                    <a:pt x="135" y="74"/>
                  </a:lnTo>
                  <a:lnTo>
                    <a:pt x="97" y="58"/>
                  </a:lnTo>
                  <a:lnTo>
                    <a:pt x="64" y="42"/>
                  </a:lnTo>
                  <a:lnTo>
                    <a:pt x="37" y="26"/>
                  </a:lnTo>
                  <a:lnTo>
                    <a:pt x="17" y="13"/>
                  </a:lnTo>
                  <a:lnTo>
                    <a:pt x="3" y="3"/>
                  </a:lnTo>
                  <a:lnTo>
                    <a:pt x="0"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1" name="Freeform 209">
              <a:extLst>
                <a:ext uri="{FF2B5EF4-FFF2-40B4-BE49-F238E27FC236}">
                  <a16:creationId xmlns:a16="http://schemas.microsoft.com/office/drawing/2014/main" id="{D9C459F3-B6D3-3370-346E-F7F6CFAA83ED}"/>
                </a:ext>
              </a:extLst>
            </p:cNvPr>
            <p:cNvSpPr>
              <a:spLocks/>
            </p:cNvSpPr>
            <p:nvPr/>
          </p:nvSpPr>
          <p:spPr bwMode="auto">
            <a:xfrm>
              <a:off x="4367" y="2661"/>
              <a:ext cx="602" cy="94"/>
            </a:xfrm>
            <a:custGeom>
              <a:avLst/>
              <a:gdLst>
                <a:gd name="T0" fmla="*/ 0 w 602"/>
                <a:gd name="T1" fmla="*/ 65 h 94"/>
                <a:gd name="T2" fmla="*/ 2 w 602"/>
                <a:gd name="T3" fmla="*/ 67 h 94"/>
                <a:gd name="T4" fmla="*/ 13 w 602"/>
                <a:gd name="T5" fmla="*/ 71 h 94"/>
                <a:gd name="T6" fmla="*/ 30 w 602"/>
                <a:gd name="T7" fmla="*/ 76 h 94"/>
                <a:gd name="T8" fmla="*/ 59 w 602"/>
                <a:gd name="T9" fmla="*/ 84 h 94"/>
                <a:gd name="T10" fmla="*/ 96 w 602"/>
                <a:gd name="T11" fmla="*/ 89 h 94"/>
                <a:gd name="T12" fmla="*/ 143 w 602"/>
                <a:gd name="T13" fmla="*/ 92 h 94"/>
                <a:gd name="T14" fmla="*/ 204 w 602"/>
                <a:gd name="T15" fmla="*/ 94 h 94"/>
                <a:gd name="T16" fmla="*/ 278 w 602"/>
                <a:gd name="T17" fmla="*/ 91 h 94"/>
                <a:gd name="T18" fmla="*/ 353 w 602"/>
                <a:gd name="T19" fmla="*/ 84 h 94"/>
                <a:gd name="T20" fmla="*/ 420 w 602"/>
                <a:gd name="T21" fmla="*/ 71 h 94"/>
                <a:gd name="T22" fmla="*/ 475 w 602"/>
                <a:gd name="T23" fmla="*/ 57 h 94"/>
                <a:gd name="T24" fmla="*/ 520 w 602"/>
                <a:gd name="T25" fmla="*/ 41 h 94"/>
                <a:gd name="T26" fmla="*/ 556 w 602"/>
                <a:gd name="T27" fmla="*/ 25 h 94"/>
                <a:gd name="T28" fmla="*/ 582 w 602"/>
                <a:gd name="T29" fmla="*/ 13 h 94"/>
                <a:gd name="T30" fmla="*/ 596 w 602"/>
                <a:gd name="T31" fmla="*/ 3 h 94"/>
                <a:gd name="T32" fmla="*/ 602 w 602"/>
                <a:gd name="T33" fmla="*/ 0 h 94"/>
                <a:gd name="T34" fmla="*/ 595 w 602"/>
                <a:gd name="T35" fmla="*/ 1 h 94"/>
                <a:gd name="T36" fmla="*/ 573 w 602"/>
                <a:gd name="T37" fmla="*/ 8 h 94"/>
                <a:gd name="T38" fmla="*/ 542 w 602"/>
                <a:gd name="T39" fmla="*/ 16 h 94"/>
                <a:gd name="T40" fmla="*/ 503 w 602"/>
                <a:gd name="T41" fmla="*/ 27 h 94"/>
                <a:gd name="T42" fmla="*/ 458 w 602"/>
                <a:gd name="T43" fmla="*/ 38 h 94"/>
                <a:gd name="T44" fmla="*/ 411 w 602"/>
                <a:gd name="T45" fmla="*/ 49 h 94"/>
                <a:gd name="T46" fmla="*/ 366 w 602"/>
                <a:gd name="T47" fmla="*/ 59 h 94"/>
                <a:gd name="T48" fmla="*/ 323 w 602"/>
                <a:gd name="T49" fmla="*/ 68 h 94"/>
                <a:gd name="T50" fmla="*/ 278 w 602"/>
                <a:gd name="T51" fmla="*/ 73 h 94"/>
                <a:gd name="T52" fmla="*/ 228 w 602"/>
                <a:gd name="T53" fmla="*/ 75 h 94"/>
                <a:gd name="T54" fmla="*/ 174 w 602"/>
                <a:gd name="T55" fmla="*/ 75 h 94"/>
                <a:gd name="T56" fmla="*/ 123 w 602"/>
                <a:gd name="T57" fmla="*/ 74 h 94"/>
                <a:gd name="T58" fmla="*/ 75 w 602"/>
                <a:gd name="T59" fmla="*/ 71 h 94"/>
                <a:gd name="T60" fmla="*/ 35 w 602"/>
                <a:gd name="T61" fmla="*/ 68 h 94"/>
                <a:gd name="T62" fmla="*/ 10 w 602"/>
                <a:gd name="T63" fmla="*/ 67 h 94"/>
                <a:gd name="T64" fmla="*/ 0 w 602"/>
                <a:gd name="T65" fmla="*/ 65 h 94"/>
                <a:gd name="T66" fmla="*/ 0 w 602"/>
                <a:gd name="T67" fmla="*/ 6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2" h="94">
                  <a:moveTo>
                    <a:pt x="0" y="65"/>
                  </a:moveTo>
                  <a:lnTo>
                    <a:pt x="2" y="67"/>
                  </a:lnTo>
                  <a:lnTo>
                    <a:pt x="13" y="71"/>
                  </a:lnTo>
                  <a:lnTo>
                    <a:pt x="30" y="76"/>
                  </a:lnTo>
                  <a:lnTo>
                    <a:pt x="59" y="84"/>
                  </a:lnTo>
                  <a:lnTo>
                    <a:pt x="96" y="89"/>
                  </a:lnTo>
                  <a:lnTo>
                    <a:pt x="143" y="92"/>
                  </a:lnTo>
                  <a:lnTo>
                    <a:pt x="204" y="94"/>
                  </a:lnTo>
                  <a:lnTo>
                    <a:pt x="278" y="91"/>
                  </a:lnTo>
                  <a:lnTo>
                    <a:pt x="353" y="84"/>
                  </a:lnTo>
                  <a:lnTo>
                    <a:pt x="420" y="71"/>
                  </a:lnTo>
                  <a:lnTo>
                    <a:pt x="475" y="57"/>
                  </a:lnTo>
                  <a:lnTo>
                    <a:pt x="520" y="41"/>
                  </a:lnTo>
                  <a:lnTo>
                    <a:pt x="556" y="25"/>
                  </a:lnTo>
                  <a:lnTo>
                    <a:pt x="582" y="13"/>
                  </a:lnTo>
                  <a:lnTo>
                    <a:pt x="596" y="3"/>
                  </a:lnTo>
                  <a:lnTo>
                    <a:pt x="602" y="0"/>
                  </a:lnTo>
                  <a:lnTo>
                    <a:pt x="595" y="1"/>
                  </a:lnTo>
                  <a:lnTo>
                    <a:pt x="573" y="8"/>
                  </a:lnTo>
                  <a:lnTo>
                    <a:pt x="542" y="16"/>
                  </a:lnTo>
                  <a:lnTo>
                    <a:pt x="503" y="27"/>
                  </a:lnTo>
                  <a:lnTo>
                    <a:pt x="458" y="38"/>
                  </a:lnTo>
                  <a:lnTo>
                    <a:pt x="411" y="49"/>
                  </a:lnTo>
                  <a:lnTo>
                    <a:pt x="366" y="59"/>
                  </a:lnTo>
                  <a:lnTo>
                    <a:pt x="323" y="68"/>
                  </a:lnTo>
                  <a:lnTo>
                    <a:pt x="278" y="73"/>
                  </a:lnTo>
                  <a:lnTo>
                    <a:pt x="228" y="75"/>
                  </a:lnTo>
                  <a:lnTo>
                    <a:pt x="174" y="75"/>
                  </a:lnTo>
                  <a:lnTo>
                    <a:pt x="123" y="74"/>
                  </a:lnTo>
                  <a:lnTo>
                    <a:pt x="75" y="71"/>
                  </a:lnTo>
                  <a:lnTo>
                    <a:pt x="35" y="68"/>
                  </a:lnTo>
                  <a:lnTo>
                    <a:pt x="10" y="67"/>
                  </a:lnTo>
                  <a:lnTo>
                    <a:pt x="0" y="65"/>
                  </a:lnTo>
                  <a:lnTo>
                    <a:pt x="0" y="65"/>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2" name="Freeform 210">
              <a:extLst>
                <a:ext uri="{FF2B5EF4-FFF2-40B4-BE49-F238E27FC236}">
                  <a16:creationId xmlns:a16="http://schemas.microsoft.com/office/drawing/2014/main" id="{A6E99098-C2C5-D784-1A01-C98C87D37708}"/>
                </a:ext>
              </a:extLst>
            </p:cNvPr>
            <p:cNvSpPr>
              <a:spLocks/>
            </p:cNvSpPr>
            <p:nvPr/>
          </p:nvSpPr>
          <p:spPr bwMode="auto">
            <a:xfrm>
              <a:off x="4584" y="2448"/>
              <a:ext cx="215" cy="609"/>
            </a:xfrm>
            <a:custGeom>
              <a:avLst/>
              <a:gdLst>
                <a:gd name="T0" fmla="*/ 64 w 215"/>
                <a:gd name="T1" fmla="*/ 0 h 609"/>
                <a:gd name="T2" fmla="*/ 71 w 215"/>
                <a:gd name="T3" fmla="*/ 6 h 609"/>
                <a:gd name="T4" fmla="*/ 90 w 215"/>
                <a:gd name="T5" fmla="*/ 22 h 609"/>
                <a:gd name="T6" fmla="*/ 114 w 215"/>
                <a:gd name="T7" fmla="*/ 49 h 609"/>
                <a:gd name="T8" fmla="*/ 142 w 215"/>
                <a:gd name="T9" fmla="*/ 85 h 609"/>
                <a:gd name="T10" fmla="*/ 168 w 215"/>
                <a:gd name="T11" fmla="*/ 132 h 609"/>
                <a:gd name="T12" fmla="*/ 188 w 215"/>
                <a:gd name="T13" fmla="*/ 189 h 609"/>
                <a:gd name="T14" fmla="*/ 198 w 215"/>
                <a:gd name="T15" fmla="*/ 255 h 609"/>
                <a:gd name="T16" fmla="*/ 193 w 215"/>
                <a:gd name="T17" fmla="*/ 329 h 609"/>
                <a:gd name="T18" fmla="*/ 173 w 215"/>
                <a:gd name="T19" fmla="*/ 401 h 609"/>
                <a:gd name="T20" fmla="*/ 146 w 215"/>
                <a:gd name="T21" fmla="*/ 461 h 609"/>
                <a:gd name="T22" fmla="*/ 115 w 215"/>
                <a:gd name="T23" fmla="*/ 510 h 609"/>
                <a:gd name="T24" fmla="*/ 82 w 215"/>
                <a:gd name="T25" fmla="*/ 549 h 609"/>
                <a:gd name="T26" fmla="*/ 50 w 215"/>
                <a:gd name="T27" fmla="*/ 576 h 609"/>
                <a:gd name="T28" fmla="*/ 25 w 215"/>
                <a:gd name="T29" fmla="*/ 594 h 609"/>
                <a:gd name="T30" fmla="*/ 6 w 215"/>
                <a:gd name="T31" fmla="*/ 605 h 609"/>
                <a:gd name="T32" fmla="*/ 0 w 215"/>
                <a:gd name="T33" fmla="*/ 609 h 609"/>
                <a:gd name="T34" fmla="*/ 7 w 215"/>
                <a:gd name="T35" fmla="*/ 606 h 609"/>
                <a:gd name="T36" fmla="*/ 27 w 215"/>
                <a:gd name="T37" fmla="*/ 598 h 609"/>
                <a:gd name="T38" fmla="*/ 56 w 215"/>
                <a:gd name="T39" fmla="*/ 582 h 609"/>
                <a:gd name="T40" fmla="*/ 91 w 215"/>
                <a:gd name="T41" fmla="*/ 556 h 609"/>
                <a:gd name="T42" fmla="*/ 128 w 215"/>
                <a:gd name="T43" fmla="*/ 520 h 609"/>
                <a:gd name="T44" fmla="*/ 162 w 215"/>
                <a:gd name="T45" fmla="*/ 472 h 609"/>
                <a:gd name="T46" fmla="*/ 190 w 215"/>
                <a:gd name="T47" fmla="*/ 411 h 609"/>
                <a:gd name="T48" fmla="*/ 210 w 215"/>
                <a:gd name="T49" fmla="*/ 335 h 609"/>
                <a:gd name="T50" fmla="*/ 215 w 215"/>
                <a:gd name="T51" fmla="*/ 255 h 609"/>
                <a:gd name="T52" fmla="*/ 203 w 215"/>
                <a:gd name="T53" fmla="*/ 186 h 609"/>
                <a:gd name="T54" fmla="*/ 180 w 215"/>
                <a:gd name="T55" fmla="*/ 130 h 609"/>
                <a:gd name="T56" fmla="*/ 151 w 215"/>
                <a:gd name="T57" fmla="*/ 82 h 609"/>
                <a:gd name="T58" fmla="*/ 120 w 215"/>
                <a:gd name="T59" fmla="*/ 46 h 609"/>
                <a:gd name="T60" fmla="*/ 92 w 215"/>
                <a:gd name="T61" fmla="*/ 20 h 609"/>
                <a:gd name="T62" fmla="*/ 71 w 215"/>
                <a:gd name="T63" fmla="*/ 4 h 609"/>
                <a:gd name="T64" fmla="*/ 64 w 215"/>
                <a:gd name="T65" fmla="*/ 0 h 609"/>
                <a:gd name="T66" fmla="*/ 64 w 215"/>
                <a:gd name="T67"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5" h="609">
                  <a:moveTo>
                    <a:pt x="64" y="0"/>
                  </a:moveTo>
                  <a:lnTo>
                    <a:pt x="71" y="6"/>
                  </a:lnTo>
                  <a:lnTo>
                    <a:pt x="90" y="22"/>
                  </a:lnTo>
                  <a:lnTo>
                    <a:pt x="114" y="49"/>
                  </a:lnTo>
                  <a:lnTo>
                    <a:pt x="142" y="85"/>
                  </a:lnTo>
                  <a:lnTo>
                    <a:pt x="168" y="132"/>
                  </a:lnTo>
                  <a:lnTo>
                    <a:pt x="188" y="189"/>
                  </a:lnTo>
                  <a:lnTo>
                    <a:pt x="198" y="255"/>
                  </a:lnTo>
                  <a:lnTo>
                    <a:pt x="193" y="329"/>
                  </a:lnTo>
                  <a:lnTo>
                    <a:pt x="173" y="401"/>
                  </a:lnTo>
                  <a:lnTo>
                    <a:pt x="146" y="461"/>
                  </a:lnTo>
                  <a:lnTo>
                    <a:pt x="115" y="510"/>
                  </a:lnTo>
                  <a:lnTo>
                    <a:pt x="82" y="549"/>
                  </a:lnTo>
                  <a:lnTo>
                    <a:pt x="50" y="576"/>
                  </a:lnTo>
                  <a:lnTo>
                    <a:pt x="25" y="594"/>
                  </a:lnTo>
                  <a:lnTo>
                    <a:pt x="6" y="605"/>
                  </a:lnTo>
                  <a:lnTo>
                    <a:pt x="0" y="609"/>
                  </a:lnTo>
                  <a:lnTo>
                    <a:pt x="7" y="606"/>
                  </a:lnTo>
                  <a:lnTo>
                    <a:pt x="27" y="598"/>
                  </a:lnTo>
                  <a:lnTo>
                    <a:pt x="56" y="582"/>
                  </a:lnTo>
                  <a:lnTo>
                    <a:pt x="91" y="556"/>
                  </a:lnTo>
                  <a:lnTo>
                    <a:pt x="128" y="520"/>
                  </a:lnTo>
                  <a:lnTo>
                    <a:pt x="162" y="472"/>
                  </a:lnTo>
                  <a:lnTo>
                    <a:pt x="190" y="411"/>
                  </a:lnTo>
                  <a:lnTo>
                    <a:pt x="210" y="335"/>
                  </a:lnTo>
                  <a:lnTo>
                    <a:pt x="215" y="255"/>
                  </a:lnTo>
                  <a:lnTo>
                    <a:pt x="203" y="186"/>
                  </a:lnTo>
                  <a:lnTo>
                    <a:pt x="180" y="130"/>
                  </a:lnTo>
                  <a:lnTo>
                    <a:pt x="151" y="82"/>
                  </a:lnTo>
                  <a:lnTo>
                    <a:pt x="120" y="46"/>
                  </a:lnTo>
                  <a:lnTo>
                    <a:pt x="92" y="20"/>
                  </a:lnTo>
                  <a:lnTo>
                    <a:pt x="71" y="4"/>
                  </a:lnTo>
                  <a:lnTo>
                    <a:pt x="64" y="0"/>
                  </a:lnTo>
                  <a:lnTo>
                    <a:pt x="64"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3" name="Freeform 211">
              <a:extLst>
                <a:ext uri="{FF2B5EF4-FFF2-40B4-BE49-F238E27FC236}">
                  <a16:creationId xmlns:a16="http://schemas.microsoft.com/office/drawing/2014/main" id="{9649C889-A51D-47EF-732C-9E262FE3D0A6}"/>
                </a:ext>
              </a:extLst>
            </p:cNvPr>
            <p:cNvSpPr>
              <a:spLocks/>
            </p:cNvSpPr>
            <p:nvPr/>
          </p:nvSpPr>
          <p:spPr bwMode="auto">
            <a:xfrm>
              <a:off x="4321" y="2435"/>
              <a:ext cx="210" cy="467"/>
            </a:xfrm>
            <a:custGeom>
              <a:avLst/>
              <a:gdLst>
                <a:gd name="T0" fmla="*/ 210 w 210"/>
                <a:gd name="T1" fmla="*/ 0 h 467"/>
                <a:gd name="T2" fmla="*/ 202 w 210"/>
                <a:gd name="T3" fmla="*/ 3 h 467"/>
                <a:gd name="T4" fmla="*/ 183 w 210"/>
                <a:gd name="T5" fmla="*/ 10 h 467"/>
                <a:gd name="T6" fmla="*/ 155 w 210"/>
                <a:gd name="T7" fmla="*/ 25 h 467"/>
                <a:gd name="T8" fmla="*/ 123 w 210"/>
                <a:gd name="T9" fmla="*/ 47 h 467"/>
                <a:gd name="T10" fmla="*/ 89 w 210"/>
                <a:gd name="T11" fmla="*/ 75 h 467"/>
                <a:gd name="T12" fmla="*/ 59 w 210"/>
                <a:gd name="T13" fmla="*/ 114 h 467"/>
                <a:gd name="T14" fmla="*/ 36 w 210"/>
                <a:gd name="T15" fmla="*/ 162 h 467"/>
                <a:gd name="T16" fmla="*/ 22 w 210"/>
                <a:gd name="T17" fmla="*/ 221 h 467"/>
                <a:gd name="T18" fmla="*/ 20 w 210"/>
                <a:gd name="T19" fmla="*/ 280 h 467"/>
                <a:gd name="T20" fmla="*/ 22 w 210"/>
                <a:gd name="T21" fmla="*/ 331 h 467"/>
                <a:gd name="T22" fmla="*/ 31 w 210"/>
                <a:gd name="T23" fmla="*/ 374 h 467"/>
                <a:gd name="T24" fmla="*/ 42 w 210"/>
                <a:gd name="T25" fmla="*/ 408 h 467"/>
                <a:gd name="T26" fmla="*/ 54 w 210"/>
                <a:gd name="T27" fmla="*/ 434 h 467"/>
                <a:gd name="T28" fmla="*/ 64 w 210"/>
                <a:gd name="T29" fmla="*/ 452 h 467"/>
                <a:gd name="T30" fmla="*/ 73 w 210"/>
                <a:gd name="T31" fmla="*/ 463 h 467"/>
                <a:gd name="T32" fmla="*/ 76 w 210"/>
                <a:gd name="T33" fmla="*/ 467 h 467"/>
                <a:gd name="T34" fmla="*/ 70 w 210"/>
                <a:gd name="T35" fmla="*/ 462 h 467"/>
                <a:gd name="T36" fmla="*/ 59 w 210"/>
                <a:gd name="T37" fmla="*/ 447 h 467"/>
                <a:gd name="T38" fmla="*/ 42 w 210"/>
                <a:gd name="T39" fmla="*/ 424 h 467"/>
                <a:gd name="T40" fmla="*/ 26 w 210"/>
                <a:gd name="T41" fmla="*/ 392 h 467"/>
                <a:gd name="T42" fmla="*/ 10 w 210"/>
                <a:gd name="T43" fmla="*/ 352 h 467"/>
                <a:gd name="T44" fmla="*/ 2 w 210"/>
                <a:gd name="T45" fmla="*/ 304 h 467"/>
                <a:gd name="T46" fmla="*/ 0 w 210"/>
                <a:gd name="T47" fmla="*/ 247 h 467"/>
                <a:gd name="T48" fmla="*/ 13 w 210"/>
                <a:gd name="T49" fmla="*/ 186 h 467"/>
                <a:gd name="T50" fmla="*/ 35 w 210"/>
                <a:gd name="T51" fmla="*/ 127 h 467"/>
                <a:gd name="T52" fmla="*/ 63 w 210"/>
                <a:gd name="T53" fmla="*/ 83 h 467"/>
                <a:gd name="T54" fmla="*/ 95 w 210"/>
                <a:gd name="T55" fmla="*/ 49 h 467"/>
                <a:gd name="T56" fmla="*/ 129 w 210"/>
                <a:gd name="T57" fmla="*/ 27 h 467"/>
                <a:gd name="T58" fmla="*/ 160 w 210"/>
                <a:gd name="T59" fmla="*/ 13 h 467"/>
                <a:gd name="T60" fmla="*/ 186 w 210"/>
                <a:gd name="T61" fmla="*/ 4 h 467"/>
                <a:gd name="T62" fmla="*/ 203 w 210"/>
                <a:gd name="T63" fmla="*/ 0 h 467"/>
                <a:gd name="T64" fmla="*/ 210 w 210"/>
                <a:gd name="T65" fmla="*/ 0 h 467"/>
                <a:gd name="T66" fmla="*/ 210 w 210"/>
                <a:gd name="T67"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 h="467">
                  <a:moveTo>
                    <a:pt x="210" y="0"/>
                  </a:moveTo>
                  <a:lnTo>
                    <a:pt x="202" y="3"/>
                  </a:lnTo>
                  <a:lnTo>
                    <a:pt x="183" y="10"/>
                  </a:lnTo>
                  <a:lnTo>
                    <a:pt x="155" y="25"/>
                  </a:lnTo>
                  <a:lnTo>
                    <a:pt x="123" y="47"/>
                  </a:lnTo>
                  <a:lnTo>
                    <a:pt x="89" y="75"/>
                  </a:lnTo>
                  <a:lnTo>
                    <a:pt x="59" y="114"/>
                  </a:lnTo>
                  <a:lnTo>
                    <a:pt x="36" y="162"/>
                  </a:lnTo>
                  <a:lnTo>
                    <a:pt x="22" y="221"/>
                  </a:lnTo>
                  <a:lnTo>
                    <a:pt x="20" y="280"/>
                  </a:lnTo>
                  <a:lnTo>
                    <a:pt x="22" y="331"/>
                  </a:lnTo>
                  <a:lnTo>
                    <a:pt x="31" y="374"/>
                  </a:lnTo>
                  <a:lnTo>
                    <a:pt x="42" y="408"/>
                  </a:lnTo>
                  <a:lnTo>
                    <a:pt x="54" y="434"/>
                  </a:lnTo>
                  <a:lnTo>
                    <a:pt x="64" y="452"/>
                  </a:lnTo>
                  <a:lnTo>
                    <a:pt x="73" y="463"/>
                  </a:lnTo>
                  <a:lnTo>
                    <a:pt x="76" y="467"/>
                  </a:lnTo>
                  <a:lnTo>
                    <a:pt x="70" y="462"/>
                  </a:lnTo>
                  <a:lnTo>
                    <a:pt x="59" y="447"/>
                  </a:lnTo>
                  <a:lnTo>
                    <a:pt x="42" y="424"/>
                  </a:lnTo>
                  <a:lnTo>
                    <a:pt x="26" y="392"/>
                  </a:lnTo>
                  <a:lnTo>
                    <a:pt x="10" y="352"/>
                  </a:lnTo>
                  <a:lnTo>
                    <a:pt x="2" y="304"/>
                  </a:lnTo>
                  <a:lnTo>
                    <a:pt x="0" y="247"/>
                  </a:lnTo>
                  <a:lnTo>
                    <a:pt x="13" y="186"/>
                  </a:lnTo>
                  <a:lnTo>
                    <a:pt x="35" y="127"/>
                  </a:lnTo>
                  <a:lnTo>
                    <a:pt x="63" y="83"/>
                  </a:lnTo>
                  <a:lnTo>
                    <a:pt x="95" y="49"/>
                  </a:lnTo>
                  <a:lnTo>
                    <a:pt x="129" y="27"/>
                  </a:lnTo>
                  <a:lnTo>
                    <a:pt x="160" y="13"/>
                  </a:lnTo>
                  <a:lnTo>
                    <a:pt x="186" y="4"/>
                  </a:lnTo>
                  <a:lnTo>
                    <a:pt x="203" y="0"/>
                  </a:lnTo>
                  <a:lnTo>
                    <a:pt x="210" y="0"/>
                  </a:lnTo>
                  <a:lnTo>
                    <a:pt x="21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4" name="Freeform 212">
              <a:extLst>
                <a:ext uri="{FF2B5EF4-FFF2-40B4-BE49-F238E27FC236}">
                  <a16:creationId xmlns:a16="http://schemas.microsoft.com/office/drawing/2014/main" id="{634793E7-68D5-6673-0F54-7360E0899DFA}"/>
                </a:ext>
              </a:extLst>
            </p:cNvPr>
            <p:cNvSpPr>
              <a:spLocks/>
            </p:cNvSpPr>
            <p:nvPr/>
          </p:nvSpPr>
          <p:spPr bwMode="auto">
            <a:xfrm>
              <a:off x="4339" y="2775"/>
              <a:ext cx="100" cy="27"/>
            </a:xfrm>
            <a:custGeom>
              <a:avLst/>
              <a:gdLst>
                <a:gd name="T0" fmla="*/ 0 w 100"/>
                <a:gd name="T1" fmla="*/ 0 h 27"/>
                <a:gd name="T2" fmla="*/ 1 w 100"/>
                <a:gd name="T3" fmla="*/ 0 h 27"/>
                <a:gd name="T4" fmla="*/ 4 w 100"/>
                <a:gd name="T5" fmla="*/ 2 h 27"/>
                <a:gd name="T6" fmla="*/ 9 w 100"/>
                <a:gd name="T7" fmla="*/ 4 h 27"/>
                <a:gd name="T8" fmla="*/ 17 w 100"/>
                <a:gd name="T9" fmla="*/ 7 h 27"/>
                <a:gd name="T10" fmla="*/ 24 w 100"/>
                <a:gd name="T11" fmla="*/ 9 h 27"/>
                <a:gd name="T12" fmla="*/ 33 w 100"/>
                <a:gd name="T13" fmla="*/ 12 h 27"/>
                <a:gd name="T14" fmla="*/ 40 w 100"/>
                <a:gd name="T15" fmla="*/ 13 h 27"/>
                <a:gd name="T16" fmla="*/ 47 w 100"/>
                <a:gd name="T17" fmla="*/ 14 h 27"/>
                <a:gd name="T18" fmla="*/ 55 w 100"/>
                <a:gd name="T19" fmla="*/ 13 h 27"/>
                <a:gd name="T20" fmla="*/ 63 w 100"/>
                <a:gd name="T21" fmla="*/ 13 h 27"/>
                <a:gd name="T22" fmla="*/ 72 w 100"/>
                <a:gd name="T23" fmla="*/ 13 h 27"/>
                <a:gd name="T24" fmla="*/ 81 w 100"/>
                <a:gd name="T25" fmla="*/ 13 h 27"/>
                <a:gd name="T26" fmla="*/ 88 w 100"/>
                <a:gd name="T27" fmla="*/ 12 h 27"/>
                <a:gd name="T28" fmla="*/ 94 w 100"/>
                <a:gd name="T29" fmla="*/ 12 h 27"/>
                <a:gd name="T30" fmla="*/ 98 w 100"/>
                <a:gd name="T31" fmla="*/ 12 h 27"/>
                <a:gd name="T32" fmla="*/ 100 w 100"/>
                <a:gd name="T33" fmla="*/ 12 h 27"/>
                <a:gd name="T34" fmla="*/ 99 w 100"/>
                <a:gd name="T35" fmla="*/ 12 h 27"/>
                <a:gd name="T36" fmla="*/ 98 w 100"/>
                <a:gd name="T37" fmla="*/ 14 h 27"/>
                <a:gd name="T38" fmla="*/ 95 w 100"/>
                <a:gd name="T39" fmla="*/ 16 h 27"/>
                <a:gd name="T40" fmla="*/ 90 w 100"/>
                <a:gd name="T41" fmla="*/ 19 h 27"/>
                <a:gd name="T42" fmla="*/ 85 w 100"/>
                <a:gd name="T43" fmla="*/ 21 h 27"/>
                <a:gd name="T44" fmla="*/ 78 w 100"/>
                <a:gd name="T45" fmla="*/ 25 h 27"/>
                <a:gd name="T46" fmla="*/ 70 w 100"/>
                <a:gd name="T47" fmla="*/ 26 h 27"/>
                <a:gd name="T48" fmla="*/ 58 w 100"/>
                <a:gd name="T49" fmla="*/ 27 h 27"/>
                <a:gd name="T50" fmla="*/ 47 w 100"/>
                <a:gd name="T51" fmla="*/ 27 h 27"/>
                <a:gd name="T52" fmla="*/ 38 w 100"/>
                <a:gd name="T53" fmla="*/ 27 h 27"/>
                <a:gd name="T54" fmla="*/ 29 w 100"/>
                <a:gd name="T55" fmla="*/ 27 h 27"/>
                <a:gd name="T56" fmla="*/ 22 w 100"/>
                <a:gd name="T57" fmla="*/ 26 h 27"/>
                <a:gd name="T58" fmla="*/ 14 w 100"/>
                <a:gd name="T59" fmla="*/ 25 h 27"/>
                <a:gd name="T60" fmla="*/ 11 w 100"/>
                <a:gd name="T61" fmla="*/ 24 h 27"/>
                <a:gd name="T62" fmla="*/ 7 w 100"/>
                <a:gd name="T63" fmla="*/ 24 h 27"/>
                <a:gd name="T64" fmla="*/ 7 w 100"/>
                <a:gd name="T65" fmla="*/ 24 h 27"/>
                <a:gd name="T66" fmla="*/ 0 w 100"/>
                <a:gd name="T67" fmla="*/ 0 h 27"/>
                <a:gd name="T68" fmla="*/ 0 w 100"/>
                <a:gd name="T6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0" h="27">
                  <a:moveTo>
                    <a:pt x="0" y="0"/>
                  </a:moveTo>
                  <a:lnTo>
                    <a:pt x="1" y="0"/>
                  </a:lnTo>
                  <a:lnTo>
                    <a:pt x="4" y="2"/>
                  </a:lnTo>
                  <a:lnTo>
                    <a:pt x="9" y="4"/>
                  </a:lnTo>
                  <a:lnTo>
                    <a:pt x="17" y="7"/>
                  </a:lnTo>
                  <a:lnTo>
                    <a:pt x="24" y="9"/>
                  </a:lnTo>
                  <a:lnTo>
                    <a:pt x="33" y="12"/>
                  </a:lnTo>
                  <a:lnTo>
                    <a:pt x="40" y="13"/>
                  </a:lnTo>
                  <a:lnTo>
                    <a:pt x="47" y="14"/>
                  </a:lnTo>
                  <a:lnTo>
                    <a:pt x="55" y="13"/>
                  </a:lnTo>
                  <a:lnTo>
                    <a:pt x="63" y="13"/>
                  </a:lnTo>
                  <a:lnTo>
                    <a:pt x="72" y="13"/>
                  </a:lnTo>
                  <a:lnTo>
                    <a:pt x="81" y="13"/>
                  </a:lnTo>
                  <a:lnTo>
                    <a:pt x="88" y="12"/>
                  </a:lnTo>
                  <a:lnTo>
                    <a:pt x="94" y="12"/>
                  </a:lnTo>
                  <a:lnTo>
                    <a:pt x="98" y="12"/>
                  </a:lnTo>
                  <a:lnTo>
                    <a:pt x="100" y="12"/>
                  </a:lnTo>
                  <a:lnTo>
                    <a:pt x="99" y="12"/>
                  </a:lnTo>
                  <a:lnTo>
                    <a:pt x="98" y="14"/>
                  </a:lnTo>
                  <a:lnTo>
                    <a:pt x="95" y="16"/>
                  </a:lnTo>
                  <a:lnTo>
                    <a:pt x="90" y="19"/>
                  </a:lnTo>
                  <a:lnTo>
                    <a:pt x="85" y="21"/>
                  </a:lnTo>
                  <a:lnTo>
                    <a:pt x="78" y="25"/>
                  </a:lnTo>
                  <a:lnTo>
                    <a:pt x="70" y="26"/>
                  </a:lnTo>
                  <a:lnTo>
                    <a:pt x="58" y="27"/>
                  </a:lnTo>
                  <a:lnTo>
                    <a:pt x="47" y="27"/>
                  </a:lnTo>
                  <a:lnTo>
                    <a:pt x="38" y="27"/>
                  </a:lnTo>
                  <a:lnTo>
                    <a:pt x="29" y="27"/>
                  </a:lnTo>
                  <a:lnTo>
                    <a:pt x="22" y="26"/>
                  </a:lnTo>
                  <a:lnTo>
                    <a:pt x="14" y="25"/>
                  </a:lnTo>
                  <a:lnTo>
                    <a:pt x="11" y="24"/>
                  </a:lnTo>
                  <a:lnTo>
                    <a:pt x="7" y="24"/>
                  </a:lnTo>
                  <a:lnTo>
                    <a:pt x="7" y="24"/>
                  </a:lnTo>
                  <a:lnTo>
                    <a:pt x="0"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5" name="Freeform 213">
              <a:extLst>
                <a:ext uri="{FF2B5EF4-FFF2-40B4-BE49-F238E27FC236}">
                  <a16:creationId xmlns:a16="http://schemas.microsoft.com/office/drawing/2014/main" id="{F079D40F-C5F5-0043-7675-0EC9AE1D95B9}"/>
                </a:ext>
              </a:extLst>
            </p:cNvPr>
            <p:cNvSpPr>
              <a:spLocks/>
            </p:cNvSpPr>
            <p:nvPr/>
          </p:nvSpPr>
          <p:spPr bwMode="auto">
            <a:xfrm>
              <a:off x="4390" y="2795"/>
              <a:ext cx="21" cy="47"/>
            </a:xfrm>
            <a:custGeom>
              <a:avLst/>
              <a:gdLst>
                <a:gd name="T0" fmla="*/ 0 w 21"/>
                <a:gd name="T1" fmla="*/ 0 h 47"/>
                <a:gd name="T2" fmla="*/ 10 w 21"/>
                <a:gd name="T3" fmla="*/ 47 h 47"/>
                <a:gd name="T4" fmla="*/ 21 w 21"/>
                <a:gd name="T5" fmla="*/ 47 h 47"/>
                <a:gd name="T6" fmla="*/ 16 w 21"/>
                <a:gd name="T7" fmla="*/ 4 h 47"/>
                <a:gd name="T8" fmla="*/ 0 w 21"/>
                <a:gd name="T9" fmla="*/ 0 h 47"/>
                <a:gd name="T10" fmla="*/ 0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0" y="0"/>
                  </a:moveTo>
                  <a:lnTo>
                    <a:pt x="10" y="47"/>
                  </a:lnTo>
                  <a:lnTo>
                    <a:pt x="21" y="47"/>
                  </a:lnTo>
                  <a:lnTo>
                    <a:pt x="16" y="4"/>
                  </a:lnTo>
                  <a:lnTo>
                    <a:pt x="0"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6" name="Freeform 214">
              <a:extLst>
                <a:ext uri="{FF2B5EF4-FFF2-40B4-BE49-F238E27FC236}">
                  <a16:creationId xmlns:a16="http://schemas.microsoft.com/office/drawing/2014/main" id="{3AF1B75C-876A-83A7-A2B2-9B013E3CD114}"/>
                </a:ext>
              </a:extLst>
            </p:cNvPr>
            <p:cNvSpPr>
              <a:spLocks/>
            </p:cNvSpPr>
            <p:nvPr/>
          </p:nvSpPr>
          <p:spPr bwMode="auto">
            <a:xfrm>
              <a:off x="4390" y="2839"/>
              <a:ext cx="39" cy="41"/>
            </a:xfrm>
            <a:custGeom>
              <a:avLst/>
              <a:gdLst>
                <a:gd name="T0" fmla="*/ 14 w 39"/>
                <a:gd name="T1" fmla="*/ 0 h 41"/>
                <a:gd name="T2" fmla="*/ 11 w 39"/>
                <a:gd name="T3" fmla="*/ 0 h 41"/>
                <a:gd name="T4" fmla="*/ 7 w 39"/>
                <a:gd name="T5" fmla="*/ 4 h 41"/>
                <a:gd name="T6" fmla="*/ 4 w 39"/>
                <a:gd name="T7" fmla="*/ 6 h 41"/>
                <a:gd name="T8" fmla="*/ 1 w 39"/>
                <a:gd name="T9" fmla="*/ 10 h 41"/>
                <a:gd name="T10" fmla="*/ 0 w 39"/>
                <a:gd name="T11" fmla="*/ 15 h 41"/>
                <a:gd name="T12" fmla="*/ 0 w 39"/>
                <a:gd name="T13" fmla="*/ 21 h 41"/>
                <a:gd name="T14" fmla="*/ 0 w 39"/>
                <a:gd name="T15" fmla="*/ 26 h 41"/>
                <a:gd name="T16" fmla="*/ 1 w 39"/>
                <a:gd name="T17" fmla="*/ 31 h 41"/>
                <a:gd name="T18" fmla="*/ 5 w 39"/>
                <a:gd name="T19" fmla="*/ 36 h 41"/>
                <a:gd name="T20" fmla="*/ 7 w 39"/>
                <a:gd name="T21" fmla="*/ 38 h 41"/>
                <a:gd name="T22" fmla="*/ 11 w 39"/>
                <a:gd name="T23" fmla="*/ 40 h 41"/>
                <a:gd name="T24" fmla="*/ 17 w 39"/>
                <a:gd name="T25" fmla="*/ 41 h 41"/>
                <a:gd name="T26" fmla="*/ 22 w 39"/>
                <a:gd name="T27" fmla="*/ 40 h 41"/>
                <a:gd name="T28" fmla="*/ 28 w 39"/>
                <a:gd name="T29" fmla="*/ 38 h 41"/>
                <a:gd name="T30" fmla="*/ 33 w 39"/>
                <a:gd name="T31" fmla="*/ 34 h 41"/>
                <a:gd name="T32" fmla="*/ 37 w 39"/>
                <a:gd name="T33" fmla="*/ 30 h 41"/>
                <a:gd name="T34" fmla="*/ 39 w 39"/>
                <a:gd name="T35" fmla="*/ 26 h 41"/>
                <a:gd name="T36" fmla="*/ 39 w 39"/>
                <a:gd name="T37" fmla="*/ 21 h 41"/>
                <a:gd name="T38" fmla="*/ 39 w 39"/>
                <a:gd name="T39" fmla="*/ 16 h 41"/>
                <a:gd name="T40" fmla="*/ 39 w 39"/>
                <a:gd name="T41" fmla="*/ 14 h 41"/>
                <a:gd name="T42" fmla="*/ 39 w 39"/>
                <a:gd name="T43" fmla="*/ 11 h 41"/>
                <a:gd name="T44" fmla="*/ 39 w 39"/>
                <a:gd name="T45" fmla="*/ 10 h 41"/>
                <a:gd name="T46" fmla="*/ 38 w 39"/>
                <a:gd name="T47" fmla="*/ 11 h 41"/>
                <a:gd name="T48" fmla="*/ 37 w 39"/>
                <a:gd name="T49" fmla="*/ 14 h 41"/>
                <a:gd name="T50" fmla="*/ 36 w 39"/>
                <a:gd name="T51" fmla="*/ 16 h 41"/>
                <a:gd name="T52" fmla="*/ 33 w 39"/>
                <a:gd name="T53" fmla="*/ 20 h 41"/>
                <a:gd name="T54" fmla="*/ 31 w 39"/>
                <a:gd name="T55" fmla="*/ 22 h 41"/>
                <a:gd name="T56" fmla="*/ 27 w 39"/>
                <a:gd name="T57" fmla="*/ 25 h 41"/>
                <a:gd name="T58" fmla="*/ 23 w 39"/>
                <a:gd name="T59" fmla="*/ 26 h 41"/>
                <a:gd name="T60" fmla="*/ 19 w 39"/>
                <a:gd name="T61" fmla="*/ 26 h 41"/>
                <a:gd name="T62" fmla="*/ 14 w 39"/>
                <a:gd name="T63" fmla="*/ 24 h 41"/>
                <a:gd name="T64" fmla="*/ 12 w 39"/>
                <a:gd name="T65" fmla="*/ 21 h 41"/>
                <a:gd name="T66" fmla="*/ 12 w 39"/>
                <a:gd name="T67" fmla="*/ 18 h 41"/>
                <a:gd name="T68" fmla="*/ 14 w 39"/>
                <a:gd name="T69" fmla="*/ 14 h 41"/>
                <a:gd name="T70" fmla="*/ 16 w 39"/>
                <a:gd name="T71" fmla="*/ 10 h 41"/>
                <a:gd name="T72" fmla="*/ 19 w 39"/>
                <a:gd name="T73" fmla="*/ 8 h 41"/>
                <a:gd name="T74" fmla="*/ 21 w 39"/>
                <a:gd name="T75" fmla="*/ 5 h 41"/>
                <a:gd name="T76" fmla="*/ 22 w 39"/>
                <a:gd name="T77" fmla="*/ 5 h 41"/>
                <a:gd name="T78" fmla="*/ 14 w 39"/>
                <a:gd name="T79" fmla="*/ 0 h 41"/>
                <a:gd name="T80" fmla="*/ 14 w 39"/>
                <a:gd name="T8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 h="41">
                  <a:moveTo>
                    <a:pt x="14" y="0"/>
                  </a:moveTo>
                  <a:lnTo>
                    <a:pt x="11" y="0"/>
                  </a:lnTo>
                  <a:lnTo>
                    <a:pt x="7" y="4"/>
                  </a:lnTo>
                  <a:lnTo>
                    <a:pt x="4" y="6"/>
                  </a:lnTo>
                  <a:lnTo>
                    <a:pt x="1" y="10"/>
                  </a:lnTo>
                  <a:lnTo>
                    <a:pt x="0" y="15"/>
                  </a:lnTo>
                  <a:lnTo>
                    <a:pt x="0" y="21"/>
                  </a:lnTo>
                  <a:lnTo>
                    <a:pt x="0" y="26"/>
                  </a:lnTo>
                  <a:lnTo>
                    <a:pt x="1" y="31"/>
                  </a:lnTo>
                  <a:lnTo>
                    <a:pt x="5" y="36"/>
                  </a:lnTo>
                  <a:lnTo>
                    <a:pt x="7" y="38"/>
                  </a:lnTo>
                  <a:lnTo>
                    <a:pt x="11" y="40"/>
                  </a:lnTo>
                  <a:lnTo>
                    <a:pt x="17" y="41"/>
                  </a:lnTo>
                  <a:lnTo>
                    <a:pt x="22" y="40"/>
                  </a:lnTo>
                  <a:lnTo>
                    <a:pt x="28" y="38"/>
                  </a:lnTo>
                  <a:lnTo>
                    <a:pt x="33" y="34"/>
                  </a:lnTo>
                  <a:lnTo>
                    <a:pt x="37" y="30"/>
                  </a:lnTo>
                  <a:lnTo>
                    <a:pt x="39" y="26"/>
                  </a:lnTo>
                  <a:lnTo>
                    <a:pt x="39" y="21"/>
                  </a:lnTo>
                  <a:lnTo>
                    <a:pt x="39" y="16"/>
                  </a:lnTo>
                  <a:lnTo>
                    <a:pt x="39" y="14"/>
                  </a:lnTo>
                  <a:lnTo>
                    <a:pt x="39" y="11"/>
                  </a:lnTo>
                  <a:lnTo>
                    <a:pt x="39" y="10"/>
                  </a:lnTo>
                  <a:lnTo>
                    <a:pt x="38" y="11"/>
                  </a:lnTo>
                  <a:lnTo>
                    <a:pt x="37" y="14"/>
                  </a:lnTo>
                  <a:lnTo>
                    <a:pt x="36" y="16"/>
                  </a:lnTo>
                  <a:lnTo>
                    <a:pt x="33" y="20"/>
                  </a:lnTo>
                  <a:lnTo>
                    <a:pt x="31" y="22"/>
                  </a:lnTo>
                  <a:lnTo>
                    <a:pt x="27" y="25"/>
                  </a:lnTo>
                  <a:lnTo>
                    <a:pt x="23" y="26"/>
                  </a:lnTo>
                  <a:lnTo>
                    <a:pt x="19" y="26"/>
                  </a:lnTo>
                  <a:lnTo>
                    <a:pt x="14" y="24"/>
                  </a:lnTo>
                  <a:lnTo>
                    <a:pt x="12" y="21"/>
                  </a:lnTo>
                  <a:lnTo>
                    <a:pt x="12" y="18"/>
                  </a:lnTo>
                  <a:lnTo>
                    <a:pt x="14" y="14"/>
                  </a:lnTo>
                  <a:lnTo>
                    <a:pt x="16" y="10"/>
                  </a:lnTo>
                  <a:lnTo>
                    <a:pt x="19" y="8"/>
                  </a:lnTo>
                  <a:lnTo>
                    <a:pt x="21" y="5"/>
                  </a:lnTo>
                  <a:lnTo>
                    <a:pt x="22" y="5"/>
                  </a:lnTo>
                  <a:lnTo>
                    <a:pt x="14" y="0"/>
                  </a:lnTo>
                  <a:lnTo>
                    <a:pt x="14"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7" name="Freeform 215">
              <a:extLst>
                <a:ext uri="{FF2B5EF4-FFF2-40B4-BE49-F238E27FC236}">
                  <a16:creationId xmlns:a16="http://schemas.microsoft.com/office/drawing/2014/main" id="{6E299020-C1B6-A0BA-D424-58B885687062}"/>
                </a:ext>
              </a:extLst>
            </p:cNvPr>
            <p:cNvSpPr>
              <a:spLocks/>
            </p:cNvSpPr>
            <p:nvPr/>
          </p:nvSpPr>
          <p:spPr bwMode="auto">
            <a:xfrm>
              <a:off x="4266" y="2745"/>
              <a:ext cx="38" cy="39"/>
            </a:xfrm>
            <a:custGeom>
              <a:avLst/>
              <a:gdLst>
                <a:gd name="T0" fmla="*/ 12 w 38"/>
                <a:gd name="T1" fmla="*/ 0 h 39"/>
                <a:gd name="T2" fmla="*/ 10 w 38"/>
                <a:gd name="T3" fmla="*/ 0 h 39"/>
                <a:gd name="T4" fmla="*/ 6 w 38"/>
                <a:gd name="T5" fmla="*/ 3 h 39"/>
                <a:gd name="T6" fmla="*/ 3 w 38"/>
                <a:gd name="T7" fmla="*/ 6 h 39"/>
                <a:gd name="T8" fmla="*/ 1 w 38"/>
                <a:gd name="T9" fmla="*/ 10 h 39"/>
                <a:gd name="T10" fmla="*/ 0 w 38"/>
                <a:gd name="T11" fmla="*/ 15 h 39"/>
                <a:gd name="T12" fmla="*/ 0 w 38"/>
                <a:gd name="T13" fmla="*/ 21 h 39"/>
                <a:gd name="T14" fmla="*/ 0 w 38"/>
                <a:gd name="T15" fmla="*/ 26 h 39"/>
                <a:gd name="T16" fmla="*/ 1 w 38"/>
                <a:gd name="T17" fmla="*/ 30 h 39"/>
                <a:gd name="T18" fmla="*/ 4 w 38"/>
                <a:gd name="T19" fmla="*/ 34 h 39"/>
                <a:gd name="T20" fmla="*/ 8 w 38"/>
                <a:gd name="T21" fmla="*/ 38 h 39"/>
                <a:gd name="T22" fmla="*/ 11 w 38"/>
                <a:gd name="T23" fmla="*/ 39 h 39"/>
                <a:gd name="T24" fmla="*/ 16 w 38"/>
                <a:gd name="T25" fmla="*/ 39 h 39"/>
                <a:gd name="T26" fmla="*/ 21 w 38"/>
                <a:gd name="T27" fmla="*/ 38 h 39"/>
                <a:gd name="T28" fmla="*/ 27 w 38"/>
                <a:gd name="T29" fmla="*/ 37 h 39"/>
                <a:gd name="T30" fmla="*/ 32 w 38"/>
                <a:gd name="T31" fmla="*/ 32 h 39"/>
                <a:gd name="T32" fmla="*/ 36 w 38"/>
                <a:gd name="T33" fmla="*/ 29 h 39"/>
                <a:gd name="T34" fmla="*/ 38 w 38"/>
                <a:gd name="T35" fmla="*/ 24 h 39"/>
                <a:gd name="T36" fmla="*/ 38 w 38"/>
                <a:gd name="T37" fmla="*/ 19 h 39"/>
                <a:gd name="T38" fmla="*/ 38 w 38"/>
                <a:gd name="T39" fmla="*/ 16 h 39"/>
                <a:gd name="T40" fmla="*/ 38 w 38"/>
                <a:gd name="T41" fmla="*/ 13 h 39"/>
                <a:gd name="T42" fmla="*/ 38 w 38"/>
                <a:gd name="T43" fmla="*/ 11 h 39"/>
                <a:gd name="T44" fmla="*/ 38 w 38"/>
                <a:gd name="T45" fmla="*/ 10 h 39"/>
                <a:gd name="T46" fmla="*/ 37 w 38"/>
                <a:gd name="T47" fmla="*/ 11 h 39"/>
                <a:gd name="T48" fmla="*/ 36 w 38"/>
                <a:gd name="T49" fmla="*/ 13 h 39"/>
                <a:gd name="T50" fmla="*/ 35 w 38"/>
                <a:gd name="T51" fmla="*/ 16 h 39"/>
                <a:gd name="T52" fmla="*/ 33 w 38"/>
                <a:gd name="T53" fmla="*/ 19 h 39"/>
                <a:gd name="T54" fmla="*/ 30 w 38"/>
                <a:gd name="T55" fmla="*/ 22 h 39"/>
                <a:gd name="T56" fmla="*/ 26 w 38"/>
                <a:gd name="T57" fmla="*/ 24 h 39"/>
                <a:gd name="T58" fmla="*/ 22 w 38"/>
                <a:gd name="T59" fmla="*/ 26 h 39"/>
                <a:gd name="T60" fmla="*/ 17 w 38"/>
                <a:gd name="T61" fmla="*/ 26 h 39"/>
                <a:gd name="T62" fmla="*/ 12 w 38"/>
                <a:gd name="T63" fmla="*/ 22 h 39"/>
                <a:gd name="T64" fmla="*/ 11 w 38"/>
                <a:gd name="T65" fmla="*/ 19 h 39"/>
                <a:gd name="T66" fmla="*/ 11 w 38"/>
                <a:gd name="T67" fmla="*/ 16 h 39"/>
                <a:gd name="T68" fmla="*/ 12 w 38"/>
                <a:gd name="T69" fmla="*/ 13 h 39"/>
                <a:gd name="T70" fmla="*/ 15 w 38"/>
                <a:gd name="T71" fmla="*/ 8 h 39"/>
                <a:gd name="T72" fmla="*/ 17 w 38"/>
                <a:gd name="T73" fmla="*/ 6 h 39"/>
                <a:gd name="T74" fmla="*/ 20 w 38"/>
                <a:gd name="T75" fmla="*/ 3 h 39"/>
                <a:gd name="T76" fmla="*/ 21 w 38"/>
                <a:gd name="T77" fmla="*/ 3 h 39"/>
                <a:gd name="T78" fmla="*/ 12 w 38"/>
                <a:gd name="T79" fmla="*/ 0 h 39"/>
                <a:gd name="T80" fmla="*/ 12 w 38"/>
                <a:gd name="T8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 h="39">
                  <a:moveTo>
                    <a:pt x="12" y="0"/>
                  </a:moveTo>
                  <a:lnTo>
                    <a:pt x="10" y="0"/>
                  </a:lnTo>
                  <a:lnTo>
                    <a:pt x="6" y="3"/>
                  </a:lnTo>
                  <a:lnTo>
                    <a:pt x="3" y="6"/>
                  </a:lnTo>
                  <a:lnTo>
                    <a:pt x="1" y="10"/>
                  </a:lnTo>
                  <a:lnTo>
                    <a:pt x="0" y="15"/>
                  </a:lnTo>
                  <a:lnTo>
                    <a:pt x="0" y="21"/>
                  </a:lnTo>
                  <a:lnTo>
                    <a:pt x="0" y="26"/>
                  </a:lnTo>
                  <a:lnTo>
                    <a:pt x="1" y="30"/>
                  </a:lnTo>
                  <a:lnTo>
                    <a:pt x="4" y="34"/>
                  </a:lnTo>
                  <a:lnTo>
                    <a:pt x="8" y="38"/>
                  </a:lnTo>
                  <a:lnTo>
                    <a:pt x="11" y="39"/>
                  </a:lnTo>
                  <a:lnTo>
                    <a:pt x="16" y="39"/>
                  </a:lnTo>
                  <a:lnTo>
                    <a:pt x="21" y="38"/>
                  </a:lnTo>
                  <a:lnTo>
                    <a:pt x="27" y="37"/>
                  </a:lnTo>
                  <a:lnTo>
                    <a:pt x="32" y="32"/>
                  </a:lnTo>
                  <a:lnTo>
                    <a:pt x="36" y="29"/>
                  </a:lnTo>
                  <a:lnTo>
                    <a:pt x="38" y="24"/>
                  </a:lnTo>
                  <a:lnTo>
                    <a:pt x="38" y="19"/>
                  </a:lnTo>
                  <a:lnTo>
                    <a:pt x="38" y="16"/>
                  </a:lnTo>
                  <a:lnTo>
                    <a:pt x="38" y="13"/>
                  </a:lnTo>
                  <a:lnTo>
                    <a:pt x="38" y="11"/>
                  </a:lnTo>
                  <a:lnTo>
                    <a:pt x="38" y="10"/>
                  </a:lnTo>
                  <a:lnTo>
                    <a:pt x="37" y="11"/>
                  </a:lnTo>
                  <a:lnTo>
                    <a:pt x="36" y="13"/>
                  </a:lnTo>
                  <a:lnTo>
                    <a:pt x="35" y="16"/>
                  </a:lnTo>
                  <a:lnTo>
                    <a:pt x="33" y="19"/>
                  </a:lnTo>
                  <a:lnTo>
                    <a:pt x="30" y="22"/>
                  </a:lnTo>
                  <a:lnTo>
                    <a:pt x="26" y="24"/>
                  </a:lnTo>
                  <a:lnTo>
                    <a:pt x="22" y="26"/>
                  </a:lnTo>
                  <a:lnTo>
                    <a:pt x="17" y="26"/>
                  </a:lnTo>
                  <a:lnTo>
                    <a:pt x="12" y="22"/>
                  </a:lnTo>
                  <a:lnTo>
                    <a:pt x="11" y="19"/>
                  </a:lnTo>
                  <a:lnTo>
                    <a:pt x="11" y="16"/>
                  </a:lnTo>
                  <a:lnTo>
                    <a:pt x="12" y="13"/>
                  </a:lnTo>
                  <a:lnTo>
                    <a:pt x="15" y="8"/>
                  </a:lnTo>
                  <a:lnTo>
                    <a:pt x="17" y="6"/>
                  </a:lnTo>
                  <a:lnTo>
                    <a:pt x="20" y="3"/>
                  </a:lnTo>
                  <a:lnTo>
                    <a:pt x="21" y="3"/>
                  </a:lnTo>
                  <a:lnTo>
                    <a:pt x="12" y="0"/>
                  </a:lnTo>
                  <a:lnTo>
                    <a:pt x="12"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8" name="Freeform 216">
              <a:extLst>
                <a:ext uri="{FF2B5EF4-FFF2-40B4-BE49-F238E27FC236}">
                  <a16:creationId xmlns:a16="http://schemas.microsoft.com/office/drawing/2014/main" id="{381B0987-5B12-2B44-78D0-FC98785316F0}"/>
                </a:ext>
              </a:extLst>
            </p:cNvPr>
            <p:cNvSpPr>
              <a:spLocks/>
            </p:cNvSpPr>
            <p:nvPr/>
          </p:nvSpPr>
          <p:spPr bwMode="auto">
            <a:xfrm>
              <a:off x="4266" y="2697"/>
              <a:ext cx="38" cy="40"/>
            </a:xfrm>
            <a:custGeom>
              <a:avLst/>
              <a:gdLst>
                <a:gd name="T0" fmla="*/ 12 w 38"/>
                <a:gd name="T1" fmla="*/ 0 h 40"/>
                <a:gd name="T2" fmla="*/ 10 w 38"/>
                <a:gd name="T3" fmla="*/ 1 h 40"/>
                <a:gd name="T4" fmla="*/ 6 w 38"/>
                <a:gd name="T5" fmla="*/ 5 h 40"/>
                <a:gd name="T6" fmla="*/ 3 w 38"/>
                <a:gd name="T7" fmla="*/ 7 h 40"/>
                <a:gd name="T8" fmla="*/ 1 w 38"/>
                <a:gd name="T9" fmla="*/ 11 h 40"/>
                <a:gd name="T10" fmla="*/ 0 w 38"/>
                <a:gd name="T11" fmla="*/ 16 h 40"/>
                <a:gd name="T12" fmla="*/ 0 w 38"/>
                <a:gd name="T13" fmla="*/ 22 h 40"/>
                <a:gd name="T14" fmla="*/ 0 w 38"/>
                <a:gd name="T15" fmla="*/ 27 h 40"/>
                <a:gd name="T16" fmla="*/ 1 w 38"/>
                <a:gd name="T17" fmla="*/ 32 h 40"/>
                <a:gd name="T18" fmla="*/ 4 w 38"/>
                <a:gd name="T19" fmla="*/ 35 h 40"/>
                <a:gd name="T20" fmla="*/ 8 w 38"/>
                <a:gd name="T21" fmla="*/ 38 h 40"/>
                <a:gd name="T22" fmla="*/ 11 w 38"/>
                <a:gd name="T23" fmla="*/ 40 h 40"/>
                <a:gd name="T24" fmla="*/ 16 w 38"/>
                <a:gd name="T25" fmla="*/ 40 h 40"/>
                <a:gd name="T26" fmla="*/ 21 w 38"/>
                <a:gd name="T27" fmla="*/ 39 h 40"/>
                <a:gd name="T28" fmla="*/ 27 w 38"/>
                <a:gd name="T29" fmla="*/ 38 h 40"/>
                <a:gd name="T30" fmla="*/ 32 w 38"/>
                <a:gd name="T31" fmla="*/ 34 h 40"/>
                <a:gd name="T32" fmla="*/ 36 w 38"/>
                <a:gd name="T33" fmla="*/ 31 h 40"/>
                <a:gd name="T34" fmla="*/ 37 w 38"/>
                <a:gd name="T35" fmla="*/ 26 h 40"/>
                <a:gd name="T36" fmla="*/ 38 w 38"/>
                <a:gd name="T37" fmla="*/ 23 h 40"/>
                <a:gd name="T38" fmla="*/ 38 w 38"/>
                <a:gd name="T39" fmla="*/ 20 h 40"/>
                <a:gd name="T40" fmla="*/ 37 w 38"/>
                <a:gd name="T41" fmla="*/ 17 h 40"/>
                <a:gd name="T42" fmla="*/ 37 w 38"/>
                <a:gd name="T43" fmla="*/ 15 h 40"/>
                <a:gd name="T44" fmla="*/ 36 w 38"/>
                <a:gd name="T45" fmla="*/ 17 h 40"/>
                <a:gd name="T46" fmla="*/ 32 w 38"/>
                <a:gd name="T47" fmla="*/ 22 h 40"/>
                <a:gd name="T48" fmla="*/ 30 w 38"/>
                <a:gd name="T49" fmla="*/ 23 h 40"/>
                <a:gd name="T50" fmla="*/ 27 w 38"/>
                <a:gd name="T51" fmla="*/ 26 h 40"/>
                <a:gd name="T52" fmla="*/ 22 w 38"/>
                <a:gd name="T53" fmla="*/ 26 h 40"/>
                <a:gd name="T54" fmla="*/ 17 w 38"/>
                <a:gd name="T55" fmla="*/ 26 h 40"/>
                <a:gd name="T56" fmla="*/ 12 w 38"/>
                <a:gd name="T57" fmla="*/ 24 h 40"/>
                <a:gd name="T58" fmla="*/ 11 w 38"/>
                <a:gd name="T59" fmla="*/ 22 h 40"/>
                <a:gd name="T60" fmla="*/ 12 w 38"/>
                <a:gd name="T61" fmla="*/ 20 h 40"/>
                <a:gd name="T62" fmla="*/ 14 w 38"/>
                <a:gd name="T63" fmla="*/ 16 h 40"/>
                <a:gd name="T64" fmla="*/ 16 w 38"/>
                <a:gd name="T65" fmla="*/ 13 h 40"/>
                <a:gd name="T66" fmla="*/ 20 w 38"/>
                <a:gd name="T67" fmla="*/ 12 h 40"/>
                <a:gd name="T68" fmla="*/ 22 w 38"/>
                <a:gd name="T69" fmla="*/ 10 h 40"/>
                <a:gd name="T70" fmla="*/ 23 w 38"/>
                <a:gd name="T71" fmla="*/ 10 h 40"/>
                <a:gd name="T72" fmla="*/ 12 w 38"/>
                <a:gd name="T73" fmla="*/ 0 h 40"/>
                <a:gd name="T74" fmla="*/ 12 w 38"/>
                <a:gd name="T7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40">
                  <a:moveTo>
                    <a:pt x="12" y="0"/>
                  </a:moveTo>
                  <a:lnTo>
                    <a:pt x="10" y="1"/>
                  </a:lnTo>
                  <a:lnTo>
                    <a:pt x="6" y="5"/>
                  </a:lnTo>
                  <a:lnTo>
                    <a:pt x="3" y="7"/>
                  </a:lnTo>
                  <a:lnTo>
                    <a:pt x="1" y="11"/>
                  </a:lnTo>
                  <a:lnTo>
                    <a:pt x="0" y="16"/>
                  </a:lnTo>
                  <a:lnTo>
                    <a:pt x="0" y="22"/>
                  </a:lnTo>
                  <a:lnTo>
                    <a:pt x="0" y="27"/>
                  </a:lnTo>
                  <a:lnTo>
                    <a:pt x="1" y="32"/>
                  </a:lnTo>
                  <a:lnTo>
                    <a:pt x="4" y="35"/>
                  </a:lnTo>
                  <a:lnTo>
                    <a:pt x="8" y="38"/>
                  </a:lnTo>
                  <a:lnTo>
                    <a:pt x="11" y="40"/>
                  </a:lnTo>
                  <a:lnTo>
                    <a:pt x="16" y="40"/>
                  </a:lnTo>
                  <a:lnTo>
                    <a:pt x="21" y="39"/>
                  </a:lnTo>
                  <a:lnTo>
                    <a:pt x="27" y="38"/>
                  </a:lnTo>
                  <a:lnTo>
                    <a:pt x="32" y="34"/>
                  </a:lnTo>
                  <a:lnTo>
                    <a:pt x="36" y="31"/>
                  </a:lnTo>
                  <a:lnTo>
                    <a:pt x="37" y="26"/>
                  </a:lnTo>
                  <a:lnTo>
                    <a:pt x="38" y="23"/>
                  </a:lnTo>
                  <a:lnTo>
                    <a:pt x="38" y="20"/>
                  </a:lnTo>
                  <a:lnTo>
                    <a:pt x="37" y="17"/>
                  </a:lnTo>
                  <a:lnTo>
                    <a:pt x="37" y="15"/>
                  </a:lnTo>
                  <a:lnTo>
                    <a:pt x="36" y="17"/>
                  </a:lnTo>
                  <a:lnTo>
                    <a:pt x="32" y="22"/>
                  </a:lnTo>
                  <a:lnTo>
                    <a:pt x="30" y="23"/>
                  </a:lnTo>
                  <a:lnTo>
                    <a:pt x="27" y="26"/>
                  </a:lnTo>
                  <a:lnTo>
                    <a:pt x="22" y="26"/>
                  </a:lnTo>
                  <a:lnTo>
                    <a:pt x="17" y="26"/>
                  </a:lnTo>
                  <a:lnTo>
                    <a:pt x="12" y="24"/>
                  </a:lnTo>
                  <a:lnTo>
                    <a:pt x="11" y="22"/>
                  </a:lnTo>
                  <a:lnTo>
                    <a:pt x="12" y="20"/>
                  </a:lnTo>
                  <a:lnTo>
                    <a:pt x="14" y="16"/>
                  </a:lnTo>
                  <a:lnTo>
                    <a:pt x="16" y="13"/>
                  </a:lnTo>
                  <a:lnTo>
                    <a:pt x="20" y="12"/>
                  </a:lnTo>
                  <a:lnTo>
                    <a:pt x="22" y="10"/>
                  </a:lnTo>
                  <a:lnTo>
                    <a:pt x="23" y="10"/>
                  </a:lnTo>
                  <a:lnTo>
                    <a:pt x="12" y="0"/>
                  </a:lnTo>
                  <a:lnTo>
                    <a:pt x="12"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69" name="Freeform 217">
              <a:extLst>
                <a:ext uri="{FF2B5EF4-FFF2-40B4-BE49-F238E27FC236}">
                  <a16:creationId xmlns:a16="http://schemas.microsoft.com/office/drawing/2014/main" id="{6AC6B303-CE8F-969D-2FB2-65787ADA5415}"/>
                </a:ext>
              </a:extLst>
            </p:cNvPr>
            <p:cNvSpPr>
              <a:spLocks/>
            </p:cNvSpPr>
            <p:nvPr/>
          </p:nvSpPr>
          <p:spPr bwMode="auto">
            <a:xfrm>
              <a:off x="4429" y="2570"/>
              <a:ext cx="38" cy="36"/>
            </a:xfrm>
            <a:custGeom>
              <a:avLst/>
              <a:gdLst>
                <a:gd name="T0" fmla="*/ 13 w 38"/>
                <a:gd name="T1" fmla="*/ 0 h 36"/>
                <a:gd name="T2" fmla="*/ 10 w 38"/>
                <a:gd name="T3" fmla="*/ 0 h 36"/>
                <a:gd name="T4" fmla="*/ 7 w 38"/>
                <a:gd name="T5" fmla="*/ 2 h 36"/>
                <a:gd name="T6" fmla="*/ 3 w 38"/>
                <a:gd name="T7" fmla="*/ 4 h 36"/>
                <a:gd name="T8" fmla="*/ 2 w 38"/>
                <a:gd name="T9" fmla="*/ 6 h 36"/>
                <a:gd name="T10" fmla="*/ 0 w 38"/>
                <a:gd name="T11" fmla="*/ 10 h 36"/>
                <a:gd name="T12" fmla="*/ 0 w 38"/>
                <a:gd name="T13" fmla="*/ 16 h 36"/>
                <a:gd name="T14" fmla="*/ 0 w 38"/>
                <a:gd name="T15" fmla="*/ 22 h 36"/>
                <a:gd name="T16" fmla="*/ 2 w 38"/>
                <a:gd name="T17" fmla="*/ 26 h 36"/>
                <a:gd name="T18" fmla="*/ 4 w 38"/>
                <a:gd name="T19" fmla="*/ 30 h 36"/>
                <a:gd name="T20" fmla="*/ 8 w 38"/>
                <a:gd name="T21" fmla="*/ 34 h 36"/>
                <a:gd name="T22" fmla="*/ 11 w 38"/>
                <a:gd name="T23" fmla="*/ 35 h 36"/>
                <a:gd name="T24" fmla="*/ 16 w 38"/>
                <a:gd name="T25" fmla="*/ 36 h 36"/>
                <a:gd name="T26" fmla="*/ 21 w 38"/>
                <a:gd name="T27" fmla="*/ 35 h 36"/>
                <a:gd name="T28" fmla="*/ 29 w 38"/>
                <a:gd name="T29" fmla="*/ 32 h 36"/>
                <a:gd name="T30" fmla="*/ 32 w 38"/>
                <a:gd name="T31" fmla="*/ 30 h 36"/>
                <a:gd name="T32" fmla="*/ 36 w 38"/>
                <a:gd name="T33" fmla="*/ 26 h 36"/>
                <a:gd name="T34" fmla="*/ 37 w 38"/>
                <a:gd name="T35" fmla="*/ 22 h 36"/>
                <a:gd name="T36" fmla="*/ 38 w 38"/>
                <a:gd name="T37" fmla="*/ 19 h 36"/>
                <a:gd name="T38" fmla="*/ 37 w 38"/>
                <a:gd name="T39" fmla="*/ 15 h 36"/>
                <a:gd name="T40" fmla="*/ 37 w 38"/>
                <a:gd name="T41" fmla="*/ 13 h 36"/>
                <a:gd name="T42" fmla="*/ 36 w 38"/>
                <a:gd name="T43" fmla="*/ 10 h 36"/>
                <a:gd name="T44" fmla="*/ 35 w 38"/>
                <a:gd name="T45" fmla="*/ 13 h 36"/>
                <a:gd name="T46" fmla="*/ 32 w 38"/>
                <a:gd name="T47" fmla="*/ 18 h 36"/>
                <a:gd name="T48" fmla="*/ 30 w 38"/>
                <a:gd name="T49" fmla="*/ 20 h 36"/>
                <a:gd name="T50" fmla="*/ 26 w 38"/>
                <a:gd name="T51" fmla="*/ 21 h 36"/>
                <a:gd name="T52" fmla="*/ 22 w 38"/>
                <a:gd name="T53" fmla="*/ 22 h 36"/>
                <a:gd name="T54" fmla="*/ 18 w 38"/>
                <a:gd name="T55" fmla="*/ 21 h 36"/>
                <a:gd name="T56" fmla="*/ 13 w 38"/>
                <a:gd name="T57" fmla="*/ 20 h 36"/>
                <a:gd name="T58" fmla="*/ 13 w 38"/>
                <a:gd name="T59" fmla="*/ 16 h 36"/>
                <a:gd name="T60" fmla="*/ 13 w 38"/>
                <a:gd name="T61" fmla="*/ 14 h 36"/>
                <a:gd name="T62" fmla="*/ 15 w 38"/>
                <a:gd name="T63" fmla="*/ 11 h 36"/>
                <a:gd name="T64" fmla="*/ 18 w 38"/>
                <a:gd name="T65" fmla="*/ 8 h 36"/>
                <a:gd name="T66" fmla="*/ 21 w 38"/>
                <a:gd name="T67" fmla="*/ 6 h 36"/>
                <a:gd name="T68" fmla="*/ 24 w 38"/>
                <a:gd name="T69" fmla="*/ 4 h 36"/>
                <a:gd name="T70" fmla="*/ 25 w 38"/>
                <a:gd name="T71" fmla="*/ 4 h 36"/>
                <a:gd name="T72" fmla="*/ 13 w 38"/>
                <a:gd name="T73" fmla="*/ 0 h 36"/>
                <a:gd name="T74" fmla="*/ 13 w 38"/>
                <a:gd name="T7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36">
                  <a:moveTo>
                    <a:pt x="13" y="0"/>
                  </a:moveTo>
                  <a:lnTo>
                    <a:pt x="10" y="0"/>
                  </a:lnTo>
                  <a:lnTo>
                    <a:pt x="7" y="2"/>
                  </a:lnTo>
                  <a:lnTo>
                    <a:pt x="3" y="4"/>
                  </a:lnTo>
                  <a:lnTo>
                    <a:pt x="2" y="6"/>
                  </a:lnTo>
                  <a:lnTo>
                    <a:pt x="0" y="10"/>
                  </a:lnTo>
                  <a:lnTo>
                    <a:pt x="0" y="16"/>
                  </a:lnTo>
                  <a:lnTo>
                    <a:pt x="0" y="22"/>
                  </a:lnTo>
                  <a:lnTo>
                    <a:pt x="2" y="26"/>
                  </a:lnTo>
                  <a:lnTo>
                    <a:pt x="4" y="30"/>
                  </a:lnTo>
                  <a:lnTo>
                    <a:pt x="8" y="34"/>
                  </a:lnTo>
                  <a:lnTo>
                    <a:pt x="11" y="35"/>
                  </a:lnTo>
                  <a:lnTo>
                    <a:pt x="16" y="36"/>
                  </a:lnTo>
                  <a:lnTo>
                    <a:pt x="21" y="35"/>
                  </a:lnTo>
                  <a:lnTo>
                    <a:pt x="29" y="32"/>
                  </a:lnTo>
                  <a:lnTo>
                    <a:pt x="32" y="30"/>
                  </a:lnTo>
                  <a:lnTo>
                    <a:pt x="36" y="26"/>
                  </a:lnTo>
                  <a:lnTo>
                    <a:pt x="37" y="22"/>
                  </a:lnTo>
                  <a:lnTo>
                    <a:pt x="38" y="19"/>
                  </a:lnTo>
                  <a:lnTo>
                    <a:pt x="37" y="15"/>
                  </a:lnTo>
                  <a:lnTo>
                    <a:pt x="37" y="13"/>
                  </a:lnTo>
                  <a:lnTo>
                    <a:pt x="36" y="10"/>
                  </a:lnTo>
                  <a:lnTo>
                    <a:pt x="35" y="13"/>
                  </a:lnTo>
                  <a:lnTo>
                    <a:pt x="32" y="18"/>
                  </a:lnTo>
                  <a:lnTo>
                    <a:pt x="30" y="20"/>
                  </a:lnTo>
                  <a:lnTo>
                    <a:pt x="26" y="21"/>
                  </a:lnTo>
                  <a:lnTo>
                    <a:pt x="22" y="22"/>
                  </a:lnTo>
                  <a:lnTo>
                    <a:pt x="18" y="21"/>
                  </a:lnTo>
                  <a:lnTo>
                    <a:pt x="13" y="20"/>
                  </a:lnTo>
                  <a:lnTo>
                    <a:pt x="13" y="16"/>
                  </a:lnTo>
                  <a:lnTo>
                    <a:pt x="13" y="14"/>
                  </a:lnTo>
                  <a:lnTo>
                    <a:pt x="15" y="11"/>
                  </a:lnTo>
                  <a:lnTo>
                    <a:pt x="18" y="8"/>
                  </a:lnTo>
                  <a:lnTo>
                    <a:pt x="21" y="6"/>
                  </a:lnTo>
                  <a:lnTo>
                    <a:pt x="24" y="4"/>
                  </a:lnTo>
                  <a:lnTo>
                    <a:pt x="25" y="4"/>
                  </a:lnTo>
                  <a:lnTo>
                    <a:pt x="13" y="0"/>
                  </a:lnTo>
                  <a:lnTo>
                    <a:pt x="13"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0" name="Freeform 218">
              <a:extLst>
                <a:ext uri="{FF2B5EF4-FFF2-40B4-BE49-F238E27FC236}">
                  <a16:creationId xmlns:a16="http://schemas.microsoft.com/office/drawing/2014/main" id="{B0AC3ED9-9911-EBC0-27FE-759261B57EF4}"/>
                </a:ext>
              </a:extLst>
            </p:cNvPr>
            <p:cNvSpPr>
              <a:spLocks/>
            </p:cNvSpPr>
            <p:nvPr/>
          </p:nvSpPr>
          <p:spPr bwMode="auto">
            <a:xfrm>
              <a:off x="4368" y="2516"/>
              <a:ext cx="145" cy="216"/>
            </a:xfrm>
            <a:custGeom>
              <a:avLst/>
              <a:gdLst>
                <a:gd name="T0" fmla="*/ 144 w 145"/>
                <a:gd name="T1" fmla="*/ 38 h 216"/>
                <a:gd name="T2" fmla="*/ 137 w 145"/>
                <a:gd name="T3" fmla="*/ 47 h 216"/>
                <a:gd name="T4" fmla="*/ 129 w 145"/>
                <a:gd name="T5" fmla="*/ 62 h 216"/>
                <a:gd name="T6" fmla="*/ 120 w 145"/>
                <a:gd name="T7" fmla="*/ 80 h 216"/>
                <a:gd name="T8" fmla="*/ 114 w 145"/>
                <a:gd name="T9" fmla="*/ 102 h 216"/>
                <a:gd name="T10" fmla="*/ 113 w 145"/>
                <a:gd name="T11" fmla="*/ 124 h 216"/>
                <a:gd name="T12" fmla="*/ 113 w 145"/>
                <a:gd name="T13" fmla="*/ 142 h 216"/>
                <a:gd name="T14" fmla="*/ 114 w 145"/>
                <a:gd name="T15" fmla="*/ 153 h 216"/>
                <a:gd name="T16" fmla="*/ 23 w 145"/>
                <a:gd name="T17" fmla="*/ 139 h 216"/>
                <a:gd name="T18" fmla="*/ 22 w 145"/>
                <a:gd name="T19" fmla="*/ 143 h 216"/>
                <a:gd name="T20" fmla="*/ 18 w 145"/>
                <a:gd name="T21" fmla="*/ 153 h 216"/>
                <a:gd name="T22" fmla="*/ 16 w 145"/>
                <a:gd name="T23" fmla="*/ 165 h 216"/>
                <a:gd name="T24" fmla="*/ 14 w 145"/>
                <a:gd name="T25" fmla="*/ 178 h 216"/>
                <a:gd name="T26" fmla="*/ 14 w 145"/>
                <a:gd name="T27" fmla="*/ 189 h 216"/>
                <a:gd name="T28" fmla="*/ 14 w 145"/>
                <a:gd name="T29" fmla="*/ 203 h 216"/>
                <a:gd name="T30" fmla="*/ 14 w 145"/>
                <a:gd name="T31" fmla="*/ 213 h 216"/>
                <a:gd name="T32" fmla="*/ 15 w 145"/>
                <a:gd name="T33" fmla="*/ 216 h 216"/>
                <a:gd name="T34" fmla="*/ 4 w 145"/>
                <a:gd name="T35" fmla="*/ 210 h 216"/>
                <a:gd name="T36" fmla="*/ 2 w 145"/>
                <a:gd name="T37" fmla="*/ 203 h 216"/>
                <a:gd name="T38" fmla="*/ 1 w 145"/>
                <a:gd name="T39" fmla="*/ 191 h 216"/>
                <a:gd name="T40" fmla="*/ 0 w 145"/>
                <a:gd name="T41" fmla="*/ 173 h 216"/>
                <a:gd name="T42" fmla="*/ 1 w 145"/>
                <a:gd name="T43" fmla="*/ 154 h 216"/>
                <a:gd name="T44" fmla="*/ 6 w 145"/>
                <a:gd name="T45" fmla="*/ 138 h 216"/>
                <a:gd name="T46" fmla="*/ 11 w 145"/>
                <a:gd name="T47" fmla="*/ 128 h 216"/>
                <a:gd name="T48" fmla="*/ 14 w 145"/>
                <a:gd name="T49" fmla="*/ 122 h 216"/>
                <a:gd name="T50" fmla="*/ 96 w 145"/>
                <a:gd name="T51" fmla="*/ 135 h 216"/>
                <a:gd name="T52" fmla="*/ 96 w 145"/>
                <a:gd name="T53" fmla="*/ 130 h 216"/>
                <a:gd name="T54" fmla="*/ 98 w 145"/>
                <a:gd name="T55" fmla="*/ 118 h 216"/>
                <a:gd name="T56" fmla="*/ 101 w 145"/>
                <a:gd name="T57" fmla="*/ 102 h 216"/>
                <a:gd name="T58" fmla="*/ 103 w 145"/>
                <a:gd name="T59" fmla="*/ 90 h 216"/>
                <a:gd name="T60" fmla="*/ 107 w 145"/>
                <a:gd name="T61" fmla="*/ 78 h 216"/>
                <a:gd name="T62" fmla="*/ 114 w 145"/>
                <a:gd name="T63" fmla="*/ 64 h 216"/>
                <a:gd name="T64" fmla="*/ 120 w 145"/>
                <a:gd name="T65" fmla="*/ 54 h 216"/>
                <a:gd name="T66" fmla="*/ 123 w 145"/>
                <a:gd name="T67" fmla="*/ 51 h 216"/>
                <a:gd name="T68" fmla="*/ 119 w 145"/>
                <a:gd name="T69" fmla="*/ 48 h 216"/>
                <a:gd name="T70" fmla="*/ 108 w 145"/>
                <a:gd name="T71" fmla="*/ 46 h 216"/>
                <a:gd name="T72" fmla="*/ 92 w 145"/>
                <a:gd name="T73" fmla="*/ 42 h 216"/>
                <a:gd name="T74" fmla="*/ 72 w 145"/>
                <a:gd name="T75" fmla="*/ 37 h 216"/>
                <a:gd name="T76" fmla="*/ 52 w 145"/>
                <a:gd name="T77" fmla="*/ 29 h 216"/>
                <a:gd name="T78" fmla="*/ 37 w 145"/>
                <a:gd name="T79" fmla="*/ 19 h 216"/>
                <a:gd name="T80" fmla="*/ 27 w 145"/>
                <a:gd name="T81" fmla="*/ 10 h 216"/>
                <a:gd name="T82" fmla="*/ 25 w 145"/>
                <a:gd name="T83" fmla="*/ 6 h 216"/>
                <a:gd name="T84" fmla="*/ 33 w 145"/>
                <a:gd name="T85" fmla="*/ 0 h 216"/>
                <a:gd name="T86" fmla="*/ 43 w 145"/>
                <a:gd name="T87" fmla="*/ 6 h 216"/>
                <a:gd name="T88" fmla="*/ 59 w 145"/>
                <a:gd name="T89" fmla="*/ 15 h 216"/>
                <a:gd name="T90" fmla="*/ 77 w 145"/>
                <a:gd name="T91" fmla="*/ 24 h 216"/>
                <a:gd name="T92" fmla="*/ 96 w 145"/>
                <a:gd name="T93" fmla="*/ 29 h 216"/>
                <a:gd name="T94" fmla="*/ 114 w 145"/>
                <a:gd name="T95" fmla="*/ 32 h 216"/>
                <a:gd name="T96" fmla="*/ 133 w 145"/>
                <a:gd name="T97" fmla="*/ 36 h 216"/>
                <a:gd name="T98" fmla="*/ 142 w 145"/>
                <a:gd name="T99" fmla="*/ 37 h 216"/>
                <a:gd name="T100" fmla="*/ 145 w 145"/>
                <a:gd name="T101" fmla="*/ 3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5" h="216">
                  <a:moveTo>
                    <a:pt x="145" y="38"/>
                  </a:moveTo>
                  <a:lnTo>
                    <a:pt x="144" y="38"/>
                  </a:lnTo>
                  <a:lnTo>
                    <a:pt x="141" y="42"/>
                  </a:lnTo>
                  <a:lnTo>
                    <a:pt x="137" y="47"/>
                  </a:lnTo>
                  <a:lnTo>
                    <a:pt x="134" y="53"/>
                  </a:lnTo>
                  <a:lnTo>
                    <a:pt x="129" y="62"/>
                  </a:lnTo>
                  <a:lnTo>
                    <a:pt x="125" y="70"/>
                  </a:lnTo>
                  <a:lnTo>
                    <a:pt x="120" y="80"/>
                  </a:lnTo>
                  <a:lnTo>
                    <a:pt x="118" y="91"/>
                  </a:lnTo>
                  <a:lnTo>
                    <a:pt x="114" y="102"/>
                  </a:lnTo>
                  <a:lnTo>
                    <a:pt x="114" y="115"/>
                  </a:lnTo>
                  <a:lnTo>
                    <a:pt x="113" y="124"/>
                  </a:lnTo>
                  <a:lnTo>
                    <a:pt x="113" y="134"/>
                  </a:lnTo>
                  <a:lnTo>
                    <a:pt x="113" y="142"/>
                  </a:lnTo>
                  <a:lnTo>
                    <a:pt x="113" y="148"/>
                  </a:lnTo>
                  <a:lnTo>
                    <a:pt x="114" y="153"/>
                  </a:lnTo>
                  <a:lnTo>
                    <a:pt x="114" y="154"/>
                  </a:lnTo>
                  <a:lnTo>
                    <a:pt x="23" y="139"/>
                  </a:lnTo>
                  <a:lnTo>
                    <a:pt x="23" y="140"/>
                  </a:lnTo>
                  <a:lnTo>
                    <a:pt x="22" y="143"/>
                  </a:lnTo>
                  <a:lnTo>
                    <a:pt x="21" y="146"/>
                  </a:lnTo>
                  <a:lnTo>
                    <a:pt x="18" y="153"/>
                  </a:lnTo>
                  <a:lnTo>
                    <a:pt x="17" y="159"/>
                  </a:lnTo>
                  <a:lnTo>
                    <a:pt x="16" y="165"/>
                  </a:lnTo>
                  <a:lnTo>
                    <a:pt x="14" y="171"/>
                  </a:lnTo>
                  <a:lnTo>
                    <a:pt x="14" y="178"/>
                  </a:lnTo>
                  <a:lnTo>
                    <a:pt x="14" y="183"/>
                  </a:lnTo>
                  <a:lnTo>
                    <a:pt x="14" y="189"/>
                  </a:lnTo>
                  <a:lnTo>
                    <a:pt x="14" y="196"/>
                  </a:lnTo>
                  <a:lnTo>
                    <a:pt x="14" y="203"/>
                  </a:lnTo>
                  <a:lnTo>
                    <a:pt x="14" y="208"/>
                  </a:lnTo>
                  <a:lnTo>
                    <a:pt x="14" y="213"/>
                  </a:lnTo>
                  <a:lnTo>
                    <a:pt x="15" y="215"/>
                  </a:lnTo>
                  <a:lnTo>
                    <a:pt x="15" y="216"/>
                  </a:lnTo>
                  <a:lnTo>
                    <a:pt x="4" y="210"/>
                  </a:lnTo>
                  <a:lnTo>
                    <a:pt x="4" y="210"/>
                  </a:lnTo>
                  <a:lnTo>
                    <a:pt x="2" y="207"/>
                  </a:lnTo>
                  <a:lnTo>
                    <a:pt x="2" y="203"/>
                  </a:lnTo>
                  <a:lnTo>
                    <a:pt x="1" y="197"/>
                  </a:lnTo>
                  <a:lnTo>
                    <a:pt x="1" y="191"/>
                  </a:lnTo>
                  <a:lnTo>
                    <a:pt x="1" y="182"/>
                  </a:lnTo>
                  <a:lnTo>
                    <a:pt x="0" y="173"/>
                  </a:lnTo>
                  <a:lnTo>
                    <a:pt x="1" y="164"/>
                  </a:lnTo>
                  <a:lnTo>
                    <a:pt x="1" y="154"/>
                  </a:lnTo>
                  <a:lnTo>
                    <a:pt x="4" y="145"/>
                  </a:lnTo>
                  <a:lnTo>
                    <a:pt x="6" y="138"/>
                  </a:lnTo>
                  <a:lnTo>
                    <a:pt x="9" y="132"/>
                  </a:lnTo>
                  <a:lnTo>
                    <a:pt x="11" y="128"/>
                  </a:lnTo>
                  <a:lnTo>
                    <a:pt x="14" y="124"/>
                  </a:lnTo>
                  <a:lnTo>
                    <a:pt x="14" y="122"/>
                  </a:lnTo>
                  <a:lnTo>
                    <a:pt x="15" y="122"/>
                  </a:lnTo>
                  <a:lnTo>
                    <a:pt x="96" y="135"/>
                  </a:lnTo>
                  <a:lnTo>
                    <a:pt x="96" y="134"/>
                  </a:lnTo>
                  <a:lnTo>
                    <a:pt x="96" y="130"/>
                  </a:lnTo>
                  <a:lnTo>
                    <a:pt x="97" y="124"/>
                  </a:lnTo>
                  <a:lnTo>
                    <a:pt x="98" y="118"/>
                  </a:lnTo>
                  <a:lnTo>
                    <a:pt x="99" y="110"/>
                  </a:lnTo>
                  <a:lnTo>
                    <a:pt x="101" y="102"/>
                  </a:lnTo>
                  <a:lnTo>
                    <a:pt x="102" y="95"/>
                  </a:lnTo>
                  <a:lnTo>
                    <a:pt x="103" y="90"/>
                  </a:lnTo>
                  <a:lnTo>
                    <a:pt x="104" y="84"/>
                  </a:lnTo>
                  <a:lnTo>
                    <a:pt x="107" y="78"/>
                  </a:lnTo>
                  <a:lnTo>
                    <a:pt x="110" y="70"/>
                  </a:lnTo>
                  <a:lnTo>
                    <a:pt x="114" y="64"/>
                  </a:lnTo>
                  <a:lnTo>
                    <a:pt x="117" y="58"/>
                  </a:lnTo>
                  <a:lnTo>
                    <a:pt x="120" y="54"/>
                  </a:lnTo>
                  <a:lnTo>
                    <a:pt x="122" y="52"/>
                  </a:lnTo>
                  <a:lnTo>
                    <a:pt x="123" y="51"/>
                  </a:lnTo>
                  <a:lnTo>
                    <a:pt x="122" y="49"/>
                  </a:lnTo>
                  <a:lnTo>
                    <a:pt x="119" y="48"/>
                  </a:lnTo>
                  <a:lnTo>
                    <a:pt x="114" y="47"/>
                  </a:lnTo>
                  <a:lnTo>
                    <a:pt x="108" y="46"/>
                  </a:lnTo>
                  <a:lnTo>
                    <a:pt x="101" y="45"/>
                  </a:lnTo>
                  <a:lnTo>
                    <a:pt x="92" y="42"/>
                  </a:lnTo>
                  <a:lnTo>
                    <a:pt x="82" y="40"/>
                  </a:lnTo>
                  <a:lnTo>
                    <a:pt x="72" y="37"/>
                  </a:lnTo>
                  <a:lnTo>
                    <a:pt x="61" y="33"/>
                  </a:lnTo>
                  <a:lnTo>
                    <a:pt x="52" y="29"/>
                  </a:lnTo>
                  <a:lnTo>
                    <a:pt x="44" y="24"/>
                  </a:lnTo>
                  <a:lnTo>
                    <a:pt x="37" y="19"/>
                  </a:lnTo>
                  <a:lnTo>
                    <a:pt x="32" y="14"/>
                  </a:lnTo>
                  <a:lnTo>
                    <a:pt x="27" y="10"/>
                  </a:lnTo>
                  <a:lnTo>
                    <a:pt x="25" y="8"/>
                  </a:lnTo>
                  <a:lnTo>
                    <a:pt x="25" y="6"/>
                  </a:lnTo>
                  <a:lnTo>
                    <a:pt x="32" y="0"/>
                  </a:lnTo>
                  <a:lnTo>
                    <a:pt x="33" y="0"/>
                  </a:lnTo>
                  <a:lnTo>
                    <a:pt x="37" y="4"/>
                  </a:lnTo>
                  <a:lnTo>
                    <a:pt x="43" y="6"/>
                  </a:lnTo>
                  <a:lnTo>
                    <a:pt x="52" y="11"/>
                  </a:lnTo>
                  <a:lnTo>
                    <a:pt x="59" y="15"/>
                  </a:lnTo>
                  <a:lnTo>
                    <a:pt x="69" y="20"/>
                  </a:lnTo>
                  <a:lnTo>
                    <a:pt x="77" y="24"/>
                  </a:lnTo>
                  <a:lnTo>
                    <a:pt x="87" y="26"/>
                  </a:lnTo>
                  <a:lnTo>
                    <a:pt x="96" y="29"/>
                  </a:lnTo>
                  <a:lnTo>
                    <a:pt x="106" y="31"/>
                  </a:lnTo>
                  <a:lnTo>
                    <a:pt x="114" y="32"/>
                  </a:lnTo>
                  <a:lnTo>
                    <a:pt x="124" y="35"/>
                  </a:lnTo>
                  <a:lnTo>
                    <a:pt x="133" y="36"/>
                  </a:lnTo>
                  <a:lnTo>
                    <a:pt x="139" y="37"/>
                  </a:lnTo>
                  <a:lnTo>
                    <a:pt x="142" y="37"/>
                  </a:lnTo>
                  <a:lnTo>
                    <a:pt x="145" y="38"/>
                  </a:lnTo>
                  <a:lnTo>
                    <a:pt x="145" y="38"/>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1" name="Freeform 219">
              <a:extLst>
                <a:ext uri="{FF2B5EF4-FFF2-40B4-BE49-F238E27FC236}">
                  <a16:creationId xmlns:a16="http://schemas.microsoft.com/office/drawing/2014/main" id="{6DFF574D-5389-693B-494D-5F3557B95DCC}"/>
                </a:ext>
              </a:extLst>
            </p:cNvPr>
            <p:cNvSpPr>
              <a:spLocks/>
            </p:cNvSpPr>
            <p:nvPr/>
          </p:nvSpPr>
          <p:spPr bwMode="auto">
            <a:xfrm>
              <a:off x="4363" y="2547"/>
              <a:ext cx="76" cy="39"/>
            </a:xfrm>
            <a:custGeom>
              <a:avLst/>
              <a:gdLst>
                <a:gd name="T0" fmla="*/ 0 w 76"/>
                <a:gd name="T1" fmla="*/ 16 h 39"/>
                <a:gd name="T2" fmla="*/ 0 w 76"/>
                <a:gd name="T3" fmla="*/ 16 h 39"/>
                <a:gd name="T4" fmla="*/ 3 w 76"/>
                <a:gd name="T5" fmla="*/ 17 h 39"/>
                <a:gd name="T6" fmla="*/ 6 w 76"/>
                <a:gd name="T7" fmla="*/ 20 h 39"/>
                <a:gd name="T8" fmla="*/ 12 w 76"/>
                <a:gd name="T9" fmla="*/ 23 h 39"/>
                <a:gd name="T10" fmla="*/ 19 w 76"/>
                <a:gd name="T11" fmla="*/ 26 h 39"/>
                <a:gd name="T12" fmla="*/ 25 w 76"/>
                <a:gd name="T13" fmla="*/ 29 h 39"/>
                <a:gd name="T14" fmla="*/ 32 w 76"/>
                <a:gd name="T15" fmla="*/ 32 h 39"/>
                <a:gd name="T16" fmla="*/ 38 w 76"/>
                <a:gd name="T17" fmla="*/ 36 h 39"/>
                <a:gd name="T18" fmla="*/ 44 w 76"/>
                <a:gd name="T19" fmla="*/ 37 h 39"/>
                <a:gd name="T20" fmla="*/ 52 w 76"/>
                <a:gd name="T21" fmla="*/ 38 h 39"/>
                <a:gd name="T22" fmla="*/ 58 w 76"/>
                <a:gd name="T23" fmla="*/ 39 h 39"/>
                <a:gd name="T24" fmla="*/ 64 w 76"/>
                <a:gd name="T25" fmla="*/ 39 h 39"/>
                <a:gd name="T26" fmla="*/ 69 w 76"/>
                <a:gd name="T27" fmla="*/ 39 h 39"/>
                <a:gd name="T28" fmla="*/ 73 w 76"/>
                <a:gd name="T29" fmla="*/ 39 h 39"/>
                <a:gd name="T30" fmla="*/ 75 w 76"/>
                <a:gd name="T31" fmla="*/ 39 h 39"/>
                <a:gd name="T32" fmla="*/ 76 w 76"/>
                <a:gd name="T33" fmla="*/ 39 h 39"/>
                <a:gd name="T34" fmla="*/ 74 w 76"/>
                <a:gd name="T35" fmla="*/ 38 h 39"/>
                <a:gd name="T36" fmla="*/ 70 w 76"/>
                <a:gd name="T37" fmla="*/ 36 h 39"/>
                <a:gd name="T38" fmla="*/ 64 w 76"/>
                <a:gd name="T39" fmla="*/ 32 h 39"/>
                <a:gd name="T40" fmla="*/ 57 w 76"/>
                <a:gd name="T41" fmla="*/ 29 h 39"/>
                <a:gd name="T42" fmla="*/ 49 w 76"/>
                <a:gd name="T43" fmla="*/ 25 h 39"/>
                <a:gd name="T44" fmla="*/ 42 w 76"/>
                <a:gd name="T45" fmla="*/ 22 h 39"/>
                <a:gd name="T46" fmla="*/ 36 w 76"/>
                <a:gd name="T47" fmla="*/ 18 h 39"/>
                <a:gd name="T48" fmla="*/ 32 w 76"/>
                <a:gd name="T49" fmla="*/ 17 h 39"/>
                <a:gd name="T50" fmla="*/ 27 w 76"/>
                <a:gd name="T51" fmla="*/ 14 h 39"/>
                <a:gd name="T52" fmla="*/ 23 w 76"/>
                <a:gd name="T53" fmla="*/ 11 h 39"/>
                <a:gd name="T54" fmla="*/ 20 w 76"/>
                <a:gd name="T55" fmla="*/ 9 h 39"/>
                <a:gd name="T56" fmla="*/ 16 w 76"/>
                <a:gd name="T57" fmla="*/ 6 h 39"/>
                <a:gd name="T58" fmla="*/ 12 w 76"/>
                <a:gd name="T59" fmla="*/ 2 h 39"/>
                <a:gd name="T60" fmla="*/ 11 w 76"/>
                <a:gd name="T61" fmla="*/ 1 h 39"/>
                <a:gd name="T62" fmla="*/ 9 w 76"/>
                <a:gd name="T63" fmla="*/ 0 h 39"/>
                <a:gd name="T64" fmla="*/ 0 w 76"/>
                <a:gd name="T65" fmla="*/ 16 h 39"/>
                <a:gd name="T66" fmla="*/ 0 w 76"/>
                <a:gd name="T67" fmla="*/ 1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39">
                  <a:moveTo>
                    <a:pt x="0" y="16"/>
                  </a:moveTo>
                  <a:lnTo>
                    <a:pt x="0" y="16"/>
                  </a:lnTo>
                  <a:lnTo>
                    <a:pt x="3" y="17"/>
                  </a:lnTo>
                  <a:lnTo>
                    <a:pt x="6" y="20"/>
                  </a:lnTo>
                  <a:lnTo>
                    <a:pt x="12" y="23"/>
                  </a:lnTo>
                  <a:lnTo>
                    <a:pt x="19" y="26"/>
                  </a:lnTo>
                  <a:lnTo>
                    <a:pt x="25" y="29"/>
                  </a:lnTo>
                  <a:lnTo>
                    <a:pt x="32" y="32"/>
                  </a:lnTo>
                  <a:lnTo>
                    <a:pt x="38" y="36"/>
                  </a:lnTo>
                  <a:lnTo>
                    <a:pt x="44" y="37"/>
                  </a:lnTo>
                  <a:lnTo>
                    <a:pt x="52" y="38"/>
                  </a:lnTo>
                  <a:lnTo>
                    <a:pt x="58" y="39"/>
                  </a:lnTo>
                  <a:lnTo>
                    <a:pt x="64" y="39"/>
                  </a:lnTo>
                  <a:lnTo>
                    <a:pt x="69" y="39"/>
                  </a:lnTo>
                  <a:lnTo>
                    <a:pt x="73" y="39"/>
                  </a:lnTo>
                  <a:lnTo>
                    <a:pt x="75" y="39"/>
                  </a:lnTo>
                  <a:lnTo>
                    <a:pt x="76" y="39"/>
                  </a:lnTo>
                  <a:lnTo>
                    <a:pt x="74" y="38"/>
                  </a:lnTo>
                  <a:lnTo>
                    <a:pt x="70" y="36"/>
                  </a:lnTo>
                  <a:lnTo>
                    <a:pt x="64" y="32"/>
                  </a:lnTo>
                  <a:lnTo>
                    <a:pt x="57" y="29"/>
                  </a:lnTo>
                  <a:lnTo>
                    <a:pt x="49" y="25"/>
                  </a:lnTo>
                  <a:lnTo>
                    <a:pt x="42" y="22"/>
                  </a:lnTo>
                  <a:lnTo>
                    <a:pt x="36" y="18"/>
                  </a:lnTo>
                  <a:lnTo>
                    <a:pt x="32" y="17"/>
                  </a:lnTo>
                  <a:lnTo>
                    <a:pt x="27" y="14"/>
                  </a:lnTo>
                  <a:lnTo>
                    <a:pt x="23" y="11"/>
                  </a:lnTo>
                  <a:lnTo>
                    <a:pt x="20" y="9"/>
                  </a:lnTo>
                  <a:lnTo>
                    <a:pt x="16" y="6"/>
                  </a:lnTo>
                  <a:lnTo>
                    <a:pt x="12" y="2"/>
                  </a:lnTo>
                  <a:lnTo>
                    <a:pt x="11" y="1"/>
                  </a:lnTo>
                  <a:lnTo>
                    <a:pt x="9" y="0"/>
                  </a:lnTo>
                  <a:lnTo>
                    <a:pt x="0" y="16"/>
                  </a:lnTo>
                  <a:lnTo>
                    <a:pt x="0" y="16"/>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2" name="Freeform 220">
              <a:extLst>
                <a:ext uri="{FF2B5EF4-FFF2-40B4-BE49-F238E27FC236}">
                  <a16:creationId xmlns:a16="http://schemas.microsoft.com/office/drawing/2014/main" id="{821D2051-3D16-D97D-E080-7F6B1148361A}"/>
                </a:ext>
              </a:extLst>
            </p:cNvPr>
            <p:cNvSpPr>
              <a:spLocks/>
            </p:cNvSpPr>
            <p:nvPr/>
          </p:nvSpPr>
          <p:spPr bwMode="auto">
            <a:xfrm>
              <a:off x="4350" y="2589"/>
              <a:ext cx="103" cy="48"/>
            </a:xfrm>
            <a:custGeom>
              <a:avLst/>
              <a:gdLst>
                <a:gd name="T0" fmla="*/ 92 w 103"/>
                <a:gd name="T1" fmla="*/ 11 h 48"/>
                <a:gd name="T2" fmla="*/ 87 w 103"/>
                <a:gd name="T3" fmla="*/ 33 h 48"/>
                <a:gd name="T4" fmla="*/ 86 w 103"/>
                <a:gd name="T5" fmla="*/ 33 h 48"/>
                <a:gd name="T6" fmla="*/ 81 w 103"/>
                <a:gd name="T7" fmla="*/ 33 h 48"/>
                <a:gd name="T8" fmla="*/ 76 w 103"/>
                <a:gd name="T9" fmla="*/ 33 h 48"/>
                <a:gd name="T10" fmla="*/ 68 w 103"/>
                <a:gd name="T11" fmla="*/ 32 h 48"/>
                <a:gd name="T12" fmla="*/ 60 w 103"/>
                <a:gd name="T13" fmla="*/ 30 h 48"/>
                <a:gd name="T14" fmla="*/ 52 w 103"/>
                <a:gd name="T15" fmla="*/ 29 h 48"/>
                <a:gd name="T16" fmla="*/ 45 w 103"/>
                <a:gd name="T17" fmla="*/ 27 h 48"/>
                <a:gd name="T18" fmla="*/ 39 w 103"/>
                <a:gd name="T19" fmla="*/ 26 h 48"/>
                <a:gd name="T20" fmla="*/ 32 w 103"/>
                <a:gd name="T21" fmla="*/ 22 h 48"/>
                <a:gd name="T22" fmla="*/ 25 w 103"/>
                <a:gd name="T23" fmla="*/ 17 h 48"/>
                <a:gd name="T24" fmla="*/ 20 w 103"/>
                <a:gd name="T25" fmla="*/ 13 h 48"/>
                <a:gd name="T26" fmla="*/ 16 w 103"/>
                <a:gd name="T27" fmla="*/ 10 h 48"/>
                <a:gd name="T28" fmla="*/ 9 w 103"/>
                <a:gd name="T29" fmla="*/ 5 h 48"/>
                <a:gd name="T30" fmla="*/ 7 w 103"/>
                <a:gd name="T31" fmla="*/ 2 h 48"/>
                <a:gd name="T32" fmla="*/ 5 w 103"/>
                <a:gd name="T33" fmla="*/ 1 h 48"/>
                <a:gd name="T34" fmla="*/ 3 w 103"/>
                <a:gd name="T35" fmla="*/ 0 h 48"/>
                <a:gd name="T36" fmla="*/ 0 w 103"/>
                <a:gd name="T37" fmla="*/ 8 h 48"/>
                <a:gd name="T38" fmla="*/ 0 w 103"/>
                <a:gd name="T39" fmla="*/ 8 h 48"/>
                <a:gd name="T40" fmla="*/ 2 w 103"/>
                <a:gd name="T41" fmla="*/ 11 h 48"/>
                <a:gd name="T42" fmla="*/ 5 w 103"/>
                <a:gd name="T43" fmla="*/ 13 h 48"/>
                <a:gd name="T44" fmla="*/ 9 w 103"/>
                <a:gd name="T45" fmla="*/ 18 h 48"/>
                <a:gd name="T46" fmla="*/ 14 w 103"/>
                <a:gd name="T47" fmla="*/ 22 h 48"/>
                <a:gd name="T48" fmla="*/ 22 w 103"/>
                <a:gd name="T49" fmla="*/ 27 h 48"/>
                <a:gd name="T50" fmla="*/ 29 w 103"/>
                <a:gd name="T51" fmla="*/ 33 h 48"/>
                <a:gd name="T52" fmla="*/ 39 w 103"/>
                <a:gd name="T53" fmla="*/ 38 h 48"/>
                <a:gd name="T54" fmla="*/ 47 w 103"/>
                <a:gd name="T55" fmla="*/ 42 h 48"/>
                <a:gd name="T56" fmla="*/ 57 w 103"/>
                <a:gd name="T57" fmla="*/ 44 h 48"/>
                <a:gd name="T58" fmla="*/ 68 w 103"/>
                <a:gd name="T59" fmla="*/ 45 h 48"/>
                <a:gd name="T60" fmla="*/ 79 w 103"/>
                <a:gd name="T61" fmla="*/ 48 h 48"/>
                <a:gd name="T62" fmla="*/ 88 w 103"/>
                <a:gd name="T63" fmla="*/ 48 h 48"/>
                <a:gd name="T64" fmla="*/ 95 w 103"/>
                <a:gd name="T65" fmla="*/ 48 h 48"/>
                <a:gd name="T66" fmla="*/ 100 w 103"/>
                <a:gd name="T67" fmla="*/ 48 h 48"/>
                <a:gd name="T68" fmla="*/ 103 w 103"/>
                <a:gd name="T69" fmla="*/ 48 h 48"/>
                <a:gd name="T70" fmla="*/ 101 w 103"/>
                <a:gd name="T71" fmla="*/ 11 h 48"/>
                <a:gd name="T72" fmla="*/ 92 w 103"/>
                <a:gd name="T73" fmla="*/ 11 h 48"/>
                <a:gd name="T74" fmla="*/ 92 w 103"/>
                <a:gd name="T75" fmla="*/ 1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3" h="48">
                  <a:moveTo>
                    <a:pt x="92" y="11"/>
                  </a:moveTo>
                  <a:lnTo>
                    <a:pt x="87" y="33"/>
                  </a:lnTo>
                  <a:lnTo>
                    <a:pt x="86" y="33"/>
                  </a:lnTo>
                  <a:lnTo>
                    <a:pt x="81" y="33"/>
                  </a:lnTo>
                  <a:lnTo>
                    <a:pt x="76" y="33"/>
                  </a:lnTo>
                  <a:lnTo>
                    <a:pt x="68" y="32"/>
                  </a:lnTo>
                  <a:lnTo>
                    <a:pt x="60" y="30"/>
                  </a:lnTo>
                  <a:lnTo>
                    <a:pt x="52" y="29"/>
                  </a:lnTo>
                  <a:lnTo>
                    <a:pt x="45" y="27"/>
                  </a:lnTo>
                  <a:lnTo>
                    <a:pt x="39" y="26"/>
                  </a:lnTo>
                  <a:lnTo>
                    <a:pt x="32" y="22"/>
                  </a:lnTo>
                  <a:lnTo>
                    <a:pt x="25" y="17"/>
                  </a:lnTo>
                  <a:lnTo>
                    <a:pt x="20" y="13"/>
                  </a:lnTo>
                  <a:lnTo>
                    <a:pt x="16" y="10"/>
                  </a:lnTo>
                  <a:lnTo>
                    <a:pt x="9" y="5"/>
                  </a:lnTo>
                  <a:lnTo>
                    <a:pt x="7" y="2"/>
                  </a:lnTo>
                  <a:lnTo>
                    <a:pt x="5" y="1"/>
                  </a:lnTo>
                  <a:lnTo>
                    <a:pt x="3" y="0"/>
                  </a:lnTo>
                  <a:lnTo>
                    <a:pt x="0" y="8"/>
                  </a:lnTo>
                  <a:lnTo>
                    <a:pt x="0" y="8"/>
                  </a:lnTo>
                  <a:lnTo>
                    <a:pt x="2" y="11"/>
                  </a:lnTo>
                  <a:lnTo>
                    <a:pt x="5" y="13"/>
                  </a:lnTo>
                  <a:lnTo>
                    <a:pt x="9" y="18"/>
                  </a:lnTo>
                  <a:lnTo>
                    <a:pt x="14" y="22"/>
                  </a:lnTo>
                  <a:lnTo>
                    <a:pt x="22" y="27"/>
                  </a:lnTo>
                  <a:lnTo>
                    <a:pt x="29" y="33"/>
                  </a:lnTo>
                  <a:lnTo>
                    <a:pt x="39" y="38"/>
                  </a:lnTo>
                  <a:lnTo>
                    <a:pt x="47" y="42"/>
                  </a:lnTo>
                  <a:lnTo>
                    <a:pt x="57" y="44"/>
                  </a:lnTo>
                  <a:lnTo>
                    <a:pt x="68" y="45"/>
                  </a:lnTo>
                  <a:lnTo>
                    <a:pt x="79" y="48"/>
                  </a:lnTo>
                  <a:lnTo>
                    <a:pt x="88" y="48"/>
                  </a:lnTo>
                  <a:lnTo>
                    <a:pt x="95" y="48"/>
                  </a:lnTo>
                  <a:lnTo>
                    <a:pt x="100" y="48"/>
                  </a:lnTo>
                  <a:lnTo>
                    <a:pt x="103" y="48"/>
                  </a:lnTo>
                  <a:lnTo>
                    <a:pt x="101" y="11"/>
                  </a:lnTo>
                  <a:lnTo>
                    <a:pt x="92" y="11"/>
                  </a:lnTo>
                  <a:lnTo>
                    <a:pt x="92" y="11"/>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3" name="Freeform 221">
              <a:extLst>
                <a:ext uri="{FF2B5EF4-FFF2-40B4-BE49-F238E27FC236}">
                  <a16:creationId xmlns:a16="http://schemas.microsoft.com/office/drawing/2014/main" id="{FEC94B6A-1232-0D41-BA56-BF2F1ED47188}"/>
                </a:ext>
              </a:extLst>
            </p:cNvPr>
            <p:cNvSpPr>
              <a:spLocks/>
            </p:cNvSpPr>
            <p:nvPr/>
          </p:nvSpPr>
          <p:spPr bwMode="auto">
            <a:xfrm>
              <a:off x="4418" y="2689"/>
              <a:ext cx="21" cy="98"/>
            </a:xfrm>
            <a:custGeom>
              <a:avLst/>
              <a:gdLst>
                <a:gd name="T0" fmla="*/ 8 w 21"/>
                <a:gd name="T1" fmla="*/ 0 h 98"/>
                <a:gd name="T2" fmla="*/ 6 w 21"/>
                <a:gd name="T3" fmla="*/ 0 h 98"/>
                <a:gd name="T4" fmla="*/ 6 w 21"/>
                <a:gd name="T5" fmla="*/ 2 h 98"/>
                <a:gd name="T6" fmla="*/ 5 w 21"/>
                <a:gd name="T7" fmla="*/ 4 h 98"/>
                <a:gd name="T8" fmla="*/ 4 w 21"/>
                <a:gd name="T9" fmla="*/ 8 h 98"/>
                <a:gd name="T10" fmla="*/ 3 w 21"/>
                <a:gd name="T11" fmla="*/ 13 h 98"/>
                <a:gd name="T12" fmla="*/ 2 w 21"/>
                <a:gd name="T13" fmla="*/ 20 h 98"/>
                <a:gd name="T14" fmla="*/ 0 w 21"/>
                <a:gd name="T15" fmla="*/ 29 h 98"/>
                <a:gd name="T16" fmla="*/ 0 w 21"/>
                <a:gd name="T17" fmla="*/ 40 h 98"/>
                <a:gd name="T18" fmla="*/ 0 w 21"/>
                <a:gd name="T19" fmla="*/ 52 h 98"/>
                <a:gd name="T20" fmla="*/ 3 w 21"/>
                <a:gd name="T21" fmla="*/ 62 h 98"/>
                <a:gd name="T22" fmla="*/ 5 w 21"/>
                <a:gd name="T23" fmla="*/ 72 h 98"/>
                <a:gd name="T24" fmla="*/ 8 w 21"/>
                <a:gd name="T25" fmla="*/ 82 h 98"/>
                <a:gd name="T26" fmla="*/ 11 w 21"/>
                <a:gd name="T27" fmla="*/ 88 h 98"/>
                <a:gd name="T28" fmla="*/ 14 w 21"/>
                <a:gd name="T29" fmla="*/ 94 h 98"/>
                <a:gd name="T30" fmla="*/ 16 w 21"/>
                <a:gd name="T31" fmla="*/ 96 h 98"/>
                <a:gd name="T32" fmla="*/ 18 w 21"/>
                <a:gd name="T33" fmla="*/ 98 h 98"/>
                <a:gd name="T34" fmla="*/ 18 w 21"/>
                <a:gd name="T35" fmla="*/ 95 h 98"/>
                <a:gd name="T36" fmla="*/ 18 w 21"/>
                <a:gd name="T37" fmla="*/ 90 h 98"/>
                <a:gd name="T38" fmla="*/ 16 w 21"/>
                <a:gd name="T39" fmla="*/ 83 h 98"/>
                <a:gd name="T40" fmla="*/ 16 w 21"/>
                <a:gd name="T41" fmla="*/ 73 h 98"/>
                <a:gd name="T42" fmla="*/ 16 w 21"/>
                <a:gd name="T43" fmla="*/ 63 h 98"/>
                <a:gd name="T44" fmla="*/ 16 w 21"/>
                <a:gd name="T45" fmla="*/ 53 h 98"/>
                <a:gd name="T46" fmla="*/ 16 w 21"/>
                <a:gd name="T47" fmla="*/ 46 h 98"/>
                <a:gd name="T48" fmla="*/ 18 w 21"/>
                <a:gd name="T49" fmla="*/ 40 h 98"/>
                <a:gd name="T50" fmla="*/ 18 w 21"/>
                <a:gd name="T51" fmla="*/ 34 h 98"/>
                <a:gd name="T52" fmla="*/ 18 w 21"/>
                <a:gd name="T53" fmla="*/ 28 h 98"/>
                <a:gd name="T54" fmla="*/ 19 w 21"/>
                <a:gd name="T55" fmla="*/ 20 h 98"/>
                <a:gd name="T56" fmla="*/ 20 w 21"/>
                <a:gd name="T57" fmla="*/ 14 h 98"/>
                <a:gd name="T58" fmla="*/ 20 w 21"/>
                <a:gd name="T59" fmla="*/ 8 h 98"/>
                <a:gd name="T60" fmla="*/ 20 w 21"/>
                <a:gd name="T61" fmla="*/ 4 h 98"/>
                <a:gd name="T62" fmla="*/ 20 w 21"/>
                <a:gd name="T63" fmla="*/ 2 h 98"/>
                <a:gd name="T64" fmla="*/ 21 w 21"/>
                <a:gd name="T65" fmla="*/ 0 h 98"/>
                <a:gd name="T66" fmla="*/ 8 w 21"/>
                <a:gd name="T67" fmla="*/ 0 h 98"/>
                <a:gd name="T68" fmla="*/ 8 w 21"/>
                <a:gd name="T6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 h="98">
                  <a:moveTo>
                    <a:pt x="8" y="0"/>
                  </a:moveTo>
                  <a:lnTo>
                    <a:pt x="6" y="0"/>
                  </a:lnTo>
                  <a:lnTo>
                    <a:pt x="6" y="2"/>
                  </a:lnTo>
                  <a:lnTo>
                    <a:pt x="5" y="4"/>
                  </a:lnTo>
                  <a:lnTo>
                    <a:pt x="4" y="8"/>
                  </a:lnTo>
                  <a:lnTo>
                    <a:pt x="3" y="13"/>
                  </a:lnTo>
                  <a:lnTo>
                    <a:pt x="2" y="20"/>
                  </a:lnTo>
                  <a:lnTo>
                    <a:pt x="0" y="29"/>
                  </a:lnTo>
                  <a:lnTo>
                    <a:pt x="0" y="40"/>
                  </a:lnTo>
                  <a:lnTo>
                    <a:pt x="0" y="52"/>
                  </a:lnTo>
                  <a:lnTo>
                    <a:pt x="3" y="62"/>
                  </a:lnTo>
                  <a:lnTo>
                    <a:pt x="5" y="72"/>
                  </a:lnTo>
                  <a:lnTo>
                    <a:pt x="8" y="82"/>
                  </a:lnTo>
                  <a:lnTo>
                    <a:pt x="11" y="88"/>
                  </a:lnTo>
                  <a:lnTo>
                    <a:pt x="14" y="94"/>
                  </a:lnTo>
                  <a:lnTo>
                    <a:pt x="16" y="96"/>
                  </a:lnTo>
                  <a:lnTo>
                    <a:pt x="18" y="98"/>
                  </a:lnTo>
                  <a:lnTo>
                    <a:pt x="18" y="95"/>
                  </a:lnTo>
                  <a:lnTo>
                    <a:pt x="18" y="90"/>
                  </a:lnTo>
                  <a:lnTo>
                    <a:pt x="16" y="83"/>
                  </a:lnTo>
                  <a:lnTo>
                    <a:pt x="16" y="73"/>
                  </a:lnTo>
                  <a:lnTo>
                    <a:pt x="16" y="63"/>
                  </a:lnTo>
                  <a:lnTo>
                    <a:pt x="16" y="53"/>
                  </a:lnTo>
                  <a:lnTo>
                    <a:pt x="16" y="46"/>
                  </a:lnTo>
                  <a:lnTo>
                    <a:pt x="18" y="40"/>
                  </a:lnTo>
                  <a:lnTo>
                    <a:pt x="18" y="34"/>
                  </a:lnTo>
                  <a:lnTo>
                    <a:pt x="18" y="28"/>
                  </a:lnTo>
                  <a:lnTo>
                    <a:pt x="19" y="20"/>
                  </a:lnTo>
                  <a:lnTo>
                    <a:pt x="20" y="14"/>
                  </a:lnTo>
                  <a:lnTo>
                    <a:pt x="20" y="8"/>
                  </a:lnTo>
                  <a:lnTo>
                    <a:pt x="20" y="4"/>
                  </a:lnTo>
                  <a:lnTo>
                    <a:pt x="20" y="2"/>
                  </a:lnTo>
                  <a:lnTo>
                    <a:pt x="21" y="0"/>
                  </a:lnTo>
                  <a:lnTo>
                    <a:pt x="8" y="0"/>
                  </a:lnTo>
                  <a:lnTo>
                    <a:pt x="8"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4" name="Freeform 222">
              <a:extLst>
                <a:ext uri="{FF2B5EF4-FFF2-40B4-BE49-F238E27FC236}">
                  <a16:creationId xmlns:a16="http://schemas.microsoft.com/office/drawing/2014/main" id="{00E82E35-0D74-3B1B-7D10-4FC8F5CBEC5F}"/>
                </a:ext>
              </a:extLst>
            </p:cNvPr>
            <p:cNvSpPr>
              <a:spLocks/>
            </p:cNvSpPr>
            <p:nvPr/>
          </p:nvSpPr>
          <p:spPr bwMode="auto">
            <a:xfrm>
              <a:off x="4426" y="2683"/>
              <a:ext cx="87" cy="27"/>
            </a:xfrm>
            <a:custGeom>
              <a:avLst/>
              <a:gdLst>
                <a:gd name="T0" fmla="*/ 1 w 87"/>
                <a:gd name="T1" fmla="*/ 8 h 27"/>
                <a:gd name="T2" fmla="*/ 2 w 87"/>
                <a:gd name="T3" fmla="*/ 8 h 27"/>
                <a:gd name="T4" fmla="*/ 5 w 87"/>
                <a:gd name="T5" fmla="*/ 10 h 27"/>
                <a:gd name="T6" fmla="*/ 10 w 87"/>
                <a:gd name="T7" fmla="*/ 13 h 27"/>
                <a:gd name="T8" fmla="*/ 16 w 87"/>
                <a:gd name="T9" fmla="*/ 15 h 27"/>
                <a:gd name="T10" fmla="*/ 22 w 87"/>
                <a:gd name="T11" fmla="*/ 18 h 27"/>
                <a:gd name="T12" fmla="*/ 28 w 87"/>
                <a:gd name="T13" fmla="*/ 20 h 27"/>
                <a:gd name="T14" fmla="*/ 35 w 87"/>
                <a:gd name="T15" fmla="*/ 22 h 27"/>
                <a:gd name="T16" fmla="*/ 44 w 87"/>
                <a:gd name="T17" fmla="*/ 25 h 27"/>
                <a:gd name="T18" fmla="*/ 50 w 87"/>
                <a:gd name="T19" fmla="*/ 25 h 27"/>
                <a:gd name="T20" fmla="*/ 57 w 87"/>
                <a:gd name="T21" fmla="*/ 26 h 27"/>
                <a:gd name="T22" fmla="*/ 65 w 87"/>
                <a:gd name="T23" fmla="*/ 27 h 27"/>
                <a:gd name="T24" fmla="*/ 72 w 87"/>
                <a:gd name="T25" fmla="*/ 27 h 27"/>
                <a:gd name="T26" fmla="*/ 77 w 87"/>
                <a:gd name="T27" fmla="*/ 27 h 27"/>
                <a:gd name="T28" fmla="*/ 82 w 87"/>
                <a:gd name="T29" fmla="*/ 27 h 27"/>
                <a:gd name="T30" fmla="*/ 84 w 87"/>
                <a:gd name="T31" fmla="*/ 27 h 27"/>
                <a:gd name="T32" fmla="*/ 87 w 87"/>
                <a:gd name="T33" fmla="*/ 27 h 27"/>
                <a:gd name="T34" fmla="*/ 87 w 87"/>
                <a:gd name="T35" fmla="*/ 8 h 27"/>
                <a:gd name="T36" fmla="*/ 84 w 87"/>
                <a:gd name="T37" fmla="*/ 8 h 27"/>
                <a:gd name="T38" fmla="*/ 82 w 87"/>
                <a:gd name="T39" fmla="*/ 8 h 27"/>
                <a:gd name="T40" fmla="*/ 77 w 87"/>
                <a:gd name="T41" fmla="*/ 8 h 27"/>
                <a:gd name="T42" fmla="*/ 72 w 87"/>
                <a:gd name="T43" fmla="*/ 9 h 27"/>
                <a:gd name="T44" fmla="*/ 65 w 87"/>
                <a:gd name="T45" fmla="*/ 9 h 27"/>
                <a:gd name="T46" fmla="*/ 59 w 87"/>
                <a:gd name="T47" fmla="*/ 9 h 27"/>
                <a:gd name="T48" fmla="*/ 52 w 87"/>
                <a:gd name="T49" fmla="*/ 9 h 27"/>
                <a:gd name="T50" fmla="*/ 48 w 87"/>
                <a:gd name="T51" fmla="*/ 10 h 27"/>
                <a:gd name="T52" fmla="*/ 43 w 87"/>
                <a:gd name="T53" fmla="*/ 8 h 27"/>
                <a:gd name="T54" fmla="*/ 35 w 87"/>
                <a:gd name="T55" fmla="*/ 8 h 27"/>
                <a:gd name="T56" fmla="*/ 28 w 87"/>
                <a:gd name="T57" fmla="*/ 5 h 27"/>
                <a:gd name="T58" fmla="*/ 19 w 87"/>
                <a:gd name="T59" fmla="*/ 4 h 27"/>
                <a:gd name="T60" fmla="*/ 12 w 87"/>
                <a:gd name="T61" fmla="*/ 3 h 27"/>
                <a:gd name="T62" fmla="*/ 6 w 87"/>
                <a:gd name="T63" fmla="*/ 2 h 27"/>
                <a:gd name="T64" fmla="*/ 1 w 87"/>
                <a:gd name="T65" fmla="*/ 0 h 27"/>
                <a:gd name="T66" fmla="*/ 0 w 87"/>
                <a:gd name="T67" fmla="*/ 0 h 27"/>
                <a:gd name="T68" fmla="*/ 1 w 87"/>
                <a:gd name="T69" fmla="*/ 8 h 27"/>
                <a:gd name="T70" fmla="*/ 1 w 87"/>
                <a:gd name="T7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7" h="27">
                  <a:moveTo>
                    <a:pt x="1" y="8"/>
                  </a:moveTo>
                  <a:lnTo>
                    <a:pt x="2" y="8"/>
                  </a:lnTo>
                  <a:lnTo>
                    <a:pt x="5" y="10"/>
                  </a:lnTo>
                  <a:lnTo>
                    <a:pt x="10" y="13"/>
                  </a:lnTo>
                  <a:lnTo>
                    <a:pt x="16" y="15"/>
                  </a:lnTo>
                  <a:lnTo>
                    <a:pt x="22" y="18"/>
                  </a:lnTo>
                  <a:lnTo>
                    <a:pt x="28" y="20"/>
                  </a:lnTo>
                  <a:lnTo>
                    <a:pt x="35" y="22"/>
                  </a:lnTo>
                  <a:lnTo>
                    <a:pt x="44" y="25"/>
                  </a:lnTo>
                  <a:lnTo>
                    <a:pt x="50" y="25"/>
                  </a:lnTo>
                  <a:lnTo>
                    <a:pt x="57" y="26"/>
                  </a:lnTo>
                  <a:lnTo>
                    <a:pt x="65" y="27"/>
                  </a:lnTo>
                  <a:lnTo>
                    <a:pt x="72" y="27"/>
                  </a:lnTo>
                  <a:lnTo>
                    <a:pt x="77" y="27"/>
                  </a:lnTo>
                  <a:lnTo>
                    <a:pt x="82" y="27"/>
                  </a:lnTo>
                  <a:lnTo>
                    <a:pt x="84" y="27"/>
                  </a:lnTo>
                  <a:lnTo>
                    <a:pt x="87" y="27"/>
                  </a:lnTo>
                  <a:lnTo>
                    <a:pt x="87" y="8"/>
                  </a:lnTo>
                  <a:lnTo>
                    <a:pt x="84" y="8"/>
                  </a:lnTo>
                  <a:lnTo>
                    <a:pt x="82" y="8"/>
                  </a:lnTo>
                  <a:lnTo>
                    <a:pt x="77" y="8"/>
                  </a:lnTo>
                  <a:lnTo>
                    <a:pt x="72" y="9"/>
                  </a:lnTo>
                  <a:lnTo>
                    <a:pt x="65" y="9"/>
                  </a:lnTo>
                  <a:lnTo>
                    <a:pt x="59" y="9"/>
                  </a:lnTo>
                  <a:lnTo>
                    <a:pt x="52" y="9"/>
                  </a:lnTo>
                  <a:lnTo>
                    <a:pt x="48" y="10"/>
                  </a:lnTo>
                  <a:lnTo>
                    <a:pt x="43" y="8"/>
                  </a:lnTo>
                  <a:lnTo>
                    <a:pt x="35" y="8"/>
                  </a:lnTo>
                  <a:lnTo>
                    <a:pt x="28" y="5"/>
                  </a:lnTo>
                  <a:lnTo>
                    <a:pt x="19" y="4"/>
                  </a:lnTo>
                  <a:lnTo>
                    <a:pt x="12" y="3"/>
                  </a:lnTo>
                  <a:lnTo>
                    <a:pt x="6" y="2"/>
                  </a:lnTo>
                  <a:lnTo>
                    <a:pt x="1" y="0"/>
                  </a:lnTo>
                  <a:lnTo>
                    <a:pt x="0" y="0"/>
                  </a:lnTo>
                  <a:lnTo>
                    <a:pt x="1" y="8"/>
                  </a:lnTo>
                  <a:lnTo>
                    <a:pt x="1" y="8"/>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5" name="Freeform 223">
              <a:extLst>
                <a:ext uri="{FF2B5EF4-FFF2-40B4-BE49-F238E27FC236}">
                  <a16:creationId xmlns:a16="http://schemas.microsoft.com/office/drawing/2014/main" id="{E31F9D23-EC5E-22ED-6691-A2FDC6B60989}"/>
                </a:ext>
              </a:extLst>
            </p:cNvPr>
            <p:cNvSpPr>
              <a:spLocks/>
            </p:cNvSpPr>
            <p:nvPr/>
          </p:nvSpPr>
          <p:spPr bwMode="auto">
            <a:xfrm>
              <a:off x="4221" y="2596"/>
              <a:ext cx="119" cy="50"/>
            </a:xfrm>
            <a:custGeom>
              <a:avLst/>
              <a:gdLst>
                <a:gd name="T0" fmla="*/ 0 w 119"/>
                <a:gd name="T1" fmla="*/ 15 h 50"/>
                <a:gd name="T2" fmla="*/ 2 w 119"/>
                <a:gd name="T3" fmla="*/ 16 h 50"/>
                <a:gd name="T4" fmla="*/ 5 w 119"/>
                <a:gd name="T5" fmla="*/ 20 h 50"/>
                <a:gd name="T6" fmla="*/ 8 w 119"/>
                <a:gd name="T7" fmla="*/ 22 h 50"/>
                <a:gd name="T8" fmla="*/ 13 w 119"/>
                <a:gd name="T9" fmla="*/ 26 h 50"/>
                <a:gd name="T10" fmla="*/ 21 w 119"/>
                <a:gd name="T11" fmla="*/ 31 h 50"/>
                <a:gd name="T12" fmla="*/ 29 w 119"/>
                <a:gd name="T13" fmla="*/ 35 h 50"/>
                <a:gd name="T14" fmla="*/ 40 w 119"/>
                <a:gd name="T15" fmla="*/ 38 h 50"/>
                <a:gd name="T16" fmla="*/ 53 w 119"/>
                <a:gd name="T17" fmla="*/ 42 h 50"/>
                <a:gd name="T18" fmla="*/ 65 w 119"/>
                <a:gd name="T19" fmla="*/ 44 h 50"/>
                <a:gd name="T20" fmla="*/ 77 w 119"/>
                <a:gd name="T21" fmla="*/ 46 h 50"/>
                <a:gd name="T22" fmla="*/ 89 w 119"/>
                <a:gd name="T23" fmla="*/ 48 h 50"/>
                <a:gd name="T24" fmla="*/ 99 w 119"/>
                <a:gd name="T25" fmla="*/ 49 h 50"/>
                <a:gd name="T26" fmla="*/ 108 w 119"/>
                <a:gd name="T27" fmla="*/ 50 h 50"/>
                <a:gd name="T28" fmla="*/ 113 w 119"/>
                <a:gd name="T29" fmla="*/ 50 h 50"/>
                <a:gd name="T30" fmla="*/ 115 w 119"/>
                <a:gd name="T31" fmla="*/ 50 h 50"/>
                <a:gd name="T32" fmla="*/ 119 w 119"/>
                <a:gd name="T33" fmla="*/ 41 h 50"/>
                <a:gd name="T34" fmla="*/ 116 w 119"/>
                <a:gd name="T35" fmla="*/ 41 h 50"/>
                <a:gd name="T36" fmla="*/ 110 w 119"/>
                <a:gd name="T37" fmla="*/ 39 h 50"/>
                <a:gd name="T38" fmla="*/ 102 w 119"/>
                <a:gd name="T39" fmla="*/ 38 h 50"/>
                <a:gd name="T40" fmla="*/ 92 w 119"/>
                <a:gd name="T41" fmla="*/ 37 h 50"/>
                <a:gd name="T42" fmla="*/ 80 w 119"/>
                <a:gd name="T43" fmla="*/ 35 h 50"/>
                <a:gd name="T44" fmla="*/ 67 w 119"/>
                <a:gd name="T45" fmla="*/ 32 h 50"/>
                <a:gd name="T46" fmla="*/ 56 w 119"/>
                <a:gd name="T47" fmla="*/ 30 h 50"/>
                <a:gd name="T48" fmla="*/ 48 w 119"/>
                <a:gd name="T49" fmla="*/ 26 h 50"/>
                <a:gd name="T50" fmla="*/ 40 w 119"/>
                <a:gd name="T51" fmla="*/ 22 h 50"/>
                <a:gd name="T52" fmla="*/ 33 w 119"/>
                <a:gd name="T53" fmla="*/ 19 h 50"/>
                <a:gd name="T54" fmla="*/ 27 w 119"/>
                <a:gd name="T55" fmla="*/ 14 h 50"/>
                <a:gd name="T56" fmla="*/ 23 w 119"/>
                <a:gd name="T57" fmla="*/ 10 h 50"/>
                <a:gd name="T58" fmla="*/ 19 w 119"/>
                <a:gd name="T59" fmla="*/ 5 h 50"/>
                <a:gd name="T60" fmla="*/ 17 w 119"/>
                <a:gd name="T61" fmla="*/ 3 h 50"/>
                <a:gd name="T62" fmla="*/ 14 w 119"/>
                <a:gd name="T63" fmla="*/ 0 h 50"/>
                <a:gd name="T64" fmla="*/ 14 w 119"/>
                <a:gd name="T65" fmla="*/ 0 h 50"/>
                <a:gd name="T66" fmla="*/ 0 w 119"/>
                <a:gd name="T67" fmla="*/ 15 h 50"/>
                <a:gd name="T68" fmla="*/ 0 w 119"/>
                <a:gd name="T69"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50">
                  <a:moveTo>
                    <a:pt x="0" y="15"/>
                  </a:moveTo>
                  <a:lnTo>
                    <a:pt x="2" y="16"/>
                  </a:lnTo>
                  <a:lnTo>
                    <a:pt x="5" y="20"/>
                  </a:lnTo>
                  <a:lnTo>
                    <a:pt x="8" y="22"/>
                  </a:lnTo>
                  <a:lnTo>
                    <a:pt x="13" y="26"/>
                  </a:lnTo>
                  <a:lnTo>
                    <a:pt x="21" y="31"/>
                  </a:lnTo>
                  <a:lnTo>
                    <a:pt x="29" y="35"/>
                  </a:lnTo>
                  <a:lnTo>
                    <a:pt x="40" y="38"/>
                  </a:lnTo>
                  <a:lnTo>
                    <a:pt x="53" y="42"/>
                  </a:lnTo>
                  <a:lnTo>
                    <a:pt x="65" y="44"/>
                  </a:lnTo>
                  <a:lnTo>
                    <a:pt x="77" y="46"/>
                  </a:lnTo>
                  <a:lnTo>
                    <a:pt x="89" y="48"/>
                  </a:lnTo>
                  <a:lnTo>
                    <a:pt x="99" y="49"/>
                  </a:lnTo>
                  <a:lnTo>
                    <a:pt x="108" y="50"/>
                  </a:lnTo>
                  <a:lnTo>
                    <a:pt x="113" y="50"/>
                  </a:lnTo>
                  <a:lnTo>
                    <a:pt x="115" y="50"/>
                  </a:lnTo>
                  <a:lnTo>
                    <a:pt x="119" y="41"/>
                  </a:lnTo>
                  <a:lnTo>
                    <a:pt x="116" y="41"/>
                  </a:lnTo>
                  <a:lnTo>
                    <a:pt x="110" y="39"/>
                  </a:lnTo>
                  <a:lnTo>
                    <a:pt x="102" y="38"/>
                  </a:lnTo>
                  <a:lnTo>
                    <a:pt x="92" y="37"/>
                  </a:lnTo>
                  <a:lnTo>
                    <a:pt x="80" y="35"/>
                  </a:lnTo>
                  <a:lnTo>
                    <a:pt x="67" y="32"/>
                  </a:lnTo>
                  <a:lnTo>
                    <a:pt x="56" y="30"/>
                  </a:lnTo>
                  <a:lnTo>
                    <a:pt x="48" y="26"/>
                  </a:lnTo>
                  <a:lnTo>
                    <a:pt x="40" y="22"/>
                  </a:lnTo>
                  <a:lnTo>
                    <a:pt x="33" y="19"/>
                  </a:lnTo>
                  <a:lnTo>
                    <a:pt x="27" y="14"/>
                  </a:lnTo>
                  <a:lnTo>
                    <a:pt x="23" y="10"/>
                  </a:lnTo>
                  <a:lnTo>
                    <a:pt x="19" y="5"/>
                  </a:lnTo>
                  <a:lnTo>
                    <a:pt x="17" y="3"/>
                  </a:lnTo>
                  <a:lnTo>
                    <a:pt x="14" y="0"/>
                  </a:lnTo>
                  <a:lnTo>
                    <a:pt x="14" y="0"/>
                  </a:lnTo>
                  <a:lnTo>
                    <a:pt x="0" y="15"/>
                  </a:lnTo>
                  <a:lnTo>
                    <a:pt x="0" y="15"/>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6" name="Freeform 224">
              <a:extLst>
                <a:ext uri="{FF2B5EF4-FFF2-40B4-BE49-F238E27FC236}">
                  <a16:creationId xmlns:a16="http://schemas.microsoft.com/office/drawing/2014/main" id="{84BE7729-4898-57FD-01B5-0AD6A46EAD94}"/>
                </a:ext>
              </a:extLst>
            </p:cNvPr>
            <p:cNvSpPr>
              <a:spLocks/>
            </p:cNvSpPr>
            <p:nvPr/>
          </p:nvSpPr>
          <p:spPr bwMode="auto">
            <a:xfrm>
              <a:off x="4208" y="2637"/>
              <a:ext cx="77" cy="68"/>
            </a:xfrm>
            <a:custGeom>
              <a:avLst/>
              <a:gdLst>
                <a:gd name="T0" fmla="*/ 0 w 77"/>
                <a:gd name="T1" fmla="*/ 17 h 68"/>
                <a:gd name="T2" fmla="*/ 2 w 77"/>
                <a:gd name="T3" fmla="*/ 18 h 68"/>
                <a:gd name="T4" fmla="*/ 4 w 77"/>
                <a:gd name="T5" fmla="*/ 19 h 68"/>
                <a:gd name="T6" fmla="*/ 8 w 77"/>
                <a:gd name="T7" fmla="*/ 22 h 68"/>
                <a:gd name="T8" fmla="*/ 12 w 77"/>
                <a:gd name="T9" fmla="*/ 23 h 68"/>
                <a:gd name="T10" fmla="*/ 16 w 77"/>
                <a:gd name="T11" fmla="*/ 25 h 68"/>
                <a:gd name="T12" fmla="*/ 21 w 77"/>
                <a:gd name="T13" fmla="*/ 28 h 68"/>
                <a:gd name="T14" fmla="*/ 27 w 77"/>
                <a:gd name="T15" fmla="*/ 30 h 68"/>
                <a:gd name="T16" fmla="*/ 32 w 77"/>
                <a:gd name="T17" fmla="*/ 32 h 68"/>
                <a:gd name="T18" fmla="*/ 37 w 77"/>
                <a:gd name="T19" fmla="*/ 33 h 68"/>
                <a:gd name="T20" fmla="*/ 42 w 77"/>
                <a:gd name="T21" fmla="*/ 33 h 68"/>
                <a:gd name="T22" fmla="*/ 47 w 77"/>
                <a:gd name="T23" fmla="*/ 34 h 68"/>
                <a:gd name="T24" fmla="*/ 51 w 77"/>
                <a:gd name="T25" fmla="*/ 34 h 68"/>
                <a:gd name="T26" fmla="*/ 53 w 77"/>
                <a:gd name="T27" fmla="*/ 35 h 68"/>
                <a:gd name="T28" fmla="*/ 54 w 77"/>
                <a:gd name="T29" fmla="*/ 35 h 68"/>
                <a:gd name="T30" fmla="*/ 56 w 77"/>
                <a:gd name="T31" fmla="*/ 35 h 68"/>
                <a:gd name="T32" fmla="*/ 67 w 77"/>
                <a:gd name="T33" fmla="*/ 68 h 68"/>
                <a:gd name="T34" fmla="*/ 77 w 77"/>
                <a:gd name="T35" fmla="*/ 66 h 68"/>
                <a:gd name="T36" fmla="*/ 67 w 77"/>
                <a:gd name="T37" fmla="*/ 19 h 68"/>
                <a:gd name="T38" fmla="*/ 66 w 77"/>
                <a:gd name="T39" fmla="*/ 19 h 68"/>
                <a:gd name="T40" fmla="*/ 64 w 77"/>
                <a:gd name="T41" fmla="*/ 19 h 68"/>
                <a:gd name="T42" fmla="*/ 61 w 77"/>
                <a:gd name="T43" fmla="*/ 18 h 68"/>
                <a:gd name="T44" fmla="*/ 57 w 77"/>
                <a:gd name="T45" fmla="*/ 18 h 68"/>
                <a:gd name="T46" fmla="*/ 52 w 77"/>
                <a:gd name="T47" fmla="*/ 17 h 68"/>
                <a:gd name="T48" fmla="*/ 47 w 77"/>
                <a:gd name="T49" fmla="*/ 16 h 68"/>
                <a:gd name="T50" fmla="*/ 41 w 77"/>
                <a:gd name="T51" fmla="*/ 14 h 68"/>
                <a:gd name="T52" fmla="*/ 36 w 77"/>
                <a:gd name="T53" fmla="*/ 13 h 68"/>
                <a:gd name="T54" fmla="*/ 30 w 77"/>
                <a:gd name="T55" fmla="*/ 12 h 68"/>
                <a:gd name="T56" fmla="*/ 24 w 77"/>
                <a:gd name="T57" fmla="*/ 9 h 68"/>
                <a:gd name="T58" fmla="*/ 19 w 77"/>
                <a:gd name="T59" fmla="*/ 7 h 68"/>
                <a:gd name="T60" fmla="*/ 15 w 77"/>
                <a:gd name="T61" fmla="*/ 5 h 68"/>
                <a:gd name="T62" fmla="*/ 12 w 77"/>
                <a:gd name="T63" fmla="*/ 3 h 68"/>
                <a:gd name="T64" fmla="*/ 10 w 77"/>
                <a:gd name="T65" fmla="*/ 1 h 68"/>
                <a:gd name="T66" fmla="*/ 8 w 77"/>
                <a:gd name="T67" fmla="*/ 0 h 68"/>
                <a:gd name="T68" fmla="*/ 0 w 77"/>
                <a:gd name="T69" fmla="*/ 17 h 68"/>
                <a:gd name="T70" fmla="*/ 0 w 77"/>
                <a:gd name="T71"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 h="68">
                  <a:moveTo>
                    <a:pt x="0" y="17"/>
                  </a:moveTo>
                  <a:lnTo>
                    <a:pt x="2" y="18"/>
                  </a:lnTo>
                  <a:lnTo>
                    <a:pt x="4" y="19"/>
                  </a:lnTo>
                  <a:lnTo>
                    <a:pt x="8" y="22"/>
                  </a:lnTo>
                  <a:lnTo>
                    <a:pt x="12" y="23"/>
                  </a:lnTo>
                  <a:lnTo>
                    <a:pt x="16" y="25"/>
                  </a:lnTo>
                  <a:lnTo>
                    <a:pt x="21" y="28"/>
                  </a:lnTo>
                  <a:lnTo>
                    <a:pt x="27" y="30"/>
                  </a:lnTo>
                  <a:lnTo>
                    <a:pt x="32" y="32"/>
                  </a:lnTo>
                  <a:lnTo>
                    <a:pt x="37" y="33"/>
                  </a:lnTo>
                  <a:lnTo>
                    <a:pt x="42" y="33"/>
                  </a:lnTo>
                  <a:lnTo>
                    <a:pt x="47" y="34"/>
                  </a:lnTo>
                  <a:lnTo>
                    <a:pt x="51" y="34"/>
                  </a:lnTo>
                  <a:lnTo>
                    <a:pt x="53" y="35"/>
                  </a:lnTo>
                  <a:lnTo>
                    <a:pt x="54" y="35"/>
                  </a:lnTo>
                  <a:lnTo>
                    <a:pt x="56" y="35"/>
                  </a:lnTo>
                  <a:lnTo>
                    <a:pt x="67" y="68"/>
                  </a:lnTo>
                  <a:lnTo>
                    <a:pt x="77" y="66"/>
                  </a:lnTo>
                  <a:lnTo>
                    <a:pt x="67" y="19"/>
                  </a:lnTo>
                  <a:lnTo>
                    <a:pt x="66" y="19"/>
                  </a:lnTo>
                  <a:lnTo>
                    <a:pt x="64" y="19"/>
                  </a:lnTo>
                  <a:lnTo>
                    <a:pt x="61" y="18"/>
                  </a:lnTo>
                  <a:lnTo>
                    <a:pt x="57" y="18"/>
                  </a:lnTo>
                  <a:lnTo>
                    <a:pt x="52" y="17"/>
                  </a:lnTo>
                  <a:lnTo>
                    <a:pt x="47" y="16"/>
                  </a:lnTo>
                  <a:lnTo>
                    <a:pt x="41" y="14"/>
                  </a:lnTo>
                  <a:lnTo>
                    <a:pt x="36" y="13"/>
                  </a:lnTo>
                  <a:lnTo>
                    <a:pt x="30" y="12"/>
                  </a:lnTo>
                  <a:lnTo>
                    <a:pt x="24" y="9"/>
                  </a:lnTo>
                  <a:lnTo>
                    <a:pt x="19" y="7"/>
                  </a:lnTo>
                  <a:lnTo>
                    <a:pt x="15" y="5"/>
                  </a:lnTo>
                  <a:lnTo>
                    <a:pt x="12" y="3"/>
                  </a:lnTo>
                  <a:lnTo>
                    <a:pt x="10" y="1"/>
                  </a:lnTo>
                  <a:lnTo>
                    <a:pt x="8" y="0"/>
                  </a:lnTo>
                  <a:lnTo>
                    <a:pt x="0" y="17"/>
                  </a:lnTo>
                  <a:lnTo>
                    <a:pt x="0" y="17"/>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7" name="Freeform 225">
              <a:extLst>
                <a:ext uri="{FF2B5EF4-FFF2-40B4-BE49-F238E27FC236}">
                  <a16:creationId xmlns:a16="http://schemas.microsoft.com/office/drawing/2014/main" id="{83D3CE88-AA33-0CDF-A4B2-2E8E4C505331}"/>
                </a:ext>
              </a:extLst>
            </p:cNvPr>
            <p:cNvSpPr>
              <a:spLocks/>
            </p:cNvSpPr>
            <p:nvPr/>
          </p:nvSpPr>
          <p:spPr bwMode="auto">
            <a:xfrm>
              <a:off x="4222" y="2662"/>
              <a:ext cx="26" cy="137"/>
            </a:xfrm>
            <a:custGeom>
              <a:avLst/>
              <a:gdLst>
                <a:gd name="T0" fmla="*/ 13 w 26"/>
                <a:gd name="T1" fmla="*/ 0 h 137"/>
                <a:gd name="T2" fmla="*/ 12 w 26"/>
                <a:gd name="T3" fmla="*/ 2 h 137"/>
                <a:gd name="T4" fmla="*/ 11 w 26"/>
                <a:gd name="T5" fmla="*/ 7 h 137"/>
                <a:gd name="T6" fmla="*/ 9 w 26"/>
                <a:gd name="T7" fmla="*/ 13 h 137"/>
                <a:gd name="T8" fmla="*/ 6 w 26"/>
                <a:gd name="T9" fmla="*/ 23 h 137"/>
                <a:gd name="T10" fmla="*/ 4 w 26"/>
                <a:gd name="T11" fmla="*/ 32 h 137"/>
                <a:gd name="T12" fmla="*/ 2 w 26"/>
                <a:gd name="T13" fmla="*/ 45 h 137"/>
                <a:gd name="T14" fmla="*/ 0 w 26"/>
                <a:gd name="T15" fmla="*/ 57 h 137"/>
                <a:gd name="T16" fmla="*/ 1 w 26"/>
                <a:gd name="T17" fmla="*/ 69 h 137"/>
                <a:gd name="T18" fmla="*/ 1 w 26"/>
                <a:gd name="T19" fmla="*/ 80 h 137"/>
                <a:gd name="T20" fmla="*/ 4 w 26"/>
                <a:gd name="T21" fmla="*/ 90 h 137"/>
                <a:gd name="T22" fmla="*/ 5 w 26"/>
                <a:gd name="T23" fmla="*/ 98 h 137"/>
                <a:gd name="T24" fmla="*/ 9 w 26"/>
                <a:gd name="T25" fmla="*/ 106 h 137"/>
                <a:gd name="T26" fmla="*/ 11 w 26"/>
                <a:gd name="T27" fmla="*/ 113 h 137"/>
                <a:gd name="T28" fmla="*/ 13 w 26"/>
                <a:gd name="T29" fmla="*/ 121 h 137"/>
                <a:gd name="T30" fmla="*/ 16 w 26"/>
                <a:gd name="T31" fmla="*/ 128 h 137"/>
                <a:gd name="T32" fmla="*/ 20 w 26"/>
                <a:gd name="T33" fmla="*/ 137 h 137"/>
                <a:gd name="T34" fmla="*/ 18 w 26"/>
                <a:gd name="T35" fmla="*/ 134 h 137"/>
                <a:gd name="T36" fmla="*/ 18 w 26"/>
                <a:gd name="T37" fmla="*/ 131 h 137"/>
                <a:gd name="T38" fmla="*/ 17 w 26"/>
                <a:gd name="T39" fmla="*/ 122 h 137"/>
                <a:gd name="T40" fmla="*/ 16 w 26"/>
                <a:gd name="T41" fmla="*/ 113 h 137"/>
                <a:gd name="T42" fmla="*/ 15 w 26"/>
                <a:gd name="T43" fmla="*/ 102 h 137"/>
                <a:gd name="T44" fmla="*/ 13 w 26"/>
                <a:gd name="T45" fmla="*/ 91 h 137"/>
                <a:gd name="T46" fmla="*/ 12 w 26"/>
                <a:gd name="T47" fmla="*/ 79 h 137"/>
                <a:gd name="T48" fmla="*/ 13 w 26"/>
                <a:gd name="T49" fmla="*/ 67 h 137"/>
                <a:gd name="T50" fmla="*/ 13 w 26"/>
                <a:gd name="T51" fmla="*/ 55 h 137"/>
                <a:gd name="T52" fmla="*/ 15 w 26"/>
                <a:gd name="T53" fmla="*/ 45 h 137"/>
                <a:gd name="T54" fmla="*/ 17 w 26"/>
                <a:gd name="T55" fmla="*/ 34 h 137"/>
                <a:gd name="T56" fmla="*/ 20 w 26"/>
                <a:gd name="T57" fmla="*/ 24 h 137"/>
                <a:gd name="T58" fmla="*/ 22 w 26"/>
                <a:gd name="T59" fmla="*/ 16 h 137"/>
                <a:gd name="T60" fmla="*/ 25 w 26"/>
                <a:gd name="T61" fmla="*/ 10 h 137"/>
                <a:gd name="T62" fmla="*/ 25 w 26"/>
                <a:gd name="T63" fmla="*/ 7 h 137"/>
                <a:gd name="T64" fmla="*/ 26 w 26"/>
                <a:gd name="T65" fmla="*/ 5 h 137"/>
                <a:gd name="T66" fmla="*/ 13 w 26"/>
                <a:gd name="T67" fmla="*/ 0 h 137"/>
                <a:gd name="T68" fmla="*/ 13 w 26"/>
                <a:gd name="T6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 h="137">
                  <a:moveTo>
                    <a:pt x="13" y="0"/>
                  </a:moveTo>
                  <a:lnTo>
                    <a:pt x="12" y="2"/>
                  </a:lnTo>
                  <a:lnTo>
                    <a:pt x="11" y="7"/>
                  </a:lnTo>
                  <a:lnTo>
                    <a:pt x="9" y="13"/>
                  </a:lnTo>
                  <a:lnTo>
                    <a:pt x="6" y="23"/>
                  </a:lnTo>
                  <a:lnTo>
                    <a:pt x="4" y="32"/>
                  </a:lnTo>
                  <a:lnTo>
                    <a:pt x="2" y="45"/>
                  </a:lnTo>
                  <a:lnTo>
                    <a:pt x="0" y="57"/>
                  </a:lnTo>
                  <a:lnTo>
                    <a:pt x="1" y="69"/>
                  </a:lnTo>
                  <a:lnTo>
                    <a:pt x="1" y="80"/>
                  </a:lnTo>
                  <a:lnTo>
                    <a:pt x="4" y="90"/>
                  </a:lnTo>
                  <a:lnTo>
                    <a:pt x="5" y="98"/>
                  </a:lnTo>
                  <a:lnTo>
                    <a:pt x="9" y="106"/>
                  </a:lnTo>
                  <a:lnTo>
                    <a:pt x="11" y="113"/>
                  </a:lnTo>
                  <a:lnTo>
                    <a:pt x="13" y="121"/>
                  </a:lnTo>
                  <a:lnTo>
                    <a:pt x="16" y="128"/>
                  </a:lnTo>
                  <a:lnTo>
                    <a:pt x="20" y="137"/>
                  </a:lnTo>
                  <a:lnTo>
                    <a:pt x="18" y="134"/>
                  </a:lnTo>
                  <a:lnTo>
                    <a:pt x="18" y="131"/>
                  </a:lnTo>
                  <a:lnTo>
                    <a:pt x="17" y="122"/>
                  </a:lnTo>
                  <a:lnTo>
                    <a:pt x="16" y="113"/>
                  </a:lnTo>
                  <a:lnTo>
                    <a:pt x="15" y="102"/>
                  </a:lnTo>
                  <a:lnTo>
                    <a:pt x="13" y="91"/>
                  </a:lnTo>
                  <a:lnTo>
                    <a:pt x="12" y="79"/>
                  </a:lnTo>
                  <a:lnTo>
                    <a:pt x="13" y="67"/>
                  </a:lnTo>
                  <a:lnTo>
                    <a:pt x="13" y="55"/>
                  </a:lnTo>
                  <a:lnTo>
                    <a:pt x="15" y="45"/>
                  </a:lnTo>
                  <a:lnTo>
                    <a:pt x="17" y="34"/>
                  </a:lnTo>
                  <a:lnTo>
                    <a:pt x="20" y="24"/>
                  </a:lnTo>
                  <a:lnTo>
                    <a:pt x="22" y="16"/>
                  </a:lnTo>
                  <a:lnTo>
                    <a:pt x="25" y="10"/>
                  </a:lnTo>
                  <a:lnTo>
                    <a:pt x="25" y="7"/>
                  </a:lnTo>
                  <a:lnTo>
                    <a:pt x="26" y="5"/>
                  </a:lnTo>
                  <a:lnTo>
                    <a:pt x="13" y="0"/>
                  </a:lnTo>
                  <a:lnTo>
                    <a:pt x="13"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8" name="Freeform 226">
              <a:extLst>
                <a:ext uri="{FF2B5EF4-FFF2-40B4-BE49-F238E27FC236}">
                  <a16:creationId xmlns:a16="http://schemas.microsoft.com/office/drawing/2014/main" id="{ED54BA47-98EF-E81C-9771-2C92B45D57E1}"/>
                </a:ext>
              </a:extLst>
            </p:cNvPr>
            <p:cNvSpPr>
              <a:spLocks/>
            </p:cNvSpPr>
            <p:nvPr/>
          </p:nvSpPr>
          <p:spPr bwMode="auto">
            <a:xfrm>
              <a:off x="4304" y="2755"/>
              <a:ext cx="30" cy="14"/>
            </a:xfrm>
            <a:custGeom>
              <a:avLst/>
              <a:gdLst>
                <a:gd name="T0" fmla="*/ 0 w 30"/>
                <a:gd name="T1" fmla="*/ 14 h 14"/>
                <a:gd name="T2" fmla="*/ 30 w 30"/>
                <a:gd name="T3" fmla="*/ 14 h 14"/>
                <a:gd name="T4" fmla="*/ 24 w 30"/>
                <a:gd name="T5" fmla="*/ 0 h 14"/>
                <a:gd name="T6" fmla="*/ 0 w 30"/>
                <a:gd name="T7" fmla="*/ 0 h 14"/>
                <a:gd name="T8" fmla="*/ 0 w 30"/>
                <a:gd name="T9" fmla="*/ 14 h 14"/>
                <a:gd name="T10" fmla="*/ 0 w 30"/>
                <a:gd name="T11" fmla="*/ 14 h 14"/>
              </a:gdLst>
              <a:ahLst/>
              <a:cxnLst>
                <a:cxn ang="0">
                  <a:pos x="T0" y="T1"/>
                </a:cxn>
                <a:cxn ang="0">
                  <a:pos x="T2" y="T3"/>
                </a:cxn>
                <a:cxn ang="0">
                  <a:pos x="T4" y="T5"/>
                </a:cxn>
                <a:cxn ang="0">
                  <a:pos x="T6" y="T7"/>
                </a:cxn>
                <a:cxn ang="0">
                  <a:pos x="T8" y="T9"/>
                </a:cxn>
                <a:cxn ang="0">
                  <a:pos x="T10" y="T11"/>
                </a:cxn>
              </a:cxnLst>
              <a:rect l="0" t="0" r="r" b="b"/>
              <a:pathLst>
                <a:path w="30" h="14">
                  <a:moveTo>
                    <a:pt x="0" y="14"/>
                  </a:moveTo>
                  <a:lnTo>
                    <a:pt x="30" y="14"/>
                  </a:lnTo>
                  <a:lnTo>
                    <a:pt x="24" y="0"/>
                  </a:lnTo>
                  <a:lnTo>
                    <a:pt x="0" y="0"/>
                  </a:lnTo>
                  <a:lnTo>
                    <a:pt x="0" y="14"/>
                  </a:lnTo>
                  <a:lnTo>
                    <a:pt x="0" y="14"/>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79" name="Freeform 227">
              <a:extLst>
                <a:ext uri="{FF2B5EF4-FFF2-40B4-BE49-F238E27FC236}">
                  <a16:creationId xmlns:a16="http://schemas.microsoft.com/office/drawing/2014/main" id="{09FFC76B-90D7-497E-759B-BFA40DAC66C1}"/>
                </a:ext>
              </a:extLst>
            </p:cNvPr>
            <p:cNvSpPr>
              <a:spLocks/>
            </p:cNvSpPr>
            <p:nvPr/>
          </p:nvSpPr>
          <p:spPr bwMode="auto">
            <a:xfrm>
              <a:off x="4299" y="2713"/>
              <a:ext cx="30" cy="16"/>
            </a:xfrm>
            <a:custGeom>
              <a:avLst/>
              <a:gdLst>
                <a:gd name="T0" fmla="*/ 0 w 30"/>
                <a:gd name="T1" fmla="*/ 13 h 16"/>
                <a:gd name="T2" fmla="*/ 30 w 30"/>
                <a:gd name="T3" fmla="*/ 16 h 16"/>
                <a:gd name="T4" fmla="*/ 27 w 30"/>
                <a:gd name="T5" fmla="*/ 0 h 16"/>
                <a:gd name="T6" fmla="*/ 4 w 30"/>
                <a:gd name="T7" fmla="*/ 1 h 16"/>
                <a:gd name="T8" fmla="*/ 0 w 30"/>
                <a:gd name="T9" fmla="*/ 13 h 16"/>
                <a:gd name="T10" fmla="*/ 0 w 30"/>
                <a:gd name="T11" fmla="*/ 13 h 16"/>
              </a:gdLst>
              <a:ahLst/>
              <a:cxnLst>
                <a:cxn ang="0">
                  <a:pos x="T0" y="T1"/>
                </a:cxn>
                <a:cxn ang="0">
                  <a:pos x="T2" y="T3"/>
                </a:cxn>
                <a:cxn ang="0">
                  <a:pos x="T4" y="T5"/>
                </a:cxn>
                <a:cxn ang="0">
                  <a:pos x="T6" y="T7"/>
                </a:cxn>
                <a:cxn ang="0">
                  <a:pos x="T8" y="T9"/>
                </a:cxn>
                <a:cxn ang="0">
                  <a:pos x="T10" y="T11"/>
                </a:cxn>
              </a:cxnLst>
              <a:rect l="0" t="0" r="r" b="b"/>
              <a:pathLst>
                <a:path w="30" h="16">
                  <a:moveTo>
                    <a:pt x="0" y="13"/>
                  </a:moveTo>
                  <a:lnTo>
                    <a:pt x="30" y="16"/>
                  </a:lnTo>
                  <a:lnTo>
                    <a:pt x="27" y="0"/>
                  </a:lnTo>
                  <a:lnTo>
                    <a:pt x="4" y="1"/>
                  </a:lnTo>
                  <a:lnTo>
                    <a:pt x="0" y="13"/>
                  </a:lnTo>
                  <a:lnTo>
                    <a:pt x="0" y="13"/>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0" name="Freeform 228">
              <a:extLst>
                <a:ext uri="{FF2B5EF4-FFF2-40B4-BE49-F238E27FC236}">
                  <a16:creationId xmlns:a16="http://schemas.microsoft.com/office/drawing/2014/main" id="{1A487858-AFB7-3439-D1C7-0EA22E3B2FC5}"/>
                </a:ext>
              </a:extLst>
            </p:cNvPr>
            <p:cNvSpPr>
              <a:spLocks/>
            </p:cNvSpPr>
            <p:nvPr/>
          </p:nvSpPr>
          <p:spPr bwMode="auto">
            <a:xfrm>
              <a:off x="4510" y="2422"/>
              <a:ext cx="56" cy="87"/>
            </a:xfrm>
            <a:custGeom>
              <a:avLst/>
              <a:gdLst>
                <a:gd name="T0" fmla="*/ 0 w 56"/>
                <a:gd name="T1" fmla="*/ 86 h 87"/>
                <a:gd name="T2" fmla="*/ 0 w 56"/>
                <a:gd name="T3" fmla="*/ 84 h 87"/>
                <a:gd name="T4" fmla="*/ 0 w 56"/>
                <a:gd name="T5" fmla="*/ 82 h 87"/>
                <a:gd name="T6" fmla="*/ 2 w 56"/>
                <a:gd name="T7" fmla="*/ 78 h 87"/>
                <a:gd name="T8" fmla="*/ 4 w 56"/>
                <a:gd name="T9" fmla="*/ 73 h 87"/>
                <a:gd name="T10" fmla="*/ 5 w 56"/>
                <a:gd name="T11" fmla="*/ 67 h 87"/>
                <a:gd name="T12" fmla="*/ 8 w 56"/>
                <a:gd name="T13" fmla="*/ 61 h 87"/>
                <a:gd name="T14" fmla="*/ 11 w 56"/>
                <a:gd name="T15" fmla="*/ 54 h 87"/>
                <a:gd name="T16" fmla="*/ 15 w 56"/>
                <a:gd name="T17" fmla="*/ 46 h 87"/>
                <a:gd name="T18" fmla="*/ 19 w 56"/>
                <a:gd name="T19" fmla="*/ 38 h 87"/>
                <a:gd name="T20" fmla="*/ 26 w 56"/>
                <a:gd name="T21" fmla="*/ 29 h 87"/>
                <a:gd name="T22" fmla="*/ 32 w 56"/>
                <a:gd name="T23" fmla="*/ 22 h 87"/>
                <a:gd name="T24" fmla="*/ 40 w 56"/>
                <a:gd name="T25" fmla="*/ 14 h 87"/>
                <a:gd name="T26" fmla="*/ 45 w 56"/>
                <a:gd name="T27" fmla="*/ 8 h 87"/>
                <a:gd name="T28" fmla="*/ 51 w 56"/>
                <a:gd name="T29" fmla="*/ 3 h 87"/>
                <a:gd name="T30" fmla="*/ 54 w 56"/>
                <a:gd name="T31" fmla="*/ 1 h 87"/>
                <a:gd name="T32" fmla="*/ 56 w 56"/>
                <a:gd name="T33" fmla="*/ 0 h 87"/>
                <a:gd name="T34" fmla="*/ 54 w 56"/>
                <a:gd name="T35" fmla="*/ 1 h 87"/>
                <a:gd name="T36" fmla="*/ 52 w 56"/>
                <a:gd name="T37" fmla="*/ 5 h 87"/>
                <a:gd name="T38" fmla="*/ 48 w 56"/>
                <a:gd name="T39" fmla="*/ 10 h 87"/>
                <a:gd name="T40" fmla="*/ 45 w 56"/>
                <a:gd name="T41" fmla="*/ 17 h 87"/>
                <a:gd name="T42" fmla="*/ 40 w 56"/>
                <a:gd name="T43" fmla="*/ 24 h 87"/>
                <a:gd name="T44" fmla="*/ 36 w 56"/>
                <a:gd name="T45" fmla="*/ 32 h 87"/>
                <a:gd name="T46" fmla="*/ 31 w 56"/>
                <a:gd name="T47" fmla="*/ 39 h 87"/>
                <a:gd name="T48" fmla="*/ 29 w 56"/>
                <a:gd name="T49" fmla="*/ 45 h 87"/>
                <a:gd name="T50" fmla="*/ 26 w 56"/>
                <a:gd name="T51" fmla="*/ 51 h 87"/>
                <a:gd name="T52" fmla="*/ 22 w 56"/>
                <a:gd name="T53" fmla="*/ 57 h 87"/>
                <a:gd name="T54" fmla="*/ 19 w 56"/>
                <a:gd name="T55" fmla="*/ 65 h 87"/>
                <a:gd name="T56" fmla="*/ 16 w 56"/>
                <a:gd name="T57" fmla="*/ 72 h 87"/>
                <a:gd name="T58" fmla="*/ 14 w 56"/>
                <a:gd name="T59" fmla="*/ 77 h 87"/>
                <a:gd name="T60" fmla="*/ 13 w 56"/>
                <a:gd name="T61" fmla="*/ 82 h 87"/>
                <a:gd name="T62" fmla="*/ 11 w 56"/>
                <a:gd name="T63" fmla="*/ 86 h 87"/>
                <a:gd name="T64" fmla="*/ 11 w 56"/>
                <a:gd name="T65" fmla="*/ 87 h 87"/>
                <a:gd name="T66" fmla="*/ 0 w 56"/>
                <a:gd name="T67" fmla="*/ 86 h 87"/>
                <a:gd name="T68" fmla="*/ 0 w 56"/>
                <a:gd name="T69"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87">
                  <a:moveTo>
                    <a:pt x="0" y="86"/>
                  </a:moveTo>
                  <a:lnTo>
                    <a:pt x="0" y="84"/>
                  </a:lnTo>
                  <a:lnTo>
                    <a:pt x="0" y="82"/>
                  </a:lnTo>
                  <a:lnTo>
                    <a:pt x="2" y="78"/>
                  </a:lnTo>
                  <a:lnTo>
                    <a:pt x="4" y="73"/>
                  </a:lnTo>
                  <a:lnTo>
                    <a:pt x="5" y="67"/>
                  </a:lnTo>
                  <a:lnTo>
                    <a:pt x="8" y="61"/>
                  </a:lnTo>
                  <a:lnTo>
                    <a:pt x="11" y="54"/>
                  </a:lnTo>
                  <a:lnTo>
                    <a:pt x="15" y="46"/>
                  </a:lnTo>
                  <a:lnTo>
                    <a:pt x="19" y="38"/>
                  </a:lnTo>
                  <a:lnTo>
                    <a:pt x="26" y="29"/>
                  </a:lnTo>
                  <a:lnTo>
                    <a:pt x="32" y="22"/>
                  </a:lnTo>
                  <a:lnTo>
                    <a:pt x="40" y="14"/>
                  </a:lnTo>
                  <a:lnTo>
                    <a:pt x="45" y="8"/>
                  </a:lnTo>
                  <a:lnTo>
                    <a:pt x="51" y="3"/>
                  </a:lnTo>
                  <a:lnTo>
                    <a:pt x="54" y="1"/>
                  </a:lnTo>
                  <a:lnTo>
                    <a:pt x="56" y="0"/>
                  </a:lnTo>
                  <a:lnTo>
                    <a:pt x="54" y="1"/>
                  </a:lnTo>
                  <a:lnTo>
                    <a:pt x="52" y="5"/>
                  </a:lnTo>
                  <a:lnTo>
                    <a:pt x="48" y="10"/>
                  </a:lnTo>
                  <a:lnTo>
                    <a:pt x="45" y="17"/>
                  </a:lnTo>
                  <a:lnTo>
                    <a:pt x="40" y="24"/>
                  </a:lnTo>
                  <a:lnTo>
                    <a:pt x="36" y="32"/>
                  </a:lnTo>
                  <a:lnTo>
                    <a:pt x="31" y="39"/>
                  </a:lnTo>
                  <a:lnTo>
                    <a:pt x="29" y="45"/>
                  </a:lnTo>
                  <a:lnTo>
                    <a:pt x="26" y="51"/>
                  </a:lnTo>
                  <a:lnTo>
                    <a:pt x="22" y="57"/>
                  </a:lnTo>
                  <a:lnTo>
                    <a:pt x="19" y="65"/>
                  </a:lnTo>
                  <a:lnTo>
                    <a:pt x="16" y="72"/>
                  </a:lnTo>
                  <a:lnTo>
                    <a:pt x="14" y="77"/>
                  </a:lnTo>
                  <a:lnTo>
                    <a:pt x="13" y="82"/>
                  </a:lnTo>
                  <a:lnTo>
                    <a:pt x="11" y="86"/>
                  </a:lnTo>
                  <a:lnTo>
                    <a:pt x="11" y="87"/>
                  </a:lnTo>
                  <a:lnTo>
                    <a:pt x="0" y="86"/>
                  </a:lnTo>
                  <a:lnTo>
                    <a:pt x="0" y="86"/>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1" name="Freeform 229">
              <a:extLst>
                <a:ext uri="{FF2B5EF4-FFF2-40B4-BE49-F238E27FC236}">
                  <a16:creationId xmlns:a16="http://schemas.microsoft.com/office/drawing/2014/main" id="{0D7CF88F-6361-7B68-5A30-703B8028C628}"/>
                </a:ext>
              </a:extLst>
            </p:cNvPr>
            <p:cNvSpPr>
              <a:spLocks/>
            </p:cNvSpPr>
            <p:nvPr/>
          </p:nvSpPr>
          <p:spPr bwMode="auto">
            <a:xfrm>
              <a:off x="4460" y="2441"/>
              <a:ext cx="71" cy="78"/>
            </a:xfrm>
            <a:custGeom>
              <a:avLst/>
              <a:gdLst>
                <a:gd name="T0" fmla="*/ 0 w 71"/>
                <a:gd name="T1" fmla="*/ 73 h 78"/>
                <a:gd name="T2" fmla="*/ 0 w 71"/>
                <a:gd name="T3" fmla="*/ 72 h 78"/>
                <a:gd name="T4" fmla="*/ 0 w 71"/>
                <a:gd name="T5" fmla="*/ 69 h 78"/>
                <a:gd name="T6" fmla="*/ 3 w 71"/>
                <a:gd name="T7" fmla="*/ 67 h 78"/>
                <a:gd name="T8" fmla="*/ 5 w 71"/>
                <a:gd name="T9" fmla="*/ 63 h 78"/>
                <a:gd name="T10" fmla="*/ 9 w 71"/>
                <a:gd name="T11" fmla="*/ 57 h 78"/>
                <a:gd name="T12" fmla="*/ 12 w 71"/>
                <a:gd name="T13" fmla="*/ 51 h 78"/>
                <a:gd name="T14" fmla="*/ 16 w 71"/>
                <a:gd name="T15" fmla="*/ 45 h 78"/>
                <a:gd name="T16" fmla="*/ 22 w 71"/>
                <a:gd name="T17" fmla="*/ 38 h 78"/>
                <a:gd name="T18" fmla="*/ 28 w 71"/>
                <a:gd name="T19" fmla="*/ 31 h 78"/>
                <a:gd name="T20" fmla="*/ 36 w 71"/>
                <a:gd name="T21" fmla="*/ 24 h 78"/>
                <a:gd name="T22" fmla="*/ 43 w 71"/>
                <a:gd name="T23" fmla="*/ 18 h 78"/>
                <a:gd name="T24" fmla="*/ 52 w 71"/>
                <a:gd name="T25" fmla="*/ 11 h 78"/>
                <a:gd name="T26" fmla="*/ 59 w 71"/>
                <a:gd name="T27" fmla="*/ 7 h 78"/>
                <a:gd name="T28" fmla="*/ 65 w 71"/>
                <a:gd name="T29" fmla="*/ 3 h 78"/>
                <a:gd name="T30" fmla="*/ 69 w 71"/>
                <a:gd name="T31" fmla="*/ 0 h 78"/>
                <a:gd name="T32" fmla="*/ 71 w 71"/>
                <a:gd name="T33" fmla="*/ 0 h 78"/>
                <a:gd name="T34" fmla="*/ 69 w 71"/>
                <a:gd name="T35" fmla="*/ 0 h 78"/>
                <a:gd name="T36" fmla="*/ 66 w 71"/>
                <a:gd name="T37" fmla="*/ 4 h 78"/>
                <a:gd name="T38" fmla="*/ 61 w 71"/>
                <a:gd name="T39" fmla="*/ 9 h 78"/>
                <a:gd name="T40" fmla="*/ 57 w 71"/>
                <a:gd name="T41" fmla="*/ 15 h 78"/>
                <a:gd name="T42" fmla="*/ 50 w 71"/>
                <a:gd name="T43" fmla="*/ 21 h 78"/>
                <a:gd name="T44" fmla="*/ 44 w 71"/>
                <a:gd name="T45" fmla="*/ 27 h 78"/>
                <a:gd name="T46" fmla="*/ 38 w 71"/>
                <a:gd name="T47" fmla="*/ 34 h 78"/>
                <a:gd name="T48" fmla="*/ 34 w 71"/>
                <a:gd name="T49" fmla="*/ 38 h 78"/>
                <a:gd name="T50" fmla="*/ 31 w 71"/>
                <a:gd name="T51" fmla="*/ 43 h 78"/>
                <a:gd name="T52" fmla="*/ 27 w 71"/>
                <a:gd name="T53" fmla="*/ 50 h 78"/>
                <a:gd name="T54" fmla="*/ 22 w 71"/>
                <a:gd name="T55" fmla="*/ 56 h 78"/>
                <a:gd name="T56" fmla="*/ 20 w 71"/>
                <a:gd name="T57" fmla="*/ 63 h 78"/>
                <a:gd name="T58" fmla="*/ 16 w 71"/>
                <a:gd name="T59" fmla="*/ 68 h 78"/>
                <a:gd name="T60" fmla="*/ 14 w 71"/>
                <a:gd name="T61" fmla="*/ 73 h 78"/>
                <a:gd name="T62" fmla="*/ 11 w 71"/>
                <a:gd name="T63" fmla="*/ 75 h 78"/>
                <a:gd name="T64" fmla="*/ 11 w 71"/>
                <a:gd name="T65" fmla="*/ 78 h 78"/>
                <a:gd name="T66" fmla="*/ 0 w 71"/>
                <a:gd name="T67" fmla="*/ 73 h 78"/>
                <a:gd name="T68" fmla="*/ 0 w 71"/>
                <a:gd name="T69" fmla="*/ 7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78">
                  <a:moveTo>
                    <a:pt x="0" y="73"/>
                  </a:moveTo>
                  <a:lnTo>
                    <a:pt x="0" y="72"/>
                  </a:lnTo>
                  <a:lnTo>
                    <a:pt x="0" y="69"/>
                  </a:lnTo>
                  <a:lnTo>
                    <a:pt x="3" y="67"/>
                  </a:lnTo>
                  <a:lnTo>
                    <a:pt x="5" y="63"/>
                  </a:lnTo>
                  <a:lnTo>
                    <a:pt x="9" y="57"/>
                  </a:lnTo>
                  <a:lnTo>
                    <a:pt x="12" y="51"/>
                  </a:lnTo>
                  <a:lnTo>
                    <a:pt x="16" y="45"/>
                  </a:lnTo>
                  <a:lnTo>
                    <a:pt x="22" y="38"/>
                  </a:lnTo>
                  <a:lnTo>
                    <a:pt x="28" y="31"/>
                  </a:lnTo>
                  <a:lnTo>
                    <a:pt x="36" y="24"/>
                  </a:lnTo>
                  <a:lnTo>
                    <a:pt x="43" y="18"/>
                  </a:lnTo>
                  <a:lnTo>
                    <a:pt x="52" y="11"/>
                  </a:lnTo>
                  <a:lnTo>
                    <a:pt x="59" y="7"/>
                  </a:lnTo>
                  <a:lnTo>
                    <a:pt x="65" y="3"/>
                  </a:lnTo>
                  <a:lnTo>
                    <a:pt x="69" y="0"/>
                  </a:lnTo>
                  <a:lnTo>
                    <a:pt x="71" y="0"/>
                  </a:lnTo>
                  <a:lnTo>
                    <a:pt x="69" y="0"/>
                  </a:lnTo>
                  <a:lnTo>
                    <a:pt x="66" y="4"/>
                  </a:lnTo>
                  <a:lnTo>
                    <a:pt x="61" y="9"/>
                  </a:lnTo>
                  <a:lnTo>
                    <a:pt x="57" y="15"/>
                  </a:lnTo>
                  <a:lnTo>
                    <a:pt x="50" y="21"/>
                  </a:lnTo>
                  <a:lnTo>
                    <a:pt x="44" y="27"/>
                  </a:lnTo>
                  <a:lnTo>
                    <a:pt x="38" y="34"/>
                  </a:lnTo>
                  <a:lnTo>
                    <a:pt x="34" y="38"/>
                  </a:lnTo>
                  <a:lnTo>
                    <a:pt x="31" y="43"/>
                  </a:lnTo>
                  <a:lnTo>
                    <a:pt x="27" y="50"/>
                  </a:lnTo>
                  <a:lnTo>
                    <a:pt x="22" y="56"/>
                  </a:lnTo>
                  <a:lnTo>
                    <a:pt x="20" y="63"/>
                  </a:lnTo>
                  <a:lnTo>
                    <a:pt x="16" y="68"/>
                  </a:lnTo>
                  <a:lnTo>
                    <a:pt x="14" y="73"/>
                  </a:lnTo>
                  <a:lnTo>
                    <a:pt x="11" y="75"/>
                  </a:lnTo>
                  <a:lnTo>
                    <a:pt x="11" y="78"/>
                  </a:lnTo>
                  <a:lnTo>
                    <a:pt x="0" y="73"/>
                  </a:lnTo>
                  <a:lnTo>
                    <a:pt x="0" y="73"/>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2" name="Freeform 230">
              <a:extLst>
                <a:ext uri="{FF2B5EF4-FFF2-40B4-BE49-F238E27FC236}">
                  <a16:creationId xmlns:a16="http://schemas.microsoft.com/office/drawing/2014/main" id="{222F4E5E-F54D-E942-B386-68052F48120E}"/>
                </a:ext>
              </a:extLst>
            </p:cNvPr>
            <p:cNvSpPr>
              <a:spLocks/>
            </p:cNvSpPr>
            <p:nvPr/>
          </p:nvSpPr>
          <p:spPr bwMode="auto">
            <a:xfrm>
              <a:off x="4585" y="2909"/>
              <a:ext cx="59" cy="124"/>
            </a:xfrm>
            <a:custGeom>
              <a:avLst/>
              <a:gdLst>
                <a:gd name="T0" fmla="*/ 44 w 59"/>
                <a:gd name="T1" fmla="*/ 2 h 124"/>
                <a:gd name="T2" fmla="*/ 43 w 59"/>
                <a:gd name="T3" fmla="*/ 6 h 124"/>
                <a:gd name="T4" fmla="*/ 41 w 59"/>
                <a:gd name="T5" fmla="*/ 16 h 124"/>
                <a:gd name="T6" fmla="*/ 35 w 59"/>
                <a:gd name="T7" fmla="*/ 31 h 124"/>
                <a:gd name="T8" fmla="*/ 25 w 59"/>
                <a:gd name="T9" fmla="*/ 47 h 124"/>
                <a:gd name="T10" fmla="*/ 14 w 59"/>
                <a:gd name="T11" fmla="*/ 63 h 124"/>
                <a:gd name="T12" fmla="*/ 5 w 59"/>
                <a:gd name="T13" fmla="*/ 77 h 124"/>
                <a:gd name="T14" fmla="*/ 0 w 59"/>
                <a:gd name="T15" fmla="*/ 84 h 124"/>
                <a:gd name="T16" fmla="*/ 0 w 59"/>
                <a:gd name="T17" fmla="*/ 86 h 124"/>
                <a:gd name="T18" fmla="*/ 4 w 59"/>
                <a:gd name="T19" fmla="*/ 91 h 124"/>
                <a:gd name="T20" fmla="*/ 10 w 59"/>
                <a:gd name="T21" fmla="*/ 99 h 124"/>
                <a:gd name="T22" fmla="*/ 20 w 59"/>
                <a:gd name="T23" fmla="*/ 107 h 124"/>
                <a:gd name="T24" fmla="*/ 32 w 59"/>
                <a:gd name="T25" fmla="*/ 115 h 124"/>
                <a:gd name="T26" fmla="*/ 41 w 59"/>
                <a:gd name="T27" fmla="*/ 121 h 124"/>
                <a:gd name="T28" fmla="*/ 47 w 59"/>
                <a:gd name="T29" fmla="*/ 123 h 124"/>
                <a:gd name="T30" fmla="*/ 54 w 59"/>
                <a:gd name="T31" fmla="*/ 118 h 124"/>
                <a:gd name="T32" fmla="*/ 52 w 59"/>
                <a:gd name="T33" fmla="*/ 115 h 124"/>
                <a:gd name="T34" fmla="*/ 46 w 59"/>
                <a:gd name="T35" fmla="*/ 108 h 124"/>
                <a:gd name="T36" fmla="*/ 36 w 59"/>
                <a:gd name="T37" fmla="*/ 101 h 124"/>
                <a:gd name="T38" fmla="*/ 30 w 59"/>
                <a:gd name="T39" fmla="*/ 96 h 124"/>
                <a:gd name="T40" fmla="*/ 22 w 59"/>
                <a:gd name="T41" fmla="*/ 91 h 124"/>
                <a:gd name="T42" fmla="*/ 19 w 59"/>
                <a:gd name="T43" fmla="*/ 86 h 124"/>
                <a:gd name="T44" fmla="*/ 15 w 59"/>
                <a:gd name="T45" fmla="*/ 80 h 124"/>
                <a:gd name="T46" fmla="*/ 19 w 59"/>
                <a:gd name="T47" fmla="*/ 75 h 124"/>
                <a:gd name="T48" fmla="*/ 27 w 59"/>
                <a:gd name="T49" fmla="*/ 65 h 124"/>
                <a:gd name="T50" fmla="*/ 38 w 59"/>
                <a:gd name="T51" fmla="*/ 53 h 124"/>
                <a:gd name="T52" fmla="*/ 47 w 59"/>
                <a:gd name="T53" fmla="*/ 40 h 124"/>
                <a:gd name="T54" fmla="*/ 52 w 59"/>
                <a:gd name="T55" fmla="*/ 27 h 124"/>
                <a:gd name="T56" fmla="*/ 57 w 59"/>
                <a:gd name="T57" fmla="*/ 15 h 124"/>
                <a:gd name="T58" fmla="*/ 58 w 59"/>
                <a:gd name="T59" fmla="*/ 6 h 124"/>
                <a:gd name="T60" fmla="*/ 59 w 59"/>
                <a:gd name="T61" fmla="*/ 4 h 124"/>
                <a:gd name="T62" fmla="*/ 44 w 59"/>
                <a:gd name="T6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124">
                  <a:moveTo>
                    <a:pt x="44" y="0"/>
                  </a:moveTo>
                  <a:lnTo>
                    <a:pt x="44" y="2"/>
                  </a:lnTo>
                  <a:lnTo>
                    <a:pt x="44" y="4"/>
                  </a:lnTo>
                  <a:lnTo>
                    <a:pt x="43" y="6"/>
                  </a:lnTo>
                  <a:lnTo>
                    <a:pt x="42" y="11"/>
                  </a:lnTo>
                  <a:lnTo>
                    <a:pt x="41" y="16"/>
                  </a:lnTo>
                  <a:lnTo>
                    <a:pt x="38" y="24"/>
                  </a:lnTo>
                  <a:lnTo>
                    <a:pt x="35" y="31"/>
                  </a:lnTo>
                  <a:lnTo>
                    <a:pt x="30" y="38"/>
                  </a:lnTo>
                  <a:lnTo>
                    <a:pt x="25" y="47"/>
                  </a:lnTo>
                  <a:lnTo>
                    <a:pt x="20" y="56"/>
                  </a:lnTo>
                  <a:lnTo>
                    <a:pt x="14" y="63"/>
                  </a:lnTo>
                  <a:lnTo>
                    <a:pt x="10" y="70"/>
                  </a:lnTo>
                  <a:lnTo>
                    <a:pt x="5" y="77"/>
                  </a:lnTo>
                  <a:lnTo>
                    <a:pt x="3" y="80"/>
                  </a:lnTo>
                  <a:lnTo>
                    <a:pt x="0" y="84"/>
                  </a:lnTo>
                  <a:lnTo>
                    <a:pt x="0" y="85"/>
                  </a:lnTo>
                  <a:lnTo>
                    <a:pt x="0" y="86"/>
                  </a:lnTo>
                  <a:lnTo>
                    <a:pt x="1" y="89"/>
                  </a:lnTo>
                  <a:lnTo>
                    <a:pt x="4" y="91"/>
                  </a:lnTo>
                  <a:lnTo>
                    <a:pt x="6" y="95"/>
                  </a:lnTo>
                  <a:lnTo>
                    <a:pt x="10" y="99"/>
                  </a:lnTo>
                  <a:lnTo>
                    <a:pt x="15" y="104"/>
                  </a:lnTo>
                  <a:lnTo>
                    <a:pt x="20" y="107"/>
                  </a:lnTo>
                  <a:lnTo>
                    <a:pt x="26" y="111"/>
                  </a:lnTo>
                  <a:lnTo>
                    <a:pt x="32" y="115"/>
                  </a:lnTo>
                  <a:lnTo>
                    <a:pt x="37" y="117"/>
                  </a:lnTo>
                  <a:lnTo>
                    <a:pt x="41" y="121"/>
                  </a:lnTo>
                  <a:lnTo>
                    <a:pt x="44" y="122"/>
                  </a:lnTo>
                  <a:lnTo>
                    <a:pt x="47" y="123"/>
                  </a:lnTo>
                  <a:lnTo>
                    <a:pt x="48" y="124"/>
                  </a:lnTo>
                  <a:lnTo>
                    <a:pt x="54" y="118"/>
                  </a:lnTo>
                  <a:lnTo>
                    <a:pt x="54" y="117"/>
                  </a:lnTo>
                  <a:lnTo>
                    <a:pt x="52" y="115"/>
                  </a:lnTo>
                  <a:lnTo>
                    <a:pt x="48" y="112"/>
                  </a:lnTo>
                  <a:lnTo>
                    <a:pt x="46" y="108"/>
                  </a:lnTo>
                  <a:lnTo>
                    <a:pt x="41" y="105"/>
                  </a:lnTo>
                  <a:lnTo>
                    <a:pt x="36" y="101"/>
                  </a:lnTo>
                  <a:lnTo>
                    <a:pt x="32" y="99"/>
                  </a:lnTo>
                  <a:lnTo>
                    <a:pt x="30" y="96"/>
                  </a:lnTo>
                  <a:lnTo>
                    <a:pt x="26" y="94"/>
                  </a:lnTo>
                  <a:lnTo>
                    <a:pt x="22" y="91"/>
                  </a:lnTo>
                  <a:lnTo>
                    <a:pt x="20" y="89"/>
                  </a:lnTo>
                  <a:lnTo>
                    <a:pt x="19" y="86"/>
                  </a:lnTo>
                  <a:lnTo>
                    <a:pt x="16" y="81"/>
                  </a:lnTo>
                  <a:lnTo>
                    <a:pt x="15" y="80"/>
                  </a:lnTo>
                  <a:lnTo>
                    <a:pt x="16" y="78"/>
                  </a:lnTo>
                  <a:lnTo>
                    <a:pt x="19" y="75"/>
                  </a:lnTo>
                  <a:lnTo>
                    <a:pt x="22" y="70"/>
                  </a:lnTo>
                  <a:lnTo>
                    <a:pt x="27" y="65"/>
                  </a:lnTo>
                  <a:lnTo>
                    <a:pt x="32" y="59"/>
                  </a:lnTo>
                  <a:lnTo>
                    <a:pt x="38" y="53"/>
                  </a:lnTo>
                  <a:lnTo>
                    <a:pt x="42" y="46"/>
                  </a:lnTo>
                  <a:lnTo>
                    <a:pt x="47" y="40"/>
                  </a:lnTo>
                  <a:lnTo>
                    <a:pt x="49" y="34"/>
                  </a:lnTo>
                  <a:lnTo>
                    <a:pt x="52" y="27"/>
                  </a:lnTo>
                  <a:lnTo>
                    <a:pt x="54" y="21"/>
                  </a:lnTo>
                  <a:lnTo>
                    <a:pt x="57" y="15"/>
                  </a:lnTo>
                  <a:lnTo>
                    <a:pt x="58" y="10"/>
                  </a:lnTo>
                  <a:lnTo>
                    <a:pt x="58" y="6"/>
                  </a:lnTo>
                  <a:lnTo>
                    <a:pt x="59" y="4"/>
                  </a:lnTo>
                  <a:lnTo>
                    <a:pt x="59" y="4"/>
                  </a:lnTo>
                  <a:lnTo>
                    <a:pt x="44" y="0"/>
                  </a:lnTo>
                  <a:lnTo>
                    <a:pt x="44"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3" name="Freeform 231">
              <a:extLst>
                <a:ext uri="{FF2B5EF4-FFF2-40B4-BE49-F238E27FC236}">
                  <a16:creationId xmlns:a16="http://schemas.microsoft.com/office/drawing/2014/main" id="{75E4599B-D0A4-021A-83AA-3C391170E9B8}"/>
                </a:ext>
              </a:extLst>
            </p:cNvPr>
            <p:cNvSpPr>
              <a:spLocks/>
            </p:cNvSpPr>
            <p:nvPr/>
          </p:nvSpPr>
          <p:spPr bwMode="auto">
            <a:xfrm>
              <a:off x="4632" y="2914"/>
              <a:ext cx="66" cy="78"/>
            </a:xfrm>
            <a:custGeom>
              <a:avLst/>
              <a:gdLst>
                <a:gd name="T0" fmla="*/ 51 w 66"/>
                <a:gd name="T1" fmla="*/ 0 h 78"/>
                <a:gd name="T2" fmla="*/ 51 w 66"/>
                <a:gd name="T3" fmla="*/ 1 h 78"/>
                <a:gd name="T4" fmla="*/ 50 w 66"/>
                <a:gd name="T5" fmla="*/ 4 h 78"/>
                <a:gd name="T6" fmla="*/ 48 w 66"/>
                <a:gd name="T7" fmla="*/ 8 h 78"/>
                <a:gd name="T8" fmla="*/ 48 w 66"/>
                <a:gd name="T9" fmla="*/ 13 h 78"/>
                <a:gd name="T10" fmla="*/ 45 w 66"/>
                <a:gd name="T11" fmla="*/ 19 h 78"/>
                <a:gd name="T12" fmla="*/ 42 w 66"/>
                <a:gd name="T13" fmla="*/ 25 h 78"/>
                <a:gd name="T14" fmla="*/ 38 w 66"/>
                <a:gd name="T15" fmla="*/ 31 h 78"/>
                <a:gd name="T16" fmla="*/ 34 w 66"/>
                <a:gd name="T17" fmla="*/ 38 h 78"/>
                <a:gd name="T18" fmla="*/ 28 w 66"/>
                <a:gd name="T19" fmla="*/ 44 h 78"/>
                <a:gd name="T20" fmla="*/ 23 w 66"/>
                <a:gd name="T21" fmla="*/ 51 h 78"/>
                <a:gd name="T22" fmla="*/ 17 w 66"/>
                <a:gd name="T23" fmla="*/ 58 h 78"/>
                <a:gd name="T24" fmla="*/ 12 w 66"/>
                <a:gd name="T25" fmla="*/ 64 h 78"/>
                <a:gd name="T26" fmla="*/ 7 w 66"/>
                <a:gd name="T27" fmla="*/ 69 h 78"/>
                <a:gd name="T28" fmla="*/ 4 w 66"/>
                <a:gd name="T29" fmla="*/ 74 h 78"/>
                <a:gd name="T30" fmla="*/ 1 w 66"/>
                <a:gd name="T31" fmla="*/ 76 h 78"/>
                <a:gd name="T32" fmla="*/ 0 w 66"/>
                <a:gd name="T33" fmla="*/ 78 h 78"/>
                <a:gd name="T34" fmla="*/ 1 w 66"/>
                <a:gd name="T35" fmla="*/ 76 h 78"/>
                <a:gd name="T36" fmla="*/ 6 w 66"/>
                <a:gd name="T37" fmla="*/ 73 h 78"/>
                <a:gd name="T38" fmla="*/ 13 w 66"/>
                <a:gd name="T39" fmla="*/ 68 h 78"/>
                <a:gd name="T40" fmla="*/ 22 w 66"/>
                <a:gd name="T41" fmla="*/ 62 h 78"/>
                <a:gd name="T42" fmla="*/ 31 w 66"/>
                <a:gd name="T43" fmla="*/ 54 h 78"/>
                <a:gd name="T44" fmla="*/ 39 w 66"/>
                <a:gd name="T45" fmla="*/ 47 h 78"/>
                <a:gd name="T46" fmla="*/ 47 w 66"/>
                <a:gd name="T47" fmla="*/ 38 h 78"/>
                <a:gd name="T48" fmla="*/ 53 w 66"/>
                <a:gd name="T49" fmla="*/ 31 h 78"/>
                <a:gd name="T50" fmla="*/ 56 w 66"/>
                <a:gd name="T51" fmla="*/ 24 h 78"/>
                <a:gd name="T52" fmla="*/ 60 w 66"/>
                <a:gd name="T53" fmla="*/ 17 h 78"/>
                <a:gd name="T54" fmla="*/ 61 w 66"/>
                <a:gd name="T55" fmla="*/ 13 h 78"/>
                <a:gd name="T56" fmla="*/ 64 w 66"/>
                <a:gd name="T57" fmla="*/ 9 h 78"/>
                <a:gd name="T58" fmla="*/ 64 w 66"/>
                <a:gd name="T59" fmla="*/ 6 h 78"/>
                <a:gd name="T60" fmla="*/ 65 w 66"/>
                <a:gd name="T61" fmla="*/ 5 h 78"/>
                <a:gd name="T62" fmla="*/ 65 w 66"/>
                <a:gd name="T63" fmla="*/ 4 h 78"/>
                <a:gd name="T64" fmla="*/ 66 w 66"/>
                <a:gd name="T65" fmla="*/ 4 h 78"/>
                <a:gd name="T66" fmla="*/ 51 w 66"/>
                <a:gd name="T67" fmla="*/ 0 h 78"/>
                <a:gd name="T68" fmla="*/ 51 w 66"/>
                <a:gd name="T6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6" h="78">
                  <a:moveTo>
                    <a:pt x="51" y="0"/>
                  </a:moveTo>
                  <a:lnTo>
                    <a:pt x="51" y="1"/>
                  </a:lnTo>
                  <a:lnTo>
                    <a:pt x="50" y="4"/>
                  </a:lnTo>
                  <a:lnTo>
                    <a:pt x="48" y="8"/>
                  </a:lnTo>
                  <a:lnTo>
                    <a:pt x="48" y="13"/>
                  </a:lnTo>
                  <a:lnTo>
                    <a:pt x="45" y="19"/>
                  </a:lnTo>
                  <a:lnTo>
                    <a:pt x="42" y="25"/>
                  </a:lnTo>
                  <a:lnTo>
                    <a:pt x="38" y="31"/>
                  </a:lnTo>
                  <a:lnTo>
                    <a:pt x="34" y="38"/>
                  </a:lnTo>
                  <a:lnTo>
                    <a:pt x="28" y="44"/>
                  </a:lnTo>
                  <a:lnTo>
                    <a:pt x="23" y="51"/>
                  </a:lnTo>
                  <a:lnTo>
                    <a:pt x="17" y="58"/>
                  </a:lnTo>
                  <a:lnTo>
                    <a:pt x="12" y="64"/>
                  </a:lnTo>
                  <a:lnTo>
                    <a:pt x="7" y="69"/>
                  </a:lnTo>
                  <a:lnTo>
                    <a:pt x="4" y="74"/>
                  </a:lnTo>
                  <a:lnTo>
                    <a:pt x="1" y="76"/>
                  </a:lnTo>
                  <a:lnTo>
                    <a:pt x="0" y="78"/>
                  </a:lnTo>
                  <a:lnTo>
                    <a:pt x="1" y="76"/>
                  </a:lnTo>
                  <a:lnTo>
                    <a:pt x="6" y="73"/>
                  </a:lnTo>
                  <a:lnTo>
                    <a:pt x="13" y="68"/>
                  </a:lnTo>
                  <a:lnTo>
                    <a:pt x="22" y="62"/>
                  </a:lnTo>
                  <a:lnTo>
                    <a:pt x="31" y="54"/>
                  </a:lnTo>
                  <a:lnTo>
                    <a:pt x="39" y="47"/>
                  </a:lnTo>
                  <a:lnTo>
                    <a:pt x="47" y="38"/>
                  </a:lnTo>
                  <a:lnTo>
                    <a:pt x="53" y="31"/>
                  </a:lnTo>
                  <a:lnTo>
                    <a:pt x="56" y="24"/>
                  </a:lnTo>
                  <a:lnTo>
                    <a:pt x="60" y="17"/>
                  </a:lnTo>
                  <a:lnTo>
                    <a:pt x="61" y="13"/>
                  </a:lnTo>
                  <a:lnTo>
                    <a:pt x="64" y="9"/>
                  </a:lnTo>
                  <a:lnTo>
                    <a:pt x="64" y="6"/>
                  </a:lnTo>
                  <a:lnTo>
                    <a:pt x="65" y="5"/>
                  </a:lnTo>
                  <a:lnTo>
                    <a:pt x="65" y="4"/>
                  </a:lnTo>
                  <a:lnTo>
                    <a:pt x="66" y="4"/>
                  </a:lnTo>
                  <a:lnTo>
                    <a:pt x="51" y="0"/>
                  </a:lnTo>
                  <a:lnTo>
                    <a:pt x="51"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4" name="Freeform 232">
              <a:extLst>
                <a:ext uri="{FF2B5EF4-FFF2-40B4-BE49-F238E27FC236}">
                  <a16:creationId xmlns:a16="http://schemas.microsoft.com/office/drawing/2014/main" id="{06715FF2-5F58-E3EE-29E3-4EFEA12FC7BF}"/>
                </a:ext>
              </a:extLst>
            </p:cNvPr>
            <p:cNvSpPr>
              <a:spLocks/>
            </p:cNvSpPr>
            <p:nvPr/>
          </p:nvSpPr>
          <p:spPr bwMode="auto">
            <a:xfrm>
              <a:off x="4676" y="2956"/>
              <a:ext cx="93" cy="71"/>
            </a:xfrm>
            <a:custGeom>
              <a:avLst/>
              <a:gdLst>
                <a:gd name="T0" fmla="*/ 80 w 93"/>
                <a:gd name="T1" fmla="*/ 0 h 71"/>
                <a:gd name="T2" fmla="*/ 79 w 93"/>
                <a:gd name="T3" fmla="*/ 0 h 71"/>
                <a:gd name="T4" fmla="*/ 77 w 93"/>
                <a:gd name="T5" fmla="*/ 2 h 71"/>
                <a:gd name="T6" fmla="*/ 75 w 93"/>
                <a:gd name="T7" fmla="*/ 6 h 71"/>
                <a:gd name="T8" fmla="*/ 72 w 93"/>
                <a:gd name="T9" fmla="*/ 11 h 71"/>
                <a:gd name="T10" fmla="*/ 68 w 93"/>
                <a:gd name="T11" fmla="*/ 16 h 71"/>
                <a:gd name="T12" fmla="*/ 63 w 93"/>
                <a:gd name="T13" fmla="*/ 22 h 71"/>
                <a:gd name="T14" fmla="*/ 57 w 93"/>
                <a:gd name="T15" fmla="*/ 28 h 71"/>
                <a:gd name="T16" fmla="*/ 50 w 93"/>
                <a:gd name="T17" fmla="*/ 36 h 71"/>
                <a:gd name="T18" fmla="*/ 43 w 93"/>
                <a:gd name="T19" fmla="*/ 42 h 71"/>
                <a:gd name="T20" fmla="*/ 34 w 93"/>
                <a:gd name="T21" fmla="*/ 48 h 71"/>
                <a:gd name="T22" fmla="*/ 26 w 93"/>
                <a:gd name="T23" fmla="*/ 53 h 71"/>
                <a:gd name="T24" fmla="*/ 18 w 93"/>
                <a:gd name="T25" fmla="*/ 59 h 71"/>
                <a:gd name="T26" fmla="*/ 11 w 93"/>
                <a:gd name="T27" fmla="*/ 64 h 71"/>
                <a:gd name="T28" fmla="*/ 5 w 93"/>
                <a:gd name="T29" fmla="*/ 68 h 71"/>
                <a:gd name="T30" fmla="*/ 1 w 93"/>
                <a:gd name="T31" fmla="*/ 70 h 71"/>
                <a:gd name="T32" fmla="*/ 0 w 93"/>
                <a:gd name="T33" fmla="*/ 71 h 71"/>
                <a:gd name="T34" fmla="*/ 1 w 93"/>
                <a:gd name="T35" fmla="*/ 70 h 71"/>
                <a:gd name="T36" fmla="*/ 6 w 93"/>
                <a:gd name="T37" fmla="*/ 69 h 71"/>
                <a:gd name="T38" fmla="*/ 14 w 93"/>
                <a:gd name="T39" fmla="*/ 66 h 71"/>
                <a:gd name="T40" fmla="*/ 22 w 93"/>
                <a:gd name="T41" fmla="*/ 64 h 71"/>
                <a:gd name="T42" fmla="*/ 32 w 93"/>
                <a:gd name="T43" fmla="*/ 59 h 71"/>
                <a:gd name="T44" fmla="*/ 42 w 93"/>
                <a:gd name="T45" fmla="*/ 54 h 71"/>
                <a:gd name="T46" fmla="*/ 52 w 93"/>
                <a:gd name="T47" fmla="*/ 48 h 71"/>
                <a:gd name="T48" fmla="*/ 61 w 93"/>
                <a:gd name="T49" fmla="*/ 43 h 71"/>
                <a:gd name="T50" fmla="*/ 68 w 93"/>
                <a:gd name="T51" fmla="*/ 36 h 71"/>
                <a:gd name="T52" fmla="*/ 75 w 93"/>
                <a:gd name="T53" fmla="*/ 30 h 71"/>
                <a:gd name="T54" fmla="*/ 80 w 93"/>
                <a:gd name="T55" fmla="*/ 23 h 71"/>
                <a:gd name="T56" fmla="*/ 85 w 93"/>
                <a:gd name="T57" fmla="*/ 17 h 71"/>
                <a:gd name="T58" fmla="*/ 88 w 93"/>
                <a:gd name="T59" fmla="*/ 12 h 71"/>
                <a:gd name="T60" fmla="*/ 91 w 93"/>
                <a:gd name="T61" fmla="*/ 9 h 71"/>
                <a:gd name="T62" fmla="*/ 92 w 93"/>
                <a:gd name="T63" fmla="*/ 6 h 71"/>
                <a:gd name="T64" fmla="*/ 93 w 93"/>
                <a:gd name="T65" fmla="*/ 5 h 71"/>
                <a:gd name="T66" fmla="*/ 80 w 93"/>
                <a:gd name="T67" fmla="*/ 0 h 71"/>
                <a:gd name="T68" fmla="*/ 80 w 93"/>
                <a:gd name="T6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3" h="71">
                  <a:moveTo>
                    <a:pt x="80" y="0"/>
                  </a:moveTo>
                  <a:lnTo>
                    <a:pt x="79" y="0"/>
                  </a:lnTo>
                  <a:lnTo>
                    <a:pt x="77" y="2"/>
                  </a:lnTo>
                  <a:lnTo>
                    <a:pt x="75" y="6"/>
                  </a:lnTo>
                  <a:lnTo>
                    <a:pt x="72" y="11"/>
                  </a:lnTo>
                  <a:lnTo>
                    <a:pt x="68" y="16"/>
                  </a:lnTo>
                  <a:lnTo>
                    <a:pt x="63" y="22"/>
                  </a:lnTo>
                  <a:lnTo>
                    <a:pt x="57" y="28"/>
                  </a:lnTo>
                  <a:lnTo>
                    <a:pt x="50" y="36"/>
                  </a:lnTo>
                  <a:lnTo>
                    <a:pt x="43" y="42"/>
                  </a:lnTo>
                  <a:lnTo>
                    <a:pt x="34" y="48"/>
                  </a:lnTo>
                  <a:lnTo>
                    <a:pt x="26" y="53"/>
                  </a:lnTo>
                  <a:lnTo>
                    <a:pt x="18" y="59"/>
                  </a:lnTo>
                  <a:lnTo>
                    <a:pt x="11" y="64"/>
                  </a:lnTo>
                  <a:lnTo>
                    <a:pt x="5" y="68"/>
                  </a:lnTo>
                  <a:lnTo>
                    <a:pt x="1" y="70"/>
                  </a:lnTo>
                  <a:lnTo>
                    <a:pt x="0" y="71"/>
                  </a:lnTo>
                  <a:lnTo>
                    <a:pt x="1" y="70"/>
                  </a:lnTo>
                  <a:lnTo>
                    <a:pt x="6" y="69"/>
                  </a:lnTo>
                  <a:lnTo>
                    <a:pt x="14" y="66"/>
                  </a:lnTo>
                  <a:lnTo>
                    <a:pt x="22" y="64"/>
                  </a:lnTo>
                  <a:lnTo>
                    <a:pt x="32" y="59"/>
                  </a:lnTo>
                  <a:lnTo>
                    <a:pt x="42" y="54"/>
                  </a:lnTo>
                  <a:lnTo>
                    <a:pt x="52" y="48"/>
                  </a:lnTo>
                  <a:lnTo>
                    <a:pt x="61" y="43"/>
                  </a:lnTo>
                  <a:lnTo>
                    <a:pt x="68" y="36"/>
                  </a:lnTo>
                  <a:lnTo>
                    <a:pt x="75" y="30"/>
                  </a:lnTo>
                  <a:lnTo>
                    <a:pt x="80" y="23"/>
                  </a:lnTo>
                  <a:lnTo>
                    <a:pt x="85" y="17"/>
                  </a:lnTo>
                  <a:lnTo>
                    <a:pt x="88" y="12"/>
                  </a:lnTo>
                  <a:lnTo>
                    <a:pt x="91" y="9"/>
                  </a:lnTo>
                  <a:lnTo>
                    <a:pt x="92" y="6"/>
                  </a:lnTo>
                  <a:lnTo>
                    <a:pt x="93" y="5"/>
                  </a:lnTo>
                  <a:lnTo>
                    <a:pt x="80" y="0"/>
                  </a:lnTo>
                  <a:lnTo>
                    <a:pt x="8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5" name="Freeform 233">
              <a:extLst>
                <a:ext uri="{FF2B5EF4-FFF2-40B4-BE49-F238E27FC236}">
                  <a16:creationId xmlns:a16="http://schemas.microsoft.com/office/drawing/2014/main" id="{08730CBC-4CFF-61A9-3D87-C0F938C8502A}"/>
                </a:ext>
              </a:extLst>
            </p:cNvPr>
            <p:cNvSpPr>
              <a:spLocks/>
            </p:cNvSpPr>
            <p:nvPr/>
          </p:nvSpPr>
          <p:spPr bwMode="auto">
            <a:xfrm>
              <a:off x="4780" y="2807"/>
              <a:ext cx="47" cy="21"/>
            </a:xfrm>
            <a:custGeom>
              <a:avLst/>
              <a:gdLst>
                <a:gd name="T0" fmla="*/ 0 w 47"/>
                <a:gd name="T1" fmla="*/ 14 h 21"/>
                <a:gd name="T2" fmla="*/ 43 w 47"/>
                <a:gd name="T3" fmla="*/ 21 h 21"/>
                <a:gd name="T4" fmla="*/ 47 w 47"/>
                <a:gd name="T5" fmla="*/ 8 h 21"/>
                <a:gd name="T6" fmla="*/ 4 w 47"/>
                <a:gd name="T7" fmla="*/ 0 h 21"/>
                <a:gd name="T8" fmla="*/ 0 w 47"/>
                <a:gd name="T9" fmla="*/ 14 h 21"/>
                <a:gd name="T10" fmla="*/ 0 w 47"/>
                <a:gd name="T11" fmla="*/ 14 h 21"/>
              </a:gdLst>
              <a:ahLst/>
              <a:cxnLst>
                <a:cxn ang="0">
                  <a:pos x="T0" y="T1"/>
                </a:cxn>
                <a:cxn ang="0">
                  <a:pos x="T2" y="T3"/>
                </a:cxn>
                <a:cxn ang="0">
                  <a:pos x="T4" y="T5"/>
                </a:cxn>
                <a:cxn ang="0">
                  <a:pos x="T6" y="T7"/>
                </a:cxn>
                <a:cxn ang="0">
                  <a:pos x="T8" y="T9"/>
                </a:cxn>
                <a:cxn ang="0">
                  <a:pos x="T10" y="T11"/>
                </a:cxn>
              </a:cxnLst>
              <a:rect l="0" t="0" r="r" b="b"/>
              <a:pathLst>
                <a:path w="47" h="21">
                  <a:moveTo>
                    <a:pt x="0" y="14"/>
                  </a:moveTo>
                  <a:lnTo>
                    <a:pt x="43" y="21"/>
                  </a:lnTo>
                  <a:lnTo>
                    <a:pt x="47" y="8"/>
                  </a:lnTo>
                  <a:lnTo>
                    <a:pt x="4" y="0"/>
                  </a:lnTo>
                  <a:lnTo>
                    <a:pt x="0" y="14"/>
                  </a:lnTo>
                  <a:lnTo>
                    <a:pt x="0" y="14"/>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6" name="Freeform 234">
              <a:extLst>
                <a:ext uri="{FF2B5EF4-FFF2-40B4-BE49-F238E27FC236}">
                  <a16:creationId xmlns:a16="http://schemas.microsoft.com/office/drawing/2014/main" id="{1D274B27-2049-3306-D1CA-25BFF920E3BB}"/>
                </a:ext>
              </a:extLst>
            </p:cNvPr>
            <p:cNvSpPr>
              <a:spLocks/>
            </p:cNvSpPr>
            <p:nvPr/>
          </p:nvSpPr>
          <p:spPr bwMode="auto">
            <a:xfrm>
              <a:off x="4764" y="2853"/>
              <a:ext cx="42" cy="16"/>
            </a:xfrm>
            <a:custGeom>
              <a:avLst/>
              <a:gdLst>
                <a:gd name="T0" fmla="*/ 3 w 42"/>
                <a:gd name="T1" fmla="*/ 0 h 16"/>
                <a:gd name="T2" fmla="*/ 42 w 42"/>
                <a:gd name="T3" fmla="*/ 10 h 16"/>
                <a:gd name="T4" fmla="*/ 40 w 42"/>
                <a:gd name="T5" fmla="*/ 16 h 16"/>
                <a:gd name="T6" fmla="*/ 0 w 42"/>
                <a:gd name="T7" fmla="*/ 12 h 16"/>
                <a:gd name="T8" fmla="*/ 3 w 42"/>
                <a:gd name="T9" fmla="*/ 0 h 16"/>
                <a:gd name="T10" fmla="*/ 3 w 42"/>
                <a:gd name="T11" fmla="*/ 0 h 16"/>
              </a:gdLst>
              <a:ahLst/>
              <a:cxnLst>
                <a:cxn ang="0">
                  <a:pos x="T0" y="T1"/>
                </a:cxn>
                <a:cxn ang="0">
                  <a:pos x="T2" y="T3"/>
                </a:cxn>
                <a:cxn ang="0">
                  <a:pos x="T4" y="T5"/>
                </a:cxn>
                <a:cxn ang="0">
                  <a:pos x="T6" y="T7"/>
                </a:cxn>
                <a:cxn ang="0">
                  <a:pos x="T8" y="T9"/>
                </a:cxn>
                <a:cxn ang="0">
                  <a:pos x="T10" y="T11"/>
                </a:cxn>
              </a:cxnLst>
              <a:rect l="0" t="0" r="r" b="b"/>
              <a:pathLst>
                <a:path w="42" h="16">
                  <a:moveTo>
                    <a:pt x="3" y="0"/>
                  </a:moveTo>
                  <a:lnTo>
                    <a:pt x="42" y="10"/>
                  </a:lnTo>
                  <a:lnTo>
                    <a:pt x="40" y="16"/>
                  </a:lnTo>
                  <a:lnTo>
                    <a:pt x="0" y="12"/>
                  </a:lnTo>
                  <a:lnTo>
                    <a:pt x="3" y="0"/>
                  </a:lnTo>
                  <a:lnTo>
                    <a:pt x="3"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7" name="Freeform 235">
              <a:extLst>
                <a:ext uri="{FF2B5EF4-FFF2-40B4-BE49-F238E27FC236}">
                  <a16:creationId xmlns:a16="http://schemas.microsoft.com/office/drawing/2014/main" id="{2019E3E9-BE62-F973-4271-389D12C7FA65}"/>
                </a:ext>
              </a:extLst>
            </p:cNvPr>
            <p:cNvSpPr>
              <a:spLocks/>
            </p:cNvSpPr>
            <p:nvPr/>
          </p:nvSpPr>
          <p:spPr bwMode="auto">
            <a:xfrm>
              <a:off x="4802" y="2853"/>
              <a:ext cx="39" cy="39"/>
            </a:xfrm>
            <a:custGeom>
              <a:avLst/>
              <a:gdLst>
                <a:gd name="T0" fmla="*/ 13 w 39"/>
                <a:gd name="T1" fmla="*/ 0 h 39"/>
                <a:gd name="T2" fmla="*/ 10 w 39"/>
                <a:gd name="T3" fmla="*/ 0 h 39"/>
                <a:gd name="T4" fmla="*/ 7 w 39"/>
                <a:gd name="T5" fmla="*/ 4 h 39"/>
                <a:gd name="T6" fmla="*/ 4 w 39"/>
                <a:gd name="T7" fmla="*/ 6 h 39"/>
                <a:gd name="T8" fmla="*/ 2 w 39"/>
                <a:gd name="T9" fmla="*/ 10 h 39"/>
                <a:gd name="T10" fmla="*/ 0 w 39"/>
                <a:gd name="T11" fmla="*/ 15 h 39"/>
                <a:gd name="T12" fmla="*/ 0 w 39"/>
                <a:gd name="T13" fmla="*/ 21 h 39"/>
                <a:gd name="T14" fmla="*/ 0 w 39"/>
                <a:gd name="T15" fmla="*/ 26 h 39"/>
                <a:gd name="T16" fmla="*/ 2 w 39"/>
                <a:gd name="T17" fmla="*/ 31 h 39"/>
                <a:gd name="T18" fmla="*/ 4 w 39"/>
                <a:gd name="T19" fmla="*/ 34 h 39"/>
                <a:gd name="T20" fmla="*/ 8 w 39"/>
                <a:gd name="T21" fmla="*/ 37 h 39"/>
                <a:gd name="T22" fmla="*/ 12 w 39"/>
                <a:gd name="T23" fmla="*/ 38 h 39"/>
                <a:gd name="T24" fmla="*/ 16 w 39"/>
                <a:gd name="T25" fmla="*/ 39 h 39"/>
                <a:gd name="T26" fmla="*/ 21 w 39"/>
                <a:gd name="T27" fmla="*/ 38 h 39"/>
                <a:gd name="T28" fmla="*/ 27 w 39"/>
                <a:gd name="T29" fmla="*/ 37 h 39"/>
                <a:gd name="T30" fmla="*/ 32 w 39"/>
                <a:gd name="T31" fmla="*/ 32 h 39"/>
                <a:gd name="T32" fmla="*/ 36 w 39"/>
                <a:gd name="T33" fmla="*/ 28 h 39"/>
                <a:gd name="T34" fmla="*/ 39 w 39"/>
                <a:gd name="T35" fmla="*/ 24 h 39"/>
                <a:gd name="T36" fmla="*/ 39 w 39"/>
                <a:gd name="T37" fmla="*/ 20 h 39"/>
                <a:gd name="T38" fmla="*/ 39 w 39"/>
                <a:gd name="T39" fmla="*/ 15 h 39"/>
                <a:gd name="T40" fmla="*/ 39 w 39"/>
                <a:gd name="T41" fmla="*/ 12 h 39"/>
                <a:gd name="T42" fmla="*/ 39 w 39"/>
                <a:gd name="T43" fmla="*/ 10 h 39"/>
                <a:gd name="T44" fmla="*/ 39 w 39"/>
                <a:gd name="T45" fmla="*/ 10 h 39"/>
                <a:gd name="T46" fmla="*/ 37 w 39"/>
                <a:gd name="T47" fmla="*/ 10 h 39"/>
                <a:gd name="T48" fmla="*/ 36 w 39"/>
                <a:gd name="T49" fmla="*/ 12 h 39"/>
                <a:gd name="T50" fmla="*/ 35 w 39"/>
                <a:gd name="T51" fmla="*/ 15 h 39"/>
                <a:gd name="T52" fmla="*/ 34 w 39"/>
                <a:gd name="T53" fmla="*/ 18 h 39"/>
                <a:gd name="T54" fmla="*/ 30 w 39"/>
                <a:gd name="T55" fmla="*/ 21 h 39"/>
                <a:gd name="T56" fmla="*/ 26 w 39"/>
                <a:gd name="T57" fmla="*/ 24 h 39"/>
                <a:gd name="T58" fmla="*/ 23 w 39"/>
                <a:gd name="T59" fmla="*/ 24 h 39"/>
                <a:gd name="T60" fmla="*/ 18 w 39"/>
                <a:gd name="T61" fmla="*/ 24 h 39"/>
                <a:gd name="T62" fmla="*/ 13 w 39"/>
                <a:gd name="T63" fmla="*/ 22 h 39"/>
                <a:gd name="T64" fmla="*/ 12 w 39"/>
                <a:gd name="T65" fmla="*/ 20 h 39"/>
                <a:gd name="T66" fmla="*/ 12 w 39"/>
                <a:gd name="T67" fmla="*/ 16 h 39"/>
                <a:gd name="T68" fmla="*/ 14 w 39"/>
                <a:gd name="T69" fmla="*/ 12 h 39"/>
                <a:gd name="T70" fmla="*/ 15 w 39"/>
                <a:gd name="T71" fmla="*/ 8 h 39"/>
                <a:gd name="T72" fmla="*/ 18 w 39"/>
                <a:gd name="T73" fmla="*/ 6 h 39"/>
                <a:gd name="T74" fmla="*/ 20 w 39"/>
                <a:gd name="T75" fmla="*/ 4 h 39"/>
                <a:gd name="T76" fmla="*/ 21 w 39"/>
                <a:gd name="T77" fmla="*/ 4 h 39"/>
                <a:gd name="T78" fmla="*/ 13 w 39"/>
                <a:gd name="T79" fmla="*/ 0 h 39"/>
                <a:gd name="T80" fmla="*/ 13 w 39"/>
                <a:gd name="T8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 h="39">
                  <a:moveTo>
                    <a:pt x="13" y="0"/>
                  </a:moveTo>
                  <a:lnTo>
                    <a:pt x="10" y="0"/>
                  </a:lnTo>
                  <a:lnTo>
                    <a:pt x="7" y="4"/>
                  </a:lnTo>
                  <a:lnTo>
                    <a:pt x="4" y="6"/>
                  </a:lnTo>
                  <a:lnTo>
                    <a:pt x="2" y="10"/>
                  </a:lnTo>
                  <a:lnTo>
                    <a:pt x="0" y="15"/>
                  </a:lnTo>
                  <a:lnTo>
                    <a:pt x="0" y="21"/>
                  </a:lnTo>
                  <a:lnTo>
                    <a:pt x="0" y="26"/>
                  </a:lnTo>
                  <a:lnTo>
                    <a:pt x="2" y="31"/>
                  </a:lnTo>
                  <a:lnTo>
                    <a:pt x="4" y="34"/>
                  </a:lnTo>
                  <a:lnTo>
                    <a:pt x="8" y="37"/>
                  </a:lnTo>
                  <a:lnTo>
                    <a:pt x="12" y="38"/>
                  </a:lnTo>
                  <a:lnTo>
                    <a:pt x="16" y="39"/>
                  </a:lnTo>
                  <a:lnTo>
                    <a:pt x="21" y="38"/>
                  </a:lnTo>
                  <a:lnTo>
                    <a:pt x="27" y="37"/>
                  </a:lnTo>
                  <a:lnTo>
                    <a:pt x="32" y="32"/>
                  </a:lnTo>
                  <a:lnTo>
                    <a:pt x="36" y="28"/>
                  </a:lnTo>
                  <a:lnTo>
                    <a:pt x="39" y="24"/>
                  </a:lnTo>
                  <a:lnTo>
                    <a:pt x="39" y="20"/>
                  </a:lnTo>
                  <a:lnTo>
                    <a:pt x="39" y="15"/>
                  </a:lnTo>
                  <a:lnTo>
                    <a:pt x="39" y="12"/>
                  </a:lnTo>
                  <a:lnTo>
                    <a:pt x="39" y="10"/>
                  </a:lnTo>
                  <a:lnTo>
                    <a:pt x="39" y="10"/>
                  </a:lnTo>
                  <a:lnTo>
                    <a:pt x="37" y="10"/>
                  </a:lnTo>
                  <a:lnTo>
                    <a:pt x="36" y="12"/>
                  </a:lnTo>
                  <a:lnTo>
                    <a:pt x="35" y="15"/>
                  </a:lnTo>
                  <a:lnTo>
                    <a:pt x="34" y="18"/>
                  </a:lnTo>
                  <a:lnTo>
                    <a:pt x="30" y="21"/>
                  </a:lnTo>
                  <a:lnTo>
                    <a:pt x="26" y="24"/>
                  </a:lnTo>
                  <a:lnTo>
                    <a:pt x="23" y="24"/>
                  </a:lnTo>
                  <a:lnTo>
                    <a:pt x="18" y="24"/>
                  </a:lnTo>
                  <a:lnTo>
                    <a:pt x="13" y="22"/>
                  </a:lnTo>
                  <a:lnTo>
                    <a:pt x="12" y="20"/>
                  </a:lnTo>
                  <a:lnTo>
                    <a:pt x="12" y="16"/>
                  </a:lnTo>
                  <a:lnTo>
                    <a:pt x="14" y="12"/>
                  </a:lnTo>
                  <a:lnTo>
                    <a:pt x="15" y="8"/>
                  </a:lnTo>
                  <a:lnTo>
                    <a:pt x="18" y="6"/>
                  </a:lnTo>
                  <a:lnTo>
                    <a:pt x="20" y="4"/>
                  </a:lnTo>
                  <a:lnTo>
                    <a:pt x="21" y="4"/>
                  </a:lnTo>
                  <a:lnTo>
                    <a:pt x="13" y="0"/>
                  </a:lnTo>
                  <a:lnTo>
                    <a:pt x="13"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8" name="Freeform 236">
              <a:extLst>
                <a:ext uri="{FF2B5EF4-FFF2-40B4-BE49-F238E27FC236}">
                  <a16:creationId xmlns:a16="http://schemas.microsoft.com/office/drawing/2014/main" id="{96954259-5EBE-934B-3ACB-500C1E62EB6E}"/>
                </a:ext>
              </a:extLst>
            </p:cNvPr>
            <p:cNvSpPr>
              <a:spLocks/>
            </p:cNvSpPr>
            <p:nvPr/>
          </p:nvSpPr>
          <p:spPr bwMode="auto">
            <a:xfrm>
              <a:off x="4818" y="2802"/>
              <a:ext cx="38" cy="40"/>
            </a:xfrm>
            <a:custGeom>
              <a:avLst/>
              <a:gdLst>
                <a:gd name="T0" fmla="*/ 14 w 38"/>
                <a:gd name="T1" fmla="*/ 0 h 40"/>
                <a:gd name="T2" fmla="*/ 11 w 38"/>
                <a:gd name="T3" fmla="*/ 0 h 40"/>
                <a:gd name="T4" fmla="*/ 7 w 38"/>
                <a:gd name="T5" fmla="*/ 3 h 40"/>
                <a:gd name="T6" fmla="*/ 4 w 38"/>
                <a:gd name="T7" fmla="*/ 7 h 40"/>
                <a:gd name="T8" fmla="*/ 2 w 38"/>
                <a:gd name="T9" fmla="*/ 9 h 40"/>
                <a:gd name="T10" fmla="*/ 0 w 38"/>
                <a:gd name="T11" fmla="*/ 14 h 40"/>
                <a:gd name="T12" fmla="*/ 0 w 38"/>
                <a:gd name="T13" fmla="*/ 20 h 40"/>
                <a:gd name="T14" fmla="*/ 0 w 38"/>
                <a:gd name="T15" fmla="*/ 25 h 40"/>
                <a:gd name="T16" fmla="*/ 2 w 38"/>
                <a:gd name="T17" fmla="*/ 30 h 40"/>
                <a:gd name="T18" fmla="*/ 4 w 38"/>
                <a:gd name="T19" fmla="*/ 35 h 40"/>
                <a:gd name="T20" fmla="*/ 8 w 38"/>
                <a:gd name="T21" fmla="*/ 37 h 40"/>
                <a:gd name="T22" fmla="*/ 11 w 38"/>
                <a:gd name="T23" fmla="*/ 39 h 40"/>
                <a:gd name="T24" fmla="*/ 16 w 38"/>
                <a:gd name="T25" fmla="*/ 40 h 40"/>
                <a:gd name="T26" fmla="*/ 23 w 38"/>
                <a:gd name="T27" fmla="*/ 39 h 40"/>
                <a:gd name="T28" fmla="*/ 29 w 38"/>
                <a:gd name="T29" fmla="*/ 36 h 40"/>
                <a:gd name="T30" fmla="*/ 34 w 38"/>
                <a:gd name="T31" fmla="*/ 32 h 40"/>
                <a:gd name="T32" fmla="*/ 37 w 38"/>
                <a:gd name="T33" fmla="*/ 29 h 40"/>
                <a:gd name="T34" fmla="*/ 38 w 38"/>
                <a:gd name="T35" fmla="*/ 25 h 40"/>
                <a:gd name="T36" fmla="*/ 38 w 38"/>
                <a:gd name="T37" fmla="*/ 23 h 40"/>
                <a:gd name="T38" fmla="*/ 38 w 38"/>
                <a:gd name="T39" fmla="*/ 19 h 40"/>
                <a:gd name="T40" fmla="*/ 37 w 38"/>
                <a:gd name="T41" fmla="*/ 15 h 40"/>
                <a:gd name="T42" fmla="*/ 37 w 38"/>
                <a:gd name="T43" fmla="*/ 14 h 40"/>
                <a:gd name="T44" fmla="*/ 36 w 38"/>
                <a:gd name="T45" fmla="*/ 15 h 40"/>
                <a:gd name="T46" fmla="*/ 32 w 38"/>
                <a:gd name="T47" fmla="*/ 20 h 40"/>
                <a:gd name="T48" fmla="*/ 30 w 38"/>
                <a:gd name="T49" fmla="*/ 23 h 40"/>
                <a:gd name="T50" fmla="*/ 27 w 38"/>
                <a:gd name="T51" fmla="*/ 25 h 40"/>
                <a:gd name="T52" fmla="*/ 23 w 38"/>
                <a:gd name="T53" fmla="*/ 25 h 40"/>
                <a:gd name="T54" fmla="*/ 19 w 38"/>
                <a:gd name="T55" fmla="*/ 25 h 40"/>
                <a:gd name="T56" fmla="*/ 14 w 38"/>
                <a:gd name="T57" fmla="*/ 23 h 40"/>
                <a:gd name="T58" fmla="*/ 13 w 38"/>
                <a:gd name="T59" fmla="*/ 20 h 40"/>
                <a:gd name="T60" fmla="*/ 13 w 38"/>
                <a:gd name="T61" fmla="*/ 18 h 40"/>
                <a:gd name="T62" fmla="*/ 16 w 38"/>
                <a:gd name="T63" fmla="*/ 15 h 40"/>
                <a:gd name="T64" fmla="*/ 19 w 38"/>
                <a:gd name="T65" fmla="*/ 13 h 40"/>
                <a:gd name="T66" fmla="*/ 21 w 38"/>
                <a:gd name="T67" fmla="*/ 10 h 40"/>
                <a:gd name="T68" fmla="*/ 24 w 38"/>
                <a:gd name="T69" fmla="*/ 9 h 40"/>
                <a:gd name="T70" fmla="*/ 25 w 38"/>
                <a:gd name="T71" fmla="*/ 9 h 40"/>
                <a:gd name="T72" fmla="*/ 14 w 38"/>
                <a:gd name="T73" fmla="*/ 0 h 40"/>
                <a:gd name="T74" fmla="*/ 14 w 38"/>
                <a:gd name="T7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40">
                  <a:moveTo>
                    <a:pt x="14" y="0"/>
                  </a:moveTo>
                  <a:lnTo>
                    <a:pt x="11" y="0"/>
                  </a:lnTo>
                  <a:lnTo>
                    <a:pt x="7" y="3"/>
                  </a:lnTo>
                  <a:lnTo>
                    <a:pt x="4" y="7"/>
                  </a:lnTo>
                  <a:lnTo>
                    <a:pt x="2" y="9"/>
                  </a:lnTo>
                  <a:lnTo>
                    <a:pt x="0" y="14"/>
                  </a:lnTo>
                  <a:lnTo>
                    <a:pt x="0" y="20"/>
                  </a:lnTo>
                  <a:lnTo>
                    <a:pt x="0" y="25"/>
                  </a:lnTo>
                  <a:lnTo>
                    <a:pt x="2" y="30"/>
                  </a:lnTo>
                  <a:lnTo>
                    <a:pt x="4" y="35"/>
                  </a:lnTo>
                  <a:lnTo>
                    <a:pt x="8" y="37"/>
                  </a:lnTo>
                  <a:lnTo>
                    <a:pt x="11" y="39"/>
                  </a:lnTo>
                  <a:lnTo>
                    <a:pt x="16" y="40"/>
                  </a:lnTo>
                  <a:lnTo>
                    <a:pt x="23" y="39"/>
                  </a:lnTo>
                  <a:lnTo>
                    <a:pt x="29" y="36"/>
                  </a:lnTo>
                  <a:lnTo>
                    <a:pt x="34" y="32"/>
                  </a:lnTo>
                  <a:lnTo>
                    <a:pt x="37" y="29"/>
                  </a:lnTo>
                  <a:lnTo>
                    <a:pt x="38" y="25"/>
                  </a:lnTo>
                  <a:lnTo>
                    <a:pt x="38" y="23"/>
                  </a:lnTo>
                  <a:lnTo>
                    <a:pt x="38" y="19"/>
                  </a:lnTo>
                  <a:lnTo>
                    <a:pt x="37" y="15"/>
                  </a:lnTo>
                  <a:lnTo>
                    <a:pt x="37" y="14"/>
                  </a:lnTo>
                  <a:lnTo>
                    <a:pt x="36" y="15"/>
                  </a:lnTo>
                  <a:lnTo>
                    <a:pt x="32" y="20"/>
                  </a:lnTo>
                  <a:lnTo>
                    <a:pt x="30" y="23"/>
                  </a:lnTo>
                  <a:lnTo>
                    <a:pt x="27" y="25"/>
                  </a:lnTo>
                  <a:lnTo>
                    <a:pt x="23" y="25"/>
                  </a:lnTo>
                  <a:lnTo>
                    <a:pt x="19" y="25"/>
                  </a:lnTo>
                  <a:lnTo>
                    <a:pt x="14" y="23"/>
                  </a:lnTo>
                  <a:lnTo>
                    <a:pt x="13" y="20"/>
                  </a:lnTo>
                  <a:lnTo>
                    <a:pt x="13" y="18"/>
                  </a:lnTo>
                  <a:lnTo>
                    <a:pt x="16" y="15"/>
                  </a:lnTo>
                  <a:lnTo>
                    <a:pt x="19" y="13"/>
                  </a:lnTo>
                  <a:lnTo>
                    <a:pt x="21" y="10"/>
                  </a:lnTo>
                  <a:lnTo>
                    <a:pt x="24" y="9"/>
                  </a:lnTo>
                  <a:lnTo>
                    <a:pt x="25" y="9"/>
                  </a:lnTo>
                  <a:lnTo>
                    <a:pt x="14" y="0"/>
                  </a:lnTo>
                  <a:lnTo>
                    <a:pt x="14"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89" name="Freeform 237">
              <a:extLst>
                <a:ext uri="{FF2B5EF4-FFF2-40B4-BE49-F238E27FC236}">
                  <a16:creationId xmlns:a16="http://schemas.microsoft.com/office/drawing/2014/main" id="{071B4C2A-47FD-8D35-9D80-6BEAD9E11DDB}"/>
                </a:ext>
              </a:extLst>
            </p:cNvPr>
            <p:cNvSpPr>
              <a:spLocks/>
            </p:cNvSpPr>
            <p:nvPr/>
          </p:nvSpPr>
          <p:spPr bwMode="auto">
            <a:xfrm>
              <a:off x="4804" y="2628"/>
              <a:ext cx="73" cy="188"/>
            </a:xfrm>
            <a:custGeom>
              <a:avLst/>
              <a:gdLst>
                <a:gd name="T0" fmla="*/ 16 w 73"/>
                <a:gd name="T1" fmla="*/ 103 h 188"/>
                <a:gd name="T2" fmla="*/ 16 w 73"/>
                <a:gd name="T3" fmla="*/ 108 h 188"/>
                <a:gd name="T4" fmla="*/ 14 w 73"/>
                <a:gd name="T5" fmla="*/ 118 h 188"/>
                <a:gd name="T6" fmla="*/ 13 w 73"/>
                <a:gd name="T7" fmla="*/ 132 h 188"/>
                <a:gd name="T8" fmla="*/ 11 w 73"/>
                <a:gd name="T9" fmla="*/ 149 h 188"/>
                <a:gd name="T10" fmla="*/ 7 w 73"/>
                <a:gd name="T11" fmla="*/ 165 h 188"/>
                <a:gd name="T12" fmla="*/ 2 w 73"/>
                <a:gd name="T13" fmla="*/ 178 h 188"/>
                <a:gd name="T14" fmla="*/ 0 w 73"/>
                <a:gd name="T15" fmla="*/ 187 h 188"/>
                <a:gd name="T16" fmla="*/ 0 w 73"/>
                <a:gd name="T17" fmla="*/ 187 h 188"/>
                <a:gd name="T18" fmla="*/ 5 w 73"/>
                <a:gd name="T19" fmla="*/ 182 h 188"/>
                <a:gd name="T20" fmla="*/ 13 w 73"/>
                <a:gd name="T21" fmla="*/ 172 h 188"/>
                <a:gd name="T22" fmla="*/ 21 w 73"/>
                <a:gd name="T23" fmla="*/ 161 h 188"/>
                <a:gd name="T24" fmla="*/ 25 w 73"/>
                <a:gd name="T25" fmla="*/ 147 h 188"/>
                <a:gd name="T26" fmla="*/ 28 w 73"/>
                <a:gd name="T27" fmla="*/ 135 h 188"/>
                <a:gd name="T28" fmla="*/ 30 w 73"/>
                <a:gd name="T29" fmla="*/ 125 h 188"/>
                <a:gd name="T30" fmla="*/ 30 w 73"/>
                <a:gd name="T31" fmla="*/ 120 h 188"/>
                <a:gd name="T32" fmla="*/ 67 w 73"/>
                <a:gd name="T33" fmla="*/ 125 h 188"/>
                <a:gd name="T34" fmla="*/ 68 w 73"/>
                <a:gd name="T35" fmla="*/ 122 h 188"/>
                <a:gd name="T36" fmla="*/ 71 w 73"/>
                <a:gd name="T37" fmla="*/ 111 h 188"/>
                <a:gd name="T38" fmla="*/ 73 w 73"/>
                <a:gd name="T39" fmla="*/ 92 h 188"/>
                <a:gd name="T40" fmla="*/ 73 w 73"/>
                <a:gd name="T41" fmla="*/ 68 h 188"/>
                <a:gd name="T42" fmla="*/ 67 w 73"/>
                <a:gd name="T43" fmla="*/ 41 h 188"/>
                <a:gd name="T44" fmla="*/ 56 w 73"/>
                <a:gd name="T45" fmla="*/ 20 h 188"/>
                <a:gd name="T46" fmla="*/ 46 w 73"/>
                <a:gd name="T47" fmla="*/ 5 h 188"/>
                <a:gd name="T48" fmla="*/ 43 w 73"/>
                <a:gd name="T49" fmla="*/ 0 h 188"/>
                <a:gd name="T50" fmla="*/ 45 w 73"/>
                <a:gd name="T51" fmla="*/ 9 h 188"/>
                <a:gd name="T52" fmla="*/ 50 w 73"/>
                <a:gd name="T53" fmla="*/ 30 h 188"/>
                <a:gd name="T54" fmla="*/ 56 w 73"/>
                <a:gd name="T55" fmla="*/ 53 h 188"/>
                <a:gd name="T56" fmla="*/ 59 w 73"/>
                <a:gd name="T57" fmla="*/ 69 h 188"/>
                <a:gd name="T58" fmla="*/ 57 w 73"/>
                <a:gd name="T59" fmla="*/ 80 h 188"/>
                <a:gd name="T60" fmla="*/ 57 w 73"/>
                <a:gd name="T61" fmla="*/ 92 h 188"/>
                <a:gd name="T62" fmla="*/ 55 w 73"/>
                <a:gd name="T63" fmla="*/ 102 h 188"/>
                <a:gd name="T64" fmla="*/ 55 w 73"/>
                <a:gd name="T65" fmla="*/ 107 h 188"/>
                <a:gd name="T66" fmla="*/ 17 w 73"/>
                <a:gd name="T67" fmla="*/ 10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188">
                  <a:moveTo>
                    <a:pt x="17" y="103"/>
                  </a:moveTo>
                  <a:lnTo>
                    <a:pt x="16" y="103"/>
                  </a:lnTo>
                  <a:lnTo>
                    <a:pt x="16" y="106"/>
                  </a:lnTo>
                  <a:lnTo>
                    <a:pt x="16" y="108"/>
                  </a:lnTo>
                  <a:lnTo>
                    <a:pt x="16" y="113"/>
                  </a:lnTo>
                  <a:lnTo>
                    <a:pt x="14" y="118"/>
                  </a:lnTo>
                  <a:lnTo>
                    <a:pt x="14" y="124"/>
                  </a:lnTo>
                  <a:lnTo>
                    <a:pt x="13" y="132"/>
                  </a:lnTo>
                  <a:lnTo>
                    <a:pt x="12" y="140"/>
                  </a:lnTo>
                  <a:lnTo>
                    <a:pt x="11" y="149"/>
                  </a:lnTo>
                  <a:lnTo>
                    <a:pt x="8" y="157"/>
                  </a:lnTo>
                  <a:lnTo>
                    <a:pt x="7" y="165"/>
                  </a:lnTo>
                  <a:lnTo>
                    <a:pt x="5" y="172"/>
                  </a:lnTo>
                  <a:lnTo>
                    <a:pt x="2" y="178"/>
                  </a:lnTo>
                  <a:lnTo>
                    <a:pt x="1" y="183"/>
                  </a:lnTo>
                  <a:lnTo>
                    <a:pt x="0" y="187"/>
                  </a:lnTo>
                  <a:lnTo>
                    <a:pt x="0" y="188"/>
                  </a:lnTo>
                  <a:lnTo>
                    <a:pt x="0" y="187"/>
                  </a:lnTo>
                  <a:lnTo>
                    <a:pt x="2" y="184"/>
                  </a:lnTo>
                  <a:lnTo>
                    <a:pt x="5" y="182"/>
                  </a:lnTo>
                  <a:lnTo>
                    <a:pt x="10" y="177"/>
                  </a:lnTo>
                  <a:lnTo>
                    <a:pt x="13" y="172"/>
                  </a:lnTo>
                  <a:lnTo>
                    <a:pt x="17" y="167"/>
                  </a:lnTo>
                  <a:lnTo>
                    <a:pt x="21" y="161"/>
                  </a:lnTo>
                  <a:lnTo>
                    <a:pt x="24" y="155"/>
                  </a:lnTo>
                  <a:lnTo>
                    <a:pt x="25" y="147"/>
                  </a:lnTo>
                  <a:lnTo>
                    <a:pt x="27" y="141"/>
                  </a:lnTo>
                  <a:lnTo>
                    <a:pt x="28" y="135"/>
                  </a:lnTo>
                  <a:lnTo>
                    <a:pt x="30" y="130"/>
                  </a:lnTo>
                  <a:lnTo>
                    <a:pt x="30" y="125"/>
                  </a:lnTo>
                  <a:lnTo>
                    <a:pt x="30" y="123"/>
                  </a:lnTo>
                  <a:lnTo>
                    <a:pt x="30" y="120"/>
                  </a:lnTo>
                  <a:lnTo>
                    <a:pt x="32" y="120"/>
                  </a:lnTo>
                  <a:lnTo>
                    <a:pt x="67" y="125"/>
                  </a:lnTo>
                  <a:lnTo>
                    <a:pt x="67" y="124"/>
                  </a:lnTo>
                  <a:lnTo>
                    <a:pt x="68" y="122"/>
                  </a:lnTo>
                  <a:lnTo>
                    <a:pt x="70" y="117"/>
                  </a:lnTo>
                  <a:lnTo>
                    <a:pt x="71" y="111"/>
                  </a:lnTo>
                  <a:lnTo>
                    <a:pt x="72" y="102"/>
                  </a:lnTo>
                  <a:lnTo>
                    <a:pt x="73" y="92"/>
                  </a:lnTo>
                  <a:lnTo>
                    <a:pt x="73" y="81"/>
                  </a:lnTo>
                  <a:lnTo>
                    <a:pt x="73" y="68"/>
                  </a:lnTo>
                  <a:lnTo>
                    <a:pt x="71" y="53"/>
                  </a:lnTo>
                  <a:lnTo>
                    <a:pt x="67" y="41"/>
                  </a:lnTo>
                  <a:lnTo>
                    <a:pt x="61" y="30"/>
                  </a:lnTo>
                  <a:lnTo>
                    <a:pt x="56" y="20"/>
                  </a:lnTo>
                  <a:lnTo>
                    <a:pt x="51" y="11"/>
                  </a:lnTo>
                  <a:lnTo>
                    <a:pt x="46" y="5"/>
                  </a:lnTo>
                  <a:lnTo>
                    <a:pt x="44" y="1"/>
                  </a:lnTo>
                  <a:lnTo>
                    <a:pt x="43" y="0"/>
                  </a:lnTo>
                  <a:lnTo>
                    <a:pt x="43" y="3"/>
                  </a:lnTo>
                  <a:lnTo>
                    <a:pt x="45" y="9"/>
                  </a:lnTo>
                  <a:lnTo>
                    <a:pt x="48" y="18"/>
                  </a:lnTo>
                  <a:lnTo>
                    <a:pt x="50" y="30"/>
                  </a:lnTo>
                  <a:lnTo>
                    <a:pt x="52" y="41"/>
                  </a:lnTo>
                  <a:lnTo>
                    <a:pt x="56" y="53"/>
                  </a:lnTo>
                  <a:lnTo>
                    <a:pt x="57" y="63"/>
                  </a:lnTo>
                  <a:lnTo>
                    <a:pt x="59" y="69"/>
                  </a:lnTo>
                  <a:lnTo>
                    <a:pt x="59" y="74"/>
                  </a:lnTo>
                  <a:lnTo>
                    <a:pt x="57" y="80"/>
                  </a:lnTo>
                  <a:lnTo>
                    <a:pt x="57" y="86"/>
                  </a:lnTo>
                  <a:lnTo>
                    <a:pt x="57" y="92"/>
                  </a:lnTo>
                  <a:lnTo>
                    <a:pt x="56" y="98"/>
                  </a:lnTo>
                  <a:lnTo>
                    <a:pt x="55" y="102"/>
                  </a:lnTo>
                  <a:lnTo>
                    <a:pt x="55" y="106"/>
                  </a:lnTo>
                  <a:lnTo>
                    <a:pt x="55" y="107"/>
                  </a:lnTo>
                  <a:lnTo>
                    <a:pt x="17" y="103"/>
                  </a:lnTo>
                  <a:lnTo>
                    <a:pt x="17" y="103"/>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90" name="Freeform 238">
              <a:extLst>
                <a:ext uri="{FF2B5EF4-FFF2-40B4-BE49-F238E27FC236}">
                  <a16:creationId xmlns:a16="http://schemas.microsoft.com/office/drawing/2014/main" id="{ABF743B0-E44E-5EBB-B408-E307C7837261}"/>
                </a:ext>
              </a:extLst>
            </p:cNvPr>
            <p:cNvSpPr>
              <a:spLocks/>
            </p:cNvSpPr>
            <p:nvPr/>
          </p:nvSpPr>
          <p:spPr bwMode="auto">
            <a:xfrm>
              <a:off x="4685" y="2809"/>
              <a:ext cx="25" cy="106"/>
            </a:xfrm>
            <a:custGeom>
              <a:avLst/>
              <a:gdLst>
                <a:gd name="T0" fmla="*/ 0 w 25"/>
                <a:gd name="T1" fmla="*/ 104 h 106"/>
                <a:gd name="T2" fmla="*/ 0 w 25"/>
                <a:gd name="T3" fmla="*/ 102 h 106"/>
                <a:gd name="T4" fmla="*/ 1 w 25"/>
                <a:gd name="T5" fmla="*/ 99 h 106"/>
                <a:gd name="T6" fmla="*/ 2 w 25"/>
                <a:gd name="T7" fmla="*/ 95 h 106"/>
                <a:gd name="T8" fmla="*/ 5 w 25"/>
                <a:gd name="T9" fmla="*/ 91 h 106"/>
                <a:gd name="T10" fmla="*/ 6 w 25"/>
                <a:gd name="T11" fmla="*/ 83 h 106"/>
                <a:gd name="T12" fmla="*/ 7 w 25"/>
                <a:gd name="T13" fmla="*/ 77 h 106"/>
                <a:gd name="T14" fmla="*/ 9 w 25"/>
                <a:gd name="T15" fmla="*/ 70 h 106"/>
                <a:gd name="T16" fmla="*/ 12 w 25"/>
                <a:gd name="T17" fmla="*/ 62 h 106"/>
                <a:gd name="T18" fmla="*/ 12 w 25"/>
                <a:gd name="T19" fmla="*/ 54 h 106"/>
                <a:gd name="T20" fmla="*/ 14 w 25"/>
                <a:gd name="T21" fmla="*/ 44 h 106"/>
                <a:gd name="T22" fmla="*/ 16 w 25"/>
                <a:gd name="T23" fmla="*/ 33 h 106"/>
                <a:gd name="T24" fmla="*/ 17 w 25"/>
                <a:gd name="T25" fmla="*/ 23 h 106"/>
                <a:gd name="T26" fmla="*/ 18 w 25"/>
                <a:gd name="T27" fmla="*/ 13 h 106"/>
                <a:gd name="T28" fmla="*/ 19 w 25"/>
                <a:gd name="T29" fmla="*/ 6 h 106"/>
                <a:gd name="T30" fmla="*/ 21 w 25"/>
                <a:gd name="T31" fmla="*/ 1 h 106"/>
                <a:gd name="T32" fmla="*/ 21 w 25"/>
                <a:gd name="T33" fmla="*/ 0 h 106"/>
                <a:gd name="T34" fmla="*/ 21 w 25"/>
                <a:gd name="T35" fmla="*/ 1 h 106"/>
                <a:gd name="T36" fmla="*/ 22 w 25"/>
                <a:gd name="T37" fmla="*/ 6 h 106"/>
                <a:gd name="T38" fmla="*/ 23 w 25"/>
                <a:gd name="T39" fmla="*/ 13 h 106"/>
                <a:gd name="T40" fmla="*/ 24 w 25"/>
                <a:gd name="T41" fmla="*/ 23 h 106"/>
                <a:gd name="T42" fmla="*/ 24 w 25"/>
                <a:gd name="T43" fmla="*/ 33 h 106"/>
                <a:gd name="T44" fmla="*/ 25 w 25"/>
                <a:gd name="T45" fmla="*/ 44 h 106"/>
                <a:gd name="T46" fmla="*/ 24 w 25"/>
                <a:gd name="T47" fmla="*/ 54 h 106"/>
                <a:gd name="T48" fmla="*/ 24 w 25"/>
                <a:gd name="T49" fmla="*/ 65 h 106"/>
                <a:gd name="T50" fmla="*/ 22 w 25"/>
                <a:gd name="T51" fmla="*/ 72 h 106"/>
                <a:gd name="T52" fmla="*/ 21 w 25"/>
                <a:gd name="T53" fmla="*/ 81 h 106"/>
                <a:gd name="T54" fmla="*/ 17 w 25"/>
                <a:gd name="T55" fmla="*/ 88 h 106"/>
                <a:gd name="T56" fmla="*/ 16 w 25"/>
                <a:gd name="T57" fmla="*/ 94 h 106"/>
                <a:gd name="T58" fmla="*/ 14 w 25"/>
                <a:gd name="T59" fmla="*/ 99 h 106"/>
                <a:gd name="T60" fmla="*/ 13 w 25"/>
                <a:gd name="T61" fmla="*/ 104 h 106"/>
                <a:gd name="T62" fmla="*/ 12 w 25"/>
                <a:gd name="T63" fmla="*/ 106 h 106"/>
                <a:gd name="T64" fmla="*/ 12 w 25"/>
                <a:gd name="T65" fmla="*/ 106 h 106"/>
                <a:gd name="T66" fmla="*/ 0 w 25"/>
                <a:gd name="T67" fmla="*/ 104 h 106"/>
                <a:gd name="T68" fmla="*/ 0 w 25"/>
                <a:gd name="T69" fmla="*/ 10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106">
                  <a:moveTo>
                    <a:pt x="0" y="104"/>
                  </a:moveTo>
                  <a:lnTo>
                    <a:pt x="0" y="102"/>
                  </a:lnTo>
                  <a:lnTo>
                    <a:pt x="1" y="99"/>
                  </a:lnTo>
                  <a:lnTo>
                    <a:pt x="2" y="95"/>
                  </a:lnTo>
                  <a:lnTo>
                    <a:pt x="5" y="91"/>
                  </a:lnTo>
                  <a:lnTo>
                    <a:pt x="6" y="83"/>
                  </a:lnTo>
                  <a:lnTo>
                    <a:pt x="7" y="77"/>
                  </a:lnTo>
                  <a:lnTo>
                    <a:pt x="9" y="70"/>
                  </a:lnTo>
                  <a:lnTo>
                    <a:pt x="12" y="62"/>
                  </a:lnTo>
                  <a:lnTo>
                    <a:pt x="12" y="54"/>
                  </a:lnTo>
                  <a:lnTo>
                    <a:pt x="14" y="44"/>
                  </a:lnTo>
                  <a:lnTo>
                    <a:pt x="16" y="33"/>
                  </a:lnTo>
                  <a:lnTo>
                    <a:pt x="17" y="23"/>
                  </a:lnTo>
                  <a:lnTo>
                    <a:pt x="18" y="13"/>
                  </a:lnTo>
                  <a:lnTo>
                    <a:pt x="19" y="6"/>
                  </a:lnTo>
                  <a:lnTo>
                    <a:pt x="21" y="1"/>
                  </a:lnTo>
                  <a:lnTo>
                    <a:pt x="21" y="0"/>
                  </a:lnTo>
                  <a:lnTo>
                    <a:pt x="21" y="1"/>
                  </a:lnTo>
                  <a:lnTo>
                    <a:pt x="22" y="6"/>
                  </a:lnTo>
                  <a:lnTo>
                    <a:pt x="23" y="13"/>
                  </a:lnTo>
                  <a:lnTo>
                    <a:pt x="24" y="23"/>
                  </a:lnTo>
                  <a:lnTo>
                    <a:pt x="24" y="33"/>
                  </a:lnTo>
                  <a:lnTo>
                    <a:pt x="25" y="44"/>
                  </a:lnTo>
                  <a:lnTo>
                    <a:pt x="24" y="54"/>
                  </a:lnTo>
                  <a:lnTo>
                    <a:pt x="24" y="65"/>
                  </a:lnTo>
                  <a:lnTo>
                    <a:pt x="22" y="72"/>
                  </a:lnTo>
                  <a:lnTo>
                    <a:pt x="21" y="81"/>
                  </a:lnTo>
                  <a:lnTo>
                    <a:pt x="17" y="88"/>
                  </a:lnTo>
                  <a:lnTo>
                    <a:pt x="16" y="94"/>
                  </a:lnTo>
                  <a:lnTo>
                    <a:pt x="14" y="99"/>
                  </a:lnTo>
                  <a:lnTo>
                    <a:pt x="13" y="104"/>
                  </a:lnTo>
                  <a:lnTo>
                    <a:pt x="12" y="106"/>
                  </a:lnTo>
                  <a:lnTo>
                    <a:pt x="12" y="106"/>
                  </a:lnTo>
                  <a:lnTo>
                    <a:pt x="0" y="104"/>
                  </a:lnTo>
                  <a:lnTo>
                    <a:pt x="0" y="104"/>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91" name="Freeform 239">
              <a:extLst>
                <a:ext uri="{FF2B5EF4-FFF2-40B4-BE49-F238E27FC236}">
                  <a16:creationId xmlns:a16="http://schemas.microsoft.com/office/drawing/2014/main" id="{44311468-A09C-69B4-A977-316444FC5E87}"/>
                </a:ext>
              </a:extLst>
            </p:cNvPr>
            <p:cNvSpPr>
              <a:spLocks/>
            </p:cNvSpPr>
            <p:nvPr/>
          </p:nvSpPr>
          <p:spPr bwMode="auto">
            <a:xfrm>
              <a:off x="4661" y="2764"/>
              <a:ext cx="123" cy="126"/>
            </a:xfrm>
            <a:custGeom>
              <a:avLst/>
              <a:gdLst>
                <a:gd name="T0" fmla="*/ 3 w 123"/>
                <a:gd name="T1" fmla="*/ 123 h 126"/>
                <a:gd name="T2" fmla="*/ 8 w 123"/>
                <a:gd name="T3" fmla="*/ 111 h 126"/>
                <a:gd name="T4" fmla="*/ 16 w 123"/>
                <a:gd name="T5" fmla="*/ 90 h 126"/>
                <a:gd name="T6" fmla="*/ 24 w 123"/>
                <a:gd name="T7" fmla="*/ 67 h 126"/>
                <a:gd name="T8" fmla="*/ 25 w 123"/>
                <a:gd name="T9" fmla="*/ 47 h 126"/>
                <a:gd name="T10" fmla="*/ 25 w 123"/>
                <a:gd name="T11" fmla="*/ 32 h 126"/>
                <a:gd name="T12" fmla="*/ 22 w 123"/>
                <a:gd name="T13" fmla="*/ 23 h 126"/>
                <a:gd name="T14" fmla="*/ 22 w 123"/>
                <a:gd name="T15" fmla="*/ 18 h 126"/>
                <a:gd name="T16" fmla="*/ 25 w 123"/>
                <a:gd name="T17" fmla="*/ 16 h 126"/>
                <a:gd name="T18" fmla="*/ 35 w 123"/>
                <a:gd name="T19" fmla="*/ 16 h 126"/>
                <a:gd name="T20" fmla="*/ 47 w 123"/>
                <a:gd name="T21" fmla="*/ 15 h 126"/>
                <a:gd name="T22" fmla="*/ 62 w 123"/>
                <a:gd name="T23" fmla="*/ 15 h 126"/>
                <a:gd name="T24" fmla="*/ 79 w 123"/>
                <a:gd name="T25" fmla="*/ 16 h 126"/>
                <a:gd name="T26" fmla="*/ 99 w 123"/>
                <a:gd name="T27" fmla="*/ 19 h 126"/>
                <a:gd name="T28" fmla="*/ 113 w 123"/>
                <a:gd name="T29" fmla="*/ 21 h 126"/>
                <a:gd name="T30" fmla="*/ 119 w 123"/>
                <a:gd name="T31" fmla="*/ 23 h 126"/>
                <a:gd name="T32" fmla="*/ 122 w 123"/>
                <a:gd name="T33" fmla="*/ 10 h 126"/>
                <a:gd name="T34" fmla="*/ 113 w 123"/>
                <a:gd name="T35" fmla="*/ 8 h 126"/>
                <a:gd name="T36" fmla="*/ 96 w 123"/>
                <a:gd name="T37" fmla="*/ 3 h 126"/>
                <a:gd name="T38" fmla="*/ 73 w 123"/>
                <a:gd name="T39" fmla="*/ 0 h 126"/>
                <a:gd name="T40" fmla="*/ 43 w 123"/>
                <a:gd name="T41" fmla="*/ 0 h 126"/>
                <a:gd name="T42" fmla="*/ 21 w 123"/>
                <a:gd name="T43" fmla="*/ 3 h 126"/>
                <a:gd name="T44" fmla="*/ 8 w 123"/>
                <a:gd name="T45" fmla="*/ 5 h 126"/>
                <a:gd name="T46" fmla="*/ 2 w 123"/>
                <a:gd name="T47" fmla="*/ 8 h 126"/>
                <a:gd name="T48" fmla="*/ 0 w 123"/>
                <a:gd name="T49" fmla="*/ 9 h 126"/>
                <a:gd name="T50" fmla="*/ 4 w 123"/>
                <a:gd name="T51" fmla="*/ 16 h 126"/>
                <a:gd name="T52" fmla="*/ 8 w 123"/>
                <a:gd name="T53" fmla="*/ 30 h 126"/>
                <a:gd name="T54" fmla="*/ 10 w 123"/>
                <a:gd name="T55" fmla="*/ 47 h 126"/>
                <a:gd name="T56" fmla="*/ 10 w 123"/>
                <a:gd name="T57" fmla="*/ 66 h 126"/>
                <a:gd name="T58" fmla="*/ 8 w 123"/>
                <a:gd name="T59" fmla="*/ 89 h 126"/>
                <a:gd name="T60" fmla="*/ 4 w 123"/>
                <a:gd name="T61" fmla="*/ 110 h 126"/>
                <a:gd name="T62" fmla="*/ 2 w 123"/>
                <a:gd name="T63" fmla="*/ 123 h 126"/>
                <a:gd name="T64" fmla="*/ 2 w 123"/>
                <a:gd name="T6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3" h="126">
                  <a:moveTo>
                    <a:pt x="2" y="126"/>
                  </a:moveTo>
                  <a:lnTo>
                    <a:pt x="3" y="123"/>
                  </a:lnTo>
                  <a:lnTo>
                    <a:pt x="5" y="118"/>
                  </a:lnTo>
                  <a:lnTo>
                    <a:pt x="8" y="111"/>
                  </a:lnTo>
                  <a:lnTo>
                    <a:pt x="13" y="101"/>
                  </a:lnTo>
                  <a:lnTo>
                    <a:pt x="16" y="90"/>
                  </a:lnTo>
                  <a:lnTo>
                    <a:pt x="20" y="79"/>
                  </a:lnTo>
                  <a:lnTo>
                    <a:pt x="24" y="67"/>
                  </a:lnTo>
                  <a:lnTo>
                    <a:pt x="25" y="57"/>
                  </a:lnTo>
                  <a:lnTo>
                    <a:pt x="25" y="47"/>
                  </a:lnTo>
                  <a:lnTo>
                    <a:pt x="25" y="40"/>
                  </a:lnTo>
                  <a:lnTo>
                    <a:pt x="25" y="32"/>
                  </a:lnTo>
                  <a:lnTo>
                    <a:pt x="24" y="27"/>
                  </a:lnTo>
                  <a:lnTo>
                    <a:pt x="22" y="23"/>
                  </a:lnTo>
                  <a:lnTo>
                    <a:pt x="22" y="19"/>
                  </a:lnTo>
                  <a:lnTo>
                    <a:pt x="22" y="18"/>
                  </a:lnTo>
                  <a:lnTo>
                    <a:pt x="22" y="16"/>
                  </a:lnTo>
                  <a:lnTo>
                    <a:pt x="25" y="16"/>
                  </a:lnTo>
                  <a:lnTo>
                    <a:pt x="29" y="16"/>
                  </a:lnTo>
                  <a:lnTo>
                    <a:pt x="35" y="16"/>
                  </a:lnTo>
                  <a:lnTo>
                    <a:pt x="40" y="16"/>
                  </a:lnTo>
                  <a:lnTo>
                    <a:pt x="47" y="15"/>
                  </a:lnTo>
                  <a:lnTo>
                    <a:pt x="54" y="15"/>
                  </a:lnTo>
                  <a:lnTo>
                    <a:pt x="62" y="15"/>
                  </a:lnTo>
                  <a:lnTo>
                    <a:pt x="70" y="15"/>
                  </a:lnTo>
                  <a:lnTo>
                    <a:pt x="79" y="16"/>
                  </a:lnTo>
                  <a:lnTo>
                    <a:pt x="89" y="18"/>
                  </a:lnTo>
                  <a:lnTo>
                    <a:pt x="99" y="19"/>
                  </a:lnTo>
                  <a:lnTo>
                    <a:pt x="107" y="20"/>
                  </a:lnTo>
                  <a:lnTo>
                    <a:pt x="113" y="21"/>
                  </a:lnTo>
                  <a:lnTo>
                    <a:pt x="118" y="23"/>
                  </a:lnTo>
                  <a:lnTo>
                    <a:pt x="119" y="23"/>
                  </a:lnTo>
                  <a:lnTo>
                    <a:pt x="123" y="11"/>
                  </a:lnTo>
                  <a:lnTo>
                    <a:pt x="122" y="10"/>
                  </a:lnTo>
                  <a:lnTo>
                    <a:pt x="118" y="10"/>
                  </a:lnTo>
                  <a:lnTo>
                    <a:pt x="113" y="8"/>
                  </a:lnTo>
                  <a:lnTo>
                    <a:pt x="106" y="7"/>
                  </a:lnTo>
                  <a:lnTo>
                    <a:pt x="96" y="3"/>
                  </a:lnTo>
                  <a:lnTo>
                    <a:pt x="85" y="2"/>
                  </a:lnTo>
                  <a:lnTo>
                    <a:pt x="73" y="0"/>
                  </a:lnTo>
                  <a:lnTo>
                    <a:pt x="58" y="0"/>
                  </a:lnTo>
                  <a:lnTo>
                    <a:pt x="43" y="0"/>
                  </a:lnTo>
                  <a:lnTo>
                    <a:pt x="31" y="2"/>
                  </a:lnTo>
                  <a:lnTo>
                    <a:pt x="21" y="3"/>
                  </a:lnTo>
                  <a:lnTo>
                    <a:pt x="14" y="4"/>
                  </a:lnTo>
                  <a:lnTo>
                    <a:pt x="8" y="5"/>
                  </a:lnTo>
                  <a:lnTo>
                    <a:pt x="4" y="7"/>
                  </a:lnTo>
                  <a:lnTo>
                    <a:pt x="2" y="8"/>
                  </a:lnTo>
                  <a:lnTo>
                    <a:pt x="0" y="8"/>
                  </a:lnTo>
                  <a:lnTo>
                    <a:pt x="0" y="9"/>
                  </a:lnTo>
                  <a:lnTo>
                    <a:pt x="3" y="11"/>
                  </a:lnTo>
                  <a:lnTo>
                    <a:pt x="4" y="16"/>
                  </a:lnTo>
                  <a:lnTo>
                    <a:pt x="6" y="23"/>
                  </a:lnTo>
                  <a:lnTo>
                    <a:pt x="8" y="30"/>
                  </a:lnTo>
                  <a:lnTo>
                    <a:pt x="9" y="38"/>
                  </a:lnTo>
                  <a:lnTo>
                    <a:pt x="10" y="47"/>
                  </a:lnTo>
                  <a:lnTo>
                    <a:pt x="11" y="57"/>
                  </a:lnTo>
                  <a:lnTo>
                    <a:pt x="10" y="66"/>
                  </a:lnTo>
                  <a:lnTo>
                    <a:pt x="10" y="77"/>
                  </a:lnTo>
                  <a:lnTo>
                    <a:pt x="8" y="89"/>
                  </a:lnTo>
                  <a:lnTo>
                    <a:pt x="6" y="100"/>
                  </a:lnTo>
                  <a:lnTo>
                    <a:pt x="4" y="110"/>
                  </a:lnTo>
                  <a:lnTo>
                    <a:pt x="3" y="117"/>
                  </a:lnTo>
                  <a:lnTo>
                    <a:pt x="2" y="123"/>
                  </a:lnTo>
                  <a:lnTo>
                    <a:pt x="2" y="126"/>
                  </a:lnTo>
                  <a:lnTo>
                    <a:pt x="2" y="126"/>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92" name="Freeform 240">
              <a:extLst>
                <a:ext uri="{FF2B5EF4-FFF2-40B4-BE49-F238E27FC236}">
                  <a16:creationId xmlns:a16="http://schemas.microsoft.com/office/drawing/2014/main" id="{B7310157-DA21-9E82-B48F-E5F55E935641}"/>
                </a:ext>
              </a:extLst>
            </p:cNvPr>
            <p:cNvSpPr>
              <a:spLocks/>
            </p:cNvSpPr>
            <p:nvPr/>
          </p:nvSpPr>
          <p:spPr bwMode="auto">
            <a:xfrm>
              <a:off x="4137" y="2321"/>
              <a:ext cx="410" cy="319"/>
            </a:xfrm>
            <a:custGeom>
              <a:avLst/>
              <a:gdLst>
                <a:gd name="T0" fmla="*/ 361 w 410"/>
                <a:gd name="T1" fmla="*/ 12 h 319"/>
                <a:gd name="T2" fmla="*/ 286 w 410"/>
                <a:gd name="T3" fmla="*/ 25 h 319"/>
                <a:gd name="T4" fmla="*/ 211 w 410"/>
                <a:gd name="T5" fmla="*/ 45 h 319"/>
                <a:gd name="T6" fmla="*/ 162 w 410"/>
                <a:gd name="T7" fmla="*/ 69 h 319"/>
                <a:gd name="T8" fmla="*/ 152 w 410"/>
                <a:gd name="T9" fmla="*/ 85 h 319"/>
                <a:gd name="T10" fmla="*/ 162 w 410"/>
                <a:gd name="T11" fmla="*/ 88 h 319"/>
                <a:gd name="T12" fmla="*/ 178 w 410"/>
                <a:gd name="T13" fmla="*/ 90 h 319"/>
                <a:gd name="T14" fmla="*/ 188 w 410"/>
                <a:gd name="T15" fmla="*/ 95 h 319"/>
                <a:gd name="T16" fmla="*/ 186 w 410"/>
                <a:gd name="T17" fmla="*/ 108 h 319"/>
                <a:gd name="T18" fmla="*/ 167 w 410"/>
                <a:gd name="T19" fmla="*/ 123 h 319"/>
                <a:gd name="T20" fmla="*/ 139 w 410"/>
                <a:gd name="T21" fmla="*/ 140 h 319"/>
                <a:gd name="T22" fmla="*/ 106 w 410"/>
                <a:gd name="T23" fmla="*/ 165 h 319"/>
                <a:gd name="T24" fmla="*/ 71 w 410"/>
                <a:gd name="T25" fmla="*/ 198 h 319"/>
                <a:gd name="T26" fmla="*/ 40 w 410"/>
                <a:gd name="T27" fmla="*/ 242 h 319"/>
                <a:gd name="T28" fmla="*/ 15 w 410"/>
                <a:gd name="T29" fmla="*/ 286 h 319"/>
                <a:gd name="T30" fmla="*/ 2 w 410"/>
                <a:gd name="T31" fmla="*/ 314 h 319"/>
                <a:gd name="T32" fmla="*/ 0 w 410"/>
                <a:gd name="T33" fmla="*/ 316 h 319"/>
                <a:gd name="T34" fmla="*/ 8 w 410"/>
                <a:gd name="T35" fmla="*/ 289 h 319"/>
                <a:gd name="T36" fmla="*/ 25 w 410"/>
                <a:gd name="T37" fmla="*/ 247 h 319"/>
                <a:gd name="T38" fmla="*/ 51 w 410"/>
                <a:gd name="T39" fmla="*/ 200 h 319"/>
                <a:gd name="T40" fmla="*/ 85 w 410"/>
                <a:gd name="T41" fmla="*/ 161 h 319"/>
                <a:gd name="T42" fmla="*/ 119 w 410"/>
                <a:gd name="T43" fmla="*/ 133 h 319"/>
                <a:gd name="T44" fmla="*/ 146 w 410"/>
                <a:gd name="T45" fmla="*/ 114 h 319"/>
                <a:gd name="T46" fmla="*/ 162 w 410"/>
                <a:gd name="T47" fmla="*/ 107 h 319"/>
                <a:gd name="T48" fmla="*/ 164 w 410"/>
                <a:gd name="T49" fmla="*/ 106 h 319"/>
                <a:gd name="T50" fmla="*/ 155 w 410"/>
                <a:gd name="T51" fmla="*/ 104 h 319"/>
                <a:gd name="T52" fmla="*/ 144 w 410"/>
                <a:gd name="T53" fmla="*/ 101 h 319"/>
                <a:gd name="T54" fmla="*/ 134 w 410"/>
                <a:gd name="T55" fmla="*/ 91 h 319"/>
                <a:gd name="T56" fmla="*/ 133 w 410"/>
                <a:gd name="T57" fmla="*/ 74 h 319"/>
                <a:gd name="T58" fmla="*/ 151 w 410"/>
                <a:gd name="T59" fmla="*/ 57 h 319"/>
                <a:gd name="T60" fmla="*/ 184 w 410"/>
                <a:gd name="T61" fmla="*/ 39 h 319"/>
                <a:gd name="T62" fmla="*/ 226 w 410"/>
                <a:gd name="T63" fmla="*/ 25 h 319"/>
                <a:gd name="T64" fmla="*/ 272 w 410"/>
                <a:gd name="T65" fmla="*/ 12 h 319"/>
                <a:gd name="T66" fmla="*/ 326 w 410"/>
                <a:gd name="T67" fmla="*/ 5 h 319"/>
                <a:gd name="T68" fmla="*/ 373 w 410"/>
                <a:gd name="T69" fmla="*/ 1 h 319"/>
                <a:gd name="T70" fmla="*/ 405 w 410"/>
                <a:gd name="T71" fmla="*/ 0 h 319"/>
                <a:gd name="T72" fmla="*/ 409 w 410"/>
                <a:gd name="T73" fmla="*/ 1 h 319"/>
                <a:gd name="T74" fmla="*/ 405 w 410"/>
                <a:gd name="T75" fmla="*/ 9 h 319"/>
                <a:gd name="T76" fmla="*/ 398 w 410"/>
                <a:gd name="T77" fmla="*/ 12 h 319"/>
                <a:gd name="T78" fmla="*/ 392 w 410"/>
                <a:gd name="T79" fmla="*/ 12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0" h="319">
                  <a:moveTo>
                    <a:pt x="392" y="12"/>
                  </a:moveTo>
                  <a:lnTo>
                    <a:pt x="361" y="12"/>
                  </a:lnTo>
                  <a:lnTo>
                    <a:pt x="324" y="16"/>
                  </a:lnTo>
                  <a:lnTo>
                    <a:pt x="286" y="25"/>
                  </a:lnTo>
                  <a:lnTo>
                    <a:pt x="248" y="34"/>
                  </a:lnTo>
                  <a:lnTo>
                    <a:pt x="211" y="45"/>
                  </a:lnTo>
                  <a:lnTo>
                    <a:pt x="182" y="58"/>
                  </a:lnTo>
                  <a:lnTo>
                    <a:pt x="162" y="69"/>
                  </a:lnTo>
                  <a:lnTo>
                    <a:pt x="154" y="79"/>
                  </a:lnTo>
                  <a:lnTo>
                    <a:pt x="152" y="85"/>
                  </a:lnTo>
                  <a:lnTo>
                    <a:pt x="156" y="88"/>
                  </a:lnTo>
                  <a:lnTo>
                    <a:pt x="162" y="88"/>
                  </a:lnTo>
                  <a:lnTo>
                    <a:pt x="171" y="90"/>
                  </a:lnTo>
                  <a:lnTo>
                    <a:pt x="178" y="90"/>
                  </a:lnTo>
                  <a:lnTo>
                    <a:pt x="184" y="92"/>
                  </a:lnTo>
                  <a:lnTo>
                    <a:pt x="188" y="95"/>
                  </a:lnTo>
                  <a:lnTo>
                    <a:pt x="189" y="101"/>
                  </a:lnTo>
                  <a:lnTo>
                    <a:pt x="186" y="108"/>
                  </a:lnTo>
                  <a:lnTo>
                    <a:pt x="178" y="115"/>
                  </a:lnTo>
                  <a:lnTo>
                    <a:pt x="167" y="123"/>
                  </a:lnTo>
                  <a:lnTo>
                    <a:pt x="154" y="131"/>
                  </a:lnTo>
                  <a:lnTo>
                    <a:pt x="139" y="140"/>
                  </a:lnTo>
                  <a:lnTo>
                    <a:pt x="122" y="152"/>
                  </a:lnTo>
                  <a:lnTo>
                    <a:pt x="106" y="165"/>
                  </a:lnTo>
                  <a:lnTo>
                    <a:pt x="89" y="179"/>
                  </a:lnTo>
                  <a:lnTo>
                    <a:pt x="71" y="198"/>
                  </a:lnTo>
                  <a:lnTo>
                    <a:pt x="56" y="219"/>
                  </a:lnTo>
                  <a:lnTo>
                    <a:pt x="40" y="242"/>
                  </a:lnTo>
                  <a:lnTo>
                    <a:pt x="27" y="265"/>
                  </a:lnTo>
                  <a:lnTo>
                    <a:pt x="15" y="286"/>
                  </a:lnTo>
                  <a:lnTo>
                    <a:pt x="6" y="303"/>
                  </a:lnTo>
                  <a:lnTo>
                    <a:pt x="2" y="314"/>
                  </a:lnTo>
                  <a:lnTo>
                    <a:pt x="0" y="319"/>
                  </a:lnTo>
                  <a:lnTo>
                    <a:pt x="0" y="316"/>
                  </a:lnTo>
                  <a:lnTo>
                    <a:pt x="4" y="305"/>
                  </a:lnTo>
                  <a:lnTo>
                    <a:pt x="8" y="289"/>
                  </a:lnTo>
                  <a:lnTo>
                    <a:pt x="16" y="269"/>
                  </a:lnTo>
                  <a:lnTo>
                    <a:pt x="25" y="247"/>
                  </a:lnTo>
                  <a:lnTo>
                    <a:pt x="37" y="224"/>
                  </a:lnTo>
                  <a:lnTo>
                    <a:pt x="51" y="200"/>
                  </a:lnTo>
                  <a:lnTo>
                    <a:pt x="68" y="179"/>
                  </a:lnTo>
                  <a:lnTo>
                    <a:pt x="85" y="161"/>
                  </a:lnTo>
                  <a:lnTo>
                    <a:pt x="103" y="145"/>
                  </a:lnTo>
                  <a:lnTo>
                    <a:pt x="119" y="133"/>
                  </a:lnTo>
                  <a:lnTo>
                    <a:pt x="134" y="123"/>
                  </a:lnTo>
                  <a:lnTo>
                    <a:pt x="146" y="114"/>
                  </a:lnTo>
                  <a:lnTo>
                    <a:pt x="156" y="111"/>
                  </a:lnTo>
                  <a:lnTo>
                    <a:pt x="162" y="107"/>
                  </a:lnTo>
                  <a:lnTo>
                    <a:pt x="165" y="107"/>
                  </a:lnTo>
                  <a:lnTo>
                    <a:pt x="164" y="106"/>
                  </a:lnTo>
                  <a:lnTo>
                    <a:pt x="160" y="106"/>
                  </a:lnTo>
                  <a:lnTo>
                    <a:pt x="155" y="104"/>
                  </a:lnTo>
                  <a:lnTo>
                    <a:pt x="150" y="104"/>
                  </a:lnTo>
                  <a:lnTo>
                    <a:pt x="144" y="101"/>
                  </a:lnTo>
                  <a:lnTo>
                    <a:pt x="138" y="97"/>
                  </a:lnTo>
                  <a:lnTo>
                    <a:pt x="134" y="91"/>
                  </a:lnTo>
                  <a:lnTo>
                    <a:pt x="132" y="82"/>
                  </a:lnTo>
                  <a:lnTo>
                    <a:pt x="133" y="74"/>
                  </a:lnTo>
                  <a:lnTo>
                    <a:pt x="140" y="65"/>
                  </a:lnTo>
                  <a:lnTo>
                    <a:pt x="151" y="57"/>
                  </a:lnTo>
                  <a:lnTo>
                    <a:pt x="167" y="48"/>
                  </a:lnTo>
                  <a:lnTo>
                    <a:pt x="184" y="39"/>
                  </a:lnTo>
                  <a:lnTo>
                    <a:pt x="205" y="31"/>
                  </a:lnTo>
                  <a:lnTo>
                    <a:pt x="226" y="25"/>
                  </a:lnTo>
                  <a:lnTo>
                    <a:pt x="248" y="18"/>
                  </a:lnTo>
                  <a:lnTo>
                    <a:pt x="272" y="12"/>
                  </a:lnTo>
                  <a:lnTo>
                    <a:pt x="299" y="9"/>
                  </a:lnTo>
                  <a:lnTo>
                    <a:pt x="326" y="5"/>
                  </a:lnTo>
                  <a:lnTo>
                    <a:pt x="351" y="2"/>
                  </a:lnTo>
                  <a:lnTo>
                    <a:pt x="373" y="1"/>
                  </a:lnTo>
                  <a:lnTo>
                    <a:pt x="393" y="0"/>
                  </a:lnTo>
                  <a:lnTo>
                    <a:pt x="405" y="0"/>
                  </a:lnTo>
                  <a:lnTo>
                    <a:pt x="410" y="0"/>
                  </a:lnTo>
                  <a:lnTo>
                    <a:pt x="409" y="1"/>
                  </a:lnTo>
                  <a:lnTo>
                    <a:pt x="408" y="6"/>
                  </a:lnTo>
                  <a:lnTo>
                    <a:pt x="405" y="9"/>
                  </a:lnTo>
                  <a:lnTo>
                    <a:pt x="402" y="11"/>
                  </a:lnTo>
                  <a:lnTo>
                    <a:pt x="398" y="12"/>
                  </a:lnTo>
                  <a:lnTo>
                    <a:pt x="392" y="12"/>
                  </a:lnTo>
                  <a:lnTo>
                    <a:pt x="392" y="1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93" name="Freeform 241">
              <a:extLst>
                <a:ext uri="{FF2B5EF4-FFF2-40B4-BE49-F238E27FC236}">
                  <a16:creationId xmlns:a16="http://schemas.microsoft.com/office/drawing/2014/main" id="{7FD90D8B-3D73-87AC-4C86-75F37B144EF9}"/>
                </a:ext>
              </a:extLst>
            </p:cNvPr>
            <p:cNvSpPr>
              <a:spLocks/>
            </p:cNvSpPr>
            <p:nvPr/>
          </p:nvSpPr>
          <p:spPr bwMode="auto">
            <a:xfrm>
              <a:off x="4715" y="2346"/>
              <a:ext cx="148" cy="56"/>
            </a:xfrm>
            <a:custGeom>
              <a:avLst/>
              <a:gdLst>
                <a:gd name="T0" fmla="*/ 2 w 148"/>
                <a:gd name="T1" fmla="*/ 6 h 56"/>
                <a:gd name="T2" fmla="*/ 13 w 148"/>
                <a:gd name="T3" fmla="*/ 9 h 56"/>
                <a:gd name="T4" fmla="*/ 30 w 148"/>
                <a:gd name="T5" fmla="*/ 16 h 56"/>
                <a:gd name="T6" fmla="*/ 46 w 148"/>
                <a:gd name="T7" fmla="*/ 22 h 56"/>
                <a:gd name="T8" fmla="*/ 57 w 148"/>
                <a:gd name="T9" fmla="*/ 28 h 56"/>
                <a:gd name="T10" fmla="*/ 68 w 148"/>
                <a:gd name="T11" fmla="*/ 38 h 56"/>
                <a:gd name="T12" fmla="*/ 78 w 148"/>
                <a:gd name="T13" fmla="*/ 44 h 56"/>
                <a:gd name="T14" fmla="*/ 84 w 148"/>
                <a:gd name="T15" fmla="*/ 50 h 56"/>
                <a:gd name="T16" fmla="*/ 85 w 148"/>
                <a:gd name="T17" fmla="*/ 49 h 56"/>
                <a:gd name="T18" fmla="*/ 85 w 148"/>
                <a:gd name="T19" fmla="*/ 41 h 56"/>
                <a:gd name="T20" fmla="*/ 85 w 148"/>
                <a:gd name="T21" fmla="*/ 30 h 56"/>
                <a:gd name="T22" fmla="*/ 83 w 148"/>
                <a:gd name="T23" fmla="*/ 19 h 56"/>
                <a:gd name="T24" fmla="*/ 81 w 148"/>
                <a:gd name="T25" fmla="*/ 13 h 56"/>
                <a:gd name="T26" fmla="*/ 99 w 148"/>
                <a:gd name="T27" fmla="*/ 24 h 56"/>
                <a:gd name="T28" fmla="*/ 124 w 148"/>
                <a:gd name="T29" fmla="*/ 40 h 56"/>
                <a:gd name="T30" fmla="*/ 144 w 148"/>
                <a:gd name="T31" fmla="*/ 54 h 56"/>
                <a:gd name="T32" fmla="*/ 146 w 148"/>
                <a:gd name="T33" fmla="*/ 55 h 56"/>
                <a:gd name="T34" fmla="*/ 140 w 148"/>
                <a:gd name="T35" fmla="*/ 47 h 56"/>
                <a:gd name="T36" fmla="*/ 129 w 148"/>
                <a:gd name="T37" fmla="*/ 36 h 56"/>
                <a:gd name="T38" fmla="*/ 116 w 148"/>
                <a:gd name="T39" fmla="*/ 24 h 56"/>
                <a:gd name="T40" fmla="*/ 100 w 148"/>
                <a:gd name="T41" fmla="*/ 12 h 56"/>
                <a:gd name="T42" fmla="*/ 86 w 148"/>
                <a:gd name="T43" fmla="*/ 3 h 56"/>
                <a:gd name="T44" fmla="*/ 75 w 148"/>
                <a:gd name="T45" fmla="*/ 0 h 56"/>
                <a:gd name="T46" fmla="*/ 69 w 148"/>
                <a:gd name="T47" fmla="*/ 2 h 56"/>
                <a:gd name="T48" fmla="*/ 70 w 148"/>
                <a:gd name="T49" fmla="*/ 9 h 56"/>
                <a:gd name="T50" fmla="*/ 72 w 148"/>
                <a:gd name="T51" fmla="*/ 18 h 56"/>
                <a:gd name="T52" fmla="*/ 74 w 148"/>
                <a:gd name="T53" fmla="*/ 25 h 56"/>
                <a:gd name="T54" fmla="*/ 75 w 148"/>
                <a:gd name="T55" fmla="*/ 32 h 56"/>
                <a:gd name="T56" fmla="*/ 75 w 148"/>
                <a:gd name="T57" fmla="*/ 32 h 56"/>
                <a:gd name="T58" fmla="*/ 70 w 148"/>
                <a:gd name="T59" fmla="*/ 27 h 56"/>
                <a:gd name="T60" fmla="*/ 62 w 148"/>
                <a:gd name="T61" fmla="*/ 19 h 56"/>
                <a:gd name="T62" fmla="*/ 49 w 148"/>
                <a:gd name="T63" fmla="*/ 12 h 56"/>
                <a:gd name="T64" fmla="*/ 35 w 148"/>
                <a:gd name="T65" fmla="*/ 6 h 56"/>
                <a:gd name="T66" fmla="*/ 19 w 148"/>
                <a:gd name="T67" fmla="*/ 4 h 56"/>
                <a:gd name="T68" fmla="*/ 8 w 148"/>
                <a:gd name="T69" fmla="*/ 4 h 56"/>
                <a:gd name="T70" fmla="*/ 0 w 148"/>
                <a:gd name="T71" fmla="*/ 6 h 56"/>
                <a:gd name="T72" fmla="*/ 0 w 148"/>
                <a:gd name="T73" fmla="*/ 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8" h="56">
                  <a:moveTo>
                    <a:pt x="0" y="6"/>
                  </a:moveTo>
                  <a:lnTo>
                    <a:pt x="2" y="6"/>
                  </a:lnTo>
                  <a:lnTo>
                    <a:pt x="6" y="8"/>
                  </a:lnTo>
                  <a:lnTo>
                    <a:pt x="13" y="9"/>
                  </a:lnTo>
                  <a:lnTo>
                    <a:pt x="21" y="12"/>
                  </a:lnTo>
                  <a:lnTo>
                    <a:pt x="30" y="16"/>
                  </a:lnTo>
                  <a:lnTo>
                    <a:pt x="38" y="18"/>
                  </a:lnTo>
                  <a:lnTo>
                    <a:pt x="46" y="22"/>
                  </a:lnTo>
                  <a:lnTo>
                    <a:pt x="52" y="25"/>
                  </a:lnTo>
                  <a:lnTo>
                    <a:pt x="57" y="28"/>
                  </a:lnTo>
                  <a:lnTo>
                    <a:pt x="63" y="33"/>
                  </a:lnTo>
                  <a:lnTo>
                    <a:pt x="68" y="38"/>
                  </a:lnTo>
                  <a:lnTo>
                    <a:pt x="73" y="41"/>
                  </a:lnTo>
                  <a:lnTo>
                    <a:pt x="78" y="44"/>
                  </a:lnTo>
                  <a:lnTo>
                    <a:pt x="81" y="47"/>
                  </a:lnTo>
                  <a:lnTo>
                    <a:pt x="84" y="50"/>
                  </a:lnTo>
                  <a:lnTo>
                    <a:pt x="85" y="51"/>
                  </a:lnTo>
                  <a:lnTo>
                    <a:pt x="85" y="49"/>
                  </a:lnTo>
                  <a:lnTo>
                    <a:pt x="85" y="46"/>
                  </a:lnTo>
                  <a:lnTo>
                    <a:pt x="85" y="41"/>
                  </a:lnTo>
                  <a:lnTo>
                    <a:pt x="85" y="36"/>
                  </a:lnTo>
                  <a:lnTo>
                    <a:pt x="85" y="30"/>
                  </a:lnTo>
                  <a:lnTo>
                    <a:pt x="85" y="24"/>
                  </a:lnTo>
                  <a:lnTo>
                    <a:pt x="83" y="19"/>
                  </a:lnTo>
                  <a:lnTo>
                    <a:pt x="81" y="16"/>
                  </a:lnTo>
                  <a:lnTo>
                    <a:pt x="81" y="13"/>
                  </a:lnTo>
                  <a:lnTo>
                    <a:pt x="87" y="17"/>
                  </a:lnTo>
                  <a:lnTo>
                    <a:pt x="99" y="24"/>
                  </a:lnTo>
                  <a:lnTo>
                    <a:pt x="111" y="32"/>
                  </a:lnTo>
                  <a:lnTo>
                    <a:pt x="124" y="40"/>
                  </a:lnTo>
                  <a:lnTo>
                    <a:pt x="135" y="47"/>
                  </a:lnTo>
                  <a:lnTo>
                    <a:pt x="144" y="54"/>
                  </a:lnTo>
                  <a:lnTo>
                    <a:pt x="148" y="56"/>
                  </a:lnTo>
                  <a:lnTo>
                    <a:pt x="146" y="55"/>
                  </a:lnTo>
                  <a:lnTo>
                    <a:pt x="144" y="52"/>
                  </a:lnTo>
                  <a:lnTo>
                    <a:pt x="140" y="47"/>
                  </a:lnTo>
                  <a:lnTo>
                    <a:pt x="135" y="43"/>
                  </a:lnTo>
                  <a:lnTo>
                    <a:pt x="129" y="36"/>
                  </a:lnTo>
                  <a:lnTo>
                    <a:pt x="123" y="30"/>
                  </a:lnTo>
                  <a:lnTo>
                    <a:pt x="116" y="24"/>
                  </a:lnTo>
                  <a:lnTo>
                    <a:pt x="108" y="18"/>
                  </a:lnTo>
                  <a:lnTo>
                    <a:pt x="100" y="12"/>
                  </a:lnTo>
                  <a:lnTo>
                    <a:pt x="92" y="7"/>
                  </a:lnTo>
                  <a:lnTo>
                    <a:pt x="86" y="3"/>
                  </a:lnTo>
                  <a:lnTo>
                    <a:pt x="80" y="1"/>
                  </a:lnTo>
                  <a:lnTo>
                    <a:pt x="75" y="0"/>
                  </a:lnTo>
                  <a:lnTo>
                    <a:pt x="72" y="0"/>
                  </a:lnTo>
                  <a:lnTo>
                    <a:pt x="69" y="2"/>
                  </a:lnTo>
                  <a:lnTo>
                    <a:pt x="69" y="6"/>
                  </a:lnTo>
                  <a:lnTo>
                    <a:pt x="70" y="9"/>
                  </a:lnTo>
                  <a:lnTo>
                    <a:pt x="72" y="13"/>
                  </a:lnTo>
                  <a:lnTo>
                    <a:pt x="72" y="18"/>
                  </a:lnTo>
                  <a:lnTo>
                    <a:pt x="74" y="22"/>
                  </a:lnTo>
                  <a:lnTo>
                    <a:pt x="74" y="25"/>
                  </a:lnTo>
                  <a:lnTo>
                    <a:pt x="75" y="29"/>
                  </a:lnTo>
                  <a:lnTo>
                    <a:pt x="75" y="32"/>
                  </a:lnTo>
                  <a:lnTo>
                    <a:pt x="76" y="33"/>
                  </a:lnTo>
                  <a:lnTo>
                    <a:pt x="75" y="32"/>
                  </a:lnTo>
                  <a:lnTo>
                    <a:pt x="74" y="29"/>
                  </a:lnTo>
                  <a:lnTo>
                    <a:pt x="70" y="27"/>
                  </a:lnTo>
                  <a:lnTo>
                    <a:pt x="67" y="23"/>
                  </a:lnTo>
                  <a:lnTo>
                    <a:pt x="62" y="19"/>
                  </a:lnTo>
                  <a:lnTo>
                    <a:pt x="56" y="16"/>
                  </a:lnTo>
                  <a:lnTo>
                    <a:pt x="49" y="12"/>
                  </a:lnTo>
                  <a:lnTo>
                    <a:pt x="42" y="9"/>
                  </a:lnTo>
                  <a:lnTo>
                    <a:pt x="35" y="6"/>
                  </a:lnTo>
                  <a:lnTo>
                    <a:pt x="26" y="4"/>
                  </a:lnTo>
                  <a:lnTo>
                    <a:pt x="19" y="4"/>
                  </a:lnTo>
                  <a:lnTo>
                    <a:pt x="13" y="4"/>
                  </a:lnTo>
                  <a:lnTo>
                    <a:pt x="8" y="4"/>
                  </a:lnTo>
                  <a:lnTo>
                    <a:pt x="3" y="6"/>
                  </a:lnTo>
                  <a:lnTo>
                    <a:pt x="0" y="6"/>
                  </a:lnTo>
                  <a:lnTo>
                    <a:pt x="0" y="6"/>
                  </a:lnTo>
                  <a:lnTo>
                    <a:pt x="0" y="6"/>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94" name="Freeform 242">
              <a:extLst>
                <a:ext uri="{FF2B5EF4-FFF2-40B4-BE49-F238E27FC236}">
                  <a16:creationId xmlns:a16="http://schemas.microsoft.com/office/drawing/2014/main" id="{167B7C39-75C8-4166-8B07-43FD2D05AA4D}"/>
                </a:ext>
              </a:extLst>
            </p:cNvPr>
            <p:cNvSpPr>
              <a:spLocks/>
            </p:cNvSpPr>
            <p:nvPr/>
          </p:nvSpPr>
          <p:spPr bwMode="auto">
            <a:xfrm>
              <a:off x="4278" y="3064"/>
              <a:ext cx="128" cy="89"/>
            </a:xfrm>
            <a:custGeom>
              <a:avLst/>
              <a:gdLst>
                <a:gd name="T0" fmla="*/ 2 w 128"/>
                <a:gd name="T1" fmla="*/ 1 h 89"/>
                <a:gd name="T2" fmla="*/ 10 w 128"/>
                <a:gd name="T3" fmla="*/ 10 h 89"/>
                <a:gd name="T4" fmla="*/ 25 w 128"/>
                <a:gd name="T5" fmla="*/ 22 h 89"/>
                <a:gd name="T6" fmla="*/ 43 w 128"/>
                <a:gd name="T7" fmla="*/ 32 h 89"/>
                <a:gd name="T8" fmla="*/ 62 w 128"/>
                <a:gd name="T9" fmla="*/ 37 h 89"/>
                <a:gd name="T10" fmla="*/ 78 w 128"/>
                <a:gd name="T11" fmla="*/ 41 h 89"/>
                <a:gd name="T12" fmla="*/ 89 w 128"/>
                <a:gd name="T13" fmla="*/ 44 h 89"/>
                <a:gd name="T14" fmla="*/ 95 w 128"/>
                <a:gd name="T15" fmla="*/ 46 h 89"/>
                <a:gd name="T16" fmla="*/ 95 w 128"/>
                <a:gd name="T17" fmla="*/ 47 h 89"/>
                <a:gd name="T18" fmla="*/ 85 w 128"/>
                <a:gd name="T19" fmla="*/ 48 h 89"/>
                <a:gd name="T20" fmla="*/ 73 w 128"/>
                <a:gd name="T21" fmla="*/ 53 h 89"/>
                <a:gd name="T22" fmla="*/ 65 w 128"/>
                <a:gd name="T23" fmla="*/ 59 h 89"/>
                <a:gd name="T24" fmla="*/ 67 w 128"/>
                <a:gd name="T25" fmla="*/ 68 h 89"/>
                <a:gd name="T26" fmla="*/ 85 w 128"/>
                <a:gd name="T27" fmla="*/ 76 h 89"/>
                <a:gd name="T28" fmla="*/ 107 w 128"/>
                <a:gd name="T29" fmla="*/ 82 h 89"/>
                <a:gd name="T30" fmla="*/ 126 w 128"/>
                <a:gd name="T31" fmla="*/ 87 h 89"/>
                <a:gd name="T32" fmla="*/ 126 w 128"/>
                <a:gd name="T33" fmla="*/ 87 h 89"/>
                <a:gd name="T34" fmla="*/ 115 w 128"/>
                <a:gd name="T35" fmla="*/ 82 h 89"/>
                <a:gd name="T36" fmla="*/ 99 w 128"/>
                <a:gd name="T37" fmla="*/ 74 h 89"/>
                <a:gd name="T38" fmla="*/ 89 w 128"/>
                <a:gd name="T39" fmla="*/ 66 h 89"/>
                <a:gd name="T40" fmla="*/ 90 w 128"/>
                <a:gd name="T41" fmla="*/ 62 h 89"/>
                <a:gd name="T42" fmla="*/ 97 w 128"/>
                <a:gd name="T43" fmla="*/ 58 h 89"/>
                <a:gd name="T44" fmla="*/ 107 w 128"/>
                <a:gd name="T45" fmla="*/ 53 h 89"/>
                <a:gd name="T46" fmla="*/ 113 w 128"/>
                <a:gd name="T47" fmla="*/ 48 h 89"/>
                <a:gd name="T48" fmla="*/ 108 w 128"/>
                <a:gd name="T49" fmla="*/ 39 h 89"/>
                <a:gd name="T50" fmla="*/ 97 w 128"/>
                <a:gd name="T51" fmla="*/ 33 h 89"/>
                <a:gd name="T52" fmla="*/ 83 w 128"/>
                <a:gd name="T53" fmla="*/ 30 h 89"/>
                <a:gd name="T54" fmla="*/ 67 w 128"/>
                <a:gd name="T55" fmla="*/ 27 h 89"/>
                <a:gd name="T56" fmla="*/ 50 w 128"/>
                <a:gd name="T57" fmla="*/ 23 h 89"/>
                <a:gd name="T58" fmla="*/ 30 w 128"/>
                <a:gd name="T59" fmla="*/ 16 h 89"/>
                <a:gd name="T60" fmla="*/ 13 w 128"/>
                <a:gd name="T61" fmla="*/ 7 h 89"/>
                <a:gd name="T62" fmla="*/ 2 w 128"/>
                <a:gd name="T63" fmla="*/ 1 h 89"/>
                <a:gd name="T64" fmla="*/ 0 w 128"/>
                <a:gd name="T6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89">
                  <a:moveTo>
                    <a:pt x="0" y="0"/>
                  </a:moveTo>
                  <a:lnTo>
                    <a:pt x="2" y="1"/>
                  </a:lnTo>
                  <a:lnTo>
                    <a:pt x="5" y="5"/>
                  </a:lnTo>
                  <a:lnTo>
                    <a:pt x="10" y="10"/>
                  </a:lnTo>
                  <a:lnTo>
                    <a:pt x="18" y="16"/>
                  </a:lnTo>
                  <a:lnTo>
                    <a:pt x="25" y="22"/>
                  </a:lnTo>
                  <a:lnTo>
                    <a:pt x="35" y="27"/>
                  </a:lnTo>
                  <a:lnTo>
                    <a:pt x="43" y="32"/>
                  </a:lnTo>
                  <a:lnTo>
                    <a:pt x="53" y="36"/>
                  </a:lnTo>
                  <a:lnTo>
                    <a:pt x="62" y="37"/>
                  </a:lnTo>
                  <a:lnTo>
                    <a:pt x="70" y="39"/>
                  </a:lnTo>
                  <a:lnTo>
                    <a:pt x="78" y="41"/>
                  </a:lnTo>
                  <a:lnTo>
                    <a:pt x="84" y="43"/>
                  </a:lnTo>
                  <a:lnTo>
                    <a:pt x="89" y="44"/>
                  </a:lnTo>
                  <a:lnTo>
                    <a:pt x="92" y="46"/>
                  </a:lnTo>
                  <a:lnTo>
                    <a:pt x="95" y="46"/>
                  </a:lnTo>
                  <a:lnTo>
                    <a:pt x="96" y="47"/>
                  </a:lnTo>
                  <a:lnTo>
                    <a:pt x="95" y="47"/>
                  </a:lnTo>
                  <a:lnTo>
                    <a:pt x="91" y="48"/>
                  </a:lnTo>
                  <a:lnTo>
                    <a:pt x="85" y="48"/>
                  </a:lnTo>
                  <a:lnTo>
                    <a:pt x="79" y="52"/>
                  </a:lnTo>
                  <a:lnTo>
                    <a:pt x="73" y="53"/>
                  </a:lnTo>
                  <a:lnTo>
                    <a:pt x="69" y="57"/>
                  </a:lnTo>
                  <a:lnTo>
                    <a:pt x="65" y="59"/>
                  </a:lnTo>
                  <a:lnTo>
                    <a:pt x="64" y="64"/>
                  </a:lnTo>
                  <a:lnTo>
                    <a:pt x="67" y="68"/>
                  </a:lnTo>
                  <a:lnTo>
                    <a:pt x="75" y="71"/>
                  </a:lnTo>
                  <a:lnTo>
                    <a:pt x="85" y="76"/>
                  </a:lnTo>
                  <a:lnTo>
                    <a:pt x="96" y="80"/>
                  </a:lnTo>
                  <a:lnTo>
                    <a:pt x="107" y="82"/>
                  </a:lnTo>
                  <a:lnTo>
                    <a:pt x="118" y="86"/>
                  </a:lnTo>
                  <a:lnTo>
                    <a:pt x="126" y="87"/>
                  </a:lnTo>
                  <a:lnTo>
                    <a:pt x="128" y="89"/>
                  </a:lnTo>
                  <a:lnTo>
                    <a:pt x="126" y="87"/>
                  </a:lnTo>
                  <a:lnTo>
                    <a:pt x="121" y="86"/>
                  </a:lnTo>
                  <a:lnTo>
                    <a:pt x="115" y="82"/>
                  </a:lnTo>
                  <a:lnTo>
                    <a:pt x="107" y="79"/>
                  </a:lnTo>
                  <a:lnTo>
                    <a:pt x="99" y="74"/>
                  </a:lnTo>
                  <a:lnTo>
                    <a:pt x="92" y="70"/>
                  </a:lnTo>
                  <a:lnTo>
                    <a:pt x="89" y="66"/>
                  </a:lnTo>
                  <a:lnTo>
                    <a:pt x="89" y="64"/>
                  </a:lnTo>
                  <a:lnTo>
                    <a:pt x="90" y="62"/>
                  </a:lnTo>
                  <a:lnTo>
                    <a:pt x="94" y="59"/>
                  </a:lnTo>
                  <a:lnTo>
                    <a:pt x="97" y="58"/>
                  </a:lnTo>
                  <a:lnTo>
                    <a:pt x="104" y="55"/>
                  </a:lnTo>
                  <a:lnTo>
                    <a:pt x="107" y="53"/>
                  </a:lnTo>
                  <a:lnTo>
                    <a:pt x="111" y="52"/>
                  </a:lnTo>
                  <a:lnTo>
                    <a:pt x="113" y="48"/>
                  </a:lnTo>
                  <a:lnTo>
                    <a:pt x="112" y="44"/>
                  </a:lnTo>
                  <a:lnTo>
                    <a:pt x="108" y="39"/>
                  </a:lnTo>
                  <a:lnTo>
                    <a:pt x="104" y="36"/>
                  </a:lnTo>
                  <a:lnTo>
                    <a:pt x="97" y="33"/>
                  </a:lnTo>
                  <a:lnTo>
                    <a:pt x="91" y="32"/>
                  </a:lnTo>
                  <a:lnTo>
                    <a:pt x="83" y="30"/>
                  </a:lnTo>
                  <a:lnTo>
                    <a:pt x="75" y="28"/>
                  </a:lnTo>
                  <a:lnTo>
                    <a:pt x="67" y="27"/>
                  </a:lnTo>
                  <a:lnTo>
                    <a:pt x="59" y="26"/>
                  </a:lnTo>
                  <a:lnTo>
                    <a:pt x="50" y="23"/>
                  </a:lnTo>
                  <a:lnTo>
                    <a:pt x="41" y="20"/>
                  </a:lnTo>
                  <a:lnTo>
                    <a:pt x="30" y="16"/>
                  </a:lnTo>
                  <a:lnTo>
                    <a:pt x="21" y="11"/>
                  </a:lnTo>
                  <a:lnTo>
                    <a:pt x="13" y="7"/>
                  </a:lnTo>
                  <a:lnTo>
                    <a:pt x="7" y="4"/>
                  </a:lnTo>
                  <a:lnTo>
                    <a:pt x="2" y="1"/>
                  </a:lnTo>
                  <a:lnTo>
                    <a:pt x="0" y="0"/>
                  </a:lnTo>
                  <a:lnTo>
                    <a:pt x="0" y="0"/>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6195" name="Freeform 243">
              <a:extLst>
                <a:ext uri="{FF2B5EF4-FFF2-40B4-BE49-F238E27FC236}">
                  <a16:creationId xmlns:a16="http://schemas.microsoft.com/office/drawing/2014/main" id="{A93D52FC-E393-4221-C1B2-C190D1859582}"/>
                </a:ext>
              </a:extLst>
            </p:cNvPr>
            <p:cNvSpPr>
              <a:spLocks/>
            </p:cNvSpPr>
            <p:nvPr/>
          </p:nvSpPr>
          <p:spPr bwMode="auto">
            <a:xfrm>
              <a:off x="4714" y="2815"/>
              <a:ext cx="277" cy="282"/>
            </a:xfrm>
            <a:custGeom>
              <a:avLst/>
              <a:gdLst>
                <a:gd name="T0" fmla="*/ 4 w 277"/>
                <a:gd name="T1" fmla="*/ 281 h 282"/>
                <a:gd name="T2" fmla="*/ 32 w 277"/>
                <a:gd name="T3" fmla="*/ 275 h 282"/>
                <a:gd name="T4" fmla="*/ 76 w 277"/>
                <a:gd name="T5" fmla="*/ 263 h 282"/>
                <a:gd name="T6" fmla="*/ 120 w 277"/>
                <a:gd name="T7" fmla="*/ 244 h 282"/>
                <a:gd name="T8" fmla="*/ 152 w 277"/>
                <a:gd name="T9" fmla="*/ 222 h 282"/>
                <a:gd name="T10" fmla="*/ 167 w 277"/>
                <a:gd name="T11" fmla="*/ 204 h 282"/>
                <a:gd name="T12" fmla="*/ 168 w 277"/>
                <a:gd name="T13" fmla="*/ 190 h 282"/>
                <a:gd name="T14" fmla="*/ 157 w 277"/>
                <a:gd name="T15" fmla="*/ 183 h 282"/>
                <a:gd name="T16" fmla="*/ 145 w 277"/>
                <a:gd name="T17" fmla="*/ 177 h 282"/>
                <a:gd name="T18" fmla="*/ 154 w 277"/>
                <a:gd name="T19" fmla="*/ 161 h 282"/>
                <a:gd name="T20" fmla="*/ 177 w 277"/>
                <a:gd name="T21" fmla="*/ 137 h 282"/>
                <a:gd name="T22" fmla="*/ 203 w 277"/>
                <a:gd name="T23" fmla="*/ 112 h 282"/>
                <a:gd name="T24" fmla="*/ 225 w 277"/>
                <a:gd name="T25" fmla="*/ 87 h 282"/>
                <a:gd name="T26" fmla="*/ 246 w 277"/>
                <a:gd name="T27" fmla="*/ 54 h 282"/>
                <a:gd name="T28" fmla="*/ 264 w 277"/>
                <a:gd name="T29" fmla="*/ 23 h 282"/>
                <a:gd name="T30" fmla="*/ 276 w 277"/>
                <a:gd name="T31" fmla="*/ 2 h 282"/>
                <a:gd name="T32" fmla="*/ 277 w 277"/>
                <a:gd name="T33" fmla="*/ 1 h 282"/>
                <a:gd name="T34" fmla="*/ 273 w 277"/>
                <a:gd name="T35" fmla="*/ 17 h 282"/>
                <a:gd name="T36" fmla="*/ 262 w 277"/>
                <a:gd name="T37" fmla="*/ 43 h 282"/>
                <a:gd name="T38" fmla="*/ 246 w 277"/>
                <a:gd name="T39" fmla="*/ 76 h 282"/>
                <a:gd name="T40" fmla="*/ 223 w 277"/>
                <a:gd name="T41" fmla="*/ 110 h 282"/>
                <a:gd name="T42" fmla="*/ 200 w 277"/>
                <a:gd name="T43" fmla="*/ 137 h 282"/>
                <a:gd name="T44" fmla="*/ 179 w 277"/>
                <a:gd name="T45" fmla="*/ 158 h 282"/>
                <a:gd name="T46" fmla="*/ 163 w 277"/>
                <a:gd name="T47" fmla="*/ 169 h 282"/>
                <a:gd name="T48" fmla="*/ 182 w 277"/>
                <a:gd name="T49" fmla="*/ 168 h 282"/>
                <a:gd name="T50" fmla="*/ 189 w 277"/>
                <a:gd name="T51" fmla="*/ 175 h 282"/>
                <a:gd name="T52" fmla="*/ 187 w 277"/>
                <a:gd name="T53" fmla="*/ 198 h 282"/>
                <a:gd name="T54" fmla="*/ 172 w 277"/>
                <a:gd name="T55" fmla="*/ 222 h 282"/>
                <a:gd name="T56" fmla="*/ 154 w 277"/>
                <a:gd name="T57" fmla="*/ 241 h 282"/>
                <a:gd name="T58" fmla="*/ 128 w 277"/>
                <a:gd name="T59" fmla="*/ 256 h 282"/>
                <a:gd name="T60" fmla="*/ 96 w 277"/>
                <a:gd name="T61" fmla="*/ 270 h 282"/>
                <a:gd name="T62" fmla="*/ 60 w 277"/>
                <a:gd name="T63" fmla="*/ 280 h 282"/>
                <a:gd name="T64" fmla="*/ 30 w 277"/>
                <a:gd name="T65" fmla="*/ 282 h 282"/>
                <a:gd name="T66" fmla="*/ 7 w 277"/>
                <a:gd name="T67" fmla="*/ 282 h 282"/>
                <a:gd name="T68" fmla="*/ 0 w 277"/>
                <a:gd name="T69"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7" h="282">
                  <a:moveTo>
                    <a:pt x="0" y="282"/>
                  </a:moveTo>
                  <a:lnTo>
                    <a:pt x="4" y="281"/>
                  </a:lnTo>
                  <a:lnTo>
                    <a:pt x="15" y="279"/>
                  </a:lnTo>
                  <a:lnTo>
                    <a:pt x="32" y="275"/>
                  </a:lnTo>
                  <a:lnTo>
                    <a:pt x="53" y="270"/>
                  </a:lnTo>
                  <a:lnTo>
                    <a:pt x="76" y="263"/>
                  </a:lnTo>
                  <a:lnTo>
                    <a:pt x="100" y="254"/>
                  </a:lnTo>
                  <a:lnTo>
                    <a:pt x="120" y="244"/>
                  </a:lnTo>
                  <a:lnTo>
                    <a:pt x="139" y="233"/>
                  </a:lnTo>
                  <a:lnTo>
                    <a:pt x="152" y="222"/>
                  </a:lnTo>
                  <a:lnTo>
                    <a:pt x="162" y="212"/>
                  </a:lnTo>
                  <a:lnTo>
                    <a:pt x="167" y="204"/>
                  </a:lnTo>
                  <a:lnTo>
                    <a:pt x="169" y="196"/>
                  </a:lnTo>
                  <a:lnTo>
                    <a:pt x="168" y="190"/>
                  </a:lnTo>
                  <a:lnTo>
                    <a:pt x="165" y="186"/>
                  </a:lnTo>
                  <a:lnTo>
                    <a:pt x="157" y="183"/>
                  </a:lnTo>
                  <a:lnTo>
                    <a:pt x="150" y="182"/>
                  </a:lnTo>
                  <a:lnTo>
                    <a:pt x="145" y="177"/>
                  </a:lnTo>
                  <a:lnTo>
                    <a:pt x="146" y="171"/>
                  </a:lnTo>
                  <a:lnTo>
                    <a:pt x="154" y="161"/>
                  </a:lnTo>
                  <a:lnTo>
                    <a:pt x="165" y="150"/>
                  </a:lnTo>
                  <a:lnTo>
                    <a:pt x="177" y="137"/>
                  </a:lnTo>
                  <a:lnTo>
                    <a:pt x="190" y="125"/>
                  </a:lnTo>
                  <a:lnTo>
                    <a:pt x="203" y="112"/>
                  </a:lnTo>
                  <a:lnTo>
                    <a:pt x="215" y="100"/>
                  </a:lnTo>
                  <a:lnTo>
                    <a:pt x="225" y="87"/>
                  </a:lnTo>
                  <a:lnTo>
                    <a:pt x="236" y="71"/>
                  </a:lnTo>
                  <a:lnTo>
                    <a:pt x="246" y="54"/>
                  </a:lnTo>
                  <a:lnTo>
                    <a:pt x="255" y="38"/>
                  </a:lnTo>
                  <a:lnTo>
                    <a:pt x="264" y="23"/>
                  </a:lnTo>
                  <a:lnTo>
                    <a:pt x="271" y="11"/>
                  </a:lnTo>
                  <a:lnTo>
                    <a:pt x="276" y="2"/>
                  </a:lnTo>
                  <a:lnTo>
                    <a:pt x="277" y="0"/>
                  </a:lnTo>
                  <a:lnTo>
                    <a:pt x="277" y="1"/>
                  </a:lnTo>
                  <a:lnTo>
                    <a:pt x="275" y="7"/>
                  </a:lnTo>
                  <a:lnTo>
                    <a:pt x="273" y="17"/>
                  </a:lnTo>
                  <a:lnTo>
                    <a:pt x="268" y="29"/>
                  </a:lnTo>
                  <a:lnTo>
                    <a:pt x="262" y="43"/>
                  </a:lnTo>
                  <a:lnTo>
                    <a:pt x="255" y="60"/>
                  </a:lnTo>
                  <a:lnTo>
                    <a:pt x="246" y="76"/>
                  </a:lnTo>
                  <a:lnTo>
                    <a:pt x="236" y="94"/>
                  </a:lnTo>
                  <a:lnTo>
                    <a:pt x="223" y="110"/>
                  </a:lnTo>
                  <a:lnTo>
                    <a:pt x="212" y="125"/>
                  </a:lnTo>
                  <a:lnTo>
                    <a:pt x="200" y="137"/>
                  </a:lnTo>
                  <a:lnTo>
                    <a:pt x="189" y="148"/>
                  </a:lnTo>
                  <a:lnTo>
                    <a:pt x="179" y="158"/>
                  </a:lnTo>
                  <a:lnTo>
                    <a:pt x="171" y="164"/>
                  </a:lnTo>
                  <a:lnTo>
                    <a:pt x="163" y="169"/>
                  </a:lnTo>
                  <a:lnTo>
                    <a:pt x="176" y="167"/>
                  </a:lnTo>
                  <a:lnTo>
                    <a:pt x="182" y="168"/>
                  </a:lnTo>
                  <a:lnTo>
                    <a:pt x="187" y="171"/>
                  </a:lnTo>
                  <a:lnTo>
                    <a:pt x="189" y="175"/>
                  </a:lnTo>
                  <a:lnTo>
                    <a:pt x="190" y="184"/>
                  </a:lnTo>
                  <a:lnTo>
                    <a:pt x="187" y="198"/>
                  </a:lnTo>
                  <a:lnTo>
                    <a:pt x="181" y="210"/>
                  </a:lnTo>
                  <a:lnTo>
                    <a:pt x="172" y="222"/>
                  </a:lnTo>
                  <a:lnTo>
                    <a:pt x="163" y="232"/>
                  </a:lnTo>
                  <a:lnTo>
                    <a:pt x="154" y="241"/>
                  </a:lnTo>
                  <a:lnTo>
                    <a:pt x="141" y="249"/>
                  </a:lnTo>
                  <a:lnTo>
                    <a:pt x="128" y="256"/>
                  </a:lnTo>
                  <a:lnTo>
                    <a:pt x="113" y="263"/>
                  </a:lnTo>
                  <a:lnTo>
                    <a:pt x="96" y="270"/>
                  </a:lnTo>
                  <a:lnTo>
                    <a:pt x="79" y="275"/>
                  </a:lnTo>
                  <a:lnTo>
                    <a:pt x="60" y="280"/>
                  </a:lnTo>
                  <a:lnTo>
                    <a:pt x="44" y="281"/>
                  </a:lnTo>
                  <a:lnTo>
                    <a:pt x="30" y="282"/>
                  </a:lnTo>
                  <a:lnTo>
                    <a:pt x="17" y="282"/>
                  </a:lnTo>
                  <a:lnTo>
                    <a:pt x="7" y="282"/>
                  </a:lnTo>
                  <a:lnTo>
                    <a:pt x="1" y="282"/>
                  </a:lnTo>
                  <a:lnTo>
                    <a:pt x="0" y="282"/>
                  </a:lnTo>
                  <a:lnTo>
                    <a:pt x="0" y="282"/>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pic>
        <p:nvPicPr>
          <p:cNvPr id="126038" name="Picture 86">
            <a:extLst>
              <a:ext uri="{FF2B5EF4-FFF2-40B4-BE49-F238E27FC236}">
                <a16:creationId xmlns:a16="http://schemas.microsoft.com/office/drawing/2014/main" id="{B4B0B92A-354F-237A-CB9E-12E25A3841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25" y="1752600"/>
            <a:ext cx="2276475" cy="1912938"/>
          </a:xfrm>
          <a:prstGeom prst="rect">
            <a:avLst/>
          </a:prstGeom>
          <a:noFill/>
          <a:extLst>
            <a:ext uri="{909E8E84-426E-40DD-AFC4-6F175D3DCCD1}">
              <a14:hiddenFill xmlns:a14="http://schemas.microsoft.com/office/drawing/2010/main">
                <a:solidFill>
                  <a:srgbClr val="FFFFFF"/>
                </a:solidFill>
              </a14:hiddenFill>
            </a:ext>
          </a:extLst>
        </p:spPr>
      </p:pic>
      <p:pic>
        <p:nvPicPr>
          <p:cNvPr id="126039" name="Picture 87">
            <a:extLst>
              <a:ext uri="{FF2B5EF4-FFF2-40B4-BE49-F238E27FC236}">
                <a16:creationId xmlns:a16="http://schemas.microsoft.com/office/drawing/2014/main" id="{76627FA8-A3CC-8CBF-A95B-8B7D355596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752600"/>
            <a:ext cx="1195388" cy="1612900"/>
          </a:xfrm>
          <a:prstGeom prst="rect">
            <a:avLst/>
          </a:prstGeom>
          <a:noFill/>
          <a:extLst>
            <a:ext uri="{909E8E84-426E-40DD-AFC4-6F175D3DCCD1}">
              <a14:hiddenFill xmlns:a14="http://schemas.microsoft.com/office/drawing/2010/main">
                <a:solidFill>
                  <a:srgbClr val="FFFFFF"/>
                </a:solidFill>
              </a14:hiddenFill>
            </a:ext>
          </a:extLst>
        </p:spPr>
      </p:pic>
      <p:grpSp>
        <p:nvGrpSpPr>
          <p:cNvPr id="126065" name="Group 113">
            <a:extLst>
              <a:ext uri="{FF2B5EF4-FFF2-40B4-BE49-F238E27FC236}">
                <a16:creationId xmlns:a16="http://schemas.microsoft.com/office/drawing/2014/main" id="{625F2DB1-6E56-99EC-0DA5-5A24CA63242B}"/>
              </a:ext>
            </a:extLst>
          </p:cNvPr>
          <p:cNvGrpSpPr>
            <a:grpSpLocks/>
          </p:cNvGrpSpPr>
          <p:nvPr/>
        </p:nvGrpSpPr>
        <p:grpSpPr bwMode="auto">
          <a:xfrm>
            <a:off x="7026275" y="4876800"/>
            <a:ext cx="2117725" cy="1776413"/>
            <a:chOff x="4426" y="3072"/>
            <a:chExt cx="1334" cy="1119"/>
          </a:xfrm>
        </p:grpSpPr>
        <p:sp>
          <p:nvSpPr>
            <p:cNvPr id="125955" name="Freeform 3">
              <a:extLst>
                <a:ext uri="{FF2B5EF4-FFF2-40B4-BE49-F238E27FC236}">
                  <a16:creationId xmlns:a16="http://schemas.microsoft.com/office/drawing/2014/main" id="{647A701F-93A8-241F-A434-8FFAAC7F80B7}"/>
                </a:ext>
              </a:extLst>
            </p:cNvPr>
            <p:cNvSpPr>
              <a:spLocks/>
            </p:cNvSpPr>
            <p:nvPr/>
          </p:nvSpPr>
          <p:spPr bwMode="auto">
            <a:xfrm flipH="1">
              <a:off x="4426" y="3072"/>
              <a:ext cx="1334" cy="948"/>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56" name="Freeform 4">
              <a:extLst>
                <a:ext uri="{FF2B5EF4-FFF2-40B4-BE49-F238E27FC236}">
                  <a16:creationId xmlns:a16="http://schemas.microsoft.com/office/drawing/2014/main" id="{B9BA5265-4AC6-5BEE-3125-5427724F711D}"/>
                </a:ext>
              </a:extLst>
            </p:cNvPr>
            <p:cNvSpPr>
              <a:spLocks/>
            </p:cNvSpPr>
            <p:nvPr/>
          </p:nvSpPr>
          <p:spPr bwMode="auto">
            <a:xfrm flipH="1">
              <a:off x="4576" y="3791"/>
              <a:ext cx="1004" cy="400"/>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57" name="Freeform 5">
              <a:extLst>
                <a:ext uri="{FF2B5EF4-FFF2-40B4-BE49-F238E27FC236}">
                  <a16:creationId xmlns:a16="http://schemas.microsoft.com/office/drawing/2014/main" id="{6E1A3419-B1DD-EC6F-EEA6-34F54954CFA0}"/>
                </a:ext>
              </a:extLst>
            </p:cNvPr>
            <p:cNvSpPr>
              <a:spLocks/>
            </p:cNvSpPr>
            <p:nvPr/>
          </p:nvSpPr>
          <p:spPr bwMode="auto">
            <a:xfrm flipH="1">
              <a:off x="5023" y="3889"/>
              <a:ext cx="558" cy="144"/>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58" name="Freeform 6">
              <a:extLst>
                <a:ext uri="{FF2B5EF4-FFF2-40B4-BE49-F238E27FC236}">
                  <a16:creationId xmlns:a16="http://schemas.microsoft.com/office/drawing/2014/main" id="{92E5ADB6-9BB3-0BF1-735B-AA14ECAE707B}"/>
                </a:ext>
              </a:extLst>
            </p:cNvPr>
            <p:cNvSpPr>
              <a:spLocks/>
            </p:cNvSpPr>
            <p:nvPr/>
          </p:nvSpPr>
          <p:spPr bwMode="auto">
            <a:xfrm flipH="1">
              <a:off x="4890" y="3979"/>
              <a:ext cx="362" cy="94"/>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59" name="Freeform 7">
              <a:extLst>
                <a:ext uri="{FF2B5EF4-FFF2-40B4-BE49-F238E27FC236}">
                  <a16:creationId xmlns:a16="http://schemas.microsoft.com/office/drawing/2014/main" id="{0E4A2614-CCC1-90CE-7C08-395422FE6011}"/>
                </a:ext>
              </a:extLst>
            </p:cNvPr>
            <p:cNvSpPr>
              <a:spLocks/>
            </p:cNvSpPr>
            <p:nvPr/>
          </p:nvSpPr>
          <p:spPr bwMode="auto">
            <a:xfrm flipH="1">
              <a:off x="5096" y="4032"/>
              <a:ext cx="113" cy="20"/>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0" name="Freeform 8">
              <a:extLst>
                <a:ext uri="{FF2B5EF4-FFF2-40B4-BE49-F238E27FC236}">
                  <a16:creationId xmlns:a16="http://schemas.microsoft.com/office/drawing/2014/main" id="{FA4E58B0-E874-75CA-01D2-DB5D2F9087C2}"/>
                </a:ext>
              </a:extLst>
            </p:cNvPr>
            <p:cNvSpPr>
              <a:spLocks/>
            </p:cNvSpPr>
            <p:nvPr/>
          </p:nvSpPr>
          <p:spPr bwMode="auto">
            <a:xfrm flipH="1">
              <a:off x="4907" y="3989"/>
              <a:ext cx="175" cy="63"/>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1" name="Freeform 9">
              <a:extLst>
                <a:ext uri="{FF2B5EF4-FFF2-40B4-BE49-F238E27FC236}">
                  <a16:creationId xmlns:a16="http://schemas.microsoft.com/office/drawing/2014/main" id="{44D991C8-DC13-715D-AD3E-DBF9354A6DEC}"/>
                </a:ext>
              </a:extLst>
            </p:cNvPr>
            <p:cNvSpPr>
              <a:spLocks/>
            </p:cNvSpPr>
            <p:nvPr/>
          </p:nvSpPr>
          <p:spPr bwMode="auto">
            <a:xfrm flipH="1">
              <a:off x="4588" y="3967"/>
              <a:ext cx="361" cy="106"/>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2" name="Freeform 10">
              <a:extLst>
                <a:ext uri="{FF2B5EF4-FFF2-40B4-BE49-F238E27FC236}">
                  <a16:creationId xmlns:a16="http://schemas.microsoft.com/office/drawing/2014/main" id="{9B7281E2-3EC1-66A2-C272-5C3DB72F298D}"/>
                </a:ext>
              </a:extLst>
            </p:cNvPr>
            <p:cNvSpPr>
              <a:spLocks/>
            </p:cNvSpPr>
            <p:nvPr/>
          </p:nvSpPr>
          <p:spPr bwMode="auto">
            <a:xfrm flipH="1">
              <a:off x="4688" y="3941"/>
              <a:ext cx="172" cy="86"/>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3" name="Freeform 11">
              <a:extLst>
                <a:ext uri="{FF2B5EF4-FFF2-40B4-BE49-F238E27FC236}">
                  <a16:creationId xmlns:a16="http://schemas.microsoft.com/office/drawing/2014/main" id="{9682BF6B-14B1-7043-22C5-88D97410B411}"/>
                </a:ext>
              </a:extLst>
            </p:cNvPr>
            <p:cNvSpPr>
              <a:spLocks/>
            </p:cNvSpPr>
            <p:nvPr/>
          </p:nvSpPr>
          <p:spPr bwMode="auto">
            <a:xfrm flipH="1">
              <a:off x="5278" y="3660"/>
              <a:ext cx="300" cy="349"/>
            </a:xfrm>
            <a:custGeom>
              <a:avLst/>
              <a:gdLst>
                <a:gd name="T0" fmla="*/ 144 w 601"/>
                <a:gd name="T1" fmla="*/ 2 h 699"/>
                <a:gd name="T2" fmla="*/ 133 w 601"/>
                <a:gd name="T3" fmla="*/ 7 h 699"/>
                <a:gd name="T4" fmla="*/ 118 w 601"/>
                <a:gd name="T5" fmla="*/ 12 h 699"/>
                <a:gd name="T6" fmla="*/ 104 w 601"/>
                <a:gd name="T7" fmla="*/ 20 h 699"/>
                <a:gd name="T8" fmla="*/ 94 w 601"/>
                <a:gd name="T9" fmla="*/ 42 h 699"/>
                <a:gd name="T10" fmla="*/ 77 w 601"/>
                <a:gd name="T11" fmla="*/ 86 h 699"/>
                <a:gd name="T12" fmla="*/ 30 w 601"/>
                <a:gd name="T13" fmla="*/ 135 h 699"/>
                <a:gd name="T14" fmla="*/ 29 w 601"/>
                <a:gd name="T15" fmla="*/ 166 h 699"/>
                <a:gd name="T16" fmla="*/ 22 w 601"/>
                <a:gd name="T17" fmla="*/ 214 h 699"/>
                <a:gd name="T18" fmla="*/ 10 w 601"/>
                <a:gd name="T19" fmla="*/ 260 h 699"/>
                <a:gd name="T20" fmla="*/ 0 w 601"/>
                <a:gd name="T21" fmla="*/ 368 h 699"/>
                <a:gd name="T22" fmla="*/ 9 w 601"/>
                <a:gd name="T23" fmla="*/ 414 h 699"/>
                <a:gd name="T24" fmla="*/ 25 w 601"/>
                <a:gd name="T25" fmla="*/ 475 h 699"/>
                <a:gd name="T26" fmla="*/ 40 w 601"/>
                <a:gd name="T27" fmla="*/ 532 h 699"/>
                <a:gd name="T28" fmla="*/ 47 w 601"/>
                <a:gd name="T29" fmla="*/ 555 h 699"/>
                <a:gd name="T30" fmla="*/ 601 w 601"/>
                <a:gd name="T31" fmla="*/ 577 h 699"/>
                <a:gd name="T32" fmla="*/ 595 w 601"/>
                <a:gd name="T33" fmla="*/ 560 h 699"/>
                <a:gd name="T34" fmla="*/ 582 w 601"/>
                <a:gd name="T35" fmla="*/ 522 h 699"/>
                <a:gd name="T36" fmla="*/ 566 w 601"/>
                <a:gd name="T37" fmla="*/ 477 h 699"/>
                <a:gd name="T38" fmla="*/ 558 w 601"/>
                <a:gd name="T39" fmla="*/ 436 h 699"/>
                <a:gd name="T40" fmla="*/ 539 w 601"/>
                <a:gd name="T41" fmla="*/ 349 h 699"/>
                <a:gd name="T42" fmla="*/ 524 w 601"/>
                <a:gd name="T43" fmla="*/ 283 h 699"/>
                <a:gd name="T44" fmla="*/ 525 w 601"/>
                <a:gd name="T45" fmla="*/ 266 h 699"/>
                <a:gd name="T46" fmla="*/ 527 w 601"/>
                <a:gd name="T47" fmla="*/ 241 h 699"/>
                <a:gd name="T48" fmla="*/ 517 w 601"/>
                <a:gd name="T49" fmla="*/ 209 h 699"/>
                <a:gd name="T50" fmla="*/ 491 w 601"/>
                <a:gd name="T51" fmla="*/ 172 h 699"/>
                <a:gd name="T52" fmla="*/ 443 w 601"/>
                <a:gd name="T53" fmla="*/ 129 h 699"/>
                <a:gd name="T54" fmla="*/ 388 w 601"/>
                <a:gd name="T55" fmla="*/ 82 h 699"/>
                <a:gd name="T56" fmla="*/ 343 w 601"/>
                <a:gd name="T57" fmla="*/ 45 h 699"/>
                <a:gd name="T58" fmla="*/ 324 w 601"/>
                <a:gd name="T59" fmla="*/ 30 h 699"/>
                <a:gd name="T60" fmla="*/ 306 w 601"/>
                <a:gd name="T61" fmla="*/ 23 h 699"/>
                <a:gd name="T62" fmla="*/ 259 w 601"/>
                <a:gd name="T63" fmla="*/ 11 h 699"/>
                <a:gd name="T64" fmla="*/ 202 w 601"/>
                <a:gd name="T65" fmla="*/ 1 h 699"/>
                <a:gd name="T66" fmla="*/ 146 w 601"/>
                <a:gd name="T67" fmla="*/ 2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1" h="699">
                  <a:moveTo>
                    <a:pt x="146" y="2"/>
                  </a:moveTo>
                  <a:lnTo>
                    <a:pt x="144" y="2"/>
                  </a:lnTo>
                  <a:lnTo>
                    <a:pt x="140" y="4"/>
                  </a:lnTo>
                  <a:lnTo>
                    <a:pt x="133" y="7"/>
                  </a:lnTo>
                  <a:lnTo>
                    <a:pt x="126" y="9"/>
                  </a:lnTo>
                  <a:lnTo>
                    <a:pt x="118" y="12"/>
                  </a:lnTo>
                  <a:lnTo>
                    <a:pt x="111" y="16"/>
                  </a:lnTo>
                  <a:lnTo>
                    <a:pt x="104" y="20"/>
                  </a:lnTo>
                  <a:lnTo>
                    <a:pt x="100" y="26"/>
                  </a:lnTo>
                  <a:lnTo>
                    <a:pt x="94" y="42"/>
                  </a:lnTo>
                  <a:lnTo>
                    <a:pt x="84" y="65"/>
                  </a:lnTo>
                  <a:lnTo>
                    <a:pt x="77" y="86"/>
                  </a:lnTo>
                  <a:lnTo>
                    <a:pt x="74" y="96"/>
                  </a:lnTo>
                  <a:lnTo>
                    <a:pt x="30" y="135"/>
                  </a:lnTo>
                  <a:lnTo>
                    <a:pt x="30" y="144"/>
                  </a:lnTo>
                  <a:lnTo>
                    <a:pt x="29" y="166"/>
                  </a:lnTo>
                  <a:lnTo>
                    <a:pt x="26" y="190"/>
                  </a:lnTo>
                  <a:lnTo>
                    <a:pt x="22" y="214"/>
                  </a:lnTo>
                  <a:lnTo>
                    <a:pt x="18" y="226"/>
                  </a:lnTo>
                  <a:lnTo>
                    <a:pt x="10" y="260"/>
                  </a:lnTo>
                  <a:lnTo>
                    <a:pt x="2" y="310"/>
                  </a:lnTo>
                  <a:lnTo>
                    <a:pt x="0" y="368"/>
                  </a:lnTo>
                  <a:lnTo>
                    <a:pt x="3" y="388"/>
                  </a:lnTo>
                  <a:lnTo>
                    <a:pt x="9" y="414"/>
                  </a:lnTo>
                  <a:lnTo>
                    <a:pt x="17" y="444"/>
                  </a:lnTo>
                  <a:lnTo>
                    <a:pt x="25" y="475"/>
                  </a:lnTo>
                  <a:lnTo>
                    <a:pt x="33" y="506"/>
                  </a:lnTo>
                  <a:lnTo>
                    <a:pt x="40" y="532"/>
                  </a:lnTo>
                  <a:lnTo>
                    <a:pt x="46" y="548"/>
                  </a:lnTo>
                  <a:lnTo>
                    <a:pt x="47" y="555"/>
                  </a:lnTo>
                  <a:lnTo>
                    <a:pt x="92" y="699"/>
                  </a:lnTo>
                  <a:lnTo>
                    <a:pt x="601" y="577"/>
                  </a:lnTo>
                  <a:lnTo>
                    <a:pt x="599" y="573"/>
                  </a:lnTo>
                  <a:lnTo>
                    <a:pt x="595" y="560"/>
                  </a:lnTo>
                  <a:lnTo>
                    <a:pt x="588" y="544"/>
                  </a:lnTo>
                  <a:lnTo>
                    <a:pt x="582" y="522"/>
                  </a:lnTo>
                  <a:lnTo>
                    <a:pt x="573" y="500"/>
                  </a:lnTo>
                  <a:lnTo>
                    <a:pt x="566" y="477"/>
                  </a:lnTo>
                  <a:lnTo>
                    <a:pt x="561" y="455"/>
                  </a:lnTo>
                  <a:lnTo>
                    <a:pt x="558" y="436"/>
                  </a:lnTo>
                  <a:lnTo>
                    <a:pt x="551" y="396"/>
                  </a:lnTo>
                  <a:lnTo>
                    <a:pt x="539" y="349"/>
                  </a:lnTo>
                  <a:lnTo>
                    <a:pt x="528" y="308"/>
                  </a:lnTo>
                  <a:lnTo>
                    <a:pt x="524" y="283"/>
                  </a:lnTo>
                  <a:lnTo>
                    <a:pt x="524" y="275"/>
                  </a:lnTo>
                  <a:lnTo>
                    <a:pt x="525" y="266"/>
                  </a:lnTo>
                  <a:lnTo>
                    <a:pt x="527" y="255"/>
                  </a:lnTo>
                  <a:lnTo>
                    <a:pt x="527" y="241"/>
                  </a:lnTo>
                  <a:lnTo>
                    <a:pt x="524" y="226"/>
                  </a:lnTo>
                  <a:lnTo>
                    <a:pt x="517" y="209"/>
                  </a:lnTo>
                  <a:lnTo>
                    <a:pt x="507" y="192"/>
                  </a:lnTo>
                  <a:lnTo>
                    <a:pt x="491" y="172"/>
                  </a:lnTo>
                  <a:lnTo>
                    <a:pt x="469" y="152"/>
                  </a:lnTo>
                  <a:lnTo>
                    <a:pt x="443" y="129"/>
                  </a:lnTo>
                  <a:lnTo>
                    <a:pt x="416" y="104"/>
                  </a:lnTo>
                  <a:lnTo>
                    <a:pt x="388" y="82"/>
                  </a:lnTo>
                  <a:lnTo>
                    <a:pt x="364" y="61"/>
                  </a:lnTo>
                  <a:lnTo>
                    <a:pt x="343" y="45"/>
                  </a:lnTo>
                  <a:lnTo>
                    <a:pt x="329" y="34"/>
                  </a:lnTo>
                  <a:lnTo>
                    <a:pt x="324" y="30"/>
                  </a:lnTo>
                  <a:lnTo>
                    <a:pt x="318" y="28"/>
                  </a:lnTo>
                  <a:lnTo>
                    <a:pt x="306" y="23"/>
                  </a:lnTo>
                  <a:lnTo>
                    <a:pt x="285" y="17"/>
                  </a:lnTo>
                  <a:lnTo>
                    <a:pt x="259" y="11"/>
                  </a:lnTo>
                  <a:lnTo>
                    <a:pt x="232" y="5"/>
                  </a:lnTo>
                  <a:lnTo>
                    <a:pt x="202" y="1"/>
                  </a:lnTo>
                  <a:lnTo>
                    <a:pt x="173" y="0"/>
                  </a:lnTo>
                  <a:lnTo>
                    <a:pt x="1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4" name="Freeform 12">
              <a:extLst>
                <a:ext uri="{FF2B5EF4-FFF2-40B4-BE49-F238E27FC236}">
                  <a16:creationId xmlns:a16="http://schemas.microsoft.com/office/drawing/2014/main" id="{B1FF6078-F5BC-C4AD-9274-20B1209E2235}"/>
                </a:ext>
              </a:extLst>
            </p:cNvPr>
            <p:cNvSpPr>
              <a:spLocks/>
            </p:cNvSpPr>
            <p:nvPr/>
          </p:nvSpPr>
          <p:spPr bwMode="auto">
            <a:xfrm flipH="1">
              <a:off x="5202" y="3515"/>
              <a:ext cx="104" cy="56"/>
            </a:xfrm>
            <a:custGeom>
              <a:avLst/>
              <a:gdLst>
                <a:gd name="T0" fmla="*/ 205 w 206"/>
                <a:gd name="T1" fmla="*/ 37 h 114"/>
                <a:gd name="T2" fmla="*/ 200 w 206"/>
                <a:gd name="T3" fmla="*/ 48 h 114"/>
                <a:gd name="T4" fmla="*/ 193 w 206"/>
                <a:gd name="T5" fmla="*/ 59 h 114"/>
                <a:gd name="T6" fmla="*/ 183 w 206"/>
                <a:gd name="T7" fmla="*/ 70 h 114"/>
                <a:gd name="T8" fmla="*/ 172 w 206"/>
                <a:gd name="T9" fmla="*/ 81 h 114"/>
                <a:gd name="T10" fmla="*/ 159 w 206"/>
                <a:gd name="T11" fmla="*/ 91 h 114"/>
                <a:gd name="T12" fmla="*/ 143 w 206"/>
                <a:gd name="T13" fmla="*/ 97 h 114"/>
                <a:gd name="T14" fmla="*/ 126 w 206"/>
                <a:gd name="T15" fmla="*/ 104 h 114"/>
                <a:gd name="T16" fmla="*/ 106 w 206"/>
                <a:gd name="T17" fmla="*/ 110 h 114"/>
                <a:gd name="T18" fmla="*/ 86 w 206"/>
                <a:gd name="T19" fmla="*/ 112 h 114"/>
                <a:gd name="T20" fmla="*/ 65 w 206"/>
                <a:gd name="T21" fmla="*/ 114 h 114"/>
                <a:gd name="T22" fmla="*/ 47 w 206"/>
                <a:gd name="T23" fmla="*/ 112 h 114"/>
                <a:gd name="T24" fmla="*/ 32 w 206"/>
                <a:gd name="T25" fmla="*/ 110 h 114"/>
                <a:gd name="T26" fmla="*/ 19 w 206"/>
                <a:gd name="T27" fmla="*/ 104 h 114"/>
                <a:gd name="T28" fmla="*/ 9 w 206"/>
                <a:gd name="T29" fmla="*/ 96 h 114"/>
                <a:gd name="T30" fmla="*/ 2 w 206"/>
                <a:gd name="T31" fmla="*/ 88 h 114"/>
                <a:gd name="T32" fmla="*/ 0 w 206"/>
                <a:gd name="T33" fmla="*/ 77 h 114"/>
                <a:gd name="T34" fmla="*/ 1 w 206"/>
                <a:gd name="T35" fmla="*/ 66 h 114"/>
                <a:gd name="T36" fmla="*/ 6 w 206"/>
                <a:gd name="T37" fmla="*/ 55 h 114"/>
                <a:gd name="T38" fmla="*/ 15 w 206"/>
                <a:gd name="T39" fmla="*/ 44 h 114"/>
                <a:gd name="T40" fmla="*/ 27 w 206"/>
                <a:gd name="T41" fmla="*/ 33 h 114"/>
                <a:gd name="T42" fmla="*/ 41 w 206"/>
                <a:gd name="T43" fmla="*/ 25 h 114"/>
                <a:gd name="T44" fmla="*/ 58 w 206"/>
                <a:gd name="T45" fmla="*/ 15 h 114"/>
                <a:gd name="T46" fmla="*/ 78 w 206"/>
                <a:gd name="T47" fmla="*/ 8 h 114"/>
                <a:gd name="T48" fmla="*/ 98 w 206"/>
                <a:gd name="T49" fmla="*/ 3 h 114"/>
                <a:gd name="T50" fmla="*/ 119 w 206"/>
                <a:gd name="T51" fmla="*/ 0 h 114"/>
                <a:gd name="T52" fmla="*/ 141 w 206"/>
                <a:gd name="T53" fmla="*/ 0 h 114"/>
                <a:gd name="T54" fmla="*/ 160 w 206"/>
                <a:gd name="T55" fmla="*/ 1 h 114"/>
                <a:gd name="T56" fmla="*/ 176 w 206"/>
                <a:gd name="T57" fmla="*/ 6 h 114"/>
                <a:gd name="T58" fmla="*/ 191 w 206"/>
                <a:gd name="T59" fmla="*/ 11 h 114"/>
                <a:gd name="T60" fmla="*/ 201 w 206"/>
                <a:gd name="T61" fmla="*/ 19 h 114"/>
                <a:gd name="T62" fmla="*/ 206 w 206"/>
                <a:gd name="T63" fmla="*/ 27 h 114"/>
                <a:gd name="T64" fmla="*/ 205 w 206"/>
                <a:gd name="T65" fmla="*/ 3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14">
                  <a:moveTo>
                    <a:pt x="205" y="37"/>
                  </a:moveTo>
                  <a:lnTo>
                    <a:pt x="200" y="48"/>
                  </a:lnTo>
                  <a:lnTo>
                    <a:pt x="193" y="59"/>
                  </a:lnTo>
                  <a:lnTo>
                    <a:pt x="183" y="70"/>
                  </a:lnTo>
                  <a:lnTo>
                    <a:pt x="172" y="81"/>
                  </a:lnTo>
                  <a:lnTo>
                    <a:pt x="159" y="91"/>
                  </a:lnTo>
                  <a:lnTo>
                    <a:pt x="143" y="97"/>
                  </a:lnTo>
                  <a:lnTo>
                    <a:pt x="126" y="104"/>
                  </a:lnTo>
                  <a:lnTo>
                    <a:pt x="106" y="110"/>
                  </a:lnTo>
                  <a:lnTo>
                    <a:pt x="86" y="112"/>
                  </a:lnTo>
                  <a:lnTo>
                    <a:pt x="65" y="114"/>
                  </a:lnTo>
                  <a:lnTo>
                    <a:pt x="47" y="112"/>
                  </a:lnTo>
                  <a:lnTo>
                    <a:pt x="32" y="110"/>
                  </a:lnTo>
                  <a:lnTo>
                    <a:pt x="19" y="104"/>
                  </a:lnTo>
                  <a:lnTo>
                    <a:pt x="9" y="96"/>
                  </a:lnTo>
                  <a:lnTo>
                    <a:pt x="2" y="88"/>
                  </a:lnTo>
                  <a:lnTo>
                    <a:pt x="0" y="77"/>
                  </a:lnTo>
                  <a:lnTo>
                    <a:pt x="1" y="66"/>
                  </a:lnTo>
                  <a:lnTo>
                    <a:pt x="6" y="55"/>
                  </a:lnTo>
                  <a:lnTo>
                    <a:pt x="15" y="44"/>
                  </a:lnTo>
                  <a:lnTo>
                    <a:pt x="27" y="33"/>
                  </a:lnTo>
                  <a:lnTo>
                    <a:pt x="41" y="25"/>
                  </a:lnTo>
                  <a:lnTo>
                    <a:pt x="58" y="15"/>
                  </a:lnTo>
                  <a:lnTo>
                    <a:pt x="78" y="8"/>
                  </a:lnTo>
                  <a:lnTo>
                    <a:pt x="98" y="3"/>
                  </a:lnTo>
                  <a:lnTo>
                    <a:pt x="119" y="0"/>
                  </a:lnTo>
                  <a:lnTo>
                    <a:pt x="141" y="0"/>
                  </a:lnTo>
                  <a:lnTo>
                    <a:pt x="160" y="1"/>
                  </a:lnTo>
                  <a:lnTo>
                    <a:pt x="176" y="6"/>
                  </a:lnTo>
                  <a:lnTo>
                    <a:pt x="191" y="11"/>
                  </a:lnTo>
                  <a:lnTo>
                    <a:pt x="201" y="19"/>
                  </a:lnTo>
                  <a:lnTo>
                    <a:pt x="206" y="27"/>
                  </a:lnTo>
                  <a:lnTo>
                    <a:pt x="205"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5" name="Freeform 13">
              <a:extLst>
                <a:ext uri="{FF2B5EF4-FFF2-40B4-BE49-F238E27FC236}">
                  <a16:creationId xmlns:a16="http://schemas.microsoft.com/office/drawing/2014/main" id="{730DFC5F-11A8-989A-F798-D32355128051}"/>
                </a:ext>
              </a:extLst>
            </p:cNvPr>
            <p:cNvSpPr>
              <a:spLocks/>
            </p:cNvSpPr>
            <p:nvPr/>
          </p:nvSpPr>
          <p:spPr bwMode="auto">
            <a:xfrm flipH="1">
              <a:off x="5098" y="3233"/>
              <a:ext cx="474" cy="455"/>
            </a:xfrm>
            <a:custGeom>
              <a:avLst/>
              <a:gdLst>
                <a:gd name="T0" fmla="*/ 857 w 949"/>
                <a:gd name="T1" fmla="*/ 45 h 909"/>
                <a:gd name="T2" fmla="*/ 834 w 949"/>
                <a:gd name="T3" fmla="*/ 90 h 909"/>
                <a:gd name="T4" fmla="*/ 819 w 949"/>
                <a:gd name="T5" fmla="*/ 163 h 909"/>
                <a:gd name="T6" fmla="*/ 841 w 949"/>
                <a:gd name="T7" fmla="*/ 241 h 909"/>
                <a:gd name="T8" fmla="*/ 878 w 949"/>
                <a:gd name="T9" fmla="*/ 280 h 909"/>
                <a:gd name="T10" fmla="*/ 893 w 949"/>
                <a:gd name="T11" fmla="*/ 296 h 909"/>
                <a:gd name="T12" fmla="*/ 916 w 949"/>
                <a:gd name="T13" fmla="*/ 326 h 909"/>
                <a:gd name="T14" fmla="*/ 936 w 949"/>
                <a:gd name="T15" fmla="*/ 366 h 909"/>
                <a:gd name="T16" fmla="*/ 949 w 949"/>
                <a:gd name="T17" fmla="*/ 414 h 909"/>
                <a:gd name="T18" fmla="*/ 941 w 949"/>
                <a:gd name="T19" fmla="*/ 466 h 909"/>
                <a:gd name="T20" fmla="*/ 905 w 949"/>
                <a:gd name="T21" fmla="*/ 518 h 909"/>
                <a:gd name="T22" fmla="*/ 834 w 949"/>
                <a:gd name="T23" fmla="*/ 569 h 909"/>
                <a:gd name="T24" fmla="*/ 764 w 949"/>
                <a:gd name="T25" fmla="*/ 599 h 909"/>
                <a:gd name="T26" fmla="*/ 731 w 949"/>
                <a:gd name="T27" fmla="*/ 611 h 909"/>
                <a:gd name="T28" fmla="*/ 702 w 949"/>
                <a:gd name="T29" fmla="*/ 621 h 909"/>
                <a:gd name="T30" fmla="*/ 673 w 949"/>
                <a:gd name="T31" fmla="*/ 631 h 909"/>
                <a:gd name="T32" fmla="*/ 642 w 949"/>
                <a:gd name="T33" fmla="*/ 640 h 909"/>
                <a:gd name="T34" fmla="*/ 605 w 949"/>
                <a:gd name="T35" fmla="*/ 653 h 909"/>
                <a:gd name="T36" fmla="*/ 558 w 949"/>
                <a:gd name="T37" fmla="*/ 668 h 909"/>
                <a:gd name="T38" fmla="*/ 499 w 949"/>
                <a:gd name="T39" fmla="*/ 687 h 909"/>
                <a:gd name="T40" fmla="*/ 424 w 949"/>
                <a:gd name="T41" fmla="*/ 718 h 909"/>
                <a:gd name="T42" fmla="*/ 354 w 949"/>
                <a:gd name="T43" fmla="*/ 772 h 909"/>
                <a:gd name="T44" fmla="*/ 306 w 949"/>
                <a:gd name="T45" fmla="*/ 833 h 909"/>
                <a:gd name="T46" fmla="*/ 279 w 949"/>
                <a:gd name="T47" fmla="*/ 886 h 909"/>
                <a:gd name="T48" fmla="*/ 272 w 949"/>
                <a:gd name="T49" fmla="*/ 905 h 909"/>
                <a:gd name="T50" fmla="*/ 246 w 949"/>
                <a:gd name="T51" fmla="*/ 909 h 909"/>
                <a:gd name="T52" fmla="*/ 203 w 949"/>
                <a:gd name="T53" fmla="*/ 906 h 909"/>
                <a:gd name="T54" fmla="*/ 157 w 949"/>
                <a:gd name="T55" fmla="*/ 880 h 909"/>
                <a:gd name="T56" fmla="*/ 132 w 949"/>
                <a:gd name="T57" fmla="*/ 833 h 909"/>
                <a:gd name="T58" fmla="*/ 114 w 949"/>
                <a:gd name="T59" fmla="*/ 718 h 909"/>
                <a:gd name="T60" fmla="*/ 95 w 949"/>
                <a:gd name="T61" fmla="*/ 654 h 909"/>
                <a:gd name="T62" fmla="*/ 80 w 949"/>
                <a:gd name="T63" fmla="*/ 611 h 909"/>
                <a:gd name="T64" fmla="*/ 65 w 949"/>
                <a:gd name="T65" fmla="*/ 565 h 909"/>
                <a:gd name="T66" fmla="*/ 48 w 949"/>
                <a:gd name="T67" fmla="*/ 518 h 909"/>
                <a:gd name="T68" fmla="*/ 35 w 949"/>
                <a:gd name="T69" fmla="*/ 485 h 909"/>
                <a:gd name="T70" fmla="*/ 14 w 949"/>
                <a:gd name="T71" fmla="*/ 400 h 909"/>
                <a:gd name="T72" fmla="*/ 0 w 949"/>
                <a:gd name="T73" fmla="*/ 274 h 909"/>
                <a:gd name="T74" fmla="*/ 22 w 949"/>
                <a:gd name="T75" fmla="*/ 152 h 909"/>
                <a:gd name="T76" fmla="*/ 78 w 949"/>
                <a:gd name="T77" fmla="*/ 90 h 909"/>
                <a:gd name="T78" fmla="*/ 147 w 949"/>
                <a:gd name="T79" fmla="*/ 59 h 909"/>
                <a:gd name="T80" fmla="*/ 236 w 949"/>
                <a:gd name="T81" fmla="*/ 33 h 909"/>
                <a:gd name="T82" fmla="*/ 343 w 949"/>
                <a:gd name="T83" fmla="*/ 14 h 909"/>
                <a:gd name="T84" fmla="*/ 459 w 949"/>
                <a:gd name="T85" fmla="*/ 3 h 909"/>
                <a:gd name="T86" fmla="*/ 579 w 949"/>
                <a:gd name="T87" fmla="*/ 0 h 909"/>
                <a:gd name="T88" fmla="*/ 698 w 949"/>
                <a:gd name="T89" fmla="*/ 7 h 909"/>
                <a:gd name="T90" fmla="*/ 810 w 949"/>
                <a:gd name="T91" fmla="*/ 25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9" h="909">
                  <a:moveTo>
                    <a:pt x="861" y="38"/>
                  </a:moveTo>
                  <a:lnTo>
                    <a:pt x="857" y="45"/>
                  </a:lnTo>
                  <a:lnTo>
                    <a:pt x="846" y="63"/>
                  </a:lnTo>
                  <a:lnTo>
                    <a:pt x="834" y="90"/>
                  </a:lnTo>
                  <a:lnTo>
                    <a:pt x="824" y="125"/>
                  </a:lnTo>
                  <a:lnTo>
                    <a:pt x="819" y="163"/>
                  </a:lnTo>
                  <a:lnTo>
                    <a:pt x="823" y="203"/>
                  </a:lnTo>
                  <a:lnTo>
                    <a:pt x="841" y="241"/>
                  </a:lnTo>
                  <a:lnTo>
                    <a:pt x="875" y="277"/>
                  </a:lnTo>
                  <a:lnTo>
                    <a:pt x="878" y="280"/>
                  </a:lnTo>
                  <a:lnTo>
                    <a:pt x="883" y="285"/>
                  </a:lnTo>
                  <a:lnTo>
                    <a:pt x="893" y="296"/>
                  </a:lnTo>
                  <a:lnTo>
                    <a:pt x="904" y="310"/>
                  </a:lnTo>
                  <a:lnTo>
                    <a:pt x="916" y="326"/>
                  </a:lnTo>
                  <a:lnTo>
                    <a:pt x="927" y="345"/>
                  </a:lnTo>
                  <a:lnTo>
                    <a:pt x="936" y="366"/>
                  </a:lnTo>
                  <a:lnTo>
                    <a:pt x="945" y="389"/>
                  </a:lnTo>
                  <a:lnTo>
                    <a:pt x="949" y="414"/>
                  </a:lnTo>
                  <a:lnTo>
                    <a:pt x="947" y="440"/>
                  </a:lnTo>
                  <a:lnTo>
                    <a:pt x="941" y="466"/>
                  </a:lnTo>
                  <a:lnTo>
                    <a:pt x="927" y="492"/>
                  </a:lnTo>
                  <a:lnTo>
                    <a:pt x="905" y="518"/>
                  </a:lnTo>
                  <a:lnTo>
                    <a:pt x="875" y="544"/>
                  </a:lnTo>
                  <a:lnTo>
                    <a:pt x="834" y="569"/>
                  </a:lnTo>
                  <a:lnTo>
                    <a:pt x="782" y="592"/>
                  </a:lnTo>
                  <a:lnTo>
                    <a:pt x="764" y="599"/>
                  </a:lnTo>
                  <a:lnTo>
                    <a:pt x="746" y="606"/>
                  </a:lnTo>
                  <a:lnTo>
                    <a:pt x="731" y="611"/>
                  </a:lnTo>
                  <a:lnTo>
                    <a:pt x="716" y="615"/>
                  </a:lnTo>
                  <a:lnTo>
                    <a:pt x="702" y="621"/>
                  </a:lnTo>
                  <a:lnTo>
                    <a:pt x="688" y="625"/>
                  </a:lnTo>
                  <a:lnTo>
                    <a:pt x="673" y="631"/>
                  </a:lnTo>
                  <a:lnTo>
                    <a:pt x="658" y="635"/>
                  </a:lnTo>
                  <a:lnTo>
                    <a:pt x="642" y="640"/>
                  </a:lnTo>
                  <a:lnTo>
                    <a:pt x="624" y="646"/>
                  </a:lnTo>
                  <a:lnTo>
                    <a:pt x="605" y="653"/>
                  </a:lnTo>
                  <a:lnTo>
                    <a:pt x="583" y="659"/>
                  </a:lnTo>
                  <a:lnTo>
                    <a:pt x="558" y="668"/>
                  </a:lnTo>
                  <a:lnTo>
                    <a:pt x="531" y="676"/>
                  </a:lnTo>
                  <a:lnTo>
                    <a:pt x="499" y="687"/>
                  </a:lnTo>
                  <a:lnTo>
                    <a:pt x="465" y="699"/>
                  </a:lnTo>
                  <a:lnTo>
                    <a:pt x="424" y="718"/>
                  </a:lnTo>
                  <a:lnTo>
                    <a:pt x="387" y="743"/>
                  </a:lnTo>
                  <a:lnTo>
                    <a:pt x="354" y="772"/>
                  </a:lnTo>
                  <a:lnTo>
                    <a:pt x="328" y="803"/>
                  </a:lnTo>
                  <a:lnTo>
                    <a:pt x="306" y="833"/>
                  </a:lnTo>
                  <a:lnTo>
                    <a:pt x="290" y="862"/>
                  </a:lnTo>
                  <a:lnTo>
                    <a:pt x="279" y="886"/>
                  </a:lnTo>
                  <a:lnTo>
                    <a:pt x="276" y="903"/>
                  </a:lnTo>
                  <a:lnTo>
                    <a:pt x="272" y="905"/>
                  </a:lnTo>
                  <a:lnTo>
                    <a:pt x="261" y="908"/>
                  </a:lnTo>
                  <a:lnTo>
                    <a:pt x="246" y="909"/>
                  </a:lnTo>
                  <a:lnTo>
                    <a:pt x="225" y="909"/>
                  </a:lnTo>
                  <a:lnTo>
                    <a:pt x="203" y="906"/>
                  </a:lnTo>
                  <a:lnTo>
                    <a:pt x="180" y="897"/>
                  </a:lnTo>
                  <a:lnTo>
                    <a:pt x="157" y="880"/>
                  </a:lnTo>
                  <a:lnTo>
                    <a:pt x="135" y="855"/>
                  </a:lnTo>
                  <a:lnTo>
                    <a:pt x="132" y="833"/>
                  </a:lnTo>
                  <a:lnTo>
                    <a:pt x="125" y="780"/>
                  </a:lnTo>
                  <a:lnTo>
                    <a:pt x="114" y="718"/>
                  </a:lnTo>
                  <a:lnTo>
                    <a:pt x="102" y="672"/>
                  </a:lnTo>
                  <a:lnTo>
                    <a:pt x="95" y="654"/>
                  </a:lnTo>
                  <a:lnTo>
                    <a:pt x="88" y="635"/>
                  </a:lnTo>
                  <a:lnTo>
                    <a:pt x="80" y="611"/>
                  </a:lnTo>
                  <a:lnTo>
                    <a:pt x="73" y="588"/>
                  </a:lnTo>
                  <a:lnTo>
                    <a:pt x="65" y="565"/>
                  </a:lnTo>
                  <a:lnTo>
                    <a:pt x="56" y="541"/>
                  </a:lnTo>
                  <a:lnTo>
                    <a:pt x="48" y="518"/>
                  </a:lnTo>
                  <a:lnTo>
                    <a:pt x="39" y="498"/>
                  </a:lnTo>
                  <a:lnTo>
                    <a:pt x="35" y="485"/>
                  </a:lnTo>
                  <a:lnTo>
                    <a:pt x="25" y="450"/>
                  </a:lnTo>
                  <a:lnTo>
                    <a:pt x="14" y="400"/>
                  </a:lnTo>
                  <a:lnTo>
                    <a:pt x="6" y="339"/>
                  </a:lnTo>
                  <a:lnTo>
                    <a:pt x="0" y="274"/>
                  </a:lnTo>
                  <a:lnTo>
                    <a:pt x="6" y="210"/>
                  </a:lnTo>
                  <a:lnTo>
                    <a:pt x="22" y="152"/>
                  </a:lnTo>
                  <a:lnTo>
                    <a:pt x="54" y="108"/>
                  </a:lnTo>
                  <a:lnTo>
                    <a:pt x="78" y="90"/>
                  </a:lnTo>
                  <a:lnTo>
                    <a:pt x="109" y="74"/>
                  </a:lnTo>
                  <a:lnTo>
                    <a:pt x="147" y="59"/>
                  </a:lnTo>
                  <a:lnTo>
                    <a:pt x="189" y="45"/>
                  </a:lnTo>
                  <a:lnTo>
                    <a:pt x="236" y="33"/>
                  </a:lnTo>
                  <a:lnTo>
                    <a:pt x="288" y="23"/>
                  </a:lnTo>
                  <a:lnTo>
                    <a:pt x="343" y="14"/>
                  </a:lnTo>
                  <a:lnTo>
                    <a:pt x="401" y="7"/>
                  </a:lnTo>
                  <a:lnTo>
                    <a:pt x="459" y="3"/>
                  </a:lnTo>
                  <a:lnTo>
                    <a:pt x="518" y="0"/>
                  </a:lnTo>
                  <a:lnTo>
                    <a:pt x="579" y="0"/>
                  </a:lnTo>
                  <a:lnTo>
                    <a:pt x="639" y="3"/>
                  </a:lnTo>
                  <a:lnTo>
                    <a:pt x="698" y="7"/>
                  </a:lnTo>
                  <a:lnTo>
                    <a:pt x="756" y="15"/>
                  </a:lnTo>
                  <a:lnTo>
                    <a:pt x="810" y="25"/>
                  </a:lnTo>
                  <a:lnTo>
                    <a:pt x="861"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6" name="Freeform 14">
              <a:extLst>
                <a:ext uri="{FF2B5EF4-FFF2-40B4-BE49-F238E27FC236}">
                  <a16:creationId xmlns:a16="http://schemas.microsoft.com/office/drawing/2014/main" id="{78E4940A-45D7-84B0-FED2-F8378EC30778}"/>
                </a:ext>
              </a:extLst>
            </p:cNvPr>
            <p:cNvSpPr>
              <a:spLocks/>
            </p:cNvSpPr>
            <p:nvPr/>
          </p:nvSpPr>
          <p:spPr bwMode="auto">
            <a:xfrm flipH="1">
              <a:off x="5124" y="3251"/>
              <a:ext cx="432" cy="447"/>
            </a:xfrm>
            <a:custGeom>
              <a:avLst/>
              <a:gdLst>
                <a:gd name="T0" fmla="*/ 760 w 864"/>
                <a:gd name="T1" fmla="*/ 37 h 895"/>
                <a:gd name="T2" fmla="*/ 742 w 864"/>
                <a:gd name="T3" fmla="*/ 82 h 895"/>
                <a:gd name="T4" fmla="*/ 732 w 864"/>
                <a:gd name="T5" fmla="*/ 152 h 895"/>
                <a:gd name="T6" fmla="*/ 755 w 864"/>
                <a:gd name="T7" fmla="*/ 226 h 895"/>
                <a:gd name="T8" fmla="*/ 790 w 864"/>
                <a:gd name="T9" fmla="*/ 261 h 895"/>
                <a:gd name="T10" fmla="*/ 805 w 864"/>
                <a:gd name="T11" fmla="*/ 274 h 895"/>
                <a:gd name="T12" fmla="*/ 828 w 864"/>
                <a:gd name="T13" fmla="*/ 299 h 895"/>
                <a:gd name="T14" fmla="*/ 850 w 864"/>
                <a:gd name="T15" fmla="*/ 333 h 895"/>
                <a:gd name="T16" fmla="*/ 864 w 864"/>
                <a:gd name="T17" fmla="*/ 374 h 895"/>
                <a:gd name="T18" fmla="*/ 858 w 864"/>
                <a:gd name="T19" fmla="*/ 420 h 895"/>
                <a:gd name="T20" fmla="*/ 827 w 864"/>
                <a:gd name="T21" fmla="*/ 469 h 895"/>
                <a:gd name="T22" fmla="*/ 761 w 864"/>
                <a:gd name="T23" fmla="*/ 518 h 895"/>
                <a:gd name="T24" fmla="*/ 712 w 864"/>
                <a:gd name="T25" fmla="*/ 542 h 895"/>
                <a:gd name="T26" fmla="*/ 697 w 864"/>
                <a:gd name="T27" fmla="*/ 547 h 895"/>
                <a:gd name="T28" fmla="*/ 670 w 864"/>
                <a:gd name="T29" fmla="*/ 555 h 895"/>
                <a:gd name="T30" fmla="*/ 635 w 864"/>
                <a:gd name="T31" fmla="*/ 566 h 895"/>
                <a:gd name="T32" fmla="*/ 592 w 864"/>
                <a:gd name="T33" fmla="*/ 579 h 895"/>
                <a:gd name="T34" fmla="*/ 547 w 864"/>
                <a:gd name="T35" fmla="*/ 592 h 895"/>
                <a:gd name="T36" fmla="*/ 499 w 864"/>
                <a:gd name="T37" fmla="*/ 605 h 895"/>
                <a:gd name="T38" fmla="*/ 453 w 864"/>
                <a:gd name="T39" fmla="*/ 617 h 895"/>
                <a:gd name="T40" fmla="*/ 403 w 864"/>
                <a:gd name="T41" fmla="*/ 629 h 895"/>
                <a:gd name="T42" fmla="*/ 357 w 864"/>
                <a:gd name="T43" fmla="*/ 654 h 895"/>
                <a:gd name="T44" fmla="*/ 315 w 864"/>
                <a:gd name="T45" fmla="*/ 688 h 895"/>
                <a:gd name="T46" fmla="*/ 283 w 864"/>
                <a:gd name="T47" fmla="*/ 728 h 895"/>
                <a:gd name="T48" fmla="*/ 255 w 864"/>
                <a:gd name="T49" fmla="*/ 769 h 895"/>
                <a:gd name="T50" fmla="*/ 235 w 864"/>
                <a:gd name="T51" fmla="*/ 809 h 895"/>
                <a:gd name="T52" fmla="*/ 218 w 864"/>
                <a:gd name="T53" fmla="*/ 842 h 895"/>
                <a:gd name="T54" fmla="*/ 207 w 864"/>
                <a:gd name="T55" fmla="*/ 867 h 895"/>
                <a:gd name="T56" fmla="*/ 202 w 864"/>
                <a:gd name="T57" fmla="*/ 876 h 895"/>
                <a:gd name="T58" fmla="*/ 193 w 864"/>
                <a:gd name="T59" fmla="*/ 887 h 895"/>
                <a:gd name="T60" fmla="*/ 176 w 864"/>
                <a:gd name="T61" fmla="*/ 895 h 895"/>
                <a:gd name="T62" fmla="*/ 154 w 864"/>
                <a:gd name="T63" fmla="*/ 886 h 895"/>
                <a:gd name="T64" fmla="*/ 137 w 864"/>
                <a:gd name="T65" fmla="*/ 836 h 895"/>
                <a:gd name="T66" fmla="*/ 122 w 864"/>
                <a:gd name="T67" fmla="*/ 682 h 895"/>
                <a:gd name="T68" fmla="*/ 102 w 864"/>
                <a:gd name="T69" fmla="*/ 605 h 895"/>
                <a:gd name="T70" fmla="*/ 80 w 864"/>
                <a:gd name="T71" fmla="*/ 557 h 895"/>
                <a:gd name="T72" fmla="*/ 59 w 864"/>
                <a:gd name="T73" fmla="*/ 512 h 895"/>
                <a:gd name="T74" fmla="*/ 43 w 864"/>
                <a:gd name="T75" fmla="*/ 476 h 895"/>
                <a:gd name="T76" fmla="*/ 34 w 864"/>
                <a:gd name="T77" fmla="*/ 453 h 895"/>
                <a:gd name="T78" fmla="*/ 15 w 864"/>
                <a:gd name="T79" fmla="*/ 376 h 895"/>
                <a:gd name="T80" fmla="*/ 0 w 864"/>
                <a:gd name="T81" fmla="*/ 262 h 895"/>
                <a:gd name="T82" fmla="*/ 18 w 864"/>
                <a:gd name="T83" fmla="*/ 152 h 895"/>
                <a:gd name="T84" fmla="*/ 69 w 864"/>
                <a:gd name="T85" fmla="*/ 96 h 895"/>
                <a:gd name="T86" fmla="*/ 129 w 864"/>
                <a:gd name="T87" fmla="*/ 66 h 895"/>
                <a:gd name="T88" fmla="*/ 209 w 864"/>
                <a:gd name="T89" fmla="*/ 40 h 895"/>
                <a:gd name="T90" fmla="*/ 302 w 864"/>
                <a:gd name="T91" fmla="*/ 19 h 895"/>
                <a:gd name="T92" fmla="*/ 405 w 864"/>
                <a:gd name="T93" fmla="*/ 6 h 895"/>
                <a:gd name="T94" fmla="*/ 511 w 864"/>
                <a:gd name="T95" fmla="*/ 0 h 895"/>
                <a:gd name="T96" fmla="*/ 617 w 864"/>
                <a:gd name="T97" fmla="*/ 4 h 895"/>
                <a:gd name="T98" fmla="*/ 716 w 864"/>
                <a:gd name="T99" fmla="*/ 1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64" h="895">
                  <a:moveTo>
                    <a:pt x="762" y="30"/>
                  </a:moveTo>
                  <a:lnTo>
                    <a:pt x="760" y="37"/>
                  </a:lnTo>
                  <a:lnTo>
                    <a:pt x="751" y="55"/>
                  </a:lnTo>
                  <a:lnTo>
                    <a:pt x="742" y="82"/>
                  </a:lnTo>
                  <a:lnTo>
                    <a:pt x="735" y="115"/>
                  </a:lnTo>
                  <a:lnTo>
                    <a:pt x="732" y="152"/>
                  </a:lnTo>
                  <a:lnTo>
                    <a:pt x="738" y="191"/>
                  </a:lnTo>
                  <a:lnTo>
                    <a:pt x="755" y="226"/>
                  </a:lnTo>
                  <a:lnTo>
                    <a:pt x="787" y="259"/>
                  </a:lnTo>
                  <a:lnTo>
                    <a:pt x="790" y="261"/>
                  </a:lnTo>
                  <a:lnTo>
                    <a:pt x="795" y="266"/>
                  </a:lnTo>
                  <a:lnTo>
                    <a:pt x="805" y="274"/>
                  </a:lnTo>
                  <a:lnTo>
                    <a:pt x="816" y="285"/>
                  </a:lnTo>
                  <a:lnTo>
                    <a:pt x="828" y="299"/>
                  </a:lnTo>
                  <a:lnTo>
                    <a:pt x="840" y="316"/>
                  </a:lnTo>
                  <a:lnTo>
                    <a:pt x="850" y="333"/>
                  </a:lnTo>
                  <a:lnTo>
                    <a:pt x="858" y="353"/>
                  </a:lnTo>
                  <a:lnTo>
                    <a:pt x="864" y="374"/>
                  </a:lnTo>
                  <a:lnTo>
                    <a:pt x="864" y="396"/>
                  </a:lnTo>
                  <a:lnTo>
                    <a:pt x="858" y="420"/>
                  </a:lnTo>
                  <a:lnTo>
                    <a:pt x="846" y="444"/>
                  </a:lnTo>
                  <a:lnTo>
                    <a:pt x="827" y="469"/>
                  </a:lnTo>
                  <a:lnTo>
                    <a:pt x="799" y="494"/>
                  </a:lnTo>
                  <a:lnTo>
                    <a:pt x="761" y="518"/>
                  </a:lnTo>
                  <a:lnTo>
                    <a:pt x="713" y="542"/>
                  </a:lnTo>
                  <a:lnTo>
                    <a:pt x="712" y="542"/>
                  </a:lnTo>
                  <a:lnTo>
                    <a:pt x="706" y="544"/>
                  </a:lnTo>
                  <a:lnTo>
                    <a:pt x="697" y="547"/>
                  </a:lnTo>
                  <a:lnTo>
                    <a:pt x="684" y="551"/>
                  </a:lnTo>
                  <a:lnTo>
                    <a:pt x="670" y="555"/>
                  </a:lnTo>
                  <a:lnTo>
                    <a:pt x="654" y="561"/>
                  </a:lnTo>
                  <a:lnTo>
                    <a:pt x="635" y="566"/>
                  </a:lnTo>
                  <a:lnTo>
                    <a:pt x="614" y="573"/>
                  </a:lnTo>
                  <a:lnTo>
                    <a:pt x="592" y="579"/>
                  </a:lnTo>
                  <a:lnTo>
                    <a:pt x="570" y="586"/>
                  </a:lnTo>
                  <a:lnTo>
                    <a:pt x="547" y="592"/>
                  </a:lnTo>
                  <a:lnTo>
                    <a:pt x="522" y="599"/>
                  </a:lnTo>
                  <a:lnTo>
                    <a:pt x="499" y="605"/>
                  </a:lnTo>
                  <a:lnTo>
                    <a:pt x="476" y="612"/>
                  </a:lnTo>
                  <a:lnTo>
                    <a:pt x="453" y="617"/>
                  </a:lnTo>
                  <a:lnTo>
                    <a:pt x="431" y="621"/>
                  </a:lnTo>
                  <a:lnTo>
                    <a:pt x="403" y="629"/>
                  </a:lnTo>
                  <a:lnTo>
                    <a:pt x="379" y="640"/>
                  </a:lnTo>
                  <a:lnTo>
                    <a:pt x="357" y="654"/>
                  </a:lnTo>
                  <a:lnTo>
                    <a:pt x="335" y="671"/>
                  </a:lnTo>
                  <a:lnTo>
                    <a:pt x="315" y="688"/>
                  </a:lnTo>
                  <a:lnTo>
                    <a:pt x="298" y="708"/>
                  </a:lnTo>
                  <a:lnTo>
                    <a:pt x="283" y="728"/>
                  </a:lnTo>
                  <a:lnTo>
                    <a:pt x="267" y="749"/>
                  </a:lnTo>
                  <a:lnTo>
                    <a:pt x="255" y="769"/>
                  </a:lnTo>
                  <a:lnTo>
                    <a:pt x="244" y="790"/>
                  </a:lnTo>
                  <a:lnTo>
                    <a:pt x="235" y="809"/>
                  </a:lnTo>
                  <a:lnTo>
                    <a:pt x="225" y="826"/>
                  </a:lnTo>
                  <a:lnTo>
                    <a:pt x="218" y="842"/>
                  </a:lnTo>
                  <a:lnTo>
                    <a:pt x="211" y="856"/>
                  </a:lnTo>
                  <a:lnTo>
                    <a:pt x="207" y="867"/>
                  </a:lnTo>
                  <a:lnTo>
                    <a:pt x="203" y="874"/>
                  </a:lnTo>
                  <a:lnTo>
                    <a:pt x="202" y="876"/>
                  </a:lnTo>
                  <a:lnTo>
                    <a:pt x="199" y="880"/>
                  </a:lnTo>
                  <a:lnTo>
                    <a:pt x="193" y="887"/>
                  </a:lnTo>
                  <a:lnTo>
                    <a:pt x="185" y="891"/>
                  </a:lnTo>
                  <a:lnTo>
                    <a:pt x="176" y="895"/>
                  </a:lnTo>
                  <a:lnTo>
                    <a:pt x="166" y="893"/>
                  </a:lnTo>
                  <a:lnTo>
                    <a:pt x="154" y="886"/>
                  </a:lnTo>
                  <a:lnTo>
                    <a:pt x="140" y="869"/>
                  </a:lnTo>
                  <a:lnTo>
                    <a:pt x="137" y="836"/>
                  </a:lnTo>
                  <a:lnTo>
                    <a:pt x="132" y="762"/>
                  </a:lnTo>
                  <a:lnTo>
                    <a:pt x="122" y="682"/>
                  </a:lnTo>
                  <a:lnTo>
                    <a:pt x="111" y="628"/>
                  </a:lnTo>
                  <a:lnTo>
                    <a:pt x="102" y="605"/>
                  </a:lnTo>
                  <a:lnTo>
                    <a:pt x="91" y="581"/>
                  </a:lnTo>
                  <a:lnTo>
                    <a:pt x="80" y="557"/>
                  </a:lnTo>
                  <a:lnTo>
                    <a:pt x="69" y="534"/>
                  </a:lnTo>
                  <a:lnTo>
                    <a:pt x="59" y="512"/>
                  </a:lnTo>
                  <a:lnTo>
                    <a:pt x="50" y="491"/>
                  </a:lnTo>
                  <a:lnTo>
                    <a:pt x="43" y="476"/>
                  </a:lnTo>
                  <a:lnTo>
                    <a:pt x="39" y="464"/>
                  </a:lnTo>
                  <a:lnTo>
                    <a:pt x="34" y="453"/>
                  </a:lnTo>
                  <a:lnTo>
                    <a:pt x="26" y="421"/>
                  </a:lnTo>
                  <a:lnTo>
                    <a:pt x="15" y="376"/>
                  </a:lnTo>
                  <a:lnTo>
                    <a:pt x="6" y="321"/>
                  </a:lnTo>
                  <a:lnTo>
                    <a:pt x="0" y="262"/>
                  </a:lnTo>
                  <a:lnTo>
                    <a:pt x="4" y="204"/>
                  </a:lnTo>
                  <a:lnTo>
                    <a:pt x="18" y="152"/>
                  </a:lnTo>
                  <a:lnTo>
                    <a:pt x="47" y="113"/>
                  </a:lnTo>
                  <a:lnTo>
                    <a:pt x="69" y="96"/>
                  </a:lnTo>
                  <a:lnTo>
                    <a:pt x="96" y="81"/>
                  </a:lnTo>
                  <a:lnTo>
                    <a:pt x="129" y="66"/>
                  </a:lnTo>
                  <a:lnTo>
                    <a:pt x="167" y="52"/>
                  </a:lnTo>
                  <a:lnTo>
                    <a:pt x="209" y="40"/>
                  </a:lnTo>
                  <a:lnTo>
                    <a:pt x="254" y="29"/>
                  </a:lnTo>
                  <a:lnTo>
                    <a:pt x="302" y="19"/>
                  </a:lnTo>
                  <a:lnTo>
                    <a:pt x="352" y="11"/>
                  </a:lnTo>
                  <a:lnTo>
                    <a:pt x="405" y="6"/>
                  </a:lnTo>
                  <a:lnTo>
                    <a:pt x="458" y="2"/>
                  </a:lnTo>
                  <a:lnTo>
                    <a:pt x="511" y="0"/>
                  </a:lnTo>
                  <a:lnTo>
                    <a:pt x="565" y="0"/>
                  </a:lnTo>
                  <a:lnTo>
                    <a:pt x="617" y="4"/>
                  </a:lnTo>
                  <a:lnTo>
                    <a:pt x="668" y="10"/>
                  </a:lnTo>
                  <a:lnTo>
                    <a:pt x="716" y="18"/>
                  </a:lnTo>
                  <a:lnTo>
                    <a:pt x="762" y="3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7" name="Freeform 15">
              <a:extLst>
                <a:ext uri="{FF2B5EF4-FFF2-40B4-BE49-F238E27FC236}">
                  <a16:creationId xmlns:a16="http://schemas.microsoft.com/office/drawing/2014/main" id="{C74AC1EA-7098-0804-6560-1AC7E9BA7226}"/>
                </a:ext>
              </a:extLst>
            </p:cNvPr>
            <p:cNvSpPr>
              <a:spLocks/>
            </p:cNvSpPr>
            <p:nvPr/>
          </p:nvSpPr>
          <p:spPr bwMode="auto">
            <a:xfrm flipH="1">
              <a:off x="5337" y="3372"/>
              <a:ext cx="28" cy="49"/>
            </a:xfrm>
            <a:custGeom>
              <a:avLst/>
              <a:gdLst>
                <a:gd name="T0" fmla="*/ 0 w 56"/>
                <a:gd name="T1" fmla="*/ 48 h 99"/>
                <a:gd name="T2" fmla="*/ 2 w 56"/>
                <a:gd name="T3" fmla="*/ 30 h 99"/>
                <a:gd name="T4" fmla="*/ 9 w 56"/>
                <a:gd name="T5" fmla="*/ 14 h 99"/>
                <a:gd name="T6" fmla="*/ 17 w 56"/>
                <a:gd name="T7" fmla="*/ 4 h 99"/>
                <a:gd name="T8" fmla="*/ 28 w 56"/>
                <a:gd name="T9" fmla="*/ 0 h 99"/>
                <a:gd name="T10" fmla="*/ 39 w 56"/>
                <a:gd name="T11" fmla="*/ 4 h 99"/>
                <a:gd name="T12" fmla="*/ 48 w 56"/>
                <a:gd name="T13" fmla="*/ 14 h 99"/>
                <a:gd name="T14" fmla="*/ 53 w 56"/>
                <a:gd name="T15" fmla="*/ 30 h 99"/>
                <a:gd name="T16" fmla="*/ 56 w 56"/>
                <a:gd name="T17" fmla="*/ 49 h 99"/>
                <a:gd name="T18" fmla="*/ 53 w 56"/>
                <a:gd name="T19" fmla="*/ 68 h 99"/>
                <a:gd name="T20" fmla="*/ 48 w 56"/>
                <a:gd name="T21" fmla="*/ 83 h 99"/>
                <a:gd name="T22" fmla="*/ 39 w 56"/>
                <a:gd name="T23" fmla="*/ 94 h 99"/>
                <a:gd name="T24" fmla="*/ 28 w 56"/>
                <a:gd name="T25" fmla="*/ 99 h 99"/>
                <a:gd name="T26" fmla="*/ 23 w 56"/>
                <a:gd name="T27" fmla="*/ 99 h 99"/>
                <a:gd name="T28" fmla="*/ 19 w 56"/>
                <a:gd name="T29" fmla="*/ 96 h 99"/>
                <a:gd name="T30" fmla="*/ 15 w 56"/>
                <a:gd name="T31" fmla="*/ 93 h 99"/>
                <a:gd name="T32" fmla="*/ 12 w 56"/>
                <a:gd name="T33" fmla="*/ 89 h 99"/>
                <a:gd name="T34" fmla="*/ 11 w 56"/>
                <a:gd name="T35" fmla="*/ 86 h 99"/>
                <a:gd name="T36" fmla="*/ 6 w 56"/>
                <a:gd name="T37" fmla="*/ 78 h 99"/>
                <a:gd name="T38" fmla="*/ 2 w 56"/>
                <a:gd name="T39" fmla="*/ 64 h 99"/>
                <a:gd name="T40" fmla="*/ 0 w 56"/>
                <a:gd name="T41"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9">
                  <a:moveTo>
                    <a:pt x="0" y="48"/>
                  </a:moveTo>
                  <a:lnTo>
                    <a:pt x="2" y="30"/>
                  </a:lnTo>
                  <a:lnTo>
                    <a:pt x="9" y="14"/>
                  </a:lnTo>
                  <a:lnTo>
                    <a:pt x="17" y="4"/>
                  </a:lnTo>
                  <a:lnTo>
                    <a:pt x="28" y="0"/>
                  </a:lnTo>
                  <a:lnTo>
                    <a:pt x="39" y="4"/>
                  </a:lnTo>
                  <a:lnTo>
                    <a:pt x="48" y="14"/>
                  </a:lnTo>
                  <a:lnTo>
                    <a:pt x="53" y="30"/>
                  </a:lnTo>
                  <a:lnTo>
                    <a:pt x="56" y="49"/>
                  </a:lnTo>
                  <a:lnTo>
                    <a:pt x="53" y="68"/>
                  </a:lnTo>
                  <a:lnTo>
                    <a:pt x="48" y="83"/>
                  </a:lnTo>
                  <a:lnTo>
                    <a:pt x="39" y="94"/>
                  </a:lnTo>
                  <a:lnTo>
                    <a:pt x="28" y="99"/>
                  </a:lnTo>
                  <a:lnTo>
                    <a:pt x="23" y="99"/>
                  </a:lnTo>
                  <a:lnTo>
                    <a:pt x="19" y="96"/>
                  </a:lnTo>
                  <a:lnTo>
                    <a:pt x="15" y="93"/>
                  </a:lnTo>
                  <a:lnTo>
                    <a:pt x="12" y="89"/>
                  </a:lnTo>
                  <a:lnTo>
                    <a:pt x="11" y="86"/>
                  </a:lnTo>
                  <a:lnTo>
                    <a:pt x="6" y="78"/>
                  </a:lnTo>
                  <a:lnTo>
                    <a:pt x="2" y="64"/>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8" name="Freeform 16">
              <a:extLst>
                <a:ext uri="{FF2B5EF4-FFF2-40B4-BE49-F238E27FC236}">
                  <a16:creationId xmlns:a16="http://schemas.microsoft.com/office/drawing/2014/main" id="{0F75270A-9F69-9204-AAD8-B074764BABC7}"/>
                </a:ext>
              </a:extLst>
            </p:cNvPr>
            <p:cNvSpPr>
              <a:spLocks/>
            </p:cNvSpPr>
            <p:nvPr/>
          </p:nvSpPr>
          <p:spPr bwMode="auto">
            <a:xfrm flipH="1">
              <a:off x="5208" y="3358"/>
              <a:ext cx="27" cy="46"/>
            </a:xfrm>
            <a:custGeom>
              <a:avLst/>
              <a:gdLst>
                <a:gd name="T0" fmla="*/ 1 w 55"/>
                <a:gd name="T1" fmla="*/ 51 h 92"/>
                <a:gd name="T2" fmla="*/ 0 w 55"/>
                <a:gd name="T3" fmla="*/ 33 h 92"/>
                <a:gd name="T4" fmla="*/ 2 w 55"/>
                <a:gd name="T5" fmla="*/ 17 h 92"/>
                <a:gd name="T6" fmla="*/ 8 w 55"/>
                <a:gd name="T7" fmla="*/ 6 h 92"/>
                <a:gd name="T8" fmla="*/ 18 w 55"/>
                <a:gd name="T9" fmla="*/ 0 h 92"/>
                <a:gd name="T10" fmla="*/ 28 w 55"/>
                <a:gd name="T11" fmla="*/ 2 h 92"/>
                <a:gd name="T12" fmla="*/ 39 w 55"/>
                <a:gd name="T13" fmla="*/ 10 h 92"/>
                <a:gd name="T14" fmla="*/ 48 w 55"/>
                <a:gd name="T15" fmla="*/ 24 h 92"/>
                <a:gd name="T16" fmla="*/ 53 w 55"/>
                <a:gd name="T17" fmla="*/ 42 h 92"/>
                <a:gd name="T18" fmla="*/ 55 w 55"/>
                <a:gd name="T19" fmla="*/ 59 h 92"/>
                <a:gd name="T20" fmla="*/ 53 w 55"/>
                <a:gd name="T21" fmla="*/ 74 h 92"/>
                <a:gd name="T22" fmla="*/ 46 w 55"/>
                <a:gd name="T23" fmla="*/ 87 h 92"/>
                <a:gd name="T24" fmla="*/ 37 w 55"/>
                <a:gd name="T25" fmla="*/ 92 h 92"/>
                <a:gd name="T26" fmla="*/ 33 w 55"/>
                <a:gd name="T27" fmla="*/ 92 h 92"/>
                <a:gd name="T28" fmla="*/ 28 w 55"/>
                <a:gd name="T29" fmla="*/ 91 h 92"/>
                <a:gd name="T30" fmla="*/ 24 w 55"/>
                <a:gd name="T31" fmla="*/ 90 h 92"/>
                <a:gd name="T32" fmla="*/ 20 w 55"/>
                <a:gd name="T33" fmla="*/ 87 h 92"/>
                <a:gd name="T34" fmla="*/ 19 w 55"/>
                <a:gd name="T35" fmla="*/ 84 h 92"/>
                <a:gd name="T36" fmla="*/ 13 w 55"/>
                <a:gd name="T37" fmla="*/ 77 h 92"/>
                <a:gd name="T38" fmla="*/ 7 w 55"/>
                <a:gd name="T39" fmla="*/ 66 h 92"/>
                <a:gd name="T40" fmla="*/ 1 w 55"/>
                <a:gd name="T41" fmla="*/ 5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92">
                  <a:moveTo>
                    <a:pt x="1" y="51"/>
                  </a:moveTo>
                  <a:lnTo>
                    <a:pt x="0" y="33"/>
                  </a:lnTo>
                  <a:lnTo>
                    <a:pt x="2" y="17"/>
                  </a:lnTo>
                  <a:lnTo>
                    <a:pt x="8" y="6"/>
                  </a:lnTo>
                  <a:lnTo>
                    <a:pt x="18" y="0"/>
                  </a:lnTo>
                  <a:lnTo>
                    <a:pt x="28" y="2"/>
                  </a:lnTo>
                  <a:lnTo>
                    <a:pt x="39" y="10"/>
                  </a:lnTo>
                  <a:lnTo>
                    <a:pt x="48" y="24"/>
                  </a:lnTo>
                  <a:lnTo>
                    <a:pt x="53" y="42"/>
                  </a:lnTo>
                  <a:lnTo>
                    <a:pt x="55" y="59"/>
                  </a:lnTo>
                  <a:lnTo>
                    <a:pt x="53" y="74"/>
                  </a:lnTo>
                  <a:lnTo>
                    <a:pt x="46" y="87"/>
                  </a:lnTo>
                  <a:lnTo>
                    <a:pt x="37" y="92"/>
                  </a:lnTo>
                  <a:lnTo>
                    <a:pt x="33" y="92"/>
                  </a:lnTo>
                  <a:lnTo>
                    <a:pt x="28" y="91"/>
                  </a:lnTo>
                  <a:lnTo>
                    <a:pt x="24" y="90"/>
                  </a:lnTo>
                  <a:lnTo>
                    <a:pt x="20" y="87"/>
                  </a:lnTo>
                  <a:lnTo>
                    <a:pt x="19" y="84"/>
                  </a:lnTo>
                  <a:lnTo>
                    <a:pt x="13" y="77"/>
                  </a:lnTo>
                  <a:lnTo>
                    <a:pt x="7" y="66"/>
                  </a:lnTo>
                  <a:lnTo>
                    <a:pt x="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69" name="Freeform 17">
              <a:extLst>
                <a:ext uri="{FF2B5EF4-FFF2-40B4-BE49-F238E27FC236}">
                  <a16:creationId xmlns:a16="http://schemas.microsoft.com/office/drawing/2014/main" id="{5FC57813-56C1-AE51-3F7C-3313997360A9}"/>
                </a:ext>
              </a:extLst>
            </p:cNvPr>
            <p:cNvSpPr>
              <a:spLocks/>
            </p:cNvSpPr>
            <p:nvPr/>
          </p:nvSpPr>
          <p:spPr bwMode="auto">
            <a:xfrm flipH="1">
              <a:off x="5216" y="3373"/>
              <a:ext cx="18" cy="28"/>
            </a:xfrm>
            <a:custGeom>
              <a:avLst/>
              <a:gdLst>
                <a:gd name="T0" fmla="*/ 2 w 36"/>
                <a:gd name="T1" fmla="*/ 30 h 56"/>
                <a:gd name="T2" fmla="*/ 0 w 36"/>
                <a:gd name="T3" fmla="*/ 19 h 56"/>
                <a:gd name="T4" fmla="*/ 3 w 36"/>
                <a:gd name="T5" fmla="*/ 10 h 56"/>
                <a:gd name="T6" fmla="*/ 7 w 36"/>
                <a:gd name="T7" fmla="*/ 3 h 56"/>
                <a:gd name="T8" fmla="*/ 13 w 36"/>
                <a:gd name="T9" fmla="*/ 0 h 56"/>
                <a:gd name="T10" fmla="*/ 20 w 36"/>
                <a:gd name="T11" fmla="*/ 0 h 56"/>
                <a:gd name="T12" fmla="*/ 25 w 36"/>
                <a:gd name="T13" fmla="*/ 6 h 56"/>
                <a:gd name="T14" fmla="*/ 31 w 36"/>
                <a:gd name="T15" fmla="*/ 14 h 56"/>
                <a:gd name="T16" fmla="*/ 35 w 36"/>
                <a:gd name="T17" fmla="*/ 25 h 56"/>
                <a:gd name="T18" fmla="*/ 36 w 36"/>
                <a:gd name="T19" fmla="*/ 36 h 56"/>
                <a:gd name="T20" fmla="*/ 33 w 36"/>
                <a:gd name="T21" fmla="*/ 45 h 56"/>
                <a:gd name="T22" fmla="*/ 29 w 36"/>
                <a:gd name="T23" fmla="*/ 54 h 56"/>
                <a:gd name="T24" fmla="*/ 24 w 36"/>
                <a:gd name="T25" fmla="*/ 56 h 56"/>
                <a:gd name="T26" fmla="*/ 21 w 36"/>
                <a:gd name="T27" fmla="*/ 56 h 56"/>
                <a:gd name="T28" fmla="*/ 20 w 36"/>
                <a:gd name="T29" fmla="*/ 56 h 56"/>
                <a:gd name="T30" fmla="*/ 17 w 36"/>
                <a:gd name="T31" fmla="*/ 55 h 56"/>
                <a:gd name="T32" fmla="*/ 14 w 36"/>
                <a:gd name="T33" fmla="*/ 54 h 56"/>
                <a:gd name="T34" fmla="*/ 13 w 36"/>
                <a:gd name="T35" fmla="*/ 52 h 56"/>
                <a:gd name="T36" fmla="*/ 10 w 36"/>
                <a:gd name="T37" fmla="*/ 48 h 56"/>
                <a:gd name="T38" fmla="*/ 6 w 36"/>
                <a:gd name="T39" fmla="*/ 40 h 56"/>
                <a:gd name="T40" fmla="*/ 2 w 36"/>
                <a:gd name="T41"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6">
                  <a:moveTo>
                    <a:pt x="2" y="30"/>
                  </a:moveTo>
                  <a:lnTo>
                    <a:pt x="0" y="19"/>
                  </a:lnTo>
                  <a:lnTo>
                    <a:pt x="3" y="10"/>
                  </a:lnTo>
                  <a:lnTo>
                    <a:pt x="7" y="3"/>
                  </a:lnTo>
                  <a:lnTo>
                    <a:pt x="13" y="0"/>
                  </a:lnTo>
                  <a:lnTo>
                    <a:pt x="20" y="0"/>
                  </a:lnTo>
                  <a:lnTo>
                    <a:pt x="25" y="6"/>
                  </a:lnTo>
                  <a:lnTo>
                    <a:pt x="31" y="14"/>
                  </a:lnTo>
                  <a:lnTo>
                    <a:pt x="35" y="25"/>
                  </a:lnTo>
                  <a:lnTo>
                    <a:pt x="36" y="36"/>
                  </a:lnTo>
                  <a:lnTo>
                    <a:pt x="33" y="45"/>
                  </a:lnTo>
                  <a:lnTo>
                    <a:pt x="29" y="54"/>
                  </a:lnTo>
                  <a:lnTo>
                    <a:pt x="24" y="56"/>
                  </a:lnTo>
                  <a:lnTo>
                    <a:pt x="21" y="56"/>
                  </a:lnTo>
                  <a:lnTo>
                    <a:pt x="20" y="56"/>
                  </a:lnTo>
                  <a:lnTo>
                    <a:pt x="17" y="55"/>
                  </a:lnTo>
                  <a:lnTo>
                    <a:pt x="14" y="54"/>
                  </a:lnTo>
                  <a:lnTo>
                    <a:pt x="13" y="52"/>
                  </a:lnTo>
                  <a:lnTo>
                    <a:pt x="10" y="48"/>
                  </a:lnTo>
                  <a:lnTo>
                    <a:pt x="6" y="40"/>
                  </a:lnTo>
                  <a:lnTo>
                    <a:pt x="2"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0" name="Freeform 18">
              <a:extLst>
                <a:ext uri="{FF2B5EF4-FFF2-40B4-BE49-F238E27FC236}">
                  <a16:creationId xmlns:a16="http://schemas.microsoft.com/office/drawing/2014/main" id="{CD4A52C5-B30E-43F1-ED81-B502967108D5}"/>
                </a:ext>
              </a:extLst>
            </p:cNvPr>
            <p:cNvSpPr>
              <a:spLocks/>
            </p:cNvSpPr>
            <p:nvPr/>
          </p:nvSpPr>
          <p:spPr bwMode="auto">
            <a:xfrm flipH="1">
              <a:off x="5210" y="3395"/>
              <a:ext cx="51" cy="62"/>
            </a:xfrm>
            <a:custGeom>
              <a:avLst/>
              <a:gdLst>
                <a:gd name="T0" fmla="*/ 0 w 102"/>
                <a:gd name="T1" fmla="*/ 0 h 125"/>
                <a:gd name="T2" fmla="*/ 1 w 102"/>
                <a:gd name="T3" fmla="*/ 1 h 125"/>
                <a:gd name="T4" fmla="*/ 8 w 102"/>
                <a:gd name="T5" fmla="*/ 7 h 125"/>
                <a:gd name="T6" fmla="*/ 16 w 102"/>
                <a:gd name="T7" fmla="*/ 15 h 125"/>
                <a:gd name="T8" fmla="*/ 28 w 102"/>
                <a:gd name="T9" fmla="*/ 23 h 125"/>
                <a:gd name="T10" fmla="*/ 43 w 102"/>
                <a:gd name="T11" fmla="*/ 33 h 125"/>
                <a:gd name="T12" fmla="*/ 61 w 102"/>
                <a:gd name="T13" fmla="*/ 41 h 125"/>
                <a:gd name="T14" fmla="*/ 80 w 102"/>
                <a:gd name="T15" fmla="*/ 49 h 125"/>
                <a:gd name="T16" fmla="*/ 102 w 102"/>
                <a:gd name="T17" fmla="*/ 54 h 125"/>
                <a:gd name="T18" fmla="*/ 102 w 102"/>
                <a:gd name="T19" fmla="*/ 55 h 125"/>
                <a:gd name="T20" fmla="*/ 101 w 102"/>
                <a:gd name="T21" fmla="*/ 60 h 125"/>
                <a:gd name="T22" fmla="*/ 98 w 102"/>
                <a:gd name="T23" fmla="*/ 69 h 125"/>
                <a:gd name="T24" fmla="*/ 93 w 102"/>
                <a:gd name="T25" fmla="*/ 78 h 125"/>
                <a:gd name="T26" fmla="*/ 83 w 102"/>
                <a:gd name="T27" fmla="*/ 89 h 125"/>
                <a:gd name="T28" fmla="*/ 72 w 102"/>
                <a:gd name="T29" fmla="*/ 102 h 125"/>
                <a:gd name="T30" fmla="*/ 56 w 102"/>
                <a:gd name="T31" fmla="*/ 113 h 125"/>
                <a:gd name="T32" fmla="*/ 34 w 102"/>
                <a:gd name="T33" fmla="*/ 123 h 125"/>
                <a:gd name="T34" fmla="*/ 2 w 102"/>
                <a:gd name="T35" fmla="*/ 125 h 125"/>
                <a:gd name="T36" fmla="*/ 4 w 102"/>
                <a:gd name="T37" fmla="*/ 123 h 125"/>
                <a:gd name="T38" fmla="*/ 9 w 102"/>
                <a:gd name="T39" fmla="*/ 121 h 125"/>
                <a:gd name="T40" fmla="*/ 16 w 102"/>
                <a:gd name="T41" fmla="*/ 115 h 125"/>
                <a:gd name="T42" fmla="*/ 26 w 102"/>
                <a:gd name="T43" fmla="*/ 108 h 125"/>
                <a:gd name="T44" fmla="*/ 35 w 102"/>
                <a:gd name="T45" fmla="*/ 100 h 125"/>
                <a:gd name="T46" fmla="*/ 46 w 102"/>
                <a:gd name="T47" fmla="*/ 91 h 125"/>
                <a:gd name="T48" fmla="*/ 56 w 102"/>
                <a:gd name="T49" fmla="*/ 81 h 125"/>
                <a:gd name="T50" fmla="*/ 65 w 102"/>
                <a:gd name="T51" fmla="*/ 70 h 125"/>
                <a:gd name="T52" fmla="*/ 63 w 102"/>
                <a:gd name="T53" fmla="*/ 69 h 125"/>
                <a:gd name="T54" fmla="*/ 56 w 102"/>
                <a:gd name="T55" fmla="*/ 63 h 125"/>
                <a:gd name="T56" fmla="*/ 46 w 102"/>
                <a:gd name="T57" fmla="*/ 56 h 125"/>
                <a:gd name="T58" fmla="*/ 35 w 102"/>
                <a:gd name="T59" fmla="*/ 47 h 125"/>
                <a:gd name="T60" fmla="*/ 24 w 102"/>
                <a:gd name="T61" fmla="*/ 37 h 125"/>
                <a:gd name="T62" fmla="*/ 13 w 102"/>
                <a:gd name="T63" fmla="*/ 25 h 125"/>
                <a:gd name="T64" fmla="*/ 5 w 102"/>
                <a:gd name="T65" fmla="*/ 12 h 125"/>
                <a:gd name="T66" fmla="*/ 0 w 102"/>
                <a:gd name="T6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125">
                  <a:moveTo>
                    <a:pt x="0" y="0"/>
                  </a:moveTo>
                  <a:lnTo>
                    <a:pt x="1" y="1"/>
                  </a:lnTo>
                  <a:lnTo>
                    <a:pt x="8" y="7"/>
                  </a:lnTo>
                  <a:lnTo>
                    <a:pt x="16" y="15"/>
                  </a:lnTo>
                  <a:lnTo>
                    <a:pt x="28" y="23"/>
                  </a:lnTo>
                  <a:lnTo>
                    <a:pt x="43" y="33"/>
                  </a:lnTo>
                  <a:lnTo>
                    <a:pt x="61" y="41"/>
                  </a:lnTo>
                  <a:lnTo>
                    <a:pt x="80" y="49"/>
                  </a:lnTo>
                  <a:lnTo>
                    <a:pt x="102" y="54"/>
                  </a:lnTo>
                  <a:lnTo>
                    <a:pt x="102" y="55"/>
                  </a:lnTo>
                  <a:lnTo>
                    <a:pt x="101" y="60"/>
                  </a:lnTo>
                  <a:lnTo>
                    <a:pt x="98" y="69"/>
                  </a:lnTo>
                  <a:lnTo>
                    <a:pt x="93" y="78"/>
                  </a:lnTo>
                  <a:lnTo>
                    <a:pt x="83" y="89"/>
                  </a:lnTo>
                  <a:lnTo>
                    <a:pt x="72" y="102"/>
                  </a:lnTo>
                  <a:lnTo>
                    <a:pt x="56" y="113"/>
                  </a:lnTo>
                  <a:lnTo>
                    <a:pt x="34" y="123"/>
                  </a:lnTo>
                  <a:lnTo>
                    <a:pt x="2" y="125"/>
                  </a:lnTo>
                  <a:lnTo>
                    <a:pt x="4" y="123"/>
                  </a:lnTo>
                  <a:lnTo>
                    <a:pt x="9" y="121"/>
                  </a:lnTo>
                  <a:lnTo>
                    <a:pt x="16" y="115"/>
                  </a:lnTo>
                  <a:lnTo>
                    <a:pt x="26" y="108"/>
                  </a:lnTo>
                  <a:lnTo>
                    <a:pt x="35" y="100"/>
                  </a:lnTo>
                  <a:lnTo>
                    <a:pt x="46" y="91"/>
                  </a:lnTo>
                  <a:lnTo>
                    <a:pt x="56" y="81"/>
                  </a:lnTo>
                  <a:lnTo>
                    <a:pt x="65" y="70"/>
                  </a:lnTo>
                  <a:lnTo>
                    <a:pt x="63" y="69"/>
                  </a:lnTo>
                  <a:lnTo>
                    <a:pt x="56" y="63"/>
                  </a:lnTo>
                  <a:lnTo>
                    <a:pt x="46" y="56"/>
                  </a:lnTo>
                  <a:lnTo>
                    <a:pt x="35" y="47"/>
                  </a:lnTo>
                  <a:lnTo>
                    <a:pt x="24" y="37"/>
                  </a:lnTo>
                  <a:lnTo>
                    <a:pt x="13" y="25"/>
                  </a:lnTo>
                  <a:lnTo>
                    <a:pt x="5"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1" name="Freeform 19">
              <a:extLst>
                <a:ext uri="{FF2B5EF4-FFF2-40B4-BE49-F238E27FC236}">
                  <a16:creationId xmlns:a16="http://schemas.microsoft.com/office/drawing/2014/main" id="{E31B8805-D311-026B-34C5-625E365FFDA4}"/>
                </a:ext>
              </a:extLst>
            </p:cNvPr>
            <p:cNvSpPr>
              <a:spLocks/>
            </p:cNvSpPr>
            <p:nvPr/>
          </p:nvSpPr>
          <p:spPr bwMode="auto">
            <a:xfrm flipH="1">
              <a:off x="5510" y="3378"/>
              <a:ext cx="66" cy="84"/>
            </a:xfrm>
            <a:custGeom>
              <a:avLst/>
              <a:gdLst>
                <a:gd name="T0" fmla="*/ 132 w 132"/>
                <a:gd name="T1" fmla="*/ 33 h 169"/>
                <a:gd name="T2" fmla="*/ 129 w 132"/>
                <a:gd name="T3" fmla="*/ 30 h 169"/>
                <a:gd name="T4" fmla="*/ 124 w 132"/>
                <a:gd name="T5" fmla="*/ 25 h 169"/>
                <a:gd name="T6" fmla="*/ 114 w 132"/>
                <a:gd name="T7" fmla="*/ 18 h 169"/>
                <a:gd name="T8" fmla="*/ 100 w 132"/>
                <a:gd name="T9" fmla="*/ 10 h 169"/>
                <a:gd name="T10" fmla="*/ 85 w 132"/>
                <a:gd name="T11" fmla="*/ 3 h 169"/>
                <a:gd name="T12" fmla="*/ 69 w 132"/>
                <a:gd name="T13" fmla="*/ 0 h 169"/>
                <a:gd name="T14" fmla="*/ 53 w 132"/>
                <a:gd name="T15" fmla="*/ 0 h 169"/>
                <a:gd name="T16" fmla="*/ 35 w 132"/>
                <a:gd name="T17" fmla="*/ 6 h 169"/>
                <a:gd name="T18" fmla="*/ 32 w 132"/>
                <a:gd name="T19" fmla="*/ 7 h 169"/>
                <a:gd name="T20" fmla="*/ 25 w 132"/>
                <a:gd name="T21" fmla="*/ 14 h 169"/>
                <a:gd name="T22" fmla="*/ 17 w 132"/>
                <a:gd name="T23" fmla="*/ 24 h 169"/>
                <a:gd name="T24" fmla="*/ 9 w 132"/>
                <a:gd name="T25" fmla="*/ 36 h 169"/>
                <a:gd name="T26" fmla="*/ 2 w 132"/>
                <a:gd name="T27" fmla="*/ 52 h 169"/>
                <a:gd name="T28" fmla="*/ 0 w 132"/>
                <a:gd name="T29" fmla="*/ 71 h 169"/>
                <a:gd name="T30" fmla="*/ 5 w 132"/>
                <a:gd name="T31" fmla="*/ 95 h 169"/>
                <a:gd name="T32" fmla="*/ 18 w 132"/>
                <a:gd name="T33" fmla="*/ 119 h 169"/>
                <a:gd name="T34" fmla="*/ 20 w 132"/>
                <a:gd name="T35" fmla="*/ 122 h 169"/>
                <a:gd name="T36" fmla="*/ 25 w 132"/>
                <a:gd name="T37" fmla="*/ 129 h 169"/>
                <a:gd name="T38" fmla="*/ 33 w 132"/>
                <a:gd name="T39" fmla="*/ 137 h 169"/>
                <a:gd name="T40" fmla="*/ 43 w 132"/>
                <a:gd name="T41" fmla="*/ 148 h 169"/>
                <a:gd name="T42" fmla="*/ 57 w 132"/>
                <a:gd name="T43" fmla="*/ 158 h 169"/>
                <a:gd name="T44" fmla="*/ 72 w 132"/>
                <a:gd name="T45" fmla="*/ 165 h 169"/>
                <a:gd name="T46" fmla="*/ 90 w 132"/>
                <a:gd name="T47" fmla="*/ 169 h 169"/>
                <a:gd name="T48" fmla="*/ 109 w 132"/>
                <a:gd name="T49" fmla="*/ 167 h 169"/>
                <a:gd name="T50" fmla="*/ 105 w 132"/>
                <a:gd name="T51" fmla="*/ 165 h 169"/>
                <a:gd name="T52" fmla="*/ 96 w 132"/>
                <a:gd name="T53" fmla="*/ 155 h 169"/>
                <a:gd name="T54" fmla="*/ 84 w 132"/>
                <a:gd name="T55" fmla="*/ 141 h 169"/>
                <a:gd name="T56" fmla="*/ 72 w 132"/>
                <a:gd name="T57" fmla="*/ 124 h 169"/>
                <a:gd name="T58" fmla="*/ 61 w 132"/>
                <a:gd name="T59" fmla="*/ 103 h 169"/>
                <a:gd name="T60" fmla="*/ 55 w 132"/>
                <a:gd name="T61" fmla="*/ 80 h 169"/>
                <a:gd name="T62" fmla="*/ 58 w 132"/>
                <a:gd name="T63" fmla="*/ 58 h 169"/>
                <a:gd name="T64" fmla="*/ 70 w 132"/>
                <a:gd name="T65" fmla="*/ 34 h 169"/>
                <a:gd name="T66" fmla="*/ 72 w 132"/>
                <a:gd name="T67" fmla="*/ 33 h 169"/>
                <a:gd name="T68" fmla="*/ 74 w 132"/>
                <a:gd name="T69" fmla="*/ 32 h 169"/>
                <a:gd name="T70" fmla="*/ 79 w 132"/>
                <a:gd name="T71" fmla="*/ 30 h 169"/>
                <a:gd name="T72" fmla="*/ 85 w 132"/>
                <a:gd name="T73" fmla="*/ 28 h 169"/>
                <a:gd name="T74" fmla="*/ 94 w 132"/>
                <a:gd name="T75" fmla="*/ 26 h 169"/>
                <a:gd name="T76" fmla="*/ 105 w 132"/>
                <a:gd name="T77" fmla="*/ 26 h 169"/>
                <a:gd name="T78" fmla="*/ 117 w 132"/>
                <a:gd name="T79" fmla="*/ 29 h 169"/>
                <a:gd name="T80" fmla="*/ 132 w 132"/>
                <a:gd name="T81"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9">
                  <a:moveTo>
                    <a:pt x="132" y="33"/>
                  </a:moveTo>
                  <a:lnTo>
                    <a:pt x="129" y="30"/>
                  </a:lnTo>
                  <a:lnTo>
                    <a:pt x="124" y="25"/>
                  </a:lnTo>
                  <a:lnTo>
                    <a:pt x="114" y="18"/>
                  </a:lnTo>
                  <a:lnTo>
                    <a:pt x="100" y="10"/>
                  </a:lnTo>
                  <a:lnTo>
                    <a:pt x="85" y="3"/>
                  </a:lnTo>
                  <a:lnTo>
                    <a:pt x="69" y="0"/>
                  </a:lnTo>
                  <a:lnTo>
                    <a:pt x="53" y="0"/>
                  </a:lnTo>
                  <a:lnTo>
                    <a:pt x="35" y="6"/>
                  </a:lnTo>
                  <a:lnTo>
                    <a:pt x="32" y="7"/>
                  </a:lnTo>
                  <a:lnTo>
                    <a:pt x="25" y="14"/>
                  </a:lnTo>
                  <a:lnTo>
                    <a:pt x="17" y="24"/>
                  </a:lnTo>
                  <a:lnTo>
                    <a:pt x="9" y="36"/>
                  </a:lnTo>
                  <a:lnTo>
                    <a:pt x="2" y="52"/>
                  </a:lnTo>
                  <a:lnTo>
                    <a:pt x="0" y="71"/>
                  </a:lnTo>
                  <a:lnTo>
                    <a:pt x="5" y="95"/>
                  </a:lnTo>
                  <a:lnTo>
                    <a:pt x="18" y="119"/>
                  </a:lnTo>
                  <a:lnTo>
                    <a:pt x="20" y="122"/>
                  </a:lnTo>
                  <a:lnTo>
                    <a:pt x="25" y="129"/>
                  </a:lnTo>
                  <a:lnTo>
                    <a:pt x="33" y="137"/>
                  </a:lnTo>
                  <a:lnTo>
                    <a:pt x="43" y="148"/>
                  </a:lnTo>
                  <a:lnTo>
                    <a:pt x="57" y="158"/>
                  </a:lnTo>
                  <a:lnTo>
                    <a:pt x="72" y="165"/>
                  </a:lnTo>
                  <a:lnTo>
                    <a:pt x="90" y="169"/>
                  </a:lnTo>
                  <a:lnTo>
                    <a:pt x="109" y="167"/>
                  </a:lnTo>
                  <a:lnTo>
                    <a:pt x="105" y="165"/>
                  </a:lnTo>
                  <a:lnTo>
                    <a:pt x="96" y="155"/>
                  </a:lnTo>
                  <a:lnTo>
                    <a:pt x="84" y="141"/>
                  </a:lnTo>
                  <a:lnTo>
                    <a:pt x="72" y="124"/>
                  </a:lnTo>
                  <a:lnTo>
                    <a:pt x="61" y="103"/>
                  </a:lnTo>
                  <a:lnTo>
                    <a:pt x="55" y="80"/>
                  </a:lnTo>
                  <a:lnTo>
                    <a:pt x="58" y="58"/>
                  </a:lnTo>
                  <a:lnTo>
                    <a:pt x="70" y="34"/>
                  </a:lnTo>
                  <a:lnTo>
                    <a:pt x="72" y="33"/>
                  </a:lnTo>
                  <a:lnTo>
                    <a:pt x="74" y="32"/>
                  </a:lnTo>
                  <a:lnTo>
                    <a:pt x="79" y="30"/>
                  </a:lnTo>
                  <a:lnTo>
                    <a:pt x="85" y="28"/>
                  </a:lnTo>
                  <a:lnTo>
                    <a:pt x="94" y="26"/>
                  </a:lnTo>
                  <a:lnTo>
                    <a:pt x="105" y="26"/>
                  </a:lnTo>
                  <a:lnTo>
                    <a:pt x="117" y="29"/>
                  </a:lnTo>
                  <a:lnTo>
                    <a:pt x="13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2" name="Freeform 20">
              <a:extLst>
                <a:ext uri="{FF2B5EF4-FFF2-40B4-BE49-F238E27FC236}">
                  <a16:creationId xmlns:a16="http://schemas.microsoft.com/office/drawing/2014/main" id="{D54F5DA1-FA3E-4F39-C364-16D867EE319F}"/>
                </a:ext>
              </a:extLst>
            </p:cNvPr>
            <p:cNvSpPr>
              <a:spLocks/>
            </p:cNvSpPr>
            <p:nvPr/>
          </p:nvSpPr>
          <p:spPr bwMode="auto">
            <a:xfrm flipH="1">
              <a:off x="5510" y="3388"/>
              <a:ext cx="56" cy="73"/>
            </a:xfrm>
            <a:custGeom>
              <a:avLst/>
              <a:gdLst>
                <a:gd name="T0" fmla="*/ 111 w 111"/>
                <a:gd name="T1" fmla="*/ 18 h 147"/>
                <a:gd name="T2" fmla="*/ 110 w 111"/>
                <a:gd name="T3" fmla="*/ 17 h 147"/>
                <a:gd name="T4" fmla="*/ 107 w 111"/>
                <a:gd name="T5" fmla="*/ 14 h 147"/>
                <a:gd name="T6" fmla="*/ 101 w 111"/>
                <a:gd name="T7" fmla="*/ 10 h 147"/>
                <a:gd name="T8" fmla="*/ 93 w 111"/>
                <a:gd name="T9" fmla="*/ 6 h 147"/>
                <a:gd name="T10" fmla="*/ 82 w 111"/>
                <a:gd name="T11" fmla="*/ 3 h 147"/>
                <a:gd name="T12" fmla="*/ 70 w 111"/>
                <a:gd name="T13" fmla="*/ 0 h 147"/>
                <a:gd name="T14" fmla="*/ 55 w 111"/>
                <a:gd name="T15" fmla="*/ 0 h 147"/>
                <a:gd name="T16" fmla="*/ 37 w 111"/>
                <a:gd name="T17" fmla="*/ 3 h 147"/>
                <a:gd name="T18" fmla="*/ 34 w 111"/>
                <a:gd name="T19" fmla="*/ 5 h 147"/>
                <a:gd name="T20" fmla="*/ 27 w 111"/>
                <a:gd name="T21" fmla="*/ 9 h 147"/>
                <a:gd name="T22" fmla="*/ 19 w 111"/>
                <a:gd name="T23" fmla="*/ 17 h 147"/>
                <a:gd name="T24" fmla="*/ 11 w 111"/>
                <a:gd name="T25" fmla="*/ 26 h 147"/>
                <a:gd name="T26" fmla="*/ 4 w 111"/>
                <a:gd name="T27" fmla="*/ 40 h 147"/>
                <a:gd name="T28" fmla="*/ 0 w 111"/>
                <a:gd name="T29" fmla="*/ 57 h 147"/>
                <a:gd name="T30" fmla="*/ 1 w 111"/>
                <a:gd name="T31" fmla="*/ 74 h 147"/>
                <a:gd name="T32" fmla="*/ 11 w 111"/>
                <a:gd name="T33" fmla="*/ 96 h 147"/>
                <a:gd name="T34" fmla="*/ 12 w 111"/>
                <a:gd name="T35" fmla="*/ 99 h 147"/>
                <a:gd name="T36" fmla="*/ 16 w 111"/>
                <a:gd name="T37" fmla="*/ 105 h 147"/>
                <a:gd name="T38" fmla="*/ 25 w 111"/>
                <a:gd name="T39" fmla="*/ 111 h 147"/>
                <a:gd name="T40" fmla="*/ 34 w 111"/>
                <a:gd name="T41" fmla="*/ 121 h 147"/>
                <a:gd name="T42" fmla="*/ 47 w 111"/>
                <a:gd name="T43" fmla="*/ 131 h 147"/>
                <a:gd name="T44" fmla="*/ 60 w 111"/>
                <a:gd name="T45" fmla="*/ 139 h 147"/>
                <a:gd name="T46" fmla="*/ 77 w 111"/>
                <a:gd name="T47" fmla="*/ 144 h 147"/>
                <a:gd name="T48" fmla="*/ 95 w 111"/>
                <a:gd name="T49" fmla="*/ 147 h 147"/>
                <a:gd name="T50" fmla="*/ 111 w 111"/>
                <a:gd name="T51"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47">
                  <a:moveTo>
                    <a:pt x="111" y="18"/>
                  </a:moveTo>
                  <a:lnTo>
                    <a:pt x="110" y="17"/>
                  </a:lnTo>
                  <a:lnTo>
                    <a:pt x="107" y="14"/>
                  </a:lnTo>
                  <a:lnTo>
                    <a:pt x="101" y="10"/>
                  </a:lnTo>
                  <a:lnTo>
                    <a:pt x="93" y="6"/>
                  </a:lnTo>
                  <a:lnTo>
                    <a:pt x="82" y="3"/>
                  </a:lnTo>
                  <a:lnTo>
                    <a:pt x="70" y="0"/>
                  </a:lnTo>
                  <a:lnTo>
                    <a:pt x="55" y="0"/>
                  </a:lnTo>
                  <a:lnTo>
                    <a:pt x="37" y="3"/>
                  </a:lnTo>
                  <a:lnTo>
                    <a:pt x="34" y="5"/>
                  </a:lnTo>
                  <a:lnTo>
                    <a:pt x="27" y="9"/>
                  </a:lnTo>
                  <a:lnTo>
                    <a:pt x="19" y="17"/>
                  </a:lnTo>
                  <a:lnTo>
                    <a:pt x="11" y="26"/>
                  </a:lnTo>
                  <a:lnTo>
                    <a:pt x="4" y="40"/>
                  </a:lnTo>
                  <a:lnTo>
                    <a:pt x="0" y="57"/>
                  </a:lnTo>
                  <a:lnTo>
                    <a:pt x="1" y="74"/>
                  </a:lnTo>
                  <a:lnTo>
                    <a:pt x="11" y="96"/>
                  </a:lnTo>
                  <a:lnTo>
                    <a:pt x="12" y="99"/>
                  </a:lnTo>
                  <a:lnTo>
                    <a:pt x="16" y="105"/>
                  </a:lnTo>
                  <a:lnTo>
                    <a:pt x="25" y="111"/>
                  </a:lnTo>
                  <a:lnTo>
                    <a:pt x="34" y="121"/>
                  </a:lnTo>
                  <a:lnTo>
                    <a:pt x="47" y="131"/>
                  </a:lnTo>
                  <a:lnTo>
                    <a:pt x="60" y="139"/>
                  </a:lnTo>
                  <a:lnTo>
                    <a:pt x="77" y="144"/>
                  </a:lnTo>
                  <a:lnTo>
                    <a:pt x="95" y="147"/>
                  </a:lnTo>
                  <a:lnTo>
                    <a:pt x="111" y="1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3" name="Freeform 21">
              <a:extLst>
                <a:ext uri="{FF2B5EF4-FFF2-40B4-BE49-F238E27FC236}">
                  <a16:creationId xmlns:a16="http://schemas.microsoft.com/office/drawing/2014/main" id="{1D286A37-F94B-E86D-426F-C81745252F6F}"/>
                </a:ext>
              </a:extLst>
            </p:cNvPr>
            <p:cNvSpPr>
              <a:spLocks/>
            </p:cNvSpPr>
            <p:nvPr/>
          </p:nvSpPr>
          <p:spPr bwMode="auto">
            <a:xfrm flipH="1">
              <a:off x="5524" y="3410"/>
              <a:ext cx="22" cy="24"/>
            </a:xfrm>
            <a:custGeom>
              <a:avLst/>
              <a:gdLst>
                <a:gd name="T0" fmla="*/ 44 w 44"/>
                <a:gd name="T1" fmla="*/ 2 h 50"/>
                <a:gd name="T2" fmla="*/ 42 w 44"/>
                <a:gd name="T3" fmla="*/ 2 h 50"/>
                <a:gd name="T4" fmla="*/ 37 w 44"/>
                <a:gd name="T5" fmla="*/ 4 h 50"/>
                <a:gd name="T6" fmla="*/ 30 w 44"/>
                <a:gd name="T7" fmla="*/ 7 h 50"/>
                <a:gd name="T8" fmla="*/ 22 w 44"/>
                <a:gd name="T9" fmla="*/ 13 h 50"/>
                <a:gd name="T10" fmla="*/ 15 w 44"/>
                <a:gd name="T11" fmla="*/ 18 h 50"/>
                <a:gd name="T12" fmla="*/ 11 w 44"/>
                <a:gd name="T13" fmla="*/ 28 h 50"/>
                <a:gd name="T14" fmla="*/ 9 w 44"/>
                <a:gd name="T15" fmla="*/ 37 h 50"/>
                <a:gd name="T16" fmla="*/ 13 w 44"/>
                <a:gd name="T17" fmla="*/ 50 h 50"/>
                <a:gd name="T18" fmla="*/ 12 w 44"/>
                <a:gd name="T19" fmla="*/ 47 h 50"/>
                <a:gd name="T20" fmla="*/ 7 w 44"/>
                <a:gd name="T21" fmla="*/ 40 h 50"/>
                <a:gd name="T22" fmla="*/ 2 w 44"/>
                <a:gd name="T23" fmla="*/ 32 h 50"/>
                <a:gd name="T24" fmla="*/ 0 w 44"/>
                <a:gd name="T25" fmla="*/ 21 h 50"/>
                <a:gd name="T26" fmla="*/ 0 w 44"/>
                <a:gd name="T27" fmla="*/ 13 h 50"/>
                <a:gd name="T28" fmla="*/ 7 w 44"/>
                <a:gd name="T29" fmla="*/ 4 h 50"/>
                <a:gd name="T30" fmla="*/ 20 w 44"/>
                <a:gd name="T31" fmla="*/ 0 h 50"/>
                <a:gd name="T32" fmla="*/ 44 w 44"/>
                <a:gd name="T33"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0">
                  <a:moveTo>
                    <a:pt x="44" y="2"/>
                  </a:moveTo>
                  <a:lnTo>
                    <a:pt x="42" y="2"/>
                  </a:lnTo>
                  <a:lnTo>
                    <a:pt x="37" y="4"/>
                  </a:lnTo>
                  <a:lnTo>
                    <a:pt x="30" y="7"/>
                  </a:lnTo>
                  <a:lnTo>
                    <a:pt x="22" y="13"/>
                  </a:lnTo>
                  <a:lnTo>
                    <a:pt x="15" y="18"/>
                  </a:lnTo>
                  <a:lnTo>
                    <a:pt x="11" y="28"/>
                  </a:lnTo>
                  <a:lnTo>
                    <a:pt x="9" y="37"/>
                  </a:lnTo>
                  <a:lnTo>
                    <a:pt x="13" y="50"/>
                  </a:lnTo>
                  <a:lnTo>
                    <a:pt x="12" y="47"/>
                  </a:lnTo>
                  <a:lnTo>
                    <a:pt x="7" y="40"/>
                  </a:lnTo>
                  <a:lnTo>
                    <a:pt x="2" y="32"/>
                  </a:lnTo>
                  <a:lnTo>
                    <a:pt x="0" y="21"/>
                  </a:lnTo>
                  <a:lnTo>
                    <a:pt x="0" y="13"/>
                  </a:lnTo>
                  <a:lnTo>
                    <a:pt x="7" y="4"/>
                  </a:lnTo>
                  <a:lnTo>
                    <a:pt x="20" y="0"/>
                  </a:lnTo>
                  <a:lnTo>
                    <a:pt x="4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4" name="Freeform 22">
              <a:extLst>
                <a:ext uri="{FF2B5EF4-FFF2-40B4-BE49-F238E27FC236}">
                  <a16:creationId xmlns:a16="http://schemas.microsoft.com/office/drawing/2014/main" id="{D68546BF-B4BA-5A4D-A552-10880D5064BE}"/>
                </a:ext>
              </a:extLst>
            </p:cNvPr>
            <p:cNvSpPr>
              <a:spLocks/>
            </p:cNvSpPr>
            <p:nvPr/>
          </p:nvSpPr>
          <p:spPr bwMode="auto">
            <a:xfrm flipH="1">
              <a:off x="5327" y="3316"/>
              <a:ext cx="96" cy="48"/>
            </a:xfrm>
            <a:custGeom>
              <a:avLst/>
              <a:gdLst>
                <a:gd name="T0" fmla="*/ 176 w 192"/>
                <a:gd name="T1" fmla="*/ 42 h 98"/>
                <a:gd name="T2" fmla="*/ 173 w 192"/>
                <a:gd name="T3" fmla="*/ 42 h 98"/>
                <a:gd name="T4" fmla="*/ 167 w 192"/>
                <a:gd name="T5" fmla="*/ 39 h 98"/>
                <a:gd name="T6" fmla="*/ 156 w 192"/>
                <a:gd name="T7" fmla="*/ 37 h 98"/>
                <a:gd name="T8" fmla="*/ 143 w 192"/>
                <a:gd name="T9" fmla="*/ 37 h 98"/>
                <a:gd name="T10" fmla="*/ 126 w 192"/>
                <a:gd name="T11" fmla="*/ 37 h 98"/>
                <a:gd name="T12" fmla="*/ 108 w 192"/>
                <a:gd name="T13" fmla="*/ 40 h 98"/>
                <a:gd name="T14" fmla="*/ 88 w 192"/>
                <a:gd name="T15" fmla="*/ 46 h 98"/>
                <a:gd name="T16" fmla="*/ 66 w 192"/>
                <a:gd name="T17" fmla="*/ 55 h 98"/>
                <a:gd name="T18" fmla="*/ 7 w 192"/>
                <a:gd name="T19" fmla="*/ 98 h 98"/>
                <a:gd name="T20" fmla="*/ 6 w 192"/>
                <a:gd name="T21" fmla="*/ 98 h 98"/>
                <a:gd name="T22" fmla="*/ 1 w 192"/>
                <a:gd name="T23" fmla="*/ 96 h 98"/>
                <a:gd name="T24" fmla="*/ 0 w 192"/>
                <a:gd name="T25" fmla="*/ 94 h 98"/>
                <a:gd name="T26" fmla="*/ 4 w 192"/>
                <a:gd name="T27" fmla="*/ 85 h 98"/>
                <a:gd name="T28" fmla="*/ 10 w 192"/>
                <a:gd name="T29" fmla="*/ 77 h 98"/>
                <a:gd name="T30" fmla="*/ 17 w 192"/>
                <a:gd name="T31" fmla="*/ 69 h 98"/>
                <a:gd name="T32" fmla="*/ 23 w 192"/>
                <a:gd name="T33" fmla="*/ 61 h 98"/>
                <a:gd name="T34" fmla="*/ 30 w 192"/>
                <a:gd name="T35" fmla="*/ 53 h 98"/>
                <a:gd name="T36" fmla="*/ 38 w 192"/>
                <a:gd name="T37" fmla="*/ 44 h 98"/>
                <a:gd name="T38" fmla="*/ 45 w 192"/>
                <a:gd name="T39" fmla="*/ 36 h 98"/>
                <a:gd name="T40" fmla="*/ 54 w 192"/>
                <a:gd name="T41" fmla="*/ 28 h 98"/>
                <a:gd name="T42" fmla="*/ 62 w 192"/>
                <a:gd name="T43" fmla="*/ 21 h 98"/>
                <a:gd name="T44" fmla="*/ 65 w 192"/>
                <a:gd name="T45" fmla="*/ 20 h 98"/>
                <a:gd name="T46" fmla="*/ 73 w 192"/>
                <a:gd name="T47" fmla="*/ 16 h 98"/>
                <a:gd name="T48" fmla="*/ 85 w 192"/>
                <a:gd name="T49" fmla="*/ 11 h 98"/>
                <a:gd name="T50" fmla="*/ 102 w 192"/>
                <a:gd name="T51" fmla="*/ 6 h 98"/>
                <a:gd name="T52" fmla="*/ 121 w 192"/>
                <a:gd name="T53" fmla="*/ 3 h 98"/>
                <a:gd name="T54" fmla="*/ 140 w 192"/>
                <a:gd name="T55" fmla="*/ 2 h 98"/>
                <a:gd name="T56" fmla="*/ 162 w 192"/>
                <a:gd name="T57" fmla="*/ 3 h 98"/>
                <a:gd name="T58" fmla="*/ 182 w 192"/>
                <a:gd name="T59" fmla="*/ 9 h 98"/>
                <a:gd name="T60" fmla="*/ 192 w 192"/>
                <a:gd name="T61" fmla="*/ 0 h 98"/>
                <a:gd name="T62" fmla="*/ 191 w 192"/>
                <a:gd name="T63" fmla="*/ 6 h 98"/>
                <a:gd name="T64" fmla="*/ 188 w 192"/>
                <a:gd name="T65" fmla="*/ 18 h 98"/>
                <a:gd name="T66" fmla="*/ 182 w 192"/>
                <a:gd name="T67" fmla="*/ 32 h 98"/>
                <a:gd name="T68" fmla="*/ 176 w 192"/>
                <a:gd name="T6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98">
                  <a:moveTo>
                    <a:pt x="176" y="42"/>
                  </a:moveTo>
                  <a:lnTo>
                    <a:pt x="173" y="42"/>
                  </a:lnTo>
                  <a:lnTo>
                    <a:pt x="167" y="39"/>
                  </a:lnTo>
                  <a:lnTo>
                    <a:pt x="156" y="37"/>
                  </a:lnTo>
                  <a:lnTo>
                    <a:pt x="143" y="37"/>
                  </a:lnTo>
                  <a:lnTo>
                    <a:pt x="126" y="37"/>
                  </a:lnTo>
                  <a:lnTo>
                    <a:pt x="108" y="40"/>
                  </a:lnTo>
                  <a:lnTo>
                    <a:pt x="88" y="46"/>
                  </a:lnTo>
                  <a:lnTo>
                    <a:pt x="66" y="55"/>
                  </a:lnTo>
                  <a:lnTo>
                    <a:pt x="7" y="98"/>
                  </a:lnTo>
                  <a:lnTo>
                    <a:pt x="6" y="98"/>
                  </a:lnTo>
                  <a:lnTo>
                    <a:pt x="1" y="96"/>
                  </a:lnTo>
                  <a:lnTo>
                    <a:pt x="0" y="94"/>
                  </a:lnTo>
                  <a:lnTo>
                    <a:pt x="4" y="85"/>
                  </a:lnTo>
                  <a:lnTo>
                    <a:pt x="10" y="77"/>
                  </a:lnTo>
                  <a:lnTo>
                    <a:pt x="17" y="69"/>
                  </a:lnTo>
                  <a:lnTo>
                    <a:pt x="23" y="61"/>
                  </a:lnTo>
                  <a:lnTo>
                    <a:pt x="30" y="53"/>
                  </a:lnTo>
                  <a:lnTo>
                    <a:pt x="38" y="44"/>
                  </a:lnTo>
                  <a:lnTo>
                    <a:pt x="45" y="36"/>
                  </a:lnTo>
                  <a:lnTo>
                    <a:pt x="54" y="28"/>
                  </a:lnTo>
                  <a:lnTo>
                    <a:pt x="62" y="21"/>
                  </a:lnTo>
                  <a:lnTo>
                    <a:pt x="65" y="20"/>
                  </a:lnTo>
                  <a:lnTo>
                    <a:pt x="73" y="16"/>
                  </a:lnTo>
                  <a:lnTo>
                    <a:pt x="85" y="11"/>
                  </a:lnTo>
                  <a:lnTo>
                    <a:pt x="102" y="6"/>
                  </a:lnTo>
                  <a:lnTo>
                    <a:pt x="121" y="3"/>
                  </a:lnTo>
                  <a:lnTo>
                    <a:pt x="140" y="2"/>
                  </a:lnTo>
                  <a:lnTo>
                    <a:pt x="162" y="3"/>
                  </a:lnTo>
                  <a:lnTo>
                    <a:pt x="182" y="9"/>
                  </a:lnTo>
                  <a:lnTo>
                    <a:pt x="192" y="0"/>
                  </a:lnTo>
                  <a:lnTo>
                    <a:pt x="191" y="6"/>
                  </a:lnTo>
                  <a:lnTo>
                    <a:pt x="188" y="18"/>
                  </a:lnTo>
                  <a:lnTo>
                    <a:pt x="182" y="32"/>
                  </a:lnTo>
                  <a:lnTo>
                    <a:pt x="176"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5" name="Freeform 23">
              <a:extLst>
                <a:ext uri="{FF2B5EF4-FFF2-40B4-BE49-F238E27FC236}">
                  <a16:creationId xmlns:a16="http://schemas.microsoft.com/office/drawing/2014/main" id="{6AB20907-F48B-8A5A-A85D-FED831F9CF40}"/>
                </a:ext>
              </a:extLst>
            </p:cNvPr>
            <p:cNvSpPr>
              <a:spLocks/>
            </p:cNvSpPr>
            <p:nvPr/>
          </p:nvSpPr>
          <p:spPr bwMode="auto">
            <a:xfrm flipH="1">
              <a:off x="5164" y="3305"/>
              <a:ext cx="85" cy="31"/>
            </a:xfrm>
            <a:custGeom>
              <a:avLst/>
              <a:gdLst>
                <a:gd name="T0" fmla="*/ 10 w 170"/>
                <a:gd name="T1" fmla="*/ 46 h 60"/>
                <a:gd name="T2" fmla="*/ 11 w 170"/>
                <a:gd name="T3" fmla="*/ 45 h 60"/>
                <a:gd name="T4" fmla="*/ 18 w 170"/>
                <a:gd name="T5" fmla="*/ 42 h 60"/>
                <a:gd name="T6" fmla="*/ 26 w 170"/>
                <a:gd name="T7" fmla="*/ 40 h 60"/>
                <a:gd name="T8" fmla="*/ 40 w 170"/>
                <a:gd name="T9" fmla="*/ 36 h 60"/>
                <a:gd name="T10" fmla="*/ 55 w 170"/>
                <a:gd name="T11" fmla="*/ 33 h 60"/>
                <a:gd name="T12" fmla="*/ 73 w 170"/>
                <a:gd name="T13" fmla="*/ 31 h 60"/>
                <a:gd name="T14" fmla="*/ 93 w 170"/>
                <a:gd name="T15" fmla="*/ 33 h 60"/>
                <a:gd name="T16" fmla="*/ 115 w 170"/>
                <a:gd name="T17" fmla="*/ 37 h 60"/>
                <a:gd name="T18" fmla="*/ 168 w 170"/>
                <a:gd name="T19" fmla="*/ 60 h 60"/>
                <a:gd name="T20" fmla="*/ 169 w 170"/>
                <a:gd name="T21" fmla="*/ 59 h 60"/>
                <a:gd name="T22" fmla="*/ 170 w 170"/>
                <a:gd name="T23" fmla="*/ 53 h 60"/>
                <a:gd name="T24" fmla="*/ 170 w 170"/>
                <a:gd name="T25" fmla="*/ 48 h 60"/>
                <a:gd name="T26" fmla="*/ 165 w 170"/>
                <a:gd name="T27" fmla="*/ 40 h 60"/>
                <a:gd name="T28" fmla="*/ 154 w 170"/>
                <a:gd name="T29" fmla="*/ 30 h 60"/>
                <a:gd name="T30" fmla="*/ 147 w 170"/>
                <a:gd name="T31" fmla="*/ 22 h 60"/>
                <a:gd name="T32" fmla="*/ 139 w 170"/>
                <a:gd name="T33" fmla="*/ 15 h 60"/>
                <a:gd name="T34" fmla="*/ 125 w 170"/>
                <a:gd name="T35" fmla="*/ 7 h 60"/>
                <a:gd name="T36" fmla="*/ 122 w 170"/>
                <a:gd name="T37" fmla="*/ 5 h 60"/>
                <a:gd name="T38" fmla="*/ 115 w 170"/>
                <a:gd name="T39" fmla="*/ 4 h 60"/>
                <a:gd name="T40" fmla="*/ 103 w 170"/>
                <a:gd name="T41" fmla="*/ 3 h 60"/>
                <a:gd name="T42" fmla="*/ 89 w 170"/>
                <a:gd name="T43" fmla="*/ 0 h 60"/>
                <a:gd name="T44" fmla="*/ 73 w 170"/>
                <a:gd name="T45" fmla="*/ 0 h 60"/>
                <a:gd name="T46" fmla="*/ 55 w 170"/>
                <a:gd name="T47" fmla="*/ 3 h 60"/>
                <a:gd name="T48" fmla="*/ 37 w 170"/>
                <a:gd name="T49" fmla="*/ 7 h 60"/>
                <a:gd name="T50" fmla="*/ 19 w 170"/>
                <a:gd name="T51" fmla="*/ 15 h 60"/>
                <a:gd name="T52" fmla="*/ 0 w 170"/>
                <a:gd name="T53" fmla="*/ 11 h 60"/>
                <a:gd name="T54" fmla="*/ 0 w 170"/>
                <a:gd name="T55" fmla="*/ 15 h 60"/>
                <a:gd name="T56" fmla="*/ 2 w 170"/>
                <a:gd name="T57" fmla="*/ 26 h 60"/>
                <a:gd name="T58" fmla="*/ 4 w 170"/>
                <a:gd name="T59" fmla="*/ 38 h 60"/>
                <a:gd name="T60" fmla="*/ 10 w 170"/>
                <a:gd name="T6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60">
                  <a:moveTo>
                    <a:pt x="10" y="46"/>
                  </a:moveTo>
                  <a:lnTo>
                    <a:pt x="11" y="45"/>
                  </a:lnTo>
                  <a:lnTo>
                    <a:pt x="18" y="42"/>
                  </a:lnTo>
                  <a:lnTo>
                    <a:pt x="26" y="40"/>
                  </a:lnTo>
                  <a:lnTo>
                    <a:pt x="40" y="36"/>
                  </a:lnTo>
                  <a:lnTo>
                    <a:pt x="55" y="33"/>
                  </a:lnTo>
                  <a:lnTo>
                    <a:pt x="73" y="31"/>
                  </a:lnTo>
                  <a:lnTo>
                    <a:pt x="93" y="33"/>
                  </a:lnTo>
                  <a:lnTo>
                    <a:pt x="115" y="37"/>
                  </a:lnTo>
                  <a:lnTo>
                    <a:pt x="168" y="60"/>
                  </a:lnTo>
                  <a:lnTo>
                    <a:pt x="169" y="59"/>
                  </a:lnTo>
                  <a:lnTo>
                    <a:pt x="170" y="53"/>
                  </a:lnTo>
                  <a:lnTo>
                    <a:pt x="170" y="48"/>
                  </a:lnTo>
                  <a:lnTo>
                    <a:pt x="165" y="40"/>
                  </a:lnTo>
                  <a:lnTo>
                    <a:pt x="154" y="30"/>
                  </a:lnTo>
                  <a:lnTo>
                    <a:pt x="147" y="22"/>
                  </a:lnTo>
                  <a:lnTo>
                    <a:pt x="139" y="15"/>
                  </a:lnTo>
                  <a:lnTo>
                    <a:pt x="125" y="7"/>
                  </a:lnTo>
                  <a:lnTo>
                    <a:pt x="122" y="5"/>
                  </a:lnTo>
                  <a:lnTo>
                    <a:pt x="115" y="4"/>
                  </a:lnTo>
                  <a:lnTo>
                    <a:pt x="103" y="3"/>
                  </a:lnTo>
                  <a:lnTo>
                    <a:pt x="89" y="0"/>
                  </a:lnTo>
                  <a:lnTo>
                    <a:pt x="73" y="0"/>
                  </a:lnTo>
                  <a:lnTo>
                    <a:pt x="55" y="3"/>
                  </a:lnTo>
                  <a:lnTo>
                    <a:pt x="37" y="7"/>
                  </a:lnTo>
                  <a:lnTo>
                    <a:pt x="19" y="15"/>
                  </a:lnTo>
                  <a:lnTo>
                    <a:pt x="0" y="11"/>
                  </a:lnTo>
                  <a:lnTo>
                    <a:pt x="0" y="15"/>
                  </a:lnTo>
                  <a:lnTo>
                    <a:pt x="2" y="26"/>
                  </a:lnTo>
                  <a:lnTo>
                    <a:pt x="4" y="38"/>
                  </a:lnTo>
                  <a:lnTo>
                    <a:pt x="1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6" name="Freeform 24">
              <a:extLst>
                <a:ext uri="{FF2B5EF4-FFF2-40B4-BE49-F238E27FC236}">
                  <a16:creationId xmlns:a16="http://schemas.microsoft.com/office/drawing/2014/main" id="{1C4CC691-C6C2-1A99-EB84-21A4A950552E}"/>
                </a:ext>
              </a:extLst>
            </p:cNvPr>
            <p:cNvSpPr>
              <a:spLocks/>
            </p:cNvSpPr>
            <p:nvPr/>
          </p:nvSpPr>
          <p:spPr bwMode="auto">
            <a:xfrm flipH="1">
              <a:off x="5203" y="3473"/>
              <a:ext cx="103" cy="26"/>
            </a:xfrm>
            <a:custGeom>
              <a:avLst/>
              <a:gdLst>
                <a:gd name="T0" fmla="*/ 131 w 205"/>
                <a:gd name="T1" fmla="*/ 14 h 54"/>
                <a:gd name="T2" fmla="*/ 101 w 205"/>
                <a:gd name="T3" fmla="*/ 2 h 54"/>
                <a:gd name="T4" fmla="*/ 97 w 205"/>
                <a:gd name="T5" fmla="*/ 5 h 54"/>
                <a:gd name="T6" fmla="*/ 86 w 205"/>
                <a:gd name="T7" fmla="*/ 10 h 54"/>
                <a:gd name="T8" fmla="*/ 72 w 205"/>
                <a:gd name="T9" fmla="*/ 18 h 54"/>
                <a:gd name="T10" fmla="*/ 63 w 205"/>
                <a:gd name="T11" fmla="*/ 25 h 54"/>
                <a:gd name="T12" fmla="*/ 61 w 205"/>
                <a:gd name="T13" fmla="*/ 25 h 54"/>
                <a:gd name="T14" fmla="*/ 56 w 205"/>
                <a:gd name="T15" fmla="*/ 26 h 54"/>
                <a:gd name="T16" fmla="*/ 47 w 205"/>
                <a:gd name="T17" fmla="*/ 28 h 54"/>
                <a:gd name="T18" fmla="*/ 39 w 205"/>
                <a:gd name="T19" fmla="*/ 31 h 54"/>
                <a:gd name="T20" fmla="*/ 28 w 205"/>
                <a:gd name="T21" fmla="*/ 32 h 54"/>
                <a:gd name="T22" fmla="*/ 19 w 205"/>
                <a:gd name="T23" fmla="*/ 32 h 54"/>
                <a:gd name="T24" fmla="*/ 8 w 205"/>
                <a:gd name="T25" fmla="*/ 33 h 54"/>
                <a:gd name="T26" fmla="*/ 0 w 205"/>
                <a:gd name="T27" fmla="*/ 32 h 54"/>
                <a:gd name="T28" fmla="*/ 1 w 205"/>
                <a:gd name="T29" fmla="*/ 33 h 54"/>
                <a:gd name="T30" fmla="*/ 2 w 205"/>
                <a:gd name="T31" fmla="*/ 36 h 54"/>
                <a:gd name="T32" fmla="*/ 8 w 205"/>
                <a:gd name="T33" fmla="*/ 40 h 54"/>
                <a:gd name="T34" fmla="*/ 15 w 205"/>
                <a:gd name="T35" fmla="*/ 44 h 54"/>
                <a:gd name="T36" fmla="*/ 24 w 205"/>
                <a:gd name="T37" fmla="*/ 48 h 54"/>
                <a:gd name="T38" fmla="*/ 37 w 205"/>
                <a:gd name="T39" fmla="*/ 51 h 54"/>
                <a:gd name="T40" fmla="*/ 53 w 205"/>
                <a:gd name="T41" fmla="*/ 54 h 54"/>
                <a:gd name="T42" fmla="*/ 72 w 205"/>
                <a:gd name="T43" fmla="*/ 54 h 54"/>
                <a:gd name="T44" fmla="*/ 101 w 205"/>
                <a:gd name="T45" fmla="*/ 36 h 54"/>
                <a:gd name="T46" fmla="*/ 127 w 205"/>
                <a:gd name="T47" fmla="*/ 44 h 54"/>
                <a:gd name="T48" fmla="*/ 148 w 205"/>
                <a:gd name="T49" fmla="*/ 31 h 54"/>
                <a:gd name="T50" fmla="*/ 152 w 205"/>
                <a:gd name="T51" fmla="*/ 32 h 54"/>
                <a:gd name="T52" fmla="*/ 161 w 205"/>
                <a:gd name="T53" fmla="*/ 36 h 54"/>
                <a:gd name="T54" fmla="*/ 172 w 205"/>
                <a:gd name="T55" fmla="*/ 39 h 54"/>
                <a:gd name="T56" fmla="*/ 180 w 205"/>
                <a:gd name="T57" fmla="*/ 40 h 54"/>
                <a:gd name="T58" fmla="*/ 187 w 205"/>
                <a:gd name="T59" fmla="*/ 37 h 54"/>
                <a:gd name="T60" fmla="*/ 196 w 205"/>
                <a:gd name="T61" fmla="*/ 35 h 54"/>
                <a:gd name="T62" fmla="*/ 202 w 205"/>
                <a:gd name="T63" fmla="*/ 31 h 54"/>
                <a:gd name="T64" fmla="*/ 205 w 205"/>
                <a:gd name="T65" fmla="*/ 29 h 54"/>
                <a:gd name="T66" fmla="*/ 182 w 205"/>
                <a:gd name="T67" fmla="*/ 20 h 54"/>
                <a:gd name="T68" fmla="*/ 156 w 205"/>
                <a:gd name="T69" fmla="*/ 0 h 54"/>
                <a:gd name="T70" fmla="*/ 131 w 205"/>
                <a:gd name="T71"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5" h="54">
                  <a:moveTo>
                    <a:pt x="131" y="14"/>
                  </a:moveTo>
                  <a:lnTo>
                    <a:pt x="101" y="2"/>
                  </a:lnTo>
                  <a:lnTo>
                    <a:pt x="97" y="5"/>
                  </a:lnTo>
                  <a:lnTo>
                    <a:pt x="86" y="10"/>
                  </a:lnTo>
                  <a:lnTo>
                    <a:pt x="72" y="18"/>
                  </a:lnTo>
                  <a:lnTo>
                    <a:pt x="63" y="25"/>
                  </a:lnTo>
                  <a:lnTo>
                    <a:pt x="61" y="25"/>
                  </a:lnTo>
                  <a:lnTo>
                    <a:pt x="56" y="26"/>
                  </a:lnTo>
                  <a:lnTo>
                    <a:pt x="47" y="28"/>
                  </a:lnTo>
                  <a:lnTo>
                    <a:pt x="39" y="31"/>
                  </a:lnTo>
                  <a:lnTo>
                    <a:pt x="28" y="32"/>
                  </a:lnTo>
                  <a:lnTo>
                    <a:pt x="19" y="32"/>
                  </a:lnTo>
                  <a:lnTo>
                    <a:pt x="8" y="33"/>
                  </a:lnTo>
                  <a:lnTo>
                    <a:pt x="0" y="32"/>
                  </a:lnTo>
                  <a:lnTo>
                    <a:pt x="1" y="33"/>
                  </a:lnTo>
                  <a:lnTo>
                    <a:pt x="2" y="36"/>
                  </a:lnTo>
                  <a:lnTo>
                    <a:pt x="8" y="40"/>
                  </a:lnTo>
                  <a:lnTo>
                    <a:pt x="15" y="44"/>
                  </a:lnTo>
                  <a:lnTo>
                    <a:pt x="24" y="48"/>
                  </a:lnTo>
                  <a:lnTo>
                    <a:pt x="37" y="51"/>
                  </a:lnTo>
                  <a:lnTo>
                    <a:pt x="53" y="54"/>
                  </a:lnTo>
                  <a:lnTo>
                    <a:pt x="72" y="54"/>
                  </a:lnTo>
                  <a:lnTo>
                    <a:pt x="101" y="36"/>
                  </a:lnTo>
                  <a:lnTo>
                    <a:pt x="127" y="44"/>
                  </a:lnTo>
                  <a:lnTo>
                    <a:pt x="148" y="31"/>
                  </a:lnTo>
                  <a:lnTo>
                    <a:pt x="152" y="32"/>
                  </a:lnTo>
                  <a:lnTo>
                    <a:pt x="161" y="36"/>
                  </a:lnTo>
                  <a:lnTo>
                    <a:pt x="172" y="39"/>
                  </a:lnTo>
                  <a:lnTo>
                    <a:pt x="180" y="40"/>
                  </a:lnTo>
                  <a:lnTo>
                    <a:pt x="187" y="37"/>
                  </a:lnTo>
                  <a:lnTo>
                    <a:pt x="196" y="35"/>
                  </a:lnTo>
                  <a:lnTo>
                    <a:pt x="202" y="31"/>
                  </a:lnTo>
                  <a:lnTo>
                    <a:pt x="205" y="29"/>
                  </a:lnTo>
                  <a:lnTo>
                    <a:pt x="182" y="20"/>
                  </a:lnTo>
                  <a:lnTo>
                    <a:pt x="156" y="0"/>
                  </a:lnTo>
                  <a:lnTo>
                    <a:pt x="1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7" name="Freeform 25">
              <a:extLst>
                <a:ext uri="{FF2B5EF4-FFF2-40B4-BE49-F238E27FC236}">
                  <a16:creationId xmlns:a16="http://schemas.microsoft.com/office/drawing/2014/main" id="{51EDDB47-DF0B-D997-A888-ACED62852731}"/>
                </a:ext>
              </a:extLst>
            </p:cNvPr>
            <p:cNvSpPr>
              <a:spLocks/>
            </p:cNvSpPr>
            <p:nvPr/>
          </p:nvSpPr>
          <p:spPr bwMode="auto">
            <a:xfrm flipH="1">
              <a:off x="5130" y="3116"/>
              <a:ext cx="475" cy="279"/>
            </a:xfrm>
            <a:custGeom>
              <a:avLst/>
              <a:gdLst>
                <a:gd name="T0" fmla="*/ 946 w 948"/>
                <a:gd name="T1" fmla="*/ 235 h 559"/>
                <a:gd name="T2" fmla="*/ 943 w 948"/>
                <a:gd name="T3" fmla="*/ 211 h 559"/>
                <a:gd name="T4" fmla="*/ 929 w 948"/>
                <a:gd name="T5" fmla="*/ 177 h 559"/>
                <a:gd name="T6" fmla="*/ 926 w 948"/>
                <a:gd name="T7" fmla="*/ 161 h 559"/>
                <a:gd name="T8" fmla="*/ 918 w 948"/>
                <a:gd name="T9" fmla="*/ 137 h 559"/>
                <a:gd name="T10" fmla="*/ 902 w 948"/>
                <a:gd name="T11" fmla="*/ 114 h 559"/>
                <a:gd name="T12" fmla="*/ 858 w 948"/>
                <a:gd name="T13" fmla="*/ 86 h 559"/>
                <a:gd name="T14" fmla="*/ 836 w 948"/>
                <a:gd name="T15" fmla="*/ 74 h 559"/>
                <a:gd name="T16" fmla="*/ 802 w 948"/>
                <a:gd name="T17" fmla="*/ 63 h 559"/>
                <a:gd name="T18" fmla="*/ 774 w 948"/>
                <a:gd name="T19" fmla="*/ 58 h 559"/>
                <a:gd name="T20" fmla="*/ 750 w 948"/>
                <a:gd name="T21" fmla="*/ 49 h 559"/>
                <a:gd name="T22" fmla="*/ 714 w 948"/>
                <a:gd name="T23" fmla="*/ 33 h 559"/>
                <a:gd name="T24" fmla="*/ 681 w 948"/>
                <a:gd name="T25" fmla="*/ 28 h 559"/>
                <a:gd name="T26" fmla="*/ 647 w 948"/>
                <a:gd name="T27" fmla="*/ 17 h 559"/>
                <a:gd name="T28" fmla="*/ 624 w 948"/>
                <a:gd name="T29" fmla="*/ 17 h 559"/>
                <a:gd name="T30" fmla="*/ 599 w 948"/>
                <a:gd name="T31" fmla="*/ 12 h 559"/>
                <a:gd name="T32" fmla="*/ 580 w 948"/>
                <a:gd name="T33" fmla="*/ 4 h 559"/>
                <a:gd name="T34" fmla="*/ 550 w 948"/>
                <a:gd name="T35" fmla="*/ 1 h 559"/>
                <a:gd name="T36" fmla="*/ 519 w 948"/>
                <a:gd name="T37" fmla="*/ 8 h 559"/>
                <a:gd name="T38" fmla="*/ 481 w 948"/>
                <a:gd name="T39" fmla="*/ 8 h 559"/>
                <a:gd name="T40" fmla="*/ 451 w 948"/>
                <a:gd name="T41" fmla="*/ 10 h 559"/>
                <a:gd name="T42" fmla="*/ 417 w 948"/>
                <a:gd name="T43" fmla="*/ 7 h 559"/>
                <a:gd name="T44" fmla="*/ 389 w 948"/>
                <a:gd name="T45" fmla="*/ 15 h 559"/>
                <a:gd name="T46" fmla="*/ 364 w 948"/>
                <a:gd name="T47" fmla="*/ 26 h 559"/>
                <a:gd name="T48" fmla="*/ 332 w 948"/>
                <a:gd name="T49" fmla="*/ 29 h 559"/>
                <a:gd name="T50" fmla="*/ 317 w 948"/>
                <a:gd name="T51" fmla="*/ 43 h 559"/>
                <a:gd name="T52" fmla="*/ 299 w 948"/>
                <a:gd name="T53" fmla="*/ 41 h 559"/>
                <a:gd name="T54" fmla="*/ 271 w 948"/>
                <a:gd name="T55" fmla="*/ 59 h 559"/>
                <a:gd name="T56" fmla="*/ 249 w 948"/>
                <a:gd name="T57" fmla="*/ 60 h 559"/>
                <a:gd name="T58" fmla="*/ 216 w 948"/>
                <a:gd name="T59" fmla="*/ 77 h 559"/>
                <a:gd name="T60" fmla="*/ 192 w 948"/>
                <a:gd name="T61" fmla="*/ 89 h 559"/>
                <a:gd name="T62" fmla="*/ 174 w 948"/>
                <a:gd name="T63" fmla="*/ 89 h 559"/>
                <a:gd name="T64" fmla="*/ 144 w 948"/>
                <a:gd name="T65" fmla="*/ 119 h 559"/>
                <a:gd name="T66" fmla="*/ 129 w 948"/>
                <a:gd name="T67" fmla="*/ 148 h 559"/>
                <a:gd name="T68" fmla="*/ 111 w 948"/>
                <a:gd name="T69" fmla="*/ 145 h 559"/>
                <a:gd name="T70" fmla="*/ 83 w 948"/>
                <a:gd name="T71" fmla="*/ 178 h 559"/>
                <a:gd name="T72" fmla="*/ 52 w 948"/>
                <a:gd name="T73" fmla="*/ 209 h 559"/>
                <a:gd name="T74" fmla="*/ 44 w 948"/>
                <a:gd name="T75" fmla="*/ 241 h 559"/>
                <a:gd name="T76" fmla="*/ 38 w 948"/>
                <a:gd name="T77" fmla="*/ 258 h 559"/>
                <a:gd name="T78" fmla="*/ 18 w 948"/>
                <a:gd name="T79" fmla="*/ 289 h 559"/>
                <a:gd name="T80" fmla="*/ 4 w 948"/>
                <a:gd name="T81" fmla="*/ 331 h 559"/>
                <a:gd name="T82" fmla="*/ 8 w 948"/>
                <a:gd name="T83" fmla="*/ 362 h 559"/>
                <a:gd name="T84" fmla="*/ 1 w 948"/>
                <a:gd name="T85" fmla="*/ 396 h 559"/>
                <a:gd name="T86" fmla="*/ 19 w 948"/>
                <a:gd name="T87" fmla="*/ 425 h 559"/>
                <a:gd name="T88" fmla="*/ 14 w 948"/>
                <a:gd name="T89" fmla="*/ 439 h 559"/>
                <a:gd name="T90" fmla="*/ 25 w 948"/>
                <a:gd name="T91" fmla="*/ 473 h 559"/>
                <a:gd name="T92" fmla="*/ 41 w 948"/>
                <a:gd name="T93" fmla="*/ 506 h 559"/>
                <a:gd name="T94" fmla="*/ 36 w 948"/>
                <a:gd name="T95" fmla="*/ 525 h 559"/>
                <a:gd name="T96" fmla="*/ 63 w 948"/>
                <a:gd name="T97" fmla="*/ 557 h 559"/>
                <a:gd name="T98" fmla="*/ 67 w 948"/>
                <a:gd name="T99" fmla="*/ 558 h 559"/>
                <a:gd name="T100" fmla="*/ 82 w 948"/>
                <a:gd name="T101" fmla="*/ 547 h 559"/>
                <a:gd name="T102" fmla="*/ 123 w 948"/>
                <a:gd name="T103" fmla="*/ 532 h 559"/>
                <a:gd name="T104" fmla="*/ 177 w 948"/>
                <a:gd name="T105" fmla="*/ 553 h 559"/>
                <a:gd name="T106" fmla="*/ 221 w 948"/>
                <a:gd name="T107" fmla="*/ 558 h 559"/>
                <a:gd name="T108" fmla="*/ 226 w 948"/>
                <a:gd name="T109" fmla="*/ 418 h 559"/>
                <a:gd name="T110" fmla="*/ 293 w 948"/>
                <a:gd name="T111" fmla="*/ 339 h 559"/>
                <a:gd name="T112" fmla="*/ 480 w 948"/>
                <a:gd name="T113" fmla="*/ 261 h 559"/>
                <a:gd name="T114" fmla="*/ 641 w 948"/>
                <a:gd name="T115" fmla="*/ 252 h 559"/>
                <a:gd name="T116" fmla="*/ 795 w 948"/>
                <a:gd name="T117" fmla="*/ 266 h 559"/>
                <a:gd name="T118" fmla="*/ 870 w 948"/>
                <a:gd name="T119" fmla="*/ 284 h 559"/>
                <a:gd name="T120" fmla="*/ 906 w 948"/>
                <a:gd name="T121" fmla="*/ 315 h 559"/>
                <a:gd name="T122" fmla="*/ 932 w 948"/>
                <a:gd name="T123" fmla="*/ 28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559">
                  <a:moveTo>
                    <a:pt x="948" y="255"/>
                  </a:moveTo>
                  <a:lnTo>
                    <a:pt x="948" y="251"/>
                  </a:lnTo>
                  <a:lnTo>
                    <a:pt x="947" y="247"/>
                  </a:lnTo>
                  <a:lnTo>
                    <a:pt x="946" y="243"/>
                  </a:lnTo>
                  <a:lnTo>
                    <a:pt x="944" y="240"/>
                  </a:lnTo>
                  <a:lnTo>
                    <a:pt x="946" y="237"/>
                  </a:lnTo>
                  <a:lnTo>
                    <a:pt x="946" y="235"/>
                  </a:lnTo>
                  <a:lnTo>
                    <a:pt x="947" y="232"/>
                  </a:lnTo>
                  <a:lnTo>
                    <a:pt x="947" y="229"/>
                  </a:lnTo>
                  <a:lnTo>
                    <a:pt x="947" y="225"/>
                  </a:lnTo>
                  <a:lnTo>
                    <a:pt x="946" y="221"/>
                  </a:lnTo>
                  <a:lnTo>
                    <a:pt x="943" y="217"/>
                  </a:lnTo>
                  <a:lnTo>
                    <a:pt x="942" y="214"/>
                  </a:lnTo>
                  <a:lnTo>
                    <a:pt x="943" y="211"/>
                  </a:lnTo>
                  <a:lnTo>
                    <a:pt x="943" y="207"/>
                  </a:lnTo>
                  <a:lnTo>
                    <a:pt x="944" y="204"/>
                  </a:lnTo>
                  <a:lnTo>
                    <a:pt x="944" y="202"/>
                  </a:lnTo>
                  <a:lnTo>
                    <a:pt x="943" y="193"/>
                  </a:lnTo>
                  <a:lnTo>
                    <a:pt x="940" y="187"/>
                  </a:lnTo>
                  <a:lnTo>
                    <a:pt x="936" y="181"/>
                  </a:lnTo>
                  <a:lnTo>
                    <a:pt x="929" y="177"/>
                  </a:lnTo>
                  <a:lnTo>
                    <a:pt x="929" y="176"/>
                  </a:lnTo>
                  <a:lnTo>
                    <a:pt x="929" y="174"/>
                  </a:lnTo>
                  <a:lnTo>
                    <a:pt x="929" y="174"/>
                  </a:lnTo>
                  <a:lnTo>
                    <a:pt x="929" y="173"/>
                  </a:lnTo>
                  <a:lnTo>
                    <a:pt x="929" y="169"/>
                  </a:lnTo>
                  <a:lnTo>
                    <a:pt x="928" y="165"/>
                  </a:lnTo>
                  <a:lnTo>
                    <a:pt x="926" y="161"/>
                  </a:lnTo>
                  <a:lnTo>
                    <a:pt x="925" y="158"/>
                  </a:lnTo>
                  <a:lnTo>
                    <a:pt x="925" y="156"/>
                  </a:lnTo>
                  <a:lnTo>
                    <a:pt x="925" y="155"/>
                  </a:lnTo>
                  <a:lnTo>
                    <a:pt x="925" y="155"/>
                  </a:lnTo>
                  <a:lnTo>
                    <a:pt x="925" y="154"/>
                  </a:lnTo>
                  <a:lnTo>
                    <a:pt x="924" y="145"/>
                  </a:lnTo>
                  <a:lnTo>
                    <a:pt x="918" y="137"/>
                  </a:lnTo>
                  <a:lnTo>
                    <a:pt x="911" y="132"/>
                  </a:lnTo>
                  <a:lnTo>
                    <a:pt x="903" y="128"/>
                  </a:lnTo>
                  <a:lnTo>
                    <a:pt x="903" y="126"/>
                  </a:lnTo>
                  <a:lnTo>
                    <a:pt x="903" y="125"/>
                  </a:lnTo>
                  <a:lnTo>
                    <a:pt x="903" y="125"/>
                  </a:lnTo>
                  <a:lnTo>
                    <a:pt x="903" y="124"/>
                  </a:lnTo>
                  <a:lnTo>
                    <a:pt x="902" y="114"/>
                  </a:lnTo>
                  <a:lnTo>
                    <a:pt x="896" y="106"/>
                  </a:lnTo>
                  <a:lnTo>
                    <a:pt x="888" y="100"/>
                  </a:lnTo>
                  <a:lnTo>
                    <a:pt x="879" y="97"/>
                  </a:lnTo>
                  <a:lnTo>
                    <a:pt x="874" y="93"/>
                  </a:lnTo>
                  <a:lnTo>
                    <a:pt x="870" y="89"/>
                  </a:lnTo>
                  <a:lnTo>
                    <a:pt x="863" y="88"/>
                  </a:lnTo>
                  <a:lnTo>
                    <a:pt x="858" y="86"/>
                  </a:lnTo>
                  <a:lnTo>
                    <a:pt x="857" y="86"/>
                  </a:lnTo>
                  <a:lnTo>
                    <a:pt x="854" y="86"/>
                  </a:lnTo>
                  <a:lnTo>
                    <a:pt x="852" y="86"/>
                  </a:lnTo>
                  <a:lnTo>
                    <a:pt x="851" y="86"/>
                  </a:lnTo>
                  <a:lnTo>
                    <a:pt x="847" y="81"/>
                  </a:lnTo>
                  <a:lnTo>
                    <a:pt x="843" y="77"/>
                  </a:lnTo>
                  <a:lnTo>
                    <a:pt x="836" y="74"/>
                  </a:lnTo>
                  <a:lnTo>
                    <a:pt x="829" y="73"/>
                  </a:lnTo>
                  <a:lnTo>
                    <a:pt x="825" y="69"/>
                  </a:lnTo>
                  <a:lnTo>
                    <a:pt x="821" y="65"/>
                  </a:lnTo>
                  <a:lnTo>
                    <a:pt x="814" y="63"/>
                  </a:lnTo>
                  <a:lnTo>
                    <a:pt x="807" y="62"/>
                  </a:lnTo>
                  <a:lnTo>
                    <a:pt x="804" y="62"/>
                  </a:lnTo>
                  <a:lnTo>
                    <a:pt x="802" y="63"/>
                  </a:lnTo>
                  <a:lnTo>
                    <a:pt x="798" y="65"/>
                  </a:lnTo>
                  <a:lnTo>
                    <a:pt x="795" y="66"/>
                  </a:lnTo>
                  <a:lnTo>
                    <a:pt x="791" y="62"/>
                  </a:lnTo>
                  <a:lnTo>
                    <a:pt x="785" y="59"/>
                  </a:lnTo>
                  <a:lnTo>
                    <a:pt x="781" y="58"/>
                  </a:lnTo>
                  <a:lnTo>
                    <a:pt x="776" y="58"/>
                  </a:lnTo>
                  <a:lnTo>
                    <a:pt x="774" y="58"/>
                  </a:lnTo>
                  <a:lnTo>
                    <a:pt x="773" y="58"/>
                  </a:lnTo>
                  <a:lnTo>
                    <a:pt x="772" y="58"/>
                  </a:lnTo>
                  <a:lnTo>
                    <a:pt x="770" y="59"/>
                  </a:lnTo>
                  <a:lnTo>
                    <a:pt x="766" y="55"/>
                  </a:lnTo>
                  <a:lnTo>
                    <a:pt x="761" y="52"/>
                  </a:lnTo>
                  <a:lnTo>
                    <a:pt x="755" y="51"/>
                  </a:lnTo>
                  <a:lnTo>
                    <a:pt x="750" y="49"/>
                  </a:lnTo>
                  <a:lnTo>
                    <a:pt x="744" y="49"/>
                  </a:lnTo>
                  <a:lnTo>
                    <a:pt x="740" y="51"/>
                  </a:lnTo>
                  <a:lnTo>
                    <a:pt x="735" y="54"/>
                  </a:lnTo>
                  <a:lnTo>
                    <a:pt x="730" y="56"/>
                  </a:lnTo>
                  <a:lnTo>
                    <a:pt x="728" y="47"/>
                  </a:lnTo>
                  <a:lnTo>
                    <a:pt x="722" y="39"/>
                  </a:lnTo>
                  <a:lnTo>
                    <a:pt x="714" y="33"/>
                  </a:lnTo>
                  <a:lnTo>
                    <a:pt x="704" y="32"/>
                  </a:lnTo>
                  <a:lnTo>
                    <a:pt x="700" y="32"/>
                  </a:lnTo>
                  <a:lnTo>
                    <a:pt x="696" y="33"/>
                  </a:lnTo>
                  <a:lnTo>
                    <a:pt x="692" y="36"/>
                  </a:lnTo>
                  <a:lnTo>
                    <a:pt x="689" y="37"/>
                  </a:lnTo>
                  <a:lnTo>
                    <a:pt x="685" y="32"/>
                  </a:lnTo>
                  <a:lnTo>
                    <a:pt x="681" y="28"/>
                  </a:lnTo>
                  <a:lnTo>
                    <a:pt x="674" y="25"/>
                  </a:lnTo>
                  <a:lnTo>
                    <a:pt x="667" y="23"/>
                  </a:lnTo>
                  <a:lnTo>
                    <a:pt x="665" y="21"/>
                  </a:lnTo>
                  <a:lnTo>
                    <a:pt x="661" y="18"/>
                  </a:lnTo>
                  <a:lnTo>
                    <a:pt x="656" y="17"/>
                  </a:lnTo>
                  <a:lnTo>
                    <a:pt x="651" y="17"/>
                  </a:lnTo>
                  <a:lnTo>
                    <a:pt x="647" y="17"/>
                  </a:lnTo>
                  <a:lnTo>
                    <a:pt x="644" y="18"/>
                  </a:lnTo>
                  <a:lnTo>
                    <a:pt x="640" y="19"/>
                  </a:lnTo>
                  <a:lnTo>
                    <a:pt x="637" y="21"/>
                  </a:lnTo>
                  <a:lnTo>
                    <a:pt x="635" y="19"/>
                  </a:lnTo>
                  <a:lnTo>
                    <a:pt x="630" y="18"/>
                  </a:lnTo>
                  <a:lnTo>
                    <a:pt x="628" y="17"/>
                  </a:lnTo>
                  <a:lnTo>
                    <a:pt x="624" y="17"/>
                  </a:lnTo>
                  <a:lnTo>
                    <a:pt x="621" y="17"/>
                  </a:lnTo>
                  <a:lnTo>
                    <a:pt x="618" y="18"/>
                  </a:lnTo>
                  <a:lnTo>
                    <a:pt x="614" y="18"/>
                  </a:lnTo>
                  <a:lnTo>
                    <a:pt x="611" y="19"/>
                  </a:lnTo>
                  <a:lnTo>
                    <a:pt x="607" y="17"/>
                  </a:lnTo>
                  <a:lnTo>
                    <a:pt x="603" y="14"/>
                  </a:lnTo>
                  <a:lnTo>
                    <a:pt x="599" y="12"/>
                  </a:lnTo>
                  <a:lnTo>
                    <a:pt x="593" y="12"/>
                  </a:lnTo>
                  <a:lnTo>
                    <a:pt x="592" y="12"/>
                  </a:lnTo>
                  <a:lnTo>
                    <a:pt x="591" y="12"/>
                  </a:lnTo>
                  <a:lnTo>
                    <a:pt x="589" y="12"/>
                  </a:lnTo>
                  <a:lnTo>
                    <a:pt x="588" y="14"/>
                  </a:lnTo>
                  <a:lnTo>
                    <a:pt x="584" y="8"/>
                  </a:lnTo>
                  <a:lnTo>
                    <a:pt x="580" y="4"/>
                  </a:lnTo>
                  <a:lnTo>
                    <a:pt x="573" y="1"/>
                  </a:lnTo>
                  <a:lnTo>
                    <a:pt x="566" y="0"/>
                  </a:lnTo>
                  <a:lnTo>
                    <a:pt x="562" y="0"/>
                  </a:lnTo>
                  <a:lnTo>
                    <a:pt x="559" y="1"/>
                  </a:lnTo>
                  <a:lnTo>
                    <a:pt x="555" y="1"/>
                  </a:lnTo>
                  <a:lnTo>
                    <a:pt x="552" y="3"/>
                  </a:lnTo>
                  <a:lnTo>
                    <a:pt x="550" y="1"/>
                  </a:lnTo>
                  <a:lnTo>
                    <a:pt x="545" y="1"/>
                  </a:lnTo>
                  <a:lnTo>
                    <a:pt x="541" y="0"/>
                  </a:lnTo>
                  <a:lnTo>
                    <a:pt x="539" y="0"/>
                  </a:lnTo>
                  <a:lnTo>
                    <a:pt x="533" y="0"/>
                  </a:lnTo>
                  <a:lnTo>
                    <a:pt x="528" y="1"/>
                  </a:lnTo>
                  <a:lnTo>
                    <a:pt x="523" y="4"/>
                  </a:lnTo>
                  <a:lnTo>
                    <a:pt x="519" y="8"/>
                  </a:lnTo>
                  <a:lnTo>
                    <a:pt x="515" y="4"/>
                  </a:lnTo>
                  <a:lnTo>
                    <a:pt x="510" y="1"/>
                  </a:lnTo>
                  <a:lnTo>
                    <a:pt x="506" y="0"/>
                  </a:lnTo>
                  <a:lnTo>
                    <a:pt x="500" y="0"/>
                  </a:lnTo>
                  <a:lnTo>
                    <a:pt x="492" y="1"/>
                  </a:lnTo>
                  <a:lnTo>
                    <a:pt x="486" y="4"/>
                  </a:lnTo>
                  <a:lnTo>
                    <a:pt x="481" y="8"/>
                  </a:lnTo>
                  <a:lnTo>
                    <a:pt x="477" y="14"/>
                  </a:lnTo>
                  <a:lnTo>
                    <a:pt x="473" y="11"/>
                  </a:lnTo>
                  <a:lnTo>
                    <a:pt x="469" y="10"/>
                  </a:lnTo>
                  <a:lnTo>
                    <a:pt x="465" y="8"/>
                  </a:lnTo>
                  <a:lnTo>
                    <a:pt x="460" y="8"/>
                  </a:lnTo>
                  <a:lnTo>
                    <a:pt x="455" y="8"/>
                  </a:lnTo>
                  <a:lnTo>
                    <a:pt x="451" y="10"/>
                  </a:lnTo>
                  <a:lnTo>
                    <a:pt x="447" y="12"/>
                  </a:lnTo>
                  <a:lnTo>
                    <a:pt x="443" y="15"/>
                  </a:lnTo>
                  <a:lnTo>
                    <a:pt x="438" y="11"/>
                  </a:lnTo>
                  <a:lnTo>
                    <a:pt x="433" y="8"/>
                  </a:lnTo>
                  <a:lnTo>
                    <a:pt x="428" y="7"/>
                  </a:lnTo>
                  <a:lnTo>
                    <a:pt x="422" y="6"/>
                  </a:lnTo>
                  <a:lnTo>
                    <a:pt x="417" y="7"/>
                  </a:lnTo>
                  <a:lnTo>
                    <a:pt x="410" y="8"/>
                  </a:lnTo>
                  <a:lnTo>
                    <a:pt x="404" y="12"/>
                  </a:lnTo>
                  <a:lnTo>
                    <a:pt x="400" y="17"/>
                  </a:lnTo>
                  <a:lnTo>
                    <a:pt x="397" y="15"/>
                  </a:lnTo>
                  <a:lnTo>
                    <a:pt x="395" y="15"/>
                  </a:lnTo>
                  <a:lnTo>
                    <a:pt x="392" y="15"/>
                  </a:lnTo>
                  <a:lnTo>
                    <a:pt x="389" y="15"/>
                  </a:lnTo>
                  <a:lnTo>
                    <a:pt x="384" y="15"/>
                  </a:lnTo>
                  <a:lnTo>
                    <a:pt x="378" y="18"/>
                  </a:lnTo>
                  <a:lnTo>
                    <a:pt x="374" y="21"/>
                  </a:lnTo>
                  <a:lnTo>
                    <a:pt x="370" y="25"/>
                  </a:lnTo>
                  <a:lnTo>
                    <a:pt x="369" y="25"/>
                  </a:lnTo>
                  <a:lnTo>
                    <a:pt x="366" y="26"/>
                  </a:lnTo>
                  <a:lnTo>
                    <a:pt x="364" y="26"/>
                  </a:lnTo>
                  <a:lnTo>
                    <a:pt x="362" y="28"/>
                  </a:lnTo>
                  <a:lnTo>
                    <a:pt x="359" y="26"/>
                  </a:lnTo>
                  <a:lnTo>
                    <a:pt x="355" y="25"/>
                  </a:lnTo>
                  <a:lnTo>
                    <a:pt x="352" y="23"/>
                  </a:lnTo>
                  <a:lnTo>
                    <a:pt x="348" y="23"/>
                  </a:lnTo>
                  <a:lnTo>
                    <a:pt x="340" y="25"/>
                  </a:lnTo>
                  <a:lnTo>
                    <a:pt x="332" y="29"/>
                  </a:lnTo>
                  <a:lnTo>
                    <a:pt x="326" y="36"/>
                  </a:lnTo>
                  <a:lnTo>
                    <a:pt x="323" y="44"/>
                  </a:lnTo>
                  <a:lnTo>
                    <a:pt x="322" y="43"/>
                  </a:lnTo>
                  <a:lnTo>
                    <a:pt x="321" y="43"/>
                  </a:lnTo>
                  <a:lnTo>
                    <a:pt x="319" y="43"/>
                  </a:lnTo>
                  <a:lnTo>
                    <a:pt x="318" y="43"/>
                  </a:lnTo>
                  <a:lnTo>
                    <a:pt x="317" y="43"/>
                  </a:lnTo>
                  <a:lnTo>
                    <a:pt x="314" y="43"/>
                  </a:lnTo>
                  <a:lnTo>
                    <a:pt x="312" y="44"/>
                  </a:lnTo>
                  <a:lnTo>
                    <a:pt x="310" y="44"/>
                  </a:lnTo>
                  <a:lnTo>
                    <a:pt x="307" y="43"/>
                  </a:lnTo>
                  <a:lnTo>
                    <a:pt x="304" y="43"/>
                  </a:lnTo>
                  <a:lnTo>
                    <a:pt x="301" y="41"/>
                  </a:lnTo>
                  <a:lnTo>
                    <a:pt x="299" y="41"/>
                  </a:lnTo>
                  <a:lnTo>
                    <a:pt x="290" y="43"/>
                  </a:lnTo>
                  <a:lnTo>
                    <a:pt x="282" y="47"/>
                  </a:lnTo>
                  <a:lnTo>
                    <a:pt x="277" y="52"/>
                  </a:lnTo>
                  <a:lnTo>
                    <a:pt x="273" y="59"/>
                  </a:lnTo>
                  <a:lnTo>
                    <a:pt x="273" y="59"/>
                  </a:lnTo>
                  <a:lnTo>
                    <a:pt x="271" y="59"/>
                  </a:lnTo>
                  <a:lnTo>
                    <a:pt x="271" y="59"/>
                  </a:lnTo>
                  <a:lnTo>
                    <a:pt x="270" y="59"/>
                  </a:lnTo>
                  <a:lnTo>
                    <a:pt x="266" y="59"/>
                  </a:lnTo>
                  <a:lnTo>
                    <a:pt x="263" y="60"/>
                  </a:lnTo>
                  <a:lnTo>
                    <a:pt x="259" y="62"/>
                  </a:lnTo>
                  <a:lnTo>
                    <a:pt x="256" y="63"/>
                  </a:lnTo>
                  <a:lnTo>
                    <a:pt x="253" y="62"/>
                  </a:lnTo>
                  <a:lnTo>
                    <a:pt x="249" y="60"/>
                  </a:lnTo>
                  <a:lnTo>
                    <a:pt x="245" y="59"/>
                  </a:lnTo>
                  <a:lnTo>
                    <a:pt x="242" y="59"/>
                  </a:lnTo>
                  <a:lnTo>
                    <a:pt x="234" y="60"/>
                  </a:lnTo>
                  <a:lnTo>
                    <a:pt x="226" y="63"/>
                  </a:lnTo>
                  <a:lnTo>
                    <a:pt x="221" y="70"/>
                  </a:lnTo>
                  <a:lnTo>
                    <a:pt x="216" y="77"/>
                  </a:lnTo>
                  <a:lnTo>
                    <a:pt x="216" y="77"/>
                  </a:lnTo>
                  <a:lnTo>
                    <a:pt x="215" y="77"/>
                  </a:lnTo>
                  <a:lnTo>
                    <a:pt x="215" y="77"/>
                  </a:lnTo>
                  <a:lnTo>
                    <a:pt x="214" y="77"/>
                  </a:lnTo>
                  <a:lnTo>
                    <a:pt x="207" y="78"/>
                  </a:lnTo>
                  <a:lnTo>
                    <a:pt x="201" y="80"/>
                  </a:lnTo>
                  <a:lnTo>
                    <a:pt x="196" y="84"/>
                  </a:lnTo>
                  <a:lnTo>
                    <a:pt x="192" y="89"/>
                  </a:lnTo>
                  <a:lnTo>
                    <a:pt x="190" y="91"/>
                  </a:lnTo>
                  <a:lnTo>
                    <a:pt x="188" y="91"/>
                  </a:lnTo>
                  <a:lnTo>
                    <a:pt x="186" y="92"/>
                  </a:lnTo>
                  <a:lnTo>
                    <a:pt x="185" y="93"/>
                  </a:lnTo>
                  <a:lnTo>
                    <a:pt x="182" y="92"/>
                  </a:lnTo>
                  <a:lnTo>
                    <a:pt x="178" y="91"/>
                  </a:lnTo>
                  <a:lnTo>
                    <a:pt x="174" y="89"/>
                  </a:lnTo>
                  <a:lnTo>
                    <a:pt x="171" y="89"/>
                  </a:lnTo>
                  <a:lnTo>
                    <a:pt x="160" y="92"/>
                  </a:lnTo>
                  <a:lnTo>
                    <a:pt x="152" y="97"/>
                  </a:lnTo>
                  <a:lnTo>
                    <a:pt x="147" y="106"/>
                  </a:lnTo>
                  <a:lnTo>
                    <a:pt x="144" y="117"/>
                  </a:lnTo>
                  <a:lnTo>
                    <a:pt x="144" y="118"/>
                  </a:lnTo>
                  <a:lnTo>
                    <a:pt x="144" y="119"/>
                  </a:lnTo>
                  <a:lnTo>
                    <a:pt x="144" y="121"/>
                  </a:lnTo>
                  <a:lnTo>
                    <a:pt x="145" y="122"/>
                  </a:lnTo>
                  <a:lnTo>
                    <a:pt x="138" y="126"/>
                  </a:lnTo>
                  <a:lnTo>
                    <a:pt x="133" y="132"/>
                  </a:lnTo>
                  <a:lnTo>
                    <a:pt x="130" y="139"/>
                  </a:lnTo>
                  <a:lnTo>
                    <a:pt x="129" y="147"/>
                  </a:lnTo>
                  <a:lnTo>
                    <a:pt x="129" y="148"/>
                  </a:lnTo>
                  <a:lnTo>
                    <a:pt x="129" y="150"/>
                  </a:lnTo>
                  <a:lnTo>
                    <a:pt x="129" y="152"/>
                  </a:lnTo>
                  <a:lnTo>
                    <a:pt x="130" y="154"/>
                  </a:lnTo>
                  <a:lnTo>
                    <a:pt x="126" y="150"/>
                  </a:lnTo>
                  <a:lnTo>
                    <a:pt x="120" y="147"/>
                  </a:lnTo>
                  <a:lnTo>
                    <a:pt x="116" y="145"/>
                  </a:lnTo>
                  <a:lnTo>
                    <a:pt x="111" y="145"/>
                  </a:lnTo>
                  <a:lnTo>
                    <a:pt x="100" y="148"/>
                  </a:lnTo>
                  <a:lnTo>
                    <a:pt x="92" y="154"/>
                  </a:lnTo>
                  <a:lnTo>
                    <a:pt x="86" y="162"/>
                  </a:lnTo>
                  <a:lnTo>
                    <a:pt x="83" y="173"/>
                  </a:lnTo>
                  <a:lnTo>
                    <a:pt x="83" y="174"/>
                  </a:lnTo>
                  <a:lnTo>
                    <a:pt x="83" y="176"/>
                  </a:lnTo>
                  <a:lnTo>
                    <a:pt x="83" y="178"/>
                  </a:lnTo>
                  <a:lnTo>
                    <a:pt x="85" y="180"/>
                  </a:lnTo>
                  <a:lnTo>
                    <a:pt x="78" y="182"/>
                  </a:lnTo>
                  <a:lnTo>
                    <a:pt x="73" y="188"/>
                  </a:lnTo>
                  <a:lnTo>
                    <a:pt x="68" y="193"/>
                  </a:lnTo>
                  <a:lnTo>
                    <a:pt x="67" y="200"/>
                  </a:lnTo>
                  <a:lnTo>
                    <a:pt x="59" y="203"/>
                  </a:lnTo>
                  <a:lnTo>
                    <a:pt x="52" y="209"/>
                  </a:lnTo>
                  <a:lnTo>
                    <a:pt x="46" y="217"/>
                  </a:lnTo>
                  <a:lnTo>
                    <a:pt x="45" y="226"/>
                  </a:lnTo>
                  <a:lnTo>
                    <a:pt x="45" y="229"/>
                  </a:lnTo>
                  <a:lnTo>
                    <a:pt x="45" y="232"/>
                  </a:lnTo>
                  <a:lnTo>
                    <a:pt x="45" y="235"/>
                  </a:lnTo>
                  <a:lnTo>
                    <a:pt x="46" y="237"/>
                  </a:lnTo>
                  <a:lnTo>
                    <a:pt x="44" y="241"/>
                  </a:lnTo>
                  <a:lnTo>
                    <a:pt x="41" y="246"/>
                  </a:lnTo>
                  <a:lnTo>
                    <a:pt x="40" y="251"/>
                  </a:lnTo>
                  <a:lnTo>
                    <a:pt x="38" y="256"/>
                  </a:lnTo>
                  <a:lnTo>
                    <a:pt x="38" y="256"/>
                  </a:lnTo>
                  <a:lnTo>
                    <a:pt x="38" y="256"/>
                  </a:lnTo>
                  <a:lnTo>
                    <a:pt x="38" y="258"/>
                  </a:lnTo>
                  <a:lnTo>
                    <a:pt x="38" y="258"/>
                  </a:lnTo>
                  <a:lnTo>
                    <a:pt x="30" y="262"/>
                  </a:lnTo>
                  <a:lnTo>
                    <a:pt x="23" y="267"/>
                  </a:lnTo>
                  <a:lnTo>
                    <a:pt x="18" y="276"/>
                  </a:lnTo>
                  <a:lnTo>
                    <a:pt x="16" y="284"/>
                  </a:lnTo>
                  <a:lnTo>
                    <a:pt x="16" y="285"/>
                  </a:lnTo>
                  <a:lnTo>
                    <a:pt x="18" y="288"/>
                  </a:lnTo>
                  <a:lnTo>
                    <a:pt x="18" y="289"/>
                  </a:lnTo>
                  <a:lnTo>
                    <a:pt x="18" y="291"/>
                  </a:lnTo>
                  <a:lnTo>
                    <a:pt x="11" y="295"/>
                  </a:lnTo>
                  <a:lnTo>
                    <a:pt x="5" y="300"/>
                  </a:lnTo>
                  <a:lnTo>
                    <a:pt x="1" y="309"/>
                  </a:lnTo>
                  <a:lnTo>
                    <a:pt x="0" y="317"/>
                  </a:lnTo>
                  <a:lnTo>
                    <a:pt x="1" y="325"/>
                  </a:lnTo>
                  <a:lnTo>
                    <a:pt x="4" y="331"/>
                  </a:lnTo>
                  <a:lnTo>
                    <a:pt x="8" y="336"/>
                  </a:lnTo>
                  <a:lnTo>
                    <a:pt x="15" y="340"/>
                  </a:lnTo>
                  <a:lnTo>
                    <a:pt x="12" y="344"/>
                  </a:lnTo>
                  <a:lnTo>
                    <a:pt x="9" y="348"/>
                  </a:lnTo>
                  <a:lnTo>
                    <a:pt x="8" y="352"/>
                  </a:lnTo>
                  <a:lnTo>
                    <a:pt x="8" y="358"/>
                  </a:lnTo>
                  <a:lnTo>
                    <a:pt x="8" y="362"/>
                  </a:lnTo>
                  <a:lnTo>
                    <a:pt x="9" y="366"/>
                  </a:lnTo>
                  <a:lnTo>
                    <a:pt x="12" y="370"/>
                  </a:lnTo>
                  <a:lnTo>
                    <a:pt x="14" y="374"/>
                  </a:lnTo>
                  <a:lnTo>
                    <a:pt x="8" y="379"/>
                  </a:lnTo>
                  <a:lnTo>
                    <a:pt x="5" y="383"/>
                  </a:lnTo>
                  <a:lnTo>
                    <a:pt x="3" y="389"/>
                  </a:lnTo>
                  <a:lnTo>
                    <a:pt x="1" y="396"/>
                  </a:lnTo>
                  <a:lnTo>
                    <a:pt x="3" y="405"/>
                  </a:lnTo>
                  <a:lnTo>
                    <a:pt x="7" y="413"/>
                  </a:lnTo>
                  <a:lnTo>
                    <a:pt x="12" y="418"/>
                  </a:lnTo>
                  <a:lnTo>
                    <a:pt x="19" y="421"/>
                  </a:lnTo>
                  <a:lnTo>
                    <a:pt x="19" y="422"/>
                  </a:lnTo>
                  <a:lnTo>
                    <a:pt x="19" y="424"/>
                  </a:lnTo>
                  <a:lnTo>
                    <a:pt x="19" y="425"/>
                  </a:lnTo>
                  <a:lnTo>
                    <a:pt x="19" y="426"/>
                  </a:lnTo>
                  <a:lnTo>
                    <a:pt x="19" y="428"/>
                  </a:lnTo>
                  <a:lnTo>
                    <a:pt x="19" y="428"/>
                  </a:lnTo>
                  <a:lnTo>
                    <a:pt x="19" y="429"/>
                  </a:lnTo>
                  <a:lnTo>
                    <a:pt x="19" y="431"/>
                  </a:lnTo>
                  <a:lnTo>
                    <a:pt x="16" y="435"/>
                  </a:lnTo>
                  <a:lnTo>
                    <a:pt x="14" y="439"/>
                  </a:lnTo>
                  <a:lnTo>
                    <a:pt x="12" y="443"/>
                  </a:lnTo>
                  <a:lnTo>
                    <a:pt x="12" y="448"/>
                  </a:lnTo>
                  <a:lnTo>
                    <a:pt x="14" y="455"/>
                  </a:lnTo>
                  <a:lnTo>
                    <a:pt x="16" y="461"/>
                  </a:lnTo>
                  <a:lnTo>
                    <a:pt x="19" y="466"/>
                  </a:lnTo>
                  <a:lnTo>
                    <a:pt x="25" y="470"/>
                  </a:lnTo>
                  <a:lnTo>
                    <a:pt x="25" y="473"/>
                  </a:lnTo>
                  <a:lnTo>
                    <a:pt x="25" y="476"/>
                  </a:lnTo>
                  <a:lnTo>
                    <a:pt x="23" y="477"/>
                  </a:lnTo>
                  <a:lnTo>
                    <a:pt x="23" y="480"/>
                  </a:lnTo>
                  <a:lnTo>
                    <a:pt x="25" y="488"/>
                  </a:lnTo>
                  <a:lnTo>
                    <a:pt x="29" y="496"/>
                  </a:lnTo>
                  <a:lnTo>
                    <a:pt x="34" y="502"/>
                  </a:lnTo>
                  <a:lnTo>
                    <a:pt x="41" y="506"/>
                  </a:lnTo>
                  <a:lnTo>
                    <a:pt x="42" y="507"/>
                  </a:lnTo>
                  <a:lnTo>
                    <a:pt x="42" y="507"/>
                  </a:lnTo>
                  <a:lnTo>
                    <a:pt x="42" y="509"/>
                  </a:lnTo>
                  <a:lnTo>
                    <a:pt x="42" y="510"/>
                  </a:lnTo>
                  <a:lnTo>
                    <a:pt x="40" y="514"/>
                  </a:lnTo>
                  <a:lnTo>
                    <a:pt x="37" y="520"/>
                  </a:lnTo>
                  <a:lnTo>
                    <a:pt x="36" y="525"/>
                  </a:lnTo>
                  <a:lnTo>
                    <a:pt x="34" y="531"/>
                  </a:lnTo>
                  <a:lnTo>
                    <a:pt x="37" y="540"/>
                  </a:lnTo>
                  <a:lnTo>
                    <a:pt x="42" y="549"/>
                  </a:lnTo>
                  <a:lnTo>
                    <a:pt x="51" y="554"/>
                  </a:lnTo>
                  <a:lnTo>
                    <a:pt x="62" y="557"/>
                  </a:lnTo>
                  <a:lnTo>
                    <a:pt x="63" y="557"/>
                  </a:lnTo>
                  <a:lnTo>
                    <a:pt x="63" y="557"/>
                  </a:lnTo>
                  <a:lnTo>
                    <a:pt x="64" y="557"/>
                  </a:lnTo>
                  <a:lnTo>
                    <a:pt x="64" y="557"/>
                  </a:lnTo>
                  <a:lnTo>
                    <a:pt x="66" y="558"/>
                  </a:lnTo>
                  <a:lnTo>
                    <a:pt x="66" y="558"/>
                  </a:lnTo>
                  <a:lnTo>
                    <a:pt x="67" y="559"/>
                  </a:lnTo>
                  <a:lnTo>
                    <a:pt x="67" y="559"/>
                  </a:lnTo>
                  <a:lnTo>
                    <a:pt x="67" y="558"/>
                  </a:lnTo>
                  <a:lnTo>
                    <a:pt x="68" y="557"/>
                  </a:lnTo>
                  <a:lnTo>
                    <a:pt x="68" y="557"/>
                  </a:lnTo>
                  <a:lnTo>
                    <a:pt x="70" y="555"/>
                  </a:lnTo>
                  <a:lnTo>
                    <a:pt x="74" y="554"/>
                  </a:lnTo>
                  <a:lnTo>
                    <a:pt x="77" y="553"/>
                  </a:lnTo>
                  <a:lnTo>
                    <a:pt x="79" y="550"/>
                  </a:lnTo>
                  <a:lnTo>
                    <a:pt x="82" y="547"/>
                  </a:lnTo>
                  <a:lnTo>
                    <a:pt x="88" y="544"/>
                  </a:lnTo>
                  <a:lnTo>
                    <a:pt x="93" y="542"/>
                  </a:lnTo>
                  <a:lnTo>
                    <a:pt x="99" y="539"/>
                  </a:lnTo>
                  <a:lnTo>
                    <a:pt x="105" y="536"/>
                  </a:lnTo>
                  <a:lnTo>
                    <a:pt x="111" y="535"/>
                  </a:lnTo>
                  <a:lnTo>
                    <a:pt x="116" y="532"/>
                  </a:lnTo>
                  <a:lnTo>
                    <a:pt x="123" y="532"/>
                  </a:lnTo>
                  <a:lnTo>
                    <a:pt x="129" y="531"/>
                  </a:lnTo>
                  <a:lnTo>
                    <a:pt x="138" y="532"/>
                  </a:lnTo>
                  <a:lnTo>
                    <a:pt x="147" y="535"/>
                  </a:lnTo>
                  <a:lnTo>
                    <a:pt x="156" y="539"/>
                  </a:lnTo>
                  <a:lnTo>
                    <a:pt x="164" y="543"/>
                  </a:lnTo>
                  <a:lnTo>
                    <a:pt x="171" y="549"/>
                  </a:lnTo>
                  <a:lnTo>
                    <a:pt x="177" y="553"/>
                  </a:lnTo>
                  <a:lnTo>
                    <a:pt x="181" y="555"/>
                  </a:lnTo>
                  <a:lnTo>
                    <a:pt x="182" y="557"/>
                  </a:lnTo>
                  <a:lnTo>
                    <a:pt x="188" y="558"/>
                  </a:lnTo>
                  <a:lnTo>
                    <a:pt x="196" y="558"/>
                  </a:lnTo>
                  <a:lnTo>
                    <a:pt x="204" y="558"/>
                  </a:lnTo>
                  <a:lnTo>
                    <a:pt x="212" y="558"/>
                  </a:lnTo>
                  <a:lnTo>
                    <a:pt x="221" y="558"/>
                  </a:lnTo>
                  <a:lnTo>
                    <a:pt x="227" y="557"/>
                  </a:lnTo>
                  <a:lnTo>
                    <a:pt x="232" y="557"/>
                  </a:lnTo>
                  <a:lnTo>
                    <a:pt x="233" y="557"/>
                  </a:lnTo>
                  <a:lnTo>
                    <a:pt x="223" y="522"/>
                  </a:lnTo>
                  <a:lnTo>
                    <a:pt x="216" y="487"/>
                  </a:lnTo>
                  <a:lnTo>
                    <a:pt x="219" y="450"/>
                  </a:lnTo>
                  <a:lnTo>
                    <a:pt x="226" y="418"/>
                  </a:lnTo>
                  <a:lnTo>
                    <a:pt x="234" y="402"/>
                  </a:lnTo>
                  <a:lnTo>
                    <a:pt x="238" y="398"/>
                  </a:lnTo>
                  <a:lnTo>
                    <a:pt x="245" y="389"/>
                  </a:lnTo>
                  <a:lnTo>
                    <a:pt x="255" y="380"/>
                  </a:lnTo>
                  <a:lnTo>
                    <a:pt x="266" y="368"/>
                  </a:lnTo>
                  <a:lnTo>
                    <a:pt x="278" y="354"/>
                  </a:lnTo>
                  <a:lnTo>
                    <a:pt x="293" y="339"/>
                  </a:lnTo>
                  <a:lnTo>
                    <a:pt x="308" y="324"/>
                  </a:lnTo>
                  <a:lnTo>
                    <a:pt x="325" y="307"/>
                  </a:lnTo>
                  <a:lnTo>
                    <a:pt x="344" y="295"/>
                  </a:lnTo>
                  <a:lnTo>
                    <a:pt x="373" y="285"/>
                  </a:lnTo>
                  <a:lnTo>
                    <a:pt x="408" y="276"/>
                  </a:lnTo>
                  <a:lnTo>
                    <a:pt x="445" y="267"/>
                  </a:lnTo>
                  <a:lnTo>
                    <a:pt x="480" y="261"/>
                  </a:lnTo>
                  <a:lnTo>
                    <a:pt x="510" y="256"/>
                  </a:lnTo>
                  <a:lnTo>
                    <a:pt x="530" y="254"/>
                  </a:lnTo>
                  <a:lnTo>
                    <a:pt x="539" y="252"/>
                  </a:lnTo>
                  <a:lnTo>
                    <a:pt x="565" y="251"/>
                  </a:lnTo>
                  <a:lnTo>
                    <a:pt x="591" y="251"/>
                  </a:lnTo>
                  <a:lnTo>
                    <a:pt x="615" y="251"/>
                  </a:lnTo>
                  <a:lnTo>
                    <a:pt x="641" y="252"/>
                  </a:lnTo>
                  <a:lnTo>
                    <a:pt x="665" y="254"/>
                  </a:lnTo>
                  <a:lnTo>
                    <a:pt x="689" y="255"/>
                  </a:lnTo>
                  <a:lnTo>
                    <a:pt x="713" y="256"/>
                  </a:lnTo>
                  <a:lnTo>
                    <a:pt x="735" y="259"/>
                  </a:lnTo>
                  <a:lnTo>
                    <a:pt x="755" y="262"/>
                  </a:lnTo>
                  <a:lnTo>
                    <a:pt x="776" y="263"/>
                  </a:lnTo>
                  <a:lnTo>
                    <a:pt x="795" y="266"/>
                  </a:lnTo>
                  <a:lnTo>
                    <a:pt x="813" y="269"/>
                  </a:lnTo>
                  <a:lnTo>
                    <a:pt x="831" y="272"/>
                  </a:lnTo>
                  <a:lnTo>
                    <a:pt x="846" y="274"/>
                  </a:lnTo>
                  <a:lnTo>
                    <a:pt x="859" y="277"/>
                  </a:lnTo>
                  <a:lnTo>
                    <a:pt x="872" y="280"/>
                  </a:lnTo>
                  <a:lnTo>
                    <a:pt x="870" y="283"/>
                  </a:lnTo>
                  <a:lnTo>
                    <a:pt x="870" y="284"/>
                  </a:lnTo>
                  <a:lnTo>
                    <a:pt x="869" y="287"/>
                  </a:lnTo>
                  <a:lnTo>
                    <a:pt x="869" y="289"/>
                  </a:lnTo>
                  <a:lnTo>
                    <a:pt x="872" y="300"/>
                  </a:lnTo>
                  <a:lnTo>
                    <a:pt x="877" y="309"/>
                  </a:lnTo>
                  <a:lnTo>
                    <a:pt x="885" y="314"/>
                  </a:lnTo>
                  <a:lnTo>
                    <a:pt x="896" y="317"/>
                  </a:lnTo>
                  <a:lnTo>
                    <a:pt x="906" y="315"/>
                  </a:lnTo>
                  <a:lnTo>
                    <a:pt x="914" y="310"/>
                  </a:lnTo>
                  <a:lnTo>
                    <a:pt x="920" y="303"/>
                  </a:lnTo>
                  <a:lnTo>
                    <a:pt x="922" y="295"/>
                  </a:lnTo>
                  <a:lnTo>
                    <a:pt x="926" y="292"/>
                  </a:lnTo>
                  <a:lnTo>
                    <a:pt x="929" y="288"/>
                  </a:lnTo>
                  <a:lnTo>
                    <a:pt x="931" y="284"/>
                  </a:lnTo>
                  <a:lnTo>
                    <a:pt x="932" y="280"/>
                  </a:lnTo>
                  <a:lnTo>
                    <a:pt x="939" y="276"/>
                  </a:lnTo>
                  <a:lnTo>
                    <a:pt x="944" y="270"/>
                  </a:lnTo>
                  <a:lnTo>
                    <a:pt x="947" y="263"/>
                  </a:lnTo>
                  <a:lnTo>
                    <a:pt x="948"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8" name="Freeform 26">
              <a:extLst>
                <a:ext uri="{FF2B5EF4-FFF2-40B4-BE49-F238E27FC236}">
                  <a16:creationId xmlns:a16="http://schemas.microsoft.com/office/drawing/2014/main" id="{C947BF06-464C-D744-5EE7-74FD858BB0DF}"/>
                </a:ext>
              </a:extLst>
            </p:cNvPr>
            <p:cNvSpPr>
              <a:spLocks/>
            </p:cNvSpPr>
            <p:nvPr/>
          </p:nvSpPr>
          <p:spPr bwMode="auto">
            <a:xfrm flipH="1">
              <a:off x="5208" y="3512"/>
              <a:ext cx="93" cy="41"/>
            </a:xfrm>
            <a:custGeom>
              <a:avLst/>
              <a:gdLst>
                <a:gd name="T0" fmla="*/ 184 w 185"/>
                <a:gd name="T1" fmla="*/ 29 h 81"/>
                <a:gd name="T2" fmla="*/ 177 w 185"/>
                <a:gd name="T3" fmla="*/ 38 h 81"/>
                <a:gd name="T4" fmla="*/ 170 w 185"/>
                <a:gd name="T5" fmla="*/ 47 h 81"/>
                <a:gd name="T6" fmla="*/ 163 w 185"/>
                <a:gd name="T7" fmla="*/ 55 h 81"/>
                <a:gd name="T8" fmla="*/ 155 w 185"/>
                <a:gd name="T9" fmla="*/ 62 h 81"/>
                <a:gd name="T10" fmla="*/ 144 w 185"/>
                <a:gd name="T11" fmla="*/ 67 h 81"/>
                <a:gd name="T12" fmla="*/ 133 w 185"/>
                <a:gd name="T13" fmla="*/ 71 h 81"/>
                <a:gd name="T14" fmla="*/ 118 w 185"/>
                <a:gd name="T15" fmla="*/ 75 h 81"/>
                <a:gd name="T16" fmla="*/ 102 w 185"/>
                <a:gd name="T17" fmla="*/ 78 h 81"/>
                <a:gd name="T18" fmla="*/ 84 w 185"/>
                <a:gd name="T19" fmla="*/ 81 h 81"/>
                <a:gd name="T20" fmla="*/ 69 w 185"/>
                <a:gd name="T21" fmla="*/ 81 h 81"/>
                <a:gd name="T22" fmla="*/ 54 w 185"/>
                <a:gd name="T23" fmla="*/ 81 h 81"/>
                <a:gd name="T24" fmla="*/ 41 w 185"/>
                <a:gd name="T25" fmla="*/ 79 h 81"/>
                <a:gd name="T26" fmla="*/ 29 w 185"/>
                <a:gd name="T27" fmla="*/ 75 h 81"/>
                <a:gd name="T28" fmla="*/ 19 w 185"/>
                <a:gd name="T29" fmla="*/ 71 h 81"/>
                <a:gd name="T30" fmla="*/ 11 w 185"/>
                <a:gd name="T31" fmla="*/ 67 h 81"/>
                <a:gd name="T32" fmla="*/ 3 w 185"/>
                <a:gd name="T33" fmla="*/ 60 h 81"/>
                <a:gd name="T34" fmla="*/ 0 w 185"/>
                <a:gd name="T35" fmla="*/ 53 h 81"/>
                <a:gd name="T36" fmla="*/ 3 w 185"/>
                <a:gd name="T37" fmla="*/ 45 h 81"/>
                <a:gd name="T38" fmla="*/ 11 w 185"/>
                <a:gd name="T39" fmla="*/ 37 h 81"/>
                <a:gd name="T40" fmla="*/ 22 w 185"/>
                <a:gd name="T41" fmla="*/ 27 h 81"/>
                <a:gd name="T42" fmla="*/ 36 w 185"/>
                <a:gd name="T43" fmla="*/ 19 h 81"/>
                <a:gd name="T44" fmla="*/ 52 w 185"/>
                <a:gd name="T45" fmla="*/ 12 h 81"/>
                <a:gd name="T46" fmla="*/ 71 w 185"/>
                <a:gd name="T47" fmla="*/ 7 h 81"/>
                <a:gd name="T48" fmla="*/ 89 w 185"/>
                <a:gd name="T49" fmla="*/ 3 h 81"/>
                <a:gd name="T50" fmla="*/ 108 w 185"/>
                <a:gd name="T51" fmla="*/ 1 h 81"/>
                <a:gd name="T52" fmla="*/ 128 w 185"/>
                <a:gd name="T53" fmla="*/ 0 h 81"/>
                <a:gd name="T54" fmla="*/ 144 w 185"/>
                <a:gd name="T55" fmla="*/ 3 h 81"/>
                <a:gd name="T56" fmla="*/ 159 w 185"/>
                <a:gd name="T57" fmla="*/ 5 h 81"/>
                <a:gd name="T58" fmla="*/ 171 w 185"/>
                <a:gd name="T59" fmla="*/ 10 h 81"/>
                <a:gd name="T60" fmla="*/ 181 w 185"/>
                <a:gd name="T61" fmla="*/ 15 h 81"/>
                <a:gd name="T62" fmla="*/ 185 w 185"/>
                <a:gd name="T63" fmla="*/ 22 h 81"/>
                <a:gd name="T64" fmla="*/ 184 w 185"/>
                <a:gd name="T6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81">
                  <a:moveTo>
                    <a:pt x="184" y="29"/>
                  </a:moveTo>
                  <a:lnTo>
                    <a:pt x="177" y="38"/>
                  </a:lnTo>
                  <a:lnTo>
                    <a:pt x="170" y="47"/>
                  </a:lnTo>
                  <a:lnTo>
                    <a:pt x="163" y="55"/>
                  </a:lnTo>
                  <a:lnTo>
                    <a:pt x="155" y="62"/>
                  </a:lnTo>
                  <a:lnTo>
                    <a:pt x="144" y="67"/>
                  </a:lnTo>
                  <a:lnTo>
                    <a:pt x="133" y="71"/>
                  </a:lnTo>
                  <a:lnTo>
                    <a:pt x="118" y="75"/>
                  </a:lnTo>
                  <a:lnTo>
                    <a:pt x="102" y="78"/>
                  </a:lnTo>
                  <a:lnTo>
                    <a:pt x="84" y="81"/>
                  </a:lnTo>
                  <a:lnTo>
                    <a:pt x="69" y="81"/>
                  </a:lnTo>
                  <a:lnTo>
                    <a:pt x="54" y="81"/>
                  </a:lnTo>
                  <a:lnTo>
                    <a:pt x="41" y="79"/>
                  </a:lnTo>
                  <a:lnTo>
                    <a:pt x="29" y="75"/>
                  </a:lnTo>
                  <a:lnTo>
                    <a:pt x="19" y="71"/>
                  </a:lnTo>
                  <a:lnTo>
                    <a:pt x="11" y="67"/>
                  </a:lnTo>
                  <a:lnTo>
                    <a:pt x="3" y="60"/>
                  </a:lnTo>
                  <a:lnTo>
                    <a:pt x="0" y="53"/>
                  </a:lnTo>
                  <a:lnTo>
                    <a:pt x="3" y="45"/>
                  </a:lnTo>
                  <a:lnTo>
                    <a:pt x="11" y="37"/>
                  </a:lnTo>
                  <a:lnTo>
                    <a:pt x="22" y="27"/>
                  </a:lnTo>
                  <a:lnTo>
                    <a:pt x="36" y="19"/>
                  </a:lnTo>
                  <a:lnTo>
                    <a:pt x="52" y="12"/>
                  </a:lnTo>
                  <a:lnTo>
                    <a:pt x="71" y="7"/>
                  </a:lnTo>
                  <a:lnTo>
                    <a:pt x="89" y="3"/>
                  </a:lnTo>
                  <a:lnTo>
                    <a:pt x="108" y="1"/>
                  </a:lnTo>
                  <a:lnTo>
                    <a:pt x="128" y="0"/>
                  </a:lnTo>
                  <a:lnTo>
                    <a:pt x="144" y="3"/>
                  </a:lnTo>
                  <a:lnTo>
                    <a:pt x="159" y="5"/>
                  </a:lnTo>
                  <a:lnTo>
                    <a:pt x="171" y="10"/>
                  </a:lnTo>
                  <a:lnTo>
                    <a:pt x="181" y="15"/>
                  </a:lnTo>
                  <a:lnTo>
                    <a:pt x="185" y="22"/>
                  </a:lnTo>
                  <a:lnTo>
                    <a:pt x="184" y="2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79" name="Freeform 27">
              <a:extLst>
                <a:ext uri="{FF2B5EF4-FFF2-40B4-BE49-F238E27FC236}">
                  <a16:creationId xmlns:a16="http://schemas.microsoft.com/office/drawing/2014/main" id="{E24D3E63-39CE-69E8-1BFF-EAA36C7A04A6}"/>
                </a:ext>
              </a:extLst>
            </p:cNvPr>
            <p:cNvSpPr>
              <a:spLocks/>
            </p:cNvSpPr>
            <p:nvPr/>
          </p:nvSpPr>
          <p:spPr bwMode="auto">
            <a:xfrm flipH="1">
              <a:off x="5224" y="3514"/>
              <a:ext cx="50" cy="18"/>
            </a:xfrm>
            <a:custGeom>
              <a:avLst/>
              <a:gdLst>
                <a:gd name="T0" fmla="*/ 0 w 100"/>
                <a:gd name="T1" fmla="*/ 7 h 37"/>
                <a:gd name="T2" fmla="*/ 1 w 100"/>
                <a:gd name="T3" fmla="*/ 8 h 37"/>
                <a:gd name="T4" fmla="*/ 7 w 100"/>
                <a:gd name="T5" fmla="*/ 11 h 37"/>
                <a:gd name="T6" fmla="*/ 16 w 100"/>
                <a:gd name="T7" fmla="*/ 13 h 37"/>
                <a:gd name="T8" fmla="*/ 27 w 100"/>
                <a:gd name="T9" fmla="*/ 16 h 37"/>
                <a:gd name="T10" fmla="*/ 42 w 100"/>
                <a:gd name="T11" fmla="*/ 17 h 37"/>
                <a:gd name="T12" fmla="*/ 59 w 100"/>
                <a:gd name="T13" fmla="*/ 16 h 37"/>
                <a:gd name="T14" fmla="*/ 79 w 100"/>
                <a:gd name="T15" fmla="*/ 11 h 37"/>
                <a:gd name="T16" fmla="*/ 100 w 100"/>
                <a:gd name="T17" fmla="*/ 0 h 37"/>
                <a:gd name="T18" fmla="*/ 99 w 100"/>
                <a:gd name="T19" fmla="*/ 2 h 37"/>
                <a:gd name="T20" fmla="*/ 96 w 100"/>
                <a:gd name="T21" fmla="*/ 9 h 37"/>
                <a:gd name="T22" fmla="*/ 89 w 100"/>
                <a:gd name="T23" fmla="*/ 17 h 37"/>
                <a:gd name="T24" fmla="*/ 79 w 100"/>
                <a:gd name="T25" fmla="*/ 27 h 37"/>
                <a:gd name="T26" fmla="*/ 66 w 100"/>
                <a:gd name="T27" fmla="*/ 34 h 37"/>
                <a:gd name="T28" fmla="*/ 48 w 100"/>
                <a:gd name="T29" fmla="*/ 37 h 37"/>
                <a:gd name="T30" fmla="*/ 27 w 100"/>
                <a:gd name="T31" fmla="*/ 34 h 37"/>
                <a:gd name="T32" fmla="*/ 0 w 100"/>
                <a:gd name="T33" fmla="*/ 23 h 37"/>
                <a:gd name="T34" fmla="*/ 0 w 100"/>
                <a:gd name="T35"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37">
                  <a:moveTo>
                    <a:pt x="0" y="7"/>
                  </a:moveTo>
                  <a:lnTo>
                    <a:pt x="1" y="8"/>
                  </a:lnTo>
                  <a:lnTo>
                    <a:pt x="7" y="11"/>
                  </a:lnTo>
                  <a:lnTo>
                    <a:pt x="16" y="13"/>
                  </a:lnTo>
                  <a:lnTo>
                    <a:pt x="27" y="16"/>
                  </a:lnTo>
                  <a:lnTo>
                    <a:pt x="42" y="17"/>
                  </a:lnTo>
                  <a:lnTo>
                    <a:pt x="59" y="16"/>
                  </a:lnTo>
                  <a:lnTo>
                    <a:pt x="79" y="11"/>
                  </a:lnTo>
                  <a:lnTo>
                    <a:pt x="100" y="0"/>
                  </a:lnTo>
                  <a:lnTo>
                    <a:pt x="99" y="2"/>
                  </a:lnTo>
                  <a:lnTo>
                    <a:pt x="96" y="9"/>
                  </a:lnTo>
                  <a:lnTo>
                    <a:pt x="89" y="17"/>
                  </a:lnTo>
                  <a:lnTo>
                    <a:pt x="79" y="27"/>
                  </a:lnTo>
                  <a:lnTo>
                    <a:pt x="66" y="34"/>
                  </a:lnTo>
                  <a:lnTo>
                    <a:pt x="48" y="37"/>
                  </a:lnTo>
                  <a:lnTo>
                    <a:pt x="27" y="34"/>
                  </a:lnTo>
                  <a:lnTo>
                    <a:pt x="0" y="2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0" name="Freeform 28">
              <a:extLst>
                <a:ext uri="{FF2B5EF4-FFF2-40B4-BE49-F238E27FC236}">
                  <a16:creationId xmlns:a16="http://schemas.microsoft.com/office/drawing/2014/main" id="{72C93832-BD54-40AB-F713-E33DFC357927}"/>
                </a:ext>
              </a:extLst>
            </p:cNvPr>
            <p:cNvSpPr>
              <a:spLocks/>
            </p:cNvSpPr>
            <p:nvPr/>
          </p:nvSpPr>
          <p:spPr bwMode="auto">
            <a:xfrm flipH="1">
              <a:off x="5346" y="3389"/>
              <a:ext cx="17" cy="30"/>
            </a:xfrm>
            <a:custGeom>
              <a:avLst/>
              <a:gdLst>
                <a:gd name="T0" fmla="*/ 35 w 35"/>
                <a:gd name="T1" fmla="*/ 29 h 59"/>
                <a:gd name="T2" fmla="*/ 33 w 35"/>
                <a:gd name="T3" fmla="*/ 40 h 59"/>
                <a:gd name="T4" fmla="*/ 29 w 35"/>
                <a:gd name="T5" fmla="*/ 49 h 59"/>
                <a:gd name="T6" fmla="*/ 24 w 35"/>
                <a:gd name="T7" fmla="*/ 56 h 59"/>
                <a:gd name="T8" fmla="*/ 17 w 35"/>
                <a:gd name="T9" fmla="*/ 59 h 59"/>
                <a:gd name="T10" fmla="*/ 11 w 35"/>
                <a:gd name="T11" fmla="*/ 56 h 59"/>
                <a:gd name="T12" fmla="*/ 6 w 35"/>
                <a:gd name="T13" fmla="*/ 49 h 59"/>
                <a:gd name="T14" fmla="*/ 2 w 35"/>
                <a:gd name="T15" fmla="*/ 40 h 59"/>
                <a:gd name="T16" fmla="*/ 0 w 35"/>
                <a:gd name="T17" fmla="*/ 29 h 59"/>
                <a:gd name="T18" fmla="*/ 2 w 35"/>
                <a:gd name="T19" fmla="*/ 18 h 59"/>
                <a:gd name="T20" fmla="*/ 6 w 35"/>
                <a:gd name="T21" fmla="*/ 8 h 59"/>
                <a:gd name="T22" fmla="*/ 11 w 35"/>
                <a:gd name="T23" fmla="*/ 3 h 59"/>
                <a:gd name="T24" fmla="*/ 17 w 35"/>
                <a:gd name="T25" fmla="*/ 0 h 59"/>
                <a:gd name="T26" fmla="*/ 24 w 35"/>
                <a:gd name="T27" fmla="*/ 3 h 59"/>
                <a:gd name="T28" fmla="*/ 29 w 35"/>
                <a:gd name="T29" fmla="*/ 8 h 59"/>
                <a:gd name="T30" fmla="*/ 33 w 35"/>
                <a:gd name="T31" fmla="*/ 18 h 59"/>
                <a:gd name="T32" fmla="*/ 35 w 35"/>
                <a:gd name="T3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59">
                  <a:moveTo>
                    <a:pt x="35" y="29"/>
                  </a:moveTo>
                  <a:lnTo>
                    <a:pt x="33" y="40"/>
                  </a:lnTo>
                  <a:lnTo>
                    <a:pt x="29" y="49"/>
                  </a:lnTo>
                  <a:lnTo>
                    <a:pt x="24" y="56"/>
                  </a:lnTo>
                  <a:lnTo>
                    <a:pt x="17" y="59"/>
                  </a:lnTo>
                  <a:lnTo>
                    <a:pt x="11" y="56"/>
                  </a:lnTo>
                  <a:lnTo>
                    <a:pt x="6" y="49"/>
                  </a:lnTo>
                  <a:lnTo>
                    <a:pt x="2" y="40"/>
                  </a:lnTo>
                  <a:lnTo>
                    <a:pt x="0" y="29"/>
                  </a:lnTo>
                  <a:lnTo>
                    <a:pt x="2" y="18"/>
                  </a:lnTo>
                  <a:lnTo>
                    <a:pt x="6" y="8"/>
                  </a:lnTo>
                  <a:lnTo>
                    <a:pt x="11" y="3"/>
                  </a:lnTo>
                  <a:lnTo>
                    <a:pt x="17" y="0"/>
                  </a:lnTo>
                  <a:lnTo>
                    <a:pt x="24" y="3"/>
                  </a:lnTo>
                  <a:lnTo>
                    <a:pt x="29" y="8"/>
                  </a:lnTo>
                  <a:lnTo>
                    <a:pt x="33" y="18"/>
                  </a:lnTo>
                  <a:lnTo>
                    <a:pt x="35"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1" name="Freeform 29">
              <a:extLst>
                <a:ext uri="{FF2B5EF4-FFF2-40B4-BE49-F238E27FC236}">
                  <a16:creationId xmlns:a16="http://schemas.microsoft.com/office/drawing/2014/main" id="{73F199E8-4FBA-FBA2-8718-7F5AF53E4A97}"/>
                </a:ext>
              </a:extLst>
            </p:cNvPr>
            <p:cNvSpPr>
              <a:spLocks/>
            </p:cNvSpPr>
            <p:nvPr/>
          </p:nvSpPr>
          <p:spPr bwMode="auto">
            <a:xfrm flipH="1">
              <a:off x="5189" y="3951"/>
              <a:ext cx="339" cy="112"/>
            </a:xfrm>
            <a:custGeom>
              <a:avLst/>
              <a:gdLst>
                <a:gd name="T0" fmla="*/ 6 w 678"/>
                <a:gd name="T1" fmla="*/ 87 h 224"/>
                <a:gd name="T2" fmla="*/ 46 w 678"/>
                <a:gd name="T3" fmla="*/ 109 h 224"/>
                <a:gd name="T4" fmla="*/ 103 w 678"/>
                <a:gd name="T5" fmla="*/ 137 h 224"/>
                <a:gd name="T6" fmla="*/ 162 w 678"/>
                <a:gd name="T7" fmla="*/ 159 h 224"/>
                <a:gd name="T8" fmla="*/ 202 w 678"/>
                <a:gd name="T9" fmla="*/ 163 h 224"/>
                <a:gd name="T10" fmla="*/ 225 w 678"/>
                <a:gd name="T11" fmla="*/ 169 h 224"/>
                <a:gd name="T12" fmla="*/ 243 w 678"/>
                <a:gd name="T13" fmla="*/ 176 h 224"/>
                <a:gd name="T14" fmla="*/ 262 w 678"/>
                <a:gd name="T15" fmla="*/ 185 h 224"/>
                <a:gd name="T16" fmla="*/ 288 w 678"/>
                <a:gd name="T17" fmla="*/ 195 h 224"/>
                <a:gd name="T18" fmla="*/ 307 w 678"/>
                <a:gd name="T19" fmla="*/ 206 h 224"/>
                <a:gd name="T20" fmla="*/ 321 w 678"/>
                <a:gd name="T21" fmla="*/ 216 h 224"/>
                <a:gd name="T22" fmla="*/ 332 w 678"/>
                <a:gd name="T23" fmla="*/ 222 h 224"/>
                <a:gd name="T24" fmla="*/ 346 w 678"/>
                <a:gd name="T25" fmla="*/ 224 h 224"/>
                <a:gd name="T26" fmla="*/ 364 w 678"/>
                <a:gd name="T27" fmla="*/ 220 h 224"/>
                <a:gd name="T28" fmla="*/ 383 w 678"/>
                <a:gd name="T29" fmla="*/ 211 h 224"/>
                <a:gd name="T30" fmla="*/ 401 w 678"/>
                <a:gd name="T31" fmla="*/ 203 h 224"/>
                <a:gd name="T32" fmla="*/ 414 w 678"/>
                <a:gd name="T33" fmla="*/ 191 h 224"/>
                <a:gd name="T34" fmla="*/ 432 w 678"/>
                <a:gd name="T35" fmla="*/ 172 h 224"/>
                <a:gd name="T36" fmla="*/ 447 w 678"/>
                <a:gd name="T37" fmla="*/ 150 h 224"/>
                <a:gd name="T38" fmla="*/ 458 w 678"/>
                <a:gd name="T39" fmla="*/ 136 h 224"/>
                <a:gd name="T40" fmla="*/ 532 w 678"/>
                <a:gd name="T41" fmla="*/ 139 h 224"/>
                <a:gd name="T42" fmla="*/ 577 w 678"/>
                <a:gd name="T43" fmla="*/ 99 h 224"/>
                <a:gd name="T44" fmla="*/ 588 w 678"/>
                <a:gd name="T45" fmla="*/ 102 h 224"/>
                <a:gd name="T46" fmla="*/ 605 w 678"/>
                <a:gd name="T47" fmla="*/ 129 h 224"/>
                <a:gd name="T48" fmla="*/ 627 w 678"/>
                <a:gd name="T49" fmla="*/ 109 h 224"/>
                <a:gd name="T50" fmla="*/ 639 w 678"/>
                <a:gd name="T51" fmla="*/ 113 h 224"/>
                <a:gd name="T52" fmla="*/ 661 w 678"/>
                <a:gd name="T53" fmla="*/ 125 h 224"/>
                <a:gd name="T54" fmla="*/ 669 w 678"/>
                <a:gd name="T55" fmla="*/ 74 h 224"/>
                <a:gd name="T56" fmla="*/ 664 w 678"/>
                <a:gd name="T57" fmla="*/ 68 h 224"/>
                <a:gd name="T58" fmla="*/ 650 w 678"/>
                <a:gd name="T59" fmla="*/ 51 h 224"/>
                <a:gd name="T60" fmla="*/ 628 w 678"/>
                <a:gd name="T61" fmla="*/ 36 h 224"/>
                <a:gd name="T62" fmla="*/ 601 w 678"/>
                <a:gd name="T63" fmla="*/ 30 h 224"/>
                <a:gd name="T64" fmla="*/ 573 w 678"/>
                <a:gd name="T65" fmla="*/ 35 h 224"/>
                <a:gd name="T66" fmla="*/ 553 w 678"/>
                <a:gd name="T67" fmla="*/ 39 h 224"/>
                <a:gd name="T68" fmla="*/ 538 w 678"/>
                <a:gd name="T69" fmla="*/ 43 h 224"/>
                <a:gd name="T70" fmla="*/ 532 w 678"/>
                <a:gd name="T71" fmla="*/ 44 h 224"/>
                <a:gd name="T72" fmla="*/ 484 w 678"/>
                <a:gd name="T73" fmla="*/ 48 h 224"/>
                <a:gd name="T74" fmla="*/ 479 w 678"/>
                <a:gd name="T75" fmla="*/ 46 h 224"/>
                <a:gd name="T76" fmla="*/ 465 w 678"/>
                <a:gd name="T77" fmla="*/ 39 h 224"/>
                <a:gd name="T78" fmla="*/ 449 w 678"/>
                <a:gd name="T79" fmla="*/ 33 h 224"/>
                <a:gd name="T80" fmla="*/ 434 w 678"/>
                <a:gd name="T81" fmla="*/ 30 h 224"/>
                <a:gd name="T82" fmla="*/ 417 w 678"/>
                <a:gd name="T83" fmla="*/ 30 h 224"/>
                <a:gd name="T84" fmla="*/ 397 w 678"/>
                <a:gd name="T85" fmla="*/ 28 h 224"/>
                <a:gd name="T86" fmla="*/ 380 w 678"/>
                <a:gd name="T87" fmla="*/ 26 h 224"/>
                <a:gd name="T88" fmla="*/ 373 w 678"/>
                <a:gd name="T89" fmla="*/ 26 h 224"/>
                <a:gd name="T90" fmla="*/ 0 w 678"/>
                <a:gd name="T91" fmla="*/ 8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8" h="224">
                  <a:moveTo>
                    <a:pt x="0" y="83"/>
                  </a:moveTo>
                  <a:lnTo>
                    <a:pt x="6" y="87"/>
                  </a:lnTo>
                  <a:lnTo>
                    <a:pt x="22" y="95"/>
                  </a:lnTo>
                  <a:lnTo>
                    <a:pt x="46" y="109"/>
                  </a:lnTo>
                  <a:lnTo>
                    <a:pt x="73" y="122"/>
                  </a:lnTo>
                  <a:lnTo>
                    <a:pt x="103" y="137"/>
                  </a:lnTo>
                  <a:lnTo>
                    <a:pt x="133" y="151"/>
                  </a:lnTo>
                  <a:lnTo>
                    <a:pt x="162" y="159"/>
                  </a:lnTo>
                  <a:lnTo>
                    <a:pt x="184" y="163"/>
                  </a:lnTo>
                  <a:lnTo>
                    <a:pt x="202" y="163"/>
                  </a:lnTo>
                  <a:lnTo>
                    <a:pt x="214" y="166"/>
                  </a:lnTo>
                  <a:lnTo>
                    <a:pt x="225" y="169"/>
                  </a:lnTo>
                  <a:lnTo>
                    <a:pt x="235" y="172"/>
                  </a:lnTo>
                  <a:lnTo>
                    <a:pt x="243" y="176"/>
                  </a:lnTo>
                  <a:lnTo>
                    <a:pt x="251" y="180"/>
                  </a:lnTo>
                  <a:lnTo>
                    <a:pt x="262" y="185"/>
                  </a:lnTo>
                  <a:lnTo>
                    <a:pt x="275" y="190"/>
                  </a:lnTo>
                  <a:lnTo>
                    <a:pt x="288" y="195"/>
                  </a:lnTo>
                  <a:lnTo>
                    <a:pt x="298" y="200"/>
                  </a:lnTo>
                  <a:lnTo>
                    <a:pt x="307" y="206"/>
                  </a:lnTo>
                  <a:lnTo>
                    <a:pt x="314" y="211"/>
                  </a:lnTo>
                  <a:lnTo>
                    <a:pt x="321" y="216"/>
                  </a:lnTo>
                  <a:lnTo>
                    <a:pt x="327" y="220"/>
                  </a:lnTo>
                  <a:lnTo>
                    <a:pt x="332" y="222"/>
                  </a:lnTo>
                  <a:lnTo>
                    <a:pt x="339" y="224"/>
                  </a:lnTo>
                  <a:lnTo>
                    <a:pt x="346" y="224"/>
                  </a:lnTo>
                  <a:lnTo>
                    <a:pt x="355" y="221"/>
                  </a:lnTo>
                  <a:lnTo>
                    <a:pt x="364" y="220"/>
                  </a:lnTo>
                  <a:lnTo>
                    <a:pt x="373" y="216"/>
                  </a:lnTo>
                  <a:lnTo>
                    <a:pt x="383" y="211"/>
                  </a:lnTo>
                  <a:lnTo>
                    <a:pt x="392" y="207"/>
                  </a:lnTo>
                  <a:lnTo>
                    <a:pt x="401" y="203"/>
                  </a:lnTo>
                  <a:lnTo>
                    <a:pt x="407" y="198"/>
                  </a:lnTo>
                  <a:lnTo>
                    <a:pt x="414" y="191"/>
                  </a:lnTo>
                  <a:lnTo>
                    <a:pt x="423" y="183"/>
                  </a:lnTo>
                  <a:lnTo>
                    <a:pt x="432" y="172"/>
                  </a:lnTo>
                  <a:lnTo>
                    <a:pt x="440" y="161"/>
                  </a:lnTo>
                  <a:lnTo>
                    <a:pt x="447" y="150"/>
                  </a:lnTo>
                  <a:lnTo>
                    <a:pt x="454" y="142"/>
                  </a:lnTo>
                  <a:lnTo>
                    <a:pt x="458" y="136"/>
                  </a:lnTo>
                  <a:lnTo>
                    <a:pt x="460" y="133"/>
                  </a:lnTo>
                  <a:lnTo>
                    <a:pt x="532" y="139"/>
                  </a:lnTo>
                  <a:lnTo>
                    <a:pt x="575" y="99"/>
                  </a:lnTo>
                  <a:lnTo>
                    <a:pt x="577" y="99"/>
                  </a:lnTo>
                  <a:lnTo>
                    <a:pt x="583" y="99"/>
                  </a:lnTo>
                  <a:lnTo>
                    <a:pt x="588" y="102"/>
                  </a:lnTo>
                  <a:lnTo>
                    <a:pt x="591" y="109"/>
                  </a:lnTo>
                  <a:lnTo>
                    <a:pt x="605" y="129"/>
                  </a:lnTo>
                  <a:lnTo>
                    <a:pt x="621" y="125"/>
                  </a:lnTo>
                  <a:lnTo>
                    <a:pt x="627" y="109"/>
                  </a:lnTo>
                  <a:lnTo>
                    <a:pt x="631" y="110"/>
                  </a:lnTo>
                  <a:lnTo>
                    <a:pt x="639" y="113"/>
                  </a:lnTo>
                  <a:lnTo>
                    <a:pt x="650" y="117"/>
                  </a:lnTo>
                  <a:lnTo>
                    <a:pt x="661" y="125"/>
                  </a:lnTo>
                  <a:lnTo>
                    <a:pt x="678" y="117"/>
                  </a:lnTo>
                  <a:lnTo>
                    <a:pt x="669" y="74"/>
                  </a:lnTo>
                  <a:lnTo>
                    <a:pt x="668" y="73"/>
                  </a:lnTo>
                  <a:lnTo>
                    <a:pt x="664" y="68"/>
                  </a:lnTo>
                  <a:lnTo>
                    <a:pt x="658" y="59"/>
                  </a:lnTo>
                  <a:lnTo>
                    <a:pt x="650" y="51"/>
                  </a:lnTo>
                  <a:lnTo>
                    <a:pt x="639" y="43"/>
                  </a:lnTo>
                  <a:lnTo>
                    <a:pt x="628" y="36"/>
                  </a:lnTo>
                  <a:lnTo>
                    <a:pt x="614" y="32"/>
                  </a:lnTo>
                  <a:lnTo>
                    <a:pt x="601" y="30"/>
                  </a:lnTo>
                  <a:lnTo>
                    <a:pt x="587" y="32"/>
                  </a:lnTo>
                  <a:lnTo>
                    <a:pt x="573" y="35"/>
                  </a:lnTo>
                  <a:lnTo>
                    <a:pt x="562" y="36"/>
                  </a:lnTo>
                  <a:lnTo>
                    <a:pt x="553" y="39"/>
                  </a:lnTo>
                  <a:lnTo>
                    <a:pt x="543" y="41"/>
                  </a:lnTo>
                  <a:lnTo>
                    <a:pt x="538" y="43"/>
                  </a:lnTo>
                  <a:lnTo>
                    <a:pt x="534" y="44"/>
                  </a:lnTo>
                  <a:lnTo>
                    <a:pt x="532" y="44"/>
                  </a:lnTo>
                  <a:lnTo>
                    <a:pt x="502" y="65"/>
                  </a:lnTo>
                  <a:lnTo>
                    <a:pt x="484" y="48"/>
                  </a:lnTo>
                  <a:lnTo>
                    <a:pt x="483" y="47"/>
                  </a:lnTo>
                  <a:lnTo>
                    <a:pt x="479" y="46"/>
                  </a:lnTo>
                  <a:lnTo>
                    <a:pt x="472" y="43"/>
                  </a:lnTo>
                  <a:lnTo>
                    <a:pt x="465" y="39"/>
                  </a:lnTo>
                  <a:lnTo>
                    <a:pt x="457" y="36"/>
                  </a:lnTo>
                  <a:lnTo>
                    <a:pt x="449" y="33"/>
                  </a:lnTo>
                  <a:lnTo>
                    <a:pt x="440" y="32"/>
                  </a:lnTo>
                  <a:lnTo>
                    <a:pt x="434" y="30"/>
                  </a:lnTo>
                  <a:lnTo>
                    <a:pt x="425" y="30"/>
                  </a:lnTo>
                  <a:lnTo>
                    <a:pt x="417" y="30"/>
                  </a:lnTo>
                  <a:lnTo>
                    <a:pt x="406" y="29"/>
                  </a:lnTo>
                  <a:lnTo>
                    <a:pt x="397" y="28"/>
                  </a:lnTo>
                  <a:lnTo>
                    <a:pt x="387" y="28"/>
                  </a:lnTo>
                  <a:lnTo>
                    <a:pt x="380" y="26"/>
                  </a:lnTo>
                  <a:lnTo>
                    <a:pt x="375" y="26"/>
                  </a:lnTo>
                  <a:lnTo>
                    <a:pt x="373" y="26"/>
                  </a:lnTo>
                  <a:lnTo>
                    <a:pt x="287" y="0"/>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2" name="Freeform 30">
              <a:extLst>
                <a:ext uri="{FF2B5EF4-FFF2-40B4-BE49-F238E27FC236}">
                  <a16:creationId xmlns:a16="http://schemas.microsoft.com/office/drawing/2014/main" id="{A0F96A69-FB42-C706-84B6-56489094C56F}"/>
                </a:ext>
              </a:extLst>
            </p:cNvPr>
            <p:cNvSpPr>
              <a:spLocks/>
            </p:cNvSpPr>
            <p:nvPr/>
          </p:nvSpPr>
          <p:spPr bwMode="auto">
            <a:xfrm flipH="1">
              <a:off x="4542" y="3600"/>
              <a:ext cx="491" cy="380"/>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3" name="Freeform 31">
              <a:extLst>
                <a:ext uri="{FF2B5EF4-FFF2-40B4-BE49-F238E27FC236}">
                  <a16:creationId xmlns:a16="http://schemas.microsoft.com/office/drawing/2014/main" id="{3035EE70-571B-DE2E-9B51-1980833067F2}"/>
                </a:ext>
              </a:extLst>
            </p:cNvPr>
            <p:cNvSpPr>
              <a:spLocks/>
            </p:cNvSpPr>
            <p:nvPr/>
          </p:nvSpPr>
          <p:spPr bwMode="auto">
            <a:xfrm flipH="1">
              <a:off x="4803" y="3629"/>
              <a:ext cx="212" cy="332"/>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4" name="Freeform 32">
              <a:extLst>
                <a:ext uri="{FF2B5EF4-FFF2-40B4-BE49-F238E27FC236}">
                  <a16:creationId xmlns:a16="http://schemas.microsoft.com/office/drawing/2014/main" id="{95F5E995-E99F-D21A-16A8-3E84E674737F}"/>
                </a:ext>
              </a:extLst>
            </p:cNvPr>
            <p:cNvSpPr>
              <a:spLocks/>
            </p:cNvSpPr>
            <p:nvPr/>
          </p:nvSpPr>
          <p:spPr bwMode="auto">
            <a:xfrm flipH="1">
              <a:off x="4568" y="3617"/>
              <a:ext cx="398" cy="66"/>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5" name="Freeform 33">
              <a:extLst>
                <a:ext uri="{FF2B5EF4-FFF2-40B4-BE49-F238E27FC236}">
                  <a16:creationId xmlns:a16="http://schemas.microsoft.com/office/drawing/2014/main" id="{9EA2BB4E-EC50-088F-9573-A6ADC6F03222}"/>
                </a:ext>
              </a:extLst>
            </p:cNvPr>
            <p:cNvSpPr>
              <a:spLocks/>
            </p:cNvSpPr>
            <p:nvPr/>
          </p:nvSpPr>
          <p:spPr bwMode="auto">
            <a:xfrm flipH="1">
              <a:off x="4530" y="3743"/>
              <a:ext cx="221" cy="161"/>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6" name="Freeform 34">
              <a:extLst>
                <a:ext uri="{FF2B5EF4-FFF2-40B4-BE49-F238E27FC236}">
                  <a16:creationId xmlns:a16="http://schemas.microsoft.com/office/drawing/2014/main" id="{684F9015-E779-E885-55A9-4422738281C3}"/>
                </a:ext>
              </a:extLst>
            </p:cNvPr>
            <p:cNvSpPr>
              <a:spLocks/>
            </p:cNvSpPr>
            <p:nvPr/>
          </p:nvSpPr>
          <p:spPr bwMode="auto">
            <a:xfrm flipH="1">
              <a:off x="4643" y="3770"/>
              <a:ext cx="85" cy="126"/>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7" name="Freeform 35">
              <a:extLst>
                <a:ext uri="{FF2B5EF4-FFF2-40B4-BE49-F238E27FC236}">
                  <a16:creationId xmlns:a16="http://schemas.microsoft.com/office/drawing/2014/main" id="{760B0870-DB77-CE2E-5D16-CBFC79ED69AE}"/>
                </a:ext>
              </a:extLst>
            </p:cNvPr>
            <p:cNvSpPr>
              <a:spLocks/>
            </p:cNvSpPr>
            <p:nvPr/>
          </p:nvSpPr>
          <p:spPr bwMode="auto">
            <a:xfrm flipH="1">
              <a:off x="4553" y="3758"/>
              <a:ext cx="138" cy="31"/>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8" name="Freeform 36">
              <a:extLst>
                <a:ext uri="{FF2B5EF4-FFF2-40B4-BE49-F238E27FC236}">
                  <a16:creationId xmlns:a16="http://schemas.microsoft.com/office/drawing/2014/main" id="{CAB5F361-E165-B5FC-525A-184E63CF3CC0}"/>
                </a:ext>
              </a:extLst>
            </p:cNvPr>
            <p:cNvSpPr>
              <a:spLocks/>
            </p:cNvSpPr>
            <p:nvPr/>
          </p:nvSpPr>
          <p:spPr bwMode="auto">
            <a:xfrm flipH="1">
              <a:off x="4782" y="3979"/>
              <a:ext cx="63" cy="37"/>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89" name="Freeform 37">
              <a:extLst>
                <a:ext uri="{FF2B5EF4-FFF2-40B4-BE49-F238E27FC236}">
                  <a16:creationId xmlns:a16="http://schemas.microsoft.com/office/drawing/2014/main" id="{4C60D475-8ECC-096D-39C9-5270A4857A4E}"/>
                </a:ext>
              </a:extLst>
            </p:cNvPr>
            <p:cNvSpPr>
              <a:spLocks/>
            </p:cNvSpPr>
            <p:nvPr/>
          </p:nvSpPr>
          <p:spPr bwMode="auto">
            <a:xfrm flipH="1">
              <a:off x="4775" y="4016"/>
              <a:ext cx="160" cy="47"/>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0" name="Freeform 38">
              <a:extLst>
                <a:ext uri="{FF2B5EF4-FFF2-40B4-BE49-F238E27FC236}">
                  <a16:creationId xmlns:a16="http://schemas.microsoft.com/office/drawing/2014/main" id="{CF85CB5F-7616-F1A0-3A68-FDD35AD28EC9}"/>
                </a:ext>
              </a:extLst>
            </p:cNvPr>
            <p:cNvSpPr>
              <a:spLocks/>
            </p:cNvSpPr>
            <p:nvPr/>
          </p:nvSpPr>
          <p:spPr bwMode="auto">
            <a:xfrm flipH="1">
              <a:off x="5293" y="3685"/>
              <a:ext cx="275" cy="365"/>
            </a:xfrm>
            <a:custGeom>
              <a:avLst/>
              <a:gdLst>
                <a:gd name="T0" fmla="*/ 78 w 551"/>
                <a:gd name="T1" fmla="*/ 58 h 730"/>
                <a:gd name="T2" fmla="*/ 34 w 551"/>
                <a:gd name="T3" fmla="*/ 107 h 730"/>
                <a:gd name="T4" fmla="*/ 137 w 551"/>
                <a:gd name="T5" fmla="*/ 165 h 730"/>
                <a:gd name="T6" fmla="*/ 174 w 551"/>
                <a:gd name="T7" fmla="*/ 210 h 730"/>
                <a:gd name="T8" fmla="*/ 26 w 551"/>
                <a:gd name="T9" fmla="*/ 146 h 730"/>
                <a:gd name="T10" fmla="*/ 0 w 551"/>
                <a:gd name="T11" fmla="*/ 275 h 730"/>
                <a:gd name="T12" fmla="*/ 39 w 551"/>
                <a:gd name="T13" fmla="*/ 453 h 730"/>
                <a:gd name="T14" fmla="*/ 80 w 551"/>
                <a:gd name="T15" fmla="*/ 571 h 730"/>
                <a:gd name="T16" fmla="*/ 101 w 551"/>
                <a:gd name="T17" fmla="*/ 597 h 730"/>
                <a:gd name="T18" fmla="*/ 160 w 551"/>
                <a:gd name="T19" fmla="*/ 619 h 730"/>
                <a:gd name="T20" fmla="*/ 234 w 551"/>
                <a:gd name="T21" fmla="*/ 656 h 730"/>
                <a:gd name="T22" fmla="*/ 285 w 551"/>
                <a:gd name="T23" fmla="*/ 671 h 730"/>
                <a:gd name="T24" fmla="*/ 381 w 551"/>
                <a:gd name="T25" fmla="*/ 704 h 730"/>
                <a:gd name="T26" fmla="*/ 435 w 551"/>
                <a:gd name="T27" fmla="*/ 709 h 730"/>
                <a:gd name="T28" fmla="*/ 551 w 551"/>
                <a:gd name="T29" fmla="*/ 594 h 730"/>
                <a:gd name="T30" fmla="*/ 508 w 551"/>
                <a:gd name="T31" fmla="*/ 576 h 730"/>
                <a:gd name="T32" fmla="*/ 427 w 551"/>
                <a:gd name="T33" fmla="*/ 569 h 730"/>
                <a:gd name="T34" fmla="*/ 371 w 551"/>
                <a:gd name="T35" fmla="*/ 561 h 730"/>
                <a:gd name="T36" fmla="*/ 327 w 551"/>
                <a:gd name="T37" fmla="*/ 549 h 730"/>
                <a:gd name="T38" fmla="*/ 281 w 551"/>
                <a:gd name="T39" fmla="*/ 534 h 730"/>
                <a:gd name="T40" fmla="*/ 224 w 551"/>
                <a:gd name="T41" fmla="*/ 524 h 730"/>
                <a:gd name="T42" fmla="*/ 205 w 551"/>
                <a:gd name="T43" fmla="*/ 527 h 730"/>
                <a:gd name="T44" fmla="*/ 127 w 551"/>
                <a:gd name="T45" fmla="*/ 561 h 730"/>
                <a:gd name="T46" fmla="*/ 172 w 551"/>
                <a:gd name="T47" fmla="*/ 512 h 730"/>
                <a:gd name="T48" fmla="*/ 201 w 551"/>
                <a:gd name="T49" fmla="*/ 472 h 730"/>
                <a:gd name="T50" fmla="*/ 198 w 551"/>
                <a:gd name="T51" fmla="*/ 386 h 730"/>
                <a:gd name="T52" fmla="*/ 216 w 551"/>
                <a:gd name="T53" fmla="*/ 365 h 730"/>
                <a:gd name="T54" fmla="*/ 244 w 551"/>
                <a:gd name="T55" fmla="*/ 457 h 730"/>
                <a:gd name="T56" fmla="*/ 272 w 551"/>
                <a:gd name="T57" fmla="*/ 499 h 730"/>
                <a:gd name="T58" fmla="*/ 327 w 551"/>
                <a:gd name="T59" fmla="*/ 521 h 730"/>
                <a:gd name="T60" fmla="*/ 374 w 551"/>
                <a:gd name="T61" fmla="*/ 534 h 730"/>
                <a:gd name="T62" fmla="*/ 472 w 551"/>
                <a:gd name="T63" fmla="*/ 462 h 730"/>
                <a:gd name="T64" fmla="*/ 456 w 551"/>
                <a:gd name="T65" fmla="*/ 325 h 730"/>
                <a:gd name="T66" fmla="*/ 477 w 551"/>
                <a:gd name="T67" fmla="*/ 295 h 730"/>
                <a:gd name="T68" fmla="*/ 487 w 551"/>
                <a:gd name="T69" fmla="*/ 423 h 730"/>
                <a:gd name="T70" fmla="*/ 541 w 551"/>
                <a:gd name="T71" fmla="*/ 517 h 730"/>
                <a:gd name="T72" fmla="*/ 520 w 551"/>
                <a:gd name="T73" fmla="*/ 414 h 730"/>
                <a:gd name="T74" fmla="*/ 486 w 551"/>
                <a:gd name="T75" fmla="*/ 199 h 730"/>
                <a:gd name="T76" fmla="*/ 437 w 551"/>
                <a:gd name="T77" fmla="*/ 124 h 730"/>
                <a:gd name="T78" fmla="*/ 393 w 551"/>
                <a:gd name="T79" fmla="*/ 99 h 730"/>
                <a:gd name="T80" fmla="*/ 350 w 551"/>
                <a:gd name="T81" fmla="*/ 58 h 730"/>
                <a:gd name="T82" fmla="*/ 311 w 551"/>
                <a:gd name="T83" fmla="*/ 10 h 730"/>
                <a:gd name="T84" fmla="*/ 267 w 551"/>
                <a:gd name="T85" fmla="*/ 3 h 730"/>
                <a:gd name="T86" fmla="*/ 282 w 551"/>
                <a:gd name="T87" fmla="*/ 61 h 730"/>
                <a:gd name="T88" fmla="*/ 326 w 551"/>
                <a:gd name="T89" fmla="*/ 128 h 730"/>
                <a:gd name="T90" fmla="*/ 361 w 551"/>
                <a:gd name="T91" fmla="*/ 228 h 730"/>
                <a:gd name="T92" fmla="*/ 390 w 551"/>
                <a:gd name="T93" fmla="*/ 320 h 730"/>
                <a:gd name="T94" fmla="*/ 429 w 551"/>
                <a:gd name="T95" fmla="*/ 467 h 730"/>
                <a:gd name="T96" fmla="*/ 370 w 551"/>
                <a:gd name="T97" fmla="*/ 399 h 730"/>
                <a:gd name="T98" fmla="*/ 320 w 551"/>
                <a:gd name="T99" fmla="*/ 290 h 730"/>
                <a:gd name="T100" fmla="*/ 271 w 551"/>
                <a:gd name="T101" fmla="*/ 207 h 730"/>
                <a:gd name="T102" fmla="*/ 228 w 551"/>
                <a:gd name="T103" fmla="*/ 153 h 730"/>
                <a:gd name="T104" fmla="*/ 189 w 551"/>
                <a:gd name="T105" fmla="*/ 96 h 730"/>
                <a:gd name="T106" fmla="*/ 145 w 551"/>
                <a:gd name="T107" fmla="*/ 43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730">
                  <a:moveTo>
                    <a:pt x="106" y="13"/>
                  </a:moveTo>
                  <a:lnTo>
                    <a:pt x="104" y="14"/>
                  </a:lnTo>
                  <a:lnTo>
                    <a:pt x="97" y="18"/>
                  </a:lnTo>
                  <a:lnTo>
                    <a:pt x="89" y="28"/>
                  </a:lnTo>
                  <a:lnTo>
                    <a:pt x="82" y="43"/>
                  </a:lnTo>
                  <a:lnTo>
                    <a:pt x="78" y="58"/>
                  </a:lnTo>
                  <a:lnTo>
                    <a:pt x="75" y="66"/>
                  </a:lnTo>
                  <a:lnTo>
                    <a:pt x="71" y="73"/>
                  </a:lnTo>
                  <a:lnTo>
                    <a:pt x="60" y="80"/>
                  </a:lnTo>
                  <a:lnTo>
                    <a:pt x="47" y="90"/>
                  </a:lnTo>
                  <a:lnTo>
                    <a:pt x="39" y="98"/>
                  </a:lnTo>
                  <a:lnTo>
                    <a:pt x="34" y="107"/>
                  </a:lnTo>
                  <a:lnTo>
                    <a:pt x="32" y="117"/>
                  </a:lnTo>
                  <a:lnTo>
                    <a:pt x="39" y="122"/>
                  </a:lnTo>
                  <a:lnTo>
                    <a:pt x="56" y="129"/>
                  </a:lnTo>
                  <a:lnTo>
                    <a:pt x="79" y="137"/>
                  </a:lnTo>
                  <a:lnTo>
                    <a:pt x="108" y="150"/>
                  </a:lnTo>
                  <a:lnTo>
                    <a:pt x="137" y="165"/>
                  </a:lnTo>
                  <a:lnTo>
                    <a:pt x="164" y="185"/>
                  </a:lnTo>
                  <a:lnTo>
                    <a:pt x="187" y="210"/>
                  </a:lnTo>
                  <a:lnTo>
                    <a:pt x="201" y="242"/>
                  </a:lnTo>
                  <a:lnTo>
                    <a:pt x="198" y="238"/>
                  </a:lnTo>
                  <a:lnTo>
                    <a:pt x="189" y="225"/>
                  </a:lnTo>
                  <a:lnTo>
                    <a:pt x="174" y="210"/>
                  </a:lnTo>
                  <a:lnTo>
                    <a:pt x="154" y="191"/>
                  </a:lnTo>
                  <a:lnTo>
                    <a:pt x="128" y="172"/>
                  </a:lnTo>
                  <a:lnTo>
                    <a:pt x="100" y="157"/>
                  </a:lnTo>
                  <a:lnTo>
                    <a:pt x="65" y="144"/>
                  </a:lnTo>
                  <a:lnTo>
                    <a:pt x="27" y="140"/>
                  </a:lnTo>
                  <a:lnTo>
                    <a:pt x="26" y="146"/>
                  </a:lnTo>
                  <a:lnTo>
                    <a:pt x="23" y="158"/>
                  </a:lnTo>
                  <a:lnTo>
                    <a:pt x="20" y="173"/>
                  </a:lnTo>
                  <a:lnTo>
                    <a:pt x="17" y="184"/>
                  </a:lnTo>
                  <a:lnTo>
                    <a:pt x="12" y="202"/>
                  </a:lnTo>
                  <a:lnTo>
                    <a:pt x="5" y="236"/>
                  </a:lnTo>
                  <a:lnTo>
                    <a:pt x="0" y="275"/>
                  </a:lnTo>
                  <a:lnTo>
                    <a:pt x="2" y="303"/>
                  </a:lnTo>
                  <a:lnTo>
                    <a:pt x="10" y="334"/>
                  </a:lnTo>
                  <a:lnTo>
                    <a:pt x="20" y="373"/>
                  </a:lnTo>
                  <a:lnTo>
                    <a:pt x="28" y="413"/>
                  </a:lnTo>
                  <a:lnTo>
                    <a:pt x="35" y="440"/>
                  </a:lnTo>
                  <a:lnTo>
                    <a:pt x="39" y="453"/>
                  </a:lnTo>
                  <a:lnTo>
                    <a:pt x="45" y="472"/>
                  </a:lnTo>
                  <a:lnTo>
                    <a:pt x="53" y="494"/>
                  </a:lnTo>
                  <a:lnTo>
                    <a:pt x="61" y="517"/>
                  </a:lnTo>
                  <a:lnTo>
                    <a:pt x="69" y="539"/>
                  </a:lnTo>
                  <a:lnTo>
                    <a:pt x="75" y="558"/>
                  </a:lnTo>
                  <a:lnTo>
                    <a:pt x="80" y="571"/>
                  </a:lnTo>
                  <a:lnTo>
                    <a:pt x="82" y="576"/>
                  </a:lnTo>
                  <a:lnTo>
                    <a:pt x="83" y="578"/>
                  </a:lnTo>
                  <a:lnTo>
                    <a:pt x="86" y="580"/>
                  </a:lnTo>
                  <a:lnTo>
                    <a:pt x="90" y="586"/>
                  </a:lnTo>
                  <a:lnTo>
                    <a:pt x="95" y="591"/>
                  </a:lnTo>
                  <a:lnTo>
                    <a:pt x="101" y="597"/>
                  </a:lnTo>
                  <a:lnTo>
                    <a:pt x="108" y="602"/>
                  </a:lnTo>
                  <a:lnTo>
                    <a:pt x="116" y="605"/>
                  </a:lnTo>
                  <a:lnTo>
                    <a:pt x="124" y="606"/>
                  </a:lnTo>
                  <a:lnTo>
                    <a:pt x="134" y="608"/>
                  </a:lnTo>
                  <a:lnTo>
                    <a:pt x="146" y="612"/>
                  </a:lnTo>
                  <a:lnTo>
                    <a:pt x="160" y="619"/>
                  </a:lnTo>
                  <a:lnTo>
                    <a:pt x="174" y="626"/>
                  </a:lnTo>
                  <a:lnTo>
                    <a:pt x="189" y="634"/>
                  </a:lnTo>
                  <a:lnTo>
                    <a:pt x="202" y="642"/>
                  </a:lnTo>
                  <a:lnTo>
                    <a:pt x="215" y="649"/>
                  </a:lnTo>
                  <a:lnTo>
                    <a:pt x="226" y="653"/>
                  </a:lnTo>
                  <a:lnTo>
                    <a:pt x="234" y="656"/>
                  </a:lnTo>
                  <a:lnTo>
                    <a:pt x="242" y="660"/>
                  </a:lnTo>
                  <a:lnTo>
                    <a:pt x="250" y="663"/>
                  </a:lnTo>
                  <a:lnTo>
                    <a:pt x="257" y="665"/>
                  </a:lnTo>
                  <a:lnTo>
                    <a:pt x="265" y="668"/>
                  </a:lnTo>
                  <a:lnTo>
                    <a:pt x="274" y="671"/>
                  </a:lnTo>
                  <a:lnTo>
                    <a:pt x="285" y="671"/>
                  </a:lnTo>
                  <a:lnTo>
                    <a:pt x="296" y="671"/>
                  </a:lnTo>
                  <a:lnTo>
                    <a:pt x="311" y="672"/>
                  </a:lnTo>
                  <a:lnTo>
                    <a:pt x="327" y="678"/>
                  </a:lnTo>
                  <a:lnTo>
                    <a:pt x="346" y="686"/>
                  </a:lnTo>
                  <a:lnTo>
                    <a:pt x="364" y="694"/>
                  </a:lnTo>
                  <a:lnTo>
                    <a:pt x="381" y="704"/>
                  </a:lnTo>
                  <a:lnTo>
                    <a:pt x="394" y="712"/>
                  </a:lnTo>
                  <a:lnTo>
                    <a:pt x="404" y="717"/>
                  </a:lnTo>
                  <a:lnTo>
                    <a:pt x="407" y="720"/>
                  </a:lnTo>
                  <a:lnTo>
                    <a:pt x="422" y="730"/>
                  </a:lnTo>
                  <a:lnTo>
                    <a:pt x="426" y="724"/>
                  </a:lnTo>
                  <a:lnTo>
                    <a:pt x="435" y="709"/>
                  </a:lnTo>
                  <a:lnTo>
                    <a:pt x="450" y="689"/>
                  </a:lnTo>
                  <a:lnTo>
                    <a:pt x="468" y="664"/>
                  </a:lnTo>
                  <a:lnTo>
                    <a:pt x="489" y="641"/>
                  </a:lnTo>
                  <a:lnTo>
                    <a:pt x="511" y="619"/>
                  </a:lnTo>
                  <a:lnTo>
                    <a:pt x="531" y="602"/>
                  </a:lnTo>
                  <a:lnTo>
                    <a:pt x="551" y="594"/>
                  </a:lnTo>
                  <a:lnTo>
                    <a:pt x="549" y="593"/>
                  </a:lnTo>
                  <a:lnTo>
                    <a:pt x="545" y="591"/>
                  </a:lnTo>
                  <a:lnTo>
                    <a:pt x="538" y="587"/>
                  </a:lnTo>
                  <a:lnTo>
                    <a:pt x="530" y="583"/>
                  </a:lnTo>
                  <a:lnTo>
                    <a:pt x="519" y="580"/>
                  </a:lnTo>
                  <a:lnTo>
                    <a:pt x="508" y="576"/>
                  </a:lnTo>
                  <a:lnTo>
                    <a:pt x="496" y="575"/>
                  </a:lnTo>
                  <a:lnTo>
                    <a:pt x="483" y="573"/>
                  </a:lnTo>
                  <a:lnTo>
                    <a:pt x="470" y="573"/>
                  </a:lnTo>
                  <a:lnTo>
                    <a:pt x="456" y="572"/>
                  </a:lnTo>
                  <a:lnTo>
                    <a:pt x="441" y="571"/>
                  </a:lnTo>
                  <a:lnTo>
                    <a:pt x="427" y="569"/>
                  </a:lnTo>
                  <a:lnTo>
                    <a:pt x="413" y="568"/>
                  </a:lnTo>
                  <a:lnTo>
                    <a:pt x="401" y="567"/>
                  </a:lnTo>
                  <a:lnTo>
                    <a:pt x="392" y="565"/>
                  </a:lnTo>
                  <a:lnTo>
                    <a:pt x="385" y="564"/>
                  </a:lnTo>
                  <a:lnTo>
                    <a:pt x="378" y="562"/>
                  </a:lnTo>
                  <a:lnTo>
                    <a:pt x="371" y="561"/>
                  </a:lnTo>
                  <a:lnTo>
                    <a:pt x="363" y="560"/>
                  </a:lnTo>
                  <a:lnTo>
                    <a:pt x="355" y="558"/>
                  </a:lnTo>
                  <a:lnTo>
                    <a:pt x="346" y="557"/>
                  </a:lnTo>
                  <a:lnTo>
                    <a:pt x="339" y="554"/>
                  </a:lnTo>
                  <a:lnTo>
                    <a:pt x="333" y="552"/>
                  </a:lnTo>
                  <a:lnTo>
                    <a:pt x="327" y="549"/>
                  </a:lnTo>
                  <a:lnTo>
                    <a:pt x="322" y="546"/>
                  </a:lnTo>
                  <a:lnTo>
                    <a:pt x="316" y="543"/>
                  </a:lnTo>
                  <a:lnTo>
                    <a:pt x="308" y="541"/>
                  </a:lnTo>
                  <a:lnTo>
                    <a:pt x="300" y="538"/>
                  </a:lnTo>
                  <a:lnTo>
                    <a:pt x="291" y="536"/>
                  </a:lnTo>
                  <a:lnTo>
                    <a:pt x="281" y="534"/>
                  </a:lnTo>
                  <a:lnTo>
                    <a:pt x="270" y="532"/>
                  </a:lnTo>
                  <a:lnTo>
                    <a:pt x="259" y="530"/>
                  </a:lnTo>
                  <a:lnTo>
                    <a:pt x="248" y="528"/>
                  </a:lnTo>
                  <a:lnTo>
                    <a:pt x="239" y="527"/>
                  </a:lnTo>
                  <a:lnTo>
                    <a:pt x="231" y="525"/>
                  </a:lnTo>
                  <a:lnTo>
                    <a:pt x="224" y="524"/>
                  </a:lnTo>
                  <a:lnTo>
                    <a:pt x="220" y="524"/>
                  </a:lnTo>
                  <a:lnTo>
                    <a:pt x="216" y="524"/>
                  </a:lnTo>
                  <a:lnTo>
                    <a:pt x="215" y="524"/>
                  </a:lnTo>
                  <a:lnTo>
                    <a:pt x="213" y="524"/>
                  </a:lnTo>
                  <a:lnTo>
                    <a:pt x="211" y="524"/>
                  </a:lnTo>
                  <a:lnTo>
                    <a:pt x="205" y="527"/>
                  </a:lnTo>
                  <a:lnTo>
                    <a:pt x="196" y="530"/>
                  </a:lnTo>
                  <a:lnTo>
                    <a:pt x="185" y="534"/>
                  </a:lnTo>
                  <a:lnTo>
                    <a:pt x="171" y="539"/>
                  </a:lnTo>
                  <a:lnTo>
                    <a:pt x="156" y="545"/>
                  </a:lnTo>
                  <a:lnTo>
                    <a:pt x="141" y="553"/>
                  </a:lnTo>
                  <a:lnTo>
                    <a:pt x="127" y="561"/>
                  </a:lnTo>
                  <a:lnTo>
                    <a:pt x="128" y="558"/>
                  </a:lnTo>
                  <a:lnTo>
                    <a:pt x="131" y="552"/>
                  </a:lnTo>
                  <a:lnTo>
                    <a:pt x="138" y="542"/>
                  </a:lnTo>
                  <a:lnTo>
                    <a:pt x="146" y="531"/>
                  </a:lnTo>
                  <a:lnTo>
                    <a:pt x="157" y="521"/>
                  </a:lnTo>
                  <a:lnTo>
                    <a:pt x="172" y="512"/>
                  </a:lnTo>
                  <a:lnTo>
                    <a:pt x="191" y="505"/>
                  </a:lnTo>
                  <a:lnTo>
                    <a:pt x="213" y="502"/>
                  </a:lnTo>
                  <a:lnTo>
                    <a:pt x="211" y="499"/>
                  </a:lnTo>
                  <a:lnTo>
                    <a:pt x="206" y="493"/>
                  </a:lnTo>
                  <a:lnTo>
                    <a:pt x="202" y="483"/>
                  </a:lnTo>
                  <a:lnTo>
                    <a:pt x="201" y="472"/>
                  </a:lnTo>
                  <a:lnTo>
                    <a:pt x="204" y="460"/>
                  </a:lnTo>
                  <a:lnTo>
                    <a:pt x="208" y="446"/>
                  </a:lnTo>
                  <a:lnTo>
                    <a:pt x="209" y="432"/>
                  </a:lnTo>
                  <a:lnTo>
                    <a:pt x="206" y="417"/>
                  </a:lnTo>
                  <a:lnTo>
                    <a:pt x="202" y="401"/>
                  </a:lnTo>
                  <a:lnTo>
                    <a:pt x="198" y="386"/>
                  </a:lnTo>
                  <a:lnTo>
                    <a:pt x="196" y="375"/>
                  </a:lnTo>
                  <a:lnTo>
                    <a:pt x="194" y="371"/>
                  </a:lnTo>
                  <a:lnTo>
                    <a:pt x="198" y="313"/>
                  </a:lnTo>
                  <a:lnTo>
                    <a:pt x="201" y="321"/>
                  </a:lnTo>
                  <a:lnTo>
                    <a:pt x="208" y="342"/>
                  </a:lnTo>
                  <a:lnTo>
                    <a:pt x="216" y="365"/>
                  </a:lnTo>
                  <a:lnTo>
                    <a:pt x="226" y="386"/>
                  </a:lnTo>
                  <a:lnTo>
                    <a:pt x="234" y="401"/>
                  </a:lnTo>
                  <a:lnTo>
                    <a:pt x="238" y="414"/>
                  </a:lnTo>
                  <a:lnTo>
                    <a:pt x="241" y="428"/>
                  </a:lnTo>
                  <a:lnTo>
                    <a:pt x="241" y="440"/>
                  </a:lnTo>
                  <a:lnTo>
                    <a:pt x="244" y="457"/>
                  </a:lnTo>
                  <a:lnTo>
                    <a:pt x="249" y="472"/>
                  </a:lnTo>
                  <a:lnTo>
                    <a:pt x="253" y="484"/>
                  </a:lnTo>
                  <a:lnTo>
                    <a:pt x="256" y="490"/>
                  </a:lnTo>
                  <a:lnTo>
                    <a:pt x="259" y="491"/>
                  </a:lnTo>
                  <a:lnTo>
                    <a:pt x="264" y="495"/>
                  </a:lnTo>
                  <a:lnTo>
                    <a:pt x="272" y="499"/>
                  </a:lnTo>
                  <a:lnTo>
                    <a:pt x="282" y="505"/>
                  </a:lnTo>
                  <a:lnTo>
                    <a:pt x="293" y="512"/>
                  </a:lnTo>
                  <a:lnTo>
                    <a:pt x="304" y="516"/>
                  </a:lnTo>
                  <a:lnTo>
                    <a:pt x="313" y="520"/>
                  </a:lnTo>
                  <a:lnTo>
                    <a:pt x="320" y="521"/>
                  </a:lnTo>
                  <a:lnTo>
                    <a:pt x="327" y="521"/>
                  </a:lnTo>
                  <a:lnTo>
                    <a:pt x="335" y="523"/>
                  </a:lnTo>
                  <a:lnTo>
                    <a:pt x="344" y="525"/>
                  </a:lnTo>
                  <a:lnTo>
                    <a:pt x="353" y="527"/>
                  </a:lnTo>
                  <a:lnTo>
                    <a:pt x="361" y="530"/>
                  </a:lnTo>
                  <a:lnTo>
                    <a:pt x="368" y="532"/>
                  </a:lnTo>
                  <a:lnTo>
                    <a:pt x="374" y="534"/>
                  </a:lnTo>
                  <a:lnTo>
                    <a:pt x="375" y="534"/>
                  </a:lnTo>
                  <a:lnTo>
                    <a:pt x="407" y="545"/>
                  </a:lnTo>
                  <a:lnTo>
                    <a:pt x="471" y="534"/>
                  </a:lnTo>
                  <a:lnTo>
                    <a:pt x="472" y="523"/>
                  </a:lnTo>
                  <a:lnTo>
                    <a:pt x="474" y="497"/>
                  </a:lnTo>
                  <a:lnTo>
                    <a:pt x="472" y="462"/>
                  </a:lnTo>
                  <a:lnTo>
                    <a:pt x="467" y="430"/>
                  </a:lnTo>
                  <a:lnTo>
                    <a:pt x="460" y="399"/>
                  </a:lnTo>
                  <a:lnTo>
                    <a:pt x="456" y="372"/>
                  </a:lnTo>
                  <a:lnTo>
                    <a:pt x="455" y="353"/>
                  </a:lnTo>
                  <a:lnTo>
                    <a:pt x="455" y="346"/>
                  </a:lnTo>
                  <a:lnTo>
                    <a:pt x="456" y="325"/>
                  </a:lnTo>
                  <a:lnTo>
                    <a:pt x="457" y="277"/>
                  </a:lnTo>
                  <a:lnTo>
                    <a:pt x="457" y="225"/>
                  </a:lnTo>
                  <a:lnTo>
                    <a:pt x="455" y="190"/>
                  </a:lnTo>
                  <a:lnTo>
                    <a:pt x="459" y="205"/>
                  </a:lnTo>
                  <a:lnTo>
                    <a:pt x="470" y="242"/>
                  </a:lnTo>
                  <a:lnTo>
                    <a:pt x="477" y="295"/>
                  </a:lnTo>
                  <a:lnTo>
                    <a:pt x="477" y="353"/>
                  </a:lnTo>
                  <a:lnTo>
                    <a:pt x="478" y="361"/>
                  </a:lnTo>
                  <a:lnTo>
                    <a:pt x="482" y="377"/>
                  </a:lnTo>
                  <a:lnTo>
                    <a:pt x="485" y="397"/>
                  </a:lnTo>
                  <a:lnTo>
                    <a:pt x="486" y="410"/>
                  </a:lnTo>
                  <a:lnTo>
                    <a:pt x="487" y="423"/>
                  </a:lnTo>
                  <a:lnTo>
                    <a:pt x="493" y="439"/>
                  </a:lnTo>
                  <a:lnTo>
                    <a:pt x="497" y="453"/>
                  </a:lnTo>
                  <a:lnTo>
                    <a:pt x="498" y="460"/>
                  </a:lnTo>
                  <a:lnTo>
                    <a:pt x="496" y="521"/>
                  </a:lnTo>
                  <a:lnTo>
                    <a:pt x="498" y="534"/>
                  </a:lnTo>
                  <a:lnTo>
                    <a:pt x="541" y="517"/>
                  </a:lnTo>
                  <a:lnTo>
                    <a:pt x="542" y="513"/>
                  </a:lnTo>
                  <a:lnTo>
                    <a:pt x="544" y="504"/>
                  </a:lnTo>
                  <a:lnTo>
                    <a:pt x="541" y="487"/>
                  </a:lnTo>
                  <a:lnTo>
                    <a:pt x="531" y="465"/>
                  </a:lnTo>
                  <a:lnTo>
                    <a:pt x="522" y="440"/>
                  </a:lnTo>
                  <a:lnTo>
                    <a:pt x="520" y="414"/>
                  </a:lnTo>
                  <a:lnTo>
                    <a:pt x="520" y="395"/>
                  </a:lnTo>
                  <a:lnTo>
                    <a:pt x="522" y="387"/>
                  </a:lnTo>
                  <a:lnTo>
                    <a:pt x="514" y="349"/>
                  </a:lnTo>
                  <a:lnTo>
                    <a:pt x="501" y="288"/>
                  </a:lnTo>
                  <a:lnTo>
                    <a:pt x="487" y="228"/>
                  </a:lnTo>
                  <a:lnTo>
                    <a:pt x="486" y="199"/>
                  </a:lnTo>
                  <a:lnTo>
                    <a:pt x="486" y="181"/>
                  </a:lnTo>
                  <a:lnTo>
                    <a:pt x="485" y="175"/>
                  </a:lnTo>
                  <a:lnTo>
                    <a:pt x="481" y="159"/>
                  </a:lnTo>
                  <a:lnTo>
                    <a:pt x="470" y="142"/>
                  </a:lnTo>
                  <a:lnTo>
                    <a:pt x="449" y="129"/>
                  </a:lnTo>
                  <a:lnTo>
                    <a:pt x="437" y="124"/>
                  </a:lnTo>
                  <a:lnTo>
                    <a:pt x="426" y="120"/>
                  </a:lnTo>
                  <a:lnTo>
                    <a:pt x="416" y="114"/>
                  </a:lnTo>
                  <a:lnTo>
                    <a:pt x="408" y="109"/>
                  </a:lnTo>
                  <a:lnTo>
                    <a:pt x="401" y="105"/>
                  </a:lnTo>
                  <a:lnTo>
                    <a:pt x="396" y="100"/>
                  </a:lnTo>
                  <a:lnTo>
                    <a:pt x="393" y="99"/>
                  </a:lnTo>
                  <a:lnTo>
                    <a:pt x="392" y="98"/>
                  </a:lnTo>
                  <a:lnTo>
                    <a:pt x="387" y="95"/>
                  </a:lnTo>
                  <a:lnTo>
                    <a:pt x="379" y="88"/>
                  </a:lnTo>
                  <a:lnTo>
                    <a:pt x="370" y="80"/>
                  </a:lnTo>
                  <a:lnTo>
                    <a:pt x="360" y="70"/>
                  </a:lnTo>
                  <a:lnTo>
                    <a:pt x="350" y="58"/>
                  </a:lnTo>
                  <a:lnTo>
                    <a:pt x="337" y="44"/>
                  </a:lnTo>
                  <a:lnTo>
                    <a:pt x="326" y="33"/>
                  </a:lnTo>
                  <a:lnTo>
                    <a:pt x="320" y="28"/>
                  </a:lnTo>
                  <a:lnTo>
                    <a:pt x="319" y="25"/>
                  </a:lnTo>
                  <a:lnTo>
                    <a:pt x="316" y="18"/>
                  </a:lnTo>
                  <a:lnTo>
                    <a:pt x="311" y="10"/>
                  </a:lnTo>
                  <a:lnTo>
                    <a:pt x="302" y="6"/>
                  </a:lnTo>
                  <a:lnTo>
                    <a:pt x="291" y="5"/>
                  </a:lnTo>
                  <a:lnTo>
                    <a:pt x="281" y="2"/>
                  </a:lnTo>
                  <a:lnTo>
                    <a:pt x="271" y="0"/>
                  </a:lnTo>
                  <a:lnTo>
                    <a:pt x="267" y="0"/>
                  </a:lnTo>
                  <a:lnTo>
                    <a:pt x="267" y="3"/>
                  </a:lnTo>
                  <a:lnTo>
                    <a:pt x="267" y="10"/>
                  </a:lnTo>
                  <a:lnTo>
                    <a:pt x="265" y="20"/>
                  </a:lnTo>
                  <a:lnTo>
                    <a:pt x="265" y="31"/>
                  </a:lnTo>
                  <a:lnTo>
                    <a:pt x="268" y="37"/>
                  </a:lnTo>
                  <a:lnTo>
                    <a:pt x="274" y="48"/>
                  </a:lnTo>
                  <a:lnTo>
                    <a:pt x="282" y="61"/>
                  </a:lnTo>
                  <a:lnTo>
                    <a:pt x="291" y="74"/>
                  </a:lnTo>
                  <a:lnTo>
                    <a:pt x="301" y="88"/>
                  </a:lnTo>
                  <a:lnTo>
                    <a:pt x="309" y="100"/>
                  </a:lnTo>
                  <a:lnTo>
                    <a:pt x="316" y="110"/>
                  </a:lnTo>
                  <a:lnTo>
                    <a:pt x="320" y="117"/>
                  </a:lnTo>
                  <a:lnTo>
                    <a:pt x="326" y="128"/>
                  </a:lnTo>
                  <a:lnTo>
                    <a:pt x="331" y="140"/>
                  </a:lnTo>
                  <a:lnTo>
                    <a:pt x="338" y="155"/>
                  </a:lnTo>
                  <a:lnTo>
                    <a:pt x="345" y="175"/>
                  </a:lnTo>
                  <a:lnTo>
                    <a:pt x="349" y="188"/>
                  </a:lnTo>
                  <a:lnTo>
                    <a:pt x="356" y="206"/>
                  </a:lnTo>
                  <a:lnTo>
                    <a:pt x="361" y="228"/>
                  </a:lnTo>
                  <a:lnTo>
                    <a:pt x="368" y="250"/>
                  </a:lnTo>
                  <a:lnTo>
                    <a:pt x="375" y="272"/>
                  </a:lnTo>
                  <a:lnTo>
                    <a:pt x="381" y="291"/>
                  </a:lnTo>
                  <a:lnTo>
                    <a:pt x="385" y="305"/>
                  </a:lnTo>
                  <a:lnTo>
                    <a:pt x="387" y="313"/>
                  </a:lnTo>
                  <a:lnTo>
                    <a:pt x="390" y="320"/>
                  </a:lnTo>
                  <a:lnTo>
                    <a:pt x="392" y="328"/>
                  </a:lnTo>
                  <a:lnTo>
                    <a:pt x="392" y="334"/>
                  </a:lnTo>
                  <a:lnTo>
                    <a:pt x="392" y="336"/>
                  </a:lnTo>
                  <a:lnTo>
                    <a:pt x="387" y="392"/>
                  </a:lnTo>
                  <a:lnTo>
                    <a:pt x="431" y="469"/>
                  </a:lnTo>
                  <a:lnTo>
                    <a:pt x="429" y="467"/>
                  </a:lnTo>
                  <a:lnTo>
                    <a:pt x="422" y="460"/>
                  </a:lnTo>
                  <a:lnTo>
                    <a:pt x="413" y="450"/>
                  </a:lnTo>
                  <a:lnTo>
                    <a:pt x="401" y="438"/>
                  </a:lnTo>
                  <a:lnTo>
                    <a:pt x="390" y="425"/>
                  </a:lnTo>
                  <a:lnTo>
                    <a:pt x="379" y="412"/>
                  </a:lnTo>
                  <a:lnTo>
                    <a:pt x="370" y="399"/>
                  </a:lnTo>
                  <a:lnTo>
                    <a:pt x="363" y="388"/>
                  </a:lnTo>
                  <a:lnTo>
                    <a:pt x="333" y="313"/>
                  </a:lnTo>
                  <a:lnTo>
                    <a:pt x="331" y="312"/>
                  </a:lnTo>
                  <a:lnTo>
                    <a:pt x="330" y="306"/>
                  </a:lnTo>
                  <a:lnTo>
                    <a:pt x="326" y="299"/>
                  </a:lnTo>
                  <a:lnTo>
                    <a:pt x="320" y="290"/>
                  </a:lnTo>
                  <a:lnTo>
                    <a:pt x="315" y="277"/>
                  </a:lnTo>
                  <a:lnTo>
                    <a:pt x="307" y="265"/>
                  </a:lnTo>
                  <a:lnTo>
                    <a:pt x="300" y="251"/>
                  </a:lnTo>
                  <a:lnTo>
                    <a:pt x="290" y="236"/>
                  </a:lnTo>
                  <a:lnTo>
                    <a:pt x="281" y="221"/>
                  </a:lnTo>
                  <a:lnTo>
                    <a:pt x="271" y="207"/>
                  </a:lnTo>
                  <a:lnTo>
                    <a:pt x="260" y="195"/>
                  </a:lnTo>
                  <a:lnTo>
                    <a:pt x="252" y="184"/>
                  </a:lnTo>
                  <a:lnTo>
                    <a:pt x="242" y="175"/>
                  </a:lnTo>
                  <a:lnTo>
                    <a:pt x="235" y="165"/>
                  </a:lnTo>
                  <a:lnTo>
                    <a:pt x="231" y="158"/>
                  </a:lnTo>
                  <a:lnTo>
                    <a:pt x="228" y="153"/>
                  </a:lnTo>
                  <a:lnTo>
                    <a:pt x="226" y="147"/>
                  </a:lnTo>
                  <a:lnTo>
                    <a:pt x="220" y="137"/>
                  </a:lnTo>
                  <a:lnTo>
                    <a:pt x="213" y="128"/>
                  </a:lnTo>
                  <a:lnTo>
                    <a:pt x="205" y="117"/>
                  </a:lnTo>
                  <a:lnTo>
                    <a:pt x="197" y="107"/>
                  </a:lnTo>
                  <a:lnTo>
                    <a:pt x="189" y="96"/>
                  </a:lnTo>
                  <a:lnTo>
                    <a:pt x="182" y="88"/>
                  </a:lnTo>
                  <a:lnTo>
                    <a:pt x="176" y="83"/>
                  </a:lnTo>
                  <a:lnTo>
                    <a:pt x="171" y="76"/>
                  </a:lnTo>
                  <a:lnTo>
                    <a:pt x="164" y="66"/>
                  </a:lnTo>
                  <a:lnTo>
                    <a:pt x="154" y="55"/>
                  </a:lnTo>
                  <a:lnTo>
                    <a:pt x="145" y="43"/>
                  </a:lnTo>
                  <a:lnTo>
                    <a:pt x="134" y="32"/>
                  </a:lnTo>
                  <a:lnTo>
                    <a:pt x="123" y="22"/>
                  </a:lnTo>
                  <a:lnTo>
                    <a:pt x="115" y="15"/>
                  </a:lnTo>
                  <a:lnTo>
                    <a:pt x="106"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1" name="Freeform 39">
              <a:extLst>
                <a:ext uri="{FF2B5EF4-FFF2-40B4-BE49-F238E27FC236}">
                  <a16:creationId xmlns:a16="http://schemas.microsoft.com/office/drawing/2014/main" id="{CAB234D1-12BF-678C-7D52-87B74B40A2C4}"/>
                </a:ext>
              </a:extLst>
            </p:cNvPr>
            <p:cNvSpPr>
              <a:spLocks/>
            </p:cNvSpPr>
            <p:nvPr/>
          </p:nvSpPr>
          <p:spPr bwMode="auto">
            <a:xfrm flipH="1">
              <a:off x="5385" y="3682"/>
              <a:ext cx="87" cy="166"/>
            </a:xfrm>
            <a:custGeom>
              <a:avLst/>
              <a:gdLst>
                <a:gd name="T0" fmla="*/ 7 w 176"/>
                <a:gd name="T1" fmla="*/ 54 h 331"/>
                <a:gd name="T2" fmla="*/ 9 w 176"/>
                <a:gd name="T3" fmla="*/ 57 h 331"/>
                <a:gd name="T4" fmla="*/ 14 w 176"/>
                <a:gd name="T5" fmla="*/ 67 h 331"/>
                <a:gd name="T6" fmla="*/ 22 w 176"/>
                <a:gd name="T7" fmla="*/ 79 h 331"/>
                <a:gd name="T8" fmla="*/ 31 w 176"/>
                <a:gd name="T9" fmla="*/ 93 h 331"/>
                <a:gd name="T10" fmla="*/ 40 w 176"/>
                <a:gd name="T11" fmla="*/ 108 h 331"/>
                <a:gd name="T12" fmla="*/ 50 w 176"/>
                <a:gd name="T13" fmla="*/ 122 h 331"/>
                <a:gd name="T14" fmla="*/ 57 w 176"/>
                <a:gd name="T15" fmla="*/ 134 h 331"/>
                <a:gd name="T16" fmla="*/ 62 w 176"/>
                <a:gd name="T17" fmla="*/ 141 h 331"/>
                <a:gd name="T18" fmla="*/ 68 w 176"/>
                <a:gd name="T19" fmla="*/ 148 h 331"/>
                <a:gd name="T20" fmla="*/ 74 w 176"/>
                <a:gd name="T21" fmla="*/ 159 h 331"/>
                <a:gd name="T22" fmla="*/ 81 w 176"/>
                <a:gd name="T23" fmla="*/ 171 h 331"/>
                <a:gd name="T24" fmla="*/ 91 w 176"/>
                <a:gd name="T25" fmla="*/ 185 h 331"/>
                <a:gd name="T26" fmla="*/ 98 w 176"/>
                <a:gd name="T27" fmla="*/ 198 h 331"/>
                <a:gd name="T28" fmla="*/ 105 w 176"/>
                <a:gd name="T29" fmla="*/ 209 h 331"/>
                <a:gd name="T30" fmla="*/ 110 w 176"/>
                <a:gd name="T31" fmla="*/ 218 h 331"/>
                <a:gd name="T32" fmla="*/ 111 w 176"/>
                <a:gd name="T33" fmla="*/ 220 h 331"/>
                <a:gd name="T34" fmla="*/ 144 w 176"/>
                <a:gd name="T35" fmla="*/ 270 h 331"/>
                <a:gd name="T36" fmla="*/ 176 w 176"/>
                <a:gd name="T37" fmla="*/ 331 h 331"/>
                <a:gd name="T38" fmla="*/ 174 w 176"/>
                <a:gd name="T39" fmla="*/ 323 h 331"/>
                <a:gd name="T40" fmla="*/ 170 w 176"/>
                <a:gd name="T41" fmla="*/ 303 h 331"/>
                <a:gd name="T42" fmla="*/ 164 w 176"/>
                <a:gd name="T43" fmla="*/ 276 h 331"/>
                <a:gd name="T44" fmla="*/ 157 w 176"/>
                <a:gd name="T45" fmla="*/ 250 h 331"/>
                <a:gd name="T46" fmla="*/ 147 w 176"/>
                <a:gd name="T47" fmla="*/ 223 h 331"/>
                <a:gd name="T48" fmla="*/ 136 w 176"/>
                <a:gd name="T49" fmla="*/ 196 h 331"/>
                <a:gd name="T50" fmla="*/ 125 w 176"/>
                <a:gd name="T51" fmla="*/ 171 h 331"/>
                <a:gd name="T52" fmla="*/ 113 w 176"/>
                <a:gd name="T53" fmla="*/ 148 h 331"/>
                <a:gd name="T54" fmla="*/ 102 w 176"/>
                <a:gd name="T55" fmla="*/ 127 h 331"/>
                <a:gd name="T56" fmla="*/ 92 w 176"/>
                <a:gd name="T57" fmla="*/ 112 h 331"/>
                <a:gd name="T58" fmla="*/ 87 w 176"/>
                <a:gd name="T59" fmla="*/ 102 h 331"/>
                <a:gd name="T60" fmla="*/ 84 w 176"/>
                <a:gd name="T61" fmla="*/ 98 h 331"/>
                <a:gd name="T62" fmla="*/ 55 w 176"/>
                <a:gd name="T63" fmla="*/ 54 h 331"/>
                <a:gd name="T64" fmla="*/ 28 w 176"/>
                <a:gd name="T65" fmla="*/ 0 h 331"/>
                <a:gd name="T66" fmla="*/ 0 w 176"/>
                <a:gd name="T67" fmla="*/ 19 h 331"/>
                <a:gd name="T68" fmla="*/ 25 w 176"/>
                <a:gd name="T69" fmla="*/ 27 h 331"/>
                <a:gd name="T70" fmla="*/ 25 w 176"/>
                <a:gd name="T71" fmla="*/ 31 h 331"/>
                <a:gd name="T72" fmla="*/ 24 w 176"/>
                <a:gd name="T73" fmla="*/ 39 h 331"/>
                <a:gd name="T74" fmla="*/ 18 w 176"/>
                <a:gd name="T75" fmla="*/ 49 h 331"/>
                <a:gd name="T76" fmla="*/ 7 w 176"/>
                <a:gd name="T77" fmla="*/ 5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331">
                  <a:moveTo>
                    <a:pt x="7" y="54"/>
                  </a:moveTo>
                  <a:lnTo>
                    <a:pt x="9" y="57"/>
                  </a:lnTo>
                  <a:lnTo>
                    <a:pt x="14" y="67"/>
                  </a:lnTo>
                  <a:lnTo>
                    <a:pt x="22" y="79"/>
                  </a:lnTo>
                  <a:lnTo>
                    <a:pt x="31" y="93"/>
                  </a:lnTo>
                  <a:lnTo>
                    <a:pt x="40" y="108"/>
                  </a:lnTo>
                  <a:lnTo>
                    <a:pt x="50" y="122"/>
                  </a:lnTo>
                  <a:lnTo>
                    <a:pt x="57" y="134"/>
                  </a:lnTo>
                  <a:lnTo>
                    <a:pt x="62" y="141"/>
                  </a:lnTo>
                  <a:lnTo>
                    <a:pt x="68" y="148"/>
                  </a:lnTo>
                  <a:lnTo>
                    <a:pt x="74" y="159"/>
                  </a:lnTo>
                  <a:lnTo>
                    <a:pt x="81" y="171"/>
                  </a:lnTo>
                  <a:lnTo>
                    <a:pt x="91" y="185"/>
                  </a:lnTo>
                  <a:lnTo>
                    <a:pt x="98" y="198"/>
                  </a:lnTo>
                  <a:lnTo>
                    <a:pt x="105" y="209"/>
                  </a:lnTo>
                  <a:lnTo>
                    <a:pt x="110" y="218"/>
                  </a:lnTo>
                  <a:lnTo>
                    <a:pt x="111" y="220"/>
                  </a:lnTo>
                  <a:lnTo>
                    <a:pt x="144" y="270"/>
                  </a:lnTo>
                  <a:lnTo>
                    <a:pt x="176" y="331"/>
                  </a:lnTo>
                  <a:lnTo>
                    <a:pt x="174" y="323"/>
                  </a:lnTo>
                  <a:lnTo>
                    <a:pt x="170" y="303"/>
                  </a:lnTo>
                  <a:lnTo>
                    <a:pt x="164" y="276"/>
                  </a:lnTo>
                  <a:lnTo>
                    <a:pt x="157" y="250"/>
                  </a:lnTo>
                  <a:lnTo>
                    <a:pt x="147" y="223"/>
                  </a:lnTo>
                  <a:lnTo>
                    <a:pt x="136" y="196"/>
                  </a:lnTo>
                  <a:lnTo>
                    <a:pt x="125" y="171"/>
                  </a:lnTo>
                  <a:lnTo>
                    <a:pt x="113" y="148"/>
                  </a:lnTo>
                  <a:lnTo>
                    <a:pt x="102" y="127"/>
                  </a:lnTo>
                  <a:lnTo>
                    <a:pt x="92" y="112"/>
                  </a:lnTo>
                  <a:lnTo>
                    <a:pt x="87" y="102"/>
                  </a:lnTo>
                  <a:lnTo>
                    <a:pt x="84" y="98"/>
                  </a:lnTo>
                  <a:lnTo>
                    <a:pt x="55" y="54"/>
                  </a:lnTo>
                  <a:lnTo>
                    <a:pt x="28" y="0"/>
                  </a:lnTo>
                  <a:lnTo>
                    <a:pt x="0" y="19"/>
                  </a:lnTo>
                  <a:lnTo>
                    <a:pt x="25" y="27"/>
                  </a:lnTo>
                  <a:lnTo>
                    <a:pt x="25" y="31"/>
                  </a:lnTo>
                  <a:lnTo>
                    <a:pt x="24" y="39"/>
                  </a:lnTo>
                  <a:lnTo>
                    <a:pt x="18" y="49"/>
                  </a:lnTo>
                  <a:lnTo>
                    <a:pt x="7" y="54"/>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2" name="Freeform 40">
              <a:extLst>
                <a:ext uri="{FF2B5EF4-FFF2-40B4-BE49-F238E27FC236}">
                  <a16:creationId xmlns:a16="http://schemas.microsoft.com/office/drawing/2014/main" id="{DDA83B0B-CF57-CD3E-177C-3CBFC2A8EC35}"/>
                </a:ext>
              </a:extLst>
            </p:cNvPr>
            <p:cNvSpPr>
              <a:spLocks/>
            </p:cNvSpPr>
            <p:nvPr/>
          </p:nvSpPr>
          <p:spPr bwMode="auto">
            <a:xfrm flipH="1">
              <a:off x="5361" y="3826"/>
              <a:ext cx="88" cy="135"/>
            </a:xfrm>
            <a:custGeom>
              <a:avLst/>
              <a:gdLst>
                <a:gd name="T0" fmla="*/ 177 w 177"/>
                <a:gd name="T1" fmla="*/ 261 h 271"/>
                <a:gd name="T2" fmla="*/ 171 w 177"/>
                <a:gd name="T3" fmla="*/ 255 h 271"/>
                <a:gd name="T4" fmla="*/ 160 w 177"/>
                <a:gd name="T5" fmla="*/ 240 h 271"/>
                <a:gd name="T6" fmla="*/ 147 w 177"/>
                <a:gd name="T7" fmla="*/ 224 h 271"/>
                <a:gd name="T8" fmla="*/ 137 w 177"/>
                <a:gd name="T9" fmla="*/ 212 h 271"/>
                <a:gd name="T10" fmla="*/ 129 w 177"/>
                <a:gd name="T11" fmla="*/ 201 h 271"/>
                <a:gd name="T12" fmla="*/ 117 w 177"/>
                <a:gd name="T13" fmla="*/ 187 h 271"/>
                <a:gd name="T14" fmla="*/ 106 w 177"/>
                <a:gd name="T15" fmla="*/ 172 h 271"/>
                <a:gd name="T16" fmla="*/ 97 w 177"/>
                <a:gd name="T17" fmla="*/ 157 h 271"/>
                <a:gd name="T18" fmla="*/ 92 w 177"/>
                <a:gd name="T19" fmla="*/ 143 h 271"/>
                <a:gd name="T20" fmla="*/ 84 w 177"/>
                <a:gd name="T21" fmla="*/ 127 h 271"/>
                <a:gd name="T22" fmla="*/ 75 w 177"/>
                <a:gd name="T23" fmla="*/ 107 h 271"/>
                <a:gd name="T24" fmla="*/ 67 w 177"/>
                <a:gd name="T25" fmla="*/ 90 h 271"/>
                <a:gd name="T26" fmla="*/ 59 w 177"/>
                <a:gd name="T27" fmla="*/ 72 h 271"/>
                <a:gd name="T28" fmla="*/ 52 w 177"/>
                <a:gd name="T29" fmla="*/ 58 h 271"/>
                <a:gd name="T30" fmla="*/ 47 w 177"/>
                <a:gd name="T31" fmla="*/ 48 h 271"/>
                <a:gd name="T32" fmla="*/ 45 w 177"/>
                <a:gd name="T33" fmla="*/ 44 h 271"/>
                <a:gd name="T34" fmla="*/ 0 w 177"/>
                <a:gd name="T35" fmla="*/ 0 h 271"/>
                <a:gd name="T36" fmla="*/ 1 w 177"/>
                <a:gd name="T37" fmla="*/ 3 h 271"/>
                <a:gd name="T38" fmla="*/ 7 w 177"/>
                <a:gd name="T39" fmla="*/ 10 h 271"/>
                <a:gd name="T40" fmla="*/ 12 w 177"/>
                <a:gd name="T41" fmla="*/ 21 h 271"/>
                <a:gd name="T42" fmla="*/ 21 w 177"/>
                <a:gd name="T43" fmla="*/ 33 h 271"/>
                <a:gd name="T44" fmla="*/ 29 w 177"/>
                <a:gd name="T45" fmla="*/ 48 h 271"/>
                <a:gd name="T46" fmla="*/ 36 w 177"/>
                <a:gd name="T47" fmla="*/ 62 h 271"/>
                <a:gd name="T48" fmla="*/ 41 w 177"/>
                <a:gd name="T49" fmla="*/ 74 h 271"/>
                <a:gd name="T50" fmla="*/ 45 w 177"/>
                <a:gd name="T51" fmla="*/ 84 h 271"/>
                <a:gd name="T52" fmla="*/ 53 w 177"/>
                <a:gd name="T53" fmla="*/ 106 h 271"/>
                <a:gd name="T54" fmla="*/ 64 w 177"/>
                <a:gd name="T55" fmla="*/ 135 h 271"/>
                <a:gd name="T56" fmla="*/ 75 w 177"/>
                <a:gd name="T57" fmla="*/ 162 h 271"/>
                <a:gd name="T58" fmla="*/ 82 w 177"/>
                <a:gd name="T59" fmla="*/ 179 h 271"/>
                <a:gd name="T60" fmla="*/ 88 w 177"/>
                <a:gd name="T61" fmla="*/ 186 h 271"/>
                <a:gd name="T62" fmla="*/ 97 w 177"/>
                <a:gd name="T63" fmla="*/ 196 h 271"/>
                <a:gd name="T64" fmla="*/ 110 w 177"/>
                <a:gd name="T65" fmla="*/ 212 h 271"/>
                <a:gd name="T66" fmla="*/ 123 w 177"/>
                <a:gd name="T67" fmla="*/ 228 h 271"/>
                <a:gd name="T68" fmla="*/ 137 w 177"/>
                <a:gd name="T69" fmla="*/ 244 h 271"/>
                <a:gd name="T70" fmla="*/ 148 w 177"/>
                <a:gd name="T71" fmla="*/ 258 h 271"/>
                <a:gd name="T72" fmla="*/ 156 w 177"/>
                <a:gd name="T73" fmla="*/ 266 h 271"/>
                <a:gd name="T74" fmla="*/ 159 w 177"/>
                <a:gd name="T75" fmla="*/ 271 h 271"/>
                <a:gd name="T76" fmla="*/ 177 w 177"/>
                <a:gd name="T77" fmla="*/ 26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 h="271">
                  <a:moveTo>
                    <a:pt x="177" y="261"/>
                  </a:moveTo>
                  <a:lnTo>
                    <a:pt x="171" y="255"/>
                  </a:lnTo>
                  <a:lnTo>
                    <a:pt x="160" y="240"/>
                  </a:lnTo>
                  <a:lnTo>
                    <a:pt x="147" y="224"/>
                  </a:lnTo>
                  <a:lnTo>
                    <a:pt x="137" y="212"/>
                  </a:lnTo>
                  <a:lnTo>
                    <a:pt x="129" y="201"/>
                  </a:lnTo>
                  <a:lnTo>
                    <a:pt x="117" y="187"/>
                  </a:lnTo>
                  <a:lnTo>
                    <a:pt x="106" y="172"/>
                  </a:lnTo>
                  <a:lnTo>
                    <a:pt x="97" y="157"/>
                  </a:lnTo>
                  <a:lnTo>
                    <a:pt x="92" y="143"/>
                  </a:lnTo>
                  <a:lnTo>
                    <a:pt x="84" y="127"/>
                  </a:lnTo>
                  <a:lnTo>
                    <a:pt x="75" y="107"/>
                  </a:lnTo>
                  <a:lnTo>
                    <a:pt x="67" y="90"/>
                  </a:lnTo>
                  <a:lnTo>
                    <a:pt x="59" y="72"/>
                  </a:lnTo>
                  <a:lnTo>
                    <a:pt x="52" y="58"/>
                  </a:lnTo>
                  <a:lnTo>
                    <a:pt x="47" y="48"/>
                  </a:lnTo>
                  <a:lnTo>
                    <a:pt x="45" y="44"/>
                  </a:lnTo>
                  <a:lnTo>
                    <a:pt x="0" y="0"/>
                  </a:lnTo>
                  <a:lnTo>
                    <a:pt x="1" y="3"/>
                  </a:lnTo>
                  <a:lnTo>
                    <a:pt x="7" y="10"/>
                  </a:lnTo>
                  <a:lnTo>
                    <a:pt x="12" y="21"/>
                  </a:lnTo>
                  <a:lnTo>
                    <a:pt x="21" y="33"/>
                  </a:lnTo>
                  <a:lnTo>
                    <a:pt x="29" y="48"/>
                  </a:lnTo>
                  <a:lnTo>
                    <a:pt x="36" y="62"/>
                  </a:lnTo>
                  <a:lnTo>
                    <a:pt x="41" y="74"/>
                  </a:lnTo>
                  <a:lnTo>
                    <a:pt x="45" y="84"/>
                  </a:lnTo>
                  <a:lnTo>
                    <a:pt x="53" y="106"/>
                  </a:lnTo>
                  <a:lnTo>
                    <a:pt x="64" y="135"/>
                  </a:lnTo>
                  <a:lnTo>
                    <a:pt x="75" y="162"/>
                  </a:lnTo>
                  <a:lnTo>
                    <a:pt x="82" y="179"/>
                  </a:lnTo>
                  <a:lnTo>
                    <a:pt x="88" y="186"/>
                  </a:lnTo>
                  <a:lnTo>
                    <a:pt x="97" y="196"/>
                  </a:lnTo>
                  <a:lnTo>
                    <a:pt x="110" y="212"/>
                  </a:lnTo>
                  <a:lnTo>
                    <a:pt x="123" y="228"/>
                  </a:lnTo>
                  <a:lnTo>
                    <a:pt x="137" y="244"/>
                  </a:lnTo>
                  <a:lnTo>
                    <a:pt x="148" y="258"/>
                  </a:lnTo>
                  <a:lnTo>
                    <a:pt x="156" y="266"/>
                  </a:lnTo>
                  <a:lnTo>
                    <a:pt x="159" y="271"/>
                  </a:lnTo>
                  <a:lnTo>
                    <a:pt x="17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3" name="Freeform 41">
              <a:extLst>
                <a:ext uri="{FF2B5EF4-FFF2-40B4-BE49-F238E27FC236}">
                  <a16:creationId xmlns:a16="http://schemas.microsoft.com/office/drawing/2014/main" id="{B7CAE8DD-9F08-E72F-53B5-B6E2D84174DC}"/>
                </a:ext>
              </a:extLst>
            </p:cNvPr>
            <p:cNvSpPr>
              <a:spLocks/>
            </p:cNvSpPr>
            <p:nvPr/>
          </p:nvSpPr>
          <p:spPr bwMode="auto">
            <a:xfrm flipH="1">
              <a:off x="5331" y="3869"/>
              <a:ext cx="52" cy="87"/>
            </a:xfrm>
            <a:custGeom>
              <a:avLst/>
              <a:gdLst>
                <a:gd name="T0" fmla="*/ 5 w 104"/>
                <a:gd name="T1" fmla="*/ 27 h 174"/>
                <a:gd name="T2" fmla="*/ 6 w 104"/>
                <a:gd name="T3" fmla="*/ 30 h 174"/>
                <a:gd name="T4" fmla="*/ 12 w 104"/>
                <a:gd name="T5" fmla="*/ 38 h 174"/>
                <a:gd name="T6" fmla="*/ 20 w 104"/>
                <a:gd name="T7" fmla="*/ 49 h 174"/>
                <a:gd name="T8" fmla="*/ 28 w 104"/>
                <a:gd name="T9" fmla="*/ 63 h 174"/>
                <a:gd name="T10" fmla="*/ 38 w 104"/>
                <a:gd name="T11" fmla="*/ 77 h 174"/>
                <a:gd name="T12" fmla="*/ 48 w 104"/>
                <a:gd name="T13" fmla="*/ 88 h 174"/>
                <a:gd name="T14" fmla="*/ 56 w 104"/>
                <a:gd name="T15" fmla="*/ 97 h 174"/>
                <a:gd name="T16" fmla="*/ 61 w 104"/>
                <a:gd name="T17" fmla="*/ 101 h 174"/>
                <a:gd name="T18" fmla="*/ 71 w 104"/>
                <a:gd name="T19" fmla="*/ 112 h 174"/>
                <a:gd name="T20" fmla="*/ 79 w 104"/>
                <a:gd name="T21" fmla="*/ 133 h 174"/>
                <a:gd name="T22" fmla="*/ 86 w 104"/>
                <a:gd name="T23" fmla="*/ 152 h 174"/>
                <a:gd name="T24" fmla="*/ 89 w 104"/>
                <a:gd name="T25" fmla="*/ 162 h 174"/>
                <a:gd name="T26" fmla="*/ 91 w 104"/>
                <a:gd name="T27" fmla="*/ 174 h 174"/>
                <a:gd name="T28" fmla="*/ 101 w 104"/>
                <a:gd name="T29" fmla="*/ 174 h 174"/>
                <a:gd name="T30" fmla="*/ 104 w 104"/>
                <a:gd name="T31" fmla="*/ 156 h 174"/>
                <a:gd name="T32" fmla="*/ 76 w 104"/>
                <a:gd name="T33" fmla="*/ 92 h 174"/>
                <a:gd name="T34" fmla="*/ 17 w 104"/>
                <a:gd name="T35" fmla="*/ 24 h 174"/>
                <a:gd name="T36" fmla="*/ 0 w 104"/>
                <a:gd name="T37" fmla="*/ 0 h 174"/>
                <a:gd name="T38" fmla="*/ 5 w 104"/>
                <a:gd name="T39" fmla="*/ 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74">
                  <a:moveTo>
                    <a:pt x="5" y="27"/>
                  </a:moveTo>
                  <a:lnTo>
                    <a:pt x="6" y="30"/>
                  </a:lnTo>
                  <a:lnTo>
                    <a:pt x="12" y="38"/>
                  </a:lnTo>
                  <a:lnTo>
                    <a:pt x="20" y="49"/>
                  </a:lnTo>
                  <a:lnTo>
                    <a:pt x="28" y="63"/>
                  </a:lnTo>
                  <a:lnTo>
                    <a:pt x="38" y="77"/>
                  </a:lnTo>
                  <a:lnTo>
                    <a:pt x="48" y="88"/>
                  </a:lnTo>
                  <a:lnTo>
                    <a:pt x="56" y="97"/>
                  </a:lnTo>
                  <a:lnTo>
                    <a:pt x="61" y="101"/>
                  </a:lnTo>
                  <a:lnTo>
                    <a:pt x="71" y="112"/>
                  </a:lnTo>
                  <a:lnTo>
                    <a:pt x="79" y="133"/>
                  </a:lnTo>
                  <a:lnTo>
                    <a:pt x="86" y="152"/>
                  </a:lnTo>
                  <a:lnTo>
                    <a:pt x="89" y="162"/>
                  </a:lnTo>
                  <a:lnTo>
                    <a:pt x="91" y="174"/>
                  </a:lnTo>
                  <a:lnTo>
                    <a:pt x="101" y="174"/>
                  </a:lnTo>
                  <a:lnTo>
                    <a:pt x="104" y="156"/>
                  </a:lnTo>
                  <a:lnTo>
                    <a:pt x="76" y="92"/>
                  </a:lnTo>
                  <a:lnTo>
                    <a:pt x="17" y="24"/>
                  </a:lnTo>
                  <a:lnTo>
                    <a:pt x="0" y="0"/>
                  </a:ln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4" name="Freeform 42">
              <a:extLst>
                <a:ext uri="{FF2B5EF4-FFF2-40B4-BE49-F238E27FC236}">
                  <a16:creationId xmlns:a16="http://schemas.microsoft.com/office/drawing/2014/main" id="{6AE5D2B9-17CB-95B3-36F2-921566607405}"/>
                </a:ext>
              </a:extLst>
            </p:cNvPr>
            <p:cNvSpPr>
              <a:spLocks/>
            </p:cNvSpPr>
            <p:nvPr/>
          </p:nvSpPr>
          <p:spPr bwMode="auto">
            <a:xfrm flipH="1">
              <a:off x="5361" y="3702"/>
              <a:ext cx="41" cy="122"/>
            </a:xfrm>
            <a:custGeom>
              <a:avLst/>
              <a:gdLst>
                <a:gd name="T0" fmla="*/ 0 w 82"/>
                <a:gd name="T1" fmla="*/ 0 h 246"/>
                <a:gd name="T2" fmla="*/ 4 w 82"/>
                <a:gd name="T3" fmla="*/ 7 h 246"/>
                <a:gd name="T4" fmla="*/ 12 w 82"/>
                <a:gd name="T5" fmla="*/ 26 h 246"/>
                <a:gd name="T6" fmla="*/ 26 w 82"/>
                <a:gd name="T7" fmla="*/ 54 h 246"/>
                <a:gd name="T8" fmla="*/ 41 w 82"/>
                <a:gd name="T9" fmla="*/ 89 h 246"/>
                <a:gd name="T10" fmla="*/ 56 w 82"/>
                <a:gd name="T11" fmla="*/ 129 h 246"/>
                <a:gd name="T12" fmla="*/ 70 w 82"/>
                <a:gd name="T13" fmla="*/ 170 h 246"/>
                <a:gd name="T14" fmla="*/ 78 w 82"/>
                <a:gd name="T15" fmla="*/ 210 h 246"/>
                <a:gd name="T16" fmla="*/ 82 w 82"/>
                <a:gd name="T17" fmla="*/ 246 h 246"/>
                <a:gd name="T18" fmla="*/ 82 w 82"/>
                <a:gd name="T19" fmla="*/ 240 h 246"/>
                <a:gd name="T20" fmla="*/ 82 w 82"/>
                <a:gd name="T21" fmla="*/ 227 h 246"/>
                <a:gd name="T22" fmla="*/ 80 w 82"/>
                <a:gd name="T23" fmla="*/ 203 h 246"/>
                <a:gd name="T24" fmla="*/ 78 w 82"/>
                <a:gd name="T25" fmla="*/ 174 h 246"/>
                <a:gd name="T26" fmla="*/ 72 w 82"/>
                <a:gd name="T27" fmla="*/ 140 h 246"/>
                <a:gd name="T28" fmla="*/ 64 w 82"/>
                <a:gd name="T29" fmla="*/ 103 h 246"/>
                <a:gd name="T30" fmla="*/ 50 w 82"/>
                <a:gd name="T31" fmla="*/ 65 h 246"/>
                <a:gd name="T32" fmla="*/ 34 w 82"/>
                <a:gd name="T33" fmla="*/ 25 h 246"/>
                <a:gd name="T34" fmla="*/ 0 w 82"/>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246">
                  <a:moveTo>
                    <a:pt x="0" y="0"/>
                  </a:moveTo>
                  <a:lnTo>
                    <a:pt x="4" y="7"/>
                  </a:lnTo>
                  <a:lnTo>
                    <a:pt x="12" y="26"/>
                  </a:lnTo>
                  <a:lnTo>
                    <a:pt x="26" y="54"/>
                  </a:lnTo>
                  <a:lnTo>
                    <a:pt x="41" y="89"/>
                  </a:lnTo>
                  <a:lnTo>
                    <a:pt x="56" y="129"/>
                  </a:lnTo>
                  <a:lnTo>
                    <a:pt x="70" y="170"/>
                  </a:lnTo>
                  <a:lnTo>
                    <a:pt x="78" y="210"/>
                  </a:lnTo>
                  <a:lnTo>
                    <a:pt x="82" y="246"/>
                  </a:lnTo>
                  <a:lnTo>
                    <a:pt x="82" y="240"/>
                  </a:lnTo>
                  <a:lnTo>
                    <a:pt x="82" y="227"/>
                  </a:lnTo>
                  <a:lnTo>
                    <a:pt x="80" y="203"/>
                  </a:lnTo>
                  <a:lnTo>
                    <a:pt x="78" y="174"/>
                  </a:lnTo>
                  <a:lnTo>
                    <a:pt x="72" y="140"/>
                  </a:lnTo>
                  <a:lnTo>
                    <a:pt x="64" y="103"/>
                  </a:lnTo>
                  <a:lnTo>
                    <a:pt x="50" y="65"/>
                  </a:lnTo>
                  <a:lnTo>
                    <a:pt x="34"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5" name="Freeform 43">
              <a:extLst>
                <a:ext uri="{FF2B5EF4-FFF2-40B4-BE49-F238E27FC236}">
                  <a16:creationId xmlns:a16="http://schemas.microsoft.com/office/drawing/2014/main" id="{18F21DD0-4DCF-0D46-84B6-73164384C52B}"/>
                </a:ext>
              </a:extLst>
            </p:cNvPr>
            <p:cNvSpPr>
              <a:spLocks/>
            </p:cNvSpPr>
            <p:nvPr/>
          </p:nvSpPr>
          <p:spPr bwMode="auto">
            <a:xfrm flipH="1">
              <a:off x="4560" y="3685"/>
              <a:ext cx="267" cy="27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6" name="Freeform 44">
              <a:extLst>
                <a:ext uri="{FF2B5EF4-FFF2-40B4-BE49-F238E27FC236}">
                  <a16:creationId xmlns:a16="http://schemas.microsoft.com/office/drawing/2014/main" id="{340F5643-C206-2442-68A7-3EAC67D845DA}"/>
                </a:ext>
              </a:extLst>
            </p:cNvPr>
            <p:cNvSpPr>
              <a:spLocks/>
            </p:cNvSpPr>
            <p:nvPr/>
          </p:nvSpPr>
          <p:spPr bwMode="auto">
            <a:xfrm flipH="1">
              <a:off x="4698" y="3957"/>
              <a:ext cx="70" cy="61"/>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7" name="Freeform 45">
              <a:extLst>
                <a:ext uri="{FF2B5EF4-FFF2-40B4-BE49-F238E27FC236}">
                  <a16:creationId xmlns:a16="http://schemas.microsoft.com/office/drawing/2014/main" id="{9FD21A78-4EFB-73F4-E612-1D04DEDB7AF9}"/>
                </a:ext>
              </a:extLst>
            </p:cNvPr>
            <p:cNvSpPr>
              <a:spLocks/>
            </p:cNvSpPr>
            <p:nvPr/>
          </p:nvSpPr>
          <p:spPr bwMode="auto">
            <a:xfrm flipH="1">
              <a:off x="5224" y="3976"/>
              <a:ext cx="60" cy="33"/>
            </a:xfrm>
            <a:custGeom>
              <a:avLst/>
              <a:gdLst>
                <a:gd name="T0" fmla="*/ 13 w 120"/>
                <a:gd name="T1" fmla="*/ 39 h 67"/>
                <a:gd name="T2" fmla="*/ 15 w 120"/>
                <a:gd name="T3" fmla="*/ 37 h 67"/>
                <a:gd name="T4" fmla="*/ 24 w 120"/>
                <a:gd name="T5" fmla="*/ 30 h 67"/>
                <a:gd name="T6" fmla="*/ 35 w 120"/>
                <a:gd name="T7" fmla="*/ 20 h 67"/>
                <a:gd name="T8" fmla="*/ 50 w 120"/>
                <a:gd name="T9" fmla="*/ 9 h 67"/>
                <a:gd name="T10" fmla="*/ 62 w 120"/>
                <a:gd name="T11" fmla="*/ 1 h 67"/>
                <a:gd name="T12" fmla="*/ 70 w 120"/>
                <a:gd name="T13" fmla="*/ 0 h 67"/>
                <a:gd name="T14" fmla="*/ 77 w 120"/>
                <a:gd name="T15" fmla="*/ 1 h 67"/>
                <a:gd name="T16" fmla="*/ 87 w 120"/>
                <a:gd name="T17" fmla="*/ 4 h 67"/>
                <a:gd name="T18" fmla="*/ 98 w 120"/>
                <a:gd name="T19" fmla="*/ 7 h 67"/>
                <a:gd name="T20" fmla="*/ 106 w 120"/>
                <a:gd name="T21" fmla="*/ 9 h 67"/>
                <a:gd name="T22" fmla="*/ 111 w 120"/>
                <a:gd name="T23" fmla="*/ 11 h 67"/>
                <a:gd name="T24" fmla="*/ 114 w 120"/>
                <a:gd name="T25" fmla="*/ 12 h 67"/>
                <a:gd name="T26" fmla="*/ 117 w 120"/>
                <a:gd name="T27" fmla="*/ 27 h 67"/>
                <a:gd name="T28" fmla="*/ 120 w 120"/>
                <a:gd name="T29" fmla="*/ 39 h 67"/>
                <a:gd name="T30" fmla="*/ 118 w 120"/>
                <a:gd name="T31" fmla="*/ 39 h 67"/>
                <a:gd name="T32" fmla="*/ 113 w 120"/>
                <a:gd name="T33" fmla="*/ 41 h 67"/>
                <a:gd name="T34" fmla="*/ 107 w 120"/>
                <a:gd name="T35" fmla="*/ 39 h 67"/>
                <a:gd name="T36" fmla="*/ 102 w 120"/>
                <a:gd name="T37" fmla="*/ 34 h 67"/>
                <a:gd name="T38" fmla="*/ 94 w 120"/>
                <a:gd name="T39" fmla="*/ 28 h 67"/>
                <a:gd name="T40" fmla="*/ 84 w 120"/>
                <a:gd name="T41" fmla="*/ 26 h 67"/>
                <a:gd name="T42" fmla="*/ 76 w 120"/>
                <a:gd name="T43" fmla="*/ 24 h 67"/>
                <a:gd name="T44" fmla="*/ 72 w 120"/>
                <a:gd name="T45" fmla="*/ 24 h 67"/>
                <a:gd name="T46" fmla="*/ 59 w 120"/>
                <a:gd name="T47" fmla="*/ 46 h 67"/>
                <a:gd name="T48" fmla="*/ 59 w 120"/>
                <a:gd name="T49" fmla="*/ 48 h 67"/>
                <a:gd name="T50" fmla="*/ 57 w 120"/>
                <a:gd name="T51" fmla="*/ 52 h 67"/>
                <a:gd name="T52" fmla="*/ 54 w 120"/>
                <a:gd name="T53" fmla="*/ 56 h 67"/>
                <a:gd name="T54" fmla="*/ 48 w 120"/>
                <a:gd name="T55" fmla="*/ 60 h 67"/>
                <a:gd name="T56" fmla="*/ 40 w 120"/>
                <a:gd name="T57" fmla="*/ 64 h 67"/>
                <a:gd name="T58" fmla="*/ 31 w 120"/>
                <a:gd name="T59" fmla="*/ 67 h 67"/>
                <a:gd name="T60" fmla="*/ 17 w 120"/>
                <a:gd name="T61" fmla="*/ 65 h 67"/>
                <a:gd name="T62" fmla="*/ 0 w 120"/>
                <a:gd name="T63" fmla="*/ 61 h 67"/>
                <a:gd name="T64" fmla="*/ 13 w 120"/>
                <a:gd name="T65" fmla="*/ 3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67">
                  <a:moveTo>
                    <a:pt x="13" y="39"/>
                  </a:moveTo>
                  <a:lnTo>
                    <a:pt x="15" y="37"/>
                  </a:lnTo>
                  <a:lnTo>
                    <a:pt x="24" y="30"/>
                  </a:lnTo>
                  <a:lnTo>
                    <a:pt x="35" y="20"/>
                  </a:lnTo>
                  <a:lnTo>
                    <a:pt x="50" y="9"/>
                  </a:lnTo>
                  <a:lnTo>
                    <a:pt x="62" y="1"/>
                  </a:lnTo>
                  <a:lnTo>
                    <a:pt x="70" y="0"/>
                  </a:lnTo>
                  <a:lnTo>
                    <a:pt x="77" y="1"/>
                  </a:lnTo>
                  <a:lnTo>
                    <a:pt x="87" y="4"/>
                  </a:lnTo>
                  <a:lnTo>
                    <a:pt x="98" y="7"/>
                  </a:lnTo>
                  <a:lnTo>
                    <a:pt x="106" y="9"/>
                  </a:lnTo>
                  <a:lnTo>
                    <a:pt x="111" y="11"/>
                  </a:lnTo>
                  <a:lnTo>
                    <a:pt x="114" y="12"/>
                  </a:lnTo>
                  <a:lnTo>
                    <a:pt x="117" y="27"/>
                  </a:lnTo>
                  <a:lnTo>
                    <a:pt x="120" y="39"/>
                  </a:lnTo>
                  <a:lnTo>
                    <a:pt x="118" y="39"/>
                  </a:lnTo>
                  <a:lnTo>
                    <a:pt x="113" y="41"/>
                  </a:lnTo>
                  <a:lnTo>
                    <a:pt x="107" y="39"/>
                  </a:lnTo>
                  <a:lnTo>
                    <a:pt x="102" y="34"/>
                  </a:lnTo>
                  <a:lnTo>
                    <a:pt x="94" y="28"/>
                  </a:lnTo>
                  <a:lnTo>
                    <a:pt x="84" y="26"/>
                  </a:lnTo>
                  <a:lnTo>
                    <a:pt x="76" y="24"/>
                  </a:lnTo>
                  <a:lnTo>
                    <a:pt x="72" y="24"/>
                  </a:lnTo>
                  <a:lnTo>
                    <a:pt x="59" y="46"/>
                  </a:lnTo>
                  <a:lnTo>
                    <a:pt x="59" y="48"/>
                  </a:lnTo>
                  <a:lnTo>
                    <a:pt x="57" y="52"/>
                  </a:lnTo>
                  <a:lnTo>
                    <a:pt x="54" y="56"/>
                  </a:lnTo>
                  <a:lnTo>
                    <a:pt x="48" y="60"/>
                  </a:lnTo>
                  <a:lnTo>
                    <a:pt x="40" y="64"/>
                  </a:lnTo>
                  <a:lnTo>
                    <a:pt x="31" y="67"/>
                  </a:lnTo>
                  <a:lnTo>
                    <a:pt x="17" y="65"/>
                  </a:lnTo>
                  <a:lnTo>
                    <a:pt x="0" y="61"/>
                  </a:lnTo>
                  <a:lnTo>
                    <a:pt x="13" y="3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8" name="Freeform 46">
              <a:extLst>
                <a:ext uri="{FF2B5EF4-FFF2-40B4-BE49-F238E27FC236}">
                  <a16:creationId xmlns:a16="http://schemas.microsoft.com/office/drawing/2014/main" id="{2818F7C6-DAC9-056F-44CE-9AD9E084E1E4}"/>
                </a:ext>
              </a:extLst>
            </p:cNvPr>
            <p:cNvSpPr>
              <a:spLocks/>
            </p:cNvSpPr>
            <p:nvPr/>
          </p:nvSpPr>
          <p:spPr bwMode="auto">
            <a:xfrm flipH="1">
              <a:off x="4609" y="3991"/>
              <a:ext cx="305" cy="52"/>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5999" name="Freeform 47">
              <a:extLst>
                <a:ext uri="{FF2B5EF4-FFF2-40B4-BE49-F238E27FC236}">
                  <a16:creationId xmlns:a16="http://schemas.microsoft.com/office/drawing/2014/main" id="{F562089E-52D1-E063-4C0C-0C8D7EB952B5}"/>
                </a:ext>
              </a:extLst>
            </p:cNvPr>
            <p:cNvSpPr>
              <a:spLocks/>
            </p:cNvSpPr>
            <p:nvPr/>
          </p:nvSpPr>
          <p:spPr bwMode="auto">
            <a:xfrm flipH="1">
              <a:off x="4958" y="3993"/>
              <a:ext cx="215" cy="30"/>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96640241-3DF4-8465-0840-78CC60D9156E}"/>
              </a:ext>
            </a:extLst>
          </p:cNvPr>
          <p:cNvSpPr>
            <a:spLocks noGrp="1" noChangeArrowheads="1"/>
          </p:cNvSpPr>
          <p:nvPr>
            <p:ph type="title"/>
          </p:nvPr>
        </p:nvSpPr>
        <p:spPr/>
        <p:txBody>
          <a:bodyPr/>
          <a:lstStyle/>
          <a:p>
            <a:r>
              <a:rPr lang="en-US" altLang="LID4096"/>
              <a:t>Shared visual workspaces</a:t>
            </a:r>
          </a:p>
        </p:txBody>
      </p:sp>
      <p:sp>
        <p:nvSpPr>
          <p:cNvPr id="147459" name="Rectangle 3">
            <a:extLst>
              <a:ext uri="{FF2B5EF4-FFF2-40B4-BE49-F238E27FC236}">
                <a16:creationId xmlns:a16="http://schemas.microsoft.com/office/drawing/2014/main" id="{21AAE7AA-E134-1060-EE8E-6C8A1223E93E}"/>
              </a:ext>
            </a:extLst>
          </p:cNvPr>
          <p:cNvSpPr>
            <a:spLocks noChangeArrowheads="1"/>
          </p:cNvSpPr>
          <p:nvPr/>
        </p:nvSpPr>
        <p:spPr bwMode="auto">
          <a:xfrm>
            <a:off x="2943225" y="2209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sp>
        <p:nvSpPr>
          <p:cNvPr id="147460" name="Rectangle 4">
            <a:extLst>
              <a:ext uri="{FF2B5EF4-FFF2-40B4-BE49-F238E27FC236}">
                <a16:creationId xmlns:a16="http://schemas.microsoft.com/office/drawing/2014/main" id="{CFA8B7B9-693E-C6D9-6765-152DD09A1421}"/>
              </a:ext>
            </a:extLst>
          </p:cNvPr>
          <p:cNvSpPr>
            <a:spLocks noChangeArrowheads="1"/>
          </p:cNvSpPr>
          <p:nvPr/>
        </p:nvSpPr>
        <p:spPr bwMode="auto">
          <a:xfrm>
            <a:off x="3686175" y="26479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sp>
        <p:nvSpPr>
          <p:cNvPr id="147461" name="Rectangle 5">
            <a:extLst>
              <a:ext uri="{FF2B5EF4-FFF2-40B4-BE49-F238E27FC236}">
                <a16:creationId xmlns:a16="http://schemas.microsoft.com/office/drawing/2014/main" id="{563C867F-52EF-79E4-5C7C-1A87F3109759}"/>
              </a:ext>
            </a:extLst>
          </p:cNvPr>
          <p:cNvSpPr>
            <a:spLocks noChangeArrowheads="1"/>
          </p:cNvSpPr>
          <p:nvPr/>
        </p:nvSpPr>
        <p:spPr bwMode="auto">
          <a:xfrm>
            <a:off x="3843338" y="2486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pic>
        <p:nvPicPr>
          <p:cNvPr id="147465" name="Picture 9">
            <a:extLst>
              <a:ext uri="{FF2B5EF4-FFF2-40B4-BE49-F238E27FC236}">
                <a16:creationId xmlns:a16="http://schemas.microsoft.com/office/drawing/2014/main" id="{70C25846-31ED-DDAF-3586-8D1CB6DE5E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01763"/>
            <a:ext cx="7086600" cy="545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49358F02-B281-2B46-3C0B-39EE6595CD04}"/>
              </a:ext>
            </a:extLst>
          </p:cNvPr>
          <p:cNvSpPr>
            <a:spLocks noGrp="1" noChangeArrowheads="1"/>
          </p:cNvSpPr>
          <p:nvPr>
            <p:ph type="title"/>
          </p:nvPr>
        </p:nvSpPr>
        <p:spPr/>
        <p:txBody>
          <a:bodyPr/>
          <a:lstStyle/>
          <a:p>
            <a:r>
              <a:rPr lang="en-US" altLang="LID4096"/>
              <a:t>Shared visual workspaces</a:t>
            </a:r>
          </a:p>
        </p:txBody>
      </p:sp>
      <p:sp>
        <p:nvSpPr>
          <p:cNvPr id="144387" name="Rectangle 3">
            <a:extLst>
              <a:ext uri="{FF2B5EF4-FFF2-40B4-BE49-F238E27FC236}">
                <a16:creationId xmlns:a16="http://schemas.microsoft.com/office/drawing/2014/main" id="{B05A8A4B-AE30-F894-FCB3-CFCB57FDE64A}"/>
              </a:ext>
            </a:extLst>
          </p:cNvPr>
          <p:cNvSpPr>
            <a:spLocks noChangeArrowheads="1"/>
          </p:cNvSpPr>
          <p:nvPr/>
        </p:nvSpPr>
        <p:spPr bwMode="auto">
          <a:xfrm>
            <a:off x="2943225" y="2209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sp>
        <p:nvSpPr>
          <p:cNvPr id="144388" name="Rectangle 4">
            <a:extLst>
              <a:ext uri="{FF2B5EF4-FFF2-40B4-BE49-F238E27FC236}">
                <a16:creationId xmlns:a16="http://schemas.microsoft.com/office/drawing/2014/main" id="{9D47C6FD-4772-31C9-E6FB-420031FEE314}"/>
              </a:ext>
            </a:extLst>
          </p:cNvPr>
          <p:cNvSpPr>
            <a:spLocks noChangeArrowheads="1"/>
          </p:cNvSpPr>
          <p:nvPr/>
        </p:nvSpPr>
        <p:spPr bwMode="auto">
          <a:xfrm>
            <a:off x="3686175" y="26479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sp>
        <p:nvSpPr>
          <p:cNvPr id="144389" name="Rectangle 5">
            <a:extLst>
              <a:ext uri="{FF2B5EF4-FFF2-40B4-BE49-F238E27FC236}">
                <a16:creationId xmlns:a16="http://schemas.microsoft.com/office/drawing/2014/main" id="{66474007-C17A-71F0-DBD0-DB4BE517E1F9}"/>
              </a:ext>
            </a:extLst>
          </p:cNvPr>
          <p:cNvSpPr>
            <a:spLocks noChangeArrowheads="1"/>
          </p:cNvSpPr>
          <p:nvPr/>
        </p:nvSpPr>
        <p:spPr bwMode="auto">
          <a:xfrm>
            <a:off x="3843338" y="2486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grpSp>
        <p:nvGrpSpPr>
          <p:cNvPr id="144405" name="Group 21">
            <a:extLst>
              <a:ext uri="{FF2B5EF4-FFF2-40B4-BE49-F238E27FC236}">
                <a16:creationId xmlns:a16="http://schemas.microsoft.com/office/drawing/2014/main" id="{974F4B66-D745-6338-EB94-5768EB36109C}"/>
              </a:ext>
            </a:extLst>
          </p:cNvPr>
          <p:cNvGrpSpPr>
            <a:grpSpLocks/>
          </p:cNvGrpSpPr>
          <p:nvPr/>
        </p:nvGrpSpPr>
        <p:grpSpPr bwMode="auto">
          <a:xfrm>
            <a:off x="457200" y="1371600"/>
            <a:ext cx="3962400" cy="2687638"/>
            <a:chOff x="389" y="966"/>
            <a:chExt cx="4939" cy="3350"/>
          </a:xfrm>
        </p:grpSpPr>
        <p:pic>
          <p:nvPicPr>
            <p:cNvPr id="144403" name="Picture 19">
              <a:extLst>
                <a:ext uri="{FF2B5EF4-FFF2-40B4-BE49-F238E27FC236}">
                  <a16:creationId xmlns:a16="http://schemas.microsoft.com/office/drawing/2014/main" id="{BED32FDB-5D84-9E8D-B45F-CF9E5D5D5F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 y="979"/>
              <a:ext cx="4927" cy="3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404" name="Rectangle 20">
              <a:extLst>
                <a:ext uri="{FF2B5EF4-FFF2-40B4-BE49-F238E27FC236}">
                  <a16:creationId xmlns:a16="http://schemas.microsoft.com/office/drawing/2014/main" id="{0FF2767E-07A2-3C9E-6534-98370796C9A5}"/>
                </a:ext>
              </a:extLst>
            </p:cNvPr>
            <p:cNvSpPr>
              <a:spLocks noChangeArrowheads="1"/>
            </p:cNvSpPr>
            <p:nvPr/>
          </p:nvSpPr>
          <p:spPr bwMode="auto">
            <a:xfrm>
              <a:off x="389" y="966"/>
              <a:ext cx="4939" cy="3350"/>
            </a:xfrm>
            <a:prstGeom prst="rect">
              <a:avLst/>
            </a:prstGeom>
            <a:noFill/>
            <a:ln w="3968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grpSp>
      <p:pic>
        <p:nvPicPr>
          <p:cNvPr id="144406" name="Picture 22">
            <a:extLst>
              <a:ext uri="{FF2B5EF4-FFF2-40B4-BE49-F238E27FC236}">
                <a16:creationId xmlns:a16="http://schemas.microsoft.com/office/drawing/2014/main" id="{9A0BDB11-7FCD-4E7C-0B7A-6127A481405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3486150"/>
            <a:ext cx="4267200" cy="33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4407" name="Picture 23">
            <a:extLst>
              <a:ext uri="{FF2B5EF4-FFF2-40B4-BE49-F238E27FC236}">
                <a16:creationId xmlns:a16="http://schemas.microsoft.com/office/drawing/2014/main" id="{F7644BCC-EFE2-FE7F-CE40-57A9473F53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1888" y="1371600"/>
            <a:ext cx="3849687" cy="4724400"/>
          </a:xfrm>
          <a:prstGeom prst="rect">
            <a:avLst/>
          </a:prstGeom>
          <a:solidFill>
            <a:schemeClr val="tx1"/>
          </a:solid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2BEFA63B-9DCD-1437-A6CC-1155F5F9F9FA}"/>
              </a:ext>
            </a:extLst>
          </p:cNvPr>
          <p:cNvSpPr>
            <a:spLocks noGrp="1" noChangeArrowheads="1"/>
          </p:cNvSpPr>
          <p:nvPr>
            <p:ph type="title"/>
          </p:nvPr>
        </p:nvSpPr>
        <p:spPr>
          <a:noFill/>
          <a:ln/>
        </p:spPr>
        <p:txBody>
          <a:bodyPr lIns="92075" tIns="46038" rIns="92075" bIns="46038"/>
          <a:lstStyle/>
          <a:p>
            <a:r>
              <a:rPr lang="en-US" altLang="LID4096"/>
              <a:t>A persistent problem</a:t>
            </a:r>
          </a:p>
        </p:txBody>
      </p:sp>
      <p:sp>
        <p:nvSpPr>
          <p:cNvPr id="121859" name="Rectangle 3">
            <a:extLst>
              <a:ext uri="{FF2B5EF4-FFF2-40B4-BE49-F238E27FC236}">
                <a16:creationId xmlns:a16="http://schemas.microsoft.com/office/drawing/2014/main" id="{1AB7A6EF-A6E7-79EE-6A60-ACD1165019CD}"/>
              </a:ext>
            </a:extLst>
          </p:cNvPr>
          <p:cNvSpPr>
            <a:spLocks noGrp="1" noChangeArrowheads="1"/>
          </p:cNvSpPr>
          <p:nvPr>
            <p:ph type="body" idx="1"/>
          </p:nvPr>
        </p:nvSpPr>
        <p:spPr>
          <a:xfrm>
            <a:off x="685800" y="1981200"/>
            <a:ext cx="8229600" cy="4114800"/>
          </a:xfrm>
          <a:noFill/>
          <a:ln/>
        </p:spPr>
        <p:txBody>
          <a:bodyPr lIns="92075" tIns="46038" rIns="92075" bIns="46038"/>
          <a:lstStyle/>
          <a:p>
            <a:pPr marL="0" indent="0"/>
            <a:r>
              <a:rPr lang="en-US" altLang="LID4096"/>
              <a:t>Real time distributed groupware can only work after people make contact with each other</a:t>
            </a:r>
          </a:p>
        </p:txBody>
      </p:sp>
      <p:sp>
        <p:nvSpPr>
          <p:cNvPr id="121898" name="Freeform 42">
            <a:extLst>
              <a:ext uri="{FF2B5EF4-FFF2-40B4-BE49-F238E27FC236}">
                <a16:creationId xmlns:a16="http://schemas.microsoft.com/office/drawing/2014/main" id="{213EEA1D-AFD7-6120-1107-BCB5A9DA02E6}"/>
              </a:ext>
            </a:extLst>
          </p:cNvPr>
          <p:cNvSpPr>
            <a:spLocks/>
          </p:cNvSpPr>
          <p:nvPr/>
        </p:nvSpPr>
        <p:spPr bwMode="auto">
          <a:xfrm>
            <a:off x="4267200" y="3733800"/>
            <a:ext cx="231775" cy="2820988"/>
          </a:xfrm>
          <a:custGeom>
            <a:avLst/>
            <a:gdLst>
              <a:gd name="T0" fmla="*/ 55 w 146"/>
              <a:gd name="T1" fmla="*/ 1930 h 1931"/>
              <a:gd name="T2" fmla="*/ 118 w 146"/>
              <a:gd name="T3" fmla="*/ 1410 h 1931"/>
              <a:gd name="T4" fmla="*/ 39 w 146"/>
              <a:gd name="T5" fmla="*/ 1410 h 1931"/>
              <a:gd name="T6" fmla="*/ 140 w 146"/>
              <a:gd name="T7" fmla="*/ 861 h 1931"/>
              <a:gd name="T8" fmla="*/ 4 w 146"/>
              <a:gd name="T9" fmla="*/ 879 h 1931"/>
              <a:gd name="T10" fmla="*/ 131 w 146"/>
              <a:gd name="T11" fmla="*/ 426 h 1931"/>
              <a:gd name="T12" fmla="*/ 0 w 146"/>
              <a:gd name="T13" fmla="*/ 412 h 1931"/>
              <a:gd name="T14" fmla="*/ 145 w 146"/>
              <a:gd name="T15" fmla="*/ 0 h 1931"/>
              <a:gd name="T16" fmla="*/ 142 w 146"/>
              <a:gd name="T17" fmla="*/ 5 h 1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931">
                <a:moveTo>
                  <a:pt x="55" y="1930"/>
                </a:moveTo>
                <a:lnTo>
                  <a:pt x="118" y="1410"/>
                </a:lnTo>
                <a:lnTo>
                  <a:pt x="39" y="1410"/>
                </a:lnTo>
                <a:lnTo>
                  <a:pt x="140" y="861"/>
                </a:lnTo>
                <a:lnTo>
                  <a:pt x="4" y="879"/>
                </a:lnTo>
                <a:lnTo>
                  <a:pt x="131" y="426"/>
                </a:lnTo>
                <a:lnTo>
                  <a:pt x="0" y="412"/>
                </a:lnTo>
                <a:lnTo>
                  <a:pt x="145" y="0"/>
                </a:lnTo>
                <a:lnTo>
                  <a:pt x="142" y="5"/>
                </a:lnTo>
              </a:path>
            </a:pathLst>
          </a:custGeom>
          <a:noFill/>
          <a:ln w="508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21900" name="Line 44">
            <a:extLst>
              <a:ext uri="{FF2B5EF4-FFF2-40B4-BE49-F238E27FC236}">
                <a16:creationId xmlns:a16="http://schemas.microsoft.com/office/drawing/2014/main" id="{525C8750-93C9-B425-14D5-30DB00350E24}"/>
              </a:ext>
            </a:extLst>
          </p:cNvPr>
          <p:cNvSpPr>
            <a:spLocks noChangeShapeType="1"/>
          </p:cNvSpPr>
          <p:nvPr/>
        </p:nvSpPr>
        <p:spPr bwMode="auto">
          <a:xfrm flipV="1">
            <a:off x="2133600" y="5867400"/>
            <a:ext cx="4572000" cy="76200"/>
          </a:xfrm>
          <a:prstGeom prst="line">
            <a:avLst/>
          </a:prstGeom>
          <a:noFill/>
          <a:ln w="50800">
            <a:solidFill>
              <a:srgbClr val="FF3300"/>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21901" name="Group 45">
            <a:extLst>
              <a:ext uri="{FF2B5EF4-FFF2-40B4-BE49-F238E27FC236}">
                <a16:creationId xmlns:a16="http://schemas.microsoft.com/office/drawing/2014/main" id="{6BAC3B01-44B7-98BA-4AD6-F5595D5405FB}"/>
              </a:ext>
            </a:extLst>
          </p:cNvPr>
          <p:cNvGrpSpPr>
            <a:grpSpLocks/>
          </p:cNvGrpSpPr>
          <p:nvPr/>
        </p:nvGrpSpPr>
        <p:grpSpPr bwMode="auto">
          <a:xfrm>
            <a:off x="0" y="3886200"/>
            <a:ext cx="2438400" cy="2362200"/>
            <a:chOff x="1392" y="2832"/>
            <a:chExt cx="1334" cy="1208"/>
          </a:xfrm>
        </p:grpSpPr>
        <p:sp>
          <p:nvSpPr>
            <p:cNvPr id="121902" name="Freeform 46">
              <a:extLst>
                <a:ext uri="{FF2B5EF4-FFF2-40B4-BE49-F238E27FC236}">
                  <a16:creationId xmlns:a16="http://schemas.microsoft.com/office/drawing/2014/main" id="{98A2C490-7ED2-FF24-25C4-566A680F7144}"/>
                </a:ext>
              </a:extLst>
            </p:cNvPr>
            <p:cNvSpPr>
              <a:spLocks/>
            </p:cNvSpPr>
            <p:nvPr/>
          </p:nvSpPr>
          <p:spPr bwMode="auto">
            <a:xfrm>
              <a:off x="1392" y="2832"/>
              <a:ext cx="1334" cy="948"/>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03" name="Freeform 47">
              <a:extLst>
                <a:ext uri="{FF2B5EF4-FFF2-40B4-BE49-F238E27FC236}">
                  <a16:creationId xmlns:a16="http://schemas.microsoft.com/office/drawing/2014/main" id="{C72EA5BC-D045-ECE7-EED7-AA59C3EE5342}"/>
                </a:ext>
              </a:extLst>
            </p:cNvPr>
            <p:cNvSpPr>
              <a:spLocks/>
            </p:cNvSpPr>
            <p:nvPr/>
          </p:nvSpPr>
          <p:spPr bwMode="auto">
            <a:xfrm>
              <a:off x="1572" y="3551"/>
              <a:ext cx="1004" cy="400"/>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04" name="Freeform 48">
              <a:extLst>
                <a:ext uri="{FF2B5EF4-FFF2-40B4-BE49-F238E27FC236}">
                  <a16:creationId xmlns:a16="http://schemas.microsoft.com/office/drawing/2014/main" id="{83BC0515-B28A-9721-1D42-AB15F1004BC3}"/>
                </a:ext>
              </a:extLst>
            </p:cNvPr>
            <p:cNvSpPr>
              <a:spLocks/>
            </p:cNvSpPr>
            <p:nvPr/>
          </p:nvSpPr>
          <p:spPr bwMode="auto">
            <a:xfrm>
              <a:off x="1571" y="3649"/>
              <a:ext cx="558" cy="144"/>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pic>
          <p:nvPicPr>
            <p:cNvPr id="121905" name="Picture 49">
              <a:extLst>
                <a:ext uri="{FF2B5EF4-FFF2-40B4-BE49-F238E27FC236}">
                  <a16:creationId xmlns:a16="http://schemas.microsoft.com/office/drawing/2014/main" id="{07A8A4EF-CB31-5B7F-6801-53A6AA674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6" y="3024"/>
              <a:ext cx="753" cy="1016"/>
            </a:xfrm>
            <a:prstGeom prst="rect">
              <a:avLst/>
            </a:prstGeom>
            <a:noFill/>
            <a:extLst>
              <a:ext uri="{909E8E84-426E-40DD-AFC4-6F175D3DCCD1}">
                <a14:hiddenFill xmlns:a14="http://schemas.microsoft.com/office/drawing/2010/main">
                  <a:solidFill>
                    <a:srgbClr val="FFFFFF"/>
                  </a:solidFill>
                </a14:hiddenFill>
              </a:ext>
            </a:extLst>
          </p:spPr>
        </p:pic>
        <p:grpSp>
          <p:nvGrpSpPr>
            <p:cNvPr id="121906" name="Group 50">
              <a:extLst>
                <a:ext uri="{FF2B5EF4-FFF2-40B4-BE49-F238E27FC236}">
                  <a16:creationId xmlns:a16="http://schemas.microsoft.com/office/drawing/2014/main" id="{CCC8F0AD-9761-A810-B5D4-827520A8E887}"/>
                </a:ext>
              </a:extLst>
            </p:cNvPr>
            <p:cNvGrpSpPr>
              <a:grpSpLocks/>
            </p:cNvGrpSpPr>
            <p:nvPr/>
          </p:nvGrpSpPr>
          <p:grpSpPr bwMode="auto">
            <a:xfrm>
              <a:off x="1872" y="3360"/>
              <a:ext cx="722" cy="473"/>
              <a:chOff x="1900" y="3360"/>
              <a:chExt cx="722" cy="473"/>
            </a:xfrm>
          </p:grpSpPr>
          <p:sp>
            <p:nvSpPr>
              <p:cNvPr id="121907" name="Freeform 51">
                <a:extLst>
                  <a:ext uri="{FF2B5EF4-FFF2-40B4-BE49-F238E27FC236}">
                    <a16:creationId xmlns:a16="http://schemas.microsoft.com/office/drawing/2014/main" id="{F775C72F-B755-121E-6A01-91CC016B6B87}"/>
                  </a:ext>
                </a:extLst>
              </p:cNvPr>
              <p:cNvSpPr>
                <a:spLocks/>
              </p:cNvSpPr>
              <p:nvPr/>
            </p:nvSpPr>
            <p:spPr bwMode="auto">
              <a:xfrm>
                <a:off x="1900" y="3739"/>
                <a:ext cx="362" cy="94"/>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08" name="Freeform 52">
                <a:extLst>
                  <a:ext uri="{FF2B5EF4-FFF2-40B4-BE49-F238E27FC236}">
                    <a16:creationId xmlns:a16="http://schemas.microsoft.com/office/drawing/2014/main" id="{C1E0AC5E-70E4-3332-C9DC-240110E27E23}"/>
                  </a:ext>
                </a:extLst>
              </p:cNvPr>
              <p:cNvSpPr>
                <a:spLocks/>
              </p:cNvSpPr>
              <p:nvPr/>
            </p:nvSpPr>
            <p:spPr bwMode="auto">
              <a:xfrm>
                <a:off x="1943" y="3792"/>
                <a:ext cx="113" cy="20"/>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09" name="Freeform 53">
                <a:extLst>
                  <a:ext uri="{FF2B5EF4-FFF2-40B4-BE49-F238E27FC236}">
                    <a16:creationId xmlns:a16="http://schemas.microsoft.com/office/drawing/2014/main" id="{A1C332BC-1888-9715-B358-23D378FFB475}"/>
                  </a:ext>
                </a:extLst>
              </p:cNvPr>
              <p:cNvSpPr>
                <a:spLocks/>
              </p:cNvSpPr>
              <p:nvPr/>
            </p:nvSpPr>
            <p:spPr bwMode="auto">
              <a:xfrm>
                <a:off x="2070" y="3749"/>
                <a:ext cx="175" cy="63"/>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0" name="Freeform 54">
                <a:extLst>
                  <a:ext uri="{FF2B5EF4-FFF2-40B4-BE49-F238E27FC236}">
                    <a16:creationId xmlns:a16="http://schemas.microsoft.com/office/drawing/2014/main" id="{3AE7D3D3-18CC-B37F-E9D4-1D6E184EE3C9}"/>
                  </a:ext>
                </a:extLst>
              </p:cNvPr>
              <p:cNvSpPr>
                <a:spLocks/>
              </p:cNvSpPr>
              <p:nvPr/>
            </p:nvSpPr>
            <p:spPr bwMode="auto">
              <a:xfrm>
                <a:off x="2203" y="3727"/>
                <a:ext cx="361" cy="106"/>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1" name="Freeform 55">
                <a:extLst>
                  <a:ext uri="{FF2B5EF4-FFF2-40B4-BE49-F238E27FC236}">
                    <a16:creationId xmlns:a16="http://schemas.microsoft.com/office/drawing/2014/main" id="{8DA5E1C2-8CBE-F7F2-1D0A-5AA4FE484587}"/>
                  </a:ext>
                </a:extLst>
              </p:cNvPr>
              <p:cNvSpPr>
                <a:spLocks/>
              </p:cNvSpPr>
              <p:nvPr/>
            </p:nvSpPr>
            <p:spPr bwMode="auto">
              <a:xfrm>
                <a:off x="2292" y="3701"/>
                <a:ext cx="172" cy="86"/>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2" name="Freeform 56">
                <a:extLst>
                  <a:ext uri="{FF2B5EF4-FFF2-40B4-BE49-F238E27FC236}">
                    <a16:creationId xmlns:a16="http://schemas.microsoft.com/office/drawing/2014/main" id="{2B7C080B-817C-8BE1-EBDA-3B2E6C0F5FF1}"/>
                  </a:ext>
                </a:extLst>
              </p:cNvPr>
              <p:cNvSpPr>
                <a:spLocks/>
              </p:cNvSpPr>
              <p:nvPr/>
            </p:nvSpPr>
            <p:spPr bwMode="auto">
              <a:xfrm>
                <a:off x="2119" y="3360"/>
                <a:ext cx="491" cy="380"/>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3" name="Freeform 57">
                <a:extLst>
                  <a:ext uri="{FF2B5EF4-FFF2-40B4-BE49-F238E27FC236}">
                    <a16:creationId xmlns:a16="http://schemas.microsoft.com/office/drawing/2014/main" id="{2F47ECA8-615E-D2C4-D31A-7B77B2BDC5C8}"/>
                  </a:ext>
                </a:extLst>
              </p:cNvPr>
              <p:cNvSpPr>
                <a:spLocks/>
              </p:cNvSpPr>
              <p:nvPr/>
            </p:nvSpPr>
            <p:spPr bwMode="auto">
              <a:xfrm>
                <a:off x="2137" y="3389"/>
                <a:ext cx="212" cy="332"/>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4" name="Freeform 58">
                <a:extLst>
                  <a:ext uri="{FF2B5EF4-FFF2-40B4-BE49-F238E27FC236}">
                    <a16:creationId xmlns:a16="http://schemas.microsoft.com/office/drawing/2014/main" id="{DD4B635A-553D-78FE-D13E-2D014F32A76E}"/>
                  </a:ext>
                </a:extLst>
              </p:cNvPr>
              <p:cNvSpPr>
                <a:spLocks/>
              </p:cNvSpPr>
              <p:nvPr/>
            </p:nvSpPr>
            <p:spPr bwMode="auto">
              <a:xfrm>
                <a:off x="2186" y="3377"/>
                <a:ext cx="398" cy="66"/>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5" name="Freeform 59">
                <a:extLst>
                  <a:ext uri="{FF2B5EF4-FFF2-40B4-BE49-F238E27FC236}">
                    <a16:creationId xmlns:a16="http://schemas.microsoft.com/office/drawing/2014/main" id="{E5F43BB4-78C2-7A75-46AB-C501905BE129}"/>
                  </a:ext>
                </a:extLst>
              </p:cNvPr>
              <p:cNvSpPr>
                <a:spLocks/>
              </p:cNvSpPr>
              <p:nvPr/>
            </p:nvSpPr>
            <p:spPr bwMode="auto">
              <a:xfrm>
                <a:off x="2401" y="3503"/>
                <a:ext cx="221" cy="161"/>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6" name="Freeform 60">
                <a:extLst>
                  <a:ext uri="{FF2B5EF4-FFF2-40B4-BE49-F238E27FC236}">
                    <a16:creationId xmlns:a16="http://schemas.microsoft.com/office/drawing/2014/main" id="{AA5EE7A7-1D0E-E604-BE80-995B91133BC6}"/>
                  </a:ext>
                </a:extLst>
              </p:cNvPr>
              <p:cNvSpPr>
                <a:spLocks/>
              </p:cNvSpPr>
              <p:nvPr/>
            </p:nvSpPr>
            <p:spPr bwMode="auto">
              <a:xfrm>
                <a:off x="2424" y="3530"/>
                <a:ext cx="85" cy="126"/>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7" name="Freeform 61">
                <a:extLst>
                  <a:ext uri="{FF2B5EF4-FFF2-40B4-BE49-F238E27FC236}">
                    <a16:creationId xmlns:a16="http://schemas.microsoft.com/office/drawing/2014/main" id="{82576168-DDAA-16C0-BAC7-A9436F10FD57}"/>
                  </a:ext>
                </a:extLst>
              </p:cNvPr>
              <p:cNvSpPr>
                <a:spLocks/>
              </p:cNvSpPr>
              <p:nvPr/>
            </p:nvSpPr>
            <p:spPr bwMode="auto">
              <a:xfrm>
                <a:off x="2461" y="3518"/>
                <a:ext cx="138" cy="31"/>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8" name="Freeform 62">
                <a:extLst>
                  <a:ext uri="{FF2B5EF4-FFF2-40B4-BE49-F238E27FC236}">
                    <a16:creationId xmlns:a16="http://schemas.microsoft.com/office/drawing/2014/main" id="{FC0B5A39-8E36-AD8C-D1C1-10979D7F41B9}"/>
                  </a:ext>
                </a:extLst>
              </p:cNvPr>
              <p:cNvSpPr>
                <a:spLocks/>
              </p:cNvSpPr>
              <p:nvPr/>
            </p:nvSpPr>
            <p:spPr bwMode="auto">
              <a:xfrm>
                <a:off x="2307" y="3739"/>
                <a:ext cx="63" cy="37"/>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19" name="Freeform 63">
                <a:extLst>
                  <a:ext uri="{FF2B5EF4-FFF2-40B4-BE49-F238E27FC236}">
                    <a16:creationId xmlns:a16="http://schemas.microsoft.com/office/drawing/2014/main" id="{771FA227-4A79-10ED-D1A9-C996685EC984}"/>
                  </a:ext>
                </a:extLst>
              </p:cNvPr>
              <p:cNvSpPr>
                <a:spLocks/>
              </p:cNvSpPr>
              <p:nvPr/>
            </p:nvSpPr>
            <p:spPr bwMode="auto">
              <a:xfrm>
                <a:off x="2217" y="3776"/>
                <a:ext cx="160" cy="47"/>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20" name="Freeform 64">
                <a:extLst>
                  <a:ext uri="{FF2B5EF4-FFF2-40B4-BE49-F238E27FC236}">
                    <a16:creationId xmlns:a16="http://schemas.microsoft.com/office/drawing/2014/main" id="{222DE037-EC8E-32C0-C046-9A2F9024EBFB}"/>
                  </a:ext>
                </a:extLst>
              </p:cNvPr>
              <p:cNvSpPr>
                <a:spLocks/>
              </p:cNvSpPr>
              <p:nvPr/>
            </p:nvSpPr>
            <p:spPr bwMode="auto">
              <a:xfrm>
                <a:off x="2325" y="3445"/>
                <a:ext cx="267" cy="27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21" name="Freeform 65">
                <a:extLst>
                  <a:ext uri="{FF2B5EF4-FFF2-40B4-BE49-F238E27FC236}">
                    <a16:creationId xmlns:a16="http://schemas.microsoft.com/office/drawing/2014/main" id="{EB177C11-228B-28B1-C446-01334B50EF05}"/>
                  </a:ext>
                </a:extLst>
              </p:cNvPr>
              <p:cNvSpPr>
                <a:spLocks/>
              </p:cNvSpPr>
              <p:nvPr/>
            </p:nvSpPr>
            <p:spPr bwMode="auto">
              <a:xfrm>
                <a:off x="2384" y="3717"/>
                <a:ext cx="70" cy="61"/>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22" name="Freeform 66">
                <a:extLst>
                  <a:ext uri="{FF2B5EF4-FFF2-40B4-BE49-F238E27FC236}">
                    <a16:creationId xmlns:a16="http://schemas.microsoft.com/office/drawing/2014/main" id="{7EBDAABB-88E4-1274-B87A-F941DD2B126C}"/>
                  </a:ext>
                </a:extLst>
              </p:cNvPr>
              <p:cNvSpPr>
                <a:spLocks/>
              </p:cNvSpPr>
              <p:nvPr/>
            </p:nvSpPr>
            <p:spPr bwMode="auto">
              <a:xfrm>
                <a:off x="2238" y="3751"/>
                <a:ext cx="305" cy="52"/>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23" name="Freeform 67">
                <a:extLst>
                  <a:ext uri="{FF2B5EF4-FFF2-40B4-BE49-F238E27FC236}">
                    <a16:creationId xmlns:a16="http://schemas.microsoft.com/office/drawing/2014/main" id="{BE80BC29-8510-C399-1D34-9DA6FB2950DC}"/>
                  </a:ext>
                </a:extLst>
              </p:cNvPr>
              <p:cNvSpPr>
                <a:spLocks/>
              </p:cNvSpPr>
              <p:nvPr/>
            </p:nvSpPr>
            <p:spPr bwMode="auto">
              <a:xfrm>
                <a:off x="1979" y="3753"/>
                <a:ext cx="215" cy="30"/>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grpSp>
      <p:grpSp>
        <p:nvGrpSpPr>
          <p:cNvPr id="121946" name="Group 90">
            <a:extLst>
              <a:ext uri="{FF2B5EF4-FFF2-40B4-BE49-F238E27FC236}">
                <a16:creationId xmlns:a16="http://schemas.microsoft.com/office/drawing/2014/main" id="{1628C0B9-ACAC-C641-4501-717F23B32F37}"/>
              </a:ext>
            </a:extLst>
          </p:cNvPr>
          <p:cNvGrpSpPr>
            <a:grpSpLocks/>
          </p:cNvGrpSpPr>
          <p:nvPr/>
        </p:nvGrpSpPr>
        <p:grpSpPr bwMode="auto">
          <a:xfrm>
            <a:off x="6340475" y="3810000"/>
            <a:ext cx="2803525" cy="2209800"/>
            <a:chOff x="3552" y="2400"/>
            <a:chExt cx="1766" cy="1392"/>
          </a:xfrm>
        </p:grpSpPr>
        <p:sp>
          <p:nvSpPr>
            <p:cNvPr id="121925" name="Freeform 69">
              <a:extLst>
                <a:ext uri="{FF2B5EF4-FFF2-40B4-BE49-F238E27FC236}">
                  <a16:creationId xmlns:a16="http://schemas.microsoft.com/office/drawing/2014/main" id="{C4011589-8171-B8DC-0036-37E9959CD765}"/>
                </a:ext>
              </a:extLst>
            </p:cNvPr>
            <p:cNvSpPr>
              <a:spLocks/>
            </p:cNvSpPr>
            <p:nvPr/>
          </p:nvSpPr>
          <p:spPr bwMode="auto">
            <a:xfrm flipH="1">
              <a:off x="3552" y="2400"/>
              <a:ext cx="1766" cy="1179"/>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26" name="Freeform 70">
              <a:extLst>
                <a:ext uri="{FF2B5EF4-FFF2-40B4-BE49-F238E27FC236}">
                  <a16:creationId xmlns:a16="http://schemas.microsoft.com/office/drawing/2014/main" id="{7BC8ACFC-3834-076C-8B27-7387F1248077}"/>
                </a:ext>
              </a:extLst>
            </p:cNvPr>
            <p:cNvSpPr>
              <a:spLocks/>
            </p:cNvSpPr>
            <p:nvPr/>
          </p:nvSpPr>
          <p:spPr bwMode="auto">
            <a:xfrm flipH="1">
              <a:off x="3751" y="3294"/>
              <a:ext cx="1329" cy="498"/>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27" name="Freeform 71">
              <a:extLst>
                <a:ext uri="{FF2B5EF4-FFF2-40B4-BE49-F238E27FC236}">
                  <a16:creationId xmlns:a16="http://schemas.microsoft.com/office/drawing/2014/main" id="{781F0F08-9D27-A07E-7ADF-EF4AF9C43A8B}"/>
                </a:ext>
              </a:extLst>
            </p:cNvPr>
            <p:cNvSpPr>
              <a:spLocks/>
            </p:cNvSpPr>
            <p:nvPr/>
          </p:nvSpPr>
          <p:spPr bwMode="auto">
            <a:xfrm flipH="1">
              <a:off x="4342" y="3416"/>
              <a:ext cx="739" cy="179"/>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28" name="Freeform 72">
              <a:extLst>
                <a:ext uri="{FF2B5EF4-FFF2-40B4-BE49-F238E27FC236}">
                  <a16:creationId xmlns:a16="http://schemas.microsoft.com/office/drawing/2014/main" id="{7FBF7EB2-F383-DAE8-AED1-79A5DC3DA294}"/>
                </a:ext>
              </a:extLst>
            </p:cNvPr>
            <p:cNvSpPr>
              <a:spLocks/>
            </p:cNvSpPr>
            <p:nvPr/>
          </p:nvSpPr>
          <p:spPr bwMode="auto">
            <a:xfrm flipH="1">
              <a:off x="4166" y="3528"/>
              <a:ext cx="479" cy="117"/>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29" name="Freeform 73">
              <a:extLst>
                <a:ext uri="{FF2B5EF4-FFF2-40B4-BE49-F238E27FC236}">
                  <a16:creationId xmlns:a16="http://schemas.microsoft.com/office/drawing/2014/main" id="{8C0DAE6D-4F47-60CD-B02A-A5FE5A9DC44B}"/>
                </a:ext>
              </a:extLst>
            </p:cNvPr>
            <p:cNvSpPr>
              <a:spLocks/>
            </p:cNvSpPr>
            <p:nvPr/>
          </p:nvSpPr>
          <p:spPr bwMode="auto">
            <a:xfrm flipH="1">
              <a:off x="4439" y="3594"/>
              <a:ext cx="150" cy="25"/>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0" name="Freeform 74">
              <a:extLst>
                <a:ext uri="{FF2B5EF4-FFF2-40B4-BE49-F238E27FC236}">
                  <a16:creationId xmlns:a16="http://schemas.microsoft.com/office/drawing/2014/main" id="{B135EE34-8636-3A6E-721A-2DBEEC5E516F}"/>
                </a:ext>
              </a:extLst>
            </p:cNvPr>
            <p:cNvSpPr>
              <a:spLocks/>
            </p:cNvSpPr>
            <p:nvPr/>
          </p:nvSpPr>
          <p:spPr bwMode="auto">
            <a:xfrm flipH="1">
              <a:off x="4189" y="3541"/>
              <a:ext cx="231" cy="78"/>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1" name="Freeform 75">
              <a:extLst>
                <a:ext uri="{FF2B5EF4-FFF2-40B4-BE49-F238E27FC236}">
                  <a16:creationId xmlns:a16="http://schemas.microsoft.com/office/drawing/2014/main" id="{A5510630-A46F-4EA7-09A8-40566E7E8B84}"/>
                </a:ext>
              </a:extLst>
            </p:cNvPr>
            <p:cNvSpPr>
              <a:spLocks/>
            </p:cNvSpPr>
            <p:nvPr/>
          </p:nvSpPr>
          <p:spPr bwMode="auto">
            <a:xfrm flipH="1">
              <a:off x="3766" y="3513"/>
              <a:ext cx="478" cy="132"/>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2" name="Freeform 76">
              <a:extLst>
                <a:ext uri="{FF2B5EF4-FFF2-40B4-BE49-F238E27FC236}">
                  <a16:creationId xmlns:a16="http://schemas.microsoft.com/office/drawing/2014/main" id="{EFABC30E-8F43-EC51-0485-360ABE35E5EA}"/>
                </a:ext>
              </a:extLst>
            </p:cNvPr>
            <p:cNvSpPr>
              <a:spLocks/>
            </p:cNvSpPr>
            <p:nvPr/>
          </p:nvSpPr>
          <p:spPr bwMode="auto">
            <a:xfrm flipH="1">
              <a:off x="3899" y="3481"/>
              <a:ext cx="228" cy="107"/>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3" name="Freeform 77">
              <a:extLst>
                <a:ext uri="{FF2B5EF4-FFF2-40B4-BE49-F238E27FC236}">
                  <a16:creationId xmlns:a16="http://schemas.microsoft.com/office/drawing/2014/main" id="{CF761D36-8B31-EE77-D543-1D62474269A8}"/>
                </a:ext>
              </a:extLst>
            </p:cNvPr>
            <p:cNvSpPr>
              <a:spLocks/>
            </p:cNvSpPr>
            <p:nvPr/>
          </p:nvSpPr>
          <p:spPr bwMode="auto">
            <a:xfrm flipH="1">
              <a:off x="3706" y="3057"/>
              <a:ext cx="650" cy="473"/>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4" name="Freeform 78">
              <a:extLst>
                <a:ext uri="{FF2B5EF4-FFF2-40B4-BE49-F238E27FC236}">
                  <a16:creationId xmlns:a16="http://schemas.microsoft.com/office/drawing/2014/main" id="{5D47C810-422D-106D-3E69-F410F7228B55}"/>
                </a:ext>
              </a:extLst>
            </p:cNvPr>
            <p:cNvSpPr>
              <a:spLocks/>
            </p:cNvSpPr>
            <p:nvPr/>
          </p:nvSpPr>
          <p:spPr bwMode="auto">
            <a:xfrm flipH="1">
              <a:off x="4051" y="3093"/>
              <a:ext cx="281" cy="413"/>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5" name="Freeform 79">
              <a:extLst>
                <a:ext uri="{FF2B5EF4-FFF2-40B4-BE49-F238E27FC236}">
                  <a16:creationId xmlns:a16="http://schemas.microsoft.com/office/drawing/2014/main" id="{D363F4D6-7B37-7CBD-FCAD-2AC07AB9984A}"/>
                </a:ext>
              </a:extLst>
            </p:cNvPr>
            <p:cNvSpPr>
              <a:spLocks/>
            </p:cNvSpPr>
            <p:nvPr/>
          </p:nvSpPr>
          <p:spPr bwMode="auto">
            <a:xfrm flipH="1">
              <a:off x="3740" y="3078"/>
              <a:ext cx="527" cy="82"/>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6" name="Freeform 80">
              <a:extLst>
                <a:ext uri="{FF2B5EF4-FFF2-40B4-BE49-F238E27FC236}">
                  <a16:creationId xmlns:a16="http://schemas.microsoft.com/office/drawing/2014/main" id="{6091391B-6EA5-5AB6-89A8-632D73F59173}"/>
                </a:ext>
              </a:extLst>
            </p:cNvPr>
            <p:cNvSpPr>
              <a:spLocks/>
            </p:cNvSpPr>
            <p:nvPr/>
          </p:nvSpPr>
          <p:spPr bwMode="auto">
            <a:xfrm flipH="1">
              <a:off x="3690" y="3235"/>
              <a:ext cx="292" cy="200"/>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7" name="Freeform 81">
              <a:extLst>
                <a:ext uri="{FF2B5EF4-FFF2-40B4-BE49-F238E27FC236}">
                  <a16:creationId xmlns:a16="http://schemas.microsoft.com/office/drawing/2014/main" id="{09D9ED4E-344F-805D-2E22-45526D3F9A0A}"/>
                </a:ext>
              </a:extLst>
            </p:cNvPr>
            <p:cNvSpPr>
              <a:spLocks/>
            </p:cNvSpPr>
            <p:nvPr/>
          </p:nvSpPr>
          <p:spPr bwMode="auto">
            <a:xfrm flipH="1">
              <a:off x="3839" y="3268"/>
              <a:ext cx="113" cy="157"/>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8" name="Freeform 82">
              <a:extLst>
                <a:ext uri="{FF2B5EF4-FFF2-40B4-BE49-F238E27FC236}">
                  <a16:creationId xmlns:a16="http://schemas.microsoft.com/office/drawing/2014/main" id="{ADB6AF85-C08C-1A28-2609-64826949EBEF}"/>
                </a:ext>
              </a:extLst>
            </p:cNvPr>
            <p:cNvSpPr>
              <a:spLocks/>
            </p:cNvSpPr>
            <p:nvPr/>
          </p:nvSpPr>
          <p:spPr bwMode="auto">
            <a:xfrm flipH="1">
              <a:off x="3720" y="3253"/>
              <a:ext cx="183" cy="39"/>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39" name="Freeform 83">
              <a:extLst>
                <a:ext uri="{FF2B5EF4-FFF2-40B4-BE49-F238E27FC236}">
                  <a16:creationId xmlns:a16="http://schemas.microsoft.com/office/drawing/2014/main" id="{5473E52D-4A0F-CA76-B61E-E029E042B0C5}"/>
                </a:ext>
              </a:extLst>
            </p:cNvPr>
            <p:cNvSpPr>
              <a:spLocks/>
            </p:cNvSpPr>
            <p:nvPr/>
          </p:nvSpPr>
          <p:spPr bwMode="auto">
            <a:xfrm flipH="1">
              <a:off x="4023" y="3528"/>
              <a:ext cx="84" cy="46"/>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40" name="Freeform 84">
              <a:extLst>
                <a:ext uri="{FF2B5EF4-FFF2-40B4-BE49-F238E27FC236}">
                  <a16:creationId xmlns:a16="http://schemas.microsoft.com/office/drawing/2014/main" id="{52C2B3A6-B4A1-07E4-13AD-730661C9F322}"/>
                </a:ext>
              </a:extLst>
            </p:cNvPr>
            <p:cNvSpPr>
              <a:spLocks/>
            </p:cNvSpPr>
            <p:nvPr/>
          </p:nvSpPr>
          <p:spPr bwMode="auto">
            <a:xfrm flipH="1">
              <a:off x="4014" y="3574"/>
              <a:ext cx="212" cy="59"/>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41" name="Freeform 85">
              <a:extLst>
                <a:ext uri="{FF2B5EF4-FFF2-40B4-BE49-F238E27FC236}">
                  <a16:creationId xmlns:a16="http://schemas.microsoft.com/office/drawing/2014/main" id="{4E35B1F5-B1DF-C04F-7C08-100FB0BC4618}"/>
                </a:ext>
              </a:extLst>
            </p:cNvPr>
            <p:cNvSpPr>
              <a:spLocks/>
            </p:cNvSpPr>
            <p:nvPr/>
          </p:nvSpPr>
          <p:spPr bwMode="auto">
            <a:xfrm flipH="1">
              <a:off x="3729" y="3163"/>
              <a:ext cx="354" cy="343"/>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42" name="Freeform 86">
              <a:extLst>
                <a:ext uri="{FF2B5EF4-FFF2-40B4-BE49-F238E27FC236}">
                  <a16:creationId xmlns:a16="http://schemas.microsoft.com/office/drawing/2014/main" id="{32673F58-995A-02DE-9B49-C49EF38B5FFC}"/>
                </a:ext>
              </a:extLst>
            </p:cNvPr>
            <p:cNvSpPr>
              <a:spLocks/>
            </p:cNvSpPr>
            <p:nvPr/>
          </p:nvSpPr>
          <p:spPr bwMode="auto">
            <a:xfrm flipH="1">
              <a:off x="3912" y="3501"/>
              <a:ext cx="93" cy="76"/>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43" name="Freeform 87">
              <a:extLst>
                <a:ext uri="{FF2B5EF4-FFF2-40B4-BE49-F238E27FC236}">
                  <a16:creationId xmlns:a16="http://schemas.microsoft.com/office/drawing/2014/main" id="{22826AEB-AAFD-C685-16EF-BDEE07DA9092}"/>
                </a:ext>
              </a:extLst>
            </p:cNvPr>
            <p:cNvSpPr>
              <a:spLocks/>
            </p:cNvSpPr>
            <p:nvPr/>
          </p:nvSpPr>
          <p:spPr bwMode="auto">
            <a:xfrm flipH="1">
              <a:off x="3794" y="3543"/>
              <a:ext cx="404" cy="65"/>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44" name="Freeform 88">
              <a:extLst>
                <a:ext uri="{FF2B5EF4-FFF2-40B4-BE49-F238E27FC236}">
                  <a16:creationId xmlns:a16="http://schemas.microsoft.com/office/drawing/2014/main" id="{9977E0B3-F141-9F72-CAFF-E0D41464482C}"/>
                </a:ext>
              </a:extLst>
            </p:cNvPr>
            <p:cNvSpPr>
              <a:spLocks/>
            </p:cNvSpPr>
            <p:nvPr/>
          </p:nvSpPr>
          <p:spPr bwMode="auto">
            <a:xfrm flipH="1">
              <a:off x="4256" y="3546"/>
              <a:ext cx="285" cy="37"/>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1945" name="Rectangle 89">
              <a:extLst>
                <a:ext uri="{FF2B5EF4-FFF2-40B4-BE49-F238E27FC236}">
                  <a16:creationId xmlns:a16="http://schemas.microsoft.com/office/drawing/2014/main" id="{E984A770-F3CD-B231-D382-8E4A1DA6F040}"/>
                </a:ext>
              </a:extLst>
            </p:cNvPr>
            <p:cNvSpPr>
              <a:spLocks noChangeArrowheads="1"/>
            </p:cNvSpPr>
            <p:nvPr/>
          </p:nvSpPr>
          <p:spPr bwMode="auto">
            <a:xfrm>
              <a:off x="4411" y="2460"/>
              <a:ext cx="501" cy="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altLang="LID4096" sz="8800" b="0">
                  <a:latin typeface="Verdana" panose="020B0604030504040204" pitchFamily="34" charset="0"/>
                </a:rPr>
                <a:t>?</a:t>
              </a:r>
            </a:p>
          </p:txBody>
        </p:sp>
      </p:grpSp>
      <p:pic>
        <p:nvPicPr>
          <p:cNvPr id="121947" name="Picture 91">
            <a:extLst>
              <a:ext uri="{FF2B5EF4-FFF2-40B4-BE49-F238E27FC236}">
                <a16:creationId xmlns:a16="http://schemas.microsoft.com/office/drawing/2014/main" id="{380AF4D5-05ED-862E-E70E-3AB387D45E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668713"/>
            <a:ext cx="3124200" cy="2198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1947"/>
                                        </p:tgtEl>
                                        <p:attrNameLst>
                                          <p:attrName>style.visibility</p:attrName>
                                        </p:attrNameLst>
                                      </p:cBhvr>
                                      <p:to>
                                        <p:strVal val="visible"/>
                                      </p:to>
                                    </p:set>
                                    <p:animEffect transition="in" filter="dissolve">
                                      <p:cBhvr>
                                        <p:cTn id="7" dur="500"/>
                                        <p:tgtEl>
                                          <p:spTgt spid="121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882" name="Picture 2">
            <a:extLst>
              <a:ext uri="{FF2B5EF4-FFF2-40B4-BE49-F238E27FC236}">
                <a16:creationId xmlns:a16="http://schemas.microsoft.com/office/drawing/2014/main" id="{60D2B4D5-C487-5882-FC12-C8E9489E7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609600"/>
            <a:ext cx="40767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33" name="Line 53">
            <a:extLst>
              <a:ext uri="{FF2B5EF4-FFF2-40B4-BE49-F238E27FC236}">
                <a16:creationId xmlns:a16="http://schemas.microsoft.com/office/drawing/2014/main" id="{44E21ADF-C9F6-5110-BFEA-3B23FAEB8482}"/>
              </a:ext>
            </a:extLst>
          </p:cNvPr>
          <p:cNvSpPr>
            <a:spLocks noChangeShapeType="1"/>
          </p:cNvSpPr>
          <p:nvPr/>
        </p:nvSpPr>
        <p:spPr bwMode="auto">
          <a:xfrm>
            <a:off x="2362200" y="4038600"/>
            <a:ext cx="0" cy="2590800"/>
          </a:xfrm>
          <a:prstGeom prst="line">
            <a:avLst/>
          </a:prstGeom>
          <a:noFill/>
          <a:ln w="12699">
            <a:solidFill>
              <a:srgbClr val="FF33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22934" name="Text Box 54">
            <a:extLst>
              <a:ext uri="{FF2B5EF4-FFF2-40B4-BE49-F238E27FC236}">
                <a16:creationId xmlns:a16="http://schemas.microsoft.com/office/drawing/2014/main" id="{0E260035-D434-7510-A61C-95871C64DF7E}"/>
              </a:ext>
            </a:extLst>
          </p:cNvPr>
          <p:cNvSpPr txBox="1">
            <a:spLocks noChangeArrowheads="1"/>
          </p:cNvSpPr>
          <p:nvPr/>
        </p:nvSpPr>
        <p:spPr bwMode="auto">
          <a:xfrm>
            <a:off x="1524000" y="5943600"/>
            <a:ext cx="825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LID4096" i="1"/>
              <a:t>Time</a:t>
            </a:r>
            <a:endParaRPr lang="en-US" altLang="LID4096" sz="6000" b="0"/>
          </a:p>
        </p:txBody>
      </p:sp>
      <p:sp>
        <p:nvSpPr>
          <p:cNvPr id="122935" name="Line 55">
            <a:extLst>
              <a:ext uri="{FF2B5EF4-FFF2-40B4-BE49-F238E27FC236}">
                <a16:creationId xmlns:a16="http://schemas.microsoft.com/office/drawing/2014/main" id="{0024D6CC-FC21-0CCC-1205-3450D3F9D7BE}"/>
              </a:ext>
            </a:extLst>
          </p:cNvPr>
          <p:cNvSpPr>
            <a:spLocks noChangeShapeType="1"/>
          </p:cNvSpPr>
          <p:nvPr/>
        </p:nvSpPr>
        <p:spPr bwMode="auto">
          <a:xfrm>
            <a:off x="2362200" y="5334000"/>
            <a:ext cx="4953000" cy="0"/>
          </a:xfrm>
          <a:prstGeom prst="line">
            <a:avLst/>
          </a:prstGeom>
          <a:noFill/>
          <a:ln w="12699">
            <a:solidFill>
              <a:srgbClr val="FF33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22942" name="Group 62">
            <a:extLst>
              <a:ext uri="{FF2B5EF4-FFF2-40B4-BE49-F238E27FC236}">
                <a16:creationId xmlns:a16="http://schemas.microsoft.com/office/drawing/2014/main" id="{873100CE-7DA1-573C-3E1B-FC80FA821991}"/>
              </a:ext>
            </a:extLst>
          </p:cNvPr>
          <p:cNvGrpSpPr>
            <a:grpSpLocks/>
          </p:cNvGrpSpPr>
          <p:nvPr/>
        </p:nvGrpSpPr>
        <p:grpSpPr bwMode="auto">
          <a:xfrm>
            <a:off x="533400" y="4343400"/>
            <a:ext cx="1676400" cy="1624013"/>
            <a:chOff x="1392" y="2832"/>
            <a:chExt cx="1334" cy="1208"/>
          </a:xfrm>
        </p:grpSpPr>
        <p:sp>
          <p:nvSpPr>
            <p:cNvPr id="122943" name="Freeform 63">
              <a:extLst>
                <a:ext uri="{FF2B5EF4-FFF2-40B4-BE49-F238E27FC236}">
                  <a16:creationId xmlns:a16="http://schemas.microsoft.com/office/drawing/2014/main" id="{6DB4D645-F81A-C9E0-C73F-243C0CD8955E}"/>
                </a:ext>
              </a:extLst>
            </p:cNvPr>
            <p:cNvSpPr>
              <a:spLocks/>
            </p:cNvSpPr>
            <p:nvPr/>
          </p:nvSpPr>
          <p:spPr bwMode="auto">
            <a:xfrm>
              <a:off x="1392" y="2832"/>
              <a:ext cx="1334" cy="948"/>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44" name="Freeform 64">
              <a:extLst>
                <a:ext uri="{FF2B5EF4-FFF2-40B4-BE49-F238E27FC236}">
                  <a16:creationId xmlns:a16="http://schemas.microsoft.com/office/drawing/2014/main" id="{91CBDB99-5107-4E6F-AA9C-55002C91A816}"/>
                </a:ext>
              </a:extLst>
            </p:cNvPr>
            <p:cNvSpPr>
              <a:spLocks/>
            </p:cNvSpPr>
            <p:nvPr/>
          </p:nvSpPr>
          <p:spPr bwMode="auto">
            <a:xfrm>
              <a:off x="1572" y="3551"/>
              <a:ext cx="1004" cy="400"/>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45" name="Freeform 65">
              <a:extLst>
                <a:ext uri="{FF2B5EF4-FFF2-40B4-BE49-F238E27FC236}">
                  <a16:creationId xmlns:a16="http://schemas.microsoft.com/office/drawing/2014/main" id="{3DE141A3-101D-30C7-7F23-2396AA6476F7}"/>
                </a:ext>
              </a:extLst>
            </p:cNvPr>
            <p:cNvSpPr>
              <a:spLocks/>
            </p:cNvSpPr>
            <p:nvPr/>
          </p:nvSpPr>
          <p:spPr bwMode="auto">
            <a:xfrm>
              <a:off x="1571" y="3649"/>
              <a:ext cx="558" cy="144"/>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pic>
          <p:nvPicPr>
            <p:cNvPr id="122946" name="Picture 66">
              <a:extLst>
                <a:ext uri="{FF2B5EF4-FFF2-40B4-BE49-F238E27FC236}">
                  <a16:creationId xmlns:a16="http://schemas.microsoft.com/office/drawing/2014/main" id="{C1CE6B1B-1005-3DBA-1ECD-A755EFB4F5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 y="3024"/>
              <a:ext cx="753" cy="1016"/>
            </a:xfrm>
            <a:prstGeom prst="rect">
              <a:avLst/>
            </a:prstGeom>
            <a:noFill/>
            <a:extLst>
              <a:ext uri="{909E8E84-426E-40DD-AFC4-6F175D3DCCD1}">
                <a14:hiddenFill xmlns:a14="http://schemas.microsoft.com/office/drawing/2010/main">
                  <a:solidFill>
                    <a:srgbClr val="FFFFFF"/>
                  </a:solidFill>
                </a14:hiddenFill>
              </a:ext>
            </a:extLst>
          </p:spPr>
        </p:pic>
        <p:grpSp>
          <p:nvGrpSpPr>
            <p:cNvPr id="122947" name="Group 67">
              <a:extLst>
                <a:ext uri="{FF2B5EF4-FFF2-40B4-BE49-F238E27FC236}">
                  <a16:creationId xmlns:a16="http://schemas.microsoft.com/office/drawing/2014/main" id="{103F262F-A2B7-DADA-1025-23753AA9F18C}"/>
                </a:ext>
              </a:extLst>
            </p:cNvPr>
            <p:cNvGrpSpPr>
              <a:grpSpLocks/>
            </p:cNvGrpSpPr>
            <p:nvPr/>
          </p:nvGrpSpPr>
          <p:grpSpPr bwMode="auto">
            <a:xfrm>
              <a:off x="1872" y="3360"/>
              <a:ext cx="722" cy="473"/>
              <a:chOff x="1900" y="3360"/>
              <a:chExt cx="722" cy="473"/>
            </a:xfrm>
          </p:grpSpPr>
          <p:sp>
            <p:nvSpPr>
              <p:cNvPr id="122948" name="Freeform 68">
                <a:extLst>
                  <a:ext uri="{FF2B5EF4-FFF2-40B4-BE49-F238E27FC236}">
                    <a16:creationId xmlns:a16="http://schemas.microsoft.com/office/drawing/2014/main" id="{1373B7F8-C681-8C54-18BE-CA3F1B16BC7C}"/>
                  </a:ext>
                </a:extLst>
              </p:cNvPr>
              <p:cNvSpPr>
                <a:spLocks/>
              </p:cNvSpPr>
              <p:nvPr/>
            </p:nvSpPr>
            <p:spPr bwMode="auto">
              <a:xfrm>
                <a:off x="1900" y="3739"/>
                <a:ext cx="362" cy="94"/>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49" name="Freeform 69">
                <a:extLst>
                  <a:ext uri="{FF2B5EF4-FFF2-40B4-BE49-F238E27FC236}">
                    <a16:creationId xmlns:a16="http://schemas.microsoft.com/office/drawing/2014/main" id="{5CC757F5-5BCF-ADB3-CD3D-007DC9CC4D35}"/>
                  </a:ext>
                </a:extLst>
              </p:cNvPr>
              <p:cNvSpPr>
                <a:spLocks/>
              </p:cNvSpPr>
              <p:nvPr/>
            </p:nvSpPr>
            <p:spPr bwMode="auto">
              <a:xfrm>
                <a:off x="1943" y="3792"/>
                <a:ext cx="113" cy="20"/>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0" name="Freeform 70">
                <a:extLst>
                  <a:ext uri="{FF2B5EF4-FFF2-40B4-BE49-F238E27FC236}">
                    <a16:creationId xmlns:a16="http://schemas.microsoft.com/office/drawing/2014/main" id="{8B3CEE08-1B6F-9943-5809-F0FD35F5DC87}"/>
                  </a:ext>
                </a:extLst>
              </p:cNvPr>
              <p:cNvSpPr>
                <a:spLocks/>
              </p:cNvSpPr>
              <p:nvPr/>
            </p:nvSpPr>
            <p:spPr bwMode="auto">
              <a:xfrm>
                <a:off x="2070" y="3749"/>
                <a:ext cx="175" cy="63"/>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1" name="Freeform 71">
                <a:extLst>
                  <a:ext uri="{FF2B5EF4-FFF2-40B4-BE49-F238E27FC236}">
                    <a16:creationId xmlns:a16="http://schemas.microsoft.com/office/drawing/2014/main" id="{CE24931A-A99F-F7DA-48CA-78810EC1D47E}"/>
                  </a:ext>
                </a:extLst>
              </p:cNvPr>
              <p:cNvSpPr>
                <a:spLocks/>
              </p:cNvSpPr>
              <p:nvPr/>
            </p:nvSpPr>
            <p:spPr bwMode="auto">
              <a:xfrm>
                <a:off x="2203" y="3727"/>
                <a:ext cx="361" cy="106"/>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2" name="Freeform 72">
                <a:extLst>
                  <a:ext uri="{FF2B5EF4-FFF2-40B4-BE49-F238E27FC236}">
                    <a16:creationId xmlns:a16="http://schemas.microsoft.com/office/drawing/2014/main" id="{89FF5736-F7B6-8A87-DC6F-7208D1EDDB59}"/>
                  </a:ext>
                </a:extLst>
              </p:cNvPr>
              <p:cNvSpPr>
                <a:spLocks/>
              </p:cNvSpPr>
              <p:nvPr/>
            </p:nvSpPr>
            <p:spPr bwMode="auto">
              <a:xfrm>
                <a:off x="2292" y="3701"/>
                <a:ext cx="172" cy="86"/>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3" name="Freeform 73">
                <a:extLst>
                  <a:ext uri="{FF2B5EF4-FFF2-40B4-BE49-F238E27FC236}">
                    <a16:creationId xmlns:a16="http://schemas.microsoft.com/office/drawing/2014/main" id="{2786F6EC-9372-03D2-62BD-52C1A97ED3F1}"/>
                  </a:ext>
                </a:extLst>
              </p:cNvPr>
              <p:cNvSpPr>
                <a:spLocks/>
              </p:cNvSpPr>
              <p:nvPr/>
            </p:nvSpPr>
            <p:spPr bwMode="auto">
              <a:xfrm>
                <a:off x="2119" y="3360"/>
                <a:ext cx="491" cy="380"/>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4" name="Freeform 74">
                <a:extLst>
                  <a:ext uri="{FF2B5EF4-FFF2-40B4-BE49-F238E27FC236}">
                    <a16:creationId xmlns:a16="http://schemas.microsoft.com/office/drawing/2014/main" id="{108EB5F5-B1A8-5C91-31AC-7CB169C5F992}"/>
                  </a:ext>
                </a:extLst>
              </p:cNvPr>
              <p:cNvSpPr>
                <a:spLocks/>
              </p:cNvSpPr>
              <p:nvPr/>
            </p:nvSpPr>
            <p:spPr bwMode="auto">
              <a:xfrm>
                <a:off x="2137" y="3389"/>
                <a:ext cx="212" cy="332"/>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5" name="Freeform 75">
                <a:extLst>
                  <a:ext uri="{FF2B5EF4-FFF2-40B4-BE49-F238E27FC236}">
                    <a16:creationId xmlns:a16="http://schemas.microsoft.com/office/drawing/2014/main" id="{C95B5DF9-5AA1-D087-D854-CF320698AC26}"/>
                  </a:ext>
                </a:extLst>
              </p:cNvPr>
              <p:cNvSpPr>
                <a:spLocks/>
              </p:cNvSpPr>
              <p:nvPr/>
            </p:nvSpPr>
            <p:spPr bwMode="auto">
              <a:xfrm>
                <a:off x="2186" y="3377"/>
                <a:ext cx="398" cy="66"/>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6" name="Freeform 76">
                <a:extLst>
                  <a:ext uri="{FF2B5EF4-FFF2-40B4-BE49-F238E27FC236}">
                    <a16:creationId xmlns:a16="http://schemas.microsoft.com/office/drawing/2014/main" id="{C9A63959-B18D-799D-2E7A-F0966DD5F9E7}"/>
                  </a:ext>
                </a:extLst>
              </p:cNvPr>
              <p:cNvSpPr>
                <a:spLocks/>
              </p:cNvSpPr>
              <p:nvPr/>
            </p:nvSpPr>
            <p:spPr bwMode="auto">
              <a:xfrm>
                <a:off x="2401" y="3503"/>
                <a:ext cx="221" cy="161"/>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7" name="Freeform 77">
                <a:extLst>
                  <a:ext uri="{FF2B5EF4-FFF2-40B4-BE49-F238E27FC236}">
                    <a16:creationId xmlns:a16="http://schemas.microsoft.com/office/drawing/2014/main" id="{D3615440-ECEA-9E89-84D6-A5BCC5A223C9}"/>
                  </a:ext>
                </a:extLst>
              </p:cNvPr>
              <p:cNvSpPr>
                <a:spLocks/>
              </p:cNvSpPr>
              <p:nvPr/>
            </p:nvSpPr>
            <p:spPr bwMode="auto">
              <a:xfrm>
                <a:off x="2424" y="3530"/>
                <a:ext cx="85" cy="126"/>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8" name="Freeform 78">
                <a:extLst>
                  <a:ext uri="{FF2B5EF4-FFF2-40B4-BE49-F238E27FC236}">
                    <a16:creationId xmlns:a16="http://schemas.microsoft.com/office/drawing/2014/main" id="{AB7FB3FC-0C4E-C2B4-352D-B2585AA93359}"/>
                  </a:ext>
                </a:extLst>
              </p:cNvPr>
              <p:cNvSpPr>
                <a:spLocks/>
              </p:cNvSpPr>
              <p:nvPr/>
            </p:nvSpPr>
            <p:spPr bwMode="auto">
              <a:xfrm>
                <a:off x="2461" y="3518"/>
                <a:ext cx="138" cy="31"/>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59" name="Freeform 79">
                <a:extLst>
                  <a:ext uri="{FF2B5EF4-FFF2-40B4-BE49-F238E27FC236}">
                    <a16:creationId xmlns:a16="http://schemas.microsoft.com/office/drawing/2014/main" id="{6C6636D8-E379-B5D0-1B3D-1E63639E943E}"/>
                  </a:ext>
                </a:extLst>
              </p:cNvPr>
              <p:cNvSpPr>
                <a:spLocks/>
              </p:cNvSpPr>
              <p:nvPr/>
            </p:nvSpPr>
            <p:spPr bwMode="auto">
              <a:xfrm>
                <a:off x="2307" y="3739"/>
                <a:ext cx="63" cy="37"/>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60" name="Freeform 80">
                <a:extLst>
                  <a:ext uri="{FF2B5EF4-FFF2-40B4-BE49-F238E27FC236}">
                    <a16:creationId xmlns:a16="http://schemas.microsoft.com/office/drawing/2014/main" id="{CEC40B27-8669-997D-424C-FEC7D3650D2F}"/>
                  </a:ext>
                </a:extLst>
              </p:cNvPr>
              <p:cNvSpPr>
                <a:spLocks/>
              </p:cNvSpPr>
              <p:nvPr/>
            </p:nvSpPr>
            <p:spPr bwMode="auto">
              <a:xfrm>
                <a:off x="2217" y="3776"/>
                <a:ext cx="160" cy="47"/>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61" name="Freeform 81">
                <a:extLst>
                  <a:ext uri="{FF2B5EF4-FFF2-40B4-BE49-F238E27FC236}">
                    <a16:creationId xmlns:a16="http://schemas.microsoft.com/office/drawing/2014/main" id="{711C28A3-CF74-747E-9873-AC85A82161C0}"/>
                  </a:ext>
                </a:extLst>
              </p:cNvPr>
              <p:cNvSpPr>
                <a:spLocks/>
              </p:cNvSpPr>
              <p:nvPr/>
            </p:nvSpPr>
            <p:spPr bwMode="auto">
              <a:xfrm>
                <a:off x="2325" y="3445"/>
                <a:ext cx="267" cy="27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62" name="Freeform 82">
                <a:extLst>
                  <a:ext uri="{FF2B5EF4-FFF2-40B4-BE49-F238E27FC236}">
                    <a16:creationId xmlns:a16="http://schemas.microsoft.com/office/drawing/2014/main" id="{F11845A7-1308-2A20-46ED-DF79728947C7}"/>
                  </a:ext>
                </a:extLst>
              </p:cNvPr>
              <p:cNvSpPr>
                <a:spLocks/>
              </p:cNvSpPr>
              <p:nvPr/>
            </p:nvSpPr>
            <p:spPr bwMode="auto">
              <a:xfrm>
                <a:off x="2384" y="3717"/>
                <a:ext cx="70" cy="61"/>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63" name="Freeform 83">
                <a:extLst>
                  <a:ext uri="{FF2B5EF4-FFF2-40B4-BE49-F238E27FC236}">
                    <a16:creationId xmlns:a16="http://schemas.microsoft.com/office/drawing/2014/main" id="{E6B8B042-A30C-9E70-4474-ED69492B6772}"/>
                  </a:ext>
                </a:extLst>
              </p:cNvPr>
              <p:cNvSpPr>
                <a:spLocks/>
              </p:cNvSpPr>
              <p:nvPr/>
            </p:nvSpPr>
            <p:spPr bwMode="auto">
              <a:xfrm>
                <a:off x="2238" y="3751"/>
                <a:ext cx="305" cy="52"/>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2964" name="Freeform 84">
                <a:extLst>
                  <a:ext uri="{FF2B5EF4-FFF2-40B4-BE49-F238E27FC236}">
                    <a16:creationId xmlns:a16="http://schemas.microsoft.com/office/drawing/2014/main" id="{0009D388-F2AC-99A5-4B16-CBEA55EF8173}"/>
                  </a:ext>
                </a:extLst>
              </p:cNvPr>
              <p:cNvSpPr>
                <a:spLocks/>
              </p:cNvSpPr>
              <p:nvPr/>
            </p:nvSpPr>
            <p:spPr bwMode="auto">
              <a:xfrm>
                <a:off x="1979" y="3753"/>
                <a:ext cx="215" cy="30"/>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grpSp>
      <p:grpSp>
        <p:nvGrpSpPr>
          <p:cNvPr id="123012" name="Group 132">
            <a:extLst>
              <a:ext uri="{FF2B5EF4-FFF2-40B4-BE49-F238E27FC236}">
                <a16:creationId xmlns:a16="http://schemas.microsoft.com/office/drawing/2014/main" id="{599D47F0-9863-EDBE-242E-489AE6626573}"/>
              </a:ext>
            </a:extLst>
          </p:cNvPr>
          <p:cNvGrpSpPr>
            <a:grpSpLocks/>
          </p:cNvGrpSpPr>
          <p:nvPr/>
        </p:nvGrpSpPr>
        <p:grpSpPr bwMode="auto">
          <a:xfrm>
            <a:off x="7467600" y="4572000"/>
            <a:ext cx="1584325" cy="1328738"/>
            <a:chOff x="4570" y="2880"/>
            <a:chExt cx="998" cy="837"/>
          </a:xfrm>
        </p:grpSpPr>
        <p:sp>
          <p:nvSpPr>
            <p:cNvPr id="123013" name="Freeform 133">
              <a:extLst>
                <a:ext uri="{FF2B5EF4-FFF2-40B4-BE49-F238E27FC236}">
                  <a16:creationId xmlns:a16="http://schemas.microsoft.com/office/drawing/2014/main" id="{150EA5AF-DD70-FAA6-9D61-D9338DD8A450}"/>
                </a:ext>
              </a:extLst>
            </p:cNvPr>
            <p:cNvSpPr>
              <a:spLocks/>
            </p:cNvSpPr>
            <p:nvPr/>
          </p:nvSpPr>
          <p:spPr bwMode="auto">
            <a:xfrm flipH="1">
              <a:off x="4570" y="2880"/>
              <a:ext cx="998" cy="709"/>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14" name="Freeform 134">
              <a:extLst>
                <a:ext uri="{FF2B5EF4-FFF2-40B4-BE49-F238E27FC236}">
                  <a16:creationId xmlns:a16="http://schemas.microsoft.com/office/drawing/2014/main" id="{904ACF15-281E-224A-F3DA-3FCA8147A771}"/>
                </a:ext>
              </a:extLst>
            </p:cNvPr>
            <p:cNvSpPr>
              <a:spLocks/>
            </p:cNvSpPr>
            <p:nvPr/>
          </p:nvSpPr>
          <p:spPr bwMode="auto">
            <a:xfrm flipH="1">
              <a:off x="4682" y="3418"/>
              <a:ext cx="751" cy="299"/>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15" name="Freeform 135">
              <a:extLst>
                <a:ext uri="{FF2B5EF4-FFF2-40B4-BE49-F238E27FC236}">
                  <a16:creationId xmlns:a16="http://schemas.microsoft.com/office/drawing/2014/main" id="{788FC073-CB32-00B3-43D1-29F327665715}"/>
                </a:ext>
              </a:extLst>
            </p:cNvPr>
            <p:cNvSpPr>
              <a:spLocks/>
            </p:cNvSpPr>
            <p:nvPr/>
          </p:nvSpPr>
          <p:spPr bwMode="auto">
            <a:xfrm flipH="1">
              <a:off x="5017" y="3491"/>
              <a:ext cx="417" cy="108"/>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16" name="Freeform 136">
              <a:extLst>
                <a:ext uri="{FF2B5EF4-FFF2-40B4-BE49-F238E27FC236}">
                  <a16:creationId xmlns:a16="http://schemas.microsoft.com/office/drawing/2014/main" id="{E170D039-666F-7660-EA83-C0DFD6D70448}"/>
                </a:ext>
              </a:extLst>
            </p:cNvPr>
            <p:cNvSpPr>
              <a:spLocks/>
            </p:cNvSpPr>
            <p:nvPr/>
          </p:nvSpPr>
          <p:spPr bwMode="auto">
            <a:xfrm flipH="1">
              <a:off x="4917" y="3558"/>
              <a:ext cx="271" cy="71"/>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17" name="Freeform 137">
              <a:extLst>
                <a:ext uri="{FF2B5EF4-FFF2-40B4-BE49-F238E27FC236}">
                  <a16:creationId xmlns:a16="http://schemas.microsoft.com/office/drawing/2014/main" id="{30822B11-9DAB-A13B-24FF-B8EF391C6DB9}"/>
                </a:ext>
              </a:extLst>
            </p:cNvPr>
            <p:cNvSpPr>
              <a:spLocks/>
            </p:cNvSpPr>
            <p:nvPr/>
          </p:nvSpPr>
          <p:spPr bwMode="auto">
            <a:xfrm flipH="1">
              <a:off x="5071" y="3598"/>
              <a:ext cx="85" cy="15"/>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18" name="Freeform 138">
              <a:extLst>
                <a:ext uri="{FF2B5EF4-FFF2-40B4-BE49-F238E27FC236}">
                  <a16:creationId xmlns:a16="http://schemas.microsoft.com/office/drawing/2014/main" id="{3F778EE7-518E-223A-50D9-B74AC9741415}"/>
                </a:ext>
              </a:extLst>
            </p:cNvPr>
            <p:cNvSpPr>
              <a:spLocks/>
            </p:cNvSpPr>
            <p:nvPr/>
          </p:nvSpPr>
          <p:spPr bwMode="auto">
            <a:xfrm flipH="1">
              <a:off x="4930" y="3566"/>
              <a:ext cx="131" cy="47"/>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19" name="Freeform 139">
              <a:extLst>
                <a:ext uri="{FF2B5EF4-FFF2-40B4-BE49-F238E27FC236}">
                  <a16:creationId xmlns:a16="http://schemas.microsoft.com/office/drawing/2014/main" id="{161F96FD-A842-A194-A3E8-4298E714CA45}"/>
                </a:ext>
              </a:extLst>
            </p:cNvPr>
            <p:cNvSpPr>
              <a:spLocks/>
            </p:cNvSpPr>
            <p:nvPr/>
          </p:nvSpPr>
          <p:spPr bwMode="auto">
            <a:xfrm flipH="1">
              <a:off x="4691" y="3549"/>
              <a:ext cx="270" cy="80"/>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0" name="Freeform 140">
              <a:extLst>
                <a:ext uri="{FF2B5EF4-FFF2-40B4-BE49-F238E27FC236}">
                  <a16:creationId xmlns:a16="http://schemas.microsoft.com/office/drawing/2014/main" id="{0ECFE08C-4030-ECA1-0644-0F1AD2E6BFAD}"/>
                </a:ext>
              </a:extLst>
            </p:cNvPr>
            <p:cNvSpPr>
              <a:spLocks/>
            </p:cNvSpPr>
            <p:nvPr/>
          </p:nvSpPr>
          <p:spPr bwMode="auto">
            <a:xfrm flipH="1">
              <a:off x="4766" y="3530"/>
              <a:ext cx="129" cy="64"/>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1" name="Freeform 141">
              <a:extLst>
                <a:ext uri="{FF2B5EF4-FFF2-40B4-BE49-F238E27FC236}">
                  <a16:creationId xmlns:a16="http://schemas.microsoft.com/office/drawing/2014/main" id="{8D13C831-9C73-0B60-2D05-679C35227987}"/>
                </a:ext>
              </a:extLst>
            </p:cNvPr>
            <p:cNvSpPr>
              <a:spLocks/>
            </p:cNvSpPr>
            <p:nvPr/>
          </p:nvSpPr>
          <p:spPr bwMode="auto">
            <a:xfrm flipH="1">
              <a:off x="5207" y="3320"/>
              <a:ext cx="225" cy="261"/>
            </a:xfrm>
            <a:custGeom>
              <a:avLst/>
              <a:gdLst>
                <a:gd name="T0" fmla="*/ 144 w 601"/>
                <a:gd name="T1" fmla="*/ 2 h 699"/>
                <a:gd name="T2" fmla="*/ 133 w 601"/>
                <a:gd name="T3" fmla="*/ 7 h 699"/>
                <a:gd name="T4" fmla="*/ 118 w 601"/>
                <a:gd name="T5" fmla="*/ 12 h 699"/>
                <a:gd name="T6" fmla="*/ 104 w 601"/>
                <a:gd name="T7" fmla="*/ 20 h 699"/>
                <a:gd name="T8" fmla="*/ 94 w 601"/>
                <a:gd name="T9" fmla="*/ 42 h 699"/>
                <a:gd name="T10" fmla="*/ 77 w 601"/>
                <a:gd name="T11" fmla="*/ 86 h 699"/>
                <a:gd name="T12" fmla="*/ 30 w 601"/>
                <a:gd name="T13" fmla="*/ 135 h 699"/>
                <a:gd name="T14" fmla="*/ 29 w 601"/>
                <a:gd name="T15" fmla="*/ 166 h 699"/>
                <a:gd name="T16" fmla="*/ 22 w 601"/>
                <a:gd name="T17" fmla="*/ 214 h 699"/>
                <a:gd name="T18" fmla="*/ 10 w 601"/>
                <a:gd name="T19" fmla="*/ 260 h 699"/>
                <a:gd name="T20" fmla="*/ 0 w 601"/>
                <a:gd name="T21" fmla="*/ 368 h 699"/>
                <a:gd name="T22" fmla="*/ 9 w 601"/>
                <a:gd name="T23" fmla="*/ 414 h 699"/>
                <a:gd name="T24" fmla="*/ 25 w 601"/>
                <a:gd name="T25" fmla="*/ 475 h 699"/>
                <a:gd name="T26" fmla="*/ 40 w 601"/>
                <a:gd name="T27" fmla="*/ 532 h 699"/>
                <a:gd name="T28" fmla="*/ 47 w 601"/>
                <a:gd name="T29" fmla="*/ 555 h 699"/>
                <a:gd name="T30" fmla="*/ 601 w 601"/>
                <a:gd name="T31" fmla="*/ 577 h 699"/>
                <a:gd name="T32" fmla="*/ 595 w 601"/>
                <a:gd name="T33" fmla="*/ 560 h 699"/>
                <a:gd name="T34" fmla="*/ 582 w 601"/>
                <a:gd name="T35" fmla="*/ 522 h 699"/>
                <a:gd name="T36" fmla="*/ 566 w 601"/>
                <a:gd name="T37" fmla="*/ 477 h 699"/>
                <a:gd name="T38" fmla="*/ 558 w 601"/>
                <a:gd name="T39" fmla="*/ 436 h 699"/>
                <a:gd name="T40" fmla="*/ 539 w 601"/>
                <a:gd name="T41" fmla="*/ 349 h 699"/>
                <a:gd name="T42" fmla="*/ 524 w 601"/>
                <a:gd name="T43" fmla="*/ 283 h 699"/>
                <a:gd name="T44" fmla="*/ 525 w 601"/>
                <a:gd name="T45" fmla="*/ 266 h 699"/>
                <a:gd name="T46" fmla="*/ 527 w 601"/>
                <a:gd name="T47" fmla="*/ 241 h 699"/>
                <a:gd name="T48" fmla="*/ 517 w 601"/>
                <a:gd name="T49" fmla="*/ 209 h 699"/>
                <a:gd name="T50" fmla="*/ 491 w 601"/>
                <a:gd name="T51" fmla="*/ 172 h 699"/>
                <a:gd name="T52" fmla="*/ 443 w 601"/>
                <a:gd name="T53" fmla="*/ 129 h 699"/>
                <a:gd name="T54" fmla="*/ 388 w 601"/>
                <a:gd name="T55" fmla="*/ 82 h 699"/>
                <a:gd name="T56" fmla="*/ 343 w 601"/>
                <a:gd name="T57" fmla="*/ 45 h 699"/>
                <a:gd name="T58" fmla="*/ 324 w 601"/>
                <a:gd name="T59" fmla="*/ 30 h 699"/>
                <a:gd name="T60" fmla="*/ 306 w 601"/>
                <a:gd name="T61" fmla="*/ 23 h 699"/>
                <a:gd name="T62" fmla="*/ 259 w 601"/>
                <a:gd name="T63" fmla="*/ 11 h 699"/>
                <a:gd name="T64" fmla="*/ 202 w 601"/>
                <a:gd name="T65" fmla="*/ 1 h 699"/>
                <a:gd name="T66" fmla="*/ 146 w 601"/>
                <a:gd name="T67" fmla="*/ 2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1" h="699">
                  <a:moveTo>
                    <a:pt x="146" y="2"/>
                  </a:moveTo>
                  <a:lnTo>
                    <a:pt x="144" y="2"/>
                  </a:lnTo>
                  <a:lnTo>
                    <a:pt x="140" y="4"/>
                  </a:lnTo>
                  <a:lnTo>
                    <a:pt x="133" y="7"/>
                  </a:lnTo>
                  <a:lnTo>
                    <a:pt x="126" y="9"/>
                  </a:lnTo>
                  <a:lnTo>
                    <a:pt x="118" y="12"/>
                  </a:lnTo>
                  <a:lnTo>
                    <a:pt x="111" y="16"/>
                  </a:lnTo>
                  <a:lnTo>
                    <a:pt x="104" y="20"/>
                  </a:lnTo>
                  <a:lnTo>
                    <a:pt x="100" y="26"/>
                  </a:lnTo>
                  <a:lnTo>
                    <a:pt x="94" y="42"/>
                  </a:lnTo>
                  <a:lnTo>
                    <a:pt x="84" y="65"/>
                  </a:lnTo>
                  <a:lnTo>
                    <a:pt x="77" y="86"/>
                  </a:lnTo>
                  <a:lnTo>
                    <a:pt x="74" y="96"/>
                  </a:lnTo>
                  <a:lnTo>
                    <a:pt x="30" y="135"/>
                  </a:lnTo>
                  <a:lnTo>
                    <a:pt x="30" y="144"/>
                  </a:lnTo>
                  <a:lnTo>
                    <a:pt x="29" y="166"/>
                  </a:lnTo>
                  <a:lnTo>
                    <a:pt x="26" y="190"/>
                  </a:lnTo>
                  <a:lnTo>
                    <a:pt x="22" y="214"/>
                  </a:lnTo>
                  <a:lnTo>
                    <a:pt x="18" y="226"/>
                  </a:lnTo>
                  <a:lnTo>
                    <a:pt x="10" y="260"/>
                  </a:lnTo>
                  <a:lnTo>
                    <a:pt x="2" y="310"/>
                  </a:lnTo>
                  <a:lnTo>
                    <a:pt x="0" y="368"/>
                  </a:lnTo>
                  <a:lnTo>
                    <a:pt x="3" y="388"/>
                  </a:lnTo>
                  <a:lnTo>
                    <a:pt x="9" y="414"/>
                  </a:lnTo>
                  <a:lnTo>
                    <a:pt x="17" y="444"/>
                  </a:lnTo>
                  <a:lnTo>
                    <a:pt x="25" y="475"/>
                  </a:lnTo>
                  <a:lnTo>
                    <a:pt x="33" y="506"/>
                  </a:lnTo>
                  <a:lnTo>
                    <a:pt x="40" y="532"/>
                  </a:lnTo>
                  <a:lnTo>
                    <a:pt x="46" y="548"/>
                  </a:lnTo>
                  <a:lnTo>
                    <a:pt x="47" y="555"/>
                  </a:lnTo>
                  <a:lnTo>
                    <a:pt x="92" y="699"/>
                  </a:lnTo>
                  <a:lnTo>
                    <a:pt x="601" y="577"/>
                  </a:lnTo>
                  <a:lnTo>
                    <a:pt x="599" y="573"/>
                  </a:lnTo>
                  <a:lnTo>
                    <a:pt x="595" y="560"/>
                  </a:lnTo>
                  <a:lnTo>
                    <a:pt x="588" y="544"/>
                  </a:lnTo>
                  <a:lnTo>
                    <a:pt x="582" y="522"/>
                  </a:lnTo>
                  <a:lnTo>
                    <a:pt x="573" y="500"/>
                  </a:lnTo>
                  <a:lnTo>
                    <a:pt x="566" y="477"/>
                  </a:lnTo>
                  <a:lnTo>
                    <a:pt x="561" y="455"/>
                  </a:lnTo>
                  <a:lnTo>
                    <a:pt x="558" y="436"/>
                  </a:lnTo>
                  <a:lnTo>
                    <a:pt x="551" y="396"/>
                  </a:lnTo>
                  <a:lnTo>
                    <a:pt x="539" y="349"/>
                  </a:lnTo>
                  <a:lnTo>
                    <a:pt x="528" y="308"/>
                  </a:lnTo>
                  <a:lnTo>
                    <a:pt x="524" y="283"/>
                  </a:lnTo>
                  <a:lnTo>
                    <a:pt x="524" y="275"/>
                  </a:lnTo>
                  <a:lnTo>
                    <a:pt x="525" y="266"/>
                  </a:lnTo>
                  <a:lnTo>
                    <a:pt x="527" y="255"/>
                  </a:lnTo>
                  <a:lnTo>
                    <a:pt x="527" y="241"/>
                  </a:lnTo>
                  <a:lnTo>
                    <a:pt x="524" y="226"/>
                  </a:lnTo>
                  <a:lnTo>
                    <a:pt x="517" y="209"/>
                  </a:lnTo>
                  <a:lnTo>
                    <a:pt x="507" y="192"/>
                  </a:lnTo>
                  <a:lnTo>
                    <a:pt x="491" y="172"/>
                  </a:lnTo>
                  <a:lnTo>
                    <a:pt x="469" y="152"/>
                  </a:lnTo>
                  <a:lnTo>
                    <a:pt x="443" y="129"/>
                  </a:lnTo>
                  <a:lnTo>
                    <a:pt x="416" y="104"/>
                  </a:lnTo>
                  <a:lnTo>
                    <a:pt x="388" y="82"/>
                  </a:lnTo>
                  <a:lnTo>
                    <a:pt x="364" y="61"/>
                  </a:lnTo>
                  <a:lnTo>
                    <a:pt x="343" y="45"/>
                  </a:lnTo>
                  <a:lnTo>
                    <a:pt x="329" y="34"/>
                  </a:lnTo>
                  <a:lnTo>
                    <a:pt x="324" y="30"/>
                  </a:lnTo>
                  <a:lnTo>
                    <a:pt x="318" y="28"/>
                  </a:lnTo>
                  <a:lnTo>
                    <a:pt x="306" y="23"/>
                  </a:lnTo>
                  <a:lnTo>
                    <a:pt x="285" y="17"/>
                  </a:lnTo>
                  <a:lnTo>
                    <a:pt x="259" y="11"/>
                  </a:lnTo>
                  <a:lnTo>
                    <a:pt x="232" y="5"/>
                  </a:lnTo>
                  <a:lnTo>
                    <a:pt x="202" y="1"/>
                  </a:lnTo>
                  <a:lnTo>
                    <a:pt x="173" y="0"/>
                  </a:lnTo>
                  <a:lnTo>
                    <a:pt x="1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2" name="Freeform 142">
              <a:extLst>
                <a:ext uri="{FF2B5EF4-FFF2-40B4-BE49-F238E27FC236}">
                  <a16:creationId xmlns:a16="http://schemas.microsoft.com/office/drawing/2014/main" id="{16D9D6C9-A382-68F4-843F-C8329A89751F}"/>
                </a:ext>
              </a:extLst>
            </p:cNvPr>
            <p:cNvSpPr>
              <a:spLocks/>
            </p:cNvSpPr>
            <p:nvPr/>
          </p:nvSpPr>
          <p:spPr bwMode="auto">
            <a:xfrm flipH="1">
              <a:off x="5151" y="3211"/>
              <a:ext cx="77" cy="42"/>
            </a:xfrm>
            <a:custGeom>
              <a:avLst/>
              <a:gdLst>
                <a:gd name="T0" fmla="*/ 205 w 206"/>
                <a:gd name="T1" fmla="*/ 37 h 114"/>
                <a:gd name="T2" fmla="*/ 200 w 206"/>
                <a:gd name="T3" fmla="*/ 48 h 114"/>
                <a:gd name="T4" fmla="*/ 193 w 206"/>
                <a:gd name="T5" fmla="*/ 59 h 114"/>
                <a:gd name="T6" fmla="*/ 183 w 206"/>
                <a:gd name="T7" fmla="*/ 70 h 114"/>
                <a:gd name="T8" fmla="*/ 172 w 206"/>
                <a:gd name="T9" fmla="*/ 81 h 114"/>
                <a:gd name="T10" fmla="*/ 159 w 206"/>
                <a:gd name="T11" fmla="*/ 91 h 114"/>
                <a:gd name="T12" fmla="*/ 143 w 206"/>
                <a:gd name="T13" fmla="*/ 97 h 114"/>
                <a:gd name="T14" fmla="*/ 126 w 206"/>
                <a:gd name="T15" fmla="*/ 104 h 114"/>
                <a:gd name="T16" fmla="*/ 106 w 206"/>
                <a:gd name="T17" fmla="*/ 110 h 114"/>
                <a:gd name="T18" fmla="*/ 86 w 206"/>
                <a:gd name="T19" fmla="*/ 112 h 114"/>
                <a:gd name="T20" fmla="*/ 65 w 206"/>
                <a:gd name="T21" fmla="*/ 114 h 114"/>
                <a:gd name="T22" fmla="*/ 47 w 206"/>
                <a:gd name="T23" fmla="*/ 112 h 114"/>
                <a:gd name="T24" fmla="*/ 32 w 206"/>
                <a:gd name="T25" fmla="*/ 110 h 114"/>
                <a:gd name="T26" fmla="*/ 19 w 206"/>
                <a:gd name="T27" fmla="*/ 104 h 114"/>
                <a:gd name="T28" fmla="*/ 9 w 206"/>
                <a:gd name="T29" fmla="*/ 96 h 114"/>
                <a:gd name="T30" fmla="*/ 2 w 206"/>
                <a:gd name="T31" fmla="*/ 88 h 114"/>
                <a:gd name="T32" fmla="*/ 0 w 206"/>
                <a:gd name="T33" fmla="*/ 77 h 114"/>
                <a:gd name="T34" fmla="*/ 1 w 206"/>
                <a:gd name="T35" fmla="*/ 66 h 114"/>
                <a:gd name="T36" fmla="*/ 6 w 206"/>
                <a:gd name="T37" fmla="*/ 55 h 114"/>
                <a:gd name="T38" fmla="*/ 15 w 206"/>
                <a:gd name="T39" fmla="*/ 44 h 114"/>
                <a:gd name="T40" fmla="*/ 27 w 206"/>
                <a:gd name="T41" fmla="*/ 33 h 114"/>
                <a:gd name="T42" fmla="*/ 41 w 206"/>
                <a:gd name="T43" fmla="*/ 25 h 114"/>
                <a:gd name="T44" fmla="*/ 58 w 206"/>
                <a:gd name="T45" fmla="*/ 15 h 114"/>
                <a:gd name="T46" fmla="*/ 78 w 206"/>
                <a:gd name="T47" fmla="*/ 8 h 114"/>
                <a:gd name="T48" fmla="*/ 98 w 206"/>
                <a:gd name="T49" fmla="*/ 3 h 114"/>
                <a:gd name="T50" fmla="*/ 119 w 206"/>
                <a:gd name="T51" fmla="*/ 0 h 114"/>
                <a:gd name="T52" fmla="*/ 141 w 206"/>
                <a:gd name="T53" fmla="*/ 0 h 114"/>
                <a:gd name="T54" fmla="*/ 160 w 206"/>
                <a:gd name="T55" fmla="*/ 1 h 114"/>
                <a:gd name="T56" fmla="*/ 176 w 206"/>
                <a:gd name="T57" fmla="*/ 6 h 114"/>
                <a:gd name="T58" fmla="*/ 191 w 206"/>
                <a:gd name="T59" fmla="*/ 11 h 114"/>
                <a:gd name="T60" fmla="*/ 201 w 206"/>
                <a:gd name="T61" fmla="*/ 19 h 114"/>
                <a:gd name="T62" fmla="*/ 206 w 206"/>
                <a:gd name="T63" fmla="*/ 27 h 114"/>
                <a:gd name="T64" fmla="*/ 205 w 206"/>
                <a:gd name="T65" fmla="*/ 3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14">
                  <a:moveTo>
                    <a:pt x="205" y="37"/>
                  </a:moveTo>
                  <a:lnTo>
                    <a:pt x="200" y="48"/>
                  </a:lnTo>
                  <a:lnTo>
                    <a:pt x="193" y="59"/>
                  </a:lnTo>
                  <a:lnTo>
                    <a:pt x="183" y="70"/>
                  </a:lnTo>
                  <a:lnTo>
                    <a:pt x="172" y="81"/>
                  </a:lnTo>
                  <a:lnTo>
                    <a:pt x="159" y="91"/>
                  </a:lnTo>
                  <a:lnTo>
                    <a:pt x="143" y="97"/>
                  </a:lnTo>
                  <a:lnTo>
                    <a:pt x="126" y="104"/>
                  </a:lnTo>
                  <a:lnTo>
                    <a:pt x="106" y="110"/>
                  </a:lnTo>
                  <a:lnTo>
                    <a:pt x="86" y="112"/>
                  </a:lnTo>
                  <a:lnTo>
                    <a:pt x="65" y="114"/>
                  </a:lnTo>
                  <a:lnTo>
                    <a:pt x="47" y="112"/>
                  </a:lnTo>
                  <a:lnTo>
                    <a:pt x="32" y="110"/>
                  </a:lnTo>
                  <a:lnTo>
                    <a:pt x="19" y="104"/>
                  </a:lnTo>
                  <a:lnTo>
                    <a:pt x="9" y="96"/>
                  </a:lnTo>
                  <a:lnTo>
                    <a:pt x="2" y="88"/>
                  </a:lnTo>
                  <a:lnTo>
                    <a:pt x="0" y="77"/>
                  </a:lnTo>
                  <a:lnTo>
                    <a:pt x="1" y="66"/>
                  </a:lnTo>
                  <a:lnTo>
                    <a:pt x="6" y="55"/>
                  </a:lnTo>
                  <a:lnTo>
                    <a:pt x="15" y="44"/>
                  </a:lnTo>
                  <a:lnTo>
                    <a:pt x="27" y="33"/>
                  </a:lnTo>
                  <a:lnTo>
                    <a:pt x="41" y="25"/>
                  </a:lnTo>
                  <a:lnTo>
                    <a:pt x="58" y="15"/>
                  </a:lnTo>
                  <a:lnTo>
                    <a:pt x="78" y="8"/>
                  </a:lnTo>
                  <a:lnTo>
                    <a:pt x="98" y="3"/>
                  </a:lnTo>
                  <a:lnTo>
                    <a:pt x="119" y="0"/>
                  </a:lnTo>
                  <a:lnTo>
                    <a:pt x="141" y="0"/>
                  </a:lnTo>
                  <a:lnTo>
                    <a:pt x="160" y="1"/>
                  </a:lnTo>
                  <a:lnTo>
                    <a:pt x="176" y="6"/>
                  </a:lnTo>
                  <a:lnTo>
                    <a:pt x="191" y="11"/>
                  </a:lnTo>
                  <a:lnTo>
                    <a:pt x="201" y="19"/>
                  </a:lnTo>
                  <a:lnTo>
                    <a:pt x="206" y="27"/>
                  </a:lnTo>
                  <a:lnTo>
                    <a:pt x="205"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3" name="Freeform 143">
              <a:extLst>
                <a:ext uri="{FF2B5EF4-FFF2-40B4-BE49-F238E27FC236}">
                  <a16:creationId xmlns:a16="http://schemas.microsoft.com/office/drawing/2014/main" id="{A7813D07-7420-1001-B15C-EB39BCFB49A6}"/>
                </a:ext>
              </a:extLst>
            </p:cNvPr>
            <p:cNvSpPr>
              <a:spLocks/>
            </p:cNvSpPr>
            <p:nvPr/>
          </p:nvSpPr>
          <p:spPr bwMode="auto">
            <a:xfrm flipH="1">
              <a:off x="5073" y="3000"/>
              <a:ext cx="354" cy="341"/>
            </a:xfrm>
            <a:custGeom>
              <a:avLst/>
              <a:gdLst>
                <a:gd name="T0" fmla="*/ 857 w 949"/>
                <a:gd name="T1" fmla="*/ 45 h 909"/>
                <a:gd name="T2" fmla="*/ 834 w 949"/>
                <a:gd name="T3" fmla="*/ 90 h 909"/>
                <a:gd name="T4" fmla="*/ 819 w 949"/>
                <a:gd name="T5" fmla="*/ 163 h 909"/>
                <a:gd name="T6" fmla="*/ 841 w 949"/>
                <a:gd name="T7" fmla="*/ 241 h 909"/>
                <a:gd name="T8" fmla="*/ 878 w 949"/>
                <a:gd name="T9" fmla="*/ 280 h 909"/>
                <a:gd name="T10" fmla="*/ 893 w 949"/>
                <a:gd name="T11" fmla="*/ 296 h 909"/>
                <a:gd name="T12" fmla="*/ 916 w 949"/>
                <a:gd name="T13" fmla="*/ 326 h 909"/>
                <a:gd name="T14" fmla="*/ 936 w 949"/>
                <a:gd name="T15" fmla="*/ 366 h 909"/>
                <a:gd name="T16" fmla="*/ 949 w 949"/>
                <a:gd name="T17" fmla="*/ 414 h 909"/>
                <a:gd name="T18" fmla="*/ 941 w 949"/>
                <a:gd name="T19" fmla="*/ 466 h 909"/>
                <a:gd name="T20" fmla="*/ 905 w 949"/>
                <a:gd name="T21" fmla="*/ 518 h 909"/>
                <a:gd name="T22" fmla="*/ 834 w 949"/>
                <a:gd name="T23" fmla="*/ 569 h 909"/>
                <a:gd name="T24" fmla="*/ 764 w 949"/>
                <a:gd name="T25" fmla="*/ 599 h 909"/>
                <a:gd name="T26" fmla="*/ 731 w 949"/>
                <a:gd name="T27" fmla="*/ 611 h 909"/>
                <a:gd name="T28" fmla="*/ 702 w 949"/>
                <a:gd name="T29" fmla="*/ 621 h 909"/>
                <a:gd name="T30" fmla="*/ 673 w 949"/>
                <a:gd name="T31" fmla="*/ 631 h 909"/>
                <a:gd name="T32" fmla="*/ 642 w 949"/>
                <a:gd name="T33" fmla="*/ 640 h 909"/>
                <a:gd name="T34" fmla="*/ 605 w 949"/>
                <a:gd name="T35" fmla="*/ 653 h 909"/>
                <a:gd name="T36" fmla="*/ 558 w 949"/>
                <a:gd name="T37" fmla="*/ 668 h 909"/>
                <a:gd name="T38" fmla="*/ 499 w 949"/>
                <a:gd name="T39" fmla="*/ 687 h 909"/>
                <a:gd name="T40" fmla="*/ 424 w 949"/>
                <a:gd name="T41" fmla="*/ 718 h 909"/>
                <a:gd name="T42" fmla="*/ 354 w 949"/>
                <a:gd name="T43" fmla="*/ 772 h 909"/>
                <a:gd name="T44" fmla="*/ 306 w 949"/>
                <a:gd name="T45" fmla="*/ 833 h 909"/>
                <a:gd name="T46" fmla="*/ 279 w 949"/>
                <a:gd name="T47" fmla="*/ 886 h 909"/>
                <a:gd name="T48" fmla="*/ 272 w 949"/>
                <a:gd name="T49" fmla="*/ 905 h 909"/>
                <a:gd name="T50" fmla="*/ 246 w 949"/>
                <a:gd name="T51" fmla="*/ 909 h 909"/>
                <a:gd name="T52" fmla="*/ 203 w 949"/>
                <a:gd name="T53" fmla="*/ 906 h 909"/>
                <a:gd name="T54" fmla="*/ 157 w 949"/>
                <a:gd name="T55" fmla="*/ 880 h 909"/>
                <a:gd name="T56" fmla="*/ 132 w 949"/>
                <a:gd name="T57" fmla="*/ 833 h 909"/>
                <a:gd name="T58" fmla="*/ 114 w 949"/>
                <a:gd name="T59" fmla="*/ 718 h 909"/>
                <a:gd name="T60" fmla="*/ 95 w 949"/>
                <a:gd name="T61" fmla="*/ 654 h 909"/>
                <a:gd name="T62" fmla="*/ 80 w 949"/>
                <a:gd name="T63" fmla="*/ 611 h 909"/>
                <a:gd name="T64" fmla="*/ 65 w 949"/>
                <a:gd name="T65" fmla="*/ 565 h 909"/>
                <a:gd name="T66" fmla="*/ 48 w 949"/>
                <a:gd name="T67" fmla="*/ 518 h 909"/>
                <a:gd name="T68" fmla="*/ 35 w 949"/>
                <a:gd name="T69" fmla="*/ 485 h 909"/>
                <a:gd name="T70" fmla="*/ 14 w 949"/>
                <a:gd name="T71" fmla="*/ 400 h 909"/>
                <a:gd name="T72" fmla="*/ 0 w 949"/>
                <a:gd name="T73" fmla="*/ 274 h 909"/>
                <a:gd name="T74" fmla="*/ 22 w 949"/>
                <a:gd name="T75" fmla="*/ 152 h 909"/>
                <a:gd name="T76" fmla="*/ 78 w 949"/>
                <a:gd name="T77" fmla="*/ 90 h 909"/>
                <a:gd name="T78" fmla="*/ 147 w 949"/>
                <a:gd name="T79" fmla="*/ 59 h 909"/>
                <a:gd name="T80" fmla="*/ 236 w 949"/>
                <a:gd name="T81" fmla="*/ 33 h 909"/>
                <a:gd name="T82" fmla="*/ 343 w 949"/>
                <a:gd name="T83" fmla="*/ 14 h 909"/>
                <a:gd name="T84" fmla="*/ 459 w 949"/>
                <a:gd name="T85" fmla="*/ 3 h 909"/>
                <a:gd name="T86" fmla="*/ 579 w 949"/>
                <a:gd name="T87" fmla="*/ 0 h 909"/>
                <a:gd name="T88" fmla="*/ 698 w 949"/>
                <a:gd name="T89" fmla="*/ 7 h 909"/>
                <a:gd name="T90" fmla="*/ 810 w 949"/>
                <a:gd name="T91" fmla="*/ 25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9" h="909">
                  <a:moveTo>
                    <a:pt x="861" y="38"/>
                  </a:moveTo>
                  <a:lnTo>
                    <a:pt x="857" y="45"/>
                  </a:lnTo>
                  <a:lnTo>
                    <a:pt x="846" y="63"/>
                  </a:lnTo>
                  <a:lnTo>
                    <a:pt x="834" y="90"/>
                  </a:lnTo>
                  <a:lnTo>
                    <a:pt x="824" y="125"/>
                  </a:lnTo>
                  <a:lnTo>
                    <a:pt x="819" y="163"/>
                  </a:lnTo>
                  <a:lnTo>
                    <a:pt x="823" y="203"/>
                  </a:lnTo>
                  <a:lnTo>
                    <a:pt x="841" y="241"/>
                  </a:lnTo>
                  <a:lnTo>
                    <a:pt x="875" y="277"/>
                  </a:lnTo>
                  <a:lnTo>
                    <a:pt x="878" y="280"/>
                  </a:lnTo>
                  <a:lnTo>
                    <a:pt x="883" y="285"/>
                  </a:lnTo>
                  <a:lnTo>
                    <a:pt x="893" y="296"/>
                  </a:lnTo>
                  <a:lnTo>
                    <a:pt x="904" y="310"/>
                  </a:lnTo>
                  <a:lnTo>
                    <a:pt x="916" y="326"/>
                  </a:lnTo>
                  <a:lnTo>
                    <a:pt x="927" y="345"/>
                  </a:lnTo>
                  <a:lnTo>
                    <a:pt x="936" y="366"/>
                  </a:lnTo>
                  <a:lnTo>
                    <a:pt x="945" y="389"/>
                  </a:lnTo>
                  <a:lnTo>
                    <a:pt x="949" y="414"/>
                  </a:lnTo>
                  <a:lnTo>
                    <a:pt x="947" y="440"/>
                  </a:lnTo>
                  <a:lnTo>
                    <a:pt x="941" y="466"/>
                  </a:lnTo>
                  <a:lnTo>
                    <a:pt x="927" y="492"/>
                  </a:lnTo>
                  <a:lnTo>
                    <a:pt x="905" y="518"/>
                  </a:lnTo>
                  <a:lnTo>
                    <a:pt x="875" y="544"/>
                  </a:lnTo>
                  <a:lnTo>
                    <a:pt x="834" y="569"/>
                  </a:lnTo>
                  <a:lnTo>
                    <a:pt x="782" y="592"/>
                  </a:lnTo>
                  <a:lnTo>
                    <a:pt x="764" y="599"/>
                  </a:lnTo>
                  <a:lnTo>
                    <a:pt x="746" y="606"/>
                  </a:lnTo>
                  <a:lnTo>
                    <a:pt x="731" y="611"/>
                  </a:lnTo>
                  <a:lnTo>
                    <a:pt x="716" y="615"/>
                  </a:lnTo>
                  <a:lnTo>
                    <a:pt x="702" y="621"/>
                  </a:lnTo>
                  <a:lnTo>
                    <a:pt x="688" y="625"/>
                  </a:lnTo>
                  <a:lnTo>
                    <a:pt x="673" y="631"/>
                  </a:lnTo>
                  <a:lnTo>
                    <a:pt x="658" y="635"/>
                  </a:lnTo>
                  <a:lnTo>
                    <a:pt x="642" y="640"/>
                  </a:lnTo>
                  <a:lnTo>
                    <a:pt x="624" y="646"/>
                  </a:lnTo>
                  <a:lnTo>
                    <a:pt x="605" y="653"/>
                  </a:lnTo>
                  <a:lnTo>
                    <a:pt x="583" y="659"/>
                  </a:lnTo>
                  <a:lnTo>
                    <a:pt x="558" y="668"/>
                  </a:lnTo>
                  <a:lnTo>
                    <a:pt x="531" y="676"/>
                  </a:lnTo>
                  <a:lnTo>
                    <a:pt x="499" y="687"/>
                  </a:lnTo>
                  <a:lnTo>
                    <a:pt x="465" y="699"/>
                  </a:lnTo>
                  <a:lnTo>
                    <a:pt x="424" y="718"/>
                  </a:lnTo>
                  <a:lnTo>
                    <a:pt x="387" y="743"/>
                  </a:lnTo>
                  <a:lnTo>
                    <a:pt x="354" y="772"/>
                  </a:lnTo>
                  <a:lnTo>
                    <a:pt x="328" y="803"/>
                  </a:lnTo>
                  <a:lnTo>
                    <a:pt x="306" y="833"/>
                  </a:lnTo>
                  <a:lnTo>
                    <a:pt x="290" y="862"/>
                  </a:lnTo>
                  <a:lnTo>
                    <a:pt x="279" y="886"/>
                  </a:lnTo>
                  <a:lnTo>
                    <a:pt x="276" y="903"/>
                  </a:lnTo>
                  <a:lnTo>
                    <a:pt x="272" y="905"/>
                  </a:lnTo>
                  <a:lnTo>
                    <a:pt x="261" y="908"/>
                  </a:lnTo>
                  <a:lnTo>
                    <a:pt x="246" y="909"/>
                  </a:lnTo>
                  <a:lnTo>
                    <a:pt x="225" y="909"/>
                  </a:lnTo>
                  <a:lnTo>
                    <a:pt x="203" y="906"/>
                  </a:lnTo>
                  <a:lnTo>
                    <a:pt x="180" y="897"/>
                  </a:lnTo>
                  <a:lnTo>
                    <a:pt x="157" y="880"/>
                  </a:lnTo>
                  <a:lnTo>
                    <a:pt x="135" y="855"/>
                  </a:lnTo>
                  <a:lnTo>
                    <a:pt x="132" y="833"/>
                  </a:lnTo>
                  <a:lnTo>
                    <a:pt x="125" y="780"/>
                  </a:lnTo>
                  <a:lnTo>
                    <a:pt x="114" y="718"/>
                  </a:lnTo>
                  <a:lnTo>
                    <a:pt x="102" y="672"/>
                  </a:lnTo>
                  <a:lnTo>
                    <a:pt x="95" y="654"/>
                  </a:lnTo>
                  <a:lnTo>
                    <a:pt x="88" y="635"/>
                  </a:lnTo>
                  <a:lnTo>
                    <a:pt x="80" y="611"/>
                  </a:lnTo>
                  <a:lnTo>
                    <a:pt x="73" y="588"/>
                  </a:lnTo>
                  <a:lnTo>
                    <a:pt x="65" y="565"/>
                  </a:lnTo>
                  <a:lnTo>
                    <a:pt x="56" y="541"/>
                  </a:lnTo>
                  <a:lnTo>
                    <a:pt x="48" y="518"/>
                  </a:lnTo>
                  <a:lnTo>
                    <a:pt x="39" y="498"/>
                  </a:lnTo>
                  <a:lnTo>
                    <a:pt x="35" y="485"/>
                  </a:lnTo>
                  <a:lnTo>
                    <a:pt x="25" y="450"/>
                  </a:lnTo>
                  <a:lnTo>
                    <a:pt x="14" y="400"/>
                  </a:lnTo>
                  <a:lnTo>
                    <a:pt x="6" y="339"/>
                  </a:lnTo>
                  <a:lnTo>
                    <a:pt x="0" y="274"/>
                  </a:lnTo>
                  <a:lnTo>
                    <a:pt x="6" y="210"/>
                  </a:lnTo>
                  <a:lnTo>
                    <a:pt x="22" y="152"/>
                  </a:lnTo>
                  <a:lnTo>
                    <a:pt x="54" y="108"/>
                  </a:lnTo>
                  <a:lnTo>
                    <a:pt x="78" y="90"/>
                  </a:lnTo>
                  <a:lnTo>
                    <a:pt x="109" y="74"/>
                  </a:lnTo>
                  <a:lnTo>
                    <a:pt x="147" y="59"/>
                  </a:lnTo>
                  <a:lnTo>
                    <a:pt x="189" y="45"/>
                  </a:lnTo>
                  <a:lnTo>
                    <a:pt x="236" y="33"/>
                  </a:lnTo>
                  <a:lnTo>
                    <a:pt x="288" y="23"/>
                  </a:lnTo>
                  <a:lnTo>
                    <a:pt x="343" y="14"/>
                  </a:lnTo>
                  <a:lnTo>
                    <a:pt x="401" y="7"/>
                  </a:lnTo>
                  <a:lnTo>
                    <a:pt x="459" y="3"/>
                  </a:lnTo>
                  <a:lnTo>
                    <a:pt x="518" y="0"/>
                  </a:lnTo>
                  <a:lnTo>
                    <a:pt x="579" y="0"/>
                  </a:lnTo>
                  <a:lnTo>
                    <a:pt x="639" y="3"/>
                  </a:lnTo>
                  <a:lnTo>
                    <a:pt x="698" y="7"/>
                  </a:lnTo>
                  <a:lnTo>
                    <a:pt x="756" y="15"/>
                  </a:lnTo>
                  <a:lnTo>
                    <a:pt x="810" y="25"/>
                  </a:lnTo>
                  <a:lnTo>
                    <a:pt x="861"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4" name="Freeform 144">
              <a:extLst>
                <a:ext uri="{FF2B5EF4-FFF2-40B4-BE49-F238E27FC236}">
                  <a16:creationId xmlns:a16="http://schemas.microsoft.com/office/drawing/2014/main" id="{78B6A493-1500-2568-B086-8BD84ADD8751}"/>
                </a:ext>
              </a:extLst>
            </p:cNvPr>
            <p:cNvSpPr>
              <a:spLocks/>
            </p:cNvSpPr>
            <p:nvPr/>
          </p:nvSpPr>
          <p:spPr bwMode="auto">
            <a:xfrm flipH="1">
              <a:off x="5092" y="3014"/>
              <a:ext cx="323" cy="334"/>
            </a:xfrm>
            <a:custGeom>
              <a:avLst/>
              <a:gdLst>
                <a:gd name="T0" fmla="*/ 760 w 864"/>
                <a:gd name="T1" fmla="*/ 37 h 895"/>
                <a:gd name="T2" fmla="*/ 742 w 864"/>
                <a:gd name="T3" fmla="*/ 82 h 895"/>
                <a:gd name="T4" fmla="*/ 732 w 864"/>
                <a:gd name="T5" fmla="*/ 152 h 895"/>
                <a:gd name="T6" fmla="*/ 755 w 864"/>
                <a:gd name="T7" fmla="*/ 226 h 895"/>
                <a:gd name="T8" fmla="*/ 790 w 864"/>
                <a:gd name="T9" fmla="*/ 261 h 895"/>
                <a:gd name="T10" fmla="*/ 805 w 864"/>
                <a:gd name="T11" fmla="*/ 274 h 895"/>
                <a:gd name="T12" fmla="*/ 828 w 864"/>
                <a:gd name="T13" fmla="*/ 299 h 895"/>
                <a:gd name="T14" fmla="*/ 850 w 864"/>
                <a:gd name="T15" fmla="*/ 333 h 895"/>
                <a:gd name="T16" fmla="*/ 864 w 864"/>
                <a:gd name="T17" fmla="*/ 374 h 895"/>
                <a:gd name="T18" fmla="*/ 858 w 864"/>
                <a:gd name="T19" fmla="*/ 420 h 895"/>
                <a:gd name="T20" fmla="*/ 827 w 864"/>
                <a:gd name="T21" fmla="*/ 469 h 895"/>
                <a:gd name="T22" fmla="*/ 761 w 864"/>
                <a:gd name="T23" fmla="*/ 518 h 895"/>
                <a:gd name="T24" fmla="*/ 712 w 864"/>
                <a:gd name="T25" fmla="*/ 542 h 895"/>
                <a:gd name="T26" fmla="*/ 697 w 864"/>
                <a:gd name="T27" fmla="*/ 547 h 895"/>
                <a:gd name="T28" fmla="*/ 670 w 864"/>
                <a:gd name="T29" fmla="*/ 555 h 895"/>
                <a:gd name="T30" fmla="*/ 635 w 864"/>
                <a:gd name="T31" fmla="*/ 566 h 895"/>
                <a:gd name="T32" fmla="*/ 592 w 864"/>
                <a:gd name="T33" fmla="*/ 579 h 895"/>
                <a:gd name="T34" fmla="*/ 547 w 864"/>
                <a:gd name="T35" fmla="*/ 592 h 895"/>
                <a:gd name="T36" fmla="*/ 499 w 864"/>
                <a:gd name="T37" fmla="*/ 605 h 895"/>
                <a:gd name="T38" fmla="*/ 453 w 864"/>
                <a:gd name="T39" fmla="*/ 617 h 895"/>
                <a:gd name="T40" fmla="*/ 403 w 864"/>
                <a:gd name="T41" fmla="*/ 629 h 895"/>
                <a:gd name="T42" fmla="*/ 357 w 864"/>
                <a:gd name="T43" fmla="*/ 654 h 895"/>
                <a:gd name="T44" fmla="*/ 315 w 864"/>
                <a:gd name="T45" fmla="*/ 688 h 895"/>
                <a:gd name="T46" fmla="*/ 283 w 864"/>
                <a:gd name="T47" fmla="*/ 728 h 895"/>
                <a:gd name="T48" fmla="*/ 255 w 864"/>
                <a:gd name="T49" fmla="*/ 769 h 895"/>
                <a:gd name="T50" fmla="*/ 235 w 864"/>
                <a:gd name="T51" fmla="*/ 809 h 895"/>
                <a:gd name="T52" fmla="*/ 218 w 864"/>
                <a:gd name="T53" fmla="*/ 842 h 895"/>
                <a:gd name="T54" fmla="*/ 207 w 864"/>
                <a:gd name="T55" fmla="*/ 867 h 895"/>
                <a:gd name="T56" fmla="*/ 202 w 864"/>
                <a:gd name="T57" fmla="*/ 876 h 895"/>
                <a:gd name="T58" fmla="*/ 193 w 864"/>
                <a:gd name="T59" fmla="*/ 887 h 895"/>
                <a:gd name="T60" fmla="*/ 176 w 864"/>
                <a:gd name="T61" fmla="*/ 895 h 895"/>
                <a:gd name="T62" fmla="*/ 154 w 864"/>
                <a:gd name="T63" fmla="*/ 886 h 895"/>
                <a:gd name="T64" fmla="*/ 137 w 864"/>
                <a:gd name="T65" fmla="*/ 836 h 895"/>
                <a:gd name="T66" fmla="*/ 122 w 864"/>
                <a:gd name="T67" fmla="*/ 682 h 895"/>
                <a:gd name="T68" fmla="*/ 102 w 864"/>
                <a:gd name="T69" fmla="*/ 605 h 895"/>
                <a:gd name="T70" fmla="*/ 80 w 864"/>
                <a:gd name="T71" fmla="*/ 557 h 895"/>
                <a:gd name="T72" fmla="*/ 59 w 864"/>
                <a:gd name="T73" fmla="*/ 512 h 895"/>
                <a:gd name="T74" fmla="*/ 43 w 864"/>
                <a:gd name="T75" fmla="*/ 476 h 895"/>
                <a:gd name="T76" fmla="*/ 34 w 864"/>
                <a:gd name="T77" fmla="*/ 453 h 895"/>
                <a:gd name="T78" fmla="*/ 15 w 864"/>
                <a:gd name="T79" fmla="*/ 376 h 895"/>
                <a:gd name="T80" fmla="*/ 0 w 864"/>
                <a:gd name="T81" fmla="*/ 262 h 895"/>
                <a:gd name="T82" fmla="*/ 18 w 864"/>
                <a:gd name="T83" fmla="*/ 152 h 895"/>
                <a:gd name="T84" fmla="*/ 69 w 864"/>
                <a:gd name="T85" fmla="*/ 96 h 895"/>
                <a:gd name="T86" fmla="*/ 129 w 864"/>
                <a:gd name="T87" fmla="*/ 66 h 895"/>
                <a:gd name="T88" fmla="*/ 209 w 864"/>
                <a:gd name="T89" fmla="*/ 40 h 895"/>
                <a:gd name="T90" fmla="*/ 302 w 864"/>
                <a:gd name="T91" fmla="*/ 19 h 895"/>
                <a:gd name="T92" fmla="*/ 405 w 864"/>
                <a:gd name="T93" fmla="*/ 6 h 895"/>
                <a:gd name="T94" fmla="*/ 511 w 864"/>
                <a:gd name="T95" fmla="*/ 0 h 895"/>
                <a:gd name="T96" fmla="*/ 617 w 864"/>
                <a:gd name="T97" fmla="*/ 4 h 895"/>
                <a:gd name="T98" fmla="*/ 716 w 864"/>
                <a:gd name="T99" fmla="*/ 1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64" h="895">
                  <a:moveTo>
                    <a:pt x="762" y="30"/>
                  </a:moveTo>
                  <a:lnTo>
                    <a:pt x="760" y="37"/>
                  </a:lnTo>
                  <a:lnTo>
                    <a:pt x="751" y="55"/>
                  </a:lnTo>
                  <a:lnTo>
                    <a:pt x="742" y="82"/>
                  </a:lnTo>
                  <a:lnTo>
                    <a:pt x="735" y="115"/>
                  </a:lnTo>
                  <a:lnTo>
                    <a:pt x="732" y="152"/>
                  </a:lnTo>
                  <a:lnTo>
                    <a:pt x="738" y="191"/>
                  </a:lnTo>
                  <a:lnTo>
                    <a:pt x="755" y="226"/>
                  </a:lnTo>
                  <a:lnTo>
                    <a:pt x="787" y="259"/>
                  </a:lnTo>
                  <a:lnTo>
                    <a:pt x="790" y="261"/>
                  </a:lnTo>
                  <a:lnTo>
                    <a:pt x="795" y="266"/>
                  </a:lnTo>
                  <a:lnTo>
                    <a:pt x="805" y="274"/>
                  </a:lnTo>
                  <a:lnTo>
                    <a:pt x="816" y="285"/>
                  </a:lnTo>
                  <a:lnTo>
                    <a:pt x="828" y="299"/>
                  </a:lnTo>
                  <a:lnTo>
                    <a:pt x="840" y="316"/>
                  </a:lnTo>
                  <a:lnTo>
                    <a:pt x="850" y="333"/>
                  </a:lnTo>
                  <a:lnTo>
                    <a:pt x="858" y="353"/>
                  </a:lnTo>
                  <a:lnTo>
                    <a:pt x="864" y="374"/>
                  </a:lnTo>
                  <a:lnTo>
                    <a:pt x="864" y="396"/>
                  </a:lnTo>
                  <a:lnTo>
                    <a:pt x="858" y="420"/>
                  </a:lnTo>
                  <a:lnTo>
                    <a:pt x="846" y="444"/>
                  </a:lnTo>
                  <a:lnTo>
                    <a:pt x="827" y="469"/>
                  </a:lnTo>
                  <a:lnTo>
                    <a:pt x="799" y="494"/>
                  </a:lnTo>
                  <a:lnTo>
                    <a:pt x="761" y="518"/>
                  </a:lnTo>
                  <a:lnTo>
                    <a:pt x="713" y="542"/>
                  </a:lnTo>
                  <a:lnTo>
                    <a:pt x="712" y="542"/>
                  </a:lnTo>
                  <a:lnTo>
                    <a:pt x="706" y="544"/>
                  </a:lnTo>
                  <a:lnTo>
                    <a:pt x="697" y="547"/>
                  </a:lnTo>
                  <a:lnTo>
                    <a:pt x="684" y="551"/>
                  </a:lnTo>
                  <a:lnTo>
                    <a:pt x="670" y="555"/>
                  </a:lnTo>
                  <a:lnTo>
                    <a:pt x="654" y="561"/>
                  </a:lnTo>
                  <a:lnTo>
                    <a:pt x="635" y="566"/>
                  </a:lnTo>
                  <a:lnTo>
                    <a:pt x="614" y="573"/>
                  </a:lnTo>
                  <a:lnTo>
                    <a:pt x="592" y="579"/>
                  </a:lnTo>
                  <a:lnTo>
                    <a:pt x="570" y="586"/>
                  </a:lnTo>
                  <a:lnTo>
                    <a:pt x="547" y="592"/>
                  </a:lnTo>
                  <a:lnTo>
                    <a:pt x="522" y="599"/>
                  </a:lnTo>
                  <a:lnTo>
                    <a:pt x="499" y="605"/>
                  </a:lnTo>
                  <a:lnTo>
                    <a:pt x="476" y="612"/>
                  </a:lnTo>
                  <a:lnTo>
                    <a:pt x="453" y="617"/>
                  </a:lnTo>
                  <a:lnTo>
                    <a:pt x="431" y="621"/>
                  </a:lnTo>
                  <a:lnTo>
                    <a:pt x="403" y="629"/>
                  </a:lnTo>
                  <a:lnTo>
                    <a:pt x="379" y="640"/>
                  </a:lnTo>
                  <a:lnTo>
                    <a:pt x="357" y="654"/>
                  </a:lnTo>
                  <a:lnTo>
                    <a:pt x="335" y="671"/>
                  </a:lnTo>
                  <a:lnTo>
                    <a:pt x="315" y="688"/>
                  </a:lnTo>
                  <a:lnTo>
                    <a:pt x="298" y="708"/>
                  </a:lnTo>
                  <a:lnTo>
                    <a:pt x="283" y="728"/>
                  </a:lnTo>
                  <a:lnTo>
                    <a:pt x="267" y="749"/>
                  </a:lnTo>
                  <a:lnTo>
                    <a:pt x="255" y="769"/>
                  </a:lnTo>
                  <a:lnTo>
                    <a:pt x="244" y="790"/>
                  </a:lnTo>
                  <a:lnTo>
                    <a:pt x="235" y="809"/>
                  </a:lnTo>
                  <a:lnTo>
                    <a:pt x="225" y="826"/>
                  </a:lnTo>
                  <a:lnTo>
                    <a:pt x="218" y="842"/>
                  </a:lnTo>
                  <a:lnTo>
                    <a:pt x="211" y="856"/>
                  </a:lnTo>
                  <a:lnTo>
                    <a:pt x="207" y="867"/>
                  </a:lnTo>
                  <a:lnTo>
                    <a:pt x="203" y="874"/>
                  </a:lnTo>
                  <a:lnTo>
                    <a:pt x="202" y="876"/>
                  </a:lnTo>
                  <a:lnTo>
                    <a:pt x="199" y="880"/>
                  </a:lnTo>
                  <a:lnTo>
                    <a:pt x="193" y="887"/>
                  </a:lnTo>
                  <a:lnTo>
                    <a:pt x="185" y="891"/>
                  </a:lnTo>
                  <a:lnTo>
                    <a:pt x="176" y="895"/>
                  </a:lnTo>
                  <a:lnTo>
                    <a:pt x="166" y="893"/>
                  </a:lnTo>
                  <a:lnTo>
                    <a:pt x="154" y="886"/>
                  </a:lnTo>
                  <a:lnTo>
                    <a:pt x="140" y="869"/>
                  </a:lnTo>
                  <a:lnTo>
                    <a:pt x="137" y="836"/>
                  </a:lnTo>
                  <a:lnTo>
                    <a:pt x="132" y="762"/>
                  </a:lnTo>
                  <a:lnTo>
                    <a:pt x="122" y="682"/>
                  </a:lnTo>
                  <a:lnTo>
                    <a:pt x="111" y="628"/>
                  </a:lnTo>
                  <a:lnTo>
                    <a:pt x="102" y="605"/>
                  </a:lnTo>
                  <a:lnTo>
                    <a:pt x="91" y="581"/>
                  </a:lnTo>
                  <a:lnTo>
                    <a:pt x="80" y="557"/>
                  </a:lnTo>
                  <a:lnTo>
                    <a:pt x="69" y="534"/>
                  </a:lnTo>
                  <a:lnTo>
                    <a:pt x="59" y="512"/>
                  </a:lnTo>
                  <a:lnTo>
                    <a:pt x="50" y="491"/>
                  </a:lnTo>
                  <a:lnTo>
                    <a:pt x="43" y="476"/>
                  </a:lnTo>
                  <a:lnTo>
                    <a:pt x="39" y="464"/>
                  </a:lnTo>
                  <a:lnTo>
                    <a:pt x="34" y="453"/>
                  </a:lnTo>
                  <a:lnTo>
                    <a:pt x="26" y="421"/>
                  </a:lnTo>
                  <a:lnTo>
                    <a:pt x="15" y="376"/>
                  </a:lnTo>
                  <a:lnTo>
                    <a:pt x="6" y="321"/>
                  </a:lnTo>
                  <a:lnTo>
                    <a:pt x="0" y="262"/>
                  </a:lnTo>
                  <a:lnTo>
                    <a:pt x="4" y="204"/>
                  </a:lnTo>
                  <a:lnTo>
                    <a:pt x="18" y="152"/>
                  </a:lnTo>
                  <a:lnTo>
                    <a:pt x="47" y="113"/>
                  </a:lnTo>
                  <a:lnTo>
                    <a:pt x="69" y="96"/>
                  </a:lnTo>
                  <a:lnTo>
                    <a:pt x="96" y="81"/>
                  </a:lnTo>
                  <a:lnTo>
                    <a:pt x="129" y="66"/>
                  </a:lnTo>
                  <a:lnTo>
                    <a:pt x="167" y="52"/>
                  </a:lnTo>
                  <a:lnTo>
                    <a:pt x="209" y="40"/>
                  </a:lnTo>
                  <a:lnTo>
                    <a:pt x="254" y="29"/>
                  </a:lnTo>
                  <a:lnTo>
                    <a:pt x="302" y="19"/>
                  </a:lnTo>
                  <a:lnTo>
                    <a:pt x="352" y="11"/>
                  </a:lnTo>
                  <a:lnTo>
                    <a:pt x="405" y="6"/>
                  </a:lnTo>
                  <a:lnTo>
                    <a:pt x="458" y="2"/>
                  </a:lnTo>
                  <a:lnTo>
                    <a:pt x="511" y="0"/>
                  </a:lnTo>
                  <a:lnTo>
                    <a:pt x="565" y="0"/>
                  </a:lnTo>
                  <a:lnTo>
                    <a:pt x="617" y="4"/>
                  </a:lnTo>
                  <a:lnTo>
                    <a:pt x="668" y="10"/>
                  </a:lnTo>
                  <a:lnTo>
                    <a:pt x="716" y="18"/>
                  </a:lnTo>
                  <a:lnTo>
                    <a:pt x="762" y="3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5" name="Freeform 145">
              <a:extLst>
                <a:ext uri="{FF2B5EF4-FFF2-40B4-BE49-F238E27FC236}">
                  <a16:creationId xmlns:a16="http://schemas.microsoft.com/office/drawing/2014/main" id="{DF118EFA-D9AE-A24F-B5E6-BFCA23924EAB}"/>
                </a:ext>
              </a:extLst>
            </p:cNvPr>
            <p:cNvSpPr>
              <a:spLocks/>
            </p:cNvSpPr>
            <p:nvPr/>
          </p:nvSpPr>
          <p:spPr bwMode="auto">
            <a:xfrm flipH="1">
              <a:off x="5252" y="3104"/>
              <a:ext cx="20" cy="37"/>
            </a:xfrm>
            <a:custGeom>
              <a:avLst/>
              <a:gdLst>
                <a:gd name="T0" fmla="*/ 0 w 56"/>
                <a:gd name="T1" fmla="*/ 48 h 99"/>
                <a:gd name="T2" fmla="*/ 2 w 56"/>
                <a:gd name="T3" fmla="*/ 30 h 99"/>
                <a:gd name="T4" fmla="*/ 9 w 56"/>
                <a:gd name="T5" fmla="*/ 14 h 99"/>
                <a:gd name="T6" fmla="*/ 17 w 56"/>
                <a:gd name="T7" fmla="*/ 4 h 99"/>
                <a:gd name="T8" fmla="*/ 28 w 56"/>
                <a:gd name="T9" fmla="*/ 0 h 99"/>
                <a:gd name="T10" fmla="*/ 39 w 56"/>
                <a:gd name="T11" fmla="*/ 4 h 99"/>
                <a:gd name="T12" fmla="*/ 48 w 56"/>
                <a:gd name="T13" fmla="*/ 14 h 99"/>
                <a:gd name="T14" fmla="*/ 53 w 56"/>
                <a:gd name="T15" fmla="*/ 30 h 99"/>
                <a:gd name="T16" fmla="*/ 56 w 56"/>
                <a:gd name="T17" fmla="*/ 49 h 99"/>
                <a:gd name="T18" fmla="*/ 53 w 56"/>
                <a:gd name="T19" fmla="*/ 68 h 99"/>
                <a:gd name="T20" fmla="*/ 48 w 56"/>
                <a:gd name="T21" fmla="*/ 83 h 99"/>
                <a:gd name="T22" fmla="*/ 39 w 56"/>
                <a:gd name="T23" fmla="*/ 94 h 99"/>
                <a:gd name="T24" fmla="*/ 28 w 56"/>
                <a:gd name="T25" fmla="*/ 99 h 99"/>
                <a:gd name="T26" fmla="*/ 23 w 56"/>
                <a:gd name="T27" fmla="*/ 99 h 99"/>
                <a:gd name="T28" fmla="*/ 19 w 56"/>
                <a:gd name="T29" fmla="*/ 96 h 99"/>
                <a:gd name="T30" fmla="*/ 15 w 56"/>
                <a:gd name="T31" fmla="*/ 93 h 99"/>
                <a:gd name="T32" fmla="*/ 12 w 56"/>
                <a:gd name="T33" fmla="*/ 89 h 99"/>
                <a:gd name="T34" fmla="*/ 11 w 56"/>
                <a:gd name="T35" fmla="*/ 86 h 99"/>
                <a:gd name="T36" fmla="*/ 6 w 56"/>
                <a:gd name="T37" fmla="*/ 78 h 99"/>
                <a:gd name="T38" fmla="*/ 2 w 56"/>
                <a:gd name="T39" fmla="*/ 64 h 99"/>
                <a:gd name="T40" fmla="*/ 0 w 56"/>
                <a:gd name="T41"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9">
                  <a:moveTo>
                    <a:pt x="0" y="48"/>
                  </a:moveTo>
                  <a:lnTo>
                    <a:pt x="2" y="30"/>
                  </a:lnTo>
                  <a:lnTo>
                    <a:pt x="9" y="14"/>
                  </a:lnTo>
                  <a:lnTo>
                    <a:pt x="17" y="4"/>
                  </a:lnTo>
                  <a:lnTo>
                    <a:pt x="28" y="0"/>
                  </a:lnTo>
                  <a:lnTo>
                    <a:pt x="39" y="4"/>
                  </a:lnTo>
                  <a:lnTo>
                    <a:pt x="48" y="14"/>
                  </a:lnTo>
                  <a:lnTo>
                    <a:pt x="53" y="30"/>
                  </a:lnTo>
                  <a:lnTo>
                    <a:pt x="56" y="49"/>
                  </a:lnTo>
                  <a:lnTo>
                    <a:pt x="53" y="68"/>
                  </a:lnTo>
                  <a:lnTo>
                    <a:pt x="48" y="83"/>
                  </a:lnTo>
                  <a:lnTo>
                    <a:pt x="39" y="94"/>
                  </a:lnTo>
                  <a:lnTo>
                    <a:pt x="28" y="99"/>
                  </a:lnTo>
                  <a:lnTo>
                    <a:pt x="23" y="99"/>
                  </a:lnTo>
                  <a:lnTo>
                    <a:pt x="19" y="96"/>
                  </a:lnTo>
                  <a:lnTo>
                    <a:pt x="15" y="93"/>
                  </a:lnTo>
                  <a:lnTo>
                    <a:pt x="12" y="89"/>
                  </a:lnTo>
                  <a:lnTo>
                    <a:pt x="11" y="86"/>
                  </a:lnTo>
                  <a:lnTo>
                    <a:pt x="6" y="78"/>
                  </a:lnTo>
                  <a:lnTo>
                    <a:pt x="2" y="64"/>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6" name="Freeform 146">
              <a:extLst>
                <a:ext uri="{FF2B5EF4-FFF2-40B4-BE49-F238E27FC236}">
                  <a16:creationId xmlns:a16="http://schemas.microsoft.com/office/drawing/2014/main" id="{562A00B3-9743-041B-348B-91B25CFE53E2}"/>
                </a:ext>
              </a:extLst>
            </p:cNvPr>
            <p:cNvSpPr>
              <a:spLocks/>
            </p:cNvSpPr>
            <p:nvPr/>
          </p:nvSpPr>
          <p:spPr bwMode="auto">
            <a:xfrm flipH="1">
              <a:off x="5155" y="3094"/>
              <a:ext cx="20" cy="34"/>
            </a:xfrm>
            <a:custGeom>
              <a:avLst/>
              <a:gdLst>
                <a:gd name="T0" fmla="*/ 1 w 55"/>
                <a:gd name="T1" fmla="*/ 51 h 92"/>
                <a:gd name="T2" fmla="*/ 0 w 55"/>
                <a:gd name="T3" fmla="*/ 33 h 92"/>
                <a:gd name="T4" fmla="*/ 2 w 55"/>
                <a:gd name="T5" fmla="*/ 17 h 92"/>
                <a:gd name="T6" fmla="*/ 8 w 55"/>
                <a:gd name="T7" fmla="*/ 6 h 92"/>
                <a:gd name="T8" fmla="*/ 18 w 55"/>
                <a:gd name="T9" fmla="*/ 0 h 92"/>
                <a:gd name="T10" fmla="*/ 28 w 55"/>
                <a:gd name="T11" fmla="*/ 2 h 92"/>
                <a:gd name="T12" fmla="*/ 39 w 55"/>
                <a:gd name="T13" fmla="*/ 10 h 92"/>
                <a:gd name="T14" fmla="*/ 48 w 55"/>
                <a:gd name="T15" fmla="*/ 24 h 92"/>
                <a:gd name="T16" fmla="*/ 53 w 55"/>
                <a:gd name="T17" fmla="*/ 42 h 92"/>
                <a:gd name="T18" fmla="*/ 55 w 55"/>
                <a:gd name="T19" fmla="*/ 59 h 92"/>
                <a:gd name="T20" fmla="*/ 53 w 55"/>
                <a:gd name="T21" fmla="*/ 74 h 92"/>
                <a:gd name="T22" fmla="*/ 46 w 55"/>
                <a:gd name="T23" fmla="*/ 87 h 92"/>
                <a:gd name="T24" fmla="*/ 37 w 55"/>
                <a:gd name="T25" fmla="*/ 92 h 92"/>
                <a:gd name="T26" fmla="*/ 33 w 55"/>
                <a:gd name="T27" fmla="*/ 92 h 92"/>
                <a:gd name="T28" fmla="*/ 28 w 55"/>
                <a:gd name="T29" fmla="*/ 91 h 92"/>
                <a:gd name="T30" fmla="*/ 24 w 55"/>
                <a:gd name="T31" fmla="*/ 90 h 92"/>
                <a:gd name="T32" fmla="*/ 20 w 55"/>
                <a:gd name="T33" fmla="*/ 87 h 92"/>
                <a:gd name="T34" fmla="*/ 19 w 55"/>
                <a:gd name="T35" fmla="*/ 84 h 92"/>
                <a:gd name="T36" fmla="*/ 13 w 55"/>
                <a:gd name="T37" fmla="*/ 77 h 92"/>
                <a:gd name="T38" fmla="*/ 7 w 55"/>
                <a:gd name="T39" fmla="*/ 66 h 92"/>
                <a:gd name="T40" fmla="*/ 1 w 55"/>
                <a:gd name="T41" fmla="*/ 5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92">
                  <a:moveTo>
                    <a:pt x="1" y="51"/>
                  </a:moveTo>
                  <a:lnTo>
                    <a:pt x="0" y="33"/>
                  </a:lnTo>
                  <a:lnTo>
                    <a:pt x="2" y="17"/>
                  </a:lnTo>
                  <a:lnTo>
                    <a:pt x="8" y="6"/>
                  </a:lnTo>
                  <a:lnTo>
                    <a:pt x="18" y="0"/>
                  </a:lnTo>
                  <a:lnTo>
                    <a:pt x="28" y="2"/>
                  </a:lnTo>
                  <a:lnTo>
                    <a:pt x="39" y="10"/>
                  </a:lnTo>
                  <a:lnTo>
                    <a:pt x="48" y="24"/>
                  </a:lnTo>
                  <a:lnTo>
                    <a:pt x="53" y="42"/>
                  </a:lnTo>
                  <a:lnTo>
                    <a:pt x="55" y="59"/>
                  </a:lnTo>
                  <a:lnTo>
                    <a:pt x="53" y="74"/>
                  </a:lnTo>
                  <a:lnTo>
                    <a:pt x="46" y="87"/>
                  </a:lnTo>
                  <a:lnTo>
                    <a:pt x="37" y="92"/>
                  </a:lnTo>
                  <a:lnTo>
                    <a:pt x="33" y="92"/>
                  </a:lnTo>
                  <a:lnTo>
                    <a:pt x="28" y="91"/>
                  </a:lnTo>
                  <a:lnTo>
                    <a:pt x="24" y="90"/>
                  </a:lnTo>
                  <a:lnTo>
                    <a:pt x="20" y="87"/>
                  </a:lnTo>
                  <a:lnTo>
                    <a:pt x="19" y="84"/>
                  </a:lnTo>
                  <a:lnTo>
                    <a:pt x="13" y="77"/>
                  </a:lnTo>
                  <a:lnTo>
                    <a:pt x="7" y="66"/>
                  </a:lnTo>
                  <a:lnTo>
                    <a:pt x="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7" name="Freeform 147">
              <a:extLst>
                <a:ext uri="{FF2B5EF4-FFF2-40B4-BE49-F238E27FC236}">
                  <a16:creationId xmlns:a16="http://schemas.microsoft.com/office/drawing/2014/main" id="{B1521F53-FD9B-4DA3-9CCD-46AF1B953356}"/>
                </a:ext>
              </a:extLst>
            </p:cNvPr>
            <p:cNvSpPr>
              <a:spLocks/>
            </p:cNvSpPr>
            <p:nvPr/>
          </p:nvSpPr>
          <p:spPr bwMode="auto">
            <a:xfrm flipH="1">
              <a:off x="5161" y="3105"/>
              <a:ext cx="13" cy="21"/>
            </a:xfrm>
            <a:custGeom>
              <a:avLst/>
              <a:gdLst>
                <a:gd name="T0" fmla="*/ 2 w 36"/>
                <a:gd name="T1" fmla="*/ 30 h 56"/>
                <a:gd name="T2" fmla="*/ 0 w 36"/>
                <a:gd name="T3" fmla="*/ 19 h 56"/>
                <a:gd name="T4" fmla="*/ 3 w 36"/>
                <a:gd name="T5" fmla="*/ 10 h 56"/>
                <a:gd name="T6" fmla="*/ 7 w 36"/>
                <a:gd name="T7" fmla="*/ 3 h 56"/>
                <a:gd name="T8" fmla="*/ 13 w 36"/>
                <a:gd name="T9" fmla="*/ 0 h 56"/>
                <a:gd name="T10" fmla="*/ 20 w 36"/>
                <a:gd name="T11" fmla="*/ 0 h 56"/>
                <a:gd name="T12" fmla="*/ 25 w 36"/>
                <a:gd name="T13" fmla="*/ 6 h 56"/>
                <a:gd name="T14" fmla="*/ 31 w 36"/>
                <a:gd name="T15" fmla="*/ 14 h 56"/>
                <a:gd name="T16" fmla="*/ 35 w 36"/>
                <a:gd name="T17" fmla="*/ 25 h 56"/>
                <a:gd name="T18" fmla="*/ 36 w 36"/>
                <a:gd name="T19" fmla="*/ 36 h 56"/>
                <a:gd name="T20" fmla="*/ 33 w 36"/>
                <a:gd name="T21" fmla="*/ 45 h 56"/>
                <a:gd name="T22" fmla="*/ 29 w 36"/>
                <a:gd name="T23" fmla="*/ 54 h 56"/>
                <a:gd name="T24" fmla="*/ 24 w 36"/>
                <a:gd name="T25" fmla="*/ 56 h 56"/>
                <a:gd name="T26" fmla="*/ 21 w 36"/>
                <a:gd name="T27" fmla="*/ 56 h 56"/>
                <a:gd name="T28" fmla="*/ 20 w 36"/>
                <a:gd name="T29" fmla="*/ 56 h 56"/>
                <a:gd name="T30" fmla="*/ 17 w 36"/>
                <a:gd name="T31" fmla="*/ 55 h 56"/>
                <a:gd name="T32" fmla="*/ 14 w 36"/>
                <a:gd name="T33" fmla="*/ 54 h 56"/>
                <a:gd name="T34" fmla="*/ 13 w 36"/>
                <a:gd name="T35" fmla="*/ 52 h 56"/>
                <a:gd name="T36" fmla="*/ 10 w 36"/>
                <a:gd name="T37" fmla="*/ 48 h 56"/>
                <a:gd name="T38" fmla="*/ 6 w 36"/>
                <a:gd name="T39" fmla="*/ 40 h 56"/>
                <a:gd name="T40" fmla="*/ 2 w 36"/>
                <a:gd name="T41"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6">
                  <a:moveTo>
                    <a:pt x="2" y="30"/>
                  </a:moveTo>
                  <a:lnTo>
                    <a:pt x="0" y="19"/>
                  </a:lnTo>
                  <a:lnTo>
                    <a:pt x="3" y="10"/>
                  </a:lnTo>
                  <a:lnTo>
                    <a:pt x="7" y="3"/>
                  </a:lnTo>
                  <a:lnTo>
                    <a:pt x="13" y="0"/>
                  </a:lnTo>
                  <a:lnTo>
                    <a:pt x="20" y="0"/>
                  </a:lnTo>
                  <a:lnTo>
                    <a:pt x="25" y="6"/>
                  </a:lnTo>
                  <a:lnTo>
                    <a:pt x="31" y="14"/>
                  </a:lnTo>
                  <a:lnTo>
                    <a:pt x="35" y="25"/>
                  </a:lnTo>
                  <a:lnTo>
                    <a:pt x="36" y="36"/>
                  </a:lnTo>
                  <a:lnTo>
                    <a:pt x="33" y="45"/>
                  </a:lnTo>
                  <a:lnTo>
                    <a:pt x="29" y="54"/>
                  </a:lnTo>
                  <a:lnTo>
                    <a:pt x="24" y="56"/>
                  </a:lnTo>
                  <a:lnTo>
                    <a:pt x="21" y="56"/>
                  </a:lnTo>
                  <a:lnTo>
                    <a:pt x="20" y="56"/>
                  </a:lnTo>
                  <a:lnTo>
                    <a:pt x="17" y="55"/>
                  </a:lnTo>
                  <a:lnTo>
                    <a:pt x="14" y="54"/>
                  </a:lnTo>
                  <a:lnTo>
                    <a:pt x="13" y="52"/>
                  </a:lnTo>
                  <a:lnTo>
                    <a:pt x="10" y="48"/>
                  </a:lnTo>
                  <a:lnTo>
                    <a:pt x="6" y="40"/>
                  </a:lnTo>
                  <a:lnTo>
                    <a:pt x="2"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8" name="Freeform 148">
              <a:extLst>
                <a:ext uri="{FF2B5EF4-FFF2-40B4-BE49-F238E27FC236}">
                  <a16:creationId xmlns:a16="http://schemas.microsoft.com/office/drawing/2014/main" id="{30AD8B8E-E08C-5F42-F333-C88CBD517AC4}"/>
                </a:ext>
              </a:extLst>
            </p:cNvPr>
            <p:cNvSpPr>
              <a:spLocks/>
            </p:cNvSpPr>
            <p:nvPr/>
          </p:nvSpPr>
          <p:spPr bwMode="auto">
            <a:xfrm flipH="1">
              <a:off x="5157" y="3122"/>
              <a:ext cx="38" cy="46"/>
            </a:xfrm>
            <a:custGeom>
              <a:avLst/>
              <a:gdLst>
                <a:gd name="T0" fmla="*/ 0 w 102"/>
                <a:gd name="T1" fmla="*/ 0 h 125"/>
                <a:gd name="T2" fmla="*/ 1 w 102"/>
                <a:gd name="T3" fmla="*/ 1 h 125"/>
                <a:gd name="T4" fmla="*/ 8 w 102"/>
                <a:gd name="T5" fmla="*/ 7 h 125"/>
                <a:gd name="T6" fmla="*/ 16 w 102"/>
                <a:gd name="T7" fmla="*/ 15 h 125"/>
                <a:gd name="T8" fmla="*/ 28 w 102"/>
                <a:gd name="T9" fmla="*/ 23 h 125"/>
                <a:gd name="T10" fmla="*/ 43 w 102"/>
                <a:gd name="T11" fmla="*/ 33 h 125"/>
                <a:gd name="T12" fmla="*/ 61 w 102"/>
                <a:gd name="T13" fmla="*/ 41 h 125"/>
                <a:gd name="T14" fmla="*/ 80 w 102"/>
                <a:gd name="T15" fmla="*/ 49 h 125"/>
                <a:gd name="T16" fmla="*/ 102 w 102"/>
                <a:gd name="T17" fmla="*/ 54 h 125"/>
                <a:gd name="T18" fmla="*/ 102 w 102"/>
                <a:gd name="T19" fmla="*/ 55 h 125"/>
                <a:gd name="T20" fmla="*/ 101 w 102"/>
                <a:gd name="T21" fmla="*/ 60 h 125"/>
                <a:gd name="T22" fmla="*/ 98 w 102"/>
                <a:gd name="T23" fmla="*/ 69 h 125"/>
                <a:gd name="T24" fmla="*/ 93 w 102"/>
                <a:gd name="T25" fmla="*/ 78 h 125"/>
                <a:gd name="T26" fmla="*/ 83 w 102"/>
                <a:gd name="T27" fmla="*/ 89 h 125"/>
                <a:gd name="T28" fmla="*/ 72 w 102"/>
                <a:gd name="T29" fmla="*/ 102 h 125"/>
                <a:gd name="T30" fmla="*/ 56 w 102"/>
                <a:gd name="T31" fmla="*/ 113 h 125"/>
                <a:gd name="T32" fmla="*/ 34 w 102"/>
                <a:gd name="T33" fmla="*/ 123 h 125"/>
                <a:gd name="T34" fmla="*/ 2 w 102"/>
                <a:gd name="T35" fmla="*/ 125 h 125"/>
                <a:gd name="T36" fmla="*/ 4 w 102"/>
                <a:gd name="T37" fmla="*/ 123 h 125"/>
                <a:gd name="T38" fmla="*/ 9 w 102"/>
                <a:gd name="T39" fmla="*/ 121 h 125"/>
                <a:gd name="T40" fmla="*/ 16 w 102"/>
                <a:gd name="T41" fmla="*/ 115 h 125"/>
                <a:gd name="T42" fmla="*/ 26 w 102"/>
                <a:gd name="T43" fmla="*/ 108 h 125"/>
                <a:gd name="T44" fmla="*/ 35 w 102"/>
                <a:gd name="T45" fmla="*/ 100 h 125"/>
                <a:gd name="T46" fmla="*/ 46 w 102"/>
                <a:gd name="T47" fmla="*/ 91 h 125"/>
                <a:gd name="T48" fmla="*/ 56 w 102"/>
                <a:gd name="T49" fmla="*/ 81 h 125"/>
                <a:gd name="T50" fmla="*/ 65 w 102"/>
                <a:gd name="T51" fmla="*/ 70 h 125"/>
                <a:gd name="T52" fmla="*/ 63 w 102"/>
                <a:gd name="T53" fmla="*/ 69 h 125"/>
                <a:gd name="T54" fmla="*/ 56 w 102"/>
                <a:gd name="T55" fmla="*/ 63 h 125"/>
                <a:gd name="T56" fmla="*/ 46 w 102"/>
                <a:gd name="T57" fmla="*/ 56 h 125"/>
                <a:gd name="T58" fmla="*/ 35 w 102"/>
                <a:gd name="T59" fmla="*/ 47 h 125"/>
                <a:gd name="T60" fmla="*/ 24 w 102"/>
                <a:gd name="T61" fmla="*/ 37 h 125"/>
                <a:gd name="T62" fmla="*/ 13 w 102"/>
                <a:gd name="T63" fmla="*/ 25 h 125"/>
                <a:gd name="T64" fmla="*/ 5 w 102"/>
                <a:gd name="T65" fmla="*/ 12 h 125"/>
                <a:gd name="T66" fmla="*/ 0 w 102"/>
                <a:gd name="T6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125">
                  <a:moveTo>
                    <a:pt x="0" y="0"/>
                  </a:moveTo>
                  <a:lnTo>
                    <a:pt x="1" y="1"/>
                  </a:lnTo>
                  <a:lnTo>
                    <a:pt x="8" y="7"/>
                  </a:lnTo>
                  <a:lnTo>
                    <a:pt x="16" y="15"/>
                  </a:lnTo>
                  <a:lnTo>
                    <a:pt x="28" y="23"/>
                  </a:lnTo>
                  <a:lnTo>
                    <a:pt x="43" y="33"/>
                  </a:lnTo>
                  <a:lnTo>
                    <a:pt x="61" y="41"/>
                  </a:lnTo>
                  <a:lnTo>
                    <a:pt x="80" y="49"/>
                  </a:lnTo>
                  <a:lnTo>
                    <a:pt x="102" y="54"/>
                  </a:lnTo>
                  <a:lnTo>
                    <a:pt x="102" y="55"/>
                  </a:lnTo>
                  <a:lnTo>
                    <a:pt x="101" y="60"/>
                  </a:lnTo>
                  <a:lnTo>
                    <a:pt x="98" y="69"/>
                  </a:lnTo>
                  <a:lnTo>
                    <a:pt x="93" y="78"/>
                  </a:lnTo>
                  <a:lnTo>
                    <a:pt x="83" y="89"/>
                  </a:lnTo>
                  <a:lnTo>
                    <a:pt x="72" y="102"/>
                  </a:lnTo>
                  <a:lnTo>
                    <a:pt x="56" y="113"/>
                  </a:lnTo>
                  <a:lnTo>
                    <a:pt x="34" y="123"/>
                  </a:lnTo>
                  <a:lnTo>
                    <a:pt x="2" y="125"/>
                  </a:lnTo>
                  <a:lnTo>
                    <a:pt x="4" y="123"/>
                  </a:lnTo>
                  <a:lnTo>
                    <a:pt x="9" y="121"/>
                  </a:lnTo>
                  <a:lnTo>
                    <a:pt x="16" y="115"/>
                  </a:lnTo>
                  <a:lnTo>
                    <a:pt x="26" y="108"/>
                  </a:lnTo>
                  <a:lnTo>
                    <a:pt x="35" y="100"/>
                  </a:lnTo>
                  <a:lnTo>
                    <a:pt x="46" y="91"/>
                  </a:lnTo>
                  <a:lnTo>
                    <a:pt x="56" y="81"/>
                  </a:lnTo>
                  <a:lnTo>
                    <a:pt x="65" y="70"/>
                  </a:lnTo>
                  <a:lnTo>
                    <a:pt x="63" y="69"/>
                  </a:lnTo>
                  <a:lnTo>
                    <a:pt x="56" y="63"/>
                  </a:lnTo>
                  <a:lnTo>
                    <a:pt x="46" y="56"/>
                  </a:lnTo>
                  <a:lnTo>
                    <a:pt x="35" y="47"/>
                  </a:lnTo>
                  <a:lnTo>
                    <a:pt x="24" y="37"/>
                  </a:lnTo>
                  <a:lnTo>
                    <a:pt x="13" y="25"/>
                  </a:lnTo>
                  <a:lnTo>
                    <a:pt x="5"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29" name="Freeform 149">
              <a:extLst>
                <a:ext uri="{FF2B5EF4-FFF2-40B4-BE49-F238E27FC236}">
                  <a16:creationId xmlns:a16="http://schemas.microsoft.com/office/drawing/2014/main" id="{9DB5959D-1B02-72CB-1440-50C5955CB7B9}"/>
                </a:ext>
              </a:extLst>
            </p:cNvPr>
            <p:cNvSpPr>
              <a:spLocks/>
            </p:cNvSpPr>
            <p:nvPr/>
          </p:nvSpPr>
          <p:spPr bwMode="auto">
            <a:xfrm flipH="1">
              <a:off x="5381" y="3109"/>
              <a:ext cx="49" cy="63"/>
            </a:xfrm>
            <a:custGeom>
              <a:avLst/>
              <a:gdLst>
                <a:gd name="T0" fmla="*/ 132 w 132"/>
                <a:gd name="T1" fmla="*/ 33 h 169"/>
                <a:gd name="T2" fmla="*/ 129 w 132"/>
                <a:gd name="T3" fmla="*/ 30 h 169"/>
                <a:gd name="T4" fmla="*/ 124 w 132"/>
                <a:gd name="T5" fmla="*/ 25 h 169"/>
                <a:gd name="T6" fmla="*/ 114 w 132"/>
                <a:gd name="T7" fmla="*/ 18 h 169"/>
                <a:gd name="T8" fmla="*/ 100 w 132"/>
                <a:gd name="T9" fmla="*/ 10 h 169"/>
                <a:gd name="T10" fmla="*/ 85 w 132"/>
                <a:gd name="T11" fmla="*/ 3 h 169"/>
                <a:gd name="T12" fmla="*/ 69 w 132"/>
                <a:gd name="T13" fmla="*/ 0 h 169"/>
                <a:gd name="T14" fmla="*/ 53 w 132"/>
                <a:gd name="T15" fmla="*/ 0 h 169"/>
                <a:gd name="T16" fmla="*/ 35 w 132"/>
                <a:gd name="T17" fmla="*/ 6 h 169"/>
                <a:gd name="T18" fmla="*/ 32 w 132"/>
                <a:gd name="T19" fmla="*/ 7 h 169"/>
                <a:gd name="T20" fmla="*/ 25 w 132"/>
                <a:gd name="T21" fmla="*/ 14 h 169"/>
                <a:gd name="T22" fmla="*/ 17 w 132"/>
                <a:gd name="T23" fmla="*/ 24 h 169"/>
                <a:gd name="T24" fmla="*/ 9 w 132"/>
                <a:gd name="T25" fmla="*/ 36 h 169"/>
                <a:gd name="T26" fmla="*/ 2 w 132"/>
                <a:gd name="T27" fmla="*/ 52 h 169"/>
                <a:gd name="T28" fmla="*/ 0 w 132"/>
                <a:gd name="T29" fmla="*/ 71 h 169"/>
                <a:gd name="T30" fmla="*/ 5 w 132"/>
                <a:gd name="T31" fmla="*/ 95 h 169"/>
                <a:gd name="T32" fmla="*/ 18 w 132"/>
                <a:gd name="T33" fmla="*/ 119 h 169"/>
                <a:gd name="T34" fmla="*/ 20 w 132"/>
                <a:gd name="T35" fmla="*/ 122 h 169"/>
                <a:gd name="T36" fmla="*/ 25 w 132"/>
                <a:gd name="T37" fmla="*/ 129 h 169"/>
                <a:gd name="T38" fmla="*/ 33 w 132"/>
                <a:gd name="T39" fmla="*/ 137 h 169"/>
                <a:gd name="T40" fmla="*/ 43 w 132"/>
                <a:gd name="T41" fmla="*/ 148 h 169"/>
                <a:gd name="T42" fmla="*/ 57 w 132"/>
                <a:gd name="T43" fmla="*/ 158 h 169"/>
                <a:gd name="T44" fmla="*/ 72 w 132"/>
                <a:gd name="T45" fmla="*/ 165 h 169"/>
                <a:gd name="T46" fmla="*/ 90 w 132"/>
                <a:gd name="T47" fmla="*/ 169 h 169"/>
                <a:gd name="T48" fmla="*/ 109 w 132"/>
                <a:gd name="T49" fmla="*/ 167 h 169"/>
                <a:gd name="T50" fmla="*/ 105 w 132"/>
                <a:gd name="T51" fmla="*/ 165 h 169"/>
                <a:gd name="T52" fmla="*/ 96 w 132"/>
                <a:gd name="T53" fmla="*/ 155 h 169"/>
                <a:gd name="T54" fmla="*/ 84 w 132"/>
                <a:gd name="T55" fmla="*/ 141 h 169"/>
                <a:gd name="T56" fmla="*/ 72 w 132"/>
                <a:gd name="T57" fmla="*/ 124 h 169"/>
                <a:gd name="T58" fmla="*/ 61 w 132"/>
                <a:gd name="T59" fmla="*/ 103 h 169"/>
                <a:gd name="T60" fmla="*/ 55 w 132"/>
                <a:gd name="T61" fmla="*/ 80 h 169"/>
                <a:gd name="T62" fmla="*/ 58 w 132"/>
                <a:gd name="T63" fmla="*/ 58 h 169"/>
                <a:gd name="T64" fmla="*/ 70 w 132"/>
                <a:gd name="T65" fmla="*/ 34 h 169"/>
                <a:gd name="T66" fmla="*/ 72 w 132"/>
                <a:gd name="T67" fmla="*/ 33 h 169"/>
                <a:gd name="T68" fmla="*/ 74 w 132"/>
                <a:gd name="T69" fmla="*/ 32 h 169"/>
                <a:gd name="T70" fmla="*/ 79 w 132"/>
                <a:gd name="T71" fmla="*/ 30 h 169"/>
                <a:gd name="T72" fmla="*/ 85 w 132"/>
                <a:gd name="T73" fmla="*/ 28 h 169"/>
                <a:gd name="T74" fmla="*/ 94 w 132"/>
                <a:gd name="T75" fmla="*/ 26 h 169"/>
                <a:gd name="T76" fmla="*/ 105 w 132"/>
                <a:gd name="T77" fmla="*/ 26 h 169"/>
                <a:gd name="T78" fmla="*/ 117 w 132"/>
                <a:gd name="T79" fmla="*/ 29 h 169"/>
                <a:gd name="T80" fmla="*/ 132 w 132"/>
                <a:gd name="T81"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9">
                  <a:moveTo>
                    <a:pt x="132" y="33"/>
                  </a:moveTo>
                  <a:lnTo>
                    <a:pt x="129" y="30"/>
                  </a:lnTo>
                  <a:lnTo>
                    <a:pt x="124" y="25"/>
                  </a:lnTo>
                  <a:lnTo>
                    <a:pt x="114" y="18"/>
                  </a:lnTo>
                  <a:lnTo>
                    <a:pt x="100" y="10"/>
                  </a:lnTo>
                  <a:lnTo>
                    <a:pt x="85" y="3"/>
                  </a:lnTo>
                  <a:lnTo>
                    <a:pt x="69" y="0"/>
                  </a:lnTo>
                  <a:lnTo>
                    <a:pt x="53" y="0"/>
                  </a:lnTo>
                  <a:lnTo>
                    <a:pt x="35" y="6"/>
                  </a:lnTo>
                  <a:lnTo>
                    <a:pt x="32" y="7"/>
                  </a:lnTo>
                  <a:lnTo>
                    <a:pt x="25" y="14"/>
                  </a:lnTo>
                  <a:lnTo>
                    <a:pt x="17" y="24"/>
                  </a:lnTo>
                  <a:lnTo>
                    <a:pt x="9" y="36"/>
                  </a:lnTo>
                  <a:lnTo>
                    <a:pt x="2" y="52"/>
                  </a:lnTo>
                  <a:lnTo>
                    <a:pt x="0" y="71"/>
                  </a:lnTo>
                  <a:lnTo>
                    <a:pt x="5" y="95"/>
                  </a:lnTo>
                  <a:lnTo>
                    <a:pt x="18" y="119"/>
                  </a:lnTo>
                  <a:lnTo>
                    <a:pt x="20" y="122"/>
                  </a:lnTo>
                  <a:lnTo>
                    <a:pt x="25" y="129"/>
                  </a:lnTo>
                  <a:lnTo>
                    <a:pt x="33" y="137"/>
                  </a:lnTo>
                  <a:lnTo>
                    <a:pt x="43" y="148"/>
                  </a:lnTo>
                  <a:lnTo>
                    <a:pt x="57" y="158"/>
                  </a:lnTo>
                  <a:lnTo>
                    <a:pt x="72" y="165"/>
                  </a:lnTo>
                  <a:lnTo>
                    <a:pt x="90" y="169"/>
                  </a:lnTo>
                  <a:lnTo>
                    <a:pt x="109" y="167"/>
                  </a:lnTo>
                  <a:lnTo>
                    <a:pt x="105" y="165"/>
                  </a:lnTo>
                  <a:lnTo>
                    <a:pt x="96" y="155"/>
                  </a:lnTo>
                  <a:lnTo>
                    <a:pt x="84" y="141"/>
                  </a:lnTo>
                  <a:lnTo>
                    <a:pt x="72" y="124"/>
                  </a:lnTo>
                  <a:lnTo>
                    <a:pt x="61" y="103"/>
                  </a:lnTo>
                  <a:lnTo>
                    <a:pt x="55" y="80"/>
                  </a:lnTo>
                  <a:lnTo>
                    <a:pt x="58" y="58"/>
                  </a:lnTo>
                  <a:lnTo>
                    <a:pt x="70" y="34"/>
                  </a:lnTo>
                  <a:lnTo>
                    <a:pt x="72" y="33"/>
                  </a:lnTo>
                  <a:lnTo>
                    <a:pt x="74" y="32"/>
                  </a:lnTo>
                  <a:lnTo>
                    <a:pt x="79" y="30"/>
                  </a:lnTo>
                  <a:lnTo>
                    <a:pt x="85" y="28"/>
                  </a:lnTo>
                  <a:lnTo>
                    <a:pt x="94" y="26"/>
                  </a:lnTo>
                  <a:lnTo>
                    <a:pt x="105" y="26"/>
                  </a:lnTo>
                  <a:lnTo>
                    <a:pt x="117" y="29"/>
                  </a:lnTo>
                  <a:lnTo>
                    <a:pt x="13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0" name="Freeform 150">
              <a:extLst>
                <a:ext uri="{FF2B5EF4-FFF2-40B4-BE49-F238E27FC236}">
                  <a16:creationId xmlns:a16="http://schemas.microsoft.com/office/drawing/2014/main" id="{F5A7DBC4-B2A2-ADAB-AE0F-3FC16A25DEB3}"/>
                </a:ext>
              </a:extLst>
            </p:cNvPr>
            <p:cNvSpPr>
              <a:spLocks/>
            </p:cNvSpPr>
            <p:nvPr/>
          </p:nvSpPr>
          <p:spPr bwMode="auto">
            <a:xfrm flipH="1">
              <a:off x="5381" y="3116"/>
              <a:ext cx="42" cy="55"/>
            </a:xfrm>
            <a:custGeom>
              <a:avLst/>
              <a:gdLst>
                <a:gd name="T0" fmla="*/ 111 w 111"/>
                <a:gd name="T1" fmla="*/ 18 h 147"/>
                <a:gd name="T2" fmla="*/ 110 w 111"/>
                <a:gd name="T3" fmla="*/ 17 h 147"/>
                <a:gd name="T4" fmla="*/ 107 w 111"/>
                <a:gd name="T5" fmla="*/ 14 h 147"/>
                <a:gd name="T6" fmla="*/ 101 w 111"/>
                <a:gd name="T7" fmla="*/ 10 h 147"/>
                <a:gd name="T8" fmla="*/ 93 w 111"/>
                <a:gd name="T9" fmla="*/ 6 h 147"/>
                <a:gd name="T10" fmla="*/ 82 w 111"/>
                <a:gd name="T11" fmla="*/ 3 h 147"/>
                <a:gd name="T12" fmla="*/ 70 w 111"/>
                <a:gd name="T13" fmla="*/ 0 h 147"/>
                <a:gd name="T14" fmla="*/ 55 w 111"/>
                <a:gd name="T15" fmla="*/ 0 h 147"/>
                <a:gd name="T16" fmla="*/ 37 w 111"/>
                <a:gd name="T17" fmla="*/ 3 h 147"/>
                <a:gd name="T18" fmla="*/ 34 w 111"/>
                <a:gd name="T19" fmla="*/ 5 h 147"/>
                <a:gd name="T20" fmla="*/ 27 w 111"/>
                <a:gd name="T21" fmla="*/ 9 h 147"/>
                <a:gd name="T22" fmla="*/ 19 w 111"/>
                <a:gd name="T23" fmla="*/ 17 h 147"/>
                <a:gd name="T24" fmla="*/ 11 w 111"/>
                <a:gd name="T25" fmla="*/ 26 h 147"/>
                <a:gd name="T26" fmla="*/ 4 w 111"/>
                <a:gd name="T27" fmla="*/ 40 h 147"/>
                <a:gd name="T28" fmla="*/ 0 w 111"/>
                <a:gd name="T29" fmla="*/ 57 h 147"/>
                <a:gd name="T30" fmla="*/ 1 w 111"/>
                <a:gd name="T31" fmla="*/ 74 h 147"/>
                <a:gd name="T32" fmla="*/ 11 w 111"/>
                <a:gd name="T33" fmla="*/ 96 h 147"/>
                <a:gd name="T34" fmla="*/ 12 w 111"/>
                <a:gd name="T35" fmla="*/ 99 h 147"/>
                <a:gd name="T36" fmla="*/ 16 w 111"/>
                <a:gd name="T37" fmla="*/ 105 h 147"/>
                <a:gd name="T38" fmla="*/ 25 w 111"/>
                <a:gd name="T39" fmla="*/ 111 h 147"/>
                <a:gd name="T40" fmla="*/ 34 w 111"/>
                <a:gd name="T41" fmla="*/ 121 h 147"/>
                <a:gd name="T42" fmla="*/ 47 w 111"/>
                <a:gd name="T43" fmla="*/ 131 h 147"/>
                <a:gd name="T44" fmla="*/ 60 w 111"/>
                <a:gd name="T45" fmla="*/ 139 h 147"/>
                <a:gd name="T46" fmla="*/ 77 w 111"/>
                <a:gd name="T47" fmla="*/ 144 h 147"/>
                <a:gd name="T48" fmla="*/ 95 w 111"/>
                <a:gd name="T49" fmla="*/ 147 h 147"/>
                <a:gd name="T50" fmla="*/ 111 w 111"/>
                <a:gd name="T51"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47">
                  <a:moveTo>
                    <a:pt x="111" y="18"/>
                  </a:moveTo>
                  <a:lnTo>
                    <a:pt x="110" y="17"/>
                  </a:lnTo>
                  <a:lnTo>
                    <a:pt x="107" y="14"/>
                  </a:lnTo>
                  <a:lnTo>
                    <a:pt x="101" y="10"/>
                  </a:lnTo>
                  <a:lnTo>
                    <a:pt x="93" y="6"/>
                  </a:lnTo>
                  <a:lnTo>
                    <a:pt x="82" y="3"/>
                  </a:lnTo>
                  <a:lnTo>
                    <a:pt x="70" y="0"/>
                  </a:lnTo>
                  <a:lnTo>
                    <a:pt x="55" y="0"/>
                  </a:lnTo>
                  <a:lnTo>
                    <a:pt x="37" y="3"/>
                  </a:lnTo>
                  <a:lnTo>
                    <a:pt x="34" y="5"/>
                  </a:lnTo>
                  <a:lnTo>
                    <a:pt x="27" y="9"/>
                  </a:lnTo>
                  <a:lnTo>
                    <a:pt x="19" y="17"/>
                  </a:lnTo>
                  <a:lnTo>
                    <a:pt x="11" y="26"/>
                  </a:lnTo>
                  <a:lnTo>
                    <a:pt x="4" y="40"/>
                  </a:lnTo>
                  <a:lnTo>
                    <a:pt x="0" y="57"/>
                  </a:lnTo>
                  <a:lnTo>
                    <a:pt x="1" y="74"/>
                  </a:lnTo>
                  <a:lnTo>
                    <a:pt x="11" y="96"/>
                  </a:lnTo>
                  <a:lnTo>
                    <a:pt x="12" y="99"/>
                  </a:lnTo>
                  <a:lnTo>
                    <a:pt x="16" y="105"/>
                  </a:lnTo>
                  <a:lnTo>
                    <a:pt x="25" y="111"/>
                  </a:lnTo>
                  <a:lnTo>
                    <a:pt x="34" y="121"/>
                  </a:lnTo>
                  <a:lnTo>
                    <a:pt x="47" y="131"/>
                  </a:lnTo>
                  <a:lnTo>
                    <a:pt x="60" y="139"/>
                  </a:lnTo>
                  <a:lnTo>
                    <a:pt x="77" y="144"/>
                  </a:lnTo>
                  <a:lnTo>
                    <a:pt x="95" y="147"/>
                  </a:lnTo>
                  <a:lnTo>
                    <a:pt x="111" y="1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1" name="Freeform 151">
              <a:extLst>
                <a:ext uri="{FF2B5EF4-FFF2-40B4-BE49-F238E27FC236}">
                  <a16:creationId xmlns:a16="http://schemas.microsoft.com/office/drawing/2014/main" id="{26315C79-67D5-26E4-7240-5216183E74C6}"/>
                </a:ext>
              </a:extLst>
            </p:cNvPr>
            <p:cNvSpPr>
              <a:spLocks/>
            </p:cNvSpPr>
            <p:nvPr/>
          </p:nvSpPr>
          <p:spPr bwMode="auto">
            <a:xfrm flipH="1">
              <a:off x="5391" y="3133"/>
              <a:ext cx="17" cy="18"/>
            </a:xfrm>
            <a:custGeom>
              <a:avLst/>
              <a:gdLst>
                <a:gd name="T0" fmla="*/ 44 w 44"/>
                <a:gd name="T1" fmla="*/ 2 h 50"/>
                <a:gd name="T2" fmla="*/ 42 w 44"/>
                <a:gd name="T3" fmla="*/ 2 h 50"/>
                <a:gd name="T4" fmla="*/ 37 w 44"/>
                <a:gd name="T5" fmla="*/ 4 h 50"/>
                <a:gd name="T6" fmla="*/ 30 w 44"/>
                <a:gd name="T7" fmla="*/ 7 h 50"/>
                <a:gd name="T8" fmla="*/ 22 w 44"/>
                <a:gd name="T9" fmla="*/ 13 h 50"/>
                <a:gd name="T10" fmla="*/ 15 w 44"/>
                <a:gd name="T11" fmla="*/ 18 h 50"/>
                <a:gd name="T12" fmla="*/ 11 w 44"/>
                <a:gd name="T13" fmla="*/ 28 h 50"/>
                <a:gd name="T14" fmla="*/ 9 w 44"/>
                <a:gd name="T15" fmla="*/ 37 h 50"/>
                <a:gd name="T16" fmla="*/ 13 w 44"/>
                <a:gd name="T17" fmla="*/ 50 h 50"/>
                <a:gd name="T18" fmla="*/ 12 w 44"/>
                <a:gd name="T19" fmla="*/ 47 h 50"/>
                <a:gd name="T20" fmla="*/ 7 w 44"/>
                <a:gd name="T21" fmla="*/ 40 h 50"/>
                <a:gd name="T22" fmla="*/ 2 w 44"/>
                <a:gd name="T23" fmla="*/ 32 h 50"/>
                <a:gd name="T24" fmla="*/ 0 w 44"/>
                <a:gd name="T25" fmla="*/ 21 h 50"/>
                <a:gd name="T26" fmla="*/ 0 w 44"/>
                <a:gd name="T27" fmla="*/ 13 h 50"/>
                <a:gd name="T28" fmla="*/ 7 w 44"/>
                <a:gd name="T29" fmla="*/ 4 h 50"/>
                <a:gd name="T30" fmla="*/ 20 w 44"/>
                <a:gd name="T31" fmla="*/ 0 h 50"/>
                <a:gd name="T32" fmla="*/ 44 w 44"/>
                <a:gd name="T33"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0">
                  <a:moveTo>
                    <a:pt x="44" y="2"/>
                  </a:moveTo>
                  <a:lnTo>
                    <a:pt x="42" y="2"/>
                  </a:lnTo>
                  <a:lnTo>
                    <a:pt x="37" y="4"/>
                  </a:lnTo>
                  <a:lnTo>
                    <a:pt x="30" y="7"/>
                  </a:lnTo>
                  <a:lnTo>
                    <a:pt x="22" y="13"/>
                  </a:lnTo>
                  <a:lnTo>
                    <a:pt x="15" y="18"/>
                  </a:lnTo>
                  <a:lnTo>
                    <a:pt x="11" y="28"/>
                  </a:lnTo>
                  <a:lnTo>
                    <a:pt x="9" y="37"/>
                  </a:lnTo>
                  <a:lnTo>
                    <a:pt x="13" y="50"/>
                  </a:lnTo>
                  <a:lnTo>
                    <a:pt x="12" y="47"/>
                  </a:lnTo>
                  <a:lnTo>
                    <a:pt x="7" y="40"/>
                  </a:lnTo>
                  <a:lnTo>
                    <a:pt x="2" y="32"/>
                  </a:lnTo>
                  <a:lnTo>
                    <a:pt x="0" y="21"/>
                  </a:lnTo>
                  <a:lnTo>
                    <a:pt x="0" y="13"/>
                  </a:lnTo>
                  <a:lnTo>
                    <a:pt x="7" y="4"/>
                  </a:lnTo>
                  <a:lnTo>
                    <a:pt x="20" y="0"/>
                  </a:lnTo>
                  <a:lnTo>
                    <a:pt x="4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2" name="Freeform 152">
              <a:extLst>
                <a:ext uri="{FF2B5EF4-FFF2-40B4-BE49-F238E27FC236}">
                  <a16:creationId xmlns:a16="http://schemas.microsoft.com/office/drawing/2014/main" id="{66B99441-84CF-B969-A742-AE2A2D0996F6}"/>
                </a:ext>
              </a:extLst>
            </p:cNvPr>
            <p:cNvSpPr>
              <a:spLocks/>
            </p:cNvSpPr>
            <p:nvPr/>
          </p:nvSpPr>
          <p:spPr bwMode="auto">
            <a:xfrm flipH="1">
              <a:off x="5244" y="3063"/>
              <a:ext cx="72" cy="35"/>
            </a:xfrm>
            <a:custGeom>
              <a:avLst/>
              <a:gdLst>
                <a:gd name="T0" fmla="*/ 176 w 192"/>
                <a:gd name="T1" fmla="*/ 42 h 98"/>
                <a:gd name="T2" fmla="*/ 173 w 192"/>
                <a:gd name="T3" fmla="*/ 42 h 98"/>
                <a:gd name="T4" fmla="*/ 167 w 192"/>
                <a:gd name="T5" fmla="*/ 39 h 98"/>
                <a:gd name="T6" fmla="*/ 156 w 192"/>
                <a:gd name="T7" fmla="*/ 37 h 98"/>
                <a:gd name="T8" fmla="*/ 143 w 192"/>
                <a:gd name="T9" fmla="*/ 37 h 98"/>
                <a:gd name="T10" fmla="*/ 126 w 192"/>
                <a:gd name="T11" fmla="*/ 37 h 98"/>
                <a:gd name="T12" fmla="*/ 108 w 192"/>
                <a:gd name="T13" fmla="*/ 40 h 98"/>
                <a:gd name="T14" fmla="*/ 88 w 192"/>
                <a:gd name="T15" fmla="*/ 46 h 98"/>
                <a:gd name="T16" fmla="*/ 66 w 192"/>
                <a:gd name="T17" fmla="*/ 55 h 98"/>
                <a:gd name="T18" fmla="*/ 7 w 192"/>
                <a:gd name="T19" fmla="*/ 98 h 98"/>
                <a:gd name="T20" fmla="*/ 6 w 192"/>
                <a:gd name="T21" fmla="*/ 98 h 98"/>
                <a:gd name="T22" fmla="*/ 1 w 192"/>
                <a:gd name="T23" fmla="*/ 96 h 98"/>
                <a:gd name="T24" fmla="*/ 0 w 192"/>
                <a:gd name="T25" fmla="*/ 94 h 98"/>
                <a:gd name="T26" fmla="*/ 4 w 192"/>
                <a:gd name="T27" fmla="*/ 85 h 98"/>
                <a:gd name="T28" fmla="*/ 10 w 192"/>
                <a:gd name="T29" fmla="*/ 77 h 98"/>
                <a:gd name="T30" fmla="*/ 17 w 192"/>
                <a:gd name="T31" fmla="*/ 69 h 98"/>
                <a:gd name="T32" fmla="*/ 23 w 192"/>
                <a:gd name="T33" fmla="*/ 61 h 98"/>
                <a:gd name="T34" fmla="*/ 30 w 192"/>
                <a:gd name="T35" fmla="*/ 53 h 98"/>
                <a:gd name="T36" fmla="*/ 38 w 192"/>
                <a:gd name="T37" fmla="*/ 44 h 98"/>
                <a:gd name="T38" fmla="*/ 45 w 192"/>
                <a:gd name="T39" fmla="*/ 36 h 98"/>
                <a:gd name="T40" fmla="*/ 54 w 192"/>
                <a:gd name="T41" fmla="*/ 28 h 98"/>
                <a:gd name="T42" fmla="*/ 62 w 192"/>
                <a:gd name="T43" fmla="*/ 21 h 98"/>
                <a:gd name="T44" fmla="*/ 65 w 192"/>
                <a:gd name="T45" fmla="*/ 20 h 98"/>
                <a:gd name="T46" fmla="*/ 73 w 192"/>
                <a:gd name="T47" fmla="*/ 16 h 98"/>
                <a:gd name="T48" fmla="*/ 85 w 192"/>
                <a:gd name="T49" fmla="*/ 11 h 98"/>
                <a:gd name="T50" fmla="*/ 102 w 192"/>
                <a:gd name="T51" fmla="*/ 6 h 98"/>
                <a:gd name="T52" fmla="*/ 121 w 192"/>
                <a:gd name="T53" fmla="*/ 3 h 98"/>
                <a:gd name="T54" fmla="*/ 140 w 192"/>
                <a:gd name="T55" fmla="*/ 2 h 98"/>
                <a:gd name="T56" fmla="*/ 162 w 192"/>
                <a:gd name="T57" fmla="*/ 3 h 98"/>
                <a:gd name="T58" fmla="*/ 182 w 192"/>
                <a:gd name="T59" fmla="*/ 9 h 98"/>
                <a:gd name="T60" fmla="*/ 192 w 192"/>
                <a:gd name="T61" fmla="*/ 0 h 98"/>
                <a:gd name="T62" fmla="*/ 191 w 192"/>
                <a:gd name="T63" fmla="*/ 6 h 98"/>
                <a:gd name="T64" fmla="*/ 188 w 192"/>
                <a:gd name="T65" fmla="*/ 18 h 98"/>
                <a:gd name="T66" fmla="*/ 182 w 192"/>
                <a:gd name="T67" fmla="*/ 32 h 98"/>
                <a:gd name="T68" fmla="*/ 176 w 192"/>
                <a:gd name="T6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98">
                  <a:moveTo>
                    <a:pt x="176" y="42"/>
                  </a:moveTo>
                  <a:lnTo>
                    <a:pt x="173" y="42"/>
                  </a:lnTo>
                  <a:lnTo>
                    <a:pt x="167" y="39"/>
                  </a:lnTo>
                  <a:lnTo>
                    <a:pt x="156" y="37"/>
                  </a:lnTo>
                  <a:lnTo>
                    <a:pt x="143" y="37"/>
                  </a:lnTo>
                  <a:lnTo>
                    <a:pt x="126" y="37"/>
                  </a:lnTo>
                  <a:lnTo>
                    <a:pt x="108" y="40"/>
                  </a:lnTo>
                  <a:lnTo>
                    <a:pt x="88" y="46"/>
                  </a:lnTo>
                  <a:lnTo>
                    <a:pt x="66" y="55"/>
                  </a:lnTo>
                  <a:lnTo>
                    <a:pt x="7" y="98"/>
                  </a:lnTo>
                  <a:lnTo>
                    <a:pt x="6" y="98"/>
                  </a:lnTo>
                  <a:lnTo>
                    <a:pt x="1" y="96"/>
                  </a:lnTo>
                  <a:lnTo>
                    <a:pt x="0" y="94"/>
                  </a:lnTo>
                  <a:lnTo>
                    <a:pt x="4" y="85"/>
                  </a:lnTo>
                  <a:lnTo>
                    <a:pt x="10" y="77"/>
                  </a:lnTo>
                  <a:lnTo>
                    <a:pt x="17" y="69"/>
                  </a:lnTo>
                  <a:lnTo>
                    <a:pt x="23" y="61"/>
                  </a:lnTo>
                  <a:lnTo>
                    <a:pt x="30" y="53"/>
                  </a:lnTo>
                  <a:lnTo>
                    <a:pt x="38" y="44"/>
                  </a:lnTo>
                  <a:lnTo>
                    <a:pt x="45" y="36"/>
                  </a:lnTo>
                  <a:lnTo>
                    <a:pt x="54" y="28"/>
                  </a:lnTo>
                  <a:lnTo>
                    <a:pt x="62" y="21"/>
                  </a:lnTo>
                  <a:lnTo>
                    <a:pt x="65" y="20"/>
                  </a:lnTo>
                  <a:lnTo>
                    <a:pt x="73" y="16"/>
                  </a:lnTo>
                  <a:lnTo>
                    <a:pt x="85" y="11"/>
                  </a:lnTo>
                  <a:lnTo>
                    <a:pt x="102" y="6"/>
                  </a:lnTo>
                  <a:lnTo>
                    <a:pt x="121" y="3"/>
                  </a:lnTo>
                  <a:lnTo>
                    <a:pt x="140" y="2"/>
                  </a:lnTo>
                  <a:lnTo>
                    <a:pt x="162" y="3"/>
                  </a:lnTo>
                  <a:lnTo>
                    <a:pt x="182" y="9"/>
                  </a:lnTo>
                  <a:lnTo>
                    <a:pt x="192" y="0"/>
                  </a:lnTo>
                  <a:lnTo>
                    <a:pt x="191" y="6"/>
                  </a:lnTo>
                  <a:lnTo>
                    <a:pt x="188" y="18"/>
                  </a:lnTo>
                  <a:lnTo>
                    <a:pt x="182" y="32"/>
                  </a:lnTo>
                  <a:lnTo>
                    <a:pt x="176"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3" name="Freeform 153">
              <a:extLst>
                <a:ext uri="{FF2B5EF4-FFF2-40B4-BE49-F238E27FC236}">
                  <a16:creationId xmlns:a16="http://schemas.microsoft.com/office/drawing/2014/main" id="{EBCF103D-183A-35D4-32C2-00B5F2F4C0FE}"/>
                </a:ext>
              </a:extLst>
            </p:cNvPr>
            <p:cNvSpPr>
              <a:spLocks/>
            </p:cNvSpPr>
            <p:nvPr/>
          </p:nvSpPr>
          <p:spPr bwMode="auto">
            <a:xfrm flipH="1">
              <a:off x="5122" y="3054"/>
              <a:ext cx="64" cy="23"/>
            </a:xfrm>
            <a:custGeom>
              <a:avLst/>
              <a:gdLst>
                <a:gd name="T0" fmla="*/ 10 w 170"/>
                <a:gd name="T1" fmla="*/ 46 h 60"/>
                <a:gd name="T2" fmla="*/ 11 w 170"/>
                <a:gd name="T3" fmla="*/ 45 h 60"/>
                <a:gd name="T4" fmla="*/ 18 w 170"/>
                <a:gd name="T5" fmla="*/ 42 h 60"/>
                <a:gd name="T6" fmla="*/ 26 w 170"/>
                <a:gd name="T7" fmla="*/ 40 h 60"/>
                <a:gd name="T8" fmla="*/ 40 w 170"/>
                <a:gd name="T9" fmla="*/ 36 h 60"/>
                <a:gd name="T10" fmla="*/ 55 w 170"/>
                <a:gd name="T11" fmla="*/ 33 h 60"/>
                <a:gd name="T12" fmla="*/ 73 w 170"/>
                <a:gd name="T13" fmla="*/ 31 h 60"/>
                <a:gd name="T14" fmla="*/ 93 w 170"/>
                <a:gd name="T15" fmla="*/ 33 h 60"/>
                <a:gd name="T16" fmla="*/ 115 w 170"/>
                <a:gd name="T17" fmla="*/ 37 h 60"/>
                <a:gd name="T18" fmla="*/ 168 w 170"/>
                <a:gd name="T19" fmla="*/ 60 h 60"/>
                <a:gd name="T20" fmla="*/ 169 w 170"/>
                <a:gd name="T21" fmla="*/ 59 h 60"/>
                <a:gd name="T22" fmla="*/ 170 w 170"/>
                <a:gd name="T23" fmla="*/ 53 h 60"/>
                <a:gd name="T24" fmla="*/ 170 w 170"/>
                <a:gd name="T25" fmla="*/ 48 h 60"/>
                <a:gd name="T26" fmla="*/ 165 w 170"/>
                <a:gd name="T27" fmla="*/ 40 h 60"/>
                <a:gd name="T28" fmla="*/ 154 w 170"/>
                <a:gd name="T29" fmla="*/ 30 h 60"/>
                <a:gd name="T30" fmla="*/ 147 w 170"/>
                <a:gd name="T31" fmla="*/ 22 h 60"/>
                <a:gd name="T32" fmla="*/ 139 w 170"/>
                <a:gd name="T33" fmla="*/ 15 h 60"/>
                <a:gd name="T34" fmla="*/ 125 w 170"/>
                <a:gd name="T35" fmla="*/ 7 h 60"/>
                <a:gd name="T36" fmla="*/ 122 w 170"/>
                <a:gd name="T37" fmla="*/ 5 h 60"/>
                <a:gd name="T38" fmla="*/ 115 w 170"/>
                <a:gd name="T39" fmla="*/ 4 h 60"/>
                <a:gd name="T40" fmla="*/ 103 w 170"/>
                <a:gd name="T41" fmla="*/ 3 h 60"/>
                <a:gd name="T42" fmla="*/ 89 w 170"/>
                <a:gd name="T43" fmla="*/ 0 h 60"/>
                <a:gd name="T44" fmla="*/ 73 w 170"/>
                <a:gd name="T45" fmla="*/ 0 h 60"/>
                <a:gd name="T46" fmla="*/ 55 w 170"/>
                <a:gd name="T47" fmla="*/ 3 h 60"/>
                <a:gd name="T48" fmla="*/ 37 w 170"/>
                <a:gd name="T49" fmla="*/ 7 h 60"/>
                <a:gd name="T50" fmla="*/ 19 w 170"/>
                <a:gd name="T51" fmla="*/ 15 h 60"/>
                <a:gd name="T52" fmla="*/ 0 w 170"/>
                <a:gd name="T53" fmla="*/ 11 h 60"/>
                <a:gd name="T54" fmla="*/ 0 w 170"/>
                <a:gd name="T55" fmla="*/ 15 h 60"/>
                <a:gd name="T56" fmla="*/ 2 w 170"/>
                <a:gd name="T57" fmla="*/ 26 h 60"/>
                <a:gd name="T58" fmla="*/ 4 w 170"/>
                <a:gd name="T59" fmla="*/ 38 h 60"/>
                <a:gd name="T60" fmla="*/ 10 w 170"/>
                <a:gd name="T6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60">
                  <a:moveTo>
                    <a:pt x="10" y="46"/>
                  </a:moveTo>
                  <a:lnTo>
                    <a:pt x="11" y="45"/>
                  </a:lnTo>
                  <a:lnTo>
                    <a:pt x="18" y="42"/>
                  </a:lnTo>
                  <a:lnTo>
                    <a:pt x="26" y="40"/>
                  </a:lnTo>
                  <a:lnTo>
                    <a:pt x="40" y="36"/>
                  </a:lnTo>
                  <a:lnTo>
                    <a:pt x="55" y="33"/>
                  </a:lnTo>
                  <a:lnTo>
                    <a:pt x="73" y="31"/>
                  </a:lnTo>
                  <a:lnTo>
                    <a:pt x="93" y="33"/>
                  </a:lnTo>
                  <a:lnTo>
                    <a:pt x="115" y="37"/>
                  </a:lnTo>
                  <a:lnTo>
                    <a:pt x="168" y="60"/>
                  </a:lnTo>
                  <a:lnTo>
                    <a:pt x="169" y="59"/>
                  </a:lnTo>
                  <a:lnTo>
                    <a:pt x="170" y="53"/>
                  </a:lnTo>
                  <a:lnTo>
                    <a:pt x="170" y="48"/>
                  </a:lnTo>
                  <a:lnTo>
                    <a:pt x="165" y="40"/>
                  </a:lnTo>
                  <a:lnTo>
                    <a:pt x="154" y="30"/>
                  </a:lnTo>
                  <a:lnTo>
                    <a:pt x="147" y="22"/>
                  </a:lnTo>
                  <a:lnTo>
                    <a:pt x="139" y="15"/>
                  </a:lnTo>
                  <a:lnTo>
                    <a:pt x="125" y="7"/>
                  </a:lnTo>
                  <a:lnTo>
                    <a:pt x="122" y="5"/>
                  </a:lnTo>
                  <a:lnTo>
                    <a:pt x="115" y="4"/>
                  </a:lnTo>
                  <a:lnTo>
                    <a:pt x="103" y="3"/>
                  </a:lnTo>
                  <a:lnTo>
                    <a:pt x="89" y="0"/>
                  </a:lnTo>
                  <a:lnTo>
                    <a:pt x="73" y="0"/>
                  </a:lnTo>
                  <a:lnTo>
                    <a:pt x="55" y="3"/>
                  </a:lnTo>
                  <a:lnTo>
                    <a:pt x="37" y="7"/>
                  </a:lnTo>
                  <a:lnTo>
                    <a:pt x="19" y="15"/>
                  </a:lnTo>
                  <a:lnTo>
                    <a:pt x="0" y="11"/>
                  </a:lnTo>
                  <a:lnTo>
                    <a:pt x="0" y="15"/>
                  </a:lnTo>
                  <a:lnTo>
                    <a:pt x="2" y="26"/>
                  </a:lnTo>
                  <a:lnTo>
                    <a:pt x="4" y="38"/>
                  </a:lnTo>
                  <a:lnTo>
                    <a:pt x="1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4" name="Freeform 154">
              <a:extLst>
                <a:ext uri="{FF2B5EF4-FFF2-40B4-BE49-F238E27FC236}">
                  <a16:creationId xmlns:a16="http://schemas.microsoft.com/office/drawing/2014/main" id="{47F3A6A0-F6D6-2AAC-347C-FED924B215B8}"/>
                </a:ext>
              </a:extLst>
            </p:cNvPr>
            <p:cNvSpPr>
              <a:spLocks/>
            </p:cNvSpPr>
            <p:nvPr/>
          </p:nvSpPr>
          <p:spPr bwMode="auto">
            <a:xfrm flipH="1">
              <a:off x="5151" y="3180"/>
              <a:ext cx="77" cy="19"/>
            </a:xfrm>
            <a:custGeom>
              <a:avLst/>
              <a:gdLst>
                <a:gd name="T0" fmla="*/ 131 w 205"/>
                <a:gd name="T1" fmla="*/ 14 h 54"/>
                <a:gd name="T2" fmla="*/ 101 w 205"/>
                <a:gd name="T3" fmla="*/ 2 h 54"/>
                <a:gd name="T4" fmla="*/ 97 w 205"/>
                <a:gd name="T5" fmla="*/ 5 h 54"/>
                <a:gd name="T6" fmla="*/ 86 w 205"/>
                <a:gd name="T7" fmla="*/ 10 h 54"/>
                <a:gd name="T8" fmla="*/ 72 w 205"/>
                <a:gd name="T9" fmla="*/ 18 h 54"/>
                <a:gd name="T10" fmla="*/ 63 w 205"/>
                <a:gd name="T11" fmla="*/ 25 h 54"/>
                <a:gd name="T12" fmla="*/ 61 w 205"/>
                <a:gd name="T13" fmla="*/ 25 h 54"/>
                <a:gd name="T14" fmla="*/ 56 w 205"/>
                <a:gd name="T15" fmla="*/ 26 h 54"/>
                <a:gd name="T16" fmla="*/ 47 w 205"/>
                <a:gd name="T17" fmla="*/ 28 h 54"/>
                <a:gd name="T18" fmla="*/ 39 w 205"/>
                <a:gd name="T19" fmla="*/ 31 h 54"/>
                <a:gd name="T20" fmla="*/ 28 w 205"/>
                <a:gd name="T21" fmla="*/ 32 h 54"/>
                <a:gd name="T22" fmla="*/ 19 w 205"/>
                <a:gd name="T23" fmla="*/ 32 h 54"/>
                <a:gd name="T24" fmla="*/ 8 w 205"/>
                <a:gd name="T25" fmla="*/ 33 h 54"/>
                <a:gd name="T26" fmla="*/ 0 w 205"/>
                <a:gd name="T27" fmla="*/ 32 h 54"/>
                <a:gd name="T28" fmla="*/ 1 w 205"/>
                <a:gd name="T29" fmla="*/ 33 h 54"/>
                <a:gd name="T30" fmla="*/ 2 w 205"/>
                <a:gd name="T31" fmla="*/ 36 h 54"/>
                <a:gd name="T32" fmla="*/ 8 w 205"/>
                <a:gd name="T33" fmla="*/ 40 h 54"/>
                <a:gd name="T34" fmla="*/ 15 w 205"/>
                <a:gd name="T35" fmla="*/ 44 h 54"/>
                <a:gd name="T36" fmla="*/ 24 w 205"/>
                <a:gd name="T37" fmla="*/ 48 h 54"/>
                <a:gd name="T38" fmla="*/ 37 w 205"/>
                <a:gd name="T39" fmla="*/ 51 h 54"/>
                <a:gd name="T40" fmla="*/ 53 w 205"/>
                <a:gd name="T41" fmla="*/ 54 h 54"/>
                <a:gd name="T42" fmla="*/ 72 w 205"/>
                <a:gd name="T43" fmla="*/ 54 h 54"/>
                <a:gd name="T44" fmla="*/ 101 w 205"/>
                <a:gd name="T45" fmla="*/ 36 h 54"/>
                <a:gd name="T46" fmla="*/ 127 w 205"/>
                <a:gd name="T47" fmla="*/ 44 h 54"/>
                <a:gd name="T48" fmla="*/ 148 w 205"/>
                <a:gd name="T49" fmla="*/ 31 h 54"/>
                <a:gd name="T50" fmla="*/ 152 w 205"/>
                <a:gd name="T51" fmla="*/ 32 h 54"/>
                <a:gd name="T52" fmla="*/ 161 w 205"/>
                <a:gd name="T53" fmla="*/ 36 h 54"/>
                <a:gd name="T54" fmla="*/ 172 w 205"/>
                <a:gd name="T55" fmla="*/ 39 h 54"/>
                <a:gd name="T56" fmla="*/ 180 w 205"/>
                <a:gd name="T57" fmla="*/ 40 h 54"/>
                <a:gd name="T58" fmla="*/ 187 w 205"/>
                <a:gd name="T59" fmla="*/ 37 h 54"/>
                <a:gd name="T60" fmla="*/ 196 w 205"/>
                <a:gd name="T61" fmla="*/ 35 h 54"/>
                <a:gd name="T62" fmla="*/ 202 w 205"/>
                <a:gd name="T63" fmla="*/ 31 h 54"/>
                <a:gd name="T64" fmla="*/ 205 w 205"/>
                <a:gd name="T65" fmla="*/ 29 h 54"/>
                <a:gd name="T66" fmla="*/ 182 w 205"/>
                <a:gd name="T67" fmla="*/ 20 h 54"/>
                <a:gd name="T68" fmla="*/ 156 w 205"/>
                <a:gd name="T69" fmla="*/ 0 h 54"/>
                <a:gd name="T70" fmla="*/ 131 w 205"/>
                <a:gd name="T71"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5" h="54">
                  <a:moveTo>
                    <a:pt x="131" y="14"/>
                  </a:moveTo>
                  <a:lnTo>
                    <a:pt x="101" y="2"/>
                  </a:lnTo>
                  <a:lnTo>
                    <a:pt x="97" y="5"/>
                  </a:lnTo>
                  <a:lnTo>
                    <a:pt x="86" y="10"/>
                  </a:lnTo>
                  <a:lnTo>
                    <a:pt x="72" y="18"/>
                  </a:lnTo>
                  <a:lnTo>
                    <a:pt x="63" y="25"/>
                  </a:lnTo>
                  <a:lnTo>
                    <a:pt x="61" y="25"/>
                  </a:lnTo>
                  <a:lnTo>
                    <a:pt x="56" y="26"/>
                  </a:lnTo>
                  <a:lnTo>
                    <a:pt x="47" y="28"/>
                  </a:lnTo>
                  <a:lnTo>
                    <a:pt x="39" y="31"/>
                  </a:lnTo>
                  <a:lnTo>
                    <a:pt x="28" y="32"/>
                  </a:lnTo>
                  <a:lnTo>
                    <a:pt x="19" y="32"/>
                  </a:lnTo>
                  <a:lnTo>
                    <a:pt x="8" y="33"/>
                  </a:lnTo>
                  <a:lnTo>
                    <a:pt x="0" y="32"/>
                  </a:lnTo>
                  <a:lnTo>
                    <a:pt x="1" y="33"/>
                  </a:lnTo>
                  <a:lnTo>
                    <a:pt x="2" y="36"/>
                  </a:lnTo>
                  <a:lnTo>
                    <a:pt x="8" y="40"/>
                  </a:lnTo>
                  <a:lnTo>
                    <a:pt x="15" y="44"/>
                  </a:lnTo>
                  <a:lnTo>
                    <a:pt x="24" y="48"/>
                  </a:lnTo>
                  <a:lnTo>
                    <a:pt x="37" y="51"/>
                  </a:lnTo>
                  <a:lnTo>
                    <a:pt x="53" y="54"/>
                  </a:lnTo>
                  <a:lnTo>
                    <a:pt x="72" y="54"/>
                  </a:lnTo>
                  <a:lnTo>
                    <a:pt x="101" y="36"/>
                  </a:lnTo>
                  <a:lnTo>
                    <a:pt x="127" y="44"/>
                  </a:lnTo>
                  <a:lnTo>
                    <a:pt x="148" y="31"/>
                  </a:lnTo>
                  <a:lnTo>
                    <a:pt x="152" y="32"/>
                  </a:lnTo>
                  <a:lnTo>
                    <a:pt x="161" y="36"/>
                  </a:lnTo>
                  <a:lnTo>
                    <a:pt x="172" y="39"/>
                  </a:lnTo>
                  <a:lnTo>
                    <a:pt x="180" y="40"/>
                  </a:lnTo>
                  <a:lnTo>
                    <a:pt x="187" y="37"/>
                  </a:lnTo>
                  <a:lnTo>
                    <a:pt x="196" y="35"/>
                  </a:lnTo>
                  <a:lnTo>
                    <a:pt x="202" y="31"/>
                  </a:lnTo>
                  <a:lnTo>
                    <a:pt x="205" y="29"/>
                  </a:lnTo>
                  <a:lnTo>
                    <a:pt x="182" y="20"/>
                  </a:lnTo>
                  <a:lnTo>
                    <a:pt x="156" y="0"/>
                  </a:lnTo>
                  <a:lnTo>
                    <a:pt x="1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5" name="Freeform 155">
              <a:extLst>
                <a:ext uri="{FF2B5EF4-FFF2-40B4-BE49-F238E27FC236}">
                  <a16:creationId xmlns:a16="http://schemas.microsoft.com/office/drawing/2014/main" id="{6CB902F5-89A6-A7EE-697A-8D2E73886406}"/>
                </a:ext>
              </a:extLst>
            </p:cNvPr>
            <p:cNvSpPr>
              <a:spLocks/>
            </p:cNvSpPr>
            <p:nvPr/>
          </p:nvSpPr>
          <p:spPr bwMode="auto">
            <a:xfrm flipH="1">
              <a:off x="5097" y="2913"/>
              <a:ext cx="355" cy="209"/>
            </a:xfrm>
            <a:custGeom>
              <a:avLst/>
              <a:gdLst>
                <a:gd name="T0" fmla="*/ 946 w 948"/>
                <a:gd name="T1" fmla="*/ 235 h 559"/>
                <a:gd name="T2" fmla="*/ 943 w 948"/>
                <a:gd name="T3" fmla="*/ 211 h 559"/>
                <a:gd name="T4" fmla="*/ 929 w 948"/>
                <a:gd name="T5" fmla="*/ 177 h 559"/>
                <a:gd name="T6" fmla="*/ 926 w 948"/>
                <a:gd name="T7" fmla="*/ 161 h 559"/>
                <a:gd name="T8" fmla="*/ 918 w 948"/>
                <a:gd name="T9" fmla="*/ 137 h 559"/>
                <a:gd name="T10" fmla="*/ 902 w 948"/>
                <a:gd name="T11" fmla="*/ 114 h 559"/>
                <a:gd name="T12" fmla="*/ 858 w 948"/>
                <a:gd name="T13" fmla="*/ 86 h 559"/>
                <a:gd name="T14" fmla="*/ 836 w 948"/>
                <a:gd name="T15" fmla="*/ 74 h 559"/>
                <a:gd name="T16" fmla="*/ 802 w 948"/>
                <a:gd name="T17" fmla="*/ 63 h 559"/>
                <a:gd name="T18" fmla="*/ 774 w 948"/>
                <a:gd name="T19" fmla="*/ 58 h 559"/>
                <a:gd name="T20" fmla="*/ 750 w 948"/>
                <a:gd name="T21" fmla="*/ 49 h 559"/>
                <a:gd name="T22" fmla="*/ 714 w 948"/>
                <a:gd name="T23" fmla="*/ 33 h 559"/>
                <a:gd name="T24" fmla="*/ 681 w 948"/>
                <a:gd name="T25" fmla="*/ 28 h 559"/>
                <a:gd name="T26" fmla="*/ 647 w 948"/>
                <a:gd name="T27" fmla="*/ 17 h 559"/>
                <a:gd name="T28" fmla="*/ 624 w 948"/>
                <a:gd name="T29" fmla="*/ 17 h 559"/>
                <a:gd name="T30" fmla="*/ 599 w 948"/>
                <a:gd name="T31" fmla="*/ 12 h 559"/>
                <a:gd name="T32" fmla="*/ 580 w 948"/>
                <a:gd name="T33" fmla="*/ 4 h 559"/>
                <a:gd name="T34" fmla="*/ 550 w 948"/>
                <a:gd name="T35" fmla="*/ 1 h 559"/>
                <a:gd name="T36" fmla="*/ 519 w 948"/>
                <a:gd name="T37" fmla="*/ 8 h 559"/>
                <a:gd name="T38" fmla="*/ 481 w 948"/>
                <a:gd name="T39" fmla="*/ 8 h 559"/>
                <a:gd name="T40" fmla="*/ 451 w 948"/>
                <a:gd name="T41" fmla="*/ 10 h 559"/>
                <a:gd name="T42" fmla="*/ 417 w 948"/>
                <a:gd name="T43" fmla="*/ 7 h 559"/>
                <a:gd name="T44" fmla="*/ 389 w 948"/>
                <a:gd name="T45" fmla="*/ 15 h 559"/>
                <a:gd name="T46" fmla="*/ 364 w 948"/>
                <a:gd name="T47" fmla="*/ 26 h 559"/>
                <a:gd name="T48" fmla="*/ 332 w 948"/>
                <a:gd name="T49" fmla="*/ 29 h 559"/>
                <a:gd name="T50" fmla="*/ 317 w 948"/>
                <a:gd name="T51" fmla="*/ 43 h 559"/>
                <a:gd name="T52" fmla="*/ 299 w 948"/>
                <a:gd name="T53" fmla="*/ 41 h 559"/>
                <a:gd name="T54" fmla="*/ 271 w 948"/>
                <a:gd name="T55" fmla="*/ 59 h 559"/>
                <a:gd name="T56" fmla="*/ 249 w 948"/>
                <a:gd name="T57" fmla="*/ 60 h 559"/>
                <a:gd name="T58" fmla="*/ 216 w 948"/>
                <a:gd name="T59" fmla="*/ 77 h 559"/>
                <a:gd name="T60" fmla="*/ 192 w 948"/>
                <a:gd name="T61" fmla="*/ 89 h 559"/>
                <a:gd name="T62" fmla="*/ 174 w 948"/>
                <a:gd name="T63" fmla="*/ 89 h 559"/>
                <a:gd name="T64" fmla="*/ 144 w 948"/>
                <a:gd name="T65" fmla="*/ 119 h 559"/>
                <a:gd name="T66" fmla="*/ 129 w 948"/>
                <a:gd name="T67" fmla="*/ 148 h 559"/>
                <a:gd name="T68" fmla="*/ 111 w 948"/>
                <a:gd name="T69" fmla="*/ 145 h 559"/>
                <a:gd name="T70" fmla="*/ 83 w 948"/>
                <a:gd name="T71" fmla="*/ 178 h 559"/>
                <a:gd name="T72" fmla="*/ 52 w 948"/>
                <a:gd name="T73" fmla="*/ 209 h 559"/>
                <a:gd name="T74" fmla="*/ 44 w 948"/>
                <a:gd name="T75" fmla="*/ 241 h 559"/>
                <a:gd name="T76" fmla="*/ 38 w 948"/>
                <a:gd name="T77" fmla="*/ 258 h 559"/>
                <a:gd name="T78" fmla="*/ 18 w 948"/>
                <a:gd name="T79" fmla="*/ 289 h 559"/>
                <a:gd name="T80" fmla="*/ 4 w 948"/>
                <a:gd name="T81" fmla="*/ 331 h 559"/>
                <a:gd name="T82" fmla="*/ 8 w 948"/>
                <a:gd name="T83" fmla="*/ 362 h 559"/>
                <a:gd name="T84" fmla="*/ 1 w 948"/>
                <a:gd name="T85" fmla="*/ 396 h 559"/>
                <a:gd name="T86" fmla="*/ 19 w 948"/>
                <a:gd name="T87" fmla="*/ 425 h 559"/>
                <a:gd name="T88" fmla="*/ 14 w 948"/>
                <a:gd name="T89" fmla="*/ 439 h 559"/>
                <a:gd name="T90" fmla="*/ 25 w 948"/>
                <a:gd name="T91" fmla="*/ 473 h 559"/>
                <a:gd name="T92" fmla="*/ 41 w 948"/>
                <a:gd name="T93" fmla="*/ 506 h 559"/>
                <a:gd name="T94" fmla="*/ 36 w 948"/>
                <a:gd name="T95" fmla="*/ 525 h 559"/>
                <a:gd name="T96" fmla="*/ 63 w 948"/>
                <a:gd name="T97" fmla="*/ 557 h 559"/>
                <a:gd name="T98" fmla="*/ 67 w 948"/>
                <a:gd name="T99" fmla="*/ 558 h 559"/>
                <a:gd name="T100" fmla="*/ 82 w 948"/>
                <a:gd name="T101" fmla="*/ 547 h 559"/>
                <a:gd name="T102" fmla="*/ 123 w 948"/>
                <a:gd name="T103" fmla="*/ 532 h 559"/>
                <a:gd name="T104" fmla="*/ 177 w 948"/>
                <a:gd name="T105" fmla="*/ 553 h 559"/>
                <a:gd name="T106" fmla="*/ 221 w 948"/>
                <a:gd name="T107" fmla="*/ 558 h 559"/>
                <a:gd name="T108" fmla="*/ 226 w 948"/>
                <a:gd name="T109" fmla="*/ 418 h 559"/>
                <a:gd name="T110" fmla="*/ 293 w 948"/>
                <a:gd name="T111" fmla="*/ 339 h 559"/>
                <a:gd name="T112" fmla="*/ 480 w 948"/>
                <a:gd name="T113" fmla="*/ 261 h 559"/>
                <a:gd name="T114" fmla="*/ 641 w 948"/>
                <a:gd name="T115" fmla="*/ 252 h 559"/>
                <a:gd name="T116" fmla="*/ 795 w 948"/>
                <a:gd name="T117" fmla="*/ 266 h 559"/>
                <a:gd name="T118" fmla="*/ 870 w 948"/>
                <a:gd name="T119" fmla="*/ 284 h 559"/>
                <a:gd name="T120" fmla="*/ 906 w 948"/>
                <a:gd name="T121" fmla="*/ 315 h 559"/>
                <a:gd name="T122" fmla="*/ 932 w 948"/>
                <a:gd name="T123" fmla="*/ 28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559">
                  <a:moveTo>
                    <a:pt x="948" y="255"/>
                  </a:moveTo>
                  <a:lnTo>
                    <a:pt x="948" y="251"/>
                  </a:lnTo>
                  <a:lnTo>
                    <a:pt x="947" y="247"/>
                  </a:lnTo>
                  <a:lnTo>
                    <a:pt x="946" y="243"/>
                  </a:lnTo>
                  <a:lnTo>
                    <a:pt x="944" y="240"/>
                  </a:lnTo>
                  <a:lnTo>
                    <a:pt x="946" y="237"/>
                  </a:lnTo>
                  <a:lnTo>
                    <a:pt x="946" y="235"/>
                  </a:lnTo>
                  <a:lnTo>
                    <a:pt x="947" y="232"/>
                  </a:lnTo>
                  <a:lnTo>
                    <a:pt x="947" y="229"/>
                  </a:lnTo>
                  <a:lnTo>
                    <a:pt x="947" y="225"/>
                  </a:lnTo>
                  <a:lnTo>
                    <a:pt x="946" y="221"/>
                  </a:lnTo>
                  <a:lnTo>
                    <a:pt x="943" y="217"/>
                  </a:lnTo>
                  <a:lnTo>
                    <a:pt x="942" y="214"/>
                  </a:lnTo>
                  <a:lnTo>
                    <a:pt x="943" y="211"/>
                  </a:lnTo>
                  <a:lnTo>
                    <a:pt x="943" y="207"/>
                  </a:lnTo>
                  <a:lnTo>
                    <a:pt x="944" y="204"/>
                  </a:lnTo>
                  <a:lnTo>
                    <a:pt x="944" y="202"/>
                  </a:lnTo>
                  <a:lnTo>
                    <a:pt x="943" y="193"/>
                  </a:lnTo>
                  <a:lnTo>
                    <a:pt x="940" y="187"/>
                  </a:lnTo>
                  <a:lnTo>
                    <a:pt x="936" y="181"/>
                  </a:lnTo>
                  <a:lnTo>
                    <a:pt x="929" y="177"/>
                  </a:lnTo>
                  <a:lnTo>
                    <a:pt x="929" y="176"/>
                  </a:lnTo>
                  <a:lnTo>
                    <a:pt x="929" y="174"/>
                  </a:lnTo>
                  <a:lnTo>
                    <a:pt x="929" y="174"/>
                  </a:lnTo>
                  <a:lnTo>
                    <a:pt x="929" y="173"/>
                  </a:lnTo>
                  <a:lnTo>
                    <a:pt x="929" y="169"/>
                  </a:lnTo>
                  <a:lnTo>
                    <a:pt x="928" y="165"/>
                  </a:lnTo>
                  <a:lnTo>
                    <a:pt x="926" y="161"/>
                  </a:lnTo>
                  <a:lnTo>
                    <a:pt x="925" y="158"/>
                  </a:lnTo>
                  <a:lnTo>
                    <a:pt x="925" y="156"/>
                  </a:lnTo>
                  <a:lnTo>
                    <a:pt x="925" y="155"/>
                  </a:lnTo>
                  <a:lnTo>
                    <a:pt x="925" y="155"/>
                  </a:lnTo>
                  <a:lnTo>
                    <a:pt x="925" y="154"/>
                  </a:lnTo>
                  <a:lnTo>
                    <a:pt x="924" y="145"/>
                  </a:lnTo>
                  <a:lnTo>
                    <a:pt x="918" y="137"/>
                  </a:lnTo>
                  <a:lnTo>
                    <a:pt x="911" y="132"/>
                  </a:lnTo>
                  <a:lnTo>
                    <a:pt x="903" y="128"/>
                  </a:lnTo>
                  <a:lnTo>
                    <a:pt x="903" y="126"/>
                  </a:lnTo>
                  <a:lnTo>
                    <a:pt x="903" y="125"/>
                  </a:lnTo>
                  <a:lnTo>
                    <a:pt x="903" y="125"/>
                  </a:lnTo>
                  <a:lnTo>
                    <a:pt x="903" y="124"/>
                  </a:lnTo>
                  <a:lnTo>
                    <a:pt x="902" y="114"/>
                  </a:lnTo>
                  <a:lnTo>
                    <a:pt x="896" y="106"/>
                  </a:lnTo>
                  <a:lnTo>
                    <a:pt x="888" y="100"/>
                  </a:lnTo>
                  <a:lnTo>
                    <a:pt x="879" y="97"/>
                  </a:lnTo>
                  <a:lnTo>
                    <a:pt x="874" y="93"/>
                  </a:lnTo>
                  <a:lnTo>
                    <a:pt x="870" y="89"/>
                  </a:lnTo>
                  <a:lnTo>
                    <a:pt x="863" y="88"/>
                  </a:lnTo>
                  <a:lnTo>
                    <a:pt x="858" y="86"/>
                  </a:lnTo>
                  <a:lnTo>
                    <a:pt x="857" y="86"/>
                  </a:lnTo>
                  <a:lnTo>
                    <a:pt x="854" y="86"/>
                  </a:lnTo>
                  <a:lnTo>
                    <a:pt x="852" y="86"/>
                  </a:lnTo>
                  <a:lnTo>
                    <a:pt x="851" y="86"/>
                  </a:lnTo>
                  <a:lnTo>
                    <a:pt x="847" y="81"/>
                  </a:lnTo>
                  <a:lnTo>
                    <a:pt x="843" y="77"/>
                  </a:lnTo>
                  <a:lnTo>
                    <a:pt x="836" y="74"/>
                  </a:lnTo>
                  <a:lnTo>
                    <a:pt x="829" y="73"/>
                  </a:lnTo>
                  <a:lnTo>
                    <a:pt x="825" y="69"/>
                  </a:lnTo>
                  <a:lnTo>
                    <a:pt x="821" y="65"/>
                  </a:lnTo>
                  <a:lnTo>
                    <a:pt x="814" y="63"/>
                  </a:lnTo>
                  <a:lnTo>
                    <a:pt x="807" y="62"/>
                  </a:lnTo>
                  <a:lnTo>
                    <a:pt x="804" y="62"/>
                  </a:lnTo>
                  <a:lnTo>
                    <a:pt x="802" y="63"/>
                  </a:lnTo>
                  <a:lnTo>
                    <a:pt x="798" y="65"/>
                  </a:lnTo>
                  <a:lnTo>
                    <a:pt x="795" y="66"/>
                  </a:lnTo>
                  <a:lnTo>
                    <a:pt x="791" y="62"/>
                  </a:lnTo>
                  <a:lnTo>
                    <a:pt x="785" y="59"/>
                  </a:lnTo>
                  <a:lnTo>
                    <a:pt x="781" y="58"/>
                  </a:lnTo>
                  <a:lnTo>
                    <a:pt x="776" y="58"/>
                  </a:lnTo>
                  <a:lnTo>
                    <a:pt x="774" y="58"/>
                  </a:lnTo>
                  <a:lnTo>
                    <a:pt x="773" y="58"/>
                  </a:lnTo>
                  <a:lnTo>
                    <a:pt x="772" y="58"/>
                  </a:lnTo>
                  <a:lnTo>
                    <a:pt x="770" y="59"/>
                  </a:lnTo>
                  <a:lnTo>
                    <a:pt x="766" y="55"/>
                  </a:lnTo>
                  <a:lnTo>
                    <a:pt x="761" y="52"/>
                  </a:lnTo>
                  <a:lnTo>
                    <a:pt x="755" y="51"/>
                  </a:lnTo>
                  <a:lnTo>
                    <a:pt x="750" y="49"/>
                  </a:lnTo>
                  <a:lnTo>
                    <a:pt x="744" y="49"/>
                  </a:lnTo>
                  <a:lnTo>
                    <a:pt x="740" y="51"/>
                  </a:lnTo>
                  <a:lnTo>
                    <a:pt x="735" y="54"/>
                  </a:lnTo>
                  <a:lnTo>
                    <a:pt x="730" y="56"/>
                  </a:lnTo>
                  <a:lnTo>
                    <a:pt x="728" y="47"/>
                  </a:lnTo>
                  <a:lnTo>
                    <a:pt x="722" y="39"/>
                  </a:lnTo>
                  <a:lnTo>
                    <a:pt x="714" y="33"/>
                  </a:lnTo>
                  <a:lnTo>
                    <a:pt x="704" y="32"/>
                  </a:lnTo>
                  <a:lnTo>
                    <a:pt x="700" y="32"/>
                  </a:lnTo>
                  <a:lnTo>
                    <a:pt x="696" y="33"/>
                  </a:lnTo>
                  <a:lnTo>
                    <a:pt x="692" y="36"/>
                  </a:lnTo>
                  <a:lnTo>
                    <a:pt x="689" y="37"/>
                  </a:lnTo>
                  <a:lnTo>
                    <a:pt x="685" y="32"/>
                  </a:lnTo>
                  <a:lnTo>
                    <a:pt x="681" y="28"/>
                  </a:lnTo>
                  <a:lnTo>
                    <a:pt x="674" y="25"/>
                  </a:lnTo>
                  <a:lnTo>
                    <a:pt x="667" y="23"/>
                  </a:lnTo>
                  <a:lnTo>
                    <a:pt x="665" y="21"/>
                  </a:lnTo>
                  <a:lnTo>
                    <a:pt x="661" y="18"/>
                  </a:lnTo>
                  <a:lnTo>
                    <a:pt x="656" y="17"/>
                  </a:lnTo>
                  <a:lnTo>
                    <a:pt x="651" y="17"/>
                  </a:lnTo>
                  <a:lnTo>
                    <a:pt x="647" y="17"/>
                  </a:lnTo>
                  <a:lnTo>
                    <a:pt x="644" y="18"/>
                  </a:lnTo>
                  <a:lnTo>
                    <a:pt x="640" y="19"/>
                  </a:lnTo>
                  <a:lnTo>
                    <a:pt x="637" y="21"/>
                  </a:lnTo>
                  <a:lnTo>
                    <a:pt x="635" y="19"/>
                  </a:lnTo>
                  <a:lnTo>
                    <a:pt x="630" y="18"/>
                  </a:lnTo>
                  <a:lnTo>
                    <a:pt x="628" y="17"/>
                  </a:lnTo>
                  <a:lnTo>
                    <a:pt x="624" y="17"/>
                  </a:lnTo>
                  <a:lnTo>
                    <a:pt x="621" y="17"/>
                  </a:lnTo>
                  <a:lnTo>
                    <a:pt x="618" y="18"/>
                  </a:lnTo>
                  <a:lnTo>
                    <a:pt x="614" y="18"/>
                  </a:lnTo>
                  <a:lnTo>
                    <a:pt x="611" y="19"/>
                  </a:lnTo>
                  <a:lnTo>
                    <a:pt x="607" y="17"/>
                  </a:lnTo>
                  <a:lnTo>
                    <a:pt x="603" y="14"/>
                  </a:lnTo>
                  <a:lnTo>
                    <a:pt x="599" y="12"/>
                  </a:lnTo>
                  <a:lnTo>
                    <a:pt x="593" y="12"/>
                  </a:lnTo>
                  <a:lnTo>
                    <a:pt x="592" y="12"/>
                  </a:lnTo>
                  <a:lnTo>
                    <a:pt x="591" y="12"/>
                  </a:lnTo>
                  <a:lnTo>
                    <a:pt x="589" y="12"/>
                  </a:lnTo>
                  <a:lnTo>
                    <a:pt x="588" y="14"/>
                  </a:lnTo>
                  <a:lnTo>
                    <a:pt x="584" y="8"/>
                  </a:lnTo>
                  <a:lnTo>
                    <a:pt x="580" y="4"/>
                  </a:lnTo>
                  <a:lnTo>
                    <a:pt x="573" y="1"/>
                  </a:lnTo>
                  <a:lnTo>
                    <a:pt x="566" y="0"/>
                  </a:lnTo>
                  <a:lnTo>
                    <a:pt x="562" y="0"/>
                  </a:lnTo>
                  <a:lnTo>
                    <a:pt x="559" y="1"/>
                  </a:lnTo>
                  <a:lnTo>
                    <a:pt x="555" y="1"/>
                  </a:lnTo>
                  <a:lnTo>
                    <a:pt x="552" y="3"/>
                  </a:lnTo>
                  <a:lnTo>
                    <a:pt x="550" y="1"/>
                  </a:lnTo>
                  <a:lnTo>
                    <a:pt x="545" y="1"/>
                  </a:lnTo>
                  <a:lnTo>
                    <a:pt x="541" y="0"/>
                  </a:lnTo>
                  <a:lnTo>
                    <a:pt x="539" y="0"/>
                  </a:lnTo>
                  <a:lnTo>
                    <a:pt x="533" y="0"/>
                  </a:lnTo>
                  <a:lnTo>
                    <a:pt x="528" y="1"/>
                  </a:lnTo>
                  <a:lnTo>
                    <a:pt x="523" y="4"/>
                  </a:lnTo>
                  <a:lnTo>
                    <a:pt x="519" y="8"/>
                  </a:lnTo>
                  <a:lnTo>
                    <a:pt x="515" y="4"/>
                  </a:lnTo>
                  <a:lnTo>
                    <a:pt x="510" y="1"/>
                  </a:lnTo>
                  <a:lnTo>
                    <a:pt x="506" y="0"/>
                  </a:lnTo>
                  <a:lnTo>
                    <a:pt x="500" y="0"/>
                  </a:lnTo>
                  <a:lnTo>
                    <a:pt x="492" y="1"/>
                  </a:lnTo>
                  <a:lnTo>
                    <a:pt x="486" y="4"/>
                  </a:lnTo>
                  <a:lnTo>
                    <a:pt x="481" y="8"/>
                  </a:lnTo>
                  <a:lnTo>
                    <a:pt x="477" y="14"/>
                  </a:lnTo>
                  <a:lnTo>
                    <a:pt x="473" y="11"/>
                  </a:lnTo>
                  <a:lnTo>
                    <a:pt x="469" y="10"/>
                  </a:lnTo>
                  <a:lnTo>
                    <a:pt x="465" y="8"/>
                  </a:lnTo>
                  <a:lnTo>
                    <a:pt x="460" y="8"/>
                  </a:lnTo>
                  <a:lnTo>
                    <a:pt x="455" y="8"/>
                  </a:lnTo>
                  <a:lnTo>
                    <a:pt x="451" y="10"/>
                  </a:lnTo>
                  <a:lnTo>
                    <a:pt x="447" y="12"/>
                  </a:lnTo>
                  <a:lnTo>
                    <a:pt x="443" y="15"/>
                  </a:lnTo>
                  <a:lnTo>
                    <a:pt x="438" y="11"/>
                  </a:lnTo>
                  <a:lnTo>
                    <a:pt x="433" y="8"/>
                  </a:lnTo>
                  <a:lnTo>
                    <a:pt x="428" y="7"/>
                  </a:lnTo>
                  <a:lnTo>
                    <a:pt x="422" y="6"/>
                  </a:lnTo>
                  <a:lnTo>
                    <a:pt x="417" y="7"/>
                  </a:lnTo>
                  <a:lnTo>
                    <a:pt x="410" y="8"/>
                  </a:lnTo>
                  <a:lnTo>
                    <a:pt x="404" y="12"/>
                  </a:lnTo>
                  <a:lnTo>
                    <a:pt x="400" y="17"/>
                  </a:lnTo>
                  <a:lnTo>
                    <a:pt x="397" y="15"/>
                  </a:lnTo>
                  <a:lnTo>
                    <a:pt x="395" y="15"/>
                  </a:lnTo>
                  <a:lnTo>
                    <a:pt x="392" y="15"/>
                  </a:lnTo>
                  <a:lnTo>
                    <a:pt x="389" y="15"/>
                  </a:lnTo>
                  <a:lnTo>
                    <a:pt x="384" y="15"/>
                  </a:lnTo>
                  <a:lnTo>
                    <a:pt x="378" y="18"/>
                  </a:lnTo>
                  <a:lnTo>
                    <a:pt x="374" y="21"/>
                  </a:lnTo>
                  <a:lnTo>
                    <a:pt x="370" y="25"/>
                  </a:lnTo>
                  <a:lnTo>
                    <a:pt x="369" y="25"/>
                  </a:lnTo>
                  <a:lnTo>
                    <a:pt x="366" y="26"/>
                  </a:lnTo>
                  <a:lnTo>
                    <a:pt x="364" y="26"/>
                  </a:lnTo>
                  <a:lnTo>
                    <a:pt x="362" y="28"/>
                  </a:lnTo>
                  <a:lnTo>
                    <a:pt x="359" y="26"/>
                  </a:lnTo>
                  <a:lnTo>
                    <a:pt x="355" y="25"/>
                  </a:lnTo>
                  <a:lnTo>
                    <a:pt x="352" y="23"/>
                  </a:lnTo>
                  <a:lnTo>
                    <a:pt x="348" y="23"/>
                  </a:lnTo>
                  <a:lnTo>
                    <a:pt x="340" y="25"/>
                  </a:lnTo>
                  <a:lnTo>
                    <a:pt x="332" y="29"/>
                  </a:lnTo>
                  <a:lnTo>
                    <a:pt x="326" y="36"/>
                  </a:lnTo>
                  <a:lnTo>
                    <a:pt x="323" y="44"/>
                  </a:lnTo>
                  <a:lnTo>
                    <a:pt x="322" y="43"/>
                  </a:lnTo>
                  <a:lnTo>
                    <a:pt x="321" y="43"/>
                  </a:lnTo>
                  <a:lnTo>
                    <a:pt x="319" y="43"/>
                  </a:lnTo>
                  <a:lnTo>
                    <a:pt x="318" y="43"/>
                  </a:lnTo>
                  <a:lnTo>
                    <a:pt x="317" y="43"/>
                  </a:lnTo>
                  <a:lnTo>
                    <a:pt x="314" y="43"/>
                  </a:lnTo>
                  <a:lnTo>
                    <a:pt x="312" y="44"/>
                  </a:lnTo>
                  <a:lnTo>
                    <a:pt x="310" y="44"/>
                  </a:lnTo>
                  <a:lnTo>
                    <a:pt x="307" y="43"/>
                  </a:lnTo>
                  <a:lnTo>
                    <a:pt x="304" y="43"/>
                  </a:lnTo>
                  <a:lnTo>
                    <a:pt x="301" y="41"/>
                  </a:lnTo>
                  <a:lnTo>
                    <a:pt x="299" y="41"/>
                  </a:lnTo>
                  <a:lnTo>
                    <a:pt x="290" y="43"/>
                  </a:lnTo>
                  <a:lnTo>
                    <a:pt x="282" y="47"/>
                  </a:lnTo>
                  <a:lnTo>
                    <a:pt x="277" y="52"/>
                  </a:lnTo>
                  <a:lnTo>
                    <a:pt x="273" y="59"/>
                  </a:lnTo>
                  <a:lnTo>
                    <a:pt x="273" y="59"/>
                  </a:lnTo>
                  <a:lnTo>
                    <a:pt x="271" y="59"/>
                  </a:lnTo>
                  <a:lnTo>
                    <a:pt x="271" y="59"/>
                  </a:lnTo>
                  <a:lnTo>
                    <a:pt x="270" y="59"/>
                  </a:lnTo>
                  <a:lnTo>
                    <a:pt x="266" y="59"/>
                  </a:lnTo>
                  <a:lnTo>
                    <a:pt x="263" y="60"/>
                  </a:lnTo>
                  <a:lnTo>
                    <a:pt x="259" y="62"/>
                  </a:lnTo>
                  <a:lnTo>
                    <a:pt x="256" y="63"/>
                  </a:lnTo>
                  <a:lnTo>
                    <a:pt x="253" y="62"/>
                  </a:lnTo>
                  <a:lnTo>
                    <a:pt x="249" y="60"/>
                  </a:lnTo>
                  <a:lnTo>
                    <a:pt x="245" y="59"/>
                  </a:lnTo>
                  <a:lnTo>
                    <a:pt x="242" y="59"/>
                  </a:lnTo>
                  <a:lnTo>
                    <a:pt x="234" y="60"/>
                  </a:lnTo>
                  <a:lnTo>
                    <a:pt x="226" y="63"/>
                  </a:lnTo>
                  <a:lnTo>
                    <a:pt x="221" y="70"/>
                  </a:lnTo>
                  <a:lnTo>
                    <a:pt x="216" y="77"/>
                  </a:lnTo>
                  <a:lnTo>
                    <a:pt x="216" y="77"/>
                  </a:lnTo>
                  <a:lnTo>
                    <a:pt x="215" y="77"/>
                  </a:lnTo>
                  <a:lnTo>
                    <a:pt x="215" y="77"/>
                  </a:lnTo>
                  <a:lnTo>
                    <a:pt x="214" y="77"/>
                  </a:lnTo>
                  <a:lnTo>
                    <a:pt x="207" y="78"/>
                  </a:lnTo>
                  <a:lnTo>
                    <a:pt x="201" y="80"/>
                  </a:lnTo>
                  <a:lnTo>
                    <a:pt x="196" y="84"/>
                  </a:lnTo>
                  <a:lnTo>
                    <a:pt x="192" y="89"/>
                  </a:lnTo>
                  <a:lnTo>
                    <a:pt x="190" y="91"/>
                  </a:lnTo>
                  <a:lnTo>
                    <a:pt x="188" y="91"/>
                  </a:lnTo>
                  <a:lnTo>
                    <a:pt x="186" y="92"/>
                  </a:lnTo>
                  <a:lnTo>
                    <a:pt x="185" y="93"/>
                  </a:lnTo>
                  <a:lnTo>
                    <a:pt x="182" y="92"/>
                  </a:lnTo>
                  <a:lnTo>
                    <a:pt x="178" y="91"/>
                  </a:lnTo>
                  <a:lnTo>
                    <a:pt x="174" y="89"/>
                  </a:lnTo>
                  <a:lnTo>
                    <a:pt x="171" y="89"/>
                  </a:lnTo>
                  <a:lnTo>
                    <a:pt x="160" y="92"/>
                  </a:lnTo>
                  <a:lnTo>
                    <a:pt x="152" y="97"/>
                  </a:lnTo>
                  <a:lnTo>
                    <a:pt x="147" y="106"/>
                  </a:lnTo>
                  <a:lnTo>
                    <a:pt x="144" y="117"/>
                  </a:lnTo>
                  <a:lnTo>
                    <a:pt x="144" y="118"/>
                  </a:lnTo>
                  <a:lnTo>
                    <a:pt x="144" y="119"/>
                  </a:lnTo>
                  <a:lnTo>
                    <a:pt x="144" y="121"/>
                  </a:lnTo>
                  <a:lnTo>
                    <a:pt x="145" y="122"/>
                  </a:lnTo>
                  <a:lnTo>
                    <a:pt x="138" y="126"/>
                  </a:lnTo>
                  <a:lnTo>
                    <a:pt x="133" y="132"/>
                  </a:lnTo>
                  <a:lnTo>
                    <a:pt x="130" y="139"/>
                  </a:lnTo>
                  <a:lnTo>
                    <a:pt x="129" y="147"/>
                  </a:lnTo>
                  <a:lnTo>
                    <a:pt x="129" y="148"/>
                  </a:lnTo>
                  <a:lnTo>
                    <a:pt x="129" y="150"/>
                  </a:lnTo>
                  <a:lnTo>
                    <a:pt x="129" y="152"/>
                  </a:lnTo>
                  <a:lnTo>
                    <a:pt x="130" y="154"/>
                  </a:lnTo>
                  <a:lnTo>
                    <a:pt x="126" y="150"/>
                  </a:lnTo>
                  <a:lnTo>
                    <a:pt x="120" y="147"/>
                  </a:lnTo>
                  <a:lnTo>
                    <a:pt x="116" y="145"/>
                  </a:lnTo>
                  <a:lnTo>
                    <a:pt x="111" y="145"/>
                  </a:lnTo>
                  <a:lnTo>
                    <a:pt x="100" y="148"/>
                  </a:lnTo>
                  <a:lnTo>
                    <a:pt x="92" y="154"/>
                  </a:lnTo>
                  <a:lnTo>
                    <a:pt x="86" y="162"/>
                  </a:lnTo>
                  <a:lnTo>
                    <a:pt x="83" y="173"/>
                  </a:lnTo>
                  <a:lnTo>
                    <a:pt x="83" y="174"/>
                  </a:lnTo>
                  <a:lnTo>
                    <a:pt x="83" y="176"/>
                  </a:lnTo>
                  <a:lnTo>
                    <a:pt x="83" y="178"/>
                  </a:lnTo>
                  <a:lnTo>
                    <a:pt x="85" y="180"/>
                  </a:lnTo>
                  <a:lnTo>
                    <a:pt x="78" y="182"/>
                  </a:lnTo>
                  <a:lnTo>
                    <a:pt x="73" y="188"/>
                  </a:lnTo>
                  <a:lnTo>
                    <a:pt x="68" y="193"/>
                  </a:lnTo>
                  <a:lnTo>
                    <a:pt x="67" y="200"/>
                  </a:lnTo>
                  <a:lnTo>
                    <a:pt x="59" y="203"/>
                  </a:lnTo>
                  <a:lnTo>
                    <a:pt x="52" y="209"/>
                  </a:lnTo>
                  <a:lnTo>
                    <a:pt x="46" y="217"/>
                  </a:lnTo>
                  <a:lnTo>
                    <a:pt x="45" y="226"/>
                  </a:lnTo>
                  <a:lnTo>
                    <a:pt x="45" y="229"/>
                  </a:lnTo>
                  <a:lnTo>
                    <a:pt x="45" y="232"/>
                  </a:lnTo>
                  <a:lnTo>
                    <a:pt x="45" y="235"/>
                  </a:lnTo>
                  <a:lnTo>
                    <a:pt x="46" y="237"/>
                  </a:lnTo>
                  <a:lnTo>
                    <a:pt x="44" y="241"/>
                  </a:lnTo>
                  <a:lnTo>
                    <a:pt x="41" y="246"/>
                  </a:lnTo>
                  <a:lnTo>
                    <a:pt x="40" y="251"/>
                  </a:lnTo>
                  <a:lnTo>
                    <a:pt x="38" y="256"/>
                  </a:lnTo>
                  <a:lnTo>
                    <a:pt x="38" y="256"/>
                  </a:lnTo>
                  <a:lnTo>
                    <a:pt x="38" y="256"/>
                  </a:lnTo>
                  <a:lnTo>
                    <a:pt x="38" y="258"/>
                  </a:lnTo>
                  <a:lnTo>
                    <a:pt x="38" y="258"/>
                  </a:lnTo>
                  <a:lnTo>
                    <a:pt x="30" y="262"/>
                  </a:lnTo>
                  <a:lnTo>
                    <a:pt x="23" y="267"/>
                  </a:lnTo>
                  <a:lnTo>
                    <a:pt x="18" y="276"/>
                  </a:lnTo>
                  <a:lnTo>
                    <a:pt x="16" y="284"/>
                  </a:lnTo>
                  <a:lnTo>
                    <a:pt x="16" y="285"/>
                  </a:lnTo>
                  <a:lnTo>
                    <a:pt x="18" y="288"/>
                  </a:lnTo>
                  <a:lnTo>
                    <a:pt x="18" y="289"/>
                  </a:lnTo>
                  <a:lnTo>
                    <a:pt x="18" y="291"/>
                  </a:lnTo>
                  <a:lnTo>
                    <a:pt x="11" y="295"/>
                  </a:lnTo>
                  <a:lnTo>
                    <a:pt x="5" y="300"/>
                  </a:lnTo>
                  <a:lnTo>
                    <a:pt x="1" y="309"/>
                  </a:lnTo>
                  <a:lnTo>
                    <a:pt x="0" y="317"/>
                  </a:lnTo>
                  <a:lnTo>
                    <a:pt x="1" y="325"/>
                  </a:lnTo>
                  <a:lnTo>
                    <a:pt x="4" y="331"/>
                  </a:lnTo>
                  <a:lnTo>
                    <a:pt x="8" y="336"/>
                  </a:lnTo>
                  <a:lnTo>
                    <a:pt x="15" y="340"/>
                  </a:lnTo>
                  <a:lnTo>
                    <a:pt x="12" y="344"/>
                  </a:lnTo>
                  <a:lnTo>
                    <a:pt x="9" y="348"/>
                  </a:lnTo>
                  <a:lnTo>
                    <a:pt x="8" y="352"/>
                  </a:lnTo>
                  <a:lnTo>
                    <a:pt x="8" y="358"/>
                  </a:lnTo>
                  <a:lnTo>
                    <a:pt x="8" y="362"/>
                  </a:lnTo>
                  <a:lnTo>
                    <a:pt x="9" y="366"/>
                  </a:lnTo>
                  <a:lnTo>
                    <a:pt x="12" y="370"/>
                  </a:lnTo>
                  <a:lnTo>
                    <a:pt x="14" y="374"/>
                  </a:lnTo>
                  <a:lnTo>
                    <a:pt x="8" y="379"/>
                  </a:lnTo>
                  <a:lnTo>
                    <a:pt x="5" y="383"/>
                  </a:lnTo>
                  <a:lnTo>
                    <a:pt x="3" y="389"/>
                  </a:lnTo>
                  <a:lnTo>
                    <a:pt x="1" y="396"/>
                  </a:lnTo>
                  <a:lnTo>
                    <a:pt x="3" y="405"/>
                  </a:lnTo>
                  <a:lnTo>
                    <a:pt x="7" y="413"/>
                  </a:lnTo>
                  <a:lnTo>
                    <a:pt x="12" y="418"/>
                  </a:lnTo>
                  <a:lnTo>
                    <a:pt x="19" y="421"/>
                  </a:lnTo>
                  <a:lnTo>
                    <a:pt x="19" y="422"/>
                  </a:lnTo>
                  <a:lnTo>
                    <a:pt x="19" y="424"/>
                  </a:lnTo>
                  <a:lnTo>
                    <a:pt x="19" y="425"/>
                  </a:lnTo>
                  <a:lnTo>
                    <a:pt x="19" y="426"/>
                  </a:lnTo>
                  <a:lnTo>
                    <a:pt x="19" y="428"/>
                  </a:lnTo>
                  <a:lnTo>
                    <a:pt x="19" y="428"/>
                  </a:lnTo>
                  <a:lnTo>
                    <a:pt x="19" y="429"/>
                  </a:lnTo>
                  <a:lnTo>
                    <a:pt x="19" y="431"/>
                  </a:lnTo>
                  <a:lnTo>
                    <a:pt x="16" y="435"/>
                  </a:lnTo>
                  <a:lnTo>
                    <a:pt x="14" y="439"/>
                  </a:lnTo>
                  <a:lnTo>
                    <a:pt x="12" y="443"/>
                  </a:lnTo>
                  <a:lnTo>
                    <a:pt x="12" y="448"/>
                  </a:lnTo>
                  <a:lnTo>
                    <a:pt x="14" y="455"/>
                  </a:lnTo>
                  <a:lnTo>
                    <a:pt x="16" y="461"/>
                  </a:lnTo>
                  <a:lnTo>
                    <a:pt x="19" y="466"/>
                  </a:lnTo>
                  <a:lnTo>
                    <a:pt x="25" y="470"/>
                  </a:lnTo>
                  <a:lnTo>
                    <a:pt x="25" y="473"/>
                  </a:lnTo>
                  <a:lnTo>
                    <a:pt x="25" y="476"/>
                  </a:lnTo>
                  <a:lnTo>
                    <a:pt x="23" y="477"/>
                  </a:lnTo>
                  <a:lnTo>
                    <a:pt x="23" y="480"/>
                  </a:lnTo>
                  <a:lnTo>
                    <a:pt x="25" y="488"/>
                  </a:lnTo>
                  <a:lnTo>
                    <a:pt x="29" y="496"/>
                  </a:lnTo>
                  <a:lnTo>
                    <a:pt x="34" y="502"/>
                  </a:lnTo>
                  <a:lnTo>
                    <a:pt x="41" y="506"/>
                  </a:lnTo>
                  <a:lnTo>
                    <a:pt x="42" y="507"/>
                  </a:lnTo>
                  <a:lnTo>
                    <a:pt x="42" y="507"/>
                  </a:lnTo>
                  <a:lnTo>
                    <a:pt x="42" y="509"/>
                  </a:lnTo>
                  <a:lnTo>
                    <a:pt x="42" y="510"/>
                  </a:lnTo>
                  <a:lnTo>
                    <a:pt x="40" y="514"/>
                  </a:lnTo>
                  <a:lnTo>
                    <a:pt x="37" y="520"/>
                  </a:lnTo>
                  <a:lnTo>
                    <a:pt x="36" y="525"/>
                  </a:lnTo>
                  <a:lnTo>
                    <a:pt x="34" y="531"/>
                  </a:lnTo>
                  <a:lnTo>
                    <a:pt x="37" y="540"/>
                  </a:lnTo>
                  <a:lnTo>
                    <a:pt x="42" y="549"/>
                  </a:lnTo>
                  <a:lnTo>
                    <a:pt x="51" y="554"/>
                  </a:lnTo>
                  <a:lnTo>
                    <a:pt x="62" y="557"/>
                  </a:lnTo>
                  <a:lnTo>
                    <a:pt x="63" y="557"/>
                  </a:lnTo>
                  <a:lnTo>
                    <a:pt x="63" y="557"/>
                  </a:lnTo>
                  <a:lnTo>
                    <a:pt x="64" y="557"/>
                  </a:lnTo>
                  <a:lnTo>
                    <a:pt x="64" y="557"/>
                  </a:lnTo>
                  <a:lnTo>
                    <a:pt x="66" y="558"/>
                  </a:lnTo>
                  <a:lnTo>
                    <a:pt x="66" y="558"/>
                  </a:lnTo>
                  <a:lnTo>
                    <a:pt x="67" y="559"/>
                  </a:lnTo>
                  <a:lnTo>
                    <a:pt x="67" y="559"/>
                  </a:lnTo>
                  <a:lnTo>
                    <a:pt x="67" y="558"/>
                  </a:lnTo>
                  <a:lnTo>
                    <a:pt x="68" y="557"/>
                  </a:lnTo>
                  <a:lnTo>
                    <a:pt x="68" y="557"/>
                  </a:lnTo>
                  <a:lnTo>
                    <a:pt x="70" y="555"/>
                  </a:lnTo>
                  <a:lnTo>
                    <a:pt x="74" y="554"/>
                  </a:lnTo>
                  <a:lnTo>
                    <a:pt x="77" y="553"/>
                  </a:lnTo>
                  <a:lnTo>
                    <a:pt x="79" y="550"/>
                  </a:lnTo>
                  <a:lnTo>
                    <a:pt x="82" y="547"/>
                  </a:lnTo>
                  <a:lnTo>
                    <a:pt x="88" y="544"/>
                  </a:lnTo>
                  <a:lnTo>
                    <a:pt x="93" y="542"/>
                  </a:lnTo>
                  <a:lnTo>
                    <a:pt x="99" y="539"/>
                  </a:lnTo>
                  <a:lnTo>
                    <a:pt x="105" y="536"/>
                  </a:lnTo>
                  <a:lnTo>
                    <a:pt x="111" y="535"/>
                  </a:lnTo>
                  <a:lnTo>
                    <a:pt x="116" y="532"/>
                  </a:lnTo>
                  <a:lnTo>
                    <a:pt x="123" y="532"/>
                  </a:lnTo>
                  <a:lnTo>
                    <a:pt x="129" y="531"/>
                  </a:lnTo>
                  <a:lnTo>
                    <a:pt x="138" y="532"/>
                  </a:lnTo>
                  <a:lnTo>
                    <a:pt x="147" y="535"/>
                  </a:lnTo>
                  <a:lnTo>
                    <a:pt x="156" y="539"/>
                  </a:lnTo>
                  <a:lnTo>
                    <a:pt x="164" y="543"/>
                  </a:lnTo>
                  <a:lnTo>
                    <a:pt x="171" y="549"/>
                  </a:lnTo>
                  <a:lnTo>
                    <a:pt x="177" y="553"/>
                  </a:lnTo>
                  <a:lnTo>
                    <a:pt x="181" y="555"/>
                  </a:lnTo>
                  <a:lnTo>
                    <a:pt x="182" y="557"/>
                  </a:lnTo>
                  <a:lnTo>
                    <a:pt x="188" y="558"/>
                  </a:lnTo>
                  <a:lnTo>
                    <a:pt x="196" y="558"/>
                  </a:lnTo>
                  <a:lnTo>
                    <a:pt x="204" y="558"/>
                  </a:lnTo>
                  <a:lnTo>
                    <a:pt x="212" y="558"/>
                  </a:lnTo>
                  <a:lnTo>
                    <a:pt x="221" y="558"/>
                  </a:lnTo>
                  <a:lnTo>
                    <a:pt x="227" y="557"/>
                  </a:lnTo>
                  <a:lnTo>
                    <a:pt x="232" y="557"/>
                  </a:lnTo>
                  <a:lnTo>
                    <a:pt x="233" y="557"/>
                  </a:lnTo>
                  <a:lnTo>
                    <a:pt x="223" y="522"/>
                  </a:lnTo>
                  <a:lnTo>
                    <a:pt x="216" y="487"/>
                  </a:lnTo>
                  <a:lnTo>
                    <a:pt x="219" y="450"/>
                  </a:lnTo>
                  <a:lnTo>
                    <a:pt x="226" y="418"/>
                  </a:lnTo>
                  <a:lnTo>
                    <a:pt x="234" y="402"/>
                  </a:lnTo>
                  <a:lnTo>
                    <a:pt x="238" y="398"/>
                  </a:lnTo>
                  <a:lnTo>
                    <a:pt x="245" y="389"/>
                  </a:lnTo>
                  <a:lnTo>
                    <a:pt x="255" y="380"/>
                  </a:lnTo>
                  <a:lnTo>
                    <a:pt x="266" y="368"/>
                  </a:lnTo>
                  <a:lnTo>
                    <a:pt x="278" y="354"/>
                  </a:lnTo>
                  <a:lnTo>
                    <a:pt x="293" y="339"/>
                  </a:lnTo>
                  <a:lnTo>
                    <a:pt x="308" y="324"/>
                  </a:lnTo>
                  <a:lnTo>
                    <a:pt x="325" y="307"/>
                  </a:lnTo>
                  <a:lnTo>
                    <a:pt x="344" y="295"/>
                  </a:lnTo>
                  <a:lnTo>
                    <a:pt x="373" y="285"/>
                  </a:lnTo>
                  <a:lnTo>
                    <a:pt x="408" y="276"/>
                  </a:lnTo>
                  <a:lnTo>
                    <a:pt x="445" y="267"/>
                  </a:lnTo>
                  <a:lnTo>
                    <a:pt x="480" y="261"/>
                  </a:lnTo>
                  <a:lnTo>
                    <a:pt x="510" y="256"/>
                  </a:lnTo>
                  <a:lnTo>
                    <a:pt x="530" y="254"/>
                  </a:lnTo>
                  <a:lnTo>
                    <a:pt x="539" y="252"/>
                  </a:lnTo>
                  <a:lnTo>
                    <a:pt x="565" y="251"/>
                  </a:lnTo>
                  <a:lnTo>
                    <a:pt x="591" y="251"/>
                  </a:lnTo>
                  <a:lnTo>
                    <a:pt x="615" y="251"/>
                  </a:lnTo>
                  <a:lnTo>
                    <a:pt x="641" y="252"/>
                  </a:lnTo>
                  <a:lnTo>
                    <a:pt x="665" y="254"/>
                  </a:lnTo>
                  <a:lnTo>
                    <a:pt x="689" y="255"/>
                  </a:lnTo>
                  <a:lnTo>
                    <a:pt x="713" y="256"/>
                  </a:lnTo>
                  <a:lnTo>
                    <a:pt x="735" y="259"/>
                  </a:lnTo>
                  <a:lnTo>
                    <a:pt x="755" y="262"/>
                  </a:lnTo>
                  <a:lnTo>
                    <a:pt x="776" y="263"/>
                  </a:lnTo>
                  <a:lnTo>
                    <a:pt x="795" y="266"/>
                  </a:lnTo>
                  <a:lnTo>
                    <a:pt x="813" y="269"/>
                  </a:lnTo>
                  <a:lnTo>
                    <a:pt x="831" y="272"/>
                  </a:lnTo>
                  <a:lnTo>
                    <a:pt x="846" y="274"/>
                  </a:lnTo>
                  <a:lnTo>
                    <a:pt x="859" y="277"/>
                  </a:lnTo>
                  <a:lnTo>
                    <a:pt x="872" y="280"/>
                  </a:lnTo>
                  <a:lnTo>
                    <a:pt x="870" y="283"/>
                  </a:lnTo>
                  <a:lnTo>
                    <a:pt x="870" y="284"/>
                  </a:lnTo>
                  <a:lnTo>
                    <a:pt x="869" y="287"/>
                  </a:lnTo>
                  <a:lnTo>
                    <a:pt x="869" y="289"/>
                  </a:lnTo>
                  <a:lnTo>
                    <a:pt x="872" y="300"/>
                  </a:lnTo>
                  <a:lnTo>
                    <a:pt x="877" y="309"/>
                  </a:lnTo>
                  <a:lnTo>
                    <a:pt x="885" y="314"/>
                  </a:lnTo>
                  <a:lnTo>
                    <a:pt x="896" y="317"/>
                  </a:lnTo>
                  <a:lnTo>
                    <a:pt x="906" y="315"/>
                  </a:lnTo>
                  <a:lnTo>
                    <a:pt x="914" y="310"/>
                  </a:lnTo>
                  <a:lnTo>
                    <a:pt x="920" y="303"/>
                  </a:lnTo>
                  <a:lnTo>
                    <a:pt x="922" y="295"/>
                  </a:lnTo>
                  <a:lnTo>
                    <a:pt x="926" y="292"/>
                  </a:lnTo>
                  <a:lnTo>
                    <a:pt x="929" y="288"/>
                  </a:lnTo>
                  <a:lnTo>
                    <a:pt x="931" y="284"/>
                  </a:lnTo>
                  <a:lnTo>
                    <a:pt x="932" y="280"/>
                  </a:lnTo>
                  <a:lnTo>
                    <a:pt x="939" y="276"/>
                  </a:lnTo>
                  <a:lnTo>
                    <a:pt x="944" y="270"/>
                  </a:lnTo>
                  <a:lnTo>
                    <a:pt x="947" y="263"/>
                  </a:lnTo>
                  <a:lnTo>
                    <a:pt x="948"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6" name="Freeform 156">
              <a:extLst>
                <a:ext uri="{FF2B5EF4-FFF2-40B4-BE49-F238E27FC236}">
                  <a16:creationId xmlns:a16="http://schemas.microsoft.com/office/drawing/2014/main" id="{FCB919B8-0169-6481-4A7A-303AC16D3CCA}"/>
                </a:ext>
              </a:extLst>
            </p:cNvPr>
            <p:cNvSpPr>
              <a:spLocks/>
            </p:cNvSpPr>
            <p:nvPr/>
          </p:nvSpPr>
          <p:spPr bwMode="auto">
            <a:xfrm flipH="1">
              <a:off x="5155" y="3209"/>
              <a:ext cx="70" cy="31"/>
            </a:xfrm>
            <a:custGeom>
              <a:avLst/>
              <a:gdLst>
                <a:gd name="T0" fmla="*/ 184 w 185"/>
                <a:gd name="T1" fmla="*/ 29 h 81"/>
                <a:gd name="T2" fmla="*/ 177 w 185"/>
                <a:gd name="T3" fmla="*/ 38 h 81"/>
                <a:gd name="T4" fmla="*/ 170 w 185"/>
                <a:gd name="T5" fmla="*/ 47 h 81"/>
                <a:gd name="T6" fmla="*/ 163 w 185"/>
                <a:gd name="T7" fmla="*/ 55 h 81"/>
                <a:gd name="T8" fmla="*/ 155 w 185"/>
                <a:gd name="T9" fmla="*/ 62 h 81"/>
                <a:gd name="T10" fmla="*/ 144 w 185"/>
                <a:gd name="T11" fmla="*/ 67 h 81"/>
                <a:gd name="T12" fmla="*/ 133 w 185"/>
                <a:gd name="T13" fmla="*/ 71 h 81"/>
                <a:gd name="T14" fmla="*/ 118 w 185"/>
                <a:gd name="T15" fmla="*/ 75 h 81"/>
                <a:gd name="T16" fmla="*/ 102 w 185"/>
                <a:gd name="T17" fmla="*/ 78 h 81"/>
                <a:gd name="T18" fmla="*/ 84 w 185"/>
                <a:gd name="T19" fmla="*/ 81 h 81"/>
                <a:gd name="T20" fmla="*/ 69 w 185"/>
                <a:gd name="T21" fmla="*/ 81 h 81"/>
                <a:gd name="T22" fmla="*/ 54 w 185"/>
                <a:gd name="T23" fmla="*/ 81 h 81"/>
                <a:gd name="T24" fmla="*/ 41 w 185"/>
                <a:gd name="T25" fmla="*/ 79 h 81"/>
                <a:gd name="T26" fmla="*/ 29 w 185"/>
                <a:gd name="T27" fmla="*/ 75 h 81"/>
                <a:gd name="T28" fmla="*/ 19 w 185"/>
                <a:gd name="T29" fmla="*/ 71 h 81"/>
                <a:gd name="T30" fmla="*/ 11 w 185"/>
                <a:gd name="T31" fmla="*/ 67 h 81"/>
                <a:gd name="T32" fmla="*/ 3 w 185"/>
                <a:gd name="T33" fmla="*/ 60 h 81"/>
                <a:gd name="T34" fmla="*/ 0 w 185"/>
                <a:gd name="T35" fmla="*/ 53 h 81"/>
                <a:gd name="T36" fmla="*/ 3 w 185"/>
                <a:gd name="T37" fmla="*/ 45 h 81"/>
                <a:gd name="T38" fmla="*/ 11 w 185"/>
                <a:gd name="T39" fmla="*/ 37 h 81"/>
                <a:gd name="T40" fmla="*/ 22 w 185"/>
                <a:gd name="T41" fmla="*/ 27 h 81"/>
                <a:gd name="T42" fmla="*/ 36 w 185"/>
                <a:gd name="T43" fmla="*/ 19 h 81"/>
                <a:gd name="T44" fmla="*/ 52 w 185"/>
                <a:gd name="T45" fmla="*/ 12 h 81"/>
                <a:gd name="T46" fmla="*/ 71 w 185"/>
                <a:gd name="T47" fmla="*/ 7 h 81"/>
                <a:gd name="T48" fmla="*/ 89 w 185"/>
                <a:gd name="T49" fmla="*/ 3 h 81"/>
                <a:gd name="T50" fmla="*/ 108 w 185"/>
                <a:gd name="T51" fmla="*/ 1 h 81"/>
                <a:gd name="T52" fmla="*/ 128 w 185"/>
                <a:gd name="T53" fmla="*/ 0 h 81"/>
                <a:gd name="T54" fmla="*/ 144 w 185"/>
                <a:gd name="T55" fmla="*/ 3 h 81"/>
                <a:gd name="T56" fmla="*/ 159 w 185"/>
                <a:gd name="T57" fmla="*/ 5 h 81"/>
                <a:gd name="T58" fmla="*/ 171 w 185"/>
                <a:gd name="T59" fmla="*/ 10 h 81"/>
                <a:gd name="T60" fmla="*/ 181 w 185"/>
                <a:gd name="T61" fmla="*/ 15 h 81"/>
                <a:gd name="T62" fmla="*/ 185 w 185"/>
                <a:gd name="T63" fmla="*/ 22 h 81"/>
                <a:gd name="T64" fmla="*/ 184 w 185"/>
                <a:gd name="T6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81">
                  <a:moveTo>
                    <a:pt x="184" y="29"/>
                  </a:moveTo>
                  <a:lnTo>
                    <a:pt x="177" y="38"/>
                  </a:lnTo>
                  <a:lnTo>
                    <a:pt x="170" y="47"/>
                  </a:lnTo>
                  <a:lnTo>
                    <a:pt x="163" y="55"/>
                  </a:lnTo>
                  <a:lnTo>
                    <a:pt x="155" y="62"/>
                  </a:lnTo>
                  <a:lnTo>
                    <a:pt x="144" y="67"/>
                  </a:lnTo>
                  <a:lnTo>
                    <a:pt x="133" y="71"/>
                  </a:lnTo>
                  <a:lnTo>
                    <a:pt x="118" y="75"/>
                  </a:lnTo>
                  <a:lnTo>
                    <a:pt x="102" y="78"/>
                  </a:lnTo>
                  <a:lnTo>
                    <a:pt x="84" y="81"/>
                  </a:lnTo>
                  <a:lnTo>
                    <a:pt x="69" y="81"/>
                  </a:lnTo>
                  <a:lnTo>
                    <a:pt x="54" y="81"/>
                  </a:lnTo>
                  <a:lnTo>
                    <a:pt x="41" y="79"/>
                  </a:lnTo>
                  <a:lnTo>
                    <a:pt x="29" y="75"/>
                  </a:lnTo>
                  <a:lnTo>
                    <a:pt x="19" y="71"/>
                  </a:lnTo>
                  <a:lnTo>
                    <a:pt x="11" y="67"/>
                  </a:lnTo>
                  <a:lnTo>
                    <a:pt x="3" y="60"/>
                  </a:lnTo>
                  <a:lnTo>
                    <a:pt x="0" y="53"/>
                  </a:lnTo>
                  <a:lnTo>
                    <a:pt x="3" y="45"/>
                  </a:lnTo>
                  <a:lnTo>
                    <a:pt x="11" y="37"/>
                  </a:lnTo>
                  <a:lnTo>
                    <a:pt x="22" y="27"/>
                  </a:lnTo>
                  <a:lnTo>
                    <a:pt x="36" y="19"/>
                  </a:lnTo>
                  <a:lnTo>
                    <a:pt x="52" y="12"/>
                  </a:lnTo>
                  <a:lnTo>
                    <a:pt x="71" y="7"/>
                  </a:lnTo>
                  <a:lnTo>
                    <a:pt x="89" y="3"/>
                  </a:lnTo>
                  <a:lnTo>
                    <a:pt x="108" y="1"/>
                  </a:lnTo>
                  <a:lnTo>
                    <a:pt x="128" y="0"/>
                  </a:lnTo>
                  <a:lnTo>
                    <a:pt x="144" y="3"/>
                  </a:lnTo>
                  <a:lnTo>
                    <a:pt x="159" y="5"/>
                  </a:lnTo>
                  <a:lnTo>
                    <a:pt x="171" y="10"/>
                  </a:lnTo>
                  <a:lnTo>
                    <a:pt x="181" y="15"/>
                  </a:lnTo>
                  <a:lnTo>
                    <a:pt x="185" y="22"/>
                  </a:lnTo>
                  <a:lnTo>
                    <a:pt x="184" y="2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7" name="Freeform 157">
              <a:extLst>
                <a:ext uri="{FF2B5EF4-FFF2-40B4-BE49-F238E27FC236}">
                  <a16:creationId xmlns:a16="http://schemas.microsoft.com/office/drawing/2014/main" id="{F968F27C-223D-79C0-F907-3F67CE36ADD0}"/>
                </a:ext>
              </a:extLst>
            </p:cNvPr>
            <p:cNvSpPr>
              <a:spLocks/>
            </p:cNvSpPr>
            <p:nvPr/>
          </p:nvSpPr>
          <p:spPr bwMode="auto">
            <a:xfrm flipH="1">
              <a:off x="5167" y="3211"/>
              <a:ext cx="37" cy="13"/>
            </a:xfrm>
            <a:custGeom>
              <a:avLst/>
              <a:gdLst>
                <a:gd name="T0" fmla="*/ 0 w 100"/>
                <a:gd name="T1" fmla="*/ 7 h 37"/>
                <a:gd name="T2" fmla="*/ 1 w 100"/>
                <a:gd name="T3" fmla="*/ 8 h 37"/>
                <a:gd name="T4" fmla="*/ 7 w 100"/>
                <a:gd name="T5" fmla="*/ 11 h 37"/>
                <a:gd name="T6" fmla="*/ 16 w 100"/>
                <a:gd name="T7" fmla="*/ 13 h 37"/>
                <a:gd name="T8" fmla="*/ 27 w 100"/>
                <a:gd name="T9" fmla="*/ 16 h 37"/>
                <a:gd name="T10" fmla="*/ 42 w 100"/>
                <a:gd name="T11" fmla="*/ 17 h 37"/>
                <a:gd name="T12" fmla="*/ 59 w 100"/>
                <a:gd name="T13" fmla="*/ 16 h 37"/>
                <a:gd name="T14" fmla="*/ 79 w 100"/>
                <a:gd name="T15" fmla="*/ 11 h 37"/>
                <a:gd name="T16" fmla="*/ 100 w 100"/>
                <a:gd name="T17" fmla="*/ 0 h 37"/>
                <a:gd name="T18" fmla="*/ 99 w 100"/>
                <a:gd name="T19" fmla="*/ 2 h 37"/>
                <a:gd name="T20" fmla="*/ 96 w 100"/>
                <a:gd name="T21" fmla="*/ 9 h 37"/>
                <a:gd name="T22" fmla="*/ 89 w 100"/>
                <a:gd name="T23" fmla="*/ 17 h 37"/>
                <a:gd name="T24" fmla="*/ 79 w 100"/>
                <a:gd name="T25" fmla="*/ 27 h 37"/>
                <a:gd name="T26" fmla="*/ 66 w 100"/>
                <a:gd name="T27" fmla="*/ 34 h 37"/>
                <a:gd name="T28" fmla="*/ 48 w 100"/>
                <a:gd name="T29" fmla="*/ 37 h 37"/>
                <a:gd name="T30" fmla="*/ 27 w 100"/>
                <a:gd name="T31" fmla="*/ 34 h 37"/>
                <a:gd name="T32" fmla="*/ 0 w 100"/>
                <a:gd name="T33" fmla="*/ 23 h 37"/>
                <a:gd name="T34" fmla="*/ 0 w 100"/>
                <a:gd name="T35"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37">
                  <a:moveTo>
                    <a:pt x="0" y="7"/>
                  </a:moveTo>
                  <a:lnTo>
                    <a:pt x="1" y="8"/>
                  </a:lnTo>
                  <a:lnTo>
                    <a:pt x="7" y="11"/>
                  </a:lnTo>
                  <a:lnTo>
                    <a:pt x="16" y="13"/>
                  </a:lnTo>
                  <a:lnTo>
                    <a:pt x="27" y="16"/>
                  </a:lnTo>
                  <a:lnTo>
                    <a:pt x="42" y="17"/>
                  </a:lnTo>
                  <a:lnTo>
                    <a:pt x="59" y="16"/>
                  </a:lnTo>
                  <a:lnTo>
                    <a:pt x="79" y="11"/>
                  </a:lnTo>
                  <a:lnTo>
                    <a:pt x="100" y="0"/>
                  </a:lnTo>
                  <a:lnTo>
                    <a:pt x="99" y="2"/>
                  </a:lnTo>
                  <a:lnTo>
                    <a:pt x="96" y="9"/>
                  </a:lnTo>
                  <a:lnTo>
                    <a:pt x="89" y="17"/>
                  </a:lnTo>
                  <a:lnTo>
                    <a:pt x="79" y="27"/>
                  </a:lnTo>
                  <a:lnTo>
                    <a:pt x="66" y="34"/>
                  </a:lnTo>
                  <a:lnTo>
                    <a:pt x="48" y="37"/>
                  </a:lnTo>
                  <a:lnTo>
                    <a:pt x="27" y="34"/>
                  </a:lnTo>
                  <a:lnTo>
                    <a:pt x="0" y="2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8" name="Freeform 158">
              <a:extLst>
                <a:ext uri="{FF2B5EF4-FFF2-40B4-BE49-F238E27FC236}">
                  <a16:creationId xmlns:a16="http://schemas.microsoft.com/office/drawing/2014/main" id="{9845EE45-3A69-3875-0B3F-652B4B033F49}"/>
                </a:ext>
              </a:extLst>
            </p:cNvPr>
            <p:cNvSpPr>
              <a:spLocks/>
            </p:cNvSpPr>
            <p:nvPr/>
          </p:nvSpPr>
          <p:spPr bwMode="auto">
            <a:xfrm flipH="1">
              <a:off x="5258" y="3117"/>
              <a:ext cx="13" cy="23"/>
            </a:xfrm>
            <a:custGeom>
              <a:avLst/>
              <a:gdLst>
                <a:gd name="T0" fmla="*/ 35 w 35"/>
                <a:gd name="T1" fmla="*/ 29 h 59"/>
                <a:gd name="T2" fmla="*/ 33 w 35"/>
                <a:gd name="T3" fmla="*/ 40 h 59"/>
                <a:gd name="T4" fmla="*/ 29 w 35"/>
                <a:gd name="T5" fmla="*/ 49 h 59"/>
                <a:gd name="T6" fmla="*/ 24 w 35"/>
                <a:gd name="T7" fmla="*/ 56 h 59"/>
                <a:gd name="T8" fmla="*/ 17 w 35"/>
                <a:gd name="T9" fmla="*/ 59 h 59"/>
                <a:gd name="T10" fmla="*/ 11 w 35"/>
                <a:gd name="T11" fmla="*/ 56 h 59"/>
                <a:gd name="T12" fmla="*/ 6 w 35"/>
                <a:gd name="T13" fmla="*/ 49 h 59"/>
                <a:gd name="T14" fmla="*/ 2 w 35"/>
                <a:gd name="T15" fmla="*/ 40 h 59"/>
                <a:gd name="T16" fmla="*/ 0 w 35"/>
                <a:gd name="T17" fmla="*/ 29 h 59"/>
                <a:gd name="T18" fmla="*/ 2 w 35"/>
                <a:gd name="T19" fmla="*/ 18 h 59"/>
                <a:gd name="T20" fmla="*/ 6 w 35"/>
                <a:gd name="T21" fmla="*/ 8 h 59"/>
                <a:gd name="T22" fmla="*/ 11 w 35"/>
                <a:gd name="T23" fmla="*/ 3 h 59"/>
                <a:gd name="T24" fmla="*/ 17 w 35"/>
                <a:gd name="T25" fmla="*/ 0 h 59"/>
                <a:gd name="T26" fmla="*/ 24 w 35"/>
                <a:gd name="T27" fmla="*/ 3 h 59"/>
                <a:gd name="T28" fmla="*/ 29 w 35"/>
                <a:gd name="T29" fmla="*/ 8 h 59"/>
                <a:gd name="T30" fmla="*/ 33 w 35"/>
                <a:gd name="T31" fmla="*/ 18 h 59"/>
                <a:gd name="T32" fmla="*/ 35 w 35"/>
                <a:gd name="T3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59">
                  <a:moveTo>
                    <a:pt x="35" y="29"/>
                  </a:moveTo>
                  <a:lnTo>
                    <a:pt x="33" y="40"/>
                  </a:lnTo>
                  <a:lnTo>
                    <a:pt x="29" y="49"/>
                  </a:lnTo>
                  <a:lnTo>
                    <a:pt x="24" y="56"/>
                  </a:lnTo>
                  <a:lnTo>
                    <a:pt x="17" y="59"/>
                  </a:lnTo>
                  <a:lnTo>
                    <a:pt x="11" y="56"/>
                  </a:lnTo>
                  <a:lnTo>
                    <a:pt x="6" y="49"/>
                  </a:lnTo>
                  <a:lnTo>
                    <a:pt x="2" y="40"/>
                  </a:lnTo>
                  <a:lnTo>
                    <a:pt x="0" y="29"/>
                  </a:lnTo>
                  <a:lnTo>
                    <a:pt x="2" y="18"/>
                  </a:lnTo>
                  <a:lnTo>
                    <a:pt x="6" y="8"/>
                  </a:lnTo>
                  <a:lnTo>
                    <a:pt x="11" y="3"/>
                  </a:lnTo>
                  <a:lnTo>
                    <a:pt x="17" y="0"/>
                  </a:lnTo>
                  <a:lnTo>
                    <a:pt x="24" y="3"/>
                  </a:lnTo>
                  <a:lnTo>
                    <a:pt x="29" y="8"/>
                  </a:lnTo>
                  <a:lnTo>
                    <a:pt x="33" y="18"/>
                  </a:lnTo>
                  <a:lnTo>
                    <a:pt x="35"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39" name="Freeform 159">
              <a:extLst>
                <a:ext uri="{FF2B5EF4-FFF2-40B4-BE49-F238E27FC236}">
                  <a16:creationId xmlns:a16="http://schemas.microsoft.com/office/drawing/2014/main" id="{CA9D08CA-00D3-27C2-7E83-FF0B88CBD451}"/>
                </a:ext>
              </a:extLst>
            </p:cNvPr>
            <p:cNvSpPr>
              <a:spLocks/>
            </p:cNvSpPr>
            <p:nvPr/>
          </p:nvSpPr>
          <p:spPr bwMode="auto">
            <a:xfrm flipH="1">
              <a:off x="5141" y="3537"/>
              <a:ext cx="253" cy="84"/>
            </a:xfrm>
            <a:custGeom>
              <a:avLst/>
              <a:gdLst>
                <a:gd name="T0" fmla="*/ 6 w 678"/>
                <a:gd name="T1" fmla="*/ 87 h 224"/>
                <a:gd name="T2" fmla="*/ 46 w 678"/>
                <a:gd name="T3" fmla="*/ 109 h 224"/>
                <a:gd name="T4" fmla="*/ 103 w 678"/>
                <a:gd name="T5" fmla="*/ 137 h 224"/>
                <a:gd name="T6" fmla="*/ 162 w 678"/>
                <a:gd name="T7" fmla="*/ 159 h 224"/>
                <a:gd name="T8" fmla="*/ 202 w 678"/>
                <a:gd name="T9" fmla="*/ 163 h 224"/>
                <a:gd name="T10" fmla="*/ 225 w 678"/>
                <a:gd name="T11" fmla="*/ 169 h 224"/>
                <a:gd name="T12" fmla="*/ 243 w 678"/>
                <a:gd name="T13" fmla="*/ 176 h 224"/>
                <a:gd name="T14" fmla="*/ 262 w 678"/>
                <a:gd name="T15" fmla="*/ 185 h 224"/>
                <a:gd name="T16" fmla="*/ 288 w 678"/>
                <a:gd name="T17" fmla="*/ 195 h 224"/>
                <a:gd name="T18" fmla="*/ 307 w 678"/>
                <a:gd name="T19" fmla="*/ 206 h 224"/>
                <a:gd name="T20" fmla="*/ 321 w 678"/>
                <a:gd name="T21" fmla="*/ 216 h 224"/>
                <a:gd name="T22" fmla="*/ 332 w 678"/>
                <a:gd name="T23" fmla="*/ 222 h 224"/>
                <a:gd name="T24" fmla="*/ 346 w 678"/>
                <a:gd name="T25" fmla="*/ 224 h 224"/>
                <a:gd name="T26" fmla="*/ 364 w 678"/>
                <a:gd name="T27" fmla="*/ 220 h 224"/>
                <a:gd name="T28" fmla="*/ 383 w 678"/>
                <a:gd name="T29" fmla="*/ 211 h 224"/>
                <a:gd name="T30" fmla="*/ 401 w 678"/>
                <a:gd name="T31" fmla="*/ 203 h 224"/>
                <a:gd name="T32" fmla="*/ 414 w 678"/>
                <a:gd name="T33" fmla="*/ 191 h 224"/>
                <a:gd name="T34" fmla="*/ 432 w 678"/>
                <a:gd name="T35" fmla="*/ 172 h 224"/>
                <a:gd name="T36" fmla="*/ 447 w 678"/>
                <a:gd name="T37" fmla="*/ 150 h 224"/>
                <a:gd name="T38" fmla="*/ 458 w 678"/>
                <a:gd name="T39" fmla="*/ 136 h 224"/>
                <a:gd name="T40" fmla="*/ 532 w 678"/>
                <a:gd name="T41" fmla="*/ 139 h 224"/>
                <a:gd name="T42" fmla="*/ 577 w 678"/>
                <a:gd name="T43" fmla="*/ 99 h 224"/>
                <a:gd name="T44" fmla="*/ 588 w 678"/>
                <a:gd name="T45" fmla="*/ 102 h 224"/>
                <a:gd name="T46" fmla="*/ 605 w 678"/>
                <a:gd name="T47" fmla="*/ 129 h 224"/>
                <a:gd name="T48" fmla="*/ 627 w 678"/>
                <a:gd name="T49" fmla="*/ 109 h 224"/>
                <a:gd name="T50" fmla="*/ 639 w 678"/>
                <a:gd name="T51" fmla="*/ 113 h 224"/>
                <a:gd name="T52" fmla="*/ 661 w 678"/>
                <a:gd name="T53" fmla="*/ 125 h 224"/>
                <a:gd name="T54" fmla="*/ 669 w 678"/>
                <a:gd name="T55" fmla="*/ 74 h 224"/>
                <a:gd name="T56" fmla="*/ 664 w 678"/>
                <a:gd name="T57" fmla="*/ 68 h 224"/>
                <a:gd name="T58" fmla="*/ 650 w 678"/>
                <a:gd name="T59" fmla="*/ 51 h 224"/>
                <a:gd name="T60" fmla="*/ 628 w 678"/>
                <a:gd name="T61" fmla="*/ 36 h 224"/>
                <a:gd name="T62" fmla="*/ 601 w 678"/>
                <a:gd name="T63" fmla="*/ 30 h 224"/>
                <a:gd name="T64" fmla="*/ 573 w 678"/>
                <a:gd name="T65" fmla="*/ 35 h 224"/>
                <a:gd name="T66" fmla="*/ 553 w 678"/>
                <a:gd name="T67" fmla="*/ 39 h 224"/>
                <a:gd name="T68" fmla="*/ 538 w 678"/>
                <a:gd name="T69" fmla="*/ 43 h 224"/>
                <a:gd name="T70" fmla="*/ 532 w 678"/>
                <a:gd name="T71" fmla="*/ 44 h 224"/>
                <a:gd name="T72" fmla="*/ 484 w 678"/>
                <a:gd name="T73" fmla="*/ 48 h 224"/>
                <a:gd name="T74" fmla="*/ 479 w 678"/>
                <a:gd name="T75" fmla="*/ 46 h 224"/>
                <a:gd name="T76" fmla="*/ 465 w 678"/>
                <a:gd name="T77" fmla="*/ 39 h 224"/>
                <a:gd name="T78" fmla="*/ 449 w 678"/>
                <a:gd name="T79" fmla="*/ 33 h 224"/>
                <a:gd name="T80" fmla="*/ 434 w 678"/>
                <a:gd name="T81" fmla="*/ 30 h 224"/>
                <a:gd name="T82" fmla="*/ 417 w 678"/>
                <a:gd name="T83" fmla="*/ 30 h 224"/>
                <a:gd name="T84" fmla="*/ 397 w 678"/>
                <a:gd name="T85" fmla="*/ 28 h 224"/>
                <a:gd name="T86" fmla="*/ 380 w 678"/>
                <a:gd name="T87" fmla="*/ 26 h 224"/>
                <a:gd name="T88" fmla="*/ 373 w 678"/>
                <a:gd name="T89" fmla="*/ 26 h 224"/>
                <a:gd name="T90" fmla="*/ 0 w 678"/>
                <a:gd name="T91" fmla="*/ 8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8" h="224">
                  <a:moveTo>
                    <a:pt x="0" y="83"/>
                  </a:moveTo>
                  <a:lnTo>
                    <a:pt x="6" y="87"/>
                  </a:lnTo>
                  <a:lnTo>
                    <a:pt x="22" y="95"/>
                  </a:lnTo>
                  <a:lnTo>
                    <a:pt x="46" y="109"/>
                  </a:lnTo>
                  <a:lnTo>
                    <a:pt x="73" y="122"/>
                  </a:lnTo>
                  <a:lnTo>
                    <a:pt x="103" y="137"/>
                  </a:lnTo>
                  <a:lnTo>
                    <a:pt x="133" y="151"/>
                  </a:lnTo>
                  <a:lnTo>
                    <a:pt x="162" y="159"/>
                  </a:lnTo>
                  <a:lnTo>
                    <a:pt x="184" y="163"/>
                  </a:lnTo>
                  <a:lnTo>
                    <a:pt x="202" y="163"/>
                  </a:lnTo>
                  <a:lnTo>
                    <a:pt x="214" y="166"/>
                  </a:lnTo>
                  <a:lnTo>
                    <a:pt x="225" y="169"/>
                  </a:lnTo>
                  <a:lnTo>
                    <a:pt x="235" y="172"/>
                  </a:lnTo>
                  <a:lnTo>
                    <a:pt x="243" y="176"/>
                  </a:lnTo>
                  <a:lnTo>
                    <a:pt x="251" y="180"/>
                  </a:lnTo>
                  <a:lnTo>
                    <a:pt x="262" y="185"/>
                  </a:lnTo>
                  <a:lnTo>
                    <a:pt x="275" y="190"/>
                  </a:lnTo>
                  <a:lnTo>
                    <a:pt x="288" y="195"/>
                  </a:lnTo>
                  <a:lnTo>
                    <a:pt x="298" y="200"/>
                  </a:lnTo>
                  <a:lnTo>
                    <a:pt x="307" y="206"/>
                  </a:lnTo>
                  <a:lnTo>
                    <a:pt x="314" y="211"/>
                  </a:lnTo>
                  <a:lnTo>
                    <a:pt x="321" y="216"/>
                  </a:lnTo>
                  <a:lnTo>
                    <a:pt x="327" y="220"/>
                  </a:lnTo>
                  <a:lnTo>
                    <a:pt x="332" y="222"/>
                  </a:lnTo>
                  <a:lnTo>
                    <a:pt x="339" y="224"/>
                  </a:lnTo>
                  <a:lnTo>
                    <a:pt x="346" y="224"/>
                  </a:lnTo>
                  <a:lnTo>
                    <a:pt x="355" y="221"/>
                  </a:lnTo>
                  <a:lnTo>
                    <a:pt x="364" y="220"/>
                  </a:lnTo>
                  <a:lnTo>
                    <a:pt x="373" y="216"/>
                  </a:lnTo>
                  <a:lnTo>
                    <a:pt x="383" y="211"/>
                  </a:lnTo>
                  <a:lnTo>
                    <a:pt x="392" y="207"/>
                  </a:lnTo>
                  <a:lnTo>
                    <a:pt x="401" y="203"/>
                  </a:lnTo>
                  <a:lnTo>
                    <a:pt x="407" y="198"/>
                  </a:lnTo>
                  <a:lnTo>
                    <a:pt x="414" y="191"/>
                  </a:lnTo>
                  <a:lnTo>
                    <a:pt x="423" y="183"/>
                  </a:lnTo>
                  <a:lnTo>
                    <a:pt x="432" y="172"/>
                  </a:lnTo>
                  <a:lnTo>
                    <a:pt x="440" y="161"/>
                  </a:lnTo>
                  <a:lnTo>
                    <a:pt x="447" y="150"/>
                  </a:lnTo>
                  <a:lnTo>
                    <a:pt x="454" y="142"/>
                  </a:lnTo>
                  <a:lnTo>
                    <a:pt x="458" y="136"/>
                  </a:lnTo>
                  <a:lnTo>
                    <a:pt x="460" y="133"/>
                  </a:lnTo>
                  <a:lnTo>
                    <a:pt x="532" y="139"/>
                  </a:lnTo>
                  <a:lnTo>
                    <a:pt x="575" y="99"/>
                  </a:lnTo>
                  <a:lnTo>
                    <a:pt x="577" y="99"/>
                  </a:lnTo>
                  <a:lnTo>
                    <a:pt x="583" y="99"/>
                  </a:lnTo>
                  <a:lnTo>
                    <a:pt x="588" y="102"/>
                  </a:lnTo>
                  <a:lnTo>
                    <a:pt x="591" y="109"/>
                  </a:lnTo>
                  <a:lnTo>
                    <a:pt x="605" y="129"/>
                  </a:lnTo>
                  <a:lnTo>
                    <a:pt x="621" y="125"/>
                  </a:lnTo>
                  <a:lnTo>
                    <a:pt x="627" y="109"/>
                  </a:lnTo>
                  <a:lnTo>
                    <a:pt x="631" y="110"/>
                  </a:lnTo>
                  <a:lnTo>
                    <a:pt x="639" y="113"/>
                  </a:lnTo>
                  <a:lnTo>
                    <a:pt x="650" y="117"/>
                  </a:lnTo>
                  <a:lnTo>
                    <a:pt x="661" y="125"/>
                  </a:lnTo>
                  <a:lnTo>
                    <a:pt x="678" y="117"/>
                  </a:lnTo>
                  <a:lnTo>
                    <a:pt x="669" y="74"/>
                  </a:lnTo>
                  <a:lnTo>
                    <a:pt x="668" y="73"/>
                  </a:lnTo>
                  <a:lnTo>
                    <a:pt x="664" y="68"/>
                  </a:lnTo>
                  <a:lnTo>
                    <a:pt x="658" y="59"/>
                  </a:lnTo>
                  <a:lnTo>
                    <a:pt x="650" y="51"/>
                  </a:lnTo>
                  <a:lnTo>
                    <a:pt x="639" y="43"/>
                  </a:lnTo>
                  <a:lnTo>
                    <a:pt x="628" y="36"/>
                  </a:lnTo>
                  <a:lnTo>
                    <a:pt x="614" y="32"/>
                  </a:lnTo>
                  <a:lnTo>
                    <a:pt x="601" y="30"/>
                  </a:lnTo>
                  <a:lnTo>
                    <a:pt x="587" y="32"/>
                  </a:lnTo>
                  <a:lnTo>
                    <a:pt x="573" y="35"/>
                  </a:lnTo>
                  <a:lnTo>
                    <a:pt x="562" y="36"/>
                  </a:lnTo>
                  <a:lnTo>
                    <a:pt x="553" y="39"/>
                  </a:lnTo>
                  <a:lnTo>
                    <a:pt x="543" y="41"/>
                  </a:lnTo>
                  <a:lnTo>
                    <a:pt x="538" y="43"/>
                  </a:lnTo>
                  <a:lnTo>
                    <a:pt x="534" y="44"/>
                  </a:lnTo>
                  <a:lnTo>
                    <a:pt x="532" y="44"/>
                  </a:lnTo>
                  <a:lnTo>
                    <a:pt x="502" y="65"/>
                  </a:lnTo>
                  <a:lnTo>
                    <a:pt x="484" y="48"/>
                  </a:lnTo>
                  <a:lnTo>
                    <a:pt x="483" y="47"/>
                  </a:lnTo>
                  <a:lnTo>
                    <a:pt x="479" y="46"/>
                  </a:lnTo>
                  <a:lnTo>
                    <a:pt x="472" y="43"/>
                  </a:lnTo>
                  <a:lnTo>
                    <a:pt x="465" y="39"/>
                  </a:lnTo>
                  <a:lnTo>
                    <a:pt x="457" y="36"/>
                  </a:lnTo>
                  <a:lnTo>
                    <a:pt x="449" y="33"/>
                  </a:lnTo>
                  <a:lnTo>
                    <a:pt x="440" y="32"/>
                  </a:lnTo>
                  <a:lnTo>
                    <a:pt x="434" y="30"/>
                  </a:lnTo>
                  <a:lnTo>
                    <a:pt x="425" y="30"/>
                  </a:lnTo>
                  <a:lnTo>
                    <a:pt x="417" y="30"/>
                  </a:lnTo>
                  <a:lnTo>
                    <a:pt x="406" y="29"/>
                  </a:lnTo>
                  <a:lnTo>
                    <a:pt x="397" y="28"/>
                  </a:lnTo>
                  <a:lnTo>
                    <a:pt x="387" y="28"/>
                  </a:lnTo>
                  <a:lnTo>
                    <a:pt x="380" y="26"/>
                  </a:lnTo>
                  <a:lnTo>
                    <a:pt x="375" y="26"/>
                  </a:lnTo>
                  <a:lnTo>
                    <a:pt x="373" y="26"/>
                  </a:lnTo>
                  <a:lnTo>
                    <a:pt x="287" y="0"/>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0" name="Freeform 160">
              <a:extLst>
                <a:ext uri="{FF2B5EF4-FFF2-40B4-BE49-F238E27FC236}">
                  <a16:creationId xmlns:a16="http://schemas.microsoft.com/office/drawing/2014/main" id="{030901F3-5B7C-ADA6-6416-B44D28A62853}"/>
                </a:ext>
              </a:extLst>
            </p:cNvPr>
            <p:cNvSpPr>
              <a:spLocks/>
            </p:cNvSpPr>
            <p:nvPr/>
          </p:nvSpPr>
          <p:spPr bwMode="auto">
            <a:xfrm flipH="1">
              <a:off x="4657" y="3275"/>
              <a:ext cx="367" cy="284"/>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1" name="Freeform 161">
              <a:extLst>
                <a:ext uri="{FF2B5EF4-FFF2-40B4-BE49-F238E27FC236}">
                  <a16:creationId xmlns:a16="http://schemas.microsoft.com/office/drawing/2014/main" id="{EFA92C55-EFBF-4AE4-2887-93FDD8DBF8A3}"/>
                </a:ext>
              </a:extLst>
            </p:cNvPr>
            <p:cNvSpPr>
              <a:spLocks/>
            </p:cNvSpPr>
            <p:nvPr/>
          </p:nvSpPr>
          <p:spPr bwMode="auto">
            <a:xfrm flipH="1">
              <a:off x="4852" y="3297"/>
              <a:ext cx="159" cy="248"/>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2" name="Freeform 162">
              <a:extLst>
                <a:ext uri="{FF2B5EF4-FFF2-40B4-BE49-F238E27FC236}">
                  <a16:creationId xmlns:a16="http://schemas.microsoft.com/office/drawing/2014/main" id="{37F02CE1-864A-DC78-4258-9C17B6CAA486}"/>
                </a:ext>
              </a:extLst>
            </p:cNvPr>
            <p:cNvSpPr>
              <a:spLocks/>
            </p:cNvSpPr>
            <p:nvPr/>
          </p:nvSpPr>
          <p:spPr bwMode="auto">
            <a:xfrm flipH="1">
              <a:off x="4676" y="3288"/>
              <a:ext cx="298" cy="49"/>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3" name="Freeform 163">
              <a:extLst>
                <a:ext uri="{FF2B5EF4-FFF2-40B4-BE49-F238E27FC236}">
                  <a16:creationId xmlns:a16="http://schemas.microsoft.com/office/drawing/2014/main" id="{4EF2BE67-B998-5022-8B6C-49F866E96C4F}"/>
                </a:ext>
              </a:extLst>
            </p:cNvPr>
            <p:cNvSpPr>
              <a:spLocks/>
            </p:cNvSpPr>
            <p:nvPr/>
          </p:nvSpPr>
          <p:spPr bwMode="auto">
            <a:xfrm flipH="1">
              <a:off x="4648" y="3382"/>
              <a:ext cx="165" cy="120"/>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4" name="Freeform 164">
              <a:extLst>
                <a:ext uri="{FF2B5EF4-FFF2-40B4-BE49-F238E27FC236}">
                  <a16:creationId xmlns:a16="http://schemas.microsoft.com/office/drawing/2014/main" id="{7F06AF11-1052-C86E-2521-3C4E0AA344EE}"/>
                </a:ext>
              </a:extLst>
            </p:cNvPr>
            <p:cNvSpPr>
              <a:spLocks/>
            </p:cNvSpPr>
            <p:nvPr/>
          </p:nvSpPr>
          <p:spPr bwMode="auto">
            <a:xfrm flipH="1">
              <a:off x="4732" y="3402"/>
              <a:ext cx="64" cy="94"/>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5" name="Freeform 165">
              <a:extLst>
                <a:ext uri="{FF2B5EF4-FFF2-40B4-BE49-F238E27FC236}">
                  <a16:creationId xmlns:a16="http://schemas.microsoft.com/office/drawing/2014/main" id="{C17668CC-7224-88FC-9694-6BB4101C69B6}"/>
                </a:ext>
              </a:extLst>
            </p:cNvPr>
            <p:cNvSpPr>
              <a:spLocks/>
            </p:cNvSpPr>
            <p:nvPr/>
          </p:nvSpPr>
          <p:spPr bwMode="auto">
            <a:xfrm flipH="1">
              <a:off x="4665" y="3393"/>
              <a:ext cx="103" cy="23"/>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6" name="Freeform 166">
              <a:extLst>
                <a:ext uri="{FF2B5EF4-FFF2-40B4-BE49-F238E27FC236}">
                  <a16:creationId xmlns:a16="http://schemas.microsoft.com/office/drawing/2014/main" id="{E7FDF17D-066E-31D5-AFA4-704B57A54745}"/>
                </a:ext>
              </a:extLst>
            </p:cNvPr>
            <p:cNvSpPr>
              <a:spLocks/>
            </p:cNvSpPr>
            <p:nvPr/>
          </p:nvSpPr>
          <p:spPr bwMode="auto">
            <a:xfrm flipH="1">
              <a:off x="4836" y="3558"/>
              <a:ext cx="47" cy="28"/>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7" name="Freeform 167">
              <a:extLst>
                <a:ext uri="{FF2B5EF4-FFF2-40B4-BE49-F238E27FC236}">
                  <a16:creationId xmlns:a16="http://schemas.microsoft.com/office/drawing/2014/main" id="{D2025B6F-D419-79DD-2C3C-7E6AB4F199BB}"/>
                </a:ext>
              </a:extLst>
            </p:cNvPr>
            <p:cNvSpPr>
              <a:spLocks/>
            </p:cNvSpPr>
            <p:nvPr/>
          </p:nvSpPr>
          <p:spPr bwMode="auto">
            <a:xfrm flipH="1">
              <a:off x="4831" y="3586"/>
              <a:ext cx="120" cy="35"/>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8" name="Freeform 168">
              <a:extLst>
                <a:ext uri="{FF2B5EF4-FFF2-40B4-BE49-F238E27FC236}">
                  <a16:creationId xmlns:a16="http://schemas.microsoft.com/office/drawing/2014/main" id="{5D1D92EB-DDF3-CCD7-DAD3-46D4B75E9662}"/>
                </a:ext>
              </a:extLst>
            </p:cNvPr>
            <p:cNvSpPr>
              <a:spLocks/>
            </p:cNvSpPr>
            <p:nvPr/>
          </p:nvSpPr>
          <p:spPr bwMode="auto">
            <a:xfrm flipH="1">
              <a:off x="5219" y="3339"/>
              <a:ext cx="205" cy="273"/>
            </a:xfrm>
            <a:custGeom>
              <a:avLst/>
              <a:gdLst>
                <a:gd name="T0" fmla="*/ 78 w 551"/>
                <a:gd name="T1" fmla="*/ 58 h 730"/>
                <a:gd name="T2" fmla="*/ 34 w 551"/>
                <a:gd name="T3" fmla="*/ 107 h 730"/>
                <a:gd name="T4" fmla="*/ 137 w 551"/>
                <a:gd name="T5" fmla="*/ 165 h 730"/>
                <a:gd name="T6" fmla="*/ 174 w 551"/>
                <a:gd name="T7" fmla="*/ 210 h 730"/>
                <a:gd name="T8" fmla="*/ 26 w 551"/>
                <a:gd name="T9" fmla="*/ 146 h 730"/>
                <a:gd name="T10" fmla="*/ 0 w 551"/>
                <a:gd name="T11" fmla="*/ 275 h 730"/>
                <a:gd name="T12" fmla="*/ 39 w 551"/>
                <a:gd name="T13" fmla="*/ 453 h 730"/>
                <a:gd name="T14" fmla="*/ 80 w 551"/>
                <a:gd name="T15" fmla="*/ 571 h 730"/>
                <a:gd name="T16" fmla="*/ 101 w 551"/>
                <a:gd name="T17" fmla="*/ 597 h 730"/>
                <a:gd name="T18" fmla="*/ 160 w 551"/>
                <a:gd name="T19" fmla="*/ 619 h 730"/>
                <a:gd name="T20" fmla="*/ 234 w 551"/>
                <a:gd name="T21" fmla="*/ 656 h 730"/>
                <a:gd name="T22" fmla="*/ 285 w 551"/>
                <a:gd name="T23" fmla="*/ 671 h 730"/>
                <a:gd name="T24" fmla="*/ 381 w 551"/>
                <a:gd name="T25" fmla="*/ 704 h 730"/>
                <a:gd name="T26" fmla="*/ 435 w 551"/>
                <a:gd name="T27" fmla="*/ 709 h 730"/>
                <a:gd name="T28" fmla="*/ 551 w 551"/>
                <a:gd name="T29" fmla="*/ 594 h 730"/>
                <a:gd name="T30" fmla="*/ 508 w 551"/>
                <a:gd name="T31" fmla="*/ 576 h 730"/>
                <a:gd name="T32" fmla="*/ 427 w 551"/>
                <a:gd name="T33" fmla="*/ 569 h 730"/>
                <a:gd name="T34" fmla="*/ 371 w 551"/>
                <a:gd name="T35" fmla="*/ 561 h 730"/>
                <a:gd name="T36" fmla="*/ 327 w 551"/>
                <a:gd name="T37" fmla="*/ 549 h 730"/>
                <a:gd name="T38" fmla="*/ 281 w 551"/>
                <a:gd name="T39" fmla="*/ 534 h 730"/>
                <a:gd name="T40" fmla="*/ 224 w 551"/>
                <a:gd name="T41" fmla="*/ 524 h 730"/>
                <a:gd name="T42" fmla="*/ 205 w 551"/>
                <a:gd name="T43" fmla="*/ 527 h 730"/>
                <a:gd name="T44" fmla="*/ 127 w 551"/>
                <a:gd name="T45" fmla="*/ 561 h 730"/>
                <a:gd name="T46" fmla="*/ 172 w 551"/>
                <a:gd name="T47" fmla="*/ 512 h 730"/>
                <a:gd name="T48" fmla="*/ 201 w 551"/>
                <a:gd name="T49" fmla="*/ 472 h 730"/>
                <a:gd name="T50" fmla="*/ 198 w 551"/>
                <a:gd name="T51" fmla="*/ 386 h 730"/>
                <a:gd name="T52" fmla="*/ 216 w 551"/>
                <a:gd name="T53" fmla="*/ 365 h 730"/>
                <a:gd name="T54" fmla="*/ 244 w 551"/>
                <a:gd name="T55" fmla="*/ 457 h 730"/>
                <a:gd name="T56" fmla="*/ 272 w 551"/>
                <a:gd name="T57" fmla="*/ 499 h 730"/>
                <a:gd name="T58" fmla="*/ 327 w 551"/>
                <a:gd name="T59" fmla="*/ 521 h 730"/>
                <a:gd name="T60" fmla="*/ 374 w 551"/>
                <a:gd name="T61" fmla="*/ 534 h 730"/>
                <a:gd name="T62" fmla="*/ 472 w 551"/>
                <a:gd name="T63" fmla="*/ 462 h 730"/>
                <a:gd name="T64" fmla="*/ 456 w 551"/>
                <a:gd name="T65" fmla="*/ 325 h 730"/>
                <a:gd name="T66" fmla="*/ 477 w 551"/>
                <a:gd name="T67" fmla="*/ 295 h 730"/>
                <a:gd name="T68" fmla="*/ 487 w 551"/>
                <a:gd name="T69" fmla="*/ 423 h 730"/>
                <a:gd name="T70" fmla="*/ 541 w 551"/>
                <a:gd name="T71" fmla="*/ 517 h 730"/>
                <a:gd name="T72" fmla="*/ 520 w 551"/>
                <a:gd name="T73" fmla="*/ 414 h 730"/>
                <a:gd name="T74" fmla="*/ 486 w 551"/>
                <a:gd name="T75" fmla="*/ 199 h 730"/>
                <a:gd name="T76" fmla="*/ 437 w 551"/>
                <a:gd name="T77" fmla="*/ 124 h 730"/>
                <a:gd name="T78" fmla="*/ 393 w 551"/>
                <a:gd name="T79" fmla="*/ 99 h 730"/>
                <a:gd name="T80" fmla="*/ 350 w 551"/>
                <a:gd name="T81" fmla="*/ 58 h 730"/>
                <a:gd name="T82" fmla="*/ 311 w 551"/>
                <a:gd name="T83" fmla="*/ 10 h 730"/>
                <a:gd name="T84" fmla="*/ 267 w 551"/>
                <a:gd name="T85" fmla="*/ 3 h 730"/>
                <a:gd name="T86" fmla="*/ 282 w 551"/>
                <a:gd name="T87" fmla="*/ 61 h 730"/>
                <a:gd name="T88" fmla="*/ 326 w 551"/>
                <a:gd name="T89" fmla="*/ 128 h 730"/>
                <a:gd name="T90" fmla="*/ 361 w 551"/>
                <a:gd name="T91" fmla="*/ 228 h 730"/>
                <a:gd name="T92" fmla="*/ 390 w 551"/>
                <a:gd name="T93" fmla="*/ 320 h 730"/>
                <a:gd name="T94" fmla="*/ 429 w 551"/>
                <a:gd name="T95" fmla="*/ 467 h 730"/>
                <a:gd name="T96" fmla="*/ 370 w 551"/>
                <a:gd name="T97" fmla="*/ 399 h 730"/>
                <a:gd name="T98" fmla="*/ 320 w 551"/>
                <a:gd name="T99" fmla="*/ 290 h 730"/>
                <a:gd name="T100" fmla="*/ 271 w 551"/>
                <a:gd name="T101" fmla="*/ 207 h 730"/>
                <a:gd name="T102" fmla="*/ 228 w 551"/>
                <a:gd name="T103" fmla="*/ 153 h 730"/>
                <a:gd name="T104" fmla="*/ 189 w 551"/>
                <a:gd name="T105" fmla="*/ 96 h 730"/>
                <a:gd name="T106" fmla="*/ 145 w 551"/>
                <a:gd name="T107" fmla="*/ 43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730">
                  <a:moveTo>
                    <a:pt x="106" y="13"/>
                  </a:moveTo>
                  <a:lnTo>
                    <a:pt x="104" y="14"/>
                  </a:lnTo>
                  <a:lnTo>
                    <a:pt x="97" y="18"/>
                  </a:lnTo>
                  <a:lnTo>
                    <a:pt x="89" y="28"/>
                  </a:lnTo>
                  <a:lnTo>
                    <a:pt x="82" y="43"/>
                  </a:lnTo>
                  <a:lnTo>
                    <a:pt x="78" y="58"/>
                  </a:lnTo>
                  <a:lnTo>
                    <a:pt x="75" y="66"/>
                  </a:lnTo>
                  <a:lnTo>
                    <a:pt x="71" y="73"/>
                  </a:lnTo>
                  <a:lnTo>
                    <a:pt x="60" y="80"/>
                  </a:lnTo>
                  <a:lnTo>
                    <a:pt x="47" y="90"/>
                  </a:lnTo>
                  <a:lnTo>
                    <a:pt x="39" y="98"/>
                  </a:lnTo>
                  <a:lnTo>
                    <a:pt x="34" y="107"/>
                  </a:lnTo>
                  <a:lnTo>
                    <a:pt x="32" y="117"/>
                  </a:lnTo>
                  <a:lnTo>
                    <a:pt x="39" y="122"/>
                  </a:lnTo>
                  <a:lnTo>
                    <a:pt x="56" y="129"/>
                  </a:lnTo>
                  <a:lnTo>
                    <a:pt x="79" y="137"/>
                  </a:lnTo>
                  <a:lnTo>
                    <a:pt x="108" y="150"/>
                  </a:lnTo>
                  <a:lnTo>
                    <a:pt x="137" y="165"/>
                  </a:lnTo>
                  <a:lnTo>
                    <a:pt x="164" y="185"/>
                  </a:lnTo>
                  <a:lnTo>
                    <a:pt x="187" y="210"/>
                  </a:lnTo>
                  <a:lnTo>
                    <a:pt x="201" y="242"/>
                  </a:lnTo>
                  <a:lnTo>
                    <a:pt x="198" y="238"/>
                  </a:lnTo>
                  <a:lnTo>
                    <a:pt x="189" y="225"/>
                  </a:lnTo>
                  <a:lnTo>
                    <a:pt x="174" y="210"/>
                  </a:lnTo>
                  <a:lnTo>
                    <a:pt x="154" y="191"/>
                  </a:lnTo>
                  <a:lnTo>
                    <a:pt x="128" y="172"/>
                  </a:lnTo>
                  <a:lnTo>
                    <a:pt x="100" y="157"/>
                  </a:lnTo>
                  <a:lnTo>
                    <a:pt x="65" y="144"/>
                  </a:lnTo>
                  <a:lnTo>
                    <a:pt x="27" y="140"/>
                  </a:lnTo>
                  <a:lnTo>
                    <a:pt x="26" y="146"/>
                  </a:lnTo>
                  <a:lnTo>
                    <a:pt x="23" y="158"/>
                  </a:lnTo>
                  <a:lnTo>
                    <a:pt x="20" y="173"/>
                  </a:lnTo>
                  <a:lnTo>
                    <a:pt x="17" y="184"/>
                  </a:lnTo>
                  <a:lnTo>
                    <a:pt x="12" y="202"/>
                  </a:lnTo>
                  <a:lnTo>
                    <a:pt x="5" y="236"/>
                  </a:lnTo>
                  <a:lnTo>
                    <a:pt x="0" y="275"/>
                  </a:lnTo>
                  <a:lnTo>
                    <a:pt x="2" y="303"/>
                  </a:lnTo>
                  <a:lnTo>
                    <a:pt x="10" y="334"/>
                  </a:lnTo>
                  <a:lnTo>
                    <a:pt x="20" y="373"/>
                  </a:lnTo>
                  <a:lnTo>
                    <a:pt x="28" y="413"/>
                  </a:lnTo>
                  <a:lnTo>
                    <a:pt x="35" y="440"/>
                  </a:lnTo>
                  <a:lnTo>
                    <a:pt x="39" y="453"/>
                  </a:lnTo>
                  <a:lnTo>
                    <a:pt x="45" y="472"/>
                  </a:lnTo>
                  <a:lnTo>
                    <a:pt x="53" y="494"/>
                  </a:lnTo>
                  <a:lnTo>
                    <a:pt x="61" y="517"/>
                  </a:lnTo>
                  <a:lnTo>
                    <a:pt x="69" y="539"/>
                  </a:lnTo>
                  <a:lnTo>
                    <a:pt x="75" y="558"/>
                  </a:lnTo>
                  <a:lnTo>
                    <a:pt x="80" y="571"/>
                  </a:lnTo>
                  <a:lnTo>
                    <a:pt x="82" y="576"/>
                  </a:lnTo>
                  <a:lnTo>
                    <a:pt x="83" y="578"/>
                  </a:lnTo>
                  <a:lnTo>
                    <a:pt x="86" y="580"/>
                  </a:lnTo>
                  <a:lnTo>
                    <a:pt x="90" y="586"/>
                  </a:lnTo>
                  <a:lnTo>
                    <a:pt x="95" y="591"/>
                  </a:lnTo>
                  <a:lnTo>
                    <a:pt x="101" y="597"/>
                  </a:lnTo>
                  <a:lnTo>
                    <a:pt x="108" y="602"/>
                  </a:lnTo>
                  <a:lnTo>
                    <a:pt x="116" y="605"/>
                  </a:lnTo>
                  <a:lnTo>
                    <a:pt x="124" y="606"/>
                  </a:lnTo>
                  <a:lnTo>
                    <a:pt x="134" y="608"/>
                  </a:lnTo>
                  <a:lnTo>
                    <a:pt x="146" y="612"/>
                  </a:lnTo>
                  <a:lnTo>
                    <a:pt x="160" y="619"/>
                  </a:lnTo>
                  <a:lnTo>
                    <a:pt x="174" y="626"/>
                  </a:lnTo>
                  <a:lnTo>
                    <a:pt x="189" y="634"/>
                  </a:lnTo>
                  <a:lnTo>
                    <a:pt x="202" y="642"/>
                  </a:lnTo>
                  <a:lnTo>
                    <a:pt x="215" y="649"/>
                  </a:lnTo>
                  <a:lnTo>
                    <a:pt x="226" y="653"/>
                  </a:lnTo>
                  <a:lnTo>
                    <a:pt x="234" y="656"/>
                  </a:lnTo>
                  <a:lnTo>
                    <a:pt x="242" y="660"/>
                  </a:lnTo>
                  <a:lnTo>
                    <a:pt x="250" y="663"/>
                  </a:lnTo>
                  <a:lnTo>
                    <a:pt x="257" y="665"/>
                  </a:lnTo>
                  <a:lnTo>
                    <a:pt x="265" y="668"/>
                  </a:lnTo>
                  <a:lnTo>
                    <a:pt x="274" y="671"/>
                  </a:lnTo>
                  <a:lnTo>
                    <a:pt x="285" y="671"/>
                  </a:lnTo>
                  <a:lnTo>
                    <a:pt x="296" y="671"/>
                  </a:lnTo>
                  <a:lnTo>
                    <a:pt x="311" y="672"/>
                  </a:lnTo>
                  <a:lnTo>
                    <a:pt x="327" y="678"/>
                  </a:lnTo>
                  <a:lnTo>
                    <a:pt x="346" y="686"/>
                  </a:lnTo>
                  <a:lnTo>
                    <a:pt x="364" y="694"/>
                  </a:lnTo>
                  <a:lnTo>
                    <a:pt x="381" y="704"/>
                  </a:lnTo>
                  <a:lnTo>
                    <a:pt x="394" y="712"/>
                  </a:lnTo>
                  <a:lnTo>
                    <a:pt x="404" y="717"/>
                  </a:lnTo>
                  <a:lnTo>
                    <a:pt x="407" y="720"/>
                  </a:lnTo>
                  <a:lnTo>
                    <a:pt x="422" y="730"/>
                  </a:lnTo>
                  <a:lnTo>
                    <a:pt x="426" y="724"/>
                  </a:lnTo>
                  <a:lnTo>
                    <a:pt x="435" y="709"/>
                  </a:lnTo>
                  <a:lnTo>
                    <a:pt x="450" y="689"/>
                  </a:lnTo>
                  <a:lnTo>
                    <a:pt x="468" y="664"/>
                  </a:lnTo>
                  <a:lnTo>
                    <a:pt x="489" y="641"/>
                  </a:lnTo>
                  <a:lnTo>
                    <a:pt x="511" y="619"/>
                  </a:lnTo>
                  <a:lnTo>
                    <a:pt x="531" y="602"/>
                  </a:lnTo>
                  <a:lnTo>
                    <a:pt x="551" y="594"/>
                  </a:lnTo>
                  <a:lnTo>
                    <a:pt x="549" y="593"/>
                  </a:lnTo>
                  <a:lnTo>
                    <a:pt x="545" y="591"/>
                  </a:lnTo>
                  <a:lnTo>
                    <a:pt x="538" y="587"/>
                  </a:lnTo>
                  <a:lnTo>
                    <a:pt x="530" y="583"/>
                  </a:lnTo>
                  <a:lnTo>
                    <a:pt x="519" y="580"/>
                  </a:lnTo>
                  <a:lnTo>
                    <a:pt x="508" y="576"/>
                  </a:lnTo>
                  <a:lnTo>
                    <a:pt x="496" y="575"/>
                  </a:lnTo>
                  <a:lnTo>
                    <a:pt x="483" y="573"/>
                  </a:lnTo>
                  <a:lnTo>
                    <a:pt x="470" y="573"/>
                  </a:lnTo>
                  <a:lnTo>
                    <a:pt x="456" y="572"/>
                  </a:lnTo>
                  <a:lnTo>
                    <a:pt x="441" y="571"/>
                  </a:lnTo>
                  <a:lnTo>
                    <a:pt x="427" y="569"/>
                  </a:lnTo>
                  <a:lnTo>
                    <a:pt x="413" y="568"/>
                  </a:lnTo>
                  <a:lnTo>
                    <a:pt x="401" y="567"/>
                  </a:lnTo>
                  <a:lnTo>
                    <a:pt x="392" y="565"/>
                  </a:lnTo>
                  <a:lnTo>
                    <a:pt x="385" y="564"/>
                  </a:lnTo>
                  <a:lnTo>
                    <a:pt x="378" y="562"/>
                  </a:lnTo>
                  <a:lnTo>
                    <a:pt x="371" y="561"/>
                  </a:lnTo>
                  <a:lnTo>
                    <a:pt x="363" y="560"/>
                  </a:lnTo>
                  <a:lnTo>
                    <a:pt x="355" y="558"/>
                  </a:lnTo>
                  <a:lnTo>
                    <a:pt x="346" y="557"/>
                  </a:lnTo>
                  <a:lnTo>
                    <a:pt x="339" y="554"/>
                  </a:lnTo>
                  <a:lnTo>
                    <a:pt x="333" y="552"/>
                  </a:lnTo>
                  <a:lnTo>
                    <a:pt x="327" y="549"/>
                  </a:lnTo>
                  <a:lnTo>
                    <a:pt x="322" y="546"/>
                  </a:lnTo>
                  <a:lnTo>
                    <a:pt x="316" y="543"/>
                  </a:lnTo>
                  <a:lnTo>
                    <a:pt x="308" y="541"/>
                  </a:lnTo>
                  <a:lnTo>
                    <a:pt x="300" y="538"/>
                  </a:lnTo>
                  <a:lnTo>
                    <a:pt x="291" y="536"/>
                  </a:lnTo>
                  <a:lnTo>
                    <a:pt x="281" y="534"/>
                  </a:lnTo>
                  <a:lnTo>
                    <a:pt x="270" y="532"/>
                  </a:lnTo>
                  <a:lnTo>
                    <a:pt x="259" y="530"/>
                  </a:lnTo>
                  <a:lnTo>
                    <a:pt x="248" y="528"/>
                  </a:lnTo>
                  <a:lnTo>
                    <a:pt x="239" y="527"/>
                  </a:lnTo>
                  <a:lnTo>
                    <a:pt x="231" y="525"/>
                  </a:lnTo>
                  <a:lnTo>
                    <a:pt x="224" y="524"/>
                  </a:lnTo>
                  <a:lnTo>
                    <a:pt x="220" y="524"/>
                  </a:lnTo>
                  <a:lnTo>
                    <a:pt x="216" y="524"/>
                  </a:lnTo>
                  <a:lnTo>
                    <a:pt x="215" y="524"/>
                  </a:lnTo>
                  <a:lnTo>
                    <a:pt x="213" y="524"/>
                  </a:lnTo>
                  <a:lnTo>
                    <a:pt x="211" y="524"/>
                  </a:lnTo>
                  <a:lnTo>
                    <a:pt x="205" y="527"/>
                  </a:lnTo>
                  <a:lnTo>
                    <a:pt x="196" y="530"/>
                  </a:lnTo>
                  <a:lnTo>
                    <a:pt x="185" y="534"/>
                  </a:lnTo>
                  <a:lnTo>
                    <a:pt x="171" y="539"/>
                  </a:lnTo>
                  <a:lnTo>
                    <a:pt x="156" y="545"/>
                  </a:lnTo>
                  <a:lnTo>
                    <a:pt x="141" y="553"/>
                  </a:lnTo>
                  <a:lnTo>
                    <a:pt x="127" y="561"/>
                  </a:lnTo>
                  <a:lnTo>
                    <a:pt x="128" y="558"/>
                  </a:lnTo>
                  <a:lnTo>
                    <a:pt x="131" y="552"/>
                  </a:lnTo>
                  <a:lnTo>
                    <a:pt x="138" y="542"/>
                  </a:lnTo>
                  <a:lnTo>
                    <a:pt x="146" y="531"/>
                  </a:lnTo>
                  <a:lnTo>
                    <a:pt x="157" y="521"/>
                  </a:lnTo>
                  <a:lnTo>
                    <a:pt x="172" y="512"/>
                  </a:lnTo>
                  <a:lnTo>
                    <a:pt x="191" y="505"/>
                  </a:lnTo>
                  <a:lnTo>
                    <a:pt x="213" y="502"/>
                  </a:lnTo>
                  <a:lnTo>
                    <a:pt x="211" y="499"/>
                  </a:lnTo>
                  <a:lnTo>
                    <a:pt x="206" y="493"/>
                  </a:lnTo>
                  <a:lnTo>
                    <a:pt x="202" y="483"/>
                  </a:lnTo>
                  <a:lnTo>
                    <a:pt x="201" y="472"/>
                  </a:lnTo>
                  <a:lnTo>
                    <a:pt x="204" y="460"/>
                  </a:lnTo>
                  <a:lnTo>
                    <a:pt x="208" y="446"/>
                  </a:lnTo>
                  <a:lnTo>
                    <a:pt x="209" y="432"/>
                  </a:lnTo>
                  <a:lnTo>
                    <a:pt x="206" y="417"/>
                  </a:lnTo>
                  <a:lnTo>
                    <a:pt x="202" y="401"/>
                  </a:lnTo>
                  <a:lnTo>
                    <a:pt x="198" y="386"/>
                  </a:lnTo>
                  <a:lnTo>
                    <a:pt x="196" y="375"/>
                  </a:lnTo>
                  <a:lnTo>
                    <a:pt x="194" y="371"/>
                  </a:lnTo>
                  <a:lnTo>
                    <a:pt x="198" y="313"/>
                  </a:lnTo>
                  <a:lnTo>
                    <a:pt x="201" y="321"/>
                  </a:lnTo>
                  <a:lnTo>
                    <a:pt x="208" y="342"/>
                  </a:lnTo>
                  <a:lnTo>
                    <a:pt x="216" y="365"/>
                  </a:lnTo>
                  <a:lnTo>
                    <a:pt x="226" y="386"/>
                  </a:lnTo>
                  <a:lnTo>
                    <a:pt x="234" y="401"/>
                  </a:lnTo>
                  <a:lnTo>
                    <a:pt x="238" y="414"/>
                  </a:lnTo>
                  <a:lnTo>
                    <a:pt x="241" y="428"/>
                  </a:lnTo>
                  <a:lnTo>
                    <a:pt x="241" y="440"/>
                  </a:lnTo>
                  <a:lnTo>
                    <a:pt x="244" y="457"/>
                  </a:lnTo>
                  <a:lnTo>
                    <a:pt x="249" y="472"/>
                  </a:lnTo>
                  <a:lnTo>
                    <a:pt x="253" y="484"/>
                  </a:lnTo>
                  <a:lnTo>
                    <a:pt x="256" y="490"/>
                  </a:lnTo>
                  <a:lnTo>
                    <a:pt x="259" y="491"/>
                  </a:lnTo>
                  <a:lnTo>
                    <a:pt x="264" y="495"/>
                  </a:lnTo>
                  <a:lnTo>
                    <a:pt x="272" y="499"/>
                  </a:lnTo>
                  <a:lnTo>
                    <a:pt x="282" y="505"/>
                  </a:lnTo>
                  <a:lnTo>
                    <a:pt x="293" y="512"/>
                  </a:lnTo>
                  <a:lnTo>
                    <a:pt x="304" y="516"/>
                  </a:lnTo>
                  <a:lnTo>
                    <a:pt x="313" y="520"/>
                  </a:lnTo>
                  <a:lnTo>
                    <a:pt x="320" y="521"/>
                  </a:lnTo>
                  <a:lnTo>
                    <a:pt x="327" y="521"/>
                  </a:lnTo>
                  <a:lnTo>
                    <a:pt x="335" y="523"/>
                  </a:lnTo>
                  <a:lnTo>
                    <a:pt x="344" y="525"/>
                  </a:lnTo>
                  <a:lnTo>
                    <a:pt x="353" y="527"/>
                  </a:lnTo>
                  <a:lnTo>
                    <a:pt x="361" y="530"/>
                  </a:lnTo>
                  <a:lnTo>
                    <a:pt x="368" y="532"/>
                  </a:lnTo>
                  <a:lnTo>
                    <a:pt x="374" y="534"/>
                  </a:lnTo>
                  <a:lnTo>
                    <a:pt x="375" y="534"/>
                  </a:lnTo>
                  <a:lnTo>
                    <a:pt x="407" y="545"/>
                  </a:lnTo>
                  <a:lnTo>
                    <a:pt x="471" y="534"/>
                  </a:lnTo>
                  <a:lnTo>
                    <a:pt x="472" y="523"/>
                  </a:lnTo>
                  <a:lnTo>
                    <a:pt x="474" y="497"/>
                  </a:lnTo>
                  <a:lnTo>
                    <a:pt x="472" y="462"/>
                  </a:lnTo>
                  <a:lnTo>
                    <a:pt x="467" y="430"/>
                  </a:lnTo>
                  <a:lnTo>
                    <a:pt x="460" y="399"/>
                  </a:lnTo>
                  <a:lnTo>
                    <a:pt x="456" y="372"/>
                  </a:lnTo>
                  <a:lnTo>
                    <a:pt x="455" y="353"/>
                  </a:lnTo>
                  <a:lnTo>
                    <a:pt x="455" y="346"/>
                  </a:lnTo>
                  <a:lnTo>
                    <a:pt x="456" y="325"/>
                  </a:lnTo>
                  <a:lnTo>
                    <a:pt x="457" y="277"/>
                  </a:lnTo>
                  <a:lnTo>
                    <a:pt x="457" y="225"/>
                  </a:lnTo>
                  <a:lnTo>
                    <a:pt x="455" y="190"/>
                  </a:lnTo>
                  <a:lnTo>
                    <a:pt x="459" y="205"/>
                  </a:lnTo>
                  <a:lnTo>
                    <a:pt x="470" y="242"/>
                  </a:lnTo>
                  <a:lnTo>
                    <a:pt x="477" y="295"/>
                  </a:lnTo>
                  <a:lnTo>
                    <a:pt x="477" y="353"/>
                  </a:lnTo>
                  <a:lnTo>
                    <a:pt x="478" y="361"/>
                  </a:lnTo>
                  <a:lnTo>
                    <a:pt x="482" y="377"/>
                  </a:lnTo>
                  <a:lnTo>
                    <a:pt x="485" y="397"/>
                  </a:lnTo>
                  <a:lnTo>
                    <a:pt x="486" y="410"/>
                  </a:lnTo>
                  <a:lnTo>
                    <a:pt x="487" y="423"/>
                  </a:lnTo>
                  <a:lnTo>
                    <a:pt x="493" y="439"/>
                  </a:lnTo>
                  <a:lnTo>
                    <a:pt x="497" y="453"/>
                  </a:lnTo>
                  <a:lnTo>
                    <a:pt x="498" y="460"/>
                  </a:lnTo>
                  <a:lnTo>
                    <a:pt x="496" y="521"/>
                  </a:lnTo>
                  <a:lnTo>
                    <a:pt x="498" y="534"/>
                  </a:lnTo>
                  <a:lnTo>
                    <a:pt x="541" y="517"/>
                  </a:lnTo>
                  <a:lnTo>
                    <a:pt x="542" y="513"/>
                  </a:lnTo>
                  <a:lnTo>
                    <a:pt x="544" y="504"/>
                  </a:lnTo>
                  <a:lnTo>
                    <a:pt x="541" y="487"/>
                  </a:lnTo>
                  <a:lnTo>
                    <a:pt x="531" y="465"/>
                  </a:lnTo>
                  <a:lnTo>
                    <a:pt x="522" y="440"/>
                  </a:lnTo>
                  <a:lnTo>
                    <a:pt x="520" y="414"/>
                  </a:lnTo>
                  <a:lnTo>
                    <a:pt x="520" y="395"/>
                  </a:lnTo>
                  <a:lnTo>
                    <a:pt x="522" y="387"/>
                  </a:lnTo>
                  <a:lnTo>
                    <a:pt x="514" y="349"/>
                  </a:lnTo>
                  <a:lnTo>
                    <a:pt x="501" y="288"/>
                  </a:lnTo>
                  <a:lnTo>
                    <a:pt x="487" y="228"/>
                  </a:lnTo>
                  <a:lnTo>
                    <a:pt x="486" y="199"/>
                  </a:lnTo>
                  <a:lnTo>
                    <a:pt x="486" y="181"/>
                  </a:lnTo>
                  <a:lnTo>
                    <a:pt x="485" y="175"/>
                  </a:lnTo>
                  <a:lnTo>
                    <a:pt x="481" y="159"/>
                  </a:lnTo>
                  <a:lnTo>
                    <a:pt x="470" y="142"/>
                  </a:lnTo>
                  <a:lnTo>
                    <a:pt x="449" y="129"/>
                  </a:lnTo>
                  <a:lnTo>
                    <a:pt x="437" y="124"/>
                  </a:lnTo>
                  <a:lnTo>
                    <a:pt x="426" y="120"/>
                  </a:lnTo>
                  <a:lnTo>
                    <a:pt x="416" y="114"/>
                  </a:lnTo>
                  <a:lnTo>
                    <a:pt x="408" y="109"/>
                  </a:lnTo>
                  <a:lnTo>
                    <a:pt x="401" y="105"/>
                  </a:lnTo>
                  <a:lnTo>
                    <a:pt x="396" y="100"/>
                  </a:lnTo>
                  <a:lnTo>
                    <a:pt x="393" y="99"/>
                  </a:lnTo>
                  <a:lnTo>
                    <a:pt x="392" y="98"/>
                  </a:lnTo>
                  <a:lnTo>
                    <a:pt x="387" y="95"/>
                  </a:lnTo>
                  <a:lnTo>
                    <a:pt x="379" y="88"/>
                  </a:lnTo>
                  <a:lnTo>
                    <a:pt x="370" y="80"/>
                  </a:lnTo>
                  <a:lnTo>
                    <a:pt x="360" y="70"/>
                  </a:lnTo>
                  <a:lnTo>
                    <a:pt x="350" y="58"/>
                  </a:lnTo>
                  <a:lnTo>
                    <a:pt x="337" y="44"/>
                  </a:lnTo>
                  <a:lnTo>
                    <a:pt x="326" y="33"/>
                  </a:lnTo>
                  <a:lnTo>
                    <a:pt x="320" y="28"/>
                  </a:lnTo>
                  <a:lnTo>
                    <a:pt x="319" y="25"/>
                  </a:lnTo>
                  <a:lnTo>
                    <a:pt x="316" y="18"/>
                  </a:lnTo>
                  <a:lnTo>
                    <a:pt x="311" y="10"/>
                  </a:lnTo>
                  <a:lnTo>
                    <a:pt x="302" y="6"/>
                  </a:lnTo>
                  <a:lnTo>
                    <a:pt x="291" y="5"/>
                  </a:lnTo>
                  <a:lnTo>
                    <a:pt x="281" y="2"/>
                  </a:lnTo>
                  <a:lnTo>
                    <a:pt x="271" y="0"/>
                  </a:lnTo>
                  <a:lnTo>
                    <a:pt x="267" y="0"/>
                  </a:lnTo>
                  <a:lnTo>
                    <a:pt x="267" y="3"/>
                  </a:lnTo>
                  <a:lnTo>
                    <a:pt x="267" y="10"/>
                  </a:lnTo>
                  <a:lnTo>
                    <a:pt x="265" y="20"/>
                  </a:lnTo>
                  <a:lnTo>
                    <a:pt x="265" y="31"/>
                  </a:lnTo>
                  <a:lnTo>
                    <a:pt x="268" y="37"/>
                  </a:lnTo>
                  <a:lnTo>
                    <a:pt x="274" y="48"/>
                  </a:lnTo>
                  <a:lnTo>
                    <a:pt x="282" y="61"/>
                  </a:lnTo>
                  <a:lnTo>
                    <a:pt x="291" y="74"/>
                  </a:lnTo>
                  <a:lnTo>
                    <a:pt x="301" y="88"/>
                  </a:lnTo>
                  <a:lnTo>
                    <a:pt x="309" y="100"/>
                  </a:lnTo>
                  <a:lnTo>
                    <a:pt x="316" y="110"/>
                  </a:lnTo>
                  <a:lnTo>
                    <a:pt x="320" y="117"/>
                  </a:lnTo>
                  <a:lnTo>
                    <a:pt x="326" y="128"/>
                  </a:lnTo>
                  <a:lnTo>
                    <a:pt x="331" y="140"/>
                  </a:lnTo>
                  <a:lnTo>
                    <a:pt x="338" y="155"/>
                  </a:lnTo>
                  <a:lnTo>
                    <a:pt x="345" y="175"/>
                  </a:lnTo>
                  <a:lnTo>
                    <a:pt x="349" y="188"/>
                  </a:lnTo>
                  <a:lnTo>
                    <a:pt x="356" y="206"/>
                  </a:lnTo>
                  <a:lnTo>
                    <a:pt x="361" y="228"/>
                  </a:lnTo>
                  <a:lnTo>
                    <a:pt x="368" y="250"/>
                  </a:lnTo>
                  <a:lnTo>
                    <a:pt x="375" y="272"/>
                  </a:lnTo>
                  <a:lnTo>
                    <a:pt x="381" y="291"/>
                  </a:lnTo>
                  <a:lnTo>
                    <a:pt x="385" y="305"/>
                  </a:lnTo>
                  <a:lnTo>
                    <a:pt x="387" y="313"/>
                  </a:lnTo>
                  <a:lnTo>
                    <a:pt x="390" y="320"/>
                  </a:lnTo>
                  <a:lnTo>
                    <a:pt x="392" y="328"/>
                  </a:lnTo>
                  <a:lnTo>
                    <a:pt x="392" y="334"/>
                  </a:lnTo>
                  <a:lnTo>
                    <a:pt x="392" y="336"/>
                  </a:lnTo>
                  <a:lnTo>
                    <a:pt x="387" y="392"/>
                  </a:lnTo>
                  <a:lnTo>
                    <a:pt x="431" y="469"/>
                  </a:lnTo>
                  <a:lnTo>
                    <a:pt x="429" y="467"/>
                  </a:lnTo>
                  <a:lnTo>
                    <a:pt x="422" y="460"/>
                  </a:lnTo>
                  <a:lnTo>
                    <a:pt x="413" y="450"/>
                  </a:lnTo>
                  <a:lnTo>
                    <a:pt x="401" y="438"/>
                  </a:lnTo>
                  <a:lnTo>
                    <a:pt x="390" y="425"/>
                  </a:lnTo>
                  <a:lnTo>
                    <a:pt x="379" y="412"/>
                  </a:lnTo>
                  <a:lnTo>
                    <a:pt x="370" y="399"/>
                  </a:lnTo>
                  <a:lnTo>
                    <a:pt x="363" y="388"/>
                  </a:lnTo>
                  <a:lnTo>
                    <a:pt x="333" y="313"/>
                  </a:lnTo>
                  <a:lnTo>
                    <a:pt x="331" y="312"/>
                  </a:lnTo>
                  <a:lnTo>
                    <a:pt x="330" y="306"/>
                  </a:lnTo>
                  <a:lnTo>
                    <a:pt x="326" y="299"/>
                  </a:lnTo>
                  <a:lnTo>
                    <a:pt x="320" y="290"/>
                  </a:lnTo>
                  <a:lnTo>
                    <a:pt x="315" y="277"/>
                  </a:lnTo>
                  <a:lnTo>
                    <a:pt x="307" y="265"/>
                  </a:lnTo>
                  <a:lnTo>
                    <a:pt x="300" y="251"/>
                  </a:lnTo>
                  <a:lnTo>
                    <a:pt x="290" y="236"/>
                  </a:lnTo>
                  <a:lnTo>
                    <a:pt x="281" y="221"/>
                  </a:lnTo>
                  <a:lnTo>
                    <a:pt x="271" y="207"/>
                  </a:lnTo>
                  <a:lnTo>
                    <a:pt x="260" y="195"/>
                  </a:lnTo>
                  <a:lnTo>
                    <a:pt x="252" y="184"/>
                  </a:lnTo>
                  <a:lnTo>
                    <a:pt x="242" y="175"/>
                  </a:lnTo>
                  <a:lnTo>
                    <a:pt x="235" y="165"/>
                  </a:lnTo>
                  <a:lnTo>
                    <a:pt x="231" y="158"/>
                  </a:lnTo>
                  <a:lnTo>
                    <a:pt x="228" y="153"/>
                  </a:lnTo>
                  <a:lnTo>
                    <a:pt x="226" y="147"/>
                  </a:lnTo>
                  <a:lnTo>
                    <a:pt x="220" y="137"/>
                  </a:lnTo>
                  <a:lnTo>
                    <a:pt x="213" y="128"/>
                  </a:lnTo>
                  <a:lnTo>
                    <a:pt x="205" y="117"/>
                  </a:lnTo>
                  <a:lnTo>
                    <a:pt x="197" y="107"/>
                  </a:lnTo>
                  <a:lnTo>
                    <a:pt x="189" y="96"/>
                  </a:lnTo>
                  <a:lnTo>
                    <a:pt x="182" y="88"/>
                  </a:lnTo>
                  <a:lnTo>
                    <a:pt x="176" y="83"/>
                  </a:lnTo>
                  <a:lnTo>
                    <a:pt x="171" y="76"/>
                  </a:lnTo>
                  <a:lnTo>
                    <a:pt x="164" y="66"/>
                  </a:lnTo>
                  <a:lnTo>
                    <a:pt x="154" y="55"/>
                  </a:lnTo>
                  <a:lnTo>
                    <a:pt x="145" y="43"/>
                  </a:lnTo>
                  <a:lnTo>
                    <a:pt x="134" y="32"/>
                  </a:lnTo>
                  <a:lnTo>
                    <a:pt x="123" y="22"/>
                  </a:lnTo>
                  <a:lnTo>
                    <a:pt x="115" y="15"/>
                  </a:lnTo>
                  <a:lnTo>
                    <a:pt x="106"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49" name="Freeform 169">
              <a:extLst>
                <a:ext uri="{FF2B5EF4-FFF2-40B4-BE49-F238E27FC236}">
                  <a16:creationId xmlns:a16="http://schemas.microsoft.com/office/drawing/2014/main" id="{4A7CCE24-2BD8-D983-0789-A4603AD2AF6E}"/>
                </a:ext>
              </a:extLst>
            </p:cNvPr>
            <p:cNvSpPr>
              <a:spLocks/>
            </p:cNvSpPr>
            <p:nvPr/>
          </p:nvSpPr>
          <p:spPr bwMode="auto">
            <a:xfrm flipH="1">
              <a:off x="5287" y="3336"/>
              <a:ext cx="66" cy="124"/>
            </a:xfrm>
            <a:custGeom>
              <a:avLst/>
              <a:gdLst>
                <a:gd name="T0" fmla="*/ 7 w 176"/>
                <a:gd name="T1" fmla="*/ 54 h 331"/>
                <a:gd name="T2" fmla="*/ 9 w 176"/>
                <a:gd name="T3" fmla="*/ 57 h 331"/>
                <a:gd name="T4" fmla="*/ 14 w 176"/>
                <a:gd name="T5" fmla="*/ 67 h 331"/>
                <a:gd name="T6" fmla="*/ 22 w 176"/>
                <a:gd name="T7" fmla="*/ 79 h 331"/>
                <a:gd name="T8" fmla="*/ 31 w 176"/>
                <a:gd name="T9" fmla="*/ 93 h 331"/>
                <a:gd name="T10" fmla="*/ 40 w 176"/>
                <a:gd name="T11" fmla="*/ 108 h 331"/>
                <a:gd name="T12" fmla="*/ 50 w 176"/>
                <a:gd name="T13" fmla="*/ 122 h 331"/>
                <a:gd name="T14" fmla="*/ 57 w 176"/>
                <a:gd name="T15" fmla="*/ 134 h 331"/>
                <a:gd name="T16" fmla="*/ 62 w 176"/>
                <a:gd name="T17" fmla="*/ 141 h 331"/>
                <a:gd name="T18" fmla="*/ 68 w 176"/>
                <a:gd name="T19" fmla="*/ 148 h 331"/>
                <a:gd name="T20" fmla="*/ 74 w 176"/>
                <a:gd name="T21" fmla="*/ 159 h 331"/>
                <a:gd name="T22" fmla="*/ 81 w 176"/>
                <a:gd name="T23" fmla="*/ 171 h 331"/>
                <a:gd name="T24" fmla="*/ 91 w 176"/>
                <a:gd name="T25" fmla="*/ 185 h 331"/>
                <a:gd name="T26" fmla="*/ 98 w 176"/>
                <a:gd name="T27" fmla="*/ 198 h 331"/>
                <a:gd name="T28" fmla="*/ 105 w 176"/>
                <a:gd name="T29" fmla="*/ 209 h 331"/>
                <a:gd name="T30" fmla="*/ 110 w 176"/>
                <a:gd name="T31" fmla="*/ 218 h 331"/>
                <a:gd name="T32" fmla="*/ 111 w 176"/>
                <a:gd name="T33" fmla="*/ 220 h 331"/>
                <a:gd name="T34" fmla="*/ 144 w 176"/>
                <a:gd name="T35" fmla="*/ 270 h 331"/>
                <a:gd name="T36" fmla="*/ 176 w 176"/>
                <a:gd name="T37" fmla="*/ 331 h 331"/>
                <a:gd name="T38" fmla="*/ 174 w 176"/>
                <a:gd name="T39" fmla="*/ 323 h 331"/>
                <a:gd name="T40" fmla="*/ 170 w 176"/>
                <a:gd name="T41" fmla="*/ 303 h 331"/>
                <a:gd name="T42" fmla="*/ 164 w 176"/>
                <a:gd name="T43" fmla="*/ 276 h 331"/>
                <a:gd name="T44" fmla="*/ 157 w 176"/>
                <a:gd name="T45" fmla="*/ 250 h 331"/>
                <a:gd name="T46" fmla="*/ 147 w 176"/>
                <a:gd name="T47" fmla="*/ 223 h 331"/>
                <a:gd name="T48" fmla="*/ 136 w 176"/>
                <a:gd name="T49" fmla="*/ 196 h 331"/>
                <a:gd name="T50" fmla="*/ 125 w 176"/>
                <a:gd name="T51" fmla="*/ 171 h 331"/>
                <a:gd name="T52" fmla="*/ 113 w 176"/>
                <a:gd name="T53" fmla="*/ 148 h 331"/>
                <a:gd name="T54" fmla="*/ 102 w 176"/>
                <a:gd name="T55" fmla="*/ 127 h 331"/>
                <a:gd name="T56" fmla="*/ 92 w 176"/>
                <a:gd name="T57" fmla="*/ 112 h 331"/>
                <a:gd name="T58" fmla="*/ 87 w 176"/>
                <a:gd name="T59" fmla="*/ 102 h 331"/>
                <a:gd name="T60" fmla="*/ 84 w 176"/>
                <a:gd name="T61" fmla="*/ 98 h 331"/>
                <a:gd name="T62" fmla="*/ 55 w 176"/>
                <a:gd name="T63" fmla="*/ 54 h 331"/>
                <a:gd name="T64" fmla="*/ 28 w 176"/>
                <a:gd name="T65" fmla="*/ 0 h 331"/>
                <a:gd name="T66" fmla="*/ 0 w 176"/>
                <a:gd name="T67" fmla="*/ 19 h 331"/>
                <a:gd name="T68" fmla="*/ 25 w 176"/>
                <a:gd name="T69" fmla="*/ 27 h 331"/>
                <a:gd name="T70" fmla="*/ 25 w 176"/>
                <a:gd name="T71" fmla="*/ 31 h 331"/>
                <a:gd name="T72" fmla="*/ 24 w 176"/>
                <a:gd name="T73" fmla="*/ 39 h 331"/>
                <a:gd name="T74" fmla="*/ 18 w 176"/>
                <a:gd name="T75" fmla="*/ 49 h 331"/>
                <a:gd name="T76" fmla="*/ 7 w 176"/>
                <a:gd name="T77" fmla="*/ 5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331">
                  <a:moveTo>
                    <a:pt x="7" y="54"/>
                  </a:moveTo>
                  <a:lnTo>
                    <a:pt x="9" y="57"/>
                  </a:lnTo>
                  <a:lnTo>
                    <a:pt x="14" y="67"/>
                  </a:lnTo>
                  <a:lnTo>
                    <a:pt x="22" y="79"/>
                  </a:lnTo>
                  <a:lnTo>
                    <a:pt x="31" y="93"/>
                  </a:lnTo>
                  <a:lnTo>
                    <a:pt x="40" y="108"/>
                  </a:lnTo>
                  <a:lnTo>
                    <a:pt x="50" y="122"/>
                  </a:lnTo>
                  <a:lnTo>
                    <a:pt x="57" y="134"/>
                  </a:lnTo>
                  <a:lnTo>
                    <a:pt x="62" y="141"/>
                  </a:lnTo>
                  <a:lnTo>
                    <a:pt x="68" y="148"/>
                  </a:lnTo>
                  <a:lnTo>
                    <a:pt x="74" y="159"/>
                  </a:lnTo>
                  <a:lnTo>
                    <a:pt x="81" y="171"/>
                  </a:lnTo>
                  <a:lnTo>
                    <a:pt x="91" y="185"/>
                  </a:lnTo>
                  <a:lnTo>
                    <a:pt x="98" y="198"/>
                  </a:lnTo>
                  <a:lnTo>
                    <a:pt x="105" y="209"/>
                  </a:lnTo>
                  <a:lnTo>
                    <a:pt x="110" y="218"/>
                  </a:lnTo>
                  <a:lnTo>
                    <a:pt x="111" y="220"/>
                  </a:lnTo>
                  <a:lnTo>
                    <a:pt x="144" y="270"/>
                  </a:lnTo>
                  <a:lnTo>
                    <a:pt x="176" y="331"/>
                  </a:lnTo>
                  <a:lnTo>
                    <a:pt x="174" y="323"/>
                  </a:lnTo>
                  <a:lnTo>
                    <a:pt x="170" y="303"/>
                  </a:lnTo>
                  <a:lnTo>
                    <a:pt x="164" y="276"/>
                  </a:lnTo>
                  <a:lnTo>
                    <a:pt x="157" y="250"/>
                  </a:lnTo>
                  <a:lnTo>
                    <a:pt x="147" y="223"/>
                  </a:lnTo>
                  <a:lnTo>
                    <a:pt x="136" y="196"/>
                  </a:lnTo>
                  <a:lnTo>
                    <a:pt x="125" y="171"/>
                  </a:lnTo>
                  <a:lnTo>
                    <a:pt x="113" y="148"/>
                  </a:lnTo>
                  <a:lnTo>
                    <a:pt x="102" y="127"/>
                  </a:lnTo>
                  <a:lnTo>
                    <a:pt x="92" y="112"/>
                  </a:lnTo>
                  <a:lnTo>
                    <a:pt x="87" y="102"/>
                  </a:lnTo>
                  <a:lnTo>
                    <a:pt x="84" y="98"/>
                  </a:lnTo>
                  <a:lnTo>
                    <a:pt x="55" y="54"/>
                  </a:lnTo>
                  <a:lnTo>
                    <a:pt x="28" y="0"/>
                  </a:lnTo>
                  <a:lnTo>
                    <a:pt x="0" y="19"/>
                  </a:lnTo>
                  <a:lnTo>
                    <a:pt x="25" y="27"/>
                  </a:lnTo>
                  <a:lnTo>
                    <a:pt x="25" y="31"/>
                  </a:lnTo>
                  <a:lnTo>
                    <a:pt x="24" y="39"/>
                  </a:lnTo>
                  <a:lnTo>
                    <a:pt x="18" y="49"/>
                  </a:lnTo>
                  <a:lnTo>
                    <a:pt x="7" y="54"/>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50" name="Freeform 170">
              <a:extLst>
                <a:ext uri="{FF2B5EF4-FFF2-40B4-BE49-F238E27FC236}">
                  <a16:creationId xmlns:a16="http://schemas.microsoft.com/office/drawing/2014/main" id="{5FA93FE8-29F2-9AF4-D3EE-43672CA05780}"/>
                </a:ext>
              </a:extLst>
            </p:cNvPr>
            <p:cNvSpPr>
              <a:spLocks/>
            </p:cNvSpPr>
            <p:nvPr/>
          </p:nvSpPr>
          <p:spPr bwMode="auto">
            <a:xfrm flipH="1">
              <a:off x="5269" y="3444"/>
              <a:ext cx="66" cy="101"/>
            </a:xfrm>
            <a:custGeom>
              <a:avLst/>
              <a:gdLst>
                <a:gd name="T0" fmla="*/ 177 w 177"/>
                <a:gd name="T1" fmla="*/ 261 h 271"/>
                <a:gd name="T2" fmla="*/ 171 w 177"/>
                <a:gd name="T3" fmla="*/ 255 h 271"/>
                <a:gd name="T4" fmla="*/ 160 w 177"/>
                <a:gd name="T5" fmla="*/ 240 h 271"/>
                <a:gd name="T6" fmla="*/ 147 w 177"/>
                <a:gd name="T7" fmla="*/ 224 h 271"/>
                <a:gd name="T8" fmla="*/ 137 w 177"/>
                <a:gd name="T9" fmla="*/ 212 h 271"/>
                <a:gd name="T10" fmla="*/ 129 w 177"/>
                <a:gd name="T11" fmla="*/ 201 h 271"/>
                <a:gd name="T12" fmla="*/ 117 w 177"/>
                <a:gd name="T13" fmla="*/ 187 h 271"/>
                <a:gd name="T14" fmla="*/ 106 w 177"/>
                <a:gd name="T15" fmla="*/ 172 h 271"/>
                <a:gd name="T16" fmla="*/ 97 w 177"/>
                <a:gd name="T17" fmla="*/ 157 h 271"/>
                <a:gd name="T18" fmla="*/ 92 w 177"/>
                <a:gd name="T19" fmla="*/ 143 h 271"/>
                <a:gd name="T20" fmla="*/ 84 w 177"/>
                <a:gd name="T21" fmla="*/ 127 h 271"/>
                <a:gd name="T22" fmla="*/ 75 w 177"/>
                <a:gd name="T23" fmla="*/ 107 h 271"/>
                <a:gd name="T24" fmla="*/ 67 w 177"/>
                <a:gd name="T25" fmla="*/ 90 h 271"/>
                <a:gd name="T26" fmla="*/ 59 w 177"/>
                <a:gd name="T27" fmla="*/ 72 h 271"/>
                <a:gd name="T28" fmla="*/ 52 w 177"/>
                <a:gd name="T29" fmla="*/ 58 h 271"/>
                <a:gd name="T30" fmla="*/ 47 w 177"/>
                <a:gd name="T31" fmla="*/ 48 h 271"/>
                <a:gd name="T32" fmla="*/ 45 w 177"/>
                <a:gd name="T33" fmla="*/ 44 h 271"/>
                <a:gd name="T34" fmla="*/ 0 w 177"/>
                <a:gd name="T35" fmla="*/ 0 h 271"/>
                <a:gd name="T36" fmla="*/ 1 w 177"/>
                <a:gd name="T37" fmla="*/ 3 h 271"/>
                <a:gd name="T38" fmla="*/ 7 w 177"/>
                <a:gd name="T39" fmla="*/ 10 h 271"/>
                <a:gd name="T40" fmla="*/ 12 w 177"/>
                <a:gd name="T41" fmla="*/ 21 h 271"/>
                <a:gd name="T42" fmla="*/ 21 w 177"/>
                <a:gd name="T43" fmla="*/ 33 h 271"/>
                <a:gd name="T44" fmla="*/ 29 w 177"/>
                <a:gd name="T45" fmla="*/ 48 h 271"/>
                <a:gd name="T46" fmla="*/ 36 w 177"/>
                <a:gd name="T47" fmla="*/ 62 h 271"/>
                <a:gd name="T48" fmla="*/ 41 w 177"/>
                <a:gd name="T49" fmla="*/ 74 h 271"/>
                <a:gd name="T50" fmla="*/ 45 w 177"/>
                <a:gd name="T51" fmla="*/ 84 h 271"/>
                <a:gd name="T52" fmla="*/ 53 w 177"/>
                <a:gd name="T53" fmla="*/ 106 h 271"/>
                <a:gd name="T54" fmla="*/ 64 w 177"/>
                <a:gd name="T55" fmla="*/ 135 h 271"/>
                <a:gd name="T56" fmla="*/ 75 w 177"/>
                <a:gd name="T57" fmla="*/ 162 h 271"/>
                <a:gd name="T58" fmla="*/ 82 w 177"/>
                <a:gd name="T59" fmla="*/ 179 h 271"/>
                <a:gd name="T60" fmla="*/ 88 w 177"/>
                <a:gd name="T61" fmla="*/ 186 h 271"/>
                <a:gd name="T62" fmla="*/ 97 w 177"/>
                <a:gd name="T63" fmla="*/ 196 h 271"/>
                <a:gd name="T64" fmla="*/ 110 w 177"/>
                <a:gd name="T65" fmla="*/ 212 h 271"/>
                <a:gd name="T66" fmla="*/ 123 w 177"/>
                <a:gd name="T67" fmla="*/ 228 h 271"/>
                <a:gd name="T68" fmla="*/ 137 w 177"/>
                <a:gd name="T69" fmla="*/ 244 h 271"/>
                <a:gd name="T70" fmla="*/ 148 w 177"/>
                <a:gd name="T71" fmla="*/ 258 h 271"/>
                <a:gd name="T72" fmla="*/ 156 w 177"/>
                <a:gd name="T73" fmla="*/ 266 h 271"/>
                <a:gd name="T74" fmla="*/ 159 w 177"/>
                <a:gd name="T75" fmla="*/ 271 h 271"/>
                <a:gd name="T76" fmla="*/ 177 w 177"/>
                <a:gd name="T77" fmla="*/ 26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 h="271">
                  <a:moveTo>
                    <a:pt x="177" y="261"/>
                  </a:moveTo>
                  <a:lnTo>
                    <a:pt x="171" y="255"/>
                  </a:lnTo>
                  <a:lnTo>
                    <a:pt x="160" y="240"/>
                  </a:lnTo>
                  <a:lnTo>
                    <a:pt x="147" y="224"/>
                  </a:lnTo>
                  <a:lnTo>
                    <a:pt x="137" y="212"/>
                  </a:lnTo>
                  <a:lnTo>
                    <a:pt x="129" y="201"/>
                  </a:lnTo>
                  <a:lnTo>
                    <a:pt x="117" y="187"/>
                  </a:lnTo>
                  <a:lnTo>
                    <a:pt x="106" y="172"/>
                  </a:lnTo>
                  <a:lnTo>
                    <a:pt x="97" y="157"/>
                  </a:lnTo>
                  <a:lnTo>
                    <a:pt x="92" y="143"/>
                  </a:lnTo>
                  <a:lnTo>
                    <a:pt x="84" y="127"/>
                  </a:lnTo>
                  <a:lnTo>
                    <a:pt x="75" y="107"/>
                  </a:lnTo>
                  <a:lnTo>
                    <a:pt x="67" y="90"/>
                  </a:lnTo>
                  <a:lnTo>
                    <a:pt x="59" y="72"/>
                  </a:lnTo>
                  <a:lnTo>
                    <a:pt x="52" y="58"/>
                  </a:lnTo>
                  <a:lnTo>
                    <a:pt x="47" y="48"/>
                  </a:lnTo>
                  <a:lnTo>
                    <a:pt x="45" y="44"/>
                  </a:lnTo>
                  <a:lnTo>
                    <a:pt x="0" y="0"/>
                  </a:lnTo>
                  <a:lnTo>
                    <a:pt x="1" y="3"/>
                  </a:lnTo>
                  <a:lnTo>
                    <a:pt x="7" y="10"/>
                  </a:lnTo>
                  <a:lnTo>
                    <a:pt x="12" y="21"/>
                  </a:lnTo>
                  <a:lnTo>
                    <a:pt x="21" y="33"/>
                  </a:lnTo>
                  <a:lnTo>
                    <a:pt x="29" y="48"/>
                  </a:lnTo>
                  <a:lnTo>
                    <a:pt x="36" y="62"/>
                  </a:lnTo>
                  <a:lnTo>
                    <a:pt x="41" y="74"/>
                  </a:lnTo>
                  <a:lnTo>
                    <a:pt x="45" y="84"/>
                  </a:lnTo>
                  <a:lnTo>
                    <a:pt x="53" y="106"/>
                  </a:lnTo>
                  <a:lnTo>
                    <a:pt x="64" y="135"/>
                  </a:lnTo>
                  <a:lnTo>
                    <a:pt x="75" y="162"/>
                  </a:lnTo>
                  <a:lnTo>
                    <a:pt x="82" y="179"/>
                  </a:lnTo>
                  <a:lnTo>
                    <a:pt x="88" y="186"/>
                  </a:lnTo>
                  <a:lnTo>
                    <a:pt x="97" y="196"/>
                  </a:lnTo>
                  <a:lnTo>
                    <a:pt x="110" y="212"/>
                  </a:lnTo>
                  <a:lnTo>
                    <a:pt x="123" y="228"/>
                  </a:lnTo>
                  <a:lnTo>
                    <a:pt x="137" y="244"/>
                  </a:lnTo>
                  <a:lnTo>
                    <a:pt x="148" y="258"/>
                  </a:lnTo>
                  <a:lnTo>
                    <a:pt x="156" y="266"/>
                  </a:lnTo>
                  <a:lnTo>
                    <a:pt x="159" y="271"/>
                  </a:lnTo>
                  <a:lnTo>
                    <a:pt x="17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51" name="Freeform 171">
              <a:extLst>
                <a:ext uri="{FF2B5EF4-FFF2-40B4-BE49-F238E27FC236}">
                  <a16:creationId xmlns:a16="http://schemas.microsoft.com/office/drawing/2014/main" id="{3CA1B9B2-C83E-4B08-3E28-3F285093F7BB}"/>
                </a:ext>
              </a:extLst>
            </p:cNvPr>
            <p:cNvSpPr>
              <a:spLocks/>
            </p:cNvSpPr>
            <p:nvPr/>
          </p:nvSpPr>
          <p:spPr bwMode="auto">
            <a:xfrm flipH="1">
              <a:off x="5247" y="3476"/>
              <a:ext cx="39" cy="65"/>
            </a:xfrm>
            <a:custGeom>
              <a:avLst/>
              <a:gdLst>
                <a:gd name="T0" fmla="*/ 5 w 104"/>
                <a:gd name="T1" fmla="*/ 27 h 174"/>
                <a:gd name="T2" fmla="*/ 6 w 104"/>
                <a:gd name="T3" fmla="*/ 30 h 174"/>
                <a:gd name="T4" fmla="*/ 12 w 104"/>
                <a:gd name="T5" fmla="*/ 38 h 174"/>
                <a:gd name="T6" fmla="*/ 20 w 104"/>
                <a:gd name="T7" fmla="*/ 49 h 174"/>
                <a:gd name="T8" fmla="*/ 28 w 104"/>
                <a:gd name="T9" fmla="*/ 63 h 174"/>
                <a:gd name="T10" fmla="*/ 38 w 104"/>
                <a:gd name="T11" fmla="*/ 77 h 174"/>
                <a:gd name="T12" fmla="*/ 48 w 104"/>
                <a:gd name="T13" fmla="*/ 88 h 174"/>
                <a:gd name="T14" fmla="*/ 56 w 104"/>
                <a:gd name="T15" fmla="*/ 97 h 174"/>
                <a:gd name="T16" fmla="*/ 61 w 104"/>
                <a:gd name="T17" fmla="*/ 101 h 174"/>
                <a:gd name="T18" fmla="*/ 71 w 104"/>
                <a:gd name="T19" fmla="*/ 112 h 174"/>
                <a:gd name="T20" fmla="*/ 79 w 104"/>
                <a:gd name="T21" fmla="*/ 133 h 174"/>
                <a:gd name="T22" fmla="*/ 86 w 104"/>
                <a:gd name="T23" fmla="*/ 152 h 174"/>
                <a:gd name="T24" fmla="*/ 89 w 104"/>
                <a:gd name="T25" fmla="*/ 162 h 174"/>
                <a:gd name="T26" fmla="*/ 91 w 104"/>
                <a:gd name="T27" fmla="*/ 174 h 174"/>
                <a:gd name="T28" fmla="*/ 101 w 104"/>
                <a:gd name="T29" fmla="*/ 174 h 174"/>
                <a:gd name="T30" fmla="*/ 104 w 104"/>
                <a:gd name="T31" fmla="*/ 156 h 174"/>
                <a:gd name="T32" fmla="*/ 76 w 104"/>
                <a:gd name="T33" fmla="*/ 92 h 174"/>
                <a:gd name="T34" fmla="*/ 17 w 104"/>
                <a:gd name="T35" fmla="*/ 24 h 174"/>
                <a:gd name="T36" fmla="*/ 0 w 104"/>
                <a:gd name="T37" fmla="*/ 0 h 174"/>
                <a:gd name="T38" fmla="*/ 5 w 104"/>
                <a:gd name="T39" fmla="*/ 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74">
                  <a:moveTo>
                    <a:pt x="5" y="27"/>
                  </a:moveTo>
                  <a:lnTo>
                    <a:pt x="6" y="30"/>
                  </a:lnTo>
                  <a:lnTo>
                    <a:pt x="12" y="38"/>
                  </a:lnTo>
                  <a:lnTo>
                    <a:pt x="20" y="49"/>
                  </a:lnTo>
                  <a:lnTo>
                    <a:pt x="28" y="63"/>
                  </a:lnTo>
                  <a:lnTo>
                    <a:pt x="38" y="77"/>
                  </a:lnTo>
                  <a:lnTo>
                    <a:pt x="48" y="88"/>
                  </a:lnTo>
                  <a:lnTo>
                    <a:pt x="56" y="97"/>
                  </a:lnTo>
                  <a:lnTo>
                    <a:pt x="61" y="101"/>
                  </a:lnTo>
                  <a:lnTo>
                    <a:pt x="71" y="112"/>
                  </a:lnTo>
                  <a:lnTo>
                    <a:pt x="79" y="133"/>
                  </a:lnTo>
                  <a:lnTo>
                    <a:pt x="86" y="152"/>
                  </a:lnTo>
                  <a:lnTo>
                    <a:pt x="89" y="162"/>
                  </a:lnTo>
                  <a:lnTo>
                    <a:pt x="91" y="174"/>
                  </a:lnTo>
                  <a:lnTo>
                    <a:pt x="101" y="174"/>
                  </a:lnTo>
                  <a:lnTo>
                    <a:pt x="104" y="156"/>
                  </a:lnTo>
                  <a:lnTo>
                    <a:pt x="76" y="92"/>
                  </a:lnTo>
                  <a:lnTo>
                    <a:pt x="17" y="24"/>
                  </a:lnTo>
                  <a:lnTo>
                    <a:pt x="0" y="0"/>
                  </a:ln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52" name="Freeform 172">
              <a:extLst>
                <a:ext uri="{FF2B5EF4-FFF2-40B4-BE49-F238E27FC236}">
                  <a16:creationId xmlns:a16="http://schemas.microsoft.com/office/drawing/2014/main" id="{0A1FB405-D9FB-ADD2-9029-3F28143E630B}"/>
                </a:ext>
              </a:extLst>
            </p:cNvPr>
            <p:cNvSpPr>
              <a:spLocks/>
            </p:cNvSpPr>
            <p:nvPr/>
          </p:nvSpPr>
          <p:spPr bwMode="auto">
            <a:xfrm flipH="1">
              <a:off x="5269" y="3351"/>
              <a:ext cx="31" cy="91"/>
            </a:xfrm>
            <a:custGeom>
              <a:avLst/>
              <a:gdLst>
                <a:gd name="T0" fmla="*/ 0 w 82"/>
                <a:gd name="T1" fmla="*/ 0 h 246"/>
                <a:gd name="T2" fmla="*/ 4 w 82"/>
                <a:gd name="T3" fmla="*/ 7 h 246"/>
                <a:gd name="T4" fmla="*/ 12 w 82"/>
                <a:gd name="T5" fmla="*/ 26 h 246"/>
                <a:gd name="T6" fmla="*/ 26 w 82"/>
                <a:gd name="T7" fmla="*/ 54 h 246"/>
                <a:gd name="T8" fmla="*/ 41 w 82"/>
                <a:gd name="T9" fmla="*/ 89 h 246"/>
                <a:gd name="T10" fmla="*/ 56 w 82"/>
                <a:gd name="T11" fmla="*/ 129 h 246"/>
                <a:gd name="T12" fmla="*/ 70 w 82"/>
                <a:gd name="T13" fmla="*/ 170 h 246"/>
                <a:gd name="T14" fmla="*/ 78 w 82"/>
                <a:gd name="T15" fmla="*/ 210 h 246"/>
                <a:gd name="T16" fmla="*/ 82 w 82"/>
                <a:gd name="T17" fmla="*/ 246 h 246"/>
                <a:gd name="T18" fmla="*/ 82 w 82"/>
                <a:gd name="T19" fmla="*/ 240 h 246"/>
                <a:gd name="T20" fmla="*/ 82 w 82"/>
                <a:gd name="T21" fmla="*/ 227 h 246"/>
                <a:gd name="T22" fmla="*/ 80 w 82"/>
                <a:gd name="T23" fmla="*/ 203 h 246"/>
                <a:gd name="T24" fmla="*/ 78 w 82"/>
                <a:gd name="T25" fmla="*/ 174 h 246"/>
                <a:gd name="T26" fmla="*/ 72 w 82"/>
                <a:gd name="T27" fmla="*/ 140 h 246"/>
                <a:gd name="T28" fmla="*/ 64 w 82"/>
                <a:gd name="T29" fmla="*/ 103 h 246"/>
                <a:gd name="T30" fmla="*/ 50 w 82"/>
                <a:gd name="T31" fmla="*/ 65 h 246"/>
                <a:gd name="T32" fmla="*/ 34 w 82"/>
                <a:gd name="T33" fmla="*/ 25 h 246"/>
                <a:gd name="T34" fmla="*/ 0 w 82"/>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246">
                  <a:moveTo>
                    <a:pt x="0" y="0"/>
                  </a:moveTo>
                  <a:lnTo>
                    <a:pt x="4" y="7"/>
                  </a:lnTo>
                  <a:lnTo>
                    <a:pt x="12" y="26"/>
                  </a:lnTo>
                  <a:lnTo>
                    <a:pt x="26" y="54"/>
                  </a:lnTo>
                  <a:lnTo>
                    <a:pt x="41" y="89"/>
                  </a:lnTo>
                  <a:lnTo>
                    <a:pt x="56" y="129"/>
                  </a:lnTo>
                  <a:lnTo>
                    <a:pt x="70" y="170"/>
                  </a:lnTo>
                  <a:lnTo>
                    <a:pt x="78" y="210"/>
                  </a:lnTo>
                  <a:lnTo>
                    <a:pt x="82" y="246"/>
                  </a:lnTo>
                  <a:lnTo>
                    <a:pt x="82" y="240"/>
                  </a:lnTo>
                  <a:lnTo>
                    <a:pt x="82" y="227"/>
                  </a:lnTo>
                  <a:lnTo>
                    <a:pt x="80" y="203"/>
                  </a:lnTo>
                  <a:lnTo>
                    <a:pt x="78" y="174"/>
                  </a:lnTo>
                  <a:lnTo>
                    <a:pt x="72" y="140"/>
                  </a:lnTo>
                  <a:lnTo>
                    <a:pt x="64" y="103"/>
                  </a:lnTo>
                  <a:lnTo>
                    <a:pt x="50" y="65"/>
                  </a:lnTo>
                  <a:lnTo>
                    <a:pt x="34"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53" name="Freeform 173">
              <a:extLst>
                <a:ext uri="{FF2B5EF4-FFF2-40B4-BE49-F238E27FC236}">
                  <a16:creationId xmlns:a16="http://schemas.microsoft.com/office/drawing/2014/main" id="{943E12FE-5E7D-E008-0F30-0B6B19FB43A4}"/>
                </a:ext>
              </a:extLst>
            </p:cNvPr>
            <p:cNvSpPr>
              <a:spLocks/>
            </p:cNvSpPr>
            <p:nvPr/>
          </p:nvSpPr>
          <p:spPr bwMode="auto">
            <a:xfrm flipH="1">
              <a:off x="4670" y="3339"/>
              <a:ext cx="200" cy="20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54" name="Freeform 174">
              <a:extLst>
                <a:ext uri="{FF2B5EF4-FFF2-40B4-BE49-F238E27FC236}">
                  <a16:creationId xmlns:a16="http://schemas.microsoft.com/office/drawing/2014/main" id="{6449A584-C25B-62E2-8F0B-C458BFA796D9}"/>
                </a:ext>
              </a:extLst>
            </p:cNvPr>
            <p:cNvSpPr>
              <a:spLocks/>
            </p:cNvSpPr>
            <p:nvPr/>
          </p:nvSpPr>
          <p:spPr bwMode="auto">
            <a:xfrm flipH="1">
              <a:off x="4773" y="3542"/>
              <a:ext cx="53" cy="46"/>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55" name="Freeform 175">
              <a:extLst>
                <a:ext uri="{FF2B5EF4-FFF2-40B4-BE49-F238E27FC236}">
                  <a16:creationId xmlns:a16="http://schemas.microsoft.com/office/drawing/2014/main" id="{9AF404A2-F9C1-505B-46A0-0A798EF268F3}"/>
                </a:ext>
              </a:extLst>
            </p:cNvPr>
            <p:cNvSpPr>
              <a:spLocks/>
            </p:cNvSpPr>
            <p:nvPr/>
          </p:nvSpPr>
          <p:spPr bwMode="auto">
            <a:xfrm flipH="1">
              <a:off x="5167" y="3556"/>
              <a:ext cx="45" cy="25"/>
            </a:xfrm>
            <a:custGeom>
              <a:avLst/>
              <a:gdLst>
                <a:gd name="T0" fmla="*/ 13 w 120"/>
                <a:gd name="T1" fmla="*/ 39 h 67"/>
                <a:gd name="T2" fmla="*/ 15 w 120"/>
                <a:gd name="T3" fmla="*/ 37 h 67"/>
                <a:gd name="T4" fmla="*/ 24 w 120"/>
                <a:gd name="T5" fmla="*/ 30 h 67"/>
                <a:gd name="T6" fmla="*/ 35 w 120"/>
                <a:gd name="T7" fmla="*/ 20 h 67"/>
                <a:gd name="T8" fmla="*/ 50 w 120"/>
                <a:gd name="T9" fmla="*/ 9 h 67"/>
                <a:gd name="T10" fmla="*/ 62 w 120"/>
                <a:gd name="T11" fmla="*/ 1 h 67"/>
                <a:gd name="T12" fmla="*/ 70 w 120"/>
                <a:gd name="T13" fmla="*/ 0 h 67"/>
                <a:gd name="T14" fmla="*/ 77 w 120"/>
                <a:gd name="T15" fmla="*/ 1 h 67"/>
                <a:gd name="T16" fmla="*/ 87 w 120"/>
                <a:gd name="T17" fmla="*/ 4 h 67"/>
                <a:gd name="T18" fmla="*/ 98 w 120"/>
                <a:gd name="T19" fmla="*/ 7 h 67"/>
                <a:gd name="T20" fmla="*/ 106 w 120"/>
                <a:gd name="T21" fmla="*/ 9 h 67"/>
                <a:gd name="T22" fmla="*/ 111 w 120"/>
                <a:gd name="T23" fmla="*/ 11 h 67"/>
                <a:gd name="T24" fmla="*/ 114 w 120"/>
                <a:gd name="T25" fmla="*/ 12 h 67"/>
                <a:gd name="T26" fmla="*/ 117 w 120"/>
                <a:gd name="T27" fmla="*/ 27 h 67"/>
                <a:gd name="T28" fmla="*/ 120 w 120"/>
                <a:gd name="T29" fmla="*/ 39 h 67"/>
                <a:gd name="T30" fmla="*/ 118 w 120"/>
                <a:gd name="T31" fmla="*/ 39 h 67"/>
                <a:gd name="T32" fmla="*/ 113 w 120"/>
                <a:gd name="T33" fmla="*/ 41 h 67"/>
                <a:gd name="T34" fmla="*/ 107 w 120"/>
                <a:gd name="T35" fmla="*/ 39 h 67"/>
                <a:gd name="T36" fmla="*/ 102 w 120"/>
                <a:gd name="T37" fmla="*/ 34 h 67"/>
                <a:gd name="T38" fmla="*/ 94 w 120"/>
                <a:gd name="T39" fmla="*/ 28 h 67"/>
                <a:gd name="T40" fmla="*/ 84 w 120"/>
                <a:gd name="T41" fmla="*/ 26 h 67"/>
                <a:gd name="T42" fmla="*/ 76 w 120"/>
                <a:gd name="T43" fmla="*/ 24 h 67"/>
                <a:gd name="T44" fmla="*/ 72 w 120"/>
                <a:gd name="T45" fmla="*/ 24 h 67"/>
                <a:gd name="T46" fmla="*/ 59 w 120"/>
                <a:gd name="T47" fmla="*/ 46 h 67"/>
                <a:gd name="T48" fmla="*/ 59 w 120"/>
                <a:gd name="T49" fmla="*/ 48 h 67"/>
                <a:gd name="T50" fmla="*/ 57 w 120"/>
                <a:gd name="T51" fmla="*/ 52 h 67"/>
                <a:gd name="T52" fmla="*/ 54 w 120"/>
                <a:gd name="T53" fmla="*/ 56 h 67"/>
                <a:gd name="T54" fmla="*/ 48 w 120"/>
                <a:gd name="T55" fmla="*/ 60 h 67"/>
                <a:gd name="T56" fmla="*/ 40 w 120"/>
                <a:gd name="T57" fmla="*/ 64 h 67"/>
                <a:gd name="T58" fmla="*/ 31 w 120"/>
                <a:gd name="T59" fmla="*/ 67 h 67"/>
                <a:gd name="T60" fmla="*/ 17 w 120"/>
                <a:gd name="T61" fmla="*/ 65 h 67"/>
                <a:gd name="T62" fmla="*/ 0 w 120"/>
                <a:gd name="T63" fmla="*/ 61 h 67"/>
                <a:gd name="T64" fmla="*/ 13 w 120"/>
                <a:gd name="T65" fmla="*/ 3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67">
                  <a:moveTo>
                    <a:pt x="13" y="39"/>
                  </a:moveTo>
                  <a:lnTo>
                    <a:pt x="15" y="37"/>
                  </a:lnTo>
                  <a:lnTo>
                    <a:pt x="24" y="30"/>
                  </a:lnTo>
                  <a:lnTo>
                    <a:pt x="35" y="20"/>
                  </a:lnTo>
                  <a:lnTo>
                    <a:pt x="50" y="9"/>
                  </a:lnTo>
                  <a:lnTo>
                    <a:pt x="62" y="1"/>
                  </a:lnTo>
                  <a:lnTo>
                    <a:pt x="70" y="0"/>
                  </a:lnTo>
                  <a:lnTo>
                    <a:pt x="77" y="1"/>
                  </a:lnTo>
                  <a:lnTo>
                    <a:pt x="87" y="4"/>
                  </a:lnTo>
                  <a:lnTo>
                    <a:pt x="98" y="7"/>
                  </a:lnTo>
                  <a:lnTo>
                    <a:pt x="106" y="9"/>
                  </a:lnTo>
                  <a:lnTo>
                    <a:pt x="111" y="11"/>
                  </a:lnTo>
                  <a:lnTo>
                    <a:pt x="114" y="12"/>
                  </a:lnTo>
                  <a:lnTo>
                    <a:pt x="117" y="27"/>
                  </a:lnTo>
                  <a:lnTo>
                    <a:pt x="120" y="39"/>
                  </a:lnTo>
                  <a:lnTo>
                    <a:pt x="118" y="39"/>
                  </a:lnTo>
                  <a:lnTo>
                    <a:pt x="113" y="41"/>
                  </a:lnTo>
                  <a:lnTo>
                    <a:pt x="107" y="39"/>
                  </a:lnTo>
                  <a:lnTo>
                    <a:pt x="102" y="34"/>
                  </a:lnTo>
                  <a:lnTo>
                    <a:pt x="94" y="28"/>
                  </a:lnTo>
                  <a:lnTo>
                    <a:pt x="84" y="26"/>
                  </a:lnTo>
                  <a:lnTo>
                    <a:pt x="76" y="24"/>
                  </a:lnTo>
                  <a:lnTo>
                    <a:pt x="72" y="24"/>
                  </a:lnTo>
                  <a:lnTo>
                    <a:pt x="59" y="46"/>
                  </a:lnTo>
                  <a:lnTo>
                    <a:pt x="59" y="48"/>
                  </a:lnTo>
                  <a:lnTo>
                    <a:pt x="57" y="52"/>
                  </a:lnTo>
                  <a:lnTo>
                    <a:pt x="54" y="56"/>
                  </a:lnTo>
                  <a:lnTo>
                    <a:pt x="48" y="60"/>
                  </a:lnTo>
                  <a:lnTo>
                    <a:pt x="40" y="64"/>
                  </a:lnTo>
                  <a:lnTo>
                    <a:pt x="31" y="67"/>
                  </a:lnTo>
                  <a:lnTo>
                    <a:pt x="17" y="65"/>
                  </a:lnTo>
                  <a:lnTo>
                    <a:pt x="0" y="61"/>
                  </a:lnTo>
                  <a:lnTo>
                    <a:pt x="13" y="3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56" name="Freeform 176">
              <a:extLst>
                <a:ext uri="{FF2B5EF4-FFF2-40B4-BE49-F238E27FC236}">
                  <a16:creationId xmlns:a16="http://schemas.microsoft.com/office/drawing/2014/main" id="{6C21A0CF-F6B2-6A0A-06F2-48772A818FD7}"/>
                </a:ext>
              </a:extLst>
            </p:cNvPr>
            <p:cNvSpPr>
              <a:spLocks/>
            </p:cNvSpPr>
            <p:nvPr/>
          </p:nvSpPr>
          <p:spPr bwMode="auto">
            <a:xfrm flipH="1">
              <a:off x="4707" y="3567"/>
              <a:ext cx="228" cy="39"/>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3057" name="Freeform 177">
              <a:extLst>
                <a:ext uri="{FF2B5EF4-FFF2-40B4-BE49-F238E27FC236}">
                  <a16:creationId xmlns:a16="http://schemas.microsoft.com/office/drawing/2014/main" id="{D4267CA6-5864-94E8-300C-1DA877F6CE42}"/>
                </a:ext>
              </a:extLst>
            </p:cNvPr>
            <p:cNvSpPr>
              <a:spLocks/>
            </p:cNvSpPr>
            <p:nvPr/>
          </p:nvSpPr>
          <p:spPr bwMode="auto">
            <a:xfrm flipH="1">
              <a:off x="4968" y="3569"/>
              <a:ext cx="161" cy="22"/>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123058" name="Text Box 178">
            <a:extLst>
              <a:ext uri="{FF2B5EF4-FFF2-40B4-BE49-F238E27FC236}">
                <a16:creationId xmlns:a16="http://schemas.microsoft.com/office/drawing/2014/main" id="{2C225BE2-95ED-71FE-A468-5C2D0E6F1B7A}"/>
              </a:ext>
            </a:extLst>
          </p:cNvPr>
          <p:cNvSpPr txBox="1">
            <a:spLocks noChangeArrowheads="1"/>
          </p:cNvSpPr>
          <p:nvPr/>
        </p:nvSpPr>
        <p:spPr bwMode="auto">
          <a:xfrm>
            <a:off x="2438400" y="4359275"/>
            <a:ext cx="54800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110000"/>
              </a:lnSpc>
            </a:pPr>
            <a:r>
              <a:rPr lang="en-US" altLang="LID4096" sz="2000" b="0">
                <a:latin typeface="Verdana" panose="020B0604030504040204" pitchFamily="34" charset="0"/>
              </a:rPr>
              <a:t>can I reach the person through software?</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9026" name="Picture 2">
            <a:extLst>
              <a:ext uri="{FF2B5EF4-FFF2-40B4-BE49-F238E27FC236}">
                <a16:creationId xmlns:a16="http://schemas.microsoft.com/office/drawing/2014/main" id="{580F1867-2984-9245-6784-F57B11903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609600"/>
            <a:ext cx="40767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9028" name="Line 4">
            <a:extLst>
              <a:ext uri="{FF2B5EF4-FFF2-40B4-BE49-F238E27FC236}">
                <a16:creationId xmlns:a16="http://schemas.microsoft.com/office/drawing/2014/main" id="{7896951D-EA09-161A-0FC5-FC4BD98EF0EF}"/>
              </a:ext>
            </a:extLst>
          </p:cNvPr>
          <p:cNvSpPr>
            <a:spLocks noChangeShapeType="1"/>
          </p:cNvSpPr>
          <p:nvPr/>
        </p:nvSpPr>
        <p:spPr bwMode="auto">
          <a:xfrm>
            <a:off x="2362200" y="4038600"/>
            <a:ext cx="0" cy="2590800"/>
          </a:xfrm>
          <a:prstGeom prst="line">
            <a:avLst/>
          </a:prstGeom>
          <a:noFill/>
          <a:ln w="12699">
            <a:solidFill>
              <a:srgbClr val="FF33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29029" name="Text Box 5">
            <a:extLst>
              <a:ext uri="{FF2B5EF4-FFF2-40B4-BE49-F238E27FC236}">
                <a16:creationId xmlns:a16="http://schemas.microsoft.com/office/drawing/2014/main" id="{3E15829B-1EF9-6CC1-70D3-EBA572FBD21F}"/>
              </a:ext>
            </a:extLst>
          </p:cNvPr>
          <p:cNvSpPr txBox="1">
            <a:spLocks noChangeArrowheads="1"/>
          </p:cNvSpPr>
          <p:nvPr/>
        </p:nvSpPr>
        <p:spPr bwMode="auto">
          <a:xfrm>
            <a:off x="1524000" y="5943600"/>
            <a:ext cx="825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LID4096" i="1"/>
              <a:t>Time</a:t>
            </a:r>
            <a:endParaRPr lang="en-US" altLang="LID4096" sz="6000" b="0"/>
          </a:p>
        </p:txBody>
      </p:sp>
      <p:sp>
        <p:nvSpPr>
          <p:cNvPr id="129030" name="Line 6">
            <a:extLst>
              <a:ext uri="{FF2B5EF4-FFF2-40B4-BE49-F238E27FC236}">
                <a16:creationId xmlns:a16="http://schemas.microsoft.com/office/drawing/2014/main" id="{FB74403E-4A61-A9B5-D68A-D7EF8E6AC791}"/>
              </a:ext>
            </a:extLst>
          </p:cNvPr>
          <p:cNvSpPr>
            <a:spLocks noChangeShapeType="1"/>
          </p:cNvSpPr>
          <p:nvPr/>
        </p:nvSpPr>
        <p:spPr bwMode="auto">
          <a:xfrm>
            <a:off x="2362200" y="5334000"/>
            <a:ext cx="4953000" cy="0"/>
          </a:xfrm>
          <a:prstGeom prst="line">
            <a:avLst/>
          </a:prstGeom>
          <a:noFill/>
          <a:ln w="12699">
            <a:solidFill>
              <a:srgbClr val="FF33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129035" name="Picture 11">
            <a:extLst>
              <a:ext uri="{FF2B5EF4-FFF2-40B4-BE49-F238E27FC236}">
                <a16:creationId xmlns:a16="http://schemas.microsoft.com/office/drawing/2014/main" id="{73AB694A-10AC-E926-E40F-4B3FD8915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057400"/>
            <a:ext cx="2887663" cy="164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9037" name="Group 13">
            <a:extLst>
              <a:ext uri="{FF2B5EF4-FFF2-40B4-BE49-F238E27FC236}">
                <a16:creationId xmlns:a16="http://schemas.microsoft.com/office/drawing/2014/main" id="{047029B9-1450-EB5F-E52A-4C7BBE19CD36}"/>
              </a:ext>
            </a:extLst>
          </p:cNvPr>
          <p:cNvGrpSpPr>
            <a:grpSpLocks/>
          </p:cNvGrpSpPr>
          <p:nvPr/>
        </p:nvGrpSpPr>
        <p:grpSpPr bwMode="auto">
          <a:xfrm>
            <a:off x="533400" y="4343400"/>
            <a:ext cx="1676400" cy="1624013"/>
            <a:chOff x="1392" y="2832"/>
            <a:chExt cx="1334" cy="1208"/>
          </a:xfrm>
        </p:grpSpPr>
        <p:sp>
          <p:nvSpPr>
            <p:cNvPr id="129038" name="Freeform 14">
              <a:extLst>
                <a:ext uri="{FF2B5EF4-FFF2-40B4-BE49-F238E27FC236}">
                  <a16:creationId xmlns:a16="http://schemas.microsoft.com/office/drawing/2014/main" id="{3BA8693D-CC9C-D655-ACF6-B964E2A73D76}"/>
                </a:ext>
              </a:extLst>
            </p:cNvPr>
            <p:cNvSpPr>
              <a:spLocks/>
            </p:cNvSpPr>
            <p:nvPr/>
          </p:nvSpPr>
          <p:spPr bwMode="auto">
            <a:xfrm>
              <a:off x="1392" y="2832"/>
              <a:ext cx="1334" cy="948"/>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39" name="Freeform 15">
              <a:extLst>
                <a:ext uri="{FF2B5EF4-FFF2-40B4-BE49-F238E27FC236}">
                  <a16:creationId xmlns:a16="http://schemas.microsoft.com/office/drawing/2014/main" id="{B44ADFAC-3C31-BBA2-2EF6-1AA810C43870}"/>
                </a:ext>
              </a:extLst>
            </p:cNvPr>
            <p:cNvSpPr>
              <a:spLocks/>
            </p:cNvSpPr>
            <p:nvPr/>
          </p:nvSpPr>
          <p:spPr bwMode="auto">
            <a:xfrm>
              <a:off x="1572" y="3551"/>
              <a:ext cx="1004" cy="400"/>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40" name="Freeform 16">
              <a:extLst>
                <a:ext uri="{FF2B5EF4-FFF2-40B4-BE49-F238E27FC236}">
                  <a16:creationId xmlns:a16="http://schemas.microsoft.com/office/drawing/2014/main" id="{91DA8C80-23A9-4A45-FA64-3E5687EF1C00}"/>
                </a:ext>
              </a:extLst>
            </p:cNvPr>
            <p:cNvSpPr>
              <a:spLocks/>
            </p:cNvSpPr>
            <p:nvPr/>
          </p:nvSpPr>
          <p:spPr bwMode="auto">
            <a:xfrm>
              <a:off x="1571" y="3649"/>
              <a:ext cx="558" cy="144"/>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pic>
          <p:nvPicPr>
            <p:cNvPr id="129041" name="Picture 17">
              <a:extLst>
                <a:ext uri="{FF2B5EF4-FFF2-40B4-BE49-F238E27FC236}">
                  <a16:creationId xmlns:a16="http://schemas.microsoft.com/office/drawing/2014/main" id="{633FC2B6-F631-FC11-0FBE-D014F8D868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6" y="3024"/>
              <a:ext cx="753" cy="1016"/>
            </a:xfrm>
            <a:prstGeom prst="rect">
              <a:avLst/>
            </a:prstGeom>
            <a:noFill/>
            <a:extLst>
              <a:ext uri="{909E8E84-426E-40DD-AFC4-6F175D3DCCD1}">
                <a14:hiddenFill xmlns:a14="http://schemas.microsoft.com/office/drawing/2010/main">
                  <a:solidFill>
                    <a:srgbClr val="FFFFFF"/>
                  </a:solidFill>
                </a14:hiddenFill>
              </a:ext>
            </a:extLst>
          </p:spPr>
        </p:pic>
        <p:grpSp>
          <p:nvGrpSpPr>
            <p:cNvPr id="129042" name="Group 18">
              <a:extLst>
                <a:ext uri="{FF2B5EF4-FFF2-40B4-BE49-F238E27FC236}">
                  <a16:creationId xmlns:a16="http://schemas.microsoft.com/office/drawing/2014/main" id="{FA08242B-706E-AF42-1A30-85DE335BCF1C}"/>
                </a:ext>
              </a:extLst>
            </p:cNvPr>
            <p:cNvGrpSpPr>
              <a:grpSpLocks/>
            </p:cNvGrpSpPr>
            <p:nvPr/>
          </p:nvGrpSpPr>
          <p:grpSpPr bwMode="auto">
            <a:xfrm>
              <a:off x="1872" y="3360"/>
              <a:ext cx="722" cy="473"/>
              <a:chOff x="1900" y="3360"/>
              <a:chExt cx="722" cy="473"/>
            </a:xfrm>
          </p:grpSpPr>
          <p:sp>
            <p:nvSpPr>
              <p:cNvPr id="129043" name="Freeform 19">
                <a:extLst>
                  <a:ext uri="{FF2B5EF4-FFF2-40B4-BE49-F238E27FC236}">
                    <a16:creationId xmlns:a16="http://schemas.microsoft.com/office/drawing/2014/main" id="{35B6DD9B-84A6-A058-8646-66AD3C45738F}"/>
                  </a:ext>
                </a:extLst>
              </p:cNvPr>
              <p:cNvSpPr>
                <a:spLocks/>
              </p:cNvSpPr>
              <p:nvPr/>
            </p:nvSpPr>
            <p:spPr bwMode="auto">
              <a:xfrm>
                <a:off x="1900" y="3739"/>
                <a:ext cx="362" cy="94"/>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44" name="Freeform 20">
                <a:extLst>
                  <a:ext uri="{FF2B5EF4-FFF2-40B4-BE49-F238E27FC236}">
                    <a16:creationId xmlns:a16="http://schemas.microsoft.com/office/drawing/2014/main" id="{BDAFEE5B-F37F-8F4A-A801-E3292CEFE8DC}"/>
                  </a:ext>
                </a:extLst>
              </p:cNvPr>
              <p:cNvSpPr>
                <a:spLocks/>
              </p:cNvSpPr>
              <p:nvPr/>
            </p:nvSpPr>
            <p:spPr bwMode="auto">
              <a:xfrm>
                <a:off x="1943" y="3792"/>
                <a:ext cx="113" cy="20"/>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45" name="Freeform 21">
                <a:extLst>
                  <a:ext uri="{FF2B5EF4-FFF2-40B4-BE49-F238E27FC236}">
                    <a16:creationId xmlns:a16="http://schemas.microsoft.com/office/drawing/2014/main" id="{721CF8A8-2D7D-C236-7B9E-99DF3F03FF41}"/>
                  </a:ext>
                </a:extLst>
              </p:cNvPr>
              <p:cNvSpPr>
                <a:spLocks/>
              </p:cNvSpPr>
              <p:nvPr/>
            </p:nvSpPr>
            <p:spPr bwMode="auto">
              <a:xfrm>
                <a:off x="2070" y="3749"/>
                <a:ext cx="175" cy="63"/>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46" name="Freeform 22">
                <a:extLst>
                  <a:ext uri="{FF2B5EF4-FFF2-40B4-BE49-F238E27FC236}">
                    <a16:creationId xmlns:a16="http://schemas.microsoft.com/office/drawing/2014/main" id="{B3D08FA6-02AF-2D92-E2FA-4973EEB33CE5}"/>
                  </a:ext>
                </a:extLst>
              </p:cNvPr>
              <p:cNvSpPr>
                <a:spLocks/>
              </p:cNvSpPr>
              <p:nvPr/>
            </p:nvSpPr>
            <p:spPr bwMode="auto">
              <a:xfrm>
                <a:off x="2203" y="3727"/>
                <a:ext cx="361" cy="106"/>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47" name="Freeform 23">
                <a:extLst>
                  <a:ext uri="{FF2B5EF4-FFF2-40B4-BE49-F238E27FC236}">
                    <a16:creationId xmlns:a16="http://schemas.microsoft.com/office/drawing/2014/main" id="{FB6D1CDE-6097-9225-7C6D-7069F143286C}"/>
                  </a:ext>
                </a:extLst>
              </p:cNvPr>
              <p:cNvSpPr>
                <a:spLocks/>
              </p:cNvSpPr>
              <p:nvPr/>
            </p:nvSpPr>
            <p:spPr bwMode="auto">
              <a:xfrm>
                <a:off x="2292" y="3701"/>
                <a:ext cx="172" cy="86"/>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48" name="Freeform 24">
                <a:extLst>
                  <a:ext uri="{FF2B5EF4-FFF2-40B4-BE49-F238E27FC236}">
                    <a16:creationId xmlns:a16="http://schemas.microsoft.com/office/drawing/2014/main" id="{3A40D073-125F-7D21-B78B-3041CA403F21}"/>
                  </a:ext>
                </a:extLst>
              </p:cNvPr>
              <p:cNvSpPr>
                <a:spLocks/>
              </p:cNvSpPr>
              <p:nvPr/>
            </p:nvSpPr>
            <p:spPr bwMode="auto">
              <a:xfrm>
                <a:off x="2119" y="3360"/>
                <a:ext cx="491" cy="380"/>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49" name="Freeform 25">
                <a:extLst>
                  <a:ext uri="{FF2B5EF4-FFF2-40B4-BE49-F238E27FC236}">
                    <a16:creationId xmlns:a16="http://schemas.microsoft.com/office/drawing/2014/main" id="{ADB9A087-A44A-7517-A0DF-DA2C85985E53}"/>
                  </a:ext>
                </a:extLst>
              </p:cNvPr>
              <p:cNvSpPr>
                <a:spLocks/>
              </p:cNvSpPr>
              <p:nvPr/>
            </p:nvSpPr>
            <p:spPr bwMode="auto">
              <a:xfrm>
                <a:off x="2137" y="3389"/>
                <a:ext cx="212" cy="332"/>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0" name="Freeform 26">
                <a:extLst>
                  <a:ext uri="{FF2B5EF4-FFF2-40B4-BE49-F238E27FC236}">
                    <a16:creationId xmlns:a16="http://schemas.microsoft.com/office/drawing/2014/main" id="{DCCCD118-985A-FA1A-D77E-FD7DFD783DC0}"/>
                  </a:ext>
                </a:extLst>
              </p:cNvPr>
              <p:cNvSpPr>
                <a:spLocks/>
              </p:cNvSpPr>
              <p:nvPr/>
            </p:nvSpPr>
            <p:spPr bwMode="auto">
              <a:xfrm>
                <a:off x="2186" y="3377"/>
                <a:ext cx="398" cy="66"/>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1" name="Freeform 27">
                <a:extLst>
                  <a:ext uri="{FF2B5EF4-FFF2-40B4-BE49-F238E27FC236}">
                    <a16:creationId xmlns:a16="http://schemas.microsoft.com/office/drawing/2014/main" id="{9E88EAFA-641E-7869-2E73-CF5A8CF0FC5B}"/>
                  </a:ext>
                </a:extLst>
              </p:cNvPr>
              <p:cNvSpPr>
                <a:spLocks/>
              </p:cNvSpPr>
              <p:nvPr/>
            </p:nvSpPr>
            <p:spPr bwMode="auto">
              <a:xfrm>
                <a:off x="2401" y="3503"/>
                <a:ext cx="221" cy="161"/>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2" name="Freeform 28">
                <a:extLst>
                  <a:ext uri="{FF2B5EF4-FFF2-40B4-BE49-F238E27FC236}">
                    <a16:creationId xmlns:a16="http://schemas.microsoft.com/office/drawing/2014/main" id="{CB7CBA82-5446-D1B0-2B7B-62C74184C2DB}"/>
                  </a:ext>
                </a:extLst>
              </p:cNvPr>
              <p:cNvSpPr>
                <a:spLocks/>
              </p:cNvSpPr>
              <p:nvPr/>
            </p:nvSpPr>
            <p:spPr bwMode="auto">
              <a:xfrm>
                <a:off x="2424" y="3530"/>
                <a:ext cx="85" cy="126"/>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3" name="Freeform 29">
                <a:extLst>
                  <a:ext uri="{FF2B5EF4-FFF2-40B4-BE49-F238E27FC236}">
                    <a16:creationId xmlns:a16="http://schemas.microsoft.com/office/drawing/2014/main" id="{8E586C04-B161-A2EB-DEB6-45F112AFB235}"/>
                  </a:ext>
                </a:extLst>
              </p:cNvPr>
              <p:cNvSpPr>
                <a:spLocks/>
              </p:cNvSpPr>
              <p:nvPr/>
            </p:nvSpPr>
            <p:spPr bwMode="auto">
              <a:xfrm>
                <a:off x="2461" y="3518"/>
                <a:ext cx="138" cy="31"/>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4" name="Freeform 30">
                <a:extLst>
                  <a:ext uri="{FF2B5EF4-FFF2-40B4-BE49-F238E27FC236}">
                    <a16:creationId xmlns:a16="http://schemas.microsoft.com/office/drawing/2014/main" id="{09AA52D8-554E-020A-A5AF-2CE52779AD7E}"/>
                  </a:ext>
                </a:extLst>
              </p:cNvPr>
              <p:cNvSpPr>
                <a:spLocks/>
              </p:cNvSpPr>
              <p:nvPr/>
            </p:nvSpPr>
            <p:spPr bwMode="auto">
              <a:xfrm>
                <a:off x="2307" y="3739"/>
                <a:ext cx="63" cy="37"/>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5" name="Freeform 31">
                <a:extLst>
                  <a:ext uri="{FF2B5EF4-FFF2-40B4-BE49-F238E27FC236}">
                    <a16:creationId xmlns:a16="http://schemas.microsoft.com/office/drawing/2014/main" id="{A453E202-A32C-FF95-D058-ECDD52712162}"/>
                  </a:ext>
                </a:extLst>
              </p:cNvPr>
              <p:cNvSpPr>
                <a:spLocks/>
              </p:cNvSpPr>
              <p:nvPr/>
            </p:nvSpPr>
            <p:spPr bwMode="auto">
              <a:xfrm>
                <a:off x="2217" y="3776"/>
                <a:ext cx="160" cy="47"/>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6" name="Freeform 32">
                <a:extLst>
                  <a:ext uri="{FF2B5EF4-FFF2-40B4-BE49-F238E27FC236}">
                    <a16:creationId xmlns:a16="http://schemas.microsoft.com/office/drawing/2014/main" id="{EDD78A82-4107-4F62-EA42-A5848433658B}"/>
                  </a:ext>
                </a:extLst>
              </p:cNvPr>
              <p:cNvSpPr>
                <a:spLocks/>
              </p:cNvSpPr>
              <p:nvPr/>
            </p:nvSpPr>
            <p:spPr bwMode="auto">
              <a:xfrm>
                <a:off x="2325" y="3445"/>
                <a:ext cx="267" cy="27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7" name="Freeform 33">
                <a:extLst>
                  <a:ext uri="{FF2B5EF4-FFF2-40B4-BE49-F238E27FC236}">
                    <a16:creationId xmlns:a16="http://schemas.microsoft.com/office/drawing/2014/main" id="{E83464A0-3288-DA21-B7E5-F3146608796C}"/>
                  </a:ext>
                </a:extLst>
              </p:cNvPr>
              <p:cNvSpPr>
                <a:spLocks/>
              </p:cNvSpPr>
              <p:nvPr/>
            </p:nvSpPr>
            <p:spPr bwMode="auto">
              <a:xfrm>
                <a:off x="2384" y="3717"/>
                <a:ext cx="70" cy="61"/>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8" name="Freeform 34">
                <a:extLst>
                  <a:ext uri="{FF2B5EF4-FFF2-40B4-BE49-F238E27FC236}">
                    <a16:creationId xmlns:a16="http://schemas.microsoft.com/office/drawing/2014/main" id="{F355851C-41BC-404A-A537-E65C937DA56C}"/>
                  </a:ext>
                </a:extLst>
              </p:cNvPr>
              <p:cNvSpPr>
                <a:spLocks/>
              </p:cNvSpPr>
              <p:nvPr/>
            </p:nvSpPr>
            <p:spPr bwMode="auto">
              <a:xfrm>
                <a:off x="2238" y="3751"/>
                <a:ext cx="305" cy="52"/>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059" name="Freeform 35">
                <a:extLst>
                  <a:ext uri="{FF2B5EF4-FFF2-40B4-BE49-F238E27FC236}">
                    <a16:creationId xmlns:a16="http://schemas.microsoft.com/office/drawing/2014/main" id="{5C40F230-57D9-4ABB-CAFA-2C91B15BAC60}"/>
                  </a:ext>
                </a:extLst>
              </p:cNvPr>
              <p:cNvSpPr>
                <a:spLocks/>
              </p:cNvSpPr>
              <p:nvPr/>
            </p:nvSpPr>
            <p:spPr bwMode="auto">
              <a:xfrm>
                <a:off x="1979" y="3753"/>
                <a:ext cx="215" cy="30"/>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grpSp>
      <p:grpSp>
        <p:nvGrpSpPr>
          <p:cNvPr id="129106" name="Group 82">
            <a:extLst>
              <a:ext uri="{FF2B5EF4-FFF2-40B4-BE49-F238E27FC236}">
                <a16:creationId xmlns:a16="http://schemas.microsoft.com/office/drawing/2014/main" id="{065C944D-5C8E-D361-9195-8255621D249A}"/>
              </a:ext>
            </a:extLst>
          </p:cNvPr>
          <p:cNvGrpSpPr>
            <a:grpSpLocks/>
          </p:cNvGrpSpPr>
          <p:nvPr/>
        </p:nvGrpSpPr>
        <p:grpSpPr bwMode="auto">
          <a:xfrm>
            <a:off x="7467600" y="4572000"/>
            <a:ext cx="1584325" cy="1328738"/>
            <a:chOff x="4570" y="2880"/>
            <a:chExt cx="998" cy="837"/>
          </a:xfrm>
        </p:grpSpPr>
        <p:sp>
          <p:nvSpPr>
            <p:cNvPr id="129107" name="Freeform 83">
              <a:extLst>
                <a:ext uri="{FF2B5EF4-FFF2-40B4-BE49-F238E27FC236}">
                  <a16:creationId xmlns:a16="http://schemas.microsoft.com/office/drawing/2014/main" id="{F6158239-5336-F743-D3A1-7CC407D45A9F}"/>
                </a:ext>
              </a:extLst>
            </p:cNvPr>
            <p:cNvSpPr>
              <a:spLocks/>
            </p:cNvSpPr>
            <p:nvPr/>
          </p:nvSpPr>
          <p:spPr bwMode="auto">
            <a:xfrm flipH="1">
              <a:off x="4570" y="2880"/>
              <a:ext cx="998" cy="709"/>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08" name="Freeform 84">
              <a:extLst>
                <a:ext uri="{FF2B5EF4-FFF2-40B4-BE49-F238E27FC236}">
                  <a16:creationId xmlns:a16="http://schemas.microsoft.com/office/drawing/2014/main" id="{31D7BFFA-1DED-524A-0AEA-8F1A411BA310}"/>
                </a:ext>
              </a:extLst>
            </p:cNvPr>
            <p:cNvSpPr>
              <a:spLocks/>
            </p:cNvSpPr>
            <p:nvPr/>
          </p:nvSpPr>
          <p:spPr bwMode="auto">
            <a:xfrm flipH="1">
              <a:off x="4682" y="3418"/>
              <a:ext cx="751" cy="299"/>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09" name="Freeform 85">
              <a:extLst>
                <a:ext uri="{FF2B5EF4-FFF2-40B4-BE49-F238E27FC236}">
                  <a16:creationId xmlns:a16="http://schemas.microsoft.com/office/drawing/2014/main" id="{0CF7FC42-60FF-7DA5-9309-D1E3BD602034}"/>
                </a:ext>
              </a:extLst>
            </p:cNvPr>
            <p:cNvSpPr>
              <a:spLocks/>
            </p:cNvSpPr>
            <p:nvPr/>
          </p:nvSpPr>
          <p:spPr bwMode="auto">
            <a:xfrm flipH="1">
              <a:off x="5017" y="3491"/>
              <a:ext cx="417" cy="108"/>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0" name="Freeform 86">
              <a:extLst>
                <a:ext uri="{FF2B5EF4-FFF2-40B4-BE49-F238E27FC236}">
                  <a16:creationId xmlns:a16="http://schemas.microsoft.com/office/drawing/2014/main" id="{47BFE318-6FAF-D6C9-19F7-724E4DE7875C}"/>
                </a:ext>
              </a:extLst>
            </p:cNvPr>
            <p:cNvSpPr>
              <a:spLocks/>
            </p:cNvSpPr>
            <p:nvPr/>
          </p:nvSpPr>
          <p:spPr bwMode="auto">
            <a:xfrm flipH="1">
              <a:off x="4917" y="3558"/>
              <a:ext cx="271" cy="71"/>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1" name="Freeform 87">
              <a:extLst>
                <a:ext uri="{FF2B5EF4-FFF2-40B4-BE49-F238E27FC236}">
                  <a16:creationId xmlns:a16="http://schemas.microsoft.com/office/drawing/2014/main" id="{588B1840-CC22-29E7-1F5F-E3DF6043D005}"/>
                </a:ext>
              </a:extLst>
            </p:cNvPr>
            <p:cNvSpPr>
              <a:spLocks/>
            </p:cNvSpPr>
            <p:nvPr/>
          </p:nvSpPr>
          <p:spPr bwMode="auto">
            <a:xfrm flipH="1">
              <a:off x="5071" y="3598"/>
              <a:ext cx="85" cy="15"/>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2" name="Freeform 88">
              <a:extLst>
                <a:ext uri="{FF2B5EF4-FFF2-40B4-BE49-F238E27FC236}">
                  <a16:creationId xmlns:a16="http://schemas.microsoft.com/office/drawing/2014/main" id="{DD2A0864-921C-B971-A295-92145C59C474}"/>
                </a:ext>
              </a:extLst>
            </p:cNvPr>
            <p:cNvSpPr>
              <a:spLocks/>
            </p:cNvSpPr>
            <p:nvPr/>
          </p:nvSpPr>
          <p:spPr bwMode="auto">
            <a:xfrm flipH="1">
              <a:off x="4930" y="3566"/>
              <a:ext cx="131" cy="47"/>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3" name="Freeform 89">
              <a:extLst>
                <a:ext uri="{FF2B5EF4-FFF2-40B4-BE49-F238E27FC236}">
                  <a16:creationId xmlns:a16="http://schemas.microsoft.com/office/drawing/2014/main" id="{E33A3C9E-E1A5-6BFD-1410-DD40FBE57F6C}"/>
                </a:ext>
              </a:extLst>
            </p:cNvPr>
            <p:cNvSpPr>
              <a:spLocks/>
            </p:cNvSpPr>
            <p:nvPr/>
          </p:nvSpPr>
          <p:spPr bwMode="auto">
            <a:xfrm flipH="1">
              <a:off x="4691" y="3549"/>
              <a:ext cx="270" cy="80"/>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4" name="Freeform 90">
              <a:extLst>
                <a:ext uri="{FF2B5EF4-FFF2-40B4-BE49-F238E27FC236}">
                  <a16:creationId xmlns:a16="http://schemas.microsoft.com/office/drawing/2014/main" id="{A8244698-66A9-AEFD-B891-F0F81D4F40E9}"/>
                </a:ext>
              </a:extLst>
            </p:cNvPr>
            <p:cNvSpPr>
              <a:spLocks/>
            </p:cNvSpPr>
            <p:nvPr/>
          </p:nvSpPr>
          <p:spPr bwMode="auto">
            <a:xfrm flipH="1">
              <a:off x="4766" y="3530"/>
              <a:ext cx="129" cy="64"/>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5" name="Freeform 91">
              <a:extLst>
                <a:ext uri="{FF2B5EF4-FFF2-40B4-BE49-F238E27FC236}">
                  <a16:creationId xmlns:a16="http://schemas.microsoft.com/office/drawing/2014/main" id="{2B236CA6-C582-9703-B125-4B075FD3F5D1}"/>
                </a:ext>
              </a:extLst>
            </p:cNvPr>
            <p:cNvSpPr>
              <a:spLocks/>
            </p:cNvSpPr>
            <p:nvPr/>
          </p:nvSpPr>
          <p:spPr bwMode="auto">
            <a:xfrm flipH="1">
              <a:off x="5207" y="3320"/>
              <a:ext cx="225" cy="261"/>
            </a:xfrm>
            <a:custGeom>
              <a:avLst/>
              <a:gdLst>
                <a:gd name="T0" fmla="*/ 144 w 601"/>
                <a:gd name="T1" fmla="*/ 2 h 699"/>
                <a:gd name="T2" fmla="*/ 133 w 601"/>
                <a:gd name="T3" fmla="*/ 7 h 699"/>
                <a:gd name="T4" fmla="*/ 118 w 601"/>
                <a:gd name="T5" fmla="*/ 12 h 699"/>
                <a:gd name="T6" fmla="*/ 104 w 601"/>
                <a:gd name="T7" fmla="*/ 20 h 699"/>
                <a:gd name="T8" fmla="*/ 94 w 601"/>
                <a:gd name="T9" fmla="*/ 42 h 699"/>
                <a:gd name="T10" fmla="*/ 77 w 601"/>
                <a:gd name="T11" fmla="*/ 86 h 699"/>
                <a:gd name="T12" fmla="*/ 30 w 601"/>
                <a:gd name="T13" fmla="*/ 135 h 699"/>
                <a:gd name="T14" fmla="*/ 29 w 601"/>
                <a:gd name="T15" fmla="*/ 166 h 699"/>
                <a:gd name="T16" fmla="*/ 22 w 601"/>
                <a:gd name="T17" fmla="*/ 214 h 699"/>
                <a:gd name="T18" fmla="*/ 10 w 601"/>
                <a:gd name="T19" fmla="*/ 260 h 699"/>
                <a:gd name="T20" fmla="*/ 0 w 601"/>
                <a:gd name="T21" fmla="*/ 368 h 699"/>
                <a:gd name="T22" fmla="*/ 9 w 601"/>
                <a:gd name="T23" fmla="*/ 414 h 699"/>
                <a:gd name="T24" fmla="*/ 25 w 601"/>
                <a:gd name="T25" fmla="*/ 475 h 699"/>
                <a:gd name="T26" fmla="*/ 40 w 601"/>
                <a:gd name="T27" fmla="*/ 532 h 699"/>
                <a:gd name="T28" fmla="*/ 47 w 601"/>
                <a:gd name="T29" fmla="*/ 555 h 699"/>
                <a:gd name="T30" fmla="*/ 601 w 601"/>
                <a:gd name="T31" fmla="*/ 577 h 699"/>
                <a:gd name="T32" fmla="*/ 595 w 601"/>
                <a:gd name="T33" fmla="*/ 560 h 699"/>
                <a:gd name="T34" fmla="*/ 582 w 601"/>
                <a:gd name="T35" fmla="*/ 522 h 699"/>
                <a:gd name="T36" fmla="*/ 566 w 601"/>
                <a:gd name="T37" fmla="*/ 477 h 699"/>
                <a:gd name="T38" fmla="*/ 558 w 601"/>
                <a:gd name="T39" fmla="*/ 436 h 699"/>
                <a:gd name="T40" fmla="*/ 539 w 601"/>
                <a:gd name="T41" fmla="*/ 349 h 699"/>
                <a:gd name="T42" fmla="*/ 524 w 601"/>
                <a:gd name="T43" fmla="*/ 283 h 699"/>
                <a:gd name="T44" fmla="*/ 525 w 601"/>
                <a:gd name="T45" fmla="*/ 266 h 699"/>
                <a:gd name="T46" fmla="*/ 527 w 601"/>
                <a:gd name="T47" fmla="*/ 241 h 699"/>
                <a:gd name="T48" fmla="*/ 517 w 601"/>
                <a:gd name="T49" fmla="*/ 209 h 699"/>
                <a:gd name="T50" fmla="*/ 491 w 601"/>
                <a:gd name="T51" fmla="*/ 172 h 699"/>
                <a:gd name="T52" fmla="*/ 443 w 601"/>
                <a:gd name="T53" fmla="*/ 129 h 699"/>
                <a:gd name="T54" fmla="*/ 388 w 601"/>
                <a:gd name="T55" fmla="*/ 82 h 699"/>
                <a:gd name="T56" fmla="*/ 343 w 601"/>
                <a:gd name="T57" fmla="*/ 45 h 699"/>
                <a:gd name="T58" fmla="*/ 324 w 601"/>
                <a:gd name="T59" fmla="*/ 30 h 699"/>
                <a:gd name="T60" fmla="*/ 306 w 601"/>
                <a:gd name="T61" fmla="*/ 23 h 699"/>
                <a:gd name="T62" fmla="*/ 259 w 601"/>
                <a:gd name="T63" fmla="*/ 11 h 699"/>
                <a:gd name="T64" fmla="*/ 202 w 601"/>
                <a:gd name="T65" fmla="*/ 1 h 699"/>
                <a:gd name="T66" fmla="*/ 146 w 601"/>
                <a:gd name="T67" fmla="*/ 2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1" h="699">
                  <a:moveTo>
                    <a:pt x="146" y="2"/>
                  </a:moveTo>
                  <a:lnTo>
                    <a:pt x="144" y="2"/>
                  </a:lnTo>
                  <a:lnTo>
                    <a:pt x="140" y="4"/>
                  </a:lnTo>
                  <a:lnTo>
                    <a:pt x="133" y="7"/>
                  </a:lnTo>
                  <a:lnTo>
                    <a:pt x="126" y="9"/>
                  </a:lnTo>
                  <a:lnTo>
                    <a:pt x="118" y="12"/>
                  </a:lnTo>
                  <a:lnTo>
                    <a:pt x="111" y="16"/>
                  </a:lnTo>
                  <a:lnTo>
                    <a:pt x="104" y="20"/>
                  </a:lnTo>
                  <a:lnTo>
                    <a:pt x="100" y="26"/>
                  </a:lnTo>
                  <a:lnTo>
                    <a:pt x="94" y="42"/>
                  </a:lnTo>
                  <a:lnTo>
                    <a:pt x="84" y="65"/>
                  </a:lnTo>
                  <a:lnTo>
                    <a:pt x="77" y="86"/>
                  </a:lnTo>
                  <a:lnTo>
                    <a:pt x="74" y="96"/>
                  </a:lnTo>
                  <a:lnTo>
                    <a:pt x="30" y="135"/>
                  </a:lnTo>
                  <a:lnTo>
                    <a:pt x="30" y="144"/>
                  </a:lnTo>
                  <a:lnTo>
                    <a:pt x="29" y="166"/>
                  </a:lnTo>
                  <a:lnTo>
                    <a:pt x="26" y="190"/>
                  </a:lnTo>
                  <a:lnTo>
                    <a:pt x="22" y="214"/>
                  </a:lnTo>
                  <a:lnTo>
                    <a:pt x="18" y="226"/>
                  </a:lnTo>
                  <a:lnTo>
                    <a:pt x="10" y="260"/>
                  </a:lnTo>
                  <a:lnTo>
                    <a:pt x="2" y="310"/>
                  </a:lnTo>
                  <a:lnTo>
                    <a:pt x="0" y="368"/>
                  </a:lnTo>
                  <a:lnTo>
                    <a:pt x="3" y="388"/>
                  </a:lnTo>
                  <a:lnTo>
                    <a:pt x="9" y="414"/>
                  </a:lnTo>
                  <a:lnTo>
                    <a:pt x="17" y="444"/>
                  </a:lnTo>
                  <a:lnTo>
                    <a:pt x="25" y="475"/>
                  </a:lnTo>
                  <a:lnTo>
                    <a:pt x="33" y="506"/>
                  </a:lnTo>
                  <a:lnTo>
                    <a:pt x="40" y="532"/>
                  </a:lnTo>
                  <a:lnTo>
                    <a:pt x="46" y="548"/>
                  </a:lnTo>
                  <a:lnTo>
                    <a:pt x="47" y="555"/>
                  </a:lnTo>
                  <a:lnTo>
                    <a:pt x="92" y="699"/>
                  </a:lnTo>
                  <a:lnTo>
                    <a:pt x="601" y="577"/>
                  </a:lnTo>
                  <a:lnTo>
                    <a:pt x="599" y="573"/>
                  </a:lnTo>
                  <a:lnTo>
                    <a:pt x="595" y="560"/>
                  </a:lnTo>
                  <a:lnTo>
                    <a:pt x="588" y="544"/>
                  </a:lnTo>
                  <a:lnTo>
                    <a:pt x="582" y="522"/>
                  </a:lnTo>
                  <a:lnTo>
                    <a:pt x="573" y="500"/>
                  </a:lnTo>
                  <a:lnTo>
                    <a:pt x="566" y="477"/>
                  </a:lnTo>
                  <a:lnTo>
                    <a:pt x="561" y="455"/>
                  </a:lnTo>
                  <a:lnTo>
                    <a:pt x="558" y="436"/>
                  </a:lnTo>
                  <a:lnTo>
                    <a:pt x="551" y="396"/>
                  </a:lnTo>
                  <a:lnTo>
                    <a:pt x="539" y="349"/>
                  </a:lnTo>
                  <a:lnTo>
                    <a:pt x="528" y="308"/>
                  </a:lnTo>
                  <a:lnTo>
                    <a:pt x="524" y="283"/>
                  </a:lnTo>
                  <a:lnTo>
                    <a:pt x="524" y="275"/>
                  </a:lnTo>
                  <a:lnTo>
                    <a:pt x="525" y="266"/>
                  </a:lnTo>
                  <a:lnTo>
                    <a:pt x="527" y="255"/>
                  </a:lnTo>
                  <a:lnTo>
                    <a:pt x="527" y="241"/>
                  </a:lnTo>
                  <a:lnTo>
                    <a:pt x="524" y="226"/>
                  </a:lnTo>
                  <a:lnTo>
                    <a:pt x="517" y="209"/>
                  </a:lnTo>
                  <a:lnTo>
                    <a:pt x="507" y="192"/>
                  </a:lnTo>
                  <a:lnTo>
                    <a:pt x="491" y="172"/>
                  </a:lnTo>
                  <a:lnTo>
                    <a:pt x="469" y="152"/>
                  </a:lnTo>
                  <a:lnTo>
                    <a:pt x="443" y="129"/>
                  </a:lnTo>
                  <a:lnTo>
                    <a:pt x="416" y="104"/>
                  </a:lnTo>
                  <a:lnTo>
                    <a:pt x="388" y="82"/>
                  </a:lnTo>
                  <a:lnTo>
                    <a:pt x="364" y="61"/>
                  </a:lnTo>
                  <a:lnTo>
                    <a:pt x="343" y="45"/>
                  </a:lnTo>
                  <a:lnTo>
                    <a:pt x="329" y="34"/>
                  </a:lnTo>
                  <a:lnTo>
                    <a:pt x="324" y="30"/>
                  </a:lnTo>
                  <a:lnTo>
                    <a:pt x="318" y="28"/>
                  </a:lnTo>
                  <a:lnTo>
                    <a:pt x="306" y="23"/>
                  </a:lnTo>
                  <a:lnTo>
                    <a:pt x="285" y="17"/>
                  </a:lnTo>
                  <a:lnTo>
                    <a:pt x="259" y="11"/>
                  </a:lnTo>
                  <a:lnTo>
                    <a:pt x="232" y="5"/>
                  </a:lnTo>
                  <a:lnTo>
                    <a:pt x="202" y="1"/>
                  </a:lnTo>
                  <a:lnTo>
                    <a:pt x="173" y="0"/>
                  </a:lnTo>
                  <a:lnTo>
                    <a:pt x="1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6" name="Freeform 92">
              <a:extLst>
                <a:ext uri="{FF2B5EF4-FFF2-40B4-BE49-F238E27FC236}">
                  <a16:creationId xmlns:a16="http://schemas.microsoft.com/office/drawing/2014/main" id="{1584ED9F-62A7-1DBE-CB95-EC9A75B714E0}"/>
                </a:ext>
              </a:extLst>
            </p:cNvPr>
            <p:cNvSpPr>
              <a:spLocks/>
            </p:cNvSpPr>
            <p:nvPr/>
          </p:nvSpPr>
          <p:spPr bwMode="auto">
            <a:xfrm flipH="1">
              <a:off x="5151" y="3211"/>
              <a:ext cx="77" cy="42"/>
            </a:xfrm>
            <a:custGeom>
              <a:avLst/>
              <a:gdLst>
                <a:gd name="T0" fmla="*/ 205 w 206"/>
                <a:gd name="T1" fmla="*/ 37 h 114"/>
                <a:gd name="T2" fmla="*/ 200 w 206"/>
                <a:gd name="T3" fmla="*/ 48 h 114"/>
                <a:gd name="T4" fmla="*/ 193 w 206"/>
                <a:gd name="T5" fmla="*/ 59 h 114"/>
                <a:gd name="T6" fmla="*/ 183 w 206"/>
                <a:gd name="T7" fmla="*/ 70 h 114"/>
                <a:gd name="T8" fmla="*/ 172 w 206"/>
                <a:gd name="T9" fmla="*/ 81 h 114"/>
                <a:gd name="T10" fmla="*/ 159 w 206"/>
                <a:gd name="T11" fmla="*/ 91 h 114"/>
                <a:gd name="T12" fmla="*/ 143 w 206"/>
                <a:gd name="T13" fmla="*/ 97 h 114"/>
                <a:gd name="T14" fmla="*/ 126 w 206"/>
                <a:gd name="T15" fmla="*/ 104 h 114"/>
                <a:gd name="T16" fmla="*/ 106 w 206"/>
                <a:gd name="T17" fmla="*/ 110 h 114"/>
                <a:gd name="T18" fmla="*/ 86 w 206"/>
                <a:gd name="T19" fmla="*/ 112 h 114"/>
                <a:gd name="T20" fmla="*/ 65 w 206"/>
                <a:gd name="T21" fmla="*/ 114 h 114"/>
                <a:gd name="T22" fmla="*/ 47 w 206"/>
                <a:gd name="T23" fmla="*/ 112 h 114"/>
                <a:gd name="T24" fmla="*/ 32 w 206"/>
                <a:gd name="T25" fmla="*/ 110 h 114"/>
                <a:gd name="T26" fmla="*/ 19 w 206"/>
                <a:gd name="T27" fmla="*/ 104 h 114"/>
                <a:gd name="T28" fmla="*/ 9 w 206"/>
                <a:gd name="T29" fmla="*/ 96 h 114"/>
                <a:gd name="T30" fmla="*/ 2 w 206"/>
                <a:gd name="T31" fmla="*/ 88 h 114"/>
                <a:gd name="T32" fmla="*/ 0 w 206"/>
                <a:gd name="T33" fmla="*/ 77 h 114"/>
                <a:gd name="T34" fmla="*/ 1 w 206"/>
                <a:gd name="T35" fmla="*/ 66 h 114"/>
                <a:gd name="T36" fmla="*/ 6 w 206"/>
                <a:gd name="T37" fmla="*/ 55 h 114"/>
                <a:gd name="T38" fmla="*/ 15 w 206"/>
                <a:gd name="T39" fmla="*/ 44 h 114"/>
                <a:gd name="T40" fmla="*/ 27 w 206"/>
                <a:gd name="T41" fmla="*/ 33 h 114"/>
                <a:gd name="T42" fmla="*/ 41 w 206"/>
                <a:gd name="T43" fmla="*/ 25 h 114"/>
                <a:gd name="T44" fmla="*/ 58 w 206"/>
                <a:gd name="T45" fmla="*/ 15 h 114"/>
                <a:gd name="T46" fmla="*/ 78 w 206"/>
                <a:gd name="T47" fmla="*/ 8 h 114"/>
                <a:gd name="T48" fmla="*/ 98 w 206"/>
                <a:gd name="T49" fmla="*/ 3 h 114"/>
                <a:gd name="T50" fmla="*/ 119 w 206"/>
                <a:gd name="T51" fmla="*/ 0 h 114"/>
                <a:gd name="T52" fmla="*/ 141 w 206"/>
                <a:gd name="T53" fmla="*/ 0 h 114"/>
                <a:gd name="T54" fmla="*/ 160 w 206"/>
                <a:gd name="T55" fmla="*/ 1 h 114"/>
                <a:gd name="T56" fmla="*/ 176 w 206"/>
                <a:gd name="T57" fmla="*/ 6 h 114"/>
                <a:gd name="T58" fmla="*/ 191 w 206"/>
                <a:gd name="T59" fmla="*/ 11 h 114"/>
                <a:gd name="T60" fmla="*/ 201 w 206"/>
                <a:gd name="T61" fmla="*/ 19 h 114"/>
                <a:gd name="T62" fmla="*/ 206 w 206"/>
                <a:gd name="T63" fmla="*/ 27 h 114"/>
                <a:gd name="T64" fmla="*/ 205 w 206"/>
                <a:gd name="T65" fmla="*/ 3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14">
                  <a:moveTo>
                    <a:pt x="205" y="37"/>
                  </a:moveTo>
                  <a:lnTo>
                    <a:pt x="200" y="48"/>
                  </a:lnTo>
                  <a:lnTo>
                    <a:pt x="193" y="59"/>
                  </a:lnTo>
                  <a:lnTo>
                    <a:pt x="183" y="70"/>
                  </a:lnTo>
                  <a:lnTo>
                    <a:pt x="172" y="81"/>
                  </a:lnTo>
                  <a:lnTo>
                    <a:pt x="159" y="91"/>
                  </a:lnTo>
                  <a:lnTo>
                    <a:pt x="143" y="97"/>
                  </a:lnTo>
                  <a:lnTo>
                    <a:pt x="126" y="104"/>
                  </a:lnTo>
                  <a:lnTo>
                    <a:pt x="106" y="110"/>
                  </a:lnTo>
                  <a:lnTo>
                    <a:pt x="86" y="112"/>
                  </a:lnTo>
                  <a:lnTo>
                    <a:pt x="65" y="114"/>
                  </a:lnTo>
                  <a:lnTo>
                    <a:pt x="47" y="112"/>
                  </a:lnTo>
                  <a:lnTo>
                    <a:pt x="32" y="110"/>
                  </a:lnTo>
                  <a:lnTo>
                    <a:pt x="19" y="104"/>
                  </a:lnTo>
                  <a:lnTo>
                    <a:pt x="9" y="96"/>
                  </a:lnTo>
                  <a:lnTo>
                    <a:pt x="2" y="88"/>
                  </a:lnTo>
                  <a:lnTo>
                    <a:pt x="0" y="77"/>
                  </a:lnTo>
                  <a:lnTo>
                    <a:pt x="1" y="66"/>
                  </a:lnTo>
                  <a:lnTo>
                    <a:pt x="6" y="55"/>
                  </a:lnTo>
                  <a:lnTo>
                    <a:pt x="15" y="44"/>
                  </a:lnTo>
                  <a:lnTo>
                    <a:pt x="27" y="33"/>
                  </a:lnTo>
                  <a:lnTo>
                    <a:pt x="41" y="25"/>
                  </a:lnTo>
                  <a:lnTo>
                    <a:pt x="58" y="15"/>
                  </a:lnTo>
                  <a:lnTo>
                    <a:pt x="78" y="8"/>
                  </a:lnTo>
                  <a:lnTo>
                    <a:pt x="98" y="3"/>
                  </a:lnTo>
                  <a:lnTo>
                    <a:pt x="119" y="0"/>
                  </a:lnTo>
                  <a:lnTo>
                    <a:pt x="141" y="0"/>
                  </a:lnTo>
                  <a:lnTo>
                    <a:pt x="160" y="1"/>
                  </a:lnTo>
                  <a:lnTo>
                    <a:pt x="176" y="6"/>
                  </a:lnTo>
                  <a:lnTo>
                    <a:pt x="191" y="11"/>
                  </a:lnTo>
                  <a:lnTo>
                    <a:pt x="201" y="19"/>
                  </a:lnTo>
                  <a:lnTo>
                    <a:pt x="206" y="27"/>
                  </a:lnTo>
                  <a:lnTo>
                    <a:pt x="205"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7" name="Freeform 93">
              <a:extLst>
                <a:ext uri="{FF2B5EF4-FFF2-40B4-BE49-F238E27FC236}">
                  <a16:creationId xmlns:a16="http://schemas.microsoft.com/office/drawing/2014/main" id="{1F2A8290-E2AE-CD0D-B1C1-07BA1FA0F9B0}"/>
                </a:ext>
              </a:extLst>
            </p:cNvPr>
            <p:cNvSpPr>
              <a:spLocks/>
            </p:cNvSpPr>
            <p:nvPr/>
          </p:nvSpPr>
          <p:spPr bwMode="auto">
            <a:xfrm flipH="1">
              <a:off x="5073" y="3000"/>
              <a:ext cx="354" cy="341"/>
            </a:xfrm>
            <a:custGeom>
              <a:avLst/>
              <a:gdLst>
                <a:gd name="T0" fmla="*/ 857 w 949"/>
                <a:gd name="T1" fmla="*/ 45 h 909"/>
                <a:gd name="T2" fmla="*/ 834 w 949"/>
                <a:gd name="T3" fmla="*/ 90 h 909"/>
                <a:gd name="T4" fmla="*/ 819 w 949"/>
                <a:gd name="T5" fmla="*/ 163 h 909"/>
                <a:gd name="T6" fmla="*/ 841 w 949"/>
                <a:gd name="T7" fmla="*/ 241 h 909"/>
                <a:gd name="T8" fmla="*/ 878 w 949"/>
                <a:gd name="T9" fmla="*/ 280 h 909"/>
                <a:gd name="T10" fmla="*/ 893 w 949"/>
                <a:gd name="T11" fmla="*/ 296 h 909"/>
                <a:gd name="T12" fmla="*/ 916 w 949"/>
                <a:gd name="T13" fmla="*/ 326 h 909"/>
                <a:gd name="T14" fmla="*/ 936 w 949"/>
                <a:gd name="T15" fmla="*/ 366 h 909"/>
                <a:gd name="T16" fmla="*/ 949 w 949"/>
                <a:gd name="T17" fmla="*/ 414 h 909"/>
                <a:gd name="T18" fmla="*/ 941 w 949"/>
                <a:gd name="T19" fmla="*/ 466 h 909"/>
                <a:gd name="T20" fmla="*/ 905 w 949"/>
                <a:gd name="T21" fmla="*/ 518 h 909"/>
                <a:gd name="T22" fmla="*/ 834 w 949"/>
                <a:gd name="T23" fmla="*/ 569 h 909"/>
                <a:gd name="T24" fmla="*/ 764 w 949"/>
                <a:gd name="T25" fmla="*/ 599 h 909"/>
                <a:gd name="T26" fmla="*/ 731 w 949"/>
                <a:gd name="T27" fmla="*/ 611 h 909"/>
                <a:gd name="T28" fmla="*/ 702 w 949"/>
                <a:gd name="T29" fmla="*/ 621 h 909"/>
                <a:gd name="T30" fmla="*/ 673 w 949"/>
                <a:gd name="T31" fmla="*/ 631 h 909"/>
                <a:gd name="T32" fmla="*/ 642 w 949"/>
                <a:gd name="T33" fmla="*/ 640 h 909"/>
                <a:gd name="T34" fmla="*/ 605 w 949"/>
                <a:gd name="T35" fmla="*/ 653 h 909"/>
                <a:gd name="T36" fmla="*/ 558 w 949"/>
                <a:gd name="T37" fmla="*/ 668 h 909"/>
                <a:gd name="T38" fmla="*/ 499 w 949"/>
                <a:gd name="T39" fmla="*/ 687 h 909"/>
                <a:gd name="T40" fmla="*/ 424 w 949"/>
                <a:gd name="T41" fmla="*/ 718 h 909"/>
                <a:gd name="T42" fmla="*/ 354 w 949"/>
                <a:gd name="T43" fmla="*/ 772 h 909"/>
                <a:gd name="T44" fmla="*/ 306 w 949"/>
                <a:gd name="T45" fmla="*/ 833 h 909"/>
                <a:gd name="T46" fmla="*/ 279 w 949"/>
                <a:gd name="T47" fmla="*/ 886 h 909"/>
                <a:gd name="T48" fmla="*/ 272 w 949"/>
                <a:gd name="T49" fmla="*/ 905 h 909"/>
                <a:gd name="T50" fmla="*/ 246 w 949"/>
                <a:gd name="T51" fmla="*/ 909 h 909"/>
                <a:gd name="T52" fmla="*/ 203 w 949"/>
                <a:gd name="T53" fmla="*/ 906 h 909"/>
                <a:gd name="T54" fmla="*/ 157 w 949"/>
                <a:gd name="T55" fmla="*/ 880 h 909"/>
                <a:gd name="T56" fmla="*/ 132 w 949"/>
                <a:gd name="T57" fmla="*/ 833 h 909"/>
                <a:gd name="T58" fmla="*/ 114 w 949"/>
                <a:gd name="T59" fmla="*/ 718 h 909"/>
                <a:gd name="T60" fmla="*/ 95 w 949"/>
                <a:gd name="T61" fmla="*/ 654 h 909"/>
                <a:gd name="T62" fmla="*/ 80 w 949"/>
                <a:gd name="T63" fmla="*/ 611 h 909"/>
                <a:gd name="T64" fmla="*/ 65 w 949"/>
                <a:gd name="T65" fmla="*/ 565 h 909"/>
                <a:gd name="T66" fmla="*/ 48 w 949"/>
                <a:gd name="T67" fmla="*/ 518 h 909"/>
                <a:gd name="T68" fmla="*/ 35 w 949"/>
                <a:gd name="T69" fmla="*/ 485 h 909"/>
                <a:gd name="T70" fmla="*/ 14 w 949"/>
                <a:gd name="T71" fmla="*/ 400 h 909"/>
                <a:gd name="T72" fmla="*/ 0 w 949"/>
                <a:gd name="T73" fmla="*/ 274 h 909"/>
                <a:gd name="T74" fmla="*/ 22 w 949"/>
                <a:gd name="T75" fmla="*/ 152 h 909"/>
                <a:gd name="T76" fmla="*/ 78 w 949"/>
                <a:gd name="T77" fmla="*/ 90 h 909"/>
                <a:gd name="T78" fmla="*/ 147 w 949"/>
                <a:gd name="T79" fmla="*/ 59 h 909"/>
                <a:gd name="T80" fmla="*/ 236 w 949"/>
                <a:gd name="T81" fmla="*/ 33 h 909"/>
                <a:gd name="T82" fmla="*/ 343 w 949"/>
                <a:gd name="T83" fmla="*/ 14 h 909"/>
                <a:gd name="T84" fmla="*/ 459 w 949"/>
                <a:gd name="T85" fmla="*/ 3 h 909"/>
                <a:gd name="T86" fmla="*/ 579 w 949"/>
                <a:gd name="T87" fmla="*/ 0 h 909"/>
                <a:gd name="T88" fmla="*/ 698 w 949"/>
                <a:gd name="T89" fmla="*/ 7 h 909"/>
                <a:gd name="T90" fmla="*/ 810 w 949"/>
                <a:gd name="T91" fmla="*/ 25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9" h="909">
                  <a:moveTo>
                    <a:pt x="861" y="38"/>
                  </a:moveTo>
                  <a:lnTo>
                    <a:pt x="857" y="45"/>
                  </a:lnTo>
                  <a:lnTo>
                    <a:pt x="846" y="63"/>
                  </a:lnTo>
                  <a:lnTo>
                    <a:pt x="834" y="90"/>
                  </a:lnTo>
                  <a:lnTo>
                    <a:pt x="824" y="125"/>
                  </a:lnTo>
                  <a:lnTo>
                    <a:pt x="819" y="163"/>
                  </a:lnTo>
                  <a:lnTo>
                    <a:pt x="823" y="203"/>
                  </a:lnTo>
                  <a:lnTo>
                    <a:pt x="841" y="241"/>
                  </a:lnTo>
                  <a:lnTo>
                    <a:pt x="875" y="277"/>
                  </a:lnTo>
                  <a:lnTo>
                    <a:pt x="878" y="280"/>
                  </a:lnTo>
                  <a:lnTo>
                    <a:pt x="883" y="285"/>
                  </a:lnTo>
                  <a:lnTo>
                    <a:pt x="893" y="296"/>
                  </a:lnTo>
                  <a:lnTo>
                    <a:pt x="904" y="310"/>
                  </a:lnTo>
                  <a:lnTo>
                    <a:pt x="916" y="326"/>
                  </a:lnTo>
                  <a:lnTo>
                    <a:pt x="927" y="345"/>
                  </a:lnTo>
                  <a:lnTo>
                    <a:pt x="936" y="366"/>
                  </a:lnTo>
                  <a:lnTo>
                    <a:pt x="945" y="389"/>
                  </a:lnTo>
                  <a:lnTo>
                    <a:pt x="949" y="414"/>
                  </a:lnTo>
                  <a:lnTo>
                    <a:pt x="947" y="440"/>
                  </a:lnTo>
                  <a:lnTo>
                    <a:pt x="941" y="466"/>
                  </a:lnTo>
                  <a:lnTo>
                    <a:pt x="927" y="492"/>
                  </a:lnTo>
                  <a:lnTo>
                    <a:pt x="905" y="518"/>
                  </a:lnTo>
                  <a:lnTo>
                    <a:pt x="875" y="544"/>
                  </a:lnTo>
                  <a:lnTo>
                    <a:pt x="834" y="569"/>
                  </a:lnTo>
                  <a:lnTo>
                    <a:pt x="782" y="592"/>
                  </a:lnTo>
                  <a:lnTo>
                    <a:pt x="764" y="599"/>
                  </a:lnTo>
                  <a:lnTo>
                    <a:pt x="746" y="606"/>
                  </a:lnTo>
                  <a:lnTo>
                    <a:pt x="731" y="611"/>
                  </a:lnTo>
                  <a:lnTo>
                    <a:pt x="716" y="615"/>
                  </a:lnTo>
                  <a:lnTo>
                    <a:pt x="702" y="621"/>
                  </a:lnTo>
                  <a:lnTo>
                    <a:pt x="688" y="625"/>
                  </a:lnTo>
                  <a:lnTo>
                    <a:pt x="673" y="631"/>
                  </a:lnTo>
                  <a:lnTo>
                    <a:pt x="658" y="635"/>
                  </a:lnTo>
                  <a:lnTo>
                    <a:pt x="642" y="640"/>
                  </a:lnTo>
                  <a:lnTo>
                    <a:pt x="624" y="646"/>
                  </a:lnTo>
                  <a:lnTo>
                    <a:pt x="605" y="653"/>
                  </a:lnTo>
                  <a:lnTo>
                    <a:pt x="583" y="659"/>
                  </a:lnTo>
                  <a:lnTo>
                    <a:pt x="558" y="668"/>
                  </a:lnTo>
                  <a:lnTo>
                    <a:pt x="531" y="676"/>
                  </a:lnTo>
                  <a:lnTo>
                    <a:pt x="499" y="687"/>
                  </a:lnTo>
                  <a:lnTo>
                    <a:pt x="465" y="699"/>
                  </a:lnTo>
                  <a:lnTo>
                    <a:pt x="424" y="718"/>
                  </a:lnTo>
                  <a:lnTo>
                    <a:pt x="387" y="743"/>
                  </a:lnTo>
                  <a:lnTo>
                    <a:pt x="354" y="772"/>
                  </a:lnTo>
                  <a:lnTo>
                    <a:pt x="328" y="803"/>
                  </a:lnTo>
                  <a:lnTo>
                    <a:pt x="306" y="833"/>
                  </a:lnTo>
                  <a:lnTo>
                    <a:pt x="290" y="862"/>
                  </a:lnTo>
                  <a:lnTo>
                    <a:pt x="279" y="886"/>
                  </a:lnTo>
                  <a:lnTo>
                    <a:pt x="276" y="903"/>
                  </a:lnTo>
                  <a:lnTo>
                    <a:pt x="272" y="905"/>
                  </a:lnTo>
                  <a:lnTo>
                    <a:pt x="261" y="908"/>
                  </a:lnTo>
                  <a:lnTo>
                    <a:pt x="246" y="909"/>
                  </a:lnTo>
                  <a:lnTo>
                    <a:pt x="225" y="909"/>
                  </a:lnTo>
                  <a:lnTo>
                    <a:pt x="203" y="906"/>
                  </a:lnTo>
                  <a:lnTo>
                    <a:pt x="180" y="897"/>
                  </a:lnTo>
                  <a:lnTo>
                    <a:pt x="157" y="880"/>
                  </a:lnTo>
                  <a:lnTo>
                    <a:pt x="135" y="855"/>
                  </a:lnTo>
                  <a:lnTo>
                    <a:pt x="132" y="833"/>
                  </a:lnTo>
                  <a:lnTo>
                    <a:pt x="125" y="780"/>
                  </a:lnTo>
                  <a:lnTo>
                    <a:pt x="114" y="718"/>
                  </a:lnTo>
                  <a:lnTo>
                    <a:pt x="102" y="672"/>
                  </a:lnTo>
                  <a:lnTo>
                    <a:pt x="95" y="654"/>
                  </a:lnTo>
                  <a:lnTo>
                    <a:pt x="88" y="635"/>
                  </a:lnTo>
                  <a:lnTo>
                    <a:pt x="80" y="611"/>
                  </a:lnTo>
                  <a:lnTo>
                    <a:pt x="73" y="588"/>
                  </a:lnTo>
                  <a:lnTo>
                    <a:pt x="65" y="565"/>
                  </a:lnTo>
                  <a:lnTo>
                    <a:pt x="56" y="541"/>
                  </a:lnTo>
                  <a:lnTo>
                    <a:pt x="48" y="518"/>
                  </a:lnTo>
                  <a:lnTo>
                    <a:pt x="39" y="498"/>
                  </a:lnTo>
                  <a:lnTo>
                    <a:pt x="35" y="485"/>
                  </a:lnTo>
                  <a:lnTo>
                    <a:pt x="25" y="450"/>
                  </a:lnTo>
                  <a:lnTo>
                    <a:pt x="14" y="400"/>
                  </a:lnTo>
                  <a:lnTo>
                    <a:pt x="6" y="339"/>
                  </a:lnTo>
                  <a:lnTo>
                    <a:pt x="0" y="274"/>
                  </a:lnTo>
                  <a:lnTo>
                    <a:pt x="6" y="210"/>
                  </a:lnTo>
                  <a:lnTo>
                    <a:pt x="22" y="152"/>
                  </a:lnTo>
                  <a:lnTo>
                    <a:pt x="54" y="108"/>
                  </a:lnTo>
                  <a:lnTo>
                    <a:pt x="78" y="90"/>
                  </a:lnTo>
                  <a:lnTo>
                    <a:pt x="109" y="74"/>
                  </a:lnTo>
                  <a:lnTo>
                    <a:pt x="147" y="59"/>
                  </a:lnTo>
                  <a:lnTo>
                    <a:pt x="189" y="45"/>
                  </a:lnTo>
                  <a:lnTo>
                    <a:pt x="236" y="33"/>
                  </a:lnTo>
                  <a:lnTo>
                    <a:pt x="288" y="23"/>
                  </a:lnTo>
                  <a:lnTo>
                    <a:pt x="343" y="14"/>
                  </a:lnTo>
                  <a:lnTo>
                    <a:pt x="401" y="7"/>
                  </a:lnTo>
                  <a:lnTo>
                    <a:pt x="459" y="3"/>
                  </a:lnTo>
                  <a:lnTo>
                    <a:pt x="518" y="0"/>
                  </a:lnTo>
                  <a:lnTo>
                    <a:pt x="579" y="0"/>
                  </a:lnTo>
                  <a:lnTo>
                    <a:pt x="639" y="3"/>
                  </a:lnTo>
                  <a:lnTo>
                    <a:pt x="698" y="7"/>
                  </a:lnTo>
                  <a:lnTo>
                    <a:pt x="756" y="15"/>
                  </a:lnTo>
                  <a:lnTo>
                    <a:pt x="810" y="25"/>
                  </a:lnTo>
                  <a:lnTo>
                    <a:pt x="861"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8" name="Freeform 94">
              <a:extLst>
                <a:ext uri="{FF2B5EF4-FFF2-40B4-BE49-F238E27FC236}">
                  <a16:creationId xmlns:a16="http://schemas.microsoft.com/office/drawing/2014/main" id="{6AB979A6-D765-3396-BDB3-20EDAB22EA52}"/>
                </a:ext>
              </a:extLst>
            </p:cNvPr>
            <p:cNvSpPr>
              <a:spLocks/>
            </p:cNvSpPr>
            <p:nvPr/>
          </p:nvSpPr>
          <p:spPr bwMode="auto">
            <a:xfrm flipH="1">
              <a:off x="5092" y="3014"/>
              <a:ext cx="323" cy="334"/>
            </a:xfrm>
            <a:custGeom>
              <a:avLst/>
              <a:gdLst>
                <a:gd name="T0" fmla="*/ 760 w 864"/>
                <a:gd name="T1" fmla="*/ 37 h 895"/>
                <a:gd name="T2" fmla="*/ 742 w 864"/>
                <a:gd name="T3" fmla="*/ 82 h 895"/>
                <a:gd name="T4" fmla="*/ 732 w 864"/>
                <a:gd name="T5" fmla="*/ 152 h 895"/>
                <a:gd name="T6" fmla="*/ 755 w 864"/>
                <a:gd name="T7" fmla="*/ 226 h 895"/>
                <a:gd name="T8" fmla="*/ 790 w 864"/>
                <a:gd name="T9" fmla="*/ 261 h 895"/>
                <a:gd name="T10" fmla="*/ 805 w 864"/>
                <a:gd name="T11" fmla="*/ 274 h 895"/>
                <a:gd name="T12" fmla="*/ 828 w 864"/>
                <a:gd name="T13" fmla="*/ 299 h 895"/>
                <a:gd name="T14" fmla="*/ 850 w 864"/>
                <a:gd name="T15" fmla="*/ 333 h 895"/>
                <a:gd name="T16" fmla="*/ 864 w 864"/>
                <a:gd name="T17" fmla="*/ 374 h 895"/>
                <a:gd name="T18" fmla="*/ 858 w 864"/>
                <a:gd name="T19" fmla="*/ 420 h 895"/>
                <a:gd name="T20" fmla="*/ 827 w 864"/>
                <a:gd name="T21" fmla="*/ 469 h 895"/>
                <a:gd name="T22" fmla="*/ 761 w 864"/>
                <a:gd name="T23" fmla="*/ 518 h 895"/>
                <a:gd name="T24" fmla="*/ 712 w 864"/>
                <a:gd name="T25" fmla="*/ 542 h 895"/>
                <a:gd name="T26" fmla="*/ 697 w 864"/>
                <a:gd name="T27" fmla="*/ 547 h 895"/>
                <a:gd name="T28" fmla="*/ 670 w 864"/>
                <a:gd name="T29" fmla="*/ 555 h 895"/>
                <a:gd name="T30" fmla="*/ 635 w 864"/>
                <a:gd name="T31" fmla="*/ 566 h 895"/>
                <a:gd name="T32" fmla="*/ 592 w 864"/>
                <a:gd name="T33" fmla="*/ 579 h 895"/>
                <a:gd name="T34" fmla="*/ 547 w 864"/>
                <a:gd name="T35" fmla="*/ 592 h 895"/>
                <a:gd name="T36" fmla="*/ 499 w 864"/>
                <a:gd name="T37" fmla="*/ 605 h 895"/>
                <a:gd name="T38" fmla="*/ 453 w 864"/>
                <a:gd name="T39" fmla="*/ 617 h 895"/>
                <a:gd name="T40" fmla="*/ 403 w 864"/>
                <a:gd name="T41" fmla="*/ 629 h 895"/>
                <a:gd name="T42" fmla="*/ 357 w 864"/>
                <a:gd name="T43" fmla="*/ 654 h 895"/>
                <a:gd name="T44" fmla="*/ 315 w 864"/>
                <a:gd name="T45" fmla="*/ 688 h 895"/>
                <a:gd name="T46" fmla="*/ 283 w 864"/>
                <a:gd name="T47" fmla="*/ 728 h 895"/>
                <a:gd name="T48" fmla="*/ 255 w 864"/>
                <a:gd name="T49" fmla="*/ 769 h 895"/>
                <a:gd name="T50" fmla="*/ 235 w 864"/>
                <a:gd name="T51" fmla="*/ 809 h 895"/>
                <a:gd name="T52" fmla="*/ 218 w 864"/>
                <a:gd name="T53" fmla="*/ 842 h 895"/>
                <a:gd name="T54" fmla="*/ 207 w 864"/>
                <a:gd name="T55" fmla="*/ 867 h 895"/>
                <a:gd name="T56" fmla="*/ 202 w 864"/>
                <a:gd name="T57" fmla="*/ 876 h 895"/>
                <a:gd name="T58" fmla="*/ 193 w 864"/>
                <a:gd name="T59" fmla="*/ 887 h 895"/>
                <a:gd name="T60" fmla="*/ 176 w 864"/>
                <a:gd name="T61" fmla="*/ 895 h 895"/>
                <a:gd name="T62" fmla="*/ 154 w 864"/>
                <a:gd name="T63" fmla="*/ 886 h 895"/>
                <a:gd name="T64" fmla="*/ 137 w 864"/>
                <a:gd name="T65" fmla="*/ 836 h 895"/>
                <a:gd name="T66" fmla="*/ 122 w 864"/>
                <a:gd name="T67" fmla="*/ 682 h 895"/>
                <a:gd name="T68" fmla="*/ 102 w 864"/>
                <a:gd name="T69" fmla="*/ 605 h 895"/>
                <a:gd name="T70" fmla="*/ 80 w 864"/>
                <a:gd name="T71" fmla="*/ 557 h 895"/>
                <a:gd name="T72" fmla="*/ 59 w 864"/>
                <a:gd name="T73" fmla="*/ 512 h 895"/>
                <a:gd name="T74" fmla="*/ 43 w 864"/>
                <a:gd name="T75" fmla="*/ 476 h 895"/>
                <a:gd name="T76" fmla="*/ 34 w 864"/>
                <a:gd name="T77" fmla="*/ 453 h 895"/>
                <a:gd name="T78" fmla="*/ 15 w 864"/>
                <a:gd name="T79" fmla="*/ 376 h 895"/>
                <a:gd name="T80" fmla="*/ 0 w 864"/>
                <a:gd name="T81" fmla="*/ 262 h 895"/>
                <a:gd name="T82" fmla="*/ 18 w 864"/>
                <a:gd name="T83" fmla="*/ 152 h 895"/>
                <a:gd name="T84" fmla="*/ 69 w 864"/>
                <a:gd name="T85" fmla="*/ 96 h 895"/>
                <a:gd name="T86" fmla="*/ 129 w 864"/>
                <a:gd name="T87" fmla="*/ 66 h 895"/>
                <a:gd name="T88" fmla="*/ 209 w 864"/>
                <a:gd name="T89" fmla="*/ 40 h 895"/>
                <a:gd name="T90" fmla="*/ 302 w 864"/>
                <a:gd name="T91" fmla="*/ 19 h 895"/>
                <a:gd name="T92" fmla="*/ 405 w 864"/>
                <a:gd name="T93" fmla="*/ 6 h 895"/>
                <a:gd name="T94" fmla="*/ 511 w 864"/>
                <a:gd name="T95" fmla="*/ 0 h 895"/>
                <a:gd name="T96" fmla="*/ 617 w 864"/>
                <a:gd name="T97" fmla="*/ 4 h 895"/>
                <a:gd name="T98" fmla="*/ 716 w 864"/>
                <a:gd name="T99" fmla="*/ 1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64" h="895">
                  <a:moveTo>
                    <a:pt x="762" y="30"/>
                  </a:moveTo>
                  <a:lnTo>
                    <a:pt x="760" y="37"/>
                  </a:lnTo>
                  <a:lnTo>
                    <a:pt x="751" y="55"/>
                  </a:lnTo>
                  <a:lnTo>
                    <a:pt x="742" y="82"/>
                  </a:lnTo>
                  <a:lnTo>
                    <a:pt x="735" y="115"/>
                  </a:lnTo>
                  <a:lnTo>
                    <a:pt x="732" y="152"/>
                  </a:lnTo>
                  <a:lnTo>
                    <a:pt x="738" y="191"/>
                  </a:lnTo>
                  <a:lnTo>
                    <a:pt x="755" y="226"/>
                  </a:lnTo>
                  <a:lnTo>
                    <a:pt x="787" y="259"/>
                  </a:lnTo>
                  <a:lnTo>
                    <a:pt x="790" y="261"/>
                  </a:lnTo>
                  <a:lnTo>
                    <a:pt x="795" y="266"/>
                  </a:lnTo>
                  <a:lnTo>
                    <a:pt x="805" y="274"/>
                  </a:lnTo>
                  <a:lnTo>
                    <a:pt x="816" y="285"/>
                  </a:lnTo>
                  <a:lnTo>
                    <a:pt x="828" y="299"/>
                  </a:lnTo>
                  <a:lnTo>
                    <a:pt x="840" y="316"/>
                  </a:lnTo>
                  <a:lnTo>
                    <a:pt x="850" y="333"/>
                  </a:lnTo>
                  <a:lnTo>
                    <a:pt x="858" y="353"/>
                  </a:lnTo>
                  <a:lnTo>
                    <a:pt x="864" y="374"/>
                  </a:lnTo>
                  <a:lnTo>
                    <a:pt x="864" y="396"/>
                  </a:lnTo>
                  <a:lnTo>
                    <a:pt x="858" y="420"/>
                  </a:lnTo>
                  <a:lnTo>
                    <a:pt x="846" y="444"/>
                  </a:lnTo>
                  <a:lnTo>
                    <a:pt x="827" y="469"/>
                  </a:lnTo>
                  <a:lnTo>
                    <a:pt x="799" y="494"/>
                  </a:lnTo>
                  <a:lnTo>
                    <a:pt x="761" y="518"/>
                  </a:lnTo>
                  <a:lnTo>
                    <a:pt x="713" y="542"/>
                  </a:lnTo>
                  <a:lnTo>
                    <a:pt x="712" y="542"/>
                  </a:lnTo>
                  <a:lnTo>
                    <a:pt x="706" y="544"/>
                  </a:lnTo>
                  <a:lnTo>
                    <a:pt x="697" y="547"/>
                  </a:lnTo>
                  <a:lnTo>
                    <a:pt x="684" y="551"/>
                  </a:lnTo>
                  <a:lnTo>
                    <a:pt x="670" y="555"/>
                  </a:lnTo>
                  <a:lnTo>
                    <a:pt x="654" y="561"/>
                  </a:lnTo>
                  <a:lnTo>
                    <a:pt x="635" y="566"/>
                  </a:lnTo>
                  <a:lnTo>
                    <a:pt x="614" y="573"/>
                  </a:lnTo>
                  <a:lnTo>
                    <a:pt x="592" y="579"/>
                  </a:lnTo>
                  <a:lnTo>
                    <a:pt x="570" y="586"/>
                  </a:lnTo>
                  <a:lnTo>
                    <a:pt x="547" y="592"/>
                  </a:lnTo>
                  <a:lnTo>
                    <a:pt x="522" y="599"/>
                  </a:lnTo>
                  <a:lnTo>
                    <a:pt x="499" y="605"/>
                  </a:lnTo>
                  <a:lnTo>
                    <a:pt x="476" y="612"/>
                  </a:lnTo>
                  <a:lnTo>
                    <a:pt x="453" y="617"/>
                  </a:lnTo>
                  <a:lnTo>
                    <a:pt x="431" y="621"/>
                  </a:lnTo>
                  <a:lnTo>
                    <a:pt x="403" y="629"/>
                  </a:lnTo>
                  <a:lnTo>
                    <a:pt x="379" y="640"/>
                  </a:lnTo>
                  <a:lnTo>
                    <a:pt x="357" y="654"/>
                  </a:lnTo>
                  <a:lnTo>
                    <a:pt x="335" y="671"/>
                  </a:lnTo>
                  <a:lnTo>
                    <a:pt x="315" y="688"/>
                  </a:lnTo>
                  <a:lnTo>
                    <a:pt x="298" y="708"/>
                  </a:lnTo>
                  <a:lnTo>
                    <a:pt x="283" y="728"/>
                  </a:lnTo>
                  <a:lnTo>
                    <a:pt x="267" y="749"/>
                  </a:lnTo>
                  <a:lnTo>
                    <a:pt x="255" y="769"/>
                  </a:lnTo>
                  <a:lnTo>
                    <a:pt x="244" y="790"/>
                  </a:lnTo>
                  <a:lnTo>
                    <a:pt x="235" y="809"/>
                  </a:lnTo>
                  <a:lnTo>
                    <a:pt x="225" y="826"/>
                  </a:lnTo>
                  <a:lnTo>
                    <a:pt x="218" y="842"/>
                  </a:lnTo>
                  <a:lnTo>
                    <a:pt x="211" y="856"/>
                  </a:lnTo>
                  <a:lnTo>
                    <a:pt x="207" y="867"/>
                  </a:lnTo>
                  <a:lnTo>
                    <a:pt x="203" y="874"/>
                  </a:lnTo>
                  <a:lnTo>
                    <a:pt x="202" y="876"/>
                  </a:lnTo>
                  <a:lnTo>
                    <a:pt x="199" y="880"/>
                  </a:lnTo>
                  <a:lnTo>
                    <a:pt x="193" y="887"/>
                  </a:lnTo>
                  <a:lnTo>
                    <a:pt x="185" y="891"/>
                  </a:lnTo>
                  <a:lnTo>
                    <a:pt x="176" y="895"/>
                  </a:lnTo>
                  <a:lnTo>
                    <a:pt x="166" y="893"/>
                  </a:lnTo>
                  <a:lnTo>
                    <a:pt x="154" y="886"/>
                  </a:lnTo>
                  <a:lnTo>
                    <a:pt x="140" y="869"/>
                  </a:lnTo>
                  <a:lnTo>
                    <a:pt x="137" y="836"/>
                  </a:lnTo>
                  <a:lnTo>
                    <a:pt x="132" y="762"/>
                  </a:lnTo>
                  <a:lnTo>
                    <a:pt x="122" y="682"/>
                  </a:lnTo>
                  <a:lnTo>
                    <a:pt x="111" y="628"/>
                  </a:lnTo>
                  <a:lnTo>
                    <a:pt x="102" y="605"/>
                  </a:lnTo>
                  <a:lnTo>
                    <a:pt x="91" y="581"/>
                  </a:lnTo>
                  <a:lnTo>
                    <a:pt x="80" y="557"/>
                  </a:lnTo>
                  <a:lnTo>
                    <a:pt x="69" y="534"/>
                  </a:lnTo>
                  <a:lnTo>
                    <a:pt x="59" y="512"/>
                  </a:lnTo>
                  <a:lnTo>
                    <a:pt x="50" y="491"/>
                  </a:lnTo>
                  <a:lnTo>
                    <a:pt x="43" y="476"/>
                  </a:lnTo>
                  <a:lnTo>
                    <a:pt x="39" y="464"/>
                  </a:lnTo>
                  <a:lnTo>
                    <a:pt x="34" y="453"/>
                  </a:lnTo>
                  <a:lnTo>
                    <a:pt x="26" y="421"/>
                  </a:lnTo>
                  <a:lnTo>
                    <a:pt x="15" y="376"/>
                  </a:lnTo>
                  <a:lnTo>
                    <a:pt x="6" y="321"/>
                  </a:lnTo>
                  <a:lnTo>
                    <a:pt x="0" y="262"/>
                  </a:lnTo>
                  <a:lnTo>
                    <a:pt x="4" y="204"/>
                  </a:lnTo>
                  <a:lnTo>
                    <a:pt x="18" y="152"/>
                  </a:lnTo>
                  <a:lnTo>
                    <a:pt x="47" y="113"/>
                  </a:lnTo>
                  <a:lnTo>
                    <a:pt x="69" y="96"/>
                  </a:lnTo>
                  <a:lnTo>
                    <a:pt x="96" y="81"/>
                  </a:lnTo>
                  <a:lnTo>
                    <a:pt x="129" y="66"/>
                  </a:lnTo>
                  <a:lnTo>
                    <a:pt x="167" y="52"/>
                  </a:lnTo>
                  <a:lnTo>
                    <a:pt x="209" y="40"/>
                  </a:lnTo>
                  <a:lnTo>
                    <a:pt x="254" y="29"/>
                  </a:lnTo>
                  <a:lnTo>
                    <a:pt x="302" y="19"/>
                  </a:lnTo>
                  <a:lnTo>
                    <a:pt x="352" y="11"/>
                  </a:lnTo>
                  <a:lnTo>
                    <a:pt x="405" y="6"/>
                  </a:lnTo>
                  <a:lnTo>
                    <a:pt x="458" y="2"/>
                  </a:lnTo>
                  <a:lnTo>
                    <a:pt x="511" y="0"/>
                  </a:lnTo>
                  <a:lnTo>
                    <a:pt x="565" y="0"/>
                  </a:lnTo>
                  <a:lnTo>
                    <a:pt x="617" y="4"/>
                  </a:lnTo>
                  <a:lnTo>
                    <a:pt x="668" y="10"/>
                  </a:lnTo>
                  <a:lnTo>
                    <a:pt x="716" y="18"/>
                  </a:lnTo>
                  <a:lnTo>
                    <a:pt x="762" y="3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19" name="Freeform 95">
              <a:extLst>
                <a:ext uri="{FF2B5EF4-FFF2-40B4-BE49-F238E27FC236}">
                  <a16:creationId xmlns:a16="http://schemas.microsoft.com/office/drawing/2014/main" id="{6D8368D2-F859-52C5-2696-F32D3EAF3DE7}"/>
                </a:ext>
              </a:extLst>
            </p:cNvPr>
            <p:cNvSpPr>
              <a:spLocks/>
            </p:cNvSpPr>
            <p:nvPr/>
          </p:nvSpPr>
          <p:spPr bwMode="auto">
            <a:xfrm flipH="1">
              <a:off x="5252" y="3104"/>
              <a:ext cx="20" cy="37"/>
            </a:xfrm>
            <a:custGeom>
              <a:avLst/>
              <a:gdLst>
                <a:gd name="T0" fmla="*/ 0 w 56"/>
                <a:gd name="T1" fmla="*/ 48 h 99"/>
                <a:gd name="T2" fmla="*/ 2 w 56"/>
                <a:gd name="T3" fmla="*/ 30 h 99"/>
                <a:gd name="T4" fmla="*/ 9 w 56"/>
                <a:gd name="T5" fmla="*/ 14 h 99"/>
                <a:gd name="T6" fmla="*/ 17 w 56"/>
                <a:gd name="T7" fmla="*/ 4 h 99"/>
                <a:gd name="T8" fmla="*/ 28 w 56"/>
                <a:gd name="T9" fmla="*/ 0 h 99"/>
                <a:gd name="T10" fmla="*/ 39 w 56"/>
                <a:gd name="T11" fmla="*/ 4 h 99"/>
                <a:gd name="T12" fmla="*/ 48 w 56"/>
                <a:gd name="T13" fmla="*/ 14 h 99"/>
                <a:gd name="T14" fmla="*/ 53 w 56"/>
                <a:gd name="T15" fmla="*/ 30 h 99"/>
                <a:gd name="T16" fmla="*/ 56 w 56"/>
                <a:gd name="T17" fmla="*/ 49 h 99"/>
                <a:gd name="T18" fmla="*/ 53 w 56"/>
                <a:gd name="T19" fmla="*/ 68 h 99"/>
                <a:gd name="T20" fmla="*/ 48 w 56"/>
                <a:gd name="T21" fmla="*/ 83 h 99"/>
                <a:gd name="T22" fmla="*/ 39 w 56"/>
                <a:gd name="T23" fmla="*/ 94 h 99"/>
                <a:gd name="T24" fmla="*/ 28 w 56"/>
                <a:gd name="T25" fmla="*/ 99 h 99"/>
                <a:gd name="T26" fmla="*/ 23 w 56"/>
                <a:gd name="T27" fmla="*/ 99 h 99"/>
                <a:gd name="T28" fmla="*/ 19 w 56"/>
                <a:gd name="T29" fmla="*/ 96 h 99"/>
                <a:gd name="T30" fmla="*/ 15 w 56"/>
                <a:gd name="T31" fmla="*/ 93 h 99"/>
                <a:gd name="T32" fmla="*/ 12 w 56"/>
                <a:gd name="T33" fmla="*/ 89 h 99"/>
                <a:gd name="T34" fmla="*/ 11 w 56"/>
                <a:gd name="T35" fmla="*/ 86 h 99"/>
                <a:gd name="T36" fmla="*/ 6 w 56"/>
                <a:gd name="T37" fmla="*/ 78 h 99"/>
                <a:gd name="T38" fmla="*/ 2 w 56"/>
                <a:gd name="T39" fmla="*/ 64 h 99"/>
                <a:gd name="T40" fmla="*/ 0 w 56"/>
                <a:gd name="T41"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9">
                  <a:moveTo>
                    <a:pt x="0" y="48"/>
                  </a:moveTo>
                  <a:lnTo>
                    <a:pt x="2" y="30"/>
                  </a:lnTo>
                  <a:lnTo>
                    <a:pt x="9" y="14"/>
                  </a:lnTo>
                  <a:lnTo>
                    <a:pt x="17" y="4"/>
                  </a:lnTo>
                  <a:lnTo>
                    <a:pt x="28" y="0"/>
                  </a:lnTo>
                  <a:lnTo>
                    <a:pt x="39" y="4"/>
                  </a:lnTo>
                  <a:lnTo>
                    <a:pt x="48" y="14"/>
                  </a:lnTo>
                  <a:lnTo>
                    <a:pt x="53" y="30"/>
                  </a:lnTo>
                  <a:lnTo>
                    <a:pt x="56" y="49"/>
                  </a:lnTo>
                  <a:lnTo>
                    <a:pt x="53" y="68"/>
                  </a:lnTo>
                  <a:lnTo>
                    <a:pt x="48" y="83"/>
                  </a:lnTo>
                  <a:lnTo>
                    <a:pt x="39" y="94"/>
                  </a:lnTo>
                  <a:lnTo>
                    <a:pt x="28" y="99"/>
                  </a:lnTo>
                  <a:lnTo>
                    <a:pt x="23" y="99"/>
                  </a:lnTo>
                  <a:lnTo>
                    <a:pt x="19" y="96"/>
                  </a:lnTo>
                  <a:lnTo>
                    <a:pt x="15" y="93"/>
                  </a:lnTo>
                  <a:lnTo>
                    <a:pt x="12" y="89"/>
                  </a:lnTo>
                  <a:lnTo>
                    <a:pt x="11" y="86"/>
                  </a:lnTo>
                  <a:lnTo>
                    <a:pt x="6" y="78"/>
                  </a:lnTo>
                  <a:lnTo>
                    <a:pt x="2" y="64"/>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0" name="Freeform 96">
              <a:extLst>
                <a:ext uri="{FF2B5EF4-FFF2-40B4-BE49-F238E27FC236}">
                  <a16:creationId xmlns:a16="http://schemas.microsoft.com/office/drawing/2014/main" id="{A0769C2D-CBBC-CFE0-BC7B-4B3210F15263}"/>
                </a:ext>
              </a:extLst>
            </p:cNvPr>
            <p:cNvSpPr>
              <a:spLocks/>
            </p:cNvSpPr>
            <p:nvPr/>
          </p:nvSpPr>
          <p:spPr bwMode="auto">
            <a:xfrm flipH="1">
              <a:off x="5155" y="3094"/>
              <a:ext cx="20" cy="34"/>
            </a:xfrm>
            <a:custGeom>
              <a:avLst/>
              <a:gdLst>
                <a:gd name="T0" fmla="*/ 1 w 55"/>
                <a:gd name="T1" fmla="*/ 51 h 92"/>
                <a:gd name="T2" fmla="*/ 0 w 55"/>
                <a:gd name="T3" fmla="*/ 33 h 92"/>
                <a:gd name="T4" fmla="*/ 2 w 55"/>
                <a:gd name="T5" fmla="*/ 17 h 92"/>
                <a:gd name="T6" fmla="*/ 8 w 55"/>
                <a:gd name="T7" fmla="*/ 6 h 92"/>
                <a:gd name="T8" fmla="*/ 18 w 55"/>
                <a:gd name="T9" fmla="*/ 0 h 92"/>
                <a:gd name="T10" fmla="*/ 28 w 55"/>
                <a:gd name="T11" fmla="*/ 2 h 92"/>
                <a:gd name="T12" fmla="*/ 39 w 55"/>
                <a:gd name="T13" fmla="*/ 10 h 92"/>
                <a:gd name="T14" fmla="*/ 48 w 55"/>
                <a:gd name="T15" fmla="*/ 24 h 92"/>
                <a:gd name="T16" fmla="*/ 53 w 55"/>
                <a:gd name="T17" fmla="*/ 42 h 92"/>
                <a:gd name="T18" fmla="*/ 55 w 55"/>
                <a:gd name="T19" fmla="*/ 59 h 92"/>
                <a:gd name="T20" fmla="*/ 53 w 55"/>
                <a:gd name="T21" fmla="*/ 74 h 92"/>
                <a:gd name="T22" fmla="*/ 46 w 55"/>
                <a:gd name="T23" fmla="*/ 87 h 92"/>
                <a:gd name="T24" fmla="*/ 37 w 55"/>
                <a:gd name="T25" fmla="*/ 92 h 92"/>
                <a:gd name="T26" fmla="*/ 33 w 55"/>
                <a:gd name="T27" fmla="*/ 92 h 92"/>
                <a:gd name="T28" fmla="*/ 28 w 55"/>
                <a:gd name="T29" fmla="*/ 91 h 92"/>
                <a:gd name="T30" fmla="*/ 24 w 55"/>
                <a:gd name="T31" fmla="*/ 90 h 92"/>
                <a:gd name="T32" fmla="*/ 20 w 55"/>
                <a:gd name="T33" fmla="*/ 87 h 92"/>
                <a:gd name="T34" fmla="*/ 19 w 55"/>
                <a:gd name="T35" fmla="*/ 84 h 92"/>
                <a:gd name="T36" fmla="*/ 13 w 55"/>
                <a:gd name="T37" fmla="*/ 77 h 92"/>
                <a:gd name="T38" fmla="*/ 7 w 55"/>
                <a:gd name="T39" fmla="*/ 66 h 92"/>
                <a:gd name="T40" fmla="*/ 1 w 55"/>
                <a:gd name="T41" fmla="*/ 5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92">
                  <a:moveTo>
                    <a:pt x="1" y="51"/>
                  </a:moveTo>
                  <a:lnTo>
                    <a:pt x="0" y="33"/>
                  </a:lnTo>
                  <a:lnTo>
                    <a:pt x="2" y="17"/>
                  </a:lnTo>
                  <a:lnTo>
                    <a:pt x="8" y="6"/>
                  </a:lnTo>
                  <a:lnTo>
                    <a:pt x="18" y="0"/>
                  </a:lnTo>
                  <a:lnTo>
                    <a:pt x="28" y="2"/>
                  </a:lnTo>
                  <a:lnTo>
                    <a:pt x="39" y="10"/>
                  </a:lnTo>
                  <a:lnTo>
                    <a:pt x="48" y="24"/>
                  </a:lnTo>
                  <a:lnTo>
                    <a:pt x="53" y="42"/>
                  </a:lnTo>
                  <a:lnTo>
                    <a:pt x="55" y="59"/>
                  </a:lnTo>
                  <a:lnTo>
                    <a:pt x="53" y="74"/>
                  </a:lnTo>
                  <a:lnTo>
                    <a:pt x="46" y="87"/>
                  </a:lnTo>
                  <a:lnTo>
                    <a:pt x="37" y="92"/>
                  </a:lnTo>
                  <a:lnTo>
                    <a:pt x="33" y="92"/>
                  </a:lnTo>
                  <a:lnTo>
                    <a:pt x="28" y="91"/>
                  </a:lnTo>
                  <a:lnTo>
                    <a:pt x="24" y="90"/>
                  </a:lnTo>
                  <a:lnTo>
                    <a:pt x="20" y="87"/>
                  </a:lnTo>
                  <a:lnTo>
                    <a:pt x="19" y="84"/>
                  </a:lnTo>
                  <a:lnTo>
                    <a:pt x="13" y="77"/>
                  </a:lnTo>
                  <a:lnTo>
                    <a:pt x="7" y="66"/>
                  </a:lnTo>
                  <a:lnTo>
                    <a:pt x="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1" name="Freeform 97">
              <a:extLst>
                <a:ext uri="{FF2B5EF4-FFF2-40B4-BE49-F238E27FC236}">
                  <a16:creationId xmlns:a16="http://schemas.microsoft.com/office/drawing/2014/main" id="{0B81C002-9511-58AE-3DFD-6C1B6DB96C10}"/>
                </a:ext>
              </a:extLst>
            </p:cNvPr>
            <p:cNvSpPr>
              <a:spLocks/>
            </p:cNvSpPr>
            <p:nvPr/>
          </p:nvSpPr>
          <p:spPr bwMode="auto">
            <a:xfrm flipH="1">
              <a:off x="5161" y="3105"/>
              <a:ext cx="13" cy="21"/>
            </a:xfrm>
            <a:custGeom>
              <a:avLst/>
              <a:gdLst>
                <a:gd name="T0" fmla="*/ 2 w 36"/>
                <a:gd name="T1" fmla="*/ 30 h 56"/>
                <a:gd name="T2" fmla="*/ 0 w 36"/>
                <a:gd name="T3" fmla="*/ 19 h 56"/>
                <a:gd name="T4" fmla="*/ 3 w 36"/>
                <a:gd name="T5" fmla="*/ 10 h 56"/>
                <a:gd name="T6" fmla="*/ 7 w 36"/>
                <a:gd name="T7" fmla="*/ 3 h 56"/>
                <a:gd name="T8" fmla="*/ 13 w 36"/>
                <a:gd name="T9" fmla="*/ 0 h 56"/>
                <a:gd name="T10" fmla="*/ 20 w 36"/>
                <a:gd name="T11" fmla="*/ 0 h 56"/>
                <a:gd name="T12" fmla="*/ 25 w 36"/>
                <a:gd name="T13" fmla="*/ 6 h 56"/>
                <a:gd name="T14" fmla="*/ 31 w 36"/>
                <a:gd name="T15" fmla="*/ 14 h 56"/>
                <a:gd name="T16" fmla="*/ 35 w 36"/>
                <a:gd name="T17" fmla="*/ 25 h 56"/>
                <a:gd name="T18" fmla="*/ 36 w 36"/>
                <a:gd name="T19" fmla="*/ 36 h 56"/>
                <a:gd name="T20" fmla="*/ 33 w 36"/>
                <a:gd name="T21" fmla="*/ 45 h 56"/>
                <a:gd name="T22" fmla="*/ 29 w 36"/>
                <a:gd name="T23" fmla="*/ 54 h 56"/>
                <a:gd name="T24" fmla="*/ 24 w 36"/>
                <a:gd name="T25" fmla="*/ 56 h 56"/>
                <a:gd name="T26" fmla="*/ 21 w 36"/>
                <a:gd name="T27" fmla="*/ 56 h 56"/>
                <a:gd name="T28" fmla="*/ 20 w 36"/>
                <a:gd name="T29" fmla="*/ 56 h 56"/>
                <a:gd name="T30" fmla="*/ 17 w 36"/>
                <a:gd name="T31" fmla="*/ 55 h 56"/>
                <a:gd name="T32" fmla="*/ 14 w 36"/>
                <a:gd name="T33" fmla="*/ 54 h 56"/>
                <a:gd name="T34" fmla="*/ 13 w 36"/>
                <a:gd name="T35" fmla="*/ 52 h 56"/>
                <a:gd name="T36" fmla="*/ 10 w 36"/>
                <a:gd name="T37" fmla="*/ 48 h 56"/>
                <a:gd name="T38" fmla="*/ 6 w 36"/>
                <a:gd name="T39" fmla="*/ 40 h 56"/>
                <a:gd name="T40" fmla="*/ 2 w 36"/>
                <a:gd name="T41"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6">
                  <a:moveTo>
                    <a:pt x="2" y="30"/>
                  </a:moveTo>
                  <a:lnTo>
                    <a:pt x="0" y="19"/>
                  </a:lnTo>
                  <a:lnTo>
                    <a:pt x="3" y="10"/>
                  </a:lnTo>
                  <a:lnTo>
                    <a:pt x="7" y="3"/>
                  </a:lnTo>
                  <a:lnTo>
                    <a:pt x="13" y="0"/>
                  </a:lnTo>
                  <a:lnTo>
                    <a:pt x="20" y="0"/>
                  </a:lnTo>
                  <a:lnTo>
                    <a:pt x="25" y="6"/>
                  </a:lnTo>
                  <a:lnTo>
                    <a:pt x="31" y="14"/>
                  </a:lnTo>
                  <a:lnTo>
                    <a:pt x="35" y="25"/>
                  </a:lnTo>
                  <a:lnTo>
                    <a:pt x="36" y="36"/>
                  </a:lnTo>
                  <a:lnTo>
                    <a:pt x="33" y="45"/>
                  </a:lnTo>
                  <a:lnTo>
                    <a:pt x="29" y="54"/>
                  </a:lnTo>
                  <a:lnTo>
                    <a:pt x="24" y="56"/>
                  </a:lnTo>
                  <a:lnTo>
                    <a:pt x="21" y="56"/>
                  </a:lnTo>
                  <a:lnTo>
                    <a:pt x="20" y="56"/>
                  </a:lnTo>
                  <a:lnTo>
                    <a:pt x="17" y="55"/>
                  </a:lnTo>
                  <a:lnTo>
                    <a:pt x="14" y="54"/>
                  </a:lnTo>
                  <a:lnTo>
                    <a:pt x="13" y="52"/>
                  </a:lnTo>
                  <a:lnTo>
                    <a:pt x="10" y="48"/>
                  </a:lnTo>
                  <a:lnTo>
                    <a:pt x="6" y="40"/>
                  </a:lnTo>
                  <a:lnTo>
                    <a:pt x="2"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2" name="Freeform 98">
              <a:extLst>
                <a:ext uri="{FF2B5EF4-FFF2-40B4-BE49-F238E27FC236}">
                  <a16:creationId xmlns:a16="http://schemas.microsoft.com/office/drawing/2014/main" id="{5DF13A8A-77B5-8DED-7FDD-A98EB0B29448}"/>
                </a:ext>
              </a:extLst>
            </p:cNvPr>
            <p:cNvSpPr>
              <a:spLocks/>
            </p:cNvSpPr>
            <p:nvPr/>
          </p:nvSpPr>
          <p:spPr bwMode="auto">
            <a:xfrm flipH="1">
              <a:off x="5157" y="3122"/>
              <a:ext cx="38" cy="46"/>
            </a:xfrm>
            <a:custGeom>
              <a:avLst/>
              <a:gdLst>
                <a:gd name="T0" fmla="*/ 0 w 102"/>
                <a:gd name="T1" fmla="*/ 0 h 125"/>
                <a:gd name="T2" fmla="*/ 1 w 102"/>
                <a:gd name="T3" fmla="*/ 1 h 125"/>
                <a:gd name="T4" fmla="*/ 8 w 102"/>
                <a:gd name="T5" fmla="*/ 7 h 125"/>
                <a:gd name="T6" fmla="*/ 16 w 102"/>
                <a:gd name="T7" fmla="*/ 15 h 125"/>
                <a:gd name="T8" fmla="*/ 28 w 102"/>
                <a:gd name="T9" fmla="*/ 23 h 125"/>
                <a:gd name="T10" fmla="*/ 43 w 102"/>
                <a:gd name="T11" fmla="*/ 33 h 125"/>
                <a:gd name="T12" fmla="*/ 61 w 102"/>
                <a:gd name="T13" fmla="*/ 41 h 125"/>
                <a:gd name="T14" fmla="*/ 80 w 102"/>
                <a:gd name="T15" fmla="*/ 49 h 125"/>
                <a:gd name="T16" fmla="*/ 102 w 102"/>
                <a:gd name="T17" fmla="*/ 54 h 125"/>
                <a:gd name="T18" fmla="*/ 102 w 102"/>
                <a:gd name="T19" fmla="*/ 55 h 125"/>
                <a:gd name="T20" fmla="*/ 101 w 102"/>
                <a:gd name="T21" fmla="*/ 60 h 125"/>
                <a:gd name="T22" fmla="*/ 98 w 102"/>
                <a:gd name="T23" fmla="*/ 69 h 125"/>
                <a:gd name="T24" fmla="*/ 93 w 102"/>
                <a:gd name="T25" fmla="*/ 78 h 125"/>
                <a:gd name="T26" fmla="*/ 83 w 102"/>
                <a:gd name="T27" fmla="*/ 89 h 125"/>
                <a:gd name="T28" fmla="*/ 72 w 102"/>
                <a:gd name="T29" fmla="*/ 102 h 125"/>
                <a:gd name="T30" fmla="*/ 56 w 102"/>
                <a:gd name="T31" fmla="*/ 113 h 125"/>
                <a:gd name="T32" fmla="*/ 34 w 102"/>
                <a:gd name="T33" fmla="*/ 123 h 125"/>
                <a:gd name="T34" fmla="*/ 2 w 102"/>
                <a:gd name="T35" fmla="*/ 125 h 125"/>
                <a:gd name="T36" fmla="*/ 4 w 102"/>
                <a:gd name="T37" fmla="*/ 123 h 125"/>
                <a:gd name="T38" fmla="*/ 9 w 102"/>
                <a:gd name="T39" fmla="*/ 121 h 125"/>
                <a:gd name="T40" fmla="*/ 16 w 102"/>
                <a:gd name="T41" fmla="*/ 115 h 125"/>
                <a:gd name="T42" fmla="*/ 26 w 102"/>
                <a:gd name="T43" fmla="*/ 108 h 125"/>
                <a:gd name="T44" fmla="*/ 35 w 102"/>
                <a:gd name="T45" fmla="*/ 100 h 125"/>
                <a:gd name="T46" fmla="*/ 46 w 102"/>
                <a:gd name="T47" fmla="*/ 91 h 125"/>
                <a:gd name="T48" fmla="*/ 56 w 102"/>
                <a:gd name="T49" fmla="*/ 81 h 125"/>
                <a:gd name="T50" fmla="*/ 65 w 102"/>
                <a:gd name="T51" fmla="*/ 70 h 125"/>
                <a:gd name="T52" fmla="*/ 63 w 102"/>
                <a:gd name="T53" fmla="*/ 69 h 125"/>
                <a:gd name="T54" fmla="*/ 56 w 102"/>
                <a:gd name="T55" fmla="*/ 63 h 125"/>
                <a:gd name="T56" fmla="*/ 46 w 102"/>
                <a:gd name="T57" fmla="*/ 56 h 125"/>
                <a:gd name="T58" fmla="*/ 35 w 102"/>
                <a:gd name="T59" fmla="*/ 47 h 125"/>
                <a:gd name="T60" fmla="*/ 24 w 102"/>
                <a:gd name="T61" fmla="*/ 37 h 125"/>
                <a:gd name="T62" fmla="*/ 13 w 102"/>
                <a:gd name="T63" fmla="*/ 25 h 125"/>
                <a:gd name="T64" fmla="*/ 5 w 102"/>
                <a:gd name="T65" fmla="*/ 12 h 125"/>
                <a:gd name="T66" fmla="*/ 0 w 102"/>
                <a:gd name="T6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125">
                  <a:moveTo>
                    <a:pt x="0" y="0"/>
                  </a:moveTo>
                  <a:lnTo>
                    <a:pt x="1" y="1"/>
                  </a:lnTo>
                  <a:lnTo>
                    <a:pt x="8" y="7"/>
                  </a:lnTo>
                  <a:lnTo>
                    <a:pt x="16" y="15"/>
                  </a:lnTo>
                  <a:lnTo>
                    <a:pt x="28" y="23"/>
                  </a:lnTo>
                  <a:lnTo>
                    <a:pt x="43" y="33"/>
                  </a:lnTo>
                  <a:lnTo>
                    <a:pt x="61" y="41"/>
                  </a:lnTo>
                  <a:lnTo>
                    <a:pt x="80" y="49"/>
                  </a:lnTo>
                  <a:lnTo>
                    <a:pt x="102" y="54"/>
                  </a:lnTo>
                  <a:lnTo>
                    <a:pt x="102" y="55"/>
                  </a:lnTo>
                  <a:lnTo>
                    <a:pt x="101" y="60"/>
                  </a:lnTo>
                  <a:lnTo>
                    <a:pt x="98" y="69"/>
                  </a:lnTo>
                  <a:lnTo>
                    <a:pt x="93" y="78"/>
                  </a:lnTo>
                  <a:lnTo>
                    <a:pt x="83" y="89"/>
                  </a:lnTo>
                  <a:lnTo>
                    <a:pt x="72" y="102"/>
                  </a:lnTo>
                  <a:lnTo>
                    <a:pt x="56" y="113"/>
                  </a:lnTo>
                  <a:lnTo>
                    <a:pt x="34" y="123"/>
                  </a:lnTo>
                  <a:lnTo>
                    <a:pt x="2" y="125"/>
                  </a:lnTo>
                  <a:lnTo>
                    <a:pt x="4" y="123"/>
                  </a:lnTo>
                  <a:lnTo>
                    <a:pt x="9" y="121"/>
                  </a:lnTo>
                  <a:lnTo>
                    <a:pt x="16" y="115"/>
                  </a:lnTo>
                  <a:lnTo>
                    <a:pt x="26" y="108"/>
                  </a:lnTo>
                  <a:lnTo>
                    <a:pt x="35" y="100"/>
                  </a:lnTo>
                  <a:lnTo>
                    <a:pt x="46" y="91"/>
                  </a:lnTo>
                  <a:lnTo>
                    <a:pt x="56" y="81"/>
                  </a:lnTo>
                  <a:lnTo>
                    <a:pt x="65" y="70"/>
                  </a:lnTo>
                  <a:lnTo>
                    <a:pt x="63" y="69"/>
                  </a:lnTo>
                  <a:lnTo>
                    <a:pt x="56" y="63"/>
                  </a:lnTo>
                  <a:lnTo>
                    <a:pt x="46" y="56"/>
                  </a:lnTo>
                  <a:lnTo>
                    <a:pt x="35" y="47"/>
                  </a:lnTo>
                  <a:lnTo>
                    <a:pt x="24" y="37"/>
                  </a:lnTo>
                  <a:lnTo>
                    <a:pt x="13" y="25"/>
                  </a:lnTo>
                  <a:lnTo>
                    <a:pt x="5"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3" name="Freeform 99">
              <a:extLst>
                <a:ext uri="{FF2B5EF4-FFF2-40B4-BE49-F238E27FC236}">
                  <a16:creationId xmlns:a16="http://schemas.microsoft.com/office/drawing/2014/main" id="{C1CF3E6C-5337-EBE0-7D6F-80A4E0FBA9B8}"/>
                </a:ext>
              </a:extLst>
            </p:cNvPr>
            <p:cNvSpPr>
              <a:spLocks/>
            </p:cNvSpPr>
            <p:nvPr/>
          </p:nvSpPr>
          <p:spPr bwMode="auto">
            <a:xfrm flipH="1">
              <a:off x="5381" y="3109"/>
              <a:ext cx="49" cy="63"/>
            </a:xfrm>
            <a:custGeom>
              <a:avLst/>
              <a:gdLst>
                <a:gd name="T0" fmla="*/ 132 w 132"/>
                <a:gd name="T1" fmla="*/ 33 h 169"/>
                <a:gd name="T2" fmla="*/ 129 w 132"/>
                <a:gd name="T3" fmla="*/ 30 h 169"/>
                <a:gd name="T4" fmla="*/ 124 w 132"/>
                <a:gd name="T5" fmla="*/ 25 h 169"/>
                <a:gd name="T6" fmla="*/ 114 w 132"/>
                <a:gd name="T7" fmla="*/ 18 h 169"/>
                <a:gd name="T8" fmla="*/ 100 w 132"/>
                <a:gd name="T9" fmla="*/ 10 h 169"/>
                <a:gd name="T10" fmla="*/ 85 w 132"/>
                <a:gd name="T11" fmla="*/ 3 h 169"/>
                <a:gd name="T12" fmla="*/ 69 w 132"/>
                <a:gd name="T13" fmla="*/ 0 h 169"/>
                <a:gd name="T14" fmla="*/ 53 w 132"/>
                <a:gd name="T15" fmla="*/ 0 h 169"/>
                <a:gd name="T16" fmla="*/ 35 w 132"/>
                <a:gd name="T17" fmla="*/ 6 h 169"/>
                <a:gd name="T18" fmla="*/ 32 w 132"/>
                <a:gd name="T19" fmla="*/ 7 h 169"/>
                <a:gd name="T20" fmla="*/ 25 w 132"/>
                <a:gd name="T21" fmla="*/ 14 h 169"/>
                <a:gd name="T22" fmla="*/ 17 w 132"/>
                <a:gd name="T23" fmla="*/ 24 h 169"/>
                <a:gd name="T24" fmla="*/ 9 w 132"/>
                <a:gd name="T25" fmla="*/ 36 h 169"/>
                <a:gd name="T26" fmla="*/ 2 w 132"/>
                <a:gd name="T27" fmla="*/ 52 h 169"/>
                <a:gd name="T28" fmla="*/ 0 w 132"/>
                <a:gd name="T29" fmla="*/ 71 h 169"/>
                <a:gd name="T30" fmla="*/ 5 w 132"/>
                <a:gd name="T31" fmla="*/ 95 h 169"/>
                <a:gd name="T32" fmla="*/ 18 w 132"/>
                <a:gd name="T33" fmla="*/ 119 h 169"/>
                <a:gd name="T34" fmla="*/ 20 w 132"/>
                <a:gd name="T35" fmla="*/ 122 h 169"/>
                <a:gd name="T36" fmla="*/ 25 w 132"/>
                <a:gd name="T37" fmla="*/ 129 h 169"/>
                <a:gd name="T38" fmla="*/ 33 w 132"/>
                <a:gd name="T39" fmla="*/ 137 h 169"/>
                <a:gd name="T40" fmla="*/ 43 w 132"/>
                <a:gd name="T41" fmla="*/ 148 h 169"/>
                <a:gd name="T42" fmla="*/ 57 w 132"/>
                <a:gd name="T43" fmla="*/ 158 h 169"/>
                <a:gd name="T44" fmla="*/ 72 w 132"/>
                <a:gd name="T45" fmla="*/ 165 h 169"/>
                <a:gd name="T46" fmla="*/ 90 w 132"/>
                <a:gd name="T47" fmla="*/ 169 h 169"/>
                <a:gd name="T48" fmla="*/ 109 w 132"/>
                <a:gd name="T49" fmla="*/ 167 h 169"/>
                <a:gd name="T50" fmla="*/ 105 w 132"/>
                <a:gd name="T51" fmla="*/ 165 h 169"/>
                <a:gd name="T52" fmla="*/ 96 w 132"/>
                <a:gd name="T53" fmla="*/ 155 h 169"/>
                <a:gd name="T54" fmla="*/ 84 w 132"/>
                <a:gd name="T55" fmla="*/ 141 h 169"/>
                <a:gd name="T56" fmla="*/ 72 w 132"/>
                <a:gd name="T57" fmla="*/ 124 h 169"/>
                <a:gd name="T58" fmla="*/ 61 w 132"/>
                <a:gd name="T59" fmla="*/ 103 h 169"/>
                <a:gd name="T60" fmla="*/ 55 w 132"/>
                <a:gd name="T61" fmla="*/ 80 h 169"/>
                <a:gd name="T62" fmla="*/ 58 w 132"/>
                <a:gd name="T63" fmla="*/ 58 h 169"/>
                <a:gd name="T64" fmla="*/ 70 w 132"/>
                <a:gd name="T65" fmla="*/ 34 h 169"/>
                <a:gd name="T66" fmla="*/ 72 w 132"/>
                <a:gd name="T67" fmla="*/ 33 h 169"/>
                <a:gd name="T68" fmla="*/ 74 w 132"/>
                <a:gd name="T69" fmla="*/ 32 h 169"/>
                <a:gd name="T70" fmla="*/ 79 w 132"/>
                <a:gd name="T71" fmla="*/ 30 h 169"/>
                <a:gd name="T72" fmla="*/ 85 w 132"/>
                <a:gd name="T73" fmla="*/ 28 h 169"/>
                <a:gd name="T74" fmla="*/ 94 w 132"/>
                <a:gd name="T75" fmla="*/ 26 h 169"/>
                <a:gd name="T76" fmla="*/ 105 w 132"/>
                <a:gd name="T77" fmla="*/ 26 h 169"/>
                <a:gd name="T78" fmla="*/ 117 w 132"/>
                <a:gd name="T79" fmla="*/ 29 h 169"/>
                <a:gd name="T80" fmla="*/ 132 w 132"/>
                <a:gd name="T81"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9">
                  <a:moveTo>
                    <a:pt x="132" y="33"/>
                  </a:moveTo>
                  <a:lnTo>
                    <a:pt x="129" y="30"/>
                  </a:lnTo>
                  <a:lnTo>
                    <a:pt x="124" y="25"/>
                  </a:lnTo>
                  <a:lnTo>
                    <a:pt x="114" y="18"/>
                  </a:lnTo>
                  <a:lnTo>
                    <a:pt x="100" y="10"/>
                  </a:lnTo>
                  <a:lnTo>
                    <a:pt x="85" y="3"/>
                  </a:lnTo>
                  <a:lnTo>
                    <a:pt x="69" y="0"/>
                  </a:lnTo>
                  <a:lnTo>
                    <a:pt x="53" y="0"/>
                  </a:lnTo>
                  <a:lnTo>
                    <a:pt x="35" y="6"/>
                  </a:lnTo>
                  <a:lnTo>
                    <a:pt x="32" y="7"/>
                  </a:lnTo>
                  <a:lnTo>
                    <a:pt x="25" y="14"/>
                  </a:lnTo>
                  <a:lnTo>
                    <a:pt x="17" y="24"/>
                  </a:lnTo>
                  <a:lnTo>
                    <a:pt x="9" y="36"/>
                  </a:lnTo>
                  <a:lnTo>
                    <a:pt x="2" y="52"/>
                  </a:lnTo>
                  <a:lnTo>
                    <a:pt x="0" y="71"/>
                  </a:lnTo>
                  <a:lnTo>
                    <a:pt x="5" y="95"/>
                  </a:lnTo>
                  <a:lnTo>
                    <a:pt x="18" y="119"/>
                  </a:lnTo>
                  <a:lnTo>
                    <a:pt x="20" y="122"/>
                  </a:lnTo>
                  <a:lnTo>
                    <a:pt x="25" y="129"/>
                  </a:lnTo>
                  <a:lnTo>
                    <a:pt x="33" y="137"/>
                  </a:lnTo>
                  <a:lnTo>
                    <a:pt x="43" y="148"/>
                  </a:lnTo>
                  <a:lnTo>
                    <a:pt x="57" y="158"/>
                  </a:lnTo>
                  <a:lnTo>
                    <a:pt x="72" y="165"/>
                  </a:lnTo>
                  <a:lnTo>
                    <a:pt x="90" y="169"/>
                  </a:lnTo>
                  <a:lnTo>
                    <a:pt x="109" y="167"/>
                  </a:lnTo>
                  <a:lnTo>
                    <a:pt x="105" y="165"/>
                  </a:lnTo>
                  <a:lnTo>
                    <a:pt x="96" y="155"/>
                  </a:lnTo>
                  <a:lnTo>
                    <a:pt x="84" y="141"/>
                  </a:lnTo>
                  <a:lnTo>
                    <a:pt x="72" y="124"/>
                  </a:lnTo>
                  <a:lnTo>
                    <a:pt x="61" y="103"/>
                  </a:lnTo>
                  <a:lnTo>
                    <a:pt x="55" y="80"/>
                  </a:lnTo>
                  <a:lnTo>
                    <a:pt x="58" y="58"/>
                  </a:lnTo>
                  <a:lnTo>
                    <a:pt x="70" y="34"/>
                  </a:lnTo>
                  <a:lnTo>
                    <a:pt x="72" y="33"/>
                  </a:lnTo>
                  <a:lnTo>
                    <a:pt x="74" y="32"/>
                  </a:lnTo>
                  <a:lnTo>
                    <a:pt x="79" y="30"/>
                  </a:lnTo>
                  <a:lnTo>
                    <a:pt x="85" y="28"/>
                  </a:lnTo>
                  <a:lnTo>
                    <a:pt x="94" y="26"/>
                  </a:lnTo>
                  <a:lnTo>
                    <a:pt x="105" y="26"/>
                  </a:lnTo>
                  <a:lnTo>
                    <a:pt x="117" y="29"/>
                  </a:lnTo>
                  <a:lnTo>
                    <a:pt x="13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4" name="Freeform 100">
              <a:extLst>
                <a:ext uri="{FF2B5EF4-FFF2-40B4-BE49-F238E27FC236}">
                  <a16:creationId xmlns:a16="http://schemas.microsoft.com/office/drawing/2014/main" id="{4C80A6A7-CE90-54AD-01FA-B13245CCCEB5}"/>
                </a:ext>
              </a:extLst>
            </p:cNvPr>
            <p:cNvSpPr>
              <a:spLocks/>
            </p:cNvSpPr>
            <p:nvPr/>
          </p:nvSpPr>
          <p:spPr bwMode="auto">
            <a:xfrm flipH="1">
              <a:off x="5381" y="3116"/>
              <a:ext cx="42" cy="55"/>
            </a:xfrm>
            <a:custGeom>
              <a:avLst/>
              <a:gdLst>
                <a:gd name="T0" fmla="*/ 111 w 111"/>
                <a:gd name="T1" fmla="*/ 18 h 147"/>
                <a:gd name="T2" fmla="*/ 110 w 111"/>
                <a:gd name="T3" fmla="*/ 17 h 147"/>
                <a:gd name="T4" fmla="*/ 107 w 111"/>
                <a:gd name="T5" fmla="*/ 14 h 147"/>
                <a:gd name="T6" fmla="*/ 101 w 111"/>
                <a:gd name="T7" fmla="*/ 10 h 147"/>
                <a:gd name="T8" fmla="*/ 93 w 111"/>
                <a:gd name="T9" fmla="*/ 6 h 147"/>
                <a:gd name="T10" fmla="*/ 82 w 111"/>
                <a:gd name="T11" fmla="*/ 3 h 147"/>
                <a:gd name="T12" fmla="*/ 70 w 111"/>
                <a:gd name="T13" fmla="*/ 0 h 147"/>
                <a:gd name="T14" fmla="*/ 55 w 111"/>
                <a:gd name="T15" fmla="*/ 0 h 147"/>
                <a:gd name="T16" fmla="*/ 37 w 111"/>
                <a:gd name="T17" fmla="*/ 3 h 147"/>
                <a:gd name="T18" fmla="*/ 34 w 111"/>
                <a:gd name="T19" fmla="*/ 5 h 147"/>
                <a:gd name="T20" fmla="*/ 27 w 111"/>
                <a:gd name="T21" fmla="*/ 9 h 147"/>
                <a:gd name="T22" fmla="*/ 19 w 111"/>
                <a:gd name="T23" fmla="*/ 17 h 147"/>
                <a:gd name="T24" fmla="*/ 11 w 111"/>
                <a:gd name="T25" fmla="*/ 26 h 147"/>
                <a:gd name="T26" fmla="*/ 4 w 111"/>
                <a:gd name="T27" fmla="*/ 40 h 147"/>
                <a:gd name="T28" fmla="*/ 0 w 111"/>
                <a:gd name="T29" fmla="*/ 57 h 147"/>
                <a:gd name="T30" fmla="*/ 1 w 111"/>
                <a:gd name="T31" fmla="*/ 74 h 147"/>
                <a:gd name="T32" fmla="*/ 11 w 111"/>
                <a:gd name="T33" fmla="*/ 96 h 147"/>
                <a:gd name="T34" fmla="*/ 12 w 111"/>
                <a:gd name="T35" fmla="*/ 99 h 147"/>
                <a:gd name="T36" fmla="*/ 16 w 111"/>
                <a:gd name="T37" fmla="*/ 105 h 147"/>
                <a:gd name="T38" fmla="*/ 25 w 111"/>
                <a:gd name="T39" fmla="*/ 111 h 147"/>
                <a:gd name="T40" fmla="*/ 34 w 111"/>
                <a:gd name="T41" fmla="*/ 121 h 147"/>
                <a:gd name="T42" fmla="*/ 47 w 111"/>
                <a:gd name="T43" fmla="*/ 131 h 147"/>
                <a:gd name="T44" fmla="*/ 60 w 111"/>
                <a:gd name="T45" fmla="*/ 139 h 147"/>
                <a:gd name="T46" fmla="*/ 77 w 111"/>
                <a:gd name="T47" fmla="*/ 144 h 147"/>
                <a:gd name="T48" fmla="*/ 95 w 111"/>
                <a:gd name="T49" fmla="*/ 147 h 147"/>
                <a:gd name="T50" fmla="*/ 111 w 111"/>
                <a:gd name="T51"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47">
                  <a:moveTo>
                    <a:pt x="111" y="18"/>
                  </a:moveTo>
                  <a:lnTo>
                    <a:pt x="110" y="17"/>
                  </a:lnTo>
                  <a:lnTo>
                    <a:pt x="107" y="14"/>
                  </a:lnTo>
                  <a:lnTo>
                    <a:pt x="101" y="10"/>
                  </a:lnTo>
                  <a:lnTo>
                    <a:pt x="93" y="6"/>
                  </a:lnTo>
                  <a:lnTo>
                    <a:pt x="82" y="3"/>
                  </a:lnTo>
                  <a:lnTo>
                    <a:pt x="70" y="0"/>
                  </a:lnTo>
                  <a:lnTo>
                    <a:pt x="55" y="0"/>
                  </a:lnTo>
                  <a:lnTo>
                    <a:pt x="37" y="3"/>
                  </a:lnTo>
                  <a:lnTo>
                    <a:pt x="34" y="5"/>
                  </a:lnTo>
                  <a:lnTo>
                    <a:pt x="27" y="9"/>
                  </a:lnTo>
                  <a:lnTo>
                    <a:pt x="19" y="17"/>
                  </a:lnTo>
                  <a:lnTo>
                    <a:pt x="11" y="26"/>
                  </a:lnTo>
                  <a:lnTo>
                    <a:pt x="4" y="40"/>
                  </a:lnTo>
                  <a:lnTo>
                    <a:pt x="0" y="57"/>
                  </a:lnTo>
                  <a:lnTo>
                    <a:pt x="1" y="74"/>
                  </a:lnTo>
                  <a:lnTo>
                    <a:pt x="11" y="96"/>
                  </a:lnTo>
                  <a:lnTo>
                    <a:pt x="12" y="99"/>
                  </a:lnTo>
                  <a:lnTo>
                    <a:pt x="16" y="105"/>
                  </a:lnTo>
                  <a:lnTo>
                    <a:pt x="25" y="111"/>
                  </a:lnTo>
                  <a:lnTo>
                    <a:pt x="34" y="121"/>
                  </a:lnTo>
                  <a:lnTo>
                    <a:pt x="47" y="131"/>
                  </a:lnTo>
                  <a:lnTo>
                    <a:pt x="60" y="139"/>
                  </a:lnTo>
                  <a:lnTo>
                    <a:pt x="77" y="144"/>
                  </a:lnTo>
                  <a:lnTo>
                    <a:pt x="95" y="147"/>
                  </a:lnTo>
                  <a:lnTo>
                    <a:pt x="111" y="1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5" name="Freeform 101">
              <a:extLst>
                <a:ext uri="{FF2B5EF4-FFF2-40B4-BE49-F238E27FC236}">
                  <a16:creationId xmlns:a16="http://schemas.microsoft.com/office/drawing/2014/main" id="{D6335811-5F2F-C404-5F97-1598FEC8BFEE}"/>
                </a:ext>
              </a:extLst>
            </p:cNvPr>
            <p:cNvSpPr>
              <a:spLocks/>
            </p:cNvSpPr>
            <p:nvPr/>
          </p:nvSpPr>
          <p:spPr bwMode="auto">
            <a:xfrm flipH="1">
              <a:off x="5391" y="3133"/>
              <a:ext cx="17" cy="18"/>
            </a:xfrm>
            <a:custGeom>
              <a:avLst/>
              <a:gdLst>
                <a:gd name="T0" fmla="*/ 44 w 44"/>
                <a:gd name="T1" fmla="*/ 2 h 50"/>
                <a:gd name="T2" fmla="*/ 42 w 44"/>
                <a:gd name="T3" fmla="*/ 2 h 50"/>
                <a:gd name="T4" fmla="*/ 37 w 44"/>
                <a:gd name="T5" fmla="*/ 4 h 50"/>
                <a:gd name="T6" fmla="*/ 30 w 44"/>
                <a:gd name="T7" fmla="*/ 7 h 50"/>
                <a:gd name="T8" fmla="*/ 22 w 44"/>
                <a:gd name="T9" fmla="*/ 13 h 50"/>
                <a:gd name="T10" fmla="*/ 15 w 44"/>
                <a:gd name="T11" fmla="*/ 18 h 50"/>
                <a:gd name="T12" fmla="*/ 11 w 44"/>
                <a:gd name="T13" fmla="*/ 28 h 50"/>
                <a:gd name="T14" fmla="*/ 9 w 44"/>
                <a:gd name="T15" fmla="*/ 37 h 50"/>
                <a:gd name="T16" fmla="*/ 13 w 44"/>
                <a:gd name="T17" fmla="*/ 50 h 50"/>
                <a:gd name="T18" fmla="*/ 12 w 44"/>
                <a:gd name="T19" fmla="*/ 47 h 50"/>
                <a:gd name="T20" fmla="*/ 7 w 44"/>
                <a:gd name="T21" fmla="*/ 40 h 50"/>
                <a:gd name="T22" fmla="*/ 2 w 44"/>
                <a:gd name="T23" fmla="*/ 32 h 50"/>
                <a:gd name="T24" fmla="*/ 0 w 44"/>
                <a:gd name="T25" fmla="*/ 21 h 50"/>
                <a:gd name="T26" fmla="*/ 0 w 44"/>
                <a:gd name="T27" fmla="*/ 13 h 50"/>
                <a:gd name="T28" fmla="*/ 7 w 44"/>
                <a:gd name="T29" fmla="*/ 4 h 50"/>
                <a:gd name="T30" fmla="*/ 20 w 44"/>
                <a:gd name="T31" fmla="*/ 0 h 50"/>
                <a:gd name="T32" fmla="*/ 44 w 44"/>
                <a:gd name="T33"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0">
                  <a:moveTo>
                    <a:pt x="44" y="2"/>
                  </a:moveTo>
                  <a:lnTo>
                    <a:pt x="42" y="2"/>
                  </a:lnTo>
                  <a:lnTo>
                    <a:pt x="37" y="4"/>
                  </a:lnTo>
                  <a:lnTo>
                    <a:pt x="30" y="7"/>
                  </a:lnTo>
                  <a:lnTo>
                    <a:pt x="22" y="13"/>
                  </a:lnTo>
                  <a:lnTo>
                    <a:pt x="15" y="18"/>
                  </a:lnTo>
                  <a:lnTo>
                    <a:pt x="11" y="28"/>
                  </a:lnTo>
                  <a:lnTo>
                    <a:pt x="9" y="37"/>
                  </a:lnTo>
                  <a:lnTo>
                    <a:pt x="13" y="50"/>
                  </a:lnTo>
                  <a:lnTo>
                    <a:pt x="12" y="47"/>
                  </a:lnTo>
                  <a:lnTo>
                    <a:pt x="7" y="40"/>
                  </a:lnTo>
                  <a:lnTo>
                    <a:pt x="2" y="32"/>
                  </a:lnTo>
                  <a:lnTo>
                    <a:pt x="0" y="21"/>
                  </a:lnTo>
                  <a:lnTo>
                    <a:pt x="0" y="13"/>
                  </a:lnTo>
                  <a:lnTo>
                    <a:pt x="7" y="4"/>
                  </a:lnTo>
                  <a:lnTo>
                    <a:pt x="20" y="0"/>
                  </a:lnTo>
                  <a:lnTo>
                    <a:pt x="4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6" name="Freeform 102">
              <a:extLst>
                <a:ext uri="{FF2B5EF4-FFF2-40B4-BE49-F238E27FC236}">
                  <a16:creationId xmlns:a16="http://schemas.microsoft.com/office/drawing/2014/main" id="{6DD54B9C-7ACE-3649-19C7-00C23B572F17}"/>
                </a:ext>
              </a:extLst>
            </p:cNvPr>
            <p:cNvSpPr>
              <a:spLocks/>
            </p:cNvSpPr>
            <p:nvPr/>
          </p:nvSpPr>
          <p:spPr bwMode="auto">
            <a:xfrm flipH="1">
              <a:off x="5244" y="3063"/>
              <a:ext cx="72" cy="35"/>
            </a:xfrm>
            <a:custGeom>
              <a:avLst/>
              <a:gdLst>
                <a:gd name="T0" fmla="*/ 176 w 192"/>
                <a:gd name="T1" fmla="*/ 42 h 98"/>
                <a:gd name="T2" fmla="*/ 173 w 192"/>
                <a:gd name="T3" fmla="*/ 42 h 98"/>
                <a:gd name="T4" fmla="*/ 167 w 192"/>
                <a:gd name="T5" fmla="*/ 39 h 98"/>
                <a:gd name="T6" fmla="*/ 156 w 192"/>
                <a:gd name="T7" fmla="*/ 37 h 98"/>
                <a:gd name="T8" fmla="*/ 143 w 192"/>
                <a:gd name="T9" fmla="*/ 37 h 98"/>
                <a:gd name="T10" fmla="*/ 126 w 192"/>
                <a:gd name="T11" fmla="*/ 37 h 98"/>
                <a:gd name="T12" fmla="*/ 108 w 192"/>
                <a:gd name="T13" fmla="*/ 40 h 98"/>
                <a:gd name="T14" fmla="*/ 88 w 192"/>
                <a:gd name="T15" fmla="*/ 46 h 98"/>
                <a:gd name="T16" fmla="*/ 66 w 192"/>
                <a:gd name="T17" fmla="*/ 55 h 98"/>
                <a:gd name="T18" fmla="*/ 7 w 192"/>
                <a:gd name="T19" fmla="*/ 98 h 98"/>
                <a:gd name="T20" fmla="*/ 6 w 192"/>
                <a:gd name="T21" fmla="*/ 98 h 98"/>
                <a:gd name="T22" fmla="*/ 1 w 192"/>
                <a:gd name="T23" fmla="*/ 96 h 98"/>
                <a:gd name="T24" fmla="*/ 0 w 192"/>
                <a:gd name="T25" fmla="*/ 94 h 98"/>
                <a:gd name="T26" fmla="*/ 4 w 192"/>
                <a:gd name="T27" fmla="*/ 85 h 98"/>
                <a:gd name="T28" fmla="*/ 10 w 192"/>
                <a:gd name="T29" fmla="*/ 77 h 98"/>
                <a:gd name="T30" fmla="*/ 17 w 192"/>
                <a:gd name="T31" fmla="*/ 69 h 98"/>
                <a:gd name="T32" fmla="*/ 23 w 192"/>
                <a:gd name="T33" fmla="*/ 61 h 98"/>
                <a:gd name="T34" fmla="*/ 30 w 192"/>
                <a:gd name="T35" fmla="*/ 53 h 98"/>
                <a:gd name="T36" fmla="*/ 38 w 192"/>
                <a:gd name="T37" fmla="*/ 44 h 98"/>
                <a:gd name="T38" fmla="*/ 45 w 192"/>
                <a:gd name="T39" fmla="*/ 36 h 98"/>
                <a:gd name="T40" fmla="*/ 54 w 192"/>
                <a:gd name="T41" fmla="*/ 28 h 98"/>
                <a:gd name="T42" fmla="*/ 62 w 192"/>
                <a:gd name="T43" fmla="*/ 21 h 98"/>
                <a:gd name="T44" fmla="*/ 65 w 192"/>
                <a:gd name="T45" fmla="*/ 20 h 98"/>
                <a:gd name="T46" fmla="*/ 73 w 192"/>
                <a:gd name="T47" fmla="*/ 16 h 98"/>
                <a:gd name="T48" fmla="*/ 85 w 192"/>
                <a:gd name="T49" fmla="*/ 11 h 98"/>
                <a:gd name="T50" fmla="*/ 102 w 192"/>
                <a:gd name="T51" fmla="*/ 6 h 98"/>
                <a:gd name="T52" fmla="*/ 121 w 192"/>
                <a:gd name="T53" fmla="*/ 3 h 98"/>
                <a:gd name="T54" fmla="*/ 140 w 192"/>
                <a:gd name="T55" fmla="*/ 2 h 98"/>
                <a:gd name="T56" fmla="*/ 162 w 192"/>
                <a:gd name="T57" fmla="*/ 3 h 98"/>
                <a:gd name="T58" fmla="*/ 182 w 192"/>
                <a:gd name="T59" fmla="*/ 9 h 98"/>
                <a:gd name="T60" fmla="*/ 192 w 192"/>
                <a:gd name="T61" fmla="*/ 0 h 98"/>
                <a:gd name="T62" fmla="*/ 191 w 192"/>
                <a:gd name="T63" fmla="*/ 6 h 98"/>
                <a:gd name="T64" fmla="*/ 188 w 192"/>
                <a:gd name="T65" fmla="*/ 18 h 98"/>
                <a:gd name="T66" fmla="*/ 182 w 192"/>
                <a:gd name="T67" fmla="*/ 32 h 98"/>
                <a:gd name="T68" fmla="*/ 176 w 192"/>
                <a:gd name="T6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98">
                  <a:moveTo>
                    <a:pt x="176" y="42"/>
                  </a:moveTo>
                  <a:lnTo>
                    <a:pt x="173" y="42"/>
                  </a:lnTo>
                  <a:lnTo>
                    <a:pt x="167" y="39"/>
                  </a:lnTo>
                  <a:lnTo>
                    <a:pt x="156" y="37"/>
                  </a:lnTo>
                  <a:lnTo>
                    <a:pt x="143" y="37"/>
                  </a:lnTo>
                  <a:lnTo>
                    <a:pt x="126" y="37"/>
                  </a:lnTo>
                  <a:lnTo>
                    <a:pt x="108" y="40"/>
                  </a:lnTo>
                  <a:lnTo>
                    <a:pt x="88" y="46"/>
                  </a:lnTo>
                  <a:lnTo>
                    <a:pt x="66" y="55"/>
                  </a:lnTo>
                  <a:lnTo>
                    <a:pt x="7" y="98"/>
                  </a:lnTo>
                  <a:lnTo>
                    <a:pt x="6" y="98"/>
                  </a:lnTo>
                  <a:lnTo>
                    <a:pt x="1" y="96"/>
                  </a:lnTo>
                  <a:lnTo>
                    <a:pt x="0" y="94"/>
                  </a:lnTo>
                  <a:lnTo>
                    <a:pt x="4" y="85"/>
                  </a:lnTo>
                  <a:lnTo>
                    <a:pt x="10" y="77"/>
                  </a:lnTo>
                  <a:lnTo>
                    <a:pt x="17" y="69"/>
                  </a:lnTo>
                  <a:lnTo>
                    <a:pt x="23" y="61"/>
                  </a:lnTo>
                  <a:lnTo>
                    <a:pt x="30" y="53"/>
                  </a:lnTo>
                  <a:lnTo>
                    <a:pt x="38" y="44"/>
                  </a:lnTo>
                  <a:lnTo>
                    <a:pt x="45" y="36"/>
                  </a:lnTo>
                  <a:lnTo>
                    <a:pt x="54" y="28"/>
                  </a:lnTo>
                  <a:lnTo>
                    <a:pt x="62" y="21"/>
                  </a:lnTo>
                  <a:lnTo>
                    <a:pt x="65" y="20"/>
                  </a:lnTo>
                  <a:lnTo>
                    <a:pt x="73" y="16"/>
                  </a:lnTo>
                  <a:lnTo>
                    <a:pt x="85" y="11"/>
                  </a:lnTo>
                  <a:lnTo>
                    <a:pt x="102" y="6"/>
                  </a:lnTo>
                  <a:lnTo>
                    <a:pt x="121" y="3"/>
                  </a:lnTo>
                  <a:lnTo>
                    <a:pt x="140" y="2"/>
                  </a:lnTo>
                  <a:lnTo>
                    <a:pt x="162" y="3"/>
                  </a:lnTo>
                  <a:lnTo>
                    <a:pt x="182" y="9"/>
                  </a:lnTo>
                  <a:lnTo>
                    <a:pt x="192" y="0"/>
                  </a:lnTo>
                  <a:lnTo>
                    <a:pt x="191" y="6"/>
                  </a:lnTo>
                  <a:lnTo>
                    <a:pt x="188" y="18"/>
                  </a:lnTo>
                  <a:lnTo>
                    <a:pt x="182" y="32"/>
                  </a:lnTo>
                  <a:lnTo>
                    <a:pt x="176"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7" name="Freeform 103">
              <a:extLst>
                <a:ext uri="{FF2B5EF4-FFF2-40B4-BE49-F238E27FC236}">
                  <a16:creationId xmlns:a16="http://schemas.microsoft.com/office/drawing/2014/main" id="{852EF135-322B-10CA-CB11-3399B81CC8E1}"/>
                </a:ext>
              </a:extLst>
            </p:cNvPr>
            <p:cNvSpPr>
              <a:spLocks/>
            </p:cNvSpPr>
            <p:nvPr/>
          </p:nvSpPr>
          <p:spPr bwMode="auto">
            <a:xfrm flipH="1">
              <a:off x="5122" y="3054"/>
              <a:ext cx="64" cy="23"/>
            </a:xfrm>
            <a:custGeom>
              <a:avLst/>
              <a:gdLst>
                <a:gd name="T0" fmla="*/ 10 w 170"/>
                <a:gd name="T1" fmla="*/ 46 h 60"/>
                <a:gd name="T2" fmla="*/ 11 w 170"/>
                <a:gd name="T3" fmla="*/ 45 h 60"/>
                <a:gd name="T4" fmla="*/ 18 w 170"/>
                <a:gd name="T5" fmla="*/ 42 h 60"/>
                <a:gd name="T6" fmla="*/ 26 w 170"/>
                <a:gd name="T7" fmla="*/ 40 h 60"/>
                <a:gd name="T8" fmla="*/ 40 w 170"/>
                <a:gd name="T9" fmla="*/ 36 h 60"/>
                <a:gd name="T10" fmla="*/ 55 w 170"/>
                <a:gd name="T11" fmla="*/ 33 h 60"/>
                <a:gd name="T12" fmla="*/ 73 w 170"/>
                <a:gd name="T13" fmla="*/ 31 h 60"/>
                <a:gd name="T14" fmla="*/ 93 w 170"/>
                <a:gd name="T15" fmla="*/ 33 h 60"/>
                <a:gd name="T16" fmla="*/ 115 w 170"/>
                <a:gd name="T17" fmla="*/ 37 h 60"/>
                <a:gd name="T18" fmla="*/ 168 w 170"/>
                <a:gd name="T19" fmla="*/ 60 h 60"/>
                <a:gd name="T20" fmla="*/ 169 w 170"/>
                <a:gd name="T21" fmla="*/ 59 h 60"/>
                <a:gd name="T22" fmla="*/ 170 w 170"/>
                <a:gd name="T23" fmla="*/ 53 h 60"/>
                <a:gd name="T24" fmla="*/ 170 w 170"/>
                <a:gd name="T25" fmla="*/ 48 h 60"/>
                <a:gd name="T26" fmla="*/ 165 w 170"/>
                <a:gd name="T27" fmla="*/ 40 h 60"/>
                <a:gd name="T28" fmla="*/ 154 w 170"/>
                <a:gd name="T29" fmla="*/ 30 h 60"/>
                <a:gd name="T30" fmla="*/ 147 w 170"/>
                <a:gd name="T31" fmla="*/ 22 h 60"/>
                <a:gd name="T32" fmla="*/ 139 w 170"/>
                <a:gd name="T33" fmla="*/ 15 h 60"/>
                <a:gd name="T34" fmla="*/ 125 w 170"/>
                <a:gd name="T35" fmla="*/ 7 h 60"/>
                <a:gd name="T36" fmla="*/ 122 w 170"/>
                <a:gd name="T37" fmla="*/ 5 h 60"/>
                <a:gd name="T38" fmla="*/ 115 w 170"/>
                <a:gd name="T39" fmla="*/ 4 h 60"/>
                <a:gd name="T40" fmla="*/ 103 w 170"/>
                <a:gd name="T41" fmla="*/ 3 h 60"/>
                <a:gd name="T42" fmla="*/ 89 w 170"/>
                <a:gd name="T43" fmla="*/ 0 h 60"/>
                <a:gd name="T44" fmla="*/ 73 w 170"/>
                <a:gd name="T45" fmla="*/ 0 h 60"/>
                <a:gd name="T46" fmla="*/ 55 w 170"/>
                <a:gd name="T47" fmla="*/ 3 h 60"/>
                <a:gd name="T48" fmla="*/ 37 w 170"/>
                <a:gd name="T49" fmla="*/ 7 h 60"/>
                <a:gd name="T50" fmla="*/ 19 w 170"/>
                <a:gd name="T51" fmla="*/ 15 h 60"/>
                <a:gd name="T52" fmla="*/ 0 w 170"/>
                <a:gd name="T53" fmla="*/ 11 h 60"/>
                <a:gd name="T54" fmla="*/ 0 w 170"/>
                <a:gd name="T55" fmla="*/ 15 h 60"/>
                <a:gd name="T56" fmla="*/ 2 w 170"/>
                <a:gd name="T57" fmla="*/ 26 h 60"/>
                <a:gd name="T58" fmla="*/ 4 w 170"/>
                <a:gd name="T59" fmla="*/ 38 h 60"/>
                <a:gd name="T60" fmla="*/ 10 w 170"/>
                <a:gd name="T6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60">
                  <a:moveTo>
                    <a:pt x="10" y="46"/>
                  </a:moveTo>
                  <a:lnTo>
                    <a:pt x="11" y="45"/>
                  </a:lnTo>
                  <a:lnTo>
                    <a:pt x="18" y="42"/>
                  </a:lnTo>
                  <a:lnTo>
                    <a:pt x="26" y="40"/>
                  </a:lnTo>
                  <a:lnTo>
                    <a:pt x="40" y="36"/>
                  </a:lnTo>
                  <a:lnTo>
                    <a:pt x="55" y="33"/>
                  </a:lnTo>
                  <a:lnTo>
                    <a:pt x="73" y="31"/>
                  </a:lnTo>
                  <a:lnTo>
                    <a:pt x="93" y="33"/>
                  </a:lnTo>
                  <a:lnTo>
                    <a:pt x="115" y="37"/>
                  </a:lnTo>
                  <a:lnTo>
                    <a:pt x="168" y="60"/>
                  </a:lnTo>
                  <a:lnTo>
                    <a:pt x="169" y="59"/>
                  </a:lnTo>
                  <a:lnTo>
                    <a:pt x="170" y="53"/>
                  </a:lnTo>
                  <a:lnTo>
                    <a:pt x="170" y="48"/>
                  </a:lnTo>
                  <a:lnTo>
                    <a:pt x="165" y="40"/>
                  </a:lnTo>
                  <a:lnTo>
                    <a:pt x="154" y="30"/>
                  </a:lnTo>
                  <a:lnTo>
                    <a:pt x="147" y="22"/>
                  </a:lnTo>
                  <a:lnTo>
                    <a:pt x="139" y="15"/>
                  </a:lnTo>
                  <a:lnTo>
                    <a:pt x="125" y="7"/>
                  </a:lnTo>
                  <a:lnTo>
                    <a:pt x="122" y="5"/>
                  </a:lnTo>
                  <a:lnTo>
                    <a:pt x="115" y="4"/>
                  </a:lnTo>
                  <a:lnTo>
                    <a:pt x="103" y="3"/>
                  </a:lnTo>
                  <a:lnTo>
                    <a:pt x="89" y="0"/>
                  </a:lnTo>
                  <a:lnTo>
                    <a:pt x="73" y="0"/>
                  </a:lnTo>
                  <a:lnTo>
                    <a:pt x="55" y="3"/>
                  </a:lnTo>
                  <a:lnTo>
                    <a:pt x="37" y="7"/>
                  </a:lnTo>
                  <a:lnTo>
                    <a:pt x="19" y="15"/>
                  </a:lnTo>
                  <a:lnTo>
                    <a:pt x="0" y="11"/>
                  </a:lnTo>
                  <a:lnTo>
                    <a:pt x="0" y="15"/>
                  </a:lnTo>
                  <a:lnTo>
                    <a:pt x="2" y="26"/>
                  </a:lnTo>
                  <a:lnTo>
                    <a:pt x="4" y="38"/>
                  </a:lnTo>
                  <a:lnTo>
                    <a:pt x="1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8" name="Freeform 104">
              <a:extLst>
                <a:ext uri="{FF2B5EF4-FFF2-40B4-BE49-F238E27FC236}">
                  <a16:creationId xmlns:a16="http://schemas.microsoft.com/office/drawing/2014/main" id="{B1659EE7-0714-E9A8-9870-CBE9B2663050}"/>
                </a:ext>
              </a:extLst>
            </p:cNvPr>
            <p:cNvSpPr>
              <a:spLocks/>
            </p:cNvSpPr>
            <p:nvPr/>
          </p:nvSpPr>
          <p:spPr bwMode="auto">
            <a:xfrm flipH="1">
              <a:off x="5151" y="3180"/>
              <a:ext cx="77" cy="19"/>
            </a:xfrm>
            <a:custGeom>
              <a:avLst/>
              <a:gdLst>
                <a:gd name="T0" fmla="*/ 131 w 205"/>
                <a:gd name="T1" fmla="*/ 14 h 54"/>
                <a:gd name="T2" fmla="*/ 101 w 205"/>
                <a:gd name="T3" fmla="*/ 2 h 54"/>
                <a:gd name="T4" fmla="*/ 97 w 205"/>
                <a:gd name="T5" fmla="*/ 5 h 54"/>
                <a:gd name="T6" fmla="*/ 86 w 205"/>
                <a:gd name="T7" fmla="*/ 10 h 54"/>
                <a:gd name="T8" fmla="*/ 72 w 205"/>
                <a:gd name="T9" fmla="*/ 18 h 54"/>
                <a:gd name="T10" fmla="*/ 63 w 205"/>
                <a:gd name="T11" fmla="*/ 25 h 54"/>
                <a:gd name="T12" fmla="*/ 61 w 205"/>
                <a:gd name="T13" fmla="*/ 25 h 54"/>
                <a:gd name="T14" fmla="*/ 56 w 205"/>
                <a:gd name="T15" fmla="*/ 26 h 54"/>
                <a:gd name="T16" fmla="*/ 47 w 205"/>
                <a:gd name="T17" fmla="*/ 28 h 54"/>
                <a:gd name="T18" fmla="*/ 39 w 205"/>
                <a:gd name="T19" fmla="*/ 31 h 54"/>
                <a:gd name="T20" fmla="*/ 28 w 205"/>
                <a:gd name="T21" fmla="*/ 32 h 54"/>
                <a:gd name="T22" fmla="*/ 19 w 205"/>
                <a:gd name="T23" fmla="*/ 32 h 54"/>
                <a:gd name="T24" fmla="*/ 8 w 205"/>
                <a:gd name="T25" fmla="*/ 33 h 54"/>
                <a:gd name="T26" fmla="*/ 0 w 205"/>
                <a:gd name="T27" fmla="*/ 32 h 54"/>
                <a:gd name="T28" fmla="*/ 1 w 205"/>
                <a:gd name="T29" fmla="*/ 33 h 54"/>
                <a:gd name="T30" fmla="*/ 2 w 205"/>
                <a:gd name="T31" fmla="*/ 36 h 54"/>
                <a:gd name="T32" fmla="*/ 8 w 205"/>
                <a:gd name="T33" fmla="*/ 40 h 54"/>
                <a:gd name="T34" fmla="*/ 15 w 205"/>
                <a:gd name="T35" fmla="*/ 44 h 54"/>
                <a:gd name="T36" fmla="*/ 24 w 205"/>
                <a:gd name="T37" fmla="*/ 48 h 54"/>
                <a:gd name="T38" fmla="*/ 37 w 205"/>
                <a:gd name="T39" fmla="*/ 51 h 54"/>
                <a:gd name="T40" fmla="*/ 53 w 205"/>
                <a:gd name="T41" fmla="*/ 54 h 54"/>
                <a:gd name="T42" fmla="*/ 72 w 205"/>
                <a:gd name="T43" fmla="*/ 54 h 54"/>
                <a:gd name="T44" fmla="*/ 101 w 205"/>
                <a:gd name="T45" fmla="*/ 36 h 54"/>
                <a:gd name="T46" fmla="*/ 127 w 205"/>
                <a:gd name="T47" fmla="*/ 44 h 54"/>
                <a:gd name="T48" fmla="*/ 148 w 205"/>
                <a:gd name="T49" fmla="*/ 31 h 54"/>
                <a:gd name="T50" fmla="*/ 152 w 205"/>
                <a:gd name="T51" fmla="*/ 32 h 54"/>
                <a:gd name="T52" fmla="*/ 161 w 205"/>
                <a:gd name="T53" fmla="*/ 36 h 54"/>
                <a:gd name="T54" fmla="*/ 172 w 205"/>
                <a:gd name="T55" fmla="*/ 39 h 54"/>
                <a:gd name="T56" fmla="*/ 180 w 205"/>
                <a:gd name="T57" fmla="*/ 40 h 54"/>
                <a:gd name="T58" fmla="*/ 187 w 205"/>
                <a:gd name="T59" fmla="*/ 37 h 54"/>
                <a:gd name="T60" fmla="*/ 196 w 205"/>
                <a:gd name="T61" fmla="*/ 35 h 54"/>
                <a:gd name="T62" fmla="*/ 202 w 205"/>
                <a:gd name="T63" fmla="*/ 31 h 54"/>
                <a:gd name="T64" fmla="*/ 205 w 205"/>
                <a:gd name="T65" fmla="*/ 29 h 54"/>
                <a:gd name="T66" fmla="*/ 182 w 205"/>
                <a:gd name="T67" fmla="*/ 20 h 54"/>
                <a:gd name="T68" fmla="*/ 156 w 205"/>
                <a:gd name="T69" fmla="*/ 0 h 54"/>
                <a:gd name="T70" fmla="*/ 131 w 205"/>
                <a:gd name="T71"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5" h="54">
                  <a:moveTo>
                    <a:pt x="131" y="14"/>
                  </a:moveTo>
                  <a:lnTo>
                    <a:pt x="101" y="2"/>
                  </a:lnTo>
                  <a:lnTo>
                    <a:pt x="97" y="5"/>
                  </a:lnTo>
                  <a:lnTo>
                    <a:pt x="86" y="10"/>
                  </a:lnTo>
                  <a:lnTo>
                    <a:pt x="72" y="18"/>
                  </a:lnTo>
                  <a:lnTo>
                    <a:pt x="63" y="25"/>
                  </a:lnTo>
                  <a:lnTo>
                    <a:pt x="61" y="25"/>
                  </a:lnTo>
                  <a:lnTo>
                    <a:pt x="56" y="26"/>
                  </a:lnTo>
                  <a:lnTo>
                    <a:pt x="47" y="28"/>
                  </a:lnTo>
                  <a:lnTo>
                    <a:pt x="39" y="31"/>
                  </a:lnTo>
                  <a:lnTo>
                    <a:pt x="28" y="32"/>
                  </a:lnTo>
                  <a:lnTo>
                    <a:pt x="19" y="32"/>
                  </a:lnTo>
                  <a:lnTo>
                    <a:pt x="8" y="33"/>
                  </a:lnTo>
                  <a:lnTo>
                    <a:pt x="0" y="32"/>
                  </a:lnTo>
                  <a:lnTo>
                    <a:pt x="1" y="33"/>
                  </a:lnTo>
                  <a:lnTo>
                    <a:pt x="2" y="36"/>
                  </a:lnTo>
                  <a:lnTo>
                    <a:pt x="8" y="40"/>
                  </a:lnTo>
                  <a:lnTo>
                    <a:pt x="15" y="44"/>
                  </a:lnTo>
                  <a:lnTo>
                    <a:pt x="24" y="48"/>
                  </a:lnTo>
                  <a:lnTo>
                    <a:pt x="37" y="51"/>
                  </a:lnTo>
                  <a:lnTo>
                    <a:pt x="53" y="54"/>
                  </a:lnTo>
                  <a:lnTo>
                    <a:pt x="72" y="54"/>
                  </a:lnTo>
                  <a:lnTo>
                    <a:pt x="101" y="36"/>
                  </a:lnTo>
                  <a:lnTo>
                    <a:pt x="127" y="44"/>
                  </a:lnTo>
                  <a:lnTo>
                    <a:pt x="148" y="31"/>
                  </a:lnTo>
                  <a:lnTo>
                    <a:pt x="152" y="32"/>
                  </a:lnTo>
                  <a:lnTo>
                    <a:pt x="161" y="36"/>
                  </a:lnTo>
                  <a:lnTo>
                    <a:pt x="172" y="39"/>
                  </a:lnTo>
                  <a:lnTo>
                    <a:pt x="180" y="40"/>
                  </a:lnTo>
                  <a:lnTo>
                    <a:pt x="187" y="37"/>
                  </a:lnTo>
                  <a:lnTo>
                    <a:pt x="196" y="35"/>
                  </a:lnTo>
                  <a:lnTo>
                    <a:pt x="202" y="31"/>
                  </a:lnTo>
                  <a:lnTo>
                    <a:pt x="205" y="29"/>
                  </a:lnTo>
                  <a:lnTo>
                    <a:pt x="182" y="20"/>
                  </a:lnTo>
                  <a:lnTo>
                    <a:pt x="156" y="0"/>
                  </a:lnTo>
                  <a:lnTo>
                    <a:pt x="1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29" name="Freeform 105">
              <a:extLst>
                <a:ext uri="{FF2B5EF4-FFF2-40B4-BE49-F238E27FC236}">
                  <a16:creationId xmlns:a16="http://schemas.microsoft.com/office/drawing/2014/main" id="{DF32F735-289C-1B65-36E6-6E3A09AF3A98}"/>
                </a:ext>
              </a:extLst>
            </p:cNvPr>
            <p:cNvSpPr>
              <a:spLocks/>
            </p:cNvSpPr>
            <p:nvPr/>
          </p:nvSpPr>
          <p:spPr bwMode="auto">
            <a:xfrm flipH="1">
              <a:off x="5097" y="2913"/>
              <a:ext cx="355" cy="209"/>
            </a:xfrm>
            <a:custGeom>
              <a:avLst/>
              <a:gdLst>
                <a:gd name="T0" fmla="*/ 946 w 948"/>
                <a:gd name="T1" fmla="*/ 235 h 559"/>
                <a:gd name="T2" fmla="*/ 943 w 948"/>
                <a:gd name="T3" fmla="*/ 211 h 559"/>
                <a:gd name="T4" fmla="*/ 929 w 948"/>
                <a:gd name="T5" fmla="*/ 177 h 559"/>
                <a:gd name="T6" fmla="*/ 926 w 948"/>
                <a:gd name="T7" fmla="*/ 161 h 559"/>
                <a:gd name="T8" fmla="*/ 918 w 948"/>
                <a:gd name="T9" fmla="*/ 137 h 559"/>
                <a:gd name="T10" fmla="*/ 902 w 948"/>
                <a:gd name="T11" fmla="*/ 114 h 559"/>
                <a:gd name="T12" fmla="*/ 858 w 948"/>
                <a:gd name="T13" fmla="*/ 86 h 559"/>
                <a:gd name="T14" fmla="*/ 836 w 948"/>
                <a:gd name="T15" fmla="*/ 74 h 559"/>
                <a:gd name="T16" fmla="*/ 802 w 948"/>
                <a:gd name="T17" fmla="*/ 63 h 559"/>
                <a:gd name="T18" fmla="*/ 774 w 948"/>
                <a:gd name="T19" fmla="*/ 58 h 559"/>
                <a:gd name="T20" fmla="*/ 750 w 948"/>
                <a:gd name="T21" fmla="*/ 49 h 559"/>
                <a:gd name="T22" fmla="*/ 714 w 948"/>
                <a:gd name="T23" fmla="*/ 33 h 559"/>
                <a:gd name="T24" fmla="*/ 681 w 948"/>
                <a:gd name="T25" fmla="*/ 28 h 559"/>
                <a:gd name="T26" fmla="*/ 647 w 948"/>
                <a:gd name="T27" fmla="*/ 17 h 559"/>
                <a:gd name="T28" fmla="*/ 624 w 948"/>
                <a:gd name="T29" fmla="*/ 17 h 559"/>
                <a:gd name="T30" fmla="*/ 599 w 948"/>
                <a:gd name="T31" fmla="*/ 12 h 559"/>
                <a:gd name="T32" fmla="*/ 580 w 948"/>
                <a:gd name="T33" fmla="*/ 4 h 559"/>
                <a:gd name="T34" fmla="*/ 550 w 948"/>
                <a:gd name="T35" fmla="*/ 1 h 559"/>
                <a:gd name="T36" fmla="*/ 519 w 948"/>
                <a:gd name="T37" fmla="*/ 8 h 559"/>
                <a:gd name="T38" fmla="*/ 481 w 948"/>
                <a:gd name="T39" fmla="*/ 8 h 559"/>
                <a:gd name="T40" fmla="*/ 451 w 948"/>
                <a:gd name="T41" fmla="*/ 10 h 559"/>
                <a:gd name="T42" fmla="*/ 417 w 948"/>
                <a:gd name="T43" fmla="*/ 7 h 559"/>
                <a:gd name="T44" fmla="*/ 389 w 948"/>
                <a:gd name="T45" fmla="*/ 15 h 559"/>
                <a:gd name="T46" fmla="*/ 364 w 948"/>
                <a:gd name="T47" fmla="*/ 26 h 559"/>
                <a:gd name="T48" fmla="*/ 332 w 948"/>
                <a:gd name="T49" fmla="*/ 29 h 559"/>
                <a:gd name="T50" fmla="*/ 317 w 948"/>
                <a:gd name="T51" fmla="*/ 43 h 559"/>
                <a:gd name="T52" fmla="*/ 299 w 948"/>
                <a:gd name="T53" fmla="*/ 41 h 559"/>
                <a:gd name="T54" fmla="*/ 271 w 948"/>
                <a:gd name="T55" fmla="*/ 59 h 559"/>
                <a:gd name="T56" fmla="*/ 249 w 948"/>
                <a:gd name="T57" fmla="*/ 60 h 559"/>
                <a:gd name="T58" fmla="*/ 216 w 948"/>
                <a:gd name="T59" fmla="*/ 77 h 559"/>
                <a:gd name="T60" fmla="*/ 192 w 948"/>
                <a:gd name="T61" fmla="*/ 89 h 559"/>
                <a:gd name="T62" fmla="*/ 174 w 948"/>
                <a:gd name="T63" fmla="*/ 89 h 559"/>
                <a:gd name="T64" fmla="*/ 144 w 948"/>
                <a:gd name="T65" fmla="*/ 119 h 559"/>
                <a:gd name="T66" fmla="*/ 129 w 948"/>
                <a:gd name="T67" fmla="*/ 148 h 559"/>
                <a:gd name="T68" fmla="*/ 111 w 948"/>
                <a:gd name="T69" fmla="*/ 145 h 559"/>
                <a:gd name="T70" fmla="*/ 83 w 948"/>
                <a:gd name="T71" fmla="*/ 178 h 559"/>
                <a:gd name="T72" fmla="*/ 52 w 948"/>
                <a:gd name="T73" fmla="*/ 209 h 559"/>
                <a:gd name="T74" fmla="*/ 44 w 948"/>
                <a:gd name="T75" fmla="*/ 241 h 559"/>
                <a:gd name="T76" fmla="*/ 38 w 948"/>
                <a:gd name="T77" fmla="*/ 258 h 559"/>
                <a:gd name="T78" fmla="*/ 18 w 948"/>
                <a:gd name="T79" fmla="*/ 289 h 559"/>
                <a:gd name="T80" fmla="*/ 4 w 948"/>
                <a:gd name="T81" fmla="*/ 331 h 559"/>
                <a:gd name="T82" fmla="*/ 8 w 948"/>
                <a:gd name="T83" fmla="*/ 362 h 559"/>
                <a:gd name="T84" fmla="*/ 1 w 948"/>
                <a:gd name="T85" fmla="*/ 396 h 559"/>
                <a:gd name="T86" fmla="*/ 19 w 948"/>
                <a:gd name="T87" fmla="*/ 425 h 559"/>
                <a:gd name="T88" fmla="*/ 14 w 948"/>
                <a:gd name="T89" fmla="*/ 439 h 559"/>
                <a:gd name="T90" fmla="*/ 25 w 948"/>
                <a:gd name="T91" fmla="*/ 473 h 559"/>
                <a:gd name="T92" fmla="*/ 41 w 948"/>
                <a:gd name="T93" fmla="*/ 506 h 559"/>
                <a:gd name="T94" fmla="*/ 36 w 948"/>
                <a:gd name="T95" fmla="*/ 525 h 559"/>
                <a:gd name="T96" fmla="*/ 63 w 948"/>
                <a:gd name="T97" fmla="*/ 557 h 559"/>
                <a:gd name="T98" fmla="*/ 67 w 948"/>
                <a:gd name="T99" fmla="*/ 558 h 559"/>
                <a:gd name="T100" fmla="*/ 82 w 948"/>
                <a:gd name="T101" fmla="*/ 547 h 559"/>
                <a:gd name="T102" fmla="*/ 123 w 948"/>
                <a:gd name="T103" fmla="*/ 532 h 559"/>
                <a:gd name="T104" fmla="*/ 177 w 948"/>
                <a:gd name="T105" fmla="*/ 553 h 559"/>
                <a:gd name="T106" fmla="*/ 221 w 948"/>
                <a:gd name="T107" fmla="*/ 558 h 559"/>
                <a:gd name="T108" fmla="*/ 226 w 948"/>
                <a:gd name="T109" fmla="*/ 418 h 559"/>
                <a:gd name="T110" fmla="*/ 293 w 948"/>
                <a:gd name="T111" fmla="*/ 339 h 559"/>
                <a:gd name="T112" fmla="*/ 480 w 948"/>
                <a:gd name="T113" fmla="*/ 261 h 559"/>
                <a:gd name="T114" fmla="*/ 641 w 948"/>
                <a:gd name="T115" fmla="*/ 252 h 559"/>
                <a:gd name="T116" fmla="*/ 795 w 948"/>
                <a:gd name="T117" fmla="*/ 266 h 559"/>
                <a:gd name="T118" fmla="*/ 870 w 948"/>
                <a:gd name="T119" fmla="*/ 284 h 559"/>
                <a:gd name="T120" fmla="*/ 906 w 948"/>
                <a:gd name="T121" fmla="*/ 315 h 559"/>
                <a:gd name="T122" fmla="*/ 932 w 948"/>
                <a:gd name="T123" fmla="*/ 28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559">
                  <a:moveTo>
                    <a:pt x="948" y="255"/>
                  </a:moveTo>
                  <a:lnTo>
                    <a:pt x="948" y="251"/>
                  </a:lnTo>
                  <a:lnTo>
                    <a:pt x="947" y="247"/>
                  </a:lnTo>
                  <a:lnTo>
                    <a:pt x="946" y="243"/>
                  </a:lnTo>
                  <a:lnTo>
                    <a:pt x="944" y="240"/>
                  </a:lnTo>
                  <a:lnTo>
                    <a:pt x="946" y="237"/>
                  </a:lnTo>
                  <a:lnTo>
                    <a:pt x="946" y="235"/>
                  </a:lnTo>
                  <a:lnTo>
                    <a:pt x="947" y="232"/>
                  </a:lnTo>
                  <a:lnTo>
                    <a:pt x="947" y="229"/>
                  </a:lnTo>
                  <a:lnTo>
                    <a:pt x="947" y="225"/>
                  </a:lnTo>
                  <a:lnTo>
                    <a:pt x="946" y="221"/>
                  </a:lnTo>
                  <a:lnTo>
                    <a:pt x="943" y="217"/>
                  </a:lnTo>
                  <a:lnTo>
                    <a:pt x="942" y="214"/>
                  </a:lnTo>
                  <a:lnTo>
                    <a:pt x="943" y="211"/>
                  </a:lnTo>
                  <a:lnTo>
                    <a:pt x="943" y="207"/>
                  </a:lnTo>
                  <a:lnTo>
                    <a:pt x="944" y="204"/>
                  </a:lnTo>
                  <a:lnTo>
                    <a:pt x="944" y="202"/>
                  </a:lnTo>
                  <a:lnTo>
                    <a:pt x="943" y="193"/>
                  </a:lnTo>
                  <a:lnTo>
                    <a:pt x="940" y="187"/>
                  </a:lnTo>
                  <a:lnTo>
                    <a:pt x="936" y="181"/>
                  </a:lnTo>
                  <a:lnTo>
                    <a:pt x="929" y="177"/>
                  </a:lnTo>
                  <a:lnTo>
                    <a:pt x="929" y="176"/>
                  </a:lnTo>
                  <a:lnTo>
                    <a:pt x="929" y="174"/>
                  </a:lnTo>
                  <a:lnTo>
                    <a:pt x="929" y="174"/>
                  </a:lnTo>
                  <a:lnTo>
                    <a:pt x="929" y="173"/>
                  </a:lnTo>
                  <a:lnTo>
                    <a:pt x="929" y="169"/>
                  </a:lnTo>
                  <a:lnTo>
                    <a:pt x="928" y="165"/>
                  </a:lnTo>
                  <a:lnTo>
                    <a:pt x="926" y="161"/>
                  </a:lnTo>
                  <a:lnTo>
                    <a:pt x="925" y="158"/>
                  </a:lnTo>
                  <a:lnTo>
                    <a:pt x="925" y="156"/>
                  </a:lnTo>
                  <a:lnTo>
                    <a:pt x="925" y="155"/>
                  </a:lnTo>
                  <a:lnTo>
                    <a:pt x="925" y="155"/>
                  </a:lnTo>
                  <a:lnTo>
                    <a:pt x="925" y="154"/>
                  </a:lnTo>
                  <a:lnTo>
                    <a:pt x="924" y="145"/>
                  </a:lnTo>
                  <a:lnTo>
                    <a:pt x="918" y="137"/>
                  </a:lnTo>
                  <a:lnTo>
                    <a:pt x="911" y="132"/>
                  </a:lnTo>
                  <a:lnTo>
                    <a:pt x="903" y="128"/>
                  </a:lnTo>
                  <a:lnTo>
                    <a:pt x="903" y="126"/>
                  </a:lnTo>
                  <a:lnTo>
                    <a:pt x="903" y="125"/>
                  </a:lnTo>
                  <a:lnTo>
                    <a:pt x="903" y="125"/>
                  </a:lnTo>
                  <a:lnTo>
                    <a:pt x="903" y="124"/>
                  </a:lnTo>
                  <a:lnTo>
                    <a:pt x="902" y="114"/>
                  </a:lnTo>
                  <a:lnTo>
                    <a:pt x="896" y="106"/>
                  </a:lnTo>
                  <a:lnTo>
                    <a:pt x="888" y="100"/>
                  </a:lnTo>
                  <a:lnTo>
                    <a:pt x="879" y="97"/>
                  </a:lnTo>
                  <a:lnTo>
                    <a:pt x="874" y="93"/>
                  </a:lnTo>
                  <a:lnTo>
                    <a:pt x="870" y="89"/>
                  </a:lnTo>
                  <a:lnTo>
                    <a:pt x="863" y="88"/>
                  </a:lnTo>
                  <a:lnTo>
                    <a:pt x="858" y="86"/>
                  </a:lnTo>
                  <a:lnTo>
                    <a:pt x="857" y="86"/>
                  </a:lnTo>
                  <a:lnTo>
                    <a:pt x="854" y="86"/>
                  </a:lnTo>
                  <a:lnTo>
                    <a:pt x="852" y="86"/>
                  </a:lnTo>
                  <a:lnTo>
                    <a:pt x="851" y="86"/>
                  </a:lnTo>
                  <a:lnTo>
                    <a:pt x="847" y="81"/>
                  </a:lnTo>
                  <a:lnTo>
                    <a:pt x="843" y="77"/>
                  </a:lnTo>
                  <a:lnTo>
                    <a:pt x="836" y="74"/>
                  </a:lnTo>
                  <a:lnTo>
                    <a:pt x="829" y="73"/>
                  </a:lnTo>
                  <a:lnTo>
                    <a:pt x="825" y="69"/>
                  </a:lnTo>
                  <a:lnTo>
                    <a:pt x="821" y="65"/>
                  </a:lnTo>
                  <a:lnTo>
                    <a:pt x="814" y="63"/>
                  </a:lnTo>
                  <a:lnTo>
                    <a:pt x="807" y="62"/>
                  </a:lnTo>
                  <a:lnTo>
                    <a:pt x="804" y="62"/>
                  </a:lnTo>
                  <a:lnTo>
                    <a:pt x="802" y="63"/>
                  </a:lnTo>
                  <a:lnTo>
                    <a:pt x="798" y="65"/>
                  </a:lnTo>
                  <a:lnTo>
                    <a:pt x="795" y="66"/>
                  </a:lnTo>
                  <a:lnTo>
                    <a:pt x="791" y="62"/>
                  </a:lnTo>
                  <a:lnTo>
                    <a:pt x="785" y="59"/>
                  </a:lnTo>
                  <a:lnTo>
                    <a:pt x="781" y="58"/>
                  </a:lnTo>
                  <a:lnTo>
                    <a:pt x="776" y="58"/>
                  </a:lnTo>
                  <a:lnTo>
                    <a:pt x="774" y="58"/>
                  </a:lnTo>
                  <a:lnTo>
                    <a:pt x="773" y="58"/>
                  </a:lnTo>
                  <a:lnTo>
                    <a:pt x="772" y="58"/>
                  </a:lnTo>
                  <a:lnTo>
                    <a:pt x="770" y="59"/>
                  </a:lnTo>
                  <a:lnTo>
                    <a:pt x="766" y="55"/>
                  </a:lnTo>
                  <a:lnTo>
                    <a:pt x="761" y="52"/>
                  </a:lnTo>
                  <a:lnTo>
                    <a:pt x="755" y="51"/>
                  </a:lnTo>
                  <a:lnTo>
                    <a:pt x="750" y="49"/>
                  </a:lnTo>
                  <a:lnTo>
                    <a:pt x="744" y="49"/>
                  </a:lnTo>
                  <a:lnTo>
                    <a:pt x="740" y="51"/>
                  </a:lnTo>
                  <a:lnTo>
                    <a:pt x="735" y="54"/>
                  </a:lnTo>
                  <a:lnTo>
                    <a:pt x="730" y="56"/>
                  </a:lnTo>
                  <a:lnTo>
                    <a:pt x="728" y="47"/>
                  </a:lnTo>
                  <a:lnTo>
                    <a:pt x="722" y="39"/>
                  </a:lnTo>
                  <a:lnTo>
                    <a:pt x="714" y="33"/>
                  </a:lnTo>
                  <a:lnTo>
                    <a:pt x="704" y="32"/>
                  </a:lnTo>
                  <a:lnTo>
                    <a:pt x="700" y="32"/>
                  </a:lnTo>
                  <a:lnTo>
                    <a:pt x="696" y="33"/>
                  </a:lnTo>
                  <a:lnTo>
                    <a:pt x="692" y="36"/>
                  </a:lnTo>
                  <a:lnTo>
                    <a:pt x="689" y="37"/>
                  </a:lnTo>
                  <a:lnTo>
                    <a:pt x="685" y="32"/>
                  </a:lnTo>
                  <a:lnTo>
                    <a:pt x="681" y="28"/>
                  </a:lnTo>
                  <a:lnTo>
                    <a:pt x="674" y="25"/>
                  </a:lnTo>
                  <a:lnTo>
                    <a:pt x="667" y="23"/>
                  </a:lnTo>
                  <a:lnTo>
                    <a:pt x="665" y="21"/>
                  </a:lnTo>
                  <a:lnTo>
                    <a:pt x="661" y="18"/>
                  </a:lnTo>
                  <a:lnTo>
                    <a:pt x="656" y="17"/>
                  </a:lnTo>
                  <a:lnTo>
                    <a:pt x="651" y="17"/>
                  </a:lnTo>
                  <a:lnTo>
                    <a:pt x="647" y="17"/>
                  </a:lnTo>
                  <a:lnTo>
                    <a:pt x="644" y="18"/>
                  </a:lnTo>
                  <a:lnTo>
                    <a:pt x="640" y="19"/>
                  </a:lnTo>
                  <a:lnTo>
                    <a:pt x="637" y="21"/>
                  </a:lnTo>
                  <a:lnTo>
                    <a:pt x="635" y="19"/>
                  </a:lnTo>
                  <a:lnTo>
                    <a:pt x="630" y="18"/>
                  </a:lnTo>
                  <a:lnTo>
                    <a:pt x="628" y="17"/>
                  </a:lnTo>
                  <a:lnTo>
                    <a:pt x="624" y="17"/>
                  </a:lnTo>
                  <a:lnTo>
                    <a:pt x="621" y="17"/>
                  </a:lnTo>
                  <a:lnTo>
                    <a:pt x="618" y="18"/>
                  </a:lnTo>
                  <a:lnTo>
                    <a:pt x="614" y="18"/>
                  </a:lnTo>
                  <a:lnTo>
                    <a:pt x="611" y="19"/>
                  </a:lnTo>
                  <a:lnTo>
                    <a:pt x="607" y="17"/>
                  </a:lnTo>
                  <a:lnTo>
                    <a:pt x="603" y="14"/>
                  </a:lnTo>
                  <a:lnTo>
                    <a:pt x="599" y="12"/>
                  </a:lnTo>
                  <a:lnTo>
                    <a:pt x="593" y="12"/>
                  </a:lnTo>
                  <a:lnTo>
                    <a:pt x="592" y="12"/>
                  </a:lnTo>
                  <a:lnTo>
                    <a:pt x="591" y="12"/>
                  </a:lnTo>
                  <a:lnTo>
                    <a:pt x="589" y="12"/>
                  </a:lnTo>
                  <a:lnTo>
                    <a:pt x="588" y="14"/>
                  </a:lnTo>
                  <a:lnTo>
                    <a:pt x="584" y="8"/>
                  </a:lnTo>
                  <a:lnTo>
                    <a:pt x="580" y="4"/>
                  </a:lnTo>
                  <a:lnTo>
                    <a:pt x="573" y="1"/>
                  </a:lnTo>
                  <a:lnTo>
                    <a:pt x="566" y="0"/>
                  </a:lnTo>
                  <a:lnTo>
                    <a:pt x="562" y="0"/>
                  </a:lnTo>
                  <a:lnTo>
                    <a:pt x="559" y="1"/>
                  </a:lnTo>
                  <a:lnTo>
                    <a:pt x="555" y="1"/>
                  </a:lnTo>
                  <a:lnTo>
                    <a:pt x="552" y="3"/>
                  </a:lnTo>
                  <a:lnTo>
                    <a:pt x="550" y="1"/>
                  </a:lnTo>
                  <a:lnTo>
                    <a:pt x="545" y="1"/>
                  </a:lnTo>
                  <a:lnTo>
                    <a:pt x="541" y="0"/>
                  </a:lnTo>
                  <a:lnTo>
                    <a:pt x="539" y="0"/>
                  </a:lnTo>
                  <a:lnTo>
                    <a:pt x="533" y="0"/>
                  </a:lnTo>
                  <a:lnTo>
                    <a:pt x="528" y="1"/>
                  </a:lnTo>
                  <a:lnTo>
                    <a:pt x="523" y="4"/>
                  </a:lnTo>
                  <a:lnTo>
                    <a:pt x="519" y="8"/>
                  </a:lnTo>
                  <a:lnTo>
                    <a:pt x="515" y="4"/>
                  </a:lnTo>
                  <a:lnTo>
                    <a:pt x="510" y="1"/>
                  </a:lnTo>
                  <a:lnTo>
                    <a:pt x="506" y="0"/>
                  </a:lnTo>
                  <a:lnTo>
                    <a:pt x="500" y="0"/>
                  </a:lnTo>
                  <a:lnTo>
                    <a:pt x="492" y="1"/>
                  </a:lnTo>
                  <a:lnTo>
                    <a:pt x="486" y="4"/>
                  </a:lnTo>
                  <a:lnTo>
                    <a:pt x="481" y="8"/>
                  </a:lnTo>
                  <a:lnTo>
                    <a:pt x="477" y="14"/>
                  </a:lnTo>
                  <a:lnTo>
                    <a:pt x="473" y="11"/>
                  </a:lnTo>
                  <a:lnTo>
                    <a:pt x="469" y="10"/>
                  </a:lnTo>
                  <a:lnTo>
                    <a:pt x="465" y="8"/>
                  </a:lnTo>
                  <a:lnTo>
                    <a:pt x="460" y="8"/>
                  </a:lnTo>
                  <a:lnTo>
                    <a:pt x="455" y="8"/>
                  </a:lnTo>
                  <a:lnTo>
                    <a:pt x="451" y="10"/>
                  </a:lnTo>
                  <a:lnTo>
                    <a:pt x="447" y="12"/>
                  </a:lnTo>
                  <a:lnTo>
                    <a:pt x="443" y="15"/>
                  </a:lnTo>
                  <a:lnTo>
                    <a:pt x="438" y="11"/>
                  </a:lnTo>
                  <a:lnTo>
                    <a:pt x="433" y="8"/>
                  </a:lnTo>
                  <a:lnTo>
                    <a:pt x="428" y="7"/>
                  </a:lnTo>
                  <a:lnTo>
                    <a:pt x="422" y="6"/>
                  </a:lnTo>
                  <a:lnTo>
                    <a:pt x="417" y="7"/>
                  </a:lnTo>
                  <a:lnTo>
                    <a:pt x="410" y="8"/>
                  </a:lnTo>
                  <a:lnTo>
                    <a:pt x="404" y="12"/>
                  </a:lnTo>
                  <a:lnTo>
                    <a:pt x="400" y="17"/>
                  </a:lnTo>
                  <a:lnTo>
                    <a:pt x="397" y="15"/>
                  </a:lnTo>
                  <a:lnTo>
                    <a:pt x="395" y="15"/>
                  </a:lnTo>
                  <a:lnTo>
                    <a:pt x="392" y="15"/>
                  </a:lnTo>
                  <a:lnTo>
                    <a:pt x="389" y="15"/>
                  </a:lnTo>
                  <a:lnTo>
                    <a:pt x="384" y="15"/>
                  </a:lnTo>
                  <a:lnTo>
                    <a:pt x="378" y="18"/>
                  </a:lnTo>
                  <a:lnTo>
                    <a:pt x="374" y="21"/>
                  </a:lnTo>
                  <a:lnTo>
                    <a:pt x="370" y="25"/>
                  </a:lnTo>
                  <a:lnTo>
                    <a:pt x="369" y="25"/>
                  </a:lnTo>
                  <a:lnTo>
                    <a:pt x="366" y="26"/>
                  </a:lnTo>
                  <a:lnTo>
                    <a:pt x="364" y="26"/>
                  </a:lnTo>
                  <a:lnTo>
                    <a:pt x="362" y="28"/>
                  </a:lnTo>
                  <a:lnTo>
                    <a:pt x="359" y="26"/>
                  </a:lnTo>
                  <a:lnTo>
                    <a:pt x="355" y="25"/>
                  </a:lnTo>
                  <a:lnTo>
                    <a:pt x="352" y="23"/>
                  </a:lnTo>
                  <a:lnTo>
                    <a:pt x="348" y="23"/>
                  </a:lnTo>
                  <a:lnTo>
                    <a:pt x="340" y="25"/>
                  </a:lnTo>
                  <a:lnTo>
                    <a:pt x="332" y="29"/>
                  </a:lnTo>
                  <a:lnTo>
                    <a:pt x="326" y="36"/>
                  </a:lnTo>
                  <a:lnTo>
                    <a:pt x="323" y="44"/>
                  </a:lnTo>
                  <a:lnTo>
                    <a:pt x="322" y="43"/>
                  </a:lnTo>
                  <a:lnTo>
                    <a:pt x="321" y="43"/>
                  </a:lnTo>
                  <a:lnTo>
                    <a:pt x="319" y="43"/>
                  </a:lnTo>
                  <a:lnTo>
                    <a:pt x="318" y="43"/>
                  </a:lnTo>
                  <a:lnTo>
                    <a:pt x="317" y="43"/>
                  </a:lnTo>
                  <a:lnTo>
                    <a:pt x="314" y="43"/>
                  </a:lnTo>
                  <a:lnTo>
                    <a:pt x="312" y="44"/>
                  </a:lnTo>
                  <a:lnTo>
                    <a:pt x="310" y="44"/>
                  </a:lnTo>
                  <a:lnTo>
                    <a:pt x="307" y="43"/>
                  </a:lnTo>
                  <a:lnTo>
                    <a:pt x="304" y="43"/>
                  </a:lnTo>
                  <a:lnTo>
                    <a:pt x="301" y="41"/>
                  </a:lnTo>
                  <a:lnTo>
                    <a:pt x="299" y="41"/>
                  </a:lnTo>
                  <a:lnTo>
                    <a:pt x="290" y="43"/>
                  </a:lnTo>
                  <a:lnTo>
                    <a:pt x="282" y="47"/>
                  </a:lnTo>
                  <a:lnTo>
                    <a:pt x="277" y="52"/>
                  </a:lnTo>
                  <a:lnTo>
                    <a:pt x="273" y="59"/>
                  </a:lnTo>
                  <a:lnTo>
                    <a:pt x="273" y="59"/>
                  </a:lnTo>
                  <a:lnTo>
                    <a:pt x="271" y="59"/>
                  </a:lnTo>
                  <a:lnTo>
                    <a:pt x="271" y="59"/>
                  </a:lnTo>
                  <a:lnTo>
                    <a:pt x="270" y="59"/>
                  </a:lnTo>
                  <a:lnTo>
                    <a:pt x="266" y="59"/>
                  </a:lnTo>
                  <a:lnTo>
                    <a:pt x="263" y="60"/>
                  </a:lnTo>
                  <a:lnTo>
                    <a:pt x="259" y="62"/>
                  </a:lnTo>
                  <a:lnTo>
                    <a:pt x="256" y="63"/>
                  </a:lnTo>
                  <a:lnTo>
                    <a:pt x="253" y="62"/>
                  </a:lnTo>
                  <a:lnTo>
                    <a:pt x="249" y="60"/>
                  </a:lnTo>
                  <a:lnTo>
                    <a:pt x="245" y="59"/>
                  </a:lnTo>
                  <a:lnTo>
                    <a:pt x="242" y="59"/>
                  </a:lnTo>
                  <a:lnTo>
                    <a:pt x="234" y="60"/>
                  </a:lnTo>
                  <a:lnTo>
                    <a:pt x="226" y="63"/>
                  </a:lnTo>
                  <a:lnTo>
                    <a:pt x="221" y="70"/>
                  </a:lnTo>
                  <a:lnTo>
                    <a:pt x="216" y="77"/>
                  </a:lnTo>
                  <a:lnTo>
                    <a:pt x="216" y="77"/>
                  </a:lnTo>
                  <a:lnTo>
                    <a:pt x="215" y="77"/>
                  </a:lnTo>
                  <a:lnTo>
                    <a:pt x="215" y="77"/>
                  </a:lnTo>
                  <a:lnTo>
                    <a:pt x="214" y="77"/>
                  </a:lnTo>
                  <a:lnTo>
                    <a:pt x="207" y="78"/>
                  </a:lnTo>
                  <a:lnTo>
                    <a:pt x="201" y="80"/>
                  </a:lnTo>
                  <a:lnTo>
                    <a:pt x="196" y="84"/>
                  </a:lnTo>
                  <a:lnTo>
                    <a:pt x="192" y="89"/>
                  </a:lnTo>
                  <a:lnTo>
                    <a:pt x="190" y="91"/>
                  </a:lnTo>
                  <a:lnTo>
                    <a:pt x="188" y="91"/>
                  </a:lnTo>
                  <a:lnTo>
                    <a:pt x="186" y="92"/>
                  </a:lnTo>
                  <a:lnTo>
                    <a:pt x="185" y="93"/>
                  </a:lnTo>
                  <a:lnTo>
                    <a:pt x="182" y="92"/>
                  </a:lnTo>
                  <a:lnTo>
                    <a:pt x="178" y="91"/>
                  </a:lnTo>
                  <a:lnTo>
                    <a:pt x="174" y="89"/>
                  </a:lnTo>
                  <a:lnTo>
                    <a:pt x="171" y="89"/>
                  </a:lnTo>
                  <a:lnTo>
                    <a:pt x="160" y="92"/>
                  </a:lnTo>
                  <a:lnTo>
                    <a:pt x="152" y="97"/>
                  </a:lnTo>
                  <a:lnTo>
                    <a:pt x="147" y="106"/>
                  </a:lnTo>
                  <a:lnTo>
                    <a:pt x="144" y="117"/>
                  </a:lnTo>
                  <a:lnTo>
                    <a:pt x="144" y="118"/>
                  </a:lnTo>
                  <a:lnTo>
                    <a:pt x="144" y="119"/>
                  </a:lnTo>
                  <a:lnTo>
                    <a:pt x="144" y="121"/>
                  </a:lnTo>
                  <a:lnTo>
                    <a:pt x="145" y="122"/>
                  </a:lnTo>
                  <a:lnTo>
                    <a:pt x="138" y="126"/>
                  </a:lnTo>
                  <a:lnTo>
                    <a:pt x="133" y="132"/>
                  </a:lnTo>
                  <a:lnTo>
                    <a:pt x="130" y="139"/>
                  </a:lnTo>
                  <a:lnTo>
                    <a:pt x="129" y="147"/>
                  </a:lnTo>
                  <a:lnTo>
                    <a:pt x="129" y="148"/>
                  </a:lnTo>
                  <a:lnTo>
                    <a:pt x="129" y="150"/>
                  </a:lnTo>
                  <a:lnTo>
                    <a:pt x="129" y="152"/>
                  </a:lnTo>
                  <a:lnTo>
                    <a:pt x="130" y="154"/>
                  </a:lnTo>
                  <a:lnTo>
                    <a:pt x="126" y="150"/>
                  </a:lnTo>
                  <a:lnTo>
                    <a:pt x="120" y="147"/>
                  </a:lnTo>
                  <a:lnTo>
                    <a:pt x="116" y="145"/>
                  </a:lnTo>
                  <a:lnTo>
                    <a:pt x="111" y="145"/>
                  </a:lnTo>
                  <a:lnTo>
                    <a:pt x="100" y="148"/>
                  </a:lnTo>
                  <a:lnTo>
                    <a:pt x="92" y="154"/>
                  </a:lnTo>
                  <a:lnTo>
                    <a:pt x="86" y="162"/>
                  </a:lnTo>
                  <a:lnTo>
                    <a:pt x="83" y="173"/>
                  </a:lnTo>
                  <a:lnTo>
                    <a:pt x="83" y="174"/>
                  </a:lnTo>
                  <a:lnTo>
                    <a:pt x="83" y="176"/>
                  </a:lnTo>
                  <a:lnTo>
                    <a:pt x="83" y="178"/>
                  </a:lnTo>
                  <a:lnTo>
                    <a:pt x="85" y="180"/>
                  </a:lnTo>
                  <a:lnTo>
                    <a:pt x="78" y="182"/>
                  </a:lnTo>
                  <a:lnTo>
                    <a:pt x="73" y="188"/>
                  </a:lnTo>
                  <a:lnTo>
                    <a:pt x="68" y="193"/>
                  </a:lnTo>
                  <a:lnTo>
                    <a:pt x="67" y="200"/>
                  </a:lnTo>
                  <a:lnTo>
                    <a:pt x="59" y="203"/>
                  </a:lnTo>
                  <a:lnTo>
                    <a:pt x="52" y="209"/>
                  </a:lnTo>
                  <a:lnTo>
                    <a:pt x="46" y="217"/>
                  </a:lnTo>
                  <a:lnTo>
                    <a:pt x="45" y="226"/>
                  </a:lnTo>
                  <a:lnTo>
                    <a:pt x="45" y="229"/>
                  </a:lnTo>
                  <a:lnTo>
                    <a:pt x="45" y="232"/>
                  </a:lnTo>
                  <a:lnTo>
                    <a:pt x="45" y="235"/>
                  </a:lnTo>
                  <a:lnTo>
                    <a:pt x="46" y="237"/>
                  </a:lnTo>
                  <a:lnTo>
                    <a:pt x="44" y="241"/>
                  </a:lnTo>
                  <a:lnTo>
                    <a:pt x="41" y="246"/>
                  </a:lnTo>
                  <a:lnTo>
                    <a:pt x="40" y="251"/>
                  </a:lnTo>
                  <a:lnTo>
                    <a:pt x="38" y="256"/>
                  </a:lnTo>
                  <a:lnTo>
                    <a:pt x="38" y="256"/>
                  </a:lnTo>
                  <a:lnTo>
                    <a:pt x="38" y="256"/>
                  </a:lnTo>
                  <a:lnTo>
                    <a:pt x="38" y="258"/>
                  </a:lnTo>
                  <a:lnTo>
                    <a:pt x="38" y="258"/>
                  </a:lnTo>
                  <a:lnTo>
                    <a:pt x="30" y="262"/>
                  </a:lnTo>
                  <a:lnTo>
                    <a:pt x="23" y="267"/>
                  </a:lnTo>
                  <a:lnTo>
                    <a:pt x="18" y="276"/>
                  </a:lnTo>
                  <a:lnTo>
                    <a:pt x="16" y="284"/>
                  </a:lnTo>
                  <a:lnTo>
                    <a:pt x="16" y="285"/>
                  </a:lnTo>
                  <a:lnTo>
                    <a:pt x="18" y="288"/>
                  </a:lnTo>
                  <a:lnTo>
                    <a:pt x="18" y="289"/>
                  </a:lnTo>
                  <a:lnTo>
                    <a:pt x="18" y="291"/>
                  </a:lnTo>
                  <a:lnTo>
                    <a:pt x="11" y="295"/>
                  </a:lnTo>
                  <a:lnTo>
                    <a:pt x="5" y="300"/>
                  </a:lnTo>
                  <a:lnTo>
                    <a:pt x="1" y="309"/>
                  </a:lnTo>
                  <a:lnTo>
                    <a:pt x="0" y="317"/>
                  </a:lnTo>
                  <a:lnTo>
                    <a:pt x="1" y="325"/>
                  </a:lnTo>
                  <a:lnTo>
                    <a:pt x="4" y="331"/>
                  </a:lnTo>
                  <a:lnTo>
                    <a:pt x="8" y="336"/>
                  </a:lnTo>
                  <a:lnTo>
                    <a:pt x="15" y="340"/>
                  </a:lnTo>
                  <a:lnTo>
                    <a:pt x="12" y="344"/>
                  </a:lnTo>
                  <a:lnTo>
                    <a:pt x="9" y="348"/>
                  </a:lnTo>
                  <a:lnTo>
                    <a:pt x="8" y="352"/>
                  </a:lnTo>
                  <a:lnTo>
                    <a:pt x="8" y="358"/>
                  </a:lnTo>
                  <a:lnTo>
                    <a:pt x="8" y="362"/>
                  </a:lnTo>
                  <a:lnTo>
                    <a:pt x="9" y="366"/>
                  </a:lnTo>
                  <a:lnTo>
                    <a:pt x="12" y="370"/>
                  </a:lnTo>
                  <a:lnTo>
                    <a:pt x="14" y="374"/>
                  </a:lnTo>
                  <a:lnTo>
                    <a:pt x="8" y="379"/>
                  </a:lnTo>
                  <a:lnTo>
                    <a:pt x="5" y="383"/>
                  </a:lnTo>
                  <a:lnTo>
                    <a:pt x="3" y="389"/>
                  </a:lnTo>
                  <a:lnTo>
                    <a:pt x="1" y="396"/>
                  </a:lnTo>
                  <a:lnTo>
                    <a:pt x="3" y="405"/>
                  </a:lnTo>
                  <a:lnTo>
                    <a:pt x="7" y="413"/>
                  </a:lnTo>
                  <a:lnTo>
                    <a:pt x="12" y="418"/>
                  </a:lnTo>
                  <a:lnTo>
                    <a:pt x="19" y="421"/>
                  </a:lnTo>
                  <a:lnTo>
                    <a:pt x="19" y="422"/>
                  </a:lnTo>
                  <a:lnTo>
                    <a:pt x="19" y="424"/>
                  </a:lnTo>
                  <a:lnTo>
                    <a:pt x="19" y="425"/>
                  </a:lnTo>
                  <a:lnTo>
                    <a:pt x="19" y="426"/>
                  </a:lnTo>
                  <a:lnTo>
                    <a:pt x="19" y="428"/>
                  </a:lnTo>
                  <a:lnTo>
                    <a:pt x="19" y="428"/>
                  </a:lnTo>
                  <a:lnTo>
                    <a:pt x="19" y="429"/>
                  </a:lnTo>
                  <a:lnTo>
                    <a:pt x="19" y="431"/>
                  </a:lnTo>
                  <a:lnTo>
                    <a:pt x="16" y="435"/>
                  </a:lnTo>
                  <a:lnTo>
                    <a:pt x="14" y="439"/>
                  </a:lnTo>
                  <a:lnTo>
                    <a:pt x="12" y="443"/>
                  </a:lnTo>
                  <a:lnTo>
                    <a:pt x="12" y="448"/>
                  </a:lnTo>
                  <a:lnTo>
                    <a:pt x="14" y="455"/>
                  </a:lnTo>
                  <a:lnTo>
                    <a:pt x="16" y="461"/>
                  </a:lnTo>
                  <a:lnTo>
                    <a:pt x="19" y="466"/>
                  </a:lnTo>
                  <a:lnTo>
                    <a:pt x="25" y="470"/>
                  </a:lnTo>
                  <a:lnTo>
                    <a:pt x="25" y="473"/>
                  </a:lnTo>
                  <a:lnTo>
                    <a:pt x="25" y="476"/>
                  </a:lnTo>
                  <a:lnTo>
                    <a:pt x="23" y="477"/>
                  </a:lnTo>
                  <a:lnTo>
                    <a:pt x="23" y="480"/>
                  </a:lnTo>
                  <a:lnTo>
                    <a:pt x="25" y="488"/>
                  </a:lnTo>
                  <a:lnTo>
                    <a:pt x="29" y="496"/>
                  </a:lnTo>
                  <a:lnTo>
                    <a:pt x="34" y="502"/>
                  </a:lnTo>
                  <a:lnTo>
                    <a:pt x="41" y="506"/>
                  </a:lnTo>
                  <a:lnTo>
                    <a:pt x="42" y="507"/>
                  </a:lnTo>
                  <a:lnTo>
                    <a:pt x="42" y="507"/>
                  </a:lnTo>
                  <a:lnTo>
                    <a:pt x="42" y="509"/>
                  </a:lnTo>
                  <a:lnTo>
                    <a:pt x="42" y="510"/>
                  </a:lnTo>
                  <a:lnTo>
                    <a:pt x="40" y="514"/>
                  </a:lnTo>
                  <a:lnTo>
                    <a:pt x="37" y="520"/>
                  </a:lnTo>
                  <a:lnTo>
                    <a:pt x="36" y="525"/>
                  </a:lnTo>
                  <a:lnTo>
                    <a:pt x="34" y="531"/>
                  </a:lnTo>
                  <a:lnTo>
                    <a:pt x="37" y="540"/>
                  </a:lnTo>
                  <a:lnTo>
                    <a:pt x="42" y="549"/>
                  </a:lnTo>
                  <a:lnTo>
                    <a:pt x="51" y="554"/>
                  </a:lnTo>
                  <a:lnTo>
                    <a:pt x="62" y="557"/>
                  </a:lnTo>
                  <a:lnTo>
                    <a:pt x="63" y="557"/>
                  </a:lnTo>
                  <a:lnTo>
                    <a:pt x="63" y="557"/>
                  </a:lnTo>
                  <a:lnTo>
                    <a:pt x="64" y="557"/>
                  </a:lnTo>
                  <a:lnTo>
                    <a:pt x="64" y="557"/>
                  </a:lnTo>
                  <a:lnTo>
                    <a:pt x="66" y="558"/>
                  </a:lnTo>
                  <a:lnTo>
                    <a:pt x="66" y="558"/>
                  </a:lnTo>
                  <a:lnTo>
                    <a:pt x="67" y="559"/>
                  </a:lnTo>
                  <a:lnTo>
                    <a:pt x="67" y="559"/>
                  </a:lnTo>
                  <a:lnTo>
                    <a:pt x="67" y="558"/>
                  </a:lnTo>
                  <a:lnTo>
                    <a:pt x="68" y="557"/>
                  </a:lnTo>
                  <a:lnTo>
                    <a:pt x="68" y="557"/>
                  </a:lnTo>
                  <a:lnTo>
                    <a:pt x="70" y="555"/>
                  </a:lnTo>
                  <a:lnTo>
                    <a:pt x="74" y="554"/>
                  </a:lnTo>
                  <a:lnTo>
                    <a:pt x="77" y="553"/>
                  </a:lnTo>
                  <a:lnTo>
                    <a:pt x="79" y="550"/>
                  </a:lnTo>
                  <a:lnTo>
                    <a:pt x="82" y="547"/>
                  </a:lnTo>
                  <a:lnTo>
                    <a:pt x="88" y="544"/>
                  </a:lnTo>
                  <a:lnTo>
                    <a:pt x="93" y="542"/>
                  </a:lnTo>
                  <a:lnTo>
                    <a:pt x="99" y="539"/>
                  </a:lnTo>
                  <a:lnTo>
                    <a:pt x="105" y="536"/>
                  </a:lnTo>
                  <a:lnTo>
                    <a:pt x="111" y="535"/>
                  </a:lnTo>
                  <a:lnTo>
                    <a:pt x="116" y="532"/>
                  </a:lnTo>
                  <a:lnTo>
                    <a:pt x="123" y="532"/>
                  </a:lnTo>
                  <a:lnTo>
                    <a:pt x="129" y="531"/>
                  </a:lnTo>
                  <a:lnTo>
                    <a:pt x="138" y="532"/>
                  </a:lnTo>
                  <a:lnTo>
                    <a:pt x="147" y="535"/>
                  </a:lnTo>
                  <a:lnTo>
                    <a:pt x="156" y="539"/>
                  </a:lnTo>
                  <a:lnTo>
                    <a:pt x="164" y="543"/>
                  </a:lnTo>
                  <a:lnTo>
                    <a:pt x="171" y="549"/>
                  </a:lnTo>
                  <a:lnTo>
                    <a:pt x="177" y="553"/>
                  </a:lnTo>
                  <a:lnTo>
                    <a:pt x="181" y="555"/>
                  </a:lnTo>
                  <a:lnTo>
                    <a:pt x="182" y="557"/>
                  </a:lnTo>
                  <a:lnTo>
                    <a:pt x="188" y="558"/>
                  </a:lnTo>
                  <a:lnTo>
                    <a:pt x="196" y="558"/>
                  </a:lnTo>
                  <a:lnTo>
                    <a:pt x="204" y="558"/>
                  </a:lnTo>
                  <a:lnTo>
                    <a:pt x="212" y="558"/>
                  </a:lnTo>
                  <a:lnTo>
                    <a:pt x="221" y="558"/>
                  </a:lnTo>
                  <a:lnTo>
                    <a:pt x="227" y="557"/>
                  </a:lnTo>
                  <a:lnTo>
                    <a:pt x="232" y="557"/>
                  </a:lnTo>
                  <a:lnTo>
                    <a:pt x="233" y="557"/>
                  </a:lnTo>
                  <a:lnTo>
                    <a:pt x="223" y="522"/>
                  </a:lnTo>
                  <a:lnTo>
                    <a:pt x="216" y="487"/>
                  </a:lnTo>
                  <a:lnTo>
                    <a:pt x="219" y="450"/>
                  </a:lnTo>
                  <a:lnTo>
                    <a:pt x="226" y="418"/>
                  </a:lnTo>
                  <a:lnTo>
                    <a:pt x="234" y="402"/>
                  </a:lnTo>
                  <a:lnTo>
                    <a:pt x="238" y="398"/>
                  </a:lnTo>
                  <a:lnTo>
                    <a:pt x="245" y="389"/>
                  </a:lnTo>
                  <a:lnTo>
                    <a:pt x="255" y="380"/>
                  </a:lnTo>
                  <a:lnTo>
                    <a:pt x="266" y="368"/>
                  </a:lnTo>
                  <a:lnTo>
                    <a:pt x="278" y="354"/>
                  </a:lnTo>
                  <a:lnTo>
                    <a:pt x="293" y="339"/>
                  </a:lnTo>
                  <a:lnTo>
                    <a:pt x="308" y="324"/>
                  </a:lnTo>
                  <a:lnTo>
                    <a:pt x="325" y="307"/>
                  </a:lnTo>
                  <a:lnTo>
                    <a:pt x="344" y="295"/>
                  </a:lnTo>
                  <a:lnTo>
                    <a:pt x="373" y="285"/>
                  </a:lnTo>
                  <a:lnTo>
                    <a:pt x="408" y="276"/>
                  </a:lnTo>
                  <a:lnTo>
                    <a:pt x="445" y="267"/>
                  </a:lnTo>
                  <a:lnTo>
                    <a:pt x="480" y="261"/>
                  </a:lnTo>
                  <a:lnTo>
                    <a:pt x="510" y="256"/>
                  </a:lnTo>
                  <a:lnTo>
                    <a:pt x="530" y="254"/>
                  </a:lnTo>
                  <a:lnTo>
                    <a:pt x="539" y="252"/>
                  </a:lnTo>
                  <a:lnTo>
                    <a:pt x="565" y="251"/>
                  </a:lnTo>
                  <a:lnTo>
                    <a:pt x="591" y="251"/>
                  </a:lnTo>
                  <a:lnTo>
                    <a:pt x="615" y="251"/>
                  </a:lnTo>
                  <a:lnTo>
                    <a:pt x="641" y="252"/>
                  </a:lnTo>
                  <a:lnTo>
                    <a:pt x="665" y="254"/>
                  </a:lnTo>
                  <a:lnTo>
                    <a:pt x="689" y="255"/>
                  </a:lnTo>
                  <a:lnTo>
                    <a:pt x="713" y="256"/>
                  </a:lnTo>
                  <a:lnTo>
                    <a:pt x="735" y="259"/>
                  </a:lnTo>
                  <a:lnTo>
                    <a:pt x="755" y="262"/>
                  </a:lnTo>
                  <a:lnTo>
                    <a:pt x="776" y="263"/>
                  </a:lnTo>
                  <a:lnTo>
                    <a:pt x="795" y="266"/>
                  </a:lnTo>
                  <a:lnTo>
                    <a:pt x="813" y="269"/>
                  </a:lnTo>
                  <a:lnTo>
                    <a:pt x="831" y="272"/>
                  </a:lnTo>
                  <a:lnTo>
                    <a:pt x="846" y="274"/>
                  </a:lnTo>
                  <a:lnTo>
                    <a:pt x="859" y="277"/>
                  </a:lnTo>
                  <a:lnTo>
                    <a:pt x="872" y="280"/>
                  </a:lnTo>
                  <a:lnTo>
                    <a:pt x="870" y="283"/>
                  </a:lnTo>
                  <a:lnTo>
                    <a:pt x="870" y="284"/>
                  </a:lnTo>
                  <a:lnTo>
                    <a:pt x="869" y="287"/>
                  </a:lnTo>
                  <a:lnTo>
                    <a:pt x="869" y="289"/>
                  </a:lnTo>
                  <a:lnTo>
                    <a:pt x="872" y="300"/>
                  </a:lnTo>
                  <a:lnTo>
                    <a:pt x="877" y="309"/>
                  </a:lnTo>
                  <a:lnTo>
                    <a:pt x="885" y="314"/>
                  </a:lnTo>
                  <a:lnTo>
                    <a:pt x="896" y="317"/>
                  </a:lnTo>
                  <a:lnTo>
                    <a:pt x="906" y="315"/>
                  </a:lnTo>
                  <a:lnTo>
                    <a:pt x="914" y="310"/>
                  </a:lnTo>
                  <a:lnTo>
                    <a:pt x="920" y="303"/>
                  </a:lnTo>
                  <a:lnTo>
                    <a:pt x="922" y="295"/>
                  </a:lnTo>
                  <a:lnTo>
                    <a:pt x="926" y="292"/>
                  </a:lnTo>
                  <a:lnTo>
                    <a:pt x="929" y="288"/>
                  </a:lnTo>
                  <a:lnTo>
                    <a:pt x="931" y="284"/>
                  </a:lnTo>
                  <a:lnTo>
                    <a:pt x="932" y="280"/>
                  </a:lnTo>
                  <a:lnTo>
                    <a:pt x="939" y="276"/>
                  </a:lnTo>
                  <a:lnTo>
                    <a:pt x="944" y="270"/>
                  </a:lnTo>
                  <a:lnTo>
                    <a:pt x="947" y="263"/>
                  </a:lnTo>
                  <a:lnTo>
                    <a:pt x="948"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0" name="Freeform 106">
              <a:extLst>
                <a:ext uri="{FF2B5EF4-FFF2-40B4-BE49-F238E27FC236}">
                  <a16:creationId xmlns:a16="http://schemas.microsoft.com/office/drawing/2014/main" id="{65C3E8C8-353E-C49D-2856-E7A09A72A5FE}"/>
                </a:ext>
              </a:extLst>
            </p:cNvPr>
            <p:cNvSpPr>
              <a:spLocks/>
            </p:cNvSpPr>
            <p:nvPr/>
          </p:nvSpPr>
          <p:spPr bwMode="auto">
            <a:xfrm flipH="1">
              <a:off x="5155" y="3209"/>
              <a:ext cx="70" cy="31"/>
            </a:xfrm>
            <a:custGeom>
              <a:avLst/>
              <a:gdLst>
                <a:gd name="T0" fmla="*/ 184 w 185"/>
                <a:gd name="T1" fmla="*/ 29 h 81"/>
                <a:gd name="T2" fmla="*/ 177 w 185"/>
                <a:gd name="T3" fmla="*/ 38 h 81"/>
                <a:gd name="T4" fmla="*/ 170 w 185"/>
                <a:gd name="T5" fmla="*/ 47 h 81"/>
                <a:gd name="T6" fmla="*/ 163 w 185"/>
                <a:gd name="T7" fmla="*/ 55 h 81"/>
                <a:gd name="T8" fmla="*/ 155 w 185"/>
                <a:gd name="T9" fmla="*/ 62 h 81"/>
                <a:gd name="T10" fmla="*/ 144 w 185"/>
                <a:gd name="T11" fmla="*/ 67 h 81"/>
                <a:gd name="T12" fmla="*/ 133 w 185"/>
                <a:gd name="T13" fmla="*/ 71 h 81"/>
                <a:gd name="T14" fmla="*/ 118 w 185"/>
                <a:gd name="T15" fmla="*/ 75 h 81"/>
                <a:gd name="T16" fmla="*/ 102 w 185"/>
                <a:gd name="T17" fmla="*/ 78 h 81"/>
                <a:gd name="T18" fmla="*/ 84 w 185"/>
                <a:gd name="T19" fmla="*/ 81 h 81"/>
                <a:gd name="T20" fmla="*/ 69 w 185"/>
                <a:gd name="T21" fmla="*/ 81 h 81"/>
                <a:gd name="T22" fmla="*/ 54 w 185"/>
                <a:gd name="T23" fmla="*/ 81 h 81"/>
                <a:gd name="T24" fmla="*/ 41 w 185"/>
                <a:gd name="T25" fmla="*/ 79 h 81"/>
                <a:gd name="T26" fmla="*/ 29 w 185"/>
                <a:gd name="T27" fmla="*/ 75 h 81"/>
                <a:gd name="T28" fmla="*/ 19 w 185"/>
                <a:gd name="T29" fmla="*/ 71 h 81"/>
                <a:gd name="T30" fmla="*/ 11 w 185"/>
                <a:gd name="T31" fmla="*/ 67 h 81"/>
                <a:gd name="T32" fmla="*/ 3 w 185"/>
                <a:gd name="T33" fmla="*/ 60 h 81"/>
                <a:gd name="T34" fmla="*/ 0 w 185"/>
                <a:gd name="T35" fmla="*/ 53 h 81"/>
                <a:gd name="T36" fmla="*/ 3 w 185"/>
                <a:gd name="T37" fmla="*/ 45 h 81"/>
                <a:gd name="T38" fmla="*/ 11 w 185"/>
                <a:gd name="T39" fmla="*/ 37 h 81"/>
                <a:gd name="T40" fmla="*/ 22 w 185"/>
                <a:gd name="T41" fmla="*/ 27 h 81"/>
                <a:gd name="T42" fmla="*/ 36 w 185"/>
                <a:gd name="T43" fmla="*/ 19 h 81"/>
                <a:gd name="T44" fmla="*/ 52 w 185"/>
                <a:gd name="T45" fmla="*/ 12 h 81"/>
                <a:gd name="T46" fmla="*/ 71 w 185"/>
                <a:gd name="T47" fmla="*/ 7 h 81"/>
                <a:gd name="T48" fmla="*/ 89 w 185"/>
                <a:gd name="T49" fmla="*/ 3 h 81"/>
                <a:gd name="T50" fmla="*/ 108 w 185"/>
                <a:gd name="T51" fmla="*/ 1 h 81"/>
                <a:gd name="T52" fmla="*/ 128 w 185"/>
                <a:gd name="T53" fmla="*/ 0 h 81"/>
                <a:gd name="T54" fmla="*/ 144 w 185"/>
                <a:gd name="T55" fmla="*/ 3 h 81"/>
                <a:gd name="T56" fmla="*/ 159 w 185"/>
                <a:gd name="T57" fmla="*/ 5 h 81"/>
                <a:gd name="T58" fmla="*/ 171 w 185"/>
                <a:gd name="T59" fmla="*/ 10 h 81"/>
                <a:gd name="T60" fmla="*/ 181 w 185"/>
                <a:gd name="T61" fmla="*/ 15 h 81"/>
                <a:gd name="T62" fmla="*/ 185 w 185"/>
                <a:gd name="T63" fmla="*/ 22 h 81"/>
                <a:gd name="T64" fmla="*/ 184 w 185"/>
                <a:gd name="T6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81">
                  <a:moveTo>
                    <a:pt x="184" y="29"/>
                  </a:moveTo>
                  <a:lnTo>
                    <a:pt x="177" y="38"/>
                  </a:lnTo>
                  <a:lnTo>
                    <a:pt x="170" y="47"/>
                  </a:lnTo>
                  <a:lnTo>
                    <a:pt x="163" y="55"/>
                  </a:lnTo>
                  <a:lnTo>
                    <a:pt x="155" y="62"/>
                  </a:lnTo>
                  <a:lnTo>
                    <a:pt x="144" y="67"/>
                  </a:lnTo>
                  <a:lnTo>
                    <a:pt x="133" y="71"/>
                  </a:lnTo>
                  <a:lnTo>
                    <a:pt x="118" y="75"/>
                  </a:lnTo>
                  <a:lnTo>
                    <a:pt x="102" y="78"/>
                  </a:lnTo>
                  <a:lnTo>
                    <a:pt x="84" y="81"/>
                  </a:lnTo>
                  <a:lnTo>
                    <a:pt x="69" y="81"/>
                  </a:lnTo>
                  <a:lnTo>
                    <a:pt x="54" y="81"/>
                  </a:lnTo>
                  <a:lnTo>
                    <a:pt x="41" y="79"/>
                  </a:lnTo>
                  <a:lnTo>
                    <a:pt x="29" y="75"/>
                  </a:lnTo>
                  <a:lnTo>
                    <a:pt x="19" y="71"/>
                  </a:lnTo>
                  <a:lnTo>
                    <a:pt x="11" y="67"/>
                  </a:lnTo>
                  <a:lnTo>
                    <a:pt x="3" y="60"/>
                  </a:lnTo>
                  <a:lnTo>
                    <a:pt x="0" y="53"/>
                  </a:lnTo>
                  <a:lnTo>
                    <a:pt x="3" y="45"/>
                  </a:lnTo>
                  <a:lnTo>
                    <a:pt x="11" y="37"/>
                  </a:lnTo>
                  <a:lnTo>
                    <a:pt x="22" y="27"/>
                  </a:lnTo>
                  <a:lnTo>
                    <a:pt x="36" y="19"/>
                  </a:lnTo>
                  <a:lnTo>
                    <a:pt x="52" y="12"/>
                  </a:lnTo>
                  <a:lnTo>
                    <a:pt x="71" y="7"/>
                  </a:lnTo>
                  <a:lnTo>
                    <a:pt x="89" y="3"/>
                  </a:lnTo>
                  <a:lnTo>
                    <a:pt x="108" y="1"/>
                  </a:lnTo>
                  <a:lnTo>
                    <a:pt x="128" y="0"/>
                  </a:lnTo>
                  <a:lnTo>
                    <a:pt x="144" y="3"/>
                  </a:lnTo>
                  <a:lnTo>
                    <a:pt x="159" y="5"/>
                  </a:lnTo>
                  <a:lnTo>
                    <a:pt x="171" y="10"/>
                  </a:lnTo>
                  <a:lnTo>
                    <a:pt x="181" y="15"/>
                  </a:lnTo>
                  <a:lnTo>
                    <a:pt x="185" y="22"/>
                  </a:lnTo>
                  <a:lnTo>
                    <a:pt x="184" y="2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1" name="Freeform 107">
              <a:extLst>
                <a:ext uri="{FF2B5EF4-FFF2-40B4-BE49-F238E27FC236}">
                  <a16:creationId xmlns:a16="http://schemas.microsoft.com/office/drawing/2014/main" id="{E0C471AB-FD29-CFD8-EB6F-56BE3D8A4241}"/>
                </a:ext>
              </a:extLst>
            </p:cNvPr>
            <p:cNvSpPr>
              <a:spLocks/>
            </p:cNvSpPr>
            <p:nvPr/>
          </p:nvSpPr>
          <p:spPr bwMode="auto">
            <a:xfrm flipH="1">
              <a:off x="5167" y="3211"/>
              <a:ext cx="37" cy="13"/>
            </a:xfrm>
            <a:custGeom>
              <a:avLst/>
              <a:gdLst>
                <a:gd name="T0" fmla="*/ 0 w 100"/>
                <a:gd name="T1" fmla="*/ 7 h 37"/>
                <a:gd name="T2" fmla="*/ 1 w 100"/>
                <a:gd name="T3" fmla="*/ 8 h 37"/>
                <a:gd name="T4" fmla="*/ 7 w 100"/>
                <a:gd name="T5" fmla="*/ 11 h 37"/>
                <a:gd name="T6" fmla="*/ 16 w 100"/>
                <a:gd name="T7" fmla="*/ 13 h 37"/>
                <a:gd name="T8" fmla="*/ 27 w 100"/>
                <a:gd name="T9" fmla="*/ 16 h 37"/>
                <a:gd name="T10" fmla="*/ 42 w 100"/>
                <a:gd name="T11" fmla="*/ 17 h 37"/>
                <a:gd name="T12" fmla="*/ 59 w 100"/>
                <a:gd name="T13" fmla="*/ 16 h 37"/>
                <a:gd name="T14" fmla="*/ 79 w 100"/>
                <a:gd name="T15" fmla="*/ 11 h 37"/>
                <a:gd name="T16" fmla="*/ 100 w 100"/>
                <a:gd name="T17" fmla="*/ 0 h 37"/>
                <a:gd name="T18" fmla="*/ 99 w 100"/>
                <a:gd name="T19" fmla="*/ 2 h 37"/>
                <a:gd name="T20" fmla="*/ 96 w 100"/>
                <a:gd name="T21" fmla="*/ 9 h 37"/>
                <a:gd name="T22" fmla="*/ 89 w 100"/>
                <a:gd name="T23" fmla="*/ 17 h 37"/>
                <a:gd name="T24" fmla="*/ 79 w 100"/>
                <a:gd name="T25" fmla="*/ 27 h 37"/>
                <a:gd name="T26" fmla="*/ 66 w 100"/>
                <a:gd name="T27" fmla="*/ 34 h 37"/>
                <a:gd name="T28" fmla="*/ 48 w 100"/>
                <a:gd name="T29" fmla="*/ 37 h 37"/>
                <a:gd name="T30" fmla="*/ 27 w 100"/>
                <a:gd name="T31" fmla="*/ 34 h 37"/>
                <a:gd name="T32" fmla="*/ 0 w 100"/>
                <a:gd name="T33" fmla="*/ 23 h 37"/>
                <a:gd name="T34" fmla="*/ 0 w 100"/>
                <a:gd name="T35"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37">
                  <a:moveTo>
                    <a:pt x="0" y="7"/>
                  </a:moveTo>
                  <a:lnTo>
                    <a:pt x="1" y="8"/>
                  </a:lnTo>
                  <a:lnTo>
                    <a:pt x="7" y="11"/>
                  </a:lnTo>
                  <a:lnTo>
                    <a:pt x="16" y="13"/>
                  </a:lnTo>
                  <a:lnTo>
                    <a:pt x="27" y="16"/>
                  </a:lnTo>
                  <a:lnTo>
                    <a:pt x="42" y="17"/>
                  </a:lnTo>
                  <a:lnTo>
                    <a:pt x="59" y="16"/>
                  </a:lnTo>
                  <a:lnTo>
                    <a:pt x="79" y="11"/>
                  </a:lnTo>
                  <a:lnTo>
                    <a:pt x="100" y="0"/>
                  </a:lnTo>
                  <a:lnTo>
                    <a:pt x="99" y="2"/>
                  </a:lnTo>
                  <a:lnTo>
                    <a:pt x="96" y="9"/>
                  </a:lnTo>
                  <a:lnTo>
                    <a:pt x="89" y="17"/>
                  </a:lnTo>
                  <a:lnTo>
                    <a:pt x="79" y="27"/>
                  </a:lnTo>
                  <a:lnTo>
                    <a:pt x="66" y="34"/>
                  </a:lnTo>
                  <a:lnTo>
                    <a:pt x="48" y="37"/>
                  </a:lnTo>
                  <a:lnTo>
                    <a:pt x="27" y="34"/>
                  </a:lnTo>
                  <a:lnTo>
                    <a:pt x="0" y="2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2" name="Freeform 108">
              <a:extLst>
                <a:ext uri="{FF2B5EF4-FFF2-40B4-BE49-F238E27FC236}">
                  <a16:creationId xmlns:a16="http://schemas.microsoft.com/office/drawing/2014/main" id="{DABF2CFA-0D91-0232-B597-3011E90A8D14}"/>
                </a:ext>
              </a:extLst>
            </p:cNvPr>
            <p:cNvSpPr>
              <a:spLocks/>
            </p:cNvSpPr>
            <p:nvPr/>
          </p:nvSpPr>
          <p:spPr bwMode="auto">
            <a:xfrm flipH="1">
              <a:off x="5258" y="3117"/>
              <a:ext cx="13" cy="23"/>
            </a:xfrm>
            <a:custGeom>
              <a:avLst/>
              <a:gdLst>
                <a:gd name="T0" fmla="*/ 35 w 35"/>
                <a:gd name="T1" fmla="*/ 29 h 59"/>
                <a:gd name="T2" fmla="*/ 33 w 35"/>
                <a:gd name="T3" fmla="*/ 40 h 59"/>
                <a:gd name="T4" fmla="*/ 29 w 35"/>
                <a:gd name="T5" fmla="*/ 49 h 59"/>
                <a:gd name="T6" fmla="*/ 24 w 35"/>
                <a:gd name="T7" fmla="*/ 56 h 59"/>
                <a:gd name="T8" fmla="*/ 17 w 35"/>
                <a:gd name="T9" fmla="*/ 59 h 59"/>
                <a:gd name="T10" fmla="*/ 11 w 35"/>
                <a:gd name="T11" fmla="*/ 56 h 59"/>
                <a:gd name="T12" fmla="*/ 6 w 35"/>
                <a:gd name="T13" fmla="*/ 49 h 59"/>
                <a:gd name="T14" fmla="*/ 2 w 35"/>
                <a:gd name="T15" fmla="*/ 40 h 59"/>
                <a:gd name="T16" fmla="*/ 0 w 35"/>
                <a:gd name="T17" fmla="*/ 29 h 59"/>
                <a:gd name="T18" fmla="*/ 2 w 35"/>
                <a:gd name="T19" fmla="*/ 18 h 59"/>
                <a:gd name="T20" fmla="*/ 6 w 35"/>
                <a:gd name="T21" fmla="*/ 8 h 59"/>
                <a:gd name="T22" fmla="*/ 11 w 35"/>
                <a:gd name="T23" fmla="*/ 3 h 59"/>
                <a:gd name="T24" fmla="*/ 17 w 35"/>
                <a:gd name="T25" fmla="*/ 0 h 59"/>
                <a:gd name="T26" fmla="*/ 24 w 35"/>
                <a:gd name="T27" fmla="*/ 3 h 59"/>
                <a:gd name="T28" fmla="*/ 29 w 35"/>
                <a:gd name="T29" fmla="*/ 8 h 59"/>
                <a:gd name="T30" fmla="*/ 33 w 35"/>
                <a:gd name="T31" fmla="*/ 18 h 59"/>
                <a:gd name="T32" fmla="*/ 35 w 35"/>
                <a:gd name="T3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59">
                  <a:moveTo>
                    <a:pt x="35" y="29"/>
                  </a:moveTo>
                  <a:lnTo>
                    <a:pt x="33" y="40"/>
                  </a:lnTo>
                  <a:lnTo>
                    <a:pt x="29" y="49"/>
                  </a:lnTo>
                  <a:lnTo>
                    <a:pt x="24" y="56"/>
                  </a:lnTo>
                  <a:lnTo>
                    <a:pt x="17" y="59"/>
                  </a:lnTo>
                  <a:lnTo>
                    <a:pt x="11" y="56"/>
                  </a:lnTo>
                  <a:lnTo>
                    <a:pt x="6" y="49"/>
                  </a:lnTo>
                  <a:lnTo>
                    <a:pt x="2" y="40"/>
                  </a:lnTo>
                  <a:lnTo>
                    <a:pt x="0" y="29"/>
                  </a:lnTo>
                  <a:lnTo>
                    <a:pt x="2" y="18"/>
                  </a:lnTo>
                  <a:lnTo>
                    <a:pt x="6" y="8"/>
                  </a:lnTo>
                  <a:lnTo>
                    <a:pt x="11" y="3"/>
                  </a:lnTo>
                  <a:lnTo>
                    <a:pt x="17" y="0"/>
                  </a:lnTo>
                  <a:lnTo>
                    <a:pt x="24" y="3"/>
                  </a:lnTo>
                  <a:lnTo>
                    <a:pt x="29" y="8"/>
                  </a:lnTo>
                  <a:lnTo>
                    <a:pt x="33" y="18"/>
                  </a:lnTo>
                  <a:lnTo>
                    <a:pt x="35"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3" name="Freeform 109">
              <a:extLst>
                <a:ext uri="{FF2B5EF4-FFF2-40B4-BE49-F238E27FC236}">
                  <a16:creationId xmlns:a16="http://schemas.microsoft.com/office/drawing/2014/main" id="{460F0A95-D65D-8841-B050-656B113E40A7}"/>
                </a:ext>
              </a:extLst>
            </p:cNvPr>
            <p:cNvSpPr>
              <a:spLocks/>
            </p:cNvSpPr>
            <p:nvPr/>
          </p:nvSpPr>
          <p:spPr bwMode="auto">
            <a:xfrm flipH="1">
              <a:off x="5141" y="3537"/>
              <a:ext cx="253" cy="84"/>
            </a:xfrm>
            <a:custGeom>
              <a:avLst/>
              <a:gdLst>
                <a:gd name="T0" fmla="*/ 6 w 678"/>
                <a:gd name="T1" fmla="*/ 87 h 224"/>
                <a:gd name="T2" fmla="*/ 46 w 678"/>
                <a:gd name="T3" fmla="*/ 109 h 224"/>
                <a:gd name="T4" fmla="*/ 103 w 678"/>
                <a:gd name="T5" fmla="*/ 137 h 224"/>
                <a:gd name="T6" fmla="*/ 162 w 678"/>
                <a:gd name="T7" fmla="*/ 159 h 224"/>
                <a:gd name="T8" fmla="*/ 202 w 678"/>
                <a:gd name="T9" fmla="*/ 163 h 224"/>
                <a:gd name="T10" fmla="*/ 225 w 678"/>
                <a:gd name="T11" fmla="*/ 169 h 224"/>
                <a:gd name="T12" fmla="*/ 243 w 678"/>
                <a:gd name="T13" fmla="*/ 176 h 224"/>
                <a:gd name="T14" fmla="*/ 262 w 678"/>
                <a:gd name="T15" fmla="*/ 185 h 224"/>
                <a:gd name="T16" fmla="*/ 288 w 678"/>
                <a:gd name="T17" fmla="*/ 195 h 224"/>
                <a:gd name="T18" fmla="*/ 307 w 678"/>
                <a:gd name="T19" fmla="*/ 206 h 224"/>
                <a:gd name="T20" fmla="*/ 321 w 678"/>
                <a:gd name="T21" fmla="*/ 216 h 224"/>
                <a:gd name="T22" fmla="*/ 332 w 678"/>
                <a:gd name="T23" fmla="*/ 222 h 224"/>
                <a:gd name="T24" fmla="*/ 346 w 678"/>
                <a:gd name="T25" fmla="*/ 224 h 224"/>
                <a:gd name="T26" fmla="*/ 364 w 678"/>
                <a:gd name="T27" fmla="*/ 220 h 224"/>
                <a:gd name="T28" fmla="*/ 383 w 678"/>
                <a:gd name="T29" fmla="*/ 211 h 224"/>
                <a:gd name="T30" fmla="*/ 401 w 678"/>
                <a:gd name="T31" fmla="*/ 203 h 224"/>
                <a:gd name="T32" fmla="*/ 414 w 678"/>
                <a:gd name="T33" fmla="*/ 191 h 224"/>
                <a:gd name="T34" fmla="*/ 432 w 678"/>
                <a:gd name="T35" fmla="*/ 172 h 224"/>
                <a:gd name="T36" fmla="*/ 447 w 678"/>
                <a:gd name="T37" fmla="*/ 150 h 224"/>
                <a:gd name="T38" fmla="*/ 458 w 678"/>
                <a:gd name="T39" fmla="*/ 136 h 224"/>
                <a:gd name="T40" fmla="*/ 532 w 678"/>
                <a:gd name="T41" fmla="*/ 139 h 224"/>
                <a:gd name="T42" fmla="*/ 577 w 678"/>
                <a:gd name="T43" fmla="*/ 99 h 224"/>
                <a:gd name="T44" fmla="*/ 588 w 678"/>
                <a:gd name="T45" fmla="*/ 102 h 224"/>
                <a:gd name="T46" fmla="*/ 605 w 678"/>
                <a:gd name="T47" fmla="*/ 129 h 224"/>
                <a:gd name="T48" fmla="*/ 627 w 678"/>
                <a:gd name="T49" fmla="*/ 109 h 224"/>
                <a:gd name="T50" fmla="*/ 639 w 678"/>
                <a:gd name="T51" fmla="*/ 113 h 224"/>
                <a:gd name="T52" fmla="*/ 661 w 678"/>
                <a:gd name="T53" fmla="*/ 125 h 224"/>
                <a:gd name="T54" fmla="*/ 669 w 678"/>
                <a:gd name="T55" fmla="*/ 74 h 224"/>
                <a:gd name="T56" fmla="*/ 664 w 678"/>
                <a:gd name="T57" fmla="*/ 68 h 224"/>
                <a:gd name="T58" fmla="*/ 650 w 678"/>
                <a:gd name="T59" fmla="*/ 51 h 224"/>
                <a:gd name="T60" fmla="*/ 628 w 678"/>
                <a:gd name="T61" fmla="*/ 36 h 224"/>
                <a:gd name="T62" fmla="*/ 601 w 678"/>
                <a:gd name="T63" fmla="*/ 30 h 224"/>
                <a:gd name="T64" fmla="*/ 573 w 678"/>
                <a:gd name="T65" fmla="*/ 35 h 224"/>
                <a:gd name="T66" fmla="*/ 553 w 678"/>
                <a:gd name="T67" fmla="*/ 39 h 224"/>
                <a:gd name="T68" fmla="*/ 538 w 678"/>
                <a:gd name="T69" fmla="*/ 43 h 224"/>
                <a:gd name="T70" fmla="*/ 532 w 678"/>
                <a:gd name="T71" fmla="*/ 44 h 224"/>
                <a:gd name="T72" fmla="*/ 484 w 678"/>
                <a:gd name="T73" fmla="*/ 48 h 224"/>
                <a:gd name="T74" fmla="*/ 479 w 678"/>
                <a:gd name="T75" fmla="*/ 46 h 224"/>
                <a:gd name="T76" fmla="*/ 465 w 678"/>
                <a:gd name="T77" fmla="*/ 39 h 224"/>
                <a:gd name="T78" fmla="*/ 449 w 678"/>
                <a:gd name="T79" fmla="*/ 33 h 224"/>
                <a:gd name="T80" fmla="*/ 434 w 678"/>
                <a:gd name="T81" fmla="*/ 30 h 224"/>
                <a:gd name="T82" fmla="*/ 417 w 678"/>
                <a:gd name="T83" fmla="*/ 30 h 224"/>
                <a:gd name="T84" fmla="*/ 397 w 678"/>
                <a:gd name="T85" fmla="*/ 28 h 224"/>
                <a:gd name="T86" fmla="*/ 380 w 678"/>
                <a:gd name="T87" fmla="*/ 26 h 224"/>
                <a:gd name="T88" fmla="*/ 373 w 678"/>
                <a:gd name="T89" fmla="*/ 26 h 224"/>
                <a:gd name="T90" fmla="*/ 0 w 678"/>
                <a:gd name="T91" fmla="*/ 8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8" h="224">
                  <a:moveTo>
                    <a:pt x="0" y="83"/>
                  </a:moveTo>
                  <a:lnTo>
                    <a:pt x="6" y="87"/>
                  </a:lnTo>
                  <a:lnTo>
                    <a:pt x="22" y="95"/>
                  </a:lnTo>
                  <a:lnTo>
                    <a:pt x="46" y="109"/>
                  </a:lnTo>
                  <a:lnTo>
                    <a:pt x="73" y="122"/>
                  </a:lnTo>
                  <a:lnTo>
                    <a:pt x="103" y="137"/>
                  </a:lnTo>
                  <a:lnTo>
                    <a:pt x="133" y="151"/>
                  </a:lnTo>
                  <a:lnTo>
                    <a:pt x="162" y="159"/>
                  </a:lnTo>
                  <a:lnTo>
                    <a:pt x="184" y="163"/>
                  </a:lnTo>
                  <a:lnTo>
                    <a:pt x="202" y="163"/>
                  </a:lnTo>
                  <a:lnTo>
                    <a:pt x="214" y="166"/>
                  </a:lnTo>
                  <a:lnTo>
                    <a:pt x="225" y="169"/>
                  </a:lnTo>
                  <a:lnTo>
                    <a:pt x="235" y="172"/>
                  </a:lnTo>
                  <a:lnTo>
                    <a:pt x="243" y="176"/>
                  </a:lnTo>
                  <a:lnTo>
                    <a:pt x="251" y="180"/>
                  </a:lnTo>
                  <a:lnTo>
                    <a:pt x="262" y="185"/>
                  </a:lnTo>
                  <a:lnTo>
                    <a:pt x="275" y="190"/>
                  </a:lnTo>
                  <a:lnTo>
                    <a:pt x="288" y="195"/>
                  </a:lnTo>
                  <a:lnTo>
                    <a:pt x="298" y="200"/>
                  </a:lnTo>
                  <a:lnTo>
                    <a:pt x="307" y="206"/>
                  </a:lnTo>
                  <a:lnTo>
                    <a:pt x="314" y="211"/>
                  </a:lnTo>
                  <a:lnTo>
                    <a:pt x="321" y="216"/>
                  </a:lnTo>
                  <a:lnTo>
                    <a:pt x="327" y="220"/>
                  </a:lnTo>
                  <a:lnTo>
                    <a:pt x="332" y="222"/>
                  </a:lnTo>
                  <a:lnTo>
                    <a:pt x="339" y="224"/>
                  </a:lnTo>
                  <a:lnTo>
                    <a:pt x="346" y="224"/>
                  </a:lnTo>
                  <a:lnTo>
                    <a:pt x="355" y="221"/>
                  </a:lnTo>
                  <a:lnTo>
                    <a:pt x="364" y="220"/>
                  </a:lnTo>
                  <a:lnTo>
                    <a:pt x="373" y="216"/>
                  </a:lnTo>
                  <a:lnTo>
                    <a:pt x="383" y="211"/>
                  </a:lnTo>
                  <a:lnTo>
                    <a:pt x="392" y="207"/>
                  </a:lnTo>
                  <a:lnTo>
                    <a:pt x="401" y="203"/>
                  </a:lnTo>
                  <a:lnTo>
                    <a:pt x="407" y="198"/>
                  </a:lnTo>
                  <a:lnTo>
                    <a:pt x="414" y="191"/>
                  </a:lnTo>
                  <a:lnTo>
                    <a:pt x="423" y="183"/>
                  </a:lnTo>
                  <a:lnTo>
                    <a:pt x="432" y="172"/>
                  </a:lnTo>
                  <a:lnTo>
                    <a:pt x="440" y="161"/>
                  </a:lnTo>
                  <a:lnTo>
                    <a:pt x="447" y="150"/>
                  </a:lnTo>
                  <a:lnTo>
                    <a:pt x="454" y="142"/>
                  </a:lnTo>
                  <a:lnTo>
                    <a:pt x="458" y="136"/>
                  </a:lnTo>
                  <a:lnTo>
                    <a:pt x="460" y="133"/>
                  </a:lnTo>
                  <a:lnTo>
                    <a:pt x="532" y="139"/>
                  </a:lnTo>
                  <a:lnTo>
                    <a:pt x="575" y="99"/>
                  </a:lnTo>
                  <a:lnTo>
                    <a:pt x="577" y="99"/>
                  </a:lnTo>
                  <a:lnTo>
                    <a:pt x="583" y="99"/>
                  </a:lnTo>
                  <a:lnTo>
                    <a:pt x="588" y="102"/>
                  </a:lnTo>
                  <a:lnTo>
                    <a:pt x="591" y="109"/>
                  </a:lnTo>
                  <a:lnTo>
                    <a:pt x="605" y="129"/>
                  </a:lnTo>
                  <a:lnTo>
                    <a:pt x="621" y="125"/>
                  </a:lnTo>
                  <a:lnTo>
                    <a:pt x="627" y="109"/>
                  </a:lnTo>
                  <a:lnTo>
                    <a:pt x="631" y="110"/>
                  </a:lnTo>
                  <a:lnTo>
                    <a:pt x="639" y="113"/>
                  </a:lnTo>
                  <a:lnTo>
                    <a:pt x="650" y="117"/>
                  </a:lnTo>
                  <a:lnTo>
                    <a:pt x="661" y="125"/>
                  </a:lnTo>
                  <a:lnTo>
                    <a:pt x="678" y="117"/>
                  </a:lnTo>
                  <a:lnTo>
                    <a:pt x="669" y="74"/>
                  </a:lnTo>
                  <a:lnTo>
                    <a:pt x="668" y="73"/>
                  </a:lnTo>
                  <a:lnTo>
                    <a:pt x="664" y="68"/>
                  </a:lnTo>
                  <a:lnTo>
                    <a:pt x="658" y="59"/>
                  </a:lnTo>
                  <a:lnTo>
                    <a:pt x="650" y="51"/>
                  </a:lnTo>
                  <a:lnTo>
                    <a:pt x="639" y="43"/>
                  </a:lnTo>
                  <a:lnTo>
                    <a:pt x="628" y="36"/>
                  </a:lnTo>
                  <a:lnTo>
                    <a:pt x="614" y="32"/>
                  </a:lnTo>
                  <a:lnTo>
                    <a:pt x="601" y="30"/>
                  </a:lnTo>
                  <a:lnTo>
                    <a:pt x="587" y="32"/>
                  </a:lnTo>
                  <a:lnTo>
                    <a:pt x="573" y="35"/>
                  </a:lnTo>
                  <a:lnTo>
                    <a:pt x="562" y="36"/>
                  </a:lnTo>
                  <a:lnTo>
                    <a:pt x="553" y="39"/>
                  </a:lnTo>
                  <a:lnTo>
                    <a:pt x="543" y="41"/>
                  </a:lnTo>
                  <a:lnTo>
                    <a:pt x="538" y="43"/>
                  </a:lnTo>
                  <a:lnTo>
                    <a:pt x="534" y="44"/>
                  </a:lnTo>
                  <a:lnTo>
                    <a:pt x="532" y="44"/>
                  </a:lnTo>
                  <a:lnTo>
                    <a:pt x="502" y="65"/>
                  </a:lnTo>
                  <a:lnTo>
                    <a:pt x="484" y="48"/>
                  </a:lnTo>
                  <a:lnTo>
                    <a:pt x="483" y="47"/>
                  </a:lnTo>
                  <a:lnTo>
                    <a:pt x="479" y="46"/>
                  </a:lnTo>
                  <a:lnTo>
                    <a:pt x="472" y="43"/>
                  </a:lnTo>
                  <a:lnTo>
                    <a:pt x="465" y="39"/>
                  </a:lnTo>
                  <a:lnTo>
                    <a:pt x="457" y="36"/>
                  </a:lnTo>
                  <a:lnTo>
                    <a:pt x="449" y="33"/>
                  </a:lnTo>
                  <a:lnTo>
                    <a:pt x="440" y="32"/>
                  </a:lnTo>
                  <a:lnTo>
                    <a:pt x="434" y="30"/>
                  </a:lnTo>
                  <a:lnTo>
                    <a:pt x="425" y="30"/>
                  </a:lnTo>
                  <a:lnTo>
                    <a:pt x="417" y="30"/>
                  </a:lnTo>
                  <a:lnTo>
                    <a:pt x="406" y="29"/>
                  </a:lnTo>
                  <a:lnTo>
                    <a:pt x="397" y="28"/>
                  </a:lnTo>
                  <a:lnTo>
                    <a:pt x="387" y="28"/>
                  </a:lnTo>
                  <a:lnTo>
                    <a:pt x="380" y="26"/>
                  </a:lnTo>
                  <a:lnTo>
                    <a:pt x="375" y="26"/>
                  </a:lnTo>
                  <a:lnTo>
                    <a:pt x="373" y="26"/>
                  </a:lnTo>
                  <a:lnTo>
                    <a:pt x="287" y="0"/>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4" name="Freeform 110">
              <a:extLst>
                <a:ext uri="{FF2B5EF4-FFF2-40B4-BE49-F238E27FC236}">
                  <a16:creationId xmlns:a16="http://schemas.microsoft.com/office/drawing/2014/main" id="{CA0AAA4E-06C7-5F21-D949-8E667AF59607}"/>
                </a:ext>
              </a:extLst>
            </p:cNvPr>
            <p:cNvSpPr>
              <a:spLocks/>
            </p:cNvSpPr>
            <p:nvPr/>
          </p:nvSpPr>
          <p:spPr bwMode="auto">
            <a:xfrm flipH="1">
              <a:off x="4657" y="3275"/>
              <a:ext cx="367" cy="284"/>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5" name="Freeform 111">
              <a:extLst>
                <a:ext uri="{FF2B5EF4-FFF2-40B4-BE49-F238E27FC236}">
                  <a16:creationId xmlns:a16="http://schemas.microsoft.com/office/drawing/2014/main" id="{FBA23AB5-7F2C-6DE2-6B60-5DA53BB99EDE}"/>
                </a:ext>
              </a:extLst>
            </p:cNvPr>
            <p:cNvSpPr>
              <a:spLocks/>
            </p:cNvSpPr>
            <p:nvPr/>
          </p:nvSpPr>
          <p:spPr bwMode="auto">
            <a:xfrm flipH="1">
              <a:off x="4852" y="3297"/>
              <a:ext cx="159" cy="248"/>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6" name="Freeform 112">
              <a:extLst>
                <a:ext uri="{FF2B5EF4-FFF2-40B4-BE49-F238E27FC236}">
                  <a16:creationId xmlns:a16="http://schemas.microsoft.com/office/drawing/2014/main" id="{BA6B8C00-54D5-457E-FF6E-444008E0B6BC}"/>
                </a:ext>
              </a:extLst>
            </p:cNvPr>
            <p:cNvSpPr>
              <a:spLocks/>
            </p:cNvSpPr>
            <p:nvPr/>
          </p:nvSpPr>
          <p:spPr bwMode="auto">
            <a:xfrm flipH="1">
              <a:off x="4676" y="3288"/>
              <a:ext cx="298" cy="49"/>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7" name="Freeform 113">
              <a:extLst>
                <a:ext uri="{FF2B5EF4-FFF2-40B4-BE49-F238E27FC236}">
                  <a16:creationId xmlns:a16="http://schemas.microsoft.com/office/drawing/2014/main" id="{6A4053C2-852C-2866-3618-7B6EA16A658F}"/>
                </a:ext>
              </a:extLst>
            </p:cNvPr>
            <p:cNvSpPr>
              <a:spLocks/>
            </p:cNvSpPr>
            <p:nvPr/>
          </p:nvSpPr>
          <p:spPr bwMode="auto">
            <a:xfrm flipH="1">
              <a:off x="4648" y="3382"/>
              <a:ext cx="165" cy="120"/>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8" name="Freeform 114">
              <a:extLst>
                <a:ext uri="{FF2B5EF4-FFF2-40B4-BE49-F238E27FC236}">
                  <a16:creationId xmlns:a16="http://schemas.microsoft.com/office/drawing/2014/main" id="{CB259E14-5594-0F75-B93A-F5B3C929E208}"/>
                </a:ext>
              </a:extLst>
            </p:cNvPr>
            <p:cNvSpPr>
              <a:spLocks/>
            </p:cNvSpPr>
            <p:nvPr/>
          </p:nvSpPr>
          <p:spPr bwMode="auto">
            <a:xfrm flipH="1">
              <a:off x="4732" y="3402"/>
              <a:ext cx="64" cy="94"/>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39" name="Freeform 115">
              <a:extLst>
                <a:ext uri="{FF2B5EF4-FFF2-40B4-BE49-F238E27FC236}">
                  <a16:creationId xmlns:a16="http://schemas.microsoft.com/office/drawing/2014/main" id="{CF1F3834-52C0-1A0F-0199-36CC2936FDFC}"/>
                </a:ext>
              </a:extLst>
            </p:cNvPr>
            <p:cNvSpPr>
              <a:spLocks/>
            </p:cNvSpPr>
            <p:nvPr/>
          </p:nvSpPr>
          <p:spPr bwMode="auto">
            <a:xfrm flipH="1">
              <a:off x="4665" y="3393"/>
              <a:ext cx="103" cy="23"/>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0" name="Freeform 116">
              <a:extLst>
                <a:ext uri="{FF2B5EF4-FFF2-40B4-BE49-F238E27FC236}">
                  <a16:creationId xmlns:a16="http://schemas.microsoft.com/office/drawing/2014/main" id="{0107EBD8-69E6-2F55-3540-E138E878EB74}"/>
                </a:ext>
              </a:extLst>
            </p:cNvPr>
            <p:cNvSpPr>
              <a:spLocks/>
            </p:cNvSpPr>
            <p:nvPr/>
          </p:nvSpPr>
          <p:spPr bwMode="auto">
            <a:xfrm flipH="1">
              <a:off x="4836" y="3558"/>
              <a:ext cx="47" cy="28"/>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1" name="Freeform 117">
              <a:extLst>
                <a:ext uri="{FF2B5EF4-FFF2-40B4-BE49-F238E27FC236}">
                  <a16:creationId xmlns:a16="http://schemas.microsoft.com/office/drawing/2014/main" id="{2F9B04BD-C471-F4C1-A153-C440B83541E7}"/>
                </a:ext>
              </a:extLst>
            </p:cNvPr>
            <p:cNvSpPr>
              <a:spLocks/>
            </p:cNvSpPr>
            <p:nvPr/>
          </p:nvSpPr>
          <p:spPr bwMode="auto">
            <a:xfrm flipH="1">
              <a:off x="4831" y="3586"/>
              <a:ext cx="120" cy="35"/>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2" name="Freeform 118">
              <a:extLst>
                <a:ext uri="{FF2B5EF4-FFF2-40B4-BE49-F238E27FC236}">
                  <a16:creationId xmlns:a16="http://schemas.microsoft.com/office/drawing/2014/main" id="{397958EA-A462-E5FE-4403-7C8E51897B4C}"/>
                </a:ext>
              </a:extLst>
            </p:cNvPr>
            <p:cNvSpPr>
              <a:spLocks/>
            </p:cNvSpPr>
            <p:nvPr/>
          </p:nvSpPr>
          <p:spPr bwMode="auto">
            <a:xfrm flipH="1">
              <a:off x="5219" y="3339"/>
              <a:ext cx="205" cy="273"/>
            </a:xfrm>
            <a:custGeom>
              <a:avLst/>
              <a:gdLst>
                <a:gd name="T0" fmla="*/ 78 w 551"/>
                <a:gd name="T1" fmla="*/ 58 h 730"/>
                <a:gd name="T2" fmla="*/ 34 w 551"/>
                <a:gd name="T3" fmla="*/ 107 h 730"/>
                <a:gd name="T4" fmla="*/ 137 w 551"/>
                <a:gd name="T5" fmla="*/ 165 h 730"/>
                <a:gd name="T6" fmla="*/ 174 w 551"/>
                <a:gd name="T7" fmla="*/ 210 h 730"/>
                <a:gd name="T8" fmla="*/ 26 w 551"/>
                <a:gd name="T9" fmla="*/ 146 h 730"/>
                <a:gd name="T10" fmla="*/ 0 w 551"/>
                <a:gd name="T11" fmla="*/ 275 h 730"/>
                <a:gd name="T12" fmla="*/ 39 w 551"/>
                <a:gd name="T13" fmla="*/ 453 h 730"/>
                <a:gd name="T14" fmla="*/ 80 w 551"/>
                <a:gd name="T15" fmla="*/ 571 h 730"/>
                <a:gd name="T16" fmla="*/ 101 w 551"/>
                <a:gd name="T17" fmla="*/ 597 h 730"/>
                <a:gd name="T18" fmla="*/ 160 w 551"/>
                <a:gd name="T19" fmla="*/ 619 h 730"/>
                <a:gd name="T20" fmla="*/ 234 w 551"/>
                <a:gd name="T21" fmla="*/ 656 h 730"/>
                <a:gd name="T22" fmla="*/ 285 w 551"/>
                <a:gd name="T23" fmla="*/ 671 h 730"/>
                <a:gd name="T24" fmla="*/ 381 w 551"/>
                <a:gd name="T25" fmla="*/ 704 h 730"/>
                <a:gd name="T26" fmla="*/ 435 w 551"/>
                <a:gd name="T27" fmla="*/ 709 h 730"/>
                <a:gd name="T28" fmla="*/ 551 w 551"/>
                <a:gd name="T29" fmla="*/ 594 h 730"/>
                <a:gd name="T30" fmla="*/ 508 w 551"/>
                <a:gd name="T31" fmla="*/ 576 h 730"/>
                <a:gd name="T32" fmla="*/ 427 w 551"/>
                <a:gd name="T33" fmla="*/ 569 h 730"/>
                <a:gd name="T34" fmla="*/ 371 w 551"/>
                <a:gd name="T35" fmla="*/ 561 h 730"/>
                <a:gd name="T36" fmla="*/ 327 w 551"/>
                <a:gd name="T37" fmla="*/ 549 h 730"/>
                <a:gd name="T38" fmla="*/ 281 w 551"/>
                <a:gd name="T39" fmla="*/ 534 h 730"/>
                <a:gd name="T40" fmla="*/ 224 w 551"/>
                <a:gd name="T41" fmla="*/ 524 h 730"/>
                <a:gd name="T42" fmla="*/ 205 w 551"/>
                <a:gd name="T43" fmla="*/ 527 h 730"/>
                <a:gd name="T44" fmla="*/ 127 w 551"/>
                <a:gd name="T45" fmla="*/ 561 h 730"/>
                <a:gd name="T46" fmla="*/ 172 w 551"/>
                <a:gd name="T47" fmla="*/ 512 h 730"/>
                <a:gd name="T48" fmla="*/ 201 w 551"/>
                <a:gd name="T49" fmla="*/ 472 h 730"/>
                <a:gd name="T50" fmla="*/ 198 w 551"/>
                <a:gd name="T51" fmla="*/ 386 h 730"/>
                <a:gd name="T52" fmla="*/ 216 w 551"/>
                <a:gd name="T53" fmla="*/ 365 h 730"/>
                <a:gd name="T54" fmla="*/ 244 w 551"/>
                <a:gd name="T55" fmla="*/ 457 h 730"/>
                <a:gd name="T56" fmla="*/ 272 w 551"/>
                <a:gd name="T57" fmla="*/ 499 h 730"/>
                <a:gd name="T58" fmla="*/ 327 w 551"/>
                <a:gd name="T59" fmla="*/ 521 h 730"/>
                <a:gd name="T60" fmla="*/ 374 w 551"/>
                <a:gd name="T61" fmla="*/ 534 h 730"/>
                <a:gd name="T62" fmla="*/ 472 w 551"/>
                <a:gd name="T63" fmla="*/ 462 h 730"/>
                <a:gd name="T64" fmla="*/ 456 w 551"/>
                <a:gd name="T65" fmla="*/ 325 h 730"/>
                <a:gd name="T66" fmla="*/ 477 w 551"/>
                <a:gd name="T67" fmla="*/ 295 h 730"/>
                <a:gd name="T68" fmla="*/ 487 w 551"/>
                <a:gd name="T69" fmla="*/ 423 h 730"/>
                <a:gd name="T70" fmla="*/ 541 w 551"/>
                <a:gd name="T71" fmla="*/ 517 h 730"/>
                <a:gd name="T72" fmla="*/ 520 w 551"/>
                <a:gd name="T73" fmla="*/ 414 h 730"/>
                <a:gd name="T74" fmla="*/ 486 w 551"/>
                <a:gd name="T75" fmla="*/ 199 h 730"/>
                <a:gd name="T76" fmla="*/ 437 w 551"/>
                <a:gd name="T77" fmla="*/ 124 h 730"/>
                <a:gd name="T78" fmla="*/ 393 w 551"/>
                <a:gd name="T79" fmla="*/ 99 h 730"/>
                <a:gd name="T80" fmla="*/ 350 w 551"/>
                <a:gd name="T81" fmla="*/ 58 h 730"/>
                <a:gd name="T82" fmla="*/ 311 w 551"/>
                <a:gd name="T83" fmla="*/ 10 h 730"/>
                <a:gd name="T84" fmla="*/ 267 w 551"/>
                <a:gd name="T85" fmla="*/ 3 h 730"/>
                <a:gd name="T86" fmla="*/ 282 w 551"/>
                <a:gd name="T87" fmla="*/ 61 h 730"/>
                <a:gd name="T88" fmla="*/ 326 w 551"/>
                <a:gd name="T89" fmla="*/ 128 h 730"/>
                <a:gd name="T90" fmla="*/ 361 w 551"/>
                <a:gd name="T91" fmla="*/ 228 h 730"/>
                <a:gd name="T92" fmla="*/ 390 w 551"/>
                <a:gd name="T93" fmla="*/ 320 h 730"/>
                <a:gd name="T94" fmla="*/ 429 w 551"/>
                <a:gd name="T95" fmla="*/ 467 h 730"/>
                <a:gd name="T96" fmla="*/ 370 w 551"/>
                <a:gd name="T97" fmla="*/ 399 h 730"/>
                <a:gd name="T98" fmla="*/ 320 w 551"/>
                <a:gd name="T99" fmla="*/ 290 h 730"/>
                <a:gd name="T100" fmla="*/ 271 w 551"/>
                <a:gd name="T101" fmla="*/ 207 h 730"/>
                <a:gd name="T102" fmla="*/ 228 w 551"/>
                <a:gd name="T103" fmla="*/ 153 h 730"/>
                <a:gd name="T104" fmla="*/ 189 w 551"/>
                <a:gd name="T105" fmla="*/ 96 h 730"/>
                <a:gd name="T106" fmla="*/ 145 w 551"/>
                <a:gd name="T107" fmla="*/ 43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730">
                  <a:moveTo>
                    <a:pt x="106" y="13"/>
                  </a:moveTo>
                  <a:lnTo>
                    <a:pt x="104" y="14"/>
                  </a:lnTo>
                  <a:lnTo>
                    <a:pt x="97" y="18"/>
                  </a:lnTo>
                  <a:lnTo>
                    <a:pt x="89" y="28"/>
                  </a:lnTo>
                  <a:lnTo>
                    <a:pt x="82" y="43"/>
                  </a:lnTo>
                  <a:lnTo>
                    <a:pt x="78" y="58"/>
                  </a:lnTo>
                  <a:lnTo>
                    <a:pt x="75" y="66"/>
                  </a:lnTo>
                  <a:lnTo>
                    <a:pt x="71" y="73"/>
                  </a:lnTo>
                  <a:lnTo>
                    <a:pt x="60" y="80"/>
                  </a:lnTo>
                  <a:lnTo>
                    <a:pt x="47" y="90"/>
                  </a:lnTo>
                  <a:lnTo>
                    <a:pt x="39" y="98"/>
                  </a:lnTo>
                  <a:lnTo>
                    <a:pt x="34" y="107"/>
                  </a:lnTo>
                  <a:lnTo>
                    <a:pt x="32" y="117"/>
                  </a:lnTo>
                  <a:lnTo>
                    <a:pt x="39" y="122"/>
                  </a:lnTo>
                  <a:lnTo>
                    <a:pt x="56" y="129"/>
                  </a:lnTo>
                  <a:lnTo>
                    <a:pt x="79" y="137"/>
                  </a:lnTo>
                  <a:lnTo>
                    <a:pt x="108" y="150"/>
                  </a:lnTo>
                  <a:lnTo>
                    <a:pt x="137" y="165"/>
                  </a:lnTo>
                  <a:lnTo>
                    <a:pt x="164" y="185"/>
                  </a:lnTo>
                  <a:lnTo>
                    <a:pt x="187" y="210"/>
                  </a:lnTo>
                  <a:lnTo>
                    <a:pt x="201" y="242"/>
                  </a:lnTo>
                  <a:lnTo>
                    <a:pt x="198" y="238"/>
                  </a:lnTo>
                  <a:lnTo>
                    <a:pt x="189" y="225"/>
                  </a:lnTo>
                  <a:lnTo>
                    <a:pt x="174" y="210"/>
                  </a:lnTo>
                  <a:lnTo>
                    <a:pt x="154" y="191"/>
                  </a:lnTo>
                  <a:lnTo>
                    <a:pt x="128" y="172"/>
                  </a:lnTo>
                  <a:lnTo>
                    <a:pt x="100" y="157"/>
                  </a:lnTo>
                  <a:lnTo>
                    <a:pt x="65" y="144"/>
                  </a:lnTo>
                  <a:lnTo>
                    <a:pt x="27" y="140"/>
                  </a:lnTo>
                  <a:lnTo>
                    <a:pt x="26" y="146"/>
                  </a:lnTo>
                  <a:lnTo>
                    <a:pt x="23" y="158"/>
                  </a:lnTo>
                  <a:lnTo>
                    <a:pt x="20" y="173"/>
                  </a:lnTo>
                  <a:lnTo>
                    <a:pt x="17" y="184"/>
                  </a:lnTo>
                  <a:lnTo>
                    <a:pt x="12" y="202"/>
                  </a:lnTo>
                  <a:lnTo>
                    <a:pt x="5" y="236"/>
                  </a:lnTo>
                  <a:lnTo>
                    <a:pt x="0" y="275"/>
                  </a:lnTo>
                  <a:lnTo>
                    <a:pt x="2" y="303"/>
                  </a:lnTo>
                  <a:lnTo>
                    <a:pt x="10" y="334"/>
                  </a:lnTo>
                  <a:lnTo>
                    <a:pt x="20" y="373"/>
                  </a:lnTo>
                  <a:lnTo>
                    <a:pt x="28" y="413"/>
                  </a:lnTo>
                  <a:lnTo>
                    <a:pt x="35" y="440"/>
                  </a:lnTo>
                  <a:lnTo>
                    <a:pt x="39" y="453"/>
                  </a:lnTo>
                  <a:lnTo>
                    <a:pt x="45" y="472"/>
                  </a:lnTo>
                  <a:lnTo>
                    <a:pt x="53" y="494"/>
                  </a:lnTo>
                  <a:lnTo>
                    <a:pt x="61" y="517"/>
                  </a:lnTo>
                  <a:lnTo>
                    <a:pt x="69" y="539"/>
                  </a:lnTo>
                  <a:lnTo>
                    <a:pt x="75" y="558"/>
                  </a:lnTo>
                  <a:lnTo>
                    <a:pt x="80" y="571"/>
                  </a:lnTo>
                  <a:lnTo>
                    <a:pt x="82" y="576"/>
                  </a:lnTo>
                  <a:lnTo>
                    <a:pt x="83" y="578"/>
                  </a:lnTo>
                  <a:lnTo>
                    <a:pt x="86" y="580"/>
                  </a:lnTo>
                  <a:lnTo>
                    <a:pt x="90" y="586"/>
                  </a:lnTo>
                  <a:lnTo>
                    <a:pt x="95" y="591"/>
                  </a:lnTo>
                  <a:lnTo>
                    <a:pt x="101" y="597"/>
                  </a:lnTo>
                  <a:lnTo>
                    <a:pt x="108" y="602"/>
                  </a:lnTo>
                  <a:lnTo>
                    <a:pt x="116" y="605"/>
                  </a:lnTo>
                  <a:lnTo>
                    <a:pt x="124" y="606"/>
                  </a:lnTo>
                  <a:lnTo>
                    <a:pt x="134" y="608"/>
                  </a:lnTo>
                  <a:lnTo>
                    <a:pt x="146" y="612"/>
                  </a:lnTo>
                  <a:lnTo>
                    <a:pt x="160" y="619"/>
                  </a:lnTo>
                  <a:lnTo>
                    <a:pt x="174" y="626"/>
                  </a:lnTo>
                  <a:lnTo>
                    <a:pt x="189" y="634"/>
                  </a:lnTo>
                  <a:lnTo>
                    <a:pt x="202" y="642"/>
                  </a:lnTo>
                  <a:lnTo>
                    <a:pt x="215" y="649"/>
                  </a:lnTo>
                  <a:lnTo>
                    <a:pt x="226" y="653"/>
                  </a:lnTo>
                  <a:lnTo>
                    <a:pt x="234" y="656"/>
                  </a:lnTo>
                  <a:lnTo>
                    <a:pt x="242" y="660"/>
                  </a:lnTo>
                  <a:lnTo>
                    <a:pt x="250" y="663"/>
                  </a:lnTo>
                  <a:lnTo>
                    <a:pt x="257" y="665"/>
                  </a:lnTo>
                  <a:lnTo>
                    <a:pt x="265" y="668"/>
                  </a:lnTo>
                  <a:lnTo>
                    <a:pt x="274" y="671"/>
                  </a:lnTo>
                  <a:lnTo>
                    <a:pt x="285" y="671"/>
                  </a:lnTo>
                  <a:lnTo>
                    <a:pt x="296" y="671"/>
                  </a:lnTo>
                  <a:lnTo>
                    <a:pt x="311" y="672"/>
                  </a:lnTo>
                  <a:lnTo>
                    <a:pt x="327" y="678"/>
                  </a:lnTo>
                  <a:lnTo>
                    <a:pt x="346" y="686"/>
                  </a:lnTo>
                  <a:lnTo>
                    <a:pt x="364" y="694"/>
                  </a:lnTo>
                  <a:lnTo>
                    <a:pt x="381" y="704"/>
                  </a:lnTo>
                  <a:lnTo>
                    <a:pt x="394" y="712"/>
                  </a:lnTo>
                  <a:lnTo>
                    <a:pt x="404" y="717"/>
                  </a:lnTo>
                  <a:lnTo>
                    <a:pt x="407" y="720"/>
                  </a:lnTo>
                  <a:lnTo>
                    <a:pt x="422" y="730"/>
                  </a:lnTo>
                  <a:lnTo>
                    <a:pt x="426" y="724"/>
                  </a:lnTo>
                  <a:lnTo>
                    <a:pt x="435" y="709"/>
                  </a:lnTo>
                  <a:lnTo>
                    <a:pt x="450" y="689"/>
                  </a:lnTo>
                  <a:lnTo>
                    <a:pt x="468" y="664"/>
                  </a:lnTo>
                  <a:lnTo>
                    <a:pt x="489" y="641"/>
                  </a:lnTo>
                  <a:lnTo>
                    <a:pt x="511" y="619"/>
                  </a:lnTo>
                  <a:lnTo>
                    <a:pt x="531" y="602"/>
                  </a:lnTo>
                  <a:lnTo>
                    <a:pt x="551" y="594"/>
                  </a:lnTo>
                  <a:lnTo>
                    <a:pt x="549" y="593"/>
                  </a:lnTo>
                  <a:lnTo>
                    <a:pt x="545" y="591"/>
                  </a:lnTo>
                  <a:lnTo>
                    <a:pt x="538" y="587"/>
                  </a:lnTo>
                  <a:lnTo>
                    <a:pt x="530" y="583"/>
                  </a:lnTo>
                  <a:lnTo>
                    <a:pt x="519" y="580"/>
                  </a:lnTo>
                  <a:lnTo>
                    <a:pt x="508" y="576"/>
                  </a:lnTo>
                  <a:lnTo>
                    <a:pt x="496" y="575"/>
                  </a:lnTo>
                  <a:lnTo>
                    <a:pt x="483" y="573"/>
                  </a:lnTo>
                  <a:lnTo>
                    <a:pt x="470" y="573"/>
                  </a:lnTo>
                  <a:lnTo>
                    <a:pt x="456" y="572"/>
                  </a:lnTo>
                  <a:lnTo>
                    <a:pt x="441" y="571"/>
                  </a:lnTo>
                  <a:lnTo>
                    <a:pt x="427" y="569"/>
                  </a:lnTo>
                  <a:lnTo>
                    <a:pt x="413" y="568"/>
                  </a:lnTo>
                  <a:lnTo>
                    <a:pt x="401" y="567"/>
                  </a:lnTo>
                  <a:lnTo>
                    <a:pt x="392" y="565"/>
                  </a:lnTo>
                  <a:lnTo>
                    <a:pt x="385" y="564"/>
                  </a:lnTo>
                  <a:lnTo>
                    <a:pt x="378" y="562"/>
                  </a:lnTo>
                  <a:lnTo>
                    <a:pt x="371" y="561"/>
                  </a:lnTo>
                  <a:lnTo>
                    <a:pt x="363" y="560"/>
                  </a:lnTo>
                  <a:lnTo>
                    <a:pt x="355" y="558"/>
                  </a:lnTo>
                  <a:lnTo>
                    <a:pt x="346" y="557"/>
                  </a:lnTo>
                  <a:lnTo>
                    <a:pt x="339" y="554"/>
                  </a:lnTo>
                  <a:lnTo>
                    <a:pt x="333" y="552"/>
                  </a:lnTo>
                  <a:lnTo>
                    <a:pt x="327" y="549"/>
                  </a:lnTo>
                  <a:lnTo>
                    <a:pt x="322" y="546"/>
                  </a:lnTo>
                  <a:lnTo>
                    <a:pt x="316" y="543"/>
                  </a:lnTo>
                  <a:lnTo>
                    <a:pt x="308" y="541"/>
                  </a:lnTo>
                  <a:lnTo>
                    <a:pt x="300" y="538"/>
                  </a:lnTo>
                  <a:lnTo>
                    <a:pt x="291" y="536"/>
                  </a:lnTo>
                  <a:lnTo>
                    <a:pt x="281" y="534"/>
                  </a:lnTo>
                  <a:lnTo>
                    <a:pt x="270" y="532"/>
                  </a:lnTo>
                  <a:lnTo>
                    <a:pt x="259" y="530"/>
                  </a:lnTo>
                  <a:lnTo>
                    <a:pt x="248" y="528"/>
                  </a:lnTo>
                  <a:lnTo>
                    <a:pt x="239" y="527"/>
                  </a:lnTo>
                  <a:lnTo>
                    <a:pt x="231" y="525"/>
                  </a:lnTo>
                  <a:lnTo>
                    <a:pt x="224" y="524"/>
                  </a:lnTo>
                  <a:lnTo>
                    <a:pt x="220" y="524"/>
                  </a:lnTo>
                  <a:lnTo>
                    <a:pt x="216" y="524"/>
                  </a:lnTo>
                  <a:lnTo>
                    <a:pt x="215" y="524"/>
                  </a:lnTo>
                  <a:lnTo>
                    <a:pt x="213" y="524"/>
                  </a:lnTo>
                  <a:lnTo>
                    <a:pt x="211" y="524"/>
                  </a:lnTo>
                  <a:lnTo>
                    <a:pt x="205" y="527"/>
                  </a:lnTo>
                  <a:lnTo>
                    <a:pt x="196" y="530"/>
                  </a:lnTo>
                  <a:lnTo>
                    <a:pt x="185" y="534"/>
                  </a:lnTo>
                  <a:lnTo>
                    <a:pt x="171" y="539"/>
                  </a:lnTo>
                  <a:lnTo>
                    <a:pt x="156" y="545"/>
                  </a:lnTo>
                  <a:lnTo>
                    <a:pt x="141" y="553"/>
                  </a:lnTo>
                  <a:lnTo>
                    <a:pt x="127" y="561"/>
                  </a:lnTo>
                  <a:lnTo>
                    <a:pt x="128" y="558"/>
                  </a:lnTo>
                  <a:lnTo>
                    <a:pt x="131" y="552"/>
                  </a:lnTo>
                  <a:lnTo>
                    <a:pt x="138" y="542"/>
                  </a:lnTo>
                  <a:lnTo>
                    <a:pt x="146" y="531"/>
                  </a:lnTo>
                  <a:lnTo>
                    <a:pt x="157" y="521"/>
                  </a:lnTo>
                  <a:lnTo>
                    <a:pt x="172" y="512"/>
                  </a:lnTo>
                  <a:lnTo>
                    <a:pt x="191" y="505"/>
                  </a:lnTo>
                  <a:lnTo>
                    <a:pt x="213" y="502"/>
                  </a:lnTo>
                  <a:lnTo>
                    <a:pt x="211" y="499"/>
                  </a:lnTo>
                  <a:lnTo>
                    <a:pt x="206" y="493"/>
                  </a:lnTo>
                  <a:lnTo>
                    <a:pt x="202" y="483"/>
                  </a:lnTo>
                  <a:lnTo>
                    <a:pt x="201" y="472"/>
                  </a:lnTo>
                  <a:lnTo>
                    <a:pt x="204" y="460"/>
                  </a:lnTo>
                  <a:lnTo>
                    <a:pt x="208" y="446"/>
                  </a:lnTo>
                  <a:lnTo>
                    <a:pt x="209" y="432"/>
                  </a:lnTo>
                  <a:lnTo>
                    <a:pt x="206" y="417"/>
                  </a:lnTo>
                  <a:lnTo>
                    <a:pt x="202" y="401"/>
                  </a:lnTo>
                  <a:lnTo>
                    <a:pt x="198" y="386"/>
                  </a:lnTo>
                  <a:lnTo>
                    <a:pt x="196" y="375"/>
                  </a:lnTo>
                  <a:lnTo>
                    <a:pt x="194" y="371"/>
                  </a:lnTo>
                  <a:lnTo>
                    <a:pt x="198" y="313"/>
                  </a:lnTo>
                  <a:lnTo>
                    <a:pt x="201" y="321"/>
                  </a:lnTo>
                  <a:lnTo>
                    <a:pt x="208" y="342"/>
                  </a:lnTo>
                  <a:lnTo>
                    <a:pt x="216" y="365"/>
                  </a:lnTo>
                  <a:lnTo>
                    <a:pt x="226" y="386"/>
                  </a:lnTo>
                  <a:lnTo>
                    <a:pt x="234" y="401"/>
                  </a:lnTo>
                  <a:lnTo>
                    <a:pt x="238" y="414"/>
                  </a:lnTo>
                  <a:lnTo>
                    <a:pt x="241" y="428"/>
                  </a:lnTo>
                  <a:lnTo>
                    <a:pt x="241" y="440"/>
                  </a:lnTo>
                  <a:lnTo>
                    <a:pt x="244" y="457"/>
                  </a:lnTo>
                  <a:lnTo>
                    <a:pt x="249" y="472"/>
                  </a:lnTo>
                  <a:lnTo>
                    <a:pt x="253" y="484"/>
                  </a:lnTo>
                  <a:lnTo>
                    <a:pt x="256" y="490"/>
                  </a:lnTo>
                  <a:lnTo>
                    <a:pt x="259" y="491"/>
                  </a:lnTo>
                  <a:lnTo>
                    <a:pt x="264" y="495"/>
                  </a:lnTo>
                  <a:lnTo>
                    <a:pt x="272" y="499"/>
                  </a:lnTo>
                  <a:lnTo>
                    <a:pt x="282" y="505"/>
                  </a:lnTo>
                  <a:lnTo>
                    <a:pt x="293" y="512"/>
                  </a:lnTo>
                  <a:lnTo>
                    <a:pt x="304" y="516"/>
                  </a:lnTo>
                  <a:lnTo>
                    <a:pt x="313" y="520"/>
                  </a:lnTo>
                  <a:lnTo>
                    <a:pt x="320" y="521"/>
                  </a:lnTo>
                  <a:lnTo>
                    <a:pt x="327" y="521"/>
                  </a:lnTo>
                  <a:lnTo>
                    <a:pt x="335" y="523"/>
                  </a:lnTo>
                  <a:lnTo>
                    <a:pt x="344" y="525"/>
                  </a:lnTo>
                  <a:lnTo>
                    <a:pt x="353" y="527"/>
                  </a:lnTo>
                  <a:lnTo>
                    <a:pt x="361" y="530"/>
                  </a:lnTo>
                  <a:lnTo>
                    <a:pt x="368" y="532"/>
                  </a:lnTo>
                  <a:lnTo>
                    <a:pt x="374" y="534"/>
                  </a:lnTo>
                  <a:lnTo>
                    <a:pt x="375" y="534"/>
                  </a:lnTo>
                  <a:lnTo>
                    <a:pt x="407" y="545"/>
                  </a:lnTo>
                  <a:lnTo>
                    <a:pt x="471" y="534"/>
                  </a:lnTo>
                  <a:lnTo>
                    <a:pt x="472" y="523"/>
                  </a:lnTo>
                  <a:lnTo>
                    <a:pt x="474" y="497"/>
                  </a:lnTo>
                  <a:lnTo>
                    <a:pt x="472" y="462"/>
                  </a:lnTo>
                  <a:lnTo>
                    <a:pt x="467" y="430"/>
                  </a:lnTo>
                  <a:lnTo>
                    <a:pt x="460" y="399"/>
                  </a:lnTo>
                  <a:lnTo>
                    <a:pt x="456" y="372"/>
                  </a:lnTo>
                  <a:lnTo>
                    <a:pt x="455" y="353"/>
                  </a:lnTo>
                  <a:lnTo>
                    <a:pt x="455" y="346"/>
                  </a:lnTo>
                  <a:lnTo>
                    <a:pt x="456" y="325"/>
                  </a:lnTo>
                  <a:lnTo>
                    <a:pt x="457" y="277"/>
                  </a:lnTo>
                  <a:lnTo>
                    <a:pt x="457" y="225"/>
                  </a:lnTo>
                  <a:lnTo>
                    <a:pt x="455" y="190"/>
                  </a:lnTo>
                  <a:lnTo>
                    <a:pt x="459" y="205"/>
                  </a:lnTo>
                  <a:lnTo>
                    <a:pt x="470" y="242"/>
                  </a:lnTo>
                  <a:lnTo>
                    <a:pt x="477" y="295"/>
                  </a:lnTo>
                  <a:lnTo>
                    <a:pt x="477" y="353"/>
                  </a:lnTo>
                  <a:lnTo>
                    <a:pt x="478" y="361"/>
                  </a:lnTo>
                  <a:lnTo>
                    <a:pt x="482" y="377"/>
                  </a:lnTo>
                  <a:lnTo>
                    <a:pt x="485" y="397"/>
                  </a:lnTo>
                  <a:lnTo>
                    <a:pt x="486" y="410"/>
                  </a:lnTo>
                  <a:lnTo>
                    <a:pt x="487" y="423"/>
                  </a:lnTo>
                  <a:lnTo>
                    <a:pt x="493" y="439"/>
                  </a:lnTo>
                  <a:lnTo>
                    <a:pt x="497" y="453"/>
                  </a:lnTo>
                  <a:lnTo>
                    <a:pt x="498" y="460"/>
                  </a:lnTo>
                  <a:lnTo>
                    <a:pt x="496" y="521"/>
                  </a:lnTo>
                  <a:lnTo>
                    <a:pt x="498" y="534"/>
                  </a:lnTo>
                  <a:lnTo>
                    <a:pt x="541" y="517"/>
                  </a:lnTo>
                  <a:lnTo>
                    <a:pt x="542" y="513"/>
                  </a:lnTo>
                  <a:lnTo>
                    <a:pt x="544" y="504"/>
                  </a:lnTo>
                  <a:lnTo>
                    <a:pt x="541" y="487"/>
                  </a:lnTo>
                  <a:lnTo>
                    <a:pt x="531" y="465"/>
                  </a:lnTo>
                  <a:lnTo>
                    <a:pt x="522" y="440"/>
                  </a:lnTo>
                  <a:lnTo>
                    <a:pt x="520" y="414"/>
                  </a:lnTo>
                  <a:lnTo>
                    <a:pt x="520" y="395"/>
                  </a:lnTo>
                  <a:lnTo>
                    <a:pt x="522" y="387"/>
                  </a:lnTo>
                  <a:lnTo>
                    <a:pt x="514" y="349"/>
                  </a:lnTo>
                  <a:lnTo>
                    <a:pt x="501" y="288"/>
                  </a:lnTo>
                  <a:lnTo>
                    <a:pt x="487" y="228"/>
                  </a:lnTo>
                  <a:lnTo>
                    <a:pt x="486" y="199"/>
                  </a:lnTo>
                  <a:lnTo>
                    <a:pt x="486" y="181"/>
                  </a:lnTo>
                  <a:lnTo>
                    <a:pt x="485" y="175"/>
                  </a:lnTo>
                  <a:lnTo>
                    <a:pt x="481" y="159"/>
                  </a:lnTo>
                  <a:lnTo>
                    <a:pt x="470" y="142"/>
                  </a:lnTo>
                  <a:lnTo>
                    <a:pt x="449" y="129"/>
                  </a:lnTo>
                  <a:lnTo>
                    <a:pt x="437" y="124"/>
                  </a:lnTo>
                  <a:lnTo>
                    <a:pt x="426" y="120"/>
                  </a:lnTo>
                  <a:lnTo>
                    <a:pt x="416" y="114"/>
                  </a:lnTo>
                  <a:lnTo>
                    <a:pt x="408" y="109"/>
                  </a:lnTo>
                  <a:lnTo>
                    <a:pt x="401" y="105"/>
                  </a:lnTo>
                  <a:lnTo>
                    <a:pt x="396" y="100"/>
                  </a:lnTo>
                  <a:lnTo>
                    <a:pt x="393" y="99"/>
                  </a:lnTo>
                  <a:lnTo>
                    <a:pt x="392" y="98"/>
                  </a:lnTo>
                  <a:lnTo>
                    <a:pt x="387" y="95"/>
                  </a:lnTo>
                  <a:lnTo>
                    <a:pt x="379" y="88"/>
                  </a:lnTo>
                  <a:lnTo>
                    <a:pt x="370" y="80"/>
                  </a:lnTo>
                  <a:lnTo>
                    <a:pt x="360" y="70"/>
                  </a:lnTo>
                  <a:lnTo>
                    <a:pt x="350" y="58"/>
                  </a:lnTo>
                  <a:lnTo>
                    <a:pt x="337" y="44"/>
                  </a:lnTo>
                  <a:lnTo>
                    <a:pt x="326" y="33"/>
                  </a:lnTo>
                  <a:lnTo>
                    <a:pt x="320" y="28"/>
                  </a:lnTo>
                  <a:lnTo>
                    <a:pt x="319" y="25"/>
                  </a:lnTo>
                  <a:lnTo>
                    <a:pt x="316" y="18"/>
                  </a:lnTo>
                  <a:lnTo>
                    <a:pt x="311" y="10"/>
                  </a:lnTo>
                  <a:lnTo>
                    <a:pt x="302" y="6"/>
                  </a:lnTo>
                  <a:lnTo>
                    <a:pt x="291" y="5"/>
                  </a:lnTo>
                  <a:lnTo>
                    <a:pt x="281" y="2"/>
                  </a:lnTo>
                  <a:lnTo>
                    <a:pt x="271" y="0"/>
                  </a:lnTo>
                  <a:lnTo>
                    <a:pt x="267" y="0"/>
                  </a:lnTo>
                  <a:lnTo>
                    <a:pt x="267" y="3"/>
                  </a:lnTo>
                  <a:lnTo>
                    <a:pt x="267" y="10"/>
                  </a:lnTo>
                  <a:lnTo>
                    <a:pt x="265" y="20"/>
                  </a:lnTo>
                  <a:lnTo>
                    <a:pt x="265" y="31"/>
                  </a:lnTo>
                  <a:lnTo>
                    <a:pt x="268" y="37"/>
                  </a:lnTo>
                  <a:lnTo>
                    <a:pt x="274" y="48"/>
                  </a:lnTo>
                  <a:lnTo>
                    <a:pt x="282" y="61"/>
                  </a:lnTo>
                  <a:lnTo>
                    <a:pt x="291" y="74"/>
                  </a:lnTo>
                  <a:lnTo>
                    <a:pt x="301" y="88"/>
                  </a:lnTo>
                  <a:lnTo>
                    <a:pt x="309" y="100"/>
                  </a:lnTo>
                  <a:lnTo>
                    <a:pt x="316" y="110"/>
                  </a:lnTo>
                  <a:lnTo>
                    <a:pt x="320" y="117"/>
                  </a:lnTo>
                  <a:lnTo>
                    <a:pt x="326" y="128"/>
                  </a:lnTo>
                  <a:lnTo>
                    <a:pt x="331" y="140"/>
                  </a:lnTo>
                  <a:lnTo>
                    <a:pt x="338" y="155"/>
                  </a:lnTo>
                  <a:lnTo>
                    <a:pt x="345" y="175"/>
                  </a:lnTo>
                  <a:lnTo>
                    <a:pt x="349" y="188"/>
                  </a:lnTo>
                  <a:lnTo>
                    <a:pt x="356" y="206"/>
                  </a:lnTo>
                  <a:lnTo>
                    <a:pt x="361" y="228"/>
                  </a:lnTo>
                  <a:lnTo>
                    <a:pt x="368" y="250"/>
                  </a:lnTo>
                  <a:lnTo>
                    <a:pt x="375" y="272"/>
                  </a:lnTo>
                  <a:lnTo>
                    <a:pt x="381" y="291"/>
                  </a:lnTo>
                  <a:lnTo>
                    <a:pt x="385" y="305"/>
                  </a:lnTo>
                  <a:lnTo>
                    <a:pt x="387" y="313"/>
                  </a:lnTo>
                  <a:lnTo>
                    <a:pt x="390" y="320"/>
                  </a:lnTo>
                  <a:lnTo>
                    <a:pt x="392" y="328"/>
                  </a:lnTo>
                  <a:lnTo>
                    <a:pt x="392" y="334"/>
                  </a:lnTo>
                  <a:lnTo>
                    <a:pt x="392" y="336"/>
                  </a:lnTo>
                  <a:lnTo>
                    <a:pt x="387" y="392"/>
                  </a:lnTo>
                  <a:lnTo>
                    <a:pt x="431" y="469"/>
                  </a:lnTo>
                  <a:lnTo>
                    <a:pt x="429" y="467"/>
                  </a:lnTo>
                  <a:lnTo>
                    <a:pt x="422" y="460"/>
                  </a:lnTo>
                  <a:lnTo>
                    <a:pt x="413" y="450"/>
                  </a:lnTo>
                  <a:lnTo>
                    <a:pt x="401" y="438"/>
                  </a:lnTo>
                  <a:lnTo>
                    <a:pt x="390" y="425"/>
                  </a:lnTo>
                  <a:lnTo>
                    <a:pt x="379" y="412"/>
                  </a:lnTo>
                  <a:lnTo>
                    <a:pt x="370" y="399"/>
                  </a:lnTo>
                  <a:lnTo>
                    <a:pt x="363" y="388"/>
                  </a:lnTo>
                  <a:lnTo>
                    <a:pt x="333" y="313"/>
                  </a:lnTo>
                  <a:lnTo>
                    <a:pt x="331" y="312"/>
                  </a:lnTo>
                  <a:lnTo>
                    <a:pt x="330" y="306"/>
                  </a:lnTo>
                  <a:lnTo>
                    <a:pt x="326" y="299"/>
                  </a:lnTo>
                  <a:lnTo>
                    <a:pt x="320" y="290"/>
                  </a:lnTo>
                  <a:lnTo>
                    <a:pt x="315" y="277"/>
                  </a:lnTo>
                  <a:lnTo>
                    <a:pt x="307" y="265"/>
                  </a:lnTo>
                  <a:lnTo>
                    <a:pt x="300" y="251"/>
                  </a:lnTo>
                  <a:lnTo>
                    <a:pt x="290" y="236"/>
                  </a:lnTo>
                  <a:lnTo>
                    <a:pt x="281" y="221"/>
                  </a:lnTo>
                  <a:lnTo>
                    <a:pt x="271" y="207"/>
                  </a:lnTo>
                  <a:lnTo>
                    <a:pt x="260" y="195"/>
                  </a:lnTo>
                  <a:lnTo>
                    <a:pt x="252" y="184"/>
                  </a:lnTo>
                  <a:lnTo>
                    <a:pt x="242" y="175"/>
                  </a:lnTo>
                  <a:lnTo>
                    <a:pt x="235" y="165"/>
                  </a:lnTo>
                  <a:lnTo>
                    <a:pt x="231" y="158"/>
                  </a:lnTo>
                  <a:lnTo>
                    <a:pt x="228" y="153"/>
                  </a:lnTo>
                  <a:lnTo>
                    <a:pt x="226" y="147"/>
                  </a:lnTo>
                  <a:lnTo>
                    <a:pt x="220" y="137"/>
                  </a:lnTo>
                  <a:lnTo>
                    <a:pt x="213" y="128"/>
                  </a:lnTo>
                  <a:lnTo>
                    <a:pt x="205" y="117"/>
                  </a:lnTo>
                  <a:lnTo>
                    <a:pt x="197" y="107"/>
                  </a:lnTo>
                  <a:lnTo>
                    <a:pt x="189" y="96"/>
                  </a:lnTo>
                  <a:lnTo>
                    <a:pt x="182" y="88"/>
                  </a:lnTo>
                  <a:lnTo>
                    <a:pt x="176" y="83"/>
                  </a:lnTo>
                  <a:lnTo>
                    <a:pt x="171" y="76"/>
                  </a:lnTo>
                  <a:lnTo>
                    <a:pt x="164" y="66"/>
                  </a:lnTo>
                  <a:lnTo>
                    <a:pt x="154" y="55"/>
                  </a:lnTo>
                  <a:lnTo>
                    <a:pt x="145" y="43"/>
                  </a:lnTo>
                  <a:lnTo>
                    <a:pt x="134" y="32"/>
                  </a:lnTo>
                  <a:lnTo>
                    <a:pt x="123" y="22"/>
                  </a:lnTo>
                  <a:lnTo>
                    <a:pt x="115" y="15"/>
                  </a:lnTo>
                  <a:lnTo>
                    <a:pt x="106"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3" name="Freeform 119">
              <a:extLst>
                <a:ext uri="{FF2B5EF4-FFF2-40B4-BE49-F238E27FC236}">
                  <a16:creationId xmlns:a16="http://schemas.microsoft.com/office/drawing/2014/main" id="{FE99CAC8-AFB2-3D83-4006-16380EC4DDE1}"/>
                </a:ext>
              </a:extLst>
            </p:cNvPr>
            <p:cNvSpPr>
              <a:spLocks/>
            </p:cNvSpPr>
            <p:nvPr/>
          </p:nvSpPr>
          <p:spPr bwMode="auto">
            <a:xfrm flipH="1">
              <a:off x="5287" y="3336"/>
              <a:ext cx="66" cy="124"/>
            </a:xfrm>
            <a:custGeom>
              <a:avLst/>
              <a:gdLst>
                <a:gd name="T0" fmla="*/ 7 w 176"/>
                <a:gd name="T1" fmla="*/ 54 h 331"/>
                <a:gd name="T2" fmla="*/ 9 w 176"/>
                <a:gd name="T3" fmla="*/ 57 h 331"/>
                <a:gd name="T4" fmla="*/ 14 w 176"/>
                <a:gd name="T5" fmla="*/ 67 h 331"/>
                <a:gd name="T6" fmla="*/ 22 w 176"/>
                <a:gd name="T7" fmla="*/ 79 h 331"/>
                <a:gd name="T8" fmla="*/ 31 w 176"/>
                <a:gd name="T9" fmla="*/ 93 h 331"/>
                <a:gd name="T10" fmla="*/ 40 w 176"/>
                <a:gd name="T11" fmla="*/ 108 h 331"/>
                <a:gd name="T12" fmla="*/ 50 w 176"/>
                <a:gd name="T13" fmla="*/ 122 h 331"/>
                <a:gd name="T14" fmla="*/ 57 w 176"/>
                <a:gd name="T15" fmla="*/ 134 h 331"/>
                <a:gd name="T16" fmla="*/ 62 w 176"/>
                <a:gd name="T17" fmla="*/ 141 h 331"/>
                <a:gd name="T18" fmla="*/ 68 w 176"/>
                <a:gd name="T19" fmla="*/ 148 h 331"/>
                <a:gd name="T20" fmla="*/ 74 w 176"/>
                <a:gd name="T21" fmla="*/ 159 h 331"/>
                <a:gd name="T22" fmla="*/ 81 w 176"/>
                <a:gd name="T23" fmla="*/ 171 h 331"/>
                <a:gd name="T24" fmla="*/ 91 w 176"/>
                <a:gd name="T25" fmla="*/ 185 h 331"/>
                <a:gd name="T26" fmla="*/ 98 w 176"/>
                <a:gd name="T27" fmla="*/ 198 h 331"/>
                <a:gd name="T28" fmla="*/ 105 w 176"/>
                <a:gd name="T29" fmla="*/ 209 h 331"/>
                <a:gd name="T30" fmla="*/ 110 w 176"/>
                <a:gd name="T31" fmla="*/ 218 h 331"/>
                <a:gd name="T32" fmla="*/ 111 w 176"/>
                <a:gd name="T33" fmla="*/ 220 h 331"/>
                <a:gd name="T34" fmla="*/ 144 w 176"/>
                <a:gd name="T35" fmla="*/ 270 h 331"/>
                <a:gd name="T36" fmla="*/ 176 w 176"/>
                <a:gd name="T37" fmla="*/ 331 h 331"/>
                <a:gd name="T38" fmla="*/ 174 w 176"/>
                <a:gd name="T39" fmla="*/ 323 h 331"/>
                <a:gd name="T40" fmla="*/ 170 w 176"/>
                <a:gd name="T41" fmla="*/ 303 h 331"/>
                <a:gd name="T42" fmla="*/ 164 w 176"/>
                <a:gd name="T43" fmla="*/ 276 h 331"/>
                <a:gd name="T44" fmla="*/ 157 w 176"/>
                <a:gd name="T45" fmla="*/ 250 h 331"/>
                <a:gd name="T46" fmla="*/ 147 w 176"/>
                <a:gd name="T47" fmla="*/ 223 h 331"/>
                <a:gd name="T48" fmla="*/ 136 w 176"/>
                <a:gd name="T49" fmla="*/ 196 h 331"/>
                <a:gd name="T50" fmla="*/ 125 w 176"/>
                <a:gd name="T51" fmla="*/ 171 h 331"/>
                <a:gd name="T52" fmla="*/ 113 w 176"/>
                <a:gd name="T53" fmla="*/ 148 h 331"/>
                <a:gd name="T54" fmla="*/ 102 w 176"/>
                <a:gd name="T55" fmla="*/ 127 h 331"/>
                <a:gd name="T56" fmla="*/ 92 w 176"/>
                <a:gd name="T57" fmla="*/ 112 h 331"/>
                <a:gd name="T58" fmla="*/ 87 w 176"/>
                <a:gd name="T59" fmla="*/ 102 h 331"/>
                <a:gd name="T60" fmla="*/ 84 w 176"/>
                <a:gd name="T61" fmla="*/ 98 h 331"/>
                <a:gd name="T62" fmla="*/ 55 w 176"/>
                <a:gd name="T63" fmla="*/ 54 h 331"/>
                <a:gd name="T64" fmla="*/ 28 w 176"/>
                <a:gd name="T65" fmla="*/ 0 h 331"/>
                <a:gd name="T66" fmla="*/ 0 w 176"/>
                <a:gd name="T67" fmla="*/ 19 h 331"/>
                <a:gd name="T68" fmla="*/ 25 w 176"/>
                <a:gd name="T69" fmla="*/ 27 h 331"/>
                <a:gd name="T70" fmla="*/ 25 w 176"/>
                <a:gd name="T71" fmla="*/ 31 h 331"/>
                <a:gd name="T72" fmla="*/ 24 w 176"/>
                <a:gd name="T73" fmla="*/ 39 h 331"/>
                <a:gd name="T74" fmla="*/ 18 w 176"/>
                <a:gd name="T75" fmla="*/ 49 h 331"/>
                <a:gd name="T76" fmla="*/ 7 w 176"/>
                <a:gd name="T77" fmla="*/ 5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331">
                  <a:moveTo>
                    <a:pt x="7" y="54"/>
                  </a:moveTo>
                  <a:lnTo>
                    <a:pt x="9" y="57"/>
                  </a:lnTo>
                  <a:lnTo>
                    <a:pt x="14" y="67"/>
                  </a:lnTo>
                  <a:lnTo>
                    <a:pt x="22" y="79"/>
                  </a:lnTo>
                  <a:lnTo>
                    <a:pt x="31" y="93"/>
                  </a:lnTo>
                  <a:lnTo>
                    <a:pt x="40" y="108"/>
                  </a:lnTo>
                  <a:lnTo>
                    <a:pt x="50" y="122"/>
                  </a:lnTo>
                  <a:lnTo>
                    <a:pt x="57" y="134"/>
                  </a:lnTo>
                  <a:lnTo>
                    <a:pt x="62" y="141"/>
                  </a:lnTo>
                  <a:lnTo>
                    <a:pt x="68" y="148"/>
                  </a:lnTo>
                  <a:lnTo>
                    <a:pt x="74" y="159"/>
                  </a:lnTo>
                  <a:lnTo>
                    <a:pt x="81" y="171"/>
                  </a:lnTo>
                  <a:lnTo>
                    <a:pt x="91" y="185"/>
                  </a:lnTo>
                  <a:lnTo>
                    <a:pt x="98" y="198"/>
                  </a:lnTo>
                  <a:lnTo>
                    <a:pt x="105" y="209"/>
                  </a:lnTo>
                  <a:lnTo>
                    <a:pt x="110" y="218"/>
                  </a:lnTo>
                  <a:lnTo>
                    <a:pt x="111" y="220"/>
                  </a:lnTo>
                  <a:lnTo>
                    <a:pt x="144" y="270"/>
                  </a:lnTo>
                  <a:lnTo>
                    <a:pt x="176" y="331"/>
                  </a:lnTo>
                  <a:lnTo>
                    <a:pt x="174" y="323"/>
                  </a:lnTo>
                  <a:lnTo>
                    <a:pt x="170" y="303"/>
                  </a:lnTo>
                  <a:lnTo>
                    <a:pt x="164" y="276"/>
                  </a:lnTo>
                  <a:lnTo>
                    <a:pt x="157" y="250"/>
                  </a:lnTo>
                  <a:lnTo>
                    <a:pt x="147" y="223"/>
                  </a:lnTo>
                  <a:lnTo>
                    <a:pt x="136" y="196"/>
                  </a:lnTo>
                  <a:lnTo>
                    <a:pt x="125" y="171"/>
                  </a:lnTo>
                  <a:lnTo>
                    <a:pt x="113" y="148"/>
                  </a:lnTo>
                  <a:lnTo>
                    <a:pt x="102" y="127"/>
                  </a:lnTo>
                  <a:lnTo>
                    <a:pt x="92" y="112"/>
                  </a:lnTo>
                  <a:lnTo>
                    <a:pt x="87" y="102"/>
                  </a:lnTo>
                  <a:lnTo>
                    <a:pt x="84" y="98"/>
                  </a:lnTo>
                  <a:lnTo>
                    <a:pt x="55" y="54"/>
                  </a:lnTo>
                  <a:lnTo>
                    <a:pt x="28" y="0"/>
                  </a:lnTo>
                  <a:lnTo>
                    <a:pt x="0" y="19"/>
                  </a:lnTo>
                  <a:lnTo>
                    <a:pt x="25" y="27"/>
                  </a:lnTo>
                  <a:lnTo>
                    <a:pt x="25" y="31"/>
                  </a:lnTo>
                  <a:lnTo>
                    <a:pt x="24" y="39"/>
                  </a:lnTo>
                  <a:lnTo>
                    <a:pt x="18" y="49"/>
                  </a:lnTo>
                  <a:lnTo>
                    <a:pt x="7" y="54"/>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4" name="Freeform 120">
              <a:extLst>
                <a:ext uri="{FF2B5EF4-FFF2-40B4-BE49-F238E27FC236}">
                  <a16:creationId xmlns:a16="http://schemas.microsoft.com/office/drawing/2014/main" id="{3DAD2F51-523F-2D49-F210-A1476758812A}"/>
                </a:ext>
              </a:extLst>
            </p:cNvPr>
            <p:cNvSpPr>
              <a:spLocks/>
            </p:cNvSpPr>
            <p:nvPr/>
          </p:nvSpPr>
          <p:spPr bwMode="auto">
            <a:xfrm flipH="1">
              <a:off x="5269" y="3444"/>
              <a:ext cx="66" cy="101"/>
            </a:xfrm>
            <a:custGeom>
              <a:avLst/>
              <a:gdLst>
                <a:gd name="T0" fmla="*/ 177 w 177"/>
                <a:gd name="T1" fmla="*/ 261 h 271"/>
                <a:gd name="T2" fmla="*/ 171 w 177"/>
                <a:gd name="T3" fmla="*/ 255 h 271"/>
                <a:gd name="T4" fmla="*/ 160 w 177"/>
                <a:gd name="T5" fmla="*/ 240 h 271"/>
                <a:gd name="T6" fmla="*/ 147 w 177"/>
                <a:gd name="T7" fmla="*/ 224 h 271"/>
                <a:gd name="T8" fmla="*/ 137 w 177"/>
                <a:gd name="T9" fmla="*/ 212 h 271"/>
                <a:gd name="T10" fmla="*/ 129 w 177"/>
                <a:gd name="T11" fmla="*/ 201 h 271"/>
                <a:gd name="T12" fmla="*/ 117 w 177"/>
                <a:gd name="T13" fmla="*/ 187 h 271"/>
                <a:gd name="T14" fmla="*/ 106 w 177"/>
                <a:gd name="T15" fmla="*/ 172 h 271"/>
                <a:gd name="T16" fmla="*/ 97 w 177"/>
                <a:gd name="T17" fmla="*/ 157 h 271"/>
                <a:gd name="T18" fmla="*/ 92 w 177"/>
                <a:gd name="T19" fmla="*/ 143 h 271"/>
                <a:gd name="T20" fmla="*/ 84 w 177"/>
                <a:gd name="T21" fmla="*/ 127 h 271"/>
                <a:gd name="T22" fmla="*/ 75 w 177"/>
                <a:gd name="T23" fmla="*/ 107 h 271"/>
                <a:gd name="T24" fmla="*/ 67 w 177"/>
                <a:gd name="T25" fmla="*/ 90 h 271"/>
                <a:gd name="T26" fmla="*/ 59 w 177"/>
                <a:gd name="T27" fmla="*/ 72 h 271"/>
                <a:gd name="T28" fmla="*/ 52 w 177"/>
                <a:gd name="T29" fmla="*/ 58 h 271"/>
                <a:gd name="T30" fmla="*/ 47 w 177"/>
                <a:gd name="T31" fmla="*/ 48 h 271"/>
                <a:gd name="T32" fmla="*/ 45 w 177"/>
                <a:gd name="T33" fmla="*/ 44 h 271"/>
                <a:gd name="T34" fmla="*/ 0 w 177"/>
                <a:gd name="T35" fmla="*/ 0 h 271"/>
                <a:gd name="T36" fmla="*/ 1 w 177"/>
                <a:gd name="T37" fmla="*/ 3 h 271"/>
                <a:gd name="T38" fmla="*/ 7 w 177"/>
                <a:gd name="T39" fmla="*/ 10 h 271"/>
                <a:gd name="T40" fmla="*/ 12 w 177"/>
                <a:gd name="T41" fmla="*/ 21 h 271"/>
                <a:gd name="T42" fmla="*/ 21 w 177"/>
                <a:gd name="T43" fmla="*/ 33 h 271"/>
                <a:gd name="T44" fmla="*/ 29 w 177"/>
                <a:gd name="T45" fmla="*/ 48 h 271"/>
                <a:gd name="T46" fmla="*/ 36 w 177"/>
                <a:gd name="T47" fmla="*/ 62 h 271"/>
                <a:gd name="T48" fmla="*/ 41 w 177"/>
                <a:gd name="T49" fmla="*/ 74 h 271"/>
                <a:gd name="T50" fmla="*/ 45 w 177"/>
                <a:gd name="T51" fmla="*/ 84 h 271"/>
                <a:gd name="T52" fmla="*/ 53 w 177"/>
                <a:gd name="T53" fmla="*/ 106 h 271"/>
                <a:gd name="T54" fmla="*/ 64 w 177"/>
                <a:gd name="T55" fmla="*/ 135 h 271"/>
                <a:gd name="T56" fmla="*/ 75 w 177"/>
                <a:gd name="T57" fmla="*/ 162 h 271"/>
                <a:gd name="T58" fmla="*/ 82 w 177"/>
                <a:gd name="T59" fmla="*/ 179 h 271"/>
                <a:gd name="T60" fmla="*/ 88 w 177"/>
                <a:gd name="T61" fmla="*/ 186 h 271"/>
                <a:gd name="T62" fmla="*/ 97 w 177"/>
                <a:gd name="T63" fmla="*/ 196 h 271"/>
                <a:gd name="T64" fmla="*/ 110 w 177"/>
                <a:gd name="T65" fmla="*/ 212 h 271"/>
                <a:gd name="T66" fmla="*/ 123 w 177"/>
                <a:gd name="T67" fmla="*/ 228 h 271"/>
                <a:gd name="T68" fmla="*/ 137 w 177"/>
                <a:gd name="T69" fmla="*/ 244 h 271"/>
                <a:gd name="T70" fmla="*/ 148 w 177"/>
                <a:gd name="T71" fmla="*/ 258 h 271"/>
                <a:gd name="T72" fmla="*/ 156 w 177"/>
                <a:gd name="T73" fmla="*/ 266 h 271"/>
                <a:gd name="T74" fmla="*/ 159 w 177"/>
                <a:gd name="T75" fmla="*/ 271 h 271"/>
                <a:gd name="T76" fmla="*/ 177 w 177"/>
                <a:gd name="T77" fmla="*/ 26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 h="271">
                  <a:moveTo>
                    <a:pt x="177" y="261"/>
                  </a:moveTo>
                  <a:lnTo>
                    <a:pt x="171" y="255"/>
                  </a:lnTo>
                  <a:lnTo>
                    <a:pt x="160" y="240"/>
                  </a:lnTo>
                  <a:lnTo>
                    <a:pt x="147" y="224"/>
                  </a:lnTo>
                  <a:lnTo>
                    <a:pt x="137" y="212"/>
                  </a:lnTo>
                  <a:lnTo>
                    <a:pt x="129" y="201"/>
                  </a:lnTo>
                  <a:lnTo>
                    <a:pt x="117" y="187"/>
                  </a:lnTo>
                  <a:lnTo>
                    <a:pt x="106" y="172"/>
                  </a:lnTo>
                  <a:lnTo>
                    <a:pt x="97" y="157"/>
                  </a:lnTo>
                  <a:lnTo>
                    <a:pt x="92" y="143"/>
                  </a:lnTo>
                  <a:lnTo>
                    <a:pt x="84" y="127"/>
                  </a:lnTo>
                  <a:lnTo>
                    <a:pt x="75" y="107"/>
                  </a:lnTo>
                  <a:lnTo>
                    <a:pt x="67" y="90"/>
                  </a:lnTo>
                  <a:lnTo>
                    <a:pt x="59" y="72"/>
                  </a:lnTo>
                  <a:lnTo>
                    <a:pt x="52" y="58"/>
                  </a:lnTo>
                  <a:lnTo>
                    <a:pt x="47" y="48"/>
                  </a:lnTo>
                  <a:lnTo>
                    <a:pt x="45" y="44"/>
                  </a:lnTo>
                  <a:lnTo>
                    <a:pt x="0" y="0"/>
                  </a:lnTo>
                  <a:lnTo>
                    <a:pt x="1" y="3"/>
                  </a:lnTo>
                  <a:lnTo>
                    <a:pt x="7" y="10"/>
                  </a:lnTo>
                  <a:lnTo>
                    <a:pt x="12" y="21"/>
                  </a:lnTo>
                  <a:lnTo>
                    <a:pt x="21" y="33"/>
                  </a:lnTo>
                  <a:lnTo>
                    <a:pt x="29" y="48"/>
                  </a:lnTo>
                  <a:lnTo>
                    <a:pt x="36" y="62"/>
                  </a:lnTo>
                  <a:lnTo>
                    <a:pt x="41" y="74"/>
                  </a:lnTo>
                  <a:lnTo>
                    <a:pt x="45" y="84"/>
                  </a:lnTo>
                  <a:lnTo>
                    <a:pt x="53" y="106"/>
                  </a:lnTo>
                  <a:lnTo>
                    <a:pt x="64" y="135"/>
                  </a:lnTo>
                  <a:lnTo>
                    <a:pt x="75" y="162"/>
                  </a:lnTo>
                  <a:lnTo>
                    <a:pt x="82" y="179"/>
                  </a:lnTo>
                  <a:lnTo>
                    <a:pt x="88" y="186"/>
                  </a:lnTo>
                  <a:lnTo>
                    <a:pt x="97" y="196"/>
                  </a:lnTo>
                  <a:lnTo>
                    <a:pt x="110" y="212"/>
                  </a:lnTo>
                  <a:lnTo>
                    <a:pt x="123" y="228"/>
                  </a:lnTo>
                  <a:lnTo>
                    <a:pt x="137" y="244"/>
                  </a:lnTo>
                  <a:lnTo>
                    <a:pt x="148" y="258"/>
                  </a:lnTo>
                  <a:lnTo>
                    <a:pt x="156" y="266"/>
                  </a:lnTo>
                  <a:lnTo>
                    <a:pt x="159" y="271"/>
                  </a:lnTo>
                  <a:lnTo>
                    <a:pt x="17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5" name="Freeform 121">
              <a:extLst>
                <a:ext uri="{FF2B5EF4-FFF2-40B4-BE49-F238E27FC236}">
                  <a16:creationId xmlns:a16="http://schemas.microsoft.com/office/drawing/2014/main" id="{37376724-A703-41FE-CB08-DEB95902C727}"/>
                </a:ext>
              </a:extLst>
            </p:cNvPr>
            <p:cNvSpPr>
              <a:spLocks/>
            </p:cNvSpPr>
            <p:nvPr/>
          </p:nvSpPr>
          <p:spPr bwMode="auto">
            <a:xfrm flipH="1">
              <a:off x="5247" y="3476"/>
              <a:ext cx="39" cy="65"/>
            </a:xfrm>
            <a:custGeom>
              <a:avLst/>
              <a:gdLst>
                <a:gd name="T0" fmla="*/ 5 w 104"/>
                <a:gd name="T1" fmla="*/ 27 h 174"/>
                <a:gd name="T2" fmla="*/ 6 w 104"/>
                <a:gd name="T3" fmla="*/ 30 h 174"/>
                <a:gd name="T4" fmla="*/ 12 w 104"/>
                <a:gd name="T5" fmla="*/ 38 h 174"/>
                <a:gd name="T6" fmla="*/ 20 w 104"/>
                <a:gd name="T7" fmla="*/ 49 h 174"/>
                <a:gd name="T8" fmla="*/ 28 w 104"/>
                <a:gd name="T9" fmla="*/ 63 h 174"/>
                <a:gd name="T10" fmla="*/ 38 w 104"/>
                <a:gd name="T11" fmla="*/ 77 h 174"/>
                <a:gd name="T12" fmla="*/ 48 w 104"/>
                <a:gd name="T13" fmla="*/ 88 h 174"/>
                <a:gd name="T14" fmla="*/ 56 w 104"/>
                <a:gd name="T15" fmla="*/ 97 h 174"/>
                <a:gd name="T16" fmla="*/ 61 w 104"/>
                <a:gd name="T17" fmla="*/ 101 h 174"/>
                <a:gd name="T18" fmla="*/ 71 w 104"/>
                <a:gd name="T19" fmla="*/ 112 h 174"/>
                <a:gd name="T20" fmla="*/ 79 w 104"/>
                <a:gd name="T21" fmla="*/ 133 h 174"/>
                <a:gd name="T22" fmla="*/ 86 w 104"/>
                <a:gd name="T23" fmla="*/ 152 h 174"/>
                <a:gd name="T24" fmla="*/ 89 w 104"/>
                <a:gd name="T25" fmla="*/ 162 h 174"/>
                <a:gd name="T26" fmla="*/ 91 w 104"/>
                <a:gd name="T27" fmla="*/ 174 h 174"/>
                <a:gd name="T28" fmla="*/ 101 w 104"/>
                <a:gd name="T29" fmla="*/ 174 h 174"/>
                <a:gd name="T30" fmla="*/ 104 w 104"/>
                <a:gd name="T31" fmla="*/ 156 h 174"/>
                <a:gd name="T32" fmla="*/ 76 w 104"/>
                <a:gd name="T33" fmla="*/ 92 h 174"/>
                <a:gd name="T34" fmla="*/ 17 w 104"/>
                <a:gd name="T35" fmla="*/ 24 h 174"/>
                <a:gd name="T36" fmla="*/ 0 w 104"/>
                <a:gd name="T37" fmla="*/ 0 h 174"/>
                <a:gd name="T38" fmla="*/ 5 w 104"/>
                <a:gd name="T39" fmla="*/ 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74">
                  <a:moveTo>
                    <a:pt x="5" y="27"/>
                  </a:moveTo>
                  <a:lnTo>
                    <a:pt x="6" y="30"/>
                  </a:lnTo>
                  <a:lnTo>
                    <a:pt x="12" y="38"/>
                  </a:lnTo>
                  <a:lnTo>
                    <a:pt x="20" y="49"/>
                  </a:lnTo>
                  <a:lnTo>
                    <a:pt x="28" y="63"/>
                  </a:lnTo>
                  <a:lnTo>
                    <a:pt x="38" y="77"/>
                  </a:lnTo>
                  <a:lnTo>
                    <a:pt x="48" y="88"/>
                  </a:lnTo>
                  <a:lnTo>
                    <a:pt x="56" y="97"/>
                  </a:lnTo>
                  <a:lnTo>
                    <a:pt x="61" y="101"/>
                  </a:lnTo>
                  <a:lnTo>
                    <a:pt x="71" y="112"/>
                  </a:lnTo>
                  <a:lnTo>
                    <a:pt x="79" y="133"/>
                  </a:lnTo>
                  <a:lnTo>
                    <a:pt x="86" y="152"/>
                  </a:lnTo>
                  <a:lnTo>
                    <a:pt x="89" y="162"/>
                  </a:lnTo>
                  <a:lnTo>
                    <a:pt x="91" y="174"/>
                  </a:lnTo>
                  <a:lnTo>
                    <a:pt x="101" y="174"/>
                  </a:lnTo>
                  <a:lnTo>
                    <a:pt x="104" y="156"/>
                  </a:lnTo>
                  <a:lnTo>
                    <a:pt x="76" y="92"/>
                  </a:lnTo>
                  <a:lnTo>
                    <a:pt x="17" y="24"/>
                  </a:lnTo>
                  <a:lnTo>
                    <a:pt x="0" y="0"/>
                  </a:ln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6" name="Freeform 122">
              <a:extLst>
                <a:ext uri="{FF2B5EF4-FFF2-40B4-BE49-F238E27FC236}">
                  <a16:creationId xmlns:a16="http://schemas.microsoft.com/office/drawing/2014/main" id="{7E10D238-F5BA-4C46-5C50-8E25073E3C43}"/>
                </a:ext>
              </a:extLst>
            </p:cNvPr>
            <p:cNvSpPr>
              <a:spLocks/>
            </p:cNvSpPr>
            <p:nvPr/>
          </p:nvSpPr>
          <p:spPr bwMode="auto">
            <a:xfrm flipH="1">
              <a:off x="5269" y="3351"/>
              <a:ext cx="31" cy="91"/>
            </a:xfrm>
            <a:custGeom>
              <a:avLst/>
              <a:gdLst>
                <a:gd name="T0" fmla="*/ 0 w 82"/>
                <a:gd name="T1" fmla="*/ 0 h 246"/>
                <a:gd name="T2" fmla="*/ 4 w 82"/>
                <a:gd name="T3" fmla="*/ 7 h 246"/>
                <a:gd name="T4" fmla="*/ 12 w 82"/>
                <a:gd name="T5" fmla="*/ 26 h 246"/>
                <a:gd name="T6" fmla="*/ 26 w 82"/>
                <a:gd name="T7" fmla="*/ 54 h 246"/>
                <a:gd name="T8" fmla="*/ 41 w 82"/>
                <a:gd name="T9" fmla="*/ 89 h 246"/>
                <a:gd name="T10" fmla="*/ 56 w 82"/>
                <a:gd name="T11" fmla="*/ 129 h 246"/>
                <a:gd name="T12" fmla="*/ 70 w 82"/>
                <a:gd name="T13" fmla="*/ 170 h 246"/>
                <a:gd name="T14" fmla="*/ 78 w 82"/>
                <a:gd name="T15" fmla="*/ 210 h 246"/>
                <a:gd name="T16" fmla="*/ 82 w 82"/>
                <a:gd name="T17" fmla="*/ 246 h 246"/>
                <a:gd name="T18" fmla="*/ 82 w 82"/>
                <a:gd name="T19" fmla="*/ 240 h 246"/>
                <a:gd name="T20" fmla="*/ 82 w 82"/>
                <a:gd name="T21" fmla="*/ 227 h 246"/>
                <a:gd name="T22" fmla="*/ 80 w 82"/>
                <a:gd name="T23" fmla="*/ 203 h 246"/>
                <a:gd name="T24" fmla="*/ 78 w 82"/>
                <a:gd name="T25" fmla="*/ 174 h 246"/>
                <a:gd name="T26" fmla="*/ 72 w 82"/>
                <a:gd name="T27" fmla="*/ 140 h 246"/>
                <a:gd name="T28" fmla="*/ 64 w 82"/>
                <a:gd name="T29" fmla="*/ 103 h 246"/>
                <a:gd name="T30" fmla="*/ 50 w 82"/>
                <a:gd name="T31" fmla="*/ 65 h 246"/>
                <a:gd name="T32" fmla="*/ 34 w 82"/>
                <a:gd name="T33" fmla="*/ 25 h 246"/>
                <a:gd name="T34" fmla="*/ 0 w 82"/>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246">
                  <a:moveTo>
                    <a:pt x="0" y="0"/>
                  </a:moveTo>
                  <a:lnTo>
                    <a:pt x="4" y="7"/>
                  </a:lnTo>
                  <a:lnTo>
                    <a:pt x="12" y="26"/>
                  </a:lnTo>
                  <a:lnTo>
                    <a:pt x="26" y="54"/>
                  </a:lnTo>
                  <a:lnTo>
                    <a:pt x="41" y="89"/>
                  </a:lnTo>
                  <a:lnTo>
                    <a:pt x="56" y="129"/>
                  </a:lnTo>
                  <a:lnTo>
                    <a:pt x="70" y="170"/>
                  </a:lnTo>
                  <a:lnTo>
                    <a:pt x="78" y="210"/>
                  </a:lnTo>
                  <a:lnTo>
                    <a:pt x="82" y="246"/>
                  </a:lnTo>
                  <a:lnTo>
                    <a:pt x="82" y="240"/>
                  </a:lnTo>
                  <a:lnTo>
                    <a:pt x="82" y="227"/>
                  </a:lnTo>
                  <a:lnTo>
                    <a:pt x="80" y="203"/>
                  </a:lnTo>
                  <a:lnTo>
                    <a:pt x="78" y="174"/>
                  </a:lnTo>
                  <a:lnTo>
                    <a:pt x="72" y="140"/>
                  </a:lnTo>
                  <a:lnTo>
                    <a:pt x="64" y="103"/>
                  </a:lnTo>
                  <a:lnTo>
                    <a:pt x="50" y="65"/>
                  </a:lnTo>
                  <a:lnTo>
                    <a:pt x="34"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7" name="Freeform 123">
              <a:extLst>
                <a:ext uri="{FF2B5EF4-FFF2-40B4-BE49-F238E27FC236}">
                  <a16:creationId xmlns:a16="http://schemas.microsoft.com/office/drawing/2014/main" id="{44DFE150-9F1E-9179-049A-7AD4C4F9DE51}"/>
                </a:ext>
              </a:extLst>
            </p:cNvPr>
            <p:cNvSpPr>
              <a:spLocks/>
            </p:cNvSpPr>
            <p:nvPr/>
          </p:nvSpPr>
          <p:spPr bwMode="auto">
            <a:xfrm flipH="1">
              <a:off x="4670" y="3339"/>
              <a:ext cx="200" cy="20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8" name="Freeform 124">
              <a:extLst>
                <a:ext uri="{FF2B5EF4-FFF2-40B4-BE49-F238E27FC236}">
                  <a16:creationId xmlns:a16="http://schemas.microsoft.com/office/drawing/2014/main" id="{5A653E84-165A-D87C-8F27-C9833101CDF4}"/>
                </a:ext>
              </a:extLst>
            </p:cNvPr>
            <p:cNvSpPr>
              <a:spLocks/>
            </p:cNvSpPr>
            <p:nvPr/>
          </p:nvSpPr>
          <p:spPr bwMode="auto">
            <a:xfrm flipH="1">
              <a:off x="4773" y="3542"/>
              <a:ext cx="53" cy="46"/>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49" name="Freeform 125">
              <a:extLst>
                <a:ext uri="{FF2B5EF4-FFF2-40B4-BE49-F238E27FC236}">
                  <a16:creationId xmlns:a16="http://schemas.microsoft.com/office/drawing/2014/main" id="{C6D1EA39-E0D6-C524-0DC1-B91A4105E4D3}"/>
                </a:ext>
              </a:extLst>
            </p:cNvPr>
            <p:cNvSpPr>
              <a:spLocks/>
            </p:cNvSpPr>
            <p:nvPr/>
          </p:nvSpPr>
          <p:spPr bwMode="auto">
            <a:xfrm flipH="1">
              <a:off x="5167" y="3556"/>
              <a:ext cx="45" cy="25"/>
            </a:xfrm>
            <a:custGeom>
              <a:avLst/>
              <a:gdLst>
                <a:gd name="T0" fmla="*/ 13 w 120"/>
                <a:gd name="T1" fmla="*/ 39 h 67"/>
                <a:gd name="T2" fmla="*/ 15 w 120"/>
                <a:gd name="T3" fmla="*/ 37 h 67"/>
                <a:gd name="T4" fmla="*/ 24 w 120"/>
                <a:gd name="T5" fmla="*/ 30 h 67"/>
                <a:gd name="T6" fmla="*/ 35 w 120"/>
                <a:gd name="T7" fmla="*/ 20 h 67"/>
                <a:gd name="T8" fmla="*/ 50 w 120"/>
                <a:gd name="T9" fmla="*/ 9 h 67"/>
                <a:gd name="T10" fmla="*/ 62 w 120"/>
                <a:gd name="T11" fmla="*/ 1 h 67"/>
                <a:gd name="T12" fmla="*/ 70 w 120"/>
                <a:gd name="T13" fmla="*/ 0 h 67"/>
                <a:gd name="T14" fmla="*/ 77 w 120"/>
                <a:gd name="T15" fmla="*/ 1 h 67"/>
                <a:gd name="T16" fmla="*/ 87 w 120"/>
                <a:gd name="T17" fmla="*/ 4 h 67"/>
                <a:gd name="T18" fmla="*/ 98 w 120"/>
                <a:gd name="T19" fmla="*/ 7 h 67"/>
                <a:gd name="T20" fmla="*/ 106 w 120"/>
                <a:gd name="T21" fmla="*/ 9 h 67"/>
                <a:gd name="T22" fmla="*/ 111 w 120"/>
                <a:gd name="T23" fmla="*/ 11 h 67"/>
                <a:gd name="T24" fmla="*/ 114 w 120"/>
                <a:gd name="T25" fmla="*/ 12 h 67"/>
                <a:gd name="T26" fmla="*/ 117 w 120"/>
                <a:gd name="T27" fmla="*/ 27 h 67"/>
                <a:gd name="T28" fmla="*/ 120 w 120"/>
                <a:gd name="T29" fmla="*/ 39 h 67"/>
                <a:gd name="T30" fmla="*/ 118 w 120"/>
                <a:gd name="T31" fmla="*/ 39 h 67"/>
                <a:gd name="T32" fmla="*/ 113 w 120"/>
                <a:gd name="T33" fmla="*/ 41 h 67"/>
                <a:gd name="T34" fmla="*/ 107 w 120"/>
                <a:gd name="T35" fmla="*/ 39 h 67"/>
                <a:gd name="T36" fmla="*/ 102 w 120"/>
                <a:gd name="T37" fmla="*/ 34 h 67"/>
                <a:gd name="T38" fmla="*/ 94 w 120"/>
                <a:gd name="T39" fmla="*/ 28 h 67"/>
                <a:gd name="T40" fmla="*/ 84 w 120"/>
                <a:gd name="T41" fmla="*/ 26 h 67"/>
                <a:gd name="T42" fmla="*/ 76 w 120"/>
                <a:gd name="T43" fmla="*/ 24 h 67"/>
                <a:gd name="T44" fmla="*/ 72 w 120"/>
                <a:gd name="T45" fmla="*/ 24 h 67"/>
                <a:gd name="T46" fmla="*/ 59 w 120"/>
                <a:gd name="T47" fmla="*/ 46 h 67"/>
                <a:gd name="T48" fmla="*/ 59 w 120"/>
                <a:gd name="T49" fmla="*/ 48 h 67"/>
                <a:gd name="T50" fmla="*/ 57 w 120"/>
                <a:gd name="T51" fmla="*/ 52 h 67"/>
                <a:gd name="T52" fmla="*/ 54 w 120"/>
                <a:gd name="T53" fmla="*/ 56 h 67"/>
                <a:gd name="T54" fmla="*/ 48 w 120"/>
                <a:gd name="T55" fmla="*/ 60 h 67"/>
                <a:gd name="T56" fmla="*/ 40 w 120"/>
                <a:gd name="T57" fmla="*/ 64 h 67"/>
                <a:gd name="T58" fmla="*/ 31 w 120"/>
                <a:gd name="T59" fmla="*/ 67 h 67"/>
                <a:gd name="T60" fmla="*/ 17 w 120"/>
                <a:gd name="T61" fmla="*/ 65 h 67"/>
                <a:gd name="T62" fmla="*/ 0 w 120"/>
                <a:gd name="T63" fmla="*/ 61 h 67"/>
                <a:gd name="T64" fmla="*/ 13 w 120"/>
                <a:gd name="T65" fmla="*/ 3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67">
                  <a:moveTo>
                    <a:pt x="13" y="39"/>
                  </a:moveTo>
                  <a:lnTo>
                    <a:pt x="15" y="37"/>
                  </a:lnTo>
                  <a:lnTo>
                    <a:pt x="24" y="30"/>
                  </a:lnTo>
                  <a:lnTo>
                    <a:pt x="35" y="20"/>
                  </a:lnTo>
                  <a:lnTo>
                    <a:pt x="50" y="9"/>
                  </a:lnTo>
                  <a:lnTo>
                    <a:pt x="62" y="1"/>
                  </a:lnTo>
                  <a:lnTo>
                    <a:pt x="70" y="0"/>
                  </a:lnTo>
                  <a:lnTo>
                    <a:pt x="77" y="1"/>
                  </a:lnTo>
                  <a:lnTo>
                    <a:pt x="87" y="4"/>
                  </a:lnTo>
                  <a:lnTo>
                    <a:pt x="98" y="7"/>
                  </a:lnTo>
                  <a:lnTo>
                    <a:pt x="106" y="9"/>
                  </a:lnTo>
                  <a:lnTo>
                    <a:pt x="111" y="11"/>
                  </a:lnTo>
                  <a:lnTo>
                    <a:pt x="114" y="12"/>
                  </a:lnTo>
                  <a:lnTo>
                    <a:pt x="117" y="27"/>
                  </a:lnTo>
                  <a:lnTo>
                    <a:pt x="120" y="39"/>
                  </a:lnTo>
                  <a:lnTo>
                    <a:pt x="118" y="39"/>
                  </a:lnTo>
                  <a:lnTo>
                    <a:pt x="113" y="41"/>
                  </a:lnTo>
                  <a:lnTo>
                    <a:pt x="107" y="39"/>
                  </a:lnTo>
                  <a:lnTo>
                    <a:pt x="102" y="34"/>
                  </a:lnTo>
                  <a:lnTo>
                    <a:pt x="94" y="28"/>
                  </a:lnTo>
                  <a:lnTo>
                    <a:pt x="84" y="26"/>
                  </a:lnTo>
                  <a:lnTo>
                    <a:pt x="76" y="24"/>
                  </a:lnTo>
                  <a:lnTo>
                    <a:pt x="72" y="24"/>
                  </a:lnTo>
                  <a:lnTo>
                    <a:pt x="59" y="46"/>
                  </a:lnTo>
                  <a:lnTo>
                    <a:pt x="59" y="48"/>
                  </a:lnTo>
                  <a:lnTo>
                    <a:pt x="57" y="52"/>
                  </a:lnTo>
                  <a:lnTo>
                    <a:pt x="54" y="56"/>
                  </a:lnTo>
                  <a:lnTo>
                    <a:pt x="48" y="60"/>
                  </a:lnTo>
                  <a:lnTo>
                    <a:pt x="40" y="64"/>
                  </a:lnTo>
                  <a:lnTo>
                    <a:pt x="31" y="67"/>
                  </a:lnTo>
                  <a:lnTo>
                    <a:pt x="17" y="65"/>
                  </a:lnTo>
                  <a:lnTo>
                    <a:pt x="0" y="61"/>
                  </a:lnTo>
                  <a:lnTo>
                    <a:pt x="13" y="3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50" name="Freeform 126">
              <a:extLst>
                <a:ext uri="{FF2B5EF4-FFF2-40B4-BE49-F238E27FC236}">
                  <a16:creationId xmlns:a16="http://schemas.microsoft.com/office/drawing/2014/main" id="{026383F3-15C0-900B-8B8A-B6CA8EFB987D}"/>
                </a:ext>
              </a:extLst>
            </p:cNvPr>
            <p:cNvSpPr>
              <a:spLocks/>
            </p:cNvSpPr>
            <p:nvPr/>
          </p:nvSpPr>
          <p:spPr bwMode="auto">
            <a:xfrm flipH="1">
              <a:off x="4707" y="3567"/>
              <a:ext cx="228" cy="39"/>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29151" name="Freeform 127">
              <a:extLst>
                <a:ext uri="{FF2B5EF4-FFF2-40B4-BE49-F238E27FC236}">
                  <a16:creationId xmlns:a16="http://schemas.microsoft.com/office/drawing/2014/main" id="{6A3ACC50-BC16-2519-D2F6-B05E09FFE67C}"/>
                </a:ext>
              </a:extLst>
            </p:cNvPr>
            <p:cNvSpPr>
              <a:spLocks/>
            </p:cNvSpPr>
            <p:nvPr/>
          </p:nvSpPr>
          <p:spPr bwMode="auto">
            <a:xfrm flipH="1">
              <a:off x="4968" y="3569"/>
              <a:ext cx="161" cy="22"/>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129152" name="Text Box 128">
            <a:extLst>
              <a:ext uri="{FF2B5EF4-FFF2-40B4-BE49-F238E27FC236}">
                <a16:creationId xmlns:a16="http://schemas.microsoft.com/office/drawing/2014/main" id="{56631ED8-68D2-ECFD-B10C-BA7E3F0A0DD8}"/>
              </a:ext>
            </a:extLst>
          </p:cNvPr>
          <p:cNvSpPr txBox="1">
            <a:spLocks noChangeArrowheads="1"/>
          </p:cNvSpPr>
          <p:nvPr/>
        </p:nvSpPr>
        <p:spPr bwMode="auto">
          <a:xfrm>
            <a:off x="2438400" y="4359275"/>
            <a:ext cx="54800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110000"/>
              </a:lnSpc>
            </a:pPr>
            <a:r>
              <a:rPr lang="en-US" altLang="LID4096" sz="2000" b="0">
                <a:latin typeface="Verdana" panose="020B0604030504040204" pitchFamily="34" charset="0"/>
              </a:rPr>
              <a:t>can I reach the person through software?</a:t>
            </a:r>
          </a:p>
          <a:p>
            <a:pPr eaLnBrk="0" hangingPunct="0">
              <a:lnSpc>
                <a:spcPct val="110000"/>
              </a:lnSpc>
            </a:pPr>
            <a:r>
              <a:rPr lang="en-US" altLang="LID4096" sz="2000" b="0">
                <a:latin typeface="Verdana" panose="020B0604030504040204" pitchFamily="34" charset="0"/>
              </a:rPr>
              <a:t>is the person there?</a:t>
            </a:r>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7" name="Text Box 9">
            <a:extLst>
              <a:ext uri="{FF2B5EF4-FFF2-40B4-BE49-F238E27FC236}">
                <a16:creationId xmlns:a16="http://schemas.microsoft.com/office/drawing/2014/main" id="{511C2DE9-4787-BBB3-4D74-0355987107B4}"/>
              </a:ext>
            </a:extLst>
          </p:cNvPr>
          <p:cNvSpPr txBox="1">
            <a:spLocks noChangeArrowheads="1"/>
          </p:cNvSpPr>
          <p:nvPr/>
        </p:nvSpPr>
        <p:spPr bwMode="auto">
          <a:xfrm>
            <a:off x="2438400" y="4359275"/>
            <a:ext cx="5480050"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110000"/>
              </a:lnSpc>
            </a:pPr>
            <a:r>
              <a:rPr lang="en-US" altLang="LID4096" sz="2000" b="0">
                <a:latin typeface="Verdana" panose="020B0604030504040204" pitchFamily="34" charset="0"/>
              </a:rPr>
              <a:t>can I reach the person through software?</a:t>
            </a:r>
          </a:p>
          <a:p>
            <a:pPr eaLnBrk="0" hangingPunct="0">
              <a:lnSpc>
                <a:spcPct val="110000"/>
              </a:lnSpc>
            </a:pPr>
            <a:r>
              <a:rPr lang="en-US" altLang="LID4096" sz="2000" b="0">
                <a:latin typeface="Verdana" panose="020B0604030504040204" pitchFamily="34" charset="0"/>
              </a:rPr>
              <a:t>is the person there?</a:t>
            </a:r>
          </a:p>
          <a:p>
            <a:pPr eaLnBrk="0" hangingPunct="0">
              <a:lnSpc>
                <a:spcPct val="110000"/>
              </a:lnSpc>
            </a:pPr>
            <a:endParaRPr lang="en-US" altLang="LID4096" sz="2000" b="0">
              <a:latin typeface="Verdana" panose="020B0604030504040204" pitchFamily="34" charset="0"/>
            </a:endParaRPr>
          </a:p>
          <a:p>
            <a:pPr eaLnBrk="0" hangingPunct="0">
              <a:lnSpc>
                <a:spcPct val="110000"/>
              </a:lnSpc>
            </a:pPr>
            <a:r>
              <a:rPr lang="en-US" altLang="LID4096" sz="2000" b="0">
                <a:latin typeface="Verdana" panose="020B0604030504040204" pitchFamily="34" charset="0"/>
              </a:rPr>
              <a:t>start a communication channel</a:t>
            </a:r>
          </a:p>
          <a:p>
            <a:pPr eaLnBrk="0" hangingPunct="0">
              <a:lnSpc>
                <a:spcPct val="110000"/>
              </a:lnSpc>
            </a:pPr>
            <a:r>
              <a:rPr lang="en-US" altLang="LID4096" sz="2000" b="0">
                <a:latin typeface="Verdana" panose="020B0604030504040204" pitchFamily="34" charset="0"/>
              </a:rPr>
              <a:t>start 1 or more groupware applications</a:t>
            </a:r>
          </a:p>
          <a:p>
            <a:pPr eaLnBrk="0" hangingPunct="0">
              <a:lnSpc>
                <a:spcPct val="110000"/>
              </a:lnSpc>
            </a:pPr>
            <a:r>
              <a:rPr lang="en-US" altLang="LID4096" sz="2000" b="0">
                <a:latin typeface="Verdana" panose="020B0604030504040204" pitchFamily="34" charset="0"/>
              </a:rPr>
              <a:t>load information...</a:t>
            </a:r>
          </a:p>
        </p:txBody>
      </p:sp>
      <p:pic>
        <p:nvPicPr>
          <p:cNvPr id="130056" name="Picture 8">
            <a:extLst>
              <a:ext uri="{FF2B5EF4-FFF2-40B4-BE49-F238E27FC236}">
                <a16:creationId xmlns:a16="http://schemas.microsoft.com/office/drawing/2014/main" id="{B95D288A-B6D5-0B05-2540-ABE5DF77E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62000"/>
            <a:ext cx="1676400" cy="230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050" name="Picture 2">
            <a:extLst>
              <a:ext uri="{FF2B5EF4-FFF2-40B4-BE49-F238E27FC236}">
                <a16:creationId xmlns:a16="http://schemas.microsoft.com/office/drawing/2014/main" id="{BDAD9F3D-BD36-B6B2-3887-C1C373990D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609600"/>
            <a:ext cx="40767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052" name="Line 4">
            <a:extLst>
              <a:ext uri="{FF2B5EF4-FFF2-40B4-BE49-F238E27FC236}">
                <a16:creationId xmlns:a16="http://schemas.microsoft.com/office/drawing/2014/main" id="{519517B7-5261-DD46-7D4F-A78C7CAB8A8A}"/>
              </a:ext>
            </a:extLst>
          </p:cNvPr>
          <p:cNvSpPr>
            <a:spLocks noChangeShapeType="1"/>
          </p:cNvSpPr>
          <p:nvPr/>
        </p:nvSpPr>
        <p:spPr bwMode="auto">
          <a:xfrm>
            <a:off x="2362200" y="4038600"/>
            <a:ext cx="0" cy="2590800"/>
          </a:xfrm>
          <a:prstGeom prst="line">
            <a:avLst/>
          </a:prstGeom>
          <a:noFill/>
          <a:ln w="12699">
            <a:solidFill>
              <a:srgbClr val="FF33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0053" name="Text Box 5">
            <a:extLst>
              <a:ext uri="{FF2B5EF4-FFF2-40B4-BE49-F238E27FC236}">
                <a16:creationId xmlns:a16="http://schemas.microsoft.com/office/drawing/2014/main" id="{88D20D8A-24C6-9F96-257E-335DD4B1B7EB}"/>
              </a:ext>
            </a:extLst>
          </p:cNvPr>
          <p:cNvSpPr txBox="1">
            <a:spLocks noChangeArrowheads="1"/>
          </p:cNvSpPr>
          <p:nvPr/>
        </p:nvSpPr>
        <p:spPr bwMode="auto">
          <a:xfrm>
            <a:off x="1524000" y="5943600"/>
            <a:ext cx="825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LID4096" i="1"/>
              <a:t>Time</a:t>
            </a:r>
            <a:endParaRPr lang="en-US" altLang="LID4096" sz="6000" b="0"/>
          </a:p>
        </p:txBody>
      </p:sp>
      <p:sp>
        <p:nvSpPr>
          <p:cNvPr id="130054" name="Line 6">
            <a:extLst>
              <a:ext uri="{FF2B5EF4-FFF2-40B4-BE49-F238E27FC236}">
                <a16:creationId xmlns:a16="http://schemas.microsoft.com/office/drawing/2014/main" id="{3986B939-AD14-AA4D-4A16-6108B33283C3}"/>
              </a:ext>
            </a:extLst>
          </p:cNvPr>
          <p:cNvSpPr>
            <a:spLocks noChangeShapeType="1"/>
          </p:cNvSpPr>
          <p:nvPr/>
        </p:nvSpPr>
        <p:spPr bwMode="auto">
          <a:xfrm>
            <a:off x="2362200" y="5334000"/>
            <a:ext cx="4953000" cy="0"/>
          </a:xfrm>
          <a:prstGeom prst="line">
            <a:avLst/>
          </a:prstGeom>
          <a:noFill/>
          <a:ln w="12699">
            <a:solidFill>
              <a:srgbClr val="FF33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130059" name="Picture 11">
            <a:extLst>
              <a:ext uri="{FF2B5EF4-FFF2-40B4-BE49-F238E27FC236}">
                <a16:creationId xmlns:a16="http://schemas.microsoft.com/office/drawing/2014/main" id="{B4F2D0D5-564B-78A9-97FD-9E21E4FBD1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057400"/>
            <a:ext cx="2887663" cy="164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0061" name="Group 13">
            <a:extLst>
              <a:ext uri="{FF2B5EF4-FFF2-40B4-BE49-F238E27FC236}">
                <a16:creationId xmlns:a16="http://schemas.microsoft.com/office/drawing/2014/main" id="{E645015D-767D-918C-44D4-9B81BD8FC4A0}"/>
              </a:ext>
            </a:extLst>
          </p:cNvPr>
          <p:cNvGrpSpPr>
            <a:grpSpLocks/>
          </p:cNvGrpSpPr>
          <p:nvPr/>
        </p:nvGrpSpPr>
        <p:grpSpPr bwMode="auto">
          <a:xfrm>
            <a:off x="533400" y="4343400"/>
            <a:ext cx="1676400" cy="1624013"/>
            <a:chOff x="1392" y="2832"/>
            <a:chExt cx="1334" cy="1208"/>
          </a:xfrm>
        </p:grpSpPr>
        <p:sp>
          <p:nvSpPr>
            <p:cNvPr id="130062" name="Freeform 14">
              <a:extLst>
                <a:ext uri="{FF2B5EF4-FFF2-40B4-BE49-F238E27FC236}">
                  <a16:creationId xmlns:a16="http://schemas.microsoft.com/office/drawing/2014/main" id="{C163C872-0FCE-01C0-51C9-86F18D89C4DB}"/>
                </a:ext>
              </a:extLst>
            </p:cNvPr>
            <p:cNvSpPr>
              <a:spLocks/>
            </p:cNvSpPr>
            <p:nvPr/>
          </p:nvSpPr>
          <p:spPr bwMode="auto">
            <a:xfrm>
              <a:off x="1392" y="2832"/>
              <a:ext cx="1334" cy="948"/>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63" name="Freeform 15">
              <a:extLst>
                <a:ext uri="{FF2B5EF4-FFF2-40B4-BE49-F238E27FC236}">
                  <a16:creationId xmlns:a16="http://schemas.microsoft.com/office/drawing/2014/main" id="{4D53D9F4-DC9A-BB97-D0E7-EAC0EA331A46}"/>
                </a:ext>
              </a:extLst>
            </p:cNvPr>
            <p:cNvSpPr>
              <a:spLocks/>
            </p:cNvSpPr>
            <p:nvPr/>
          </p:nvSpPr>
          <p:spPr bwMode="auto">
            <a:xfrm>
              <a:off x="1572" y="3551"/>
              <a:ext cx="1004" cy="400"/>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64" name="Freeform 16">
              <a:extLst>
                <a:ext uri="{FF2B5EF4-FFF2-40B4-BE49-F238E27FC236}">
                  <a16:creationId xmlns:a16="http://schemas.microsoft.com/office/drawing/2014/main" id="{BA36A386-3FA2-67DA-B501-16B2EA00BF54}"/>
                </a:ext>
              </a:extLst>
            </p:cNvPr>
            <p:cNvSpPr>
              <a:spLocks/>
            </p:cNvSpPr>
            <p:nvPr/>
          </p:nvSpPr>
          <p:spPr bwMode="auto">
            <a:xfrm>
              <a:off x="1571" y="3649"/>
              <a:ext cx="558" cy="144"/>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pic>
          <p:nvPicPr>
            <p:cNvPr id="130065" name="Picture 17">
              <a:extLst>
                <a:ext uri="{FF2B5EF4-FFF2-40B4-BE49-F238E27FC236}">
                  <a16:creationId xmlns:a16="http://schemas.microsoft.com/office/drawing/2014/main" id="{EAB2F5E0-B04E-46AB-7F6A-4F837C93BF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6" y="3024"/>
              <a:ext cx="753" cy="1016"/>
            </a:xfrm>
            <a:prstGeom prst="rect">
              <a:avLst/>
            </a:prstGeom>
            <a:noFill/>
            <a:extLst>
              <a:ext uri="{909E8E84-426E-40DD-AFC4-6F175D3DCCD1}">
                <a14:hiddenFill xmlns:a14="http://schemas.microsoft.com/office/drawing/2010/main">
                  <a:solidFill>
                    <a:srgbClr val="FFFFFF"/>
                  </a:solidFill>
                </a14:hiddenFill>
              </a:ext>
            </a:extLst>
          </p:spPr>
        </p:pic>
        <p:grpSp>
          <p:nvGrpSpPr>
            <p:cNvPr id="130066" name="Group 18">
              <a:extLst>
                <a:ext uri="{FF2B5EF4-FFF2-40B4-BE49-F238E27FC236}">
                  <a16:creationId xmlns:a16="http://schemas.microsoft.com/office/drawing/2014/main" id="{59341937-E7CB-948C-F4C1-5C7DDC834448}"/>
                </a:ext>
              </a:extLst>
            </p:cNvPr>
            <p:cNvGrpSpPr>
              <a:grpSpLocks/>
            </p:cNvGrpSpPr>
            <p:nvPr/>
          </p:nvGrpSpPr>
          <p:grpSpPr bwMode="auto">
            <a:xfrm>
              <a:off x="1872" y="3360"/>
              <a:ext cx="722" cy="473"/>
              <a:chOff x="1900" y="3360"/>
              <a:chExt cx="722" cy="473"/>
            </a:xfrm>
          </p:grpSpPr>
          <p:sp>
            <p:nvSpPr>
              <p:cNvPr id="130067" name="Freeform 19">
                <a:extLst>
                  <a:ext uri="{FF2B5EF4-FFF2-40B4-BE49-F238E27FC236}">
                    <a16:creationId xmlns:a16="http://schemas.microsoft.com/office/drawing/2014/main" id="{19D4BCE1-99F4-56F8-C2CF-913E0B972913}"/>
                  </a:ext>
                </a:extLst>
              </p:cNvPr>
              <p:cNvSpPr>
                <a:spLocks/>
              </p:cNvSpPr>
              <p:nvPr/>
            </p:nvSpPr>
            <p:spPr bwMode="auto">
              <a:xfrm>
                <a:off x="1900" y="3739"/>
                <a:ext cx="362" cy="94"/>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68" name="Freeform 20">
                <a:extLst>
                  <a:ext uri="{FF2B5EF4-FFF2-40B4-BE49-F238E27FC236}">
                    <a16:creationId xmlns:a16="http://schemas.microsoft.com/office/drawing/2014/main" id="{341A9BEF-0019-C364-E7AA-DF0D707B0233}"/>
                  </a:ext>
                </a:extLst>
              </p:cNvPr>
              <p:cNvSpPr>
                <a:spLocks/>
              </p:cNvSpPr>
              <p:nvPr/>
            </p:nvSpPr>
            <p:spPr bwMode="auto">
              <a:xfrm>
                <a:off x="1943" y="3792"/>
                <a:ext cx="113" cy="20"/>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69" name="Freeform 21">
                <a:extLst>
                  <a:ext uri="{FF2B5EF4-FFF2-40B4-BE49-F238E27FC236}">
                    <a16:creationId xmlns:a16="http://schemas.microsoft.com/office/drawing/2014/main" id="{012946D6-E9EB-C195-BDF4-CAD59133AB7B}"/>
                  </a:ext>
                </a:extLst>
              </p:cNvPr>
              <p:cNvSpPr>
                <a:spLocks/>
              </p:cNvSpPr>
              <p:nvPr/>
            </p:nvSpPr>
            <p:spPr bwMode="auto">
              <a:xfrm>
                <a:off x="2070" y="3749"/>
                <a:ext cx="175" cy="63"/>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0" name="Freeform 22">
                <a:extLst>
                  <a:ext uri="{FF2B5EF4-FFF2-40B4-BE49-F238E27FC236}">
                    <a16:creationId xmlns:a16="http://schemas.microsoft.com/office/drawing/2014/main" id="{97209EB1-24E7-753A-F641-EDF4BD0567CC}"/>
                  </a:ext>
                </a:extLst>
              </p:cNvPr>
              <p:cNvSpPr>
                <a:spLocks/>
              </p:cNvSpPr>
              <p:nvPr/>
            </p:nvSpPr>
            <p:spPr bwMode="auto">
              <a:xfrm>
                <a:off x="2203" y="3727"/>
                <a:ext cx="361" cy="106"/>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1" name="Freeform 23">
                <a:extLst>
                  <a:ext uri="{FF2B5EF4-FFF2-40B4-BE49-F238E27FC236}">
                    <a16:creationId xmlns:a16="http://schemas.microsoft.com/office/drawing/2014/main" id="{48EB9017-82B4-01F1-3759-847184A0AA7E}"/>
                  </a:ext>
                </a:extLst>
              </p:cNvPr>
              <p:cNvSpPr>
                <a:spLocks/>
              </p:cNvSpPr>
              <p:nvPr/>
            </p:nvSpPr>
            <p:spPr bwMode="auto">
              <a:xfrm>
                <a:off x="2292" y="3701"/>
                <a:ext cx="172" cy="86"/>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2" name="Freeform 24">
                <a:extLst>
                  <a:ext uri="{FF2B5EF4-FFF2-40B4-BE49-F238E27FC236}">
                    <a16:creationId xmlns:a16="http://schemas.microsoft.com/office/drawing/2014/main" id="{FE60094F-BC46-CEF6-7DC2-F2383AD3E10D}"/>
                  </a:ext>
                </a:extLst>
              </p:cNvPr>
              <p:cNvSpPr>
                <a:spLocks/>
              </p:cNvSpPr>
              <p:nvPr/>
            </p:nvSpPr>
            <p:spPr bwMode="auto">
              <a:xfrm>
                <a:off x="2119" y="3360"/>
                <a:ext cx="491" cy="380"/>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3" name="Freeform 25">
                <a:extLst>
                  <a:ext uri="{FF2B5EF4-FFF2-40B4-BE49-F238E27FC236}">
                    <a16:creationId xmlns:a16="http://schemas.microsoft.com/office/drawing/2014/main" id="{4CFBFDBE-4680-A71F-3E36-C967D4ECEA64}"/>
                  </a:ext>
                </a:extLst>
              </p:cNvPr>
              <p:cNvSpPr>
                <a:spLocks/>
              </p:cNvSpPr>
              <p:nvPr/>
            </p:nvSpPr>
            <p:spPr bwMode="auto">
              <a:xfrm>
                <a:off x="2137" y="3389"/>
                <a:ext cx="212" cy="332"/>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4" name="Freeform 26">
                <a:extLst>
                  <a:ext uri="{FF2B5EF4-FFF2-40B4-BE49-F238E27FC236}">
                    <a16:creationId xmlns:a16="http://schemas.microsoft.com/office/drawing/2014/main" id="{93DC4B65-DAA4-F86C-99EB-658B6277E9FE}"/>
                  </a:ext>
                </a:extLst>
              </p:cNvPr>
              <p:cNvSpPr>
                <a:spLocks/>
              </p:cNvSpPr>
              <p:nvPr/>
            </p:nvSpPr>
            <p:spPr bwMode="auto">
              <a:xfrm>
                <a:off x="2186" y="3377"/>
                <a:ext cx="398" cy="66"/>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5" name="Freeform 27">
                <a:extLst>
                  <a:ext uri="{FF2B5EF4-FFF2-40B4-BE49-F238E27FC236}">
                    <a16:creationId xmlns:a16="http://schemas.microsoft.com/office/drawing/2014/main" id="{CA7B0AF2-65D2-965D-2BE6-CA9FFFF69EFE}"/>
                  </a:ext>
                </a:extLst>
              </p:cNvPr>
              <p:cNvSpPr>
                <a:spLocks/>
              </p:cNvSpPr>
              <p:nvPr/>
            </p:nvSpPr>
            <p:spPr bwMode="auto">
              <a:xfrm>
                <a:off x="2401" y="3503"/>
                <a:ext cx="221" cy="161"/>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6" name="Freeform 28">
                <a:extLst>
                  <a:ext uri="{FF2B5EF4-FFF2-40B4-BE49-F238E27FC236}">
                    <a16:creationId xmlns:a16="http://schemas.microsoft.com/office/drawing/2014/main" id="{7F69DCEC-DA0D-AE09-8421-8536824922C5}"/>
                  </a:ext>
                </a:extLst>
              </p:cNvPr>
              <p:cNvSpPr>
                <a:spLocks/>
              </p:cNvSpPr>
              <p:nvPr/>
            </p:nvSpPr>
            <p:spPr bwMode="auto">
              <a:xfrm>
                <a:off x="2424" y="3530"/>
                <a:ext cx="85" cy="126"/>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7" name="Freeform 29">
                <a:extLst>
                  <a:ext uri="{FF2B5EF4-FFF2-40B4-BE49-F238E27FC236}">
                    <a16:creationId xmlns:a16="http://schemas.microsoft.com/office/drawing/2014/main" id="{7953052A-C7C4-6BCB-C811-4AFFF6B5A7B1}"/>
                  </a:ext>
                </a:extLst>
              </p:cNvPr>
              <p:cNvSpPr>
                <a:spLocks/>
              </p:cNvSpPr>
              <p:nvPr/>
            </p:nvSpPr>
            <p:spPr bwMode="auto">
              <a:xfrm>
                <a:off x="2461" y="3518"/>
                <a:ext cx="138" cy="31"/>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8" name="Freeform 30">
                <a:extLst>
                  <a:ext uri="{FF2B5EF4-FFF2-40B4-BE49-F238E27FC236}">
                    <a16:creationId xmlns:a16="http://schemas.microsoft.com/office/drawing/2014/main" id="{FA5318AF-23AD-4824-DFE5-57D4226D4E98}"/>
                  </a:ext>
                </a:extLst>
              </p:cNvPr>
              <p:cNvSpPr>
                <a:spLocks/>
              </p:cNvSpPr>
              <p:nvPr/>
            </p:nvSpPr>
            <p:spPr bwMode="auto">
              <a:xfrm>
                <a:off x="2307" y="3739"/>
                <a:ext cx="63" cy="37"/>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79" name="Freeform 31">
                <a:extLst>
                  <a:ext uri="{FF2B5EF4-FFF2-40B4-BE49-F238E27FC236}">
                    <a16:creationId xmlns:a16="http://schemas.microsoft.com/office/drawing/2014/main" id="{48AE2A81-BA21-1CD5-6780-3B0EC06E0551}"/>
                  </a:ext>
                </a:extLst>
              </p:cNvPr>
              <p:cNvSpPr>
                <a:spLocks/>
              </p:cNvSpPr>
              <p:nvPr/>
            </p:nvSpPr>
            <p:spPr bwMode="auto">
              <a:xfrm>
                <a:off x="2217" y="3776"/>
                <a:ext cx="160" cy="47"/>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80" name="Freeform 32">
                <a:extLst>
                  <a:ext uri="{FF2B5EF4-FFF2-40B4-BE49-F238E27FC236}">
                    <a16:creationId xmlns:a16="http://schemas.microsoft.com/office/drawing/2014/main" id="{FCDA1292-3C13-EEE6-D090-740D64E6D521}"/>
                  </a:ext>
                </a:extLst>
              </p:cNvPr>
              <p:cNvSpPr>
                <a:spLocks/>
              </p:cNvSpPr>
              <p:nvPr/>
            </p:nvSpPr>
            <p:spPr bwMode="auto">
              <a:xfrm>
                <a:off x="2325" y="3445"/>
                <a:ext cx="267" cy="27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81" name="Freeform 33">
                <a:extLst>
                  <a:ext uri="{FF2B5EF4-FFF2-40B4-BE49-F238E27FC236}">
                    <a16:creationId xmlns:a16="http://schemas.microsoft.com/office/drawing/2014/main" id="{810AEB0B-DBC9-ACB1-DE04-704361D4034D}"/>
                  </a:ext>
                </a:extLst>
              </p:cNvPr>
              <p:cNvSpPr>
                <a:spLocks/>
              </p:cNvSpPr>
              <p:nvPr/>
            </p:nvSpPr>
            <p:spPr bwMode="auto">
              <a:xfrm>
                <a:off x="2384" y="3717"/>
                <a:ext cx="70" cy="61"/>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82" name="Freeform 34">
                <a:extLst>
                  <a:ext uri="{FF2B5EF4-FFF2-40B4-BE49-F238E27FC236}">
                    <a16:creationId xmlns:a16="http://schemas.microsoft.com/office/drawing/2014/main" id="{AD4238A3-D0E1-B9FF-E3F1-1ADE3A0238B4}"/>
                  </a:ext>
                </a:extLst>
              </p:cNvPr>
              <p:cNvSpPr>
                <a:spLocks/>
              </p:cNvSpPr>
              <p:nvPr/>
            </p:nvSpPr>
            <p:spPr bwMode="auto">
              <a:xfrm>
                <a:off x="2238" y="3751"/>
                <a:ext cx="305" cy="52"/>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83" name="Freeform 35">
                <a:extLst>
                  <a:ext uri="{FF2B5EF4-FFF2-40B4-BE49-F238E27FC236}">
                    <a16:creationId xmlns:a16="http://schemas.microsoft.com/office/drawing/2014/main" id="{6051591A-877D-864D-6F64-B0C28FA670E9}"/>
                  </a:ext>
                </a:extLst>
              </p:cNvPr>
              <p:cNvSpPr>
                <a:spLocks/>
              </p:cNvSpPr>
              <p:nvPr/>
            </p:nvSpPr>
            <p:spPr bwMode="auto">
              <a:xfrm>
                <a:off x="1979" y="3753"/>
                <a:ext cx="215" cy="30"/>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grpSp>
      <p:grpSp>
        <p:nvGrpSpPr>
          <p:cNvPr id="130084" name="Group 36">
            <a:extLst>
              <a:ext uri="{FF2B5EF4-FFF2-40B4-BE49-F238E27FC236}">
                <a16:creationId xmlns:a16="http://schemas.microsoft.com/office/drawing/2014/main" id="{709BD330-99AE-CDF0-9967-B01FA30F1E61}"/>
              </a:ext>
            </a:extLst>
          </p:cNvPr>
          <p:cNvGrpSpPr>
            <a:grpSpLocks/>
          </p:cNvGrpSpPr>
          <p:nvPr/>
        </p:nvGrpSpPr>
        <p:grpSpPr bwMode="auto">
          <a:xfrm>
            <a:off x="7467600" y="4572000"/>
            <a:ext cx="1584325" cy="1328738"/>
            <a:chOff x="4570" y="2880"/>
            <a:chExt cx="998" cy="837"/>
          </a:xfrm>
        </p:grpSpPr>
        <p:sp>
          <p:nvSpPr>
            <p:cNvPr id="130085" name="Freeform 37">
              <a:extLst>
                <a:ext uri="{FF2B5EF4-FFF2-40B4-BE49-F238E27FC236}">
                  <a16:creationId xmlns:a16="http://schemas.microsoft.com/office/drawing/2014/main" id="{27BE7AE8-6DB4-7815-37F3-0DB7D67A7BBE}"/>
                </a:ext>
              </a:extLst>
            </p:cNvPr>
            <p:cNvSpPr>
              <a:spLocks/>
            </p:cNvSpPr>
            <p:nvPr/>
          </p:nvSpPr>
          <p:spPr bwMode="auto">
            <a:xfrm flipH="1">
              <a:off x="4570" y="2880"/>
              <a:ext cx="998" cy="709"/>
            </a:xfrm>
            <a:custGeom>
              <a:avLst/>
              <a:gdLst>
                <a:gd name="T0" fmla="*/ 2619 w 2667"/>
                <a:gd name="T1" fmla="*/ 1012 h 1894"/>
                <a:gd name="T2" fmla="*/ 2649 w 2667"/>
                <a:gd name="T3" fmla="*/ 928 h 1894"/>
                <a:gd name="T4" fmla="*/ 2666 w 2667"/>
                <a:gd name="T5" fmla="*/ 843 h 1894"/>
                <a:gd name="T6" fmla="*/ 2659 w 2667"/>
                <a:gd name="T7" fmla="*/ 735 h 1894"/>
                <a:gd name="T8" fmla="*/ 2614 w 2667"/>
                <a:gd name="T9" fmla="*/ 629 h 1894"/>
                <a:gd name="T10" fmla="*/ 2515 w 2667"/>
                <a:gd name="T11" fmla="*/ 517 h 1894"/>
                <a:gd name="T12" fmla="*/ 2386 w 2667"/>
                <a:gd name="T13" fmla="*/ 425 h 1894"/>
                <a:gd name="T14" fmla="*/ 2261 w 2667"/>
                <a:gd name="T15" fmla="*/ 369 h 1894"/>
                <a:gd name="T16" fmla="*/ 2152 w 2667"/>
                <a:gd name="T17" fmla="*/ 322 h 1894"/>
                <a:gd name="T18" fmla="*/ 2060 w 2667"/>
                <a:gd name="T19" fmla="*/ 260 h 1894"/>
                <a:gd name="T20" fmla="*/ 1993 w 2667"/>
                <a:gd name="T21" fmla="*/ 156 h 1894"/>
                <a:gd name="T22" fmla="*/ 1942 w 2667"/>
                <a:gd name="T23" fmla="*/ 82 h 1894"/>
                <a:gd name="T24" fmla="*/ 1867 w 2667"/>
                <a:gd name="T25" fmla="*/ 33 h 1894"/>
                <a:gd name="T26" fmla="*/ 1783 w 2667"/>
                <a:gd name="T27" fmla="*/ 9 h 1894"/>
                <a:gd name="T28" fmla="*/ 1713 w 2667"/>
                <a:gd name="T29" fmla="*/ 1 h 1894"/>
                <a:gd name="T30" fmla="*/ 1639 w 2667"/>
                <a:gd name="T31" fmla="*/ 1 h 1894"/>
                <a:gd name="T32" fmla="*/ 1562 w 2667"/>
                <a:gd name="T33" fmla="*/ 11 h 1894"/>
                <a:gd name="T34" fmla="*/ 1483 w 2667"/>
                <a:gd name="T35" fmla="*/ 27 h 1894"/>
                <a:gd name="T36" fmla="*/ 1407 w 2667"/>
                <a:gd name="T37" fmla="*/ 49 h 1894"/>
                <a:gd name="T38" fmla="*/ 1335 w 2667"/>
                <a:gd name="T39" fmla="*/ 79 h 1894"/>
                <a:gd name="T40" fmla="*/ 1268 w 2667"/>
                <a:gd name="T41" fmla="*/ 115 h 1894"/>
                <a:gd name="T42" fmla="*/ 1187 w 2667"/>
                <a:gd name="T43" fmla="*/ 170 h 1894"/>
                <a:gd name="T44" fmla="*/ 1073 w 2667"/>
                <a:gd name="T45" fmla="*/ 237 h 1894"/>
                <a:gd name="T46" fmla="*/ 970 w 2667"/>
                <a:gd name="T47" fmla="*/ 279 h 1894"/>
                <a:gd name="T48" fmla="*/ 870 w 2667"/>
                <a:gd name="T49" fmla="*/ 297 h 1894"/>
                <a:gd name="T50" fmla="*/ 767 w 2667"/>
                <a:gd name="T51" fmla="*/ 292 h 1894"/>
                <a:gd name="T52" fmla="*/ 658 w 2667"/>
                <a:gd name="T53" fmla="*/ 264 h 1894"/>
                <a:gd name="T54" fmla="*/ 586 w 2667"/>
                <a:gd name="T55" fmla="*/ 240 h 1894"/>
                <a:gd name="T56" fmla="*/ 518 w 2667"/>
                <a:gd name="T57" fmla="*/ 212 h 1894"/>
                <a:gd name="T58" fmla="*/ 451 w 2667"/>
                <a:gd name="T59" fmla="*/ 188 h 1894"/>
                <a:gd name="T60" fmla="*/ 388 w 2667"/>
                <a:gd name="T61" fmla="*/ 168 h 1894"/>
                <a:gd name="T62" fmla="*/ 326 w 2667"/>
                <a:gd name="T63" fmla="*/ 156 h 1894"/>
                <a:gd name="T64" fmla="*/ 259 w 2667"/>
                <a:gd name="T65" fmla="*/ 157 h 1894"/>
                <a:gd name="T66" fmla="*/ 194 w 2667"/>
                <a:gd name="T67" fmla="*/ 182 h 1894"/>
                <a:gd name="T68" fmla="*/ 137 w 2667"/>
                <a:gd name="T69" fmla="*/ 240 h 1894"/>
                <a:gd name="T70" fmla="*/ 85 w 2667"/>
                <a:gd name="T71" fmla="*/ 334 h 1894"/>
                <a:gd name="T72" fmla="*/ 49 w 2667"/>
                <a:gd name="T73" fmla="*/ 440 h 1894"/>
                <a:gd name="T74" fmla="*/ 30 w 2667"/>
                <a:gd name="T75" fmla="*/ 563 h 1894"/>
                <a:gd name="T76" fmla="*/ 33 w 2667"/>
                <a:gd name="T77" fmla="*/ 714 h 1894"/>
                <a:gd name="T78" fmla="*/ 61 w 2667"/>
                <a:gd name="T79" fmla="*/ 872 h 1894"/>
                <a:gd name="T80" fmla="*/ 90 w 2667"/>
                <a:gd name="T81" fmla="*/ 1075 h 1894"/>
                <a:gd name="T82" fmla="*/ 35 w 2667"/>
                <a:gd name="T83" fmla="*/ 1319 h 1894"/>
                <a:gd name="T84" fmla="*/ 0 w 2667"/>
                <a:gd name="T85" fmla="*/ 1553 h 1894"/>
                <a:gd name="T86" fmla="*/ 16 w 2667"/>
                <a:gd name="T87" fmla="*/ 1627 h 1894"/>
                <a:gd name="T88" fmla="*/ 56 w 2667"/>
                <a:gd name="T89" fmla="*/ 1696 h 1894"/>
                <a:gd name="T90" fmla="*/ 100 w 2667"/>
                <a:gd name="T91" fmla="*/ 1735 h 1894"/>
                <a:gd name="T92" fmla="*/ 122 w 2667"/>
                <a:gd name="T93" fmla="*/ 1741 h 1894"/>
                <a:gd name="T94" fmla="*/ 163 w 2667"/>
                <a:gd name="T95" fmla="*/ 1756 h 1894"/>
                <a:gd name="T96" fmla="*/ 220 w 2667"/>
                <a:gd name="T97" fmla="*/ 1783 h 1894"/>
                <a:gd name="T98" fmla="*/ 288 w 2667"/>
                <a:gd name="T99" fmla="*/ 1829 h 1894"/>
                <a:gd name="T100" fmla="*/ 360 w 2667"/>
                <a:gd name="T101" fmla="*/ 1894 h 1894"/>
                <a:gd name="T102" fmla="*/ 2379 w 2667"/>
                <a:gd name="T103" fmla="*/ 1413 h 1894"/>
                <a:gd name="T104" fmla="*/ 2401 w 2667"/>
                <a:gd name="T105" fmla="*/ 1372 h 1894"/>
                <a:gd name="T106" fmla="*/ 2431 w 2667"/>
                <a:gd name="T107" fmla="*/ 1325 h 1894"/>
                <a:gd name="T108" fmla="*/ 2496 w 2667"/>
                <a:gd name="T109" fmla="*/ 1231 h 1894"/>
                <a:gd name="T110" fmla="*/ 2556 w 2667"/>
                <a:gd name="T111" fmla="*/ 1134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7" h="1894">
                  <a:moveTo>
                    <a:pt x="2592" y="1069"/>
                  </a:moveTo>
                  <a:lnTo>
                    <a:pt x="2605" y="1040"/>
                  </a:lnTo>
                  <a:lnTo>
                    <a:pt x="2619" y="1012"/>
                  </a:lnTo>
                  <a:lnTo>
                    <a:pt x="2632" y="984"/>
                  </a:lnTo>
                  <a:lnTo>
                    <a:pt x="2641" y="955"/>
                  </a:lnTo>
                  <a:lnTo>
                    <a:pt x="2649" y="928"/>
                  </a:lnTo>
                  <a:lnTo>
                    <a:pt x="2658" y="899"/>
                  </a:lnTo>
                  <a:lnTo>
                    <a:pt x="2662" y="872"/>
                  </a:lnTo>
                  <a:lnTo>
                    <a:pt x="2666" y="843"/>
                  </a:lnTo>
                  <a:lnTo>
                    <a:pt x="2667" y="807"/>
                  </a:lnTo>
                  <a:lnTo>
                    <a:pt x="2664" y="772"/>
                  </a:lnTo>
                  <a:lnTo>
                    <a:pt x="2659" y="735"/>
                  </a:lnTo>
                  <a:lnTo>
                    <a:pt x="2648" y="699"/>
                  </a:lnTo>
                  <a:lnTo>
                    <a:pt x="2633" y="663"/>
                  </a:lnTo>
                  <a:lnTo>
                    <a:pt x="2614" y="629"/>
                  </a:lnTo>
                  <a:lnTo>
                    <a:pt x="2589" y="593"/>
                  </a:lnTo>
                  <a:lnTo>
                    <a:pt x="2559" y="559"/>
                  </a:lnTo>
                  <a:lnTo>
                    <a:pt x="2515" y="517"/>
                  </a:lnTo>
                  <a:lnTo>
                    <a:pt x="2471" y="481"/>
                  </a:lnTo>
                  <a:lnTo>
                    <a:pt x="2429" y="451"/>
                  </a:lnTo>
                  <a:lnTo>
                    <a:pt x="2386" y="425"/>
                  </a:lnTo>
                  <a:lnTo>
                    <a:pt x="2344" y="404"/>
                  </a:lnTo>
                  <a:lnTo>
                    <a:pt x="2303" y="385"/>
                  </a:lnTo>
                  <a:lnTo>
                    <a:pt x="2261" y="369"/>
                  </a:lnTo>
                  <a:lnTo>
                    <a:pt x="2223" y="353"/>
                  </a:lnTo>
                  <a:lnTo>
                    <a:pt x="2186" y="338"/>
                  </a:lnTo>
                  <a:lnTo>
                    <a:pt x="2152" y="322"/>
                  </a:lnTo>
                  <a:lnTo>
                    <a:pt x="2117" y="304"/>
                  </a:lnTo>
                  <a:lnTo>
                    <a:pt x="2087" y="284"/>
                  </a:lnTo>
                  <a:lnTo>
                    <a:pt x="2060" y="260"/>
                  </a:lnTo>
                  <a:lnTo>
                    <a:pt x="2034" y="231"/>
                  </a:lnTo>
                  <a:lnTo>
                    <a:pt x="2012" y="197"/>
                  </a:lnTo>
                  <a:lnTo>
                    <a:pt x="1993" y="156"/>
                  </a:lnTo>
                  <a:lnTo>
                    <a:pt x="1979" y="129"/>
                  </a:lnTo>
                  <a:lnTo>
                    <a:pt x="1963" y="104"/>
                  </a:lnTo>
                  <a:lnTo>
                    <a:pt x="1942" y="82"/>
                  </a:lnTo>
                  <a:lnTo>
                    <a:pt x="1920" y="63"/>
                  </a:lnTo>
                  <a:lnTo>
                    <a:pt x="1894" y="46"/>
                  </a:lnTo>
                  <a:lnTo>
                    <a:pt x="1867" y="33"/>
                  </a:lnTo>
                  <a:lnTo>
                    <a:pt x="1836" y="22"/>
                  </a:lnTo>
                  <a:lnTo>
                    <a:pt x="1805" y="13"/>
                  </a:lnTo>
                  <a:lnTo>
                    <a:pt x="1783" y="9"/>
                  </a:lnTo>
                  <a:lnTo>
                    <a:pt x="1760" y="5"/>
                  </a:lnTo>
                  <a:lnTo>
                    <a:pt x="1736" y="2"/>
                  </a:lnTo>
                  <a:lnTo>
                    <a:pt x="1713" y="1"/>
                  </a:lnTo>
                  <a:lnTo>
                    <a:pt x="1688" y="0"/>
                  </a:lnTo>
                  <a:lnTo>
                    <a:pt x="1664" y="1"/>
                  </a:lnTo>
                  <a:lnTo>
                    <a:pt x="1639" y="1"/>
                  </a:lnTo>
                  <a:lnTo>
                    <a:pt x="1614" y="4"/>
                  </a:lnTo>
                  <a:lnTo>
                    <a:pt x="1588" y="7"/>
                  </a:lnTo>
                  <a:lnTo>
                    <a:pt x="1562" y="11"/>
                  </a:lnTo>
                  <a:lnTo>
                    <a:pt x="1535" y="15"/>
                  </a:lnTo>
                  <a:lnTo>
                    <a:pt x="1509" y="20"/>
                  </a:lnTo>
                  <a:lnTo>
                    <a:pt x="1483" y="27"/>
                  </a:lnTo>
                  <a:lnTo>
                    <a:pt x="1457" y="34"/>
                  </a:lnTo>
                  <a:lnTo>
                    <a:pt x="1432" y="41"/>
                  </a:lnTo>
                  <a:lnTo>
                    <a:pt x="1407" y="49"/>
                  </a:lnTo>
                  <a:lnTo>
                    <a:pt x="1381" y="59"/>
                  </a:lnTo>
                  <a:lnTo>
                    <a:pt x="1358" y="68"/>
                  </a:lnTo>
                  <a:lnTo>
                    <a:pt x="1335" y="79"/>
                  </a:lnTo>
                  <a:lnTo>
                    <a:pt x="1311" y="90"/>
                  </a:lnTo>
                  <a:lnTo>
                    <a:pt x="1290" y="103"/>
                  </a:lnTo>
                  <a:lnTo>
                    <a:pt x="1268" y="115"/>
                  </a:lnTo>
                  <a:lnTo>
                    <a:pt x="1247" y="127"/>
                  </a:lnTo>
                  <a:lnTo>
                    <a:pt x="1228" y="141"/>
                  </a:lnTo>
                  <a:lnTo>
                    <a:pt x="1187" y="170"/>
                  </a:lnTo>
                  <a:lnTo>
                    <a:pt x="1148" y="196"/>
                  </a:lnTo>
                  <a:lnTo>
                    <a:pt x="1110" y="218"/>
                  </a:lnTo>
                  <a:lnTo>
                    <a:pt x="1073" y="237"/>
                  </a:lnTo>
                  <a:lnTo>
                    <a:pt x="1039" y="255"/>
                  </a:lnTo>
                  <a:lnTo>
                    <a:pt x="1004" y="268"/>
                  </a:lnTo>
                  <a:lnTo>
                    <a:pt x="970" y="279"/>
                  </a:lnTo>
                  <a:lnTo>
                    <a:pt x="937" y="289"/>
                  </a:lnTo>
                  <a:lnTo>
                    <a:pt x="903" y="295"/>
                  </a:lnTo>
                  <a:lnTo>
                    <a:pt x="870" y="297"/>
                  </a:lnTo>
                  <a:lnTo>
                    <a:pt x="837" y="299"/>
                  </a:lnTo>
                  <a:lnTo>
                    <a:pt x="803" y="296"/>
                  </a:lnTo>
                  <a:lnTo>
                    <a:pt x="767" y="292"/>
                  </a:lnTo>
                  <a:lnTo>
                    <a:pt x="733" y="285"/>
                  </a:lnTo>
                  <a:lnTo>
                    <a:pt x="696" y="277"/>
                  </a:lnTo>
                  <a:lnTo>
                    <a:pt x="658" y="264"/>
                  </a:lnTo>
                  <a:lnTo>
                    <a:pt x="634" y="256"/>
                  </a:lnTo>
                  <a:lnTo>
                    <a:pt x="610" y="248"/>
                  </a:lnTo>
                  <a:lnTo>
                    <a:pt x="586" y="240"/>
                  </a:lnTo>
                  <a:lnTo>
                    <a:pt x="563" y="230"/>
                  </a:lnTo>
                  <a:lnTo>
                    <a:pt x="541" y="222"/>
                  </a:lnTo>
                  <a:lnTo>
                    <a:pt x="518" y="212"/>
                  </a:lnTo>
                  <a:lnTo>
                    <a:pt x="495" y="204"/>
                  </a:lnTo>
                  <a:lnTo>
                    <a:pt x="473" y="196"/>
                  </a:lnTo>
                  <a:lnTo>
                    <a:pt x="451" y="188"/>
                  </a:lnTo>
                  <a:lnTo>
                    <a:pt x="429" y="181"/>
                  </a:lnTo>
                  <a:lnTo>
                    <a:pt x="408" y="174"/>
                  </a:lnTo>
                  <a:lnTo>
                    <a:pt x="388" y="168"/>
                  </a:lnTo>
                  <a:lnTo>
                    <a:pt x="367" y="163"/>
                  </a:lnTo>
                  <a:lnTo>
                    <a:pt x="347" y="159"/>
                  </a:lnTo>
                  <a:lnTo>
                    <a:pt x="326" y="156"/>
                  </a:lnTo>
                  <a:lnTo>
                    <a:pt x="307" y="155"/>
                  </a:lnTo>
                  <a:lnTo>
                    <a:pt x="282" y="155"/>
                  </a:lnTo>
                  <a:lnTo>
                    <a:pt x="259" y="157"/>
                  </a:lnTo>
                  <a:lnTo>
                    <a:pt x="237" y="163"/>
                  </a:lnTo>
                  <a:lnTo>
                    <a:pt x="215" y="171"/>
                  </a:lnTo>
                  <a:lnTo>
                    <a:pt x="194" y="182"/>
                  </a:lnTo>
                  <a:lnTo>
                    <a:pt x="174" y="197"/>
                  </a:lnTo>
                  <a:lnTo>
                    <a:pt x="155" y="216"/>
                  </a:lnTo>
                  <a:lnTo>
                    <a:pt x="137" y="240"/>
                  </a:lnTo>
                  <a:lnTo>
                    <a:pt x="118" y="270"/>
                  </a:lnTo>
                  <a:lnTo>
                    <a:pt x="100" y="301"/>
                  </a:lnTo>
                  <a:lnTo>
                    <a:pt x="85" y="334"/>
                  </a:lnTo>
                  <a:lnTo>
                    <a:pt x="71" y="367"/>
                  </a:lnTo>
                  <a:lnTo>
                    <a:pt x="60" y="403"/>
                  </a:lnTo>
                  <a:lnTo>
                    <a:pt x="49" y="440"/>
                  </a:lnTo>
                  <a:lnTo>
                    <a:pt x="41" y="477"/>
                  </a:lnTo>
                  <a:lnTo>
                    <a:pt x="35" y="515"/>
                  </a:lnTo>
                  <a:lnTo>
                    <a:pt x="30" y="563"/>
                  </a:lnTo>
                  <a:lnTo>
                    <a:pt x="28" y="613"/>
                  </a:lnTo>
                  <a:lnTo>
                    <a:pt x="28" y="663"/>
                  </a:lnTo>
                  <a:lnTo>
                    <a:pt x="33" y="714"/>
                  </a:lnTo>
                  <a:lnTo>
                    <a:pt x="39" y="766"/>
                  </a:lnTo>
                  <a:lnTo>
                    <a:pt x="49" y="818"/>
                  </a:lnTo>
                  <a:lnTo>
                    <a:pt x="61" y="872"/>
                  </a:lnTo>
                  <a:lnTo>
                    <a:pt x="78" y="925"/>
                  </a:lnTo>
                  <a:lnTo>
                    <a:pt x="92" y="998"/>
                  </a:lnTo>
                  <a:lnTo>
                    <a:pt x="90" y="1075"/>
                  </a:lnTo>
                  <a:lnTo>
                    <a:pt x="76" y="1155"/>
                  </a:lnTo>
                  <a:lnTo>
                    <a:pt x="57" y="1236"/>
                  </a:lnTo>
                  <a:lnTo>
                    <a:pt x="35" y="1319"/>
                  </a:lnTo>
                  <a:lnTo>
                    <a:pt x="15" y="1400"/>
                  </a:lnTo>
                  <a:lnTo>
                    <a:pt x="1" y="1478"/>
                  </a:lnTo>
                  <a:lnTo>
                    <a:pt x="0" y="1553"/>
                  </a:lnTo>
                  <a:lnTo>
                    <a:pt x="2" y="1579"/>
                  </a:lnTo>
                  <a:lnTo>
                    <a:pt x="8" y="1604"/>
                  </a:lnTo>
                  <a:lnTo>
                    <a:pt x="16" y="1627"/>
                  </a:lnTo>
                  <a:lnTo>
                    <a:pt x="27" y="1650"/>
                  </a:lnTo>
                  <a:lnTo>
                    <a:pt x="39" y="1674"/>
                  </a:lnTo>
                  <a:lnTo>
                    <a:pt x="56" y="1696"/>
                  </a:lnTo>
                  <a:lnTo>
                    <a:pt x="75" y="1716"/>
                  </a:lnTo>
                  <a:lnTo>
                    <a:pt x="98" y="1735"/>
                  </a:lnTo>
                  <a:lnTo>
                    <a:pt x="100" y="1735"/>
                  </a:lnTo>
                  <a:lnTo>
                    <a:pt x="104" y="1737"/>
                  </a:lnTo>
                  <a:lnTo>
                    <a:pt x="112" y="1738"/>
                  </a:lnTo>
                  <a:lnTo>
                    <a:pt x="122" y="1741"/>
                  </a:lnTo>
                  <a:lnTo>
                    <a:pt x="133" y="1745"/>
                  </a:lnTo>
                  <a:lnTo>
                    <a:pt x="148" y="1749"/>
                  </a:lnTo>
                  <a:lnTo>
                    <a:pt x="163" y="1756"/>
                  </a:lnTo>
                  <a:lnTo>
                    <a:pt x="181" y="1763"/>
                  </a:lnTo>
                  <a:lnTo>
                    <a:pt x="200" y="1772"/>
                  </a:lnTo>
                  <a:lnTo>
                    <a:pt x="220" y="1783"/>
                  </a:lnTo>
                  <a:lnTo>
                    <a:pt x="242" y="1796"/>
                  </a:lnTo>
                  <a:lnTo>
                    <a:pt x="266" y="1811"/>
                  </a:lnTo>
                  <a:lnTo>
                    <a:pt x="288" y="1829"/>
                  </a:lnTo>
                  <a:lnTo>
                    <a:pt x="312" y="1848"/>
                  </a:lnTo>
                  <a:lnTo>
                    <a:pt x="336" y="1870"/>
                  </a:lnTo>
                  <a:lnTo>
                    <a:pt x="360" y="1894"/>
                  </a:lnTo>
                  <a:lnTo>
                    <a:pt x="2368" y="1437"/>
                  </a:lnTo>
                  <a:lnTo>
                    <a:pt x="2374" y="1426"/>
                  </a:lnTo>
                  <a:lnTo>
                    <a:pt x="2379" y="1413"/>
                  </a:lnTo>
                  <a:lnTo>
                    <a:pt x="2386" y="1400"/>
                  </a:lnTo>
                  <a:lnTo>
                    <a:pt x="2394" y="1387"/>
                  </a:lnTo>
                  <a:lnTo>
                    <a:pt x="2401" y="1372"/>
                  </a:lnTo>
                  <a:lnTo>
                    <a:pt x="2411" y="1357"/>
                  </a:lnTo>
                  <a:lnTo>
                    <a:pt x="2420" y="1342"/>
                  </a:lnTo>
                  <a:lnTo>
                    <a:pt x="2431" y="1325"/>
                  </a:lnTo>
                  <a:lnTo>
                    <a:pt x="2453" y="1294"/>
                  </a:lnTo>
                  <a:lnTo>
                    <a:pt x="2475" y="1262"/>
                  </a:lnTo>
                  <a:lnTo>
                    <a:pt x="2496" y="1231"/>
                  </a:lnTo>
                  <a:lnTo>
                    <a:pt x="2516" y="1198"/>
                  </a:lnTo>
                  <a:lnTo>
                    <a:pt x="2537" y="1166"/>
                  </a:lnTo>
                  <a:lnTo>
                    <a:pt x="2556" y="1134"/>
                  </a:lnTo>
                  <a:lnTo>
                    <a:pt x="2575" y="1102"/>
                  </a:lnTo>
                  <a:lnTo>
                    <a:pt x="2592" y="1069"/>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86" name="Freeform 38">
              <a:extLst>
                <a:ext uri="{FF2B5EF4-FFF2-40B4-BE49-F238E27FC236}">
                  <a16:creationId xmlns:a16="http://schemas.microsoft.com/office/drawing/2014/main" id="{BCC0C5B4-590E-6E77-2B7C-955310C3925E}"/>
                </a:ext>
              </a:extLst>
            </p:cNvPr>
            <p:cNvSpPr>
              <a:spLocks/>
            </p:cNvSpPr>
            <p:nvPr/>
          </p:nvSpPr>
          <p:spPr bwMode="auto">
            <a:xfrm flipH="1">
              <a:off x="4682" y="3418"/>
              <a:ext cx="751" cy="299"/>
            </a:xfrm>
            <a:custGeom>
              <a:avLst/>
              <a:gdLst>
                <a:gd name="T0" fmla="*/ 34 w 2008"/>
                <a:gd name="T1" fmla="*/ 496 h 800"/>
                <a:gd name="T2" fmla="*/ 69 w 2008"/>
                <a:gd name="T3" fmla="*/ 534 h 800"/>
                <a:gd name="T4" fmla="*/ 107 w 2008"/>
                <a:gd name="T5" fmla="*/ 573 h 800"/>
                <a:gd name="T6" fmla="*/ 150 w 2008"/>
                <a:gd name="T7" fmla="*/ 612 h 800"/>
                <a:gd name="T8" fmla="*/ 193 w 2008"/>
                <a:gd name="T9" fmla="*/ 651 h 800"/>
                <a:gd name="T10" fmla="*/ 241 w 2008"/>
                <a:gd name="T11" fmla="*/ 688 h 800"/>
                <a:gd name="T12" fmla="*/ 289 w 2008"/>
                <a:gd name="T13" fmla="*/ 722 h 800"/>
                <a:gd name="T14" fmla="*/ 340 w 2008"/>
                <a:gd name="T15" fmla="*/ 751 h 800"/>
                <a:gd name="T16" fmla="*/ 384 w 2008"/>
                <a:gd name="T17" fmla="*/ 771 h 800"/>
                <a:gd name="T18" fmla="*/ 421 w 2008"/>
                <a:gd name="T19" fmla="*/ 784 h 800"/>
                <a:gd name="T20" fmla="*/ 457 w 2008"/>
                <a:gd name="T21" fmla="*/ 793 h 800"/>
                <a:gd name="T22" fmla="*/ 494 w 2008"/>
                <a:gd name="T23" fmla="*/ 799 h 800"/>
                <a:gd name="T24" fmla="*/ 529 w 2008"/>
                <a:gd name="T25" fmla="*/ 799 h 800"/>
                <a:gd name="T26" fmla="*/ 565 w 2008"/>
                <a:gd name="T27" fmla="*/ 795 h 800"/>
                <a:gd name="T28" fmla="*/ 599 w 2008"/>
                <a:gd name="T29" fmla="*/ 785 h 800"/>
                <a:gd name="T30" fmla="*/ 633 w 2008"/>
                <a:gd name="T31" fmla="*/ 769 h 800"/>
                <a:gd name="T32" fmla="*/ 691 w 2008"/>
                <a:gd name="T33" fmla="*/ 733 h 800"/>
                <a:gd name="T34" fmla="*/ 779 w 2008"/>
                <a:gd name="T35" fmla="*/ 685 h 800"/>
                <a:gd name="T36" fmla="*/ 873 w 2008"/>
                <a:gd name="T37" fmla="*/ 644 h 800"/>
                <a:gd name="T38" fmla="*/ 969 w 2008"/>
                <a:gd name="T39" fmla="*/ 611 h 800"/>
                <a:gd name="T40" fmla="*/ 1065 w 2008"/>
                <a:gd name="T41" fmla="*/ 588 h 800"/>
                <a:gd name="T42" fmla="*/ 1156 w 2008"/>
                <a:gd name="T43" fmla="*/ 575 h 800"/>
                <a:gd name="T44" fmla="*/ 1239 w 2008"/>
                <a:gd name="T45" fmla="*/ 574 h 800"/>
                <a:gd name="T46" fmla="*/ 1311 w 2008"/>
                <a:gd name="T47" fmla="*/ 584 h 800"/>
                <a:gd name="T48" fmla="*/ 1361 w 2008"/>
                <a:gd name="T49" fmla="*/ 603 h 800"/>
                <a:gd name="T50" fmla="*/ 1408 w 2008"/>
                <a:gd name="T51" fmla="*/ 616 h 800"/>
                <a:gd name="T52" fmla="*/ 1461 w 2008"/>
                <a:gd name="T53" fmla="*/ 626 h 800"/>
                <a:gd name="T54" fmla="*/ 1519 w 2008"/>
                <a:gd name="T55" fmla="*/ 632 h 800"/>
                <a:gd name="T56" fmla="*/ 1578 w 2008"/>
                <a:gd name="T57" fmla="*/ 633 h 800"/>
                <a:gd name="T58" fmla="*/ 1640 w 2008"/>
                <a:gd name="T59" fmla="*/ 630 h 800"/>
                <a:gd name="T60" fmla="*/ 1700 w 2008"/>
                <a:gd name="T61" fmla="*/ 622 h 800"/>
                <a:gd name="T62" fmla="*/ 1759 w 2008"/>
                <a:gd name="T63" fmla="*/ 608 h 800"/>
                <a:gd name="T64" fmla="*/ 1810 w 2008"/>
                <a:gd name="T65" fmla="*/ 589 h 800"/>
                <a:gd name="T66" fmla="*/ 1852 w 2008"/>
                <a:gd name="T67" fmla="*/ 560 h 800"/>
                <a:gd name="T68" fmla="*/ 1892 w 2008"/>
                <a:gd name="T69" fmla="*/ 518 h 800"/>
                <a:gd name="T70" fmla="*/ 1925 w 2008"/>
                <a:gd name="T71" fmla="*/ 460 h 800"/>
                <a:gd name="T72" fmla="*/ 1970 w 2008"/>
                <a:gd name="T73" fmla="*/ 333 h 800"/>
                <a:gd name="T74" fmla="*/ 1991 w 2008"/>
                <a:gd name="T75" fmla="*/ 205 h 800"/>
                <a:gd name="T76" fmla="*/ 1986 w 2008"/>
                <a:gd name="T77" fmla="*/ 122 h 800"/>
                <a:gd name="T78" fmla="*/ 1992 w 2008"/>
                <a:gd name="T79" fmla="*/ 46 h 800"/>
                <a:gd name="T80" fmla="*/ 0 w 2008"/>
                <a:gd name="T81" fmla="*/ 457 h 800"/>
                <a:gd name="T82" fmla="*/ 10 w 2008"/>
                <a:gd name="T83" fmla="*/ 467 h 800"/>
                <a:gd name="T84" fmla="*/ 19 w 2008"/>
                <a:gd name="T85" fmla="*/ 4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8" h="800">
                  <a:moveTo>
                    <a:pt x="19" y="478"/>
                  </a:moveTo>
                  <a:lnTo>
                    <a:pt x="34" y="496"/>
                  </a:lnTo>
                  <a:lnTo>
                    <a:pt x="51" y="515"/>
                  </a:lnTo>
                  <a:lnTo>
                    <a:pt x="69" y="534"/>
                  </a:lnTo>
                  <a:lnTo>
                    <a:pt x="88" y="553"/>
                  </a:lnTo>
                  <a:lnTo>
                    <a:pt x="107" y="573"/>
                  </a:lnTo>
                  <a:lnTo>
                    <a:pt x="128" y="593"/>
                  </a:lnTo>
                  <a:lnTo>
                    <a:pt x="150" y="612"/>
                  </a:lnTo>
                  <a:lnTo>
                    <a:pt x="172" y="632"/>
                  </a:lnTo>
                  <a:lnTo>
                    <a:pt x="193" y="651"/>
                  </a:lnTo>
                  <a:lnTo>
                    <a:pt x="217" y="670"/>
                  </a:lnTo>
                  <a:lnTo>
                    <a:pt x="241" y="688"/>
                  </a:lnTo>
                  <a:lnTo>
                    <a:pt x="265" y="706"/>
                  </a:lnTo>
                  <a:lnTo>
                    <a:pt x="289" y="722"/>
                  </a:lnTo>
                  <a:lnTo>
                    <a:pt x="315" y="737"/>
                  </a:lnTo>
                  <a:lnTo>
                    <a:pt x="340" y="751"/>
                  </a:lnTo>
                  <a:lnTo>
                    <a:pt x="366" y="763"/>
                  </a:lnTo>
                  <a:lnTo>
                    <a:pt x="384" y="771"/>
                  </a:lnTo>
                  <a:lnTo>
                    <a:pt x="402" y="778"/>
                  </a:lnTo>
                  <a:lnTo>
                    <a:pt x="421" y="784"/>
                  </a:lnTo>
                  <a:lnTo>
                    <a:pt x="439" y="789"/>
                  </a:lnTo>
                  <a:lnTo>
                    <a:pt x="457" y="793"/>
                  </a:lnTo>
                  <a:lnTo>
                    <a:pt x="474" y="796"/>
                  </a:lnTo>
                  <a:lnTo>
                    <a:pt x="494" y="799"/>
                  </a:lnTo>
                  <a:lnTo>
                    <a:pt x="511" y="800"/>
                  </a:lnTo>
                  <a:lnTo>
                    <a:pt x="529" y="799"/>
                  </a:lnTo>
                  <a:lnTo>
                    <a:pt x="547" y="797"/>
                  </a:lnTo>
                  <a:lnTo>
                    <a:pt x="565" y="795"/>
                  </a:lnTo>
                  <a:lnTo>
                    <a:pt x="583" y="791"/>
                  </a:lnTo>
                  <a:lnTo>
                    <a:pt x="599" y="785"/>
                  </a:lnTo>
                  <a:lnTo>
                    <a:pt x="617" y="778"/>
                  </a:lnTo>
                  <a:lnTo>
                    <a:pt x="633" y="769"/>
                  </a:lnTo>
                  <a:lnTo>
                    <a:pt x="650" y="759"/>
                  </a:lnTo>
                  <a:lnTo>
                    <a:pt x="691" y="733"/>
                  </a:lnTo>
                  <a:lnTo>
                    <a:pt x="734" y="708"/>
                  </a:lnTo>
                  <a:lnTo>
                    <a:pt x="779" y="685"/>
                  </a:lnTo>
                  <a:lnTo>
                    <a:pt x="825" y="663"/>
                  </a:lnTo>
                  <a:lnTo>
                    <a:pt x="873" y="644"/>
                  </a:lnTo>
                  <a:lnTo>
                    <a:pt x="921" y="626"/>
                  </a:lnTo>
                  <a:lnTo>
                    <a:pt x="969" y="611"/>
                  </a:lnTo>
                  <a:lnTo>
                    <a:pt x="1017" y="599"/>
                  </a:lnTo>
                  <a:lnTo>
                    <a:pt x="1065" y="588"/>
                  </a:lnTo>
                  <a:lnTo>
                    <a:pt x="1112" y="581"/>
                  </a:lnTo>
                  <a:lnTo>
                    <a:pt x="1156" y="575"/>
                  </a:lnTo>
                  <a:lnTo>
                    <a:pt x="1198" y="573"/>
                  </a:lnTo>
                  <a:lnTo>
                    <a:pt x="1239" y="574"/>
                  </a:lnTo>
                  <a:lnTo>
                    <a:pt x="1276" y="577"/>
                  </a:lnTo>
                  <a:lnTo>
                    <a:pt x="1311" y="584"/>
                  </a:lnTo>
                  <a:lnTo>
                    <a:pt x="1341" y="595"/>
                  </a:lnTo>
                  <a:lnTo>
                    <a:pt x="1361" y="603"/>
                  </a:lnTo>
                  <a:lnTo>
                    <a:pt x="1385" y="610"/>
                  </a:lnTo>
                  <a:lnTo>
                    <a:pt x="1408" y="616"/>
                  </a:lnTo>
                  <a:lnTo>
                    <a:pt x="1434" y="622"/>
                  </a:lnTo>
                  <a:lnTo>
                    <a:pt x="1461" y="626"/>
                  </a:lnTo>
                  <a:lnTo>
                    <a:pt x="1489" y="629"/>
                  </a:lnTo>
                  <a:lnTo>
                    <a:pt x="1519" y="632"/>
                  </a:lnTo>
                  <a:lnTo>
                    <a:pt x="1548" y="633"/>
                  </a:lnTo>
                  <a:lnTo>
                    <a:pt x="1578" y="633"/>
                  </a:lnTo>
                  <a:lnTo>
                    <a:pt x="1608" y="632"/>
                  </a:lnTo>
                  <a:lnTo>
                    <a:pt x="1640" y="630"/>
                  </a:lnTo>
                  <a:lnTo>
                    <a:pt x="1670" y="626"/>
                  </a:lnTo>
                  <a:lnTo>
                    <a:pt x="1700" y="622"/>
                  </a:lnTo>
                  <a:lnTo>
                    <a:pt x="1729" y="615"/>
                  </a:lnTo>
                  <a:lnTo>
                    <a:pt x="1759" y="608"/>
                  </a:lnTo>
                  <a:lnTo>
                    <a:pt x="1786" y="599"/>
                  </a:lnTo>
                  <a:lnTo>
                    <a:pt x="1810" y="589"/>
                  </a:lnTo>
                  <a:lnTo>
                    <a:pt x="1832" y="577"/>
                  </a:lnTo>
                  <a:lnTo>
                    <a:pt x="1852" y="560"/>
                  </a:lnTo>
                  <a:lnTo>
                    <a:pt x="1873" y="541"/>
                  </a:lnTo>
                  <a:lnTo>
                    <a:pt x="1892" y="518"/>
                  </a:lnTo>
                  <a:lnTo>
                    <a:pt x="1908" y="490"/>
                  </a:lnTo>
                  <a:lnTo>
                    <a:pt x="1925" y="460"/>
                  </a:lnTo>
                  <a:lnTo>
                    <a:pt x="1940" y="425"/>
                  </a:lnTo>
                  <a:lnTo>
                    <a:pt x="1970" y="333"/>
                  </a:lnTo>
                  <a:lnTo>
                    <a:pt x="1985" y="261"/>
                  </a:lnTo>
                  <a:lnTo>
                    <a:pt x="1991" y="205"/>
                  </a:lnTo>
                  <a:lnTo>
                    <a:pt x="1989" y="160"/>
                  </a:lnTo>
                  <a:lnTo>
                    <a:pt x="1986" y="122"/>
                  </a:lnTo>
                  <a:lnTo>
                    <a:pt x="1986" y="85"/>
                  </a:lnTo>
                  <a:lnTo>
                    <a:pt x="1992" y="46"/>
                  </a:lnTo>
                  <a:lnTo>
                    <a:pt x="2008" y="0"/>
                  </a:lnTo>
                  <a:lnTo>
                    <a:pt x="0" y="457"/>
                  </a:lnTo>
                  <a:lnTo>
                    <a:pt x="6" y="463"/>
                  </a:lnTo>
                  <a:lnTo>
                    <a:pt x="10" y="467"/>
                  </a:lnTo>
                  <a:lnTo>
                    <a:pt x="15" y="473"/>
                  </a:lnTo>
                  <a:lnTo>
                    <a:pt x="19" y="478"/>
                  </a:lnTo>
                  <a:close/>
                </a:path>
              </a:pathLst>
            </a:custGeom>
            <a:solidFill>
              <a:srgbClr val="9691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87" name="Freeform 39">
              <a:extLst>
                <a:ext uri="{FF2B5EF4-FFF2-40B4-BE49-F238E27FC236}">
                  <a16:creationId xmlns:a16="http://schemas.microsoft.com/office/drawing/2014/main" id="{DF2FB645-2630-F6DE-5FCD-09C4CC5C0110}"/>
                </a:ext>
              </a:extLst>
            </p:cNvPr>
            <p:cNvSpPr>
              <a:spLocks/>
            </p:cNvSpPr>
            <p:nvPr/>
          </p:nvSpPr>
          <p:spPr bwMode="auto">
            <a:xfrm flipH="1">
              <a:off x="5017" y="3491"/>
              <a:ext cx="417" cy="108"/>
            </a:xfrm>
            <a:custGeom>
              <a:avLst/>
              <a:gdLst>
                <a:gd name="T0" fmla="*/ 0 w 1116"/>
                <a:gd name="T1" fmla="*/ 248 h 287"/>
                <a:gd name="T2" fmla="*/ 1116 w 1116"/>
                <a:gd name="T3" fmla="*/ 0 h 287"/>
                <a:gd name="T4" fmla="*/ 1116 w 1116"/>
                <a:gd name="T5" fmla="*/ 22 h 287"/>
                <a:gd name="T6" fmla="*/ 0 w 1116"/>
                <a:gd name="T7" fmla="*/ 287 h 287"/>
                <a:gd name="T8" fmla="*/ 0 w 1116"/>
                <a:gd name="T9" fmla="*/ 248 h 287"/>
              </a:gdLst>
              <a:ahLst/>
              <a:cxnLst>
                <a:cxn ang="0">
                  <a:pos x="T0" y="T1"/>
                </a:cxn>
                <a:cxn ang="0">
                  <a:pos x="T2" y="T3"/>
                </a:cxn>
                <a:cxn ang="0">
                  <a:pos x="T4" y="T5"/>
                </a:cxn>
                <a:cxn ang="0">
                  <a:pos x="T6" y="T7"/>
                </a:cxn>
                <a:cxn ang="0">
                  <a:pos x="T8" y="T9"/>
                </a:cxn>
              </a:cxnLst>
              <a:rect l="0" t="0" r="r" b="b"/>
              <a:pathLst>
                <a:path w="1116" h="287">
                  <a:moveTo>
                    <a:pt x="0" y="248"/>
                  </a:moveTo>
                  <a:lnTo>
                    <a:pt x="1116" y="0"/>
                  </a:lnTo>
                  <a:lnTo>
                    <a:pt x="1116" y="22"/>
                  </a:lnTo>
                  <a:lnTo>
                    <a:pt x="0" y="287"/>
                  </a:lnTo>
                  <a:lnTo>
                    <a:pt x="0" y="2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88" name="Freeform 40">
              <a:extLst>
                <a:ext uri="{FF2B5EF4-FFF2-40B4-BE49-F238E27FC236}">
                  <a16:creationId xmlns:a16="http://schemas.microsoft.com/office/drawing/2014/main" id="{B2B12ABF-4C05-3798-E086-C1A0FAA15D0D}"/>
                </a:ext>
              </a:extLst>
            </p:cNvPr>
            <p:cNvSpPr>
              <a:spLocks/>
            </p:cNvSpPr>
            <p:nvPr/>
          </p:nvSpPr>
          <p:spPr bwMode="auto">
            <a:xfrm flipH="1">
              <a:off x="4917" y="3558"/>
              <a:ext cx="271" cy="71"/>
            </a:xfrm>
            <a:custGeom>
              <a:avLst/>
              <a:gdLst>
                <a:gd name="T0" fmla="*/ 0 w 724"/>
                <a:gd name="T1" fmla="*/ 105 h 187"/>
                <a:gd name="T2" fmla="*/ 416 w 724"/>
                <a:gd name="T3" fmla="*/ 9 h 187"/>
                <a:gd name="T4" fmla="*/ 724 w 724"/>
                <a:gd name="T5" fmla="*/ 0 h 187"/>
                <a:gd name="T6" fmla="*/ 697 w 724"/>
                <a:gd name="T7" fmla="*/ 71 h 187"/>
                <a:gd name="T8" fmla="*/ 322 w 724"/>
                <a:gd name="T9" fmla="*/ 187 h 187"/>
                <a:gd name="T10" fmla="*/ 12 w 724"/>
                <a:gd name="T11" fmla="*/ 139 h 187"/>
                <a:gd name="T12" fmla="*/ 0 w 724"/>
                <a:gd name="T13" fmla="*/ 105 h 187"/>
              </a:gdLst>
              <a:ahLst/>
              <a:cxnLst>
                <a:cxn ang="0">
                  <a:pos x="T0" y="T1"/>
                </a:cxn>
                <a:cxn ang="0">
                  <a:pos x="T2" y="T3"/>
                </a:cxn>
                <a:cxn ang="0">
                  <a:pos x="T4" y="T5"/>
                </a:cxn>
                <a:cxn ang="0">
                  <a:pos x="T6" y="T7"/>
                </a:cxn>
                <a:cxn ang="0">
                  <a:pos x="T8" y="T9"/>
                </a:cxn>
                <a:cxn ang="0">
                  <a:pos x="T10" y="T11"/>
                </a:cxn>
                <a:cxn ang="0">
                  <a:pos x="T12" y="T13"/>
                </a:cxn>
              </a:cxnLst>
              <a:rect l="0" t="0" r="r" b="b"/>
              <a:pathLst>
                <a:path w="724" h="187">
                  <a:moveTo>
                    <a:pt x="0" y="105"/>
                  </a:moveTo>
                  <a:lnTo>
                    <a:pt x="416" y="9"/>
                  </a:lnTo>
                  <a:lnTo>
                    <a:pt x="724" y="0"/>
                  </a:lnTo>
                  <a:lnTo>
                    <a:pt x="697" y="71"/>
                  </a:lnTo>
                  <a:lnTo>
                    <a:pt x="322" y="187"/>
                  </a:lnTo>
                  <a:lnTo>
                    <a:pt x="12" y="139"/>
                  </a:lnTo>
                  <a:lnTo>
                    <a:pt x="0" y="1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89" name="Freeform 41">
              <a:extLst>
                <a:ext uri="{FF2B5EF4-FFF2-40B4-BE49-F238E27FC236}">
                  <a16:creationId xmlns:a16="http://schemas.microsoft.com/office/drawing/2014/main" id="{4F6A1777-B8B8-826E-5682-D95277F6DA7C}"/>
                </a:ext>
              </a:extLst>
            </p:cNvPr>
            <p:cNvSpPr>
              <a:spLocks/>
            </p:cNvSpPr>
            <p:nvPr/>
          </p:nvSpPr>
          <p:spPr bwMode="auto">
            <a:xfrm flipH="1">
              <a:off x="5071" y="3598"/>
              <a:ext cx="85" cy="15"/>
            </a:xfrm>
            <a:custGeom>
              <a:avLst/>
              <a:gdLst>
                <a:gd name="T0" fmla="*/ 0 w 226"/>
                <a:gd name="T1" fmla="*/ 14 h 40"/>
                <a:gd name="T2" fmla="*/ 226 w 226"/>
                <a:gd name="T3" fmla="*/ 0 h 40"/>
                <a:gd name="T4" fmla="*/ 211 w 226"/>
                <a:gd name="T5" fmla="*/ 40 h 40"/>
                <a:gd name="T6" fmla="*/ 0 w 226"/>
                <a:gd name="T7" fmla="*/ 14 h 40"/>
              </a:gdLst>
              <a:ahLst/>
              <a:cxnLst>
                <a:cxn ang="0">
                  <a:pos x="T0" y="T1"/>
                </a:cxn>
                <a:cxn ang="0">
                  <a:pos x="T2" y="T3"/>
                </a:cxn>
                <a:cxn ang="0">
                  <a:pos x="T4" y="T5"/>
                </a:cxn>
                <a:cxn ang="0">
                  <a:pos x="T6" y="T7"/>
                </a:cxn>
              </a:cxnLst>
              <a:rect l="0" t="0" r="r" b="b"/>
              <a:pathLst>
                <a:path w="226" h="40">
                  <a:moveTo>
                    <a:pt x="0" y="14"/>
                  </a:moveTo>
                  <a:lnTo>
                    <a:pt x="226" y="0"/>
                  </a:lnTo>
                  <a:lnTo>
                    <a:pt x="211" y="4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0" name="Freeform 42">
              <a:extLst>
                <a:ext uri="{FF2B5EF4-FFF2-40B4-BE49-F238E27FC236}">
                  <a16:creationId xmlns:a16="http://schemas.microsoft.com/office/drawing/2014/main" id="{4805FF40-D83A-09E2-D772-32213927F80A}"/>
                </a:ext>
              </a:extLst>
            </p:cNvPr>
            <p:cNvSpPr>
              <a:spLocks/>
            </p:cNvSpPr>
            <p:nvPr/>
          </p:nvSpPr>
          <p:spPr bwMode="auto">
            <a:xfrm flipH="1">
              <a:off x="4930" y="3566"/>
              <a:ext cx="131" cy="47"/>
            </a:xfrm>
            <a:custGeom>
              <a:avLst/>
              <a:gdLst>
                <a:gd name="T0" fmla="*/ 5 w 349"/>
                <a:gd name="T1" fmla="*/ 90 h 126"/>
                <a:gd name="T2" fmla="*/ 0 w 349"/>
                <a:gd name="T3" fmla="*/ 126 h 126"/>
                <a:gd name="T4" fmla="*/ 344 w 349"/>
                <a:gd name="T5" fmla="*/ 30 h 126"/>
                <a:gd name="T6" fmla="*/ 349 w 349"/>
                <a:gd name="T7" fmla="*/ 0 h 126"/>
                <a:gd name="T8" fmla="*/ 5 w 349"/>
                <a:gd name="T9" fmla="*/ 90 h 126"/>
              </a:gdLst>
              <a:ahLst/>
              <a:cxnLst>
                <a:cxn ang="0">
                  <a:pos x="T0" y="T1"/>
                </a:cxn>
                <a:cxn ang="0">
                  <a:pos x="T2" y="T3"/>
                </a:cxn>
                <a:cxn ang="0">
                  <a:pos x="T4" y="T5"/>
                </a:cxn>
                <a:cxn ang="0">
                  <a:pos x="T6" y="T7"/>
                </a:cxn>
                <a:cxn ang="0">
                  <a:pos x="T8" y="T9"/>
                </a:cxn>
              </a:cxnLst>
              <a:rect l="0" t="0" r="r" b="b"/>
              <a:pathLst>
                <a:path w="349" h="126">
                  <a:moveTo>
                    <a:pt x="5" y="90"/>
                  </a:moveTo>
                  <a:lnTo>
                    <a:pt x="0" y="126"/>
                  </a:lnTo>
                  <a:lnTo>
                    <a:pt x="344" y="30"/>
                  </a:lnTo>
                  <a:lnTo>
                    <a:pt x="349" y="0"/>
                  </a:lnTo>
                  <a:lnTo>
                    <a:pt x="5" y="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1" name="Freeform 43">
              <a:extLst>
                <a:ext uri="{FF2B5EF4-FFF2-40B4-BE49-F238E27FC236}">
                  <a16:creationId xmlns:a16="http://schemas.microsoft.com/office/drawing/2014/main" id="{4A197104-2F2A-30AB-51BB-75483EA7512A}"/>
                </a:ext>
              </a:extLst>
            </p:cNvPr>
            <p:cNvSpPr>
              <a:spLocks/>
            </p:cNvSpPr>
            <p:nvPr/>
          </p:nvSpPr>
          <p:spPr bwMode="auto">
            <a:xfrm flipH="1">
              <a:off x="4691" y="3549"/>
              <a:ext cx="270" cy="80"/>
            </a:xfrm>
            <a:custGeom>
              <a:avLst/>
              <a:gdLst>
                <a:gd name="T0" fmla="*/ 392 w 721"/>
                <a:gd name="T1" fmla="*/ 0 h 212"/>
                <a:gd name="T2" fmla="*/ 0 w 721"/>
                <a:gd name="T3" fmla="*/ 81 h 212"/>
                <a:gd name="T4" fmla="*/ 11 w 721"/>
                <a:gd name="T5" fmla="*/ 131 h 212"/>
                <a:gd name="T6" fmla="*/ 355 w 721"/>
                <a:gd name="T7" fmla="*/ 212 h 212"/>
                <a:gd name="T8" fmla="*/ 715 w 721"/>
                <a:gd name="T9" fmla="*/ 110 h 212"/>
                <a:gd name="T10" fmla="*/ 721 w 721"/>
                <a:gd name="T11" fmla="*/ 70 h 212"/>
                <a:gd name="T12" fmla="*/ 392 w 721"/>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721" h="212">
                  <a:moveTo>
                    <a:pt x="392" y="0"/>
                  </a:moveTo>
                  <a:lnTo>
                    <a:pt x="0" y="81"/>
                  </a:lnTo>
                  <a:lnTo>
                    <a:pt x="11" y="131"/>
                  </a:lnTo>
                  <a:lnTo>
                    <a:pt x="355" y="212"/>
                  </a:lnTo>
                  <a:lnTo>
                    <a:pt x="715" y="110"/>
                  </a:lnTo>
                  <a:lnTo>
                    <a:pt x="721" y="70"/>
                  </a:lnTo>
                  <a:lnTo>
                    <a:pt x="3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2" name="Freeform 44">
              <a:extLst>
                <a:ext uri="{FF2B5EF4-FFF2-40B4-BE49-F238E27FC236}">
                  <a16:creationId xmlns:a16="http://schemas.microsoft.com/office/drawing/2014/main" id="{3C2DC4ED-F6B6-090C-C6A0-041A1300EB7C}"/>
                </a:ext>
              </a:extLst>
            </p:cNvPr>
            <p:cNvSpPr>
              <a:spLocks/>
            </p:cNvSpPr>
            <p:nvPr/>
          </p:nvSpPr>
          <p:spPr bwMode="auto">
            <a:xfrm flipH="1">
              <a:off x="4766" y="3530"/>
              <a:ext cx="129" cy="64"/>
            </a:xfrm>
            <a:custGeom>
              <a:avLst/>
              <a:gdLst>
                <a:gd name="T0" fmla="*/ 0 w 344"/>
                <a:gd name="T1" fmla="*/ 52 h 173"/>
                <a:gd name="T2" fmla="*/ 11 w 344"/>
                <a:gd name="T3" fmla="*/ 144 h 173"/>
                <a:gd name="T4" fmla="*/ 200 w 344"/>
                <a:gd name="T5" fmla="*/ 173 h 173"/>
                <a:gd name="T6" fmla="*/ 344 w 344"/>
                <a:gd name="T7" fmla="*/ 120 h 173"/>
                <a:gd name="T8" fmla="*/ 344 w 344"/>
                <a:gd name="T9" fmla="*/ 0 h 173"/>
                <a:gd name="T10" fmla="*/ 0 w 344"/>
                <a:gd name="T11" fmla="*/ 52 h 173"/>
              </a:gdLst>
              <a:ahLst/>
              <a:cxnLst>
                <a:cxn ang="0">
                  <a:pos x="T0" y="T1"/>
                </a:cxn>
                <a:cxn ang="0">
                  <a:pos x="T2" y="T3"/>
                </a:cxn>
                <a:cxn ang="0">
                  <a:pos x="T4" y="T5"/>
                </a:cxn>
                <a:cxn ang="0">
                  <a:pos x="T6" y="T7"/>
                </a:cxn>
                <a:cxn ang="0">
                  <a:pos x="T8" y="T9"/>
                </a:cxn>
                <a:cxn ang="0">
                  <a:pos x="T10" y="T11"/>
                </a:cxn>
              </a:cxnLst>
              <a:rect l="0" t="0" r="r" b="b"/>
              <a:pathLst>
                <a:path w="344" h="173">
                  <a:moveTo>
                    <a:pt x="0" y="52"/>
                  </a:moveTo>
                  <a:lnTo>
                    <a:pt x="11" y="144"/>
                  </a:lnTo>
                  <a:lnTo>
                    <a:pt x="200" y="173"/>
                  </a:lnTo>
                  <a:lnTo>
                    <a:pt x="344" y="120"/>
                  </a:lnTo>
                  <a:lnTo>
                    <a:pt x="344" y="0"/>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3" name="Freeform 45">
              <a:extLst>
                <a:ext uri="{FF2B5EF4-FFF2-40B4-BE49-F238E27FC236}">
                  <a16:creationId xmlns:a16="http://schemas.microsoft.com/office/drawing/2014/main" id="{4BF56E77-D630-E32E-4C9C-B3C0F4C0354A}"/>
                </a:ext>
              </a:extLst>
            </p:cNvPr>
            <p:cNvSpPr>
              <a:spLocks/>
            </p:cNvSpPr>
            <p:nvPr/>
          </p:nvSpPr>
          <p:spPr bwMode="auto">
            <a:xfrm flipH="1">
              <a:off x="5207" y="3320"/>
              <a:ext cx="225" cy="261"/>
            </a:xfrm>
            <a:custGeom>
              <a:avLst/>
              <a:gdLst>
                <a:gd name="T0" fmla="*/ 144 w 601"/>
                <a:gd name="T1" fmla="*/ 2 h 699"/>
                <a:gd name="T2" fmla="*/ 133 w 601"/>
                <a:gd name="T3" fmla="*/ 7 h 699"/>
                <a:gd name="T4" fmla="*/ 118 w 601"/>
                <a:gd name="T5" fmla="*/ 12 h 699"/>
                <a:gd name="T6" fmla="*/ 104 w 601"/>
                <a:gd name="T7" fmla="*/ 20 h 699"/>
                <a:gd name="T8" fmla="*/ 94 w 601"/>
                <a:gd name="T9" fmla="*/ 42 h 699"/>
                <a:gd name="T10" fmla="*/ 77 w 601"/>
                <a:gd name="T11" fmla="*/ 86 h 699"/>
                <a:gd name="T12" fmla="*/ 30 w 601"/>
                <a:gd name="T13" fmla="*/ 135 h 699"/>
                <a:gd name="T14" fmla="*/ 29 w 601"/>
                <a:gd name="T15" fmla="*/ 166 h 699"/>
                <a:gd name="T16" fmla="*/ 22 w 601"/>
                <a:gd name="T17" fmla="*/ 214 h 699"/>
                <a:gd name="T18" fmla="*/ 10 w 601"/>
                <a:gd name="T19" fmla="*/ 260 h 699"/>
                <a:gd name="T20" fmla="*/ 0 w 601"/>
                <a:gd name="T21" fmla="*/ 368 h 699"/>
                <a:gd name="T22" fmla="*/ 9 w 601"/>
                <a:gd name="T23" fmla="*/ 414 h 699"/>
                <a:gd name="T24" fmla="*/ 25 w 601"/>
                <a:gd name="T25" fmla="*/ 475 h 699"/>
                <a:gd name="T26" fmla="*/ 40 w 601"/>
                <a:gd name="T27" fmla="*/ 532 h 699"/>
                <a:gd name="T28" fmla="*/ 47 w 601"/>
                <a:gd name="T29" fmla="*/ 555 h 699"/>
                <a:gd name="T30" fmla="*/ 601 w 601"/>
                <a:gd name="T31" fmla="*/ 577 h 699"/>
                <a:gd name="T32" fmla="*/ 595 w 601"/>
                <a:gd name="T33" fmla="*/ 560 h 699"/>
                <a:gd name="T34" fmla="*/ 582 w 601"/>
                <a:gd name="T35" fmla="*/ 522 h 699"/>
                <a:gd name="T36" fmla="*/ 566 w 601"/>
                <a:gd name="T37" fmla="*/ 477 h 699"/>
                <a:gd name="T38" fmla="*/ 558 w 601"/>
                <a:gd name="T39" fmla="*/ 436 h 699"/>
                <a:gd name="T40" fmla="*/ 539 w 601"/>
                <a:gd name="T41" fmla="*/ 349 h 699"/>
                <a:gd name="T42" fmla="*/ 524 w 601"/>
                <a:gd name="T43" fmla="*/ 283 h 699"/>
                <a:gd name="T44" fmla="*/ 525 w 601"/>
                <a:gd name="T45" fmla="*/ 266 h 699"/>
                <a:gd name="T46" fmla="*/ 527 w 601"/>
                <a:gd name="T47" fmla="*/ 241 h 699"/>
                <a:gd name="T48" fmla="*/ 517 w 601"/>
                <a:gd name="T49" fmla="*/ 209 h 699"/>
                <a:gd name="T50" fmla="*/ 491 w 601"/>
                <a:gd name="T51" fmla="*/ 172 h 699"/>
                <a:gd name="T52" fmla="*/ 443 w 601"/>
                <a:gd name="T53" fmla="*/ 129 h 699"/>
                <a:gd name="T54" fmla="*/ 388 w 601"/>
                <a:gd name="T55" fmla="*/ 82 h 699"/>
                <a:gd name="T56" fmla="*/ 343 w 601"/>
                <a:gd name="T57" fmla="*/ 45 h 699"/>
                <a:gd name="T58" fmla="*/ 324 w 601"/>
                <a:gd name="T59" fmla="*/ 30 h 699"/>
                <a:gd name="T60" fmla="*/ 306 w 601"/>
                <a:gd name="T61" fmla="*/ 23 h 699"/>
                <a:gd name="T62" fmla="*/ 259 w 601"/>
                <a:gd name="T63" fmla="*/ 11 h 699"/>
                <a:gd name="T64" fmla="*/ 202 w 601"/>
                <a:gd name="T65" fmla="*/ 1 h 699"/>
                <a:gd name="T66" fmla="*/ 146 w 601"/>
                <a:gd name="T67" fmla="*/ 2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1" h="699">
                  <a:moveTo>
                    <a:pt x="146" y="2"/>
                  </a:moveTo>
                  <a:lnTo>
                    <a:pt x="144" y="2"/>
                  </a:lnTo>
                  <a:lnTo>
                    <a:pt x="140" y="4"/>
                  </a:lnTo>
                  <a:lnTo>
                    <a:pt x="133" y="7"/>
                  </a:lnTo>
                  <a:lnTo>
                    <a:pt x="126" y="9"/>
                  </a:lnTo>
                  <a:lnTo>
                    <a:pt x="118" y="12"/>
                  </a:lnTo>
                  <a:lnTo>
                    <a:pt x="111" y="16"/>
                  </a:lnTo>
                  <a:lnTo>
                    <a:pt x="104" y="20"/>
                  </a:lnTo>
                  <a:lnTo>
                    <a:pt x="100" y="26"/>
                  </a:lnTo>
                  <a:lnTo>
                    <a:pt x="94" y="42"/>
                  </a:lnTo>
                  <a:lnTo>
                    <a:pt x="84" y="65"/>
                  </a:lnTo>
                  <a:lnTo>
                    <a:pt x="77" y="86"/>
                  </a:lnTo>
                  <a:lnTo>
                    <a:pt x="74" y="96"/>
                  </a:lnTo>
                  <a:lnTo>
                    <a:pt x="30" y="135"/>
                  </a:lnTo>
                  <a:lnTo>
                    <a:pt x="30" y="144"/>
                  </a:lnTo>
                  <a:lnTo>
                    <a:pt x="29" y="166"/>
                  </a:lnTo>
                  <a:lnTo>
                    <a:pt x="26" y="190"/>
                  </a:lnTo>
                  <a:lnTo>
                    <a:pt x="22" y="214"/>
                  </a:lnTo>
                  <a:lnTo>
                    <a:pt x="18" y="226"/>
                  </a:lnTo>
                  <a:lnTo>
                    <a:pt x="10" y="260"/>
                  </a:lnTo>
                  <a:lnTo>
                    <a:pt x="2" y="310"/>
                  </a:lnTo>
                  <a:lnTo>
                    <a:pt x="0" y="368"/>
                  </a:lnTo>
                  <a:lnTo>
                    <a:pt x="3" y="388"/>
                  </a:lnTo>
                  <a:lnTo>
                    <a:pt x="9" y="414"/>
                  </a:lnTo>
                  <a:lnTo>
                    <a:pt x="17" y="444"/>
                  </a:lnTo>
                  <a:lnTo>
                    <a:pt x="25" y="475"/>
                  </a:lnTo>
                  <a:lnTo>
                    <a:pt x="33" y="506"/>
                  </a:lnTo>
                  <a:lnTo>
                    <a:pt x="40" y="532"/>
                  </a:lnTo>
                  <a:lnTo>
                    <a:pt x="46" y="548"/>
                  </a:lnTo>
                  <a:lnTo>
                    <a:pt x="47" y="555"/>
                  </a:lnTo>
                  <a:lnTo>
                    <a:pt x="92" y="699"/>
                  </a:lnTo>
                  <a:lnTo>
                    <a:pt x="601" y="577"/>
                  </a:lnTo>
                  <a:lnTo>
                    <a:pt x="599" y="573"/>
                  </a:lnTo>
                  <a:lnTo>
                    <a:pt x="595" y="560"/>
                  </a:lnTo>
                  <a:lnTo>
                    <a:pt x="588" y="544"/>
                  </a:lnTo>
                  <a:lnTo>
                    <a:pt x="582" y="522"/>
                  </a:lnTo>
                  <a:lnTo>
                    <a:pt x="573" y="500"/>
                  </a:lnTo>
                  <a:lnTo>
                    <a:pt x="566" y="477"/>
                  </a:lnTo>
                  <a:lnTo>
                    <a:pt x="561" y="455"/>
                  </a:lnTo>
                  <a:lnTo>
                    <a:pt x="558" y="436"/>
                  </a:lnTo>
                  <a:lnTo>
                    <a:pt x="551" y="396"/>
                  </a:lnTo>
                  <a:lnTo>
                    <a:pt x="539" y="349"/>
                  </a:lnTo>
                  <a:lnTo>
                    <a:pt x="528" y="308"/>
                  </a:lnTo>
                  <a:lnTo>
                    <a:pt x="524" y="283"/>
                  </a:lnTo>
                  <a:lnTo>
                    <a:pt x="524" y="275"/>
                  </a:lnTo>
                  <a:lnTo>
                    <a:pt x="525" y="266"/>
                  </a:lnTo>
                  <a:lnTo>
                    <a:pt x="527" y="255"/>
                  </a:lnTo>
                  <a:lnTo>
                    <a:pt x="527" y="241"/>
                  </a:lnTo>
                  <a:lnTo>
                    <a:pt x="524" y="226"/>
                  </a:lnTo>
                  <a:lnTo>
                    <a:pt x="517" y="209"/>
                  </a:lnTo>
                  <a:lnTo>
                    <a:pt x="507" y="192"/>
                  </a:lnTo>
                  <a:lnTo>
                    <a:pt x="491" y="172"/>
                  </a:lnTo>
                  <a:lnTo>
                    <a:pt x="469" y="152"/>
                  </a:lnTo>
                  <a:lnTo>
                    <a:pt x="443" y="129"/>
                  </a:lnTo>
                  <a:lnTo>
                    <a:pt x="416" y="104"/>
                  </a:lnTo>
                  <a:lnTo>
                    <a:pt x="388" y="82"/>
                  </a:lnTo>
                  <a:lnTo>
                    <a:pt x="364" y="61"/>
                  </a:lnTo>
                  <a:lnTo>
                    <a:pt x="343" y="45"/>
                  </a:lnTo>
                  <a:lnTo>
                    <a:pt x="329" y="34"/>
                  </a:lnTo>
                  <a:lnTo>
                    <a:pt x="324" y="30"/>
                  </a:lnTo>
                  <a:lnTo>
                    <a:pt x="318" y="28"/>
                  </a:lnTo>
                  <a:lnTo>
                    <a:pt x="306" y="23"/>
                  </a:lnTo>
                  <a:lnTo>
                    <a:pt x="285" y="17"/>
                  </a:lnTo>
                  <a:lnTo>
                    <a:pt x="259" y="11"/>
                  </a:lnTo>
                  <a:lnTo>
                    <a:pt x="232" y="5"/>
                  </a:lnTo>
                  <a:lnTo>
                    <a:pt x="202" y="1"/>
                  </a:lnTo>
                  <a:lnTo>
                    <a:pt x="173" y="0"/>
                  </a:lnTo>
                  <a:lnTo>
                    <a:pt x="146"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4" name="Freeform 46">
              <a:extLst>
                <a:ext uri="{FF2B5EF4-FFF2-40B4-BE49-F238E27FC236}">
                  <a16:creationId xmlns:a16="http://schemas.microsoft.com/office/drawing/2014/main" id="{DC77D371-E426-F7D5-9638-E06A4CDB76B4}"/>
                </a:ext>
              </a:extLst>
            </p:cNvPr>
            <p:cNvSpPr>
              <a:spLocks/>
            </p:cNvSpPr>
            <p:nvPr/>
          </p:nvSpPr>
          <p:spPr bwMode="auto">
            <a:xfrm flipH="1">
              <a:off x="5151" y="3211"/>
              <a:ext cx="77" cy="42"/>
            </a:xfrm>
            <a:custGeom>
              <a:avLst/>
              <a:gdLst>
                <a:gd name="T0" fmla="*/ 205 w 206"/>
                <a:gd name="T1" fmla="*/ 37 h 114"/>
                <a:gd name="T2" fmla="*/ 200 w 206"/>
                <a:gd name="T3" fmla="*/ 48 h 114"/>
                <a:gd name="T4" fmla="*/ 193 w 206"/>
                <a:gd name="T5" fmla="*/ 59 h 114"/>
                <a:gd name="T6" fmla="*/ 183 w 206"/>
                <a:gd name="T7" fmla="*/ 70 h 114"/>
                <a:gd name="T8" fmla="*/ 172 w 206"/>
                <a:gd name="T9" fmla="*/ 81 h 114"/>
                <a:gd name="T10" fmla="*/ 159 w 206"/>
                <a:gd name="T11" fmla="*/ 91 h 114"/>
                <a:gd name="T12" fmla="*/ 143 w 206"/>
                <a:gd name="T13" fmla="*/ 97 h 114"/>
                <a:gd name="T14" fmla="*/ 126 w 206"/>
                <a:gd name="T15" fmla="*/ 104 h 114"/>
                <a:gd name="T16" fmla="*/ 106 w 206"/>
                <a:gd name="T17" fmla="*/ 110 h 114"/>
                <a:gd name="T18" fmla="*/ 86 w 206"/>
                <a:gd name="T19" fmla="*/ 112 h 114"/>
                <a:gd name="T20" fmla="*/ 65 w 206"/>
                <a:gd name="T21" fmla="*/ 114 h 114"/>
                <a:gd name="T22" fmla="*/ 47 w 206"/>
                <a:gd name="T23" fmla="*/ 112 h 114"/>
                <a:gd name="T24" fmla="*/ 32 w 206"/>
                <a:gd name="T25" fmla="*/ 110 h 114"/>
                <a:gd name="T26" fmla="*/ 19 w 206"/>
                <a:gd name="T27" fmla="*/ 104 h 114"/>
                <a:gd name="T28" fmla="*/ 9 w 206"/>
                <a:gd name="T29" fmla="*/ 96 h 114"/>
                <a:gd name="T30" fmla="*/ 2 w 206"/>
                <a:gd name="T31" fmla="*/ 88 h 114"/>
                <a:gd name="T32" fmla="*/ 0 w 206"/>
                <a:gd name="T33" fmla="*/ 77 h 114"/>
                <a:gd name="T34" fmla="*/ 1 w 206"/>
                <a:gd name="T35" fmla="*/ 66 h 114"/>
                <a:gd name="T36" fmla="*/ 6 w 206"/>
                <a:gd name="T37" fmla="*/ 55 h 114"/>
                <a:gd name="T38" fmla="*/ 15 w 206"/>
                <a:gd name="T39" fmla="*/ 44 h 114"/>
                <a:gd name="T40" fmla="*/ 27 w 206"/>
                <a:gd name="T41" fmla="*/ 33 h 114"/>
                <a:gd name="T42" fmla="*/ 41 w 206"/>
                <a:gd name="T43" fmla="*/ 25 h 114"/>
                <a:gd name="T44" fmla="*/ 58 w 206"/>
                <a:gd name="T45" fmla="*/ 15 h 114"/>
                <a:gd name="T46" fmla="*/ 78 w 206"/>
                <a:gd name="T47" fmla="*/ 8 h 114"/>
                <a:gd name="T48" fmla="*/ 98 w 206"/>
                <a:gd name="T49" fmla="*/ 3 h 114"/>
                <a:gd name="T50" fmla="*/ 119 w 206"/>
                <a:gd name="T51" fmla="*/ 0 h 114"/>
                <a:gd name="T52" fmla="*/ 141 w 206"/>
                <a:gd name="T53" fmla="*/ 0 h 114"/>
                <a:gd name="T54" fmla="*/ 160 w 206"/>
                <a:gd name="T55" fmla="*/ 1 h 114"/>
                <a:gd name="T56" fmla="*/ 176 w 206"/>
                <a:gd name="T57" fmla="*/ 6 h 114"/>
                <a:gd name="T58" fmla="*/ 191 w 206"/>
                <a:gd name="T59" fmla="*/ 11 h 114"/>
                <a:gd name="T60" fmla="*/ 201 w 206"/>
                <a:gd name="T61" fmla="*/ 19 h 114"/>
                <a:gd name="T62" fmla="*/ 206 w 206"/>
                <a:gd name="T63" fmla="*/ 27 h 114"/>
                <a:gd name="T64" fmla="*/ 205 w 206"/>
                <a:gd name="T65" fmla="*/ 3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14">
                  <a:moveTo>
                    <a:pt x="205" y="37"/>
                  </a:moveTo>
                  <a:lnTo>
                    <a:pt x="200" y="48"/>
                  </a:lnTo>
                  <a:lnTo>
                    <a:pt x="193" y="59"/>
                  </a:lnTo>
                  <a:lnTo>
                    <a:pt x="183" y="70"/>
                  </a:lnTo>
                  <a:lnTo>
                    <a:pt x="172" y="81"/>
                  </a:lnTo>
                  <a:lnTo>
                    <a:pt x="159" y="91"/>
                  </a:lnTo>
                  <a:lnTo>
                    <a:pt x="143" y="97"/>
                  </a:lnTo>
                  <a:lnTo>
                    <a:pt x="126" y="104"/>
                  </a:lnTo>
                  <a:lnTo>
                    <a:pt x="106" y="110"/>
                  </a:lnTo>
                  <a:lnTo>
                    <a:pt x="86" y="112"/>
                  </a:lnTo>
                  <a:lnTo>
                    <a:pt x="65" y="114"/>
                  </a:lnTo>
                  <a:lnTo>
                    <a:pt x="47" y="112"/>
                  </a:lnTo>
                  <a:lnTo>
                    <a:pt x="32" y="110"/>
                  </a:lnTo>
                  <a:lnTo>
                    <a:pt x="19" y="104"/>
                  </a:lnTo>
                  <a:lnTo>
                    <a:pt x="9" y="96"/>
                  </a:lnTo>
                  <a:lnTo>
                    <a:pt x="2" y="88"/>
                  </a:lnTo>
                  <a:lnTo>
                    <a:pt x="0" y="77"/>
                  </a:lnTo>
                  <a:lnTo>
                    <a:pt x="1" y="66"/>
                  </a:lnTo>
                  <a:lnTo>
                    <a:pt x="6" y="55"/>
                  </a:lnTo>
                  <a:lnTo>
                    <a:pt x="15" y="44"/>
                  </a:lnTo>
                  <a:lnTo>
                    <a:pt x="27" y="33"/>
                  </a:lnTo>
                  <a:lnTo>
                    <a:pt x="41" y="25"/>
                  </a:lnTo>
                  <a:lnTo>
                    <a:pt x="58" y="15"/>
                  </a:lnTo>
                  <a:lnTo>
                    <a:pt x="78" y="8"/>
                  </a:lnTo>
                  <a:lnTo>
                    <a:pt x="98" y="3"/>
                  </a:lnTo>
                  <a:lnTo>
                    <a:pt x="119" y="0"/>
                  </a:lnTo>
                  <a:lnTo>
                    <a:pt x="141" y="0"/>
                  </a:lnTo>
                  <a:lnTo>
                    <a:pt x="160" y="1"/>
                  </a:lnTo>
                  <a:lnTo>
                    <a:pt x="176" y="6"/>
                  </a:lnTo>
                  <a:lnTo>
                    <a:pt x="191" y="11"/>
                  </a:lnTo>
                  <a:lnTo>
                    <a:pt x="201" y="19"/>
                  </a:lnTo>
                  <a:lnTo>
                    <a:pt x="206" y="27"/>
                  </a:lnTo>
                  <a:lnTo>
                    <a:pt x="205"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5" name="Freeform 47">
              <a:extLst>
                <a:ext uri="{FF2B5EF4-FFF2-40B4-BE49-F238E27FC236}">
                  <a16:creationId xmlns:a16="http://schemas.microsoft.com/office/drawing/2014/main" id="{9951766D-29EB-5056-346A-4D715D68713D}"/>
                </a:ext>
              </a:extLst>
            </p:cNvPr>
            <p:cNvSpPr>
              <a:spLocks/>
            </p:cNvSpPr>
            <p:nvPr/>
          </p:nvSpPr>
          <p:spPr bwMode="auto">
            <a:xfrm flipH="1">
              <a:off x="5073" y="3000"/>
              <a:ext cx="354" cy="341"/>
            </a:xfrm>
            <a:custGeom>
              <a:avLst/>
              <a:gdLst>
                <a:gd name="T0" fmla="*/ 857 w 949"/>
                <a:gd name="T1" fmla="*/ 45 h 909"/>
                <a:gd name="T2" fmla="*/ 834 w 949"/>
                <a:gd name="T3" fmla="*/ 90 h 909"/>
                <a:gd name="T4" fmla="*/ 819 w 949"/>
                <a:gd name="T5" fmla="*/ 163 h 909"/>
                <a:gd name="T6" fmla="*/ 841 w 949"/>
                <a:gd name="T7" fmla="*/ 241 h 909"/>
                <a:gd name="T8" fmla="*/ 878 w 949"/>
                <a:gd name="T9" fmla="*/ 280 h 909"/>
                <a:gd name="T10" fmla="*/ 893 w 949"/>
                <a:gd name="T11" fmla="*/ 296 h 909"/>
                <a:gd name="T12" fmla="*/ 916 w 949"/>
                <a:gd name="T13" fmla="*/ 326 h 909"/>
                <a:gd name="T14" fmla="*/ 936 w 949"/>
                <a:gd name="T15" fmla="*/ 366 h 909"/>
                <a:gd name="T16" fmla="*/ 949 w 949"/>
                <a:gd name="T17" fmla="*/ 414 h 909"/>
                <a:gd name="T18" fmla="*/ 941 w 949"/>
                <a:gd name="T19" fmla="*/ 466 h 909"/>
                <a:gd name="T20" fmla="*/ 905 w 949"/>
                <a:gd name="T21" fmla="*/ 518 h 909"/>
                <a:gd name="T22" fmla="*/ 834 w 949"/>
                <a:gd name="T23" fmla="*/ 569 h 909"/>
                <a:gd name="T24" fmla="*/ 764 w 949"/>
                <a:gd name="T25" fmla="*/ 599 h 909"/>
                <a:gd name="T26" fmla="*/ 731 w 949"/>
                <a:gd name="T27" fmla="*/ 611 h 909"/>
                <a:gd name="T28" fmla="*/ 702 w 949"/>
                <a:gd name="T29" fmla="*/ 621 h 909"/>
                <a:gd name="T30" fmla="*/ 673 w 949"/>
                <a:gd name="T31" fmla="*/ 631 h 909"/>
                <a:gd name="T32" fmla="*/ 642 w 949"/>
                <a:gd name="T33" fmla="*/ 640 h 909"/>
                <a:gd name="T34" fmla="*/ 605 w 949"/>
                <a:gd name="T35" fmla="*/ 653 h 909"/>
                <a:gd name="T36" fmla="*/ 558 w 949"/>
                <a:gd name="T37" fmla="*/ 668 h 909"/>
                <a:gd name="T38" fmla="*/ 499 w 949"/>
                <a:gd name="T39" fmla="*/ 687 h 909"/>
                <a:gd name="T40" fmla="*/ 424 w 949"/>
                <a:gd name="T41" fmla="*/ 718 h 909"/>
                <a:gd name="T42" fmla="*/ 354 w 949"/>
                <a:gd name="T43" fmla="*/ 772 h 909"/>
                <a:gd name="T44" fmla="*/ 306 w 949"/>
                <a:gd name="T45" fmla="*/ 833 h 909"/>
                <a:gd name="T46" fmla="*/ 279 w 949"/>
                <a:gd name="T47" fmla="*/ 886 h 909"/>
                <a:gd name="T48" fmla="*/ 272 w 949"/>
                <a:gd name="T49" fmla="*/ 905 h 909"/>
                <a:gd name="T50" fmla="*/ 246 w 949"/>
                <a:gd name="T51" fmla="*/ 909 h 909"/>
                <a:gd name="T52" fmla="*/ 203 w 949"/>
                <a:gd name="T53" fmla="*/ 906 h 909"/>
                <a:gd name="T54" fmla="*/ 157 w 949"/>
                <a:gd name="T55" fmla="*/ 880 h 909"/>
                <a:gd name="T56" fmla="*/ 132 w 949"/>
                <a:gd name="T57" fmla="*/ 833 h 909"/>
                <a:gd name="T58" fmla="*/ 114 w 949"/>
                <a:gd name="T59" fmla="*/ 718 h 909"/>
                <a:gd name="T60" fmla="*/ 95 w 949"/>
                <a:gd name="T61" fmla="*/ 654 h 909"/>
                <a:gd name="T62" fmla="*/ 80 w 949"/>
                <a:gd name="T63" fmla="*/ 611 h 909"/>
                <a:gd name="T64" fmla="*/ 65 w 949"/>
                <a:gd name="T65" fmla="*/ 565 h 909"/>
                <a:gd name="T66" fmla="*/ 48 w 949"/>
                <a:gd name="T67" fmla="*/ 518 h 909"/>
                <a:gd name="T68" fmla="*/ 35 w 949"/>
                <a:gd name="T69" fmla="*/ 485 h 909"/>
                <a:gd name="T70" fmla="*/ 14 w 949"/>
                <a:gd name="T71" fmla="*/ 400 h 909"/>
                <a:gd name="T72" fmla="*/ 0 w 949"/>
                <a:gd name="T73" fmla="*/ 274 h 909"/>
                <a:gd name="T74" fmla="*/ 22 w 949"/>
                <a:gd name="T75" fmla="*/ 152 h 909"/>
                <a:gd name="T76" fmla="*/ 78 w 949"/>
                <a:gd name="T77" fmla="*/ 90 h 909"/>
                <a:gd name="T78" fmla="*/ 147 w 949"/>
                <a:gd name="T79" fmla="*/ 59 h 909"/>
                <a:gd name="T80" fmla="*/ 236 w 949"/>
                <a:gd name="T81" fmla="*/ 33 h 909"/>
                <a:gd name="T82" fmla="*/ 343 w 949"/>
                <a:gd name="T83" fmla="*/ 14 h 909"/>
                <a:gd name="T84" fmla="*/ 459 w 949"/>
                <a:gd name="T85" fmla="*/ 3 h 909"/>
                <a:gd name="T86" fmla="*/ 579 w 949"/>
                <a:gd name="T87" fmla="*/ 0 h 909"/>
                <a:gd name="T88" fmla="*/ 698 w 949"/>
                <a:gd name="T89" fmla="*/ 7 h 909"/>
                <a:gd name="T90" fmla="*/ 810 w 949"/>
                <a:gd name="T91" fmla="*/ 25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9" h="909">
                  <a:moveTo>
                    <a:pt x="861" y="38"/>
                  </a:moveTo>
                  <a:lnTo>
                    <a:pt x="857" y="45"/>
                  </a:lnTo>
                  <a:lnTo>
                    <a:pt x="846" y="63"/>
                  </a:lnTo>
                  <a:lnTo>
                    <a:pt x="834" y="90"/>
                  </a:lnTo>
                  <a:lnTo>
                    <a:pt x="824" y="125"/>
                  </a:lnTo>
                  <a:lnTo>
                    <a:pt x="819" y="163"/>
                  </a:lnTo>
                  <a:lnTo>
                    <a:pt x="823" y="203"/>
                  </a:lnTo>
                  <a:lnTo>
                    <a:pt x="841" y="241"/>
                  </a:lnTo>
                  <a:lnTo>
                    <a:pt x="875" y="277"/>
                  </a:lnTo>
                  <a:lnTo>
                    <a:pt x="878" y="280"/>
                  </a:lnTo>
                  <a:lnTo>
                    <a:pt x="883" y="285"/>
                  </a:lnTo>
                  <a:lnTo>
                    <a:pt x="893" y="296"/>
                  </a:lnTo>
                  <a:lnTo>
                    <a:pt x="904" y="310"/>
                  </a:lnTo>
                  <a:lnTo>
                    <a:pt x="916" y="326"/>
                  </a:lnTo>
                  <a:lnTo>
                    <a:pt x="927" y="345"/>
                  </a:lnTo>
                  <a:lnTo>
                    <a:pt x="936" y="366"/>
                  </a:lnTo>
                  <a:lnTo>
                    <a:pt x="945" y="389"/>
                  </a:lnTo>
                  <a:lnTo>
                    <a:pt x="949" y="414"/>
                  </a:lnTo>
                  <a:lnTo>
                    <a:pt x="947" y="440"/>
                  </a:lnTo>
                  <a:lnTo>
                    <a:pt x="941" y="466"/>
                  </a:lnTo>
                  <a:lnTo>
                    <a:pt x="927" y="492"/>
                  </a:lnTo>
                  <a:lnTo>
                    <a:pt x="905" y="518"/>
                  </a:lnTo>
                  <a:lnTo>
                    <a:pt x="875" y="544"/>
                  </a:lnTo>
                  <a:lnTo>
                    <a:pt x="834" y="569"/>
                  </a:lnTo>
                  <a:lnTo>
                    <a:pt x="782" y="592"/>
                  </a:lnTo>
                  <a:lnTo>
                    <a:pt x="764" y="599"/>
                  </a:lnTo>
                  <a:lnTo>
                    <a:pt x="746" y="606"/>
                  </a:lnTo>
                  <a:lnTo>
                    <a:pt x="731" y="611"/>
                  </a:lnTo>
                  <a:lnTo>
                    <a:pt x="716" y="615"/>
                  </a:lnTo>
                  <a:lnTo>
                    <a:pt x="702" y="621"/>
                  </a:lnTo>
                  <a:lnTo>
                    <a:pt x="688" y="625"/>
                  </a:lnTo>
                  <a:lnTo>
                    <a:pt x="673" y="631"/>
                  </a:lnTo>
                  <a:lnTo>
                    <a:pt x="658" y="635"/>
                  </a:lnTo>
                  <a:lnTo>
                    <a:pt x="642" y="640"/>
                  </a:lnTo>
                  <a:lnTo>
                    <a:pt x="624" y="646"/>
                  </a:lnTo>
                  <a:lnTo>
                    <a:pt x="605" y="653"/>
                  </a:lnTo>
                  <a:lnTo>
                    <a:pt x="583" y="659"/>
                  </a:lnTo>
                  <a:lnTo>
                    <a:pt x="558" y="668"/>
                  </a:lnTo>
                  <a:lnTo>
                    <a:pt x="531" y="676"/>
                  </a:lnTo>
                  <a:lnTo>
                    <a:pt x="499" y="687"/>
                  </a:lnTo>
                  <a:lnTo>
                    <a:pt x="465" y="699"/>
                  </a:lnTo>
                  <a:lnTo>
                    <a:pt x="424" y="718"/>
                  </a:lnTo>
                  <a:lnTo>
                    <a:pt x="387" y="743"/>
                  </a:lnTo>
                  <a:lnTo>
                    <a:pt x="354" y="772"/>
                  </a:lnTo>
                  <a:lnTo>
                    <a:pt x="328" y="803"/>
                  </a:lnTo>
                  <a:lnTo>
                    <a:pt x="306" y="833"/>
                  </a:lnTo>
                  <a:lnTo>
                    <a:pt x="290" y="862"/>
                  </a:lnTo>
                  <a:lnTo>
                    <a:pt x="279" y="886"/>
                  </a:lnTo>
                  <a:lnTo>
                    <a:pt x="276" y="903"/>
                  </a:lnTo>
                  <a:lnTo>
                    <a:pt x="272" y="905"/>
                  </a:lnTo>
                  <a:lnTo>
                    <a:pt x="261" y="908"/>
                  </a:lnTo>
                  <a:lnTo>
                    <a:pt x="246" y="909"/>
                  </a:lnTo>
                  <a:lnTo>
                    <a:pt x="225" y="909"/>
                  </a:lnTo>
                  <a:lnTo>
                    <a:pt x="203" y="906"/>
                  </a:lnTo>
                  <a:lnTo>
                    <a:pt x="180" y="897"/>
                  </a:lnTo>
                  <a:lnTo>
                    <a:pt x="157" y="880"/>
                  </a:lnTo>
                  <a:lnTo>
                    <a:pt x="135" y="855"/>
                  </a:lnTo>
                  <a:lnTo>
                    <a:pt x="132" y="833"/>
                  </a:lnTo>
                  <a:lnTo>
                    <a:pt x="125" y="780"/>
                  </a:lnTo>
                  <a:lnTo>
                    <a:pt x="114" y="718"/>
                  </a:lnTo>
                  <a:lnTo>
                    <a:pt x="102" y="672"/>
                  </a:lnTo>
                  <a:lnTo>
                    <a:pt x="95" y="654"/>
                  </a:lnTo>
                  <a:lnTo>
                    <a:pt x="88" y="635"/>
                  </a:lnTo>
                  <a:lnTo>
                    <a:pt x="80" y="611"/>
                  </a:lnTo>
                  <a:lnTo>
                    <a:pt x="73" y="588"/>
                  </a:lnTo>
                  <a:lnTo>
                    <a:pt x="65" y="565"/>
                  </a:lnTo>
                  <a:lnTo>
                    <a:pt x="56" y="541"/>
                  </a:lnTo>
                  <a:lnTo>
                    <a:pt x="48" y="518"/>
                  </a:lnTo>
                  <a:lnTo>
                    <a:pt x="39" y="498"/>
                  </a:lnTo>
                  <a:lnTo>
                    <a:pt x="35" y="485"/>
                  </a:lnTo>
                  <a:lnTo>
                    <a:pt x="25" y="450"/>
                  </a:lnTo>
                  <a:lnTo>
                    <a:pt x="14" y="400"/>
                  </a:lnTo>
                  <a:lnTo>
                    <a:pt x="6" y="339"/>
                  </a:lnTo>
                  <a:lnTo>
                    <a:pt x="0" y="274"/>
                  </a:lnTo>
                  <a:lnTo>
                    <a:pt x="6" y="210"/>
                  </a:lnTo>
                  <a:lnTo>
                    <a:pt x="22" y="152"/>
                  </a:lnTo>
                  <a:lnTo>
                    <a:pt x="54" y="108"/>
                  </a:lnTo>
                  <a:lnTo>
                    <a:pt x="78" y="90"/>
                  </a:lnTo>
                  <a:lnTo>
                    <a:pt x="109" y="74"/>
                  </a:lnTo>
                  <a:lnTo>
                    <a:pt x="147" y="59"/>
                  </a:lnTo>
                  <a:lnTo>
                    <a:pt x="189" y="45"/>
                  </a:lnTo>
                  <a:lnTo>
                    <a:pt x="236" y="33"/>
                  </a:lnTo>
                  <a:lnTo>
                    <a:pt x="288" y="23"/>
                  </a:lnTo>
                  <a:lnTo>
                    <a:pt x="343" y="14"/>
                  </a:lnTo>
                  <a:lnTo>
                    <a:pt x="401" y="7"/>
                  </a:lnTo>
                  <a:lnTo>
                    <a:pt x="459" y="3"/>
                  </a:lnTo>
                  <a:lnTo>
                    <a:pt x="518" y="0"/>
                  </a:lnTo>
                  <a:lnTo>
                    <a:pt x="579" y="0"/>
                  </a:lnTo>
                  <a:lnTo>
                    <a:pt x="639" y="3"/>
                  </a:lnTo>
                  <a:lnTo>
                    <a:pt x="698" y="7"/>
                  </a:lnTo>
                  <a:lnTo>
                    <a:pt x="756" y="15"/>
                  </a:lnTo>
                  <a:lnTo>
                    <a:pt x="810" y="25"/>
                  </a:lnTo>
                  <a:lnTo>
                    <a:pt x="861"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6" name="Freeform 48">
              <a:extLst>
                <a:ext uri="{FF2B5EF4-FFF2-40B4-BE49-F238E27FC236}">
                  <a16:creationId xmlns:a16="http://schemas.microsoft.com/office/drawing/2014/main" id="{305FF621-C141-52AB-DC98-E06759416FAC}"/>
                </a:ext>
              </a:extLst>
            </p:cNvPr>
            <p:cNvSpPr>
              <a:spLocks/>
            </p:cNvSpPr>
            <p:nvPr/>
          </p:nvSpPr>
          <p:spPr bwMode="auto">
            <a:xfrm flipH="1">
              <a:off x="5092" y="3014"/>
              <a:ext cx="323" cy="334"/>
            </a:xfrm>
            <a:custGeom>
              <a:avLst/>
              <a:gdLst>
                <a:gd name="T0" fmla="*/ 760 w 864"/>
                <a:gd name="T1" fmla="*/ 37 h 895"/>
                <a:gd name="T2" fmla="*/ 742 w 864"/>
                <a:gd name="T3" fmla="*/ 82 h 895"/>
                <a:gd name="T4" fmla="*/ 732 w 864"/>
                <a:gd name="T5" fmla="*/ 152 h 895"/>
                <a:gd name="T6" fmla="*/ 755 w 864"/>
                <a:gd name="T7" fmla="*/ 226 h 895"/>
                <a:gd name="T8" fmla="*/ 790 w 864"/>
                <a:gd name="T9" fmla="*/ 261 h 895"/>
                <a:gd name="T10" fmla="*/ 805 w 864"/>
                <a:gd name="T11" fmla="*/ 274 h 895"/>
                <a:gd name="T12" fmla="*/ 828 w 864"/>
                <a:gd name="T13" fmla="*/ 299 h 895"/>
                <a:gd name="T14" fmla="*/ 850 w 864"/>
                <a:gd name="T15" fmla="*/ 333 h 895"/>
                <a:gd name="T16" fmla="*/ 864 w 864"/>
                <a:gd name="T17" fmla="*/ 374 h 895"/>
                <a:gd name="T18" fmla="*/ 858 w 864"/>
                <a:gd name="T19" fmla="*/ 420 h 895"/>
                <a:gd name="T20" fmla="*/ 827 w 864"/>
                <a:gd name="T21" fmla="*/ 469 h 895"/>
                <a:gd name="T22" fmla="*/ 761 w 864"/>
                <a:gd name="T23" fmla="*/ 518 h 895"/>
                <a:gd name="T24" fmla="*/ 712 w 864"/>
                <a:gd name="T25" fmla="*/ 542 h 895"/>
                <a:gd name="T26" fmla="*/ 697 w 864"/>
                <a:gd name="T27" fmla="*/ 547 h 895"/>
                <a:gd name="T28" fmla="*/ 670 w 864"/>
                <a:gd name="T29" fmla="*/ 555 h 895"/>
                <a:gd name="T30" fmla="*/ 635 w 864"/>
                <a:gd name="T31" fmla="*/ 566 h 895"/>
                <a:gd name="T32" fmla="*/ 592 w 864"/>
                <a:gd name="T33" fmla="*/ 579 h 895"/>
                <a:gd name="T34" fmla="*/ 547 w 864"/>
                <a:gd name="T35" fmla="*/ 592 h 895"/>
                <a:gd name="T36" fmla="*/ 499 w 864"/>
                <a:gd name="T37" fmla="*/ 605 h 895"/>
                <a:gd name="T38" fmla="*/ 453 w 864"/>
                <a:gd name="T39" fmla="*/ 617 h 895"/>
                <a:gd name="T40" fmla="*/ 403 w 864"/>
                <a:gd name="T41" fmla="*/ 629 h 895"/>
                <a:gd name="T42" fmla="*/ 357 w 864"/>
                <a:gd name="T43" fmla="*/ 654 h 895"/>
                <a:gd name="T44" fmla="*/ 315 w 864"/>
                <a:gd name="T45" fmla="*/ 688 h 895"/>
                <a:gd name="T46" fmla="*/ 283 w 864"/>
                <a:gd name="T47" fmla="*/ 728 h 895"/>
                <a:gd name="T48" fmla="*/ 255 w 864"/>
                <a:gd name="T49" fmla="*/ 769 h 895"/>
                <a:gd name="T50" fmla="*/ 235 w 864"/>
                <a:gd name="T51" fmla="*/ 809 h 895"/>
                <a:gd name="T52" fmla="*/ 218 w 864"/>
                <a:gd name="T53" fmla="*/ 842 h 895"/>
                <a:gd name="T54" fmla="*/ 207 w 864"/>
                <a:gd name="T55" fmla="*/ 867 h 895"/>
                <a:gd name="T56" fmla="*/ 202 w 864"/>
                <a:gd name="T57" fmla="*/ 876 h 895"/>
                <a:gd name="T58" fmla="*/ 193 w 864"/>
                <a:gd name="T59" fmla="*/ 887 h 895"/>
                <a:gd name="T60" fmla="*/ 176 w 864"/>
                <a:gd name="T61" fmla="*/ 895 h 895"/>
                <a:gd name="T62" fmla="*/ 154 w 864"/>
                <a:gd name="T63" fmla="*/ 886 h 895"/>
                <a:gd name="T64" fmla="*/ 137 w 864"/>
                <a:gd name="T65" fmla="*/ 836 h 895"/>
                <a:gd name="T66" fmla="*/ 122 w 864"/>
                <a:gd name="T67" fmla="*/ 682 h 895"/>
                <a:gd name="T68" fmla="*/ 102 w 864"/>
                <a:gd name="T69" fmla="*/ 605 h 895"/>
                <a:gd name="T70" fmla="*/ 80 w 864"/>
                <a:gd name="T71" fmla="*/ 557 h 895"/>
                <a:gd name="T72" fmla="*/ 59 w 864"/>
                <a:gd name="T73" fmla="*/ 512 h 895"/>
                <a:gd name="T74" fmla="*/ 43 w 864"/>
                <a:gd name="T75" fmla="*/ 476 h 895"/>
                <a:gd name="T76" fmla="*/ 34 w 864"/>
                <a:gd name="T77" fmla="*/ 453 h 895"/>
                <a:gd name="T78" fmla="*/ 15 w 864"/>
                <a:gd name="T79" fmla="*/ 376 h 895"/>
                <a:gd name="T80" fmla="*/ 0 w 864"/>
                <a:gd name="T81" fmla="*/ 262 h 895"/>
                <a:gd name="T82" fmla="*/ 18 w 864"/>
                <a:gd name="T83" fmla="*/ 152 h 895"/>
                <a:gd name="T84" fmla="*/ 69 w 864"/>
                <a:gd name="T85" fmla="*/ 96 h 895"/>
                <a:gd name="T86" fmla="*/ 129 w 864"/>
                <a:gd name="T87" fmla="*/ 66 h 895"/>
                <a:gd name="T88" fmla="*/ 209 w 864"/>
                <a:gd name="T89" fmla="*/ 40 h 895"/>
                <a:gd name="T90" fmla="*/ 302 w 864"/>
                <a:gd name="T91" fmla="*/ 19 h 895"/>
                <a:gd name="T92" fmla="*/ 405 w 864"/>
                <a:gd name="T93" fmla="*/ 6 h 895"/>
                <a:gd name="T94" fmla="*/ 511 w 864"/>
                <a:gd name="T95" fmla="*/ 0 h 895"/>
                <a:gd name="T96" fmla="*/ 617 w 864"/>
                <a:gd name="T97" fmla="*/ 4 h 895"/>
                <a:gd name="T98" fmla="*/ 716 w 864"/>
                <a:gd name="T99" fmla="*/ 18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64" h="895">
                  <a:moveTo>
                    <a:pt x="762" y="30"/>
                  </a:moveTo>
                  <a:lnTo>
                    <a:pt x="760" y="37"/>
                  </a:lnTo>
                  <a:lnTo>
                    <a:pt x="751" y="55"/>
                  </a:lnTo>
                  <a:lnTo>
                    <a:pt x="742" y="82"/>
                  </a:lnTo>
                  <a:lnTo>
                    <a:pt x="735" y="115"/>
                  </a:lnTo>
                  <a:lnTo>
                    <a:pt x="732" y="152"/>
                  </a:lnTo>
                  <a:lnTo>
                    <a:pt x="738" y="191"/>
                  </a:lnTo>
                  <a:lnTo>
                    <a:pt x="755" y="226"/>
                  </a:lnTo>
                  <a:lnTo>
                    <a:pt x="787" y="259"/>
                  </a:lnTo>
                  <a:lnTo>
                    <a:pt x="790" y="261"/>
                  </a:lnTo>
                  <a:lnTo>
                    <a:pt x="795" y="266"/>
                  </a:lnTo>
                  <a:lnTo>
                    <a:pt x="805" y="274"/>
                  </a:lnTo>
                  <a:lnTo>
                    <a:pt x="816" y="285"/>
                  </a:lnTo>
                  <a:lnTo>
                    <a:pt x="828" y="299"/>
                  </a:lnTo>
                  <a:lnTo>
                    <a:pt x="840" y="316"/>
                  </a:lnTo>
                  <a:lnTo>
                    <a:pt x="850" y="333"/>
                  </a:lnTo>
                  <a:lnTo>
                    <a:pt x="858" y="353"/>
                  </a:lnTo>
                  <a:lnTo>
                    <a:pt x="864" y="374"/>
                  </a:lnTo>
                  <a:lnTo>
                    <a:pt x="864" y="396"/>
                  </a:lnTo>
                  <a:lnTo>
                    <a:pt x="858" y="420"/>
                  </a:lnTo>
                  <a:lnTo>
                    <a:pt x="846" y="444"/>
                  </a:lnTo>
                  <a:lnTo>
                    <a:pt x="827" y="469"/>
                  </a:lnTo>
                  <a:lnTo>
                    <a:pt x="799" y="494"/>
                  </a:lnTo>
                  <a:lnTo>
                    <a:pt x="761" y="518"/>
                  </a:lnTo>
                  <a:lnTo>
                    <a:pt x="713" y="542"/>
                  </a:lnTo>
                  <a:lnTo>
                    <a:pt x="712" y="542"/>
                  </a:lnTo>
                  <a:lnTo>
                    <a:pt x="706" y="544"/>
                  </a:lnTo>
                  <a:lnTo>
                    <a:pt x="697" y="547"/>
                  </a:lnTo>
                  <a:lnTo>
                    <a:pt x="684" y="551"/>
                  </a:lnTo>
                  <a:lnTo>
                    <a:pt x="670" y="555"/>
                  </a:lnTo>
                  <a:lnTo>
                    <a:pt x="654" y="561"/>
                  </a:lnTo>
                  <a:lnTo>
                    <a:pt x="635" y="566"/>
                  </a:lnTo>
                  <a:lnTo>
                    <a:pt x="614" y="573"/>
                  </a:lnTo>
                  <a:lnTo>
                    <a:pt x="592" y="579"/>
                  </a:lnTo>
                  <a:lnTo>
                    <a:pt x="570" y="586"/>
                  </a:lnTo>
                  <a:lnTo>
                    <a:pt x="547" y="592"/>
                  </a:lnTo>
                  <a:lnTo>
                    <a:pt x="522" y="599"/>
                  </a:lnTo>
                  <a:lnTo>
                    <a:pt x="499" y="605"/>
                  </a:lnTo>
                  <a:lnTo>
                    <a:pt x="476" y="612"/>
                  </a:lnTo>
                  <a:lnTo>
                    <a:pt x="453" y="617"/>
                  </a:lnTo>
                  <a:lnTo>
                    <a:pt x="431" y="621"/>
                  </a:lnTo>
                  <a:lnTo>
                    <a:pt x="403" y="629"/>
                  </a:lnTo>
                  <a:lnTo>
                    <a:pt x="379" y="640"/>
                  </a:lnTo>
                  <a:lnTo>
                    <a:pt x="357" y="654"/>
                  </a:lnTo>
                  <a:lnTo>
                    <a:pt x="335" y="671"/>
                  </a:lnTo>
                  <a:lnTo>
                    <a:pt x="315" y="688"/>
                  </a:lnTo>
                  <a:lnTo>
                    <a:pt x="298" y="708"/>
                  </a:lnTo>
                  <a:lnTo>
                    <a:pt x="283" y="728"/>
                  </a:lnTo>
                  <a:lnTo>
                    <a:pt x="267" y="749"/>
                  </a:lnTo>
                  <a:lnTo>
                    <a:pt x="255" y="769"/>
                  </a:lnTo>
                  <a:lnTo>
                    <a:pt x="244" y="790"/>
                  </a:lnTo>
                  <a:lnTo>
                    <a:pt x="235" y="809"/>
                  </a:lnTo>
                  <a:lnTo>
                    <a:pt x="225" y="826"/>
                  </a:lnTo>
                  <a:lnTo>
                    <a:pt x="218" y="842"/>
                  </a:lnTo>
                  <a:lnTo>
                    <a:pt x="211" y="856"/>
                  </a:lnTo>
                  <a:lnTo>
                    <a:pt x="207" y="867"/>
                  </a:lnTo>
                  <a:lnTo>
                    <a:pt x="203" y="874"/>
                  </a:lnTo>
                  <a:lnTo>
                    <a:pt x="202" y="876"/>
                  </a:lnTo>
                  <a:lnTo>
                    <a:pt x="199" y="880"/>
                  </a:lnTo>
                  <a:lnTo>
                    <a:pt x="193" y="887"/>
                  </a:lnTo>
                  <a:lnTo>
                    <a:pt x="185" y="891"/>
                  </a:lnTo>
                  <a:lnTo>
                    <a:pt x="176" y="895"/>
                  </a:lnTo>
                  <a:lnTo>
                    <a:pt x="166" y="893"/>
                  </a:lnTo>
                  <a:lnTo>
                    <a:pt x="154" y="886"/>
                  </a:lnTo>
                  <a:lnTo>
                    <a:pt x="140" y="869"/>
                  </a:lnTo>
                  <a:lnTo>
                    <a:pt x="137" y="836"/>
                  </a:lnTo>
                  <a:lnTo>
                    <a:pt x="132" y="762"/>
                  </a:lnTo>
                  <a:lnTo>
                    <a:pt x="122" y="682"/>
                  </a:lnTo>
                  <a:lnTo>
                    <a:pt x="111" y="628"/>
                  </a:lnTo>
                  <a:lnTo>
                    <a:pt x="102" y="605"/>
                  </a:lnTo>
                  <a:lnTo>
                    <a:pt x="91" y="581"/>
                  </a:lnTo>
                  <a:lnTo>
                    <a:pt x="80" y="557"/>
                  </a:lnTo>
                  <a:lnTo>
                    <a:pt x="69" y="534"/>
                  </a:lnTo>
                  <a:lnTo>
                    <a:pt x="59" y="512"/>
                  </a:lnTo>
                  <a:lnTo>
                    <a:pt x="50" y="491"/>
                  </a:lnTo>
                  <a:lnTo>
                    <a:pt x="43" y="476"/>
                  </a:lnTo>
                  <a:lnTo>
                    <a:pt x="39" y="464"/>
                  </a:lnTo>
                  <a:lnTo>
                    <a:pt x="34" y="453"/>
                  </a:lnTo>
                  <a:lnTo>
                    <a:pt x="26" y="421"/>
                  </a:lnTo>
                  <a:lnTo>
                    <a:pt x="15" y="376"/>
                  </a:lnTo>
                  <a:lnTo>
                    <a:pt x="6" y="321"/>
                  </a:lnTo>
                  <a:lnTo>
                    <a:pt x="0" y="262"/>
                  </a:lnTo>
                  <a:lnTo>
                    <a:pt x="4" y="204"/>
                  </a:lnTo>
                  <a:lnTo>
                    <a:pt x="18" y="152"/>
                  </a:lnTo>
                  <a:lnTo>
                    <a:pt x="47" y="113"/>
                  </a:lnTo>
                  <a:lnTo>
                    <a:pt x="69" y="96"/>
                  </a:lnTo>
                  <a:lnTo>
                    <a:pt x="96" y="81"/>
                  </a:lnTo>
                  <a:lnTo>
                    <a:pt x="129" y="66"/>
                  </a:lnTo>
                  <a:lnTo>
                    <a:pt x="167" y="52"/>
                  </a:lnTo>
                  <a:lnTo>
                    <a:pt x="209" y="40"/>
                  </a:lnTo>
                  <a:lnTo>
                    <a:pt x="254" y="29"/>
                  </a:lnTo>
                  <a:lnTo>
                    <a:pt x="302" y="19"/>
                  </a:lnTo>
                  <a:lnTo>
                    <a:pt x="352" y="11"/>
                  </a:lnTo>
                  <a:lnTo>
                    <a:pt x="405" y="6"/>
                  </a:lnTo>
                  <a:lnTo>
                    <a:pt x="458" y="2"/>
                  </a:lnTo>
                  <a:lnTo>
                    <a:pt x="511" y="0"/>
                  </a:lnTo>
                  <a:lnTo>
                    <a:pt x="565" y="0"/>
                  </a:lnTo>
                  <a:lnTo>
                    <a:pt x="617" y="4"/>
                  </a:lnTo>
                  <a:lnTo>
                    <a:pt x="668" y="10"/>
                  </a:lnTo>
                  <a:lnTo>
                    <a:pt x="716" y="18"/>
                  </a:lnTo>
                  <a:lnTo>
                    <a:pt x="762" y="3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7" name="Freeform 49">
              <a:extLst>
                <a:ext uri="{FF2B5EF4-FFF2-40B4-BE49-F238E27FC236}">
                  <a16:creationId xmlns:a16="http://schemas.microsoft.com/office/drawing/2014/main" id="{9D18CCAE-149A-19D1-E785-0741219154C8}"/>
                </a:ext>
              </a:extLst>
            </p:cNvPr>
            <p:cNvSpPr>
              <a:spLocks/>
            </p:cNvSpPr>
            <p:nvPr/>
          </p:nvSpPr>
          <p:spPr bwMode="auto">
            <a:xfrm flipH="1">
              <a:off x="5252" y="3104"/>
              <a:ext cx="20" cy="37"/>
            </a:xfrm>
            <a:custGeom>
              <a:avLst/>
              <a:gdLst>
                <a:gd name="T0" fmla="*/ 0 w 56"/>
                <a:gd name="T1" fmla="*/ 48 h 99"/>
                <a:gd name="T2" fmla="*/ 2 w 56"/>
                <a:gd name="T3" fmla="*/ 30 h 99"/>
                <a:gd name="T4" fmla="*/ 9 w 56"/>
                <a:gd name="T5" fmla="*/ 14 h 99"/>
                <a:gd name="T6" fmla="*/ 17 w 56"/>
                <a:gd name="T7" fmla="*/ 4 h 99"/>
                <a:gd name="T8" fmla="*/ 28 w 56"/>
                <a:gd name="T9" fmla="*/ 0 h 99"/>
                <a:gd name="T10" fmla="*/ 39 w 56"/>
                <a:gd name="T11" fmla="*/ 4 h 99"/>
                <a:gd name="T12" fmla="*/ 48 w 56"/>
                <a:gd name="T13" fmla="*/ 14 h 99"/>
                <a:gd name="T14" fmla="*/ 53 w 56"/>
                <a:gd name="T15" fmla="*/ 30 h 99"/>
                <a:gd name="T16" fmla="*/ 56 w 56"/>
                <a:gd name="T17" fmla="*/ 49 h 99"/>
                <a:gd name="T18" fmla="*/ 53 w 56"/>
                <a:gd name="T19" fmla="*/ 68 h 99"/>
                <a:gd name="T20" fmla="*/ 48 w 56"/>
                <a:gd name="T21" fmla="*/ 83 h 99"/>
                <a:gd name="T22" fmla="*/ 39 w 56"/>
                <a:gd name="T23" fmla="*/ 94 h 99"/>
                <a:gd name="T24" fmla="*/ 28 w 56"/>
                <a:gd name="T25" fmla="*/ 99 h 99"/>
                <a:gd name="T26" fmla="*/ 23 w 56"/>
                <a:gd name="T27" fmla="*/ 99 h 99"/>
                <a:gd name="T28" fmla="*/ 19 w 56"/>
                <a:gd name="T29" fmla="*/ 96 h 99"/>
                <a:gd name="T30" fmla="*/ 15 w 56"/>
                <a:gd name="T31" fmla="*/ 93 h 99"/>
                <a:gd name="T32" fmla="*/ 12 w 56"/>
                <a:gd name="T33" fmla="*/ 89 h 99"/>
                <a:gd name="T34" fmla="*/ 11 w 56"/>
                <a:gd name="T35" fmla="*/ 86 h 99"/>
                <a:gd name="T36" fmla="*/ 6 w 56"/>
                <a:gd name="T37" fmla="*/ 78 h 99"/>
                <a:gd name="T38" fmla="*/ 2 w 56"/>
                <a:gd name="T39" fmla="*/ 64 h 99"/>
                <a:gd name="T40" fmla="*/ 0 w 56"/>
                <a:gd name="T41"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9">
                  <a:moveTo>
                    <a:pt x="0" y="48"/>
                  </a:moveTo>
                  <a:lnTo>
                    <a:pt x="2" y="30"/>
                  </a:lnTo>
                  <a:lnTo>
                    <a:pt x="9" y="14"/>
                  </a:lnTo>
                  <a:lnTo>
                    <a:pt x="17" y="4"/>
                  </a:lnTo>
                  <a:lnTo>
                    <a:pt x="28" y="0"/>
                  </a:lnTo>
                  <a:lnTo>
                    <a:pt x="39" y="4"/>
                  </a:lnTo>
                  <a:lnTo>
                    <a:pt x="48" y="14"/>
                  </a:lnTo>
                  <a:lnTo>
                    <a:pt x="53" y="30"/>
                  </a:lnTo>
                  <a:lnTo>
                    <a:pt x="56" y="49"/>
                  </a:lnTo>
                  <a:lnTo>
                    <a:pt x="53" y="68"/>
                  </a:lnTo>
                  <a:lnTo>
                    <a:pt x="48" y="83"/>
                  </a:lnTo>
                  <a:lnTo>
                    <a:pt x="39" y="94"/>
                  </a:lnTo>
                  <a:lnTo>
                    <a:pt x="28" y="99"/>
                  </a:lnTo>
                  <a:lnTo>
                    <a:pt x="23" y="99"/>
                  </a:lnTo>
                  <a:lnTo>
                    <a:pt x="19" y="96"/>
                  </a:lnTo>
                  <a:lnTo>
                    <a:pt x="15" y="93"/>
                  </a:lnTo>
                  <a:lnTo>
                    <a:pt x="12" y="89"/>
                  </a:lnTo>
                  <a:lnTo>
                    <a:pt x="11" y="86"/>
                  </a:lnTo>
                  <a:lnTo>
                    <a:pt x="6" y="78"/>
                  </a:lnTo>
                  <a:lnTo>
                    <a:pt x="2" y="64"/>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8" name="Freeform 50">
              <a:extLst>
                <a:ext uri="{FF2B5EF4-FFF2-40B4-BE49-F238E27FC236}">
                  <a16:creationId xmlns:a16="http://schemas.microsoft.com/office/drawing/2014/main" id="{53AE14A6-BDDE-AA91-C128-F317CE4458EC}"/>
                </a:ext>
              </a:extLst>
            </p:cNvPr>
            <p:cNvSpPr>
              <a:spLocks/>
            </p:cNvSpPr>
            <p:nvPr/>
          </p:nvSpPr>
          <p:spPr bwMode="auto">
            <a:xfrm flipH="1">
              <a:off x="5155" y="3094"/>
              <a:ext cx="20" cy="34"/>
            </a:xfrm>
            <a:custGeom>
              <a:avLst/>
              <a:gdLst>
                <a:gd name="T0" fmla="*/ 1 w 55"/>
                <a:gd name="T1" fmla="*/ 51 h 92"/>
                <a:gd name="T2" fmla="*/ 0 w 55"/>
                <a:gd name="T3" fmla="*/ 33 h 92"/>
                <a:gd name="T4" fmla="*/ 2 w 55"/>
                <a:gd name="T5" fmla="*/ 17 h 92"/>
                <a:gd name="T6" fmla="*/ 8 w 55"/>
                <a:gd name="T7" fmla="*/ 6 h 92"/>
                <a:gd name="T8" fmla="*/ 18 w 55"/>
                <a:gd name="T9" fmla="*/ 0 h 92"/>
                <a:gd name="T10" fmla="*/ 28 w 55"/>
                <a:gd name="T11" fmla="*/ 2 h 92"/>
                <a:gd name="T12" fmla="*/ 39 w 55"/>
                <a:gd name="T13" fmla="*/ 10 h 92"/>
                <a:gd name="T14" fmla="*/ 48 w 55"/>
                <a:gd name="T15" fmla="*/ 24 h 92"/>
                <a:gd name="T16" fmla="*/ 53 w 55"/>
                <a:gd name="T17" fmla="*/ 42 h 92"/>
                <a:gd name="T18" fmla="*/ 55 w 55"/>
                <a:gd name="T19" fmla="*/ 59 h 92"/>
                <a:gd name="T20" fmla="*/ 53 w 55"/>
                <a:gd name="T21" fmla="*/ 74 h 92"/>
                <a:gd name="T22" fmla="*/ 46 w 55"/>
                <a:gd name="T23" fmla="*/ 87 h 92"/>
                <a:gd name="T24" fmla="*/ 37 w 55"/>
                <a:gd name="T25" fmla="*/ 92 h 92"/>
                <a:gd name="T26" fmla="*/ 33 w 55"/>
                <a:gd name="T27" fmla="*/ 92 h 92"/>
                <a:gd name="T28" fmla="*/ 28 w 55"/>
                <a:gd name="T29" fmla="*/ 91 h 92"/>
                <a:gd name="T30" fmla="*/ 24 w 55"/>
                <a:gd name="T31" fmla="*/ 90 h 92"/>
                <a:gd name="T32" fmla="*/ 20 w 55"/>
                <a:gd name="T33" fmla="*/ 87 h 92"/>
                <a:gd name="T34" fmla="*/ 19 w 55"/>
                <a:gd name="T35" fmla="*/ 84 h 92"/>
                <a:gd name="T36" fmla="*/ 13 w 55"/>
                <a:gd name="T37" fmla="*/ 77 h 92"/>
                <a:gd name="T38" fmla="*/ 7 w 55"/>
                <a:gd name="T39" fmla="*/ 66 h 92"/>
                <a:gd name="T40" fmla="*/ 1 w 55"/>
                <a:gd name="T41" fmla="*/ 5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92">
                  <a:moveTo>
                    <a:pt x="1" y="51"/>
                  </a:moveTo>
                  <a:lnTo>
                    <a:pt x="0" y="33"/>
                  </a:lnTo>
                  <a:lnTo>
                    <a:pt x="2" y="17"/>
                  </a:lnTo>
                  <a:lnTo>
                    <a:pt x="8" y="6"/>
                  </a:lnTo>
                  <a:lnTo>
                    <a:pt x="18" y="0"/>
                  </a:lnTo>
                  <a:lnTo>
                    <a:pt x="28" y="2"/>
                  </a:lnTo>
                  <a:lnTo>
                    <a:pt x="39" y="10"/>
                  </a:lnTo>
                  <a:lnTo>
                    <a:pt x="48" y="24"/>
                  </a:lnTo>
                  <a:lnTo>
                    <a:pt x="53" y="42"/>
                  </a:lnTo>
                  <a:lnTo>
                    <a:pt x="55" y="59"/>
                  </a:lnTo>
                  <a:lnTo>
                    <a:pt x="53" y="74"/>
                  </a:lnTo>
                  <a:lnTo>
                    <a:pt x="46" y="87"/>
                  </a:lnTo>
                  <a:lnTo>
                    <a:pt x="37" y="92"/>
                  </a:lnTo>
                  <a:lnTo>
                    <a:pt x="33" y="92"/>
                  </a:lnTo>
                  <a:lnTo>
                    <a:pt x="28" y="91"/>
                  </a:lnTo>
                  <a:lnTo>
                    <a:pt x="24" y="90"/>
                  </a:lnTo>
                  <a:lnTo>
                    <a:pt x="20" y="87"/>
                  </a:lnTo>
                  <a:lnTo>
                    <a:pt x="19" y="84"/>
                  </a:lnTo>
                  <a:lnTo>
                    <a:pt x="13" y="77"/>
                  </a:lnTo>
                  <a:lnTo>
                    <a:pt x="7" y="66"/>
                  </a:lnTo>
                  <a:lnTo>
                    <a:pt x="1"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099" name="Freeform 51">
              <a:extLst>
                <a:ext uri="{FF2B5EF4-FFF2-40B4-BE49-F238E27FC236}">
                  <a16:creationId xmlns:a16="http://schemas.microsoft.com/office/drawing/2014/main" id="{F2349637-5550-9BE7-5A19-692C59F481C7}"/>
                </a:ext>
              </a:extLst>
            </p:cNvPr>
            <p:cNvSpPr>
              <a:spLocks/>
            </p:cNvSpPr>
            <p:nvPr/>
          </p:nvSpPr>
          <p:spPr bwMode="auto">
            <a:xfrm flipH="1">
              <a:off x="5161" y="3105"/>
              <a:ext cx="13" cy="21"/>
            </a:xfrm>
            <a:custGeom>
              <a:avLst/>
              <a:gdLst>
                <a:gd name="T0" fmla="*/ 2 w 36"/>
                <a:gd name="T1" fmla="*/ 30 h 56"/>
                <a:gd name="T2" fmla="*/ 0 w 36"/>
                <a:gd name="T3" fmla="*/ 19 h 56"/>
                <a:gd name="T4" fmla="*/ 3 w 36"/>
                <a:gd name="T5" fmla="*/ 10 h 56"/>
                <a:gd name="T6" fmla="*/ 7 w 36"/>
                <a:gd name="T7" fmla="*/ 3 h 56"/>
                <a:gd name="T8" fmla="*/ 13 w 36"/>
                <a:gd name="T9" fmla="*/ 0 h 56"/>
                <a:gd name="T10" fmla="*/ 20 w 36"/>
                <a:gd name="T11" fmla="*/ 0 h 56"/>
                <a:gd name="T12" fmla="*/ 25 w 36"/>
                <a:gd name="T13" fmla="*/ 6 h 56"/>
                <a:gd name="T14" fmla="*/ 31 w 36"/>
                <a:gd name="T15" fmla="*/ 14 h 56"/>
                <a:gd name="T16" fmla="*/ 35 w 36"/>
                <a:gd name="T17" fmla="*/ 25 h 56"/>
                <a:gd name="T18" fmla="*/ 36 w 36"/>
                <a:gd name="T19" fmla="*/ 36 h 56"/>
                <a:gd name="T20" fmla="*/ 33 w 36"/>
                <a:gd name="T21" fmla="*/ 45 h 56"/>
                <a:gd name="T22" fmla="*/ 29 w 36"/>
                <a:gd name="T23" fmla="*/ 54 h 56"/>
                <a:gd name="T24" fmla="*/ 24 w 36"/>
                <a:gd name="T25" fmla="*/ 56 h 56"/>
                <a:gd name="T26" fmla="*/ 21 w 36"/>
                <a:gd name="T27" fmla="*/ 56 h 56"/>
                <a:gd name="T28" fmla="*/ 20 w 36"/>
                <a:gd name="T29" fmla="*/ 56 h 56"/>
                <a:gd name="T30" fmla="*/ 17 w 36"/>
                <a:gd name="T31" fmla="*/ 55 h 56"/>
                <a:gd name="T32" fmla="*/ 14 w 36"/>
                <a:gd name="T33" fmla="*/ 54 h 56"/>
                <a:gd name="T34" fmla="*/ 13 w 36"/>
                <a:gd name="T35" fmla="*/ 52 h 56"/>
                <a:gd name="T36" fmla="*/ 10 w 36"/>
                <a:gd name="T37" fmla="*/ 48 h 56"/>
                <a:gd name="T38" fmla="*/ 6 w 36"/>
                <a:gd name="T39" fmla="*/ 40 h 56"/>
                <a:gd name="T40" fmla="*/ 2 w 36"/>
                <a:gd name="T41"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6">
                  <a:moveTo>
                    <a:pt x="2" y="30"/>
                  </a:moveTo>
                  <a:lnTo>
                    <a:pt x="0" y="19"/>
                  </a:lnTo>
                  <a:lnTo>
                    <a:pt x="3" y="10"/>
                  </a:lnTo>
                  <a:lnTo>
                    <a:pt x="7" y="3"/>
                  </a:lnTo>
                  <a:lnTo>
                    <a:pt x="13" y="0"/>
                  </a:lnTo>
                  <a:lnTo>
                    <a:pt x="20" y="0"/>
                  </a:lnTo>
                  <a:lnTo>
                    <a:pt x="25" y="6"/>
                  </a:lnTo>
                  <a:lnTo>
                    <a:pt x="31" y="14"/>
                  </a:lnTo>
                  <a:lnTo>
                    <a:pt x="35" y="25"/>
                  </a:lnTo>
                  <a:lnTo>
                    <a:pt x="36" y="36"/>
                  </a:lnTo>
                  <a:lnTo>
                    <a:pt x="33" y="45"/>
                  </a:lnTo>
                  <a:lnTo>
                    <a:pt x="29" y="54"/>
                  </a:lnTo>
                  <a:lnTo>
                    <a:pt x="24" y="56"/>
                  </a:lnTo>
                  <a:lnTo>
                    <a:pt x="21" y="56"/>
                  </a:lnTo>
                  <a:lnTo>
                    <a:pt x="20" y="56"/>
                  </a:lnTo>
                  <a:lnTo>
                    <a:pt x="17" y="55"/>
                  </a:lnTo>
                  <a:lnTo>
                    <a:pt x="14" y="54"/>
                  </a:lnTo>
                  <a:lnTo>
                    <a:pt x="13" y="52"/>
                  </a:lnTo>
                  <a:lnTo>
                    <a:pt x="10" y="48"/>
                  </a:lnTo>
                  <a:lnTo>
                    <a:pt x="6" y="40"/>
                  </a:lnTo>
                  <a:lnTo>
                    <a:pt x="2"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0" name="Freeform 52">
              <a:extLst>
                <a:ext uri="{FF2B5EF4-FFF2-40B4-BE49-F238E27FC236}">
                  <a16:creationId xmlns:a16="http://schemas.microsoft.com/office/drawing/2014/main" id="{62FDC89A-98D9-6C27-DE3F-87EA3273792F}"/>
                </a:ext>
              </a:extLst>
            </p:cNvPr>
            <p:cNvSpPr>
              <a:spLocks/>
            </p:cNvSpPr>
            <p:nvPr/>
          </p:nvSpPr>
          <p:spPr bwMode="auto">
            <a:xfrm flipH="1">
              <a:off x="5157" y="3122"/>
              <a:ext cx="38" cy="46"/>
            </a:xfrm>
            <a:custGeom>
              <a:avLst/>
              <a:gdLst>
                <a:gd name="T0" fmla="*/ 0 w 102"/>
                <a:gd name="T1" fmla="*/ 0 h 125"/>
                <a:gd name="T2" fmla="*/ 1 w 102"/>
                <a:gd name="T3" fmla="*/ 1 h 125"/>
                <a:gd name="T4" fmla="*/ 8 w 102"/>
                <a:gd name="T5" fmla="*/ 7 h 125"/>
                <a:gd name="T6" fmla="*/ 16 w 102"/>
                <a:gd name="T7" fmla="*/ 15 h 125"/>
                <a:gd name="T8" fmla="*/ 28 w 102"/>
                <a:gd name="T9" fmla="*/ 23 h 125"/>
                <a:gd name="T10" fmla="*/ 43 w 102"/>
                <a:gd name="T11" fmla="*/ 33 h 125"/>
                <a:gd name="T12" fmla="*/ 61 w 102"/>
                <a:gd name="T13" fmla="*/ 41 h 125"/>
                <a:gd name="T14" fmla="*/ 80 w 102"/>
                <a:gd name="T15" fmla="*/ 49 h 125"/>
                <a:gd name="T16" fmla="*/ 102 w 102"/>
                <a:gd name="T17" fmla="*/ 54 h 125"/>
                <a:gd name="T18" fmla="*/ 102 w 102"/>
                <a:gd name="T19" fmla="*/ 55 h 125"/>
                <a:gd name="T20" fmla="*/ 101 w 102"/>
                <a:gd name="T21" fmla="*/ 60 h 125"/>
                <a:gd name="T22" fmla="*/ 98 w 102"/>
                <a:gd name="T23" fmla="*/ 69 h 125"/>
                <a:gd name="T24" fmla="*/ 93 w 102"/>
                <a:gd name="T25" fmla="*/ 78 h 125"/>
                <a:gd name="T26" fmla="*/ 83 w 102"/>
                <a:gd name="T27" fmla="*/ 89 h 125"/>
                <a:gd name="T28" fmla="*/ 72 w 102"/>
                <a:gd name="T29" fmla="*/ 102 h 125"/>
                <a:gd name="T30" fmla="*/ 56 w 102"/>
                <a:gd name="T31" fmla="*/ 113 h 125"/>
                <a:gd name="T32" fmla="*/ 34 w 102"/>
                <a:gd name="T33" fmla="*/ 123 h 125"/>
                <a:gd name="T34" fmla="*/ 2 w 102"/>
                <a:gd name="T35" fmla="*/ 125 h 125"/>
                <a:gd name="T36" fmla="*/ 4 w 102"/>
                <a:gd name="T37" fmla="*/ 123 h 125"/>
                <a:gd name="T38" fmla="*/ 9 w 102"/>
                <a:gd name="T39" fmla="*/ 121 h 125"/>
                <a:gd name="T40" fmla="*/ 16 w 102"/>
                <a:gd name="T41" fmla="*/ 115 h 125"/>
                <a:gd name="T42" fmla="*/ 26 w 102"/>
                <a:gd name="T43" fmla="*/ 108 h 125"/>
                <a:gd name="T44" fmla="*/ 35 w 102"/>
                <a:gd name="T45" fmla="*/ 100 h 125"/>
                <a:gd name="T46" fmla="*/ 46 w 102"/>
                <a:gd name="T47" fmla="*/ 91 h 125"/>
                <a:gd name="T48" fmla="*/ 56 w 102"/>
                <a:gd name="T49" fmla="*/ 81 h 125"/>
                <a:gd name="T50" fmla="*/ 65 w 102"/>
                <a:gd name="T51" fmla="*/ 70 h 125"/>
                <a:gd name="T52" fmla="*/ 63 w 102"/>
                <a:gd name="T53" fmla="*/ 69 h 125"/>
                <a:gd name="T54" fmla="*/ 56 w 102"/>
                <a:gd name="T55" fmla="*/ 63 h 125"/>
                <a:gd name="T56" fmla="*/ 46 w 102"/>
                <a:gd name="T57" fmla="*/ 56 h 125"/>
                <a:gd name="T58" fmla="*/ 35 w 102"/>
                <a:gd name="T59" fmla="*/ 47 h 125"/>
                <a:gd name="T60" fmla="*/ 24 w 102"/>
                <a:gd name="T61" fmla="*/ 37 h 125"/>
                <a:gd name="T62" fmla="*/ 13 w 102"/>
                <a:gd name="T63" fmla="*/ 25 h 125"/>
                <a:gd name="T64" fmla="*/ 5 w 102"/>
                <a:gd name="T65" fmla="*/ 12 h 125"/>
                <a:gd name="T66" fmla="*/ 0 w 102"/>
                <a:gd name="T6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125">
                  <a:moveTo>
                    <a:pt x="0" y="0"/>
                  </a:moveTo>
                  <a:lnTo>
                    <a:pt x="1" y="1"/>
                  </a:lnTo>
                  <a:lnTo>
                    <a:pt x="8" y="7"/>
                  </a:lnTo>
                  <a:lnTo>
                    <a:pt x="16" y="15"/>
                  </a:lnTo>
                  <a:lnTo>
                    <a:pt x="28" y="23"/>
                  </a:lnTo>
                  <a:lnTo>
                    <a:pt x="43" y="33"/>
                  </a:lnTo>
                  <a:lnTo>
                    <a:pt x="61" y="41"/>
                  </a:lnTo>
                  <a:lnTo>
                    <a:pt x="80" y="49"/>
                  </a:lnTo>
                  <a:lnTo>
                    <a:pt x="102" y="54"/>
                  </a:lnTo>
                  <a:lnTo>
                    <a:pt x="102" y="55"/>
                  </a:lnTo>
                  <a:lnTo>
                    <a:pt x="101" y="60"/>
                  </a:lnTo>
                  <a:lnTo>
                    <a:pt x="98" y="69"/>
                  </a:lnTo>
                  <a:lnTo>
                    <a:pt x="93" y="78"/>
                  </a:lnTo>
                  <a:lnTo>
                    <a:pt x="83" y="89"/>
                  </a:lnTo>
                  <a:lnTo>
                    <a:pt x="72" y="102"/>
                  </a:lnTo>
                  <a:lnTo>
                    <a:pt x="56" y="113"/>
                  </a:lnTo>
                  <a:lnTo>
                    <a:pt x="34" y="123"/>
                  </a:lnTo>
                  <a:lnTo>
                    <a:pt x="2" y="125"/>
                  </a:lnTo>
                  <a:lnTo>
                    <a:pt x="4" y="123"/>
                  </a:lnTo>
                  <a:lnTo>
                    <a:pt x="9" y="121"/>
                  </a:lnTo>
                  <a:lnTo>
                    <a:pt x="16" y="115"/>
                  </a:lnTo>
                  <a:lnTo>
                    <a:pt x="26" y="108"/>
                  </a:lnTo>
                  <a:lnTo>
                    <a:pt x="35" y="100"/>
                  </a:lnTo>
                  <a:lnTo>
                    <a:pt x="46" y="91"/>
                  </a:lnTo>
                  <a:lnTo>
                    <a:pt x="56" y="81"/>
                  </a:lnTo>
                  <a:lnTo>
                    <a:pt x="65" y="70"/>
                  </a:lnTo>
                  <a:lnTo>
                    <a:pt x="63" y="69"/>
                  </a:lnTo>
                  <a:lnTo>
                    <a:pt x="56" y="63"/>
                  </a:lnTo>
                  <a:lnTo>
                    <a:pt x="46" y="56"/>
                  </a:lnTo>
                  <a:lnTo>
                    <a:pt x="35" y="47"/>
                  </a:lnTo>
                  <a:lnTo>
                    <a:pt x="24" y="37"/>
                  </a:lnTo>
                  <a:lnTo>
                    <a:pt x="13" y="25"/>
                  </a:lnTo>
                  <a:lnTo>
                    <a:pt x="5" y="1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1" name="Freeform 53">
              <a:extLst>
                <a:ext uri="{FF2B5EF4-FFF2-40B4-BE49-F238E27FC236}">
                  <a16:creationId xmlns:a16="http://schemas.microsoft.com/office/drawing/2014/main" id="{22942D30-A8F0-5B5D-FC33-CD2D3A89AFDE}"/>
                </a:ext>
              </a:extLst>
            </p:cNvPr>
            <p:cNvSpPr>
              <a:spLocks/>
            </p:cNvSpPr>
            <p:nvPr/>
          </p:nvSpPr>
          <p:spPr bwMode="auto">
            <a:xfrm flipH="1">
              <a:off x="5381" y="3109"/>
              <a:ext cx="49" cy="63"/>
            </a:xfrm>
            <a:custGeom>
              <a:avLst/>
              <a:gdLst>
                <a:gd name="T0" fmla="*/ 132 w 132"/>
                <a:gd name="T1" fmla="*/ 33 h 169"/>
                <a:gd name="T2" fmla="*/ 129 w 132"/>
                <a:gd name="T3" fmla="*/ 30 h 169"/>
                <a:gd name="T4" fmla="*/ 124 w 132"/>
                <a:gd name="T5" fmla="*/ 25 h 169"/>
                <a:gd name="T6" fmla="*/ 114 w 132"/>
                <a:gd name="T7" fmla="*/ 18 h 169"/>
                <a:gd name="T8" fmla="*/ 100 w 132"/>
                <a:gd name="T9" fmla="*/ 10 h 169"/>
                <a:gd name="T10" fmla="*/ 85 w 132"/>
                <a:gd name="T11" fmla="*/ 3 h 169"/>
                <a:gd name="T12" fmla="*/ 69 w 132"/>
                <a:gd name="T13" fmla="*/ 0 h 169"/>
                <a:gd name="T14" fmla="*/ 53 w 132"/>
                <a:gd name="T15" fmla="*/ 0 h 169"/>
                <a:gd name="T16" fmla="*/ 35 w 132"/>
                <a:gd name="T17" fmla="*/ 6 h 169"/>
                <a:gd name="T18" fmla="*/ 32 w 132"/>
                <a:gd name="T19" fmla="*/ 7 h 169"/>
                <a:gd name="T20" fmla="*/ 25 w 132"/>
                <a:gd name="T21" fmla="*/ 14 h 169"/>
                <a:gd name="T22" fmla="*/ 17 w 132"/>
                <a:gd name="T23" fmla="*/ 24 h 169"/>
                <a:gd name="T24" fmla="*/ 9 w 132"/>
                <a:gd name="T25" fmla="*/ 36 h 169"/>
                <a:gd name="T26" fmla="*/ 2 w 132"/>
                <a:gd name="T27" fmla="*/ 52 h 169"/>
                <a:gd name="T28" fmla="*/ 0 w 132"/>
                <a:gd name="T29" fmla="*/ 71 h 169"/>
                <a:gd name="T30" fmla="*/ 5 w 132"/>
                <a:gd name="T31" fmla="*/ 95 h 169"/>
                <a:gd name="T32" fmla="*/ 18 w 132"/>
                <a:gd name="T33" fmla="*/ 119 h 169"/>
                <a:gd name="T34" fmla="*/ 20 w 132"/>
                <a:gd name="T35" fmla="*/ 122 h 169"/>
                <a:gd name="T36" fmla="*/ 25 w 132"/>
                <a:gd name="T37" fmla="*/ 129 h 169"/>
                <a:gd name="T38" fmla="*/ 33 w 132"/>
                <a:gd name="T39" fmla="*/ 137 h 169"/>
                <a:gd name="T40" fmla="*/ 43 w 132"/>
                <a:gd name="T41" fmla="*/ 148 h 169"/>
                <a:gd name="T42" fmla="*/ 57 w 132"/>
                <a:gd name="T43" fmla="*/ 158 h 169"/>
                <a:gd name="T44" fmla="*/ 72 w 132"/>
                <a:gd name="T45" fmla="*/ 165 h 169"/>
                <a:gd name="T46" fmla="*/ 90 w 132"/>
                <a:gd name="T47" fmla="*/ 169 h 169"/>
                <a:gd name="T48" fmla="*/ 109 w 132"/>
                <a:gd name="T49" fmla="*/ 167 h 169"/>
                <a:gd name="T50" fmla="*/ 105 w 132"/>
                <a:gd name="T51" fmla="*/ 165 h 169"/>
                <a:gd name="T52" fmla="*/ 96 w 132"/>
                <a:gd name="T53" fmla="*/ 155 h 169"/>
                <a:gd name="T54" fmla="*/ 84 w 132"/>
                <a:gd name="T55" fmla="*/ 141 h 169"/>
                <a:gd name="T56" fmla="*/ 72 w 132"/>
                <a:gd name="T57" fmla="*/ 124 h 169"/>
                <a:gd name="T58" fmla="*/ 61 w 132"/>
                <a:gd name="T59" fmla="*/ 103 h 169"/>
                <a:gd name="T60" fmla="*/ 55 w 132"/>
                <a:gd name="T61" fmla="*/ 80 h 169"/>
                <a:gd name="T62" fmla="*/ 58 w 132"/>
                <a:gd name="T63" fmla="*/ 58 h 169"/>
                <a:gd name="T64" fmla="*/ 70 w 132"/>
                <a:gd name="T65" fmla="*/ 34 h 169"/>
                <a:gd name="T66" fmla="*/ 72 w 132"/>
                <a:gd name="T67" fmla="*/ 33 h 169"/>
                <a:gd name="T68" fmla="*/ 74 w 132"/>
                <a:gd name="T69" fmla="*/ 32 h 169"/>
                <a:gd name="T70" fmla="*/ 79 w 132"/>
                <a:gd name="T71" fmla="*/ 30 h 169"/>
                <a:gd name="T72" fmla="*/ 85 w 132"/>
                <a:gd name="T73" fmla="*/ 28 h 169"/>
                <a:gd name="T74" fmla="*/ 94 w 132"/>
                <a:gd name="T75" fmla="*/ 26 h 169"/>
                <a:gd name="T76" fmla="*/ 105 w 132"/>
                <a:gd name="T77" fmla="*/ 26 h 169"/>
                <a:gd name="T78" fmla="*/ 117 w 132"/>
                <a:gd name="T79" fmla="*/ 29 h 169"/>
                <a:gd name="T80" fmla="*/ 132 w 132"/>
                <a:gd name="T81"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69">
                  <a:moveTo>
                    <a:pt x="132" y="33"/>
                  </a:moveTo>
                  <a:lnTo>
                    <a:pt x="129" y="30"/>
                  </a:lnTo>
                  <a:lnTo>
                    <a:pt x="124" y="25"/>
                  </a:lnTo>
                  <a:lnTo>
                    <a:pt x="114" y="18"/>
                  </a:lnTo>
                  <a:lnTo>
                    <a:pt x="100" y="10"/>
                  </a:lnTo>
                  <a:lnTo>
                    <a:pt x="85" y="3"/>
                  </a:lnTo>
                  <a:lnTo>
                    <a:pt x="69" y="0"/>
                  </a:lnTo>
                  <a:lnTo>
                    <a:pt x="53" y="0"/>
                  </a:lnTo>
                  <a:lnTo>
                    <a:pt x="35" y="6"/>
                  </a:lnTo>
                  <a:lnTo>
                    <a:pt x="32" y="7"/>
                  </a:lnTo>
                  <a:lnTo>
                    <a:pt x="25" y="14"/>
                  </a:lnTo>
                  <a:lnTo>
                    <a:pt x="17" y="24"/>
                  </a:lnTo>
                  <a:lnTo>
                    <a:pt x="9" y="36"/>
                  </a:lnTo>
                  <a:lnTo>
                    <a:pt x="2" y="52"/>
                  </a:lnTo>
                  <a:lnTo>
                    <a:pt x="0" y="71"/>
                  </a:lnTo>
                  <a:lnTo>
                    <a:pt x="5" y="95"/>
                  </a:lnTo>
                  <a:lnTo>
                    <a:pt x="18" y="119"/>
                  </a:lnTo>
                  <a:lnTo>
                    <a:pt x="20" y="122"/>
                  </a:lnTo>
                  <a:lnTo>
                    <a:pt x="25" y="129"/>
                  </a:lnTo>
                  <a:lnTo>
                    <a:pt x="33" y="137"/>
                  </a:lnTo>
                  <a:lnTo>
                    <a:pt x="43" y="148"/>
                  </a:lnTo>
                  <a:lnTo>
                    <a:pt x="57" y="158"/>
                  </a:lnTo>
                  <a:lnTo>
                    <a:pt x="72" y="165"/>
                  </a:lnTo>
                  <a:lnTo>
                    <a:pt x="90" y="169"/>
                  </a:lnTo>
                  <a:lnTo>
                    <a:pt x="109" y="167"/>
                  </a:lnTo>
                  <a:lnTo>
                    <a:pt x="105" y="165"/>
                  </a:lnTo>
                  <a:lnTo>
                    <a:pt x="96" y="155"/>
                  </a:lnTo>
                  <a:lnTo>
                    <a:pt x="84" y="141"/>
                  </a:lnTo>
                  <a:lnTo>
                    <a:pt x="72" y="124"/>
                  </a:lnTo>
                  <a:lnTo>
                    <a:pt x="61" y="103"/>
                  </a:lnTo>
                  <a:lnTo>
                    <a:pt x="55" y="80"/>
                  </a:lnTo>
                  <a:lnTo>
                    <a:pt x="58" y="58"/>
                  </a:lnTo>
                  <a:lnTo>
                    <a:pt x="70" y="34"/>
                  </a:lnTo>
                  <a:lnTo>
                    <a:pt x="72" y="33"/>
                  </a:lnTo>
                  <a:lnTo>
                    <a:pt x="74" y="32"/>
                  </a:lnTo>
                  <a:lnTo>
                    <a:pt x="79" y="30"/>
                  </a:lnTo>
                  <a:lnTo>
                    <a:pt x="85" y="28"/>
                  </a:lnTo>
                  <a:lnTo>
                    <a:pt x="94" y="26"/>
                  </a:lnTo>
                  <a:lnTo>
                    <a:pt x="105" y="26"/>
                  </a:lnTo>
                  <a:lnTo>
                    <a:pt x="117" y="29"/>
                  </a:lnTo>
                  <a:lnTo>
                    <a:pt x="132"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2" name="Freeform 54">
              <a:extLst>
                <a:ext uri="{FF2B5EF4-FFF2-40B4-BE49-F238E27FC236}">
                  <a16:creationId xmlns:a16="http://schemas.microsoft.com/office/drawing/2014/main" id="{C1E83741-8A0D-D8CA-C9D0-B5C52182890A}"/>
                </a:ext>
              </a:extLst>
            </p:cNvPr>
            <p:cNvSpPr>
              <a:spLocks/>
            </p:cNvSpPr>
            <p:nvPr/>
          </p:nvSpPr>
          <p:spPr bwMode="auto">
            <a:xfrm flipH="1">
              <a:off x="5381" y="3116"/>
              <a:ext cx="42" cy="55"/>
            </a:xfrm>
            <a:custGeom>
              <a:avLst/>
              <a:gdLst>
                <a:gd name="T0" fmla="*/ 111 w 111"/>
                <a:gd name="T1" fmla="*/ 18 h 147"/>
                <a:gd name="T2" fmla="*/ 110 w 111"/>
                <a:gd name="T3" fmla="*/ 17 h 147"/>
                <a:gd name="T4" fmla="*/ 107 w 111"/>
                <a:gd name="T5" fmla="*/ 14 h 147"/>
                <a:gd name="T6" fmla="*/ 101 w 111"/>
                <a:gd name="T7" fmla="*/ 10 h 147"/>
                <a:gd name="T8" fmla="*/ 93 w 111"/>
                <a:gd name="T9" fmla="*/ 6 h 147"/>
                <a:gd name="T10" fmla="*/ 82 w 111"/>
                <a:gd name="T11" fmla="*/ 3 h 147"/>
                <a:gd name="T12" fmla="*/ 70 w 111"/>
                <a:gd name="T13" fmla="*/ 0 h 147"/>
                <a:gd name="T14" fmla="*/ 55 w 111"/>
                <a:gd name="T15" fmla="*/ 0 h 147"/>
                <a:gd name="T16" fmla="*/ 37 w 111"/>
                <a:gd name="T17" fmla="*/ 3 h 147"/>
                <a:gd name="T18" fmla="*/ 34 w 111"/>
                <a:gd name="T19" fmla="*/ 5 h 147"/>
                <a:gd name="T20" fmla="*/ 27 w 111"/>
                <a:gd name="T21" fmla="*/ 9 h 147"/>
                <a:gd name="T22" fmla="*/ 19 w 111"/>
                <a:gd name="T23" fmla="*/ 17 h 147"/>
                <a:gd name="T24" fmla="*/ 11 w 111"/>
                <a:gd name="T25" fmla="*/ 26 h 147"/>
                <a:gd name="T26" fmla="*/ 4 w 111"/>
                <a:gd name="T27" fmla="*/ 40 h 147"/>
                <a:gd name="T28" fmla="*/ 0 w 111"/>
                <a:gd name="T29" fmla="*/ 57 h 147"/>
                <a:gd name="T30" fmla="*/ 1 w 111"/>
                <a:gd name="T31" fmla="*/ 74 h 147"/>
                <a:gd name="T32" fmla="*/ 11 w 111"/>
                <a:gd name="T33" fmla="*/ 96 h 147"/>
                <a:gd name="T34" fmla="*/ 12 w 111"/>
                <a:gd name="T35" fmla="*/ 99 h 147"/>
                <a:gd name="T36" fmla="*/ 16 w 111"/>
                <a:gd name="T37" fmla="*/ 105 h 147"/>
                <a:gd name="T38" fmla="*/ 25 w 111"/>
                <a:gd name="T39" fmla="*/ 111 h 147"/>
                <a:gd name="T40" fmla="*/ 34 w 111"/>
                <a:gd name="T41" fmla="*/ 121 h 147"/>
                <a:gd name="T42" fmla="*/ 47 w 111"/>
                <a:gd name="T43" fmla="*/ 131 h 147"/>
                <a:gd name="T44" fmla="*/ 60 w 111"/>
                <a:gd name="T45" fmla="*/ 139 h 147"/>
                <a:gd name="T46" fmla="*/ 77 w 111"/>
                <a:gd name="T47" fmla="*/ 144 h 147"/>
                <a:gd name="T48" fmla="*/ 95 w 111"/>
                <a:gd name="T49" fmla="*/ 147 h 147"/>
                <a:gd name="T50" fmla="*/ 111 w 111"/>
                <a:gd name="T51"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1" h="147">
                  <a:moveTo>
                    <a:pt x="111" y="18"/>
                  </a:moveTo>
                  <a:lnTo>
                    <a:pt x="110" y="17"/>
                  </a:lnTo>
                  <a:lnTo>
                    <a:pt x="107" y="14"/>
                  </a:lnTo>
                  <a:lnTo>
                    <a:pt x="101" y="10"/>
                  </a:lnTo>
                  <a:lnTo>
                    <a:pt x="93" y="6"/>
                  </a:lnTo>
                  <a:lnTo>
                    <a:pt x="82" y="3"/>
                  </a:lnTo>
                  <a:lnTo>
                    <a:pt x="70" y="0"/>
                  </a:lnTo>
                  <a:lnTo>
                    <a:pt x="55" y="0"/>
                  </a:lnTo>
                  <a:lnTo>
                    <a:pt x="37" y="3"/>
                  </a:lnTo>
                  <a:lnTo>
                    <a:pt x="34" y="5"/>
                  </a:lnTo>
                  <a:lnTo>
                    <a:pt x="27" y="9"/>
                  </a:lnTo>
                  <a:lnTo>
                    <a:pt x="19" y="17"/>
                  </a:lnTo>
                  <a:lnTo>
                    <a:pt x="11" y="26"/>
                  </a:lnTo>
                  <a:lnTo>
                    <a:pt x="4" y="40"/>
                  </a:lnTo>
                  <a:lnTo>
                    <a:pt x="0" y="57"/>
                  </a:lnTo>
                  <a:lnTo>
                    <a:pt x="1" y="74"/>
                  </a:lnTo>
                  <a:lnTo>
                    <a:pt x="11" y="96"/>
                  </a:lnTo>
                  <a:lnTo>
                    <a:pt x="12" y="99"/>
                  </a:lnTo>
                  <a:lnTo>
                    <a:pt x="16" y="105"/>
                  </a:lnTo>
                  <a:lnTo>
                    <a:pt x="25" y="111"/>
                  </a:lnTo>
                  <a:lnTo>
                    <a:pt x="34" y="121"/>
                  </a:lnTo>
                  <a:lnTo>
                    <a:pt x="47" y="131"/>
                  </a:lnTo>
                  <a:lnTo>
                    <a:pt x="60" y="139"/>
                  </a:lnTo>
                  <a:lnTo>
                    <a:pt x="77" y="144"/>
                  </a:lnTo>
                  <a:lnTo>
                    <a:pt x="95" y="147"/>
                  </a:lnTo>
                  <a:lnTo>
                    <a:pt x="111" y="1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3" name="Freeform 55">
              <a:extLst>
                <a:ext uri="{FF2B5EF4-FFF2-40B4-BE49-F238E27FC236}">
                  <a16:creationId xmlns:a16="http://schemas.microsoft.com/office/drawing/2014/main" id="{70888348-0ECA-81DB-E6AB-3E4C21B994FB}"/>
                </a:ext>
              </a:extLst>
            </p:cNvPr>
            <p:cNvSpPr>
              <a:spLocks/>
            </p:cNvSpPr>
            <p:nvPr/>
          </p:nvSpPr>
          <p:spPr bwMode="auto">
            <a:xfrm flipH="1">
              <a:off x="5391" y="3133"/>
              <a:ext cx="17" cy="18"/>
            </a:xfrm>
            <a:custGeom>
              <a:avLst/>
              <a:gdLst>
                <a:gd name="T0" fmla="*/ 44 w 44"/>
                <a:gd name="T1" fmla="*/ 2 h 50"/>
                <a:gd name="T2" fmla="*/ 42 w 44"/>
                <a:gd name="T3" fmla="*/ 2 h 50"/>
                <a:gd name="T4" fmla="*/ 37 w 44"/>
                <a:gd name="T5" fmla="*/ 4 h 50"/>
                <a:gd name="T6" fmla="*/ 30 w 44"/>
                <a:gd name="T7" fmla="*/ 7 h 50"/>
                <a:gd name="T8" fmla="*/ 22 w 44"/>
                <a:gd name="T9" fmla="*/ 13 h 50"/>
                <a:gd name="T10" fmla="*/ 15 w 44"/>
                <a:gd name="T11" fmla="*/ 18 h 50"/>
                <a:gd name="T12" fmla="*/ 11 w 44"/>
                <a:gd name="T13" fmla="*/ 28 h 50"/>
                <a:gd name="T14" fmla="*/ 9 w 44"/>
                <a:gd name="T15" fmla="*/ 37 h 50"/>
                <a:gd name="T16" fmla="*/ 13 w 44"/>
                <a:gd name="T17" fmla="*/ 50 h 50"/>
                <a:gd name="T18" fmla="*/ 12 w 44"/>
                <a:gd name="T19" fmla="*/ 47 h 50"/>
                <a:gd name="T20" fmla="*/ 7 w 44"/>
                <a:gd name="T21" fmla="*/ 40 h 50"/>
                <a:gd name="T22" fmla="*/ 2 w 44"/>
                <a:gd name="T23" fmla="*/ 32 h 50"/>
                <a:gd name="T24" fmla="*/ 0 w 44"/>
                <a:gd name="T25" fmla="*/ 21 h 50"/>
                <a:gd name="T26" fmla="*/ 0 w 44"/>
                <a:gd name="T27" fmla="*/ 13 h 50"/>
                <a:gd name="T28" fmla="*/ 7 w 44"/>
                <a:gd name="T29" fmla="*/ 4 h 50"/>
                <a:gd name="T30" fmla="*/ 20 w 44"/>
                <a:gd name="T31" fmla="*/ 0 h 50"/>
                <a:gd name="T32" fmla="*/ 44 w 44"/>
                <a:gd name="T33"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50">
                  <a:moveTo>
                    <a:pt x="44" y="2"/>
                  </a:moveTo>
                  <a:lnTo>
                    <a:pt x="42" y="2"/>
                  </a:lnTo>
                  <a:lnTo>
                    <a:pt x="37" y="4"/>
                  </a:lnTo>
                  <a:lnTo>
                    <a:pt x="30" y="7"/>
                  </a:lnTo>
                  <a:lnTo>
                    <a:pt x="22" y="13"/>
                  </a:lnTo>
                  <a:lnTo>
                    <a:pt x="15" y="18"/>
                  </a:lnTo>
                  <a:lnTo>
                    <a:pt x="11" y="28"/>
                  </a:lnTo>
                  <a:lnTo>
                    <a:pt x="9" y="37"/>
                  </a:lnTo>
                  <a:lnTo>
                    <a:pt x="13" y="50"/>
                  </a:lnTo>
                  <a:lnTo>
                    <a:pt x="12" y="47"/>
                  </a:lnTo>
                  <a:lnTo>
                    <a:pt x="7" y="40"/>
                  </a:lnTo>
                  <a:lnTo>
                    <a:pt x="2" y="32"/>
                  </a:lnTo>
                  <a:lnTo>
                    <a:pt x="0" y="21"/>
                  </a:lnTo>
                  <a:lnTo>
                    <a:pt x="0" y="13"/>
                  </a:lnTo>
                  <a:lnTo>
                    <a:pt x="7" y="4"/>
                  </a:lnTo>
                  <a:lnTo>
                    <a:pt x="20" y="0"/>
                  </a:lnTo>
                  <a:lnTo>
                    <a:pt x="4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4" name="Freeform 56">
              <a:extLst>
                <a:ext uri="{FF2B5EF4-FFF2-40B4-BE49-F238E27FC236}">
                  <a16:creationId xmlns:a16="http://schemas.microsoft.com/office/drawing/2014/main" id="{AAF51DFF-C72B-5821-2DDC-02A2832A23D5}"/>
                </a:ext>
              </a:extLst>
            </p:cNvPr>
            <p:cNvSpPr>
              <a:spLocks/>
            </p:cNvSpPr>
            <p:nvPr/>
          </p:nvSpPr>
          <p:spPr bwMode="auto">
            <a:xfrm flipH="1">
              <a:off x="5244" y="3063"/>
              <a:ext cx="72" cy="35"/>
            </a:xfrm>
            <a:custGeom>
              <a:avLst/>
              <a:gdLst>
                <a:gd name="T0" fmla="*/ 176 w 192"/>
                <a:gd name="T1" fmla="*/ 42 h 98"/>
                <a:gd name="T2" fmla="*/ 173 w 192"/>
                <a:gd name="T3" fmla="*/ 42 h 98"/>
                <a:gd name="T4" fmla="*/ 167 w 192"/>
                <a:gd name="T5" fmla="*/ 39 h 98"/>
                <a:gd name="T6" fmla="*/ 156 w 192"/>
                <a:gd name="T7" fmla="*/ 37 h 98"/>
                <a:gd name="T8" fmla="*/ 143 w 192"/>
                <a:gd name="T9" fmla="*/ 37 h 98"/>
                <a:gd name="T10" fmla="*/ 126 w 192"/>
                <a:gd name="T11" fmla="*/ 37 h 98"/>
                <a:gd name="T12" fmla="*/ 108 w 192"/>
                <a:gd name="T13" fmla="*/ 40 h 98"/>
                <a:gd name="T14" fmla="*/ 88 w 192"/>
                <a:gd name="T15" fmla="*/ 46 h 98"/>
                <a:gd name="T16" fmla="*/ 66 w 192"/>
                <a:gd name="T17" fmla="*/ 55 h 98"/>
                <a:gd name="T18" fmla="*/ 7 w 192"/>
                <a:gd name="T19" fmla="*/ 98 h 98"/>
                <a:gd name="T20" fmla="*/ 6 w 192"/>
                <a:gd name="T21" fmla="*/ 98 h 98"/>
                <a:gd name="T22" fmla="*/ 1 w 192"/>
                <a:gd name="T23" fmla="*/ 96 h 98"/>
                <a:gd name="T24" fmla="*/ 0 w 192"/>
                <a:gd name="T25" fmla="*/ 94 h 98"/>
                <a:gd name="T26" fmla="*/ 4 w 192"/>
                <a:gd name="T27" fmla="*/ 85 h 98"/>
                <a:gd name="T28" fmla="*/ 10 w 192"/>
                <a:gd name="T29" fmla="*/ 77 h 98"/>
                <a:gd name="T30" fmla="*/ 17 w 192"/>
                <a:gd name="T31" fmla="*/ 69 h 98"/>
                <a:gd name="T32" fmla="*/ 23 w 192"/>
                <a:gd name="T33" fmla="*/ 61 h 98"/>
                <a:gd name="T34" fmla="*/ 30 w 192"/>
                <a:gd name="T35" fmla="*/ 53 h 98"/>
                <a:gd name="T36" fmla="*/ 38 w 192"/>
                <a:gd name="T37" fmla="*/ 44 h 98"/>
                <a:gd name="T38" fmla="*/ 45 w 192"/>
                <a:gd name="T39" fmla="*/ 36 h 98"/>
                <a:gd name="T40" fmla="*/ 54 w 192"/>
                <a:gd name="T41" fmla="*/ 28 h 98"/>
                <a:gd name="T42" fmla="*/ 62 w 192"/>
                <a:gd name="T43" fmla="*/ 21 h 98"/>
                <a:gd name="T44" fmla="*/ 65 w 192"/>
                <a:gd name="T45" fmla="*/ 20 h 98"/>
                <a:gd name="T46" fmla="*/ 73 w 192"/>
                <a:gd name="T47" fmla="*/ 16 h 98"/>
                <a:gd name="T48" fmla="*/ 85 w 192"/>
                <a:gd name="T49" fmla="*/ 11 h 98"/>
                <a:gd name="T50" fmla="*/ 102 w 192"/>
                <a:gd name="T51" fmla="*/ 6 h 98"/>
                <a:gd name="T52" fmla="*/ 121 w 192"/>
                <a:gd name="T53" fmla="*/ 3 h 98"/>
                <a:gd name="T54" fmla="*/ 140 w 192"/>
                <a:gd name="T55" fmla="*/ 2 h 98"/>
                <a:gd name="T56" fmla="*/ 162 w 192"/>
                <a:gd name="T57" fmla="*/ 3 h 98"/>
                <a:gd name="T58" fmla="*/ 182 w 192"/>
                <a:gd name="T59" fmla="*/ 9 h 98"/>
                <a:gd name="T60" fmla="*/ 192 w 192"/>
                <a:gd name="T61" fmla="*/ 0 h 98"/>
                <a:gd name="T62" fmla="*/ 191 w 192"/>
                <a:gd name="T63" fmla="*/ 6 h 98"/>
                <a:gd name="T64" fmla="*/ 188 w 192"/>
                <a:gd name="T65" fmla="*/ 18 h 98"/>
                <a:gd name="T66" fmla="*/ 182 w 192"/>
                <a:gd name="T67" fmla="*/ 32 h 98"/>
                <a:gd name="T68" fmla="*/ 176 w 192"/>
                <a:gd name="T6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98">
                  <a:moveTo>
                    <a:pt x="176" y="42"/>
                  </a:moveTo>
                  <a:lnTo>
                    <a:pt x="173" y="42"/>
                  </a:lnTo>
                  <a:lnTo>
                    <a:pt x="167" y="39"/>
                  </a:lnTo>
                  <a:lnTo>
                    <a:pt x="156" y="37"/>
                  </a:lnTo>
                  <a:lnTo>
                    <a:pt x="143" y="37"/>
                  </a:lnTo>
                  <a:lnTo>
                    <a:pt x="126" y="37"/>
                  </a:lnTo>
                  <a:lnTo>
                    <a:pt x="108" y="40"/>
                  </a:lnTo>
                  <a:lnTo>
                    <a:pt x="88" y="46"/>
                  </a:lnTo>
                  <a:lnTo>
                    <a:pt x="66" y="55"/>
                  </a:lnTo>
                  <a:lnTo>
                    <a:pt x="7" y="98"/>
                  </a:lnTo>
                  <a:lnTo>
                    <a:pt x="6" y="98"/>
                  </a:lnTo>
                  <a:lnTo>
                    <a:pt x="1" y="96"/>
                  </a:lnTo>
                  <a:lnTo>
                    <a:pt x="0" y="94"/>
                  </a:lnTo>
                  <a:lnTo>
                    <a:pt x="4" y="85"/>
                  </a:lnTo>
                  <a:lnTo>
                    <a:pt x="10" y="77"/>
                  </a:lnTo>
                  <a:lnTo>
                    <a:pt x="17" y="69"/>
                  </a:lnTo>
                  <a:lnTo>
                    <a:pt x="23" y="61"/>
                  </a:lnTo>
                  <a:lnTo>
                    <a:pt x="30" y="53"/>
                  </a:lnTo>
                  <a:lnTo>
                    <a:pt x="38" y="44"/>
                  </a:lnTo>
                  <a:lnTo>
                    <a:pt x="45" y="36"/>
                  </a:lnTo>
                  <a:lnTo>
                    <a:pt x="54" y="28"/>
                  </a:lnTo>
                  <a:lnTo>
                    <a:pt x="62" y="21"/>
                  </a:lnTo>
                  <a:lnTo>
                    <a:pt x="65" y="20"/>
                  </a:lnTo>
                  <a:lnTo>
                    <a:pt x="73" y="16"/>
                  </a:lnTo>
                  <a:lnTo>
                    <a:pt x="85" y="11"/>
                  </a:lnTo>
                  <a:lnTo>
                    <a:pt x="102" y="6"/>
                  </a:lnTo>
                  <a:lnTo>
                    <a:pt x="121" y="3"/>
                  </a:lnTo>
                  <a:lnTo>
                    <a:pt x="140" y="2"/>
                  </a:lnTo>
                  <a:lnTo>
                    <a:pt x="162" y="3"/>
                  </a:lnTo>
                  <a:lnTo>
                    <a:pt x="182" y="9"/>
                  </a:lnTo>
                  <a:lnTo>
                    <a:pt x="192" y="0"/>
                  </a:lnTo>
                  <a:lnTo>
                    <a:pt x="191" y="6"/>
                  </a:lnTo>
                  <a:lnTo>
                    <a:pt x="188" y="18"/>
                  </a:lnTo>
                  <a:lnTo>
                    <a:pt x="182" y="32"/>
                  </a:lnTo>
                  <a:lnTo>
                    <a:pt x="176"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5" name="Freeform 57">
              <a:extLst>
                <a:ext uri="{FF2B5EF4-FFF2-40B4-BE49-F238E27FC236}">
                  <a16:creationId xmlns:a16="http://schemas.microsoft.com/office/drawing/2014/main" id="{928B39B1-77A3-3B5C-EB4B-B563B2CE3B4F}"/>
                </a:ext>
              </a:extLst>
            </p:cNvPr>
            <p:cNvSpPr>
              <a:spLocks/>
            </p:cNvSpPr>
            <p:nvPr/>
          </p:nvSpPr>
          <p:spPr bwMode="auto">
            <a:xfrm flipH="1">
              <a:off x="5122" y="3054"/>
              <a:ext cx="64" cy="23"/>
            </a:xfrm>
            <a:custGeom>
              <a:avLst/>
              <a:gdLst>
                <a:gd name="T0" fmla="*/ 10 w 170"/>
                <a:gd name="T1" fmla="*/ 46 h 60"/>
                <a:gd name="T2" fmla="*/ 11 w 170"/>
                <a:gd name="T3" fmla="*/ 45 h 60"/>
                <a:gd name="T4" fmla="*/ 18 w 170"/>
                <a:gd name="T5" fmla="*/ 42 h 60"/>
                <a:gd name="T6" fmla="*/ 26 w 170"/>
                <a:gd name="T7" fmla="*/ 40 h 60"/>
                <a:gd name="T8" fmla="*/ 40 w 170"/>
                <a:gd name="T9" fmla="*/ 36 h 60"/>
                <a:gd name="T10" fmla="*/ 55 w 170"/>
                <a:gd name="T11" fmla="*/ 33 h 60"/>
                <a:gd name="T12" fmla="*/ 73 w 170"/>
                <a:gd name="T13" fmla="*/ 31 h 60"/>
                <a:gd name="T14" fmla="*/ 93 w 170"/>
                <a:gd name="T15" fmla="*/ 33 h 60"/>
                <a:gd name="T16" fmla="*/ 115 w 170"/>
                <a:gd name="T17" fmla="*/ 37 h 60"/>
                <a:gd name="T18" fmla="*/ 168 w 170"/>
                <a:gd name="T19" fmla="*/ 60 h 60"/>
                <a:gd name="T20" fmla="*/ 169 w 170"/>
                <a:gd name="T21" fmla="*/ 59 h 60"/>
                <a:gd name="T22" fmla="*/ 170 w 170"/>
                <a:gd name="T23" fmla="*/ 53 h 60"/>
                <a:gd name="T24" fmla="*/ 170 w 170"/>
                <a:gd name="T25" fmla="*/ 48 h 60"/>
                <a:gd name="T26" fmla="*/ 165 w 170"/>
                <a:gd name="T27" fmla="*/ 40 h 60"/>
                <a:gd name="T28" fmla="*/ 154 w 170"/>
                <a:gd name="T29" fmla="*/ 30 h 60"/>
                <a:gd name="T30" fmla="*/ 147 w 170"/>
                <a:gd name="T31" fmla="*/ 22 h 60"/>
                <a:gd name="T32" fmla="*/ 139 w 170"/>
                <a:gd name="T33" fmla="*/ 15 h 60"/>
                <a:gd name="T34" fmla="*/ 125 w 170"/>
                <a:gd name="T35" fmla="*/ 7 h 60"/>
                <a:gd name="T36" fmla="*/ 122 w 170"/>
                <a:gd name="T37" fmla="*/ 5 h 60"/>
                <a:gd name="T38" fmla="*/ 115 w 170"/>
                <a:gd name="T39" fmla="*/ 4 h 60"/>
                <a:gd name="T40" fmla="*/ 103 w 170"/>
                <a:gd name="T41" fmla="*/ 3 h 60"/>
                <a:gd name="T42" fmla="*/ 89 w 170"/>
                <a:gd name="T43" fmla="*/ 0 h 60"/>
                <a:gd name="T44" fmla="*/ 73 w 170"/>
                <a:gd name="T45" fmla="*/ 0 h 60"/>
                <a:gd name="T46" fmla="*/ 55 w 170"/>
                <a:gd name="T47" fmla="*/ 3 h 60"/>
                <a:gd name="T48" fmla="*/ 37 w 170"/>
                <a:gd name="T49" fmla="*/ 7 h 60"/>
                <a:gd name="T50" fmla="*/ 19 w 170"/>
                <a:gd name="T51" fmla="*/ 15 h 60"/>
                <a:gd name="T52" fmla="*/ 0 w 170"/>
                <a:gd name="T53" fmla="*/ 11 h 60"/>
                <a:gd name="T54" fmla="*/ 0 w 170"/>
                <a:gd name="T55" fmla="*/ 15 h 60"/>
                <a:gd name="T56" fmla="*/ 2 w 170"/>
                <a:gd name="T57" fmla="*/ 26 h 60"/>
                <a:gd name="T58" fmla="*/ 4 w 170"/>
                <a:gd name="T59" fmla="*/ 38 h 60"/>
                <a:gd name="T60" fmla="*/ 10 w 170"/>
                <a:gd name="T6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60">
                  <a:moveTo>
                    <a:pt x="10" y="46"/>
                  </a:moveTo>
                  <a:lnTo>
                    <a:pt x="11" y="45"/>
                  </a:lnTo>
                  <a:lnTo>
                    <a:pt x="18" y="42"/>
                  </a:lnTo>
                  <a:lnTo>
                    <a:pt x="26" y="40"/>
                  </a:lnTo>
                  <a:lnTo>
                    <a:pt x="40" y="36"/>
                  </a:lnTo>
                  <a:lnTo>
                    <a:pt x="55" y="33"/>
                  </a:lnTo>
                  <a:lnTo>
                    <a:pt x="73" y="31"/>
                  </a:lnTo>
                  <a:lnTo>
                    <a:pt x="93" y="33"/>
                  </a:lnTo>
                  <a:lnTo>
                    <a:pt x="115" y="37"/>
                  </a:lnTo>
                  <a:lnTo>
                    <a:pt x="168" y="60"/>
                  </a:lnTo>
                  <a:lnTo>
                    <a:pt x="169" y="59"/>
                  </a:lnTo>
                  <a:lnTo>
                    <a:pt x="170" y="53"/>
                  </a:lnTo>
                  <a:lnTo>
                    <a:pt x="170" y="48"/>
                  </a:lnTo>
                  <a:lnTo>
                    <a:pt x="165" y="40"/>
                  </a:lnTo>
                  <a:lnTo>
                    <a:pt x="154" y="30"/>
                  </a:lnTo>
                  <a:lnTo>
                    <a:pt x="147" y="22"/>
                  </a:lnTo>
                  <a:lnTo>
                    <a:pt x="139" y="15"/>
                  </a:lnTo>
                  <a:lnTo>
                    <a:pt x="125" y="7"/>
                  </a:lnTo>
                  <a:lnTo>
                    <a:pt x="122" y="5"/>
                  </a:lnTo>
                  <a:lnTo>
                    <a:pt x="115" y="4"/>
                  </a:lnTo>
                  <a:lnTo>
                    <a:pt x="103" y="3"/>
                  </a:lnTo>
                  <a:lnTo>
                    <a:pt x="89" y="0"/>
                  </a:lnTo>
                  <a:lnTo>
                    <a:pt x="73" y="0"/>
                  </a:lnTo>
                  <a:lnTo>
                    <a:pt x="55" y="3"/>
                  </a:lnTo>
                  <a:lnTo>
                    <a:pt x="37" y="7"/>
                  </a:lnTo>
                  <a:lnTo>
                    <a:pt x="19" y="15"/>
                  </a:lnTo>
                  <a:lnTo>
                    <a:pt x="0" y="11"/>
                  </a:lnTo>
                  <a:lnTo>
                    <a:pt x="0" y="15"/>
                  </a:lnTo>
                  <a:lnTo>
                    <a:pt x="2" y="26"/>
                  </a:lnTo>
                  <a:lnTo>
                    <a:pt x="4" y="38"/>
                  </a:lnTo>
                  <a:lnTo>
                    <a:pt x="1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6" name="Freeform 58">
              <a:extLst>
                <a:ext uri="{FF2B5EF4-FFF2-40B4-BE49-F238E27FC236}">
                  <a16:creationId xmlns:a16="http://schemas.microsoft.com/office/drawing/2014/main" id="{85A3AD2D-46EE-2281-07A0-54441EC57AED}"/>
                </a:ext>
              </a:extLst>
            </p:cNvPr>
            <p:cNvSpPr>
              <a:spLocks/>
            </p:cNvSpPr>
            <p:nvPr/>
          </p:nvSpPr>
          <p:spPr bwMode="auto">
            <a:xfrm flipH="1">
              <a:off x="5151" y="3180"/>
              <a:ext cx="77" cy="19"/>
            </a:xfrm>
            <a:custGeom>
              <a:avLst/>
              <a:gdLst>
                <a:gd name="T0" fmla="*/ 131 w 205"/>
                <a:gd name="T1" fmla="*/ 14 h 54"/>
                <a:gd name="T2" fmla="*/ 101 w 205"/>
                <a:gd name="T3" fmla="*/ 2 h 54"/>
                <a:gd name="T4" fmla="*/ 97 w 205"/>
                <a:gd name="T5" fmla="*/ 5 h 54"/>
                <a:gd name="T6" fmla="*/ 86 w 205"/>
                <a:gd name="T7" fmla="*/ 10 h 54"/>
                <a:gd name="T8" fmla="*/ 72 w 205"/>
                <a:gd name="T9" fmla="*/ 18 h 54"/>
                <a:gd name="T10" fmla="*/ 63 w 205"/>
                <a:gd name="T11" fmla="*/ 25 h 54"/>
                <a:gd name="T12" fmla="*/ 61 w 205"/>
                <a:gd name="T13" fmla="*/ 25 h 54"/>
                <a:gd name="T14" fmla="*/ 56 w 205"/>
                <a:gd name="T15" fmla="*/ 26 h 54"/>
                <a:gd name="T16" fmla="*/ 47 w 205"/>
                <a:gd name="T17" fmla="*/ 28 h 54"/>
                <a:gd name="T18" fmla="*/ 39 w 205"/>
                <a:gd name="T19" fmla="*/ 31 h 54"/>
                <a:gd name="T20" fmla="*/ 28 w 205"/>
                <a:gd name="T21" fmla="*/ 32 h 54"/>
                <a:gd name="T22" fmla="*/ 19 w 205"/>
                <a:gd name="T23" fmla="*/ 32 h 54"/>
                <a:gd name="T24" fmla="*/ 8 w 205"/>
                <a:gd name="T25" fmla="*/ 33 h 54"/>
                <a:gd name="T26" fmla="*/ 0 w 205"/>
                <a:gd name="T27" fmla="*/ 32 h 54"/>
                <a:gd name="T28" fmla="*/ 1 w 205"/>
                <a:gd name="T29" fmla="*/ 33 h 54"/>
                <a:gd name="T30" fmla="*/ 2 w 205"/>
                <a:gd name="T31" fmla="*/ 36 h 54"/>
                <a:gd name="T32" fmla="*/ 8 w 205"/>
                <a:gd name="T33" fmla="*/ 40 h 54"/>
                <a:gd name="T34" fmla="*/ 15 w 205"/>
                <a:gd name="T35" fmla="*/ 44 h 54"/>
                <a:gd name="T36" fmla="*/ 24 w 205"/>
                <a:gd name="T37" fmla="*/ 48 h 54"/>
                <a:gd name="T38" fmla="*/ 37 w 205"/>
                <a:gd name="T39" fmla="*/ 51 h 54"/>
                <a:gd name="T40" fmla="*/ 53 w 205"/>
                <a:gd name="T41" fmla="*/ 54 h 54"/>
                <a:gd name="T42" fmla="*/ 72 w 205"/>
                <a:gd name="T43" fmla="*/ 54 h 54"/>
                <a:gd name="T44" fmla="*/ 101 w 205"/>
                <a:gd name="T45" fmla="*/ 36 h 54"/>
                <a:gd name="T46" fmla="*/ 127 w 205"/>
                <a:gd name="T47" fmla="*/ 44 h 54"/>
                <a:gd name="T48" fmla="*/ 148 w 205"/>
                <a:gd name="T49" fmla="*/ 31 h 54"/>
                <a:gd name="T50" fmla="*/ 152 w 205"/>
                <a:gd name="T51" fmla="*/ 32 h 54"/>
                <a:gd name="T52" fmla="*/ 161 w 205"/>
                <a:gd name="T53" fmla="*/ 36 h 54"/>
                <a:gd name="T54" fmla="*/ 172 w 205"/>
                <a:gd name="T55" fmla="*/ 39 h 54"/>
                <a:gd name="T56" fmla="*/ 180 w 205"/>
                <a:gd name="T57" fmla="*/ 40 h 54"/>
                <a:gd name="T58" fmla="*/ 187 w 205"/>
                <a:gd name="T59" fmla="*/ 37 h 54"/>
                <a:gd name="T60" fmla="*/ 196 w 205"/>
                <a:gd name="T61" fmla="*/ 35 h 54"/>
                <a:gd name="T62" fmla="*/ 202 w 205"/>
                <a:gd name="T63" fmla="*/ 31 h 54"/>
                <a:gd name="T64" fmla="*/ 205 w 205"/>
                <a:gd name="T65" fmla="*/ 29 h 54"/>
                <a:gd name="T66" fmla="*/ 182 w 205"/>
                <a:gd name="T67" fmla="*/ 20 h 54"/>
                <a:gd name="T68" fmla="*/ 156 w 205"/>
                <a:gd name="T69" fmla="*/ 0 h 54"/>
                <a:gd name="T70" fmla="*/ 131 w 205"/>
                <a:gd name="T71"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5" h="54">
                  <a:moveTo>
                    <a:pt x="131" y="14"/>
                  </a:moveTo>
                  <a:lnTo>
                    <a:pt x="101" y="2"/>
                  </a:lnTo>
                  <a:lnTo>
                    <a:pt x="97" y="5"/>
                  </a:lnTo>
                  <a:lnTo>
                    <a:pt x="86" y="10"/>
                  </a:lnTo>
                  <a:lnTo>
                    <a:pt x="72" y="18"/>
                  </a:lnTo>
                  <a:lnTo>
                    <a:pt x="63" y="25"/>
                  </a:lnTo>
                  <a:lnTo>
                    <a:pt x="61" y="25"/>
                  </a:lnTo>
                  <a:lnTo>
                    <a:pt x="56" y="26"/>
                  </a:lnTo>
                  <a:lnTo>
                    <a:pt x="47" y="28"/>
                  </a:lnTo>
                  <a:lnTo>
                    <a:pt x="39" y="31"/>
                  </a:lnTo>
                  <a:lnTo>
                    <a:pt x="28" y="32"/>
                  </a:lnTo>
                  <a:lnTo>
                    <a:pt x="19" y="32"/>
                  </a:lnTo>
                  <a:lnTo>
                    <a:pt x="8" y="33"/>
                  </a:lnTo>
                  <a:lnTo>
                    <a:pt x="0" y="32"/>
                  </a:lnTo>
                  <a:lnTo>
                    <a:pt x="1" y="33"/>
                  </a:lnTo>
                  <a:lnTo>
                    <a:pt x="2" y="36"/>
                  </a:lnTo>
                  <a:lnTo>
                    <a:pt x="8" y="40"/>
                  </a:lnTo>
                  <a:lnTo>
                    <a:pt x="15" y="44"/>
                  </a:lnTo>
                  <a:lnTo>
                    <a:pt x="24" y="48"/>
                  </a:lnTo>
                  <a:lnTo>
                    <a:pt x="37" y="51"/>
                  </a:lnTo>
                  <a:lnTo>
                    <a:pt x="53" y="54"/>
                  </a:lnTo>
                  <a:lnTo>
                    <a:pt x="72" y="54"/>
                  </a:lnTo>
                  <a:lnTo>
                    <a:pt x="101" y="36"/>
                  </a:lnTo>
                  <a:lnTo>
                    <a:pt x="127" y="44"/>
                  </a:lnTo>
                  <a:lnTo>
                    <a:pt x="148" y="31"/>
                  </a:lnTo>
                  <a:lnTo>
                    <a:pt x="152" y="32"/>
                  </a:lnTo>
                  <a:lnTo>
                    <a:pt x="161" y="36"/>
                  </a:lnTo>
                  <a:lnTo>
                    <a:pt x="172" y="39"/>
                  </a:lnTo>
                  <a:lnTo>
                    <a:pt x="180" y="40"/>
                  </a:lnTo>
                  <a:lnTo>
                    <a:pt x="187" y="37"/>
                  </a:lnTo>
                  <a:lnTo>
                    <a:pt x="196" y="35"/>
                  </a:lnTo>
                  <a:lnTo>
                    <a:pt x="202" y="31"/>
                  </a:lnTo>
                  <a:lnTo>
                    <a:pt x="205" y="29"/>
                  </a:lnTo>
                  <a:lnTo>
                    <a:pt x="182" y="20"/>
                  </a:lnTo>
                  <a:lnTo>
                    <a:pt x="156" y="0"/>
                  </a:lnTo>
                  <a:lnTo>
                    <a:pt x="1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7" name="Freeform 59">
              <a:extLst>
                <a:ext uri="{FF2B5EF4-FFF2-40B4-BE49-F238E27FC236}">
                  <a16:creationId xmlns:a16="http://schemas.microsoft.com/office/drawing/2014/main" id="{EB22FD3F-F801-B25A-AEC2-1001FDA05AE5}"/>
                </a:ext>
              </a:extLst>
            </p:cNvPr>
            <p:cNvSpPr>
              <a:spLocks/>
            </p:cNvSpPr>
            <p:nvPr/>
          </p:nvSpPr>
          <p:spPr bwMode="auto">
            <a:xfrm flipH="1">
              <a:off x="5097" y="2913"/>
              <a:ext cx="355" cy="209"/>
            </a:xfrm>
            <a:custGeom>
              <a:avLst/>
              <a:gdLst>
                <a:gd name="T0" fmla="*/ 946 w 948"/>
                <a:gd name="T1" fmla="*/ 235 h 559"/>
                <a:gd name="T2" fmla="*/ 943 w 948"/>
                <a:gd name="T3" fmla="*/ 211 h 559"/>
                <a:gd name="T4" fmla="*/ 929 w 948"/>
                <a:gd name="T5" fmla="*/ 177 h 559"/>
                <a:gd name="T6" fmla="*/ 926 w 948"/>
                <a:gd name="T7" fmla="*/ 161 h 559"/>
                <a:gd name="T8" fmla="*/ 918 w 948"/>
                <a:gd name="T9" fmla="*/ 137 h 559"/>
                <a:gd name="T10" fmla="*/ 902 w 948"/>
                <a:gd name="T11" fmla="*/ 114 h 559"/>
                <a:gd name="T12" fmla="*/ 858 w 948"/>
                <a:gd name="T13" fmla="*/ 86 h 559"/>
                <a:gd name="T14" fmla="*/ 836 w 948"/>
                <a:gd name="T15" fmla="*/ 74 h 559"/>
                <a:gd name="T16" fmla="*/ 802 w 948"/>
                <a:gd name="T17" fmla="*/ 63 h 559"/>
                <a:gd name="T18" fmla="*/ 774 w 948"/>
                <a:gd name="T19" fmla="*/ 58 h 559"/>
                <a:gd name="T20" fmla="*/ 750 w 948"/>
                <a:gd name="T21" fmla="*/ 49 h 559"/>
                <a:gd name="T22" fmla="*/ 714 w 948"/>
                <a:gd name="T23" fmla="*/ 33 h 559"/>
                <a:gd name="T24" fmla="*/ 681 w 948"/>
                <a:gd name="T25" fmla="*/ 28 h 559"/>
                <a:gd name="T26" fmla="*/ 647 w 948"/>
                <a:gd name="T27" fmla="*/ 17 h 559"/>
                <a:gd name="T28" fmla="*/ 624 w 948"/>
                <a:gd name="T29" fmla="*/ 17 h 559"/>
                <a:gd name="T30" fmla="*/ 599 w 948"/>
                <a:gd name="T31" fmla="*/ 12 h 559"/>
                <a:gd name="T32" fmla="*/ 580 w 948"/>
                <a:gd name="T33" fmla="*/ 4 h 559"/>
                <a:gd name="T34" fmla="*/ 550 w 948"/>
                <a:gd name="T35" fmla="*/ 1 h 559"/>
                <a:gd name="T36" fmla="*/ 519 w 948"/>
                <a:gd name="T37" fmla="*/ 8 h 559"/>
                <a:gd name="T38" fmla="*/ 481 w 948"/>
                <a:gd name="T39" fmla="*/ 8 h 559"/>
                <a:gd name="T40" fmla="*/ 451 w 948"/>
                <a:gd name="T41" fmla="*/ 10 h 559"/>
                <a:gd name="T42" fmla="*/ 417 w 948"/>
                <a:gd name="T43" fmla="*/ 7 h 559"/>
                <a:gd name="T44" fmla="*/ 389 w 948"/>
                <a:gd name="T45" fmla="*/ 15 h 559"/>
                <a:gd name="T46" fmla="*/ 364 w 948"/>
                <a:gd name="T47" fmla="*/ 26 h 559"/>
                <a:gd name="T48" fmla="*/ 332 w 948"/>
                <a:gd name="T49" fmla="*/ 29 h 559"/>
                <a:gd name="T50" fmla="*/ 317 w 948"/>
                <a:gd name="T51" fmla="*/ 43 h 559"/>
                <a:gd name="T52" fmla="*/ 299 w 948"/>
                <a:gd name="T53" fmla="*/ 41 h 559"/>
                <a:gd name="T54" fmla="*/ 271 w 948"/>
                <a:gd name="T55" fmla="*/ 59 h 559"/>
                <a:gd name="T56" fmla="*/ 249 w 948"/>
                <a:gd name="T57" fmla="*/ 60 h 559"/>
                <a:gd name="T58" fmla="*/ 216 w 948"/>
                <a:gd name="T59" fmla="*/ 77 h 559"/>
                <a:gd name="T60" fmla="*/ 192 w 948"/>
                <a:gd name="T61" fmla="*/ 89 h 559"/>
                <a:gd name="T62" fmla="*/ 174 w 948"/>
                <a:gd name="T63" fmla="*/ 89 h 559"/>
                <a:gd name="T64" fmla="*/ 144 w 948"/>
                <a:gd name="T65" fmla="*/ 119 h 559"/>
                <a:gd name="T66" fmla="*/ 129 w 948"/>
                <a:gd name="T67" fmla="*/ 148 h 559"/>
                <a:gd name="T68" fmla="*/ 111 w 948"/>
                <a:gd name="T69" fmla="*/ 145 h 559"/>
                <a:gd name="T70" fmla="*/ 83 w 948"/>
                <a:gd name="T71" fmla="*/ 178 h 559"/>
                <a:gd name="T72" fmla="*/ 52 w 948"/>
                <a:gd name="T73" fmla="*/ 209 h 559"/>
                <a:gd name="T74" fmla="*/ 44 w 948"/>
                <a:gd name="T75" fmla="*/ 241 h 559"/>
                <a:gd name="T76" fmla="*/ 38 w 948"/>
                <a:gd name="T77" fmla="*/ 258 h 559"/>
                <a:gd name="T78" fmla="*/ 18 w 948"/>
                <a:gd name="T79" fmla="*/ 289 h 559"/>
                <a:gd name="T80" fmla="*/ 4 w 948"/>
                <a:gd name="T81" fmla="*/ 331 h 559"/>
                <a:gd name="T82" fmla="*/ 8 w 948"/>
                <a:gd name="T83" fmla="*/ 362 h 559"/>
                <a:gd name="T84" fmla="*/ 1 w 948"/>
                <a:gd name="T85" fmla="*/ 396 h 559"/>
                <a:gd name="T86" fmla="*/ 19 w 948"/>
                <a:gd name="T87" fmla="*/ 425 h 559"/>
                <a:gd name="T88" fmla="*/ 14 w 948"/>
                <a:gd name="T89" fmla="*/ 439 h 559"/>
                <a:gd name="T90" fmla="*/ 25 w 948"/>
                <a:gd name="T91" fmla="*/ 473 h 559"/>
                <a:gd name="T92" fmla="*/ 41 w 948"/>
                <a:gd name="T93" fmla="*/ 506 h 559"/>
                <a:gd name="T94" fmla="*/ 36 w 948"/>
                <a:gd name="T95" fmla="*/ 525 h 559"/>
                <a:gd name="T96" fmla="*/ 63 w 948"/>
                <a:gd name="T97" fmla="*/ 557 h 559"/>
                <a:gd name="T98" fmla="*/ 67 w 948"/>
                <a:gd name="T99" fmla="*/ 558 h 559"/>
                <a:gd name="T100" fmla="*/ 82 w 948"/>
                <a:gd name="T101" fmla="*/ 547 h 559"/>
                <a:gd name="T102" fmla="*/ 123 w 948"/>
                <a:gd name="T103" fmla="*/ 532 h 559"/>
                <a:gd name="T104" fmla="*/ 177 w 948"/>
                <a:gd name="T105" fmla="*/ 553 h 559"/>
                <a:gd name="T106" fmla="*/ 221 w 948"/>
                <a:gd name="T107" fmla="*/ 558 h 559"/>
                <a:gd name="T108" fmla="*/ 226 w 948"/>
                <a:gd name="T109" fmla="*/ 418 h 559"/>
                <a:gd name="T110" fmla="*/ 293 w 948"/>
                <a:gd name="T111" fmla="*/ 339 h 559"/>
                <a:gd name="T112" fmla="*/ 480 w 948"/>
                <a:gd name="T113" fmla="*/ 261 h 559"/>
                <a:gd name="T114" fmla="*/ 641 w 948"/>
                <a:gd name="T115" fmla="*/ 252 h 559"/>
                <a:gd name="T116" fmla="*/ 795 w 948"/>
                <a:gd name="T117" fmla="*/ 266 h 559"/>
                <a:gd name="T118" fmla="*/ 870 w 948"/>
                <a:gd name="T119" fmla="*/ 284 h 559"/>
                <a:gd name="T120" fmla="*/ 906 w 948"/>
                <a:gd name="T121" fmla="*/ 315 h 559"/>
                <a:gd name="T122" fmla="*/ 932 w 948"/>
                <a:gd name="T123" fmla="*/ 28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559">
                  <a:moveTo>
                    <a:pt x="948" y="255"/>
                  </a:moveTo>
                  <a:lnTo>
                    <a:pt x="948" y="251"/>
                  </a:lnTo>
                  <a:lnTo>
                    <a:pt x="947" y="247"/>
                  </a:lnTo>
                  <a:lnTo>
                    <a:pt x="946" y="243"/>
                  </a:lnTo>
                  <a:lnTo>
                    <a:pt x="944" y="240"/>
                  </a:lnTo>
                  <a:lnTo>
                    <a:pt x="946" y="237"/>
                  </a:lnTo>
                  <a:lnTo>
                    <a:pt x="946" y="235"/>
                  </a:lnTo>
                  <a:lnTo>
                    <a:pt x="947" y="232"/>
                  </a:lnTo>
                  <a:lnTo>
                    <a:pt x="947" y="229"/>
                  </a:lnTo>
                  <a:lnTo>
                    <a:pt x="947" y="225"/>
                  </a:lnTo>
                  <a:lnTo>
                    <a:pt x="946" y="221"/>
                  </a:lnTo>
                  <a:lnTo>
                    <a:pt x="943" y="217"/>
                  </a:lnTo>
                  <a:lnTo>
                    <a:pt x="942" y="214"/>
                  </a:lnTo>
                  <a:lnTo>
                    <a:pt x="943" y="211"/>
                  </a:lnTo>
                  <a:lnTo>
                    <a:pt x="943" y="207"/>
                  </a:lnTo>
                  <a:lnTo>
                    <a:pt x="944" y="204"/>
                  </a:lnTo>
                  <a:lnTo>
                    <a:pt x="944" y="202"/>
                  </a:lnTo>
                  <a:lnTo>
                    <a:pt x="943" y="193"/>
                  </a:lnTo>
                  <a:lnTo>
                    <a:pt x="940" y="187"/>
                  </a:lnTo>
                  <a:lnTo>
                    <a:pt x="936" y="181"/>
                  </a:lnTo>
                  <a:lnTo>
                    <a:pt x="929" y="177"/>
                  </a:lnTo>
                  <a:lnTo>
                    <a:pt x="929" y="176"/>
                  </a:lnTo>
                  <a:lnTo>
                    <a:pt x="929" y="174"/>
                  </a:lnTo>
                  <a:lnTo>
                    <a:pt x="929" y="174"/>
                  </a:lnTo>
                  <a:lnTo>
                    <a:pt x="929" y="173"/>
                  </a:lnTo>
                  <a:lnTo>
                    <a:pt x="929" y="169"/>
                  </a:lnTo>
                  <a:lnTo>
                    <a:pt x="928" y="165"/>
                  </a:lnTo>
                  <a:lnTo>
                    <a:pt x="926" y="161"/>
                  </a:lnTo>
                  <a:lnTo>
                    <a:pt x="925" y="158"/>
                  </a:lnTo>
                  <a:lnTo>
                    <a:pt x="925" y="156"/>
                  </a:lnTo>
                  <a:lnTo>
                    <a:pt x="925" y="155"/>
                  </a:lnTo>
                  <a:lnTo>
                    <a:pt x="925" y="155"/>
                  </a:lnTo>
                  <a:lnTo>
                    <a:pt x="925" y="154"/>
                  </a:lnTo>
                  <a:lnTo>
                    <a:pt x="924" y="145"/>
                  </a:lnTo>
                  <a:lnTo>
                    <a:pt x="918" y="137"/>
                  </a:lnTo>
                  <a:lnTo>
                    <a:pt x="911" y="132"/>
                  </a:lnTo>
                  <a:lnTo>
                    <a:pt x="903" y="128"/>
                  </a:lnTo>
                  <a:lnTo>
                    <a:pt x="903" y="126"/>
                  </a:lnTo>
                  <a:lnTo>
                    <a:pt x="903" y="125"/>
                  </a:lnTo>
                  <a:lnTo>
                    <a:pt x="903" y="125"/>
                  </a:lnTo>
                  <a:lnTo>
                    <a:pt x="903" y="124"/>
                  </a:lnTo>
                  <a:lnTo>
                    <a:pt x="902" y="114"/>
                  </a:lnTo>
                  <a:lnTo>
                    <a:pt x="896" y="106"/>
                  </a:lnTo>
                  <a:lnTo>
                    <a:pt x="888" y="100"/>
                  </a:lnTo>
                  <a:lnTo>
                    <a:pt x="879" y="97"/>
                  </a:lnTo>
                  <a:lnTo>
                    <a:pt x="874" y="93"/>
                  </a:lnTo>
                  <a:lnTo>
                    <a:pt x="870" y="89"/>
                  </a:lnTo>
                  <a:lnTo>
                    <a:pt x="863" y="88"/>
                  </a:lnTo>
                  <a:lnTo>
                    <a:pt x="858" y="86"/>
                  </a:lnTo>
                  <a:lnTo>
                    <a:pt x="857" y="86"/>
                  </a:lnTo>
                  <a:lnTo>
                    <a:pt x="854" y="86"/>
                  </a:lnTo>
                  <a:lnTo>
                    <a:pt x="852" y="86"/>
                  </a:lnTo>
                  <a:lnTo>
                    <a:pt x="851" y="86"/>
                  </a:lnTo>
                  <a:lnTo>
                    <a:pt x="847" y="81"/>
                  </a:lnTo>
                  <a:lnTo>
                    <a:pt x="843" y="77"/>
                  </a:lnTo>
                  <a:lnTo>
                    <a:pt x="836" y="74"/>
                  </a:lnTo>
                  <a:lnTo>
                    <a:pt x="829" y="73"/>
                  </a:lnTo>
                  <a:lnTo>
                    <a:pt x="825" y="69"/>
                  </a:lnTo>
                  <a:lnTo>
                    <a:pt x="821" y="65"/>
                  </a:lnTo>
                  <a:lnTo>
                    <a:pt x="814" y="63"/>
                  </a:lnTo>
                  <a:lnTo>
                    <a:pt x="807" y="62"/>
                  </a:lnTo>
                  <a:lnTo>
                    <a:pt x="804" y="62"/>
                  </a:lnTo>
                  <a:lnTo>
                    <a:pt x="802" y="63"/>
                  </a:lnTo>
                  <a:lnTo>
                    <a:pt x="798" y="65"/>
                  </a:lnTo>
                  <a:lnTo>
                    <a:pt x="795" y="66"/>
                  </a:lnTo>
                  <a:lnTo>
                    <a:pt x="791" y="62"/>
                  </a:lnTo>
                  <a:lnTo>
                    <a:pt x="785" y="59"/>
                  </a:lnTo>
                  <a:lnTo>
                    <a:pt x="781" y="58"/>
                  </a:lnTo>
                  <a:lnTo>
                    <a:pt x="776" y="58"/>
                  </a:lnTo>
                  <a:lnTo>
                    <a:pt x="774" y="58"/>
                  </a:lnTo>
                  <a:lnTo>
                    <a:pt x="773" y="58"/>
                  </a:lnTo>
                  <a:lnTo>
                    <a:pt x="772" y="58"/>
                  </a:lnTo>
                  <a:lnTo>
                    <a:pt x="770" y="59"/>
                  </a:lnTo>
                  <a:lnTo>
                    <a:pt x="766" y="55"/>
                  </a:lnTo>
                  <a:lnTo>
                    <a:pt x="761" y="52"/>
                  </a:lnTo>
                  <a:lnTo>
                    <a:pt x="755" y="51"/>
                  </a:lnTo>
                  <a:lnTo>
                    <a:pt x="750" y="49"/>
                  </a:lnTo>
                  <a:lnTo>
                    <a:pt x="744" y="49"/>
                  </a:lnTo>
                  <a:lnTo>
                    <a:pt x="740" y="51"/>
                  </a:lnTo>
                  <a:lnTo>
                    <a:pt x="735" y="54"/>
                  </a:lnTo>
                  <a:lnTo>
                    <a:pt x="730" y="56"/>
                  </a:lnTo>
                  <a:lnTo>
                    <a:pt x="728" y="47"/>
                  </a:lnTo>
                  <a:lnTo>
                    <a:pt x="722" y="39"/>
                  </a:lnTo>
                  <a:lnTo>
                    <a:pt x="714" y="33"/>
                  </a:lnTo>
                  <a:lnTo>
                    <a:pt x="704" y="32"/>
                  </a:lnTo>
                  <a:lnTo>
                    <a:pt x="700" y="32"/>
                  </a:lnTo>
                  <a:lnTo>
                    <a:pt x="696" y="33"/>
                  </a:lnTo>
                  <a:lnTo>
                    <a:pt x="692" y="36"/>
                  </a:lnTo>
                  <a:lnTo>
                    <a:pt x="689" y="37"/>
                  </a:lnTo>
                  <a:lnTo>
                    <a:pt x="685" y="32"/>
                  </a:lnTo>
                  <a:lnTo>
                    <a:pt x="681" y="28"/>
                  </a:lnTo>
                  <a:lnTo>
                    <a:pt x="674" y="25"/>
                  </a:lnTo>
                  <a:lnTo>
                    <a:pt x="667" y="23"/>
                  </a:lnTo>
                  <a:lnTo>
                    <a:pt x="665" y="21"/>
                  </a:lnTo>
                  <a:lnTo>
                    <a:pt x="661" y="18"/>
                  </a:lnTo>
                  <a:lnTo>
                    <a:pt x="656" y="17"/>
                  </a:lnTo>
                  <a:lnTo>
                    <a:pt x="651" y="17"/>
                  </a:lnTo>
                  <a:lnTo>
                    <a:pt x="647" y="17"/>
                  </a:lnTo>
                  <a:lnTo>
                    <a:pt x="644" y="18"/>
                  </a:lnTo>
                  <a:lnTo>
                    <a:pt x="640" y="19"/>
                  </a:lnTo>
                  <a:lnTo>
                    <a:pt x="637" y="21"/>
                  </a:lnTo>
                  <a:lnTo>
                    <a:pt x="635" y="19"/>
                  </a:lnTo>
                  <a:lnTo>
                    <a:pt x="630" y="18"/>
                  </a:lnTo>
                  <a:lnTo>
                    <a:pt x="628" y="17"/>
                  </a:lnTo>
                  <a:lnTo>
                    <a:pt x="624" y="17"/>
                  </a:lnTo>
                  <a:lnTo>
                    <a:pt x="621" y="17"/>
                  </a:lnTo>
                  <a:lnTo>
                    <a:pt x="618" y="18"/>
                  </a:lnTo>
                  <a:lnTo>
                    <a:pt x="614" y="18"/>
                  </a:lnTo>
                  <a:lnTo>
                    <a:pt x="611" y="19"/>
                  </a:lnTo>
                  <a:lnTo>
                    <a:pt x="607" y="17"/>
                  </a:lnTo>
                  <a:lnTo>
                    <a:pt x="603" y="14"/>
                  </a:lnTo>
                  <a:lnTo>
                    <a:pt x="599" y="12"/>
                  </a:lnTo>
                  <a:lnTo>
                    <a:pt x="593" y="12"/>
                  </a:lnTo>
                  <a:lnTo>
                    <a:pt x="592" y="12"/>
                  </a:lnTo>
                  <a:lnTo>
                    <a:pt x="591" y="12"/>
                  </a:lnTo>
                  <a:lnTo>
                    <a:pt x="589" y="12"/>
                  </a:lnTo>
                  <a:lnTo>
                    <a:pt x="588" y="14"/>
                  </a:lnTo>
                  <a:lnTo>
                    <a:pt x="584" y="8"/>
                  </a:lnTo>
                  <a:lnTo>
                    <a:pt x="580" y="4"/>
                  </a:lnTo>
                  <a:lnTo>
                    <a:pt x="573" y="1"/>
                  </a:lnTo>
                  <a:lnTo>
                    <a:pt x="566" y="0"/>
                  </a:lnTo>
                  <a:lnTo>
                    <a:pt x="562" y="0"/>
                  </a:lnTo>
                  <a:lnTo>
                    <a:pt x="559" y="1"/>
                  </a:lnTo>
                  <a:lnTo>
                    <a:pt x="555" y="1"/>
                  </a:lnTo>
                  <a:lnTo>
                    <a:pt x="552" y="3"/>
                  </a:lnTo>
                  <a:lnTo>
                    <a:pt x="550" y="1"/>
                  </a:lnTo>
                  <a:lnTo>
                    <a:pt x="545" y="1"/>
                  </a:lnTo>
                  <a:lnTo>
                    <a:pt x="541" y="0"/>
                  </a:lnTo>
                  <a:lnTo>
                    <a:pt x="539" y="0"/>
                  </a:lnTo>
                  <a:lnTo>
                    <a:pt x="533" y="0"/>
                  </a:lnTo>
                  <a:lnTo>
                    <a:pt x="528" y="1"/>
                  </a:lnTo>
                  <a:lnTo>
                    <a:pt x="523" y="4"/>
                  </a:lnTo>
                  <a:lnTo>
                    <a:pt x="519" y="8"/>
                  </a:lnTo>
                  <a:lnTo>
                    <a:pt x="515" y="4"/>
                  </a:lnTo>
                  <a:lnTo>
                    <a:pt x="510" y="1"/>
                  </a:lnTo>
                  <a:lnTo>
                    <a:pt x="506" y="0"/>
                  </a:lnTo>
                  <a:lnTo>
                    <a:pt x="500" y="0"/>
                  </a:lnTo>
                  <a:lnTo>
                    <a:pt x="492" y="1"/>
                  </a:lnTo>
                  <a:lnTo>
                    <a:pt x="486" y="4"/>
                  </a:lnTo>
                  <a:lnTo>
                    <a:pt x="481" y="8"/>
                  </a:lnTo>
                  <a:lnTo>
                    <a:pt x="477" y="14"/>
                  </a:lnTo>
                  <a:lnTo>
                    <a:pt x="473" y="11"/>
                  </a:lnTo>
                  <a:lnTo>
                    <a:pt x="469" y="10"/>
                  </a:lnTo>
                  <a:lnTo>
                    <a:pt x="465" y="8"/>
                  </a:lnTo>
                  <a:lnTo>
                    <a:pt x="460" y="8"/>
                  </a:lnTo>
                  <a:lnTo>
                    <a:pt x="455" y="8"/>
                  </a:lnTo>
                  <a:lnTo>
                    <a:pt x="451" y="10"/>
                  </a:lnTo>
                  <a:lnTo>
                    <a:pt x="447" y="12"/>
                  </a:lnTo>
                  <a:lnTo>
                    <a:pt x="443" y="15"/>
                  </a:lnTo>
                  <a:lnTo>
                    <a:pt x="438" y="11"/>
                  </a:lnTo>
                  <a:lnTo>
                    <a:pt x="433" y="8"/>
                  </a:lnTo>
                  <a:lnTo>
                    <a:pt x="428" y="7"/>
                  </a:lnTo>
                  <a:lnTo>
                    <a:pt x="422" y="6"/>
                  </a:lnTo>
                  <a:lnTo>
                    <a:pt x="417" y="7"/>
                  </a:lnTo>
                  <a:lnTo>
                    <a:pt x="410" y="8"/>
                  </a:lnTo>
                  <a:lnTo>
                    <a:pt x="404" y="12"/>
                  </a:lnTo>
                  <a:lnTo>
                    <a:pt x="400" y="17"/>
                  </a:lnTo>
                  <a:lnTo>
                    <a:pt x="397" y="15"/>
                  </a:lnTo>
                  <a:lnTo>
                    <a:pt x="395" y="15"/>
                  </a:lnTo>
                  <a:lnTo>
                    <a:pt x="392" y="15"/>
                  </a:lnTo>
                  <a:lnTo>
                    <a:pt x="389" y="15"/>
                  </a:lnTo>
                  <a:lnTo>
                    <a:pt x="384" y="15"/>
                  </a:lnTo>
                  <a:lnTo>
                    <a:pt x="378" y="18"/>
                  </a:lnTo>
                  <a:lnTo>
                    <a:pt x="374" y="21"/>
                  </a:lnTo>
                  <a:lnTo>
                    <a:pt x="370" y="25"/>
                  </a:lnTo>
                  <a:lnTo>
                    <a:pt x="369" y="25"/>
                  </a:lnTo>
                  <a:lnTo>
                    <a:pt x="366" y="26"/>
                  </a:lnTo>
                  <a:lnTo>
                    <a:pt x="364" y="26"/>
                  </a:lnTo>
                  <a:lnTo>
                    <a:pt x="362" y="28"/>
                  </a:lnTo>
                  <a:lnTo>
                    <a:pt x="359" y="26"/>
                  </a:lnTo>
                  <a:lnTo>
                    <a:pt x="355" y="25"/>
                  </a:lnTo>
                  <a:lnTo>
                    <a:pt x="352" y="23"/>
                  </a:lnTo>
                  <a:lnTo>
                    <a:pt x="348" y="23"/>
                  </a:lnTo>
                  <a:lnTo>
                    <a:pt x="340" y="25"/>
                  </a:lnTo>
                  <a:lnTo>
                    <a:pt x="332" y="29"/>
                  </a:lnTo>
                  <a:lnTo>
                    <a:pt x="326" y="36"/>
                  </a:lnTo>
                  <a:lnTo>
                    <a:pt x="323" y="44"/>
                  </a:lnTo>
                  <a:lnTo>
                    <a:pt x="322" y="43"/>
                  </a:lnTo>
                  <a:lnTo>
                    <a:pt x="321" y="43"/>
                  </a:lnTo>
                  <a:lnTo>
                    <a:pt x="319" y="43"/>
                  </a:lnTo>
                  <a:lnTo>
                    <a:pt x="318" y="43"/>
                  </a:lnTo>
                  <a:lnTo>
                    <a:pt x="317" y="43"/>
                  </a:lnTo>
                  <a:lnTo>
                    <a:pt x="314" y="43"/>
                  </a:lnTo>
                  <a:lnTo>
                    <a:pt x="312" y="44"/>
                  </a:lnTo>
                  <a:lnTo>
                    <a:pt x="310" y="44"/>
                  </a:lnTo>
                  <a:lnTo>
                    <a:pt x="307" y="43"/>
                  </a:lnTo>
                  <a:lnTo>
                    <a:pt x="304" y="43"/>
                  </a:lnTo>
                  <a:lnTo>
                    <a:pt x="301" y="41"/>
                  </a:lnTo>
                  <a:lnTo>
                    <a:pt x="299" y="41"/>
                  </a:lnTo>
                  <a:lnTo>
                    <a:pt x="290" y="43"/>
                  </a:lnTo>
                  <a:lnTo>
                    <a:pt x="282" y="47"/>
                  </a:lnTo>
                  <a:lnTo>
                    <a:pt x="277" y="52"/>
                  </a:lnTo>
                  <a:lnTo>
                    <a:pt x="273" y="59"/>
                  </a:lnTo>
                  <a:lnTo>
                    <a:pt x="273" y="59"/>
                  </a:lnTo>
                  <a:lnTo>
                    <a:pt x="271" y="59"/>
                  </a:lnTo>
                  <a:lnTo>
                    <a:pt x="271" y="59"/>
                  </a:lnTo>
                  <a:lnTo>
                    <a:pt x="270" y="59"/>
                  </a:lnTo>
                  <a:lnTo>
                    <a:pt x="266" y="59"/>
                  </a:lnTo>
                  <a:lnTo>
                    <a:pt x="263" y="60"/>
                  </a:lnTo>
                  <a:lnTo>
                    <a:pt x="259" y="62"/>
                  </a:lnTo>
                  <a:lnTo>
                    <a:pt x="256" y="63"/>
                  </a:lnTo>
                  <a:lnTo>
                    <a:pt x="253" y="62"/>
                  </a:lnTo>
                  <a:lnTo>
                    <a:pt x="249" y="60"/>
                  </a:lnTo>
                  <a:lnTo>
                    <a:pt x="245" y="59"/>
                  </a:lnTo>
                  <a:lnTo>
                    <a:pt x="242" y="59"/>
                  </a:lnTo>
                  <a:lnTo>
                    <a:pt x="234" y="60"/>
                  </a:lnTo>
                  <a:lnTo>
                    <a:pt x="226" y="63"/>
                  </a:lnTo>
                  <a:lnTo>
                    <a:pt x="221" y="70"/>
                  </a:lnTo>
                  <a:lnTo>
                    <a:pt x="216" y="77"/>
                  </a:lnTo>
                  <a:lnTo>
                    <a:pt x="216" y="77"/>
                  </a:lnTo>
                  <a:lnTo>
                    <a:pt x="215" y="77"/>
                  </a:lnTo>
                  <a:lnTo>
                    <a:pt x="215" y="77"/>
                  </a:lnTo>
                  <a:lnTo>
                    <a:pt x="214" y="77"/>
                  </a:lnTo>
                  <a:lnTo>
                    <a:pt x="207" y="78"/>
                  </a:lnTo>
                  <a:lnTo>
                    <a:pt x="201" y="80"/>
                  </a:lnTo>
                  <a:lnTo>
                    <a:pt x="196" y="84"/>
                  </a:lnTo>
                  <a:lnTo>
                    <a:pt x="192" y="89"/>
                  </a:lnTo>
                  <a:lnTo>
                    <a:pt x="190" y="91"/>
                  </a:lnTo>
                  <a:lnTo>
                    <a:pt x="188" y="91"/>
                  </a:lnTo>
                  <a:lnTo>
                    <a:pt x="186" y="92"/>
                  </a:lnTo>
                  <a:lnTo>
                    <a:pt x="185" y="93"/>
                  </a:lnTo>
                  <a:lnTo>
                    <a:pt x="182" y="92"/>
                  </a:lnTo>
                  <a:lnTo>
                    <a:pt x="178" y="91"/>
                  </a:lnTo>
                  <a:lnTo>
                    <a:pt x="174" y="89"/>
                  </a:lnTo>
                  <a:lnTo>
                    <a:pt x="171" y="89"/>
                  </a:lnTo>
                  <a:lnTo>
                    <a:pt x="160" y="92"/>
                  </a:lnTo>
                  <a:lnTo>
                    <a:pt x="152" y="97"/>
                  </a:lnTo>
                  <a:lnTo>
                    <a:pt x="147" y="106"/>
                  </a:lnTo>
                  <a:lnTo>
                    <a:pt x="144" y="117"/>
                  </a:lnTo>
                  <a:lnTo>
                    <a:pt x="144" y="118"/>
                  </a:lnTo>
                  <a:lnTo>
                    <a:pt x="144" y="119"/>
                  </a:lnTo>
                  <a:lnTo>
                    <a:pt x="144" y="121"/>
                  </a:lnTo>
                  <a:lnTo>
                    <a:pt x="145" y="122"/>
                  </a:lnTo>
                  <a:lnTo>
                    <a:pt x="138" y="126"/>
                  </a:lnTo>
                  <a:lnTo>
                    <a:pt x="133" y="132"/>
                  </a:lnTo>
                  <a:lnTo>
                    <a:pt x="130" y="139"/>
                  </a:lnTo>
                  <a:lnTo>
                    <a:pt x="129" y="147"/>
                  </a:lnTo>
                  <a:lnTo>
                    <a:pt x="129" y="148"/>
                  </a:lnTo>
                  <a:lnTo>
                    <a:pt x="129" y="150"/>
                  </a:lnTo>
                  <a:lnTo>
                    <a:pt x="129" y="152"/>
                  </a:lnTo>
                  <a:lnTo>
                    <a:pt x="130" y="154"/>
                  </a:lnTo>
                  <a:lnTo>
                    <a:pt x="126" y="150"/>
                  </a:lnTo>
                  <a:lnTo>
                    <a:pt x="120" y="147"/>
                  </a:lnTo>
                  <a:lnTo>
                    <a:pt x="116" y="145"/>
                  </a:lnTo>
                  <a:lnTo>
                    <a:pt x="111" y="145"/>
                  </a:lnTo>
                  <a:lnTo>
                    <a:pt x="100" y="148"/>
                  </a:lnTo>
                  <a:lnTo>
                    <a:pt x="92" y="154"/>
                  </a:lnTo>
                  <a:lnTo>
                    <a:pt x="86" y="162"/>
                  </a:lnTo>
                  <a:lnTo>
                    <a:pt x="83" y="173"/>
                  </a:lnTo>
                  <a:lnTo>
                    <a:pt x="83" y="174"/>
                  </a:lnTo>
                  <a:lnTo>
                    <a:pt x="83" y="176"/>
                  </a:lnTo>
                  <a:lnTo>
                    <a:pt x="83" y="178"/>
                  </a:lnTo>
                  <a:lnTo>
                    <a:pt x="85" y="180"/>
                  </a:lnTo>
                  <a:lnTo>
                    <a:pt x="78" y="182"/>
                  </a:lnTo>
                  <a:lnTo>
                    <a:pt x="73" y="188"/>
                  </a:lnTo>
                  <a:lnTo>
                    <a:pt x="68" y="193"/>
                  </a:lnTo>
                  <a:lnTo>
                    <a:pt x="67" y="200"/>
                  </a:lnTo>
                  <a:lnTo>
                    <a:pt x="59" y="203"/>
                  </a:lnTo>
                  <a:lnTo>
                    <a:pt x="52" y="209"/>
                  </a:lnTo>
                  <a:lnTo>
                    <a:pt x="46" y="217"/>
                  </a:lnTo>
                  <a:lnTo>
                    <a:pt x="45" y="226"/>
                  </a:lnTo>
                  <a:lnTo>
                    <a:pt x="45" y="229"/>
                  </a:lnTo>
                  <a:lnTo>
                    <a:pt x="45" y="232"/>
                  </a:lnTo>
                  <a:lnTo>
                    <a:pt x="45" y="235"/>
                  </a:lnTo>
                  <a:lnTo>
                    <a:pt x="46" y="237"/>
                  </a:lnTo>
                  <a:lnTo>
                    <a:pt x="44" y="241"/>
                  </a:lnTo>
                  <a:lnTo>
                    <a:pt x="41" y="246"/>
                  </a:lnTo>
                  <a:lnTo>
                    <a:pt x="40" y="251"/>
                  </a:lnTo>
                  <a:lnTo>
                    <a:pt x="38" y="256"/>
                  </a:lnTo>
                  <a:lnTo>
                    <a:pt x="38" y="256"/>
                  </a:lnTo>
                  <a:lnTo>
                    <a:pt x="38" y="256"/>
                  </a:lnTo>
                  <a:lnTo>
                    <a:pt x="38" y="258"/>
                  </a:lnTo>
                  <a:lnTo>
                    <a:pt x="38" y="258"/>
                  </a:lnTo>
                  <a:lnTo>
                    <a:pt x="30" y="262"/>
                  </a:lnTo>
                  <a:lnTo>
                    <a:pt x="23" y="267"/>
                  </a:lnTo>
                  <a:lnTo>
                    <a:pt x="18" y="276"/>
                  </a:lnTo>
                  <a:lnTo>
                    <a:pt x="16" y="284"/>
                  </a:lnTo>
                  <a:lnTo>
                    <a:pt x="16" y="285"/>
                  </a:lnTo>
                  <a:lnTo>
                    <a:pt x="18" y="288"/>
                  </a:lnTo>
                  <a:lnTo>
                    <a:pt x="18" y="289"/>
                  </a:lnTo>
                  <a:lnTo>
                    <a:pt x="18" y="291"/>
                  </a:lnTo>
                  <a:lnTo>
                    <a:pt x="11" y="295"/>
                  </a:lnTo>
                  <a:lnTo>
                    <a:pt x="5" y="300"/>
                  </a:lnTo>
                  <a:lnTo>
                    <a:pt x="1" y="309"/>
                  </a:lnTo>
                  <a:lnTo>
                    <a:pt x="0" y="317"/>
                  </a:lnTo>
                  <a:lnTo>
                    <a:pt x="1" y="325"/>
                  </a:lnTo>
                  <a:lnTo>
                    <a:pt x="4" y="331"/>
                  </a:lnTo>
                  <a:lnTo>
                    <a:pt x="8" y="336"/>
                  </a:lnTo>
                  <a:lnTo>
                    <a:pt x="15" y="340"/>
                  </a:lnTo>
                  <a:lnTo>
                    <a:pt x="12" y="344"/>
                  </a:lnTo>
                  <a:lnTo>
                    <a:pt x="9" y="348"/>
                  </a:lnTo>
                  <a:lnTo>
                    <a:pt x="8" y="352"/>
                  </a:lnTo>
                  <a:lnTo>
                    <a:pt x="8" y="358"/>
                  </a:lnTo>
                  <a:lnTo>
                    <a:pt x="8" y="362"/>
                  </a:lnTo>
                  <a:lnTo>
                    <a:pt x="9" y="366"/>
                  </a:lnTo>
                  <a:lnTo>
                    <a:pt x="12" y="370"/>
                  </a:lnTo>
                  <a:lnTo>
                    <a:pt x="14" y="374"/>
                  </a:lnTo>
                  <a:lnTo>
                    <a:pt x="8" y="379"/>
                  </a:lnTo>
                  <a:lnTo>
                    <a:pt x="5" y="383"/>
                  </a:lnTo>
                  <a:lnTo>
                    <a:pt x="3" y="389"/>
                  </a:lnTo>
                  <a:lnTo>
                    <a:pt x="1" y="396"/>
                  </a:lnTo>
                  <a:lnTo>
                    <a:pt x="3" y="405"/>
                  </a:lnTo>
                  <a:lnTo>
                    <a:pt x="7" y="413"/>
                  </a:lnTo>
                  <a:lnTo>
                    <a:pt x="12" y="418"/>
                  </a:lnTo>
                  <a:lnTo>
                    <a:pt x="19" y="421"/>
                  </a:lnTo>
                  <a:lnTo>
                    <a:pt x="19" y="422"/>
                  </a:lnTo>
                  <a:lnTo>
                    <a:pt x="19" y="424"/>
                  </a:lnTo>
                  <a:lnTo>
                    <a:pt x="19" y="425"/>
                  </a:lnTo>
                  <a:lnTo>
                    <a:pt x="19" y="426"/>
                  </a:lnTo>
                  <a:lnTo>
                    <a:pt x="19" y="428"/>
                  </a:lnTo>
                  <a:lnTo>
                    <a:pt x="19" y="428"/>
                  </a:lnTo>
                  <a:lnTo>
                    <a:pt x="19" y="429"/>
                  </a:lnTo>
                  <a:lnTo>
                    <a:pt x="19" y="431"/>
                  </a:lnTo>
                  <a:lnTo>
                    <a:pt x="16" y="435"/>
                  </a:lnTo>
                  <a:lnTo>
                    <a:pt x="14" y="439"/>
                  </a:lnTo>
                  <a:lnTo>
                    <a:pt x="12" y="443"/>
                  </a:lnTo>
                  <a:lnTo>
                    <a:pt x="12" y="448"/>
                  </a:lnTo>
                  <a:lnTo>
                    <a:pt x="14" y="455"/>
                  </a:lnTo>
                  <a:lnTo>
                    <a:pt x="16" y="461"/>
                  </a:lnTo>
                  <a:lnTo>
                    <a:pt x="19" y="466"/>
                  </a:lnTo>
                  <a:lnTo>
                    <a:pt x="25" y="470"/>
                  </a:lnTo>
                  <a:lnTo>
                    <a:pt x="25" y="473"/>
                  </a:lnTo>
                  <a:lnTo>
                    <a:pt x="25" y="476"/>
                  </a:lnTo>
                  <a:lnTo>
                    <a:pt x="23" y="477"/>
                  </a:lnTo>
                  <a:lnTo>
                    <a:pt x="23" y="480"/>
                  </a:lnTo>
                  <a:lnTo>
                    <a:pt x="25" y="488"/>
                  </a:lnTo>
                  <a:lnTo>
                    <a:pt x="29" y="496"/>
                  </a:lnTo>
                  <a:lnTo>
                    <a:pt x="34" y="502"/>
                  </a:lnTo>
                  <a:lnTo>
                    <a:pt x="41" y="506"/>
                  </a:lnTo>
                  <a:lnTo>
                    <a:pt x="42" y="507"/>
                  </a:lnTo>
                  <a:lnTo>
                    <a:pt x="42" y="507"/>
                  </a:lnTo>
                  <a:lnTo>
                    <a:pt x="42" y="509"/>
                  </a:lnTo>
                  <a:lnTo>
                    <a:pt x="42" y="510"/>
                  </a:lnTo>
                  <a:lnTo>
                    <a:pt x="40" y="514"/>
                  </a:lnTo>
                  <a:lnTo>
                    <a:pt x="37" y="520"/>
                  </a:lnTo>
                  <a:lnTo>
                    <a:pt x="36" y="525"/>
                  </a:lnTo>
                  <a:lnTo>
                    <a:pt x="34" y="531"/>
                  </a:lnTo>
                  <a:lnTo>
                    <a:pt x="37" y="540"/>
                  </a:lnTo>
                  <a:lnTo>
                    <a:pt x="42" y="549"/>
                  </a:lnTo>
                  <a:lnTo>
                    <a:pt x="51" y="554"/>
                  </a:lnTo>
                  <a:lnTo>
                    <a:pt x="62" y="557"/>
                  </a:lnTo>
                  <a:lnTo>
                    <a:pt x="63" y="557"/>
                  </a:lnTo>
                  <a:lnTo>
                    <a:pt x="63" y="557"/>
                  </a:lnTo>
                  <a:lnTo>
                    <a:pt x="64" y="557"/>
                  </a:lnTo>
                  <a:lnTo>
                    <a:pt x="64" y="557"/>
                  </a:lnTo>
                  <a:lnTo>
                    <a:pt x="66" y="558"/>
                  </a:lnTo>
                  <a:lnTo>
                    <a:pt x="66" y="558"/>
                  </a:lnTo>
                  <a:lnTo>
                    <a:pt x="67" y="559"/>
                  </a:lnTo>
                  <a:lnTo>
                    <a:pt x="67" y="559"/>
                  </a:lnTo>
                  <a:lnTo>
                    <a:pt x="67" y="558"/>
                  </a:lnTo>
                  <a:lnTo>
                    <a:pt x="68" y="557"/>
                  </a:lnTo>
                  <a:lnTo>
                    <a:pt x="68" y="557"/>
                  </a:lnTo>
                  <a:lnTo>
                    <a:pt x="70" y="555"/>
                  </a:lnTo>
                  <a:lnTo>
                    <a:pt x="74" y="554"/>
                  </a:lnTo>
                  <a:lnTo>
                    <a:pt x="77" y="553"/>
                  </a:lnTo>
                  <a:lnTo>
                    <a:pt x="79" y="550"/>
                  </a:lnTo>
                  <a:lnTo>
                    <a:pt x="82" y="547"/>
                  </a:lnTo>
                  <a:lnTo>
                    <a:pt x="88" y="544"/>
                  </a:lnTo>
                  <a:lnTo>
                    <a:pt x="93" y="542"/>
                  </a:lnTo>
                  <a:lnTo>
                    <a:pt x="99" y="539"/>
                  </a:lnTo>
                  <a:lnTo>
                    <a:pt x="105" y="536"/>
                  </a:lnTo>
                  <a:lnTo>
                    <a:pt x="111" y="535"/>
                  </a:lnTo>
                  <a:lnTo>
                    <a:pt x="116" y="532"/>
                  </a:lnTo>
                  <a:lnTo>
                    <a:pt x="123" y="532"/>
                  </a:lnTo>
                  <a:lnTo>
                    <a:pt x="129" y="531"/>
                  </a:lnTo>
                  <a:lnTo>
                    <a:pt x="138" y="532"/>
                  </a:lnTo>
                  <a:lnTo>
                    <a:pt x="147" y="535"/>
                  </a:lnTo>
                  <a:lnTo>
                    <a:pt x="156" y="539"/>
                  </a:lnTo>
                  <a:lnTo>
                    <a:pt x="164" y="543"/>
                  </a:lnTo>
                  <a:lnTo>
                    <a:pt x="171" y="549"/>
                  </a:lnTo>
                  <a:lnTo>
                    <a:pt x="177" y="553"/>
                  </a:lnTo>
                  <a:lnTo>
                    <a:pt x="181" y="555"/>
                  </a:lnTo>
                  <a:lnTo>
                    <a:pt x="182" y="557"/>
                  </a:lnTo>
                  <a:lnTo>
                    <a:pt x="188" y="558"/>
                  </a:lnTo>
                  <a:lnTo>
                    <a:pt x="196" y="558"/>
                  </a:lnTo>
                  <a:lnTo>
                    <a:pt x="204" y="558"/>
                  </a:lnTo>
                  <a:lnTo>
                    <a:pt x="212" y="558"/>
                  </a:lnTo>
                  <a:lnTo>
                    <a:pt x="221" y="558"/>
                  </a:lnTo>
                  <a:lnTo>
                    <a:pt x="227" y="557"/>
                  </a:lnTo>
                  <a:lnTo>
                    <a:pt x="232" y="557"/>
                  </a:lnTo>
                  <a:lnTo>
                    <a:pt x="233" y="557"/>
                  </a:lnTo>
                  <a:lnTo>
                    <a:pt x="223" y="522"/>
                  </a:lnTo>
                  <a:lnTo>
                    <a:pt x="216" y="487"/>
                  </a:lnTo>
                  <a:lnTo>
                    <a:pt x="219" y="450"/>
                  </a:lnTo>
                  <a:lnTo>
                    <a:pt x="226" y="418"/>
                  </a:lnTo>
                  <a:lnTo>
                    <a:pt x="234" y="402"/>
                  </a:lnTo>
                  <a:lnTo>
                    <a:pt x="238" y="398"/>
                  </a:lnTo>
                  <a:lnTo>
                    <a:pt x="245" y="389"/>
                  </a:lnTo>
                  <a:lnTo>
                    <a:pt x="255" y="380"/>
                  </a:lnTo>
                  <a:lnTo>
                    <a:pt x="266" y="368"/>
                  </a:lnTo>
                  <a:lnTo>
                    <a:pt x="278" y="354"/>
                  </a:lnTo>
                  <a:lnTo>
                    <a:pt x="293" y="339"/>
                  </a:lnTo>
                  <a:lnTo>
                    <a:pt x="308" y="324"/>
                  </a:lnTo>
                  <a:lnTo>
                    <a:pt x="325" y="307"/>
                  </a:lnTo>
                  <a:lnTo>
                    <a:pt x="344" y="295"/>
                  </a:lnTo>
                  <a:lnTo>
                    <a:pt x="373" y="285"/>
                  </a:lnTo>
                  <a:lnTo>
                    <a:pt x="408" y="276"/>
                  </a:lnTo>
                  <a:lnTo>
                    <a:pt x="445" y="267"/>
                  </a:lnTo>
                  <a:lnTo>
                    <a:pt x="480" y="261"/>
                  </a:lnTo>
                  <a:lnTo>
                    <a:pt x="510" y="256"/>
                  </a:lnTo>
                  <a:lnTo>
                    <a:pt x="530" y="254"/>
                  </a:lnTo>
                  <a:lnTo>
                    <a:pt x="539" y="252"/>
                  </a:lnTo>
                  <a:lnTo>
                    <a:pt x="565" y="251"/>
                  </a:lnTo>
                  <a:lnTo>
                    <a:pt x="591" y="251"/>
                  </a:lnTo>
                  <a:lnTo>
                    <a:pt x="615" y="251"/>
                  </a:lnTo>
                  <a:lnTo>
                    <a:pt x="641" y="252"/>
                  </a:lnTo>
                  <a:lnTo>
                    <a:pt x="665" y="254"/>
                  </a:lnTo>
                  <a:lnTo>
                    <a:pt x="689" y="255"/>
                  </a:lnTo>
                  <a:lnTo>
                    <a:pt x="713" y="256"/>
                  </a:lnTo>
                  <a:lnTo>
                    <a:pt x="735" y="259"/>
                  </a:lnTo>
                  <a:lnTo>
                    <a:pt x="755" y="262"/>
                  </a:lnTo>
                  <a:lnTo>
                    <a:pt x="776" y="263"/>
                  </a:lnTo>
                  <a:lnTo>
                    <a:pt x="795" y="266"/>
                  </a:lnTo>
                  <a:lnTo>
                    <a:pt x="813" y="269"/>
                  </a:lnTo>
                  <a:lnTo>
                    <a:pt x="831" y="272"/>
                  </a:lnTo>
                  <a:lnTo>
                    <a:pt x="846" y="274"/>
                  </a:lnTo>
                  <a:lnTo>
                    <a:pt x="859" y="277"/>
                  </a:lnTo>
                  <a:lnTo>
                    <a:pt x="872" y="280"/>
                  </a:lnTo>
                  <a:lnTo>
                    <a:pt x="870" y="283"/>
                  </a:lnTo>
                  <a:lnTo>
                    <a:pt x="870" y="284"/>
                  </a:lnTo>
                  <a:lnTo>
                    <a:pt x="869" y="287"/>
                  </a:lnTo>
                  <a:lnTo>
                    <a:pt x="869" y="289"/>
                  </a:lnTo>
                  <a:lnTo>
                    <a:pt x="872" y="300"/>
                  </a:lnTo>
                  <a:lnTo>
                    <a:pt x="877" y="309"/>
                  </a:lnTo>
                  <a:lnTo>
                    <a:pt x="885" y="314"/>
                  </a:lnTo>
                  <a:lnTo>
                    <a:pt x="896" y="317"/>
                  </a:lnTo>
                  <a:lnTo>
                    <a:pt x="906" y="315"/>
                  </a:lnTo>
                  <a:lnTo>
                    <a:pt x="914" y="310"/>
                  </a:lnTo>
                  <a:lnTo>
                    <a:pt x="920" y="303"/>
                  </a:lnTo>
                  <a:lnTo>
                    <a:pt x="922" y="295"/>
                  </a:lnTo>
                  <a:lnTo>
                    <a:pt x="926" y="292"/>
                  </a:lnTo>
                  <a:lnTo>
                    <a:pt x="929" y="288"/>
                  </a:lnTo>
                  <a:lnTo>
                    <a:pt x="931" y="284"/>
                  </a:lnTo>
                  <a:lnTo>
                    <a:pt x="932" y="280"/>
                  </a:lnTo>
                  <a:lnTo>
                    <a:pt x="939" y="276"/>
                  </a:lnTo>
                  <a:lnTo>
                    <a:pt x="944" y="270"/>
                  </a:lnTo>
                  <a:lnTo>
                    <a:pt x="947" y="263"/>
                  </a:lnTo>
                  <a:lnTo>
                    <a:pt x="948" y="2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8" name="Freeform 60">
              <a:extLst>
                <a:ext uri="{FF2B5EF4-FFF2-40B4-BE49-F238E27FC236}">
                  <a16:creationId xmlns:a16="http://schemas.microsoft.com/office/drawing/2014/main" id="{207B0C99-1F87-BF05-56C3-DBEBAED38C76}"/>
                </a:ext>
              </a:extLst>
            </p:cNvPr>
            <p:cNvSpPr>
              <a:spLocks/>
            </p:cNvSpPr>
            <p:nvPr/>
          </p:nvSpPr>
          <p:spPr bwMode="auto">
            <a:xfrm flipH="1">
              <a:off x="5155" y="3209"/>
              <a:ext cx="70" cy="31"/>
            </a:xfrm>
            <a:custGeom>
              <a:avLst/>
              <a:gdLst>
                <a:gd name="T0" fmla="*/ 184 w 185"/>
                <a:gd name="T1" fmla="*/ 29 h 81"/>
                <a:gd name="T2" fmla="*/ 177 w 185"/>
                <a:gd name="T3" fmla="*/ 38 h 81"/>
                <a:gd name="T4" fmla="*/ 170 w 185"/>
                <a:gd name="T5" fmla="*/ 47 h 81"/>
                <a:gd name="T6" fmla="*/ 163 w 185"/>
                <a:gd name="T7" fmla="*/ 55 h 81"/>
                <a:gd name="T8" fmla="*/ 155 w 185"/>
                <a:gd name="T9" fmla="*/ 62 h 81"/>
                <a:gd name="T10" fmla="*/ 144 w 185"/>
                <a:gd name="T11" fmla="*/ 67 h 81"/>
                <a:gd name="T12" fmla="*/ 133 w 185"/>
                <a:gd name="T13" fmla="*/ 71 h 81"/>
                <a:gd name="T14" fmla="*/ 118 w 185"/>
                <a:gd name="T15" fmla="*/ 75 h 81"/>
                <a:gd name="T16" fmla="*/ 102 w 185"/>
                <a:gd name="T17" fmla="*/ 78 h 81"/>
                <a:gd name="T18" fmla="*/ 84 w 185"/>
                <a:gd name="T19" fmla="*/ 81 h 81"/>
                <a:gd name="T20" fmla="*/ 69 w 185"/>
                <a:gd name="T21" fmla="*/ 81 h 81"/>
                <a:gd name="T22" fmla="*/ 54 w 185"/>
                <a:gd name="T23" fmla="*/ 81 h 81"/>
                <a:gd name="T24" fmla="*/ 41 w 185"/>
                <a:gd name="T25" fmla="*/ 79 h 81"/>
                <a:gd name="T26" fmla="*/ 29 w 185"/>
                <a:gd name="T27" fmla="*/ 75 h 81"/>
                <a:gd name="T28" fmla="*/ 19 w 185"/>
                <a:gd name="T29" fmla="*/ 71 h 81"/>
                <a:gd name="T30" fmla="*/ 11 w 185"/>
                <a:gd name="T31" fmla="*/ 67 h 81"/>
                <a:gd name="T32" fmla="*/ 3 w 185"/>
                <a:gd name="T33" fmla="*/ 60 h 81"/>
                <a:gd name="T34" fmla="*/ 0 w 185"/>
                <a:gd name="T35" fmla="*/ 53 h 81"/>
                <a:gd name="T36" fmla="*/ 3 w 185"/>
                <a:gd name="T37" fmla="*/ 45 h 81"/>
                <a:gd name="T38" fmla="*/ 11 w 185"/>
                <a:gd name="T39" fmla="*/ 37 h 81"/>
                <a:gd name="T40" fmla="*/ 22 w 185"/>
                <a:gd name="T41" fmla="*/ 27 h 81"/>
                <a:gd name="T42" fmla="*/ 36 w 185"/>
                <a:gd name="T43" fmla="*/ 19 h 81"/>
                <a:gd name="T44" fmla="*/ 52 w 185"/>
                <a:gd name="T45" fmla="*/ 12 h 81"/>
                <a:gd name="T46" fmla="*/ 71 w 185"/>
                <a:gd name="T47" fmla="*/ 7 h 81"/>
                <a:gd name="T48" fmla="*/ 89 w 185"/>
                <a:gd name="T49" fmla="*/ 3 h 81"/>
                <a:gd name="T50" fmla="*/ 108 w 185"/>
                <a:gd name="T51" fmla="*/ 1 h 81"/>
                <a:gd name="T52" fmla="*/ 128 w 185"/>
                <a:gd name="T53" fmla="*/ 0 h 81"/>
                <a:gd name="T54" fmla="*/ 144 w 185"/>
                <a:gd name="T55" fmla="*/ 3 h 81"/>
                <a:gd name="T56" fmla="*/ 159 w 185"/>
                <a:gd name="T57" fmla="*/ 5 h 81"/>
                <a:gd name="T58" fmla="*/ 171 w 185"/>
                <a:gd name="T59" fmla="*/ 10 h 81"/>
                <a:gd name="T60" fmla="*/ 181 w 185"/>
                <a:gd name="T61" fmla="*/ 15 h 81"/>
                <a:gd name="T62" fmla="*/ 185 w 185"/>
                <a:gd name="T63" fmla="*/ 22 h 81"/>
                <a:gd name="T64" fmla="*/ 184 w 185"/>
                <a:gd name="T6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81">
                  <a:moveTo>
                    <a:pt x="184" y="29"/>
                  </a:moveTo>
                  <a:lnTo>
                    <a:pt x="177" y="38"/>
                  </a:lnTo>
                  <a:lnTo>
                    <a:pt x="170" y="47"/>
                  </a:lnTo>
                  <a:lnTo>
                    <a:pt x="163" y="55"/>
                  </a:lnTo>
                  <a:lnTo>
                    <a:pt x="155" y="62"/>
                  </a:lnTo>
                  <a:lnTo>
                    <a:pt x="144" y="67"/>
                  </a:lnTo>
                  <a:lnTo>
                    <a:pt x="133" y="71"/>
                  </a:lnTo>
                  <a:lnTo>
                    <a:pt x="118" y="75"/>
                  </a:lnTo>
                  <a:lnTo>
                    <a:pt x="102" y="78"/>
                  </a:lnTo>
                  <a:lnTo>
                    <a:pt x="84" y="81"/>
                  </a:lnTo>
                  <a:lnTo>
                    <a:pt x="69" y="81"/>
                  </a:lnTo>
                  <a:lnTo>
                    <a:pt x="54" y="81"/>
                  </a:lnTo>
                  <a:lnTo>
                    <a:pt x="41" y="79"/>
                  </a:lnTo>
                  <a:lnTo>
                    <a:pt x="29" y="75"/>
                  </a:lnTo>
                  <a:lnTo>
                    <a:pt x="19" y="71"/>
                  </a:lnTo>
                  <a:lnTo>
                    <a:pt x="11" y="67"/>
                  </a:lnTo>
                  <a:lnTo>
                    <a:pt x="3" y="60"/>
                  </a:lnTo>
                  <a:lnTo>
                    <a:pt x="0" y="53"/>
                  </a:lnTo>
                  <a:lnTo>
                    <a:pt x="3" y="45"/>
                  </a:lnTo>
                  <a:lnTo>
                    <a:pt x="11" y="37"/>
                  </a:lnTo>
                  <a:lnTo>
                    <a:pt x="22" y="27"/>
                  </a:lnTo>
                  <a:lnTo>
                    <a:pt x="36" y="19"/>
                  </a:lnTo>
                  <a:lnTo>
                    <a:pt x="52" y="12"/>
                  </a:lnTo>
                  <a:lnTo>
                    <a:pt x="71" y="7"/>
                  </a:lnTo>
                  <a:lnTo>
                    <a:pt x="89" y="3"/>
                  </a:lnTo>
                  <a:lnTo>
                    <a:pt x="108" y="1"/>
                  </a:lnTo>
                  <a:lnTo>
                    <a:pt x="128" y="0"/>
                  </a:lnTo>
                  <a:lnTo>
                    <a:pt x="144" y="3"/>
                  </a:lnTo>
                  <a:lnTo>
                    <a:pt x="159" y="5"/>
                  </a:lnTo>
                  <a:lnTo>
                    <a:pt x="171" y="10"/>
                  </a:lnTo>
                  <a:lnTo>
                    <a:pt x="181" y="15"/>
                  </a:lnTo>
                  <a:lnTo>
                    <a:pt x="185" y="22"/>
                  </a:lnTo>
                  <a:lnTo>
                    <a:pt x="184" y="2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09" name="Freeform 61">
              <a:extLst>
                <a:ext uri="{FF2B5EF4-FFF2-40B4-BE49-F238E27FC236}">
                  <a16:creationId xmlns:a16="http://schemas.microsoft.com/office/drawing/2014/main" id="{5EB11BF3-6994-573E-6FC5-3FEFAB3DE9AC}"/>
                </a:ext>
              </a:extLst>
            </p:cNvPr>
            <p:cNvSpPr>
              <a:spLocks/>
            </p:cNvSpPr>
            <p:nvPr/>
          </p:nvSpPr>
          <p:spPr bwMode="auto">
            <a:xfrm flipH="1">
              <a:off x="5167" y="3211"/>
              <a:ext cx="37" cy="13"/>
            </a:xfrm>
            <a:custGeom>
              <a:avLst/>
              <a:gdLst>
                <a:gd name="T0" fmla="*/ 0 w 100"/>
                <a:gd name="T1" fmla="*/ 7 h 37"/>
                <a:gd name="T2" fmla="*/ 1 w 100"/>
                <a:gd name="T3" fmla="*/ 8 h 37"/>
                <a:gd name="T4" fmla="*/ 7 w 100"/>
                <a:gd name="T5" fmla="*/ 11 h 37"/>
                <a:gd name="T6" fmla="*/ 16 w 100"/>
                <a:gd name="T7" fmla="*/ 13 h 37"/>
                <a:gd name="T8" fmla="*/ 27 w 100"/>
                <a:gd name="T9" fmla="*/ 16 h 37"/>
                <a:gd name="T10" fmla="*/ 42 w 100"/>
                <a:gd name="T11" fmla="*/ 17 h 37"/>
                <a:gd name="T12" fmla="*/ 59 w 100"/>
                <a:gd name="T13" fmla="*/ 16 h 37"/>
                <a:gd name="T14" fmla="*/ 79 w 100"/>
                <a:gd name="T15" fmla="*/ 11 h 37"/>
                <a:gd name="T16" fmla="*/ 100 w 100"/>
                <a:gd name="T17" fmla="*/ 0 h 37"/>
                <a:gd name="T18" fmla="*/ 99 w 100"/>
                <a:gd name="T19" fmla="*/ 2 h 37"/>
                <a:gd name="T20" fmla="*/ 96 w 100"/>
                <a:gd name="T21" fmla="*/ 9 h 37"/>
                <a:gd name="T22" fmla="*/ 89 w 100"/>
                <a:gd name="T23" fmla="*/ 17 h 37"/>
                <a:gd name="T24" fmla="*/ 79 w 100"/>
                <a:gd name="T25" fmla="*/ 27 h 37"/>
                <a:gd name="T26" fmla="*/ 66 w 100"/>
                <a:gd name="T27" fmla="*/ 34 h 37"/>
                <a:gd name="T28" fmla="*/ 48 w 100"/>
                <a:gd name="T29" fmla="*/ 37 h 37"/>
                <a:gd name="T30" fmla="*/ 27 w 100"/>
                <a:gd name="T31" fmla="*/ 34 h 37"/>
                <a:gd name="T32" fmla="*/ 0 w 100"/>
                <a:gd name="T33" fmla="*/ 23 h 37"/>
                <a:gd name="T34" fmla="*/ 0 w 100"/>
                <a:gd name="T35"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37">
                  <a:moveTo>
                    <a:pt x="0" y="7"/>
                  </a:moveTo>
                  <a:lnTo>
                    <a:pt x="1" y="8"/>
                  </a:lnTo>
                  <a:lnTo>
                    <a:pt x="7" y="11"/>
                  </a:lnTo>
                  <a:lnTo>
                    <a:pt x="16" y="13"/>
                  </a:lnTo>
                  <a:lnTo>
                    <a:pt x="27" y="16"/>
                  </a:lnTo>
                  <a:lnTo>
                    <a:pt x="42" y="17"/>
                  </a:lnTo>
                  <a:lnTo>
                    <a:pt x="59" y="16"/>
                  </a:lnTo>
                  <a:lnTo>
                    <a:pt x="79" y="11"/>
                  </a:lnTo>
                  <a:lnTo>
                    <a:pt x="100" y="0"/>
                  </a:lnTo>
                  <a:lnTo>
                    <a:pt x="99" y="2"/>
                  </a:lnTo>
                  <a:lnTo>
                    <a:pt x="96" y="9"/>
                  </a:lnTo>
                  <a:lnTo>
                    <a:pt x="89" y="17"/>
                  </a:lnTo>
                  <a:lnTo>
                    <a:pt x="79" y="27"/>
                  </a:lnTo>
                  <a:lnTo>
                    <a:pt x="66" y="34"/>
                  </a:lnTo>
                  <a:lnTo>
                    <a:pt x="48" y="37"/>
                  </a:lnTo>
                  <a:lnTo>
                    <a:pt x="27" y="34"/>
                  </a:lnTo>
                  <a:lnTo>
                    <a:pt x="0" y="23"/>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0" name="Freeform 62">
              <a:extLst>
                <a:ext uri="{FF2B5EF4-FFF2-40B4-BE49-F238E27FC236}">
                  <a16:creationId xmlns:a16="http://schemas.microsoft.com/office/drawing/2014/main" id="{C6747853-BDDF-8A26-567D-A2BA667E166A}"/>
                </a:ext>
              </a:extLst>
            </p:cNvPr>
            <p:cNvSpPr>
              <a:spLocks/>
            </p:cNvSpPr>
            <p:nvPr/>
          </p:nvSpPr>
          <p:spPr bwMode="auto">
            <a:xfrm flipH="1">
              <a:off x="5258" y="3117"/>
              <a:ext cx="13" cy="23"/>
            </a:xfrm>
            <a:custGeom>
              <a:avLst/>
              <a:gdLst>
                <a:gd name="T0" fmla="*/ 35 w 35"/>
                <a:gd name="T1" fmla="*/ 29 h 59"/>
                <a:gd name="T2" fmla="*/ 33 w 35"/>
                <a:gd name="T3" fmla="*/ 40 h 59"/>
                <a:gd name="T4" fmla="*/ 29 w 35"/>
                <a:gd name="T5" fmla="*/ 49 h 59"/>
                <a:gd name="T6" fmla="*/ 24 w 35"/>
                <a:gd name="T7" fmla="*/ 56 h 59"/>
                <a:gd name="T8" fmla="*/ 17 w 35"/>
                <a:gd name="T9" fmla="*/ 59 h 59"/>
                <a:gd name="T10" fmla="*/ 11 w 35"/>
                <a:gd name="T11" fmla="*/ 56 h 59"/>
                <a:gd name="T12" fmla="*/ 6 w 35"/>
                <a:gd name="T13" fmla="*/ 49 h 59"/>
                <a:gd name="T14" fmla="*/ 2 w 35"/>
                <a:gd name="T15" fmla="*/ 40 h 59"/>
                <a:gd name="T16" fmla="*/ 0 w 35"/>
                <a:gd name="T17" fmla="*/ 29 h 59"/>
                <a:gd name="T18" fmla="*/ 2 w 35"/>
                <a:gd name="T19" fmla="*/ 18 h 59"/>
                <a:gd name="T20" fmla="*/ 6 w 35"/>
                <a:gd name="T21" fmla="*/ 8 h 59"/>
                <a:gd name="T22" fmla="*/ 11 w 35"/>
                <a:gd name="T23" fmla="*/ 3 h 59"/>
                <a:gd name="T24" fmla="*/ 17 w 35"/>
                <a:gd name="T25" fmla="*/ 0 h 59"/>
                <a:gd name="T26" fmla="*/ 24 w 35"/>
                <a:gd name="T27" fmla="*/ 3 h 59"/>
                <a:gd name="T28" fmla="*/ 29 w 35"/>
                <a:gd name="T29" fmla="*/ 8 h 59"/>
                <a:gd name="T30" fmla="*/ 33 w 35"/>
                <a:gd name="T31" fmla="*/ 18 h 59"/>
                <a:gd name="T32" fmla="*/ 35 w 35"/>
                <a:gd name="T3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59">
                  <a:moveTo>
                    <a:pt x="35" y="29"/>
                  </a:moveTo>
                  <a:lnTo>
                    <a:pt x="33" y="40"/>
                  </a:lnTo>
                  <a:lnTo>
                    <a:pt x="29" y="49"/>
                  </a:lnTo>
                  <a:lnTo>
                    <a:pt x="24" y="56"/>
                  </a:lnTo>
                  <a:lnTo>
                    <a:pt x="17" y="59"/>
                  </a:lnTo>
                  <a:lnTo>
                    <a:pt x="11" y="56"/>
                  </a:lnTo>
                  <a:lnTo>
                    <a:pt x="6" y="49"/>
                  </a:lnTo>
                  <a:lnTo>
                    <a:pt x="2" y="40"/>
                  </a:lnTo>
                  <a:lnTo>
                    <a:pt x="0" y="29"/>
                  </a:lnTo>
                  <a:lnTo>
                    <a:pt x="2" y="18"/>
                  </a:lnTo>
                  <a:lnTo>
                    <a:pt x="6" y="8"/>
                  </a:lnTo>
                  <a:lnTo>
                    <a:pt x="11" y="3"/>
                  </a:lnTo>
                  <a:lnTo>
                    <a:pt x="17" y="0"/>
                  </a:lnTo>
                  <a:lnTo>
                    <a:pt x="24" y="3"/>
                  </a:lnTo>
                  <a:lnTo>
                    <a:pt x="29" y="8"/>
                  </a:lnTo>
                  <a:lnTo>
                    <a:pt x="33" y="18"/>
                  </a:lnTo>
                  <a:lnTo>
                    <a:pt x="35"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1" name="Freeform 63">
              <a:extLst>
                <a:ext uri="{FF2B5EF4-FFF2-40B4-BE49-F238E27FC236}">
                  <a16:creationId xmlns:a16="http://schemas.microsoft.com/office/drawing/2014/main" id="{DEDA17D1-0367-3A65-1431-E74499302FA7}"/>
                </a:ext>
              </a:extLst>
            </p:cNvPr>
            <p:cNvSpPr>
              <a:spLocks/>
            </p:cNvSpPr>
            <p:nvPr/>
          </p:nvSpPr>
          <p:spPr bwMode="auto">
            <a:xfrm flipH="1">
              <a:off x="5141" y="3537"/>
              <a:ext cx="253" cy="84"/>
            </a:xfrm>
            <a:custGeom>
              <a:avLst/>
              <a:gdLst>
                <a:gd name="T0" fmla="*/ 6 w 678"/>
                <a:gd name="T1" fmla="*/ 87 h 224"/>
                <a:gd name="T2" fmla="*/ 46 w 678"/>
                <a:gd name="T3" fmla="*/ 109 h 224"/>
                <a:gd name="T4" fmla="*/ 103 w 678"/>
                <a:gd name="T5" fmla="*/ 137 h 224"/>
                <a:gd name="T6" fmla="*/ 162 w 678"/>
                <a:gd name="T7" fmla="*/ 159 h 224"/>
                <a:gd name="T8" fmla="*/ 202 w 678"/>
                <a:gd name="T9" fmla="*/ 163 h 224"/>
                <a:gd name="T10" fmla="*/ 225 w 678"/>
                <a:gd name="T11" fmla="*/ 169 h 224"/>
                <a:gd name="T12" fmla="*/ 243 w 678"/>
                <a:gd name="T13" fmla="*/ 176 h 224"/>
                <a:gd name="T14" fmla="*/ 262 w 678"/>
                <a:gd name="T15" fmla="*/ 185 h 224"/>
                <a:gd name="T16" fmla="*/ 288 w 678"/>
                <a:gd name="T17" fmla="*/ 195 h 224"/>
                <a:gd name="T18" fmla="*/ 307 w 678"/>
                <a:gd name="T19" fmla="*/ 206 h 224"/>
                <a:gd name="T20" fmla="*/ 321 w 678"/>
                <a:gd name="T21" fmla="*/ 216 h 224"/>
                <a:gd name="T22" fmla="*/ 332 w 678"/>
                <a:gd name="T23" fmla="*/ 222 h 224"/>
                <a:gd name="T24" fmla="*/ 346 w 678"/>
                <a:gd name="T25" fmla="*/ 224 h 224"/>
                <a:gd name="T26" fmla="*/ 364 w 678"/>
                <a:gd name="T27" fmla="*/ 220 h 224"/>
                <a:gd name="T28" fmla="*/ 383 w 678"/>
                <a:gd name="T29" fmla="*/ 211 h 224"/>
                <a:gd name="T30" fmla="*/ 401 w 678"/>
                <a:gd name="T31" fmla="*/ 203 h 224"/>
                <a:gd name="T32" fmla="*/ 414 w 678"/>
                <a:gd name="T33" fmla="*/ 191 h 224"/>
                <a:gd name="T34" fmla="*/ 432 w 678"/>
                <a:gd name="T35" fmla="*/ 172 h 224"/>
                <a:gd name="T36" fmla="*/ 447 w 678"/>
                <a:gd name="T37" fmla="*/ 150 h 224"/>
                <a:gd name="T38" fmla="*/ 458 w 678"/>
                <a:gd name="T39" fmla="*/ 136 h 224"/>
                <a:gd name="T40" fmla="*/ 532 w 678"/>
                <a:gd name="T41" fmla="*/ 139 h 224"/>
                <a:gd name="T42" fmla="*/ 577 w 678"/>
                <a:gd name="T43" fmla="*/ 99 h 224"/>
                <a:gd name="T44" fmla="*/ 588 w 678"/>
                <a:gd name="T45" fmla="*/ 102 h 224"/>
                <a:gd name="T46" fmla="*/ 605 w 678"/>
                <a:gd name="T47" fmla="*/ 129 h 224"/>
                <a:gd name="T48" fmla="*/ 627 w 678"/>
                <a:gd name="T49" fmla="*/ 109 h 224"/>
                <a:gd name="T50" fmla="*/ 639 w 678"/>
                <a:gd name="T51" fmla="*/ 113 h 224"/>
                <a:gd name="T52" fmla="*/ 661 w 678"/>
                <a:gd name="T53" fmla="*/ 125 h 224"/>
                <a:gd name="T54" fmla="*/ 669 w 678"/>
                <a:gd name="T55" fmla="*/ 74 h 224"/>
                <a:gd name="T56" fmla="*/ 664 w 678"/>
                <a:gd name="T57" fmla="*/ 68 h 224"/>
                <a:gd name="T58" fmla="*/ 650 w 678"/>
                <a:gd name="T59" fmla="*/ 51 h 224"/>
                <a:gd name="T60" fmla="*/ 628 w 678"/>
                <a:gd name="T61" fmla="*/ 36 h 224"/>
                <a:gd name="T62" fmla="*/ 601 w 678"/>
                <a:gd name="T63" fmla="*/ 30 h 224"/>
                <a:gd name="T64" fmla="*/ 573 w 678"/>
                <a:gd name="T65" fmla="*/ 35 h 224"/>
                <a:gd name="T66" fmla="*/ 553 w 678"/>
                <a:gd name="T67" fmla="*/ 39 h 224"/>
                <a:gd name="T68" fmla="*/ 538 w 678"/>
                <a:gd name="T69" fmla="*/ 43 h 224"/>
                <a:gd name="T70" fmla="*/ 532 w 678"/>
                <a:gd name="T71" fmla="*/ 44 h 224"/>
                <a:gd name="T72" fmla="*/ 484 w 678"/>
                <a:gd name="T73" fmla="*/ 48 h 224"/>
                <a:gd name="T74" fmla="*/ 479 w 678"/>
                <a:gd name="T75" fmla="*/ 46 h 224"/>
                <a:gd name="T76" fmla="*/ 465 w 678"/>
                <a:gd name="T77" fmla="*/ 39 h 224"/>
                <a:gd name="T78" fmla="*/ 449 w 678"/>
                <a:gd name="T79" fmla="*/ 33 h 224"/>
                <a:gd name="T80" fmla="*/ 434 w 678"/>
                <a:gd name="T81" fmla="*/ 30 h 224"/>
                <a:gd name="T82" fmla="*/ 417 w 678"/>
                <a:gd name="T83" fmla="*/ 30 h 224"/>
                <a:gd name="T84" fmla="*/ 397 w 678"/>
                <a:gd name="T85" fmla="*/ 28 h 224"/>
                <a:gd name="T86" fmla="*/ 380 w 678"/>
                <a:gd name="T87" fmla="*/ 26 h 224"/>
                <a:gd name="T88" fmla="*/ 373 w 678"/>
                <a:gd name="T89" fmla="*/ 26 h 224"/>
                <a:gd name="T90" fmla="*/ 0 w 678"/>
                <a:gd name="T91" fmla="*/ 8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8" h="224">
                  <a:moveTo>
                    <a:pt x="0" y="83"/>
                  </a:moveTo>
                  <a:lnTo>
                    <a:pt x="6" y="87"/>
                  </a:lnTo>
                  <a:lnTo>
                    <a:pt x="22" y="95"/>
                  </a:lnTo>
                  <a:lnTo>
                    <a:pt x="46" y="109"/>
                  </a:lnTo>
                  <a:lnTo>
                    <a:pt x="73" y="122"/>
                  </a:lnTo>
                  <a:lnTo>
                    <a:pt x="103" y="137"/>
                  </a:lnTo>
                  <a:lnTo>
                    <a:pt x="133" y="151"/>
                  </a:lnTo>
                  <a:lnTo>
                    <a:pt x="162" y="159"/>
                  </a:lnTo>
                  <a:lnTo>
                    <a:pt x="184" y="163"/>
                  </a:lnTo>
                  <a:lnTo>
                    <a:pt x="202" y="163"/>
                  </a:lnTo>
                  <a:lnTo>
                    <a:pt x="214" y="166"/>
                  </a:lnTo>
                  <a:lnTo>
                    <a:pt x="225" y="169"/>
                  </a:lnTo>
                  <a:lnTo>
                    <a:pt x="235" y="172"/>
                  </a:lnTo>
                  <a:lnTo>
                    <a:pt x="243" y="176"/>
                  </a:lnTo>
                  <a:lnTo>
                    <a:pt x="251" y="180"/>
                  </a:lnTo>
                  <a:lnTo>
                    <a:pt x="262" y="185"/>
                  </a:lnTo>
                  <a:lnTo>
                    <a:pt x="275" y="190"/>
                  </a:lnTo>
                  <a:lnTo>
                    <a:pt x="288" y="195"/>
                  </a:lnTo>
                  <a:lnTo>
                    <a:pt x="298" y="200"/>
                  </a:lnTo>
                  <a:lnTo>
                    <a:pt x="307" y="206"/>
                  </a:lnTo>
                  <a:lnTo>
                    <a:pt x="314" y="211"/>
                  </a:lnTo>
                  <a:lnTo>
                    <a:pt x="321" y="216"/>
                  </a:lnTo>
                  <a:lnTo>
                    <a:pt x="327" y="220"/>
                  </a:lnTo>
                  <a:lnTo>
                    <a:pt x="332" y="222"/>
                  </a:lnTo>
                  <a:lnTo>
                    <a:pt x="339" y="224"/>
                  </a:lnTo>
                  <a:lnTo>
                    <a:pt x="346" y="224"/>
                  </a:lnTo>
                  <a:lnTo>
                    <a:pt x="355" y="221"/>
                  </a:lnTo>
                  <a:lnTo>
                    <a:pt x="364" y="220"/>
                  </a:lnTo>
                  <a:lnTo>
                    <a:pt x="373" y="216"/>
                  </a:lnTo>
                  <a:lnTo>
                    <a:pt x="383" y="211"/>
                  </a:lnTo>
                  <a:lnTo>
                    <a:pt x="392" y="207"/>
                  </a:lnTo>
                  <a:lnTo>
                    <a:pt x="401" y="203"/>
                  </a:lnTo>
                  <a:lnTo>
                    <a:pt x="407" y="198"/>
                  </a:lnTo>
                  <a:lnTo>
                    <a:pt x="414" y="191"/>
                  </a:lnTo>
                  <a:lnTo>
                    <a:pt x="423" y="183"/>
                  </a:lnTo>
                  <a:lnTo>
                    <a:pt x="432" y="172"/>
                  </a:lnTo>
                  <a:lnTo>
                    <a:pt x="440" y="161"/>
                  </a:lnTo>
                  <a:lnTo>
                    <a:pt x="447" y="150"/>
                  </a:lnTo>
                  <a:lnTo>
                    <a:pt x="454" y="142"/>
                  </a:lnTo>
                  <a:lnTo>
                    <a:pt x="458" y="136"/>
                  </a:lnTo>
                  <a:lnTo>
                    <a:pt x="460" y="133"/>
                  </a:lnTo>
                  <a:lnTo>
                    <a:pt x="532" y="139"/>
                  </a:lnTo>
                  <a:lnTo>
                    <a:pt x="575" y="99"/>
                  </a:lnTo>
                  <a:lnTo>
                    <a:pt x="577" y="99"/>
                  </a:lnTo>
                  <a:lnTo>
                    <a:pt x="583" y="99"/>
                  </a:lnTo>
                  <a:lnTo>
                    <a:pt x="588" y="102"/>
                  </a:lnTo>
                  <a:lnTo>
                    <a:pt x="591" y="109"/>
                  </a:lnTo>
                  <a:lnTo>
                    <a:pt x="605" y="129"/>
                  </a:lnTo>
                  <a:lnTo>
                    <a:pt x="621" y="125"/>
                  </a:lnTo>
                  <a:lnTo>
                    <a:pt x="627" y="109"/>
                  </a:lnTo>
                  <a:lnTo>
                    <a:pt x="631" y="110"/>
                  </a:lnTo>
                  <a:lnTo>
                    <a:pt x="639" y="113"/>
                  </a:lnTo>
                  <a:lnTo>
                    <a:pt x="650" y="117"/>
                  </a:lnTo>
                  <a:lnTo>
                    <a:pt x="661" y="125"/>
                  </a:lnTo>
                  <a:lnTo>
                    <a:pt x="678" y="117"/>
                  </a:lnTo>
                  <a:lnTo>
                    <a:pt x="669" y="74"/>
                  </a:lnTo>
                  <a:lnTo>
                    <a:pt x="668" y="73"/>
                  </a:lnTo>
                  <a:lnTo>
                    <a:pt x="664" y="68"/>
                  </a:lnTo>
                  <a:lnTo>
                    <a:pt x="658" y="59"/>
                  </a:lnTo>
                  <a:lnTo>
                    <a:pt x="650" y="51"/>
                  </a:lnTo>
                  <a:lnTo>
                    <a:pt x="639" y="43"/>
                  </a:lnTo>
                  <a:lnTo>
                    <a:pt x="628" y="36"/>
                  </a:lnTo>
                  <a:lnTo>
                    <a:pt x="614" y="32"/>
                  </a:lnTo>
                  <a:lnTo>
                    <a:pt x="601" y="30"/>
                  </a:lnTo>
                  <a:lnTo>
                    <a:pt x="587" y="32"/>
                  </a:lnTo>
                  <a:lnTo>
                    <a:pt x="573" y="35"/>
                  </a:lnTo>
                  <a:lnTo>
                    <a:pt x="562" y="36"/>
                  </a:lnTo>
                  <a:lnTo>
                    <a:pt x="553" y="39"/>
                  </a:lnTo>
                  <a:lnTo>
                    <a:pt x="543" y="41"/>
                  </a:lnTo>
                  <a:lnTo>
                    <a:pt x="538" y="43"/>
                  </a:lnTo>
                  <a:lnTo>
                    <a:pt x="534" y="44"/>
                  </a:lnTo>
                  <a:lnTo>
                    <a:pt x="532" y="44"/>
                  </a:lnTo>
                  <a:lnTo>
                    <a:pt x="502" y="65"/>
                  </a:lnTo>
                  <a:lnTo>
                    <a:pt x="484" y="48"/>
                  </a:lnTo>
                  <a:lnTo>
                    <a:pt x="483" y="47"/>
                  </a:lnTo>
                  <a:lnTo>
                    <a:pt x="479" y="46"/>
                  </a:lnTo>
                  <a:lnTo>
                    <a:pt x="472" y="43"/>
                  </a:lnTo>
                  <a:lnTo>
                    <a:pt x="465" y="39"/>
                  </a:lnTo>
                  <a:lnTo>
                    <a:pt x="457" y="36"/>
                  </a:lnTo>
                  <a:lnTo>
                    <a:pt x="449" y="33"/>
                  </a:lnTo>
                  <a:lnTo>
                    <a:pt x="440" y="32"/>
                  </a:lnTo>
                  <a:lnTo>
                    <a:pt x="434" y="30"/>
                  </a:lnTo>
                  <a:lnTo>
                    <a:pt x="425" y="30"/>
                  </a:lnTo>
                  <a:lnTo>
                    <a:pt x="417" y="30"/>
                  </a:lnTo>
                  <a:lnTo>
                    <a:pt x="406" y="29"/>
                  </a:lnTo>
                  <a:lnTo>
                    <a:pt x="397" y="28"/>
                  </a:lnTo>
                  <a:lnTo>
                    <a:pt x="387" y="28"/>
                  </a:lnTo>
                  <a:lnTo>
                    <a:pt x="380" y="26"/>
                  </a:lnTo>
                  <a:lnTo>
                    <a:pt x="375" y="26"/>
                  </a:lnTo>
                  <a:lnTo>
                    <a:pt x="373" y="26"/>
                  </a:lnTo>
                  <a:lnTo>
                    <a:pt x="287" y="0"/>
                  </a:lnTo>
                  <a:lnTo>
                    <a:pt x="0"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2" name="Freeform 64">
              <a:extLst>
                <a:ext uri="{FF2B5EF4-FFF2-40B4-BE49-F238E27FC236}">
                  <a16:creationId xmlns:a16="http://schemas.microsoft.com/office/drawing/2014/main" id="{688C8E45-3342-8A0D-4EDF-481C0DAA9D2E}"/>
                </a:ext>
              </a:extLst>
            </p:cNvPr>
            <p:cNvSpPr>
              <a:spLocks/>
            </p:cNvSpPr>
            <p:nvPr/>
          </p:nvSpPr>
          <p:spPr bwMode="auto">
            <a:xfrm flipH="1">
              <a:off x="4657" y="3275"/>
              <a:ext cx="367" cy="284"/>
            </a:xfrm>
            <a:custGeom>
              <a:avLst/>
              <a:gdLst>
                <a:gd name="T0" fmla="*/ 80 w 983"/>
                <a:gd name="T1" fmla="*/ 5 h 760"/>
                <a:gd name="T2" fmla="*/ 75 w 983"/>
                <a:gd name="T3" fmla="*/ 26 h 760"/>
                <a:gd name="T4" fmla="*/ 66 w 983"/>
                <a:gd name="T5" fmla="*/ 87 h 760"/>
                <a:gd name="T6" fmla="*/ 52 w 983"/>
                <a:gd name="T7" fmla="*/ 175 h 760"/>
                <a:gd name="T8" fmla="*/ 36 w 983"/>
                <a:gd name="T9" fmla="*/ 280 h 760"/>
                <a:gd name="T10" fmla="*/ 21 w 983"/>
                <a:gd name="T11" fmla="*/ 394 h 760"/>
                <a:gd name="T12" fmla="*/ 8 w 983"/>
                <a:gd name="T13" fmla="*/ 506 h 760"/>
                <a:gd name="T14" fmla="*/ 0 w 983"/>
                <a:gd name="T15" fmla="*/ 606 h 760"/>
                <a:gd name="T16" fmla="*/ 0 w 983"/>
                <a:gd name="T17" fmla="*/ 686 h 760"/>
                <a:gd name="T18" fmla="*/ 403 w 983"/>
                <a:gd name="T19" fmla="*/ 760 h 760"/>
                <a:gd name="T20" fmla="*/ 880 w 983"/>
                <a:gd name="T21" fmla="*/ 671 h 760"/>
                <a:gd name="T22" fmla="*/ 983 w 983"/>
                <a:gd name="T23" fmla="*/ 121 h 760"/>
                <a:gd name="T24" fmla="*/ 640 w 983"/>
                <a:gd name="T25" fmla="*/ 0 h 760"/>
                <a:gd name="T26" fmla="*/ 80 w 983"/>
                <a:gd name="T27" fmla="*/ 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3" h="760">
                  <a:moveTo>
                    <a:pt x="80" y="5"/>
                  </a:moveTo>
                  <a:lnTo>
                    <a:pt x="75" y="26"/>
                  </a:lnTo>
                  <a:lnTo>
                    <a:pt x="66" y="87"/>
                  </a:lnTo>
                  <a:lnTo>
                    <a:pt x="52" y="175"/>
                  </a:lnTo>
                  <a:lnTo>
                    <a:pt x="36" y="280"/>
                  </a:lnTo>
                  <a:lnTo>
                    <a:pt x="21" y="394"/>
                  </a:lnTo>
                  <a:lnTo>
                    <a:pt x="8" y="506"/>
                  </a:lnTo>
                  <a:lnTo>
                    <a:pt x="0" y="606"/>
                  </a:lnTo>
                  <a:lnTo>
                    <a:pt x="0" y="686"/>
                  </a:lnTo>
                  <a:lnTo>
                    <a:pt x="403" y="760"/>
                  </a:lnTo>
                  <a:lnTo>
                    <a:pt x="880" y="671"/>
                  </a:lnTo>
                  <a:lnTo>
                    <a:pt x="983" y="121"/>
                  </a:lnTo>
                  <a:lnTo>
                    <a:pt x="640" y="0"/>
                  </a:lnTo>
                  <a:lnTo>
                    <a:pt x="8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3" name="Freeform 65">
              <a:extLst>
                <a:ext uri="{FF2B5EF4-FFF2-40B4-BE49-F238E27FC236}">
                  <a16:creationId xmlns:a16="http://schemas.microsoft.com/office/drawing/2014/main" id="{4E598EA1-33FD-6A75-2D5F-D90649077375}"/>
                </a:ext>
              </a:extLst>
            </p:cNvPr>
            <p:cNvSpPr>
              <a:spLocks/>
            </p:cNvSpPr>
            <p:nvPr/>
          </p:nvSpPr>
          <p:spPr bwMode="auto">
            <a:xfrm flipH="1">
              <a:off x="4852" y="3297"/>
              <a:ext cx="159" cy="248"/>
            </a:xfrm>
            <a:custGeom>
              <a:avLst/>
              <a:gdLst>
                <a:gd name="T0" fmla="*/ 75 w 425"/>
                <a:gd name="T1" fmla="*/ 0 h 665"/>
                <a:gd name="T2" fmla="*/ 71 w 425"/>
                <a:gd name="T3" fmla="*/ 19 h 665"/>
                <a:gd name="T4" fmla="*/ 61 w 425"/>
                <a:gd name="T5" fmla="*/ 70 h 665"/>
                <a:gd name="T6" fmla="*/ 46 w 425"/>
                <a:gd name="T7" fmla="*/ 145 h 665"/>
                <a:gd name="T8" fmla="*/ 31 w 425"/>
                <a:gd name="T9" fmla="*/ 236 h 665"/>
                <a:gd name="T10" fmla="*/ 16 w 425"/>
                <a:gd name="T11" fmla="*/ 336 h 665"/>
                <a:gd name="T12" fmla="*/ 5 w 425"/>
                <a:gd name="T13" fmla="*/ 435 h 665"/>
                <a:gd name="T14" fmla="*/ 0 w 425"/>
                <a:gd name="T15" fmla="*/ 526 h 665"/>
                <a:gd name="T16" fmla="*/ 1 w 425"/>
                <a:gd name="T17" fmla="*/ 602 h 665"/>
                <a:gd name="T18" fmla="*/ 345 w 425"/>
                <a:gd name="T19" fmla="*/ 665 h 665"/>
                <a:gd name="T20" fmla="*/ 425 w 425"/>
                <a:gd name="T21" fmla="*/ 132 h 665"/>
                <a:gd name="T22" fmla="*/ 75 w 425"/>
                <a:gd name="T2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5" h="665">
                  <a:moveTo>
                    <a:pt x="75" y="0"/>
                  </a:moveTo>
                  <a:lnTo>
                    <a:pt x="71" y="19"/>
                  </a:lnTo>
                  <a:lnTo>
                    <a:pt x="61" y="70"/>
                  </a:lnTo>
                  <a:lnTo>
                    <a:pt x="46" y="145"/>
                  </a:lnTo>
                  <a:lnTo>
                    <a:pt x="31" y="236"/>
                  </a:lnTo>
                  <a:lnTo>
                    <a:pt x="16" y="336"/>
                  </a:lnTo>
                  <a:lnTo>
                    <a:pt x="5" y="435"/>
                  </a:lnTo>
                  <a:lnTo>
                    <a:pt x="0" y="526"/>
                  </a:lnTo>
                  <a:lnTo>
                    <a:pt x="1" y="602"/>
                  </a:lnTo>
                  <a:lnTo>
                    <a:pt x="345" y="665"/>
                  </a:lnTo>
                  <a:lnTo>
                    <a:pt x="425" y="132"/>
                  </a:lnTo>
                  <a:lnTo>
                    <a:pt x="7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4" name="Freeform 66">
              <a:extLst>
                <a:ext uri="{FF2B5EF4-FFF2-40B4-BE49-F238E27FC236}">
                  <a16:creationId xmlns:a16="http://schemas.microsoft.com/office/drawing/2014/main" id="{AA4B683E-F4E8-1B33-9050-637B7FB5491C}"/>
                </a:ext>
              </a:extLst>
            </p:cNvPr>
            <p:cNvSpPr>
              <a:spLocks/>
            </p:cNvSpPr>
            <p:nvPr/>
          </p:nvSpPr>
          <p:spPr bwMode="auto">
            <a:xfrm flipH="1">
              <a:off x="4676" y="3288"/>
              <a:ext cx="298" cy="49"/>
            </a:xfrm>
            <a:custGeom>
              <a:avLst/>
              <a:gdLst>
                <a:gd name="T0" fmla="*/ 0 w 797"/>
                <a:gd name="T1" fmla="*/ 0 h 131"/>
                <a:gd name="T2" fmla="*/ 355 w 797"/>
                <a:gd name="T3" fmla="*/ 131 h 131"/>
                <a:gd name="T4" fmla="*/ 797 w 797"/>
                <a:gd name="T5" fmla="*/ 102 h 131"/>
                <a:gd name="T6" fmla="*/ 499 w 797"/>
                <a:gd name="T7" fmla="*/ 0 h 131"/>
                <a:gd name="T8" fmla="*/ 0 w 797"/>
                <a:gd name="T9" fmla="*/ 0 h 131"/>
              </a:gdLst>
              <a:ahLst/>
              <a:cxnLst>
                <a:cxn ang="0">
                  <a:pos x="T0" y="T1"/>
                </a:cxn>
                <a:cxn ang="0">
                  <a:pos x="T2" y="T3"/>
                </a:cxn>
                <a:cxn ang="0">
                  <a:pos x="T4" y="T5"/>
                </a:cxn>
                <a:cxn ang="0">
                  <a:pos x="T6" y="T7"/>
                </a:cxn>
                <a:cxn ang="0">
                  <a:pos x="T8" y="T9"/>
                </a:cxn>
              </a:cxnLst>
              <a:rect l="0" t="0" r="r" b="b"/>
              <a:pathLst>
                <a:path w="797" h="131">
                  <a:moveTo>
                    <a:pt x="0" y="0"/>
                  </a:moveTo>
                  <a:lnTo>
                    <a:pt x="355" y="131"/>
                  </a:lnTo>
                  <a:lnTo>
                    <a:pt x="797" y="102"/>
                  </a:lnTo>
                  <a:lnTo>
                    <a:pt x="49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5" name="Freeform 67">
              <a:extLst>
                <a:ext uri="{FF2B5EF4-FFF2-40B4-BE49-F238E27FC236}">
                  <a16:creationId xmlns:a16="http://schemas.microsoft.com/office/drawing/2014/main" id="{E19ED0F6-51A6-BCBB-5CBA-AE971FD0E9B3}"/>
                </a:ext>
              </a:extLst>
            </p:cNvPr>
            <p:cNvSpPr>
              <a:spLocks/>
            </p:cNvSpPr>
            <p:nvPr/>
          </p:nvSpPr>
          <p:spPr bwMode="auto">
            <a:xfrm flipH="1">
              <a:off x="4648" y="3382"/>
              <a:ext cx="165" cy="120"/>
            </a:xfrm>
            <a:custGeom>
              <a:avLst/>
              <a:gdLst>
                <a:gd name="T0" fmla="*/ 40 w 441"/>
                <a:gd name="T1" fmla="*/ 23 h 321"/>
                <a:gd name="T2" fmla="*/ 308 w 441"/>
                <a:gd name="T3" fmla="*/ 0 h 321"/>
                <a:gd name="T4" fmla="*/ 441 w 441"/>
                <a:gd name="T5" fmla="*/ 63 h 321"/>
                <a:gd name="T6" fmla="*/ 406 w 441"/>
                <a:gd name="T7" fmla="*/ 281 h 321"/>
                <a:gd name="T8" fmla="*/ 194 w 441"/>
                <a:gd name="T9" fmla="*/ 321 h 321"/>
                <a:gd name="T10" fmla="*/ 0 w 441"/>
                <a:gd name="T11" fmla="*/ 310 h 321"/>
                <a:gd name="T12" fmla="*/ 40 w 441"/>
                <a:gd name="T13" fmla="*/ 23 h 321"/>
              </a:gdLst>
              <a:ahLst/>
              <a:cxnLst>
                <a:cxn ang="0">
                  <a:pos x="T0" y="T1"/>
                </a:cxn>
                <a:cxn ang="0">
                  <a:pos x="T2" y="T3"/>
                </a:cxn>
                <a:cxn ang="0">
                  <a:pos x="T4" y="T5"/>
                </a:cxn>
                <a:cxn ang="0">
                  <a:pos x="T6" y="T7"/>
                </a:cxn>
                <a:cxn ang="0">
                  <a:pos x="T8" y="T9"/>
                </a:cxn>
                <a:cxn ang="0">
                  <a:pos x="T10" y="T11"/>
                </a:cxn>
                <a:cxn ang="0">
                  <a:pos x="T12" y="T13"/>
                </a:cxn>
              </a:cxnLst>
              <a:rect l="0" t="0" r="r" b="b"/>
              <a:pathLst>
                <a:path w="441" h="321">
                  <a:moveTo>
                    <a:pt x="40" y="23"/>
                  </a:moveTo>
                  <a:lnTo>
                    <a:pt x="308" y="0"/>
                  </a:lnTo>
                  <a:lnTo>
                    <a:pt x="441" y="63"/>
                  </a:lnTo>
                  <a:lnTo>
                    <a:pt x="406" y="281"/>
                  </a:lnTo>
                  <a:lnTo>
                    <a:pt x="194" y="321"/>
                  </a:lnTo>
                  <a:lnTo>
                    <a:pt x="0" y="310"/>
                  </a:lnTo>
                  <a:lnTo>
                    <a:pt x="4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6" name="Freeform 68">
              <a:extLst>
                <a:ext uri="{FF2B5EF4-FFF2-40B4-BE49-F238E27FC236}">
                  <a16:creationId xmlns:a16="http://schemas.microsoft.com/office/drawing/2014/main" id="{996E21B3-B7E5-FB93-D4A1-36B96DB1450E}"/>
                </a:ext>
              </a:extLst>
            </p:cNvPr>
            <p:cNvSpPr>
              <a:spLocks/>
            </p:cNvSpPr>
            <p:nvPr/>
          </p:nvSpPr>
          <p:spPr bwMode="auto">
            <a:xfrm flipH="1">
              <a:off x="4732" y="3402"/>
              <a:ext cx="64" cy="94"/>
            </a:xfrm>
            <a:custGeom>
              <a:avLst/>
              <a:gdLst>
                <a:gd name="T0" fmla="*/ 29 w 170"/>
                <a:gd name="T1" fmla="*/ 0 h 252"/>
                <a:gd name="T2" fmla="*/ 170 w 170"/>
                <a:gd name="T3" fmla="*/ 58 h 252"/>
                <a:gd name="T4" fmla="*/ 140 w 170"/>
                <a:gd name="T5" fmla="*/ 244 h 252"/>
                <a:gd name="T6" fmla="*/ 0 w 170"/>
                <a:gd name="T7" fmla="*/ 252 h 252"/>
                <a:gd name="T8" fmla="*/ 29 w 170"/>
                <a:gd name="T9" fmla="*/ 0 h 252"/>
              </a:gdLst>
              <a:ahLst/>
              <a:cxnLst>
                <a:cxn ang="0">
                  <a:pos x="T0" y="T1"/>
                </a:cxn>
                <a:cxn ang="0">
                  <a:pos x="T2" y="T3"/>
                </a:cxn>
                <a:cxn ang="0">
                  <a:pos x="T4" y="T5"/>
                </a:cxn>
                <a:cxn ang="0">
                  <a:pos x="T6" y="T7"/>
                </a:cxn>
                <a:cxn ang="0">
                  <a:pos x="T8" y="T9"/>
                </a:cxn>
              </a:cxnLst>
              <a:rect l="0" t="0" r="r" b="b"/>
              <a:pathLst>
                <a:path w="170" h="252">
                  <a:moveTo>
                    <a:pt x="29" y="0"/>
                  </a:moveTo>
                  <a:lnTo>
                    <a:pt x="170" y="58"/>
                  </a:lnTo>
                  <a:lnTo>
                    <a:pt x="140" y="244"/>
                  </a:lnTo>
                  <a:lnTo>
                    <a:pt x="0" y="252"/>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7" name="Freeform 69">
              <a:extLst>
                <a:ext uri="{FF2B5EF4-FFF2-40B4-BE49-F238E27FC236}">
                  <a16:creationId xmlns:a16="http://schemas.microsoft.com/office/drawing/2014/main" id="{5EA06FF5-D9D8-46C7-62A4-11911616168E}"/>
                </a:ext>
              </a:extLst>
            </p:cNvPr>
            <p:cNvSpPr>
              <a:spLocks/>
            </p:cNvSpPr>
            <p:nvPr/>
          </p:nvSpPr>
          <p:spPr bwMode="auto">
            <a:xfrm flipH="1">
              <a:off x="4665" y="3393"/>
              <a:ext cx="103" cy="23"/>
            </a:xfrm>
            <a:custGeom>
              <a:avLst/>
              <a:gdLst>
                <a:gd name="T0" fmla="*/ 0 w 276"/>
                <a:gd name="T1" fmla="*/ 11 h 61"/>
                <a:gd name="T2" fmla="*/ 123 w 276"/>
                <a:gd name="T3" fmla="*/ 61 h 61"/>
                <a:gd name="T4" fmla="*/ 276 w 276"/>
                <a:gd name="T5" fmla="*/ 45 h 61"/>
                <a:gd name="T6" fmla="*/ 184 w 276"/>
                <a:gd name="T7" fmla="*/ 0 h 61"/>
                <a:gd name="T8" fmla="*/ 0 w 276"/>
                <a:gd name="T9" fmla="*/ 11 h 61"/>
              </a:gdLst>
              <a:ahLst/>
              <a:cxnLst>
                <a:cxn ang="0">
                  <a:pos x="T0" y="T1"/>
                </a:cxn>
                <a:cxn ang="0">
                  <a:pos x="T2" y="T3"/>
                </a:cxn>
                <a:cxn ang="0">
                  <a:pos x="T4" y="T5"/>
                </a:cxn>
                <a:cxn ang="0">
                  <a:pos x="T6" y="T7"/>
                </a:cxn>
                <a:cxn ang="0">
                  <a:pos x="T8" y="T9"/>
                </a:cxn>
              </a:cxnLst>
              <a:rect l="0" t="0" r="r" b="b"/>
              <a:pathLst>
                <a:path w="276" h="61">
                  <a:moveTo>
                    <a:pt x="0" y="11"/>
                  </a:moveTo>
                  <a:lnTo>
                    <a:pt x="123" y="61"/>
                  </a:lnTo>
                  <a:lnTo>
                    <a:pt x="276" y="45"/>
                  </a:lnTo>
                  <a:lnTo>
                    <a:pt x="184" y="0"/>
                  </a:lnTo>
                  <a:lnTo>
                    <a:pt x="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8" name="Freeform 70">
              <a:extLst>
                <a:ext uri="{FF2B5EF4-FFF2-40B4-BE49-F238E27FC236}">
                  <a16:creationId xmlns:a16="http://schemas.microsoft.com/office/drawing/2014/main" id="{5A7702CA-2CC5-3C9B-BC22-03265A70FD00}"/>
                </a:ext>
              </a:extLst>
            </p:cNvPr>
            <p:cNvSpPr>
              <a:spLocks/>
            </p:cNvSpPr>
            <p:nvPr/>
          </p:nvSpPr>
          <p:spPr bwMode="auto">
            <a:xfrm flipH="1">
              <a:off x="4836" y="3558"/>
              <a:ext cx="47" cy="28"/>
            </a:xfrm>
            <a:custGeom>
              <a:avLst/>
              <a:gdLst>
                <a:gd name="T0" fmla="*/ 0 w 126"/>
                <a:gd name="T1" fmla="*/ 0 h 74"/>
                <a:gd name="T2" fmla="*/ 74 w 126"/>
                <a:gd name="T3" fmla="*/ 11 h 74"/>
                <a:gd name="T4" fmla="*/ 126 w 126"/>
                <a:gd name="T5" fmla="*/ 0 h 74"/>
                <a:gd name="T6" fmla="*/ 120 w 126"/>
                <a:gd name="T7" fmla="*/ 74 h 74"/>
                <a:gd name="T8" fmla="*/ 2 w 126"/>
                <a:gd name="T9" fmla="*/ 40 h 74"/>
                <a:gd name="T10" fmla="*/ 0 w 126"/>
                <a:gd name="T11" fmla="*/ 0 h 74"/>
              </a:gdLst>
              <a:ahLst/>
              <a:cxnLst>
                <a:cxn ang="0">
                  <a:pos x="T0" y="T1"/>
                </a:cxn>
                <a:cxn ang="0">
                  <a:pos x="T2" y="T3"/>
                </a:cxn>
                <a:cxn ang="0">
                  <a:pos x="T4" y="T5"/>
                </a:cxn>
                <a:cxn ang="0">
                  <a:pos x="T6" y="T7"/>
                </a:cxn>
                <a:cxn ang="0">
                  <a:pos x="T8" y="T9"/>
                </a:cxn>
                <a:cxn ang="0">
                  <a:pos x="T10" y="T11"/>
                </a:cxn>
              </a:cxnLst>
              <a:rect l="0" t="0" r="r" b="b"/>
              <a:pathLst>
                <a:path w="126" h="74">
                  <a:moveTo>
                    <a:pt x="0" y="0"/>
                  </a:moveTo>
                  <a:lnTo>
                    <a:pt x="74" y="11"/>
                  </a:lnTo>
                  <a:lnTo>
                    <a:pt x="126" y="0"/>
                  </a:lnTo>
                  <a:lnTo>
                    <a:pt x="120" y="74"/>
                  </a:lnTo>
                  <a:lnTo>
                    <a:pt x="2" y="4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19" name="Freeform 71">
              <a:extLst>
                <a:ext uri="{FF2B5EF4-FFF2-40B4-BE49-F238E27FC236}">
                  <a16:creationId xmlns:a16="http://schemas.microsoft.com/office/drawing/2014/main" id="{D6D58910-5191-BF8A-164A-28DFA5AB8A35}"/>
                </a:ext>
              </a:extLst>
            </p:cNvPr>
            <p:cNvSpPr>
              <a:spLocks/>
            </p:cNvSpPr>
            <p:nvPr/>
          </p:nvSpPr>
          <p:spPr bwMode="auto">
            <a:xfrm flipH="1">
              <a:off x="4831" y="3586"/>
              <a:ext cx="120" cy="35"/>
            </a:xfrm>
            <a:custGeom>
              <a:avLst/>
              <a:gdLst>
                <a:gd name="T0" fmla="*/ 0 w 319"/>
                <a:gd name="T1" fmla="*/ 0 h 93"/>
                <a:gd name="T2" fmla="*/ 0 w 319"/>
                <a:gd name="T3" fmla="*/ 22 h 93"/>
                <a:gd name="T4" fmla="*/ 319 w 319"/>
                <a:gd name="T5" fmla="*/ 93 h 93"/>
                <a:gd name="T6" fmla="*/ 319 w 319"/>
                <a:gd name="T7" fmla="*/ 67 h 93"/>
                <a:gd name="T8" fmla="*/ 0 w 319"/>
                <a:gd name="T9" fmla="*/ 0 h 93"/>
              </a:gdLst>
              <a:ahLst/>
              <a:cxnLst>
                <a:cxn ang="0">
                  <a:pos x="T0" y="T1"/>
                </a:cxn>
                <a:cxn ang="0">
                  <a:pos x="T2" y="T3"/>
                </a:cxn>
                <a:cxn ang="0">
                  <a:pos x="T4" y="T5"/>
                </a:cxn>
                <a:cxn ang="0">
                  <a:pos x="T6" y="T7"/>
                </a:cxn>
                <a:cxn ang="0">
                  <a:pos x="T8" y="T9"/>
                </a:cxn>
              </a:cxnLst>
              <a:rect l="0" t="0" r="r" b="b"/>
              <a:pathLst>
                <a:path w="319" h="93">
                  <a:moveTo>
                    <a:pt x="0" y="0"/>
                  </a:moveTo>
                  <a:lnTo>
                    <a:pt x="0" y="22"/>
                  </a:lnTo>
                  <a:lnTo>
                    <a:pt x="319" y="93"/>
                  </a:lnTo>
                  <a:lnTo>
                    <a:pt x="319" y="6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0" name="Freeform 72">
              <a:extLst>
                <a:ext uri="{FF2B5EF4-FFF2-40B4-BE49-F238E27FC236}">
                  <a16:creationId xmlns:a16="http://schemas.microsoft.com/office/drawing/2014/main" id="{ACA16757-C3E8-E5E6-5636-B53B5FC554FC}"/>
                </a:ext>
              </a:extLst>
            </p:cNvPr>
            <p:cNvSpPr>
              <a:spLocks/>
            </p:cNvSpPr>
            <p:nvPr/>
          </p:nvSpPr>
          <p:spPr bwMode="auto">
            <a:xfrm flipH="1">
              <a:off x="5219" y="3339"/>
              <a:ext cx="205" cy="273"/>
            </a:xfrm>
            <a:custGeom>
              <a:avLst/>
              <a:gdLst>
                <a:gd name="T0" fmla="*/ 78 w 551"/>
                <a:gd name="T1" fmla="*/ 58 h 730"/>
                <a:gd name="T2" fmla="*/ 34 w 551"/>
                <a:gd name="T3" fmla="*/ 107 h 730"/>
                <a:gd name="T4" fmla="*/ 137 w 551"/>
                <a:gd name="T5" fmla="*/ 165 h 730"/>
                <a:gd name="T6" fmla="*/ 174 w 551"/>
                <a:gd name="T7" fmla="*/ 210 h 730"/>
                <a:gd name="T8" fmla="*/ 26 w 551"/>
                <a:gd name="T9" fmla="*/ 146 h 730"/>
                <a:gd name="T10" fmla="*/ 0 w 551"/>
                <a:gd name="T11" fmla="*/ 275 h 730"/>
                <a:gd name="T12" fmla="*/ 39 w 551"/>
                <a:gd name="T13" fmla="*/ 453 h 730"/>
                <a:gd name="T14" fmla="*/ 80 w 551"/>
                <a:gd name="T15" fmla="*/ 571 h 730"/>
                <a:gd name="T16" fmla="*/ 101 w 551"/>
                <a:gd name="T17" fmla="*/ 597 h 730"/>
                <a:gd name="T18" fmla="*/ 160 w 551"/>
                <a:gd name="T19" fmla="*/ 619 h 730"/>
                <a:gd name="T20" fmla="*/ 234 w 551"/>
                <a:gd name="T21" fmla="*/ 656 h 730"/>
                <a:gd name="T22" fmla="*/ 285 w 551"/>
                <a:gd name="T23" fmla="*/ 671 h 730"/>
                <a:gd name="T24" fmla="*/ 381 w 551"/>
                <a:gd name="T25" fmla="*/ 704 h 730"/>
                <a:gd name="T26" fmla="*/ 435 w 551"/>
                <a:gd name="T27" fmla="*/ 709 h 730"/>
                <a:gd name="T28" fmla="*/ 551 w 551"/>
                <a:gd name="T29" fmla="*/ 594 h 730"/>
                <a:gd name="T30" fmla="*/ 508 w 551"/>
                <a:gd name="T31" fmla="*/ 576 h 730"/>
                <a:gd name="T32" fmla="*/ 427 w 551"/>
                <a:gd name="T33" fmla="*/ 569 h 730"/>
                <a:gd name="T34" fmla="*/ 371 w 551"/>
                <a:gd name="T35" fmla="*/ 561 h 730"/>
                <a:gd name="T36" fmla="*/ 327 w 551"/>
                <a:gd name="T37" fmla="*/ 549 h 730"/>
                <a:gd name="T38" fmla="*/ 281 w 551"/>
                <a:gd name="T39" fmla="*/ 534 h 730"/>
                <a:gd name="T40" fmla="*/ 224 w 551"/>
                <a:gd name="T41" fmla="*/ 524 h 730"/>
                <a:gd name="T42" fmla="*/ 205 w 551"/>
                <a:gd name="T43" fmla="*/ 527 h 730"/>
                <a:gd name="T44" fmla="*/ 127 w 551"/>
                <a:gd name="T45" fmla="*/ 561 h 730"/>
                <a:gd name="T46" fmla="*/ 172 w 551"/>
                <a:gd name="T47" fmla="*/ 512 h 730"/>
                <a:gd name="T48" fmla="*/ 201 w 551"/>
                <a:gd name="T49" fmla="*/ 472 h 730"/>
                <a:gd name="T50" fmla="*/ 198 w 551"/>
                <a:gd name="T51" fmla="*/ 386 h 730"/>
                <a:gd name="T52" fmla="*/ 216 w 551"/>
                <a:gd name="T53" fmla="*/ 365 h 730"/>
                <a:gd name="T54" fmla="*/ 244 w 551"/>
                <a:gd name="T55" fmla="*/ 457 h 730"/>
                <a:gd name="T56" fmla="*/ 272 w 551"/>
                <a:gd name="T57" fmla="*/ 499 h 730"/>
                <a:gd name="T58" fmla="*/ 327 w 551"/>
                <a:gd name="T59" fmla="*/ 521 h 730"/>
                <a:gd name="T60" fmla="*/ 374 w 551"/>
                <a:gd name="T61" fmla="*/ 534 h 730"/>
                <a:gd name="T62" fmla="*/ 472 w 551"/>
                <a:gd name="T63" fmla="*/ 462 h 730"/>
                <a:gd name="T64" fmla="*/ 456 w 551"/>
                <a:gd name="T65" fmla="*/ 325 h 730"/>
                <a:gd name="T66" fmla="*/ 477 w 551"/>
                <a:gd name="T67" fmla="*/ 295 h 730"/>
                <a:gd name="T68" fmla="*/ 487 w 551"/>
                <a:gd name="T69" fmla="*/ 423 h 730"/>
                <a:gd name="T70" fmla="*/ 541 w 551"/>
                <a:gd name="T71" fmla="*/ 517 h 730"/>
                <a:gd name="T72" fmla="*/ 520 w 551"/>
                <a:gd name="T73" fmla="*/ 414 h 730"/>
                <a:gd name="T74" fmla="*/ 486 w 551"/>
                <a:gd name="T75" fmla="*/ 199 h 730"/>
                <a:gd name="T76" fmla="*/ 437 w 551"/>
                <a:gd name="T77" fmla="*/ 124 h 730"/>
                <a:gd name="T78" fmla="*/ 393 w 551"/>
                <a:gd name="T79" fmla="*/ 99 h 730"/>
                <a:gd name="T80" fmla="*/ 350 w 551"/>
                <a:gd name="T81" fmla="*/ 58 h 730"/>
                <a:gd name="T82" fmla="*/ 311 w 551"/>
                <a:gd name="T83" fmla="*/ 10 h 730"/>
                <a:gd name="T84" fmla="*/ 267 w 551"/>
                <a:gd name="T85" fmla="*/ 3 h 730"/>
                <a:gd name="T86" fmla="*/ 282 w 551"/>
                <a:gd name="T87" fmla="*/ 61 h 730"/>
                <a:gd name="T88" fmla="*/ 326 w 551"/>
                <a:gd name="T89" fmla="*/ 128 h 730"/>
                <a:gd name="T90" fmla="*/ 361 w 551"/>
                <a:gd name="T91" fmla="*/ 228 h 730"/>
                <a:gd name="T92" fmla="*/ 390 w 551"/>
                <a:gd name="T93" fmla="*/ 320 h 730"/>
                <a:gd name="T94" fmla="*/ 429 w 551"/>
                <a:gd name="T95" fmla="*/ 467 h 730"/>
                <a:gd name="T96" fmla="*/ 370 w 551"/>
                <a:gd name="T97" fmla="*/ 399 h 730"/>
                <a:gd name="T98" fmla="*/ 320 w 551"/>
                <a:gd name="T99" fmla="*/ 290 h 730"/>
                <a:gd name="T100" fmla="*/ 271 w 551"/>
                <a:gd name="T101" fmla="*/ 207 h 730"/>
                <a:gd name="T102" fmla="*/ 228 w 551"/>
                <a:gd name="T103" fmla="*/ 153 h 730"/>
                <a:gd name="T104" fmla="*/ 189 w 551"/>
                <a:gd name="T105" fmla="*/ 96 h 730"/>
                <a:gd name="T106" fmla="*/ 145 w 551"/>
                <a:gd name="T107" fmla="*/ 43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730">
                  <a:moveTo>
                    <a:pt x="106" y="13"/>
                  </a:moveTo>
                  <a:lnTo>
                    <a:pt x="104" y="14"/>
                  </a:lnTo>
                  <a:lnTo>
                    <a:pt x="97" y="18"/>
                  </a:lnTo>
                  <a:lnTo>
                    <a:pt x="89" y="28"/>
                  </a:lnTo>
                  <a:lnTo>
                    <a:pt x="82" y="43"/>
                  </a:lnTo>
                  <a:lnTo>
                    <a:pt x="78" y="58"/>
                  </a:lnTo>
                  <a:lnTo>
                    <a:pt x="75" y="66"/>
                  </a:lnTo>
                  <a:lnTo>
                    <a:pt x="71" y="73"/>
                  </a:lnTo>
                  <a:lnTo>
                    <a:pt x="60" y="80"/>
                  </a:lnTo>
                  <a:lnTo>
                    <a:pt x="47" y="90"/>
                  </a:lnTo>
                  <a:lnTo>
                    <a:pt x="39" y="98"/>
                  </a:lnTo>
                  <a:lnTo>
                    <a:pt x="34" y="107"/>
                  </a:lnTo>
                  <a:lnTo>
                    <a:pt x="32" y="117"/>
                  </a:lnTo>
                  <a:lnTo>
                    <a:pt x="39" y="122"/>
                  </a:lnTo>
                  <a:lnTo>
                    <a:pt x="56" y="129"/>
                  </a:lnTo>
                  <a:lnTo>
                    <a:pt x="79" y="137"/>
                  </a:lnTo>
                  <a:lnTo>
                    <a:pt x="108" y="150"/>
                  </a:lnTo>
                  <a:lnTo>
                    <a:pt x="137" y="165"/>
                  </a:lnTo>
                  <a:lnTo>
                    <a:pt x="164" y="185"/>
                  </a:lnTo>
                  <a:lnTo>
                    <a:pt x="187" y="210"/>
                  </a:lnTo>
                  <a:lnTo>
                    <a:pt x="201" y="242"/>
                  </a:lnTo>
                  <a:lnTo>
                    <a:pt x="198" y="238"/>
                  </a:lnTo>
                  <a:lnTo>
                    <a:pt x="189" y="225"/>
                  </a:lnTo>
                  <a:lnTo>
                    <a:pt x="174" y="210"/>
                  </a:lnTo>
                  <a:lnTo>
                    <a:pt x="154" y="191"/>
                  </a:lnTo>
                  <a:lnTo>
                    <a:pt x="128" y="172"/>
                  </a:lnTo>
                  <a:lnTo>
                    <a:pt x="100" y="157"/>
                  </a:lnTo>
                  <a:lnTo>
                    <a:pt x="65" y="144"/>
                  </a:lnTo>
                  <a:lnTo>
                    <a:pt x="27" y="140"/>
                  </a:lnTo>
                  <a:lnTo>
                    <a:pt x="26" y="146"/>
                  </a:lnTo>
                  <a:lnTo>
                    <a:pt x="23" y="158"/>
                  </a:lnTo>
                  <a:lnTo>
                    <a:pt x="20" y="173"/>
                  </a:lnTo>
                  <a:lnTo>
                    <a:pt x="17" y="184"/>
                  </a:lnTo>
                  <a:lnTo>
                    <a:pt x="12" y="202"/>
                  </a:lnTo>
                  <a:lnTo>
                    <a:pt x="5" y="236"/>
                  </a:lnTo>
                  <a:lnTo>
                    <a:pt x="0" y="275"/>
                  </a:lnTo>
                  <a:lnTo>
                    <a:pt x="2" y="303"/>
                  </a:lnTo>
                  <a:lnTo>
                    <a:pt x="10" y="334"/>
                  </a:lnTo>
                  <a:lnTo>
                    <a:pt x="20" y="373"/>
                  </a:lnTo>
                  <a:lnTo>
                    <a:pt x="28" y="413"/>
                  </a:lnTo>
                  <a:lnTo>
                    <a:pt x="35" y="440"/>
                  </a:lnTo>
                  <a:lnTo>
                    <a:pt x="39" y="453"/>
                  </a:lnTo>
                  <a:lnTo>
                    <a:pt x="45" y="472"/>
                  </a:lnTo>
                  <a:lnTo>
                    <a:pt x="53" y="494"/>
                  </a:lnTo>
                  <a:lnTo>
                    <a:pt x="61" y="517"/>
                  </a:lnTo>
                  <a:lnTo>
                    <a:pt x="69" y="539"/>
                  </a:lnTo>
                  <a:lnTo>
                    <a:pt x="75" y="558"/>
                  </a:lnTo>
                  <a:lnTo>
                    <a:pt x="80" y="571"/>
                  </a:lnTo>
                  <a:lnTo>
                    <a:pt x="82" y="576"/>
                  </a:lnTo>
                  <a:lnTo>
                    <a:pt x="83" y="578"/>
                  </a:lnTo>
                  <a:lnTo>
                    <a:pt x="86" y="580"/>
                  </a:lnTo>
                  <a:lnTo>
                    <a:pt x="90" y="586"/>
                  </a:lnTo>
                  <a:lnTo>
                    <a:pt x="95" y="591"/>
                  </a:lnTo>
                  <a:lnTo>
                    <a:pt x="101" y="597"/>
                  </a:lnTo>
                  <a:lnTo>
                    <a:pt x="108" y="602"/>
                  </a:lnTo>
                  <a:lnTo>
                    <a:pt x="116" y="605"/>
                  </a:lnTo>
                  <a:lnTo>
                    <a:pt x="124" y="606"/>
                  </a:lnTo>
                  <a:lnTo>
                    <a:pt x="134" y="608"/>
                  </a:lnTo>
                  <a:lnTo>
                    <a:pt x="146" y="612"/>
                  </a:lnTo>
                  <a:lnTo>
                    <a:pt x="160" y="619"/>
                  </a:lnTo>
                  <a:lnTo>
                    <a:pt x="174" y="626"/>
                  </a:lnTo>
                  <a:lnTo>
                    <a:pt x="189" y="634"/>
                  </a:lnTo>
                  <a:lnTo>
                    <a:pt x="202" y="642"/>
                  </a:lnTo>
                  <a:lnTo>
                    <a:pt x="215" y="649"/>
                  </a:lnTo>
                  <a:lnTo>
                    <a:pt x="226" y="653"/>
                  </a:lnTo>
                  <a:lnTo>
                    <a:pt x="234" y="656"/>
                  </a:lnTo>
                  <a:lnTo>
                    <a:pt x="242" y="660"/>
                  </a:lnTo>
                  <a:lnTo>
                    <a:pt x="250" y="663"/>
                  </a:lnTo>
                  <a:lnTo>
                    <a:pt x="257" y="665"/>
                  </a:lnTo>
                  <a:lnTo>
                    <a:pt x="265" y="668"/>
                  </a:lnTo>
                  <a:lnTo>
                    <a:pt x="274" y="671"/>
                  </a:lnTo>
                  <a:lnTo>
                    <a:pt x="285" y="671"/>
                  </a:lnTo>
                  <a:lnTo>
                    <a:pt x="296" y="671"/>
                  </a:lnTo>
                  <a:lnTo>
                    <a:pt x="311" y="672"/>
                  </a:lnTo>
                  <a:lnTo>
                    <a:pt x="327" y="678"/>
                  </a:lnTo>
                  <a:lnTo>
                    <a:pt x="346" y="686"/>
                  </a:lnTo>
                  <a:lnTo>
                    <a:pt x="364" y="694"/>
                  </a:lnTo>
                  <a:lnTo>
                    <a:pt x="381" y="704"/>
                  </a:lnTo>
                  <a:lnTo>
                    <a:pt x="394" y="712"/>
                  </a:lnTo>
                  <a:lnTo>
                    <a:pt x="404" y="717"/>
                  </a:lnTo>
                  <a:lnTo>
                    <a:pt x="407" y="720"/>
                  </a:lnTo>
                  <a:lnTo>
                    <a:pt x="422" y="730"/>
                  </a:lnTo>
                  <a:lnTo>
                    <a:pt x="426" y="724"/>
                  </a:lnTo>
                  <a:lnTo>
                    <a:pt x="435" y="709"/>
                  </a:lnTo>
                  <a:lnTo>
                    <a:pt x="450" y="689"/>
                  </a:lnTo>
                  <a:lnTo>
                    <a:pt x="468" y="664"/>
                  </a:lnTo>
                  <a:lnTo>
                    <a:pt x="489" y="641"/>
                  </a:lnTo>
                  <a:lnTo>
                    <a:pt x="511" y="619"/>
                  </a:lnTo>
                  <a:lnTo>
                    <a:pt x="531" y="602"/>
                  </a:lnTo>
                  <a:lnTo>
                    <a:pt x="551" y="594"/>
                  </a:lnTo>
                  <a:lnTo>
                    <a:pt x="549" y="593"/>
                  </a:lnTo>
                  <a:lnTo>
                    <a:pt x="545" y="591"/>
                  </a:lnTo>
                  <a:lnTo>
                    <a:pt x="538" y="587"/>
                  </a:lnTo>
                  <a:lnTo>
                    <a:pt x="530" y="583"/>
                  </a:lnTo>
                  <a:lnTo>
                    <a:pt x="519" y="580"/>
                  </a:lnTo>
                  <a:lnTo>
                    <a:pt x="508" y="576"/>
                  </a:lnTo>
                  <a:lnTo>
                    <a:pt x="496" y="575"/>
                  </a:lnTo>
                  <a:lnTo>
                    <a:pt x="483" y="573"/>
                  </a:lnTo>
                  <a:lnTo>
                    <a:pt x="470" y="573"/>
                  </a:lnTo>
                  <a:lnTo>
                    <a:pt x="456" y="572"/>
                  </a:lnTo>
                  <a:lnTo>
                    <a:pt x="441" y="571"/>
                  </a:lnTo>
                  <a:lnTo>
                    <a:pt x="427" y="569"/>
                  </a:lnTo>
                  <a:lnTo>
                    <a:pt x="413" y="568"/>
                  </a:lnTo>
                  <a:lnTo>
                    <a:pt x="401" y="567"/>
                  </a:lnTo>
                  <a:lnTo>
                    <a:pt x="392" y="565"/>
                  </a:lnTo>
                  <a:lnTo>
                    <a:pt x="385" y="564"/>
                  </a:lnTo>
                  <a:lnTo>
                    <a:pt x="378" y="562"/>
                  </a:lnTo>
                  <a:lnTo>
                    <a:pt x="371" y="561"/>
                  </a:lnTo>
                  <a:lnTo>
                    <a:pt x="363" y="560"/>
                  </a:lnTo>
                  <a:lnTo>
                    <a:pt x="355" y="558"/>
                  </a:lnTo>
                  <a:lnTo>
                    <a:pt x="346" y="557"/>
                  </a:lnTo>
                  <a:lnTo>
                    <a:pt x="339" y="554"/>
                  </a:lnTo>
                  <a:lnTo>
                    <a:pt x="333" y="552"/>
                  </a:lnTo>
                  <a:lnTo>
                    <a:pt x="327" y="549"/>
                  </a:lnTo>
                  <a:lnTo>
                    <a:pt x="322" y="546"/>
                  </a:lnTo>
                  <a:lnTo>
                    <a:pt x="316" y="543"/>
                  </a:lnTo>
                  <a:lnTo>
                    <a:pt x="308" y="541"/>
                  </a:lnTo>
                  <a:lnTo>
                    <a:pt x="300" y="538"/>
                  </a:lnTo>
                  <a:lnTo>
                    <a:pt x="291" y="536"/>
                  </a:lnTo>
                  <a:lnTo>
                    <a:pt x="281" y="534"/>
                  </a:lnTo>
                  <a:lnTo>
                    <a:pt x="270" y="532"/>
                  </a:lnTo>
                  <a:lnTo>
                    <a:pt x="259" y="530"/>
                  </a:lnTo>
                  <a:lnTo>
                    <a:pt x="248" y="528"/>
                  </a:lnTo>
                  <a:lnTo>
                    <a:pt x="239" y="527"/>
                  </a:lnTo>
                  <a:lnTo>
                    <a:pt x="231" y="525"/>
                  </a:lnTo>
                  <a:lnTo>
                    <a:pt x="224" y="524"/>
                  </a:lnTo>
                  <a:lnTo>
                    <a:pt x="220" y="524"/>
                  </a:lnTo>
                  <a:lnTo>
                    <a:pt x="216" y="524"/>
                  </a:lnTo>
                  <a:lnTo>
                    <a:pt x="215" y="524"/>
                  </a:lnTo>
                  <a:lnTo>
                    <a:pt x="213" y="524"/>
                  </a:lnTo>
                  <a:lnTo>
                    <a:pt x="211" y="524"/>
                  </a:lnTo>
                  <a:lnTo>
                    <a:pt x="205" y="527"/>
                  </a:lnTo>
                  <a:lnTo>
                    <a:pt x="196" y="530"/>
                  </a:lnTo>
                  <a:lnTo>
                    <a:pt x="185" y="534"/>
                  </a:lnTo>
                  <a:lnTo>
                    <a:pt x="171" y="539"/>
                  </a:lnTo>
                  <a:lnTo>
                    <a:pt x="156" y="545"/>
                  </a:lnTo>
                  <a:lnTo>
                    <a:pt x="141" y="553"/>
                  </a:lnTo>
                  <a:lnTo>
                    <a:pt x="127" y="561"/>
                  </a:lnTo>
                  <a:lnTo>
                    <a:pt x="128" y="558"/>
                  </a:lnTo>
                  <a:lnTo>
                    <a:pt x="131" y="552"/>
                  </a:lnTo>
                  <a:lnTo>
                    <a:pt x="138" y="542"/>
                  </a:lnTo>
                  <a:lnTo>
                    <a:pt x="146" y="531"/>
                  </a:lnTo>
                  <a:lnTo>
                    <a:pt x="157" y="521"/>
                  </a:lnTo>
                  <a:lnTo>
                    <a:pt x="172" y="512"/>
                  </a:lnTo>
                  <a:lnTo>
                    <a:pt x="191" y="505"/>
                  </a:lnTo>
                  <a:lnTo>
                    <a:pt x="213" y="502"/>
                  </a:lnTo>
                  <a:lnTo>
                    <a:pt x="211" y="499"/>
                  </a:lnTo>
                  <a:lnTo>
                    <a:pt x="206" y="493"/>
                  </a:lnTo>
                  <a:lnTo>
                    <a:pt x="202" y="483"/>
                  </a:lnTo>
                  <a:lnTo>
                    <a:pt x="201" y="472"/>
                  </a:lnTo>
                  <a:lnTo>
                    <a:pt x="204" y="460"/>
                  </a:lnTo>
                  <a:lnTo>
                    <a:pt x="208" y="446"/>
                  </a:lnTo>
                  <a:lnTo>
                    <a:pt x="209" y="432"/>
                  </a:lnTo>
                  <a:lnTo>
                    <a:pt x="206" y="417"/>
                  </a:lnTo>
                  <a:lnTo>
                    <a:pt x="202" y="401"/>
                  </a:lnTo>
                  <a:lnTo>
                    <a:pt x="198" y="386"/>
                  </a:lnTo>
                  <a:lnTo>
                    <a:pt x="196" y="375"/>
                  </a:lnTo>
                  <a:lnTo>
                    <a:pt x="194" y="371"/>
                  </a:lnTo>
                  <a:lnTo>
                    <a:pt x="198" y="313"/>
                  </a:lnTo>
                  <a:lnTo>
                    <a:pt x="201" y="321"/>
                  </a:lnTo>
                  <a:lnTo>
                    <a:pt x="208" y="342"/>
                  </a:lnTo>
                  <a:lnTo>
                    <a:pt x="216" y="365"/>
                  </a:lnTo>
                  <a:lnTo>
                    <a:pt x="226" y="386"/>
                  </a:lnTo>
                  <a:lnTo>
                    <a:pt x="234" y="401"/>
                  </a:lnTo>
                  <a:lnTo>
                    <a:pt x="238" y="414"/>
                  </a:lnTo>
                  <a:lnTo>
                    <a:pt x="241" y="428"/>
                  </a:lnTo>
                  <a:lnTo>
                    <a:pt x="241" y="440"/>
                  </a:lnTo>
                  <a:lnTo>
                    <a:pt x="244" y="457"/>
                  </a:lnTo>
                  <a:lnTo>
                    <a:pt x="249" y="472"/>
                  </a:lnTo>
                  <a:lnTo>
                    <a:pt x="253" y="484"/>
                  </a:lnTo>
                  <a:lnTo>
                    <a:pt x="256" y="490"/>
                  </a:lnTo>
                  <a:lnTo>
                    <a:pt x="259" y="491"/>
                  </a:lnTo>
                  <a:lnTo>
                    <a:pt x="264" y="495"/>
                  </a:lnTo>
                  <a:lnTo>
                    <a:pt x="272" y="499"/>
                  </a:lnTo>
                  <a:lnTo>
                    <a:pt x="282" y="505"/>
                  </a:lnTo>
                  <a:lnTo>
                    <a:pt x="293" y="512"/>
                  </a:lnTo>
                  <a:lnTo>
                    <a:pt x="304" y="516"/>
                  </a:lnTo>
                  <a:lnTo>
                    <a:pt x="313" y="520"/>
                  </a:lnTo>
                  <a:lnTo>
                    <a:pt x="320" y="521"/>
                  </a:lnTo>
                  <a:lnTo>
                    <a:pt x="327" y="521"/>
                  </a:lnTo>
                  <a:lnTo>
                    <a:pt x="335" y="523"/>
                  </a:lnTo>
                  <a:lnTo>
                    <a:pt x="344" y="525"/>
                  </a:lnTo>
                  <a:lnTo>
                    <a:pt x="353" y="527"/>
                  </a:lnTo>
                  <a:lnTo>
                    <a:pt x="361" y="530"/>
                  </a:lnTo>
                  <a:lnTo>
                    <a:pt x="368" y="532"/>
                  </a:lnTo>
                  <a:lnTo>
                    <a:pt x="374" y="534"/>
                  </a:lnTo>
                  <a:lnTo>
                    <a:pt x="375" y="534"/>
                  </a:lnTo>
                  <a:lnTo>
                    <a:pt x="407" y="545"/>
                  </a:lnTo>
                  <a:lnTo>
                    <a:pt x="471" y="534"/>
                  </a:lnTo>
                  <a:lnTo>
                    <a:pt x="472" y="523"/>
                  </a:lnTo>
                  <a:lnTo>
                    <a:pt x="474" y="497"/>
                  </a:lnTo>
                  <a:lnTo>
                    <a:pt x="472" y="462"/>
                  </a:lnTo>
                  <a:lnTo>
                    <a:pt x="467" y="430"/>
                  </a:lnTo>
                  <a:lnTo>
                    <a:pt x="460" y="399"/>
                  </a:lnTo>
                  <a:lnTo>
                    <a:pt x="456" y="372"/>
                  </a:lnTo>
                  <a:lnTo>
                    <a:pt x="455" y="353"/>
                  </a:lnTo>
                  <a:lnTo>
                    <a:pt x="455" y="346"/>
                  </a:lnTo>
                  <a:lnTo>
                    <a:pt x="456" y="325"/>
                  </a:lnTo>
                  <a:lnTo>
                    <a:pt x="457" y="277"/>
                  </a:lnTo>
                  <a:lnTo>
                    <a:pt x="457" y="225"/>
                  </a:lnTo>
                  <a:lnTo>
                    <a:pt x="455" y="190"/>
                  </a:lnTo>
                  <a:lnTo>
                    <a:pt x="459" y="205"/>
                  </a:lnTo>
                  <a:lnTo>
                    <a:pt x="470" y="242"/>
                  </a:lnTo>
                  <a:lnTo>
                    <a:pt x="477" y="295"/>
                  </a:lnTo>
                  <a:lnTo>
                    <a:pt x="477" y="353"/>
                  </a:lnTo>
                  <a:lnTo>
                    <a:pt x="478" y="361"/>
                  </a:lnTo>
                  <a:lnTo>
                    <a:pt x="482" y="377"/>
                  </a:lnTo>
                  <a:lnTo>
                    <a:pt x="485" y="397"/>
                  </a:lnTo>
                  <a:lnTo>
                    <a:pt x="486" y="410"/>
                  </a:lnTo>
                  <a:lnTo>
                    <a:pt x="487" y="423"/>
                  </a:lnTo>
                  <a:lnTo>
                    <a:pt x="493" y="439"/>
                  </a:lnTo>
                  <a:lnTo>
                    <a:pt x="497" y="453"/>
                  </a:lnTo>
                  <a:lnTo>
                    <a:pt x="498" y="460"/>
                  </a:lnTo>
                  <a:lnTo>
                    <a:pt x="496" y="521"/>
                  </a:lnTo>
                  <a:lnTo>
                    <a:pt x="498" y="534"/>
                  </a:lnTo>
                  <a:lnTo>
                    <a:pt x="541" y="517"/>
                  </a:lnTo>
                  <a:lnTo>
                    <a:pt x="542" y="513"/>
                  </a:lnTo>
                  <a:lnTo>
                    <a:pt x="544" y="504"/>
                  </a:lnTo>
                  <a:lnTo>
                    <a:pt x="541" y="487"/>
                  </a:lnTo>
                  <a:lnTo>
                    <a:pt x="531" y="465"/>
                  </a:lnTo>
                  <a:lnTo>
                    <a:pt x="522" y="440"/>
                  </a:lnTo>
                  <a:lnTo>
                    <a:pt x="520" y="414"/>
                  </a:lnTo>
                  <a:lnTo>
                    <a:pt x="520" y="395"/>
                  </a:lnTo>
                  <a:lnTo>
                    <a:pt x="522" y="387"/>
                  </a:lnTo>
                  <a:lnTo>
                    <a:pt x="514" y="349"/>
                  </a:lnTo>
                  <a:lnTo>
                    <a:pt x="501" y="288"/>
                  </a:lnTo>
                  <a:lnTo>
                    <a:pt x="487" y="228"/>
                  </a:lnTo>
                  <a:lnTo>
                    <a:pt x="486" y="199"/>
                  </a:lnTo>
                  <a:lnTo>
                    <a:pt x="486" y="181"/>
                  </a:lnTo>
                  <a:lnTo>
                    <a:pt x="485" y="175"/>
                  </a:lnTo>
                  <a:lnTo>
                    <a:pt x="481" y="159"/>
                  </a:lnTo>
                  <a:lnTo>
                    <a:pt x="470" y="142"/>
                  </a:lnTo>
                  <a:lnTo>
                    <a:pt x="449" y="129"/>
                  </a:lnTo>
                  <a:lnTo>
                    <a:pt x="437" y="124"/>
                  </a:lnTo>
                  <a:lnTo>
                    <a:pt x="426" y="120"/>
                  </a:lnTo>
                  <a:lnTo>
                    <a:pt x="416" y="114"/>
                  </a:lnTo>
                  <a:lnTo>
                    <a:pt x="408" y="109"/>
                  </a:lnTo>
                  <a:lnTo>
                    <a:pt x="401" y="105"/>
                  </a:lnTo>
                  <a:lnTo>
                    <a:pt x="396" y="100"/>
                  </a:lnTo>
                  <a:lnTo>
                    <a:pt x="393" y="99"/>
                  </a:lnTo>
                  <a:lnTo>
                    <a:pt x="392" y="98"/>
                  </a:lnTo>
                  <a:lnTo>
                    <a:pt x="387" y="95"/>
                  </a:lnTo>
                  <a:lnTo>
                    <a:pt x="379" y="88"/>
                  </a:lnTo>
                  <a:lnTo>
                    <a:pt x="370" y="80"/>
                  </a:lnTo>
                  <a:lnTo>
                    <a:pt x="360" y="70"/>
                  </a:lnTo>
                  <a:lnTo>
                    <a:pt x="350" y="58"/>
                  </a:lnTo>
                  <a:lnTo>
                    <a:pt x="337" y="44"/>
                  </a:lnTo>
                  <a:lnTo>
                    <a:pt x="326" y="33"/>
                  </a:lnTo>
                  <a:lnTo>
                    <a:pt x="320" y="28"/>
                  </a:lnTo>
                  <a:lnTo>
                    <a:pt x="319" y="25"/>
                  </a:lnTo>
                  <a:lnTo>
                    <a:pt x="316" y="18"/>
                  </a:lnTo>
                  <a:lnTo>
                    <a:pt x="311" y="10"/>
                  </a:lnTo>
                  <a:lnTo>
                    <a:pt x="302" y="6"/>
                  </a:lnTo>
                  <a:lnTo>
                    <a:pt x="291" y="5"/>
                  </a:lnTo>
                  <a:lnTo>
                    <a:pt x="281" y="2"/>
                  </a:lnTo>
                  <a:lnTo>
                    <a:pt x="271" y="0"/>
                  </a:lnTo>
                  <a:lnTo>
                    <a:pt x="267" y="0"/>
                  </a:lnTo>
                  <a:lnTo>
                    <a:pt x="267" y="3"/>
                  </a:lnTo>
                  <a:lnTo>
                    <a:pt x="267" y="10"/>
                  </a:lnTo>
                  <a:lnTo>
                    <a:pt x="265" y="20"/>
                  </a:lnTo>
                  <a:lnTo>
                    <a:pt x="265" y="31"/>
                  </a:lnTo>
                  <a:lnTo>
                    <a:pt x="268" y="37"/>
                  </a:lnTo>
                  <a:lnTo>
                    <a:pt x="274" y="48"/>
                  </a:lnTo>
                  <a:lnTo>
                    <a:pt x="282" y="61"/>
                  </a:lnTo>
                  <a:lnTo>
                    <a:pt x="291" y="74"/>
                  </a:lnTo>
                  <a:lnTo>
                    <a:pt x="301" y="88"/>
                  </a:lnTo>
                  <a:lnTo>
                    <a:pt x="309" y="100"/>
                  </a:lnTo>
                  <a:lnTo>
                    <a:pt x="316" y="110"/>
                  </a:lnTo>
                  <a:lnTo>
                    <a:pt x="320" y="117"/>
                  </a:lnTo>
                  <a:lnTo>
                    <a:pt x="326" y="128"/>
                  </a:lnTo>
                  <a:lnTo>
                    <a:pt x="331" y="140"/>
                  </a:lnTo>
                  <a:lnTo>
                    <a:pt x="338" y="155"/>
                  </a:lnTo>
                  <a:lnTo>
                    <a:pt x="345" y="175"/>
                  </a:lnTo>
                  <a:lnTo>
                    <a:pt x="349" y="188"/>
                  </a:lnTo>
                  <a:lnTo>
                    <a:pt x="356" y="206"/>
                  </a:lnTo>
                  <a:lnTo>
                    <a:pt x="361" y="228"/>
                  </a:lnTo>
                  <a:lnTo>
                    <a:pt x="368" y="250"/>
                  </a:lnTo>
                  <a:lnTo>
                    <a:pt x="375" y="272"/>
                  </a:lnTo>
                  <a:lnTo>
                    <a:pt x="381" y="291"/>
                  </a:lnTo>
                  <a:lnTo>
                    <a:pt x="385" y="305"/>
                  </a:lnTo>
                  <a:lnTo>
                    <a:pt x="387" y="313"/>
                  </a:lnTo>
                  <a:lnTo>
                    <a:pt x="390" y="320"/>
                  </a:lnTo>
                  <a:lnTo>
                    <a:pt x="392" y="328"/>
                  </a:lnTo>
                  <a:lnTo>
                    <a:pt x="392" y="334"/>
                  </a:lnTo>
                  <a:lnTo>
                    <a:pt x="392" y="336"/>
                  </a:lnTo>
                  <a:lnTo>
                    <a:pt x="387" y="392"/>
                  </a:lnTo>
                  <a:lnTo>
                    <a:pt x="431" y="469"/>
                  </a:lnTo>
                  <a:lnTo>
                    <a:pt x="429" y="467"/>
                  </a:lnTo>
                  <a:lnTo>
                    <a:pt x="422" y="460"/>
                  </a:lnTo>
                  <a:lnTo>
                    <a:pt x="413" y="450"/>
                  </a:lnTo>
                  <a:lnTo>
                    <a:pt x="401" y="438"/>
                  </a:lnTo>
                  <a:lnTo>
                    <a:pt x="390" y="425"/>
                  </a:lnTo>
                  <a:lnTo>
                    <a:pt x="379" y="412"/>
                  </a:lnTo>
                  <a:lnTo>
                    <a:pt x="370" y="399"/>
                  </a:lnTo>
                  <a:lnTo>
                    <a:pt x="363" y="388"/>
                  </a:lnTo>
                  <a:lnTo>
                    <a:pt x="333" y="313"/>
                  </a:lnTo>
                  <a:lnTo>
                    <a:pt x="331" y="312"/>
                  </a:lnTo>
                  <a:lnTo>
                    <a:pt x="330" y="306"/>
                  </a:lnTo>
                  <a:lnTo>
                    <a:pt x="326" y="299"/>
                  </a:lnTo>
                  <a:lnTo>
                    <a:pt x="320" y="290"/>
                  </a:lnTo>
                  <a:lnTo>
                    <a:pt x="315" y="277"/>
                  </a:lnTo>
                  <a:lnTo>
                    <a:pt x="307" y="265"/>
                  </a:lnTo>
                  <a:lnTo>
                    <a:pt x="300" y="251"/>
                  </a:lnTo>
                  <a:lnTo>
                    <a:pt x="290" y="236"/>
                  </a:lnTo>
                  <a:lnTo>
                    <a:pt x="281" y="221"/>
                  </a:lnTo>
                  <a:lnTo>
                    <a:pt x="271" y="207"/>
                  </a:lnTo>
                  <a:lnTo>
                    <a:pt x="260" y="195"/>
                  </a:lnTo>
                  <a:lnTo>
                    <a:pt x="252" y="184"/>
                  </a:lnTo>
                  <a:lnTo>
                    <a:pt x="242" y="175"/>
                  </a:lnTo>
                  <a:lnTo>
                    <a:pt x="235" y="165"/>
                  </a:lnTo>
                  <a:lnTo>
                    <a:pt x="231" y="158"/>
                  </a:lnTo>
                  <a:lnTo>
                    <a:pt x="228" y="153"/>
                  </a:lnTo>
                  <a:lnTo>
                    <a:pt x="226" y="147"/>
                  </a:lnTo>
                  <a:lnTo>
                    <a:pt x="220" y="137"/>
                  </a:lnTo>
                  <a:lnTo>
                    <a:pt x="213" y="128"/>
                  </a:lnTo>
                  <a:lnTo>
                    <a:pt x="205" y="117"/>
                  </a:lnTo>
                  <a:lnTo>
                    <a:pt x="197" y="107"/>
                  </a:lnTo>
                  <a:lnTo>
                    <a:pt x="189" y="96"/>
                  </a:lnTo>
                  <a:lnTo>
                    <a:pt x="182" y="88"/>
                  </a:lnTo>
                  <a:lnTo>
                    <a:pt x="176" y="83"/>
                  </a:lnTo>
                  <a:lnTo>
                    <a:pt x="171" y="76"/>
                  </a:lnTo>
                  <a:lnTo>
                    <a:pt x="164" y="66"/>
                  </a:lnTo>
                  <a:lnTo>
                    <a:pt x="154" y="55"/>
                  </a:lnTo>
                  <a:lnTo>
                    <a:pt x="145" y="43"/>
                  </a:lnTo>
                  <a:lnTo>
                    <a:pt x="134" y="32"/>
                  </a:lnTo>
                  <a:lnTo>
                    <a:pt x="123" y="22"/>
                  </a:lnTo>
                  <a:lnTo>
                    <a:pt x="115" y="15"/>
                  </a:lnTo>
                  <a:lnTo>
                    <a:pt x="106"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1" name="Freeform 73">
              <a:extLst>
                <a:ext uri="{FF2B5EF4-FFF2-40B4-BE49-F238E27FC236}">
                  <a16:creationId xmlns:a16="http://schemas.microsoft.com/office/drawing/2014/main" id="{87C50BCD-B386-3EC6-79AF-3980C7827D8E}"/>
                </a:ext>
              </a:extLst>
            </p:cNvPr>
            <p:cNvSpPr>
              <a:spLocks/>
            </p:cNvSpPr>
            <p:nvPr/>
          </p:nvSpPr>
          <p:spPr bwMode="auto">
            <a:xfrm flipH="1">
              <a:off x="5287" y="3336"/>
              <a:ext cx="66" cy="124"/>
            </a:xfrm>
            <a:custGeom>
              <a:avLst/>
              <a:gdLst>
                <a:gd name="T0" fmla="*/ 7 w 176"/>
                <a:gd name="T1" fmla="*/ 54 h 331"/>
                <a:gd name="T2" fmla="*/ 9 w 176"/>
                <a:gd name="T3" fmla="*/ 57 h 331"/>
                <a:gd name="T4" fmla="*/ 14 w 176"/>
                <a:gd name="T5" fmla="*/ 67 h 331"/>
                <a:gd name="T6" fmla="*/ 22 w 176"/>
                <a:gd name="T7" fmla="*/ 79 h 331"/>
                <a:gd name="T8" fmla="*/ 31 w 176"/>
                <a:gd name="T9" fmla="*/ 93 h 331"/>
                <a:gd name="T10" fmla="*/ 40 w 176"/>
                <a:gd name="T11" fmla="*/ 108 h 331"/>
                <a:gd name="T12" fmla="*/ 50 w 176"/>
                <a:gd name="T13" fmla="*/ 122 h 331"/>
                <a:gd name="T14" fmla="*/ 57 w 176"/>
                <a:gd name="T15" fmla="*/ 134 h 331"/>
                <a:gd name="T16" fmla="*/ 62 w 176"/>
                <a:gd name="T17" fmla="*/ 141 h 331"/>
                <a:gd name="T18" fmla="*/ 68 w 176"/>
                <a:gd name="T19" fmla="*/ 148 h 331"/>
                <a:gd name="T20" fmla="*/ 74 w 176"/>
                <a:gd name="T21" fmla="*/ 159 h 331"/>
                <a:gd name="T22" fmla="*/ 81 w 176"/>
                <a:gd name="T23" fmla="*/ 171 h 331"/>
                <a:gd name="T24" fmla="*/ 91 w 176"/>
                <a:gd name="T25" fmla="*/ 185 h 331"/>
                <a:gd name="T26" fmla="*/ 98 w 176"/>
                <a:gd name="T27" fmla="*/ 198 h 331"/>
                <a:gd name="T28" fmla="*/ 105 w 176"/>
                <a:gd name="T29" fmla="*/ 209 h 331"/>
                <a:gd name="T30" fmla="*/ 110 w 176"/>
                <a:gd name="T31" fmla="*/ 218 h 331"/>
                <a:gd name="T32" fmla="*/ 111 w 176"/>
                <a:gd name="T33" fmla="*/ 220 h 331"/>
                <a:gd name="T34" fmla="*/ 144 w 176"/>
                <a:gd name="T35" fmla="*/ 270 h 331"/>
                <a:gd name="T36" fmla="*/ 176 w 176"/>
                <a:gd name="T37" fmla="*/ 331 h 331"/>
                <a:gd name="T38" fmla="*/ 174 w 176"/>
                <a:gd name="T39" fmla="*/ 323 h 331"/>
                <a:gd name="T40" fmla="*/ 170 w 176"/>
                <a:gd name="T41" fmla="*/ 303 h 331"/>
                <a:gd name="T42" fmla="*/ 164 w 176"/>
                <a:gd name="T43" fmla="*/ 276 h 331"/>
                <a:gd name="T44" fmla="*/ 157 w 176"/>
                <a:gd name="T45" fmla="*/ 250 h 331"/>
                <a:gd name="T46" fmla="*/ 147 w 176"/>
                <a:gd name="T47" fmla="*/ 223 h 331"/>
                <a:gd name="T48" fmla="*/ 136 w 176"/>
                <a:gd name="T49" fmla="*/ 196 h 331"/>
                <a:gd name="T50" fmla="*/ 125 w 176"/>
                <a:gd name="T51" fmla="*/ 171 h 331"/>
                <a:gd name="T52" fmla="*/ 113 w 176"/>
                <a:gd name="T53" fmla="*/ 148 h 331"/>
                <a:gd name="T54" fmla="*/ 102 w 176"/>
                <a:gd name="T55" fmla="*/ 127 h 331"/>
                <a:gd name="T56" fmla="*/ 92 w 176"/>
                <a:gd name="T57" fmla="*/ 112 h 331"/>
                <a:gd name="T58" fmla="*/ 87 w 176"/>
                <a:gd name="T59" fmla="*/ 102 h 331"/>
                <a:gd name="T60" fmla="*/ 84 w 176"/>
                <a:gd name="T61" fmla="*/ 98 h 331"/>
                <a:gd name="T62" fmla="*/ 55 w 176"/>
                <a:gd name="T63" fmla="*/ 54 h 331"/>
                <a:gd name="T64" fmla="*/ 28 w 176"/>
                <a:gd name="T65" fmla="*/ 0 h 331"/>
                <a:gd name="T66" fmla="*/ 0 w 176"/>
                <a:gd name="T67" fmla="*/ 19 h 331"/>
                <a:gd name="T68" fmla="*/ 25 w 176"/>
                <a:gd name="T69" fmla="*/ 27 h 331"/>
                <a:gd name="T70" fmla="*/ 25 w 176"/>
                <a:gd name="T71" fmla="*/ 31 h 331"/>
                <a:gd name="T72" fmla="*/ 24 w 176"/>
                <a:gd name="T73" fmla="*/ 39 h 331"/>
                <a:gd name="T74" fmla="*/ 18 w 176"/>
                <a:gd name="T75" fmla="*/ 49 h 331"/>
                <a:gd name="T76" fmla="*/ 7 w 176"/>
                <a:gd name="T77" fmla="*/ 5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331">
                  <a:moveTo>
                    <a:pt x="7" y="54"/>
                  </a:moveTo>
                  <a:lnTo>
                    <a:pt x="9" y="57"/>
                  </a:lnTo>
                  <a:lnTo>
                    <a:pt x="14" y="67"/>
                  </a:lnTo>
                  <a:lnTo>
                    <a:pt x="22" y="79"/>
                  </a:lnTo>
                  <a:lnTo>
                    <a:pt x="31" y="93"/>
                  </a:lnTo>
                  <a:lnTo>
                    <a:pt x="40" y="108"/>
                  </a:lnTo>
                  <a:lnTo>
                    <a:pt x="50" y="122"/>
                  </a:lnTo>
                  <a:lnTo>
                    <a:pt x="57" y="134"/>
                  </a:lnTo>
                  <a:lnTo>
                    <a:pt x="62" y="141"/>
                  </a:lnTo>
                  <a:lnTo>
                    <a:pt x="68" y="148"/>
                  </a:lnTo>
                  <a:lnTo>
                    <a:pt x="74" y="159"/>
                  </a:lnTo>
                  <a:lnTo>
                    <a:pt x="81" y="171"/>
                  </a:lnTo>
                  <a:lnTo>
                    <a:pt x="91" y="185"/>
                  </a:lnTo>
                  <a:lnTo>
                    <a:pt x="98" y="198"/>
                  </a:lnTo>
                  <a:lnTo>
                    <a:pt x="105" y="209"/>
                  </a:lnTo>
                  <a:lnTo>
                    <a:pt x="110" y="218"/>
                  </a:lnTo>
                  <a:lnTo>
                    <a:pt x="111" y="220"/>
                  </a:lnTo>
                  <a:lnTo>
                    <a:pt x="144" y="270"/>
                  </a:lnTo>
                  <a:lnTo>
                    <a:pt x="176" y="331"/>
                  </a:lnTo>
                  <a:lnTo>
                    <a:pt x="174" y="323"/>
                  </a:lnTo>
                  <a:lnTo>
                    <a:pt x="170" y="303"/>
                  </a:lnTo>
                  <a:lnTo>
                    <a:pt x="164" y="276"/>
                  </a:lnTo>
                  <a:lnTo>
                    <a:pt x="157" y="250"/>
                  </a:lnTo>
                  <a:lnTo>
                    <a:pt x="147" y="223"/>
                  </a:lnTo>
                  <a:lnTo>
                    <a:pt x="136" y="196"/>
                  </a:lnTo>
                  <a:lnTo>
                    <a:pt x="125" y="171"/>
                  </a:lnTo>
                  <a:lnTo>
                    <a:pt x="113" y="148"/>
                  </a:lnTo>
                  <a:lnTo>
                    <a:pt x="102" y="127"/>
                  </a:lnTo>
                  <a:lnTo>
                    <a:pt x="92" y="112"/>
                  </a:lnTo>
                  <a:lnTo>
                    <a:pt x="87" y="102"/>
                  </a:lnTo>
                  <a:lnTo>
                    <a:pt x="84" y="98"/>
                  </a:lnTo>
                  <a:lnTo>
                    <a:pt x="55" y="54"/>
                  </a:lnTo>
                  <a:lnTo>
                    <a:pt x="28" y="0"/>
                  </a:lnTo>
                  <a:lnTo>
                    <a:pt x="0" y="19"/>
                  </a:lnTo>
                  <a:lnTo>
                    <a:pt x="25" y="27"/>
                  </a:lnTo>
                  <a:lnTo>
                    <a:pt x="25" y="31"/>
                  </a:lnTo>
                  <a:lnTo>
                    <a:pt x="24" y="39"/>
                  </a:lnTo>
                  <a:lnTo>
                    <a:pt x="18" y="49"/>
                  </a:lnTo>
                  <a:lnTo>
                    <a:pt x="7" y="54"/>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2" name="Freeform 74">
              <a:extLst>
                <a:ext uri="{FF2B5EF4-FFF2-40B4-BE49-F238E27FC236}">
                  <a16:creationId xmlns:a16="http://schemas.microsoft.com/office/drawing/2014/main" id="{25330A30-0DCB-C57E-1269-394324B55FEF}"/>
                </a:ext>
              </a:extLst>
            </p:cNvPr>
            <p:cNvSpPr>
              <a:spLocks/>
            </p:cNvSpPr>
            <p:nvPr/>
          </p:nvSpPr>
          <p:spPr bwMode="auto">
            <a:xfrm flipH="1">
              <a:off x="5269" y="3444"/>
              <a:ext cx="66" cy="101"/>
            </a:xfrm>
            <a:custGeom>
              <a:avLst/>
              <a:gdLst>
                <a:gd name="T0" fmla="*/ 177 w 177"/>
                <a:gd name="T1" fmla="*/ 261 h 271"/>
                <a:gd name="T2" fmla="*/ 171 w 177"/>
                <a:gd name="T3" fmla="*/ 255 h 271"/>
                <a:gd name="T4" fmla="*/ 160 w 177"/>
                <a:gd name="T5" fmla="*/ 240 h 271"/>
                <a:gd name="T6" fmla="*/ 147 w 177"/>
                <a:gd name="T7" fmla="*/ 224 h 271"/>
                <a:gd name="T8" fmla="*/ 137 w 177"/>
                <a:gd name="T9" fmla="*/ 212 h 271"/>
                <a:gd name="T10" fmla="*/ 129 w 177"/>
                <a:gd name="T11" fmla="*/ 201 h 271"/>
                <a:gd name="T12" fmla="*/ 117 w 177"/>
                <a:gd name="T13" fmla="*/ 187 h 271"/>
                <a:gd name="T14" fmla="*/ 106 w 177"/>
                <a:gd name="T15" fmla="*/ 172 h 271"/>
                <a:gd name="T16" fmla="*/ 97 w 177"/>
                <a:gd name="T17" fmla="*/ 157 h 271"/>
                <a:gd name="T18" fmla="*/ 92 w 177"/>
                <a:gd name="T19" fmla="*/ 143 h 271"/>
                <a:gd name="T20" fmla="*/ 84 w 177"/>
                <a:gd name="T21" fmla="*/ 127 h 271"/>
                <a:gd name="T22" fmla="*/ 75 w 177"/>
                <a:gd name="T23" fmla="*/ 107 h 271"/>
                <a:gd name="T24" fmla="*/ 67 w 177"/>
                <a:gd name="T25" fmla="*/ 90 h 271"/>
                <a:gd name="T26" fmla="*/ 59 w 177"/>
                <a:gd name="T27" fmla="*/ 72 h 271"/>
                <a:gd name="T28" fmla="*/ 52 w 177"/>
                <a:gd name="T29" fmla="*/ 58 h 271"/>
                <a:gd name="T30" fmla="*/ 47 w 177"/>
                <a:gd name="T31" fmla="*/ 48 h 271"/>
                <a:gd name="T32" fmla="*/ 45 w 177"/>
                <a:gd name="T33" fmla="*/ 44 h 271"/>
                <a:gd name="T34" fmla="*/ 0 w 177"/>
                <a:gd name="T35" fmla="*/ 0 h 271"/>
                <a:gd name="T36" fmla="*/ 1 w 177"/>
                <a:gd name="T37" fmla="*/ 3 h 271"/>
                <a:gd name="T38" fmla="*/ 7 w 177"/>
                <a:gd name="T39" fmla="*/ 10 h 271"/>
                <a:gd name="T40" fmla="*/ 12 w 177"/>
                <a:gd name="T41" fmla="*/ 21 h 271"/>
                <a:gd name="T42" fmla="*/ 21 w 177"/>
                <a:gd name="T43" fmla="*/ 33 h 271"/>
                <a:gd name="T44" fmla="*/ 29 w 177"/>
                <a:gd name="T45" fmla="*/ 48 h 271"/>
                <a:gd name="T46" fmla="*/ 36 w 177"/>
                <a:gd name="T47" fmla="*/ 62 h 271"/>
                <a:gd name="T48" fmla="*/ 41 w 177"/>
                <a:gd name="T49" fmla="*/ 74 h 271"/>
                <a:gd name="T50" fmla="*/ 45 w 177"/>
                <a:gd name="T51" fmla="*/ 84 h 271"/>
                <a:gd name="T52" fmla="*/ 53 w 177"/>
                <a:gd name="T53" fmla="*/ 106 h 271"/>
                <a:gd name="T54" fmla="*/ 64 w 177"/>
                <a:gd name="T55" fmla="*/ 135 h 271"/>
                <a:gd name="T56" fmla="*/ 75 w 177"/>
                <a:gd name="T57" fmla="*/ 162 h 271"/>
                <a:gd name="T58" fmla="*/ 82 w 177"/>
                <a:gd name="T59" fmla="*/ 179 h 271"/>
                <a:gd name="T60" fmla="*/ 88 w 177"/>
                <a:gd name="T61" fmla="*/ 186 h 271"/>
                <a:gd name="T62" fmla="*/ 97 w 177"/>
                <a:gd name="T63" fmla="*/ 196 h 271"/>
                <a:gd name="T64" fmla="*/ 110 w 177"/>
                <a:gd name="T65" fmla="*/ 212 h 271"/>
                <a:gd name="T66" fmla="*/ 123 w 177"/>
                <a:gd name="T67" fmla="*/ 228 h 271"/>
                <a:gd name="T68" fmla="*/ 137 w 177"/>
                <a:gd name="T69" fmla="*/ 244 h 271"/>
                <a:gd name="T70" fmla="*/ 148 w 177"/>
                <a:gd name="T71" fmla="*/ 258 h 271"/>
                <a:gd name="T72" fmla="*/ 156 w 177"/>
                <a:gd name="T73" fmla="*/ 266 h 271"/>
                <a:gd name="T74" fmla="*/ 159 w 177"/>
                <a:gd name="T75" fmla="*/ 271 h 271"/>
                <a:gd name="T76" fmla="*/ 177 w 177"/>
                <a:gd name="T77" fmla="*/ 26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 h="271">
                  <a:moveTo>
                    <a:pt x="177" y="261"/>
                  </a:moveTo>
                  <a:lnTo>
                    <a:pt x="171" y="255"/>
                  </a:lnTo>
                  <a:lnTo>
                    <a:pt x="160" y="240"/>
                  </a:lnTo>
                  <a:lnTo>
                    <a:pt x="147" y="224"/>
                  </a:lnTo>
                  <a:lnTo>
                    <a:pt x="137" y="212"/>
                  </a:lnTo>
                  <a:lnTo>
                    <a:pt x="129" y="201"/>
                  </a:lnTo>
                  <a:lnTo>
                    <a:pt x="117" y="187"/>
                  </a:lnTo>
                  <a:lnTo>
                    <a:pt x="106" y="172"/>
                  </a:lnTo>
                  <a:lnTo>
                    <a:pt x="97" y="157"/>
                  </a:lnTo>
                  <a:lnTo>
                    <a:pt x="92" y="143"/>
                  </a:lnTo>
                  <a:lnTo>
                    <a:pt x="84" y="127"/>
                  </a:lnTo>
                  <a:lnTo>
                    <a:pt x="75" y="107"/>
                  </a:lnTo>
                  <a:lnTo>
                    <a:pt x="67" y="90"/>
                  </a:lnTo>
                  <a:lnTo>
                    <a:pt x="59" y="72"/>
                  </a:lnTo>
                  <a:lnTo>
                    <a:pt x="52" y="58"/>
                  </a:lnTo>
                  <a:lnTo>
                    <a:pt x="47" y="48"/>
                  </a:lnTo>
                  <a:lnTo>
                    <a:pt x="45" y="44"/>
                  </a:lnTo>
                  <a:lnTo>
                    <a:pt x="0" y="0"/>
                  </a:lnTo>
                  <a:lnTo>
                    <a:pt x="1" y="3"/>
                  </a:lnTo>
                  <a:lnTo>
                    <a:pt x="7" y="10"/>
                  </a:lnTo>
                  <a:lnTo>
                    <a:pt x="12" y="21"/>
                  </a:lnTo>
                  <a:lnTo>
                    <a:pt x="21" y="33"/>
                  </a:lnTo>
                  <a:lnTo>
                    <a:pt x="29" y="48"/>
                  </a:lnTo>
                  <a:lnTo>
                    <a:pt x="36" y="62"/>
                  </a:lnTo>
                  <a:lnTo>
                    <a:pt x="41" y="74"/>
                  </a:lnTo>
                  <a:lnTo>
                    <a:pt x="45" y="84"/>
                  </a:lnTo>
                  <a:lnTo>
                    <a:pt x="53" y="106"/>
                  </a:lnTo>
                  <a:lnTo>
                    <a:pt x="64" y="135"/>
                  </a:lnTo>
                  <a:lnTo>
                    <a:pt x="75" y="162"/>
                  </a:lnTo>
                  <a:lnTo>
                    <a:pt x="82" y="179"/>
                  </a:lnTo>
                  <a:lnTo>
                    <a:pt x="88" y="186"/>
                  </a:lnTo>
                  <a:lnTo>
                    <a:pt x="97" y="196"/>
                  </a:lnTo>
                  <a:lnTo>
                    <a:pt x="110" y="212"/>
                  </a:lnTo>
                  <a:lnTo>
                    <a:pt x="123" y="228"/>
                  </a:lnTo>
                  <a:lnTo>
                    <a:pt x="137" y="244"/>
                  </a:lnTo>
                  <a:lnTo>
                    <a:pt x="148" y="258"/>
                  </a:lnTo>
                  <a:lnTo>
                    <a:pt x="156" y="266"/>
                  </a:lnTo>
                  <a:lnTo>
                    <a:pt x="159" y="271"/>
                  </a:lnTo>
                  <a:lnTo>
                    <a:pt x="177" y="2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3" name="Freeform 75">
              <a:extLst>
                <a:ext uri="{FF2B5EF4-FFF2-40B4-BE49-F238E27FC236}">
                  <a16:creationId xmlns:a16="http://schemas.microsoft.com/office/drawing/2014/main" id="{F1A3AC08-EAA8-B7A0-462C-94DE1E0276C7}"/>
                </a:ext>
              </a:extLst>
            </p:cNvPr>
            <p:cNvSpPr>
              <a:spLocks/>
            </p:cNvSpPr>
            <p:nvPr/>
          </p:nvSpPr>
          <p:spPr bwMode="auto">
            <a:xfrm flipH="1">
              <a:off x="5247" y="3476"/>
              <a:ext cx="39" cy="65"/>
            </a:xfrm>
            <a:custGeom>
              <a:avLst/>
              <a:gdLst>
                <a:gd name="T0" fmla="*/ 5 w 104"/>
                <a:gd name="T1" fmla="*/ 27 h 174"/>
                <a:gd name="T2" fmla="*/ 6 w 104"/>
                <a:gd name="T3" fmla="*/ 30 h 174"/>
                <a:gd name="T4" fmla="*/ 12 w 104"/>
                <a:gd name="T5" fmla="*/ 38 h 174"/>
                <a:gd name="T6" fmla="*/ 20 w 104"/>
                <a:gd name="T7" fmla="*/ 49 h 174"/>
                <a:gd name="T8" fmla="*/ 28 w 104"/>
                <a:gd name="T9" fmla="*/ 63 h 174"/>
                <a:gd name="T10" fmla="*/ 38 w 104"/>
                <a:gd name="T11" fmla="*/ 77 h 174"/>
                <a:gd name="T12" fmla="*/ 48 w 104"/>
                <a:gd name="T13" fmla="*/ 88 h 174"/>
                <a:gd name="T14" fmla="*/ 56 w 104"/>
                <a:gd name="T15" fmla="*/ 97 h 174"/>
                <a:gd name="T16" fmla="*/ 61 w 104"/>
                <a:gd name="T17" fmla="*/ 101 h 174"/>
                <a:gd name="T18" fmla="*/ 71 w 104"/>
                <a:gd name="T19" fmla="*/ 112 h 174"/>
                <a:gd name="T20" fmla="*/ 79 w 104"/>
                <a:gd name="T21" fmla="*/ 133 h 174"/>
                <a:gd name="T22" fmla="*/ 86 w 104"/>
                <a:gd name="T23" fmla="*/ 152 h 174"/>
                <a:gd name="T24" fmla="*/ 89 w 104"/>
                <a:gd name="T25" fmla="*/ 162 h 174"/>
                <a:gd name="T26" fmla="*/ 91 w 104"/>
                <a:gd name="T27" fmla="*/ 174 h 174"/>
                <a:gd name="T28" fmla="*/ 101 w 104"/>
                <a:gd name="T29" fmla="*/ 174 h 174"/>
                <a:gd name="T30" fmla="*/ 104 w 104"/>
                <a:gd name="T31" fmla="*/ 156 h 174"/>
                <a:gd name="T32" fmla="*/ 76 w 104"/>
                <a:gd name="T33" fmla="*/ 92 h 174"/>
                <a:gd name="T34" fmla="*/ 17 w 104"/>
                <a:gd name="T35" fmla="*/ 24 h 174"/>
                <a:gd name="T36" fmla="*/ 0 w 104"/>
                <a:gd name="T37" fmla="*/ 0 h 174"/>
                <a:gd name="T38" fmla="*/ 5 w 104"/>
                <a:gd name="T39" fmla="*/ 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74">
                  <a:moveTo>
                    <a:pt x="5" y="27"/>
                  </a:moveTo>
                  <a:lnTo>
                    <a:pt x="6" y="30"/>
                  </a:lnTo>
                  <a:lnTo>
                    <a:pt x="12" y="38"/>
                  </a:lnTo>
                  <a:lnTo>
                    <a:pt x="20" y="49"/>
                  </a:lnTo>
                  <a:lnTo>
                    <a:pt x="28" y="63"/>
                  </a:lnTo>
                  <a:lnTo>
                    <a:pt x="38" y="77"/>
                  </a:lnTo>
                  <a:lnTo>
                    <a:pt x="48" y="88"/>
                  </a:lnTo>
                  <a:lnTo>
                    <a:pt x="56" y="97"/>
                  </a:lnTo>
                  <a:lnTo>
                    <a:pt x="61" y="101"/>
                  </a:lnTo>
                  <a:lnTo>
                    <a:pt x="71" y="112"/>
                  </a:lnTo>
                  <a:lnTo>
                    <a:pt x="79" y="133"/>
                  </a:lnTo>
                  <a:lnTo>
                    <a:pt x="86" y="152"/>
                  </a:lnTo>
                  <a:lnTo>
                    <a:pt x="89" y="162"/>
                  </a:lnTo>
                  <a:lnTo>
                    <a:pt x="91" y="174"/>
                  </a:lnTo>
                  <a:lnTo>
                    <a:pt x="101" y="174"/>
                  </a:lnTo>
                  <a:lnTo>
                    <a:pt x="104" y="156"/>
                  </a:lnTo>
                  <a:lnTo>
                    <a:pt x="76" y="92"/>
                  </a:lnTo>
                  <a:lnTo>
                    <a:pt x="17" y="24"/>
                  </a:lnTo>
                  <a:lnTo>
                    <a:pt x="0" y="0"/>
                  </a:lnTo>
                  <a:lnTo>
                    <a:pt x="5"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4" name="Freeform 76">
              <a:extLst>
                <a:ext uri="{FF2B5EF4-FFF2-40B4-BE49-F238E27FC236}">
                  <a16:creationId xmlns:a16="http://schemas.microsoft.com/office/drawing/2014/main" id="{AA7115B2-8388-6CCD-0E20-29AE1AFE3F2C}"/>
                </a:ext>
              </a:extLst>
            </p:cNvPr>
            <p:cNvSpPr>
              <a:spLocks/>
            </p:cNvSpPr>
            <p:nvPr/>
          </p:nvSpPr>
          <p:spPr bwMode="auto">
            <a:xfrm flipH="1">
              <a:off x="5269" y="3351"/>
              <a:ext cx="31" cy="91"/>
            </a:xfrm>
            <a:custGeom>
              <a:avLst/>
              <a:gdLst>
                <a:gd name="T0" fmla="*/ 0 w 82"/>
                <a:gd name="T1" fmla="*/ 0 h 246"/>
                <a:gd name="T2" fmla="*/ 4 w 82"/>
                <a:gd name="T3" fmla="*/ 7 h 246"/>
                <a:gd name="T4" fmla="*/ 12 w 82"/>
                <a:gd name="T5" fmla="*/ 26 h 246"/>
                <a:gd name="T6" fmla="*/ 26 w 82"/>
                <a:gd name="T7" fmla="*/ 54 h 246"/>
                <a:gd name="T8" fmla="*/ 41 w 82"/>
                <a:gd name="T9" fmla="*/ 89 h 246"/>
                <a:gd name="T10" fmla="*/ 56 w 82"/>
                <a:gd name="T11" fmla="*/ 129 h 246"/>
                <a:gd name="T12" fmla="*/ 70 w 82"/>
                <a:gd name="T13" fmla="*/ 170 h 246"/>
                <a:gd name="T14" fmla="*/ 78 w 82"/>
                <a:gd name="T15" fmla="*/ 210 h 246"/>
                <a:gd name="T16" fmla="*/ 82 w 82"/>
                <a:gd name="T17" fmla="*/ 246 h 246"/>
                <a:gd name="T18" fmla="*/ 82 w 82"/>
                <a:gd name="T19" fmla="*/ 240 h 246"/>
                <a:gd name="T20" fmla="*/ 82 w 82"/>
                <a:gd name="T21" fmla="*/ 227 h 246"/>
                <a:gd name="T22" fmla="*/ 80 w 82"/>
                <a:gd name="T23" fmla="*/ 203 h 246"/>
                <a:gd name="T24" fmla="*/ 78 w 82"/>
                <a:gd name="T25" fmla="*/ 174 h 246"/>
                <a:gd name="T26" fmla="*/ 72 w 82"/>
                <a:gd name="T27" fmla="*/ 140 h 246"/>
                <a:gd name="T28" fmla="*/ 64 w 82"/>
                <a:gd name="T29" fmla="*/ 103 h 246"/>
                <a:gd name="T30" fmla="*/ 50 w 82"/>
                <a:gd name="T31" fmla="*/ 65 h 246"/>
                <a:gd name="T32" fmla="*/ 34 w 82"/>
                <a:gd name="T33" fmla="*/ 25 h 246"/>
                <a:gd name="T34" fmla="*/ 0 w 82"/>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246">
                  <a:moveTo>
                    <a:pt x="0" y="0"/>
                  </a:moveTo>
                  <a:lnTo>
                    <a:pt x="4" y="7"/>
                  </a:lnTo>
                  <a:lnTo>
                    <a:pt x="12" y="26"/>
                  </a:lnTo>
                  <a:lnTo>
                    <a:pt x="26" y="54"/>
                  </a:lnTo>
                  <a:lnTo>
                    <a:pt x="41" y="89"/>
                  </a:lnTo>
                  <a:lnTo>
                    <a:pt x="56" y="129"/>
                  </a:lnTo>
                  <a:lnTo>
                    <a:pt x="70" y="170"/>
                  </a:lnTo>
                  <a:lnTo>
                    <a:pt x="78" y="210"/>
                  </a:lnTo>
                  <a:lnTo>
                    <a:pt x="82" y="246"/>
                  </a:lnTo>
                  <a:lnTo>
                    <a:pt x="82" y="240"/>
                  </a:lnTo>
                  <a:lnTo>
                    <a:pt x="82" y="227"/>
                  </a:lnTo>
                  <a:lnTo>
                    <a:pt x="80" y="203"/>
                  </a:lnTo>
                  <a:lnTo>
                    <a:pt x="78" y="174"/>
                  </a:lnTo>
                  <a:lnTo>
                    <a:pt x="72" y="140"/>
                  </a:lnTo>
                  <a:lnTo>
                    <a:pt x="64" y="103"/>
                  </a:lnTo>
                  <a:lnTo>
                    <a:pt x="50" y="65"/>
                  </a:lnTo>
                  <a:lnTo>
                    <a:pt x="34"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5" name="Freeform 77">
              <a:extLst>
                <a:ext uri="{FF2B5EF4-FFF2-40B4-BE49-F238E27FC236}">
                  <a16:creationId xmlns:a16="http://schemas.microsoft.com/office/drawing/2014/main" id="{2869209C-5214-FA83-CD5F-7A36B36A70BB}"/>
                </a:ext>
              </a:extLst>
            </p:cNvPr>
            <p:cNvSpPr>
              <a:spLocks/>
            </p:cNvSpPr>
            <p:nvPr/>
          </p:nvSpPr>
          <p:spPr bwMode="auto">
            <a:xfrm flipH="1">
              <a:off x="4670" y="3339"/>
              <a:ext cx="200" cy="206"/>
            </a:xfrm>
            <a:custGeom>
              <a:avLst/>
              <a:gdLst>
                <a:gd name="T0" fmla="*/ 81 w 533"/>
                <a:gd name="T1" fmla="*/ 43 h 552"/>
                <a:gd name="T2" fmla="*/ 0 w 533"/>
                <a:gd name="T3" fmla="*/ 552 h 552"/>
                <a:gd name="T4" fmla="*/ 431 w 533"/>
                <a:gd name="T5" fmla="*/ 472 h 552"/>
                <a:gd name="T6" fmla="*/ 436 w 533"/>
                <a:gd name="T7" fmla="*/ 435 h 552"/>
                <a:gd name="T8" fmla="*/ 160 w 533"/>
                <a:gd name="T9" fmla="*/ 453 h 552"/>
                <a:gd name="T10" fmla="*/ 192 w 533"/>
                <a:gd name="T11" fmla="*/ 140 h 552"/>
                <a:gd name="T12" fmla="*/ 456 w 533"/>
                <a:gd name="T13" fmla="*/ 110 h 552"/>
                <a:gd name="T14" fmla="*/ 503 w 533"/>
                <a:gd name="T15" fmla="*/ 132 h 552"/>
                <a:gd name="T16" fmla="*/ 533 w 533"/>
                <a:gd name="T17" fmla="*/ 0 h 552"/>
                <a:gd name="T18" fmla="*/ 81 w 533"/>
                <a:gd name="T19" fmla="*/ 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3" h="552">
                  <a:moveTo>
                    <a:pt x="81" y="43"/>
                  </a:moveTo>
                  <a:lnTo>
                    <a:pt x="0" y="552"/>
                  </a:lnTo>
                  <a:lnTo>
                    <a:pt x="431" y="472"/>
                  </a:lnTo>
                  <a:lnTo>
                    <a:pt x="436" y="435"/>
                  </a:lnTo>
                  <a:lnTo>
                    <a:pt x="160" y="453"/>
                  </a:lnTo>
                  <a:lnTo>
                    <a:pt x="192" y="140"/>
                  </a:lnTo>
                  <a:lnTo>
                    <a:pt x="456" y="110"/>
                  </a:lnTo>
                  <a:lnTo>
                    <a:pt x="503" y="132"/>
                  </a:lnTo>
                  <a:lnTo>
                    <a:pt x="533" y="0"/>
                  </a:lnTo>
                  <a:lnTo>
                    <a:pt x="81"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6" name="Freeform 78">
              <a:extLst>
                <a:ext uri="{FF2B5EF4-FFF2-40B4-BE49-F238E27FC236}">
                  <a16:creationId xmlns:a16="http://schemas.microsoft.com/office/drawing/2014/main" id="{D10896E0-747C-F368-1A59-0111916C240F}"/>
                </a:ext>
              </a:extLst>
            </p:cNvPr>
            <p:cNvSpPr>
              <a:spLocks/>
            </p:cNvSpPr>
            <p:nvPr/>
          </p:nvSpPr>
          <p:spPr bwMode="auto">
            <a:xfrm flipH="1">
              <a:off x="4773" y="3542"/>
              <a:ext cx="53" cy="46"/>
            </a:xfrm>
            <a:custGeom>
              <a:avLst/>
              <a:gdLst>
                <a:gd name="T0" fmla="*/ 0 w 141"/>
                <a:gd name="T1" fmla="*/ 41 h 120"/>
                <a:gd name="T2" fmla="*/ 141 w 141"/>
                <a:gd name="T3" fmla="*/ 0 h 120"/>
                <a:gd name="T4" fmla="*/ 136 w 141"/>
                <a:gd name="T5" fmla="*/ 86 h 120"/>
                <a:gd name="T6" fmla="*/ 0 w 141"/>
                <a:gd name="T7" fmla="*/ 120 h 120"/>
                <a:gd name="T8" fmla="*/ 0 w 141"/>
                <a:gd name="T9" fmla="*/ 41 h 120"/>
              </a:gdLst>
              <a:ahLst/>
              <a:cxnLst>
                <a:cxn ang="0">
                  <a:pos x="T0" y="T1"/>
                </a:cxn>
                <a:cxn ang="0">
                  <a:pos x="T2" y="T3"/>
                </a:cxn>
                <a:cxn ang="0">
                  <a:pos x="T4" y="T5"/>
                </a:cxn>
                <a:cxn ang="0">
                  <a:pos x="T6" y="T7"/>
                </a:cxn>
                <a:cxn ang="0">
                  <a:pos x="T8" y="T9"/>
                </a:cxn>
              </a:cxnLst>
              <a:rect l="0" t="0" r="r" b="b"/>
              <a:pathLst>
                <a:path w="141" h="120">
                  <a:moveTo>
                    <a:pt x="0" y="41"/>
                  </a:moveTo>
                  <a:lnTo>
                    <a:pt x="141" y="0"/>
                  </a:lnTo>
                  <a:lnTo>
                    <a:pt x="136" y="86"/>
                  </a:lnTo>
                  <a:lnTo>
                    <a:pt x="0" y="120"/>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7" name="Freeform 79">
              <a:extLst>
                <a:ext uri="{FF2B5EF4-FFF2-40B4-BE49-F238E27FC236}">
                  <a16:creationId xmlns:a16="http://schemas.microsoft.com/office/drawing/2014/main" id="{32AE476D-A948-8E25-2A3D-79D705BB0E27}"/>
                </a:ext>
              </a:extLst>
            </p:cNvPr>
            <p:cNvSpPr>
              <a:spLocks/>
            </p:cNvSpPr>
            <p:nvPr/>
          </p:nvSpPr>
          <p:spPr bwMode="auto">
            <a:xfrm flipH="1">
              <a:off x="5167" y="3556"/>
              <a:ext cx="45" cy="25"/>
            </a:xfrm>
            <a:custGeom>
              <a:avLst/>
              <a:gdLst>
                <a:gd name="T0" fmla="*/ 13 w 120"/>
                <a:gd name="T1" fmla="*/ 39 h 67"/>
                <a:gd name="T2" fmla="*/ 15 w 120"/>
                <a:gd name="T3" fmla="*/ 37 h 67"/>
                <a:gd name="T4" fmla="*/ 24 w 120"/>
                <a:gd name="T5" fmla="*/ 30 h 67"/>
                <a:gd name="T6" fmla="*/ 35 w 120"/>
                <a:gd name="T7" fmla="*/ 20 h 67"/>
                <a:gd name="T8" fmla="*/ 50 w 120"/>
                <a:gd name="T9" fmla="*/ 9 h 67"/>
                <a:gd name="T10" fmla="*/ 62 w 120"/>
                <a:gd name="T11" fmla="*/ 1 h 67"/>
                <a:gd name="T12" fmla="*/ 70 w 120"/>
                <a:gd name="T13" fmla="*/ 0 h 67"/>
                <a:gd name="T14" fmla="*/ 77 w 120"/>
                <a:gd name="T15" fmla="*/ 1 h 67"/>
                <a:gd name="T16" fmla="*/ 87 w 120"/>
                <a:gd name="T17" fmla="*/ 4 h 67"/>
                <a:gd name="T18" fmla="*/ 98 w 120"/>
                <a:gd name="T19" fmla="*/ 7 h 67"/>
                <a:gd name="T20" fmla="*/ 106 w 120"/>
                <a:gd name="T21" fmla="*/ 9 h 67"/>
                <a:gd name="T22" fmla="*/ 111 w 120"/>
                <a:gd name="T23" fmla="*/ 11 h 67"/>
                <a:gd name="T24" fmla="*/ 114 w 120"/>
                <a:gd name="T25" fmla="*/ 12 h 67"/>
                <a:gd name="T26" fmla="*/ 117 w 120"/>
                <a:gd name="T27" fmla="*/ 27 h 67"/>
                <a:gd name="T28" fmla="*/ 120 w 120"/>
                <a:gd name="T29" fmla="*/ 39 h 67"/>
                <a:gd name="T30" fmla="*/ 118 w 120"/>
                <a:gd name="T31" fmla="*/ 39 h 67"/>
                <a:gd name="T32" fmla="*/ 113 w 120"/>
                <a:gd name="T33" fmla="*/ 41 h 67"/>
                <a:gd name="T34" fmla="*/ 107 w 120"/>
                <a:gd name="T35" fmla="*/ 39 h 67"/>
                <a:gd name="T36" fmla="*/ 102 w 120"/>
                <a:gd name="T37" fmla="*/ 34 h 67"/>
                <a:gd name="T38" fmla="*/ 94 w 120"/>
                <a:gd name="T39" fmla="*/ 28 h 67"/>
                <a:gd name="T40" fmla="*/ 84 w 120"/>
                <a:gd name="T41" fmla="*/ 26 h 67"/>
                <a:gd name="T42" fmla="*/ 76 w 120"/>
                <a:gd name="T43" fmla="*/ 24 h 67"/>
                <a:gd name="T44" fmla="*/ 72 w 120"/>
                <a:gd name="T45" fmla="*/ 24 h 67"/>
                <a:gd name="T46" fmla="*/ 59 w 120"/>
                <a:gd name="T47" fmla="*/ 46 h 67"/>
                <a:gd name="T48" fmla="*/ 59 w 120"/>
                <a:gd name="T49" fmla="*/ 48 h 67"/>
                <a:gd name="T50" fmla="*/ 57 w 120"/>
                <a:gd name="T51" fmla="*/ 52 h 67"/>
                <a:gd name="T52" fmla="*/ 54 w 120"/>
                <a:gd name="T53" fmla="*/ 56 h 67"/>
                <a:gd name="T54" fmla="*/ 48 w 120"/>
                <a:gd name="T55" fmla="*/ 60 h 67"/>
                <a:gd name="T56" fmla="*/ 40 w 120"/>
                <a:gd name="T57" fmla="*/ 64 h 67"/>
                <a:gd name="T58" fmla="*/ 31 w 120"/>
                <a:gd name="T59" fmla="*/ 67 h 67"/>
                <a:gd name="T60" fmla="*/ 17 w 120"/>
                <a:gd name="T61" fmla="*/ 65 h 67"/>
                <a:gd name="T62" fmla="*/ 0 w 120"/>
                <a:gd name="T63" fmla="*/ 61 h 67"/>
                <a:gd name="T64" fmla="*/ 13 w 120"/>
                <a:gd name="T65" fmla="*/ 3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67">
                  <a:moveTo>
                    <a:pt x="13" y="39"/>
                  </a:moveTo>
                  <a:lnTo>
                    <a:pt x="15" y="37"/>
                  </a:lnTo>
                  <a:lnTo>
                    <a:pt x="24" y="30"/>
                  </a:lnTo>
                  <a:lnTo>
                    <a:pt x="35" y="20"/>
                  </a:lnTo>
                  <a:lnTo>
                    <a:pt x="50" y="9"/>
                  </a:lnTo>
                  <a:lnTo>
                    <a:pt x="62" y="1"/>
                  </a:lnTo>
                  <a:lnTo>
                    <a:pt x="70" y="0"/>
                  </a:lnTo>
                  <a:lnTo>
                    <a:pt x="77" y="1"/>
                  </a:lnTo>
                  <a:lnTo>
                    <a:pt x="87" y="4"/>
                  </a:lnTo>
                  <a:lnTo>
                    <a:pt x="98" y="7"/>
                  </a:lnTo>
                  <a:lnTo>
                    <a:pt x="106" y="9"/>
                  </a:lnTo>
                  <a:lnTo>
                    <a:pt x="111" y="11"/>
                  </a:lnTo>
                  <a:lnTo>
                    <a:pt x="114" y="12"/>
                  </a:lnTo>
                  <a:lnTo>
                    <a:pt x="117" y="27"/>
                  </a:lnTo>
                  <a:lnTo>
                    <a:pt x="120" y="39"/>
                  </a:lnTo>
                  <a:lnTo>
                    <a:pt x="118" y="39"/>
                  </a:lnTo>
                  <a:lnTo>
                    <a:pt x="113" y="41"/>
                  </a:lnTo>
                  <a:lnTo>
                    <a:pt x="107" y="39"/>
                  </a:lnTo>
                  <a:lnTo>
                    <a:pt x="102" y="34"/>
                  </a:lnTo>
                  <a:lnTo>
                    <a:pt x="94" y="28"/>
                  </a:lnTo>
                  <a:lnTo>
                    <a:pt x="84" y="26"/>
                  </a:lnTo>
                  <a:lnTo>
                    <a:pt x="76" y="24"/>
                  </a:lnTo>
                  <a:lnTo>
                    <a:pt x="72" y="24"/>
                  </a:lnTo>
                  <a:lnTo>
                    <a:pt x="59" y="46"/>
                  </a:lnTo>
                  <a:lnTo>
                    <a:pt x="59" y="48"/>
                  </a:lnTo>
                  <a:lnTo>
                    <a:pt x="57" y="52"/>
                  </a:lnTo>
                  <a:lnTo>
                    <a:pt x="54" y="56"/>
                  </a:lnTo>
                  <a:lnTo>
                    <a:pt x="48" y="60"/>
                  </a:lnTo>
                  <a:lnTo>
                    <a:pt x="40" y="64"/>
                  </a:lnTo>
                  <a:lnTo>
                    <a:pt x="31" y="67"/>
                  </a:lnTo>
                  <a:lnTo>
                    <a:pt x="17" y="65"/>
                  </a:lnTo>
                  <a:lnTo>
                    <a:pt x="0" y="61"/>
                  </a:lnTo>
                  <a:lnTo>
                    <a:pt x="13" y="39"/>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8" name="Freeform 80">
              <a:extLst>
                <a:ext uri="{FF2B5EF4-FFF2-40B4-BE49-F238E27FC236}">
                  <a16:creationId xmlns:a16="http://schemas.microsoft.com/office/drawing/2014/main" id="{1EE9283F-19C1-9504-1279-142452075EBD}"/>
                </a:ext>
              </a:extLst>
            </p:cNvPr>
            <p:cNvSpPr>
              <a:spLocks/>
            </p:cNvSpPr>
            <p:nvPr/>
          </p:nvSpPr>
          <p:spPr bwMode="auto">
            <a:xfrm flipH="1">
              <a:off x="4707" y="3567"/>
              <a:ext cx="228" cy="39"/>
            </a:xfrm>
            <a:custGeom>
              <a:avLst/>
              <a:gdLst>
                <a:gd name="T0" fmla="*/ 98 w 608"/>
                <a:gd name="T1" fmla="*/ 16 h 104"/>
                <a:gd name="T2" fmla="*/ 0 w 608"/>
                <a:gd name="T3" fmla="*/ 35 h 104"/>
                <a:gd name="T4" fmla="*/ 298 w 608"/>
                <a:gd name="T5" fmla="*/ 104 h 104"/>
                <a:gd name="T6" fmla="*/ 608 w 608"/>
                <a:gd name="T7" fmla="*/ 34 h 104"/>
                <a:gd name="T8" fmla="*/ 464 w 608"/>
                <a:gd name="T9" fmla="*/ 0 h 104"/>
                <a:gd name="T10" fmla="*/ 464 w 608"/>
                <a:gd name="T11" fmla="*/ 30 h 104"/>
                <a:gd name="T12" fmla="*/ 290 w 608"/>
                <a:gd name="T13" fmla="*/ 82 h 104"/>
                <a:gd name="T14" fmla="*/ 102 w 608"/>
                <a:gd name="T15" fmla="*/ 30 h 104"/>
                <a:gd name="T16" fmla="*/ 98 w 608"/>
                <a:gd name="T17"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8" h="104">
                  <a:moveTo>
                    <a:pt x="98" y="16"/>
                  </a:moveTo>
                  <a:lnTo>
                    <a:pt x="0" y="35"/>
                  </a:lnTo>
                  <a:lnTo>
                    <a:pt x="298" y="104"/>
                  </a:lnTo>
                  <a:lnTo>
                    <a:pt x="608" y="34"/>
                  </a:lnTo>
                  <a:lnTo>
                    <a:pt x="464" y="0"/>
                  </a:lnTo>
                  <a:lnTo>
                    <a:pt x="464" y="30"/>
                  </a:lnTo>
                  <a:lnTo>
                    <a:pt x="290" y="82"/>
                  </a:lnTo>
                  <a:lnTo>
                    <a:pt x="102" y="30"/>
                  </a:lnTo>
                  <a:lnTo>
                    <a:pt x="98"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0129" name="Freeform 81">
              <a:extLst>
                <a:ext uri="{FF2B5EF4-FFF2-40B4-BE49-F238E27FC236}">
                  <a16:creationId xmlns:a16="http://schemas.microsoft.com/office/drawing/2014/main" id="{4E1FE09C-81BA-9ECE-500F-7CD0A984F865}"/>
                </a:ext>
              </a:extLst>
            </p:cNvPr>
            <p:cNvSpPr>
              <a:spLocks/>
            </p:cNvSpPr>
            <p:nvPr/>
          </p:nvSpPr>
          <p:spPr bwMode="auto">
            <a:xfrm flipH="1">
              <a:off x="4968" y="3569"/>
              <a:ext cx="161" cy="22"/>
            </a:xfrm>
            <a:custGeom>
              <a:avLst/>
              <a:gdLst>
                <a:gd name="T0" fmla="*/ 0 w 429"/>
                <a:gd name="T1" fmla="*/ 60 h 60"/>
                <a:gd name="T2" fmla="*/ 183 w 429"/>
                <a:gd name="T3" fmla="*/ 52 h 60"/>
                <a:gd name="T4" fmla="*/ 429 w 429"/>
                <a:gd name="T5" fmla="*/ 0 h 60"/>
                <a:gd name="T6" fmla="*/ 269 w 429"/>
                <a:gd name="T7" fmla="*/ 8 h 60"/>
                <a:gd name="T8" fmla="*/ 0 w 429"/>
                <a:gd name="T9" fmla="*/ 60 h 60"/>
              </a:gdLst>
              <a:ahLst/>
              <a:cxnLst>
                <a:cxn ang="0">
                  <a:pos x="T0" y="T1"/>
                </a:cxn>
                <a:cxn ang="0">
                  <a:pos x="T2" y="T3"/>
                </a:cxn>
                <a:cxn ang="0">
                  <a:pos x="T4" y="T5"/>
                </a:cxn>
                <a:cxn ang="0">
                  <a:pos x="T6" y="T7"/>
                </a:cxn>
                <a:cxn ang="0">
                  <a:pos x="T8" y="T9"/>
                </a:cxn>
              </a:cxnLst>
              <a:rect l="0" t="0" r="r" b="b"/>
              <a:pathLst>
                <a:path w="429" h="60">
                  <a:moveTo>
                    <a:pt x="0" y="60"/>
                  </a:moveTo>
                  <a:lnTo>
                    <a:pt x="183" y="52"/>
                  </a:lnTo>
                  <a:lnTo>
                    <a:pt x="429" y="0"/>
                  </a:lnTo>
                  <a:lnTo>
                    <a:pt x="269" y="8"/>
                  </a:lnTo>
                  <a:lnTo>
                    <a:pt x="0"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620256C4-5B26-FFF3-BDD4-AA6DD7A40061}"/>
              </a:ext>
            </a:extLst>
          </p:cNvPr>
          <p:cNvSpPr>
            <a:spLocks noGrp="1" noChangeArrowheads="1"/>
          </p:cNvSpPr>
          <p:nvPr>
            <p:ph type="title"/>
          </p:nvPr>
        </p:nvSpPr>
        <p:spPr>
          <a:xfrm>
            <a:off x="304800" y="609600"/>
            <a:ext cx="7772400" cy="533400"/>
          </a:xfrm>
        </p:spPr>
        <p:txBody>
          <a:bodyPr/>
          <a:lstStyle/>
          <a:p>
            <a:r>
              <a:rPr lang="en-US" altLang="LID4096"/>
              <a:t>Casual interaction</a:t>
            </a:r>
          </a:p>
        </p:txBody>
      </p:sp>
      <p:sp>
        <p:nvSpPr>
          <p:cNvPr id="133123" name="Rectangle 3">
            <a:extLst>
              <a:ext uri="{FF2B5EF4-FFF2-40B4-BE49-F238E27FC236}">
                <a16:creationId xmlns:a16="http://schemas.microsoft.com/office/drawing/2014/main" id="{94D63560-1C7F-E675-A681-653FB9A755E9}"/>
              </a:ext>
            </a:extLst>
          </p:cNvPr>
          <p:cNvSpPr>
            <a:spLocks noGrp="1" noChangeArrowheads="1"/>
          </p:cNvSpPr>
          <p:nvPr>
            <p:ph type="body" idx="1"/>
          </p:nvPr>
        </p:nvSpPr>
        <p:spPr>
          <a:xfrm>
            <a:off x="457200" y="1981200"/>
            <a:ext cx="8229600" cy="4495800"/>
          </a:xfrm>
        </p:spPr>
        <p:txBody>
          <a:bodyPr/>
          <a:lstStyle/>
          <a:p>
            <a:pPr eaLnBrk="0" hangingPunct="0">
              <a:spcBef>
                <a:spcPct val="0"/>
              </a:spcBef>
            </a:pPr>
            <a:r>
              <a:rPr lang="en-US" altLang="LID4096"/>
              <a:t>Lightweight coordination and communication</a:t>
            </a:r>
          </a:p>
          <a:p>
            <a:endParaRPr lang="en-US" altLang="LID4096"/>
          </a:p>
          <a:p>
            <a:endParaRPr lang="en-US" altLang="LID4096"/>
          </a:p>
        </p:txBody>
      </p:sp>
      <p:sp>
        <p:nvSpPr>
          <p:cNvPr id="133124" name="Line 4">
            <a:extLst>
              <a:ext uri="{FF2B5EF4-FFF2-40B4-BE49-F238E27FC236}">
                <a16:creationId xmlns:a16="http://schemas.microsoft.com/office/drawing/2014/main" id="{B100B2EC-7578-2BA6-19A2-C0679D979979}"/>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33125" name="Freeform 5">
            <a:extLst>
              <a:ext uri="{FF2B5EF4-FFF2-40B4-BE49-F238E27FC236}">
                <a16:creationId xmlns:a16="http://schemas.microsoft.com/office/drawing/2014/main" id="{3318582B-709B-9888-CAA3-744D24958161}"/>
              </a:ext>
            </a:extLst>
          </p:cNvPr>
          <p:cNvSpPr>
            <a:spLocks/>
          </p:cNvSpPr>
          <p:nvPr/>
        </p:nvSpPr>
        <p:spPr bwMode="auto">
          <a:xfrm>
            <a:off x="4525963" y="2700338"/>
            <a:ext cx="22225" cy="30162"/>
          </a:xfrm>
          <a:custGeom>
            <a:avLst/>
            <a:gdLst>
              <a:gd name="T0" fmla="*/ 14 w 28"/>
              <a:gd name="T1" fmla="*/ 38 h 38"/>
              <a:gd name="T2" fmla="*/ 19 w 28"/>
              <a:gd name="T3" fmla="*/ 37 h 38"/>
              <a:gd name="T4" fmla="*/ 23 w 28"/>
              <a:gd name="T5" fmla="*/ 33 h 38"/>
              <a:gd name="T6" fmla="*/ 27 w 28"/>
              <a:gd name="T7" fmla="*/ 26 h 38"/>
              <a:gd name="T8" fmla="*/ 28 w 28"/>
              <a:gd name="T9" fmla="*/ 19 h 38"/>
              <a:gd name="T10" fmla="*/ 27 w 28"/>
              <a:gd name="T11" fmla="*/ 12 h 38"/>
              <a:gd name="T12" fmla="*/ 23 w 28"/>
              <a:gd name="T13" fmla="*/ 6 h 38"/>
              <a:gd name="T14" fmla="*/ 19 w 28"/>
              <a:gd name="T15" fmla="*/ 2 h 38"/>
              <a:gd name="T16" fmla="*/ 14 w 28"/>
              <a:gd name="T17" fmla="*/ 0 h 38"/>
              <a:gd name="T18" fmla="*/ 8 w 28"/>
              <a:gd name="T19" fmla="*/ 2 h 38"/>
              <a:gd name="T20" fmla="*/ 4 w 28"/>
              <a:gd name="T21" fmla="*/ 6 h 38"/>
              <a:gd name="T22" fmla="*/ 2 w 28"/>
              <a:gd name="T23" fmla="*/ 12 h 38"/>
              <a:gd name="T24" fmla="*/ 0 w 28"/>
              <a:gd name="T25" fmla="*/ 19 h 38"/>
              <a:gd name="T26" fmla="*/ 2 w 28"/>
              <a:gd name="T27" fmla="*/ 26 h 38"/>
              <a:gd name="T28" fmla="*/ 4 w 28"/>
              <a:gd name="T29" fmla="*/ 33 h 38"/>
              <a:gd name="T30" fmla="*/ 8 w 28"/>
              <a:gd name="T31" fmla="*/ 37 h 38"/>
              <a:gd name="T32" fmla="*/ 14 w 28"/>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 h="38">
                <a:moveTo>
                  <a:pt x="14" y="38"/>
                </a:moveTo>
                <a:lnTo>
                  <a:pt x="19" y="37"/>
                </a:lnTo>
                <a:lnTo>
                  <a:pt x="23" y="33"/>
                </a:lnTo>
                <a:lnTo>
                  <a:pt x="27" y="26"/>
                </a:lnTo>
                <a:lnTo>
                  <a:pt x="28" y="19"/>
                </a:lnTo>
                <a:lnTo>
                  <a:pt x="27" y="12"/>
                </a:lnTo>
                <a:lnTo>
                  <a:pt x="23" y="6"/>
                </a:lnTo>
                <a:lnTo>
                  <a:pt x="19" y="2"/>
                </a:lnTo>
                <a:lnTo>
                  <a:pt x="14" y="0"/>
                </a:lnTo>
                <a:lnTo>
                  <a:pt x="8" y="2"/>
                </a:lnTo>
                <a:lnTo>
                  <a:pt x="4" y="6"/>
                </a:lnTo>
                <a:lnTo>
                  <a:pt x="2" y="12"/>
                </a:lnTo>
                <a:lnTo>
                  <a:pt x="0" y="19"/>
                </a:lnTo>
                <a:lnTo>
                  <a:pt x="2" y="26"/>
                </a:lnTo>
                <a:lnTo>
                  <a:pt x="4" y="33"/>
                </a:lnTo>
                <a:lnTo>
                  <a:pt x="8" y="37"/>
                </a:lnTo>
                <a:lnTo>
                  <a:pt x="14"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3126" name="Rectangle 6">
            <a:extLst>
              <a:ext uri="{FF2B5EF4-FFF2-40B4-BE49-F238E27FC236}">
                <a16:creationId xmlns:a16="http://schemas.microsoft.com/office/drawing/2014/main" id="{BD08DB61-5A23-D889-F9E7-0D98937700B3}"/>
              </a:ext>
            </a:extLst>
          </p:cNvPr>
          <p:cNvSpPr>
            <a:spLocks noChangeArrowheads="1"/>
          </p:cNvSpPr>
          <p:nvPr/>
        </p:nvSpPr>
        <p:spPr bwMode="auto">
          <a:xfrm>
            <a:off x="6862763" y="4735513"/>
            <a:ext cx="520700" cy="95885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3127" name="AutoShape 7">
            <a:extLst>
              <a:ext uri="{FF2B5EF4-FFF2-40B4-BE49-F238E27FC236}">
                <a16:creationId xmlns:a16="http://schemas.microsoft.com/office/drawing/2014/main" id="{F586E8C0-A223-1973-0814-D7FCA517253A}"/>
              </a:ext>
            </a:extLst>
          </p:cNvPr>
          <p:cNvSpPr>
            <a:spLocks noChangeArrowheads="1"/>
          </p:cNvSpPr>
          <p:nvPr/>
        </p:nvSpPr>
        <p:spPr bwMode="auto">
          <a:xfrm rot="-5400000" flipH="1" flipV="1">
            <a:off x="6731794" y="4393407"/>
            <a:ext cx="3095625" cy="1728787"/>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3128" name="AutoShape 8">
            <a:extLst>
              <a:ext uri="{FF2B5EF4-FFF2-40B4-BE49-F238E27FC236}">
                <a16:creationId xmlns:a16="http://schemas.microsoft.com/office/drawing/2014/main" id="{A5BFBDE7-4C38-8596-F88B-04BF867774F9}"/>
              </a:ext>
            </a:extLst>
          </p:cNvPr>
          <p:cNvSpPr>
            <a:spLocks noChangeArrowheads="1"/>
          </p:cNvSpPr>
          <p:nvPr/>
        </p:nvSpPr>
        <p:spPr bwMode="auto">
          <a:xfrm rot="-5400000" flipH="1" flipV="1">
            <a:off x="7580313" y="5354638"/>
            <a:ext cx="2232025" cy="333375"/>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3129" name="AutoShape 9">
            <a:extLst>
              <a:ext uri="{FF2B5EF4-FFF2-40B4-BE49-F238E27FC236}">
                <a16:creationId xmlns:a16="http://schemas.microsoft.com/office/drawing/2014/main" id="{68DC2ABF-6874-9888-0B48-70210CC2CB9C}"/>
              </a:ext>
            </a:extLst>
          </p:cNvPr>
          <p:cNvSpPr>
            <a:spLocks noChangeArrowheads="1"/>
          </p:cNvSpPr>
          <p:nvPr/>
        </p:nvSpPr>
        <p:spPr bwMode="auto">
          <a:xfrm rot="5400000" flipV="1">
            <a:off x="4477544" y="4429919"/>
            <a:ext cx="3095625" cy="1655763"/>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3130" name="AutoShape 10">
            <a:extLst>
              <a:ext uri="{FF2B5EF4-FFF2-40B4-BE49-F238E27FC236}">
                <a16:creationId xmlns:a16="http://schemas.microsoft.com/office/drawing/2014/main" id="{BA01B1C7-39AE-D9FA-99E8-A68CAEBA1B75}"/>
              </a:ext>
            </a:extLst>
          </p:cNvPr>
          <p:cNvSpPr>
            <a:spLocks noChangeArrowheads="1"/>
          </p:cNvSpPr>
          <p:nvPr/>
        </p:nvSpPr>
        <p:spPr bwMode="auto">
          <a:xfrm rot="5400000" flipV="1">
            <a:off x="6058694" y="5253831"/>
            <a:ext cx="1209675" cy="157163"/>
          </a:xfrm>
          <a:custGeom>
            <a:avLst/>
            <a:gdLst>
              <a:gd name="G0" fmla="+- 1835 0 0"/>
              <a:gd name="G1" fmla="+- 21600 0 1835"/>
              <a:gd name="G2" fmla="*/ 1835 1 2"/>
              <a:gd name="G3" fmla="+- 21600 0 G2"/>
              <a:gd name="G4" fmla="+/ 1835 21600 2"/>
              <a:gd name="G5" fmla="+/ G1 0 2"/>
              <a:gd name="G6" fmla="*/ 21600 21600 1835"/>
              <a:gd name="G7" fmla="*/ G6 1 2"/>
              <a:gd name="G8" fmla="+- 21600 0 G7"/>
              <a:gd name="G9" fmla="*/ 21600 1 2"/>
              <a:gd name="G10" fmla="+- 1835 0 G9"/>
              <a:gd name="G11" fmla="?: G10 G8 0"/>
              <a:gd name="G12" fmla="?: G10 G7 21600"/>
              <a:gd name="T0" fmla="*/ 20682 w 21600"/>
              <a:gd name="T1" fmla="*/ 10800 h 21600"/>
              <a:gd name="T2" fmla="*/ 10800 w 21600"/>
              <a:gd name="T3" fmla="*/ 21600 h 21600"/>
              <a:gd name="T4" fmla="*/ 918 w 21600"/>
              <a:gd name="T5" fmla="*/ 10800 h 21600"/>
              <a:gd name="T6" fmla="*/ 10800 w 21600"/>
              <a:gd name="T7" fmla="*/ 0 h 21600"/>
              <a:gd name="T8" fmla="*/ 2718 w 21600"/>
              <a:gd name="T9" fmla="*/ 2718 h 21600"/>
              <a:gd name="T10" fmla="*/ 18882 w 21600"/>
              <a:gd name="T11" fmla="*/ 18882 h 21600"/>
            </a:gdLst>
            <a:ahLst/>
            <a:cxnLst>
              <a:cxn ang="0">
                <a:pos x="T0" y="T1"/>
              </a:cxn>
              <a:cxn ang="0">
                <a:pos x="T2" y="T3"/>
              </a:cxn>
              <a:cxn ang="0">
                <a:pos x="T4" y="T5"/>
              </a:cxn>
              <a:cxn ang="0">
                <a:pos x="T6" y="T7"/>
              </a:cxn>
            </a:cxnLst>
            <a:rect l="T8" t="T9" r="T10" b="T11"/>
            <a:pathLst>
              <a:path w="21600" h="21600">
                <a:moveTo>
                  <a:pt x="0" y="0"/>
                </a:moveTo>
                <a:lnTo>
                  <a:pt x="1835" y="21600"/>
                </a:lnTo>
                <a:lnTo>
                  <a:pt x="19765"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3131" name="Freeform 11">
            <a:extLst>
              <a:ext uri="{FF2B5EF4-FFF2-40B4-BE49-F238E27FC236}">
                <a16:creationId xmlns:a16="http://schemas.microsoft.com/office/drawing/2014/main" id="{59845C67-1ED4-2B4A-7E0D-7B77ECD51A33}"/>
              </a:ext>
            </a:extLst>
          </p:cNvPr>
          <p:cNvSpPr>
            <a:spLocks/>
          </p:cNvSpPr>
          <p:nvPr/>
        </p:nvSpPr>
        <p:spPr bwMode="auto">
          <a:xfrm>
            <a:off x="6029325" y="6846888"/>
            <a:ext cx="28575" cy="11112"/>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3132" name="Freeform 12">
            <a:extLst>
              <a:ext uri="{FF2B5EF4-FFF2-40B4-BE49-F238E27FC236}">
                <a16:creationId xmlns:a16="http://schemas.microsoft.com/office/drawing/2014/main" id="{6CC83546-AA87-FF30-C719-AFA9A5203CF1}"/>
              </a:ext>
            </a:extLst>
          </p:cNvPr>
          <p:cNvSpPr>
            <a:spLocks/>
          </p:cNvSpPr>
          <p:nvPr/>
        </p:nvSpPr>
        <p:spPr bwMode="auto">
          <a:xfrm flipH="1">
            <a:off x="6705600" y="4800600"/>
            <a:ext cx="838200" cy="1331913"/>
          </a:xfrm>
          <a:custGeom>
            <a:avLst/>
            <a:gdLst>
              <a:gd name="T0" fmla="*/ 617 w 1476"/>
              <a:gd name="T1" fmla="*/ 270 h 2285"/>
              <a:gd name="T2" fmla="*/ 707 w 1476"/>
              <a:gd name="T3" fmla="*/ 348 h 2285"/>
              <a:gd name="T4" fmla="*/ 907 w 1476"/>
              <a:gd name="T5" fmla="*/ 480 h 2285"/>
              <a:gd name="T6" fmla="*/ 962 w 1476"/>
              <a:gd name="T7" fmla="*/ 425 h 2285"/>
              <a:gd name="T8" fmla="*/ 944 w 1476"/>
              <a:gd name="T9" fmla="*/ 178 h 2285"/>
              <a:gd name="T10" fmla="*/ 1059 w 1476"/>
              <a:gd name="T11" fmla="*/ 103 h 2285"/>
              <a:gd name="T12" fmla="*/ 1171 w 1476"/>
              <a:gd name="T13" fmla="*/ 160 h 2285"/>
              <a:gd name="T14" fmla="*/ 1220 w 1476"/>
              <a:gd name="T15" fmla="*/ 357 h 2285"/>
              <a:gd name="T16" fmla="*/ 1156 w 1476"/>
              <a:gd name="T17" fmla="*/ 451 h 2285"/>
              <a:gd name="T18" fmla="*/ 1203 w 1476"/>
              <a:gd name="T19" fmla="*/ 445 h 2285"/>
              <a:gd name="T20" fmla="*/ 1285 w 1476"/>
              <a:gd name="T21" fmla="*/ 472 h 2285"/>
              <a:gd name="T22" fmla="*/ 1325 w 1476"/>
              <a:gd name="T23" fmla="*/ 558 h 2285"/>
              <a:gd name="T24" fmla="*/ 1387 w 1476"/>
              <a:gd name="T25" fmla="*/ 841 h 2285"/>
              <a:gd name="T26" fmla="*/ 1460 w 1476"/>
              <a:gd name="T27" fmla="*/ 1346 h 2285"/>
              <a:gd name="T28" fmla="*/ 1417 w 1476"/>
              <a:gd name="T29" fmla="*/ 1351 h 2285"/>
              <a:gd name="T30" fmla="*/ 1387 w 1476"/>
              <a:gd name="T31" fmla="*/ 1164 h 2285"/>
              <a:gd name="T32" fmla="*/ 1263 w 1476"/>
              <a:gd name="T33" fmla="*/ 844 h 2285"/>
              <a:gd name="T34" fmla="*/ 1233 w 1476"/>
              <a:gd name="T35" fmla="*/ 1048 h 2285"/>
              <a:gd name="T36" fmla="*/ 1284 w 1476"/>
              <a:gd name="T37" fmla="*/ 1557 h 2285"/>
              <a:gd name="T38" fmla="*/ 1222 w 1476"/>
              <a:gd name="T39" fmla="*/ 2056 h 2285"/>
              <a:gd name="T40" fmla="*/ 1197 w 1476"/>
              <a:gd name="T41" fmla="*/ 2186 h 2285"/>
              <a:gd name="T42" fmla="*/ 1234 w 1476"/>
              <a:gd name="T43" fmla="*/ 2268 h 2285"/>
              <a:gd name="T44" fmla="*/ 1125 w 1476"/>
              <a:gd name="T45" fmla="*/ 2248 h 2285"/>
              <a:gd name="T46" fmla="*/ 1062 w 1476"/>
              <a:gd name="T47" fmla="*/ 2079 h 2285"/>
              <a:gd name="T48" fmla="*/ 1037 w 1476"/>
              <a:gd name="T49" fmla="*/ 1747 h 2285"/>
              <a:gd name="T50" fmla="*/ 1037 w 1476"/>
              <a:gd name="T51" fmla="*/ 2170 h 2285"/>
              <a:gd name="T52" fmla="*/ 959 w 1476"/>
              <a:gd name="T53" fmla="*/ 2252 h 2285"/>
              <a:gd name="T54" fmla="*/ 954 w 1476"/>
              <a:gd name="T55" fmla="*/ 2072 h 2285"/>
              <a:gd name="T56" fmla="*/ 874 w 1476"/>
              <a:gd name="T57" fmla="*/ 1715 h 2285"/>
              <a:gd name="T58" fmla="*/ 859 w 1476"/>
              <a:gd name="T59" fmla="*/ 1128 h 2285"/>
              <a:gd name="T60" fmla="*/ 868 w 1476"/>
              <a:gd name="T61" fmla="*/ 923 h 2285"/>
              <a:gd name="T62" fmla="*/ 803 w 1476"/>
              <a:gd name="T63" fmla="*/ 725 h 2285"/>
              <a:gd name="T64" fmla="*/ 740 w 1476"/>
              <a:gd name="T65" fmla="*/ 838 h 2285"/>
              <a:gd name="T66" fmla="*/ 657 w 1476"/>
              <a:gd name="T67" fmla="*/ 983 h 2285"/>
              <a:gd name="T68" fmla="*/ 680 w 1476"/>
              <a:gd name="T69" fmla="*/ 1218 h 2285"/>
              <a:gd name="T70" fmla="*/ 662 w 1476"/>
              <a:gd name="T71" fmla="*/ 1638 h 2285"/>
              <a:gd name="T72" fmla="*/ 564 w 1476"/>
              <a:gd name="T73" fmla="*/ 2166 h 2285"/>
              <a:gd name="T74" fmla="*/ 560 w 1476"/>
              <a:gd name="T75" fmla="*/ 2283 h 2285"/>
              <a:gd name="T76" fmla="*/ 449 w 1476"/>
              <a:gd name="T77" fmla="*/ 2151 h 2285"/>
              <a:gd name="T78" fmla="*/ 450 w 1476"/>
              <a:gd name="T79" fmla="*/ 1908 h 2285"/>
              <a:gd name="T80" fmla="*/ 437 w 1476"/>
              <a:gd name="T81" fmla="*/ 1544 h 2285"/>
              <a:gd name="T82" fmla="*/ 415 w 1476"/>
              <a:gd name="T83" fmla="*/ 2070 h 2285"/>
              <a:gd name="T84" fmla="*/ 354 w 1476"/>
              <a:gd name="T85" fmla="*/ 2246 h 2285"/>
              <a:gd name="T86" fmla="*/ 312 w 1476"/>
              <a:gd name="T87" fmla="*/ 2098 h 2285"/>
              <a:gd name="T88" fmla="*/ 253 w 1476"/>
              <a:gd name="T89" fmla="*/ 1802 h 2285"/>
              <a:gd name="T90" fmla="*/ 214 w 1476"/>
              <a:gd name="T91" fmla="*/ 1181 h 2285"/>
              <a:gd name="T92" fmla="*/ 238 w 1476"/>
              <a:gd name="T93" fmla="*/ 938 h 2285"/>
              <a:gd name="T94" fmla="*/ 218 w 1476"/>
              <a:gd name="T95" fmla="*/ 745 h 2285"/>
              <a:gd name="T96" fmla="*/ 146 w 1476"/>
              <a:gd name="T97" fmla="*/ 983 h 2285"/>
              <a:gd name="T98" fmla="*/ 100 w 1476"/>
              <a:gd name="T99" fmla="*/ 1249 h 2285"/>
              <a:gd name="T100" fmla="*/ 101 w 1476"/>
              <a:gd name="T101" fmla="*/ 1322 h 2285"/>
              <a:gd name="T102" fmla="*/ 24 w 1476"/>
              <a:gd name="T103" fmla="*/ 1253 h 2285"/>
              <a:gd name="T104" fmla="*/ 52 w 1476"/>
              <a:gd name="T105" fmla="*/ 927 h 2285"/>
              <a:gd name="T106" fmla="*/ 113 w 1476"/>
              <a:gd name="T107" fmla="*/ 710 h 2285"/>
              <a:gd name="T108" fmla="*/ 135 w 1476"/>
              <a:gd name="T109" fmla="*/ 548 h 2285"/>
              <a:gd name="T110" fmla="*/ 294 w 1476"/>
              <a:gd name="T111" fmla="*/ 357 h 2285"/>
              <a:gd name="T112" fmla="*/ 453 w 1476"/>
              <a:gd name="T113" fmla="*/ 315 h 2285"/>
              <a:gd name="T114" fmla="*/ 423 w 1476"/>
              <a:gd name="T115" fmla="*/ 184 h 2285"/>
              <a:gd name="T116" fmla="*/ 482 w 1476"/>
              <a:gd name="T117" fmla="*/ 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6" h="2285">
                <a:moveTo>
                  <a:pt x="636" y="48"/>
                </a:moveTo>
                <a:lnTo>
                  <a:pt x="651" y="77"/>
                </a:lnTo>
                <a:lnTo>
                  <a:pt x="658" y="111"/>
                </a:lnTo>
                <a:lnTo>
                  <a:pt x="660" y="146"/>
                </a:lnTo>
                <a:lnTo>
                  <a:pt x="664" y="179"/>
                </a:lnTo>
                <a:lnTo>
                  <a:pt x="661" y="197"/>
                </a:lnTo>
                <a:lnTo>
                  <a:pt x="654" y="213"/>
                </a:lnTo>
                <a:lnTo>
                  <a:pt x="645" y="228"/>
                </a:lnTo>
                <a:lnTo>
                  <a:pt x="635" y="242"/>
                </a:lnTo>
                <a:lnTo>
                  <a:pt x="624" y="255"/>
                </a:lnTo>
                <a:lnTo>
                  <a:pt x="617" y="270"/>
                </a:lnTo>
                <a:lnTo>
                  <a:pt x="614" y="288"/>
                </a:lnTo>
                <a:lnTo>
                  <a:pt x="617" y="306"/>
                </a:lnTo>
                <a:lnTo>
                  <a:pt x="622" y="310"/>
                </a:lnTo>
                <a:lnTo>
                  <a:pt x="628" y="311"/>
                </a:lnTo>
                <a:lnTo>
                  <a:pt x="634" y="311"/>
                </a:lnTo>
                <a:lnTo>
                  <a:pt x="639" y="311"/>
                </a:lnTo>
                <a:lnTo>
                  <a:pt x="651" y="323"/>
                </a:lnTo>
                <a:lnTo>
                  <a:pt x="664" y="333"/>
                </a:lnTo>
                <a:lnTo>
                  <a:pt x="677" y="338"/>
                </a:lnTo>
                <a:lnTo>
                  <a:pt x="692" y="344"/>
                </a:lnTo>
                <a:lnTo>
                  <a:pt x="707" y="348"/>
                </a:lnTo>
                <a:lnTo>
                  <a:pt x="722" y="352"/>
                </a:lnTo>
                <a:lnTo>
                  <a:pt x="737" y="357"/>
                </a:lnTo>
                <a:lnTo>
                  <a:pt x="751" y="364"/>
                </a:lnTo>
                <a:lnTo>
                  <a:pt x="826" y="402"/>
                </a:lnTo>
                <a:lnTo>
                  <a:pt x="838" y="413"/>
                </a:lnTo>
                <a:lnTo>
                  <a:pt x="848" y="426"/>
                </a:lnTo>
                <a:lnTo>
                  <a:pt x="858" y="439"/>
                </a:lnTo>
                <a:lnTo>
                  <a:pt x="870" y="452"/>
                </a:lnTo>
                <a:lnTo>
                  <a:pt x="880" y="464"/>
                </a:lnTo>
                <a:lnTo>
                  <a:pt x="893" y="473"/>
                </a:lnTo>
                <a:lnTo>
                  <a:pt x="907" y="480"/>
                </a:lnTo>
                <a:lnTo>
                  <a:pt x="923" y="481"/>
                </a:lnTo>
                <a:lnTo>
                  <a:pt x="933" y="480"/>
                </a:lnTo>
                <a:lnTo>
                  <a:pt x="944" y="481"/>
                </a:lnTo>
                <a:lnTo>
                  <a:pt x="954" y="482"/>
                </a:lnTo>
                <a:lnTo>
                  <a:pt x="964" y="482"/>
                </a:lnTo>
                <a:lnTo>
                  <a:pt x="974" y="482"/>
                </a:lnTo>
                <a:lnTo>
                  <a:pt x="984" y="481"/>
                </a:lnTo>
                <a:lnTo>
                  <a:pt x="993" y="477"/>
                </a:lnTo>
                <a:lnTo>
                  <a:pt x="1001" y="471"/>
                </a:lnTo>
                <a:lnTo>
                  <a:pt x="976" y="449"/>
                </a:lnTo>
                <a:lnTo>
                  <a:pt x="962" y="425"/>
                </a:lnTo>
                <a:lnTo>
                  <a:pt x="954" y="396"/>
                </a:lnTo>
                <a:lnTo>
                  <a:pt x="952" y="366"/>
                </a:lnTo>
                <a:lnTo>
                  <a:pt x="949" y="336"/>
                </a:lnTo>
                <a:lnTo>
                  <a:pt x="946" y="306"/>
                </a:lnTo>
                <a:lnTo>
                  <a:pt x="938" y="277"/>
                </a:lnTo>
                <a:lnTo>
                  <a:pt x="923" y="251"/>
                </a:lnTo>
                <a:lnTo>
                  <a:pt x="921" y="233"/>
                </a:lnTo>
                <a:lnTo>
                  <a:pt x="922" y="217"/>
                </a:lnTo>
                <a:lnTo>
                  <a:pt x="926" y="200"/>
                </a:lnTo>
                <a:lnTo>
                  <a:pt x="933" y="185"/>
                </a:lnTo>
                <a:lnTo>
                  <a:pt x="944" y="178"/>
                </a:lnTo>
                <a:lnTo>
                  <a:pt x="954" y="168"/>
                </a:lnTo>
                <a:lnTo>
                  <a:pt x="963" y="156"/>
                </a:lnTo>
                <a:lnTo>
                  <a:pt x="972" y="145"/>
                </a:lnTo>
                <a:lnTo>
                  <a:pt x="983" y="134"/>
                </a:lnTo>
                <a:lnTo>
                  <a:pt x="994" y="126"/>
                </a:lnTo>
                <a:lnTo>
                  <a:pt x="1008" y="122"/>
                </a:lnTo>
                <a:lnTo>
                  <a:pt x="1023" y="123"/>
                </a:lnTo>
                <a:lnTo>
                  <a:pt x="1031" y="115"/>
                </a:lnTo>
                <a:lnTo>
                  <a:pt x="1039" y="110"/>
                </a:lnTo>
                <a:lnTo>
                  <a:pt x="1048" y="107"/>
                </a:lnTo>
                <a:lnTo>
                  <a:pt x="1059" y="103"/>
                </a:lnTo>
                <a:lnTo>
                  <a:pt x="1068" y="102"/>
                </a:lnTo>
                <a:lnTo>
                  <a:pt x="1078" y="102"/>
                </a:lnTo>
                <a:lnTo>
                  <a:pt x="1090" y="102"/>
                </a:lnTo>
                <a:lnTo>
                  <a:pt x="1100" y="102"/>
                </a:lnTo>
                <a:lnTo>
                  <a:pt x="1112" y="107"/>
                </a:lnTo>
                <a:lnTo>
                  <a:pt x="1125" y="113"/>
                </a:lnTo>
                <a:lnTo>
                  <a:pt x="1136" y="119"/>
                </a:lnTo>
                <a:lnTo>
                  <a:pt x="1148" y="128"/>
                </a:lnTo>
                <a:lnTo>
                  <a:pt x="1157" y="137"/>
                </a:lnTo>
                <a:lnTo>
                  <a:pt x="1165" y="147"/>
                </a:lnTo>
                <a:lnTo>
                  <a:pt x="1171" y="160"/>
                </a:lnTo>
                <a:lnTo>
                  <a:pt x="1173" y="172"/>
                </a:lnTo>
                <a:lnTo>
                  <a:pt x="1188" y="189"/>
                </a:lnTo>
                <a:lnTo>
                  <a:pt x="1199" y="206"/>
                </a:lnTo>
                <a:lnTo>
                  <a:pt x="1208" y="225"/>
                </a:lnTo>
                <a:lnTo>
                  <a:pt x="1213" y="246"/>
                </a:lnTo>
                <a:lnTo>
                  <a:pt x="1216" y="268"/>
                </a:lnTo>
                <a:lnTo>
                  <a:pt x="1217" y="291"/>
                </a:lnTo>
                <a:lnTo>
                  <a:pt x="1214" y="313"/>
                </a:lnTo>
                <a:lnTo>
                  <a:pt x="1210" y="335"/>
                </a:lnTo>
                <a:lnTo>
                  <a:pt x="1216" y="345"/>
                </a:lnTo>
                <a:lnTo>
                  <a:pt x="1220" y="357"/>
                </a:lnTo>
                <a:lnTo>
                  <a:pt x="1221" y="369"/>
                </a:lnTo>
                <a:lnTo>
                  <a:pt x="1217" y="381"/>
                </a:lnTo>
                <a:lnTo>
                  <a:pt x="1210" y="390"/>
                </a:lnTo>
                <a:lnTo>
                  <a:pt x="1203" y="398"/>
                </a:lnTo>
                <a:lnTo>
                  <a:pt x="1195" y="406"/>
                </a:lnTo>
                <a:lnTo>
                  <a:pt x="1187" y="414"/>
                </a:lnTo>
                <a:lnTo>
                  <a:pt x="1179" y="422"/>
                </a:lnTo>
                <a:lnTo>
                  <a:pt x="1171" y="430"/>
                </a:lnTo>
                <a:lnTo>
                  <a:pt x="1163" y="437"/>
                </a:lnTo>
                <a:lnTo>
                  <a:pt x="1154" y="445"/>
                </a:lnTo>
                <a:lnTo>
                  <a:pt x="1156" y="451"/>
                </a:lnTo>
                <a:lnTo>
                  <a:pt x="1157" y="456"/>
                </a:lnTo>
                <a:lnTo>
                  <a:pt x="1158" y="462"/>
                </a:lnTo>
                <a:lnTo>
                  <a:pt x="1159" y="467"/>
                </a:lnTo>
                <a:lnTo>
                  <a:pt x="1163" y="462"/>
                </a:lnTo>
                <a:lnTo>
                  <a:pt x="1167" y="456"/>
                </a:lnTo>
                <a:lnTo>
                  <a:pt x="1173" y="451"/>
                </a:lnTo>
                <a:lnTo>
                  <a:pt x="1179" y="448"/>
                </a:lnTo>
                <a:lnTo>
                  <a:pt x="1184" y="445"/>
                </a:lnTo>
                <a:lnTo>
                  <a:pt x="1190" y="444"/>
                </a:lnTo>
                <a:lnTo>
                  <a:pt x="1197" y="444"/>
                </a:lnTo>
                <a:lnTo>
                  <a:pt x="1203" y="445"/>
                </a:lnTo>
                <a:lnTo>
                  <a:pt x="1208" y="452"/>
                </a:lnTo>
                <a:lnTo>
                  <a:pt x="1213" y="456"/>
                </a:lnTo>
                <a:lnTo>
                  <a:pt x="1221" y="457"/>
                </a:lnTo>
                <a:lnTo>
                  <a:pt x="1229" y="456"/>
                </a:lnTo>
                <a:lnTo>
                  <a:pt x="1237" y="456"/>
                </a:lnTo>
                <a:lnTo>
                  <a:pt x="1244" y="456"/>
                </a:lnTo>
                <a:lnTo>
                  <a:pt x="1251" y="458"/>
                </a:lnTo>
                <a:lnTo>
                  <a:pt x="1256" y="464"/>
                </a:lnTo>
                <a:lnTo>
                  <a:pt x="1270" y="464"/>
                </a:lnTo>
                <a:lnTo>
                  <a:pt x="1279" y="466"/>
                </a:lnTo>
                <a:lnTo>
                  <a:pt x="1285" y="472"/>
                </a:lnTo>
                <a:lnTo>
                  <a:pt x="1289" y="480"/>
                </a:lnTo>
                <a:lnTo>
                  <a:pt x="1292" y="489"/>
                </a:lnTo>
                <a:lnTo>
                  <a:pt x="1294" y="500"/>
                </a:lnTo>
                <a:lnTo>
                  <a:pt x="1297" y="509"/>
                </a:lnTo>
                <a:lnTo>
                  <a:pt x="1302" y="518"/>
                </a:lnTo>
                <a:lnTo>
                  <a:pt x="1309" y="521"/>
                </a:lnTo>
                <a:lnTo>
                  <a:pt x="1315" y="526"/>
                </a:lnTo>
                <a:lnTo>
                  <a:pt x="1319" y="531"/>
                </a:lnTo>
                <a:lnTo>
                  <a:pt x="1323" y="535"/>
                </a:lnTo>
                <a:lnTo>
                  <a:pt x="1323" y="547"/>
                </a:lnTo>
                <a:lnTo>
                  <a:pt x="1325" y="558"/>
                </a:lnTo>
                <a:lnTo>
                  <a:pt x="1331" y="568"/>
                </a:lnTo>
                <a:lnTo>
                  <a:pt x="1337" y="577"/>
                </a:lnTo>
                <a:lnTo>
                  <a:pt x="1343" y="587"/>
                </a:lnTo>
                <a:lnTo>
                  <a:pt x="1350" y="596"/>
                </a:lnTo>
                <a:lnTo>
                  <a:pt x="1356" y="607"/>
                </a:lnTo>
                <a:lnTo>
                  <a:pt x="1360" y="618"/>
                </a:lnTo>
                <a:lnTo>
                  <a:pt x="1369" y="661"/>
                </a:lnTo>
                <a:lnTo>
                  <a:pt x="1373" y="706"/>
                </a:lnTo>
                <a:lnTo>
                  <a:pt x="1378" y="751"/>
                </a:lnTo>
                <a:lnTo>
                  <a:pt x="1383" y="796"/>
                </a:lnTo>
                <a:lnTo>
                  <a:pt x="1387" y="841"/>
                </a:lnTo>
                <a:lnTo>
                  <a:pt x="1396" y="884"/>
                </a:lnTo>
                <a:lnTo>
                  <a:pt x="1409" y="925"/>
                </a:lnTo>
                <a:lnTo>
                  <a:pt x="1429" y="964"/>
                </a:lnTo>
                <a:lnTo>
                  <a:pt x="1438" y="1020"/>
                </a:lnTo>
                <a:lnTo>
                  <a:pt x="1443" y="1078"/>
                </a:lnTo>
                <a:lnTo>
                  <a:pt x="1443" y="1135"/>
                </a:lnTo>
                <a:lnTo>
                  <a:pt x="1445" y="1191"/>
                </a:lnTo>
                <a:lnTo>
                  <a:pt x="1476" y="1308"/>
                </a:lnTo>
                <a:lnTo>
                  <a:pt x="1471" y="1321"/>
                </a:lnTo>
                <a:lnTo>
                  <a:pt x="1466" y="1334"/>
                </a:lnTo>
                <a:lnTo>
                  <a:pt x="1460" y="1346"/>
                </a:lnTo>
                <a:lnTo>
                  <a:pt x="1454" y="1359"/>
                </a:lnTo>
                <a:lnTo>
                  <a:pt x="1447" y="1370"/>
                </a:lnTo>
                <a:lnTo>
                  <a:pt x="1440" y="1383"/>
                </a:lnTo>
                <a:lnTo>
                  <a:pt x="1435" y="1395"/>
                </a:lnTo>
                <a:lnTo>
                  <a:pt x="1428" y="1407"/>
                </a:lnTo>
                <a:lnTo>
                  <a:pt x="1421" y="1406"/>
                </a:lnTo>
                <a:lnTo>
                  <a:pt x="1416" y="1401"/>
                </a:lnTo>
                <a:lnTo>
                  <a:pt x="1413" y="1396"/>
                </a:lnTo>
                <a:lnTo>
                  <a:pt x="1411" y="1390"/>
                </a:lnTo>
                <a:lnTo>
                  <a:pt x="1413" y="1369"/>
                </a:lnTo>
                <a:lnTo>
                  <a:pt x="1417" y="1351"/>
                </a:lnTo>
                <a:lnTo>
                  <a:pt x="1422" y="1332"/>
                </a:lnTo>
                <a:lnTo>
                  <a:pt x="1421" y="1315"/>
                </a:lnTo>
                <a:lnTo>
                  <a:pt x="1415" y="1327"/>
                </a:lnTo>
                <a:lnTo>
                  <a:pt x="1413" y="1342"/>
                </a:lnTo>
                <a:lnTo>
                  <a:pt x="1407" y="1352"/>
                </a:lnTo>
                <a:lnTo>
                  <a:pt x="1394" y="1352"/>
                </a:lnTo>
                <a:lnTo>
                  <a:pt x="1387" y="1315"/>
                </a:lnTo>
                <a:lnTo>
                  <a:pt x="1384" y="1278"/>
                </a:lnTo>
                <a:lnTo>
                  <a:pt x="1385" y="1241"/>
                </a:lnTo>
                <a:lnTo>
                  <a:pt x="1393" y="1203"/>
                </a:lnTo>
                <a:lnTo>
                  <a:pt x="1387" y="1164"/>
                </a:lnTo>
                <a:lnTo>
                  <a:pt x="1376" y="1127"/>
                </a:lnTo>
                <a:lnTo>
                  <a:pt x="1360" y="1093"/>
                </a:lnTo>
                <a:lnTo>
                  <a:pt x="1342" y="1058"/>
                </a:lnTo>
                <a:lnTo>
                  <a:pt x="1325" y="1024"/>
                </a:lnTo>
                <a:lnTo>
                  <a:pt x="1309" y="989"/>
                </a:lnTo>
                <a:lnTo>
                  <a:pt x="1297" y="952"/>
                </a:lnTo>
                <a:lnTo>
                  <a:pt x="1290" y="914"/>
                </a:lnTo>
                <a:lnTo>
                  <a:pt x="1279" y="899"/>
                </a:lnTo>
                <a:lnTo>
                  <a:pt x="1272" y="881"/>
                </a:lnTo>
                <a:lnTo>
                  <a:pt x="1267" y="862"/>
                </a:lnTo>
                <a:lnTo>
                  <a:pt x="1263" y="844"/>
                </a:lnTo>
                <a:lnTo>
                  <a:pt x="1258" y="865"/>
                </a:lnTo>
                <a:lnTo>
                  <a:pt x="1257" y="887"/>
                </a:lnTo>
                <a:lnTo>
                  <a:pt x="1257" y="908"/>
                </a:lnTo>
                <a:lnTo>
                  <a:pt x="1257" y="929"/>
                </a:lnTo>
                <a:lnTo>
                  <a:pt x="1254" y="949"/>
                </a:lnTo>
                <a:lnTo>
                  <a:pt x="1248" y="966"/>
                </a:lnTo>
                <a:lnTo>
                  <a:pt x="1236" y="979"/>
                </a:lnTo>
                <a:lnTo>
                  <a:pt x="1219" y="988"/>
                </a:lnTo>
                <a:lnTo>
                  <a:pt x="1221" y="1008"/>
                </a:lnTo>
                <a:lnTo>
                  <a:pt x="1226" y="1027"/>
                </a:lnTo>
                <a:lnTo>
                  <a:pt x="1233" y="1048"/>
                </a:lnTo>
                <a:lnTo>
                  <a:pt x="1241" y="1067"/>
                </a:lnTo>
                <a:lnTo>
                  <a:pt x="1249" y="1088"/>
                </a:lnTo>
                <a:lnTo>
                  <a:pt x="1257" y="1108"/>
                </a:lnTo>
                <a:lnTo>
                  <a:pt x="1265" y="1126"/>
                </a:lnTo>
                <a:lnTo>
                  <a:pt x="1272" y="1145"/>
                </a:lnTo>
                <a:lnTo>
                  <a:pt x="1293" y="1210"/>
                </a:lnTo>
                <a:lnTo>
                  <a:pt x="1303" y="1277"/>
                </a:lnTo>
                <a:lnTo>
                  <a:pt x="1304" y="1346"/>
                </a:lnTo>
                <a:lnTo>
                  <a:pt x="1300" y="1416"/>
                </a:lnTo>
                <a:lnTo>
                  <a:pt x="1292" y="1487"/>
                </a:lnTo>
                <a:lnTo>
                  <a:pt x="1284" y="1557"/>
                </a:lnTo>
                <a:lnTo>
                  <a:pt x="1278" y="1626"/>
                </a:lnTo>
                <a:lnTo>
                  <a:pt x="1278" y="1695"/>
                </a:lnTo>
                <a:lnTo>
                  <a:pt x="1265" y="1748"/>
                </a:lnTo>
                <a:lnTo>
                  <a:pt x="1258" y="1803"/>
                </a:lnTo>
                <a:lnTo>
                  <a:pt x="1252" y="1860"/>
                </a:lnTo>
                <a:lnTo>
                  <a:pt x="1247" y="1916"/>
                </a:lnTo>
                <a:lnTo>
                  <a:pt x="1242" y="1944"/>
                </a:lnTo>
                <a:lnTo>
                  <a:pt x="1237" y="1972"/>
                </a:lnTo>
                <a:lnTo>
                  <a:pt x="1233" y="2000"/>
                </a:lnTo>
                <a:lnTo>
                  <a:pt x="1227" y="2028"/>
                </a:lnTo>
                <a:lnTo>
                  <a:pt x="1222" y="2056"/>
                </a:lnTo>
                <a:lnTo>
                  <a:pt x="1218" y="2085"/>
                </a:lnTo>
                <a:lnTo>
                  <a:pt x="1214" y="2113"/>
                </a:lnTo>
                <a:lnTo>
                  <a:pt x="1212" y="2142"/>
                </a:lnTo>
                <a:lnTo>
                  <a:pt x="1208" y="2147"/>
                </a:lnTo>
                <a:lnTo>
                  <a:pt x="1201" y="2148"/>
                </a:lnTo>
                <a:lnTo>
                  <a:pt x="1195" y="2149"/>
                </a:lnTo>
                <a:lnTo>
                  <a:pt x="1188" y="2151"/>
                </a:lnTo>
                <a:lnTo>
                  <a:pt x="1188" y="2159"/>
                </a:lnTo>
                <a:lnTo>
                  <a:pt x="1190" y="2169"/>
                </a:lnTo>
                <a:lnTo>
                  <a:pt x="1194" y="2177"/>
                </a:lnTo>
                <a:lnTo>
                  <a:pt x="1197" y="2186"/>
                </a:lnTo>
                <a:lnTo>
                  <a:pt x="1206" y="2192"/>
                </a:lnTo>
                <a:lnTo>
                  <a:pt x="1216" y="2197"/>
                </a:lnTo>
                <a:lnTo>
                  <a:pt x="1225" y="2203"/>
                </a:lnTo>
                <a:lnTo>
                  <a:pt x="1233" y="2210"/>
                </a:lnTo>
                <a:lnTo>
                  <a:pt x="1241" y="2218"/>
                </a:lnTo>
                <a:lnTo>
                  <a:pt x="1247" y="2226"/>
                </a:lnTo>
                <a:lnTo>
                  <a:pt x="1251" y="2237"/>
                </a:lnTo>
                <a:lnTo>
                  <a:pt x="1254" y="2247"/>
                </a:lnTo>
                <a:lnTo>
                  <a:pt x="1249" y="2256"/>
                </a:lnTo>
                <a:lnTo>
                  <a:pt x="1242" y="2263"/>
                </a:lnTo>
                <a:lnTo>
                  <a:pt x="1234" y="2268"/>
                </a:lnTo>
                <a:lnTo>
                  <a:pt x="1225" y="2272"/>
                </a:lnTo>
                <a:lnTo>
                  <a:pt x="1214" y="2275"/>
                </a:lnTo>
                <a:lnTo>
                  <a:pt x="1203" y="2277"/>
                </a:lnTo>
                <a:lnTo>
                  <a:pt x="1193" y="2277"/>
                </a:lnTo>
                <a:lnTo>
                  <a:pt x="1181" y="2278"/>
                </a:lnTo>
                <a:lnTo>
                  <a:pt x="1169" y="2277"/>
                </a:lnTo>
                <a:lnTo>
                  <a:pt x="1159" y="2273"/>
                </a:lnTo>
                <a:lnTo>
                  <a:pt x="1150" y="2268"/>
                </a:lnTo>
                <a:lnTo>
                  <a:pt x="1142" y="2261"/>
                </a:lnTo>
                <a:lnTo>
                  <a:pt x="1134" y="2254"/>
                </a:lnTo>
                <a:lnTo>
                  <a:pt x="1125" y="2248"/>
                </a:lnTo>
                <a:lnTo>
                  <a:pt x="1114" y="2245"/>
                </a:lnTo>
                <a:lnTo>
                  <a:pt x="1103" y="2243"/>
                </a:lnTo>
                <a:lnTo>
                  <a:pt x="1093" y="2228"/>
                </a:lnTo>
                <a:lnTo>
                  <a:pt x="1091" y="2210"/>
                </a:lnTo>
                <a:lnTo>
                  <a:pt x="1092" y="2190"/>
                </a:lnTo>
                <a:lnTo>
                  <a:pt x="1092" y="2173"/>
                </a:lnTo>
                <a:lnTo>
                  <a:pt x="1084" y="2171"/>
                </a:lnTo>
                <a:lnTo>
                  <a:pt x="1075" y="2170"/>
                </a:lnTo>
                <a:lnTo>
                  <a:pt x="1068" y="2167"/>
                </a:lnTo>
                <a:lnTo>
                  <a:pt x="1063" y="2159"/>
                </a:lnTo>
                <a:lnTo>
                  <a:pt x="1062" y="2079"/>
                </a:lnTo>
                <a:lnTo>
                  <a:pt x="1066" y="1997"/>
                </a:lnTo>
                <a:lnTo>
                  <a:pt x="1072" y="1914"/>
                </a:lnTo>
                <a:lnTo>
                  <a:pt x="1077" y="1832"/>
                </a:lnTo>
                <a:lnTo>
                  <a:pt x="1080" y="1749"/>
                </a:lnTo>
                <a:lnTo>
                  <a:pt x="1080" y="1668"/>
                </a:lnTo>
                <a:lnTo>
                  <a:pt x="1072" y="1588"/>
                </a:lnTo>
                <a:lnTo>
                  <a:pt x="1057" y="1509"/>
                </a:lnTo>
                <a:lnTo>
                  <a:pt x="1054" y="1570"/>
                </a:lnTo>
                <a:lnTo>
                  <a:pt x="1054" y="1631"/>
                </a:lnTo>
                <a:lnTo>
                  <a:pt x="1051" y="1691"/>
                </a:lnTo>
                <a:lnTo>
                  <a:pt x="1037" y="1747"/>
                </a:lnTo>
                <a:lnTo>
                  <a:pt x="1042" y="1817"/>
                </a:lnTo>
                <a:lnTo>
                  <a:pt x="1046" y="1892"/>
                </a:lnTo>
                <a:lnTo>
                  <a:pt x="1047" y="1967"/>
                </a:lnTo>
                <a:lnTo>
                  <a:pt x="1042" y="2042"/>
                </a:lnTo>
                <a:lnTo>
                  <a:pt x="1029" y="2056"/>
                </a:lnTo>
                <a:lnTo>
                  <a:pt x="1030" y="2071"/>
                </a:lnTo>
                <a:lnTo>
                  <a:pt x="1037" y="2087"/>
                </a:lnTo>
                <a:lnTo>
                  <a:pt x="1038" y="2103"/>
                </a:lnTo>
                <a:lnTo>
                  <a:pt x="1035" y="2124"/>
                </a:lnTo>
                <a:lnTo>
                  <a:pt x="1035" y="2146"/>
                </a:lnTo>
                <a:lnTo>
                  <a:pt x="1037" y="2170"/>
                </a:lnTo>
                <a:lnTo>
                  <a:pt x="1039" y="2194"/>
                </a:lnTo>
                <a:lnTo>
                  <a:pt x="1038" y="2216"/>
                </a:lnTo>
                <a:lnTo>
                  <a:pt x="1032" y="2234"/>
                </a:lnTo>
                <a:lnTo>
                  <a:pt x="1020" y="2249"/>
                </a:lnTo>
                <a:lnTo>
                  <a:pt x="998" y="2258"/>
                </a:lnTo>
                <a:lnTo>
                  <a:pt x="991" y="2258"/>
                </a:lnTo>
                <a:lnTo>
                  <a:pt x="984" y="2257"/>
                </a:lnTo>
                <a:lnTo>
                  <a:pt x="978" y="2256"/>
                </a:lnTo>
                <a:lnTo>
                  <a:pt x="971" y="2255"/>
                </a:lnTo>
                <a:lnTo>
                  <a:pt x="966" y="2254"/>
                </a:lnTo>
                <a:lnTo>
                  <a:pt x="959" y="2252"/>
                </a:lnTo>
                <a:lnTo>
                  <a:pt x="953" y="2249"/>
                </a:lnTo>
                <a:lnTo>
                  <a:pt x="946" y="2247"/>
                </a:lnTo>
                <a:lnTo>
                  <a:pt x="936" y="2234"/>
                </a:lnTo>
                <a:lnTo>
                  <a:pt x="930" y="2219"/>
                </a:lnTo>
                <a:lnTo>
                  <a:pt x="929" y="2204"/>
                </a:lnTo>
                <a:lnTo>
                  <a:pt x="931" y="2188"/>
                </a:lnTo>
                <a:lnTo>
                  <a:pt x="934" y="2172"/>
                </a:lnTo>
                <a:lnTo>
                  <a:pt x="939" y="2156"/>
                </a:lnTo>
                <a:lnTo>
                  <a:pt x="942" y="2141"/>
                </a:lnTo>
                <a:lnTo>
                  <a:pt x="946" y="2126"/>
                </a:lnTo>
                <a:lnTo>
                  <a:pt x="954" y="2072"/>
                </a:lnTo>
                <a:lnTo>
                  <a:pt x="931" y="2063"/>
                </a:lnTo>
                <a:lnTo>
                  <a:pt x="915" y="2049"/>
                </a:lnTo>
                <a:lnTo>
                  <a:pt x="904" y="2029"/>
                </a:lnTo>
                <a:lnTo>
                  <a:pt x="899" y="2007"/>
                </a:lnTo>
                <a:lnTo>
                  <a:pt x="895" y="1983"/>
                </a:lnTo>
                <a:lnTo>
                  <a:pt x="893" y="1959"/>
                </a:lnTo>
                <a:lnTo>
                  <a:pt x="889" y="1936"/>
                </a:lnTo>
                <a:lnTo>
                  <a:pt x="884" y="1914"/>
                </a:lnTo>
                <a:lnTo>
                  <a:pt x="877" y="1848"/>
                </a:lnTo>
                <a:lnTo>
                  <a:pt x="874" y="1782"/>
                </a:lnTo>
                <a:lnTo>
                  <a:pt x="874" y="1715"/>
                </a:lnTo>
                <a:lnTo>
                  <a:pt x="876" y="1647"/>
                </a:lnTo>
                <a:lnTo>
                  <a:pt x="874" y="1580"/>
                </a:lnTo>
                <a:lnTo>
                  <a:pt x="871" y="1513"/>
                </a:lnTo>
                <a:lnTo>
                  <a:pt x="862" y="1448"/>
                </a:lnTo>
                <a:lnTo>
                  <a:pt x="846" y="1383"/>
                </a:lnTo>
                <a:lnTo>
                  <a:pt x="839" y="1337"/>
                </a:lnTo>
                <a:lnTo>
                  <a:pt x="835" y="1293"/>
                </a:lnTo>
                <a:lnTo>
                  <a:pt x="834" y="1252"/>
                </a:lnTo>
                <a:lnTo>
                  <a:pt x="836" y="1210"/>
                </a:lnTo>
                <a:lnTo>
                  <a:pt x="845" y="1169"/>
                </a:lnTo>
                <a:lnTo>
                  <a:pt x="859" y="1128"/>
                </a:lnTo>
                <a:lnTo>
                  <a:pt x="880" y="1087"/>
                </a:lnTo>
                <a:lnTo>
                  <a:pt x="909" y="1044"/>
                </a:lnTo>
                <a:lnTo>
                  <a:pt x="909" y="1040"/>
                </a:lnTo>
                <a:lnTo>
                  <a:pt x="909" y="1025"/>
                </a:lnTo>
                <a:lnTo>
                  <a:pt x="908" y="1005"/>
                </a:lnTo>
                <a:lnTo>
                  <a:pt x="907" y="985"/>
                </a:lnTo>
                <a:lnTo>
                  <a:pt x="889" y="974"/>
                </a:lnTo>
                <a:lnTo>
                  <a:pt x="878" y="964"/>
                </a:lnTo>
                <a:lnTo>
                  <a:pt x="871" y="952"/>
                </a:lnTo>
                <a:lnTo>
                  <a:pt x="868" y="938"/>
                </a:lnTo>
                <a:lnTo>
                  <a:pt x="868" y="923"/>
                </a:lnTo>
                <a:lnTo>
                  <a:pt x="869" y="904"/>
                </a:lnTo>
                <a:lnTo>
                  <a:pt x="872" y="881"/>
                </a:lnTo>
                <a:lnTo>
                  <a:pt x="876" y="854"/>
                </a:lnTo>
                <a:lnTo>
                  <a:pt x="872" y="826"/>
                </a:lnTo>
                <a:lnTo>
                  <a:pt x="869" y="797"/>
                </a:lnTo>
                <a:lnTo>
                  <a:pt x="864" y="768"/>
                </a:lnTo>
                <a:lnTo>
                  <a:pt x="855" y="743"/>
                </a:lnTo>
                <a:lnTo>
                  <a:pt x="824" y="695"/>
                </a:lnTo>
                <a:lnTo>
                  <a:pt x="816" y="706"/>
                </a:lnTo>
                <a:lnTo>
                  <a:pt x="810" y="715"/>
                </a:lnTo>
                <a:lnTo>
                  <a:pt x="803" y="725"/>
                </a:lnTo>
                <a:lnTo>
                  <a:pt x="798" y="736"/>
                </a:lnTo>
                <a:lnTo>
                  <a:pt x="793" y="746"/>
                </a:lnTo>
                <a:lnTo>
                  <a:pt x="786" y="758"/>
                </a:lnTo>
                <a:lnTo>
                  <a:pt x="780" y="770"/>
                </a:lnTo>
                <a:lnTo>
                  <a:pt x="772" y="783"/>
                </a:lnTo>
                <a:lnTo>
                  <a:pt x="766" y="794"/>
                </a:lnTo>
                <a:lnTo>
                  <a:pt x="760" y="806"/>
                </a:lnTo>
                <a:lnTo>
                  <a:pt x="756" y="816"/>
                </a:lnTo>
                <a:lnTo>
                  <a:pt x="752" y="826"/>
                </a:lnTo>
                <a:lnTo>
                  <a:pt x="747" y="834"/>
                </a:lnTo>
                <a:lnTo>
                  <a:pt x="740" y="838"/>
                </a:lnTo>
                <a:lnTo>
                  <a:pt x="732" y="841"/>
                </a:lnTo>
                <a:lnTo>
                  <a:pt x="721" y="839"/>
                </a:lnTo>
                <a:lnTo>
                  <a:pt x="712" y="857"/>
                </a:lnTo>
                <a:lnTo>
                  <a:pt x="705" y="873"/>
                </a:lnTo>
                <a:lnTo>
                  <a:pt x="700" y="890"/>
                </a:lnTo>
                <a:lnTo>
                  <a:pt x="696" y="905"/>
                </a:lnTo>
                <a:lnTo>
                  <a:pt x="691" y="921"/>
                </a:lnTo>
                <a:lnTo>
                  <a:pt x="687" y="936"/>
                </a:lnTo>
                <a:lnTo>
                  <a:pt x="682" y="950"/>
                </a:lnTo>
                <a:lnTo>
                  <a:pt x="676" y="964"/>
                </a:lnTo>
                <a:lnTo>
                  <a:pt x="657" y="983"/>
                </a:lnTo>
                <a:lnTo>
                  <a:pt x="649" y="1005"/>
                </a:lnTo>
                <a:lnTo>
                  <a:pt x="650" y="1027"/>
                </a:lnTo>
                <a:lnTo>
                  <a:pt x="656" y="1050"/>
                </a:lnTo>
                <a:lnTo>
                  <a:pt x="665" y="1074"/>
                </a:lnTo>
                <a:lnTo>
                  <a:pt x="674" y="1099"/>
                </a:lnTo>
                <a:lnTo>
                  <a:pt x="679" y="1123"/>
                </a:lnTo>
                <a:lnTo>
                  <a:pt x="676" y="1148"/>
                </a:lnTo>
                <a:lnTo>
                  <a:pt x="673" y="1168"/>
                </a:lnTo>
                <a:lnTo>
                  <a:pt x="673" y="1185"/>
                </a:lnTo>
                <a:lnTo>
                  <a:pt x="676" y="1202"/>
                </a:lnTo>
                <a:lnTo>
                  <a:pt x="680" y="1218"/>
                </a:lnTo>
                <a:lnTo>
                  <a:pt x="684" y="1236"/>
                </a:lnTo>
                <a:lnTo>
                  <a:pt x="688" y="1253"/>
                </a:lnTo>
                <a:lnTo>
                  <a:pt x="688" y="1270"/>
                </a:lnTo>
                <a:lnTo>
                  <a:pt x="683" y="1290"/>
                </a:lnTo>
                <a:lnTo>
                  <a:pt x="674" y="1339"/>
                </a:lnTo>
                <a:lnTo>
                  <a:pt x="671" y="1389"/>
                </a:lnTo>
                <a:lnTo>
                  <a:pt x="669" y="1438"/>
                </a:lnTo>
                <a:lnTo>
                  <a:pt x="671" y="1488"/>
                </a:lnTo>
                <a:lnTo>
                  <a:pt x="671" y="1537"/>
                </a:lnTo>
                <a:lnTo>
                  <a:pt x="668" y="1587"/>
                </a:lnTo>
                <a:lnTo>
                  <a:pt x="662" y="1638"/>
                </a:lnTo>
                <a:lnTo>
                  <a:pt x="650" y="1688"/>
                </a:lnTo>
                <a:lnTo>
                  <a:pt x="638" y="1746"/>
                </a:lnTo>
                <a:lnTo>
                  <a:pt x="629" y="1805"/>
                </a:lnTo>
                <a:lnTo>
                  <a:pt x="621" y="1863"/>
                </a:lnTo>
                <a:lnTo>
                  <a:pt x="614" y="1923"/>
                </a:lnTo>
                <a:lnTo>
                  <a:pt x="607" y="1982"/>
                </a:lnTo>
                <a:lnTo>
                  <a:pt x="599" y="2041"/>
                </a:lnTo>
                <a:lnTo>
                  <a:pt x="588" y="2099"/>
                </a:lnTo>
                <a:lnTo>
                  <a:pt x="574" y="2156"/>
                </a:lnTo>
                <a:lnTo>
                  <a:pt x="571" y="2163"/>
                </a:lnTo>
                <a:lnTo>
                  <a:pt x="564" y="2166"/>
                </a:lnTo>
                <a:lnTo>
                  <a:pt x="555" y="2169"/>
                </a:lnTo>
                <a:lnTo>
                  <a:pt x="547" y="2170"/>
                </a:lnTo>
                <a:lnTo>
                  <a:pt x="548" y="2187"/>
                </a:lnTo>
                <a:lnTo>
                  <a:pt x="558" y="2202"/>
                </a:lnTo>
                <a:lnTo>
                  <a:pt x="570" y="2217"/>
                </a:lnTo>
                <a:lnTo>
                  <a:pt x="583" y="2232"/>
                </a:lnTo>
                <a:lnTo>
                  <a:pt x="593" y="2246"/>
                </a:lnTo>
                <a:lnTo>
                  <a:pt x="598" y="2258"/>
                </a:lnTo>
                <a:lnTo>
                  <a:pt x="593" y="2272"/>
                </a:lnTo>
                <a:lnTo>
                  <a:pt x="576" y="2285"/>
                </a:lnTo>
                <a:lnTo>
                  <a:pt x="560" y="2283"/>
                </a:lnTo>
                <a:lnTo>
                  <a:pt x="543" y="2281"/>
                </a:lnTo>
                <a:lnTo>
                  <a:pt x="525" y="2281"/>
                </a:lnTo>
                <a:lnTo>
                  <a:pt x="508" y="2280"/>
                </a:lnTo>
                <a:lnTo>
                  <a:pt x="492" y="2277"/>
                </a:lnTo>
                <a:lnTo>
                  <a:pt x="477" y="2272"/>
                </a:lnTo>
                <a:lnTo>
                  <a:pt x="463" y="2263"/>
                </a:lnTo>
                <a:lnTo>
                  <a:pt x="453" y="2249"/>
                </a:lnTo>
                <a:lnTo>
                  <a:pt x="448" y="2226"/>
                </a:lnTo>
                <a:lnTo>
                  <a:pt x="445" y="2201"/>
                </a:lnTo>
                <a:lnTo>
                  <a:pt x="446" y="2176"/>
                </a:lnTo>
                <a:lnTo>
                  <a:pt x="449" y="2151"/>
                </a:lnTo>
                <a:lnTo>
                  <a:pt x="439" y="2141"/>
                </a:lnTo>
                <a:lnTo>
                  <a:pt x="433" y="2128"/>
                </a:lnTo>
                <a:lnTo>
                  <a:pt x="431" y="2114"/>
                </a:lnTo>
                <a:lnTo>
                  <a:pt x="431" y="2101"/>
                </a:lnTo>
                <a:lnTo>
                  <a:pt x="433" y="2086"/>
                </a:lnTo>
                <a:lnTo>
                  <a:pt x="434" y="2071"/>
                </a:lnTo>
                <a:lnTo>
                  <a:pt x="435" y="2056"/>
                </a:lnTo>
                <a:lnTo>
                  <a:pt x="435" y="2042"/>
                </a:lnTo>
                <a:lnTo>
                  <a:pt x="441" y="1998"/>
                </a:lnTo>
                <a:lnTo>
                  <a:pt x="446" y="1953"/>
                </a:lnTo>
                <a:lnTo>
                  <a:pt x="450" y="1908"/>
                </a:lnTo>
                <a:lnTo>
                  <a:pt x="454" y="1863"/>
                </a:lnTo>
                <a:lnTo>
                  <a:pt x="456" y="1818"/>
                </a:lnTo>
                <a:lnTo>
                  <a:pt x="461" y="1775"/>
                </a:lnTo>
                <a:lnTo>
                  <a:pt x="465" y="1731"/>
                </a:lnTo>
                <a:lnTo>
                  <a:pt x="471" y="1688"/>
                </a:lnTo>
                <a:lnTo>
                  <a:pt x="461" y="1633"/>
                </a:lnTo>
                <a:lnTo>
                  <a:pt x="457" y="1575"/>
                </a:lnTo>
                <a:lnTo>
                  <a:pt x="454" y="1519"/>
                </a:lnTo>
                <a:lnTo>
                  <a:pt x="445" y="1467"/>
                </a:lnTo>
                <a:lnTo>
                  <a:pt x="441" y="1505"/>
                </a:lnTo>
                <a:lnTo>
                  <a:pt x="437" y="1544"/>
                </a:lnTo>
                <a:lnTo>
                  <a:pt x="432" y="1583"/>
                </a:lnTo>
                <a:lnTo>
                  <a:pt x="427" y="1621"/>
                </a:lnTo>
                <a:lnTo>
                  <a:pt x="424" y="1661"/>
                </a:lnTo>
                <a:lnTo>
                  <a:pt x="422" y="1700"/>
                </a:lnTo>
                <a:lnTo>
                  <a:pt x="423" y="1738"/>
                </a:lnTo>
                <a:lnTo>
                  <a:pt x="427" y="1776"/>
                </a:lnTo>
                <a:lnTo>
                  <a:pt x="427" y="1840"/>
                </a:lnTo>
                <a:lnTo>
                  <a:pt x="427" y="1908"/>
                </a:lnTo>
                <a:lnTo>
                  <a:pt x="426" y="1979"/>
                </a:lnTo>
                <a:lnTo>
                  <a:pt x="424" y="2048"/>
                </a:lnTo>
                <a:lnTo>
                  <a:pt x="415" y="2070"/>
                </a:lnTo>
                <a:lnTo>
                  <a:pt x="411" y="2094"/>
                </a:lnTo>
                <a:lnTo>
                  <a:pt x="410" y="2118"/>
                </a:lnTo>
                <a:lnTo>
                  <a:pt x="405" y="2142"/>
                </a:lnTo>
                <a:lnTo>
                  <a:pt x="409" y="2163"/>
                </a:lnTo>
                <a:lnTo>
                  <a:pt x="411" y="2185"/>
                </a:lnTo>
                <a:lnTo>
                  <a:pt x="411" y="2207"/>
                </a:lnTo>
                <a:lnTo>
                  <a:pt x="407" y="2227"/>
                </a:lnTo>
                <a:lnTo>
                  <a:pt x="395" y="2234"/>
                </a:lnTo>
                <a:lnTo>
                  <a:pt x="381" y="2240"/>
                </a:lnTo>
                <a:lnTo>
                  <a:pt x="369" y="2243"/>
                </a:lnTo>
                <a:lnTo>
                  <a:pt x="354" y="2246"/>
                </a:lnTo>
                <a:lnTo>
                  <a:pt x="340" y="2246"/>
                </a:lnTo>
                <a:lnTo>
                  <a:pt x="326" y="2243"/>
                </a:lnTo>
                <a:lnTo>
                  <a:pt x="312" y="2240"/>
                </a:lnTo>
                <a:lnTo>
                  <a:pt x="299" y="2234"/>
                </a:lnTo>
                <a:lnTo>
                  <a:pt x="288" y="2224"/>
                </a:lnTo>
                <a:lnTo>
                  <a:pt x="284" y="2210"/>
                </a:lnTo>
                <a:lnTo>
                  <a:pt x="284" y="2194"/>
                </a:lnTo>
                <a:lnTo>
                  <a:pt x="287" y="2179"/>
                </a:lnTo>
                <a:lnTo>
                  <a:pt x="298" y="2154"/>
                </a:lnTo>
                <a:lnTo>
                  <a:pt x="308" y="2127"/>
                </a:lnTo>
                <a:lnTo>
                  <a:pt x="312" y="2098"/>
                </a:lnTo>
                <a:lnTo>
                  <a:pt x="309" y="2070"/>
                </a:lnTo>
                <a:lnTo>
                  <a:pt x="291" y="2065"/>
                </a:lnTo>
                <a:lnTo>
                  <a:pt x="280" y="2055"/>
                </a:lnTo>
                <a:lnTo>
                  <a:pt x="274" y="2041"/>
                </a:lnTo>
                <a:lnTo>
                  <a:pt x="272" y="2025"/>
                </a:lnTo>
                <a:lnTo>
                  <a:pt x="271" y="2007"/>
                </a:lnTo>
                <a:lnTo>
                  <a:pt x="272" y="1989"/>
                </a:lnTo>
                <a:lnTo>
                  <a:pt x="272" y="1972"/>
                </a:lnTo>
                <a:lnTo>
                  <a:pt x="269" y="1956"/>
                </a:lnTo>
                <a:lnTo>
                  <a:pt x="260" y="1881"/>
                </a:lnTo>
                <a:lnTo>
                  <a:pt x="253" y="1802"/>
                </a:lnTo>
                <a:lnTo>
                  <a:pt x="246" y="1725"/>
                </a:lnTo>
                <a:lnTo>
                  <a:pt x="236" y="1651"/>
                </a:lnTo>
                <a:lnTo>
                  <a:pt x="227" y="1616"/>
                </a:lnTo>
                <a:lnTo>
                  <a:pt x="222" y="1581"/>
                </a:lnTo>
                <a:lnTo>
                  <a:pt x="216" y="1545"/>
                </a:lnTo>
                <a:lnTo>
                  <a:pt x="207" y="1511"/>
                </a:lnTo>
                <a:lnTo>
                  <a:pt x="212" y="1433"/>
                </a:lnTo>
                <a:lnTo>
                  <a:pt x="219" y="1357"/>
                </a:lnTo>
                <a:lnTo>
                  <a:pt x="221" y="1282"/>
                </a:lnTo>
                <a:lnTo>
                  <a:pt x="215" y="1208"/>
                </a:lnTo>
                <a:lnTo>
                  <a:pt x="214" y="1181"/>
                </a:lnTo>
                <a:lnTo>
                  <a:pt x="212" y="1155"/>
                </a:lnTo>
                <a:lnTo>
                  <a:pt x="212" y="1130"/>
                </a:lnTo>
                <a:lnTo>
                  <a:pt x="214" y="1103"/>
                </a:lnTo>
                <a:lnTo>
                  <a:pt x="221" y="1082"/>
                </a:lnTo>
                <a:lnTo>
                  <a:pt x="229" y="1062"/>
                </a:lnTo>
                <a:lnTo>
                  <a:pt x="238" y="1041"/>
                </a:lnTo>
                <a:lnTo>
                  <a:pt x="248" y="1020"/>
                </a:lnTo>
                <a:lnTo>
                  <a:pt x="252" y="998"/>
                </a:lnTo>
                <a:lnTo>
                  <a:pt x="254" y="978"/>
                </a:lnTo>
                <a:lnTo>
                  <a:pt x="250" y="958"/>
                </a:lnTo>
                <a:lnTo>
                  <a:pt x="238" y="938"/>
                </a:lnTo>
                <a:lnTo>
                  <a:pt x="245" y="875"/>
                </a:lnTo>
                <a:lnTo>
                  <a:pt x="251" y="811"/>
                </a:lnTo>
                <a:lnTo>
                  <a:pt x="254" y="747"/>
                </a:lnTo>
                <a:lnTo>
                  <a:pt x="251" y="684"/>
                </a:lnTo>
                <a:lnTo>
                  <a:pt x="246" y="693"/>
                </a:lnTo>
                <a:lnTo>
                  <a:pt x="243" y="703"/>
                </a:lnTo>
                <a:lnTo>
                  <a:pt x="241" y="715"/>
                </a:lnTo>
                <a:lnTo>
                  <a:pt x="237" y="725"/>
                </a:lnTo>
                <a:lnTo>
                  <a:pt x="233" y="735"/>
                </a:lnTo>
                <a:lnTo>
                  <a:pt x="227" y="741"/>
                </a:lnTo>
                <a:lnTo>
                  <a:pt x="218" y="745"/>
                </a:lnTo>
                <a:lnTo>
                  <a:pt x="205" y="743"/>
                </a:lnTo>
                <a:lnTo>
                  <a:pt x="206" y="769"/>
                </a:lnTo>
                <a:lnTo>
                  <a:pt x="205" y="794"/>
                </a:lnTo>
                <a:lnTo>
                  <a:pt x="201" y="820"/>
                </a:lnTo>
                <a:lnTo>
                  <a:pt x="197" y="844"/>
                </a:lnTo>
                <a:lnTo>
                  <a:pt x="190" y="868"/>
                </a:lnTo>
                <a:lnTo>
                  <a:pt x="182" y="892"/>
                </a:lnTo>
                <a:lnTo>
                  <a:pt x="173" y="915"/>
                </a:lnTo>
                <a:lnTo>
                  <a:pt x="163" y="938"/>
                </a:lnTo>
                <a:lnTo>
                  <a:pt x="155" y="960"/>
                </a:lnTo>
                <a:lnTo>
                  <a:pt x="146" y="983"/>
                </a:lnTo>
                <a:lnTo>
                  <a:pt x="138" y="1005"/>
                </a:lnTo>
                <a:lnTo>
                  <a:pt x="130" y="1028"/>
                </a:lnTo>
                <a:lnTo>
                  <a:pt x="122" y="1051"/>
                </a:lnTo>
                <a:lnTo>
                  <a:pt x="114" y="1075"/>
                </a:lnTo>
                <a:lnTo>
                  <a:pt x="107" y="1099"/>
                </a:lnTo>
                <a:lnTo>
                  <a:pt x="100" y="1122"/>
                </a:lnTo>
                <a:lnTo>
                  <a:pt x="108" y="1153"/>
                </a:lnTo>
                <a:lnTo>
                  <a:pt x="115" y="1185"/>
                </a:lnTo>
                <a:lnTo>
                  <a:pt x="114" y="1218"/>
                </a:lnTo>
                <a:lnTo>
                  <a:pt x="105" y="1249"/>
                </a:lnTo>
                <a:lnTo>
                  <a:pt x="100" y="1249"/>
                </a:lnTo>
                <a:lnTo>
                  <a:pt x="95" y="1249"/>
                </a:lnTo>
                <a:lnTo>
                  <a:pt x="92" y="1248"/>
                </a:lnTo>
                <a:lnTo>
                  <a:pt x="89" y="1246"/>
                </a:lnTo>
                <a:lnTo>
                  <a:pt x="89" y="1255"/>
                </a:lnTo>
                <a:lnTo>
                  <a:pt x="92" y="1264"/>
                </a:lnTo>
                <a:lnTo>
                  <a:pt x="97" y="1275"/>
                </a:lnTo>
                <a:lnTo>
                  <a:pt x="101" y="1284"/>
                </a:lnTo>
                <a:lnTo>
                  <a:pt x="105" y="1293"/>
                </a:lnTo>
                <a:lnTo>
                  <a:pt x="107" y="1302"/>
                </a:lnTo>
                <a:lnTo>
                  <a:pt x="106" y="1313"/>
                </a:lnTo>
                <a:lnTo>
                  <a:pt x="101" y="1322"/>
                </a:lnTo>
                <a:lnTo>
                  <a:pt x="92" y="1323"/>
                </a:lnTo>
                <a:lnTo>
                  <a:pt x="85" y="1322"/>
                </a:lnTo>
                <a:lnTo>
                  <a:pt x="77" y="1319"/>
                </a:lnTo>
                <a:lnTo>
                  <a:pt x="70" y="1313"/>
                </a:lnTo>
                <a:lnTo>
                  <a:pt x="64" y="1307"/>
                </a:lnTo>
                <a:lnTo>
                  <a:pt x="59" y="1300"/>
                </a:lnTo>
                <a:lnTo>
                  <a:pt x="54" y="1293"/>
                </a:lnTo>
                <a:lnTo>
                  <a:pt x="49" y="1286"/>
                </a:lnTo>
                <a:lnTo>
                  <a:pt x="42" y="1275"/>
                </a:lnTo>
                <a:lnTo>
                  <a:pt x="34" y="1264"/>
                </a:lnTo>
                <a:lnTo>
                  <a:pt x="24" y="1253"/>
                </a:lnTo>
                <a:lnTo>
                  <a:pt x="15" y="1243"/>
                </a:lnTo>
                <a:lnTo>
                  <a:pt x="7" y="1231"/>
                </a:lnTo>
                <a:lnTo>
                  <a:pt x="1" y="1219"/>
                </a:lnTo>
                <a:lnTo>
                  <a:pt x="0" y="1207"/>
                </a:lnTo>
                <a:lnTo>
                  <a:pt x="3" y="1193"/>
                </a:lnTo>
                <a:lnTo>
                  <a:pt x="30" y="1092"/>
                </a:lnTo>
                <a:lnTo>
                  <a:pt x="30" y="1052"/>
                </a:lnTo>
                <a:lnTo>
                  <a:pt x="36" y="1014"/>
                </a:lnTo>
                <a:lnTo>
                  <a:pt x="44" y="979"/>
                </a:lnTo>
                <a:lnTo>
                  <a:pt x="52" y="945"/>
                </a:lnTo>
                <a:lnTo>
                  <a:pt x="52" y="927"/>
                </a:lnTo>
                <a:lnTo>
                  <a:pt x="53" y="908"/>
                </a:lnTo>
                <a:lnTo>
                  <a:pt x="54" y="890"/>
                </a:lnTo>
                <a:lnTo>
                  <a:pt x="56" y="873"/>
                </a:lnTo>
                <a:lnTo>
                  <a:pt x="60" y="852"/>
                </a:lnTo>
                <a:lnTo>
                  <a:pt x="63" y="832"/>
                </a:lnTo>
                <a:lnTo>
                  <a:pt x="68" y="812"/>
                </a:lnTo>
                <a:lnTo>
                  <a:pt x="72" y="790"/>
                </a:lnTo>
                <a:lnTo>
                  <a:pt x="79" y="769"/>
                </a:lnTo>
                <a:lnTo>
                  <a:pt x="87" y="750"/>
                </a:lnTo>
                <a:lnTo>
                  <a:pt x="99" y="730"/>
                </a:lnTo>
                <a:lnTo>
                  <a:pt x="113" y="710"/>
                </a:lnTo>
                <a:lnTo>
                  <a:pt x="119" y="699"/>
                </a:lnTo>
                <a:lnTo>
                  <a:pt x="119" y="687"/>
                </a:lnTo>
                <a:lnTo>
                  <a:pt x="114" y="678"/>
                </a:lnTo>
                <a:lnTo>
                  <a:pt x="107" y="670"/>
                </a:lnTo>
                <a:lnTo>
                  <a:pt x="99" y="661"/>
                </a:lnTo>
                <a:lnTo>
                  <a:pt x="92" y="653"/>
                </a:lnTo>
                <a:lnTo>
                  <a:pt x="86" y="644"/>
                </a:lnTo>
                <a:lnTo>
                  <a:pt x="84" y="633"/>
                </a:lnTo>
                <a:lnTo>
                  <a:pt x="100" y="604"/>
                </a:lnTo>
                <a:lnTo>
                  <a:pt x="117" y="577"/>
                </a:lnTo>
                <a:lnTo>
                  <a:pt x="135" y="548"/>
                </a:lnTo>
                <a:lnTo>
                  <a:pt x="151" y="520"/>
                </a:lnTo>
                <a:lnTo>
                  <a:pt x="167" y="492"/>
                </a:lnTo>
                <a:lnTo>
                  <a:pt x="182" y="463"/>
                </a:lnTo>
                <a:lnTo>
                  <a:pt x="196" y="433"/>
                </a:lnTo>
                <a:lnTo>
                  <a:pt x="207" y="403"/>
                </a:lnTo>
                <a:lnTo>
                  <a:pt x="220" y="391"/>
                </a:lnTo>
                <a:lnTo>
                  <a:pt x="234" y="382"/>
                </a:lnTo>
                <a:lnTo>
                  <a:pt x="248" y="374"/>
                </a:lnTo>
                <a:lnTo>
                  <a:pt x="263" y="367"/>
                </a:lnTo>
                <a:lnTo>
                  <a:pt x="278" y="361"/>
                </a:lnTo>
                <a:lnTo>
                  <a:pt x="294" y="357"/>
                </a:lnTo>
                <a:lnTo>
                  <a:pt x="309" y="352"/>
                </a:lnTo>
                <a:lnTo>
                  <a:pt x="326" y="349"/>
                </a:lnTo>
                <a:lnTo>
                  <a:pt x="342" y="345"/>
                </a:lnTo>
                <a:lnTo>
                  <a:pt x="358" y="342"/>
                </a:lnTo>
                <a:lnTo>
                  <a:pt x="374" y="338"/>
                </a:lnTo>
                <a:lnTo>
                  <a:pt x="390" y="335"/>
                </a:lnTo>
                <a:lnTo>
                  <a:pt x="405" y="331"/>
                </a:lnTo>
                <a:lnTo>
                  <a:pt x="422" y="327"/>
                </a:lnTo>
                <a:lnTo>
                  <a:pt x="437" y="321"/>
                </a:lnTo>
                <a:lnTo>
                  <a:pt x="450" y="315"/>
                </a:lnTo>
                <a:lnTo>
                  <a:pt x="453" y="315"/>
                </a:lnTo>
                <a:lnTo>
                  <a:pt x="456" y="315"/>
                </a:lnTo>
                <a:lnTo>
                  <a:pt x="458" y="315"/>
                </a:lnTo>
                <a:lnTo>
                  <a:pt x="460" y="313"/>
                </a:lnTo>
                <a:lnTo>
                  <a:pt x="449" y="299"/>
                </a:lnTo>
                <a:lnTo>
                  <a:pt x="442" y="284"/>
                </a:lnTo>
                <a:lnTo>
                  <a:pt x="437" y="268"/>
                </a:lnTo>
                <a:lnTo>
                  <a:pt x="433" y="252"/>
                </a:lnTo>
                <a:lnTo>
                  <a:pt x="430" y="235"/>
                </a:lnTo>
                <a:lnTo>
                  <a:pt x="427" y="219"/>
                </a:lnTo>
                <a:lnTo>
                  <a:pt x="425" y="201"/>
                </a:lnTo>
                <a:lnTo>
                  <a:pt x="423" y="184"/>
                </a:lnTo>
                <a:lnTo>
                  <a:pt x="431" y="157"/>
                </a:lnTo>
                <a:lnTo>
                  <a:pt x="420" y="133"/>
                </a:lnTo>
                <a:lnTo>
                  <a:pt x="422" y="108"/>
                </a:lnTo>
                <a:lnTo>
                  <a:pt x="430" y="83"/>
                </a:lnTo>
                <a:lnTo>
                  <a:pt x="438" y="58"/>
                </a:lnTo>
                <a:lnTo>
                  <a:pt x="433" y="52"/>
                </a:lnTo>
                <a:lnTo>
                  <a:pt x="434" y="43"/>
                </a:lnTo>
                <a:lnTo>
                  <a:pt x="438" y="35"/>
                </a:lnTo>
                <a:lnTo>
                  <a:pt x="441" y="28"/>
                </a:lnTo>
                <a:lnTo>
                  <a:pt x="460" y="15"/>
                </a:lnTo>
                <a:lnTo>
                  <a:pt x="482" y="7"/>
                </a:lnTo>
                <a:lnTo>
                  <a:pt x="503" y="1"/>
                </a:lnTo>
                <a:lnTo>
                  <a:pt x="528" y="0"/>
                </a:lnTo>
                <a:lnTo>
                  <a:pt x="552" y="1"/>
                </a:lnTo>
                <a:lnTo>
                  <a:pt x="575" y="4"/>
                </a:lnTo>
                <a:lnTo>
                  <a:pt x="597" y="11"/>
                </a:lnTo>
                <a:lnTo>
                  <a:pt x="617" y="19"/>
                </a:lnTo>
                <a:lnTo>
                  <a:pt x="636" y="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3133" name="AutoShape 13">
            <a:extLst>
              <a:ext uri="{FF2B5EF4-FFF2-40B4-BE49-F238E27FC236}">
                <a16:creationId xmlns:a16="http://schemas.microsoft.com/office/drawing/2014/main" id="{F663EABD-F236-B320-3D77-B67E6AB6F6D7}"/>
              </a:ext>
            </a:extLst>
          </p:cNvPr>
          <p:cNvSpPr>
            <a:spLocks noChangeArrowheads="1"/>
          </p:cNvSpPr>
          <p:nvPr/>
        </p:nvSpPr>
        <p:spPr bwMode="auto">
          <a:xfrm rot="5400000" flipV="1">
            <a:off x="4498181" y="5060157"/>
            <a:ext cx="2566987" cy="577850"/>
          </a:xfrm>
          <a:custGeom>
            <a:avLst/>
            <a:gdLst>
              <a:gd name="G0" fmla="+- 2825 0 0"/>
              <a:gd name="G1" fmla="+- 21600 0 2825"/>
              <a:gd name="G2" fmla="*/ 2825 1 2"/>
              <a:gd name="G3" fmla="+- 21600 0 G2"/>
              <a:gd name="G4" fmla="+/ 2825 21600 2"/>
              <a:gd name="G5" fmla="+/ G1 0 2"/>
              <a:gd name="G6" fmla="*/ 21600 21600 2825"/>
              <a:gd name="G7" fmla="*/ G6 1 2"/>
              <a:gd name="G8" fmla="+- 21600 0 G7"/>
              <a:gd name="G9" fmla="*/ 21600 1 2"/>
              <a:gd name="G10" fmla="+- 2825 0 G9"/>
              <a:gd name="G11" fmla="?: G10 G8 0"/>
              <a:gd name="G12" fmla="?: G10 G7 21600"/>
              <a:gd name="T0" fmla="*/ 20187 w 21600"/>
              <a:gd name="T1" fmla="*/ 10800 h 21600"/>
              <a:gd name="T2" fmla="*/ 10800 w 21600"/>
              <a:gd name="T3" fmla="*/ 21600 h 21600"/>
              <a:gd name="T4" fmla="*/ 1413 w 21600"/>
              <a:gd name="T5" fmla="*/ 10800 h 21600"/>
              <a:gd name="T6" fmla="*/ 10800 w 21600"/>
              <a:gd name="T7" fmla="*/ 0 h 21600"/>
              <a:gd name="T8" fmla="*/ 3213 w 21600"/>
              <a:gd name="T9" fmla="*/ 3213 h 21600"/>
              <a:gd name="T10" fmla="*/ 18387 w 21600"/>
              <a:gd name="T11" fmla="*/ 18387 h 21600"/>
            </a:gdLst>
            <a:ahLst/>
            <a:cxnLst>
              <a:cxn ang="0">
                <a:pos x="T0" y="T1"/>
              </a:cxn>
              <a:cxn ang="0">
                <a:pos x="T2" y="T3"/>
              </a:cxn>
              <a:cxn ang="0">
                <a:pos x="T4" y="T5"/>
              </a:cxn>
              <a:cxn ang="0">
                <a:pos x="T6" y="T7"/>
              </a:cxn>
            </a:cxnLst>
            <a:rect l="T8" t="T9" r="T10" b="T11"/>
            <a:pathLst>
              <a:path w="21600" h="21600">
                <a:moveTo>
                  <a:pt x="0" y="0"/>
                </a:moveTo>
                <a:lnTo>
                  <a:pt x="2825" y="21600"/>
                </a:lnTo>
                <a:lnTo>
                  <a:pt x="1877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CA" altLang="LID4096" b="0"/>
          </a:p>
        </p:txBody>
      </p:sp>
      <p:sp>
        <p:nvSpPr>
          <p:cNvPr id="133134" name="AutoShape 14">
            <a:extLst>
              <a:ext uri="{FF2B5EF4-FFF2-40B4-BE49-F238E27FC236}">
                <a16:creationId xmlns:a16="http://schemas.microsoft.com/office/drawing/2014/main" id="{660DB936-7C24-3D08-5F99-006D788393D9}"/>
              </a:ext>
            </a:extLst>
          </p:cNvPr>
          <p:cNvSpPr>
            <a:spLocks noChangeArrowheads="1"/>
          </p:cNvSpPr>
          <p:nvPr/>
        </p:nvSpPr>
        <p:spPr bwMode="auto">
          <a:xfrm rot="5400000" flipV="1">
            <a:off x="4298950" y="5226050"/>
            <a:ext cx="2622550" cy="247650"/>
          </a:xfrm>
          <a:custGeom>
            <a:avLst/>
            <a:gdLst>
              <a:gd name="G0" fmla="+- 5257 0 0"/>
              <a:gd name="G1" fmla="+- 21600 0 5257"/>
              <a:gd name="G2" fmla="*/ 5257 1 2"/>
              <a:gd name="G3" fmla="+- 21600 0 G2"/>
              <a:gd name="G4" fmla="+/ 5257 21600 2"/>
              <a:gd name="G5" fmla="+/ G1 0 2"/>
              <a:gd name="G6" fmla="*/ 21600 21600 5257"/>
              <a:gd name="G7" fmla="*/ G6 1 2"/>
              <a:gd name="G8" fmla="+- 21600 0 G7"/>
              <a:gd name="G9" fmla="*/ 21600 1 2"/>
              <a:gd name="G10" fmla="+- 5257 0 G9"/>
              <a:gd name="G11" fmla="?: G10 G8 0"/>
              <a:gd name="G12" fmla="?: G10 G7 21600"/>
              <a:gd name="T0" fmla="*/ 18971 w 21600"/>
              <a:gd name="T1" fmla="*/ 10800 h 21600"/>
              <a:gd name="T2" fmla="*/ 10800 w 21600"/>
              <a:gd name="T3" fmla="*/ 21600 h 21600"/>
              <a:gd name="T4" fmla="*/ 2629 w 21600"/>
              <a:gd name="T5" fmla="*/ 10800 h 21600"/>
              <a:gd name="T6" fmla="*/ 10800 w 21600"/>
              <a:gd name="T7" fmla="*/ 0 h 21600"/>
              <a:gd name="T8" fmla="*/ 4429 w 21600"/>
              <a:gd name="T9" fmla="*/ 4429 h 21600"/>
              <a:gd name="T10" fmla="*/ 17171 w 21600"/>
              <a:gd name="T11" fmla="*/ 17171 h 21600"/>
            </a:gdLst>
            <a:ahLst/>
            <a:cxnLst>
              <a:cxn ang="0">
                <a:pos x="T0" y="T1"/>
              </a:cxn>
              <a:cxn ang="0">
                <a:pos x="T2" y="T3"/>
              </a:cxn>
              <a:cxn ang="0">
                <a:pos x="T4" y="T5"/>
              </a:cxn>
              <a:cxn ang="0">
                <a:pos x="T6" y="T7"/>
              </a:cxn>
            </a:cxnLst>
            <a:rect l="T8" t="T9" r="T10" b="T11"/>
            <a:pathLst>
              <a:path w="21600" h="21600">
                <a:moveTo>
                  <a:pt x="0" y="0"/>
                </a:moveTo>
                <a:lnTo>
                  <a:pt x="5257" y="21600"/>
                </a:lnTo>
                <a:lnTo>
                  <a:pt x="16343"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33135" name="Group 15">
            <a:extLst>
              <a:ext uri="{FF2B5EF4-FFF2-40B4-BE49-F238E27FC236}">
                <a16:creationId xmlns:a16="http://schemas.microsoft.com/office/drawing/2014/main" id="{C7E195CA-B0AA-4827-9EF2-A2A19BF18059}"/>
              </a:ext>
            </a:extLst>
          </p:cNvPr>
          <p:cNvGrpSpPr>
            <a:grpSpLocks/>
          </p:cNvGrpSpPr>
          <p:nvPr/>
        </p:nvGrpSpPr>
        <p:grpSpPr bwMode="auto">
          <a:xfrm>
            <a:off x="7543800" y="4724400"/>
            <a:ext cx="206375" cy="1227138"/>
            <a:chOff x="5373" y="2775"/>
            <a:chExt cx="210" cy="1406"/>
          </a:xfrm>
        </p:grpSpPr>
        <p:sp>
          <p:nvSpPr>
            <p:cNvPr id="133136" name="AutoShape 16">
              <a:extLst>
                <a:ext uri="{FF2B5EF4-FFF2-40B4-BE49-F238E27FC236}">
                  <a16:creationId xmlns:a16="http://schemas.microsoft.com/office/drawing/2014/main" id="{6401D14D-8432-AE1B-4123-712142FB7151}"/>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3137" name="AutoShape 17">
              <a:extLst>
                <a:ext uri="{FF2B5EF4-FFF2-40B4-BE49-F238E27FC236}">
                  <a16:creationId xmlns:a16="http://schemas.microsoft.com/office/drawing/2014/main" id="{2F2FA05D-4F62-E9A8-CF66-D2D15AF7FD9E}"/>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33138" name="AutoShape 18">
            <a:extLst>
              <a:ext uri="{FF2B5EF4-FFF2-40B4-BE49-F238E27FC236}">
                <a16:creationId xmlns:a16="http://schemas.microsoft.com/office/drawing/2014/main" id="{90DD92CD-BE43-33D4-83EB-49FF32DA4E2A}"/>
              </a:ext>
            </a:extLst>
          </p:cNvPr>
          <p:cNvSpPr>
            <a:spLocks noChangeArrowheads="1"/>
          </p:cNvSpPr>
          <p:nvPr/>
        </p:nvSpPr>
        <p:spPr bwMode="auto">
          <a:xfrm rot="-5400000" flipH="1" flipV="1">
            <a:off x="7580313" y="5354638"/>
            <a:ext cx="2232025" cy="333375"/>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3139" name="AutoShape 19">
            <a:extLst>
              <a:ext uri="{FF2B5EF4-FFF2-40B4-BE49-F238E27FC236}">
                <a16:creationId xmlns:a16="http://schemas.microsoft.com/office/drawing/2014/main" id="{B16DB2EF-594C-3FC9-9FF8-59316159E6BA}"/>
              </a:ext>
            </a:extLst>
          </p:cNvPr>
          <p:cNvSpPr>
            <a:spLocks noChangeArrowheads="1"/>
          </p:cNvSpPr>
          <p:nvPr/>
        </p:nvSpPr>
        <p:spPr bwMode="auto">
          <a:xfrm rot="-5400000" flipH="1" flipV="1">
            <a:off x="7663656" y="5441157"/>
            <a:ext cx="2232025" cy="160338"/>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D715C899-464F-08DA-507D-C084EEE71BCA}"/>
              </a:ext>
            </a:extLst>
          </p:cNvPr>
          <p:cNvSpPr>
            <a:spLocks noGrp="1" noChangeArrowheads="1"/>
          </p:cNvSpPr>
          <p:nvPr>
            <p:ph type="title"/>
          </p:nvPr>
        </p:nvSpPr>
        <p:spPr>
          <a:xfrm>
            <a:off x="304800" y="609600"/>
            <a:ext cx="7772400" cy="533400"/>
          </a:xfrm>
        </p:spPr>
        <p:txBody>
          <a:bodyPr/>
          <a:lstStyle/>
          <a:p>
            <a:r>
              <a:rPr lang="en-US" altLang="LID4096"/>
              <a:t>Casual interaction</a:t>
            </a:r>
          </a:p>
        </p:txBody>
      </p:sp>
      <p:sp>
        <p:nvSpPr>
          <p:cNvPr id="135171" name="Rectangle 3">
            <a:extLst>
              <a:ext uri="{FF2B5EF4-FFF2-40B4-BE49-F238E27FC236}">
                <a16:creationId xmlns:a16="http://schemas.microsoft.com/office/drawing/2014/main" id="{48ED984B-4CBF-1330-011A-0F03897BA2DE}"/>
              </a:ext>
            </a:extLst>
          </p:cNvPr>
          <p:cNvSpPr>
            <a:spLocks noGrp="1" noChangeArrowheads="1"/>
          </p:cNvSpPr>
          <p:nvPr>
            <p:ph type="body" idx="1"/>
          </p:nvPr>
        </p:nvSpPr>
        <p:spPr>
          <a:xfrm>
            <a:off x="457200" y="1981200"/>
            <a:ext cx="8305800" cy="4495800"/>
          </a:xfrm>
        </p:spPr>
        <p:txBody>
          <a:bodyPr/>
          <a:lstStyle/>
          <a:p>
            <a:pPr marL="0" indent="0"/>
            <a:r>
              <a:rPr lang="en-US" altLang="LID4096"/>
              <a:t>Lightweight coordination and communication</a:t>
            </a:r>
          </a:p>
          <a:p>
            <a:pPr marL="0" indent="0"/>
            <a:endParaRPr lang="en-US" altLang="LID4096"/>
          </a:p>
          <a:p>
            <a:pPr marL="0" indent="0"/>
            <a:r>
              <a:rPr lang="en-US" altLang="LID4096"/>
              <a:t>Awareness</a:t>
            </a:r>
          </a:p>
          <a:p>
            <a:pPr marL="400050" lvl="1"/>
            <a:r>
              <a:rPr lang="en-US" altLang="LID4096"/>
              <a:t>who is around</a:t>
            </a:r>
          </a:p>
          <a:p>
            <a:pPr marL="400050" lvl="1"/>
            <a:r>
              <a:rPr lang="en-US" altLang="LID4096"/>
              <a:t>are they available now</a:t>
            </a:r>
          </a:p>
          <a:p>
            <a:pPr marL="400050" lvl="1"/>
            <a:r>
              <a:rPr lang="en-US" altLang="LID4096"/>
              <a:t>can they be interrupted</a:t>
            </a:r>
          </a:p>
          <a:p>
            <a:pPr marL="400050" lvl="1"/>
            <a:r>
              <a:rPr lang="en-US" altLang="LID4096"/>
              <a:t>how can I initiate contact</a:t>
            </a:r>
          </a:p>
          <a:p>
            <a:pPr marL="0" indent="0"/>
            <a:endParaRPr lang="en-US" altLang="LID4096"/>
          </a:p>
        </p:txBody>
      </p:sp>
      <p:sp>
        <p:nvSpPr>
          <p:cNvPr id="135172" name="Line 4">
            <a:extLst>
              <a:ext uri="{FF2B5EF4-FFF2-40B4-BE49-F238E27FC236}">
                <a16:creationId xmlns:a16="http://schemas.microsoft.com/office/drawing/2014/main" id="{630F00A4-903A-6F94-8DED-C3BE241044D2}"/>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135188" name="Group 20">
            <a:extLst>
              <a:ext uri="{FF2B5EF4-FFF2-40B4-BE49-F238E27FC236}">
                <a16:creationId xmlns:a16="http://schemas.microsoft.com/office/drawing/2014/main" id="{E279AFE1-C908-5A75-E06D-3E53CDD0DBD3}"/>
              </a:ext>
            </a:extLst>
          </p:cNvPr>
          <p:cNvGrpSpPr>
            <a:grpSpLocks/>
          </p:cNvGrpSpPr>
          <p:nvPr/>
        </p:nvGrpSpPr>
        <p:grpSpPr bwMode="auto">
          <a:xfrm>
            <a:off x="5197475" y="3581400"/>
            <a:ext cx="3946525" cy="3276600"/>
            <a:chOff x="3274" y="2256"/>
            <a:chExt cx="2486" cy="2064"/>
          </a:xfrm>
        </p:grpSpPr>
        <p:sp>
          <p:nvSpPr>
            <p:cNvPr id="135173" name="Rectangle 5">
              <a:extLst>
                <a:ext uri="{FF2B5EF4-FFF2-40B4-BE49-F238E27FC236}">
                  <a16:creationId xmlns:a16="http://schemas.microsoft.com/office/drawing/2014/main" id="{DD0A80A7-EF95-78B7-5661-CE45AE593257}"/>
                </a:ext>
              </a:extLst>
            </p:cNvPr>
            <p:cNvSpPr>
              <a:spLocks noChangeArrowheads="1"/>
            </p:cNvSpPr>
            <p:nvPr/>
          </p:nvSpPr>
          <p:spPr bwMode="auto">
            <a:xfrm>
              <a:off x="4323" y="2983"/>
              <a:ext cx="328" cy="604"/>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5174" name="AutoShape 6">
              <a:extLst>
                <a:ext uri="{FF2B5EF4-FFF2-40B4-BE49-F238E27FC236}">
                  <a16:creationId xmlns:a16="http://schemas.microsoft.com/office/drawing/2014/main" id="{C19DBCAB-CA8F-6AAB-97F5-A7D160BFD11C}"/>
                </a:ext>
              </a:extLst>
            </p:cNvPr>
            <p:cNvSpPr>
              <a:spLocks noChangeArrowheads="1"/>
            </p:cNvSpPr>
            <p:nvPr/>
          </p:nvSpPr>
          <p:spPr bwMode="auto">
            <a:xfrm rot="-5400000" flipH="1" flipV="1">
              <a:off x="4241" y="2767"/>
              <a:ext cx="1950" cy="1089"/>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5175" name="AutoShape 7">
              <a:extLst>
                <a:ext uri="{FF2B5EF4-FFF2-40B4-BE49-F238E27FC236}">
                  <a16:creationId xmlns:a16="http://schemas.microsoft.com/office/drawing/2014/main" id="{09C0CD9B-0B46-654C-8C2C-5E7E9D7239EA}"/>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5176" name="AutoShape 8">
              <a:extLst>
                <a:ext uri="{FF2B5EF4-FFF2-40B4-BE49-F238E27FC236}">
                  <a16:creationId xmlns:a16="http://schemas.microsoft.com/office/drawing/2014/main" id="{1EA6B6BD-5C8B-79F3-916C-72251507586E}"/>
                </a:ext>
              </a:extLst>
            </p:cNvPr>
            <p:cNvSpPr>
              <a:spLocks noChangeArrowheads="1"/>
            </p:cNvSpPr>
            <p:nvPr/>
          </p:nvSpPr>
          <p:spPr bwMode="auto">
            <a:xfrm rot="5400000" flipV="1">
              <a:off x="2821" y="2790"/>
              <a:ext cx="1950" cy="1043"/>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5177" name="AutoShape 9">
              <a:extLst>
                <a:ext uri="{FF2B5EF4-FFF2-40B4-BE49-F238E27FC236}">
                  <a16:creationId xmlns:a16="http://schemas.microsoft.com/office/drawing/2014/main" id="{03E51408-594C-5999-3173-DB847EFC90F3}"/>
                </a:ext>
              </a:extLst>
            </p:cNvPr>
            <p:cNvSpPr>
              <a:spLocks noChangeArrowheads="1"/>
            </p:cNvSpPr>
            <p:nvPr/>
          </p:nvSpPr>
          <p:spPr bwMode="auto">
            <a:xfrm rot="5400000" flipV="1">
              <a:off x="3817" y="3309"/>
              <a:ext cx="762" cy="99"/>
            </a:xfrm>
            <a:custGeom>
              <a:avLst/>
              <a:gdLst>
                <a:gd name="G0" fmla="+- 1835 0 0"/>
                <a:gd name="G1" fmla="+- 21600 0 1835"/>
                <a:gd name="G2" fmla="*/ 1835 1 2"/>
                <a:gd name="G3" fmla="+- 21600 0 G2"/>
                <a:gd name="G4" fmla="+/ 1835 21600 2"/>
                <a:gd name="G5" fmla="+/ G1 0 2"/>
                <a:gd name="G6" fmla="*/ 21600 21600 1835"/>
                <a:gd name="G7" fmla="*/ G6 1 2"/>
                <a:gd name="G8" fmla="+- 21600 0 G7"/>
                <a:gd name="G9" fmla="*/ 21600 1 2"/>
                <a:gd name="G10" fmla="+- 1835 0 G9"/>
                <a:gd name="G11" fmla="?: G10 G8 0"/>
                <a:gd name="G12" fmla="?: G10 G7 21600"/>
                <a:gd name="T0" fmla="*/ 20682 w 21600"/>
                <a:gd name="T1" fmla="*/ 10800 h 21600"/>
                <a:gd name="T2" fmla="*/ 10800 w 21600"/>
                <a:gd name="T3" fmla="*/ 21600 h 21600"/>
                <a:gd name="T4" fmla="*/ 918 w 21600"/>
                <a:gd name="T5" fmla="*/ 10800 h 21600"/>
                <a:gd name="T6" fmla="*/ 10800 w 21600"/>
                <a:gd name="T7" fmla="*/ 0 h 21600"/>
                <a:gd name="T8" fmla="*/ 2718 w 21600"/>
                <a:gd name="T9" fmla="*/ 2718 h 21600"/>
                <a:gd name="T10" fmla="*/ 18882 w 21600"/>
                <a:gd name="T11" fmla="*/ 18882 h 21600"/>
              </a:gdLst>
              <a:ahLst/>
              <a:cxnLst>
                <a:cxn ang="0">
                  <a:pos x="T0" y="T1"/>
                </a:cxn>
                <a:cxn ang="0">
                  <a:pos x="T2" y="T3"/>
                </a:cxn>
                <a:cxn ang="0">
                  <a:pos x="T4" y="T5"/>
                </a:cxn>
                <a:cxn ang="0">
                  <a:pos x="T6" y="T7"/>
                </a:cxn>
              </a:cxnLst>
              <a:rect l="T8" t="T9" r="T10" b="T11"/>
              <a:pathLst>
                <a:path w="21600" h="21600">
                  <a:moveTo>
                    <a:pt x="0" y="0"/>
                  </a:moveTo>
                  <a:lnTo>
                    <a:pt x="1835" y="21600"/>
                  </a:lnTo>
                  <a:lnTo>
                    <a:pt x="19765"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5178" name="Freeform 10">
              <a:extLst>
                <a:ext uri="{FF2B5EF4-FFF2-40B4-BE49-F238E27FC236}">
                  <a16:creationId xmlns:a16="http://schemas.microsoft.com/office/drawing/2014/main" id="{970903E7-E716-5BDC-C20C-DC1571F496A3}"/>
                </a:ext>
              </a:extLst>
            </p:cNvPr>
            <p:cNvSpPr>
              <a:spLocks/>
            </p:cNvSpPr>
            <p:nvPr/>
          </p:nvSpPr>
          <p:spPr bwMode="auto">
            <a:xfrm>
              <a:off x="5102" y="2983"/>
              <a:ext cx="468" cy="1183"/>
            </a:xfrm>
            <a:custGeom>
              <a:avLst/>
              <a:gdLst>
                <a:gd name="T0" fmla="*/ 539 w 1070"/>
                <a:gd name="T1" fmla="*/ 78 h 2284"/>
                <a:gd name="T2" fmla="*/ 583 w 1070"/>
                <a:gd name="T3" fmla="*/ 161 h 2284"/>
                <a:gd name="T4" fmla="*/ 631 w 1070"/>
                <a:gd name="T5" fmla="*/ 253 h 2284"/>
                <a:gd name="T6" fmla="*/ 621 w 1070"/>
                <a:gd name="T7" fmla="*/ 355 h 2284"/>
                <a:gd name="T8" fmla="*/ 636 w 1070"/>
                <a:gd name="T9" fmla="*/ 411 h 2284"/>
                <a:gd name="T10" fmla="*/ 716 w 1070"/>
                <a:gd name="T11" fmla="*/ 597 h 2284"/>
                <a:gd name="T12" fmla="*/ 745 w 1070"/>
                <a:gd name="T13" fmla="*/ 862 h 2284"/>
                <a:gd name="T14" fmla="*/ 821 w 1070"/>
                <a:gd name="T15" fmla="*/ 1049 h 2284"/>
                <a:gd name="T16" fmla="*/ 787 w 1070"/>
                <a:gd name="T17" fmla="*/ 1125 h 2284"/>
                <a:gd name="T18" fmla="*/ 787 w 1070"/>
                <a:gd name="T19" fmla="*/ 1261 h 2284"/>
                <a:gd name="T20" fmla="*/ 920 w 1070"/>
                <a:gd name="T21" fmla="*/ 1236 h 2284"/>
                <a:gd name="T22" fmla="*/ 987 w 1070"/>
                <a:gd name="T23" fmla="*/ 1322 h 2284"/>
                <a:gd name="T24" fmla="*/ 1013 w 1070"/>
                <a:gd name="T25" fmla="*/ 1596 h 2284"/>
                <a:gd name="T26" fmla="*/ 889 w 1070"/>
                <a:gd name="T27" fmla="*/ 1640 h 2284"/>
                <a:gd name="T28" fmla="*/ 852 w 1070"/>
                <a:gd name="T29" fmla="*/ 1673 h 2284"/>
                <a:gd name="T30" fmla="*/ 948 w 1070"/>
                <a:gd name="T31" fmla="*/ 1896 h 2284"/>
                <a:gd name="T32" fmla="*/ 1060 w 1070"/>
                <a:gd name="T33" fmla="*/ 2013 h 2284"/>
                <a:gd name="T34" fmla="*/ 1063 w 1070"/>
                <a:gd name="T35" fmla="*/ 2131 h 2284"/>
                <a:gd name="T36" fmla="*/ 1020 w 1070"/>
                <a:gd name="T37" fmla="*/ 2092 h 2284"/>
                <a:gd name="T38" fmla="*/ 974 w 1070"/>
                <a:gd name="T39" fmla="*/ 2193 h 2284"/>
                <a:gd name="T40" fmla="*/ 890 w 1070"/>
                <a:gd name="T41" fmla="*/ 2209 h 2284"/>
                <a:gd name="T42" fmla="*/ 941 w 1070"/>
                <a:gd name="T43" fmla="*/ 2125 h 2284"/>
                <a:gd name="T44" fmla="*/ 893 w 1070"/>
                <a:gd name="T45" fmla="*/ 1949 h 2284"/>
                <a:gd name="T46" fmla="*/ 773 w 1070"/>
                <a:gd name="T47" fmla="*/ 1821 h 2284"/>
                <a:gd name="T48" fmla="*/ 652 w 1070"/>
                <a:gd name="T49" fmla="*/ 1709 h 2284"/>
                <a:gd name="T50" fmla="*/ 577 w 1070"/>
                <a:gd name="T51" fmla="*/ 1722 h 2284"/>
                <a:gd name="T52" fmla="*/ 484 w 1070"/>
                <a:gd name="T53" fmla="*/ 1738 h 2284"/>
                <a:gd name="T54" fmla="*/ 441 w 1070"/>
                <a:gd name="T55" fmla="*/ 1695 h 2284"/>
                <a:gd name="T56" fmla="*/ 413 w 1070"/>
                <a:gd name="T57" fmla="*/ 1805 h 2284"/>
                <a:gd name="T58" fmla="*/ 363 w 1070"/>
                <a:gd name="T59" fmla="*/ 1974 h 2284"/>
                <a:gd name="T60" fmla="*/ 337 w 1070"/>
                <a:gd name="T61" fmla="*/ 2222 h 2284"/>
                <a:gd name="T62" fmla="*/ 279 w 1070"/>
                <a:gd name="T63" fmla="*/ 2210 h 2284"/>
                <a:gd name="T64" fmla="*/ 169 w 1070"/>
                <a:gd name="T65" fmla="*/ 2276 h 2284"/>
                <a:gd name="T66" fmla="*/ 84 w 1070"/>
                <a:gd name="T67" fmla="*/ 2263 h 2284"/>
                <a:gd name="T68" fmla="*/ 159 w 1070"/>
                <a:gd name="T69" fmla="*/ 2226 h 2284"/>
                <a:gd name="T70" fmla="*/ 221 w 1070"/>
                <a:gd name="T71" fmla="*/ 2130 h 2284"/>
                <a:gd name="T72" fmla="*/ 283 w 1070"/>
                <a:gd name="T73" fmla="*/ 1769 h 2284"/>
                <a:gd name="T74" fmla="*/ 348 w 1070"/>
                <a:gd name="T75" fmla="*/ 1333 h 2284"/>
                <a:gd name="T76" fmla="*/ 380 w 1070"/>
                <a:gd name="T77" fmla="*/ 982 h 2284"/>
                <a:gd name="T78" fmla="*/ 354 w 1070"/>
                <a:gd name="T79" fmla="*/ 863 h 2284"/>
                <a:gd name="T80" fmla="*/ 313 w 1070"/>
                <a:gd name="T81" fmla="*/ 938 h 2284"/>
                <a:gd name="T82" fmla="*/ 250 w 1070"/>
                <a:gd name="T83" fmla="*/ 972 h 2284"/>
                <a:gd name="T84" fmla="*/ 139 w 1070"/>
                <a:gd name="T85" fmla="*/ 1017 h 2284"/>
                <a:gd name="T86" fmla="*/ 77 w 1070"/>
                <a:gd name="T87" fmla="*/ 1091 h 2284"/>
                <a:gd name="T88" fmla="*/ 36 w 1070"/>
                <a:gd name="T89" fmla="*/ 1131 h 2284"/>
                <a:gd name="T90" fmla="*/ 24 w 1070"/>
                <a:gd name="T91" fmla="*/ 1014 h 2284"/>
                <a:gd name="T92" fmla="*/ 240 w 1070"/>
                <a:gd name="T93" fmla="*/ 871 h 2284"/>
                <a:gd name="T94" fmla="*/ 287 w 1070"/>
                <a:gd name="T95" fmla="*/ 798 h 2284"/>
                <a:gd name="T96" fmla="*/ 317 w 1070"/>
                <a:gd name="T97" fmla="*/ 681 h 2284"/>
                <a:gd name="T98" fmla="*/ 323 w 1070"/>
                <a:gd name="T99" fmla="*/ 522 h 2284"/>
                <a:gd name="T100" fmla="*/ 372 w 1070"/>
                <a:gd name="T101" fmla="*/ 407 h 2284"/>
                <a:gd name="T102" fmla="*/ 361 w 1070"/>
                <a:gd name="T103" fmla="*/ 620 h 2284"/>
                <a:gd name="T104" fmla="*/ 466 w 1070"/>
                <a:gd name="T105" fmla="*/ 420 h 2284"/>
                <a:gd name="T106" fmla="*/ 447 w 1070"/>
                <a:gd name="T107" fmla="*/ 390 h 2284"/>
                <a:gd name="T108" fmla="*/ 386 w 1070"/>
                <a:gd name="T109" fmla="*/ 351 h 2284"/>
                <a:gd name="T110" fmla="*/ 293 w 1070"/>
                <a:gd name="T111" fmla="*/ 318 h 2284"/>
                <a:gd name="T112" fmla="*/ 267 w 1070"/>
                <a:gd name="T113" fmla="*/ 255 h 2284"/>
                <a:gd name="T114" fmla="*/ 244 w 1070"/>
                <a:gd name="T115" fmla="*/ 211 h 2284"/>
                <a:gd name="T116" fmla="*/ 265 w 1070"/>
                <a:gd name="T117" fmla="*/ 119 h 2284"/>
                <a:gd name="T118" fmla="*/ 266 w 1070"/>
                <a:gd name="T119" fmla="*/ 36 h 2284"/>
                <a:gd name="T120" fmla="*/ 334 w 1070"/>
                <a:gd name="T121" fmla="*/ 25 h 2284"/>
                <a:gd name="T122" fmla="*/ 439 w 1070"/>
                <a:gd name="T123" fmla="*/ 7 h 2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70" h="2284">
                  <a:moveTo>
                    <a:pt x="485" y="17"/>
                  </a:moveTo>
                  <a:lnTo>
                    <a:pt x="494" y="23"/>
                  </a:lnTo>
                  <a:lnTo>
                    <a:pt x="501" y="33"/>
                  </a:lnTo>
                  <a:lnTo>
                    <a:pt x="508" y="43"/>
                  </a:lnTo>
                  <a:lnTo>
                    <a:pt x="515" y="52"/>
                  </a:lnTo>
                  <a:lnTo>
                    <a:pt x="522" y="61"/>
                  </a:lnTo>
                  <a:lnTo>
                    <a:pt x="530" y="71"/>
                  </a:lnTo>
                  <a:lnTo>
                    <a:pt x="539" y="78"/>
                  </a:lnTo>
                  <a:lnTo>
                    <a:pt x="551" y="82"/>
                  </a:lnTo>
                  <a:lnTo>
                    <a:pt x="557" y="93"/>
                  </a:lnTo>
                  <a:lnTo>
                    <a:pt x="562" y="104"/>
                  </a:lnTo>
                  <a:lnTo>
                    <a:pt x="565" y="116"/>
                  </a:lnTo>
                  <a:lnTo>
                    <a:pt x="568" y="128"/>
                  </a:lnTo>
                  <a:lnTo>
                    <a:pt x="570" y="140"/>
                  </a:lnTo>
                  <a:lnTo>
                    <a:pt x="575" y="151"/>
                  </a:lnTo>
                  <a:lnTo>
                    <a:pt x="583" y="161"/>
                  </a:lnTo>
                  <a:lnTo>
                    <a:pt x="593" y="169"/>
                  </a:lnTo>
                  <a:lnTo>
                    <a:pt x="594" y="182"/>
                  </a:lnTo>
                  <a:lnTo>
                    <a:pt x="598" y="195"/>
                  </a:lnTo>
                  <a:lnTo>
                    <a:pt x="602" y="208"/>
                  </a:lnTo>
                  <a:lnTo>
                    <a:pt x="608" y="219"/>
                  </a:lnTo>
                  <a:lnTo>
                    <a:pt x="615" y="231"/>
                  </a:lnTo>
                  <a:lnTo>
                    <a:pt x="623" y="241"/>
                  </a:lnTo>
                  <a:lnTo>
                    <a:pt x="631" y="253"/>
                  </a:lnTo>
                  <a:lnTo>
                    <a:pt x="640" y="263"/>
                  </a:lnTo>
                  <a:lnTo>
                    <a:pt x="643" y="278"/>
                  </a:lnTo>
                  <a:lnTo>
                    <a:pt x="643" y="292"/>
                  </a:lnTo>
                  <a:lnTo>
                    <a:pt x="641" y="306"/>
                  </a:lnTo>
                  <a:lnTo>
                    <a:pt x="639" y="318"/>
                  </a:lnTo>
                  <a:lnTo>
                    <a:pt x="635" y="331"/>
                  </a:lnTo>
                  <a:lnTo>
                    <a:pt x="629" y="344"/>
                  </a:lnTo>
                  <a:lnTo>
                    <a:pt x="621" y="355"/>
                  </a:lnTo>
                  <a:lnTo>
                    <a:pt x="612" y="366"/>
                  </a:lnTo>
                  <a:lnTo>
                    <a:pt x="612" y="373"/>
                  </a:lnTo>
                  <a:lnTo>
                    <a:pt x="610" y="379"/>
                  </a:lnTo>
                  <a:lnTo>
                    <a:pt x="607" y="388"/>
                  </a:lnTo>
                  <a:lnTo>
                    <a:pt x="602" y="394"/>
                  </a:lnTo>
                  <a:lnTo>
                    <a:pt x="613" y="401"/>
                  </a:lnTo>
                  <a:lnTo>
                    <a:pt x="624" y="407"/>
                  </a:lnTo>
                  <a:lnTo>
                    <a:pt x="636" y="411"/>
                  </a:lnTo>
                  <a:lnTo>
                    <a:pt x="647" y="414"/>
                  </a:lnTo>
                  <a:lnTo>
                    <a:pt x="659" y="419"/>
                  </a:lnTo>
                  <a:lnTo>
                    <a:pt x="670" y="423"/>
                  </a:lnTo>
                  <a:lnTo>
                    <a:pt x="679" y="431"/>
                  </a:lnTo>
                  <a:lnTo>
                    <a:pt x="688" y="442"/>
                  </a:lnTo>
                  <a:lnTo>
                    <a:pt x="697" y="453"/>
                  </a:lnTo>
                  <a:lnTo>
                    <a:pt x="709" y="525"/>
                  </a:lnTo>
                  <a:lnTo>
                    <a:pt x="716" y="597"/>
                  </a:lnTo>
                  <a:lnTo>
                    <a:pt x="717" y="671"/>
                  </a:lnTo>
                  <a:lnTo>
                    <a:pt x="712" y="746"/>
                  </a:lnTo>
                  <a:lnTo>
                    <a:pt x="716" y="765"/>
                  </a:lnTo>
                  <a:lnTo>
                    <a:pt x="721" y="785"/>
                  </a:lnTo>
                  <a:lnTo>
                    <a:pt x="728" y="805"/>
                  </a:lnTo>
                  <a:lnTo>
                    <a:pt x="734" y="824"/>
                  </a:lnTo>
                  <a:lnTo>
                    <a:pt x="739" y="843"/>
                  </a:lnTo>
                  <a:lnTo>
                    <a:pt x="745" y="862"/>
                  </a:lnTo>
                  <a:lnTo>
                    <a:pt x="750" y="883"/>
                  </a:lnTo>
                  <a:lnTo>
                    <a:pt x="753" y="903"/>
                  </a:lnTo>
                  <a:lnTo>
                    <a:pt x="768" y="924"/>
                  </a:lnTo>
                  <a:lnTo>
                    <a:pt x="782" y="946"/>
                  </a:lnTo>
                  <a:lnTo>
                    <a:pt x="795" y="971"/>
                  </a:lnTo>
                  <a:lnTo>
                    <a:pt x="805" y="995"/>
                  </a:lnTo>
                  <a:lnTo>
                    <a:pt x="813" y="1021"/>
                  </a:lnTo>
                  <a:lnTo>
                    <a:pt x="821" y="1049"/>
                  </a:lnTo>
                  <a:lnTo>
                    <a:pt x="827" y="1078"/>
                  </a:lnTo>
                  <a:lnTo>
                    <a:pt x="830" y="1109"/>
                  </a:lnTo>
                  <a:lnTo>
                    <a:pt x="828" y="1109"/>
                  </a:lnTo>
                  <a:lnTo>
                    <a:pt x="823" y="1111"/>
                  </a:lnTo>
                  <a:lnTo>
                    <a:pt x="815" y="1113"/>
                  </a:lnTo>
                  <a:lnTo>
                    <a:pt x="806" y="1117"/>
                  </a:lnTo>
                  <a:lnTo>
                    <a:pt x="797" y="1120"/>
                  </a:lnTo>
                  <a:lnTo>
                    <a:pt x="787" y="1125"/>
                  </a:lnTo>
                  <a:lnTo>
                    <a:pt x="777" y="1131"/>
                  </a:lnTo>
                  <a:lnTo>
                    <a:pt x="770" y="1136"/>
                  </a:lnTo>
                  <a:lnTo>
                    <a:pt x="773" y="1170"/>
                  </a:lnTo>
                  <a:lnTo>
                    <a:pt x="770" y="1201"/>
                  </a:lnTo>
                  <a:lnTo>
                    <a:pt x="766" y="1232"/>
                  </a:lnTo>
                  <a:lnTo>
                    <a:pt x="760" y="1265"/>
                  </a:lnTo>
                  <a:lnTo>
                    <a:pt x="773" y="1263"/>
                  </a:lnTo>
                  <a:lnTo>
                    <a:pt x="787" y="1261"/>
                  </a:lnTo>
                  <a:lnTo>
                    <a:pt x="803" y="1257"/>
                  </a:lnTo>
                  <a:lnTo>
                    <a:pt x="819" y="1255"/>
                  </a:lnTo>
                  <a:lnTo>
                    <a:pt x="836" y="1252"/>
                  </a:lnTo>
                  <a:lnTo>
                    <a:pt x="853" y="1248"/>
                  </a:lnTo>
                  <a:lnTo>
                    <a:pt x="871" y="1245"/>
                  </a:lnTo>
                  <a:lnTo>
                    <a:pt x="888" y="1241"/>
                  </a:lnTo>
                  <a:lnTo>
                    <a:pt x="904" y="1238"/>
                  </a:lnTo>
                  <a:lnTo>
                    <a:pt x="920" y="1236"/>
                  </a:lnTo>
                  <a:lnTo>
                    <a:pt x="934" y="1232"/>
                  </a:lnTo>
                  <a:lnTo>
                    <a:pt x="946" y="1230"/>
                  </a:lnTo>
                  <a:lnTo>
                    <a:pt x="956" y="1227"/>
                  </a:lnTo>
                  <a:lnTo>
                    <a:pt x="963" y="1226"/>
                  </a:lnTo>
                  <a:lnTo>
                    <a:pt x="969" y="1225"/>
                  </a:lnTo>
                  <a:lnTo>
                    <a:pt x="970" y="1225"/>
                  </a:lnTo>
                  <a:lnTo>
                    <a:pt x="977" y="1269"/>
                  </a:lnTo>
                  <a:lnTo>
                    <a:pt x="987" y="1322"/>
                  </a:lnTo>
                  <a:lnTo>
                    <a:pt x="997" y="1378"/>
                  </a:lnTo>
                  <a:lnTo>
                    <a:pt x="1008" y="1436"/>
                  </a:lnTo>
                  <a:lnTo>
                    <a:pt x="1018" y="1490"/>
                  </a:lnTo>
                  <a:lnTo>
                    <a:pt x="1027" y="1536"/>
                  </a:lnTo>
                  <a:lnTo>
                    <a:pt x="1033" y="1570"/>
                  </a:lnTo>
                  <a:lnTo>
                    <a:pt x="1036" y="1587"/>
                  </a:lnTo>
                  <a:lnTo>
                    <a:pt x="1026" y="1592"/>
                  </a:lnTo>
                  <a:lnTo>
                    <a:pt x="1013" y="1596"/>
                  </a:lnTo>
                  <a:lnTo>
                    <a:pt x="1000" y="1602"/>
                  </a:lnTo>
                  <a:lnTo>
                    <a:pt x="985" y="1608"/>
                  </a:lnTo>
                  <a:lnTo>
                    <a:pt x="969" y="1613"/>
                  </a:lnTo>
                  <a:lnTo>
                    <a:pt x="952" y="1618"/>
                  </a:lnTo>
                  <a:lnTo>
                    <a:pt x="935" y="1624"/>
                  </a:lnTo>
                  <a:lnTo>
                    <a:pt x="919" y="1630"/>
                  </a:lnTo>
                  <a:lnTo>
                    <a:pt x="903" y="1634"/>
                  </a:lnTo>
                  <a:lnTo>
                    <a:pt x="889" y="1640"/>
                  </a:lnTo>
                  <a:lnTo>
                    <a:pt x="875" y="1643"/>
                  </a:lnTo>
                  <a:lnTo>
                    <a:pt x="864" y="1648"/>
                  </a:lnTo>
                  <a:lnTo>
                    <a:pt x="853" y="1650"/>
                  </a:lnTo>
                  <a:lnTo>
                    <a:pt x="846" y="1653"/>
                  </a:lnTo>
                  <a:lnTo>
                    <a:pt x="841" y="1655"/>
                  </a:lnTo>
                  <a:lnTo>
                    <a:pt x="840" y="1655"/>
                  </a:lnTo>
                  <a:lnTo>
                    <a:pt x="844" y="1662"/>
                  </a:lnTo>
                  <a:lnTo>
                    <a:pt x="852" y="1673"/>
                  </a:lnTo>
                  <a:lnTo>
                    <a:pt x="864" y="1689"/>
                  </a:lnTo>
                  <a:lnTo>
                    <a:pt x="879" y="1711"/>
                  </a:lnTo>
                  <a:lnTo>
                    <a:pt x="894" y="1739"/>
                  </a:lnTo>
                  <a:lnTo>
                    <a:pt x="909" y="1772"/>
                  </a:lnTo>
                  <a:lnTo>
                    <a:pt x="922" y="1812"/>
                  </a:lnTo>
                  <a:lnTo>
                    <a:pt x="935" y="1858"/>
                  </a:lnTo>
                  <a:lnTo>
                    <a:pt x="940" y="1877"/>
                  </a:lnTo>
                  <a:lnTo>
                    <a:pt x="948" y="1896"/>
                  </a:lnTo>
                  <a:lnTo>
                    <a:pt x="958" y="1913"/>
                  </a:lnTo>
                  <a:lnTo>
                    <a:pt x="971" y="1929"/>
                  </a:lnTo>
                  <a:lnTo>
                    <a:pt x="986" y="1944"/>
                  </a:lnTo>
                  <a:lnTo>
                    <a:pt x="1002" y="1958"/>
                  </a:lnTo>
                  <a:lnTo>
                    <a:pt x="1018" y="1971"/>
                  </a:lnTo>
                  <a:lnTo>
                    <a:pt x="1034" y="1983"/>
                  </a:lnTo>
                  <a:lnTo>
                    <a:pt x="1050" y="1997"/>
                  </a:lnTo>
                  <a:lnTo>
                    <a:pt x="1060" y="2013"/>
                  </a:lnTo>
                  <a:lnTo>
                    <a:pt x="1064" y="2031"/>
                  </a:lnTo>
                  <a:lnTo>
                    <a:pt x="1066" y="2050"/>
                  </a:lnTo>
                  <a:lnTo>
                    <a:pt x="1065" y="2070"/>
                  </a:lnTo>
                  <a:lnTo>
                    <a:pt x="1065" y="2089"/>
                  </a:lnTo>
                  <a:lnTo>
                    <a:pt x="1066" y="2109"/>
                  </a:lnTo>
                  <a:lnTo>
                    <a:pt x="1070" y="2128"/>
                  </a:lnTo>
                  <a:lnTo>
                    <a:pt x="1066" y="2130"/>
                  </a:lnTo>
                  <a:lnTo>
                    <a:pt x="1063" y="2131"/>
                  </a:lnTo>
                  <a:lnTo>
                    <a:pt x="1060" y="2131"/>
                  </a:lnTo>
                  <a:lnTo>
                    <a:pt x="1056" y="2131"/>
                  </a:lnTo>
                  <a:lnTo>
                    <a:pt x="1046" y="2117"/>
                  </a:lnTo>
                  <a:lnTo>
                    <a:pt x="1042" y="2101"/>
                  </a:lnTo>
                  <a:lnTo>
                    <a:pt x="1040" y="2084"/>
                  </a:lnTo>
                  <a:lnTo>
                    <a:pt x="1036" y="2067"/>
                  </a:lnTo>
                  <a:lnTo>
                    <a:pt x="1027" y="2079"/>
                  </a:lnTo>
                  <a:lnTo>
                    <a:pt x="1020" y="2092"/>
                  </a:lnTo>
                  <a:lnTo>
                    <a:pt x="1016" y="2105"/>
                  </a:lnTo>
                  <a:lnTo>
                    <a:pt x="1012" y="2119"/>
                  </a:lnTo>
                  <a:lnTo>
                    <a:pt x="1009" y="2134"/>
                  </a:lnTo>
                  <a:lnTo>
                    <a:pt x="1005" y="2148"/>
                  </a:lnTo>
                  <a:lnTo>
                    <a:pt x="1000" y="2162"/>
                  </a:lnTo>
                  <a:lnTo>
                    <a:pt x="993" y="2175"/>
                  </a:lnTo>
                  <a:lnTo>
                    <a:pt x="984" y="2185"/>
                  </a:lnTo>
                  <a:lnTo>
                    <a:pt x="974" y="2193"/>
                  </a:lnTo>
                  <a:lnTo>
                    <a:pt x="964" y="2200"/>
                  </a:lnTo>
                  <a:lnTo>
                    <a:pt x="954" y="2206"/>
                  </a:lnTo>
                  <a:lnTo>
                    <a:pt x="942" y="2211"/>
                  </a:lnTo>
                  <a:lnTo>
                    <a:pt x="931" y="2215"/>
                  </a:lnTo>
                  <a:lnTo>
                    <a:pt x="919" y="2219"/>
                  </a:lnTo>
                  <a:lnTo>
                    <a:pt x="908" y="2223"/>
                  </a:lnTo>
                  <a:lnTo>
                    <a:pt x="889" y="2221"/>
                  </a:lnTo>
                  <a:lnTo>
                    <a:pt x="890" y="2209"/>
                  </a:lnTo>
                  <a:lnTo>
                    <a:pt x="895" y="2200"/>
                  </a:lnTo>
                  <a:lnTo>
                    <a:pt x="902" y="2192"/>
                  </a:lnTo>
                  <a:lnTo>
                    <a:pt x="910" y="2185"/>
                  </a:lnTo>
                  <a:lnTo>
                    <a:pt x="919" y="2178"/>
                  </a:lnTo>
                  <a:lnTo>
                    <a:pt x="927" y="2170"/>
                  </a:lnTo>
                  <a:lnTo>
                    <a:pt x="935" y="2162"/>
                  </a:lnTo>
                  <a:lnTo>
                    <a:pt x="940" y="2151"/>
                  </a:lnTo>
                  <a:lnTo>
                    <a:pt x="941" y="2125"/>
                  </a:lnTo>
                  <a:lnTo>
                    <a:pt x="941" y="2098"/>
                  </a:lnTo>
                  <a:lnTo>
                    <a:pt x="939" y="2073"/>
                  </a:lnTo>
                  <a:lnTo>
                    <a:pt x="935" y="2048"/>
                  </a:lnTo>
                  <a:lnTo>
                    <a:pt x="929" y="2024"/>
                  </a:lnTo>
                  <a:lnTo>
                    <a:pt x="921" y="2001"/>
                  </a:lnTo>
                  <a:lnTo>
                    <a:pt x="912" y="1978"/>
                  </a:lnTo>
                  <a:lnTo>
                    <a:pt x="899" y="1957"/>
                  </a:lnTo>
                  <a:lnTo>
                    <a:pt x="893" y="1949"/>
                  </a:lnTo>
                  <a:lnTo>
                    <a:pt x="883" y="1937"/>
                  </a:lnTo>
                  <a:lnTo>
                    <a:pt x="872" y="1925"/>
                  </a:lnTo>
                  <a:lnTo>
                    <a:pt x="859" y="1910"/>
                  </a:lnTo>
                  <a:lnTo>
                    <a:pt x="843" y="1895"/>
                  </a:lnTo>
                  <a:lnTo>
                    <a:pt x="827" y="1877"/>
                  </a:lnTo>
                  <a:lnTo>
                    <a:pt x="810" y="1859"/>
                  </a:lnTo>
                  <a:lnTo>
                    <a:pt x="791" y="1840"/>
                  </a:lnTo>
                  <a:lnTo>
                    <a:pt x="773" y="1821"/>
                  </a:lnTo>
                  <a:lnTo>
                    <a:pt x="753" y="1802"/>
                  </a:lnTo>
                  <a:lnTo>
                    <a:pt x="735" y="1784"/>
                  </a:lnTo>
                  <a:lnTo>
                    <a:pt x="717" y="1766"/>
                  </a:lnTo>
                  <a:lnTo>
                    <a:pt x="700" y="1749"/>
                  </a:lnTo>
                  <a:lnTo>
                    <a:pt x="685" y="1733"/>
                  </a:lnTo>
                  <a:lnTo>
                    <a:pt x="671" y="1719"/>
                  </a:lnTo>
                  <a:lnTo>
                    <a:pt x="660" y="1707"/>
                  </a:lnTo>
                  <a:lnTo>
                    <a:pt x="652" y="1709"/>
                  </a:lnTo>
                  <a:lnTo>
                    <a:pt x="644" y="1711"/>
                  </a:lnTo>
                  <a:lnTo>
                    <a:pt x="635" y="1713"/>
                  </a:lnTo>
                  <a:lnTo>
                    <a:pt x="625" y="1714"/>
                  </a:lnTo>
                  <a:lnTo>
                    <a:pt x="616" y="1714"/>
                  </a:lnTo>
                  <a:lnTo>
                    <a:pt x="607" y="1715"/>
                  </a:lnTo>
                  <a:lnTo>
                    <a:pt x="598" y="1716"/>
                  </a:lnTo>
                  <a:lnTo>
                    <a:pt x="590" y="1718"/>
                  </a:lnTo>
                  <a:lnTo>
                    <a:pt x="577" y="1722"/>
                  </a:lnTo>
                  <a:lnTo>
                    <a:pt x="565" y="1726"/>
                  </a:lnTo>
                  <a:lnTo>
                    <a:pt x="554" y="1731"/>
                  </a:lnTo>
                  <a:lnTo>
                    <a:pt x="542" y="1736"/>
                  </a:lnTo>
                  <a:lnTo>
                    <a:pt x="530" y="1740"/>
                  </a:lnTo>
                  <a:lnTo>
                    <a:pt x="517" y="1742"/>
                  </a:lnTo>
                  <a:lnTo>
                    <a:pt x="504" y="1745"/>
                  </a:lnTo>
                  <a:lnTo>
                    <a:pt x="491" y="1745"/>
                  </a:lnTo>
                  <a:lnTo>
                    <a:pt x="484" y="1738"/>
                  </a:lnTo>
                  <a:lnTo>
                    <a:pt x="479" y="1730"/>
                  </a:lnTo>
                  <a:lnTo>
                    <a:pt x="477" y="1719"/>
                  </a:lnTo>
                  <a:lnTo>
                    <a:pt x="475" y="1710"/>
                  </a:lnTo>
                  <a:lnTo>
                    <a:pt x="471" y="1701"/>
                  </a:lnTo>
                  <a:lnTo>
                    <a:pt x="466" y="1695"/>
                  </a:lnTo>
                  <a:lnTo>
                    <a:pt x="458" y="1692"/>
                  </a:lnTo>
                  <a:lnTo>
                    <a:pt x="447" y="1694"/>
                  </a:lnTo>
                  <a:lnTo>
                    <a:pt x="441" y="1695"/>
                  </a:lnTo>
                  <a:lnTo>
                    <a:pt x="435" y="1698"/>
                  </a:lnTo>
                  <a:lnTo>
                    <a:pt x="431" y="1701"/>
                  </a:lnTo>
                  <a:lnTo>
                    <a:pt x="428" y="1707"/>
                  </a:lnTo>
                  <a:lnTo>
                    <a:pt x="426" y="1726"/>
                  </a:lnTo>
                  <a:lnTo>
                    <a:pt x="423" y="1746"/>
                  </a:lnTo>
                  <a:lnTo>
                    <a:pt x="420" y="1766"/>
                  </a:lnTo>
                  <a:lnTo>
                    <a:pt x="417" y="1785"/>
                  </a:lnTo>
                  <a:lnTo>
                    <a:pt x="413" y="1805"/>
                  </a:lnTo>
                  <a:lnTo>
                    <a:pt x="408" y="1823"/>
                  </a:lnTo>
                  <a:lnTo>
                    <a:pt x="400" y="1840"/>
                  </a:lnTo>
                  <a:lnTo>
                    <a:pt x="390" y="1858"/>
                  </a:lnTo>
                  <a:lnTo>
                    <a:pt x="392" y="1878"/>
                  </a:lnTo>
                  <a:lnTo>
                    <a:pt x="386" y="1896"/>
                  </a:lnTo>
                  <a:lnTo>
                    <a:pt x="375" y="1912"/>
                  </a:lnTo>
                  <a:lnTo>
                    <a:pt x="370" y="1929"/>
                  </a:lnTo>
                  <a:lnTo>
                    <a:pt x="363" y="1974"/>
                  </a:lnTo>
                  <a:lnTo>
                    <a:pt x="352" y="2017"/>
                  </a:lnTo>
                  <a:lnTo>
                    <a:pt x="344" y="2059"/>
                  </a:lnTo>
                  <a:lnTo>
                    <a:pt x="341" y="2105"/>
                  </a:lnTo>
                  <a:lnTo>
                    <a:pt x="348" y="2128"/>
                  </a:lnTo>
                  <a:lnTo>
                    <a:pt x="350" y="2151"/>
                  </a:lnTo>
                  <a:lnTo>
                    <a:pt x="349" y="2176"/>
                  </a:lnTo>
                  <a:lnTo>
                    <a:pt x="344" y="2199"/>
                  </a:lnTo>
                  <a:lnTo>
                    <a:pt x="337" y="2222"/>
                  </a:lnTo>
                  <a:lnTo>
                    <a:pt x="328" y="2244"/>
                  </a:lnTo>
                  <a:lnTo>
                    <a:pt x="318" y="2264"/>
                  </a:lnTo>
                  <a:lnTo>
                    <a:pt x="306" y="2284"/>
                  </a:lnTo>
                  <a:lnTo>
                    <a:pt x="306" y="2264"/>
                  </a:lnTo>
                  <a:lnTo>
                    <a:pt x="306" y="2245"/>
                  </a:lnTo>
                  <a:lnTo>
                    <a:pt x="305" y="2225"/>
                  </a:lnTo>
                  <a:lnTo>
                    <a:pt x="296" y="2209"/>
                  </a:lnTo>
                  <a:lnTo>
                    <a:pt x="279" y="2210"/>
                  </a:lnTo>
                  <a:lnTo>
                    <a:pt x="264" y="2216"/>
                  </a:lnTo>
                  <a:lnTo>
                    <a:pt x="250" y="2225"/>
                  </a:lnTo>
                  <a:lnTo>
                    <a:pt x="237" y="2237"/>
                  </a:lnTo>
                  <a:lnTo>
                    <a:pt x="223" y="2249"/>
                  </a:lnTo>
                  <a:lnTo>
                    <a:pt x="211" y="2261"/>
                  </a:lnTo>
                  <a:lnTo>
                    <a:pt x="196" y="2269"/>
                  </a:lnTo>
                  <a:lnTo>
                    <a:pt x="181" y="2275"/>
                  </a:lnTo>
                  <a:lnTo>
                    <a:pt x="169" y="2276"/>
                  </a:lnTo>
                  <a:lnTo>
                    <a:pt x="156" y="2277"/>
                  </a:lnTo>
                  <a:lnTo>
                    <a:pt x="141" y="2277"/>
                  </a:lnTo>
                  <a:lnTo>
                    <a:pt x="124" y="2277"/>
                  </a:lnTo>
                  <a:lnTo>
                    <a:pt x="109" y="2277"/>
                  </a:lnTo>
                  <a:lnTo>
                    <a:pt x="97" y="2276"/>
                  </a:lnTo>
                  <a:lnTo>
                    <a:pt x="88" y="2275"/>
                  </a:lnTo>
                  <a:lnTo>
                    <a:pt x="83" y="2272"/>
                  </a:lnTo>
                  <a:lnTo>
                    <a:pt x="84" y="2263"/>
                  </a:lnTo>
                  <a:lnTo>
                    <a:pt x="90" y="2259"/>
                  </a:lnTo>
                  <a:lnTo>
                    <a:pt x="98" y="2255"/>
                  </a:lnTo>
                  <a:lnTo>
                    <a:pt x="106" y="2252"/>
                  </a:lnTo>
                  <a:lnTo>
                    <a:pt x="118" y="2247"/>
                  </a:lnTo>
                  <a:lnTo>
                    <a:pt x="129" y="2243"/>
                  </a:lnTo>
                  <a:lnTo>
                    <a:pt x="139" y="2238"/>
                  </a:lnTo>
                  <a:lnTo>
                    <a:pt x="150" y="2233"/>
                  </a:lnTo>
                  <a:lnTo>
                    <a:pt x="159" y="2226"/>
                  </a:lnTo>
                  <a:lnTo>
                    <a:pt x="168" y="2218"/>
                  </a:lnTo>
                  <a:lnTo>
                    <a:pt x="175" y="2208"/>
                  </a:lnTo>
                  <a:lnTo>
                    <a:pt x="182" y="2195"/>
                  </a:lnTo>
                  <a:lnTo>
                    <a:pt x="187" y="2180"/>
                  </a:lnTo>
                  <a:lnTo>
                    <a:pt x="192" y="2166"/>
                  </a:lnTo>
                  <a:lnTo>
                    <a:pt x="202" y="2154"/>
                  </a:lnTo>
                  <a:lnTo>
                    <a:pt x="211" y="2141"/>
                  </a:lnTo>
                  <a:lnTo>
                    <a:pt x="221" y="2130"/>
                  </a:lnTo>
                  <a:lnTo>
                    <a:pt x="232" y="2117"/>
                  </a:lnTo>
                  <a:lnTo>
                    <a:pt x="242" y="2105"/>
                  </a:lnTo>
                  <a:lnTo>
                    <a:pt x="250" y="2092"/>
                  </a:lnTo>
                  <a:lnTo>
                    <a:pt x="260" y="2028"/>
                  </a:lnTo>
                  <a:lnTo>
                    <a:pt x="268" y="1964"/>
                  </a:lnTo>
                  <a:lnTo>
                    <a:pt x="274" y="1899"/>
                  </a:lnTo>
                  <a:lnTo>
                    <a:pt x="279" y="1833"/>
                  </a:lnTo>
                  <a:lnTo>
                    <a:pt x="283" y="1769"/>
                  </a:lnTo>
                  <a:lnTo>
                    <a:pt x="288" y="1703"/>
                  </a:lnTo>
                  <a:lnTo>
                    <a:pt x="294" y="1638"/>
                  </a:lnTo>
                  <a:lnTo>
                    <a:pt x="301" y="1573"/>
                  </a:lnTo>
                  <a:lnTo>
                    <a:pt x="304" y="1522"/>
                  </a:lnTo>
                  <a:lnTo>
                    <a:pt x="311" y="1474"/>
                  </a:lnTo>
                  <a:lnTo>
                    <a:pt x="321" y="1427"/>
                  </a:lnTo>
                  <a:lnTo>
                    <a:pt x="334" y="1380"/>
                  </a:lnTo>
                  <a:lnTo>
                    <a:pt x="348" y="1333"/>
                  </a:lnTo>
                  <a:lnTo>
                    <a:pt x="362" y="1287"/>
                  </a:lnTo>
                  <a:lnTo>
                    <a:pt x="375" y="1242"/>
                  </a:lnTo>
                  <a:lnTo>
                    <a:pt x="387" y="1196"/>
                  </a:lnTo>
                  <a:lnTo>
                    <a:pt x="375" y="1155"/>
                  </a:lnTo>
                  <a:lnTo>
                    <a:pt x="371" y="1112"/>
                  </a:lnTo>
                  <a:lnTo>
                    <a:pt x="372" y="1068"/>
                  </a:lnTo>
                  <a:lnTo>
                    <a:pt x="375" y="1026"/>
                  </a:lnTo>
                  <a:lnTo>
                    <a:pt x="380" y="982"/>
                  </a:lnTo>
                  <a:lnTo>
                    <a:pt x="382" y="939"/>
                  </a:lnTo>
                  <a:lnTo>
                    <a:pt x="381" y="898"/>
                  </a:lnTo>
                  <a:lnTo>
                    <a:pt x="373" y="856"/>
                  </a:lnTo>
                  <a:lnTo>
                    <a:pt x="371" y="853"/>
                  </a:lnTo>
                  <a:lnTo>
                    <a:pt x="367" y="852"/>
                  </a:lnTo>
                  <a:lnTo>
                    <a:pt x="363" y="853"/>
                  </a:lnTo>
                  <a:lnTo>
                    <a:pt x="361" y="854"/>
                  </a:lnTo>
                  <a:lnTo>
                    <a:pt x="354" y="863"/>
                  </a:lnTo>
                  <a:lnTo>
                    <a:pt x="347" y="873"/>
                  </a:lnTo>
                  <a:lnTo>
                    <a:pt x="341" y="882"/>
                  </a:lnTo>
                  <a:lnTo>
                    <a:pt x="335" y="892"/>
                  </a:lnTo>
                  <a:lnTo>
                    <a:pt x="331" y="903"/>
                  </a:lnTo>
                  <a:lnTo>
                    <a:pt x="327" y="913"/>
                  </a:lnTo>
                  <a:lnTo>
                    <a:pt x="324" y="923"/>
                  </a:lnTo>
                  <a:lnTo>
                    <a:pt x="320" y="934"/>
                  </a:lnTo>
                  <a:lnTo>
                    <a:pt x="313" y="938"/>
                  </a:lnTo>
                  <a:lnTo>
                    <a:pt x="306" y="943"/>
                  </a:lnTo>
                  <a:lnTo>
                    <a:pt x="299" y="947"/>
                  </a:lnTo>
                  <a:lnTo>
                    <a:pt x="293" y="952"/>
                  </a:lnTo>
                  <a:lnTo>
                    <a:pt x="286" y="957"/>
                  </a:lnTo>
                  <a:lnTo>
                    <a:pt x="278" y="959"/>
                  </a:lnTo>
                  <a:lnTo>
                    <a:pt x="271" y="961"/>
                  </a:lnTo>
                  <a:lnTo>
                    <a:pt x="263" y="962"/>
                  </a:lnTo>
                  <a:lnTo>
                    <a:pt x="250" y="972"/>
                  </a:lnTo>
                  <a:lnTo>
                    <a:pt x="236" y="981"/>
                  </a:lnTo>
                  <a:lnTo>
                    <a:pt x="223" y="990"/>
                  </a:lnTo>
                  <a:lnTo>
                    <a:pt x="210" y="999"/>
                  </a:lnTo>
                  <a:lnTo>
                    <a:pt x="196" y="1006"/>
                  </a:lnTo>
                  <a:lnTo>
                    <a:pt x="182" y="1011"/>
                  </a:lnTo>
                  <a:lnTo>
                    <a:pt x="166" y="1013"/>
                  </a:lnTo>
                  <a:lnTo>
                    <a:pt x="150" y="1011"/>
                  </a:lnTo>
                  <a:lnTo>
                    <a:pt x="139" y="1017"/>
                  </a:lnTo>
                  <a:lnTo>
                    <a:pt x="131" y="1025"/>
                  </a:lnTo>
                  <a:lnTo>
                    <a:pt x="124" y="1035"/>
                  </a:lnTo>
                  <a:lnTo>
                    <a:pt x="120" y="1045"/>
                  </a:lnTo>
                  <a:lnTo>
                    <a:pt x="113" y="1056"/>
                  </a:lnTo>
                  <a:lnTo>
                    <a:pt x="106" y="1065"/>
                  </a:lnTo>
                  <a:lnTo>
                    <a:pt x="97" y="1073"/>
                  </a:lnTo>
                  <a:lnTo>
                    <a:pt x="85" y="1078"/>
                  </a:lnTo>
                  <a:lnTo>
                    <a:pt x="77" y="1091"/>
                  </a:lnTo>
                  <a:lnTo>
                    <a:pt x="77" y="1106"/>
                  </a:lnTo>
                  <a:lnTo>
                    <a:pt x="75" y="1120"/>
                  </a:lnTo>
                  <a:lnTo>
                    <a:pt x="61" y="1126"/>
                  </a:lnTo>
                  <a:lnTo>
                    <a:pt x="56" y="1127"/>
                  </a:lnTo>
                  <a:lnTo>
                    <a:pt x="51" y="1128"/>
                  </a:lnTo>
                  <a:lnTo>
                    <a:pt x="46" y="1128"/>
                  </a:lnTo>
                  <a:lnTo>
                    <a:pt x="40" y="1130"/>
                  </a:lnTo>
                  <a:lnTo>
                    <a:pt x="36" y="1131"/>
                  </a:lnTo>
                  <a:lnTo>
                    <a:pt x="31" y="1133"/>
                  </a:lnTo>
                  <a:lnTo>
                    <a:pt x="27" y="1138"/>
                  </a:lnTo>
                  <a:lnTo>
                    <a:pt x="23" y="1142"/>
                  </a:lnTo>
                  <a:lnTo>
                    <a:pt x="16" y="1125"/>
                  </a:lnTo>
                  <a:lnTo>
                    <a:pt x="7" y="1108"/>
                  </a:lnTo>
                  <a:lnTo>
                    <a:pt x="0" y="1090"/>
                  </a:lnTo>
                  <a:lnTo>
                    <a:pt x="2" y="1071"/>
                  </a:lnTo>
                  <a:lnTo>
                    <a:pt x="24" y="1014"/>
                  </a:lnTo>
                  <a:lnTo>
                    <a:pt x="121" y="965"/>
                  </a:lnTo>
                  <a:lnTo>
                    <a:pt x="137" y="950"/>
                  </a:lnTo>
                  <a:lnTo>
                    <a:pt x="154" y="936"/>
                  </a:lnTo>
                  <a:lnTo>
                    <a:pt x="170" y="923"/>
                  </a:lnTo>
                  <a:lnTo>
                    <a:pt x="188" y="911"/>
                  </a:lnTo>
                  <a:lnTo>
                    <a:pt x="205" y="898"/>
                  </a:lnTo>
                  <a:lnTo>
                    <a:pt x="222" y="885"/>
                  </a:lnTo>
                  <a:lnTo>
                    <a:pt x="240" y="871"/>
                  </a:lnTo>
                  <a:lnTo>
                    <a:pt x="256" y="858"/>
                  </a:lnTo>
                  <a:lnTo>
                    <a:pt x="258" y="851"/>
                  </a:lnTo>
                  <a:lnTo>
                    <a:pt x="258" y="841"/>
                  </a:lnTo>
                  <a:lnTo>
                    <a:pt x="258" y="833"/>
                  </a:lnTo>
                  <a:lnTo>
                    <a:pt x="259" y="825"/>
                  </a:lnTo>
                  <a:lnTo>
                    <a:pt x="270" y="817"/>
                  </a:lnTo>
                  <a:lnTo>
                    <a:pt x="280" y="808"/>
                  </a:lnTo>
                  <a:lnTo>
                    <a:pt x="287" y="798"/>
                  </a:lnTo>
                  <a:lnTo>
                    <a:pt x="287" y="785"/>
                  </a:lnTo>
                  <a:lnTo>
                    <a:pt x="293" y="771"/>
                  </a:lnTo>
                  <a:lnTo>
                    <a:pt x="299" y="757"/>
                  </a:lnTo>
                  <a:lnTo>
                    <a:pt x="306" y="742"/>
                  </a:lnTo>
                  <a:lnTo>
                    <a:pt x="312" y="727"/>
                  </a:lnTo>
                  <a:lnTo>
                    <a:pt x="316" y="712"/>
                  </a:lnTo>
                  <a:lnTo>
                    <a:pt x="318" y="697"/>
                  </a:lnTo>
                  <a:lnTo>
                    <a:pt x="317" y="681"/>
                  </a:lnTo>
                  <a:lnTo>
                    <a:pt x="312" y="665"/>
                  </a:lnTo>
                  <a:lnTo>
                    <a:pt x="319" y="646"/>
                  </a:lnTo>
                  <a:lnTo>
                    <a:pt x="321" y="625"/>
                  </a:lnTo>
                  <a:lnTo>
                    <a:pt x="321" y="604"/>
                  </a:lnTo>
                  <a:lnTo>
                    <a:pt x="320" y="583"/>
                  </a:lnTo>
                  <a:lnTo>
                    <a:pt x="318" y="563"/>
                  </a:lnTo>
                  <a:lnTo>
                    <a:pt x="318" y="542"/>
                  </a:lnTo>
                  <a:lnTo>
                    <a:pt x="323" y="522"/>
                  </a:lnTo>
                  <a:lnTo>
                    <a:pt x="331" y="504"/>
                  </a:lnTo>
                  <a:lnTo>
                    <a:pt x="337" y="491"/>
                  </a:lnTo>
                  <a:lnTo>
                    <a:pt x="343" y="477"/>
                  </a:lnTo>
                  <a:lnTo>
                    <a:pt x="349" y="464"/>
                  </a:lnTo>
                  <a:lnTo>
                    <a:pt x="355" y="449"/>
                  </a:lnTo>
                  <a:lnTo>
                    <a:pt x="361" y="435"/>
                  </a:lnTo>
                  <a:lnTo>
                    <a:pt x="366" y="421"/>
                  </a:lnTo>
                  <a:lnTo>
                    <a:pt x="372" y="407"/>
                  </a:lnTo>
                  <a:lnTo>
                    <a:pt x="378" y="394"/>
                  </a:lnTo>
                  <a:lnTo>
                    <a:pt x="379" y="419"/>
                  </a:lnTo>
                  <a:lnTo>
                    <a:pt x="374" y="443"/>
                  </a:lnTo>
                  <a:lnTo>
                    <a:pt x="367" y="467"/>
                  </a:lnTo>
                  <a:lnTo>
                    <a:pt x="362" y="492"/>
                  </a:lnTo>
                  <a:lnTo>
                    <a:pt x="362" y="535"/>
                  </a:lnTo>
                  <a:lnTo>
                    <a:pt x="361" y="578"/>
                  </a:lnTo>
                  <a:lnTo>
                    <a:pt x="361" y="620"/>
                  </a:lnTo>
                  <a:lnTo>
                    <a:pt x="364" y="662"/>
                  </a:lnTo>
                  <a:lnTo>
                    <a:pt x="370" y="650"/>
                  </a:lnTo>
                  <a:lnTo>
                    <a:pt x="381" y="625"/>
                  </a:lnTo>
                  <a:lnTo>
                    <a:pt x="395" y="590"/>
                  </a:lnTo>
                  <a:lnTo>
                    <a:pt x="412" y="550"/>
                  </a:lnTo>
                  <a:lnTo>
                    <a:pt x="431" y="505"/>
                  </a:lnTo>
                  <a:lnTo>
                    <a:pt x="449" y="461"/>
                  </a:lnTo>
                  <a:lnTo>
                    <a:pt x="466" y="420"/>
                  </a:lnTo>
                  <a:lnTo>
                    <a:pt x="481" y="386"/>
                  </a:lnTo>
                  <a:lnTo>
                    <a:pt x="484" y="376"/>
                  </a:lnTo>
                  <a:lnTo>
                    <a:pt x="486" y="363"/>
                  </a:lnTo>
                  <a:lnTo>
                    <a:pt x="487" y="352"/>
                  </a:lnTo>
                  <a:lnTo>
                    <a:pt x="484" y="341"/>
                  </a:lnTo>
                  <a:lnTo>
                    <a:pt x="469" y="356"/>
                  </a:lnTo>
                  <a:lnTo>
                    <a:pt x="457" y="373"/>
                  </a:lnTo>
                  <a:lnTo>
                    <a:pt x="447" y="390"/>
                  </a:lnTo>
                  <a:lnTo>
                    <a:pt x="439" y="408"/>
                  </a:lnTo>
                  <a:lnTo>
                    <a:pt x="430" y="426"/>
                  </a:lnTo>
                  <a:lnTo>
                    <a:pt x="419" y="443"/>
                  </a:lnTo>
                  <a:lnTo>
                    <a:pt x="407" y="459"/>
                  </a:lnTo>
                  <a:lnTo>
                    <a:pt x="390" y="473"/>
                  </a:lnTo>
                  <a:lnTo>
                    <a:pt x="394" y="431"/>
                  </a:lnTo>
                  <a:lnTo>
                    <a:pt x="393" y="390"/>
                  </a:lnTo>
                  <a:lnTo>
                    <a:pt x="386" y="351"/>
                  </a:lnTo>
                  <a:lnTo>
                    <a:pt x="371" y="313"/>
                  </a:lnTo>
                  <a:lnTo>
                    <a:pt x="359" y="307"/>
                  </a:lnTo>
                  <a:lnTo>
                    <a:pt x="348" y="307"/>
                  </a:lnTo>
                  <a:lnTo>
                    <a:pt x="336" y="310"/>
                  </a:lnTo>
                  <a:lnTo>
                    <a:pt x="325" y="315"/>
                  </a:lnTo>
                  <a:lnTo>
                    <a:pt x="314" y="320"/>
                  </a:lnTo>
                  <a:lnTo>
                    <a:pt x="303" y="322"/>
                  </a:lnTo>
                  <a:lnTo>
                    <a:pt x="293" y="318"/>
                  </a:lnTo>
                  <a:lnTo>
                    <a:pt x="281" y="309"/>
                  </a:lnTo>
                  <a:lnTo>
                    <a:pt x="281" y="300"/>
                  </a:lnTo>
                  <a:lnTo>
                    <a:pt x="282" y="288"/>
                  </a:lnTo>
                  <a:lnTo>
                    <a:pt x="280" y="279"/>
                  </a:lnTo>
                  <a:lnTo>
                    <a:pt x="270" y="275"/>
                  </a:lnTo>
                  <a:lnTo>
                    <a:pt x="265" y="269"/>
                  </a:lnTo>
                  <a:lnTo>
                    <a:pt x="266" y="262"/>
                  </a:lnTo>
                  <a:lnTo>
                    <a:pt x="267" y="255"/>
                  </a:lnTo>
                  <a:lnTo>
                    <a:pt x="263" y="249"/>
                  </a:lnTo>
                  <a:lnTo>
                    <a:pt x="263" y="241"/>
                  </a:lnTo>
                  <a:lnTo>
                    <a:pt x="265" y="233"/>
                  </a:lnTo>
                  <a:lnTo>
                    <a:pt x="264" y="225"/>
                  </a:lnTo>
                  <a:lnTo>
                    <a:pt x="256" y="220"/>
                  </a:lnTo>
                  <a:lnTo>
                    <a:pt x="250" y="218"/>
                  </a:lnTo>
                  <a:lnTo>
                    <a:pt x="246" y="215"/>
                  </a:lnTo>
                  <a:lnTo>
                    <a:pt x="244" y="211"/>
                  </a:lnTo>
                  <a:lnTo>
                    <a:pt x="243" y="205"/>
                  </a:lnTo>
                  <a:lnTo>
                    <a:pt x="253" y="194"/>
                  </a:lnTo>
                  <a:lnTo>
                    <a:pt x="263" y="181"/>
                  </a:lnTo>
                  <a:lnTo>
                    <a:pt x="271" y="167"/>
                  </a:lnTo>
                  <a:lnTo>
                    <a:pt x="275" y="154"/>
                  </a:lnTo>
                  <a:lnTo>
                    <a:pt x="266" y="142"/>
                  </a:lnTo>
                  <a:lnTo>
                    <a:pt x="263" y="131"/>
                  </a:lnTo>
                  <a:lnTo>
                    <a:pt x="265" y="119"/>
                  </a:lnTo>
                  <a:lnTo>
                    <a:pt x="268" y="106"/>
                  </a:lnTo>
                  <a:lnTo>
                    <a:pt x="271" y="95"/>
                  </a:lnTo>
                  <a:lnTo>
                    <a:pt x="272" y="83"/>
                  </a:lnTo>
                  <a:lnTo>
                    <a:pt x="267" y="72"/>
                  </a:lnTo>
                  <a:lnTo>
                    <a:pt x="255" y="63"/>
                  </a:lnTo>
                  <a:lnTo>
                    <a:pt x="255" y="51"/>
                  </a:lnTo>
                  <a:lnTo>
                    <a:pt x="258" y="42"/>
                  </a:lnTo>
                  <a:lnTo>
                    <a:pt x="266" y="36"/>
                  </a:lnTo>
                  <a:lnTo>
                    <a:pt x="275" y="31"/>
                  </a:lnTo>
                  <a:lnTo>
                    <a:pt x="285" y="34"/>
                  </a:lnTo>
                  <a:lnTo>
                    <a:pt x="294" y="34"/>
                  </a:lnTo>
                  <a:lnTo>
                    <a:pt x="302" y="34"/>
                  </a:lnTo>
                  <a:lnTo>
                    <a:pt x="310" y="34"/>
                  </a:lnTo>
                  <a:lnTo>
                    <a:pt x="318" y="31"/>
                  </a:lnTo>
                  <a:lnTo>
                    <a:pt x="326" y="28"/>
                  </a:lnTo>
                  <a:lnTo>
                    <a:pt x="334" y="25"/>
                  </a:lnTo>
                  <a:lnTo>
                    <a:pt x="341" y="19"/>
                  </a:lnTo>
                  <a:lnTo>
                    <a:pt x="354" y="13"/>
                  </a:lnTo>
                  <a:lnTo>
                    <a:pt x="367" y="8"/>
                  </a:lnTo>
                  <a:lnTo>
                    <a:pt x="382" y="4"/>
                  </a:lnTo>
                  <a:lnTo>
                    <a:pt x="396" y="2"/>
                  </a:lnTo>
                  <a:lnTo>
                    <a:pt x="411" y="0"/>
                  </a:lnTo>
                  <a:lnTo>
                    <a:pt x="425" y="3"/>
                  </a:lnTo>
                  <a:lnTo>
                    <a:pt x="439" y="7"/>
                  </a:lnTo>
                  <a:lnTo>
                    <a:pt x="453" y="14"/>
                  </a:lnTo>
                  <a:lnTo>
                    <a:pt x="485" y="17"/>
                  </a:lnTo>
                  <a:close/>
                </a:path>
              </a:pathLst>
            </a:custGeom>
            <a:solidFill>
              <a:schemeClr val="accent1"/>
            </a:solidFill>
            <a:ln w="9525">
              <a:solidFill>
                <a:schemeClr val="accent1"/>
              </a:solidFill>
              <a:round/>
              <a:headEnd/>
              <a:tailEnd/>
            </a:ln>
          </p:spPr>
          <p:txBody>
            <a:bodyPr/>
            <a:lstStyle/>
            <a:p>
              <a:endParaRPr lang="LID4096"/>
            </a:p>
          </p:txBody>
        </p:sp>
        <p:sp>
          <p:nvSpPr>
            <p:cNvPr id="135179" name="Freeform 11">
              <a:extLst>
                <a:ext uri="{FF2B5EF4-FFF2-40B4-BE49-F238E27FC236}">
                  <a16:creationId xmlns:a16="http://schemas.microsoft.com/office/drawing/2014/main" id="{9FBB5789-F932-772B-10E3-AEF65FC60865}"/>
                </a:ext>
              </a:extLst>
            </p:cNvPr>
            <p:cNvSpPr>
              <a:spLocks/>
            </p:cNvSpPr>
            <p:nvPr/>
          </p:nvSpPr>
          <p:spPr bwMode="auto">
            <a:xfrm>
              <a:off x="3798" y="4313"/>
              <a:ext cx="18" cy="7"/>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5180" name="AutoShape 12">
              <a:extLst>
                <a:ext uri="{FF2B5EF4-FFF2-40B4-BE49-F238E27FC236}">
                  <a16:creationId xmlns:a16="http://schemas.microsoft.com/office/drawing/2014/main" id="{D20DC2BC-A248-1F4B-DCB0-739991EADC22}"/>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5181" name="AutoShape 13">
              <a:extLst>
                <a:ext uri="{FF2B5EF4-FFF2-40B4-BE49-F238E27FC236}">
                  <a16:creationId xmlns:a16="http://schemas.microsoft.com/office/drawing/2014/main" id="{D70FB743-725A-5BB3-4D9F-FFA63F8D2E48}"/>
                </a:ext>
              </a:extLst>
            </p:cNvPr>
            <p:cNvSpPr>
              <a:spLocks noChangeArrowheads="1"/>
            </p:cNvSpPr>
            <p:nvPr/>
          </p:nvSpPr>
          <p:spPr bwMode="auto">
            <a:xfrm rot="5400000" flipV="1">
              <a:off x="2833" y="3188"/>
              <a:ext cx="1617" cy="364"/>
            </a:xfrm>
            <a:custGeom>
              <a:avLst/>
              <a:gdLst>
                <a:gd name="G0" fmla="+- 2825 0 0"/>
                <a:gd name="G1" fmla="+- 21600 0 2825"/>
                <a:gd name="G2" fmla="*/ 2825 1 2"/>
                <a:gd name="G3" fmla="+- 21600 0 G2"/>
                <a:gd name="G4" fmla="+/ 2825 21600 2"/>
                <a:gd name="G5" fmla="+/ G1 0 2"/>
                <a:gd name="G6" fmla="*/ 21600 21600 2825"/>
                <a:gd name="G7" fmla="*/ G6 1 2"/>
                <a:gd name="G8" fmla="+- 21600 0 G7"/>
                <a:gd name="G9" fmla="*/ 21600 1 2"/>
                <a:gd name="G10" fmla="+- 2825 0 G9"/>
                <a:gd name="G11" fmla="?: G10 G8 0"/>
                <a:gd name="G12" fmla="?: G10 G7 21600"/>
                <a:gd name="T0" fmla="*/ 20187 w 21600"/>
                <a:gd name="T1" fmla="*/ 10800 h 21600"/>
                <a:gd name="T2" fmla="*/ 10800 w 21600"/>
                <a:gd name="T3" fmla="*/ 21600 h 21600"/>
                <a:gd name="T4" fmla="*/ 1413 w 21600"/>
                <a:gd name="T5" fmla="*/ 10800 h 21600"/>
                <a:gd name="T6" fmla="*/ 10800 w 21600"/>
                <a:gd name="T7" fmla="*/ 0 h 21600"/>
                <a:gd name="T8" fmla="*/ 3213 w 21600"/>
                <a:gd name="T9" fmla="*/ 3213 h 21600"/>
                <a:gd name="T10" fmla="*/ 18387 w 21600"/>
                <a:gd name="T11" fmla="*/ 18387 h 21600"/>
              </a:gdLst>
              <a:ahLst/>
              <a:cxnLst>
                <a:cxn ang="0">
                  <a:pos x="T0" y="T1"/>
                </a:cxn>
                <a:cxn ang="0">
                  <a:pos x="T2" y="T3"/>
                </a:cxn>
                <a:cxn ang="0">
                  <a:pos x="T4" y="T5"/>
                </a:cxn>
                <a:cxn ang="0">
                  <a:pos x="T6" y="T7"/>
                </a:cxn>
              </a:cxnLst>
              <a:rect l="T8" t="T9" r="T10" b="T11"/>
              <a:pathLst>
                <a:path w="21600" h="21600">
                  <a:moveTo>
                    <a:pt x="0" y="0"/>
                  </a:moveTo>
                  <a:lnTo>
                    <a:pt x="2825" y="21600"/>
                  </a:lnTo>
                  <a:lnTo>
                    <a:pt x="1877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CA" altLang="LID4096" b="0"/>
            </a:p>
          </p:txBody>
        </p:sp>
        <p:sp>
          <p:nvSpPr>
            <p:cNvPr id="135182" name="AutoShape 14">
              <a:extLst>
                <a:ext uri="{FF2B5EF4-FFF2-40B4-BE49-F238E27FC236}">
                  <a16:creationId xmlns:a16="http://schemas.microsoft.com/office/drawing/2014/main" id="{DA5BC3FA-5965-9B63-B2B0-2F5D578309F7}"/>
                </a:ext>
              </a:extLst>
            </p:cNvPr>
            <p:cNvSpPr>
              <a:spLocks noChangeArrowheads="1"/>
            </p:cNvSpPr>
            <p:nvPr/>
          </p:nvSpPr>
          <p:spPr bwMode="auto">
            <a:xfrm rot="5400000" flipV="1">
              <a:off x="2708" y="3292"/>
              <a:ext cx="1652" cy="156"/>
            </a:xfrm>
            <a:custGeom>
              <a:avLst/>
              <a:gdLst>
                <a:gd name="G0" fmla="+- 5257 0 0"/>
                <a:gd name="G1" fmla="+- 21600 0 5257"/>
                <a:gd name="G2" fmla="*/ 5257 1 2"/>
                <a:gd name="G3" fmla="+- 21600 0 G2"/>
                <a:gd name="G4" fmla="+/ 5257 21600 2"/>
                <a:gd name="G5" fmla="+/ G1 0 2"/>
                <a:gd name="G6" fmla="*/ 21600 21600 5257"/>
                <a:gd name="G7" fmla="*/ G6 1 2"/>
                <a:gd name="G8" fmla="+- 21600 0 G7"/>
                <a:gd name="G9" fmla="*/ 21600 1 2"/>
                <a:gd name="G10" fmla="+- 5257 0 G9"/>
                <a:gd name="G11" fmla="?: G10 G8 0"/>
                <a:gd name="G12" fmla="?: G10 G7 21600"/>
                <a:gd name="T0" fmla="*/ 18971 w 21600"/>
                <a:gd name="T1" fmla="*/ 10800 h 21600"/>
                <a:gd name="T2" fmla="*/ 10800 w 21600"/>
                <a:gd name="T3" fmla="*/ 21600 h 21600"/>
                <a:gd name="T4" fmla="*/ 2629 w 21600"/>
                <a:gd name="T5" fmla="*/ 10800 h 21600"/>
                <a:gd name="T6" fmla="*/ 10800 w 21600"/>
                <a:gd name="T7" fmla="*/ 0 h 21600"/>
                <a:gd name="T8" fmla="*/ 4429 w 21600"/>
                <a:gd name="T9" fmla="*/ 4429 h 21600"/>
                <a:gd name="T10" fmla="*/ 17171 w 21600"/>
                <a:gd name="T11" fmla="*/ 17171 h 21600"/>
              </a:gdLst>
              <a:ahLst/>
              <a:cxnLst>
                <a:cxn ang="0">
                  <a:pos x="T0" y="T1"/>
                </a:cxn>
                <a:cxn ang="0">
                  <a:pos x="T2" y="T3"/>
                </a:cxn>
                <a:cxn ang="0">
                  <a:pos x="T4" y="T5"/>
                </a:cxn>
                <a:cxn ang="0">
                  <a:pos x="T6" y="T7"/>
                </a:cxn>
              </a:cxnLst>
              <a:rect l="T8" t="T9" r="T10" b="T11"/>
              <a:pathLst>
                <a:path w="21600" h="21600">
                  <a:moveTo>
                    <a:pt x="0" y="0"/>
                  </a:moveTo>
                  <a:lnTo>
                    <a:pt x="5257" y="21600"/>
                  </a:lnTo>
                  <a:lnTo>
                    <a:pt x="16343"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5183" name="AutoShape 15">
              <a:extLst>
                <a:ext uri="{FF2B5EF4-FFF2-40B4-BE49-F238E27FC236}">
                  <a16:creationId xmlns:a16="http://schemas.microsoft.com/office/drawing/2014/main" id="{55F8B1CD-A0A9-4886-22E3-51B4939CC6C8}"/>
                </a:ext>
              </a:extLst>
            </p:cNvPr>
            <p:cNvSpPr>
              <a:spLocks noChangeArrowheads="1"/>
            </p:cNvSpPr>
            <p:nvPr/>
          </p:nvSpPr>
          <p:spPr bwMode="auto">
            <a:xfrm>
              <a:off x="4608" y="2256"/>
              <a:ext cx="576" cy="432"/>
            </a:xfrm>
            <a:prstGeom prst="wedgeRoundRectCallout">
              <a:avLst>
                <a:gd name="adj1" fmla="val -44963"/>
                <a:gd name="adj2" fmla="val 101852"/>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LID4096" sz="1800" b="0">
                  <a:latin typeface="Comic Sans MS" panose="030F0702030302020204" pitchFamily="66" charset="0"/>
                </a:rPr>
                <a:t>Hi Mary</a:t>
              </a:r>
              <a:endParaRPr lang="en-CA" altLang="LID4096" sz="1800" b="0">
                <a:latin typeface="Comic Sans MS" panose="030F0702030302020204" pitchFamily="66" charset="0"/>
              </a:endParaRPr>
            </a:p>
          </p:txBody>
        </p:sp>
        <p:grpSp>
          <p:nvGrpSpPr>
            <p:cNvPr id="135184" name="Group 16">
              <a:extLst>
                <a:ext uri="{FF2B5EF4-FFF2-40B4-BE49-F238E27FC236}">
                  <a16:creationId xmlns:a16="http://schemas.microsoft.com/office/drawing/2014/main" id="{0CBAAC3F-0E4C-C34D-9FBB-4C93C8148096}"/>
                </a:ext>
              </a:extLst>
            </p:cNvPr>
            <p:cNvGrpSpPr>
              <a:grpSpLocks/>
            </p:cNvGrpSpPr>
            <p:nvPr/>
          </p:nvGrpSpPr>
          <p:grpSpPr bwMode="auto">
            <a:xfrm>
              <a:off x="4752" y="2976"/>
              <a:ext cx="130" cy="773"/>
              <a:chOff x="5373" y="2775"/>
              <a:chExt cx="210" cy="1406"/>
            </a:xfrm>
          </p:grpSpPr>
          <p:sp>
            <p:nvSpPr>
              <p:cNvPr id="135185" name="AutoShape 17">
                <a:extLst>
                  <a:ext uri="{FF2B5EF4-FFF2-40B4-BE49-F238E27FC236}">
                    <a16:creationId xmlns:a16="http://schemas.microsoft.com/office/drawing/2014/main" id="{C99504AE-97F3-D5D3-616E-935FFEB2C867}"/>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5186" name="AutoShape 18">
                <a:extLst>
                  <a:ext uri="{FF2B5EF4-FFF2-40B4-BE49-F238E27FC236}">
                    <a16:creationId xmlns:a16="http://schemas.microsoft.com/office/drawing/2014/main" id="{B7E1B329-D6C8-F125-57FA-88A2FE781946}"/>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35187" name="Freeform 19">
              <a:extLst>
                <a:ext uri="{FF2B5EF4-FFF2-40B4-BE49-F238E27FC236}">
                  <a16:creationId xmlns:a16="http://schemas.microsoft.com/office/drawing/2014/main" id="{BF678E4A-17A6-0DAC-85ED-230ED7FFA40A}"/>
                </a:ext>
              </a:extLst>
            </p:cNvPr>
            <p:cNvSpPr>
              <a:spLocks/>
            </p:cNvSpPr>
            <p:nvPr/>
          </p:nvSpPr>
          <p:spPr bwMode="auto">
            <a:xfrm flipH="1">
              <a:off x="4219" y="2983"/>
              <a:ext cx="675" cy="1072"/>
            </a:xfrm>
            <a:custGeom>
              <a:avLst/>
              <a:gdLst>
                <a:gd name="T0" fmla="*/ 617 w 1476"/>
                <a:gd name="T1" fmla="*/ 270 h 2285"/>
                <a:gd name="T2" fmla="*/ 707 w 1476"/>
                <a:gd name="T3" fmla="*/ 348 h 2285"/>
                <a:gd name="T4" fmla="*/ 907 w 1476"/>
                <a:gd name="T5" fmla="*/ 480 h 2285"/>
                <a:gd name="T6" fmla="*/ 962 w 1476"/>
                <a:gd name="T7" fmla="*/ 425 h 2285"/>
                <a:gd name="T8" fmla="*/ 944 w 1476"/>
                <a:gd name="T9" fmla="*/ 178 h 2285"/>
                <a:gd name="T10" fmla="*/ 1059 w 1476"/>
                <a:gd name="T11" fmla="*/ 103 h 2285"/>
                <a:gd name="T12" fmla="*/ 1171 w 1476"/>
                <a:gd name="T13" fmla="*/ 160 h 2285"/>
                <a:gd name="T14" fmla="*/ 1220 w 1476"/>
                <a:gd name="T15" fmla="*/ 357 h 2285"/>
                <a:gd name="T16" fmla="*/ 1156 w 1476"/>
                <a:gd name="T17" fmla="*/ 451 h 2285"/>
                <a:gd name="T18" fmla="*/ 1203 w 1476"/>
                <a:gd name="T19" fmla="*/ 445 h 2285"/>
                <a:gd name="T20" fmla="*/ 1285 w 1476"/>
                <a:gd name="T21" fmla="*/ 472 h 2285"/>
                <a:gd name="T22" fmla="*/ 1325 w 1476"/>
                <a:gd name="T23" fmla="*/ 558 h 2285"/>
                <a:gd name="T24" fmla="*/ 1387 w 1476"/>
                <a:gd name="T25" fmla="*/ 841 h 2285"/>
                <a:gd name="T26" fmla="*/ 1460 w 1476"/>
                <a:gd name="T27" fmla="*/ 1346 h 2285"/>
                <a:gd name="T28" fmla="*/ 1417 w 1476"/>
                <a:gd name="T29" fmla="*/ 1351 h 2285"/>
                <a:gd name="T30" fmla="*/ 1387 w 1476"/>
                <a:gd name="T31" fmla="*/ 1164 h 2285"/>
                <a:gd name="T32" fmla="*/ 1263 w 1476"/>
                <a:gd name="T33" fmla="*/ 844 h 2285"/>
                <a:gd name="T34" fmla="*/ 1233 w 1476"/>
                <a:gd name="T35" fmla="*/ 1048 h 2285"/>
                <a:gd name="T36" fmla="*/ 1284 w 1476"/>
                <a:gd name="T37" fmla="*/ 1557 h 2285"/>
                <a:gd name="T38" fmla="*/ 1222 w 1476"/>
                <a:gd name="T39" fmla="*/ 2056 h 2285"/>
                <a:gd name="T40" fmla="*/ 1197 w 1476"/>
                <a:gd name="T41" fmla="*/ 2186 h 2285"/>
                <a:gd name="T42" fmla="*/ 1234 w 1476"/>
                <a:gd name="T43" fmla="*/ 2268 h 2285"/>
                <a:gd name="T44" fmla="*/ 1125 w 1476"/>
                <a:gd name="T45" fmla="*/ 2248 h 2285"/>
                <a:gd name="T46" fmla="*/ 1062 w 1476"/>
                <a:gd name="T47" fmla="*/ 2079 h 2285"/>
                <a:gd name="T48" fmla="*/ 1037 w 1476"/>
                <a:gd name="T49" fmla="*/ 1747 h 2285"/>
                <a:gd name="T50" fmla="*/ 1037 w 1476"/>
                <a:gd name="T51" fmla="*/ 2170 h 2285"/>
                <a:gd name="T52" fmla="*/ 959 w 1476"/>
                <a:gd name="T53" fmla="*/ 2252 h 2285"/>
                <a:gd name="T54" fmla="*/ 954 w 1476"/>
                <a:gd name="T55" fmla="*/ 2072 h 2285"/>
                <a:gd name="T56" fmla="*/ 874 w 1476"/>
                <a:gd name="T57" fmla="*/ 1715 h 2285"/>
                <a:gd name="T58" fmla="*/ 859 w 1476"/>
                <a:gd name="T59" fmla="*/ 1128 h 2285"/>
                <a:gd name="T60" fmla="*/ 868 w 1476"/>
                <a:gd name="T61" fmla="*/ 923 h 2285"/>
                <a:gd name="T62" fmla="*/ 803 w 1476"/>
                <a:gd name="T63" fmla="*/ 725 h 2285"/>
                <a:gd name="T64" fmla="*/ 740 w 1476"/>
                <a:gd name="T65" fmla="*/ 838 h 2285"/>
                <a:gd name="T66" fmla="*/ 657 w 1476"/>
                <a:gd name="T67" fmla="*/ 983 h 2285"/>
                <a:gd name="T68" fmla="*/ 680 w 1476"/>
                <a:gd name="T69" fmla="*/ 1218 h 2285"/>
                <a:gd name="T70" fmla="*/ 662 w 1476"/>
                <a:gd name="T71" fmla="*/ 1638 h 2285"/>
                <a:gd name="T72" fmla="*/ 564 w 1476"/>
                <a:gd name="T73" fmla="*/ 2166 h 2285"/>
                <a:gd name="T74" fmla="*/ 560 w 1476"/>
                <a:gd name="T75" fmla="*/ 2283 h 2285"/>
                <a:gd name="T76" fmla="*/ 449 w 1476"/>
                <a:gd name="T77" fmla="*/ 2151 h 2285"/>
                <a:gd name="T78" fmla="*/ 450 w 1476"/>
                <a:gd name="T79" fmla="*/ 1908 h 2285"/>
                <a:gd name="T80" fmla="*/ 437 w 1476"/>
                <a:gd name="T81" fmla="*/ 1544 h 2285"/>
                <a:gd name="T82" fmla="*/ 415 w 1476"/>
                <a:gd name="T83" fmla="*/ 2070 h 2285"/>
                <a:gd name="T84" fmla="*/ 354 w 1476"/>
                <a:gd name="T85" fmla="*/ 2246 h 2285"/>
                <a:gd name="T86" fmla="*/ 312 w 1476"/>
                <a:gd name="T87" fmla="*/ 2098 h 2285"/>
                <a:gd name="T88" fmla="*/ 253 w 1476"/>
                <a:gd name="T89" fmla="*/ 1802 h 2285"/>
                <a:gd name="T90" fmla="*/ 214 w 1476"/>
                <a:gd name="T91" fmla="*/ 1181 h 2285"/>
                <a:gd name="T92" fmla="*/ 238 w 1476"/>
                <a:gd name="T93" fmla="*/ 938 h 2285"/>
                <a:gd name="T94" fmla="*/ 218 w 1476"/>
                <a:gd name="T95" fmla="*/ 745 h 2285"/>
                <a:gd name="T96" fmla="*/ 146 w 1476"/>
                <a:gd name="T97" fmla="*/ 983 h 2285"/>
                <a:gd name="T98" fmla="*/ 100 w 1476"/>
                <a:gd name="T99" fmla="*/ 1249 h 2285"/>
                <a:gd name="T100" fmla="*/ 101 w 1476"/>
                <a:gd name="T101" fmla="*/ 1322 h 2285"/>
                <a:gd name="T102" fmla="*/ 24 w 1476"/>
                <a:gd name="T103" fmla="*/ 1253 h 2285"/>
                <a:gd name="T104" fmla="*/ 52 w 1476"/>
                <a:gd name="T105" fmla="*/ 927 h 2285"/>
                <a:gd name="T106" fmla="*/ 113 w 1476"/>
                <a:gd name="T107" fmla="*/ 710 h 2285"/>
                <a:gd name="T108" fmla="*/ 135 w 1476"/>
                <a:gd name="T109" fmla="*/ 548 h 2285"/>
                <a:gd name="T110" fmla="*/ 294 w 1476"/>
                <a:gd name="T111" fmla="*/ 357 h 2285"/>
                <a:gd name="T112" fmla="*/ 453 w 1476"/>
                <a:gd name="T113" fmla="*/ 315 h 2285"/>
                <a:gd name="T114" fmla="*/ 423 w 1476"/>
                <a:gd name="T115" fmla="*/ 184 h 2285"/>
                <a:gd name="T116" fmla="*/ 482 w 1476"/>
                <a:gd name="T117" fmla="*/ 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6" h="2285">
                  <a:moveTo>
                    <a:pt x="636" y="48"/>
                  </a:moveTo>
                  <a:lnTo>
                    <a:pt x="651" y="77"/>
                  </a:lnTo>
                  <a:lnTo>
                    <a:pt x="658" y="111"/>
                  </a:lnTo>
                  <a:lnTo>
                    <a:pt x="660" y="146"/>
                  </a:lnTo>
                  <a:lnTo>
                    <a:pt x="664" y="179"/>
                  </a:lnTo>
                  <a:lnTo>
                    <a:pt x="661" y="197"/>
                  </a:lnTo>
                  <a:lnTo>
                    <a:pt x="654" y="213"/>
                  </a:lnTo>
                  <a:lnTo>
                    <a:pt x="645" y="228"/>
                  </a:lnTo>
                  <a:lnTo>
                    <a:pt x="635" y="242"/>
                  </a:lnTo>
                  <a:lnTo>
                    <a:pt x="624" y="255"/>
                  </a:lnTo>
                  <a:lnTo>
                    <a:pt x="617" y="270"/>
                  </a:lnTo>
                  <a:lnTo>
                    <a:pt x="614" y="288"/>
                  </a:lnTo>
                  <a:lnTo>
                    <a:pt x="617" y="306"/>
                  </a:lnTo>
                  <a:lnTo>
                    <a:pt x="622" y="310"/>
                  </a:lnTo>
                  <a:lnTo>
                    <a:pt x="628" y="311"/>
                  </a:lnTo>
                  <a:lnTo>
                    <a:pt x="634" y="311"/>
                  </a:lnTo>
                  <a:lnTo>
                    <a:pt x="639" y="311"/>
                  </a:lnTo>
                  <a:lnTo>
                    <a:pt x="651" y="323"/>
                  </a:lnTo>
                  <a:lnTo>
                    <a:pt x="664" y="333"/>
                  </a:lnTo>
                  <a:lnTo>
                    <a:pt x="677" y="338"/>
                  </a:lnTo>
                  <a:lnTo>
                    <a:pt x="692" y="344"/>
                  </a:lnTo>
                  <a:lnTo>
                    <a:pt x="707" y="348"/>
                  </a:lnTo>
                  <a:lnTo>
                    <a:pt x="722" y="352"/>
                  </a:lnTo>
                  <a:lnTo>
                    <a:pt x="737" y="357"/>
                  </a:lnTo>
                  <a:lnTo>
                    <a:pt x="751" y="364"/>
                  </a:lnTo>
                  <a:lnTo>
                    <a:pt x="826" y="402"/>
                  </a:lnTo>
                  <a:lnTo>
                    <a:pt x="838" y="413"/>
                  </a:lnTo>
                  <a:lnTo>
                    <a:pt x="848" y="426"/>
                  </a:lnTo>
                  <a:lnTo>
                    <a:pt x="858" y="439"/>
                  </a:lnTo>
                  <a:lnTo>
                    <a:pt x="870" y="452"/>
                  </a:lnTo>
                  <a:lnTo>
                    <a:pt x="880" y="464"/>
                  </a:lnTo>
                  <a:lnTo>
                    <a:pt x="893" y="473"/>
                  </a:lnTo>
                  <a:lnTo>
                    <a:pt x="907" y="480"/>
                  </a:lnTo>
                  <a:lnTo>
                    <a:pt x="923" y="481"/>
                  </a:lnTo>
                  <a:lnTo>
                    <a:pt x="933" y="480"/>
                  </a:lnTo>
                  <a:lnTo>
                    <a:pt x="944" y="481"/>
                  </a:lnTo>
                  <a:lnTo>
                    <a:pt x="954" y="482"/>
                  </a:lnTo>
                  <a:lnTo>
                    <a:pt x="964" y="482"/>
                  </a:lnTo>
                  <a:lnTo>
                    <a:pt x="974" y="482"/>
                  </a:lnTo>
                  <a:lnTo>
                    <a:pt x="984" y="481"/>
                  </a:lnTo>
                  <a:lnTo>
                    <a:pt x="993" y="477"/>
                  </a:lnTo>
                  <a:lnTo>
                    <a:pt x="1001" y="471"/>
                  </a:lnTo>
                  <a:lnTo>
                    <a:pt x="976" y="449"/>
                  </a:lnTo>
                  <a:lnTo>
                    <a:pt x="962" y="425"/>
                  </a:lnTo>
                  <a:lnTo>
                    <a:pt x="954" y="396"/>
                  </a:lnTo>
                  <a:lnTo>
                    <a:pt x="952" y="366"/>
                  </a:lnTo>
                  <a:lnTo>
                    <a:pt x="949" y="336"/>
                  </a:lnTo>
                  <a:lnTo>
                    <a:pt x="946" y="306"/>
                  </a:lnTo>
                  <a:lnTo>
                    <a:pt x="938" y="277"/>
                  </a:lnTo>
                  <a:lnTo>
                    <a:pt x="923" y="251"/>
                  </a:lnTo>
                  <a:lnTo>
                    <a:pt x="921" y="233"/>
                  </a:lnTo>
                  <a:lnTo>
                    <a:pt x="922" y="217"/>
                  </a:lnTo>
                  <a:lnTo>
                    <a:pt x="926" y="200"/>
                  </a:lnTo>
                  <a:lnTo>
                    <a:pt x="933" y="185"/>
                  </a:lnTo>
                  <a:lnTo>
                    <a:pt x="944" y="178"/>
                  </a:lnTo>
                  <a:lnTo>
                    <a:pt x="954" y="168"/>
                  </a:lnTo>
                  <a:lnTo>
                    <a:pt x="963" y="156"/>
                  </a:lnTo>
                  <a:lnTo>
                    <a:pt x="972" y="145"/>
                  </a:lnTo>
                  <a:lnTo>
                    <a:pt x="983" y="134"/>
                  </a:lnTo>
                  <a:lnTo>
                    <a:pt x="994" y="126"/>
                  </a:lnTo>
                  <a:lnTo>
                    <a:pt x="1008" y="122"/>
                  </a:lnTo>
                  <a:lnTo>
                    <a:pt x="1023" y="123"/>
                  </a:lnTo>
                  <a:lnTo>
                    <a:pt x="1031" y="115"/>
                  </a:lnTo>
                  <a:lnTo>
                    <a:pt x="1039" y="110"/>
                  </a:lnTo>
                  <a:lnTo>
                    <a:pt x="1048" y="107"/>
                  </a:lnTo>
                  <a:lnTo>
                    <a:pt x="1059" y="103"/>
                  </a:lnTo>
                  <a:lnTo>
                    <a:pt x="1068" y="102"/>
                  </a:lnTo>
                  <a:lnTo>
                    <a:pt x="1078" y="102"/>
                  </a:lnTo>
                  <a:lnTo>
                    <a:pt x="1090" y="102"/>
                  </a:lnTo>
                  <a:lnTo>
                    <a:pt x="1100" y="102"/>
                  </a:lnTo>
                  <a:lnTo>
                    <a:pt x="1112" y="107"/>
                  </a:lnTo>
                  <a:lnTo>
                    <a:pt x="1125" y="113"/>
                  </a:lnTo>
                  <a:lnTo>
                    <a:pt x="1136" y="119"/>
                  </a:lnTo>
                  <a:lnTo>
                    <a:pt x="1148" y="128"/>
                  </a:lnTo>
                  <a:lnTo>
                    <a:pt x="1157" y="137"/>
                  </a:lnTo>
                  <a:lnTo>
                    <a:pt x="1165" y="147"/>
                  </a:lnTo>
                  <a:lnTo>
                    <a:pt x="1171" y="160"/>
                  </a:lnTo>
                  <a:lnTo>
                    <a:pt x="1173" y="172"/>
                  </a:lnTo>
                  <a:lnTo>
                    <a:pt x="1188" y="189"/>
                  </a:lnTo>
                  <a:lnTo>
                    <a:pt x="1199" y="206"/>
                  </a:lnTo>
                  <a:lnTo>
                    <a:pt x="1208" y="225"/>
                  </a:lnTo>
                  <a:lnTo>
                    <a:pt x="1213" y="246"/>
                  </a:lnTo>
                  <a:lnTo>
                    <a:pt x="1216" y="268"/>
                  </a:lnTo>
                  <a:lnTo>
                    <a:pt x="1217" y="291"/>
                  </a:lnTo>
                  <a:lnTo>
                    <a:pt x="1214" y="313"/>
                  </a:lnTo>
                  <a:lnTo>
                    <a:pt x="1210" y="335"/>
                  </a:lnTo>
                  <a:lnTo>
                    <a:pt x="1216" y="345"/>
                  </a:lnTo>
                  <a:lnTo>
                    <a:pt x="1220" y="357"/>
                  </a:lnTo>
                  <a:lnTo>
                    <a:pt x="1221" y="369"/>
                  </a:lnTo>
                  <a:lnTo>
                    <a:pt x="1217" y="381"/>
                  </a:lnTo>
                  <a:lnTo>
                    <a:pt x="1210" y="390"/>
                  </a:lnTo>
                  <a:lnTo>
                    <a:pt x="1203" y="398"/>
                  </a:lnTo>
                  <a:lnTo>
                    <a:pt x="1195" y="406"/>
                  </a:lnTo>
                  <a:lnTo>
                    <a:pt x="1187" y="414"/>
                  </a:lnTo>
                  <a:lnTo>
                    <a:pt x="1179" y="422"/>
                  </a:lnTo>
                  <a:lnTo>
                    <a:pt x="1171" y="430"/>
                  </a:lnTo>
                  <a:lnTo>
                    <a:pt x="1163" y="437"/>
                  </a:lnTo>
                  <a:lnTo>
                    <a:pt x="1154" y="445"/>
                  </a:lnTo>
                  <a:lnTo>
                    <a:pt x="1156" y="451"/>
                  </a:lnTo>
                  <a:lnTo>
                    <a:pt x="1157" y="456"/>
                  </a:lnTo>
                  <a:lnTo>
                    <a:pt x="1158" y="462"/>
                  </a:lnTo>
                  <a:lnTo>
                    <a:pt x="1159" y="467"/>
                  </a:lnTo>
                  <a:lnTo>
                    <a:pt x="1163" y="462"/>
                  </a:lnTo>
                  <a:lnTo>
                    <a:pt x="1167" y="456"/>
                  </a:lnTo>
                  <a:lnTo>
                    <a:pt x="1173" y="451"/>
                  </a:lnTo>
                  <a:lnTo>
                    <a:pt x="1179" y="448"/>
                  </a:lnTo>
                  <a:lnTo>
                    <a:pt x="1184" y="445"/>
                  </a:lnTo>
                  <a:lnTo>
                    <a:pt x="1190" y="444"/>
                  </a:lnTo>
                  <a:lnTo>
                    <a:pt x="1197" y="444"/>
                  </a:lnTo>
                  <a:lnTo>
                    <a:pt x="1203" y="445"/>
                  </a:lnTo>
                  <a:lnTo>
                    <a:pt x="1208" y="452"/>
                  </a:lnTo>
                  <a:lnTo>
                    <a:pt x="1213" y="456"/>
                  </a:lnTo>
                  <a:lnTo>
                    <a:pt x="1221" y="457"/>
                  </a:lnTo>
                  <a:lnTo>
                    <a:pt x="1229" y="456"/>
                  </a:lnTo>
                  <a:lnTo>
                    <a:pt x="1237" y="456"/>
                  </a:lnTo>
                  <a:lnTo>
                    <a:pt x="1244" y="456"/>
                  </a:lnTo>
                  <a:lnTo>
                    <a:pt x="1251" y="458"/>
                  </a:lnTo>
                  <a:lnTo>
                    <a:pt x="1256" y="464"/>
                  </a:lnTo>
                  <a:lnTo>
                    <a:pt x="1270" y="464"/>
                  </a:lnTo>
                  <a:lnTo>
                    <a:pt x="1279" y="466"/>
                  </a:lnTo>
                  <a:lnTo>
                    <a:pt x="1285" y="472"/>
                  </a:lnTo>
                  <a:lnTo>
                    <a:pt x="1289" y="480"/>
                  </a:lnTo>
                  <a:lnTo>
                    <a:pt x="1292" y="489"/>
                  </a:lnTo>
                  <a:lnTo>
                    <a:pt x="1294" y="500"/>
                  </a:lnTo>
                  <a:lnTo>
                    <a:pt x="1297" y="509"/>
                  </a:lnTo>
                  <a:lnTo>
                    <a:pt x="1302" y="518"/>
                  </a:lnTo>
                  <a:lnTo>
                    <a:pt x="1309" y="521"/>
                  </a:lnTo>
                  <a:lnTo>
                    <a:pt x="1315" y="526"/>
                  </a:lnTo>
                  <a:lnTo>
                    <a:pt x="1319" y="531"/>
                  </a:lnTo>
                  <a:lnTo>
                    <a:pt x="1323" y="535"/>
                  </a:lnTo>
                  <a:lnTo>
                    <a:pt x="1323" y="547"/>
                  </a:lnTo>
                  <a:lnTo>
                    <a:pt x="1325" y="558"/>
                  </a:lnTo>
                  <a:lnTo>
                    <a:pt x="1331" y="568"/>
                  </a:lnTo>
                  <a:lnTo>
                    <a:pt x="1337" y="577"/>
                  </a:lnTo>
                  <a:lnTo>
                    <a:pt x="1343" y="587"/>
                  </a:lnTo>
                  <a:lnTo>
                    <a:pt x="1350" y="596"/>
                  </a:lnTo>
                  <a:lnTo>
                    <a:pt x="1356" y="607"/>
                  </a:lnTo>
                  <a:lnTo>
                    <a:pt x="1360" y="618"/>
                  </a:lnTo>
                  <a:lnTo>
                    <a:pt x="1369" y="661"/>
                  </a:lnTo>
                  <a:lnTo>
                    <a:pt x="1373" y="706"/>
                  </a:lnTo>
                  <a:lnTo>
                    <a:pt x="1378" y="751"/>
                  </a:lnTo>
                  <a:lnTo>
                    <a:pt x="1383" y="796"/>
                  </a:lnTo>
                  <a:lnTo>
                    <a:pt x="1387" y="841"/>
                  </a:lnTo>
                  <a:lnTo>
                    <a:pt x="1396" y="884"/>
                  </a:lnTo>
                  <a:lnTo>
                    <a:pt x="1409" y="925"/>
                  </a:lnTo>
                  <a:lnTo>
                    <a:pt x="1429" y="964"/>
                  </a:lnTo>
                  <a:lnTo>
                    <a:pt x="1438" y="1020"/>
                  </a:lnTo>
                  <a:lnTo>
                    <a:pt x="1443" y="1078"/>
                  </a:lnTo>
                  <a:lnTo>
                    <a:pt x="1443" y="1135"/>
                  </a:lnTo>
                  <a:lnTo>
                    <a:pt x="1445" y="1191"/>
                  </a:lnTo>
                  <a:lnTo>
                    <a:pt x="1476" y="1308"/>
                  </a:lnTo>
                  <a:lnTo>
                    <a:pt x="1471" y="1321"/>
                  </a:lnTo>
                  <a:lnTo>
                    <a:pt x="1466" y="1334"/>
                  </a:lnTo>
                  <a:lnTo>
                    <a:pt x="1460" y="1346"/>
                  </a:lnTo>
                  <a:lnTo>
                    <a:pt x="1454" y="1359"/>
                  </a:lnTo>
                  <a:lnTo>
                    <a:pt x="1447" y="1370"/>
                  </a:lnTo>
                  <a:lnTo>
                    <a:pt x="1440" y="1383"/>
                  </a:lnTo>
                  <a:lnTo>
                    <a:pt x="1435" y="1395"/>
                  </a:lnTo>
                  <a:lnTo>
                    <a:pt x="1428" y="1407"/>
                  </a:lnTo>
                  <a:lnTo>
                    <a:pt x="1421" y="1406"/>
                  </a:lnTo>
                  <a:lnTo>
                    <a:pt x="1416" y="1401"/>
                  </a:lnTo>
                  <a:lnTo>
                    <a:pt x="1413" y="1396"/>
                  </a:lnTo>
                  <a:lnTo>
                    <a:pt x="1411" y="1390"/>
                  </a:lnTo>
                  <a:lnTo>
                    <a:pt x="1413" y="1369"/>
                  </a:lnTo>
                  <a:lnTo>
                    <a:pt x="1417" y="1351"/>
                  </a:lnTo>
                  <a:lnTo>
                    <a:pt x="1422" y="1332"/>
                  </a:lnTo>
                  <a:lnTo>
                    <a:pt x="1421" y="1315"/>
                  </a:lnTo>
                  <a:lnTo>
                    <a:pt x="1415" y="1327"/>
                  </a:lnTo>
                  <a:lnTo>
                    <a:pt x="1413" y="1342"/>
                  </a:lnTo>
                  <a:lnTo>
                    <a:pt x="1407" y="1352"/>
                  </a:lnTo>
                  <a:lnTo>
                    <a:pt x="1394" y="1352"/>
                  </a:lnTo>
                  <a:lnTo>
                    <a:pt x="1387" y="1315"/>
                  </a:lnTo>
                  <a:lnTo>
                    <a:pt x="1384" y="1278"/>
                  </a:lnTo>
                  <a:lnTo>
                    <a:pt x="1385" y="1241"/>
                  </a:lnTo>
                  <a:lnTo>
                    <a:pt x="1393" y="1203"/>
                  </a:lnTo>
                  <a:lnTo>
                    <a:pt x="1387" y="1164"/>
                  </a:lnTo>
                  <a:lnTo>
                    <a:pt x="1376" y="1127"/>
                  </a:lnTo>
                  <a:lnTo>
                    <a:pt x="1360" y="1093"/>
                  </a:lnTo>
                  <a:lnTo>
                    <a:pt x="1342" y="1058"/>
                  </a:lnTo>
                  <a:lnTo>
                    <a:pt x="1325" y="1024"/>
                  </a:lnTo>
                  <a:lnTo>
                    <a:pt x="1309" y="989"/>
                  </a:lnTo>
                  <a:lnTo>
                    <a:pt x="1297" y="952"/>
                  </a:lnTo>
                  <a:lnTo>
                    <a:pt x="1290" y="914"/>
                  </a:lnTo>
                  <a:lnTo>
                    <a:pt x="1279" y="899"/>
                  </a:lnTo>
                  <a:lnTo>
                    <a:pt x="1272" y="881"/>
                  </a:lnTo>
                  <a:lnTo>
                    <a:pt x="1267" y="862"/>
                  </a:lnTo>
                  <a:lnTo>
                    <a:pt x="1263" y="844"/>
                  </a:lnTo>
                  <a:lnTo>
                    <a:pt x="1258" y="865"/>
                  </a:lnTo>
                  <a:lnTo>
                    <a:pt x="1257" y="887"/>
                  </a:lnTo>
                  <a:lnTo>
                    <a:pt x="1257" y="908"/>
                  </a:lnTo>
                  <a:lnTo>
                    <a:pt x="1257" y="929"/>
                  </a:lnTo>
                  <a:lnTo>
                    <a:pt x="1254" y="949"/>
                  </a:lnTo>
                  <a:lnTo>
                    <a:pt x="1248" y="966"/>
                  </a:lnTo>
                  <a:lnTo>
                    <a:pt x="1236" y="979"/>
                  </a:lnTo>
                  <a:lnTo>
                    <a:pt x="1219" y="988"/>
                  </a:lnTo>
                  <a:lnTo>
                    <a:pt x="1221" y="1008"/>
                  </a:lnTo>
                  <a:lnTo>
                    <a:pt x="1226" y="1027"/>
                  </a:lnTo>
                  <a:lnTo>
                    <a:pt x="1233" y="1048"/>
                  </a:lnTo>
                  <a:lnTo>
                    <a:pt x="1241" y="1067"/>
                  </a:lnTo>
                  <a:lnTo>
                    <a:pt x="1249" y="1088"/>
                  </a:lnTo>
                  <a:lnTo>
                    <a:pt x="1257" y="1108"/>
                  </a:lnTo>
                  <a:lnTo>
                    <a:pt x="1265" y="1126"/>
                  </a:lnTo>
                  <a:lnTo>
                    <a:pt x="1272" y="1145"/>
                  </a:lnTo>
                  <a:lnTo>
                    <a:pt x="1293" y="1210"/>
                  </a:lnTo>
                  <a:lnTo>
                    <a:pt x="1303" y="1277"/>
                  </a:lnTo>
                  <a:lnTo>
                    <a:pt x="1304" y="1346"/>
                  </a:lnTo>
                  <a:lnTo>
                    <a:pt x="1300" y="1416"/>
                  </a:lnTo>
                  <a:lnTo>
                    <a:pt x="1292" y="1487"/>
                  </a:lnTo>
                  <a:lnTo>
                    <a:pt x="1284" y="1557"/>
                  </a:lnTo>
                  <a:lnTo>
                    <a:pt x="1278" y="1626"/>
                  </a:lnTo>
                  <a:lnTo>
                    <a:pt x="1278" y="1695"/>
                  </a:lnTo>
                  <a:lnTo>
                    <a:pt x="1265" y="1748"/>
                  </a:lnTo>
                  <a:lnTo>
                    <a:pt x="1258" y="1803"/>
                  </a:lnTo>
                  <a:lnTo>
                    <a:pt x="1252" y="1860"/>
                  </a:lnTo>
                  <a:lnTo>
                    <a:pt x="1247" y="1916"/>
                  </a:lnTo>
                  <a:lnTo>
                    <a:pt x="1242" y="1944"/>
                  </a:lnTo>
                  <a:lnTo>
                    <a:pt x="1237" y="1972"/>
                  </a:lnTo>
                  <a:lnTo>
                    <a:pt x="1233" y="2000"/>
                  </a:lnTo>
                  <a:lnTo>
                    <a:pt x="1227" y="2028"/>
                  </a:lnTo>
                  <a:lnTo>
                    <a:pt x="1222" y="2056"/>
                  </a:lnTo>
                  <a:lnTo>
                    <a:pt x="1218" y="2085"/>
                  </a:lnTo>
                  <a:lnTo>
                    <a:pt x="1214" y="2113"/>
                  </a:lnTo>
                  <a:lnTo>
                    <a:pt x="1212" y="2142"/>
                  </a:lnTo>
                  <a:lnTo>
                    <a:pt x="1208" y="2147"/>
                  </a:lnTo>
                  <a:lnTo>
                    <a:pt x="1201" y="2148"/>
                  </a:lnTo>
                  <a:lnTo>
                    <a:pt x="1195" y="2149"/>
                  </a:lnTo>
                  <a:lnTo>
                    <a:pt x="1188" y="2151"/>
                  </a:lnTo>
                  <a:lnTo>
                    <a:pt x="1188" y="2159"/>
                  </a:lnTo>
                  <a:lnTo>
                    <a:pt x="1190" y="2169"/>
                  </a:lnTo>
                  <a:lnTo>
                    <a:pt x="1194" y="2177"/>
                  </a:lnTo>
                  <a:lnTo>
                    <a:pt x="1197" y="2186"/>
                  </a:lnTo>
                  <a:lnTo>
                    <a:pt x="1206" y="2192"/>
                  </a:lnTo>
                  <a:lnTo>
                    <a:pt x="1216" y="2197"/>
                  </a:lnTo>
                  <a:lnTo>
                    <a:pt x="1225" y="2203"/>
                  </a:lnTo>
                  <a:lnTo>
                    <a:pt x="1233" y="2210"/>
                  </a:lnTo>
                  <a:lnTo>
                    <a:pt x="1241" y="2218"/>
                  </a:lnTo>
                  <a:lnTo>
                    <a:pt x="1247" y="2226"/>
                  </a:lnTo>
                  <a:lnTo>
                    <a:pt x="1251" y="2237"/>
                  </a:lnTo>
                  <a:lnTo>
                    <a:pt x="1254" y="2247"/>
                  </a:lnTo>
                  <a:lnTo>
                    <a:pt x="1249" y="2256"/>
                  </a:lnTo>
                  <a:lnTo>
                    <a:pt x="1242" y="2263"/>
                  </a:lnTo>
                  <a:lnTo>
                    <a:pt x="1234" y="2268"/>
                  </a:lnTo>
                  <a:lnTo>
                    <a:pt x="1225" y="2272"/>
                  </a:lnTo>
                  <a:lnTo>
                    <a:pt x="1214" y="2275"/>
                  </a:lnTo>
                  <a:lnTo>
                    <a:pt x="1203" y="2277"/>
                  </a:lnTo>
                  <a:lnTo>
                    <a:pt x="1193" y="2277"/>
                  </a:lnTo>
                  <a:lnTo>
                    <a:pt x="1181" y="2278"/>
                  </a:lnTo>
                  <a:lnTo>
                    <a:pt x="1169" y="2277"/>
                  </a:lnTo>
                  <a:lnTo>
                    <a:pt x="1159" y="2273"/>
                  </a:lnTo>
                  <a:lnTo>
                    <a:pt x="1150" y="2268"/>
                  </a:lnTo>
                  <a:lnTo>
                    <a:pt x="1142" y="2261"/>
                  </a:lnTo>
                  <a:lnTo>
                    <a:pt x="1134" y="2254"/>
                  </a:lnTo>
                  <a:lnTo>
                    <a:pt x="1125" y="2248"/>
                  </a:lnTo>
                  <a:lnTo>
                    <a:pt x="1114" y="2245"/>
                  </a:lnTo>
                  <a:lnTo>
                    <a:pt x="1103" y="2243"/>
                  </a:lnTo>
                  <a:lnTo>
                    <a:pt x="1093" y="2228"/>
                  </a:lnTo>
                  <a:lnTo>
                    <a:pt x="1091" y="2210"/>
                  </a:lnTo>
                  <a:lnTo>
                    <a:pt x="1092" y="2190"/>
                  </a:lnTo>
                  <a:lnTo>
                    <a:pt x="1092" y="2173"/>
                  </a:lnTo>
                  <a:lnTo>
                    <a:pt x="1084" y="2171"/>
                  </a:lnTo>
                  <a:lnTo>
                    <a:pt x="1075" y="2170"/>
                  </a:lnTo>
                  <a:lnTo>
                    <a:pt x="1068" y="2167"/>
                  </a:lnTo>
                  <a:lnTo>
                    <a:pt x="1063" y="2159"/>
                  </a:lnTo>
                  <a:lnTo>
                    <a:pt x="1062" y="2079"/>
                  </a:lnTo>
                  <a:lnTo>
                    <a:pt x="1066" y="1997"/>
                  </a:lnTo>
                  <a:lnTo>
                    <a:pt x="1072" y="1914"/>
                  </a:lnTo>
                  <a:lnTo>
                    <a:pt x="1077" y="1832"/>
                  </a:lnTo>
                  <a:lnTo>
                    <a:pt x="1080" y="1749"/>
                  </a:lnTo>
                  <a:lnTo>
                    <a:pt x="1080" y="1668"/>
                  </a:lnTo>
                  <a:lnTo>
                    <a:pt x="1072" y="1588"/>
                  </a:lnTo>
                  <a:lnTo>
                    <a:pt x="1057" y="1509"/>
                  </a:lnTo>
                  <a:lnTo>
                    <a:pt x="1054" y="1570"/>
                  </a:lnTo>
                  <a:lnTo>
                    <a:pt x="1054" y="1631"/>
                  </a:lnTo>
                  <a:lnTo>
                    <a:pt x="1051" y="1691"/>
                  </a:lnTo>
                  <a:lnTo>
                    <a:pt x="1037" y="1747"/>
                  </a:lnTo>
                  <a:lnTo>
                    <a:pt x="1042" y="1817"/>
                  </a:lnTo>
                  <a:lnTo>
                    <a:pt x="1046" y="1892"/>
                  </a:lnTo>
                  <a:lnTo>
                    <a:pt x="1047" y="1967"/>
                  </a:lnTo>
                  <a:lnTo>
                    <a:pt x="1042" y="2042"/>
                  </a:lnTo>
                  <a:lnTo>
                    <a:pt x="1029" y="2056"/>
                  </a:lnTo>
                  <a:lnTo>
                    <a:pt x="1030" y="2071"/>
                  </a:lnTo>
                  <a:lnTo>
                    <a:pt x="1037" y="2087"/>
                  </a:lnTo>
                  <a:lnTo>
                    <a:pt x="1038" y="2103"/>
                  </a:lnTo>
                  <a:lnTo>
                    <a:pt x="1035" y="2124"/>
                  </a:lnTo>
                  <a:lnTo>
                    <a:pt x="1035" y="2146"/>
                  </a:lnTo>
                  <a:lnTo>
                    <a:pt x="1037" y="2170"/>
                  </a:lnTo>
                  <a:lnTo>
                    <a:pt x="1039" y="2194"/>
                  </a:lnTo>
                  <a:lnTo>
                    <a:pt x="1038" y="2216"/>
                  </a:lnTo>
                  <a:lnTo>
                    <a:pt x="1032" y="2234"/>
                  </a:lnTo>
                  <a:lnTo>
                    <a:pt x="1020" y="2249"/>
                  </a:lnTo>
                  <a:lnTo>
                    <a:pt x="998" y="2258"/>
                  </a:lnTo>
                  <a:lnTo>
                    <a:pt x="991" y="2258"/>
                  </a:lnTo>
                  <a:lnTo>
                    <a:pt x="984" y="2257"/>
                  </a:lnTo>
                  <a:lnTo>
                    <a:pt x="978" y="2256"/>
                  </a:lnTo>
                  <a:lnTo>
                    <a:pt x="971" y="2255"/>
                  </a:lnTo>
                  <a:lnTo>
                    <a:pt x="966" y="2254"/>
                  </a:lnTo>
                  <a:lnTo>
                    <a:pt x="959" y="2252"/>
                  </a:lnTo>
                  <a:lnTo>
                    <a:pt x="953" y="2249"/>
                  </a:lnTo>
                  <a:lnTo>
                    <a:pt x="946" y="2247"/>
                  </a:lnTo>
                  <a:lnTo>
                    <a:pt x="936" y="2234"/>
                  </a:lnTo>
                  <a:lnTo>
                    <a:pt x="930" y="2219"/>
                  </a:lnTo>
                  <a:lnTo>
                    <a:pt x="929" y="2204"/>
                  </a:lnTo>
                  <a:lnTo>
                    <a:pt x="931" y="2188"/>
                  </a:lnTo>
                  <a:lnTo>
                    <a:pt x="934" y="2172"/>
                  </a:lnTo>
                  <a:lnTo>
                    <a:pt x="939" y="2156"/>
                  </a:lnTo>
                  <a:lnTo>
                    <a:pt x="942" y="2141"/>
                  </a:lnTo>
                  <a:lnTo>
                    <a:pt x="946" y="2126"/>
                  </a:lnTo>
                  <a:lnTo>
                    <a:pt x="954" y="2072"/>
                  </a:lnTo>
                  <a:lnTo>
                    <a:pt x="931" y="2063"/>
                  </a:lnTo>
                  <a:lnTo>
                    <a:pt x="915" y="2049"/>
                  </a:lnTo>
                  <a:lnTo>
                    <a:pt x="904" y="2029"/>
                  </a:lnTo>
                  <a:lnTo>
                    <a:pt x="899" y="2007"/>
                  </a:lnTo>
                  <a:lnTo>
                    <a:pt x="895" y="1983"/>
                  </a:lnTo>
                  <a:lnTo>
                    <a:pt x="893" y="1959"/>
                  </a:lnTo>
                  <a:lnTo>
                    <a:pt x="889" y="1936"/>
                  </a:lnTo>
                  <a:lnTo>
                    <a:pt x="884" y="1914"/>
                  </a:lnTo>
                  <a:lnTo>
                    <a:pt x="877" y="1848"/>
                  </a:lnTo>
                  <a:lnTo>
                    <a:pt x="874" y="1782"/>
                  </a:lnTo>
                  <a:lnTo>
                    <a:pt x="874" y="1715"/>
                  </a:lnTo>
                  <a:lnTo>
                    <a:pt x="876" y="1647"/>
                  </a:lnTo>
                  <a:lnTo>
                    <a:pt x="874" y="1580"/>
                  </a:lnTo>
                  <a:lnTo>
                    <a:pt x="871" y="1513"/>
                  </a:lnTo>
                  <a:lnTo>
                    <a:pt x="862" y="1448"/>
                  </a:lnTo>
                  <a:lnTo>
                    <a:pt x="846" y="1383"/>
                  </a:lnTo>
                  <a:lnTo>
                    <a:pt x="839" y="1337"/>
                  </a:lnTo>
                  <a:lnTo>
                    <a:pt x="835" y="1293"/>
                  </a:lnTo>
                  <a:lnTo>
                    <a:pt x="834" y="1252"/>
                  </a:lnTo>
                  <a:lnTo>
                    <a:pt x="836" y="1210"/>
                  </a:lnTo>
                  <a:lnTo>
                    <a:pt x="845" y="1169"/>
                  </a:lnTo>
                  <a:lnTo>
                    <a:pt x="859" y="1128"/>
                  </a:lnTo>
                  <a:lnTo>
                    <a:pt x="880" y="1087"/>
                  </a:lnTo>
                  <a:lnTo>
                    <a:pt x="909" y="1044"/>
                  </a:lnTo>
                  <a:lnTo>
                    <a:pt x="909" y="1040"/>
                  </a:lnTo>
                  <a:lnTo>
                    <a:pt x="909" y="1025"/>
                  </a:lnTo>
                  <a:lnTo>
                    <a:pt x="908" y="1005"/>
                  </a:lnTo>
                  <a:lnTo>
                    <a:pt x="907" y="985"/>
                  </a:lnTo>
                  <a:lnTo>
                    <a:pt x="889" y="974"/>
                  </a:lnTo>
                  <a:lnTo>
                    <a:pt x="878" y="964"/>
                  </a:lnTo>
                  <a:lnTo>
                    <a:pt x="871" y="952"/>
                  </a:lnTo>
                  <a:lnTo>
                    <a:pt x="868" y="938"/>
                  </a:lnTo>
                  <a:lnTo>
                    <a:pt x="868" y="923"/>
                  </a:lnTo>
                  <a:lnTo>
                    <a:pt x="869" y="904"/>
                  </a:lnTo>
                  <a:lnTo>
                    <a:pt x="872" y="881"/>
                  </a:lnTo>
                  <a:lnTo>
                    <a:pt x="876" y="854"/>
                  </a:lnTo>
                  <a:lnTo>
                    <a:pt x="872" y="826"/>
                  </a:lnTo>
                  <a:lnTo>
                    <a:pt x="869" y="797"/>
                  </a:lnTo>
                  <a:lnTo>
                    <a:pt x="864" y="768"/>
                  </a:lnTo>
                  <a:lnTo>
                    <a:pt x="855" y="743"/>
                  </a:lnTo>
                  <a:lnTo>
                    <a:pt x="824" y="695"/>
                  </a:lnTo>
                  <a:lnTo>
                    <a:pt x="816" y="706"/>
                  </a:lnTo>
                  <a:lnTo>
                    <a:pt x="810" y="715"/>
                  </a:lnTo>
                  <a:lnTo>
                    <a:pt x="803" y="725"/>
                  </a:lnTo>
                  <a:lnTo>
                    <a:pt x="798" y="736"/>
                  </a:lnTo>
                  <a:lnTo>
                    <a:pt x="793" y="746"/>
                  </a:lnTo>
                  <a:lnTo>
                    <a:pt x="786" y="758"/>
                  </a:lnTo>
                  <a:lnTo>
                    <a:pt x="780" y="770"/>
                  </a:lnTo>
                  <a:lnTo>
                    <a:pt x="772" y="783"/>
                  </a:lnTo>
                  <a:lnTo>
                    <a:pt x="766" y="794"/>
                  </a:lnTo>
                  <a:lnTo>
                    <a:pt x="760" y="806"/>
                  </a:lnTo>
                  <a:lnTo>
                    <a:pt x="756" y="816"/>
                  </a:lnTo>
                  <a:lnTo>
                    <a:pt x="752" y="826"/>
                  </a:lnTo>
                  <a:lnTo>
                    <a:pt x="747" y="834"/>
                  </a:lnTo>
                  <a:lnTo>
                    <a:pt x="740" y="838"/>
                  </a:lnTo>
                  <a:lnTo>
                    <a:pt x="732" y="841"/>
                  </a:lnTo>
                  <a:lnTo>
                    <a:pt x="721" y="839"/>
                  </a:lnTo>
                  <a:lnTo>
                    <a:pt x="712" y="857"/>
                  </a:lnTo>
                  <a:lnTo>
                    <a:pt x="705" y="873"/>
                  </a:lnTo>
                  <a:lnTo>
                    <a:pt x="700" y="890"/>
                  </a:lnTo>
                  <a:lnTo>
                    <a:pt x="696" y="905"/>
                  </a:lnTo>
                  <a:lnTo>
                    <a:pt x="691" y="921"/>
                  </a:lnTo>
                  <a:lnTo>
                    <a:pt x="687" y="936"/>
                  </a:lnTo>
                  <a:lnTo>
                    <a:pt x="682" y="950"/>
                  </a:lnTo>
                  <a:lnTo>
                    <a:pt x="676" y="964"/>
                  </a:lnTo>
                  <a:lnTo>
                    <a:pt x="657" y="983"/>
                  </a:lnTo>
                  <a:lnTo>
                    <a:pt x="649" y="1005"/>
                  </a:lnTo>
                  <a:lnTo>
                    <a:pt x="650" y="1027"/>
                  </a:lnTo>
                  <a:lnTo>
                    <a:pt x="656" y="1050"/>
                  </a:lnTo>
                  <a:lnTo>
                    <a:pt x="665" y="1074"/>
                  </a:lnTo>
                  <a:lnTo>
                    <a:pt x="674" y="1099"/>
                  </a:lnTo>
                  <a:lnTo>
                    <a:pt x="679" y="1123"/>
                  </a:lnTo>
                  <a:lnTo>
                    <a:pt x="676" y="1148"/>
                  </a:lnTo>
                  <a:lnTo>
                    <a:pt x="673" y="1168"/>
                  </a:lnTo>
                  <a:lnTo>
                    <a:pt x="673" y="1185"/>
                  </a:lnTo>
                  <a:lnTo>
                    <a:pt x="676" y="1202"/>
                  </a:lnTo>
                  <a:lnTo>
                    <a:pt x="680" y="1218"/>
                  </a:lnTo>
                  <a:lnTo>
                    <a:pt x="684" y="1236"/>
                  </a:lnTo>
                  <a:lnTo>
                    <a:pt x="688" y="1253"/>
                  </a:lnTo>
                  <a:lnTo>
                    <a:pt x="688" y="1270"/>
                  </a:lnTo>
                  <a:lnTo>
                    <a:pt x="683" y="1290"/>
                  </a:lnTo>
                  <a:lnTo>
                    <a:pt x="674" y="1339"/>
                  </a:lnTo>
                  <a:lnTo>
                    <a:pt x="671" y="1389"/>
                  </a:lnTo>
                  <a:lnTo>
                    <a:pt x="669" y="1438"/>
                  </a:lnTo>
                  <a:lnTo>
                    <a:pt x="671" y="1488"/>
                  </a:lnTo>
                  <a:lnTo>
                    <a:pt x="671" y="1537"/>
                  </a:lnTo>
                  <a:lnTo>
                    <a:pt x="668" y="1587"/>
                  </a:lnTo>
                  <a:lnTo>
                    <a:pt x="662" y="1638"/>
                  </a:lnTo>
                  <a:lnTo>
                    <a:pt x="650" y="1688"/>
                  </a:lnTo>
                  <a:lnTo>
                    <a:pt x="638" y="1746"/>
                  </a:lnTo>
                  <a:lnTo>
                    <a:pt x="629" y="1805"/>
                  </a:lnTo>
                  <a:lnTo>
                    <a:pt x="621" y="1863"/>
                  </a:lnTo>
                  <a:lnTo>
                    <a:pt x="614" y="1923"/>
                  </a:lnTo>
                  <a:lnTo>
                    <a:pt x="607" y="1982"/>
                  </a:lnTo>
                  <a:lnTo>
                    <a:pt x="599" y="2041"/>
                  </a:lnTo>
                  <a:lnTo>
                    <a:pt x="588" y="2099"/>
                  </a:lnTo>
                  <a:lnTo>
                    <a:pt x="574" y="2156"/>
                  </a:lnTo>
                  <a:lnTo>
                    <a:pt x="571" y="2163"/>
                  </a:lnTo>
                  <a:lnTo>
                    <a:pt x="564" y="2166"/>
                  </a:lnTo>
                  <a:lnTo>
                    <a:pt x="555" y="2169"/>
                  </a:lnTo>
                  <a:lnTo>
                    <a:pt x="547" y="2170"/>
                  </a:lnTo>
                  <a:lnTo>
                    <a:pt x="548" y="2187"/>
                  </a:lnTo>
                  <a:lnTo>
                    <a:pt x="558" y="2202"/>
                  </a:lnTo>
                  <a:lnTo>
                    <a:pt x="570" y="2217"/>
                  </a:lnTo>
                  <a:lnTo>
                    <a:pt x="583" y="2232"/>
                  </a:lnTo>
                  <a:lnTo>
                    <a:pt x="593" y="2246"/>
                  </a:lnTo>
                  <a:lnTo>
                    <a:pt x="598" y="2258"/>
                  </a:lnTo>
                  <a:lnTo>
                    <a:pt x="593" y="2272"/>
                  </a:lnTo>
                  <a:lnTo>
                    <a:pt x="576" y="2285"/>
                  </a:lnTo>
                  <a:lnTo>
                    <a:pt x="560" y="2283"/>
                  </a:lnTo>
                  <a:lnTo>
                    <a:pt x="543" y="2281"/>
                  </a:lnTo>
                  <a:lnTo>
                    <a:pt x="525" y="2281"/>
                  </a:lnTo>
                  <a:lnTo>
                    <a:pt x="508" y="2280"/>
                  </a:lnTo>
                  <a:lnTo>
                    <a:pt x="492" y="2277"/>
                  </a:lnTo>
                  <a:lnTo>
                    <a:pt x="477" y="2272"/>
                  </a:lnTo>
                  <a:lnTo>
                    <a:pt x="463" y="2263"/>
                  </a:lnTo>
                  <a:lnTo>
                    <a:pt x="453" y="2249"/>
                  </a:lnTo>
                  <a:lnTo>
                    <a:pt x="448" y="2226"/>
                  </a:lnTo>
                  <a:lnTo>
                    <a:pt x="445" y="2201"/>
                  </a:lnTo>
                  <a:lnTo>
                    <a:pt x="446" y="2176"/>
                  </a:lnTo>
                  <a:lnTo>
                    <a:pt x="449" y="2151"/>
                  </a:lnTo>
                  <a:lnTo>
                    <a:pt x="439" y="2141"/>
                  </a:lnTo>
                  <a:lnTo>
                    <a:pt x="433" y="2128"/>
                  </a:lnTo>
                  <a:lnTo>
                    <a:pt x="431" y="2114"/>
                  </a:lnTo>
                  <a:lnTo>
                    <a:pt x="431" y="2101"/>
                  </a:lnTo>
                  <a:lnTo>
                    <a:pt x="433" y="2086"/>
                  </a:lnTo>
                  <a:lnTo>
                    <a:pt x="434" y="2071"/>
                  </a:lnTo>
                  <a:lnTo>
                    <a:pt x="435" y="2056"/>
                  </a:lnTo>
                  <a:lnTo>
                    <a:pt x="435" y="2042"/>
                  </a:lnTo>
                  <a:lnTo>
                    <a:pt x="441" y="1998"/>
                  </a:lnTo>
                  <a:lnTo>
                    <a:pt x="446" y="1953"/>
                  </a:lnTo>
                  <a:lnTo>
                    <a:pt x="450" y="1908"/>
                  </a:lnTo>
                  <a:lnTo>
                    <a:pt x="454" y="1863"/>
                  </a:lnTo>
                  <a:lnTo>
                    <a:pt x="456" y="1818"/>
                  </a:lnTo>
                  <a:lnTo>
                    <a:pt x="461" y="1775"/>
                  </a:lnTo>
                  <a:lnTo>
                    <a:pt x="465" y="1731"/>
                  </a:lnTo>
                  <a:lnTo>
                    <a:pt x="471" y="1688"/>
                  </a:lnTo>
                  <a:lnTo>
                    <a:pt x="461" y="1633"/>
                  </a:lnTo>
                  <a:lnTo>
                    <a:pt x="457" y="1575"/>
                  </a:lnTo>
                  <a:lnTo>
                    <a:pt x="454" y="1519"/>
                  </a:lnTo>
                  <a:lnTo>
                    <a:pt x="445" y="1467"/>
                  </a:lnTo>
                  <a:lnTo>
                    <a:pt x="441" y="1505"/>
                  </a:lnTo>
                  <a:lnTo>
                    <a:pt x="437" y="1544"/>
                  </a:lnTo>
                  <a:lnTo>
                    <a:pt x="432" y="1583"/>
                  </a:lnTo>
                  <a:lnTo>
                    <a:pt x="427" y="1621"/>
                  </a:lnTo>
                  <a:lnTo>
                    <a:pt x="424" y="1661"/>
                  </a:lnTo>
                  <a:lnTo>
                    <a:pt x="422" y="1700"/>
                  </a:lnTo>
                  <a:lnTo>
                    <a:pt x="423" y="1738"/>
                  </a:lnTo>
                  <a:lnTo>
                    <a:pt x="427" y="1776"/>
                  </a:lnTo>
                  <a:lnTo>
                    <a:pt x="427" y="1840"/>
                  </a:lnTo>
                  <a:lnTo>
                    <a:pt x="427" y="1908"/>
                  </a:lnTo>
                  <a:lnTo>
                    <a:pt x="426" y="1979"/>
                  </a:lnTo>
                  <a:lnTo>
                    <a:pt x="424" y="2048"/>
                  </a:lnTo>
                  <a:lnTo>
                    <a:pt x="415" y="2070"/>
                  </a:lnTo>
                  <a:lnTo>
                    <a:pt x="411" y="2094"/>
                  </a:lnTo>
                  <a:lnTo>
                    <a:pt x="410" y="2118"/>
                  </a:lnTo>
                  <a:lnTo>
                    <a:pt x="405" y="2142"/>
                  </a:lnTo>
                  <a:lnTo>
                    <a:pt x="409" y="2163"/>
                  </a:lnTo>
                  <a:lnTo>
                    <a:pt x="411" y="2185"/>
                  </a:lnTo>
                  <a:lnTo>
                    <a:pt x="411" y="2207"/>
                  </a:lnTo>
                  <a:lnTo>
                    <a:pt x="407" y="2227"/>
                  </a:lnTo>
                  <a:lnTo>
                    <a:pt x="395" y="2234"/>
                  </a:lnTo>
                  <a:lnTo>
                    <a:pt x="381" y="2240"/>
                  </a:lnTo>
                  <a:lnTo>
                    <a:pt x="369" y="2243"/>
                  </a:lnTo>
                  <a:lnTo>
                    <a:pt x="354" y="2246"/>
                  </a:lnTo>
                  <a:lnTo>
                    <a:pt x="340" y="2246"/>
                  </a:lnTo>
                  <a:lnTo>
                    <a:pt x="326" y="2243"/>
                  </a:lnTo>
                  <a:lnTo>
                    <a:pt x="312" y="2240"/>
                  </a:lnTo>
                  <a:lnTo>
                    <a:pt x="299" y="2234"/>
                  </a:lnTo>
                  <a:lnTo>
                    <a:pt x="288" y="2224"/>
                  </a:lnTo>
                  <a:lnTo>
                    <a:pt x="284" y="2210"/>
                  </a:lnTo>
                  <a:lnTo>
                    <a:pt x="284" y="2194"/>
                  </a:lnTo>
                  <a:lnTo>
                    <a:pt x="287" y="2179"/>
                  </a:lnTo>
                  <a:lnTo>
                    <a:pt x="298" y="2154"/>
                  </a:lnTo>
                  <a:lnTo>
                    <a:pt x="308" y="2127"/>
                  </a:lnTo>
                  <a:lnTo>
                    <a:pt x="312" y="2098"/>
                  </a:lnTo>
                  <a:lnTo>
                    <a:pt x="309" y="2070"/>
                  </a:lnTo>
                  <a:lnTo>
                    <a:pt x="291" y="2065"/>
                  </a:lnTo>
                  <a:lnTo>
                    <a:pt x="280" y="2055"/>
                  </a:lnTo>
                  <a:lnTo>
                    <a:pt x="274" y="2041"/>
                  </a:lnTo>
                  <a:lnTo>
                    <a:pt x="272" y="2025"/>
                  </a:lnTo>
                  <a:lnTo>
                    <a:pt x="271" y="2007"/>
                  </a:lnTo>
                  <a:lnTo>
                    <a:pt x="272" y="1989"/>
                  </a:lnTo>
                  <a:lnTo>
                    <a:pt x="272" y="1972"/>
                  </a:lnTo>
                  <a:lnTo>
                    <a:pt x="269" y="1956"/>
                  </a:lnTo>
                  <a:lnTo>
                    <a:pt x="260" y="1881"/>
                  </a:lnTo>
                  <a:lnTo>
                    <a:pt x="253" y="1802"/>
                  </a:lnTo>
                  <a:lnTo>
                    <a:pt x="246" y="1725"/>
                  </a:lnTo>
                  <a:lnTo>
                    <a:pt x="236" y="1651"/>
                  </a:lnTo>
                  <a:lnTo>
                    <a:pt x="227" y="1616"/>
                  </a:lnTo>
                  <a:lnTo>
                    <a:pt x="222" y="1581"/>
                  </a:lnTo>
                  <a:lnTo>
                    <a:pt x="216" y="1545"/>
                  </a:lnTo>
                  <a:lnTo>
                    <a:pt x="207" y="1511"/>
                  </a:lnTo>
                  <a:lnTo>
                    <a:pt x="212" y="1433"/>
                  </a:lnTo>
                  <a:lnTo>
                    <a:pt x="219" y="1357"/>
                  </a:lnTo>
                  <a:lnTo>
                    <a:pt x="221" y="1282"/>
                  </a:lnTo>
                  <a:lnTo>
                    <a:pt x="215" y="1208"/>
                  </a:lnTo>
                  <a:lnTo>
                    <a:pt x="214" y="1181"/>
                  </a:lnTo>
                  <a:lnTo>
                    <a:pt x="212" y="1155"/>
                  </a:lnTo>
                  <a:lnTo>
                    <a:pt x="212" y="1130"/>
                  </a:lnTo>
                  <a:lnTo>
                    <a:pt x="214" y="1103"/>
                  </a:lnTo>
                  <a:lnTo>
                    <a:pt x="221" y="1082"/>
                  </a:lnTo>
                  <a:lnTo>
                    <a:pt x="229" y="1062"/>
                  </a:lnTo>
                  <a:lnTo>
                    <a:pt x="238" y="1041"/>
                  </a:lnTo>
                  <a:lnTo>
                    <a:pt x="248" y="1020"/>
                  </a:lnTo>
                  <a:lnTo>
                    <a:pt x="252" y="998"/>
                  </a:lnTo>
                  <a:lnTo>
                    <a:pt x="254" y="978"/>
                  </a:lnTo>
                  <a:lnTo>
                    <a:pt x="250" y="958"/>
                  </a:lnTo>
                  <a:lnTo>
                    <a:pt x="238" y="938"/>
                  </a:lnTo>
                  <a:lnTo>
                    <a:pt x="245" y="875"/>
                  </a:lnTo>
                  <a:lnTo>
                    <a:pt x="251" y="811"/>
                  </a:lnTo>
                  <a:lnTo>
                    <a:pt x="254" y="747"/>
                  </a:lnTo>
                  <a:lnTo>
                    <a:pt x="251" y="684"/>
                  </a:lnTo>
                  <a:lnTo>
                    <a:pt x="246" y="693"/>
                  </a:lnTo>
                  <a:lnTo>
                    <a:pt x="243" y="703"/>
                  </a:lnTo>
                  <a:lnTo>
                    <a:pt x="241" y="715"/>
                  </a:lnTo>
                  <a:lnTo>
                    <a:pt x="237" y="725"/>
                  </a:lnTo>
                  <a:lnTo>
                    <a:pt x="233" y="735"/>
                  </a:lnTo>
                  <a:lnTo>
                    <a:pt x="227" y="741"/>
                  </a:lnTo>
                  <a:lnTo>
                    <a:pt x="218" y="745"/>
                  </a:lnTo>
                  <a:lnTo>
                    <a:pt x="205" y="743"/>
                  </a:lnTo>
                  <a:lnTo>
                    <a:pt x="206" y="769"/>
                  </a:lnTo>
                  <a:lnTo>
                    <a:pt x="205" y="794"/>
                  </a:lnTo>
                  <a:lnTo>
                    <a:pt x="201" y="820"/>
                  </a:lnTo>
                  <a:lnTo>
                    <a:pt x="197" y="844"/>
                  </a:lnTo>
                  <a:lnTo>
                    <a:pt x="190" y="868"/>
                  </a:lnTo>
                  <a:lnTo>
                    <a:pt x="182" y="892"/>
                  </a:lnTo>
                  <a:lnTo>
                    <a:pt x="173" y="915"/>
                  </a:lnTo>
                  <a:lnTo>
                    <a:pt x="163" y="938"/>
                  </a:lnTo>
                  <a:lnTo>
                    <a:pt x="155" y="960"/>
                  </a:lnTo>
                  <a:lnTo>
                    <a:pt x="146" y="983"/>
                  </a:lnTo>
                  <a:lnTo>
                    <a:pt x="138" y="1005"/>
                  </a:lnTo>
                  <a:lnTo>
                    <a:pt x="130" y="1028"/>
                  </a:lnTo>
                  <a:lnTo>
                    <a:pt x="122" y="1051"/>
                  </a:lnTo>
                  <a:lnTo>
                    <a:pt x="114" y="1075"/>
                  </a:lnTo>
                  <a:lnTo>
                    <a:pt x="107" y="1099"/>
                  </a:lnTo>
                  <a:lnTo>
                    <a:pt x="100" y="1122"/>
                  </a:lnTo>
                  <a:lnTo>
                    <a:pt x="108" y="1153"/>
                  </a:lnTo>
                  <a:lnTo>
                    <a:pt x="115" y="1185"/>
                  </a:lnTo>
                  <a:lnTo>
                    <a:pt x="114" y="1218"/>
                  </a:lnTo>
                  <a:lnTo>
                    <a:pt x="105" y="1249"/>
                  </a:lnTo>
                  <a:lnTo>
                    <a:pt x="100" y="1249"/>
                  </a:lnTo>
                  <a:lnTo>
                    <a:pt x="95" y="1249"/>
                  </a:lnTo>
                  <a:lnTo>
                    <a:pt x="92" y="1248"/>
                  </a:lnTo>
                  <a:lnTo>
                    <a:pt x="89" y="1246"/>
                  </a:lnTo>
                  <a:lnTo>
                    <a:pt x="89" y="1255"/>
                  </a:lnTo>
                  <a:lnTo>
                    <a:pt x="92" y="1264"/>
                  </a:lnTo>
                  <a:lnTo>
                    <a:pt x="97" y="1275"/>
                  </a:lnTo>
                  <a:lnTo>
                    <a:pt x="101" y="1284"/>
                  </a:lnTo>
                  <a:lnTo>
                    <a:pt x="105" y="1293"/>
                  </a:lnTo>
                  <a:lnTo>
                    <a:pt x="107" y="1302"/>
                  </a:lnTo>
                  <a:lnTo>
                    <a:pt x="106" y="1313"/>
                  </a:lnTo>
                  <a:lnTo>
                    <a:pt x="101" y="1322"/>
                  </a:lnTo>
                  <a:lnTo>
                    <a:pt x="92" y="1323"/>
                  </a:lnTo>
                  <a:lnTo>
                    <a:pt x="85" y="1322"/>
                  </a:lnTo>
                  <a:lnTo>
                    <a:pt x="77" y="1319"/>
                  </a:lnTo>
                  <a:lnTo>
                    <a:pt x="70" y="1313"/>
                  </a:lnTo>
                  <a:lnTo>
                    <a:pt x="64" y="1307"/>
                  </a:lnTo>
                  <a:lnTo>
                    <a:pt x="59" y="1300"/>
                  </a:lnTo>
                  <a:lnTo>
                    <a:pt x="54" y="1293"/>
                  </a:lnTo>
                  <a:lnTo>
                    <a:pt x="49" y="1286"/>
                  </a:lnTo>
                  <a:lnTo>
                    <a:pt x="42" y="1275"/>
                  </a:lnTo>
                  <a:lnTo>
                    <a:pt x="34" y="1264"/>
                  </a:lnTo>
                  <a:lnTo>
                    <a:pt x="24" y="1253"/>
                  </a:lnTo>
                  <a:lnTo>
                    <a:pt x="15" y="1243"/>
                  </a:lnTo>
                  <a:lnTo>
                    <a:pt x="7" y="1231"/>
                  </a:lnTo>
                  <a:lnTo>
                    <a:pt x="1" y="1219"/>
                  </a:lnTo>
                  <a:lnTo>
                    <a:pt x="0" y="1207"/>
                  </a:lnTo>
                  <a:lnTo>
                    <a:pt x="3" y="1193"/>
                  </a:lnTo>
                  <a:lnTo>
                    <a:pt x="30" y="1092"/>
                  </a:lnTo>
                  <a:lnTo>
                    <a:pt x="30" y="1052"/>
                  </a:lnTo>
                  <a:lnTo>
                    <a:pt x="36" y="1014"/>
                  </a:lnTo>
                  <a:lnTo>
                    <a:pt x="44" y="979"/>
                  </a:lnTo>
                  <a:lnTo>
                    <a:pt x="52" y="945"/>
                  </a:lnTo>
                  <a:lnTo>
                    <a:pt x="52" y="927"/>
                  </a:lnTo>
                  <a:lnTo>
                    <a:pt x="53" y="908"/>
                  </a:lnTo>
                  <a:lnTo>
                    <a:pt x="54" y="890"/>
                  </a:lnTo>
                  <a:lnTo>
                    <a:pt x="56" y="873"/>
                  </a:lnTo>
                  <a:lnTo>
                    <a:pt x="60" y="852"/>
                  </a:lnTo>
                  <a:lnTo>
                    <a:pt x="63" y="832"/>
                  </a:lnTo>
                  <a:lnTo>
                    <a:pt x="68" y="812"/>
                  </a:lnTo>
                  <a:lnTo>
                    <a:pt x="72" y="790"/>
                  </a:lnTo>
                  <a:lnTo>
                    <a:pt x="79" y="769"/>
                  </a:lnTo>
                  <a:lnTo>
                    <a:pt x="87" y="750"/>
                  </a:lnTo>
                  <a:lnTo>
                    <a:pt x="99" y="730"/>
                  </a:lnTo>
                  <a:lnTo>
                    <a:pt x="113" y="710"/>
                  </a:lnTo>
                  <a:lnTo>
                    <a:pt x="119" y="699"/>
                  </a:lnTo>
                  <a:lnTo>
                    <a:pt x="119" y="687"/>
                  </a:lnTo>
                  <a:lnTo>
                    <a:pt x="114" y="678"/>
                  </a:lnTo>
                  <a:lnTo>
                    <a:pt x="107" y="670"/>
                  </a:lnTo>
                  <a:lnTo>
                    <a:pt x="99" y="661"/>
                  </a:lnTo>
                  <a:lnTo>
                    <a:pt x="92" y="653"/>
                  </a:lnTo>
                  <a:lnTo>
                    <a:pt x="86" y="644"/>
                  </a:lnTo>
                  <a:lnTo>
                    <a:pt x="84" y="633"/>
                  </a:lnTo>
                  <a:lnTo>
                    <a:pt x="100" y="604"/>
                  </a:lnTo>
                  <a:lnTo>
                    <a:pt x="117" y="577"/>
                  </a:lnTo>
                  <a:lnTo>
                    <a:pt x="135" y="548"/>
                  </a:lnTo>
                  <a:lnTo>
                    <a:pt x="151" y="520"/>
                  </a:lnTo>
                  <a:lnTo>
                    <a:pt x="167" y="492"/>
                  </a:lnTo>
                  <a:lnTo>
                    <a:pt x="182" y="463"/>
                  </a:lnTo>
                  <a:lnTo>
                    <a:pt x="196" y="433"/>
                  </a:lnTo>
                  <a:lnTo>
                    <a:pt x="207" y="403"/>
                  </a:lnTo>
                  <a:lnTo>
                    <a:pt x="220" y="391"/>
                  </a:lnTo>
                  <a:lnTo>
                    <a:pt x="234" y="382"/>
                  </a:lnTo>
                  <a:lnTo>
                    <a:pt x="248" y="374"/>
                  </a:lnTo>
                  <a:lnTo>
                    <a:pt x="263" y="367"/>
                  </a:lnTo>
                  <a:lnTo>
                    <a:pt x="278" y="361"/>
                  </a:lnTo>
                  <a:lnTo>
                    <a:pt x="294" y="357"/>
                  </a:lnTo>
                  <a:lnTo>
                    <a:pt x="309" y="352"/>
                  </a:lnTo>
                  <a:lnTo>
                    <a:pt x="326" y="349"/>
                  </a:lnTo>
                  <a:lnTo>
                    <a:pt x="342" y="345"/>
                  </a:lnTo>
                  <a:lnTo>
                    <a:pt x="358" y="342"/>
                  </a:lnTo>
                  <a:lnTo>
                    <a:pt x="374" y="338"/>
                  </a:lnTo>
                  <a:lnTo>
                    <a:pt x="390" y="335"/>
                  </a:lnTo>
                  <a:lnTo>
                    <a:pt x="405" y="331"/>
                  </a:lnTo>
                  <a:lnTo>
                    <a:pt x="422" y="327"/>
                  </a:lnTo>
                  <a:lnTo>
                    <a:pt x="437" y="321"/>
                  </a:lnTo>
                  <a:lnTo>
                    <a:pt x="450" y="315"/>
                  </a:lnTo>
                  <a:lnTo>
                    <a:pt x="453" y="315"/>
                  </a:lnTo>
                  <a:lnTo>
                    <a:pt x="456" y="315"/>
                  </a:lnTo>
                  <a:lnTo>
                    <a:pt x="458" y="315"/>
                  </a:lnTo>
                  <a:lnTo>
                    <a:pt x="460" y="313"/>
                  </a:lnTo>
                  <a:lnTo>
                    <a:pt x="449" y="299"/>
                  </a:lnTo>
                  <a:lnTo>
                    <a:pt x="442" y="284"/>
                  </a:lnTo>
                  <a:lnTo>
                    <a:pt x="437" y="268"/>
                  </a:lnTo>
                  <a:lnTo>
                    <a:pt x="433" y="252"/>
                  </a:lnTo>
                  <a:lnTo>
                    <a:pt x="430" y="235"/>
                  </a:lnTo>
                  <a:lnTo>
                    <a:pt x="427" y="219"/>
                  </a:lnTo>
                  <a:lnTo>
                    <a:pt x="425" y="201"/>
                  </a:lnTo>
                  <a:lnTo>
                    <a:pt x="423" y="184"/>
                  </a:lnTo>
                  <a:lnTo>
                    <a:pt x="431" y="157"/>
                  </a:lnTo>
                  <a:lnTo>
                    <a:pt x="420" y="133"/>
                  </a:lnTo>
                  <a:lnTo>
                    <a:pt x="422" y="108"/>
                  </a:lnTo>
                  <a:lnTo>
                    <a:pt x="430" y="83"/>
                  </a:lnTo>
                  <a:lnTo>
                    <a:pt x="438" y="58"/>
                  </a:lnTo>
                  <a:lnTo>
                    <a:pt x="433" y="52"/>
                  </a:lnTo>
                  <a:lnTo>
                    <a:pt x="434" y="43"/>
                  </a:lnTo>
                  <a:lnTo>
                    <a:pt x="438" y="35"/>
                  </a:lnTo>
                  <a:lnTo>
                    <a:pt x="441" y="28"/>
                  </a:lnTo>
                  <a:lnTo>
                    <a:pt x="460" y="15"/>
                  </a:lnTo>
                  <a:lnTo>
                    <a:pt x="482" y="7"/>
                  </a:lnTo>
                  <a:lnTo>
                    <a:pt x="503" y="1"/>
                  </a:lnTo>
                  <a:lnTo>
                    <a:pt x="528" y="0"/>
                  </a:lnTo>
                  <a:lnTo>
                    <a:pt x="552" y="1"/>
                  </a:lnTo>
                  <a:lnTo>
                    <a:pt x="575" y="4"/>
                  </a:lnTo>
                  <a:lnTo>
                    <a:pt x="597" y="11"/>
                  </a:lnTo>
                  <a:lnTo>
                    <a:pt x="617" y="19"/>
                  </a:lnTo>
                  <a:lnTo>
                    <a:pt x="636" y="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64BB25B0-4EA2-729F-7EBA-53EFDBA95F9E}"/>
              </a:ext>
            </a:extLst>
          </p:cNvPr>
          <p:cNvSpPr>
            <a:spLocks noGrp="1" noChangeArrowheads="1"/>
          </p:cNvSpPr>
          <p:nvPr>
            <p:ph type="title"/>
          </p:nvPr>
        </p:nvSpPr>
        <p:spPr>
          <a:xfrm>
            <a:off x="304800" y="609600"/>
            <a:ext cx="7772400" cy="533400"/>
          </a:xfrm>
        </p:spPr>
        <p:txBody>
          <a:bodyPr/>
          <a:lstStyle/>
          <a:p>
            <a:r>
              <a:rPr lang="en-US" altLang="LID4096"/>
              <a:t>Casual interaction</a:t>
            </a:r>
          </a:p>
        </p:txBody>
      </p:sp>
      <p:sp>
        <p:nvSpPr>
          <p:cNvPr id="137219" name="Rectangle 3">
            <a:extLst>
              <a:ext uri="{FF2B5EF4-FFF2-40B4-BE49-F238E27FC236}">
                <a16:creationId xmlns:a16="http://schemas.microsoft.com/office/drawing/2014/main" id="{F5447E20-2190-C2E6-CA6E-6277A91AAB77}"/>
              </a:ext>
            </a:extLst>
          </p:cNvPr>
          <p:cNvSpPr>
            <a:spLocks noGrp="1" noChangeArrowheads="1"/>
          </p:cNvSpPr>
          <p:nvPr>
            <p:ph type="body" idx="1"/>
          </p:nvPr>
        </p:nvSpPr>
        <p:spPr>
          <a:xfrm>
            <a:off x="457200" y="1981200"/>
            <a:ext cx="8305800" cy="4495800"/>
          </a:xfrm>
        </p:spPr>
        <p:txBody>
          <a:bodyPr/>
          <a:lstStyle/>
          <a:p>
            <a:r>
              <a:rPr lang="en-US" altLang="LID4096"/>
              <a:t>Goal</a:t>
            </a:r>
          </a:p>
          <a:p>
            <a:pPr lvl="1"/>
            <a:r>
              <a:rPr lang="en-US" altLang="LID4096"/>
              <a:t>support smooth transition from </a:t>
            </a:r>
            <a:r>
              <a:rPr lang="en-US" altLang="LID4096" b="1"/>
              <a:t>awareness</a:t>
            </a:r>
            <a:r>
              <a:rPr lang="en-US" altLang="LID4096"/>
              <a:t> to casual encounters to conversation and work</a:t>
            </a:r>
          </a:p>
          <a:p>
            <a:pPr lvl="1">
              <a:buFontTx/>
              <a:buNone/>
            </a:pPr>
            <a:endParaRPr lang="en-US" altLang="LID4096"/>
          </a:p>
        </p:txBody>
      </p:sp>
      <p:sp>
        <p:nvSpPr>
          <p:cNvPr id="137220" name="Line 4">
            <a:extLst>
              <a:ext uri="{FF2B5EF4-FFF2-40B4-BE49-F238E27FC236}">
                <a16:creationId xmlns:a16="http://schemas.microsoft.com/office/drawing/2014/main" id="{88B511A0-0363-31CF-0E09-9DB9AFD45231}"/>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37221" name="Rectangle 5">
            <a:extLst>
              <a:ext uri="{FF2B5EF4-FFF2-40B4-BE49-F238E27FC236}">
                <a16:creationId xmlns:a16="http://schemas.microsoft.com/office/drawing/2014/main" id="{63222F2E-FB0A-C455-9C46-8CA731D956C0}"/>
              </a:ext>
            </a:extLst>
          </p:cNvPr>
          <p:cNvSpPr>
            <a:spLocks noChangeArrowheads="1"/>
          </p:cNvSpPr>
          <p:nvPr/>
        </p:nvSpPr>
        <p:spPr bwMode="auto">
          <a:xfrm>
            <a:off x="6862763" y="4735513"/>
            <a:ext cx="520700" cy="95885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7222" name="AutoShape 6">
            <a:extLst>
              <a:ext uri="{FF2B5EF4-FFF2-40B4-BE49-F238E27FC236}">
                <a16:creationId xmlns:a16="http://schemas.microsoft.com/office/drawing/2014/main" id="{65F837C9-8968-8E78-8B39-9AAD78E27F9D}"/>
              </a:ext>
            </a:extLst>
          </p:cNvPr>
          <p:cNvSpPr>
            <a:spLocks noChangeArrowheads="1"/>
          </p:cNvSpPr>
          <p:nvPr/>
        </p:nvSpPr>
        <p:spPr bwMode="auto">
          <a:xfrm rot="-5400000" flipH="1" flipV="1">
            <a:off x="6731794" y="4393407"/>
            <a:ext cx="3095625" cy="1728787"/>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7223" name="AutoShape 7">
            <a:extLst>
              <a:ext uri="{FF2B5EF4-FFF2-40B4-BE49-F238E27FC236}">
                <a16:creationId xmlns:a16="http://schemas.microsoft.com/office/drawing/2014/main" id="{2DAAC1BA-57D1-5D76-2CDF-FAF70DB750C3}"/>
              </a:ext>
            </a:extLst>
          </p:cNvPr>
          <p:cNvSpPr>
            <a:spLocks noChangeArrowheads="1"/>
          </p:cNvSpPr>
          <p:nvPr/>
        </p:nvSpPr>
        <p:spPr bwMode="auto">
          <a:xfrm rot="-5400000" flipH="1" flipV="1">
            <a:off x="7580313" y="5354638"/>
            <a:ext cx="2232025" cy="333375"/>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7224" name="AutoShape 8">
            <a:extLst>
              <a:ext uri="{FF2B5EF4-FFF2-40B4-BE49-F238E27FC236}">
                <a16:creationId xmlns:a16="http://schemas.microsoft.com/office/drawing/2014/main" id="{2DEDE979-6215-E0DE-85C9-FA809A350C93}"/>
              </a:ext>
            </a:extLst>
          </p:cNvPr>
          <p:cNvSpPr>
            <a:spLocks noChangeArrowheads="1"/>
          </p:cNvSpPr>
          <p:nvPr/>
        </p:nvSpPr>
        <p:spPr bwMode="auto">
          <a:xfrm rot="5400000" flipV="1">
            <a:off x="4477544" y="4429919"/>
            <a:ext cx="3095625" cy="1655763"/>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7225" name="AutoShape 9">
            <a:extLst>
              <a:ext uri="{FF2B5EF4-FFF2-40B4-BE49-F238E27FC236}">
                <a16:creationId xmlns:a16="http://schemas.microsoft.com/office/drawing/2014/main" id="{36567BBB-9960-8D21-232C-379626F7357F}"/>
              </a:ext>
            </a:extLst>
          </p:cNvPr>
          <p:cNvSpPr>
            <a:spLocks noChangeArrowheads="1"/>
          </p:cNvSpPr>
          <p:nvPr/>
        </p:nvSpPr>
        <p:spPr bwMode="auto">
          <a:xfrm rot="5400000" flipV="1">
            <a:off x="6058694" y="5253831"/>
            <a:ext cx="1209675" cy="157163"/>
          </a:xfrm>
          <a:custGeom>
            <a:avLst/>
            <a:gdLst>
              <a:gd name="G0" fmla="+- 1835 0 0"/>
              <a:gd name="G1" fmla="+- 21600 0 1835"/>
              <a:gd name="G2" fmla="*/ 1835 1 2"/>
              <a:gd name="G3" fmla="+- 21600 0 G2"/>
              <a:gd name="G4" fmla="+/ 1835 21600 2"/>
              <a:gd name="G5" fmla="+/ G1 0 2"/>
              <a:gd name="G6" fmla="*/ 21600 21600 1835"/>
              <a:gd name="G7" fmla="*/ G6 1 2"/>
              <a:gd name="G8" fmla="+- 21600 0 G7"/>
              <a:gd name="G9" fmla="*/ 21600 1 2"/>
              <a:gd name="G10" fmla="+- 1835 0 G9"/>
              <a:gd name="G11" fmla="?: G10 G8 0"/>
              <a:gd name="G12" fmla="?: G10 G7 21600"/>
              <a:gd name="T0" fmla="*/ 20682 w 21600"/>
              <a:gd name="T1" fmla="*/ 10800 h 21600"/>
              <a:gd name="T2" fmla="*/ 10800 w 21600"/>
              <a:gd name="T3" fmla="*/ 21600 h 21600"/>
              <a:gd name="T4" fmla="*/ 918 w 21600"/>
              <a:gd name="T5" fmla="*/ 10800 h 21600"/>
              <a:gd name="T6" fmla="*/ 10800 w 21600"/>
              <a:gd name="T7" fmla="*/ 0 h 21600"/>
              <a:gd name="T8" fmla="*/ 2718 w 21600"/>
              <a:gd name="T9" fmla="*/ 2718 h 21600"/>
              <a:gd name="T10" fmla="*/ 18882 w 21600"/>
              <a:gd name="T11" fmla="*/ 18882 h 21600"/>
            </a:gdLst>
            <a:ahLst/>
            <a:cxnLst>
              <a:cxn ang="0">
                <a:pos x="T0" y="T1"/>
              </a:cxn>
              <a:cxn ang="0">
                <a:pos x="T2" y="T3"/>
              </a:cxn>
              <a:cxn ang="0">
                <a:pos x="T4" y="T5"/>
              </a:cxn>
              <a:cxn ang="0">
                <a:pos x="T6" y="T7"/>
              </a:cxn>
            </a:cxnLst>
            <a:rect l="T8" t="T9" r="T10" b="T11"/>
            <a:pathLst>
              <a:path w="21600" h="21600">
                <a:moveTo>
                  <a:pt x="0" y="0"/>
                </a:moveTo>
                <a:lnTo>
                  <a:pt x="1835" y="21600"/>
                </a:lnTo>
                <a:lnTo>
                  <a:pt x="19765"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7226" name="Freeform 10">
            <a:extLst>
              <a:ext uri="{FF2B5EF4-FFF2-40B4-BE49-F238E27FC236}">
                <a16:creationId xmlns:a16="http://schemas.microsoft.com/office/drawing/2014/main" id="{96C545FD-1A47-233F-C93E-F94A1CC46C17}"/>
              </a:ext>
            </a:extLst>
          </p:cNvPr>
          <p:cNvSpPr>
            <a:spLocks/>
          </p:cNvSpPr>
          <p:nvPr/>
        </p:nvSpPr>
        <p:spPr bwMode="auto">
          <a:xfrm>
            <a:off x="6029325" y="6846888"/>
            <a:ext cx="28575" cy="11112"/>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7227" name="AutoShape 11">
            <a:extLst>
              <a:ext uri="{FF2B5EF4-FFF2-40B4-BE49-F238E27FC236}">
                <a16:creationId xmlns:a16="http://schemas.microsoft.com/office/drawing/2014/main" id="{F0ECB46C-C0D2-2BD1-6EE5-67849EC40071}"/>
              </a:ext>
            </a:extLst>
          </p:cNvPr>
          <p:cNvSpPr>
            <a:spLocks noChangeArrowheads="1"/>
          </p:cNvSpPr>
          <p:nvPr/>
        </p:nvSpPr>
        <p:spPr bwMode="auto">
          <a:xfrm rot="-5400000" flipH="1" flipV="1">
            <a:off x="7663656" y="5441157"/>
            <a:ext cx="2232025" cy="160338"/>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7228" name="Freeform 12">
            <a:extLst>
              <a:ext uri="{FF2B5EF4-FFF2-40B4-BE49-F238E27FC236}">
                <a16:creationId xmlns:a16="http://schemas.microsoft.com/office/drawing/2014/main" id="{68145ED0-1711-007F-B93A-D279C9CFE4F6}"/>
              </a:ext>
            </a:extLst>
          </p:cNvPr>
          <p:cNvSpPr>
            <a:spLocks/>
          </p:cNvSpPr>
          <p:nvPr/>
        </p:nvSpPr>
        <p:spPr bwMode="auto">
          <a:xfrm>
            <a:off x="6308725" y="6769100"/>
            <a:ext cx="28575" cy="12700"/>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7229" name="AutoShape 13">
            <a:extLst>
              <a:ext uri="{FF2B5EF4-FFF2-40B4-BE49-F238E27FC236}">
                <a16:creationId xmlns:a16="http://schemas.microsoft.com/office/drawing/2014/main" id="{4490E43A-5469-8CC6-40CB-BF9EC7E58A1C}"/>
              </a:ext>
            </a:extLst>
          </p:cNvPr>
          <p:cNvSpPr>
            <a:spLocks noChangeArrowheads="1"/>
          </p:cNvSpPr>
          <p:nvPr/>
        </p:nvSpPr>
        <p:spPr bwMode="auto">
          <a:xfrm rot="5400000" flipV="1">
            <a:off x="4498181" y="5060157"/>
            <a:ext cx="2566987" cy="577850"/>
          </a:xfrm>
          <a:custGeom>
            <a:avLst/>
            <a:gdLst>
              <a:gd name="G0" fmla="+- 2825 0 0"/>
              <a:gd name="G1" fmla="+- 21600 0 2825"/>
              <a:gd name="G2" fmla="*/ 2825 1 2"/>
              <a:gd name="G3" fmla="+- 21600 0 G2"/>
              <a:gd name="G4" fmla="+/ 2825 21600 2"/>
              <a:gd name="G5" fmla="+/ G1 0 2"/>
              <a:gd name="G6" fmla="*/ 21600 21600 2825"/>
              <a:gd name="G7" fmla="*/ G6 1 2"/>
              <a:gd name="G8" fmla="+- 21600 0 G7"/>
              <a:gd name="G9" fmla="*/ 21600 1 2"/>
              <a:gd name="G10" fmla="+- 2825 0 G9"/>
              <a:gd name="G11" fmla="?: G10 G8 0"/>
              <a:gd name="G12" fmla="?: G10 G7 21600"/>
              <a:gd name="T0" fmla="*/ 20187 w 21600"/>
              <a:gd name="T1" fmla="*/ 10800 h 21600"/>
              <a:gd name="T2" fmla="*/ 10800 w 21600"/>
              <a:gd name="T3" fmla="*/ 21600 h 21600"/>
              <a:gd name="T4" fmla="*/ 1413 w 21600"/>
              <a:gd name="T5" fmla="*/ 10800 h 21600"/>
              <a:gd name="T6" fmla="*/ 10800 w 21600"/>
              <a:gd name="T7" fmla="*/ 0 h 21600"/>
              <a:gd name="T8" fmla="*/ 3213 w 21600"/>
              <a:gd name="T9" fmla="*/ 3213 h 21600"/>
              <a:gd name="T10" fmla="*/ 18387 w 21600"/>
              <a:gd name="T11" fmla="*/ 18387 h 21600"/>
            </a:gdLst>
            <a:ahLst/>
            <a:cxnLst>
              <a:cxn ang="0">
                <a:pos x="T0" y="T1"/>
              </a:cxn>
              <a:cxn ang="0">
                <a:pos x="T2" y="T3"/>
              </a:cxn>
              <a:cxn ang="0">
                <a:pos x="T4" y="T5"/>
              </a:cxn>
              <a:cxn ang="0">
                <a:pos x="T6" y="T7"/>
              </a:cxn>
            </a:cxnLst>
            <a:rect l="T8" t="T9" r="T10" b="T11"/>
            <a:pathLst>
              <a:path w="21600" h="21600">
                <a:moveTo>
                  <a:pt x="0" y="0"/>
                </a:moveTo>
                <a:lnTo>
                  <a:pt x="2825" y="21600"/>
                </a:lnTo>
                <a:lnTo>
                  <a:pt x="1877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CA" altLang="LID4096" b="0"/>
          </a:p>
        </p:txBody>
      </p:sp>
      <p:sp>
        <p:nvSpPr>
          <p:cNvPr id="137230" name="Freeform 14">
            <a:extLst>
              <a:ext uri="{FF2B5EF4-FFF2-40B4-BE49-F238E27FC236}">
                <a16:creationId xmlns:a16="http://schemas.microsoft.com/office/drawing/2014/main" id="{A77AB01D-5CA9-0CEF-E514-4705EF015E86}"/>
              </a:ext>
            </a:extLst>
          </p:cNvPr>
          <p:cNvSpPr>
            <a:spLocks/>
          </p:cNvSpPr>
          <p:nvPr/>
        </p:nvSpPr>
        <p:spPr bwMode="auto">
          <a:xfrm>
            <a:off x="5486400" y="4648200"/>
            <a:ext cx="533400" cy="1649413"/>
          </a:xfrm>
          <a:custGeom>
            <a:avLst/>
            <a:gdLst>
              <a:gd name="T0" fmla="*/ 641 w 803"/>
              <a:gd name="T1" fmla="*/ 94 h 2237"/>
              <a:gd name="T2" fmla="*/ 613 w 803"/>
              <a:gd name="T3" fmla="*/ 141 h 2237"/>
              <a:gd name="T4" fmla="*/ 626 w 803"/>
              <a:gd name="T5" fmla="*/ 178 h 2237"/>
              <a:gd name="T6" fmla="*/ 614 w 803"/>
              <a:gd name="T7" fmla="*/ 234 h 2237"/>
              <a:gd name="T8" fmla="*/ 611 w 803"/>
              <a:gd name="T9" fmla="*/ 273 h 2237"/>
              <a:gd name="T10" fmla="*/ 574 w 803"/>
              <a:gd name="T11" fmla="*/ 310 h 2237"/>
              <a:gd name="T12" fmla="*/ 523 w 803"/>
              <a:gd name="T13" fmla="*/ 341 h 2237"/>
              <a:gd name="T14" fmla="*/ 622 w 803"/>
              <a:gd name="T15" fmla="*/ 506 h 2237"/>
              <a:gd name="T16" fmla="*/ 604 w 803"/>
              <a:gd name="T17" fmla="*/ 685 h 2237"/>
              <a:gd name="T18" fmla="*/ 636 w 803"/>
              <a:gd name="T19" fmla="*/ 755 h 2237"/>
              <a:gd name="T20" fmla="*/ 692 w 803"/>
              <a:gd name="T21" fmla="*/ 673 h 2237"/>
              <a:gd name="T22" fmla="*/ 736 w 803"/>
              <a:gd name="T23" fmla="*/ 640 h 2237"/>
              <a:gd name="T24" fmla="*/ 791 w 803"/>
              <a:gd name="T25" fmla="*/ 620 h 2237"/>
              <a:gd name="T26" fmla="*/ 775 w 803"/>
              <a:gd name="T27" fmla="*/ 691 h 2237"/>
              <a:gd name="T28" fmla="*/ 726 w 803"/>
              <a:gd name="T29" fmla="*/ 767 h 2237"/>
              <a:gd name="T30" fmla="*/ 673 w 803"/>
              <a:gd name="T31" fmla="*/ 809 h 2237"/>
              <a:gd name="T32" fmla="*/ 671 w 803"/>
              <a:gd name="T33" fmla="*/ 957 h 2237"/>
              <a:gd name="T34" fmla="*/ 653 w 803"/>
              <a:gd name="T35" fmla="*/ 1052 h 2237"/>
              <a:gd name="T36" fmla="*/ 661 w 803"/>
              <a:gd name="T37" fmla="*/ 1153 h 2237"/>
              <a:gd name="T38" fmla="*/ 690 w 803"/>
              <a:gd name="T39" fmla="*/ 1434 h 2237"/>
              <a:gd name="T40" fmla="*/ 725 w 803"/>
              <a:gd name="T41" fmla="*/ 1625 h 2237"/>
              <a:gd name="T42" fmla="*/ 650 w 803"/>
              <a:gd name="T43" fmla="*/ 1734 h 2237"/>
              <a:gd name="T44" fmla="*/ 652 w 803"/>
              <a:gd name="T45" fmla="*/ 2090 h 2237"/>
              <a:gd name="T46" fmla="*/ 718 w 803"/>
              <a:gd name="T47" fmla="*/ 2169 h 2237"/>
              <a:gd name="T48" fmla="*/ 785 w 803"/>
              <a:gd name="T49" fmla="*/ 2207 h 2237"/>
              <a:gd name="T50" fmla="*/ 735 w 803"/>
              <a:gd name="T51" fmla="*/ 2236 h 2237"/>
              <a:gd name="T52" fmla="*/ 627 w 803"/>
              <a:gd name="T53" fmla="*/ 2198 h 2237"/>
              <a:gd name="T54" fmla="*/ 561 w 803"/>
              <a:gd name="T55" fmla="*/ 2231 h 2237"/>
              <a:gd name="T56" fmla="*/ 536 w 803"/>
              <a:gd name="T57" fmla="*/ 2157 h 2237"/>
              <a:gd name="T58" fmla="*/ 567 w 803"/>
              <a:gd name="T59" fmla="*/ 1957 h 2237"/>
              <a:gd name="T60" fmla="*/ 522 w 803"/>
              <a:gd name="T61" fmla="*/ 1679 h 2237"/>
              <a:gd name="T62" fmla="*/ 419 w 803"/>
              <a:gd name="T63" fmla="*/ 1747 h 2237"/>
              <a:gd name="T64" fmla="*/ 286 w 803"/>
              <a:gd name="T65" fmla="*/ 1849 h 2237"/>
              <a:gd name="T66" fmla="*/ 190 w 803"/>
              <a:gd name="T67" fmla="*/ 1951 h 2237"/>
              <a:gd name="T68" fmla="*/ 147 w 803"/>
              <a:gd name="T69" fmla="*/ 2104 h 2237"/>
              <a:gd name="T70" fmla="*/ 108 w 803"/>
              <a:gd name="T71" fmla="*/ 2125 h 2237"/>
              <a:gd name="T72" fmla="*/ 86 w 803"/>
              <a:gd name="T73" fmla="*/ 1987 h 2237"/>
              <a:gd name="T74" fmla="*/ 17 w 803"/>
              <a:gd name="T75" fmla="*/ 1988 h 2237"/>
              <a:gd name="T76" fmla="*/ 58 w 803"/>
              <a:gd name="T77" fmla="*/ 1897 h 2237"/>
              <a:gd name="T78" fmla="*/ 166 w 803"/>
              <a:gd name="T79" fmla="*/ 1856 h 2237"/>
              <a:gd name="T80" fmla="*/ 257 w 803"/>
              <a:gd name="T81" fmla="*/ 1714 h 2237"/>
              <a:gd name="T82" fmla="*/ 332 w 803"/>
              <a:gd name="T83" fmla="*/ 1639 h 2237"/>
              <a:gd name="T84" fmla="*/ 298 w 803"/>
              <a:gd name="T85" fmla="*/ 1588 h 2237"/>
              <a:gd name="T86" fmla="*/ 335 w 803"/>
              <a:gd name="T87" fmla="*/ 1458 h 2237"/>
              <a:gd name="T88" fmla="*/ 348 w 803"/>
              <a:gd name="T89" fmla="*/ 1132 h 2237"/>
              <a:gd name="T90" fmla="*/ 308 w 803"/>
              <a:gd name="T91" fmla="*/ 1037 h 2237"/>
              <a:gd name="T92" fmla="*/ 359 w 803"/>
              <a:gd name="T93" fmla="*/ 903 h 2237"/>
              <a:gd name="T94" fmla="*/ 359 w 803"/>
              <a:gd name="T95" fmla="*/ 809 h 2237"/>
              <a:gd name="T96" fmla="*/ 321 w 803"/>
              <a:gd name="T97" fmla="*/ 747 h 2237"/>
              <a:gd name="T98" fmla="*/ 300 w 803"/>
              <a:gd name="T99" fmla="*/ 678 h 2237"/>
              <a:gd name="T100" fmla="*/ 325 w 803"/>
              <a:gd name="T101" fmla="*/ 453 h 2237"/>
              <a:gd name="T102" fmla="*/ 389 w 803"/>
              <a:gd name="T103" fmla="*/ 353 h 2237"/>
              <a:gd name="T104" fmla="*/ 336 w 803"/>
              <a:gd name="T105" fmla="*/ 324 h 2237"/>
              <a:gd name="T106" fmla="*/ 354 w 803"/>
              <a:gd name="T107" fmla="*/ 262 h 2237"/>
              <a:gd name="T108" fmla="*/ 329 w 803"/>
              <a:gd name="T109" fmla="*/ 152 h 2237"/>
              <a:gd name="T110" fmla="*/ 361 w 803"/>
              <a:gd name="T111" fmla="*/ 43 h 2237"/>
              <a:gd name="T112" fmla="*/ 469 w 803"/>
              <a:gd name="T113" fmla="*/ 13 h 2237"/>
              <a:gd name="T114" fmla="*/ 566 w 803"/>
              <a:gd name="T115" fmla="*/ 6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3" h="2237">
                <a:moveTo>
                  <a:pt x="604" y="38"/>
                </a:moveTo>
                <a:lnTo>
                  <a:pt x="606" y="47"/>
                </a:lnTo>
                <a:lnTo>
                  <a:pt x="612" y="56"/>
                </a:lnTo>
                <a:lnTo>
                  <a:pt x="619" y="62"/>
                </a:lnTo>
                <a:lnTo>
                  <a:pt x="627" y="69"/>
                </a:lnTo>
                <a:lnTo>
                  <a:pt x="634" y="76"/>
                </a:lnTo>
                <a:lnTo>
                  <a:pt x="639" y="84"/>
                </a:lnTo>
                <a:lnTo>
                  <a:pt x="641" y="94"/>
                </a:lnTo>
                <a:lnTo>
                  <a:pt x="638" y="104"/>
                </a:lnTo>
                <a:lnTo>
                  <a:pt x="637" y="111"/>
                </a:lnTo>
                <a:lnTo>
                  <a:pt x="634" y="117"/>
                </a:lnTo>
                <a:lnTo>
                  <a:pt x="627" y="121"/>
                </a:lnTo>
                <a:lnTo>
                  <a:pt x="621" y="126"/>
                </a:lnTo>
                <a:lnTo>
                  <a:pt x="615" y="130"/>
                </a:lnTo>
                <a:lnTo>
                  <a:pt x="613" y="135"/>
                </a:lnTo>
                <a:lnTo>
                  <a:pt x="613" y="141"/>
                </a:lnTo>
                <a:lnTo>
                  <a:pt x="618" y="149"/>
                </a:lnTo>
                <a:lnTo>
                  <a:pt x="618" y="157"/>
                </a:lnTo>
                <a:lnTo>
                  <a:pt x="616" y="164"/>
                </a:lnTo>
                <a:lnTo>
                  <a:pt x="613" y="170"/>
                </a:lnTo>
                <a:lnTo>
                  <a:pt x="611" y="175"/>
                </a:lnTo>
                <a:lnTo>
                  <a:pt x="615" y="177"/>
                </a:lnTo>
                <a:lnTo>
                  <a:pt x="621" y="177"/>
                </a:lnTo>
                <a:lnTo>
                  <a:pt x="626" y="178"/>
                </a:lnTo>
                <a:lnTo>
                  <a:pt x="630" y="178"/>
                </a:lnTo>
                <a:lnTo>
                  <a:pt x="620" y="187"/>
                </a:lnTo>
                <a:lnTo>
                  <a:pt x="618" y="196"/>
                </a:lnTo>
                <a:lnTo>
                  <a:pt x="621" y="208"/>
                </a:lnTo>
                <a:lnTo>
                  <a:pt x="628" y="222"/>
                </a:lnTo>
                <a:lnTo>
                  <a:pt x="623" y="225"/>
                </a:lnTo>
                <a:lnTo>
                  <a:pt x="618" y="230"/>
                </a:lnTo>
                <a:lnTo>
                  <a:pt x="614" y="234"/>
                </a:lnTo>
                <a:lnTo>
                  <a:pt x="616" y="242"/>
                </a:lnTo>
                <a:lnTo>
                  <a:pt x="618" y="249"/>
                </a:lnTo>
                <a:lnTo>
                  <a:pt x="614" y="251"/>
                </a:lnTo>
                <a:lnTo>
                  <a:pt x="612" y="256"/>
                </a:lnTo>
                <a:lnTo>
                  <a:pt x="616" y="265"/>
                </a:lnTo>
                <a:lnTo>
                  <a:pt x="615" y="268"/>
                </a:lnTo>
                <a:lnTo>
                  <a:pt x="613" y="271"/>
                </a:lnTo>
                <a:lnTo>
                  <a:pt x="611" y="273"/>
                </a:lnTo>
                <a:lnTo>
                  <a:pt x="609" y="277"/>
                </a:lnTo>
                <a:lnTo>
                  <a:pt x="609" y="284"/>
                </a:lnTo>
                <a:lnTo>
                  <a:pt x="609" y="292"/>
                </a:lnTo>
                <a:lnTo>
                  <a:pt x="607" y="299"/>
                </a:lnTo>
                <a:lnTo>
                  <a:pt x="599" y="307"/>
                </a:lnTo>
                <a:lnTo>
                  <a:pt x="590" y="309"/>
                </a:lnTo>
                <a:lnTo>
                  <a:pt x="581" y="310"/>
                </a:lnTo>
                <a:lnTo>
                  <a:pt x="574" y="310"/>
                </a:lnTo>
                <a:lnTo>
                  <a:pt x="567" y="309"/>
                </a:lnTo>
                <a:lnTo>
                  <a:pt x="560" y="307"/>
                </a:lnTo>
                <a:lnTo>
                  <a:pt x="554" y="303"/>
                </a:lnTo>
                <a:lnTo>
                  <a:pt x="548" y="301"/>
                </a:lnTo>
                <a:lnTo>
                  <a:pt x="543" y="299"/>
                </a:lnTo>
                <a:lnTo>
                  <a:pt x="533" y="311"/>
                </a:lnTo>
                <a:lnTo>
                  <a:pt x="526" y="325"/>
                </a:lnTo>
                <a:lnTo>
                  <a:pt x="523" y="341"/>
                </a:lnTo>
                <a:lnTo>
                  <a:pt x="525" y="357"/>
                </a:lnTo>
                <a:lnTo>
                  <a:pt x="532" y="382"/>
                </a:lnTo>
                <a:lnTo>
                  <a:pt x="544" y="404"/>
                </a:lnTo>
                <a:lnTo>
                  <a:pt x="558" y="424"/>
                </a:lnTo>
                <a:lnTo>
                  <a:pt x="574" y="445"/>
                </a:lnTo>
                <a:lnTo>
                  <a:pt x="590" y="466"/>
                </a:lnTo>
                <a:lnTo>
                  <a:pt x="606" y="485"/>
                </a:lnTo>
                <a:lnTo>
                  <a:pt x="622" y="506"/>
                </a:lnTo>
                <a:lnTo>
                  <a:pt x="635" y="527"/>
                </a:lnTo>
                <a:lnTo>
                  <a:pt x="643" y="552"/>
                </a:lnTo>
                <a:lnTo>
                  <a:pt x="643" y="575"/>
                </a:lnTo>
                <a:lnTo>
                  <a:pt x="637" y="597"/>
                </a:lnTo>
                <a:lnTo>
                  <a:pt x="628" y="618"/>
                </a:lnTo>
                <a:lnTo>
                  <a:pt x="619" y="640"/>
                </a:lnTo>
                <a:lnTo>
                  <a:pt x="609" y="662"/>
                </a:lnTo>
                <a:lnTo>
                  <a:pt x="604" y="685"/>
                </a:lnTo>
                <a:lnTo>
                  <a:pt x="604" y="709"/>
                </a:lnTo>
                <a:lnTo>
                  <a:pt x="604" y="721"/>
                </a:lnTo>
                <a:lnTo>
                  <a:pt x="605" y="732"/>
                </a:lnTo>
                <a:lnTo>
                  <a:pt x="606" y="744"/>
                </a:lnTo>
                <a:lnTo>
                  <a:pt x="607" y="753"/>
                </a:lnTo>
                <a:lnTo>
                  <a:pt x="616" y="754"/>
                </a:lnTo>
                <a:lnTo>
                  <a:pt x="626" y="755"/>
                </a:lnTo>
                <a:lnTo>
                  <a:pt x="636" y="755"/>
                </a:lnTo>
                <a:lnTo>
                  <a:pt x="645" y="755"/>
                </a:lnTo>
                <a:lnTo>
                  <a:pt x="654" y="754"/>
                </a:lnTo>
                <a:lnTo>
                  <a:pt x="664" y="752"/>
                </a:lnTo>
                <a:lnTo>
                  <a:pt x="672" y="748"/>
                </a:lnTo>
                <a:lnTo>
                  <a:pt x="680" y="742"/>
                </a:lnTo>
                <a:lnTo>
                  <a:pt x="694" y="723"/>
                </a:lnTo>
                <a:lnTo>
                  <a:pt x="694" y="699"/>
                </a:lnTo>
                <a:lnTo>
                  <a:pt x="692" y="673"/>
                </a:lnTo>
                <a:lnTo>
                  <a:pt x="699" y="650"/>
                </a:lnTo>
                <a:lnTo>
                  <a:pt x="707" y="636"/>
                </a:lnTo>
                <a:lnTo>
                  <a:pt x="714" y="623"/>
                </a:lnTo>
                <a:lnTo>
                  <a:pt x="720" y="608"/>
                </a:lnTo>
                <a:lnTo>
                  <a:pt x="725" y="591"/>
                </a:lnTo>
                <a:lnTo>
                  <a:pt x="734" y="606"/>
                </a:lnTo>
                <a:lnTo>
                  <a:pt x="736" y="623"/>
                </a:lnTo>
                <a:lnTo>
                  <a:pt x="736" y="640"/>
                </a:lnTo>
                <a:lnTo>
                  <a:pt x="734" y="656"/>
                </a:lnTo>
                <a:lnTo>
                  <a:pt x="742" y="651"/>
                </a:lnTo>
                <a:lnTo>
                  <a:pt x="750" y="647"/>
                </a:lnTo>
                <a:lnTo>
                  <a:pt x="758" y="641"/>
                </a:lnTo>
                <a:lnTo>
                  <a:pt x="766" y="634"/>
                </a:lnTo>
                <a:lnTo>
                  <a:pt x="774" y="628"/>
                </a:lnTo>
                <a:lnTo>
                  <a:pt x="782" y="624"/>
                </a:lnTo>
                <a:lnTo>
                  <a:pt x="791" y="620"/>
                </a:lnTo>
                <a:lnTo>
                  <a:pt x="801" y="619"/>
                </a:lnTo>
                <a:lnTo>
                  <a:pt x="798" y="629"/>
                </a:lnTo>
                <a:lnTo>
                  <a:pt x="796" y="641"/>
                </a:lnTo>
                <a:lnTo>
                  <a:pt x="795" y="653"/>
                </a:lnTo>
                <a:lnTo>
                  <a:pt x="793" y="663"/>
                </a:lnTo>
                <a:lnTo>
                  <a:pt x="789" y="673"/>
                </a:lnTo>
                <a:lnTo>
                  <a:pt x="783" y="683"/>
                </a:lnTo>
                <a:lnTo>
                  <a:pt x="775" y="691"/>
                </a:lnTo>
                <a:lnTo>
                  <a:pt x="765" y="696"/>
                </a:lnTo>
                <a:lnTo>
                  <a:pt x="762" y="708"/>
                </a:lnTo>
                <a:lnTo>
                  <a:pt x="758" y="719"/>
                </a:lnTo>
                <a:lnTo>
                  <a:pt x="755" y="731"/>
                </a:lnTo>
                <a:lnTo>
                  <a:pt x="750" y="741"/>
                </a:lnTo>
                <a:lnTo>
                  <a:pt x="743" y="752"/>
                </a:lnTo>
                <a:lnTo>
                  <a:pt x="735" y="760"/>
                </a:lnTo>
                <a:lnTo>
                  <a:pt x="726" y="767"/>
                </a:lnTo>
                <a:lnTo>
                  <a:pt x="713" y="770"/>
                </a:lnTo>
                <a:lnTo>
                  <a:pt x="711" y="778"/>
                </a:lnTo>
                <a:lnTo>
                  <a:pt x="706" y="785"/>
                </a:lnTo>
                <a:lnTo>
                  <a:pt x="702" y="792"/>
                </a:lnTo>
                <a:lnTo>
                  <a:pt x="695" y="798"/>
                </a:lnTo>
                <a:lnTo>
                  <a:pt x="688" y="802"/>
                </a:lnTo>
                <a:lnTo>
                  <a:pt x="681" y="806"/>
                </a:lnTo>
                <a:lnTo>
                  <a:pt x="673" y="809"/>
                </a:lnTo>
                <a:lnTo>
                  <a:pt x="665" y="810"/>
                </a:lnTo>
                <a:lnTo>
                  <a:pt x="638" y="814"/>
                </a:lnTo>
                <a:lnTo>
                  <a:pt x="643" y="838"/>
                </a:lnTo>
                <a:lnTo>
                  <a:pt x="649" y="861"/>
                </a:lnTo>
                <a:lnTo>
                  <a:pt x="654" y="885"/>
                </a:lnTo>
                <a:lnTo>
                  <a:pt x="660" y="908"/>
                </a:lnTo>
                <a:lnTo>
                  <a:pt x="665" y="933"/>
                </a:lnTo>
                <a:lnTo>
                  <a:pt x="671" y="957"/>
                </a:lnTo>
                <a:lnTo>
                  <a:pt x="675" y="981"/>
                </a:lnTo>
                <a:lnTo>
                  <a:pt x="679" y="1005"/>
                </a:lnTo>
                <a:lnTo>
                  <a:pt x="688" y="1035"/>
                </a:lnTo>
                <a:lnTo>
                  <a:pt x="681" y="1037"/>
                </a:lnTo>
                <a:lnTo>
                  <a:pt x="673" y="1041"/>
                </a:lnTo>
                <a:lnTo>
                  <a:pt x="666" y="1044"/>
                </a:lnTo>
                <a:lnTo>
                  <a:pt x="659" y="1048"/>
                </a:lnTo>
                <a:lnTo>
                  <a:pt x="653" y="1052"/>
                </a:lnTo>
                <a:lnTo>
                  <a:pt x="646" y="1057"/>
                </a:lnTo>
                <a:lnTo>
                  <a:pt x="639" y="1063"/>
                </a:lnTo>
                <a:lnTo>
                  <a:pt x="634" y="1067"/>
                </a:lnTo>
                <a:lnTo>
                  <a:pt x="637" y="1081"/>
                </a:lnTo>
                <a:lnTo>
                  <a:pt x="643" y="1094"/>
                </a:lnTo>
                <a:lnTo>
                  <a:pt x="649" y="1107"/>
                </a:lnTo>
                <a:lnTo>
                  <a:pt x="653" y="1119"/>
                </a:lnTo>
                <a:lnTo>
                  <a:pt x="661" y="1153"/>
                </a:lnTo>
                <a:lnTo>
                  <a:pt x="669" y="1187"/>
                </a:lnTo>
                <a:lnTo>
                  <a:pt x="676" y="1222"/>
                </a:lnTo>
                <a:lnTo>
                  <a:pt x="682" y="1258"/>
                </a:lnTo>
                <a:lnTo>
                  <a:pt x="685" y="1293"/>
                </a:lnTo>
                <a:lnTo>
                  <a:pt x="688" y="1329"/>
                </a:lnTo>
                <a:lnTo>
                  <a:pt x="689" y="1366"/>
                </a:lnTo>
                <a:lnTo>
                  <a:pt x="689" y="1404"/>
                </a:lnTo>
                <a:lnTo>
                  <a:pt x="690" y="1434"/>
                </a:lnTo>
                <a:lnTo>
                  <a:pt x="691" y="1462"/>
                </a:lnTo>
                <a:lnTo>
                  <a:pt x="695" y="1490"/>
                </a:lnTo>
                <a:lnTo>
                  <a:pt x="700" y="1517"/>
                </a:lnTo>
                <a:lnTo>
                  <a:pt x="706" y="1545"/>
                </a:lnTo>
                <a:lnTo>
                  <a:pt x="714" y="1570"/>
                </a:lnTo>
                <a:lnTo>
                  <a:pt x="724" y="1595"/>
                </a:lnTo>
                <a:lnTo>
                  <a:pt x="734" y="1621"/>
                </a:lnTo>
                <a:lnTo>
                  <a:pt x="725" y="1625"/>
                </a:lnTo>
                <a:lnTo>
                  <a:pt x="714" y="1628"/>
                </a:lnTo>
                <a:lnTo>
                  <a:pt x="704" y="1630"/>
                </a:lnTo>
                <a:lnTo>
                  <a:pt x="692" y="1631"/>
                </a:lnTo>
                <a:lnTo>
                  <a:pt x="682" y="1633"/>
                </a:lnTo>
                <a:lnTo>
                  <a:pt x="671" y="1634"/>
                </a:lnTo>
                <a:lnTo>
                  <a:pt x="660" y="1636"/>
                </a:lnTo>
                <a:lnTo>
                  <a:pt x="650" y="1638"/>
                </a:lnTo>
                <a:lnTo>
                  <a:pt x="650" y="1734"/>
                </a:lnTo>
                <a:lnTo>
                  <a:pt x="645" y="1829"/>
                </a:lnTo>
                <a:lnTo>
                  <a:pt x="639" y="1925"/>
                </a:lnTo>
                <a:lnTo>
                  <a:pt x="634" y="2019"/>
                </a:lnTo>
                <a:lnTo>
                  <a:pt x="634" y="2036"/>
                </a:lnTo>
                <a:lnTo>
                  <a:pt x="635" y="2051"/>
                </a:lnTo>
                <a:lnTo>
                  <a:pt x="639" y="2064"/>
                </a:lnTo>
                <a:lnTo>
                  <a:pt x="645" y="2077"/>
                </a:lnTo>
                <a:lnTo>
                  <a:pt x="652" y="2090"/>
                </a:lnTo>
                <a:lnTo>
                  <a:pt x="661" y="2101"/>
                </a:lnTo>
                <a:lnTo>
                  <a:pt x="672" y="2113"/>
                </a:lnTo>
                <a:lnTo>
                  <a:pt x="683" y="2122"/>
                </a:lnTo>
                <a:lnTo>
                  <a:pt x="690" y="2131"/>
                </a:lnTo>
                <a:lnTo>
                  <a:pt x="697" y="2140"/>
                </a:lnTo>
                <a:lnTo>
                  <a:pt x="704" y="2150"/>
                </a:lnTo>
                <a:lnTo>
                  <a:pt x="711" y="2160"/>
                </a:lnTo>
                <a:lnTo>
                  <a:pt x="718" y="2169"/>
                </a:lnTo>
                <a:lnTo>
                  <a:pt x="726" y="2177"/>
                </a:lnTo>
                <a:lnTo>
                  <a:pt x="734" y="2185"/>
                </a:lnTo>
                <a:lnTo>
                  <a:pt x="744" y="2191"/>
                </a:lnTo>
                <a:lnTo>
                  <a:pt x="752" y="2195"/>
                </a:lnTo>
                <a:lnTo>
                  <a:pt x="760" y="2198"/>
                </a:lnTo>
                <a:lnTo>
                  <a:pt x="768" y="2200"/>
                </a:lnTo>
                <a:lnTo>
                  <a:pt x="776" y="2204"/>
                </a:lnTo>
                <a:lnTo>
                  <a:pt x="785" y="2207"/>
                </a:lnTo>
                <a:lnTo>
                  <a:pt x="791" y="2211"/>
                </a:lnTo>
                <a:lnTo>
                  <a:pt x="797" y="2216"/>
                </a:lnTo>
                <a:lnTo>
                  <a:pt x="803" y="2223"/>
                </a:lnTo>
                <a:lnTo>
                  <a:pt x="801" y="2235"/>
                </a:lnTo>
                <a:lnTo>
                  <a:pt x="785" y="2234"/>
                </a:lnTo>
                <a:lnTo>
                  <a:pt x="768" y="2235"/>
                </a:lnTo>
                <a:lnTo>
                  <a:pt x="751" y="2235"/>
                </a:lnTo>
                <a:lnTo>
                  <a:pt x="735" y="2236"/>
                </a:lnTo>
                <a:lnTo>
                  <a:pt x="719" y="2237"/>
                </a:lnTo>
                <a:lnTo>
                  <a:pt x="703" y="2237"/>
                </a:lnTo>
                <a:lnTo>
                  <a:pt x="688" y="2236"/>
                </a:lnTo>
                <a:lnTo>
                  <a:pt x="672" y="2234"/>
                </a:lnTo>
                <a:lnTo>
                  <a:pt x="660" y="2227"/>
                </a:lnTo>
                <a:lnTo>
                  <a:pt x="649" y="2218"/>
                </a:lnTo>
                <a:lnTo>
                  <a:pt x="638" y="2208"/>
                </a:lnTo>
                <a:lnTo>
                  <a:pt x="627" y="2198"/>
                </a:lnTo>
                <a:lnTo>
                  <a:pt x="616" y="2190"/>
                </a:lnTo>
                <a:lnTo>
                  <a:pt x="605" y="2182"/>
                </a:lnTo>
                <a:lnTo>
                  <a:pt x="591" y="2177"/>
                </a:lnTo>
                <a:lnTo>
                  <a:pt x="577" y="2176"/>
                </a:lnTo>
                <a:lnTo>
                  <a:pt x="571" y="2230"/>
                </a:lnTo>
                <a:lnTo>
                  <a:pt x="568" y="2230"/>
                </a:lnTo>
                <a:lnTo>
                  <a:pt x="565" y="2231"/>
                </a:lnTo>
                <a:lnTo>
                  <a:pt x="561" y="2231"/>
                </a:lnTo>
                <a:lnTo>
                  <a:pt x="558" y="2231"/>
                </a:lnTo>
                <a:lnTo>
                  <a:pt x="559" y="2219"/>
                </a:lnTo>
                <a:lnTo>
                  <a:pt x="556" y="2208"/>
                </a:lnTo>
                <a:lnTo>
                  <a:pt x="553" y="2198"/>
                </a:lnTo>
                <a:lnTo>
                  <a:pt x="547" y="2188"/>
                </a:lnTo>
                <a:lnTo>
                  <a:pt x="543" y="2178"/>
                </a:lnTo>
                <a:lnTo>
                  <a:pt x="538" y="2168"/>
                </a:lnTo>
                <a:lnTo>
                  <a:pt x="536" y="2157"/>
                </a:lnTo>
                <a:lnTo>
                  <a:pt x="537" y="2144"/>
                </a:lnTo>
                <a:lnTo>
                  <a:pt x="539" y="2121"/>
                </a:lnTo>
                <a:lnTo>
                  <a:pt x="546" y="2100"/>
                </a:lnTo>
                <a:lnTo>
                  <a:pt x="556" y="2080"/>
                </a:lnTo>
                <a:lnTo>
                  <a:pt x="570" y="2062"/>
                </a:lnTo>
                <a:lnTo>
                  <a:pt x="573" y="2026"/>
                </a:lnTo>
                <a:lnTo>
                  <a:pt x="571" y="1992"/>
                </a:lnTo>
                <a:lnTo>
                  <a:pt x="567" y="1957"/>
                </a:lnTo>
                <a:lnTo>
                  <a:pt x="560" y="1925"/>
                </a:lnTo>
                <a:lnTo>
                  <a:pt x="552" y="1893"/>
                </a:lnTo>
                <a:lnTo>
                  <a:pt x="541" y="1862"/>
                </a:lnTo>
                <a:lnTo>
                  <a:pt x="531" y="1829"/>
                </a:lnTo>
                <a:lnTo>
                  <a:pt x="521" y="1798"/>
                </a:lnTo>
                <a:lnTo>
                  <a:pt x="515" y="1759"/>
                </a:lnTo>
                <a:lnTo>
                  <a:pt x="517" y="1720"/>
                </a:lnTo>
                <a:lnTo>
                  <a:pt x="522" y="1679"/>
                </a:lnTo>
                <a:lnTo>
                  <a:pt x="524" y="1640"/>
                </a:lnTo>
                <a:lnTo>
                  <a:pt x="510" y="1656"/>
                </a:lnTo>
                <a:lnTo>
                  <a:pt x="495" y="1673"/>
                </a:lnTo>
                <a:lnTo>
                  <a:pt x="480" y="1687"/>
                </a:lnTo>
                <a:lnTo>
                  <a:pt x="465" y="1702"/>
                </a:lnTo>
                <a:lnTo>
                  <a:pt x="450" y="1719"/>
                </a:lnTo>
                <a:lnTo>
                  <a:pt x="434" y="1734"/>
                </a:lnTo>
                <a:lnTo>
                  <a:pt x="419" y="1747"/>
                </a:lnTo>
                <a:lnTo>
                  <a:pt x="403" y="1761"/>
                </a:lnTo>
                <a:lnTo>
                  <a:pt x="387" y="1776"/>
                </a:lnTo>
                <a:lnTo>
                  <a:pt x="371" y="1789"/>
                </a:lnTo>
                <a:lnTo>
                  <a:pt x="355" y="1802"/>
                </a:lnTo>
                <a:lnTo>
                  <a:pt x="338" y="1814"/>
                </a:lnTo>
                <a:lnTo>
                  <a:pt x="320" y="1827"/>
                </a:lnTo>
                <a:lnTo>
                  <a:pt x="303" y="1838"/>
                </a:lnTo>
                <a:lnTo>
                  <a:pt x="286" y="1849"/>
                </a:lnTo>
                <a:lnTo>
                  <a:pt x="268" y="1859"/>
                </a:lnTo>
                <a:lnTo>
                  <a:pt x="257" y="1872"/>
                </a:lnTo>
                <a:lnTo>
                  <a:pt x="247" y="1886"/>
                </a:lnTo>
                <a:lnTo>
                  <a:pt x="236" y="1901"/>
                </a:lnTo>
                <a:lnTo>
                  <a:pt x="226" y="1915"/>
                </a:lnTo>
                <a:lnTo>
                  <a:pt x="215" y="1928"/>
                </a:lnTo>
                <a:lnTo>
                  <a:pt x="204" y="1941"/>
                </a:lnTo>
                <a:lnTo>
                  <a:pt x="190" y="1951"/>
                </a:lnTo>
                <a:lnTo>
                  <a:pt x="175" y="1961"/>
                </a:lnTo>
                <a:lnTo>
                  <a:pt x="171" y="1978"/>
                </a:lnTo>
                <a:lnTo>
                  <a:pt x="168" y="1998"/>
                </a:lnTo>
                <a:lnTo>
                  <a:pt x="167" y="2016"/>
                </a:lnTo>
                <a:lnTo>
                  <a:pt x="165" y="2034"/>
                </a:lnTo>
                <a:lnTo>
                  <a:pt x="157" y="2056"/>
                </a:lnTo>
                <a:lnTo>
                  <a:pt x="150" y="2080"/>
                </a:lnTo>
                <a:lnTo>
                  <a:pt x="147" y="2104"/>
                </a:lnTo>
                <a:lnTo>
                  <a:pt x="153" y="2128"/>
                </a:lnTo>
                <a:lnTo>
                  <a:pt x="153" y="2136"/>
                </a:lnTo>
                <a:lnTo>
                  <a:pt x="152" y="2143"/>
                </a:lnTo>
                <a:lnTo>
                  <a:pt x="150" y="2148"/>
                </a:lnTo>
                <a:lnTo>
                  <a:pt x="145" y="2154"/>
                </a:lnTo>
                <a:lnTo>
                  <a:pt x="134" y="2146"/>
                </a:lnTo>
                <a:lnTo>
                  <a:pt x="121" y="2136"/>
                </a:lnTo>
                <a:lnTo>
                  <a:pt x="108" y="2125"/>
                </a:lnTo>
                <a:lnTo>
                  <a:pt x="97" y="2115"/>
                </a:lnTo>
                <a:lnTo>
                  <a:pt x="88" y="2102"/>
                </a:lnTo>
                <a:lnTo>
                  <a:pt x="79" y="2089"/>
                </a:lnTo>
                <a:lnTo>
                  <a:pt x="75" y="2075"/>
                </a:lnTo>
                <a:lnTo>
                  <a:pt x="74" y="2059"/>
                </a:lnTo>
                <a:lnTo>
                  <a:pt x="75" y="2034"/>
                </a:lnTo>
                <a:lnTo>
                  <a:pt x="82" y="2010"/>
                </a:lnTo>
                <a:lnTo>
                  <a:pt x="86" y="1987"/>
                </a:lnTo>
                <a:lnTo>
                  <a:pt x="81" y="1963"/>
                </a:lnTo>
                <a:lnTo>
                  <a:pt x="70" y="1959"/>
                </a:lnTo>
                <a:lnTo>
                  <a:pt x="60" y="1959"/>
                </a:lnTo>
                <a:lnTo>
                  <a:pt x="51" y="1963"/>
                </a:lnTo>
                <a:lnTo>
                  <a:pt x="41" y="1968"/>
                </a:lnTo>
                <a:lnTo>
                  <a:pt x="33" y="1974"/>
                </a:lnTo>
                <a:lnTo>
                  <a:pt x="25" y="1981"/>
                </a:lnTo>
                <a:lnTo>
                  <a:pt x="17" y="1988"/>
                </a:lnTo>
                <a:lnTo>
                  <a:pt x="9" y="1995"/>
                </a:lnTo>
                <a:lnTo>
                  <a:pt x="0" y="1985"/>
                </a:lnTo>
                <a:lnTo>
                  <a:pt x="14" y="1973"/>
                </a:lnTo>
                <a:lnTo>
                  <a:pt x="24" y="1958"/>
                </a:lnTo>
                <a:lnTo>
                  <a:pt x="32" y="1942"/>
                </a:lnTo>
                <a:lnTo>
                  <a:pt x="40" y="1926"/>
                </a:lnTo>
                <a:lnTo>
                  <a:pt x="47" y="1911"/>
                </a:lnTo>
                <a:lnTo>
                  <a:pt x="58" y="1897"/>
                </a:lnTo>
                <a:lnTo>
                  <a:pt x="71" y="1888"/>
                </a:lnTo>
                <a:lnTo>
                  <a:pt x="90" y="1882"/>
                </a:lnTo>
                <a:lnTo>
                  <a:pt x="105" y="1883"/>
                </a:lnTo>
                <a:lnTo>
                  <a:pt x="119" y="1882"/>
                </a:lnTo>
                <a:lnTo>
                  <a:pt x="132" y="1879"/>
                </a:lnTo>
                <a:lnTo>
                  <a:pt x="144" y="1872"/>
                </a:lnTo>
                <a:lnTo>
                  <a:pt x="156" y="1865"/>
                </a:lnTo>
                <a:lnTo>
                  <a:pt x="166" y="1856"/>
                </a:lnTo>
                <a:lnTo>
                  <a:pt x="177" y="1848"/>
                </a:lnTo>
                <a:lnTo>
                  <a:pt x="188" y="1838"/>
                </a:lnTo>
                <a:lnTo>
                  <a:pt x="204" y="1820"/>
                </a:lnTo>
                <a:lnTo>
                  <a:pt x="217" y="1799"/>
                </a:lnTo>
                <a:lnTo>
                  <a:pt x="227" y="1779"/>
                </a:lnTo>
                <a:lnTo>
                  <a:pt x="236" y="1757"/>
                </a:lnTo>
                <a:lnTo>
                  <a:pt x="245" y="1735"/>
                </a:lnTo>
                <a:lnTo>
                  <a:pt x="257" y="1714"/>
                </a:lnTo>
                <a:lnTo>
                  <a:pt x="271" y="1694"/>
                </a:lnTo>
                <a:lnTo>
                  <a:pt x="290" y="1676"/>
                </a:lnTo>
                <a:lnTo>
                  <a:pt x="297" y="1669"/>
                </a:lnTo>
                <a:lnTo>
                  <a:pt x="304" y="1663"/>
                </a:lnTo>
                <a:lnTo>
                  <a:pt x="311" y="1656"/>
                </a:lnTo>
                <a:lnTo>
                  <a:pt x="318" y="1651"/>
                </a:lnTo>
                <a:lnTo>
                  <a:pt x="325" y="1645"/>
                </a:lnTo>
                <a:lnTo>
                  <a:pt x="332" y="1639"/>
                </a:lnTo>
                <a:lnTo>
                  <a:pt x="340" y="1632"/>
                </a:lnTo>
                <a:lnTo>
                  <a:pt x="347" y="1626"/>
                </a:lnTo>
                <a:lnTo>
                  <a:pt x="340" y="1619"/>
                </a:lnTo>
                <a:lnTo>
                  <a:pt x="331" y="1614"/>
                </a:lnTo>
                <a:lnTo>
                  <a:pt x="321" y="1608"/>
                </a:lnTo>
                <a:lnTo>
                  <a:pt x="312" y="1602"/>
                </a:lnTo>
                <a:lnTo>
                  <a:pt x="304" y="1596"/>
                </a:lnTo>
                <a:lnTo>
                  <a:pt x="298" y="1588"/>
                </a:lnTo>
                <a:lnTo>
                  <a:pt x="295" y="1579"/>
                </a:lnTo>
                <a:lnTo>
                  <a:pt x="297" y="1568"/>
                </a:lnTo>
                <a:lnTo>
                  <a:pt x="305" y="1550"/>
                </a:lnTo>
                <a:lnTo>
                  <a:pt x="312" y="1532"/>
                </a:lnTo>
                <a:lnTo>
                  <a:pt x="318" y="1513"/>
                </a:lnTo>
                <a:lnTo>
                  <a:pt x="324" y="1495"/>
                </a:lnTo>
                <a:lnTo>
                  <a:pt x="329" y="1477"/>
                </a:lnTo>
                <a:lnTo>
                  <a:pt x="335" y="1458"/>
                </a:lnTo>
                <a:lnTo>
                  <a:pt x="341" y="1441"/>
                </a:lnTo>
                <a:lnTo>
                  <a:pt x="349" y="1422"/>
                </a:lnTo>
                <a:lnTo>
                  <a:pt x="357" y="1369"/>
                </a:lnTo>
                <a:lnTo>
                  <a:pt x="355" y="1316"/>
                </a:lnTo>
                <a:lnTo>
                  <a:pt x="349" y="1262"/>
                </a:lnTo>
                <a:lnTo>
                  <a:pt x="343" y="1209"/>
                </a:lnTo>
                <a:lnTo>
                  <a:pt x="346" y="1171"/>
                </a:lnTo>
                <a:lnTo>
                  <a:pt x="348" y="1132"/>
                </a:lnTo>
                <a:lnTo>
                  <a:pt x="350" y="1093"/>
                </a:lnTo>
                <a:lnTo>
                  <a:pt x="356" y="1055"/>
                </a:lnTo>
                <a:lnTo>
                  <a:pt x="348" y="1051"/>
                </a:lnTo>
                <a:lnTo>
                  <a:pt x="340" y="1049"/>
                </a:lnTo>
                <a:lnTo>
                  <a:pt x="332" y="1047"/>
                </a:lnTo>
                <a:lnTo>
                  <a:pt x="324" y="1043"/>
                </a:lnTo>
                <a:lnTo>
                  <a:pt x="316" y="1041"/>
                </a:lnTo>
                <a:lnTo>
                  <a:pt x="308" y="1037"/>
                </a:lnTo>
                <a:lnTo>
                  <a:pt x="301" y="1033"/>
                </a:lnTo>
                <a:lnTo>
                  <a:pt x="293" y="1028"/>
                </a:lnTo>
                <a:lnTo>
                  <a:pt x="309" y="1009"/>
                </a:lnTo>
                <a:lnTo>
                  <a:pt x="321" y="989"/>
                </a:lnTo>
                <a:lnTo>
                  <a:pt x="333" y="968"/>
                </a:lnTo>
                <a:lnTo>
                  <a:pt x="342" y="946"/>
                </a:lnTo>
                <a:lnTo>
                  <a:pt x="351" y="925"/>
                </a:lnTo>
                <a:lnTo>
                  <a:pt x="359" y="903"/>
                </a:lnTo>
                <a:lnTo>
                  <a:pt x="369" y="881"/>
                </a:lnTo>
                <a:lnTo>
                  <a:pt x="379" y="859"/>
                </a:lnTo>
                <a:lnTo>
                  <a:pt x="380" y="847"/>
                </a:lnTo>
                <a:lnTo>
                  <a:pt x="379" y="836"/>
                </a:lnTo>
                <a:lnTo>
                  <a:pt x="377" y="825"/>
                </a:lnTo>
                <a:lnTo>
                  <a:pt x="376" y="814"/>
                </a:lnTo>
                <a:lnTo>
                  <a:pt x="368" y="812"/>
                </a:lnTo>
                <a:lnTo>
                  <a:pt x="359" y="809"/>
                </a:lnTo>
                <a:lnTo>
                  <a:pt x="351" y="807"/>
                </a:lnTo>
                <a:lnTo>
                  <a:pt x="343" y="805"/>
                </a:lnTo>
                <a:lnTo>
                  <a:pt x="336" y="800"/>
                </a:lnTo>
                <a:lnTo>
                  <a:pt x="329" y="795"/>
                </a:lnTo>
                <a:lnTo>
                  <a:pt x="325" y="789"/>
                </a:lnTo>
                <a:lnTo>
                  <a:pt x="321" y="779"/>
                </a:lnTo>
                <a:lnTo>
                  <a:pt x="320" y="763"/>
                </a:lnTo>
                <a:lnTo>
                  <a:pt x="321" y="747"/>
                </a:lnTo>
                <a:lnTo>
                  <a:pt x="324" y="732"/>
                </a:lnTo>
                <a:lnTo>
                  <a:pt x="325" y="716"/>
                </a:lnTo>
                <a:lnTo>
                  <a:pt x="318" y="711"/>
                </a:lnTo>
                <a:lnTo>
                  <a:pt x="310" y="708"/>
                </a:lnTo>
                <a:lnTo>
                  <a:pt x="302" y="703"/>
                </a:lnTo>
                <a:lnTo>
                  <a:pt x="295" y="696"/>
                </a:lnTo>
                <a:lnTo>
                  <a:pt x="295" y="687"/>
                </a:lnTo>
                <a:lnTo>
                  <a:pt x="300" y="678"/>
                </a:lnTo>
                <a:lnTo>
                  <a:pt x="303" y="670"/>
                </a:lnTo>
                <a:lnTo>
                  <a:pt x="306" y="661"/>
                </a:lnTo>
                <a:lnTo>
                  <a:pt x="315" y="628"/>
                </a:lnTo>
                <a:lnTo>
                  <a:pt x="318" y="594"/>
                </a:lnTo>
                <a:lnTo>
                  <a:pt x="319" y="559"/>
                </a:lnTo>
                <a:lnTo>
                  <a:pt x="319" y="522"/>
                </a:lnTo>
                <a:lnTo>
                  <a:pt x="320" y="488"/>
                </a:lnTo>
                <a:lnTo>
                  <a:pt x="325" y="453"/>
                </a:lnTo>
                <a:lnTo>
                  <a:pt x="334" y="421"/>
                </a:lnTo>
                <a:lnTo>
                  <a:pt x="349" y="392"/>
                </a:lnTo>
                <a:lnTo>
                  <a:pt x="356" y="385"/>
                </a:lnTo>
                <a:lnTo>
                  <a:pt x="363" y="378"/>
                </a:lnTo>
                <a:lnTo>
                  <a:pt x="370" y="372"/>
                </a:lnTo>
                <a:lnTo>
                  <a:pt x="377" y="366"/>
                </a:lnTo>
                <a:lnTo>
                  <a:pt x="384" y="359"/>
                </a:lnTo>
                <a:lnTo>
                  <a:pt x="389" y="353"/>
                </a:lnTo>
                <a:lnTo>
                  <a:pt x="395" y="345"/>
                </a:lnTo>
                <a:lnTo>
                  <a:pt x="399" y="337"/>
                </a:lnTo>
                <a:lnTo>
                  <a:pt x="382" y="340"/>
                </a:lnTo>
                <a:lnTo>
                  <a:pt x="369" y="340"/>
                </a:lnTo>
                <a:lnTo>
                  <a:pt x="358" y="339"/>
                </a:lnTo>
                <a:lnTo>
                  <a:pt x="349" y="336"/>
                </a:lnTo>
                <a:lnTo>
                  <a:pt x="342" y="330"/>
                </a:lnTo>
                <a:lnTo>
                  <a:pt x="336" y="324"/>
                </a:lnTo>
                <a:lnTo>
                  <a:pt x="329" y="317"/>
                </a:lnTo>
                <a:lnTo>
                  <a:pt x="324" y="310"/>
                </a:lnTo>
                <a:lnTo>
                  <a:pt x="331" y="306"/>
                </a:lnTo>
                <a:lnTo>
                  <a:pt x="340" y="302"/>
                </a:lnTo>
                <a:lnTo>
                  <a:pt x="350" y="298"/>
                </a:lnTo>
                <a:lnTo>
                  <a:pt x="356" y="292"/>
                </a:lnTo>
                <a:lnTo>
                  <a:pt x="357" y="276"/>
                </a:lnTo>
                <a:lnTo>
                  <a:pt x="354" y="262"/>
                </a:lnTo>
                <a:lnTo>
                  <a:pt x="348" y="249"/>
                </a:lnTo>
                <a:lnTo>
                  <a:pt x="340" y="235"/>
                </a:lnTo>
                <a:lnTo>
                  <a:pt x="332" y="223"/>
                </a:lnTo>
                <a:lnTo>
                  <a:pt x="326" y="209"/>
                </a:lnTo>
                <a:lnTo>
                  <a:pt x="324" y="194"/>
                </a:lnTo>
                <a:lnTo>
                  <a:pt x="326" y="178"/>
                </a:lnTo>
                <a:lnTo>
                  <a:pt x="326" y="165"/>
                </a:lnTo>
                <a:lnTo>
                  <a:pt x="329" y="152"/>
                </a:lnTo>
                <a:lnTo>
                  <a:pt x="335" y="141"/>
                </a:lnTo>
                <a:lnTo>
                  <a:pt x="342" y="128"/>
                </a:lnTo>
                <a:lnTo>
                  <a:pt x="349" y="117"/>
                </a:lnTo>
                <a:lnTo>
                  <a:pt x="354" y="105"/>
                </a:lnTo>
                <a:lnTo>
                  <a:pt x="357" y="92"/>
                </a:lnTo>
                <a:lnTo>
                  <a:pt x="356" y="79"/>
                </a:lnTo>
                <a:lnTo>
                  <a:pt x="355" y="58"/>
                </a:lnTo>
                <a:lnTo>
                  <a:pt x="361" y="43"/>
                </a:lnTo>
                <a:lnTo>
                  <a:pt x="370" y="32"/>
                </a:lnTo>
                <a:lnTo>
                  <a:pt x="382" y="26"/>
                </a:lnTo>
                <a:lnTo>
                  <a:pt x="397" y="22"/>
                </a:lnTo>
                <a:lnTo>
                  <a:pt x="414" y="19"/>
                </a:lnTo>
                <a:lnTo>
                  <a:pt x="427" y="15"/>
                </a:lnTo>
                <a:lnTo>
                  <a:pt x="440" y="12"/>
                </a:lnTo>
                <a:lnTo>
                  <a:pt x="455" y="14"/>
                </a:lnTo>
                <a:lnTo>
                  <a:pt x="469" y="13"/>
                </a:lnTo>
                <a:lnTo>
                  <a:pt x="482" y="9"/>
                </a:lnTo>
                <a:lnTo>
                  <a:pt x="495" y="6"/>
                </a:lnTo>
                <a:lnTo>
                  <a:pt x="508" y="3"/>
                </a:lnTo>
                <a:lnTo>
                  <a:pt x="521" y="0"/>
                </a:lnTo>
                <a:lnTo>
                  <a:pt x="535" y="0"/>
                </a:lnTo>
                <a:lnTo>
                  <a:pt x="550" y="3"/>
                </a:lnTo>
                <a:lnTo>
                  <a:pt x="558" y="4"/>
                </a:lnTo>
                <a:lnTo>
                  <a:pt x="566" y="6"/>
                </a:lnTo>
                <a:lnTo>
                  <a:pt x="574" y="9"/>
                </a:lnTo>
                <a:lnTo>
                  <a:pt x="582" y="13"/>
                </a:lnTo>
                <a:lnTo>
                  <a:pt x="589" y="19"/>
                </a:lnTo>
                <a:lnTo>
                  <a:pt x="594" y="24"/>
                </a:lnTo>
                <a:lnTo>
                  <a:pt x="600" y="30"/>
                </a:lnTo>
                <a:lnTo>
                  <a:pt x="604" y="3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7231" name="AutoShape 15">
            <a:extLst>
              <a:ext uri="{FF2B5EF4-FFF2-40B4-BE49-F238E27FC236}">
                <a16:creationId xmlns:a16="http://schemas.microsoft.com/office/drawing/2014/main" id="{ADBE9A62-5463-39C1-F11B-9939202A51A1}"/>
              </a:ext>
            </a:extLst>
          </p:cNvPr>
          <p:cNvSpPr>
            <a:spLocks noChangeArrowheads="1"/>
          </p:cNvSpPr>
          <p:nvPr/>
        </p:nvSpPr>
        <p:spPr bwMode="auto">
          <a:xfrm rot="5400000" flipV="1">
            <a:off x="4298950" y="5226050"/>
            <a:ext cx="2622550" cy="247650"/>
          </a:xfrm>
          <a:custGeom>
            <a:avLst/>
            <a:gdLst>
              <a:gd name="G0" fmla="+- 5257 0 0"/>
              <a:gd name="G1" fmla="+- 21600 0 5257"/>
              <a:gd name="G2" fmla="*/ 5257 1 2"/>
              <a:gd name="G3" fmla="+- 21600 0 G2"/>
              <a:gd name="G4" fmla="+/ 5257 21600 2"/>
              <a:gd name="G5" fmla="+/ G1 0 2"/>
              <a:gd name="G6" fmla="*/ 21600 21600 5257"/>
              <a:gd name="G7" fmla="*/ G6 1 2"/>
              <a:gd name="G8" fmla="+- 21600 0 G7"/>
              <a:gd name="G9" fmla="*/ 21600 1 2"/>
              <a:gd name="G10" fmla="+- 5257 0 G9"/>
              <a:gd name="G11" fmla="?: G10 G8 0"/>
              <a:gd name="G12" fmla="?: G10 G7 21600"/>
              <a:gd name="T0" fmla="*/ 18971 w 21600"/>
              <a:gd name="T1" fmla="*/ 10800 h 21600"/>
              <a:gd name="T2" fmla="*/ 10800 w 21600"/>
              <a:gd name="T3" fmla="*/ 21600 h 21600"/>
              <a:gd name="T4" fmla="*/ 2629 w 21600"/>
              <a:gd name="T5" fmla="*/ 10800 h 21600"/>
              <a:gd name="T6" fmla="*/ 10800 w 21600"/>
              <a:gd name="T7" fmla="*/ 0 h 21600"/>
              <a:gd name="T8" fmla="*/ 4429 w 21600"/>
              <a:gd name="T9" fmla="*/ 4429 h 21600"/>
              <a:gd name="T10" fmla="*/ 17171 w 21600"/>
              <a:gd name="T11" fmla="*/ 17171 h 21600"/>
            </a:gdLst>
            <a:ahLst/>
            <a:cxnLst>
              <a:cxn ang="0">
                <a:pos x="T0" y="T1"/>
              </a:cxn>
              <a:cxn ang="0">
                <a:pos x="T2" y="T3"/>
              </a:cxn>
              <a:cxn ang="0">
                <a:pos x="T4" y="T5"/>
              </a:cxn>
              <a:cxn ang="0">
                <a:pos x="T6" y="T7"/>
              </a:cxn>
            </a:cxnLst>
            <a:rect l="T8" t="T9" r="T10" b="T11"/>
            <a:pathLst>
              <a:path w="21600" h="21600">
                <a:moveTo>
                  <a:pt x="0" y="0"/>
                </a:moveTo>
                <a:lnTo>
                  <a:pt x="5257" y="21600"/>
                </a:lnTo>
                <a:lnTo>
                  <a:pt x="16343"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37232" name="Group 16">
            <a:extLst>
              <a:ext uri="{FF2B5EF4-FFF2-40B4-BE49-F238E27FC236}">
                <a16:creationId xmlns:a16="http://schemas.microsoft.com/office/drawing/2014/main" id="{1288408A-AF9D-94F1-0F76-5409E4EF2973}"/>
              </a:ext>
            </a:extLst>
          </p:cNvPr>
          <p:cNvGrpSpPr>
            <a:grpSpLocks/>
          </p:cNvGrpSpPr>
          <p:nvPr/>
        </p:nvGrpSpPr>
        <p:grpSpPr bwMode="auto">
          <a:xfrm>
            <a:off x="7543800" y="4724400"/>
            <a:ext cx="206375" cy="1227138"/>
            <a:chOff x="5373" y="2775"/>
            <a:chExt cx="210" cy="1406"/>
          </a:xfrm>
        </p:grpSpPr>
        <p:sp>
          <p:nvSpPr>
            <p:cNvPr id="137233" name="AutoShape 17">
              <a:extLst>
                <a:ext uri="{FF2B5EF4-FFF2-40B4-BE49-F238E27FC236}">
                  <a16:creationId xmlns:a16="http://schemas.microsoft.com/office/drawing/2014/main" id="{7BDD364D-D706-B00B-9EBA-786E7F9394C6}"/>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37234" name="AutoShape 18">
              <a:extLst>
                <a:ext uri="{FF2B5EF4-FFF2-40B4-BE49-F238E27FC236}">
                  <a16:creationId xmlns:a16="http://schemas.microsoft.com/office/drawing/2014/main" id="{EE8F46B7-4E32-2AE0-D136-F3036F459426}"/>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137235" name="Freeform 19">
            <a:extLst>
              <a:ext uri="{FF2B5EF4-FFF2-40B4-BE49-F238E27FC236}">
                <a16:creationId xmlns:a16="http://schemas.microsoft.com/office/drawing/2014/main" id="{17832BB2-16B2-D6F1-15D2-A7F59CD8E43F}"/>
              </a:ext>
            </a:extLst>
          </p:cNvPr>
          <p:cNvSpPr>
            <a:spLocks/>
          </p:cNvSpPr>
          <p:nvPr/>
        </p:nvSpPr>
        <p:spPr bwMode="auto">
          <a:xfrm>
            <a:off x="7467600" y="4876800"/>
            <a:ext cx="673100" cy="1981200"/>
          </a:xfrm>
          <a:custGeom>
            <a:avLst/>
            <a:gdLst>
              <a:gd name="T0" fmla="*/ 539 w 1070"/>
              <a:gd name="T1" fmla="*/ 78 h 2284"/>
              <a:gd name="T2" fmla="*/ 583 w 1070"/>
              <a:gd name="T3" fmla="*/ 161 h 2284"/>
              <a:gd name="T4" fmla="*/ 631 w 1070"/>
              <a:gd name="T5" fmla="*/ 253 h 2284"/>
              <a:gd name="T6" fmla="*/ 621 w 1070"/>
              <a:gd name="T7" fmla="*/ 355 h 2284"/>
              <a:gd name="T8" fmla="*/ 636 w 1070"/>
              <a:gd name="T9" fmla="*/ 411 h 2284"/>
              <a:gd name="T10" fmla="*/ 716 w 1070"/>
              <a:gd name="T11" fmla="*/ 597 h 2284"/>
              <a:gd name="T12" fmla="*/ 745 w 1070"/>
              <a:gd name="T13" fmla="*/ 862 h 2284"/>
              <a:gd name="T14" fmla="*/ 821 w 1070"/>
              <a:gd name="T15" fmla="*/ 1049 h 2284"/>
              <a:gd name="T16" fmla="*/ 787 w 1070"/>
              <a:gd name="T17" fmla="*/ 1125 h 2284"/>
              <a:gd name="T18" fmla="*/ 787 w 1070"/>
              <a:gd name="T19" fmla="*/ 1261 h 2284"/>
              <a:gd name="T20" fmla="*/ 920 w 1070"/>
              <a:gd name="T21" fmla="*/ 1236 h 2284"/>
              <a:gd name="T22" fmla="*/ 987 w 1070"/>
              <a:gd name="T23" fmla="*/ 1322 h 2284"/>
              <a:gd name="T24" fmla="*/ 1013 w 1070"/>
              <a:gd name="T25" fmla="*/ 1596 h 2284"/>
              <a:gd name="T26" fmla="*/ 889 w 1070"/>
              <a:gd name="T27" fmla="*/ 1640 h 2284"/>
              <a:gd name="T28" fmla="*/ 852 w 1070"/>
              <a:gd name="T29" fmla="*/ 1673 h 2284"/>
              <a:gd name="T30" fmla="*/ 948 w 1070"/>
              <a:gd name="T31" fmla="*/ 1896 h 2284"/>
              <a:gd name="T32" fmla="*/ 1060 w 1070"/>
              <a:gd name="T33" fmla="*/ 2013 h 2284"/>
              <a:gd name="T34" fmla="*/ 1063 w 1070"/>
              <a:gd name="T35" fmla="*/ 2131 h 2284"/>
              <a:gd name="T36" fmla="*/ 1020 w 1070"/>
              <a:gd name="T37" fmla="*/ 2092 h 2284"/>
              <a:gd name="T38" fmla="*/ 974 w 1070"/>
              <a:gd name="T39" fmla="*/ 2193 h 2284"/>
              <a:gd name="T40" fmla="*/ 890 w 1070"/>
              <a:gd name="T41" fmla="*/ 2209 h 2284"/>
              <a:gd name="T42" fmla="*/ 941 w 1070"/>
              <a:gd name="T43" fmla="*/ 2125 h 2284"/>
              <a:gd name="T44" fmla="*/ 893 w 1070"/>
              <a:gd name="T45" fmla="*/ 1949 h 2284"/>
              <a:gd name="T46" fmla="*/ 773 w 1070"/>
              <a:gd name="T47" fmla="*/ 1821 h 2284"/>
              <a:gd name="T48" fmla="*/ 652 w 1070"/>
              <a:gd name="T49" fmla="*/ 1709 h 2284"/>
              <a:gd name="T50" fmla="*/ 577 w 1070"/>
              <a:gd name="T51" fmla="*/ 1722 h 2284"/>
              <a:gd name="T52" fmla="*/ 484 w 1070"/>
              <a:gd name="T53" fmla="*/ 1738 h 2284"/>
              <a:gd name="T54" fmla="*/ 441 w 1070"/>
              <a:gd name="T55" fmla="*/ 1695 h 2284"/>
              <a:gd name="T56" fmla="*/ 413 w 1070"/>
              <a:gd name="T57" fmla="*/ 1805 h 2284"/>
              <a:gd name="T58" fmla="*/ 363 w 1070"/>
              <a:gd name="T59" fmla="*/ 1974 h 2284"/>
              <a:gd name="T60" fmla="*/ 337 w 1070"/>
              <a:gd name="T61" fmla="*/ 2222 h 2284"/>
              <a:gd name="T62" fmla="*/ 279 w 1070"/>
              <a:gd name="T63" fmla="*/ 2210 h 2284"/>
              <a:gd name="T64" fmla="*/ 169 w 1070"/>
              <a:gd name="T65" fmla="*/ 2276 h 2284"/>
              <a:gd name="T66" fmla="*/ 84 w 1070"/>
              <a:gd name="T67" fmla="*/ 2263 h 2284"/>
              <a:gd name="T68" fmla="*/ 159 w 1070"/>
              <a:gd name="T69" fmla="*/ 2226 h 2284"/>
              <a:gd name="T70" fmla="*/ 221 w 1070"/>
              <a:gd name="T71" fmla="*/ 2130 h 2284"/>
              <a:gd name="T72" fmla="*/ 283 w 1070"/>
              <a:gd name="T73" fmla="*/ 1769 h 2284"/>
              <a:gd name="T74" fmla="*/ 348 w 1070"/>
              <a:gd name="T75" fmla="*/ 1333 h 2284"/>
              <a:gd name="T76" fmla="*/ 380 w 1070"/>
              <a:gd name="T77" fmla="*/ 982 h 2284"/>
              <a:gd name="T78" fmla="*/ 354 w 1070"/>
              <a:gd name="T79" fmla="*/ 863 h 2284"/>
              <a:gd name="T80" fmla="*/ 313 w 1070"/>
              <a:gd name="T81" fmla="*/ 938 h 2284"/>
              <a:gd name="T82" fmla="*/ 250 w 1070"/>
              <a:gd name="T83" fmla="*/ 972 h 2284"/>
              <a:gd name="T84" fmla="*/ 139 w 1070"/>
              <a:gd name="T85" fmla="*/ 1017 h 2284"/>
              <a:gd name="T86" fmla="*/ 77 w 1070"/>
              <a:gd name="T87" fmla="*/ 1091 h 2284"/>
              <a:gd name="T88" fmla="*/ 36 w 1070"/>
              <a:gd name="T89" fmla="*/ 1131 h 2284"/>
              <a:gd name="T90" fmla="*/ 24 w 1070"/>
              <a:gd name="T91" fmla="*/ 1014 h 2284"/>
              <a:gd name="T92" fmla="*/ 240 w 1070"/>
              <a:gd name="T93" fmla="*/ 871 h 2284"/>
              <a:gd name="T94" fmla="*/ 287 w 1070"/>
              <a:gd name="T95" fmla="*/ 798 h 2284"/>
              <a:gd name="T96" fmla="*/ 317 w 1070"/>
              <a:gd name="T97" fmla="*/ 681 h 2284"/>
              <a:gd name="T98" fmla="*/ 323 w 1070"/>
              <a:gd name="T99" fmla="*/ 522 h 2284"/>
              <a:gd name="T100" fmla="*/ 372 w 1070"/>
              <a:gd name="T101" fmla="*/ 407 h 2284"/>
              <a:gd name="T102" fmla="*/ 361 w 1070"/>
              <a:gd name="T103" fmla="*/ 620 h 2284"/>
              <a:gd name="T104" fmla="*/ 466 w 1070"/>
              <a:gd name="T105" fmla="*/ 420 h 2284"/>
              <a:gd name="T106" fmla="*/ 447 w 1070"/>
              <a:gd name="T107" fmla="*/ 390 h 2284"/>
              <a:gd name="T108" fmla="*/ 386 w 1070"/>
              <a:gd name="T109" fmla="*/ 351 h 2284"/>
              <a:gd name="T110" fmla="*/ 293 w 1070"/>
              <a:gd name="T111" fmla="*/ 318 h 2284"/>
              <a:gd name="T112" fmla="*/ 267 w 1070"/>
              <a:gd name="T113" fmla="*/ 255 h 2284"/>
              <a:gd name="T114" fmla="*/ 244 w 1070"/>
              <a:gd name="T115" fmla="*/ 211 h 2284"/>
              <a:gd name="T116" fmla="*/ 265 w 1070"/>
              <a:gd name="T117" fmla="*/ 119 h 2284"/>
              <a:gd name="T118" fmla="*/ 266 w 1070"/>
              <a:gd name="T119" fmla="*/ 36 h 2284"/>
              <a:gd name="T120" fmla="*/ 334 w 1070"/>
              <a:gd name="T121" fmla="*/ 25 h 2284"/>
              <a:gd name="T122" fmla="*/ 439 w 1070"/>
              <a:gd name="T123" fmla="*/ 7 h 2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70" h="2284">
                <a:moveTo>
                  <a:pt x="485" y="17"/>
                </a:moveTo>
                <a:lnTo>
                  <a:pt x="494" y="23"/>
                </a:lnTo>
                <a:lnTo>
                  <a:pt x="501" y="33"/>
                </a:lnTo>
                <a:lnTo>
                  <a:pt x="508" y="43"/>
                </a:lnTo>
                <a:lnTo>
                  <a:pt x="515" y="52"/>
                </a:lnTo>
                <a:lnTo>
                  <a:pt x="522" y="61"/>
                </a:lnTo>
                <a:lnTo>
                  <a:pt x="530" y="71"/>
                </a:lnTo>
                <a:lnTo>
                  <a:pt x="539" y="78"/>
                </a:lnTo>
                <a:lnTo>
                  <a:pt x="551" y="82"/>
                </a:lnTo>
                <a:lnTo>
                  <a:pt x="557" y="93"/>
                </a:lnTo>
                <a:lnTo>
                  <a:pt x="562" y="104"/>
                </a:lnTo>
                <a:lnTo>
                  <a:pt x="565" y="116"/>
                </a:lnTo>
                <a:lnTo>
                  <a:pt x="568" y="128"/>
                </a:lnTo>
                <a:lnTo>
                  <a:pt x="570" y="140"/>
                </a:lnTo>
                <a:lnTo>
                  <a:pt x="575" y="151"/>
                </a:lnTo>
                <a:lnTo>
                  <a:pt x="583" y="161"/>
                </a:lnTo>
                <a:lnTo>
                  <a:pt x="593" y="169"/>
                </a:lnTo>
                <a:lnTo>
                  <a:pt x="594" y="182"/>
                </a:lnTo>
                <a:lnTo>
                  <a:pt x="598" y="195"/>
                </a:lnTo>
                <a:lnTo>
                  <a:pt x="602" y="208"/>
                </a:lnTo>
                <a:lnTo>
                  <a:pt x="608" y="219"/>
                </a:lnTo>
                <a:lnTo>
                  <a:pt x="615" y="231"/>
                </a:lnTo>
                <a:lnTo>
                  <a:pt x="623" y="241"/>
                </a:lnTo>
                <a:lnTo>
                  <a:pt x="631" y="253"/>
                </a:lnTo>
                <a:lnTo>
                  <a:pt x="640" y="263"/>
                </a:lnTo>
                <a:lnTo>
                  <a:pt x="643" y="278"/>
                </a:lnTo>
                <a:lnTo>
                  <a:pt x="643" y="292"/>
                </a:lnTo>
                <a:lnTo>
                  <a:pt x="641" y="306"/>
                </a:lnTo>
                <a:lnTo>
                  <a:pt x="639" y="318"/>
                </a:lnTo>
                <a:lnTo>
                  <a:pt x="635" y="331"/>
                </a:lnTo>
                <a:lnTo>
                  <a:pt x="629" y="344"/>
                </a:lnTo>
                <a:lnTo>
                  <a:pt x="621" y="355"/>
                </a:lnTo>
                <a:lnTo>
                  <a:pt x="612" y="366"/>
                </a:lnTo>
                <a:lnTo>
                  <a:pt x="612" y="373"/>
                </a:lnTo>
                <a:lnTo>
                  <a:pt x="610" y="379"/>
                </a:lnTo>
                <a:lnTo>
                  <a:pt x="607" y="388"/>
                </a:lnTo>
                <a:lnTo>
                  <a:pt x="602" y="394"/>
                </a:lnTo>
                <a:lnTo>
                  <a:pt x="613" y="401"/>
                </a:lnTo>
                <a:lnTo>
                  <a:pt x="624" y="407"/>
                </a:lnTo>
                <a:lnTo>
                  <a:pt x="636" y="411"/>
                </a:lnTo>
                <a:lnTo>
                  <a:pt x="647" y="414"/>
                </a:lnTo>
                <a:lnTo>
                  <a:pt x="659" y="419"/>
                </a:lnTo>
                <a:lnTo>
                  <a:pt x="670" y="423"/>
                </a:lnTo>
                <a:lnTo>
                  <a:pt x="679" y="431"/>
                </a:lnTo>
                <a:lnTo>
                  <a:pt x="688" y="442"/>
                </a:lnTo>
                <a:lnTo>
                  <a:pt x="697" y="453"/>
                </a:lnTo>
                <a:lnTo>
                  <a:pt x="709" y="525"/>
                </a:lnTo>
                <a:lnTo>
                  <a:pt x="716" y="597"/>
                </a:lnTo>
                <a:lnTo>
                  <a:pt x="717" y="671"/>
                </a:lnTo>
                <a:lnTo>
                  <a:pt x="712" y="746"/>
                </a:lnTo>
                <a:lnTo>
                  <a:pt x="716" y="765"/>
                </a:lnTo>
                <a:lnTo>
                  <a:pt x="721" y="785"/>
                </a:lnTo>
                <a:lnTo>
                  <a:pt x="728" y="805"/>
                </a:lnTo>
                <a:lnTo>
                  <a:pt x="734" y="824"/>
                </a:lnTo>
                <a:lnTo>
                  <a:pt x="739" y="843"/>
                </a:lnTo>
                <a:lnTo>
                  <a:pt x="745" y="862"/>
                </a:lnTo>
                <a:lnTo>
                  <a:pt x="750" y="883"/>
                </a:lnTo>
                <a:lnTo>
                  <a:pt x="753" y="903"/>
                </a:lnTo>
                <a:lnTo>
                  <a:pt x="768" y="924"/>
                </a:lnTo>
                <a:lnTo>
                  <a:pt x="782" y="946"/>
                </a:lnTo>
                <a:lnTo>
                  <a:pt x="795" y="971"/>
                </a:lnTo>
                <a:lnTo>
                  <a:pt x="805" y="995"/>
                </a:lnTo>
                <a:lnTo>
                  <a:pt x="813" y="1021"/>
                </a:lnTo>
                <a:lnTo>
                  <a:pt x="821" y="1049"/>
                </a:lnTo>
                <a:lnTo>
                  <a:pt x="827" y="1078"/>
                </a:lnTo>
                <a:lnTo>
                  <a:pt x="830" y="1109"/>
                </a:lnTo>
                <a:lnTo>
                  <a:pt x="828" y="1109"/>
                </a:lnTo>
                <a:lnTo>
                  <a:pt x="823" y="1111"/>
                </a:lnTo>
                <a:lnTo>
                  <a:pt x="815" y="1113"/>
                </a:lnTo>
                <a:lnTo>
                  <a:pt x="806" y="1117"/>
                </a:lnTo>
                <a:lnTo>
                  <a:pt x="797" y="1120"/>
                </a:lnTo>
                <a:lnTo>
                  <a:pt x="787" y="1125"/>
                </a:lnTo>
                <a:lnTo>
                  <a:pt x="777" y="1131"/>
                </a:lnTo>
                <a:lnTo>
                  <a:pt x="770" y="1136"/>
                </a:lnTo>
                <a:lnTo>
                  <a:pt x="773" y="1170"/>
                </a:lnTo>
                <a:lnTo>
                  <a:pt x="770" y="1201"/>
                </a:lnTo>
                <a:lnTo>
                  <a:pt x="766" y="1232"/>
                </a:lnTo>
                <a:lnTo>
                  <a:pt x="760" y="1265"/>
                </a:lnTo>
                <a:lnTo>
                  <a:pt x="773" y="1263"/>
                </a:lnTo>
                <a:lnTo>
                  <a:pt x="787" y="1261"/>
                </a:lnTo>
                <a:lnTo>
                  <a:pt x="803" y="1257"/>
                </a:lnTo>
                <a:lnTo>
                  <a:pt x="819" y="1255"/>
                </a:lnTo>
                <a:lnTo>
                  <a:pt x="836" y="1252"/>
                </a:lnTo>
                <a:lnTo>
                  <a:pt x="853" y="1248"/>
                </a:lnTo>
                <a:lnTo>
                  <a:pt x="871" y="1245"/>
                </a:lnTo>
                <a:lnTo>
                  <a:pt x="888" y="1241"/>
                </a:lnTo>
                <a:lnTo>
                  <a:pt x="904" y="1238"/>
                </a:lnTo>
                <a:lnTo>
                  <a:pt x="920" y="1236"/>
                </a:lnTo>
                <a:lnTo>
                  <a:pt x="934" y="1232"/>
                </a:lnTo>
                <a:lnTo>
                  <a:pt x="946" y="1230"/>
                </a:lnTo>
                <a:lnTo>
                  <a:pt x="956" y="1227"/>
                </a:lnTo>
                <a:lnTo>
                  <a:pt x="963" y="1226"/>
                </a:lnTo>
                <a:lnTo>
                  <a:pt x="969" y="1225"/>
                </a:lnTo>
                <a:lnTo>
                  <a:pt x="970" y="1225"/>
                </a:lnTo>
                <a:lnTo>
                  <a:pt x="977" y="1269"/>
                </a:lnTo>
                <a:lnTo>
                  <a:pt x="987" y="1322"/>
                </a:lnTo>
                <a:lnTo>
                  <a:pt x="997" y="1378"/>
                </a:lnTo>
                <a:lnTo>
                  <a:pt x="1008" y="1436"/>
                </a:lnTo>
                <a:lnTo>
                  <a:pt x="1018" y="1490"/>
                </a:lnTo>
                <a:lnTo>
                  <a:pt x="1027" y="1536"/>
                </a:lnTo>
                <a:lnTo>
                  <a:pt x="1033" y="1570"/>
                </a:lnTo>
                <a:lnTo>
                  <a:pt x="1036" y="1587"/>
                </a:lnTo>
                <a:lnTo>
                  <a:pt x="1026" y="1592"/>
                </a:lnTo>
                <a:lnTo>
                  <a:pt x="1013" y="1596"/>
                </a:lnTo>
                <a:lnTo>
                  <a:pt x="1000" y="1602"/>
                </a:lnTo>
                <a:lnTo>
                  <a:pt x="985" y="1608"/>
                </a:lnTo>
                <a:lnTo>
                  <a:pt x="969" y="1613"/>
                </a:lnTo>
                <a:lnTo>
                  <a:pt x="952" y="1618"/>
                </a:lnTo>
                <a:lnTo>
                  <a:pt x="935" y="1624"/>
                </a:lnTo>
                <a:lnTo>
                  <a:pt x="919" y="1630"/>
                </a:lnTo>
                <a:lnTo>
                  <a:pt x="903" y="1634"/>
                </a:lnTo>
                <a:lnTo>
                  <a:pt x="889" y="1640"/>
                </a:lnTo>
                <a:lnTo>
                  <a:pt x="875" y="1643"/>
                </a:lnTo>
                <a:lnTo>
                  <a:pt x="864" y="1648"/>
                </a:lnTo>
                <a:lnTo>
                  <a:pt x="853" y="1650"/>
                </a:lnTo>
                <a:lnTo>
                  <a:pt x="846" y="1653"/>
                </a:lnTo>
                <a:lnTo>
                  <a:pt x="841" y="1655"/>
                </a:lnTo>
                <a:lnTo>
                  <a:pt x="840" y="1655"/>
                </a:lnTo>
                <a:lnTo>
                  <a:pt x="844" y="1662"/>
                </a:lnTo>
                <a:lnTo>
                  <a:pt x="852" y="1673"/>
                </a:lnTo>
                <a:lnTo>
                  <a:pt x="864" y="1689"/>
                </a:lnTo>
                <a:lnTo>
                  <a:pt x="879" y="1711"/>
                </a:lnTo>
                <a:lnTo>
                  <a:pt x="894" y="1739"/>
                </a:lnTo>
                <a:lnTo>
                  <a:pt x="909" y="1772"/>
                </a:lnTo>
                <a:lnTo>
                  <a:pt x="922" y="1812"/>
                </a:lnTo>
                <a:lnTo>
                  <a:pt x="935" y="1858"/>
                </a:lnTo>
                <a:lnTo>
                  <a:pt x="940" y="1877"/>
                </a:lnTo>
                <a:lnTo>
                  <a:pt x="948" y="1896"/>
                </a:lnTo>
                <a:lnTo>
                  <a:pt x="958" y="1913"/>
                </a:lnTo>
                <a:lnTo>
                  <a:pt x="971" y="1929"/>
                </a:lnTo>
                <a:lnTo>
                  <a:pt x="986" y="1944"/>
                </a:lnTo>
                <a:lnTo>
                  <a:pt x="1002" y="1958"/>
                </a:lnTo>
                <a:lnTo>
                  <a:pt x="1018" y="1971"/>
                </a:lnTo>
                <a:lnTo>
                  <a:pt x="1034" y="1983"/>
                </a:lnTo>
                <a:lnTo>
                  <a:pt x="1050" y="1997"/>
                </a:lnTo>
                <a:lnTo>
                  <a:pt x="1060" y="2013"/>
                </a:lnTo>
                <a:lnTo>
                  <a:pt x="1064" y="2031"/>
                </a:lnTo>
                <a:lnTo>
                  <a:pt x="1066" y="2050"/>
                </a:lnTo>
                <a:lnTo>
                  <a:pt x="1065" y="2070"/>
                </a:lnTo>
                <a:lnTo>
                  <a:pt x="1065" y="2089"/>
                </a:lnTo>
                <a:lnTo>
                  <a:pt x="1066" y="2109"/>
                </a:lnTo>
                <a:lnTo>
                  <a:pt x="1070" y="2128"/>
                </a:lnTo>
                <a:lnTo>
                  <a:pt x="1066" y="2130"/>
                </a:lnTo>
                <a:lnTo>
                  <a:pt x="1063" y="2131"/>
                </a:lnTo>
                <a:lnTo>
                  <a:pt x="1060" y="2131"/>
                </a:lnTo>
                <a:lnTo>
                  <a:pt x="1056" y="2131"/>
                </a:lnTo>
                <a:lnTo>
                  <a:pt x="1046" y="2117"/>
                </a:lnTo>
                <a:lnTo>
                  <a:pt x="1042" y="2101"/>
                </a:lnTo>
                <a:lnTo>
                  <a:pt x="1040" y="2084"/>
                </a:lnTo>
                <a:lnTo>
                  <a:pt x="1036" y="2067"/>
                </a:lnTo>
                <a:lnTo>
                  <a:pt x="1027" y="2079"/>
                </a:lnTo>
                <a:lnTo>
                  <a:pt x="1020" y="2092"/>
                </a:lnTo>
                <a:lnTo>
                  <a:pt x="1016" y="2105"/>
                </a:lnTo>
                <a:lnTo>
                  <a:pt x="1012" y="2119"/>
                </a:lnTo>
                <a:lnTo>
                  <a:pt x="1009" y="2134"/>
                </a:lnTo>
                <a:lnTo>
                  <a:pt x="1005" y="2148"/>
                </a:lnTo>
                <a:lnTo>
                  <a:pt x="1000" y="2162"/>
                </a:lnTo>
                <a:lnTo>
                  <a:pt x="993" y="2175"/>
                </a:lnTo>
                <a:lnTo>
                  <a:pt x="984" y="2185"/>
                </a:lnTo>
                <a:lnTo>
                  <a:pt x="974" y="2193"/>
                </a:lnTo>
                <a:lnTo>
                  <a:pt x="964" y="2200"/>
                </a:lnTo>
                <a:lnTo>
                  <a:pt x="954" y="2206"/>
                </a:lnTo>
                <a:lnTo>
                  <a:pt x="942" y="2211"/>
                </a:lnTo>
                <a:lnTo>
                  <a:pt x="931" y="2215"/>
                </a:lnTo>
                <a:lnTo>
                  <a:pt x="919" y="2219"/>
                </a:lnTo>
                <a:lnTo>
                  <a:pt x="908" y="2223"/>
                </a:lnTo>
                <a:lnTo>
                  <a:pt x="889" y="2221"/>
                </a:lnTo>
                <a:lnTo>
                  <a:pt x="890" y="2209"/>
                </a:lnTo>
                <a:lnTo>
                  <a:pt x="895" y="2200"/>
                </a:lnTo>
                <a:lnTo>
                  <a:pt x="902" y="2192"/>
                </a:lnTo>
                <a:lnTo>
                  <a:pt x="910" y="2185"/>
                </a:lnTo>
                <a:lnTo>
                  <a:pt x="919" y="2178"/>
                </a:lnTo>
                <a:lnTo>
                  <a:pt x="927" y="2170"/>
                </a:lnTo>
                <a:lnTo>
                  <a:pt x="935" y="2162"/>
                </a:lnTo>
                <a:lnTo>
                  <a:pt x="940" y="2151"/>
                </a:lnTo>
                <a:lnTo>
                  <a:pt x="941" y="2125"/>
                </a:lnTo>
                <a:lnTo>
                  <a:pt x="941" y="2098"/>
                </a:lnTo>
                <a:lnTo>
                  <a:pt x="939" y="2073"/>
                </a:lnTo>
                <a:lnTo>
                  <a:pt x="935" y="2048"/>
                </a:lnTo>
                <a:lnTo>
                  <a:pt x="929" y="2024"/>
                </a:lnTo>
                <a:lnTo>
                  <a:pt x="921" y="2001"/>
                </a:lnTo>
                <a:lnTo>
                  <a:pt x="912" y="1978"/>
                </a:lnTo>
                <a:lnTo>
                  <a:pt x="899" y="1957"/>
                </a:lnTo>
                <a:lnTo>
                  <a:pt x="893" y="1949"/>
                </a:lnTo>
                <a:lnTo>
                  <a:pt x="883" y="1937"/>
                </a:lnTo>
                <a:lnTo>
                  <a:pt x="872" y="1925"/>
                </a:lnTo>
                <a:lnTo>
                  <a:pt x="859" y="1910"/>
                </a:lnTo>
                <a:lnTo>
                  <a:pt x="843" y="1895"/>
                </a:lnTo>
                <a:lnTo>
                  <a:pt x="827" y="1877"/>
                </a:lnTo>
                <a:lnTo>
                  <a:pt x="810" y="1859"/>
                </a:lnTo>
                <a:lnTo>
                  <a:pt x="791" y="1840"/>
                </a:lnTo>
                <a:lnTo>
                  <a:pt x="773" y="1821"/>
                </a:lnTo>
                <a:lnTo>
                  <a:pt x="753" y="1802"/>
                </a:lnTo>
                <a:lnTo>
                  <a:pt x="735" y="1784"/>
                </a:lnTo>
                <a:lnTo>
                  <a:pt x="717" y="1766"/>
                </a:lnTo>
                <a:lnTo>
                  <a:pt x="700" y="1749"/>
                </a:lnTo>
                <a:lnTo>
                  <a:pt x="685" y="1733"/>
                </a:lnTo>
                <a:lnTo>
                  <a:pt x="671" y="1719"/>
                </a:lnTo>
                <a:lnTo>
                  <a:pt x="660" y="1707"/>
                </a:lnTo>
                <a:lnTo>
                  <a:pt x="652" y="1709"/>
                </a:lnTo>
                <a:lnTo>
                  <a:pt x="644" y="1711"/>
                </a:lnTo>
                <a:lnTo>
                  <a:pt x="635" y="1713"/>
                </a:lnTo>
                <a:lnTo>
                  <a:pt x="625" y="1714"/>
                </a:lnTo>
                <a:lnTo>
                  <a:pt x="616" y="1714"/>
                </a:lnTo>
                <a:lnTo>
                  <a:pt x="607" y="1715"/>
                </a:lnTo>
                <a:lnTo>
                  <a:pt x="598" y="1716"/>
                </a:lnTo>
                <a:lnTo>
                  <a:pt x="590" y="1718"/>
                </a:lnTo>
                <a:lnTo>
                  <a:pt x="577" y="1722"/>
                </a:lnTo>
                <a:lnTo>
                  <a:pt x="565" y="1726"/>
                </a:lnTo>
                <a:lnTo>
                  <a:pt x="554" y="1731"/>
                </a:lnTo>
                <a:lnTo>
                  <a:pt x="542" y="1736"/>
                </a:lnTo>
                <a:lnTo>
                  <a:pt x="530" y="1740"/>
                </a:lnTo>
                <a:lnTo>
                  <a:pt x="517" y="1742"/>
                </a:lnTo>
                <a:lnTo>
                  <a:pt x="504" y="1745"/>
                </a:lnTo>
                <a:lnTo>
                  <a:pt x="491" y="1745"/>
                </a:lnTo>
                <a:lnTo>
                  <a:pt x="484" y="1738"/>
                </a:lnTo>
                <a:lnTo>
                  <a:pt x="479" y="1730"/>
                </a:lnTo>
                <a:lnTo>
                  <a:pt x="477" y="1719"/>
                </a:lnTo>
                <a:lnTo>
                  <a:pt x="475" y="1710"/>
                </a:lnTo>
                <a:lnTo>
                  <a:pt x="471" y="1701"/>
                </a:lnTo>
                <a:lnTo>
                  <a:pt x="466" y="1695"/>
                </a:lnTo>
                <a:lnTo>
                  <a:pt x="458" y="1692"/>
                </a:lnTo>
                <a:lnTo>
                  <a:pt x="447" y="1694"/>
                </a:lnTo>
                <a:lnTo>
                  <a:pt x="441" y="1695"/>
                </a:lnTo>
                <a:lnTo>
                  <a:pt x="435" y="1698"/>
                </a:lnTo>
                <a:lnTo>
                  <a:pt x="431" y="1701"/>
                </a:lnTo>
                <a:lnTo>
                  <a:pt x="428" y="1707"/>
                </a:lnTo>
                <a:lnTo>
                  <a:pt x="426" y="1726"/>
                </a:lnTo>
                <a:lnTo>
                  <a:pt x="423" y="1746"/>
                </a:lnTo>
                <a:lnTo>
                  <a:pt x="420" y="1766"/>
                </a:lnTo>
                <a:lnTo>
                  <a:pt x="417" y="1785"/>
                </a:lnTo>
                <a:lnTo>
                  <a:pt x="413" y="1805"/>
                </a:lnTo>
                <a:lnTo>
                  <a:pt x="408" y="1823"/>
                </a:lnTo>
                <a:lnTo>
                  <a:pt x="400" y="1840"/>
                </a:lnTo>
                <a:lnTo>
                  <a:pt x="390" y="1858"/>
                </a:lnTo>
                <a:lnTo>
                  <a:pt x="392" y="1878"/>
                </a:lnTo>
                <a:lnTo>
                  <a:pt x="386" y="1896"/>
                </a:lnTo>
                <a:lnTo>
                  <a:pt x="375" y="1912"/>
                </a:lnTo>
                <a:lnTo>
                  <a:pt x="370" y="1929"/>
                </a:lnTo>
                <a:lnTo>
                  <a:pt x="363" y="1974"/>
                </a:lnTo>
                <a:lnTo>
                  <a:pt x="352" y="2017"/>
                </a:lnTo>
                <a:lnTo>
                  <a:pt x="344" y="2059"/>
                </a:lnTo>
                <a:lnTo>
                  <a:pt x="341" y="2105"/>
                </a:lnTo>
                <a:lnTo>
                  <a:pt x="348" y="2128"/>
                </a:lnTo>
                <a:lnTo>
                  <a:pt x="350" y="2151"/>
                </a:lnTo>
                <a:lnTo>
                  <a:pt x="349" y="2176"/>
                </a:lnTo>
                <a:lnTo>
                  <a:pt x="344" y="2199"/>
                </a:lnTo>
                <a:lnTo>
                  <a:pt x="337" y="2222"/>
                </a:lnTo>
                <a:lnTo>
                  <a:pt x="328" y="2244"/>
                </a:lnTo>
                <a:lnTo>
                  <a:pt x="318" y="2264"/>
                </a:lnTo>
                <a:lnTo>
                  <a:pt x="306" y="2284"/>
                </a:lnTo>
                <a:lnTo>
                  <a:pt x="306" y="2264"/>
                </a:lnTo>
                <a:lnTo>
                  <a:pt x="306" y="2245"/>
                </a:lnTo>
                <a:lnTo>
                  <a:pt x="305" y="2225"/>
                </a:lnTo>
                <a:lnTo>
                  <a:pt x="296" y="2209"/>
                </a:lnTo>
                <a:lnTo>
                  <a:pt x="279" y="2210"/>
                </a:lnTo>
                <a:lnTo>
                  <a:pt x="264" y="2216"/>
                </a:lnTo>
                <a:lnTo>
                  <a:pt x="250" y="2225"/>
                </a:lnTo>
                <a:lnTo>
                  <a:pt x="237" y="2237"/>
                </a:lnTo>
                <a:lnTo>
                  <a:pt x="223" y="2249"/>
                </a:lnTo>
                <a:lnTo>
                  <a:pt x="211" y="2261"/>
                </a:lnTo>
                <a:lnTo>
                  <a:pt x="196" y="2269"/>
                </a:lnTo>
                <a:lnTo>
                  <a:pt x="181" y="2275"/>
                </a:lnTo>
                <a:lnTo>
                  <a:pt x="169" y="2276"/>
                </a:lnTo>
                <a:lnTo>
                  <a:pt x="156" y="2277"/>
                </a:lnTo>
                <a:lnTo>
                  <a:pt x="141" y="2277"/>
                </a:lnTo>
                <a:lnTo>
                  <a:pt x="124" y="2277"/>
                </a:lnTo>
                <a:lnTo>
                  <a:pt x="109" y="2277"/>
                </a:lnTo>
                <a:lnTo>
                  <a:pt x="97" y="2276"/>
                </a:lnTo>
                <a:lnTo>
                  <a:pt x="88" y="2275"/>
                </a:lnTo>
                <a:lnTo>
                  <a:pt x="83" y="2272"/>
                </a:lnTo>
                <a:lnTo>
                  <a:pt x="84" y="2263"/>
                </a:lnTo>
                <a:lnTo>
                  <a:pt x="90" y="2259"/>
                </a:lnTo>
                <a:lnTo>
                  <a:pt x="98" y="2255"/>
                </a:lnTo>
                <a:lnTo>
                  <a:pt x="106" y="2252"/>
                </a:lnTo>
                <a:lnTo>
                  <a:pt x="118" y="2247"/>
                </a:lnTo>
                <a:lnTo>
                  <a:pt x="129" y="2243"/>
                </a:lnTo>
                <a:lnTo>
                  <a:pt x="139" y="2238"/>
                </a:lnTo>
                <a:lnTo>
                  <a:pt x="150" y="2233"/>
                </a:lnTo>
                <a:lnTo>
                  <a:pt x="159" y="2226"/>
                </a:lnTo>
                <a:lnTo>
                  <a:pt x="168" y="2218"/>
                </a:lnTo>
                <a:lnTo>
                  <a:pt x="175" y="2208"/>
                </a:lnTo>
                <a:lnTo>
                  <a:pt x="182" y="2195"/>
                </a:lnTo>
                <a:lnTo>
                  <a:pt x="187" y="2180"/>
                </a:lnTo>
                <a:lnTo>
                  <a:pt x="192" y="2166"/>
                </a:lnTo>
                <a:lnTo>
                  <a:pt x="202" y="2154"/>
                </a:lnTo>
                <a:lnTo>
                  <a:pt x="211" y="2141"/>
                </a:lnTo>
                <a:lnTo>
                  <a:pt x="221" y="2130"/>
                </a:lnTo>
                <a:lnTo>
                  <a:pt x="232" y="2117"/>
                </a:lnTo>
                <a:lnTo>
                  <a:pt x="242" y="2105"/>
                </a:lnTo>
                <a:lnTo>
                  <a:pt x="250" y="2092"/>
                </a:lnTo>
                <a:lnTo>
                  <a:pt x="260" y="2028"/>
                </a:lnTo>
                <a:lnTo>
                  <a:pt x="268" y="1964"/>
                </a:lnTo>
                <a:lnTo>
                  <a:pt x="274" y="1899"/>
                </a:lnTo>
                <a:lnTo>
                  <a:pt x="279" y="1833"/>
                </a:lnTo>
                <a:lnTo>
                  <a:pt x="283" y="1769"/>
                </a:lnTo>
                <a:lnTo>
                  <a:pt x="288" y="1703"/>
                </a:lnTo>
                <a:lnTo>
                  <a:pt x="294" y="1638"/>
                </a:lnTo>
                <a:lnTo>
                  <a:pt x="301" y="1573"/>
                </a:lnTo>
                <a:lnTo>
                  <a:pt x="304" y="1522"/>
                </a:lnTo>
                <a:lnTo>
                  <a:pt x="311" y="1474"/>
                </a:lnTo>
                <a:lnTo>
                  <a:pt x="321" y="1427"/>
                </a:lnTo>
                <a:lnTo>
                  <a:pt x="334" y="1380"/>
                </a:lnTo>
                <a:lnTo>
                  <a:pt x="348" y="1333"/>
                </a:lnTo>
                <a:lnTo>
                  <a:pt x="362" y="1287"/>
                </a:lnTo>
                <a:lnTo>
                  <a:pt x="375" y="1242"/>
                </a:lnTo>
                <a:lnTo>
                  <a:pt x="387" y="1196"/>
                </a:lnTo>
                <a:lnTo>
                  <a:pt x="375" y="1155"/>
                </a:lnTo>
                <a:lnTo>
                  <a:pt x="371" y="1112"/>
                </a:lnTo>
                <a:lnTo>
                  <a:pt x="372" y="1068"/>
                </a:lnTo>
                <a:lnTo>
                  <a:pt x="375" y="1026"/>
                </a:lnTo>
                <a:lnTo>
                  <a:pt x="380" y="982"/>
                </a:lnTo>
                <a:lnTo>
                  <a:pt x="382" y="939"/>
                </a:lnTo>
                <a:lnTo>
                  <a:pt x="381" y="898"/>
                </a:lnTo>
                <a:lnTo>
                  <a:pt x="373" y="856"/>
                </a:lnTo>
                <a:lnTo>
                  <a:pt x="371" y="853"/>
                </a:lnTo>
                <a:lnTo>
                  <a:pt x="367" y="852"/>
                </a:lnTo>
                <a:lnTo>
                  <a:pt x="363" y="853"/>
                </a:lnTo>
                <a:lnTo>
                  <a:pt x="361" y="854"/>
                </a:lnTo>
                <a:lnTo>
                  <a:pt x="354" y="863"/>
                </a:lnTo>
                <a:lnTo>
                  <a:pt x="347" y="873"/>
                </a:lnTo>
                <a:lnTo>
                  <a:pt x="341" y="882"/>
                </a:lnTo>
                <a:lnTo>
                  <a:pt x="335" y="892"/>
                </a:lnTo>
                <a:lnTo>
                  <a:pt x="331" y="903"/>
                </a:lnTo>
                <a:lnTo>
                  <a:pt x="327" y="913"/>
                </a:lnTo>
                <a:lnTo>
                  <a:pt x="324" y="923"/>
                </a:lnTo>
                <a:lnTo>
                  <a:pt x="320" y="934"/>
                </a:lnTo>
                <a:lnTo>
                  <a:pt x="313" y="938"/>
                </a:lnTo>
                <a:lnTo>
                  <a:pt x="306" y="943"/>
                </a:lnTo>
                <a:lnTo>
                  <a:pt x="299" y="947"/>
                </a:lnTo>
                <a:lnTo>
                  <a:pt x="293" y="952"/>
                </a:lnTo>
                <a:lnTo>
                  <a:pt x="286" y="957"/>
                </a:lnTo>
                <a:lnTo>
                  <a:pt x="278" y="959"/>
                </a:lnTo>
                <a:lnTo>
                  <a:pt x="271" y="961"/>
                </a:lnTo>
                <a:lnTo>
                  <a:pt x="263" y="962"/>
                </a:lnTo>
                <a:lnTo>
                  <a:pt x="250" y="972"/>
                </a:lnTo>
                <a:lnTo>
                  <a:pt x="236" y="981"/>
                </a:lnTo>
                <a:lnTo>
                  <a:pt x="223" y="990"/>
                </a:lnTo>
                <a:lnTo>
                  <a:pt x="210" y="999"/>
                </a:lnTo>
                <a:lnTo>
                  <a:pt x="196" y="1006"/>
                </a:lnTo>
                <a:lnTo>
                  <a:pt x="182" y="1011"/>
                </a:lnTo>
                <a:lnTo>
                  <a:pt x="166" y="1013"/>
                </a:lnTo>
                <a:lnTo>
                  <a:pt x="150" y="1011"/>
                </a:lnTo>
                <a:lnTo>
                  <a:pt x="139" y="1017"/>
                </a:lnTo>
                <a:lnTo>
                  <a:pt x="131" y="1025"/>
                </a:lnTo>
                <a:lnTo>
                  <a:pt x="124" y="1035"/>
                </a:lnTo>
                <a:lnTo>
                  <a:pt x="120" y="1045"/>
                </a:lnTo>
                <a:lnTo>
                  <a:pt x="113" y="1056"/>
                </a:lnTo>
                <a:lnTo>
                  <a:pt x="106" y="1065"/>
                </a:lnTo>
                <a:lnTo>
                  <a:pt x="97" y="1073"/>
                </a:lnTo>
                <a:lnTo>
                  <a:pt x="85" y="1078"/>
                </a:lnTo>
                <a:lnTo>
                  <a:pt x="77" y="1091"/>
                </a:lnTo>
                <a:lnTo>
                  <a:pt x="77" y="1106"/>
                </a:lnTo>
                <a:lnTo>
                  <a:pt x="75" y="1120"/>
                </a:lnTo>
                <a:lnTo>
                  <a:pt x="61" y="1126"/>
                </a:lnTo>
                <a:lnTo>
                  <a:pt x="56" y="1127"/>
                </a:lnTo>
                <a:lnTo>
                  <a:pt x="51" y="1128"/>
                </a:lnTo>
                <a:lnTo>
                  <a:pt x="46" y="1128"/>
                </a:lnTo>
                <a:lnTo>
                  <a:pt x="40" y="1130"/>
                </a:lnTo>
                <a:lnTo>
                  <a:pt x="36" y="1131"/>
                </a:lnTo>
                <a:lnTo>
                  <a:pt x="31" y="1133"/>
                </a:lnTo>
                <a:lnTo>
                  <a:pt x="27" y="1138"/>
                </a:lnTo>
                <a:lnTo>
                  <a:pt x="23" y="1142"/>
                </a:lnTo>
                <a:lnTo>
                  <a:pt x="16" y="1125"/>
                </a:lnTo>
                <a:lnTo>
                  <a:pt x="7" y="1108"/>
                </a:lnTo>
                <a:lnTo>
                  <a:pt x="0" y="1090"/>
                </a:lnTo>
                <a:lnTo>
                  <a:pt x="2" y="1071"/>
                </a:lnTo>
                <a:lnTo>
                  <a:pt x="24" y="1014"/>
                </a:lnTo>
                <a:lnTo>
                  <a:pt x="121" y="965"/>
                </a:lnTo>
                <a:lnTo>
                  <a:pt x="137" y="950"/>
                </a:lnTo>
                <a:lnTo>
                  <a:pt x="154" y="936"/>
                </a:lnTo>
                <a:lnTo>
                  <a:pt x="170" y="923"/>
                </a:lnTo>
                <a:lnTo>
                  <a:pt x="188" y="911"/>
                </a:lnTo>
                <a:lnTo>
                  <a:pt x="205" y="898"/>
                </a:lnTo>
                <a:lnTo>
                  <a:pt x="222" y="885"/>
                </a:lnTo>
                <a:lnTo>
                  <a:pt x="240" y="871"/>
                </a:lnTo>
                <a:lnTo>
                  <a:pt x="256" y="858"/>
                </a:lnTo>
                <a:lnTo>
                  <a:pt x="258" y="851"/>
                </a:lnTo>
                <a:lnTo>
                  <a:pt x="258" y="841"/>
                </a:lnTo>
                <a:lnTo>
                  <a:pt x="258" y="833"/>
                </a:lnTo>
                <a:lnTo>
                  <a:pt x="259" y="825"/>
                </a:lnTo>
                <a:lnTo>
                  <a:pt x="270" y="817"/>
                </a:lnTo>
                <a:lnTo>
                  <a:pt x="280" y="808"/>
                </a:lnTo>
                <a:lnTo>
                  <a:pt x="287" y="798"/>
                </a:lnTo>
                <a:lnTo>
                  <a:pt x="287" y="785"/>
                </a:lnTo>
                <a:lnTo>
                  <a:pt x="293" y="771"/>
                </a:lnTo>
                <a:lnTo>
                  <a:pt x="299" y="757"/>
                </a:lnTo>
                <a:lnTo>
                  <a:pt x="306" y="742"/>
                </a:lnTo>
                <a:lnTo>
                  <a:pt x="312" y="727"/>
                </a:lnTo>
                <a:lnTo>
                  <a:pt x="316" y="712"/>
                </a:lnTo>
                <a:lnTo>
                  <a:pt x="318" y="697"/>
                </a:lnTo>
                <a:lnTo>
                  <a:pt x="317" y="681"/>
                </a:lnTo>
                <a:lnTo>
                  <a:pt x="312" y="665"/>
                </a:lnTo>
                <a:lnTo>
                  <a:pt x="319" y="646"/>
                </a:lnTo>
                <a:lnTo>
                  <a:pt x="321" y="625"/>
                </a:lnTo>
                <a:lnTo>
                  <a:pt x="321" y="604"/>
                </a:lnTo>
                <a:lnTo>
                  <a:pt x="320" y="583"/>
                </a:lnTo>
                <a:lnTo>
                  <a:pt x="318" y="563"/>
                </a:lnTo>
                <a:lnTo>
                  <a:pt x="318" y="542"/>
                </a:lnTo>
                <a:lnTo>
                  <a:pt x="323" y="522"/>
                </a:lnTo>
                <a:lnTo>
                  <a:pt x="331" y="504"/>
                </a:lnTo>
                <a:lnTo>
                  <a:pt x="337" y="491"/>
                </a:lnTo>
                <a:lnTo>
                  <a:pt x="343" y="477"/>
                </a:lnTo>
                <a:lnTo>
                  <a:pt x="349" y="464"/>
                </a:lnTo>
                <a:lnTo>
                  <a:pt x="355" y="449"/>
                </a:lnTo>
                <a:lnTo>
                  <a:pt x="361" y="435"/>
                </a:lnTo>
                <a:lnTo>
                  <a:pt x="366" y="421"/>
                </a:lnTo>
                <a:lnTo>
                  <a:pt x="372" y="407"/>
                </a:lnTo>
                <a:lnTo>
                  <a:pt x="378" y="394"/>
                </a:lnTo>
                <a:lnTo>
                  <a:pt x="379" y="419"/>
                </a:lnTo>
                <a:lnTo>
                  <a:pt x="374" y="443"/>
                </a:lnTo>
                <a:lnTo>
                  <a:pt x="367" y="467"/>
                </a:lnTo>
                <a:lnTo>
                  <a:pt x="362" y="492"/>
                </a:lnTo>
                <a:lnTo>
                  <a:pt x="362" y="535"/>
                </a:lnTo>
                <a:lnTo>
                  <a:pt x="361" y="578"/>
                </a:lnTo>
                <a:lnTo>
                  <a:pt x="361" y="620"/>
                </a:lnTo>
                <a:lnTo>
                  <a:pt x="364" y="662"/>
                </a:lnTo>
                <a:lnTo>
                  <a:pt x="370" y="650"/>
                </a:lnTo>
                <a:lnTo>
                  <a:pt x="381" y="625"/>
                </a:lnTo>
                <a:lnTo>
                  <a:pt x="395" y="590"/>
                </a:lnTo>
                <a:lnTo>
                  <a:pt x="412" y="550"/>
                </a:lnTo>
                <a:lnTo>
                  <a:pt x="431" y="505"/>
                </a:lnTo>
                <a:lnTo>
                  <a:pt x="449" y="461"/>
                </a:lnTo>
                <a:lnTo>
                  <a:pt x="466" y="420"/>
                </a:lnTo>
                <a:lnTo>
                  <a:pt x="481" y="386"/>
                </a:lnTo>
                <a:lnTo>
                  <a:pt x="484" y="376"/>
                </a:lnTo>
                <a:lnTo>
                  <a:pt x="486" y="363"/>
                </a:lnTo>
                <a:lnTo>
                  <a:pt x="487" y="352"/>
                </a:lnTo>
                <a:lnTo>
                  <a:pt x="484" y="341"/>
                </a:lnTo>
                <a:lnTo>
                  <a:pt x="469" y="356"/>
                </a:lnTo>
                <a:lnTo>
                  <a:pt x="457" y="373"/>
                </a:lnTo>
                <a:lnTo>
                  <a:pt x="447" y="390"/>
                </a:lnTo>
                <a:lnTo>
                  <a:pt x="439" y="408"/>
                </a:lnTo>
                <a:lnTo>
                  <a:pt x="430" y="426"/>
                </a:lnTo>
                <a:lnTo>
                  <a:pt x="419" y="443"/>
                </a:lnTo>
                <a:lnTo>
                  <a:pt x="407" y="459"/>
                </a:lnTo>
                <a:lnTo>
                  <a:pt x="390" y="473"/>
                </a:lnTo>
                <a:lnTo>
                  <a:pt x="394" y="431"/>
                </a:lnTo>
                <a:lnTo>
                  <a:pt x="393" y="390"/>
                </a:lnTo>
                <a:lnTo>
                  <a:pt x="386" y="351"/>
                </a:lnTo>
                <a:lnTo>
                  <a:pt x="371" y="313"/>
                </a:lnTo>
                <a:lnTo>
                  <a:pt x="359" y="307"/>
                </a:lnTo>
                <a:lnTo>
                  <a:pt x="348" y="307"/>
                </a:lnTo>
                <a:lnTo>
                  <a:pt x="336" y="310"/>
                </a:lnTo>
                <a:lnTo>
                  <a:pt x="325" y="315"/>
                </a:lnTo>
                <a:lnTo>
                  <a:pt x="314" y="320"/>
                </a:lnTo>
                <a:lnTo>
                  <a:pt x="303" y="322"/>
                </a:lnTo>
                <a:lnTo>
                  <a:pt x="293" y="318"/>
                </a:lnTo>
                <a:lnTo>
                  <a:pt x="281" y="309"/>
                </a:lnTo>
                <a:lnTo>
                  <a:pt x="281" y="300"/>
                </a:lnTo>
                <a:lnTo>
                  <a:pt x="282" y="288"/>
                </a:lnTo>
                <a:lnTo>
                  <a:pt x="280" y="279"/>
                </a:lnTo>
                <a:lnTo>
                  <a:pt x="270" y="275"/>
                </a:lnTo>
                <a:lnTo>
                  <a:pt x="265" y="269"/>
                </a:lnTo>
                <a:lnTo>
                  <a:pt x="266" y="262"/>
                </a:lnTo>
                <a:lnTo>
                  <a:pt x="267" y="255"/>
                </a:lnTo>
                <a:lnTo>
                  <a:pt x="263" y="249"/>
                </a:lnTo>
                <a:lnTo>
                  <a:pt x="263" y="241"/>
                </a:lnTo>
                <a:lnTo>
                  <a:pt x="265" y="233"/>
                </a:lnTo>
                <a:lnTo>
                  <a:pt x="264" y="225"/>
                </a:lnTo>
                <a:lnTo>
                  <a:pt x="256" y="220"/>
                </a:lnTo>
                <a:lnTo>
                  <a:pt x="250" y="218"/>
                </a:lnTo>
                <a:lnTo>
                  <a:pt x="246" y="215"/>
                </a:lnTo>
                <a:lnTo>
                  <a:pt x="244" y="211"/>
                </a:lnTo>
                <a:lnTo>
                  <a:pt x="243" y="205"/>
                </a:lnTo>
                <a:lnTo>
                  <a:pt x="253" y="194"/>
                </a:lnTo>
                <a:lnTo>
                  <a:pt x="263" y="181"/>
                </a:lnTo>
                <a:lnTo>
                  <a:pt x="271" y="167"/>
                </a:lnTo>
                <a:lnTo>
                  <a:pt x="275" y="154"/>
                </a:lnTo>
                <a:lnTo>
                  <a:pt x="266" y="142"/>
                </a:lnTo>
                <a:lnTo>
                  <a:pt x="263" y="131"/>
                </a:lnTo>
                <a:lnTo>
                  <a:pt x="265" y="119"/>
                </a:lnTo>
                <a:lnTo>
                  <a:pt x="268" y="106"/>
                </a:lnTo>
                <a:lnTo>
                  <a:pt x="271" y="95"/>
                </a:lnTo>
                <a:lnTo>
                  <a:pt x="272" y="83"/>
                </a:lnTo>
                <a:lnTo>
                  <a:pt x="267" y="72"/>
                </a:lnTo>
                <a:lnTo>
                  <a:pt x="255" y="63"/>
                </a:lnTo>
                <a:lnTo>
                  <a:pt x="255" y="51"/>
                </a:lnTo>
                <a:lnTo>
                  <a:pt x="258" y="42"/>
                </a:lnTo>
                <a:lnTo>
                  <a:pt x="266" y="36"/>
                </a:lnTo>
                <a:lnTo>
                  <a:pt x="275" y="31"/>
                </a:lnTo>
                <a:lnTo>
                  <a:pt x="285" y="34"/>
                </a:lnTo>
                <a:lnTo>
                  <a:pt x="294" y="34"/>
                </a:lnTo>
                <a:lnTo>
                  <a:pt x="302" y="34"/>
                </a:lnTo>
                <a:lnTo>
                  <a:pt x="310" y="34"/>
                </a:lnTo>
                <a:lnTo>
                  <a:pt x="318" y="31"/>
                </a:lnTo>
                <a:lnTo>
                  <a:pt x="326" y="28"/>
                </a:lnTo>
                <a:lnTo>
                  <a:pt x="334" y="25"/>
                </a:lnTo>
                <a:lnTo>
                  <a:pt x="341" y="19"/>
                </a:lnTo>
                <a:lnTo>
                  <a:pt x="354" y="13"/>
                </a:lnTo>
                <a:lnTo>
                  <a:pt x="367" y="8"/>
                </a:lnTo>
                <a:lnTo>
                  <a:pt x="382" y="4"/>
                </a:lnTo>
                <a:lnTo>
                  <a:pt x="396" y="2"/>
                </a:lnTo>
                <a:lnTo>
                  <a:pt x="411" y="0"/>
                </a:lnTo>
                <a:lnTo>
                  <a:pt x="425" y="3"/>
                </a:lnTo>
                <a:lnTo>
                  <a:pt x="439" y="7"/>
                </a:lnTo>
                <a:lnTo>
                  <a:pt x="453" y="14"/>
                </a:lnTo>
                <a:lnTo>
                  <a:pt x="485" y="17"/>
                </a:lnTo>
                <a:close/>
              </a:path>
            </a:pathLst>
          </a:custGeom>
          <a:solidFill>
            <a:schemeClr val="accent1"/>
          </a:solidFill>
          <a:ln w="9525">
            <a:solidFill>
              <a:schemeClr val="accent1"/>
            </a:solidFill>
            <a:round/>
            <a:headEnd/>
            <a:tailEnd/>
          </a:ln>
        </p:spPr>
        <p:txBody>
          <a:bodyPr/>
          <a:lstStyle/>
          <a:p>
            <a:endParaRPr lang="LID4096"/>
          </a:p>
        </p:txBody>
      </p:sp>
      <p:sp>
        <p:nvSpPr>
          <p:cNvPr id="137236" name="Freeform 20">
            <a:extLst>
              <a:ext uri="{FF2B5EF4-FFF2-40B4-BE49-F238E27FC236}">
                <a16:creationId xmlns:a16="http://schemas.microsoft.com/office/drawing/2014/main" id="{80046C2F-6E52-DEEC-162A-DFF94A6415C9}"/>
              </a:ext>
            </a:extLst>
          </p:cNvPr>
          <p:cNvSpPr>
            <a:spLocks/>
          </p:cNvSpPr>
          <p:nvPr/>
        </p:nvSpPr>
        <p:spPr bwMode="auto">
          <a:xfrm flipH="1">
            <a:off x="6400800" y="4876800"/>
            <a:ext cx="1276350" cy="1981200"/>
          </a:xfrm>
          <a:custGeom>
            <a:avLst/>
            <a:gdLst>
              <a:gd name="T0" fmla="*/ 617 w 1476"/>
              <a:gd name="T1" fmla="*/ 270 h 2285"/>
              <a:gd name="T2" fmla="*/ 707 w 1476"/>
              <a:gd name="T3" fmla="*/ 348 h 2285"/>
              <a:gd name="T4" fmla="*/ 907 w 1476"/>
              <a:gd name="T5" fmla="*/ 480 h 2285"/>
              <a:gd name="T6" fmla="*/ 962 w 1476"/>
              <a:gd name="T7" fmla="*/ 425 h 2285"/>
              <a:gd name="T8" fmla="*/ 944 w 1476"/>
              <a:gd name="T9" fmla="*/ 178 h 2285"/>
              <a:gd name="T10" fmla="*/ 1059 w 1476"/>
              <a:gd name="T11" fmla="*/ 103 h 2285"/>
              <a:gd name="T12" fmla="*/ 1171 w 1476"/>
              <a:gd name="T13" fmla="*/ 160 h 2285"/>
              <a:gd name="T14" fmla="*/ 1220 w 1476"/>
              <a:gd name="T15" fmla="*/ 357 h 2285"/>
              <a:gd name="T16" fmla="*/ 1156 w 1476"/>
              <a:gd name="T17" fmla="*/ 451 h 2285"/>
              <a:gd name="T18" fmla="*/ 1203 w 1476"/>
              <a:gd name="T19" fmla="*/ 445 h 2285"/>
              <a:gd name="T20" fmla="*/ 1285 w 1476"/>
              <a:gd name="T21" fmla="*/ 472 h 2285"/>
              <a:gd name="T22" fmla="*/ 1325 w 1476"/>
              <a:gd name="T23" fmla="*/ 558 h 2285"/>
              <a:gd name="T24" fmla="*/ 1387 w 1476"/>
              <a:gd name="T25" fmla="*/ 841 h 2285"/>
              <a:gd name="T26" fmla="*/ 1460 w 1476"/>
              <a:gd name="T27" fmla="*/ 1346 h 2285"/>
              <a:gd name="T28" fmla="*/ 1417 w 1476"/>
              <a:gd name="T29" fmla="*/ 1351 h 2285"/>
              <a:gd name="T30" fmla="*/ 1387 w 1476"/>
              <a:gd name="T31" fmla="*/ 1164 h 2285"/>
              <a:gd name="T32" fmla="*/ 1263 w 1476"/>
              <a:gd name="T33" fmla="*/ 844 h 2285"/>
              <a:gd name="T34" fmla="*/ 1233 w 1476"/>
              <a:gd name="T35" fmla="*/ 1048 h 2285"/>
              <a:gd name="T36" fmla="*/ 1284 w 1476"/>
              <a:gd name="T37" fmla="*/ 1557 h 2285"/>
              <a:gd name="T38" fmla="*/ 1222 w 1476"/>
              <a:gd name="T39" fmla="*/ 2056 h 2285"/>
              <a:gd name="T40" fmla="*/ 1197 w 1476"/>
              <a:gd name="T41" fmla="*/ 2186 h 2285"/>
              <a:gd name="T42" fmla="*/ 1234 w 1476"/>
              <a:gd name="T43" fmla="*/ 2268 h 2285"/>
              <a:gd name="T44" fmla="*/ 1125 w 1476"/>
              <a:gd name="T45" fmla="*/ 2248 h 2285"/>
              <a:gd name="T46" fmla="*/ 1062 w 1476"/>
              <a:gd name="T47" fmla="*/ 2079 h 2285"/>
              <a:gd name="T48" fmla="*/ 1037 w 1476"/>
              <a:gd name="T49" fmla="*/ 1747 h 2285"/>
              <a:gd name="T50" fmla="*/ 1037 w 1476"/>
              <a:gd name="T51" fmla="*/ 2170 h 2285"/>
              <a:gd name="T52" fmla="*/ 959 w 1476"/>
              <a:gd name="T53" fmla="*/ 2252 h 2285"/>
              <a:gd name="T54" fmla="*/ 954 w 1476"/>
              <a:gd name="T55" fmla="*/ 2072 h 2285"/>
              <a:gd name="T56" fmla="*/ 874 w 1476"/>
              <a:gd name="T57" fmla="*/ 1715 h 2285"/>
              <a:gd name="T58" fmla="*/ 859 w 1476"/>
              <a:gd name="T59" fmla="*/ 1128 h 2285"/>
              <a:gd name="T60" fmla="*/ 868 w 1476"/>
              <a:gd name="T61" fmla="*/ 923 h 2285"/>
              <a:gd name="T62" fmla="*/ 803 w 1476"/>
              <a:gd name="T63" fmla="*/ 725 h 2285"/>
              <a:gd name="T64" fmla="*/ 740 w 1476"/>
              <a:gd name="T65" fmla="*/ 838 h 2285"/>
              <a:gd name="T66" fmla="*/ 657 w 1476"/>
              <a:gd name="T67" fmla="*/ 983 h 2285"/>
              <a:gd name="T68" fmla="*/ 680 w 1476"/>
              <a:gd name="T69" fmla="*/ 1218 h 2285"/>
              <a:gd name="T70" fmla="*/ 662 w 1476"/>
              <a:gd name="T71" fmla="*/ 1638 h 2285"/>
              <a:gd name="T72" fmla="*/ 564 w 1476"/>
              <a:gd name="T73" fmla="*/ 2166 h 2285"/>
              <a:gd name="T74" fmla="*/ 560 w 1476"/>
              <a:gd name="T75" fmla="*/ 2283 h 2285"/>
              <a:gd name="T76" fmla="*/ 449 w 1476"/>
              <a:gd name="T77" fmla="*/ 2151 h 2285"/>
              <a:gd name="T78" fmla="*/ 450 w 1476"/>
              <a:gd name="T79" fmla="*/ 1908 h 2285"/>
              <a:gd name="T80" fmla="*/ 437 w 1476"/>
              <a:gd name="T81" fmla="*/ 1544 h 2285"/>
              <a:gd name="T82" fmla="*/ 415 w 1476"/>
              <a:gd name="T83" fmla="*/ 2070 h 2285"/>
              <a:gd name="T84" fmla="*/ 354 w 1476"/>
              <a:gd name="T85" fmla="*/ 2246 h 2285"/>
              <a:gd name="T86" fmla="*/ 312 w 1476"/>
              <a:gd name="T87" fmla="*/ 2098 h 2285"/>
              <a:gd name="T88" fmla="*/ 253 w 1476"/>
              <a:gd name="T89" fmla="*/ 1802 h 2285"/>
              <a:gd name="T90" fmla="*/ 214 w 1476"/>
              <a:gd name="T91" fmla="*/ 1181 h 2285"/>
              <a:gd name="T92" fmla="*/ 238 w 1476"/>
              <a:gd name="T93" fmla="*/ 938 h 2285"/>
              <a:gd name="T94" fmla="*/ 218 w 1476"/>
              <a:gd name="T95" fmla="*/ 745 h 2285"/>
              <a:gd name="T96" fmla="*/ 146 w 1476"/>
              <a:gd name="T97" fmla="*/ 983 h 2285"/>
              <a:gd name="T98" fmla="*/ 100 w 1476"/>
              <a:gd name="T99" fmla="*/ 1249 h 2285"/>
              <a:gd name="T100" fmla="*/ 101 w 1476"/>
              <a:gd name="T101" fmla="*/ 1322 h 2285"/>
              <a:gd name="T102" fmla="*/ 24 w 1476"/>
              <a:gd name="T103" fmla="*/ 1253 h 2285"/>
              <a:gd name="T104" fmla="*/ 52 w 1476"/>
              <a:gd name="T105" fmla="*/ 927 h 2285"/>
              <a:gd name="T106" fmla="*/ 113 w 1476"/>
              <a:gd name="T107" fmla="*/ 710 h 2285"/>
              <a:gd name="T108" fmla="*/ 135 w 1476"/>
              <a:gd name="T109" fmla="*/ 548 h 2285"/>
              <a:gd name="T110" fmla="*/ 294 w 1476"/>
              <a:gd name="T111" fmla="*/ 357 h 2285"/>
              <a:gd name="T112" fmla="*/ 453 w 1476"/>
              <a:gd name="T113" fmla="*/ 315 h 2285"/>
              <a:gd name="T114" fmla="*/ 423 w 1476"/>
              <a:gd name="T115" fmla="*/ 184 h 2285"/>
              <a:gd name="T116" fmla="*/ 482 w 1476"/>
              <a:gd name="T117" fmla="*/ 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6" h="2285">
                <a:moveTo>
                  <a:pt x="636" y="48"/>
                </a:moveTo>
                <a:lnTo>
                  <a:pt x="651" y="77"/>
                </a:lnTo>
                <a:lnTo>
                  <a:pt x="658" y="111"/>
                </a:lnTo>
                <a:lnTo>
                  <a:pt x="660" y="146"/>
                </a:lnTo>
                <a:lnTo>
                  <a:pt x="664" y="179"/>
                </a:lnTo>
                <a:lnTo>
                  <a:pt x="661" y="197"/>
                </a:lnTo>
                <a:lnTo>
                  <a:pt x="654" y="213"/>
                </a:lnTo>
                <a:lnTo>
                  <a:pt x="645" y="228"/>
                </a:lnTo>
                <a:lnTo>
                  <a:pt x="635" y="242"/>
                </a:lnTo>
                <a:lnTo>
                  <a:pt x="624" y="255"/>
                </a:lnTo>
                <a:lnTo>
                  <a:pt x="617" y="270"/>
                </a:lnTo>
                <a:lnTo>
                  <a:pt x="614" y="288"/>
                </a:lnTo>
                <a:lnTo>
                  <a:pt x="617" y="306"/>
                </a:lnTo>
                <a:lnTo>
                  <a:pt x="622" y="310"/>
                </a:lnTo>
                <a:lnTo>
                  <a:pt x="628" y="311"/>
                </a:lnTo>
                <a:lnTo>
                  <a:pt x="634" y="311"/>
                </a:lnTo>
                <a:lnTo>
                  <a:pt x="639" y="311"/>
                </a:lnTo>
                <a:lnTo>
                  <a:pt x="651" y="323"/>
                </a:lnTo>
                <a:lnTo>
                  <a:pt x="664" y="333"/>
                </a:lnTo>
                <a:lnTo>
                  <a:pt x="677" y="338"/>
                </a:lnTo>
                <a:lnTo>
                  <a:pt x="692" y="344"/>
                </a:lnTo>
                <a:lnTo>
                  <a:pt x="707" y="348"/>
                </a:lnTo>
                <a:lnTo>
                  <a:pt x="722" y="352"/>
                </a:lnTo>
                <a:lnTo>
                  <a:pt x="737" y="357"/>
                </a:lnTo>
                <a:lnTo>
                  <a:pt x="751" y="364"/>
                </a:lnTo>
                <a:lnTo>
                  <a:pt x="826" y="402"/>
                </a:lnTo>
                <a:lnTo>
                  <a:pt x="838" y="413"/>
                </a:lnTo>
                <a:lnTo>
                  <a:pt x="848" y="426"/>
                </a:lnTo>
                <a:lnTo>
                  <a:pt x="858" y="439"/>
                </a:lnTo>
                <a:lnTo>
                  <a:pt x="870" y="452"/>
                </a:lnTo>
                <a:lnTo>
                  <a:pt x="880" y="464"/>
                </a:lnTo>
                <a:lnTo>
                  <a:pt x="893" y="473"/>
                </a:lnTo>
                <a:lnTo>
                  <a:pt x="907" y="480"/>
                </a:lnTo>
                <a:lnTo>
                  <a:pt x="923" y="481"/>
                </a:lnTo>
                <a:lnTo>
                  <a:pt x="933" y="480"/>
                </a:lnTo>
                <a:lnTo>
                  <a:pt x="944" y="481"/>
                </a:lnTo>
                <a:lnTo>
                  <a:pt x="954" y="482"/>
                </a:lnTo>
                <a:lnTo>
                  <a:pt x="964" y="482"/>
                </a:lnTo>
                <a:lnTo>
                  <a:pt x="974" y="482"/>
                </a:lnTo>
                <a:lnTo>
                  <a:pt x="984" y="481"/>
                </a:lnTo>
                <a:lnTo>
                  <a:pt x="993" y="477"/>
                </a:lnTo>
                <a:lnTo>
                  <a:pt x="1001" y="471"/>
                </a:lnTo>
                <a:lnTo>
                  <a:pt x="976" y="449"/>
                </a:lnTo>
                <a:lnTo>
                  <a:pt x="962" y="425"/>
                </a:lnTo>
                <a:lnTo>
                  <a:pt x="954" y="396"/>
                </a:lnTo>
                <a:lnTo>
                  <a:pt x="952" y="366"/>
                </a:lnTo>
                <a:lnTo>
                  <a:pt x="949" y="336"/>
                </a:lnTo>
                <a:lnTo>
                  <a:pt x="946" y="306"/>
                </a:lnTo>
                <a:lnTo>
                  <a:pt x="938" y="277"/>
                </a:lnTo>
                <a:lnTo>
                  <a:pt x="923" y="251"/>
                </a:lnTo>
                <a:lnTo>
                  <a:pt x="921" y="233"/>
                </a:lnTo>
                <a:lnTo>
                  <a:pt x="922" y="217"/>
                </a:lnTo>
                <a:lnTo>
                  <a:pt x="926" y="200"/>
                </a:lnTo>
                <a:lnTo>
                  <a:pt x="933" y="185"/>
                </a:lnTo>
                <a:lnTo>
                  <a:pt x="944" y="178"/>
                </a:lnTo>
                <a:lnTo>
                  <a:pt x="954" y="168"/>
                </a:lnTo>
                <a:lnTo>
                  <a:pt x="963" y="156"/>
                </a:lnTo>
                <a:lnTo>
                  <a:pt x="972" y="145"/>
                </a:lnTo>
                <a:lnTo>
                  <a:pt x="983" y="134"/>
                </a:lnTo>
                <a:lnTo>
                  <a:pt x="994" y="126"/>
                </a:lnTo>
                <a:lnTo>
                  <a:pt x="1008" y="122"/>
                </a:lnTo>
                <a:lnTo>
                  <a:pt x="1023" y="123"/>
                </a:lnTo>
                <a:lnTo>
                  <a:pt x="1031" y="115"/>
                </a:lnTo>
                <a:lnTo>
                  <a:pt x="1039" y="110"/>
                </a:lnTo>
                <a:lnTo>
                  <a:pt x="1048" y="107"/>
                </a:lnTo>
                <a:lnTo>
                  <a:pt x="1059" y="103"/>
                </a:lnTo>
                <a:lnTo>
                  <a:pt x="1068" y="102"/>
                </a:lnTo>
                <a:lnTo>
                  <a:pt x="1078" y="102"/>
                </a:lnTo>
                <a:lnTo>
                  <a:pt x="1090" y="102"/>
                </a:lnTo>
                <a:lnTo>
                  <a:pt x="1100" y="102"/>
                </a:lnTo>
                <a:lnTo>
                  <a:pt x="1112" y="107"/>
                </a:lnTo>
                <a:lnTo>
                  <a:pt x="1125" y="113"/>
                </a:lnTo>
                <a:lnTo>
                  <a:pt x="1136" y="119"/>
                </a:lnTo>
                <a:lnTo>
                  <a:pt x="1148" y="128"/>
                </a:lnTo>
                <a:lnTo>
                  <a:pt x="1157" y="137"/>
                </a:lnTo>
                <a:lnTo>
                  <a:pt x="1165" y="147"/>
                </a:lnTo>
                <a:lnTo>
                  <a:pt x="1171" y="160"/>
                </a:lnTo>
                <a:lnTo>
                  <a:pt x="1173" y="172"/>
                </a:lnTo>
                <a:lnTo>
                  <a:pt x="1188" y="189"/>
                </a:lnTo>
                <a:lnTo>
                  <a:pt x="1199" y="206"/>
                </a:lnTo>
                <a:lnTo>
                  <a:pt x="1208" y="225"/>
                </a:lnTo>
                <a:lnTo>
                  <a:pt x="1213" y="246"/>
                </a:lnTo>
                <a:lnTo>
                  <a:pt x="1216" y="268"/>
                </a:lnTo>
                <a:lnTo>
                  <a:pt x="1217" y="291"/>
                </a:lnTo>
                <a:lnTo>
                  <a:pt x="1214" y="313"/>
                </a:lnTo>
                <a:lnTo>
                  <a:pt x="1210" y="335"/>
                </a:lnTo>
                <a:lnTo>
                  <a:pt x="1216" y="345"/>
                </a:lnTo>
                <a:lnTo>
                  <a:pt x="1220" y="357"/>
                </a:lnTo>
                <a:lnTo>
                  <a:pt x="1221" y="369"/>
                </a:lnTo>
                <a:lnTo>
                  <a:pt x="1217" y="381"/>
                </a:lnTo>
                <a:lnTo>
                  <a:pt x="1210" y="390"/>
                </a:lnTo>
                <a:lnTo>
                  <a:pt x="1203" y="398"/>
                </a:lnTo>
                <a:lnTo>
                  <a:pt x="1195" y="406"/>
                </a:lnTo>
                <a:lnTo>
                  <a:pt x="1187" y="414"/>
                </a:lnTo>
                <a:lnTo>
                  <a:pt x="1179" y="422"/>
                </a:lnTo>
                <a:lnTo>
                  <a:pt x="1171" y="430"/>
                </a:lnTo>
                <a:lnTo>
                  <a:pt x="1163" y="437"/>
                </a:lnTo>
                <a:lnTo>
                  <a:pt x="1154" y="445"/>
                </a:lnTo>
                <a:lnTo>
                  <a:pt x="1156" y="451"/>
                </a:lnTo>
                <a:lnTo>
                  <a:pt x="1157" y="456"/>
                </a:lnTo>
                <a:lnTo>
                  <a:pt x="1158" y="462"/>
                </a:lnTo>
                <a:lnTo>
                  <a:pt x="1159" y="467"/>
                </a:lnTo>
                <a:lnTo>
                  <a:pt x="1163" y="462"/>
                </a:lnTo>
                <a:lnTo>
                  <a:pt x="1167" y="456"/>
                </a:lnTo>
                <a:lnTo>
                  <a:pt x="1173" y="451"/>
                </a:lnTo>
                <a:lnTo>
                  <a:pt x="1179" y="448"/>
                </a:lnTo>
                <a:lnTo>
                  <a:pt x="1184" y="445"/>
                </a:lnTo>
                <a:lnTo>
                  <a:pt x="1190" y="444"/>
                </a:lnTo>
                <a:lnTo>
                  <a:pt x="1197" y="444"/>
                </a:lnTo>
                <a:lnTo>
                  <a:pt x="1203" y="445"/>
                </a:lnTo>
                <a:lnTo>
                  <a:pt x="1208" y="452"/>
                </a:lnTo>
                <a:lnTo>
                  <a:pt x="1213" y="456"/>
                </a:lnTo>
                <a:lnTo>
                  <a:pt x="1221" y="457"/>
                </a:lnTo>
                <a:lnTo>
                  <a:pt x="1229" y="456"/>
                </a:lnTo>
                <a:lnTo>
                  <a:pt x="1237" y="456"/>
                </a:lnTo>
                <a:lnTo>
                  <a:pt x="1244" y="456"/>
                </a:lnTo>
                <a:lnTo>
                  <a:pt x="1251" y="458"/>
                </a:lnTo>
                <a:lnTo>
                  <a:pt x="1256" y="464"/>
                </a:lnTo>
                <a:lnTo>
                  <a:pt x="1270" y="464"/>
                </a:lnTo>
                <a:lnTo>
                  <a:pt x="1279" y="466"/>
                </a:lnTo>
                <a:lnTo>
                  <a:pt x="1285" y="472"/>
                </a:lnTo>
                <a:lnTo>
                  <a:pt x="1289" y="480"/>
                </a:lnTo>
                <a:lnTo>
                  <a:pt x="1292" y="489"/>
                </a:lnTo>
                <a:lnTo>
                  <a:pt x="1294" y="500"/>
                </a:lnTo>
                <a:lnTo>
                  <a:pt x="1297" y="509"/>
                </a:lnTo>
                <a:lnTo>
                  <a:pt x="1302" y="518"/>
                </a:lnTo>
                <a:lnTo>
                  <a:pt x="1309" y="521"/>
                </a:lnTo>
                <a:lnTo>
                  <a:pt x="1315" y="526"/>
                </a:lnTo>
                <a:lnTo>
                  <a:pt x="1319" y="531"/>
                </a:lnTo>
                <a:lnTo>
                  <a:pt x="1323" y="535"/>
                </a:lnTo>
                <a:lnTo>
                  <a:pt x="1323" y="547"/>
                </a:lnTo>
                <a:lnTo>
                  <a:pt x="1325" y="558"/>
                </a:lnTo>
                <a:lnTo>
                  <a:pt x="1331" y="568"/>
                </a:lnTo>
                <a:lnTo>
                  <a:pt x="1337" y="577"/>
                </a:lnTo>
                <a:lnTo>
                  <a:pt x="1343" y="587"/>
                </a:lnTo>
                <a:lnTo>
                  <a:pt x="1350" y="596"/>
                </a:lnTo>
                <a:lnTo>
                  <a:pt x="1356" y="607"/>
                </a:lnTo>
                <a:lnTo>
                  <a:pt x="1360" y="618"/>
                </a:lnTo>
                <a:lnTo>
                  <a:pt x="1369" y="661"/>
                </a:lnTo>
                <a:lnTo>
                  <a:pt x="1373" y="706"/>
                </a:lnTo>
                <a:lnTo>
                  <a:pt x="1378" y="751"/>
                </a:lnTo>
                <a:lnTo>
                  <a:pt x="1383" y="796"/>
                </a:lnTo>
                <a:lnTo>
                  <a:pt x="1387" y="841"/>
                </a:lnTo>
                <a:lnTo>
                  <a:pt x="1396" y="884"/>
                </a:lnTo>
                <a:lnTo>
                  <a:pt x="1409" y="925"/>
                </a:lnTo>
                <a:lnTo>
                  <a:pt x="1429" y="964"/>
                </a:lnTo>
                <a:lnTo>
                  <a:pt x="1438" y="1020"/>
                </a:lnTo>
                <a:lnTo>
                  <a:pt x="1443" y="1078"/>
                </a:lnTo>
                <a:lnTo>
                  <a:pt x="1443" y="1135"/>
                </a:lnTo>
                <a:lnTo>
                  <a:pt x="1445" y="1191"/>
                </a:lnTo>
                <a:lnTo>
                  <a:pt x="1476" y="1308"/>
                </a:lnTo>
                <a:lnTo>
                  <a:pt x="1471" y="1321"/>
                </a:lnTo>
                <a:lnTo>
                  <a:pt x="1466" y="1334"/>
                </a:lnTo>
                <a:lnTo>
                  <a:pt x="1460" y="1346"/>
                </a:lnTo>
                <a:lnTo>
                  <a:pt x="1454" y="1359"/>
                </a:lnTo>
                <a:lnTo>
                  <a:pt x="1447" y="1370"/>
                </a:lnTo>
                <a:lnTo>
                  <a:pt x="1440" y="1383"/>
                </a:lnTo>
                <a:lnTo>
                  <a:pt x="1435" y="1395"/>
                </a:lnTo>
                <a:lnTo>
                  <a:pt x="1428" y="1407"/>
                </a:lnTo>
                <a:lnTo>
                  <a:pt x="1421" y="1406"/>
                </a:lnTo>
                <a:lnTo>
                  <a:pt x="1416" y="1401"/>
                </a:lnTo>
                <a:lnTo>
                  <a:pt x="1413" y="1396"/>
                </a:lnTo>
                <a:lnTo>
                  <a:pt x="1411" y="1390"/>
                </a:lnTo>
                <a:lnTo>
                  <a:pt x="1413" y="1369"/>
                </a:lnTo>
                <a:lnTo>
                  <a:pt x="1417" y="1351"/>
                </a:lnTo>
                <a:lnTo>
                  <a:pt x="1422" y="1332"/>
                </a:lnTo>
                <a:lnTo>
                  <a:pt x="1421" y="1315"/>
                </a:lnTo>
                <a:lnTo>
                  <a:pt x="1415" y="1327"/>
                </a:lnTo>
                <a:lnTo>
                  <a:pt x="1413" y="1342"/>
                </a:lnTo>
                <a:lnTo>
                  <a:pt x="1407" y="1352"/>
                </a:lnTo>
                <a:lnTo>
                  <a:pt x="1394" y="1352"/>
                </a:lnTo>
                <a:lnTo>
                  <a:pt x="1387" y="1315"/>
                </a:lnTo>
                <a:lnTo>
                  <a:pt x="1384" y="1278"/>
                </a:lnTo>
                <a:lnTo>
                  <a:pt x="1385" y="1241"/>
                </a:lnTo>
                <a:lnTo>
                  <a:pt x="1393" y="1203"/>
                </a:lnTo>
                <a:lnTo>
                  <a:pt x="1387" y="1164"/>
                </a:lnTo>
                <a:lnTo>
                  <a:pt x="1376" y="1127"/>
                </a:lnTo>
                <a:lnTo>
                  <a:pt x="1360" y="1093"/>
                </a:lnTo>
                <a:lnTo>
                  <a:pt x="1342" y="1058"/>
                </a:lnTo>
                <a:lnTo>
                  <a:pt x="1325" y="1024"/>
                </a:lnTo>
                <a:lnTo>
                  <a:pt x="1309" y="989"/>
                </a:lnTo>
                <a:lnTo>
                  <a:pt x="1297" y="952"/>
                </a:lnTo>
                <a:lnTo>
                  <a:pt x="1290" y="914"/>
                </a:lnTo>
                <a:lnTo>
                  <a:pt x="1279" y="899"/>
                </a:lnTo>
                <a:lnTo>
                  <a:pt x="1272" y="881"/>
                </a:lnTo>
                <a:lnTo>
                  <a:pt x="1267" y="862"/>
                </a:lnTo>
                <a:lnTo>
                  <a:pt x="1263" y="844"/>
                </a:lnTo>
                <a:lnTo>
                  <a:pt x="1258" y="865"/>
                </a:lnTo>
                <a:lnTo>
                  <a:pt x="1257" y="887"/>
                </a:lnTo>
                <a:lnTo>
                  <a:pt x="1257" y="908"/>
                </a:lnTo>
                <a:lnTo>
                  <a:pt x="1257" y="929"/>
                </a:lnTo>
                <a:lnTo>
                  <a:pt x="1254" y="949"/>
                </a:lnTo>
                <a:lnTo>
                  <a:pt x="1248" y="966"/>
                </a:lnTo>
                <a:lnTo>
                  <a:pt x="1236" y="979"/>
                </a:lnTo>
                <a:lnTo>
                  <a:pt x="1219" y="988"/>
                </a:lnTo>
                <a:lnTo>
                  <a:pt x="1221" y="1008"/>
                </a:lnTo>
                <a:lnTo>
                  <a:pt x="1226" y="1027"/>
                </a:lnTo>
                <a:lnTo>
                  <a:pt x="1233" y="1048"/>
                </a:lnTo>
                <a:lnTo>
                  <a:pt x="1241" y="1067"/>
                </a:lnTo>
                <a:lnTo>
                  <a:pt x="1249" y="1088"/>
                </a:lnTo>
                <a:lnTo>
                  <a:pt x="1257" y="1108"/>
                </a:lnTo>
                <a:lnTo>
                  <a:pt x="1265" y="1126"/>
                </a:lnTo>
                <a:lnTo>
                  <a:pt x="1272" y="1145"/>
                </a:lnTo>
                <a:lnTo>
                  <a:pt x="1293" y="1210"/>
                </a:lnTo>
                <a:lnTo>
                  <a:pt x="1303" y="1277"/>
                </a:lnTo>
                <a:lnTo>
                  <a:pt x="1304" y="1346"/>
                </a:lnTo>
                <a:lnTo>
                  <a:pt x="1300" y="1416"/>
                </a:lnTo>
                <a:lnTo>
                  <a:pt x="1292" y="1487"/>
                </a:lnTo>
                <a:lnTo>
                  <a:pt x="1284" y="1557"/>
                </a:lnTo>
                <a:lnTo>
                  <a:pt x="1278" y="1626"/>
                </a:lnTo>
                <a:lnTo>
                  <a:pt x="1278" y="1695"/>
                </a:lnTo>
                <a:lnTo>
                  <a:pt x="1265" y="1748"/>
                </a:lnTo>
                <a:lnTo>
                  <a:pt x="1258" y="1803"/>
                </a:lnTo>
                <a:lnTo>
                  <a:pt x="1252" y="1860"/>
                </a:lnTo>
                <a:lnTo>
                  <a:pt x="1247" y="1916"/>
                </a:lnTo>
                <a:lnTo>
                  <a:pt x="1242" y="1944"/>
                </a:lnTo>
                <a:lnTo>
                  <a:pt x="1237" y="1972"/>
                </a:lnTo>
                <a:lnTo>
                  <a:pt x="1233" y="2000"/>
                </a:lnTo>
                <a:lnTo>
                  <a:pt x="1227" y="2028"/>
                </a:lnTo>
                <a:lnTo>
                  <a:pt x="1222" y="2056"/>
                </a:lnTo>
                <a:lnTo>
                  <a:pt x="1218" y="2085"/>
                </a:lnTo>
                <a:lnTo>
                  <a:pt x="1214" y="2113"/>
                </a:lnTo>
                <a:lnTo>
                  <a:pt x="1212" y="2142"/>
                </a:lnTo>
                <a:lnTo>
                  <a:pt x="1208" y="2147"/>
                </a:lnTo>
                <a:lnTo>
                  <a:pt x="1201" y="2148"/>
                </a:lnTo>
                <a:lnTo>
                  <a:pt x="1195" y="2149"/>
                </a:lnTo>
                <a:lnTo>
                  <a:pt x="1188" y="2151"/>
                </a:lnTo>
                <a:lnTo>
                  <a:pt x="1188" y="2159"/>
                </a:lnTo>
                <a:lnTo>
                  <a:pt x="1190" y="2169"/>
                </a:lnTo>
                <a:lnTo>
                  <a:pt x="1194" y="2177"/>
                </a:lnTo>
                <a:lnTo>
                  <a:pt x="1197" y="2186"/>
                </a:lnTo>
                <a:lnTo>
                  <a:pt x="1206" y="2192"/>
                </a:lnTo>
                <a:lnTo>
                  <a:pt x="1216" y="2197"/>
                </a:lnTo>
                <a:lnTo>
                  <a:pt x="1225" y="2203"/>
                </a:lnTo>
                <a:lnTo>
                  <a:pt x="1233" y="2210"/>
                </a:lnTo>
                <a:lnTo>
                  <a:pt x="1241" y="2218"/>
                </a:lnTo>
                <a:lnTo>
                  <a:pt x="1247" y="2226"/>
                </a:lnTo>
                <a:lnTo>
                  <a:pt x="1251" y="2237"/>
                </a:lnTo>
                <a:lnTo>
                  <a:pt x="1254" y="2247"/>
                </a:lnTo>
                <a:lnTo>
                  <a:pt x="1249" y="2256"/>
                </a:lnTo>
                <a:lnTo>
                  <a:pt x="1242" y="2263"/>
                </a:lnTo>
                <a:lnTo>
                  <a:pt x="1234" y="2268"/>
                </a:lnTo>
                <a:lnTo>
                  <a:pt x="1225" y="2272"/>
                </a:lnTo>
                <a:lnTo>
                  <a:pt x="1214" y="2275"/>
                </a:lnTo>
                <a:lnTo>
                  <a:pt x="1203" y="2277"/>
                </a:lnTo>
                <a:lnTo>
                  <a:pt x="1193" y="2277"/>
                </a:lnTo>
                <a:lnTo>
                  <a:pt x="1181" y="2278"/>
                </a:lnTo>
                <a:lnTo>
                  <a:pt x="1169" y="2277"/>
                </a:lnTo>
                <a:lnTo>
                  <a:pt x="1159" y="2273"/>
                </a:lnTo>
                <a:lnTo>
                  <a:pt x="1150" y="2268"/>
                </a:lnTo>
                <a:lnTo>
                  <a:pt x="1142" y="2261"/>
                </a:lnTo>
                <a:lnTo>
                  <a:pt x="1134" y="2254"/>
                </a:lnTo>
                <a:lnTo>
                  <a:pt x="1125" y="2248"/>
                </a:lnTo>
                <a:lnTo>
                  <a:pt x="1114" y="2245"/>
                </a:lnTo>
                <a:lnTo>
                  <a:pt x="1103" y="2243"/>
                </a:lnTo>
                <a:lnTo>
                  <a:pt x="1093" y="2228"/>
                </a:lnTo>
                <a:lnTo>
                  <a:pt x="1091" y="2210"/>
                </a:lnTo>
                <a:lnTo>
                  <a:pt x="1092" y="2190"/>
                </a:lnTo>
                <a:lnTo>
                  <a:pt x="1092" y="2173"/>
                </a:lnTo>
                <a:lnTo>
                  <a:pt x="1084" y="2171"/>
                </a:lnTo>
                <a:lnTo>
                  <a:pt x="1075" y="2170"/>
                </a:lnTo>
                <a:lnTo>
                  <a:pt x="1068" y="2167"/>
                </a:lnTo>
                <a:lnTo>
                  <a:pt x="1063" y="2159"/>
                </a:lnTo>
                <a:lnTo>
                  <a:pt x="1062" y="2079"/>
                </a:lnTo>
                <a:lnTo>
                  <a:pt x="1066" y="1997"/>
                </a:lnTo>
                <a:lnTo>
                  <a:pt x="1072" y="1914"/>
                </a:lnTo>
                <a:lnTo>
                  <a:pt x="1077" y="1832"/>
                </a:lnTo>
                <a:lnTo>
                  <a:pt x="1080" y="1749"/>
                </a:lnTo>
                <a:lnTo>
                  <a:pt x="1080" y="1668"/>
                </a:lnTo>
                <a:lnTo>
                  <a:pt x="1072" y="1588"/>
                </a:lnTo>
                <a:lnTo>
                  <a:pt x="1057" y="1509"/>
                </a:lnTo>
                <a:lnTo>
                  <a:pt x="1054" y="1570"/>
                </a:lnTo>
                <a:lnTo>
                  <a:pt x="1054" y="1631"/>
                </a:lnTo>
                <a:lnTo>
                  <a:pt x="1051" y="1691"/>
                </a:lnTo>
                <a:lnTo>
                  <a:pt x="1037" y="1747"/>
                </a:lnTo>
                <a:lnTo>
                  <a:pt x="1042" y="1817"/>
                </a:lnTo>
                <a:lnTo>
                  <a:pt x="1046" y="1892"/>
                </a:lnTo>
                <a:lnTo>
                  <a:pt x="1047" y="1967"/>
                </a:lnTo>
                <a:lnTo>
                  <a:pt x="1042" y="2042"/>
                </a:lnTo>
                <a:lnTo>
                  <a:pt x="1029" y="2056"/>
                </a:lnTo>
                <a:lnTo>
                  <a:pt x="1030" y="2071"/>
                </a:lnTo>
                <a:lnTo>
                  <a:pt x="1037" y="2087"/>
                </a:lnTo>
                <a:lnTo>
                  <a:pt x="1038" y="2103"/>
                </a:lnTo>
                <a:lnTo>
                  <a:pt x="1035" y="2124"/>
                </a:lnTo>
                <a:lnTo>
                  <a:pt x="1035" y="2146"/>
                </a:lnTo>
                <a:lnTo>
                  <a:pt x="1037" y="2170"/>
                </a:lnTo>
                <a:lnTo>
                  <a:pt x="1039" y="2194"/>
                </a:lnTo>
                <a:lnTo>
                  <a:pt x="1038" y="2216"/>
                </a:lnTo>
                <a:lnTo>
                  <a:pt x="1032" y="2234"/>
                </a:lnTo>
                <a:lnTo>
                  <a:pt x="1020" y="2249"/>
                </a:lnTo>
                <a:lnTo>
                  <a:pt x="998" y="2258"/>
                </a:lnTo>
                <a:lnTo>
                  <a:pt x="991" y="2258"/>
                </a:lnTo>
                <a:lnTo>
                  <a:pt x="984" y="2257"/>
                </a:lnTo>
                <a:lnTo>
                  <a:pt x="978" y="2256"/>
                </a:lnTo>
                <a:lnTo>
                  <a:pt x="971" y="2255"/>
                </a:lnTo>
                <a:lnTo>
                  <a:pt x="966" y="2254"/>
                </a:lnTo>
                <a:lnTo>
                  <a:pt x="959" y="2252"/>
                </a:lnTo>
                <a:lnTo>
                  <a:pt x="953" y="2249"/>
                </a:lnTo>
                <a:lnTo>
                  <a:pt x="946" y="2247"/>
                </a:lnTo>
                <a:lnTo>
                  <a:pt x="936" y="2234"/>
                </a:lnTo>
                <a:lnTo>
                  <a:pt x="930" y="2219"/>
                </a:lnTo>
                <a:lnTo>
                  <a:pt x="929" y="2204"/>
                </a:lnTo>
                <a:lnTo>
                  <a:pt x="931" y="2188"/>
                </a:lnTo>
                <a:lnTo>
                  <a:pt x="934" y="2172"/>
                </a:lnTo>
                <a:lnTo>
                  <a:pt x="939" y="2156"/>
                </a:lnTo>
                <a:lnTo>
                  <a:pt x="942" y="2141"/>
                </a:lnTo>
                <a:lnTo>
                  <a:pt x="946" y="2126"/>
                </a:lnTo>
                <a:lnTo>
                  <a:pt x="954" y="2072"/>
                </a:lnTo>
                <a:lnTo>
                  <a:pt x="931" y="2063"/>
                </a:lnTo>
                <a:lnTo>
                  <a:pt x="915" y="2049"/>
                </a:lnTo>
                <a:lnTo>
                  <a:pt x="904" y="2029"/>
                </a:lnTo>
                <a:lnTo>
                  <a:pt x="899" y="2007"/>
                </a:lnTo>
                <a:lnTo>
                  <a:pt x="895" y="1983"/>
                </a:lnTo>
                <a:lnTo>
                  <a:pt x="893" y="1959"/>
                </a:lnTo>
                <a:lnTo>
                  <a:pt x="889" y="1936"/>
                </a:lnTo>
                <a:lnTo>
                  <a:pt x="884" y="1914"/>
                </a:lnTo>
                <a:lnTo>
                  <a:pt x="877" y="1848"/>
                </a:lnTo>
                <a:lnTo>
                  <a:pt x="874" y="1782"/>
                </a:lnTo>
                <a:lnTo>
                  <a:pt x="874" y="1715"/>
                </a:lnTo>
                <a:lnTo>
                  <a:pt x="876" y="1647"/>
                </a:lnTo>
                <a:lnTo>
                  <a:pt x="874" y="1580"/>
                </a:lnTo>
                <a:lnTo>
                  <a:pt x="871" y="1513"/>
                </a:lnTo>
                <a:lnTo>
                  <a:pt x="862" y="1448"/>
                </a:lnTo>
                <a:lnTo>
                  <a:pt x="846" y="1383"/>
                </a:lnTo>
                <a:lnTo>
                  <a:pt x="839" y="1337"/>
                </a:lnTo>
                <a:lnTo>
                  <a:pt x="835" y="1293"/>
                </a:lnTo>
                <a:lnTo>
                  <a:pt x="834" y="1252"/>
                </a:lnTo>
                <a:lnTo>
                  <a:pt x="836" y="1210"/>
                </a:lnTo>
                <a:lnTo>
                  <a:pt x="845" y="1169"/>
                </a:lnTo>
                <a:lnTo>
                  <a:pt x="859" y="1128"/>
                </a:lnTo>
                <a:lnTo>
                  <a:pt x="880" y="1087"/>
                </a:lnTo>
                <a:lnTo>
                  <a:pt x="909" y="1044"/>
                </a:lnTo>
                <a:lnTo>
                  <a:pt x="909" y="1040"/>
                </a:lnTo>
                <a:lnTo>
                  <a:pt x="909" y="1025"/>
                </a:lnTo>
                <a:lnTo>
                  <a:pt x="908" y="1005"/>
                </a:lnTo>
                <a:lnTo>
                  <a:pt x="907" y="985"/>
                </a:lnTo>
                <a:lnTo>
                  <a:pt x="889" y="974"/>
                </a:lnTo>
                <a:lnTo>
                  <a:pt x="878" y="964"/>
                </a:lnTo>
                <a:lnTo>
                  <a:pt x="871" y="952"/>
                </a:lnTo>
                <a:lnTo>
                  <a:pt x="868" y="938"/>
                </a:lnTo>
                <a:lnTo>
                  <a:pt x="868" y="923"/>
                </a:lnTo>
                <a:lnTo>
                  <a:pt x="869" y="904"/>
                </a:lnTo>
                <a:lnTo>
                  <a:pt x="872" y="881"/>
                </a:lnTo>
                <a:lnTo>
                  <a:pt x="876" y="854"/>
                </a:lnTo>
                <a:lnTo>
                  <a:pt x="872" y="826"/>
                </a:lnTo>
                <a:lnTo>
                  <a:pt x="869" y="797"/>
                </a:lnTo>
                <a:lnTo>
                  <a:pt x="864" y="768"/>
                </a:lnTo>
                <a:lnTo>
                  <a:pt x="855" y="743"/>
                </a:lnTo>
                <a:lnTo>
                  <a:pt x="824" y="695"/>
                </a:lnTo>
                <a:lnTo>
                  <a:pt x="816" y="706"/>
                </a:lnTo>
                <a:lnTo>
                  <a:pt x="810" y="715"/>
                </a:lnTo>
                <a:lnTo>
                  <a:pt x="803" y="725"/>
                </a:lnTo>
                <a:lnTo>
                  <a:pt x="798" y="736"/>
                </a:lnTo>
                <a:lnTo>
                  <a:pt x="793" y="746"/>
                </a:lnTo>
                <a:lnTo>
                  <a:pt x="786" y="758"/>
                </a:lnTo>
                <a:lnTo>
                  <a:pt x="780" y="770"/>
                </a:lnTo>
                <a:lnTo>
                  <a:pt x="772" y="783"/>
                </a:lnTo>
                <a:lnTo>
                  <a:pt x="766" y="794"/>
                </a:lnTo>
                <a:lnTo>
                  <a:pt x="760" y="806"/>
                </a:lnTo>
                <a:lnTo>
                  <a:pt x="756" y="816"/>
                </a:lnTo>
                <a:lnTo>
                  <a:pt x="752" y="826"/>
                </a:lnTo>
                <a:lnTo>
                  <a:pt x="747" y="834"/>
                </a:lnTo>
                <a:lnTo>
                  <a:pt x="740" y="838"/>
                </a:lnTo>
                <a:lnTo>
                  <a:pt x="732" y="841"/>
                </a:lnTo>
                <a:lnTo>
                  <a:pt x="721" y="839"/>
                </a:lnTo>
                <a:lnTo>
                  <a:pt x="712" y="857"/>
                </a:lnTo>
                <a:lnTo>
                  <a:pt x="705" y="873"/>
                </a:lnTo>
                <a:lnTo>
                  <a:pt x="700" y="890"/>
                </a:lnTo>
                <a:lnTo>
                  <a:pt x="696" y="905"/>
                </a:lnTo>
                <a:lnTo>
                  <a:pt x="691" y="921"/>
                </a:lnTo>
                <a:lnTo>
                  <a:pt x="687" y="936"/>
                </a:lnTo>
                <a:lnTo>
                  <a:pt x="682" y="950"/>
                </a:lnTo>
                <a:lnTo>
                  <a:pt x="676" y="964"/>
                </a:lnTo>
                <a:lnTo>
                  <a:pt x="657" y="983"/>
                </a:lnTo>
                <a:lnTo>
                  <a:pt x="649" y="1005"/>
                </a:lnTo>
                <a:lnTo>
                  <a:pt x="650" y="1027"/>
                </a:lnTo>
                <a:lnTo>
                  <a:pt x="656" y="1050"/>
                </a:lnTo>
                <a:lnTo>
                  <a:pt x="665" y="1074"/>
                </a:lnTo>
                <a:lnTo>
                  <a:pt x="674" y="1099"/>
                </a:lnTo>
                <a:lnTo>
                  <a:pt x="679" y="1123"/>
                </a:lnTo>
                <a:lnTo>
                  <a:pt x="676" y="1148"/>
                </a:lnTo>
                <a:lnTo>
                  <a:pt x="673" y="1168"/>
                </a:lnTo>
                <a:lnTo>
                  <a:pt x="673" y="1185"/>
                </a:lnTo>
                <a:lnTo>
                  <a:pt x="676" y="1202"/>
                </a:lnTo>
                <a:lnTo>
                  <a:pt x="680" y="1218"/>
                </a:lnTo>
                <a:lnTo>
                  <a:pt x="684" y="1236"/>
                </a:lnTo>
                <a:lnTo>
                  <a:pt x="688" y="1253"/>
                </a:lnTo>
                <a:lnTo>
                  <a:pt x="688" y="1270"/>
                </a:lnTo>
                <a:lnTo>
                  <a:pt x="683" y="1290"/>
                </a:lnTo>
                <a:lnTo>
                  <a:pt x="674" y="1339"/>
                </a:lnTo>
                <a:lnTo>
                  <a:pt x="671" y="1389"/>
                </a:lnTo>
                <a:lnTo>
                  <a:pt x="669" y="1438"/>
                </a:lnTo>
                <a:lnTo>
                  <a:pt x="671" y="1488"/>
                </a:lnTo>
                <a:lnTo>
                  <a:pt x="671" y="1537"/>
                </a:lnTo>
                <a:lnTo>
                  <a:pt x="668" y="1587"/>
                </a:lnTo>
                <a:lnTo>
                  <a:pt x="662" y="1638"/>
                </a:lnTo>
                <a:lnTo>
                  <a:pt x="650" y="1688"/>
                </a:lnTo>
                <a:lnTo>
                  <a:pt x="638" y="1746"/>
                </a:lnTo>
                <a:lnTo>
                  <a:pt x="629" y="1805"/>
                </a:lnTo>
                <a:lnTo>
                  <a:pt x="621" y="1863"/>
                </a:lnTo>
                <a:lnTo>
                  <a:pt x="614" y="1923"/>
                </a:lnTo>
                <a:lnTo>
                  <a:pt x="607" y="1982"/>
                </a:lnTo>
                <a:lnTo>
                  <a:pt x="599" y="2041"/>
                </a:lnTo>
                <a:lnTo>
                  <a:pt x="588" y="2099"/>
                </a:lnTo>
                <a:lnTo>
                  <a:pt x="574" y="2156"/>
                </a:lnTo>
                <a:lnTo>
                  <a:pt x="571" y="2163"/>
                </a:lnTo>
                <a:lnTo>
                  <a:pt x="564" y="2166"/>
                </a:lnTo>
                <a:lnTo>
                  <a:pt x="555" y="2169"/>
                </a:lnTo>
                <a:lnTo>
                  <a:pt x="547" y="2170"/>
                </a:lnTo>
                <a:lnTo>
                  <a:pt x="548" y="2187"/>
                </a:lnTo>
                <a:lnTo>
                  <a:pt x="558" y="2202"/>
                </a:lnTo>
                <a:lnTo>
                  <a:pt x="570" y="2217"/>
                </a:lnTo>
                <a:lnTo>
                  <a:pt x="583" y="2232"/>
                </a:lnTo>
                <a:lnTo>
                  <a:pt x="593" y="2246"/>
                </a:lnTo>
                <a:lnTo>
                  <a:pt x="598" y="2258"/>
                </a:lnTo>
                <a:lnTo>
                  <a:pt x="593" y="2272"/>
                </a:lnTo>
                <a:lnTo>
                  <a:pt x="576" y="2285"/>
                </a:lnTo>
                <a:lnTo>
                  <a:pt x="560" y="2283"/>
                </a:lnTo>
                <a:lnTo>
                  <a:pt x="543" y="2281"/>
                </a:lnTo>
                <a:lnTo>
                  <a:pt x="525" y="2281"/>
                </a:lnTo>
                <a:lnTo>
                  <a:pt x="508" y="2280"/>
                </a:lnTo>
                <a:lnTo>
                  <a:pt x="492" y="2277"/>
                </a:lnTo>
                <a:lnTo>
                  <a:pt x="477" y="2272"/>
                </a:lnTo>
                <a:lnTo>
                  <a:pt x="463" y="2263"/>
                </a:lnTo>
                <a:lnTo>
                  <a:pt x="453" y="2249"/>
                </a:lnTo>
                <a:lnTo>
                  <a:pt x="448" y="2226"/>
                </a:lnTo>
                <a:lnTo>
                  <a:pt x="445" y="2201"/>
                </a:lnTo>
                <a:lnTo>
                  <a:pt x="446" y="2176"/>
                </a:lnTo>
                <a:lnTo>
                  <a:pt x="449" y="2151"/>
                </a:lnTo>
                <a:lnTo>
                  <a:pt x="439" y="2141"/>
                </a:lnTo>
                <a:lnTo>
                  <a:pt x="433" y="2128"/>
                </a:lnTo>
                <a:lnTo>
                  <a:pt x="431" y="2114"/>
                </a:lnTo>
                <a:lnTo>
                  <a:pt x="431" y="2101"/>
                </a:lnTo>
                <a:lnTo>
                  <a:pt x="433" y="2086"/>
                </a:lnTo>
                <a:lnTo>
                  <a:pt x="434" y="2071"/>
                </a:lnTo>
                <a:lnTo>
                  <a:pt x="435" y="2056"/>
                </a:lnTo>
                <a:lnTo>
                  <a:pt x="435" y="2042"/>
                </a:lnTo>
                <a:lnTo>
                  <a:pt x="441" y="1998"/>
                </a:lnTo>
                <a:lnTo>
                  <a:pt x="446" y="1953"/>
                </a:lnTo>
                <a:lnTo>
                  <a:pt x="450" y="1908"/>
                </a:lnTo>
                <a:lnTo>
                  <a:pt x="454" y="1863"/>
                </a:lnTo>
                <a:lnTo>
                  <a:pt x="456" y="1818"/>
                </a:lnTo>
                <a:lnTo>
                  <a:pt x="461" y="1775"/>
                </a:lnTo>
                <a:lnTo>
                  <a:pt x="465" y="1731"/>
                </a:lnTo>
                <a:lnTo>
                  <a:pt x="471" y="1688"/>
                </a:lnTo>
                <a:lnTo>
                  <a:pt x="461" y="1633"/>
                </a:lnTo>
                <a:lnTo>
                  <a:pt x="457" y="1575"/>
                </a:lnTo>
                <a:lnTo>
                  <a:pt x="454" y="1519"/>
                </a:lnTo>
                <a:lnTo>
                  <a:pt x="445" y="1467"/>
                </a:lnTo>
                <a:lnTo>
                  <a:pt x="441" y="1505"/>
                </a:lnTo>
                <a:lnTo>
                  <a:pt x="437" y="1544"/>
                </a:lnTo>
                <a:lnTo>
                  <a:pt x="432" y="1583"/>
                </a:lnTo>
                <a:lnTo>
                  <a:pt x="427" y="1621"/>
                </a:lnTo>
                <a:lnTo>
                  <a:pt x="424" y="1661"/>
                </a:lnTo>
                <a:lnTo>
                  <a:pt x="422" y="1700"/>
                </a:lnTo>
                <a:lnTo>
                  <a:pt x="423" y="1738"/>
                </a:lnTo>
                <a:lnTo>
                  <a:pt x="427" y="1776"/>
                </a:lnTo>
                <a:lnTo>
                  <a:pt x="427" y="1840"/>
                </a:lnTo>
                <a:lnTo>
                  <a:pt x="427" y="1908"/>
                </a:lnTo>
                <a:lnTo>
                  <a:pt x="426" y="1979"/>
                </a:lnTo>
                <a:lnTo>
                  <a:pt x="424" y="2048"/>
                </a:lnTo>
                <a:lnTo>
                  <a:pt x="415" y="2070"/>
                </a:lnTo>
                <a:lnTo>
                  <a:pt x="411" y="2094"/>
                </a:lnTo>
                <a:lnTo>
                  <a:pt x="410" y="2118"/>
                </a:lnTo>
                <a:lnTo>
                  <a:pt x="405" y="2142"/>
                </a:lnTo>
                <a:lnTo>
                  <a:pt x="409" y="2163"/>
                </a:lnTo>
                <a:lnTo>
                  <a:pt x="411" y="2185"/>
                </a:lnTo>
                <a:lnTo>
                  <a:pt x="411" y="2207"/>
                </a:lnTo>
                <a:lnTo>
                  <a:pt x="407" y="2227"/>
                </a:lnTo>
                <a:lnTo>
                  <a:pt x="395" y="2234"/>
                </a:lnTo>
                <a:lnTo>
                  <a:pt x="381" y="2240"/>
                </a:lnTo>
                <a:lnTo>
                  <a:pt x="369" y="2243"/>
                </a:lnTo>
                <a:lnTo>
                  <a:pt x="354" y="2246"/>
                </a:lnTo>
                <a:lnTo>
                  <a:pt x="340" y="2246"/>
                </a:lnTo>
                <a:lnTo>
                  <a:pt x="326" y="2243"/>
                </a:lnTo>
                <a:lnTo>
                  <a:pt x="312" y="2240"/>
                </a:lnTo>
                <a:lnTo>
                  <a:pt x="299" y="2234"/>
                </a:lnTo>
                <a:lnTo>
                  <a:pt x="288" y="2224"/>
                </a:lnTo>
                <a:lnTo>
                  <a:pt x="284" y="2210"/>
                </a:lnTo>
                <a:lnTo>
                  <a:pt x="284" y="2194"/>
                </a:lnTo>
                <a:lnTo>
                  <a:pt x="287" y="2179"/>
                </a:lnTo>
                <a:lnTo>
                  <a:pt x="298" y="2154"/>
                </a:lnTo>
                <a:lnTo>
                  <a:pt x="308" y="2127"/>
                </a:lnTo>
                <a:lnTo>
                  <a:pt x="312" y="2098"/>
                </a:lnTo>
                <a:lnTo>
                  <a:pt x="309" y="2070"/>
                </a:lnTo>
                <a:lnTo>
                  <a:pt x="291" y="2065"/>
                </a:lnTo>
                <a:lnTo>
                  <a:pt x="280" y="2055"/>
                </a:lnTo>
                <a:lnTo>
                  <a:pt x="274" y="2041"/>
                </a:lnTo>
                <a:lnTo>
                  <a:pt x="272" y="2025"/>
                </a:lnTo>
                <a:lnTo>
                  <a:pt x="271" y="2007"/>
                </a:lnTo>
                <a:lnTo>
                  <a:pt x="272" y="1989"/>
                </a:lnTo>
                <a:lnTo>
                  <a:pt x="272" y="1972"/>
                </a:lnTo>
                <a:lnTo>
                  <a:pt x="269" y="1956"/>
                </a:lnTo>
                <a:lnTo>
                  <a:pt x="260" y="1881"/>
                </a:lnTo>
                <a:lnTo>
                  <a:pt x="253" y="1802"/>
                </a:lnTo>
                <a:lnTo>
                  <a:pt x="246" y="1725"/>
                </a:lnTo>
                <a:lnTo>
                  <a:pt x="236" y="1651"/>
                </a:lnTo>
                <a:lnTo>
                  <a:pt x="227" y="1616"/>
                </a:lnTo>
                <a:lnTo>
                  <a:pt x="222" y="1581"/>
                </a:lnTo>
                <a:lnTo>
                  <a:pt x="216" y="1545"/>
                </a:lnTo>
                <a:lnTo>
                  <a:pt x="207" y="1511"/>
                </a:lnTo>
                <a:lnTo>
                  <a:pt x="212" y="1433"/>
                </a:lnTo>
                <a:lnTo>
                  <a:pt x="219" y="1357"/>
                </a:lnTo>
                <a:lnTo>
                  <a:pt x="221" y="1282"/>
                </a:lnTo>
                <a:lnTo>
                  <a:pt x="215" y="1208"/>
                </a:lnTo>
                <a:lnTo>
                  <a:pt x="214" y="1181"/>
                </a:lnTo>
                <a:lnTo>
                  <a:pt x="212" y="1155"/>
                </a:lnTo>
                <a:lnTo>
                  <a:pt x="212" y="1130"/>
                </a:lnTo>
                <a:lnTo>
                  <a:pt x="214" y="1103"/>
                </a:lnTo>
                <a:lnTo>
                  <a:pt x="221" y="1082"/>
                </a:lnTo>
                <a:lnTo>
                  <a:pt x="229" y="1062"/>
                </a:lnTo>
                <a:lnTo>
                  <a:pt x="238" y="1041"/>
                </a:lnTo>
                <a:lnTo>
                  <a:pt x="248" y="1020"/>
                </a:lnTo>
                <a:lnTo>
                  <a:pt x="252" y="998"/>
                </a:lnTo>
                <a:lnTo>
                  <a:pt x="254" y="978"/>
                </a:lnTo>
                <a:lnTo>
                  <a:pt x="250" y="958"/>
                </a:lnTo>
                <a:lnTo>
                  <a:pt x="238" y="938"/>
                </a:lnTo>
                <a:lnTo>
                  <a:pt x="245" y="875"/>
                </a:lnTo>
                <a:lnTo>
                  <a:pt x="251" y="811"/>
                </a:lnTo>
                <a:lnTo>
                  <a:pt x="254" y="747"/>
                </a:lnTo>
                <a:lnTo>
                  <a:pt x="251" y="684"/>
                </a:lnTo>
                <a:lnTo>
                  <a:pt x="246" y="693"/>
                </a:lnTo>
                <a:lnTo>
                  <a:pt x="243" y="703"/>
                </a:lnTo>
                <a:lnTo>
                  <a:pt x="241" y="715"/>
                </a:lnTo>
                <a:lnTo>
                  <a:pt x="237" y="725"/>
                </a:lnTo>
                <a:lnTo>
                  <a:pt x="233" y="735"/>
                </a:lnTo>
                <a:lnTo>
                  <a:pt x="227" y="741"/>
                </a:lnTo>
                <a:lnTo>
                  <a:pt x="218" y="745"/>
                </a:lnTo>
                <a:lnTo>
                  <a:pt x="205" y="743"/>
                </a:lnTo>
                <a:lnTo>
                  <a:pt x="206" y="769"/>
                </a:lnTo>
                <a:lnTo>
                  <a:pt x="205" y="794"/>
                </a:lnTo>
                <a:lnTo>
                  <a:pt x="201" y="820"/>
                </a:lnTo>
                <a:lnTo>
                  <a:pt x="197" y="844"/>
                </a:lnTo>
                <a:lnTo>
                  <a:pt x="190" y="868"/>
                </a:lnTo>
                <a:lnTo>
                  <a:pt x="182" y="892"/>
                </a:lnTo>
                <a:lnTo>
                  <a:pt x="173" y="915"/>
                </a:lnTo>
                <a:lnTo>
                  <a:pt x="163" y="938"/>
                </a:lnTo>
                <a:lnTo>
                  <a:pt x="155" y="960"/>
                </a:lnTo>
                <a:lnTo>
                  <a:pt x="146" y="983"/>
                </a:lnTo>
                <a:lnTo>
                  <a:pt x="138" y="1005"/>
                </a:lnTo>
                <a:lnTo>
                  <a:pt x="130" y="1028"/>
                </a:lnTo>
                <a:lnTo>
                  <a:pt x="122" y="1051"/>
                </a:lnTo>
                <a:lnTo>
                  <a:pt x="114" y="1075"/>
                </a:lnTo>
                <a:lnTo>
                  <a:pt x="107" y="1099"/>
                </a:lnTo>
                <a:lnTo>
                  <a:pt x="100" y="1122"/>
                </a:lnTo>
                <a:lnTo>
                  <a:pt x="108" y="1153"/>
                </a:lnTo>
                <a:lnTo>
                  <a:pt x="115" y="1185"/>
                </a:lnTo>
                <a:lnTo>
                  <a:pt x="114" y="1218"/>
                </a:lnTo>
                <a:lnTo>
                  <a:pt x="105" y="1249"/>
                </a:lnTo>
                <a:lnTo>
                  <a:pt x="100" y="1249"/>
                </a:lnTo>
                <a:lnTo>
                  <a:pt x="95" y="1249"/>
                </a:lnTo>
                <a:lnTo>
                  <a:pt x="92" y="1248"/>
                </a:lnTo>
                <a:lnTo>
                  <a:pt x="89" y="1246"/>
                </a:lnTo>
                <a:lnTo>
                  <a:pt x="89" y="1255"/>
                </a:lnTo>
                <a:lnTo>
                  <a:pt x="92" y="1264"/>
                </a:lnTo>
                <a:lnTo>
                  <a:pt x="97" y="1275"/>
                </a:lnTo>
                <a:lnTo>
                  <a:pt x="101" y="1284"/>
                </a:lnTo>
                <a:lnTo>
                  <a:pt x="105" y="1293"/>
                </a:lnTo>
                <a:lnTo>
                  <a:pt x="107" y="1302"/>
                </a:lnTo>
                <a:lnTo>
                  <a:pt x="106" y="1313"/>
                </a:lnTo>
                <a:lnTo>
                  <a:pt x="101" y="1322"/>
                </a:lnTo>
                <a:lnTo>
                  <a:pt x="92" y="1323"/>
                </a:lnTo>
                <a:lnTo>
                  <a:pt x="85" y="1322"/>
                </a:lnTo>
                <a:lnTo>
                  <a:pt x="77" y="1319"/>
                </a:lnTo>
                <a:lnTo>
                  <a:pt x="70" y="1313"/>
                </a:lnTo>
                <a:lnTo>
                  <a:pt x="64" y="1307"/>
                </a:lnTo>
                <a:lnTo>
                  <a:pt x="59" y="1300"/>
                </a:lnTo>
                <a:lnTo>
                  <a:pt x="54" y="1293"/>
                </a:lnTo>
                <a:lnTo>
                  <a:pt x="49" y="1286"/>
                </a:lnTo>
                <a:lnTo>
                  <a:pt x="42" y="1275"/>
                </a:lnTo>
                <a:lnTo>
                  <a:pt x="34" y="1264"/>
                </a:lnTo>
                <a:lnTo>
                  <a:pt x="24" y="1253"/>
                </a:lnTo>
                <a:lnTo>
                  <a:pt x="15" y="1243"/>
                </a:lnTo>
                <a:lnTo>
                  <a:pt x="7" y="1231"/>
                </a:lnTo>
                <a:lnTo>
                  <a:pt x="1" y="1219"/>
                </a:lnTo>
                <a:lnTo>
                  <a:pt x="0" y="1207"/>
                </a:lnTo>
                <a:lnTo>
                  <a:pt x="3" y="1193"/>
                </a:lnTo>
                <a:lnTo>
                  <a:pt x="30" y="1092"/>
                </a:lnTo>
                <a:lnTo>
                  <a:pt x="30" y="1052"/>
                </a:lnTo>
                <a:lnTo>
                  <a:pt x="36" y="1014"/>
                </a:lnTo>
                <a:lnTo>
                  <a:pt x="44" y="979"/>
                </a:lnTo>
                <a:lnTo>
                  <a:pt x="52" y="945"/>
                </a:lnTo>
                <a:lnTo>
                  <a:pt x="52" y="927"/>
                </a:lnTo>
                <a:lnTo>
                  <a:pt x="53" y="908"/>
                </a:lnTo>
                <a:lnTo>
                  <a:pt x="54" y="890"/>
                </a:lnTo>
                <a:lnTo>
                  <a:pt x="56" y="873"/>
                </a:lnTo>
                <a:lnTo>
                  <a:pt x="60" y="852"/>
                </a:lnTo>
                <a:lnTo>
                  <a:pt x="63" y="832"/>
                </a:lnTo>
                <a:lnTo>
                  <a:pt x="68" y="812"/>
                </a:lnTo>
                <a:lnTo>
                  <a:pt x="72" y="790"/>
                </a:lnTo>
                <a:lnTo>
                  <a:pt x="79" y="769"/>
                </a:lnTo>
                <a:lnTo>
                  <a:pt x="87" y="750"/>
                </a:lnTo>
                <a:lnTo>
                  <a:pt x="99" y="730"/>
                </a:lnTo>
                <a:lnTo>
                  <a:pt x="113" y="710"/>
                </a:lnTo>
                <a:lnTo>
                  <a:pt x="119" y="699"/>
                </a:lnTo>
                <a:lnTo>
                  <a:pt x="119" y="687"/>
                </a:lnTo>
                <a:lnTo>
                  <a:pt x="114" y="678"/>
                </a:lnTo>
                <a:lnTo>
                  <a:pt x="107" y="670"/>
                </a:lnTo>
                <a:lnTo>
                  <a:pt x="99" y="661"/>
                </a:lnTo>
                <a:lnTo>
                  <a:pt x="92" y="653"/>
                </a:lnTo>
                <a:lnTo>
                  <a:pt x="86" y="644"/>
                </a:lnTo>
                <a:lnTo>
                  <a:pt x="84" y="633"/>
                </a:lnTo>
                <a:lnTo>
                  <a:pt x="100" y="604"/>
                </a:lnTo>
                <a:lnTo>
                  <a:pt x="117" y="577"/>
                </a:lnTo>
                <a:lnTo>
                  <a:pt x="135" y="548"/>
                </a:lnTo>
                <a:lnTo>
                  <a:pt x="151" y="520"/>
                </a:lnTo>
                <a:lnTo>
                  <a:pt x="167" y="492"/>
                </a:lnTo>
                <a:lnTo>
                  <a:pt x="182" y="463"/>
                </a:lnTo>
                <a:lnTo>
                  <a:pt x="196" y="433"/>
                </a:lnTo>
                <a:lnTo>
                  <a:pt x="207" y="403"/>
                </a:lnTo>
                <a:lnTo>
                  <a:pt x="220" y="391"/>
                </a:lnTo>
                <a:lnTo>
                  <a:pt x="234" y="382"/>
                </a:lnTo>
                <a:lnTo>
                  <a:pt x="248" y="374"/>
                </a:lnTo>
                <a:lnTo>
                  <a:pt x="263" y="367"/>
                </a:lnTo>
                <a:lnTo>
                  <a:pt x="278" y="361"/>
                </a:lnTo>
                <a:lnTo>
                  <a:pt x="294" y="357"/>
                </a:lnTo>
                <a:lnTo>
                  <a:pt x="309" y="352"/>
                </a:lnTo>
                <a:lnTo>
                  <a:pt x="326" y="349"/>
                </a:lnTo>
                <a:lnTo>
                  <a:pt x="342" y="345"/>
                </a:lnTo>
                <a:lnTo>
                  <a:pt x="358" y="342"/>
                </a:lnTo>
                <a:lnTo>
                  <a:pt x="374" y="338"/>
                </a:lnTo>
                <a:lnTo>
                  <a:pt x="390" y="335"/>
                </a:lnTo>
                <a:lnTo>
                  <a:pt x="405" y="331"/>
                </a:lnTo>
                <a:lnTo>
                  <a:pt x="422" y="327"/>
                </a:lnTo>
                <a:lnTo>
                  <a:pt x="437" y="321"/>
                </a:lnTo>
                <a:lnTo>
                  <a:pt x="450" y="315"/>
                </a:lnTo>
                <a:lnTo>
                  <a:pt x="453" y="315"/>
                </a:lnTo>
                <a:lnTo>
                  <a:pt x="456" y="315"/>
                </a:lnTo>
                <a:lnTo>
                  <a:pt x="458" y="315"/>
                </a:lnTo>
                <a:lnTo>
                  <a:pt x="460" y="313"/>
                </a:lnTo>
                <a:lnTo>
                  <a:pt x="449" y="299"/>
                </a:lnTo>
                <a:lnTo>
                  <a:pt x="442" y="284"/>
                </a:lnTo>
                <a:lnTo>
                  <a:pt x="437" y="268"/>
                </a:lnTo>
                <a:lnTo>
                  <a:pt x="433" y="252"/>
                </a:lnTo>
                <a:lnTo>
                  <a:pt x="430" y="235"/>
                </a:lnTo>
                <a:lnTo>
                  <a:pt x="427" y="219"/>
                </a:lnTo>
                <a:lnTo>
                  <a:pt x="425" y="201"/>
                </a:lnTo>
                <a:lnTo>
                  <a:pt x="423" y="184"/>
                </a:lnTo>
                <a:lnTo>
                  <a:pt x="431" y="157"/>
                </a:lnTo>
                <a:lnTo>
                  <a:pt x="420" y="133"/>
                </a:lnTo>
                <a:lnTo>
                  <a:pt x="422" y="108"/>
                </a:lnTo>
                <a:lnTo>
                  <a:pt x="430" y="83"/>
                </a:lnTo>
                <a:lnTo>
                  <a:pt x="438" y="58"/>
                </a:lnTo>
                <a:lnTo>
                  <a:pt x="433" y="52"/>
                </a:lnTo>
                <a:lnTo>
                  <a:pt x="434" y="43"/>
                </a:lnTo>
                <a:lnTo>
                  <a:pt x="438" y="35"/>
                </a:lnTo>
                <a:lnTo>
                  <a:pt x="441" y="28"/>
                </a:lnTo>
                <a:lnTo>
                  <a:pt x="460" y="15"/>
                </a:lnTo>
                <a:lnTo>
                  <a:pt x="482" y="7"/>
                </a:lnTo>
                <a:lnTo>
                  <a:pt x="503" y="1"/>
                </a:lnTo>
                <a:lnTo>
                  <a:pt x="528" y="0"/>
                </a:lnTo>
                <a:lnTo>
                  <a:pt x="552" y="1"/>
                </a:lnTo>
                <a:lnTo>
                  <a:pt x="575" y="4"/>
                </a:lnTo>
                <a:lnTo>
                  <a:pt x="597" y="11"/>
                </a:lnTo>
                <a:lnTo>
                  <a:pt x="617" y="19"/>
                </a:lnTo>
                <a:lnTo>
                  <a:pt x="636" y="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137237" name="AutoShape 21">
            <a:extLst>
              <a:ext uri="{FF2B5EF4-FFF2-40B4-BE49-F238E27FC236}">
                <a16:creationId xmlns:a16="http://schemas.microsoft.com/office/drawing/2014/main" id="{5B7A9D2E-0290-D460-C112-E9DBD250C5D8}"/>
              </a:ext>
            </a:extLst>
          </p:cNvPr>
          <p:cNvSpPr>
            <a:spLocks noChangeArrowheads="1"/>
          </p:cNvSpPr>
          <p:nvPr/>
        </p:nvSpPr>
        <p:spPr bwMode="auto">
          <a:xfrm>
            <a:off x="6858000" y="3429000"/>
            <a:ext cx="1905000" cy="990600"/>
          </a:xfrm>
          <a:prstGeom prst="wedgeRoundRectCallout">
            <a:avLst>
              <a:gd name="adj1" fmla="val 1250"/>
              <a:gd name="adj2" fmla="val 97755"/>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LID4096" sz="1800" b="0">
                <a:latin typeface="Comic Sans MS" panose="030F0702030302020204" pitchFamily="66" charset="0"/>
              </a:rPr>
              <a:t>Hi guys! Oh, there’s Sally!</a:t>
            </a:r>
          </a:p>
          <a:p>
            <a:pPr algn="ctr"/>
            <a:r>
              <a:rPr lang="en-US" altLang="LID4096" sz="1800" b="0">
                <a:latin typeface="Comic Sans MS" panose="030F0702030302020204" pitchFamily="66" charset="0"/>
              </a:rPr>
              <a:t>Ask her along.</a:t>
            </a:r>
            <a:endParaRPr lang="en-CA" altLang="LID4096" sz="1800" b="0">
              <a:latin typeface="Comic Sans MS" panose="030F0702030302020204" pitchFamily="66"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F1306048-8AFA-7B64-2719-8B0F2C02D541}"/>
              </a:ext>
            </a:extLst>
          </p:cNvPr>
          <p:cNvSpPr>
            <a:spLocks noGrp="1" noChangeArrowheads="1"/>
          </p:cNvSpPr>
          <p:nvPr>
            <p:ph type="title"/>
          </p:nvPr>
        </p:nvSpPr>
        <p:spPr/>
        <p:txBody>
          <a:bodyPr/>
          <a:lstStyle/>
          <a:p>
            <a:r>
              <a:rPr lang="en-US" altLang="LID4096">
                <a:solidFill>
                  <a:srgbClr val="FFCC00"/>
                </a:solidFill>
              </a:rPr>
              <a:t>Casual interaction: Video</a:t>
            </a:r>
            <a:endParaRPr lang="en-CA" altLang="LID4096">
              <a:solidFill>
                <a:srgbClr val="FFCC00"/>
              </a:solidFill>
            </a:endParaRPr>
          </a:p>
        </p:txBody>
      </p:sp>
      <p:sp>
        <p:nvSpPr>
          <p:cNvPr id="139267" name="Rectangle 3">
            <a:extLst>
              <a:ext uri="{FF2B5EF4-FFF2-40B4-BE49-F238E27FC236}">
                <a16:creationId xmlns:a16="http://schemas.microsoft.com/office/drawing/2014/main" id="{FD375047-D616-8E36-3632-2B9C84574E3C}"/>
              </a:ext>
            </a:extLst>
          </p:cNvPr>
          <p:cNvSpPr>
            <a:spLocks noGrp="1" noChangeArrowheads="1"/>
          </p:cNvSpPr>
          <p:nvPr>
            <p:ph type="body" idx="4294967295"/>
          </p:nvPr>
        </p:nvSpPr>
        <p:spPr>
          <a:xfrm>
            <a:off x="0" y="1981200"/>
            <a:ext cx="7772400" cy="4495800"/>
          </a:xfrm>
        </p:spPr>
        <p:txBody>
          <a:bodyPr/>
          <a:lstStyle/>
          <a:p>
            <a:pPr lvl="1">
              <a:buFontTx/>
              <a:buNone/>
            </a:pPr>
            <a:endParaRPr lang="en-CA" altLang="LID4096" i="1"/>
          </a:p>
          <a:p>
            <a:endParaRPr lang="en-CA" altLang="LID4096"/>
          </a:p>
        </p:txBody>
      </p:sp>
      <p:sp>
        <p:nvSpPr>
          <p:cNvPr id="139270" name="Rectangle 6">
            <a:extLst>
              <a:ext uri="{FF2B5EF4-FFF2-40B4-BE49-F238E27FC236}">
                <a16:creationId xmlns:a16="http://schemas.microsoft.com/office/drawing/2014/main" id="{146D7A51-79B9-4951-1C95-39B3C4A54E30}"/>
              </a:ext>
            </a:extLst>
          </p:cNvPr>
          <p:cNvSpPr>
            <a:spLocks noChangeArrowheads="1"/>
          </p:cNvSpPr>
          <p:nvPr/>
        </p:nvSpPr>
        <p:spPr bwMode="auto">
          <a:xfrm>
            <a:off x="6642100" y="6461125"/>
            <a:ext cx="2501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000" b="0" i="1">
                <a:solidFill>
                  <a:srgbClr val="FFCC00"/>
                </a:solidFill>
                <a:latin typeface="Verdana" panose="020B0604030504040204" pitchFamily="34" charset="0"/>
              </a:rPr>
              <a:t>idea from Bellcore</a:t>
            </a:r>
          </a:p>
        </p:txBody>
      </p:sp>
      <p:pic>
        <p:nvPicPr>
          <p:cNvPr id="139272" name="hallways-15fps.asf">
            <a:hlinkClick r:id="" action="ppaction://media"/>
            <a:extLst>
              <a:ext uri="{FF2B5EF4-FFF2-40B4-BE49-F238E27FC236}">
                <a16:creationId xmlns:a16="http://schemas.microsoft.com/office/drawing/2014/main" id="{4FAFEC5C-E0B4-167B-D7AF-C7B8AF351470}"/>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1524000" y="137160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139273" name="Text Box 9">
            <a:extLst>
              <a:ext uri="{FF2B5EF4-FFF2-40B4-BE49-F238E27FC236}">
                <a16:creationId xmlns:a16="http://schemas.microsoft.com/office/drawing/2014/main" id="{6FA6FD70-4358-6DA6-0A38-065C4DB642B4}"/>
              </a:ext>
            </a:extLst>
          </p:cNvPr>
          <p:cNvSpPr txBox="1">
            <a:spLocks noChangeArrowheads="1"/>
          </p:cNvSpPr>
          <p:nvPr/>
        </p:nvSpPr>
        <p:spPr bwMode="auto">
          <a:xfrm>
            <a:off x="1524000" y="6035675"/>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927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139272"/>
                                        </p:tgtEl>
                                      </p:cBhvr>
                                    </p:cmd>
                                  </p:childTnLst>
                                </p:cTn>
                              </p:par>
                            </p:childTnLst>
                          </p:cTn>
                        </p:par>
                      </p:childTnLst>
                    </p:cTn>
                  </p:par>
                </p:childTnLst>
              </p:cTn>
              <p:nextCondLst>
                <p:cond evt="onClick" delay="0">
                  <p:tgtEl>
                    <p:spTgt spid="139272"/>
                  </p:tgtEl>
                </p:cond>
              </p:nextCondLst>
            </p:seq>
            <p:video>
              <p:cMediaNode vol="80000">
                <p:cTn id="7" fill="hold" display="0">
                  <p:stCondLst>
                    <p:cond delay="indefinite"/>
                  </p:stCondLst>
                </p:cTn>
                <p:tgtEl>
                  <p:spTgt spid="13927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a:extLst>
              <a:ext uri="{FF2B5EF4-FFF2-40B4-BE49-F238E27FC236}">
                <a16:creationId xmlns:a16="http://schemas.microsoft.com/office/drawing/2014/main" id="{3E8647CC-ECC4-E42B-BC98-809409EA632C}"/>
              </a:ext>
            </a:extLst>
          </p:cNvPr>
          <p:cNvSpPr>
            <a:spLocks noGrp="1" noChangeArrowheads="1"/>
          </p:cNvSpPr>
          <p:nvPr>
            <p:ph type="title"/>
          </p:nvPr>
        </p:nvSpPr>
        <p:spPr/>
        <p:txBody>
          <a:bodyPr/>
          <a:lstStyle/>
          <a:p>
            <a:r>
              <a:rPr lang="en-US" altLang="LID4096"/>
              <a:t>Supporting casual interaction </a:t>
            </a:r>
            <a:endParaRPr lang="en-CA" altLang="LID4096"/>
          </a:p>
        </p:txBody>
      </p:sp>
      <p:pic>
        <p:nvPicPr>
          <p:cNvPr id="541699" name="Picture 3">
            <a:extLst>
              <a:ext uri="{FF2B5EF4-FFF2-40B4-BE49-F238E27FC236}">
                <a16:creationId xmlns:a16="http://schemas.microsoft.com/office/drawing/2014/main" id="{04D41F48-D722-3989-A44C-D7FBDE182B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2089150" cy="324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1700" name="Picture 4">
            <a:extLst>
              <a:ext uri="{FF2B5EF4-FFF2-40B4-BE49-F238E27FC236}">
                <a16:creationId xmlns:a16="http://schemas.microsoft.com/office/drawing/2014/main" id="{EFBFE139-A77B-5B8A-E769-A106FCB29A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200" y="3419475"/>
            <a:ext cx="2768600" cy="199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41726" name="Group 30">
            <a:extLst>
              <a:ext uri="{FF2B5EF4-FFF2-40B4-BE49-F238E27FC236}">
                <a16:creationId xmlns:a16="http://schemas.microsoft.com/office/drawing/2014/main" id="{A30A2023-862D-5F69-FF88-1AE88879FC25}"/>
              </a:ext>
            </a:extLst>
          </p:cNvPr>
          <p:cNvGrpSpPr>
            <a:grpSpLocks/>
          </p:cNvGrpSpPr>
          <p:nvPr/>
        </p:nvGrpSpPr>
        <p:grpSpPr bwMode="auto">
          <a:xfrm>
            <a:off x="304800" y="5791200"/>
            <a:ext cx="8458200" cy="762000"/>
            <a:chOff x="192" y="3648"/>
            <a:chExt cx="5328" cy="480"/>
          </a:xfrm>
        </p:grpSpPr>
        <p:sp>
          <p:nvSpPr>
            <p:cNvPr id="541727" name="AutoShape 31">
              <a:extLst>
                <a:ext uri="{FF2B5EF4-FFF2-40B4-BE49-F238E27FC236}">
                  <a16:creationId xmlns:a16="http://schemas.microsoft.com/office/drawing/2014/main" id="{EA5EA592-E257-85AC-9EAB-246A5964836E}"/>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41728" name="Text Box 32">
              <a:extLst>
                <a:ext uri="{FF2B5EF4-FFF2-40B4-BE49-F238E27FC236}">
                  <a16:creationId xmlns:a16="http://schemas.microsoft.com/office/drawing/2014/main" id="{96B8828D-1917-A12C-D691-6241F1F0A713}"/>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41729" name="Text Box 33">
              <a:extLst>
                <a:ext uri="{FF2B5EF4-FFF2-40B4-BE49-F238E27FC236}">
                  <a16:creationId xmlns:a16="http://schemas.microsoft.com/office/drawing/2014/main" id="{6EE30796-4A5E-6D3D-9E75-6CB77C8F7C5A}"/>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41730" name="Text Box 34">
              <a:extLst>
                <a:ext uri="{FF2B5EF4-FFF2-40B4-BE49-F238E27FC236}">
                  <a16:creationId xmlns:a16="http://schemas.microsoft.com/office/drawing/2014/main" id="{A6BB7BC7-1256-D8AB-99F9-5FB985E70511}"/>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sp>
        <p:nvSpPr>
          <p:cNvPr id="541731" name="Line 35">
            <a:extLst>
              <a:ext uri="{FF2B5EF4-FFF2-40B4-BE49-F238E27FC236}">
                <a16:creationId xmlns:a16="http://schemas.microsoft.com/office/drawing/2014/main" id="{F11FAED9-ED46-515A-20A4-328DC3C68F29}"/>
              </a:ext>
            </a:extLst>
          </p:cNvPr>
          <p:cNvSpPr>
            <a:spLocks noChangeShapeType="1"/>
          </p:cNvSpPr>
          <p:nvPr/>
        </p:nvSpPr>
        <p:spPr bwMode="auto">
          <a:xfrm>
            <a:off x="460375" y="4841875"/>
            <a:ext cx="0" cy="94932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914" name="Rectangle 138">
            <a:extLst>
              <a:ext uri="{FF2B5EF4-FFF2-40B4-BE49-F238E27FC236}">
                <a16:creationId xmlns:a16="http://schemas.microsoft.com/office/drawing/2014/main" id="{5960F0CF-B8DA-77FA-567A-1285C171316E}"/>
              </a:ext>
            </a:extLst>
          </p:cNvPr>
          <p:cNvSpPr>
            <a:spLocks noGrp="1" noChangeArrowheads="1"/>
          </p:cNvSpPr>
          <p:nvPr>
            <p:ph type="title"/>
          </p:nvPr>
        </p:nvSpPr>
        <p:spPr/>
        <p:txBody>
          <a:bodyPr/>
          <a:lstStyle/>
          <a:p>
            <a:r>
              <a:rPr lang="en-US" altLang="LID4096"/>
              <a:t>Supporting casual interaction </a:t>
            </a:r>
            <a:endParaRPr lang="en-CA" altLang="LID4096"/>
          </a:p>
        </p:txBody>
      </p:sp>
      <p:pic>
        <p:nvPicPr>
          <p:cNvPr id="331780" name="Picture 4">
            <a:extLst>
              <a:ext uri="{FF2B5EF4-FFF2-40B4-BE49-F238E27FC236}">
                <a16:creationId xmlns:a16="http://schemas.microsoft.com/office/drawing/2014/main" id="{129B1C08-F89B-6073-487E-1BB4BF3D36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2089150" cy="324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1965" name="Group 189">
            <a:extLst>
              <a:ext uri="{FF2B5EF4-FFF2-40B4-BE49-F238E27FC236}">
                <a16:creationId xmlns:a16="http://schemas.microsoft.com/office/drawing/2014/main" id="{E890EF9F-84C8-A9EF-CBC8-32134E074E53}"/>
              </a:ext>
            </a:extLst>
          </p:cNvPr>
          <p:cNvGrpSpPr>
            <a:grpSpLocks/>
          </p:cNvGrpSpPr>
          <p:nvPr/>
        </p:nvGrpSpPr>
        <p:grpSpPr bwMode="auto">
          <a:xfrm>
            <a:off x="304800" y="5791200"/>
            <a:ext cx="8458200" cy="762000"/>
            <a:chOff x="192" y="3648"/>
            <a:chExt cx="5328" cy="480"/>
          </a:xfrm>
        </p:grpSpPr>
        <p:sp>
          <p:nvSpPr>
            <p:cNvPr id="331966" name="AutoShape 190">
              <a:extLst>
                <a:ext uri="{FF2B5EF4-FFF2-40B4-BE49-F238E27FC236}">
                  <a16:creationId xmlns:a16="http://schemas.microsoft.com/office/drawing/2014/main" id="{2332396D-C383-20A8-8A1E-59F49CA542E9}"/>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67" name="Text Box 191">
              <a:extLst>
                <a:ext uri="{FF2B5EF4-FFF2-40B4-BE49-F238E27FC236}">
                  <a16:creationId xmlns:a16="http://schemas.microsoft.com/office/drawing/2014/main" id="{3A723FA3-1111-6CC6-EF14-3E0D2E59C4E0}"/>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331968" name="Text Box 192">
              <a:extLst>
                <a:ext uri="{FF2B5EF4-FFF2-40B4-BE49-F238E27FC236}">
                  <a16:creationId xmlns:a16="http://schemas.microsoft.com/office/drawing/2014/main" id="{F3FB3F81-9432-BBF1-E135-BB008A03EBFA}"/>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331969" name="Text Box 193">
              <a:extLst>
                <a:ext uri="{FF2B5EF4-FFF2-40B4-BE49-F238E27FC236}">
                  <a16:creationId xmlns:a16="http://schemas.microsoft.com/office/drawing/2014/main" id="{4044B950-584B-CCF1-22B2-C8F3BBA657A8}"/>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sp>
        <p:nvSpPr>
          <p:cNvPr id="331970" name="Line 194">
            <a:extLst>
              <a:ext uri="{FF2B5EF4-FFF2-40B4-BE49-F238E27FC236}">
                <a16:creationId xmlns:a16="http://schemas.microsoft.com/office/drawing/2014/main" id="{5B27FEBE-6062-655A-2D33-301F7845EE4F}"/>
              </a:ext>
            </a:extLst>
          </p:cNvPr>
          <p:cNvSpPr>
            <a:spLocks noChangeShapeType="1"/>
          </p:cNvSpPr>
          <p:nvPr/>
        </p:nvSpPr>
        <p:spPr bwMode="auto">
          <a:xfrm>
            <a:off x="460375" y="4841875"/>
            <a:ext cx="0" cy="94932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331973" name="Group 197">
            <a:extLst>
              <a:ext uri="{FF2B5EF4-FFF2-40B4-BE49-F238E27FC236}">
                <a16:creationId xmlns:a16="http://schemas.microsoft.com/office/drawing/2014/main" id="{CEC7ADAB-0CDA-AAC9-B088-5D5978163A87}"/>
              </a:ext>
            </a:extLst>
          </p:cNvPr>
          <p:cNvGrpSpPr>
            <a:grpSpLocks/>
          </p:cNvGrpSpPr>
          <p:nvPr/>
        </p:nvGrpSpPr>
        <p:grpSpPr bwMode="auto">
          <a:xfrm>
            <a:off x="6708775" y="1595438"/>
            <a:ext cx="2066925" cy="4043362"/>
            <a:chOff x="4226" y="1005"/>
            <a:chExt cx="1302" cy="2547"/>
          </a:xfrm>
        </p:grpSpPr>
        <p:pic>
          <p:nvPicPr>
            <p:cNvPr id="331964" name="Picture 188">
              <a:extLst>
                <a:ext uri="{FF2B5EF4-FFF2-40B4-BE49-F238E27FC236}">
                  <a16:creationId xmlns:a16="http://schemas.microsoft.com/office/drawing/2014/main" id="{DE892022-9C4D-7C7A-F16E-BA722C579C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6" y="1005"/>
              <a:ext cx="1290" cy="1117"/>
            </a:xfrm>
            <a:prstGeom prst="rect">
              <a:avLst/>
            </a:prstGeom>
            <a:noFill/>
            <a:extLst>
              <a:ext uri="{909E8E84-426E-40DD-AFC4-6F175D3DCCD1}">
                <a14:hiddenFill xmlns:a14="http://schemas.microsoft.com/office/drawing/2010/main">
                  <a:solidFill>
                    <a:srgbClr val="FFFFFF"/>
                  </a:solidFill>
                </a14:hiddenFill>
              </a:ext>
            </a:extLst>
          </p:spPr>
        </p:pic>
        <p:sp>
          <p:nvSpPr>
            <p:cNvPr id="331941" name="Oval 165">
              <a:extLst>
                <a:ext uri="{FF2B5EF4-FFF2-40B4-BE49-F238E27FC236}">
                  <a16:creationId xmlns:a16="http://schemas.microsoft.com/office/drawing/2014/main" id="{9E8D43FF-161A-1872-BEB6-3A1E6C4CE3B5}"/>
                </a:ext>
              </a:extLst>
            </p:cNvPr>
            <p:cNvSpPr>
              <a:spLocks noChangeArrowheads="1"/>
            </p:cNvSpPr>
            <p:nvPr/>
          </p:nvSpPr>
          <p:spPr bwMode="auto">
            <a:xfrm>
              <a:off x="4320" y="2631"/>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42" name="Oval 166">
              <a:extLst>
                <a:ext uri="{FF2B5EF4-FFF2-40B4-BE49-F238E27FC236}">
                  <a16:creationId xmlns:a16="http://schemas.microsoft.com/office/drawing/2014/main" id="{A78F588A-5CC5-E08C-E590-C44C4A186551}"/>
                </a:ext>
              </a:extLst>
            </p:cNvPr>
            <p:cNvSpPr>
              <a:spLocks noChangeArrowheads="1"/>
            </p:cNvSpPr>
            <p:nvPr/>
          </p:nvSpPr>
          <p:spPr bwMode="auto">
            <a:xfrm>
              <a:off x="4320" y="2613"/>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43" name="AutoShape 167">
              <a:extLst>
                <a:ext uri="{FF2B5EF4-FFF2-40B4-BE49-F238E27FC236}">
                  <a16:creationId xmlns:a16="http://schemas.microsoft.com/office/drawing/2014/main" id="{D57154A1-0E4B-4B7E-523C-0D1760787A55}"/>
                </a:ext>
              </a:extLst>
            </p:cNvPr>
            <p:cNvSpPr>
              <a:spLocks noChangeArrowheads="1"/>
            </p:cNvSpPr>
            <p:nvPr/>
          </p:nvSpPr>
          <p:spPr bwMode="auto">
            <a:xfrm rot="15720000" flipH="1" flipV="1">
              <a:off x="4305" y="2479"/>
              <a:ext cx="365" cy="300"/>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44" name="Rectangle 168">
              <a:extLst>
                <a:ext uri="{FF2B5EF4-FFF2-40B4-BE49-F238E27FC236}">
                  <a16:creationId xmlns:a16="http://schemas.microsoft.com/office/drawing/2014/main" id="{14FECE4C-C963-E415-16B2-1D7C3411F0E3}"/>
                </a:ext>
              </a:extLst>
            </p:cNvPr>
            <p:cNvSpPr>
              <a:spLocks noChangeArrowheads="1"/>
            </p:cNvSpPr>
            <p:nvPr/>
          </p:nvSpPr>
          <p:spPr bwMode="auto">
            <a:xfrm rot="21120000">
              <a:off x="4639" y="2395"/>
              <a:ext cx="25" cy="4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331945" name="Group 169">
              <a:extLst>
                <a:ext uri="{FF2B5EF4-FFF2-40B4-BE49-F238E27FC236}">
                  <a16:creationId xmlns:a16="http://schemas.microsoft.com/office/drawing/2014/main" id="{5B1E6BE7-9146-DDB8-CEE9-23701AE8D33C}"/>
                </a:ext>
              </a:extLst>
            </p:cNvPr>
            <p:cNvGrpSpPr>
              <a:grpSpLocks/>
            </p:cNvGrpSpPr>
            <p:nvPr/>
          </p:nvGrpSpPr>
          <p:grpSpPr bwMode="auto">
            <a:xfrm>
              <a:off x="4730" y="2722"/>
              <a:ext cx="146" cy="46"/>
              <a:chOff x="4975" y="1601"/>
              <a:chExt cx="98" cy="31"/>
            </a:xfrm>
          </p:grpSpPr>
          <p:sp>
            <p:nvSpPr>
              <p:cNvPr id="331946" name="Arc 170">
                <a:extLst>
                  <a:ext uri="{FF2B5EF4-FFF2-40B4-BE49-F238E27FC236}">
                    <a16:creationId xmlns:a16="http://schemas.microsoft.com/office/drawing/2014/main" id="{87FDDBC7-4ADE-75A0-BB43-BB6E4229959A}"/>
                  </a:ext>
                </a:extLst>
              </p:cNvPr>
              <p:cNvSpPr>
                <a:spLocks/>
              </p:cNvSpPr>
              <p:nvPr/>
            </p:nvSpPr>
            <p:spPr bwMode="auto">
              <a:xfrm>
                <a:off x="4975" y="1602"/>
                <a:ext cx="49" cy="30"/>
              </a:xfrm>
              <a:custGeom>
                <a:avLst/>
                <a:gdLst>
                  <a:gd name="G0" fmla="+- 21589 0 0"/>
                  <a:gd name="G1" fmla="+- 21596 0 0"/>
                  <a:gd name="G2" fmla="+- 21600 0 0"/>
                  <a:gd name="T0" fmla="*/ 0 w 21589"/>
                  <a:gd name="T1" fmla="*/ 20895 h 21596"/>
                  <a:gd name="T2" fmla="*/ 21160 w 21589"/>
                  <a:gd name="T3" fmla="*/ 0 h 21596"/>
                  <a:gd name="T4" fmla="*/ 21589 w 21589"/>
                  <a:gd name="T5" fmla="*/ 21596 h 21596"/>
                </a:gdLst>
                <a:ahLst/>
                <a:cxnLst>
                  <a:cxn ang="0">
                    <a:pos x="T0" y="T1"/>
                  </a:cxn>
                  <a:cxn ang="0">
                    <a:pos x="T2" y="T3"/>
                  </a:cxn>
                  <a:cxn ang="0">
                    <a:pos x="T4" y="T5"/>
                  </a:cxn>
                </a:cxnLst>
                <a:rect l="0" t="0" r="r" b="b"/>
                <a:pathLst>
                  <a:path w="21589" h="21596" fill="none" extrusionOk="0">
                    <a:moveTo>
                      <a:pt x="0" y="20895"/>
                    </a:moveTo>
                    <a:cubicBezTo>
                      <a:pt x="373" y="9410"/>
                      <a:pt x="9671" y="228"/>
                      <a:pt x="21160" y="0"/>
                    </a:cubicBezTo>
                  </a:path>
                  <a:path w="21589" h="21596" stroke="0" extrusionOk="0">
                    <a:moveTo>
                      <a:pt x="0" y="20895"/>
                    </a:moveTo>
                    <a:cubicBezTo>
                      <a:pt x="373" y="9410"/>
                      <a:pt x="9671" y="228"/>
                      <a:pt x="21160" y="0"/>
                    </a:cubicBezTo>
                    <a:lnTo>
                      <a:pt x="21589" y="21596"/>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47" name="Arc 171">
                <a:extLst>
                  <a:ext uri="{FF2B5EF4-FFF2-40B4-BE49-F238E27FC236}">
                    <a16:creationId xmlns:a16="http://schemas.microsoft.com/office/drawing/2014/main" id="{CD22FEDA-B320-B53B-9DA0-FF8E532C3CE4}"/>
                  </a:ext>
                </a:extLst>
              </p:cNvPr>
              <p:cNvSpPr>
                <a:spLocks/>
              </p:cNvSpPr>
              <p:nvPr/>
            </p:nvSpPr>
            <p:spPr bwMode="auto">
              <a:xfrm>
                <a:off x="5023" y="1601"/>
                <a:ext cx="50" cy="31"/>
              </a:xfrm>
              <a:custGeom>
                <a:avLst/>
                <a:gdLst>
                  <a:gd name="G0" fmla="+- 429 0 0"/>
                  <a:gd name="G1" fmla="+- 21600 0 0"/>
                  <a:gd name="G2" fmla="+- 21600 0 0"/>
                  <a:gd name="T0" fmla="*/ 0 w 22017"/>
                  <a:gd name="T1" fmla="*/ 4 h 21600"/>
                  <a:gd name="T2" fmla="*/ 22017 w 22017"/>
                  <a:gd name="T3" fmla="*/ 20885 h 21600"/>
                  <a:gd name="T4" fmla="*/ 429 w 22017"/>
                  <a:gd name="T5" fmla="*/ 21600 h 21600"/>
                </a:gdLst>
                <a:ahLst/>
                <a:cxnLst>
                  <a:cxn ang="0">
                    <a:pos x="T0" y="T1"/>
                  </a:cxn>
                  <a:cxn ang="0">
                    <a:pos x="T2" y="T3"/>
                  </a:cxn>
                  <a:cxn ang="0">
                    <a:pos x="T4" y="T5"/>
                  </a:cxn>
                </a:cxnLst>
                <a:rect l="0" t="0" r="r" b="b"/>
                <a:pathLst>
                  <a:path w="22017" h="21600" fill="none" extrusionOk="0">
                    <a:moveTo>
                      <a:pt x="0" y="4"/>
                    </a:moveTo>
                    <a:cubicBezTo>
                      <a:pt x="142" y="1"/>
                      <a:pt x="285" y="0"/>
                      <a:pt x="429" y="0"/>
                    </a:cubicBezTo>
                    <a:cubicBezTo>
                      <a:pt x="12080" y="0"/>
                      <a:pt x="21631" y="9240"/>
                      <a:pt x="22017" y="20884"/>
                    </a:cubicBezTo>
                  </a:path>
                  <a:path w="22017" h="21600" stroke="0" extrusionOk="0">
                    <a:moveTo>
                      <a:pt x="0" y="4"/>
                    </a:moveTo>
                    <a:cubicBezTo>
                      <a:pt x="142" y="1"/>
                      <a:pt x="285" y="0"/>
                      <a:pt x="429" y="0"/>
                    </a:cubicBezTo>
                    <a:cubicBezTo>
                      <a:pt x="12080" y="0"/>
                      <a:pt x="21631" y="9240"/>
                      <a:pt x="22017" y="20884"/>
                    </a:cubicBezTo>
                    <a:lnTo>
                      <a:pt x="429"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331948" name="Line 172">
              <a:extLst>
                <a:ext uri="{FF2B5EF4-FFF2-40B4-BE49-F238E27FC236}">
                  <a16:creationId xmlns:a16="http://schemas.microsoft.com/office/drawing/2014/main" id="{B20F855D-CE56-187D-FDC6-D5EB8EDA099C}"/>
                </a:ext>
              </a:extLst>
            </p:cNvPr>
            <p:cNvSpPr>
              <a:spLocks noChangeShapeType="1"/>
            </p:cNvSpPr>
            <p:nvPr/>
          </p:nvSpPr>
          <p:spPr bwMode="auto">
            <a:xfrm>
              <a:off x="4729" y="2766"/>
              <a:ext cx="14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49" name="Line 173">
              <a:extLst>
                <a:ext uri="{FF2B5EF4-FFF2-40B4-BE49-F238E27FC236}">
                  <a16:creationId xmlns:a16="http://schemas.microsoft.com/office/drawing/2014/main" id="{47CC72B6-0BC3-CC72-09BB-30E609928567}"/>
                </a:ext>
              </a:extLst>
            </p:cNvPr>
            <p:cNvSpPr>
              <a:spLocks noChangeShapeType="1"/>
            </p:cNvSpPr>
            <p:nvPr/>
          </p:nvSpPr>
          <p:spPr bwMode="auto">
            <a:xfrm flipH="1" flipV="1">
              <a:off x="4690" y="2755"/>
              <a:ext cx="40" cy="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331950" name="Group 174">
              <a:extLst>
                <a:ext uri="{FF2B5EF4-FFF2-40B4-BE49-F238E27FC236}">
                  <a16:creationId xmlns:a16="http://schemas.microsoft.com/office/drawing/2014/main" id="{B1EAD24E-7F16-18F6-A9E2-3AD32E0C6799}"/>
                </a:ext>
              </a:extLst>
            </p:cNvPr>
            <p:cNvGrpSpPr>
              <a:grpSpLocks/>
            </p:cNvGrpSpPr>
            <p:nvPr/>
          </p:nvGrpSpPr>
          <p:grpSpPr bwMode="auto">
            <a:xfrm>
              <a:off x="4852" y="2256"/>
              <a:ext cx="676" cy="1076"/>
              <a:chOff x="4260" y="2783"/>
              <a:chExt cx="868" cy="1363"/>
            </a:xfrm>
          </p:grpSpPr>
          <p:sp>
            <p:nvSpPr>
              <p:cNvPr id="331951" name="Line 175">
                <a:extLst>
                  <a:ext uri="{FF2B5EF4-FFF2-40B4-BE49-F238E27FC236}">
                    <a16:creationId xmlns:a16="http://schemas.microsoft.com/office/drawing/2014/main" id="{6EDB16F3-EC15-37EA-6675-3C65D4FB2517}"/>
                  </a:ext>
                </a:extLst>
              </p:cNvPr>
              <p:cNvSpPr>
                <a:spLocks noChangeShapeType="1"/>
              </p:cNvSpPr>
              <p:nvPr/>
            </p:nvSpPr>
            <p:spPr bwMode="auto">
              <a:xfrm flipH="1">
                <a:off x="4630" y="3610"/>
                <a:ext cx="498" cy="11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52" name="Line 176">
                <a:extLst>
                  <a:ext uri="{FF2B5EF4-FFF2-40B4-BE49-F238E27FC236}">
                    <a16:creationId xmlns:a16="http://schemas.microsoft.com/office/drawing/2014/main" id="{681BC827-CD98-800B-4E32-6C6E9DE7530C}"/>
                  </a:ext>
                </a:extLst>
              </p:cNvPr>
              <p:cNvSpPr>
                <a:spLocks noChangeShapeType="1"/>
              </p:cNvSpPr>
              <p:nvPr/>
            </p:nvSpPr>
            <p:spPr bwMode="auto">
              <a:xfrm>
                <a:off x="4630" y="3724"/>
                <a:ext cx="269" cy="42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53" name="Line 177">
                <a:extLst>
                  <a:ext uri="{FF2B5EF4-FFF2-40B4-BE49-F238E27FC236}">
                    <a16:creationId xmlns:a16="http://schemas.microsoft.com/office/drawing/2014/main" id="{FE874D6F-2999-3C60-640A-0A7BD5D0B726}"/>
                  </a:ext>
                </a:extLst>
              </p:cNvPr>
              <p:cNvSpPr>
                <a:spLocks noChangeShapeType="1"/>
              </p:cNvSpPr>
              <p:nvPr/>
            </p:nvSpPr>
            <p:spPr bwMode="auto">
              <a:xfrm flipH="1">
                <a:off x="4634" y="3114"/>
                <a:ext cx="227" cy="35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54" name="Line 178">
                <a:extLst>
                  <a:ext uri="{FF2B5EF4-FFF2-40B4-BE49-F238E27FC236}">
                    <a16:creationId xmlns:a16="http://schemas.microsoft.com/office/drawing/2014/main" id="{61FBD23E-E1CC-BD2A-E116-AC2CF0B486E6}"/>
                  </a:ext>
                </a:extLst>
              </p:cNvPr>
              <p:cNvSpPr>
                <a:spLocks noChangeShapeType="1"/>
              </p:cNvSpPr>
              <p:nvPr/>
            </p:nvSpPr>
            <p:spPr bwMode="auto">
              <a:xfrm flipH="1" flipV="1">
                <a:off x="4580" y="3278"/>
                <a:ext cx="48" cy="17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55" name="Line 179">
                <a:extLst>
                  <a:ext uri="{FF2B5EF4-FFF2-40B4-BE49-F238E27FC236}">
                    <a16:creationId xmlns:a16="http://schemas.microsoft.com/office/drawing/2014/main" id="{BFF60987-81C4-DB15-EF23-12D9114E7C75}"/>
                  </a:ext>
                </a:extLst>
              </p:cNvPr>
              <p:cNvSpPr>
                <a:spLocks noChangeShapeType="1"/>
              </p:cNvSpPr>
              <p:nvPr/>
            </p:nvSpPr>
            <p:spPr bwMode="auto">
              <a:xfrm flipH="1">
                <a:off x="4565" y="3108"/>
                <a:ext cx="73" cy="1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56" name="Arc 180">
                <a:extLst>
                  <a:ext uri="{FF2B5EF4-FFF2-40B4-BE49-F238E27FC236}">
                    <a16:creationId xmlns:a16="http://schemas.microsoft.com/office/drawing/2014/main" id="{CB7324F9-1127-EC9D-A5C5-8937065CA201}"/>
                  </a:ext>
                </a:extLst>
              </p:cNvPr>
              <p:cNvSpPr>
                <a:spLocks/>
              </p:cNvSpPr>
              <p:nvPr/>
            </p:nvSpPr>
            <p:spPr bwMode="auto">
              <a:xfrm>
                <a:off x="4515" y="2928"/>
                <a:ext cx="432" cy="296"/>
              </a:xfrm>
              <a:custGeom>
                <a:avLst/>
                <a:gdLst>
                  <a:gd name="G0" fmla="+- 0 0 0"/>
                  <a:gd name="G1" fmla="+- 18907 0 0"/>
                  <a:gd name="G2" fmla="+- 21600 0 0"/>
                  <a:gd name="T0" fmla="*/ 10444 w 20281"/>
                  <a:gd name="T1" fmla="*/ 0 h 18907"/>
                  <a:gd name="T2" fmla="*/ 20281 w 20281"/>
                  <a:gd name="T3" fmla="*/ 11475 h 18907"/>
                  <a:gd name="T4" fmla="*/ 0 w 20281"/>
                  <a:gd name="T5" fmla="*/ 18907 h 18907"/>
                </a:gdLst>
                <a:ahLst/>
                <a:cxnLst>
                  <a:cxn ang="0">
                    <a:pos x="T0" y="T1"/>
                  </a:cxn>
                  <a:cxn ang="0">
                    <a:pos x="T2" y="T3"/>
                  </a:cxn>
                  <a:cxn ang="0">
                    <a:pos x="T4" y="T5"/>
                  </a:cxn>
                </a:cxnLst>
                <a:rect l="0" t="0" r="r" b="b"/>
                <a:pathLst>
                  <a:path w="20281" h="18907" fill="none" extrusionOk="0">
                    <a:moveTo>
                      <a:pt x="10444" y="-1"/>
                    </a:moveTo>
                    <a:cubicBezTo>
                      <a:pt x="14998" y="2515"/>
                      <a:pt x="18491" y="6590"/>
                      <a:pt x="20281" y="11474"/>
                    </a:cubicBezTo>
                  </a:path>
                  <a:path w="20281" h="18907" stroke="0" extrusionOk="0">
                    <a:moveTo>
                      <a:pt x="10444" y="-1"/>
                    </a:moveTo>
                    <a:cubicBezTo>
                      <a:pt x="14998" y="2515"/>
                      <a:pt x="18491" y="6590"/>
                      <a:pt x="20281" y="11474"/>
                    </a:cubicBezTo>
                    <a:lnTo>
                      <a:pt x="0" y="18907"/>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57" name="Oval 181">
                <a:extLst>
                  <a:ext uri="{FF2B5EF4-FFF2-40B4-BE49-F238E27FC236}">
                    <a16:creationId xmlns:a16="http://schemas.microsoft.com/office/drawing/2014/main" id="{6AE0CB7C-7949-4F15-E12D-9597EDF918D0}"/>
                  </a:ext>
                </a:extLst>
              </p:cNvPr>
              <p:cNvSpPr>
                <a:spLocks noChangeArrowheads="1"/>
              </p:cNvSpPr>
              <p:nvPr/>
            </p:nvSpPr>
            <p:spPr bwMode="auto">
              <a:xfrm>
                <a:off x="4531" y="2783"/>
                <a:ext cx="198" cy="27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58" name="Line 182">
                <a:extLst>
                  <a:ext uri="{FF2B5EF4-FFF2-40B4-BE49-F238E27FC236}">
                    <a16:creationId xmlns:a16="http://schemas.microsoft.com/office/drawing/2014/main" id="{6DB864F1-C19F-320B-796D-0858981C19A0}"/>
                  </a:ext>
                </a:extLst>
              </p:cNvPr>
              <p:cNvSpPr>
                <a:spLocks noChangeShapeType="1"/>
              </p:cNvSpPr>
              <p:nvPr/>
            </p:nvSpPr>
            <p:spPr bwMode="auto">
              <a:xfrm>
                <a:off x="4941" y="3106"/>
                <a:ext cx="73" cy="16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59" name="Line 183">
                <a:extLst>
                  <a:ext uri="{FF2B5EF4-FFF2-40B4-BE49-F238E27FC236}">
                    <a16:creationId xmlns:a16="http://schemas.microsoft.com/office/drawing/2014/main" id="{7D3B393B-5D05-D91E-5200-4FD8D9D87981}"/>
                  </a:ext>
                </a:extLst>
              </p:cNvPr>
              <p:cNvSpPr>
                <a:spLocks noChangeShapeType="1"/>
              </p:cNvSpPr>
              <p:nvPr/>
            </p:nvSpPr>
            <p:spPr bwMode="auto">
              <a:xfrm>
                <a:off x="5014" y="3266"/>
                <a:ext cx="114" cy="3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60" name="Line 184">
                <a:extLst>
                  <a:ext uri="{FF2B5EF4-FFF2-40B4-BE49-F238E27FC236}">
                    <a16:creationId xmlns:a16="http://schemas.microsoft.com/office/drawing/2014/main" id="{04344F1E-026F-6547-C5E8-491F8C971C43}"/>
                  </a:ext>
                </a:extLst>
              </p:cNvPr>
              <p:cNvSpPr>
                <a:spLocks noChangeShapeType="1"/>
              </p:cNvSpPr>
              <p:nvPr/>
            </p:nvSpPr>
            <p:spPr bwMode="auto">
              <a:xfrm flipV="1">
                <a:off x="4260" y="3299"/>
                <a:ext cx="305" cy="6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331961" name="Rectangle 185">
              <a:extLst>
                <a:ext uri="{FF2B5EF4-FFF2-40B4-BE49-F238E27FC236}">
                  <a16:creationId xmlns:a16="http://schemas.microsoft.com/office/drawing/2014/main" id="{3A7A38EA-9521-BE8E-87DD-3434F3552DD6}"/>
                </a:ext>
              </a:extLst>
            </p:cNvPr>
            <p:cNvSpPr>
              <a:spLocks noChangeArrowheads="1"/>
            </p:cNvSpPr>
            <p:nvPr/>
          </p:nvSpPr>
          <p:spPr bwMode="auto">
            <a:xfrm flipH="1">
              <a:off x="4412" y="2294"/>
              <a:ext cx="208" cy="115"/>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62" name="Rectangle 186">
              <a:extLst>
                <a:ext uri="{FF2B5EF4-FFF2-40B4-BE49-F238E27FC236}">
                  <a16:creationId xmlns:a16="http://schemas.microsoft.com/office/drawing/2014/main" id="{3CF1BD59-C3D6-5B1B-6FC9-F7691A42EDF6}"/>
                </a:ext>
              </a:extLst>
            </p:cNvPr>
            <p:cNvSpPr>
              <a:spLocks noChangeArrowheads="1"/>
            </p:cNvSpPr>
            <p:nvPr/>
          </p:nvSpPr>
          <p:spPr bwMode="auto">
            <a:xfrm flipH="1">
              <a:off x="4631" y="2324"/>
              <a:ext cx="21" cy="54"/>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71" name="Line 195">
              <a:extLst>
                <a:ext uri="{FF2B5EF4-FFF2-40B4-BE49-F238E27FC236}">
                  <a16:creationId xmlns:a16="http://schemas.microsoft.com/office/drawing/2014/main" id="{D3E2629B-7549-B4DC-0FE5-F5C181E04CB6}"/>
                </a:ext>
              </a:extLst>
            </p:cNvPr>
            <p:cNvSpPr>
              <a:spLocks noChangeShapeType="1"/>
            </p:cNvSpPr>
            <p:nvPr/>
          </p:nvSpPr>
          <p:spPr bwMode="auto">
            <a:xfrm>
              <a:off x="5040" y="2976"/>
              <a:ext cx="0" cy="576"/>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331985" name="Group 209">
            <a:extLst>
              <a:ext uri="{FF2B5EF4-FFF2-40B4-BE49-F238E27FC236}">
                <a16:creationId xmlns:a16="http://schemas.microsoft.com/office/drawing/2014/main" id="{15817C4A-2F71-29BF-5017-FFED7AF01C45}"/>
              </a:ext>
            </a:extLst>
          </p:cNvPr>
          <p:cNvGrpSpPr>
            <a:grpSpLocks/>
          </p:cNvGrpSpPr>
          <p:nvPr/>
        </p:nvGrpSpPr>
        <p:grpSpPr bwMode="auto">
          <a:xfrm>
            <a:off x="304800" y="5791200"/>
            <a:ext cx="8458200" cy="762000"/>
            <a:chOff x="192" y="3648"/>
            <a:chExt cx="5328" cy="480"/>
          </a:xfrm>
        </p:grpSpPr>
        <p:sp>
          <p:nvSpPr>
            <p:cNvPr id="331986" name="AutoShape 210">
              <a:extLst>
                <a:ext uri="{FF2B5EF4-FFF2-40B4-BE49-F238E27FC236}">
                  <a16:creationId xmlns:a16="http://schemas.microsoft.com/office/drawing/2014/main" id="{927A4270-2133-9640-2B80-8BA5C8C7E975}"/>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1987" name="Text Box 211">
              <a:extLst>
                <a:ext uri="{FF2B5EF4-FFF2-40B4-BE49-F238E27FC236}">
                  <a16:creationId xmlns:a16="http://schemas.microsoft.com/office/drawing/2014/main" id="{0FBE9184-ED2D-155E-1DBE-383F25B28858}"/>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331988" name="Text Box 212">
              <a:extLst>
                <a:ext uri="{FF2B5EF4-FFF2-40B4-BE49-F238E27FC236}">
                  <a16:creationId xmlns:a16="http://schemas.microsoft.com/office/drawing/2014/main" id="{2793DD76-95C9-3652-15C0-56BFE262C2EF}"/>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331989" name="Text Box 213">
              <a:extLst>
                <a:ext uri="{FF2B5EF4-FFF2-40B4-BE49-F238E27FC236}">
                  <a16:creationId xmlns:a16="http://schemas.microsoft.com/office/drawing/2014/main" id="{60767F97-6496-9954-901B-DCC6DB4FFE95}"/>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grpSp>
        <p:nvGrpSpPr>
          <p:cNvPr id="331991" name="Group 215">
            <a:extLst>
              <a:ext uri="{FF2B5EF4-FFF2-40B4-BE49-F238E27FC236}">
                <a16:creationId xmlns:a16="http://schemas.microsoft.com/office/drawing/2014/main" id="{16191D05-1EAD-8D02-B552-2359299FCFDC}"/>
              </a:ext>
            </a:extLst>
          </p:cNvPr>
          <p:cNvGrpSpPr>
            <a:grpSpLocks/>
          </p:cNvGrpSpPr>
          <p:nvPr/>
        </p:nvGrpSpPr>
        <p:grpSpPr bwMode="auto">
          <a:xfrm>
            <a:off x="2895600" y="3886200"/>
            <a:ext cx="3413125" cy="1863725"/>
            <a:chOff x="1824" y="2448"/>
            <a:chExt cx="2150" cy="1174"/>
          </a:xfrm>
        </p:grpSpPr>
        <p:sp>
          <p:nvSpPr>
            <p:cNvPr id="331975" name="Rectangle 199">
              <a:extLst>
                <a:ext uri="{FF2B5EF4-FFF2-40B4-BE49-F238E27FC236}">
                  <a16:creationId xmlns:a16="http://schemas.microsoft.com/office/drawing/2014/main" id="{1A3BA86D-6C26-C8D8-F1CD-AE11EACFCEFE}"/>
                </a:ext>
              </a:extLst>
            </p:cNvPr>
            <p:cNvSpPr>
              <a:spLocks noChangeArrowheads="1"/>
            </p:cNvSpPr>
            <p:nvPr/>
          </p:nvSpPr>
          <p:spPr bwMode="auto">
            <a:xfrm>
              <a:off x="1824" y="2448"/>
              <a:ext cx="2150"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0" i="1">
                  <a:solidFill>
                    <a:srgbClr val="000066"/>
                  </a:solidFill>
                  <a:latin typeface="Verdana" panose="020B0604030504040204" pitchFamily="34" charset="0"/>
                </a:rPr>
                <a:t>How do people </a:t>
              </a:r>
              <a:br>
                <a:rPr lang="en-US" altLang="LID4096" sz="2800" b="0" i="1">
                  <a:solidFill>
                    <a:srgbClr val="000066"/>
                  </a:solidFill>
                  <a:latin typeface="Verdana" panose="020B0604030504040204" pitchFamily="34" charset="0"/>
                </a:rPr>
              </a:br>
              <a:r>
                <a:rPr lang="en-US" altLang="LID4096" sz="2800" b="0" i="1">
                  <a:solidFill>
                    <a:srgbClr val="000066"/>
                  </a:solidFill>
                  <a:latin typeface="Verdana" panose="020B0604030504040204" pitchFamily="34" charset="0"/>
                </a:rPr>
                <a:t>judge availability?</a:t>
              </a:r>
            </a:p>
          </p:txBody>
        </p:sp>
        <p:sp>
          <p:nvSpPr>
            <p:cNvPr id="331990" name="Line 214">
              <a:extLst>
                <a:ext uri="{FF2B5EF4-FFF2-40B4-BE49-F238E27FC236}">
                  <a16:creationId xmlns:a16="http://schemas.microsoft.com/office/drawing/2014/main" id="{14C1EBC4-4D04-4208-06D2-97EF80A73054}"/>
                </a:ext>
              </a:extLst>
            </p:cNvPr>
            <p:cNvSpPr>
              <a:spLocks noChangeShapeType="1"/>
            </p:cNvSpPr>
            <p:nvPr/>
          </p:nvSpPr>
          <p:spPr bwMode="auto">
            <a:xfrm>
              <a:off x="1824" y="3024"/>
              <a:ext cx="0" cy="598"/>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31985"/>
                                        </p:tgtEl>
                                        <p:attrNameLst>
                                          <p:attrName>style.visibility</p:attrName>
                                        </p:attrNameLst>
                                      </p:cBhvr>
                                      <p:to>
                                        <p:strVal val="visible"/>
                                      </p:to>
                                    </p:set>
                                    <p:animEffect transition="in" filter="dissolve">
                                      <p:cBhvr>
                                        <p:cTn id="7" dur="500"/>
                                        <p:tgtEl>
                                          <p:spTgt spid="3319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31991"/>
                                        </p:tgtEl>
                                        <p:attrNameLst>
                                          <p:attrName>style.visibility</p:attrName>
                                        </p:attrNameLst>
                                      </p:cBhvr>
                                      <p:to>
                                        <p:strVal val="visible"/>
                                      </p:to>
                                    </p:set>
                                    <p:animEffect transition="in" filter="dissolve">
                                      <p:cBhvr>
                                        <p:cTn id="12" dur="500"/>
                                        <p:tgtEl>
                                          <p:spTgt spid="331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6" name="Rectangle 4">
            <a:extLst>
              <a:ext uri="{FF2B5EF4-FFF2-40B4-BE49-F238E27FC236}">
                <a16:creationId xmlns:a16="http://schemas.microsoft.com/office/drawing/2014/main" id="{5559C9D2-D480-C755-0187-11B0BE6B77CF}"/>
              </a:ext>
            </a:extLst>
          </p:cNvPr>
          <p:cNvSpPr>
            <a:spLocks noGrp="1" noChangeArrowheads="1"/>
          </p:cNvSpPr>
          <p:nvPr>
            <p:ph type="title"/>
          </p:nvPr>
        </p:nvSpPr>
        <p:spPr/>
        <p:txBody>
          <a:bodyPr/>
          <a:lstStyle/>
          <a:p>
            <a:r>
              <a:rPr lang="en-US" altLang="LID4096"/>
              <a:t>How do people judge availability?</a:t>
            </a:r>
          </a:p>
        </p:txBody>
      </p:sp>
      <p:sp>
        <p:nvSpPr>
          <p:cNvPr id="161797" name="Rectangle 5">
            <a:extLst>
              <a:ext uri="{FF2B5EF4-FFF2-40B4-BE49-F238E27FC236}">
                <a16:creationId xmlns:a16="http://schemas.microsoft.com/office/drawing/2014/main" id="{1907E8F1-E9F0-9CDF-285A-204C72059C1B}"/>
              </a:ext>
            </a:extLst>
          </p:cNvPr>
          <p:cNvSpPr>
            <a:spLocks noGrp="1" noChangeArrowheads="1"/>
          </p:cNvSpPr>
          <p:nvPr>
            <p:ph type="body" idx="1"/>
          </p:nvPr>
        </p:nvSpPr>
        <p:spPr/>
        <p:txBody>
          <a:bodyPr/>
          <a:lstStyle/>
          <a:p>
            <a:r>
              <a:rPr lang="en-US" altLang="LID4096"/>
              <a:t>Inter-personal relationships, needs, context</a:t>
            </a:r>
            <a:endParaRPr lang="en-US" altLang="LID4096">
              <a:sym typeface="Symbol" panose="05050102010706020507" pitchFamily="18" charset="2"/>
            </a:endParaRPr>
          </a:p>
        </p:txBody>
      </p:sp>
      <p:pic>
        <p:nvPicPr>
          <p:cNvPr id="161811" name="Picture 19">
            <a:extLst>
              <a:ext uri="{FF2B5EF4-FFF2-40B4-BE49-F238E27FC236}">
                <a16:creationId xmlns:a16="http://schemas.microsoft.com/office/drawing/2014/main" id="{43901A7C-CB98-EC7C-4918-152A3D516027}"/>
              </a:ext>
            </a:extLst>
          </p:cNvPr>
          <p:cNvPicPr>
            <a:picLocks noChangeAspect="1" noChangeArrowheads="1"/>
          </p:cNvPicPr>
          <p:nvPr/>
        </p:nvPicPr>
        <p:blipFill>
          <a:blip r:embed="rId3">
            <a:lum bright="12000"/>
            <a:extLst>
              <a:ext uri="{28A0092B-C50C-407E-A947-70E740481C1C}">
                <a14:useLocalDpi xmlns:a14="http://schemas.microsoft.com/office/drawing/2010/main" val="0"/>
              </a:ext>
            </a:extLst>
          </a:blip>
          <a:srcRect b="12727"/>
          <a:stretch>
            <a:fillRect/>
          </a:stretch>
        </p:blipFill>
        <p:spPr bwMode="auto">
          <a:xfrm>
            <a:off x="3124200" y="2667000"/>
            <a:ext cx="2765425"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21F04700-F4DB-BBD2-0D0B-F3594984D679}"/>
              </a:ext>
            </a:extLst>
          </p:cNvPr>
          <p:cNvSpPr>
            <a:spLocks noGrp="1" noChangeArrowheads="1"/>
          </p:cNvSpPr>
          <p:nvPr>
            <p:ph type="title"/>
          </p:nvPr>
        </p:nvSpPr>
        <p:spPr/>
        <p:txBody>
          <a:bodyPr/>
          <a:lstStyle/>
          <a:p>
            <a:r>
              <a:rPr lang="en-US" altLang="LID4096"/>
              <a:t>How do people judge availability?</a:t>
            </a:r>
          </a:p>
        </p:txBody>
      </p:sp>
      <p:sp>
        <p:nvSpPr>
          <p:cNvPr id="162819" name="Rectangle 3">
            <a:extLst>
              <a:ext uri="{FF2B5EF4-FFF2-40B4-BE49-F238E27FC236}">
                <a16:creationId xmlns:a16="http://schemas.microsoft.com/office/drawing/2014/main" id="{596421D0-952B-B475-73BA-59BCE146DA30}"/>
              </a:ext>
            </a:extLst>
          </p:cNvPr>
          <p:cNvSpPr>
            <a:spLocks noGrp="1" noChangeArrowheads="1"/>
          </p:cNvSpPr>
          <p:nvPr>
            <p:ph type="body" idx="1"/>
          </p:nvPr>
        </p:nvSpPr>
        <p:spPr/>
        <p:txBody>
          <a:bodyPr/>
          <a:lstStyle/>
          <a:p>
            <a:r>
              <a:rPr lang="en-US" altLang="LID4096" b="1">
                <a:solidFill>
                  <a:srgbClr val="CC0000"/>
                </a:solidFill>
              </a:rPr>
              <a:t>Awareness of</a:t>
            </a:r>
            <a:r>
              <a:rPr lang="en-US" altLang="LID4096" b="1"/>
              <a:t> </a:t>
            </a:r>
            <a:r>
              <a:rPr lang="en-US" altLang="LID4096" b="1">
                <a:solidFill>
                  <a:srgbClr val="CC0000"/>
                </a:solidFill>
              </a:rPr>
              <a:t>state</a:t>
            </a:r>
            <a:r>
              <a:rPr lang="en-US" altLang="LID4096"/>
              <a:t> of the other person</a:t>
            </a:r>
          </a:p>
        </p:txBody>
      </p:sp>
      <p:pic>
        <p:nvPicPr>
          <p:cNvPr id="162820" name="Picture 4">
            <a:extLst>
              <a:ext uri="{FF2B5EF4-FFF2-40B4-BE49-F238E27FC236}">
                <a16:creationId xmlns:a16="http://schemas.microsoft.com/office/drawing/2014/main" id="{5F140D64-0D65-1C1C-AC34-1CF9B53246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200400"/>
            <a:ext cx="4724400" cy="3149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a:extLst>
              <a:ext uri="{FF2B5EF4-FFF2-40B4-BE49-F238E27FC236}">
                <a16:creationId xmlns:a16="http://schemas.microsoft.com/office/drawing/2014/main" id="{D8971C43-7F20-FE27-6089-FDAB1F0D90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743200"/>
            <a:ext cx="2428875" cy="1822450"/>
          </a:xfrm>
          <a:prstGeom prst="rect">
            <a:avLst/>
          </a:prstGeom>
          <a:noFill/>
          <a:extLst>
            <a:ext uri="{909E8E84-426E-40DD-AFC4-6F175D3DCCD1}">
              <a14:hiddenFill xmlns:a14="http://schemas.microsoft.com/office/drawing/2010/main">
                <a:solidFill>
                  <a:srgbClr val="FFFFFF"/>
                </a:solidFill>
              </a14:hiddenFill>
            </a:ext>
          </a:extLst>
        </p:spPr>
      </p:pic>
      <p:pic>
        <p:nvPicPr>
          <p:cNvPr id="152579" name="Picture 3">
            <a:extLst>
              <a:ext uri="{FF2B5EF4-FFF2-40B4-BE49-F238E27FC236}">
                <a16:creationId xmlns:a16="http://schemas.microsoft.com/office/drawing/2014/main" id="{EDCFAACA-F2B3-E31D-5D03-FF5057E7FA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743200"/>
            <a:ext cx="2428875" cy="1822450"/>
          </a:xfrm>
          <a:prstGeom prst="rect">
            <a:avLst/>
          </a:prstGeom>
          <a:noFill/>
          <a:extLst>
            <a:ext uri="{909E8E84-426E-40DD-AFC4-6F175D3DCCD1}">
              <a14:hiddenFill xmlns:a14="http://schemas.microsoft.com/office/drawing/2010/main">
                <a:solidFill>
                  <a:srgbClr val="FFFFFF"/>
                </a:solidFill>
              </a14:hiddenFill>
            </a:ext>
          </a:extLst>
        </p:spPr>
      </p:pic>
      <p:sp>
        <p:nvSpPr>
          <p:cNvPr id="152583" name="Rectangle 7">
            <a:extLst>
              <a:ext uri="{FF2B5EF4-FFF2-40B4-BE49-F238E27FC236}">
                <a16:creationId xmlns:a16="http://schemas.microsoft.com/office/drawing/2014/main" id="{1BD131E2-BE00-FE04-338F-4BF3EE267DF5}"/>
              </a:ext>
            </a:extLst>
          </p:cNvPr>
          <p:cNvSpPr>
            <a:spLocks noGrp="1" noChangeArrowheads="1"/>
          </p:cNvSpPr>
          <p:nvPr>
            <p:ph type="title"/>
          </p:nvPr>
        </p:nvSpPr>
        <p:spPr/>
        <p:txBody>
          <a:bodyPr/>
          <a:lstStyle/>
          <a:p>
            <a:r>
              <a:rPr lang="en-US" altLang="LID4096"/>
              <a:t>How do people judge availability?</a:t>
            </a:r>
          </a:p>
        </p:txBody>
      </p:sp>
      <p:sp>
        <p:nvSpPr>
          <p:cNvPr id="152592" name="Rectangle 16">
            <a:extLst>
              <a:ext uri="{FF2B5EF4-FFF2-40B4-BE49-F238E27FC236}">
                <a16:creationId xmlns:a16="http://schemas.microsoft.com/office/drawing/2014/main" id="{85A83C68-42C8-FCDA-5A88-D2666D388328}"/>
              </a:ext>
            </a:extLst>
          </p:cNvPr>
          <p:cNvSpPr>
            <a:spLocks noGrp="1" noChangeArrowheads="1"/>
          </p:cNvSpPr>
          <p:nvPr>
            <p:ph type="body" idx="1"/>
          </p:nvPr>
        </p:nvSpPr>
        <p:spPr/>
        <p:txBody>
          <a:bodyPr/>
          <a:lstStyle/>
          <a:p>
            <a:r>
              <a:rPr lang="en-US" altLang="LID4096" b="1">
                <a:solidFill>
                  <a:srgbClr val="CC0000"/>
                </a:solidFill>
              </a:rPr>
              <a:t>Awareness of</a:t>
            </a:r>
            <a:r>
              <a:rPr lang="en-US" altLang="LID4096" b="1"/>
              <a:t> </a:t>
            </a:r>
            <a:r>
              <a:rPr lang="en-US" altLang="LID4096" b="1">
                <a:solidFill>
                  <a:srgbClr val="CC0000"/>
                </a:solidFill>
              </a:rPr>
              <a:t>state</a:t>
            </a:r>
            <a:r>
              <a:rPr lang="en-US" altLang="LID4096"/>
              <a:t> of the other person</a:t>
            </a:r>
          </a:p>
          <a:p>
            <a:endParaRPr lang="en-US" altLang="LID4096"/>
          </a:p>
        </p:txBody>
      </p:sp>
      <p:pic>
        <p:nvPicPr>
          <p:cNvPr id="152585" name="Picture 9">
            <a:extLst>
              <a:ext uri="{FF2B5EF4-FFF2-40B4-BE49-F238E27FC236}">
                <a16:creationId xmlns:a16="http://schemas.microsoft.com/office/drawing/2014/main" id="{ECC5F246-9718-310D-1E2D-436BAE484D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2743200"/>
            <a:ext cx="2428875" cy="1822450"/>
          </a:xfrm>
          <a:prstGeom prst="rect">
            <a:avLst/>
          </a:prstGeom>
          <a:noFill/>
          <a:extLst>
            <a:ext uri="{909E8E84-426E-40DD-AFC4-6F175D3DCCD1}">
              <a14:hiddenFill xmlns:a14="http://schemas.microsoft.com/office/drawing/2010/main">
                <a:solidFill>
                  <a:srgbClr val="FFFFFF"/>
                </a:solidFill>
              </a14:hiddenFill>
            </a:ext>
          </a:extLst>
        </p:spPr>
      </p:pic>
      <p:pic>
        <p:nvPicPr>
          <p:cNvPr id="152588" name="Picture 12">
            <a:extLst>
              <a:ext uri="{FF2B5EF4-FFF2-40B4-BE49-F238E27FC236}">
                <a16:creationId xmlns:a16="http://schemas.microsoft.com/office/drawing/2014/main" id="{DC887EC3-07AE-93A0-CFDD-8E4425DFFC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4724400"/>
            <a:ext cx="24384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52589" name="Picture 13">
            <a:extLst>
              <a:ext uri="{FF2B5EF4-FFF2-40B4-BE49-F238E27FC236}">
                <a16:creationId xmlns:a16="http://schemas.microsoft.com/office/drawing/2014/main" id="{06FB4821-0AB8-4DF5-A82D-FE195550F4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4724400"/>
            <a:ext cx="24384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52590" name="Picture 14">
            <a:extLst>
              <a:ext uri="{FF2B5EF4-FFF2-40B4-BE49-F238E27FC236}">
                <a16:creationId xmlns:a16="http://schemas.microsoft.com/office/drawing/2014/main" id="{99CC053C-EA44-7740-5D74-E388AEE16C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4724400"/>
            <a:ext cx="24384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52581" name="Text Box 5">
            <a:extLst>
              <a:ext uri="{FF2B5EF4-FFF2-40B4-BE49-F238E27FC236}">
                <a16:creationId xmlns:a16="http://schemas.microsoft.com/office/drawing/2014/main" id="{D017C996-4330-2ECC-AC12-13CDFA8B488E}"/>
              </a:ext>
            </a:extLst>
          </p:cNvPr>
          <p:cNvSpPr txBox="1">
            <a:spLocks noChangeArrowheads="1"/>
          </p:cNvSpPr>
          <p:nvPr/>
        </p:nvSpPr>
        <p:spPr bwMode="auto">
          <a:xfrm>
            <a:off x="381000" y="4114800"/>
            <a:ext cx="243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a:solidFill>
                  <a:schemeClr val="bg1"/>
                </a:solidFill>
                <a:effectLst>
                  <a:outerShdw blurRad="38100" dist="38100" dir="2700000" algn="tl">
                    <a:srgbClr val="000000"/>
                  </a:outerShdw>
                </a:effectLst>
                <a:latin typeface="Arial Black" panose="020B0A04020102020204" pitchFamily="34" charset="0"/>
              </a:rPr>
              <a:t>empty room</a:t>
            </a:r>
          </a:p>
        </p:txBody>
      </p:sp>
      <p:sp>
        <p:nvSpPr>
          <p:cNvPr id="152582" name="Text Box 6">
            <a:extLst>
              <a:ext uri="{FF2B5EF4-FFF2-40B4-BE49-F238E27FC236}">
                <a16:creationId xmlns:a16="http://schemas.microsoft.com/office/drawing/2014/main" id="{0282F1CF-2DC2-6C4F-4C32-42DF33DB3047}"/>
              </a:ext>
            </a:extLst>
          </p:cNvPr>
          <p:cNvSpPr txBox="1">
            <a:spLocks noChangeArrowheads="1"/>
          </p:cNvSpPr>
          <p:nvPr/>
        </p:nvSpPr>
        <p:spPr bwMode="auto">
          <a:xfrm>
            <a:off x="3048000" y="4114800"/>
            <a:ext cx="243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a:solidFill>
                  <a:schemeClr val="bg1"/>
                </a:solidFill>
                <a:effectLst>
                  <a:outerShdw blurRad="38100" dist="38100" dir="2700000" algn="tl">
                    <a:srgbClr val="000000"/>
                  </a:outerShdw>
                </a:effectLst>
                <a:latin typeface="Arial Black" panose="020B0A04020102020204" pitchFamily="34" charset="0"/>
              </a:rPr>
              <a:t>in transition</a:t>
            </a:r>
          </a:p>
        </p:txBody>
      </p:sp>
      <p:sp>
        <p:nvSpPr>
          <p:cNvPr id="152586" name="Text Box 10">
            <a:extLst>
              <a:ext uri="{FF2B5EF4-FFF2-40B4-BE49-F238E27FC236}">
                <a16:creationId xmlns:a16="http://schemas.microsoft.com/office/drawing/2014/main" id="{B5915FC5-A612-BE78-405F-C55E09B5CC76}"/>
              </a:ext>
            </a:extLst>
          </p:cNvPr>
          <p:cNvSpPr txBox="1">
            <a:spLocks noChangeArrowheads="1"/>
          </p:cNvSpPr>
          <p:nvPr/>
        </p:nvSpPr>
        <p:spPr bwMode="auto">
          <a:xfrm>
            <a:off x="5715000" y="4114800"/>
            <a:ext cx="243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a:solidFill>
                  <a:schemeClr val="bg1"/>
                </a:solidFill>
                <a:effectLst>
                  <a:outerShdw blurRad="38100" dist="38100" dir="2700000" algn="tl">
                    <a:srgbClr val="000000"/>
                  </a:outerShdw>
                </a:effectLst>
                <a:latin typeface="Arial Black" panose="020B0A04020102020204" pitchFamily="34" charset="0"/>
              </a:rPr>
              <a:t>working</a:t>
            </a:r>
          </a:p>
        </p:txBody>
      </p:sp>
      <p:sp>
        <p:nvSpPr>
          <p:cNvPr id="152587" name="Text Box 11">
            <a:extLst>
              <a:ext uri="{FF2B5EF4-FFF2-40B4-BE49-F238E27FC236}">
                <a16:creationId xmlns:a16="http://schemas.microsoft.com/office/drawing/2014/main" id="{2DC269BD-7D9E-CBA4-A2A3-3088C2F831A3}"/>
              </a:ext>
            </a:extLst>
          </p:cNvPr>
          <p:cNvSpPr txBox="1">
            <a:spLocks noChangeArrowheads="1"/>
          </p:cNvSpPr>
          <p:nvPr/>
        </p:nvSpPr>
        <p:spPr bwMode="auto">
          <a:xfrm>
            <a:off x="1676400" y="6096000"/>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a:solidFill>
                  <a:schemeClr val="bg1"/>
                </a:solidFill>
                <a:effectLst>
                  <a:outerShdw blurRad="38100" dist="38100" dir="2700000" algn="tl">
                    <a:srgbClr val="000000"/>
                  </a:outerShdw>
                </a:effectLst>
                <a:latin typeface="Arial Black" panose="020B0A04020102020204" pitchFamily="34" charset="0"/>
              </a:rPr>
              <a:t>in conversation</a:t>
            </a:r>
          </a:p>
        </p:txBody>
      </p:sp>
      <p:sp>
        <p:nvSpPr>
          <p:cNvPr id="152591" name="Text Box 15">
            <a:extLst>
              <a:ext uri="{FF2B5EF4-FFF2-40B4-BE49-F238E27FC236}">
                <a16:creationId xmlns:a16="http://schemas.microsoft.com/office/drawing/2014/main" id="{0DA34CD9-9B91-4449-2188-D3EAF636C32B}"/>
              </a:ext>
            </a:extLst>
          </p:cNvPr>
          <p:cNvSpPr txBox="1">
            <a:spLocks noChangeArrowheads="1"/>
          </p:cNvSpPr>
          <p:nvPr/>
        </p:nvSpPr>
        <p:spPr bwMode="auto">
          <a:xfrm>
            <a:off x="5791200" y="6096000"/>
            <a:ext cx="243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a:solidFill>
                  <a:schemeClr val="bg1"/>
                </a:solidFill>
                <a:effectLst>
                  <a:outerShdw blurRad="38100" dist="38100" dir="2700000" algn="tl">
                    <a:srgbClr val="000000"/>
                  </a:outerShdw>
                </a:effectLst>
                <a:latin typeface="Arial Black" panose="020B0A04020102020204" pitchFamily="34" charset="0"/>
              </a:rPr>
              <a:t>idle</a:t>
            </a:r>
          </a:p>
        </p:txBody>
      </p:sp>
      <p:sp>
        <p:nvSpPr>
          <p:cNvPr id="152593" name="Text Box 17">
            <a:extLst>
              <a:ext uri="{FF2B5EF4-FFF2-40B4-BE49-F238E27FC236}">
                <a16:creationId xmlns:a16="http://schemas.microsoft.com/office/drawing/2014/main" id="{9B29EF59-281B-F835-97A0-B2743434CB18}"/>
              </a:ext>
            </a:extLst>
          </p:cNvPr>
          <p:cNvSpPr txBox="1">
            <a:spLocks noChangeArrowheads="1"/>
          </p:cNvSpPr>
          <p:nvPr/>
        </p:nvSpPr>
        <p:spPr bwMode="auto">
          <a:xfrm>
            <a:off x="7315200" y="6553200"/>
            <a:ext cx="1828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400" b="0" i="1">
                <a:latin typeface="Verdana" panose="020B0604030504040204" pitchFamily="34" charset="0"/>
              </a:rPr>
              <a:t>with Brad Johnson</a:t>
            </a:r>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a:extLst>
              <a:ext uri="{FF2B5EF4-FFF2-40B4-BE49-F238E27FC236}">
                <a16:creationId xmlns:a16="http://schemas.microsoft.com/office/drawing/2014/main" id="{AEF0FD6A-30F6-118E-02CD-63458DA80AF3}"/>
              </a:ext>
            </a:extLst>
          </p:cNvPr>
          <p:cNvSpPr>
            <a:spLocks noGrp="1" noChangeArrowheads="1"/>
          </p:cNvSpPr>
          <p:nvPr>
            <p:ph type="title"/>
          </p:nvPr>
        </p:nvSpPr>
        <p:spPr/>
        <p:txBody>
          <a:bodyPr/>
          <a:lstStyle/>
          <a:p>
            <a:r>
              <a:rPr lang="en-US" altLang="LID4096"/>
              <a:t>How do people judge availability?</a:t>
            </a:r>
          </a:p>
        </p:txBody>
      </p:sp>
      <p:grpSp>
        <p:nvGrpSpPr>
          <p:cNvPr id="595971" name="Group 3">
            <a:extLst>
              <a:ext uri="{FF2B5EF4-FFF2-40B4-BE49-F238E27FC236}">
                <a16:creationId xmlns:a16="http://schemas.microsoft.com/office/drawing/2014/main" id="{6B842C60-89CB-0B90-4D96-061DD2647CA5}"/>
              </a:ext>
            </a:extLst>
          </p:cNvPr>
          <p:cNvGrpSpPr>
            <a:grpSpLocks/>
          </p:cNvGrpSpPr>
          <p:nvPr/>
        </p:nvGrpSpPr>
        <p:grpSpPr bwMode="auto">
          <a:xfrm>
            <a:off x="533400" y="4491038"/>
            <a:ext cx="7543800" cy="417512"/>
            <a:chOff x="336" y="2829"/>
            <a:chExt cx="4752" cy="263"/>
          </a:xfrm>
        </p:grpSpPr>
        <p:sp>
          <p:nvSpPr>
            <p:cNvPr id="595972" name="Text Box 4">
              <a:extLst>
                <a:ext uri="{FF2B5EF4-FFF2-40B4-BE49-F238E27FC236}">
                  <a16:creationId xmlns:a16="http://schemas.microsoft.com/office/drawing/2014/main" id="{106ED748-AB08-8D6F-FF9B-AF47DBABE04A}"/>
                </a:ext>
              </a:extLst>
            </p:cNvPr>
            <p:cNvSpPr txBox="1">
              <a:spLocks noChangeArrowheads="1"/>
            </p:cNvSpPr>
            <p:nvPr/>
          </p:nvSpPr>
          <p:spPr bwMode="auto">
            <a:xfrm rot="-2209767">
              <a:off x="336" y="2880"/>
              <a:ext cx="120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1600">
                  <a:latin typeface="Verdana" panose="020B0604030504040204" pitchFamily="34" charset="0"/>
                </a:rPr>
                <a:t>Absent</a:t>
              </a:r>
            </a:p>
          </p:txBody>
        </p:sp>
        <p:sp>
          <p:nvSpPr>
            <p:cNvPr id="595973" name="Text Box 5">
              <a:extLst>
                <a:ext uri="{FF2B5EF4-FFF2-40B4-BE49-F238E27FC236}">
                  <a16:creationId xmlns:a16="http://schemas.microsoft.com/office/drawing/2014/main" id="{1C10B033-B069-9BDD-37F7-8FE041700755}"/>
                </a:ext>
              </a:extLst>
            </p:cNvPr>
            <p:cNvSpPr txBox="1">
              <a:spLocks noChangeArrowheads="1"/>
            </p:cNvSpPr>
            <p:nvPr/>
          </p:nvSpPr>
          <p:spPr bwMode="auto">
            <a:xfrm rot="-2209767">
              <a:off x="2976" y="2880"/>
              <a:ext cx="120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1600">
                  <a:latin typeface="Verdana" panose="020B0604030504040204" pitchFamily="34" charset="0"/>
                </a:rPr>
                <a:t>In transition</a:t>
              </a:r>
            </a:p>
          </p:txBody>
        </p:sp>
        <p:sp>
          <p:nvSpPr>
            <p:cNvPr id="595974" name="Text Box 6">
              <a:extLst>
                <a:ext uri="{FF2B5EF4-FFF2-40B4-BE49-F238E27FC236}">
                  <a16:creationId xmlns:a16="http://schemas.microsoft.com/office/drawing/2014/main" id="{48E7F3DA-1452-22F1-CD1A-06BDC467D626}"/>
                </a:ext>
              </a:extLst>
            </p:cNvPr>
            <p:cNvSpPr txBox="1">
              <a:spLocks noChangeArrowheads="1"/>
            </p:cNvSpPr>
            <p:nvPr/>
          </p:nvSpPr>
          <p:spPr bwMode="auto">
            <a:xfrm rot="-2209767">
              <a:off x="1125" y="2829"/>
              <a:ext cx="137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1600">
                  <a:latin typeface="Verdana" panose="020B0604030504040204" pitchFamily="34" charset="0"/>
                </a:rPr>
                <a:t>Conversation</a:t>
              </a:r>
            </a:p>
          </p:txBody>
        </p:sp>
        <p:sp>
          <p:nvSpPr>
            <p:cNvPr id="595975" name="Text Box 7">
              <a:extLst>
                <a:ext uri="{FF2B5EF4-FFF2-40B4-BE49-F238E27FC236}">
                  <a16:creationId xmlns:a16="http://schemas.microsoft.com/office/drawing/2014/main" id="{2DEEEA74-B229-9FCD-4792-41B6C59565DA}"/>
                </a:ext>
              </a:extLst>
            </p:cNvPr>
            <p:cNvSpPr txBox="1">
              <a:spLocks noChangeArrowheads="1"/>
            </p:cNvSpPr>
            <p:nvPr/>
          </p:nvSpPr>
          <p:spPr bwMode="auto">
            <a:xfrm rot="-2209767">
              <a:off x="3888" y="2880"/>
              <a:ext cx="120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1600">
                  <a:latin typeface="Verdana" panose="020B0604030504040204" pitchFamily="34" charset="0"/>
                </a:rPr>
                <a:t>Idle</a:t>
              </a:r>
            </a:p>
          </p:txBody>
        </p:sp>
        <p:sp>
          <p:nvSpPr>
            <p:cNvPr id="595976" name="Text Box 8">
              <a:extLst>
                <a:ext uri="{FF2B5EF4-FFF2-40B4-BE49-F238E27FC236}">
                  <a16:creationId xmlns:a16="http://schemas.microsoft.com/office/drawing/2014/main" id="{289A4A5E-4E5F-73A5-D1DC-B5AD8DBD9BC1}"/>
                </a:ext>
              </a:extLst>
            </p:cNvPr>
            <p:cNvSpPr txBox="1">
              <a:spLocks noChangeArrowheads="1"/>
            </p:cNvSpPr>
            <p:nvPr/>
          </p:nvSpPr>
          <p:spPr bwMode="auto">
            <a:xfrm rot="-2209767">
              <a:off x="2160" y="2880"/>
              <a:ext cx="120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1600">
                  <a:latin typeface="Verdana" panose="020B0604030504040204" pitchFamily="34" charset="0"/>
                </a:rPr>
                <a:t>At work</a:t>
              </a:r>
            </a:p>
          </p:txBody>
        </p:sp>
      </p:grpSp>
      <p:sp>
        <p:nvSpPr>
          <p:cNvPr id="595977" name="Line 9">
            <a:extLst>
              <a:ext uri="{FF2B5EF4-FFF2-40B4-BE49-F238E27FC236}">
                <a16:creationId xmlns:a16="http://schemas.microsoft.com/office/drawing/2014/main" id="{9C011266-5032-DD77-8111-39EAF70297C0}"/>
              </a:ext>
            </a:extLst>
          </p:cNvPr>
          <p:cNvSpPr>
            <a:spLocks noChangeShapeType="1"/>
          </p:cNvSpPr>
          <p:nvPr/>
        </p:nvSpPr>
        <p:spPr bwMode="auto">
          <a:xfrm>
            <a:off x="609600" y="5410200"/>
            <a:ext cx="7839075" cy="0"/>
          </a:xfrm>
          <a:prstGeom prst="line">
            <a:avLst/>
          </a:prstGeom>
          <a:noFill/>
          <a:ln w="76200">
            <a:solidFill>
              <a:srgbClr val="CC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595978" name="Picture 10">
            <a:extLst>
              <a:ext uri="{FF2B5EF4-FFF2-40B4-BE49-F238E27FC236}">
                <a16:creationId xmlns:a16="http://schemas.microsoft.com/office/drawing/2014/main" id="{B1CD9327-F677-81A6-C0B6-64CAC2B31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 y="2362200"/>
            <a:ext cx="2428875" cy="18224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95979" name="Picture 11">
            <a:extLst>
              <a:ext uri="{FF2B5EF4-FFF2-40B4-BE49-F238E27FC236}">
                <a16:creationId xmlns:a16="http://schemas.microsoft.com/office/drawing/2014/main" id="{D94030A9-8F74-EF40-98FF-BDA45E261E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362200"/>
            <a:ext cx="2438400" cy="18288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95980" name="Picture 12">
            <a:extLst>
              <a:ext uri="{FF2B5EF4-FFF2-40B4-BE49-F238E27FC236}">
                <a16:creationId xmlns:a16="http://schemas.microsoft.com/office/drawing/2014/main" id="{D68C31C3-DD0E-84C0-9EEE-66B0C1A3EE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362200"/>
            <a:ext cx="2428875" cy="182245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95981" name="Picture 13">
            <a:extLst>
              <a:ext uri="{FF2B5EF4-FFF2-40B4-BE49-F238E27FC236}">
                <a16:creationId xmlns:a16="http://schemas.microsoft.com/office/drawing/2014/main" id="{9FBF2AD6-E87C-6822-01E7-B5C480F8FA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5375" y="2362200"/>
            <a:ext cx="2428875" cy="18224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95982" name="Picture 14">
            <a:extLst>
              <a:ext uri="{FF2B5EF4-FFF2-40B4-BE49-F238E27FC236}">
                <a16:creationId xmlns:a16="http://schemas.microsoft.com/office/drawing/2014/main" id="{5C6D35F5-DD1A-9AB1-5861-F24AD038C3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5050" y="2362200"/>
            <a:ext cx="2438400" cy="18288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95983" name="Text Box 15">
            <a:extLst>
              <a:ext uri="{FF2B5EF4-FFF2-40B4-BE49-F238E27FC236}">
                <a16:creationId xmlns:a16="http://schemas.microsoft.com/office/drawing/2014/main" id="{9E30E03C-4D00-516D-17EC-47096AB55965}"/>
              </a:ext>
            </a:extLst>
          </p:cNvPr>
          <p:cNvSpPr txBox="1">
            <a:spLocks noChangeArrowheads="1"/>
          </p:cNvSpPr>
          <p:nvPr/>
        </p:nvSpPr>
        <p:spPr bwMode="auto">
          <a:xfrm>
            <a:off x="2819400" y="5486400"/>
            <a:ext cx="3228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000" i="1">
                <a:solidFill>
                  <a:srgbClr val="CC0000"/>
                </a:solidFill>
                <a:latin typeface="Verdana" panose="020B0604030504040204" pitchFamily="34" charset="0"/>
              </a:rPr>
              <a:t>availability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95978"/>
                                        </p:tgtEl>
                                        <p:attrNameLst>
                                          <p:attrName>style.visibility</p:attrName>
                                        </p:attrNameLst>
                                      </p:cBhvr>
                                      <p:to>
                                        <p:strVal val="visible"/>
                                      </p:to>
                                    </p:set>
                                  </p:childTnLst>
                                  <p:subTnLst>
                                    <p:set>
                                      <p:cBhvr override="childStyle">
                                        <p:cTn dur="1" fill="hold" display="0" masterRel="nextClick" afterEffect="1"/>
                                        <p:tgtEl>
                                          <p:spTgt spid="595978"/>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95979"/>
                                        </p:tgtEl>
                                        <p:attrNameLst>
                                          <p:attrName>style.visibility</p:attrName>
                                        </p:attrNameLst>
                                      </p:cBhvr>
                                      <p:to>
                                        <p:strVal val="visible"/>
                                      </p:to>
                                    </p:set>
                                  </p:childTnLst>
                                  <p:subTnLst>
                                    <p:set>
                                      <p:cBhvr override="childStyle">
                                        <p:cTn dur="1" fill="hold" display="0" masterRel="nextClick" afterEffect="1"/>
                                        <p:tgtEl>
                                          <p:spTgt spid="595979"/>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95980"/>
                                        </p:tgtEl>
                                        <p:attrNameLst>
                                          <p:attrName>style.visibility</p:attrName>
                                        </p:attrNameLst>
                                      </p:cBhvr>
                                      <p:to>
                                        <p:strVal val="visible"/>
                                      </p:to>
                                    </p:set>
                                  </p:childTnLst>
                                  <p:subTnLst>
                                    <p:set>
                                      <p:cBhvr override="childStyle">
                                        <p:cTn dur="1" fill="hold" display="0" masterRel="nextClick" afterEffect="1"/>
                                        <p:tgtEl>
                                          <p:spTgt spid="595980"/>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95981"/>
                                        </p:tgtEl>
                                        <p:attrNameLst>
                                          <p:attrName>style.visibility</p:attrName>
                                        </p:attrNameLst>
                                      </p:cBhvr>
                                      <p:to>
                                        <p:strVal val="visible"/>
                                      </p:to>
                                    </p:set>
                                  </p:childTnLst>
                                  <p:subTnLst>
                                    <p:set>
                                      <p:cBhvr override="childStyle">
                                        <p:cTn dur="1" fill="hold" display="0" masterRel="nextClick" afterEffect="1"/>
                                        <p:tgtEl>
                                          <p:spTgt spid="595981"/>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595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a:extLst>
              <a:ext uri="{FF2B5EF4-FFF2-40B4-BE49-F238E27FC236}">
                <a16:creationId xmlns:a16="http://schemas.microsoft.com/office/drawing/2014/main" id="{66CED98A-C0C7-052C-5EBE-BF7EE05A505D}"/>
              </a:ext>
            </a:extLst>
          </p:cNvPr>
          <p:cNvSpPr>
            <a:spLocks noGrp="1" noChangeArrowheads="1"/>
          </p:cNvSpPr>
          <p:nvPr>
            <p:ph type="title"/>
          </p:nvPr>
        </p:nvSpPr>
        <p:spPr/>
        <p:txBody>
          <a:bodyPr/>
          <a:lstStyle/>
          <a:p>
            <a:r>
              <a:rPr lang="en-US" altLang="LID4096"/>
              <a:t>Application: Peepholes</a:t>
            </a:r>
            <a:endParaRPr lang="en-CA" altLang="LID4096"/>
          </a:p>
        </p:txBody>
      </p:sp>
      <p:sp>
        <p:nvSpPr>
          <p:cNvPr id="549891" name="Rectangle 3">
            <a:extLst>
              <a:ext uri="{FF2B5EF4-FFF2-40B4-BE49-F238E27FC236}">
                <a16:creationId xmlns:a16="http://schemas.microsoft.com/office/drawing/2014/main" id="{B1736018-A510-8542-FF29-74D6F4C0C056}"/>
              </a:ext>
            </a:extLst>
          </p:cNvPr>
          <p:cNvSpPr>
            <a:spLocks noChangeArrowheads="1"/>
          </p:cNvSpPr>
          <p:nvPr/>
        </p:nvSpPr>
        <p:spPr bwMode="auto">
          <a:xfrm>
            <a:off x="5029200" y="2925763"/>
            <a:ext cx="3733800" cy="19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eaLnBrk="0" hangingPunct="0"/>
            <a:endParaRPr lang="en-CA" altLang="LID4096" b="0"/>
          </a:p>
        </p:txBody>
      </p:sp>
      <p:sp>
        <p:nvSpPr>
          <p:cNvPr id="549892" name="Line 4">
            <a:extLst>
              <a:ext uri="{FF2B5EF4-FFF2-40B4-BE49-F238E27FC236}">
                <a16:creationId xmlns:a16="http://schemas.microsoft.com/office/drawing/2014/main" id="{6FF9085B-238A-A3FD-2736-2D32D8721F8D}"/>
              </a:ext>
            </a:extLst>
          </p:cNvPr>
          <p:cNvSpPr>
            <a:spLocks noChangeShapeType="1"/>
          </p:cNvSpPr>
          <p:nvPr/>
        </p:nvSpPr>
        <p:spPr bwMode="auto">
          <a:xfrm>
            <a:off x="1219200" y="5029200"/>
            <a:ext cx="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549894" name="Group 6">
            <a:extLst>
              <a:ext uri="{FF2B5EF4-FFF2-40B4-BE49-F238E27FC236}">
                <a16:creationId xmlns:a16="http://schemas.microsoft.com/office/drawing/2014/main" id="{C8F35BB6-484E-0487-AAFB-0D3FC8895EC8}"/>
              </a:ext>
            </a:extLst>
          </p:cNvPr>
          <p:cNvGrpSpPr>
            <a:grpSpLocks/>
          </p:cNvGrpSpPr>
          <p:nvPr/>
        </p:nvGrpSpPr>
        <p:grpSpPr bwMode="auto">
          <a:xfrm>
            <a:off x="304800" y="5791200"/>
            <a:ext cx="8458200" cy="762000"/>
            <a:chOff x="192" y="3648"/>
            <a:chExt cx="5328" cy="480"/>
          </a:xfrm>
        </p:grpSpPr>
        <p:sp>
          <p:nvSpPr>
            <p:cNvPr id="549895" name="AutoShape 7">
              <a:extLst>
                <a:ext uri="{FF2B5EF4-FFF2-40B4-BE49-F238E27FC236}">
                  <a16:creationId xmlns:a16="http://schemas.microsoft.com/office/drawing/2014/main" id="{51C80529-EC34-0EAB-A571-8DE8837D6B08}"/>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49896" name="Text Box 8">
              <a:extLst>
                <a:ext uri="{FF2B5EF4-FFF2-40B4-BE49-F238E27FC236}">
                  <a16:creationId xmlns:a16="http://schemas.microsoft.com/office/drawing/2014/main" id="{62DB5AAF-57B4-944C-AE4A-100CA72EB74C}"/>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49897" name="Text Box 9">
              <a:extLst>
                <a:ext uri="{FF2B5EF4-FFF2-40B4-BE49-F238E27FC236}">
                  <a16:creationId xmlns:a16="http://schemas.microsoft.com/office/drawing/2014/main" id="{CEFC2C66-54AB-180C-B35B-376CDB8A961B}"/>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49898" name="Text Box 10">
              <a:extLst>
                <a:ext uri="{FF2B5EF4-FFF2-40B4-BE49-F238E27FC236}">
                  <a16:creationId xmlns:a16="http://schemas.microsoft.com/office/drawing/2014/main" id="{61983A75-3617-45DA-3A9D-0C80A4BA84C5}"/>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pic>
        <p:nvPicPr>
          <p:cNvPr id="549899" name="Picture 11">
            <a:extLst>
              <a:ext uri="{FF2B5EF4-FFF2-40B4-BE49-F238E27FC236}">
                <a16:creationId xmlns:a16="http://schemas.microsoft.com/office/drawing/2014/main" id="{5CA27E44-9981-856B-680A-733CA1AA24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447800"/>
            <a:ext cx="2682875" cy="353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9900" name="AutoShape 12">
            <a:extLst>
              <a:ext uri="{FF2B5EF4-FFF2-40B4-BE49-F238E27FC236}">
                <a16:creationId xmlns:a16="http://schemas.microsoft.com/office/drawing/2014/main" id="{955514BC-7CAF-A0B4-F878-6DFC2BFA2C9A}"/>
              </a:ext>
            </a:extLst>
          </p:cNvPr>
          <p:cNvSpPr>
            <a:spLocks/>
          </p:cNvSpPr>
          <p:nvPr/>
        </p:nvSpPr>
        <p:spPr bwMode="auto">
          <a:xfrm>
            <a:off x="4572000" y="2971800"/>
            <a:ext cx="1676400" cy="485775"/>
          </a:xfrm>
          <a:prstGeom prst="borderCallout2">
            <a:avLst>
              <a:gd name="adj1" fmla="val 23528"/>
              <a:gd name="adj2" fmla="val -4546"/>
              <a:gd name="adj3" fmla="val 23528"/>
              <a:gd name="adj4" fmla="val -12880"/>
              <a:gd name="adj5" fmla="val 105884"/>
              <a:gd name="adj6" fmla="val -71968"/>
            </a:avLst>
          </a:prstGeom>
          <a:noFill/>
          <a:ln w="28575">
            <a:solidFill>
              <a:schemeClr val="folHlink"/>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LID4096" b="0"/>
              <a:t>last seen…</a:t>
            </a:r>
          </a:p>
        </p:txBody>
      </p:sp>
      <p:sp>
        <p:nvSpPr>
          <p:cNvPr id="549901" name="AutoShape 13">
            <a:extLst>
              <a:ext uri="{FF2B5EF4-FFF2-40B4-BE49-F238E27FC236}">
                <a16:creationId xmlns:a16="http://schemas.microsoft.com/office/drawing/2014/main" id="{EC5A0142-E716-54B9-B1BA-33D1591AF88C}"/>
              </a:ext>
            </a:extLst>
          </p:cNvPr>
          <p:cNvSpPr>
            <a:spLocks/>
          </p:cNvSpPr>
          <p:nvPr/>
        </p:nvSpPr>
        <p:spPr bwMode="auto">
          <a:xfrm>
            <a:off x="4572000" y="4495800"/>
            <a:ext cx="1676400" cy="485775"/>
          </a:xfrm>
          <a:prstGeom prst="borderCallout2">
            <a:avLst>
              <a:gd name="adj1" fmla="val 23528"/>
              <a:gd name="adj2" fmla="val -4546"/>
              <a:gd name="adj3" fmla="val 23528"/>
              <a:gd name="adj4" fmla="val -33051"/>
              <a:gd name="adj5" fmla="val 7190"/>
              <a:gd name="adj6" fmla="val -62218"/>
            </a:avLst>
          </a:prstGeom>
          <a:noFill/>
          <a:ln w="28575">
            <a:solidFill>
              <a:schemeClr val="folHlink"/>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LID4096" b="0"/>
              <a:t>ambush</a:t>
            </a:r>
          </a:p>
        </p:txBody>
      </p:sp>
      <p:sp>
        <p:nvSpPr>
          <p:cNvPr id="549902" name="AutoShape 14">
            <a:extLst>
              <a:ext uri="{FF2B5EF4-FFF2-40B4-BE49-F238E27FC236}">
                <a16:creationId xmlns:a16="http://schemas.microsoft.com/office/drawing/2014/main" id="{D5DDBCA5-5FFA-42D5-E8F8-BDAABFAC3742}"/>
              </a:ext>
            </a:extLst>
          </p:cNvPr>
          <p:cNvSpPr>
            <a:spLocks/>
          </p:cNvSpPr>
          <p:nvPr/>
        </p:nvSpPr>
        <p:spPr bwMode="auto">
          <a:xfrm>
            <a:off x="4572000" y="3733800"/>
            <a:ext cx="1676400" cy="485775"/>
          </a:xfrm>
          <a:prstGeom prst="borderCallout2">
            <a:avLst>
              <a:gd name="adj1" fmla="val 23528"/>
              <a:gd name="adj2" fmla="val -4546"/>
              <a:gd name="adj3" fmla="val 23528"/>
              <a:gd name="adj4" fmla="val -31343"/>
              <a:gd name="adj5" fmla="val 116014"/>
              <a:gd name="adj6" fmla="val -78505"/>
            </a:avLst>
          </a:prstGeom>
          <a:noFill/>
          <a:ln w="28575">
            <a:solidFill>
              <a:schemeClr val="folHlink"/>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LID4096" b="0"/>
              <a:t>motion</a:t>
            </a:r>
          </a:p>
        </p:txBody>
      </p:sp>
      <p:sp>
        <p:nvSpPr>
          <p:cNvPr id="549903" name="Line 15">
            <a:extLst>
              <a:ext uri="{FF2B5EF4-FFF2-40B4-BE49-F238E27FC236}">
                <a16:creationId xmlns:a16="http://schemas.microsoft.com/office/drawing/2014/main" id="{AE36B03A-F20B-B274-4156-B32F3FF89697}"/>
              </a:ext>
            </a:extLst>
          </p:cNvPr>
          <p:cNvSpPr>
            <a:spLocks noChangeShapeType="1"/>
          </p:cNvSpPr>
          <p:nvPr/>
        </p:nvSpPr>
        <p:spPr bwMode="auto">
          <a:xfrm>
            <a:off x="381000" y="5029200"/>
            <a:ext cx="0" cy="9144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549904" name="Picture 16">
            <a:extLst>
              <a:ext uri="{FF2B5EF4-FFF2-40B4-BE49-F238E27FC236}">
                <a16:creationId xmlns:a16="http://schemas.microsoft.com/office/drawing/2014/main" id="{52B7C52C-3C7A-BCDD-1A4C-61EA03B25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038600"/>
            <a:ext cx="566738"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467" name="Rectangle 163">
            <a:extLst>
              <a:ext uri="{FF2B5EF4-FFF2-40B4-BE49-F238E27FC236}">
                <a16:creationId xmlns:a16="http://schemas.microsoft.com/office/drawing/2014/main" id="{44922D71-6D51-54A6-13CF-621396C4B2C5}"/>
              </a:ext>
            </a:extLst>
          </p:cNvPr>
          <p:cNvSpPr>
            <a:spLocks noChangeArrowheads="1"/>
          </p:cNvSpPr>
          <p:nvPr/>
        </p:nvSpPr>
        <p:spPr bwMode="auto">
          <a:xfrm>
            <a:off x="1143000" y="1447800"/>
            <a:ext cx="6324600" cy="4419600"/>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0466" name="AutoShape 162">
            <a:extLst>
              <a:ext uri="{FF2B5EF4-FFF2-40B4-BE49-F238E27FC236}">
                <a16:creationId xmlns:a16="http://schemas.microsoft.com/office/drawing/2014/main" id="{5FBB77AE-A47A-0C43-9730-68048B039CC2}"/>
              </a:ext>
            </a:extLst>
          </p:cNvPr>
          <p:cNvSpPr>
            <a:spLocks noChangeArrowheads="1"/>
          </p:cNvSpPr>
          <p:nvPr/>
        </p:nvSpPr>
        <p:spPr bwMode="auto">
          <a:xfrm>
            <a:off x="1371600" y="1600200"/>
            <a:ext cx="5791200" cy="4114800"/>
          </a:xfrm>
          <a:prstGeom prst="roundRect">
            <a:avLst>
              <a:gd name="adj" fmla="val 16667"/>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0320" name="Rectangle 16">
            <a:extLst>
              <a:ext uri="{FF2B5EF4-FFF2-40B4-BE49-F238E27FC236}">
                <a16:creationId xmlns:a16="http://schemas.microsoft.com/office/drawing/2014/main" id="{231C2C48-BC5B-6E6D-1F69-92E245297C86}"/>
              </a:ext>
            </a:extLst>
          </p:cNvPr>
          <p:cNvSpPr>
            <a:spLocks noGrp="1" noChangeArrowheads="1"/>
          </p:cNvSpPr>
          <p:nvPr>
            <p:ph type="title"/>
          </p:nvPr>
        </p:nvSpPr>
        <p:spPr>
          <a:xfrm>
            <a:off x="457200" y="685800"/>
            <a:ext cx="8229600" cy="533400"/>
          </a:xfrm>
        </p:spPr>
        <p:txBody>
          <a:bodyPr/>
          <a:lstStyle/>
          <a:p>
            <a:r>
              <a:rPr lang="en-US" altLang="LID4096"/>
              <a:t>Problem: My computer is a busy place!</a:t>
            </a:r>
          </a:p>
        </p:txBody>
      </p:sp>
      <p:grpSp>
        <p:nvGrpSpPr>
          <p:cNvPr id="610327" name="Group 23">
            <a:extLst>
              <a:ext uri="{FF2B5EF4-FFF2-40B4-BE49-F238E27FC236}">
                <a16:creationId xmlns:a16="http://schemas.microsoft.com/office/drawing/2014/main" id="{B9512501-3B8D-3A74-0D43-C0B4D147E85A}"/>
              </a:ext>
            </a:extLst>
          </p:cNvPr>
          <p:cNvGrpSpPr>
            <a:grpSpLocks/>
          </p:cNvGrpSpPr>
          <p:nvPr/>
        </p:nvGrpSpPr>
        <p:grpSpPr bwMode="auto">
          <a:xfrm>
            <a:off x="304800" y="5791200"/>
            <a:ext cx="8458200" cy="762000"/>
            <a:chOff x="192" y="3648"/>
            <a:chExt cx="5328" cy="480"/>
          </a:xfrm>
        </p:grpSpPr>
        <p:sp>
          <p:nvSpPr>
            <p:cNvPr id="610328" name="AutoShape 24">
              <a:extLst>
                <a:ext uri="{FF2B5EF4-FFF2-40B4-BE49-F238E27FC236}">
                  <a16:creationId xmlns:a16="http://schemas.microsoft.com/office/drawing/2014/main" id="{BF53F53F-E4DA-D165-12F1-4B88448FD88B}"/>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0329" name="Text Box 25">
              <a:extLst>
                <a:ext uri="{FF2B5EF4-FFF2-40B4-BE49-F238E27FC236}">
                  <a16:creationId xmlns:a16="http://schemas.microsoft.com/office/drawing/2014/main" id="{4BB916AB-7B6E-6967-0918-8478C6D58D95}"/>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610330" name="Text Box 26">
              <a:extLst>
                <a:ext uri="{FF2B5EF4-FFF2-40B4-BE49-F238E27FC236}">
                  <a16:creationId xmlns:a16="http://schemas.microsoft.com/office/drawing/2014/main" id="{C523DD09-9DC6-B59E-9FFA-5ED633A4F7E7}"/>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610331" name="Text Box 27">
              <a:extLst>
                <a:ext uri="{FF2B5EF4-FFF2-40B4-BE49-F238E27FC236}">
                  <a16:creationId xmlns:a16="http://schemas.microsoft.com/office/drawing/2014/main" id="{94A27545-3498-7E23-B85C-505206EBCA03}"/>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pic>
        <p:nvPicPr>
          <p:cNvPr id="610325" name="Picture 21">
            <a:extLst>
              <a:ext uri="{FF2B5EF4-FFF2-40B4-BE49-F238E27FC236}">
                <a16:creationId xmlns:a16="http://schemas.microsoft.com/office/drawing/2014/main" id="{EEBBD49A-FE95-5660-01C4-9022A9F21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133600"/>
            <a:ext cx="2541588"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0459" name="Line 155">
            <a:extLst>
              <a:ext uri="{FF2B5EF4-FFF2-40B4-BE49-F238E27FC236}">
                <a16:creationId xmlns:a16="http://schemas.microsoft.com/office/drawing/2014/main" id="{B0E8F57C-2962-60F5-A9BC-592FAB7B1BAD}"/>
              </a:ext>
            </a:extLst>
          </p:cNvPr>
          <p:cNvSpPr>
            <a:spLocks noChangeShapeType="1"/>
          </p:cNvSpPr>
          <p:nvPr/>
        </p:nvSpPr>
        <p:spPr bwMode="auto">
          <a:xfrm>
            <a:off x="1219200" y="5029200"/>
            <a:ext cx="0" cy="914400"/>
          </a:xfrm>
          <a:prstGeom prst="line">
            <a:avLst/>
          </a:prstGeom>
          <a:noFill/>
          <a:ln w="762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610470" name="Group 166">
            <a:extLst>
              <a:ext uri="{FF2B5EF4-FFF2-40B4-BE49-F238E27FC236}">
                <a16:creationId xmlns:a16="http://schemas.microsoft.com/office/drawing/2014/main" id="{CFF9A3FE-27A1-EE3B-1CBF-8EE127D343D6}"/>
              </a:ext>
            </a:extLst>
          </p:cNvPr>
          <p:cNvGrpSpPr>
            <a:grpSpLocks/>
          </p:cNvGrpSpPr>
          <p:nvPr/>
        </p:nvGrpSpPr>
        <p:grpSpPr bwMode="auto">
          <a:xfrm>
            <a:off x="381000" y="1981200"/>
            <a:ext cx="6477000" cy="3962400"/>
            <a:chOff x="240" y="1248"/>
            <a:chExt cx="4080" cy="2496"/>
          </a:xfrm>
        </p:grpSpPr>
        <p:sp>
          <p:nvSpPr>
            <p:cNvPr id="610461" name="Line 157">
              <a:extLst>
                <a:ext uri="{FF2B5EF4-FFF2-40B4-BE49-F238E27FC236}">
                  <a16:creationId xmlns:a16="http://schemas.microsoft.com/office/drawing/2014/main" id="{EF56D979-8DDA-1EC4-F107-1794BCD200D4}"/>
                </a:ext>
              </a:extLst>
            </p:cNvPr>
            <p:cNvSpPr>
              <a:spLocks noChangeShapeType="1"/>
            </p:cNvSpPr>
            <p:nvPr/>
          </p:nvSpPr>
          <p:spPr bwMode="auto">
            <a:xfrm>
              <a:off x="240" y="3168"/>
              <a:ext cx="0" cy="576"/>
            </a:xfrm>
            <a:prstGeom prst="line">
              <a:avLst/>
            </a:prstGeom>
            <a:noFill/>
            <a:ln w="762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610460" name="Group 156">
              <a:extLst>
                <a:ext uri="{FF2B5EF4-FFF2-40B4-BE49-F238E27FC236}">
                  <a16:creationId xmlns:a16="http://schemas.microsoft.com/office/drawing/2014/main" id="{60802B9C-4172-401B-6DA9-D2760F0BC561}"/>
                </a:ext>
              </a:extLst>
            </p:cNvPr>
            <p:cNvGrpSpPr>
              <a:grpSpLocks/>
            </p:cNvGrpSpPr>
            <p:nvPr/>
          </p:nvGrpSpPr>
          <p:grpSpPr bwMode="auto">
            <a:xfrm>
              <a:off x="1152" y="1248"/>
              <a:ext cx="3168" cy="2273"/>
              <a:chOff x="1392" y="1488"/>
              <a:chExt cx="2880" cy="2033"/>
            </a:xfrm>
          </p:grpSpPr>
          <p:pic>
            <p:nvPicPr>
              <p:cNvPr id="610321" name="Picture 17">
                <a:extLst>
                  <a:ext uri="{FF2B5EF4-FFF2-40B4-BE49-F238E27FC236}">
                    <a16:creationId xmlns:a16="http://schemas.microsoft.com/office/drawing/2014/main" id="{818D1755-883D-9813-1D73-D3B9BD32E8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6" y="1488"/>
                <a:ext cx="1776" cy="1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0306" name="Picture 2">
                <a:extLst>
                  <a:ext uri="{FF2B5EF4-FFF2-40B4-BE49-F238E27FC236}">
                    <a16:creationId xmlns:a16="http://schemas.microsoft.com/office/drawing/2014/main" id="{3692B284-A9B9-EF01-B4C5-1AFBBDCA99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 y="1920"/>
                <a:ext cx="2112" cy="1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10464" name="Line 160">
              <a:extLst>
                <a:ext uri="{FF2B5EF4-FFF2-40B4-BE49-F238E27FC236}">
                  <a16:creationId xmlns:a16="http://schemas.microsoft.com/office/drawing/2014/main" id="{D0A46FEE-7CC7-F7E7-1BBC-BA9A304180EC}"/>
                </a:ext>
              </a:extLst>
            </p:cNvPr>
            <p:cNvSpPr>
              <a:spLocks noChangeShapeType="1"/>
            </p:cNvSpPr>
            <p:nvPr/>
          </p:nvSpPr>
          <p:spPr bwMode="auto">
            <a:xfrm>
              <a:off x="768" y="3168"/>
              <a:ext cx="0" cy="576"/>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0470"/>
                                        </p:tgtEl>
                                        <p:attrNameLst>
                                          <p:attrName>style.visibility</p:attrName>
                                        </p:attrNameLst>
                                      </p:cBhvr>
                                      <p:to>
                                        <p:strVal val="visible"/>
                                      </p:to>
                                    </p:set>
                                    <p:animEffect transition="in" filter="dissolve">
                                      <p:cBhvr>
                                        <p:cTn id="7" dur="500"/>
                                        <p:tgtEl>
                                          <p:spTgt spid="610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a:extLst>
              <a:ext uri="{FF2B5EF4-FFF2-40B4-BE49-F238E27FC236}">
                <a16:creationId xmlns:a16="http://schemas.microsoft.com/office/drawing/2014/main" id="{4363808F-CC7C-BEFB-B7E5-D222A5B66B7D}"/>
              </a:ext>
            </a:extLst>
          </p:cNvPr>
          <p:cNvSpPr>
            <a:spLocks noGrp="1" noChangeArrowheads="1"/>
          </p:cNvSpPr>
          <p:nvPr>
            <p:ph type="title"/>
          </p:nvPr>
        </p:nvSpPr>
        <p:spPr>
          <a:xfrm>
            <a:off x="457200" y="685800"/>
            <a:ext cx="8229600" cy="533400"/>
          </a:xfrm>
        </p:spPr>
        <p:txBody>
          <a:bodyPr/>
          <a:lstStyle/>
          <a:p>
            <a:r>
              <a:rPr lang="en-US" altLang="LID4096"/>
              <a:t>Problem: …and I don't always use it!</a:t>
            </a:r>
          </a:p>
        </p:txBody>
      </p:sp>
      <p:grpSp>
        <p:nvGrpSpPr>
          <p:cNvPr id="612355" name="Group 3">
            <a:extLst>
              <a:ext uri="{FF2B5EF4-FFF2-40B4-BE49-F238E27FC236}">
                <a16:creationId xmlns:a16="http://schemas.microsoft.com/office/drawing/2014/main" id="{CC9FDB7B-66FB-0C45-1BEE-4918901DB9F4}"/>
              </a:ext>
            </a:extLst>
          </p:cNvPr>
          <p:cNvGrpSpPr>
            <a:grpSpLocks/>
          </p:cNvGrpSpPr>
          <p:nvPr/>
        </p:nvGrpSpPr>
        <p:grpSpPr bwMode="auto">
          <a:xfrm>
            <a:off x="304800" y="5791200"/>
            <a:ext cx="8458200" cy="762000"/>
            <a:chOff x="192" y="3648"/>
            <a:chExt cx="5328" cy="480"/>
          </a:xfrm>
        </p:grpSpPr>
        <p:sp>
          <p:nvSpPr>
            <p:cNvPr id="612356" name="AutoShape 4">
              <a:extLst>
                <a:ext uri="{FF2B5EF4-FFF2-40B4-BE49-F238E27FC236}">
                  <a16:creationId xmlns:a16="http://schemas.microsoft.com/office/drawing/2014/main" id="{E61B1EAB-F270-CD80-F989-05023FD4DCB0}"/>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12357" name="Text Box 5">
              <a:extLst>
                <a:ext uri="{FF2B5EF4-FFF2-40B4-BE49-F238E27FC236}">
                  <a16:creationId xmlns:a16="http://schemas.microsoft.com/office/drawing/2014/main" id="{01ADAAD5-E161-AFCA-56BD-3D0C1B311C93}"/>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612358" name="Text Box 6">
              <a:extLst>
                <a:ext uri="{FF2B5EF4-FFF2-40B4-BE49-F238E27FC236}">
                  <a16:creationId xmlns:a16="http://schemas.microsoft.com/office/drawing/2014/main" id="{C4290A50-EA19-B33D-9DF1-7A0ED430EF0B}"/>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612359" name="Text Box 7">
              <a:extLst>
                <a:ext uri="{FF2B5EF4-FFF2-40B4-BE49-F238E27FC236}">
                  <a16:creationId xmlns:a16="http://schemas.microsoft.com/office/drawing/2014/main" id="{2453DA45-E494-7368-82BB-E1F8DF4BABA1}"/>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sp>
        <p:nvSpPr>
          <p:cNvPr id="612375" name="Line 23">
            <a:extLst>
              <a:ext uri="{FF2B5EF4-FFF2-40B4-BE49-F238E27FC236}">
                <a16:creationId xmlns:a16="http://schemas.microsoft.com/office/drawing/2014/main" id="{B92CD811-13E6-C1F3-291F-A4015F57E1F8}"/>
              </a:ext>
            </a:extLst>
          </p:cNvPr>
          <p:cNvSpPr>
            <a:spLocks noChangeShapeType="1"/>
          </p:cNvSpPr>
          <p:nvPr/>
        </p:nvSpPr>
        <p:spPr bwMode="auto">
          <a:xfrm>
            <a:off x="1219200" y="5029200"/>
            <a:ext cx="0" cy="914400"/>
          </a:xfrm>
          <a:prstGeom prst="line">
            <a:avLst/>
          </a:prstGeom>
          <a:noFill/>
          <a:ln w="762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12380" name="Line 28">
            <a:extLst>
              <a:ext uri="{FF2B5EF4-FFF2-40B4-BE49-F238E27FC236}">
                <a16:creationId xmlns:a16="http://schemas.microsoft.com/office/drawing/2014/main" id="{802F68DA-C84B-1710-E3DF-9D8943EA3121}"/>
              </a:ext>
            </a:extLst>
          </p:cNvPr>
          <p:cNvSpPr>
            <a:spLocks noChangeShapeType="1"/>
          </p:cNvSpPr>
          <p:nvPr/>
        </p:nvSpPr>
        <p:spPr bwMode="auto">
          <a:xfrm>
            <a:off x="381000" y="5029200"/>
            <a:ext cx="0" cy="914400"/>
          </a:xfrm>
          <a:prstGeom prst="line">
            <a:avLst/>
          </a:prstGeom>
          <a:noFill/>
          <a:ln w="762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12381" name="Line 29">
            <a:extLst>
              <a:ext uri="{FF2B5EF4-FFF2-40B4-BE49-F238E27FC236}">
                <a16:creationId xmlns:a16="http://schemas.microsoft.com/office/drawing/2014/main" id="{9585DD3E-F616-C043-D09B-78D9F34815D5}"/>
              </a:ext>
            </a:extLst>
          </p:cNvPr>
          <p:cNvSpPr>
            <a:spLocks noChangeShapeType="1"/>
          </p:cNvSpPr>
          <p:nvPr/>
        </p:nvSpPr>
        <p:spPr bwMode="auto">
          <a:xfrm>
            <a:off x="1219200" y="5029200"/>
            <a:ext cx="0" cy="914400"/>
          </a:xfrm>
          <a:prstGeom prst="line">
            <a:avLst/>
          </a:prstGeom>
          <a:noFill/>
          <a:ln w="76200">
            <a:solidFill>
              <a:srgbClr val="FF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612382" name="Group 30">
            <a:extLst>
              <a:ext uri="{FF2B5EF4-FFF2-40B4-BE49-F238E27FC236}">
                <a16:creationId xmlns:a16="http://schemas.microsoft.com/office/drawing/2014/main" id="{EE70821D-D86A-BBD2-AE85-7A3A17DD9526}"/>
              </a:ext>
            </a:extLst>
          </p:cNvPr>
          <p:cNvGrpSpPr>
            <a:grpSpLocks/>
          </p:cNvGrpSpPr>
          <p:nvPr/>
        </p:nvGrpSpPr>
        <p:grpSpPr bwMode="auto">
          <a:xfrm>
            <a:off x="2209800" y="1524000"/>
            <a:ext cx="4648200" cy="4410075"/>
            <a:chOff x="1680" y="1392"/>
            <a:chExt cx="2928" cy="2778"/>
          </a:xfrm>
        </p:grpSpPr>
        <p:grpSp>
          <p:nvGrpSpPr>
            <p:cNvPr id="612383" name="Group 31">
              <a:extLst>
                <a:ext uri="{FF2B5EF4-FFF2-40B4-BE49-F238E27FC236}">
                  <a16:creationId xmlns:a16="http://schemas.microsoft.com/office/drawing/2014/main" id="{8321EF99-955C-8E34-897D-1B91338EA16D}"/>
                </a:ext>
              </a:extLst>
            </p:cNvPr>
            <p:cNvGrpSpPr>
              <a:grpSpLocks/>
            </p:cNvGrpSpPr>
            <p:nvPr/>
          </p:nvGrpSpPr>
          <p:grpSpPr bwMode="auto">
            <a:xfrm rot="20568052" flipH="1">
              <a:off x="3936" y="1392"/>
              <a:ext cx="672" cy="1008"/>
              <a:chOff x="2688" y="1523"/>
              <a:chExt cx="563" cy="678"/>
            </a:xfrm>
          </p:grpSpPr>
          <p:sp>
            <p:nvSpPr>
              <p:cNvPr id="612384" name="Freeform 32">
                <a:extLst>
                  <a:ext uri="{FF2B5EF4-FFF2-40B4-BE49-F238E27FC236}">
                    <a16:creationId xmlns:a16="http://schemas.microsoft.com/office/drawing/2014/main" id="{A7C6A330-CF6D-865E-4528-0CB031DB1C00}"/>
                  </a:ext>
                </a:extLst>
              </p:cNvPr>
              <p:cNvSpPr>
                <a:spLocks/>
              </p:cNvSpPr>
              <p:nvPr/>
            </p:nvSpPr>
            <p:spPr bwMode="auto">
              <a:xfrm>
                <a:off x="2694" y="1532"/>
                <a:ext cx="405" cy="666"/>
              </a:xfrm>
              <a:custGeom>
                <a:avLst/>
                <a:gdLst>
                  <a:gd name="T0" fmla="*/ 230 w 405"/>
                  <a:gd name="T1" fmla="*/ 0 h 666"/>
                  <a:gd name="T2" fmla="*/ 171 w 405"/>
                  <a:gd name="T3" fmla="*/ 3 h 666"/>
                  <a:gd name="T4" fmla="*/ 137 w 405"/>
                  <a:gd name="T5" fmla="*/ 56 h 666"/>
                  <a:gd name="T6" fmla="*/ 42 w 405"/>
                  <a:gd name="T7" fmla="*/ 143 h 666"/>
                  <a:gd name="T8" fmla="*/ 0 w 405"/>
                  <a:gd name="T9" fmla="*/ 191 h 666"/>
                  <a:gd name="T10" fmla="*/ 28 w 405"/>
                  <a:gd name="T11" fmla="*/ 317 h 666"/>
                  <a:gd name="T12" fmla="*/ 50 w 405"/>
                  <a:gd name="T13" fmla="*/ 412 h 666"/>
                  <a:gd name="T14" fmla="*/ 107 w 405"/>
                  <a:gd name="T15" fmla="*/ 523 h 666"/>
                  <a:gd name="T16" fmla="*/ 205 w 405"/>
                  <a:gd name="T17" fmla="*/ 601 h 666"/>
                  <a:gd name="T18" fmla="*/ 315 w 405"/>
                  <a:gd name="T19" fmla="*/ 666 h 666"/>
                  <a:gd name="T20" fmla="*/ 318 w 405"/>
                  <a:gd name="T21" fmla="*/ 649 h 666"/>
                  <a:gd name="T22" fmla="*/ 326 w 405"/>
                  <a:gd name="T23" fmla="*/ 646 h 666"/>
                  <a:gd name="T24" fmla="*/ 326 w 405"/>
                  <a:gd name="T25" fmla="*/ 638 h 666"/>
                  <a:gd name="T26" fmla="*/ 326 w 405"/>
                  <a:gd name="T27" fmla="*/ 629 h 666"/>
                  <a:gd name="T28" fmla="*/ 326 w 405"/>
                  <a:gd name="T29" fmla="*/ 621 h 666"/>
                  <a:gd name="T30" fmla="*/ 326 w 405"/>
                  <a:gd name="T31" fmla="*/ 613 h 666"/>
                  <a:gd name="T32" fmla="*/ 335 w 405"/>
                  <a:gd name="T33" fmla="*/ 610 h 666"/>
                  <a:gd name="T34" fmla="*/ 343 w 405"/>
                  <a:gd name="T35" fmla="*/ 610 h 666"/>
                  <a:gd name="T36" fmla="*/ 352 w 405"/>
                  <a:gd name="T37" fmla="*/ 610 h 666"/>
                  <a:gd name="T38" fmla="*/ 360 w 405"/>
                  <a:gd name="T39" fmla="*/ 604 h 666"/>
                  <a:gd name="T40" fmla="*/ 360 w 405"/>
                  <a:gd name="T41" fmla="*/ 596 h 666"/>
                  <a:gd name="T42" fmla="*/ 360 w 405"/>
                  <a:gd name="T43" fmla="*/ 587 h 666"/>
                  <a:gd name="T44" fmla="*/ 360 w 405"/>
                  <a:gd name="T45" fmla="*/ 579 h 666"/>
                  <a:gd name="T46" fmla="*/ 369 w 405"/>
                  <a:gd name="T47" fmla="*/ 576 h 666"/>
                  <a:gd name="T48" fmla="*/ 377 w 405"/>
                  <a:gd name="T49" fmla="*/ 576 h 666"/>
                  <a:gd name="T50" fmla="*/ 385 w 405"/>
                  <a:gd name="T51" fmla="*/ 576 h 666"/>
                  <a:gd name="T52" fmla="*/ 391 w 405"/>
                  <a:gd name="T53" fmla="*/ 568 h 666"/>
                  <a:gd name="T54" fmla="*/ 388 w 405"/>
                  <a:gd name="T55" fmla="*/ 559 h 666"/>
                  <a:gd name="T56" fmla="*/ 388 w 405"/>
                  <a:gd name="T57" fmla="*/ 551 h 666"/>
                  <a:gd name="T58" fmla="*/ 397 w 405"/>
                  <a:gd name="T59" fmla="*/ 545 h 666"/>
                  <a:gd name="T60" fmla="*/ 405 w 405"/>
                  <a:gd name="T61" fmla="*/ 543 h 666"/>
                  <a:gd name="T62" fmla="*/ 255 w 405"/>
                  <a:gd name="T63" fmla="*/ 478 h 666"/>
                  <a:gd name="T64" fmla="*/ 109 w 405"/>
                  <a:gd name="T65" fmla="*/ 289 h 666"/>
                  <a:gd name="T66" fmla="*/ 115 w 405"/>
                  <a:gd name="T67" fmla="*/ 177 h 666"/>
                  <a:gd name="T68" fmla="*/ 216 w 405"/>
                  <a:gd name="T69" fmla="*/ 59 h 666"/>
                  <a:gd name="T70" fmla="*/ 230 w 405"/>
                  <a:gd name="T71"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5" h="666">
                    <a:moveTo>
                      <a:pt x="230" y="0"/>
                    </a:moveTo>
                    <a:lnTo>
                      <a:pt x="171" y="3"/>
                    </a:lnTo>
                    <a:lnTo>
                      <a:pt x="137" y="56"/>
                    </a:lnTo>
                    <a:lnTo>
                      <a:pt x="42" y="143"/>
                    </a:lnTo>
                    <a:lnTo>
                      <a:pt x="0" y="191"/>
                    </a:lnTo>
                    <a:lnTo>
                      <a:pt x="28" y="317"/>
                    </a:lnTo>
                    <a:lnTo>
                      <a:pt x="50" y="412"/>
                    </a:lnTo>
                    <a:lnTo>
                      <a:pt x="107" y="523"/>
                    </a:lnTo>
                    <a:lnTo>
                      <a:pt x="205" y="601"/>
                    </a:lnTo>
                    <a:lnTo>
                      <a:pt x="315" y="666"/>
                    </a:lnTo>
                    <a:lnTo>
                      <a:pt x="318" y="649"/>
                    </a:lnTo>
                    <a:lnTo>
                      <a:pt x="326" y="646"/>
                    </a:lnTo>
                    <a:lnTo>
                      <a:pt x="326" y="638"/>
                    </a:lnTo>
                    <a:lnTo>
                      <a:pt x="326" y="629"/>
                    </a:lnTo>
                    <a:lnTo>
                      <a:pt x="326" y="621"/>
                    </a:lnTo>
                    <a:lnTo>
                      <a:pt x="326" y="613"/>
                    </a:lnTo>
                    <a:lnTo>
                      <a:pt x="335" y="610"/>
                    </a:lnTo>
                    <a:lnTo>
                      <a:pt x="343" y="610"/>
                    </a:lnTo>
                    <a:lnTo>
                      <a:pt x="352" y="610"/>
                    </a:lnTo>
                    <a:lnTo>
                      <a:pt x="360" y="604"/>
                    </a:lnTo>
                    <a:lnTo>
                      <a:pt x="360" y="596"/>
                    </a:lnTo>
                    <a:lnTo>
                      <a:pt x="360" y="587"/>
                    </a:lnTo>
                    <a:lnTo>
                      <a:pt x="360" y="579"/>
                    </a:lnTo>
                    <a:lnTo>
                      <a:pt x="369" y="576"/>
                    </a:lnTo>
                    <a:lnTo>
                      <a:pt x="377" y="576"/>
                    </a:lnTo>
                    <a:lnTo>
                      <a:pt x="385" y="576"/>
                    </a:lnTo>
                    <a:lnTo>
                      <a:pt x="391" y="568"/>
                    </a:lnTo>
                    <a:lnTo>
                      <a:pt x="388" y="559"/>
                    </a:lnTo>
                    <a:lnTo>
                      <a:pt x="388" y="551"/>
                    </a:lnTo>
                    <a:lnTo>
                      <a:pt x="397" y="545"/>
                    </a:lnTo>
                    <a:lnTo>
                      <a:pt x="405" y="543"/>
                    </a:lnTo>
                    <a:lnTo>
                      <a:pt x="255" y="478"/>
                    </a:lnTo>
                    <a:lnTo>
                      <a:pt x="109" y="289"/>
                    </a:lnTo>
                    <a:lnTo>
                      <a:pt x="115" y="177"/>
                    </a:lnTo>
                    <a:lnTo>
                      <a:pt x="216" y="59"/>
                    </a:lnTo>
                    <a:lnTo>
                      <a:pt x="23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385" name="Freeform 33">
                <a:extLst>
                  <a:ext uri="{FF2B5EF4-FFF2-40B4-BE49-F238E27FC236}">
                    <a16:creationId xmlns:a16="http://schemas.microsoft.com/office/drawing/2014/main" id="{CC671790-50DC-1A72-AE1A-7D899AC9DA76}"/>
                  </a:ext>
                </a:extLst>
              </p:cNvPr>
              <p:cNvSpPr>
                <a:spLocks/>
              </p:cNvSpPr>
              <p:nvPr/>
            </p:nvSpPr>
            <p:spPr bwMode="auto">
              <a:xfrm>
                <a:off x="2750" y="1526"/>
                <a:ext cx="492" cy="549"/>
              </a:xfrm>
              <a:custGeom>
                <a:avLst/>
                <a:gdLst>
                  <a:gd name="T0" fmla="*/ 191 w 492"/>
                  <a:gd name="T1" fmla="*/ 59 h 549"/>
                  <a:gd name="T2" fmla="*/ 220 w 492"/>
                  <a:gd name="T3" fmla="*/ 152 h 549"/>
                  <a:gd name="T4" fmla="*/ 253 w 492"/>
                  <a:gd name="T5" fmla="*/ 194 h 549"/>
                  <a:gd name="T6" fmla="*/ 329 w 492"/>
                  <a:gd name="T7" fmla="*/ 242 h 549"/>
                  <a:gd name="T8" fmla="*/ 439 w 492"/>
                  <a:gd name="T9" fmla="*/ 253 h 549"/>
                  <a:gd name="T10" fmla="*/ 492 w 492"/>
                  <a:gd name="T11" fmla="*/ 256 h 549"/>
                  <a:gd name="T12" fmla="*/ 484 w 492"/>
                  <a:gd name="T13" fmla="*/ 343 h 549"/>
                  <a:gd name="T14" fmla="*/ 444 w 492"/>
                  <a:gd name="T15" fmla="*/ 444 h 549"/>
                  <a:gd name="T16" fmla="*/ 374 w 492"/>
                  <a:gd name="T17" fmla="*/ 527 h 549"/>
                  <a:gd name="T18" fmla="*/ 352 w 492"/>
                  <a:gd name="T19" fmla="*/ 549 h 549"/>
                  <a:gd name="T20" fmla="*/ 216 w 492"/>
                  <a:gd name="T21" fmla="*/ 530 h 549"/>
                  <a:gd name="T22" fmla="*/ 112 w 492"/>
                  <a:gd name="T23" fmla="*/ 474 h 549"/>
                  <a:gd name="T24" fmla="*/ 64 w 492"/>
                  <a:gd name="T25" fmla="*/ 416 h 549"/>
                  <a:gd name="T26" fmla="*/ 22 w 492"/>
                  <a:gd name="T27" fmla="*/ 293 h 549"/>
                  <a:gd name="T28" fmla="*/ 0 w 492"/>
                  <a:gd name="T29" fmla="*/ 194 h 549"/>
                  <a:gd name="T30" fmla="*/ 121 w 492"/>
                  <a:gd name="T31" fmla="*/ 74 h 549"/>
                  <a:gd name="T32" fmla="*/ 180 w 492"/>
                  <a:gd name="T33" fmla="*/ 0 h 549"/>
                  <a:gd name="T34" fmla="*/ 191 w 492"/>
                  <a:gd name="T35" fmla="*/ 59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2" h="549">
                    <a:moveTo>
                      <a:pt x="191" y="59"/>
                    </a:moveTo>
                    <a:lnTo>
                      <a:pt x="220" y="152"/>
                    </a:lnTo>
                    <a:lnTo>
                      <a:pt x="253" y="194"/>
                    </a:lnTo>
                    <a:lnTo>
                      <a:pt x="329" y="242"/>
                    </a:lnTo>
                    <a:lnTo>
                      <a:pt x="439" y="253"/>
                    </a:lnTo>
                    <a:lnTo>
                      <a:pt x="492" y="256"/>
                    </a:lnTo>
                    <a:lnTo>
                      <a:pt x="484" y="343"/>
                    </a:lnTo>
                    <a:lnTo>
                      <a:pt x="444" y="444"/>
                    </a:lnTo>
                    <a:lnTo>
                      <a:pt x="374" y="527"/>
                    </a:lnTo>
                    <a:lnTo>
                      <a:pt x="352" y="549"/>
                    </a:lnTo>
                    <a:lnTo>
                      <a:pt x="216" y="530"/>
                    </a:lnTo>
                    <a:lnTo>
                      <a:pt x="112" y="474"/>
                    </a:lnTo>
                    <a:lnTo>
                      <a:pt x="64" y="416"/>
                    </a:lnTo>
                    <a:lnTo>
                      <a:pt x="22" y="293"/>
                    </a:lnTo>
                    <a:lnTo>
                      <a:pt x="0" y="194"/>
                    </a:lnTo>
                    <a:lnTo>
                      <a:pt x="121" y="74"/>
                    </a:lnTo>
                    <a:lnTo>
                      <a:pt x="180" y="0"/>
                    </a:lnTo>
                    <a:lnTo>
                      <a:pt x="191" y="59"/>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386" name="Freeform 34">
                <a:extLst>
                  <a:ext uri="{FF2B5EF4-FFF2-40B4-BE49-F238E27FC236}">
                    <a16:creationId xmlns:a16="http://schemas.microsoft.com/office/drawing/2014/main" id="{BFFC5F1D-E9E2-2FA0-9E12-B85AF5D332D5}"/>
                  </a:ext>
                </a:extLst>
              </p:cNvPr>
              <p:cNvSpPr>
                <a:spLocks/>
              </p:cNvSpPr>
              <p:nvPr/>
            </p:nvSpPr>
            <p:spPr bwMode="auto">
              <a:xfrm>
                <a:off x="2688" y="1523"/>
                <a:ext cx="563" cy="678"/>
              </a:xfrm>
              <a:custGeom>
                <a:avLst/>
                <a:gdLst>
                  <a:gd name="T0" fmla="*/ 171 w 563"/>
                  <a:gd name="T1" fmla="*/ 76 h 678"/>
                  <a:gd name="T2" fmla="*/ 146 w 563"/>
                  <a:gd name="T3" fmla="*/ 76 h 678"/>
                  <a:gd name="T4" fmla="*/ 14 w 563"/>
                  <a:gd name="T5" fmla="*/ 202 h 678"/>
                  <a:gd name="T6" fmla="*/ 65 w 563"/>
                  <a:gd name="T7" fmla="*/ 421 h 678"/>
                  <a:gd name="T8" fmla="*/ 141 w 563"/>
                  <a:gd name="T9" fmla="*/ 549 h 678"/>
                  <a:gd name="T10" fmla="*/ 304 w 563"/>
                  <a:gd name="T11" fmla="*/ 655 h 678"/>
                  <a:gd name="T12" fmla="*/ 244 w 563"/>
                  <a:gd name="T13" fmla="*/ 602 h 678"/>
                  <a:gd name="T14" fmla="*/ 84 w 563"/>
                  <a:gd name="T15" fmla="*/ 444 h 678"/>
                  <a:gd name="T16" fmla="*/ 124 w 563"/>
                  <a:gd name="T17" fmla="*/ 498 h 678"/>
                  <a:gd name="T18" fmla="*/ 242 w 563"/>
                  <a:gd name="T19" fmla="*/ 582 h 678"/>
                  <a:gd name="T20" fmla="*/ 324 w 563"/>
                  <a:gd name="T21" fmla="*/ 613 h 678"/>
                  <a:gd name="T22" fmla="*/ 335 w 563"/>
                  <a:gd name="T23" fmla="*/ 605 h 678"/>
                  <a:gd name="T24" fmla="*/ 278 w 563"/>
                  <a:gd name="T25" fmla="*/ 566 h 678"/>
                  <a:gd name="T26" fmla="*/ 141 w 563"/>
                  <a:gd name="T27" fmla="*/ 481 h 678"/>
                  <a:gd name="T28" fmla="*/ 216 w 563"/>
                  <a:gd name="T29" fmla="*/ 526 h 678"/>
                  <a:gd name="T30" fmla="*/ 355 w 563"/>
                  <a:gd name="T31" fmla="*/ 571 h 678"/>
                  <a:gd name="T32" fmla="*/ 389 w 563"/>
                  <a:gd name="T33" fmla="*/ 563 h 678"/>
                  <a:gd name="T34" fmla="*/ 256 w 563"/>
                  <a:gd name="T35" fmla="*/ 529 h 678"/>
                  <a:gd name="T36" fmla="*/ 169 w 563"/>
                  <a:gd name="T37" fmla="*/ 476 h 678"/>
                  <a:gd name="T38" fmla="*/ 101 w 563"/>
                  <a:gd name="T39" fmla="*/ 371 h 678"/>
                  <a:gd name="T40" fmla="*/ 56 w 563"/>
                  <a:gd name="T41" fmla="*/ 211 h 678"/>
                  <a:gd name="T42" fmla="*/ 84 w 563"/>
                  <a:gd name="T43" fmla="*/ 278 h 678"/>
                  <a:gd name="T44" fmla="*/ 149 w 563"/>
                  <a:gd name="T45" fmla="*/ 435 h 678"/>
                  <a:gd name="T46" fmla="*/ 273 w 563"/>
                  <a:gd name="T47" fmla="*/ 518 h 678"/>
                  <a:gd name="T48" fmla="*/ 414 w 563"/>
                  <a:gd name="T49" fmla="*/ 540 h 678"/>
                  <a:gd name="T50" fmla="*/ 504 w 563"/>
                  <a:gd name="T51" fmla="*/ 433 h 678"/>
                  <a:gd name="T52" fmla="*/ 543 w 563"/>
                  <a:gd name="T53" fmla="*/ 303 h 678"/>
                  <a:gd name="T54" fmla="*/ 442 w 563"/>
                  <a:gd name="T55" fmla="*/ 256 h 678"/>
                  <a:gd name="T56" fmla="*/ 352 w 563"/>
                  <a:gd name="T57" fmla="*/ 230 h 678"/>
                  <a:gd name="T58" fmla="*/ 270 w 563"/>
                  <a:gd name="T59" fmla="*/ 152 h 678"/>
                  <a:gd name="T60" fmla="*/ 236 w 563"/>
                  <a:gd name="T61" fmla="*/ 31 h 678"/>
                  <a:gd name="T62" fmla="*/ 253 w 563"/>
                  <a:gd name="T63" fmla="*/ 45 h 678"/>
                  <a:gd name="T64" fmla="*/ 288 w 563"/>
                  <a:gd name="T65" fmla="*/ 152 h 678"/>
                  <a:gd name="T66" fmla="*/ 363 w 563"/>
                  <a:gd name="T67" fmla="*/ 216 h 678"/>
                  <a:gd name="T68" fmla="*/ 470 w 563"/>
                  <a:gd name="T69" fmla="*/ 242 h 678"/>
                  <a:gd name="T70" fmla="*/ 563 w 563"/>
                  <a:gd name="T71" fmla="*/ 250 h 678"/>
                  <a:gd name="T72" fmla="*/ 543 w 563"/>
                  <a:gd name="T73" fmla="*/ 396 h 678"/>
                  <a:gd name="T74" fmla="*/ 462 w 563"/>
                  <a:gd name="T75" fmla="*/ 518 h 678"/>
                  <a:gd name="T76" fmla="*/ 406 w 563"/>
                  <a:gd name="T77" fmla="*/ 574 h 678"/>
                  <a:gd name="T78" fmla="*/ 392 w 563"/>
                  <a:gd name="T79" fmla="*/ 599 h 678"/>
                  <a:gd name="T80" fmla="*/ 375 w 563"/>
                  <a:gd name="T81" fmla="*/ 613 h 678"/>
                  <a:gd name="T82" fmla="*/ 344 w 563"/>
                  <a:gd name="T83" fmla="*/ 636 h 678"/>
                  <a:gd name="T84" fmla="*/ 327 w 563"/>
                  <a:gd name="T85" fmla="*/ 670 h 678"/>
                  <a:gd name="T86" fmla="*/ 194 w 563"/>
                  <a:gd name="T87" fmla="*/ 608 h 678"/>
                  <a:gd name="T88" fmla="*/ 90 w 563"/>
                  <a:gd name="T89" fmla="*/ 515 h 678"/>
                  <a:gd name="T90" fmla="*/ 42 w 563"/>
                  <a:gd name="T91" fmla="*/ 399 h 678"/>
                  <a:gd name="T92" fmla="*/ 3 w 563"/>
                  <a:gd name="T93" fmla="*/ 228 h 678"/>
                  <a:gd name="T94" fmla="*/ 101 w 563"/>
                  <a:gd name="T95" fmla="*/ 95 h 678"/>
                  <a:gd name="T96" fmla="*/ 171 w 563"/>
                  <a:gd name="T97" fmla="*/ 0 h 678"/>
                  <a:gd name="T98" fmla="*/ 188 w 563"/>
                  <a:gd name="T99" fmla="*/ 79 h 678"/>
                  <a:gd name="T100" fmla="*/ 56 w 563"/>
                  <a:gd name="T101" fmla="*/ 191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 h="678">
                    <a:moveTo>
                      <a:pt x="56" y="191"/>
                    </a:moveTo>
                    <a:lnTo>
                      <a:pt x="135" y="115"/>
                    </a:lnTo>
                    <a:lnTo>
                      <a:pt x="171" y="76"/>
                    </a:lnTo>
                    <a:lnTo>
                      <a:pt x="216" y="17"/>
                    </a:lnTo>
                    <a:lnTo>
                      <a:pt x="183" y="20"/>
                    </a:lnTo>
                    <a:lnTo>
                      <a:pt x="146" y="76"/>
                    </a:lnTo>
                    <a:lnTo>
                      <a:pt x="110" y="107"/>
                    </a:lnTo>
                    <a:lnTo>
                      <a:pt x="39" y="174"/>
                    </a:lnTo>
                    <a:lnTo>
                      <a:pt x="14" y="202"/>
                    </a:lnTo>
                    <a:lnTo>
                      <a:pt x="34" y="284"/>
                    </a:lnTo>
                    <a:lnTo>
                      <a:pt x="56" y="371"/>
                    </a:lnTo>
                    <a:lnTo>
                      <a:pt x="65" y="421"/>
                    </a:lnTo>
                    <a:lnTo>
                      <a:pt x="84" y="470"/>
                    </a:lnTo>
                    <a:lnTo>
                      <a:pt x="107" y="515"/>
                    </a:lnTo>
                    <a:lnTo>
                      <a:pt x="141" y="549"/>
                    </a:lnTo>
                    <a:lnTo>
                      <a:pt x="200" y="591"/>
                    </a:lnTo>
                    <a:lnTo>
                      <a:pt x="253" y="627"/>
                    </a:lnTo>
                    <a:lnTo>
                      <a:pt x="304" y="655"/>
                    </a:lnTo>
                    <a:lnTo>
                      <a:pt x="316" y="655"/>
                    </a:lnTo>
                    <a:lnTo>
                      <a:pt x="316" y="644"/>
                    </a:lnTo>
                    <a:lnTo>
                      <a:pt x="244" y="602"/>
                    </a:lnTo>
                    <a:lnTo>
                      <a:pt x="163" y="552"/>
                    </a:lnTo>
                    <a:lnTo>
                      <a:pt x="118" y="509"/>
                    </a:lnTo>
                    <a:lnTo>
                      <a:pt x="84" y="444"/>
                    </a:lnTo>
                    <a:lnTo>
                      <a:pt x="73" y="388"/>
                    </a:lnTo>
                    <a:lnTo>
                      <a:pt x="90" y="430"/>
                    </a:lnTo>
                    <a:lnTo>
                      <a:pt x="124" y="498"/>
                    </a:lnTo>
                    <a:lnTo>
                      <a:pt x="163" y="532"/>
                    </a:lnTo>
                    <a:lnTo>
                      <a:pt x="200" y="557"/>
                    </a:lnTo>
                    <a:lnTo>
                      <a:pt x="242" y="582"/>
                    </a:lnTo>
                    <a:lnTo>
                      <a:pt x="293" y="619"/>
                    </a:lnTo>
                    <a:lnTo>
                      <a:pt x="319" y="627"/>
                    </a:lnTo>
                    <a:lnTo>
                      <a:pt x="324" y="613"/>
                    </a:lnTo>
                    <a:lnTo>
                      <a:pt x="259" y="577"/>
                    </a:lnTo>
                    <a:lnTo>
                      <a:pt x="302" y="591"/>
                    </a:lnTo>
                    <a:lnTo>
                      <a:pt x="335" y="605"/>
                    </a:lnTo>
                    <a:lnTo>
                      <a:pt x="352" y="605"/>
                    </a:lnTo>
                    <a:lnTo>
                      <a:pt x="355" y="585"/>
                    </a:lnTo>
                    <a:lnTo>
                      <a:pt x="278" y="566"/>
                    </a:lnTo>
                    <a:lnTo>
                      <a:pt x="219" y="546"/>
                    </a:lnTo>
                    <a:lnTo>
                      <a:pt x="171" y="515"/>
                    </a:lnTo>
                    <a:lnTo>
                      <a:pt x="141" y="481"/>
                    </a:lnTo>
                    <a:lnTo>
                      <a:pt x="121" y="441"/>
                    </a:lnTo>
                    <a:lnTo>
                      <a:pt x="163" y="487"/>
                    </a:lnTo>
                    <a:lnTo>
                      <a:pt x="216" y="526"/>
                    </a:lnTo>
                    <a:lnTo>
                      <a:pt x="273" y="549"/>
                    </a:lnTo>
                    <a:lnTo>
                      <a:pt x="330" y="563"/>
                    </a:lnTo>
                    <a:lnTo>
                      <a:pt x="355" y="571"/>
                    </a:lnTo>
                    <a:lnTo>
                      <a:pt x="372" y="574"/>
                    </a:lnTo>
                    <a:lnTo>
                      <a:pt x="386" y="574"/>
                    </a:lnTo>
                    <a:lnTo>
                      <a:pt x="389" y="563"/>
                    </a:lnTo>
                    <a:lnTo>
                      <a:pt x="386" y="554"/>
                    </a:lnTo>
                    <a:lnTo>
                      <a:pt x="313" y="543"/>
                    </a:lnTo>
                    <a:lnTo>
                      <a:pt x="256" y="529"/>
                    </a:lnTo>
                    <a:lnTo>
                      <a:pt x="230" y="515"/>
                    </a:lnTo>
                    <a:lnTo>
                      <a:pt x="191" y="490"/>
                    </a:lnTo>
                    <a:lnTo>
                      <a:pt x="169" y="476"/>
                    </a:lnTo>
                    <a:lnTo>
                      <a:pt x="149" y="452"/>
                    </a:lnTo>
                    <a:lnTo>
                      <a:pt x="124" y="424"/>
                    </a:lnTo>
                    <a:lnTo>
                      <a:pt x="101" y="371"/>
                    </a:lnTo>
                    <a:lnTo>
                      <a:pt x="84" y="317"/>
                    </a:lnTo>
                    <a:lnTo>
                      <a:pt x="67" y="253"/>
                    </a:lnTo>
                    <a:lnTo>
                      <a:pt x="56" y="211"/>
                    </a:lnTo>
                    <a:lnTo>
                      <a:pt x="59" y="202"/>
                    </a:lnTo>
                    <a:lnTo>
                      <a:pt x="67" y="208"/>
                    </a:lnTo>
                    <a:lnTo>
                      <a:pt x="84" y="278"/>
                    </a:lnTo>
                    <a:lnTo>
                      <a:pt x="101" y="337"/>
                    </a:lnTo>
                    <a:lnTo>
                      <a:pt x="124" y="396"/>
                    </a:lnTo>
                    <a:lnTo>
                      <a:pt x="149" y="435"/>
                    </a:lnTo>
                    <a:lnTo>
                      <a:pt x="180" y="470"/>
                    </a:lnTo>
                    <a:lnTo>
                      <a:pt x="230" y="501"/>
                    </a:lnTo>
                    <a:lnTo>
                      <a:pt x="273" y="518"/>
                    </a:lnTo>
                    <a:lnTo>
                      <a:pt x="321" y="532"/>
                    </a:lnTo>
                    <a:lnTo>
                      <a:pt x="372" y="538"/>
                    </a:lnTo>
                    <a:lnTo>
                      <a:pt x="414" y="540"/>
                    </a:lnTo>
                    <a:lnTo>
                      <a:pt x="451" y="504"/>
                    </a:lnTo>
                    <a:lnTo>
                      <a:pt x="476" y="473"/>
                    </a:lnTo>
                    <a:lnTo>
                      <a:pt x="504" y="433"/>
                    </a:lnTo>
                    <a:lnTo>
                      <a:pt x="524" y="390"/>
                    </a:lnTo>
                    <a:lnTo>
                      <a:pt x="538" y="345"/>
                    </a:lnTo>
                    <a:lnTo>
                      <a:pt x="543" y="303"/>
                    </a:lnTo>
                    <a:lnTo>
                      <a:pt x="546" y="264"/>
                    </a:lnTo>
                    <a:lnTo>
                      <a:pt x="484" y="258"/>
                    </a:lnTo>
                    <a:lnTo>
                      <a:pt x="442" y="256"/>
                    </a:lnTo>
                    <a:lnTo>
                      <a:pt x="411" y="253"/>
                    </a:lnTo>
                    <a:lnTo>
                      <a:pt x="386" y="244"/>
                    </a:lnTo>
                    <a:lnTo>
                      <a:pt x="352" y="230"/>
                    </a:lnTo>
                    <a:lnTo>
                      <a:pt x="321" y="211"/>
                    </a:lnTo>
                    <a:lnTo>
                      <a:pt x="290" y="185"/>
                    </a:lnTo>
                    <a:lnTo>
                      <a:pt x="270" y="152"/>
                    </a:lnTo>
                    <a:lnTo>
                      <a:pt x="261" y="121"/>
                    </a:lnTo>
                    <a:lnTo>
                      <a:pt x="247" y="67"/>
                    </a:lnTo>
                    <a:lnTo>
                      <a:pt x="236" y="31"/>
                    </a:lnTo>
                    <a:lnTo>
                      <a:pt x="236" y="22"/>
                    </a:lnTo>
                    <a:lnTo>
                      <a:pt x="242" y="6"/>
                    </a:lnTo>
                    <a:lnTo>
                      <a:pt x="253" y="45"/>
                    </a:lnTo>
                    <a:lnTo>
                      <a:pt x="261" y="73"/>
                    </a:lnTo>
                    <a:lnTo>
                      <a:pt x="273" y="115"/>
                    </a:lnTo>
                    <a:lnTo>
                      <a:pt x="288" y="152"/>
                    </a:lnTo>
                    <a:lnTo>
                      <a:pt x="307" y="183"/>
                    </a:lnTo>
                    <a:lnTo>
                      <a:pt x="333" y="199"/>
                    </a:lnTo>
                    <a:lnTo>
                      <a:pt x="363" y="216"/>
                    </a:lnTo>
                    <a:lnTo>
                      <a:pt x="392" y="230"/>
                    </a:lnTo>
                    <a:lnTo>
                      <a:pt x="425" y="236"/>
                    </a:lnTo>
                    <a:lnTo>
                      <a:pt x="470" y="242"/>
                    </a:lnTo>
                    <a:lnTo>
                      <a:pt x="518" y="247"/>
                    </a:lnTo>
                    <a:lnTo>
                      <a:pt x="557" y="250"/>
                    </a:lnTo>
                    <a:lnTo>
                      <a:pt x="563" y="250"/>
                    </a:lnTo>
                    <a:lnTo>
                      <a:pt x="563" y="267"/>
                    </a:lnTo>
                    <a:lnTo>
                      <a:pt x="557" y="331"/>
                    </a:lnTo>
                    <a:lnTo>
                      <a:pt x="543" y="396"/>
                    </a:lnTo>
                    <a:lnTo>
                      <a:pt x="512" y="449"/>
                    </a:lnTo>
                    <a:lnTo>
                      <a:pt x="490" y="484"/>
                    </a:lnTo>
                    <a:lnTo>
                      <a:pt x="462" y="518"/>
                    </a:lnTo>
                    <a:lnTo>
                      <a:pt x="434" y="546"/>
                    </a:lnTo>
                    <a:lnTo>
                      <a:pt x="423" y="566"/>
                    </a:lnTo>
                    <a:lnTo>
                      <a:pt x="406" y="574"/>
                    </a:lnTo>
                    <a:lnTo>
                      <a:pt x="406" y="585"/>
                    </a:lnTo>
                    <a:lnTo>
                      <a:pt x="400" y="594"/>
                    </a:lnTo>
                    <a:lnTo>
                      <a:pt x="392" y="599"/>
                    </a:lnTo>
                    <a:lnTo>
                      <a:pt x="378" y="599"/>
                    </a:lnTo>
                    <a:lnTo>
                      <a:pt x="375" y="605"/>
                    </a:lnTo>
                    <a:lnTo>
                      <a:pt x="375" y="613"/>
                    </a:lnTo>
                    <a:lnTo>
                      <a:pt x="366" y="622"/>
                    </a:lnTo>
                    <a:lnTo>
                      <a:pt x="349" y="622"/>
                    </a:lnTo>
                    <a:lnTo>
                      <a:pt x="344" y="636"/>
                    </a:lnTo>
                    <a:lnTo>
                      <a:pt x="341" y="647"/>
                    </a:lnTo>
                    <a:lnTo>
                      <a:pt x="335" y="655"/>
                    </a:lnTo>
                    <a:lnTo>
                      <a:pt x="327" y="670"/>
                    </a:lnTo>
                    <a:lnTo>
                      <a:pt x="310" y="678"/>
                    </a:lnTo>
                    <a:lnTo>
                      <a:pt x="267" y="653"/>
                    </a:lnTo>
                    <a:lnTo>
                      <a:pt x="194" y="608"/>
                    </a:lnTo>
                    <a:lnTo>
                      <a:pt x="160" y="577"/>
                    </a:lnTo>
                    <a:lnTo>
                      <a:pt x="112" y="543"/>
                    </a:lnTo>
                    <a:lnTo>
                      <a:pt x="90" y="515"/>
                    </a:lnTo>
                    <a:lnTo>
                      <a:pt x="70" y="473"/>
                    </a:lnTo>
                    <a:lnTo>
                      <a:pt x="53" y="430"/>
                    </a:lnTo>
                    <a:lnTo>
                      <a:pt x="42" y="399"/>
                    </a:lnTo>
                    <a:lnTo>
                      <a:pt x="34" y="340"/>
                    </a:lnTo>
                    <a:lnTo>
                      <a:pt x="20" y="281"/>
                    </a:lnTo>
                    <a:lnTo>
                      <a:pt x="3" y="228"/>
                    </a:lnTo>
                    <a:lnTo>
                      <a:pt x="0" y="194"/>
                    </a:lnTo>
                    <a:lnTo>
                      <a:pt x="51" y="140"/>
                    </a:lnTo>
                    <a:lnTo>
                      <a:pt x="101" y="95"/>
                    </a:lnTo>
                    <a:lnTo>
                      <a:pt x="138" y="62"/>
                    </a:lnTo>
                    <a:lnTo>
                      <a:pt x="152" y="36"/>
                    </a:lnTo>
                    <a:lnTo>
                      <a:pt x="171" y="0"/>
                    </a:lnTo>
                    <a:lnTo>
                      <a:pt x="242" y="6"/>
                    </a:lnTo>
                    <a:lnTo>
                      <a:pt x="219" y="39"/>
                    </a:lnTo>
                    <a:lnTo>
                      <a:pt x="188" y="79"/>
                    </a:lnTo>
                    <a:lnTo>
                      <a:pt x="135" y="129"/>
                    </a:lnTo>
                    <a:lnTo>
                      <a:pt x="96" y="166"/>
                    </a:lnTo>
                    <a:lnTo>
                      <a:pt x="56" y="1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387" name="Freeform 35">
                <a:extLst>
                  <a:ext uri="{FF2B5EF4-FFF2-40B4-BE49-F238E27FC236}">
                    <a16:creationId xmlns:a16="http://schemas.microsoft.com/office/drawing/2014/main" id="{8EE2B2CA-7A68-F129-0E6D-6731AD702F8F}"/>
                  </a:ext>
                </a:extLst>
              </p:cNvPr>
              <p:cNvSpPr>
                <a:spLocks/>
              </p:cNvSpPr>
              <p:nvPr/>
            </p:nvSpPr>
            <p:spPr bwMode="auto">
              <a:xfrm>
                <a:off x="2803" y="1635"/>
                <a:ext cx="375" cy="379"/>
              </a:xfrm>
              <a:custGeom>
                <a:avLst/>
                <a:gdLst>
                  <a:gd name="T0" fmla="*/ 0 w 375"/>
                  <a:gd name="T1" fmla="*/ 110 h 379"/>
                  <a:gd name="T2" fmla="*/ 107 w 375"/>
                  <a:gd name="T3" fmla="*/ 0 h 379"/>
                  <a:gd name="T4" fmla="*/ 119 w 375"/>
                  <a:gd name="T5" fmla="*/ 51 h 379"/>
                  <a:gd name="T6" fmla="*/ 138 w 375"/>
                  <a:gd name="T7" fmla="*/ 104 h 379"/>
                  <a:gd name="T8" fmla="*/ 170 w 375"/>
                  <a:gd name="T9" fmla="*/ 138 h 379"/>
                  <a:gd name="T10" fmla="*/ 218 w 375"/>
                  <a:gd name="T11" fmla="*/ 164 h 379"/>
                  <a:gd name="T12" fmla="*/ 274 w 375"/>
                  <a:gd name="T13" fmla="*/ 183 h 379"/>
                  <a:gd name="T14" fmla="*/ 328 w 375"/>
                  <a:gd name="T15" fmla="*/ 183 h 379"/>
                  <a:gd name="T16" fmla="*/ 375 w 375"/>
                  <a:gd name="T17" fmla="*/ 186 h 379"/>
                  <a:gd name="T18" fmla="*/ 373 w 375"/>
                  <a:gd name="T19" fmla="*/ 223 h 379"/>
                  <a:gd name="T20" fmla="*/ 356 w 375"/>
                  <a:gd name="T21" fmla="*/ 279 h 379"/>
                  <a:gd name="T22" fmla="*/ 325 w 375"/>
                  <a:gd name="T23" fmla="*/ 324 h 379"/>
                  <a:gd name="T24" fmla="*/ 291 w 375"/>
                  <a:gd name="T25" fmla="*/ 362 h 379"/>
                  <a:gd name="T26" fmla="*/ 277 w 375"/>
                  <a:gd name="T27" fmla="*/ 379 h 379"/>
                  <a:gd name="T28" fmla="*/ 204 w 375"/>
                  <a:gd name="T29" fmla="*/ 373 h 379"/>
                  <a:gd name="T30" fmla="*/ 138 w 375"/>
                  <a:gd name="T31" fmla="*/ 359 h 379"/>
                  <a:gd name="T32" fmla="*/ 90 w 375"/>
                  <a:gd name="T33" fmla="*/ 327 h 379"/>
                  <a:gd name="T34" fmla="*/ 65 w 375"/>
                  <a:gd name="T35" fmla="*/ 293 h 379"/>
                  <a:gd name="T36" fmla="*/ 40 w 375"/>
                  <a:gd name="T37" fmla="*/ 251 h 379"/>
                  <a:gd name="T38" fmla="*/ 23 w 375"/>
                  <a:gd name="T39" fmla="*/ 200 h 379"/>
                  <a:gd name="T40" fmla="*/ 9 w 375"/>
                  <a:gd name="T41" fmla="*/ 147 h 379"/>
                  <a:gd name="T42" fmla="*/ 0 w 375"/>
                  <a:gd name="T43" fmla="*/ 11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5" h="379">
                    <a:moveTo>
                      <a:pt x="0" y="110"/>
                    </a:moveTo>
                    <a:lnTo>
                      <a:pt x="107" y="0"/>
                    </a:lnTo>
                    <a:lnTo>
                      <a:pt x="119" y="51"/>
                    </a:lnTo>
                    <a:lnTo>
                      <a:pt x="138" y="104"/>
                    </a:lnTo>
                    <a:lnTo>
                      <a:pt x="170" y="138"/>
                    </a:lnTo>
                    <a:lnTo>
                      <a:pt x="218" y="164"/>
                    </a:lnTo>
                    <a:lnTo>
                      <a:pt x="274" y="183"/>
                    </a:lnTo>
                    <a:lnTo>
                      <a:pt x="328" y="183"/>
                    </a:lnTo>
                    <a:lnTo>
                      <a:pt x="375" y="186"/>
                    </a:lnTo>
                    <a:lnTo>
                      <a:pt x="373" y="223"/>
                    </a:lnTo>
                    <a:lnTo>
                      <a:pt x="356" y="279"/>
                    </a:lnTo>
                    <a:lnTo>
                      <a:pt x="325" y="324"/>
                    </a:lnTo>
                    <a:lnTo>
                      <a:pt x="291" y="362"/>
                    </a:lnTo>
                    <a:lnTo>
                      <a:pt x="277" y="379"/>
                    </a:lnTo>
                    <a:lnTo>
                      <a:pt x="204" y="373"/>
                    </a:lnTo>
                    <a:lnTo>
                      <a:pt x="138" y="359"/>
                    </a:lnTo>
                    <a:lnTo>
                      <a:pt x="90" y="327"/>
                    </a:lnTo>
                    <a:lnTo>
                      <a:pt x="65" y="293"/>
                    </a:lnTo>
                    <a:lnTo>
                      <a:pt x="40" y="251"/>
                    </a:lnTo>
                    <a:lnTo>
                      <a:pt x="23" y="200"/>
                    </a:lnTo>
                    <a:lnTo>
                      <a:pt x="9" y="147"/>
                    </a:lnTo>
                    <a:lnTo>
                      <a:pt x="0" y="110"/>
                    </a:lnTo>
                    <a:close/>
                  </a:path>
                </a:pathLst>
              </a:custGeom>
              <a:solidFill>
                <a:srgbClr val="FFFFFF"/>
              </a:solidFill>
              <a:ln w="12700">
                <a:solidFill>
                  <a:srgbClr val="000000"/>
                </a:solidFill>
                <a:prstDash val="solid"/>
                <a:round/>
                <a:headEnd/>
                <a:tailEnd/>
              </a:ln>
            </p:spPr>
            <p:txBody>
              <a:bodyPr/>
              <a:lstStyle/>
              <a:p>
                <a:endParaRPr lang="LID4096"/>
              </a:p>
            </p:txBody>
          </p:sp>
          <p:sp>
            <p:nvSpPr>
              <p:cNvPr id="612388" name="Line 36">
                <a:extLst>
                  <a:ext uri="{FF2B5EF4-FFF2-40B4-BE49-F238E27FC236}">
                    <a16:creationId xmlns:a16="http://schemas.microsoft.com/office/drawing/2014/main" id="{5E5FCB23-80AF-0BAB-A91D-2F42B725C14D}"/>
                  </a:ext>
                </a:extLst>
              </p:cNvPr>
              <p:cNvSpPr>
                <a:spLocks noChangeShapeType="1"/>
              </p:cNvSpPr>
              <p:nvPr/>
            </p:nvSpPr>
            <p:spPr bwMode="auto">
              <a:xfrm flipV="1">
                <a:off x="2822" y="1694"/>
                <a:ext cx="99" cy="11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612389" name="Freeform 37">
                <a:extLst>
                  <a:ext uri="{FF2B5EF4-FFF2-40B4-BE49-F238E27FC236}">
                    <a16:creationId xmlns:a16="http://schemas.microsoft.com/office/drawing/2014/main" id="{C88D2FA3-B50B-067E-4965-63D7AA20319B}"/>
                  </a:ext>
                </a:extLst>
              </p:cNvPr>
              <p:cNvSpPr>
                <a:spLocks/>
              </p:cNvSpPr>
              <p:nvPr/>
            </p:nvSpPr>
            <p:spPr bwMode="auto">
              <a:xfrm>
                <a:off x="2840" y="1746"/>
                <a:ext cx="101" cy="122"/>
              </a:xfrm>
              <a:custGeom>
                <a:avLst/>
                <a:gdLst>
                  <a:gd name="T0" fmla="*/ 101 w 101"/>
                  <a:gd name="T1" fmla="*/ 0 h 122"/>
                  <a:gd name="T2" fmla="*/ 64 w 101"/>
                  <a:gd name="T3" fmla="*/ 50 h 122"/>
                  <a:gd name="T4" fmla="*/ 19 w 101"/>
                  <a:gd name="T5" fmla="*/ 100 h 122"/>
                  <a:gd name="T6" fmla="*/ 0 w 101"/>
                  <a:gd name="T7" fmla="*/ 122 h 122"/>
                </a:gdLst>
                <a:ahLst/>
                <a:cxnLst>
                  <a:cxn ang="0">
                    <a:pos x="T0" y="T1"/>
                  </a:cxn>
                  <a:cxn ang="0">
                    <a:pos x="T2" y="T3"/>
                  </a:cxn>
                  <a:cxn ang="0">
                    <a:pos x="T4" y="T5"/>
                  </a:cxn>
                  <a:cxn ang="0">
                    <a:pos x="T6" y="T7"/>
                  </a:cxn>
                </a:cxnLst>
                <a:rect l="0" t="0" r="r" b="b"/>
                <a:pathLst>
                  <a:path w="101" h="122">
                    <a:moveTo>
                      <a:pt x="101" y="0"/>
                    </a:moveTo>
                    <a:lnTo>
                      <a:pt x="64" y="50"/>
                    </a:lnTo>
                    <a:lnTo>
                      <a:pt x="19" y="100"/>
                    </a:lnTo>
                    <a:lnTo>
                      <a:pt x="0" y="122"/>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
            <p:nvSpPr>
              <p:cNvPr id="612390" name="Freeform 38">
                <a:extLst>
                  <a:ext uri="{FF2B5EF4-FFF2-40B4-BE49-F238E27FC236}">
                    <a16:creationId xmlns:a16="http://schemas.microsoft.com/office/drawing/2014/main" id="{4920E38E-B491-D8FC-FBB6-434FF1FC5AF7}"/>
                  </a:ext>
                </a:extLst>
              </p:cNvPr>
              <p:cNvSpPr>
                <a:spLocks/>
              </p:cNvSpPr>
              <p:nvPr/>
            </p:nvSpPr>
            <p:spPr bwMode="auto">
              <a:xfrm>
                <a:off x="2877" y="1784"/>
                <a:ext cx="104" cy="146"/>
              </a:xfrm>
              <a:custGeom>
                <a:avLst/>
                <a:gdLst>
                  <a:gd name="T0" fmla="*/ 104 w 104"/>
                  <a:gd name="T1" fmla="*/ 0 h 146"/>
                  <a:gd name="T2" fmla="*/ 81 w 104"/>
                  <a:gd name="T3" fmla="*/ 48 h 146"/>
                  <a:gd name="T4" fmla="*/ 42 w 104"/>
                  <a:gd name="T5" fmla="*/ 107 h 146"/>
                  <a:gd name="T6" fmla="*/ 0 w 104"/>
                  <a:gd name="T7" fmla="*/ 146 h 146"/>
                </a:gdLst>
                <a:ahLst/>
                <a:cxnLst>
                  <a:cxn ang="0">
                    <a:pos x="T0" y="T1"/>
                  </a:cxn>
                  <a:cxn ang="0">
                    <a:pos x="T2" y="T3"/>
                  </a:cxn>
                  <a:cxn ang="0">
                    <a:pos x="T4" y="T5"/>
                  </a:cxn>
                  <a:cxn ang="0">
                    <a:pos x="T6" y="T7"/>
                  </a:cxn>
                </a:cxnLst>
                <a:rect l="0" t="0" r="r" b="b"/>
                <a:pathLst>
                  <a:path w="104" h="146">
                    <a:moveTo>
                      <a:pt x="104" y="0"/>
                    </a:moveTo>
                    <a:lnTo>
                      <a:pt x="81" y="48"/>
                    </a:lnTo>
                    <a:lnTo>
                      <a:pt x="42" y="107"/>
                    </a:lnTo>
                    <a:lnTo>
                      <a:pt x="0" y="146"/>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
            <p:nvSpPr>
              <p:cNvPr id="612391" name="Freeform 39">
                <a:extLst>
                  <a:ext uri="{FF2B5EF4-FFF2-40B4-BE49-F238E27FC236}">
                    <a16:creationId xmlns:a16="http://schemas.microsoft.com/office/drawing/2014/main" id="{E700526A-A2CB-1B1F-FBF5-D67A7168715B}"/>
                  </a:ext>
                </a:extLst>
              </p:cNvPr>
              <p:cNvSpPr>
                <a:spLocks/>
              </p:cNvSpPr>
              <p:nvPr/>
            </p:nvSpPr>
            <p:spPr bwMode="auto">
              <a:xfrm>
                <a:off x="2933" y="1812"/>
                <a:ext cx="107" cy="173"/>
              </a:xfrm>
              <a:custGeom>
                <a:avLst/>
                <a:gdLst>
                  <a:gd name="T0" fmla="*/ 107 w 107"/>
                  <a:gd name="T1" fmla="*/ 0 h 173"/>
                  <a:gd name="T2" fmla="*/ 90 w 107"/>
                  <a:gd name="T3" fmla="*/ 62 h 173"/>
                  <a:gd name="T4" fmla="*/ 57 w 107"/>
                  <a:gd name="T5" fmla="*/ 111 h 173"/>
                  <a:gd name="T6" fmla="*/ 20 w 107"/>
                  <a:gd name="T7" fmla="*/ 153 h 173"/>
                  <a:gd name="T8" fmla="*/ 0 w 107"/>
                  <a:gd name="T9" fmla="*/ 173 h 173"/>
                </a:gdLst>
                <a:ahLst/>
                <a:cxnLst>
                  <a:cxn ang="0">
                    <a:pos x="T0" y="T1"/>
                  </a:cxn>
                  <a:cxn ang="0">
                    <a:pos x="T2" y="T3"/>
                  </a:cxn>
                  <a:cxn ang="0">
                    <a:pos x="T4" y="T5"/>
                  </a:cxn>
                  <a:cxn ang="0">
                    <a:pos x="T6" y="T7"/>
                  </a:cxn>
                  <a:cxn ang="0">
                    <a:pos x="T8" y="T9"/>
                  </a:cxn>
                </a:cxnLst>
                <a:rect l="0" t="0" r="r" b="b"/>
                <a:pathLst>
                  <a:path w="107" h="173">
                    <a:moveTo>
                      <a:pt x="107" y="0"/>
                    </a:moveTo>
                    <a:lnTo>
                      <a:pt x="90" y="62"/>
                    </a:lnTo>
                    <a:lnTo>
                      <a:pt x="57" y="111"/>
                    </a:lnTo>
                    <a:lnTo>
                      <a:pt x="20" y="153"/>
                    </a:lnTo>
                    <a:lnTo>
                      <a:pt x="0" y="173"/>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
            <p:nvSpPr>
              <p:cNvPr id="612392" name="Freeform 40">
                <a:extLst>
                  <a:ext uri="{FF2B5EF4-FFF2-40B4-BE49-F238E27FC236}">
                    <a16:creationId xmlns:a16="http://schemas.microsoft.com/office/drawing/2014/main" id="{7F456E2C-E7CE-B101-684B-54B1EFAD9CDE}"/>
                  </a:ext>
                </a:extLst>
              </p:cNvPr>
              <p:cNvSpPr>
                <a:spLocks/>
              </p:cNvSpPr>
              <p:nvPr/>
            </p:nvSpPr>
            <p:spPr bwMode="auto">
              <a:xfrm>
                <a:off x="3003" y="1827"/>
                <a:ext cx="105" cy="178"/>
              </a:xfrm>
              <a:custGeom>
                <a:avLst/>
                <a:gdLst>
                  <a:gd name="T0" fmla="*/ 105 w 105"/>
                  <a:gd name="T1" fmla="*/ 0 h 178"/>
                  <a:gd name="T2" fmla="*/ 99 w 105"/>
                  <a:gd name="T3" fmla="*/ 39 h 178"/>
                  <a:gd name="T4" fmla="*/ 82 w 105"/>
                  <a:gd name="T5" fmla="*/ 84 h 178"/>
                  <a:gd name="T6" fmla="*/ 48 w 105"/>
                  <a:gd name="T7" fmla="*/ 124 h 178"/>
                  <a:gd name="T8" fmla="*/ 26 w 105"/>
                  <a:gd name="T9" fmla="*/ 149 h 178"/>
                  <a:gd name="T10" fmla="*/ 0 w 105"/>
                  <a:gd name="T11" fmla="*/ 178 h 178"/>
                </a:gdLst>
                <a:ahLst/>
                <a:cxnLst>
                  <a:cxn ang="0">
                    <a:pos x="T0" y="T1"/>
                  </a:cxn>
                  <a:cxn ang="0">
                    <a:pos x="T2" y="T3"/>
                  </a:cxn>
                  <a:cxn ang="0">
                    <a:pos x="T4" y="T5"/>
                  </a:cxn>
                  <a:cxn ang="0">
                    <a:pos x="T6" y="T7"/>
                  </a:cxn>
                  <a:cxn ang="0">
                    <a:pos x="T8" y="T9"/>
                  </a:cxn>
                  <a:cxn ang="0">
                    <a:pos x="T10" y="T11"/>
                  </a:cxn>
                </a:cxnLst>
                <a:rect l="0" t="0" r="r" b="b"/>
                <a:pathLst>
                  <a:path w="105" h="178">
                    <a:moveTo>
                      <a:pt x="105" y="0"/>
                    </a:moveTo>
                    <a:lnTo>
                      <a:pt x="99" y="39"/>
                    </a:lnTo>
                    <a:lnTo>
                      <a:pt x="82" y="84"/>
                    </a:lnTo>
                    <a:lnTo>
                      <a:pt x="48" y="124"/>
                    </a:lnTo>
                    <a:lnTo>
                      <a:pt x="26" y="149"/>
                    </a:lnTo>
                    <a:lnTo>
                      <a:pt x="0" y="17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
            <p:nvSpPr>
              <p:cNvPr id="612393" name="Freeform 41">
                <a:extLst>
                  <a:ext uri="{FF2B5EF4-FFF2-40B4-BE49-F238E27FC236}">
                    <a16:creationId xmlns:a16="http://schemas.microsoft.com/office/drawing/2014/main" id="{B7CB0849-834D-89D4-B123-C3A97ADD6307}"/>
                  </a:ext>
                </a:extLst>
              </p:cNvPr>
              <p:cNvSpPr>
                <a:spLocks/>
              </p:cNvSpPr>
              <p:nvPr/>
            </p:nvSpPr>
            <p:spPr bwMode="auto">
              <a:xfrm>
                <a:off x="2890" y="1669"/>
                <a:ext cx="280" cy="195"/>
              </a:xfrm>
              <a:custGeom>
                <a:avLst/>
                <a:gdLst>
                  <a:gd name="T0" fmla="*/ 0 w 280"/>
                  <a:gd name="T1" fmla="*/ 0 h 195"/>
                  <a:gd name="T2" fmla="*/ 6 w 280"/>
                  <a:gd name="T3" fmla="*/ 45 h 195"/>
                  <a:gd name="T4" fmla="*/ 17 w 280"/>
                  <a:gd name="T5" fmla="*/ 90 h 195"/>
                  <a:gd name="T6" fmla="*/ 34 w 280"/>
                  <a:gd name="T7" fmla="*/ 124 h 195"/>
                  <a:gd name="T8" fmla="*/ 56 w 280"/>
                  <a:gd name="T9" fmla="*/ 150 h 195"/>
                  <a:gd name="T10" fmla="*/ 100 w 280"/>
                  <a:gd name="T11" fmla="*/ 164 h 195"/>
                  <a:gd name="T12" fmla="*/ 136 w 280"/>
                  <a:gd name="T13" fmla="*/ 178 h 195"/>
                  <a:gd name="T14" fmla="*/ 173 w 280"/>
                  <a:gd name="T15" fmla="*/ 189 h 195"/>
                  <a:gd name="T16" fmla="*/ 226 w 280"/>
                  <a:gd name="T17" fmla="*/ 192 h 195"/>
                  <a:gd name="T18" fmla="*/ 280 w 280"/>
                  <a:gd name="T19"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195">
                    <a:moveTo>
                      <a:pt x="0" y="0"/>
                    </a:moveTo>
                    <a:lnTo>
                      <a:pt x="6" y="45"/>
                    </a:lnTo>
                    <a:lnTo>
                      <a:pt x="17" y="90"/>
                    </a:lnTo>
                    <a:lnTo>
                      <a:pt x="34" y="124"/>
                    </a:lnTo>
                    <a:lnTo>
                      <a:pt x="56" y="150"/>
                    </a:lnTo>
                    <a:lnTo>
                      <a:pt x="100" y="164"/>
                    </a:lnTo>
                    <a:lnTo>
                      <a:pt x="136" y="178"/>
                    </a:lnTo>
                    <a:lnTo>
                      <a:pt x="173" y="189"/>
                    </a:lnTo>
                    <a:lnTo>
                      <a:pt x="226" y="192"/>
                    </a:lnTo>
                    <a:lnTo>
                      <a:pt x="280" y="195"/>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
            <p:nvSpPr>
              <p:cNvPr id="612394" name="Freeform 42">
                <a:extLst>
                  <a:ext uri="{FF2B5EF4-FFF2-40B4-BE49-F238E27FC236}">
                    <a16:creationId xmlns:a16="http://schemas.microsoft.com/office/drawing/2014/main" id="{C1C9F3FA-DE0E-BC62-5A2A-1B51F2140728}"/>
                  </a:ext>
                </a:extLst>
              </p:cNvPr>
              <p:cNvSpPr>
                <a:spLocks/>
              </p:cNvSpPr>
              <p:nvPr/>
            </p:nvSpPr>
            <p:spPr bwMode="auto">
              <a:xfrm>
                <a:off x="2856" y="1703"/>
                <a:ext cx="302" cy="211"/>
              </a:xfrm>
              <a:custGeom>
                <a:avLst/>
                <a:gdLst>
                  <a:gd name="T0" fmla="*/ 0 w 302"/>
                  <a:gd name="T1" fmla="*/ 0 h 211"/>
                  <a:gd name="T2" fmla="*/ 14 w 302"/>
                  <a:gd name="T3" fmla="*/ 67 h 211"/>
                  <a:gd name="T4" fmla="*/ 31 w 302"/>
                  <a:gd name="T5" fmla="*/ 107 h 211"/>
                  <a:gd name="T6" fmla="*/ 51 w 302"/>
                  <a:gd name="T7" fmla="*/ 138 h 211"/>
                  <a:gd name="T8" fmla="*/ 84 w 302"/>
                  <a:gd name="T9" fmla="*/ 160 h 211"/>
                  <a:gd name="T10" fmla="*/ 125 w 302"/>
                  <a:gd name="T11" fmla="*/ 180 h 211"/>
                  <a:gd name="T12" fmla="*/ 173 w 302"/>
                  <a:gd name="T13" fmla="*/ 197 h 211"/>
                  <a:gd name="T14" fmla="*/ 240 w 302"/>
                  <a:gd name="T15" fmla="*/ 205 h 211"/>
                  <a:gd name="T16" fmla="*/ 302 w 302"/>
                  <a:gd name="T17"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2" h="211">
                    <a:moveTo>
                      <a:pt x="0" y="0"/>
                    </a:moveTo>
                    <a:lnTo>
                      <a:pt x="14" y="67"/>
                    </a:lnTo>
                    <a:lnTo>
                      <a:pt x="31" y="107"/>
                    </a:lnTo>
                    <a:lnTo>
                      <a:pt x="51" y="138"/>
                    </a:lnTo>
                    <a:lnTo>
                      <a:pt x="84" y="160"/>
                    </a:lnTo>
                    <a:lnTo>
                      <a:pt x="125" y="180"/>
                    </a:lnTo>
                    <a:lnTo>
                      <a:pt x="173" y="197"/>
                    </a:lnTo>
                    <a:lnTo>
                      <a:pt x="240" y="205"/>
                    </a:lnTo>
                    <a:lnTo>
                      <a:pt x="302" y="211"/>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sp>
            <p:nvSpPr>
              <p:cNvPr id="612395" name="Freeform 43">
                <a:extLst>
                  <a:ext uri="{FF2B5EF4-FFF2-40B4-BE49-F238E27FC236}">
                    <a16:creationId xmlns:a16="http://schemas.microsoft.com/office/drawing/2014/main" id="{DC8E6B0E-AB87-05FC-D897-28F2ADE0EDB2}"/>
                  </a:ext>
                </a:extLst>
              </p:cNvPr>
              <p:cNvSpPr>
                <a:spLocks/>
              </p:cNvSpPr>
              <p:nvPr/>
            </p:nvSpPr>
            <p:spPr bwMode="auto">
              <a:xfrm>
                <a:off x="2831" y="1737"/>
                <a:ext cx="257" cy="224"/>
              </a:xfrm>
              <a:custGeom>
                <a:avLst/>
                <a:gdLst>
                  <a:gd name="T0" fmla="*/ 0 w 257"/>
                  <a:gd name="T1" fmla="*/ 0 h 224"/>
                  <a:gd name="T2" fmla="*/ 26 w 257"/>
                  <a:gd name="T3" fmla="*/ 98 h 224"/>
                  <a:gd name="T4" fmla="*/ 65 w 257"/>
                  <a:gd name="T5" fmla="*/ 151 h 224"/>
                  <a:gd name="T6" fmla="*/ 113 w 257"/>
                  <a:gd name="T7" fmla="*/ 190 h 224"/>
                  <a:gd name="T8" fmla="*/ 159 w 257"/>
                  <a:gd name="T9" fmla="*/ 210 h 224"/>
                  <a:gd name="T10" fmla="*/ 207 w 257"/>
                  <a:gd name="T11" fmla="*/ 221 h 224"/>
                  <a:gd name="T12" fmla="*/ 257 w 257"/>
                  <a:gd name="T13" fmla="*/ 224 h 224"/>
                </a:gdLst>
                <a:ahLst/>
                <a:cxnLst>
                  <a:cxn ang="0">
                    <a:pos x="T0" y="T1"/>
                  </a:cxn>
                  <a:cxn ang="0">
                    <a:pos x="T2" y="T3"/>
                  </a:cxn>
                  <a:cxn ang="0">
                    <a:pos x="T4" y="T5"/>
                  </a:cxn>
                  <a:cxn ang="0">
                    <a:pos x="T6" y="T7"/>
                  </a:cxn>
                  <a:cxn ang="0">
                    <a:pos x="T8" y="T9"/>
                  </a:cxn>
                  <a:cxn ang="0">
                    <a:pos x="T10" y="T11"/>
                  </a:cxn>
                  <a:cxn ang="0">
                    <a:pos x="T12" y="T13"/>
                  </a:cxn>
                </a:cxnLst>
                <a:rect l="0" t="0" r="r" b="b"/>
                <a:pathLst>
                  <a:path w="257" h="224">
                    <a:moveTo>
                      <a:pt x="0" y="0"/>
                    </a:moveTo>
                    <a:lnTo>
                      <a:pt x="26" y="98"/>
                    </a:lnTo>
                    <a:lnTo>
                      <a:pt x="65" y="151"/>
                    </a:lnTo>
                    <a:lnTo>
                      <a:pt x="113" y="190"/>
                    </a:lnTo>
                    <a:lnTo>
                      <a:pt x="159" y="210"/>
                    </a:lnTo>
                    <a:lnTo>
                      <a:pt x="207" y="221"/>
                    </a:lnTo>
                    <a:lnTo>
                      <a:pt x="257" y="224"/>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LID4096"/>
              </a:p>
            </p:txBody>
          </p:sp>
        </p:grpSp>
        <p:graphicFrame>
          <p:nvGraphicFramePr>
            <p:cNvPr id="612396" name="Object 44">
              <a:extLst>
                <a:ext uri="{FF2B5EF4-FFF2-40B4-BE49-F238E27FC236}">
                  <a16:creationId xmlns:a16="http://schemas.microsoft.com/office/drawing/2014/main" id="{D9ADFFE5-6010-4CFF-2F6F-1ECB84ACB7FF}"/>
                </a:ext>
              </a:extLst>
            </p:cNvPr>
            <p:cNvGraphicFramePr>
              <a:graphicFrameLocks noChangeAspect="1"/>
            </p:cNvGraphicFramePr>
            <p:nvPr/>
          </p:nvGraphicFramePr>
          <p:xfrm>
            <a:off x="1680" y="1920"/>
            <a:ext cx="1225" cy="1512"/>
          </p:xfrm>
          <a:graphic>
            <a:graphicData uri="http://schemas.openxmlformats.org/presentationml/2006/ole">
              <mc:AlternateContent xmlns:mc="http://schemas.openxmlformats.org/markup-compatibility/2006">
                <mc:Choice xmlns:v="urn:schemas-microsoft-com:vml" Requires="v">
                  <p:oleObj name="Clip" r:id="rId3" imgW="771429" imgH="952129" progId="MS_ClipArt_Gallery.2">
                    <p:embed/>
                  </p:oleObj>
                </mc:Choice>
                <mc:Fallback>
                  <p:oleObj name="Clip" r:id="rId3" imgW="771429" imgH="952129" progId="MS_ClipArt_Gallery.2">
                    <p:embed/>
                    <p:pic>
                      <p:nvPicPr>
                        <p:cNvPr id="0" name="Object 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0" y="1920"/>
                          <a:ext cx="1225" cy="1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2397" name="Object 45">
              <a:extLst>
                <a:ext uri="{FF2B5EF4-FFF2-40B4-BE49-F238E27FC236}">
                  <a16:creationId xmlns:a16="http://schemas.microsoft.com/office/drawing/2014/main" id="{9E8CAD41-636B-487F-1544-F3CE15A11292}"/>
                </a:ext>
              </a:extLst>
            </p:cNvPr>
            <p:cNvGraphicFramePr>
              <a:graphicFrameLocks noChangeAspect="1"/>
            </p:cNvGraphicFramePr>
            <p:nvPr/>
          </p:nvGraphicFramePr>
          <p:xfrm>
            <a:off x="1872" y="1488"/>
            <a:ext cx="912" cy="631"/>
          </p:xfrm>
          <a:graphic>
            <a:graphicData uri="http://schemas.openxmlformats.org/presentationml/2006/ole">
              <mc:AlternateContent xmlns:mc="http://schemas.openxmlformats.org/markup-compatibility/2006">
                <mc:Choice xmlns:v="urn:schemas-microsoft-com:vml" Requires="v">
                  <p:oleObj name="Clip" r:id="rId5" imgW="1142857" imgH="790476" progId="MS_ClipArt_Gallery.2">
                    <p:embed/>
                  </p:oleObj>
                </mc:Choice>
                <mc:Fallback>
                  <p:oleObj name="Clip" r:id="rId5" imgW="1142857" imgH="790476" progId="MS_ClipArt_Gallery.2">
                    <p:embed/>
                    <p:pic>
                      <p:nvPicPr>
                        <p:cNvPr id="0" name="Object 4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2" y="1488"/>
                          <a:ext cx="912" cy="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2398" name="Freeform 46">
              <a:extLst>
                <a:ext uri="{FF2B5EF4-FFF2-40B4-BE49-F238E27FC236}">
                  <a16:creationId xmlns:a16="http://schemas.microsoft.com/office/drawing/2014/main" id="{FD1E2CCC-C5F7-4D03-9AD3-6E5054DDAD54}"/>
                </a:ext>
              </a:extLst>
            </p:cNvPr>
            <p:cNvSpPr>
              <a:spLocks/>
            </p:cNvSpPr>
            <p:nvPr/>
          </p:nvSpPr>
          <p:spPr bwMode="auto">
            <a:xfrm>
              <a:off x="2918" y="2436"/>
              <a:ext cx="949" cy="714"/>
            </a:xfrm>
            <a:custGeom>
              <a:avLst/>
              <a:gdLst>
                <a:gd name="T0" fmla="*/ 174 w 949"/>
                <a:gd name="T1" fmla="*/ 452 h 714"/>
                <a:gd name="T2" fmla="*/ 154 w 949"/>
                <a:gd name="T3" fmla="*/ 474 h 714"/>
                <a:gd name="T4" fmla="*/ 134 w 949"/>
                <a:gd name="T5" fmla="*/ 491 h 714"/>
                <a:gd name="T6" fmla="*/ 107 w 949"/>
                <a:gd name="T7" fmla="*/ 500 h 714"/>
                <a:gd name="T8" fmla="*/ 76 w 949"/>
                <a:gd name="T9" fmla="*/ 495 h 714"/>
                <a:gd name="T10" fmla="*/ 45 w 949"/>
                <a:gd name="T11" fmla="*/ 484 h 714"/>
                <a:gd name="T12" fmla="*/ 18 w 949"/>
                <a:gd name="T13" fmla="*/ 469 h 714"/>
                <a:gd name="T14" fmla="*/ 2 w 949"/>
                <a:gd name="T15" fmla="*/ 450 h 714"/>
                <a:gd name="T16" fmla="*/ 1 w 949"/>
                <a:gd name="T17" fmla="*/ 405 h 714"/>
                <a:gd name="T18" fmla="*/ 11 w 949"/>
                <a:gd name="T19" fmla="*/ 316 h 714"/>
                <a:gd name="T20" fmla="*/ 28 w 949"/>
                <a:gd name="T21" fmla="*/ 267 h 714"/>
                <a:gd name="T22" fmla="*/ 50 w 949"/>
                <a:gd name="T23" fmla="*/ 231 h 714"/>
                <a:gd name="T24" fmla="*/ 78 w 949"/>
                <a:gd name="T25" fmla="*/ 193 h 714"/>
                <a:gd name="T26" fmla="*/ 108 w 949"/>
                <a:gd name="T27" fmla="*/ 159 h 714"/>
                <a:gd name="T28" fmla="*/ 134 w 949"/>
                <a:gd name="T29" fmla="*/ 138 h 714"/>
                <a:gd name="T30" fmla="*/ 141 w 949"/>
                <a:gd name="T31" fmla="*/ 132 h 714"/>
                <a:gd name="T32" fmla="*/ 136 w 949"/>
                <a:gd name="T33" fmla="*/ 132 h 714"/>
                <a:gd name="T34" fmla="*/ 131 w 949"/>
                <a:gd name="T35" fmla="*/ 128 h 714"/>
                <a:gd name="T36" fmla="*/ 136 w 949"/>
                <a:gd name="T37" fmla="*/ 116 h 714"/>
                <a:gd name="T38" fmla="*/ 146 w 949"/>
                <a:gd name="T39" fmla="*/ 97 h 714"/>
                <a:gd name="T40" fmla="*/ 157 w 949"/>
                <a:gd name="T41" fmla="*/ 78 h 714"/>
                <a:gd name="T42" fmla="*/ 173 w 949"/>
                <a:gd name="T43" fmla="*/ 62 h 714"/>
                <a:gd name="T44" fmla="*/ 187 w 949"/>
                <a:gd name="T45" fmla="*/ 55 h 714"/>
                <a:gd name="T46" fmla="*/ 205 w 949"/>
                <a:gd name="T47" fmla="*/ 48 h 714"/>
                <a:gd name="T48" fmla="*/ 230 w 949"/>
                <a:gd name="T49" fmla="*/ 38 h 714"/>
                <a:gd name="T50" fmla="*/ 259 w 949"/>
                <a:gd name="T51" fmla="*/ 27 h 714"/>
                <a:gd name="T52" fmla="*/ 290 w 949"/>
                <a:gd name="T53" fmla="*/ 17 h 714"/>
                <a:gd name="T54" fmla="*/ 320 w 949"/>
                <a:gd name="T55" fmla="*/ 8 h 714"/>
                <a:gd name="T56" fmla="*/ 347 w 949"/>
                <a:gd name="T57" fmla="*/ 2 h 714"/>
                <a:gd name="T58" fmla="*/ 369 w 949"/>
                <a:gd name="T59" fmla="*/ 0 h 714"/>
                <a:gd name="T60" fmla="*/ 391 w 949"/>
                <a:gd name="T61" fmla="*/ 6 h 714"/>
                <a:gd name="T62" fmla="*/ 422 w 949"/>
                <a:gd name="T63" fmla="*/ 15 h 714"/>
                <a:gd name="T64" fmla="*/ 453 w 949"/>
                <a:gd name="T65" fmla="*/ 22 h 714"/>
                <a:gd name="T66" fmla="*/ 473 w 949"/>
                <a:gd name="T67" fmla="*/ 27 h 714"/>
                <a:gd name="T68" fmla="*/ 676 w 949"/>
                <a:gd name="T69" fmla="*/ 60 h 714"/>
                <a:gd name="T70" fmla="*/ 693 w 949"/>
                <a:gd name="T71" fmla="*/ 49 h 714"/>
                <a:gd name="T72" fmla="*/ 733 w 949"/>
                <a:gd name="T73" fmla="*/ 26 h 714"/>
                <a:gd name="T74" fmla="*/ 777 w 949"/>
                <a:gd name="T75" fmla="*/ 8 h 714"/>
                <a:gd name="T76" fmla="*/ 805 w 949"/>
                <a:gd name="T77" fmla="*/ 6 h 714"/>
                <a:gd name="T78" fmla="*/ 821 w 949"/>
                <a:gd name="T79" fmla="*/ 21 h 714"/>
                <a:gd name="T80" fmla="*/ 838 w 949"/>
                <a:gd name="T81" fmla="*/ 36 h 714"/>
                <a:gd name="T82" fmla="*/ 851 w 949"/>
                <a:gd name="T83" fmla="*/ 48 h 714"/>
                <a:gd name="T84" fmla="*/ 858 w 949"/>
                <a:gd name="T85" fmla="*/ 55 h 714"/>
                <a:gd name="T86" fmla="*/ 877 w 949"/>
                <a:gd name="T87" fmla="*/ 95 h 714"/>
                <a:gd name="T88" fmla="*/ 912 w 949"/>
                <a:gd name="T89" fmla="*/ 189 h 714"/>
                <a:gd name="T90" fmla="*/ 943 w 949"/>
                <a:gd name="T91" fmla="*/ 312 h 714"/>
                <a:gd name="T92" fmla="*/ 946 w 949"/>
                <a:gd name="T93" fmla="*/ 440 h 714"/>
                <a:gd name="T94" fmla="*/ 928 w 949"/>
                <a:gd name="T95" fmla="*/ 540 h 714"/>
                <a:gd name="T96" fmla="*/ 908 w 949"/>
                <a:gd name="T97" fmla="*/ 601 h 714"/>
                <a:gd name="T98" fmla="*/ 890 w 949"/>
                <a:gd name="T99" fmla="*/ 634 h 714"/>
                <a:gd name="T100" fmla="*/ 877 w 949"/>
                <a:gd name="T101" fmla="*/ 648 h 714"/>
                <a:gd name="T102" fmla="*/ 862 w 949"/>
                <a:gd name="T103" fmla="*/ 659 h 714"/>
                <a:gd name="T104" fmla="*/ 844 w 949"/>
                <a:gd name="T105" fmla="*/ 670 h 714"/>
                <a:gd name="T106" fmla="*/ 824 w 949"/>
                <a:gd name="T107" fmla="*/ 676 h 714"/>
                <a:gd name="T108" fmla="*/ 807 w 949"/>
                <a:gd name="T109" fmla="*/ 674 h 714"/>
                <a:gd name="T110" fmla="*/ 784 w 949"/>
                <a:gd name="T111" fmla="*/ 659 h 714"/>
                <a:gd name="T112" fmla="*/ 774 w 949"/>
                <a:gd name="T113" fmla="*/ 653 h 714"/>
                <a:gd name="T114" fmla="*/ 406 w 949"/>
                <a:gd name="T115" fmla="*/ 561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9" h="714">
                  <a:moveTo>
                    <a:pt x="184" y="443"/>
                  </a:moveTo>
                  <a:lnTo>
                    <a:pt x="174" y="452"/>
                  </a:lnTo>
                  <a:lnTo>
                    <a:pt x="164" y="463"/>
                  </a:lnTo>
                  <a:lnTo>
                    <a:pt x="154" y="474"/>
                  </a:lnTo>
                  <a:lnTo>
                    <a:pt x="145" y="483"/>
                  </a:lnTo>
                  <a:lnTo>
                    <a:pt x="134" y="491"/>
                  </a:lnTo>
                  <a:lnTo>
                    <a:pt x="121" y="497"/>
                  </a:lnTo>
                  <a:lnTo>
                    <a:pt x="107" y="500"/>
                  </a:lnTo>
                  <a:lnTo>
                    <a:pt x="92" y="499"/>
                  </a:lnTo>
                  <a:lnTo>
                    <a:pt x="76" y="495"/>
                  </a:lnTo>
                  <a:lnTo>
                    <a:pt x="60" y="490"/>
                  </a:lnTo>
                  <a:lnTo>
                    <a:pt x="45" y="484"/>
                  </a:lnTo>
                  <a:lnTo>
                    <a:pt x="30" y="477"/>
                  </a:lnTo>
                  <a:lnTo>
                    <a:pt x="18" y="469"/>
                  </a:lnTo>
                  <a:lnTo>
                    <a:pt x="8" y="460"/>
                  </a:lnTo>
                  <a:lnTo>
                    <a:pt x="2" y="450"/>
                  </a:lnTo>
                  <a:lnTo>
                    <a:pt x="0" y="438"/>
                  </a:lnTo>
                  <a:lnTo>
                    <a:pt x="1" y="405"/>
                  </a:lnTo>
                  <a:lnTo>
                    <a:pt x="4" y="361"/>
                  </a:lnTo>
                  <a:lnTo>
                    <a:pt x="11" y="316"/>
                  </a:lnTo>
                  <a:lnTo>
                    <a:pt x="20" y="282"/>
                  </a:lnTo>
                  <a:lnTo>
                    <a:pt x="28" y="267"/>
                  </a:lnTo>
                  <a:lnTo>
                    <a:pt x="37" y="250"/>
                  </a:lnTo>
                  <a:lnTo>
                    <a:pt x="50" y="231"/>
                  </a:lnTo>
                  <a:lnTo>
                    <a:pt x="63" y="211"/>
                  </a:lnTo>
                  <a:lnTo>
                    <a:pt x="78" y="193"/>
                  </a:lnTo>
                  <a:lnTo>
                    <a:pt x="92" y="175"/>
                  </a:lnTo>
                  <a:lnTo>
                    <a:pt x="108" y="159"/>
                  </a:lnTo>
                  <a:lnTo>
                    <a:pt x="123" y="146"/>
                  </a:lnTo>
                  <a:lnTo>
                    <a:pt x="134" y="138"/>
                  </a:lnTo>
                  <a:lnTo>
                    <a:pt x="140" y="133"/>
                  </a:lnTo>
                  <a:lnTo>
                    <a:pt x="141" y="132"/>
                  </a:lnTo>
                  <a:lnTo>
                    <a:pt x="138" y="131"/>
                  </a:lnTo>
                  <a:lnTo>
                    <a:pt x="136" y="132"/>
                  </a:lnTo>
                  <a:lnTo>
                    <a:pt x="132" y="131"/>
                  </a:lnTo>
                  <a:lnTo>
                    <a:pt x="131" y="128"/>
                  </a:lnTo>
                  <a:lnTo>
                    <a:pt x="132" y="123"/>
                  </a:lnTo>
                  <a:lnTo>
                    <a:pt x="136" y="116"/>
                  </a:lnTo>
                  <a:lnTo>
                    <a:pt x="141" y="106"/>
                  </a:lnTo>
                  <a:lnTo>
                    <a:pt x="146" y="97"/>
                  </a:lnTo>
                  <a:lnTo>
                    <a:pt x="151" y="87"/>
                  </a:lnTo>
                  <a:lnTo>
                    <a:pt x="157" y="78"/>
                  </a:lnTo>
                  <a:lnTo>
                    <a:pt x="164" y="70"/>
                  </a:lnTo>
                  <a:lnTo>
                    <a:pt x="173" y="62"/>
                  </a:lnTo>
                  <a:lnTo>
                    <a:pt x="181" y="58"/>
                  </a:lnTo>
                  <a:lnTo>
                    <a:pt x="187" y="55"/>
                  </a:lnTo>
                  <a:lnTo>
                    <a:pt x="195" y="53"/>
                  </a:lnTo>
                  <a:lnTo>
                    <a:pt x="205" y="48"/>
                  </a:lnTo>
                  <a:lnTo>
                    <a:pt x="216" y="44"/>
                  </a:lnTo>
                  <a:lnTo>
                    <a:pt x="230" y="38"/>
                  </a:lnTo>
                  <a:lnTo>
                    <a:pt x="244" y="33"/>
                  </a:lnTo>
                  <a:lnTo>
                    <a:pt x="259" y="27"/>
                  </a:lnTo>
                  <a:lnTo>
                    <a:pt x="275" y="22"/>
                  </a:lnTo>
                  <a:lnTo>
                    <a:pt x="290" y="17"/>
                  </a:lnTo>
                  <a:lnTo>
                    <a:pt x="305" y="12"/>
                  </a:lnTo>
                  <a:lnTo>
                    <a:pt x="320" y="8"/>
                  </a:lnTo>
                  <a:lnTo>
                    <a:pt x="335" y="4"/>
                  </a:lnTo>
                  <a:lnTo>
                    <a:pt x="347" y="2"/>
                  </a:lnTo>
                  <a:lnTo>
                    <a:pt x="359" y="0"/>
                  </a:lnTo>
                  <a:lnTo>
                    <a:pt x="369" y="0"/>
                  </a:lnTo>
                  <a:lnTo>
                    <a:pt x="376" y="2"/>
                  </a:lnTo>
                  <a:lnTo>
                    <a:pt x="391" y="6"/>
                  </a:lnTo>
                  <a:lnTo>
                    <a:pt x="406" y="10"/>
                  </a:lnTo>
                  <a:lnTo>
                    <a:pt x="422" y="15"/>
                  </a:lnTo>
                  <a:lnTo>
                    <a:pt x="439" y="19"/>
                  </a:lnTo>
                  <a:lnTo>
                    <a:pt x="453" y="22"/>
                  </a:lnTo>
                  <a:lnTo>
                    <a:pt x="465" y="25"/>
                  </a:lnTo>
                  <a:lnTo>
                    <a:pt x="473" y="27"/>
                  </a:lnTo>
                  <a:lnTo>
                    <a:pt x="476" y="27"/>
                  </a:lnTo>
                  <a:lnTo>
                    <a:pt x="676" y="60"/>
                  </a:lnTo>
                  <a:lnTo>
                    <a:pt x="681" y="56"/>
                  </a:lnTo>
                  <a:lnTo>
                    <a:pt x="693" y="49"/>
                  </a:lnTo>
                  <a:lnTo>
                    <a:pt x="711" y="38"/>
                  </a:lnTo>
                  <a:lnTo>
                    <a:pt x="733" y="26"/>
                  </a:lnTo>
                  <a:lnTo>
                    <a:pt x="755" y="15"/>
                  </a:lnTo>
                  <a:lnTo>
                    <a:pt x="777" y="8"/>
                  </a:lnTo>
                  <a:lnTo>
                    <a:pt x="794" y="4"/>
                  </a:lnTo>
                  <a:lnTo>
                    <a:pt x="805" y="6"/>
                  </a:lnTo>
                  <a:lnTo>
                    <a:pt x="812" y="14"/>
                  </a:lnTo>
                  <a:lnTo>
                    <a:pt x="821" y="21"/>
                  </a:lnTo>
                  <a:lnTo>
                    <a:pt x="829" y="28"/>
                  </a:lnTo>
                  <a:lnTo>
                    <a:pt x="838" y="36"/>
                  </a:lnTo>
                  <a:lnTo>
                    <a:pt x="845" y="42"/>
                  </a:lnTo>
                  <a:lnTo>
                    <a:pt x="851" y="48"/>
                  </a:lnTo>
                  <a:lnTo>
                    <a:pt x="856" y="53"/>
                  </a:lnTo>
                  <a:lnTo>
                    <a:pt x="858" y="55"/>
                  </a:lnTo>
                  <a:lnTo>
                    <a:pt x="863" y="67"/>
                  </a:lnTo>
                  <a:lnTo>
                    <a:pt x="877" y="95"/>
                  </a:lnTo>
                  <a:lnTo>
                    <a:pt x="894" y="137"/>
                  </a:lnTo>
                  <a:lnTo>
                    <a:pt x="912" y="189"/>
                  </a:lnTo>
                  <a:lnTo>
                    <a:pt x="929" y="248"/>
                  </a:lnTo>
                  <a:lnTo>
                    <a:pt x="943" y="312"/>
                  </a:lnTo>
                  <a:lnTo>
                    <a:pt x="949" y="377"/>
                  </a:lnTo>
                  <a:lnTo>
                    <a:pt x="946" y="440"/>
                  </a:lnTo>
                  <a:lnTo>
                    <a:pt x="938" y="495"/>
                  </a:lnTo>
                  <a:lnTo>
                    <a:pt x="928" y="540"/>
                  </a:lnTo>
                  <a:lnTo>
                    <a:pt x="918" y="575"/>
                  </a:lnTo>
                  <a:lnTo>
                    <a:pt x="908" y="601"/>
                  </a:lnTo>
                  <a:lnTo>
                    <a:pt x="899" y="620"/>
                  </a:lnTo>
                  <a:lnTo>
                    <a:pt x="890" y="634"/>
                  </a:lnTo>
                  <a:lnTo>
                    <a:pt x="883" y="644"/>
                  </a:lnTo>
                  <a:lnTo>
                    <a:pt x="877" y="648"/>
                  </a:lnTo>
                  <a:lnTo>
                    <a:pt x="871" y="653"/>
                  </a:lnTo>
                  <a:lnTo>
                    <a:pt x="862" y="659"/>
                  </a:lnTo>
                  <a:lnTo>
                    <a:pt x="854" y="665"/>
                  </a:lnTo>
                  <a:lnTo>
                    <a:pt x="844" y="670"/>
                  </a:lnTo>
                  <a:lnTo>
                    <a:pt x="833" y="674"/>
                  </a:lnTo>
                  <a:lnTo>
                    <a:pt x="824" y="676"/>
                  </a:lnTo>
                  <a:lnTo>
                    <a:pt x="815" y="676"/>
                  </a:lnTo>
                  <a:lnTo>
                    <a:pt x="807" y="674"/>
                  </a:lnTo>
                  <a:lnTo>
                    <a:pt x="794" y="667"/>
                  </a:lnTo>
                  <a:lnTo>
                    <a:pt x="784" y="659"/>
                  </a:lnTo>
                  <a:lnTo>
                    <a:pt x="777" y="655"/>
                  </a:lnTo>
                  <a:lnTo>
                    <a:pt x="774" y="653"/>
                  </a:lnTo>
                  <a:lnTo>
                    <a:pt x="767" y="714"/>
                  </a:lnTo>
                  <a:lnTo>
                    <a:pt x="406" y="561"/>
                  </a:lnTo>
                  <a:lnTo>
                    <a:pt x="1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399" name="Freeform 47">
              <a:extLst>
                <a:ext uri="{FF2B5EF4-FFF2-40B4-BE49-F238E27FC236}">
                  <a16:creationId xmlns:a16="http://schemas.microsoft.com/office/drawing/2014/main" id="{672D4312-DB7A-DAE1-3EAA-2D21CB53BA2F}"/>
                </a:ext>
              </a:extLst>
            </p:cNvPr>
            <p:cNvSpPr>
              <a:spLocks/>
            </p:cNvSpPr>
            <p:nvPr/>
          </p:nvSpPr>
          <p:spPr bwMode="auto">
            <a:xfrm>
              <a:off x="3261" y="2523"/>
              <a:ext cx="113" cy="480"/>
            </a:xfrm>
            <a:custGeom>
              <a:avLst/>
              <a:gdLst>
                <a:gd name="T0" fmla="*/ 87 w 113"/>
                <a:gd name="T1" fmla="*/ 480 h 480"/>
                <a:gd name="T2" fmla="*/ 89 w 113"/>
                <a:gd name="T3" fmla="*/ 399 h 480"/>
                <a:gd name="T4" fmla="*/ 90 w 113"/>
                <a:gd name="T5" fmla="*/ 292 h 480"/>
                <a:gd name="T6" fmla="*/ 90 w 113"/>
                <a:gd name="T7" fmla="*/ 194 h 480"/>
                <a:gd name="T8" fmla="*/ 89 w 113"/>
                <a:gd name="T9" fmla="*/ 142 h 480"/>
                <a:gd name="T10" fmla="*/ 90 w 113"/>
                <a:gd name="T11" fmla="*/ 130 h 480"/>
                <a:gd name="T12" fmla="*/ 100 w 113"/>
                <a:gd name="T13" fmla="*/ 122 h 480"/>
                <a:gd name="T14" fmla="*/ 109 w 113"/>
                <a:gd name="T15" fmla="*/ 109 h 480"/>
                <a:gd name="T16" fmla="*/ 113 w 113"/>
                <a:gd name="T17" fmla="*/ 89 h 480"/>
                <a:gd name="T18" fmla="*/ 113 w 113"/>
                <a:gd name="T19" fmla="*/ 66 h 480"/>
                <a:gd name="T20" fmla="*/ 111 w 113"/>
                <a:gd name="T21" fmla="*/ 49 h 480"/>
                <a:gd name="T22" fmla="*/ 110 w 113"/>
                <a:gd name="T23" fmla="*/ 35 h 480"/>
                <a:gd name="T24" fmla="*/ 107 w 113"/>
                <a:gd name="T25" fmla="*/ 25 h 480"/>
                <a:gd name="T26" fmla="*/ 106 w 113"/>
                <a:gd name="T27" fmla="*/ 21 h 480"/>
                <a:gd name="T28" fmla="*/ 104 w 113"/>
                <a:gd name="T29" fmla="*/ 14 h 480"/>
                <a:gd name="T30" fmla="*/ 101 w 113"/>
                <a:gd name="T31" fmla="*/ 7 h 480"/>
                <a:gd name="T32" fmla="*/ 98 w 113"/>
                <a:gd name="T33" fmla="*/ 2 h 480"/>
                <a:gd name="T34" fmla="*/ 93 w 113"/>
                <a:gd name="T35" fmla="*/ 0 h 480"/>
                <a:gd name="T36" fmla="*/ 87 w 113"/>
                <a:gd name="T37" fmla="*/ 1 h 480"/>
                <a:gd name="T38" fmla="*/ 79 w 113"/>
                <a:gd name="T39" fmla="*/ 6 h 480"/>
                <a:gd name="T40" fmla="*/ 71 w 113"/>
                <a:gd name="T41" fmla="*/ 18 h 480"/>
                <a:gd name="T42" fmla="*/ 62 w 113"/>
                <a:gd name="T43" fmla="*/ 33 h 480"/>
                <a:gd name="T44" fmla="*/ 54 w 113"/>
                <a:gd name="T45" fmla="*/ 46 h 480"/>
                <a:gd name="T46" fmla="*/ 46 w 113"/>
                <a:gd name="T47" fmla="*/ 58 h 480"/>
                <a:gd name="T48" fmla="*/ 40 w 113"/>
                <a:gd name="T49" fmla="*/ 69 h 480"/>
                <a:gd name="T50" fmla="*/ 37 w 113"/>
                <a:gd name="T51" fmla="*/ 79 h 480"/>
                <a:gd name="T52" fmla="*/ 33 w 113"/>
                <a:gd name="T53" fmla="*/ 86 h 480"/>
                <a:gd name="T54" fmla="*/ 32 w 113"/>
                <a:gd name="T55" fmla="*/ 94 h 480"/>
                <a:gd name="T56" fmla="*/ 32 w 113"/>
                <a:gd name="T57" fmla="*/ 98 h 480"/>
                <a:gd name="T58" fmla="*/ 34 w 113"/>
                <a:gd name="T59" fmla="*/ 107 h 480"/>
                <a:gd name="T60" fmla="*/ 37 w 113"/>
                <a:gd name="T61" fmla="*/ 116 h 480"/>
                <a:gd name="T62" fmla="*/ 39 w 113"/>
                <a:gd name="T63" fmla="*/ 122 h 480"/>
                <a:gd name="T64" fmla="*/ 44 w 113"/>
                <a:gd name="T65" fmla="*/ 125 h 480"/>
                <a:gd name="T66" fmla="*/ 46 w 113"/>
                <a:gd name="T67" fmla="*/ 127 h 480"/>
                <a:gd name="T68" fmla="*/ 48 w 113"/>
                <a:gd name="T69" fmla="*/ 129 h 480"/>
                <a:gd name="T70" fmla="*/ 46 w 113"/>
                <a:gd name="T71" fmla="*/ 130 h 480"/>
                <a:gd name="T72" fmla="*/ 46 w 113"/>
                <a:gd name="T73" fmla="*/ 130 h 480"/>
                <a:gd name="T74" fmla="*/ 43 w 113"/>
                <a:gd name="T75" fmla="*/ 148 h 480"/>
                <a:gd name="T76" fmla="*/ 37 w 113"/>
                <a:gd name="T77" fmla="*/ 183 h 480"/>
                <a:gd name="T78" fmla="*/ 28 w 113"/>
                <a:gd name="T79" fmla="*/ 228 h 480"/>
                <a:gd name="T80" fmla="*/ 18 w 113"/>
                <a:gd name="T81" fmla="*/ 279 h 480"/>
                <a:gd name="T82" fmla="*/ 10 w 113"/>
                <a:gd name="T83" fmla="*/ 330 h 480"/>
                <a:gd name="T84" fmla="*/ 4 w 113"/>
                <a:gd name="T85" fmla="*/ 376 h 480"/>
                <a:gd name="T86" fmla="*/ 0 w 113"/>
                <a:gd name="T87" fmla="*/ 413 h 480"/>
                <a:gd name="T88" fmla="*/ 1 w 113"/>
                <a:gd name="T89" fmla="*/ 435 h 480"/>
                <a:gd name="T90" fmla="*/ 7 w 113"/>
                <a:gd name="T91" fmla="*/ 446 h 480"/>
                <a:gd name="T92" fmla="*/ 15 w 113"/>
                <a:gd name="T93" fmla="*/ 455 h 480"/>
                <a:gd name="T94" fmla="*/ 25 w 113"/>
                <a:gd name="T95" fmla="*/ 463 h 480"/>
                <a:gd name="T96" fmla="*/ 37 w 113"/>
                <a:gd name="T97" fmla="*/ 468 h 480"/>
                <a:gd name="T98" fmla="*/ 49 w 113"/>
                <a:gd name="T99" fmla="*/ 471 h 480"/>
                <a:gd name="T100" fmla="*/ 61 w 113"/>
                <a:gd name="T101" fmla="*/ 475 h 480"/>
                <a:gd name="T102" fmla="*/ 74 w 113"/>
                <a:gd name="T103" fmla="*/ 477 h 480"/>
                <a:gd name="T104" fmla="*/ 87 w 113"/>
                <a:gd name="T105"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 h="480">
                  <a:moveTo>
                    <a:pt x="87" y="480"/>
                  </a:moveTo>
                  <a:lnTo>
                    <a:pt x="89" y="399"/>
                  </a:lnTo>
                  <a:lnTo>
                    <a:pt x="90" y="292"/>
                  </a:lnTo>
                  <a:lnTo>
                    <a:pt x="90" y="194"/>
                  </a:lnTo>
                  <a:lnTo>
                    <a:pt x="89" y="142"/>
                  </a:lnTo>
                  <a:lnTo>
                    <a:pt x="90" y="130"/>
                  </a:lnTo>
                  <a:lnTo>
                    <a:pt x="100" y="122"/>
                  </a:lnTo>
                  <a:lnTo>
                    <a:pt x="109" y="109"/>
                  </a:lnTo>
                  <a:lnTo>
                    <a:pt x="113" y="89"/>
                  </a:lnTo>
                  <a:lnTo>
                    <a:pt x="113" y="66"/>
                  </a:lnTo>
                  <a:lnTo>
                    <a:pt x="111" y="49"/>
                  </a:lnTo>
                  <a:lnTo>
                    <a:pt x="110" y="35"/>
                  </a:lnTo>
                  <a:lnTo>
                    <a:pt x="107" y="25"/>
                  </a:lnTo>
                  <a:lnTo>
                    <a:pt x="106" y="21"/>
                  </a:lnTo>
                  <a:lnTo>
                    <a:pt x="104" y="14"/>
                  </a:lnTo>
                  <a:lnTo>
                    <a:pt x="101" y="7"/>
                  </a:lnTo>
                  <a:lnTo>
                    <a:pt x="98" y="2"/>
                  </a:lnTo>
                  <a:lnTo>
                    <a:pt x="93" y="0"/>
                  </a:lnTo>
                  <a:lnTo>
                    <a:pt x="87" y="1"/>
                  </a:lnTo>
                  <a:lnTo>
                    <a:pt x="79" y="6"/>
                  </a:lnTo>
                  <a:lnTo>
                    <a:pt x="71" y="18"/>
                  </a:lnTo>
                  <a:lnTo>
                    <a:pt x="62" y="33"/>
                  </a:lnTo>
                  <a:lnTo>
                    <a:pt x="54" y="46"/>
                  </a:lnTo>
                  <a:lnTo>
                    <a:pt x="46" y="58"/>
                  </a:lnTo>
                  <a:lnTo>
                    <a:pt x="40" y="69"/>
                  </a:lnTo>
                  <a:lnTo>
                    <a:pt x="37" y="79"/>
                  </a:lnTo>
                  <a:lnTo>
                    <a:pt x="33" y="86"/>
                  </a:lnTo>
                  <a:lnTo>
                    <a:pt x="32" y="94"/>
                  </a:lnTo>
                  <a:lnTo>
                    <a:pt x="32" y="98"/>
                  </a:lnTo>
                  <a:lnTo>
                    <a:pt x="34" y="107"/>
                  </a:lnTo>
                  <a:lnTo>
                    <a:pt x="37" y="116"/>
                  </a:lnTo>
                  <a:lnTo>
                    <a:pt x="39" y="122"/>
                  </a:lnTo>
                  <a:lnTo>
                    <a:pt x="44" y="125"/>
                  </a:lnTo>
                  <a:lnTo>
                    <a:pt x="46" y="127"/>
                  </a:lnTo>
                  <a:lnTo>
                    <a:pt x="48" y="129"/>
                  </a:lnTo>
                  <a:lnTo>
                    <a:pt x="46" y="130"/>
                  </a:lnTo>
                  <a:lnTo>
                    <a:pt x="46" y="130"/>
                  </a:lnTo>
                  <a:lnTo>
                    <a:pt x="43" y="148"/>
                  </a:lnTo>
                  <a:lnTo>
                    <a:pt x="37" y="183"/>
                  </a:lnTo>
                  <a:lnTo>
                    <a:pt x="28" y="228"/>
                  </a:lnTo>
                  <a:lnTo>
                    <a:pt x="18" y="279"/>
                  </a:lnTo>
                  <a:lnTo>
                    <a:pt x="10" y="330"/>
                  </a:lnTo>
                  <a:lnTo>
                    <a:pt x="4" y="376"/>
                  </a:lnTo>
                  <a:lnTo>
                    <a:pt x="0" y="413"/>
                  </a:lnTo>
                  <a:lnTo>
                    <a:pt x="1" y="435"/>
                  </a:lnTo>
                  <a:lnTo>
                    <a:pt x="7" y="446"/>
                  </a:lnTo>
                  <a:lnTo>
                    <a:pt x="15" y="455"/>
                  </a:lnTo>
                  <a:lnTo>
                    <a:pt x="25" y="463"/>
                  </a:lnTo>
                  <a:lnTo>
                    <a:pt x="37" y="468"/>
                  </a:lnTo>
                  <a:lnTo>
                    <a:pt x="49" y="471"/>
                  </a:lnTo>
                  <a:lnTo>
                    <a:pt x="61" y="475"/>
                  </a:lnTo>
                  <a:lnTo>
                    <a:pt x="74" y="477"/>
                  </a:lnTo>
                  <a:lnTo>
                    <a:pt x="87" y="4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0" name="Freeform 48">
              <a:extLst>
                <a:ext uri="{FF2B5EF4-FFF2-40B4-BE49-F238E27FC236}">
                  <a16:creationId xmlns:a16="http://schemas.microsoft.com/office/drawing/2014/main" id="{BB6530BB-F589-2C10-1F78-D46E5BC92451}"/>
                </a:ext>
              </a:extLst>
            </p:cNvPr>
            <p:cNvSpPr>
              <a:spLocks/>
            </p:cNvSpPr>
            <p:nvPr/>
          </p:nvSpPr>
          <p:spPr bwMode="auto">
            <a:xfrm>
              <a:off x="3084" y="1894"/>
              <a:ext cx="640" cy="763"/>
            </a:xfrm>
            <a:custGeom>
              <a:avLst/>
              <a:gdLst>
                <a:gd name="T0" fmla="*/ 295 w 640"/>
                <a:gd name="T1" fmla="*/ 580 h 763"/>
                <a:gd name="T2" fmla="*/ 283 w 640"/>
                <a:gd name="T3" fmla="*/ 580 h 763"/>
                <a:gd name="T4" fmla="*/ 261 w 640"/>
                <a:gd name="T5" fmla="*/ 578 h 763"/>
                <a:gd name="T6" fmla="*/ 236 w 640"/>
                <a:gd name="T7" fmla="*/ 569 h 763"/>
                <a:gd name="T8" fmla="*/ 214 w 640"/>
                <a:gd name="T9" fmla="*/ 556 h 763"/>
                <a:gd name="T10" fmla="*/ 197 w 640"/>
                <a:gd name="T11" fmla="*/ 557 h 763"/>
                <a:gd name="T12" fmla="*/ 173 w 640"/>
                <a:gd name="T13" fmla="*/ 590 h 763"/>
                <a:gd name="T14" fmla="*/ 143 w 640"/>
                <a:gd name="T15" fmla="*/ 587 h 763"/>
                <a:gd name="T16" fmla="*/ 113 w 640"/>
                <a:gd name="T17" fmla="*/ 580 h 763"/>
                <a:gd name="T18" fmla="*/ 109 w 640"/>
                <a:gd name="T19" fmla="*/ 576 h 763"/>
                <a:gd name="T20" fmla="*/ 125 w 640"/>
                <a:gd name="T21" fmla="*/ 600 h 763"/>
                <a:gd name="T22" fmla="*/ 125 w 640"/>
                <a:gd name="T23" fmla="*/ 645 h 763"/>
                <a:gd name="T24" fmla="*/ 96 w 640"/>
                <a:gd name="T25" fmla="*/ 651 h 763"/>
                <a:gd name="T26" fmla="*/ 78 w 640"/>
                <a:gd name="T27" fmla="*/ 652 h 763"/>
                <a:gd name="T28" fmla="*/ 55 w 640"/>
                <a:gd name="T29" fmla="*/ 634 h 763"/>
                <a:gd name="T30" fmla="*/ 30 w 640"/>
                <a:gd name="T31" fmla="*/ 603 h 763"/>
                <a:gd name="T32" fmla="*/ 11 w 640"/>
                <a:gd name="T33" fmla="*/ 578 h 763"/>
                <a:gd name="T34" fmla="*/ 5 w 640"/>
                <a:gd name="T35" fmla="*/ 534 h 763"/>
                <a:gd name="T36" fmla="*/ 16 w 640"/>
                <a:gd name="T37" fmla="*/ 444 h 763"/>
                <a:gd name="T38" fmla="*/ 46 w 640"/>
                <a:gd name="T39" fmla="*/ 417 h 763"/>
                <a:gd name="T40" fmla="*/ 66 w 640"/>
                <a:gd name="T41" fmla="*/ 403 h 763"/>
                <a:gd name="T42" fmla="*/ 80 w 640"/>
                <a:gd name="T43" fmla="*/ 399 h 763"/>
                <a:gd name="T44" fmla="*/ 102 w 640"/>
                <a:gd name="T45" fmla="*/ 397 h 763"/>
                <a:gd name="T46" fmla="*/ 120 w 640"/>
                <a:gd name="T47" fmla="*/ 397 h 763"/>
                <a:gd name="T48" fmla="*/ 98 w 640"/>
                <a:gd name="T49" fmla="*/ 305 h 763"/>
                <a:gd name="T50" fmla="*/ 87 w 640"/>
                <a:gd name="T51" fmla="*/ 237 h 763"/>
                <a:gd name="T52" fmla="*/ 71 w 640"/>
                <a:gd name="T53" fmla="*/ 193 h 763"/>
                <a:gd name="T54" fmla="*/ 71 w 640"/>
                <a:gd name="T55" fmla="*/ 145 h 763"/>
                <a:gd name="T56" fmla="*/ 70 w 640"/>
                <a:gd name="T57" fmla="*/ 115 h 763"/>
                <a:gd name="T58" fmla="*/ 100 w 640"/>
                <a:gd name="T59" fmla="*/ 87 h 763"/>
                <a:gd name="T60" fmla="*/ 152 w 640"/>
                <a:gd name="T61" fmla="*/ 54 h 763"/>
                <a:gd name="T62" fmla="*/ 210 w 640"/>
                <a:gd name="T63" fmla="*/ 25 h 763"/>
                <a:gd name="T64" fmla="*/ 265 w 640"/>
                <a:gd name="T65" fmla="*/ 5 h 763"/>
                <a:gd name="T66" fmla="*/ 321 w 640"/>
                <a:gd name="T67" fmla="*/ 3 h 763"/>
                <a:gd name="T68" fmla="*/ 393 w 640"/>
                <a:gd name="T69" fmla="*/ 27 h 763"/>
                <a:gd name="T70" fmla="*/ 457 w 640"/>
                <a:gd name="T71" fmla="*/ 72 h 763"/>
                <a:gd name="T72" fmla="*/ 505 w 640"/>
                <a:gd name="T73" fmla="*/ 123 h 763"/>
                <a:gd name="T74" fmla="*/ 530 w 640"/>
                <a:gd name="T75" fmla="*/ 165 h 763"/>
                <a:gd name="T76" fmla="*/ 540 w 640"/>
                <a:gd name="T77" fmla="*/ 195 h 763"/>
                <a:gd name="T78" fmla="*/ 526 w 640"/>
                <a:gd name="T79" fmla="*/ 229 h 763"/>
                <a:gd name="T80" fmla="*/ 501 w 640"/>
                <a:gd name="T81" fmla="*/ 269 h 763"/>
                <a:gd name="T82" fmla="*/ 506 w 640"/>
                <a:gd name="T83" fmla="*/ 317 h 763"/>
                <a:gd name="T84" fmla="*/ 526 w 640"/>
                <a:gd name="T85" fmla="*/ 397 h 763"/>
                <a:gd name="T86" fmla="*/ 538 w 640"/>
                <a:gd name="T87" fmla="*/ 453 h 763"/>
                <a:gd name="T88" fmla="*/ 630 w 640"/>
                <a:gd name="T89" fmla="*/ 466 h 763"/>
                <a:gd name="T90" fmla="*/ 636 w 640"/>
                <a:gd name="T91" fmla="*/ 498 h 763"/>
                <a:gd name="T92" fmla="*/ 635 w 640"/>
                <a:gd name="T93" fmla="*/ 557 h 763"/>
                <a:gd name="T94" fmla="*/ 615 w 640"/>
                <a:gd name="T95" fmla="*/ 624 h 763"/>
                <a:gd name="T96" fmla="*/ 602 w 640"/>
                <a:gd name="T97" fmla="*/ 670 h 763"/>
                <a:gd name="T98" fmla="*/ 599 w 640"/>
                <a:gd name="T99" fmla="*/ 715 h 763"/>
                <a:gd name="T100" fmla="*/ 578 w 640"/>
                <a:gd name="T101" fmla="*/ 743 h 763"/>
                <a:gd name="T102" fmla="*/ 518 w 640"/>
                <a:gd name="T103" fmla="*/ 760 h 763"/>
                <a:gd name="T104" fmla="*/ 476 w 640"/>
                <a:gd name="T105" fmla="*/ 760 h 763"/>
                <a:gd name="T106" fmla="*/ 487 w 640"/>
                <a:gd name="T107" fmla="*/ 701 h 763"/>
                <a:gd name="T108" fmla="*/ 484 w 640"/>
                <a:gd name="T109" fmla="*/ 667 h 763"/>
                <a:gd name="T110" fmla="*/ 468 w 640"/>
                <a:gd name="T111" fmla="*/ 635 h 763"/>
                <a:gd name="T112" fmla="*/ 448 w 640"/>
                <a:gd name="T113" fmla="*/ 596 h 763"/>
                <a:gd name="T114" fmla="*/ 428 w 640"/>
                <a:gd name="T115" fmla="*/ 580 h 763"/>
                <a:gd name="T116" fmla="*/ 409 w 640"/>
                <a:gd name="T117" fmla="*/ 565 h 763"/>
                <a:gd name="T118" fmla="*/ 394 w 640"/>
                <a:gd name="T119" fmla="*/ 537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40" h="763">
                  <a:moveTo>
                    <a:pt x="298" y="580"/>
                  </a:moveTo>
                  <a:lnTo>
                    <a:pt x="298" y="580"/>
                  </a:lnTo>
                  <a:lnTo>
                    <a:pt x="295" y="580"/>
                  </a:lnTo>
                  <a:lnTo>
                    <a:pt x="293" y="580"/>
                  </a:lnTo>
                  <a:lnTo>
                    <a:pt x="289" y="580"/>
                  </a:lnTo>
                  <a:lnTo>
                    <a:pt x="283" y="580"/>
                  </a:lnTo>
                  <a:lnTo>
                    <a:pt x="277" y="579"/>
                  </a:lnTo>
                  <a:lnTo>
                    <a:pt x="270" y="579"/>
                  </a:lnTo>
                  <a:lnTo>
                    <a:pt x="261" y="578"/>
                  </a:lnTo>
                  <a:lnTo>
                    <a:pt x="251" y="575"/>
                  </a:lnTo>
                  <a:lnTo>
                    <a:pt x="243" y="573"/>
                  </a:lnTo>
                  <a:lnTo>
                    <a:pt x="236" y="569"/>
                  </a:lnTo>
                  <a:lnTo>
                    <a:pt x="228" y="565"/>
                  </a:lnTo>
                  <a:lnTo>
                    <a:pt x="221" y="561"/>
                  </a:lnTo>
                  <a:lnTo>
                    <a:pt x="214" y="556"/>
                  </a:lnTo>
                  <a:lnTo>
                    <a:pt x="208" y="551"/>
                  </a:lnTo>
                  <a:lnTo>
                    <a:pt x="202" y="546"/>
                  </a:lnTo>
                  <a:lnTo>
                    <a:pt x="197" y="557"/>
                  </a:lnTo>
                  <a:lnTo>
                    <a:pt x="193" y="570"/>
                  </a:lnTo>
                  <a:lnTo>
                    <a:pt x="186" y="583"/>
                  </a:lnTo>
                  <a:lnTo>
                    <a:pt x="173" y="590"/>
                  </a:lnTo>
                  <a:lnTo>
                    <a:pt x="165" y="590"/>
                  </a:lnTo>
                  <a:lnTo>
                    <a:pt x="154" y="590"/>
                  </a:lnTo>
                  <a:lnTo>
                    <a:pt x="143" y="587"/>
                  </a:lnTo>
                  <a:lnTo>
                    <a:pt x="132" y="585"/>
                  </a:lnTo>
                  <a:lnTo>
                    <a:pt x="121" y="583"/>
                  </a:lnTo>
                  <a:lnTo>
                    <a:pt x="113" y="580"/>
                  </a:lnTo>
                  <a:lnTo>
                    <a:pt x="108" y="579"/>
                  </a:lnTo>
                  <a:lnTo>
                    <a:pt x="105" y="578"/>
                  </a:lnTo>
                  <a:lnTo>
                    <a:pt x="109" y="576"/>
                  </a:lnTo>
                  <a:lnTo>
                    <a:pt x="115" y="576"/>
                  </a:lnTo>
                  <a:lnTo>
                    <a:pt x="122" y="583"/>
                  </a:lnTo>
                  <a:lnTo>
                    <a:pt x="125" y="600"/>
                  </a:lnTo>
                  <a:lnTo>
                    <a:pt x="126" y="620"/>
                  </a:lnTo>
                  <a:lnTo>
                    <a:pt x="127" y="635"/>
                  </a:lnTo>
                  <a:lnTo>
                    <a:pt x="125" y="645"/>
                  </a:lnTo>
                  <a:lnTo>
                    <a:pt x="111" y="648"/>
                  </a:lnTo>
                  <a:lnTo>
                    <a:pt x="103" y="650"/>
                  </a:lnTo>
                  <a:lnTo>
                    <a:pt x="96" y="651"/>
                  </a:lnTo>
                  <a:lnTo>
                    <a:pt x="89" y="652"/>
                  </a:lnTo>
                  <a:lnTo>
                    <a:pt x="83" y="652"/>
                  </a:lnTo>
                  <a:lnTo>
                    <a:pt x="78" y="652"/>
                  </a:lnTo>
                  <a:lnTo>
                    <a:pt x="71" y="648"/>
                  </a:lnTo>
                  <a:lnTo>
                    <a:pt x="64" y="643"/>
                  </a:lnTo>
                  <a:lnTo>
                    <a:pt x="55" y="634"/>
                  </a:lnTo>
                  <a:lnTo>
                    <a:pt x="47" y="623"/>
                  </a:lnTo>
                  <a:lnTo>
                    <a:pt x="37" y="613"/>
                  </a:lnTo>
                  <a:lnTo>
                    <a:pt x="30" y="603"/>
                  </a:lnTo>
                  <a:lnTo>
                    <a:pt x="22" y="595"/>
                  </a:lnTo>
                  <a:lnTo>
                    <a:pt x="16" y="586"/>
                  </a:lnTo>
                  <a:lnTo>
                    <a:pt x="11" y="578"/>
                  </a:lnTo>
                  <a:lnTo>
                    <a:pt x="9" y="569"/>
                  </a:lnTo>
                  <a:lnTo>
                    <a:pt x="8" y="559"/>
                  </a:lnTo>
                  <a:lnTo>
                    <a:pt x="5" y="534"/>
                  </a:lnTo>
                  <a:lnTo>
                    <a:pt x="0" y="503"/>
                  </a:lnTo>
                  <a:lnTo>
                    <a:pt x="2" y="472"/>
                  </a:lnTo>
                  <a:lnTo>
                    <a:pt x="16" y="444"/>
                  </a:lnTo>
                  <a:lnTo>
                    <a:pt x="27" y="433"/>
                  </a:lnTo>
                  <a:lnTo>
                    <a:pt x="37" y="424"/>
                  </a:lnTo>
                  <a:lnTo>
                    <a:pt x="46" y="417"/>
                  </a:lnTo>
                  <a:lnTo>
                    <a:pt x="53" y="412"/>
                  </a:lnTo>
                  <a:lnTo>
                    <a:pt x="60" y="407"/>
                  </a:lnTo>
                  <a:lnTo>
                    <a:pt x="66" y="403"/>
                  </a:lnTo>
                  <a:lnTo>
                    <a:pt x="71" y="401"/>
                  </a:lnTo>
                  <a:lnTo>
                    <a:pt x="75" y="400"/>
                  </a:lnTo>
                  <a:lnTo>
                    <a:pt x="80" y="399"/>
                  </a:lnTo>
                  <a:lnTo>
                    <a:pt x="86" y="399"/>
                  </a:lnTo>
                  <a:lnTo>
                    <a:pt x="93" y="397"/>
                  </a:lnTo>
                  <a:lnTo>
                    <a:pt x="102" y="397"/>
                  </a:lnTo>
                  <a:lnTo>
                    <a:pt x="109" y="397"/>
                  </a:lnTo>
                  <a:lnTo>
                    <a:pt x="115" y="397"/>
                  </a:lnTo>
                  <a:lnTo>
                    <a:pt x="120" y="397"/>
                  </a:lnTo>
                  <a:lnTo>
                    <a:pt x="121" y="397"/>
                  </a:lnTo>
                  <a:lnTo>
                    <a:pt x="108" y="350"/>
                  </a:lnTo>
                  <a:lnTo>
                    <a:pt x="98" y="305"/>
                  </a:lnTo>
                  <a:lnTo>
                    <a:pt x="92" y="268"/>
                  </a:lnTo>
                  <a:lnTo>
                    <a:pt x="91" y="249"/>
                  </a:lnTo>
                  <a:lnTo>
                    <a:pt x="87" y="237"/>
                  </a:lnTo>
                  <a:lnTo>
                    <a:pt x="80" y="221"/>
                  </a:lnTo>
                  <a:lnTo>
                    <a:pt x="74" y="206"/>
                  </a:lnTo>
                  <a:lnTo>
                    <a:pt x="71" y="193"/>
                  </a:lnTo>
                  <a:lnTo>
                    <a:pt x="74" y="179"/>
                  </a:lnTo>
                  <a:lnTo>
                    <a:pt x="74" y="163"/>
                  </a:lnTo>
                  <a:lnTo>
                    <a:pt x="71" y="145"/>
                  </a:lnTo>
                  <a:lnTo>
                    <a:pt x="65" y="127"/>
                  </a:lnTo>
                  <a:lnTo>
                    <a:pt x="65" y="122"/>
                  </a:lnTo>
                  <a:lnTo>
                    <a:pt x="70" y="115"/>
                  </a:lnTo>
                  <a:lnTo>
                    <a:pt x="77" y="106"/>
                  </a:lnTo>
                  <a:lnTo>
                    <a:pt x="87" y="96"/>
                  </a:lnTo>
                  <a:lnTo>
                    <a:pt x="100" y="87"/>
                  </a:lnTo>
                  <a:lnTo>
                    <a:pt x="116" y="76"/>
                  </a:lnTo>
                  <a:lnTo>
                    <a:pt x="132" y="65"/>
                  </a:lnTo>
                  <a:lnTo>
                    <a:pt x="152" y="54"/>
                  </a:lnTo>
                  <a:lnTo>
                    <a:pt x="170" y="44"/>
                  </a:lnTo>
                  <a:lnTo>
                    <a:pt x="189" y="34"/>
                  </a:lnTo>
                  <a:lnTo>
                    <a:pt x="210" y="25"/>
                  </a:lnTo>
                  <a:lnTo>
                    <a:pt x="230" y="16"/>
                  </a:lnTo>
                  <a:lnTo>
                    <a:pt x="248" y="10"/>
                  </a:lnTo>
                  <a:lnTo>
                    <a:pt x="265" y="5"/>
                  </a:lnTo>
                  <a:lnTo>
                    <a:pt x="282" y="1"/>
                  </a:lnTo>
                  <a:lnTo>
                    <a:pt x="295" y="0"/>
                  </a:lnTo>
                  <a:lnTo>
                    <a:pt x="321" y="3"/>
                  </a:lnTo>
                  <a:lnTo>
                    <a:pt x="345" y="7"/>
                  </a:lnTo>
                  <a:lnTo>
                    <a:pt x="370" y="16"/>
                  </a:lnTo>
                  <a:lnTo>
                    <a:pt x="393" y="27"/>
                  </a:lnTo>
                  <a:lnTo>
                    <a:pt x="416" y="40"/>
                  </a:lnTo>
                  <a:lnTo>
                    <a:pt x="437" y="56"/>
                  </a:lnTo>
                  <a:lnTo>
                    <a:pt x="457" y="72"/>
                  </a:lnTo>
                  <a:lnTo>
                    <a:pt x="476" y="89"/>
                  </a:lnTo>
                  <a:lnTo>
                    <a:pt x="491" y="106"/>
                  </a:lnTo>
                  <a:lnTo>
                    <a:pt x="505" y="123"/>
                  </a:lnTo>
                  <a:lnTo>
                    <a:pt x="516" y="138"/>
                  </a:lnTo>
                  <a:lnTo>
                    <a:pt x="524" y="151"/>
                  </a:lnTo>
                  <a:lnTo>
                    <a:pt x="530" y="165"/>
                  </a:lnTo>
                  <a:lnTo>
                    <a:pt x="535" y="176"/>
                  </a:lnTo>
                  <a:lnTo>
                    <a:pt x="539" y="187"/>
                  </a:lnTo>
                  <a:lnTo>
                    <a:pt x="540" y="195"/>
                  </a:lnTo>
                  <a:lnTo>
                    <a:pt x="539" y="205"/>
                  </a:lnTo>
                  <a:lnTo>
                    <a:pt x="534" y="216"/>
                  </a:lnTo>
                  <a:lnTo>
                    <a:pt x="526" y="229"/>
                  </a:lnTo>
                  <a:lnTo>
                    <a:pt x="517" y="243"/>
                  </a:lnTo>
                  <a:lnTo>
                    <a:pt x="507" y="256"/>
                  </a:lnTo>
                  <a:lnTo>
                    <a:pt x="501" y="269"/>
                  </a:lnTo>
                  <a:lnTo>
                    <a:pt x="496" y="282"/>
                  </a:lnTo>
                  <a:lnTo>
                    <a:pt x="498" y="291"/>
                  </a:lnTo>
                  <a:lnTo>
                    <a:pt x="506" y="317"/>
                  </a:lnTo>
                  <a:lnTo>
                    <a:pt x="515" y="350"/>
                  </a:lnTo>
                  <a:lnTo>
                    <a:pt x="522" y="380"/>
                  </a:lnTo>
                  <a:lnTo>
                    <a:pt x="526" y="397"/>
                  </a:lnTo>
                  <a:lnTo>
                    <a:pt x="528" y="412"/>
                  </a:lnTo>
                  <a:lnTo>
                    <a:pt x="533" y="433"/>
                  </a:lnTo>
                  <a:lnTo>
                    <a:pt x="538" y="453"/>
                  </a:lnTo>
                  <a:lnTo>
                    <a:pt x="540" y="462"/>
                  </a:lnTo>
                  <a:lnTo>
                    <a:pt x="590" y="490"/>
                  </a:lnTo>
                  <a:lnTo>
                    <a:pt x="630" y="466"/>
                  </a:lnTo>
                  <a:lnTo>
                    <a:pt x="632" y="469"/>
                  </a:lnTo>
                  <a:lnTo>
                    <a:pt x="634" y="480"/>
                  </a:lnTo>
                  <a:lnTo>
                    <a:pt x="636" y="498"/>
                  </a:lnTo>
                  <a:lnTo>
                    <a:pt x="640" y="522"/>
                  </a:lnTo>
                  <a:lnTo>
                    <a:pt x="639" y="537"/>
                  </a:lnTo>
                  <a:lnTo>
                    <a:pt x="635" y="557"/>
                  </a:lnTo>
                  <a:lnTo>
                    <a:pt x="629" y="579"/>
                  </a:lnTo>
                  <a:lnTo>
                    <a:pt x="622" y="602"/>
                  </a:lnTo>
                  <a:lnTo>
                    <a:pt x="615" y="624"/>
                  </a:lnTo>
                  <a:lnTo>
                    <a:pt x="608" y="645"/>
                  </a:lnTo>
                  <a:lnTo>
                    <a:pt x="604" y="660"/>
                  </a:lnTo>
                  <a:lnTo>
                    <a:pt x="602" y="670"/>
                  </a:lnTo>
                  <a:lnTo>
                    <a:pt x="602" y="685"/>
                  </a:lnTo>
                  <a:lnTo>
                    <a:pt x="601" y="699"/>
                  </a:lnTo>
                  <a:lnTo>
                    <a:pt x="599" y="715"/>
                  </a:lnTo>
                  <a:lnTo>
                    <a:pt x="596" y="730"/>
                  </a:lnTo>
                  <a:lnTo>
                    <a:pt x="591" y="737"/>
                  </a:lnTo>
                  <a:lnTo>
                    <a:pt x="578" y="743"/>
                  </a:lnTo>
                  <a:lnTo>
                    <a:pt x="560" y="751"/>
                  </a:lnTo>
                  <a:lnTo>
                    <a:pt x="540" y="756"/>
                  </a:lnTo>
                  <a:lnTo>
                    <a:pt x="518" y="760"/>
                  </a:lnTo>
                  <a:lnTo>
                    <a:pt x="499" y="763"/>
                  </a:lnTo>
                  <a:lnTo>
                    <a:pt x="484" y="763"/>
                  </a:lnTo>
                  <a:lnTo>
                    <a:pt x="476" y="760"/>
                  </a:lnTo>
                  <a:lnTo>
                    <a:pt x="481" y="740"/>
                  </a:lnTo>
                  <a:lnTo>
                    <a:pt x="484" y="719"/>
                  </a:lnTo>
                  <a:lnTo>
                    <a:pt x="487" y="701"/>
                  </a:lnTo>
                  <a:lnTo>
                    <a:pt x="488" y="684"/>
                  </a:lnTo>
                  <a:lnTo>
                    <a:pt x="487" y="675"/>
                  </a:lnTo>
                  <a:lnTo>
                    <a:pt x="484" y="667"/>
                  </a:lnTo>
                  <a:lnTo>
                    <a:pt x="481" y="656"/>
                  </a:lnTo>
                  <a:lnTo>
                    <a:pt x="474" y="646"/>
                  </a:lnTo>
                  <a:lnTo>
                    <a:pt x="468" y="635"/>
                  </a:lnTo>
                  <a:lnTo>
                    <a:pt x="461" y="623"/>
                  </a:lnTo>
                  <a:lnTo>
                    <a:pt x="455" y="609"/>
                  </a:lnTo>
                  <a:lnTo>
                    <a:pt x="448" y="596"/>
                  </a:lnTo>
                  <a:lnTo>
                    <a:pt x="443" y="591"/>
                  </a:lnTo>
                  <a:lnTo>
                    <a:pt x="435" y="585"/>
                  </a:lnTo>
                  <a:lnTo>
                    <a:pt x="428" y="580"/>
                  </a:lnTo>
                  <a:lnTo>
                    <a:pt x="421" y="574"/>
                  </a:lnTo>
                  <a:lnTo>
                    <a:pt x="415" y="569"/>
                  </a:lnTo>
                  <a:lnTo>
                    <a:pt x="409" y="565"/>
                  </a:lnTo>
                  <a:lnTo>
                    <a:pt x="405" y="563"/>
                  </a:lnTo>
                  <a:lnTo>
                    <a:pt x="404" y="562"/>
                  </a:lnTo>
                  <a:lnTo>
                    <a:pt x="394" y="537"/>
                  </a:lnTo>
                  <a:lnTo>
                    <a:pt x="298" y="580"/>
                  </a:lnTo>
                  <a:close/>
                </a:path>
              </a:pathLst>
            </a:custGeom>
            <a:solidFill>
              <a:srgbClr val="E5A5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1" name="Freeform 49">
              <a:extLst>
                <a:ext uri="{FF2B5EF4-FFF2-40B4-BE49-F238E27FC236}">
                  <a16:creationId xmlns:a16="http://schemas.microsoft.com/office/drawing/2014/main" id="{459BA674-F45D-98BD-AD1D-BE049F2CCBD3}"/>
                </a:ext>
              </a:extLst>
            </p:cNvPr>
            <p:cNvSpPr>
              <a:spLocks/>
            </p:cNvSpPr>
            <p:nvPr/>
          </p:nvSpPr>
          <p:spPr bwMode="auto">
            <a:xfrm>
              <a:off x="3050" y="1783"/>
              <a:ext cx="602" cy="334"/>
            </a:xfrm>
            <a:custGeom>
              <a:avLst/>
              <a:gdLst>
                <a:gd name="T0" fmla="*/ 144 w 602"/>
                <a:gd name="T1" fmla="*/ 192 h 334"/>
                <a:gd name="T2" fmla="*/ 133 w 602"/>
                <a:gd name="T3" fmla="*/ 222 h 334"/>
                <a:gd name="T4" fmla="*/ 99 w 602"/>
                <a:gd name="T5" fmla="*/ 238 h 334"/>
                <a:gd name="T6" fmla="*/ 49 w 602"/>
                <a:gd name="T7" fmla="*/ 237 h 334"/>
                <a:gd name="T8" fmla="*/ 11 w 602"/>
                <a:gd name="T9" fmla="*/ 224 h 334"/>
                <a:gd name="T10" fmla="*/ 0 w 602"/>
                <a:gd name="T11" fmla="*/ 182 h 334"/>
                <a:gd name="T12" fmla="*/ 32 w 602"/>
                <a:gd name="T13" fmla="*/ 104 h 334"/>
                <a:gd name="T14" fmla="*/ 92 w 602"/>
                <a:gd name="T15" fmla="*/ 75 h 334"/>
                <a:gd name="T16" fmla="*/ 167 w 602"/>
                <a:gd name="T17" fmla="*/ 37 h 334"/>
                <a:gd name="T18" fmla="*/ 225 w 602"/>
                <a:gd name="T19" fmla="*/ 27 h 334"/>
                <a:gd name="T20" fmla="*/ 287 w 602"/>
                <a:gd name="T21" fmla="*/ 22 h 334"/>
                <a:gd name="T22" fmla="*/ 339 w 602"/>
                <a:gd name="T23" fmla="*/ 20 h 334"/>
                <a:gd name="T24" fmla="*/ 361 w 602"/>
                <a:gd name="T25" fmla="*/ 17 h 334"/>
                <a:gd name="T26" fmla="*/ 388 w 602"/>
                <a:gd name="T27" fmla="*/ 5 h 334"/>
                <a:gd name="T28" fmla="*/ 435 w 602"/>
                <a:gd name="T29" fmla="*/ 2 h 334"/>
                <a:gd name="T30" fmla="*/ 463 w 602"/>
                <a:gd name="T31" fmla="*/ 6 h 334"/>
                <a:gd name="T32" fmla="*/ 500 w 602"/>
                <a:gd name="T33" fmla="*/ 16 h 334"/>
                <a:gd name="T34" fmla="*/ 527 w 602"/>
                <a:gd name="T35" fmla="*/ 39 h 334"/>
                <a:gd name="T36" fmla="*/ 560 w 602"/>
                <a:gd name="T37" fmla="*/ 76 h 334"/>
                <a:gd name="T38" fmla="*/ 586 w 602"/>
                <a:gd name="T39" fmla="*/ 111 h 334"/>
                <a:gd name="T40" fmla="*/ 599 w 602"/>
                <a:gd name="T41" fmla="*/ 147 h 334"/>
                <a:gd name="T42" fmla="*/ 601 w 602"/>
                <a:gd name="T43" fmla="*/ 237 h 334"/>
                <a:gd name="T44" fmla="*/ 600 w 602"/>
                <a:gd name="T45" fmla="*/ 306 h 334"/>
                <a:gd name="T46" fmla="*/ 589 w 602"/>
                <a:gd name="T47" fmla="*/ 317 h 334"/>
                <a:gd name="T48" fmla="*/ 569 w 602"/>
                <a:gd name="T49" fmla="*/ 321 h 334"/>
                <a:gd name="T50" fmla="*/ 558 w 602"/>
                <a:gd name="T51" fmla="*/ 322 h 334"/>
                <a:gd name="T52" fmla="*/ 547 w 602"/>
                <a:gd name="T53" fmla="*/ 293 h 334"/>
                <a:gd name="T54" fmla="*/ 524 w 602"/>
                <a:gd name="T55" fmla="*/ 281 h 334"/>
                <a:gd name="T56" fmla="*/ 493 w 602"/>
                <a:gd name="T57" fmla="*/ 288 h 334"/>
                <a:gd name="T58" fmla="*/ 478 w 602"/>
                <a:gd name="T59" fmla="*/ 299 h 334"/>
                <a:gd name="T60" fmla="*/ 476 w 602"/>
                <a:gd name="T61" fmla="*/ 304 h 334"/>
                <a:gd name="T62" fmla="*/ 463 w 602"/>
                <a:gd name="T63" fmla="*/ 234 h 334"/>
                <a:gd name="T64" fmla="*/ 440 w 602"/>
                <a:gd name="T65" fmla="*/ 210 h 334"/>
                <a:gd name="T66" fmla="*/ 434 w 602"/>
                <a:gd name="T67" fmla="*/ 212 h 334"/>
                <a:gd name="T68" fmla="*/ 456 w 602"/>
                <a:gd name="T69" fmla="*/ 185 h 334"/>
                <a:gd name="T70" fmla="*/ 450 w 602"/>
                <a:gd name="T71" fmla="*/ 165 h 334"/>
                <a:gd name="T72" fmla="*/ 422 w 602"/>
                <a:gd name="T73" fmla="*/ 145 h 334"/>
                <a:gd name="T74" fmla="*/ 412 w 602"/>
                <a:gd name="T75" fmla="*/ 140 h 334"/>
                <a:gd name="T76" fmla="*/ 399 w 602"/>
                <a:gd name="T77" fmla="*/ 139 h 334"/>
                <a:gd name="T78" fmla="*/ 377 w 602"/>
                <a:gd name="T79" fmla="*/ 138 h 334"/>
                <a:gd name="T80" fmla="*/ 359 w 602"/>
                <a:gd name="T81" fmla="*/ 139 h 334"/>
                <a:gd name="T82" fmla="*/ 345 w 602"/>
                <a:gd name="T83" fmla="*/ 148 h 334"/>
                <a:gd name="T84" fmla="*/ 323 w 602"/>
                <a:gd name="T85" fmla="*/ 160 h 334"/>
                <a:gd name="T86" fmla="*/ 285 w 602"/>
                <a:gd name="T87" fmla="*/ 173 h 334"/>
                <a:gd name="T88" fmla="*/ 246 w 602"/>
                <a:gd name="T89" fmla="*/ 181 h 334"/>
                <a:gd name="T90" fmla="*/ 221 w 602"/>
                <a:gd name="T91" fmla="*/ 182 h 334"/>
                <a:gd name="T92" fmla="*/ 183 w 602"/>
                <a:gd name="T93" fmla="*/ 177 h 334"/>
                <a:gd name="T94" fmla="*/ 151 w 602"/>
                <a:gd name="T95" fmla="*/ 17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2" h="334">
                  <a:moveTo>
                    <a:pt x="149" y="173"/>
                  </a:moveTo>
                  <a:lnTo>
                    <a:pt x="147" y="182"/>
                  </a:lnTo>
                  <a:lnTo>
                    <a:pt x="144" y="192"/>
                  </a:lnTo>
                  <a:lnTo>
                    <a:pt x="142" y="203"/>
                  </a:lnTo>
                  <a:lnTo>
                    <a:pt x="138" y="212"/>
                  </a:lnTo>
                  <a:lnTo>
                    <a:pt x="133" y="222"/>
                  </a:lnTo>
                  <a:lnTo>
                    <a:pt x="125" y="229"/>
                  </a:lnTo>
                  <a:lnTo>
                    <a:pt x="114" y="235"/>
                  </a:lnTo>
                  <a:lnTo>
                    <a:pt x="99" y="238"/>
                  </a:lnTo>
                  <a:lnTo>
                    <a:pt x="82" y="239"/>
                  </a:lnTo>
                  <a:lnTo>
                    <a:pt x="65" y="239"/>
                  </a:lnTo>
                  <a:lnTo>
                    <a:pt x="49" y="237"/>
                  </a:lnTo>
                  <a:lnTo>
                    <a:pt x="34" y="234"/>
                  </a:lnTo>
                  <a:lnTo>
                    <a:pt x="21" y="231"/>
                  </a:lnTo>
                  <a:lnTo>
                    <a:pt x="11" y="224"/>
                  </a:lnTo>
                  <a:lnTo>
                    <a:pt x="4" y="217"/>
                  </a:lnTo>
                  <a:lnTo>
                    <a:pt x="2" y="207"/>
                  </a:lnTo>
                  <a:lnTo>
                    <a:pt x="0" y="182"/>
                  </a:lnTo>
                  <a:lnTo>
                    <a:pt x="3" y="150"/>
                  </a:lnTo>
                  <a:lnTo>
                    <a:pt x="13" y="122"/>
                  </a:lnTo>
                  <a:lnTo>
                    <a:pt x="32" y="104"/>
                  </a:lnTo>
                  <a:lnTo>
                    <a:pt x="48" y="97"/>
                  </a:lnTo>
                  <a:lnTo>
                    <a:pt x="67" y="87"/>
                  </a:lnTo>
                  <a:lnTo>
                    <a:pt x="92" y="75"/>
                  </a:lnTo>
                  <a:lnTo>
                    <a:pt x="117" y="61"/>
                  </a:lnTo>
                  <a:lnTo>
                    <a:pt x="143" y="48"/>
                  </a:lnTo>
                  <a:lnTo>
                    <a:pt x="167" y="37"/>
                  </a:lnTo>
                  <a:lnTo>
                    <a:pt x="189" y="30"/>
                  </a:lnTo>
                  <a:lnTo>
                    <a:pt x="207" y="27"/>
                  </a:lnTo>
                  <a:lnTo>
                    <a:pt x="225" y="27"/>
                  </a:lnTo>
                  <a:lnTo>
                    <a:pt x="244" y="26"/>
                  </a:lnTo>
                  <a:lnTo>
                    <a:pt x="266" y="25"/>
                  </a:lnTo>
                  <a:lnTo>
                    <a:pt x="287" y="22"/>
                  </a:lnTo>
                  <a:lnTo>
                    <a:pt x="307" y="21"/>
                  </a:lnTo>
                  <a:lnTo>
                    <a:pt x="324" y="21"/>
                  </a:lnTo>
                  <a:lnTo>
                    <a:pt x="339" y="20"/>
                  </a:lnTo>
                  <a:lnTo>
                    <a:pt x="348" y="21"/>
                  </a:lnTo>
                  <a:lnTo>
                    <a:pt x="354" y="21"/>
                  </a:lnTo>
                  <a:lnTo>
                    <a:pt x="361" y="17"/>
                  </a:lnTo>
                  <a:lnTo>
                    <a:pt x="368" y="14"/>
                  </a:lnTo>
                  <a:lnTo>
                    <a:pt x="377" y="9"/>
                  </a:lnTo>
                  <a:lnTo>
                    <a:pt x="388" y="5"/>
                  </a:lnTo>
                  <a:lnTo>
                    <a:pt x="401" y="2"/>
                  </a:lnTo>
                  <a:lnTo>
                    <a:pt x="417" y="0"/>
                  </a:lnTo>
                  <a:lnTo>
                    <a:pt x="435" y="2"/>
                  </a:lnTo>
                  <a:lnTo>
                    <a:pt x="443" y="3"/>
                  </a:lnTo>
                  <a:lnTo>
                    <a:pt x="452" y="4"/>
                  </a:lnTo>
                  <a:lnTo>
                    <a:pt x="463" y="6"/>
                  </a:lnTo>
                  <a:lnTo>
                    <a:pt x="476" y="9"/>
                  </a:lnTo>
                  <a:lnTo>
                    <a:pt x="488" y="12"/>
                  </a:lnTo>
                  <a:lnTo>
                    <a:pt x="500" y="16"/>
                  </a:lnTo>
                  <a:lnTo>
                    <a:pt x="510" y="22"/>
                  </a:lnTo>
                  <a:lnTo>
                    <a:pt x="518" y="30"/>
                  </a:lnTo>
                  <a:lnTo>
                    <a:pt x="527" y="39"/>
                  </a:lnTo>
                  <a:lnTo>
                    <a:pt x="538" y="50"/>
                  </a:lnTo>
                  <a:lnTo>
                    <a:pt x="549" y="62"/>
                  </a:lnTo>
                  <a:lnTo>
                    <a:pt x="560" y="76"/>
                  </a:lnTo>
                  <a:lnTo>
                    <a:pt x="571" y="89"/>
                  </a:lnTo>
                  <a:lnTo>
                    <a:pt x="580" y="101"/>
                  </a:lnTo>
                  <a:lnTo>
                    <a:pt x="586" y="111"/>
                  </a:lnTo>
                  <a:lnTo>
                    <a:pt x="590" y="120"/>
                  </a:lnTo>
                  <a:lnTo>
                    <a:pt x="594" y="133"/>
                  </a:lnTo>
                  <a:lnTo>
                    <a:pt x="599" y="147"/>
                  </a:lnTo>
                  <a:lnTo>
                    <a:pt x="602" y="168"/>
                  </a:lnTo>
                  <a:lnTo>
                    <a:pt x="602" y="200"/>
                  </a:lnTo>
                  <a:lnTo>
                    <a:pt x="601" y="237"/>
                  </a:lnTo>
                  <a:lnTo>
                    <a:pt x="600" y="265"/>
                  </a:lnTo>
                  <a:lnTo>
                    <a:pt x="600" y="288"/>
                  </a:lnTo>
                  <a:lnTo>
                    <a:pt x="600" y="306"/>
                  </a:lnTo>
                  <a:lnTo>
                    <a:pt x="599" y="312"/>
                  </a:lnTo>
                  <a:lnTo>
                    <a:pt x="595" y="316"/>
                  </a:lnTo>
                  <a:lnTo>
                    <a:pt x="589" y="317"/>
                  </a:lnTo>
                  <a:lnTo>
                    <a:pt x="583" y="318"/>
                  </a:lnTo>
                  <a:lnTo>
                    <a:pt x="577" y="318"/>
                  </a:lnTo>
                  <a:lnTo>
                    <a:pt x="569" y="321"/>
                  </a:lnTo>
                  <a:lnTo>
                    <a:pt x="563" y="326"/>
                  </a:lnTo>
                  <a:lnTo>
                    <a:pt x="560" y="334"/>
                  </a:lnTo>
                  <a:lnTo>
                    <a:pt x="558" y="322"/>
                  </a:lnTo>
                  <a:lnTo>
                    <a:pt x="556" y="311"/>
                  </a:lnTo>
                  <a:lnTo>
                    <a:pt x="552" y="301"/>
                  </a:lnTo>
                  <a:lnTo>
                    <a:pt x="547" y="293"/>
                  </a:lnTo>
                  <a:lnTo>
                    <a:pt x="541" y="287"/>
                  </a:lnTo>
                  <a:lnTo>
                    <a:pt x="533" y="283"/>
                  </a:lnTo>
                  <a:lnTo>
                    <a:pt x="524" y="281"/>
                  </a:lnTo>
                  <a:lnTo>
                    <a:pt x="512" y="282"/>
                  </a:lnTo>
                  <a:lnTo>
                    <a:pt x="501" y="284"/>
                  </a:lnTo>
                  <a:lnTo>
                    <a:pt x="493" y="288"/>
                  </a:lnTo>
                  <a:lnTo>
                    <a:pt x="485" y="291"/>
                  </a:lnTo>
                  <a:lnTo>
                    <a:pt x="482" y="295"/>
                  </a:lnTo>
                  <a:lnTo>
                    <a:pt x="478" y="299"/>
                  </a:lnTo>
                  <a:lnTo>
                    <a:pt x="477" y="301"/>
                  </a:lnTo>
                  <a:lnTo>
                    <a:pt x="476" y="302"/>
                  </a:lnTo>
                  <a:lnTo>
                    <a:pt x="476" y="304"/>
                  </a:lnTo>
                  <a:lnTo>
                    <a:pt x="474" y="274"/>
                  </a:lnTo>
                  <a:lnTo>
                    <a:pt x="469" y="252"/>
                  </a:lnTo>
                  <a:lnTo>
                    <a:pt x="463" y="234"/>
                  </a:lnTo>
                  <a:lnTo>
                    <a:pt x="456" y="220"/>
                  </a:lnTo>
                  <a:lnTo>
                    <a:pt x="449" y="211"/>
                  </a:lnTo>
                  <a:lnTo>
                    <a:pt x="440" y="210"/>
                  </a:lnTo>
                  <a:lnTo>
                    <a:pt x="434" y="214"/>
                  </a:lnTo>
                  <a:lnTo>
                    <a:pt x="432" y="216"/>
                  </a:lnTo>
                  <a:lnTo>
                    <a:pt x="434" y="212"/>
                  </a:lnTo>
                  <a:lnTo>
                    <a:pt x="439" y="205"/>
                  </a:lnTo>
                  <a:lnTo>
                    <a:pt x="447" y="195"/>
                  </a:lnTo>
                  <a:lnTo>
                    <a:pt x="456" y="185"/>
                  </a:lnTo>
                  <a:lnTo>
                    <a:pt x="458" y="179"/>
                  </a:lnTo>
                  <a:lnTo>
                    <a:pt x="456" y="172"/>
                  </a:lnTo>
                  <a:lnTo>
                    <a:pt x="450" y="165"/>
                  </a:lnTo>
                  <a:lnTo>
                    <a:pt x="440" y="157"/>
                  </a:lnTo>
                  <a:lnTo>
                    <a:pt x="432" y="150"/>
                  </a:lnTo>
                  <a:lnTo>
                    <a:pt x="422" y="145"/>
                  </a:lnTo>
                  <a:lnTo>
                    <a:pt x="416" y="142"/>
                  </a:lnTo>
                  <a:lnTo>
                    <a:pt x="413" y="140"/>
                  </a:lnTo>
                  <a:lnTo>
                    <a:pt x="412" y="140"/>
                  </a:lnTo>
                  <a:lnTo>
                    <a:pt x="409" y="140"/>
                  </a:lnTo>
                  <a:lnTo>
                    <a:pt x="405" y="139"/>
                  </a:lnTo>
                  <a:lnTo>
                    <a:pt x="399" y="139"/>
                  </a:lnTo>
                  <a:lnTo>
                    <a:pt x="391" y="139"/>
                  </a:lnTo>
                  <a:lnTo>
                    <a:pt x="384" y="138"/>
                  </a:lnTo>
                  <a:lnTo>
                    <a:pt x="377" y="138"/>
                  </a:lnTo>
                  <a:lnTo>
                    <a:pt x="370" y="138"/>
                  </a:lnTo>
                  <a:lnTo>
                    <a:pt x="363" y="138"/>
                  </a:lnTo>
                  <a:lnTo>
                    <a:pt x="359" y="139"/>
                  </a:lnTo>
                  <a:lnTo>
                    <a:pt x="354" y="142"/>
                  </a:lnTo>
                  <a:lnTo>
                    <a:pt x="350" y="144"/>
                  </a:lnTo>
                  <a:lnTo>
                    <a:pt x="345" y="148"/>
                  </a:lnTo>
                  <a:lnTo>
                    <a:pt x="340" y="151"/>
                  </a:lnTo>
                  <a:lnTo>
                    <a:pt x="333" y="155"/>
                  </a:lnTo>
                  <a:lnTo>
                    <a:pt x="323" y="160"/>
                  </a:lnTo>
                  <a:lnTo>
                    <a:pt x="312" y="165"/>
                  </a:lnTo>
                  <a:lnTo>
                    <a:pt x="299" y="168"/>
                  </a:lnTo>
                  <a:lnTo>
                    <a:pt x="285" y="173"/>
                  </a:lnTo>
                  <a:lnTo>
                    <a:pt x="272" y="176"/>
                  </a:lnTo>
                  <a:lnTo>
                    <a:pt x="259" y="178"/>
                  </a:lnTo>
                  <a:lnTo>
                    <a:pt x="246" y="181"/>
                  </a:lnTo>
                  <a:lnTo>
                    <a:pt x="237" y="182"/>
                  </a:lnTo>
                  <a:lnTo>
                    <a:pt x="229" y="182"/>
                  </a:lnTo>
                  <a:lnTo>
                    <a:pt x="221" y="182"/>
                  </a:lnTo>
                  <a:lnTo>
                    <a:pt x="210" y="181"/>
                  </a:lnTo>
                  <a:lnTo>
                    <a:pt x="197" y="179"/>
                  </a:lnTo>
                  <a:lnTo>
                    <a:pt x="183" y="177"/>
                  </a:lnTo>
                  <a:lnTo>
                    <a:pt x="170" y="176"/>
                  </a:lnTo>
                  <a:lnTo>
                    <a:pt x="159" y="175"/>
                  </a:lnTo>
                  <a:lnTo>
                    <a:pt x="151" y="173"/>
                  </a:lnTo>
                  <a:lnTo>
                    <a:pt x="149" y="173"/>
                  </a:lnTo>
                  <a:close/>
                </a:path>
              </a:pathLst>
            </a:custGeom>
            <a:solidFill>
              <a:srgbClr val="FF4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2" name="Freeform 50">
              <a:extLst>
                <a:ext uri="{FF2B5EF4-FFF2-40B4-BE49-F238E27FC236}">
                  <a16:creationId xmlns:a16="http://schemas.microsoft.com/office/drawing/2014/main" id="{58C9B038-0C9D-2776-C561-1C271C14A6A5}"/>
                </a:ext>
              </a:extLst>
            </p:cNvPr>
            <p:cNvSpPr>
              <a:spLocks/>
            </p:cNvSpPr>
            <p:nvPr/>
          </p:nvSpPr>
          <p:spPr bwMode="auto">
            <a:xfrm>
              <a:off x="2033" y="2846"/>
              <a:ext cx="2120" cy="1324"/>
            </a:xfrm>
            <a:custGeom>
              <a:avLst/>
              <a:gdLst>
                <a:gd name="T0" fmla="*/ 2120 w 2120"/>
                <a:gd name="T1" fmla="*/ 658 h 1324"/>
                <a:gd name="T2" fmla="*/ 2098 w 2120"/>
                <a:gd name="T3" fmla="*/ 588 h 1324"/>
                <a:gd name="T4" fmla="*/ 2098 w 2120"/>
                <a:gd name="T5" fmla="*/ 552 h 1324"/>
                <a:gd name="T6" fmla="*/ 2102 w 2120"/>
                <a:gd name="T7" fmla="*/ 526 h 1324"/>
                <a:gd name="T8" fmla="*/ 2065 w 2120"/>
                <a:gd name="T9" fmla="*/ 492 h 1324"/>
                <a:gd name="T10" fmla="*/ 1945 w 2120"/>
                <a:gd name="T11" fmla="*/ 431 h 1324"/>
                <a:gd name="T12" fmla="*/ 1812 w 2120"/>
                <a:gd name="T13" fmla="*/ 374 h 1324"/>
                <a:gd name="T14" fmla="*/ 1686 w 2120"/>
                <a:gd name="T15" fmla="*/ 318 h 1324"/>
                <a:gd name="T16" fmla="*/ 1553 w 2120"/>
                <a:gd name="T17" fmla="*/ 257 h 1324"/>
                <a:gd name="T18" fmla="*/ 1423 w 2120"/>
                <a:gd name="T19" fmla="*/ 196 h 1324"/>
                <a:gd name="T20" fmla="*/ 1301 w 2120"/>
                <a:gd name="T21" fmla="*/ 139 h 1324"/>
                <a:gd name="T22" fmla="*/ 1199 w 2120"/>
                <a:gd name="T23" fmla="*/ 89 h 1324"/>
                <a:gd name="T24" fmla="*/ 1125 w 2120"/>
                <a:gd name="T25" fmla="*/ 51 h 1324"/>
                <a:gd name="T26" fmla="*/ 1086 w 2120"/>
                <a:gd name="T27" fmla="*/ 29 h 1324"/>
                <a:gd name="T28" fmla="*/ 1049 w 2120"/>
                <a:gd name="T29" fmla="*/ 68 h 1324"/>
                <a:gd name="T30" fmla="*/ 992 w 2120"/>
                <a:gd name="T31" fmla="*/ 91 h 1324"/>
                <a:gd name="T32" fmla="*/ 932 w 2120"/>
                <a:gd name="T33" fmla="*/ 64 h 1324"/>
                <a:gd name="T34" fmla="*/ 887 w 2120"/>
                <a:gd name="T35" fmla="*/ 13 h 1324"/>
                <a:gd name="T36" fmla="*/ 849 w 2120"/>
                <a:gd name="T37" fmla="*/ 0 h 1324"/>
                <a:gd name="T38" fmla="*/ 763 w 2120"/>
                <a:gd name="T39" fmla="*/ 2 h 1324"/>
                <a:gd name="T40" fmla="*/ 646 w 2120"/>
                <a:gd name="T41" fmla="*/ 6 h 1324"/>
                <a:gd name="T42" fmla="*/ 512 w 2120"/>
                <a:gd name="T43" fmla="*/ 12 h 1324"/>
                <a:gd name="T44" fmla="*/ 373 w 2120"/>
                <a:gd name="T45" fmla="*/ 19 h 1324"/>
                <a:gd name="T46" fmla="*/ 245 w 2120"/>
                <a:gd name="T47" fmla="*/ 28 h 1324"/>
                <a:gd name="T48" fmla="*/ 140 w 2120"/>
                <a:gd name="T49" fmla="*/ 35 h 1324"/>
                <a:gd name="T50" fmla="*/ 74 w 2120"/>
                <a:gd name="T51" fmla="*/ 44 h 1324"/>
                <a:gd name="T52" fmla="*/ 20 w 2120"/>
                <a:gd name="T53" fmla="*/ 52 h 1324"/>
                <a:gd name="T54" fmla="*/ 28 w 2120"/>
                <a:gd name="T55" fmla="*/ 52 h 1324"/>
                <a:gd name="T56" fmla="*/ 12 w 2120"/>
                <a:gd name="T57" fmla="*/ 44 h 1324"/>
                <a:gd name="T58" fmla="*/ 2 w 2120"/>
                <a:gd name="T59" fmla="*/ 191 h 1324"/>
                <a:gd name="T60" fmla="*/ 31 w 2120"/>
                <a:gd name="T61" fmla="*/ 285 h 1324"/>
                <a:gd name="T62" fmla="*/ 61 w 2120"/>
                <a:gd name="T63" fmla="*/ 338 h 1324"/>
                <a:gd name="T64" fmla="*/ 59 w 2120"/>
                <a:gd name="T65" fmla="*/ 521 h 1324"/>
                <a:gd name="T66" fmla="*/ 95 w 2120"/>
                <a:gd name="T67" fmla="*/ 560 h 1324"/>
                <a:gd name="T68" fmla="*/ 151 w 2120"/>
                <a:gd name="T69" fmla="*/ 536 h 1324"/>
                <a:gd name="T70" fmla="*/ 303 w 2120"/>
                <a:gd name="T71" fmla="*/ 594 h 1324"/>
                <a:gd name="T72" fmla="*/ 406 w 2120"/>
                <a:gd name="T73" fmla="*/ 661 h 1324"/>
                <a:gd name="T74" fmla="*/ 484 w 2120"/>
                <a:gd name="T75" fmla="*/ 737 h 1324"/>
                <a:gd name="T76" fmla="*/ 570 w 2120"/>
                <a:gd name="T77" fmla="*/ 826 h 1324"/>
                <a:gd name="T78" fmla="*/ 698 w 2120"/>
                <a:gd name="T79" fmla="*/ 939 h 1324"/>
                <a:gd name="T80" fmla="*/ 848 w 2120"/>
                <a:gd name="T81" fmla="*/ 1075 h 1324"/>
                <a:gd name="T82" fmla="*/ 987 w 2120"/>
                <a:gd name="T83" fmla="*/ 1201 h 1324"/>
                <a:gd name="T84" fmla="*/ 1077 w 2120"/>
                <a:gd name="T85" fmla="*/ 1282 h 1324"/>
                <a:gd name="T86" fmla="*/ 1106 w 2120"/>
                <a:gd name="T87" fmla="*/ 1319 h 1324"/>
                <a:gd name="T88" fmla="*/ 1120 w 2120"/>
                <a:gd name="T89" fmla="*/ 1324 h 1324"/>
                <a:gd name="T90" fmla="*/ 1162 w 2120"/>
                <a:gd name="T91" fmla="*/ 1308 h 1324"/>
                <a:gd name="T92" fmla="*/ 1203 w 2120"/>
                <a:gd name="T93" fmla="*/ 1292 h 1324"/>
                <a:gd name="T94" fmla="*/ 1255 w 2120"/>
                <a:gd name="T95" fmla="*/ 1257 h 1324"/>
                <a:gd name="T96" fmla="*/ 1318 w 2120"/>
                <a:gd name="T97" fmla="*/ 1179 h 1324"/>
                <a:gd name="T98" fmla="*/ 1388 w 2120"/>
                <a:gd name="T99" fmla="*/ 1067 h 1324"/>
                <a:gd name="T100" fmla="*/ 1446 w 2120"/>
                <a:gd name="T101" fmla="*/ 988 h 1324"/>
                <a:gd name="T102" fmla="*/ 1502 w 2120"/>
                <a:gd name="T103" fmla="*/ 934 h 1324"/>
                <a:gd name="T104" fmla="*/ 1567 w 2120"/>
                <a:gd name="T105" fmla="*/ 898 h 1324"/>
                <a:gd name="T106" fmla="*/ 1650 w 2120"/>
                <a:gd name="T107" fmla="*/ 865 h 1324"/>
                <a:gd name="T108" fmla="*/ 1741 w 2120"/>
                <a:gd name="T109" fmla="*/ 834 h 1324"/>
                <a:gd name="T110" fmla="*/ 1829 w 2120"/>
                <a:gd name="T111" fmla="*/ 811 h 1324"/>
                <a:gd name="T112" fmla="*/ 1901 w 2120"/>
                <a:gd name="T113" fmla="*/ 796 h 1324"/>
                <a:gd name="T114" fmla="*/ 1997 w 2120"/>
                <a:gd name="T115" fmla="*/ 768 h 1324"/>
                <a:gd name="T116" fmla="*/ 2088 w 2120"/>
                <a:gd name="T117" fmla="*/ 711 h 1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20" h="1324">
                  <a:moveTo>
                    <a:pt x="2100" y="703"/>
                  </a:moveTo>
                  <a:lnTo>
                    <a:pt x="2114" y="689"/>
                  </a:lnTo>
                  <a:lnTo>
                    <a:pt x="2120" y="673"/>
                  </a:lnTo>
                  <a:lnTo>
                    <a:pt x="2120" y="658"/>
                  </a:lnTo>
                  <a:lnTo>
                    <a:pt x="2116" y="640"/>
                  </a:lnTo>
                  <a:lnTo>
                    <a:pt x="2111" y="623"/>
                  </a:lnTo>
                  <a:lnTo>
                    <a:pt x="2104" y="606"/>
                  </a:lnTo>
                  <a:lnTo>
                    <a:pt x="2098" y="588"/>
                  </a:lnTo>
                  <a:lnTo>
                    <a:pt x="2094" y="572"/>
                  </a:lnTo>
                  <a:lnTo>
                    <a:pt x="2094" y="565"/>
                  </a:lnTo>
                  <a:lnTo>
                    <a:pt x="2096" y="558"/>
                  </a:lnTo>
                  <a:lnTo>
                    <a:pt x="2098" y="552"/>
                  </a:lnTo>
                  <a:lnTo>
                    <a:pt x="2100" y="545"/>
                  </a:lnTo>
                  <a:lnTo>
                    <a:pt x="2102" y="539"/>
                  </a:lnTo>
                  <a:lnTo>
                    <a:pt x="2103" y="533"/>
                  </a:lnTo>
                  <a:lnTo>
                    <a:pt x="2102" y="526"/>
                  </a:lnTo>
                  <a:lnTo>
                    <a:pt x="2098" y="519"/>
                  </a:lnTo>
                  <a:lnTo>
                    <a:pt x="2091" y="511"/>
                  </a:lnTo>
                  <a:lnTo>
                    <a:pt x="2080" y="502"/>
                  </a:lnTo>
                  <a:lnTo>
                    <a:pt x="2065" y="492"/>
                  </a:lnTo>
                  <a:lnTo>
                    <a:pt x="2044" y="480"/>
                  </a:lnTo>
                  <a:lnTo>
                    <a:pt x="2018" y="465"/>
                  </a:lnTo>
                  <a:lnTo>
                    <a:pt x="1985" y="449"/>
                  </a:lnTo>
                  <a:lnTo>
                    <a:pt x="1945" y="431"/>
                  </a:lnTo>
                  <a:lnTo>
                    <a:pt x="1896" y="410"/>
                  </a:lnTo>
                  <a:lnTo>
                    <a:pt x="1869" y="399"/>
                  </a:lnTo>
                  <a:lnTo>
                    <a:pt x="1841" y="387"/>
                  </a:lnTo>
                  <a:lnTo>
                    <a:pt x="1812" y="374"/>
                  </a:lnTo>
                  <a:lnTo>
                    <a:pt x="1781" y="360"/>
                  </a:lnTo>
                  <a:lnTo>
                    <a:pt x="1751" y="347"/>
                  </a:lnTo>
                  <a:lnTo>
                    <a:pt x="1719" y="332"/>
                  </a:lnTo>
                  <a:lnTo>
                    <a:pt x="1686" y="318"/>
                  </a:lnTo>
                  <a:lnTo>
                    <a:pt x="1653" y="303"/>
                  </a:lnTo>
                  <a:lnTo>
                    <a:pt x="1620" y="288"/>
                  </a:lnTo>
                  <a:lnTo>
                    <a:pt x="1588" y="273"/>
                  </a:lnTo>
                  <a:lnTo>
                    <a:pt x="1553" y="257"/>
                  </a:lnTo>
                  <a:lnTo>
                    <a:pt x="1521" y="242"/>
                  </a:lnTo>
                  <a:lnTo>
                    <a:pt x="1488" y="226"/>
                  </a:lnTo>
                  <a:lnTo>
                    <a:pt x="1455" y="210"/>
                  </a:lnTo>
                  <a:lnTo>
                    <a:pt x="1423" y="196"/>
                  </a:lnTo>
                  <a:lnTo>
                    <a:pt x="1391" y="181"/>
                  </a:lnTo>
                  <a:lnTo>
                    <a:pt x="1360" y="167"/>
                  </a:lnTo>
                  <a:lnTo>
                    <a:pt x="1330" y="152"/>
                  </a:lnTo>
                  <a:lnTo>
                    <a:pt x="1301" y="139"/>
                  </a:lnTo>
                  <a:lnTo>
                    <a:pt x="1274" y="125"/>
                  </a:lnTo>
                  <a:lnTo>
                    <a:pt x="1248" y="112"/>
                  </a:lnTo>
                  <a:lnTo>
                    <a:pt x="1222" y="100"/>
                  </a:lnTo>
                  <a:lnTo>
                    <a:pt x="1199" y="89"/>
                  </a:lnTo>
                  <a:lnTo>
                    <a:pt x="1178" y="78"/>
                  </a:lnTo>
                  <a:lnTo>
                    <a:pt x="1157" y="68"/>
                  </a:lnTo>
                  <a:lnTo>
                    <a:pt x="1140" y="58"/>
                  </a:lnTo>
                  <a:lnTo>
                    <a:pt x="1125" y="51"/>
                  </a:lnTo>
                  <a:lnTo>
                    <a:pt x="1111" y="44"/>
                  </a:lnTo>
                  <a:lnTo>
                    <a:pt x="1100" y="37"/>
                  </a:lnTo>
                  <a:lnTo>
                    <a:pt x="1090" y="33"/>
                  </a:lnTo>
                  <a:lnTo>
                    <a:pt x="1086" y="29"/>
                  </a:lnTo>
                  <a:lnTo>
                    <a:pt x="1082" y="26"/>
                  </a:lnTo>
                  <a:lnTo>
                    <a:pt x="1072" y="42"/>
                  </a:lnTo>
                  <a:lnTo>
                    <a:pt x="1061" y="56"/>
                  </a:lnTo>
                  <a:lnTo>
                    <a:pt x="1049" y="68"/>
                  </a:lnTo>
                  <a:lnTo>
                    <a:pt x="1036" y="78"/>
                  </a:lnTo>
                  <a:lnTo>
                    <a:pt x="1021" y="85"/>
                  </a:lnTo>
                  <a:lnTo>
                    <a:pt x="1006" y="90"/>
                  </a:lnTo>
                  <a:lnTo>
                    <a:pt x="992" y="91"/>
                  </a:lnTo>
                  <a:lnTo>
                    <a:pt x="977" y="89"/>
                  </a:lnTo>
                  <a:lnTo>
                    <a:pt x="963" y="82"/>
                  </a:lnTo>
                  <a:lnTo>
                    <a:pt x="947" y="74"/>
                  </a:lnTo>
                  <a:lnTo>
                    <a:pt x="932" y="64"/>
                  </a:lnTo>
                  <a:lnTo>
                    <a:pt x="917" y="52"/>
                  </a:lnTo>
                  <a:lnTo>
                    <a:pt x="904" y="40"/>
                  </a:lnTo>
                  <a:lnTo>
                    <a:pt x="894" y="26"/>
                  </a:lnTo>
                  <a:lnTo>
                    <a:pt x="887" y="13"/>
                  </a:lnTo>
                  <a:lnTo>
                    <a:pt x="885" y="1"/>
                  </a:lnTo>
                  <a:lnTo>
                    <a:pt x="876" y="1"/>
                  </a:lnTo>
                  <a:lnTo>
                    <a:pt x="864" y="0"/>
                  </a:lnTo>
                  <a:lnTo>
                    <a:pt x="849" y="0"/>
                  </a:lnTo>
                  <a:lnTo>
                    <a:pt x="831" y="0"/>
                  </a:lnTo>
                  <a:lnTo>
                    <a:pt x="811" y="1"/>
                  </a:lnTo>
                  <a:lnTo>
                    <a:pt x="788" y="1"/>
                  </a:lnTo>
                  <a:lnTo>
                    <a:pt x="763" y="2"/>
                  </a:lnTo>
                  <a:lnTo>
                    <a:pt x="736" y="2"/>
                  </a:lnTo>
                  <a:lnTo>
                    <a:pt x="708" y="3"/>
                  </a:lnTo>
                  <a:lnTo>
                    <a:pt x="677" y="5"/>
                  </a:lnTo>
                  <a:lnTo>
                    <a:pt x="646" y="6"/>
                  </a:lnTo>
                  <a:lnTo>
                    <a:pt x="614" y="7"/>
                  </a:lnTo>
                  <a:lnTo>
                    <a:pt x="580" y="8"/>
                  </a:lnTo>
                  <a:lnTo>
                    <a:pt x="546" y="11"/>
                  </a:lnTo>
                  <a:lnTo>
                    <a:pt x="512" y="12"/>
                  </a:lnTo>
                  <a:lnTo>
                    <a:pt x="476" y="13"/>
                  </a:lnTo>
                  <a:lnTo>
                    <a:pt x="442" y="15"/>
                  </a:lnTo>
                  <a:lnTo>
                    <a:pt x="407" y="18"/>
                  </a:lnTo>
                  <a:lnTo>
                    <a:pt x="373" y="19"/>
                  </a:lnTo>
                  <a:lnTo>
                    <a:pt x="340" y="22"/>
                  </a:lnTo>
                  <a:lnTo>
                    <a:pt x="307" y="23"/>
                  </a:lnTo>
                  <a:lnTo>
                    <a:pt x="275" y="25"/>
                  </a:lnTo>
                  <a:lnTo>
                    <a:pt x="245" y="28"/>
                  </a:lnTo>
                  <a:lnTo>
                    <a:pt x="216" y="29"/>
                  </a:lnTo>
                  <a:lnTo>
                    <a:pt x="189" y="31"/>
                  </a:lnTo>
                  <a:lnTo>
                    <a:pt x="163" y="34"/>
                  </a:lnTo>
                  <a:lnTo>
                    <a:pt x="140" y="35"/>
                  </a:lnTo>
                  <a:lnTo>
                    <a:pt x="119" y="37"/>
                  </a:lnTo>
                  <a:lnTo>
                    <a:pt x="101" y="40"/>
                  </a:lnTo>
                  <a:lnTo>
                    <a:pt x="87" y="41"/>
                  </a:lnTo>
                  <a:lnTo>
                    <a:pt x="74" y="44"/>
                  </a:lnTo>
                  <a:lnTo>
                    <a:pt x="65" y="45"/>
                  </a:lnTo>
                  <a:lnTo>
                    <a:pt x="40" y="50"/>
                  </a:lnTo>
                  <a:lnTo>
                    <a:pt x="26" y="52"/>
                  </a:lnTo>
                  <a:lnTo>
                    <a:pt x="20" y="52"/>
                  </a:lnTo>
                  <a:lnTo>
                    <a:pt x="20" y="51"/>
                  </a:lnTo>
                  <a:lnTo>
                    <a:pt x="23" y="50"/>
                  </a:lnTo>
                  <a:lnTo>
                    <a:pt x="27" y="50"/>
                  </a:lnTo>
                  <a:lnTo>
                    <a:pt x="28" y="52"/>
                  </a:lnTo>
                  <a:lnTo>
                    <a:pt x="27" y="57"/>
                  </a:lnTo>
                  <a:lnTo>
                    <a:pt x="20" y="58"/>
                  </a:lnTo>
                  <a:lnTo>
                    <a:pt x="16" y="47"/>
                  </a:lnTo>
                  <a:lnTo>
                    <a:pt x="12" y="44"/>
                  </a:lnTo>
                  <a:lnTo>
                    <a:pt x="9" y="69"/>
                  </a:lnTo>
                  <a:lnTo>
                    <a:pt x="4" y="113"/>
                  </a:lnTo>
                  <a:lnTo>
                    <a:pt x="0" y="152"/>
                  </a:lnTo>
                  <a:lnTo>
                    <a:pt x="2" y="191"/>
                  </a:lnTo>
                  <a:lnTo>
                    <a:pt x="15" y="230"/>
                  </a:lnTo>
                  <a:lnTo>
                    <a:pt x="26" y="260"/>
                  </a:lnTo>
                  <a:lnTo>
                    <a:pt x="28" y="276"/>
                  </a:lnTo>
                  <a:lnTo>
                    <a:pt x="31" y="285"/>
                  </a:lnTo>
                  <a:lnTo>
                    <a:pt x="45" y="298"/>
                  </a:lnTo>
                  <a:lnTo>
                    <a:pt x="61" y="315"/>
                  </a:lnTo>
                  <a:lnTo>
                    <a:pt x="63" y="330"/>
                  </a:lnTo>
                  <a:lnTo>
                    <a:pt x="61" y="338"/>
                  </a:lnTo>
                  <a:lnTo>
                    <a:pt x="59" y="342"/>
                  </a:lnTo>
                  <a:lnTo>
                    <a:pt x="60" y="370"/>
                  </a:lnTo>
                  <a:lnTo>
                    <a:pt x="60" y="438"/>
                  </a:lnTo>
                  <a:lnTo>
                    <a:pt x="59" y="521"/>
                  </a:lnTo>
                  <a:lnTo>
                    <a:pt x="55" y="591"/>
                  </a:lnTo>
                  <a:lnTo>
                    <a:pt x="76" y="583"/>
                  </a:lnTo>
                  <a:lnTo>
                    <a:pt x="88" y="572"/>
                  </a:lnTo>
                  <a:lnTo>
                    <a:pt x="95" y="560"/>
                  </a:lnTo>
                  <a:lnTo>
                    <a:pt x="102" y="548"/>
                  </a:lnTo>
                  <a:lnTo>
                    <a:pt x="111" y="539"/>
                  </a:lnTo>
                  <a:lnTo>
                    <a:pt x="127" y="534"/>
                  </a:lnTo>
                  <a:lnTo>
                    <a:pt x="151" y="536"/>
                  </a:lnTo>
                  <a:lnTo>
                    <a:pt x="189" y="547"/>
                  </a:lnTo>
                  <a:lnTo>
                    <a:pt x="232" y="562"/>
                  </a:lnTo>
                  <a:lnTo>
                    <a:pt x="269" y="578"/>
                  </a:lnTo>
                  <a:lnTo>
                    <a:pt x="303" y="594"/>
                  </a:lnTo>
                  <a:lnTo>
                    <a:pt x="333" y="610"/>
                  </a:lnTo>
                  <a:lnTo>
                    <a:pt x="359" y="627"/>
                  </a:lnTo>
                  <a:lnTo>
                    <a:pt x="384" y="644"/>
                  </a:lnTo>
                  <a:lnTo>
                    <a:pt x="406" y="661"/>
                  </a:lnTo>
                  <a:lnTo>
                    <a:pt x="426" y="679"/>
                  </a:lnTo>
                  <a:lnTo>
                    <a:pt x="446" y="698"/>
                  </a:lnTo>
                  <a:lnTo>
                    <a:pt x="464" y="717"/>
                  </a:lnTo>
                  <a:lnTo>
                    <a:pt x="484" y="737"/>
                  </a:lnTo>
                  <a:lnTo>
                    <a:pt x="503" y="757"/>
                  </a:lnTo>
                  <a:lnTo>
                    <a:pt x="524" y="779"/>
                  </a:lnTo>
                  <a:lnTo>
                    <a:pt x="546" y="802"/>
                  </a:lnTo>
                  <a:lnTo>
                    <a:pt x="570" y="826"/>
                  </a:lnTo>
                  <a:lnTo>
                    <a:pt x="598" y="851"/>
                  </a:lnTo>
                  <a:lnTo>
                    <a:pt x="629" y="878"/>
                  </a:lnTo>
                  <a:lnTo>
                    <a:pt x="663" y="907"/>
                  </a:lnTo>
                  <a:lnTo>
                    <a:pt x="698" y="939"/>
                  </a:lnTo>
                  <a:lnTo>
                    <a:pt x="735" y="973"/>
                  </a:lnTo>
                  <a:lnTo>
                    <a:pt x="772" y="1007"/>
                  </a:lnTo>
                  <a:lnTo>
                    <a:pt x="810" y="1041"/>
                  </a:lnTo>
                  <a:lnTo>
                    <a:pt x="848" y="1075"/>
                  </a:lnTo>
                  <a:lnTo>
                    <a:pt x="886" y="1109"/>
                  </a:lnTo>
                  <a:lnTo>
                    <a:pt x="921" y="1141"/>
                  </a:lnTo>
                  <a:lnTo>
                    <a:pt x="955" y="1173"/>
                  </a:lnTo>
                  <a:lnTo>
                    <a:pt x="987" y="1201"/>
                  </a:lnTo>
                  <a:lnTo>
                    <a:pt x="1015" y="1228"/>
                  </a:lnTo>
                  <a:lnTo>
                    <a:pt x="1041" y="1250"/>
                  </a:lnTo>
                  <a:lnTo>
                    <a:pt x="1061" y="1268"/>
                  </a:lnTo>
                  <a:lnTo>
                    <a:pt x="1077" y="1282"/>
                  </a:lnTo>
                  <a:lnTo>
                    <a:pt x="1088" y="1292"/>
                  </a:lnTo>
                  <a:lnTo>
                    <a:pt x="1100" y="1304"/>
                  </a:lnTo>
                  <a:lnTo>
                    <a:pt x="1105" y="1313"/>
                  </a:lnTo>
                  <a:lnTo>
                    <a:pt x="1106" y="1319"/>
                  </a:lnTo>
                  <a:lnTo>
                    <a:pt x="1106" y="1323"/>
                  </a:lnTo>
                  <a:lnTo>
                    <a:pt x="1106" y="1324"/>
                  </a:lnTo>
                  <a:lnTo>
                    <a:pt x="1110" y="1324"/>
                  </a:lnTo>
                  <a:lnTo>
                    <a:pt x="1120" y="1324"/>
                  </a:lnTo>
                  <a:lnTo>
                    <a:pt x="1138" y="1324"/>
                  </a:lnTo>
                  <a:lnTo>
                    <a:pt x="1145" y="1318"/>
                  </a:lnTo>
                  <a:lnTo>
                    <a:pt x="1154" y="1313"/>
                  </a:lnTo>
                  <a:lnTo>
                    <a:pt x="1162" y="1308"/>
                  </a:lnTo>
                  <a:lnTo>
                    <a:pt x="1171" y="1304"/>
                  </a:lnTo>
                  <a:lnTo>
                    <a:pt x="1181" y="1301"/>
                  </a:lnTo>
                  <a:lnTo>
                    <a:pt x="1192" y="1297"/>
                  </a:lnTo>
                  <a:lnTo>
                    <a:pt x="1203" y="1292"/>
                  </a:lnTo>
                  <a:lnTo>
                    <a:pt x="1215" y="1286"/>
                  </a:lnTo>
                  <a:lnTo>
                    <a:pt x="1227" y="1278"/>
                  </a:lnTo>
                  <a:lnTo>
                    <a:pt x="1240" y="1269"/>
                  </a:lnTo>
                  <a:lnTo>
                    <a:pt x="1255" y="1257"/>
                  </a:lnTo>
                  <a:lnTo>
                    <a:pt x="1270" y="1242"/>
                  </a:lnTo>
                  <a:lnTo>
                    <a:pt x="1285" y="1225"/>
                  </a:lnTo>
                  <a:lnTo>
                    <a:pt x="1301" y="1203"/>
                  </a:lnTo>
                  <a:lnTo>
                    <a:pt x="1318" y="1179"/>
                  </a:lnTo>
                  <a:lnTo>
                    <a:pt x="1337" y="1150"/>
                  </a:lnTo>
                  <a:lnTo>
                    <a:pt x="1355" y="1119"/>
                  </a:lnTo>
                  <a:lnTo>
                    <a:pt x="1372" y="1092"/>
                  </a:lnTo>
                  <a:lnTo>
                    <a:pt x="1388" y="1067"/>
                  </a:lnTo>
                  <a:lnTo>
                    <a:pt x="1404" y="1044"/>
                  </a:lnTo>
                  <a:lnTo>
                    <a:pt x="1418" y="1023"/>
                  </a:lnTo>
                  <a:lnTo>
                    <a:pt x="1432" y="1005"/>
                  </a:lnTo>
                  <a:lnTo>
                    <a:pt x="1446" y="988"/>
                  </a:lnTo>
                  <a:lnTo>
                    <a:pt x="1460" y="972"/>
                  </a:lnTo>
                  <a:lnTo>
                    <a:pt x="1473" y="958"/>
                  </a:lnTo>
                  <a:lnTo>
                    <a:pt x="1488" y="946"/>
                  </a:lnTo>
                  <a:lnTo>
                    <a:pt x="1502" y="934"/>
                  </a:lnTo>
                  <a:lnTo>
                    <a:pt x="1517" y="924"/>
                  </a:lnTo>
                  <a:lnTo>
                    <a:pt x="1533" y="915"/>
                  </a:lnTo>
                  <a:lnTo>
                    <a:pt x="1550" y="906"/>
                  </a:lnTo>
                  <a:lnTo>
                    <a:pt x="1567" y="898"/>
                  </a:lnTo>
                  <a:lnTo>
                    <a:pt x="1586" y="889"/>
                  </a:lnTo>
                  <a:lnTo>
                    <a:pt x="1607" y="880"/>
                  </a:lnTo>
                  <a:lnTo>
                    <a:pt x="1628" y="873"/>
                  </a:lnTo>
                  <a:lnTo>
                    <a:pt x="1650" y="865"/>
                  </a:lnTo>
                  <a:lnTo>
                    <a:pt x="1673" y="856"/>
                  </a:lnTo>
                  <a:lnTo>
                    <a:pt x="1696" y="849"/>
                  </a:lnTo>
                  <a:lnTo>
                    <a:pt x="1719" y="841"/>
                  </a:lnTo>
                  <a:lnTo>
                    <a:pt x="1741" y="834"/>
                  </a:lnTo>
                  <a:lnTo>
                    <a:pt x="1764" y="828"/>
                  </a:lnTo>
                  <a:lnTo>
                    <a:pt x="1786" y="822"/>
                  </a:lnTo>
                  <a:lnTo>
                    <a:pt x="1808" y="816"/>
                  </a:lnTo>
                  <a:lnTo>
                    <a:pt x="1829" y="811"/>
                  </a:lnTo>
                  <a:lnTo>
                    <a:pt x="1849" y="806"/>
                  </a:lnTo>
                  <a:lnTo>
                    <a:pt x="1868" y="802"/>
                  </a:lnTo>
                  <a:lnTo>
                    <a:pt x="1885" y="799"/>
                  </a:lnTo>
                  <a:lnTo>
                    <a:pt x="1901" y="796"/>
                  </a:lnTo>
                  <a:lnTo>
                    <a:pt x="1914" y="795"/>
                  </a:lnTo>
                  <a:lnTo>
                    <a:pt x="1941" y="790"/>
                  </a:lnTo>
                  <a:lnTo>
                    <a:pt x="1969" y="781"/>
                  </a:lnTo>
                  <a:lnTo>
                    <a:pt x="1997" y="768"/>
                  </a:lnTo>
                  <a:lnTo>
                    <a:pt x="2024" y="754"/>
                  </a:lnTo>
                  <a:lnTo>
                    <a:pt x="2049" y="738"/>
                  </a:lnTo>
                  <a:lnTo>
                    <a:pt x="2071" y="723"/>
                  </a:lnTo>
                  <a:lnTo>
                    <a:pt x="2088" y="711"/>
                  </a:lnTo>
                  <a:lnTo>
                    <a:pt x="2100" y="703"/>
                  </a:lnTo>
                  <a:close/>
                </a:path>
              </a:pathLst>
            </a:custGeom>
            <a:solidFill>
              <a:srgbClr val="994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3" name="Freeform 51">
              <a:extLst>
                <a:ext uri="{FF2B5EF4-FFF2-40B4-BE49-F238E27FC236}">
                  <a16:creationId xmlns:a16="http://schemas.microsoft.com/office/drawing/2014/main" id="{4C19F64A-77F5-3E4F-DE68-577DD5FD801F}"/>
                </a:ext>
              </a:extLst>
            </p:cNvPr>
            <p:cNvSpPr>
              <a:spLocks/>
            </p:cNvSpPr>
            <p:nvPr/>
          </p:nvSpPr>
          <p:spPr bwMode="auto">
            <a:xfrm>
              <a:off x="2316" y="2888"/>
              <a:ext cx="790" cy="298"/>
            </a:xfrm>
            <a:custGeom>
              <a:avLst/>
              <a:gdLst>
                <a:gd name="T0" fmla="*/ 487 w 790"/>
                <a:gd name="T1" fmla="*/ 298 h 298"/>
                <a:gd name="T2" fmla="*/ 444 w 790"/>
                <a:gd name="T3" fmla="*/ 287 h 298"/>
                <a:gd name="T4" fmla="*/ 399 w 790"/>
                <a:gd name="T5" fmla="*/ 267 h 298"/>
                <a:gd name="T6" fmla="*/ 363 w 790"/>
                <a:gd name="T7" fmla="*/ 248 h 298"/>
                <a:gd name="T8" fmla="*/ 338 w 790"/>
                <a:gd name="T9" fmla="*/ 234 h 298"/>
                <a:gd name="T10" fmla="*/ 314 w 790"/>
                <a:gd name="T11" fmla="*/ 218 h 298"/>
                <a:gd name="T12" fmla="*/ 291 w 790"/>
                <a:gd name="T13" fmla="*/ 201 h 298"/>
                <a:gd name="T14" fmla="*/ 277 w 790"/>
                <a:gd name="T15" fmla="*/ 190 h 298"/>
                <a:gd name="T16" fmla="*/ 273 w 790"/>
                <a:gd name="T17" fmla="*/ 187 h 298"/>
                <a:gd name="T18" fmla="*/ 257 w 790"/>
                <a:gd name="T19" fmla="*/ 173 h 298"/>
                <a:gd name="T20" fmla="*/ 234 w 790"/>
                <a:gd name="T21" fmla="*/ 170 h 298"/>
                <a:gd name="T22" fmla="*/ 217 w 790"/>
                <a:gd name="T23" fmla="*/ 164 h 298"/>
                <a:gd name="T24" fmla="*/ 192 w 790"/>
                <a:gd name="T25" fmla="*/ 153 h 298"/>
                <a:gd name="T26" fmla="*/ 153 w 790"/>
                <a:gd name="T27" fmla="*/ 139 h 298"/>
                <a:gd name="T28" fmla="*/ 98 w 790"/>
                <a:gd name="T29" fmla="*/ 121 h 298"/>
                <a:gd name="T30" fmla="*/ 52 w 790"/>
                <a:gd name="T31" fmla="*/ 100 h 298"/>
                <a:gd name="T32" fmla="*/ 19 w 790"/>
                <a:gd name="T33" fmla="*/ 83 h 298"/>
                <a:gd name="T34" fmla="*/ 2 w 790"/>
                <a:gd name="T35" fmla="*/ 71 h 298"/>
                <a:gd name="T36" fmla="*/ 0 w 790"/>
                <a:gd name="T37" fmla="*/ 69 h 298"/>
                <a:gd name="T38" fmla="*/ 2 w 790"/>
                <a:gd name="T39" fmla="*/ 62 h 298"/>
                <a:gd name="T40" fmla="*/ 9 w 790"/>
                <a:gd name="T41" fmla="*/ 54 h 298"/>
                <a:gd name="T42" fmla="*/ 25 w 790"/>
                <a:gd name="T43" fmla="*/ 48 h 298"/>
                <a:gd name="T44" fmla="*/ 55 w 790"/>
                <a:gd name="T45" fmla="*/ 45 h 298"/>
                <a:gd name="T46" fmla="*/ 98 w 790"/>
                <a:gd name="T47" fmla="*/ 40 h 298"/>
                <a:gd name="T48" fmla="*/ 147 w 790"/>
                <a:gd name="T49" fmla="*/ 33 h 298"/>
                <a:gd name="T50" fmla="*/ 187 w 790"/>
                <a:gd name="T51" fmla="*/ 28 h 298"/>
                <a:gd name="T52" fmla="*/ 208 w 790"/>
                <a:gd name="T53" fmla="*/ 27 h 298"/>
                <a:gd name="T54" fmla="*/ 232 w 790"/>
                <a:gd name="T55" fmla="*/ 26 h 298"/>
                <a:gd name="T56" fmla="*/ 265 w 790"/>
                <a:gd name="T57" fmla="*/ 23 h 298"/>
                <a:gd name="T58" fmla="*/ 306 w 790"/>
                <a:gd name="T59" fmla="*/ 20 h 298"/>
                <a:gd name="T60" fmla="*/ 347 w 790"/>
                <a:gd name="T61" fmla="*/ 16 h 298"/>
                <a:gd name="T62" fmla="*/ 386 w 790"/>
                <a:gd name="T63" fmla="*/ 12 h 298"/>
                <a:gd name="T64" fmla="*/ 419 w 790"/>
                <a:gd name="T65" fmla="*/ 10 h 298"/>
                <a:gd name="T66" fmla="*/ 442 w 790"/>
                <a:gd name="T67" fmla="*/ 9 h 298"/>
                <a:gd name="T68" fmla="*/ 455 w 790"/>
                <a:gd name="T69" fmla="*/ 8 h 298"/>
                <a:gd name="T70" fmla="*/ 464 w 790"/>
                <a:gd name="T71" fmla="*/ 4 h 298"/>
                <a:gd name="T72" fmla="*/ 472 w 790"/>
                <a:gd name="T73" fmla="*/ 0 h 298"/>
                <a:gd name="T74" fmla="*/ 487 w 790"/>
                <a:gd name="T75" fmla="*/ 4 h 298"/>
                <a:gd name="T76" fmla="*/ 514 w 790"/>
                <a:gd name="T77" fmla="*/ 16 h 298"/>
                <a:gd name="T78" fmla="*/ 546 w 790"/>
                <a:gd name="T79" fmla="*/ 30 h 298"/>
                <a:gd name="T80" fmla="*/ 578 w 790"/>
                <a:gd name="T81" fmla="*/ 44 h 298"/>
                <a:gd name="T82" fmla="*/ 605 w 790"/>
                <a:gd name="T83" fmla="*/ 58 h 298"/>
                <a:gd name="T84" fmla="*/ 626 w 790"/>
                <a:gd name="T85" fmla="*/ 71 h 298"/>
                <a:gd name="T86" fmla="*/ 654 w 790"/>
                <a:gd name="T87" fmla="*/ 84 h 298"/>
                <a:gd name="T88" fmla="*/ 687 w 790"/>
                <a:gd name="T89" fmla="*/ 97 h 298"/>
                <a:gd name="T90" fmla="*/ 714 w 790"/>
                <a:gd name="T91" fmla="*/ 110 h 298"/>
                <a:gd name="T92" fmla="*/ 729 w 790"/>
                <a:gd name="T93" fmla="*/ 122 h 298"/>
                <a:gd name="T94" fmla="*/ 747 w 790"/>
                <a:gd name="T95" fmla="*/ 133 h 298"/>
                <a:gd name="T96" fmla="*/ 764 w 790"/>
                <a:gd name="T97" fmla="*/ 143 h 298"/>
                <a:gd name="T98" fmla="*/ 777 w 790"/>
                <a:gd name="T99" fmla="*/ 153 h 298"/>
                <a:gd name="T100" fmla="*/ 789 w 790"/>
                <a:gd name="T101" fmla="*/ 167 h 298"/>
                <a:gd name="T102" fmla="*/ 789 w 790"/>
                <a:gd name="T103" fmla="*/ 179 h 298"/>
                <a:gd name="T104" fmla="*/ 773 w 790"/>
                <a:gd name="T105" fmla="*/ 209 h 298"/>
                <a:gd name="T106" fmla="*/ 768 w 790"/>
                <a:gd name="T107" fmla="*/ 213 h 298"/>
                <a:gd name="T108" fmla="*/ 755 w 790"/>
                <a:gd name="T109" fmla="*/ 222 h 298"/>
                <a:gd name="T110" fmla="*/ 717 w 790"/>
                <a:gd name="T111" fmla="*/ 239 h 298"/>
                <a:gd name="T112" fmla="*/ 680 w 790"/>
                <a:gd name="T113" fmla="*/ 250 h 298"/>
                <a:gd name="T114" fmla="*/ 648 w 790"/>
                <a:gd name="T115" fmla="*/ 257 h 298"/>
                <a:gd name="T116" fmla="*/ 630 w 790"/>
                <a:gd name="T117" fmla="*/ 265 h 298"/>
                <a:gd name="T118" fmla="*/ 608 w 790"/>
                <a:gd name="T119" fmla="*/ 272 h 298"/>
                <a:gd name="T120" fmla="*/ 570 w 790"/>
                <a:gd name="T121" fmla="*/ 282 h 298"/>
                <a:gd name="T122" fmla="*/ 531 w 790"/>
                <a:gd name="T123" fmla="*/ 290 h 298"/>
                <a:gd name="T124" fmla="*/ 504 w 790"/>
                <a:gd name="T125" fmla="*/ 296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0" h="298">
                  <a:moveTo>
                    <a:pt x="504" y="296"/>
                  </a:moveTo>
                  <a:lnTo>
                    <a:pt x="487" y="298"/>
                  </a:lnTo>
                  <a:lnTo>
                    <a:pt x="466" y="293"/>
                  </a:lnTo>
                  <a:lnTo>
                    <a:pt x="444" y="287"/>
                  </a:lnTo>
                  <a:lnTo>
                    <a:pt x="421" y="277"/>
                  </a:lnTo>
                  <a:lnTo>
                    <a:pt x="399" y="267"/>
                  </a:lnTo>
                  <a:lnTo>
                    <a:pt x="380" y="256"/>
                  </a:lnTo>
                  <a:lnTo>
                    <a:pt x="363" y="248"/>
                  </a:lnTo>
                  <a:lnTo>
                    <a:pt x="349" y="240"/>
                  </a:lnTo>
                  <a:lnTo>
                    <a:pt x="338" y="234"/>
                  </a:lnTo>
                  <a:lnTo>
                    <a:pt x="326" y="227"/>
                  </a:lnTo>
                  <a:lnTo>
                    <a:pt x="314" y="218"/>
                  </a:lnTo>
                  <a:lnTo>
                    <a:pt x="302" y="210"/>
                  </a:lnTo>
                  <a:lnTo>
                    <a:pt x="291" y="201"/>
                  </a:lnTo>
                  <a:lnTo>
                    <a:pt x="282" y="195"/>
                  </a:lnTo>
                  <a:lnTo>
                    <a:pt x="277" y="190"/>
                  </a:lnTo>
                  <a:lnTo>
                    <a:pt x="275" y="189"/>
                  </a:lnTo>
                  <a:lnTo>
                    <a:pt x="273" y="187"/>
                  </a:lnTo>
                  <a:lnTo>
                    <a:pt x="268" y="179"/>
                  </a:lnTo>
                  <a:lnTo>
                    <a:pt x="257" y="173"/>
                  </a:lnTo>
                  <a:lnTo>
                    <a:pt x="242" y="171"/>
                  </a:lnTo>
                  <a:lnTo>
                    <a:pt x="234" y="170"/>
                  </a:lnTo>
                  <a:lnTo>
                    <a:pt x="225" y="167"/>
                  </a:lnTo>
                  <a:lnTo>
                    <a:pt x="217" y="164"/>
                  </a:lnTo>
                  <a:lnTo>
                    <a:pt x="206" y="159"/>
                  </a:lnTo>
                  <a:lnTo>
                    <a:pt x="192" y="153"/>
                  </a:lnTo>
                  <a:lnTo>
                    <a:pt x="175" y="146"/>
                  </a:lnTo>
                  <a:lnTo>
                    <a:pt x="153" y="139"/>
                  </a:lnTo>
                  <a:lnTo>
                    <a:pt x="126" y="131"/>
                  </a:lnTo>
                  <a:lnTo>
                    <a:pt x="98" y="121"/>
                  </a:lnTo>
                  <a:lnTo>
                    <a:pt x="73" y="111"/>
                  </a:lnTo>
                  <a:lnTo>
                    <a:pt x="52" y="100"/>
                  </a:lnTo>
                  <a:lnTo>
                    <a:pt x="34" y="90"/>
                  </a:lnTo>
                  <a:lnTo>
                    <a:pt x="19" y="83"/>
                  </a:lnTo>
                  <a:lnTo>
                    <a:pt x="8" y="76"/>
                  </a:lnTo>
                  <a:lnTo>
                    <a:pt x="2" y="71"/>
                  </a:lnTo>
                  <a:lnTo>
                    <a:pt x="0" y="70"/>
                  </a:lnTo>
                  <a:lnTo>
                    <a:pt x="0" y="69"/>
                  </a:lnTo>
                  <a:lnTo>
                    <a:pt x="0" y="66"/>
                  </a:lnTo>
                  <a:lnTo>
                    <a:pt x="2" y="62"/>
                  </a:lnTo>
                  <a:lnTo>
                    <a:pt x="5" y="58"/>
                  </a:lnTo>
                  <a:lnTo>
                    <a:pt x="9" y="54"/>
                  </a:lnTo>
                  <a:lnTo>
                    <a:pt x="16" y="50"/>
                  </a:lnTo>
                  <a:lnTo>
                    <a:pt x="25" y="48"/>
                  </a:lnTo>
                  <a:lnTo>
                    <a:pt x="37" y="47"/>
                  </a:lnTo>
                  <a:lnTo>
                    <a:pt x="55" y="45"/>
                  </a:lnTo>
                  <a:lnTo>
                    <a:pt x="75" y="43"/>
                  </a:lnTo>
                  <a:lnTo>
                    <a:pt x="98" y="40"/>
                  </a:lnTo>
                  <a:lnTo>
                    <a:pt x="123" y="37"/>
                  </a:lnTo>
                  <a:lnTo>
                    <a:pt x="147" y="33"/>
                  </a:lnTo>
                  <a:lnTo>
                    <a:pt x="169" y="30"/>
                  </a:lnTo>
                  <a:lnTo>
                    <a:pt x="187" y="28"/>
                  </a:lnTo>
                  <a:lnTo>
                    <a:pt x="201" y="27"/>
                  </a:lnTo>
                  <a:lnTo>
                    <a:pt x="208" y="27"/>
                  </a:lnTo>
                  <a:lnTo>
                    <a:pt x="219" y="26"/>
                  </a:lnTo>
                  <a:lnTo>
                    <a:pt x="232" y="26"/>
                  </a:lnTo>
                  <a:lnTo>
                    <a:pt x="248" y="25"/>
                  </a:lnTo>
                  <a:lnTo>
                    <a:pt x="265" y="23"/>
                  </a:lnTo>
                  <a:lnTo>
                    <a:pt x="285" y="21"/>
                  </a:lnTo>
                  <a:lnTo>
                    <a:pt x="306" y="20"/>
                  </a:lnTo>
                  <a:lnTo>
                    <a:pt x="326" y="17"/>
                  </a:lnTo>
                  <a:lnTo>
                    <a:pt x="347" y="16"/>
                  </a:lnTo>
                  <a:lnTo>
                    <a:pt x="366" y="15"/>
                  </a:lnTo>
                  <a:lnTo>
                    <a:pt x="386" y="12"/>
                  </a:lnTo>
                  <a:lnTo>
                    <a:pt x="404" y="11"/>
                  </a:lnTo>
                  <a:lnTo>
                    <a:pt x="419" y="10"/>
                  </a:lnTo>
                  <a:lnTo>
                    <a:pt x="432" y="10"/>
                  </a:lnTo>
                  <a:lnTo>
                    <a:pt x="442" y="9"/>
                  </a:lnTo>
                  <a:lnTo>
                    <a:pt x="448" y="9"/>
                  </a:lnTo>
                  <a:lnTo>
                    <a:pt x="455" y="8"/>
                  </a:lnTo>
                  <a:lnTo>
                    <a:pt x="460" y="6"/>
                  </a:lnTo>
                  <a:lnTo>
                    <a:pt x="464" y="4"/>
                  </a:lnTo>
                  <a:lnTo>
                    <a:pt x="469" y="2"/>
                  </a:lnTo>
                  <a:lnTo>
                    <a:pt x="472" y="0"/>
                  </a:lnTo>
                  <a:lnTo>
                    <a:pt x="479" y="2"/>
                  </a:lnTo>
                  <a:lnTo>
                    <a:pt x="487" y="4"/>
                  </a:lnTo>
                  <a:lnTo>
                    <a:pt x="499" y="9"/>
                  </a:lnTo>
                  <a:lnTo>
                    <a:pt x="514" y="16"/>
                  </a:lnTo>
                  <a:lnTo>
                    <a:pt x="530" y="22"/>
                  </a:lnTo>
                  <a:lnTo>
                    <a:pt x="546" y="30"/>
                  </a:lnTo>
                  <a:lnTo>
                    <a:pt x="563" y="37"/>
                  </a:lnTo>
                  <a:lnTo>
                    <a:pt x="578" y="44"/>
                  </a:lnTo>
                  <a:lnTo>
                    <a:pt x="592" y="51"/>
                  </a:lnTo>
                  <a:lnTo>
                    <a:pt x="605" y="58"/>
                  </a:lnTo>
                  <a:lnTo>
                    <a:pt x="615" y="65"/>
                  </a:lnTo>
                  <a:lnTo>
                    <a:pt x="626" y="71"/>
                  </a:lnTo>
                  <a:lnTo>
                    <a:pt x="639" y="78"/>
                  </a:lnTo>
                  <a:lnTo>
                    <a:pt x="654" y="84"/>
                  </a:lnTo>
                  <a:lnTo>
                    <a:pt x="671" y="90"/>
                  </a:lnTo>
                  <a:lnTo>
                    <a:pt x="687" y="97"/>
                  </a:lnTo>
                  <a:lnTo>
                    <a:pt x="701" y="103"/>
                  </a:lnTo>
                  <a:lnTo>
                    <a:pt x="714" y="110"/>
                  </a:lnTo>
                  <a:lnTo>
                    <a:pt x="722" y="116"/>
                  </a:lnTo>
                  <a:lnTo>
                    <a:pt x="729" y="122"/>
                  </a:lnTo>
                  <a:lnTo>
                    <a:pt x="738" y="128"/>
                  </a:lnTo>
                  <a:lnTo>
                    <a:pt x="747" y="133"/>
                  </a:lnTo>
                  <a:lnTo>
                    <a:pt x="755" y="138"/>
                  </a:lnTo>
                  <a:lnTo>
                    <a:pt x="764" y="143"/>
                  </a:lnTo>
                  <a:lnTo>
                    <a:pt x="771" y="148"/>
                  </a:lnTo>
                  <a:lnTo>
                    <a:pt x="777" y="153"/>
                  </a:lnTo>
                  <a:lnTo>
                    <a:pt x="783" y="157"/>
                  </a:lnTo>
                  <a:lnTo>
                    <a:pt x="789" y="167"/>
                  </a:lnTo>
                  <a:lnTo>
                    <a:pt x="790" y="174"/>
                  </a:lnTo>
                  <a:lnTo>
                    <a:pt x="789" y="179"/>
                  </a:lnTo>
                  <a:lnTo>
                    <a:pt x="788" y="181"/>
                  </a:lnTo>
                  <a:lnTo>
                    <a:pt x="773" y="209"/>
                  </a:lnTo>
                  <a:lnTo>
                    <a:pt x="772" y="210"/>
                  </a:lnTo>
                  <a:lnTo>
                    <a:pt x="768" y="213"/>
                  </a:lnTo>
                  <a:lnTo>
                    <a:pt x="764" y="217"/>
                  </a:lnTo>
                  <a:lnTo>
                    <a:pt x="755" y="222"/>
                  </a:lnTo>
                  <a:lnTo>
                    <a:pt x="737" y="231"/>
                  </a:lnTo>
                  <a:lnTo>
                    <a:pt x="717" y="239"/>
                  </a:lnTo>
                  <a:lnTo>
                    <a:pt x="698" y="245"/>
                  </a:lnTo>
                  <a:lnTo>
                    <a:pt x="680" y="250"/>
                  </a:lnTo>
                  <a:lnTo>
                    <a:pt x="662" y="254"/>
                  </a:lnTo>
                  <a:lnTo>
                    <a:pt x="648" y="257"/>
                  </a:lnTo>
                  <a:lnTo>
                    <a:pt x="637" y="261"/>
                  </a:lnTo>
                  <a:lnTo>
                    <a:pt x="630" y="265"/>
                  </a:lnTo>
                  <a:lnTo>
                    <a:pt x="621" y="268"/>
                  </a:lnTo>
                  <a:lnTo>
                    <a:pt x="608" y="272"/>
                  </a:lnTo>
                  <a:lnTo>
                    <a:pt x="589" y="277"/>
                  </a:lnTo>
                  <a:lnTo>
                    <a:pt x="570" y="282"/>
                  </a:lnTo>
                  <a:lnTo>
                    <a:pt x="550" y="287"/>
                  </a:lnTo>
                  <a:lnTo>
                    <a:pt x="531" y="290"/>
                  </a:lnTo>
                  <a:lnTo>
                    <a:pt x="515" y="294"/>
                  </a:lnTo>
                  <a:lnTo>
                    <a:pt x="504" y="296"/>
                  </a:lnTo>
                  <a:close/>
                </a:path>
              </a:pathLst>
            </a:custGeom>
            <a:solidFill>
              <a:srgbClr val="F2CC0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4" name="Freeform 52">
              <a:extLst>
                <a:ext uri="{FF2B5EF4-FFF2-40B4-BE49-F238E27FC236}">
                  <a16:creationId xmlns:a16="http://schemas.microsoft.com/office/drawing/2014/main" id="{0BB15D65-31A0-7E01-BF7D-03A214967B60}"/>
                </a:ext>
              </a:extLst>
            </p:cNvPr>
            <p:cNvSpPr>
              <a:spLocks/>
            </p:cNvSpPr>
            <p:nvPr/>
          </p:nvSpPr>
          <p:spPr bwMode="auto">
            <a:xfrm>
              <a:off x="3009" y="3045"/>
              <a:ext cx="471" cy="394"/>
            </a:xfrm>
            <a:custGeom>
              <a:avLst/>
              <a:gdLst>
                <a:gd name="T0" fmla="*/ 140 w 471"/>
                <a:gd name="T1" fmla="*/ 4 h 394"/>
                <a:gd name="T2" fmla="*/ 189 w 471"/>
                <a:gd name="T3" fmla="*/ 0 h 394"/>
                <a:gd name="T4" fmla="*/ 231 w 471"/>
                <a:gd name="T5" fmla="*/ 0 h 394"/>
                <a:gd name="T6" fmla="*/ 262 w 471"/>
                <a:gd name="T7" fmla="*/ 0 h 394"/>
                <a:gd name="T8" fmla="*/ 280 w 471"/>
                <a:gd name="T9" fmla="*/ 0 h 394"/>
                <a:gd name="T10" fmla="*/ 314 w 471"/>
                <a:gd name="T11" fmla="*/ 0 h 394"/>
                <a:gd name="T12" fmla="*/ 354 w 471"/>
                <a:gd name="T13" fmla="*/ 4 h 394"/>
                <a:gd name="T14" fmla="*/ 389 w 471"/>
                <a:gd name="T15" fmla="*/ 14 h 394"/>
                <a:gd name="T16" fmla="*/ 408 w 471"/>
                <a:gd name="T17" fmla="*/ 43 h 394"/>
                <a:gd name="T18" fmla="*/ 423 w 471"/>
                <a:gd name="T19" fmla="*/ 98 h 394"/>
                <a:gd name="T20" fmla="*/ 440 w 471"/>
                <a:gd name="T21" fmla="*/ 143 h 394"/>
                <a:gd name="T22" fmla="*/ 456 w 471"/>
                <a:gd name="T23" fmla="*/ 206 h 394"/>
                <a:gd name="T24" fmla="*/ 468 w 471"/>
                <a:gd name="T25" fmla="*/ 281 h 394"/>
                <a:gd name="T26" fmla="*/ 471 w 471"/>
                <a:gd name="T27" fmla="*/ 340 h 394"/>
                <a:gd name="T28" fmla="*/ 460 w 471"/>
                <a:gd name="T29" fmla="*/ 367 h 394"/>
                <a:gd name="T30" fmla="*/ 447 w 471"/>
                <a:gd name="T31" fmla="*/ 382 h 394"/>
                <a:gd name="T32" fmla="*/ 429 w 471"/>
                <a:gd name="T33" fmla="*/ 390 h 394"/>
                <a:gd name="T34" fmla="*/ 400 w 471"/>
                <a:gd name="T35" fmla="*/ 394 h 394"/>
                <a:gd name="T36" fmla="*/ 367 w 471"/>
                <a:gd name="T37" fmla="*/ 394 h 394"/>
                <a:gd name="T38" fmla="*/ 337 w 471"/>
                <a:gd name="T39" fmla="*/ 392 h 394"/>
                <a:gd name="T40" fmla="*/ 306 w 471"/>
                <a:gd name="T41" fmla="*/ 389 h 394"/>
                <a:gd name="T42" fmla="*/ 273 w 471"/>
                <a:gd name="T43" fmla="*/ 385 h 394"/>
                <a:gd name="T44" fmla="*/ 240 w 471"/>
                <a:gd name="T45" fmla="*/ 382 h 394"/>
                <a:gd name="T46" fmla="*/ 209 w 471"/>
                <a:gd name="T47" fmla="*/ 379 h 394"/>
                <a:gd name="T48" fmla="*/ 184 w 471"/>
                <a:gd name="T49" fmla="*/ 377 h 394"/>
                <a:gd name="T50" fmla="*/ 164 w 471"/>
                <a:gd name="T51" fmla="*/ 376 h 394"/>
                <a:gd name="T52" fmla="*/ 144 w 471"/>
                <a:gd name="T53" fmla="*/ 377 h 394"/>
                <a:gd name="T54" fmla="*/ 101 w 471"/>
                <a:gd name="T55" fmla="*/ 374 h 394"/>
                <a:gd name="T56" fmla="*/ 51 w 471"/>
                <a:gd name="T57" fmla="*/ 370 h 394"/>
                <a:gd name="T58" fmla="*/ 13 w 471"/>
                <a:gd name="T59" fmla="*/ 362 h 394"/>
                <a:gd name="T60" fmla="*/ 0 w 471"/>
                <a:gd name="T61" fmla="*/ 340 h 394"/>
                <a:gd name="T62" fmla="*/ 4 w 471"/>
                <a:gd name="T63" fmla="*/ 282 h 394"/>
                <a:gd name="T64" fmla="*/ 6 w 471"/>
                <a:gd name="T65" fmla="*/ 245 h 394"/>
                <a:gd name="T66" fmla="*/ 15 w 471"/>
                <a:gd name="T67" fmla="*/ 204 h 394"/>
                <a:gd name="T68" fmla="*/ 28 w 471"/>
                <a:gd name="T69" fmla="*/ 156 h 394"/>
                <a:gd name="T70" fmla="*/ 44 w 471"/>
                <a:gd name="T71" fmla="*/ 115 h 394"/>
                <a:gd name="T72" fmla="*/ 58 w 471"/>
                <a:gd name="T73" fmla="*/ 92 h 394"/>
                <a:gd name="T74" fmla="*/ 73 w 471"/>
                <a:gd name="T75" fmla="*/ 61 h 394"/>
                <a:gd name="T76" fmla="*/ 89 w 471"/>
                <a:gd name="T77" fmla="*/ 31 h 394"/>
                <a:gd name="T78" fmla="*/ 107 w 471"/>
                <a:gd name="T79" fmla="*/ 1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4">
                  <a:moveTo>
                    <a:pt x="116" y="7"/>
                  </a:moveTo>
                  <a:lnTo>
                    <a:pt x="140" y="4"/>
                  </a:lnTo>
                  <a:lnTo>
                    <a:pt x="164" y="2"/>
                  </a:lnTo>
                  <a:lnTo>
                    <a:pt x="189" y="0"/>
                  </a:lnTo>
                  <a:lnTo>
                    <a:pt x="212" y="0"/>
                  </a:lnTo>
                  <a:lnTo>
                    <a:pt x="231" y="0"/>
                  </a:lnTo>
                  <a:lnTo>
                    <a:pt x="248" y="0"/>
                  </a:lnTo>
                  <a:lnTo>
                    <a:pt x="262" y="0"/>
                  </a:lnTo>
                  <a:lnTo>
                    <a:pt x="270" y="0"/>
                  </a:lnTo>
                  <a:lnTo>
                    <a:pt x="280" y="0"/>
                  </a:lnTo>
                  <a:lnTo>
                    <a:pt x="295" y="0"/>
                  </a:lnTo>
                  <a:lnTo>
                    <a:pt x="314" y="0"/>
                  </a:lnTo>
                  <a:lnTo>
                    <a:pt x="335" y="2"/>
                  </a:lnTo>
                  <a:lnTo>
                    <a:pt x="354" y="4"/>
                  </a:lnTo>
                  <a:lnTo>
                    <a:pt x="374" y="8"/>
                  </a:lnTo>
                  <a:lnTo>
                    <a:pt x="389" y="14"/>
                  </a:lnTo>
                  <a:lnTo>
                    <a:pt x="398" y="21"/>
                  </a:lnTo>
                  <a:lnTo>
                    <a:pt x="408" y="43"/>
                  </a:lnTo>
                  <a:lnTo>
                    <a:pt x="415" y="70"/>
                  </a:lnTo>
                  <a:lnTo>
                    <a:pt x="423" y="98"/>
                  </a:lnTo>
                  <a:lnTo>
                    <a:pt x="432" y="125"/>
                  </a:lnTo>
                  <a:lnTo>
                    <a:pt x="440" y="143"/>
                  </a:lnTo>
                  <a:lnTo>
                    <a:pt x="447" y="171"/>
                  </a:lnTo>
                  <a:lnTo>
                    <a:pt x="456" y="206"/>
                  </a:lnTo>
                  <a:lnTo>
                    <a:pt x="463" y="243"/>
                  </a:lnTo>
                  <a:lnTo>
                    <a:pt x="468" y="281"/>
                  </a:lnTo>
                  <a:lnTo>
                    <a:pt x="471" y="314"/>
                  </a:lnTo>
                  <a:lnTo>
                    <a:pt x="471" y="340"/>
                  </a:lnTo>
                  <a:lnTo>
                    <a:pt x="467" y="357"/>
                  </a:lnTo>
                  <a:lnTo>
                    <a:pt x="460" y="367"/>
                  </a:lnTo>
                  <a:lnTo>
                    <a:pt x="454" y="374"/>
                  </a:lnTo>
                  <a:lnTo>
                    <a:pt x="447" y="382"/>
                  </a:lnTo>
                  <a:lnTo>
                    <a:pt x="440" y="387"/>
                  </a:lnTo>
                  <a:lnTo>
                    <a:pt x="429" y="390"/>
                  </a:lnTo>
                  <a:lnTo>
                    <a:pt x="417" y="393"/>
                  </a:lnTo>
                  <a:lnTo>
                    <a:pt x="400" y="394"/>
                  </a:lnTo>
                  <a:lnTo>
                    <a:pt x="379" y="394"/>
                  </a:lnTo>
                  <a:lnTo>
                    <a:pt x="367" y="394"/>
                  </a:lnTo>
                  <a:lnTo>
                    <a:pt x="353" y="393"/>
                  </a:lnTo>
                  <a:lnTo>
                    <a:pt x="337" y="392"/>
                  </a:lnTo>
                  <a:lnTo>
                    <a:pt x="322" y="390"/>
                  </a:lnTo>
                  <a:lnTo>
                    <a:pt x="306" y="389"/>
                  </a:lnTo>
                  <a:lnTo>
                    <a:pt x="289" y="388"/>
                  </a:lnTo>
                  <a:lnTo>
                    <a:pt x="273" y="385"/>
                  </a:lnTo>
                  <a:lnTo>
                    <a:pt x="256" y="384"/>
                  </a:lnTo>
                  <a:lnTo>
                    <a:pt x="240" y="382"/>
                  </a:lnTo>
                  <a:lnTo>
                    <a:pt x="224" y="381"/>
                  </a:lnTo>
                  <a:lnTo>
                    <a:pt x="209" y="379"/>
                  </a:lnTo>
                  <a:lnTo>
                    <a:pt x="196" y="377"/>
                  </a:lnTo>
                  <a:lnTo>
                    <a:pt x="184" y="377"/>
                  </a:lnTo>
                  <a:lnTo>
                    <a:pt x="173" y="376"/>
                  </a:lnTo>
                  <a:lnTo>
                    <a:pt x="164" y="376"/>
                  </a:lnTo>
                  <a:lnTo>
                    <a:pt x="158" y="376"/>
                  </a:lnTo>
                  <a:lnTo>
                    <a:pt x="144" y="377"/>
                  </a:lnTo>
                  <a:lnTo>
                    <a:pt x="124" y="376"/>
                  </a:lnTo>
                  <a:lnTo>
                    <a:pt x="101" y="374"/>
                  </a:lnTo>
                  <a:lnTo>
                    <a:pt x="75" y="372"/>
                  </a:lnTo>
                  <a:lnTo>
                    <a:pt x="51" y="370"/>
                  </a:lnTo>
                  <a:lnTo>
                    <a:pt x="30" y="366"/>
                  </a:lnTo>
                  <a:lnTo>
                    <a:pt x="13" y="362"/>
                  </a:lnTo>
                  <a:lnTo>
                    <a:pt x="5" y="357"/>
                  </a:lnTo>
                  <a:lnTo>
                    <a:pt x="0" y="340"/>
                  </a:lnTo>
                  <a:lnTo>
                    <a:pt x="0" y="312"/>
                  </a:lnTo>
                  <a:lnTo>
                    <a:pt x="4" y="282"/>
                  </a:lnTo>
                  <a:lnTo>
                    <a:pt x="5" y="257"/>
                  </a:lnTo>
                  <a:lnTo>
                    <a:pt x="6" y="245"/>
                  </a:lnTo>
                  <a:lnTo>
                    <a:pt x="10" y="227"/>
                  </a:lnTo>
                  <a:lnTo>
                    <a:pt x="15" y="204"/>
                  </a:lnTo>
                  <a:lnTo>
                    <a:pt x="21" y="180"/>
                  </a:lnTo>
                  <a:lnTo>
                    <a:pt x="28" y="156"/>
                  </a:lnTo>
                  <a:lnTo>
                    <a:pt x="36" y="133"/>
                  </a:lnTo>
                  <a:lnTo>
                    <a:pt x="44" y="115"/>
                  </a:lnTo>
                  <a:lnTo>
                    <a:pt x="51" y="103"/>
                  </a:lnTo>
                  <a:lnTo>
                    <a:pt x="58" y="92"/>
                  </a:lnTo>
                  <a:lnTo>
                    <a:pt x="66" y="77"/>
                  </a:lnTo>
                  <a:lnTo>
                    <a:pt x="73" y="61"/>
                  </a:lnTo>
                  <a:lnTo>
                    <a:pt x="82" y="46"/>
                  </a:lnTo>
                  <a:lnTo>
                    <a:pt x="89" y="31"/>
                  </a:lnTo>
                  <a:lnTo>
                    <a:pt x="97" y="19"/>
                  </a:lnTo>
                  <a:lnTo>
                    <a:pt x="107" y="10"/>
                  </a:lnTo>
                  <a:lnTo>
                    <a:pt x="116" y="7"/>
                  </a:lnTo>
                  <a:close/>
                </a:path>
              </a:pathLst>
            </a:custGeom>
            <a:solidFill>
              <a:srgbClr val="7F9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5" name="Freeform 53">
              <a:extLst>
                <a:ext uri="{FF2B5EF4-FFF2-40B4-BE49-F238E27FC236}">
                  <a16:creationId xmlns:a16="http://schemas.microsoft.com/office/drawing/2014/main" id="{4BA908B9-603B-73B6-7603-AB3FEDD3418D}"/>
                </a:ext>
              </a:extLst>
            </p:cNvPr>
            <p:cNvSpPr>
              <a:spLocks/>
            </p:cNvSpPr>
            <p:nvPr/>
          </p:nvSpPr>
          <p:spPr bwMode="auto">
            <a:xfrm>
              <a:off x="3366" y="2383"/>
              <a:ext cx="234" cy="268"/>
            </a:xfrm>
            <a:custGeom>
              <a:avLst/>
              <a:gdLst>
                <a:gd name="T0" fmla="*/ 207 w 234"/>
                <a:gd name="T1" fmla="*/ 175 h 268"/>
                <a:gd name="T2" fmla="*/ 181 w 234"/>
                <a:gd name="T3" fmla="*/ 207 h 268"/>
                <a:gd name="T4" fmla="*/ 151 w 234"/>
                <a:gd name="T5" fmla="*/ 235 h 268"/>
                <a:gd name="T6" fmla="*/ 119 w 234"/>
                <a:gd name="T7" fmla="*/ 254 h 268"/>
                <a:gd name="T8" fmla="*/ 95 w 234"/>
                <a:gd name="T9" fmla="*/ 263 h 268"/>
                <a:gd name="T10" fmla="*/ 79 w 234"/>
                <a:gd name="T11" fmla="*/ 268 h 268"/>
                <a:gd name="T12" fmla="*/ 66 w 234"/>
                <a:gd name="T13" fmla="*/ 267 h 268"/>
                <a:gd name="T14" fmla="*/ 51 w 234"/>
                <a:gd name="T15" fmla="*/ 258 h 268"/>
                <a:gd name="T16" fmla="*/ 30 w 234"/>
                <a:gd name="T17" fmla="*/ 241 h 268"/>
                <a:gd name="T18" fmla="*/ 12 w 234"/>
                <a:gd name="T19" fmla="*/ 229 h 268"/>
                <a:gd name="T20" fmla="*/ 2 w 234"/>
                <a:gd name="T21" fmla="*/ 214 h 268"/>
                <a:gd name="T22" fmla="*/ 0 w 234"/>
                <a:gd name="T23" fmla="*/ 192 h 268"/>
                <a:gd name="T24" fmla="*/ 8 w 234"/>
                <a:gd name="T25" fmla="*/ 156 h 268"/>
                <a:gd name="T26" fmla="*/ 23 w 234"/>
                <a:gd name="T27" fmla="*/ 112 h 268"/>
                <a:gd name="T28" fmla="*/ 39 w 234"/>
                <a:gd name="T29" fmla="*/ 70 h 268"/>
                <a:gd name="T30" fmla="*/ 56 w 234"/>
                <a:gd name="T31" fmla="*/ 42 h 268"/>
                <a:gd name="T32" fmla="*/ 69 w 234"/>
                <a:gd name="T33" fmla="*/ 33 h 268"/>
                <a:gd name="T34" fmla="*/ 82 w 234"/>
                <a:gd name="T35" fmla="*/ 28 h 268"/>
                <a:gd name="T36" fmla="*/ 94 w 234"/>
                <a:gd name="T37" fmla="*/ 28 h 268"/>
                <a:gd name="T38" fmla="*/ 106 w 234"/>
                <a:gd name="T39" fmla="*/ 31 h 268"/>
                <a:gd name="T40" fmla="*/ 123 w 234"/>
                <a:gd name="T41" fmla="*/ 44 h 268"/>
                <a:gd name="T42" fmla="*/ 131 w 234"/>
                <a:gd name="T43" fmla="*/ 53 h 268"/>
                <a:gd name="T44" fmla="*/ 133 w 234"/>
                <a:gd name="T45" fmla="*/ 53 h 268"/>
                <a:gd name="T46" fmla="*/ 149 w 234"/>
                <a:gd name="T47" fmla="*/ 42 h 268"/>
                <a:gd name="T48" fmla="*/ 173 w 234"/>
                <a:gd name="T49" fmla="*/ 22 h 268"/>
                <a:gd name="T50" fmla="*/ 173 w 234"/>
                <a:gd name="T51" fmla="*/ 7 h 268"/>
                <a:gd name="T52" fmla="*/ 172 w 234"/>
                <a:gd name="T53" fmla="*/ 3 h 268"/>
                <a:gd name="T54" fmla="*/ 177 w 234"/>
                <a:gd name="T55" fmla="*/ 0 h 268"/>
                <a:gd name="T56" fmla="*/ 186 w 234"/>
                <a:gd name="T57" fmla="*/ 1 h 268"/>
                <a:gd name="T58" fmla="*/ 200 w 234"/>
                <a:gd name="T59" fmla="*/ 18 h 268"/>
                <a:gd name="T60" fmla="*/ 223 w 234"/>
                <a:gd name="T61" fmla="*/ 73 h 268"/>
                <a:gd name="T62" fmla="*/ 234 w 234"/>
                <a:gd name="T63" fmla="*/ 119 h 268"/>
                <a:gd name="T64" fmla="*/ 216 w 234"/>
                <a:gd name="T65" fmla="*/ 15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4" h="268">
                  <a:moveTo>
                    <a:pt x="216" y="159"/>
                  </a:moveTo>
                  <a:lnTo>
                    <a:pt x="207" y="175"/>
                  </a:lnTo>
                  <a:lnTo>
                    <a:pt x="195" y="191"/>
                  </a:lnTo>
                  <a:lnTo>
                    <a:pt x="181" y="207"/>
                  </a:lnTo>
                  <a:lnTo>
                    <a:pt x="167" y="221"/>
                  </a:lnTo>
                  <a:lnTo>
                    <a:pt x="151" y="235"/>
                  </a:lnTo>
                  <a:lnTo>
                    <a:pt x="135" y="246"/>
                  </a:lnTo>
                  <a:lnTo>
                    <a:pt x="119" y="254"/>
                  </a:lnTo>
                  <a:lnTo>
                    <a:pt x="106" y="259"/>
                  </a:lnTo>
                  <a:lnTo>
                    <a:pt x="95" y="263"/>
                  </a:lnTo>
                  <a:lnTo>
                    <a:pt x="85" y="265"/>
                  </a:lnTo>
                  <a:lnTo>
                    <a:pt x="79" y="268"/>
                  </a:lnTo>
                  <a:lnTo>
                    <a:pt x="72" y="268"/>
                  </a:lnTo>
                  <a:lnTo>
                    <a:pt x="66" y="267"/>
                  </a:lnTo>
                  <a:lnTo>
                    <a:pt x="60" y="263"/>
                  </a:lnTo>
                  <a:lnTo>
                    <a:pt x="51" y="258"/>
                  </a:lnTo>
                  <a:lnTo>
                    <a:pt x="41" y="249"/>
                  </a:lnTo>
                  <a:lnTo>
                    <a:pt x="30" y="241"/>
                  </a:lnTo>
                  <a:lnTo>
                    <a:pt x="21" y="235"/>
                  </a:lnTo>
                  <a:lnTo>
                    <a:pt x="12" y="229"/>
                  </a:lnTo>
                  <a:lnTo>
                    <a:pt x="6" y="221"/>
                  </a:lnTo>
                  <a:lnTo>
                    <a:pt x="2" y="214"/>
                  </a:lnTo>
                  <a:lnTo>
                    <a:pt x="0" y="204"/>
                  </a:lnTo>
                  <a:lnTo>
                    <a:pt x="0" y="192"/>
                  </a:lnTo>
                  <a:lnTo>
                    <a:pt x="4" y="175"/>
                  </a:lnTo>
                  <a:lnTo>
                    <a:pt x="8" y="156"/>
                  </a:lnTo>
                  <a:lnTo>
                    <a:pt x="16" y="134"/>
                  </a:lnTo>
                  <a:lnTo>
                    <a:pt x="23" y="112"/>
                  </a:lnTo>
                  <a:lnTo>
                    <a:pt x="30" y="90"/>
                  </a:lnTo>
                  <a:lnTo>
                    <a:pt x="39" y="70"/>
                  </a:lnTo>
                  <a:lnTo>
                    <a:pt x="47" y="55"/>
                  </a:lnTo>
                  <a:lnTo>
                    <a:pt x="56" y="42"/>
                  </a:lnTo>
                  <a:lnTo>
                    <a:pt x="63" y="35"/>
                  </a:lnTo>
                  <a:lnTo>
                    <a:pt x="69" y="33"/>
                  </a:lnTo>
                  <a:lnTo>
                    <a:pt x="75" y="30"/>
                  </a:lnTo>
                  <a:lnTo>
                    <a:pt x="82" y="28"/>
                  </a:lnTo>
                  <a:lnTo>
                    <a:pt x="88" y="28"/>
                  </a:lnTo>
                  <a:lnTo>
                    <a:pt x="94" y="28"/>
                  </a:lnTo>
                  <a:lnTo>
                    <a:pt x="100" y="29"/>
                  </a:lnTo>
                  <a:lnTo>
                    <a:pt x="106" y="31"/>
                  </a:lnTo>
                  <a:lnTo>
                    <a:pt x="112" y="35"/>
                  </a:lnTo>
                  <a:lnTo>
                    <a:pt x="123" y="44"/>
                  </a:lnTo>
                  <a:lnTo>
                    <a:pt x="129" y="50"/>
                  </a:lnTo>
                  <a:lnTo>
                    <a:pt x="131" y="53"/>
                  </a:lnTo>
                  <a:lnTo>
                    <a:pt x="131" y="55"/>
                  </a:lnTo>
                  <a:lnTo>
                    <a:pt x="133" y="53"/>
                  </a:lnTo>
                  <a:lnTo>
                    <a:pt x="139" y="50"/>
                  </a:lnTo>
                  <a:lnTo>
                    <a:pt x="149" y="42"/>
                  </a:lnTo>
                  <a:lnTo>
                    <a:pt x="162" y="33"/>
                  </a:lnTo>
                  <a:lnTo>
                    <a:pt x="173" y="22"/>
                  </a:lnTo>
                  <a:lnTo>
                    <a:pt x="175" y="13"/>
                  </a:lnTo>
                  <a:lnTo>
                    <a:pt x="173" y="7"/>
                  </a:lnTo>
                  <a:lnTo>
                    <a:pt x="172" y="5"/>
                  </a:lnTo>
                  <a:lnTo>
                    <a:pt x="172" y="3"/>
                  </a:lnTo>
                  <a:lnTo>
                    <a:pt x="174" y="2"/>
                  </a:lnTo>
                  <a:lnTo>
                    <a:pt x="177" y="0"/>
                  </a:lnTo>
                  <a:lnTo>
                    <a:pt x="181" y="0"/>
                  </a:lnTo>
                  <a:lnTo>
                    <a:pt x="186" y="1"/>
                  </a:lnTo>
                  <a:lnTo>
                    <a:pt x="192" y="7"/>
                  </a:lnTo>
                  <a:lnTo>
                    <a:pt x="200" y="18"/>
                  </a:lnTo>
                  <a:lnTo>
                    <a:pt x="208" y="35"/>
                  </a:lnTo>
                  <a:lnTo>
                    <a:pt x="223" y="73"/>
                  </a:lnTo>
                  <a:lnTo>
                    <a:pt x="230" y="101"/>
                  </a:lnTo>
                  <a:lnTo>
                    <a:pt x="234" y="119"/>
                  </a:lnTo>
                  <a:lnTo>
                    <a:pt x="234" y="125"/>
                  </a:lnTo>
                  <a:lnTo>
                    <a:pt x="216" y="159"/>
                  </a:lnTo>
                  <a:close/>
                </a:path>
              </a:pathLst>
            </a:custGeom>
            <a:solidFill>
              <a:srgbClr val="7F9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6" name="Freeform 54">
              <a:extLst>
                <a:ext uri="{FF2B5EF4-FFF2-40B4-BE49-F238E27FC236}">
                  <a16:creationId xmlns:a16="http://schemas.microsoft.com/office/drawing/2014/main" id="{6FCD3C49-9019-7845-2B5B-76539B764459}"/>
                </a:ext>
              </a:extLst>
            </p:cNvPr>
            <p:cNvSpPr>
              <a:spLocks/>
            </p:cNvSpPr>
            <p:nvPr/>
          </p:nvSpPr>
          <p:spPr bwMode="auto">
            <a:xfrm>
              <a:off x="3569" y="2084"/>
              <a:ext cx="187" cy="315"/>
            </a:xfrm>
            <a:custGeom>
              <a:avLst/>
              <a:gdLst>
                <a:gd name="T0" fmla="*/ 26 w 187"/>
                <a:gd name="T1" fmla="*/ 280 h 315"/>
                <a:gd name="T2" fmla="*/ 58 w 187"/>
                <a:gd name="T3" fmla="*/ 291 h 315"/>
                <a:gd name="T4" fmla="*/ 86 w 187"/>
                <a:gd name="T5" fmla="*/ 306 h 315"/>
                <a:gd name="T6" fmla="*/ 105 w 187"/>
                <a:gd name="T7" fmla="*/ 315 h 315"/>
                <a:gd name="T8" fmla="*/ 119 w 187"/>
                <a:gd name="T9" fmla="*/ 308 h 315"/>
                <a:gd name="T10" fmla="*/ 133 w 187"/>
                <a:gd name="T11" fmla="*/ 297 h 315"/>
                <a:gd name="T12" fmla="*/ 145 w 187"/>
                <a:gd name="T13" fmla="*/ 280 h 315"/>
                <a:gd name="T14" fmla="*/ 160 w 187"/>
                <a:gd name="T15" fmla="*/ 249 h 315"/>
                <a:gd name="T16" fmla="*/ 179 w 187"/>
                <a:gd name="T17" fmla="*/ 173 h 315"/>
                <a:gd name="T18" fmla="*/ 187 w 187"/>
                <a:gd name="T19" fmla="*/ 87 h 315"/>
                <a:gd name="T20" fmla="*/ 184 w 187"/>
                <a:gd name="T21" fmla="*/ 61 h 315"/>
                <a:gd name="T22" fmla="*/ 177 w 187"/>
                <a:gd name="T23" fmla="*/ 47 h 315"/>
                <a:gd name="T24" fmla="*/ 165 w 187"/>
                <a:gd name="T25" fmla="*/ 31 h 315"/>
                <a:gd name="T26" fmla="*/ 149 w 187"/>
                <a:gd name="T27" fmla="*/ 18 h 315"/>
                <a:gd name="T28" fmla="*/ 130 w 187"/>
                <a:gd name="T29" fmla="*/ 12 h 315"/>
                <a:gd name="T30" fmla="*/ 110 w 187"/>
                <a:gd name="T31" fmla="*/ 6 h 315"/>
                <a:gd name="T32" fmla="*/ 91 w 187"/>
                <a:gd name="T33" fmla="*/ 1 h 315"/>
                <a:gd name="T34" fmla="*/ 73 w 187"/>
                <a:gd name="T35" fmla="*/ 1 h 315"/>
                <a:gd name="T36" fmla="*/ 61 w 187"/>
                <a:gd name="T37" fmla="*/ 11 h 315"/>
                <a:gd name="T38" fmla="*/ 44 w 187"/>
                <a:gd name="T39" fmla="*/ 29 h 315"/>
                <a:gd name="T40" fmla="*/ 27 w 187"/>
                <a:gd name="T41" fmla="*/ 50 h 315"/>
                <a:gd name="T42" fmla="*/ 16 w 187"/>
                <a:gd name="T43" fmla="*/ 70 h 315"/>
                <a:gd name="T44" fmla="*/ 11 w 187"/>
                <a:gd name="T45" fmla="*/ 92 h 315"/>
                <a:gd name="T46" fmla="*/ 0 w 187"/>
                <a:gd name="T47" fmla="*/ 131 h 315"/>
                <a:gd name="T48" fmla="*/ 10 w 187"/>
                <a:gd name="T49" fmla="*/ 161 h 315"/>
                <a:gd name="T50" fmla="*/ 20 w 187"/>
                <a:gd name="T51" fmla="*/ 177 h 315"/>
                <a:gd name="T52" fmla="*/ 27 w 187"/>
                <a:gd name="T53" fmla="*/ 189 h 315"/>
                <a:gd name="T54" fmla="*/ 37 w 187"/>
                <a:gd name="T55" fmla="*/ 198 h 315"/>
                <a:gd name="T56" fmla="*/ 50 w 187"/>
                <a:gd name="T57" fmla="*/ 207 h 315"/>
                <a:gd name="T58" fmla="*/ 45 w 187"/>
                <a:gd name="T59" fmla="*/ 216 h 315"/>
                <a:gd name="T60" fmla="*/ 43 w 187"/>
                <a:gd name="T61" fmla="*/ 235 h 315"/>
                <a:gd name="T62" fmla="*/ 9 w 187"/>
                <a:gd name="T63" fmla="*/ 279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7" h="315">
                  <a:moveTo>
                    <a:pt x="9" y="279"/>
                  </a:moveTo>
                  <a:lnTo>
                    <a:pt x="26" y="280"/>
                  </a:lnTo>
                  <a:lnTo>
                    <a:pt x="42" y="285"/>
                  </a:lnTo>
                  <a:lnTo>
                    <a:pt x="58" y="291"/>
                  </a:lnTo>
                  <a:lnTo>
                    <a:pt x="72" y="299"/>
                  </a:lnTo>
                  <a:lnTo>
                    <a:pt x="86" y="306"/>
                  </a:lnTo>
                  <a:lnTo>
                    <a:pt x="97" y="311"/>
                  </a:lnTo>
                  <a:lnTo>
                    <a:pt x="105" y="315"/>
                  </a:lnTo>
                  <a:lnTo>
                    <a:pt x="111" y="313"/>
                  </a:lnTo>
                  <a:lnTo>
                    <a:pt x="119" y="308"/>
                  </a:lnTo>
                  <a:lnTo>
                    <a:pt x="126" y="304"/>
                  </a:lnTo>
                  <a:lnTo>
                    <a:pt x="133" y="297"/>
                  </a:lnTo>
                  <a:lnTo>
                    <a:pt x="139" y="290"/>
                  </a:lnTo>
                  <a:lnTo>
                    <a:pt x="145" y="280"/>
                  </a:lnTo>
                  <a:lnTo>
                    <a:pt x="153" y="267"/>
                  </a:lnTo>
                  <a:lnTo>
                    <a:pt x="160" y="249"/>
                  </a:lnTo>
                  <a:lnTo>
                    <a:pt x="167" y="226"/>
                  </a:lnTo>
                  <a:lnTo>
                    <a:pt x="179" y="173"/>
                  </a:lnTo>
                  <a:lnTo>
                    <a:pt x="186" y="124"/>
                  </a:lnTo>
                  <a:lnTo>
                    <a:pt x="187" y="87"/>
                  </a:lnTo>
                  <a:lnTo>
                    <a:pt x="186" y="67"/>
                  </a:lnTo>
                  <a:lnTo>
                    <a:pt x="184" y="61"/>
                  </a:lnTo>
                  <a:lnTo>
                    <a:pt x="181" y="55"/>
                  </a:lnTo>
                  <a:lnTo>
                    <a:pt x="177" y="47"/>
                  </a:lnTo>
                  <a:lnTo>
                    <a:pt x="171" y="39"/>
                  </a:lnTo>
                  <a:lnTo>
                    <a:pt x="165" y="31"/>
                  </a:lnTo>
                  <a:lnTo>
                    <a:pt x="158" y="23"/>
                  </a:lnTo>
                  <a:lnTo>
                    <a:pt x="149" y="18"/>
                  </a:lnTo>
                  <a:lnTo>
                    <a:pt x="139" y="15"/>
                  </a:lnTo>
                  <a:lnTo>
                    <a:pt x="130" y="12"/>
                  </a:lnTo>
                  <a:lnTo>
                    <a:pt x="120" y="9"/>
                  </a:lnTo>
                  <a:lnTo>
                    <a:pt x="110" y="6"/>
                  </a:lnTo>
                  <a:lnTo>
                    <a:pt x="100" y="3"/>
                  </a:lnTo>
                  <a:lnTo>
                    <a:pt x="91" y="1"/>
                  </a:lnTo>
                  <a:lnTo>
                    <a:pt x="82" y="0"/>
                  </a:lnTo>
                  <a:lnTo>
                    <a:pt x="73" y="1"/>
                  </a:lnTo>
                  <a:lnTo>
                    <a:pt x="67" y="5"/>
                  </a:lnTo>
                  <a:lnTo>
                    <a:pt x="61" y="11"/>
                  </a:lnTo>
                  <a:lnTo>
                    <a:pt x="53" y="20"/>
                  </a:lnTo>
                  <a:lnTo>
                    <a:pt x="44" y="29"/>
                  </a:lnTo>
                  <a:lnTo>
                    <a:pt x="36" y="39"/>
                  </a:lnTo>
                  <a:lnTo>
                    <a:pt x="27" y="50"/>
                  </a:lnTo>
                  <a:lnTo>
                    <a:pt x="21" y="61"/>
                  </a:lnTo>
                  <a:lnTo>
                    <a:pt x="16" y="70"/>
                  </a:lnTo>
                  <a:lnTo>
                    <a:pt x="15" y="77"/>
                  </a:lnTo>
                  <a:lnTo>
                    <a:pt x="11" y="92"/>
                  </a:lnTo>
                  <a:lnTo>
                    <a:pt x="5" y="110"/>
                  </a:lnTo>
                  <a:lnTo>
                    <a:pt x="0" y="131"/>
                  </a:lnTo>
                  <a:lnTo>
                    <a:pt x="5" y="151"/>
                  </a:lnTo>
                  <a:lnTo>
                    <a:pt x="10" y="161"/>
                  </a:lnTo>
                  <a:lnTo>
                    <a:pt x="15" y="170"/>
                  </a:lnTo>
                  <a:lnTo>
                    <a:pt x="20" y="177"/>
                  </a:lnTo>
                  <a:lnTo>
                    <a:pt x="24" y="183"/>
                  </a:lnTo>
                  <a:lnTo>
                    <a:pt x="27" y="189"/>
                  </a:lnTo>
                  <a:lnTo>
                    <a:pt x="32" y="193"/>
                  </a:lnTo>
                  <a:lnTo>
                    <a:pt x="37" y="198"/>
                  </a:lnTo>
                  <a:lnTo>
                    <a:pt x="43" y="201"/>
                  </a:lnTo>
                  <a:lnTo>
                    <a:pt x="50" y="207"/>
                  </a:lnTo>
                  <a:lnTo>
                    <a:pt x="50" y="212"/>
                  </a:lnTo>
                  <a:lnTo>
                    <a:pt x="45" y="216"/>
                  </a:lnTo>
                  <a:lnTo>
                    <a:pt x="43" y="217"/>
                  </a:lnTo>
                  <a:lnTo>
                    <a:pt x="43" y="235"/>
                  </a:lnTo>
                  <a:lnTo>
                    <a:pt x="31" y="260"/>
                  </a:lnTo>
                  <a:lnTo>
                    <a:pt x="9" y="279"/>
                  </a:lnTo>
                  <a:close/>
                </a:path>
              </a:pathLst>
            </a:custGeom>
            <a:solidFill>
              <a:srgbClr val="7F9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7" name="Freeform 55">
              <a:extLst>
                <a:ext uri="{FF2B5EF4-FFF2-40B4-BE49-F238E27FC236}">
                  <a16:creationId xmlns:a16="http://schemas.microsoft.com/office/drawing/2014/main" id="{5609679D-4AF6-2844-3323-B0288CD97D6D}"/>
                </a:ext>
              </a:extLst>
            </p:cNvPr>
            <p:cNvSpPr>
              <a:spLocks/>
            </p:cNvSpPr>
            <p:nvPr/>
          </p:nvSpPr>
          <p:spPr bwMode="auto">
            <a:xfrm>
              <a:off x="3479" y="1777"/>
              <a:ext cx="200" cy="249"/>
            </a:xfrm>
            <a:custGeom>
              <a:avLst/>
              <a:gdLst>
                <a:gd name="T0" fmla="*/ 171 w 200"/>
                <a:gd name="T1" fmla="*/ 100 h 249"/>
                <a:gd name="T2" fmla="*/ 178 w 200"/>
                <a:gd name="T3" fmla="*/ 115 h 249"/>
                <a:gd name="T4" fmla="*/ 185 w 200"/>
                <a:gd name="T5" fmla="*/ 131 h 249"/>
                <a:gd name="T6" fmla="*/ 190 w 200"/>
                <a:gd name="T7" fmla="*/ 148 h 249"/>
                <a:gd name="T8" fmla="*/ 195 w 200"/>
                <a:gd name="T9" fmla="*/ 165 h 249"/>
                <a:gd name="T10" fmla="*/ 199 w 200"/>
                <a:gd name="T11" fmla="*/ 182 h 249"/>
                <a:gd name="T12" fmla="*/ 200 w 200"/>
                <a:gd name="T13" fmla="*/ 199 h 249"/>
                <a:gd name="T14" fmla="*/ 199 w 200"/>
                <a:gd name="T15" fmla="*/ 217 h 249"/>
                <a:gd name="T16" fmla="*/ 194 w 200"/>
                <a:gd name="T17" fmla="*/ 234 h 249"/>
                <a:gd name="T18" fmla="*/ 187 w 200"/>
                <a:gd name="T19" fmla="*/ 240 h 249"/>
                <a:gd name="T20" fmla="*/ 178 w 200"/>
                <a:gd name="T21" fmla="*/ 245 h 249"/>
                <a:gd name="T22" fmla="*/ 170 w 200"/>
                <a:gd name="T23" fmla="*/ 249 h 249"/>
                <a:gd name="T24" fmla="*/ 161 w 200"/>
                <a:gd name="T25" fmla="*/ 249 h 249"/>
                <a:gd name="T26" fmla="*/ 159 w 200"/>
                <a:gd name="T27" fmla="*/ 240 h 249"/>
                <a:gd name="T28" fmla="*/ 160 w 200"/>
                <a:gd name="T29" fmla="*/ 232 h 249"/>
                <a:gd name="T30" fmla="*/ 162 w 200"/>
                <a:gd name="T31" fmla="*/ 222 h 249"/>
                <a:gd name="T32" fmla="*/ 163 w 200"/>
                <a:gd name="T33" fmla="*/ 213 h 249"/>
                <a:gd name="T34" fmla="*/ 157 w 200"/>
                <a:gd name="T35" fmla="*/ 184 h 249"/>
                <a:gd name="T36" fmla="*/ 149 w 200"/>
                <a:gd name="T37" fmla="*/ 155 h 249"/>
                <a:gd name="T38" fmla="*/ 135 w 200"/>
                <a:gd name="T39" fmla="*/ 127 h 249"/>
                <a:gd name="T40" fmla="*/ 120 w 200"/>
                <a:gd name="T41" fmla="*/ 100 h 249"/>
                <a:gd name="T42" fmla="*/ 100 w 200"/>
                <a:gd name="T43" fmla="*/ 76 h 249"/>
                <a:gd name="T44" fmla="*/ 78 w 200"/>
                <a:gd name="T45" fmla="*/ 54 h 249"/>
                <a:gd name="T46" fmla="*/ 54 w 200"/>
                <a:gd name="T47" fmla="*/ 36 h 249"/>
                <a:gd name="T48" fmla="*/ 27 w 200"/>
                <a:gd name="T49" fmla="*/ 20 h 249"/>
                <a:gd name="T50" fmla="*/ 18 w 200"/>
                <a:gd name="T51" fmla="*/ 16 h 249"/>
                <a:gd name="T52" fmla="*/ 9 w 200"/>
                <a:gd name="T53" fmla="*/ 15 h 249"/>
                <a:gd name="T54" fmla="*/ 0 w 200"/>
                <a:gd name="T55" fmla="*/ 12 h 249"/>
                <a:gd name="T56" fmla="*/ 0 w 200"/>
                <a:gd name="T57" fmla="*/ 3 h 249"/>
                <a:gd name="T58" fmla="*/ 1 w 200"/>
                <a:gd name="T59" fmla="*/ 1 h 249"/>
                <a:gd name="T60" fmla="*/ 4 w 200"/>
                <a:gd name="T61" fmla="*/ 1 h 249"/>
                <a:gd name="T62" fmla="*/ 8 w 200"/>
                <a:gd name="T63" fmla="*/ 1 h 249"/>
                <a:gd name="T64" fmla="*/ 10 w 200"/>
                <a:gd name="T65" fmla="*/ 0 h 249"/>
                <a:gd name="T66" fmla="*/ 34 w 200"/>
                <a:gd name="T67" fmla="*/ 3 h 249"/>
                <a:gd name="T68" fmla="*/ 57 w 200"/>
                <a:gd name="T69" fmla="*/ 9 h 249"/>
                <a:gd name="T70" fmla="*/ 79 w 200"/>
                <a:gd name="T71" fmla="*/ 18 h 249"/>
                <a:gd name="T72" fmla="*/ 100 w 200"/>
                <a:gd name="T73" fmla="*/ 31 h 249"/>
                <a:gd name="T74" fmla="*/ 120 w 200"/>
                <a:gd name="T75" fmla="*/ 45 h 249"/>
                <a:gd name="T76" fmla="*/ 138 w 200"/>
                <a:gd name="T77" fmla="*/ 62 h 249"/>
                <a:gd name="T78" fmla="*/ 155 w 200"/>
                <a:gd name="T79" fmla="*/ 81 h 249"/>
                <a:gd name="T80" fmla="*/ 171 w 200"/>
                <a:gd name="T81" fmla="*/ 10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49">
                  <a:moveTo>
                    <a:pt x="171" y="100"/>
                  </a:moveTo>
                  <a:lnTo>
                    <a:pt x="178" y="115"/>
                  </a:lnTo>
                  <a:lnTo>
                    <a:pt x="185" y="131"/>
                  </a:lnTo>
                  <a:lnTo>
                    <a:pt x="190" y="148"/>
                  </a:lnTo>
                  <a:lnTo>
                    <a:pt x="195" y="165"/>
                  </a:lnTo>
                  <a:lnTo>
                    <a:pt x="199" y="182"/>
                  </a:lnTo>
                  <a:lnTo>
                    <a:pt x="200" y="199"/>
                  </a:lnTo>
                  <a:lnTo>
                    <a:pt x="199" y="217"/>
                  </a:lnTo>
                  <a:lnTo>
                    <a:pt x="194" y="234"/>
                  </a:lnTo>
                  <a:lnTo>
                    <a:pt x="187" y="240"/>
                  </a:lnTo>
                  <a:lnTo>
                    <a:pt x="178" y="245"/>
                  </a:lnTo>
                  <a:lnTo>
                    <a:pt x="170" y="249"/>
                  </a:lnTo>
                  <a:lnTo>
                    <a:pt x="161" y="249"/>
                  </a:lnTo>
                  <a:lnTo>
                    <a:pt x="159" y="240"/>
                  </a:lnTo>
                  <a:lnTo>
                    <a:pt x="160" y="232"/>
                  </a:lnTo>
                  <a:lnTo>
                    <a:pt x="162" y="222"/>
                  </a:lnTo>
                  <a:lnTo>
                    <a:pt x="163" y="213"/>
                  </a:lnTo>
                  <a:lnTo>
                    <a:pt x="157" y="184"/>
                  </a:lnTo>
                  <a:lnTo>
                    <a:pt x="149" y="155"/>
                  </a:lnTo>
                  <a:lnTo>
                    <a:pt x="135" y="127"/>
                  </a:lnTo>
                  <a:lnTo>
                    <a:pt x="120" y="100"/>
                  </a:lnTo>
                  <a:lnTo>
                    <a:pt x="100" y="76"/>
                  </a:lnTo>
                  <a:lnTo>
                    <a:pt x="78" y="54"/>
                  </a:lnTo>
                  <a:lnTo>
                    <a:pt x="54" y="36"/>
                  </a:lnTo>
                  <a:lnTo>
                    <a:pt x="27" y="20"/>
                  </a:lnTo>
                  <a:lnTo>
                    <a:pt x="18" y="16"/>
                  </a:lnTo>
                  <a:lnTo>
                    <a:pt x="9" y="15"/>
                  </a:lnTo>
                  <a:lnTo>
                    <a:pt x="0" y="12"/>
                  </a:lnTo>
                  <a:lnTo>
                    <a:pt x="0" y="3"/>
                  </a:lnTo>
                  <a:lnTo>
                    <a:pt x="1" y="1"/>
                  </a:lnTo>
                  <a:lnTo>
                    <a:pt x="4" y="1"/>
                  </a:lnTo>
                  <a:lnTo>
                    <a:pt x="8" y="1"/>
                  </a:lnTo>
                  <a:lnTo>
                    <a:pt x="10" y="0"/>
                  </a:lnTo>
                  <a:lnTo>
                    <a:pt x="34" y="3"/>
                  </a:lnTo>
                  <a:lnTo>
                    <a:pt x="57" y="9"/>
                  </a:lnTo>
                  <a:lnTo>
                    <a:pt x="79" y="18"/>
                  </a:lnTo>
                  <a:lnTo>
                    <a:pt x="100" y="31"/>
                  </a:lnTo>
                  <a:lnTo>
                    <a:pt x="120" y="45"/>
                  </a:lnTo>
                  <a:lnTo>
                    <a:pt x="138" y="62"/>
                  </a:lnTo>
                  <a:lnTo>
                    <a:pt x="155" y="81"/>
                  </a:lnTo>
                  <a:lnTo>
                    <a:pt x="171"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8" name="Freeform 56">
              <a:extLst>
                <a:ext uri="{FF2B5EF4-FFF2-40B4-BE49-F238E27FC236}">
                  <a16:creationId xmlns:a16="http://schemas.microsoft.com/office/drawing/2014/main" id="{EE24F48C-812F-BD52-62D3-74789817FE34}"/>
                </a:ext>
              </a:extLst>
            </p:cNvPr>
            <p:cNvSpPr>
              <a:spLocks/>
            </p:cNvSpPr>
            <p:nvPr/>
          </p:nvSpPr>
          <p:spPr bwMode="auto">
            <a:xfrm>
              <a:off x="3027" y="1798"/>
              <a:ext cx="323" cy="240"/>
            </a:xfrm>
            <a:custGeom>
              <a:avLst/>
              <a:gdLst>
                <a:gd name="T0" fmla="*/ 323 w 323"/>
                <a:gd name="T1" fmla="*/ 12 h 240"/>
                <a:gd name="T2" fmla="*/ 315 w 323"/>
                <a:gd name="T3" fmla="*/ 16 h 240"/>
                <a:gd name="T4" fmla="*/ 288 w 323"/>
                <a:gd name="T5" fmla="*/ 21 h 240"/>
                <a:gd name="T6" fmla="*/ 246 w 323"/>
                <a:gd name="T7" fmla="*/ 32 h 240"/>
                <a:gd name="T8" fmla="*/ 207 w 323"/>
                <a:gd name="T9" fmla="*/ 47 h 240"/>
                <a:gd name="T10" fmla="*/ 168 w 323"/>
                <a:gd name="T11" fmla="*/ 64 h 240"/>
                <a:gd name="T12" fmla="*/ 134 w 323"/>
                <a:gd name="T13" fmla="*/ 80 h 240"/>
                <a:gd name="T14" fmla="*/ 101 w 323"/>
                <a:gd name="T15" fmla="*/ 102 h 240"/>
                <a:gd name="T16" fmla="*/ 71 w 323"/>
                <a:gd name="T17" fmla="*/ 127 h 240"/>
                <a:gd name="T18" fmla="*/ 54 w 323"/>
                <a:gd name="T19" fmla="*/ 158 h 240"/>
                <a:gd name="T20" fmla="*/ 60 w 323"/>
                <a:gd name="T21" fmla="*/ 186 h 240"/>
                <a:gd name="T22" fmla="*/ 73 w 323"/>
                <a:gd name="T23" fmla="*/ 202 h 240"/>
                <a:gd name="T24" fmla="*/ 90 w 323"/>
                <a:gd name="T25" fmla="*/ 212 h 240"/>
                <a:gd name="T26" fmla="*/ 110 w 323"/>
                <a:gd name="T27" fmla="*/ 217 h 240"/>
                <a:gd name="T28" fmla="*/ 123 w 323"/>
                <a:gd name="T29" fmla="*/ 217 h 240"/>
                <a:gd name="T30" fmla="*/ 129 w 323"/>
                <a:gd name="T31" fmla="*/ 216 h 240"/>
                <a:gd name="T32" fmla="*/ 135 w 323"/>
                <a:gd name="T33" fmla="*/ 217 h 240"/>
                <a:gd name="T34" fmla="*/ 135 w 323"/>
                <a:gd name="T35" fmla="*/ 223 h 240"/>
                <a:gd name="T36" fmla="*/ 126 w 323"/>
                <a:gd name="T37" fmla="*/ 231 h 240"/>
                <a:gd name="T38" fmla="*/ 107 w 323"/>
                <a:gd name="T39" fmla="*/ 239 h 240"/>
                <a:gd name="T40" fmla="*/ 87 w 323"/>
                <a:gd name="T41" fmla="*/ 240 h 240"/>
                <a:gd name="T42" fmla="*/ 66 w 323"/>
                <a:gd name="T43" fmla="*/ 239 h 240"/>
                <a:gd name="T44" fmla="*/ 48 w 323"/>
                <a:gd name="T45" fmla="*/ 233 h 240"/>
                <a:gd name="T46" fmla="*/ 27 w 323"/>
                <a:gd name="T47" fmla="*/ 222 h 240"/>
                <a:gd name="T48" fmla="*/ 10 w 323"/>
                <a:gd name="T49" fmla="*/ 207 h 240"/>
                <a:gd name="T50" fmla="*/ 0 w 323"/>
                <a:gd name="T51" fmla="*/ 188 h 240"/>
                <a:gd name="T52" fmla="*/ 1 w 323"/>
                <a:gd name="T53" fmla="*/ 158 h 240"/>
                <a:gd name="T54" fmla="*/ 10 w 323"/>
                <a:gd name="T55" fmla="*/ 124 h 240"/>
                <a:gd name="T56" fmla="*/ 27 w 323"/>
                <a:gd name="T57" fmla="*/ 95 h 240"/>
                <a:gd name="T58" fmla="*/ 53 w 323"/>
                <a:gd name="T59" fmla="*/ 69 h 240"/>
                <a:gd name="T60" fmla="*/ 89 w 323"/>
                <a:gd name="T61" fmla="*/ 47 h 240"/>
                <a:gd name="T62" fmla="*/ 135 w 323"/>
                <a:gd name="T63" fmla="*/ 28 h 240"/>
                <a:gd name="T64" fmla="*/ 184 w 323"/>
                <a:gd name="T65" fmla="*/ 13 h 240"/>
                <a:gd name="T66" fmla="*/ 234 w 323"/>
                <a:gd name="T67" fmla="*/ 4 h 240"/>
                <a:gd name="T68" fmla="*/ 268 w 323"/>
                <a:gd name="T69" fmla="*/ 0 h 240"/>
                <a:gd name="T70" fmla="*/ 284 w 323"/>
                <a:gd name="T71" fmla="*/ 0 h 240"/>
                <a:gd name="T72" fmla="*/ 301 w 323"/>
                <a:gd name="T73" fmla="*/ 1 h 240"/>
                <a:gd name="T74" fmla="*/ 316 w 323"/>
                <a:gd name="T75"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3" h="240">
                  <a:moveTo>
                    <a:pt x="323" y="7"/>
                  </a:moveTo>
                  <a:lnTo>
                    <a:pt x="323" y="12"/>
                  </a:lnTo>
                  <a:lnTo>
                    <a:pt x="319" y="15"/>
                  </a:lnTo>
                  <a:lnTo>
                    <a:pt x="315" y="16"/>
                  </a:lnTo>
                  <a:lnTo>
                    <a:pt x="310" y="18"/>
                  </a:lnTo>
                  <a:lnTo>
                    <a:pt x="288" y="21"/>
                  </a:lnTo>
                  <a:lnTo>
                    <a:pt x="267" y="26"/>
                  </a:lnTo>
                  <a:lnTo>
                    <a:pt x="246" y="32"/>
                  </a:lnTo>
                  <a:lnTo>
                    <a:pt x="227" y="39"/>
                  </a:lnTo>
                  <a:lnTo>
                    <a:pt x="207" y="47"/>
                  </a:lnTo>
                  <a:lnTo>
                    <a:pt x="188" y="56"/>
                  </a:lnTo>
                  <a:lnTo>
                    <a:pt x="168" y="64"/>
                  </a:lnTo>
                  <a:lnTo>
                    <a:pt x="149" y="71"/>
                  </a:lnTo>
                  <a:lnTo>
                    <a:pt x="134" y="80"/>
                  </a:lnTo>
                  <a:lnTo>
                    <a:pt x="117" y="91"/>
                  </a:lnTo>
                  <a:lnTo>
                    <a:pt x="101" y="102"/>
                  </a:lnTo>
                  <a:lnTo>
                    <a:pt x="86" y="113"/>
                  </a:lnTo>
                  <a:lnTo>
                    <a:pt x="71" y="127"/>
                  </a:lnTo>
                  <a:lnTo>
                    <a:pt x="60" y="141"/>
                  </a:lnTo>
                  <a:lnTo>
                    <a:pt x="54" y="158"/>
                  </a:lnTo>
                  <a:lnTo>
                    <a:pt x="54" y="178"/>
                  </a:lnTo>
                  <a:lnTo>
                    <a:pt x="60" y="186"/>
                  </a:lnTo>
                  <a:lnTo>
                    <a:pt x="66" y="195"/>
                  </a:lnTo>
                  <a:lnTo>
                    <a:pt x="73" y="202"/>
                  </a:lnTo>
                  <a:lnTo>
                    <a:pt x="82" y="207"/>
                  </a:lnTo>
                  <a:lnTo>
                    <a:pt x="90" y="212"/>
                  </a:lnTo>
                  <a:lnTo>
                    <a:pt x="100" y="214"/>
                  </a:lnTo>
                  <a:lnTo>
                    <a:pt x="110" y="217"/>
                  </a:lnTo>
                  <a:lnTo>
                    <a:pt x="121" y="217"/>
                  </a:lnTo>
                  <a:lnTo>
                    <a:pt x="123" y="217"/>
                  </a:lnTo>
                  <a:lnTo>
                    <a:pt x="127" y="216"/>
                  </a:lnTo>
                  <a:lnTo>
                    <a:pt x="129" y="216"/>
                  </a:lnTo>
                  <a:lnTo>
                    <a:pt x="133" y="216"/>
                  </a:lnTo>
                  <a:lnTo>
                    <a:pt x="135" y="217"/>
                  </a:lnTo>
                  <a:lnTo>
                    <a:pt x="135" y="219"/>
                  </a:lnTo>
                  <a:lnTo>
                    <a:pt x="135" y="223"/>
                  </a:lnTo>
                  <a:lnTo>
                    <a:pt x="134" y="225"/>
                  </a:lnTo>
                  <a:lnTo>
                    <a:pt x="126" y="231"/>
                  </a:lnTo>
                  <a:lnTo>
                    <a:pt x="117" y="235"/>
                  </a:lnTo>
                  <a:lnTo>
                    <a:pt x="107" y="239"/>
                  </a:lnTo>
                  <a:lnTo>
                    <a:pt x="98" y="240"/>
                  </a:lnTo>
                  <a:lnTo>
                    <a:pt x="87" y="240"/>
                  </a:lnTo>
                  <a:lnTo>
                    <a:pt x="76" y="240"/>
                  </a:lnTo>
                  <a:lnTo>
                    <a:pt x="66" y="239"/>
                  </a:lnTo>
                  <a:lnTo>
                    <a:pt x="56" y="237"/>
                  </a:lnTo>
                  <a:lnTo>
                    <a:pt x="48" y="233"/>
                  </a:lnTo>
                  <a:lnTo>
                    <a:pt x="38" y="228"/>
                  </a:lnTo>
                  <a:lnTo>
                    <a:pt x="27" y="222"/>
                  </a:lnTo>
                  <a:lnTo>
                    <a:pt x="18" y="214"/>
                  </a:lnTo>
                  <a:lnTo>
                    <a:pt x="10" y="207"/>
                  </a:lnTo>
                  <a:lnTo>
                    <a:pt x="4" y="197"/>
                  </a:lnTo>
                  <a:lnTo>
                    <a:pt x="0" y="188"/>
                  </a:lnTo>
                  <a:lnTo>
                    <a:pt x="0" y="175"/>
                  </a:lnTo>
                  <a:lnTo>
                    <a:pt x="1" y="158"/>
                  </a:lnTo>
                  <a:lnTo>
                    <a:pt x="5" y="141"/>
                  </a:lnTo>
                  <a:lnTo>
                    <a:pt x="10" y="124"/>
                  </a:lnTo>
                  <a:lnTo>
                    <a:pt x="17" y="108"/>
                  </a:lnTo>
                  <a:lnTo>
                    <a:pt x="27" y="95"/>
                  </a:lnTo>
                  <a:lnTo>
                    <a:pt x="39" y="82"/>
                  </a:lnTo>
                  <a:lnTo>
                    <a:pt x="53" y="69"/>
                  </a:lnTo>
                  <a:lnTo>
                    <a:pt x="67" y="60"/>
                  </a:lnTo>
                  <a:lnTo>
                    <a:pt x="89" y="47"/>
                  </a:lnTo>
                  <a:lnTo>
                    <a:pt x="112" y="38"/>
                  </a:lnTo>
                  <a:lnTo>
                    <a:pt x="135" y="28"/>
                  </a:lnTo>
                  <a:lnTo>
                    <a:pt x="160" y="21"/>
                  </a:lnTo>
                  <a:lnTo>
                    <a:pt x="184" y="13"/>
                  </a:lnTo>
                  <a:lnTo>
                    <a:pt x="209" y="7"/>
                  </a:lnTo>
                  <a:lnTo>
                    <a:pt x="234" y="4"/>
                  </a:lnTo>
                  <a:lnTo>
                    <a:pt x="260" y="0"/>
                  </a:lnTo>
                  <a:lnTo>
                    <a:pt x="268" y="0"/>
                  </a:lnTo>
                  <a:lnTo>
                    <a:pt x="277" y="1"/>
                  </a:lnTo>
                  <a:lnTo>
                    <a:pt x="284" y="0"/>
                  </a:lnTo>
                  <a:lnTo>
                    <a:pt x="293" y="0"/>
                  </a:lnTo>
                  <a:lnTo>
                    <a:pt x="301" y="1"/>
                  </a:lnTo>
                  <a:lnTo>
                    <a:pt x="308" y="2"/>
                  </a:lnTo>
                  <a:lnTo>
                    <a:pt x="316" y="4"/>
                  </a:lnTo>
                  <a:lnTo>
                    <a:pt x="32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09" name="Freeform 57">
              <a:extLst>
                <a:ext uri="{FF2B5EF4-FFF2-40B4-BE49-F238E27FC236}">
                  <a16:creationId xmlns:a16="http://schemas.microsoft.com/office/drawing/2014/main" id="{C89C5852-58BB-89C6-2F8E-4EC19CFE3F4E}"/>
                </a:ext>
              </a:extLst>
            </p:cNvPr>
            <p:cNvSpPr>
              <a:spLocks/>
            </p:cNvSpPr>
            <p:nvPr/>
          </p:nvSpPr>
          <p:spPr bwMode="auto">
            <a:xfrm>
              <a:off x="3132" y="1904"/>
              <a:ext cx="334" cy="89"/>
            </a:xfrm>
            <a:custGeom>
              <a:avLst/>
              <a:gdLst>
                <a:gd name="T0" fmla="*/ 121 w 334"/>
                <a:gd name="T1" fmla="*/ 40 h 89"/>
                <a:gd name="T2" fmla="*/ 129 w 334"/>
                <a:gd name="T3" fmla="*/ 41 h 89"/>
                <a:gd name="T4" fmla="*/ 136 w 334"/>
                <a:gd name="T5" fmla="*/ 41 h 89"/>
                <a:gd name="T6" fmla="*/ 145 w 334"/>
                <a:gd name="T7" fmla="*/ 41 h 89"/>
                <a:gd name="T8" fmla="*/ 152 w 334"/>
                <a:gd name="T9" fmla="*/ 41 h 89"/>
                <a:gd name="T10" fmla="*/ 160 w 334"/>
                <a:gd name="T11" fmla="*/ 40 h 89"/>
                <a:gd name="T12" fmla="*/ 167 w 334"/>
                <a:gd name="T13" fmla="*/ 40 h 89"/>
                <a:gd name="T14" fmla="*/ 175 w 334"/>
                <a:gd name="T15" fmla="*/ 39 h 89"/>
                <a:gd name="T16" fmla="*/ 183 w 334"/>
                <a:gd name="T17" fmla="*/ 38 h 89"/>
                <a:gd name="T18" fmla="*/ 200 w 334"/>
                <a:gd name="T19" fmla="*/ 32 h 89"/>
                <a:gd name="T20" fmla="*/ 218 w 334"/>
                <a:gd name="T21" fmla="*/ 26 h 89"/>
                <a:gd name="T22" fmla="*/ 238 w 334"/>
                <a:gd name="T23" fmla="*/ 21 h 89"/>
                <a:gd name="T24" fmla="*/ 256 w 334"/>
                <a:gd name="T25" fmla="*/ 17 h 89"/>
                <a:gd name="T26" fmla="*/ 275 w 334"/>
                <a:gd name="T27" fmla="*/ 13 h 89"/>
                <a:gd name="T28" fmla="*/ 295 w 334"/>
                <a:gd name="T29" fmla="*/ 12 h 89"/>
                <a:gd name="T30" fmla="*/ 314 w 334"/>
                <a:gd name="T31" fmla="*/ 12 h 89"/>
                <a:gd name="T32" fmla="*/ 334 w 334"/>
                <a:gd name="T33" fmla="*/ 15 h 89"/>
                <a:gd name="T34" fmla="*/ 329 w 334"/>
                <a:gd name="T35" fmla="*/ 24 h 89"/>
                <a:gd name="T36" fmla="*/ 320 w 334"/>
                <a:gd name="T37" fmla="*/ 28 h 89"/>
                <a:gd name="T38" fmla="*/ 309 w 334"/>
                <a:gd name="T39" fmla="*/ 30 h 89"/>
                <a:gd name="T40" fmla="*/ 301 w 334"/>
                <a:gd name="T41" fmla="*/ 35 h 89"/>
                <a:gd name="T42" fmla="*/ 289 w 334"/>
                <a:gd name="T43" fmla="*/ 41 h 89"/>
                <a:gd name="T44" fmla="*/ 275 w 334"/>
                <a:gd name="T45" fmla="*/ 46 h 89"/>
                <a:gd name="T46" fmla="*/ 263 w 334"/>
                <a:gd name="T47" fmla="*/ 51 h 89"/>
                <a:gd name="T48" fmla="*/ 251 w 334"/>
                <a:gd name="T49" fmla="*/ 55 h 89"/>
                <a:gd name="T50" fmla="*/ 238 w 334"/>
                <a:gd name="T51" fmla="*/ 60 h 89"/>
                <a:gd name="T52" fmla="*/ 225 w 334"/>
                <a:gd name="T53" fmla="*/ 64 h 89"/>
                <a:gd name="T54" fmla="*/ 213 w 334"/>
                <a:gd name="T55" fmla="*/ 69 h 89"/>
                <a:gd name="T56" fmla="*/ 201 w 334"/>
                <a:gd name="T57" fmla="*/ 75 h 89"/>
                <a:gd name="T58" fmla="*/ 183 w 334"/>
                <a:gd name="T59" fmla="*/ 80 h 89"/>
                <a:gd name="T60" fmla="*/ 164 w 334"/>
                <a:gd name="T61" fmla="*/ 84 h 89"/>
                <a:gd name="T62" fmla="*/ 145 w 334"/>
                <a:gd name="T63" fmla="*/ 88 h 89"/>
                <a:gd name="T64" fmla="*/ 125 w 334"/>
                <a:gd name="T65" fmla="*/ 89 h 89"/>
                <a:gd name="T66" fmla="*/ 106 w 334"/>
                <a:gd name="T67" fmla="*/ 88 h 89"/>
                <a:gd name="T68" fmla="*/ 86 w 334"/>
                <a:gd name="T69" fmla="*/ 84 h 89"/>
                <a:gd name="T70" fmla="*/ 69 w 334"/>
                <a:gd name="T71" fmla="*/ 77 h 89"/>
                <a:gd name="T72" fmla="*/ 54 w 334"/>
                <a:gd name="T73" fmla="*/ 66 h 89"/>
                <a:gd name="T74" fmla="*/ 46 w 334"/>
                <a:gd name="T75" fmla="*/ 62 h 89"/>
                <a:gd name="T76" fmla="*/ 39 w 334"/>
                <a:gd name="T77" fmla="*/ 57 h 89"/>
                <a:gd name="T78" fmla="*/ 32 w 334"/>
                <a:gd name="T79" fmla="*/ 52 h 89"/>
                <a:gd name="T80" fmla="*/ 26 w 334"/>
                <a:gd name="T81" fmla="*/ 47 h 89"/>
                <a:gd name="T82" fmla="*/ 18 w 334"/>
                <a:gd name="T83" fmla="*/ 41 h 89"/>
                <a:gd name="T84" fmla="*/ 12 w 334"/>
                <a:gd name="T85" fmla="*/ 36 h 89"/>
                <a:gd name="T86" fmla="*/ 6 w 334"/>
                <a:gd name="T87" fmla="*/ 30 h 89"/>
                <a:gd name="T88" fmla="*/ 0 w 334"/>
                <a:gd name="T89" fmla="*/ 24 h 89"/>
                <a:gd name="T90" fmla="*/ 4 w 334"/>
                <a:gd name="T91" fmla="*/ 15 h 89"/>
                <a:gd name="T92" fmla="*/ 11 w 334"/>
                <a:gd name="T93" fmla="*/ 8 h 89"/>
                <a:gd name="T94" fmla="*/ 22 w 334"/>
                <a:gd name="T95" fmla="*/ 4 h 89"/>
                <a:gd name="T96" fmla="*/ 32 w 334"/>
                <a:gd name="T97" fmla="*/ 0 h 89"/>
                <a:gd name="T98" fmla="*/ 44 w 334"/>
                <a:gd name="T99" fmla="*/ 1 h 89"/>
                <a:gd name="T100" fmla="*/ 56 w 334"/>
                <a:gd name="T101" fmla="*/ 6 h 89"/>
                <a:gd name="T102" fmla="*/ 66 w 334"/>
                <a:gd name="T103" fmla="*/ 12 h 89"/>
                <a:gd name="T104" fmla="*/ 77 w 334"/>
                <a:gd name="T105" fmla="*/ 19 h 89"/>
                <a:gd name="T106" fmla="*/ 86 w 334"/>
                <a:gd name="T107" fmla="*/ 27 h 89"/>
                <a:gd name="T108" fmla="*/ 96 w 334"/>
                <a:gd name="T109" fmla="*/ 33 h 89"/>
                <a:gd name="T110" fmla="*/ 108 w 334"/>
                <a:gd name="T111" fmla="*/ 38 h 89"/>
                <a:gd name="T112" fmla="*/ 121 w 334"/>
                <a:gd name="T113" fmla="*/ 4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9">
                  <a:moveTo>
                    <a:pt x="121" y="40"/>
                  </a:moveTo>
                  <a:lnTo>
                    <a:pt x="129" y="41"/>
                  </a:lnTo>
                  <a:lnTo>
                    <a:pt x="136" y="41"/>
                  </a:lnTo>
                  <a:lnTo>
                    <a:pt x="145" y="41"/>
                  </a:lnTo>
                  <a:lnTo>
                    <a:pt x="152" y="41"/>
                  </a:lnTo>
                  <a:lnTo>
                    <a:pt x="160" y="40"/>
                  </a:lnTo>
                  <a:lnTo>
                    <a:pt x="167" y="40"/>
                  </a:lnTo>
                  <a:lnTo>
                    <a:pt x="175" y="39"/>
                  </a:lnTo>
                  <a:lnTo>
                    <a:pt x="183" y="38"/>
                  </a:lnTo>
                  <a:lnTo>
                    <a:pt x="200" y="32"/>
                  </a:lnTo>
                  <a:lnTo>
                    <a:pt x="218" y="26"/>
                  </a:lnTo>
                  <a:lnTo>
                    <a:pt x="238" y="21"/>
                  </a:lnTo>
                  <a:lnTo>
                    <a:pt x="256" y="17"/>
                  </a:lnTo>
                  <a:lnTo>
                    <a:pt x="275" y="13"/>
                  </a:lnTo>
                  <a:lnTo>
                    <a:pt x="295" y="12"/>
                  </a:lnTo>
                  <a:lnTo>
                    <a:pt x="314" y="12"/>
                  </a:lnTo>
                  <a:lnTo>
                    <a:pt x="334" y="15"/>
                  </a:lnTo>
                  <a:lnTo>
                    <a:pt x="329" y="24"/>
                  </a:lnTo>
                  <a:lnTo>
                    <a:pt x="320" y="28"/>
                  </a:lnTo>
                  <a:lnTo>
                    <a:pt x="309" y="30"/>
                  </a:lnTo>
                  <a:lnTo>
                    <a:pt x="301" y="35"/>
                  </a:lnTo>
                  <a:lnTo>
                    <a:pt x="289" y="41"/>
                  </a:lnTo>
                  <a:lnTo>
                    <a:pt x="275" y="46"/>
                  </a:lnTo>
                  <a:lnTo>
                    <a:pt x="263" y="51"/>
                  </a:lnTo>
                  <a:lnTo>
                    <a:pt x="251" y="55"/>
                  </a:lnTo>
                  <a:lnTo>
                    <a:pt x="238" y="60"/>
                  </a:lnTo>
                  <a:lnTo>
                    <a:pt x="225" y="64"/>
                  </a:lnTo>
                  <a:lnTo>
                    <a:pt x="213" y="69"/>
                  </a:lnTo>
                  <a:lnTo>
                    <a:pt x="201" y="75"/>
                  </a:lnTo>
                  <a:lnTo>
                    <a:pt x="183" y="80"/>
                  </a:lnTo>
                  <a:lnTo>
                    <a:pt x="164" y="84"/>
                  </a:lnTo>
                  <a:lnTo>
                    <a:pt x="145" y="88"/>
                  </a:lnTo>
                  <a:lnTo>
                    <a:pt x="125" y="89"/>
                  </a:lnTo>
                  <a:lnTo>
                    <a:pt x="106" y="88"/>
                  </a:lnTo>
                  <a:lnTo>
                    <a:pt x="86" y="84"/>
                  </a:lnTo>
                  <a:lnTo>
                    <a:pt x="69" y="77"/>
                  </a:lnTo>
                  <a:lnTo>
                    <a:pt x="54" y="66"/>
                  </a:lnTo>
                  <a:lnTo>
                    <a:pt x="46" y="62"/>
                  </a:lnTo>
                  <a:lnTo>
                    <a:pt x="39" y="57"/>
                  </a:lnTo>
                  <a:lnTo>
                    <a:pt x="32" y="52"/>
                  </a:lnTo>
                  <a:lnTo>
                    <a:pt x="26" y="47"/>
                  </a:lnTo>
                  <a:lnTo>
                    <a:pt x="18" y="41"/>
                  </a:lnTo>
                  <a:lnTo>
                    <a:pt x="12" y="36"/>
                  </a:lnTo>
                  <a:lnTo>
                    <a:pt x="6" y="30"/>
                  </a:lnTo>
                  <a:lnTo>
                    <a:pt x="0" y="24"/>
                  </a:lnTo>
                  <a:lnTo>
                    <a:pt x="4" y="15"/>
                  </a:lnTo>
                  <a:lnTo>
                    <a:pt x="11" y="8"/>
                  </a:lnTo>
                  <a:lnTo>
                    <a:pt x="22" y="4"/>
                  </a:lnTo>
                  <a:lnTo>
                    <a:pt x="32" y="0"/>
                  </a:lnTo>
                  <a:lnTo>
                    <a:pt x="44" y="1"/>
                  </a:lnTo>
                  <a:lnTo>
                    <a:pt x="56" y="6"/>
                  </a:lnTo>
                  <a:lnTo>
                    <a:pt x="66" y="12"/>
                  </a:lnTo>
                  <a:lnTo>
                    <a:pt x="77" y="19"/>
                  </a:lnTo>
                  <a:lnTo>
                    <a:pt x="86" y="27"/>
                  </a:lnTo>
                  <a:lnTo>
                    <a:pt x="96" y="33"/>
                  </a:lnTo>
                  <a:lnTo>
                    <a:pt x="108" y="38"/>
                  </a:lnTo>
                  <a:lnTo>
                    <a:pt x="121"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0" name="Freeform 58">
              <a:extLst>
                <a:ext uri="{FF2B5EF4-FFF2-40B4-BE49-F238E27FC236}">
                  <a16:creationId xmlns:a16="http://schemas.microsoft.com/office/drawing/2014/main" id="{0FD6C111-277F-370F-583E-3EC41FDB4608}"/>
                </a:ext>
              </a:extLst>
            </p:cNvPr>
            <p:cNvSpPr>
              <a:spLocks/>
            </p:cNvSpPr>
            <p:nvPr/>
          </p:nvSpPr>
          <p:spPr bwMode="auto">
            <a:xfrm>
              <a:off x="3474" y="1936"/>
              <a:ext cx="134" cy="176"/>
            </a:xfrm>
            <a:custGeom>
              <a:avLst/>
              <a:gdLst>
                <a:gd name="T0" fmla="*/ 59 w 134"/>
                <a:gd name="T1" fmla="*/ 47 h 176"/>
                <a:gd name="T2" fmla="*/ 60 w 134"/>
                <a:gd name="T3" fmla="*/ 62 h 176"/>
                <a:gd name="T4" fmla="*/ 60 w 134"/>
                <a:gd name="T5" fmla="*/ 78 h 176"/>
                <a:gd name="T6" fmla="*/ 64 w 134"/>
                <a:gd name="T7" fmla="*/ 92 h 176"/>
                <a:gd name="T8" fmla="*/ 73 w 134"/>
                <a:gd name="T9" fmla="*/ 102 h 176"/>
                <a:gd name="T10" fmla="*/ 80 w 134"/>
                <a:gd name="T11" fmla="*/ 97 h 176"/>
                <a:gd name="T12" fmla="*/ 86 w 134"/>
                <a:gd name="T13" fmla="*/ 93 h 176"/>
                <a:gd name="T14" fmla="*/ 93 w 134"/>
                <a:gd name="T15" fmla="*/ 91 h 176"/>
                <a:gd name="T16" fmla="*/ 101 w 134"/>
                <a:gd name="T17" fmla="*/ 90 h 176"/>
                <a:gd name="T18" fmla="*/ 111 w 134"/>
                <a:gd name="T19" fmla="*/ 91 h 176"/>
                <a:gd name="T20" fmla="*/ 120 w 134"/>
                <a:gd name="T21" fmla="*/ 95 h 176"/>
                <a:gd name="T22" fmla="*/ 128 w 134"/>
                <a:gd name="T23" fmla="*/ 99 h 176"/>
                <a:gd name="T24" fmla="*/ 134 w 134"/>
                <a:gd name="T25" fmla="*/ 107 h 176"/>
                <a:gd name="T26" fmla="*/ 133 w 134"/>
                <a:gd name="T27" fmla="*/ 114 h 176"/>
                <a:gd name="T28" fmla="*/ 128 w 134"/>
                <a:gd name="T29" fmla="*/ 117 h 176"/>
                <a:gd name="T30" fmla="*/ 121 w 134"/>
                <a:gd name="T31" fmla="*/ 118 h 176"/>
                <a:gd name="T32" fmla="*/ 115 w 134"/>
                <a:gd name="T33" fmla="*/ 120 h 176"/>
                <a:gd name="T34" fmla="*/ 106 w 134"/>
                <a:gd name="T35" fmla="*/ 119 h 176"/>
                <a:gd name="T36" fmla="*/ 99 w 134"/>
                <a:gd name="T37" fmla="*/ 121 h 176"/>
                <a:gd name="T38" fmla="*/ 93 w 134"/>
                <a:gd name="T39" fmla="*/ 126 h 176"/>
                <a:gd name="T40" fmla="*/ 87 w 134"/>
                <a:gd name="T41" fmla="*/ 131 h 176"/>
                <a:gd name="T42" fmla="*/ 78 w 134"/>
                <a:gd name="T43" fmla="*/ 141 h 176"/>
                <a:gd name="T44" fmla="*/ 75 w 134"/>
                <a:gd name="T45" fmla="*/ 152 h 176"/>
                <a:gd name="T46" fmla="*/ 72 w 134"/>
                <a:gd name="T47" fmla="*/ 164 h 176"/>
                <a:gd name="T48" fmla="*/ 70 w 134"/>
                <a:gd name="T49" fmla="*/ 176 h 176"/>
                <a:gd name="T50" fmla="*/ 60 w 134"/>
                <a:gd name="T51" fmla="*/ 176 h 176"/>
                <a:gd name="T52" fmla="*/ 53 w 134"/>
                <a:gd name="T53" fmla="*/ 170 h 176"/>
                <a:gd name="T54" fmla="*/ 47 w 134"/>
                <a:gd name="T55" fmla="*/ 162 h 176"/>
                <a:gd name="T56" fmla="*/ 42 w 134"/>
                <a:gd name="T57" fmla="*/ 154 h 176"/>
                <a:gd name="T58" fmla="*/ 37 w 134"/>
                <a:gd name="T59" fmla="*/ 140 h 176"/>
                <a:gd name="T60" fmla="*/ 37 w 134"/>
                <a:gd name="T61" fmla="*/ 124 h 176"/>
                <a:gd name="T62" fmla="*/ 34 w 134"/>
                <a:gd name="T63" fmla="*/ 109 h 176"/>
                <a:gd name="T64" fmla="*/ 27 w 134"/>
                <a:gd name="T65" fmla="*/ 96 h 176"/>
                <a:gd name="T66" fmla="*/ 20 w 134"/>
                <a:gd name="T67" fmla="*/ 90 h 176"/>
                <a:gd name="T68" fmla="*/ 11 w 134"/>
                <a:gd name="T69" fmla="*/ 85 h 176"/>
                <a:gd name="T70" fmla="*/ 4 w 134"/>
                <a:gd name="T71" fmla="*/ 80 h 176"/>
                <a:gd name="T72" fmla="*/ 0 w 134"/>
                <a:gd name="T73" fmla="*/ 71 h 176"/>
                <a:gd name="T74" fmla="*/ 2 w 134"/>
                <a:gd name="T75" fmla="*/ 58 h 176"/>
                <a:gd name="T76" fmla="*/ 8 w 134"/>
                <a:gd name="T77" fmla="*/ 47 h 176"/>
                <a:gd name="T78" fmla="*/ 14 w 134"/>
                <a:gd name="T79" fmla="*/ 37 h 176"/>
                <a:gd name="T80" fmla="*/ 11 w 134"/>
                <a:gd name="T81" fmla="*/ 24 h 176"/>
                <a:gd name="T82" fmla="*/ 9 w 134"/>
                <a:gd name="T83" fmla="*/ 19 h 176"/>
                <a:gd name="T84" fmla="*/ 6 w 134"/>
                <a:gd name="T85" fmla="*/ 14 h 176"/>
                <a:gd name="T86" fmla="*/ 5 w 134"/>
                <a:gd name="T87" fmla="*/ 9 h 176"/>
                <a:gd name="T88" fmla="*/ 6 w 134"/>
                <a:gd name="T89" fmla="*/ 4 h 176"/>
                <a:gd name="T90" fmla="*/ 10 w 134"/>
                <a:gd name="T91" fmla="*/ 1 h 176"/>
                <a:gd name="T92" fmla="*/ 16 w 134"/>
                <a:gd name="T93" fmla="*/ 0 h 176"/>
                <a:gd name="T94" fmla="*/ 21 w 134"/>
                <a:gd name="T95" fmla="*/ 1 h 176"/>
                <a:gd name="T96" fmla="*/ 26 w 134"/>
                <a:gd name="T97" fmla="*/ 3 h 176"/>
                <a:gd name="T98" fmla="*/ 37 w 134"/>
                <a:gd name="T99" fmla="*/ 13 h 176"/>
                <a:gd name="T100" fmla="*/ 44 w 134"/>
                <a:gd name="T101" fmla="*/ 23 h 176"/>
                <a:gd name="T102" fmla="*/ 52 w 134"/>
                <a:gd name="T103" fmla="*/ 35 h 176"/>
                <a:gd name="T104" fmla="*/ 59 w 134"/>
                <a:gd name="T105"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176">
                  <a:moveTo>
                    <a:pt x="59" y="47"/>
                  </a:moveTo>
                  <a:lnTo>
                    <a:pt x="60" y="62"/>
                  </a:lnTo>
                  <a:lnTo>
                    <a:pt x="60" y="78"/>
                  </a:lnTo>
                  <a:lnTo>
                    <a:pt x="64" y="92"/>
                  </a:lnTo>
                  <a:lnTo>
                    <a:pt x="73" y="102"/>
                  </a:lnTo>
                  <a:lnTo>
                    <a:pt x="80" y="97"/>
                  </a:lnTo>
                  <a:lnTo>
                    <a:pt x="86" y="93"/>
                  </a:lnTo>
                  <a:lnTo>
                    <a:pt x="93" y="91"/>
                  </a:lnTo>
                  <a:lnTo>
                    <a:pt x="101" y="90"/>
                  </a:lnTo>
                  <a:lnTo>
                    <a:pt x="111" y="91"/>
                  </a:lnTo>
                  <a:lnTo>
                    <a:pt x="120" y="95"/>
                  </a:lnTo>
                  <a:lnTo>
                    <a:pt x="128" y="99"/>
                  </a:lnTo>
                  <a:lnTo>
                    <a:pt x="134" y="107"/>
                  </a:lnTo>
                  <a:lnTo>
                    <a:pt x="133" y="114"/>
                  </a:lnTo>
                  <a:lnTo>
                    <a:pt x="128" y="117"/>
                  </a:lnTo>
                  <a:lnTo>
                    <a:pt x="121" y="118"/>
                  </a:lnTo>
                  <a:lnTo>
                    <a:pt x="115" y="120"/>
                  </a:lnTo>
                  <a:lnTo>
                    <a:pt x="106" y="119"/>
                  </a:lnTo>
                  <a:lnTo>
                    <a:pt x="99" y="121"/>
                  </a:lnTo>
                  <a:lnTo>
                    <a:pt x="93" y="126"/>
                  </a:lnTo>
                  <a:lnTo>
                    <a:pt x="87" y="131"/>
                  </a:lnTo>
                  <a:lnTo>
                    <a:pt x="78" y="141"/>
                  </a:lnTo>
                  <a:lnTo>
                    <a:pt x="75" y="152"/>
                  </a:lnTo>
                  <a:lnTo>
                    <a:pt x="72" y="164"/>
                  </a:lnTo>
                  <a:lnTo>
                    <a:pt x="70" y="176"/>
                  </a:lnTo>
                  <a:lnTo>
                    <a:pt x="60" y="176"/>
                  </a:lnTo>
                  <a:lnTo>
                    <a:pt x="53" y="170"/>
                  </a:lnTo>
                  <a:lnTo>
                    <a:pt x="47" y="162"/>
                  </a:lnTo>
                  <a:lnTo>
                    <a:pt x="42" y="154"/>
                  </a:lnTo>
                  <a:lnTo>
                    <a:pt x="37" y="140"/>
                  </a:lnTo>
                  <a:lnTo>
                    <a:pt x="37" y="124"/>
                  </a:lnTo>
                  <a:lnTo>
                    <a:pt x="34" y="109"/>
                  </a:lnTo>
                  <a:lnTo>
                    <a:pt x="27" y="96"/>
                  </a:lnTo>
                  <a:lnTo>
                    <a:pt x="20" y="90"/>
                  </a:lnTo>
                  <a:lnTo>
                    <a:pt x="11" y="85"/>
                  </a:lnTo>
                  <a:lnTo>
                    <a:pt x="4" y="80"/>
                  </a:lnTo>
                  <a:lnTo>
                    <a:pt x="0" y="71"/>
                  </a:lnTo>
                  <a:lnTo>
                    <a:pt x="2" y="58"/>
                  </a:lnTo>
                  <a:lnTo>
                    <a:pt x="8" y="47"/>
                  </a:lnTo>
                  <a:lnTo>
                    <a:pt x="14" y="37"/>
                  </a:lnTo>
                  <a:lnTo>
                    <a:pt x="11" y="24"/>
                  </a:lnTo>
                  <a:lnTo>
                    <a:pt x="9" y="19"/>
                  </a:lnTo>
                  <a:lnTo>
                    <a:pt x="6" y="14"/>
                  </a:lnTo>
                  <a:lnTo>
                    <a:pt x="5" y="9"/>
                  </a:lnTo>
                  <a:lnTo>
                    <a:pt x="6" y="4"/>
                  </a:lnTo>
                  <a:lnTo>
                    <a:pt x="10" y="1"/>
                  </a:lnTo>
                  <a:lnTo>
                    <a:pt x="16" y="0"/>
                  </a:lnTo>
                  <a:lnTo>
                    <a:pt x="21" y="1"/>
                  </a:lnTo>
                  <a:lnTo>
                    <a:pt x="26" y="3"/>
                  </a:lnTo>
                  <a:lnTo>
                    <a:pt x="37" y="13"/>
                  </a:lnTo>
                  <a:lnTo>
                    <a:pt x="44" y="23"/>
                  </a:lnTo>
                  <a:lnTo>
                    <a:pt x="52" y="35"/>
                  </a:lnTo>
                  <a:lnTo>
                    <a:pt x="59"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1" name="Freeform 59">
              <a:extLst>
                <a:ext uri="{FF2B5EF4-FFF2-40B4-BE49-F238E27FC236}">
                  <a16:creationId xmlns:a16="http://schemas.microsoft.com/office/drawing/2014/main" id="{AFEEEDAD-2934-DCBA-0970-84C02201C1D7}"/>
                </a:ext>
              </a:extLst>
            </p:cNvPr>
            <p:cNvSpPr>
              <a:spLocks/>
            </p:cNvSpPr>
            <p:nvPr/>
          </p:nvSpPr>
          <p:spPr bwMode="auto">
            <a:xfrm>
              <a:off x="3315" y="2017"/>
              <a:ext cx="107" cy="56"/>
            </a:xfrm>
            <a:custGeom>
              <a:avLst/>
              <a:gdLst>
                <a:gd name="T0" fmla="*/ 106 w 107"/>
                <a:gd name="T1" fmla="*/ 42 h 56"/>
                <a:gd name="T2" fmla="*/ 107 w 107"/>
                <a:gd name="T3" fmla="*/ 45 h 56"/>
                <a:gd name="T4" fmla="*/ 107 w 107"/>
                <a:gd name="T5" fmla="*/ 49 h 56"/>
                <a:gd name="T6" fmla="*/ 106 w 107"/>
                <a:gd name="T7" fmla="*/ 53 h 56"/>
                <a:gd name="T8" fmla="*/ 103 w 107"/>
                <a:gd name="T9" fmla="*/ 56 h 56"/>
                <a:gd name="T10" fmla="*/ 97 w 107"/>
                <a:gd name="T11" fmla="*/ 53 h 56"/>
                <a:gd name="T12" fmla="*/ 91 w 107"/>
                <a:gd name="T13" fmla="*/ 47 h 56"/>
                <a:gd name="T14" fmla="*/ 86 w 107"/>
                <a:gd name="T15" fmla="*/ 40 h 56"/>
                <a:gd name="T16" fmla="*/ 79 w 107"/>
                <a:gd name="T17" fmla="*/ 37 h 56"/>
                <a:gd name="T18" fmla="*/ 70 w 107"/>
                <a:gd name="T19" fmla="*/ 34 h 56"/>
                <a:gd name="T20" fmla="*/ 62 w 107"/>
                <a:gd name="T21" fmla="*/ 32 h 56"/>
                <a:gd name="T22" fmla="*/ 53 w 107"/>
                <a:gd name="T23" fmla="*/ 31 h 56"/>
                <a:gd name="T24" fmla="*/ 44 w 107"/>
                <a:gd name="T25" fmla="*/ 28 h 56"/>
                <a:gd name="T26" fmla="*/ 35 w 107"/>
                <a:gd name="T27" fmla="*/ 28 h 56"/>
                <a:gd name="T28" fmla="*/ 27 w 107"/>
                <a:gd name="T29" fmla="*/ 29 h 56"/>
                <a:gd name="T30" fmla="*/ 18 w 107"/>
                <a:gd name="T31" fmla="*/ 32 h 56"/>
                <a:gd name="T32" fmla="*/ 11 w 107"/>
                <a:gd name="T33" fmla="*/ 37 h 56"/>
                <a:gd name="T34" fmla="*/ 7 w 107"/>
                <a:gd name="T35" fmla="*/ 36 h 56"/>
                <a:gd name="T36" fmla="*/ 3 w 107"/>
                <a:gd name="T37" fmla="*/ 32 h 56"/>
                <a:gd name="T38" fmla="*/ 2 w 107"/>
                <a:gd name="T39" fmla="*/ 28 h 56"/>
                <a:gd name="T40" fmla="*/ 0 w 107"/>
                <a:gd name="T41" fmla="*/ 25 h 56"/>
                <a:gd name="T42" fmla="*/ 2 w 107"/>
                <a:gd name="T43" fmla="*/ 16 h 56"/>
                <a:gd name="T44" fmla="*/ 6 w 107"/>
                <a:gd name="T45" fmla="*/ 9 h 56"/>
                <a:gd name="T46" fmla="*/ 12 w 107"/>
                <a:gd name="T47" fmla="*/ 4 h 56"/>
                <a:gd name="T48" fmla="*/ 19 w 107"/>
                <a:gd name="T49" fmla="*/ 0 h 56"/>
                <a:gd name="T50" fmla="*/ 33 w 107"/>
                <a:gd name="T51" fmla="*/ 0 h 56"/>
                <a:gd name="T52" fmla="*/ 45 w 107"/>
                <a:gd name="T53" fmla="*/ 1 h 56"/>
                <a:gd name="T54" fmla="*/ 57 w 107"/>
                <a:gd name="T55" fmla="*/ 4 h 56"/>
                <a:gd name="T56" fmla="*/ 69 w 107"/>
                <a:gd name="T57" fmla="*/ 8 h 56"/>
                <a:gd name="T58" fmla="*/ 80 w 107"/>
                <a:gd name="T59" fmla="*/ 14 h 56"/>
                <a:gd name="T60" fmla="*/ 90 w 107"/>
                <a:gd name="T61" fmla="*/ 21 h 56"/>
                <a:gd name="T62" fmla="*/ 98 w 107"/>
                <a:gd name="T63" fmla="*/ 31 h 56"/>
                <a:gd name="T64" fmla="*/ 106 w 107"/>
                <a:gd name="T6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56">
                  <a:moveTo>
                    <a:pt x="106" y="42"/>
                  </a:moveTo>
                  <a:lnTo>
                    <a:pt x="107" y="45"/>
                  </a:lnTo>
                  <a:lnTo>
                    <a:pt x="107" y="49"/>
                  </a:lnTo>
                  <a:lnTo>
                    <a:pt x="106" y="53"/>
                  </a:lnTo>
                  <a:lnTo>
                    <a:pt x="103" y="56"/>
                  </a:lnTo>
                  <a:lnTo>
                    <a:pt x="97" y="53"/>
                  </a:lnTo>
                  <a:lnTo>
                    <a:pt x="91" y="47"/>
                  </a:lnTo>
                  <a:lnTo>
                    <a:pt x="86" y="40"/>
                  </a:lnTo>
                  <a:lnTo>
                    <a:pt x="79" y="37"/>
                  </a:lnTo>
                  <a:lnTo>
                    <a:pt x="70" y="34"/>
                  </a:lnTo>
                  <a:lnTo>
                    <a:pt x="62" y="32"/>
                  </a:lnTo>
                  <a:lnTo>
                    <a:pt x="53" y="31"/>
                  </a:lnTo>
                  <a:lnTo>
                    <a:pt x="44" y="28"/>
                  </a:lnTo>
                  <a:lnTo>
                    <a:pt x="35" y="28"/>
                  </a:lnTo>
                  <a:lnTo>
                    <a:pt x="27" y="29"/>
                  </a:lnTo>
                  <a:lnTo>
                    <a:pt x="18" y="32"/>
                  </a:lnTo>
                  <a:lnTo>
                    <a:pt x="11" y="37"/>
                  </a:lnTo>
                  <a:lnTo>
                    <a:pt x="7" y="36"/>
                  </a:lnTo>
                  <a:lnTo>
                    <a:pt x="3" y="32"/>
                  </a:lnTo>
                  <a:lnTo>
                    <a:pt x="2" y="28"/>
                  </a:lnTo>
                  <a:lnTo>
                    <a:pt x="0" y="25"/>
                  </a:lnTo>
                  <a:lnTo>
                    <a:pt x="2" y="16"/>
                  </a:lnTo>
                  <a:lnTo>
                    <a:pt x="6" y="9"/>
                  </a:lnTo>
                  <a:lnTo>
                    <a:pt x="12" y="4"/>
                  </a:lnTo>
                  <a:lnTo>
                    <a:pt x="19" y="0"/>
                  </a:lnTo>
                  <a:lnTo>
                    <a:pt x="33" y="0"/>
                  </a:lnTo>
                  <a:lnTo>
                    <a:pt x="45" y="1"/>
                  </a:lnTo>
                  <a:lnTo>
                    <a:pt x="57" y="4"/>
                  </a:lnTo>
                  <a:lnTo>
                    <a:pt x="69" y="8"/>
                  </a:lnTo>
                  <a:lnTo>
                    <a:pt x="80" y="14"/>
                  </a:lnTo>
                  <a:lnTo>
                    <a:pt x="90" y="21"/>
                  </a:lnTo>
                  <a:lnTo>
                    <a:pt x="98" y="31"/>
                  </a:lnTo>
                  <a:lnTo>
                    <a:pt x="106"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2" name="Freeform 60">
              <a:extLst>
                <a:ext uri="{FF2B5EF4-FFF2-40B4-BE49-F238E27FC236}">
                  <a16:creationId xmlns:a16="http://schemas.microsoft.com/office/drawing/2014/main" id="{A70D6E4A-FF88-B4F3-DE6B-B423F110390B}"/>
                </a:ext>
              </a:extLst>
            </p:cNvPr>
            <p:cNvSpPr>
              <a:spLocks/>
            </p:cNvSpPr>
            <p:nvPr/>
          </p:nvSpPr>
          <p:spPr bwMode="auto">
            <a:xfrm>
              <a:off x="3225" y="2038"/>
              <a:ext cx="140" cy="231"/>
            </a:xfrm>
            <a:custGeom>
              <a:avLst/>
              <a:gdLst>
                <a:gd name="T0" fmla="*/ 20 w 140"/>
                <a:gd name="T1" fmla="*/ 32 h 231"/>
                <a:gd name="T2" fmla="*/ 29 w 140"/>
                <a:gd name="T3" fmla="*/ 69 h 231"/>
                <a:gd name="T4" fmla="*/ 35 w 140"/>
                <a:gd name="T5" fmla="*/ 108 h 231"/>
                <a:gd name="T6" fmla="*/ 42 w 140"/>
                <a:gd name="T7" fmla="*/ 147 h 231"/>
                <a:gd name="T8" fmla="*/ 53 w 140"/>
                <a:gd name="T9" fmla="*/ 184 h 231"/>
                <a:gd name="T10" fmla="*/ 63 w 140"/>
                <a:gd name="T11" fmla="*/ 191 h 231"/>
                <a:gd name="T12" fmla="*/ 73 w 140"/>
                <a:gd name="T13" fmla="*/ 195 h 231"/>
                <a:gd name="T14" fmla="*/ 84 w 140"/>
                <a:gd name="T15" fmla="*/ 196 h 231"/>
                <a:gd name="T16" fmla="*/ 96 w 140"/>
                <a:gd name="T17" fmla="*/ 194 h 231"/>
                <a:gd name="T18" fmla="*/ 107 w 140"/>
                <a:gd name="T19" fmla="*/ 191 h 231"/>
                <a:gd name="T20" fmla="*/ 118 w 140"/>
                <a:gd name="T21" fmla="*/ 189 h 231"/>
                <a:gd name="T22" fmla="*/ 128 w 140"/>
                <a:gd name="T23" fmla="*/ 185 h 231"/>
                <a:gd name="T24" fmla="*/ 137 w 140"/>
                <a:gd name="T25" fmla="*/ 183 h 231"/>
                <a:gd name="T26" fmla="*/ 140 w 140"/>
                <a:gd name="T27" fmla="*/ 186 h 231"/>
                <a:gd name="T28" fmla="*/ 140 w 140"/>
                <a:gd name="T29" fmla="*/ 190 h 231"/>
                <a:gd name="T30" fmla="*/ 137 w 140"/>
                <a:gd name="T31" fmla="*/ 194 h 231"/>
                <a:gd name="T32" fmla="*/ 135 w 140"/>
                <a:gd name="T33" fmla="*/ 197 h 231"/>
                <a:gd name="T34" fmla="*/ 126 w 140"/>
                <a:gd name="T35" fmla="*/ 206 h 231"/>
                <a:gd name="T36" fmla="*/ 118 w 140"/>
                <a:gd name="T37" fmla="*/ 213 h 231"/>
                <a:gd name="T38" fmla="*/ 108 w 140"/>
                <a:gd name="T39" fmla="*/ 218 h 231"/>
                <a:gd name="T40" fmla="*/ 98 w 140"/>
                <a:gd name="T41" fmla="*/ 223 h 231"/>
                <a:gd name="T42" fmla="*/ 87 w 140"/>
                <a:gd name="T43" fmla="*/ 228 h 231"/>
                <a:gd name="T44" fmla="*/ 76 w 140"/>
                <a:gd name="T45" fmla="*/ 230 h 231"/>
                <a:gd name="T46" fmla="*/ 64 w 140"/>
                <a:gd name="T47" fmla="*/ 231 h 231"/>
                <a:gd name="T48" fmla="*/ 52 w 140"/>
                <a:gd name="T49" fmla="*/ 231 h 231"/>
                <a:gd name="T50" fmla="*/ 36 w 140"/>
                <a:gd name="T51" fmla="*/ 224 h 231"/>
                <a:gd name="T52" fmla="*/ 25 w 140"/>
                <a:gd name="T53" fmla="*/ 213 h 231"/>
                <a:gd name="T54" fmla="*/ 19 w 140"/>
                <a:gd name="T55" fmla="*/ 200 h 231"/>
                <a:gd name="T56" fmla="*/ 14 w 140"/>
                <a:gd name="T57" fmla="*/ 184 h 231"/>
                <a:gd name="T58" fmla="*/ 12 w 140"/>
                <a:gd name="T59" fmla="*/ 168 h 231"/>
                <a:gd name="T60" fmla="*/ 11 w 140"/>
                <a:gd name="T61" fmla="*/ 151 h 231"/>
                <a:gd name="T62" fmla="*/ 9 w 140"/>
                <a:gd name="T63" fmla="*/ 135 h 231"/>
                <a:gd name="T64" fmla="*/ 6 w 140"/>
                <a:gd name="T65" fmla="*/ 121 h 231"/>
                <a:gd name="T66" fmla="*/ 6 w 140"/>
                <a:gd name="T67" fmla="*/ 91 h 231"/>
                <a:gd name="T68" fmla="*/ 4 w 140"/>
                <a:gd name="T69" fmla="*/ 62 h 231"/>
                <a:gd name="T70" fmla="*/ 2 w 140"/>
                <a:gd name="T71" fmla="*/ 34 h 231"/>
                <a:gd name="T72" fmla="*/ 0 w 140"/>
                <a:gd name="T73" fmla="*/ 5 h 231"/>
                <a:gd name="T74" fmla="*/ 9 w 140"/>
                <a:gd name="T75" fmla="*/ 0 h 231"/>
                <a:gd name="T76" fmla="*/ 14 w 140"/>
                <a:gd name="T77" fmla="*/ 7 h 231"/>
                <a:gd name="T78" fmla="*/ 17 w 140"/>
                <a:gd name="T79" fmla="*/ 21 h 231"/>
                <a:gd name="T80" fmla="*/ 20 w 140"/>
                <a:gd name="T81" fmla="*/ 3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231">
                  <a:moveTo>
                    <a:pt x="20" y="32"/>
                  </a:moveTo>
                  <a:lnTo>
                    <a:pt x="29" y="69"/>
                  </a:lnTo>
                  <a:lnTo>
                    <a:pt x="35" y="108"/>
                  </a:lnTo>
                  <a:lnTo>
                    <a:pt x="42" y="147"/>
                  </a:lnTo>
                  <a:lnTo>
                    <a:pt x="53" y="184"/>
                  </a:lnTo>
                  <a:lnTo>
                    <a:pt x="63" y="191"/>
                  </a:lnTo>
                  <a:lnTo>
                    <a:pt x="73" y="195"/>
                  </a:lnTo>
                  <a:lnTo>
                    <a:pt x="84" y="196"/>
                  </a:lnTo>
                  <a:lnTo>
                    <a:pt x="96" y="194"/>
                  </a:lnTo>
                  <a:lnTo>
                    <a:pt x="107" y="191"/>
                  </a:lnTo>
                  <a:lnTo>
                    <a:pt x="118" y="189"/>
                  </a:lnTo>
                  <a:lnTo>
                    <a:pt x="128" y="185"/>
                  </a:lnTo>
                  <a:lnTo>
                    <a:pt x="137" y="183"/>
                  </a:lnTo>
                  <a:lnTo>
                    <a:pt x="140" y="186"/>
                  </a:lnTo>
                  <a:lnTo>
                    <a:pt x="140" y="190"/>
                  </a:lnTo>
                  <a:lnTo>
                    <a:pt x="137" y="194"/>
                  </a:lnTo>
                  <a:lnTo>
                    <a:pt x="135" y="197"/>
                  </a:lnTo>
                  <a:lnTo>
                    <a:pt x="126" y="206"/>
                  </a:lnTo>
                  <a:lnTo>
                    <a:pt x="118" y="213"/>
                  </a:lnTo>
                  <a:lnTo>
                    <a:pt x="108" y="218"/>
                  </a:lnTo>
                  <a:lnTo>
                    <a:pt x="98" y="223"/>
                  </a:lnTo>
                  <a:lnTo>
                    <a:pt x="87" y="228"/>
                  </a:lnTo>
                  <a:lnTo>
                    <a:pt x="76" y="230"/>
                  </a:lnTo>
                  <a:lnTo>
                    <a:pt x="64" y="231"/>
                  </a:lnTo>
                  <a:lnTo>
                    <a:pt x="52" y="231"/>
                  </a:lnTo>
                  <a:lnTo>
                    <a:pt x="36" y="224"/>
                  </a:lnTo>
                  <a:lnTo>
                    <a:pt x="25" y="213"/>
                  </a:lnTo>
                  <a:lnTo>
                    <a:pt x="19" y="200"/>
                  </a:lnTo>
                  <a:lnTo>
                    <a:pt x="14" y="184"/>
                  </a:lnTo>
                  <a:lnTo>
                    <a:pt x="12" y="168"/>
                  </a:lnTo>
                  <a:lnTo>
                    <a:pt x="11" y="151"/>
                  </a:lnTo>
                  <a:lnTo>
                    <a:pt x="9" y="135"/>
                  </a:lnTo>
                  <a:lnTo>
                    <a:pt x="6" y="121"/>
                  </a:lnTo>
                  <a:lnTo>
                    <a:pt x="6" y="91"/>
                  </a:lnTo>
                  <a:lnTo>
                    <a:pt x="4" y="62"/>
                  </a:lnTo>
                  <a:lnTo>
                    <a:pt x="2" y="34"/>
                  </a:lnTo>
                  <a:lnTo>
                    <a:pt x="0" y="5"/>
                  </a:lnTo>
                  <a:lnTo>
                    <a:pt x="9" y="0"/>
                  </a:lnTo>
                  <a:lnTo>
                    <a:pt x="14" y="7"/>
                  </a:lnTo>
                  <a:lnTo>
                    <a:pt x="17" y="21"/>
                  </a:lnTo>
                  <a:lnTo>
                    <a:pt x="2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3" name="Freeform 61">
              <a:extLst>
                <a:ext uri="{FF2B5EF4-FFF2-40B4-BE49-F238E27FC236}">
                  <a16:creationId xmlns:a16="http://schemas.microsoft.com/office/drawing/2014/main" id="{2EED293D-AA79-8982-5900-E16A69003BF6}"/>
                </a:ext>
              </a:extLst>
            </p:cNvPr>
            <p:cNvSpPr>
              <a:spLocks/>
            </p:cNvSpPr>
            <p:nvPr/>
          </p:nvSpPr>
          <p:spPr bwMode="auto">
            <a:xfrm>
              <a:off x="3143" y="2043"/>
              <a:ext cx="54" cy="64"/>
            </a:xfrm>
            <a:custGeom>
              <a:avLst/>
              <a:gdLst>
                <a:gd name="T0" fmla="*/ 54 w 54"/>
                <a:gd name="T1" fmla="*/ 6 h 64"/>
                <a:gd name="T2" fmla="*/ 52 w 54"/>
                <a:gd name="T3" fmla="*/ 13 h 64"/>
                <a:gd name="T4" fmla="*/ 46 w 54"/>
                <a:gd name="T5" fmla="*/ 18 h 64"/>
                <a:gd name="T6" fmla="*/ 40 w 54"/>
                <a:gd name="T7" fmla="*/ 22 h 64"/>
                <a:gd name="T8" fmla="*/ 34 w 54"/>
                <a:gd name="T9" fmla="*/ 25 h 64"/>
                <a:gd name="T10" fmla="*/ 28 w 54"/>
                <a:gd name="T11" fmla="*/ 34 h 64"/>
                <a:gd name="T12" fmla="*/ 26 w 54"/>
                <a:gd name="T13" fmla="*/ 42 h 64"/>
                <a:gd name="T14" fmla="*/ 24 w 54"/>
                <a:gd name="T15" fmla="*/ 52 h 64"/>
                <a:gd name="T16" fmla="*/ 24 w 54"/>
                <a:gd name="T17" fmla="*/ 62 h 64"/>
                <a:gd name="T18" fmla="*/ 21 w 54"/>
                <a:gd name="T19" fmla="*/ 64 h 64"/>
                <a:gd name="T20" fmla="*/ 17 w 54"/>
                <a:gd name="T21" fmla="*/ 64 h 64"/>
                <a:gd name="T22" fmla="*/ 13 w 54"/>
                <a:gd name="T23" fmla="*/ 64 h 64"/>
                <a:gd name="T24" fmla="*/ 10 w 54"/>
                <a:gd name="T25" fmla="*/ 63 h 64"/>
                <a:gd name="T26" fmla="*/ 5 w 54"/>
                <a:gd name="T27" fmla="*/ 56 h 64"/>
                <a:gd name="T28" fmla="*/ 2 w 54"/>
                <a:gd name="T29" fmla="*/ 47 h 64"/>
                <a:gd name="T30" fmla="*/ 0 w 54"/>
                <a:gd name="T31" fmla="*/ 39 h 64"/>
                <a:gd name="T32" fmla="*/ 1 w 54"/>
                <a:gd name="T33" fmla="*/ 30 h 64"/>
                <a:gd name="T34" fmla="*/ 4 w 54"/>
                <a:gd name="T35" fmla="*/ 24 h 64"/>
                <a:gd name="T36" fmla="*/ 7 w 54"/>
                <a:gd name="T37" fmla="*/ 19 h 64"/>
                <a:gd name="T38" fmla="*/ 12 w 54"/>
                <a:gd name="T39" fmla="*/ 14 h 64"/>
                <a:gd name="T40" fmla="*/ 17 w 54"/>
                <a:gd name="T41" fmla="*/ 10 h 64"/>
                <a:gd name="T42" fmla="*/ 22 w 54"/>
                <a:gd name="T43" fmla="*/ 6 h 64"/>
                <a:gd name="T44" fmla="*/ 28 w 54"/>
                <a:gd name="T45" fmla="*/ 2 h 64"/>
                <a:gd name="T46" fmla="*/ 34 w 54"/>
                <a:gd name="T47" fmla="*/ 1 h 64"/>
                <a:gd name="T48" fmla="*/ 40 w 54"/>
                <a:gd name="T49" fmla="*/ 0 h 64"/>
                <a:gd name="T50" fmla="*/ 44 w 54"/>
                <a:gd name="T51" fmla="*/ 0 h 64"/>
                <a:gd name="T52" fmla="*/ 47 w 54"/>
                <a:gd name="T53" fmla="*/ 1 h 64"/>
                <a:gd name="T54" fmla="*/ 51 w 54"/>
                <a:gd name="T55" fmla="*/ 3 h 64"/>
                <a:gd name="T56" fmla="*/ 54 w 54"/>
                <a:gd name="T57" fmla="*/ 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64">
                  <a:moveTo>
                    <a:pt x="54" y="6"/>
                  </a:moveTo>
                  <a:lnTo>
                    <a:pt x="52" y="13"/>
                  </a:lnTo>
                  <a:lnTo>
                    <a:pt x="46" y="18"/>
                  </a:lnTo>
                  <a:lnTo>
                    <a:pt x="40" y="22"/>
                  </a:lnTo>
                  <a:lnTo>
                    <a:pt x="34" y="25"/>
                  </a:lnTo>
                  <a:lnTo>
                    <a:pt x="28" y="34"/>
                  </a:lnTo>
                  <a:lnTo>
                    <a:pt x="26" y="42"/>
                  </a:lnTo>
                  <a:lnTo>
                    <a:pt x="24" y="52"/>
                  </a:lnTo>
                  <a:lnTo>
                    <a:pt x="24" y="62"/>
                  </a:lnTo>
                  <a:lnTo>
                    <a:pt x="21" y="64"/>
                  </a:lnTo>
                  <a:lnTo>
                    <a:pt x="17" y="64"/>
                  </a:lnTo>
                  <a:lnTo>
                    <a:pt x="13" y="64"/>
                  </a:lnTo>
                  <a:lnTo>
                    <a:pt x="10" y="63"/>
                  </a:lnTo>
                  <a:lnTo>
                    <a:pt x="5" y="56"/>
                  </a:lnTo>
                  <a:lnTo>
                    <a:pt x="2" y="47"/>
                  </a:lnTo>
                  <a:lnTo>
                    <a:pt x="0" y="39"/>
                  </a:lnTo>
                  <a:lnTo>
                    <a:pt x="1" y="30"/>
                  </a:lnTo>
                  <a:lnTo>
                    <a:pt x="4" y="24"/>
                  </a:lnTo>
                  <a:lnTo>
                    <a:pt x="7" y="19"/>
                  </a:lnTo>
                  <a:lnTo>
                    <a:pt x="12" y="14"/>
                  </a:lnTo>
                  <a:lnTo>
                    <a:pt x="17" y="10"/>
                  </a:lnTo>
                  <a:lnTo>
                    <a:pt x="22" y="6"/>
                  </a:lnTo>
                  <a:lnTo>
                    <a:pt x="28" y="2"/>
                  </a:lnTo>
                  <a:lnTo>
                    <a:pt x="34" y="1"/>
                  </a:lnTo>
                  <a:lnTo>
                    <a:pt x="40" y="0"/>
                  </a:lnTo>
                  <a:lnTo>
                    <a:pt x="44" y="0"/>
                  </a:lnTo>
                  <a:lnTo>
                    <a:pt x="47" y="1"/>
                  </a:lnTo>
                  <a:lnTo>
                    <a:pt x="51" y="3"/>
                  </a:lnTo>
                  <a:lnTo>
                    <a:pt x="54"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4" name="Freeform 62">
              <a:extLst>
                <a:ext uri="{FF2B5EF4-FFF2-40B4-BE49-F238E27FC236}">
                  <a16:creationId xmlns:a16="http://schemas.microsoft.com/office/drawing/2014/main" id="{C227F068-FD4D-AF32-7A1D-272DEC2FDD0B}"/>
                </a:ext>
              </a:extLst>
            </p:cNvPr>
            <p:cNvSpPr>
              <a:spLocks/>
            </p:cNvSpPr>
            <p:nvPr/>
          </p:nvSpPr>
          <p:spPr bwMode="auto">
            <a:xfrm>
              <a:off x="3563" y="2081"/>
              <a:ext cx="93" cy="251"/>
            </a:xfrm>
            <a:custGeom>
              <a:avLst/>
              <a:gdLst>
                <a:gd name="T0" fmla="*/ 84 w 93"/>
                <a:gd name="T1" fmla="*/ 4 h 251"/>
                <a:gd name="T2" fmla="*/ 83 w 93"/>
                <a:gd name="T3" fmla="*/ 13 h 251"/>
                <a:gd name="T4" fmla="*/ 77 w 93"/>
                <a:gd name="T5" fmla="*/ 19 h 251"/>
                <a:gd name="T6" fmla="*/ 70 w 93"/>
                <a:gd name="T7" fmla="*/ 25 h 251"/>
                <a:gd name="T8" fmla="*/ 65 w 93"/>
                <a:gd name="T9" fmla="*/ 32 h 251"/>
                <a:gd name="T10" fmla="*/ 51 w 93"/>
                <a:gd name="T11" fmla="*/ 58 h 251"/>
                <a:gd name="T12" fmla="*/ 43 w 93"/>
                <a:gd name="T13" fmla="*/ 86 h 251"/>
                <a:gd name="T14" fmla="*/ 39 w 93"/>
                <a:gd name="T15" fmla="*/ 115 h 251"/>
                <a:gd name="T16" fmla="*/ 40 w 93"/>
                <a:gd name="T17" fmla="*/ 146 h 251"/>
                <a:gd name="T18" fmla="*/ 44 w 93"/>
                <a:gd name="T19" fmla="*/ 153 h 251"/>
                <a:gd name="T20" fmla="*/ 48 w 93"/>
                <a:gd name="T21" fmla="*/ 160 h 251"/>
                <a:gd name="T22" fmla="*/ 53 w 93"/>
                <a:gd name="T23" fmla="*/ 168 h 251"/>
                <a:gd name="T24" fmla="*/ 60 w 93"/>
                <a:gd name="T25" fmla="*/ 173 h 251"/>
                <a:gd name="T26" fmla="*/ 69 w 93"/>
                <a:gd name="T27" fmla="*/ 176 h 251"/>
                <a:gd name="T28" fmla="*/ 78 w 93"/>
                <a:gd name="T29" fmla="*/ 177 h 251"/>
                <a:gd name="T30" fmla="*/ 87 w 93"/>
                <a:gd name="T31" fmla="*/ 180 h 251"/>
                <a:gd name="T32" fmla="*/ 93 w 93"/>
                <a:gd name="T33" fmla="*/ 186 h 251"/>
                <a:gd name="T34" fmla="*/ 87 w 93"/>
                <a:gd name="T35" fmla="*/ 194 h 251"/>
                <a:gd name="T36" fmla="*/ 81 w 93"/>
                <a:gd name="T37" fmla="*/ 203 h 251"/>
                <a:gd name="T38" fmla="*/ 76 w 93"/>
                <a:gd name="T39" fmla="*/ 212 h 251"/>
                <a:gd name="T40" fmla="*/ 71 w 93"/>
                <a:gd name="T41" fmla="*/ 220 h 251"/>
                <a:gd name="T42" fmla="*/ 66 w 93"/>
                <a:gd name="T43" fmla="*/ 229 h 251"/>
                <a:gd name="T44" fmla="*/ 60 w 93"/>
                <a:gd name="T45" fmla="*/ 237 h 251"/>
                <a:gd name="T46" fmla="*/ 54 w 93"/>
                <a:gd name="T47" fmla="*/ 244 h 251"/>
                <a:gd name="T48" fmla="*/ 45 w 93"/>
                <a:gd name="T49" fmla="*/ 251 h 251"/>
                <a:gd name="T50" fmla="*/ 40 w 93"/>
                <a:gd name="T51" fmla="*/ 249 h 251"/>
                <a:gd name="T52" fmla="*/ 37 w 93"/>
                <a:gd name="T53" fmla="*/ 247 h 251"/>
                <a:gd name="T54" fmla="*/ 33 w 93"/>
                <a:gd name="T55" fmla="*/ 244 h 251"/>
                <a:gd name="T56" fmla="*/ 31 w 93"/>
                <a:gd name="T57" fmla="*/ 240 h 251"/>
                <a:gd name="T58" fmla="*/ 33 w 93"/>
                <a:gd name="T59" fmla="*/ 235 h 251"/>
                <a:gd name="T60" fmla="*/ 37 w 93"/>
                <a:gd name="T61" fmla="*/ 229 h 251"/>
                <a:gd name="T62" fmla="*/ 38 w 93"/>
                <a:gd name="T63" fmla="*/ 224 h 251"/>
                <a:gd name="T64" fmla="*/ 38 w 93"/>
                <a:gd name="T65" fmla="*/ 218 h 251"/>
                <a:gd name="T66" fmla="*/ 23 w 93"/>
                <a:gd name="T67" fmla="*/ 205 h 251"/>
                <a:gd name="T68" fmla="*/ 12 w 93"/>
                <a:gd name="T69" fmla="*/ 191 h 251"/>
                <a:gd name="T70" fmla="*/ 6 w 93"/>
                <a:gd name="T71" fmla="*/ 175 h 251"/>
                <a:gd name="T72" fmla="*/ 2 w 93"/>
                <a:gd name="T73" fmla="*/ 157 h 251"/>
                <a:gd name="T74" fmla="*/ 0 w 93"/>
                <a:gd name="T75" fmla="*/ 138 h 251"/>
                <a:gd name="T76" fmla="*/ 0 w 93"/>
                <a:gd name="T77" fmla="*/ 119 h 251"/>
                <a:gd name="T78" fmla="*/ 3 w 93"/>
                <a:gd name="T79" fmla="*/ 101 h 251"/>
                <a:gd name="T80" fmla="*/ 6 w 93"/>
                <a:gd name="T81" fmla="*/ 82 h 251"/>
                <a:gd name="T82" fmla="*/ 12 w 93"/>
                <a:gd name="T83" fmla="*/ 70 h 251"/>
                <a:gd name="T84" fmla="*/ 19 w 93"/>
                <a:gd name="T85" fmla="*/ 58 h 251"/>
                <a:gd name="T86" fmla="*/ 26 w 93"/>
                <a:gd name="T87" fmla="*/ 46 h 251"/>
                <a:gd name="T88" fmla="*/ 33 w 93"/>
                <a:gd name="T89" fmla="*/ 34 h 251"/>
                <a:gd name="T90" fmla="*/ 42 w 93"/>
                <a:gd name="T91" fmla="*/ 23 h 251"/>
                <a:gd name="T92" fmla="*/ 51 w 93"/>
                <a:gd name="T93" fmla="*/ 14 h 251"/>
                <a:gd name="T94" fmla="*/ 62 w 93"/>
                <a:gd name="T95" fmla="*/ 6 h 251"/>
                <a:gd name="T96" fmla="*/ 76 w 93"/>
                <a:gd name="T97" fmla="*/ 0 h 251"/>
                <a:gd name="T98" fmla="*/ 78 w 93"/>
                <a:gd name="T99" fmla="*/ 0 h 251"/>
                <a:gd name="T100" fmla="*/ 82 w 93"/>
                <a:gd name="T101" fmla="*/ 0 h 251"/>
                <a:gd name="T102" fmla="*/ 83 w 93"/>
                <a:gd name="T103" fmla="*/ 2 h 251"/>
                <a:gd name="T104" fmla="*/ 84 w 93"/>
                <a:gd name="T105" fmla="*/ 4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251">
                  <a:moveTo>
                    <a:pt x="84" y="4"/>
                  </a:moveTo>
                  <a:lnTo>
                    <a:pt x="83" y="13"/>
                  </a:lnTo>
                  <a:lnTo>
                    <a:pt x="77" y="19"/>
                  </a:lnTo>
                  <a:lnTo>
                    <a:pt x="70" y="25"/>
                  </a:lnTo>
                  <a:lnTo>
                    <a:pt x="65" y="32"/>
                  </a:lnTo>
                  <a:lnTo>
                    <a:pt x="51" y="58"/>
                  </a:lnTo>
                  <a:lnTo>
                    <a:pt x="43" y="86"/>
                  </a:lnTo>
                  <a:lnTo>
                    <a:pt x="39" y="115"/>
                  </a:lnTo>
                  <a:lnTo>
                    <a:pt x="40" y="146"/>
                  </a:lnTo>
                  <a:lnTo>
                    <a:pt x="44" y="153"/>
                  </a:lnTo>
                  <a:lnTo>
                    <a:pt x="48" y="160"/>
                  </a:lnTo>
                  <a:lnTo>
                    <a:pt x="53" y="168"/>
                  </a:lnTo>
                  <a:lnTo>
                    <a:pt x="60" y="173"/>
                  </a:lnTo>
                  <a:lnTo>
                    <a:pt x="69" y="176"/>
                  </a:lnTo>
                  <a:lnTo>
                    <a:pt x="78" y="177"/>
                  </a:lnTo>
                  <a:lnTo>
                    <a:pt x="87" y="180"/>
                  </a:lnTo>
                  <a:lnTo>
                    <a:pt x="93" y="186"/>
                  </a:lnTo>
                  <a:lnTo>
                    <a:pt x="87" y="194"/>
                  </a:lnTo>
                  <a:lnTo>
                    <a:pt x="81" y="203"/>
                  </a:lnTo>
                  <a:lnTo>
                    <a:pt x="76" y="212"/>
                  </a:lnTo>
                  <a:lnTo>
                    <a:pt x="71" y="220"/>
                  </a:lnTo>
                  <a:lnTo>
                    <a:pt x="66" y="229"/>
                  </a:lnTo>
                  <a:lnTo>
                    <a:pt x="60" y="237"/>
                  </a:lnTo>
                  <a:lnTo>
                    <a:pt x="54" y="244"/>
                  </a:lnTo>
                  <a:lnTo>
                    <a:pt x="45" y="251"/>
                  </a:lnTo>
                  <a:lnTo>
                    <a:pt x="40" y="249"/>
                  </a:lnTo>
                  <a:lnTo>
                    <a:pt x="37" y="247"/>
                  </a:lnTo>
                  <a:lnTo>
                    <a:pt x="33" y="244"/>
                  </a:lnTo>
                  <a:lnTo>
                    <a:pt x="31" y="240"/>
                  </a:lnTo>
                  <a:lnTo>
                    <a:pt x="33" y="235"/>
                  </a:lnTo>
                  <a:lnTo>
                    <a:pt x="37" y="229"/>
                  </a:lnTo>
                  <a:lnTo>
                    <a:pt x="38" y="224"/>
                  </a:lnTo>
                  <a:lnTo>
                    <a:pt x="38" y="218"/>
                  </a:lnTo>
                  <a:lnTo>
                    <a:pt x="23" y="205"/>
                  </a:lnTo>
                  <a:lnTo>
                    <a:pt x="12" y="191"/>
                  </a:lnTo>
                  <a:lnTo>
                    <a:pt x="6" y="175"/>
                  </a:lnTo>
                  <a:lnTo>
                    <a:pt x="2" y="157"/>
                  </a:lnTo>
                  <a:lnTo>
                    <a:pt x="0" y="138"/>
                  </a:lnTo>
                  <a:lnTo>
                    <a:pt x="0" y="119"/>
                  </a:lnTo>
                  <a:lnTo>
                    <a:pt x="3" y="101"/>
                  </a:lnTo>
                  <a:lnTo>
                    <a:pt x="6" y="82"/>
                  </a:lnTo>
                  <a:lnTo>
                    <a:pt x="12" y="70"/>
                  </a:lnTo>
                  <a:lnTo>
                    <a:pt x="19" y="58"/>
                  </a:lnTo>
                  <a:lnTo>
                    <a:pt x="26" y="46"/>
                  </a:lnTo>
                  <a:lnTo>
                    <a:pt x="33" y="34"/>
                  </a:lnTo>
                  <a:lnTo>
                    <a:pt x="42" y="23"/>
                  </a:lnTo>
                  <a:lnTo>
                    <a:pt x="51" y="14"/>
                  </a:lnTo>
                  <a:lnTo>
                    <a:pt x="62" y="6"/>
                  </a:lnTo>
                  <a:lnTo>
                    <a:pt x="76" y="0"/>
                  </a:lnTo>
                  <a:lnTo>
                    <a:pt x="78" y="0"/>
                  </a:lnTo>
                  <a:lnTo>
                    <a:pt x="82" y="0"/>
                  </a:lnTo>
                  <a:lnTo>
                    <a:pt x="83" y="2"/>
                  </a:lnTo>
                  <a:lnTo>
                    <a:pt x="84"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5" name="Freeform 63">
              <a:extLst>
                <a:ext uri="{FF2B5EF4-FFF2-40B4-BE49-F238E27FC236}">
                  <a16:creationId xmlns:a16="http://schemas.microsoft.com/office/drawing/2014/main" id="{EEE34E13-3673-9ACD-3BD7-431E64046E90}"/>
                </a:ext>
              </a:extLst>
            </p:cNvPr>
            <p:cNvSpPr>
              <a:spLocks/>
            </p:cNvSpPr>
            <p:nvPr/>
          </p:nvSpPr>
          <p:spPr bwMode="auto">
            <a:xfrm>
              <a:off x="3327" y="2083"/>
              <a:ext cx="73" cy="35"/>
            </a:xfrm>
            <a:custGeom>
              <a:avLst/>
              <a:gdLst>
                <a:gd name="T0" fmla="*/ 45 w 73"/>
                <a:gd name="T1" fmla="*/ 1 h 35"/>
                <a:gd name="T2" fmla="*/ 47 w 73"/>
                <a:gd name="T3" fmla="*/ 2 h 35"/>
                <a:gd name="T4" fmla="*/ 50 w 73"/>
                <a:gd name="T5" fmla="*/ 2 h 35"/>
                <a:gd name="T6" fmla="*/ 54 w 73"/>
                <a:gd name="T7" fmla="*/ 2 h 35"/>
                <a:gd name="T8" fmla="*/ 56 w 73"/>
                <a:gd name="T9" fmla="*/ 4 h 35"/>
                <a:gd name="T10" fmla="*/ 61 w 73"/>
                <a:gd name="T11" fmla="*/ 6 h 35"/>
                <a:gd name="T12" fmla="*/ 66 w 73"/>
                <a:gd name="T13" fmla="*/ 9 h 35"/>
                <a:gd name="T14" fmla="*/ 69 w 73"/>
                <a:gd name="T15" fmla="*/ 11 h 35"/>
                <a:gd name="T16" fmla="*/ 73 w 73"/>
                <a:gd name="T17" fmla="*/ 15 h 35"/>
                <a:gd name="T18" fmla="*/ 73 w 73"/>
                <a:gd name="T19" fmla="*/ 19 h 35"/>
                <a:gd name="T20" fmla="*/ 73 w 73"/>
                <a:gd name="T21" fmla="*/ 26 h 35"/>
                <a:gd name="T22" fmla="*/ 71 w 73"/>
                <a:gd name="T23" fmla="*/ 30 h 35"/>
                <a:gd name="T24" fmla="*/ 68 w 73"/>
                <a:gd name="T25" fmla="*/ 35 h 35"/>
                <a:gd name="T26" fmla="*/ 62 w 73"/>
                <a:gd name="T27" fmla="*/ 32 h 35"/>
                <a:gd name="T28" fmla="*/ 56 w 73"/>
                <a:gd name="T29" fmla="*/ 29 h 35"/>
                <a:gd name="T30" fmla="*/ 49 w 73"/>
                <a:gd name="T31" fmla="*/ 27 h 35"/>
                <a:gd name="T32" fmla="*/ 41 w 73"/>
                <a:gd name="T33" fmla="*/ 26 h 35"/>
                <a:gd name="T34" fmla="*/ 34 w 73"/>
                <a:gd name="T35" fmla="*/ 26 h 35"/>
                <a:gd name="T36" fmla="*/ 28 w 73"/>
                <a:gd name="T37" fmla="*/ 27 h 35"/>
                <a:gd name="T38" fmla="*/ 21 w 73"/>
                <a:gd name="T39" fmla="*/ 28 h 35"/>
                <a:gd name="T40" fmla="*/ 13 w 73"/>
                <a:gd name="T41" fmla="*/ 32 h 35"/>
                <a:gd name="T42" fmla="*/ 8 w 73"/>
                <a:gd name="T43" fmla="*/ 30 h 35"/>
                <a:gd name="T44" fmla="*/ 5 w 73"/>
                <a:gd name="T45" fmla="*/ 29 h 35"/>
                <a:gd name="T46" fmla="*/ 1 w 73"/>
                <a:gd name="T47" fmla="*/ 28 h 35"/>
                <a:gd name="T48" fmla="*/ 0 w 73"/>
                <a:gd name="T49" fmla="*/ 23 h 35"/>
                <a:gd name="T50" fmla="*/ 2 w 73"/>
                <a:gd name="T51" fmla="*/ 16 h 35"/>
                <a:gd name="T52" fmla="*/ 7 w 73"/>
                <a:gd name="T53" fmla="*/ 11 h 35"/>
                <a:gd name="T54" fmla="*/ 13 w 73"/>
                <a:gd name="T55" fmla="*/ 6 h 35"/>
                <a:gd name="T56" fmla="*/ 21 w 73"/>
                <a:gd name="T57" fmla="*/ 4 h 35"/>
                <a:gd name="T58" fmla="*/ 27 w 73"/>
                <a:gd name="T59" fmla="*/ 2 h 35"/>
                <a:gd name="T60" fmla="*/ 32 w 73"/>
                <a:gd name="T61" fmla="*/ 0 h 35"/>
                <a:gd name="T62" fmla="*/ 38 w 73"/>
                <a:gd name="T63" fmla="*/ 0 h 35"/>
                <a:gd name="T64" fmla="*/ 45 w 73"/>
                <a:gd name="T6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3" h="35">
                  <a:moveTo>
                    <a:pt x="45" y="1"/>
                  </a:moveTo>
                  <a:lnTo>
                    <a:pt x="47" y="2"/>
                  </a:lnTo>
                  <a:lnTo>
                    <a:pt x="50" y="2"/>
                  </a:lnTo>
                  <a:lnTo>
                    <a:pt x="54" y="2"/>
                  </a:lnTo>
                  <a:lnTo>
                    <a:pt x="56" y="4"/>
                  </a:lnTo>
                  <a:lnTo>
                    <a:pt x="61" y="6"/>
                  </a:lnTo>
                  <a:lnTo>
                    <a:pt x="66" y="9"/>
                  </a:lnTo>
                  <a:lnTo>
                    <a:pt x="69" y="11"/>
                  </a:lnTo>
                  <a:lnTo>
                    <a:pt x="73" y="15"/>
                  </a:lnTo>
                  <a:lnTo>
                    <a:pt x="73" y="19"/>
                  </a:lnTo>
                  <a:lnTo>
                    <a:pt x="73" y="26"/>
                  </a:lnTo>
                  <a:lnTo>
                    <a:pt x="71" y="30"/>
                  </a:lnTo>
                  <a:lnTo>
                    <a:pt x="68" y="35"/>
                  </a:lnTo>
                  <a:lnTo>
                    <a:pt x="62" y="32"/>
                  </a:lnTo>
                  <a:lnTo>
                    <a:pt x="56" y="29"/>
                  </a:lnTo>
                  <a:lnTo>
                    <a:pt x="49" y="27"/>
                  </a:lnTo>
                  <a:lnTo>
                    <a:pt x="41" y="26"/>
                  </a:lnTo>
                  <a:lnTo>
                    <a:pt x="34" y="26"/>
                  </a:lnTo>
                  <a:lnTo>
                    <a:pt x="28" y="27"/>
                  </a:lnTo>
                  <a:lnTo>
                    <a:pt x="21" y="28"/>
                  </a:lnTo>
                  <a:lnTo>
                    <a:pt x="13" y="32"/>
                  </a:lnTo>
                  <a:lnTo>
                    <a:pt x="8" y="30"/>
                  </a:lnTo>
                  <a:lnTo>
                    <a:pt x="5" y="29"/>
                  </a:lnTo>
                  <a:lnTo>
                    <a:pt x="1" y="28"/>
                  </a:lnTo>
                  <a:lnTo>
                    <a:pt x="0" y="23"/>
                  </a:lnTo>
                  <a:lnTo>
                    <a:pt x="2" y="16"/>
                  </a:lnTo>
                  <a:lnTo>
                    <a:pt x="7" y="11"/>
                  </a:lnTo>
                  <a:lnTo>
                    <a:pt x="13" y="6"/>
                  </a:lnTo>
                  <a:lnTo>
                    <a:pt x="21" y="4"/>
                  </a:lnTo>
                  <a:lnTo>
                    <a:pt x="27" y="2"/>
                  </a:lnTo>
                  <a:lnTo>
                    <a:pt x="32" y="0"/>
                  </a:lnTo>
                  <a:lnTo>
                    <a:pt x="38" y="0"/>
                  </a:lnTo>
                  <a:lnTo>
                    <a:pt x="45"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6" name="Freeform 64">
              <a:extLst>
                <a:ext uri="{FF2B5EF4-FFF2-40B4-BE49-F238E27FC236}">
                  <a16:creationId xmlns:a16="http://schemas.microsoft.com/office/drawing/2014/main" id="{1E05B64E-B591-C3AD-AC93-8D5F10359075}"/>
                </a:ext>
              </a:extLst>
            </p:cNvPr>
            <p:cNvSpPr>
              <a:spLocks/>
            </p:cNvSpPr>
            <p:nvPr/>
          </p:nvSpPr>
          <p:spPr bwMode="auto">
            <a:xfrm>
              <a:off x="3691" y="2089"/>
              <a:ext cx="90" cy="238"/>
            </a:xfrm>
            <a:custGeom>
              <a:avLst/>
              <a:gdLst>
                <a:gd name="T0" fmla="*/ 75 w 90"/>
                <a:gd name="T1" fmla="*/ 34 h 238"/>
                <a:gd name="T2" fmla="*/ 84 w 90"/>
                <a:gd name="T3" fmla="*/ 59 h 238"/>
                <a:gd name="T4" fmla="*/ 89 w 90"/>
                <a:gd name="T5" fmla="*/ 84 h 238"/>
                <a:gd name="T6" fmla="*/ 90 w 90"/>
                <a:gd name="T7" fmla="*/ 111 h 238"/>
                <a:gd name="T8" fmla="*/ 88 w 90"/>
                <a:gd name="T9" fmla="*/ 139 h 238"/>
                <a:gd name="T10" fmla="*/ 83 w 90"/>
                <a:gd name="T11" fmla="*/ 166 h 238"/>
                <a:gd name="T12" fmla="*/ 75 w 90"/>
                <a:gd name="T13" fmla="*/ 191 h 238"/>
                <a:gd name="T14" fmla="*/ 62 w 90"/>
                <a:gd name="T15" fmla="*/ 216 h 238"/>
                <a:gd name="T16" fmla="*/ 49 w 90"/>
                <a:gd name="T17" fmla="*/ 238 h 238"/>
                <a:gd name="T18" fmla="*/ 45 w 90"/>
                <a:gd name="T19" fmla="*/ 238 h 238"/>
                <a:gd name="T20" fmla="*/ 43 w 90"/>
                <a:gd name="T21" fmla="*/ 236 h 238"/>
                <a:gd name="T22" fmla="*/ 42 w 90"/>
                <a:gd name="T23" fmla="*/ 235 h 238"/>
                <a:gd name="T24" fmla="*/ 40 w 90"/>
                <a:gd name="T25" fmla="*/ 232 h 238"/>
                <a:gd name="T26" fmla="*/ 50 w 90"/>
                <a:gd name="T27" fmla="*/ 189 h 238"/>
                <a:gd name="T28" fmla="*/ 54 w 90"/>
                <a:gd name="T29" fmla="*/ 143 h 238"/>
                <a:gd name="T30" fmla="*/ 51 w 90"/>
                <a:gd name="T31" fmla="*/ 98 h 238"/>
                <a:gd name="T32" fmla="*/ 40 w 90"/>
                <a:gd name="T33" fmla="*/ 55 h 238"/>
                <a:gd name="T34" fmla="*/ 37 w 90"/>
                <a:gd name="T35" fmla="*/ 49 h 238"/>
                <a:gd name="T36" fmla="*/ 33 w 90"/>
                <a:gd name="T37" fmla="*/ 43 h 238"/>
                <a:gd name="T38" fmla="*/ 28 w 90"/>
                <a:gd name="T39" fmla="*/ 37 h 238"/>
                <a:gd name="T40" fmla="*/ 23 w 90"/>
                <a:gd name="T41" fmla="*/ 32 h 238"/>
                <a:gd name="T42" fmla="*/ 17 w 90"/>
                <a:gd name="T43" fmla="*/ 26 h 238"/>
                <a:gd name="T44" fmla="*/ 12 w 90"/>
                <a:gd name="T45" fmla="*/ 21 h 238"/>
                <a:gd name="T46" fmla="*/ 6 w 90"/>
                <a:gd name="T47" fmla="*/ 15 h 238"/>
                <a:gd name="T48" fmla="*/ 0 w 90"/>
                <a:gd name="T49" fmla="*/ 10 h 238"/>
                <a:gd name="T50" fmla="*/ 0 w 90"/>
                <a:gd name="T51" fmla="*/ 7 h 238"/>
                <a:gd name="T52" fmla="*/ 1 w 90"/>
                <a:gd name="T53" fmla="*/ 5 h 238"/>
                <a:gd name="T54" fmla="*/ 3 w 90"/>
                <a:gd name="T55" fmla="*/ 4 h 238"/>
                <a:gd name="T56" fmla="*/ 5 w 90"/>
                <a:gd name="T57" fmla="*/ 1 h 238"/>
                <a:gd name="T58" fmla="*/ 16 w 90"/>
                <a:gd name="T59" fmla="*/ 0 h 238"/>
                <a:gd name="T60" fmla="*/ 26 w 90"/>
                <a:gd name="T61" fmla="*/ 0 h 238"/>
                <a:gd name="T62" fmla="*/ 36 w 90"/>
                <a:gd name="T63" fmla="*/ 3 h 238"/>
                <a:gd name="T64" fmla="*/ 45 w 90"/>
                <a:gd name="T65" fmla="*/ 6 h 238"/>
                <a:gd name="T66" fmla="*/ 54 w 90"/>
                <a:gd name="T67" fmla="*/ 12 h 238"/>
                <a:gd name="T68" fmla="*/ 61 w 90"/>
                <a:gd name="T69" fmla="*/ 18 h 238"/>
                <a:gd name="T70" fmla="*/ 68 w 90"/>
                <a:gd name="T71" fmla="*/ 26 h 238"/>
                <a:gd name="T72" fmla="*/ 75 w 90"/>
                <a:gd name="T73" fmla="*/ 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238">
                  <a:moveTo>
                    <a:pt x="75" y="34"/>
                  </a:moveTo>
                  <a:lnTo>
                    <a:pt x="84" y="59"/>
                  </a:lnTo>
                  <a:lnTo>
                    <a:pt x="89" y="84"/>
                  </a:lnTo>
                  <a:lnTo>
                    <a:pt x="90" y="111"/>
                  </a:lnTo>
                  <a:lnTo>
                    <a:pt x="88" y="139"/>
                  </a:lnTo>
                  <a:lnTo>
                    <a:pt x="83" y="166"/>
                  </a:lnTo>
                  <a:lnTo>
                    <a:pt x="75" y="191"/>
                  </a:lnTo>
                  <a:lnTo>
                    <a:pt x="62" y="216"/>
                  </a:lnTo>
                  <a:lnTo>
                    <a:pt x="49" y="238"/>
                  </a:lnTo>
                  <a:lnTo>
                    <a:pt x="45" y="238"/>
                  </a:lnTo>
                  <a:lnTo>
                    <a:pt x="43" y="236"/>
                  </a:lnTo>
                  <a:lnTo>
                    <a:pt x="42" y="235"/>
                  </a:lnTo>
                  <a:lnTo>
                    <a:pt x="40" y="232"/>
                  </a:lnTo>
                  <a:lnTo>
                    <a:pt x="50" y="189"/>
                  </a:lnTo>
                  <a:lnTo>
                    <a:pt x="54" y="143"/>
                  </a:lnTo>
                  <a:lnTo>
                    <a:pt x="51" y="98"/>
                  </a:lnTo>
                  <a:lnTo>
                    <a:pt x="40" y="55"/>
                  </a:lnTo>
                  <a:lnTo>
                    <a:pt x="37" y="49"/>
                  </a:lnTo>
                  <a:lnTo>
                    <a:pt x="33" y="43"/>
                  </a:lnTo>
                  <a:lnTo>
                    <a:pt x="28" y="37"/>
                  </a:lnTo>
                  <a:lnTo>
                    <a:pt x="23" y="32"/>
                  </a:lnTo>
                  <a:lnTo>
                    <a:pt x="17" y="26"/>
                  </a:lnTo>
                  <a:lnTo>
                    <a:pt x="12" y="21"/>
                  </a:lnTo>
                  <a:lnTo>
                    <a:pt x="6" y="15"/>
                  </a:lnTo>
                  <a:lnTo>
                    <a:pt x="0" y="10"/>
                  </a:lnTo>
                  <a:lnTo>
                    <a:pt x="0" y="7"/>
                  </a:lnTo>
                  <a:lnTo>
                    <a:pt x="1" y="5"/>
                  </a:lnTo>
                  <a:lnTo>
                    <a:pt x="3" y="4"/>
                  </a:lnTo>
                  <a:lnTo>
                    <a:pt x="5" y="1"/>
                  </a:lnTo>
                  <a:lnTo>
                    <a:pt x="16" y="0"/>
                  </a:lnTo>
                  <a:lnTo>
                    <a:pt x="26" y="0"/>
                  </a:lnTo>
                  <a:lnTo>
                    <a:pt x="36" y="3"/>
                  </a:lnTo>
                  <a:lnTo>
                    <a:pt x="45" y="6"/>
                  </a:lnTo>
                  <a:lnTo>
                    <a:pt x="54" y="12"/>
                  </a:lnTo>
                  <a:lnTo>
                    <a:pt x="61" y="18"/>
                  </a:lnTo>
                  <a:lnTo>
                    <a:pt x="68" y="26"/>
                  </a:lnTo>
                  <a:lnTo>
                    <a:pt x="75"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7" name="Freeform 65">
              <a:extLst>
                <a:ext uri="{FF2B5EF4-FFF2-40B4-BE49-F238E27FC236}">
                  <a16:creationId xmlns:a16="http://schemas.microsoft.com/office/drawing/2014/main" id="{EAA91BF0-BA05-892F-AAF2-780EEBF2519B}"/>
                </a:ext>
              </a:extLst>
            </p:cNvPr>
            <p:cNvSpPr>
              <a:spLocks/>
            </p:cNvSpPr>
            <p:nvPr/>
          </p:nvSpPr>
          <p:spPr bwMode="auto">
            <a:xfrm>
              <a:off x="3158" y="2107"/>
              <a:ext cx="65" cy="43"/>
            </a:xfrm>
            <a:custGeom>
              <a:avLst/>
              <a:gdLst>
                <a:gd name="T0" fmla="*/ 57 w 65"/>
                <a:gd name="T1" fmla="*/ 8 h 43"/>
                <a:gd name="T2" fmla="*/ 65 w 65"/>
                <a:gd name="T3" fmla="*/ 24 h 43"/>
                <a:gd name="T4" fmla="*/ 57 w 65"/>
                <a:gd name="T5" fmla="*/ 24 h 43"/>
                <a:gd name="T6" fmla="*/ 48 w 65"/>
                <a:gd name="T7" fmla="*/ 25 h 43"/>
                <a:gd name="T8" fmla="*/ 41 w 65"/>
                <a:gd name="T9" fmla="*/ 26 h 43"/>
                <a:gd name="T10" fmla="*/ 34 w 65"/>
                <a:gd name="T11" fmla="*/ 28 h 43"/>
                <a:gd name="T12" fmla="*/ 26 w 65"/>
                <a:gd name="T13" fmla="*/ 32 h 43"/>
                <a:gd name="T14" fmla="*/ 19 w 65"/>
                <a:gd name="T15" fmla="*/ 34 h 43"/>
                <a:gd name="T16" fmla="*/ 12 w 65"/>
                <a:gd name="T17" fmla="*/ 38 h 43"/>
                <a:gd name="T18" fmla="*/ 6 w 65"/>
                <a:gd name="T19" fmla="*/ 43 h 43"/>
                <a:gd name="T20" fmla="*/ 4 w 65"/>
                <a:gd name="T21" fmla="*/ 37 h 43"/>
                <a:gd name="T22" fmla="*/ 2 w 65"/>
                <a:gd name="T23" fmla="*/ 31 h 43"/>
                <a:gd name="T24" fmla="*/ 0 w 65"/>
                <a:gd name="T25" fmla="*/ 26 h 43"/>
                <a:gd name="T26" fmla="*/ 1 w 65"/>
                <a:gd name="T27" fmla="*/ 20 h 43"/>
                <a:gd name="T28" fmla="*/ 3 w 65"/>
                <a:gd name="T29" fmla="*/ 13 h 43"/>
                <a:gd name="T30" fmla="*/ 8 w 65"/>
                <a:gd name="T31" fmla="*/ 8 h 43"/>
                <a:gd name="T32" fmla="*/ 14 w 65"/>
                <a:gd name="T33" fmla="*/ 4 h 43"/>
                <a:gd name="T34" fmla="*/ 20 w 65"/>
                <a:gd name="T35" fmla="*/ 0 h 43"/>
                <a:gd name="T36" fmla="*/ 25 w 65"/>
                <a:gd name="T37" fmla="*/ 0 h 43"/>
                <a:gd name="T38" fmla="*/ 30 w 65"/>
                <a:gd name="T39" fmla="*/ 0 h 43"/>
                <a:gd name="T40" fmla="*/ 35 w 65"/>
                <a:gd name="T41" fmla="*/ 0 h 43"/>
                <a:gd name="T42" fmla="*/ 41 w 65"/>
                <a:gd name="T43" fmla="*/ 0 h 43"/>
                <a:gd name="T44" fmla="*/ 45 w 65"/>
                <a:gd name="T45" fmla="*/ 2 h 43"/>
                <a:gd name="T46" fmla="*/ 50 w 65"/>
                <a:gd name="T47" fmla="*/ 3 h 43"/>
                <a:gd name="T48" fmla="*/ 53 w 65"/>
                <a:gd name="T49" fmla="*/ 4 h 43"/>
                <a:gd name="T50" fmla="*/ 57 w 65"/>
                <a:gd name="T51"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43">
                  <a:moveTo>
                    <a:pt x="57" y="8"/>
                  </a:moveTo>
                  <a:lnTo>
                    <a:pt x="65" y="24"/>
                  </a:lnTo>
                  <a:lnTo>
                    <a:pt x="57" y="24"/>
                  </a:lnTo>
                  <a:lnTo>
                    <a:pt x="48" y="25"/>
                  </a:lnTo>
                  <a:lnTo>
                    <a:pt x="41" y="26"/>
                  </a:lnTo>
                  <a:lnTo>
                    <a:pt x="34" y="28"/>
                  </a:lnTo>
                  <a:lnTo>
                    <a:pt x="26" y="32"/>
                  </a:lnTo>
                  <a:lnTo>
                    <a:pt x="19" y="34"/>
                  </a:lnTo>
                  <a:lnTo>
                    <a:pt x="12" y="38"/>
                  </a:lnTo>
                  <a:lnTo>
                    <a:pt x="6" y="43"/>
                  </a:lnTo>
                  <a:lnTo>
                    <a:pt x="4" y="37"/>
                  </a:lnTo>
                  <a:lnTo>
                    <a:pt x="2" y="31"/>
                  </a:lnTo>
                  <a:lnTo>
                    <a:pt x="0" y="26"/>
                  </a:lnTo>
                  <a:lnTo>
                    <a:pt x="1" y="20"/>
                  </a:lnTo>
                  <a:lnTo>
                    <a:pt x="3" y="13"/>
                  </a:lnTo>
                  <a:lnTo>
                    <a:pt x="8" y="8"/>
                  </a:lnTo>
                  <a:lnTo>
                    <a:pt x="14" y="4"/>
                  </a:lnTo>
                  <a:lnTo>
                    <a:pt x="20" y="0"/>
                  </a:lnTo>
                  <a:lnTo>
                    <a:pt x="25" y="0"/>
                  </a:lnTo>
                  <a:lnTo>
                    <a:pt x="30" y="0"/>
                  </a:lnTo>
                  <a:lnTo>
                    <a:pt x="35" y="0"/>
                  </a:lnTo>
                  <a:lnTo>
                    <a:pt x="41" y="0"/>
                  </a:lnTo>
                  <a:lnTo>
                    <a:pt x="45" y="2"/>
                  </a:lnTo>
                  <a:lnTo>
                    <a:pt x="50" y="3"/>
                  </a:lnTo>
                  <a:lnTo>
                    <a:pt x="53" y="4"/>
                  </a:lnTo>
                  <a:lnTo>
                    <a:pt x="57"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8" name="Freeform 66">
              <a:extLst>
                <a:ext uri="{FF2B5EF4-FFF2-40B4-BE49-F238E27FC236}">
                  <a16:creationId xmlns:a16="http://schemas.microsoft.com/office/drawing/2014/main" id="{80ADE37B-1380-7FF5-8927-51BB4600EF11}"/>
                </a:ext>
              </a:extLst>
            </p:cNvPr>
            <p:cNvSpPr>
              <a:spLocks/>
            </p:cNvSpPr>
            <p:nvPr/>
          </p:nvSpPr>
          <p:spPr bwMode="auto">
            <a:xfrm>
              <a:off x="3172" y="2178"/>
              <a:ext cx="341" cy="486"/>
            </a:xfrm>
            <a:custGeom>
              <a:avLst/>
              <a:gdLst>
                <a:gd name="T0" fmla="*/ 44 w 341"/>
                <a:gd name="T1" fmla="*/ 100 h 486"/>
                <a:gd name="T2" fmla="*/ 100 w 341"/>
                <a:gd name="T3" fmla="*/ 193 h 486"/>
                <a:gd name="T4" fmla="*/ 179 w 341"/>
                <a:gd name="T5" fmla="*/ 267 h 486"/>
                <a:gd name="T6" fmla="*/ 200 w 341"/>
                <a:gd name="T7" fmla="*/ 270 h 486"/>
                <a:gd name="T8" fmla="*/ 217 w 341"/>
                <a:gd name="T9" fmla="*/ 253 h 486"/>
                <a:gd name="T10" fmla="*/ 238 w 341"/>
                <a:gd name="T11" fmla="*/ 234 h 486"/>
                <a:gd name="T12" fmla="*/ 262 w 341"/>
                <a:gd name="T13" fmla="*/ 222 h 486"/>
                <a:gd name="T14" fmla="*/ 294 w 341"/>
                <a:gd name="T15" fmla="*/ 225 h 486"/>
                <a:gd name="T16" fmla="*/ 321 w 341"/>
                <a:gd name="T17" fmla="*/ 241 h 486"/>
                <a:gd name="T18" fmla="*/ 335 w 341"/>
                <a:gd name="T19" fmla="*/ 262 h 486"/>
                <a:gd name="T20" fmla="*/ 333 w 341"/>
                <a:gd name="T21" fmla="*/ 270 h 486"/>
                <a:gd name="T22" fmla="*/ 316 w 341"/>
                <a:gd name="T23" fmla="*/ 262 h 486"/>
                <a:gd name="T24" fmla="*/ 300 w 341"/>
                <a:gd name="T25" fmla="*/ 253 h 486"/>
                <a:gd name="T26" fmla="*/ 273 w 341"/>
                <a:gd name="T27" fmla="*/ 274 h 486"/>
                <a:gd name="T28" fmla="*/ 238 w 341"/>
                <a:gd name="T29" fmla="*/ 336 h 486"/>
                <a:gd name="T30" fmla="*/ 229 w 341"/>
                <a:gd name="T31" fmla="*/ 408 h 486"/>
                <a:gd name="T32" fmla="*/ 245 w 341"/>
                <a:gd name="T33" fmla="*/ 448 h 486"/>
                <a:gd name="T34" fmla="*/ 273 w 341"/>
                <a:gd name="T35" fmla="*/ 458 h 486"/>
                <a:gd name="T36" fmla="*/ 302 w 341"/>
                <a:gd name="T37" fmla="*/ 452 h 486"/>
                <a:gd name="T38" fmla="*/ 329 w 341"/>
                <a:gd name="T39" fmla="*/ 443 h 486"/>
                <a:gd name="T40" fmla="*/ 341 w 341"/>
                <a:gd name="T41" fmla="*/ 447 h 486"/>
                <a:gd name="T42" fmla="*/ 330 w 341"/>
                <a:gd name="T43" fmla="*/ 461 h 486"/>
                <a:gd name="T44" fmla="*/ 297 w 341"/>
                <a:gd name="T45" fmla="*/ 479 h 486"/>
                <a:gd name="T46" fmla="*/ 260 w 341"/>
                <a:gd name="T47" fmla="*/ 486 h 486"/>
                <a:gd name="T48" fmla="*/ 232 w 341"/>
                <a:gd name="T49" fmla="*/ 479 h 486"/>
                <a:gd name="T50" fmla="*/ 211 w 341"/>
                <a:gd name="T51" fmla="*/ 464 h 486"/>
                <a:gd name="T52" fmla="*/ 196 w 341"/>
                <a:gd name="T53" fmla="*/ 443 h 486"/>
                <a:gd name="T54" fmla="*/ 188 w 341"/>
                <a:gd name="T55" fmla="*/ 348 h 486"/>
                <a:gd name="T56" fmla="*/ 183 w 341"/>
                <a:gd name="T57" fmla="*/ 314 h 486"/>
                <a:gd name="T58" fmla="*/ 165 w 341"/>
                <a:gd name="T59" fmla="*/ 316 h 486"/>
                <a:gd name="T60" fmla="*/ 142 w 341"/>
                <a:gd name="T61" fmla="*/ 308 h 486"/>
                <a:gd name="T62" fmla="*/ 120 w 341"/>
                <a:gd name="T63" fmla="*/ 295 h 486"/>
                <a:gd name="T64" fmla="*/ 106 w 341"/>
                <a:gd name="T65" fmla="*/ 305 h 486"/>
                <a:gd name="T66" fmla="*/ 92 w 341"/>
                <a:gd name="T67" fmla="*/ 325 h 486"/>
                <a:gd name="T68" fmla="*/ 70 w 341"/>
                <a:gd name="T69" fmla="*/ 335 h 486"/>
                <a:gd name="T70" fmla="*/ 50 w 341"/>
                <a:gd name="T71" fmla="*/ 334 h 486"/>
                <a:gd name="T72" fmla="*/ 33 w 341"/>
                <a:gd name="T73" fmla="*/ 327 h 486"/>
                <a:gd name="T74" fmla="*/ 18 w 341"/>
                <a:gd name="T75" fmla="*/ 309 h 486"/>
                <a:gd name="T76" fmla="*/ 5 w 341"/>
                <a:gd name="T77" fmla="*/ 286 h 486"/>
                <a:gd name="T78" fmla="*/ 15 w 341"/>
                <a:gd name="T79" fmla="*/ 280 h 486"/>
                <a:gd name="T80" fmla="*/ 33 w 341"/>
                <a:gd name="T81" fmla="*/ 290 h 486"/>
                <a:gd name="T82" fmla="*/ 56 w 341"/>
                <a:gd name="T83" fmla="*/ 296 h 486"/>
                <a:gd name="T84" fmla="*/ 78 w 341"/>
                <a:gd name="T85" fmla="*/ 290 h 486"/>
                <a:gd name="T86" fmla="*/ 84 w 341"/>
                <a:gd name="T87" fmla="*/ 262 h 486"/>
                <a:gd name="T88" fmla="*/ 72 w 341"/>
                <a:gd name="T89" fmla="*/ 232 h 486"/>
                <a:gd name="T90" fmla="*/ 56 w 341"/>
                <a:gd name="T91" fmla="*/ 201 h 486"/>
                <a:gd name="T92" fmla="*/ 39 w 341"/>
                <a:gd name="T93" fmla="*/ 171 h 486"/>
                <a:gd name="T94" fmla="*/ 17 w 341"/>
                <a:gd name="T95" fmla="*/ 112 h 486"/>
                <a:gd name="T96" fmla="*/ 4 w 341"/>
                <a:gd name="T97" fmla="*/ 50 h 486"/>
                <a:gd name="T98" fmla="*/ 1 w 341"/>
                <a:gd name="T99" fmla="*/ 4 h 486"/>
                <a:gd name="T100" fmla="*/ 8 w 341"/>
                <a:gd name="T101" fmla="*/ 0 h 486"/>
                <a:gd name="T102" fmla="*/ 14 w 341"/>
                <a:gd name="T103" fmla="*/ 26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1" h="486">
                  <a:moveTo>
                    <a:pt x="16" y="35"/>
                  </a:moveTo>
                  <a:lnTo>
                    <a:pt x="29" y="67"/>
                  </a:lnTo>
                  <a:lnTo>
                    <a:pt x="44" y="100"/>
                  </a:lnTo>
                  <a:lnTo>
                    <a:pt x="61" y="133"/>
                  </a:lnTo>
                  <a:lnTo>
                    <a:pt x="79" y="163"/>
                  </a:lnTo>
                  <a:lnTo>
                    <a:pt x="100" y="193"/>
                  </a:lnTo>
                  <a:lnTo>
                    <a:pt x="123" y="221"/>
                  </a:lnTo>
                  <a:lnTo>
                    <a:pt x="150" y="245"/>
                  </a:lnTo>
                  <a:lnTo>
                    <a:pt x="179" y="267"/>
                  </a:lnTo>
                  <a:lnTo>
                    <a:pt x="187" y="269"/>
                  </a:lnTo>
                  <a:lnTo>
                    <a:pt x="194" y="270"/>
                  </a:lnTo>
                  <a:lnTo>
                    <a:pt x="200" y="270"/>
                  </a:lnTo>
                  <a:lnTo>
                    <a:pt x="207" y="269"/>
                  </a:lnTo>
                  <a:lnTo>
                    <a:pt x="212" y="261"/>
                  </a:lnTo>
                  <a:lnTo>
                    <a:pt x="217" y="253"/>
                  </a:lnTo>
                  <a:lnTo>
                    <a:pt x="223" y="246"/>
                  </a:lnTo>
                  <a:lnTo>
                    <a:pt x="230" y="240"/>
                  </a:lnTo>
                  <a:lnTo>
                    <a:pt x="238" y="234"/>
                  </a:lnTo>
                  <a:lnTo>
                    <a:pt x="246" y="229"/>
                  </a:lnTo>
                  <a:lnTo>
                    <a:pt x="254" y="225"/>
                  </a:lnTo>
                  <a:lnTo>
                    <a:pt x="262" y="222"/>
                  </a:lnTo>
                  <a:lnTo>
                    <a:pt x="273" y="222"/>
                  </a:lnTo>
                  <a:lnTo>
                    <a:pt x="284" y="222"/>
                  </a:lnTo>
                  <a:lnTo>
                    <a:pt x="294" y="225"/>
                  </a:lnTo>
                  <a:lnTo>
                    <a:pt x="304" y="229"/>
                  </a:lnTo>
                  <a:lnTo>
                    <a:pt x="312" y="234"/>
                  </a:lnTo>
                  <a:lnTo>
                    <a:pt x="321" y="241"/>
                  </a:lnTo>
                  <a:lnTo>
                    <a:pt x="328" y="250"/>
                  </a:lnTo>
                  <a:lnTo>
                    <a:pt x="335" y="258"/>
                  </a:lnTo>
                  <a:lnTo>
                    <a:pt x="335" y="262"/>
                  </a:lnTo>
                  <a:lnTo>
                    <a:pt x="335" y="264"/>
                  </a:lnTo>
                  <a:lnTo>
                    <a:pt x="334" y="268"/>
                  </a:lnTo>
                  <a:lnTo>
                    <a:pt x="333" y="270"/>
                  </a:lnTo>
                  <a:lnTo>
                    <a:pt x="327" y="269"/>
                  </a:lnTo>
                  <a:lnTo>
                    <a:pt x="321" y="266"/>
                  </a:lnTo>
                  <a:lnTo>
                    <a:pt x="316" y="262"/>
                  </a:lnTo>
                  <a:lnTo>
                    <a:pt x="311" y="258"/>
                  </a:lnTo>
                  <a:lnTo>
                    <a:pt x="305" y="256"/>
                  </a:lnTo>
                  <a:lnTo>
                    <a:pt x="300" y="253"/>
                  </a:lnTo>
                  <a:lnTo>
                    <a:pt x="295" y="253"/>
                  </a:lnTo>
                  <a:lnTo>
                    <a:pt x="289" y="256"/>
                  </a:lnTo>
                  <a:lnTo>
                    <a:pt x="273" y="274"/>
                  </a:lnTo>
                  <a:lnTo>
                    <a:pt x="258" y="294"/>
                  </a:lnTo>
                  <a:lnTo>
                    <a:pt x="248" y="314"/>
                  </a:lnTo>
                  <a:lnTo>
                    <a:pt x="238" y="336"/>
                  </a:lnTo>
                  <a:lnTo>
                    <a:pt x="232" y="359"/>
                  </a:lnTo>
                  <a:lnTo>
                    <a:pt x="229" y="384"/>
                  </a:lnTo>
                  <a:lnTo>
                    <a:pt x="229" y="408"/>
                  </a:lnTo>
                  <a:lnTo>
                    <a:pt x="233" y="433"/>
                  </a:lnTo>
                  <a:lnTo>
                    <a:pt x="238" y="441"/>
                  </a:lnTo>
                  <a:lnTo>
                    <a:pt x="245" y="448"/>
                  </a:lnTo>
                  <a:lnTo>
                    <a:pt x="254" y="452"/>
                  </a:lnTo>
                  <a:lnTo>
                    <a:pt x="262" y="457"/>
                  </a:lnTo>
                  <a:lnTo>
                    <a:pt x="273" y="458"/>
                  </a:lnTo>
                  <a:lnTo>
                    <a:pt x="283" y="458"/>
                  </a:lnTo>
                  <a:lnTo>
                    <a:pt x="293" y="456"/>
                  </a:lnTo>
                  <a:lnTo>
                    <a:pt x="302" y="452"/>
                  </a:lnTo>
                  <a:lnTo>
                    <a:pt x="311" y="450"/>
                  </a:lnTo>
                  <a:lnTo>
                    <a:pt x="321" y="446"/>
                  </a:lnTo>
                  <a:lnTo>
                    <a:pt x="329" y="443"/>
                  </a:lnTo>
                  <a:lnTo>
                    <a:pt x="339" y="443"/>
                  </a:lnTo>
                  <a:lnTo>
                    <a:pt x="340" y="445"/>
                  </a:lnTo>
                  <a:lnTo>
                    <a:pt x="341" y="447"/>
                  </a:lnTo>
                  <a:lnTo>
                    <a:pt x="341" y="450"/>
                  </a:lnTo>
                  <a:lnTo>
                    <a:pt x="340" y="452"/>
                  </a:lnTo>
                  <a:lnTo>
                    <a:pt x="330" y="461"/>
                  </a:lnTo>
                  <a:lnTo>
                    <a:pt x="319" y="468"/>
                  </a:lnTo>
                  <a:lnTo>
                    <a:pt x="308" y="474"/>
                  </a:lnTo>
                  <a:lnTo>
                    <a:pt x="297" y="479"/>
                  </a:lnTo>
                  <a:lnTo>
                    <a:pt x="285" y="484"/>
                  </a:lnTo>
                  <a:lnTo>
                    <a:pt x="273" y="485"/>
                  </a:lnTo>
                  <a:lnTo>
                    <a:pt x="260" y="486"/>
                  </a:lnTo>
                  <a:lnTo>
                    <a:pt x="246" y="484"/>
                  </a:lnTo>
                  <a:lnTo>
                    <a:pt x="239" y="481"/>
                  </a:lnTo>
                  <a:lnTo>
                    <a:pt x="232" y="479"/>
                  </a:lnTo>
                  <a:lnTo>
                    <a:pt x="224" y="475"/>
                  </a:lnTo>
                  <a:lnTo>
                    <a:pt x="217" y="470"/>
                  </a:lnTo>
                  <a:lnTo>
                    <a:pt x="211" y="464"/>
                  </a:lnTo>
                  <a:lnTo>
                    <a:pt x="205" y="458"/>
                  </a:lnTo>
                  <a:lnTo>
                    <a:pt x="200" y="451"/>
                  </a:lnTo>
                  <a:lnTo>
                    <a:pt x="196" y="443"/>
                  </a:lnTo>
                  <a:lnTo>
                    <a:pt x="188" y="413"/>
                  </a:lnTo>
                  <a:lnTo>
                    <a:pt x="185" y="381"/>
                  </a:lnTo>
                  <a:lnTo>
                    <a:pt x="188" y="348"/>
                  </a:lnTo>
                  <a:lnTo>
                    <a:pt x="193" y="317"/>
                  </a:lnTo>
                  <a:lnTo>
                    <a:pt x="188" y="314"/>
                  </a:lnTo>
                  <a:lnTo>
                    <a:pt x="183" y="314"/>
                  </a:lnTo>
                  <a:lnTo>
                    <a:pt x="178" y="316"/>
                  </a:lnTo>
                  <a:lnTo>
                    <a:pt x="173" y="317"/>
                  </a:lnTo>
                  <a:lnTo>
                    <a:pt x="165" y="316"/>
                  </a:lnTo>
                  <a:lnTo>
                    <a:pt x="156" y="314"/>
                  </a:lnTo>
                  <a:lnTo>
                    <a:pt x="149" y="312"/>
                  </a:lnTo>
                  <a:lnTo>
                    <a:pt x="142" y="308"/>
                  </a:lnTo>
                  <a:lnTo>
                    <a:pt x="133" y="305"/>
                  </a:lnTo>
                  <a:lnTo>
                    <a:pt x="126" y="300"/>
                  </a:lnTo>
                  <a:lnTo>
                    <a:pt x="120" y="295"/>
                  </a:lnTo>
                  <a:lnTo>
                    <a:pt x="112" y="289"/>
                  </a:lnTo>
                  <a:lnTo>
                    <a:pt x="110" y="296"/>
                  </a:lnTo>
                  <a:lnTo>
                    <a:pt x="106" y="305"/>
                  </a:lnTo>
                  <a:lnTo>
                    <a:pt x="101" y="312"/>
                  </a:lnTo>
                  <a:lnTo>
                    <a:pt x="96" y="319"/>
                  </a:lnTo>
                  <a:lnTo>
                    <a:pt x="92" y="325"/>
                  </a:lnTo>
                  <a:lnTo>
                    <a:pt x="84" y="330"/>
                  </a:lnTo>
                  <a:lnTo>
                    <a:pt x="77" y="333"/>
                  </a:lnTo>
                  <a:lnTo>
                    <a:pt x="70" y="335"/>
                  </a:lnTo>
                  <a:lnTo>
                    <a:pt x="62" y="335"/>
                  </a:lnTo>
                  <a:lnTo>
                    <a:pt x="56" y="335"/>
                  </a:lnTo>
                  <a:lnTo>
                    <a:pt x="50" y="334"/>
                  </a:lnTo>
                  <a:lnTo>
                    <a:pt x="44" y="333"/>
                  </a:lnTo>
                  <a:lnTo>
                    <a:pt x="38" y="330"/>
                  </a:lnTo>
                  <a:lnTo>
                    <a:pt x="33" y="327"/>
                  </a:lnTo>
                  <a:lnTo>
                    <a:pt x="28" y="322"/>
                  </a:lnTo>
                  <a:lnTo>
                    <a:pt x="23" y="317"/>
                  </a:lnTo>
                  <a:lnTo>
                    <a:pt x="18" y="309"/>
                  </a:lnTo>
                  <a:lnTo>
                    <a:pt x="12" y="302"/>
                  </a:lnTo>
                  <a:lnTo>
                    <a:pt x="6" y="295"/>
                  </a:lnTo>
                  <a:lnTo>
                    <a:pt x="5" y="286"/>
                  </a:lnTo>
                  <a:lnTo>
                    <a:pt x="8" y="283"/>
                  </a:lnTo>
                  <a:lnTo>
                    <a:pt x="11" y="280"/>
                  </a:lnTo>
                  <a:lnTo>
                    <a:pt x="15" y="280"/>
                  </a:lnTo>
                  <a:lnTo>
                    <a:pt x="20" y="281"/>
                  </a:lnTo>
                  <a:lnTo>
                    <a:pt x="26" y="286"/>
                  </a:lnTo>
                  <a:lnTo>
                    <a:pt x="33" y="290"/>
                  </a:lnTo>
                  <a:lnTo>
                    <a:pt x="40" y="294"/>
                  </a:lnTo>
                  <a:lnTo>
                    <a:pt x="48" y="295"/>
                  </a:lnTo>
                  <a:lnTo>
                    <a:pt x="56" y="296"/>
                  </a:lnTo>
                  <a:lnTo>
                    <a:pt x="64" y="296"/>
                  </a:lnTo>
                  <a:lnTo>
                    <a:pt x="71" y="294"/>
                  </a:lnTo>
                  <a:lnTo>
                    <a:pt x="78" y="290"/>
                  </a:lnTo>
                  <a:lnTo>
                    <a:pt x="84" y="283"/>
                  </a:lnTo>
                  <a:lnTo>
                    <a:pt x="85" y="272"/>
                  </a:lnTo>
                  <a:lnTo>
                    <a:pt x="84" y="262"/>
                  </a:lnTo>
                  <a:lnTo>
                    <a:pt x="83" y="251"/>
                  </a:lnTo>
                  <a:lnTo>
                    <a:pt x="78" y="241"/>
                  </a:lnTo>
                  <a:lnTo>
                    <a:pt x="72" y="232"/>
                  </a:lnTo>
                  <a:lnTo>
                    <a:pt x="67" y="222"/>
                  </a:lnTo>
                  <a:lnTo>
                    <a:pt x="61" y="211"/>
                  </a:lnTo>
                  <a:lnTo>
                    <a:pt x="56" y="201"/>
                  </a:lnTo>
                  <a:lnTo>
                    <a:pt x="50" y="191"/>
                  </a:lnTo>
                  <a:lnTo>
                    <a:pt x="45" y="182"/>
                  </a:lnTo>
                  <a:lnTo>
                    <a:pt x="39" y="171"/>
                  </a:lnTo>
                  <a:lnTo>
                    <a:pt x="32" y="151"/>
                  </a:lnTo>
                  <a:lnTo>
                    <a:pt x="25" y="132"/>
                  </a:lnTo>
                  <a:lnTo>
                    <a:pt x="17" y="112"/>
                  </a:lnTo>
                  <a:lnTo>
                    <a:pt x="12" y="91"/>
                  </a:lnTo>
                  <a:lnTo>
                    <a:pt x="8" y="71"/>
                  </a:lnTo>
                  <a:lnTo>
                    <a:pt x="4" y="50"/>
                  </a:lnTo>
                  <a:lnTo>
                    <a:pt x="1" y="28"/>
                  </a:lnTo>
                  <a:lnTo>
                    <a:pt x="0" y="5"/>
                  </a:lnTo>
                  <a:lnTo>
                    <a:pt x="1" y="4"/>
                  </a:lnTo>
                  <a:lnTo>
                    <a:pt x="3" y="1"/>
                  </a:lnTo>
                  <a:lnTo>
                    <a:pt x="5" y="0"/>
                  </a:lnTo>
                  <a:lnTo>
                    <a:pt x="8" y="0"/>
                  </a:lnTo>
                  <a:lnTo>
                    <a:pt x="11" y="7"/>
                  </a:lnTo>
                  <a:lnTo>
                    <a:pt x="14" y="17"/>
                  </a:lnTo>
                  <a:lnTo>
                    <a:pt x="14" y="26"/>
                  </a:lnTo>
                  <a:lnTo>
                    <a:pt x="16"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19" name="Freeform 67">
              <a:extLst>
                <a:ext uri="{FF2B5EF4-FFF2-40B4-BE49-F238E27FC236}">
                  <a16:creationId xmlns:a16="http://schemas.microsoft.com/office/drawing/2014/main" id="{541E3360-1411-1552-5CBD-BAACE55A70C7}"/>
                </a:ext>
              </a:extLst>
            </p:cNvPr>
            <p:cNvSpPr>
              <a:spLocks/>
            </p:cNvSpPr>
            <p:nvPr/>
          </p:nvSpPr>
          <p:spPr bwMode="auto">
            <a:xfrm>
              <a:off x="3066" y="2286"/>
              <a:ext cx="116" cy="265"/>
            </a:xfrm>
            <a:custGeom>
              <a:avLst/>
              <a:gdLst>
                <a:gd name="T0" fmla="*/ 110 w 116"/>
                <a:gd name="T1" fmla="*/ 8 h 265"/>
                <a:gd name="T2" fmla="*/ 109 w 116"/>
                <a:gd name="T3" fmla="*/ 16 h 265"/>
                <a:gd name="T4" fmla="*/ 104 w 116"/>
                <a:gd name="T5" fmla="*/ 19 h 265"/>
                <a:gd name="T6" fmla="*/ 95 w 116"/>
                <a:gd name="T7" fmla="*/ 21 h 265"/>
                <a:gd name="T8" fmla="*/ 89 w 116"/>
                <a:gd name="T9" fmla="*/ 22 h 265"/>
                <a:gd name="T10" fmla="*/ 76 w 116"/>
                <a:gd name="T11" fmla="*/ 35 h 265"/>
                <a:gd name="T12" fmla="*/ 64 w 116"/>
                <a:gd name="T13" fmla="*/ 49 h 265"/>
                <a:gd name="T14" fmla="*/ 55 w 116"/>
                <a:gd name="T15" fmla="*/ 64 h 265"/>
                <a:gd name="T16" fmla="*/ 48 w 116"/>
                <a:gd name="T17" fmla="*/ 80 h 265"/>
                <a:gd name="T18" fmla="*/ 43 w 116"/>
                <a:gd name="T19" fmla="*/ 98 h 265"/>
                <a:gd name="T20" fmla="*/ 40 w 116"/>
                <a:gd name="T21" fmla="*/ 115 h 265"/>
                <a:gd name="T22" fmla="*/ 39 w 116"/>
                <a:gd name="T23" fmla="*/ 133 h 265"/>
                <a:gd name="T24" fmla="*/ 42 w 116"/>
                <a:gd name="T25" fmla="*/ 153 h 265"/>
                <a:gd name="T26" fmla="*/ 48 w 116"/>
                <a:gd name="T27" fmla="*/ 167 h 265"/>
                <a:gd name="T28" fmla="*/ 54 w 116"/>
                <a:gd name="T29" fmla="*/ 182 h 265"/>
                <a:gd name="T30" fmla="*/ 60 w 116"/>
                <a:gd name="T31" fmla="*/ 197 h 265"/>
                <a:gd name="T32" fmla="*/ 68 w 116"/>
                <a:gd name="T33" fmla="*/ 211 h 265"/>
                <a:gd name="T34" fmla="*/ 77 w 116"/>
                <a:gd name="T35" fmla="*/ 223 h 265"/>
                <a:gd name="T36" fmla="*/ 88 w 116"/>
                <a:gd name="T37" fmla="*/ 236 h 265"/>
                <a:gd name="T38" fmla="*/ 100 w 116"/>
                <a:gd name="T39" fmla="*/ 245 h 265"/>
                <a:gd name="T40" fmla="*/ 116 w 116"/>
                <a:gd name="T41" fmla="*/ 251 h 265"/>
                <a:gd name="T42" fmla="*/ 116 w 116"/>
                <a:gd name="T43" fmla="*/ 255 h 265"/>
                <a:gd name="T44" fmla="*/ 115 w 116"/>
                <a:gd name="T45" fmla="*/ 259 h 265"/>
                <a:gd name="T46" fmla="*/ 112 w 116"/>
                <a:gd name="T47" fmla="*/ 262 h 265"/>
                <a:gd name="T48" fmla="*/ 110 w 116"/>
                <a:gd name="T49" fmla="*/ 265 h 265"/>
                <a:gd name="T50" fmla="*/ 96 w 116"/>
                <a:gd name="T51" fmla="*/ 265 h 265"/>
                <a:gd name="T52" fmla="*/ 84 w 116"/>
                <a:gd name="T53" fmla="*/ 264 h 265"/>
                <a:gd name="T54" fmla="*/ 72 w 116"/>
                <a:gd name="T55" fmla="*/ 260 h 265"/>
                <a:gd name="T56" fmla="*/ 61 w 116"/>
                <a:gd name="T57" fmla="*/ 255 h 265"/>
                <a:gd name="T58" fmla="*/ 51 w 116"/>
                <a:gd name="T59" fmla="*/ 248 h 265"/>
                <a:gd name="T60" fmla="*/ 42 w 116"/>
                <a:gd name="T61" fmla="*/ 240 h 265"/>
                <a:gd name="T62" fmla="*/ 33 w 116"/>
                <a:gd name="T63" fmla="*/ 231 h 265"/>
                <a:gd name="T64" fmla="*/ 27 w 116"/>
                <a:gd name="T65" fmla="*/ 220 h 265"/>
                <a:gd name="T66" fmla="*/ 12 w 116"/>
                <a:gd name="T67" fmla="*/ 198 h 265"/>
                <a:gd name="T68" fmla="*/ 5 w 116"/>
                <a:gd name="T69" fmla="*/ 173 h 265"/>
                <a:gd name="T70" fmla="*/ 3 w 116"/>
                <a:gd name="T71" fmla="*/ 148 h 265"/>
                <a:gd name="T72" fmla="*/ 0 w 116"/>
                <a:gd name="T73" fmla="*/ 121 h 265"/>
                <a:gd name="T74" fmla="*/ 5 w 116"/>
                <a:gd name="T75" fmla="*/ 104 h 265"/>
                <a:gd name="T76" fmla="*/ 10 w 116"/>
                <a:gd name="T77" fmla="*/ 86 h 265"/>
                <a:gd name="T78" fmla="*/ 17 w 116"/>
                <a:gd name="T79" fmla="*/ 67 h 265"/>
                <a:gd name="T80" fmla="*/ 26 w 116"/>
                <a:gd name="T81" fmla="*/ 52 h 265"/>
                <a:gd name="T82" fmla="*/ 36 w 116"/>
                <a:gd name="T83" fmla="*/ 36 h 265"/>
                <a:gd name="T84" fmla="*/ 49 w 116"/>
                <a:gd name="T85" fmla="*/ 21 h 265"/>
                <a:gd name="T86" fmla="*/ 64 w 116"/>
                <a:gd name="T87" fmla="*/ 10 h 265"/>
                <a:gd name="T88" fmla="*/ 81 w 116"/>
                <a:gd name="T89" fmla="*/ 0 h 265"/>
                <a:gd name="T90" fmla="*/ 88 w 116"/>
                <a:gd name="T91" fmla="*/ 2 h 265"/>
                <a:gd name="T92" fmla="*/ 95 w 116"/>
                <a:gd name="T93" fmla="*/ 3 h 265"/>
                <a:gd name="T94" fmla="*/ 103 w 116"/>
                <a:gd name="T95" fmla="*/ 5 h 265"/>
                <a:gd name="T96" fmla="*/ 110 w 116"/>
                <a:gd name="T97" fmla="*/ 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265">
                  <a:moveTo>
                    <a:pt x="110" y="8"/>
                  </a:moveTo>
                  <a:lnTo>
                    <a:pt x="109" y="16"/>
                  </a:lnTo>
                  <a:lnTo>
                    <a:pt x="104" y="19"/>
                  </a:lnTo>
                  <a:lnTo>
                    <a:pt x="95" y="21"/>
                  </a:lnTo>
                  <a:lnTo>
                    <a:pt x="89" y="22"/>
                  </a:lnTo>
                  <a:lnTo>
                    <a:pt x="76" y="35"/>
                  </a:lnTo>
                  <a:lnTo>
                    <a:pt x="64" y="49"/>
                  </a:lnTo>
                  <a:lnTo>
                    <a:pt x="55" y="64"/>
                  </a:lnTo>
                  <a:lnTo>
                    <a:pt x="48" y="80"/>
                  </a:lnTo>
                  <a:lnTo>
                    <a:pt x="43" y="98"/>
                  </a:lnTo>
                  <a:lnTo>
                    <a:pt x="40" y="115"/>
                  </a:lnTo>
                  <a:lnTo>
                    <a:pt x="39" y="133"/>
                  </a:lnTo>
                  <a:lnTo>
                    <a:pt x="42" y="153"/>
                  </a:lnTo>
                  <a:lnTo>
                    <a:pt x="48" y="167"/>
                  </a:lnTo>
                  <a:lnTo>
                    <a:pt x="54" y="182"/>
                  </a:lnTo>
                  <a:lnTo>
                    <a:pt x="60" y="197"/>
                  </a:lnTo>
                  <a:lnTo>
                    <a:pt x="68" y="211"/>
                  </a:lnTo>
                  <a:lnTo>
                    <a:pt x="77" y="223"/>
                  </a:lnTo>
                  <a:lnTo>
                    <a:pt x="88" y="236"/>
                  </a:lnTo>
                  <a:lnTo>
                    <a:pt x="100" y="245"/>
                  </a:lnTo>
                  <a:lnTo>
                    <a:pt x="116" y="251"/>
                  </a:lnTo>
                  <a:lnTo>
                    <a:pt x="116" y="255"/>
                  </a:lnTo>
                  <a:lnTo>
                    <a:pt x="115" y="259"/>
                  </a:lnTo>
                  <a:lnTo>
                    <a:pt x="112" y="262"/>
                  </a:lnTo>
                  <a:lnTo>
                    <a:pt x="110" y="265"/>
                  </a:lnTo>
                  <a:lnTo>
                    <a:pt x="96" y="265"/>
                  </a:lnTo>
                  <a:lnTo>
                    <a:pt x="84" y="264"/>
                  </a:lnTo>
                  <a:lnTo>
                    <a:pt x="72" y="260"/>
                  </a:lnTo>
                  <a:lnTo>
                    <a:pt x="61" y="255"/>
                  </a:lnTo>
                  <a:lnTo>
                    <a:pt x="51" y="248"/>
                  </a:lnTo>
                  <a:lnTo>
                    <a:pt x="42" y="240"/>
                  </a:lnTo>
                  <a:lnTo>
                    <a:pt x="33" y="231"/>
                  </a:lnTo>
                  <a:lnTo>
                    <a:pt x="27" y="220"/>
                  </a:lnTo>
                  <a:lnTo>
                    <a:pt x="12" y="198"/>
                  </a:lnTo>
                  <a:lnTo>
                    <a:pt x="5" y="173"/>
                  </a:lnTo>
                  <a:lnTo>
                    <a:pt x="3" y="148"/>
                  </a:lnTo>
                  <a:lnTo>
                    <a:pt x="0" y="121"/>
                  </a:lnTo>
                  <a:lnTo>
                    <a:pt x="5" y="104"/>
                  </a:lnTo>
                  <a:lnTo>
                    <a:pt x="10" y="86"/>
                  </a:lnTo>
                  <a:lnTo>
                    <a:pt x="17" y="67"/>
                  </a:lnTo>
                  <a:lnTo>
                    <a:pt x="26" y="52"/>
                  </a:lnTo>
                  <a:lnTo>
                    <a:pt x="36" y="36"/>
                  </a:lnTo>
                  <a:lnTo>
                    <a:pt x="49" y="21"/>
                  </a:lnTo>
                  <a:lnTo>
                    <a:pt x="64" y="10"/>
                  </a:lnTo>
                  <a:lnTo>
                    <a:pt x="81" y="0"/>
                  </a:lnTo>
                  <a:lnTo>
                    <a:pt x="88" y="2"/>
                  </a:lnTo>
                  <a:lnTo>
                    <a:pt x="95" y="3"/>
                  </a:lnTo>
                  <a:lnTo>
                    <a:pt x="103" y="5"/>
                  </a:lnTo>
                  <a:lnTo>
                    <a:pt x="11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0" name="Freeform 68">
              <a:extLst>
                <a:ext uri="{FF2B5EF4-FFF2-40B4-BE49-F238E27FC236}">
                  <a16:creationId xmlns:a16="http://schemas.microsoft.com/office/drawing/2014/main" id="{0B186B73-70AD-46B1-4E33-BB4A748E7B2D}"/>
                </a:ext>
              </a:extLst>
            </p:cNvPr>
            <p:cNvSpPr>
              <a:spLocks/>
            </p:cNvSpPr>
            <p:nvPr/>
          </p:nvSpPr>
          <p:spPr bwMode="auto">
            <a:xfrm flipV="1">
              <a:off x="3311" y="2300"/>
              <a:ext cx="87" cy="40"/>
            </a:xfrm>
            <a:custGeom>
              <a:avLst/>
              <a:gdLst>
                <a:gd name="T0" fmla="*/ 87 w 87"/>
                <a:gd name="T1" fmla="*/ 21 h 40"/>
                <a:gd name="T2" fmla="*/ 82 w 87"/>
                <a:gd name="T3" fmla="*/ 29 h 40"/>
                <a:gd name="T4" fmla="*/ 72 w 87"/>
                <a:gd name="T5" fmla="*/ 30 h 40"/>
                <a:gd name="T6" fmla="*/ 61 w 87"/>
                <a:gd name="T7" fmla="*/ 29 h 40"/>
                <a:gd name="T8" fmla="*/ 51 w 87"/>
                <a:gd name="T9" fmla="*/ 30 h 40"/>
                <a:gd name="T10" fmla="*/ 45 w 87"/>
                <a:gd name="T11" fmla="*/ 30 h 40"/>
                <a:gd name="T12" fmla="*/ 39 w 87"/>
                <a:gd name="T13" fmla="*/ 32 h 40"/>
                <a:gd name="T14" fmla="*/ 33 w 87"/>
                <a:gd name="T15" fmla="*/ 34 h 40"/>
                <a:gd name="T16" fmla="*/ 28 w 87"/>
                <a:gd name="T17" fmla="*/ 36 h 40"/>
                <a:gd name="T18" fmla="*/ 22 w 87"/>
                <a:gd name="T19" fmla="*/ 39 h 40"/>
                <a:gd name="T20" fmla="*/ 16 w 87"/>
                <a:gd name="T21" fmla="*/ 40 h 40"/>
                <a:gd name="T22" fmla="*/ 11 w 87"/>
                <a:gd name="T23" fmla="*/ 40 h 40"/>
                <a:gd name="T24" fmla="*/ 5 w 87"/>
                <a:gd name="T25" fmla="*/ 39 h 40"/>
                <a:gd name="T26" fmla="*/ 3 w 87"/>
                <a:gd name="T27" fmla="*/ 33 h 40"/>
                <a:gd name="T28" fmla="*/ 0 w 87"/>
                <a:gd name="T29" fmla="*/ 25 h 40"/>
                <a:gd name="T30" fmla="*/ 0 w 87"/>
                <a:gd name="T31" fmla="*/ 19 h 40"/>
                <a:gd name="T32" fmla="*/ 0 w 87"/>
                <a:gd name="T33" fmla="*/ 12 h 40"/>
                <a:gd name="T34" fmla="*/ 5 w 87"/>
                <a:gd name="T35" fmla="*/ 8 h 40"/>
                <a:gd name="T36" fmla="*/ 10 w 87"/>
                <a:gd name="T37" fmla="*/ 6 h 40"/>
                <a:gd name="T38" fmla="*/ 16 w 87"/>
                <a:gd name="T39" fmla="*/ 4 h 40"/>
                <a:gd name="T40" fmla="*/ 22 w 87"/>
                <a:gd name="T41" fmla="*/ 2 h 40"/>
                <a:gd name="T42" fmla="*/ 29 w 87"/>
                <a:gd name="T43" fmla="*/ 1 h 40"/>
                <a:gd name="T44" fmla="*/ 35 w 87"/>
                <a:gd name="T45" fmla="*/ 1 h 40"/>
                <a:gd name="T46" fmla="*/ 42 w 87"/>
                <a:gd name="T47" fmla="*/ 0 h 40"/>
                <a:gd name="T48" fmla="*/ 48 w 87"/>
                <a:gd name="T49" fmla="*/ 0 h 40"/>
                <a:gd name="T50" fmla="*/ 54 w 87"/>
                <a:gd name="T51" fmla="*/ 1 h 40"/>
                <a:gd name="T52" fmla="*/ 59 w 87"/>
                <a:gd name="T53" fmla="*/ 4 h 40"/>
                <a:gd name="T54" fmla="*/ 63 w 87"/>
                <a:gd name="T55" fmla="*/ 6 h 40"/>
                <a:gd name="T56" fmla="*/ 68 w 87"/>
                <a:gd name="T57" fmla="*/ 8 h 40"/>
                <a:gd name="T58" fmla="*/ 73 w 87"/>
                <a:gd name="T59" fmla="*/ 12 h 40"/>
                <a:gd name="T60" fmla="*/ 78 w 87"/>
                <a:gd name="T61" fmla="*/ 16 h 40"/>
                <a:gd name="T62" fmla="*/ 82 w 87"/>
                <a:gd name="T63" fmla="*/ 18 h 40"/>
                <a:gd name="T64" fmla="*/ 87 w 87"/>
                <a:gd name="T65" fmla="*/ 2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40">
                  <a:moveTo>
                    <a:pt x="87" y="21"/>
                  </a:moveTo>
                  <a:lnTo>
                    <a:pt x="82" y="29"/>
                  </a:lnTo>
                  <a:lnTo>
                    <a:pt x="72" y="30"/>
                  </a:lnTo>
                  <a:lnTo>
                    <a:pt x="61" y="29"/>
                  </a:lnTo>
                  <a:lnTo>
                    <a:pt x="51" y="30"/>
                  </a:lnTo>
                  <a:lnTo>
                    <a:pt x="45" y="30"/>
                  </a:lnTo>
                  <a:lnTo>
                    <a:pt x="39" y="32"/>
                  </a:lnTo>
                  <a:lnTo>
                    <a:pt x="33" y="34"/>
                  </a:lnTo>
                  <a:lnTo>
                    <a:pt x="28" y="36"/>
                  </a:lnTo>
                  <a:lnTo>
                    <a:pt x="22" y="39"/>
                  </a:lnTo>
                  <a:lnTo>
                    <a:pt x="16" y="40"/>
                  </a:lnTo>
                  <a:lnTo>
                    <a:pt x="11" y="40"/>
                  </a:lnTo>
                  <a:lnTo>
                    <a:pt x="5" y="39"/>
                  </a:lnTo>
                  <a:lnTo>
                    <a:pt x="3" y="33"/>
                  </a:lnTo>
                  <a:lnTo>
                    <a:pt x="0" y="25"/>
                  </a:lnTo>
                  <a:lnTo>
                    <a:pt x="0" y="19"/>
                  </a:lnTo>
                  <a:lnTo>
                    <a:pt x="0" y="12"/>
                  </a:lnTo>
                  <a:lnTo>
                    <a:pt x="5" y="8"/>
                  </a:lnTo>
                  <a:lnTo>
                    <a:pt x="10" y="6"/>
                  </a:lnTo>
                  <a:lnTo>
                    <a:pt x="16" y="4"/>
                  </a:lnTo>
                  <a:lnTo>
                    <a:pt x="22" y="2"/>
                  </a:lnTo>
                  <a:lnTo>
                    <a:pt x="29" y="1"/>
                  </a:lnTo>
                  <a:lnTo>
                    <a:pt x="35" y="1"/>
                  </a:lnTo>
                  <a:lnTo>
                    <a:pt x="42" y="0"/>
                  </a:lnTo>
                  <a:lnTo>
                    <a:pt x="48" y="0"/>
                  </a:lnTo>
                  <a:lnTo>
                    <a:pt x="54" y="1"/>
                  </a:lnTo>
                  <a:lnTo>
                    <a:pt x="59" y="4"/>
                  </a:lnTo>
                  <a:lnTo>
                    <a:pt x="63" y="6"/>
                  </a:lnTo>
                  <a:lnTo>
                    <a:pt x="68" y="8"/>
                  </a:lnTo>
                  <a:lnTo>
                    <a:pt x="73" y="12"/>
                  </a:lnTo>
                  <a:lnTo>
                    <a:pt x="78" y="16"/>
                  </a:lnTo>
                  <a:lnTo>
                    <a:pt x="82" y="18"/>
                  </a:lnTo>
                  <a:lnTo>
                    <a:pt x="87"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1" name="Freeform 69">
              <a:extLst>
                <a:ext uri="{FF2B5EF4-FFF2-40B4-BE49-F238E27FC236}">
                  <a16:creationId xmlns:a16="http://schemas.microsoft.com/office/drawing/2014/main" id="{3AB7F20D-1762-ADD2-E0FF-C41B2690C6BD}"/>
                </a:ext>
              </a:extLst>
            </p:cNvPr>
            <p:cNvSpPr>
              <a:spLocks/>
            </p:cNvSpPr>
            <p:nvPr/>
          </p:nvSpPr>
          <p:spPr bwMode="auto">
            <a:xfrm>
              <a:off x="3524" y="2339"/>
              <a:ext cx="209" cy="263"/>
            </a:xfrm>
            <a:custGeom>
              <a:avLst/>
              <a:gdLst>
                <a:gd name="T0" fmla="*/ 167 w 209"/>
                <a:gd name="T1" fmla="*/ 30 h 263"/>
                <a:gd name="T2" fmla="*/ 178 w 209"/>
                <a:gd name="T3" fmla="*/ 24 h 263"/>
                <a:gd name="T4" fmla="*/ 188 w 209"/>
                <a:gd name="T5" fmla="*/ 14 h 263"/>
                <a:gd name="T6" fmla="*/ 198 w 209"/>
                <a:gd name="T7" fmla="*/ 5 h 263"/>
                <a:gd name="T8" fmla="*/ 207 w 209"/>
                <a:gd name="T9" fmla="*/ 5 h 263"/>
                <a:gd name="T10" fmla="*/ 207 w 209"/>
                <a:gd name="T11" fmla="*/ 18 h 263"/>
                <a:gd name="T12" fmla="*/ 201 w 209"/>
                <a:gd name="T13" fmla="*/ 34 h 263"/>
                <a:gd name="T14" fmla="*/ 192 w 209"/>
                <a:gd name="T15" fmla="*/ 52 h 263"/>
                <a:gd name="T16" fmla="*/ 178 w 209"/>
                <a:gd name="T17" fmla="*/ 69 h 263"/>
                <a:gd name="T18" fmla="*/ 162 w 209"/>
                <a:gd name="T19" fmla="*/ 81 h 263"/>
                <a:gd name="T20" fmla="*/ 145 w 209"/>
                <a:gd name="T21" fmla="*/ 78 h 263"/>
                <a:gd name="T22" fmla="*/ 132 w 209"/>
                <a:gd name="T23" fmla="*/ 62 h 263"/>
                <a:gd name="T24" fmla="*/ 116 w 209"/>
                <a:gd name="T25" fmla="*/ 50 h 263"/>
                <a:gd name="T26" fmla="*/ 98 w 209"/>
                <a:gd name="T27" fmla="*/ 44 h 263"/>
                <a:gd name="T28" fmla="*/ 81 w 209"/>
                <a:gd name="T29" fmla="*/ 44 h 263"/>
                <a:gd name="T30" fmla="*/ 66 w 209"/>
                <a:gd name="T31" fmla="*/ 44 h 263"/>
                <a:gd name="T32" fmla="*/ 51 w 209"/>
                <a:gd name="T33" fmla="*/ 46 h 263"/>
                <a:gd name="T34" fmla="*/ 39 w 209"/>
                <a:gd name="T35" fmla="*/ 52 h 263"/>
                <a:gd name="T36" fmla="*/ 42 w 209"/>
                <a:gd name="T37" fmla="*/ 57 h 263"/>
                <a:gd name="T38" fmla="*/ 54 w 209"/>
                <a:gd name="T39" fmla="*/ 63 h 263"/>
                <a:gd name="T40" fmla="*/ 65 w 209"/>
                <a:gd name="T41" fmla="*/ 71 h 263"/>
                <a:gd name="T42" fmla="*/ 75 w 209"/>
                <a:gd name="T43" fmla="*/ 80 h 263"/>
                <a:gd name="T44" fmla="*/ 90 w 209"/>
                <a:gd name="T45" fmla="*/ 120 h 263"/>
                <a:gd name="T46" fmla="*/ 83 w 209"/>
                <a:gd name="T47" fmla="*/ 194 h 263"/>
                <a:gd name="T48" fmla="*/ 67 w 209"/>
                <a:gd name="T49" fmla="*/ 237 h 263"/>
                <a:gd name="T50" fmla="*/ 61 w 209"/>
                <a:gd name="T51" fmla="*/ 258 h 263"/>
                <a:gd name="T52" fmla="*/ 45 w 209"/>
                <a:gd name="T53" fmla="*/ 257 h 263"/>
                <a:gd name="T54" fmla="*/ 50 w 209"/>
                <a:gd name="T55" fmla="*/ 212 h 263"/>
                <a:gd name="T56" fmla="*/ 55 w 209"/>
                <a:gd name="T57" fmla="*/ 163 h 263"/>
                <a:gd name="T58" fmla="*/ 48 w 209"/>
                <a:gd name="T59" fmla="*/ 119 h 263"/>
                <a:gd name="T60" fmla="*/ 15 w 209"/>
                <a:gd name="T61" fmla="*/ 85 h 263"/>
                <a:gd name="T62" fmla="*/ 6 w 209"/>
                <a:gd name="T63" fmla="*/ 83 h 263"/>
                <a:gd name="T64" fmla="*/ 0 w 209"/>
                <a:gd name="T65" fmla="*/ 77 h 263"/>
                <a:gd name="T66" fmla="*/ 11 w 209"/>
                <a:gd name="T67" fmla="*/ 47 h 263"/>
                <a:gd name="T68" fmla="*/ 32 w 209"/>
                <a:gd name="T69" fmla="*/ 22 h 263"/>
                <a:gd name="T70" fmla="*/ 51 w 209"/>
                <a:gd name="T71" fmla="*/ 10 h 263"/>
                <a:gd name="T72" fmla="*/ 72 w 209"/>
                <a:gd name="T73" fmla="*/ 2 h 263"/>
                <a:gd name="T74" fmla="*/ 95 w 209"/>
                <a:gd name="T75" fmla="*/ 0 h 263"/>
                <a:gd name="T76" fmla="*/ 117 w 209"/>
                <a:gd name="T77" fmla="*/ 2 h 263"/>
                <a:gd name="T78" fmla="*/ 129 w 209"/>
                <a:gd name="T79" fmla="*/ 8 h 263"/>
                <a:gd name="T80" fmla="*/ 142 w 209"/>
                <a:gd name="T81" fmla="*/ 14 h 263"/>
                <a:gd name="T82" fmla="*/ 153 w 209"/>
                <a:gd name="T83" fmla="*/ 22 h 263"/>
                <a:gd name="T84" fmla="*/ 161 w 209"/>
                <a:gd name="T85" fmla="*/ 3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263">
                  <a:moveTo>
                    <a:pt x="161" y="33"/>
                  </a:moveTo>
                  <a:lnTo>
                    <a:pt x="167" y="30"/>
                  </a:lnTo>
                  <a:lnTo>
                    <a:pt x="172" y="28"/>
                  </a:lnTo>
                  <a:lnTo>
                    <a:pt x="178" y="24"/>
                  </a:lnTo>
                  <a:lnTo>
                    <a:pt x="183" y="19"/>
                  </a:lnTo>
                  <a:lnTo>
                    <a:pt x="188" y="14"/>
                  </a:lnTo>
                  <a:lnTo>
                    <a:pt x="193" y="10"/>
                  </a:lnTo>
                  <a:lnTo>
                    <a:pt x="198" y="5"/>
                  </a:lnTo>
                  <a:lnTo>
                    <a:pt x="201" y="0"/>
                  </a:lnTo>
                  <a:lnTo>
                    <a:pt x="207" y="5"/>
                  </a:lnTo>
                  <a:lnTo>
                    <a:pt x="209" y="11"/>
                  </a:lnTo>
                  <a:lnTo>
                    <a:pt x="207" y="18"/>
                  </a:lnTo>
                  <a:lnTo>
                    <a:pt x="206" y="25"/>
                  </a:lnTo>
                  <a:lnTo>
                    <a:pt x="201" y="34"/>
                  </a:lnTo>
                  <a:lnTo>
                    <a:pt x="196" y="42"/>
                  </a:lnTo>
                  <a:lnTo>
                    <a:pt x="192" y="52"/>
                  </a:lnTo>
                  <a:lnTo>
                    <a:pt x="185" y="61"/>
                  </a:lnTo>
                  <a:lnTo>
                    <a:pt x="178" y="69"/>
                  </a:lnTo>
                  <a:lnTo>
                    <a:pt x="171" y="77"/>
                  </a:lnTo>
                  <a:lnTo>
                    <a:pt x="162" y="81"/>
                  </a:lnTo>
                  <a:lnTo>
                    <a:pt x="151" y="85"/>
                  </a:lnTo>
                  <a:lnTo>
                    <a:pt x="145" y="78"/>
                  </a:lnTo>
                  <a:lnTo>
                    <a:pt x="139" y="69"/>
                  </a:lnTo>
                  <a:lnTo>
                    <a:pt x="132" y="62"/>
                  </a:lnTo>
                  <a:lnTo>
                    <a:pt x="125" y="56"/>
                  </a:lnTo>
                  <a:lnTo>
                    <a:pt x="116" y="50"/>
                  </a:lnTo>
                  <a:lnTo>
                    <a:pt x="108" y="46"/>
                  </a:lnTo>
                  <a:lnTo>
                    <a:pt x="98" y="44"/>
                  </a:lnTo>
                  <a:lnTo>
                    <a:pt x="88" y="44"/>
                  </a:lnTo>
                  <a:lnTo>
                    <a:pt x="81" y="44"/>
                  </a:lnTo>
                  <a:lnTo>
                    <a:pt x="73" y="44"/>
                  </a:lnTo>
                  <a:lnTo>
                    <a:pt x="66" y="44"/>
                  </a:lnTo>
                  <a:lnTo>
                    <a:pt x="59" y="45"/>
                  </a:lnTo>
                  <a:lnTo>
                    <a:pt x="51" y="46"/>
                  </a:lnTo>
                  <a:lnTo>
                    <a:pt x="45" y="49"/>
                  </a:lnTo>
                  <a:lnTo>
                    <a:pt x="39" y="52"/>
                  </a:lnTo>
                  <a:lnTo>
                    <a:pt x="34" y="56"/>
                  </a:lnTo>
                  <a:lnTo>
                    <a:pt x="42" y="57"/>
                  </a:lnTo>
                  <a:lnTo>
                    <a:pt x="48" y="60"/>
                  </a:lnTo>
                  <a:lnTo>
                    <a:pt x="54" y="63"/>
                  </a:lnTo>
                  <a:lnTo>
                    <a:pt x="60" y="66"/>
                  </a:lnTo>
                  <a:lnTo>
                    <a:pt x="65" y="71"/>
                  </a:lnTo>
                  <a:lnTo>
                    <a:pt x="71" y="75"/>
                  </a:lnTo>
                  <a:lnTo>
                    <a:pt x="75" y="80"/>
                  </a:lnTo>
                  <a:lnTo>
                    <a:pt x="79" y="86"/>
                  </a:lnTo>
                  <a:lnTo>
                    <a:pt x="90" y="120"/>
                  </a:lnTo>
                  <a:lnTo>
                    <a:pt x="90" y="157"/>
                  </a:lnTo>
                  <a:lnTo>
                    <a:pt x="83" y="194"/>
                  </a:lnTo>
                  <a:lnTo>
                    <a:pt x="71" y="228"/>
                  </a:lnTo>
                  <a:lnTo>
                    <a:pt x="67" y="237"/>
                  </a:lnTo>
                  <a:lnTo>
                    <a:pt x="65" y="248"/>
                  </a:lnTo>
                  <a:lnTo>
                    <a:pt x="61" y="258"/>
                  </a:lnTo>
                  <a:lnTo>
                    <a:pt x="51" y="263"/>
                  </a:lnTo>
                  <a:lnTo>
                    <a:pt x="45" y="257"/>
                  </a:lnTo>
                  <a:lnTo>
                    <a:pt x="48" y="235"/>
                  </a:lnTo>
                  <a:lnTo>
                    <a:pt x="50" y="212"/>
                  </a:lnTo>
                  <a:lnTo>
                    <a:pt x="54" y="187"/>
                  </a:lnTo>
                  <a:lnTo>
                    <a:pt x="55" y="163"/>
                  </a:lnTo>
                  <a:lnTo>
                    <a:pt x="54" y="140"/>
                  </a:lnTo>
                  <a:lnTo>
                    <a:pt x="48" y="119"/>
                  </a:lnTo>
                  <a:lnTo>
                    <a:pt x="34" y="100"/>
                  </a:lnTo>
                  <a:lnTo>
                    <a:pt x="15" y="85"/>
                  </a:lnTo>
                  <a:lnTo>
                    <a:pt x="10" y="84"/>
                  </a:lnTo>
                  <a:lnTo>
                    <a:pt x="6" y="83"/>
                  </a:lnTo>
                  <a:lnTo>
                    <a:pt x="3" y="80"/>
                  </a:lnTo>
                  <a:lnTo>
                    <a:pt x="0" y="77"/>
                  </a:lnTo>
                  <a:lnTo>
                    <a:pt x="4" y="61"/>
                  </a:lnTo>
                  <a:lnTo>
                    <a:pt x="11" y="47"/>
                  </a:lnTo>
                  <a:lnTo>
                    <a:pt x="21" y="34"/>
                  </a:lnTo>
                  <a:lnTo>
                    <a:pt x="32" y="22"/>
                  </a:lnTo>
                  <a:lnTo>
                    <a:pt x="41" y="16"/>
                  </a:lnTo>
                  <a:lnTo>
                    <a:pt x="51" y="10"/>
                  </a:lnTo>
                  <a:lnTo>
                    <a:pt x="61" y="6"/>
                  </a:lnTo>
                  <a:lnTo>
                    <a:pt x="72" y="2"/>
                  </a:lnTo>
                  <a:lnTo>
                    <a:pt x="83" y="0"/>
                  </a:lnTo>
                  <a:lnTo>
                    <a:pt x="95" y="0"/>
                  </a:lnTo>
                  <a:lnTo>
                    <a:pt x="106" y="0"/>
                  </a:lnTo>
                  <a:lnTo>
                    <a:pt x="117" y="2"/>
                  </a:lnTo>
                  <a:lnTo>
                    <a:pt x="123" y="5"/>
                  </a:lnTo>
                  <a:lnTo>
                    <a:pt x="129" y="8"/>
                  </a:lnTo>
                  <a:lnTo>
                    <a:pt x="136" y="11"/>
                  </a:lnTo>
                  <a:lnTo>
                    <a:pt x="142" y="14"/>
                  </a:lnTo>
                  <a:lnTo>
                    <a:pt x="148" y="18"/>
                  </a:lnTo>
                  <a:lnTo>
                    <a:pt x="153" y="22"/>
                  </a:lnTo>
                  <a:lnTo>
                    <a:pt x="157" y="27"/>
                  </a:lnTo>
                  <a:lnTo>
                    <a:pt x="161"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2" name="Freeform 70">
              <a:extLst>
                <a:ext uri="{FF2B5EF4-FFF2-40B4-BE49-F238E27FC236}">
                  <a16:creationId xmlns:a16="http://schemas.microsoft.com/office/drawing/2014/main" id="{B4EDDFAC-EEE4-19A5-A990-010D5CABCFBE}"/>
                </a:ext>
              </a:extLst>
            </p:cNvPr>
            <p:cNvSpPr>
              <a:spLocks/>
            </p:cNvSpPr>
            <p:nvPr/>
          </p:nvSpPr>
          <p:spPr bwMode="auto">
            <a:xfrm>
              <a:off x="3666" y="2402"/>
              <a:ext cx="73" cy="200"/>
            </a:xfrm>
            <a:custGeom>
              <a:avLst/>
              <a:gdLst>
                <a:gd name="T0" fmla="*/ 73 w 73"/>
                <a:gd name="T1" fmla="*/ 31 h 200"/>
                <a:gd name="T2" fmla="*/ 72 w 73"/>
                <a:gd name="T3" fmla="*/ 51 h 200"/>
                <a:gd name="T4" fmla="*/ 70 w 73"/>
                <a:gd name="T5" fmla="*/ 73 h 200"/>
                <a:gd name="T6" fmla="*/ 68 w 73"/>
                <a:gd name="T7" fmla="*/ 94 h 200"/>
                <a:gd name="T8" fmla="*/ 64 w 73"/>
                <a:gd name="T9" fmla="*/ 113 h 200"/>
                <a:gd name="T10" fmla="*/ 59 w 73"/>
                <a:gd name="T11" fmla="*/ 134 h 200"/>
                <a:gd name="T12" fmla="*/ 53 w 73"/>
                <a:gd name="T13" fmla="*/ 154 h 200"/>
                <a:gd name="T14" fmla="*/ 46 w 73"/>
                <a:gd name="T15" fmla="*/ 172 h 200"/>
                <a:gd name="T16" fmla="*/ 36 w 73"/>
                <a:gd name="T17" fmla="*/ 189 h 200"/>
                <a:gd name="T18" fmla="*/ 29 w 73"/>
                <a:gd name="T19" fmla="*/ 195 h 200"/>
                <a:gd name="T20" fmla="*/ 22 w 73"/>
                <a:gd name="T21" fmla="*/ 199 h 200"/>
                <a:gd name="T22" fmla="*/ 12 w 73"/>
                <a:gd name="T23" fmla="*/ 200 h 200"/>
                <a:gd name="T24" fmla="*/ 3 w 73"/>
                <a:gd name="T25" fmla="*/ 199 h 200"/>
                <a:gd name="T26" fmla="*/ 1 w 73"/>
                <a:gd name="T27" fmla="*/ 195 h 200"/>
                <a:gd name="T28" fmla="*/ 0 w 73"/>
                <a:gd name="T29" fmla="*/ 191 h 200"/>
                <a:gd name="T30" fmla="*/ 1 w 73"/>
                <a:gd name="T31" fmla="*/ 188 h 200"/>
                <a:gd name="T32" fmla="*/ 3 w 73"/>
                <a:gd name="T33" fmla="*/ 184 h 200"/>
                <a:gd name="T34" fmla="*/ 14 w 73"/>
                <a:gd name="T35" fmla="*/ 163 h 200"/>
                <a:gd name="T36" fmla="*/ 23 w 73"/>
                <a:gd name="T37" fmla="*/ 142 h 200"/>
                <a:gd name="T38" fmla="*/ 31 w 73"/>
                <a:gd name="T39" fmla="*/ 121 h 200"/>
                <a:gd name="T40" fmla="*/ 39 w 73"/>
                <a:gd name="T41" fmla="*/ 98 h 200"/>
                <a:gd name="T42" fmla="*/ 45 w 73"/>
                <a:gd name="T43" fmla="*/ 76 h 200"/>
                <a:gd name="T44" fmla="*/ 50 w 73"/>
                <a:gd name="T45" fmla="*/ 53 h 200"/>
                <a:gd name="T46" fmla="*/ 53 w 73"/>
                <a:gd name="T47" fmla="*/ 28 h 200"/>
                <a:gd name="T48" fmla="*/ 54 w 73"/>
                <a:gd name="T49" fmla="*/ 4 h 200"/>
                <a:gd name="T50" fmla="*/ 57 w 73"/>
                <a:gd name="T51" fmla="*/ 3 h 200"/>
                <a:gd name="T52" fmla="*/ 59 w 73"/>
                <a:gd name="T53" fmla="*/ 0 h 200"/>
                <a:gd name="T54" fmla="*/ 62 w 73"/>
                <a:gd name="T55" fmla="*/ 0 h 200"/>
                <a:gd name="T56" fmla="*/ 65 w 73"/>
                <a:gd name="T57" fmla="*/ 1 h 200"/>
                <a:gd name="T58" fmla="*/ 69 w 73"/>
                <a:gd name="T59" fmla="*/ 8 h 200"/>
                <a:gd name="T60" fmla="*/ 72 w 73"/>
                <a:gd name="T61" fmla="*/ 15 h 200"/>
                <a:gd name="T62" fmla="*/ 73 w 73"/>
                <a:gd name="T63" fmla="*/ 23 h 200"/>
                <a:gd name="T64" fmla="*/ 73 w 73"/>
                <a:gd name="T65" fmla="*/ 3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3" h="200">
                  <a:moveTo>
                    <a:pt x="73" y="31"/>
                  </a:moveTo>
                  <a:lnTo>
                    <a:pt x="72" y="51"/>
                  </a:lnTo>
                  <a:lnTo>
                    <a:pt x="70" y="73"/>
                  </a:lnTo>
                  <a:lnTo>
                    <a:pt x="68" y="94"/>
                  </a:lnTo>
                  <a:lnTo>
                    <a:pt x="64" y="113"/>
                  </a:lnTo>
                  <a:lnTo>
                    <a:pt x="59" y="134"/>
                  </a:lnTo>
                  <a:lnTo>
                    <a:pt x="53" y="154"/>
                  </a:lnTo>
                  <a:lnTo>
                    <a:pt x="46" y="172"/>
                  </a:lnTo>
                  <a:lnTo>
                    <a:pt x="36" y="189"/>
                  </a:lnTo>
                  <a:lnTo>
                    <a:pt x="29" y="195"/>
                  </a:lnTo>
                  <a:lnTo>
                    <a:pt x="22" y="199"/>
                  </a:lnTo>
                  <a:lnTo>
                    <a:pt x="12" y="200"/>
                  </a:lnTo>
                  <a:lnTo>
                    <a:pt x="3" y="199"/>
                  </a:lnTo>
                  <a:lnTo>
                    <a:pt x="1" y="195"/>
                  </a:lnTo>
                  <a:lnTo>
                    <a:pt x="0" y="191"/>
                  </a:lnTo>
                  <a:lnTo>
                    <a:pt x="1" y="188"/>
                  </a:lnTo>
                  <a:lnTo>
                    <a:pt x="3" y="184"/>
                  </a:lnTo>
                  <a:lnTo>
                    <a:pt x="14" y="163"/>
                  </a:lnTo>
                  <a:lnTo>
                    <a:pt x="23" y="142"/>
                  </a:lnTo>
                  <a:lnTo>
                    <a:pt x="31" y="121"/>
                  </a:lnTo>
                  <a:lnTo>
                    <a:pt x="39" y="98"/>
                  </a:lnTo>
                  <a:lnTo>
                    <a:pt x="45" y="76"/>
                  </a:lnTo>
                  <a:lnTo>
                    <a:pt x="50" y="53"/>
                  </a:lnTo>
                  <a:lnTo>
                    <a:pt x="53" y="28"/>
                  </a:lnTo>
                  <a:lnTo>
                    <a:pt x="54" y="4"/>
                  </a:lnTo>
                  <a:lnTo>
                    <a:pt x="57" y="3"/>
                  </a:lnTo>
                  <a:lnTo>
                    <a:pt x="59" y="0"/>
                  </a:lnTo>
                  <a:lnTo>
                    <a:pt x="62" y="0"/>
                  </a:lnTo>
                  <a:lnTo>
                    <a:pt x="65" y="1"/>
                  </a:lnTo>
                  <a:lnTo>
                    <a:pt x="69" y="8"/>
                  </a:lnTo>
                  <a:lnTo>
                    <a:pt x="72" y="15"/>
                  </a:lnTo>
                  <a:lnTo>
                    <a:pt x="73" y="23"/>
                  </a:lnTo>
                  <a:lnTo>
                    <a:pt x="73"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3" name="Freeform 71">
              <a:extLst>
                <a:ext uri="{FF2B5EF4-FFF2-40B4-BE49-F238E27FC236}">
                  <a16:creationId xmlns:a16="http://schemas.microsoft.com/office/drawing/2014/main" id="{E4821D57-65D0-4E5D-AC61-CCB42101148C}"/>
                </a:ext>
              </a:extLst>
            </p:cNvPr>
            <p:cNvSpPr>
              <a:spLocks/>
            </p:cNvSpPr>
            <p:nvPr/>
          </p:nvSpPr>
          <p:spPr bwMode="auto">
            <a:xfrm>
              <a:off x="3746" y="2466"/>
              <a:ext cx="136" cy="640"/>
            </a:xfrm>
            <a:custGeom>
              <a:avLst/>
              <a:gdLst>
                <a:gd name="T0" fmla="*/ 38 w 136"/>
                <a:gd name="T1" fmla="*/ 21 h 640"/>
                <a:gd name="T2" fmla="*/ 50 w 136"/>
                <a:gd name="T3" fmla="*/ 36 h 640"/>
                <a:gd name="T4" fmla="*/ 60 w 136"/>
                <a:gd name="T5" fmla="*/ 52 h 640"/>
                <a:gd name="T6" fmla="*/ 69 w 136"/>
                <a:gd name="T7" fmla="*/ 68 h 640"/>
                <a:gd name="T8" fmla="*/ 78 w 136"/>
                <a:gd name="T9" fmla="*/ 85 h 640"/>
                <a:gd name="T10" fmla="*/ 85 w 136"/>
                <a:gd name="T11" fmla="*/ 101 h 640"/>
                <a:gd name="T12" fmla="*/ 93 w 136"/>
                <a:gd name="T13" fmla="*/ 118 h 640"/>
                <a:gd name="T14" fmla="*/ 100 w 136"/>
                <a:gd name="T15" fmla="*/ 135 h 640"/>
                <a:gd name="T16" fmla="*/ 107 w 136"/>
                <a:gd name="T17" fmla="*/ 152 h 640"/>
                <a:gd name="T18" fmla="*/ 118 w 136"/>
                <a:gd name="T19" fmla="*/ 185 h 640"/>
                <a:gd name="T20" fmla="*/ 126 w 136"/>
                <a:gd name="T21" fmla="*/ 219 h 640"/>
                <a:gd name="T22" fmla="*/ 132 w 136"/>
                <a:gd name="T23" fmla="*/ 253 h 640"/>
                <a:gd name="T24" fmla="*/ 135 w 136"/>
                <a:gd name="T25" fmla="*/ 287 h 640"/>
                <a:gd name="T26" fmla="*/ 136 w 136"/>
                <a:gd name="T27" fmla="*/ 326 h 640"/>
                <a:gd name="T28" fmla="*/ 136 w 136"/>
                <a:gd name="T29" fmla="*/ 364 h 640"/>
                <a:gd name="T30" fmla="*/ 135 w 136"/>
                <a:gd name="T31" fmla="*/ 402 h 640"/>
                <a:gd name="T32" fmla="*/ 132 w 136"/>
                <a:gd name="T33" fmla="*/ 437 h 640"/>
                <a:gd name="T34" fmla="*/ 127 w 136"/>
                <a:gd name="T35" fmla="*/ 473 h 640"/>
                <a:gd name="T36" fmla="*/ 118 w 136"/>
                <a:gd name="T37" fmla="*/ 508 h 640"/>
                <a:gd name="T38" fmla="*/ 108 w 136"/>
                <a:gd name="T39" fmla="*/ 542 h 640"/>
                <a:gd name="T40" fmla="*/ 96 w 136"/>
                <a:gd name="T41" fmla="*/ 573 h 640"/>
                <a:gd name="T42" fmla="*/ 89 w 136"/>
                <a:gd name="T43" fmla="*/ 582 h 640"/>
                <a:gd name="T44" fmla="*/ 83 w 136"/>
                <a:gd name="T45" fmla="*/ 592 h 640"/>
                <a:gd name="T46" fmla="*/ 77 w 136"/>
                <a:gd name="T47" fmla="*/ 600 h 640"/>
                <a:gd name="T48" fmla="*/ 72 w 136"/>
                <a:gd name="T49" fmla="*/ 610 h 640"/>
                <a:gd name="T50" fmla="*/ 66 w 136"/>
                <a:gd name="T51" fmla="*/ 620 h 640"/>
                <a:gd name="T52" fmla="*/ 59 w 136"/>
                <a:gd name="T53" fmla="*/ 627 h 640"/>
                <a:gd name="T54" fmla="*/ 50 w 136"/>
                <a:gd name="T55" fmla="*/ 634 h 640"/>
                <a:gd name="T56" fmla="*/ 40 w 136"/>
                <a:gd name="T57" fmla="*/ 640 h 640"/>
                <a:gd name="T58" fmla="*/ 35 w 136"/>
                <a:gd name="T59" fmla="*/ 640 h 640"/>
                <a:gd name="T60" fmla="*/ 32 w 136"/>
                <a:gd name="T61" fmla="*/ 639 h 640"/>
                <a:gd name="T62" fmla="*/ 28 w 136"/>
                <a:gd name="T63" fmla="*/ 637 h 640"/>
                <a:gd name="T64" fmla="*/ 28 w 136"/>
                <a:gd name="T65" fmla="*/ 632 h 640"/>
                <a:gd name="T66" fmla="*/ 46 w 136"/>
                <a:gd name="T67" fmla="*/ 607 h 640"/>
                <a:gd name="T68" fmla="*/ 61 w 136"/>
                <a:gd name="T69" fmla="*/ 582 h 640"/>
                <a:gd name="T70" fmla="*/ 72 w 136"/>
                <a:gd name="T71" fmla="*/ 555 h 640"/>
                <a:gd name="T72" fmla="*/ 80 w 136"/>
                <a:gd name="T73" fmla="*/ 527 h 640"/>
                <a:gd name="T74" fmla="*/ 87 w 136"/>
                <a:gd name="T75" fmla="*/ 498 h 640"/>
                <a:gd name="T76" fmla="*/ 90 w 136"/>
                <a:gd name="T77" fmla="*/ 467 h 640"/>
                <a:gd name="T78" fmla="*/ 94 w 136"/>
                <a:gd name="T79" fmla="*/ 436 h 640"/>
                <a:gd name="T80" fmla="*/ 96 w 136"/>
                <a:gd name="T81" fmla="*/ 405 h 640"/>
                <a:gd name="T82" fmla="*/ 96 w 136"/>
                <a:gd name="T83" fmla="*/ 363 h 640"/>
                <a:gd name="T84" fmla="*/ 95 w 136"/>
                <a:gd name="T85" fmla="*/ 320 h 640"/>
                <a:gd name="T86" fmla="*/ 90 w 136"/>
                <a:gd name="T87" fmla="*/ 279 h 640"/>
                <a:gd name="T88" fmla="*/ 84 w 136"/>
                <a:gd name="T89" fmla="*/ 236 h 640"/>
                <a:gd name="T90" fmla="*/ 77 w 136"/>
                <a:gd name="T91" fmla="*/ 196 h 640"/>
                <a:gd name="T92" fmla="*/ 66 w 136"/>
                <a:gd name="T93" fmla="*/ 155 h 640"/>
                <a:gd name="T94" fmla="*/ 54 w 136"/>
                <a:gd name="T95" fmla="*/ 116 h 640"/>
                <a:gd name="T96" fmla="*/ 39 w 136"/>
                <a:gd name="T97" fmla="*/ 79 h 640"/>
                <a:gd name="T98" fmla="*/ 33 w 136"/>
                <a:gd name="T99" fmla="*/ 71 h 640"/>
                <a:gd name="T100" fmla="*/ 29 w 136"/>
                <a:gd name="T101" fmla="*/ 62 h 640"/>
                <a:gd name="T102" fmla="*/ 27 w 136"/>
                <a:gd name="T103" fmla="*/ 53 h 640"/>
                <a:gd name="T104" fmla="*/ 23 w 136"/>
                <a:gd name="T105" fmla="*/ 45 h 640"/>
                <a:gd name="T106" fmla="*/ 16 w 136"/>
                <a:gd name="T107" fmla="*/ 34 h 640"/>
                <a:gd name="T108" fmla="*/ 6 w 136"/>
                <a:gd name="T109" fmla="*/ 23 h 640"/>
                <a:gd name="T110" fmla="*/ 0 w 136"/>
                <a:gd name="T111" fmla="*/ 12 h 640"/>
                <a:gd name="T112" fmla="*/ 5 w 136"/>
                <a:gd name="T113" fmla="*/ 0 h 640"/>
                <a:gd name="T114" fmla="*/ 15 w 136"/>
                <a:gd name="T115" fmla="*/ 1 h 640"/>
                <a:gd name="T116" fmla="*/ 23 w 136"/>
                <a:gd name="T117" fmla="*/ 7 h 640"/>
                <a:gd name="T118" fmla="*/ 30 w 136"/>
                <a:gd name="T119" fmla="*/ 14 h 640"/>
                <a:gd name="T120" fmla="*/ 38 w 136"/>
                <a:gd name="T121" fmla="*/ 2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 h="640">
                  <a:moveTo>
                    <a:pt x="38" y="21"/>
                  </a:moveTo>
                  <a:lnTo>
                    <a:pt x="50" y="36"/>
                  </a:lnTo>
                  <a:lnTo>
                    <a:pt x="60" y="52"/>
                  </a:lnTo>
                  <a:lnTo>
                    <a:pt x="69" y="68"/>
                  </a:lnTo>
                  <a:lnTo>
                    <a:pt x="78" y="85"/>
                  </a:lnTo>
                  <a:lnTo>
                    <a:pt x="85" y="101"/>
                  </a:lnTo>
                  <a:lnTo>
                    <a:pt x="93" y="118"/>
                  </a:lnTo>
                  <a:lnTo>
                    <a:pt x="100" y="135"/>
                  </a:lnTo>
                  <a:lnTo>
                    <a:pt x="107" y="152"/>
                  </a:lnTo>
                  <a:lnTo>
                    <a:pt x="118" y="185"/>
                  </a:lnTo>
                  <a:lnTo>
                    <a:pt x="126" y="219"/>
                  </a:lnTo>
                  <a:lnTo>
                    <a:pt x="132" y="253"/>
                  </a:lnTo>
                  <a:lnTo>
                    <a:pt x="135" y="287"/>
                  </a:lnTo>
                  <a:lnTo>
                    <a:pt x="136" y="326"/>
                  </a:lnTo>
                  <a:lnTo>
                    <a:pt x="136" y="364"/>
                  </a:lnTo>
                  <a:lnTo>
                    <a:pt x="135" y="402"/>
                  </a:lnTo>
                  <a:lnTo>
                    <a:pt x="132" y="437"/>
                  </a:lnTo>
                  <a:lnTo>
                    <a:pt x="127" y="473"/>
                  </a:lnTo>
                  <a:lnTo>
                    <a:pt x="118" y="508"/>
                  </a:lnTo>
                  <a:lnTo>
                    <a:pt x="108" y="542"/>
                  </a:lnTo>
                  <a:lnTo>
                    <a:pt x="96" y="573"/>
                  </a:lnTo>
                  <a:lnTo>
                    <a:pt x="89" y="582"/>
                  </a:lnTo>
                  <a:lnTo>
                    <a:pt x="83" y="592"/>
                  </a:lnTo>
                  <a:lnTo>
                    <a:pt x="77" y="600"/>
                  </a:lnTo>
                  <a:lnTo>
                    <a:pt x="72" y="610"/>
                  </a:lnTo>
                  <a:lnTo>
                    <a:pt x="66" y="620"/>
                  </a:lnTo>
                  <a:lnTo>
                    <a:pt x="59" y="627"/>
                  </a:lnTo>
                  <a:lnTo>
                    <a:pt x="50" y="634"/>
                  </a:lnTo>
                  <a:lnTo>
                    <a:pt x="40" y="640"/>
                  </a:lnTo>
                  <a:lnTo>
                    <a:pt x="35" y="640"/>
                  </a:lnTo>
                  <a:lnTo>
                    <a:pt x="32" y="639"/>
                  </a:lnTo>
                  <a:lnTo>
                    <a:pt x="28" y="637"/>
                  </a:lnTo>
                  <a:lnTo>
                    <a:pt x="28" y="632"/>
                  </a:lnTo>
                  <a:lnTo>
                    <a:pt x="46" y="607"/>
                  </a:lnTo>
                  <a:lnTo>
                    <a:pt x="61" y="582"/>
                  </a:lnTo>
                  <a:lnTo>
                    <a:pt x="72" y="555"/>
                  </a:lnTo>
                  <a:lnTo>
                    <a:pt x="80" y="527"/>
                  </a:lnTo>
                  <a:lnTo>
                    <a:pt x="87" y="498"/>
                  </a:lnTo>
                  <a:lnTo>
                    <a:pt x="90" y="467"/>
                  </a:lnTo>
                  <a:lnTo>
                    <a:pt x="94" y="436"/>
                  </a:lnTo>
                  <a:lnTo>
                    <a:pt x="96" y="405"/>
                  </a:lnTo>
                  <a:lnTo>
                    <a:pt x="96" y="363"/>
                  </a:lnTo>
                  <a:lnTo>
                    <a:pt x="95" y="320"/>
                  </a:lnTo>
                  <a:lnTo>
                    <a:pt x="90" y="279"/>
                  </a:lnTo>
                  <a:lnTo>
                    <a:pt x="84" y="236"/>
                  </a:lnTo>
                  <a:lnTo>
                    <a:pt x="77" y="196"/>
                  </a:lnTo>
                  <a:lnTo>
                    <a:pt x="66" y="155"/>
                  </a:lnTo>
                  <a:lnTo>
                    <a:pt x="54" y="116"/>
                  </a:lnTo>
                  <a:lnTo>
                    <a:pt x="39" y="79"/>
                  </a:lnTo>
                  <a:lnTo>
                    <a:pt x="33" y="71"/>
                  </a:lnTo>
                  <a:lnTo>
                    <a:pt x="29" y="62"/>
                  </a:lnTo>
                  <a:lnTo>
                    <a:pt x="27" y="53"/>
                  </a:lnTo>
                  <a:lnTo>
                    <a:pt x="23" y="45"/>
                  </a:lnTo>
                  <a:lnTo>
                    <a:pt x="16" y="34"/>
                  </a:lnTo>
                  <a:lnTo>
                    <a:pt x="6" y="23"/>
                  </a:lnTo>
                  <a:lnTo>
                    <a:pt x="0" y="12"/>
                  </a:lnTo>
                  <a:lnTo>
                    <a:pt x="5" y="0"/>
                  </a:lnTo>
                  <a:lnTo>
                    <a:pt x="15" y="1"/>
                  </a:lnTo>
                  <a:lnTo>
                    <a:pt x="23" y="7"/>
                  </a:lnTo>
                  <a:lnTo>
                    <a:pt x="30" y="14"/>
                  </a:lnTo>
                  <a:lnTo>
                    <a:pt x="38"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4" name="Freeform 72">
              <a:extLst>
                <a:ext uri="{FF2B5EF4-FFF2-40B4-BE49-F238E27FC236}">
                  <a16:creationId xmlns:a16="http://schemas.microsoft.com/office/drawing/2014/main" id="{6B949690-93D8-48AB-8259-0F04AA49EA31}"/>
                </a:ext>
              </a:extLst>
            </p:cNvPr>
            <p:cNvSpPr>
              <a:spLocks/>
            </p:cNvSpPr>
            <p:nvPr/>
          </p:nvSpPr>
          <p:spPr bwMode="auto">
            <a:xfrm>
              <a:off x="3031" y="2517"/>
              <a:ext cx="151" cy="134"/>
            </a:xfrm>
            <a:custGeom>
              <a:avLst/>
              <a:gdLst>
                <a:gd name="T0" fmla="*/ 51 w 151"/>
                <a:gd name="T1" fmla="*/ 5 h 134"/>
                <a:gd name="T2" fmla="*/ 47 w 151"/>
                <a:gd name="T3" fmla="*/ 14 h 134"/>
                <a:gd name="T4" fmla="*/ 43 w 151"/>
                <a:gd name="T5" fmla="*/ 25 h 134"/>
                <a:gd name="T6" fmla="*/ 39 w 151"/>
                <a:gd name="T7" fmla="*/ 36 h 134"/>
                <a:gd name="T8" fmla="*/ 39 w 151"/>
                <a:gd name="T9" fmla="*/ 48 h 134"/>
                <a:gd name="T10" fmla="*/ 40 w 151"/>
                <a:gd name="T11" fmla="*/ 55 h 134"/>
                <a:gd name="T12" fmla="*/ 40 w 151"/>
                <a:gd name="T13" fmla="*/ 57 h 134"/>
                <a:gd name="T14" fmla="*/ 41 w 151"/>
                <a:gd name="T15" fmla="*/ 59 h 134"/>
                <a:gd name="T16" fmla="*/ 44 w 151"/>
                <a:gd name="T17" fmla="*/ 62 h 134"/>
                <a:gd name="T18" fmla="*/ 53 w 151"/>
                <a:gd name="T19" fmla="*/ 74 h 134"/>
                <a:gd name="T20" fmla="*/ 64 w 151"/>
                <a:gd name="T21" fmla="*/ 84 h 134"/>
                <a:gd name="T22" fmla="*/ 77 w 151"/>
                <a:gd name="T23" fmla="*/ 92 h 134"/>
                <a:gd name="T24" fmla="*/ 90 w 151"/>
                <a:gd name="T25" fmla="*/ 98 h 134"/>
                <a:gd name="T26" fmla="*/ 105 w 151"/>
                <a:gd name="T27" fmla="*/ 103 h 134"/>
                <a:gd name="T28" fmla="*/ 118 w 151"/>
                <a:gd name="T29" fmla="*/ 106 h 134"/>
                <a:gd name="T30" fmla="*/ 134 w 151"/>
                <a:gd name="T31" fmla="*/ 107 h 134"/>
                <a:gd name="T32" fmla="*/ 149 w 151"/>
                <a:gd name="T33" fmla="*/ 107 h 134"/>
                <a:gd name="T34" fmla="*/ 151 w 151"/>
                <a:gd name="T35" fmla="*/ 112 h 134"/>
                <a:gd name="T36" fmla="*/ 150 w 151"/>
                <a:gd name="T37" fmla="*/ 117 h 134"/>
                <a:gd name="T38" fmla="*/ 145 w 151"/>
                <a:gd name="T39" fmla="*/ 120 h 134"/>
                <a:gd name="T40" fmla="*/ 141 w 151"/>
                <a:gd name="T41" fmla="*/ 123 h 134"/>
                <a:gd name="T42" fmla="*/ 135 w 151"/>
                <a:gd name="T43" fmla="*/ 126 h 134"/>
                <a:gd name="T44" fmla="*/ 128 w 151"/>
                <a:gd name="T45" fmla="*/ 129 h 134"/>
                <a:gd name="T46" fmla="*/ 120 w 151"/>
                <a:gd name="T47" fmla="*/ 131 h 134"/>
                <a:gd name="T48" fmla="*/ 112 w 151"/>
                <a:gd name="T49" fmla="*/ 133 h 134"/>
                <a:gd name="T50" fmla="*/ 105 w 151"/>
                <a:gd name="T51" fmla="*/ 134 h 134"/>
                <a:gd name="T52" fmla="*/ 96 w 151"/>
                <a:gd name="T53" fmla="*/ 134 h 134"/>
                <a:gd name="T54" fmla="*/ 88 w 151"/>
                <a:gd name="T55" fmla="*/ 134 h 134"/>
                <a:gd name="T56" fmla="*/ 80 w 151"/>
                <a:gd name="T57" fmla="*/ 134 h 134"/>
                <a:gd name="T58" fmla="*/ 69 w 151"/>
                <a:gd name="T59" fmla="*/ 131 h 134"/>
                <a:gd name="T60" fmla="*/ 58 w 151"/>
                <a:gd name="T61" fmla="*/ 129 h 134"/>
                <a:gd name="T62" fmla="*/ 47 w 151"/>
                <a:gd name="T63" fmla="*/ 125 h 134"/>
                <a:gd name="T64" fmla="*/ 36 w 151"/>
                <a:gd name="T65" fmla="*/ 120 h 134"/>
                <a:gd name="T66" fmla="*/ 27 w 151"/>
                <a:gd name="T67" fmla="*/ 114 h 134"/>
                <a:gd name="T68" fmla="*/ 18 w 151"/>
                <a:gd name="T69" fmla="*/ 107 h 134"/>
                <a:gd name="T70" fmla="*/ 11 w 151"/>
                <a:gd name="T71" fmla="*/ 97 h 134"/>
                <a:gd name="T72" fmla="*/ 4 w 151"/>
                <a:gd name="T73" fmla="*/ 87 h 134"/>
                <a:gd name="T74" fmla="*/ 0 w 151"/>
                <a:gd name="T75" fmla="*/ 72 h 134"/>
                <a:gd name="T76" fmla="*/ 0 w 151"/>
                <a:gd name="T77" fmla="*/ 55 h 134"/>
                <a:gd name="T78" fmla="*/ 4 w 151"/>
                <a:gd name="T79" fmla="*/ 39 h 134"/>
                <a:gd name="T80" fmla="*/ 11 w 151"/>
                <a:gd name="T81" fmla="*/ 25 h 134"/>
                <a:gd name="T82" fmla="*/ 16 w 151"/>
                <a:gd name="T83" fmla="*/ 22 h 134"/>
                <a:gd name="T84" fmla="*/ 19 w 151"/>
                <a:gd name="T85" fmla="*/ 17 h 134"/>
                <a:gd name="T86" fmla="*/ 23 w 151"/>
                <a:gd name="T87" fmla="*/ 13 h 134"/>
                <a:gd name="T88" fmla="*/ 28 w 151"/>
                <a:gd name="T89" fmla="*/ 9 h 134"/>
                <a:gd name="T90" fmla="*/ 32 w 151"/>
                <a:gd name="T91" fmla="*/ 6 h 134"/>
                <a:gd name="T92" fmla="*/ 36 w 151"/>
                <a:gd name="T93" fmla="*/ 3 h 134"/>
                <a:gd name="T94" fmla="*/ 41 w 151"/>
                <a:gd name="T95" fmla="*/ 1 h 134"/>
                <a:gd name="T96" fmla="*/ 47 w 151"/>
                <a:gd name="T97" fmla="*/ 0 h 134"/>
                <a:gd name="T98" fmla="*/ 51 w 151"/>
                <a:gd name="T99" fmla="*/ 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1" h="134">
                  <a:moveTo>
                    <a:pt x="51" y="5"/>
                  </a:moveTo>
                  <a:lnTo>
                    <a:pt x="47" y="14"/>
                  </a:lnTo>
                  <a:lnTo>
                    <a:pt x="43" y="25"/>
                  </a:lnTo>
                  <a:lnTo>
                    <a:pt x="39" y="36"/>
                  </a:lnTo>
                  <a:lnTo>
                    <a:pt x="39" y="48"/>
                  </a:lnTo>
                  <a:lnTo>
                    <a:pt x="40" y="55"/>
                  </a:lnTo>
                  <a:lnTo>
                    <a:pt x="40" y="57"/>
                  </a:lnTo>
                  <a:lnTo>
                    <a:pt x="41" y="59"/>
                  </a:lnTo>
                  <a:lnTo>
                    <a:pt x="44" y="62"/>
                  </a:lnTo>
                  <a:lnTo>
                    <a:pt x="53" y="74"/>
                  </a:lnTo>
                  <a:lnTo>
                    <a:pt x="64" y="84"/>
                  </a:lnTo>
                  <a:lnTo>
                    <a:pt x="77" y="92"/>
                  </a:lnTo>
                  <a:lnTo>
                    <a:pt x="90" y="98"/>
                  </a:lnTo>
                  <a:lnTo>
                    <a:pt x="105" y="103"/>
                  </a:lnTo>
                  <a:lnTo>
                    <a:pt x="118" y="106"/>
                  </a:lnTo>
                  <a:lnTo>
                    <a:pt x="134" y="107"/>
                  </a:lnTo>
                  <a:lnTo>
                    <a:pt x="149" y="107"/>
                  </a:lnTo>
                  <a:lnTo>
                    <a:pt x="151" y="112"/>
                  </a:lnTo>
                  <a:lnTo>
                    <a:pt x="150" y="117"/>
                  </a:lnTo>
                  <a:lnTo>
                    <a:pt x="145" y="120"/>
                  </a:lnTo>
                  <a:lnTo>
                    <a:pt x="141" y="123"/>
                  </a:lnTo>
                  <a:lnTo>
                    <a:pt x="135" y="126"/>
                  </a:lnTo>
                  <a:lnTo>
                    <a:pt x="128" y="129"/>
                  </a:lnTo>
                  <a:lnTo>
                    <a:pt x="120" y="131"/>
                  </a:lnTo>
                  <a:lnTo>
                    <a:pt x="112" y="133"/>
                  </a:lnTo>
                  <a:lnTo>
                    <a:pt x="105" y="134"/>
                  </a:lnTo>
                  <a:lnTo>
                    <a:pt x="96" y="134"/>
                  </a:lnTo>
                  <a:lnTo>
                    <a:pt x="88" y="134"/>
                  </a:lnTo>
                  <a:lnTo>
                    <a:pt x="80" y="134"/>
                  </a:lnTo>
                  <a:lnTo>
                    <a:pt x="69" y="131"/>
                  </a:lnTo>
                  <a:lnTo>
                    <a:pt x="58" y="129"/>
                  </a:lnTo>
                  <a:lnTo>
                    <a:pt x="47" y="125"/>
                  </a:lnTo>
                  <a:lnTo>
                    <a:pt x="36" y="120"/>
                  </a:lnTo>
                  <a:lnTo>
                    <a:pt x="27" y="114"/>
                  </a:lnTo>
                  <a:lnTo>
                    <a:pt x="18" y="107"/>
                  </a:lnTo>
                  <a:lnTo>
                    <a:pt x="11" y="97"/>
                  </a:lnTo>
                  <a:lnTo>
                    <a:pt x="4" y="87"/>
                  </a:lnTo>
                  <a:lnTo>
                    <a:pt x="0" y="72"/>
                  </a:lnTo>
                  <a:lnTo>
                    <a:pt x="0" y="55"/>
                  </a:lnTo>
                  <a:lnTo>
                    <a:pt x="4" y="39"/>
                  </a:lnTo>
                  <a:lnTo>
                    <a:pt x="11" y="25"/>
                  </a:lnTo>
                  <a:lnTo>
                    <a:pt x="16" y="22"/>
                  </a:lnTo>
                  <a:lnTo>
                    <a:pt x="19" y="17"/>
                  </a:lnTo>
                  <a:lnTo>
                    <a:pt x="23" y="13"/>
                  </a:lnTo>
                  <a:lnTo>
                    <a:pt x="28" y="9"/>
                  </a:lnTo>
                  <a:lnTo>
                    <a:pt x="32" y="6"/>
                  </a:lnTo>
                  <a:lnTo>
                    <a:pt x="36" y="3"/>
                  </a:lnTo>
                  <a:lnTo>
                    <a:pt x="41" y="1"/>
                  </a:lnTo>
                  <a:lnTo>
                    <a:pt x="47" y="0"/>
                  </a:lnTo>
                  <a:lnTo>
                    <a:pt x="51"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5" name="Freeform 73">
              <a:extLst>
                <a:ext uri="{FF2B5EF4-FFF2-40B4-BE49-F238E27FC236}">
                  <a16:creationId xmlns:a16="http://schemas.microsoft.com/office/drawing/2014/main" id="{691A4382-D6DC-1E3E-FB9C-BD31D1B17390}"/>
                </a:ext>
              </a:extLst>
            </p:cNvPr>
            <p:cNvSpPr>
              <a:spLocks/>
            </p:cNvSpPr>
            <p:nvPr/>
          </p:nvSpPr>
          <p:spPr bwMode="auto">
            <a:xfrm>
              <a:off x="2893" y="2606"/>
              <a:ext cx="284" cy="357"/>
            </a:xfrm>
            <a:custGeom>
              <a:avLst/>
              <a:gdLst>
                <a:gd name="T0" fmla="*/ 101 w 284"/>
                <a:gd name="T1" fmla="*/ 37 h 357"/>
                <a:gd name="T2" fmla="*/ 75 w 284"/>
                <a:gd name="T3" fmla="*/ 91 h 357"/>
                <a:gd name="T4" fmla="*/ 59 w 284"/>
                <a:gd name="T5" fmla="*/ 148 h 357"/>
                <a:gd name="T6" fmla="*/ 55 w 284"/>
                <a:gd name="T7" fmla="*/ 210 h 357"/>
                <a:gd name="T8" fmla="*/ 60 w 284"/>
                <a:gd name="T9" fmla="*/ 251 h 357"/>
                <a:gd name="T10" fmla="*/ 67 w 284"/>
                <a:gd name="T11" fmla="*/ 268 h 357"/>
                <a:gd name="T12" fmla="*/ 79 w 284"/>
                <a:gd name="T13" fmla="*/ 284 h 357"/>
                <a:gd name="T14" fmla="*/ 95 w 284"/>
                <a:gd name="T15" fmla="*/ 293 h 357"/>
                <a:gd name="T16" fmla="*/ 124 w 284"/>
                <a:gd name="T17" fmla="*/ 292 h 357"/>
                <a:gd name="T18" fmla="*/ 160 w 284"/>
                <a:gd name="T19" fmla="*/ 276 h 357"/>
                <a:gd name="T20" fmla="*/ 190 w 284"/>
                <a:gd name="T21" fmla="*/ 251 h 357"/>
                <a:gd name="T22" fmla="*/ 216 w 284"/>
                <a:gd name="T23" fmla="*/ 221 h 357"/>
                <a:gd name="T24" fmla="*/ 233 w 284"/>
                <a:gd name="T25" fmla="*/ 197 h 357"/>
                <a:gd name="T26" fmla="*/ 244 w 284"/>
                <a:gd name="T27" fmla="*/ 181 h 357"/>
                <a:gd name="T28" fmla="*/ 255 w 284"/>
                <a:gd name="T29" fmla="*/ 165 h 357"/>
                <a:gd name="T30" fmla="*/ 265 w 284"/>
                <a:gd name="T31" fmla="*/ 149 h 357"/>
                <a:gd name="T32" fmla="*/ 271 w 284"/>
                <a:gd name="T33" fmla="*/ 139 h 357"/>
                <a:gd name="T34" fmla="*/ 278 w 284"/>
                <a:gd name="T35" fmla="*/ 139 h 357"/>
                <a:gd name="T36" fmla="*/ 284 w 284"/>
                <a:gd name="T37" fmla="*/ 142 h 357"/>
                <a:gd name="T38" fmla="*/ 254 w 284"/>
                <a:gd name="T39" fmla="*/ 237 h 357"/>
                <a:gd name="T40" fmla="*/ 238 w 284"/>
                <a:gd name="T41" fmla="*/ 268 h 357"/>
                <a:gd name="T42" fmla="*/ 220 w 284"/>
                <a:gd name="T43" fmla="*/ 297 h 357"/>
                <a:gd name="T44" fmla="*/ 196 w 284"/>
                <a:gd name="T45" fmla="*/ 321 h 357"/>
                <a:gd name="T46" fmla="*/ 168 w 284"/>
                <a:gd name="T47" fmla="*/ 336 h 357"/>
                <a:gd name="T48" fmla="*/ 143 w 284"/>
                <a:gd name="T49" fmla="*/ 348 h 357"/>
                <a:gd name="T50" fmla="*/ 115 w 284"/>
                <a:gd name="T51" fmla="*/ 357 h 357"/>
                <a:gd name="T52" fmla="*/ 87 w 284"/>
                <a:gd name="T53" fmla="*/ 354 h 357"/>
                <a:gd name="T54" fmla="*/ 57 w 284"/>
                <a:gd name="T55" fmla="*/ 341 h 357"/>
                <a:gd name="T56" fmla="*/ 32 w 284"/>
                <a:gd name="T57" fmla="*/ 318 h 357"/>
                <a:gd name="T58" fmla="*/ 14 w 284"/>
                <a:gd name="T59" fmla="*/ 290 h 357"/>
                <a:gd name="T60" fmla="*/ 3 w 284"/>
                <a:gd name="T61" fmla="*/ 257 h 357"/>
                <a:gd name="T62" fmla="*/ 0 w 284"/>
                <a:gd name="T63" fmla="*/ 218 h 357"/>
                <a:gd name="T64" fmla="*/ 5 w 284"/>
                <a:gd name="T65" fmla="*/ 176 h 357"/>
                <a:gd name="T66" fmla="*/ 18 w 284"/>
                <a:gd name="T67" fmla="*/ 136 h 357"/>
                <a:gd name="T68" fmla="*/ 36 w 284"/>
                <a:gd name="T69" fmla="*/ 97 h 357"/>
                <a:gd name="T70" fmla="*/ 54 w 284"/>
                <a:gd name="T71" fmla="*/ 68 h 357"/>
                <a:gd name="T72" fmla="*/ 64 w 284"/>
                <a:gd name="T73" fmla="*/ 54 h 357"/>
                <a:gd name="T74" fmla="*/ 89 w 284"/>
                <a:gd name="T75" fmla="*/ 20 h 357"/>
                <a:gd name="T76" fmla="*/ 100 w 284"/>
                <a:gd name="T77" fmla="*/ 11 h 357"/>
                <a:gd name="T78" fmla="*/ 121 w 284"/>
                <a:gd name="T79"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4" h="357">
                  <a:moveTo>
                    <a:pt x="121" y="13"/>
                  </a:moveTo>
                  <a:lnTo>
                    <a:pt x="101" y="37"/>
                  </a:lnTo>
                  <a:lnTo>
                    <a:pt x="87" y="63"/>
                  </a:lnTo>
                  <a:lnTo>
                    <a:pt x="75" y="91"/>
                  </a:lnTo>
                  <a:lnTo>
                    <a:pt x="65" y="119"/>
                  </a:lnTo>
                  <a:lnTo>
                    <a:pt x="59" y="148"/>
                  </a:lnTo>
                  <a:lnTo>
                    <a:pt x="56" y="179"/>
                  </a:lnTo>
                  <a:lnTo>
                    <a:pt x="55" y="210"/>
                  </a:lnTo>
                  <a:lnTo>
                    <a:pt x="56" y="242"/>
                  </a:lnTo>
                  <a:lnTo>
                    <a:pt x="60" y="251"/>
                  </a:lnTo>
                  <a:lnTo>
                    <a:pt x="64" y="259"/>
                  </a:lnTo>
                  <a:lnTo>
                    <a:pt x="67" y="268"/>
                  </a:lnTo>
                  <a:lnTo>
                    <a:pt x="73" y="276"/>
                  </a:lnTo>
                  <a:lnTo>
                    <a:pt x="79" y="284"/>
                  </a:lnTo>
                  <a:lnTo>
                    <a:pt x="87" y="290"/>
                  </a:lnTo>
                  <a:lnTo>
                    <a:pt x="95" y="293"/>
                  </a:lnTo>
                  <a:lnTo>
                    <a:pt x="105" y="296"/>
                  </a:lnTo>
                  <a:lnTo>
                    <a:pt x="124" y="292"/>
                  </a:lnTo>
                  <a:lnTo>
                    <a:pt x="143" y="286"/>
                  </a:lnTo>
                  <a:lnTo>
                    <a:pt x="160" y="276"/>
                  </a:lnTo>
                  <a:lnTo>
                    <a:pt x="176" y="264"/>
                  </a:lnTo>
                  <a:lnTo>
                    <a:pt x="190" y="251"/>
                  </a:lnTo>
                  <a:lnTo>
                    <a:pt x="204" y="236"/>
                  </a:lnTo>
                  <a:lnTo>
                    <a:pt x="216" y="221"/>
                  </a:lnTo>
                  <a:lnTo>
                    <a:pt x="228" y="206"/>
                  </a:lnTo>
                  <a:lnTo>
                    <a:pt x="233" y="197"/>
                  </a:lnTo>
                  <a:lnTo>
                    <a:pt x="238" y="188"/>
                  </a:lnTo>
                  <a:lnTo>
                    <a:pt x="244" y="181"/>
                  </a:lnTo>
                  <a:lnTo>
                    <a:pt x="249" y="173"/>
                  </a:lnTo>
                  <a:lnTo>
                    <a:pt x="255" y="165"/>
                  </a:lnTo>
                  <a:lnTo>
                    <a:pt x="260" y="158"/>
                  </a:lnTo>
                  <a:lnTo>
                    <a:pt x="265" y="149"/>
                  </a:lnTo>
                  <a:lnTo>
                    <a:pt x="268" y="141"/>
                  </a:lnTo>
                  <a:lnTo>
                    <a:pt x="271" y="139"/>
                  </a:lnTo>
                  <a:lnTo>
                    <a:pt x="274" y="137"/>
                  </a:lnTo>
                  <a:lnTo>
                    <a:pt x="278" y="139"/>
                  </a:lnTo>
                  <a:lnTo>
                    <a:pt x="282" y="139"/>
                  </a:lnTo>
                  <a:lnTo>
                    <a:pt x="284" y="142"/>
                  </a:lnTo>
                  <a:lnTo>
                    <a:pt x="261" y="223"/>
                  </a:lnTo>
                  <a:lnTo>
                    <a:pt x="254" y="237"/>
                  </a:lnTo>
                  <a:lnTo>
                    <a:pt x="245" y="252"/>
                  </a:lnTo>
                  <a:lnTo>
                    <a:pt x="238" y="268"/>
                  </a:lnTo>
                  <a:lnTo>
                    <a:pt x="229" y="282"/>
                  </a:lnTo>
                  <a:lnTo>
                    <a:pt x="220" y="297"/>
                  </a:lnTo>
                  <a:lnTo>
                    <a:pt x="209" y="309"/>
                  </a:lnTo>
                  <a:lnTo>
                    <a:pt x="196" y="321"/>
                  </a:lnTo>
                  <a:lnTo>
                    <a:pt x="181" y="330"/>
                  </a:lnTo>
                  <a:lnTo>
                    <a:pt x="168" y="336"/>
                  </a:lnTo>
                  <a:lnTo>
                    <a:pt x="156" y="343"/>
                  </a:lnTo>
                  <a:lnTo>
                    <a:pt x="143" y="348"/>
                  </a:lnTo>
                  <a:lnTo>
                    <a:pt x="129" y="353"/>
                  </a:lnTo>
                  <a:lnTo>
                    <a:pt x="115" y="357"/>
                  </a:lnTo>
                  <a:lnTo>
                    <a:pt x="101" y="357"/>
                  </a:lnTo>
                  <a:lnTo>
                    <a:pt x="87" y="354"/>
                  </a:lnTo>
                  <a:lnTo>
                    <a:pt x="73" y="349"/>
                  </a:lnTo>
                  <a:lnTo>
                    <a:pt x="57" y="341"/>
                  </a:lnTo>
                  <a:lnTo>
                    <a:pt x="44" y="330"/>
                  </a:lnTo>
                  <a:lnTo>
                    <a:pt x="32" y="318"/>
                  </a:lnTo>
                  <a:lnTo>
                    <a:pt x="22" y="304"/>
                  </a:lnTo>
                  <a:lnTo>
                    <a:pt x="14" y="290"/>
                  </a:lnTo>
                  <a:lnTo>
                    <a:pt x="8" y="273"/>
                  </a:lnTo>
                  <a:lnTo>
                    <a:pt x="3" y="257"/>
                  </a:lnTo>
                  <a:lnTo>
                    <a:pt x="0" y="240"/>
                  </a:lnTo>
                  <a:lnTo>
                    <a:pt x="0" y="218"/>
                  </a:lnTo>
                  <a:lnTo>
                    <a:pt x="1" y="197"/>
                  </a:lnTo>
                  <a:lnTo>
                    <a:pt x="5" y="176"/>
                  </a:lnTo>
                  <a:lnTo>
                    <a:pt x="11" y="156"/>
                  </a:lnTo>
                  <a:lnTo>
                    <a:pt x="18" y="136"/>
                  </a:lnTo>
                  <a:lnTo>
                    <a:pt x="26" y="117"/>
                  </a:lnTo>
                  <a:lnTo>
                    <a:pt x="36" y="97"/>
                  </a:lnTo>
                  <a:lnTo>
                    <a:pt x="45" y="79"/>
                  </a:lnTo>
                  <a:lnTo>
                    <a:pt x="54" y="68"/>
                  </a:lnTo>
                  <a:lnTo>
                    <a:pt x="60" y="61"/>
                  </a:lnTo>
                  <a:lnTo>
                    <a:pt x="64" y="54"/>
                  </a:lnTo>
                  <a:lnTo>
                    <a:pt x="70" y="44"/>
                  </a:lnTo>
                  <a:lnTo>
                    <a:pt x="89" y="20"/>
                  </a:lnTo>
                  <a:lnTo>
                    <a:pt x="93" y="18"/>
                  </a:lnTo>
                  <a:lnTo>
                    <a:pt x="100" y="11"/>
                  </a:lnTo>
                  <a:lnTo>
                    <a:pt x="110" y="3"/>
                  </a:lnTo>
                  <a:lnTo>
                    <a:pt x="121" y="0"/>
                  </a:lnTo>
                  <a:lnTo>
                    <a:pt x="121"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6" name="Freeform 74">
              <a:extLst>
                <a:ext uri="{FF2B5EF4-FFF2-40B4-BE49-F238E27FC236}">
                  <a16:creationId xmlns:a16="http://schemas.microsoft.com/office/drawing/2014/main" id="{F808BA6E-8C64-C0FC-45ED-D059D432A5B5}"/>
                </a:ext>
              </a:extLst>
            </p:cNvPr>
            <p:cNvSpPr>
              <a:spLocks/>
            </p:cNvSpPr>
            <p:nvPr/>
          </p:nvSpPr>
          <p:spPr bwMode="auto">
            <a:xfrm>
              <a:off x="3554" y="2614"/>
              <a:ext cx="149" cy="66"/>
            </a:xfrm>
            <a:custGeom>
              <a:avLst/>
              <a:gdLst>
                <a:gd name="T0" fmla="*/ 146 w 149"/>
                <a:gd name="T1" fmla="*/ 5 h 66"/>
                <a:gd name="T2" fmla="*/ 149 w 149"/>
                <a:gd name="T3" fmla="*/ 15 h 66"/>
                <a:gd name="T4" fmla="*/ 148 w 149"/>
                <a:gd name="T5" fmla="*/ 25 h 66"/>
                <a:gd name="T6" fmla="*/ 145 w 149"/>
                <a:gd name="T7" fmla="*/ 34 h 66"/>
                <a:gd name="T8" fmla="*/ 141 w 149"/>
                <a:gd name="T9" fmla="*/ 44 h 66"/>
                <a:gd name="T10" fmla="*/ 137 w 149"/>
                <a:gd name="T11" fmla="*/ 49 h 66"/>
                <a:gd name="T12" fmla="*/ 132 w 149"/>
                <a:gd name="T13" fmla="*/ 54 h 66"/>
                <a:gd name="T14" fmla="*/ 127 w 149"/>
                <a:gd name="T15" fmla="*/ 56 h 66"/>
                <a:gd name="T16" fmla="*/ 121 w 149"/>
                <a:gd name="T17" fmla="*/ 57 h 66"/>
                <a:gd name="T18" fmla="*/ 115 w 149"/>
                <a:gd name="T19" fmla="*/ 59 h 66"/>
                <a:gd name="T20" fmla="*/ 109 w 149"/>
                <a:gd name="T21" fmla="*/ 60 h 66"/>
                <a:gd name="T22" fmla="*/ 104 w 149"/>
                <a:gd name="T23" fmla="*/ 62 h 66"/>
                <a:gd name="T24" fmla="*/ 98 w 149"/>
                <a:gd name="T25" fmla="*/ 65 h 66"/>
                <a:gd name="T26" fmla="*/ 86 w 149"/>
                <a:gd name="T27" fmla="*/ 66 h 66"/>
                <a:gd name="T28" fmla="*/ 73 w 149"/>
                <a:gd name="T29" fmla="*/ 66 h 66"/>
                <a:gd name="T30" fmla="*/ 60 w 149"/>
                <a:gd name="T31" fmla="*/ 66 h 66"/>
                <a:gd name="T32" fmla="*/ 48 w 149"/>
                <a:gd name="T33" fmla="*/ 64 h 66"/>
                <a:gd name="T34" fmla="*/ 36 w 149"/>
                <a:gd name="T35" fmla="*/ 61 h 66"/>
                <a:gd name="T36" fmla="*/ 25 w 149"/>
                <a:gd name="T37" fmla="*/ 59 h 66"/>
                <a:gd name="T38" fmla="*/ 14 w 149"/>
                <a:gd name="T39" fmla="*/ 54 h 66"/>
                <a:gd name="T40" fmla="*/ 3 w 149"/>
                <a:gd name="T41" fmla="*/ 49 h 66"/>
                <a:gd name="T42" fmla="*/ 2 w 149"/>
                <a:gd name="T43" fmla="*/ 46 h 66"/>
                <a:gd name="T44" fmla="*/ 1 w 149"/>
                <a:gd name="T45" fmla="*/ 43 h 66"/>
                <a:gd name="T46" fmla="*/ 0 w 149"/>
                <a:gd name="T47" fmla="*/ 40 h 66"/>
                <a:gd name="T48" fmla="*/ 1 w 149"/>
                <a:gd name="T49" fmla="*/ 37 h 66"/>
                <a:gd name="T50" fmla="*/ 8 w 149"/>
                <a:gd name="T51" fmla="*/ 34 h 66"/>
                <a:gd name="T52" fmla="*/ 15 w 149"/>
                <a:gd name="T53" fmla="*/ 36 h 66"/>
                <a:gd name="T54" fmla="*/ 23 w 149"/>
                <a:gd name="T55" fmla="*/ 37 h 66"/>
                <a:gd name="T56" fmla="*/ 31 w 149"/>
                <a:gd name="T57" fmla="*/ 38 h 66"/>
                <a:gd name="T58" fmla="*/ 41 w 149"/>
                <a:gd name="T59" fmla="*/ 39 h 66"/>
                <a:gd name="T60" fmla="*/ 51 w 149"/>
                <a:gd name="T61" fmla="*/ 38 h 66"/>
                <a:gd name="T62" fmla="*/ 60 w 149"/>
                <a:gd name="T63" fmla="*/ 36 h 66"/>
                <a:gd name="T64" fmla="*/ 69 w 149"/>
                <a:gd name="T65" fmla="*/ 33 h 66"/>
                <a:gd name="T66" fmla="*/ 78 w 149"/>
                <a:gd name="T67" fmla="*/ 31 h 66"/>
                <a:gd name="T68" fmla="*/ 87 w 149"/>
                <a:gd name="T69" fmla="*/ 27 h 66"/>
                <a:gd name="T70" fmla="*/ 96 w 149"/>
                <a:gd name="T71" fmla="*/ 23 h 66"/>
                <a:gd name="T72" fmla="*/ 104 w 149"/>
                <a:gd name="T73" fmla="*/ 20 h 66"/>
                <a:gd name="T74" fmla="*/ 108 w 149"/>
                <a:gd name="T75" fmla="*/ 15 h 66"/>
                <a:gd name="T76" fmla="*/ 113 w 149"/>
                <a:gd name="T77" fmla="*/ 10 h 66"/>
                <a:gd name="T78" fmla="*/ 118 w 149"/>
                <a:gd name="T79" fmla="*/ 5 h 66"/>
                <a:gd name="T80" fmla="*/ 123 w 149"/>
                <a:gd name="T81" fmla="*/ 3 h 66"/>
                <a:gd name="T82" fmla="*/ 129 w 149"/>
                <a:gd name="T83" fmla="*/ 0 h 66"/>
                <a:gd name="T84" fmla="*/ 135 w 149"/>
                <a:gd name="T85" fmla="*/ 0 h 66"/>
                <a:gd name="T86" fmla="*/ 140 w 149"/>
                <a:gd name="T87" fmla="*/ 1 h 66"/>
                <a:gd name="T88" fmla="*/ 146 w 149"/>
                <a:gd name="T89" fmla="*/ 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 h="66">
                  <a:moveTo>
                    <a:pt x="146" y="5"/>
                  </a:moveTo>
                  <a:lnTo>
                    <a:pt x="149" y="15"/>
                  </a:lnTo>
                  <a:lnTo>
                    <a:pt x="148" y="25"/>
                  </a:lnTo>
                  <a:lnTo>
                    <a:pt x="145" y="34"/>
                  </a:lnTo>
                  <a:lnTo>
                    <a:pt x="141" y="44"/>
                  </a:lnTo>
                  <a:lnTo>
                    <a:pt x="137" y="49"/>
                  </a:lnTo>
                  <a:lnTo>
                    <a:pt x="132" y="54"/>
                  </a:lnTo>
                  <a:lnTo>
                    <a:pt x="127" y="56"/>
                  </a:lnTo>
                  <a:lnTo>
                    <a:pt x="121" y="57"/>
                  </a:lnTo>
                  <a:lnTo>
                    <a:pt x="115" y="59"/>
                  </a:lnTo>
                  <a:lnTo>
                    <a:pt x="109" y="60"/>
                  </a:lnTo>
                  <a:lnTo>
                    <a:pt x="104" y="62"/>
                  </a:lnTo>
                  <a:lnTo>
                    <a:pt x="98" y="65"/>
                  </a:lnTo>
                  <a:lnTo>
                    <a:pt x="86" y="66"/>
                  </a:lnTo>
                  <a:lnTo>
                    <a:pt x="73" y="66"/>
                  </a:lnTo>
                  <a:lnTo>
                    <a:pt x="60" y="66"/>
                  </a:lnTo>
                  <a:lnTo>
                    <a:pt x="48" y="64"/>
                  </a:lnTo>
                  <a:lnTo>
                    <a:pt x="36" y="61"/>
                  </a:lnTo>
                  <a:lnTo>
                    <a:pt x="25" y="59"/>
                  </a:lnTo>
                  <a:lnTo>
                    <a:pt x="14" y="54"/>
                  </a:lnTo>
                  <a:lnTo>
                    <a:pt x="3" y="49"/>
                  </a:lnTo>
                  <a:lnTo>
                    <a:pt x="2" y="46"/>
                  </a:lnTo>
                  <a:lnTo>
                    <a:pt x="1" y="43"/>
                  </a:lnTo>
                  <a:lnTo>
                    <a:pt x="0" y="40"/>
                  </a:lnTo>
                  <a:lnTo>
                    <a:pt x="1" y="37"/>
                  </a:lnTo>
                  <a:lnTo>
                    <a:pt x="8" y="34"/>
                  </a:lnTo>
                  <a:lnTo>
                    <a:pt x="15" y="36"/>
                  </a:lnTo>
                  <a:lnTo>
                    <a:pt x="23" y="37"/>
                  </a:lnTo>
                  <a:lnTo>
                    <a:pt x="31" y="38"/>
                  </a:lnTo>
                  <a:lnTo>
                    <a:pt x="41" y="39"/>
                  </a:lnTo>
                  <a:lnTo>
                    <a:pt x="51" y="38"/>
                  </a:lnTo>
                  <a:lnTo>
                    <a:pt x="60" y="36"/>
                  </a:lnTo>
                  <a:lnTo>
                    <a:pt x="69" y="33"/>
                  </a:lnTo>
                  <a:lnTo>
                    <a:pt x="78" y="31"/>
                  </a:lnTo>
                  <a:lnTo>
                    <a:pt x="87" y="27"/>
                  </a:lnTo>
                  <a:lnTo>
                    <a:pt x="96" y="23"/>
                  </a:lnTo>
                  <a:lnTo>
                    <a:pt x="104" y="20"/>
                  </a:lnTo>
                  <a:lnTo>
                    <a:pt x="108" y="15"/>
                  </a:lnTo>
                  <a:lnTo>
                    <a:pt x="113" y="10"/>
                  </a:lnTo>
                  <a:lnTo>
                    <a:pt x="118" y="5"/>
                  </a:lnTo>
                  <a:lnTo>
                    <a:pt x="123" y="3"/>
                  </a:lnTo>
                  <a:lnTo>
                    <a:pt x="129" y="0"/>
                  </a:lnTo>
                  <a:lnTo>
                    <a:pt x="135" y="0"/>
                  </a:lnTo>
                  <a:lnTo>
                    <a:pt x="140" y="1"/>
                  </a:lnTo>
                  <a:lnTo>
                    <a:pt x="146"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7" name="Freeform 75">
              <a:extLst>
                <a:ext uri="{FF2B5EF4-FFF2-40B4-BE49-F238E27FC236}">
                  <a16:creationId xmlns:a16="http://schemas.microsoft.com/office/drawing/2014/main" id="{1F56368D-3512-6783-5A74-A97E8FAA05D7}"/>
                </a:ext>
              </a:extLst>
            </p:cNvPr>
            <p:cNvSpPr>
              <a:spLocks/>
            </p:cNvSpPr>
            <p:nvPr/>
          </p:nvSpPr>
          <p:spPr bwMode="auto">
            <a:xfrm>
              <a:off x="3560" y="2676"/>
              <a:ext cx="240" cy="285"/>
            </a:xfrm>
            <a:custGeom>
              <a:avLst/>
              <a:gdLst>
                <a:gd name="T0" fmla="*/ 167 w 240"/>
                <a:gd name="T1" fmla="*/ 23 h 285"/>
                <a:gd name="T2" fmla="*/ 182 w 240"/>
                <a:gd name="T3" fmla="*/ 42 h 285"/>
                <a:gd name="T4" fmla="*/ 206 w 240"/>
                <a:gd name="T5" fmla="*/ 77 h 285"/>
                <a:gd name="T6" fmla="*/ 229 w 240"/>
                <a:gd name="T7" fmla="*/ 132 h 285"/>
                <a:gd name="T8" fmla="*/ 238 w 240"/>
                <a:gd name="T9" fmla="*/ 192 h 285"/>
                <a:gd name="T10" fmla="*/ 237 w 240"/>
                <a:gd name="T11" fmla="*/ 252 h 285"/>
                <a:gd name="T12" fmla="*/ 227 w 240"/>
                <a:gd name="T13" fmla="*/ 284 h 285"/>
                <a:gd name="T14" fmla="*/ 224 w 240"/>
                <a:gd name="T15" fmla="*/ 285 h 285"/>
                <a:gd name="T16" fmla="*/ 219 w 240"/>
                <a:gd name="T17" fmla="*/ 276 h 285"/>
                <a:gd name="T18" fmla="*/ 220 w 240"/>
                <a:gd name="T19" fmla="*/ 257 h 285"/>
                <a:gd name="T20" fmla="*/ 218 w 240"/>
                <a:gd name="T21" fmla="*/ 223 h 285"/>
                <a:gd name="T22" fmla="*/ 207 w 240"/>
                <a:gd name="T23" fmla="*/ 176 h 285"/>
                <a:gd name="T24" fmla="*/ 190 w 240"/>
                <a:gd name="T25" fmla="*/ 131 h 285"/>
                <a:gd name="T26" fmla="*/ 164 w 240"/>
                <a:gd name="T27" fmla="*/ 89 h 285"/>
                <a:gd name="T28" fmla="*/ 142 w 240"/>
                <a:gd name="T29" fmla="*/ 72 h 285"/>
                <a:gd name="T30" fmla="*/ 132 w 240"/>
                <a:gd name="T31" fmla="*/ 76 h 285"/>
                <a:gd name="T32" fmla="*/ 123 w 240"/>
                <a:gd name="T33" fmla="*/ 79 h 285"/>
                <a:gd name="T34" fmla="*/ 113 w 240"/>
                <a:gd name="T35" fmla="*/ 82 h 285"/>
                <a:gd name="T36" fmla="*/ 95 w 240"/>
                <a:gd name="T37" fmla="*/ 86 h 285"/>
                <a:gd name="T38" fmla="*/ 67 w 240"/>
                <a:gd name="T39" fmla="*/ 88 h 285"/>
                <a:gd name="T40" fmla="*/ 39 w 240"/>
                <a:gd name="T41" fmla="*/ 84 h 285"/>
                <a:gd name="T42" fmla="*/ 13 w 240"/>
                <a:gd name="T43" fmla="*/ 76 h 285"/>
                <a:gd name="T44" fmla="*/ 0 w 240"/>
                <a:gd name="T45" fmla="*/ 67 h 285"/>
                <a:gd name="T46" fmla="*/ 1 w 240"/>
                <a:gd name="T47" fmla="*/ 62 h 285"/>
                <a:gd name="T48" fmla="*/ 8 w 240"/>
                <a:gd name="T49" fmla="*/ 59 h 285"/>
                <a:gd name="T50" fmla="*/ 23 w 240"/>
                <a:gd name="T51" fmla="*/ 60 h 285"/>
                <a:gd name="T52" fmla="*/ 37 w 240"/>
                <a:gd name="T53" fmla="*/ 64 h 285"/>
                <a:gd name="T54" fmla="*/ 52 w 240"/>
                <a:gd name="T55" fmla="*/ 65 h 285"/>
                <a:gd name="T56" fmla="*/ 73 w 240"/>
                <a:gd name="T57" fmla="*/ 62 h 285"/>
                <a:gd name="T58" fmla="*/ 100 w 240"/>
                <a:gd name="T59" fmla="*/ 53 h 285"/>
                <a:gd name="T60" fmla="*/ 121 w 240"/>
                <a:gd name="T61" fmla="*/ 36 h 285"/>
                <a:gd name="T62" fmla="*/ 140 w 240"/>
                <a:gd name="T63" fmla="*/ 14 h 285"/>
                <a:gd name="T64" fmla="*/ 152 w 240"/>
                <a:gd name="T65" fmla="*/ 0 h 285"/>
                <a:gd name="T66" fmla="*/ 160 w 240"/>
                <a:gd name="T67"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0" h="285">
                  <a:moveTo>
                    <a:pt x="163" y="12"/>
                  </a:moveTo>
                  <a:lnTo>
                    <a:pt x="167" y="23"/>
                  </a:lnTo>
                  <a:lnTo>
                    <a:pt x="174" y="33"/>
                  </a:lnTo>
                  <a:lnTo>
                    <a:pt x="182" y="42"/>
                  </a:lnTo>
                  <a:lnTo>
                    <a:pt x="191" y="51"/>
                  </a:lnTo>
                  <a:lnTo>
                    <a:pt x="206" y="77"/>
                  </a:lnTo>
                  <a:lnTo>
                    <a:pt x="218" y="104"/>
                  </a:lnTo>
                  <a:lnTo>
                    <a:pt x="229" y="132"/>
                  </a:lnTo>
                  <a:lnTo>
                    <a:pt x="235" y="161"/>
                  </a:lnTo>
                  <a:lnTo>
                    <a:pt x="238" y="192"/>
                  </a:lnTo>
                  <a:lnTo>
                    <a:pt x="240" y="222"/>
                  </a:lnTo>
                  <a:lnTo>
                    <a:pt x="237" y="252"/>
                  </a:lnTo>
                  <a:lnTo>
                    <a:pt x="230" y="283"/>
                  </a:lnTo>
                  <a:lnTo>
                    <a:pt x="227" y="284"/>
                  </a:lnTo>
                  <a:lnTo>
                    <a:pt x="225" y="285"/>
                  </a:lnTo>
                  <a:lnTo>
                    <a:pt x="224" y="285"/>
                  </a:lnTo>
                  <a:lnTo>
                    <a:pt x="221" y="284"/>
                  </a:lnTo>
                  <a:lnTo>
                    <a:pt x="219" y="276"/>
                  </a:lnTo>
                  <a:lnTo>
                    <a:pt x="219" y="267"/>
                  </a:lnTo>
                  <a:lnTo>
                    <a:pt x="220" y="257"/>
                  </a:lnTo>
                  <a:lnTo>
                    <a:pt x="220" y="248"/>
                  </a:lnTo>
                  <a:lnTo>
                    <a:pt x="218" y="223"/>
                  </a:lnTo>
                  <a:lnTo>
                    <a:pt x="213" y="199"/>
                  </a:lnTo>
                  <a:lnTo>
                    <a:pt x="207" y="176"/>
                  </a:lnTo>
                  <a:lnTo>
                    <a:pt x="199" y="153"/>
                  </a:lnTo>
                  <a:lnTo>
                    <a:pt x="190" y="131"/>
                  </a:lnTo>
                  <a:lnTo>
                    <a:pt x="178" y="110"/>
                  </a:lnTo>
                  <a:lnTo>
                    <a:pt x="164" y="89"/>
                  </a:lnTo>
                  <a:lnTo>
                    <a:pt x="147" y="71"/>
                  </a:lnTo>
                  <a:lnTo>
                    <a:pt x="142" y="72"/>
                  </a:lnTo>
                  <a:lnTo>
                    <a:pt x="137" y="73"/>
                  </a:lnTo>
                  <a:lnTo>
                    <a:pt x="132" y="76"/>
                  </a:lnTo>
                  <a:lnTo>
                    <a:pt x="128" y="78"/>
                  </a:lnTo>
                  <a:lnTo>
                    <a:pt x="123" y="79"/>
                  </a:lnTo>
                  <a:lnTo>
                    <a:pt x="118" y="81"/>
                  </a:lnTo>
                  <a:lnTo>
                    <a:pt x="113" y="82"/>
                  </a:lnTo>
                  <a:lnTo>
                    <a:pt x="108" y="82"/>
                  </a:lnTo>
                  <a:lnTo>
                    <a:pt x="95" y="86"/>
                  </a:lnTo>
                  <a:lnTo>
                    <a:pt x="81" y="87"/>
                  </a:lnTo>
                  <a:lnTo>
                    <a:pt x="67" y="88"/>
                  </a:lnTo>
                  <a:lnTo>
                    <a:pt x="53" y="87"/>
                  </a:lnTo>
                  <a:lnTo>
                    <a:pt x="39" y="84"/>
                  </a:lnTo>
                  <a:lnTo>
                    <a:pt x="25" y="81"/>
                  </a:lnTo>
                  <a:lnTo>
                    <a:pt x="13" y="76"/>
                  </a:lnTo>
                  <a:lnTo>
                    <a:pt x="1" y="70"/>
                  </a:lnTo>
                  <a:lnTo>
                    <a:pt x="0" y="67"/>
                  </a:lnTo>
                  <a:lnTo>
                    <a:pt x="0" y="65"/>
                  </a:lnTo>
                  <a:lnTo>
                    <a:pt x="1" y="62"/>
                  </a:lnTo>
                  <a:lnTo>
                    <a:pt x="1" y="60"/>
                  </a:lnTo>
                  <a:lnTo>
                    <a:pt x="8" y="59"/>
                  </a:lnTo>
                  <a:lnTo>
                    <a:pt x="15" y="60"/>
                  </a:lnTo>
                  <a:lnTo>
                    <a:pt x="23" y="60"/>
                  </a:lnTo>
                  <a:lnTo>
                    <a:pt x="30" y="61"/>
                  </a:lnTo>
                  <a:lnTo>
                    <a:pt x="37" y="64"/>
                  </a:lnTo>
                  <a:lnTo>
                    <a:pt x="45" y="64"/>
                  </a:lnTo>
                  <a:lnTo>
                    <a:pt x="52" y="65"/>
                  </a:lnTo>
                  <a:lnTo>
                    <a:pt x="59" y="64"/>
                  </a:lnTo>
                  <a:lnTo>
                    <a:pt x="73" y="62"/>
                  </a:lnTo>
                  <a:lnTo>
                    <a:pt x="86" y="59"/>
                  </a:lnTo>
                  <a:lnTo>
                    <a:pt x="100" y="53"/>
                  </a:lnTo>
                  <a:lnTo>
                    <a:pt x="110" y="45"/>
                  </a:lnTo>
                  <a:lnTo>
                    <a:pt x="121" y="36"/>
                  </a:lnTo>
                  <a:lnTo>
                    <a:pt x="131" y="26"/>
                  </a:lnTo>
                  <a:lnTo>
                    <a:pt x="140" y="14"/>
                  </a:lnTo>
                  <a:lnTo>
                    <a:pt x="147" y="2"/>
                  </a:lnTo>
                  <a:lnTo>
                    <a:pt x="152" y="0"/>
                  </a:lnTo>
                  <a:lnTo>
                    <a:pt x="157" y="3"/>
                  </a:lnTo>
                  <a:lnTo>
                    <a:pt x="160" y="8"/>
                  </a:lnTo>
                  <a:lnTo>
                    <a:pt x="163"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8" name="Freeform 76">
              <a:extLst>
                <a:ext uri="{FF2B5EF4-FFF2-40B4-BE49-F238E27FC236}">
                  <a16:creationId xmlns:a16="http://schemas.microsoft.com/office/drawing/2014/main" id="{8E2B2687-79A8-8E9E-C2DC-8D8CCB6D3281}"/>
                </a:ext>
              </a:extLst>
            </p:cNvPr>
            <p:cNvSpPr>
              <a:spLocks/>
            </p:cNvSpPr>
            <p:nvPr/>
          </p:nvSpPr>
          <p:spPr bwMode="auto">
            <a:xfrm>
              <a:off x="3373" y="2686"/>
              <a:ext cx="88" cy="306"/>
            </a:xfrm>
            <a:custGeom>
              <a:avLst/>
              <a:gdLst>
                <a:gd name="T0" fmla="*/ 43 w 88"/>
                <a:gd name="T1" fmla="*/ 24 h 306"/>
                <a:gd name="T2" fmla="*/ 51 w 88"/>
                <a:gd name="T3" fmla="*/ 22 h 306"/>
                <a:gd name="T4" fmla="*/ 61 w 88"/>
                <a:gd name="T5" fmla="*/ 20 h 306"/>
                <a:gd name="T6" fmla="*/ 71 w 88"/>
                <a:gd name="T7" fmla="*/ 21 h 306"/>
                <a:gd name="T8" fmla="*/ 83 w 88"/>
                <a:gd name="T9" fmla="*/ 29 h 306"/>
                <a:gd name="T10" fmla="*/ 88 w 88"/>
                <a:gd name="T11" fmla="*/ 49 h 306"/>
                <a:gd name="T12" fmla="*/ 86 w 88"/>
                <a:gd name="T13" fmla="*/ 67 h 306"/>
                <a:gd name="T14" fmla="*/ 71 w 88"/>
                <a:gd name="T15" fmla="*/ 73 h 306"/>
                <a:gd name="T16" fmla="*/ 51 w 88"/>
                <a:gd name="T17" fmla="*/ 72 h 306"/>
                <a:gd name="T18" fmla="*/ 36 w 88"/>
                <a:gd name="T19" fmla="*/ 68 h 306"/>
                <a:gd name="T20" fmla="*/ 32 w 88"/>
                <a:gd name="T21" fmla="*/ 95 h 306"/>
                <a:gd name="T22" fmla="*/ 43 w 88"/>
                <a:gd name="T23" fmla="*/ 91 h 306"/>
                <a:gd name="T24" fmla="*/ 55 w 88"/>
                <a:gd name="T25" fmla="*/ 88 h 306"/>
                <a:gd name="T26" fmla="*/ 67 w 88"/>
                <a:gd name="T27" fmla="*/ 88 h 306"/>
                <a:gd name="T28" fmla="*/ 78 w 88"/>
                <a:gd name="T29" fmla="*/ 94 h 306"/>
                <a:gd name="T30" fmla="*/ 87 w 88"/>
                <a:gd name="T31" fmla="*/ 104 h 306"/>
                <a:gd name="T32" fmla="*/ 87 w 88"/>
                <a:gd name="T33" fmla="*/ 118 h 306"/>
                <a:gd name="T34" fmla="*/ 77 w 88"/>
                <a:gd name="T35" fmla="*/ 135 h 306"/>
                <a:gd name="T36" fmla="*/ 60 w 88"/>
                <a:gd name="T37" fmla="*/ 145 h 306"/>
                <a:gd name="T38" fmla="*/ 44 w 88"/>
                <a:gd name="T39" fmla="*/ 140 h 306"/>
                <a:gd name="T40" fmla="*/ 28 w 88"/>
                <a:gd name="T41" fmla="*/ 133 h 306"/>
                <a:gd name="T42" fmla="*/ 25 w 88"/>
                <a:gd name="T43" fmla="*/ 147 h 306"/>
                <a:gd name="T44" fmla="*/ 28 w 88"/>
                <a:gd name="T45" fmla="*/ 162 h 306"/>
                <a:gd name="T46" fmla="*/ 43 w 88"/>
                <a:gd name="T47" fmla="*/ 155 h 306"/>
                <a:gd name="T48" fmla="*/ 60 w 88"/>
                <a:gd name="T49" fmla="*/ 154 h 306"/>
                <a:gd name="T50" fmla="*/ 73 w 88"/>
                <a:gd name="T51" fmla="*/ 162 h 306"/>
                <a:gd name="T52" fmla="*/ 81 w 88"/>
                <a:gd name="T53" fmla="*/ 177 h 306"/>
                <a:gd name="T54" fmla="*/ 76 w 88"/>
                <a:gd name="T55" fmla="*/ 193 h 306"/>
                <a:gd name="T56" fmla="*/ 62 w 88"/>
                <a:gd name="T57" fmla="*/ 202 h 306"/>
                <a:gd name="T58" fmla="*/ 61 w 88"/>
                <a:gd name="T59" fmla="*/ 202 h 306"/>
                <a:gd name="T60" fmla="*/ 60 w 88"/>
                <a:gd name="T61" fmla="*/ 204 h 306"/>
                <a:gd name="T62" fmla="*/ 72 w 88"/>
                <a:gd name="T63" fmla="*/ 212 h 306"/>
                <a:gd name="T64" fmla="*/ 79 w 88"/>
                <a:gd name="T65" fmla="*/ 225 h 306"/>
                <a:gd name="T66" fmla="*/ 78 w 88"/>
                <a:gd name="T67" fmla="*/ 239 h 306"/>
                <a:gd name="T68" fmla="*/ 68 w 88"/>
                <a:gd name="T69" fmla="*/ 250 h 306"/>
                <a:gd name="T70" fmla="*/ 57 w 88"/>
                <a:gd name="T71" fmla="*/ 252 h 306"/>
                <a:gd name="T72" fmla="*/ 40 w 88"/>
                <a:gd name="T73" fmla="*/ 251 h 306"/>
                <a:gd name="T74" fmla="*/ 27 w 88"/>
                <a:gd name="T75" fmla="*/ 256 h 306"/>
                <a:gd name="T76" fmla="*/ 25 w 88"/>
                <a:gd name="T77" fmla="*/ 274 h 306"/>
                <a:gd name="T78" fmla="*/ 37 w 88"/>
                <a:gd name="T79" fmla="*/ 284 h 306"/>
                <a:gd name="T80" fmla="*/ 51 w 88"/>
                <a:gd name="T81" fmla="*/ 283 h 306"/>
                <a:gd name="T82" fmla="*/ 57 w 88"/>
                <a:gd name="T83" fmla="*/ 280 h 306"/>
                <a:gd name="T84" fmla="*/ 65 w 88"/>
                <a:gd name="T85" fmla="*/ 279 h 306"/>
                <a:gd name="T86" fmla="*/ 67 w 88"/>
                <a:gd name="T87" fmla="*/ 286 h 306"/>
                <a:gd name="T88" fmla="*/ 67 w 88"/>
                <a:gd name="T89" fmla="*/ 294 h 306"/>
                <a:gd name="T90" fmla="*/ 56 w 88"/>
                <a:gd name="T91" fmla="*/ 302 h 306"/>
                <a:gd name="T92" fmla="*/ 44 w 88"/>
                <a:gd name="T93" fmla="*/ 306 h 306"/>
                <a:gd name="T94" fmla="*/ 32 w 88"/>
                <a:gd name="T95" fmla="*/ 302 h 306"/>
                <a:gd name="T96" fmla="*/ 20 w 88"/>
                <a:gd name="T97" fmla="*/ 296 h 306"/>
                <a:gd name="T98" fmla="*/ 10 w 88"/>
                <a:gd name="T99" fmla="*/ 289 h 306"/>
                <a:gd name="T100" fmla="*/ 4 w 88"/>
                <a:gd name="T101" fmla="*/ 277 h 306"/>
                <a:gd name="T102" fmla="*/ 4 w 88"/>
                <a:gd name="T103" fmla="*/ 245 h 306"/>
                <a:gd name="T104" fmla="*/ 5 w 88"/>
                <a:gd name="T105" fmla="*/ 214 h 306"/>
                <a:gd name="T106" fmla="*/ 8 w 88"/>
                <a:gd name="T107" fmla="*/ 186 h 306"/>
                <a:gd name="T108" fmla="*/ 1 w 88"/>
                <a:gd name="T109" fmla="*/ 157 h 306"/>
                <a:gd name="T110" fmla="*/ 1 w 88"/>
                <a:gd name="T111" fmla="*/ 135 h 306"/>
                <a:gd name="T112" fmla="*/ 9 w 88"/>
                <a:gd name="T113" fmla="*/ 115 h 306"/>
                <a:gd name="T114" fmla="*/ 8 w 88"/>
                <a:gd name="T115" fmla="*/ 84 h 306"/>
                <a:gd name="T116" fmla="*/ 16 w 88"/>
                <a:gd name="T117" fmla="*/ 55 h 306"/>
                <a:gd name="T118" fmla="*/ 10 w 88"/>
                <a:gd name="T119" fmla="*/ 27 h 306"/>
                <a:gd name="T120" fmla="*/ 21 w 88"/>
                <a:gd name="T121" fmla="*/ 0 h 306"/>
                <a:gd name="T122" fmla="*/ 32 w 88"/>
                <a:gd name="T123" fmla="*/ 11 h 306"/>
                <a:gd name="T124" fmla="*/ 38 w 88"/>
                <a:gd name="T125" fmla="*/ 2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 h="306">
                  <a:moveTo>
                    <a:pt x="38" y="27"/>
                  </a:moveTo>
                  <a:lnTo>
                    <a:pt x="43" y="24"/>
                  </a:lnTo>
                  <a:lnTo>
                    <a:pt x="47" y="23"/>
                  </a:lnTo>
                  <a:lnTo>
                    <a:pt x="51" y="22"/>
                  </a:lnTo>
                  <a:lnTo>
                    <a:pt x="56" y="21"/>
                  </a:lnTo>
                  <a:lnTo>
                    <a:pt x="61" y="20"/>
                  </a:lnTo>
                  <a:lnTo>
                    <a:pt x="66" y="20"/>
                  </a:lnTo>
                  <a:lnTo>
                    <a:pt x="71" y="21"/>
                  </a:lnTo>
                  <a:lnTo>
                    <a:pt x="76" y="22"/>
                  </a:lnTo>
                  <a:lnTo>
                    <a:pt x="83" y="29"/>
                  </a:lnTo>
                  <a:lnTo>
                    <a:pt x="87" y="39"/>
                  </a:lnTo>
                  <a:lnTo>
                    <a:pt x="88" y="49"/>
                  </a:lnTo>
                  <a:lnTo>
                    <a:pt x="88" y="59"/>
                  </a:lnTo>
                  <a:lnTo>
                    <a:pt x="86" y="67"/>
                  </a:lnTo>
                  <a:lnTo>
                    <a:pt x="78" y="72"/>
                  </a:lnTo>
                  <a:lnTo>
                    <a:pt x="71" y="73"/>
                  </a:lnTo>
                  <a:lnTo>
                    <a:pt x="61" y="73"/>
                  </a:lnTo>
                  <a:lnTo>
                    <a:pt x="51" y="72"/>
                  </a:lnTo>
                  <a:lnTo>
                    <a:pt x="43" y="68"/>
                  </a:lnTo>
                  <a:lnTo>
                    <a:pt x="36" y="68"/>
                  </a:lnTo>
                  <a:lnTo>
                    <a:pt x="31" y="78"/>
                  </a:lnTo>
                  <a:lnTo>
                    <a:pt x="32" y="95"/>
                  </a:lnTo>
                  <a:lnTo>
                    <a:pt x="37" y="94"/>
                  </a:lnTo>
                  <a:lnTo>
                    <a:pt x="43" y="91"/>
                  </a:lnTo>
                  <a:lnTo>
                    <a:pt x="49" y="89"/>
                  </a:lnTo>
                  <a:lnTo>
                    <a:pt x="55" y="88"/>
                  </a:lnTo>
                  <a:lnTo>
                    <a:pt x="61" y="88"/>
                  </a:lnTo>
                  <a:lnTo>
                    <a:pt x="67" y="88"/>
                  </a:lnTo>
                  <a:lnTo>
                    <a:pt x="73" y="90"/>
                  </a:lnTo>
                  <a:lnTo>
                    <a:pt x="78" y="94"/>
                  </a:lnTo>
                  <a:lnTo>
                    <a:pt x="84" y="99"/>
                  </a:lnTo>
                  <a:lnTo>
                    <a:pt x="87" y="104"/>
                  </a:lnTo>
                  <a:lnTo>
                    <a:pt x="88" y="111"/>
                  </a:lnTo>
                  <a:lnTo>
                    <a:pt x="87" y="118"/>
                  </a:lnTo>
                  <a:lnTo>
                    <a:pt x="83" y="128"/>
                  </a:lnTo>
                  <a:lnTo>
                    <a:pt x="77" y="135"/>
                  </a:lnTo>
                  <a:lnTo>
                    <a:pt x="70" y="141"/>
                  </a:lnTo>
                  <a:lnTo>
                    <a:pt x="60" y="145"/>
                  </a:lnTo>
                  <a:lnTo>
                    <a:pt x="51" y="144"/>
                  </a:lnTo>
                  <a:lnTo>
                    <a:pt x="44" y="140"/>
                  </a:lnTo>
                  <a:lnTo>
                    <a:pt x="36" y="136"/>
                  </a:lnTo>
                  <a:lnTo>
                    <a:pt x="28" y="133"/>
                  </a:lnTo>
                  <a:lnTo>
                    <a:pt x="26" y="140"/>
                  </a:lnTo>
                  <a:lnTo>
                    <a:pt x="25" y="147"/>
                  </a:lnTo>
                  <a:lnTo>
                    <a:pt x="26" y="155"/>
                  </a:lnTo>
                  <a:lnTo>
                    <a:pt x="28" y="162"/>
                  </a:lnTo>
                  <a:lnTo>
                    <a:pt x="36" y="158"/>
                  </a:lnTo>
                  <a:lnTo>
                    <a:pt x="43" y="155"/>
                  </a:lnTo>
                  <a:lnTo>
                    <a:pt x="51" y="152"/>
                  </a:lnTo>
                  <a:lnTo>
                    <a:pt x="60" y="154"/>
                  </a:lnTo>
                  <a:lnTo>
                    <a:pt x="67" y="157"/>
                  </a:lnTo>
                  <a:lnTo>
                    <a:pt x="73" y="162"/>
                  </a:lnTo>
                  <a:lnTo>
                    <a:pt x="78" y="168"/>
                  </a:lnTo>
                  <a:lnTo>
                    <a:pt x="81" y="177"/>
                  </a:lnTo>
                  <a:lnTo>
                    <a:pt x="79" y="185"/>
                  </a:lnTo>
                  <a:lnTo>
                    <a:pt x="76" y="193"/>
                  </a:lnTo>
                  <a:lnTo>
                    <a:pt x="71" y="199"/>
                  </a:lnTo>
                  <a:lnTo>
                    <a:pt x="62" y="202"/>
                  </a:lnTo>
                  <a:lnTo>
                    <a:pt x="61" y="202"/>
                  </a:lnTo>
                  <a:lnTo>
                    <a:pt x="61" y="202"/>
                  </a:lnTo>
                  <a:lnTo>
                    <a:pt x="60" y="202"/>
                  </a:lnTo>
                  <a:lnTo>
                    <a:pt x="60" y="204"/>
                  </a:lnTo>
                  <a:lnTo>
                    <a:pt x="66" y="207"/>
                  </a:lnTo>
                  <a:lnTo>
                    <a:pt x="72" y="212"/>
                  </a:lnTo>
                  <a:lnTo>
                    <a:pt x="77" y="218"/>
                  </a:lnTo>
                  <a:lnTo>
                    <a:pt x="79" y="225"/>
                  </a:lnTo>
                  <a:lnTo>
                    <a:pt x="79" y="233"/>
                  </a:lnTo>
                  <a:lnTo>
                    <a:pt x="78" y="239"/>
                  </a:lnTo>
                  <a:lnTo>
                    <a:pt x="75" y="244"/>
                  </a:lnTo>
                  <a:lnTo>
                    <a:pt x="68" y="250"/>
                  </a:lnTo>
                  <a:lnTo>
                    <a:pt x="64" y="251"/>
                  </a:lnTo>
                  <a:lnTo>
                    <a:pt x="57" y="252"/>
                  </a:lnTo>
                  <a:lnTo>
                    <a:pt x="49" y="251"/>
                  </a:lnTo>
                  <a:lnTo>
                    <a:pt x="40" y="251"/>
                  </a:lnTo>
                  <a:lnTo>
                    <a:pt x="33" y="253"/>
                  </a:lnTo>
                  <a:lnTo>
                    <a:pt x="27" y="256"/>
                  </a:lnTo>
                  <a:lnTo>
                    <a:pt x="25" y="263"/>
                  </a:lnTo>
                  <a:lnTo>
                    <a:pt x="25" y="274"/>
                  </a:lnTo>
                  <a:lnTo>
                    <a:pt x="29" y="279"/>
                  </a:lnTo>
                  <a:lnTo>
                    <a:pt x="37" y="284"/>
                  </a:lnTo>
                  <a:lnTo>
                    <a:pt x="44" y="285"/>
                  </a:lnTo>
                  <a:lnTo>
                    <a:pt x="51" y="283"/>
                  </a:lnTo>
                  <a:lnTo>
                    <a:pt x="54" y="281"/>
                  </a:lnTo>
                  <a:lnTo>
                    <a:pt x="57" y="280"/>
                  </a:lnTo>
                  <a:lnTo>
                    <a:pt x="61" y="279"/>
                  </a:lnTo>
                  <a:lnTo>
                    <a:pt x="65" y="279"/>
                  </a:lnTo>
                  <a:lnTo>
                    <a:pt x="66" y="283"/>
                  </a:lnTo>
                  <a:lnTo>
                    <a:pt x="67" y="286"/>
                  </a:lnTo>
                  <a:lnTo>
                    <a:pt x="67" y="290"/>
                  </a:lnTo>
                  <a:lnTo>
                    <a:pt x="67" y="294"/>
                  </a:lnTo>
                  <a:lnTo>
                    <a:pt x="62" y="299"/>
                  </a:lnTo>
                  <a:lnTo>
                    <a:pt x="56" y="302"/>
                  </a:lnTo>
                  <a:lnTo>
                    <a:pt x="50" y="305"/>
                  </a:lnTo>
                  <a:lnTo>
                    <a:pt x="44" y="306"/>
                  </a:lnTo>
                  <a:lnTo>
                    <a:pt x="38" y="303"/>
                  </a:lnTo>
                  <a:lnTo>
                    <a:pt x="32" y="302"/>
                  </a:lnTo>
                  <a:lnTo>
                    <a:pt x="26" y="300"/>
                  </a:lnTo>
                  <a:lnTo>
                    <a:pt x="20" y="296"/>
                  </a:lnTo>
                  <a:lnTo>
                    <a:pt x="15" y="292"/>
                  </a:lnTo>
                  <a:lnTo>
                    <a:pt x="10" y="289"/>
                  </a:lnTo>
                  <a:lnTo>
                    <a:pt x="6" y="283"/>
                  </a:lnTo>
                  <a:lnTo>
                    <a:pt x="4" y="277"/>
                  </a:lnTo>
                  <a:lnTo>
                    <a:pt x="1" y="260"/>
                  </a:lnTo>
                  <a:lnTo>
                    <a:pt x="4" y="245"/>
                  </a:lnTo>
                  <a:lnTo>
                    <a:pt x="6" y="229"/>
                  </a:lnTo>
                  <a:lnTo>
                    <a:pt x="5" y="214"/>
                  </a:lnTo>
                  <a:lnTo>
                    <a:pt x="5" y="201"/>
                  </a:lnTo>
                  <a:lnTo>
                    <a:pt x="8" y="186"/>
                  </a:lnTo>
                  <a:lnTo>
                    <a:pt x="9" y="172"/>
                  </a:lnTo>
                  <a:lnTo>
                    <a:pt x="1" y="157"/>
                  </a:lnTo>
                  <a:lnTo>
                    <a:pt x="0" y="145"/>
                  </a:lnTo>
                  <a:lnTo>
                    <a:pt x="1" y="135"/>
                  </a:lnTo>
                  <a:lnTo>
                    <a:pt x="4" y="126"/>
                  </a:lnTo>
                  <a:lnTo>
                    <a:pt x="9" y="115"/>
                  </a:lnTo>
                  <a:lnTo>
                    <a:pt x="5" y="100"/>
                  </a:lnTo>
                  <a:lnTo>
                    <a:pt x="8" y="84"/>
                  </a:lnTo>
                  <a:lnTo>
                    <a:pt x="11" y="69"/>
                  </a:lnTo>
                  <a:lnTo>
                    <a:pt x="16" y="55"/>
                  </a:lnTo>
                  <a:lnTo>
                    <a:pt x="11" y="41"/>
                  </a:lnTo>
                  <a:lnTo>
                    <a:pt x="10" y="27"/>
                  </a:lnTo>
                  <a:lnTo>
                    <a:pt x="14" y="12"/>
                  </a:lnTo>
                  <a:lnTo>
                    <a:pt x="21" y="0"/>
                  </a:lnTo>
                  <a:lnTo>
                    <a:pt x="28" y="4"/>
                  </a:lnTo>
                  <a:lnTo>
                    <a:pt x="32" y="11"/>
                  </a:lnTo>
                  <a:lnTo>
                    <a:pt x="33" y="20"/>
                  </a:lnTo>
                  <a:lnTo>
                    <a:pt x="38"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29" name="Freeform 77">
              <a:extLst>
                <a:ext uri="{FF2B5EF4-FFF2-40B4-BE49-F238E27FC236}">
                  <a16:creationId xmlns:a16="http://schemas.microsoft.com/office/drawing/2014/main" id="{2C0747E2-02F7-45EE-00C7-44F60D5EBCF2}"/>
                </a:ext>
              </a:extLst>
            </p:cNvPr>
            <p:cNvSpPr>
              <a:spLocks/>
            </p:cNvSpPr>
            <p:nvPr/>
          </p:nvSpPr>
          <p:spPr bwMode="auto">
            <a:xfrm>
              <a:off x="3411" y="2725"/>
              <a:ext cx="30" cy="20"/>
            </a:xfrm>
            <a:custGeom>
              <a:avLst/>
              <a:gdLst>
                <a:gd name="T0" fmla="*/ 30 w 30"/>
                <a:gd name="T1" fmla="*/ 9 h 20"/>
                <a:gd name="T2" fmla="*/ 30 w 30"/>
                <a:gd name="T3" fmla="*/ 13 h 20"/>
                <a:gd name="T4" fmla="*/ 29 w 30"/>
                <a:gd name="T5" fmla="*/ 16 h 20"/>
                <a:gd name="T6" fmla="*/ 27 w 30"/>
                <a:gd name="T7" fmla="*/ 18 h 20"/>
                <a:gd name="T8" fmla="*/ 24 w 30"/>
                <a:gd name="T9" fmla="*/ 20 h 20"/>
                <a:gd name="T10" fmla="*/ 12 w 30"/>
                <a:gd name="T11" fmla="*/ 20 h 20"/>
                <a:gd name="T12" fmla="*/ 11 w 30"/>
                <a:gd name="T13" fmla="*/ 18 h 20"/>
                <a:gd name="T14" fmla="*/ 7 w 30"/>
                <a:gd name="T15" fmla="*/ 16 h 20"/>
                <a:gd name="T16" fmla="*/ 2 w 30"/>
                <a:gd name="T17" fmla="*/ 12 h 20"/>
                <a:gd name="T18" fmla="*/ 0 w 30"/>
                <a:gd name="T19" fmla="*/ 9 h 20"/>
                <a:gd name="T20" fmla="*/ 5 w 30"/>
                <a:gd name="T21" fmla="*/ 4 h 20"/>
                <a:gd name="T22" fmla="*/ 16 w 30"/>
                <a:gd name="T23" fmla="*/ 0 h 20"/>
                <a:gd name="T24" fmla="*/ 26 w 30"/>
                <a:gd name="T25" fmla="*/ 0 h 20"/>
                <a:gd name="T26" fmla="*/ 30 w 30"/>
                <a:gd name="T27"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0">
                  <a:moveTo>
                    <a:pt x="30" y="9"/>
                  </a:moveTo>
                  <a:lnTo>
                    <a:pt x="30" y="13"/>
                  </a:lnTo>
                  <a:lnTo>
                    <a:pt x="29" y="16"/>
                  </a:lnTo>
                  <a:lnTo>
                    <a:pt x="27" y="18"/>
                  </a:lnTo>
                  <a:lnTo>
                    <a:pt x="24" y="20"/>
                  </a:lnTo>
                  <a:lnTo>
                    <a:pt x="12" y="20"/>
                  </a:lnTo>
                  <a:lnTo>
                    <a:pt x="11" y="18"/>
                  </a:lnTo>
                  <a:lnTo>
                    <a:pt x="7" y="16"/>
                  </a:lnTo>
                  <a:lnTo>
                    <a:pt x="2" y="12"/>
                  </a:lnTo>
                  <a:lnTo>
                    <a:pt x="0" y="9"/>
                  </a:lnTo>
                  <a:lnTo>
                    <a:pt x="5" y="4"/>
                  </a:lnTo>
                  <a:lnTo>
                    <a:pt x="16" y="0"/>
                  </a:lnTo>
                  <a:lnTo>
                    <a:pt x="26" y="0"/>
                  </a:lnTo>
                  <a:lnTo>
                    <a:pt x="3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0" name="Freeform 78">
              <a:extLst>
                <a:ext uri="{FF2B5EF4-FFF2-40B4-BE49-F238E27FC236}">
                  <a16:creationId xmlns:a16="http://schemas.microsoft.com/office/drawing/2014/main" id="{EE794993-CF4D-B5D7-4D46-69C1447C8720}"/>
                </a:ext>
              </a:extLst>
            </p:cNvPr>
            <p:cNvSpPr>
              <a:spLocks/>
            </p:cNvSpPr>
            <p:nvPr/>
          </p:nvSpPr>
          <p:spPr bwMode="auto">
            <a:xfrm>
              <a:off x="3565" y="2792"/>
              <a:ext cx="183" cy="331"/>
            </a:xfrm>
            <a:custGeom>
              <a:avLst/>
              <a:gdLst>
                <a:gd name="T0" fmla="*/ 20 w 183"/>
                <a:gd name="T1" fmla="*/ 54 h 331"/>
                <a:gd name="T2" fmla="*/ 32 w 183"/>
                <a:gd name="T3" fmla="*/ 90 h 331"/>
                <a:gd name="T4" fmla="*/ 47 w 183"/>
                <a:gd name="T5" fmla="*/ 126 h 331"/>
                <a:gd name="T6" fmla="*/ 63 w 183"/>
                <a:gd name="T7" fmla="*/ 161 h 331"/>
                <a:gd name="T8" fmla="*/ 81 w 183"/>
                <a:gd name="T9" fmla="*/ 194 h 331"/>
                <a:gd name="T10" fmla="*/ 102 w 183"/>
                <a:gd name="T11" fmla="*/ 227 h 331"/>
                <a:gd name="T12" fmla="*/ 125 w 183"/>
                <a:gd name="T13" fmla="*/ 258 h 331"/>
                <a:gd name="T14" fmla="*/ 151 w 183"/>
                <a:gd name="T15" fmla="*/ 288 h 331"/>
                <a:gd name="T16" fmla="*/ 180 w 183"/>
                <a:gd name="T17" fmla="*/ 316 h 331"/>
                <a:gd name="T18" fmla="*/ 181 w 183"/>
                <a:gd name="T19" fmla="*/ 318 h 331"/>
                <a:gd name="T20" fmla="*/ 183 w 183"/>
                <a:gd name="T21" fmla="*/ 322 h 331"/>
                <a:gd name="T22" fmla="*/ 183 w 183"/>
                <a:gd name="T23" fmla="*/ 325 h 331"/>
                <a:gd name="T24" fmla="*/ 182 w 183"/>
                <a:gd name="T25" fmla="*/ 329 h 331"/>
                <a:gd name="T26" fmla="*/ 175 w 183"/>
                <a:gd name="T27" fmla="*/ 331 h 331"/>
                <a:gd name="T28" fmla="*/ 169 w 183"/>
                <a:gd name="T29" fmla="*/ 331 h 331"/>
                <a:gd name="T30" fmla="*/ 163 w 183"/>
                <a:gd name="T31" fmla="*/ 330 h 331"/>
                <a:gd name="T32" fmla="*/ 157 w 183"/>
                <a:gd name="T33" fmla="*/ 328 h 331"/>
                <a:gd name="T34" fmla="*/ 151 w 183"/>
                <a:gd name="T35" fmla="*/ 325 h 331"/>
                <a:gd name="T36" fmla="*/ 144 w 183"/>
                <a:gd name="T37" fmla="*/ 322 h 331"/>
                <a:gd name="T38" fmla="*/ 138 w 183"/>
                <a:gd name="T39" fmla="*/ 319 h 331"/>
                <a:gd name="T40" fmla="*/ 132 w 183"/>
                <a:gd name="T41" fmla="*/ 317 h 331"/>
                <a:gd name="T42" fmla="*/ 99 w 183"/>
                <a:gd name="T43" fmla="*/ 290 h 331"/>
                <a:gd name="T44" fmla="*/ 73 w 183"/>
                <a:gd name="T45" fmla="*/ 260 h 331"/>
                <a:gd name="T46" fmla="*/ 51 w 183"/>
                <a:gd name="T47" fmla="*/ 228 h 331"/>
                <a:gd name="T48" fmla="*/ 34 w 183"/>
                <a:gd name="T49" fmla="*/ 193 h 331"/>
                <a:gd name="T50" fmla="*/ 20 w 183"/>
                <a:gd name="T51" fmla="*/ 155 h 331"/>
                <a:gd name="T52" fmla="*/ 10 w 183"/>
                <a:gd name="T53" fmla="*/ 117 h 331"/>
                <a:gd name="T54" fmla="*/ 3 w 183"/>
                <a:gd name="T55" fmla="*/ 77 h 331"/>
                <a:gd name="T56" fmla="*/ 0 w 183"/>
                <a:gd name="T57" fmla="*/ 37 h 331"/>
                <a:gd name="T58" fmla="*/ 1 w 183"/>
                <a:gd name="T59" fmla="*/ 27 h 331"/>
                <a:gd name="T60" fmla="*/ 2 w 183"/>
                <a:gd name="T61" fmla="*/ 17 h 331"/>
                <a:gd name="T62" fmla="*/ 4 w 183"/>
                <a:gd name="T63" fmla="*/ 7 h 331"/>
                <a:gd name="T64" fmla="*/ 10 w 183"/>
                <a:gd name="T65" fmla="*/ 0 h 331"/>
                <a:gd name="T66" fmla="*/ 19 w 183"/>
                <a:gd name="T67" fmla="*/ 11 h 331"/>
                <a:gd name="T68" fmla="*/ 19 w 183"/>
                <a:gd name="T69" fmla="*/ 24 h 331"/>
                <a:gd name="T70" fmla="*/ 18 w 183"/>
                <a:gd name="T71" fmla="*/ 40 h 331"/>
                <a:gd name="T72" fmla="*/ 20 w 183"/>
                <a:gd name="T73" fmla="*/ 5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3" h="331">
                  <a:moveTo>
                    <a:pt x="20" y="54"/>
                  </a:moveTo>
                  <a:lnTo>
                    <a:pt x="32" y="90"/>
                  </a:lnTo>
                  <a:lnTo>
                    <a:pt x="47" y="126"/>
                  </a:lnTo>
                  <a:lnTo>
                    <a:pt x="63" y="161"/>
                  </a:lnTo>
                  <a:lnTo>
                    <a:pt x="81" y="194"/>
                  </a:lnTo>
                  <a:lnTo>
                    <a:pt x="102" y="227"/>
                  </a:lnTo>
                  <a:lnTo>
                    <a:pt x="125" y="258"/>
                  </a:lnTo>
                  <a:lnTo>
                    <a:pt x="151" y="288"/>
                  </a:lnTo>
                  <a:lnTo>
                    <a:pt x="180" y="316"/>
                  </a:lnTo>
                  <a:lnTo>
                    <a:pt x="181" y="318"/>
                  </a:lnTo>
                  <a:lnTo>
                    <a:pt x="183" y="322"/>
                  </a:lnTo>
                  <a:lnTo>
                    <a:pt x="183" y="325"/>
                  </a:lnTo>
                  <a:lnTo>
                    <a:pt x="182" y="329"/>
                  </a:lnTo>
                  <a:lnTo>
                    <a:pt x="175" y="331"/>
                  </a:lnTo>
                  <a:lnTo>
                    <a:pt x="169" y="331"/>
                  </a:lnTo>
                  <a:lnTo>
                    <a:pt x="163" y="330"/>
                  </a:lnTo>
                  <a:lnTo>
                    <a:pt x="157" y="328"/>
                  </a:lnTo>
                  <a:lnTo>
                    <a:pt x="151" y="325"/>
                  </a:lnTo>
                  <a:lnTo>
                    <a:pt x="144" y="322"/>
                  </a:lnTo>
                  <a:lnTo>
                    <a:pt x="138" y="319"/>
                  </a:lnTo>
                  <a:lnTo>
                    <a:pt x="132" y="317"/>
                  </a:lnTo>
                  <a:lnTo>
                    <a:pt x="99" y="290"/>
                  </a:lnTo>
                  <a:lnTo>
                    <a:pt x="73" y="260"/>
                  </a:lnTo>
                  <a:lnTo>
                    <a:pt x="51" y="228"/>
                  </a:lnTo>
                  <a:lnTo>
                    <a:pt x="34" y="193"/>
                  </a:lnTo>
                  <a:lnTo>
                    <a:pt x="20" y="155"/>
                  </a:lnTo>
                  <a:lnTo>
                    <a:pt x="10" y="117"/>
                  </a:lnTo>
                  <a:lnTo>
                    <a:pt x="3" y="77"/>
                  </a:lnTo>
                  <a:lnTo>
                    <a:pt x="0" y="37"/>
                  </a:lnTo>
                  <a:lnTo>
                    <a:pt x="1" y="27"/>
                  </a:lnTo>
                  <a:lnTo>
                    <a:pt x="2" y="17"/>
                  </a:lnTo>
                  <a:lnTo>
                    <a:pt x="4" y="7"/>
                  </a:lnTo>
                  <a:lnTo>
                    <a:pt x="10" y="0"/>
                  </a:lnTo>
                  <a:lnTo>
                    <a:pt x="19" y="11"/>
                  </a:lnTo>
                  <a:lnTo>
                    <a:pt x="19" y="24"/>
                  </a:lnTo>
                  <a:lnTo>
                    <a:pt x="18" y="40"/>
                  </a:lnTo>
                  <a:lnTo>
                    <a:pt x="20"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1" name="Freeform 79">
              <a:extLst>
                <a:ext uri="{FF2B5EF4-FFF2-40B4-BE49-F238E27FC236}">
                  <a16:creationId xmlns:a16="http://schemas.microsoft.com/office/drawing/2014/main" id="{E6AF7DE8-015D-6354-2365-124BCEAE332C}"/>
                </a:ext>
              </a:extLst>
            </p:cNvPr>
            <p:cNvSpPr>
              <a:spLocks/>
            </p:cNvSpPr>
            <p:nvPr/>
          </p:nvSpPr>
          <p:spPr bwMode="auto">
            <a:xfrm>
              <a:off x="3411" y="2791"/>
              <a:ext cx="30" cy="21"/>
            </a:xfrm>
            <a:custGeom>
              <a:avLst/>
              <a:gdLst>
                <a:gd name="T0" fmla="*/ 30 w 30"/>
                <a:gd name="T1" fmla="*/ 11 h 21"/>
                <a:gd name="T2" fmla="*/ 30 w 30"/>
                <a:gd name="T3" fmla="*/ 14 h 21"/>
                <a:gd name="T4" fmla="*/ 29 w 30"/>
                <a:gd name="T5" fmla="*/ 16 h 21"/>
                <a:gd name="T6" fmla="*/ 26 w 30"/>
                <a:gd name="T7" fmla="*/ 18 h 21"/>
                <a:gd name="T8" fmla="*/ 23 w 30"/>
                <a:gd name="T9" fmla="*/ 21 h 21"/>
                <a:gd name="T10" fmla="*/ 16 w 30"/>
                <a:gd name="T11" fmla="*/ 19 h 21"/>
                <a:gd name="T12" fmla="*/ 9 w 30"/>
                <a:gd name="T13" fmla="*/ 16 h 21"/>
                <a:gd name="T14" fmla="*/ 4 w 30"/>
                <a:gd name="T15" fmla="*/ 11 h 21"/>
                <a:gd name="T16" fmla="*/ 0 w 30"/>
                <a:gd name="T17" fmla="*/ 7 h 21"/>
                <a:gd name="T18" fmla="*/ 7 w 30"/>
                <a:gd name="T19" fmla="*/ 3 h 21"/>
                <a:gd name="T20" fmla="*/ 18 w 30"/>
                <a:gd name="T21" fmla="*/ 0 h 21"/>
                <a:gd name="T22" fmla="*/ 28 w 30"/>
                <a:gd name="T23" fmla="*/ 2 h 21"/>
                <a:gd name="T24" fmla="*/ 30 w 30"/>
                <a:gd name="T25"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1">
                  <a:moveTo>
                    <a:pt x="30" y="11"/>
                  </a:moveTo>
                  <a:lnTo>
                    <a:pt x="30" y="14"/>
                  </a:lnTo>
                  <a:lnTo>
                    <a:pt x="29" y="16"/>
                  </a:lnTo>
                  <a:lnTo>
                    <a:pt x="26" y="18"/>
                  </a:lnTo>
                  <a:lnTo>
                    <a:pt x="23" y="21"/>
                  </a:lnTo>
                  <a:lnTo>
                    <a:pt x="16" y="19"/>
                  </a:lnTo>
                  <a:lnTo>
                    <a:pt x="9" y="16"/>
                  </a:lnTo>
                  <a:lnTo>
                    <a:pt x="4" y="11"/>
                  </a:lnTo>
                  <a:lnTo>
                    <a:pt x="0" y="7"/>
                  </a:lnTo>
                  <a:lnTo>
                    <a:pt x="7" y="3"/>
                  </a:lnTo>
                  <a:lnTo>
                    <a:pt x="18" y="0"/>
                  </a:lnTo>
                  <a:lnTo>
                    <a:pt x="28" y="2"/>
                  </a:lnTo>
                  <a:lnTo>
                    <a:pt x="3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2" name="Freeform 80">
              <a:extLst>
                <a:ext uri="{FF2B5EF4-FFF2-40B4-BE49-F238E27FC236}">
                  <a16:creationId xmlns:a16="http://schemas.microsoft.com/office/drawing/2014/main" id="{6F3F5453-9218-120C-A14E-37FFFC36BB59}"/>
                </a:ext>
              </a:extLst>
            </p:cNvPr>
            <p:cNvSpPr>
              <a:spLocks/>
            </p:cNvSpPr>
            <p:nvPr/>
          </p:nvSpPr>
          <p:spPr bwMode="auto">
            <a:xfrm>
              <a:off x="2034" y="2833"/>
              <a:ext cx="1193" cy="740"/>
            </a:xfrm>
            <a:custGeom>
              <a:avLst/>
              <a:gdLst>
                <a:gd name="T0" fmla="*/ 797 w 1193"/>
                <a:gd name="T1" fmla="*/ 10 h 740"/>
                <a:gd name="T2" fmla="*/ 773 w 1193"/>
                <a:gd name="T3" fmla="*/ 18 h 740"/>
                <a:gd name="T4" fmla="*/ 711 w 1193"/>
                <a:gd name="T5" fmla="*/ 22 h 740"/>
                <a:gd name="T6" fmla="*/ 648 w 1193"/>
                <a:gd name="T7" fmla="*/ 25 h 740"/>
                <a:gd name="T8" fmla="*/ 585 w 1193"/>
                <a:gd name="T9" fmla="*/ 26 h 740"/>
                <a:gd name="T10" fmla="*/ 523 w 1193"/>
                <a:gd name="T11" fmla="*/ 30 h 740"/>
                <a:gd name="T12" fmla="*/ 461 w 1193"/>
                <a:gd name="T13" fmla="*/ 36 h 740"/>
                <a:gd name="T14" fmla="*/ 400 w 1193"/>
                <a:gd name="T15" fmla="*/ 41 h 740"/>
                <a:gd name="T16" fmla="*/ 337 w 1193"/>
                <a:gd name="T17" fmla="*/ 44 h 740"/>
                <a:gd name="T18" fmla="*/ 273 w 1193"/>
                <a:gd name="T19" fmla="*/ 48 h 740"/>
                <a:gd name="T20" fmla="*/ 210 w 1193"/>
                <a:gd name="T21" fmla="*/ 55 h 740"/>
                <a:gd name="T22" fmla="*/ 150 w 1193"/>
                <a:gd name="T23" fmla="*/ 66 h 740"/>
                <a:gd name="T24" fmla="*/ 120 w 1193"/>
                <a:gd name="T25" fmla="*/ 74 h 740"/>
                <a:gd name="T26" fmla="*/ 103 w 1193"/>
                <a:gd name="T27" fmla="*/ 76 h 740"/>
                <a:gd name="T28" fmla="*/ 88 w 1193"/>
                <a:gd name="T29" fmla="*/ 82 h 740"/>
                <a:gd name="T30" fmla="*/ 100 w 1193"/>
                <a:gd name="T31" fmla="*/ 105 h 740"/>
                <a:gd name="T32" fmla="*/ 155 w 1193"/>
                <a:gd name="T33" fmla="*/ 138 h 740"/>
                <a:gd name="T34" fmla="*/ 227 w 1193"/>
                <a:gd name="T35" fmla="*/ 183 h 740"/>
                <a:gd name="T36" fmla="*/ 299 w 1193"/>
                <a:gd name="T37" fmla="*/ 225 h 740"/>
                <a:gd name="T38" fmla="*/ 421 w 1193"/>
                <a:gd name="T39" fmla="*/ 288 h 740"/>
                <a:gd name="T40" fmla="*/ 540 w 1193"/>
                <a:gd name="T41" fmla="*/ 355 h 740"/>
                <a:gd name="T42" fmla="*/ 659 w 1193"/>
                <a:gd name="T43" fmla="*/ 423 h 740"/>
                <a:gd name="T44" fmla="*/ 779 w 1193"/>
                <a:gd name="T45" fmla="*/ 494 h 740"/>
                <a:gd name="T46" fmla="*/ 897 w 1193"/>
                <a:gd name="T47" fmla="*/ 565 h 740"/>
                <a:gd name="T48" fmla="*/ 964 w 1193"/>
                <a:gd name="T49" fmla="*/ 602 h 740"/>
                <a:gd name="T50" fmla="*/ 1005 w 1193"/>
                <a:gd name="T51" fmla="*/ 627 h 740"/>
                <a:gd name="T52" fmla="*/ 1047 w 1193"/>
                <a:gd name="T53" fmla="*/ 651 h 740"/>
                <a:gd name="T54" fmla="*/ 1088 w 1193"/>
                <a:gd name="T55" fmla="*/ 675 h 740"/>
                <a:gd name="T56" fmla="*/ 1131 w 1193"/>
                <a:gd name="T57" fmla="*/ 699 h 740"/>
                <a:gd name="T58" fmla="*/ 1169 w 1193"/>
                <a:gd name="T59" fmla="*/ 718 h 740"/>
                <a:gd name="T60" fmla="*/ 1193 w 1193"/>
                <a:gd name="T61" fmla="*/ 739 h 740"/>
                <a:gd name="T62" fmla="*/ 1178 w 1193"/>
                <a:gd name="T63" fmla="*/ 736 h 740"/>
                <a:gd name="T64" fmla="*/ 1107 w 1193"/>
                <a:gd name="T65" fmla="*/ 700 h 740"/>
                <a:gd name="T66" fmla="*/ 1005 w 1193"/>
                <a:gd name="T67" fmla="*/ 647 h 740"/>
                <a:gd name="T68" fmla="*/ 904 w 1193"/>
                <a:gd name="T69" fmla="*/ 595 h 740"/>
                <a:gd name="T70" fmla="*/ 803 w 1193"/>
                <a:gd name="T71" fmla="*/ 543 h 740"/>
                <a:gd name="T72" fmla="*/ 702 w 1193"/>
                <a:gd name="T73" fmla="*/ 491 h 740"/>
                <a:gd name="T74" fmla="*/ 603 w 1193"/>
                <a:gd name="T75" fmla="*/ 441 h 740"/>
                <a:gd name="T76" fmla="*/ 511 w 1193"/>
                <a:gd name="T77" fmla="*/ 392 h 740"/>
                <a:gd name="T78" fmla="*/ 418 w 1193"/>
                <a:gd name="T79" fmla="*/ 343 h 740"/>
                <a:gd name="T80" fmla="*/ 326 w 1193"/>
                <a:gd name="T81" fmla="*/ 294 h 740"/>
                <a:gd name="T82" fmla="*/ 234 w 1193"/>
                <a:gd name="T83" fmla="*/ 243 h 740"/>
                <a:gd name="T84" fmla="*/ 144 w 1193"/>
                <a:gd name="T85" fmla="*/ 188 h 740"/>
                <a:gd name="T86" fmla="*/ 87 w 1193"/>
                <a:gd name="T87" fmla="*/ 154 h 740"/>
                <a:gd name="T88" fmla="*/ 32 w 1193"/>
                <a:gd name="T89" fmla="*/ 117 h 740"/>
                <a:gd name="T90" fmla="*/ 0 w 1193"/>
                <a:gd name="T91" fmla="*/ 76 h 740"/>
                <a:gd name="T92" fmla="*/ 6 w 1193"/>
                <a:gd name="T93" fmla="*/ 53 h 740"/>
                <a:gd name="T94" fmla="*/ 32 w 1193"/>
                <a:gd name="T95" fmla="*/ 42 h 740"/>
                <a:gd name="T96" fmla="*/ 60 w 1193"/>
                <a:gd name="T97" fmla="*/ 37 h 740"/>
                <a:gd name="T98" fmla="*/ 121 w 1193"/>
                <a:gd name="T99" fmla="*/ 30 h 740"/>
                <a:gd name="T100" fmla="*/ 245 w 1193"/>
                <a:gd name="T101" fmla="*/ 19 h 740"/>
                <a:gd name="T102" fmla="*/ 369 w 1193"/>
                <a:gd name="T103" fmla="*/ 13 h 740"/>
                <a:gd name="T104" fmla="*/ 495 w 1193"/>
                <a:gd name="T105" fmla="*/ 9 h 740"/>
                <a:gd name="T106" fmla="*/ 620 w 1193"/>
                <a:gd name="T107" fmla="*/ 5 h 740"/>
                <a:gd name="T108" fmla="*/ 747 w 1193"/>
                <a:gd name="T109" fmla="*/ 0 h 740"/>
                <a:gd name="T110" fmla="*/ 767 w 1193"/>
                <a:gd name="T111" fmla="*/ 0 h 740"/>
                <a:gd name="T112" fmla="*/ 785 w 1193"/>
                <a:gd name="T11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3" h="740">
                  <a:moveTo>
                    <a:pt x="796" y="4"/>
                  </a:moveTo>
                  <a:lnTo>
                    <a:pt x="797" y="8"/>
                  </a:lnTo>
                  <a:lnTo>
                    <a:pt x="797" y="10"/>
                  </a:lnTo>
                  <a:lnTo>
                    <a:pt x="796" y="13"/>
                  </a:lnTo>
                  <a:lnTo>
                    <a:pt x="793" y="15"/>
                  </a:lnTo>
                  <a:lnTo>
                    <a:pt x="773" y="18"/>
                  </a:lnTo>
                  <a:lnTo>
                    <a:pt x="752" y="20"/>
                  </a:lnTo>
                  <a:lnTo>
                    <a:pt x="731" y="21"/>
                  </a:lnTo>
                  <a:lnTo>
                    <a:pt x="711" y="22"/>
                  </a:lnTo>
                  <a:lnTo>
                    <a:pt x="690" y="24"/>
                  </a:lnTo>
                  <a:lnTo>
                    <a:pt x="669" y="25"/>
                  </a:lnTo>
                  <a:lnTo>
                    <a:pt x="648" y="25"/>
                  </a:lnTo>
                  <a:lnTo>
                    <a:pt x="628" y="25"/>
                  </a:lnTo>
                  <a:lnTo>
                    <a:pt x="607" y="26"/>
                  </a:lnTo>
                  <a:lnTo>
                    <a:pt x="585" y="26"/>
                  </a:lnTo>
                  <a:lnTo>
                    <a:pt x="564" y="27"/>
                  </a:lnTo>
                  <a:lnTo>
                    <a:pt x="544" y="28"/>
                  </a:lnTo>
                  <a:lnTo>
                    <a:pt x="523" y="30"/>
                  </a:lnTo>
                  <a:lnTo>
                    <a:pt x="502" y="31"/>
                  </a:lnTo>
                  <a:lnTo>
                    <a:pt x="482" y="33"/>
                  </a:lnTo>
                  <a:lnTo>
                    <a:pt x="461" y="36"/>
                  </a:lnTo>
                  <a:lnTo>
                    <a:pt x="440" y="38"/>
                  </a:lnTo>
                  <a:lnTo>
                    <a:pt x="421" y="39"/>
                  </a:lnTo>
                  <a:lnTo>
                    <a:pt x="400" y="41"/>
                  </a:lnTo>
                  <a:lnTo>
                    <a:pt x="378" y="42"/>
                  </a:lnTo>
                  <a:lnTo>
                    <a:pt x="357" y="43"/>
                  </a:lnTo>
                  <a:lnTo>
                    <a:pt x="337" y="44"/>
                  </a:lnTo>
                  <a:lnTo>
                    <a:pt x="315" y="46"/>
                  </a:lnTo>
                  <a:lnTo>
                    <a:pt x="294" y="47"/>
                  </a:lnTo>
                  <a:lnTo>
                    <a:pt x="273" y="48"/>
                  </a:lnTo>
                  <a:lnTo>
                    <a:pt x="251" y="50"/>
                  </a:lnTo>
                  <a:lnTo>
                    <a:pt x="231" y="53"/>
                  </a:lnTo>
                  <a:lnTo>
                    <a:pt x="210" y="55"/>
                  </a:lnTo>
                  <a:lnTo>
                    <a:pt x="190" y="58"/>
                  </a:lnTo>
                  <a:lnTo>
                    <a:pt x="170" y="61"/>
                  </a:lnTo>
                  <a:lnTo>
                    <a:pt x="150" y="66"/>
                  </a:lnTo>
                  <a:lnTo>
                    <a:pt x="131" y="71"/>
                  </a:lnTo>
                  <a:lnTo>
                    <a:pt x="125" y="72"/>
                  </a:lnTo>
                  <a:lnTo>
                    <a:pt x="120" y="74"/>
                  </a:lnTo>
                  <a:lnTo>
                    <a:pt x="114" y="74"/>
                  </a:lnTo>
                  <a:lnTo>
                    <a:pt x="109" y="75"/>
                  </a:lnTo>
                  <a:lnTo>
                    <a:pt x="103" y="76"/>
                  </a:lnTo>
                  <a:lnTo>
                    <a:pt x="98" y="77"/>
                  </a:lnTo>
                  <a:lnTo>
                    <a:pt x="93" y="80"/>
                  </a:lnTo>
                  <a:lnTo>
                    <a:pt x="88" y="82"/>
                  </a:lnTo>
                  <a:lnTo>
                    <a:pt x="89" y="92"/>
                  </a:lnTo>
                  <a:lnTo>
                    <a:pt x="94" y="99"/>
                  </a:lnTo>
                  <a:lnTo>
                    <a:pt x="100" y="105"/>
                  </a:lnTo>
                  <a:lnTo>
                    <a:pt x="107" y="110"/>
                  </a:lnTo>
                  <a:lnTo>
                    <a:pt x="132" y="125"/>
                  </a:lnTo>
                  <a:lnTo>
                    <a:pt x="155" y="138"/>
                  </a:lnTo>
                  <a:lnTo>
                    <a:pt x="179" y="154"/>
                  </a:lnTo>
                  <a:lnTo>
                    <a:pt x="203" y="169"/>
                  </a:lnTo>
                  <a:lnTo>
                    <a:pt x="227" y="183"/>
                  </a:lnTo>
                  <a:lnTo>
                    <a:pt x="250" y="198"/>
                  </a:lnTo>
                  <a:lnTo>
                    <a:pt x="274" y="211"/>
                  </a:lnTo>
                  <a:lnTo>
                    <a:pt x="299" y="225"/>
                  </a:lnTo>
                  <a:lnTo>
                    <a:pt x="339" y="245"/>
                  </a:lnTo>
                  <a:lnTo>
                    <a:pt x="380" y="266"/>
                  </a:lnTo>
                  <a:lnTo>
                    <a:pt x="421" y="288"/>
                  </a:lnTo>
                  <a:lnTo>
                    <a:pt x="461" y="310"/>
                  </a:lnTo>
                  <a:lnTo>
                    <a:pt x="501" y="332"/>
                  </a:lnTo>
                  <a:lnTo>
                    <a:pt x="540" y="355"/>
                  </a:lnTo>
                  <a:lnTo>
                    <a:pt x="580" y="377"/>
                  </a:lnTo>
                  <a:lnTo>
                    <a:pt x="620" y="400"/>
                  </a:lnTo>
                  <a:lnTo>
                    <a:pt x="659" y="423"/>
                  </a:lnTo>
                  <a:lnTo>
                    <a:pt x="700" y="446"/>
                  </a:lnTo>
                  <a:lnTo>
                    <a:pt x="739" y="469"/>
                  </a:lnTo>
                  <a:lnTo>
                    <a:pt x="779" y="494"/>
                  </a:lnTo>
                  <a:lnTo>
                    <a:pt x="818" y="517"/>
                  </a:lnTo>
                  <a:lnTo>
                    <a:pt x="857" y="540"/>
                  </a:lnTo>
                  <a:lnTo>
                    <a:pt x="897" y="565"/>
                  </a:lnTo>
                  <a:lnTo>
                    <a:pt x="936" y="588"/>
                  </a:lnTo>
                  <a:lnTo>
                    <a:pt x="951" y="595"/>
                  </a:lnTo>
                  <a:lnTo>
                    <a:pt x="964" y="602"/>
                  </a:lnTo>
                  <a:lnTo>
                    <a:pt x="979" y="611"/>
                  </a:lnTo>
                  <a:lnTo>
                    <a:pt x="992" y="618"/>
                  </a:lnTo>
                  <a:lnTo>
                    <a:pt x="1005" y="627"/>
                  </a:lnTo>
                  <a:lnTo>
                    <a:pt x="1020" y="635"/>
                  </a:lnTo>
                  <a:lnTo>
                    <a:pt x="1033" y="642"/>
                  </a:lnTo>
                  <a:lnTo>
                    <a:pt x="1047" y="651"/>
                  </a:lnTo>
                  <a:lnTo>
                    <a:pt x="1061" y="660"/>
                  </a:lnTo>
                  <a:lnTo>
                    <a:pt x="1075" y="667"/>
                  </a:lnTo>
                  <a:lnTo>
                    <a:pt x="1088" y="675"/>
                  </a:lnTo>
                  <a:lnTo>
                    <a:pt x="1103" y="683"/>
                  </a:lnTo>
                  <a:lnTo>
                    <a:pt x="1117" y="691"/>
                  </a:lnTo>
                  <a:lnTo>
                    <a:pt x="1131" y="699"/>
                  </a:lnTo>
                  <a:lnTo>
                    <a:pt x="1146" y="705"/>
                  </a:lnTo>
                  <a:lnTo>
                    <a:pt x="1160" y="712"/>
                  </a:lnTo>
                  <a:lnTo>
                    <a:pt x="1169" y="718"/>
                  </a:lnTo>
                  <a:lnTo>
                    <a:pt x="1178" y="723"/>
                  </a:lnTo>
                  <a:lnTo>
                    <a:pt x="1188" y="729"/>
                  </a:lnTo>
                  <a:lnTo>
                    <a:pt x="1193" y="739"/>
                  </a:lnTo>
                  <a:lnTo>
                    <a:pt x="1188" y="740"/>
                  </a:lnTo>
                  <a:lnTo>
                    <a:pt x="1183" y="739"/>
                  </a:lnTo>
                  <a:lnTo>
                    <a:pt x="1178" y="736"/>
                  </a:lnTo>
                  <a:lnTo>
                    <a:pt x="1174" y="735"/>
                  </a:lnTo>
                  <a:lnTo>
                    <a:pt x="1139" y="718"/>
                  </a:lnTo>
                  <a:lnTo>
                    <a:pt x="1107" y="700"/>
                  </a:lnTo>
                  <a:lnTo>
                    <a:pt x="1072" y="683"/>
                  </a:lnTo>
                  <a:lnTo>
                    <a:pt x="1038" y="666"/>
                  </a:lnTo>
                  <a:lnTo>
                    <a:pt x="1005" y="647"/>
                  </a:lnTo>
                  <a:lnTo>
                    <a:pt x="971" y="630"/>
                  </a:lnTo>
                  <a:lnTo>
                    <a:pt x="938" y="612"/>
                  </a:lnTo>
                  <a:lnTo>
                    <a:pt x="904" y="595"/>
                  </a:lnTo>
                  <a:lnTo>
                    <a:pt x="871" y="578"/>
                  </a:lnTo>
                  <a:lnTo>
                    <a:pt x="837" y="560"/>
                  </a:lnTo>
                  <a:lnTo>
                    <a:pt x="803" y="543"/>
                  </a:lnTo>
                  <a:lnTo>
                    <a:pt x="770" y="526"/>
                  </a:lnTo>
                  <a:lnTo>
                    <a:pt x="736" y="508"/>
                  </a:lnTo>
                  <a:lnTo>
                    <a:pt x="702" y="491"/>
                  </a:lnTo>
                  <a:lnTo>
                    <a:pt x="668" y="476"/>
                  </a:lnTo>
                  <a:lnTo>
                    <a:pt x="634" y="459"/>
                  </a:lnTo>
                  <a:lnTo>
                    <a:pt x="603" y="441"/>
                  </a:lnTo>
                  <a:lnTo>
                    <a:pt x="573" y="424"/>
                  </a:lnTo>
                  <a:lnTo>
                    <a:pt x="542" y="407"/>
                  </a:lnTo>
                  <a:lnTo>
                    <a:pt x="511" y="392"/>
                  </a:lnTo>
                  <a:lnTo>
                    <a:pt x="480" y="376"/>
                  </a:lnTo>
                  <a:lnTo>
                    <a:pt x="450" y="359"/>
                  </a:lnTo>
                  <a:lnTo>
                    <a:pt x="418" y="343"/>
                  </a:lnTo>
                  <a:lnTo>
                    <a:pt x="388" y="327"/>
                  </a:lnTo>
                  <a:lnTo>
                    <a:pt x="357" y="310"/>
                  </a:lnTo>
                  <a:lnTo>
                    <a:pt x="326" y="294"/>
                  </a:lnTo>
                  <a:lnTo>
                    <a:pt x="295" y="277"/>
                  </a:lnTo>
                  <a:lnTo>
                    <a:pt x="265" y="260"/>
                  </a:lnTo>
                  <a:lnTo>
                    <a:pt x="234" y="243"/>
                  </a:lnTo>
                  <a:lnTo>
                    <a:pt x="204" y="225"/>
                  </a:lnTo>
                  <a:lnTo>
                    <a:pt x="173" y="206"/>
                  </a:lnTo>
                  <a:lnTo>
                    <a:pt x="144" y="188"/>
                  </a:lnTo>
                  <a:lnTo>
                    <a:pt x="126" y="176"/>
                  </a:lnTo>
                  <a:lnTo>
                    <a:pt x="106" y="165"/>
                  </a:lnTo>
                  <a:lnTo>
                    <a:pt x="87" y="154"/>
                  </a:lnTo>
                  <a:lnTo>
                    <a:pt x="69" y="143"/>
                  </a:lnTo>
                  <a:lnTo>
                    <a:pt x="50" y="131"/>
                  </a:lnTo>
                  <a:lnTo>
                    <a:pt x="32" y="117"/>
                  </a:lnTo>
                  <a:lnTo>
                    <a:pt x="16" y="103"/>
                  </a:lnTo>
                  <a:lnTo>
                    <a:pt x="1" y="85"/>
                  </a:lnTo>
                  <a:lnTo>
                    <a:pt x="0" y="76"/>
                  </a:lnTo>
                  <a:lnTo>
                    <a:pt x="0" y="69"/>
                  </a:lnTo>
                  <a:lnTo>
                    <a:pt x="1" y="60"/>
                  </a:lnTo>
                  <a:lnTo>
                    <a:pt x="6" y="53"/>
                  </a:lnTo>
                  <a:lnTo>
                    <a:pt x="15" y="48"/>
                  </a:lnTo>
                  <a:lnTo>
                    <a:pt x="23" y="46"/>
                  </a:lnTo>
                  <a:lnTo>
                    <a:pt x="32" y="42"/>
                  </a:lnTo>
                  <a:lnTo>
                    <a:pt x="42" y="41"/>
                  </a:lnTo>
                  <a:lnTo>
                    <a:pt x="50" y="39"/>
                  </a:lnTo>
                  <a:lnTo>
                    <a:pt x="60" y="37"/>
                  </a:lnTo>
                  <a:lnTo>
                    <a:pt x="70" y="36"/>
                  </a:lnTo>
                  <a:lnTo>
                    <a:pt x="79" y="35"/>
                  </a:lnTo>
                  <a:lnTo>
                    <a:pt x="121" y="30"/>
                  </a:lnTo>
                  <a:lnTo>
                    <a:pt x="162" y="26"/>
                  </a:lnTo>
                  <a:lnTo>
                    <a:pt x="204" y="22"/>
                  </a:lnTo>
                  <a:lnTo>
                    <a:pt x="245" y="19"/>
                  </a:lnTo>
                  <a:lnTo>
                    <a:pt x="287" y="16"/>
                  </a:lnTo>
                  <a:lnTo>
                    <a:pt x="328" y="14"/>
                  </a:lnTo>
                  <a:lnTo>
                    <a:pt x="369" y="13"/>
                  </a:lnTo>
                  <a:lnTo>
                    <a:pt x="411" y="11"/>
                  </a:lnTo>
                  <a:lnTo>
                    <a:pt x="452" y="10"/>
                  </a:lnTo>
                  <a:lnTo>
                    <a:pt x="495" y="9"/>
                  </a:lnTo>
                  <a:lnTo>
                    <a:pt x="536" y="8"/>
                  </a:lnTo>
                  <a:lnTo>
                    <a:pt x="579" y="7"/>
                  </a:lnTo>
                  <a:lnTo>
                    <a:pt x="620" y="5"/>
                  </a:lnTo>
                  <a:lnTo>
                    <a:pt x="663" y="4"/>
                  </a:lnTo>
                  <a:lnTo>
                    <a:pt x="704" y="3"/>
                  </a:lnTo>
                  <a:lnTo>
                    <a:pt x="747" y="0"/>
                  </a:lnTo>
                  <a:lnTo>
                    <a:pt x="753" y="0"/>
                  </a:lnTo>
                  <a:lnTo>
                    <a:pt x="759" y="0"/>
                  </a:lnTo>
                  <a:lnTo>
                    <a:pt x="767" y="0"/>
                  </a:lnTo>
                  <a:lnTo>
                    <a:pt x="773" y="0"/>
                  </a:lnTo>
                  <a:lnTo>
                    <a:pt x="779" y="0"/>
                  </a:lnTo>
                  <a:lnTo>
                    <a:pt x="785" y="2"/>
                  </a:lnTo>
                  <a:lnTo>
                    <a:pt x="790" y="3"/>
                  </a:lnTo>
                  <a:lnTo>
                    <a:pt x="796"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3" name="Freeform 81">
              <a:extLst>
                <a:ext uri="{FF2B5EF4-FFF2-40B4-BE49-F238E27FC236}">
                  <a16:creationId xmlns:a16="http://schemas.microsoft.com/office/drawing/2014/main" id="{E3CDF0FF-6A7D-268C-4112-27C8FD1CD072}"/>
                </a:ext>
              </a:extLst>
            </p:cNvPr>
            <p:cNvSpPr>
              <a:spLocks/>
            </p:cNvSpPr>
            <p:nvPr/>
          </p:nvSpPr>
          <p:spPr bwMode="auto">
            <a:xfrm>
              <a:off x="3407" y="2853"/>
              <a:ext cx="30" cy="19"/>
            </a:xfrm>
            <a:custGeom>
              <a:avLst/>
              <a:gdLst>
                <a:gd name="T0" fmla="*/ 30 w 30"/>
                <a:gd name="T1" fmla="*/ 10 h 19"/>
                <a:gd name="T2" fmla="*/ 27 w 30"/>
                <a:gd name="T3" fmla="*/ 17 h 19"/>
                <a:gd name="T4" fmla="*/ 21 w 30"/>
                <a:gd name="T5" fmla="*/ 19 h 19"/>
                <a:gd name="T6" fmla="*/ 14 w 30"/>
                <a:gd name="T7" fmla="*/ 18 h 19"/>
                <a:gd name="T8" fmla="*/ 8 w 30"/>
                <a:gd name="T9" fmla="*/ 15 h 19"/>
                <a:gd name="T10" fmla="*/ 4 w 30"/>
                <a:gd name="T11" fmla="*/ 12 h 19"/>
                <a:gd name="T12" fmla="*/ 0 w 30"/>
                <a:gd name="T13" fmla="*/ 10 h 19"/>
                <a:gd name="T14" fmla="*/ 2 w 30"/>
                <a:gd name="T15" fmla="*/ 6 h 19"/>
                <a:gd name="T16" fmla="*/ 11 w 30"/>
                <a:gd name="T17" fmla="*/ 1 h 19"/>
                <a:gd name="T18" fmla="*/ 19 w 30"/>
                <a:gd name="T19" fmla="*/ 0 h 19"/>
                <a:gd name="T20" fmla="*/ 23 w 30"/>
                <a:gd name="T21" fmla="*/ 1 h 19"/>
                <a:gd name="T22" fmla="*/ 27 w 30"/>
                <a:gd name="T23" fmla="*/ 5 h 19"/>
                <a:gd name="T24" fmla="*/ 30 w 30"/>
                <a:gd name="T25"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19">
                  <a:moveTo>
                    <a:pt x="30" y="10"/>
                  </a:moveTo>
                  <a:lnTo>
                    <a:pt x="27" y="17"/>
                  </a:lnTo>
                  <a:lnTo>
                    <a:pt x="21" y="19"/>
                  </a:lnTo>
                  <a:lnTo>
                    <a:pt x="14" y="18"/>
                  </a:lnTo>
                  <a:lnTo>
                    <a:pt x="8" y="15"/>
                  </a:lnTo>
                  <a:lnTo>
                    <a:pt x="4" y="12"/>
                  </a:lnTo>
                  <a:lnTo>
                    <a:pt x="0" y="10"/>
                  </a:lnTo>
                  <a:lnTo>
                    <a:pt x="2" y="6"/>
                  </a:lnTo>
                  <a:lnTo>
                    <a:pt x="11" y="1"/>
                  </a:lnTo>
                  <a:lnTo>
                    <a:pt x="19" y="0"/>
                  </a:lnTo>
                  <a:lnTo>
                    <a:pt x="23" y="1"/>
                  </a:lnTo>
                  <a:lnTo>
                    <a:pt x="27" y="5"/>
                  </a:lnTo>
                  <a:lnTo>
                    <a:pt x="3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4" name="Freeform 82">
              <a:extLst>
                <a:ext uri="{FF2B5EF4-FFF2-40B4-BE49-F238E27FC236}">
                  <a16:creationId xmlns:a16="http://schemas.microsoft.com/office/drawing/2014/main" id="{CD8399DD-8C71-7D60-587C-93F674AEA814}"/>
                </a:ext>
              </a:extLst>
            </p:cNvPr>
            <p:cNvSpPr>
              <a:spLocks/>
            </p:cNvSpPr>
            <p:nvPr/>
          </p:nvSpPr>
          <p:spPr bwMode="auto">
            <a:xfrm>
              <a:off x="3402" y="2880"/>
              <a:ext cx="19" cy="20"/>
            </a:xfrm>
            <a:custGeom>
              <a:avLst/>
              <a:gdLst>
                <a:gd name="T0" fmla="*/ 2 w 19"/>
                <a:gd name="T1" fmla="*/ 20 h 20"/>
                <a:gd name="T2" fmla="*/ 0 w 19"/>
                <a:gd name="T3" fmla="*/ 17 h 20"/>
                <a:gd name="T4" fmla="*/ 0 w 19"/>
                <a:gd name="T5" fmla="*/ 10 h 20"/>
                <a:gd name="T6" fmla="*/ 0 w 19"/>
                <a:gd name="T7" fmla="*/ 3 h 20"/>
                <a:gd name="T8" fmla="*/ 3 w 19"/>
                <a:gd name="T9" fmla="*/ 0 h 20"/>
                <a:gd name="T10" fmla="*/ 19 w 19"/>
                <a:gd name="T11" fmla="*/ 8 h 20"/>
                <a:gd name="T12" fmla="*/ 2 w 19"/>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2" y="20"/>
                  </a:moveTo>
                  <a:lnTo>
                    <a:pt x="0" y="17"/>
                  </a:lnTo>
                  <a:lnTo>
                    <a:pt x="0" y="10"/>
                  </a:lnTo>
                  <a:lnTo>
                    <a:pt x="0" y="3"/>
                  </a:lnTo>
                  <a:lnTo>
                    <a:pt x="3" y="0"/>
                  </a:lnTo>
                  <a:lnTo>
                    <a:pt x="19" y="8"/>
                  </a:lnTo>
                  <a:lnTo>
                    <a:pt x="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5" name="Freeform 83">
              <a:extLst>
                <a:ext uri="{FF2B5EF4-FFF2-40B4-BE49-F238E27FC236}">
                  <a16:creationId xmlns:a16="http://schemas.microsoft.com/office/drawing/2014/main" id="{EBA5E77A-7EEF-604B-9A04-B67A3C58BB7D}"/>
                </a:ext>
              </a:extLst>
            </p:cNvPr>
            <p:cNvSpPr>
              <a:spLocks/>
            </p:cNvSpPr>
            <p:nvPr/>
          </p:nvSpPr>
          <p:spPr bwMode="auto">
            <a:xfrm>
              <a:off x="2295" y="2887"/>
              <a:ext cx="556" cy="158"/>
            </a:xfrm>
            <a:custGeom>
              <a:avLst/>
              <a:gdLst>
                <a:gd name="T0" fmla="*/ 556 w 556"/>
                <a:gd name="T1" fmla="*/ 38 h 158"/>
                <a:gd name="T2" fmla="*/ 552 w 556"/>
                <a:gd name="T3" fmla="*/ 44 h 158"/>
                <a:gd name="T4" fmla="*/ 532 w 556"/>
                <a:gd name="T5" fmla="*/ 40 h 158"/>
                <a:gd name="T6" fmla="*/ 501 w 556"/>
                <a:gd name="T7" fmla="*/ 34 h 158"/>
                <a:gd name="T8" fmla="*/ 468 w 556"/>
                <a:gd name="T9" fmla="*/ 31 h 158"/>
                <a:gd name="T10" fmla="*/ 435 w 556"/>
                <a:gd name="T11" fmla="*/ 29 h 158"/>
                <a:gd name="T12" fmla="*/ 401 w 556"/>
                <a:gd name="T13" fmla="*/ 29 h 158"/>
                <a:gd name="T14" fmla="*/ 368 w 556"/>
                <a:gd name="T15" fmla="*/ 32 h 158"/>
                <a:gd name="T16" fmla="*/ 335 w 556"/>
                <a:gd name="T17" fmla="*/ 37 h 158"/>
                <a:gd name="T18" fmla="*/ 302 w 556"/>
                <a:gd name="T19" fmla="*/ 41 h 158"/>
                <a:gd name="T20" fmla="*/ 262 w 556"/>
                <a:gd name="T21" fmla="*/ 49 h 158"/>
                <a:gd name="T22" fmla="*/ 214 w 556"/>
                <a:gd name="T23" fmla="*/ 57 h 158"/>
                <a:gd name="T24" fmla="*/ 166 w 556"/>
                <a:gd name="T25" fmla="*/ 66 h 158"/>
                <a:gd name="T26" fmla="*/ 117 w 556"/>
                <a:gd name="T27" fmla="*/ 73 h 158"/>
                <a:gd name="T28" fmla="*/ 91 w 556"/>
                <a:gd name="T29" fmla="*/ 77 h 158"/>
                <a:gd name="T30" fmla="*/ 88 w 556"/>
                <a:gd name="T31" fmla="*/ 78 h 158"/>
                <a:gd name="T32" fmla="*/ 93 w 556"/>
                <a:gd name="T33" fmla="*/ 87 h 158"/>
                <a:gd name="T34" fmla="*/ 105 w 556"/>
                <a:gd name="T35" fmla="*/ 95 h 158"/>
                <a:gd name="T36" fmla="*/ 118 w 556"/>
                <a:gd name="T37" fmla="*/ 102 h 158"/>
                <a:gd name="T38" fmla="*/ 132 w 556"/>
                <a:gd name="T39" fmla="*/ 108 h 158"/>
                <a:gd name="T40" fmla="*/ 196 w 556"/>
                <a:gd name="T41" fmla="*/ 145 h 158"/>
                <a:gd name="T42" fmla="*/ 199 w 556"/>
                <a:gd name="T43" fmla="*/ 150 h 158"/>
                <a:gd name="T44" fmla="*/ 200 w 556"/>
                <a:gd name="T45" fmla="*/ 155 h 158"/>
                <a:gd name="T46" fmla="*/ 189 w 556"/>
                <a:gd name="T47" fmla="*/ 157 h 158"/>
                <a:gd name="T48" fmla="*/ 177 w 556"/>
                <a:gd name="T49" fmla="*/ 155 h 158"/>
                <a:gd name="T50" fmla="*/ 139 w 556"/>
                <a:gd name="T51" fmla="*/ 141 h 158"/>
                <a:gd name="T52" fmla="*/ 102 w 556"/>
                <a:gd name="T53" fmla="*/ 127 h 158"/>
                <a:gd name="T54" fmla="*/ 66 w 556"/>
                <a:gd name="T55" fmla="*/ 111 h 158"/>
                <a:gd name="T56" fmla="*/ 28 w 556"/>
                <a:gd name="T57" fmla="*/ 99 h 158"/>
                <a:gd name="T58" fmla="*/ 9 w 556"/>
                <a:gd name="T59" fmla="*/ 85 h 158"/>
                <a:gd name="T60" fmla="*/ 0 w 556"/>
                <a:gd name="T61" fmla="*/ 62 h 158"/>
                <a:gd name="T62" fmla="*/ 7 w 556"/>
                <a:gd name="T63" fmla="*/ 52 h 158"/>
                <a:gd name="T64" fmla="*/ 17 w 556"/>
                <a:gd name="T65" fmla="*/ 49 h 158"/>
                <a:gd name="T66" fmla="*/ 28 w 556"/>
                <a:gd name="T67" fmla="*/ 48 h 158"/>
                <a:gd name="T68" fmla="*/ 39 w 556"/>
                <a:gd name="T69" fmla="*/ 44 h 158"/>
                <a:gd name="T70" fmla="*/ 91 w 556"/>
                <a:gd name="T71" fmla="*/ 34 h 158"/>
                <a:gd name="T72" fmla="*/ 144 w 556"/>
                <a:gd name="T73" fmla="*/ 27 h 158"/>
                <a:gd name="T74" fmla="*/ 195 w 556"/>
                <a:gd name="T75" fmla="*/ 21 h 158"/>
                <a:gd name="T76" fmla="*/ 247 w 556"/>
                <a:gd name="T77" fmla="*/ 16 h 158"/>
                <a:gd name="T78" fmla="*/ 300 w 556"/>
                <a:gd name="T79" fmla="*/ 11 h 158"/>
                <a:gd name="T80" fmla="*/ 352 w 556"/>
                <a:gd name="T81" fmla="*/ 7 h 158"/>
                <a:gd name="T82" fmla="*/ 404 w 556"/>
                <a:gd name="T83" fmla="*/ 5 h 158"/>
                <a:gd name="T84" fmla="*/ 458 w 556"/>
                <a:gd name="T85" fmla="*/ 1 h 158"/>
                <a:gd name="T86" fmla="*/ 485 w 556"/>
                <a:gd name="T87" fmla="*/ 1 h 158"/>
                <a:gd name="T88" fmla="*/ 512 w 556"/>
                <a:gd name="T89" fmla="*/ 6 h 158"/>
                <a:gd name="T90" fmla="*/ 535 w 556"/>
                <a:gd name="T91" fmla="*/ 17 h 158"/>
                <a:gd name="T92" fmla="*/ 554 w 556"/>
                <a:gd name="T93" fmla="*/ 3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6" h="158">
                  <a:moveTo>
                    <a:pt x="554" y="34"/>
                  </a:moveTo>
                  <a:lnTo>
                    <a:pt x="556" y="38"/>
                  </a:lnTo>
                  <a:lnTo>
                    <a:pt x="554" y="41"/>
                  </a:lnTo>
                  <a:lnTo>
                    <a:pt x="552" y="44"/>
                  </a:lnTo>
                  <a:lnTo>
                    <a:pt x="548" y="44"/>
                  </a:lnTo>
                  <a:lnTo>
                    <a:pt x="532" y="40"/>
                  </a:lnTo>
                  <a:lnTo>
                    <a:pt x="517" y="37"/>
                  </a:lnTo>
                  <a:lnTo>
                    <a:pt x="501" y="34"/>
                  </a:lnTo>
                  <a:lnTo>
                    <a:pt x="484" y="32"/>
                  </a:lnTo>
                  <a:lnTo>
                    <a:pt x="468" y="31"/>
                  </a:lnTo>
                  <a:lnTo>
                    <a:pt x="451" y="29"/>
                  </a:lnTo>
                  <a:lnTo>
                    <a:pt x="435" y="29"/>
                  </a:lnTo>
                  <a:lnTo>
                    <a:pt x="418" y="29"/>
                  </a:lnTo>
                  <a:lnTo>
                    <a:pt x="401" y="29"/>
                  </a:lnTo>
                  <a:lnTo>
                    <a:pt x="385" y="31"/>
                  </a:lnTo>
                  <a:lnTo>
                    <a:pt x="368" y="32"/>
                  </a:lnTo>
                  <a:lnTo>
                    <a:pt x="351" y="34"/>
                  </a:lnTo>
                  <a:lnTo>
                    <a:pt x="335" y="37"/>
                  </a:lnTo>
                  <a:lnTo>
                    <a:pt x="319" y="38"/>
                  </a:lnTo>
                  <a:lnTo>
                    <a:pt x="302" y="41"/>
                  </a:lnTo>
                  <a:lnTo>
                    <a:pt x="286" y="44"/>
                  </a:lnTo>
                  <a:lnTo>
                    <a:pt x="262" y="49"/>
                  </a:lnTo>
                  <a:lnTo>
                    <a:pt x="239" y="52"/>
                  </a:lnTo>
                  <a:lnTo>
                    <a:pt x="214" y="57"/>
                  </a:lnTo>
                  <a:lnTo>
                    <a:pt x="190" y="61"/>
                  </a:lnTo>
                  <a:lnTo>
                    <a:pt x="166" y="66"/>
                  </a:lnTo>
                  <a:lnTo>
                    <a:pt x="141" y="70"/>
                  </a:lnTo>
                  <a:lnTo>
                    <a:pt x="117" y="73"/>
                  </a:lnTo>
                  <a:lnTo>
                    <a:pt x="93" y="76"/>
                  </a:lnTo>
                  <a:lnTo>
                    <a:pt x="91" y="77"/>
                  </a:lnTo>
                  <a:lnTo>
                    <a:pt x="90" y="78"/>
                  </a:lnTo>
                  <a:lnTo>
                    <a:pt x="88" y="78"/>
                  </a:lnTo>
                  <a:lnTo>
                    <a:pt x="88" y="80"/>
                  </a:lnTo>
                  <a:lnTo>
                    <a:pt x="93" y="87"/>
                  </a:lnTo>
                  <a:lnTo>
                    <a:pt x="99" y="91"/>
                  </a:lnTo>
                  <a:lnTo>
                    <a:pt x="105" y="95"/>
                  </a:lnTo>
                  <a:lnTo>
                    <a:pt x="111" y="99"/>
                  </a:lnTo>
                  <a:lnTo>
                    <a:pt x="118" y="102"/>
                  </a:lnTo>
                  <a:lnTo>
                    <a:pt x="124" y="106"/>
                  </a:lnTo>
                  <a:lnTo>
                    <a:pt x="132" y="108"/>
                  </a:lnTo>
                  <a:lnTo>
                    <a:pt x="138" y="112"/>
                  </a:lnTo>
                  <a:lnTo>
                    <a:pt x="196" y="145"/>
                  </a:lnTo>
                  <a:lnTo>
                    <a:pt x="197" y="147"/>
                  </a:lnTo>
                  <a:lnTo>
                    <a:pt x="199" y="150"/>
                  </a:lnTo>
                  <a:lnTo>
                    <a:pt x="200" y="151"/>
                  </a:lnTo>
                  <a:lnTo>
                    <a:pt x="200" y="155"/>
                  </a:lnTo>
                  <a:lnTo>
                    <a:pt x="194" y="158"/>
                  </a:lnTo>
                  <a:lnTo>
                    <a:pt x="189" y="157"/>
                  </a:lnTo>
                  <a:lnTo>
                    <a:pt x="183" y="156"/>
                  </a:lnTo>
                  <a:lnTo>
                    <a:pt x="177" y="155"/>
                  </a:lnTo>
                  <a:lnTo>
                    <a:pt x="157" y="149"/>
                  </a:lnTo>
                  <a:lnTo>
                    <a:pt x="139" y="141"/>
                  </a:lnTo>
                  <a:lnTo>
                    <a:pt x="121" y="134"/>
                  </a:lnTo>
                  <a:lnTo>
                    <a:pt x="102" y="127"/>
                  </a:lnTo>
                  <a:lnTo>
                    <a:pt x="84" y="118"/>
                  </a:lnTo>
                  <a:lnTo>
                    <a:pt x="66" y="111"/>
                  </a:lnTo>
                  <a:lnTo>
                    <a:pt x="48" y="105"/>
                  </a:lnTo>
                  <a:lnTo>
                    <a:pt x="28" y="99"/>
                  </a:lnTo>
                  <a:lnTo>
                    <a:pt x="17" y="93"/>
                  </a:lnTo>
                  <a:lnTo>
                    <a:pt x="9" y="85"/>
                  </a:lnTo>
                  <a:lnTo>
                    <a:pt x="1" y="76"/>
                  </a:lnTo>
                  <a:lnTo>
                    <a:pt x="0" y="62"/>
                  </a:lnTo>
                  <a:lnTo>
                    <a:pt x="2" y="56"/>
                  </a:lnTo>
                  <a:lnTo>
                    <a:pt x="7" y="52"/>
                  </a:lnTo>
                  <a:lnTo>
                    <a:pt x="12" y="51"/>
                  </a:lnTo>
                  <a:lnTo>
                    <a:pt x="17" y="49"/>
                  </a:lnTo>
                  <a:lnTo>
                    <a:pt x="23" y="49"/>
                  </a:lnTo>
                  <a:lnTo>
                    <a:pt x="28" y="48"/>
                  </a:lnTo>
                  <a:lnTo>
                    <a:pt x="34" y="46"/>
                  </a:lnTo>
                  <a:lnTo>
                    <a:pt x="39" y="44"/>
                  </a:lnTo>
                  <a:lnTo>
                    <a:pt x="66" y="39"/>
                  </a:lnTo>
                  <a:lnTo>
                    <a:pt x="91" y="34"/>
                  </a:lnTo>
                  <a:lnTo>
                    <a:pt x="117" y="31"/>
                  </a:lnTo>
                  <a:lnTo>
                    <a:pt x="144" y="27"/>
                  </a:lnTo>
                  <a:lnTo>
                    <a:pt x="169" y="24"/>
                  </a:lnTo>
                  <a:lnTo>
                    <a:pt x="195" y="21"/>
                  </a:lnTo>
                  <a:lnTo>
                    <a:pt x="222" y="18"/>
                  </a:lnTo>
                  <a:lnTo>
                    <a:pt x="247" y="16"/>
                  </a:lnTo>
                  <a:lnTo>
                    <a:pt x="273" y="13"/>
                  </a:lnTo>
                  <a:lnTo>
                    <a:pt x="300" y="11"/>
                  </a:lnTo>
                  <a:lnTo>
                    <a:pt x="325" y="10"/>
                  </a:lnTo>
                  <a:lnTo>
                    <a:pt x="352" y="7"/>
                  </a:lnTo>
                  <a:lnTo>
                    <a:pt x="378" y="6"/>
                  </a:lnTo>
                  <a:lnTo>
                    <a:pt x="404" y="5"/>
                  </a:lnTo>
                  <a:lnTo>
                    <a:pt x="431" y="3"/>
                  </a:lnTo>
                  <a:lnTo>
                    <a:pt x="458" y="1"/>
                  </a:lnTo>
                  <a:lnTo>
                    <a:pt x="471" y="0"/>
                  </a:lnTo>
                  <a:lnTo>
                    <a:pt x="485" y="1"/>
                  </a:lnTo>
                  <a:lnTo>
                    <a:pt x="498" y="3"/>
                  </a:lnTo>
                  <a:lnTo>
                    <a:pt x="512" y="6"/>
                  </a:lnTo>
                  <a:lnTo>
                    <a:pt x="524" y="11"/>
                  </a:lnTo>
                  <a:lnTo>
                    <a:pt x="535" y="17"/>
                  </a:lnTo>
                  <a:lnTo>
                    <a:pt x="545" y="24"/>
                  </a:lnTo>
                  <a:lnTo>
                    <a:pt x="554"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6" name="Freeform 84">
              <a:extLst>
                <a:ext uri="{FF2B5EF4-FFF2-40B4-BE49-F238E27FC236}">
                  <a16:creationId xmlns:a16="http://schemas.microsoft.com/office/drawing/2014/main" id="{CB369F43-D5E6-B9DB-4476-6EE5096B4037}"/>
                </a:ext>
              </a:extLst>
            </p:cNvPr>
            <p:cNvSpPr>
              <a:spLocks/>
            </p:cNvSpPr>
            <p:nvPr/>
          </p:nvSpPr>
          <p:spPr bwMode="auto">
            <a:xfrm>
              <a:off x="3167" y="2904"/>
              <a:ext cx="820" cy="378"/>
            </a:xfrm>
            <a:custGeom>
              <a:avLst/>
              <a:gdLst>
                <a:gd name="T0" fmla="*/ 194 w 820"/>
                <a:gd name="T1" fmla="*/ 82 h 378"/>
                <a:gd name="T2" fmla="*/ 224 w 820"/>
                <a:gd name="T3" fmla="*/ 96 h 378"/>
                <a:gd name="T4" fmla="*/ 256 w 820"/>
                <a:gd name="T5" fmla="*/ 111 h 378"/>
                <a:gd name="T6" fmla="*/ 287 w 820"/>
                <a:gd name="T7" fmla="*/ 126 h 378"/>
                <a:gd name="T8" fmla="*/ 335 w 820"/>
                <a:gd name="T9" fmla="*/ 145 h 378"/>
                <a:gd name="T10" fmla="*/ 401 w 820"/>
                <a:gd name="T11" fmla="*/ 173 h 378"/>
                <a:gd name="T12" fmla="*/ 466 w 820"/>
                <a:gd name="T13" fmla="*/ 201 h 378"/>
                <a:gd name="T14" fmla="*/ 529 w 820"/>
                <a:gd name="T15" fmla="*/ 232 h 378"/>
                <a:gd name="T16" fmla="*/ 594 w 820"/>
                <a:gd name="T17" fmla="*/ 262 h 378"/>
                <a:gd name="T18" fmla="*/ 657 w 820"/>
                <a:gd name="T19" fmla="*/ 293 h 378"/>
                <a:gd name="T20" fmla="*/ 722 w 820"/>
                <a:gd name="T21" fmla="*/ 323 h 378"/>
                <a:gd name="T22" fmla="*/ 785 w 820"/>
                <a:gd name="T23" fmla="*/ 352 h 378"/>
                <a:gd name="T24" fmla="*/ 819 w 820"/>
                <a:gd name="T25" fmla="*/ 369 h 378"/>
                <a:gd name="T26" fmla="*/ 820 w 820"/>
                <a:gd name="T27" fmla="*/ 373 h 378"/>
                <a:gd name="T28" fmla="*/ 815 w 820"/>
                <a:gd name="T29" fmla="*/ 378 h 378"/>
                <a:gd name="T30" fmla="*/ 782 w 820"/>
                <a:gd name="T31" fmla="*/ 367 h 378"/>
                <a:gd name="T32" fmla="*/ 751 w 820"/>
                <a:gd name="T33" fmla="*/ 355 h 378"/>
                <a:gd name="T34" fmla="*/ 718 w 820"/>
                <a:gd name="T35" fmla="*/ 342 h 378"/>
                <a:gd name="T36" fmla="*/ 686 w 820"/>
                <a:gd name="T37" fmla="*/ 330 h 378"/>
                <a:gd name="T38" fmla="*/ 655 w 820"/>
                <a:gd name="T39" fmla="*/ 318 h 378"/>
                <a:gd name="T40" fmla="*/ 622 w 820"/>
                <a:gd name="T41" fmla="*/ 306 h 378"/>
                <a:gd name="T42" fmla="*/ 590 w 820"/>
                <a:gd name="T43" fmla="*/ 295 h 378"/>
                <a:gd name="T44" fmla="*/ 557 w 820"/>
                <a:gd name="T45" fmla="*/ 284 h 378"/>
                <a:gd name="T46" fmla="*/ 546 w 820"/>
                <a:gd name="T47" fmla="*/ 278 h 378"/>
                <a:gd name="T48" fmla="*/ 534 w 820"/>
                <a:gd name="T49" fmla="*/ 274 h 378"/>
                <a:gd name="T50" fmla="*/ 522 w 820"/>
                <a:gd name="T51" fmla="*/ 269 h 378"/>
                <a:gd name="T52" fmla="*/ 511 w 820"/>
                <a:gd name="T53" fmla="*/ 264 h 378"/>
                <a:gd name="T54" fmla="*/ 456 w 820"/>
                <a:gd name="T55" fmla="*/ 241 h 378"/>
                <a:gd name="T56" fmla="*/ 402 w 820"/>
                <a:gd name="T57" fmla="*/ 219 h 378"/>
                <a:gd name="T58" fmla="*/ 349 w 820"/>
                <a:gd name="T59" fmla="*/ 195 h 378"/>
                <a:gd name="T60" fmla="*/ 295 w 820"/>
                <a:gd name="T61" fmla="*/ 172 h 378"/>
                <a:gd name="T62" fmla="*/ 242 w 820"/>
                <a:gd name="T63" fmla="*/ 148 h 378"/>
                <a:gd name="T64" fmla="*/ 188 w 820"/>
                <a:gd name="T65" fmla="*/ 124 h 378"/>
                <a:gd name="T66" fmla="*/ 136 w 820"/>
                <a:gd name="T67" fmla="*/ 100 h 378"/>
                <a:gd name="T68" fmla="*/ 82 w 820"/>
                <a:gd name="T69" fmla="*/ 76 h 378"/>
                <a:gd name="T70" fmla="*/ 61 w 820"/>
                <a:gd name="T71" fmla="*/ 61 h 378"/>
                <a:gd name="T72" fmla="*/ 39 w 820"/>
                <a:gd name="T73" fmla="*/ 48 h 378"/>
                <a:gd name="T74" fmla="*/ 19 w 820"/>
                <a:gd name="T75" fmla="*/ 34 h 378"/>
                <a:gd name="T76" fmla="*/ 0 w 820"/>
                <a:gd name="T77" fmla="*/ 16 h 378"/>
                <a:gd name="T78" fmla="*/ 2 w 820"/>
                <a:gd name="T79" fmla="*/ 7 h 378"/>
                <a:gd name="T80" fmla="*/ 5 w 820"/>
                <a:gd name="T81" fmla="*/ 0 h 378"/>
                <a:gd name="T82" fmla="*/ 49 w 820"/>
                <a:gd name="T83" fmla="*/ 18 h 378"/>
                <a:gd name="T84" fmla="*/ 93 w 820"/>
                <a:gd name="T85" fmla="*/ 38 h 378"/>
                <a:gd name="T86" fmla="*/ 136 w 820"/>
                <a:gd name="T87" fmla="*/ 57 h 378"/>
                <a:gd name="T88" fmla="*/ 178 w 820"/>
                <a:gd name="T89" fmla="*/ 7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20" h="378">
                  <a:moveTo>
                    <a:pt x="178" y="76"/>
                  </a:moveTo>
                  <a:lnTo>
                    <a:pt x="194" y="82"/>
                  </a:lnTo>
                  <a:lnTo>
                    <a:pt x="210" y="89"/>
                  </a:lnTo>
                  <a:lnTo>
                    <a:pt x="224" y="96"/>
                  </a:lnTo>
                  <a:lnTo>
                    <a:pt x="240" y="104"/>
                  </a:lnTo>
                  <a:lnTo>
                    <a:pt x="256" y="111"/>
                  </a:lnTo>
                  <a:lnTo>
                    <a:pt x="271" y="118"/>
                  </a:lnTo>
                  <a:lnTo>
                    <a:pt x="287" y="126"/>
                  </a:lnTo>
                  <a:lnTo>
                    <a:pt x="302" y="133"/>
                  </a:lnTo>
                  <a:lnTo>
                    <a:pt x="335" y="145"/>
                  </a:lnTo>
                  <a:lnTo>
                    <a:pt x="368" y="158"/>
                  </a:lnTo>
                  <a:lnTo>
                    <a:pt x="401" y="173"/>
                  </a:lnTo>
                  <a:lnTo>
                    <a:pt x="433" y="187"/>
                  </a:lnTo>
                  <a:lnTo>
                    <a:pt x="466" y="201"/>
                  </a:lnTo>
                  <a:lnTo>
                    <a:pt x="497" y="216"/>
                  </a:lnTo>
                  <a:lnTo>
                    <a:pt x="529" y="232"/>
                  </a:lnTo>
                  <a:lnTo>
                    <a:pt x="562" y="246"/>
                  </a:lnTo>
                  <a:lnTo>
                    <a:pt x="594" y="262"/>
                  </a:lnTo>
                  <a:lnTo>
                    <a:pt x="625" y="278"/>
                  </a:lnTo>
                  <a:lnTo>
                    <a:pt x="657" y="293"/>
                  </a:lnTo>
                  <a:lnTo>
                    <a:pt x="689" y="308"/>
                  </a:lnTo>
                  <a:lnTo>
                    <a:pt x="722" y="323"/>
                  </a:lnTo>
                  <a:lnTo>
                    <a:pt x="753" y="338"/>
                  </a:lnTo>
                  <a:lnTo>
                    <a:pt x="785" y="352"/>
                  </a:lnTo>
                  <a:lnTo>
                    <a:pt x="818" y="367"/>
                  </a:lnTo>
                  <a:lnTo>
                    <a:pt x="819" y="369"/>
                  </a:lnTo>
                  <a:lnTo>
                    <a:pt x="820" y="372"/>
                  </a:lnTo>
                  <a:lnTo>
                    <a:pt x="820" y="373"/>
                  </a:lnTo>
                  <a:lnTo>
                    <a:pt x="819" y="375"/>
                  </a:lnTo>
                  <a:lnTo>
                    <a:pt x="815" y="378"/>
                  </a:lnTo>
                  <a:lnTo>
                    <a:pt x="800" y="372"/>
                  </a:lnTo>
                  <a:lnTo>
                    <a:pt x="782" y="367"/>
                  </a:lnTo>
                  <a:lnTo>
                    <a:pt x="767" y="361"/>
                  </a:lnTo>
                  <a:lnTo>
                    <a:pt x="751" y="355"/>
                  </a:lnTo>
                  <a:lnTo>
                    <a:pt x="735" y="349"/>
                  </a:lnTo>
                  <a:lnTo>
                    <a:pt x="718" y="342"/>
                  </a:lnTo>
                  <a:lnTo>
                    <a:pt x="702" y="336"/>
                  </a:lnTo>
                  <a:lnTo>
                    <a:pt x="686" y="330"/>
                  </a:lnTo>
                  <a:lnTo>
                    <a:pt x="670" y="324"/>
                  </a:lnTo>
                  <a:lnTo>
                    <a:pt x="655" y="318"/>
                  </a:lnTo>
                  <a:lnTo>
                    <a:pt x="638" y="312"/>
                  </a:lnTo>
                  <a:lnTo>
                    <a:pt x="622" y="306"/>
                  </a:lnTo>
                  <a:lnTo>
                    <a:pt x="606" y="301"/>
                  </a:lnTo>
                  <a:lnTo>
                    <a:pt x="590" y="295"/>
                  </a:lnTo>
                  <a:lnTo>
                    <a:pt x="573" y="289"/>
                  </a:lnTo>
                  <a:lnTo>
                    <a:pt x="557" y="284"/>
                  </a:lnTo>
                  <a:lnTo>
                    <a:pt x="552" y="282"/>
                  </a:lnTo>
                  <a:lnTo>
                    <a:pt x="546" y="278"/>
                  </a:lnTo>
                  <a:lnTo>
                    <a:pt x="540" y="275"/>
                  </a:lnTo>
                  <a:lnTo>
                    <a:pt x="534" y="274"/>
                  </a:lnTo>
                  <a:lnTo>
                    <a:pt x="528" y="272"/>
                  </a:lnTo>
                  <a:lnTo>
                    <a:pt x="522" y="269"/>
                  </a:lnTo>
                  <a:lnTo>
                    <a:pt x="517" y="267"/>
                  </a:lnTo>
                  <a:lnTo>
                    <a:pt x="511" y="264"/>
                  </a:lnTo>
                  <a:lnTo>
                    <a:pt x="484" y="254"/>
                  </a:lnTo>
                  <a:lnTo>
                    <a:pt x="456" y="241"/>
                  </a:lnTo>
                  <a:lnTo>
                    <a:pt x="429" y="230"/>
                  </a:lnTo>
                  <a:lnTo>
                    <a:pt x="402" y="219"/>
                  </a:lnTo>
                  <a:lnTo>
                    <a:pt x="376" y="207"/>
                  </a:lnTo>
                  <a:lnTo>
                    <a:pt x="349" y="195"/>
                  </a:lnTo>
                  <a:lnTo>
                    <a:pt x="322" y="184"/>
                  </a:lnTo>
                  <a:lnTo>
                    <a:pt x="295" y="172"/>
                  </a:lnTo>
                  <a:lnTo>
                    <a:pt x="268" y="160"/>
                  </a:lnTo>
                  <a:lnTo>
                    <a:pt x="242" y="148"/>
                  </a:lnTo>
                  <a:lnTo>
                    <a:pt x="215" y="137"/>
                  </a:lnTo>
                  <a:lnTo>
                    <a:pt x="188" y="124"/>
                  </a:lnTo>
                  <a:lnTo>
                    <a:pt x="161" y="112"/>
                  </a:lnTo>
                  <a:lnTo>
                    <a:pt x="136" y="100"/>
                  </a:lnTo>
                  <a:lnTo>
                    <a:pt x="109" y="88"/>
                  </a:lnTo>
                  <a:lnTo>
                    <a:pt x="82" y="76"/>
                  </a:lnTo>
                  <a:lnTo>
                    <a:pt x="72" y="68"/>
                  </a:lnTo>
                  <a:lnTo>
                    <a:pt x="61" y="61"/>
                  </a:lnTo>
                  <a:lnTo>
                    <a:pt x="50" y="55"/>
                  </a:lnTo>
                  <a:lnTo>
                    <a:pt x="39" y="48"/>
                  </a:lnTo>
                  <a:lnTo>
                    <a:pt x="28" y="42"/>
                  </a:lnTo>
                  <a:lnTo>
                    <a:pt x="19" y="34"/>
                  </a:lnTo>
                  <a:lnTo>
                    <a:pt x="9" y="26"/>
                  </a:lnTo>
                  <a:lnTo>
                    <a:pt x="0" y="16"/>
                  </a:lnTo>
                  <a:lnTo>
                    <a:pt x="0" y="12"/>
                  </a:lnTo>
                  <a:lnTo>
                    <a:pt x="2" y="7"/>
                  </a:lnTo>
                  <a:lnTo>
                    <a:pt x="3" y="4"/>
                  </a:lnTo>
                  <a:lnTo>
                    <a:pt x="5" y="0"/>
                  </a:lnTo>
                  <a:lnTo>
                    <a:pt x="27" y="9"/>
                  </a:lnTo>
                  <a:lnTo>
                    <a:pt x="49" y="18"/>
                  </a:lnTo>
                  <a:lnTo>
                    <a:pt x="71" y="28"/>
                  </a:lnTo>
                  <a:lnTo>
                    <a:pt x="93" y="38"/>
                  </a:lnTo>
                  <a:lnTo>
                    <a:pt x="115" y="48"/>
                  </a:lnTo>
                  <a:lnTo>
                    <a:pt x="136" y="57"/>
                  </a:lnTo>
                  <a:lnTo>
                    <a:pt x="157" y="66"/>
                  </a:lnTo>
                  <a:lnTo>
                    <a:pt x="178"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7" name="Freeform 85">
              <a:extLst>
                <a:ext uri="{FF2B5EF4-FFF2-40B4-BE49-F238E27FC236}">
                  <a16:creationId xmlns:a16="http://schemas.microsoft.com/office/drawing/2014/main" id="{8B004FBA-CD0C-6BA5-1F04-FC6C187F0DB1}"/>
                </a:ext>
              </a:extLst>
            </p:cNvPr>
            <p:cNvSpPr>
              <a:spLocks/>
            </p:cNvSpPr>
            <p:nvPr/>
          </p:nvSpPr>
          <p:spPr bwMode="auto">
            <a:xfrm>
              <a:off x="3407" y="2907"/>
              <a:ext cx="30" cy="17"/>
            </a:xfrm>
            <a:custGeom>
              <a:avLst/>
              <a:gdLst>
                <a:gd name="T0" fmla="*/ 30 w 30"/>
                <a:gd name="T1" fmla="*/ 11 h 17"/>
                <a:gd name="T2" fmla="*/ 26 w 30"/>
                <a:gd name="T3" fmla="*/ 13 h 17"/>
                <a:gd name="T4" fmla="*/ 22 w 30"/>
                <a:gd name="T5" fmla="*/ 15 h 17"/>
                <a:gd name="T6" fmla="*/ 19 w 30"/>
                <a:gd name="T7" fmla="*/ 17 h 17"/>
                <a:gd name="T8" fmla="*/ 15 w 30"/>
                <a:gd name="T9" fmla="*/ 17 h 17"/>
                <a:gd name="T10" fmla="*/ 11 w 30"/>
                <a:gd name="T11" fmla="*/ 15 h 17"/>
                <a:gd name="T12" fmla="*/ 8 w 30"/>
                <a:gd name="T13" fmla="*/ 12 h 17"/>
                <a:gd name="T14" fmla="*/ 4 w 30"/>
                <a:gd name="T15" fmla="*/ 8 h 17"/>
                <a:gd name="T16" fmla="*/ 0 w 30"/>
                <a:gd name="T17" fmla="*/ 6 h 17"/>
                <a:gd name="T18" fmla="*/ 8 w 30"/>
                <a:gd name="T19" fmla="*/ 2 h 17"/>
                <a:gd name="T20" fmla="*/ 19 w 30"/>
                <a:gd name="T21" fmla="*/ 0 h 17"/>
                <a:gd name="T22" fmla="*/ 27 w 30"/>
                <a:gd name="T23" fmla="*/ 1 h 17"/>
                <a:gd name="T24" fmla="*/ 30 w 30"/>
                <a:gd name="T25"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17">
                  <a:moveTo>
                    <a:pt x="30" y="11"/>
                  </a:moveTo>
                  <a:lnTo>
                    <a:pt x="26" y="13"/>
                  </a:lnTo>
                  <a:lnTo>
                    <a:pt x="22" y="15"/>
                  </a:lnTo>
                  <a:lnTo>
                    <a:pt x="19" y="17"/>
                  </a:lnTo>
                  <a:lnTo>
                    <a:pt x="15" y="17"/>
                  </a:lnTo>
                  <a:lnTo>
                    <a:pt x="11" y="15"/>
                  </a:lnTo>
                  <a:lnTo>
                    <a:pt x="8" y="12"/>
                  </a:lnTo>
                  <a:lnTo>
                    <a:pt x="4" y="8"/>
                  </a:lnTo>
                  <a:lnTo>
                    <a:pt x="0" y="6"/>
                  </a:lnTo>
                  <a:lnTo>
                    <a:pt x="8" y="2"/>
                  </a:lnTo>
                  <a:lnTo>
                    <a:pt x="19" y="0"/>
                  </a:lnTo>
                  <a:lnTo>
                    <a:pt x="27" y="1"/>
                  </a:lnTo>
                  <a:lnTo>
                    <a:pt x="30"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8" name="Freeform 86">
              <a:extLst>
                <a:ext uri="{FF2B5EF4-FFF2-40B4-BE49-F238E27FC236}">
                  <a16:creationId xmlns:a16="http://schemas.microsoft.com/office/drawing/2014/main" id="{E4C7946D-A07E-CA4A-5282-B303C5D2B951}"/>
                </a:ext>
              </a:extLst>
            </p:cNvPr>
            <p:cNvSpPr>
              <a:spLocks/>
            </p:cNvSpPr>
            <p:nvPr/>
          </p:nvSpPr>
          <p:spPr bwMode="auto">
            <a:xfrm>
              <a:off x="2530" y="2992"/>
              <a:ext cx="484" cy="214"/>
            </a:xfrm>
            <a:custGeom>
              <a:avLst/>
              <a:gdLst>
                <a:gd name="T0" fmla="*/ 350 w 484"/>
                <a:gd name="T1" fmla="*/ 12 h 214"/>
                <a:gd name="T2" fmla="*/ 324 w 484"/>
                <a:gd name="T3" fmla="*/ 19 h 214"/>
                <a:gd name="T4" fmla="*/ 278 w 484"/>
                <a:gd name="T5" fmla="*/ 29 h 214"/>
                <a:gd name="T6" fmla="*/ 233 w 484"/>
                <a:gd name="T7" fmla="*/ 38 h 214"/>
                <a:gd name="T8" fmla="*/ 188 w 484"/>
                <a:gd name="T9" fmla="*/ 47 h 214"/>
                <a:gd name="T10" fmla="*/ 143 w 484"/>
                <a:gd name="T11" fmla="*/ 58 h 214"/>
                <a:gd name="T12" fmla="*/ 100 w 484"/>
                <a:gd name="T13" fmla="*/ 73 h 214"/>
                <a:gd name="T14" fmla="*/ 94 w 484"/>
                <a:gd name="T15" fmla="*/ 89 h 214"/>
                <a:gd name="T16" fmla="*/ 132 w 484"/>
                <a:gd name="T17" fmla="*/ 117 h 214"/>
                <a:gd name="T18" fmla="*/ 190 w 484"/>
                <a:gd name="T19" fmla="*/ 146 h 214"/>
                <a:gd name="T20" fmla="*/ 250 w 484"/>
                <a:gd name="T21" fmla="*/ 174 h 214"/>
                <a:gd name="T22" fmla="*/ 295 w 484"/>
                <a:gd name="T23" fmla="*/ 176 h 214"/>
                <a:gd name="T24" fmla="*/ 339 w 484"/>
                <a:gd name="T25" fmla="*/ 170 h 214"/>
                <a:gd name="T26" fmla="*/ 380 w 484"/>
                <a:gd name="T27" fmla="*/ 159 h 214"/>
                <a:gd name="T28" fmla="*/ 423 w 484"/>
                <a:gd name="T29" fmla="*/ 148 h 214"/>
                <a:gd name="T30" fmla="*/ 466 w 484"/>
                <a:gd name="T31" fmla="*/ 140 h 214"/>
                <a:gd name="T32" fmla="*/ 483 w 484"/>
                <a:gd name="T33" fmla="*/ 144 h 214"/>
                <a:gd name="T34" fmla="*/ 469 w 484"/>
                <a:gd name="T35" fmla="*/ 155 h 214"/>
                <a:gd name="T36" fmla="*/ 427 w 484"/>
                <a:gd name="T37" fmla="*/ 170 h 214"/>
                <a:gd name="T38" fmla="*/ 385 w 484"/>
                <a:gd name="T39" fmla="*/ 187 h 214"/>
                <a:gd name="T40" fmla="*/ 344 w 484"/>
                <a:gd name="T41" fmla="*/ 203 h 214"/>
                <a:gd name="T42" fmla="*/ 299 w 484"/>
                <a:gd name="T43" fmla="*/ 214 h 214"/>
                <a:gd name="T44" fmla="*/ 252 w 484"/>
                <a:gd name="T45" fmla="*/ 207 h 214"/>
                <a:gd name="T46" fmla="*/ 189 w 484"/>
                <a:gd name="T47" fmla="*/ 179 h 214"/>
                <a:gd name="T48" fmla="*/ 126 w 484"/>
                <a:gd name="T49" fmla="*/ 151 h 214"/>
                <a:gd name="T50" fmla="*/ 77 w 484"/>
                <a:gd name="T51" fmla="*/ 129 h 214"/>
                <a:gd name="T52" fmla="*/ 60 w 484"/>
                <a:gd name="T53" fmla="*/ 114 h 214"/>
                <a:gd name="T54" fmla="*/ 46 w 484"/>
                <a:gd name="T55" fmla="*/ 97 h 214"/>
                <a:gd name="T56" fmla="*/ 33 w 484"/>
                <a:gd name="T57" fmla="*/ 88 h 214"/>
                <a:gd name="T58" fmla="*/ 16 w 484"/>
                <a:gd name="T59" fmla="*/ 80 h 214"/>
                <a:gd name="T60" fmla="*/ 0 w 484"/>
                <a:gd name="T61" fmla="*/ 72 h 214"/>
                <a:gd name="T62" fmla="*/ 3 w 484"/>
                <a:gd name="T63" fmla="*/ 63 h 214"/>
                <a:gd name="T64" fmla="*/ 16 w 484"/>
                <a:gd name="T65" fmla="*/ 60 h 214"/>
                <a:gd name="T66" fmla="*/ 35 w 484"/>
                <a:gd name="T67" fmla="*/ 61 h 214"/>
                <a:gd name="T68" fmla="*/ 51 w 484"/>
                <a:gd name="T69" fmla="*/ 55 h 214"/>
                <a:gd name="T70" fmla="*/ 98 w 484"/>
                <a:gd name="T71" fmla="*/ 46 h 214"/>
                <a:gd name="T72" fmla="*/ 144 w 484"/>
                <a:gd name="T73" fmla="*/ 38 h 214"/>
                <a:gd name="T74" fmla="*/ 191 w 484"/>
                <a:gd name="T75" fmla="*/ 29 h 214"/>
                <a:gd name="T76" fmla="*/ 238 w 484"/>
                <a:gd name="T77" fmla="*/ 19 h 214"/>
                <a:gd name="T78" fmla="*/ 284 w 484"/>
                <a:gd name="T79" fmla="*/ 8 h 214"/>
                <a:gd name="T80" fmla="*/ 313 w 484"/>
                <a:gd name="T81" fmla="*/ 2 h 214"/>
                <a:gd name="T82" fmla="*/ 334 w 484"/>
                <a:gd name="T83" fmla="*/ 0 h 214"/>
                <a:gd name="T84" fmla="*/ 353 w 484"/>
                <a:gd name="T85" fmla="*/ 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4" h="214">
                  <a:moveTo>
                    <a:pt x="353" y="1"/>
                  </a:moveTo>
                  <a:lnTo>
                    <a:pt x="353" y="8"/>
                  </a:lnTo>
                  <a:lnTo>
                    <a:pt x="350" y="12"/>
                  </a:lnTo>
                  <a:lnTo>
                    <a:pt x="344" y="13"/>
                  </a:lnTo>
                  <a:lnTo>
                    <a:pt x="339" y="16"/>
                  </a:lnTo>
                  <a:lnTo>
                    <a:pt x="324" y="19"/>
                  </a:lnTo>
                  <a:lnTo>
                    <a:pt x="308" y="23"/>
                  </a:lnTo>
                  <a:lnTo>
                    <a:pt x="294" y="25"/>
                  </a:lnTo>
                  <a:lnTo>
                    <a:pt x="278" y="29"/>
                  </a:lnTo>
                  <a:lnTo>
                    <a:pt x="263" y="32"/>
                  </a:lnTo>
                  <a:lnTo>
                    <a:pt x="247" y="35"/>
                  </a:lnTo>
                  <a:lnTo>
                    <a:pt x="233" y="38"/>
                  </a:lnTo>
                  <a:lnTo>
                    <a:pt x="218" y="41"/>
                  </a:lnTo>
                  <a:lnTo>
                    <a:pt x="202" y="44"/>
                  </a:lnTo>
                  <a:lnTo>
                    <a:pt x="188" y="47"/>
                  </a:lnTo>
                  <a:lnTo>
                    <a:pt x="173" y="51"/>
                  </a:lnTo>
                  <a:lnTo>
                    <a:pt x="159" y="55"/>
                  </a:lnTo>
                  <a:lnTo>
                    <a:pt x="143" y="58"/>
                  </a:lnTo>
                  <a:lnTo>
                    <a:pt x="129" y="63"/>
                  </a:lnTo>
                  <a:lnTo>
                    <a:pt x="115" y="68"/>
                  </a:lnTo>
                  <a:lnTo>
                    <a:pt x="100" y="73"/>
                  </a:lnTo>
                  <a:lnTo>
                    <a:pt x="96" y="78"/>
                  </a:lnTo>
                  <a:lnTo>
                    <a:pt x="94" y="83"/>
                  </a:lnTo>
                  <a:lnTo>
                    <a:pt x="94" y="89"/>
                  </a:lnTo>
                  <a:lnTo>
                    <a:pt x="95" y="94"/>
                  </a:lnTo>
                  <a:lnTo>
                    <a:pt x="113" y="106"/>
                  </a:lnTo>
                  <a:lnTo>
                    <a:pt x="132" y="117"/>
                  </a:lnTo>
                  <a:lnTo>
                    <a:pt x="151" y="128"/>
                  </a:lnTo>
                  <a:lnTo>
                    <a:pt x="171" y="136"/>
                  </a:lnTo>
                  <a:lnTo>
                    <a:pt x="190" y="146"/>
                  </a:lnTo>
                  <a:lnTo>
                    <a:pt x="211" y="155"/>
                  </a:lnTo>
                  <a:lnTo>
                    <a:pt x="230" y="164"/>
                  </a:lnTo>
                  <a:lnTo>
                    <a:pt x="250" y="174"/>
                  </a:lnTo>
                  <a:lnTo>
                    <a:pt x="266" y="176"/>
                  </a:lnTo>
                  <a:lnTo>
                    <a:pt x="280" y="176"/>
                  </a:lnTo>
                  <a:lnTo>
                    <a:pt x="295" y="176"/>
                  </a:lnTo>
                  <a:lnTo>
                    <a:pt x="311" y="175"/>
                  </a:lnTo>
                  <a:lnTo>
                    <a:pt x="324" y="173"/>
                  </a:lnTo>
                  <a:lnTo>
                    <a:pt x="339" y="170"/>
                  </a:lnTo>
                  <a:lnTo>
                    <a:pt x="353" y="167"/>
                  </a:lnTo>
                  <a:lnTo>
                    <a:pt x="367" y="163"/>
                  </a:lnTo>
                  <a:lnTo>
                    <a:pt x="380" y="159"/>
                  </a:lnTo>
                  <a:lnTo>
                    <a:pt x="395" y="156"/>
                  </a:lnTo>
                  <a:lnTo>
                    <a:pt x="408" y="152"/>
                  </a:lnTo>
                  <a:lnTo>
                    <a:pt x="423" y="148"/>
                  </a:lnTo>
                  <a:lnTo>
                    <a:pt x="436" y="145"/>
                  </a:lnTo>
                  <a:lnTo>
                    <a:pt x="451" y="142"/>
                  </a:lnTo>
                  <a:lnTo>
                    <a:pt x="466" y="140"/>
                  </a:lnTo>
                  <a:lnTo>
                    <a:pt x="480" y="139"/>
                  </a:lnTo>
                  <a:lnTo>
                    <a:pt x="483" y="140"/>
                  </a:lnTo>
                  <a:lnTo>
                    <a:pt x="483" y="144"/>
                  </a:lnTo>
                  <a:lnTo>
                    <a:pt x="484" y="146"/>
                  </a:lnTo>
                  <a:lnTo>
                    <a:pt x="484" y="150"/>
                  </a:lnTo>
                  <a:lnTo>
                    <a:pt x="469" y="155"/>
                  </a:lnTo>
                  <a:lnTo>
                    <a:pt x="455" y="159"/>
                  </a:lnTo>
                  <a:lnTo>
                    <a:pt x="441" y="166"/>
                  </a:lnTo>
                  <a:lnTo>
                    <a:pt x="427" y="170"/>
                  </a:lnTo>
                  <a:lnTo>
                    <a:pt x="413" y="176"/>
                  </a:lnTo>
                  <a:lnTo>
                    <a:pt x="400" y="181"/>
                  </a:lnTo>
                  <a:lnTo>
                    <a:pt x="385" y="187"/>
                  </a:lnTo>
                  <a:lnTo>
                    <a:pt x="372" y="192"/>
                  </a:lnTo>
                  <a:lnTo>
                    <a:pt x="358" y="198"/>
                  </a:lnTo>
                  <a:lnTo>
                    <a:pt x="344" y="203"/>
                  </a:lnTo>
                  <a:lnTo>
                    <a:pt x="329" y="208"/>
                  </a:lnTo>
                  <a:lnTo>
                    <a:pt x="314" y="212"/>
                  </a:lnTo>
                  <a:lnTo>
                    <a:pt x="299" y="214"/>
                  </a:lnTo>
                  <a:lnTo>
                    <a:pt x="283" y="214"/>
                  </a:lnTo>
                  <a:lnTo>
                    <a:pt x="267" y="212"/>
                  </a:lnTo>
                  <a:lnTo>
                    <a:pt x="252" y="207"/>
                  </a:lnTo>
                  <a:lnTo>
                    <a:pt x="232" y="197"/>
                  </a:lnTo>
                  <a:lnTo>
                    <a:pt x="210" y="189"/>
                  </a:lnTo>
                  <a:lnTo>
                    <a:pt x="189" y="179"/>
                  </a:lnTo>
                  <a:lnTo>
                    <a:pt x="168" y="169"/>
                  </a:lnTo>
                  <a:lnTo>
                    <a:pt x="148" y="159"/>
                  </a:lnTo>
                  <a:lnTo>
                    <a:pt x="126" y="151"/>
                  </a:lnTo>
                  <a:lnTo>
                    <a:pt x="105" y="141"/>
                  </a:lnTo>
                  <a:lnTo>
                    <a:pt x="83" y="133"/>
                  </a:lnTo>
                  <a:lnTo>
                    <a:pt x="77" y="129"/>
                  </a:lnTo>
                  <a:lnTo>
                    <a:pt x="71" y="124"/>
                  </a:lnTo>
                  <a:lnTo>
                    <a:pt x="65" y="120"/>
                  </a:lnTo>
                  <a:lnTo>
                    <a:pt x="60" y="114"/>
                  </a:lnTo>
                  <a:lnTo>
                    <a:pt x="55" y="109"/>
                  </a:lnTo>
                  <a:lnTo>
                    <a:pt x="50" y="103"/>
                  </a:lnTo>
                  <a:lnTo>
                    <a:pt x="46" y="97"/>
                  </a:lnTo>
                  <a:lnTo>
                    <a:pt x="45" y="90"/>
                  </a:lnTo>
                  <a:lnTo>
                    <a:pt x="39" y="89"/>
                  </a:lnTo>
                  <a:lnTo>
                    <a:pt x="33" y="88"/>
                  </a:lnTo>
                  <a:lnTo>
                    <a:pt x="27" y="85"/>
                  </a:lnTo>
                  <a:lnTo>
                    <a:pt x="22" y="83"/>
                  </a:lnTo>
                  <a:lnTo>
                    <a:pt x="16" y="80"/>
                  </a:lnTo>
                  <a:lnTo>
                    <a:pt x="11" y="78"/>
                  </a:lnTo>
                  <a:lnTo>
                    <a:pt x="5" y="75"/>
                  </a:lnTo>
                  <a:lnTo>
                    <a:pt x="0" y="72"/>
                  </a:lnTo>
                  <a:lnTo>
                    <a:pt x="0" y="68"/>
                  </a:lnTo>
                  <a:lnTo>
                    <a:pt x="0" y="66"/>
                  </a:lnTo>
                  <a:lnTo>
                    <a:pt x="3" y="63"/>
                  </a:lnTo>
                  <a:lnTo>
                    <a:pt x="4" y="61"/>
                  </a:lnTo>
                  <a:lnTo>
                    <a:pt x="10" y="60"/>
                  </a:lnTo>
                  <a:lnTo>
                    <a:pt x="16" y="60"/>
                  </a:lnTo>
                  <a:lnTo>
                    <a:pt x="23" y="60"/>
                  </a:lnTo>
                  <a:lnTo>
                    <a:pt x="29" y="61"/>
                  </a:lnTo>
                  <a:lnTo>
                    <a:pt x="35" y="61"/>
                  </a:lnTo>
                  <a:lnTo>
                    <a:pt x="40" y="60"/>
                  </a:lnTo>
                  <a:lnTo>
                    <a:pt x="46" y="58"/>
                  </a:lnTo>
                  <a:lnTo>
                    <a:pt x="51" y="55"/>
                  </a:lnTo>
                  <a:lnTo>
                    <a:pt x="67" y="51"/>
                  </a:lnTo>
                  <a:lnTo>
                    <a:pt x="82" y="49"/>
                  </a:lnTo>
                  <a:lnTo>
                    <a:pt x="98" y="46"/>
                  </a:lnTo>
                  <a:lnTo>
                    <a:pt x="113" y="42"/>
                  </a:lnTo>
                  <a:lnTo>
                    <a:pt x="129" y="40"/>
                  </a:lnTo>
                  <a:lnTo>
                    <a:pt x="144" y="38"/>
                  </a:lnTo>
                  <a:lnTo>
                    <a:pt x="160" y="34"/>
                  </a:lnTo>
                  <a:lnTo>
                    <a:pt x="176" y="32"/>
                  </a:lnTo>
                  <a:lnTo>
                    <a:pt x="191" y="29"/>
                  </a:lnTo>
                  <a:lnTo>
                    <a:pt x="207" y="25"/>
                  </a:lnTo>
                  <a:lnTo>
                    <a:pt x="222" y="23"/>
                  </a:lnTo>
                  <a:lnTo>
                    <a:pt x="238" y="19"/>
                  </a:lnTo>
                  <a:lnTo>
                    <a:pt x="254" y="16"/>
                  </a:lnTo>
                  <a:lnTo>
                    <a:pt x="269" y="12"/>
                  </a:lnTo>
                  <a:lnTo>
                    <a:pt x="284" y="8"/>
                  </a:lnTo>
                  <a:lnTo>
                    <a:pt x="300" y="5"/>
                  </a:lnTo>
                  <a:lnTo>
                    <a:pt x="306" y="3"/>
                  </a:lnTo>
                  <a:lnTo>
                    <a:pt x="313" y="2"/>
                  </a:lnTo>
                  <a:lnTo>
                    <a:pt x="321" y="1"/>
                  </a:lnTo>
                  <a:lnTo>
                    <a:pt x="327" y="0"/>
                  </a:lnTo>
                  <a:lnTo>
                    <a:pt x="334" y="0"/>
                  </a:lnTo>
                  <a:lnTo>
                    <a:pt x="341" y="0"/>
                  </a:lnTo>
                  <a:lnTo>
                    <a:pt x="347" y="0"/>
                  </a:lnTo>
                  <a:lnTo>
                    <a:pt x="353"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39" name="Freeform 87">
              <a:extLst>
                <a:ext uri="{FF2B5EF4-FFF2-40B4-BE49-F238E27FC236}">
                  <a16:creationId xmlns:a16="http://schemas.microsoft.com/office/drawing/2014/main" id="{BF8372A5-99FE-9A4D-AEB9-8875B39BDEC0}"/>
                </a:ext>
              </a:extLst>
            </p:cNvPr>
            <p:cNvSpPr>
              <a:spLocks/>
            </p:cNvSpPr>
            <p:nvPr/>
          </p:nvSpPr>
          <p:spPr bwMode="auto">
            <a:xfrm>
              <a:off x="2998" y="3031"/>
              <a:ext cx="409" cy="309"/>
            </a:xfrm>
            <a:custGeom>
              <a:avLst/>
              <a:gdLst>
                <a:gd name="T0" fmla="*/ 296 w 409"/>
                <a:gd name="T1" fmla="*/ 13 h 309"/>
                <a:gd name="T2" fmla="*/ 302 w 409"/>
                <a:gd name="T3" fmla="*/ 19 h 309"/>
                <a:gd name="T4" fmla="*/ 289 w 409"/>
                <a:gd name="T5" fmla="*/ 27 h 309"/>
                <a:gd name="T6" fmla="*/ 263 w 409"/>
                <a:gd name="T7" fmla="*/ 28 h 309"/>
                <a:gd name="T8" fmla="*/ 238 w 409"/>
                <a:gd name="T9" fmla="*/ 25 h 309"/>
                <a:gd name="T10" fmla="*/ 211 w 409"/>
                <a:gd name="T11" fmla="*/ 25 h 309"/>
                <a:gd name="T12" fmla="*/ 185 w 409"/>
                <a:gd name="T13" fmla="*/ 28 h 309"/>
                <a:gd name="T14" fmla="*/ 161 w 409"/>
                <a:gd name="T15" fmla="*/ 31 h 309"/>
                <a:gd name="T16" fmla="*/ 139 w 409"/>
                <a:gd name="T17" fmla="*/ 39 h 309"/>
                <a:gd name="T18" fmla="*/ 122 w 409"/>
                <a:gd name="T19" fmla="*/ 53 h 309"/>
                <a:gd name="T20" fmla="*/ 106 w 409"/>
                <a:gd name="T21" fmla="*/ 81 h 309"/>
                <a:gd name="T22" fmla="*/ 91 w 409"/>
                <a:gd name="T23" fmla="*/ 114 h 309"/>
                <a:gd name="T24" fmla="*/ 78 w 409"/>
                <a:gd name="T25" fmla="*/ 150 h 309"/>
                <a:gd name="T26" fmla="*/ 67 w 409"/>
                <a:gd name="T27" fmla="*/ 184 h 309"/>
                <a:gd name="T28" fmla="*/ 60 w 409"/>
                <a:gd name="T29" fmla="*/ 212 h 309"/>
                <a:gd name="T30" fmla="*/ 56 w 409"/>
                <a:gd name="T31" fmla="*/ 231 h 309"/>
                <a:gd name="T32" fmla="*/ 72 w 409"/>
                <a:gd name="T33" fmla="*/ 250 h 309"/>
                <a:gd name="T34" fmla="*/ 100 w 409"/>
                <a:gd name="T35" fmla="*/ 259 h 309"/>
                <a:gd name="T36" fmla="*/ 129 w 409"/>
                <a:gd name="T37" fmla="*/ 265 h 309"/>
                <a:gd name="T38" fmla="*/ 160 w 409"/>
                <a:gd name="T39" fmla="*/ 270 h 309"/>
                <a:gd name="T40" fmla="*/ 189 w 409"/>
                <a:gd name="T41" fmla="*/ 274 h 309"/>
                <a:gd name="T42" fmla="*/ 217 w 409"/>
                <a:gd name="T43" fmla="*/ 278 h 309"/>
                <a:gd name="T44" fmla="*/ 245 w 409"/>
                <a:gd name="T45" fmla="*/ 279 h 309"/>
                <a:gd name="T46" fmla="*/ 273 w 409"/>
                <a:gd name="T47" fmla="*/ 281 h 309"/>
                <a:gd name="T48" fmla="*/ 301 w 409"/>
                <a:gd name="T49" fmla="*/ 282 h 309"/>
                <a:gd name="T50" fmla="*/ 329 w 409"/>
                <a:gd name="T51" fmla="*/ 285 h 309"/>
                <a:gd name="T52" fmla="*/ 357 w 409"/>
                <a:gd name="T53" fmla="*/ 287 h 309"/>
                <a:gd name="T54" fmla="*/ 385 w 409"/>
                <a:gd name="T55" fmla="*/ 290 h 309"/>
                <a:gd name="T56" fmla="*/ 402 w 409"/>
                <a:gd name="T57" fmla="*/ 293 h 309"/>
                <a:gd name="T58" fmla="*/ 407 w 409"/>
                <a:gd name="T59" fmla="*/ 297 h 309"/>
                <a:gd name="T60" fmla="*/ 409 w 409"/>
                <a:gd name="T61" fmla="*/ 303 h 309"/>
                <a:gd name="T62" fmla="*/ 406 w 409"/>
                <a:gd name="T63" fmla="*/ 307 h 309"/>
                <a:gd name="T64" fmla="*/ 380 w 409"/>
                <a:gd name="T65" fmla="*/ 308 h 309"/>
                <a:gd name="T66" fmla="*/ 334 w 409"/>
                <a:gd name="T67" fmla="*/ 309 h 309"/>
                <a:gd name="T68" fmla="*/ 286 w 409"/>
                <a:gd name="T69" fmla="*/ 308 h 309"/>
                <a:gd name="T70" fmla="*/ 240 w 409"/>
                <a:gd name="T71" fmla="*/ 306 h 309"/>
                <a:gd name="T72" fmla="*/ 194 w 409"/>
                <a:gd name="T73" fmla="*/ 303 h 309"/>
                <a:gd name="T74" fmla="*/ 146 w 409"/>
                <a:gd name="T75" fmla="*/ 301 h 309"/>
                <a:gd name="T76" fmla="*/ 100 w 409"/>
                <a:gd name="T77" fmla="*/ 297 h 309"/>
                <a:gd name="T78" fmla="*/ 55 w 409"/>
                <a:gd name="T79" fmla="*/ 293 h 309"/>
                <a:gd name="T80" fmla="*/ 21 w 409"/>
                <a:gd name="T81" fmla="*/ 290 h 309"/>
                <a:gd name="T82" fmla="*/ 5 w 409"/>
                <a:gd name="T83" fmla="*/ 274 h 309"/>
                <a:gd name="T84" fmla="*/ 1 w 409"/>
                <a:gd name="T85" fmla="*/ 250 h 309"/>
                <a:gd name="T86" fmla="*/ 21 w 409"/>
                <a:gd name="T87" fmla="*/ 195 h 309"/>
                <a:gd name="T88" fmla="*/ 39 w 409"/>
                <a:gd name="T89" fmla="*/ 140 h 309"/>
                <a:gd name="T90" fmla="*/ 60 w 409"/>
                <a:gd name="T91" fmla="*/ 86 h 309"/>
                <a:gd name="T92" fmla="*/ 84 w 409"/>
                <a:gd name="T93" fmla="*/ 34 h 309"/>
                <a:gd name="T94" fmla="*/ 118 w 409"/>
                <a:gd name="T95" fmla="*/ 6 h 309"/>
                <a:gd name="T96" fmla="*/ 162 w 409"/>
                <a:gd name="T97" fmla="*/ 0 h 309"/>
                <a:gd name="T98" fmla="*/ 210 w 409"/>
                <a:gd name="T99" fmla="*/ 2 h 309"/>
                <a:gd name="T100" fmla="*/ 255 w 409"/>
                <a:gd name="T101"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9" h="309">
                  <a:moveTo>
                    <a:pt x="291" y="11"/>
                  </a:moveTo>
                  <a:lnTo>
                    <a:pt x="296" y="13"/>
                  </a:lnTo>
                  <a:lnTo>
                    <a:pt x="300" y="16"/>
                  </a:lnTo>
                  <a:lnTo>
                    <a:pt x="302" y="19"/>
                  </a:lnTo>
                  <a:lnTo>
                    <a:pt x="301" y="23"/>
                  </a:lnTo>
                  <a:lnTo>
                    <a:pt x="289" y="27"/>
                  </a:lnTo>
                  <a:lnTo>
                    <a:pt x="275" y="28"/>
                  </a:lnTo>
                  <a:lnTo>
                    <a:pt x="263" y="28"/>
                  </a:lnTo>
                  <a:lnTo>
                    <a:pt x="250" y="27"/>
                  </a:lnTo>
                  <a:lnTo>
                    <a:pt x="238" y="25"/>
                  </a:lnTo>
                  <a:lnTo>
                    <a:pt x="224" y="25"/>
                  </a:lnTo>
                  <a:lnTo>
                    <a:pt x="211" y="25"/>
                  </a:lnTo>
                  <a:lnTo>
                    <a:pt x="197" y="27"/>
                  </a:lnTo>
                  <a:lnTo>
                    <a:pt x="185" y="28"/>
                  </a:lnTo>
                  <a:lnTo>
                    <a:pt x="173" y="29"/>
                  </a:lnTo>
                  <a:lnTo>
                    <a:pt x="161" y="31"/>
                  </a:lnTo>
                  <a:lnTo>
                    <a:pt x="150" y="34"/>
                  </a:lnTo>
                  <a:lnTo>
                    <a:pt x="139" y="39"/>
                  </a:lnTo>
                  <a:lnTo>
                    <a:pt x="129" y="45"/>
                  </a:lnTo>
                  <a:lnTo>
                    <a:pt x="122" y="53"/>
                  </a:lnTo>
                  <a:lnTo>
                    <a:pt x="115" y="64"/>
                  </a:lnTo>
                  <a:lnTo>
                    <a:pt x="106" y="81"/>
                  </a:lnTo>
                  <a:lnTo>
                    <a:pt x="99" y="97"/>
                  </a:lnTo>
                  <a:lnTo>
                    <a:pt x="91" y="114"/>
                  </a:lnTo>
                  <a:lnTo>
                    <a:pt x="85" y="131"/>
                  </a:lnTo>
                  <a:lnTo>
                    <a:pt x="78" y="150"/>
                  </a:lnTo>
                  <a:lnTo>
                    <a:pt x="72" y="167"/>
                  </a:lnTo>
                  <a:lnTo>
                    <a:pt x="67" y="184"/>
                  </a:lnTo>
                  <a:lnTo>
                    <a:pt x="61" y="202"/>
                  </a:lnTo>
                  <a:lnTo>
                    <a:pt x="60" y="212"/>
                  </a:lnTo>
                  <a:lnTo>
                    <a:pt x="57" y="222"/>
                  </a:lnTo>
                  <a:lnTo>
                    <a:pt x="56" y="231"/>
                  </a:lnTo>
                  <a:lnTo>
                    <a:pt x="60" y="241"/>
                  </a:lnTo>
                  <a:lnTo>
                    <a:pt x="72" y="250"/>
                  </a:lnTo>
                  <a:lnTo>
                    <a:pt x="85" y="256"/>
                  </a:lnTo>
                  <a:lnTo>
                    <a:pt x="100" y="259"/>
                  </a:lnTo>
                  <a:lnTo>
                    <a:pt x="115" y="263"/>
                  </a:lnTo>
                  <a:lnTo>
                    <a:pt x="129" y="265"/>
                  </a:lnTo>
                  <a:lnTo>
                    <a:pt x="144" y="268"/>
                  </a:lnTo>
                  <a:lnTo>
                    <a:pt x="160" y="270"/>
                  </a:lnTo>
                  <a:lnTo>
                    <a:pt x="174" y="273"/>
                  </a:lnTo>
                  <a:lnTo>
                    <a:pt x="189" y="274"/>
                  </a:lnTo>
                  <a:lnTo>
                    <a:pt x="202" y="276"/>
                  </a:lnTo>
                  <a:lnTo>
                    <a:pt x="217" y="278"/>
                  </a:lnTo>
                  <a:lnTo>
                    <a:pt x="230" y="279"/>
                  </a:lnTo>
                  <a:lnTo>
                    <a:pt x="245" y="279"/>
                  </a:lnTo>
                  <a:lnTo>
                    <a:pt x="258" y="280"/>
                  </a:lnTo>
                  <a:lnTo>
                    <a:pt x="273" y="281"/>
                  </a:lnTo>
                  <a:lnTo>
                    <a:pt x="286" y="282"/>
                  </a:lnTo>
                  <a:lnTo>
                    <a:pt x="301" y="282"/>
                  </a:lnTo>
                  <a:lnTo>
                    <a:pt x="314" y="284"/>
                  </a:lnTo>
                  <a:lnTo>
                    <a:pt x="329" y="285"/>
                  </a:lnTo>
                  <a:lnTo>
                    <a:pt x="342" y="286"/>
                  </a:lnTo>
                  <a:lnTo>
                    <a:pt x="357" y="287"/>
                  </a:lnTo>
                  <a:lnTo>
                    <a:pt x="370" y="289"/>
                  </a:lnTo>
                  <a:lnTo>
                    <a:pt x="385" y="290"/>
                  </a:lnTo>
                  <a:lnTo>
                    <a:pt x="398" y="292"/>
                  </a:lnTo>
                  <a:lnTo>
                    <a:pt x="402" y="293"/>
                  </a:lnTo>
                  <a:lnTo>
                    <a:pt x="404" y="296"/>
                  </a:lnTo>
                  <a:lnTo>
                    <a:pt x="407" y="297"/>
                  </a:lnTo>
                  <a:lnTo>
                    <a:pt x="408" y="301"/>
                  </a:lnTo>
                  <a:lnTo>
                    <a:pt x="409" y="303"/>
                  </a:lnTo>
                  <a:lnTo>
                    <a:pt x="408" y="306"/>
                  </a:lnTo>
                  <a:lnTo>
                    <a:pt x="406" y="307"/>
                  </a:lnTo>
                  <a:lnTo>
                    <a:pt x="403" y="308"/>
                  </a:lnTo>
                  <a:lnTo>
                    <a:pt x="380" y="308"/>
                  </a:lnTo>
                  <a:lnTo>
                    <a:pt x="357" y="309"/>
                  </a:lnTo>
                  <a:lnTo>
                    <a:pt x="334" y="309"/>
                  </a:lnTo>
                  <a:lnTo>
                    <a:pt x="311" y="308"/>
                  </a:lnTo>
                  <a:lnTo>
                    <a:pt x="286" y="308"/>
                  </a:lnTo>
                  <a:lnTo>
                    <a:pt x="263" y="307"/>
                  </a:lnTo>
                  <a:lnTo>
                    <a:pt x="240" y="306"/>
                  </a:lnTo>
                  <a:lnTo>
                    <a:pt x="217" y="304"/>
                  </a:lnTo>
                  <a:lnTo>
                    <a:pt x="194" y="303"/>
                  </a:lnTo>
                  <a:lnTo>
                    <a:pt x="169" y="302"/>
                  </a:lnTo>
                  <a:lnTo>
                    <a:pt x="146" y="301"/>
                  </a:lnTo>
                  <a:lnTo>
                    <a:pt x="123" y="298"/>
                  </a:lnTo>
                  <a:lnTo>
                    <a:pt x="100" y="297"/>
                  </a:lnTo>
                  <a:lnTo>
                    <a:pt x="77" y="296"/>
                  </a:lnTo>
                  <a:lnTo>
                    <a:pt x="55" y="293"/>
                  </a:lnTo>
                  <a:lnTo>
                    <a:pt x="32" y="292"/>
                  </a:lnTo>
                  <a:lnTo>
                    <a:pt x="21" y="290"/>
                  </a:lnTo>
                  <a:lnTo>
                    <a:pt x="12" y="282"/>
                  </a:lnTo>
                  <a:lnTo>
                    <a:pt x="5" y="274"/>
                  </a:lnTo>
                  <a:lnTo>
                    <a:pt x="0" y="264"/>
                  </a:lnTo>
                  <a:lnTo>
                    <a:pt x="1" y="250"/>
                  </a:lnTo>
                  <a:lnTo>
                    <a:pt x="11" y="223"/>
                  </a:lnTo>
                  <a:lnTo>
                    <a:pt x="21" y="195"/>
                  </a:lnTo>
                  <a:lnTo>
                    <a:pt x="30" y="168"/>
                  </a:lnTo>
                  <a:lnTo>
                    <a:pt x="39" y="140"/>
                  </a:lnTo>
                  <a:lnTo>
                    <a:pt x="49" y="113"/>
                  </a:lnTo>
                  <a:lnTo>
                    <a:pt x="60" y="86"/>
                  </a:lnTo>
                  <a:lnTo>
                    <a:pt x="71" y="60"/>
                  </a:lnTo>
                  <a:lnTo>
                    <a:pt x="84" y="34"/>
                  </a:lnTo>
                  <a:lnTo>
                    <a:pt x="100" y="17"/>
                  </a:lnTo>
                  <a:lnTo>
                    <a:pt x="118" y="6"/>
                  </a:lnTo>
                  <a:lnTo>
                    <a:pt x="140" y="1"/>
                  </a:lnTo>
                  <a:lnTo>
                    <a:pt x="162" y="0"/>
                  </a:lnTo>
                  <a:lnTo>
                    <a:pt x="186" y="0"/>
                  </a:lnTo>
                  <a:lnTo>
                    <a:pt x="210" y="2"/>
                  </a:lnTo>
                  <a:lnTo>
                    <a:pt x="233" y="5"/>
                  </a:lnTo>
                  <a:lnTo>
                    <a:pt x="255" y="6"/>
                  </a:lnTo>
                  <a:lnTo>
                    <a:pt x="291"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0" name="Freeform 88">
              <a:extLst>
                <a:ext uri="{FF2B5EF4-FFF2-40B4-BE49-F238E27FC236}">
                  <a16:creationId xmlns:a16="http://schemas.microsoft.com/office/drawing/2014/main" id="{D9FCCEA4-2630-E052-DC19-5900F828DC6E}"/>
                </a:ext>
              </a:extLst>
            </p:cNvPr>
            <p:cNvSpPr>
              <a:spLocks/>
            </p:cNvSpPr>
            <p:nvPr/>
          </p:nvSpPr>
          <p:spPr bwMode="auto">
            <a:xfrm>
              <a:off x="2044" y="3053"/>
              <a:ext cx="492" cy="398"/>
            </a:xfrm>
            <a:custGeom>
              <a:avLst/>
              <a:gdLst>
                <a:gd name="T0" fmla="*/ 23 w 492"/>
                <a:gd name="T1" fmla="*/ 34 h 398"/>
                <a:gd name="T2" fmla="*/ 34 w 492"/>
                <a:gd name="T3" fmla="*/ 46 h 398"/>
                <a:gd name="T4" fmla="*/ 48 w 492"/>
                <a:gd name="T5" fmla="*/ 56 h 398"/>
                <a:gd name="T6" fmla="*/ 62 w 492"/>
                <a:gd name="T7" fmla="*/ 64 h 398"/>
                <a:gd name="T8" fmla="*/ 93 w 492"/>
                <a:gd name="T9" fmla="*/ 84 h 398"/>
                <a:gd name="T10" fmla="*/ 141 w 492"/>
                <a:gd name="T11" fmla="*/ 114 h 398"/>
                <a:gd name="T12" fmla="*/ 190 w 492"/>
                <a:gd name="T13" fmla="*/ 144 h 398"/>
                <a:gd name="T14" fmla="*/ 238 w 492"/>
                <a:gd name="T15" fmla="*/ 174 h 398"/>
                <a:gd name="T16" fmla="*/ 275 w 492"/>
                <a:gd name="T17" fmla="*/ 200 h 398"/>
                <a:gd name="T18" fmla="*/ 303 w 492"/>
                <a:gd name="T19" fmla="*/ 217 h 398"/>
                <a:gd name="T20" fmla="*/ 331 w 492"/>
                <a:gd name="T21" fmla="*/ 235 h 398"/>
                <a:gd name="T22" fmla="*/ 359 w 492"/>
                <a:gd name="T23" fmla="*/ 252 h 398"/>
                <a:gd name="T24" fmla="*/ 387 w 492"/>
                <a:gd name="T25" fmla="*/ 270 h 398"/>
                <a:gd name="T26" fmla="*/ 415 w 492"/>
                <a:gd name="T27" fmla="*/ 287 h 398"/>
                <a:gd name="T28" fmla="*/ 443 w 492"/>
                <a:gd name="T29" fmla="*/ 306 h 398"/>
                <a:gd name="T30" fmla="*/ 472 w 492"/>
                <a:gd name="T31" fmla="*/ 323 h 398"/>
                <a:gd name="T32" fmla="*/ 489 w 492"/>
                <a:gd name="T33" fmla="*/ 332 h 398"/>
                <a:gd name="T34" fmla="*/ 492 w 492"/>
                <a:gd name="T35" fmla="*/ 335 h 398"/>
                <a:gd name="T36" fmla="*/ 472 w 492"/>
                <a:gd name="T37" fmla="*/ 327 h 398"/>
                <a:gd name="T38" fmla="*/ 429 w 492"/>
                <a:gd name="T39" fmla="*/ 308 h 398"/>
                <a:gd name="T40" fmla="*/ 386 w 492"/>
                <a:gd name="T41" fmla="*/ 288 h 398"/>
                <a:gd name="T42" fmla="*/ 346 w 492"/>
                <a:gd name="T43" fmla="*/ 268 h 398"/>
                <a:gd name="T44" fmla="*/ 313 w 492"/>
                <a:gd name="T45" fmla="*/ 248 h 398"/>
                <a:gd name="T46" fmla="*/ 281 w 492"/>
                <a:gd name="T47" fmla="*/ 230 h 398"/>
                <a:gd name="T48" fmla="*/ 251 w 492"/>
                <a:gd name="T49" fmla="*/ 213 h 398"/>
                <a:gd name="T50" fmla="*/ 221 w 492"/>
                <a:gd name="T51" fmla="*/ 196 h 398"/>
                <a:gd name="T52" fmla="*/ 189 w 492"/>
                <a:gd name="T53" fmla="*/ 179 h 398"/>
                <a:gd name="T54" fmla="*/ 157 w 492"/>
                <a:gd name="T55" fmla="*/ 163 h 398"/>
                <a:gd name="T56" fmla="*/ 127 w 492"/>
                <a:gd name="T57" fmla="*/ 146 h 398"/>
                <a:gd name="T58" fmla="*/ 96 w 492"/>
                <a:gd name="T59" fmla="*/ 129 h 398"/>
                <a:gd name="T60" fmla="*/ 72 w 492"/>
                <a:gd name="T61" fmla="*/ 156 h 398"/>
                <a:gd name="T62" fmla="*/ 66 w 492"/>
                <a:gd name="T63" fmla="*/ 232 h 398"/>
                <a:gd name="T64" fmla="*/ 60 w 492"/>
                <a:gd name="T65" fmla="*/ 299 h 398"/>
                <a:gd name="T66" fmla="*/ 55 w 492"/>
                <a:gd name="T67" fmla="*/ 358 h 398"/>
                <a:gd name="T68" fmla="*/ 52 w 492"/>
                <a:gd name="T69" fmla="*/ 391 h 398"/>
                <a:gd name="T70" fmla="*/ 52 w 492"/>
                <a:gd name="T71" fmla="*/ 396 h 398"/>
                <a:gd name="T72" fmla="*/ 46 w 492"/>
                <a:gd name="T73" fmla="*/ 397 h 398"/>
                <a:gd name="T74" fmla="*/ 41 w 492"/>
                <a:gd name="T75" fmla="*/ 392 h 398"/>
                <a:gd name="T76" fmla="*/ 39 w 492"/>
                <a:gd name="T77" fmla="*/ 315 h 398"/>
                <a:gd name="T78" fmla="*/ 34 w 492"/>
                <a:gd name="T79" fmla="*/ 167 h 398"/>
                <a:gd name="T80" fmla="*/ 15 w 492"/>
                <a:gd name="T81" fmla="*/ 73 h 398"/>
                <a:gd name="T82" fmla="*/ 0 w 492"/>
                <a:gd name="T83" fmla="*/ 27 h 398"/>
                <a:gd name="T84" fmla="*/ 2 w 492"/>
                <a:gd name="T85" fmla="*/ 1 h 398"/>
                <a:gd name="T86" fmla="*/ 6 w 492"/>
                <a:gd name="T87" fmla="*/ 0 h 398"/>
                <a:gd name="T88" fmla="*/ 13 w 492"/>
                <a:gd name="T89" fmla="*/ 5 h 398"/>
                <a:gd name="T90" fmla="*/ 16 w 492"/>
                <a:gd name="T91" fmla="*/ 1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2" h="398">
                  <a:moveTo>
                    <a:pt x="18" y="27"/>
                  </a:moveTo>
                  <a:lnTo>
                    <a:pt x="23" y="34"/>
                  </a:lnTo>
                  <a:lnTo>
                    <a:pt x="29" y="40"/>
                  </a:lnTo>
                  <a:lnTo>
                    <a:pt x="34" y="46"/>
                  </a:lnTo>
                  <a:lnTo>
                    <a:pt x="41" y="51"/>
                  </a:lnTo>
                  <a:lnTo>
                    <a:pt x="48" y="56"/>
                  </a:lnTo>
                  <a:lnTo>
                    <a:pt x="55" y="61"/>
                  </a:lnTo>
                  <a:lnTo>
                    <a:pt x="62" y="64"/>
                  </a:lnTo>
                  <a:lnTo>
                    <a:pt x="69" y="68"/>
                  </a:lnTo>
                  <a:lnTo>
                    <a:pt x="93" y="84"/>
                  </a:lnTo>
                  <a:lnTo>
                    <a:pt x="117" y="100"/>
                  </a:lnTo>
                  <a:lnTo>
                    <a:pt x="141" y="114"/>
                  </a:lnTo>
                  <a:lnTo>
                    <a:pt x="166" y="129"/>
                  </a:lnTo>
                  <a:lnTo>
                    <a:pt x="190" y="144"/>
                  </a:lnTo>
                  <a:lnTo>
                    <a:pt x="214" y="158"/>
                  </a:lnTo>
                  <a:lnTo>
                    <a:pt x="238" y="174"/>
                  </a:lnTo>
                  <a:lnTo>
                    <a:pt x="261" y="191"/>
                  </a:lnTo>
                  <a:lnTo>
                    <a:pt x="275" y="200"/>
                  </a:lnTo>
                  <a:lnTo>
                    <a:pt x="289" y="208"/>
                  </a:lnTo>
                  <a:lnTo>
                    <a:pt x="303" y="217"/>
                  </a:lnTo>
                  <a:lnTo>
                    <a:pt x="318" y="225"/>
                  </a:lnTo>
                  <a:lnTo>
                    <a:pt x="331" y="235"/>
                  </a:lnTo>
                  <a:lnTo>
                    <a:pt x="346" y="243"/>
                  </a:lnTo>
                  <a:lnTo>
                    <a:pt x="359" y="252"/>
                  </a:lnTo>
                  <a:lnTo>
                    <a:pt x="374" y="260"/>
                  </a:lnTo>
                  <a:lnTo>
                    <a:pt x="387" y="270"/>
                  </a:lnTo>
                  <a:lnTo>
                    <a:pt x="402" y="279"/>
                  </a:lnTo>
                  <a:lnTo>
                    <a:pt x="415" y="287"/>
                  </a:lnTo>
                  <a:lnTo>
                    <a:pt x="430" y="297"/>
                  </a:lnTo>
                  <a:lnTo>
                    <a:pt x="443" y="306"/>
                  </a:lnTo>
                  <a:lnTo>
                    <a:pt x="458" y="314"/>
                  </a:lnTo>
                  <a:lnTo>
                    <a:pt x="472" y="323"/>
                  </a:lnTo>
                  <a:lnTo>
                    <a:pt x="486" y="331"/>
                  </a:lnTo>
                  <a:lnTo>
                    <a:pt x="489" y="332"/>
                  </a:lnTo>
                  <a:lnTo>
                    <a:pt x="491" y="334"/>
                  </a:lnTo>
                  <a:lnTo>
                    <a:pt x="492" y="335"/>
                  </a:lnTo>
                  <a:lnTo>
                    <a:pt x="492" y="337"/>
                  </a:lnTo>
                  <a:lnTo>
                    <a:pt x="472" y="327"/>
                  </a:lnTo>
                  <a:lnTo>
                    <a:pt x="450" y="318"/>
                  </a:lnTo>
                  <a:lnTo>
                    <a:pt x="429" y="308"/>
                  </a:lnTo>
                  <a:lnTo>
                    <a:pt x="407" y="298"/>
                  </a:lnTo>
                  <a:lnTo>
                    <a:pt x="386" y="288"/>
                  </a:lnTo>
                  <a:lnTo>
                    <a:pt x="367" y="279"/>
                  </a:lnTo>
                  <a:lnTo>
                    <a:pt x="346" y="268"/>
                  </a:lnTo>
                  <a:lnTo>
                    <a:pt x="328" y="258"/>
                  </a:lnTo>
                  <a:lnTo>
                    <a:pt x="313" y="248"/>
                  </a:lnTo>
                  <a:lnTo>
                    <a:pt x="297" y="240"/>
                  </a:lnTo>
                  <a:lnTo>
                    <a:pt x="281" y="230"/>
                  </a:lnTo>
                  <a:lnTo>
                    <a:pt x="267" y="221"/>
                  </a:lnTo>
                  <a:lnTo>
                    <a:pt x="251" y="213"/>
                  </a:lnTo>
                  <a:lnTo>
                    <a:pt x="235" y="204"/>
                  </a:lnTo>
                  <a:lnTo>
                    <a:pt x="221" y="196"/>
                  </a:lnTo>
                  <a:lnTo>
                    <a:pt x="205" y="187"/>
                  </a:lnTo>
                  <a:lnTo>
                    <a:pt x="189" y="179"/>
                  </a:lnTo>
                  <a:lnTo>
                    <a:pt x="173" y="170"/>
                  </a:lnTo>
                  <a:lnTo>
                    <a:pt x="157" y="163"/>
                  </a:lnTo>
                  <a:lnTo>
                    <a:pt x="143" y="154"/>
                  </a:lnTo>
                  <a:lnTo>
                    <a:pt x="127" y="146"/>
                  </a:lnTo>
                  <a:lnTo>
                    <a:pt x="111" y="137"/>
                  </a:lnTo>
                  <a:lnTo>
                    <a:pt x="96" y="129"/>
                  </a:lnTo>
                  <a:lnTo>
                    <a:pt x="80" y="120"/>
                  </a:lnTo>
                  <a:lnTo>
                    <a:pt x="72" y="156"/>
                  </a:lnTo>
                  <a:lnTo>
                    <a:pt x="68" y="193"/>
                  </a:lnTo>
                  <a:lnTo>
                    <a:pt x="66" y="232"/>
                  </a:lnTo>
                  <a:lnTo>
                    <a:pt x="62" y="269"/>
                  </a:lnTo>
                  <a:lnTo>
                    <a:pt x="60" y="299"/>
                  </a:lnTo>
                  <a:lnTo>
                    <a:pt x="57" y="329"/>
                  </a:lnTo>
                  <a:lnTo>
                    <a:pt x="55" y="358"/>
                  </a:lnTo>
                  <a:lnTo>
                    <a:pt x="55" y="388"/>
                  </a:lnTo>
                  <a:lnTo>
                    <a:pt x="52" y="391"/>
                  </a:lnTo>
                  <a:lnTo>
                    <a:pt x="52" y="393"/>
                  </a:lnTo>
                  <a:lnTo>
                    <a:pt x="52" y="396"/>
                  </a:lnTo>
                  <a:lnTo>
                    <a:pt x="50" y="398"/>
                  </a:lnTo>
                  <a:lnTo>
                    <a:pt x="46" y="397"/>
                  </a:lnTo>
                  <a:lnTo>
                    <a:pt x="44" y="394"/>
                  </a:lnTo>
                  <a:lnTo>
                    <a:pt x="41" y="392"/>
                  </a:lnTo>
                  <a:lnTo>
                    <a:pt x="41" y="388"/>
                  </a:lnTo>
                  <a:lnTo>
                    <a:pt x="39" y="315"/>
                  </a:lnTo>
                  <a:lnTo>
                    <a:pt x="37" y="241"/>
                  </a:lnTo>
                  <a:lnTo>
                    <a:pt x="34" y="167"/>
                  </a:lnTo>
                  <a:lnTo>
                    <a:pt x="32" y="92"/>
                  </a:lnTo>
                  <a:lnTo>
                    <a:pt x="15" y="73"/>
                  </a:lnTo>
                  <a:lnTo>
                    <a:pt x="5" y="51"/>
                  </a:lnTo>
                  <a:lnTo>
                    <a:pt x="0" y="27"/>
                  </a:lnTo>
                  <a:lnTo>
                    <a:pt x="0" y="1"/>
                  </a:lnTo>
                  <a:lnTo>
                    <a:pt x="2" y="1"/>
                  </a:lnTo>
                  <a:lnTo>
                    <a:pt x="4" y="0"/>
                  </a:lnTo>
                  <a:lnTo>
                    <a:pt x="6" y="0"/>
                  </a:lnTo>
                  <a:lnTo>
                    <a:pt x="9" y="0"/>
                  </a:lnTo>
                  <a:lnTo>
                    <a:pt x="13" y="5"/>
                  </a:lnTo>
                  <a:lnTo>
                    <a:pt x="16" y="12"/>
                  </a:lnTo>
                  <a:lnTo>
                    <a:pt x="16" y="19"/>
                  </a:lnTo>
                  <a:lnTo>
                    <a:pt x="18"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1" name="Freeform 89">
              <a:extLst>
                <a:ext uri="{FF2B5EF4-FFF2-40B4-BE49-F238E27FC236}">
                  <a16:creationId xmlns:a16="http://schemas.microsoft.com/office/drawing/2014/main" id="{BA6149EA-28D7-1A72-CEE8-055206CA3F83}"/>
                </a:ext>
              </a:extLst>
            </p:cNvPr>
            <p:cNvSpPr>
              <a:spLocks/>
            </p:cNvSpPr>
            <p:nvPr/>
          </p:nvSpPr>
          <p:spPr bwMode="auto">
            <a:xfrm>
              <a:off x="3270" y="3073"/>
              <a:ext cx="142" cy="227"/>
            </a:xfrm>
            <a:custGeom>
              <a:avLst/>
              <a:gdLst>
                <a:gd name="T0" fmla="*/ 126 w 142"/>
                <a:gd name="T1" fmla="*/ 8 h 227"/>
                <a:gd name="T2" fmla="*/ 139 w 142"/>
                <a:gd name="T3" fmla="*/ 27 h 227"/>
                <a:gd name="T4" fmla="*/ 137 w 142"/>
                <a:gd name="T5" fmla="*/ 47 h 227"/>
                <a:gd name="T6" fmla="*/ 139 w 142"/>
                <a:gd name="T7" fmla="*/ 65 h 227"/>
                <a:gd name="T8" fmla="*/ 140 w 142"/>
                <a:gd name="T9" fmla="*/ 111 h 227"/>
                <a:gd name="T10" fmla="*/ 142 w 142"/>
                <a:gd name="T11" fmla="*/ 184 h 227"/>
                <a:gd name="T12" fmla="*/ 123 w 142"/>
                <a:gd name="T13" fmla="*/ 223 h 227"/>
                <a:gd name="T14" fmla="*/ 103 w 142"/>
                <a:gd name="T15" fmla="*/ 227 h 227"/>
                <a:gd name="T16" fmla="*/ 84 w 142"/>
                <a:gd name="T17" fmla="*/ 225 h 227"/>
                <a:gd name="T18" fmla="*/ 63 w 142"/>
                <a:gd name="T19" fmla="*/ 222 h 227"/>
                <a:gd name="T20" fmla="*/ 51 w 142"/>
                <a:gd name="T21" fmla="*/ 219 h 227"/>
                <a:gd name="T22" fmla="*/ 50 w 142"/>
                <a:gd name="T23" fmla="*/ 211 h 227"/>
                <a:gd name="T24" fmla="*/ 58 w 142"/>
                <a:gd name="T25" fmla="*/ 204 h 227"/>
                <a:gd name="T26" fmla="*/ 73 w 142"/>
                <a:gd name="T27" fmla="*/ 197 h 227"/>
                <a:gd name="T28" fmla="*/ 86 w 142"/>
                <a:gd name="T29" fmla="*/ 188 h 227"/>
                <a:gd name="T30" fmla="*/ 95 w 142"/>
                <a:gd name="T31" fmla="*/ 175 h 227"/>
                <a:gd name="T32" fmla="*/ 96 w 142"/>
                <a:gd name="T33" fmla="*/ 58 h 227"/>
                <a:gd name="T34" fmla="*/ 92 w 142"/>
                <a:gd name="T35" fmla="*/ 49 h 227"/>
                <a:gd name="T36" fmla="*/ 85 w 142"/>
                <a:gd name="T37" fmla="*/ 43 h 227"/>
                <a:gd name="T38" fmla="*/ 73 w 142"/>
                <a:gd name="T39" fmla="*/ 42 h 227"/>
                <a:gd name="T40" fmla="*/ 61 w 142"/>
                <a:gd name="T41" fmla="*/ 39 h 227"/>
                <a:gd name="T42" fmla="*/ 47 w 142"/>
                <a:gd name="T43" fmla="*/ 39 h 227"/>
                <a:gd name="T44" fmla="*/ 36 w 142"/>
                <a:gd name="T45" fmla="*/ 43 h 227"/>
                <a:gd name="T46" fmla="*/ 23 w 142"/>
                <a:gd name="T47" fmla="*/ 85 h 227"/>
                <a:gd name="T48" fmla="*/ 13 w 142"/>
                <a:gd name="T49" fmla="*/ 126 h 227"/>
                <a:gd name="T50" fmla="*/ 6 w 142"/>
                <a:gd name="T51" fmla="*/ 126 h 227"/>
                <a:gd name="T52" fmla="*/ 2 w 142"/>
                <a:gd name="T53" fmla="*/ 121 h 227"/>
                <a:gd name="T54" fmla="*/ 0 w 142"/>
                <a:gd name="T55" fmla="*/ 58 h 227"/>
                <a:gd name="T56" fmla="*/ 20 w 142"/>
                <a:gd name="T57" fmla="*/ 3 h 227"/>
                <a:gd name="T58" fmla="*/ 44 w 142"/>
                <a:gd name="T59" fmla="*/ 0 h 227"/>
                <a:gd name="T60" fmla="*/ 69 w 142"/>
                <a:gd name="T61" fmla="*/ 0 h 227"/>
                <a:gd name="T62" fmla="*/ 93 w 142"/>
                <a:gd name="T63" fmla="*/ 2 h 227"/>
                <a:gd name="T64" fmla="*/ 118 w 142"/>
                <a:gd name="T65" fmla="*/ 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227">
                  <a:moveTo>
                    <a:pt x="118" y="2"/>
                  </a:moveTo>
                  <a:lnTo>
                    <a:pt x="126" y="8"/>
                  </a:lnTo>
                  <a:lnTo>
                    <a:pt x="134" y="16"/>
                  </a:lnTo>
                  <a:lnTo>
                    <a:pt x="139" y="27"/>
                  </a:lnTo>
                  <a:lnTo>
                    <a:pt x="140" y="39"/>
                  </a:lnTo>
                  <a:lnTo>
                    <a:pt x="137" y="47"/>
                  </a:lnTo>
                  <a:lnTo>
                    <a:pt x="137" y="57"/>
                  </a:lnTo>
                  <a:lnTo>
                    <a:pt x="139" y="65"/>
                  </a:lnTo>
                  <a:lnTo>
                    <a:pt x="140" y="75"/>
                  </a:lnTo>
                  <a:lnTo>
                    <a:pt x="140" y="111"/>
                  </a:lnTo>
                  <a:lnTo>
                    <a:pt x="142" y="148"/>
                  </a:lnTo>
                  <a:lnTo>
                    <a:pt x="142" y="184"/>
                  </a:lnTo>
                  <a:lnTo>
                    <a:pt x="131" y="219"/>
                  </a:lnTo>
                  <a:lnTo>
                    <a:pt x="123" y="223"/>
                  </a:lnTo>
                  <a:lnTo>
                    <a:pt x="113" y="226"/>
                  </a:lnTo>
                  <a:lnTo>
                    <a:pt x="103" y="227"/>
                  </a:lnTo>
                  <a:lnTo>
                    <a:pt x="93" y="227"/>
                  </a:lnTo>
                  <a:lnTo>
                    <a:pt x="84" y="225"/>
                  </a:lnTo>
                  <a:lnTo>
                    <a:pt x="74" y="223"/>
                  </a:lnTo>
                  <a:lnTo>
                    <a:pt x="63" y="222"/>
                  </a:lnTo>
                  <a:lnTo>
                    <a:pt x="53" y="221"/>
                  </a:lnTo>
                  <a:lnTo>
                    <a:pt x="51" y="219"/>
                  </a:lnTo>
                  <a:lnTo>
                    <a:pt x="50" y="215"/>
                  </a:lnTo>
                  <a:lnTo>
                    <a:pt x="50" y="211"/>
                  </a:lnTo>
                  <a:lnTo>
                    <a:pt x="51" y="208"/>
                  </a:lnTo>
                  <a:lnTo>
                    <a:pt x="58" y="204"/>
                  </a:lnTo>
                  <a:lnTo>
                    <a:pt x="65" y="200"/>
                  </a:lnTo>
                  <a:lnTo>
                    <a:pt x="73" y="197"/>
                  </a:lnTo>
                  <a:lnTo>
                    <a:pt x="79" y="193"/>
                  </a:lnTo>
                  <a:lnTo>
                    <a:pt x="86" y="188"/>
                  </a:lnTo>
                  <a:lnTo>
                    <a:pt x="91" y="182"/>
                  </a:lnTo>
                  <a:lnTo>
                    <a:pt x="95" y="175"/>
                  </a:lnTo>
                  <a:lnTo>
                    <a:pt x="96" y="166"/>
                  </a:lnTo>
                  <a:lnTo>
                    <a:pt x="96" y="58"/>
                  </a:lnTo>
                  <a:lnTo>
                    <a:pt x="93" y="54"/>
                  </a:lnTo>
                  <a:lnTo>
                    <a:pt x="92" y="49"/>
                  </a:lnTo>
                  <a:lnTo>
                    <a:pt x="90" y="46"/>
                  </a:lnTo>
                  <a:lnTo>
                    <a:pt x="85" y="43"/>
                  </a:lnTo>
                  <a:lnTo>
                    <a:pt x="79" y="42"/>
                  </a:lnTo>
                  <a:lnTo>
                    <a:pt x="73" y="42"/>
                  </a:lnTo>
                  <a:lnTo>
                    <a:pt x="67" y="41"/>
                  </a:lnTo>
                  <a:lnTo>
                    <a:pt x="61" y="39"/>
                  </a:lnTo>
                  <a:lnTo>
                    <a:pt x="54" y="39"/>
                  </a:lnTo>
                  <a:lnTo>
                    <a:pt x="47" y="39"/>
                  </a:lnTo>
                  <a:lnTo>
                    <a:pt x="42" y="41"/>
                  </a:lnTo>
                  <a:lnTo>
                    <a:pt x="36" y="43"/>
                  </a:lnTo>
                  <a:lnTo>
                    <a:pt x="29" y="64"/>
                  </a:lnTo>
                  <a:lnTo>
                    <a:pt x="23" y="85"/>
                  </a:lnTo>
                  <a:lnTo>
                    <a:pt x="18" y="105"/>
                  </a:lnTo>
                  <a:lnTo>
                    <a:pt x="13" y="126"/>
                  </a:lnTo>
                  <a:lnTo>
                    <a:pt x="9" y="126"/>
                  </a:lnTo>
                  <a:lnTo>
                    <a:pt x="6" y="126"/>
                  </a:lnTo>
                  <a:lnTo>
                    <a:pt x="3" y="124"/>
                  </a:lnTo>
                  <a:lnTo>
                    <a:pt x="2" y="121"/>
                  </a:lnTo>
                  <a:lnTo>
                    <a:pt x="1" y="89"/>
                  </a:lnTo>
                  <a:lnTo>
                    <a:pt x="0" y="58"/>
                  </a:lnTo>
                  <a:lnTo>
                    <a:pt x="3" y="28"/>
                  </a:lnTo>
                  <a:lnTo>
                    <a:pt x="20" y="3"/>
                  </a:lnTo>
                  <a:lnTo>
                    <a:pt x="33" y="2"/>
                  </a:lnTo>
                  <a:lnTo>
                    <a:pt x="44" y="0"/>
                  </a:lnTo>
                  <a:lnTo>
                    <a:pt x="56" y="0"/>
                  </a:lnTo>
                  <a:lnTo>
                    <a:pt x="69" y="0"/>
                  </a:lnTo>
                  <a:lnTo>
                    <a:pt x="81" y="2"/>
                  </a:lnTo>
                  <a:lnTo>
                    <a:pt x="93" y="2"/>
                  </a:lnTo>
                  <a:lnTo>
                    <a:pt x="106" y="2"/>
                  </a:lnTo>
                  <a:lnTo>
                    <a:pt x="118"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2" name="Freeform 90">
              <a:extLst>
                <a:ext uri="{FF2B5EF4-FFF2-40B4-BE49-F238E27FC236}">
                  <a16:creationId xmlns:a16="http://schemas.microsoft.com/office/drawing/2014/main" id="{DACCD805-D637-1FBF-9674-3AF90D2444C0}"/>
                </a:ext>
              </a:extLst>
            </p:cNvPr>
            <p:cNvSpPr>
              <a:spLocks/>
            </p:cNvSpPr>
            <p:nvPr/>
          </p:nvSpPr>
          <p:spPr bwMode="auto">
            <a:xfrm>
              <a:off x="3131" y="3092"/>
              <a:ext cx="57" cy="46"/>
            </a:xfrm>
            <a:custGeom>
              <a:avLst/>
              <a:gdLst>
                <a:gd name="T0" fmla="*/ 29 w 57"/>
                <a:gd name="T1" fmla="*/ 5 h 46"/>
                <a:gd name="T2" fmla="*/ 29 w 57"/>
                <a:gd name="T3" fmla="*/ 11 h 46"/>
                <a:gd name="T4" fmla="*/ 28 w 57"/>
                <a:gd name="T5" fmla="*/ 16 h 46"/>
                <a:gd name="T6" fmla="*/ 25 w 57"/>
                <a:gd name="T7" fmla="*/ 20 h 46"/>
                <a:gd name="T8" fmla="*/ 29 w 57"/>
                <a:gd name="T9" fmla="*/ 24 h 46"/>
                <a:gd name="T10" fmla="*/ 35 w 57"/>
                <a:gd name="T11" fmla="*/ 27 h 46"/>
                <a:gd name="T12" fmla="*/ 42 w 57"/>
                <a:gd name="T13" fmla="*/ 27 h 46"/>
                <a:gd name="T14" fmla="*/ 50 w 57"/>
                <a:gd name="T15" fmla="*/ 27 h 46"/>
                <a:gd name="T16" fmla="*/ 57 w 57"/>
                <a:gd name="T17" fmla="*/ 29 h 46"/>
                <a:gd name="T18" fmla="*/ 57 w 57"/>
                <a:gd name="T19" fmla="*/ 34 h 46"/>
                <a:gd name="T20" fmla="*/ 56 w 57"/>
                <a:gd name="T21" fmla="*/ 39 h 46"/>
                <a:gd name="T22" fmla="*/ 53 w 57"/>
                <a:gd name="T23" fmla="*/ 42 h 46"/>
                <a:gd name="T24" fmla="*/ 50 w 57"/>
                <a:gd name="T25" fmla="*/ 45 h 46"/>
                <a:gd name="T26" fmla="*/ 45 w 57"/>
                <a:gd name="T27" fmla="*/ 45 h 46"/>
                <a:gd name="T28" fmla="*/ 39 w 57"/>
                <a:gd name="T29" fmla="*/ 45 h 46"/>
                <a:gd name="T30" fmla="*/ 34 w 57"/>
                <a:gd name="T31" fmla="*/ 45 h 46"/>
                <a:gd name="T32" fmla="*/ 28 w 57"/>
                <a:gd name="T33" fmla="*/ 46 h 46"/>
                <a:gd name="T34" fmla="*/ 22 w 57"/>
                <a:gd name="T35" fmla="*/ 46 h 46"/>
                <a:gd name="T36" fmla="*/ 17 w 57"/>
                <a:gd name="T37" fmla="*/ 45 h 46"/>
                <a:gd name="T38" fmla="*/ 11 w 57"/>
                <a:gd name="T39" fmla="*/ 45 h 46"/>
                <a:gd name="T40" fmla="*/ 6 w 57"/>
                <a:gd name="T41" fmla="*/ 44 h 46"/>
                <a:gd name="T42" fmla="*/ 3 w 57"/>
                <a:gd name="T43" fmla="*/ 38 h 46"/>
                <a:gd name="T44" fmla="*/ 1 w 57"/>
                <a:gd name="T45" fmla="*/ 31 h 46"/>
                <a:gd name="T46" fmla="*/ 0 w 57"/>
                <a:gd name="T47" fmla="*/ 24 h 46"/>
                <a:gd name="T48" fmla="*/ 1 w 57"/>
                <a:gd name="T49" fmla="*/ 17 h 46"/>
                <a:gd name="T50" fmla="*/ 3 w 57"/>
                <a:gd name="T51" fmla="*/ 12 h 46"/>
                <a:gd name="T52" fmla="*/ 7 w 57"/>
                <a:gd name="T53" fmla="*/ 8 h 46"/>
                <a:gd name="T54" fmla="*/ 11 w 57"/>
                <a:gd name="T55" fmla="*/ 3 h 46"/>
                <a:gd name="T56" fmla="*/ 16 w 57"/>
                <a:gd name="T57" fmla="*/ 0 h 46"/>
                <a:gd name="T58" fmla="*/ 19 w 57"/>
                <a:gd name="T59" fmla="*/ 0 h 46"/>
                <a:gd name="T60" fmla="*/ 23 w 57"/>
                <a:gd name="T61" fmla="*/ 0 h 46"/>
                <a:gd name="T62" fmla="*/ 25 w 57"/>
                <a:gd name="T63" fmla="*/ 2 h 46"/>
                <a:gd name="T64" fmla="*/ 29 w 57"/>
                <a:gd name="T65"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 h="46">
                  <a:moveTo>
                    <a:pt x="29" y="5"/>
                  </a:moveTo>
                  <a:lnTo>
                    <a:pt x="29" y="11"/>
                  </a:lnTo>
                  <a:lnTo>
                    <a:pt x="28" y="16"/>
                  </a:lnTo>
                  <a:lnTo>
                    <a:pt x="25" y="20"/>
                  </a:lnTo>
                  <a:lnTo>
                    <a:pt x="29" y="24"/>
                  </a:lnTo>
                  <a:lnTo>
                    <a:pt x="35" y="27"/>
                  </a:lnTo>
                  <a:lnTo>
                    <a:pt x="42" y="27"/>
                  </a:lnTo>
                  <a:lnTo>
                    <a:pt x="50" y="27"/>
                  </a:lnTo>
                  <a:lnTo>
                    <a:pt x="57" y="29"/>
                  </a:lnTo>
                  <a:lnTo>
                    <a:pt x="57" y="34"/>
                  </a:lnTo>
                  <a:lnTo>
                    <a:pt x="56" y="39"/>
                  </a:lnTo>
                  <a:lnTo>
                    <a:pt x="53" y="42"/>
                  </a:lnTo>
                  <a:lnTo>
                    <a:pt x="50" y="45"/>
                  </a:lnTo>
                  <a:lnTo>
                    <a:pt x="45" y="45"/>
                  </a:lnTo>
                  <a:lnTo>
                    <a:pt x="39" y="45"/>
                  </a:lnTo>
                  <a:lnTo>
                    <a:pt x="34" y="45"/>
                  </a:lnTo>
                  <a:lnTo>
                    <a:pt x="28" y="46"/>
                  </a:lnTo>
                  <a:lnTo>
                    <a:pt x="22" y="46"/>
                  </a:lnTo>
                  <a:lnTo>
                    <a:pt x="17" y="45"/>
                  </a:lnTo>
                  <a:lnTo>
                    <a:pt x="11" y="45"/>
                  </a:lnTo>
                  <a:lnTo>
                    <a:pt x="6" y="44"/>
                  </a:lnTo>
                  <a:lnTo>
                    <a:pt x="3" y="38"/>
                  </a:lnTo>
                  <a:lnTo>
                    <a:pt x="1" y="31"/>
                  </a:lnTo>
                  <a:lnTo>
                    <a:pt x="0" y="24"/>
                  </a:lnTo>
                  <a:lnTo>
                    <a:pt x="1" y="17"/>
                  </a:lnTo>
                  <a:lnTo>
                    <a:pt x="3" y="12"/>
                  </a:lnTo>
                  <a:lnTo>
                    <a:pt x="7" y="8"/>
                  </a:lnTo>
                  <a:lnTo>
                    <a:pt x="11" y="3"/>
                  </a:lnTo>
                  <a:lnTo>
                    <a:pt x="16" y="0"/>
                  </a:lnTo>
                  <a:lnTo>
                    <a:pt x="19" y="0"/>
                  </a:lnTo>
                  <a:lnTo>
                    <a:pt x="23" y="0"/>
                  </a:lnTo>
                  <a:lnTo>
                    <a:pt x="25" y="2"/>
                  </a:lnTo>
                  <a:lnTo>
                    <a:pt x="29"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3" name="Freeform 91">
              <a:extLst>
                <a:ext uri="{FF2B5EF4-FFF2-40B4-BE49-F238E27FC236}">
                  <a16:creationId xmlns:a16="http://schemas.microsoft.com/office/drawing/2014/main" id="{B1DF3EE2-4A66-798D-0904-3D34E3C10BE4}"/>
                </a:ext>
              </a:extLst>
            </p:cNvPr>
            <p:cNvSpPr>
              <a:spLocks/>
            </p:cNvSpPr>
            <p:nvPr/>
          </p:nvSpPr>
          <p:spPr bwMode="auto">
            <a:xfrm>
              <a:off x="3120" y="3138"/>
              <a:ext cx="61" cy="45"/>
            </a:xfrm>
            <a:custGeom>
              <a:avLst/>
              <a:gdLst>
                <a:gd name="T0" fmla="*/ 21 w 61"/>
                <a:gd name="T1" fmla="*/ 6 h 45"/>
                <a:gd name="T2" fmla="*/ 21 w 61"/>
                <a:gd name="T3" fmla="*/ 11 h 45"/>
                <a:gd name="T4" fmla="*/ 22 w 61"/>
                <a:gd name="T5" fmla="*/ 15 h 45"/>
                <a:gd name="T6" fmla="*/ 23 w 61"/>
                <a:gd name="T7" fmla="*/ 18 h 45"/>
                <a:gd name="T8" fmla="*/ 24 w 61"/>
                <a:gd name="T9" fmla="*/ 22 h 45"/>
                <a:gd name="T10" fmla="*/ 29 w 61"/>
                <a:gd name="T11" fmla="*/ 23 h 45"/>
                <a:gd name="T12" fmla="*/ 35 w 61"/>
                <a:gd name="T13" fmla="*/ 24 h 45"/>
                <a:gd name="T14" fmla="*/ 41 w 61"/>
                <a:gd name="T15" fmla="*/ 24 h 45"/>
                <a:gd name="T16" fmla="*/ 47 w 61"/>
                <a:gd name="T17" fmla="*/ 26 h 45"/>
                <a:gd name="T18" fmla="*/ 52 w 61"/>
                <a:gd name="T19" fmla="*/ 28 h 45"/>
                <a:gd name="T20" fmla="*/ 56 w 61"/>
                <a:gd name="T21" fmla="*/ 30 h 45"/>
                <a:gd name="T22" fmla="*/ 60 w 61"/>
                <a:gd name="T23" fmla="*/ 35 h 45"/>
                <a:gd name="T24" fmla="*/ 61 w 61"/>
                <a:gd name="T25" fmla="*/ 41 h 45"/>
                <a:gd name="T26" fmla="*/ 56 w 61"/>
                <a:gd name="T27" fmla="*/ 44 h 45"/>
                <a:gd name="T28" fmla="*/ 50 w 61"/>
                <a:gd name="T29" fmla="*/ 45 h 45"/>
                <a:gd name="T30" fmla="*/ 45 w 61"/>
                <a:gd name="T31" fmla="*/ 45 h 45"/>
                <a:gd name="T32" fmla="*/ 39 w 61"/>
                <a:gd name="T33" fmla="*/ 45 h 45"/>
                <a:gd name="T34" fmla="*/ 33 w 61"/>
                <a:gd name="T35" fmla="*/ 45 h 45"/>
                <a:gd name="T36" fmla="*/ 27 w 61"/>
                <a:gd name="T37" fmla="*/ 45 h 45"/>
                <a:gd name="T38" fmla="*/ 22 w 61"/>
                <a:gd name="T39" fmla="*/ 45 h 45"/>
                <a:gd name="T40" fmla="*/ 16 w 61"/>
                <a:gd name="T41" fmla="*/ 45 h 45"/>
                <a:gd name="T42" fmla="*/ 11 w 61"/>
                <a:gd name="T43" fmla="*/ 44 h 45"/>
                <a:gd name="T44" fmla="*/ 6 w 61"/>
                <a:gd name="T45" fmla="*/ 41 h 45"/>
                <a:gd name="T46" fmla="*/ 2 w 61"/>
                <a:gd name="T47" fmla="*/ 39 h 45"/>
                <a:gd name="T48" fmla="*/ 0 w 61"/>
                <a:gd name="T49" fmla="*/ 34 h 45"/>
                <a:gd name="T50" fmla="*/ 1 w 61"/>
                <a:gd name="T51" fmla="*/ 24 h 45"/>
                <a:gd name="T52" fmla="*/ 3 w 61"/>
                <a:gd name="T53" fmla="*/ 15 h 45"/>
                <a:gd name="T54" fmla="*/ 7 w 61"/>
                <a:gd name="T55" fmla="*/ 6 h 45"/>
                <a:gd name="T56" fmla="*/ 12 w 61"/>
                <a:gd name="T57" fmla="*/ 0 h 45"/>
                <a:gd name="T58" fmla="*/ 14 w 61"/>
                <a:gd name="T59" fmla="*/ 0 h 45"/>
                <a:gd name="T60" fmla="*/ 18 w 61"/>
                <a:gd name="T61" fmla="*/ 1 h 45"/>
                <a:gd name="T62" fmla="*/ 19 w 61"/>
                <a:gd name="T63" fmla="*/ 4 h 45"/>
                <a:gd name="T64" fmla="*/ 21 w 61"/>
                <a:gd name="T65"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 h="45">
                  <a:moveTo>
                    <a:pt x="21" y="6"/>
                  </a:moveTo>
                  <a:lnTo>
                    <a:pt x="21" y="11"/>
                  </a:lnTo>
                  <a:lnTo>
                    <a:pt x="22" y="15"/>
                  </a:lnTo>
                  <a:lnTo>
                    <a:pt x="23" y="18"/>
                  </a:lnTo>
                  <a:lnTo>
                    <a:pt x="24" y="22"/>
                  </a:lnTo>
                  <a:lnTo>
                    <a:pt x="29" y="23"/>
                  </a:lnTo>
                  <a:lnTo>
                    <a:pt x="35" y="24"/>
                  </a:lnTo>
                  <a:lnTo>
                    <a:pt x="41" y="24"/>
                  </a:lnTo>
                  <a:lnTo>
                    <a:pt x="47" y="26"/>
                  </a:lnTo>
                  <a:lnTo>
                    <a:pt x="52" y="28"/>
                  </a:lnTo>
                  <a:lnTo>
                    <a:pt x="56" y="30"/>
                  </a:lnTo>
                  <a:lnTo>
                    <a:pt x="60" y="35"/>
                  </a:lnTo>
                  <a:lnTo>
                    <a:pt x="61" y="41"/>
                  </a:lnTo>
                  <a:lnTo>
                    <a:pt x="56" y="44"/>
                  </a:lnTo>
                  <a:lnTo>
                    <a:pt x="50" y="45"/>
                  </a:lnTo>
                  <a:lnTo>
                    <a:pt x="45" y="45"/>
                  </a:lnTo>
                  <a:lnTo>
                    <a:pt x="39" y="45"/>
                  </a:lnTo>
                  <a:lnTo>
                    <a:pt x="33" y="45"/>
                  </a:lnTo>
                  <a:lnTo>
                    <a:pt x="27" y="45"/>
                  </a:lnTo>
                  <a:lnTo>
                    <a:pt x="22" y="45"/>
                  </a:lnTo>
                  <a:lnTo>
                    <a:pt x="16" y="45"/>
                  </a:lnTo>
                  <a:lnTo>
                    <a:pt x="11" y="44"/>
                  </a:lnTo>
                  <a:lnTo>
                    <a:pt x="6" y="41"/>
                  </a:lnTo>
                  <a:lnTo>
                    <a:pt x="2" y="39"/>
                  </a:lnTo>
                  <a:lnTo>
                    <a:pt x="0" y="34"/>
                  </a:lnTo>
                  <a:lnTo>
                    <a:pt x="1" y="24"/>
                  </a:lnTo>
                  <a:lnTo>
                    <a:pt x="3" y="15"/>
                  </a:lnTo>
                  <a:lnTo>
                    <a:pt x="7" y="6"/>
                  </a:lnTo>
                  <a:lnTo>
                    <a:pt x="12" y="0"/>
                  </a:lnTo>
                  <a:lnTo>
                    <a:pt x="14" y="0"/>
                  </a:lnTo>
                  <a:lnTo>
                    <a:pt x="18" y="1"/>
                  </a:lnTo>
                  <a:lnTo>
                    <a:pt x="19" y="4"/>
                  </a:lnTo>
                  <a:lnTo>
                    <a:pt x="21"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4" name="Freeform 92">
              <a:extLst>
                <a:ext uri="{FF2B5EF4-FFF2-40B4-BE49-F238E27FC236}">
                  <a16:creationId xmlns:a16="http://schemas.microsoft.com/office/drawing/2014/main" id="{52744799-298C-4A6F-A165-98CDB00AFCF9}"/>
                </a:ext>
              </a:extLst>
            </p:cNvPr>
            <p:cNvSpPr>
              <a:spLocks/>
            </p:cNvSpPr>
            <p:nvPr/>
          </p:nvSpPr>
          <p:spPr bwMode="auto">
            <a:xfrm>
              <a:off x="2994" y="3147"/>
              <a:ext cx="516" cy="307"/>
            </a:xfrm>
            <a:custGeom>
              <a:avLst/>
              <a:gdLst>
                <a:gd name="T0" fmla="*/ 462 w 516"/>
                <a:gd name="T1" fmla="*/ 21 h 307"/>
                <a:gd name="T2" fmla="*/ 478 w 516"/>
                <a:gd name="T3" fmla="*/ 63 h 307"/>
                <a:gd name="T4" fmla="*/ 491 w 516"/>
                <a:gd name="T5" fmla="*/ 104 h 307"/>
                <a:gd name="T6" fmla="*/ 506 w 516"/>
                <a:gd name="T7" fmla="*/ 147 h 307"/>
                <a:gd name="T8" fmla="*/ 516 w 516"/>
                <a:gd name="T9" fmla="*/ 192 h 307"/>
                <a:gd name="T10" fmla="*/ 512 w 516"/>
                <a:gd name="T11" fmla="*/ 240 h 307"/>
                <a:gd name="T12" fmla="*/ 505 w 516"/>
                <a:gd name="T13" fmla="*/ 275 h 307"/>
                <a:gd name="T14" fmla="*/ 489 w 516"/>
                <a:gd name="T15" fmla="*/ 293 h 307"/>
                <a:gd name="T16" fmla="*/ 469 w 516"/>
                <a:gd name="T17" fmla="*/ 304 h 307"/>
                <a:gd name="T18" fmla="*/ 450 w 516"/>
                <a:gd name="T19" fmla="*/ 307 h 307"/>
                <a:gd name="T20" fmla="*/ 429 w 516"/>
                <a:gd name="T21" fmla="*/ 307 h 307"/>
                <a:gd name="T22" fmla="*/ 407 w 516"/>
                <a:gd name="T23" fmla="*/ 307 h 307"/>
                <a:gd name="T24" fmla="*/ 373 w 516"/>
                <a:gd name="T25" fmla="*/ 304 h 307"/>
                <a:gd name="T26" fmla="*/ 328 w 516"/>
                <a:gd name="T27" fmla="*/ 300 h 307"/>
                <a:gd name="T28" fmla="*/ 283 w 516"/>
                <a:gd name="T29" fmla="*/ 297 h 307"/>
                <a:gd name="T30" fmla="*/ 237 w 516"/>
                <a:gd name="T31" fmla="*/ 293 h 307"/>
                <a:gd name="T32" fmla="*/ 192 w 516"/>
                <a:gd name="T33" fmla="*/ 291 h 307"/>
                <a:gd name="T34" fmla="*/ 145 w 516"/>
                <a:gd name="T35" fmla="*/ 287 h 307"/>
                <a:gd name="T36" fmla="*/ 100 w 516"/>
                <a:gd name="T37" fmla="*/ 285 h 307"/>
                <a:gd name="T38" fmla="*/ 55 w 516"/>
                <a:gd name="T39" fmla="*/ 283 h 307"/>
                <a:gd name="T40" fmla="*/ 22 w 516"/>
                <a:gd name="T41" fmla="*/ 281 h 307"/>
                <a:gd name="T42" fmla="*/ 10 w 516"/>
                <a:gd name="T43" fmla="*/ 266 h 307"/>
                <a:gd name="T44" fmla="*/ 0 w 516"/>
                <a:gd name="T45" fmla="*/ 240 h 307"/>
                <a:gd name="T46" fmla="*/ 4 w 516"/>
                <a:gd name="T47" fmla="*/ 203 h 307"/>
                <a:gd name="T48" fmla="*/ 11 w 516"/>
                <a:gd name="T49" fmla="*/ 184 h 307"/>
                <a:gd name="T50" fmla="*/ 17 w 516"/>
                <a:gd name="T51" fmla="*/ 185 h 307"/>
                <a:gd name="T52" fmla="*/ 22 w 516"/>
                <a:gd name="T53" fmla="*/ 207 h 307"/>
                <a:gd name="T54" fmla="*/ 34 w 516"/>
                <a:gd name="T55" fmla="*/ 246 h 307"/>
                <a:gd name="T56" fmla="*/ 70 w 516"/>
                <a:gd name="T57" fmla="*/ 259 h 307"/>
                <a:gd name="T58" fmla="*/ 106 w 516"/>
                <a:gd name="T59" fmla="*/ 264 h 307"/>
                <a:gd name="T60" fmla="*/ 144 w 516"/>
                <a:gd name="T61" fmla="*/ 265 h 307"/>
                <a:gd name="T62" fmla="*/ 183 w 516"/>
                <a:gd name="T63" fmla="*/ 265 h 307"/>
                <a:gd name="T64" fmla="*/ 217 w 516"/>
                <a:gd name="T65" fmla="*/ 265 h 307"/>
                <a:gd name="T66" fmla="*/ 246 w 516"/>
                <a:gd name="T67" fmla="*/ 265 h 307"/>
                <a:gd name="T68" fmla="*/ 276 w 516"/>
                <a:gd name="T69" fmla="*/ 266 h 307"/>
                <a:gd name="T70" fmla="*/ 305 w 516"/>
                <a:gd name="T71" fmla="*/ 268 h 307"/>
                <a:gd name="T72" fmla="*/ 333 w 516"/>
                <a:gd name="T73" fmla="*/ 268 h 307"/>
                <a:gd name="T74" fmla="*/ 362 w 516"/>
                <a:gd name="T75" fmla="*/ 268 h 307"/>
                <a:gd name="T76" fmla="*/ 391 w 516"/>
                <a:gd name="T77" fmla="*/ 266 h 307"/>
                <a:gd name="T78" fmla="*/ 421 w 516"/>
                <a:gd name="T79" fmla="*/ 265 h 307"/>
                <a:gd name="T80" fmla="*/ 447 w 516"/>
                <a:gd name="T81" fmla="*/ 259 h 307"/>
                <a:gd name="T82" fmla="*/ 463 w 516"/>
                <a:gd name="T83" fmla="*/ 242 h 307"/>
                <a:gd name="T84" fmla="*/ 473 w 516"/>
                <a:gd name="T85" fmla="*/ 220 h 307"/>
                <a:gd name="T86" fmla="*/ 478 w 516"/>
                <a:gd name="T87" fmla="*/ 196 h 307"/>
                <a:gd name="T88" fmla="*/ 472 w 516"/>
                <a:gd name="T89" fmla="*/ 138 h 307"/>
                <a:gd name="T90" fmla="*/ 451 w 516"/>
                <a:gd name="T91" fmla="*/ 50 h 307"/>
                <a:gd name="T92" fmla="*/ 447 w 516"/>
                <a:gd name="T93" fmla="*/ 1 h 307"/>
                <a:gd name="T94" fmla="*/ 452 w 516"/>
                <a:gd name="T95" fmla="*/ 1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6" h="307">
                  <a:moveTo>
                    <a:pt x="455" y="1"/>
                  </a:moveTo>
                  <a:lnTo>
                    <a:pt x="462" y="21"/>
                  </a:lnTo>
                  <a:lnTo>
                    <a:pt x="471" y="42"/>
                  </a:lnTo>
                  <a:lnTo>
                    <a:pt x="478" y="63"/>
                  </a:lnTo>
                  <a:lnTo>
                    <a:pt x="485" y="84"/>
                  </a:lnTo>
                  <a:lnTo>
                    <a:pt x="491" y="104"/>
                  </a:lnTo>
                  <a:lnTo>
                    <a:pt x="499" y="126"/>
                  </a:lnTo>
                  <a:lnTo>
                    <a:pt x="506" y="147"/>
                  </a:lnTo>
                  <a:lnTo>
                    <a:pt x="512" y="168"/>
                  </a:lnTo>
                  <a:lnTo>
                    <a:pt x="516" y="192"/>
                  </a:lnTo>
                  <a:lnTo>
                    <a:pt x="514" y="216"/>
                  </a:lnTo>
                  <a:lnTo>
                    <a:pt x="512" y="240"/>
                  </a:lnTo>
                  <a:lnTo>
                    <a:pt x="508" y="263"/>
                  </a:lnTo>
                  <a:lnTo>
                    <a:pt x="505" y="275"/>
                  </a:lnTo>
                  <a:lnTo>
                    <a:pt x="497" y="285"/>
                  </a:lnTo>
                  <a:lnTo>
                    <a:pt x="489" y="293"/>
                  </a:lnTo>
                  <a:lnTo>
                    <a:pt x="479" y="300"/>
                  </a:lnTo>
                  <a:lnTo>
                    <a:pt x="469" y="304"/>
                  </a:lnTo>
                  <a:lnTo>
                    <a:pt x="460" y="305"/>
                  </a:lnTo>
                  <a:lnTo>
                    <a:pt x="450" y="307"/>
                  </a:lnTo>
                  <a:lnTo>
                    <a:pt x="440" y="307"/>
                  </a:lnTo>
                  <a:lnTo>
                    <a:pt x="429" y="307"/>
                  </a:lnTo>
                  <a:lnTo>
                    <a:pt x="418" y="307"/>
                  </a:lnTo>
                  <a:lnTo>
                    <a:pt x="407" y="307"/>
                  </a:lnTo>
                  <a:lnTo>
                    <a:pt x="396" y="307"/>
                  </a:lnTo>
                  <a:lnTo>
                    <a:pt x="373" y="304"/>
                  </a:lnTo>
                  <a:lnTo>
                    <a:pt x="351" y="302"/>
                  </a:lnTo>
                  <a:lnTo>
                    <a:pt x="328" y="300"/>
                  </a:lnTo>
                  <a:lnTo>
                    <a:pt x="305" y="298"/>
                  </a:lnTo>
                  <a:lnTo>
                    <a:pt x="283" y="297"/>
                  </a:lnTo>
                  <a:lnTo>
                    <a:pt x="260" y="294"/>
                  </a:lnTo>
                  <a:lnTo>
                    <a:pt x="237" y="293"/>
                  </a:lnTo>
                  <a:lnTo>
                    <a:pt x="215" y="292"/>
                  </a:lnTo>
                  <a:lnTo>
                    <a:pt x="192" y="291"/>
                  </a:lnTo>
                  <a:lnTo>
                    <a:pt x="168" y="288"/>
                  </a:lnTo>
                  <a:lnTo>
                    <a:pt x="145" y="287"/>
                  </a:lnTo>
                  <a:lnTo>
                    <a:pt x="123" y="286"/>
                  </a:lnTo>
                  <a:lnTo>
                    <a:pt x="100" y="285"/>
                  </a:lnTo>
                  <a:lnTo>
                    <a:pt x="77" y="285"/>
                  </a:lnTo>
                  <a:lnTo>
                    <a:pt x="55" y="283"/>
                  </a:lnTo>
                  <a:lnTo>
                    <a:pt x="32" y="282"/>
                  </a:lnTo>
                  <a:lnTo>
                    <a:pt x="22" y="281"/>
                  </a:lnTo>
                  <a:lnTo>
                    <a:pt x="15" y="275"/>
                  </a:lnTo>
                  <a:lnTo>
                    <a:pt x="10" y="266"/>
                  </a:lnTo>
                  <a:lnTo>
                    <a:pt x="4" y="258"/>
                  </a:lnTo>
                  <a:lnTo>
                    <a:pt x="0" y="240"/>
                  </a:lnTo>
                  <a:lnTo>
                    <a:pt x="0" y="221"/>
                  </a:lnTo>
                  <a:lnTo>
                    <a:pt x="4" y="203"/>
                  </a:lnTo>
                  <a:lnTo>
                    <a:pt x="9" y="185"/>
                  </a:lnTo>
                  <a:lnTo>
                    <a:pt x="11" y="184"/>
                  </a:lnTo>
                  <a:lnTo>
                    <a:pt x="15" y="184"/>
                  </a:lnTo>
                  <a:lnTo>
                    <a:pt x="17" y="185"/>
                  </a:lnTo>
                  <a:lnTo>
                    <a:pt x="20" y="186"/>
                  </a:lnTo>
                  <a:lnTo>
                    <a:pt x="22" y="207"/>
                  </a:lnTo>
                  <a:lnTo>
                    <a:pt x="26" y="227"/>
                  </a:lnTo>
                  <a:lnTo>
                    <a:pt x="34" y="246"/>
                  </a:lnTo>
                  <a:lnTo>
                    <a:pt x="53" y="255"/>
                  </a:lnTo>
                  <a:lnTo>
                    <a:pt x="70" y="259"/>
                  </a:lnTo>
                  <a:lnTo>
                    <a:pt x="88" y="261"/>
                  </a:lnTo>
                  <a:lnTo>
                    <a:pt x="106" y="264"/>
                  </a:lnTo>
                  <a:lnTo>
                    <a:pt x="125" y="265"/>
                  </a:lnTo>
                  <a:lnTo>
                    <a:pt x="144" y="265"/>
                  </a:lnTo>
                  <a:lnTo>
                    <a:pt x="164" y="265"/>
                  </a:lnTo>
                  <a:lnTo>
                    <a:pt x="183" y="265"/>
                  </a:lnTo>
                  <a:lnTo>
                    <a:pt x="203" y="265"/>
                  </a:lnTo>
                  <a:lnTo>
                    <a:pt x="217" y="265"/>
                  </a:lnTo>
                  <a:lnTo>
                    <a:pt x="232" y="265"/>
                  </a:lnTo>
                  <a:lnTo>
                    <a:pt x="246" y="265"/>
                  </a:lnTo>
                  <a:lnTo>
                    <a:pt x="261" y="266"/>
                  </a:lnTo>
                  <a:lnTo>
                    <a:pt x="276" y="266"/>
                  </a:lnTo>
                  <a:lnTo>
                    <a:pt x="290" y="266"/>
                  </a:lnTo>
                  <a:lnTo>
                    <a:pt x="305" y="268"/>
                  </a:lnTo>
                  <a:lnTo>
                    <a:pt x="320" y="268"/>
                  </a:lnTo>
                  <a:lnTo>
                    <a:pt x="333" y="268"/>
                  </a:lnTo>
                  <a:lnTo>
                    <a:pt x="348" y="268"/>
                  </a:lnTo>
                  <a:lnTo>
                    <a:pt x="362" y="268"/>
                  </a:lnTo>
                  <a:lnTo>
                    <a:pt x="377" y="268"/>
                  </a:lnTo>
                  <a:lnTo>
                    <a:pt x="391" y="266"/>
                  </a:lnTo>
                  <a:lnTo>
                    <a:pt x="406" y="266"/>
                  </a:lnTo>
                  <a:lnTo>
                    <a:pt x="421" y="265"/>
                  </a:lnTo>
                  <a:lnTo>
                    <a:pt x="435" y="264"/>
                  </a:lnTo>
                  <a:lnTo>
                    <a:pt x="447" y="259"/>
                  </a:lnTo>
                  <a:lnTo>
                    <a:pt x="456" y="252"/>
                  </a:lnTo>
                  <a:lnTo>
                    <a:pt x="463" y="242"/>
                  </a:lnTo>
                  <a:lnTo>
                    <a:pt x="469" y="231"/>
                  </a:lnTo>
                  <a:lnTo>
                    <a:pt x="473" y="220"/>
                  </a:lnTo>
                  <a:lnTo>
                    <a:pt x="475" y="208"/>
                  </a:lnTo>
                  <a:lnTo>
                    <a:pt x="478" y="196"/>
                  </a:lnTo>
                  <a:lnTo>
                    <a:pt x="480" y="184"/>
                  </a:lnTo>
                  <a:lnTo>
                    <a:pt x="472" y="138"/>
                  </a:lnTo>
                  <a:lnTo>
                    <a:pt x="461" y="95"/>
                  </a:lnTo>
                  <a:lnTo>
                    <a:pt x="451" y="50"/>
                  </a:lnTo>
                  <a:lnTo>
                    <a:pt x="446" y="2"/>
                  </a:lnTo>
                  <a:lnTo>
                    <a:pt x="447" y="1"/>
                  </a:lnTo>
                  <a:lnTo>
                    <a:pt x="450" y="0"/>
                  </a:lnTo>
                  <a:lnTo>
                    <a:pt x="452" y="1"/>
                  </a:lnTo>
                  <a:lnTo>
                    <a:pt x="455"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5" name="Freeform 93">
              <a:extLst>
                <a:ext uri="{FF2B5EF4-FFF2-40B4-BE49-F238E27FC236}">
                  <a16:creationId xmlns:a16="http://schemas.microsoft.com/office/drawing/2014/main" id="{2739DC22-5B26-A605-F0D3-4F10228C3DEE}"/>
                </a:ext>
              </a:extLst>
            </p:cNvPr>
            <p:cNvSpPr>
              <a:spLocks/>
            </p:cNvSpPr>
            <p:nvPr/>
          </p:nvSpPr>
          <p:spPr bwMode="auto">
            <a:xfrm>
              <a:off x="3109" y="3189"/>
              <a:ext cx="61" cy="44"/>
            </a:xfrm>
            <a:custGeom>
              <a:avLst/>
              <a:gdLst>
                <a:gd name="T0" fmla="*/ 23 w 61"/>
                <a:gd name="T1" fmla="*/ 5 h 44"/>
                <a:gd name="T2" fmla="*/ 22 w 61"/>
                <a:gd name="T3" fmla="*/ 11 h 44"/>
                <a:gd name="T4" fmla="*/ 23 w 61"/>
                <a:gd name="T5" fmla="*/ 16 h 44"/>
                <a:gd name="T6" fmla="*/ 27 w 61"/>
                <a:gd name="T7" fmla="*/ 20 h 44"/>
                <a:gd name="T8" fmla="*/ 33 w 61"/>
                <a:gd name="T9" fmla="*/ 21 h 44"/>
                <a:gd name="T10" fmla="*/ 41 w 61"/>
                <a:gd name="T11" fmla="*/ 21 h 44"/>
                <a:gd name="T12" fmla="*/ 49 w 61"/>
                <a:gd name="T13" fmla="*/ 21 h 44"/>
                <a:gd name="T14" fmla="*/ 56 w 61"/>
                <a:gd name="T15" fmla="*/ 23 h 44"/>
                <a:gd name="T16" fmla="*/ 61 w 61"/>
                <a:gd name="T17" fmla="*/ 31 h 44"/>
                <a:gd name="T18" fmla="*/ 55 w 61"/>
                <a:gd name="T19" fmla="*/ 37 h 44"/>
                <a:gd name="T20" fmla="*/ 47 w 61"/>
                <a:gd name="T21" fmla="*/ 42 h 44"/>
                <a:gd name="T22" fmla="*/ 38 w 61"/>
                <a:gd name="T23" fmla="*/ 44 h 44"/>
                <a:gd name="T24" fmla="*/ 28 w 61"/>
                <a:gd name="T25" fmla="*/ 44 h 44"/>
                <a:gd name="T26" fmla="*/ 19 w 61"/>
                <a:gd name="T27" fmla="*/ 44 h 44"/>
                <a:gd name="T28" fmla="*/ 12 w 61"/>
                <a:gd name="T29" fmla="*/ 42 h 44"/>
                <a:gd name="T30" fmla="*/ 5 w 61"/>
                <a:gd name="T31" fmla="*/ 38 h 44"/>
                <a:gd name="T32" fmla="*/ 0 w 61"/>
                <a:gd name="T33" fmla="*/ 31 h 44"/>
                <a:gd name="T34" fmla="*/ 0 w 61"/>
                <a:gd name="T35" fmla="*/ 22 h 44"/>
                <a:gd name="T36" fmla="*/ 2 w 61"/>
                <a:gd name="T37" fmla="*/ 14 h 44"/>
                <a:gd name="T38" fmla="*/ 6 w 61"/>
                <a:gd name="T39" fmla="*/ 8 h 44"/>
                <a:gd name="T40" fmla="*/ 11 w 61"/>
                <a:gd name="T41" fmla="*/ 1 h 44"/>
                <a:gd name="T42" fmla="*/ 14 w 61"/>
                <a:gd name="T43" fmla="*/ 0 h 44"/>
                <a:gd name="T44" fmla="*/ 18 w 61"/>
                <a:gd name="T45" fmla="*/ 1 h 44"/>
                <a:gd name="T46" fmla="*/ 21 w 61"/>
                <a:gd name="T47" fmla="*/ 3 h 44"/>
                <a:gd name="T48" fmla="*/ 23 w 61"/>
                <a:gd name="T49" fmla="*/ 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44">
                  <a:moveTo>
                    <a:pt x="23" y="5"/>
                  </a:moveTo>
                  <a:lnTo>
                    <a:pt x="22" y="11"/>
                  </a:lnTo>
                  <a:lnTo>
                    <a:pt x="23" y="16"/>
                  </a:lnTo>
                  <a:lnTo>
                    <a:pt x="27" y="20"/>
                  </a:lnTo>
                  <a:lnTo>
                    <a:pt x="33" y="21"/>
                  </a:lnTo>
                  <a:lnTo>
                    <a:pt x="41" y="21"/>
                  </a:lnTo>
                  <a:lnTo>
                    <a:pt x="49" y="21"/>
                  </a:lnTo>
                  <a:lnTo>
                    <a:pt x="56" y="23"/>
                  </a:lnTo>
                  <a:lnTo>
                    <a:pt x="61" y="31"/>
                  </a:lnTo>
                  <a:lnTo>
                    <a:pt x="55" y="37"/>
                  </a:lnTo>
                  <a:lnTo>
                    <a:pt x="47" y="42"/>
                  </a:lnTo>
                  <a:lnTo>
                    <a:pt x="38" y="44"/>
                  </a:lnTo>
                  <a:lnTo>
                    <a:pt x="28" y="44"/>
                  </a:lnTo>
                  <a:lnTo>
                    <a:pt x="19" y="44"/>
                  </a:lnTo>
                  <a:lnTo>
                    <a:pt x="12" y="42"/>
                  </a:lnTo>
                  <a:lnTo>
                    <a:pt x="5" y="38"/>
                  </a:lnTo>
                  <a:lnTo>
                    <a:pt x="0" y="31"/>
                  </a:lnTo>
                  <a:lnTo>
                    <a:pt x="0" y="22"/>
                  </a:lnTo>
                  <a:lnTo>
                    <a:pt x="2" y="14"/>
                  </a:lnTo>
                  <a:lnTo>
                    <a:pt x="6" y="8"/>
                  </a:lnTo>
                  <a:lnTo>
                    <a:pt x="11" y="1"/>
                  </a:lnTo>
                  <a:lnTo>
                    <a:pt x="14" y="0"/>
                  </a:lnTo>
                  <a:lnTo>
                    <a:pt x="18" y="1"/>
                  </a:lnTo>
                  <a:lnTo>
                    <a:pt x="21" y="3"/>
                  </a:lnTo>
                  <a:lnTo>
                    <a:pt x="23"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6" name="Freeform 94">
              <a:extLst>
                <a:ext uri="{FF2B5EF4-FFF2-40B4-BE49-F238E27FC236}">
                  <a16:creationId xmlns:a16="http://schemas.microsoft.com/office/drawing/2014/main" id="{91A04DB8-EB70-B7A8-CE93-1B5333DCDC09}"/>
                </a:ext>
              </a:extLst>
            </p:cNvPr>
            <p:cNvSpPr>
              <a:spLocks/>
            </p:cNvSpPr>
            <p:nvPr/>
          </p:nvSpPr>
          <p:spPr bwMode="auto">
            <a:xfrm>
              <a:off x="3354" y="3379"/>
              <a:ext cx="805" cy="228"/>
            </a:xfrm>
            <a:custGeom>
              <a:avLst/>
              <a:gdLst>
                <a:gd name="T0" fmla="*/ 805 w 805"/>
                <a:gd name="T1" fmla="*/ 50 h 228"/>
                <a:gd name="T2" fmla="*/ 794 w 805"/>
                <a:gd name="T3" fmla="*/ 123 h 228"/>
                <a:gd name="T4" fmla="*/ 792 w 805"/>
                <a:gd name="T5" fmla="*/ 165 h 228"/>
                <a:gd name="T6" fmla="*/ 788 w 805"/>
                <a:gd name="T7" fmla="*/ 172 h 228"/>
                <a:gd name="T8" fmla="*/ 778 w 805"/>
                <a:gd name="T9" fmla="*/ 170 h 228"/>
                <a:gd name="T10" fmla="*/ 773 w 805"/>
                <a:gd name="T11" fmla="*/ 149 h 228"/>
                <a:gd name="T12" fmla="*/ 771 w 805"/>
                <a:gd name="T13" fmla="*/ 118 h 228"/>
                <a:gd name="T14" fmla="*/ 764 w 805"/>
                <a:gd name="T15" fmla="*/ 82 h 228"/>
                <a:gd name="T16" fmla="*/ 738 w 805"/>
                <a:gd name="T17" fmla="*/ 62 h 228"/>
                <a:gd name="T18" fmla="*/ 711 w 805"/>
                <a:gd name="T19" fmla="*/ 60 h 228"/>
                <a:gd name="T20" fmla="*/ 684 w 805"/>
                <a:gd name="T21" fmla="*/ 66 h 228"/>
                <a:gd name="T22" fmla="*/ 656 w 805"/>
                <a:gd name="T23" fmla="*/ 75 h 228"/>
                <a:gd name="T24" fmla="*/ 615 w 805"/>
                <a:gd name="T25" fmla="*/ 86 h 228"/>
                <a:gd name="T26" fmla="*/ 558 w 805"/>
                <a:gd name="T27" fmla="*/ 100 h 228"/>
                <a:gd name="T28" fmla="*/ 499 w 805"/>
                <a:gd name="T29" fmla="*/ 114 h 228"/>
                <a:gd name="T30" fmla="*/ 441 w 805"/>
                <a:gd name="T31" fmla="*/ 127 h 228"/>
                <a:gd name="T32" fmla="*/ 382 w 805"/>
                <a:gd name="T33" fmla="*/ 140 h 228"/>
                <a:gd name="T34" fmla="*/ 325 w 805"/>
                <a:gd name="T35" fmla="*/ 154 h 228"/>
                <a:gd name="T36" fmla="*/ 267 w 805"/>
                <a:gd name="T37" fmla="*/ 168 h 228"/>
                <a:gd name="T38" fmla="*/ 209 w 805"/>
                <a:gd name="T39" fmla="*/ 183 h 228"/>
                <a:gd name="T40" fmla="*/ 159 w 805"/>
                <a:gd name="T41" fmla="*/ 196 h 228"/>
                <a:gd name="T42" fmla="*/ 119 w 805"/>
                <a:gd name="T43" fmla="*/ 206 h 228"/>
                <a:gd name="T44" fmla="*/ 79 w 805"/>
                <a:gd name="T45" fmla="*/ 216 h 228"/>
                <a:gd name="T46" fmla="*/ 37 w 805"/>
                <a:gd name="T47" fmla="*/ 224 h 228"/>
                <a:gd name="T48" fmla="*/ 12 w 805"/>
                <a:gd name="T49" fmla="*/ 227 h 228"/>
                <a:gd name="T50" fmla="*/ 2 w 805"/>
                <a:gd name="T51" fmla="*/ 222 h 228"/>
                <a:gd name="T52" fmla="*/ 6 w 805"/>
                <a:gd name="T53" fmla="*/ 215 h 228"/>
                <a:gd name="T54" fmla="*/ 18 w 805"/>
                <a:gd name="T55" fmla="*/ 210 h 228"/>
                <a:gd name="T56" fmla="*/ 30 w 805"/>
                <a:gd name="T57" fmla="*/ 205 h 228"/>
                <a:gd name="T58" fmla="*/ 44 w 805"/>
                <a:gd name="T59" fmla="*/ 202 h 228"/>
                <a:gd name="T60" fmla="*/ 89 w 805"/>
                <a:gd name="T61" fmla="*/ 190 h 228"/>
                <a:gd name="T62" fmla="*/ 165 w 805"/>
                <a:gd name="T63" fmla="*/ 168 h 228"/>
                <a:gd name="T64" fmla="*/ 242 w 805"/>
                <a:gd name="T65" fmla="*/ 145 h 228"/>
                <a:gd name="T66" fmla="*/ 319 w 805"/>
                <a:gd name="T67" fmla="*/ 123 h 228"/>
                <a:gd name="T68" fmla="*/ 396 w 805"/>
                <a:gd name="T69" fmla="*/ 101 h 228"/>
                <a:gd name="T70" fmla="*/ 472 w 805"/>
                <a:gd name="T71" fmla="*/ 78 h 228"/>
                <a:gd name="T72" fmla="*/ 549 w 805"/>
                <a:gd name="T73" fmla="*/ 56 h 228"/>
                <a:gd name="T74" fmla="*/ 625 w 805"/>
                <a:gd name="T75" fmla="*/ 33 h 228"/>
                <a:gd name="T76" fmla="*/ 678 w 805"/>
                <a:gd name="T77" fmla="*/ 17 h 228"/>
                <a:gd name="T78" fmla="*/ 709 w 805"/>
                <a:gd name="T79" fmla="*/ 10 h 228"/>
                <a:gd name="T80" fmla="*/ 740 w 805"/>
                <a:gd name="T81" fmla="*/ 3 h 228"/>
                <a:gd name="T82" fmla="*/ 773 w 805"/>
                <a:gd name="T83" fmla="*/ 0 h 228"/>
                <a:gd name="T84" fmla="*/ 799 w 805"/>
                <a:gd name="T85" fmla="*/ 1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5" h="228">
                  <a:moveTo>
                    <a:pt x="799" y="15"/>
                  </a:moveTo>
                  <a:lnTo>
                    <a:pt x="805" y="50"/>
                  </a:lnTo>
                  <a:lnTo>
                    <a:pt x="801" y="87"/>
                  </a:lnTo>
                  <a:lnTo>
                    <a:pt x="794" y="123"/>
                  </a:lnTo>
                  <a:lnTo>
                    <a:pt x="793" y="161"/>
                  </a:lnTo>
                  <a:lnTo>
                    <a:pt x="792" y="165"/>
                  </a:lnTo>
                  <a:lnTo>
                    <a:pt x="790" y="168"/>
                  </a:lnTo>
                  <a:lnTo>
                    <a:pt x="788" y="172"/>
                  </a:lnTo>
                  <a:lnTo>
                    <a:pt x="786" y="174"/>
                  </a:lnTo>
                  <a:lnTo>
                    <a:pt x="778" y="170"/>
                  </a:lnTo>
                  <a:lnTo>
                    <a:pt x="775" y="160"/>
                  </a:lnTo>
                  <a:lnTo>
                    <a:pt x="773" y="149"/>
                  </a:lnTo>
                  <a:lnTo>
                    <a:pt x="772" y="138"/>
                  </a:lnTo>
                  <a:lnTo>
                    <a:pt x="771" y="118"/>
                  </a:lnTo>
                  <a:lnTo>
                    <a:pt x="770" y="99"/>
                  </a:lnTo>
                  <a:lnTo>
                    <a:pt x="764" y="82"/>
                  </a:lnTo>
                  <a:lnTo>
                    <a:pt x="751" y="68"/>
                  </a:lnTo>
                  <a:lnTo>
                    <a:pt x="738" y="62"/>
                  </a:lnTo>
                  <a:lnTo>
                    <a:pt x="725" y="60"/>
                  </a:lnTo>
                  <a:lnTo>
                    <a:pt x="711" y="60"/>
                  </a:lnTo>
                  <a:lnTo>
                    <a:pt x="698" y="62"/>
                  </a:lnTo>
                  <a:lnTo>
                    <a:pt x="684" y="66"/>
                  </a:lnTo>
                  <a:lnTo>
                    <a:pt x="670" y="71"/>
                  </a:lnTo>
                  <a:lnTo>
                    <a:pt x="656" y="75"/>
                  </a:lnTo>
                  <a:lnTo>
                    <a:pt x="643" y="77"/>
                  </a:lnTo>
                  <a:lnTo>
                    <a:pt x="615" y="86"/>
                  </a:lnTo>
                  <a:lnTo>
                    <a:pt x="586" y="93"/>
                  </a:lnTo>
                  <a:lnTo>
                    <a:pt x="558" y="100"/>
                  </a:lnTo>
                  <a:lnTo>
                    <a:pt x="528" y="107"/>
                  </a:lnTo>
                  <a:lnTo>
                    <a:pt x="499" y="114"/>
                  </a:lnTo>
                  <a:lnTo>
                    <a:pt x="470" y="121"/>
                  </a:lnTo>
                  <a:lnTo>
                    <a:pt x="441" y="127"/>
                  </a:lnTo>
                  <a:lnTo>
                    <a:pt x="412" y="134"/>
                  </a:lnTo>
                  <a:lnTo>
                    <a:pt x="382" y="140"/>
                  </a:lnTo>
                  <a:lnTo>
                    <a:pt x="353" y="146"/>
                  </a:lnTo>
                  <a:lnTo>
                    <a:pt x="325" y="154"/>
                  </a:lnTo>
                  <a:lnTo>
                    <a:pt x="296" y="161"/>
                  </a:lnTo>
                  <a:lnTo>
                    <a:pt x="267" y="168"/>
                  </a:lnTo>
                  <a:lnTo>
                    <a:pt x="237" y="176"/>
                  </a:lnTo>
                  <a:lnTo>
                    <a:pt x="209" y="183"/>
                  </a:lnTo>
                  <a:lnTo>
                    <a:pt x="180" y="192"/>
                  </a:lnTo>
                  <a:lnTo>
                    <a:pt x="159" y="196"/>
                  </a:lnTo>
                  <a:lnTo>
                    <a:pt x="140" y="201"/>
                  </a:lnTo>
                  <a:lnTo>
                    <a:pt x="119" y="206"/>
                  </a:lnTo>
                  <a:lnTo>
                    <a:pt x="100" y="211"/>
                  </a:lnTo>
                  <a:lnTo>
                    <a:pt x="79" y="216"/>
                  </a:lnTo>
                  <a:lnTo>
                    <a:pt x="58" y="221"/>
                  </a:lnTo>
                  <a:lnTo>
                    <a:pt x="37" y="224"/>
                  </a:lnTo>
                  <a:lnTo>
                    <a:pt x="17" y="228"/>
                  </a:lnTo>
                  <a:lnTo>
                    <a:pt x="12" y="227"/>
                  </a:lnTo>
                  <a:lnTo>
                    <a:pt x="7" y="226"/>
                  </a:lnTo>
                  <a:lnTo>
                    <a:pt x="2" y="222"/>
                  </a:lnTo>
                  <a:lnTo>
                    <a:pt x="0" y="217"/>
                  </a:lnTo>
                  <a:lnTo>
                    <a:pt x="6" y="215"/>
                  </a:lnTo>
                  <a:lnTo>
                    <a:pt x="12" y="212"/>
                  </a:lnTo>
                  <a:lnTo>
                    <a:pt x="18" y="210"/>
                  </a:lnTo>
                  <a:lnTo>
                    <a:pt x="24" y="207"/>
                  </a:lnTo>
                  <a:lnTo>
                    <a:pt x="30" y="205"/>
                  </a:lnTo>
                  <a:lnTo>
                    <a:pt x="37" y="204"/>
                  </a:lnTo>
                  <a:lnTo>
                    <a:pt x="44" y="202"/>
                  </a:lnTo>
                  <a:lnTo>
                    <a:pt x="51" y="201"/>
                  </a:lnTo>
                  <a:lnTo>
                    <a:pt x="89" y="190"/>
                  </a:lnTo>
                  <a:lnTo>
                    <a:pt x="128" y="179"/>
                  </a:lnTo>
                  <a:lnTo>
                    <a:pt x="165" y="168"/>
                  </a:lnTo>
                  <a:lnTo>
                    <a:pt x="204" y="157"/>
                  </a:lnTo>
                  <a:lnTo>
                    <a:pt x="242" y="145"/>
                  </a:lnTo>
                  <a:lnTo>
                    <a:pt x="281" y="134"/>
                  </a:lnTo>
                  <a:lnTo>
                    <a:pt x="319" y="123"/>
                  </a:lnTo>
                  <a:lnTo>
                    <a:pt x="358" y="112"/>
                  </a:lnTo>
                  <a:lnTo>
                    <a:pt x="396" y="101"/>
                  </a:lnTo>
                  <a:lnTo>
                    <a:pt x="435" y="90"/>
                  </a:lnTo>
                  <a:lnTo>
                    <a:pt x="472" y="78"/>
                  </a:lnTo>
                  <a:lnTo>
                    <a:pt x="510" y="67"/>
                  </a:lnTo>
                  <a:lnTo>
                    <a:pt x="549" y="56"/>
                  </a:lnTo>
                  <a:lnTo>
                    <a:pt x="587" y="44"/>
                  </a:lnTo>
                  <a:lnTo>
                    <a:pt x="625" y="33"/>
                  </a:lnTo>
                  <a:lnTo>
                    <a:pt x="663" y="21"/>
                  </a:lnTo>
                  <a:lnTo>
                    <a:pt x="678" y="17"/>
                  </a:lnTo>
                  <a:lnTo>
                    <a:pt x="694" y="14"/>
                  </a:lnTo>
                  <a:lnTo>
                    <a:pt x="709" y="10"/>
                  </a:lnTo>
                  <a:lnTo>
                    <a:pt x="725" y="6"/>
                  </a:lnTo>
                  <a:lnTo>
                    <a:pt x="740" y="3"/>
                  </a:lnTo>
                  <a:lnTo>
                    <a:pt x="756" y="1"/>
                  </a:lnTo>
                  <a:lnTo>
                    <a:pt x="773" y="0"/>
                  </a:lnTo>
                  <a:lnTo>
                    <a:pt x="789" y="3"/>
                  </a:lnTo>
                  <a:lnTo>
                    <a:pt x="799"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7" name="Freeform 95">
              <a:extLst>
                <a:ext uri="{FF2B5EF4-FFF2-40B4-BE49-F238E27FC236}">
                  <a16:creationId xmlns:a16="http://schemas.microsoft.com/office/drawing/2014/main" id="{AB4B683E-B99A-AC26-3883-0651CE3E1CB7}"/>
                </a:ext>
              </a:extLst>
            </p:cNvPr>
            <p:cNvSpPr>
              <a:spLocks/>
            </p:cNvSpPr>
            <p:nvPr/>
          </p:nvSpPr>
          <p:spPr bwMode="auto">
            <a:xfrm>
              <a:off x="3303" y="3589"/>
              <a:ext cx="666" cy="180"/>
            </a:xfrm>
            <a:custGeom>
              <a:avLst/>
              <a:gdLst>
                <a:gd name="T0" fmla="*/ 664 w 666"/>
                <a:gd name="T1" fmla="*/ 11 h 180"/>
                <a:gd name="T2" fmla="*/ 603 w 666"/>
                <a:gd name="T3" fmla="*/ 29 h 180"/>
                <a:gd name="T4" fmla="*/ 543 w 666"/>
                <a:gd name="T5" fmla="*/ 46 h 180"/>
                <a:gd name="T6" fmla="*/ 482 w 666"/>
                <a:gd name="T7" fmla="*/ 64 h 180"/>
                <a:gd name="T8" fmla="*/ 422 w 666"/>
                <a:gd name="T9" fmla="*/ 83 h 180"/>
                <a:gd name="T10" fmla="*/ 361 w 666"/>
                <a:gd name="T11" fmla="*/ 100 h 180"/>
                <a:gd name="T12" fmla="*/ 300 w 666"/>
                <a:gd name="T13" fmla="*/ 116 h 180"/>
                <a:gd name="T14" fmla="*/ 238 w 666"/>
                <a:gd name="T15" fmla="*/ 133 h 180"/>
                <a:gd name="T16" fmla="*/ 177 w 666"/>
                <a:gd name="T17" fmla="*/ 147 h 180"/>
                <a:gd name="T18" fmla="*/ 137 w 666"/>
                <a:gd name="T19" fmla="*/ 158 h 180"/>
                <a:gd name="T20" fmla="*/ 95 w 666"/>
                <a:gd name="T21" fmla="*/ 165 h 180"/>
                <a:gd name="T22" fmla="*/ 53 w 666"/>
                <a:gd name="T23" fmla="*/ 173 h 180"/>
                <a:gd name="T24" fmla="*/ 12 w 666"/>
                <a:gd name="T25" fmla="*/ 180 h 180"/>
                <a:gd name="T26" fmla="*/ 4 w 666"/>
                <a:gd name="T27" fmla="*/ 179 h 180"/>
                <a:gd name="T28" fmla="*/ 0 w 666"/>
                <a:gd name="T29" fmla="*/ 174 h 180"/>
                <a:gd name="T30" fmla="*/ 4 w 666"/>
                <a:gd name="T31" fmla="*/ 157 h 180"/>
                <a:gd name="T32" fmla="*/ 20 w 666"/>
                <a:gd name="T33" fmla="*/ 147 h 180"/>
                <a:gd name="T34" fmla="*/ 45 w 666"/>
                <a:gd name="T35" fmla="*/ 139 h 180"/>
                <a:gd name="T36" fmla="*/ 69 w 666"/>
                <a:gd name="T37" fmla="*/ 133 h 180"/>
                <a:gd name="T38" fmla="*/ 95 w 666"/>
                <a:gd name="T39" fmla="*/ 128 h 180"/>
                <a:gd name="T40" fmla="*/ 120 w 666"/>
                <a:gd name="T41" fmla="*/ 123 h 180"/>
                <a:gd name="T42" fmla="*/ 146 w 666"/>
                <a:gd name="T43" fmla="*/ 118 h 180"/>
                <a:gd name="T44" fmla="*/ 171 w 666"/>
                <a:gd name="T45" fmla="*/ 113 h 180"/>
                <a:gd name="T46" fmla="*/ 196 w 666"/>
                <a:gd name="T47" fmla="*/ 107 h 180"/>
                <a:gd name="T48" fmla="*/ 220 w 666"/>
                <a:gd name="T49" fmla="*/ 98 h 180"/>
                <a:gd name="T50" fmla="*/ 275 w 666"/>
                <a:gd name="T51" fmla="*/ 88 h 180"/>
                <a:gd name="T52" fmla="*/ 330 w 666"/>
                <a:gd name="T53" fmla="*/ 75 h 180"/>
                <a:gd name="T54" fmla="*/ 385 w 666"/>
                <a:gd name="T55" fmla="*/ 62 h 180"/>
                <a:gd name="T56" fmla="*/ 438 w 666"/>
                <a:gd name="T57" fmla="*/ 49 h 180"/>
                <a:gd name="T58" fmla="*/ 492 w 666"/>
                <a:gd name="T59" fmla="*/ 36 h 180"/>
                <a:gd name="T60" fmla="*/ 547 w 666"/>
                <a:gd name="T61" fmla="*/ 23 h 180"/>
                <a:gd name="T62" fmla="*/ 601 w 666"/>
                <a:gd name="T63" fmla="*/ 11 h 180"/>
                <a:gd name="T64" fmla="*/ 656 w 666"/>
                <a:gd name="T65" fmla="*/ 0 h 180"/>
                <a:gd name="T66" fmla="*/ 661 w 666"/>
                <a:gd name="T67" fmla="*/ 0 h 180"/>
                <a:gd name="T68" fmla="*/ 666 w 666"/>
                <a:gd name="T69" fmla="*/ 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66" h="180">
                  <a:moveTo>
                    <a:pt x="666" y="3"/>
                  </a:moveTo>
                  <a:lnTo>
                    <a:pt x="664" y="11"/>
                  </a:lnTo>
                  <a:lnTo>
                    <a:pt x="633" y="19"/>
                  </a:lnTo>
                  <a:lnTo>
                    <a:pt x="603" y="29"/>
                  </a:lnTo>
                  <a:lnTo>
                    <a:pt x="573" y="38"/>
                  </a:lnTo>
                  <a:lnTo>
                    <a:pt x="543" y="46"/>
                  </a:lnTo>
                  <a:lnTo>
                    <a:pt x="512" y="56"/>
                  </a:lnTo>
                  <a:lnTo>
                    <a:pt x="482" y="64"/>
                  </a:lnTo>
                  <a:lnTo>
                    <a:pt x="452" y="73"/>
                  </a:lnTo>
                  <a:lnTo>
                    <a:pt x="422" y="83"/>
                  </a:lnTo>
                  <a:lnTo>
                    <a:pt x="392" y="91"/>
                  </a:lnTo>
                  <a:lnTo>
                    <a:pt x="361" y="100"/>
                  </a:lnTo>
                  <a:lnTo>
                    <a:pt x="331" y="108"/>
                  </a:lnTo>
                  <a:lnTo>
                    <a:pt x="300" y="116"/>
                  </a:lnTo>
                  <a:lnTo>
                    <a:pt x="270" y="124"/>
                  </a:lnTo>
                  <a:lnTo>
                    <a:pt x="238" y="133"/>
                  </a:lnTo>
                  <a:lnTo>
                    <a:pt x="208" y="140"/>
                  </a:lnTo>
                  <a:lnTo>
                    <a:pt x="177" y="147"/>
                  </a:lnTo>
                  <a:lnTo>
                    <a:pt x="157" y="153"/>
                  </a:lnTo>
                  <a:lnTo>
                    <a:pt x="137" y="158"/>
                  </a:lnTo>
                  <a:lnTo>
                    <a:pt x="115" y="162"/>
                  </a:lnTo>
                  <a:lnTo>
                    <a:pt x="95" y="165"/>
                  </a:lnTo>
                  <a:lnTo>
                    <a:pt x="74" y="169"/>
                  </a:lnTo>
                  <a:lnTo>
                    <a:pt x="53" y="173"/>
                  </a:lnTo>
                  <a:lnTo>
                    <a:pt x="32" y="176"/>
                  </a:lnTo>
                  <a:lnTo>
                    <a:pt x="12" y="180"/>
                  </a:lnTo>
                  <a:lnTo>
                    <a:pt x="8" y="179"/>
                  </a:lnTo>
                  <a:lnTo>
                    <a:pt x="4" y="179"/>
                  </a:lnTo>
                  <a:lnTo>
                    <a:pt x="1" y="176"/>
                  </a:lnTo>
                  <a:lnTo>
                    <a:pt x="0" y="174"/>
                  </a:lnTo>
                  <a:lnTo>
                    <a:pt x="0" y="163"/>
                  </a:lnTo>
                  <a:lnTo>
                    <a:pt x="4" y="157"/>
                  </a:lnTo>
                  <a:lnTo>
                    <a:pt x="13" y="152"/>
                  </a:lnTo>
                  <a:lnTo>
                    <a:pt x="20" y="147"/>
                  </a:lnTo>
                  <a:lnTo>
                    <a:pt x="32" y="142"/>
                  </a:lnTo>
                  <a:lnTo>
                    <a:pt x="45" y="139"/>
                  </a:lnTo>
                  <a:lnTo>
                    <a:pt x="57" y="136"/>
                  </a:lnTo>
                  <a:lnTo>
                    <a:pt x="69" y="133"/>
                  </a:lnTo>
                  <a:lnTo>
                    <a:pt x="82" y="130"/>
                  </a:lnTo>
                  <a:lnTo>
                    <a:pt x="95" y="128"/>
                  </a:lnTo>
                  <a:lnTo>
                    <a:pt x="108" y="125"/>
                  </a:lnTo>
                  <a:lnTo>
                    <a:pt x="120" y="123"/>
                  </a:lnTo>
                  <a:lnTo>
                    <a:pt x="132" y="120"/>
                  </a:lnTo>
                  <a:lnTo>
                    <a:pt x="146" y="118"/>
                  </a:lnTo>
                  <a:lnTo>
                    <a:pt x="158" y="116"/>
                  </a:lnTo>
                  <a:lnTo>
                    <a:pt x="171" y="113"/>
                  </a:lnTo>
                  <a:lnTo>
                    <a:pt x="184" y="109"/>
                  </a:lnTo>
                  <a:lnTo>
                    <a:pt x="196" y="107"/>
                  </a:lnTo>
                  <a:lnTo>
                    <a:pt x="208" y="103"/>
                  </a:lnTo>
                  <a:lnTo>
                    <a:pt x="220" y="98"/>
                  </a:lnTo>
                  <a:lnTo>
                    <a:pt x="248" y="94"/>
                  </a:lnTo>
                  <a:lnTo>
                    <a:pt x="275" y="88"/>
                  </a:lnTo>
                  <a:lnTo>
                    <a:pt x="303" y="81"/>
                  </a:lnTo>
                  <a:lnTo>
                    <a:pt x="330" y="75"/>
                  </a:lnTo>
                  <a:lnTo>
                    <a:pt x="357" y="69"/>
                  </a:lnTo>
                  <a:lnTo>
                    <a:pt x="385" y="62"/>
                  </a:lnTo>
                  <a:lnTo>
                    <a:pt x="411" y="56"/>
                  </a:lnTo>
                  <a:lnTo>
                    <a:pt x="438" y="49"/>
                  </a:lnTo>
                  <a:lnTo>
                    <a:pt x="465" y="42"/>
                  </a:lnTo>
                  <a:lnTo>
                    <a:pt x="492" y="36"/>
                  </a:lnTo>
                  <a:lnTo>
                    <a:pt x="520" y="29"/>
                  </a:lnTo>
                  <a:lnTo>
                    <a:pt x="547" y="23"/>
                  </a:lnTo>
                  <a:lnTo>
                    <a:pt x="573" y="17"/>
                  </a:lnTo>
                  <a:lnTo>
                    <a:pt x="601" y="11"/>
                  </a:lnTo>
                  <a:lnTo>
                    <a:pt x="628" y="5"/>
                  </a:lnTo>
                  <a:lnTo>
                    <a:pt x="656" y="0"/>
                  </a:lnTo>
                  <a:lnTo>
                    <a:pt x="659" y="0"/>
                  </a:lnTo>
                  <a:lnTo>
                    <a:pt x="661" y="0"/>
                  </a:lnTo>
                  <a:lnTo>
                    <a:pt x="664" y="1"/>
                  </a:lnTo>
                  <a:lnTo>
                    <a:pt x="666"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8" name="Freeform 96">
              <a:extLst>
                <a:ext uri="{FF2B5EF4-FFF2-40B4-BE49-F238E27FC236}">
                  <a16:creationId xmlns:a16="http://schemas.microsoft.com/office/drawing/2014/main" id="{89810045-1D65-3CC5-03B2-47869C2B4FA5}"/>
                </a:ext>
              </a:extLst>
            </p:cNvPr>
            <p:cNvSpPr>
              <a:spLocks/>
            </p:cNvSpPr>
            <p:nvPr/>
          </p:nvSpPr>
          <p:spPr bwMode="auto">
            <a:xfrm>
              <a:off x="3148" y="3612"/>
              <a:ext cx="135" cy="558"/>
            </a:xfrm>
            <a:custGeom>
              <a:avLst/>
              <a:gdLst>
                <a:gd name="T0" fmla="*/ 133 w 135"/>
                <a:gd name="T1" fmla="*/ 34 h 558"/>
                <a:gd name="T2" fmla="*/ 133 w 135"/>
                <a:gd name="T3" fmla="*/ 85 h 558"/>
                <a:gd name="T4" fmla="*/ 131 w 135"/>
                <a:gd name="T5" fmla="*/ 121 h 558"/>
                <a:gd name="T6" fmla="*/ 125 w 135"/>
                <a:gd name="T7" fmla="*/ 141 h 558"/>
                <a:gd name="T8" fmla="*/ 112 w 135"/>
                <a:gd name="T9" fmla="*/ 152 h 558"/>
                <a:gd name="T10" fmla="*/ 101 w 135"/>
                <a:gd name="T11" fmla="*/ 156 h 558"/>
                <a:gd name="T12" fmla="*/ 90 w 135"/>
                <a:gd name="T13" fmla="*/ 156 h 558"/>
                <a:gd name="T14" fmla="*/ 78 w 135"/>
                <a:gd name="T15" fmla="*/ 155 h 558"/>
                <a:gd name="T16" fmla="*/ 68 w 135"/>
                <a:gd name="T17" fmla="*/ 151 h 558"/>
                <a:gd name="T18" fmla="*/ 61 w 135"/>
                <a:gd name="T19" fmla="*/ 147 h 558"/>
                <a:gd name="T20" fmla="*/ 51 w 135"/>
                <a:gd name="T21" fmla="*/ 155 h 558"/>
                <a:gd name="T22" fmla="*/ 41 w 135"/>
                <a:gd name="T23" fmla="*/ 343 h 558"/>
                <a:gd name="T24" fmla="*/ 34 w 135"/>
                <a:gd name="T25" fmla="*/ 531 h 558"/>
                <a:gd name="T26" fmla="*/ 33 w 135"/>
                <a:gd name="T27" fmla="*/ 545 h 558"/>
                <a:gd name="T28" fmla="*/ 28 w 135"/>
                <a:gd name="T29" fmla="*/ 558 h 558"/>
                <a:gd name="T30" fmla="*/ 18 w 135"/>
                <a:gd name="T31" fmla="*/ 554 h 558"/>
                <a:gd name="T32" fmla="*/ 13 w 135"/>
                <a:gd name="T33" fmla="*/ 543 h 558"/>
                <a:gd name="T34" fmla="*/ 3 w 135"/>
                <a:gd name="T35" fmla="*/ 406 h 558"/>
                <a:gd name="T36" fmla="*/ 0 w 135"/>
                <a:gd name="T37" fmla="*/ 266 h 558"/>
                <a:gd name="T38" fmla="*/ 2 w 135"/>
                <a:gd name="T39" fmla="*/ 201 h 558"/>
                <a:gd name="T40" fmla="*/ 5 w 135"/>
                <a:gd name="T41" fmla="*/ 138 h 558"/>
                <a:gd name="T42" fmla="*/ 10 w 135"/>
                <a:gd name="T43" fmla="*/ 117 h 558"/>
                <a:gd name="T44" fmla="*/ 23 w 135"/>
                <a:gd name="T45" fmla="*/ 101 h 558"/>
                <a:gd name="T46" fmla="*/ 35 w 135"/>
                <a:gd name="T47" fmla="*/ 99 h 558"/>
                <a:gd name="T48" fmla="*/ 47 w 135"/>
                <a:gd name="T49" fmla="*/ 101 h 558"/>
                <a:gd name="T50" fmla="*/ 57 w 135"/>
                <a:gd name="T51" fmla="*/ 107 h 558"/>
                <a:gd name="T52" fmla="*/ 67 w 135"/>
                <a:gd name="T53" fmla="*/ 111 h 558"/>
                <a:gd name="T54" fmla="*/ 79 w 135"/>
                <a:gd name="T55" fmla="*/ 111 h 558"/>
                <a:gd name="T56" fmla="*/ 90 w 135"/>
                <a:gd name="T57" fmla="*/ 111 h 558"/>
                <a:gd name="T58" fmla="*/ 101 w 135"/>
                <a:gd name="T59" fmla="*/ 90 h 558"/>
                <a:gd name="T60" fmla="*/ 103 w 135"/>
                <a:gd name="T61" fmla="*/ 66 h 558"/>
                <a:gd name="T62" fmla="*/ 108 w 135"/>
                <a:gd name="T63" fmla="*/ 32 h 558"/>
                <a:gd name="T64" fmla="*/ 119 w 135"/>
                <a:gd name="T65" fmla="*/ 0 h 558"/>
                <a:gd name="T66" fmla="*/ 129 w 135"/>
                <a:gd name="T67" fmla="*/ 2 h 558"/>
                <a:gd name="T68" fmla="*/ 135 w 135"/>
                <a:gd name="T69" fmla="*/ 1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5" h="558">
                  <a:moveTo>
                    <a:pt x="135" y="10"/>
                  </a:moveTo>
                  <a:lnTo>
                    <a:pt x="133" y="34"/>
                  </a:lnTo>
                  <a:lnTo>
                    <a:pt x="133" y="60"/>
                  </a:lnTo>
                  <a:lnTo>
                    <a:pt x="133" y="85"/>
                  </a:lnTo>
                  <a:lnTo>
                    <a:pt x="130" y="110"/>
                  </a:lnTo>
                  <a:lnTo>
                    <a:pt x="131" y="121"/>
                  </a:lnTo>
                  <a:lnTo>
                    <a:pt x="130" y="132"/>
                  </a:lnTo>
                  <a:lnTo>
                    <a:pt x="125" y="141"/>
                  </a:lnTo>
                  <a:lnTo>
                    <a:pt x="118" y="150"/>
                  </a:lnTo>
                  <a:lnTo>
                    <a:pt x="112" y="152"/>
                  </a:lnTo>
                  <a:lnTo>
                    <a:pt x="107" y="155"/>
                  </a:lnTo>
                  <a:lnTo>
                    <a:pt x="101" y="156"/>
                  </a:lnTo>
                  <a:lnTo>
                    <a:pt x="95" y="156"/>
                  </a:lnTo>
                  <a:lnTo>
                    <a:pt x="90" y="156"/>
                  </a:lnTo>
                  <a:lnTo>
                    <a:pt x="84" y="156"/>
                  </a:lnTo>
                  <a:lnTo>
                    <a:pt x="78" y="155"/>
                  </a:lnTo>
                  <a:lnTo>
                    <a:pt x="72" y="152"/>
                  </a:lnTo>
                  <a:lnTo>
                    <a:pt x="68" y="151"/>
                  </a:lnTo>
                  <a:lnTo>
                    <a:pt x="64" y="149"/>
                  </a:lnTo>
                  <a:lnTo>
                    <a:pt x="61" y="147"/>
                  </a:lnTo>
                  <a:lnTo>
                    <a:pt x="56" y="146"/>
                  </a:lnTo>
                  <a:lnTo>
                    <a:pt x="51" y="155"/>
                  </a:lnTo>
                  <a:lnTo>
                    <a:pt x="45" y="248"/>
                  </a:lnTo>
                  <a:lnTo>
                    <a:pt x="41" y="343"/>
                  </a:lnTo>
                  <a:lnTo>
                    <a:pt x="38" y="439"/>
                  </a:lnTo>
                  <a:lnTo>
                    <a:pt x="34" y="531"/>
                  </a:lnTo>
                  <a:lnTo>
                    <a:pt x="33" y="538"/>
                  </a:lnTo>
                  <a:lnTo>
                    <a:pt x="33" y="545"/>
                  </a:lnTo>
                  <a:lnTo>
                    <a:pt x="32" y="552"/>
                  </a:lnTo>
                  <a:lnTo>
                    <a:pt x="28" y="558"/>
                  </a:lnTo>
                  <a:lnTo>
                    <a:pt x="22" y="558"/>
                  </a:lnTo>
                  <a:lnTo>
                    <a:pt x="18" y="554"/>
                  </a:lnTo>
                  <a:lnTo>
                    <a:pt x="16" y="548"/>
                  </a:lnTo>
                  <a:lnTo>
                    <a:pt x="13" y="543"/>
                  </a:lnTo>
                  <a:lnTo>
                    <a:pt x="7" y="475"/>
                  </a:lnTo>
                  <a:lnTo>
                    <a:pt x="3" y="406"/>
                  </a:lnTo>
                  <a:lnTo>
                    <a:pt x="1" y="336"/>
                  </a:lnTo>
                  <a:lnTo>
                    <a:pt x="0" y="266"/>
                  </a:lnTo>
                  <a:lnTo>
                    <a:pt x="1" y="234"/>
                  </a:lnTo>
                  <a:lnTo>
                    <a:pt x="2" y="201"/>
                  </a:lnTo>
                  <a:lnTo>
                    <a:pt x="3" y="168"/>
                  </a:lnTo>
                  <a:lnTo>
                    <a:pt x="5" y="138"/>
                  </a:lnTo>
                  <a:lnTo>
                    <a:pt x="7" y="127"/>
                  </a:lnTo>
                  <a:lnTo>
                    <a:pt x="10" y="117"/>
                  </a:lnTo>
                  <a:lnTo>
                    <a:pt x="14" y="107"/>
                  </a:lnTo>
                  <a:lnTo>
                    <a:pt x="23" y="101"/>
                  </a:lnTo>
                  <a:lnTo>
                    <a:pt x="29" y="100"/>
                  </a:lnTo>
                  <a:lnTo>
                    <a:pt x="35" y="99"/>
                  </a:lnTo>
                  <a:lnTo>
                    <a:pt x="41" y="100"/>
                  </a:lnTo>
                  <a:lnTo>
                    <a:pt x="47" y="101"/>
                  </a:lnTo>
                  <a:lnTo>
                    <a:pt x="52" y="105"/>
                  </a:lnTo>
                  <a:lnTo>
                    <a:pt x="57" y="107"/>
                  </a:lnTo>
                  <a:lnTo>
                    <a:pt x="62" y="110"/>
                  </a:lnTo>
                  <a:lnTo>
                    <a:pt x="67" y="111"/>
                  </a:lnTo>
                  <a:lnTo>
                    <a:pt x="73" y="111"/>
                  </a:lnTo>
                  <a:lnTo>
                    <a:pt x="79" y="111"/>
                  </a:lnTo>
                  <a:lnTo>
                    <a:pt x="84" y="111"/>
                  </a:lnTo>
                  <a:lnTo>
                    <a:pt x="90" y="111"/>
                  </a:lnTo>
                  <a:lnTo>
                    <a:pt x="99" y="101"/>
                  </a:lnTo>
                  <a:lnTo>
                    <a:pt x="101" y="90"/>
                  </a:lnTo>
                  <a:lnTo>
                    <a:pt x="101" y="77"/>
                  </a:lnTo>
                  <a:lnTo>
                    <a:pt x="103" y="66"/>
                  </a:lnTo>
                  <a:lnTo>
                    <a:pt x="106" y="49"/>
                  </a:lnTo>
                  <a:lnTo>
                    <a:pt x="108" y="32"/>
                  </a:lnTo>
                  <a:lnTo>
                    <a:pt x="112" y="16"/>
                  </a:lnTo>
                  <a:lnTo>
                    <a:pt x="119" y="0"/>
                  </a:lnTo>
                  <a:lnTo>
                    <a:pt x="124" y="0"/>
                  </a:lnTo>
                  <a:lnTo>
                    <a:pt x="129" y="2"/>
                  </a:lnTo>
                  <a:lnTo>
                    <a:pt x="133" y="5"/>
                  </a:lnTo>
                  <a:lnTo>
                    <a:pt x="135"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612449" name="Freeform 97">
              <a:extLst>
                <a:ext uri="{FF2B5EF4-FFF2-40B4-BE49-F238E27FC236}">
                  <a16:creationId xmlns:a16="http://schemas.microsoft.com/office/drawing/2014/main" id="{5A8E8894-F469-F8DD-17C7-B8E6AB765329}"/>
                </a:ext>
              </a:extLst>
            </p:cNvPr>
            <p:cNvSpPr>
              <a:spLocks/>
            </p:cNvSpPr>
            <p:nvPr/>
          </p:nvSpPr>
          <p:spPr bwMode="auto">
            <a:xfrm>
              <a:off x="3233" y="2536"/>
              <a:ext cx="104" cy="438"/>
            </a:xfrm>
            <a:custGeom>
              <a:avLst/>
              <a:gdLst>
                <a:gd name="T0" fmla="*/ 102 w 104"/>
                <a:gd name="T1" fmla="*/ 6 h 438"/>
                <a:gd name="T2" fmla="*/ 104 w 104"/>
                <a:gd name="T3" fmla="*/ 0 h 438"/>
                <a:gd name="T4" fmla="*/ 101 w 104"/>
                <a:gd name="T5" fmla="*/ 0 h 438"/>
                <a:gd name="T6" fmla="*/ 98 w 104"/>
                <a:gd name="T7" fmla="*/ 3 h 438"/>
                <a:gd name="T8" fmla="*/ 96 w 104"/>
                <a:gd name="T9" fmla="*/ 4 h 438"/>
                <a:gd name="T10" fmla="*/ 90 w 104"/>
                <a:gd name="T11" fmla="*/ 12 h 438"/>
                <a:gd name="T12" fmla="*/ 83 w 104"/>
                <a:gd name="T13" fmla="*/ 20 h 438"/>
                <a:gd name="T14" fmla="*/ 76 w 104"/>
                <a:gd name="T15" fmla="*/ 28 h 438"/>
                <a:gd name="T16" fmla="*/ 68 w 104"/>
                <a:gd name="T17" fmla="*/ 37 h 438"/>
                <a:gd name="T18" fmla="*/ 62 w 104"/>
                <a:gd name="T19" fmla="*/ 45 h 438"/>
                <a:gd name="T20" fmla="*/ 57 w 104"/>
                <a:gd name="T21" fmla="*/ 53 h 438"/>
                <a:gd name="T22" fmla="*/ 54 w 104"/>
                <a:gd name="T23" fmla="*/ 61 h 438"/>
                <a:gd name="T24" fmla="*/ 53 w 104"/>
                <a:gd name="T25" fmla="*/ 68 h 438"/>
                <a:gd name="T26" fmla="*/ 50 w 104"/>
                <a:gd name="T27" fmla="*/ 81 h 438"/>
                <a:gd name="T28" fmla="*/ 45 w 104"/>
                <a:gd name="T29" fmla="*/ 87 h 438"/>
                <a:gd name="T30" fmla="*/ 45 w 104"/>
                <a:gd name="T31" fmla="*/ 93 h 438"/>
                <a:gd name="T32" fmla="*/ 53 w 104"/>
                <a:gd name="T33" fmla="*/ 104 h 438"/>
                <a:gd name="T34" fmla="*/ 63 w 104"/>
                <a:gd name="T35" fmla="*/ 112 h 438"/>
                <a:gd name="T36" fmla="*/ 70 w 104"/>
                <a:gd name="T37" fmla="*/ 115 h 438"/>
                <a:gd name="T38" fmla="*/ 72 w 104"/>
                <a:gd name="T39" fmla="*/ 114 h 438"/>
                <a:gd name="T40" fmla="*/ 72 w 104"/>
                <a:gd name="T41" fmla="*/ 112 h 438"/>
                <a:gd name="T42" fmla="*/ 66 w 104"/>
                <a:gd name="T43" fmla="*/ 122 h 438"/>
                <a:gd name="T44" fmla="*/ 62 w 104"/>
                <a:gd name="T45" fmla="*/ 128 h 438"/>
                <a:gd name="T46" fmla="*/ 55 w 104"/>
                <a:gd name="T47" fmla="*/ 146 h 438"/>
                <a:gd name="T48" fmla="*/ 44 w 104"/>
                <a:gd name="T49" fmla="*/ 173 h 438"/>
                <a:gd name="T50" fmla="*/ 31 w 104"/>
                <a:gd name="T51" fmla="*/ 210 h 438"/>
                <a:gd name="T52" fmla="*/ 18 w 104"/>
                <a:gd name="T53" fmla="*/ 251 h 438"/>
                <a:gd name="T54" fmla="*/ 7 w 104"/>
                <a:gd name="T55" fmla="*/ 299 h 438"/>
                <a:gd name="T56" fmla="*/ 1 w 104"/>
                <a:gd name="T57" fmla="*/ 349 h 438"/>
                <a:gd name="T58" fmla="*/ 0 w 104"/>
                <a:gd name="T59" fmla="*/ 401 h 438"/>
                <a:gd name="T60" fmla="*/ 6 w 104"/>
                <a:gd name="T61" fmla="*/ 406 h 438"/>
                <a:gd name="T62" fmla="*/ 14 w 104"/>
                <a:gd name="T63" fmla="*/ 411 h 438"/>
                <a:gd name="T64" fmla="*/ 21 w 104"/>
                <a:gd name="T65" fmla="*/ 416 h 438"/>
                <a:gd name="T66" fmla="*/ 28 w 104"/>
                <a:gd name="T67" fmla="*/ 421 h 438"/>
                <a:gd name="T68" fmla="*/ 35 w 104"/>
                <a:gd name="T69" fmla="*/ 425 h 438"/>
                <a:gd name="T70" fmla="*/ 43 w 104"/>
                <a:gd name="T71" fmla="*/ 429 h 438"/>
                <a:gd name="T72" fmla="*/ 50 w 104"/>
                <a:gd name="T73" fmla="*/ 433 h 438"/>
                <a:gd name="T74" fmla="*/ 56 w 104"/>
                <a:gd name="T75" fmla="*/ 435 h 438"/>
                <a:gd name="T76" fmla="*/ 65 w 104"/>
                <a:gd name="T77" fmla="*/ 438 h 438"/>
                <a:gd name="T78" fmla="*/ 68 w 104"/>
                <a:gd name="T79" fmla="*/ 435 h 438"/>
                <a:gd name="T80" fmla="*/ 67 w 104"/>
                <a:gd name="T81" fmla="*/ 424 h 438"/>
                <a:gd name="T82" fmla="*/ 66 w 104"/>
                <a:gd name="T83" fmla="*/ 401 h 438"/>
                <a:gd name="T84" fmla="*/ 66 w 104"/>
                <a:gd name="T85" fmla="*/ 345 h 438"/>
                <a:gd name="T86" fmla="*/ 70 w 104"/>
                <a:gd name="T87" fmla="*/ 258 h 438"/>
                <a:gd name="T88" fmla="*/ 76 w 104"/>
                <a:gd name="T89" fmla="*/ 176 h 438"/>
                <a:gd name="T90" fmla="*/ 81 w 104"/>
                <a:gd name="T91" fmla="*/ 131 h 438"/>
                <a:gd name="T92" fmla="*/ 84 w 104"/>
                <a:gd name="T93" fmla="*/ 120 h 438"/>
                <a:gd name="T94" fmla="*/ 84 w 104"/>
                <a:gd name="T95" fmla="*/ 114 h 438"/>
                <a:gd name="T96" fmla="*/ 82 w 104"/>
                <a:gd name="T97" fmla="*/ 107 h 438"/>
                <a:gd name="T98" fmla="*/ 74 w 104"/>
                <a:gd name="T99" fmla="*/ 100 h 438"/>
                <a:gd name="T100" fmla="*/ 71 w 104"/>
                <a:gd name="T101" fmla="*/ 92 h 438"/>
                <a:gd name="T102" fmla="*/ 72 w 104"/>
                <a:gd name="T103" fmla="*/ 82 h 438"/>
                <a:gd name="T104" fmla="*/ 76 w 104"/>
                <a:gd name="T105" fmla="*/ 72 h 438"/>
                <a:gd name="T106" fmla="*/ 77 w 104"/>
                <a:gd name="T107" fmla="*/ 60 h 438"/>
                <a:gd name="T108" fmla="*/ 81 w 104"/>
                <a:gd name="T109" fmla="*/ 50 h 438"/>
                <a:gd name="T110" fmla="*/ 88 w 104"/>
                <a:gd name="T111" fmla="*/ 34 h 438"/>
                <a:gd name="T112" fmla="*/ 96 w 104"/>
                <a:gd name="T113" fmla="*/ 18 h 438"/>
                <a:gd name="T114" fmla="*/ 102 w 104"/>
                <a:gd name="T115" fmla="*/ 6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438">
                  <a:moveTo>
                    <a:pt x="102" y="6"/>
                  </a:moveTo>
                  <a:lnTo>
                    <a:pt x="104" y="0"/>
                  </a:lnTo>
                  <a:lnTo>
                    <a:pt x="101" y="0"/>
                  </a:lnTo>
                  <a:lnTo>
                    <a:pt x="98" y="3"/>
                  </a:lnTo>
                  <a:lnTo>
                    <a:pt x="96" y="4"/>
                  </a:lnTo>
                  <a:lnTo>
                    <a:pt x="90" y="12"/>
                  </a:lnTo>
                  <a:lnTo>
                    <a:pt x="83" y="20"/>
                  </a:lnTo>
                  <a:lnTo>
                    <a:pt x="76" y="28"/>
                  </a:lnTo>
                  <a:lnTo>
                    <a:pt x="68" y="37"/>
                  </a:lnTo>
                  <a:lnTo>
                    <a:pt x="62" y="45"/>
                  </a:lnTo>
                  <a:lnTo>
                    <a:pt x="57" y="53"/>
                  </a:lnTo>
                  <a:lnTo>
                    <a:pt x="54" y="61"/>
                  </a:lnTo>
                  <a:lnTo>
                    <a:pt x="53" y="68"/>
                  </a:lnTo>
                  <a:lnTo>
                    <a:pt x="50" y="81"/>
                  </a:lnTo>
                  <a:lnTo>
                    <a:pt x="45" y="87"/>
                  </a:lnTo>
                  <a:lnTo>
                    <a:pt x="45" y="93"/>
                  </a:lnTo>
                  <a:lnTo>
                    <a:pt x="53" y="104"/>
                  </a:lnTo>
                  <a:lnTo>
                    <a:pt x="63" y="112"/>
                  </a:lnTo>
                  <a:lnTo>
                    <a:pt x="70" y="115"/>
                  </a:lnTo>
                  <a:lnTo>
                    <a:pt x="72" y="114"/>
                  </a:lnTo>
                  <a:lnTo>
                    <a:pt x="72" y="112"/>
                  </a:lnTo>
                  <a:lnTo>
                    <a:pt x="66" y="122"/>
                  </a:lnTo>
                  <a:lnTo>
                    <a:pt x="62" y="128"/>
                  </a:lnTo>
                  <a:lnTo>
                    <a:pt x="55" y="146"/>
                  </a:lnTo>
                  <a:lnTo>
                    <a:pt x="44" y="173"/>
                  </a:lnTo>
                  <a:lnTo>
                    <a:pt x="31" y="210"/>
                  </a:lnTo>
                  <a:lnTo>
                    <a:pt x="18" y="251"/>
                  </a:lnTo>
                  <a:lnTo>
                    <a:pt x="7" y="299"/>
                  </a:lnTo>
                  <a:lnTo>
                    <a:pt x="1" y="349"/>
                  </a:lnTo>
                  <a:lnTo>
                    <a:pt x="0" y="401"/>
                  </a:lnTo>
                  <a:lnTo>
                    <a:pt x="6" y="406"/>
                  </a:lnTo>
                  <a:lnTo>
                    <a:pt x="14" y="411"/>
                  </a:lnTo>
                  <a:lnTo>
                    <a:pt x="21" y="416"/>
                  </a:lnTo>
                  <a:lnTo>
                    <a:pt x="28" y="421"/>
                  </a:lnTo>
                  <a:lnTo>
                    <a:pt x="35" y="425"/>
                  </a:lnTo>
                  <a:lnTo>
                    <a:pt x="43" y="429"/>
                  </a:lnTo>
                  <a:lnTo>
                    <a:pt x="50" y="433"/>
                  </a:lnTo>
                  <a:lnTo>
                    <a:pt x="56" y="435"/>
                  </a:lnTo>
                  <a:lnTo>
                    <a:pt x="65" y="438"/>
                  </a:lnTo>
                  <a:lnTo>
                    <a:pt x="68" y="435"/>
                  </a:lnTo>
                  <a:lnTo>
                    <a:pt x="67" y="424"/>
                  </a:lnTo>
                  <a:lnTo>
                    <a:pt x="66" y="401"/>
                  </a:lnTo>
                  <a:lnTo>
                    <a:pt x="66" y="345"/>
                  </a:lnTo>
                  <a:lnTo>
                    <a:pt x="70" y="258"/>
                  </a:lnTo>
                  <a:lnTo>
                    <a:pt x="76" y="176"/>
                  </a:lnTo>
                  <a:lnTo>
                    <a:pt x="81" y="131"/>
                  </a:lnTo>
                  <a:lnTo>
                    <a:pt x="84" y="120"/>
                  </a:lnTo>
                  <a:lnTo>
                    <a:pt x="84" y="114"/>
                  </a:lnTo>
                  <a:lnTo>
                    <a:pt x="82" y="107"/>
                  </a:lnTo>
                  <a:lnTo>
                    <a:pt x="74" y="100"/>
                  </a:lnTo>
                  <a:lnTo>
                    <a:pt x="71" y="92"/>
                  </a:lnTo>
                  <a:lnTo>
                    <a:pt x="72" y="82"/>
                  </a:lnTo>
                  <a:lnTo>
                    <a:pt x="76" y="72"/>
                  </a:lnTo>
                  <a:lnTo>
                    <a:pt x="77" y="60"/>
                  </a:lnTo>
                  <a:lnTo>
                    <a:pt x="81" y="50"/>
                  </a:lnTo>
                  <a:lnTo>
                    <a:pt x="88" y="34"/>
                  </a:lnTo>
                  <a:lnTo>
                    <a:pt x="96" y="18"/>
                  </a:lnTo>
                  <a:lnTo>
                    <a:pt x="10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Tree>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4259" name="Picture 19">
            <a:extLst>
              <a:ext uri="{FF2B5EF4-FFF2-40B4-BE49-F238E27FC236}">
                <a16:creationId xmlns:a16="http://schemas.microsoft.com/office/drawing/2014/main" id="{3428CBC9-C63E-8A07-A931-F72C230E52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295400"/>
            <a:ext cx="6294438" cy="4441825"/>
          </a:xfrm>
          <a:prstGeom prst="rect">
            <a:avLst/>
          </a:prstGeom>
          <a:noFill/>
          <a:extLst>
            <a:ext uri="{909E8E84-426E-40DD-AFC4-6F175D3DCCD1}">
              <a14:hiddenFill xmlns:a14="http://schemas.microsoft.com/office/drawing/2010/main">
                <a:solidFill>
                  <a:srgbClr val="FFFFFF"/>
                </a:solidFill>
              </a14:hiddenFill>
            </a:ext>
          </a:extLst>
        </p:spPr>
      </p:pic>
      <p:sp>
        <p:nvSpPr>
          <p:cNvPr id="394243" name="Rectangle 3">
            <a:extLst>
              <a:ext uri="{FF2B5EF4-FFF2-40B4-BE49-F238E27FC236}">
                <a16:creationId xmlns:a16="http://schemas.microsoft.com/office/drawing/2014/main" id="{4A20CF73-47FA-2DD8-1CD8-88D21621E6C5}"/>
              </a:ext>
            </a:extLst>
          </p:cNvPr>
          <p:cNvSpPr>
            <a:spLocks noGrp="1" noChangeArrowheads="1"/>
          </p:cNvSpPr>
          <p:nvPr>
            <p:ph type="title"/>
          </p:nvPr>
        </p:nvSpPr>
        <p:spPr/>
        <p:txBody>
          <a:bodyPr/>
          <a:lstStyle/>
          <a:p>
            <a:r>
              <a:rPr lang="en-US" altLang="LID4096"/>
              <a:t>Peripheral display: GroupPhoto</a:t>
            </a:r>
          </a:p>
        </p:txBody>
      </p:sp>
      <p:pic>
        <p:nvPicPr>
          <p:cNvPr id="394244" name="Picture 4">
            <a:extLst>
              <a:ext uri="{FF2B5EF4-FFF2-40B4-BE49-F238E27FC236}">
                <a16:creationId xmlns:a16="http://schemas.microsoft.com/office/drawing/2014/main" id="{1F5DB781-2906-88BF-5A9E-D89BFB1ED8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295400"/>
            <a:ext cx="6286500" cy="4422775"/>
          </a:xfrm>
          <a:prstGeom prst="rect">
            <a:avLst/>
          </a:prstGeom>
          <a:noFill/>
          <a:extLst>
            <a:ext uri="{909E8E84-426E-40DD-AFC4-6F175D3DCCD1}">
              <a14:hiddenFill xmlns:a14="http://schemas.microsoft.com/office/drawing/2010/main">
                <a:solidFill>
                  <a:srgbClr val="FFFFFF"/>
                </a:solidFill>
              </a14:hiddenFill>
            </a:ext>
          </a:extLst>
        </p:spPr>
      </p:pic>
      <p:pic>
        <p:nvPicPr>
          <p:cNvPr id="394245" name="Picture 5">
            <a:extLst>
              <a:ext uri="{FF2B5EF4-FFF2-40B4-BE49-F238E27FC236}">
                <a16:creationId xmlns:a16="http://schemas.microsoft.com/office/drawing/2014/main" id="{61809568-CB14-71CC-3094-77C44C1C80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295400"/>
            <a:ext cx="6275388" cy="4457700"/>
          </a:xfrm>
          <a:prstGeom prst="rect">
            <a:avLst/>
          </a:prstGeom>
          <a:noFill/>
          <a:extLst>
            <a:ext uri="{909E8E84-426E-40DD-AFC4-6F175D3DCCD1}">
              <a14:hiddenFill xmlns:a14="http://schemas.microsoft.com/office/drawing/2010/main">
                <a:solidFill>
                  <a:srgbClr val="FFFFFF"/>
                </a:solidFill>
              </a14:hiddenFill>
            </a:ext>
          </a:extLst>
        </p:spPr>
      </p:pic>
      <p:pic>
        <p:nvPicPr>
          <p:cNvPr id="394246" name="Picture 6">
            <a:extLst>
              <a:ext uri="{FF2B5EF4-FFF2-40B4-BE49-F238E27FC236}">
                <a16:creationId xmlns:a16="http://schemas.microsoft.com/office/drawing/2014/main" id="{FD33D0A4-F4C4-3E27-03F0-BF1AF38DAE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1295400"/>
            <a:ext cx="6240463" cy="4446588"/>
          </a:xfrm>
          <a:prstGeom prst="rect">
            <a:avLst/>
          </a:prstGeom>
          <a:noFill/>
          <a:extLst>
            <a:ext uri="{909E8E84-426E-40DD-AFC4-6F175D3DCCD1}">
              <a14:hiddenFill xmlns:a14="http://schemas.microsoft.com/office/drawing/2010/main">
                <a:solidFill>
                  <a:srgbClr val="FFFFFF"/>
                </a:solidFill>
              </a14:hiddenFill>
            </a:ext>
          </a:extLst>
        </p:spPr>
      </p:pic>
      <p:grpSp>
        <p:nvGrpSpPr>
          <p:cNvPr id="394252" name="Group 12">
            <a:extLst>
              <a:ext uri="{FF2B5EF4-FFF2-40B4-BE49-F238E27FC236}">
                <a16:creationId xmlns:a16="http://schemas.microsoft.com/office/drawing/2014/main" id="{E3F4E9C8-B0D2-29FC-9623-08F175F75439}"/>
              </a:ext>
            </a:extLst>
          </p:cNvPr>
          <p:cNvGrpSpPr>
            <a:grpSpLocks/>
          </p:cNvGrpSpPr>
          <p:nvPr/>
        </p:nvGrpSpPr>
        <p:grpSpPr bwMode="auto">
          <a:xfrm>
            <a:off x="304800" y="5791200"/>
            <a:ext cx="8458200" cy="762000"/>
            <a:chOff x="192" y="3648"/>
            <a:chExt cx="5328" cy="480"/>
          </a:xfrm>
        </p:grpSpPr>
        <p:sp>
          <p:nvSpPr>
            <p:cNvPr id="394253" name="AutoShape 13">
              <a:extLst>
                <a:ext uri="{FF2B5EF4-FFF2-40B4-BE49-F238E27FC236}">
                  <a16:creationId xmlns:a16="http://schemas.microsoft.com/office/drawing/2014/main" id="{450D4C46-8E10-B44F-E31E-CB5F25653710}"/>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94254" name="Text Box 14">
              <a:extLst>
                <a:ext uri="{FF2B5EF4-FFF2-40B4-BE49-F238E27FC236}">
                  <a16:creationId xmlns:a16="http://schemas.microsoft.com/office/drawing/2014/main" id="{A262C61C-934C-6EA7-7CE3-6486B44DBEC1}"/>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394255" name="Text Box 15">
              <a:extLst>
                <a:ext uri="{FF2B5EF4-FFF2-40B4-BE49-F238E27FC236}">
                  <a16:creationId xmlns:a16="http://schemas.microsoft.com/office/drawing/2014/main" id="{1D0E226E-AF58-7E87-54F4-3FCCB0E845AB}"/>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394256" name="Text Box 16">
              <a:extLst>
                <a:ext uri="{FF2B5EF4-FFF2-40B4-BE49-F238E27FC236}">
                  <a16:creationId xmlns:a16="http://schemas.microsoft.com/office/drawing/2014/main" id="{7FC08AD6-7BC3-A681-30EF-761BBAB64ACF}"/>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sp>
        <p:nvSpPr>
          <p:cNvPr id="394258" name="Line 18">
            <a:extLst>
              <a:ext uri="{FF2B5EF4-FFF2-40B4-BE49-F238E27FC236}">
                <a16:creationId xmlns:a16="http://schemas.microsoft.com/office/drawing/2014/main" id="{A2A6257D-F890-6057-8D8F-4E9177D61D76}"/>
              </a:ext>
            </a:extLst>
          </p:cNvPr>
          <p:cNvSpPr>
            <a:spLocks noChangeShapeType="1"/>
          </p:cNvSpPr>
          <p:nvPr/>
        </p:nvSpPr>
        <p:spPr bwMode="auto">
          <a:xfrm>
            <a:off x="1219200" y="5029200"/>
            <a:ext cx="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394260" name="Rectangle 20">
            <a:extLst>
              <a:ext uri="{FF2B5EF4-FFF2-40B4-BE49-F238E27FC236}">
                <a16:creationId xmlns:a16="http://schemas.microsoft.com/office/drawing/2014/main" id="{80051355-2D50-2584-E2F4-FE0330177A3E}"/>
              </a:ext>
            </a:extLst>
          </p:cNvPr>
          <p:cNvSpPr>
            <a:spLocks noChangeArrowheads="1"/>
          </p:cNvSpPr>
          <p:nvPr/>
        </p:nvSpPr>
        <p:spPr bwMode="auto">
          <a:xfrm>
            <a:off x="3733800" y="6491288"/>
            <a:ext cx="541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r>
              <a:rPr lang="en-US" altLang="LID4096" sz="1600" b="0" i="1">
                <a:latin typeface="Verdana" panose="020B0604030504040204" pitchFamily="34" charset="0"/>
              </a:rPr>
              <a:t>with Sheelagh Carpendale</a:t>
            </a:r>
            <a:endParaRPr lang="en-US" altLang="LID4096" sz="1600" b="0">
              <a:latin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394244"/>
                                        </p:tgtEl>
                                        <p:attrNameLst>
                                          <p:attrName>style.visibility</p:attrName>
                                        </p:attrNameLst>
                                      </p:cBhvr>
                                      <p:to>
                                        <p:strVal val="visible"/>
                                      </p:to>
                                    </p:set>
                                    <p:anim calcmode="lin" valueType="num">
                                      <p:cBhvr>
                                        <p:cTn id="7" dur="500" fill="hold"/>
                                        <p:tgtEl>
                                          <p:spTgt spid="394244"/>
                                        </p:tgtEl>
                                        <p:attrNameLst>
                                          <p:attrName>ppt_w</p:attrName>
                                        </p:attrNameLst>
                                      </p:cBhvr>
                                      <p:tavLst>
                                        <p:tav tm="0">
                                          <p:val>
                                            <p:fltVal val="0"/>
                                          </p:val>
                                        </p:tav>
                                        <p:tav tm="100000">
                                          <p:val>
                                            <p:strVal val="#ppt_w"/>
                                          </p:val>
                                        </p:tav>
                                      </p:tavLst>
                                    </p:anim>
                                    <p:anim calcmode="lin" valueType="num">
                                      <p:cBhvr>
                                        <p:cTn id="8" dur="500" fill="hold"/>
                                        <p:tgtEl>
                                          <p:spTgt spid="39424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39424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394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Rectangle 3">
            <a:extLst>
              <a:ext uri="{FF2B5EF4-FFF2-40B4-BE49-F238E27FC236}">
                <a16:creationId xmlns:a16="http://schemas.microsoft.com/office/drawing/2014/main" id="{818C46AB-6BD3-3A46-E29B-477464B149EA}"/>
              </a:ext>
            </a:extLst>
          </p:cNvPr>
          <p:cNvSpPr>
            <a:spLocks noGrp="1" noChangeArrowheads="1"/>
          </p:cNvSpPr>
          <p:nvPr>
            <p:ph type="title"/>
          </p:nvPr>
        </p:nvSpPr>
        <p:spPr/>
        <p:txBody>
          <a:bodyPr/>
          <a:lstStyle/>
          <a:p>
            <a:r>
              <a:rPr lang="en-US" altLang="LID4096"/>
              <a:t>Peripheral display: GroupPhoto</a:t>
            </a:r>
          </a:p>
        </p:txBody>
      </p:sp>
      <p:sp>
        <p:nvSpPr>
          <p:cNvPr id="395271" name="Rectangle 7">
            <a:extLst>
              <a:ext uri="{FF2B5EF4-FFF2-40B4-BE49-F238E27FC236}">
                <a16:creationId xmlns:a16="http://schemas.microsoft.com/office/drawing/2014/main" id="{7BDD5182-4FDB-B140-D723-BE8ACA233D15}"/>
              </a:ext>
            </a:extLst>
          </p:cNvPr>
          <p:cNvSpPr>
            <a:spLocks noChangeArrowheads="1"/>
          </p:cNvSpPr>
          <p:nvPr/>
        </p:nvSpPr>
        <p:spPr bwMode="auto">
          <a:xfrm>
            <a:off x="3733800" y="6491288"/>
            <a:ext cx="541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r>
              <a:rPr lang="en-US" altLang="LID4096" sz="1600" b="0" i="1">
                <a:latin typeface="Verdana" panose="020B0604030504040204" pitchFamily="34" charset="0"/>
              </a:rPr>
              <a:t>with Sheelagh Carpendale</a:t>
            </a:r>
            <a:endParaRPr lang="en-US" altLang="LID4096" sz="1600" b="0">
              <a:latin typeface="Verdana" panose="020B0604030504040204" pitchFamily="34" charset="0"/>
            </a:endParaRPr>
          </a:p>
        </p:txBody>
      </p:sp>
      <p:grpSp>
        <p:nvGrpSpPr>
          <p:cNvPr id="395274" name="Group 10">
            <a:extLst>
              <a:ext uri="{FF2B5EF4-FFF2-40B4-BE49-F238E27FC236}">
                <a16:creationId xmlns:a16="http://schemas.microsoft.com/office/drawing/2014/main" id="{691B2D7E-C8A4-1426-E5F1-17F0FA21782C}"/>
              </a:ext>
            </a:extLst>
          </p:cNvPr>
          <p:cNvGrpSpPr>
            <a:grpSpLocks/>
          </p:cNvGrpSpPr>
          <p:nvPr/>
        </p:nvGrpSpPr>
        <p:grpSpPr bwMode="auto">
          <a:xfrm>
            <a:off x="304800" y="5791200"/>
            <a:ext cx="8458200" cy="762000"/>
            <a:chOff x="192" y="3648"/>
            <a:chExt cx="5328" cy="480"/>
          </a:xfrm>
        </p:grpSpPr>
        <p:sp>
          <p:nvSpPr>
            <p:cNvPr id="395275" name="AutoShape 11">
              <a:extLst>
                <a:ext uri="{FF2B5EF4-FFF2-40B4-BE49-F238E27FC236}">
                  <a16:creationId xmlns:a16="http://schemas.microsoft.com/office/drawing/2014/main" id="{AAE002F9-5716-5229-80BF-99A3D140840D}"/>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95276" name="Text Box 12">
              <a:extLst>
                <a:ext uri="{FF2B5EF4-FFF2-40B4-BE49-F238E27FC236}">
                  <a16:creationId xmlns:a16="http://schemas.microsoft.com/office/drawing/2014/main" id="{164BFE9F-E3BB-F06C-9115-7E99C0CE9668}"/>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395277" name="Text Box 13">
              <a:extLst>
                <a:ext uri="{FF2B5EF4-FFF2-40B4-BE49-F238E27FC236}">
                  <a16:creationId xmlns:a16="http://schemas.microsoft.com/office/drawing/2014/main" id="{989AACE4-05A2-7B48-E3F5-EEA52B6C9F4A}"/>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395278" name="Text Box 14">
              <a:extLst>
                <a:ext uri="{FF2B5EF4-FFF2-40B4-BE49-F238E27FC236}">
                  <a16:creationId xmlns:a16="http://schemas.microsoft.com/office/drawing/2014/main" id="{70C07C61-9BC0-D860-3E18-2160899A4869}"/>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sp>
        <p:nvSpPr>
          <p:cNvPr id="395279" name="Line 15">
            <a:extLst>
              <a:ext uri="{FF2B5EF4-FFF2-40B4-BE49-F238E27FC236}">
                <a16:creationId xmlns:a16="http://schemas.microsoft.com/office/drawing/2014/main" id="{8099F0FF-464B-293F-54BE-B7047EC80714}"/>
              </a:ext>
            </a:extLst>
          </p:cNvPr>
          <p:cNvSpPr>
            <a:spLocks noChangeShapeType="1"/>
          </p:cNvSpPr>
          <p:nvPr/>
        </p:nvSpPr>
        <p:spPr bwMode="auto">
          <a:xfrm>
            <a:off x="1219200" y="5029200"/>
            <a:ext cx="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395280" name="saulSaysHi.asf">
            <a:hlinkClick r:id="" action="ppaction://media"/>
            <a:extLst>
              <a:ext uri="{FF2B5EF4-FFF2-40B4-BE49-F238E27FC236}">
                <a16:creationId xmlns:a16="http://schemas.microsoft.com/office/drawing/2014/main" id="{9133C656-C424-A291-1CB6-B717B0EA95F7}"/>
              </a:ext>
            </a:extLst>
          </p:cNvPr>
          <p:cNvPicPr>
            <a:picLocks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1524000" y="114300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395281" name="Text Box 17">
            <a:extLst>
              <a:ext uri="{FF2B5EF4-FFF2-40B4-BE49-F238E27FC236}">
                <a16:creationId xmlns:a16="http://schemas.microsoft.com/office/drawing/2014/main" id="{6A1C69FE-7823-90AA-8E6F-BD99BFABD4C5}"/>
              </a:ext>
            </a:extLst>
          </p:cNvPr>
          <p:cNvSpPr txBox="1">
            <a:spLocks noChangeArrowheads="1"/>
          </p:cNvSpPr>
          <p:nvPr/>
        </p:nvSpPr>
        <p:spPr bwMode="auto">
          <a:xfrm>
            <a:off x="3962400" y="49530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9528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95280"/>
                </p:tgtEl>
              </p:cMediaNode>
            </p:video>
            <p:seq concurrent="1" nextAc="seek">
              <p:cTn id="8" restart="whenNotActive" fill="hold" evtFilter="cancelBubble" nodeType="interactiveSeq">
                <p:stCondLst>
                  <p:cond evt="onClick" delay="0">
                    <p:tgtEl>
                      <p:spTgt spid="39528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95280"/>
                                        </p:tgtEl>
                                      </p:cBhvr>
                                    </p:cmd>
                                  </p:childTnLst>
                                </p:cTn>
                              </p:par>
                            </p:childTnLst>
                          </p:cTn>
                        </p:par>
                      </p:childTnLst>
                    </p:cTn>
                  </p:par>
                </p:childTnLst>
              </p:cTn>
              <p:nextCondLst>
                <p:cond evt="onClick" delay="0">
                  <p:tgtEl>
                    <p:spTgt spid="395280"/>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01" name="Rectangle 9">
            <a:extLst>
              <a:ext uri="{FF2B5EF4-FFF2-40B4-BE49-F238E27FC236}">
                <a16:creationId xmlns:a16="http://schemas.microsoft.com/office/drawing/2014/main" id="{BDCDA91D-61E6-D584-4AE9-C011F1628BEC}"/>
              </a:ext>
            </a:extLst>
          </p:cNvPr>
          <p:cNvSpPr>
            <a:spLocks noGrp="1" noChangeArrowheads="1"/>
          </p:cNvSpPr>
          <p:nvPr>
            <p:ph type="title"/>
          </p:nvPr>
        </p:nvSpPr>
        <p:spPr/>
        <p:txBody>
          <a:bodyPr/>
          <a:lstStyle/>
          <a:p>
            <a:r>
              <a:rPr lang="en-US" altLang="LID4096"/>
              <a:t>Physical but digital surrogates</a:t>
            </a:r>
          </a:p>
        </p:txBody>
      </p:sp>
      <p:sp>
        <p:nvSpPr>
          <p:cNvPr id="366597" name="Rectangle 5">
            <a:extLst>
              <a:ext uri="{FF2B5EF4-FFF2-40B4-BE49-F238E27FC236}">
                <a16:creationId xmlns:a16="http://schemas.microsoft.com/office/drawing/2014/main" id="{7C85F3B2-CB46-AC7C-C9D6-0366E0ABE083}"/>
              </a:ext>
            </a:extLst>
          </p:cNvPr>
          <p:cNvSpPr>
            <a:spLocks noChangeArrowheads="1"/>
          </p:cNvSpPr>
          <p:nvPr/>
        </p:nvSpPr>
        <p:spPr bwMode="auto">
          <a:xfrm>
            <a:off x="5384800" y="6521450"/>
            <a:ext cx="375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r>
              <a:rPr lang="en-US" altLang="LID4096" sz="1600" b="0" i="1">
                <a:solidFill>
                  <a:schemeClr val="tx2"/>
                </a:solidFill>
                <a:latin typeface="Verdana" panose="020B0604030504040204" pitchFamily="34" charset="0"/>
              </a:rPr>
              <a:t>Greenberg and Kuzuoka 2000</a:t>
            </a:r>
            <a:endParaRPr lang="en-US" altLang="LID4096" sz="1600" b="0" i="1">
              <a:latin typeface="Verdana" panose="020B0604030504040204" pitchFamily="34" charset="0"/>
            </a:endParaRPr>
          </a:p>
        </p:txBody>
      </p:sp>
      <p:pic>
        <p:nvPicPr>
          <p:cNvPr id="366598" name="Picture 6">
            <a:extLst>
              <a:ext uri="{FF2B5EF4-FFF2-40B4-BE49-F238E27FC236}">
                <a16:creationId xmlns:a16="http://schemas.microsoft.com/office/drawing/2014/main" id="{132E2BC7-D1E7-8240-A782-CB24FA245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895600"/>
            <a:ext cx="2362200" cy="205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6599" name="Picture 7">
            <a:extLst>
              <a:ext uri="{FF2B5EF4-FFF2-40B4-BE49-F238E27FC236}">
                <a16:creationId xmlns:a16="http://schemas.microsoft.com/office/drawing/2014/main" id="{E0A6BBE0-6596-6177-D51A-52C2A9709D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1676400"/>
            <a:ext cx="2362200"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6603" name="Picture 11">
            <a:extLst>
              <a:ext uri="{FF2B5EF4-FFF2-40B4-BE49-F238E27FC236}">
                <a16:creationId xmlns:a16="http://schemas.microsoft.com/office/drawing/2014/main" id="{9D3F09D7-1DAF-26E6-4B7C-C6C7CE5D78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676400"/>
            <a:ext cx="1730375"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6604" name="Picture 12">
            <a:extLst>
              <a:ext uri="{FF2B5EF4-FFF2-40B4-BE49-F238E27FC236}">
                <a16:creationId xmlns:a16="http://schemas.microsoft.com/office/drawing/2014/main" id="{604D1DDA-C841-EBCF-CF1F-FA761669BA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676400"/>
            <a:ext cx="2144713"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66605" name="Group 13">
            <a:extLst>
              <a:ext uri="{FF2B5EF4-FFF2-40B4-BE49-F238E27FC236}">
                <a16:creationId xmlns:a16="http://schemas.microsoft.com/office/drawing/2014/main" id="{800D758F-DD08-2107-CC53-1F48D04EAF5D}"/>
              </a:ext>
            </a:extLst>
          </p:cNvPr>
          <p:cNvGrpSpPr>
            <a:grpSpLocks/>
          </p:cNvGrpSpPr>
          <p:nvPr/>
        </p:nvGrpSpPr>
        <p:grpSpPr bwMode="auto">
          <a:xfrm>
            <a:off x="304800" y="5791200"/>
            <a:ext cx="8458200" cy="762000"/>
            <a:chOff x="192" y="3648"/>
            <a:chExt cx="5328" cy="480"/>
          </a:xfrm>
        </p:grpSpPr>
        <p:sp>
          <p:nvSpPr>
            <p:cNvPr id="366606" name="AutoShape 14">
              <a:extLst>
                <a:ext uri="{FF2B5EF4-FFF2-40B4-BE49-F238E27FC236}">
                  <a16:creationId xmlns:a16="http://schemas.microsoft.com/office/drawing/2014/main" id="{05E43E2B-ED2E-7710-C16B-6A81EE15B9C9}"/>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66607" name="Text Box 15">
              <a:extLst>
                <a:ext uri="{FF2B5EF4-FFF2-40B4-BE49-F238E27FC236}">
                  <a16:creationId xmlns:a16="http://schemas.microsoft.com/office/drawing/2014/main" id="{6855C50F-43AB-8077-1782-B5999CB2D937}"/>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366608" name="Text Box 16">
              <a:extLst>
                <a:ext uri="{FF2B5EF4-FFF2-40B4-BE49-F238E27FC236}">
                  <a16:creationId xmlns:a16="http://schemas.microsoft.com/office/drawing/2014/main" id="{F8F537C4-9F91-AD34-1284-27CD8E0EE3BF}"/>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366609" name="Text Box 17">
              <a:extLst>
                <a:ext uri="{FF2B5EF4-FFF2-40B4-BE49-F238E27FC236}">
                  <a16:creationId xmlns:a16="http://schemas.microsoft.com/office/drawing/2014/main" id="{147D47F3-7037-8760-2609-4E1AF34308C6}"/>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sp>
        <p:nvSpPr>
          <p:cNvPr id="366610" name="Line 18">
            <a:extLst>
              <a:ext uri="{FF2B5EF4-FFF2-40B4-BE49-F238E27FC236}">
                <a16:creationId xmlns:a16="http://schemas.microsoft.com/office/drawing/2014/main" id="{0F3ED712-F810-D574-C054-5D851FC8655A}"/>
              </a:ext>
            </a:extLst>
          </p:cNvPr>
          <p:cNvSpPr>
            <a:spLocks noChangeShapeType="1"/>
          </p:cNvSpPr>
          <p:nvPr/>
        </p:nvSpPr>
        <p:spPr bwMode="auto">
          <a:xfrm>
            <a:off x="1219200" y="5029200"/>
            <a:ext cx="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701" name="Rectangle 13">
            <a:extLst>
              <a:ext uri="{FF2B5EF4-FFF2-40B4-BE49-F238E27FC236}">
                <a16:creationId xmlns:a16="http://schemas.microsoft.com/office/drawing/2014/main" id="{CE16203E-735D-03C7-4381-9FA4BB85EECF}"/>
              </a:ext>
            </a:extLst>
          </p:cNvPr>
          <p:cNvSpPr>
            <a:spLocks noGrp="1" noChangeArrowheads="1"/>
          </p:cNvSpPr>
          <p:nvPr>
            <p:ph type="title"/>
          </p:nvPr>
        </p:nvSpPr>
        <p:spPr/>
        <p:txBody>
          <a:bodyPr/>
          <a:lstStyle/>
          <a:p>
            <a:r>
              <a:rPr lang="en-US" altLang="LID4096"/>
              <a:t>Physical but digital surrogates</a:t>
            </a:r>
          </a:p>
        </p:txBody>
      </p:sp>
      <p:sp>
        <p:nvSpPr>
          <p:cNvPr id="370702" name="Rectangle 14">
            <a:extLst>
              <a:ext uri="{FF2B5EF4-FFF2-40B4-BE49-F238E27FC236}">
                <a16:creationId xmlns:a16="http://schemas.microsoft.com/office/drawing/2014/main" id="{29FA51F6-7A12-E50C-5D43-F04627F267AF}"/>
              </a:ext>
            </a:extLst>
          </p:cNvPr>
          <p:cNvSpPr>
            <a:spLocks noGrp="1" noChangeArrowheads="1"/>
          </p:cNvSpPr>
          <p:nvPr>
            <p:ph type="body" idx="1"/>
          </p:nvPr>
        </p:nvSpPr>
        <p:spPr/>
        <p:txBody>
          <a:bodyPr/>
          <a:lstStyle/>
          <a:p>
            <a:r>
              <a:rPr lang="en-US" altLang="LID4096"/>
              <a:t>Privacy safeguard?</a:t>
            </a:r>
          </a:p>
          <a:p>
            <a:pPr lvl="1"/>
            <a:r>
              <a:rPr lang="en-US" altLang="LID4096"/>
              <a:t>limited information capture and abstraction</a:t>
            </a:r>
          </a:p>
        </p:txBody>
      </p:sp>
      <p:sp>
        <p:nvSpPr>
          <p:cNvPr id="370692" name="AutoShape 4">
            <a:extLst>
              <a:ext uri="{FF2B5EF4-FFF2-40B4-BE49-F238E27FC236}">
                <a16:creationId xmlns:a16="http://schemas.microsoft.com/office/drawing/2014/main" id="{3EB4A69A-5D02-DB98-8B5C-570D6FBC891B}"/>
              </a:ext>
            </a:extLst>
          </p:cNvPr>
          <p:cNvSpPr>
            <a:spLocks noChangeArrowheads="1"/>
          </p:cNvSpPr>
          <p:nvPr/>
        </p:nvSpPr>
        <p:spPr bwMode="auto">
          <a:xfrm>
            <a:off x="4267200" y="4876800"/>
            <a:ext cx="12192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12699">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70693" name="Text Box 5">
            <a:extLst>
              <a:ext uri="{FF2B5EF4-FFF2-40B4-BE49-F238E27FC236}">
                <a16:creationId xmlns:a16="http://schemas.microsoft.com/office/drawing/2014/main" id="{EE9DC95C-8840-F653-C726-8E2C98C9FCC3}"/>
              </a:ext>
            </a:extLst>
          </p:cNvPr>
          <p:cNvSpPr txBox="1">
            <a:spLocks noChangeArrowheads="1"/>
          </p:cNvSpPr>
          <p:nvPr/>
        </p:nvSpPr>
        <p:spPr bwMode="auto">
          <a:xfrm>
            <a:off x="4114800" y="4572000"/>
            <a:ext cx="1555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LID4096" sz="1800" b="0" i="1">
                <a:solidFill>
                  <a:schemeClr val="accent1"/>
                </a:solidFill>
              </a:rPr>
              <a:t>transformation</a:t>
            </a:r>
            <a:endParaRPr lang="en-US" altLang="LID4096" b="0">
              <a:solidFill>
                <a:schemeClr val="accent1"/>
              </a:solidFill>
            </a:endParaRPr>
          </a:p>
        </p:txBody>
      </p:sp>
      <p:sp>
        <p:nvSpPr>
          <p:cNvPr id="370694" name="Rectangle 6">
            <a:extLst>
              <a:ext uri="{FF2B5EF4-FFF2-40B4-BE49-F238E27FC236}">
                <a16:creationId xmlns:a16="http://schemas.microsoft.com/office/drawing/2014/main" id="{B05FD50D-9669-CCBE-9DAA-1A9435DFF48E}"/>
              </a:ext>
            </a:extLst>
          </p:cNvPr>
          <p:cNvSpPr>
            <a:spLocks noChangeArrowheads="1"/>
          </p:cNvSpPr>
          <p:nvPr/>
        </p:nvSpPr>
        <p:spPr bwMode="auto">
          <a:xfrm>
            <a:off x="1731963" y="2971800"/>
            <a:ext cx="16970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LID4096" sz="2000" b="0"/>
              <a:t>human activity</a:t>
            </a:r>
          </a:p>
        </p:txBody>
      </p:sp>
      <p:sp>
        <p:nvSpPr>
          <p:cNvPr id="370697" name="Rectangle 9">
            <a:extLst>
              <a:ext uri="{FF2B5EF4-FFF2-40B4-BE49-F238E27FC236}">
                <a16:creationId xmlns:a16="http://schemas.microsoft.com/office/drawing/2014/main" id="{025FD6D9-FA5C-667A-D5C5-23BA345811BB}"/>
              </a:ext>
            </a:extLst>
          </p:cNvPr>
          <p:cNvSpPr>
            <a:spLocks noChangeArrowheads="1"/>
          </p:cNvSpPr>
          <p:nvPr/>
        </p:nvSpPr>
        <p:spPr bwMode="auto">
          <a:xfrm>
            <a:off x="6324600" y="2971800"/>
            <a:ext cx="1949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LID4096" sz="2000" b="0"/>
              <a:t>surrogate activity</a:t>
            </a:r>
          </a:p>
        </p:txBody>
      </p:sp>
      <p:pic>
        <p:nvPicPr>
          <p:cNvPr id="370698" name="Picture 10">
            <a:extLst>
              <a:ext uri="{FF2B5EF4-FFF2-40B4-BE49-F238E27FC236}">
                <a16:creationId xmlns:a16="http://schemas.microsoft.com/office/drawing/2014/main" id="{4AE32215-C926-F68E-77A4-3BC6C6B94E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429000"/>
            <a:ext cx="3581400"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0703" name="Picture 15">
            <a:extLst>
              <a:ext uri="{FF2B5EF4-FFF2-40B4-BE49-F238E27FC236}">
                <a16:creationId xmlns:a16="http://schemas.microsoft.com/office/drawing/2014/main" id="{DE3C3FEB-EA12-A251-6450-62BA5D51F0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8518" b="22223"/>
          <a:stretch>
            <a:fillRect/>
          </a:stretch>
        </p:blipFill>
        <p:spPr bwMode="auto">
          <a:xfrm>
            <a:off x="4191000" y="5181600"/>
            <a:ext cx="16764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0704" name="Picture 16">
            <a:extLst>
              <a:ext uri="{FF2B5EF4-FFF2-40B4-BE49-F238E27FC236}">
                <a16:creationId xmlns:a16="http://schemas.microsoft.com/office/drawing/2014/main" id="{9A3B2518-3CC6-B3DB-9E1F-10589AAB01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4191000"/>
            <a:ext cx="2895600" cy="132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90146" name="Rectangle 2">
            <a:extLst>
              <a:ext uri="{FF2B5EF4-FFF2-40B4-BE49-F238E27FC236}">
                <a16:creationId xmlns:a16="http://schemas.microsoft.com/office/drawing/2014/main" id="{44C31FCA-EBE4-F0F6-3B44-FE45957588C4}"/>
              </a:ext>
            </a:extLst>
          </p:cNvPr>
          <p:cNvSpPr>
            <a:spLocks noGrp="1" noChangeArrowheads="1"/>
          </p:cNvSpPr>
          <p:nvPr>
            <p:ph type="title"/>
          </p:nvPr>
        </p:nvSpPr>
        <p:spPr/>
        <p:txBody>
          <a:bodyPr/>
          <a:lstStyle/>
          <a:p>
            <a:r>
              <a:rPr lang="en-US" altLang="LID4096">
                <a:solidFill>
                  <a:srgbClr val="FFCC00"/>
                </a:solidFill>
              </a:rPr>
              <a:t>Surrogates: Video</a:t>
            </a:r>
            <a:endParaRPr lang="en-CA" altLang="LID4096">
              <a:solidFill>
                <a:srgbClr val="FFCC00"/>
              </a:solidFill>
            </a:endParaRPr>
          </a:p>
        </p:txBody>
      </p:sp>
      <p:sp>
        <p:nvSpPr>
          <p:cNvPr id="390147" name="Rectangle 3">
            <a:extLst>
              <a:ext uri="{FF2B5EF4-FFF2-40B4-BE49-F238E27FC236}">
                <a16:creationId xmlns:a16="http://schemas.microsoft.com/office/drawing/2014/main" id="{C254D80E-02B8-AB14-C0D0-1FAABECF001C}"/>
              </a:ext>
            </a:extLst>
          </p:cNvPr>
          <p:cNvSpPr>
            <a:spLocks noGrp="1" noChangeArrowheads="1"/>
          </p:cNvSpPr>
          <p:nvPr>
            <p:ph type="body" idx="4294967295"/>
          </p:nvPr>
        </p:nvSpPr>
        <p:spPr>
          <a:xfrm>
            <a:off x="0" y="1981200"/>
            <a:ext cx="7772400" cy="4495800"/>
          </a:xfrm>
        </p:spPr>
        <p:txBody>
          <a:bodyPr/>
          <a:lstStyle/>
          <a:p>
            <a:pPr lvl="1">
              <a:buFontTx/>
              <a:buNone/>
            </a:pPr>
            <a:endParaRPr lang="en-CA" altLang="LID4096" i="1"/>
          </a:p>
          <a:p>
            <a:endParaRPr lang="en-CA" altLang="LID4096"/>
          </a:p>
        </p:txBody>
      </p:sp>
      <p:pic>
        <p:nvPicPr>
          <p:cNvPr id="390151" name="DigPysSurrOnly-15fps-bright.asf">
            <a:hlinkClick r:id="" action="ppaction://media"/>
            <a:extLst>
              <a:ext uri="{FF2B5EF4-FFF2-40B4-BE49-F238E27FC236}">
                <a16:creationId xmlns:a16="http://schemas.microsoft.com/office/drawing/2014/main" id="{8F21FE4F-C3AE-B729-EA51-60ED5AE87C9C}"/>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1524000" y="152400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390152" name="Rectangle 8">
            <a:extLst>
              <a:ext uri="{FF2B5EF4-FFF2-40B4-BE49-F238E27FC236}">
                <a16:creationId xmlns:a16="http://schemas.microsoft.com/office/drawing/2014/main" id="{368DC6A8-6DFE-3707-8BFD-92568CCB12CD}"/>
              </a:ext>
            </a:extLst>
          </p:cNvPr>
          <p:cNvSpPr>
            <a:spLocks noChangeArrowheads="1"/>
          </p:cNvSpPr>
          <p:nvPr/>
        </p:nvSpPr>
        <p:spPr bwMode="auto">
          <a:xfrm>
            <a:off x="5384800" y="6521450"/>
            <a:ext cx="375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r>
              <a:rPr lang="en-US" altLang="LID4096" sz="1600" b="0" i="1">
                <a:solidFill>
                  <a:srgbClr val="FFCC00"/>
                </a:solidFill>
                <a:latin typeface="Verdana" panose="020B0604030504040204" pitchFamily="34" charset="0"/>
              </a:rPr>
              <a:t>Greenberg and Kuzuoka 2000</a:t>
            </a:r>
          </a:p>
        </p:txBody>
      </p:sp>
      <p:sp>
        <p:nvSpPr>
          <p:cNvPr id="390153" name="Text Box 9">
            <a:extLst>
              <a:ext uri="{FF2B5EF4-FFF2-40B4-BE49-F238E27FC236}">
                <a16:creationId xmlns:a16="http://schemas.microsoft.com/office/drawing/2014/main" id="{B66DF6D2-3F7A-9359-96B5-ED93062AACD4}"/>
              </a:ext>
            </a:extLst>
          </p:cNvPr>
          <p:cNvSpPr txBox="1">
            <a:spLocks noChangeArrowheads="1"/>
          </p:cNvSpPr>
          <p:nvPr/>
        </p:nvSpPr>
        <p:spPr bwMode="auto">
          <a:xfrm>
            <a:off x="1524000" y="6035675"/>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90151"/>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90151"/>
                                        </p:tgtEl>
                                      </p:cBhvr>
                                    </p:cmd>
                                  </p:childTnLst>
                                </p:cTn>
                              </p:par>
                            </p:childTnLst>
                          </p:cTn>
                        </p:par>
                      </p:childTnLst>
                    </p:cTn>
                  </p:par>
                </p:childTnLst>
              </p:cTn>
              <p:nextCondLst>
                <p:cond evt="onClick" delay="0">
                  <p:tgtEl>
                    <p:spTgt spid="390151"/>
                  </p:tgtEl>
                </p:cond>
              </p:nextCondLst>
            </p:seq>
            <p:video>
              <p:cMediaNode vol="80000">
                <p:cTn id="7" fill="hold" display="0">
                  <p:stCondLst>
                    <p:cond delay="indefinite"/>
                  </p:stCondLst>
                </p:cTn>
                <p:tgtEl>
                  <p:spTgt spid="390151"/>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92197" name="alligator-middle.mpeg">
            <a:hlinkClick r:id="" action="ppaction://media"/>
            <a:extLst>
              <a:ext uri="{FF2B5EF4-FFF2-40B4-BE49-F238E27FC236}">
                <a16:creationId xmlns:a16="http://schemas.microsoft.com/office/drawing/2014/main" id="{F527D043-2337-7B1C-FFD2-96AB6B51A1E1}"/>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1295400" y="1524000"/>
            <a:ext cx="6858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392194" name="Rectangle 2">
            <a:extLst>
              <a:ext uri="{FF2B5EF4-FFF2-40B4-BE49-F238E27FC236}">
                <a16:creationId xmlns:a16="http://schemas.microsoft.com/office/drawing/2014/main" id="{34BE6108-B32A-B7DC-3312-821A641A7F3F}"/>
              </a:ext>
            </a:extLst>
          </p:cNvPr>
          <p:cNvSpPr>
            <a:spLocks noGrp="1" noChangeArrowheads="1"/>
          </p:cNvSpPr>
          <p:nvPr>
            <p:ph type="title"/>
          </p:nvPr>
        </p:nvSpPr>
        <p:spPr/>
        <p:txBody>
          <a:bodyPr/>
          <a:lstStyle/>
          <a:p>
            <a:r>
              <a:rPr lang="en-US" altLang="LID4096">
                <a:solidFill>
                  <a:srgbClr val="FFCC00"/>
                </a:solidFill>
              </a:rPr>
              <a:t>Physical surrogates: Video</a:t>
            </a:r>
            <a:endParaRPr lang="en-CA" altLang="LID4096">
              <a:solidFill>
                <a:srgbClr val="FFCC00"/>
              </a:solidFill>
            </a:endParaRPr>
          </a:p>
        </p:txBody>
      </p:sp>
      <p:sp>
        <p:nvSpPr>
          <p:cNvPr id="392195" name="Rectangle 3">
            <a:extLst>
              <a:ext uri="{FF2B5EF4-FFF2-40B4-BE49-F238E27FC236}">
                <a16:creationId xmlns:a16="http://schemas.microsoft.com/office/drawing/2014/main" id="{1161732E-099A-7E40-DC95-5CEEB23B8949}"/>
              </a:ext>
            </a:extLst>
          </p:cNvPr>
          <p:cNvSpPr>
            <a:spLocks noGrp="1" noChangeArrowheads="1"/>
          </p:cNvSpPr>
          <p:nvPr>
            <p:ph type="body" idx="4294967295"/>
          </p:nvPr>
        </p:nvSpPr>
        <p:spPr>
          <a:xfrm>
            <a:off x="0" y="1981200"/>
            <a:ext cx="7772400" cy="4495800"/>
          </a:xfrm>
        </p:spPr>
        <p:txBody>
          <a:bodyPr/>
          <a:lstStyle/>
          <a:p>
            <a:pPr lvl="1">
              <a:buFontTx/>
              <a:buNone/>
            </a:pPr>
            <a:endParaRPr lang="en-CA" altLang="LID4096" i="1"/>
          </a:p>
          <a:p>
            <a:endParaRPr lang="en-CA" altLang="LID4096"/>
          </a:p>
        </p:txBody>
      </p:sp>
      <p:sp>
        <p:nvSpPr>
          <p:cNvPr id="392198" name="Rectangle 6">
            <a:extLst>
              <a:ext uri="{FF2B5EF4-FFF2-40B4-BE49-F238E27FC236}">
                <a16:creationId xmlns:a16="http://schemas.microsoft.com/office/drawing/2014/main" id="{98D417A4-1069-D3E7-67E6-A83299291DFB}"/>
              </a:ext>
            </a:extLst>
          </p:cNvPr>
          <p:cNvSpPr>
            <a:spLocks noChangeArrowheads="1"/>
          </p:cNvSpPr>
          <p:nvPr/>
        </p:nvSpPr>
        <p:spPr bwMode="auto">
          <a:xfrm>
            <a:off x="6934200" y="6521450"/>
            <a:ext cx="2209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b="0" i="1">
                <a:solidFill>
                  <a:srgbClr val="FFCC00"/>
                </a:solidFill>
                <a:latin typeface="Verdana" panose="020B0604030504040204" pitchFamily="34" charset="0"/>
              </a:rPr>
              <a:t>By Hideaki Kuzuoka</a:t>
            </a:r>
          </a:p>
        </p:txBody>
      </p:sp>
      <p:sp>
        <p:nvSpPr>
          <p:cNvPr id="392199" name="Text Box 7">
            <a:extLst>
              <a:ext uri="{FF2B5EF4-FFF2-40B4-BE49-F238E27FC236}">
                <a16:creationId xmlns:a16="http://schemas.microsoft.com/office/drawing/2014/main" id="{F553042D-16D8-7866-F2F6-A5DB1F70D68F}"/>
              </a:ext>
            </a:extLst>
          </p:cNvPr>
          <p:cNvSpPr txBox="1">
            <a:spLocks noChangeArrowheads="1"/>
          </p:cNvSpPr>
          <p:nvPr/>
        </p:nvSpPr>
        <p:spPr bwMode="auto">
          <a:xfrm>
            <a:off x="1524000" y="6035675"/>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9219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92197"/>
                                        </p:tgtEl>
                                      </p:cBhvr>
                                    </p:cmd>
                                  </p:childTnLst>
                                </p:cTn>
                              </p:par>
                            </p:childTnLst>
                          </p:cTn>
                        </p:par>
                      </p:childTnLst>
                    </p:cTn>
                  </p:par>
                </p:childTnLst>
              </p:cTn>
              <p:nextCondLst>
                <p:cond evt="onClick" delay="0">
                  <p:tgtEl>
                    <p:spTgt spid="392197"/>
                  </p:tgtEl>
                </p:cond>
              </p:nextCondLst>
            </p:seq>
            <p:video>
              <p:cMediaNode vol="80000">
                <p:cTn id="7" fill="hold" display="0">
                  <p:stCondLst>
                    <p:cond delay="indefinite"/>
                  </p:stCondLst>
                </p:cTn>
                <p:tgtEl>
                  <p:spTgt spid="392197"/>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a:extLst>
              <a:ext uri="{FF2B5EF4-FFF2-40B4-BE49-F238E27FC236}">
                <a16:creationId xmlns:a16="http://schemas.microsoft.com/office/drawing/2014/main" id="{D555B65C-1848-3ECB-E2AA-6F3DC0AB12F5}"/>
              </a:ext>
            </a:extLst>
          </p:cNvPr>
          <p:cNvSpPr>
            <a:spLocks noGrp="1" noChangeArrowheads="1"/>
          </p:cNvSpPr>
          <p:nvPr>
            <p:ph type="title"/>
          </p:nvPr>
        </p:nvSpPr>
        <p:spPr/>
        <p:txBody>
          <a:bodyPr/>
          <a:lstStyle/>
          <a:p>
            <a:r>
              <a:rPr lang="en-US" altLang="LID4096"/>
              <a:t>Digression: Phidgets</a:t>
            </a:r>
            <a:endParaRPr lang="en-CA" altLang="LID4096"/>
          </a:p>
        </p:txBody>
      </p:sp>
      <p:sp>
        <p:nvSpPr>
          <p:cNvPr id="602115" name="Rectangle 3">
            <a:extLst>
              <a:ext uri="{FF2B5EF4-FFF2-40B4-BE49-F238E27FC236}">
                <a16:creationId xmlns:a16="http://schemas.microsoft.com/office/drawing/2014/main" id="{098FE33B-6DDE-2873-9217-3F086DED9ACB}"/>
              </a:ext>
            </a:extLst>
          </p:cNvPr>
          <p:cNvSpPr>
            <a:spLocks noGrp="1" noChangeArrowheads="1"/>
          </p:cNvSpPr>
          <p:nvPr>
            <p:ph type="body" idx="4294967295"/>
          </p:nvPr>
        </p:nvSpPr>
        <p:spPr>
          <a:xfrm>
            <a:off x="457200" y="3124200"/>
            <a:ext cx="2209800" cy="685800"/>
          </a:xfrm>
        </p:spPr>
        <p:txBody>
          <a:bodyPr/>
          <a:lstStyle/>
          <a:p>
            <a:r>
              <a:rPr lang="en-US" altLang="LID4096" sz="2200"/>
              <a:t>Servo</a:t>
            </a:r>
            <a:br>
              <a:rPr lang="en-US" altLang="LID4096" sz="2200"/>
            </a:br>
            <a:r>
              <a:rPr lang="en-US" altLang="LID4096" sz="1600"/>
              <a:t>2 servo motors</a:t>
            </a:r>
          </a:p>
        </p:txBody>
      </p:sp>
      <p:sp>
        <p:nvSpPr>
          <p:cNvPr id="602116" name="Rectangle 4">
            <a:extLst>
              <a:ext uri="{FF2B5EF4-FFF2-40B4-BE49-F238E27FC236}">
                <a16:creationId xmlns:a16="http://schemas.microsoft.com/office/drawing/2014/main" id="{C14E8583-3984-168C-2DBE-555EFE56616A}"/>
              </a:ext>
            </a:extLst>
          </p:cNvPr>
          <p:cNvSpPr>
            <a:spLocks noChangeArrowheads="1"/>
          </p:cNvSpPr>
          <p:nvPr/>
        </p:nvSpPr>
        <p:spPr bwMode="auto">
          <a:xfrm>
            <a:off x="6019800" y="3248025"/>
            <a:ext cx="2057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LID4096" sz="2200" b="0">
                <a:solidFill>
                  <a:srgbClr val="000066"/>
                </a:solidFill>
                <a:latin typeface="Verdana" panose="020B0604030504040204" pitchFamily="34" charset="0"/>
              </a:rPr>
              <a:t>InterfaceKit</a:t>
            </a:r>
            <a:br>
              <a:rPr lang="en-US" altLang="LID4096" sz="2200" b="0">
                <a:solidFill>
                  <a:srgbClr val="000066"/>
                </a:solidFill>
                <a:latin typeface="Verdana" panose="020B0604030504040204" pitchFamily="34" charset="0"/>
              </a:rPr>
            </a:br>
            <a:r>
              <a:rPr lang="en-US" altLang="LID4096" sz="1600" b="0">
                <a:solidFill>
                  <a:srgbClr val="000066"/>
                </a:solidFill>
                <a:latin typeface="Verdana" panose="020B0604030504040204" pitchFamily="34" charset="0"/>
              </a:rPr>
              <a:t>8 inputs</a:t>
            </a:r>
            <a:br>
              <a:rPr lang="en-US" altLang="LID4096" sz="1600" b="0">
                <a:solidFill>
                  <a:srgbClr val="000066"/>
                </a:solidFill>
                <a:latin typeface="Verdana" panose="020B0604030504040204" pitchFamily="34" charset="0"/>
              </a:rPr>
            </a:br>
            <a:r>
              <a:rPr lang="en-US" altLang="LID4096" sz="1600" b="0">
                <a:solidFill>
                  <a:srgbClr val="000066"/>
                </a:solidFill>
                <a:latin typeface="Verdana" panose="020B0604030504040204" pitchFamily="34" charset="0"/>
              </a:rPr>
              <a:t>2 sensors</a:t>
            </a:r>
            <a:br>
              <a:rPr lang="en-US" altLang="LID4096" sz="1600" b="0">
                <a:solidFill>
                  <a:srgbClr val="000066"/>
                </a:solidFill>
                <a:latin typeface="Verdana" panose="020B0604030504040204" pitchFamily="34" charset="0"/>
              </a:rPr>
            </a:br>
            <a:r>
              <a:rPr lang="en-US" altLang="LID4096" sz="1600" b="0">
                <a:solidFill>
                  <a:srgbClr val="000066"/>
                </a:solidFill>
                <a:latin typeface="Verdana" panose="020B0604030504040204" pitchFamily="34" charset="0"/>
              </a:rPr>
              <a:t>8 outputs </a:t>
            </a:r>
            <a:br>
              <a:rPr lang="en-US" altLang="LID4096" sz="1600" b="0">
                <a:solidFill>
                  <a:srgbClr val="000066"/>
                </a:solidFill>
                <a:latin typeface="Verdana" panose="020B0604030504040204" pitchFamily="34" charset="0"/>
              </a:rPr>
            </a:br>
            <a:endParaRPr lang="en-US" altLang="LID4096" sz="1600" b="0">
              <a:solidFill>
                <a:srgbClr val="000066"/>
              </a:solidFill>
              <a:latin typeface="Verdana" panose="020B0604030504040204" pitchFamily="34" charset="0"/>
            </a:endParaRPr>
          </a:p>
        </p:txBody>
      </p:sp>
      <p:sp>
        <p:nvSpPr>
          <p:cNvPr id="602117" name="Rectangle 5">
            <a:extLst>
              <a:ext uri="{FF2B5EF4-FFF2-40B4-BE49-F238E27FC236}">
                <a16:creationId xmlns:a16="http://schemas.microsoft.com/office/drawing/2014/main" id="{4A6A9439-406A-9D77-A90D-1D7A6F578DE1}"/>
              </a:ext>
            </a:extLst>
          </p:cNvPr>
          <p:cNvSpPr>
            <a:spLocks noChangeArrowheads="1"/>
          </p:cNvSpPr>
          <p:nvPr/>
        </p:nvSpPr>
        <p:spPr bwMode="auto">
          <a:xfrm>
            <a:off x="457200" y="5943600"/>
            <a:ext cx="3124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LID4096" sz="2200" b="0">
                <a:solidFill>
                  <a:srgbClr val="000066"/>
                </a:solidFill>
                <a:latin typeface="Verdana" panose="020B0604030504040204" pitchFamily="34" charset="0"/>
              </a:rPr>
              <a:t>Powerbar</a:t>
            </a:r>
            <a:br>
              <a:rPr lang="en-US" altLang="LID4096" sz="2200" b="0">
                <a:solidFill>
                  <a:srgbClr val="000066"/>
                </a:solidFill>
                <a:latin typeface="Verdana" panose="020B0604030504040204" pitchFamily="34" charset="0"/>
              </a:rPr>
            </a:br>
            <a:r>
              <a:rPr lang="en-US" altLang="LID4096" sz="1600" b="0">
                <a:solidFill>
                  <a:srgbClr val="000066"/>
                </a:solidFill>
                <a:latin typeface="Verdana" panose="020B0604030504040204" pitchFamily="34" charset="0"/>
              </a:rPr>
              <a:t>4 120 volt outlets</a:t>
            </a:r>
          </a:p>
        </p:txBody>
      </p:sp>
      <p:graphicFrame>
        <p:nvGraphicFramePr>
          <p:cNvPr id="602118" name="Object 6">
            <a:extLst>
              <a:ext uri="{FF2B5EF4-FFF2-40B4-BE49-F238E27FC236}">
                <a16:creationId xmlns:a16="http://schemas.microsoft.com/office/drawing/2014/main" id="{055B9E56-52F7-DBF8-4E1C-8967FC26E2C9}"/>
              </a:ext>
            </a:extLst>
          </p:cNvPr>
          <p:cNvGraphicFramePr>
            <a:graphicFrameLocks noChangeAspect="1"/>
          </p:cNvGraphicFramePr>
          <p:nvPr/>
        </p:nvGraphicFramePr>
        <p:xfrm>
          <a:off x="6172200" y="1371600"/>
          <a:ext cx="2209800" cy="1892300"/>
        </p:xfrm>
        <a:graphic>
          <a:graphicData uri="http://schemas.openxmlformats.org/presentationml/2006/ole">
            <mc:AlternateContent xmlns:mc="http://schemas.openxmlformats.org/markup-compatibility/2006">
              <mc:Choice xmlns:v="urn:schemas-microsoft-com:vml" Requires="v">
                <p:oleObj name="Photo Editor Photo" r:id="rId3" imgW="5020376" imgH="4296375" progId="MSPhotoEd.3">
                  <p:embed/>
                </p:oleObj>
              </mc:Choice>
              <mc:Fallback>
                <p:oleObj name="Photo Editor Photo" r:id="rId3" imgW="5020376" imgH="4296375" progId="MSPhotoEd.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371600"/>
                        <a:ext cx="2209800"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02119" name="Picture 7">
            <a:extLst>
              <a:ext uri="{FF2B5EF4-FFF2-40B4-BE49-F238E27FC236}">
                <a16:creationId xmlns:a16="http://schemas.microsoft.com/office/drawing/2014/main" id="{2B74BF40-21BB-8DA0-6B26-A9E94686C1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371600"/>
            <a:ext cx="2971800" cy="1812925"/>
          </a:xfrm>
          <a:prstGeom prst="rect">
            <a:avLst/>
          </a:prstGeom>
          <a:noFill/>
          <a:extLst>
            <a:ext uri="{909E8E84-426E-40DD-AFC4-6F175D3DCCD1}">
              <a14:hiddenFill xmlns:a14="http://schemas.microsoft.com/office/drawing/2010/main">
                <a:solidFill>
                  <a:srgbClr val="FFFFFF"/>
                </a:solidFill>
              </a14:hiddenFill>
            </a:ext>
          </a:extLst>
        </p:spPr>
      </p:pic>
      <p:pic>
        <p:nvPicPr>
          <p:cNvPr id="602120" name="Picture 8">
            <a:extLst>
              <a:ext uri="{FF2B5EF4-FFF2-40B4-BE49-F238E27FC236}">
                <a16:creationId xmlns:a16="http://schemas.microsoft.com/office/drawing/2014/main" id="{323E7D19-AB6A-57FC-4DAA-D9DB50D62A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572000"/>
            <a:ext cx="8077200" cy="145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2121" name="Rectangle 9">
            <a:extLst>
              <a:ext uri="{FF2B5EF4-FFF2-40B4-BE49-F238E27FC236}">
                <a16:creationId xmlns:a16="http://schemas.microsoft.com/office/drawing/2014/main" id="{9A02CD17-C784-2BE1-26F3-89BD195E24ED}"/>
              </a:ext>
            </a:extLst>
          </p:cNvPr>
          <p:cNvSpPr>
            <a:spLocks noChangeArrowheads="1"/>
          </p:cNvSpPr>
          <p:nvPr/>
        </p:nvSpPr>
        <p:spPr bwMode="auto">
          <a:xfrm>
            <a:off x="6477000" y="6521450"/>
            <a:ext cx="23812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b="0" i="1">
                <a:latin typeface="Verdana" panose="020B0604030504040204" pitchFamily="34" charset="0"/>
              </a:rPr>
              <a:t>with Chester Phidgett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604162" name="Rectangle 2">
            <a:extLst>
              <a:ext uri="{FF2B5EF4-FFF2-40B4-BE49-F238E27FC236}">
                <a16:creationId xmlns:a16="http://schemas.microsoft.com/office/drawing/2014/main" id="{22DC0A07-2A28-E09A-FF0E-E21157B10489}"/>
              </a:ext>
            </a:extLst>
          </p:cNvPr>
          <p:cNvSpPr>
            <a:spLocks noGrp="1" noChangeArrowheads="1"/>
          </p:cNvSpPr>
          <p:nvPr>
            <p:ph type="title"/>
          </p:nvPr>
        </p:nvSpPr>
        <p:spPr>
          <a:xfrm>
            <a:off x="457200" y="685800"/>
            <a:ext cx="7924800" cy="533400"/>
          </a:xfrm>
        </p:spPr>
        <p:txBody>
          <a:bodyPr/>
          <a:lstStyle/>
          <a:p>
            <a:r>
              <a:rPr lang="en-US" altLang="LID4096">
                <a:solidFill>
                  <a:srgbClr val="FFCC00"/>
                </a:solidFill>
              </a:rPr>
              <a:t>Phidgets: Student awareness projects</a:t>
            </a:r>
            <a:endParaRPr lang="en-CA" altLang="LID4096">
              <a:solidFill>
                <a:srgbClr val="FFCC00"/>
              </a:solidFill>
            </a:endParaRPr>
          </a:p>
        </p:txBody>
      </p:sp>
      <p:sp>
        <p:nvSpPr>
          <p:cNvPr id="604163" name="Rectangle 3">
            <a:extLst>
              <a:ext uri="{FF2B5EF4-FFF2-40B4-BE49-F238E27FC236}">
                <a16:creationId xmlns:a16="http://schemas.microsoft.com/office/drawing/2014/main" id="{CF15BB3F-E6DA-DCF0-E6CC-8A58C2BB8C93}"/>
              </a:ext>
            </a:extLst>
          </p:cNvPr>
          <p:cNvSpPr>
            <a:spLocks noGrp="1" noChangeArrowheads="1"/>
          </p:cNvSpPr>
          <p:nvPr>
            <p:ph type="body" idx="4294967295"/>
          </p:nvPr>
        </p:nvSpPr>
        <p:spPr>
          <a:xfrm>
            <a:off x="0" y="1981200"/>
            <a:ext cx="7772400" cy="4495800"/>
          </a:xfrm>
        </p:spPr>
        <p:txBody>
          <a:bodyPr/>
          <a:lstStyle/>
          <a:p>
            <a:pPr lvl="1">
              <a:buFontTx/>
              <a:buNone/>
            </a:pPr>
            <a:endParaRPr lang="en-CA" altLang="LID4096" i="1"/>
          </a:p>
          <a:p>
            <a:endParaRPr lang="en-CA" altLang="LID4096"/>
          </a:p>
        </p:txBody>
      </p:sp>
      <p:pic>
        <p:nvPicPr>
          <p:cNvPr id="604166" name="phidgets-awarenessonly.asf">
            <a:hlinkClick r:id="" action="ppaction://media"/>
            <a:extLst>
              <a:ext uri="{FF2B5EF4-FFF2-40B4-BE49-F238E27FC236}">
                <a16:creationId xmlns:a16="http://schemas.microsoft.com/office/drawing/2014/main" id="{F03886D3-B032-E8F1-A966-3EAD79FC40F4}"/>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1524000" y="152400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604167" name="Text Box 7">
            <a:extLst>
              <a:ext uri="{FF2B5EF4-FFF2-40B4-BE49-F238E27FC236}">
                <a16:creationId xmlns:a16="http://schemas.microsoft.com/office/drawing/2014/main" id="{ED40B0BD-9366-25BB-C212-4160BCA57B16}"/>
              </a:ext>
            </a:extLst>
          </p:cNvPr>
          <p:cNvSpPr txBox="1">
            <a:spLocks noChangeArrowheads="1"/>
          </p:cNvSpPr>
          <p:nvPr/>
        </p:nvSpPr>
        <p:spPr bwMode="auto">
          <a:xfrm>
            <a:off x="1524000" y="6035675"/>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04166"/>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604166"/>
                                        </p:tgtEl>
                                      </p:cBhvr>
                                    </p:cmd>
                                  </p:childTnLst>
                                </p:cTn>
                              </p:par>
                            </p:childTnLst>
                          </p:cTn>
                        </p:par>
                      </p:childTnLst>
                    </p:cTn>
                  </p:par>
                </p:childTnLst>
              </p:cTn>
              <p:nextCondLst>
                <p:cond evt="onClick" delay="0">
                  <p:tgtEl>
                    <p:spTgt spid="604166"/>
                  </p:tgtEl>
                </p:cond>
              </p:nextCondLst>
            </p:seq>
            <p:video>
              <p:cMediaNode vol="80000">
                <p:cTn id="7" fill="hold" display="0">
                  <p:stCondLst>
                    <p:cond delay="indefinite"/>
                  </p:stCondLst>
                </p:cTn>
                <p:tgtEl>
                  <p:spTgt spid="604166"/>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50" name="Rectangle 18">
            <a:extLst>
              <a:ext uri="{FF2B5EF4-FFF2-40B4-BE49-F238E27FC236}">
                <a16:creationId xmlns:a16="http://schemas.microsoft.com/office/drawing/2014/main" id="{259DD25C-59E5-021E-FCA3-7BCC66F23A8A}"/>
              </a:ext>
            </a:extLst>
          </p:cNvPr>
          <p:cNvSpPr>
            <a:spLocks noGrp="1" noChangeArrowheads="1"/>
          </p:cNvSpPr>
          <p:nvPr>
            <p:ph type="title"/>
          </p:nvPr>
        </p:nvSpPr>
        <p:spPr/>
        <p:txBody>
          <a:bodyPr/>
          <a:lstStyle/>
          <a:p>
            <a:r>
              <a:rPr lang="en-US" altLang="LID4096"/>
              <a:t>Awareness information</a:t>
            </a:r>
          </a:p>
        </p:txBody>
      </p:sp>
      <p:sp>
        <p:nvSpPr>
          <p:cNvPr id="402451" name="Rectangle 19">
            <a:extLst>
              <a:ext uri="{FF2B5EF4-FFF2-40B4-BE49-F238E27FC236}">
                <a16:creationId xmlns:a16="http://schemas.microsoft.com/office/drawing/2014/main" id="{0BF22B18-0D27-8253-D28A-7C96187D3A40}"/>
              </a:ext>
            </a:extLst>
          </p:cNvPr>
          <p:cNvSpPr>
            <a:spLocks noGrp="1" noChangeArrowheads="1"/>
          </p:cNvSpPr>
          <p:nvPr>
            <p:ph type="body" idx="1"/>
          </p:nvPr>
        </p:nvSpPr>
        <p:spPr>
          <a:xfrm>
            <a:off x="3200400" y="3048000"/>
            <a:ext cx="5791200" cy="2209800"/>
          </a:xfrm>
        </p:spPr>
        <p:txBody>
          <a:bodyPr/>
          <a:lstStyle/>
          <a:p>
            <a:pPr>
              <a:lnSpc>
                <a:spcPct val="120000"/>
              </a:lnSpc>
            </a:pPr>
            <a:r>
              <a:rPr lang="en-US" altLang="LID4096"/>
              <a:t>Rich</a:t>
            </a:r>
          </a:p>
          <a:p>
            <a:pPr>
              <a:lnSpc>
                <a:spcPct val="120000"/>
              </a:lnSpc>
            </a:pPr>
            <a:r>
              <a:rPr lang="en-US" altLang="LID4096"/>
              <a:t>Compete for attention</a:t>
            </a:r>
          </a:p>
          <a:p>
            <a:pPr>
              <a:lnSpc>
                <a:spcPct val="120000"/>
              </a:lnSpc>
            </a:pPr>
            <a:r>
              <a:rPr lang="en-US" altLang="LID4096"/>
              <a:t>Shared resource</a:t>
            </a:r>
          </a:p>
          <a:p>
            <a:pPr>
              <a:lnSpc>
                <a:spcPct val="120000"/>
              </a:lnSpc>
            </a:pPr>
            <a:r>
              <a:rPr lang="en-US" altLang="LID4096"/>
              <a:t>Socially produced and manipulated </a:t>
            </a:r>
          </a:p>
          <a:p>
            <a:endParaRPr lang="en-US" altLang="LID4096"/>
          </a:p>
          <a:p>
            <a:pPr lvl="1"/>
            <a:endParaRPr lang="en-US" altLang="LID4096"/>
          </a:p>
        </p:txBody>
      </p:sp>
      <p:grpSp>
        <p:nvGrpSpPr>
          <p:cNvPr id="402499" name="Group 67">
            <a:extLst>
              <a:ext uri="{FF2B5EF4-FFF2-40B4-BE49-F238E27FC236}">
                <a16:creationId xmlns:a16="http://schemas.microsoft.com/office/drawing/2014/main" id="{6D20E668-2CE4-86B1-877D-F9AD650E63F1}"/>
              </a:ext>
            </a:extLst>
          </p:cNvPr>
          <p:cNvGrpSpPr>
            <a:grpSpLocks/>
          </p:cNvGrpSpPr>
          <p:nvPr/>
        </p:nvGrpSpPr>
        <p:grpSpPr bwMode="auto">
          <a:xfrm flipH="1">
            <a:off x="6324600" y="2667000"/>
            <a:ext cx="2571750" cy="2092325"/>
            <a:chOff x="3024" y="1308"/>
            <a:chExt cx="1620" cy="1318"/>
          </a:xfrm>
        </p:grpSpPr>
        <p:sp>
          <p:nvSpPr>
            <p:cNvPr id="402452" name="Freeform 20">
              <a:extLst>
                <a:ext uri="{FF2B5EF4-FFF2-40B4-BE49-F238E27FC236}">
                  <a16:creationId xmlns:a16="http://schemas.microsoft.com/office/drawing/2014/main" id="{5CD0459C-4843-F982-832E-479B3C3DDA5A}"/>
                </a:ext>
              </a:extLst>
            </p:cNvPr>
            <p:cNvSpPr>
              <a:spLocks/>
            </p:cNvSpPr>
            <p:nvPr/>
          </p:nvSpPr>
          <p:spPr bwMode="auto">
            <a:xfrm>
              <a:off x="3156" y="1308"/>
              <a:ext cx="1488" cy="1318"/>
            </a:xfrm>
            <a:custGeom>
              <a:avLst/>
              <a:gdLst>
                <a:gd name="T0" fmla="*/ 2538 w 2977"/>
                <a:gd name="T1" fmla="*/ 2636 h 2636"/>
                <a:gd name="T2" fmla="*/ 2400 w 2977"/>
                <a:gd name="T3" fmla="*/ 2636 h 2636"/>
                <a:gd name="T4" fmla="*/ 2246 w 2977"/>
                <a:gd name="T5" fmla="*/ 2636 h 2636"/>
                <a:gd name="T6" fmla="*/ 2080 w 2977"/>
                <a:gd name="T7" fmla="*/ 2636 h 2636"/>
                <a:gd name="T8" fmla="*/ 1906 w 2977"/>
                <a:gd name="T9" fmla="*/ 2636 h 2636"/>
                <a:gd name="T10" fmla="*/ 1723 w 2977"/>
                <a:gd name="T11" fmla="*/ 2636 h 2636"/>
                <a:gd name="T12" fmla="*/ 1538 w 2977"/>
                <a:gd name="T13" fmla="*/ 2636 h 2636"/>
                <a:gd name="T14" fmla="*/ 1350 w 2977"/>
                <a:gd name="T15" fmla="*/ 2636 h 2636"/>
                <a:gd name="T16" fmla="*/ 1164 w 2977"/>
                <a:gd name="T17" fmla="*/ 2636 h 2636"/>
                <a:gd name="T18" fmla="*/ 979 w 2977"/>
                <a:gd name="T19" fmla="*/ 2636 h 2636"/>
                <a:gd name="T20" fmla="*/ 803 w 2977"/>
                <a:gd name="T21" fmla="*/ 2636 h 2636"/>
                <a:gd name="T22" fmla="*/ 636 w 2977"/>
                <a:gd name="T23" fmla="*/ 2636 h 2636"/>
                <a:gd name="T24" fmla="*/ 481 w 2977"/>
                <a:gd name="T25" fmla="*/ 2636 h 2636"/>
                <a:gd name="T26" fmla="*/ 338 w 2977"/>
                <a:gd name="T27" fmla="*/ 2636 h 2636"/>
                <a:gd name="T28" fmla="*/ 215 w 2977"/>
                <a:gd name="T29" fmla="*/ 2636 h 2636"/>
                <a:gd name="T30" fmla="*/ 110 w 2977"/>
                <a:gd name="T31" fmla="*/ 2636 h 2636"/>
                <a:gd name="T32" fmla="*/ 30 w 2977"/>
                <a:gd name="T33" fmla="*/ 2636 h 2636"/>
                <a:gd name="T34" fmla="*/ 42 w 2977"/>
                <a:gd name="T35" fmla="*/ 2622 h 2636"/>
                <a:gd name="T36" fmla="*/ 62 w 2977"/>
                <a:gd name="T37" fmla="*/ 2570 h 2636"/>
                <a:gd name="T38" fmla="*/ 83 w 2977"/>
                <a:gd name="T39" fmla="*/ 2506 h 2636"/>
                <a:gd name="T40" fmla="*/ 109 w 2977"/>
                <a:gd name="T41" fmla="*/ 2434 h 2636"/>
                <a:gd name="T42" fmla="*/ 136 w 2977"/>
                <a:gd name="T43" fmla="*/ 2353 h 2636"/>
                <a:gd name="T44" fmla="*/ 167 w 2977"/>
                <a:gd name="T45" fmla="*/ 2269 h 2636"/>
                <a:gd name="T46" fmla="*/ 198 w 2977"/>
                <a:gd name="T47" fmla="*/ 2182 h 2636"/>
                <a:gd name="T48" fmla="*/ 229 w 2977"/>
                <a:gd name="T49" fmla="*/ 2096 h 2636"/>
                <a:gd name="T50" fmla="*/ 259 w 2977"/>
                <a:gd name="T51" fmla="*/ 2008 h 2636"/>
                <a:gd name="T52" fmla="*/ 287 w 2977"/>
                <a:gd name="T53" fmla="*/ 1927 h 2636"/>
                <a:gd name="T54" fmla="*/ 313 w 2977"/>
                <a:gd name="T55" fmla="*/ 1851 h 2636"/>
                <a:gd name="T56" fmla="*/ 338 w 2977"/>
                <a:gd name="T57" fmla="*/ 1786 h 2636"/>
                <a:gd name="T58" fmla="*/ 357 w 2977"/>
                <a:gd name="T59" fmla="*/ 1730 h 2636"/>
                <a:gd name="T60" fmla="*/ 372 w 2977"/>
                <a:gd name="T61" fmla="*/ 1687 h 2636"/>
                <a:gd name="T62" fmla="*/ 382 w 2977"/>
                <a:gd name="T63" fmla="*/ 1660 h 2636"/>
                <a:gd name="T64" fmla="*/ 386 w 2977"/>
                <a:gd name="T65" fmla="*/ 1652 h 2636"/>
                <a:gd name="T66" fmla="*/ 0 w 2977"/>
                <a:gd name="T67" fmla="*/ 1469 h 2636"/>
                <a:gd name="T68" fmla="*/ 298 w 2977"/>
                <a:gd name="T69" fmla="*/ 0 h 2636"/>
                <a:gd name="T70" fmla="*/ 1817 w 2977"/>
                <a:gd name="T71" fmla="*/ 300 h 2636"/>
                <a:gd name="T72" fmla="*/ 2977 w 2977"/>
                <a:gd name="T73" fmla="*/ 760 h 2636"/>
                <a:gd name="T74" fmla="*/ 2448 w 2977"/>
                <a:gd name="T75" fmla="*/ 1097 h 2636"/>
                <a:gd name="T76" fmla="*/ 2448 w 2977"/>
                <a:gd name="T77" fmla="*/ 1111 h 2636"/>
                <a:gd name="T78" fmla="*/ 2451 w 2977"/>
                <a:gd name="T79" fmla="*/ 1151 h 2636"/>
                <a:gd name="T80" fmla="*/ 2454 w 2977"/>
                <a:gd name="T81" fmla="*/ 1213 h 2636"/>
                <a:gd name="T82" fmla="*/ 2459 w 2977"/>
                <a:gd name="T83" fmla="*/ 1297 h 2636"/>
                <a:gd name="T84" fmla="*/ 2464 w 2977"/>
                <a:gd name="T85" fmla="*/ 1395 h 2636"/>
                <a:gd name="T86" fmla="*/ 2471 w 2977"/>
                <a:gd name="T87" fmla="*/ 1510 h 2636"/>
                <a:gd name="T88" fmla="*/ 2478 w 2977"/>
                <a:gd name="T89" fmla="*/ 1632 h 2636"/>
                <a:gd name="T90" fmla="*/ 2486 w 2977"/>
                <a:gd name="T91" fmla="*/ 1764 h 2636"/>
                <a:gd name="T92" fmla="*/ 2493 w 2977"/>
                <a:gd name="T93" fmla="*/ 1896 h 2636"/>
                <a:gd name="T94" fmla="*/ 2501 w 2977"/>
                <a:gd name="T95" fmla="*/ 2029 h 2636"/>
                <a:gd name="T96" fmla="*/ 2509 w 2977"/>
                <a:gd name="T97" fmla="*/ 2162 h 2636"/>
                <a:gd name="T98" fmla="*/ 2517 w 2977"/>
                <a:gd name="T99" fmla="*/ 2286 h 2636"/>
                <a:gd name="T100" fmla="*/ 2522 w 2977"/>
                <a:gd name="T101" fmla="*/ 2400 h 2636"/>
                <a:gd name="T102" fmla="*/ 2529 w 2977"/>
                <a:gd name="T103" fmla="*/ 2505 h 2636"/>
                <a:gd name="T104" fmla="*/ 2535 w 2977"/>
                <a:gd name="T105" fmla="*/ 2592 h 2636"/>
                <a:gd name="T106" fmla="*/ 2538 w 2977"/>
                <a:gd name="T107" fmla="*/ 2636 h 2636"/>
                <a:gd name="T108" fmla="*/ 2538 w 2977"/>
                <a:gd name="T109" fmla="*/ 2636 h 2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77" h="2636">
                  <a:moveTo>
                    <a:pt x="2538" y="2636"/>
                  </a:moveTo>
                  <a:lnTo>
                    <a:pt x="2400" y="2636"/>
                  </a:lnTo>
                  <a:lnTo>
                    <a:pt x="2246" y="2636"/>
                  </a:lnTo>
                  <a:lnTo>
                    <a:pt x="2080" y="2636"/>
                  </a:lnTo>
                  <a:lnTo>
                    <a:pt x="1906" y="2636"/>
                  </a:lnTo>
                  <a:lnTo>
                    <a:pt x="1723" y="2636"/>
                  </a:lnTo>
                  <a:lnTo>
                    <a:pt x="1538" y="2636"/>
                  </a:lnTo>
                  <a:lnTo>
                    <a:pt x="1350" y="2636"/>
                  </a:lnTo>
                  <a:lnTo>
                    <a:pt x="1164" y="2636"/>
                  </a:lnTo>
                  <a:lnTo>
                    <a:pt x="979" y="2636"/>
                  </a:lnTo>
                  <a:lnTo>
                    <a:pt x="803" y="2636"/>
                  </a:lnTo>
                  <a:lnTo>
                    <a:pt x="636" y="2636"/>
                  </a:lnTo>
                  <a:lnTo>
                    <a:pt x="481" y="2636"/>
                  </a:lnTo>
                  <a:lnTo>
                    <a:pt x="338" y="2636"/>
                  </a:lnTo>
                  <a:lnTo>
                    <a:pt x="215" y="2636"/>
                  </a:lnTo>
                  <a:lnTo>
                    <a:pt x="110" y="2636"/>
                  </a:lnTo>
                  <a:lnTo>
                    <a:pt x="30" y="2636"/>
                  </a:lnTo>
                  <a:lnTo>
                    <a:pt x="42" y="2622"/>
                  </a:lnTo>
                  <a:lnTo>
                    <a:pt x="62" y="2570"/>
                  </a:lnTo>
                  <a:lnTo>
                    <a:pt x="83" y="2506"/>
                  </a:lnTo>
                  <a:lnTo>
                    <a:pt x="109" y="2434"/>
                  </a:lnTo>
                  <a:lnTo>
                    <a:pt x="136" y="2353"/>
                  </a:lnTo>
                  <a:lnTo>
                    <a:pt x="167" y="2269"/>
                  </a:lnTo>
                  <a:lnTo>
                    <a:pt x="198" y="2182"/>
                  </a:lnTo>
                  <a:lnTo>
                    <a:pt x="229" y="2096"/>
                  </a:lnTo>
                  <a:lnTo>
                    <a:pt x="259" y="2008"/>
                  </a:lnTo>
                  <a:lnTo>
                    <a:pt x="287" y="1927"/>
                  </a:lnTo>
                  <a:lnTo>
                    <a:pt x="313" y="1851"/>
                  </a:lnTo>
                  <a:lnTo>
                    <a:pt x="338" y="1786"/>
                  </a:lnTo>
                  <a:lnTo>
                    <a:pt x="357" y="1730"/>
                  </a:lnTo>
                  <a:lnTo>
                    <a:pt x="372" y="1687"/>
                  </a:lnTo>
                  <a:lnTo>
                    <a:pt x="382" y="1660"/>
                  </a:lnTo>
                  <a:lnTo>
                    <a:pt x="386" y="1652"/>
                  </a:lnTo>
                  <a:lnTo>
                    <a:pt x="0" y="1469"/>
                  </a:lnTo>
                  <a:lnTo>
                    <a:pt x="298" y="0"/>
                  </a:lnTo>
                  <a:lnTo>
                    <a:pt x="1817" y="300"/>
                  </a:lnTo>
                  <a:lnTo>
                    <a:pt x="2977" y="760"/>
                  </a:lnTo>
                  <a:lnTo>
                    <a:pt x="2448" y="1097"/>
                  </a:lnTo>
                  <a:lnTo>
                    <a:pt x="2448" y="1111"/>
                  </a:lnTo>
                  <a:lnTo>
                    <a:pt x="2451" y="1151"/>
                  </a:lnTo>
                  <a:lnTo>
                    <a:pt x="2454" y="1213"/>
                  </a:lnTo>
                  <a:lnTo>
                    <a:pt x="2459" y="1297"/>
                  </a:lnTo>
                  <a:lnTo>
                    <a:pt x="2464" y="1395"/>
                  </a:lnTo>
                  <a:lnTo>
                    <a:pt x="2471" y="1510"/>
                  </a:lnTo>
                  <a:lnTo>
                    <a:pt x="2478" y="1632"/>
                  </a:lnTo>
                  <a:lnTo>
                    <a:pt x="2486" y="1764"/>
                  </a:lnTo>
                  <a:lnTo>
                    <a:pt x="2493" y="1896"/>
                  </a:lnTo>
                  <a:lnTo>
                    <a:pt x="2501" y="2029"/>
                  </a:lnTo>
                  <a:lnTo>
                    <a:pt x="2509" y="2162"/>
                  </a:lnTo>
                  <a:lnTo>
                    <a:pt x="2517" y="2286"/>
                  </a:lnTo>
                  <a:lnTo>
                    <a:pt x="2522" y="2400"/>
                  </a:lnTo>
                  <a:lnTo>
                    <a:pt x="2529" y="2505"/>
                  </a:lnTo>
                  <a:lnTo>
                    <a:pt x="2535" y="2592"/>
                  </a:lnTo>
                  <a:lnTo>
                    <a:pt x="2538" y="2636"/>
                  </a:lnTo>
                  <a:lnTo>
                    <a:pt x="2538" y="2636"/>
                  </a:lnTo>
                  <a:close/>
                </a:path>
              </a:pathLst>
            </a:custGeom>
            <a:solidFill>
              <a:srgbClr val="B0C2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53" name="Freeform 21">
              <a:extLst>
                <a:ext uri="{FF2B5EF4-FFF2-40B4-BE49-F238E27FC236}">
                  <a16:creationId xmlns:a16="http://schemas.microsoft.com/office/drawing/2014/main" id="{8BD0B937-FC89-A2C3-0304-7E190B4FD7ED}"/>
                </a:ext>
              </a:extLst>
            </p:cNvPr>
            <p:cNvSpPr>
              <a:spLocks/>
            </p:cNvSpPr>
            <p:nvPr/>
          </p:nvSpPr>
          <p:spPr bwMode="auto">
            <a:xfrm>
              <a:off x="3243" y="1414"/>
              <a:ext cx="1191" cy="1212"/>
            </a:xfrm>
            <a:custGeom>
              <a:avLst/>
              <a:gdLst>
                <a:gd name="T0" fmla="*/ 2305 w 2382"/>
                <a:gd name="T1" fmla="*/ 2424 h 2424"/>
                <a:gd name="T2" fmla="*/ 2178 w 2382"/>
                <a:gd name="T3" fmla="*/ 2424 h 2424"/>
                <a:gd name="T4" fmla="*/ 2043 w 2382"/>
                <a:gd name="T5" fmla="*/ 2424 h 2424"/>
                <a:gd name="T6" fmla="*/ 1897 w 2382"/>
                <a:gd name="T7" fmla="*/ 2424 h 2424"/>
                <a:gd name="T8" fmla="*/ 1745 w 2382"/>
                <a:gd name="T9" fmla="*/ 2424 h 2424"/>
                <a:gd name="T10" fmla="*/ 1587 w 2382"/>
                <a:gd name="T11" fmla="*/ 2424 h 2424"/>
                <a:gd name="T12" fmla="*/ 1425 w 2382"/>
                <a:gd name="T13" fmla="*/ 2424 h 2424"/>
                <a:gd name="T14" fmla="*/ 1261 w 2382"/>
                <a:gd name="T15" fmla="*/ 2424 h 2424"/>
                <a:gd name="T16" fmla="*/ 1100 w 2382"/>
                <a:gd name="T17" fmla="*/ 2424 h 2424"/>
                <a:gd name="T18" fmla="*/ 937 w 2382"/>
                <a:gd name="T19" fmla="*/ 2424 h 2424"/>
                <a:gd name="T20" fmla="*/ 778 w 2382"/>
                <a:gd name="T21" fmla="*/ 2424 h 2424"/>
                <a:gd name="T22" fmla="*/ 625 w 2382"/>
                <a:gd name="T23" fmla="*/ 2424 h 2424"/>
                <a:gd name="T24" fmla="*/ 480 w 2382"/>
                <a:gd name="T25" fmla="*/ 2424 h 2424"/>
                <a:gd name="T26" fmla="*/ 341 w 2382"/>
                <a:gd name="T27" fmla="*/ 2424 h 2424"/>
                <a:gd name="T28" fmla="*/ 215 w 2382"/>
                <a:gd name="T29" fmla="*/ 2424 h 2424"/>
                <a:gd name="T30" fmla="*/ 99 w 2382"/>
                <a:gd name="T31" fmla="*/ 2424 h 2424"/>
                <a:gd name="T32" fmla="*/ 0 w 2382"/>
                <a:gd name="T33" fmla="*/ 2424 h 2424"/>
                <a:gd name="T34" fmla="*/ 11 w 2382"/>
                <a:gd name="T35" fmla="*/ 2415 h 2424"/>
                <a:gd name="T36" fmla="*/ 26 w 2382"/>
                <a:gd name="T37" fmla="*/ 2374 h 2424"/>
                <a:gd name="T38" fmla="*/ 43 w 2382"/>
                <a:gd name="T39" fmla="*/ 2325 h 2424"/>
                <a:gd name="T40" fmla="*/ 62 w 2382"/>
                <a:gd name="T41" fmla="*/ 2272 h 2424"/>
                <a:gd name="T42" fmla="*/ 83 w 2382"/>
                <a:gd name="T43" fmla="*/ 2215 h 2424"/>
                <a:gd name="T44" fmla="*/ 104 w 2382"/>
                <a:gd name="T45" fmla="*/ 2154 h 2424"/>
                <a:gd name="T46" fmla="*/ 126 w 2382"/>
                <a:gd name="T47" fmla="*/ 2093 h 2424"/>
                <a:gd name="T48" fmla="*/ 149 w 2382"/>
                <a:gd name="T49" fmla="*/ 2031 h 2424"/>
                <a:gd name="T50" fmla="*/ 170 w 2382"/>
                <a:gd name="T51" fmla="*/ 1971 h 2424"/>
                <a:gd name="T52" fmla="*/ 190 w 2382"/>
                <a:gd name="T53" fmla="*/ 1914 h 2424"/>
                <a:gd name="T54" fmla="*/ 209 w 2382"/>
                <a:gd name="T55" fmla="*/ 1862 h 2424"/>
                <a:gd name="T56" fmla="*/ 227 w 2382"/>
                <a:gd name="T57" fmla="*/ 1817 h 2424"/>
                <a:gd name="T58" fmla="*/ 240 w 2382"/>
                <a:gd name="T59" fmla="*/ 1778 h 2424"/>
                <a:gd name="T60" fmla="*/ 250 w 2382"/>
                <a:gd name="T61" fmla="*/ 1751 h 2424"/>
                <a:gd name="T62" fmla="*/ 256 w 2382"/>
                <a:gd name="T63" fmla="*/ 1732 h 2424"/>
                <a:gd name="T64" fmla="*/ 260 w 2382"/>
                <a:gd name="T65" fmla="*/ 1727 h 2424"/>
                <a:gd name="T66" fmla="*/ 287 w 2382"/>
                <a:gd name="T67" fmla="*/ 664 h 2424"/>
                <a:gd name="T68" fmla="*/ 945 w 2382"/>
                <a:gd name="T69" fmla="*/ 0 h 2424"/>
                <a:gd name="T70" fmla="*/ 2382 w 2382"/>
                <a:gd name="T71" fmla="*/ 546 h 2424"/>
                <a:gd name="T72" fmla="*/ 2061 w 2382"/>
                <a:gd name="T73" fmla="*/ 1130 h 2424"/>
                <a:gd name="T74" fmla="*/ 2165 w 2382"/>
                <a:gd name="T75" fmla="*/ 1347 h 2424"/>
                <a:gd name="T76" fmla="*/ 2165 w 2382"/>
                <a:gd name="T77" fmla="*/ 1356 h 2424"/>
                <a:gd name="T78" fmla="*/ 2169 w 2382"/>
                <a:gd name="T79" fmla="*/ 1384 h 2424"/>
                <a:gd name="T80" fmla="*/ 2175 w 2382"/>
                <a:gd name="T81" fmla="*/ 1428 h 2424"/>
                <a:gd name="T82" fmla="*/ 2182 w 2382"/>
                <a:gd name="T83" fmla="*/ 1486 h 2424"/>
                <a:gd name="T84" fmla="*/ 2189 w 2382"/>
                <a:gd name="T85" fmla="*/ 1553 h 2424"/>
                <a:gd name="T86" fmla="*/ 2201 w 2382"/>
                <a:gd name="T87" fmla="*/ 1632 h 2424"/>
                <a:gd name="T88" fmla="*/ 2211 w 2382"/>
                <a:gd name="T89" fmla="*/ 1716 h 2424"/>
                <a:gd name="T90" fmla="*/ 2224 w 2382"/>
                <a:gd name="T91" fmla="*/ 1807 h 2424"/>
                <a:gd name="T92" fmla="*/ 2234 w 2382"/>
                <a:gd name="T93" fmla="*/ 1899 h 2424"/>
                <a:gd name="T94" fmla="*/ 2246 w 2382"/>
                <a:gd name="T95" fmla="*/ 1993 h 2424"/>
                <a:gd name="T96" fmla="*/ 2258 w 2382"/>
                <a:gd name="T97" fmla="*/ 2084 h 2424"/>
                <a:gd name="T98" fmla="*/ 2270 w 2382"/>
                <a:gd name="T99" fmla="*/ 2174 h 2424"/>
                <a:gd name="T100" fmla="*/ 2280 w 2382"/>
                <a:gd name="T101" fmla="*/ 2256 h 2424"/>
                <a:gd name="T102" fmla="*/ 2290 w 2382"/>
                <a:gd name="T103" fmla="*/ 2331 h 2424"/>
                <a:gd name="T104" fmla="*/ 2297 w 2382"/>
                <a:gd name="T105" fmla="*/ 2395 h 2424"/>
                <a:gd name="T106" fmla="*/ 2305 w 2382"/>
                <a:gd name="T107" fmla="*/ 2424 h 2424"/>
                <a:gd name="T108" fmla="*/ 2305 w 2382"/>
                <a:gd name="T109" fmla="*/ 2424 h 2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82" h="2424">
                  <a:moveTo>
                    <a:pt x="2305" y="2424"/>
                  </a:moveTo>
                  <a:lnTo>
                    <a:pt x="2178" y="2424"/>
                  </a:lnTo>
                  <a:lnTo>
                    <a:pt x="2043" y="2424"/>
                  </a:lnTo>
                  <a:lnTo>
                    <a:pt x="1897" y="2424"/>
                  </a:lnTo>
                  <a:lnTo>
                    <a:pt x="1745" y="2424"/>
                  </a:lnTo>
                  <a:lnTo>
                    <a:pt x="1587" y="2424"/>
                  </a:lnTo>
                  <a:lnTo>
                    <a:pt x="1425" y="2424"/>
                  </a:lnTo>
                  <a:lnTo>
                    <a:pt x="1261" y="2424"/>
                  </a:lnTo>
                  <a:lnTo>
                    <a:pt x="1100" y="2424"/>
                  </a:lnTo>
                  <a:lnTo>
                    <a:pt x="937" y="2424"/>
                  </a:lnTo>
                  <a:lnTo>
                    <a:pt x="778" y="2424"/>
                  </a:lnTo>
                  <a:lnTo>
                    <a:pt x="625" y="2424"/>
                  </a:lnTo>
                  <a:lnTo>
                    <a:pt x="480" y="2424"/>
                  </a:lnTo>
                  <a:lnTo>
                    <a:pt x="341" y="2424"/>
                  </a:lnTo>
                  <a:lnTo>
                    <a:pt x="215" y="2424"/>
                  </a:lnTo>
                  <a:lnTo>
                    <a:pt x="99" y="2424"/>
                  </a:lnTo>
                  <a:lnTo>
                    <a:pt x="0" y="2424"/>
                  </a:lnTo>
                  <a:lnTo>
                    <a:pt x="11" y="2415"/>
                  </a:lnTo>
                  <a:lnTo>
                    <a:pt x="26" y="2374"/>
                  </a:lnTo>
                  <a:lnTo>
                    <a:pt x="43" y="2325"/>
                  </a:lnTo>
                  <a:lnTo>
                    <a:pt x="62" y="2272"/>
                  </a:lnTo>
                  <a:lnTo>
                    <a:pt x="83" y="2215"/>
                  </a:lnTo>
                  <a:lnTo>
                    <a:pt x="104" y="2154"/>
                  </a:lnTo>
                  <a:lnTo>
                    <a:pt x="126" y="2093"/>
                  </a:lnTo>
                  <a:lnTo>
                    <a:pt x="149" y="2031"/>
                  </a:lnTo>
                  <a:lnTo>
                    <a:pt x="170" y="1971"/>
                  </a:lnTo>
                  <a:lnTo>
                    <a:pt x="190" y="1914"/>
                  </a:lnTo>
                  <a:lnTo>
                    <a:pt x="209" y="1862"/>
                  </a:lnTo>
                  <a:lnTo>
                    <a:pt x="227" y="1817"/>
                  </a:lnTo>
                  <a:lnTo>
                    <a:pt x="240" y="1778"/>
                  </a:lnTo>
                  <a:lnTo>
                    <a:pt x="250" y="1751"/>
                  </a:lnTo>
                  <a:lnTo>
                    <a:pt x="256" y="1732"/>
                  </a:lnTo>
                  <a:lnTo>
                    <a:pt x="260" y="1727"/>
                  </a:lnTo>
                  <a:lnTo>
                    <a:pt x="287" y="664"/>
                  </a:lnTo>
                  <a:lnTo>
                    <a:pt x="945" y="0"/>
                  </a:lnTo>
                  <a:lnTo>
                    <a:pt x="2382" y="546"/>
                  </a:lnTo>
                  <a:lnTo>
                    <a:pt x="2061" y="1130"/>
                  </a:lnTo>
                  <a:lnTo>
                    <a:pt x="2165" y="1347"/>
                  </a:lnTo>
                  <a:lnTo>
                    <a:pt x="2165" y="1356"/>
                  </a:lnTo>
                  <a:lnTo>
                    <a:pt x="2169" y="1384"/>
                  </a:lnTo>
                  <a:lnTo>
                    <a:pt x="2175" y="1428"/>
                  </a:lnTo>
                  <a:lnTo>
                    <a:pt x="2182" y="1486"/>
                  </a:lnTo>
                  <a:lnTo>
                    <a:pt x="2189" y="1553"/>
                  </a:lnTo>
                  <a:lnTo>
                    <a:pt x="2201" y="1632"/>
                  </a:lnTo>
                  <a:lnTo>
                    <a:pt x="2211" y="1716"/>
                  </a:lnTo>
                  <a:lnTo>
                    <a:pt x="2224" y="1807"/>
                  </a:lnTo>
                  <a:lnTo>
                    <a:pt x="2234" y="1899"/>
                  </a:lnTo>
                  <a:lnTo>
                    <a:pt x="2246" y="1993"/>
                  </a:lnTo>
                  <a:lnTo>
                    <a:pt x="2258" y="2084"/>
                  </a:lnTo>
                  <a:lnTo>
                    <a:pt x="2270" y="2174"/>
                  </a:lnTo>
                  <a:lnTo>
                    <a:pt x="2280" y="2256"/>
                  </a:lnTo>
                  <a:lnTo>
                    <a:pt x="2290" y="2331"/>
                  </a:lnTo>
                  <a:lnTo>
                    <a:pt x="2297" y="2395"/>
                  </a:lnTo>
                  <a:lnTo>
                    <a:pt x="2305" y="2424"/>
                  </a:lnTo>
                  <a:lnTo>
                    <a:pt x="2305" y="2424"/>
                  </a:lnTo>
                  <a:close/>
                </a:path>
              </a:pathLst>
            </a:custGeom>
            <a:solidFill>
              <a:srgbClr val="8A998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54" name="Freeform 22">
              <a:extLst>
                <a:ext uri="{FF2B5EF4-FFF2-40B4-BE49-F238E27FC236}">
                  <a16:creationId xmlns:a16="http://schemas.microsoft.com/office/drawing/2014/main" id="{1ECC3E4F-FCF0-66AB-884E-34D26F895B92}"/>
                </a:ext>
              </a:extLst>
            </p:cNvPr>
            <p:cNvSpPr>
              <a:spLocks/>
            </p:cNvSpPr>
            <p:nvPr/>
          </p:nvSpPr>
          <p:spPr bwMode="auto">
            <a:xfrm>
              <a:off x="3321" y="1512"/>
              <a:ext cx="1023" cy="1114"/>
            </a:xfrm>
            <a:custGeom>
              <a:avLst/>
              <a:gdLst>
                <a:gd name="T0" fmla="*/ 2045 w 2045"/>
                <a:gd name="T1" fmla="*/ 2228 h 2228"/>
                <a:gd name="T2" fmla="*/ 1930 w 2045"/>
                <a:gd name="T3" fmla="*/ 2228 h 2228"/>
                <a:gd name="T4" fmla="*/ 1808 w 2045"/>
                <a:gd name="T5" fmla="*/ 2228 h 2228"/>
                <a:gd name="T6" fmla="*/ 1680 w 2045"/>
                <a:gd name="T7" fmla="*/ 2228 h 2228"/>
                <a:gd name="T8" fmla="*/ 1549 w 2045"/>
                <a:gd name="T9" fmla="*/ 2228 h 2228"/>
                <a:gd name="T10" fmla="*/ 1412 w 2045"/>
                <a:gd name="T11" fmla="*/ 2228 h 2228"/>
                <a:gd name="T12" fmla="*/ 1275 w 2045"/>
                <a:gd name="T13" fmla="*/ 2228 h 2228"/>
                <a:gd name="T14" fmla="*/ 1135 w 2045"/>
                <a:gd name="T15" fmla="*/ 2228 h 2228"/>
                <a:gd name="T16" fmla="*/ 997 w 2045"/>
                <a:gd name="T17" fmla="*/ 2228 h 2228"/>
                <a:gd name="T18" fmla="*/ 857 w 2045"/>
                <a:gd name="T19" fmla="*/ 2228 h 2228"/>
                <a:gd name="T20" fmla="*/ 719 w 2045"/>
                <a:gd name="T21" fmla="*/ 2228 h 2228"/>
                <a:gd name="T22" fmla="*/ 585 w 2045"/>
                <a:gd name="T23" fmla="*/ 2228 h 2228"/>
                <a:gd name="T24" fmla="*/ 456 w 2045"/>
                <a:gd name="T25" fmla="*/ 2228 h 2228"/>
                <a:gd name="T26" fmla="*/ 331 w 2045"/>
                <a:gd name="T27" fmla="*/ 2228 h 2228"/>
                <a:gd name="T28" fmla="*/ 213 w 2045"/>
                <a:gd name="T29" fmla="*/ 2228 h 2228"/>
                <a:gd name="T30" fmla="*/ 102 w 2045"/>
                <a:gd name="T31" fmla="*/ 2228 h 2228"/>
                <a:gd name="T32" fmla="*/ 0 w 2045"/>
                <a:gd name="T33" fmla="*/ 2228 h 2228"/>
                <a:gd name="T34" fmla="*/ 6 w 2045"/>
                <a:gd name="T35" fmla="*/ 2207 h 2228"/>
                <a:gd name="T36" fmla="*/ 19 w 2045"/>
                <a:gd name="T37" fmla="*/ 2150 h 2228"/>
                <a:gd name="T38" fmla="*/ 32 w 2045"/>
                <a:gd name="T39" fmla="*/ 2080 h 2228"/>
                <a:gd name="T40" fmla="*/ 48 w 2045"/>
                <a:gd name="T41" fmla="*/ 1998 h 2228"/>
                <a:gd name="T42" fmla="*/ 66 w 2045"/>
                <a:gd name="T43" fmla="*/ 1908 h 2228"/>
                <a:gd name="T44" fmla="*/ 85 w 2045"/>
                <a:gd name="T45" fmla="*/ 1813 h 2228"/>
                <a:gd name="T46" fmla="*/ 104 w 2045"/>
                <a:gd name="T47" fmla="*/ 1714 h 2228"/>
                <a:gd name="T48" fmla="*/ 125 w 2045"/>
                <a:gd name="T49" fmla="*/ 1616 h 2228"/>
                <a:gd name="T50" fmla="*/ 143 w 2045"/>
                <a:gd name="T51" fmla="*/ 1516 h 2228"/>
                <a:gd name="T52" fmla="*/ 162 w 2045"/>
                <a:gd name="T53" fmla="*/ 1424 h 2228"/>
                <a:gd name="T54" fmla="*/ 177 w 2045"/>
                <a:gd name="T55" fmla="*/ 1339 h 2228"/>
                <a:gd name="T56" fmla="*/ 194 w 2045"/>
                <a:gd name="T57" fmla="*/ 1264 h 2228"/>
                <a:gd name="T58" fmla="*/ 205 w 2045"/>
                <a:gd name="T59" fmla="*/ 1200 h 2228"/>
                <a:gd name="T60" fmla="*/ 215 w 2045"/>
                <a:gd name="T61" fmla="*/ 1153 h 2228"/>
                <a:gd name="T62" fmla="*/ 221 w 2045"/>
                <a:gd name="T63" fmla="*/ 1121 h 2228"/>
                <a:gd name="T64" fmla="*/ 224 w 2045"/>
                <a:gd name="T65" fmla="*/ 1111 h 2228"/>
                <a:gd name="T66" fmla="*/ 145 w 2045"/>
                <a:gd name="T67" fmla="*/ 736 h 2228"/>
                <a:gd name="T68" fmla="*/ 550 w 2045"/>
                <a:gd name="T69" fmla="*/ 96 h 2228"/>
                <a:gd name="T70" fmla="*/ 1228 w 2045"/>
                <a:gd name="T71" fmla="*/ 0 h 2228"/>
                <a:gd name="T72" fmla="*/ 1893 w 2045"/>
                <a:gd name="T73" fmla="*/ 490 h 2228"/>
                <a:gd name="T74" fmla="*/ 1819 w 2045"/>
                <a:gd name="T75" fmla="*/ 1423 h 2228"/>
                <a:gd name="T76" fmla="*/ 1820 w 2045"/>
                <a:gd name="T77" fmla="*/ 1429 h 2228"/>
                <a:gd name="T78" fmla="*/ 1826 w 2045"/>
                <a:gd name="T79" fmla="*/ 1449 h 2228"/>
                <a:gd name="T80" fmla="*/ 1835 w 2045"/>
                <a:gd name="T81" fmla="*/ 1482 h 2228"/>
                <a:gd name="T82" fmla="*/ 1847 w 2045"/>
                <a:gd name="T83" fmla="*/ 1527 h 2228"/>
                <a:gd name="T84" fmla="*/ 1860 w 2045"/>
                <a:gd name="T85" fmla="*/ 1579 h 2228"/>
                <a:gd name="T86" fmla="*/ 1878 w 2045"/>
                <a:gd name="T87" fmla="*/ 1638 h 2228"/>
                <a:gd name="T88" fmla="*/ 1894 w 2045"/>
                <a:gd name="T89" fmla="*/ 1702 h 2228"/>
                <a:gd name="T90" fmla="*/ 1914 w 2045"/>
                <a:gd name="T91" fmla="*/ 1771 h 2228"/>
                <a:gd name="T92" fmla="*/ 1932 w 2045"/>
                <a:gd name="T93" fmla="*/ 1841 h 2228"/>
                <a:gd name="T94" fmla="*/ 1952 w 2045"/>
                <a:gd name="T95" fmla="*/ 1912 h 2228"/>
                <a:gd name="T96" fmla="*/ 1970 w 2045"/>
                <a:gd name="T97" fmla="*/ 1980 h 2228"/>
                <a:gd name="T98" fmla="*/ 1990 w 2045"/>
                <a:gd name="T99" fmla="*/ 2048 h 2228"/>
                <a:gd name="T100" fmla="*/ 2006 w 2045"/>
                <a:gd name="T101" fmla="*/ 2109 h 2228"/>
                <a:gd name="T102" fmla="*/ 2022 w 2045"/>
                <a:gd name="T103" fmla="*/ 2166 h 2228"/>
                <a:gd name="T104" fmla="*/ 2033 w 2045"/>
                <a:gd name="T105" fmla="*/ 2213 h 2228"/>
                <a:gd name="T106" fmla="*/ 2045 w 2045"/>
                <a:gd name="T107" fmla="*/ 2228 h 2228"/>
                <a:gd name="T108" fmla="*/ 2045 w 2045"/>
                <a:gd name="T109" fmla="*/ 2228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45" h="2228">
                  <a:moveTo>
                    <a:pt x="2045" y="2228"/>
                  </a:moveTo>
                  <a:lnTo>
                    <a:pt x="1930" y="2228"/>
                  </a:lnTo>
                  <a:lnTo>
                    <a:pt x="1808" y="2228"/>
                  </a:lnTo>
                  <a:lnTo>
                    <a:pt x="1680" y="2228"/>
                  </a:lnTo>
                  <a:lnTo>
                    <a:pt x="1549" y="2228"/>
                  </a:lnTo>
                  <a:lnTo>
                    <a:pt x="1412" y="2228"/>
                  </a:lnTo>
                  <a:lnTo>
                    <a:pt x="1275" y="2228"/>
                  </a:lnTo>
                  <a:lnTo>
                    <a:pt x="1135" y="2228"/>
                  </a:lnTo>
                  <a:lnTo>
                    <a:pt x="997" y="2228"/>
                  </a:lnTo>
                  <a:lnTo>
                    <a:pt x="857" y="2228"/>
                  </a:lnTo>
                  <a:lnTo>
                    <a:pt x="719" y="2228"/>
                  </a:lnTo>
                  <a:lnTo>
                    <a:pt x="585" y="2228"/>
                  </a:lnTo>
                  <a:lnTo>
                    <a:pt x="456" y="2228"/>
                  </a:lnTo>
                  <a:lnTo>
                    <a:pt x="331" y="2228"/>
                  </a:lnTo>
                  <a:lnTo>
                    <a:pt x="213" y="2228"/>
                  </a:lnTo>
                  <a:lnTo>
                    <a:pt x="102" y="2228"/>
                  </a:lnTo>
                  <a:lnTo>
                    <a:pt x="0" y="2228"/>
                  </a:lnTo>
                  <a:lnTo>
                    <a:pt x="6" y="2207"/>
                  </a:lnTo>
                  <a:lnTo>
                    <a:pt x="19" y="2150"/>
                  </a:lnTo>
                  <a:lnTo>
                    <a:pt x="32" y="2080"/>
                  </a:lnTo>
                  <a:lnTo>
                    <a:pt x="48" y="1998"/>
                  </a:lnTo>
                  <a:lnTo>
                    <a:pt x="66" y="1908"/>
                  </a:lnTo>
                  <a:lnTo>
                    <a:pt x="85" y="1813"/>
                  </a:lnTo>
                  <a:lnTo>
                    <a:pt x="104" y="1714"/>
                  </a:lnTo>
                  <a:lnTo>
                    <a:pt x="125" y="1616"/>
                  </a:lnTo>
                  <a:lnTo>
                    <a:pt x="143" y="1516"/>
                  </a:lnTo>
                  <a:lnTo>
                    <a:pt x="162" y="1424"/>
                  </a:lnTo>
                  <a:lnTo>
                    <a:pt x="177" y="1339"/>
                  </a:lnTo>
                  <a:lnTo>
                    <a:pt x="194" y="1264"/>
                  </a:lnTo>
                  <a:lnTo>
                    <a:pt x="205" y="1200"/>
                  </a:lnTo>
                  <a:lnTo>
                    <a:pt x="215" y="1153"/>
                  </a:lnTo>
                  <a:lnTo>
                    <a:pt x="221" y="1121"/>
                  </a:lnTo>
                  <a:lnTo>
                    <a:pt x="224" y="1111"/>
                  </a:lnTo>
                  <a:lnTo>
                    <a:pt x="145" y="736"/>
                  </a:lnTo>
                  <a:lnTo>
                    <a:pt x="550" y="96"/>
                  </a:lnTo>
                  <a:lnTo>
                    <a:pt x="1228" y="0"/>
                  </a:lnTo>
                  <a:lnTo>
                    <a:pt x="1893" y="490"/>
                  </a:lnTo>
                  <a:lnTo>
                    <a:pt x="1819" y="1423"/>
                  </a:lnTo>
                  <a:lnTo>
                    <a:pt x="1820" y="1429"/>
                  </a:lnTo>
                  <a:lnTo>
                    <a:pt x="1826" y="1449"/>
                  </a:lnTo>
                  <a:lnTo>
                    <a:pt x="1835" y="1482"/>
                  </a:lnTo>
                  <a:lnTo>
                    <a:pt x="1847" y="1527"/>
                  </a:lnTo>
                  <a:lnTo>
                    <a:pt x="1860" y="1579"/>
                  </a:lnTo>
                  <a:lnTo>
                    <a:pt x="1878" y="1638"/>
                  </a:lnTo>
                  <a:lnTo>
                    <a:pt x="1894" y="1702"/>
                  </a:lnTo>
                  <a:lnTo>
                    <a:pt x="1914" y="1771"/>
                  </a:lnTo>
                  <a:lnTo>
                    <a:pt x="1932" y="1841"/>
                  </a:lnTo>
                  <a:lnTo>
                    <a:pt x="1952" y="1912"/>
                  </a:lnTo>
                  <a:lnTo>
                    <a:pt x="1970" y="1980"/>
                  </a:lnTo>
                  <a:lnTo>
                    <a:pt x="1990" y="2048"/>
                  </a:lnTo>
                  <a:lnTo>
                    <a:pt x="2006" y="2109"/>
                  </a:lnTo>
                  <a:lnTo>
                    <a:pt x="2022" y="2166"/>
                  </a:lnTo>
                  <a:lnTo>
                    <a:pt x="2033" y="2213"/>
                  </a:lnTo>
                  <a:lnTo>
                    <a:pt x="2045" y="2228"/>
                  </a:lnTo>
                  <a:lnTo>
                    <a:pt x="2045" y="2228"/>
                  </a:lnTo>
                  <a:close/>
                </a:path>
              </a:pathLst>
            </a:custGeom>
            <a:solidFill>
              <a:srgbClr val="7885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55" name="Freeform 23">
              <a:extLst>
                <a:ext uri="{FF2B5EF4-FFF2-40B4-BE49-F238E27FC236}">
                  <a16:creationId xmlns:a16="http://schemas.microsoft.com/office/drawing/2014/main" id="{DACCCBFC-BB0F-10BF-F525-A339CD518EAE}"/>
                </a:ext>
              </a:extLst>
            </p:cNvPr>
            <p:cNvSpPr>
              <a:spLocks/>
            </p:cNvSpPr>
            <p:nvPr/>
          </p:nvSpPr>
          <p:spPr bwMode="auto">
            <a:xfrm>
              <a:off x="3356" y="1542"/>
              <a:ext cx="898" cy="1084"/>
            </a:xfrm>
            <a:custGeom>
              <a:avLst/>
              <a:gdLst>
                <a:gd name="T0" fmla="*/ 1796 w 1796"/>
                <a:gd name="T1" fmla="*/ 2168 h 2168"/>
                <a:gd name="T2" fmla="*/ 1687 w 1796"/>
                <a:gd name="T3" fmla="*/ 2168 h 2168"/>
                <a:gd name="T4" fmla="*/ 1578 w 1796"/>
                <a:gd name="T5" fmla="*/ 2168 h 2168"/>
                <a:gd name="T6" fmla="*/ 1463 w 1796"/>
                <a:gd name="T7" fmla="*/ 2168 h 2168"/>
                <a:gd name="T8" fmla="*/ 1347 w 1796"/>
                <a:gd name="T9" fmla="*/ 2168 h 2168"/>
                <a:gd name="T10" fmla="*/ 1227 w 1796"/>
                <a:gd name="T11" fmla="*/ 2168 h 2168"/>
                <a:gd name="T12" fmla="*/ 1108 w 1796"/>
                <a:gd name="T13" fmla="*/ 2168 h 2168"/>
                <a:gd name="T14" fmla="*/ 987 w 1796"/>
                <a:gd name="T15" fmla="*/ 2168 h 2168"/>
                <a:gd name="T16" fmla="*/ 868 w 1796"/>
                <a:gd name="T17" fmla="*/ 2168 h 2168"/>
                <a:gd name="T18" fmla="*/ 747 w 1796"/>
                <a:gd name="T19" fmla="*/ 2168 h 2168"/>
                <a:gd name="T20" fmla="*/ 630 w 1796"/>
                <a:gd name="T21" fmla="*/ 2168 h 2168"/>
                <a:gd name="T22" fmla="*/ 515 w 1796"/>
                <a:gd name="T23" fmla="*/ 2168 h 2168"/>
                <a:gd name="T24" fmla="*/ 404 w 1796"/>
                <a:gd name="T25" fmla="*/ 2168 h 2168"/>
                <a:gd name="T26" fmla="*/ 294 w 1796"/>
                <a:gd name="T27" fmla="*/ 2168 h 2168"/>
                <a:gd name="T28" fmla="*/ 190 w 1796"/>
                <a:gd name="T29" fmla="*/ 2168 h 2168"/>
                <a:gd name="T30" fmla="*/ 92 w 1796"/>
                <a:gd name="T31" fmla="*/ 2168 h 2168"/>
                <a:gd name="T32" fmla="*/ 0 w 1796"/>
                <a:gd name="T33" fmla="*/ 2168 h 2168"/>
                <a:gd name="T34" fmla="*/ 9 w 1796"/>
                <a:gd name="T35" fmla="*/ 2160 h 2168"/>
                <a:gd name="T36" fmla="*/ 23 w 1796"/>
                <a:gd name="T37" fmla="*/ 2120 h 2168"/>
                <a:gd name="T38" fmla="*/ 40 w 1796"/>
                <a:gd name="T39" fmla="*/ 2070 h 2168"/>
                <a:gd name="T40" fmla="*/ 60 w 1796"/>
                <a:gd name="T41" fmla="*/ 2014 h 2168"/>
                <a:gd name="T42" fmla="*/ 81 w 1796"/>
                <a:gd name="T43" fmla="*/ 1950 h 2168"/>
                <a:gd name="T44" fmla="*/ 105 w 1796"/>
                <a:gd name="T45" fmla="*/ 1883 h 2168"/>
                <a:gd name="T46" fmla="*/ 130 w 1796"/>
                <a:gd name="T47" fmla="*/ 1814 h 2168"/>
                <a:gd name="T48" fmla="*/ 155 w 1796"/>
                <a:gd name="T49" fmla="*/ 1747 h 2168"/>
                <a:gd name="T50" fmla="*/ 177 w 1796"/>
                <a:gd name="T51" fmla="*/ 1678 h 2168"/>
                <a:gd name="T52" fmla="*/ 199 w 1796"/>
                <a:gd name="T53" fmla="*/ 1613 h 2168"/>
                <a:gd name="T54" fmla="*/ 219 w 1796"/>
                <a:gd name="T55" fmla="*/ 1553 h 2168"/>
                <a:gd name="T56" fmla="*/ 238 w 1796"/>
                <a:gd name="T57" fmla="*/ 1502 h 2168"/>
                <a:gd name="T58" fmla="*/ 254 w 1796"/>
                <a:gd name="T59" fmla="*/ 1458 h 2168"/>
                <a:gd name="T60" fmla="*/ 266 w 1796"/>
                <a:gd name="T61" fmla="*/ 1424 h 2168"/>
                <a:gd name="T62" fmla="*/ 274 w 1796"/>
                <a:gd name="T63" fmla="*/ 1402 h 2168"/>
                <a:gd name="T64" fmla="*/ 276 w 1796"/>
                <a:gd name="T65" fmla="*/ 1396 h 2168"/>
                <a:gd name="T66" fmla="*/ 175 w 1796"/>
                <a:gd name="T67" fmla="*/ 880 h 2168"/>
                <a:gd name="T68" fmla="*/ 359 w 1796"/>
                <a:gd name="T69" fmla="*/ 276 h 2168"/>
                <a:gd name="T70" fmla="*/ 967 w 1796"/>
                <a:gd name="T71" fmla="*/ 0 h 2168"/>
                <a:gd name="T72" fmla="*/ 1755 w 1796"/>
                <a:gd name="T73" fmla="*/ 733 h 2168"/>
                <a:gd name="T74" fmla="*/ 1627 w 1796"/>
                <a:gd name="T75" fmla="*/ 1017 h 2168"/>
                <a:gd name="T76" fmla="*/ 1628 w 1796"/>
                <a:gd name="T77" fmla="*/ 1028 h 2168"/>
                <a:gd name="T78" fmla="*/ 1633 w 1796"/>
                <a:gd name="T79" fmla="*/ 1057 h 2168"/>
                <a:gd name="T80" fmla="*/ 1639 w 1796"/>
                <a:gd name="T81" fmla="*/ 1107 h 2168"/>
                <a:gd name="T82" fmla="*/ 1650 w 1796"/>
                <a:gd name="T83" fmla="*/ 1172 h 2168"/>
                <a:gd name="T84" fmla="*/ 1660 w 1796"/>
                <a:gd name="T85" fmla="*/ 1247 h 2168"/>
                <a:gd name="T86" fmla="*/ 1673 w 1796"/>
                <a:gd name="T87" fmla="*/ 1336 h 2168"/>
                <a:gd name="T88" fmla="*/ 1686 w 1796"/>
                <a:gd name="T89" fmla="*/ 1429 h 2168"/>
                <a:gd name="T90" fmla="*/ 1702 w 1796"/>
                <a:gd name="T91" fmla="*/ 1530 h 2168"/>
                <a:gd name="T92" fmla="*/ 1715 w 1796"/>
                <a:gd name="T93" fmla="*/ 1630 h 2168"/>
                <a:gd name="T94" fmla="*/ 1729 w 1796"/>
                <a:gd name="T95" fmla="*/ 1731 h 2168"/>
                <a:gd name="T96" fmla="*/ 1743 w 1796"/>
                <a:gd name="T97" fmla="*/ 1829 h 2168"/>
                <a:gd name="T98" fmla="*/ 1757 w 1796"/>
                <a:gd name="T99" fmla="*/ 1923 h 2168"/>
                <a:gd name="T100" fmla="*/ 1769 w 1796"/>
                <a:gd name="T101" fmla="*/ 2008 h 2168"/>
                <a:gd name="T102" fmla="*/ 1779 w 1796"/>
                <a:gd name="T103" fmla="*/ 2082 h 2168"/>
                <a:gd name="T104" fmla="*/ 1789 w 1796"/>
                <a:gd name="T105" fmla="*/ 2145 h 2168"/>
                <a:gd name="T106" fmla="*/ 1796 w 1796"/>
                <a:gd name="T107" fmla="*/ 2168 h 2168"/>
                <a:gd name="T108" fmla="*/ 1796 w 1796"/>
                <a:gd name="T109" fmla="*/ 2168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96" h="2168">
                  <a:moveTo>
                    <a:pt x="1796" y="2168"/>
                  </a:moveTo>
                  <a:lnTo>
                    <a:pt x="1687" y="2168"/>
                  </a:lnTo>
                  <a:lnTo>
                    <a:pt x="1578" y="2168"/>
                  </a:lnTo>
                  <a:lnTo>
                    <a:pt x="1463" y="2168"/>
                  </a:lnTo>
                  <a:lnTo>
                    <a:pt x="1347" y="2168"/>
                  </a:lnTo>
                  <a:lnTo>
                    <a:pt x="1227" y="2168"/>
                  </a:lnTo>
                  <a:lnTo>
                    <a:pt x="1108" y="2168"/>
                  </a:lnTo>
                  <a:lnTo>
                    <a:pt x="987" y="2168"/>
                  </a:lnTo>
                  <a:lnTo>
                    <a:pt x="868" y="2168"/>
                  </a:lnTo>
                  <a:lnTo>
                    <a:pt x="747" y="2168"/>
                  </a:lnTo>
                  <a:lnTo>
                    <a:pt x="630" y="2168"/>
                  </a:lnTo>
                  <a:lnTo>
                    <a:pt x="515" y="2168"/>
                  </a:lnTo>
                  <a:lnTo>
                    <a:pt x="404" y="2168"/>
                  </a:lnTo>
                  <a:lnTo>
                    <a:pt x="294" y="2168"/>
                  </a:lnTo>
                  <a:lnTo>
                    <a:pt x="190" y="2168"/>
                  </a:lnTo>
                  <a:lnTo>
                    <a:pt x="92" y="2168"/>
                  </a:lnTo>
                  <a:lnTo>
                    <a:pt x="0" y="2168"/>
                  </a:lnTo>
                  <a:lnTo>
                    <a:pt x="9" y="2160"/>
                  </a:lnTo>
                  <a:lnTo>
                    <a:pt x="23" y="2120"/>
                  </a:lnTo>
                  <a:lnTo>
                    <a:pt x="40" y="2070"/>
                  </a:lnTo>
                  <a:lnTo>
                    <a:pt x="60" y="2014"/>
                  </a:lnTo>
                  <a:lnTo>
                    <a:pt x="81" y="1950"/>
                  </a:lnTo>
                  <a:lnTo>
                    <a:pt x="105" y="1883"/>
                  </a:lnTo>
                  <a:lnTo>
                    <a:pt x="130" y="1814"/>
                  </a:lnTo>
                  <a:lnTo>
                    <a:pt x="155" y="1747"/>
                  </a:lnTo>
                  <a:lnTo>
                    <a:pt x="177" y="1678"/>
                  </a:lnTo>
                  <a:lnTo>
                    <a:pt x="199" y="1613"/>
                  </a:lnTo>
                  <a:lnTo>
                    <a:pt x="219" y="1553"/>
                  </a:lnTo>
                  <a:lnTo>
                    <a:pt x="238" y="1502"/>
                  </a:lnTo>
                  <a:lnTo>
                    <a:pt x="254" y="1458"/>
                  </a:lnTo>
                  <a:lnTo>
                    <a:pt x="266" y="1424"/>
                  </a:lnTo>
                  <a:lnTo>
                    <a:pt x="274" y="1402"/>
                  </a:lnTo>
                  <a:lnTo>
                    <a:pt x="276" y="1396"/>
                  </a:lnTo>
                  <a:lnTo>
                    <a:pt x="175" y="880"/>
                  </a:lnTo>
                  <a:lnTo>
                    <a:pt x="359" y="276"/>
                  </a:lnTo>
                  <a:lnTo>
                    <a:pt x="967" y="0"/>
                  </a:lnTo>
                  <a:lnTo>
                    <a:pt x="1755" y="733"/>
                  </a:lnTo>
                  <a:lnTo>
                    <a:pt x="1627" y="1017"/>
                  </a:lnTo>
                  <a:lnTo>
                    <a:pt x="1628" y="1028"/>
                  </a:lnTo>
                  <a:lnTo>
                    <a:pt x="1633" y="1057"/>
                  </a:lnTo>
                  <a:lnTo>
                    <a:pt x="1639" y="1107"/>
                  </a:lnTo>
                  <a:lnTo>
                    <a:pt x="1650" y="1172"/>
                  </a:lnTo>
                  <a:lnTo>
                    <a:pt x="1660" y="1247"/>
                  </a:lnTo>
                  <a:lnTo>
                    <a:pt x="1673" y="1336"/>
                  </a:lnTo>
                  <a:lnTo>
                    <a:pt x="1686" y="1429"/>
                  </a:lnTo>
                  <a:lnTo>
                    <a:pt x="1702" y="1530"/>
                  </a:lnTo>
                  <a:lnTo>
                    <a:pt x="1715" y="1630"/>
                  </a:lnTo>
                  <a:lnTo>
                    <a:pt x="1729" y="1731"/>
                  </a:lnTo>
                  <a:lnTo>
                    <a:pt x="1743" y="1829"/>
                  </a:lnTo>
                  <a:lnTo>
                    <a:pt x="1757" y="1923"/>
                  </a:lnTo>
                  <a:lnTo>
                    <a:pt x="1769" y="2008"/>
                  </a:lnTo>
                  <a:lnTo>
                    <a:pt x="1779" y="2082"/>
                  </a:lnTo>
                  <a:lnTo>
                    <a:pt x="1789" y="2145"/>
                  </a:lnTo>
                  <a:lnTo>
                    <a:pt x="1796" y="2168"/>
                  </a:lnTo>
                  <a:lnTo>
                    <a:pt x="1796" y="2168"/>
                  </a:lnTo>
                  <a:close/>
                </a:path>
              </a:pathLst>
            </a:custGeom>
            <a:solidFill>
              <a:srgbClr val="667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56" name="Freeform 24">
              <a:extLst>
                <a:ext uri="{FF2B5EF4-FFF2-40B4-BE49-F238E27FC236}">
                  <a16:creationId xmlns:a16="http://schemas.microsoft.com/office/drawing/2014/main" id="{82F15C67-77EC-875D-3FE3-74BB45EEB7BC}"/>
                </a:ext>
              </a:extLst>
            </p:cNvPr>
            <p:cNvSpPr>
              <a:spLocks/>
            </p:cNvSpPr>
            <p:nvPr/>
          </p:nvSpPr>
          <p:spPr bwMode="auto">
            <a:xfrm>
              <a:off x="3402" y="1571"/>
              <a:ext cx="770" cy="1055"/>
            </a:xfrm>
            <a:custGeom>
              <a:avLst/>
              <a:gdLst>
                <a:gd name="T0" fmla="*/ 1541 w 1541"/>
                <a:gd name="T1" fmla="*/ 2110 h 2110"/>
                <a:gd name="T2" fmla="*/ 1444 w 1541"/>
                <a:gd name="T3" fmla="*/ 2110 h 2110"/>
                <a:gd name="T4" fmla="*/ 1348 w 1541"/>
                <a:gd name="T5" fmla="*/ 2110 h 2110"/>
                <a:gd name="T6" fmla="*/ 1248 w 1541"/>
                <a:gd name="T7" fmla="*/ 2110 h 2110"/>
                <a:gd name="T8" fmla="*/ 1149 w 1541"/>
                <a:gd name="T9" fmla="*/ 2110 h 2110"/>
                <a:gd name="T10" fmla="*/ 1047 w 1541"/>
                <a:gd name="T11" fmla="*/ 2110 h 2110"/>
                <a:gd name="T12" fmla="*/ 946 w 1541"/>
                <a:gd name="T13" fmla="*/ 2110 h 2110"/>
                <a:gd name="T14" fmla="*/ 845 w 1541"/>
                <a:gd name="T15" fmla="*/ 2110 h 2110"/>
                <a:gd name="T16" fmla="*/ 745 w 1541"/>
                <a:gd name="T17" fmla="*/ 2110 h 2110"/>
                <a:gd name="T18" fmla="*/ 643 w 1541"/>
                <a:gd name="T19" fmla="*/ 2110 h 2110"/>
                <a:gd name="T20" fmla="*/ 544 w 1541"/>
                <a:gd name="T21" fmla="*/ 2110 h 2110"/>
                <a:gd name="T22" fmla="*/ 446 w 1541"/>
                <a:gd name="T23" fmla="*/ 2110 h 2110"/>
                <a:gd name="T24" fmla="*/ 352 w 1541"/>
                <a:gd name="T25" fmla="*/ 2110 h 2110"/>
                <a:gd name="T26" fmla="*/ 258 w 1541"/>
                <a:gd name="T27" fmla="*/ 2110 h 2110"/>
                <a:gd name="T28" fmla="*/ 169 w 1541"/>
                <a:gd name="T29" fmla="*/ 2110 h 2110"/>
                <a:gd name="T30" fmla="*/ 80 w 1541"/>
                <a:gd name="T31" fmla="*/ 2110 h 2110"/>
                <a:gd name="T32" fmla="*/ 0 w 1541"/>
                <a:gd name="T33" fmla="*/ 2110 h 2110"/>
                <a:gd name="T34" fmla="*/ 16 w 1541"/>
                <a:gd name="T35" fmla="*/ 2097 h 2110"/>
                <a:gd name="T36" fmla="*/ 41 w 1541"/>
                <a:gd name="T37" fmla="*/ 2051 h 2110"/>
                <a:gd name="T38" fmla="*/ 67 w 1541"/>
                <a:gd name="T39" fmla="*/ 1998 h 2110"/>
                <a:gd name="T40" fmla="*/ 99 w 1541"/>
                <a:gd name="T41" fmla="*/ 1940 h 2110"/>
                <a:gd name="T42" fmla="*/ 132 w 1541"/>
                <a:gd name="T43" fmla="*/ 1874 h 2110"/>
                <a:gd name="T44" fmla="*/ 169 w 1541"/>
                <a:gd name="T45" fmla="*/ 1808 h 2110"/>
                <a:gd name="T46" fmla="*/ 204 w 1541"/>
                <a:gd name="T47" fmla="*/ 1738 h 2110"/>
                <a:gd name="T48" fmla="*/ 241 w 1541"/>
                <a:gd name="T49" fmla="*/ 1670 h 2110"/>
                <a:gd name="T50" fmla="*/ 275 w 1541"/>
                <a:gd name="T51" fmla="*/ 1603 h 2110"/>
                <a:gd name="T52" fmla="*/ 308 w 1541"/>
                <a:gd name="T53" fmla="*/ 1539 h 2110"/>
                <a:gd name="T54" fmla="*/ 339 w 1541"/>
                <a:gd name="T55" fmla="*/ 1480 h 2110"/>
                <a:gd name="T56" fmla="*/ 367 w 1541"/>
                <a:gd name="T57" fmla="*/ 1429 h 2110"/>
                <a:gd name="T58" fmla="*/ 388 w 1541"/>
                <a:gd name="T59" fmla="*/ 1385 h 2110"/>
                <a:gd name="T60" fmla="*/ 407 w 1541"/>
                <a:gd name="T61" fmla="*/ 1353 h 2110"/>
                <a:gd name="T62" fmla="*/ 418 w 1541"/>
                <a:gd name="T63" fmla="*/ 1332 h 2110"/>
                <a:gd name="T64" fmla="*/ 421 w 1541"/>
                <a:gd name="T65" fmla="*/ 1326 h 2110"/>
                <a:gd name="T66" fmla="*/ 185 w 1541"/>
                <a:gd name="T67" fmla="*/ 1161 h 2110"/>
                <a:gd name="T68" fmla="*/ 247 w 1541"/>
                <a:gd name="T69" fmla="*/ 435 h 2110"/>
                <a:gd name="T70" fmla="*/ 620 w 1541"/>
                <a:gd name="T71" fmla="*/ 210 h 2110"/>
                <a:gd name="T72" fmla="*/ 761 w 1541"/>
                <a:gd name="T73" fmla="*/ 0 h 2110"/>
                <a:gd name="T74" fmla="*/ 1230 w 1541"/>
                <a:gd name="T75" fmla="*/ 300 h 2110"/>
                <a:gd name="T76" fmla="*/ 1529 w 1541"/>
                <a:gd name="T77" fmla="*/ 659 h 2110"/>
                <a:gd name="T78" fmla="*/ 1413 w 1541"/>
                <a:gd name="T79" fmla="*/ 1338 h 2110"/>
                <a:gd name="T80" fmla="*/ 1521 w 1541"/>
                <a:gd name="T81" fmla="*/ 1466 h 2110"/>
                <a:gd name="T82" fmla="*/ 1521 w 1541"/>
                <a:gd name="T83" fmla="*/ 1472 h 2110"/>
                <a:gd name="T84" fmla="*/ 1521 w 1541"/>
                <a:gd name="T85" fmla="*/ 1490 h 2110"/>
                <a:gd name="T86" fmla="*/ 1522 w 1541"/>
                <a:gd name="T87" fmla="*/ 1518 h 2110"/>
                <a:gd name="T88" fmla="*/ 1523 w 1541"/>
                <a:gd name="T89" fmla="*/ 1557 h 2110"/>
                <a:gd name="T90" fmla="*/ 1524 w 1541"/>
                <a:gd name="T91" fmla="*/ 1600 h 2110"/>
                <a:gd name="T92" fmla="*/ 1527 w 1541"/>
                <a:gd name="T93" fmla="*/ 1651 h 2110"/>
                <a:gd name="T94" fmla="*/ 1528 w 1541"/>
                <a:gd name="T95" fmla="*/ 1705 h 2110"/>
                <a:gd name="T96" fmla="*/ 1530 w 1541"/>
                <a:gd name="T97" fmla="*/ 1763 h 2110"/>
                <a:gd name="T98" fmla="*/ 1531 w 1541"/>
                <a:gd name="T99" fmla="*/ 1821 h 2110"/>
                <a:gd name="T100" fmla="*/ 1533 w 1541"/>
                <a:gd name="T101" fmla="*/ 1878 h 2110"/>
                <a:gd name="T102" fmla="*/ 1534 w 1541"/>
                <a:gd name="T103" fmla="*/ 1934 h 2110"/>
                <a:gd name="T104" fmla="*/ 1536 w 1541"/>
                <a:gd name="T105" fmla="*/ 1988 h 2110"/>
                <a:gd name="T106" fmla="*/ 1537 w 1541"/>
                <a:gd name="T107" fmla="*/ 2035 h 2110"/>
                <a:gd name="T108" fmla="*/ 1538 w 1541"/>
                <a:gd name="T109" fmla="*/ 2076 h 2110"/>
                <a:gd name="T110" fmla="*/ 1540 w 1541"/>
                <a:gd name="T111" fmla="*/ 2109 h 2110"/>
                <a:gd name="T112" fmla="*/ 1541 w 1541"/>
                <a:gd name="T113" fmla="*/ 2110 h 2110"/>
                <a:gd name="T114" fmla="*/ 1541 w 1541"/>
                <a:gd name="T115" fmla="*/ 2110 h 2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1" h="2110">
                  <a:moveTo>
                    <a:pt x="1541" y="2110"/>
                  </a:moveTo>
                  <a:lnTo>
                    <a:pt x="1444" y="2110"/>
                  </a:lnTo>
                  <a:lnTo>
                    <a:pt x="1348" y="2110"/>
                  </a:lnTo>
                  <a:lnTo>
                    <a:pt x="1248" y="2110"/>
                  </a:lnTo>
                  <a:lnTo>
                    <a:pt x="1149" y="2110"/>
                  </a:lnTo>
                  <a:lnTo>
                    <a:pt x="1047" y="2110"/>
                  </a:lnTo>
                  <a:lnTo>
                    <a:pt x="946" y="2110"/>
                  </a:lnTo>
                  <a:lnTo>
                    <a:pt x="845" y="2110"/>
                  </a:lnTo>
                  <a:lnTo>
                    <a:pt x="745" y="2110"/>
                  </a:lnTo>
                  <a:lnTo>
                    <a:pt x="643" y="2110"/>
                  </a:lnTo>
                  <a:lnTo>
                    <a:pt x="544" y="2110"/>
                  </a:lnTo>
                  <a:lnTo>
                    <a:pt x="446" y="2110"/>
                  </a:lnTo>
                  <a:lnTo>
                    <a:pt x="352" y="2110"/>
                  </a:lnTo>
                  <a:lnTo>
                    <a:pt x="258" y="2110"/>
                  </a:lnTo>
                  <a:lnTo>
                    <a:pt x="169" y="2110"/>
                  </a:lnTo>
                  <a:lnTo>
                    <a:pt x="80" y="2110"/>
                  </a:lnTo>
                  <a:lnTo>
                    <a:pt x="0" y="2110"/>
                  </a:lnTo>
                  <a:lnTo>
                    <a:pt x="16" y="2097"/>
                  </a:lnTo>
                  <a:lnTo>
                    <a:pt x="41" y="2051"/>
                  </a:lnTo>
                  <a:lnTo>
                    <a:pt x="67" y="1998"/>
                  </a:lnTo>
                  <a:lnTo>
                    <a:pt x="99" y="1940"/>
                  </a:lnTo>
                  <a:lnTo>
                    <a:pt x="132" y="1874"/>
                  </a:lnTo>
                  <a:lnTo>
                    <a:pt x="169" y="1808"/>
                  </a:lnTo>
                  <a:lnTo>
                    <a:pt x="204" y="1738"/>
                  </a:lnTo>
                  <a:lnTo>
                    <a:pt x="241" y="1670"/>
                  </a:lnTo>
                  <a:lnTo>
                    <a:pt x="275" y="1603"/>
                  </a:lnTo>
                  <a:lnTo>
                    <a:pt x="308" y="1539"/>
                  </a:lnTo>
                  <a:lnTo>
                    <a:pt x="339" y="1480"/>
                  </a:lnTo>
                  <a:lnTo>
                    <a:pt x="367" y="1429"/>
                  </a:lnTo>
                  <a:lnTo>
                    <a:pt x="388" y="1385"/>
                  </a:lnTo>
                  <a:lnTo>
                    <a:pt x="407" y="1353"/>
                  </a:lnTo>
                  <a:lnTo>
                    <a:pt x="418" y="1332"/>
                  </a:lnTo>
                  <a:lnTo>
                    <a:pt x="421" y="1326"/>
                  </a:lnTo>
                  <a:lnTo>
                    <a:pt x="185" y="1161"/>
                  </a:lnTo>
                  <a:lnTo>
                    <a:pt x="247" y="435"/>
                  </a:lnTo>
                  <a:lnTo>
                    <a:pt x="620" y="210"/>
                  </a:lnTo>
                  <a:lnTo>
                    <a:pt x="761" y="0"/>
                  </a:lnTo>
                  <a:lnTo>
                    <a:pt x="1230" y="300"/>
                  </a:lnTo>
                  <a:lnTo>
                    <a:pt x="1529" y="659"/>
                  </a:lnTo>
                  <a:lnTo>
                    <a:pt x="1413" y="1338"/>
                  </a:lnTo>
                  <a:lnTo>
                    <a:pt x="1521" y="1466"/>
                  </a:lnTo>
                  <a:lnTo>
                    <a:pt x="1521" y="1472"/>
                  </a:lnTo>
                  <a:lnTo>
                    <a:pt x="1521" y="1490"/>
                  </a:lnTo>
                  <a:lnTo>
                    <a:pt x="1522" y="1518"/>
                  </a:lnTo>
                  <a:lnTo>
                    <a:pt x="1523" y="1557"/>
                  </a:lnTo>
                  <a:lnTo>
                    <a:pt x="1524" y="1600"/>
                  </a:lnTo>
                  <a:lnTo>
                    <a:pt x="1527" y="1651"/>
                  </a:lnTo>
                  <a:lnTo>
                    <a:pt x="1528" y="1705"/>
                  </a:lnTo>
                  <a:lnTo>
                    <a:pt x="1530" y="1763"/>
                  </a:lnTo>
                  <a:lnTo>
                    <a:pt x="1531" y="1821"/>
                  </a:lnTo>
                  <a:lnTo>
                    <a:pt x="1533" y="1878"/>
                  </a:lnTo>
                  <a:lnTo>
                    <a:pt x="1534" y="1934"/>
                  </a:lnTo>
                  <a:lnTo>
                    <a:pt x="1536" y="1988"/>
                  </a:lnTo>
                  <a:lnTo>
                    <a:pt x="1537" y="2035"/>
                  </a:lnTo>
                  <a:lnTo>
                    <a:pt x="1538" y="2076"/>
                  </a:lnTo>
                  <a:lnTo>
                    <a:pt x="1540" y="2109"/>
                  </a:lnTo>
                  <a:lnTo>
                    <a:pt x="1541" y="2110"/>
                  </a:lnTo>
                  <a:lnTo>
                    <a:pt x="1541" y="2110"/>
                  </a:lnTo>
                  <a:close/>
                </a:path>
              </a:pathLst>
            </a:custGeom>
            <a:solidFill>
              <a:srgbClr val="525C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57" name="Freeform 25">
              <a:extLst>
                <a:ext uri="{FF2B5EF4-FFF2-40B4-BE49-F238E27FC236}">
                  <a16:creationId xmlns:a16="http://schemas.microsoft.com/office/drawing/2014/main" id="{B7E804F9-1A8F-4089-09A6-0EA5E33EF607}"/>
                </a:ext>
              </a:extLst>
            </p:cNvPr>
            <p:cNvSpPr>
              <a:spLocks/>
            </p:cNvSpPr>
            <p:nvPr/>
          </p:nvSpPr>
          <p:spPr bwMode="auto">
            <a:xfrm>
              <a:off x="3454" y="1633"/>
              <a:ext cx="681" cy="993"/>
            </a:xfrm>
            <a:custGeom>
              <a:avLst/>
              <a:gdLst>
                <a:gd name="T0" fmla="*/ 0 w 1362"/>
                <a:gd name="T1" fmla="*/ 1987 h 1987"/>
                <a:gd name="T2" fmla="*/ 1275 w 1362"/>
                <a:gd name="T3" fmla="*/ 1987 h 1987"/>
                <a:gd name="T4" fmla="*/ 1362 w 1362"/>
                <a:gd name="T5" fmla="*/ 1567 h 1987"/>
                <a:gd name="T6" fmla="*/ 1212 w 1362"/>
                <a:gd name="T7" fmla="*/ 1068 h 1987"/>
                <a:gd name="T8" fmla="*/ 1309 w 1362"/>
                <a:gd name="T9" fmla="*/ 1053 h 1987"/>
                <a:gd name="T10" fmla="*/ 1342 w 1362"/>
                <a:gd name="T11" fmla="*/ 477 h 1987"/>
                <a:gd name="T12" fmla="*/ 902 w 1362"/>
                <a:gd name="T13" fmla="*/ 158 h 1987"/>
                <a:gd name="T14" fmla="*/ 928 w 1362"/>
                <a:gd name="T15" fmla="*/ 95 h 1987"/>
                <a:gd name="T16" fmla="*/ 616 w 1362"/>
                <a:gd name="T17" fmla="*/ 0 h 1987"/>
                <a:gd name="T18" fmla="*/ 536 w 1362"/>
                <a:gd name="T19" fmla="*/ 217 h 1987"/>
                <a:gd name="T20" fmla="*/ 176 w 1362"/>
                <a:gd name="T21" fmla="*/ 436 h 1987"/>
                <a:gd name="T22" fmla="*/ 134 w 1362"/>
                <a:gd name="T23" fmla="*/ 836 h 1987"/>
                <a:gd name="T24" fmla="*/ 204 w 1362"/>
                <a:gd name="T25" fmla="*/ 1088 h 1987"/>
                <a:gd name="T26" fmla="*/ 434 w 1362"/>
                <a:gd name="T27" fmla="*/ 1020 h 1987"/>
                <a:gd name="T28" fmla="*/ 204 w 1362"/>
                <a:gd name="T29" fmla="*/ 1631 h 1987"/>
                <a:gd name="T30" fmla="*/ 81 w 1362"/>
                <a:gd name="T31" fmla="*/ 1712 h 1987"/>
                <a:gd name="T32" fmla="*/ 0 w 1362"/>
                <a:gd name="T33" fmla="*/ 1987 h 1987"/>
                <a:gd name="T34" fmla="*/ 0 w 1362"/>
                <a:gd name="T35" fmla="*/ 1987 h 1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2" h="1987">
                  <a:moveTo>
                    <a:pt x="0" y="1987"/>
                  </a:moveTo>
                  <a:lnTo>
                    <a:pt x="1275" y="1987"/>
                  </a:lnTo>
                  <a:lnTo>
                    <a:pt x="1362" y="1567"/>
                  </a:lnTo>
                  <a:lnTo>
                    <a:pt x="1212" y="1068"/>
                  </a:lnTo>
                  <a:lnTo>
                    <a:pt x="1309" y="1053"/>
                  </a:lnTo>
                  <a:lnTo>
                    <a:pt x="1342" y="477"/>
                  </a:lnTo>
                  <a:lnTo>
                    <a:pt x="902" y="158"/>
                  </a:lnTo>
                  <a:lnTo>
                    <a:pt x="928" y="95"/>
                  </a:lnTo>
                  <a:lnTo>
                    <a:pt x="616" y="0"/>
                  </a:lnTo>
                  <a:lnTo>
                    <a:pt x="536" y="217"/>
                  </a:lnTo>
                  <a:lnTo>
                    <a:pt x="176" y="436"/>
                  </a:lnTo>
                  <a:lnTo>
                    <a:pt x="134" y="836"/>
                  </a:lnTo>
                  <a:lnTo>
                    <a:pt x="204" y="1088"/>
                  </a:lnTo>
                  <a:lnTo>
                    <a:pt x="434" y="1020"/>
                  </a:lnTo>
                  <a:lnTo>
                    <a:pt x="204" y="1631"/>
                  </a:lnTo>
                  <a:lnTo>
                    <a:pt x="81" y="1712"/>
                  </a:lnTo>
                  <a:lnTo>
                    <a:pt x="0" y="1987"/>
                  </a:lnTo>
                  <a:lnTo>
                    <a:pt x="0" y="19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58" name="Freeform 26">
              <a:extLst>
                <a:ext uri="{FF2B5EF4-FFF2-40B4-BE49-F238E27FC236}">
                  <a16:creationId xmlns:a16="http://schemas.microsoft.com/office/drawing/2014/main" id="{1CA637BF-CD4C-238E-B9A6-D0A9089EAB30}"/>
                </a:ext>
              </a:extLst>
            </p:cNvPr>
            <p:cNvSpPr>
              <a:spLocks/>
            </p:cNvSpPr>
            <p:nvPr/>
          </p:nvSpPr>
          <p:spPr bwMode="auto">
            <a:xfrm>
              <a:off x="3825" y="2015"/>
              <a:ext cx="203" cy="611"/>
            </a:xfrm>
            <a:custGeom>
              <a:avLst/>
              <a:gdLst>
                <a:gd name="T0" fmla="*/ 65 w 406"/>
                <a:gd name="T1" fmla="*/ 338 h 1223"/>
                <a:gd name="T2" fmla="*/ 61 w 406"/>
                <a:gd name="T3" fmla="*/ 0 h 1223"/>
                <a:gd name="T4" fmla="*/ 406 w 406"/>
                <a:gd name="T5" fmla="*/ 683 h 1223"/>
                <a:gd name="T6" fmla="*/ 402 w 406"/>
                <a:gd name="T7" fmla="*/ 687 h 1223"/>
                <a:gd name="T8" fmla="*/ 394 w 406"/>
                <a:gd name="T9" fmla="*/ 703 h 1223"/>
                <a:gd name="T10" fmla="*/ 381 w 406"/>
                <a:gd name="T11" fmla="*/ 726 h 1223"/>
                <a:gd name="T12" fmla="*/ 365 w 406"/>
                <a:gd name="T13" fmla="*/ 759 h 1223"/>
                <a:gd name="T14" fmla="*/ 345 w 406"/>
                <a:gd name="T15" fmla="*/ 796 h 1223"/>
                <a:gd name="T16" fmla="*/ 323 w 406"/>
                <a:gd name="T17" fmla="*/ 838 h 1223"/>
                <a:gd name="T18" fmla="*/ 298 w 406"/>
                <a:gd name="T19" fmla="*/ 883 h 1223"/>
                <a:gd name="T20" fmla="*/ 274 w 406"/>
                <a:gd name="T21" fmla="*/ 933 h 1223"/>
                <a:gd name="T22" fmla="*/ 247 w 406"/>
                <a:gd name="T23" fmla="*/ 981 h 1223"/>
                <a:gd name="T24" fmla="*/ 222 w 406"/>
                <a:gd name="T25" fmla="*/ 1030 h 1223"/>
                <a:gd name="T26" fmla="*/ 197 w 406"/>
                <a:gd name="T27" fmla="*/ 1077 h 1223"/>
                <a:gd name="T28" fmla="*/ 175 w 406"/>
                <a:gd name="T29" fmla="*/ 1121 h 1223"/>
                <a:gd name="T30" fmla="*/ 153 w 406"/>
                <a:gd name="T31" fmla="*/ 1161 h 1223"/>
                <a:gd name="T32" fmla="*/ 136 w 406"/>
                <a:gd name="T33" fmla="*/ 1195 h 1223"/>
                <a:gd name="T34" fmla="*/ 121 w 406"/>
                <a:gd name="T35" fmla="*/ 1222 h 1223"/>
                <a:gd name="T36" fmla="*/ 110 w 406"/>
                <a:gd name="T37" fmla="*/ 1223 h 1223"/>
                <a:gd name="T38" fmla="*/ 103 w 406"/>
                <a:gd name="T39" fmla="*/ 1223 h 1223"/>
                <a:gd name="T40" fmla="*/ 97 w 406"/>
                <a:gd name="T41" fmla="*/ 1223 h 1223"/>
                <a:gd name="T42" fmla="*/ 89 w 406"/>
                <a:gd name="T43" fmla="*/ 1223 h 1223"/>
                <a:gd name="T44" fmla="*/ 83 w 406"/>
                <a:gd name="T45" fmla="*/ 1223 h 1223"/>
                <a:gd name="T46" fmla="*/ 75 w 406"/>
                <a:gd name="T47" fmla="*/ 1223 h 1223"/>
                <a:gd name="T48" fmla="*/ 69 w 406"/>
                <a:gd name="T49" fmla="*/ 1223 h 1223"/>
                <a:gd name="T50" fmla="*/ 62 w 406"/>
                <a:gd name="T51" fmla="*/ 1223 h 1223"/>
                <a:gd name="T52" fmla="*/ 56 w 406"/>
                <a:gd name="T53" fmla="*/ 1223 h 1223"/>
                <a:gd name="T54" fmla="*/ 48 w 406"/>
                <a:gd name="T55" fmla="*/ 1223 h 1223"/>
                <a:gd name="T56" fmla="*/ 41 w 406"/>
                <a:gd name="T57" fmla="*/ 1223 h 1223"/>
                <a:gd name="T58" fmla="*/ 32 w 406"/>
                <a:gd name="T59" fmla="*/ 1223 h 1223"/>
                <a:gd name="T60" fmla="*/ 26 w 406"/>
                <a:gd name="T61" fmla="*/ 1223 h 1223"/>
                <a:gd name="T62" fmla="*/ 19 w 406"/>
                <a:gd name="T63" fmla="*/ 1223 h 1223"/>
                <a:gd name="T64" fmla="*/ 13 w 406"/>
                <a:gd name="T65" fmla="*/ 1223 h 1223"/>
                <a:gd name="T66" fmla="*/ 6 w 406"/>
                <a:gd name="T67" fmla="*/ 1223 h 1223"/>
                <a:gd name="T68" fmla="*/ 0 w 406"/>
                <a:gd name="T69" fmla="*/ 1223 h 1223"/>
                <a:gd name="T70" fmla="*/ 4 w 406"/>
                <a:gd name="T71" fmla="*/ 1223 h 1223"/>
                <a:gd name="T72" fmla="*/ 10 w 406"/>
                <a:gd name="T73" fmla="*/ 1204 h 1223"/>
                <a:gd name="T74" fmla="*/ 18 w 406"/>
                <a:gd name="T75" fmla="*/ 1174 h 1223"/>
                <a:gd name="T76" fmla="*/ 31 w 406"/>
                <a:gd name="T77" fmla="*/ 1137 h 1223"/>
                <a:gd name="T78" fmla="*/ 43 w 406"/>
                <a:gd name="T79" fmla="*/ 1095 h 1223"/>
                <a:gd name="T80" fmla="*/ 57 w 406"/>
                <a:gd name="T81" fmla="*/ 1051 h 1223"/>
                <a:gd name="T82" fmla="*/ 71 w 406"/>
                <a:gd name="T83" fmla="*/ 1004 h 1223"/>
                <a:gd name="T84" fmla="*/ 86 w 406"/>
                <a:gd name="T85" fmla="*/ 958 h 1223"/>
                <a:gd name="T86" fmla="*/ 98 w 406"/>
                <a:gd name="T87" fmla="*/ 909 h 1223"/>
                <a:gd name="T88" fmla="*/ 113 w 406"/>
                <a:gd name="T89" fmla="*/ 866 h 1223"/>
                <a:gd name="T90" fmla="*/ 126 w 406"/>
                <a:gd name="T91" fmla="*/ 823 h 1223"/>
                <a:gd name="T92" fmla="*/ 137 w 406"/>
                <a:gd name="T93" fmla="*/ 788 h 1223"/>
                <a:gd name="T94" fmla="*/ 147 w 406"/>
                <a:gd name="T95" fmla="*/ 755 h 1223"/>
                <a:gd name="T96" fmla="*/ 154 w 406"/>
                <a:gd name="T97" fmla="*/ 731 h 1223"/>
                <a:gd name="T98" fmla="*/ 160 w 406"/>
                <a:gd name="T99" fmla="*/ 716 h 1223"/>
                <a:gd name="T100" fmla="*/ 162 w 406"/>
                <a:gd name="T101" fmla="*/ 711 h 1223"/>
                <a:gd name="T102" fmla="*/ 65 w 406"/>
                <a:gd name="T103" fmla="*/ 338 h 1223"/>
                <a:gd name="T104" fmla="*/ 65 w 406"/>
                <a:gd name="T105" fmla="*/ 338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06" h="1223">
                  <a:moveTo>
                    <a:pt x="65" y="338"/>
                  </a:moveTo>
                  <a:lnTo>
                    <a:pt x="61" y="0"/>
                  </a:lnTo>
                  <a:lnTo>
                    <a:pt x="406" y="683"/>
                  </a:lnTo>
                  <a:lnTo>
                    <a:pt x="402" y="687"/>
                  </a:lnTo>
                  <a:lnTo>
                    <a:pt x="394" y="703"/>
                  </a:lnTo>
                  <a:lnTo>
                    <a:pt x="381" y="726"/>
                  </a:lnTo>
                  <a:lnTo>
                    <a:pt x="365" y="759"/>
                  </a:lnTo>
                  <a:lnTo>
                    <a:pt x="345" y="796"/>
                  </a:lnTo>
                  <a:lnTo>
                    <a:pt x="323" y="838"/>
                  </a:lnTo>
                  <a:lnTo>
                    <a:pt x="298" y="883"/>
                  </a:lnTo>
                  <a:lnTo>
                    <a:pt x="274" y="933"/>
                  </a:lnTo>
                  <a:lnTo>
                    <a:pt x="247" y="981"/>
                  </a:lnTo>
                  <a:lnTo>
                    <a:pt x="222" y="1030"/>
                  </a:lnTo>
                  <a:lnTo>
                    <a:pt x="197" y="1077"/>
                  </a:lnTo>
                  <a:lnTo>
                    <a:pt x="175" y="1121"/>
                  </a:lnTo>
                  <a:lnTo>
                    <a:pt x="153" y="1161"/>
                  </a:lnTo>
                  <a:lnTo>
                    <a:pt x="136" y="1195"/>
                  </a:lnTo>
                  <a:lnTo>
                    <a:pt x="121" y="1222"/>
                  </a:lnTo>
                  <a:lnTo>
                    <a:pt x="110" y="1223"/>
                  </a:lnTo>
                  <a:lnTo>
                    <a:pt x="103" y="1223"/>
                  </a:lnTo>
                  <a:lnTo>
                    <a:pt x="97" y="1223"/>
                  </a:lnTo>
                  <a:lnTo>
                    <a:pt x="89" y="1223"/>
                  </a:lnTo>
                  <a:lnTo>
                    <a:pt x="83" y="1223"/>
                  </a:lnTo>
                  <a:lnTo>
                    <a:pt x="75" y="1223"/>
                  </a:lnTo>
                  <a:lnTo>
                    <a:pt x="69" y="1223"/>
                  </a:lnTo>
                  <a:lnTo>
                    <a:pt x="62" y="1223"/>
                  </a:lnTo>
                  <a:lnTo>
                    <a:pt x="56" y="1223"/>
                  </a:lnTo>
                  <a:lnTo>
                    <a:pt x="48" y="1223"/>
                  </a:lnTo>
                  <a:lnTo>
                    <a:pt x="41" y="1223"/>
                  </a:lnTo>
                  <a:lnTo>
                    <a:pt x="32" y="1223"/>
                  </a:lnTo>
                  <a:lnTo>
                    <a:pt x="26" y="1223"/>
                  </a:lnTo>
                  <a:lnTo>
                    <a:pt x="19" y="1223"/>
                  </a:lnTo>
                  <a:lnTo>
                    <a:pt x="13" y="1223"/>
                  </a:lnTo>
                  <a:lnTo>
                    <a:pt x="6" y="1223"/>
                  </a:lnTo>
                  <a:lnTo>
                    <a:pt x="0" y="1223"/>
                  </a:lnTo>
                  <a:lnTo>
                    <a:pt x="4" y="1223"/>
                  </a:lnTo>
                  <a:lnTo>
                    <a:pt x="10" y="1204"/>
                  </a:lnTo>
                  <a:lnTo>
                    <a:pt x="18" y="1174"/>
                  </a:lnTo>
                  <a:lnTo>
                    <a:pt x="31" y="1137"/>
                  </a:lnTo>
                  <a:lnTo>
                    <a:pt x="43" y="1095"/>
                  </a:lnTo>
                  <a:lnTo>
                    <a:pt x="57" y="1051"/>
                  </a:lnTo>
                  <a:lnTo>
                    <a:pt x="71" y="1004"/>
                  </a:lnTo>
                  <a:lnTo>
                    <a:pt x="86" y="958"/>
                  </a:lnTo>
                  <a:lnTo>
                    <a:pt x="98" y="909"/>
                  </a:lnTo>
                  <a:lnTo>
                    <a:pt x="113" y="866"/>
                  </a:lnTo>
                  <a:lnTo>
                    <a:pt x="126" y="823"/>
                  </a:lnTo>
                  <a:lnTo>
                    <a:pt x="137" y="788"/>
                  </a:lnTo>
                  <a:lnTo>
                    <a:pt x="147" y="755"/>
                  </a:lnTo>
                  <a:lnTo>
                    <a:pt x="154" y="731"/>
                  </a:lnTo>
                  <a:lnTo>
                    <a:pt x="160" y="716"/>
                  </a:lnTo>
                  <a:lnTo>
                    <a:pt x="162" y="711"/>
                  </a:lnTo>
                  <a:lnTo>
                    <a:pt x="65" y="338"/>
                  </a:lnTo>
                  <a:lnTo>
                    <a:pt x="65" y="338"/>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59" name="Freeform 27">
              <a:extLst>
                <a:ext uri="{FF2B5EF4-FFF2-40B4-BE49-F238E27FC236}">
                  <a16:creationId xmlns:a16="http://schemas.microsoft.com/office/drawing/2014/main" id="{32630262-5641-998F-BBE7-CB0FAF2A4C4D}"/>
                </a:ext>
              </a:extLst>
            </p:cNvPr>
            <p:cNvSpPr>
              <a:spLocks/>
            </p:cNvSpPr>
            <p:nvPr/>
          </p:nvSpPr>
          <p:spPr bwMode="auto">
            <a:xfrm>
              <a:off x="3847" y="1911"/>
              <a:ext cx="187" cy="715"/>
            </a:xfrm>
            <a:custGeom>
              <a:avLst/>
              <a:gdLst>
                <a:gd name="T0" fmla="*/ 36 w 373"/>
                <a:gd name="T1" fmla="*/ 349 h 1430"/>
                <a:gd name="T2" fmla="*/ 36 w 373"/>
                <a:gd name="T3" fmla="*/ 0 h 1430"/>
                <a:gd name="T4" fmla="*/ 353 w 373"/>
                <a:gd name="T5" fmla="*/ 776 h 1430"/>
                <a:gd name="T6" fmla="*/ 373 w 373"/>
                <a:gd name="T7" fmla="*/ 1189 h 1430"/>
                <a:gd name="T8" fmla="*/ 371 w 373"/>
                <a:gd name="T9" fmla="*/ 1192 h 1430"/>
                <a:gd name="T10" fmla="*/ 366 w 373"/>
                <a:gd name="T11" fmla="*/ 1199 h 1430"/>
                <a:gd name="T12" fmla="*/ 356 w 373"/>
                <a:gd name="T13" fmla="*/ 1210 h 1430"/>
                <a:gd name="T14" fmla="*/ 346 w 373"/>
                <a:gd name="T15" fmla="*/ 1225 h 1430"/>
                <a:gd name="T16" fmla="*/ 332 w 373"/>
                <a:gd name="T17" fmla="*/ 1241 h 1430"/>
                <a:gd name="T18" fmla="*/ 318 w 373"/>
                <a:gd name="T19" fmla="*/ 1262 h 1430"/>
                <a:gd name="T20" fmla="*/ 301 w 373"/>
                <a:gd name="T21" fmla="*/ 1284 h 1430"/>
                <a:gd name="T22" fmla="*/ 287 w 373"/>
                <a:gd name="T23" fmla="*/ 1306 h 1430"/>
                <a:gd name="T24" fmla="*/ 269 w 373"/>
                <a:gd name="T25" fmla="*/ 1329 h 1430"/>
                <a:gd name="T26" fmla="*/ 252 w 373"/>
                <a:gd name="T27" fmla="*/ 1352 h 1430"/>
                <a:gd name="T28" fmla="*/ 236 w 373"/>
                <a:gd name="T29" fmla="*/ 1373 h 1430"/>
                <a:gd name="T30" fmla="*/ 222 w 373"/>
                <a:gd name="T31" fmla="*/ 1394 h 1430"/>
                <a:gd name="T32" fmla="*/ 208 w 373"/>
                <a:gd name="T33" fmla="*/ 1411 h 1430"/>
                <a:gd name="T34" fmla="*/ 196 w 373"/>
                <a:gd name="T35" fmla="*/ 1428 h 1430"/>
                <a:gd name="T36" fmla="*/ 186 w 373"/>
                <a:gd name="T37" fmla="*/ 1430 h 1430"/>
                <a:gd name="T38" fmla="*/ 181 w 373"/>
                <a:gd name="T39" fmla="*/ 1430 h 1430"/>
                <a:gd name="T40" fmla="*/ 169 w 373"/>
                <a:gd name="T41" fmla="*/ 1430 h 1430"/>
                <a:gd name="T42" fmla="*/ 158 w 373"/>
                <a:gd name="T43" fmla="*/ 1430 h 1430"/>
                <a:gd name="T44" fmla="*/ 147 w 373"/>
                <a:gd name="T45" fmla="*/ 1430 h 1430"/>
                <a:gd name="T46" fmla="*/ 137 w 373"/>
                <a:gd name="T47" fmla="*/ 1430 h 1430"/>
                <a:gd name="T48" fmla="*/ 125 w 373"/>
                <a:gd name="T49" fmla="*/ 1430 h 1430"/>
                <a:gd name="T50" fmla="*/ 115 w 373"/>
                <a:gd name="T51" fmla="*/ 1430 h 1430"/>
                <a:gd name="T52" fmla="*/ 104 w 373"/>
                <a:gd name="T53" fmla="*/ 1430 h 1430"/>
                <a:gd name="T54" fmla="*/ 92 w 373"/>
                <a:gd name="T55" fmla="*/ 1430 h 1430"/>
                <a:gd name="T56" fmla="*/ 80 w 373"/>
                <a:gd name="T57" fmla="*/ 1430 h 1430"/>
                <a:gd name="T58" fmla="*/ 69 w 373"/>
                <a:gd name="T59" fmla="*/ 1430 h 1430"/>
                <a:gd name="T60" fmla="*/ 57 w 373"/>
                <a:gd name="T61" fmla="*/ 1430 h 1430"/>
                <a:gd name="T62" fmla="*/ 46 w 373"/>
                <a:gd name="T63" fmla="*/ 1430 h 1430"/>
                <a:gd name="T64" fmla="*/ 34 w 373"/>
                <a:gd name="T65" fmla="*/ 1430 h 1430"/>
                <a:gd name="T66" fmla="*/ 23 w 373"/>
                <a:gd name="T67" fmla="*/ 1430 h 1430"/>
                <a:gd name="T68" fmla="*/ 11 w 373"/>
                <a:gd name="T69" fmla="*/ 1430 h 1430"/>
                <a:gd name="T70" fmla="*/ 0 w 373"/>
                <a:gd name="T71" fmla="*/ 1430 h 1430"/>
                <a:gd name="T72" fmla="*/ 6 w 373"/>
                <a:gd name="T73" fmla="*/ 1430 h 1430"/>
                <a:gd name="T74" fmla="*/ 16 w 373"/>
                <a:gd name="T75" fmla="*/ 1411 h 1430"/>
                <a:gd name="T76" fmla="*/ 27 w 373"/>
                <a:gd name="T77" fmla="*/ 1386 h 1430"/>
                <a:gd name="T78" fmla="*/ 42 w 373"/>
                <a:gd name="T79" fmla="*/ 1356 h 1430"/>
                <a:gd name="T80" fmla="*/ 56 w 373"/>
                <a:gd name="T81" fmla="*/ 1324 h 1430"/>
                <a:gd name="T82" fmla="*/ 72 w 373"/>
                <a:gd name="T83" fmla="*/ 1289 h 1430"/>
                <a:gd name="T84" fmla="*/ 89 w 373"/>
                <a:gd name="T85" fmla="*/ 1253 h 1430"/>
                <a:gd name="T86" fmla="*/ 105 w 373"/>
                <a:gd name="T87" fmla="*/ 1219 h 1430"/>
                <a:gd name="T88" fmla="*/ 121 w 373"/>
                <a:gd name="T89" fmla="*/ 1182 h 1430"/>
                <a:gd name="T90" fmla="*/ 137 w 373"/>
                <a:gd name="T91" fmla="*/ 1151 h 1430"/>
                <a:gd name="T92" fmla="*/ 151 w 373"/>
                <a:gd name="T93" fmla="*/ 1120 h 1430"/>
                <a:gd name="T94" fmla="*/ 164 w 373"/>
                <a:gd name="T95" fmla="*/ 1094 h 1430"/>
                <a:gd name="T96" fmla="*/ 174 w 373"/>
                <a:gd name="T97" fmla="*/ 1070 h 1430"/>
                <a:gd name="T98" fmla="*/ 183 w 373"/>
                <a:gd name="T99" fmla="*/ 1054 h 1430"/>
                <a:gd name="T100" fmla="*/ 188 w 373"/>
                <a:gd name="T101" fmla="*/ 1043 h 1430"/>
                <a:gd name="T102" fmla="*/ 190 w 373"/>
                <a:gd name="T103" fmla="*/ 1040 h 1430"/>
                <a:gd name="T104" fmla="*/ 190 w 373"/>
                <a:gd name="T105" fmla="*/ 810 h 1430"/>
                <a:gd name="T106" fmla="*/ 36 w 373"/>
                <a:gd name="T107" fmla="*/ 349 h 1430"/>
                <a:gd name="T108" fmla="*/ 36 w 373"/>
                <a:gd name="T109" fmla="*/ 349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3" h="1430">
                  <a:moveTo>
                    <a:pt x="36" y="349"/>
                  </a:moveTo>
                  <a:lnTo>
                    <a:pt x="36" y="0"/>
                  </a:lnTo>
                  <a:lnTo>
                    <a:pt x="353" y="776"/>
                  </a:lnTo>
                  <a:lnTo>
                    <a:pt x="373" y="1189"/>
                  </a:lnTo>
                  <a:lnTo>
                    <a:pt x="371" y="1192"/>
                  </a:lnTo>
                  <a:lnTo>
                    <a:pt x="366" y="1199"/>
                  </a:lnTo>
                  <a:lnTo>
                    <a:pt x="356" y="1210"/>
                  </a:lnTo>
                  <a:lnTo>
                    <a:pt x="346" y="1225"/>
                  </a:lnTo>
                  <a:lnTo>
                    <a:pt x="332" y="1241"/>
                  </a:lnTo>
                  <a:lnTo>
                    <a:pt x="318" y="1262"/>
                  </a:lnTo>
                  <a:lnTo>
                    <a:pt x="301" y="1284"/>
                  </a:lnTo>
                  <a:lnTo>
                    <a:pt x="287" y="1306"/>
                  </a:lnTo>
                  <a:lnTo>
                    <a:pt x="269" y="1329"/>
                  </a:lnTo>
                  <a:lnTo>
                    <a:pt x="252" y="1352"/>
                  </a:lnTo>
                  <a:lnTo>
                    <a:pt x="236" y="1373"/>
                  </a:lnTo>
                  <a:lnTo>
                    <a:pt x="222" y="1394"/>
                  </a:lnTo>
                  <a:lnTo>
                    <a:pt x="208" y="1411"/>
                  </a:lnTo>
                  <a:lnTo>
                    <a:pt x="196" y="1428"/>
                  </a:lnTo>
                  <a:lnTo>
                    <a:pt x="186" y="1430"/>
                  </a:lnTo>
                  <a:lnTo>
                    <a:pt x="181" y="1430"/>
                  </a:lnTo>
                  <a:lnTo>
                    <a:pt x="169" y="1430"/>
                  </a:lnTo>
                  <a:lnTo>
                    <a:pt x="158" y="1430"/>
                  </a:lnTo>
                  <a:lnTo>
                    <a:pt x="147" y="1430"/>
                  </a:lnTo>
                  <a:lnTo>
                    <a:pt x="137" y="1430"/>
                  </a:lnTo>
                  <a:lnTo>
                    <a:pt x="125" y="1430"/>
                  </a:lnTo>
                  <a:lnTo>
                    <a:pt x="115" y="1430"/>
                  </a:lnTo>
                  <a:lnTo>
                    <a:pt x="104" y="1430"/>
                  </a:lnTo>
                  <a:lnTo>
                    <a:pt x="92" y="1430"/>
                  </a:lnTo>
                  <a:lnTo>
                    <a:pt x="80" y="1430"/>
                  </a:lnTo>
                  <a:lnTo>
                    <a:pt x="69" y="1430"/>
                  </a:lnTo>
                  <a:lnTo>
                    <a:pt x="57" y="1430"/>
                  </a:lnTo>
                  <a:lnTo>
                    <a:pt x="46" y="1430"/>
                  </a:lnTo>
                  <a:lnTo>
                    <a:pt x="34" y="1430"/>
                  </a:lnTo>
                  <a:lnTo>
                    <a:pt x="23" y="1430"/>
                  </a:lnTo>
                  <a:lnTo>
                    <a:pt x="11" y="1430"/>
                  </a:lnTo>
                  <a:lnTo>
                    <a:pt x="0" y="1430"/>
                  </a:lnTo>
                  <a:lnTo>
                    <a:pt x="6" y="1430"/>
                  </a:lnTo>
                  <a:lnTo>
                    <a:pt x="16" y="1411"/>
                  </a:lnTo>
                  <a:lnTo>
                    <a:pt x="27" y="1386"/>
                  </a:lnTo>
                  <a:lnTo>
                    <a:pt x="42" y="1356"/>
                  </a:lnTo>
                  <a:lnTo>
                    <a:pt x="56" y="1324"/>
                  </a:lnTo>
                  <a:lnTo>
                    <a:pt x="72" y="1289"/>
                  </a:lnTo>
                  <a:lnTo>
                    <a:pt x="89" y="1253"/>
                  </a:lnTo>
                  <a:lnTo>
                    <a:pt x="105" y="1219"/>
                  </a:lnTo>
                  <a:lnTo>
                    <a:pt x="121" y="1182"/>
                  </a:lnTo>
                  <a:lnTo>
                    <a:pt x="137" y="1151"/>
                  </a:lnTo>
                  <a:lnTo>
                    <a:pt x="151" y="1120"/>
                  </a:lnTo>
                  <a:lnTo>
                    <a:pt x="164" y="1094"/>
                  </a:lnTo>
                  <a:lnTo>
                    <a:pt x="174" y="1070"/>
                  </a:lnTo>
                  <a:lnTo>
                    <a:pt x="183" y="1054"/>
                  </a:lnTo>
                  <a:lnTo>
                    <a:pt x="188" y="1043"/>
                  </a:lnTo>
                  <a:lnTo>
                    <a:pt x="190" y="1040"/>
                  </a:lnTo>
                  <a:lnTo>
                    <a:pt x="190" y="810"/>
                  </a:lnTo>
                  <a:lnTo>
                    <a:pt x="36" y="349"/>
                  </a:lnTo>
                  <a:lnTo>
                    <a:pt x="36" y="349"/>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0" name="Freeform 28">
              <a:extLst>
                <a:ext uri="{FF2B5EF4-FFF2-40B4-BE49-F238E27FC236}">
                  <a16:creationId xmlns:a16="http://schemas.microsoft.com/office/drawing/2014/main" id="{FD2B5020-7F13-1682-F235-E621719096C3}"/>
                </a:ext>
              </a:extLst>
            </p:cNvPr>
            <p:cNvSpPr>
              <a:spLocks/>
            </p:cNvSpPr>
            <p:nvPr/>
          </p:nvSpPr>
          <p:spPr bwMode="auto">
            <a:xfrm>
              <a:off x="3889" y="1953"/>
              <a:ext cx="169" cy="673"/>
            </a:xfrm>
            <a:custGeom>
              <a:avLst/>
              <a:gdLst>
                <a:gd name="T0" fmla="*/ 0 w 338"/>
                <a:gd name="T1" fmla="*/ 50 h 1347"/>
                <a:gd name="T2" fmla="*/ 60 w 338"/>
                <a:gd name="T3" fmla="*/ 0 h 1347"/>
                <a:gd name="T4" fmla="*/ 210 w 338"/>
                <a:gd name="T5" fmla="*/ 312 h 1347"/>
                <a:gd name="T6" fmla="*/ 338 w 338"/>
                <a:gd name="T7" fmla="*/ 699 h 1347"/>
                <a:gd name="T8" fmla="*/ 331 w 338"/>
                <a:gd name="T9" fmla="*/ 971 h 1347"/>
                <a:gd name="T10" fmla="*/ 328 w 338"/>
                <a:gd name="T11" fmla="*/ 974 h 1347"/>
                <a:gd name="T12" fmla="*/ 324 w 338"/>
                <a:gd name="T13" fmla="*/ 985 h 1347"/>
                <a:gd name="T14" fmla="*/ 318 w 338"/>
                <a:gd name="T15" fmla="*/ 1000 h 1347"/>
                <a:gd name="T16" fmla="*/ 309 w 338"/>
                <a:gd name="T17" fmla="*/ 1023 h 1347"/>
                <a:gd name="T18" fmla="*/ 299 w 338"/>
                <a:gd name="T19" fmla="*/ 1049 h 1347"/>
                <a:gd name="T20" fmla="*/ 288 w 338"/>
                <a:gd name="T21" fmla="*/ 1078 h 1347"/>
                <a:gd name="T22" fmla="*/ 276 w 338"/>
                <a:gd name="T23" fmla="*/ 1110 h 1347"/>
                <a:gd name="T24" fmla="*/ 265 w 338"/>
                <a:gd name="T25" fmla="*/ 1144 h 1347"/>
                <a:gd name="T26" fmla="*/ 250 w 338"/>
                <a:gd name="T27" fmla="*/ 1177 h 1347"/>
                <a:gd name="T28" fmla="*/ 237 w 338"/>
                <a:gd name="T29" fmla="*/ 1212 h 1347"/>
                <a:gd name="T30" fmla="*/ 224 w 338"/>
                <a:gd name="T31" fmla="*/ 1245 h 1347"/>
                <a:gd name="T32" fmla="*/ 214 w 338"/>
                <a:gd name="T33" fmla="*/ 1277 h 1347"/>
                <a:gd name="T34" fmla="*/ 202 w 338"/>
                <a:gd name="T35" fmla="*/ 1305 h 1347"/>
                <a:gd name="T36" fmla="*/ 193 w 338"/>
                <a:gd name="T37" fmla="*/ 1330 h 1347"/>
                <a:gd name="T38" fmla="*/ 185 w 338"/>
                <a:gd name="T39" fmla="*/ 1347 h 1347"/>
                <a:gd name="T40" fmla="*/ 181 w 338"/>
                <a:gd name="T41" fmla="*/ 1347 h 1347"/>
                <a:gd name="T42" fmla="*/ 172 w 338"/>
                <a:gd name="T43" fmla="*/ 1347 h 1347"/>
                <a:gd name="T44" fmla="*/ 164 w 338"/>
                <a:gd name="T45" fmla="*/ 1347 h 1347"/>
                <a:gd name="T46" fmla="*/ 155 w 338"/>
                <a:gd name="T47" fmla="*/ 1347 h 1347"/>
                <a:gd name="T48" fmla="*/ 148 w 338"/>
                <a:gd name="T49" fmla="*/ 1347 h 1347"/>
                <a:gd name="T50" fmla="*/ 139 w 338"/>
                <a:gd name="T51" fmla="*/ 1347 h 1347"/>
                <a:gd name="T52" fmla="*/ 130 w 338"/>
                <a:gd name="T53" fmla="*/ 1347 h 1347"/>
                <a:gd name="T54" fmla="*/ 122 w 338"/>
                <a:gd name="T55" fmla="*/ 1347 h 1347"/>
                <a:gd name="T56" fmla="*/ 113 w 338"/>
                <a:gd name="T57" fmla="*/ 1347 h 1347"/>
                <a:gd name="T58" fmla="*/ 104 w 338"/>
                <a:gd name="T59" fmla="*/ 1347 h 1347"/>
                <a:gd name="T60" fmla="*/ 96 w 338"/>
                <a:gd name="T61" fmla="*/ 1347 h 1347"/>
                <a:gd name="T62" fmla="*/ 86 w 338"/>
                <a:gd name="T63" fmla="*/ 1347 h 1347"/>
                <a:gd name="T64" fmla="*/ 77 w 338"/>
                <a:gd name="T65" fmla="*/ 1347 h 1347"/>
                <a:gd name="T66" fmla="*/ 67 w 338"/>
                <a:gd name="T67" fmla="*/ 1347 h 1347"/>
                <a:gd name="T68" fmla="*/ 59 w 338"/>
                <a:gd name="T69" fmla="*/ 1347 h 1347"/>
                <a:gd name="T70" fmla="*/ 50 w 338"/>
                <a:gd name="T71" fmla="*/ 1347 h 1347"/>
                <a:gd name="T72" fmla="*/ 41 w 338"/>
                <a:gd name="T73" fmla="*/ 1347 h 1347"/>
                <a:gd name="T74" fmla="*/ 43 w 338"/>
                <a:gd name="T75" fmla="*/ 1347 h 1347"/>
                <a:gd name="T76" fmla="*/ 45 w 338"/>
                <a:gd name="T77" fmla="*/ 1344 h 1347"/>
                <a:gd name="T78" fmla="*/ 47 w 338"/>
                <a:gd name="T79" fmla="*/ 1328 h 1347"/>
                <a:gd name="T80" fmla="*/ 52 w 338"/>
                <a:gd name="T81" fmla="*/ 1313 h 1347"/>
                <a:gd name="T82" fmla="*/ 56 w 338"/>
                <a:gd name="T83" fmla="*/ 1297 h 1347"/>
                <a:gd name="T84" fmla="*/ 59 w 338"/>
                <a:gd name="T85" fmla="*/ 1279 h 1347"/>
                <a:gd name="T86" fmla="*/ 63 w 338"/>
                <a:gd name="T87" fmla="*/ 1260 h 1347"/>
                <a:gd name="T88" fmla="*/ 67 w 338"/>
                <a:gd name="T89" fmla="*/ 1243 h 1347"/>
                <a:gd name="T90" fmla="*/ 71 w 338"/>
                <a:gd name="T91" fmla="*/ 1225 h 1347"/>
                <a:gd name="T92" fmla="*/ 74 w 338"/>
                <a:gd name="T93" fmla="*/ 1208 h 1347"/>
                <a:gd name="T94" fmla="*/ 77 w 338"/>
                <a:gd name="T95" fmla="*/ 1192 h 1347"/>
                <a:gd name="T96" fmla="*/ 80 w 338"/>
                <a:gd name="T97" fmla="*/ 1180 h 1347"/>
                <a:gd name="T98" fmla="*/ 83 w 338"/>
                <a:gd name="T99" fmla="*/ 1168 h 1347"/>
                <a:gd name="T100" fmla="*/ 85 w 338"/>
                <a:gd name="T101" fmla="*/ 1161 h 1347"/>
                <a:gd name="T102" fmla="*/ 86 w 338"/>
                <a:gd name="T103" fmla="*/ 1155 h 1347"/>
                <a:gd name="T104" fmla="*/ 87 w 338"/>
                <a:gd name="T105" fmla="*/ 1154 h 1347"/>
                <a:gd name="T106" fmla="*/ 154 w 338"/>
                <a:gd name="T107" fmla="*/ 1162 h 1347"/>
                <a:gd name="T108" fmla="*/ 230 w 338"/>
                <a:gd name="T109" fmla="*/ 779 h 1347"/>
                <a:gd name="T110" fmla="*/ 120 w 338"/>
                <a:gd name="T111" fmla="*/ 672 h 1347"/>
                <a:gd name="T112" fmla="*/ 0 w 338"/>
                <a:gd name="T113" fmla="*/ 50 h 1347"/>
                <a:gd name="T114" fmla="*/ 0 w 338"/>
                <a:gd name="T115" fmla="*/ 5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8" h="1347">
                  <a:moveTo>
                    <a:pt x="0" y="50"/>
                  </a:moveTo>
                  <a:lnTo>
                    <a:pt x="60" y="0"/>
                  </a:lnTo>
                  <a:lnTo>
                    <a:pt x="210" y="312"/>
                  </a:lnTo>
                  <a:lnTo>
                    <a:pt x="338" y="699"/>
                  </a:lnTo>
                  <a:lnTo>
                    <a:pt x="331" y="971"/>
                  </a:lnTo>
                  <a:lnTo>
                    <a:pt x="328" y="974"/>
                  </a:lnTo>
                  <a:lnTo>
                    <a:pt x="324" y="985"/>
                  </a:lnTo>
                  <a:lnTo>
                    <a:pt x="318" y="1000"/>
                  </a:lnTo>
                  <a:lnTo>
                    <a:pt x="309" y="1023"/>
                  </a:lnTo>
                  <a:lnTo>
                    <a:pt x="299" y="1049"/>
                  </a:lnTo>
                  <a:lnTo>
                    <a:pt x="288" y="1078"/>
                  </a:lnTo>
                  <a:lnTo>
                    <a:pt x="276" y="1110"/>
                  </a:lnTo>
                  <a:lnTo>
                    <a:pt x="265" y="1144"/>
                  </a:lnTo>
                  <a:lnTo>
                    <a:pt x="250" y="1177"/>
                  </a:lnTo>
                  <a:lnTo>
                    <a:pt x="237" y="1212"/>
                  </a:lnTo>
                  <a:lnTo>
                    <a:pt x="224" y="1245"/>
                  </a:lnTo>
                  <a:lnTo>
                    <a:pt x="214" y="1277"/>
                  </a:lnTo>
                  <a:lnTo>
                    <a:pt x="202" y="1305"/>
                  </a:lnTo>
                  <a:lnTo>
                    <a:pt x="193" y="1330"/>
                  </a:lnTo>
                  <a:lnTo>
                    <a:pt x="185" y="1347"/>
                  </a:lnTo>
                  <a:lnTo>
                    <a:pt x="181" y="1347"/>
                  </a:lnTo>
                  <a:lnTo>
                    <a:pt x="172" y="1347"/>
                  </a:lnTo>
                  <a:lnTo>
                    <a:pt x="164" y="1347"/>
                  </a:lnTo>
                  <a:lnTo>
                    <a:pt x="155" y="1347"/>
                  </a:lnTo>
                  <a:lnTo>
                    <a:pt x="148" y="1347"/>
                  </a:lnTo>
                  <a:lnTo>
                    <a:pt x="139" y="1347"/>
                  </a:lnTo>
                  <a:lnTo>
                    <a:pt x="130" y="1347"/>
                  </a:lnTo>
                  <a:lnTo>
                    <a:pt x="122" y="1347"/>
                  </a:lnTo>
                  <a:lnTo>
                    <a:pt x="113" y="1347"/>
                  </a:lnTo>
                  <a:lnTo>
                    <a:pt x="104" y="1347"/>
                  </a:lnTo>
                  <a:lnTo>
                    <a:pt x="96" y="1347"/>
                  </a:lnTo>
                  <a:lnTo>
                    <a:pt x="86" y="1347"/>
                  </a:lnTo>
                  <a:lnTo>
                    <a:pt x="77" y="1347"/>
                  </a:lnTo>
                  <a:lnTo>
                    <a:pt x="67" y="1347"/>
                  </a:lnTo>
                  <a:lnTo>
                    <a:pt x="59" y="1347"/>
                  </a:lnTo>
                  <a:lnTo>
                    <a:pt x="50" y="1347"/>
                  </a:lnTo>
                  <a:lnTo>
                    <a:pt x="41" y="1347"/>
                  </a:lnTo>
                  <a:lnTo>
                    <a:pt x="43" y="1347"/>
                  </a:lnTo>
                  <a:lnTo>
                    <a:pt x="45" y="1344"/>
                  </a:lnTo>
                  <a:lnTo>
                    <a:pt x="47" y="1328"/>
                  </a:lnTo>
                  <a:lnTo>
                    <a:pt x="52" y="1313"/>
                  </a:lnTo>
                  <a:lnTo>
                    <a:pt x="56" y="1297"/>
                  </a:lnTo>
                  <a:lnTo>
                    <a:pt x="59" y="1279"/>
                  </a:lnTo>
                  <a:lnTo>
                    <a:pt x="63" y="1260"/>
                  </a:lnTo>
                  <a:lnTo>
                    <a:pt x="67" y="1243"/>
                  </a:lnTo>
                  <a:lnTo>
                    <a:pt x="71" y="1225"/>
                  </a:lnTo>
                  <a:lnTo>
                    <a:pt x="74" y="1208"/>
                  </a:lnTo>
                  <a:lnTo>
                    <a:pt x="77" y="1192"/>
                  </a:lnTo>
                  <a:lnTo>
                    <a:pt x="80" y="1180"/>
                  </a:lnTo>
                  <a:lnTo>
                    <a:pt x="83" y="1168"/>
                  </a:lnTo>
                  <a:lnTo>
                    <a:pt x="85" y="1161"/>
                  </a:lnTo>
                  <a:lnTo>
                    <a:pt x="86" y="1155"/>
                  </a:lnTo>
                  <a:lnTo>
                    <a:pt x="87" y="1154"/>
                  </a:lnTo>
                  <a:lnTo>
                    <a:pt x="154" y="1162"/>
                  </a:lnTo>
                  <a:lnTo>
                    <a:pt x="230" y="779"/>
                  </a:lnTo>
                  <a:lnTo>
                    <a:pt x="120" y="672"/>
                  </a:lnTo>
                  <a:lnTo>
                    <a:pt x="0" y="50"/>
                  </a:lnTo>
                  <a:lnTo>
                    <a:pt x="0" y="5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1" name="Freeform 29">
              <a:extLst>
                <a:ext uri="{FF2B5EF4-FFF2-40B4-BE49-F238E27FC236}">
                  <a16:creationId xmlns:a16="http://schemas.microsoft.com/office/drawing/2014/main" id="{994BFA7A-BBA7-011F-8211-672E569A1BE6}"/>
                </a:ext>
              </a:extLst>
            </p:cNvPr>
            <p:cNvSpPr>
              <a:spLocks/>
            </p:cNvSpPr>
            <p:nvPr/>
          </p:nvSpPr>
          <p:spPr bwMode="auto">
            <a:xfrm>
              <a:off x="3906" y="1973"/>
              <a:ext cx="170" cy="653"/>
            </a:xfrm>
            <a:custGeom>
              <a:avLst/>
              <a:gdLst>
                <a:gd name="T0" fmla="*/ 47 w 340"/>
                <a:gd name="T1" fmla="*/ 4 h 1306"/>
                <a:gd name="T2" fmla="*/ 69 w 340"/>
                <a:gd name="T3" fmla="*/ 37 h 1306"/>
                <a:gd name="T4" fmla="*/ 108 w 340"/>
                <a:gd name="T5" fmla="*/ 100 h 1306"/>
                <a:gd name="T6" fmla="*/ 157 w 340"/>
                <a:gd name="T7" fmla="*/ 183 h 1306"/>
                <a:gd name="T8" fmla="*/ 209 w 340"/>
                <a:gd name="T9" fmla="*/ 289 h 1306"/>
                <a:gd name="T10" fmla="*/ 260 w 340"/>
                <a:gd name="T11" fmla="*/ 408 h 1306"/>
                <a:gd name="T12" fmla="*/ 301 w 340"/>
                <a:gd name="T13" fmla="*/ 536 h 1306"/>
                <a:gd name="T14" fmla="*/ 330 w 340"/>
                <a:gd name="T15" fmla="*/ 671 h 1306"/>
                <a:gd name="T16" fmla="*/ 339 w 340"/>
                <a:gd name="T17" fmla="*/ 799 h 1306"/>
                <a:gd name="T18" fmla="*/ 338 w 340"/>
                <a:gd name="T19" fmla="*/ 912 h 1306"/>
                <a:gd name="T20" fmla="*/ 331 w 340"/>
                <a:gd name="T21" fmla="*/ 1014 h 1306"/>
                <a:gd name="T22" fmla="*/ 319 w 340"/>
                <a:gd name="T23" fmla="*/ 1103 h 1306"/>
                <a:gd name="T24" fmla="*/ 305 w 340"/>
                <a:gd name="T25" fmla="*/ 1178 h 1306"/>
                <a:gd name="T26" fmla="*/ 291 w 340"/>
                <a:gd name="T27" fmla="*/ 1239 h 1306"/>
                <a:gd name="T28" fmla="*/ 277 w 340"/>
                <a:gd name="T29" fmla="*/ 1285 h 1306"/>
                <a:gd name="T30" fmla="*/ 267 w 340"/>
                <a:gd name="T31" fmla="*/ 1306 h 1306"/>
                <a:gd name="T32" fmla="*/ 254 w 340"/>
                <a:gd name="T33" fmla="*/ 1306 h 1306"/>
                <a:gd name="T34" fmla="*/ 233 w 340"/>
                <a:gd name="T35" fmla="*/ 1306 h 1306"/>
                <a:gd name="T36" fmla="*/ 210 w 340"/>
                <a:gd name="T37" fmla="*/ 1306 h 1306"/>
                <a:gd name="T38" fmla="*/ 189 w 340"/>
                <a:gd name="T39" fmla="*/ 1306 h 1306"/>
                <a:gd name="T40" fmla="*/ 167 w 340"/>
                <a:gd name="T41" fmla="*/ 1306 h 1306"/>
                <a:gd name="T42" fmla="*/ 143 w 340"/>
                <a:gd name="T43" fmla="*/ 1306 h 1306"/>
                <a:gd name="T44" fmla="*/ 118 w 340"/>
                <a:gd name="T45" fmla="*/ 1306 h 1306"/>
                <a:gd name="T46" fmla="*/ 94 w 340"/>
                <a:gd name="T47" fmla="*/ 1306 h 1306"/>
                <a:gd name="T48" fmla="*/ 86 w 340"/>
                <a:gd name="T49" fmla="*/ 1306 h 1306"/>
                <a:gd name="T50" fmla="*/ 105 w 340"/>
                <a:gd name="T51" fmla="*/ 1272 h 1306"/>
                <a:gd name="T52" fmla="*/ 133 w 340"/>
                <a:gd name="T53" fmla="*/ 1217 h 1306"/>
                <a:gd name="T54" fmla="*/ 163 w 340"/>
                <a:gd name="T55" fmla="*/ 1151 h 1306"/>
                <a:gd name="T56" fmla="*/ 195 w 340"/>
                <a:gd name="T57" fmla="*/ 1084 h 1306"/>
                <a:gd name="T58" fmla="*/ 223 w 340"/>
                <a:gd name="T59" fmla="*/ 1023 h 1306"/>
                <a:gd name="T60" fmla="*/ 247 w 340"/>
                <a:gd name="T61" fmla="*/ 975 h 1306"/>
                <a:gd name="T62" fmla="*/ 261 w 340"/>
                <a:gd name="T63" fmla="*/ 949 h 1306"/>
                <a:gd name="T64" fmla="*/ 202 w 340"/>
                <a:gd name="T65" fmla="*/ 908 h 1306"/>
                <a:gd name="T66" fmla="*/ 94 w 340"/>
                <a:gd name="T67" fmla="*/ 421 h 1306"/>
                <a:gd name="T68" fmla="*/ 0 w 340"/>
                <a:gd name="T69" fmla="*/ 0 h 1306"/>
                <a:gd name="T70" fmla="*/ 45 w 340"/>
                <a:gd name="T71"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0" h="1306">
                  <a:moveTo>
                    <a:pt x="45" y="0"/>
                  </a:moveTo>
                  <a:lnTo>
                    <a:pt x="47" y="4"/>
                  </a:lnTo>
                  <a:lnTo>
                    <a:pt x="56" y="17"/>
                  </a:lnTo>
                  <a:lnTo>
                    <a:pt x="69" y="37"/>
                  </a:lnTo>
                  <a:lnTo>
                    <a:pt x="88" y="65"/>
                  </a:lnTo>
                  <a:lnTo>
                    <a:pt x="108" y="100"/>
                  </a:lnTo>
                  <a:lnTo>
                    <a:pt x="133" y="140"/>
                  </a:lnTo>
                  <a:lnTo>
                    <a:pt x="157" y="183"/>
                  </a:lnTo>
                  <a:lnTo>
                    <a:pt x="183" y="235"/>
                  </a:lnTo>
                  <a:lnTo>
                    <a:pt x="209" y="289"/>
                  </a:lnTo>
                  <a:lnTo>
                    <a:pt x="235" y="348"/>
                  </a:lnTo>
                  <a:lnTo>
                    <a:pt x="260" y="408"/>
                  </a:lnTo>
                  <a:lnTo>
                    <a:pt x="284" y="473"/>
                  </a:lnTo>
                  <a:lnTo>
                    <a:pt x="301" y="536"/>
                  </a:lnTo>
                  <a:lnTo>
                    <a:pt x="318" y="604"/>
                  </a:lnTo>
                  <a:lnTo>
                    <a:pt x="330" y="671"/>
                  </a:lnTo>
                  <a:lnTo>
                    <a:pt x="338" y="738"/>
                  </a:lnTo>
                  <a:lnTo>
                    <a:pt x="339" y="799"/>
                  </a:lnTo>
                  <a:lnTo>
                    <a:pt x="340" y="858"/>
                  </a:lnTo>
                  <a:lnTo>
                    <a:pt x="338" y="912"/>
                  </a:lnTo>
                  <a:lnTo>
                    <a:pt x="336" y="965"/>
                  </a:lnTo>
                  <a:lnTo>
                    <a:pt x="331" y="1014"/>
                  </a:lnTo>
                  <a:lnTo>
                    <a:pt x="326" y="1060"/>
                  </a:lnTo>
                  <a:lnTo>
                    <a:pt x="319" y="1103"/>
                  </a:lnTo>
                  <a:lnTo>
                    <a:pt x="314" y="1143"/>
                  </a:lnTo>
                  <a:lnTo>
                    <a:pt x="305" y="1178"/>
                  </a:lnTo>
                  <a:lnTo>
                    <a:pt x="299" y="1211"/>
                  </a:lnTo>
                  <a:lnTo>
                    <a:pt x="291" y="1239"/>
                  </a:lnTo>
                  <a:lnTo>
                    <a:pt x="285" y="1265"/>
                  </a:lnTo>
                  <a:lnTo>
                    <a:pt x="277" y="1285"/>
                  </a:lnTo>
                  <a:lnTo>
                    <a:pt x="272" y="1303"/>
                  </a:lnTo>
                  <a:lnTo>
                    <a:pt x="267" y="1306"/>
                  </a:lnTo>
                  <a:lnTo>
                    <a:pt x="265" y="1306"/>
                  </a:lnTo>
                  <a:lnTo>
                    <a:pt x="254" y="1306"/>
                  </a:lnTo>
                  <a:lnTo>
                    <a:pt x="244" y="1306"/>
                  </a:lnTo>
                  <a:lnTo>
                    <a:pt x="233" y="1306"/>
                  </a:lnTo>
                  <a:lnTo>
                    <a:pt x="222" y="1306"/>
                  </a:lnTo>
                  <a:lnTo>
                    <a:pt x="210" y="1306"/>
                  </a:lnTo>
                  <a:lnTo>
                    <a:pt x="200" y="1306"/>
                  </a:lnTo>
                  <a:lnTo>
                    <a:pt x="189" y="1306"/>
                  </a:lnTo>
                  <a:lnTo>
                    <a:pt x="179" y="1306"/>
                  </a:lnTo>
                  <a:lnTo>
                    <a:pt x="167" y="1306"/>
                  </a:lnTo>
                  <a:lnTo>
                    <a:pt x="155" y="1306"/>
                  </a:lnTo>
                  <a:lnTo>
                    <a:pt x="143" y="1306"/>
                  </a:lnTo>
                  <a:lnTo>
                    <a:pt x="131" y="1306"/>
                  </a:lnTo>
                  <a:lnTo>
                    <a:pt x="118" y="1306"/>
                  </a:lnTo>
                  <a:lnTo>
                    <a:pt x="105" y="1306"/>
                  </a:lnTo>
                  <a:lnTo>
                    <a:pt x="94" y="1306"/>
                  </a:lnTo>
                  <a:lnTo>
                    <a:pt x="82" y="1306"/>
                  </a:lnTo>
                  <a:lnTo>
                    <a:pt x="86" y="1306"/>
                  </a:lnTo>
                  <a:lnTo>
                    <a:pt x="95" y="1296"/>
                  </a:lnTo>
                  <a:lnTo>
                    <a:pt x="105" y="1272"/>
                  </a:lnTo>
                  <a:lnTo>
                    <a:pt x="118" y="1246"/>
                  </a:lnTo>
                  <a:lnTo>
                    <a:pt x="133" y="1217"/>
                  </a:lnTo>
                  <a:lnTo>
                    <a:pt x="148" y="1184"/>
                  </a:lnTo>
                  <a:lnTo>
                    <a:pt x="163" y="1151"/>
                  </a:lnTo>
                  <a:lnTo>
                    <a:pt x="181" y="1117"/>
                  </a:lnTo>
                  <a:lnTo>
                    <a:pt x="195" y="1084"/>
                  </a:lnTo>
                  <a:lnTo>
                    <a:pt x="209" y="1053"/>
                  </a:lnTo>
                  <a:lnTo>
                    <a:pt x="223" y="1023"/>
                  </a:lnTo>
                  <a:lnTo>
                    <a:pt x="236" y="997"/>
                  </a:lnTo>
                  <a:lnTo>
                    <a:pt x="247" y="975"/>
                  </a:lnTo>
                  <a:lnTo>
                    <a:pt x="255" y="959"/>
                  </a:lnTo>
                  <a:lnTo>
                    <a:pt x="261" y="949"/>
                  </a:lnTo>
                  <a:lnTo>
                    <a:pt x="262" y="945"/>
                  </a:lnTo>
                  <a:lnTo>
                    <a:pt x="202" y="908"/>
                  </a:lnTo>
                  <a:lnTo>
                    <a:pt x="277" y="738"/>
                  </a:lnTo>
                  <a:lnTo>
                    <a:pt x="94" y="421"/>
                  </a:lnTo>
                  <a:lnTo>
                    <a:pt x="169" y="345"/>
                  </a:lnTo>
                  <a:lnTo>
                    <a:pt x="0" y="0"/>
                  </a:lnTo>
                  <a:lnTo>
                    <a:pt x="45" y="0"/>
                  </a:lnTo>
                  <a:lnTo>
                    <a:pt x="45"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2" name="Freeform 30">
              <a:extLst>
                <a:ext uri="{FF2B5EF4-FFF2-40B4-BE49-F238E27FC236}">
                  <a16:creationId xmlns:a16="http://schemas.microsoft.com/office/drawing/2014/main" id="{4574304F-AD64-C46F-84DA-BFAD1E1914FB}"/>
                </a:ext>
              </a:extLst>
            </p:cNvPr>
            <p:cNvSpPr>
              <a:spLocks/>
            </p:cNvSpPr>
            <p:nvPr/>
          </p:nvSpPr>
          <p:spPr bwMode="auto">
            <a:xfrm>
              <a:off x="3492" y="2051"/>
              <a:ext cx="285" cy="575"/>
            </a:xfrm>
            <a:custGeom>
              <a:avLst/>
              <a:gdLst>
                <a:gd name="T0" fmla="*/ 421 w 570"/>
                <a:gd name="T1" fmla="*/ 109 h 1151"/>
                <a:gd name="T2" fmla="*/ 570 w 570"/>
                <a:gd name="T3" fmla="*/ 0 h 1151"/>
                <a:gd name="T4" fmla="*/ 537 w 570"/>
                <a:gd name="T5" fmla="*/ 639 h 1151"/>
                <a:gd name="T6" fmla="*/ 532 w 570"/>
                <a:gd name="T7" fmla="*/ 644 h 1151"/>
                <a:gd name="T8" fmla="*/ 521 w 570"/>
                <a:gd name="T9" fmla="*/ 658 h 1151"/>
                <a:gd name="T10" fmla="*/ 505 w 570"/>
                <a:gd name="T11" fmla="*/ 679 h 1151"/>
                <a:gd name="T12" fmla="*/ 485 w 570"/>
                <a:gd name="T13" fmla="*/ 709 h 1151"/>
                <a:gd name="T14" fmla="*/ 459 w 570"/>
                <a:gd name="T15" fmla="*/ 743 h 1151"/>
                <a:gd name="T16" fmla="*/ 430 w 570"/>
                <a:gd name="T17" fmla="*/ 782 h 1151"/>
                <a:gd name="T18" fmla="*/ 398 w 570"/>
                <a:gd name="T19" fmla="*/ 823 h 1151"/>
                <a:gd name="T20" fmla="*/ 368 w 570"/>
                <a:gd name="T21" fmla="*/ 869 h 1151"/>
                <a:gd name="T22" fmla="*/ 332 w 570"/>
                <a:gd name="T23" fmla="*/ 915 h 1151"/>
                <a:gd name="T24" fmla="*/ 300 w 570"/>
                <a:gd name="T25" fmla="*/ 960 h 1151"/>
                <a:gd name="T26" fmla="*/ 266 w 570"/>
                <a:gd name="T27" fmla="*/ 1005 h 1151"/>
                <a:gd name="T28" fmla="*/ 238 w 570"/>
                <a:gd name="T29" fmla="*/ 1047 h 1151"/>
                <a:gd name="T30" fmla="*/ 208 w 570"/>
                <a:gd name="T31" fmla="*/ 1085 h 1151"/>
                <a:gd name="T32" fmla="*/ 183 w 570"/>
                <a:gd name="T33" fmla="*/ 1120 h 1151"/>
                <a:gd name="T34" fmla="*/ 162 w 570"/>
                <a:gd name="T35" fmla="*/ 1148 h 1151"/>
                <a:gd name="T36" fmla="*/ 148 w 570"/>
                <a:gd name="T37" fmla="*/ 1151 h 1151"/>
                <a:gd name="T38" fmla="*/ 135 w 570"/>
                <a:gd name="T39" fmla="*/ 1151 h 1151"/>
                <a:gd name="T40" fmla="*/ 124 w 570"/>
                <a:gd name="T41" fmla="*/ 1151 h 1151"/>
                <a:gd name="T42" fmla="*/ 114 w 570"/>
                <a:gd name="T43" fmla="*/ 1151 h 1151"/>
                <a:gd name="T44" fmla="*/ 104 w 570"/>
                <a:gd name="T45" fmla="*/ 1151 h 1151"/>
                <a:gd name="T46" fmla="*/ 94 w 570"/>
                <a:gd name="T47" fmla="*/ 1151 h 1151"/>
                <a:gd name="T48" fmla="*/ 83 w 570"/>
                <a:gd name="T49" fmla="*/ 1151 h 1151"/>
                <a:gd name="T50" fmla="*/ 74 w 570"/>
                <a:gd name="T51" fmla="*/ 1151 h 1151"/>
                <a:gd name="T52" fmla="*/ 65 w 570"/>
                <a:gd name="T53" fmla="*/ 1151 h 1151"/>
                <a:gd name="T54" fmla="*/ 56 w 570"/>
                <a:gd name="T55" fmla="*/ 1151 h 1151"/>
                <a:gd name="T56" fmla="*/ 45 w 570"/>
                <a:gd name="T57" fmla="*/ 1151 h 1151"/>
                <a:gd name="T58" fmla="*/ 37 w 570"/>
                <a:gd name="T59" fmla="*/ 1151 h 1151"/>
                <a:gd name="T60" fmla="*/ 30 w 570"/>
                <a:gd name="T61" fmla="*/ 1151 h 1151"/>
                <a:gd name="T62" fmla="*/ 21 w 570"/>
                <a:gd name="T63" fmla="*/ 1151 h 1151"/>
                <a:gd name="T64" fmla="*/ 13 w 570"/>
                <a:gd name="T65" fmla="*/ 1151 h 1151"/>
                <a:gd name="T66" fmla="*/ 6 w 570"/>
                <a:gd name="T67" fmla="*/ 1151 h 1151"/>
                <a:gd name="T68" fmla="*/ 0 w 570"/>
                <a:gd name="T69" fmla="*/ 1151 h 1151"/>
                <a:gd name="T70" fmla="*/ 8 w 570"/>
                <a:gd name="T71" fmla="*/ 1107 h 1151"/>
                <a:gd name="T72" fmla="*/ 22 w 570"/>
                <a:gd name="T73" fmla="*/ 1049 h 1151"/>
                <a:gd name="T74" fmla="*/ 41 w 570"/>
                <a:gd name="T75" fmla="*/ 991 h 1151"/>
                <a:gd name="T76" fmla="*/ 64 w 570"/>
                <a:gd name="T77" fmla="*/ 939 h 1151"/>
                <a:gd name="T78" fmla="*/ 89 w 570"/>
                <a:gd name="T79" fmla="*/ 890 h 1151"/>
                <a:gd name="T80" fmla="*/ 117 w 570"/>
                <a:gd name="T81" fmla="*/ 844 h 1151"/>
                <a:gd name="T82" fmla="*/ 147 w 570"/>
                <a:gd name="T83" fmla="*/ 802 h 1151"/>
                <a:gd name="T84" fmla="*/ 178 w 570"/>
                <a:gd name="T85" fmla="*/ 765 h 1151"/>
                <a:gd name="T86" fmla="*/ 206 w 570"/>
                <a:gd name="T87" fmla="*/ 730 h 1151"/>
                <a:gd name="T88" fmla="*/ 234 w 570"/>
                <a:gd name="T89" fmla="*/ 701 h 1151"/>
                <a:gd name="T90" fmla="*/ 260 w 570"/>
                <a:gd name="T91" fmla="*/ 676 h 1151"/>
                <a:gd name="T92" fmla="*/ 285 w 570"/>
                <a:gd name="T93" fmla="*/ 655 h 1151"/>
                <a:gd name="T94" fmla="*/ 304 w 570"/>
                <a:gd name="T95" fmla="*/ 638 h 1151"/>
                <a:gd name="T96" fmla="*/ 319 w 570"/>
                <a:gd name="T97" fmla="*/ 626 h 1151"/>
                <a:gd name="T98" fmla="*/ 330 w 570"/>
                <a:gd name="T99" fmla="*/ 620 h 1151"/>
                <a:gd name="T100" fmla="*/ 333 w 570"/>
                <a:gd name="T101" fmla="*/ 618 h 1151"/>
                <a:gd name="T102" fmla="*/ 421 w 570"/>
                <a:gd name="T103" fmla="*/ 109 h 1151"/>
                <a:gd name="T104" fmla="*/ 421 w 570"/>
                <a:gd name="T105" fmla="*/ 109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0" h="1151">
                  <a:moveTo>
                    <a:pt x="421" y="109"/>
                  </a:moveTo>
                  <a:lnTo>
                    <a:pt x="570" y="0"/>
                  </a:lnTo>
                  <a:lnTo>
                    <a:pt x="537" y="639"/>
                  </a:lnTo>
                  <a:lnTo>
                    <a:pt x="532" y="644"/>
                  </a:lnTo>
                  <a:lnTo>
                    <a:pt x="521" y="658"/>
                  </a:lnTo>
                  <a:lnTo>
                    <a:pt x="505" y="679"/>
                  </a:lnTo>
                  <a:lnTo>
                    <a:pt x="485" y="709"/>
                  </a:lnTo>
                  <a:lnTo>
                    <a:pt x="459" y="743"/>
                  </a:lnTo>
                  <a:lnTo>
                    <a:pt x="430" y="782"/>
                  </a:lnTo>
                  <a:lnTo>
                    <a:pt x="398" y="823"/>
                  </a:lnTo>
                  <a:lnTo>
                    <a:pt x="368" y="869"/>
                  </a:lnTo>
                  <a:lnTo>
                    <a:pt x="332" y="915"/>
                  </a:lnTo>
                  <a:lnTo>
                    <a:pt x="300" y="960"/>
                  </a:lnTo>
                  <a:lnTo>
                    <a:pt x="266" y="1005"/>
                  </a:lnTo>
                  <a:lnTo>
                    <a:pt x="238" y="1047"/>
                  </a:lnTo>
                  <a:lnTo>
                    <a:pt x="208" y="1085"/>
                  </a:lnTo>
                  <a:lnTo>
                    <a:pt x="183" y="1120"/>
                  </a:lnTo>
                  <a:lnTo>
                    <a:pt x="162" y="1148"/>
                  </a:lnTo>
                  <a:lnTo>
                    <a:pt x="148" y="1151"/>
                  </a:lnTo>
                  <a:lnTo>
                    <a:pt x="135" y="1151"/>
                  </a:lnTo>
                  <a:lnTo>
                    <a:pt x="124" y="1151"/>
                  </a:lnTo>
                  <a:lnTo>
                    <a:pt x="114" y="1151"/>
                  </a:lnTo>
                  <a:lnTo>
                    <a:pt x="104" y="1151"/>
                  </a:lnTo>
                  <a:lnTo>
                    <a:pt x="94" y="1151"/>
                  </a:lnTo>
                  <a:lnTo>
                    <a:pt x="83" y="1151"/>
                  </a:lnTo>
                  <a:lnTo>
                    <a:pt x="74" y="1151"/>
                  </a:lnTo>
                  <a:lnTo>
                    <a:pt x="65" y="1151"/>
                  </a:lnTo>
                  <a:lnTo>
                    <a:pt x="56" y="1151"/>
                  </a:lnTo>
                  <a:lnTo>
                    <a:pt x="45" y="1151"/>
                  </a:lnTo>
                  <a:lnTo>
                    <a:pt x="37" y="1151"/>
                  </a:lnTo>
                  <a:lnTo>
                    <a:pt x="30" y="1151"/>
                  </a:lnTo>
                  <a:lnTo>
                    <a:pt x="21" y="1151"/>
                  </a:lnTo>
                  <a:lnTo>
                    <a:pt x="13" y="1151"/>
                  </a:lnTo>
                  <a:lnTo>
                    <a:pt x="6" y="1151"/>
                  </a:lnTo>
                  <a:lnTo>
                    <a:pt x="0" y="1151"/>
                  </a:lnTo>
                  <a:lnTo>
                    <a:pt x="8" y="1107"/>
                  </a:lnTo>
                  <a:lnTo>
                    <a:pt x="22" y="1049"/>
                  </a:lnTo>
                  <a:lnTo>
                    <a:pt x="41" y="991"/>
                  </a:lnTo>
                  <a:lnTo>
                    <a:pt x="64" y="939"/>
                  </a:lnTo>
                  <a:lnTo>
                    <a:pt x="89" y="890"/>
                  </a:lnTo>
                  <a:lnTo>
                    <a:pt x="117" y="844"/>
                  </a:lnTo>
                  <a:lnTo>
                    <a:pt x="147" y="802"/>
                  </a:lnTo>
                  <a:lnTo>
                    <a:pt x="178" y="765"/>
                  </a:lnTo>
                  <a:lnTo>
                    <a:pt x="206" y="730"/>
                  </a:lnTo>
                  <a:lnTo>
                    <a:pt x="234" y="701"/>
                  </a:lnTo>
                  <a:lnTo>
                    <a:pt x="260" y="676"/>
                  </a:lnTo>
                  <a:lnTo>
                    <a:pt x="285" y="655"/>
                  </a:lnTo>
                  <a:lnTo>
                    <a:pt x="304" y="638"/>
                  </a:lnTo>
                  <a:lnTo>
                    <a:pt x="319" y="626"/>
                  </a:lnTo>
                  <a:lnTo>
                    <a:pt x="330" y="620"/>
                  </a:lnTo>
                  <a:lnTo>
                    <a:pt x="333" y="618"/>
                  </a:lnTo>
                  <a:lnTo>
                    <a:pt x="421" y="109"/>
                  </a:lnTo>
                  <a:lnTo>
                    <a:pt x="421" y="109"/>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3" name="Freeform 31">
              <a:extLst>
                <a:ext uri="{FF2B5EF4-FFF2-40B4-BE49-F238E27FC236}">
                  <a16:creationId xmlns:a16="http://schemas.microsoft.com/office/drawing/2014/main" id="{DFD2478C-1B6C-4D7A-7A52-4A26A94D5DE2}"/>
                </a:ext>
              </a:extLst>
            </p:cNvPr>
            <p:cNvSpPr>
              <a:spLocks/>
            </p:cNvSpPr>
            <p:nvPr/>
          </p:nvSpPr>
          <p:spPr bwMode="auto">
            <a:xfrm>
              <a:off x="3518" y="2054"/>
              <a:ext cx="319" cy="572"/>
            </a:xfrm>
            <a:custGeom>
              <a:avLst/>
              <a:gdLst>
                <a:gd name="T0" fmla="*/ 491 w 639"/>
                <a:gd name="T1" fmla="*/ 41 h 1144"/>
                <a:gd name="T2" fmla="*/ 639 w 639"/>
                <a:gd name="T3" fmla="*/ 0 h 1144"/>
                <a:gd name="T4" fmla="*/ 539 w 639"/>
                <a:gd name="T5" fmla="*/ 768 h 1144"/>
                <a:gd name="T6" fmla="*/ 534 w 639"/>
                <a:gd name="T7" fmla="*/ 771 h 1144"/>
                <a:gd name="T8" fmla="*/ 525 w 639"/>
                <a:gd name="T9" fmla="*/ 781 h 1144"/>
                <a:gd name="T10" fmla="*/ 508 w 639"/>
                <a:gd name="T11" fmla="*/ 796 h 1144"/>
                <a:gd name="T12" fmla="*/ 489 w 639"/>
                <a:gd name="T13" fmla="*/ 817 h 1144"/>
                <a:gd name="T14" fmla="*/ 466 w 639"/>
                <a:gd name="T15" fmla="*/ 842 h 1144"/>
                <a:gd name="T16" fmla="*/ 440 w 639"/>
                <a:gd name="T17" fmla="*/ 872 h 1144"/>
                <a:gd name="T18" fmla="*/ 410 w 639"/>
                <a:gd name="T19" fmla="*/ 902 h 1144"/>
                <a:gd name="T20" fmla="*/ 380 w 639"/>
                <a:gd name="T21" fmla="*/ 935 h 1144"/>
                <a:gd name="T22" fmla="*/ 347 w 639"/>
                <a:gd name="T23" fmla="*/ 968 h 1144"/>
                <a:gd name="T24" fmla="*/ 317 w 639"/>
                <a:gd name="T25" fmla="*/ 1003 h 1144"/>
                <a:gd name="T26" fmla="*/ 285 w 639"/>
                <a:gd name="T27" fmla="*/ 1036 h 1144"/>
                <a:gd name="T28" fmla="*/ 256 w 639"/>
                <a:gd name="T29" fmla="*/ 1069 h 1144"/>
                <a:gd name="T30" fmla="*/ 228 w 639"/>
                <a:gd name="T31" fmla="*/ 1097 h 1144"/>
                <a:gd name="T32" fmla="*/ 205 w 639"/>
                <a:gd name="T33" fmla="*/ 1123 h 1144"/>
                <a:gd name="T34" fmla="*/ 184 w 639"/>
                <a:gd name="T35" fmla="*/ 1144 h 1144"/>
                <a:gd name="T36" fmla="*/ 169 w 639"/>
                <a:gd name="T37" fmla="*/ 1144 h 1144"/>
                <a:gd name="T38" fmla="*/ 156 w 639"/>
                <a:gd name="T39" fmla="*/ 1144 h 1144"/>
                <a:gd name="T40" fmla="*/ 144 w 639"/>
                <a:gd name="T41" fmla="*/ 1144 h 1144"/>
                <a:gd name="T42" fmla="*/ 132 w 639"/>
                <a:gd name="T43" fmla="*/ 1144 h 1144"/>
                <a:gd name="T44" fmla="*/ 122 w 639"/>
                <a:gd name="T45" fmla="*/ 1144 h 1144"/>
                <a:gd name="T46" fmla="*/ 109 w 639"/>
                <a:gd name="T47" fmla="*/ 1144 h 1144"/>
                <a:gd name="T48" fmla="*/ 98 w 639"/>
                <a:gd name="T49" fmla="*/ 1144 h 1144"/>
                <a:gd name="T50" fmla="*/ 86 w 639"/>
                <a:gd name="T51" fmla="*/ 1144 h 1144"/>
                <a:gd name="T52" fmla="*/ 77 w 639"/>
                <a:gd name="T53" fmla="*/ 1144 h 1144"/>
                <a:gd name="T54" fmla="*/ 66 w 639"/>
                <a:gd name="T55" fmla="*/ 1144 h 1144"/>
                <a:gd name="T56" fmla="*/ 56 w 639"/>
                <a:gd name="T57" fmla="*/ 1144 h 1144"/>
                <a:gd name="T58" fmla="*/ 45 w 639"/>
                <a:gd name="T59" fmla="*/ 1144 h 1144"/>
                <a:gd name="T60" fmla="*/ 36 w 639"/>
                <a:gd name="T61" fmla="*/ 1144 h 1144"/>
                <a:gd name="T62" fmla="*/ 26 w 639"/>
                <a:gd name="T63" fmla="*/ 1144 h 1144"/>
                <a:gd name="T64" fmla="*/ 17 w 639"/>
                <a:gd name="T65" fmla="*/ 1144 h 1144"/>
                <a:gd name="T66" fmla="*/ 7 w 639"/>
                <a:gd name="T67" fmla="*/ 1144 h 1144"/>
                <a:gd name="T68" fmla="*/ 0 w 639"/>
                <a:gd name="T69" fmla="*/ 1144 h 1144"/>
                <a:gd name="T70" fmla="*/ 3 w 639"/>
                <a:gd name="T71" fmla="*/ 1144 h 1144"/>
                <a:gd name="T72" fmla="*/ 6 w 639"/>
                <a:gd name="T73" fmla="*/ 1142 h 1144"/>
                <a:gd name="T74" fmla="*/ 11 w 639"/>
                <a:gd name="T75" fmla="*/ 1129 h 1144"/>
                <a:gd name="T76" fmla="*/ 17 w 639"/>
                <a:gd name="T77" fmla="*/ 1115 h 1144"/>
                <a:gd name="T78" fmla="*/ 20 w 639"/>
                <a:gd name="T79" fmla="*/ 1097 h 1144"/>
                <a:gd name="T80" fmla="*/ 26 w 639"/>
                <a:gd name="T81" fmla="*/ 1082 h 1144"/>
                <a:gd name="T82" fmla="*/ 32 w 639"/>
                <a:gd name="T83" fmla="*/ 1065 h 1144"/>
                <a:gd name="T84" fmla="*/ 38 w 639"/>
                <a:gd name="T85" fmla="*/ 1049 h 1144"/>
                <a:gd name="T86" fmla="*/ 43 w 639"/>
                <a:gd name="T87" fmla="*/ 1032 h 1144"/>
                <a:gd name="T88" fmla="*/ 46 w 639"/>
                <a:gd name="T89" fmla="*/ 1017 h 1144"/>
                <a:gd name="T90" fmla="*/ 51 w 639"/>
                <a:gd name="T91" fmla="*/ 1003 h 1144"/>
                <a:gd name="T92" fmla="*/ 57 w 639"/>
                <a:gd name="T93" fmla="*/ 991 h 1144"/>
                <a:gd name="T94" fmla="*/ 58 w 639"/>
                <a:gd name="T95" fmla="*/ 980 h 1144"/>
                <a:gd name="T96" fmla="*/ 62 w 639"/>
                <a:gd name="T97" fmla="*/ 973 h 1144"/>
                <a:gd name="T98" fmla="*/ 64 w 639"/>
                <a:gd name="T99" fmla="*/ 967 h 1144"/>
                <a:gd name="T100" fmla="*/ 65 w 639"/>
                <a:gd name="T101" fmla="*/ 966 h 1144"/>
                <a:gd name="T102" fmla="*/ 187 w 639"/>
                <a:gd name="T103" fmla="*/ 888 h 1144"/>
                <a:gd name="T104" fmla="*/ 167 w 639"/>
                <a:gd name="T105" fmla="*/ 857 h 1144"/>
                <a:gd name="T106" fmla="*/ 358 w 639"/>
                <a:gd name="T107" fmla="*/ 679 h 1144"/>
                <a:gd name="T108" fmla="*/ 444 w 639"/>
                <a:gd name="T109" fmla="*/ 374 h 1144"/>
                <a:gd name="T110" fmla="*/ 396 w 639"/>
                <a:gd name="T111" fmla="*/ 340 h 1144"/>
                <a:gd name="T112" fmla="*/ 491 w 639"/>
                <a:gd name="T113" fmla="*/ 41 h 1144"/>
                <a:gd name="T114" fmla="*/ 491 w 639"/>
                <a:gd name="T115" fmla="*/ 41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9" h="1144">
                  <a:moveTo>
                    <a:pt x="491" y="41"/>
                  </a:moveTo>
                  <a:lnTo>
                    <a:pt x="639" y="0"/>
                  </a:lnTo>
                  <a:lnTo>
                    <a:pt x="539" y="768"/>
                  </a:lnTo>
                  <a:lnTo>
                    <a:pt x="534" y="771"/>
                  </a:lnTo>
                  <a:lnTo>
                    <a:pt x="525" y="781"/>
                  </a:lnTo>
                  <a:lnTo>
                    <a:pt x="508" y="796"/>
                  </a:lnTo>
                  <a:lnTo>
                    <a:pt x="489" y="817"/>
                  </a:lnTo>
                  <a:lnTo>
                    <a:pt x="466" y="842"/>
                  </a:lnTo>
                  <a:lnTo>
                    <a:pt x="440" y="872"/>
                  </a:lnTo>
                  <a:lnTo>
                    <a:pt x="410" y="902"/>
                  </a:lnTo>
                  <a:lnTo>
                    <a:pt x="380" y="935"/>
                  </a:lnTo>
                  <a:lnTo>
                    <a:pt x="347" y="968"/>
                  </a:lnTo>
                  <a:lnTo>
                    <a:pt x="317" y="1003"/>
                  </a:lnTo>
                  <a:lnTo>
                    <a:pt x="285" y="1036"/>
                  </a:lnTo>
                  <a:lnTo>
                    <a:pt x="256" y="1069"/>
                  </a:lnTo>
                  <a:lnTo>
                    <a:pt x="228" y="1097"/>
                  </a:lnTo>
                  <a:lnTo>
                    <a:pt x="205" y="1123"/>
                  </a:lnTo>
                  <a:lnTo>
                    <a:pt x="184" y="1144"/>
                  </a:lnTo>
                  <a:lnTo>
                    <a:pt x="169" y="1144"/>
                  </a:lnTo>
                  <a:lnTo>
                    <a:pt x="156" y="1144"/>
                  </a:lnTo>
                  <a:lnTo>
                    <a:pt x="144" y="1144"/>
                  </a:lnTo>
                  <a:lnTo>
                    <a:pt x="132" y="1144"/>
                  </a:lnTo>
                  <a:lnTo>
                    <a:pt x="122" y="1144"/>
                  </a:lnTo>
                  <a:lnTo>
                    <a:pt x="109" y="1144"/>
                  </a:lnTo>
                  <a:lnTo>
                    <a:pt x="98" y="1144"/>
                  </a:lnTo>
                  <a:lnTo>
                    <a:pt x="86" y="1144"/>
                  </a:lnTo>
                  <a:lnTo>
                    <a:pt x="77" y="1144"/>
                  </a:lnTo>
                  <a:lnTo>
                    <a:pt x="66" y="1144"/>
                  </a:lnTo>
                  <a:lnTo>
                    <a:pt x="56" y="1144"/>
                  </a:lnTo>
                  <a:lnTo>
                    <a:pt x="45" y="1144"/>
                  </a:lnTo>
                  <a:lnTo>
                    <a:pt x="36" y="1144"/>
                  </a:lnTo>
                  <a:lnTo>
                    <a:pt x="26" y="1144"/>
                  </a:lnTo>
                  <a:lnTo>
                    <a:pt x="17" y="1144"/>
                  </a:lnTo>
                  <a:lnTo>
                    <a:pt x="7" y="1144"/>
                  </a:lnTo>
                  <a:lnTo>
                    <a:pt x="0" y="1144"/>
                  </a:lnTo>
                  <a:lnTo>
                    <a:pt x="3" y="1144"/>
                  </a:lnTo>
                  <a:lnTo>
                    <a:pt x="6" y="1142"/>
                  </a:lnTo>
                  <a:lnTo>
                    <a:pt x="11" y="1129"/>
                  </a:lnTo>
                  <a:lnTo>
                    <a:pt x="17" y="1115"/>
                  </a:lnTo>
                  <a:lnTo>
                    <a:pt x="20" y="1097"/>
                  </a:lnTo>
                  <a:lnTo>
                    <a:pt x="26" y="1082"/>
                  </a:lnTo>
                  <a:lnTo>
                    <a:pt x="32" y="1065"/>
                  </a:lnTo>
                  <a:lnTo>
                    <a:pt x="38" y="1049"/>
                  </a:lnTo>
                  <a:lnTo>
                    <a:pt x="43" y="1032"/>
                  </a:lnTo>
                  <a:lnTo>
                    <a:pt x="46" y="1017"/>
                  </a:lnTo>
                  <a:lnTo>
                    <a:pt x="51" y="1003"/>
                  </a:lnTo>
                  <a:lnTo>
                    <a:pt x="57" y="991"/>
                  </a:lnTo>
                  <a:lnTo>
                    <a:pt x="58" y="980"/>
                  </a:lnTo>
                  <a:lnTo>
                    <a:pt x="62" y="973"/>
                  </a:lnTo>
                  <a:lnTo>
                    <a:pt x="64" y="967"/>
                  </a:lnTo>
                  <a:lnTo>
                    <a:pt x="65" y="966"/>
                  </a:lnTo>
                  <a:lnTo>
                    <a:pt x="187" y="888"/>
                  </a:lnTo>
                  <a:lnTo>
                    <a:pt x="167" y="857"/>
                  </a:lnTo>
                  <a:lnTo>
                    <a:pt x="358" y="679"/>
                  </a:lnTo>
                  <a:lnTo>
                    <a:pt x="444" y="374"/>
                  </a:lnTo>
                  <a:lnTo>
                    <a:pt x="396" y="340"/>
                  </a:lnTo>
                  <a:lnTo>
                    <a:pt x="491" y="41"/>
                  </a:lnTo>
                  <a:lnTo>
                    <a:pt x="491" y="41"/>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4" name="Freeform 32">
              <a:extLst>
                <a:ext uri="{FF2B5EF4-FFF2-40B4-BE49-F238E27FC236}">
                  <a16:creationId xmlns:a16="http://schemas.microsoft.com/office/drawing/2014/main" id="{A8B0BC8A-9F3B-FC5A-DE2B-41A1AF16292B}"/>
                </a:ext>
              </a:extLst>
            </p:cNvPr>
            <p:cNvSpPr>
              <a:spLocks/>
            </p:cNvSpPr>
            <p:nvPr/>
          </p:nvSpPr>
          <p:spPr bwMode="auto">
            <a:xfrm>
              <a:off x="3570" y="1966"/>
              <a:ext cx="302" cy="660"/>
            </a:xfrm>
            <a:custGeom>
              <a:avLst/>
              <a:gdLst>
                <a:gd name="T0" fmla="*/ 490 w 606"/>
                <a:gd name="T1" fmla="*/ 0 h 1320"/>
                <a:gd name="T2" fmla="*/ 606 w 606"/>
                <a:gd name="T3" fmla="*/ 0 h 1320"/>
                <a:gd name="T4" fmla="*/ 523 w 606"/>
                <a:gd name="T5" fmla="*/ 896 h 1320"/>
                <a:gd name="T6" fmla="*/ 520 w 606"/>
                <a:gd name="T7" fmla="*/ 899 h 1320"/>
                <a:gd name="T8" fmla="*/ 513 w 606"/>
                <a:gd name="T9" fmla="*/ 912 h 1320"/>
                <a:gd name="T10" fmla="*/ 501 w 606"/>
                <a:gd name="T11" fmla="*/ 928 h 1320"/>
                <a:gd name="T12" fmla="*/ 487 w 606"/>
                <a:gd name="T13" fmla="*/ 953 h 1320"/>
                <a:gd name="T14" fmla="*/ 467 w 606"/>
                <a:gd name="T15" fmla="*/ 981 h 1320"/>
                <a:gd name="T16" fmla="*/ 448 w 606"/>
                <a:gd name="T17" fmla="*/ 1013 h 1320"/>
                <a:gd name="T18" fmla="*/ 425 w 606"/>
                <a:gd name="T19" fmla="*/ 1048 h 1320"/>
                <a:gd name="T20" fmla="*/ 403 w 606"/>
                <a:gd name="T21" fmla="*/ 1087 h 1320"/>
                <a:gd name="T22" fmla="*/ 378 w 606"/>
                <a:gd name="T23" fmla="*/ 1124 h 1320"/>
                <a:gd name="T24" fmla="*/ 354 w 606"/>
                <a:gd name="T25" fmla="*/ 1163 h 1320"/>
                <a:gd name="T26" fmla="*/ 331 w 606"/>
                <a:gd name="T27" fmla="*/ 1200 h 1320"/>
                <a:gd name="T28" fmla="*/ 308 w 606"/>
                <a:gd name="T29" fmla="*/ 1235 h 1320"/>
                <a:gd name="T30" fmla="*/ 288 w 606"/>
                <a:gd name="T31" fmla="*/ 1267 h 1320"/>
                <a:gd name="T32" fmla="*/ 269 w 606"/>
                <a:gd name="T33" fmla="*/ 1297 h 1320"/>
                <a:gd name="T34" fmla="*/ 255 w 606"/>
                <a:gd name="T35" fmla="*/ 1320 h 1320"/>
                <a:gd name="T36" fmla="*/ 243 w 606"/>
                <a:gd name="T37" fmla="*/ 1320 h 1320"/>
                <a:gd name="T38" fmla="*/ 227 w 606"/>
                <a:gd name="T39" fmla="*/ 1320 h 1320"/>
                <a:gd name="T40" fmla="*/ 209 w 606"/>
                <a:gd name="T41" fmla="*/ 1320 h 1320"/>
                <a:gd name="T42" fmla="*/ 193 w 606"/>
                <a:gd name="T43" fmla="*/ 1320 h 1320"/>
                <a:gd name="T44" fmla="*/ 177 w 606"/>
                <a:gd name="T45" fmla="*/ 1320 h 1320"/>
                <a:gd name="T46" fmla="*/ 162 w 606"/>
                <a:gd name="T47" fmla="*/ 1320 h 1320"/>
                <a:gd name="T48" fmla="*/ 145 w 606"/>
                <a:gd name="T49" fmla="*/ 1320 h 1320"/>
                <a:gd name="T50" fmla="*/ 130 w 606"/>
                <a:gd name="T51" fmla="*/ 1320 h 1320"/>
                <a:gd name="T52" fmla="*/ 115 w 606"/>
                <a:gd name="T53" fmla="*/ 1320 h 1320"/>
                <a:gd name="T54" fmla="*/ 98 w 606"/>
                <a:gd name="T55" fmla="*/ 1320 h 1320"/>
                <a:gd name="T56" fmla="*/ 84 w 606"/>
                <a:gd name="T57" fmla="*/ 1320 h 1320"/>
                <a:gd name="T58" fmla="*/ 70 w 606"/>
                <a:gd name="T59" fmla="*/ 1320 h 1320"/>
                <a:gd name="T60" fmla="*/ 56 w 606"/>
                <a:gd name="T61" fmla="*/ 1320 h 1320"/>
                <a:gd name="T62" fmla="*/ 40 w 606"/>
                <a:gd name="T63" fmla="*/ 1320 h 1320"/>
                <a:gd name="T64" fmla="*/ 26 w 606"/>
                <a:gd name="T65" fmla="*/ 1320 h 1320"/>
                <a:gd name="T66" fmla="*/ 13 w 606"/>
                <a:gd name="T67" fmla="*/ 1320 h 1320"/>
                <a:gd name="T68" fmla="*/ 0 w 606"/>
                <a:gd name="T69" fmla="*/ 1320 h 1320"/>
                <a:gd name="T70" fmla="*/ 4 w 606"/>
                <a:gd name="T71" fmla="*/ 1320 h 1320"/>
                <a:gd name="T72" fmla="*/ 6 w 606"/>
                <a:gd name="T73" fmla="*/ 1320 h 1320"/>
                <a:gd name="T74" fmla="*/ 11 w 606"/>
                <a:gd name="T75" fmla="*/ 1309 h 1320"/>
                <a:gd name="T76" fmla="*/ 16 w 606"/>
                <a:gd name="T77" fmla="*/ 1297 h 1320"/>
                <a:gd name="T78" fmla="*/ 19 w 606"/>
                <a:gd name="T79" fmla="*/ 1284 h 1320"/>
                <a:gd name="T80" fmla="*/ 24 w 606"/>
                <a:gd name="T81" fmla="*/ 1272 h 1320"/>
                <a:gd name="T82" fmla="*/ 28 w 606"/>
                <a:gd name="T83" fmla="*/ 1259 h 1320"/>
                <a:gd name="T84" fmla="*/ 33 w 606"/>
                <a:gd name="T85" fmla="*/ 1247 h 1320"/>
                <a:gd name="T86" fmla="*/ 37 w 606"/>
                <a:gd name="T87" fmla="*/ 1234 h 1320"/>
                <a:gd name="T88" fmla="*/ 41 w 606"/>
                <a:gd name="T89" fmla="*/ 1224 h 1320"/>
                <a:gd name="T90" fmla="*/ 45 w 606"/>
                <a:gd name="T91" fmla="*/ 1214 h 1320"/>
                <a:gd name="T92" fmla="*/ 49 w 606"/>
                <a:gd name="T93" fmla="*/ 1205 h 1320"/>
                <a:gd name="T94" fmla="*/ 51 w 606"/>
                <a:gd name="T95" fmla="*/ 1198 h 1320"/>
                <a:gd name="T96" fmla="*/ 53 w 606"/>
                <a:gd name="T97" fmla="*/ 1192 h 1320"/>
                <a:gd name="T98" fmla="*/ 54 w 606"/>
                <a:gd name="T99" fmla="*/ 1188 h 1320"/>
                <a:gd name="T100" fmla="*/ 56 w 606"/>
                <a:gd name="T101" fmla="*/ 1188 h 1320"/>
                <a:gd name="T102" fmla="*/ 116 w 606"/>
                <a:gd name="T103" fmla="*/ 1195 h 1320"/>
                <a:gd name="T104" fmla="*/ 183 w 606"/>
                <a:gd name="T105" fmla="*/ 1012 h 1320"/>
                <a:gd name="T106" fmla="*/ 354 w 606"/>
                <a:gd name="T107" fmla="*/ 902 h 1320"/>
                <a:gd name="T108" fmla="*/ 400 w 606"/>
                <a:gd name="T109" fmla="*/ 645 h 1320"/>
                <a:gd name="T110" fmla="*/ 490 w 606"/>
                <a:gd name="T111" fmla="*/ 0 h 1320"/>
                <a:gd name="T112" fmla="*/ 490 w 606"/>
                <a:gd name="T113" fmla="*/ 0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6" h="1320">
                  <a:moveTo>
                    <a:pt x="490" y="0"/>
                  </a:moveTo>
                  <a:lnTo>
                    <a:pt x="606" y="0"/>
                  </a:lnTo>
                  <a:lnTo>
                    <a:pt x="523" y="896"/>
                  </a:lnTo>
                  <a:lnTo>
                    <a:pt x="520" y="899"/>
                  </a:lnTo>
                  <a:lnTo>
                    <a:pt x="513" y="912"/>
                  </a:lnTo>
                  <a:lnTo>
                    <a:pt x="501" y="928"/>
                  </a:lnTo>
                  <a:lnTo>
                    <a:pt x="487" y="953"/>
                  </a:lnTo>
                  <a:lnTo>
                    <a:pt x="467" y="981"/>
                  </a:lnTo>
                  <a:lnTo>
                    <a:pt x="448" y="1013"/>
                  </a:lnTo>
                  <a:lnTo>
                    <a:pt x="425" y="1048"/>
                  </a:lnTo>
                  <a:lnTo>
                    <a:pt x="403" y="1087"/>
                  </a:lnTo>
                  <a:lnTo>
                    <a:pt x="378" y="1124"/>
                  </a:lnTo>
                  <a:lnTo>
                    <a:pt x="354" y="1163"/>
                  </a:lnTo>
                  <a:lnTo>
                    <a:pt x="331" y="1200"/>
                  </a:lnTo>
                  <a:lnTo>
                    <a:pt x="308" y="1235"/>
                  </a:lnTo>
                  <a:lnTo>
                    <a:pt x="288" y="1267"/>
                  </a:lnTo>
                  <a:lnTo>
                    <a:pt x="269" y="1297"/>
                  </a:lnTo>
                  <a:lnTo>
                    <a:pt x="255" y="1320"/>
                  </a:lnTo>
                  <a:lnTo>
                    <a:pt x="243" y="1320"/>
                  </a:lnTo>
                  <a:lnTo>
                    <a:pt x="227" y="1320"/>
                  </a:lnTo>
                  <a:lnTo>
                    <a:pt x="209" y="1320"/>
                  </a:lnTo>
                  <a:lnTo>
                    <a:pt x="193" y="1320"/>
                  </a:lnTo>
                  <a:lnTo>
                    <a:pt x="177" y="1320"/>
                  </a:lnTo>
                  <a:lnTo>
                    <a:pt x="162" y="1320"/>
                  </a:lnTo>
                  <a:lnTo>
                    <a:pt x="145" y="1320"/>
                  </a:lnTo>
                  <a:lnTo>
                    <a:pt x="130" y="1320"/>
                  </a:lnTo>
                  <a:lnTo>
                    <a:pt x="115" y="1320"/>
                  </a:lnTo>
                  <a:lnTo>
                    <a:pt x="98" y="1320"/>
                  </a:lnTo>
                  <a:lnTo>
                    <a:pt x="84" y="1320"/>
                  </a:lnTo>
                  <a:lnTo>
                    <a:pt x="70" y="1320"/>
                  </a:lnTo>
                  <a:lnTo>
                    <a:pt x="56" y="1320"/>
                  </a:lnTo>
                  <a:lnTo>
                    <a:pt x="40" y="1320"/>
                  </a:lnTo>
                  <a:lnTo>
                    <a:pt x="26" y="1320"/>
                  </a:lnTo>
                  <a:lnTo>
                    <a:pt x="13" y="1320"/>
                  </a:lnTo>
                  <a:lnTo>
                    <a:pt x="0" y="1320"/>
                  </a:lnTo>
                  <a:lnTo>
                    <a:pt x="4" y="1320"/>
                  </a:lnTo>
                  <a:lnTo>
                    <a:pt x="6" y="1320"/>
                  </a:lnTo>
                  <a:lnTo>
                    <a:pt x="11" y="1309"/>
                  </a:lnTo>
                  <a:lnTo>
                    <a:pt x="16" y="1297"/>
                  </a:lnTo>
                  <a:lnTo>
                    <a:pt x="19" y="1284"/>
                  </a:lnTo>
                  <a:lnTo>
                    <a:pt x="24" y="1272"/>
                  </a:lnTo>
                  <a:lnTo>
                    <a:pt x="28" y="1259"/>
                  </a:lnTo>
                  <a:lnTo>
                    <a:pt x="33" y="1247"/>
                  </a:lnTo>
                  <a:lnTo>
                    <a:pt x="37" y="1234"/>
                  </a:lnTo>
                  <a:lnTo>
                    <a:pt x="41" y="1224"/>
                  </a:lnTo>
                  <a:lnTo>
                    <a:pt x="45" y="1214"/>
                  </a:lnTo>
                  <a:lnTo>
                    <a:pt x="49" y="1205"/>
                  </a:lnTo>
                  <a:lnTo>
                    <a:pt x="51" y="1198"/>
                  </a:lnTo>
                  <a:lnTo>
                    <a:pt x="53" y="1192"/>
                  </a:lnTo>
                  <a:lnTo>
                    <a:pt x="54" y="1188"/>
                  </a:lnTo>
                  <a:lnTo>
                    <a:pt x="56" y="1188"/>
                  </a:lnTo>
                  <a:lnTo>
                    <a:pt x="116" y="1195"/>
                  </a:lnTo>
                  <a:lnTo>
                    <a:pt x="183" y="1012"/>
                  </a:lnTo>
                  <a:lnTo>
                    <a:pt x="354" y="902"/>
                  </a:lnTo>
                  <a:lnTo>
                    <a:pt x="400" y="645"/>
                  </a:lnTo>
                  <a:lnTo>
                    <a:pt x="490" y="0"/>
                  </a:lnTo>
                  <a:lnTo>
                    <a:pt x="490"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5" name="Freeform 33">
              <a:extLst>
                <a:ext uri="{FF2B5EF4-FFF2-40B4-BE49-F238E27FC236}">
                  <a16:creationId xmlns:a16="http://schemas.microsoft.com/office/drawing/2014/main" id="{CBC35C2E-DF66-3EA1-FB22-896116226E8D}"/>
                </a:ext>
              </a:extLst>
            </p:cNvPr>
            <p:cNvSpPr>
              <a:spLocks/>
            </p:cNvSpPr>
            <p:nvPr/>
          </p:nvSpPr>
          <p:spPr bwMode="auto">
            <a:xfrm>
              <a:off x="3632" y="1977"/>
              <a:ext cx="253" cy="649"/>
            </a:xfrm>
            <a:custGeom>
              <a:avLst/>
              <a:gdLst>
                <a:gd name="T0" fmla="*/ 507 w 507"/>
                <a:gd name="T1" fmla="*/ 9 h 1297"/>
                <a:gd name="T2" fmla="*/ 447 w 507"/>
                <a:gd name="T3" fmla="*/ 846 h 1297"/>
                <a:gd name="T4" fmla="*/ 444 w 507"/>
                <a:gd name="T5" fmla="*/ 849 h 1297"/>
                <a:gd name="T6" fmla="*/ 437 w 507"/>
                <a:gd name="T7" fmla="*/ 862 h 1297"/>
                <a:gd name="T8" fmla="*/ 428 w 507"/>
                <a:gd name="T9" fmla="*/ 879 h 1297"/>
                <a:gd name="T10" fmla="*/ 415 w 507"/>
                <a:gd name="T11" fmla="*/ 904 h 1297"/>
                <a:gd name="T12" fmla="*/ 397 w 507"/>
                <a:gd name="T13" fmla="*/ 934 h 1297"/>
                <a:gd name="T14" fmla="*/ 379 w 507"/>
                <a:gd name="T15" fmla="*/ 968 h 1297"/>
                <a:gd name="T16" fmla="*/ 359 w 507"/>
                <a:gd name="T17" fmla="*/ 1003 h 1297"/>
                <a:gd name="T18" fmla="*/ 339 w 507"/>
                <a:gd name="T19" fmla="*/ 1044 h 1297"/>
                <a:gd name="T20" fmla="*/ 318 w 507"/>
                <a:gd name="T21" fmla="*/ 1082 h 1297"/>
                <a:gd name="T22" fmla="*/ 297 w 507"/>
                <a:gd name="T23" fmla="*/ 1124 h 1297"/>
                <a:gd name="T24" fmla="*/ 274 w 507"/>
                <a:gd name="T25" fmla="*/ 1162 h 1297"/>
                <a:gd name="T26" fmla="*/ 255 w 507"/>
                <a:gd name="T27" fmla="*/ 1201 h 1297"/>
                <a:gd name="T28" fmla="*/ 235 w 507"/>
                <a:gd name="T29" fmla="*/ 1235 h 1297"/>
                <a:gd name="T30" fmla="*/ 219 w 507"/>
                <a:gd name="T31" fmla="*/ 1267 h 1297"/>
                <a:gd name="T32" fmla="*/ 205 w 507"/>
                <a:gd name="T33" fmla="*/ 1294 h 1297"/>
                <a:gd name="T34" fmla="*/ 194 w 507"/>
                <a:gd name="T35" fmla="*/ 1297 h 1297"/>
                <a:gd name="T36" fmla="*/ 181 w 507"/>
                <a:gd name="T37" fmla="*/ 1297 h 1297"/>
                <a:gd name="T38" fmla="*/ 169 w 507"/>
                <a:gd name="T39" fmla="*/ 1297 h 1297"/>
                <a:gd name="T40" fmla="*/ 156 w 507"/>
                <a:gd name="T41" fmla="*/ 1297 h 1297"/>
                <a:gd name="T42" fmla="*/ 143 w 507"/>
                <a:gd name="T43" fmla="*/ 1297 h 1297"/>
                <a:gd name="T44" fmla="*/ 130 w 507"/>
                <a:gd name="T45" fmla="*/ 1297 h 1297"/>
                <a:gd name="T46" fmla="*/ 118 w 507"/>
                <a:gd name="T47" fmla="*/ 1297 h 1297"/>
                <a:gd name="T48" fmla="*/ 107 w 507"/>
                <a:gd name="T49" fmla="*/ 1297 h 1297"/>
                <a:gd name="T50" fmla="*/ 95 w 507"/>
                <a:gd name="T51" fmla="*/ 1297 h 1297"/>
                <a:gd name="T52" fmla="*/ 82 w 507"/>
                <a:gd name="T53" fmla="*/ 1297 h 1297"/>
                <a:gd name="T54" fmla="*/ 70 w 507"/>
                <a:gd name="T55" fmla="*/ 1297 h 1297"/>
                <a:gd name="T56" fmla="*/ 58 w 507"/>
                <a:gd name="T57" fmla="*/ 1297 h 1297"/>
                <a:gd name="T58" fmla="*/ 46 w 507"/>
                <a:gd name="T59" fmla="*/ 1297 h 1297"/>
                <a:gd name="T60" fmla="*/ 33 w 507"/>
                <a:gd name="T61" fmla="*/ 1297 h 1297"/>
                <a:gd name="T62" fmla="*/ 23 w 507"/>
                <a:gd name="T63" fmla="*/ 1297 h 1297"/>
                <a:gd name="T64" fmla="*/ 11 w 507"/>
                <a:gd name="T65" fmla="*/ 1297 h 1297"/>
                <a:gd name="T66" fmla="*/ 0 w 507"/>
                <a:gd name="T67" fmla="*/ 1297 h 1297"/>
                <a:gd name="T68" fmla="*/ 5 w 507"/>
                <a:gd name="T69" fmla="*/ 1297 h 1297"/>
                <a:gd name="T70" fmla="*/ 12 w 507"/>
                <a:gd name="T71" fmla="*/ 1286 h 1297"/>
                <a:gd name="T72" fmla="*/ 19 w 507"/>
                <a:gd name="T73" fmla="*/ 1266 h 1297"/>
                <a:gd name="T74" fmla="*/ 29 w 507"/>
                <a:gd name="T75" fmla="*/ 1248 h 1297"/>
                <a:gd name="T76" fmla="*/ 37 w 507"/>
                <a:gd name="T77" fmla="*/ 1225 h 1297"/>
                <a:gd name="T78" fmla="*/ 45 w 507"/>
                <a:gd name="T79" fmla="*/ 1204 h 1297"/>
                <a:gd name="T80" fmla="*/ 53 w 507"/>
                <a:gd name="T81" fmla="*/ 1182 h 1297"/>
                <a:gd name="T82" fmla="*/ 64 w 507"/>
                <a:gd name="T83" fmla="*/ 1160 h 1297"/>
                <a:gd name="T84" fmla="*/ 71 w 507"/>
                <a:gd name="T85" fmla="*/ 1139 h 1297"/>
                <a:gd name="T86" fmla="*/ 79 w 507"/>
                <a:gd name="T87" fmla="*/ 1120 h 1297"/>
                <a:gd name="T88" fmla="*/ 87 w 507"/>
                <a:gd name="T89" fmla="*/ 1103 h 1297"/>
                <a:gd name="T90" fmla="*/ 94 w 507"/>
                <a:gd name="T91" fmla="*/ 1087 h 1297"/>
                <a:gd name="T92" fmla="*/ 98 w 507"/>
                <a:gd name="T93" fmla="*/ 1074 h 1297"/>
                <a:gd name="T94" fmla="*/ 103 w 507"/>
                <a:gd name="T95" fmla="*/ 1064 h 1297"/>
                <a:gd name="T96" fmla="*/ 104 w 507"/>
                <a:gd name="T97" fmla="*/ 1058 h 1297"/>
                <a:gd name="T98" fmla="*/ 107 w 507"/>
                <a:gd name="T99" fmla="*/ 1056 h 1297"/>
                <a:gd name="T100" fmla="*/ 141 w 507"/>
                <a:gd name="T101" fmla="*/ 1157 h 1297"/>
                <a:gd name="T102" fmla="*/ 222 w 507"/>
                <a:gd name="T103" fmla="*/ 948 h 1297"/>
                <a:gd name="T104" fmla="*/ 357 w 507"/>
                <a:gd name="T105" fmla="*/ 888 h 1297"/>
                <a:gd name="T106" fmla="*/ 345 w 507"/>
                <a:gd name="T107" fmla="*/ 574 h 1297"/>
                <a:gd name="T108" fmla="*/ 398 w 507"/>
                <a:gd name="T109" fmla="*/ 446 h 1297"/>
                <a:gd name="T110" fmla="*/ 440 w 507"/>
                <a:gd name="T111" fmla="*/ 0 h 1297"/>
                <a:gd name="T112" fmla="*/ 507 w 507"/>
                <a:gd name="T113" fmla="*/ 9 h 1297"/>
                <a:gd name="T114" fmla="*/ 507 w 507"/>
                <a:gd name="T115" fmla="*/ 9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7" h="1297">
                  <a:moveTo>
                    <a:pt x="507" y="9"/>
                  </a:moveTo>
                  <a:lnTo>
                    <a:pt x="447" y="846"/>
                  </a:lnTo>
                  <a:lnTo>
                    <a:pt x="444" y="849"/>
                  </a:lnTo>
                  <a:lnTo>
                    <a:pt x="437" y="862"/>
                  </a:lnTo>
                  <a:lnTo>
                    <a:pt x="428" y="879"/>
                  </a:lnTo>
                  <a:lnTo>
                    <a:pt x="415" y="904"/>
                  </a:lnTo>
                  <a:lnTo>
                    <a:pt x="397" y="934"/>
                  </a:lnTo>
                  <a:lnTo>
                    <a:pt x="379" y="968"/>
                  </a:lnTo>
                  <a:lnTo>
                    <a:pt x="359" y="1003"/>
                  </a:lnTo>
                  <a:lnTo>
                    <a:pt x="339" y="1044"/>
                  </a:lnTo>
                  <a:lnTo>
                    <a:pt x="318" y="1082"/>
                  </a:lnTo>
                  <a:lnTo>
                    <a:pt x="297" y="1124"/>
                  </a:lnTo>
                  <a:lnTo>
                    <a:pt x="274" y="1162"/>
                  </a:lnTo>
                  <a:lnTo>
                    <a:pt x="255" y="1201"/>
                  </a:lnTo>
                  <a:lnTo>
                    <a:pt x="235" y="1235"/>
                  </a:lnTo>
                  <a:lnTo>
                    <a:pt x="219" y="1267"/>
                  </a:lnTo>
                  <a:lnTo>
                    <a:pt x="205" y="1294"/>
                  </a:lnTo>
                  <a:lnTo>
                    <a:pt x="194" y="1297"/>
                  </a:lnTo>
                  <a:lnTo>
                    <a:pt x="181" y="1297"/>
                  </a:lnTo>
                  <a:lnTo>
                    <a:pt x="169" y="1297"/>
                  </a:lnTo>
                  <a:lnTo>
                    <a:pt x="156" y="1297"/>
                  </a:lnTo>
                  <a:lnTo>
                    <a:pt x="143" y="1297"/>
                  </a:lnTo>
                  <a:lnTo>
                    <a:pt x="130" y="1297"/>
                  </a:lnTo>
                  <a:lnTo>
                    <a:pt x="118" y="1297"/>
                  </a:lnTo>
                  <a:lnTo>
                    <a:pt x="107" y="1297"/>
                  </a:lnTo>
                  <a:lnTo>
                    <a:pt x="95" y="1297"/>
                  </a:lnTo>
                  <a:lnTo>
                    <a:pt x="82" y="1297"/>
                  </a:lnTo>
                  <a:lnTo>
                    <a:pt x="70" y="1297"/>
                  </a:lnTo>
                  <a:lnTo>
                    <a:pt x="58" y="1297"/>
                  </a:lnTo>
                  <a:lnTo>
                    <a:pt x="46" y="1297"/>
                  </a:lnTo>
                  <a:lnTo>
                    <a:pt x="33" y="1297"/>
                  </a:lnTo>
                  <a:lnTo>
                    <a:pt x="23" y="1297"/>
                  </a:lnTo>
                  <a:lnTo>
                    <a:pt x="11" y="1297"/>
                  </a:lnTo>
                  <a:lnTo>
                    <a:pt x="0" y="1297"/>
                  </a:lnTo>
                  <a:lnTo>
                    <a:pt x="5" y="1297"/>
                  </a:lnTo>
                  <a:lnTo>
                    <a:pt x="12" y="1286"/>
                  </a:lnTo>
                  <a:lnTo>
                    <a:pt x="19" y="1266"/>
                  </a:lnTo>
                  <a:lnTo>
                    <a:pt x="29" y="1248"/>
                  </a:lnTo>
                  <a:lnTo>
                    <a:pt x="37" y="1225"/>
                  </a:lnTo>
                  <a:lnTo>
                    <a:pt x="45" y="1204"/>
                  </a:lnTo>
                  <a:lnTo>
                    <a:pt x="53" y="1182"/>
                  </a:lnTo>
                  <a:lnTo>
                    <a:pt x="64" y="1160"/>
                  </a:lnTo>
                  <a:lnTo>
                    <a:pt x="71" y="1139"/>
                  </a:lnTo>
                  <a:lnTo>
                    <a:pt x="79" y="1120"/>
                  </a:lnTo>
                  <a:lnTo>
                    <a:pt x="87" y="1103"/>
                  </a:lnTo>
                  <a:lnTo>
                    <a:pt x="94" y="1087"/>
                  </a:lnTo>
                  <a:lnTo>
                    <a:pt x="98" y="1074"/>
                  </a:lnTo>
                  <a:lnTo>
                    <a:pt x="103" y="1064"/>
                  </a:lnTo>
                  <a:lnTo>
                    <a:pt x="104" y="1058"/>
                  </a:lnTo>
                  <a:lnTo>
                    <a:pt x="107" y="1056"/>
                  </a:lnTo>
                  <a:lnTo>
                    <a:pt x="141" y="1157"/>
                  </a:lnTo>
                  <a:lnTo>
                    <a:pt x="222" y="948"/>
                  </a:lnTo>
                  <a:lnTo>
                    <a:pt x="357" y="888"/>
                  </a:lnTo>
                  <a:lnTo>
                    <a:pt x="345" y="574"/>
                  </a:lnTo>
                  <a:lnTo>
                    <a:pt x="398" y="446"/>
                  </a:lnTo>
                  <a:lnTo>
                    <a:pt x="440" y="0"/>
                  </a:lnTo>
                  <a:lnTo>
                    <a:pt x="507" y="9"/>
                  </a:lnTo>
                  <a:lnTo>
                    <a:pt x="507" y="9"/>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6" name="Freeform 34">
              <a:extLst>
                <a:ext uri="{FF2B5EF4-FFF2-40B4-BE49-F238E27FC236}">
                  <a16:creationId xmlns:a16="http://schemas.microsoft.com/office/drawing/2014/main" id="{532CE2B6-3AA2-C3DA-D66D-3A9D350F95DC}"/>
                </a:ext>
              </a:extLst>
            </p:cNvPr>
            <p:cNvSpPr>
              <a:spLocks/>
            </p:cNvSpPr>
            <p:nvPr/>
          </p:nvSpPr>
          <p:spPr bwMode="auto">
            <a:xfrm>
              <a:off x="3998" y="2077"/>
              <a:ext cx="76" cy="79"/>
            </a:xfrm>
            <a:custGeom>
              <a:avLst/>
              <a:gdLst>
                <a:gd name="T0" fmla="*/ 52 w 153"/>
                <a:gd name="T1" fmla="*/ 5 h 157"/>
                <a:gd name="T2" fmla="*/ 0 w 153"/>
                <a:gd name="T3" fmla="*/ 40 h 157"/>
                <a:gd name="T4" fmla="*/ 13 w 153"/>
                <a:gd name="T5" fmla="*/ 111 h 157"/>
                <a:gd name="T6" fmla="*/ 31 w 153"/>
                <a:gd name="T7" fmla="*/ 111 h 157"/>
                <a:gd name="T8" fmla="*/ 31 w 153"/>
                <a:gd name="T9" fmla="*/ 75 h 157"/>
                <a:gd name="T10" fmla="*/ 46 w 153"/>
                <a:gd name="T11" fmla="*/ 78 h 157"/>
                <a:gd name="T12" fmla="*/ 58 w 153"/>
                <a:gd name="T13" fmla="*/ 157 h 157"/>
                <a:gd name="T14" fmla="*/ 79 w 153"/>
                <a:gd name="T15" fmla="*/ 153 h 157"/>
                <a:gd name="T16" fmla="*/ 79 w 153"/>
                <a:gd name="T17" fmla="*/ 125 h 157"/>
                <a:gd name="T18" fmla="*/ 90 w 153"/>
                <a:gd name="T19" fmla="*/ 121 h 157"/>
                <a:gd name="T20" fmla="*/ 96 w 153"/>
                <a:gd name="T21" fmla="*/ 147 h 157"/>
                <a:gd name="T22" fmla="*/ 118 w 153"/>
                <a:gd name="T23" fmla="*/ 135 h 157"/>
                <a:gd name="T24" fmla="*/ 123 w 153"/>
                <a:gd name="T25" fmla="*/ 109 h 157"/>
                <a:gd name="T26" fmla="*/ 153 w 153"/>
                <a:gd name="T27" fmla="*/ 90 h 157"/>
                <a:gd name="T28" fmla="*/ 149 w 153"/>
                <a:gd name="T29" fmla="*/ 0 h 157"/>
                <a:gd name="T30" fmla="*/ 52 w 153"/>
                <a:gd name="T31" fmla="*/ 5 h 157"/>
                <a:gd name="T32" fmla="*/ 52 w 153"/>
                <a:gd name="T33" fmla="*/ 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 h="157">
                  <a:moveTo>
                    <a:pt x="52" y="5"/>
                  </a:moveTo>
                  <a:lnTo>
                    <a:pt x="0" y="40"/>
                  </a:lnTo>
                  <a:lnTo>
                    <a:pt x="13" y="111"/>
                  </a:lnTo>
                  <a:lnTo>
                    <a:pt x="31" y="111"/>
                  </a:lnTo>
                  <a:lnTo>
                    <a:pt x="31" y="75"/>
                  </a:lnTo>
                  <a:lnTo>
                    <a:pt x="46" y="78"/>
                  </a:lnTo>
                  <a:lnTo>
                    <a:pt x="58" y="157"/>
                  </a:lnTo>
                  <a:lnTo>
                    <a:pt x="79" y="153"/>
                  </a:lnTo>
                  <a:lnTo>
                    <a:pt x="79" y="125"/>
                  </a:lnTo>
                  <a:lnTo>
                    <a:pt x="90" y="121"/>
                  </a:lnTo>
                  <a:lnTo>
                    <a:pt x="96" y="147"/>
                  </a:lnTo>
                  <a:lnTo>
                    <a:pt x="118" y="135"/>
                  </a:lnTo>
                  <a:lnTo>
                    <a:pt x="123" y="109"/>
                  </a:lnTo>
                  <a:lnTo>
                    <a:pt x="153" y="90"/>
                  </a:lnTo>
                  <a:lnTo>
                    <a:pt x="149" y="0"/>
                  </a:lnTo>
                  <a:lnTo>
                    <a:pt x="52" y="5"/>
                  </a:lnTo>
                  <a:lnTo>
                    <a:pt x="52" y="5"/>
                  </a:lnTo>
                  <a:close/>
                </a:path>
              </a:pathLst>
            </a:custGeom>
            <a:solidFill>
              <a:srgbClr val="FFCC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7" name="Freeform 35">
              <a:extLst>
                <a:ext uri="{FF2B5EF4-FFF2-40B4-BE49-F238E27FC236}">
                  <a16:creationId xmlns:a16="http://schemas.microsoft.com/office/drawing/2014/main" id="{01A41050-708A-BFE4-4159-C3ADF7C552E0}"/>
                </a:ext>
              </a:extLst>
            </p:cNvPr>
            <p:cNvSpPr>
              <a:spLocks/>
            </p:cNvSpPr>
            <p:nvPr/>
          </p:nvSpPr>
          <p:spPr bwMode="auto">
            <a:xfrm>
              <a:off x="3945" y="1791"/>
              <a:ext cx="152" cy="299"/>
            </a:xfrm>
            <a:custGeom>
              <a:avLst/>
              <a:gdLst>
                <a:gd name="T0" fmla="*/ 48 w 306"/>
                <a:gd name="T1" fmla="*/ 0 h 596"/>
                <a:gd name="T2" fmla="*/ 0 w 306"/>
                <a:gd name="T3" fmla="*/ 234 h 596"/>
                <a:gd name="T4" fmla="*/ 194 w 306"/>
                <a:gd name="T5" fmla="*/ 313 h 596"/>
                <a:gd name="T6" fmla="*/ 190 w 306"/>
                <a:gd name="T7" fmla="*/ 596 h 596"/>
                <a:gd name="T8" fmla="*/ 237 w 306"/>
                <a:gd name="T9" fmla="*/ 596 h 596"/>
                <a:gd name="T10" fmla="*/ 306 w 306"/>
                <a:gd name="T11" fmla="*/ 275 h 596"/>
                <a:gd name="T12" fmla="*/ 48 w 306"/>
                <a:gd name="T13" fmla="*/ 0 h 596"/>
                <a:gd name="T14" fmla="*/ 48 w 306"/>
                <a:gd name="T15" fmla="*/ 0 h 5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596">
                  <a:moveTo>
                    <a:pt x="48" y="0"/>
                  </a:moveTo>
                  <a:lnTo>
                    <a:pt x="0" y="234"/>
                  </a:lnTo>
                  <a:lnTo>
                    <a:pt x="194" y="313"/>
                  </a:lnTo>
                  <a:lnTo>
                    <a:pt x="190" y="596"/>
                  </a:lnTo>
                  <a:lnTo>
                    <a:pt x="237" y="596"/>
                  </a:lnTo>
                  <a:lnTo>
                    <a:pt x="306" y="275"/>
                  </a:lnTo>
                  <a:lnTo>
                    <a:pt x="48" y="0"/>
                  </a:lnTo>
                  <a:lnTo>
                    <a:pt x="48"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8" name="Freeform 36">
              <a:extLst>
                <a:ext uri="{FF2B5EF4-FFF2-40B4-BE49-F238E27FC236}">
                  <a16:creationId xmlns:a16="http://schemas.microsoft.com/office/drawing/2014/main" id="{C32D32C8-7CBD-E57F-DD0D-56211493BE38}"/>
                </a:ext>
              </a:extLst>
            </p:cNvPr>
            <p:cNvSpPr>
              <a:spLocks/>
            </p:cNvSpPr>
            <p:nvPr/>
          </p:nvSpPr>
          <p:spPr bwMode="auto">
            <a:xfrm>
              <a:off x="3957" y="1772"/>
              <a:ext cx="154" cy="318"/>
            </a:xfrm>
            <a:custGeom>
              <a:avLst/>
              <a:gdLst>
                <a:gd name="T0" fmla="*/ 49 w 308"/>
                <a:gd name="T1" fmla="*/ 0 h 634"/>
                <a:gd name="T2" fmla="*/ 308 w 308"/>
                <a:gd name="T3" fmla="*/ 295 h 634"/>
                <a:gd name="T4" fmla="*/ 230 w 308"/>
                <a:gd name="T5" fmla="*/ 634 h 634"/>
                <a:gd name="T6" fmla="*/ 199 w 308"/>
                <a:gd name="T7" fmla="*/ 628 h 634"/>
                <a:gd name="T8" fmla="*/ 224 w 308"/>
                <a:gd name="T9" fmla="*/ 404 h 634"/>
                <a:gd name="T10" fmla="*/ 240 w 308"/>
                <a:gd name="T11" fmla="*/ 411 h 634"/>
                <a:gd name="T12" fmla="*/ 250 w 308"/>
                <a:gd name="T13" fmla="*/ 319 h 634"/>
                <a:gd name="T14" fmla="*/ 142 w 308"/>
                <a:gd name="T15" fmla="*/ 250 h 634"/>
                <a:gd name="T16" fmla="*/ 173 w 308"/>
                <a:gd name="T17" fmla="*/ 211 h 634"/>
                <a:gd name="T18" fmla="*/ 0 w 308"/>
                <a:gd name="T19" fmla="*/ 83 h 634"/>
                <a:gd name="T20" fmla="*/ 49 w 308"/>
                <a:gd name="T21" fmla="*/ 0 h 634"/>
                <a:gd name="T22" fmla="*/ 49 w 308"/>
                <a:gd name="T23"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8" h="634">
                  <a:moveTo>
                    <a:pt x="49" y="0"/>
                  </a:moveTo>
                  <a:lnTo>
                    <a:pt x="308" y="295"/>
                  </a:lnTo>
                  <a:lnTo>
                    <a:pt x="230" y="634"/>
                  </a:lnTo>
                  <a:lnTo>
                    <a:pt x="199" y="628"/>
                  </a:lnTo>
                  <a:lnTo>
                    <a:pt x="224" y="404"/>
                  </a:lnTo>
                  <a:lnTo>
                    <a:pt x="240" y="411"/>
                  </a:lnTo>
                  <a:lnTo>
                    <a:pt x="250" y="319"/>
                  </a:lnTo>
                  <a:lnTo>
                    <a:pt x="142" y="250"/>
                  </a:lnTo>
                  <a:lnTo>
                    <a:pt x="173" y="211"/>
                  </a:lnTo>
                  <a:lnTo>
                    <a:pt x="0" y="83"/>
                  </a:lnTo>
                  <a:lnTo>
                    <a:pt x="49" y="0"/>
                  </a:lnTo>
                  <a:lnTo>
                    <a:pt x="49"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69" name="Freeform 37">
              <a:extLst>
                <a:ext uri="{FF2B5EF4-FFF2-40B4-BE49-F238E27FC236}">
                  <a16:creationId xmlns:a16="http://schemas.microsoft.com/office/drawing/2014/main" id="{C96276AA-6330-CDFE-D384-0240AAD8221B}"/>
                </a:ext>
              </a:extLst>
            </p:cNvPr>
            <p:cNvSpPr>
              <a:spLocks/>
            </p:cNvSpPr>
            <p:nvPr/>
          </p:nvSpPr>
          <p:spPr bwMode="auto">
            <a:xfrm>
              <a:off x="3945" y="1882"/>
              <a:ext cx="112" cy="209"/>
            </a:xfrm>
            <a:custGeom>
              <a:avLst/>
              <a:gdLst>
                <a:gd name="T0" fmla="*/ 0 w 224"/>
                <a:gd name="T1" fmla="*/ 0 h 418"/>
                <a:gd name="T2" fmla="*/ 224 w 224"/>
                <a:gd name="T3" fmla="*/ 109 h 418"/>
                <a:gd name="T4" fmla="*/ 200 w 224"/>
                <a:gd name="T5" fmla="*/ 418 h 418"/>
                <a:gd name="T6" fmla="*/ 169 w 224"/>
                <a:gd name="T7" fmla="*/ 410 h 418"/>
                <a:gd name="T8" fmla="*/ 158 w 224"/>
                <a:gd name="T9" fmla="*/ 176 h 418"/>
                <a:gd name="T10" fmla="*/ 0 w 224"/>
                <a:gd name="T11" fmla="*/ 70 h 418"/>
                <a:gd name="T12" fmla="*/ 0 w 224"/>
                <a:gd name="T13" fmla="*/ 0 h 418"/>
                <a:gd name="T14" fmla="*/ 0 w 224"/>
                <a:gd name="T15" fmla="*/ 0 h 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418">
                  <a:moveTo>
                    <a:pt x="0" y="0"/>
                  </a:moveTo>
                  <a:lnTo>
                    <a:pt x="224" y="109"/>
                  </a:lnTo>
                  <a:lnTo>
                    <a:pt x="200" y="418"/>
                  </a:lnTo>
                  <a:lnTo>
                    <a:pt x="169" y="410"/>
                  </a:lnTo>
                  <a:lnTo>
                    <a:pt x="158" y="176"/>
                  </a:lnTo>
                  <a:lnTo>
                    <a:pt x="0" y="70"/>
                  </a:lnTo>
                  <a:lnTo>
                    <a:pt x="0" y="0"/>
                  </a:lnTo>
                  <a:lnTo>
                    <a:pt x="0"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0" name="Freeform 38">
              <a:extLst>
                <a:ext uri="{FF2B5EF4-FFF2-40B4-BE49-F238E27FC236}">
                  <a16:creationId xmlns:a16="http://schemas.microsoft.com/office/drawing/2014/main" id="{749222A0-96BA-4E94-8840-385760D27A48}"/>
                </a:ext>
              </a:extLst>
            </p:cNvPr>
            <p:cNvSpPr>
              <a:spLocks/>
            </p:cNvSpPr>
            <p:nvPr/>
          </p:nvSpPr>
          <p:spPr bwMode="auto">
            <a:xfrm>
              <a:off x="3937" y="1911"/>
              <a:ext cx="104" cy="176"/>
            </a:xfrm>
            <a:custGeom>
              <a:avLst/>
              <a:gdLst>
                <a:gd name="T0" fmla="*/ 0 w 208"/>
                <a:gd name="T1" fmla="*/ 44 h 351"/>
                <a:gd name="T2" fmla="*/ 2 w 208"/>
                <a:gd name="T3" fmla="*/ 44 h 351"/>
                <a:gd name="T4" fmla="*/ 8 w 208"/>
                <a:gd name="T5" fmla="*/ 45 h 351"/>
                <a:gd name="T6" fmla="*/ 19 w 208"/>
                <a:gd name="T7" fmla="*/ 46 h 351"/>
                <a:gd name="T8" fmla="*/ 34 w 208"/>
                <a:gd name="T9" fmla="*/ 51 h 351"/>
                <a:gd name="T10" fmla="*/ 49 w 208"/>
                <a:gd name="T11" fmla="*/ 56 h 351"/>
                <a:gd name="T12" fmla="*/ 68 w 208"/>
                <a:gd name="T13" fmla="*/ 64 h 351"/>
                <a:gd name="T14" fmla="*/ 86 w 208"/>
                <a:gd name="T15" fmla="*/ 75 h 351"/>
                <a:gd name="T16" fmla="*/ 105 w 208"/>
                <a:gd name="T17" fmla="*/ 89 h 351"/>
                <a:gd name="T18" fmla="*/ 120 w 208"/>
                <a:gd name="T19" fmla="*/ 106 h 351"/>
                <a:gd name="T20" fmla="*/ 138 w 208"/>
                <a:gd name="T21" fmla="*/ 126 h 351"/>
                <a:gd name="T22" fmla="*/ 151 w 208"/>
                <a:gd name="T23" fmla="*/ 150 h 351"/>
                <a:gd name="T24" fmla="*/ 162 w 208"/>
                <a:gd name="T25" fmla="*/ 180 h 351"/>
                <a:gd name="T26" fmla="*/ 168 w 208"/>
                <a:gd name="T27" fmla="*/ 213 h 351"/>
                <a:gd name="T28" fmla="*/ 171 w 208"/>
                <a:gd name="T29" fmla="*/ 252 h 351"/>
                <a:gd name="T30" fmla="*/ 168 w 208"/>
                <a:gd name="T31" fmla="*/ 297 h 351"/>
                <a:gd name="T32" fmla="*/ 159 w 208"/>
                <a:gd name="T33" fmla="*/ 349 h 351"/>
                <a:gd name="T34" fmla="*/ 188 w 208"/>
                <a:gd name="T35" fmla="*/ 351 h 351"/>
                <a:gd name="T36" fmla="*/ 208 w 208"/>
                <a:gd name="T37" fmla="*/ 240 h 351"/>
                <a:gd name="T38" fmla="*/ 190 w 208"/>
                <a:gd name="T39" fmla="*/ 187 h 351"/>
                <a:gd name="T40" fmla="*/ 208 w 208"/>
                <a:gd name="T41" fmla="*/ 85 h 351"/>
                <a:gd name="T42" fmla="*/ 0 w 208"/>
                <a:gd name="T43" fmla="*/ 0 h 351"/>
                <a:gd name="T44" fmla="*/ 0 w 208"/>
                <a:gd name="T45" fmla="*/ 44 h 351"/>
                <a:gd name="T46" fmla="*/ 0 w 208"/>
                <a:gd name="T47" fmla="*/ 44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8" h="351">
                  <a:moveTo>
                    <a:pt x="0" y="44"/>
                  </a:moveTo>
                  <a:lnTo>
                    <a:pt x="2" y="44"/>
                  </a:lnTo>
                  <a:lnTo>
                    <a:pt x="8" y="45"/>
                  </a:lnTo>
                  <a:lnTo>
                    <a:pt x="19" y="46"/>
                  </a:lnTo>
                  <a:lnTo>
                    <a:pt x="34" y="51"/>
                  </a:lnTo>
                  <a:lnTo>
                    <a:pt x="49" y="56"/>
                  </a:lnTo>
                  <a:lnTo>
                    <a:pt x="68" y="64"/>
                  </a:lnTo>
                  <a:lnTo>
                    <a:pt x="86" y="75"/>
                  </a:lnTo>
                  <a:lnTo>
                    <a:pt x="105" y="89"/>
                  </a:lnTo>
                  <a:lnTo>
                    <a:pt x="120" y="106"/>
                  </a:lnTo>
                  <a:lnTo>
                    <a:pt x="138" y="126"/>
                  </a:lnTo>
                  <a:lnTo>
                    <a:pt x="151" y="150"/>
                  </a:lnTo>
                  <a:lnTo>
                    <a:pt x="162" y="180"/>
                  </a:lnTo>
                  <a:lnTo>
                    <a:pt x="168" y="213"/>
                  </a:lnTo>
                  <a:lnTo>
                    <a:pt x="171" y="252"/>
                  </a:lnTo>
                  <a:lnTo>
                    <a:pt x="168" y="297"/>
                  </a:lnTo>
                  <a:lnTo>
                    <a:pt x="159" y="349"/>
                  </a:lnTo>
                  <a:lnTo>
                    <a:pt x="188" y="351"/>
                  </a:lnTo>
                  <a:lnTo>
                    <a:pt x="208" y="240"/>
                  </a:lnTo>
                  <a:lnTo>
                    <a:pt x="190" y="187"/>
                  </a:lnTo>
                  <a:lnTo>
                    <a:pt x="208" y="85"/>
                  </a:lnTo>
                  <a:lnTo>
                    <a:pt x="0" y="0"/>
                  </a:lnTo>
                  <a:lnTo>
                    <a:pt x="0" y="44"/>
                  </a:lnTo>
                  <a:lnTo>
                    <a:pt x="0" y="44"/>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1" name="Freeform 39">
              <a:extLst>
                <a:ext uri="{FF2B5EF4-FFF2-40B4-BE49-F238E27FC236}">
                  <a16:creationId xmlns:a16="http://schemas.microsoft.com/office/drawing/2014/main" id="{AA641C9D-A55D-1EB3-1F43-212B2E3FAC4D}"/>
                </a:ext>
              </a:extLst>
            </p:cNvPr>
            <p:cNvSpPr>
              <a:spLocks/>
            </p:cNvSpPr>
            <p:nvPr/>
          </p:nvSpPr>
          <p:spPr bwMode="auto">
            <a:xfrm>
              <a:off x="3887" y="1757"/>
              <a:ext cx="94" cy="234"/>
            </a:xfrm>
            <a:custGeom>
              <a:avLst/>
              <a:gdLst>
                <a:gd name="T0" fmla="*/ 72 w 188"/>
                <a:gd name="T1" fmla="*/ 0 h 468"/>
                <a:gd name="T2" fmla="*/ 188 w 188"/>
                <a:gd name="T3" fmla="*/ 31 h 468"/>
                <a:gd name="T4" fmla="*/ 153 w 188"/>
                <a:gd name="T5" fmla="*/ 229 h 468"/>
                <a:gd name="T6" fmla="*/ 123 w 188"/>
                <a:gd name="T7" fmla="*/ 367 h 468"/>
                <a:gd name="T8" fmla="*/ 111 w 188"/>
                <a:gd name="T9" fmla="*/ 468 h 468"/>
                <a:gd name="T10" fmla="*/ 0 w 188"/>
                <a:gd name="T11" fmla="*/ 467 h 468"/>
                <a:gd name="T12" fmla="*/ 31 w 188"/>
                <a:gd name="T13" fmla="*/ 137 h 468"/>
                <a:gd name="T14" fmla="*/ 72 w 188"/>
                <a:gd name="T15" fmla="*/ 0 h 468"/>
                <a:gd name="T16" fmla="*/ 72 w 188"/>
                <a:gd name="T1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468">
                  <a:moveTo>
                    <a:pt x="72" y="0"/>
                  </a:moveTo>
                  <a:lnTo>
                    <a:pt x="188" y="31"/>
                  </a:lnTo>
                  <a:lnTo>
                    <a:pt x="153" y="229"/>
                  </a:lnTo>
                  <a:lnTo>
                    <a:pt x="123" y="367"/>
                  </a:lnTo>
                  <a:lnTo>
                    <a:pt x="111" y="468"/>
                  </a:lnTo>
                  <a:lnTo>
                    <a:pt x="0" y="467"/>
                  </a:lnTo>
                  <a:lnTo>
                    <a:pt x="31" y="137"/>
                  </a:lnTo>
                  <a:lnTo>
                    <a:pt x="72" y="0"/>
                  </a:lnTo>
                  <a:lnTo>
                    <a:pt x="72"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2" name="Freeform 40">
              <a:extLst>
                <a:ext uri="{FF2B5EF4-FFF2-40B4-BE49-F238E27FC236}">
                  <a16:creationId xmlns:a16="http://schemas.microsoft.com/office/drawing/2014/main" id="{78E5DDE8-B7BC-CC57-8A6A-081B885018D1}"/>
                </a:ext>
              </a:extLst>
            </p:cNvPr>
            <p:cNvSpPr>
              <a:spLocks/>
            </p:cNvSpPr>
            <p:nvPr/>
          </p:nvSpPr>
          <p:spPr bwMode="auto">
            <a:xfrm>
              <a:off x="3801" y="1756"/>
              <a:ext cx="132" cy="235"/>
            </a:xfrm>
            <a:custGeom>
              <a:avLst/>
              <a:gdLst>
                <a:gd name="T0" fmla="*/ 31 w 263"/>
                <a:gd name="T1" fmla="*/ 0 h 470"/>
                <a:gd name="T2" fmla="*/ 243 w 263"/>
                <a:gd name="T3" fmla="*/ 7 h 470"/>
                <a:gd name="T4" fmla="*/ 239 w 263"/>
                <a:gd name="T5" fmla="*/ 177 h 470"/>
                <a:gd name="T6" fmla="*/ 211 w 263"/>
                <a:gd name="T7" fmla="*/ 192 h 470"/>
                <a:gd name="T8" fmla="*/ 263 w 263"/>
                <a:gd name="T9" fmla="*/ 310 h 470"/>
                <a:gd name="T10" fmla="*/ 227 w 263"/>
                <a:gd name="T11" fmla="*/ 470 h 470"/>
                <a:gd name="T12" fmla="*/ 155 w 263"/>
                <a:gd name="T13" fmla="*/ 470 h 470"/>
                <a:gd name="T14" fmla="*/ 0 w 263"/>
                <a:gd name="T15" fmla="*/ 116 h 470"/>
                <a:gd name="T16" fmla="*/ 31 w 263"/>
                <a:gd name="T17" fmla="*/ 0 h 470"/>
                <a:gd name="T18" fmla="*/ 31 w 263"/>
                <a:gd name="T19"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470">
                  <a:moveTo>
                    <a:pt x="31" y="0"/>
                  </a:moveTo>
                  <a:lnTo>
                    <a:pt x="243" y="7"/>
                  </a:lnTo>
                  <a:lnTo>
                    <a:pt x="239" y="177"/>
                  </a:lnTo>
                  <a:lnTo>
                    <a:pt x="211" y="192"/>
                  </a:lnTo>
                  <a:lnTo>
                    <a:pt x="263" y="310"/>
                  </a:lnTo>
                  <a:lnTo>
                    <a:pt x="227" y="470"/>
                  </a:lnTo>
                  <a:lnTo>
                    <a:pt x="155" y="470"/>
                  </a:lnTo>
                  <a:lnTo>
                    <a:pt x="0" y="116"/>
                  </a:lnTo>
                  <a:lnTo>
                    <a:pt x="31" y="0"/>
                  </a:lnTo>
                  <a:lnTo>
                    <a:pt x="31"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3" name="Freeform 41">
              <a:extLst>
                <a:ext uri="{FF2B5EF4-FFF2-40B4-BE49-F238E27FC236}">
                  <a16:creationId xmlns:a16="http://schemas.microsoft.com/office/drawing/2014/main" id="{5AFB1B77-5C1D-2F70-73B3-3334D032765F}"/>
                </a:ext>
              </a:extLst>
            </p:cNvPr>
            <p:cNvSpPr>
              <a:spLocks/>
            </p:cNvSpPr>
            <p:nvPr/>
          </p:nvSpPr>
          <p:spPr bwMode="auto">
            <a:xfrm>
              <a:off x="3747" y="1759"/>
              <a:ext cx="144" cy="234"/>
            </a:xfrm>
            <a:custGeom>
              <a:avLst/>
              <a:gdLst>
                <a:gd name="T0" fmla="*/ 25 w 290"/>
                <a:gd name="T1" fmla="*/ 0 h 466"/>
                <a:gd name="T2" fmla="*/ 136 w 290"/>
                <a:gd name="T3" fmla="*/ 0 h 466"/>
                <a:gd name="T4" fmla="*/ 202 w 290"/>
                <a:gd name="T5" fmla="*/ 235 h 466"/>
                <a:gd name="T6" fmla="*/ 280 w 290"/>
                <a:gd name="T7" fmla="*/ 329 h 466"/>
                <a:gd name="T8" fmla="*/ 290 w 290"/>
                <a:gd name="T9" fmla="*/ 466 h 466"/>
                <a:gd name="T10" fmla="*/ 146 w 290"/>
                <a:gd name="T11" fmla="*/ 463 h 466"/>
                <a:gd name="T12" fmla="*/ 0 w 290"/>
                <a:gd name="T13" fmla="*/ 78 h 466"/>
                <a:gd name="T14" fmla="*/ 25 w 290"/>
                <a:gd name="T15" fmla="*/ 0 h 466"/>
                <a:gd name="T16" fmla="*/ 25 w 290"/>
                <a:gd name="T17"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466">
                  <a:moveTo>
                    <a:pt x="25" y="0"/>
                  </a:moveTo>
                  <a:lnTo>
                    <a:pt x="136" y="0"/>
                  </a:lnTo>
                  <a:lnTo>
                    <a:pt x="202" y="235"/>
                  </a:lnTo>
                  <a:lnTo>
                    <a:pt x="280" y="329"/>
                  </a:lnTo>
                  <a:lnTo>
                    <a:pt x="290" y="466"/>
                  </a:lnTo>
                  <a:lnTo>
                    <a:pt x="146" y="463"/>
                  </a:lnTo>
                  <a:lnTo>
                    <a:pt x="0" y="78"/>
                  </a:lnTo>
                  <a:lnTo>
                    <a:pt x="25" y="0"/>
                  </a:lnTo>
                  <a:lnTo>
                    <a:pt x="25" y="0"/>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4" name="Freeform 42">
              <a:extLst>
                <a:ext uri="{FF2B5EF4-FFF2-40B4-BE49-F238E27FC236}">
                  <a16:creationId xmlns:a16="http://schemas.microsoft.com/office/drawing/2014/main" id="{F63989DF-FEB2-3283-C9B3-8214A7890567}"/>
                </a:ext>
              </a:extLst>
            </p:cNvPr>
            <p:cNvSpPr>
              <a:spLocks/>
            </p:cNvSpPr>
            <p:nvPr/>
          </p:nvSpPr>
          <p:spPr bwMode="auto">
            <a:xfrm>
              <a:off x="3713" y="1759"/>
              <a:ext cx="135" cy="232"/>
            </a:xfrm>
            <a:custGeom>
              <a:avLst/>
              <a:gdLst>
                <a:gd name="T0" fmla="*/ 0 w 269"/>
                <a:gd name="T1" fmla="*/ 12 h 463"/>
                <a:gd name="T2" fmla="*/ 95 w 269"/>
                <a:gd name="T3" fmla="*/ 0 h 463"/>
                <a:gd name="T4" fmla="*/ 148 w 269"/>
                <a:gd name="T5" fmla="*/ 205 h 463"/>
                <a:gd name="T6" fmla="*/ 197 w 269"/>
                <a:gd name="T7" fmla="*/ 210 h 463"/>
                <a:gd name="T8" fmla="*/ 269 w 269"/>
                <a:gd name="T9" fmla="*/ 463 h 463"/>
                <a:gd name="T10" fmla="*/ 18 w 269"/>
                <a:gd name="T11" fmla="*/ 463 h 463"/>
                <a:gd name="T12" fmla="*/ 0 w 269"/>
                <a:gd name="T13" fmla="*/ 12 h 463"/>
                <a:gd name="T14" fmla="*/ 0 w 269"/>
                <a:gd name="T15" fmla="*/ 12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463">
                  <a:moveTo>
                    <a:pt x="0" y="12"/>
                  </a:moveTo>
                  <a:lnTo>
                    <a:pt x="95" y="0"/>
                  </a:lnTo>
                  <a:lnTo>
                    <a:pt x="148" y="205"/>
                  </a:lnTo>
                  <a:lnTo>
                    <a:pt x="197" y="210"/>
                  </a:lnTo>
                  <a:lnTo>
                    <a:pt x="269" y="463"/>
                  </a:lnTo>
                  <a:lnTo>
                    <a:pt x="18" y="463"/>
                  </a:lnTo>
                  <a:lnTo>
                    <a:pt x="0" y="12"/>
                  </a:lnTo>
                  <a:lnTo>
                    <a:pt x="0" y="12"/>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5" name="Freeform 43">
              <a:extLst>
                <a:ext uri="{FF2B5EF4-FFF2-40B4-BE49-F238E27FC236}">
                  <a16:creationId xmlns:a16="http://schemas.microsoft.com/office/drawing/2014/main" id="{D2A6AE0F-BFA3-45AD-7769-D9EFD6125497}"/>
                </a:ext>
              </a:extLst>
            </p:cNvPr>
            <p:cNvSpPr>
              <a:spLocks/>
            </p:cNvSpPr>
            <p:nvPr/>
          </p:nvSpPr>
          <p:spPr bwMode="auto">
            <a:xfrm>
              <a:off x="3556" y="1920"/>
              <a:ext cx="272" cy="214"/>
            </a:xfrm>
            <a:custGeom>
              <a:avLst/>
              <a:gdLst>
                <a:gd name="T0" fmla="*/ 0 w 543"/>
                <a:gd name="T1" fmla="*/ 85 h 428"/>
                <a:gd name="T2" fmla="*/ 465 w 543"/>
                <a:gd name="T3" fmla="*/ 0 h 428"/>
                <a:gd name="T4" fmla="*/ 488 w 543"/>
                <a:gd name="T5" fmla="*/ 26 h 428"/>
                <a:gd name="T6" fmla="*/ 518 w 543"/>
                <a:gd name="T7" fmla="*/ 8 h 428"/>
                <a:gd name="T8" fmla="*/ 543 w 543"/>
                <a:gd name="T9" fmla="*/ 345 h 428"/>
                <a:gd name="T10" fmla="*/ 68 w 543"/>
                <a:gd name="T11" fmla="*/ 428 h 428"/>
                <a:gd name="T12" fmla="*/ 0 w 543"/>
                <a:gd name="T13" fmla="*/ 402 h 428"/>
                <a:gd name="T14" fmla="*/ 0 w 543"/>
                <a:gd name="T15" fmla="*/ 85 h 428"/>
                <a:gd name="T16" fmla="*/ 0 w 543"/>
                <a:gd name="T17" fmla="*/ 85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428">
                  <a:moveTo>
                    <a:pt x="0" y="85"/>
                  </a:moveTo>
                  <a:lnTo>
                    <a:pt x="465" y="0"/>
                  </a:lnTo>
                  <a:lnTo>
                    <a:pt x="488" y="26"/>
                  </a:lnTo>
                  <a:lnTo>
                    <a:pt x="518" y="8"/>
                  </a:lnTo>
                  <a:lnTo>
                    <a:pt x="543" y="345"/>
                  </a:lnTo>
                  <a:lnTo>
                    <a:pt x="68" y="428"/>
                  </a:lnTo>
                  <a:lnTo>
                    <a:pt x="0" y="402"/>
                  </a:lnTo>
                  <a:lnTo>
                    <a:pt x="0" y="85"/>
                  </a:lnTo>
                  <a:lnTo>
                    <a:pt x="0" y="85"/>
                  </a:lnTo>
                  <a:close/>
                </a:path>
              </a:pathLst>
            </a:custGeom>
            <a:solidFill>
              <a:srgbClr val="9CB3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6" name="Freeform 44">
              <a:extLst>
                <a:ext uri="{FF2B5EF4-FFF2-40B4-BE49-F238E27FC236}">
                  <a16:creationId xmlns:a16="http://schemas.microsoft.com/office/drawing/2014/main" id="{504D2886-383C-8D09-CE9E-16138DF4C447}"/>
                </a:ext>
              </a:extLst>
            </p:cNvPr>
            <p:cNvSpPr>
              <a:spLocks/>
            </p:cNvSpPr>
            <p:nvPr/>
          </p:nvSpPr>
          <p:spPr bwMode="auto">
            <a:xfrm>
              <a:off x="3555" y="2065"/>
              <a:ext cx="266" cy="69"/>
            </a:xfrm>
            <a:custGeom>
              <a:avLst/>
              <a:gdLst>
                <a:gd name="T0" fmla="*/ 0 w 531"/>
                <a:gd name="T1" fmla="*/ 113 h 139"/>
                <a:gd name="T2" fmla="*/ 346 w 531"/>
                <a:gd name="T3" fmla="*/ 50 h 139"/>
                <a:gd name="T4" fmla="*/ 357 w 531"/>
                <a:gd name="T5" fmla="*/ 0 h 139"/>
                <a:gd name="T6" fmla="*/ 408 w 531"/>
                <a:gd name="T7" fmla="*/ 28 h 139"/>
                <a:gd name="T8" fmla="*/ 461 w 531"/>
                <a:gd name="T9" fmla="*/ 18 h 139"/>
                <a:gd name="T10" fmla="*/ 531 w 531"/>
                <a:gd name="T11" fmla="*/ 62 h 139"/>
                <a:gd name="T12" fmla="*/ 70 w 531"/>
                <a:gd name="T13" fmla="*/ 139 h 139"/>
                <a:gd name="T14" fmla="*/ 0 w 531"/>
                <a:gd name="T15" fmla="*/ 113 h 139"/>
                <a:gd name="T16" fmla="*/ 0 w 531"/>
                <a:gd name="T17" fmla="*/ 11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1" h="139">
                  <a:moveTo>
                    <a:pt x="0" y="113"/>
                  </a:moveTo>
                  <a:lnTo>
                    <a:pt x="346" y="50"/>
                  </a:lnTo>
                  <a:lnTo>
                    <a:pt x="357" y="0"/>
                  </a:lnTo>
                  <a:lnTo>
                    <a:pt x="408" y="28"/>
                  </a:lnTo>
                  <a:lnTo>
                    <a:pt x="461" y="18"/>
                  </a:lnTo>
                  <a:lnTo>
                    <a:pt x="531" y="62"/>
                  </a:lnTo>
                  <a:lnTo>
                    <a:pt x="70" y="139"/>
                  </a:lnTo>
                  <a:lnTo>
                    <a:pt x="0" y="113"/>
                  </a:lnTo>
                  <a:lnTo>
                    <a:pt x="0" y="113"/>
                  </a:lnTo>
                  <a:close/>
                </a:path>
              </a:pathLst>
            </a:custGeom>
            <a:solidFill>
              <a:srgbClr val="757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7" name="Freeform 45">
              <a:extLst>
                <a:ext uri="{FF2B5EF4-FFF2-40B4-BE49-F238E27FC236}">
                  <a16:creationId xmlns:a16="http://schemas.microsoft.com/office/drawing/2014/main" id="{8E86B495-938D-E3AE-7534-33EF09853EAC}"/>
                </a:ext>
              </a:extLst>
            </p:cNvPr>
            <p:cNvSpPr>
              <a:spLocks/>
            </p:cNvSpPr>
            <p:nvPr/>
          </p:nvSpPr>
          <p:spPr bwMode="auto">
            <a:xfrm>
              <a:off x="3684" y="2057"/>
              <a:ext cx="88" cy="64"/>
            </a:xfrm>
            <a:custGeom>
              <a:avLst/>
              <a:gdLst>
                <a:gd name="T0" fmla="*/ 59 w 177"/>
                <a:gd name="T1" fmla="*/ 18 h 128"/>
                <a:gd name="T2" fmla="*/ 115 w 177"/>
                <a:gd name="T3" fmla="*/ 0 h 128"/>
                <a:gd name="T4" fmla="*/ 154 w 177"/>
                <a:gd name="T5" fmla="*/ 35 h 128"/>
                <a:gd name="T6" fmla="*/ 145 w 177"/>
                <a:gd name="T7" fmla="*/ 50 h 128"/>
                <a:gd name="T8" fmla="*/ 119 w 177"/>
                <a:gd name="T9" fmla="*/ 33 h 128"/>
                <a:gd name="T10" fmla="*/ 105 w 177"/>
                <a:gd name="T11" fmla="*/ 40 h 128"/>
                <a:gd name="T12" fmla="*/ 177 w 177"/>
                <a:gd name="T13" fmla="*/ 93 h 128"/>
                <a:gd name="T14" fmla="*/ 163 w 177"/>
                <a:gd name="T15" fmla="*/ 115 h 128"/>
                <a:gd name="T16" fmla="*/ 134 w 177"/>
                <a:gd name="T17" fmla="*/ 86 h 128"/>
                <a:gd name="T18" fmla="*/ 119 w 177"/>
                <a:gd name="T19" fmla="*/ 93 h 128"/>
                <a:gd name="T20" fmla="*/ 148 w 177"/>
                <a:gd name="T21" fmla="*/ 122 h 128"/>
                <a:gd name="T22" fmla="*/ 122 w 177"/>
                <a:gd name="T23" fmla="*/ 128 h 128"/>
                <a:gd name="T24" fmla="*/ 100 w 177"/>
                <a:gd name="T25" fmla="*/ 110 h 128"/>
                <a:gd name="T26" fmla="*/ 69 w 177"/>
                <a:gd name="T27" fmla="*/ 121 h 128"/>
                <a:gd name="T28" fmla="*/ 0 w 177"/>
                <a:gd name="T29" fmla="*/ 77 h 128"/>
                <a:gd name="T30" fmla="*/ 59 w 177"/>
                <a:gd name="T31" fmla="*/ 18 h 128"/>
                <a:gd name="T32" fmla="*/ 59 w 177"/>
                <a:gd name="T33" fmla="*/ 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7" h="128">
                  <a:moveTo>
                    <a:pt x="59" y="18"/>
                  </a:moveTo>
                  <a:lnTo>
                    <a:pt x="115" y="0"/>
                  </a:lnTo>
                  <a:lnTo>
                    <a:pt x="154" y="35"/>
                  </a:lnTo>
                  <a:lnTo>
                    <a:pt x="145" y="50"/>
                  </a:lnTo>
                  <a:lnTo>
                    <a:pt x="119" y="33"/>
                  </a:lnTo>
                  <a:lnTo>
                    <a:pt x="105" y="40"/>
                  </a:lnTo>
                  <a:lnTo>
                    <a:pt x="177" y="93"/>
                  </a:lnTo>
                  <a:lnTo>
                    <a:pt x="163" y="115"/>
                  </a:lnTo>
                  <a:lnTo>
                    <a:pt x="134" y="86"/>
                  </a:lnTo>
                  <a:lnTo>
                    <a:pt x="119" y="93"/>
                  </a:lnTo>
                  <a:lnTo>
                    <a:pt x="148" y="122"/>
                  </a:lnTo>
                  <a:lnTo>
                    <a:pt x="122" y="128"/>
                  </a:lnTo>
                  <a:lnTo>
                    <a:pt x="100" y="110"/>
                  </a:lnTo>
                  <a:lnTo>
                    <a:pt x="69" y="121"/>
                  </a:lnTo>
                  <a:lnTo>
                    <a:pt x="0" y="77"/>
                  </a:lnTo>
                  <a:lnTo>
                    <a:pt x="59" y="18"/>
                  </a:lnTo>
                  <a:lnTo>
                    <a:pt x="59" y="18"/>
                  </a:lnTo>
                  <a:close/>
                </a:path>
              </a:pathLst>
            </a:custGeom>
            <a:solidFill>
              <a:srgbClr val="FFCC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8" name="Freeform 46">
              <a:extLst>
                <a:ext uri="{FF2B5EF4-FFF2-40B4-BE49-F238E27FC236}">
                  <a16:creationId xmlns:a16="http://schemas.microsoft.com/office/drawing/2014/main" id="{2307A19B-190E-22F5-74D3-C45ADDEFBC87}"/>
                </a:ext>
              </a:extLst>
            </p:cNvPr>
            <p:cNvSpPr>
              <a:spLocks/>
            </p:cNvSpPr>
            <p:nvPr/>
          </p:nvSpPr>
          <p:spPr bwMode="auto">
            <a:xfrm>
              <a:off x="3643" y="1873"/>
              <a:ext cx="113" cy="193"/>
            </a:xfrm>
            <a:custGeom>
              <a:avLst/>
              <a:gdLst>
                <a:gd name="T0" fmla="*/ 225 w 225"/>
                <a:gd name="T1" fmla="*/ 0 h 386"/>
                <a:gd name="T2" fmla="*/ 199 w 225"/>
                <a:gd name="T3" fmla="*/ 106 h 386"/>
                <a:gd name="T4" fmla="*/ 77 w 225"/>
                <a:gd name="T5" fmla="*/ 143 h 386"/>
                <a:gd name="T6" fmla="*/ 149 w 225"/>
                <a:gd name="T7" fmla="*/ 386 h 386"/>
                <a:gd name="T8" fmla="*/ 15 w 225"/>
                <a:gd name="T9" fmla="*/ 350 h 386"/>
                <a:gd name="T10" fmla="*/ 0 w 225"/>
                <a:gd name="T11" fmla="*/ 41 h 386"/>
                <a:gd name="T12" fmla="*/ 225 w 225"/>
                <a:gd name="T13" fmla="*/ 0 h 386"/>
                <a:gd name="T14" fmla="*/ 225 w 225"/>
                <a:gd name="T15" fmla="*/ 0 h 3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386">
                  <a:moveTo>
                    <a:pt x="225" y="0"/>
                  </a:moveTo>
                  <a:lnTo>
                    <a:pt x="199" y="106"/>
                  </a:lnTo>
                  <a:lnTo>
                    <a:pt x="77" y="143"/>
                  </a:lnTo>
                  <a:lnTo>
                    <a:pt x="149" y="386"/>
                  </a:lnTo>
                  <a:lnTo>
                    <a:pt x="15" y="350"/>
                  </a:lnTo>
                  <a:lnTo>
                    <a:pt x="0" y="41"/>
                  </a:lnTo>
                  <a:lnTo>
                    <a:pt x="225" y="0"/>
                  </a:lnTo>
                  <a:lnTo>
                    <a:pt x="225" y="0"/>
                  </a:lnTo>
                  <a:close/>
                </a:path>
              </a:pathLst>
            </a:custGeom>
            <a:solidFill>
              <a:srgbClr val="5C5C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79" name="Freeform 47">
              <a:extLst>
                <a:ext uri="{FF2B5EF4-FFF2-40B4-BE49-F238E27FC236}">
                  <a16:creationId xmlns:a16="http://schemas.microsoft.com/office/drawing/2014/main" id="{B5DA2B83-5F50-5834-5B0F-CC158509430A}"/>
                </a:ext>
              </a:extLst>
            </p:cNvPr>
            <p:cNvSpPr>
              <a:spLocks/>
            </p:cNvSpPr>
            <p:nvPr/>
          </p:nvSpPr>
          <p:spPr bwMode="auto">
            <a:xfrm>
              <a:off x="3599" y="1801"/>
              <a:ext cx="157" cy="283"/>
            </a:xfrm>
            <a:custGeom>
              <a:avLst/>
              <a:gdLst>
                <a:gd name="T0" fmla="*/ 308 w 315"/>
                <a:gd name="T1" fmla="*/ 26 h 565"/>
                <a:gd name="T2" fmla="*/ 315 w 315"/>
                <a:gd name="T3" fmla="*/ 144 h 565"/>
                <a:gd name="T4" fmla="*/ 113 w 315"/>
                <a:gd name="T5" fmla="*/ 219 h 565"/>
                <a:gd name="T6" fmla="*/ 155 w 315"/>
                <a:gd name="T7" fmla="*/ 427 h 565"/>
                <a:gd name="T8" fmla="*/ 239 w 315"/>
                <a:gd name="T9" fmla="*/ 538 h 565"/>
                <a:gd name="T10" fmla="*/ 222 w 315"/>
                <a:gd name="T11" fmla="*/ 565 h 565"/>
                <a:gd name="T12" fmla="*/ 31 w 315"/>
                <a:gd name="T13" fmla="*/ 472 h 565"/>
                <a:gd name="T14" fmla="*/ 0 w 315"/>
                <a:gd name="T15" fmla="*/ 238 h 565"/>
                <a:gd name="T16" fmla="*/ 141 w 315"/>
                <a:gd name="T17" fmla="*/ 0 h 565"/>
                <a:gd name="T18" fmla="*/ 308 w 315"/>
                <a:gd name="T19" fmla="*/ 26 h 565"/>
                <a:gd name="T20" fmla="*/ 308 w 315"/>
                <a:gd name="T21" fmla="*/ 26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5" h="565">
                  <a:moveTo>
                    <a:pt x="308" y="26"/>
                  </a:moveTo>
                  <a:lnTo>
                    <a:pt x="315" y="144"/>
                  </a:lnTo>
                  <a:lnTo>
                    <a:pt x="113" y="219"/>
                  </a:lnTo>
                  <a:lnTo>
                    <a:pt x="155" y="427"/>
                  </a:lnTo>
                  <a:lnTo>
                    <a:pt x="239" y="538"/>
                  </a:lnTo>
                  <a:lnTo>
                    <a:pt x="222" y="565"/>
                  </a:lnTo>
                  <a:lnTo>
                    <a:pt x="31" y="472"/>
                  </a:lnTo>
                  <a:lnTo>
                    <a:pt x="0" y="238"/>
                  </a:lnTo>
                  <a:lnTo>
                    <a:pt x="141" y="0"/>
                  </a:lnTo>
                  <a:lnTo>
                    <a:pt x="308" y="26"/>
                  </a:lnTo>
                  <a:lnTo>
                    <a:pt x="308" y="26"/>
                  </a:lnTo>
                  <a:close/>
                </a:path>
              </a:pathLst>
            </a:custGeom>
            <a:solidFill>
              <a:srgbClr val="8989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0" name="Freeform 48">
              <a:extLst>
                <a:ext uri="{FF2B5EF4-FFF2-40B4-BE49-F238E27FC236}">
                  <a16:creationId xmlns:a16="http://schemas.microsoft.com/office/drawing/2014/main" id="{C936BD8D-6F7F-D396-8E38-230C7521F611}"/>
                </a:ext>
              </a:extLst>
            </p:cNvPr>
            <p:cNvSpPr>
              <a:spLocks/>
            </p:cNvSpPr>
            <p:nvPr/>
          </p:nvSpPr>
          <p:spPr bwMode="auto">
            <a:xfrm>
              <a:off x="3579" y="1781"/>
              <a:ext cx="174" cy="310"/>
            </a:xfrm>
            <a:custGeom>
              <a:avLst/>
              <a:gdLst>
                <a:gd name="T0" fmla="*/ 328 w 347"/>
                <a:gd name="T1" fmla="*/ 0 h 618"/>
                <a:gd name="T2" fmla="*/ 347 w 347"/>
                <a:gd name="T3" fmla="*/ 67 h 618"/>
                <a:gd name="T4" fmla="*/ 182 w 347"/>
                <a:gd name="T5" fmla="*/ 127 h 618"/>
                <a:gd name="T6" fmla="*/ 73 w 347"/>
                <a:gd name="T7" fmla="*/ 303 h 618"/>
                <a:gd name="T8" fmla="*/ 129 w 347"/>
                <a:gd name="T9" fmla="*/ 303 h 618"/>
                <a:gd name="T10" fmla="*/ 164 w 347"/>
                <a:gd name="T11" fmla="*/ 519 h 618"/>
                <a:gd name="T12" fmla="*/ 203 w 347"/>
                <a:gd name="T13" fmla="*/ 501 h 618"/>
                <a:gd name="T14" fmla="*/ 261 w 347"/>
                <a:gd name="T15" fmla="*/ 604 h 618"/>
                <a:gd name="T16" fmla="*/ 244 w 347"/>
                <a:gd name="T17" fmla="*/ 618 h 618"/>
                <a:gd name="T18" fmla="*/ 118 w 347"/>
                <a:gd name="T19" fmla="*/ 575 h 618"/>
                <a:gd name="T20" fmla="*/ 0 w 347"/>
                <a:gd name="T21" fmla="*/ 418 h 618"/>
                <a:gd name="T22" fmla="*/ 17 w 347"/>
                <a:gd name="T23" fmla="*/ 185 h 618"/>
                <a:gd name="T24" fmla="*/ 196 w 347"/>
                <a:gd name="T25" fmla="*/ 9 h 618"/>
                <a:gd name="T26" fmla="*/ 328 w 347"/>
                <a:gd name="T27" fmla="*/ 0 h 618"/>
                <a:gd name="T28" fmla="*/ 328 w 347"/>
                <a:gd name="T29"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7" h="618">
                  <a:moveTo>
                    <a:pt x="328" y="0"/>
                  </a:moveTo>
                  <a:lnTo>
                    <a:pt x="347" y="67"/>
                  </a:lnTo>
                  <a:lnTo>
                    <a:pt x="182" y="127"/>
                  </a:lnTo>
                  <a:lnTo>
                    <a:pt x="73" y="303"/>
                  </a:lnTo>
                  <a:lnTo>
                    <a:pt x="129" y="303"/>
                  </a:lnTo>
                  <a:lnTo>
                    <a:pt x="164" y="519"/>
                  </a:lnTo>
                  <a:lnTo>
                    <a:pt x="203" y="501"/>
                  </a:lnTo>
                  <a:lnTo>
                    <a:pt x="261" y="604"/>
                  </a:lnTo>
                  <a:lnTo>
                    <a:pt x="244" y="618"/>
                  </a:lnTo>
                  <a:lnTo>
                    <a:pt x="118" y="575"/>
                  </a:lnTo>
                  <a:lnTo>
                    <a:pt x="0" y="418"/>
                  </a:lnTo>
                  <a:lnTo>
                    <a:pt x="17" y="185"/>
                  </a:lnTo>
                  <a:lnTo>
                    <a:pt x="196" y="9"/>
                  </a:lnTo>
                  <a:lnTo>
                    <a:pt x="328" y="0"/>
                  </a:lnTo>
                  <a:lnTo>
                    <a:pt x="328"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1" name="Freeform 49">
              <a:extLst>
                <a:ext uri="{FF2B5EF4-FFF2-40B4-BE49-F238E27FC236}">
                  <a16:creationId xmlns:a16="http://schemas.microsoft.com/office/drawing/2014/main" id="{D44C2D26-78DF-9344-EC00-31D4FC2F6950}"/>
                </a:ext>
              </a:extLst>
            </p:cNvPr>
            <p:cNvSpPr>
              <a:spLocks/>
            </p:cNvSpPr>
            <p:nvPr/>
          </p:nvSpPr>
          <p:spPr bwMode="auto">
            <a:xfrm>
              <a:off x="3823" y="1791"/>
              <a:ext cx="54" cy="209"/>
            </a:xfrm>
            <a:custGeom>
              <a:avLst/>
              <a:gdLst>
                <a:gd name="T0" fmla="*/ 0 w 108"/>
                <a:gd name="T1" fmla="*/ 65 h 417"/>
                <a:gd name="T2" fmla="*/ 26 w 108"/>
                <a:gd name="T3" fmla="*/ 98 h 417"/>
                <a:gd name="T4" fmla="*/ 12 w 108"/>
                <a:gd name="T5" fmla="*/ 372 h 417"/>
                <a:gd name="T6" fmla="*/ 75 w 108"/>
                <a:gd name="T7" fmla="*/ 417 h 417"/>
                <a:gd name="T8" fmla="*/ 108 w 108"/>
                <a:gd name="T9" fmla="*/ 361 h 417"/>
                <a:gd name="T10" fmla="*/ 58 w 108"/>
                <a:gd name="T11" fmla="*/ 95 h 417"/>
                <a:gd name="T12" fmla="*/ 84 w 108"/>
                <a:gd name="T13" fmla="*/ 54 h 417"/>
                <a:gd name="T14" fmla="*/ 28 w 108"/>
                <a:gd name="T15" fmla="*/ 0 h 417"/>
                <a:gd name="T16" fmla="*/ 0 w 108"/>
                <a:gd name="T17" fmla="*/ 65 h 417"/>
                <a:gd name="T18" fmla="*/ 0 w 108"/>
                <a:gd name="T19" fmla="*/ 6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417">
                  <a:moveTo>
                    <a:pt x="0" y="65"/>
                  </a:moveTo>
                  <a:lnTo>
                    <a:pt x="26" y="98"/>
                  </a:lnTo>
                  <a:lnTo>
                    <a:pt x="12" y="372"/>
                  </a:lnTo>
                  <a:lnTo>
                    <a:pt x="75" y="417"/>
                  </a:lnTo>
                  <a:lnTo>
                    <a:pt x="108" y="361"/>
                  </a:lnTo>
                  <a:lnTo>
                    <a:pt x="58" y="95"/>
                  </a:lnTo>
                  <a:lnTo>
                    <a:pt x="84" y="54"/>
                  </a:lnTo>
                  <a:lnTo>
                    <a:pt x="28" y="0"/>
                  </a:lnTo>
                  <a:lnTo>
                    <a:pt x="0" y="65"/>
                  </a:lnTo>
                  <a:lnTo>
                    <a:pt x="0"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2" name="Freeform 50">
              <a:extLst>
                <a:ext uri="{FF2B5EF4-FFF2-40B4-BE49-F238E27FC236}">
                  <a16:creationId xmlns:a16="http://schemas.microsoft.com/office/drawing/2014/main" id="{CAAE68C0-CC9C-AD1A-F032-B1D6FEE8C751}"/>
                </a:ext>
              </a:extLst>
            </p:cNvPr>
            <p:cNvSpPr>
              <a:spLocks/>
            </p:cNvSpPr>
            <p:nvPr/>
          </p:nvSpPr>
          <p:spPr bwMode="auto">
            <a:xfrm>
              <a:off x="3777" y="1745"/>
              <a:ext cx="118" cy="102"/>
            </a:xfrm>
            <a:custGeom>
              <a:avLst/>
              <a:gdLst>
                <a:gd name="T0" fmla="*/ 0 w 236"/>
                <a:gd name="T1" fmla="*/ 23 h 204"/>
                <a:gd name="T2" fmla="*/ 34 w 236"/>
                <a:gd name="T3" fmla="*/ 183 h 204"/>
                <a:gd name="T4" fmla="*/ 127 w 236"/>
                <a:gd name="T5" fmla="*/ 125 h 204"/>
                <a:gd name="T6" fmla="*/ 206 w 236"/>
                <a:gd name="T7" fmla="*/ 204 h 204"/>
                <a:gd name="T8" fmla="*/ 236 w 236"/>
                <a:gd name="T9" fmla="*/ 40 h 204"/>
                <a:gd name="T10" fmla="*/ 212 w 236"/>
                <a:gd name="T11" fmla="*/ 0 h 204"/>
                <a:gd name="T12" fmla="*/ 0 w 236"/>
                <a:gd name="T13" fmla="*/ 23 h 204"/>
                <a:gd name="T14" fmla="*/ 0 w 236"/>
                <a:gd name="T15" fmla="*/ 23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204">
                  <a:moveTo>
                    <a:pt x="0" y="23"/>
                  </a:moveTo>
                  <a:lnTo>
                    <a:pt x="34" y="183"/>
                  </a:lnTo>
                  <a:lnTo>
                    <a:pt x="127" y="125"/>
                  </a:lnTo>
                  <a:lnTo>
                    <a:pt x="206" y="204"/>
                  </a:lnTo>
                  <a:lnTo>
                    <a:pt x="236" y="40"/>
                  </a:lnTo>
                  <a:lnTo>
                    <a:pt x="212" y="0"/>
                  </a:lnTo>
                  <a:lnTo>
                    <a:pt x="0" y="23"/>
                  </a:lnTo>
                  <a:lnTo>
                    <a:pt x="0" y="23"/>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3" name="Freeform 51">
              <a:extLst>
                <a:ext uri="{FF2B5EF4-FFF2-40B4-BE49-F238E27FC236}">
                  <a16:creationId xmlns:a16="http://schemas.microsoft.com/office/drawing/2014/main" id="{DA6B782A-2FBB-A572-84E5-83DC579D7AF1}"/>
                </a:ext>
              </a:extLst>
            </p:cNvPr>
            <p:cNvSpPr>
              <a:spLocks/>
            </p:cNvSpPr>
            <p:nvPr/>
          </p:nvSpPr>
          <p:spPr bwMode="auto">
            <a:xfrm>
              <a:off x="3761" y="1666"/>
              <a:ext cx="126" cy="137"/>
            </a:xfrm>
            <a:custGeom>
              <a:avLst/>
              <a:gdLst>
                <a:gd name="T0" fmla="*/ 163 w 250"/>
                <a:gd name="T1" fmla="*/ 6 h 274"/>
                <a:gd name="T2" fmla="*/ 164 w 250"/>
                <a:gd name="T3" fmla="*/ 7 h 274"/>
                <a:gd name="T4" fmla="*/ 170 w 250"/>
                <a:gd name="T5" fmla="*/ 12 h 274"/>
                <a:gd name="T6" fmla="*/ 177 w 250"/>
                <a:gd name="T7" fmla="*/ 18 h 274"/>
                <a:gd name="T8" fmla="*/ 188 w 250"/>
                <a:gd name="T9" fmla="*/ 28 h 274"/>
                <a:gd name="T10" fmla="*/ 192 w 250"/>
                <a:gd name="T11" fmla="*/ 32 h 274"/>
                <a:gd name="T12" fmla="*/ 198 w 250"/>
                <a:gd name="T13" fmla="*/ 38 h 274"/>
                <a:gd name="T14" fmla="*/ 204 w 250"/>
                <a:gd name="T15" fmla="*/ 43 h 274"/>
                <a:gd name="T16" fmla="*/ 210 w 250"/>
                <a:gd name="T17" fmla="*/ 50 h 274"/>
                <a:gd name="T18" fmla="*/ 216 w 250"/>
                <a:gd name="T19" fmla="*/ 56 h 274"/>
                <a:gd name="T20" fmla="*/ 223 w 250"/>
                <a:gd name="T21" fmla="*/ 63 h 274"/>
                <a:gd name="T22" fmla="*/ 229 w 250"/>
                <a:gd name="T23" fmla="*/ 69 h 274"/>
                <a:gd name="T24" fmla="*/ 236 w 250"/>
                <a:gd name="T25" fmla="*/ 76 h 274"/>
                <a:gd name="T26" fmla="*/ 214 w 250"/>
                <a:gd name="T27" fmla="*/ 89 h 274"/>
                <a:gd name="T28" fmla="*/ 250 w 250"/>
                <a:gd name="T29" fmla="*/ 168 h 274"/>
                <a:gd name="T30" fmla="*/ 210 w 250"/>
                <a:gd name="T31" fmla="*/ 270 h 274"/>
                <a:gd name="T32" fmla="*/ 116 w 250"/>
                <a:gd name="T33" fmla="*/ 274 h 274"/>
                <a:gd name="T34" fmla="*/ 24 w 250"/>
                <a:gd name="T35" fmla="*/ 168 h 274"/>
                <a:gd name="T36" fmla="*/ 0 w 250"/>
                <a:gd name="T37" fmla="*/ 74 h 274"/>
                <a:gd name="T38" fmla="*/ 100 w 250"/>
                <a:gd name="T39" fmla="*/ 0 h 274"/>
                <a:gd name="T40" fmla="*/ 163 w 250"/>
                <a:gd name="T41" fmla="*/ 6 h 274"/>
                <a:gd name="T42" fmla="*/ 163 w 250"/>
                <a:gd name="T43" fmla="*/ 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0" h="274">
                  <a:moveTo>
                    <a:pt x="163" y="6"/>
                  </a:moveTo>
                  <a:lnTo>
                    <a:pt x="164" y="7"/>
                  </a:lnTo>
                  <a:lnTo>
                    <a:pt x="170" y="12"/>
                  </a:lnTo>
                  <a:lnTo>
                    <a:pt x="177" y="18"/>
                  </a:lnTo>
                  <a:lnTo>
                    <a:pt x="188" y="28"/>
                  </a:lnTo>
                  <a:lnTo>
                    <a:pt x="192" y="32"/>
                  </a:lnTo>
                  <a:lnTo>
                    <a:pt x="198" y="38"/>
                  </a:lnTo>
                  <a:lnTo>
                    <a:pt x="204" y="43"/>
                  </a:lnTo>
                  <a:lnTo>
                    <a:pt x="210" y="50"/>
                  </a:lnTo>
                  <a:lnTo>
                    <a:pt x="216" y="56"/>
                  </a:lnTo>
                  <a:lnTo>
                    <a:pt x="223" y="63"/>
                  </a:lnTo>
                  <a:lnTo>
                    <a:pt x="229" y="69"/>
                  </a:lnTo>
                  <a:lnTo>
                    <a:pt x="236" y="76"/>
                  </a:lnTo>
                  <a:lnTo>
                    <a:pt x="214" y="89"/>
                  </a:lnTo>
                  <a:lnTo>
                    <a:pt x="250" y="168"/>
                  </a:lnTo>
                  <a:lnTo>
                    <a:pt x="210" y="270"/>
                  </a:lnTo>
                  <a:lnTo>
                    <a:pt x="116" y="274"/>
                  </a:lnTo>
                  <a:lnTo>
                    <a:pt x="24" y="168"/>
                  </a:lnTo>
                  <a:lnTo>
                    <a:pt x="0" y="74"/>
                  </a:lnTo>
                  <a:lnTo>
                    <a:pt x="100" y="0"/>
                  </a:lnTo>
                  <a:lnTo>
                    <a:pt x="163" y="6"/>
                  </a:lnTo>
                  <a:lnTo>
                    <a:pt x="163" y="6"/>
                  </a:lnTo>
                  <a:close/>
                </a:path>
              </a:pathLst>
            </a:custGeom>
            <a:solidFill>
              <a:srgbClr val="FFCC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4" name="Freeform 52">
              <a:extLst>
                <a:ext uri="{FF2B5EF4-FFF2-40B4-BE49-F238E27FC236}">
                  <a16:creationId xmlns:a16="http://schemas.microsoft.com/office/drawing/2014/main" id="{1325F0FF-7D11-B516-5C96-CDAC71375438}"/>
                </a:ext>
              </a:extLst>
            </p:cNvPr>
            <p:cNvSpPr>
              <a:spLocks/>
            </p:cNvSpPr>
            <p:nvPr/>
          </p:nvSpPr>
          <p:spPr bwMode="auto">
            <a:xfrm>
              <a:off x="3816" y="1688"/>
              <a:ext cx="56" cy="24"/>
            </a:xfrm>
            <a:custGeom>
              <a:avLst/>
              <a:gdLst>
                <a:gd name="T0" fmla="*/ 94 w 112"/>
                <a:gd name="T1" fmla="*/ 0 h 47"/>
                <a:gd name="T2" fmla="*/ 0 w 112"/>
                <a:gd name="T3" fmla="*/ 18 h 47"/>
                <a:gd name="T4" fmla="*/ 8 w 112"/>
                <a:gd name="T5" fmla="*/ 47 h 47"/>
                <a:gd name="T6" fmla="*/ 112 w 112"/>
                <a:gd name="T7" fmla="*/ 18 h 47"/>
                <a:gd name="T8" fmla="*/ 94 w 112"/>
                <a:gd name="T9" fmla="*/ 0 h 47"/>
                <a:gd name="T10" fmla="*/ 94 w 112"/>
                <a:gd name="T11" fmla="*/ 0 h 47"/>
              </a:gdLst>
              <a:ahLst/>
              <a:cxnLst>
                <a:cxn ang="0">
                  <a:pos x="T0" y="T1"/>
                </a:cxn>
                <a:cxn ang="0">
                  <a:pos x="T2" y="T3"/>
                </a:cxn>
                <a:cxn ang="0">
                  <a:pos x="T4" y="T5"/>
                </a:cxn>
                <a:cxn ang="0">
                  <a:pos x="T6" y="T7"/>
                </a:cxn>
                <a:cxn ang="0">
                  <a:pos x="T8" y="T9"/>
                </a:cxn>
                <a:cxn ang="0">
                  <a:pos x="T10" y="T11"/>
                </a:cxn>
              </a:cxnLst>
              <a:rect l="0" t="0" r="r" b="b"/>
              <a:pathLst>
                <a:path w="112" h="47">
                  <a:moveTo>
                    <a:pt x="94" y="0"/>
                  </a:moveTo>
                  <a:lnTo>
                    <a:pt x="0" y="18"/>
                  </a:lnTo>
                  <a:lnTo>
                    <a:pt x="8" y="47"/>
                  </a:lnTo>
                  <a:lnTo>
                    <a:pt x="112" y="18"/>
                  </a:lnTo>
                  <a:lnTo>
                    <a:pt x="94" y="0"/>
                  </a:lnTo>
                  <a:lnTo>
                    <a:pt x="94" y="0"/>
                  </a:lnTo>
                  <a:close/>
                </a:path>
              </a:pathLst>
            </a:custGeom>
            <a:solidFill>
              <a:srgbClr val="EB9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5" name="Freeform 53">
              <a:extLst>
                <a:ext uri="{FF2B5EF4-FFF2-40B4-BE49-F238E27FC236}">
                  <a16:creationId xmlns:a16="http://schemas.microsoft.com/office/drawing/2014/main" id="{E6909372-E471-937A-6020-FC45FD18865C}"/>
                </a:ext>
              </a:extLst>
            </p:cNvPr>
            <p:cNvSpPr>
              <a:spLocks/>
            </p:cNvSpPr>
            <p:nvPr/>
          </p:nvSpPr>
          <p:spPr bwMode="auto">
            <a:xfrm>
              <a:off x="3793" y="1716"/>
              <a:ext cx="94" cy="87"/>
            </a:xfrm>
            <a:custGeom>
              <a:avLst/>
              <a:gdLst>
                <a:gd name="T0" fmla="*/ 0 w 187"/>
                <a:gd name="T1" fmla="*/ 0 h 173"/>
                <a:gd name="T2" fmla="*/ 60 w 187"/>
                <a:gd name="T3" fmla="*/ 30 h 173"/>
                <a:gd name="T4" fmla="*/ 72 w 187"/>
                <a:gd name="T5" fmla="*/ 81 h 173"/>
                <a:gd name="T6" fmla="*/ 187 w 187"/>
                <a:gd name="T7" fmla="*/ 69 h 173"/>
                <a:gd name="T8" fmla="*/ 180 w 187"/>
                <a:gd name="T9" fmla="*/ 86 h 173"/>
                <a:gd name="T10" fmla="*/ 64 w 187"/>
                <a:gd name="T11" fmla="*/ 111 h 173"/>
                <a:gd name="T12" fmla="*/ 103 w 187"/>
                <a:gd name="T13" fmla="*/ 169 h 173"/>
                <a:gd name="T14" fmla="*/ 76 w 187"/>
                <a:gd name="T15" fmla="*/ 173 h 173"/>
                <a:gd name="T16" fmla="*/ 7 w 187"/>
                <a:gd name="T17" fmla="*/ 76 h 173"/>
                <a:gd name="T18" fmla="*/ 0 w 187"/>
                <a:gd name="T19" fmla="*/ 0 h 173"/>
                <a:gd name="T20" fmla="*/ 0 w 187"/>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73">
                  <a:moveTo>
                    <a:pt x="0" y="0"/>
                  </a:moveTo>
                  <a:lnTo>
                    <a:pt x="60" y="30"/>
                  </a:lnTo>
                  <a:lnTo>
                    <a:pt x="72" y="81"/>
                  </a:lnTo>
                  <a:lnTo>
                    <a:pt x="187" y="69"/>
                  </a:lnTo>
                  <a:lnTo>
                    <a:pt x="180" y="86"/>
                  </a:lnTo>
                  <a:lnTo>
                    <a:pt x="64" y="111"/>
                  </a:lnTo>
                  <a:lnTo>
                    <a:pt x="103" y="169"/>
                  </a:lnTo>
                  <a:lnTo>
                    <a:pt x="76" y="173"/>
                  </a:lnTo>
                  <a:lnTo>
                    <a:pt x="7" y="76"/>
                  </a:lnTo>
                  <a:lnTo>
                    <a:pt x="0" y="0"/>
                  </a:lnTo>
                  <a:lnTo>
                    <a:pt x="0" y="0"/>
                  </a:lnTo>
                  <a:close/>
                </a:path>
              </a:pathLst>
            </a:custGeom>
            <a:solidFill>
              <a:srgbClr val="EB99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6" name="Freeform 54">
              <a:extLst>
                <a:ext uri="{FF2B5EF4-FFF2-40B4-BE49-F238E27FC236}">
                  <a16:creationId xmlns:a16="http://schemas.microsoft.com/office/drawing/2014/main" id="{1F2A7FCF-0732-873D-A58C-D3854BECE037}"/>
                </a:ext>
              </a:extLst>
            </p:cNvPr>
            <p:cNvSpPr>
              <a:spLocks/>
            </p:cNvSpPr>
            <p:nvPr/>
          </p:nvSpPr>
          <p:spPr bwMode="auto">
            <a:xfrm>
              <a:off x="3565" y="1765"/>
              <a:ext cx="176" cy="337"/>
            </a:xfrm>
            <a:custGeom>
              <a:avLst/>
              <a:gdLst>
                <a:gd name="T0" fmla="*/ 298 w 352"/>
                <a:gd name="T1" fmla="*/ 0 h 674"/>
                <a:gd name="T2" fmla="*/ 294 w 352"/>
                <a:gd name="T3" fmla="*/ 0 h 674"/>
                <a:gd name="T4" fmla="*/ 285 w 352"/>
                <a:gd name="T5" fmla="*/ 3 h 674"/>
                <a:gd name="T6" fmla="*/ 270 w 352"/>
                <a:gd name="T7" fmla="*/ 8 h 674"/>
                <a:gd name="T8" fmla="*/ 251 w 352"/>
                <a:gd name="T9" fmla="*/ 16 h 674"/>
                <a:gd name="T10" fmla="*/ 229 w 352"/>
                <a:gd name="T11" fmla="*/ 26 h 674"/>
                <a:gd name="T12" fmla="*/ 204 w 352"/>
                <a:gd name="T13" fmla="*/ 40 h 674"/>
                <a:gd name="T14" fmla="*/ 177 w 352"/>
                <a:gd name="T15" fmla="*/ 56 h 674"/>
                <a:gd name="T16" fmla="*/ 150 w 352"/>
                <a:gd name="T17" fmla="*/ 77 h 674"/>
                <a:gd name="T18" fmla="*/ 121 w 352"/>
                <a:gd name="T19" fmla="*/ 98 h 674"/>
                <a:gd name="T20" fmla="*/ 94 w 352"/>
                <a:gd name="T21" fmla="*/ 124 h 674"/>
                <a:gd name="T22" fmla="*/ 68 w 352"/>
                <a:gd name="T23" fmla="*/ 153 h 674"/>
                <a:gd name="T24" fmla="*/ 47 w 352"/>
                <a:gd name="T25" fmla="*/ 186 h 674"/>
                <a:gd name="T26" fmla="*/ 28 w 352"/>
                <a:gd name="T27" fmla="*/ 224 h 674"/>
                <a:gd name="T28" fmla="*/ 13 w 352"/>
                <a:gd name="T29" fmla="*/ 264 h 674"/>
                <a:gd name="T30" fmla="*/ 3 w 352"/>
                <a:gd name="T31" fmla="*/ 310 h 674"/>
                <a:gd name="T32" fmla="*/ 0 w 352"/>
                <a:gd name="T33" fmla="*/ 360 h 674"/>
                <a:gd name="T34" fmla="*/ 1 w 352"/>
                <a:gd name="T35" fmla="*/ 408 h 674"/>
                <a:gd name="T36" fmla="*/ 9 w 352"/>
                <a:gd name="T37" fmla="*/ 452 h 674"/>
                <a:gd name="T38" fmla="*/ 21 w 352"/>
                <a:gd name="T39" fmla="*/ 491 h 674"/>
                <a:gd name="T40" fmla="*/ 39 w 352"/>
                <a:gd name="T41" fmla="*/ 525 h 674"/>
                <a:gd name="T42" fmla="*/ 58 w 352"/>
                <a:gd name="T43" fmla="*/ 554 h 674"/>
                <a:gd name="T44" fmla="*/ 81 w 352"/>
                <a:gd name="T45" fmla="*/ 580 h 674"/>
                <a:gd name="T46" fmla="*/ 104 w 352"/>
                <a:gd name="T47" fmla="*/ 601 h 674"/>
                <a:gd name="T48" fmla="*/ 130 w 352"/>
                <a:gd name="T49" fmla="*/ 620 h 674"/>
                <a:gd name="T50" fmla="*/ 153 w 352"/>
                <a:gd name="T51" fmla="*/ 634 h 674"/>
                <a:gd name="T52" fmla="*/ 177 w 352"/>
                <a:gd name="T53" fmla="*/ 646 h 674"/>
                <a:gd name="T54" fmla="*/ 199 w 352"/>
                <a:gd name="T55" fmla="*/ 655 h 674"/>
                <a:gd name="T56" fmla="*/ 221 w 352"/>
                <a:gd name="T57" fmla="*/ 662 h 674"/>
                <a:gd name="T58" fmla="*/ 237 w 352"/>
                <a:gd name="T59" fmla="*/ 667 h 674"/>
                <a:gd name="T60" fmla="*/ 250 w 352"/>
                <a:gd name="T61" fmla="*/ 670 h 674"/>
                <a:gd name="T62" fmla="*/ 259 w 352"/>
                <a:gd name="T63" fmla="*/ 673 h 674"/>
                <a:gd name="T64" fmla="*/ 263 w 352"/>
                <a:gd name="T65" fmla="*/ 674 h 674"/>
                <a:gd name="T66" fmla="*/ 272 w 352"/>
                <a:gd name="T67" fmla="*/ 648 h 674"/>
                <a:gd name="T68" fmla="*/ 210 w 352"/>
                <a:gd name="T69" fmla="*/ 570 h 674"/>
                <a:gd name="T70" fmla="*/ 187 w 352"/>
                <a:gd name="T71" fmla="*/ 601 h 674"/>
                <a:gd name="T72" fmla="*/ 45 w 352"/>
                <a:gd name="T73" fmla="*/ 439 h 674"/>
                <a:gd name="T74" fmla="*/ 65 w 352"/>
                <a:gd name="T75" fmla="*/ 229 h 674"/>
                <a:gd name="T76" fmla="*/ 107 w 352"/>
                <a:gd name="T77" fmla="*/ 242 h 674"/>
                <a:gd name="T78" fmla="*/ 224 w 352"/>
                <a:gd name="T79" fmla="*/ 58 h 674"/>
                <a:gd name="T80" fmla="*/ 257 w 352"/>
                <a:gd name="T81" fmla="*/ 85 h 674"/>
                <a:gd name="T82" fmla="*/ 352 w 352"/>
                <a:gd name="T83" fmla="*/ 32 h 674"/>
                <a:gd name="T84" fmla="*/ 298 w 352"/>
                <a:gd name="T85" fmla="*/ 0 h 674"/>
                <a:gd name="T86" fmla="*/ 298 w 352"/>
                <a:gd name="T87" fmla="*/ 0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2" h="674">
                  <a:moveTo>
                    <a:pt x="298" y="0"/>
                  </a:moveTo>
                  <a:lnTo>
                    <a:pt x="294" y="0"/>
                  </a:lnTo>
                  <a:lnTo>
                    <a:pt x="285" y="3"/>
                  </a:lnTo>
                  <a:lnTo>
                    <a:pt x="270" y="8"/>
                  </a:lnTo>
                  <a:lnTo>
                    <a:pt x="251" y="16"/>
                  </a:lnTo>
                  <a:lnTo>
                    <a:pt x="229" y="26"/>
                  </a:lnTo>
                  <a:lnTo>
                    <a:pt x="204" y="40"/>
                  </a:lnTo>
                  <a:lnTo>
                    <a:pt x="177" y="56"/>
                  </a:lnTo>
                  <a:lnTo>
                    <a:pt x="150" y="77"/>
                  </a:lnTo>
                  <a:lnTo>
                    <a:pt x="121" y="98"/>
                  </a:lnTo>
                  <a:lnTo>
                    <a:pt x="94" y="124"/>
                  </a:lnTo>
                  <a:lnTo>
                    <a:pt x="68" y="153"/>
                  </a:lnTo>
                  <a:lnTo>
                    <a:pt x="47" y="186"/>
                  </a:lnTo>
                  <a:lnTo>
                    <a:pt x="28" y="224"/>
                  </a:lnTo>
                  <a:lnTo>
                    <a:pt x="13" y="264"/>
                  </a:lnTo>
                  <a:lnTo>
                    <a:pt x="3" y="310"/>
                  </a:lnTo>
                  <a:lnTo>
                    <a:pt x="0" y="360"/>
                  </a:lnTo>
                  <a:lnTo>
                    <a:pt x="1" y="408"/>
                  </a:lnTo>
                  <a:lnTo>
                    <a:pt x="9" y="452"/>
                  </a:lnTo>
                  <a:lnTo>
                    <a:pt x="21" y="491"/>
                  </a:lnTo>
                  <a:lnTo>
                    <a:pt x="39" y="525"/>
                  </a:lnTo>
                  <a:lnTo>
                    <a:pt x="58" y="554"/>
                  </a:lnTo>
                  <a:lnTo>
                    <a:pt x="81" y="580"/>
                  </a:lnTo>
                  <a:lnTo>
                    <a:pt x="104" y="601"/>
                  </a:lnTo>
                  <a:lnTo>
                    <a:pt x="130" y="620"/>
                  </a:lnTo>
                  <a:lnTo>
                    <a:pt x="153" y="634"/>
                  </a:lnTo>
                  <a:lnTo>
                    <a:pt x="177" y="646"/>
                  </a:lnTo>
                  <a:lnTo>
                    <a:pt x="199" y="655"/>
                  </a:lnTo>
                  <a:lnTo>
                    <a:pt x="221" y="662"/>
                  </a:lnTo>
                  <a:lnTo>
                    <a:pt x="237" y="667"/>
                  </a:lnTo>
                  <a:lnTo>
                    <a:pt x="250" y="670"/>
                  </a:lnTo>
                  <a:lnTo>
                    <a:pt x="259" y="673"/>
                  </a:lnTo>
                  <a:lnTo>
                    <a:pt x="263" y="674"/>
                  </a:lnTo>
                  <a:lnTo>
                    <a:pt x="272" y="648"/>
                  </a:lnTo>
                  <a:lnTo>
                    <a:pt x="210" y="570"/>
                  </a:lnTo>
                  <a:lnTo>
                    <a:pt x="187" y="601"/>
                  </a:lnTo>
                  <a:lnTo>
                    <a:pt x="45" y="439"/>
                  </a:lnTo>
                  <a:lnTo>
                    <a:pt x="65" y="229"/>
                  </a:lnTo>
                  <a:lnTo>
                    <a:pt x="107" y="242"/>
                  </a:lnTo>
                  <a:lnTo>
                    <a:pt x="224" y="58"/>
                  </a:lnTo>
                  <a:lnTo>
                    <a:pt x="257" y="85"/>
                  </a:lnTo>
                  <a:lnTo>
                    <a:pt x="352" y="32"/>
                  </a:lnTo>
                  <a:lnTo>
                    <a:pt x="298" y="0"/>
                  </a:lnTo>
                  <a:lnTo>
                    <a:pt x="298"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7" name="Freeform 55">
              <a:extLst>
                <a:ext uri="{FF2B5EF4-FFF2-40B4-BE49-F238E27FC236}">
                  <a16:creationId xmlns:a16="http://schemas.microsoft.com/office/drawing/2014/main" id="{69FEA5F4-005D-5DCB-3F4B-8FBC907A25F5}"/>
                </a:ext>
              </a:extLst>
            </p:cNvPr>
            <p:cNvSpPr>
              <a:spLocks/>
            </p:cNvSpPr>
            <p:nvPr/>
          </p:nvSpPr>
          <p:spPr bwMode="auto">
            <a:xfrm>
              <a:off x="3790" y="1920"/>
              <a:ext cx="22" cy="159"/>
            </a:xfrm>
            <a:custGeom>
              <a:avLst/>
              <a:gdLst>
                <a:gd name="T0" fmla="*/ 0 w 43"/>
                <a:gd name="T1" fmla="*/ 0 h 319"/>
                <a:gd name="T2" fmla="*/ 8 w 43"/>
                <a:gd name="T3" fmla="*/ 298 h 319"/>
                <a:gd name="T4" fmla="*/ 43 w 43"/>
                <a:gd name="T5" fmla="*/ 319 h 319"/>
                <a:gd name="T6" fmla="*/ 35 w 43"/>
                <a:gd name="T7" fmla="*/ 20 h 319"/>
                <a:gd name="T8" fmla="*/ 0 w 43"/>
                <a:gd name="T9" fmla="*/ 0 h 319"/>
                <a:gd name="T10" fmla="*/ 0 w 43"/>
                <a:gd name="T11" fmla="*/ 0 h 319"/>
              </a:gdLst>
              <a:ahLst/>
              <a:cxnLst>
                <a:cxn ang="0">
                  <a:pos x="T0" y="T1"/>
                </a:cxn>
                <a:cxn ang="0">
                  <a:pos x="T2" y="T3"/>
                </a:cxn>
                <a:cxn ang="0">
                  <a:pos x="T4" y="T5"/>
                </a:cxn>
                <a:cxn ang="0">
                  <a:pos x="T6" y="T7"/>
                </a:cxn>
                <a:cxn ang="0">
                  <a:pos x="T8" y="T9"/>
                </a:cxn>
                <a:cxn ang="0">
                  <a:pos x="T10" y="T11"/>
                </a:cxn>
              </a:cxnLst>
              <a:rect l="0" t="0" r="r" b="b"/>
              <a:pathLst>
                <a:path w="43" h="319">
                  <a:moveTo>
                    <a:pt x="0" y="0"/>
                  </a:moveTo>
                  <a:lnTo>
                    <a:pt x="8" y="298"/>
                  </a:lnTo>
                  <a:lnTo>
                    <a:pt x="43" y="319"/>
                  </a:lnTo>
                  <a:lnTo>
                    <a:pt x="35" y="2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8" name="Freeform 56">
              <a:extLst>
                <a:ext uri="{FF2B5EF4-FFF2-40B4-BE49-F238E27FC236}">
                  <a16:creationId xmlns:a16="http://schemas.microsoft.com/office/drawing/2014/main" id="{958DF922-518A-48C7-9815-F18DADF9ADCA}"/>
                </a:ext>
              </a:extLst>
            </p:cNvPr>
            <p:cNvSpPr>
              <a:spLocks/>
            </p:cNvSpPr>
            <p:nvPr/>
          </p:nvSpPr>
          <p:spPr bwMode="auto">
            <a:xfrm>
              <a:off x="3918" y="1680"/>
              <a:ext cx="668" cy="28"/>
            </a:xfrm>
            <a:custGeom>
              <a:avLst/>
              <a:gdLst>
                <a:gd name="T0" fmla="*/ 0 w 1337"/>
                <a:gd name="T1" fmla="*/ 55 h 55"/>
                <a:gd name="T2" fmla="*/ 1337 w 1337"/>
                <a:gd name="T3" fmla="*/ 55 h 55"/>
                <a:gd name="T4" fmla="*/ 1337 w 1337"/>
                <a:gd name="T5" fmla="*/ 0 h 55"/>
                <a:gd name="T6" fmla="*/ 0 w 1337"/>
                <a:gd name="T7" fmla="*/ 0 h 55"/>
                <a:gd name="T8" fmla="*/ 0 w 1337"/>
                <a:gd name="T9" fmla="*/ 55 h 55"/>
                <a:gd name="T10" fmla="*/ 0 w 1337"/>
                <a:gd name="T11" fmla="*/ 55 h 55"/>
              </a:gdLst>
              <a:ahLst/>
              <a:cxnLst>
                <a:cxn ang="0">
                  <a:pos x="T0" y="T1"/>
                </a:cxn>
                <a:cxn ang="0">
                  <a:pos x="T2" y="T3"/>
                </a:cxn>
                <a:cxn ang="0">
                  <a:pos x="T4" y="T5"/>
                </a:cxn>
                <a:cxn ang="0">
                  <a:pos x="T6" y="T7"/>
                </a:cxn>
                <a:cxn ang="0">
                  <a:pos x="T8" y="T9"/>
                </a:cxn>
                <a:cxn ang="0">
                  <a:pos x="T10" y="T11"/>
                </a:cxn>
              </a:cxnLst>
              <a:rect l="0" t="0" r="r" b="b"/>
              <a:pathLst>
                <a:path w="1337" h="55">
                  <a:moveTo>
                    <a:pt x="0" y="55"/>
                  </a:moveTo>
                  <a:lnTo>
                    <a:pt x="1337" y="55"/>
                  </a:lnTo>
                  <a:lnTo>
                    <a:pt x="1337" y="0"/>
                  </a:lnTo>
                  <a:lnTo>
                    <a:pt x="0" y="0"/>
                  </a:lnTo>
                  <a:lnTo>
                    <a:pt x="0" y="55"/>
                  </a:lnTo>
                  <a:lnTo>
                    <a:pt x="0" y="55"/>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89" name="Freeform 57">
              <a:extLst>
                <a:ext uri="{FF2B5EF4-FFF2-40B4-BE49-F238E27FC236}">
                  <a16:creationId xmlns:a16="http://schemas.microsoft.com/office/drawing/2014/main" id="{0465479C-FE4D-9D78-AE09-B5FFDCE6CD73}"/>
                </a:ext>
              </a:extLst>
            </p:cNvPr>
            <p:cNvSpPr>
              <a:spLocks/>
            </p:cNvSpPr>
            <p:nvPr/>
          </p:nvSpPr>
          <p:spPr bwMode="auto">
            <a:xfrm>
              <a:off x="3024" y="1691"/>
              <a:ext cx="146" cy="30"/>
            </a:xfrm>
            <a:custGeom>
              <a:avLst/>
              <a:gdLst>
                <a:gd name="T0" fmla="*/ 0 w 293"/>
                <a:gd name="T1" fmla="*/ 60 h 60"/>
                <a:gd name="T2" fmla="*/ 293 w 293"/>
                <a:gd name="T3" fmla="*/ 60 h 60"/>
                <a:gd name="T4" fmla="*/ 293 w 293"/>
                <a:gd name="T5" fmla="*/ 0 h 60"/>
                <a:gd name="T6" fmla="*/ 0 w 293"/>
                <a:gd name="T7" fmla="*/ 0 h 60"/>
                <a:gd name="T8" fmla="*/ 0 w 293"/>
                <a:gd name="T9" fmla="*/ 60 h 60"/>
                <a:gd name="T10" fmla="*/ 0 w 293"/>
                <a:gd name="T11" fmla="*/ 60 h 60"/>
              </a:gdLst>
              <a:ahLst/>
              <a:cxnLst>
                <a:cxn ang="0">
                  <a:pos x="T0" y="T1"/>
                </a:cxn>
                <a:cxn ang="0">
                  <a:pos x="T2" y="T3"/>
                </a:cxn>
                <a:cxn ang="0">
                  <a:pos x="T4" y="T5"/>
                </a:cxn>
                <a:cxn ang="0">
                  <a:pos x="T6" y="T7"/>
                </a:cxn>
                <a:cxn ang="0">
                  <a:pos x="T8" y="T9"/>
                </a:cxn>
                <a:cxn ang="0">
                  <a:pos x="T10" y="T11"/>
                </a:cxn>
              </a:cxnLst>
              <a:rect l="0" t="0" r="r" b="b"/>
              <a:pathLst>
                <a:path w="293" h="60">
                  <a:moveTo>
                    <a:pt x="0" y="60"/>
                  </a:moveTo>
                  <a:lnTo>
                    <a:pt x="293" y="60"/>
                  </a:lnTo>
                  <a:lnTo>
                    <a:pt x="293" y="0"/>
                  </a:lnTo>
                  <a:lnTo>
                    <a:pt x="0" y="0"/>
                  </a:lnTo>
                  <a:lnTo>
                    <a:pt x="0" y="60"/>
                  </a:lnTo>
                  <a:lnTo>
                    <a:pt x="0" y="60"/>
                  </a:lnTo>
                  <a:close/>
                </a:path>
              </a:pathLst>
            </a:custGeom>
            <a:solidFill>
              <a:srgbClr val="D1D1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0" name="Freeform 58">
              <a:extLst>
                <a:ext uri="{FF2B5EF4-FFF2-40B4-BE49-F238E27FC236}">
                  <a16:creationId xmlns:a16="http://schemas.microsoft.com/office/drawing/2014/main" id="{EC4960E6-2516-B562-3B03-AA28566DD204}"/>
                </a:ext>
              </a:extLst>
            </p:cNvPr>
            <p:cNvSpPr>
              <a:spLocks/>
            </p:cNvSpPr>
            <p:nvPr/>
          </p:nvSpPr>
          <p:spPr bwMode="auto">
            <a:xfrm>
              <a:off x="3074" y="1893"/>
              <a:ext cx="153" cy="79"/>
            </a:xfrm>
            <a:custGeom>
              <a:avLst/>
              <a:gdLst>
                <a:gd name="T0" fmla="*/ 19 w 306"/>
                <a:gd name="T1" fmla="*/ 157 h 157"/>
                <a:gd name="T2" fmla="*/ 306 w 306"/>
                <a:gd name="T3" fmla="*/ 58 h 157"/>
                <a:gd name="T4" fmla="*/ 287 w 306"/>
                <a:gd name="T5" fmla="*/ 0 h 157"/>
                <a:gd name="T6" fmla="*/ 0 w 306"/>
                <a:gd name="T7" fmla="*/ 99 h 157"/>
                <a:gd name="T8" fmla="*/ 19 w 306"/>
                <a:gd name="T9" fmla="*/ 157 h 157"/>
                <a:gd name="T10" fmla="*/ 19 w 306"/>
                <a:gd name="T11" fmla="*/ 157 h 157"/>
              </a:gdLst>
              <a:ahLst/>
              <a:cxnLst>
                <a:cxn ang="0">
                  <a:pos x="T0" y="T1"/>
                </a:cxn>
                <a:cxn ang="0">
                  <a:pos x="T2" y="T3"/>
                </a:cxn>
                <a:cxn ang="0">
                  <a:pos x="T4" y="T5"/>
                </a:cxn>
                <a:cxn ang="0">
                  <a:pos x="T6" y="T7"/>
                </a:cxn>
                <a:cxn ang="0">
                  <a:pos x="T8" y="T9"/>
                </a:cxn>
                <a:cxn ang="0">
                  <a:pos x="T10" y="T11"/>
                </a:cxn>
              </a:cxnLst>
              <a:rect l="0" t="0" r="r" b="b"/>
              <a:pathLst>
                <a:path w="306" h="157">
                  <a:moveTo>
                    <a:pt x="19" y="157"/>
                  </a:moveTo>
                  <a:lnTo>
                    <a:pt x="306" y="58"/>
                  </a:lnTo>
                  <a:lnTo>
                    <a:pt x="287" y="0"/>
                  </a:lnTo>
                  <a:lnTo>
                    <a:pt x="0" y="99"/>
                  </a:lnTo>
                  <a:lnTo>
                    <a:pt x="19" y="157"/>
                  </a:lnTo>
                  <a:lnTo>
                    <a:pt x="19" y="157"/>
                  </a:lnTo>
                  <a:close/>
                </a:path>
              </a:pathLst>
            </a:custGeom>
            <a:solidFill>
              <a:srgbClr val="D1D1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1" name="Freeform 59">
              <a:extLst>
                <a:ext uri="{FF2B5EF4-FFF2-40B4-BE49-F238E27FC236}">
                  <a16:creationId xmlns:a16="http://schemas.microsoft.com/office/drawing/2014/main" id="{7CA273FD-BB21-64CE-A995-F441890FE130}"/>
                </a:ext>
              </a:extLst>
            </p:cNvPr>
            <p:cNvSpPr>
              <a:spLocks/>
            </p:cNvSpPr>
            <p:nvPr/>
          </p:nvSpPr>
          <p:spPr bwMode="auto">
            <a:xfrm>
              <a:off x="3278" y="1819"/>
              <a:ext cx="155" cy="79"/>
            </a:xfrm>
            <a:custGeom>
              <a:avLst/>
              <a:gdLst>
                <a:gd name="T0" fmla="*/ 20 w 309"/>
                <a:gd name="T1" fmla="*/ 158 h 158"/>
                <a:gd name="T2" fmla="*/ 309 w 309"/>
                <a:gd name="T3" fmla="*/ 58 h 158"/>
                <a:gd name="T4" fmla="*/ 290 w 309"/>
                <a:gd name="T5" fmla="*/ 0 h 158"/>
                <a:gd name="T6" fmla="*/ 0 w 309"/>
                <a:gd name="T7" fmla="*/ 102 h 158"/>
                <a:gd name="T8" fmla="*/ 20 w 309"/>
                <a:gd name="T9" fmla="*/ 158 h 158"/>
                <a:gd name="T10" fmla="*/ 20 w 309"/>
                <a:gd name="T11" fmla="*/ 158 h 158"/>
              </a:gdLst>
              <a:ahLst/>
              <a:cxnLst>
                <a:cxn ang="0">
                  <a:pos x="T0" y="T1"/>
                </a:cxn>
                <a:cxn ang="0">
                  <a:pos x="T2" y="T3"/>
                </a:cxn>
                <a:cxn ang="0">
                  <a:pos x="T4" y="T5"/>
                </a:cxn>
                <a:cxn ang="0">
                  <a:pos x="T6" y="T7"/>
                </a:cxn>
                <a:cxn ang="0">
                  <a:pos x="T8" y="T9"/>
                </a:cxn>
                <a:cxn ang="0">
                  <a:pos x="T10" y="T11"/>
                </a:cxn>
              </a:cxnLst>
              <a:rect l="0" t="0" r="r" b="b"/>
              <a:pathLst>
                <a:path w="309" h="158">
                  <a:moveTo>
                    <a:pt x="20" y="158"/>
                  </a:moveTo>
                  <a:lnTo>
                    <a:pt x="309" y="58"/>
                  </a:lnTo>
                  <a:lnTo>
                    <a:pt x="290" y="0"/>
                  </a:lnTo>
                  <a:lnTo>
                    <a:pt x="0" y="102"/>
                  </a:lnTo>
                  <a:lnTo>
                    <a:pt x="20" y="158"/>
                  </a:lnTo>
                  <a:lnTo>
                    <a:pt x="20" y="158"/>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2" name="Freeform 60">
              <a:extLst>
                <a:ext uri="{FF2B5EF4-FFF2-40B4-BE49-F238E27FC236}">
                  <a16:creationId xmlns:a16="http://schemas.microsoft.com/office/drawing/2014/main" id="{31C71BB1-6E1D-EC15-AF0F-5B68CC56868B}"/>
                </a:ext>
              </a:extLst>
            </p:cNvPr>
            <p:cNvSpPr>
              <a:spLocks/>
            </p:cNvSpPr>
            <p:nvPr/>
          </p:nvSpPr>
          <p:spPr bwMode="auto">
            <a:xfrm>
              <a:off x="3496" y="1733"/>
              <a:ext cx="154" cy="79"/>
            </a:xfrm>
            <a:custGeom>
              <a:avLst/>
              <a:gdLst>
                <a:gd name="T0" fmla="*/ 20 w 309"/>
                <a:gd name="T1" fmla="*/ 158 h 158"/>
                <a:gd name="T2" fmla="*/ 309 w 309"/>
                <a:gd name="T3" fmla="*/ 58 h 158"/>
                <a:gd name="T4" fmla="*/ 289 w 309"/>
                <a:gd name="T5" fmla="*/ 0 h 158"/>
                <a:gd name="T6" fmla="*/ 0 w 309"/>
                <a:gd name="T7" fmla="*/ 99 h 158"/>
                <a:gd name="T8" fmla="*/ 20 w 309"/>
                <a:gd name="T9" fmla="*/ 158 h 158"/>
                <a:gd name="T10" fmla="*/ 20 w 309"/>
                <a:gd name="T11" fmla="*/ 158 h 158"/>
              </a:gdLst>
              <a:ahLst/>
              <a:cxnLst>
                <a:cxn ang="0">
                  <a:pos x="T0" y="T1"/>
                </a:cxn>
                <a:cxn ang="0">
                  <a:pos x="T2" y="T3"/>
                </a:cxn>
                <a:cxn ang="0">
                  <a:pos x="T4" y="T5"/>
                </a:cxn>
                <a:cxn ang="0">
                  <a:pos x="T6" y="T7"/>
                </a:cxn>
                <a:cxn ang="0">
                  <a:pos x="T8" y="T9"/>
                </a:cxn>
                <a:cxn ang="0">
                  <a:pos x="T10" y="T11"/>
                </a:cxn>
              </a:cxnLst>
              <a:rect l="0" t="0" r="r" b="b"/>
              <a:pathLst>
                <a:path w="309" h="158">
                  <a:moveTo>
                    <a:pt x="20" y="158"/>
                  </a:moveTo>
                  <a:lnTo>
                    <a:pt x="309" y="58"/>
                  </a:lnTo>
                  <a:lnTo>
                    <a:pt x="289" y="0"/>
                  </a:lnTo>
                  <a:lnTo>
                    <a:pt x="0" y="99"/>
                  </a:lnTo>
                  <a:lnTo>
                    <a:pt x="20" y="158"/>
                  </a:lnTo>
                  <a:lnTo>
                    <a:pt x="20" y="158"/>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3" name="Freeform 61">
              <a:extLst>
                <a:ext uri="{FF2B5EF4-FFF2-40B4-BE49-F238E27FC236}">
                  <a16:creationId xmlns:a16="http://schemas.microsoft.com/office/drawing/2014/main" id="{177FCCB1-C7EB-DDF0-7A02-F845A55B2868}"/>
                </a:ext>
              </a:extLst>
            </p:cNvPr>
            <p:cNvSpPr>
              <a:spLocks/>
            </p:cNvSpPr>
            <p:nvPr/>
          </p:nvSpPr>
          <p:spPr bwMode="auto">
            <a:xfrm>
              <a:off x="3118" y="1398"/>
              <a:ext cx="153" cy="90"/>
            </a:xfrm>
            <a:custGeom>
              <a:avLst/>
              <a:gdLst>
                <a:gd name="T0" fmla="*/ 0 w 305"/>
                <a:gd name="T1" fmla="*/ 56 h 181"/>
                <a:gd name="T2" fmla="*/ 281 w 305"/>
                <a:gd name="T3" fmla="*/ 181 h 181"/>
                <a:gd name="T4" fmla="*/ 305 w 305"/>
                <a:gd name="T5" fmla="*/ 123 h 181"/>
                <a:gd name="T6" fmla="*/ 24 w 305"/>
                <a:gd name="T7" fmla="*/ 0 h 181"/>
                <a:gd name="T8" fmla="*/ 0 w 305"/>
                <a:gd name="T9" fmla="*/ 56 h 181"/>
                <a:gd name="T10" fmla="*/ 0 w 305"/>
                <a:gd name="T11" fmla="*/ 56 h 181"/>
              </a:gdLst>
              <a:ahLst/>
              <a:cxnLst>
                <a:cxn ang="0">
                  <a:pos x="T0" y="T1"/>
                </a:cxn>
                <a:cxn ang="0">
                  <a:pos x="T2" y="T3"/>
                </a:cxn>
                <a:cxn ang="0">
                  <a:pos x="T4" y="T5"/>
                </a:cxn>
                <a:cxn ang="0">
                  <a:pos x="T6" y="T7"/>
                </a:cxn>
                <a:cxn ang="0">
                  <a:pos x="T8" y="T9"/>
                </a:cxn>
                <a:cxn ang="0">
                  <a:pos x="T10" y="T11"/>
                </a:cxn>
              </a:cxnLst>
              <a:rect l="0" t="0" r="r" b="b"/>
              <a:pathLst>
                <a:path w="305" h="181">
                  <a:moveTo>
                    <a:pt x="0" y="56"/>
                  </a:moveTo>
                  <a:lnTo>
                    <a:pt x="281" y="181"/>
                  </a:lnTo>
                  <a:lnTo>
                    <a:pt x="305" y="123"/>
                  </a:lnTo>
                  <a:lnTo>
                    <a:pt x="24" y="0"/>
                  </a:lnTo>
                  <a:lnTo>
                    <a:pt x="0" y="56"/>
                  </a:lnTo>
                  <a:lnTo>
                    <a:pt x="0" y="56"/>
                  </a:lnTo>
                  <a:close/>
                </a:path>
              </a:pathLst>
            </a:custGeom>
            <a:solidFill>
              <a:srgbClr val="D1D1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4" name="Freeform 62">
              <a:extLst>
                <a:ext uri="{FF2B5EF4-FFF2-40B4-BE49-F238E27FC236}">
                  <a16:creationId xmlns:a16="http://schemas.microsoft.com/office/drawing/2014/main" id="{F61548D8-F91F-889E-B795-C71C221EF8E2}"/>
                </a:ext>
              </a:extLst>
            </p:cNvPr>
            <p:cNvSpPr>
              <a:spLocks/>
            </p:cNvSpPr>
            <p:nvPr/>
          </p:nvSpPr>
          <p:spPr bwMode="auto">
            <a:xfrm>
              <a:off x="3309" y="1484"/>
              <a:ext cx="132" cy="80"/>
            </a:xfrm>
            <a:custGeom>
              <a:avLst/>
              <a:gdLst>
                <a:gd name="T0" fmla="*/ 0 w 264"/>
                <a:gd name="T1" fmla="*/ 55 h 159"/>
                <a:gd name="T2" fmla="*/ 239 w 264"/>
                <a:gd name="T3" fmla="*/ 159 h 159"/>
                <a:gd name="T4" fmla="*/ 264 w 264"/>
                <a:gd name="T5" fmla="*/ 104 h 159"/>
                <a:gd name="T6" fmla="*/ 33 w 264"/>
                <a:gd name="T7" fmla="*/ 0 h 159"/>
                <a:gd name="T8" fmla="*/ 0 w 264"/>
                <a:gd name="T9" fmla="*/ 55 h 159"/>
                <a:gd name="T10" fmla="*/ 0 w 264"/>
                <a:gd name="T11" fmla="*/ 55 h 159"/>
              </a:gdLst>
              <a:ahLst/>
              <a:cxnLst>
                <a:cxn ang="0">
                  <a:pos x="T0" y="T1"/>
                </a:cxn>
                <a:cxn ang="0">
                  <a:pos x="T2" y="T3"/>
                </a:cxn>
                <a:cxn ang="0">
                  <a:pos x="T4" y="T5"/>
                </a:cxn>
                <a:cxn ang="0">
                  <a:pos x="T6" y="T7"/>
                </a:cxn>
                <a:cxn ang="0">
                  <a:pos x="T8" y="T9"/>
                </a:cxn>
                <a:cxn ang="0">
                  <a:pos x="T10" y="T11"/>
                </a:cxn>
              </a:cxnLst>
              <a:rect l="0" t="0" r="r" b="b"/>
              <a:pathLst>
                <a:path w="264" h="159">
                  <a:moveTo>
                    <a:pt x="0" y="55"/>
                  </a:moveTo>
                  <a:lnTo>
                    <a:pt x="239" y="159"/>
                  </a:lnTo>
                  <a:lnTo>
                    <a:pt x="264" y="104"/>
                  </a:lnTo>
                  <a:lnTo>
                    <a:pt x="33" y="0"/>
                  </a:lnTo>
                  <a:lnTo>
                    <a:pt x="0" y="55"/>
                  </a:lnTo>
                  <a:lnTo>
                    <a:pt x="0" y="55"/>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5" name="Freeform 63">
              <a:extLst>
                <a:ext uri="{FF2B5EF4-FFF2-40B4-BE49-F238E27FC236}">
                  <a16:creationId xmlns:a16="http://schemas.microsoft.com/office/drawing/2014/main" id="{C90A77F2-2005-1A0F-D8A7-E6689650037A}"/>
                </a:ext>
              </a:extLst>
            </p:cNvPr>
            <p:cNvSpPr>
              <a:spLocks/>
            </p:cNvSpPr>
            <p:nvPr/>
          </p:nvSpPr>
          <p:spPr bwMode="auto">
            <a:xfrm>
              <a:off x="3486" y="1564"/>
              <a:ext cx="152" cy="90"/>
            </a:xfrm>
            <a:custGeom>
              <a:avLst/>
              <a:gdLst>
                <a:gd name="T0" fmla="*/ 0 w 303"/>
                <a:gd name="T1" fmla="*/ 56 h 181"/>
                <a:gd name="T2" fmla="*/ 280 w 303"/>
                <a:gd name="T3" fmla="*/ 181 h 181"/>
                <a:gd name="T4" fmla="*/ 303 w 303"/>
                <a:gd name="T5" fmla="*/ 123 h 181"/>
                <a:gd name="T6" fmla="*/ 27 w 303"/>
                <a:gd name="T7" fmla="*/ 0 h 181"/>
                <a:gd name="T8" fmla="*/ 0 w 303"/>
                <a:gd name="T9" fmla="*/ 56 h 181"/>
                <a:gd name="T10" fmla="*/ 0 w 303"/>
                <a:gd name="T11" fmla="*/ 56 h 181"/>
              </a:gdLst>
              <a:ahLst/>
              <a:cxnLst>
                <a:cxn ang="0">
                  <a:pos x="T0" y="T1"/>
                </a:cxn>
                <a:cxn ang="0">
                  <a:pos x="T2" y="T3"/>
                </a:cxn>
                <a:cxn ang="0">
                  <a:pos x="T4" y="T5"/>
                </a:cxn>
                <a:cxn ang="0">
                  <a:pos x="T6" y="T7"/>
                </a:cxn>
                <a:cxn ang="0">
                  <a:pos x="T8" y="T9"/>
                </a:cxn>
                <a:cxn ang="0">
                  <a:pos x="T10" y="T11"/>
                </a:cxn>
              </a:cxnLst>
              <a:rect l="0" t="0" r="r" b="b"/>
              <a:pathLst>
                <a:path w="303" h="181">
                  <a:moveTo>
                    <a:pt x="0" y="56"/>
                  </a:moveTo>
                  <a:lnTo>
                    <a:pt x="280" y="181"/>
                  </a:lnTo>
                  <a:lnTo>
                    <a:pt x="303" y="123"/>
                  </a:lnTo>
                  <a:lnTo>
                    <a:pt x="27" y="0"/>
                  </a:lnTo>
                  <a:lnTo>
                    <a:pt x="0" y="56"/>
                  </a:lnTo>
                  <a:lnTo>
                    <a:pt x="0" y="56"/>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6" name="Freeform 64">
              <a:extLst>
                <a:ext uri="{FF2B5EF4-FFF2-40B4-BE49-F238E27FC236}">
                  <a16:creationId xmlns:a16="http://schemas.microsoft.com/office/drawing/2014/main" id="{EBEF9CDA-CE04-AA7C-588E-745D969BD7F6}"/>
                </a:ext>
              </a:extLst>
            </p:cNvPr>
            <p:cNvSpPr>
              <a:spLocks/>
            </p:cNvSpPr>
            <p:nvPr/>
          </p:nvSpPr>
          <p:spPr bwMode="auto">
            <a:xfrm>
              <a:off x="3240" y="1691"/>
              <a:ext cx="154" cy="30"/>
            </a:xfrm>
            <a:custGeom>
              <a:avLst/>
              <a:gdLst>
                <a:gd name="T0" fmla="*/ 0 w 307"/>
                <a:gd name="T1" fmla="*/ 60 h 60"/>
                <a:gd name="T2" fmla="*/ 307 w 307"/>
                <a:gd name="T3" fmla="*/ 60 h 60"/>
                <a:gd name="T4" fmla="*/ 307 w 307"/>
                <a:gd name="T5" fmla="*/ 0 h 60"/>
                <a:gd name="T6" fmla="*/ 0 w 307"/>
                <a:gd name="T7" fmla="*/ 0 h 60"/>
                <a:gd name="T8" fmla="*/ 0 w 307"/>
                <a:gd name="T9" fmla="*/ 60 h 60"/>
                <a:gd name="T10" fmla="*/ 0 w 307"/>
                <a:gd name="T11" fmla="*/ 60 h 60"/>
              </a:gdLst>
              <a:ahLst/>
              <a:cxnLst>
                <a:cxn ang="0">
                  <a:pos x="T0" y="T1"/>
                </a:cxn>
                <a:cxn ang="0">
                  <a:pos x="T2" y="T3"/>
                </a:cxn>
                <a:cxn ang="0">
                  <a:pos x="T4" y="T5"/>
                </a:cxn>
                <a:cxn ang="0">
                  <a:pos x="T6" y="T7"/>
                </a:cxn>
                <a:cxn ang="0">
                  <a:pos x="T8" y="T9"/>
                </a:cxn>
                <a:cxn ang="0">
                  <a:pos x="T10" y="T11"/>
                </a:cxn>
              </a:cxnLst>
              <a:rect l="0" t="0" r="r" b="b"/>
              <a:pathLst>
                <a:path w="307" h="60">
                  <a:moveTo>
                    <a:pt x="0" y="60"/>
                  </a:moveTo>
                  <a:lnTo>
                    <a:pt x="307" y="60"/>
                  </a:lnTo>
                  <a:lnTo>
                    <a:pt x="307" y="0"/>
                  </a:lnTo>
                  <a:lnTo>
                    <a:pt x="0" y="0"/>
                  </a:lnTo>
                  <a:lnTo>
                    <a:pt x="0" y="60"/>
                  </a:lnTo>
                  <a:lnTo>
                    <a:pt x="0" y="60"/>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7" name="Freeform 65">
              <a:extLst>
                <a:ext uri="{FF2B5EF4-FFF2-40B4-BE49-F238E27FC236}">
                  <a16:creationId xmlns:a16="http://schemas.microsoft.com/office/drawing/2014/main" id="{3F8B605F-180D-02E3-6FF4-A01DE5BC2783}"/>
                </a:ext>
              </a:extLst>
            </p:cNvPr>
            <p:cNvSpPr>
              <a:spLocks/>
            </p:cNvSpPr>
            <p:nvPr/>
          </p:nvSpPr>
          <p:spPr bwMode="auto">
            <a:xfrm>
              <a:off x="3462" y="1691"/>
              <a:ext cx="151" cy="30"/>
            </a:xfrm>
            <a:custGeom>
              <a:avLst/>
              <a:gdLst>
                <a:gd name="T0" fmla="*/ 0 w 302"/>
                <a:gd name="T1" fmla="*/ 60 h 60"/>
                <a:gd name="T2" fmla="*/ 302 w 302"/>
                <a:gd name="T3" fmla="*/ 60 h 60"/>
                <a:gd name="T4" fmla="*/ 302 w 302"/>
                <a:gd name="T5" fmla="*/ 0 h 60"/>
                <a:gd name="T6" fmla="*/ 0 w 302"/>
                <a:gd name="T7" fmla="*/ 0 h 60"/>
                <a:gd name="T8" fmla="*/ 0 w 302"/>
                <a:gd name="T9" fmla="*/ 60 h 60"/>
                <a:gd name="T10" fmla="*/ 0 w 302"/>
                <a:gd name="T11" fmla="*/ 60 h 60"/>
              </a:gdLst>
              <a:ahLst/>
              <a:cxnLst>
                <a:cxn ang="0">
                  <a:pos x="T0" y="T1"/>
                </a:cxn>
                <a:cxn ang="0">
                  <a:pos x="T2" y="T3"/>
                </a:cxn>
                <a:cxn ang="0">
                  <a:pos x="T4" y="T5"/>
                </a:cxn>
                <a:cxn ang="0">
                  <a:pos x="T6" y="T7"/>
                </a:cxn>
                <a:cxn ang="0">
                  <a:pos x="T8" y="T9"/>
                </a:cxn>
                <a:cxn ang="0">
                  <a:pos x="T10" y="T11"/>
                </a:cxn>
              </a:cxnLst>
              <a:rect l="0" t="0" r="r" b="b"/>
              <a:pathLst>
                <a:path w="302" h="60">
                  <a:moveTo>
                    <a:pt x="0" y="60"/>
                  </a:moveTo>
                  <a:lnTo>
                    <a:pt x="302" y="60"/>
                  </a:lnTo>
                  <a:lnTo>
                    <a:pt x="302" y="0"/>
                  </a:lnTo>
                  <a:lnTo>
                    <a:pt x="0" y="0"/>
                  </a:lnTo>
                  <a:lnTo>
                    <a:pt x="0" y="60"/>
                  </a:lnTo>
                  <a:lnTo>
                    <a:pt x="0" y="60"/>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02498" name="Freeform 66">
              <a:extLst>
                <a:ext uri="{FF2B5EF4-FFF2-40B4-BE49-F238E27FC236}">
                  <a16:creationId xmlns:a16="http://schemas.microsoft.com/office/drawing/2014/main" id="{11DDBC8D-EEC2-E77E-C47B-F2041BE2F3D7}"/>
                </a:ext>
              </a:extLst>
            </p:cNvPr>
            <p:cNvSpPr>
              <a:spLocks/>
            </p:cNvSpPr>
            <p:nvPr/>
          </p:nvSpPr>
          <p:spPr bwMode="auto">
            <a:xfrm>
              <a:off x="3754" y="1651"/>
              <a:ext cx="97" cy="105"/>
            </a:xfrm>
            <a:custGeom>
              <a:avLst/>
              <a:gdLst>
                <a:gd name="T0" fmla="*/ 192 w 192"/>
                <a:gd name="T1" fmla="*/ 34 h 210"/>
                <a:gd name="T2" fmla="*/ 77 w 192"/>
                <a:gd name="T3" fmla="*/ 80 h 210"/>
                <a:gd name="T4" fmla="*/ 77 w 192"/>
                <a:gd name="T5" fmla="*/ 131 h 210"/>
                <a:gd name="T6" fmla="*/ 40 w 192"/>
                <a:gd name="T7" fmla="*/ 121 h 210"/>
                <a:gd name="T8" fmla="*/ 38 w 192"/>
                <a:gd name="T9" fmla="*/ 122 h 210"/>
                <a:gd name="T10" fmla="*/ 35 w 192"/>
                <a:gd name="T11" fmla="*/ 127 h 210"/>
                <a:gd name="T12" fmla="*/ 33 w 192"/>
                <a:gd name="T13" fmla="*/ 135 h 210"/>
                <a:gd name="T14" fmla="*/ 32 w 192"/>
                <a:gd name="T15" fmla="*/ 145 h 210"/>
                <a:gd name="T16" fmla="*/ 32 w 192"/>
                <a:gd name="T17" fmla="*/ 154 h 210"/>
                <a:gd name="T18" fmla="*/ 35 w 192"/>
                <a:gd name="T19" fmla="*/ 164 h 210"/>
                <a:gd name="T20" fmla="*/ 39 w 192"/>
                <a:gd name="T21" fmla="*/ 169 h 210"/>
                <a:gd name="T22" fmla="*/ 42 w 192"/>
                <a:gd name="T23" fmla="*/ 173 h 210"/>
                <a:gd name="T24" fmla="*/ 49 w 192"/>
                <a:gd name="T25" fmla="*/ 176 h 210"/>
                <a:gd name="T26" fmla="*/ 56 w 192"/>
                <a:gd name="T27" fmla="*/ 180 h 210"/>
                <a:gd name="T28" fmla="*/ 45 w 192"/>
                <a:gd name="T29" fmla="*/ 210 h 210"/>
                <a:gd name="T30" fmla="*/ 42 w 192"/>
                <a:gd name="T31" fmla="*/ 207 h 210"/>
                <a:gd name="T32" fmla="*/ 35 w 192"/>
                <a:gd name="T33" fmla="*/ 203 h 210"/>
                <a:gd name="T34" fmla="*/ 29 w 192"/>
                <a:gd name="T35" fmla="*/ 198 h 210"/>
                <a:gd name="T36" fmla="*/ 27 w 192"/>
                <a:gd name="T37" fmla="*/ 192 h 210"/>
                <a:gd name="T38" fmla="*/ 21 w 192"/>
                <a:gd name="T39" fmla="*/ 186 h 210"/>
                <a:gd name="T40" fmla="*/ 17 w 192"/>
                <a:gd name="T41" fmla="*/ 180 h 210"/>
                <a:gd name="T42" fmla="*/ 13 w 192"/>
                <a:gd name="T43" fmla="*/ 172 h 210"/>
                <a:gd name="T44" fmla="*/ 8 w 192"/>
                <a:gd name="T45" fmla="*/ 163 h 210"/>
                <a:gd name="T46" fmla="*/ 4 w 192"/>
                <a:gd name="T47" fmla="*/ 152 h 210"/>
                <a:gd name="T48" fmla="*/ 2 w 192"/>
                <a:gd name="T49" fmla="*/ 141 h 210"/>
                <a:gd name="T50" fmla="*/ 0 w 192"/>
                <a:gd name="T51" fmla="*/ 127 h 210"/>
                <a:gd name="T52" fmla="*/ 0 w 192"/>
                <a:gd name="T53" fmla="*/ 114 h 210"/>
                <a:gd name="T54" fmla="*/ 1 w 192"/>
                <a:gd name="T55" fmla="*/ 99 h 210"/>
                <a:gd name="T56" fmla="*/ 3 w 192"/>
                <a:gd name="T57" fmla="*/ 84 h 210"/>
                <a:gd name="T58" fmla="*/ 153 w 192"/>
                <a:gd name="T59" fmla="*/ 0 h 210"/>
                <a:gd name="T60" fmla="*/ 192 w 192"/>
                <a:gd name="T61" fmla="*/ 34 h 210"/>
                <a:gd name="T62" fmla="*/ 192 w 192"/>
                <a:gd name="T63" fmla="*/ 3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210">
                  <a:moveTo>
                    <a:pt x="192" y="34"/>
                  </a:moveTo>
                  <a:lnTo>
                    <a:pt x="77" y="80"/>
                  </a:lnTo>
                  <a:lnTo>
                    <a:pt x="77" y="131"/>
                  </a:lnTo>
                  <a:lnTo>
                    <a:pt x="40" y="121"/>
                  </a:lnTo>
                  <a:lnTo>
                    <a:pt x="38" y="122"/>
                  </a:lnTo>
                  <a:lnTo>
                    <a:pt x="35" y="127"/>
                  </a:lnTo>
                  <a:lnTo>
                    <a:pt x="33" y="135"/>
                  </a:lnTo>
                  <a:lnTo>
                    <a:pt x="32" y="145"/>
                  </a:lnTo>
                  <a:lnTo>
                    <a:pt x="32" y="154"/>
                  </a:lnTo>
                  <a:lnTo>
                    <a:pt x="35" y="164"/>
                  </a:lnTo>
                  <a:lnTo>
                    <a:pt x="39" y="169"/>
                  </a:lnTo>
                  <a:lnTo>
                    <a:pt x="42" y="173"/>
                  </a:lnTo>
                  <a:lnTo>
                    <a:pt x="49" y="176"/>
                  </a:lnTo>
                  <a:lnTo>
                    <a:pt x="56" y="180"/>
                  </a:lnTo>
                  <a:lnTo>
                    <a:pt x="45" y="210"/>
                  </a:lnTo>
                  <a:lnTo>
                    <a:pt x="42" y="207"/>
                  </a:lnTo>
                  <a:lnTo>
                    <a:pt x="35" y="203"/>
                  </a:lnTo>
                  <a:lnTo>
                    <a:pt x="29" y="198"/>
                  </a:lnTo>
                  <a:lnTo>
                    <a:pt x="27" y="192"/>
                  </a:lnTo>
                  <a:lnTo>
                    <a:pt x="21" y="186"/>
                  </a:lnTo>
                  <a:lnTo>
                    <a:pt x="17" y="180"/>
                  </a:lnTo>
                  <a:lnTo>
                    <a:pt x="13" y="172"/>
                  </a:lnTo>
                  <a:lnTo>
                    <a:pt x="8" y="163"/>
                  </a:lnTo>
                  <a:lnTo>
                    <a:pt x="4" y="152"/>
                  </a:lnTo>
                  <a:lnTo>
                    <a:pt x="2" y="141"/>
                  </a:lnTo>
                  <a:lnTo>
                    <a:pt x="0" y="127"/>
                  </a:lnTo>
                  <a:lnTo>
                    <a:pt x="0" y="114"/>
                  </a:lnTo>
                  <a:lnTo>
                    <a:pt x="1" y="99"/>
                  </a:lnTo>
                  <a:lnTo>
                    <a:pt x="3" y="84"/>
                  </a:lnTo>
                  <a:lnTo>
                    <a:pt x="153" y="0"/>
                  </a:lnTo>
                  <a:lnTo>
                    <a:pt x="192" y="34"/>
                  </a:lnTo>
                  <a:lnTo>
                    <a:pt x="192" y="34"/>
                  </a:lnTo>
                  <a:close/>
                </a:path>
              </a:pathLst>
            </a:custGeom>
            <a:solidFill>
              <a:srgbClr val="B3B0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402437" name="Rectangle 5">
            <a:extLst>
              <a:ext uri="{FF2B5EF4-FFF2-40B4-BE49-F238E27FC236}">
                <a16:creationId xmlns:a16="http://schemas.microsoft.com/office/drawing/2014/main" id="{8EFCB67C-5245-4A45-D364-0F5333460CB3}"/>
              </a:ext>
            </a:extLst>
          </p:cNvPr>
          <p:cNvSpPr>
            <a:spLocks noChangeArrowheads="1"/>
          </p:cNvSpPr>
          <p:nvPr/>
        </p:nvSpPr>
        <p:spPr bwMode="auto">
          <a:xfrm>
            <a:off x="5029200" y="2925763"/>
            <a:ext cx="3733800" cy="19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eaLnBrk="0" hangingPunct="0"/>
            <a:endParaRPr lang="en-CA" altLang="LID4096" b="0"/>
          </a:p>
        </p:txBody>
      </p:sp>
      <p:sp>
        <p:nvSpPr>
          <p:cNvPr id="402438" name="Line 6">
            <a:extLst>
              <a:ext uri="{FF2B5EF4-FFF2-40B4-BE49-F238E27FC236}">
                <a16:creationId xmlns:a16="http://schemas.microsoft.com/office/drawing/2014/main" id="{B61D99FC-AB7F-8E18-C6D0-12BE66A33B68}"/>
              </a:ext>
            </a:extLst>
          </p:cNvPr>
          <p:cNvSpPr>
            <a:spLocks noChangeShapeType="1"/>
          </p:cNvSpPr>
          <p:nvPr/>
        </p:nvSpPr>
        <p:spPr bwMode="auto">
          <a:xfrm>
            <a:off x="1143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402439" name="Group 7">
            <a:extLst>
              <a:ext uri="{FF2B5EF4-FFF2-40B4-BE49-F238E27FC236}">
                <a16:creationId xmlns:a16="http://schemas.microsoft.com/office/drawing/2014/main" id="{3647EAED-D411-DED1-132C-DFAE242B99B7}"/>
              </a:ext>
            </a:extLst>
          </p:cNvPr>
          <p:cNvGrpSpPr>
            <a:grpSpLocks/>
          </p:cNvGrpSpPr>
          <p:nvPr/>
        </p:nvGrpSpPr>
        <p:grpSpPr bwMode="auto">
          <a:xfrm>
            <a:off x="304800" y="5791200"/>
            <a:ext cx="8458200" cy="762000"/>
            <a:chOff x="192" y="3648"/>
            <a:chExt cx="5328" cy="480"/>
          </a:xfrm>
        </p:grpSpPr>
        <p:sp>
          <p:nvSpPr>
            <p:cNvPr id="402440" name="AutoShape 8">
              <a:extLst>
                <a:ext uri="{FF2B5EF4-FFF2-40B4-BE49-F238E27FC236}">
                  <a16:creationId xmlns:a16="http://schemas.microsoft.com/office/drawing/2014/main" id="{81E7BC76-F557-97AD-A1E8-145AF2EAF026}"/>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02441" name="Text Box 9">
              <a:extLst>
                <a:ext uri="{FF2B5EF4-FFF2-40B4-BE49-F238E27FC236}">
                  <a16:creationId xmlns:a16="http://schemas.microsoft.com/office/drawing/2014/main" id="{FBF1322A-B9C3-8C47-CC4D-559B7DEC9C18}"/>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402442" name="Text Box 10">
              <a:extLst>
                <a:ext uri="{FF2B5EF4-FFF2-40B4-BE49-F238E27FC236}">
                  <a16:creationId xmlns:a16="http://schemas.microsoft.com/office/drawing/2014/main" id="{A3031C4E-E102-1B6C-E870-9D56861E4966}"/>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402443" name="Text Box 11">
              <a:extLst>
                <a:ext uri="{FF2B5EF4-FFF2-40B4-BE49-F238E27FC236}">
                  <a16:creationId xmlns:a16="http://schemas.microsoft.com/office/drawing/2014/main" id="{E562069E-C372-C714-B7E0-14AB1CF53AB8}"/>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pic>
        <p:nvPicPr>
          <p:cNvPr id="402444" name="Picture 12">
            <a:extLst>
              <a:ext uri="{FF2B5EF4-FFF2-40B4-BE49-F238E27FC236}">
                <a16:creationId xmlns:a16="http://schemas.microsoft.com/office/drawing/2014/main" id="{2394BB3E-52C0-0C87-F6D1-5D50AF0A68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572000"/>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2449" name="Picture 17">
            <a:extLst>
              <a:ext uri="{FF2B5EF4-FFF2-40B4-BE49-F238E27FC236}">
                <a16:creationId xmlns:a16="http://schemas.microsoft.com/office/drawing/2014/main" id="{6D677C04-C3DB-6C35-3ED6-57F0172339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572000"/>
            <a:ext cx="566738"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2500" name="Picture 68">
            <a:extLst>
              <a:ext uri="{FF2B5EF4-FFF2-40B4-BE49-F238E27FC236}">
                <a16:creationId xmlns:a16="http://schemas.microsoft.com/office/drawing/2014/main" id="{E37B54B0-CB87-24B0-7B82-CC889834C3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4572000"/>
            <a:ext cx="45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2501" name="Line 69">
            <a:extLst>
              <a:ext uri="{FF2B5EF4-FFF2-40B4-BE49-F238E27FC236}">
                <a16:creationId xmlns:a16="http://schemas.microsoft.com/office/drawing/2014/main" id="{E9C6A92A-0479-8174-83A7-B45ACED3CE85}"/>
              </a:ext>
            </a:extLst>
          </p:cNvPr>
          <p:cNvSpPr>
            <a:spLocks noChangeShapeType="1"/>
          </p:cNvSpPr>
          <p:nvPr/>
        </p:nvSpPr>
        <p:spPr bwMode="auto">
          <a:xfrm>
            <a:off x="1600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02502" name="Line 70">
            <a:extLst>
              <a:ext uri="{FF2B5EF4-FFF2-40B4-BE49-F238E27FC236}">
                <a16:creationId xmlns:a16="http://schemas.microsoft.com/office/drawing/2014/main" id="{9D333B58-617C-70A8-1D27-3884B526802B}"/>
              </a:ext>
            </a:extLst>
          </p:cNvPr>
          <p:cNvSpPr>
            <a:spLocks noChangeShapeType="1"/>
          </p:cNvSpPr>
          <p:nvPr/>
        </p:nvSpPr>
        <p:spPr bwMode="auto">
          <a:xfrm>
            <a:off x="381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02504" name="Line 72">
            <a:extLst>
              <a:ext uri="{FF2B5EF4-FFF2-40B4-BE49-F238E27FC236}">
                <a16:creationId xmlns:a16="http://schemas.microsoft.com/office/drawing/2014/main" id="{DB6AAED9-A6B8-6C0D-3681-4982EBACC57A}"/>
              </a:ext>
            </a:extLst>
          </p:cNvPr>
          <p:cNvSpPr>
            <a:spLocks noChangeShapeType="1"/>
          </p:cNvSpPr>
          <p:nvPr/>
        </p:nvSpPr>
        <p:spPr bwMode="auto">
          <a:xfrm>
            <a:off x="3352800" y="5105400"/>
            <a:ext cx="0" cy="838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402506" name="Object 74">
            <a:extLst>
              <a:ext uri="{FF2B5EF4-FFF2-40B4-BE49-F238E27FC236}">
                <a16:creationId xmlns:a16="http://schemas.microsoft.com/office/drawing/2014/main" id="{B6700E71-2A51-3030-1F52-867E98775899}"/>
              </a:ext>
            </a:extLst>
          </p:cNvPr>
          <p:cNvGraphicFramePr>
            <a:graphicFrameLocks noChangeAspect="1"/>
          </p:cNvGraphicFramePr>
          <p:nvPr/>
        </p:nvGraphicFramePr>
        <p:xfrm>
          <a:off x="1524000" y="4013200"/>
          <a:ext cx="533400" cy="463550"/>
        </p:xfrm>
        <a:graphic>
          <a:graphicData uri="http://schemas.openxmlformats.org/presentationml/2006/ole">
            <mc:AlternateContent xmlns:mc="http://schemas.openxmlformats.org/markup-compatibility/2006">
              <mc:Choice xmlns:v="urn:schemas-microsoft-com:vml" Requires="v">
                <p:oleObj name="Photo Editor Photo" r:id="rId6" imgW="1295238" imgH="1123810" progId="MSPhotoEd.3">
                  <p:embed/>
                </p:oleObj>
              </mc:Choice>
              <mc:Fallback>
                <p:oleObj name="Photo Editor Photo" r:id="rId6" imgW="1295238" imgH="1123810" progId="MSPhotoEd.3">
                  <p:embed/>
                  <p:pic>
                    <p:nvPicPr>
                      <p:cNvPr id="0" name="Object 7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4013200"/>
                        <a:ext cx="5334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1026">
            <a:extLst>
              <a:ext uri="{FF2B5EF4-FFF2-40B4-BE49-F238E27FC236}">
                <a16:creationId xmlns:a16="http://schemas.microsoft.com/office/drawing/2014/main" id="{9D7A889E-E0D6-884F-2727-80C84AF62B05}"/>
              </a:ext>
            </a:extLst>
          </p:cNvPr>
          <p:cNvSpPr>
            <a:spLocks noGrp="1" noChangeArrowheads="1"/>
          </p:cNvSpPr>
          <p:nvPr>
            <p:ph type="title"/>
          </p:nvPr>
        </p:nvSpPr>
        <p:spPr/>
        <p:txBody>
          <a:bodyPr/>
          <a:lstStyle/>
          <a:p>
            <a:r>
              <a:rPr lang="en-US" altLang="LID4096" sz="3200"/>
              <a:t>Notification Collage</a:t>
            </a:r>
          </a:p>
        </p:txBody>
      </p:sp>
      <p:graphicFrame>
        <p:nvGraphicFramePr>
          <p:cNvPr id="404484" name="Object 1028">
            <a:extLst>
              <a:ext uri="{FF2B5EF4-FFF2-40B4-BE49-F238E27FC236}">
                <a16:creationId xmlns:a16="http://schemas.microsoft.com/office/drawing/2014/main" id="{B0B9375A-02D6-EAF0-B607-A928A9BAD559}"/>
              </a:ext>
            </a:extLst>
          </p:cNvPr>
          <p:cNvGraphicFramePr>
            <a:graphicFrameLocks noChangeAspect="1"/>
          </p:cNvGraphicFramePr>
          <p:nvPr/>
        </p:nvGraphicFramePr>
        <p:xfrm>
          <a:off x="3276600" y="1447800"/>
          <a:ext cx="4648200" cy="3486150"/>
        </p:xfrm>
        <a:graphic>
          <a:graphicData uri="http://schemas.openxmlformats.org/presentationml/2006/ole">
            <mc:AlternateContent xmlns:mc="http://schemas.openxmlformats.org/markup-compatibility/2006">
              <mc:Choice xmlns:v="urn:schemas-microsoft-com:vml" Requires="v">
                <p:oleObj name="Slide" r:id="rId3" imgW="4572000" imgH="3429000" progId="PowerPoint.Slide.8">
                  <p:embed/>
                </p:oleObj>
              </mc:Choice>
              <mc:Fallback>
                <p:oleObj name="Slide" r:id="rId3" imgW="4572000" imgH="3429000" progId="PowerPoint.Slide.8">
                  <p:embed/>
                  <p:pic>
                    <p:nvPicPr>
                      <p:cNvPr id="0" name="Object 10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447800"/>
                        <a:ext cx="4648200" cy="34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4487" name="Line 1031">
            <a:extLst>
              <a:ext uri="{FF2B5EF4-FFF2-40B4-BE49-F238E27FC236}">
                <a16:creationId xmlns:a16="http://schemas.microsoft.com/office/drawing/2014/main" id="{B3D1837E-3937-FCAD-7D67-2EEAE1BB4DB2}"/>
              </a:ext>
            </a:extLst>
          </p:cNvPr>
          <p:cNvSpPr>
            <a:spLocks noChangeShapeType="1"/>
          </p:cNvSpPr>
          <p:nvPr/>
        </p:nvSpPr>
        <p:spPr bwMode="auto">
          <a:xfrm>
            <a:off x="1143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404488" name="Group 1032">
            <a:extLst>
              <a:ext uri="{FF2B5EF4-FFF2-40B4-BE49-F238E27FC236}">
                <a16:creationId xmlns:a16="http://schemas.microsoft.com/office/drawing/2014/main" id="{9ADEB2FA-7887-D1DF-1F53-854D79DB1F12}"/>
              </a:ext>
            </a:extLst>
          </p:cNvPr>
          <p:cNvGrpSpPr>
            <a:grpSpLocks/>
          </p:cNvGrpSpPr>
          <p:nvPr/>
        </p:nvGrpSpPr>
        <p:grpSpPr bwMode="auto">
          <a:xfrm>
            <a:off x="304800" y="5791200"/>
            <a:ext cx="8458200" cy="762000"/>
            <a:chOff x="192" y="3648"/>
            <a:chExt cx="5328" cy="480"/>
          </a:xfrm>
        </p:grpSpPr>
        <p:sp>
          <p:nvSpPr>
            <p:cNvPr id="404489" name="AutoShape 1033">
              <a:extLst>
                <a:ext uri="{FF2B5EF4-FFF2-40B4-BE49-F238E27FC236}">
                  <a16:creationId xmlns:a16="http://schemas.microsoft.com/office/drawing/2014/main" id="{440262C0-6A2A-6591-0030-C9D051924480}"/>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04490" name="Text Box 1034">
              <a:extLst>
                <a:ext uri="{FF2B5EF4-FFF2-40B4-BE49-F238E27FC236}">
                  <a16:creationId xmlns:a16="http://schemas.microsoft.com/office/drawing/2014/main" id="{16B8F233-AC8E-C7B6-8FC6-6FCA9776BC8C}"/>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404491" name="Text Box 1035">
              <a:extLst>
                <a:ext uri="{FF2B5EF4-FFF2-40B4-BE49-F238E27FC236}">
                  <a16:creationId xmlns:a16="http://schemas.microsoft.com/office/drawing/2014/main" id="{520BAE26-8310-05ED-6395-160FABEB8800}"/>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404492" name="Text Box 1036">
              <a:extLst>
                <a:ext uri="{FF2B5EF4-FFF2-40B4-BE49-F238E27FC236}">
                  <a16:creationId xmlns:a16="http://schemas.microsoft.com/office/drawing/2014/main" id="{0EB9982F-D76F-C849-242E-879140DA278A}"/>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pic>
        <p:nvPicPr>
          <p:cNvPr id="404493" name="Picture 1037">
            <a:extLst>
              <a:ext uri="{FF2B5EF4-FFF2-40B4-BE49-F238E27FC236}">
                <a16:creationId xmlns:a16="http://schemas.microsoft.com/office/drawing/2014/main" id="{D4CDB0D9-0E34-B879-A221-74A9A4C974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572000"/>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4494" name="Picture 1038">
            <a:extLst>
              <a:ext uri="{FF2B5EF4-FFF2-40B4-BE49-F238E27FC236}">
                <a16:creationId xmlns:a16="http://schemas.microsoft.com/office/drawing/2014/main" id="{FE9A98CE-ADB9-F931-0F8D-BBF13310AA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572000"/>
            <a:ext cx="566738"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4495" name="Picture 1039">
            <a:extLst>
              <a:ext uri="{FF2B5EF4-FFF2-40B4-BE49-F238E27FC236}">
                <a16:creationId xmlns:a16="http://schemas.microsoft.com/office/drawing/2014/main" id="{0F1763BB-414D-BADE-63C2-A8A1AA9741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4572000"/>
            <a:ext cx="45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4496" name="Line 1040">
            <a:extLst>
              <a:ext uri="{FF2B5EF4-FFF2-40B4-BE49-F238E27FC236}">
                <a16:creationId xmlns:a16="http://schemas.microsoft.com/office/drawing/2014/main" id="{56CB5B9A-6504-3AE3-129D-CE704C58D7C4}"/>
              </a:ext>
            </a:extLst>
          </p:cNvPr>
          <p:cNvSpPr>
            <a:spLocks noChangeShapeType="1"/>
          </p:cNvSpPr>
          <p:nvPr/>
        </p:nvSpPr>
        <p:spPr bwMode="auto">
          <a:xfrm>
            <a:off x="1600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04497" name="Line 1041">
            <a:extLst>
              <a:ext uri="{FF2B5EF4-FFF2-40B4-BE49-F238E27FC236}">
                <a16:creationId xmlns:a16="http://schemas.microsoft.com/office/drawing/2014/main" id="{32F58D16-0F5E-8645-8C00-89D283B0E2D2}"/>
              </a:ext>
            </a:extLst>
          </p:cNvPr>
          <p:cNvSpPr>
            <a:spLocks noChangeShapeType="1"/>
          </p:cNvSpPr>
          <p:nvPr/>
        </p:nvSpPr>
        <p:spPr bwMode="auto">
          <a:xfrm>
            <a:off x="381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04499" name="Line 1043">
            <a:extLst>
              <a:ext uri="{FF2B5EF4-FFF2-40B4-BE49-F238E27FC236}">
                <a16:creationId xmlns:a16="http://schemas.microsoft.com/office/drawing/2014/main" id="{DE878333-32B4-4CFF-FE3F-CBF10B7D4804}"/>
              </a:ext>
            </a:extLst>
          </p:cNvPr>
          <p:cNvSpPr>
            <a:spLocks noChangeShapeType="1"/>
          </p:cNvSpPr>
          <p:nvPr/>
        </p:nvSpPr>
        <p:spPr bwMode="auto">
          <a:xfrm>
            <a:off x="3352800" y="5105400"/>
            <a:ext cx="0" cy="838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404500" name="Picture 1044">
            <a:extLst>
              <a:ext uri="{FF2B5EF4-FFF2-40B4-BE49-F238E27FC236}">
                <a16:creationId xmlns:a16="http://schemas.microsoft.com/office/drawing/2014/main" id="{C624E074-3590-A3C3-877B-1392B18FB1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3581400"/>
            <a:ext cx="2667000" cy="2000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04501" name="Object 1045">
            <a:extLst>
              <a:ext uri="{FF2B5EF4-FFF2-40B4-BE49-F238E27FC236}">
                <a16:creationId xmlns:a16="http://schemas.microsoft.com/office/drawing/2014/main" id="{0FDA195D-5697-E63D-BCAC-208122812F27}"/>
              </a:ext>
            </a:extLst>
          </p:cNvPr>
          <p:cNvGraphicFramePr>
            <a:graphicFrameLocks noChangeAspect="1"/>
          </p:cNvGraphicFramePr>
          <p:nvPr/>
        </p:nvGraphicFramePr>
        <p:xfrm>
          <a:off x="1524000" y="4013200"/>
          <a:ext cx="533400" cy="463550"/>
        </p:xfrm>
        <a:graphic>
          <a:graphicData uri="http://schemas.openxmlformats.org/presentationml/2006/ole">
            <mc:AlternateContent xmlns:mc="http://schemas.openxmlformats.org/markup-compatibility/2006">
              <mc:Choice xmlns:v="urn:schemas-microsoft-com:vml" Requires="v">
                <p:oleObj name="Photo Editor Photo" r:id="rId9" imgW="1295238" imgH="1123810" progId="MSPhotoEd.3">
                  <p:embed/>
                </p:oleObj>
              </mc:Choice>
              <mc:Fallback>
                <p:oleObj name="Photo Editor Photo" r:id="rId9" imgW="1295238" imgH="1123810" progId="MSPhotoEd.3">
                  <p:embed/>
                  <p:pic>
                    <p:nvPicPr>
                      <p:cNvPr id="0" name="Object 104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00" y="4013200"/>
                        <a:ext cx="5334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12E97878-29CA-E9F3-D511-1D2F9DA43045}"/>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06531" name="Rectangle 3">
            <a:extLst>
              <a:ext uri="{FF2B5EF4-FFF2-40B4-BE49-F238E27FC236}">
                <a16:creationId xmlns:a16="http://schemas.microsoft.com/office/drawing/2014/main" id="{23871441-85E6-0EE2-D066-EF81139F2DCC}"/>
              </a:ext>
            </a:extLst>
          </p:cNvPr>
          <p:cNvSpPr>
            <a:spLocks noGrp="1" noChangeArrowheads="1"/>
          </p:cNvSpPr>
          <p:nvPr>
            <p:ph type="body" sz="half" idx="1"/>
          </p:nvPr>
        </p:nvSpPr>
        <p:spPr>
          <a:xfrm>
            <a:off x="381000" y="1981200"/>
            <a:ext cx="3048000" cy="4114800"/>
          </a:xfrm>
        </p:spPr>
        <p:txBody>
          <a:bodyPr/>
          <a:lstStyle/>
          <a:p>
            <a:pPr marL="0" indent="0">
              <a:spcAft>
                <a:spcPct val="35000"/>
              </a:spcAft>
            </a:pPr>
            <a:r>
              <a:rPr lang="en-US" altLang="LID4096"/>
              <a:t>Metaphor: </a:t>
            </a:r>
          </a:p>
          <a:p>
            <a:pPr marL="0" indent="0">
              <a:spcAft>
                <a:spcPct val="35000"/>
              </a:spcAft>
            </a:pPr>
            <a:r>
              <a:rPr lang="en-US" altLang="LID4096"/>
              <a:t>A collage of multimedia information</a:t>
            </a:r>
          </a:p>
          <a:p>
            <a:pPr marL="0" indent="0">
              <a:spcAft>
                <a:spcPct val="35000"/>
              </a:spcAft>
            </a:pPr>
            <a:endParaRPr lang="en-US" altLang="LID4096"/>
          </a:p>
        </p:txBody>
      </p:sp>
      <p:pic>
        <p:nvPicPr>
          <p:cNvPr id="406532" name="collage04.avi">
            <a:hlinkClick r:id="" action="ppaction://media"/>
            <a:extLst>
              <a:ext uri="{FF2B5EF4-FFF2-40B4-BE49-F238E27FC236}">
                <a16:creationId xmlns:a16="http://schemas.microsoft.com/office/drawing/2014/main" id="{0484B226-8CC5-EEB3-E497-59C5C2B8522F}"/>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3810000" y="1600200"/>
            <a:ext cx="4686300" cy="3848100"/>
          </a:xfrm>
          <a:prstGeom prst="rect">
            <a:avLst/>
          </a:prstGeom>
          <a:noFill/>
          <a:extLst>
            <a:ext uri="{909E8E84-426E-40DD-AFC4-6F175D3DCCD1}">
              <a14:hiddenFill xmlns:a14="http://schemas.microsoft.com/office/drawing/2010/main">
                <a:solidFill>
                  <a:srgbClr val="FFFFFF"/>
                </a:solidFill>
              </a14:hiddenFill>
            </a:ext>
          </a:extLst>
        </p:spPr>
      </p:pic>
      <p:sp>
        <p:nvSpPr>
          <p:cNvPr id="406533" name="Rectangle 5">
            <a:extLst>
              <a:ext uri="{FF2B5EF4-FFF2-40B4-BE49-F238E27FC236}">
                <a16:creationId xmlns:a16="http://schemas.microsoft.com/office/drawing/2014/main" id="{1B6EE881-0EB3-E5A6-FB67-61586CFEFA27}"/>
              </a:ext>
            </a:extLst>
          </p:cNvPr>
          <p:cNvSpPr>
            <a:spLocks noChangeArrowheads="1"/>
          </p:cNvSpPr>
          <p:nvPr/>
        </p:nvSpPr>
        <p:spPr bwMode="auto">
          <a:xfrm>
            <a:off x="5595938" y="6521450"/>
            <a:ext cx="35480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b="0" i="1">
                <a:latin typeface="Verdana" panose="020B0604030504040204" pitchFamily="34" charset="0"/>
              </a:rPr>
              <a:t>Greenberg &amp; Rounding CHI 2001</a:t>
            </a:r>
          </a:p>
        </p:txBody>
      </p:sp>
      <p:sp>
        <p:nvSpPr>
          <p:cNvPr id="406534" name="Text Box 6">
            <a:extLst>
              <a:ext uri="{FF2B5EF4-FFF2-40B4-BE49-F238E27FC236}">
                <a16:creationId xmlns:a16="http://schemas.microsoft.com/office/drawing/2014/main" id="{C19D0E7E-2185-970F-5F5E-638AB91E02A0}"/>
              </a:ext>
            </a:extLst>
          </p:cNvPr>
          <p:cNvSpPr txBox="1">
            <a:spLocks noChangeArrowheads="1"/>
          </p:cNvSpPr>
          <p:nvPr/>
        </p:nvSpPr>
        <p:spPr bwMode="auto">
          <a:xfrm>
            <a:off x="3810000" y="54864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40653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06532"/>
                </p:tgtEl>
              </p:cMediaNode>
            </p:video>
            <p:seq concurrent="1" nextAc="seek">
              <p:cTn id="8" restart="whenNotActive" fill="hold" evtFilter="cancelBubble" nodeType="interactiveSeq">
                <p:stCondLst>
                  <p:cond evt="onClick" delay="0">
                    <p:tgtEl>
                      <p:spTgt spid="40653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06532"/>
                                        </p:tgtEl>
                                      </p:cBhvr>
                                    </p:cmd>
                                  </p:childTnLst>
                                </p:cTn>
                              </p:par>
                            </p:childTnLst>
                          </p:cTn>
                        </p:par>
                      </p:childTnLst>
                    </p:cTn>
                  </p:par>
                </p:childTnLst>
              </p:cTn>
              <p:nextCondLst>
                <p:cond evt="onClick" delay="0">
                  <p:tgtEl>
                    <p:spTgt spid="40653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a:extLst>
              <a:ext uri="{FF2B5EF4-FFF2-40B4-BE49-F238E27FC236}">
                <a16:creationId xmlns:a16="http://schemas.microsoft.com/office/drawing/2014/main" id="{4794A5B9-D76C-BFC8-E857-571236F71E02}"/>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08579" name="Rectangle 3">
            <a:extLst>
              <a:ext uri="{FF2B5EF4-FFF2-40B4-BE49-F238E27FC236}">
                <a16:creationId xmlns:a16="http://schemas.microsoft.com/office/drawing/2014/main" id="{53525EE7-F5AB-7FCD-AAA3-2C3218BFD995}"/>
              </a:ext>
            </a:extLst>
          </p:cNvPr>
          <p:cNvSpPr>
            <a:spLocks noGrp="1" noChangeArrowheads="1"/>
          </p:cNvSpPr>
          <p:nvPr>
            <p:ph type="body" sz="half" idx="1"/>
          </p:nvPr>
        </p:nvSpPr>
        <p:spPr>
          <a:xfrm>
            <a:off x="381000" y="1981200"/>
            <a:ext cx="3886200" cy="4114800"/>
          </a:xfrm>
        </p:spPr>
        <p:txBody>
          <a:bodyPr/>
          <a:lstStyle/>
          <a:p>
            <a:pPr marL="0" indent="0"/>
            <a:r>
              <a:rPr lang="en-US" altLang="LID4096"/>
              <a:t>Posting elements</a:t>
            </a:r>
          </a:p>
        </p:txBody>
      </p:sp>
      <p:pic>
        <p:nvPicPr>
          <p:cNvPr id="408580" name="Picture 4">
            <a:extLst>
              <a:ext uri="{FF2B5EF4-FFF2-40B4-BE49-F238E27FC236}">
                <a16:creationId xmlns:a16="http://schemas.microsoft.com/office/drawing/2014/main" id="{7E554D40-A85A-044F-287B-D54BD6E584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pic>
        <p:nvPicPr>
          <p:cNvPr id="408581" name="Picture 5">
            <a:extLst>
              <a:ext uri="{FF2B5EF4-FFF2-40B4-BE49-F238E27FC236}">
                <a16:creationId xmlns:a16="http://schemas.microsoft.com/office/drawing/2014/main" id="{F48F9C99-0747-C9A3-3C28-7F2D065B6A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514600"/>
            <a:ext cx="3505200" cy="2892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a:extLst>
              <a:ext uri="{FF2B5EF4-FFF2-40B4-BE49-F238E27FC236}">
                <a16:creationId xmlns:a16="http://schemas.microsoft.com/office/drawing/2014/main" id="{839C0EC3-EE7A-851F-F2FA-3CA237ACF997}"/>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10627" name="Rectangle 3">
            <a:extLst>
              <a:ext uri="{FF2B5EF4-FFF2-40B4-BE49-F238E27FC236}">
                <a16:creationId xmlns:a16="http://schemas.microsoft.com/office/drawing/2014/main" id="{520700A3-5B0F-E654-B9A8-98483CA17E7B}"/>
              </a:ext>
            </a:extLst>
          </p:cNvPr>
          <p:cNvSpPr>
            <a:spLocks noGrp="1" noChangeArrowheads="1"/>
          </p:cNvSpPr>
          <p:nvPr>
            <p:ph type="body" sz="half" idx="1"/>
          </p:nvPr>
        </p:nvSpPr>
        <p:spPr>
          <a:xfrm>
            <a:off x="381000" y="1981200"/>
            <a:ext cx="3886200" cy="4114800"/>
          </a:xfrm>
        </p:spPr>
        <p:txBody>
          <a:bodyPr/>
          <a:lstStyle/>
          <a:p>
            <a:pPr marL="0" indent="0"/>
            <a:r>
              <a:rPr lang="en-US" altLang="LID4096"/>
              <a:t>Element types</a:t>
            </a:r>
          </a:p>
        </p:txBody>
      </p:sp>
      <p:pic>
        <p:nvPicPr>
          <p:cNvPr id="410628" name="Picture 4">
            <a:extLst>
              <a:ext uri="{FF2B5EF4-FFF2-40B4-BE49-F238E27FC236}">
                <a16:creationId xmlns:a16="http://schemas.microsoft.com/office/drawing/2014/main" id="{286C4643-F939-BD83-BD8D-3365D5CF43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1026">
            <a:extLst>
              <a:ext uri="{FF2B5EF4-FFF2-40B4-BE49-F238E27FC236}">
                <a16:creationId xmlns:a16="http://schemas.microsoft.com/office/drawing/2014/main" id="{5E5979D8-715A-71CD-6BDB-B673D308C634}"/>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12675" name="Rectangle 1027">
            <a:extLst>
              <a:ext uri="{FF2B5EF4-FFF2-40B4-BE49-F238E27FC236}">
                <a16:creationId xmlns:a16="http://schemas.microsoft.com/office/drawing/2014/main" id="{797E3CD3-AE76-4B92-0F5B-9B9F69981B60}"/>
              </a:ext>
            </a:extLst>
          </p:cNvPr>
          <p:cNvSpPr>
            <a:spLocks noGrp="1" noChangeArrowheads="1"/>
          </p:cNvSpPr>
          <p:nvPr>
            <p:ph type="body" sz="half" idx="1"/>
          </p:nvPr>
        </p:nvSpPr>
        <p:spPr>
          <a:xfrm>
            <a:off x="381000" y="1981200"/>
            <a:ext cx="3886200" cy="4114800"/>
          </a:xfrm>
        </p:spPr>
        <p:txBody>
          <a:bodyPr/>
          <a:lstStyle/>
          <a:p>
            <a:pPr marL="0" indent="0"/>
            <a:r>
              <a:rPr lang="en-US" altLang="LID4096"/>
              <a:t>Element types</a:t>
            </a:r>
          </a:p>
          <a:p>
            <a:pPr lvl="1"/>
            <a:endParaRPr lang="en-US" altLang="LID4096"/>
          </a:p>
          <a:p>
            <a:pPr lvl="1"/>
            <a:r>
              <a:rPr lang="en-US" altLang="LID4096"/>
              <a:t>sticky notes</a:t>
            </a:r>
          </a:p>
        </p:txBody>
      </p:sp>
      <p:pic>
        <p:nvPicPr>
          <p:cNvPr id="412676" name="Picture 1028">
            <a:extLst>
              <a:ext uri="{FF2B5EF4-FFF2-40B4-BE49-F238E27FC236}">
                <a16:creationId xmlns:a16="http://schemas.microsoft.com/office/drawing/2014/main" id="{F5BA99CF-8E8C-C9D9-2E65-F95F7A82E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
        <p:nvSpPr>
          <p:cNvPr id="412677" name="Text Box 1029">
            <a:extLst>
              <a:ext uri="{FF2B5EF4-FFF2-40B4-BE49-F238E27FC236}">
                <a16:creationId xmlns:a16="http://schemas.microsoft.com/office/drawing/2014/main" id="{4C86849D-1E39-18FD-4E1C-2633AEA4D052}"/>
              </a:ext>
            </a:extLst>
          </p:cNvPr>
          <p:cNvSpPr txBox="1">
            <a:spLocks noChangeArrowheads="1"/>
          </p:cNvSpPr>
          <p:nvPr/>
        </p:nvSpPr>
        <p:spPr bwMode="auto">
          <a:xfrm>
            <a:off x="533400" y="3657600"/>
            <a:ext cx="3276600" cy="1754188"/>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2000" u="sng">
                <a:solidFill>
                  <a:srgbClr val="0000FF"/>
                </a:solidFill>
                <a:latin typeface="Comic Sans MS" panose="030F0702030302020204" pitchFamily="66" charset="0"/>
              </a:rPr>
              <a:t>Mike @home</a:t>
            </a:r>
          </a:p>
          <a:p>
            <a:pPr>
              <a:spcBef>
                <a:spcPct val="50000"/>
              </a:spcBef>
            </a:pPr>
            <a:r>
              <a:rPr lang="en-US" altLang="LID4096" sz="1600" b="0">
                <a:latin typeface="Comic Sans MS" panose="030F0702030302020204" pitchFamily="66" charset="0"/>
              </a:rPr>
              <a:t>Hey everyone! Don’t forget Sushi on Friday!!</a:t>
            </a:r>
          </a:p>
          <a:p>
            <a:pPr>
              <a:spcBef>
                <a:spcPct val="50000"/>
              </a:spcBef>
            </a:pPr>
            <a:endParaRPr lang="en-US" altLang="LID4096" sz="1600" b="0">
              <a:latin typeface="Comic Sans MS" panose="030F0702030302020204" pitchFamily="66" charset="0"/>
            </a:endParaRPr>
          </a:p>
          <a:p>
            <a:pPr>
              <a:spcBef>
                <a:spcPct val="50000"/>
              </a:spcBef>
            </a:pPr>
            <a:endParaRPr lang="en-US" altLang="LID4096" sz="1600" b="0">
              <a:latin typeface="Comic Sans MS" panose="030F0702030302020204" pitchFamily="66" charset="0"/>
            </a:endParaRPr>
          </a:p>
        </p:txBody>
      </p:sp>
      <p:sp>
        <p:nvSpPr>
          <p:cNvPr id="412678" name="Text Box 1030">
            <a:extLst>
              <a:ext uri="{FF2B5EF4-FFF2-40B4-BE49-F238E27FC236}">
                <a16:creationId xmlns:a16="http://schemas.microsoft.com/office/drawing/2014/main" id="{B0545B71-BCF9-D5A3-CA85-660D5EAF8B9F}"/>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sp>
        <p:nvSpPr>
          <p:cNvPr id="412679" name="Freeform 1031">
            <a:extLst>
              <a:ext uri="{FF2B5EF4-FFF2-40B4-BE49-F238E27FC236}">
                <a16:creationId xmlns:a16="http://schemas.microsoft.com/office/drawing/2014/main" id="{C068234B-2497-8428-A32B-A9E8BA6C331F}"/>
              </a:ext>
            </a:extLst>
          </p:cNvPr>
          <p:cNvSpPr>
            <a:spLocks/>
          </p:cNvSpPr>
          <p:nvPr/>
        </p:nvSpPr>
        <p:spPr bwMode="auto">
          <a:xfrm>
            <a:off x="4394200" y="3581400"/>
            <a:ext cx="1663700" cy="12319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a:extLst>
              <a:ext uri="{FF2B5EF4-FFF2-40B4-BE49-F238E27FC236}">
                <a16:creationId xmlns:a16="http://schemas.microsoft.com/office/drawing/2014/main" id="{9217D4C0-ABC2-4A42-3FBD-B3555CD8327F}"/>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14723" name="Rectangle 3">
            <a:extLst>
              <a:ext uri="{FF2B5EF4-FFF2-40B4-BE49-F238E27FC236}">
                <a16:creationId xmlns:a16="http://schemas.microsoft.com/office/drawing/2014/main" id="{F966EAC4-AF5B-6D30-1E39-349E57B2B8D0}"/>
              </a:ext>
            </a:extLst>
          </p:cNvPr>
          <p:cNvSpPr>
            <a:spLocks noGrp="1" noChangeArrowheads="1"/>
          </p:cNvSpPr>
          <p:nvPr>
            <p:ph type="body" sz="half" idx="1"/>
          </p:nvPr>
        </p:nvSpPr>
        <p:spPr>
          <a:xfrm>
            <a:off x="381000" y="1981200"/>
            <a:ext cx="3886200" cy="4114800"/>
          </a:xfrm>
        </p:spPr>
        <p:txBody>
          <a:bodyPr/>
          <a:lstStyle/>
          <a:p>
            <a:pPr marL="0" indent="0"/>
            <a:r>
              <a:rPr lang="en-US" altLang="LID4096"/>
              <a:t>Element types</a:t>
            </a:r>
          </a:p>
          <a:p>
            <a:pPr lvl="1"/>
            <a:endParaRPr lang="en-US" altLang="LID4096"/>
          </a:p>
          <a:p>
            <a:pPr lvl="1"/>
            <a:r>
              <a:rPr lang="en-US" altLang="LID4096"/>
              <a:t>periodic video</a:t>
            </a:r>
          </a:p>
        </p:txBody>
      </p:sp>
      <p:pic>
        <p:nvPicPr>
          <p:cNvPr id="414724" name="Picture 4">
            <a:extLst>
              <a:ext uri="{FF2B5EF4-FFF2-40B4-BE49-F238E27FC236}">
                <a16:creationId xmlns:a16="http://schemas.microsoft.com/office/drawing/2014/main" id="{B1928635-37A3-4C0A-883E-AEB5F275B8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
        <p:nvSpPr>
          <p:cNvPr id="414725" name="Text Box 5">
            <a:extLst>
              <a:ext uri="{FF2B5EF4-FFF2-40B4-BE49-F238E27FC236}">
                <a16:creationId xmlns:a16="http://schemas.microsoft.com/office/drawing/2014/main" id="{3C7E0C46-3E69-1C71-69A1-50F5504336D7}"/>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414726" name="Picture 6">
            <a:extLst>
              <a:ext uri="{FF2B5EF4-FFF2-40B4-BE49-F238E27FC236}">
                <a16:creationId xmlns:a16="http://schemas.microsoft.com/office/drawing/2014/main" id="{99939B87-6EBE-84A3-E229-8C0E38096731}"/>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581400"/>
            <a:ext cx="23622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4727" name="Picture 7">
            <a:extLst>
              <a:ext uri="{FF2B5EF4-FFF2-40B4-BE49-F238E27FC236}">
                <a16:creationId xmlns:a16="http://schemas.microsoft.com/office/drawing/2014/main" id="{9356389A-75B2-7852-5B21-42135287EF3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514600"/>
            <a:ext cx="838200" cy="688975"/>
          </a:xfrm>
          <a:prstGeom prst="rect">
            <a:avLst/>
          </a:prstGeom>
          <a:noFill/>
          <a:extLst>
            <a:ext uri="{909E8E84-426E-40DD-AFC4-6F175D3DCCD1}">
              <a14:hiddenFill xmlns:a14="http://schemas.microsoft.com/office/drawing/2010/main">
                <a:solidFill>
                  <a:srgbClr val="FFFFFF"/>
                </a:solidFill>
              </a14:hiddenFill>
            </a:ext>
          </a:extLst>
        </p:spPr>
      </p:pic>
      <p:sp>
        <p:nvSpPr>
          <p:cNvPr id="414728" name="Freeform 8">
            <a:extLst>
              <a:ext uri="{FF2B5EF4-FFF2-40B4-BE49-F238E27FC236}">
                <a16:creationId xmlns:a16="http://schemas.microsoft.com/office/drawing/2014/main" id="{A4294C48-40A0-4818-9564-FBA732D5A56D}"/>
              </a:ext>
            </a:extLst>
          </p:cNvPr>
          <p:cNvSpPr>
            <a:spLocks/>
          </p:cNvSpPr>
          <p:nvPr/>
        </p:nvSpPr>
        <p:spPr bwMode="auto">
          <a:xfrm>
            <a:off x="4572000" y="2362200"/>
            <a:ext cx="990600" cy="9144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A284CD09-76B9-FA45-419E-15AE9E5E44EE}"/>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16771" name="Rectangle 3">
            <a:extLst>
              <a:ext uri="{FF2B5EF4-FFF2-40B4-BE49-F238E27FC236}">
                <a16:creationId xmlns:a16="http://schemas.microsoft.com/office/drawing/2014/main" id="{01EECA46-CC77-42FD-FCCD-1AFC7C27F966}"/>
              </a:ext>
            </a:extLst>
          </p:cNvPr>
          <p:cNvSpPr>
            <a:spLocks noGrp="1" noChangeArrowheads="1"/>
          </p:cNvSpPr>
          <p:nvPr>
            <p:ph type="body" sz="half" idx="1"/>
          </p:nvPr>
        </p:nvSpPr>
        <p:spPr>
          <a:xfrm>
            <a:off x="381000" y="1981200"/>
            <a:ext cx="3886200" cy="4114800"/>
          </a:xfrm>
        </p:spPr>
        <p:txBody>
          <a:bodyPr/>
          <a:lstStyle/>
          <a:p>
            <a:pPr marL="0" indent="0"/>
            <a:r>
              <a:rPr lang="en-US" altLang="LID4096"/>
              <a:t>Element types</a:t>
            </a:r>
          </a:p>
          <a:p>
            <a:pPr lvl="1"/>
            <a:endParaRPr lang="en-US" altLang="LID4096"/>
          </a:p>
          <a:p>
            <a:pPr lvl="1"/>
            <a:r>
              <a:rPr lang="en-US" altLang="LID4096"/>
              <a:t>desktop snapshots</a:t>
            </a:r>
          </a:p>
        </p:txBody>
      </p:sp>
      <p:pic>
        <p:nvPicPr>
          <p:cNvPr id="416772" name="Picture 4">
            <a:extLst>
              <a:ext uri="{FF2B5EF4-FFF2-40B4-BE49-F238E27FC236}">
                <a16:creationId xmlns:a16="http://schemas.microsoft.com/office/drawing/2014/main" id="{D1CD1D67-3893-2525-6CDB-CB3E538F03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pic>
        <p:nvPicPr>
          <p:cNvPr id="416773" name="Picture 5">
            <a:extLst>
              <a:ext uri="{FF2B5EF4-FFF2-40B4-BE49-F238E27FC236}">
                <a16:creationId xmlns:a16="http://schemas.microsoft.com/office/drawing/2014/main" id="{D999E2C6-6842-5814-89ED-352E2BE84C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657600"/>
            <a:ext cx="2819400" cy="2262188"/>
          </a:xfrm>
          <a:prstGeom prst="rect">
            <a:avLst/>
          </a:prstGeom>
          <a:noFill/>
          <a:extLst>
            <a:ext uri="{909E8E84-426E-40DD-AFC4-6F175D3DCCD1}">
              <a14:hiddenFill xmlns:a14="http://schemas.microsoft.com/office/drawing/2010/main">
                <a:solidFill>
                  <a:srgbClr val="FFFFFF"/>
                </a:solidFill>
              </a14:hiddenFill>
            </a:ext>
          </a:extLst>
        </p:spPr>
      </p:pic>
      <p:sp>
        <p:nvSpPr>
          <p:cNvPr id="416774" name="Text Box 6">
            <a:extLst>
              <a:ext uri="{FF2B5EF4-FFF2-40B4-BE49-F238E27FC236}">
                <a16:creationId xmlns:a16="http://schemas.microsoft.com/office/drawing/2014/main" id="{61FFCA62-57C6-538C-88AA-BD251CE62CAE}"/>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416775" name="Picture 7">
            <a:extLst>
              <a:ext uri="{FF2B5EF4-FFF2-40B4-BE49-F238E27FC236}">
                <a16:creationId xmlns:a16="http://schemas.microsoft.com/office/drawing/2014/main" id="{3F19000D-3C1A-8B1F-5256-DF97DFFCC2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501900"/>
            <a:ext cx="762000" cy="627063"/>
          </a:xfrm>
          <a:prstGeom prst="rect">
            <a:avLst/>
          </a:prstGeom>
          <a:noFill/>
          <a:extLst>
            <a:ext uri="{909E8E84-426E-40DD-AFC4-6F175D3DCCD1}">
              <a14:hiddenFill xmlns:a14="http://schemas.microsoft.com/office/drawing/2010/main">
                <a:solidFill>
                  <a:srgbClr val="FFFFFF"/>
                </a:solidFill>
              </a14:hiddenFill>
            </a:ext>
          </a:extLst>
        </p:spPr>
      </p:pic>
      <p:pic>
        <p:nvPicPr>
          <p:cNvPr id="416776" name="Picture 8">
            <a:extLst>
              <a:ext uri="{FF2B5EF4-FFF2-40B4-BE49-F238E27FC236}">
                <a16:creationId xmlns:a16="http://schemas.microsoft.com/office/drawing/2014/main" id="{282DE1F4-D17D-74B7-098E-6164B351CE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2286000"/>
            <a:ext cx="990600" cy="795338"/>
          </a:xfrm>
          <a:prstGeom prst="rect">
            <a:avLst/>
          </a:prstGeom>
          <a:noFill/>
          <a:extLst>
            <a:ext uri="{909E8E84-426E-40DD-AFC4-6F175D3DCCD1}">
              <a14:hiddenFill xmlns:a14="http://schemas.microsoft.com/office/drawing/2010/main">
                <a:solidFill>
                  <a:srgbClr val="FFFFFF"/>
                </a:solidFill>
              </a14:hiddenFill>
            </a:ext>
          </a:extLst>
        </p:spPr>
      </p:pic>
      <p:sp>
        <p:nvSpPr>
          <p:cNvPr id="416777" name="Freeform 9">
            <a:extLst>
              <a:ext uri="{FF2B5EF4-FFF2-40B4-BE49-F238E27FC236}">
                <a16:creationId xmlns:a16="http://schemas.microsoft.com/office/drawing/2014/main" id="{A72FBA9D-02A7-5E3D-F025-D2105D206873}"/>
              </a:ext>
            </a:extLst>
          </p:cNvPr>
          <p:cNvSpPr>
            <a:spLocks/>
          </p:cNvSpPr>
          <p:nvPr/>
        </p:nvSpPr>
        <p:spPr bwMode="auto">
          <a:xfrm>
            <a:off x="5486400" y="2133600"/>
            <a:ext cx="1219200" cy="9906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a:extLst>
              <a:ext uri="{FF2B5EF4-FFF2-40B4-BE49-F238E27FC236}">
                <a16:creationId xmlns:a16="http://schemas.microsoft.com/office/drawing/2014/main" id="{C9581794-A7A6-38EB-DF13-61536459AE5B}"/>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18819" name="Rectangle 3">
            <a:extLst>
              <a:ext uri="{FF2B5EF4-FFF2-40B4-BE49-F238E27FC236}">
                <a16:creationId xmlns:a16="http://schemas.microsoft.com/office/drawing/2014/main" id="{AAD33DCD-F0B7-576B-8F8A-8141981E96C6}"/>
              </a:ext>
            </a:extLst>
          </p:cNvPr>
          <p:cNvSpPr>
            <a:spLocks noGrp="1" noChangeArrowheads="1"/>
          </p:cNvSpPr>
          <p:nvPr>
            <p:ph type="body" sz="half" idx="1"/>
          </p:nvPr>
        </p:nvSpPr>
        <p:spPr>
          <a:xfrm>
            <a:off x="381000" y="1981200"/>
            <a:ext cx="3886200" cy="4114800"/>
          </a:xfrm>
        </p:spPr>
        <p:txBody>
          <a:bodyPr/>
          <a:lstStyle/>
          <a:p>
            <a:pPr marL="0" indent="0"/>
            <a:r>
              <a:rPr lang="en-US" altLang="LID4096"/>
              <a:t>Element types</a:t>
            </a:r>
          </a:p>
          <a:p>
            <a:pPr lvl="1"/>
            <a:endParaRPr lang="en-US" altLang="LID4096"/>
          </a:p>
          <a:p>
            <a:pPr lvl="1"/>
            <a:r>
              <a:rPr lang="en-US" altLang="LID4096"/>
              <a:t>slide shows</a:t>
            </a:r>
          </a:p>
        </p:txBody>
      </p:sp>
      <p:pic>
        <p:nvPicPr>
          <p:cNvPr id="418820" name="Picture 4">
            <a:extLst>
              <a:ext uri="{FF2B5EF4-FFF2-40B4-BE49-F238E27FC236}">
                <a16:creationId xmlns:a16="http://schemas.microsoft.com/office/drawing/2014/main" id="{1666B13E-B1BC-8C27-0176-8A5EFDB2F9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
        <p:nvSpPr>
          <p:cNvPr id="418821" name="Text Box 5">
            <a:extLst>
              <a:ext uri="{FF2B5EF4-FFF2-40B4-BE49-F238E27FC236}">
                <a16:creationId xmlns:a16="http://schemas.microsoft.com/office/drawing/2014/main" id="{19ADB48D-4E18-FC2F-3455-36F4FB59A7F9}"/>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418822" name="Picture 6">
            <a:extLst>
              <a:ext uri="{FF2B5EF4-FFF2-40B4-BE49-F238E27FC236}">
                <a16:creationId xmlns:a16="http://schemas.microsoft.com/office/drawing/2014/main" id="{BBBEA4B9-0D36-0E36-5443-A9B5D2B461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501900"/>
            <a:ext cx="762000" cy="627063"/>
          </a:xfrm>
          <a:prstGeom prst="rect">
            <a:avLst/>
          </a:prstGeom>
          <a:noFill/>
          <a:extLst>
            <a:ext uri="{909E8E84-426E-40DD-AFC4-6F175D3DCCD1}">
              <a14:hiddenFill xmlns:a14="http://schemas.microsoft.com/office/drawing/2010/main">
                <a:solidFill>
                  <a:srgbClr val="FFFFFF"/>
                </a:solidFill>
              </a14:hiddenFill>
            </a:ext>
          </a:extLst>
        </p:spPr>
      </p:pic>
      <p:pic>
        <p:nvPicPr>
          <p:cNvPr id="418823" name="Picture 7">
            <a:extLst>
              <a:ext uri="{FF2B5EF4-FFF2-40B4-BE49-F238E27FC236}">
                <a16:creationId xmlns:a16="http://schemas.microsoft.com/office/drawing/2014/main" id="{C409242C-1320-28B2-109F-8FAF39C2C4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2286000"/>
            <a:ext cx="990600" cy="795338"/>
          </a:xfrm>
          <a:prstGeom prst="rect">
            <a:avLst/>
          </a:prstGeom>
          <a:noFill/>
          <a:extLst>
            <a:ext uri="{909E8E84-426E-40DD-AFC4-6F175D3DCCD1}">
              <a14:hiddenFill xmlns:a14="http://schemas.microsoft.com/office/drawing/2010/main">
                <a:solidFill>
                  <a:srgbClr val="FFFFFF"/>
                </a:solidFill>
              </a14:hiddenFill>
            </a:ext>
          </a:extLst>
        </p:spPr>
      </p:pic>
      <p:grpSp>
        <p:nvGrpSpPr>
          <p:cNvPr id="418824" name="Group 8">
            <a:extLst>
              <a:ext uri="{FF2B5EF4-FFF2-40B4-BE49-F238E27FC236}">
                <a16:creationId xmlns:a16="http://schemas.microsoft.com/office/drawing/2014/main" id="{48D88A76-E678-6C60-F4AC-5BBEF7DA30ED}"/>
              </a:ext>
            </a:extLst>
          </p:cNvPr>
          <p:cNvGrpSpPr>
            <a:grpSpLocks/>
          </p:cNvGrpSpPr>
          <p:nvPr/>
        </p:nvGrpSpPr>
        <p:grpSpPr bwMode="auto">
          <a:xfrm>
            <a:off x="1447800" y="3810000"/>
            <a:ext cx="5214938" cy="2209800"/>
            <a:chOff x="912" y="2064"/>
            <a:chExt cx="3285" cy="1392"/>
          </a:xfrm>
        </p:grpSpPr>
        <p:pic>
          <p:nvPicPr>
            <p:cNvPr id="418825" name="Picture 9">
              <a:extLst>
                <a:ext uri="{FF2B5EF4-FFF2-40B4-BE49-F238E27FC236}">
                  <a16:creationId xmlns:a16="http://schemas.microsoft.com/office/drawing/2014/main" id="{61766CE2-A1BA-334D-E7DF-D478091B83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 y="2064"/>
              <a:ext cx="979" cy="1392"/>
            </a:xfrm>
            <a:prstGeom prst="rect">
              <a:avLst/>
            </a:prstGeom>
            <a:noFill/>
            <a:extLst>
              <a:ext uri="{909E8E84-426E-40DD-AFC4-6F175D3DCCD1}">
                <a14:hiddenFill xmlns:a14="http://schemas.microsoft.com/office/drawing/2010/main">
                  <a:solidFill>
                    <a:srgbClr val="FFFFFF"/>
                  </a:solidFill>
                </a14:hiddenFill>
              </a:ext>
            </a:extLst>
          </p:spPr>
        </p:pic>
        <p:pic>
          <p:nvPicPr>
            <p:cNvPr id="418826" name="Picture 10">
              <a:extLst>
                <a:ext uri="{FF2B5EF4-FFF2-40B4-BE49-F238E27FC236}">
                  <a16:creationId xmlns:a16="http://schemas.microsoft.com/office/drawing/2014/main" id="{6571FBD8-A967-103C-99A1-FAF5A4C852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92" y="2256"/>
              <a:ext cx="405" cy="5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8827" name="Group 11">
            <a:extLst>
              <a:ext uri="{FF2B5EF4-FFF2-40B4-BE49-F238E27FC236}">
                <a16:creationId xmlns:a16="http://schemas.microsoft.com/office/drawing/2014/main" id="{6BC1EC04-69B7-EFBE-B42E-43324D2FC993}"/>
              </a:ext>
            </a:extLst>
          </p:cNvPr>
          <p:cNvGrpSpPr>
            <a:grpSpLocks/>
          </p:cNvGrpSpPr>
          <p:nvPr/>
        </p:nvGrpSpPr>
        <p:grpSpPr bwMode="auto">
          <a:xfrm>
            <a:off x="1219200" y="4267200"/>
            <a:ext cx="5562600" cy="1306513"/>
            <a:chOff x="768" y="2256"/>
            <a:chExt cx="3504" cy="823"/>
          </a:xfrm>
        </p:grpSpPr>
        <p:pic>
          <p:nvPicPr>
            <p:cNvPr id="418828" name="Picture 12">
              <a:extLst>
                <a:ext uri="{FF2B5EF4-FFF2-40B4-BE49-F238E27FC236}">
                  <a16:creationId xmlns:a16="http://schemas.microsoft.com/office/drawing/2014/main" id="{1C1AFF11-658E-F63F-53B9-CA57B08684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 y="2256"/>
              <a:ext cx="1235" cy="823"/>
            </a:xfrm>
            <a:prstGeom prst="rect">
              <a:avLst/>
            </a:prstGeom>
            <a:noFill/>
            <a:extLst>
              <a:ext uri="{909E8E84-426E-40DD-AFC4-6F175D3DCCD1}">
                <a14:hiddenFill xmlns:a14="http://schemas.microsoft.com/office/drawing/2010/main">
                  <a:solidFill>
                    <a:srgbClr val="FFFFFF"/>
                  </a:solidFill>
                </a14:hiddenFill>
              </a:ext>
            </a:extLst>
          </p:spPr>
        </p:pic>
        <p:pic>
          <p:nvPicPr>
            <p:cNvPr id="418829" name="Picture 13">
              <a:extLst>
                <a:ext uri="{FF2B5EF4-FFF2-40B4-BE49-F238E27FC236}">
                  <a16:creationId xmlns:a16="http://schemas.microsoft.com/office/drawing/2014/main" id="{4FBE3111-7152-EE31-E5AC-70E66BA34D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4" y="2352"/>
              <a:ext cx="528" cy="3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8830" name="Group 14">
            <a:extLst>
              <a:ext uri="{FF2B5EF4-FFF2-40B4-BE49-F238E27FC236}">
                <a16:creationId xmlns:a16="http://schemas.microsoft.com/office/drawing/2014/main" id="{6E23CB57-B5ED-F018-07C9-6574EBEC6B0D}"/>
              </a:ext>
            </a:extLst>
          </p:cNvPr>
          <p:cNvGrpSpPr>
            <a:grpSpLocks/>
          </p:cNvGrpSpPr>
          <p:nvPr/>
        </p:nvGrpSpPr>
        <p:grpSpPr bwMode="auto">
          <a:xfrm>
            <a:off x="1219200" y="4267200"/>
            <a:ext cx="5562600" cy="1268413"/>
            <a:chOff x="720" y="2256"/>
            <a:chExt cx="3504" cy="799"/>
          </a:xfrm>
        </p:grpSpPr>
        <p:pic>
          <p:nvPicPr>
            <p:cNvPr id="418831" name="Picture 15">
              <a:extLst>
                <a:ext uri="{FF2B5EF4-FFF2-40B4-BE49-F238E27FC236}">
                  <a16:creationId xmlns:a16="http://schemas.microsoft.com/office/drawing/2014/main" id="{1033C28E-152B-C035-7CA0-10694A97DA7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 y="2256"/>
              <a:ext cx="1261" cy="799"/>
            </a:xfrm>
            <a:prstGeom prst="rect">
              <a:avLst/>
            </a:prstGeom>
            <a:noFill/>
            <a:extLst>
              <a:ext uri="{909E8E84-426E-40DD-AFC4-6F175D3DCCD1}">
                <a14:hiddenFill xmlns:a14="http://schemas.microsoft.com/office/drawing/2010/main">
                  <a:solidFill>
                    <a:srgbClr val="FFFFFF"/>
                  </a:solidFill>
                </a14:hiddenFill>
              </a:ext>
            </a:extLst>
          </p:spPr>
        </p:pic>
        <p:pic>
          <p:nvPicPr>
            <p:cNvPr id="418832" name="Picture 16">
              <a:extLst>
                <a:ext uri="{FF2B5EF4-FFF2-40B4-BE49-F238E27FC236}">
                  <a16:creationId xmlns:a16="http://schemas.microsoft.com/office/drawing/2014/main" id="{A309D3C4-3838-0D46-A3EF-2A15270837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6" y="2304"/>
              <a:ext cx="528" cy="334"/>
            </a:xfrm>
            <a:prstGeom prst="rect">
              <a:avLst/>
            </a:prstGeom>
            <a:noFill/>
            <a:extLst>
              <a:ext uri="{909E8E84-426E-40DD-AFC4-6F175D3DCCD1}">
                <a14:hiddenFill xmlns:a14="http://schemas.microsoft.com/office/drawing/2010/main">
                  <a:solidFill>
                    <a:srgbClr val="FFFFFF"/>
                  </a:solidFill>
                </a14:hiddenFill>
              </a:ext>
            </a:extLst>
          </p:spPr>
        </p:pic>
      </p:grpSp>
      <p:sp>
        <p:nvSpPr>
          <p:cNvPr id="418833" name="Freeform 17">
            <a:extLst>
              <a:ext uri="{FF2B5EF4-FFF2-40B4-BE49-F238E27FC236}">
                <a16:creationId xmlns:a16="http://schemas.microsoft.com/office/drawing/2014/main" id="{98D083C8-6B6C-96D8-A701-76DD65FC8AB7}"/>
              </a:ext>
            </a:extLst>
          </p:cNvPr>
          <p:cNvSpPr>
            <a:spLocks/>
          </p:cNvSpPr>
          <p:nvPr/>
        </p:nvSpPr>
        <p:spPr bwMode="auto">
          <a:xfrm>
            <a:off x="5715000" y="3886200"/>
            <a:ext cx="1143000" cy="12319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418827"/>
                                        </p:tgtEl>
                                        <p:attrNameLst>
                                          <p:attrName>style.visibility</p:attrName>
                                        </p:attrNameLst>
                                      </p:cBhvr>
                                      <p:to>
                                        <p:strVal val="visible"/>
                                      </p:to>
                                    </p:set>
                                  </p:childTnLst>
                                  <p:subTnLst>
                                    <p:set>
                                      <p:cBhvr override="childStyle">
                                        <p:cTn dur="1" fill="hold" display="0" masterRel="nextClick" afterEffect="1"/>
                                        <p:tgtEl>
                                          <p:spTgt spid="418827"/>
                                        </p:tgtEl>
                                        <p:attrNameLst>
                                          <p:attrName>style.visibility</p:attrName>
                                        </p:attrNameLst>
                                      </p:cBhvr>
                                      <p:to>
                                        <p:strVal val="hidden"/>
                                      </p:to>
                                    </p:set>
                                  </p:subTnLst>
                                </p:cTn>
                              </p:par>
                            </p:childTnLst>
                          </p:cTn>
                        </p:par>
                        <p:par>
                          <p:cTn id="7" fill="hold" nodeType="afterGroup">
                            <p:stCondLst>
                              <p:cond delay="500"/>
                            </p:stCondLst>
                            <p:childTnLst>
                              <p:par>
                                <p:cTn id="8" presetID="1" presetClass="entr" presetSubtype="0" fill="hold" nodeType="afterEffect">
                                  <p:stCondLst>
                                    <p:cond delay="2000"/>
                                  </p:stCondLst>
                                  <p:childTnLst>
                                    <p:set>
                                      <p:cBhvr>
                                        <p:cTn id="9" dur="1" fill="hold">
                                          <p:stCondLst>
                                            <p:cond delay="499"/>
                                          </p:stCondLst>
                                        </p:cTn>
                                        <p:tgtEl>
                                          <p:spTgt spid="418824"/>
                                        </p:tgtEl>
                                        <p:attrNameLst>
                                          <p:attrName>style.visibility</p:attrName>
                                        </p:attrNameLst>
                                      </p:cBhvr>
                                      <p:to>
                                        <p:strVal val="visible"/>
                                      </p:to>
                                    </p:set>
                                  </p:childTnLst>
                                  <p:subTnLst>
                                    <p:set>
                                      <p:cBhvr override="childStyle">
                                        <p:cTn dur="1" fill="hold" display="0" masterRel="nextClick" afterEffect="1"/>
                                        <p:tgtEl>
                                          <p:spTgt spid="418824"/>
                                        </p:tgtEl>
                                        <p:attrNameLst>
                                          <p:attrName>style.visibility</p:attrName>
                                        </p:attrNameLst>
                                      </p:cBhvr>
                                      <p:to>
                                        <p:strVal val="hidden"/>
                                      </p:to>
                                    </p:set>
                                  </p:subTnLst>
                                </p:cTn>
                              </p:par>
                            </p:childTnLst>
                          </p:cTn>
                        </p:par>
                        <p:par>
                          <p:cTn id="10" fill="hold" nodeType="afterGroup">
                            <p:stCondLst>
                              <p:cond delay="3000"/>
                            </p:stCondLst>
                            <p:childTnLst>
                              <p:par>
                                <p:cTn id="11" presetID="1" presetClass="entr" presetSubtype="0" fill="hold" nodeType="afterEffect">
                                  <p:stCondLst>
                                    <p:cond delay="2000"/>
                                  </p:stCondLst>
                                  <p:childTnLst>
                                    <p:set>
                                      <p:cBhvr>
                                        <p:cTn id="12" dur="1" fill="hold">
                                          <p:stCondLst>
                                            <p:cond delay="499"/>
                                          </p:stCondLst>
                                        </p:cTn>
                                        <p:tgtEl>
                                          <p:spTgt spid="4188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1026">
            <a:extLst>
              <a:ext uri="{FF2B5EF4-FFF2-40B4-BE49-F238E27FC236}">
                <a16:creationId xmlns:a16="http://schemas.microsoft.com/office/drawing/2014/main" id="{EABB3B2D-3404-4C6D-E3D6-DB55C803874B}"/>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20867" name="Rectangle 1027">
            <a:extLst>
              <a:ext uri="{FF2B5EF4-FFF2-40B4-BE49-F238E27FC236}">
                <a16:creationId xmlns:a16="http://schemas.microsoft.com/office/drawing/2014/main" id="{C3C80B31-6381-C03B-5DEC-A4006EB14CAF}"/>
              </a:ext>
            </a:extLst>
          </p:cNvPr>
          <p:cNvSpPr>
            <a:spLocks noGrp="1" noChangeArrowheads="1"/>
          </p:cNvSpPr>
          <p:nvPr>
            <p:ph type="body" sz="half" idx="1"/>
          </p:nvPr>
        </p:nvSpPr>
        <p:spPr>
          <a:xfrm>
            <a:off x="381000" y="1981200"/>
            <a:ext cx="3886200" cy="4114800"/>
          </a:xfrm>
        </p:spPr>
        <p:txBody>
          <a:bodyPr/>
          <a:lstStyle/>
          <a:p>
            <a:pPr marL="0" indent="0"/>
            <a:r>
              <a:rPr lang="en-US" altLang="LID4096"/>
              <a:t>Element types</a:t>
            </a:r>
          </a:p>
          <a:p>
            <a:pPr lvl="1"/>
            <a:endParaRPr lang="en-US" altLang="LID4096"/>
          </a:p>
          <a:p>
            <a:pPr lvl="1"/>
            <a:r>
              <a:rPr lang="en-US" altLang="LID4096"/>
              <a:t>webpage thumbnail</a:t>
            </a:r>
          </a:p>
        </p:txBody>
      </p:sp>
      <p:pic>
        <p:nvPicPr>
          <p:cNvPr id="420868" name="Picture 1028">
            <a:extLst>
              <a:ext uri="{FF2B5EF4-FFF2-40B4-BE49-F238E27FC236}">
                <a16:creationId xmlns:a16="http://schemas.microsoft.com/office/drawing/2014/main" id="{AC9A0DBB-AC93-CD62-BFB9-006CC1EB6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pic>
        <p:nvPicPr>
          <p:cNvPr id="420869" name="Picture 1029">
            <a:extLst>
              <a:ext uri="{FF2B5EF4-FFF2-40B4-BE49-F238E27FC236}">
                <a16:creationId xmlns:a16="http://schemas.microsoft.com/office/drawing/2014/main" id="{408BB3A2-17D6-513E-DDAE-E9EDC67CD6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733800"/>
            <a:ext cx="1828800" cy="1746250"/>
          </a:xfrm>
          <a:prstGeom prst="rect">
            <a:avLst/>
          </a:prstGeom>
          <a:noFill/>
          <a:extLst>
            <a:ext uri="{909E8E84-426E-40DD-AFC4-6F175D3DCCD1}">
              <a14:hiddenFill xmlns:a14="http://schemas.microsoft.com/office/drawing/2010/main">
                <a:solidFill>
                  <a:srgbClr val="FFFFFF"/>
                </a:solidFill>
              </a14:hiddenFill>
            </a:ext>
          </a:extLst>
        </p:spPr>
      </p:pic>
      <p:sp>
        <p:nvSpPr>
          <p:cNvPr id="420870" name="Text Box 1030">
            <a:extLst>
              <a:ext uri="{FF2B5EF4-FFF2-40B4-BE49-F238E27FC236}">
                <a16:creationId xmlns:a16="http://schemas.microsoft.com/office/drawing/2014/main" id="{FA90D5EE-D077-C2D4-826D-366D9D8D4B03}"/>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u="sng">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420871" name="Picture 1031">
            <a:extLst>
              <a:ext uri="{FF2B5EF4-FFF2-40B4-BE49-F238E27FC236}">
                <a16:creationId xmlns:a16="http://schemas.microsoft.com/office/drawing/2014/main" id="{546A2EFA-5F87-379D-CC18-15924AC2C8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501900"/>
            <a:ext cx="762000" cy="627063"/>
          </a:xfrm>
          <a:prstGeom prst="rect">
            <a:avLst/>
          </a:prstGeom>
          <a:noFill/>
          <a:extLst>
            <a:ext uri="{909E8E84-426E-40DD-AFC4-6F175D3DCCD1}">
              <a14:hiddenFill xmlns:a14="http://schemas.microsoft.com/office/drawing/2010/main">
                <a:solidFill>
                  <a:srgbClr val="FFFFFF"/>
                </a:solidFill>
              </a14:hiddenFill>
            </a:ext>
          </a:extLst>
        </p:spPr>
      </p:pic>
      <p:pic>
        <p:nvPicPr>
          <p:cNvPr id="420872" name="Picture 1032">
            <a:extLst>
              <a:ext uri="{FF2B5EF4-FFF2-40B4-BE49-F238E27FC236}">
                <a16:creationId xmlns:a16="http://schemas.microsoft.com/office/drawing/2014/main" id="{5DE19BDB-4024-E32F-DAA0-290CC15227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2286000"/>
            <a:ext cx="990600" cy="795338"/>
          </a:xfrm>
          <a:prstGeom prst="rect">
            <a:avLst/>
          </a:prstGeom>
          <a:noFill/>
          <a:extLst>
            <a:ext uri="{909E8E84-426E-40DD-AFC4-6F175D3DCCD1}">
              <a14:hiddenFill xmlns:a14="http://schemas.microsoft.com/office/drawing/2010/main">
                <a:solidFill>
                  <a:srgbClr val="FFFFFF"/>
                </a:solidFill>
              </a14:hiddenFill>
            </a:ext>
          </a:extLst>
        </p:spPr>
      </p:pic>
      <p:pic>
        <p:nvPicPr>
          <p:cNvPr id="420873" name="Picture 1033">
            <a:extLst>
              <a:ext uri="{FF2B5EF4-FFF2-40B4-BE49-F238E27FC236}">
                <a16:creationId xmlns:a16="http://schemas.microsoft.com/office/drawing/2014/main" id="{B6560586-8CA1-2E98-EDAC-8E3A6F4096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4267200"/>
            <a:ext cx="685800" cy="654050"/>
          </a:xfrm>
          <a:prstGeom prst="rect">
            <a:avLst/>
          </a:prstGeom>
          <a:noFill/>
          <a:extLst>
            <a:ext uri="{909E8E84-426E-40DD-AFC4-6F175D3DCCD1}">
              <a14:hiddenFill xmlns:a14="http://schemas.microsoft.com/office/drawing/2010/main">
                <a:solidFill>
                  <a:srgbClr val="FFFFFF"/>
                </a:solidFill>
              </a14:hiddenFill>
            </a:ext>
          </a:extLst>
        </p:spPr>
      </p:pic>
      <p:pic>
        <p:nvPicPr>
          <p:cNvPr id="420874" name="Picture 1034">
            <a:extLst>
              <a:ext uri="{FF2B5EF4-FFF2-40B4-BE49-F238E27FC236}">
                <a16:creationId xmlns:a16="http://schemas.microsoft.com/office/drawing/2014/main" id="{43B2980D-879A-7F37-60F7-95E00B8AF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114800"/>
            <a:ext cx="642938" cy="914400"/>
          </a:xfrm>
          <a:prstGeom prst="rect">
            <a:avLst/>
          </a:prstGeom>
          <a:noFill/>
          <a:extLst>
            <a:ext uri="{909E8E84-426E-40DD-AFC4-6F175D3DCCD1}">
              <a14:hiddenFill xmlns:a14="http://schemas.microsoft.com/office/drawing/2010/main">
                <a:solidFill>
                  <a:srgbClr val="FFFFFF"/>
                </a:solidFill>
              </a14:hiddenFill>
            </a:ext>
          </a:extLst>
        </p:spPr>
      </p:pic>
      <p:sp>
        <p:nvSpPr>
          <p:cNvPr id="420875" name="Freeform 1035">
            <a:extLst>
              <a:ext uri="{FF2B5EF4-FFF2-40B4-BE49-F238E27FC236}">
                <a16:creationId xmlns:a16="http://schemas.microsoft.com/office/drawing/2014/main" id="{F3C4D0D2-6DAA-A01D-AE8B-D58A388EF53A}"/>
              </a:ext>
            </a:extLst>
          </p:cNvPr>
          <p:cNvSpPr>
            <a:spLocks/>
          </p:cNvSpPr>
          <p:nvPr/>
        </p:nvSpPr>
        <p:spPr bwMode="auto">
          <a:xfrm>
            <a:off x="5029200" y="4038600"/>
            <a:ext cx="990600" cy="9906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320A3AD9-2A77-4F16-EC01-A70E897C9919}"/>
              </a:ext>
            </a:extLst>
          </p:cNvPr>
          <p:cNvSpPr>
            <a:spLocks noGrp="1" noChangeArrowheads="1"/>
          </p:cNvSpPr>
          <p:nvPr>
            <p:ph type="title"/>
          </p:nvPr>
        </p:nvSpPr>
        <p:spPr>
          <a:xfrm>
            <a:off x="304800" y="609600"/>
            <a:ext cx="7772400" cy="533400"/>
          </a:xfrm>
        </p:spPr>
        <p:txBody>
          <a:bodyPr/>
          <a:lstStyle/>
          <a:p>
            <a:r>
              <a:rPr lang="en-US" altLang="LID4096" sz="3200"/>
              <a:t>Notification Collage</a:t>
            </a:r>
          </a:p>
        </p:txBody>
      </p:sp>
      <p:sp>
        <p:nvSpPr>
          <p:cNvPr id="422915" name="Rectangle 3">
            <a:extLst>
              <a:ext uri="{FF2B5EF4-FFF2-40B4-BE49-F238E27FC236}">
                <a16:creationId xmlns:a16="http://schemas.microsoft.com/office/drawing/2014/main" id="{002C367B-162C-ACC5-240C-2C53BDA3E433}"/>
              </a:ext>
            </a:extLst>
          </p:cNvPr>
          <p:cNvSpPr>
            <a:spLocks noGrp="1" noChangeArrowheads="1"/>
          </p:cNvSpPr>
          <p:nvPr>
            <p:ph type="body" sz="half" idx="1"/>
          </p:nvPr>
        </p:nvSpPr>
        <p:spPr>
          <a:xfrm>
            <a:off x="381000" y="1981200"/>
            <a:ext cx="3886200" cy="4114800"/>
          </a:xfrm>
        </p:spPr>
        <p:txBody>
          <a:bodyPr/>
          <a:lstStyle/>
          <a:p>
            <a:pPr marL="0" indent="0"/>
            <a:r>
              <a:rPr lang="en-US" altLang="LID4096"/>
              <a:t>Active elements</a:t>
            </a:r>
          </a:p>
        </p:txBody>
      </p:sp>
      <p:pic>
        <p:nvPicPr>
          <p:cNvPr id="422916" name="Picture 4">
            <a:extLst>
              <a:ext uri="{FF2B5EF4-FFF2-40B4-BE49-F238E27FC236}">
                <a16:creationId xmlns:a16="http://schemas.microsoft.com/office/drawing/2014/main" id="{998339D5-1ADF-7D8E-8C46-FD339BE7EA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505325" cy="3392488"/>
          </a:xfrm>
          <a:prstGeom prst="rect">
            <a:avLst/>
          </a:prstGeom>
          <a:noFill/>
          <a:extLst>
            <a:ext uri="{909E8E84-426E-40DD-AFC4-6F175D3DCCD1}">
              <a14:hiddenFill xmlns:a14="http://schemas.microsoft.com/office/drawing/2010/main">
                <a:solidFill>
                  <a:srgbClr val="FFFFFF"/>
                </a:solidFill>
              </a14:hiddenFill>
            </a:ext>
          </a:extLst>
        </p:spPr>
      </p:pic>
      <p:sp>
        <p:nvSpPr>
          <p:cNvPr id="422917" name="Text Box 5">
            <a:extLst>
              <a:ext uri="{FF2B5EF4-FFF2-40B4-BE49-F238E27FC236}">
                <a16:creationId xmlns:a16="http://schemas.microsoft.com/office/drawing/2014/main" id="{39D9005B-6F64-2142-B610-391B8560BBFD}"/>
              </a:ext>
            </a:extLst>
          </p:cNvPr>
          <p:cNvSpPr txBox="1">
            <a:spLocks noChangeArrowheads="1"/>
          </p:cNvSpPr>
          <p:nvPr/>
        </p:nvSpPr>
        <p:spPr bwMode="auto">
          <a:xfrm>
            <a:off x="533400" y="3048000"/>
            <a:ext cx="3276600" cy="1754188"/>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2000">
                <a:solidFill>
                  <a:srgbClr val="0000FF"/>
                </a:solidFill>
                <a:latin typeface="Comic Sans MS" panose="030F0702030302020204" pitchFamily="66" charset="0"/>
              </a:rPr>
              <a:t>Mike @home</a:t>
            </a:r>
          </a:p>
          <a:p>
            <a:pPr>
              <a:spcBef>
                <a:spcPct val="50000"/>
              </a:spcBef>
            </a:pPr>
            <a:r>
              <a:rPr lang="en-US" altLang="LID4096" sz="1600" b="0">
                <a:latin typeface="Comic Sans MS" panose="030F0702030302020204" pitchFamily="66" charset="0"/>
              </a:rPr>
              <a:t>Hey everyone! Don’t forget Sushi on Friday!!</a:t>
            </a:r>
          </a:p>
          <a:p>
            <a:pPr>
              <a:spcBef>
                <a:spcPct val="50000"/>
              </a:spcBef>
            </a:pPr>
            <a:endParaRPr lang="en-US" altLang="LID4096" sz="1600" b="0">
              <a:latin typeface="Comic Sans MS" panose="030F0702030302020204" pitchFamily="66" charset="0"/>
            </a:endParaRPr>
          </a:p>
          <a:p>
            <a:pPr>
              <a:spcBef>
                <a:spcPct val="50000"/>
              </a:spcBef>
            </a:pPr>
            <a:endParaRPr lang="en-US" altLang="LID4096" sz="1600" b="0">
              <a:latin typeface="Comic Sans MS" panose="030F0702030302020204" pitchFamily="66" charset="0"/>
            </a:endParaRPr>
          </a:p>
        </p:txBody>
      </p:sp>
      <p:sp>
        <p:nvSpPr>
          <p:cNvPr id="422918" name="Text Box 6">
            <a:extLst>
              <a:ext uri="{FF2B5EF4-FFF2-40B4-BE49-F238E27FC236}">
                <a16:creationId xmlns:a16="http://schemas.microsoft.com/office/drawing/2014/main" id="{05DC184C-40AE-51E5-4287-19ADCDAE5BC2}"/>
              </a:ext>
            </a:extLst>
          </p:cNvPr>
          <p:cNvSpPr txBox="1">
            <a:spLocks noChangeArrowheads="1"/>
          </p:cNvSpPr>
          <p:nvPr/>
        </p:nvSpPr>
        <p:spPr bwMode="auto">
          <a:xfrm>
            <a:off x="4572000" y="3886200"/>
            <a:ext cx="1295400" cy="828675"/>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900">
                <a:solidFill>
                  <a:srgbClr val="0000FF"/>
                </a:solidFill>
                <a:latin typeface="Comic Sans MS" panose="030F0702030302020204" pitchFamily="66" charset="0"/>
              </a:rPr>
              <a:t>Mike @home</a:t>
            </a:r>
          </a:p>
          <a:p>
            <a:pPr>
              <a:spcBef>
                <a:spcPct val="50000"/>
              </a:spcBef>
            </a:pPr>
            <a:r>
              <a:rPr lang="en-US" altLang="LID4096" sz="700" b="0">
                <a:latin typeface="Comic Sans MS" panose="030F0702030302020204" pitchFamily="66" charset="0"/>
              </a:rPr>
              <a:t>Hey everyone! Don’t forget Sushi on Friday!!</a:t>
            </a:r>
          </a:p>
          <a:p>
            <a:pPr>
              <a:spcBef>
                <a:spcPct val="50000"/>
              </a:spcBef>
            </a:pPr>
            <a:endParaRPr lang="en-US" altLang="LID4096" sz="700" b="0">
              <a:latin typeface="Comic Sans MS" panose="030F0702030302020204" pitchFamily="66" charset="0"/>
            </a:endParaRPr>
          </a:p>
          <a:p>
            <a:pPr>
              <a:spcBef>
                <a:spcPct val="50000"/>
              </a:spcBef>
            </a:pPr>
            <a:endParaRPr lang="en-US" altLang="LID4096" sz="700" b="0">
              <a:latin typeface="Comic Sans MS" panose="030F0702030302020204" pitchFamily="66" charset="0"/>
            </a:endParaRPr>
          </a:p>
        </p:txBody>
      </p:sp>
      <p:pic>
        <p:nvPicPr>
          <p:cNvPr id="422919" name="Picture 7">
            <a:extLst>
              <a:ext uri="{FF2B5EF4-FFF2-40B4-BE49-F238E27FC236}">
                <a16:creationId xmlns:a16="http://schemas.microsoft.com/office/drawing/2014/main" id="{E5917560-A8D9-B6DD-3D1B-1D03A61038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495800"/>
            <a:ext cx="4419600" cy="1457325"/>
          </a:xfrm>
          <a:prstGeom prst="rect">
            <a:avLst/>
          </a:prstGeom>
          <a:noFill/>
          <a:extLst>
            <a:ext uri="{909E8E84-426E-40DD-AFC4-6F175D3DCCD1}">
              <a14:hiddenFill xmlns:a14="http://schemas.microsoft.com/office/drawing/2010/main">
                <a:solidFill>
                  <a:srgbClr val="FFFFFF"/>
                </a:solidFill>
              </a14:hiddenFill>
            </a:ext>
          </a:extLst>
        </p:spPr>
      </p:pic>
      <p:pic>
        <p:nvPicPr>
          <p:cNvPr id="422920" name="Picture 8">
            <a:extLst>
              <a:ext uri="{FF2B5EF4-FFF2-40B4-BE49-F238E27FC236}">
                <a16:creationId xmlns:a16="http://schemas.microsoft.com/office/drawing/2014/main" id="{96A53578-1F5A-330D-59E7-B00408A8E5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4419600"/>
            <a:ext cx="1371600" cy="452438"/>
          </a:xfrm>
          <a:prstGeom prst="rect">
            <a:avLst/>
          </a:prstGeom>
          <a:noFill/>
          <a:extLst>
            <a:ext uri="{909E8E84-426E-40DD-AFC4-6F175D3DCCD1}">
              <a14:hiddenFill xmlns:a14="http://schemas.microsoft.com/office/drawing/2010/main">
                <a:solidFill>
                  <a:srgbClr val="FFFFFF"/>
                </a:solidFill>
              </a14:hiddenFill>
            </a:ext>
          </a:extLst>
        </p:spPr>
      </p:pic>
      <p:pic>
        <p:nvPicPr>
          <p:cNvPr id="422921" name="Picture 9">
            <a:extLst>
              <a:ext uri="{FF2B5EF4-FFF2-40B4-BE49-F238E27FC236}">
                <a16:creationId xmlns:a16="http://schemas.microsoft.com/office/drawing/2014/main" id="{BC0F3361-A0E4-3369-7D62-C8FBCE4759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495800"/>
            <a:ext cx="2095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422922" name="Picture 10">
            <a:extLst>
              <a:ext uri="{FF2B5EF4-FFF2-40B4-BE49-F238E27FC236}">
                <a16:creationId xmlns:a16="http://schemas.microsoft.com/office/drawing/2014/main" id="{ED09071B-6560-AAAA-64D6-EE5163C36C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4343400"/>
            <a:ext cx="84138" cy="152400"/>
          </a:xfrm>
          <a:prstGeom prst="rect">
            <a:avLst/>
          </a:prstGeom>
          <a:noFill/>
          <a:extLst>
            <a:ext uri="{909E8E84-426E-40DD-AFC4-6F175D3DCCD1}">
              <a14:hiddenFill xmlns:a14="http://schemas.microsoft.com/office/drawing/2010/main">
                <a:solidFill>
                  <a:srgbClr val="FFFFFF"/>
                </a:solidFill>
              </a14:hiddenFill>
            </a:ext>
          </a:extLst>
        </p:spPr>
      </p:pic>
      <p:sp>
        <p:nvSpPr>
          <p:cNvPr id="422923" name="Freeform 11">
            <a:extLst>
              <a:ext uri="{FF2B5EF4-FFF2-40B4-BE49-F238E27FC236}">
                <a16:creationId xmlns:a16="http://schemas.microsoft.com/office/drawing/2014/main" id="{5D88847D-EB5E-36B6-DC00-84F55555B4E8}"/>
              </a:ext>
            </a:extLst>
          </p:cNvPr>
          <p:cNvSpPr>
            <a:spLocks/>
          </p:cNvSpPr>
          <p:nvPr/>
        </p:nvSpPr>
        <p:spPr bwMode="auto">
          <a:xfrm>
            <a:off x="5257800" y="4114800"/>
            <a:ext cx="1752600" cy="914400"/>
          </a:xfrm>
          <a:custGeom>
            <a:avLst/>
            <a:gdLst>
              <a:gd name="T0" fmla="*/ 736 w 1048"/>
              <a:gd name="T1" fmla="*/ 0 h 776"/>
              <a:gd name="T2" fmla="*/ 400 w 1048"/>
              <a:gd name="T3" fmla="*/ 96 h 776"/>
              <a:gd name="T4" fmla="*/ 208 w 1048"/>
              <a:gd name="T5" fmla="*/ 144 h 776"/>
              <a:gd name="T6" fmla="*/ 64 w 1048"/>
              <a:gd name="T7" fmla="*/ 288 h 776"/>
              <a:gd name="T8" fmla="*/ 16 w 1048"/>
              <a:gd name="T9" fmla="*/ 528 h 776"/>
              <a:gd name="T10" fmla="*/ 64 w 1048"/>
              <a:gd name="T11" fmla="*/ 720 h 776"/>
              <a:gd name="T12" fmla="*/ 400 w 1048"/>
              <a:gd name="T13" fmla="*/ 768 h 776"/>
              <a:gd name="T14" fmla="*/ 688 w 1048"/>
              <a:gd name="T15" fmla="*/ 768 h 776"/>
              <a:gd name="T16" fmla="*/ 976 w 1048"/>
              <a:gd name="T17" fmla="*/ 720 h 776"/>
              <a:gd name="T18" fmla="*/ 1024 w 1048"/>
              <a:gd name="T19" fmla="*/ 576 h 776"/>
              <a:gd name="T20" fmla="*/ 1024 w 1048"/>
              <a:gd name="T21" fmla="*/ 288 h 776"/>
              <a:gd name="T22" fmla="*/ 880 w 1048"/>
              <a:gd name="T23" fmla="*/ 144 h 776"/>
              <a:gd name="T24" fmla="*/ 400 w 1048"/>
              <a:gd name="T25"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8" h="776">
                <a:moveTo>
                  <a:pt x="736" y="0"/>
                </a:moveTo>
                <a:cubicBezTo>
                  <a:pt x="612" y="36"/>
                  <a:pt x="488" y="72"/>
                  <a:pt x="400" y="96"/>
                </a:cubicBezTo>
                <a:cubicBezTo>
                  <a:pt x="312" y="120"/>
                  <a:pt x="264" y="112"/>
                  <a:pt x="208" y="144"/>
                </a:cubicBezTo>
                <a:cubicBezTo>
                  <a:pt x="152" y="176"/>
                  <a:pt x="96" y="224"/>
                  <a:pt x="64" y="288"/>
                </a:cubicBezTo>
                <a:cubicBezTo>
                  <a:pt x="32" y="352"/>
                  <a:pt x="16" y="456"/>
                  <a:pt x="16" y="528"/>
                </a:cubicBezTo>
                <a:cubicBezTo>
                  <a:pt x="16" y="600"/>
                  <a:pt x="0" y="680"/>
                  <a:pt x="64" y="720"/>
                </a:cubicBezTo>
                <a:cubicBezTo>
                  <a:pt x="128" y="760"/>
                  <a:pt x="296" y="760"/>
                  <a:pt x="400" y="768"/>
                </a:cubicBezTo>
                <a:cubicBezTo>
                  <a:pt x="504" y="776"/>
                  <a:pt x="592" y="776"/>
                  <a:pt x="688" y="768"/>
                </a:cubicBezTo>
                <a:cubicBezTo>
                  <a:pt x="784" y="760"/>
                  <a:pt x="920" y="752"/>
                  <a:pt x="976" y="720"/>
                </a:cubicBezTo>
                <a:cubicBezTo>
                  <a:pt x="1032" y="688"/>
                  <a:pt x="1016" y="648"/>
                  <a:pt x="1024" y="576"/>
                </a:cubicBezTo>
                <a:cubicBezTo>
                  <a:pt x="1032" y="504"/>
                  <a:pt x="1048" y="360"/>
                  <a:pt x="1024" y="288"/>
                </a:cubicBezTo>
                <a:cubicBezTo>
                  <a:pt x="1000" y="216"/>
                  <a:pt x="984" y="192"/>
                  <a:pt x="880" y="144"/>
                </a:cubicBezTo>
                <a:cubicBezTo>
                  <a:pt x="776" y="96"/>
                  <a:pt x="488" y="24"/>
                  <a:pt x="400" y="0"/>
                </a:cubicBezTo>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962" name="Picture 2">
            <a:extLst>
              <a:ext uri="{FF2B5EF4-FFF2-40B4-BE49-F238E27FC236}">
                <a16:creationId xmlns:a16="http://schemas.microsoft.com/office/drawing/2014/main" id="{70ECD1C5-4921-165E-D591-2E50343DAF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24963" name="Picture 3">
            <a:extLst>
              <a:ext uri="{FF2B5EF4-FFF2-40B4-BE49-F238E27FC236}">
                <a16:creationId xmlns:a16="http://schemas.microsoft.com/office/drawing/2014/main" id="{0FB4B3A2-8B9C-6DBC-2DE3-712CA84978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533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424964" name="Picture 4">
            <a:extLst>
              <a:ext uri="{FF2B5EF4-FFF2-40B4-BE49-F238E27FC236}">
                <a16:creationId xmlns:a16="http://schemas.microsoft.com/office/drawing/2014/main" id="{F339DB9C-C007-2E3F-21DB-F9BF44658A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533400"/>
            <a:ext cx="1651000" cy="1358900"/>
          </a:xfrm>
          <a:prstGeom prst="rect">
            <a:avLst/>
          </a:prstGeom>
          <a:noFill/>
          <a:extLst>
            <a:ext uri="{909E8E84-426E-40DD-AFC4-6F175D3DCCD1}">
              <a14:hiddenFill xmlns:a14="http://schemas.microsoft.com/office/drawing/2010/main">
                <a:solidFill>
                  <a:srgbClr val="FFFFFF"/>
                </a:solidFill>
              </a14:hiddenFill>
            </a:ext>
          </a:extLst>
        </p:spPr>
      </p:pic>
      <p:sp>
        <p:nvSpPr>
          <p:cNvPr id="424965" name="Text Box 5">
            <a:extLst>
              <a:ext uri="{FF2B5EF4-FFF2-40B4-BE49-F238E27FC236}">
                <a16:creationId xmlns:a16="http://schemas.microsoft.com/office/drawing/2014/main" id="{DCAE4F1E-8D33-C845-2181-163360B42B7F}"/>
              </a:ext>
            </a:extLst>
          </p:cNvPr>
          <p:cNvSpPr txBox="1">
            <a:spLocks noChangeArrowheads="1"/>
          </p:cNvSpPr>
          <p:nvPr/>
        </p:nvSpPr>
        <p:spPr bwMode="auto">
          <a:xfrm>
            <a:off x="3657600" y="16002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Saul</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424966" name="Text Box 6">
            <a:extLst>
              <a:ext uri="{FF2B5EF4-FFF2-40B4-BE49-F238E27FC236}">
                <a16:creationId xmlns:a16="http://schemas.microsoft.com/office/drawing/2014/main" id="{C691C048-F9D0-7B7F-7BA6-4237AEDD34C3}"/>
              </a:ext>
            </a:extLst>
          </p:cNvPr>
          <p:cNvSpPr txBox="1">
            <a:spLocks noChangeArrowheads="1"/>
          </p:cNvSpPr>
          <p:nvPr/>
        </p:nvSpPr>
        <p:spPr bwMode="auto">
          <a:xfrm>
            <a:off x="3657600" y="1905000"/>
            <a:ext cx="2286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Heya Mike R, what’cha up to?</a:t>
            </a:r>
          </a:p>
        </p:txBody>
      </p:sp>
      <p:pic>
        <p:nvPicPr>
          <p:cNvPr id="424967" name="Picture 7">
            <a:extLst>
              <a:ext uri="{FF2B5EF4-FFF2-40B4-BE49-F238E27FC236}">
                <a16:creationId xmlns:a16="http://schemas.microsoft.com/office/drawing/2014/main" id="{D3FE5244-6EF3-DC28-28C7-31F8E33658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1295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424968" name="Picture 8">
            <a:extLst>
              <a:ext uri="{FF2B5EF4-FFF2-40B4-BE49-F238E27FC236}">
                <a16:creationId xmlns:a16="http://schemas.microsoft.com/office/drawing/2014/main" id="{3DE3C108-3EAB-A7B2-0180-926B5E160E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1295400"/>
            <a:ext cx="1651000" cy="1358900"/>
          </a:xfrm>
          <a:prstGeom prst="rect">
            <a:avLst/>
          </a:prstGeom>
          <a:noFill/>
          <a:extLst>
            <a:ext uri="{909E8E84-426E-40DD-AFC4-6F175D3DCCD1}">
              <a14:hiddenFill xmlns:a14="http://schemas.microsoft.com/office/drawing/2010/main">
                <a:solidFill>
                  <a:srgbClr val="FFFFFF"/>
                </a:solidFill>
              </a14:hiddenFill>
            </a:ext>
          </a:extLst>
        </p:spPr>
      </p:pic>
      <p:sp>
        <p:nvSpPr>
          <p:cNvPr id="424969" name="Text Box 9">
            <a:extLst>
              <a:ext uri="{FF2B5EF4-FFF2-40B4-BE49-F238E27FC236}">
                <a16:creationId xmlns:a16="http://schemas.microsoft.com/office/drawing/2014/main" id="{73CB8BF9-0985-C468-2342-A30A41FE7FF3}"/>
              </a:ext>
            </a:extLst>
          </p:cNvPr>
          <p:cNvSpPr txBox="1">
            <a:spLocks noChangeArrowheads="1"/>
          </p:cNvSpPr>
          <p:nvPr/>
        </p:nvSpPr>
        <p:spPr bwMode="auto">
          <a:xfrm>
            <a:off x="381000" y="28956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Mike R@home</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424970" name="Text Box 10">
            <a:extLst>
              <a:ext uri="{FF2B5EF4-FFF2-40B4-BE49-F238E27FC236}">
                <a16:creationId xmlns:a16="http://schemas.microsoft.com/office/drawing/2014/main" id="{1E1B8AC9-23B0-71BB-3725-60FABB89AABC}"/>
              </a:ext>
            </a:extLst>
          </p:cNvPr>
          <p:cNvSpPr txBox="1">
            <a:spLocks noChangeArrowheads="1"/>
          </p:cNvSpPr>
          <p:nvPr/>
        </p:nvSpPr>
        <p:spPr bwMode="auto">
          <a:xfrm>
            <a:off x="381000" y="3200400"/>
            <a:ext cx="22860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Not too much, just mucking around with some slides for EHCI</a:t>
            </a:r>
          </a:p>
        </p:txBody>
      </p:sp>
      <p:sp>
        <p:nvSpPr>
          <p:cNvPr id="424971" name="Text Box 11">
            <a:extLst>
              <a:ext uri="{FF2B5EF4-FFF2-40B4-BE49-F238E27FC236}">
                <a16:creationId xmlns:a16="http://schemas.microsoft.com/office/drawing/2014/main" id="{182008F6-9153-C7D4-4DC3-6A9CA23BFDA4}"/>
              </a:ext>
            </a:extLst>
          </p:cNvPr>
          <p:cNvSpPr txBox="1">
            <a:spLocks noChangeArrowheads="1"/>
          </p:cNvSpPr>
          <p:nvPr/>
        </p:nvSpPr>
        <p:spPr bwMode="auto">
          <a:xfrm>
            <a:off x="457200" y="48006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Mike @home</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424972" name="Text Box 12">
            <a:extLst>
              <a:ext uri="{FF2B5EF4-FFF2-40B4-BE49-F238E27FC236}">
                <a16:creationId xmlns:a16="http://schemas.microsoft.com/office/drawing/2014/main" id="{FC86B764-988C-F4D3-AEE6-09F058137BA0}"/>
              </a:ext>
            </a:extLst>
          </p:cNvPr>
          <p:cNvSpPr txBox="1">
            <a:spLocks noChangeArrowheads="1"/>
          </p:cNvSpPr>
          <p:nvPr/>
        </p:nvSpPr>
        <p:spPr bwMode="auto">
          <a:xfrm>
            <a:off x="457200" y="5105400"/>
            <a:ext cx="2286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Note for all:  BBC Radio 1 Essential Mix is on and awesome right now!  Check out the website thumb!</a:t>
            </a:r>
          </a:p>
        </p:txBody>
      </p:sp>
      <p:pic>
        <p:nvPicPr>
          <p:cNvPr id="424973" name="Picture 13">
            <a:extLst>
              <a:ext uri="{FF2B5EF4-FFF2-40B4-BE49-F238E27FC236}">
                <a16:creationId xmlns:a16="http://schemas.microsoft.com/office/drawing/2014/main" id="{C52D6FBE-9D27-E8DA-6E9B-ED50DEEB6D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3886200"/>
            <a:ext cx="2895600" cy="2322513"/>
          </a:xfrm>
          <a:prstGeom prst="rect">
            <a:avLst/>
          </a:prstGeom>
          <a:noFill/>
          <a:extLst>
            <a:ext uri="{909E8E84-426E-40DD-AFC4-6F175D3DCCD1}">
              <a14:hiddenFill xmlns:a14="http://schemas.microsoft.com/office/drawing/2010/main">
                <a:solidFill>
                  <a:srgbClr val="FFFFFF"/>
                </a:solidFill>
              </a14:hiddenFill>
            </a:ext>
          </a:extLst>
        </p:spPr>
      </p:pic>
      <p:pic>
        <p:nvPicPr>
          <p:cNvPr id="424974" name="Picture 14">
            <a:extLst>
              <a:ext uri="{FF2B5EF4-FFF2-40B4-BE49-F238E27FC236}">
                <a16:creationId xmlns:a16="http://schemas.microsoft.com/office/drawing/2014/main" id="{5A390DE8-2AAD-D0FC-3C21-8B3E0430B8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84600" y="4800600"/>
            <a:ext cx="1574800" cy="1503363"/>
          </a:xfrm>
          <a:prstGeom prst="rect">
            <a:avLst/>
          </a:prstGeom>
          <a:noFill/>
          <a:extLst>
            <a:ext uri="{909E8E84-426E-40DD-AFC4-6F175D3DCCD1}">
              <a14:hiddenFill xmlns:a14="http://schemas.microsoft.com/office/drawing/2010/main">
                <a:solidFill>
                  <a:srgbClr val="FFFFFF"/>
                </a:solidFill>
              </a14:hiddenFill>
            </a:ext>
          </a:extLst>
        </p:spPr>
      </p:pic>
      <p:sp>
        <p:nvSpPr>
          <p:cNvPr id="424975" name="Text Box 15">
            <a:extLst>
              <a:ext uri="{FF2B5EF4-FFF2-40B4-BE49-F238E27FC236}">
                <a16:creationId xmlns:a16="http://schemas.microsoft.com/office/drawing/2014/main" id="{DD8D9B03-D889-4E83-A02F-7DCD88D5A806}"/>
              </a:ext>
            </a:extLst>
          </p:cNvPr>
          <p:cNvSpPr txBox="1">
            <a:spLocks noChangeArrowheads="1"/>
          </p:cNvSpPr>
          <p:nvPr/>
        </p:nvSpPr>
        <p:spPr bwMode="auto">
          <a:xfrm>
            <a:off x="3733800" y="1905000"/>
            <a:ext cx="2133600" cy="82232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That looks good so far but have you thought about showing what a webpage thumbnail looks like?</a:t>
            </a:r>
          </a:p>
        </p:txBody>
      </p:sp>
      <p:sp>
        <p:nvSpPr>
          <p:cNvPr id="424976" name="Text Box 16">
            <a:extLst>
              <a:ext uri="{FF2B5EF4-FFF2-40B4-BE49-F238E27FC236}">
                <a16:creationId xmlns:a16="http://schemas.microsoft.com/office/drawing/2014/main" id="{D397F24B-288C-164E-89E7-06D760F96924}"/>
              </a:ext>
            </a:extLst>
          </p:cNvPr>
          <p:cNvSpPr txBox="1">
            <a:spLocks noChangeArrowheads="1"/>
          </p:cNvSpPr>
          <p:nvPr/>
        </p:nvSpPr>
        <p:spPr bwMode="auto">
          <a:xfrm>
            <a:off x="381000" y="28956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Mike R@home</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424977" name="Text Box 17">
            <a:extLst>
              <a:ext uri="{FF2B5EF4-FFF2-40B4-BE49-F238E27FC236}">
                <a16:creationId xmlns:a16="http://schemas.microsoft.com/office/drawing/2014/main" id="{9F6C78D9-2447-5680-0749-919EC33F4C66}"/>
              </a:ext>
            </a:extLst>
          </p:cNvPr>
          <p:cNvSpPr txBox="1">
            <a:spLocks noChangeArrowheads="1"/>
          </p:cNvSpPr>
          <p:nvPr/>
        </p:nvSpPr>
        <p:spPr bwMode="auto">
          <a:xfrm>
            <a:off x="381000" y="3200400"/>
            <a:ext cx="22860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Not a bad idea, I’ll add one to this slide that I’m working on.</a:t>
            </a:r>
          </a:p>
        </p:txBody>
      </p:sp>
      <p:pic>
        <p:nvPicPr>
          <p:cNvPr id="424978" name="Picture 18">
            <a:extLst>
              <a:ext uri="{FF2B5EF4-FFF2-40B4-BE49-F238E27FC236}">
                <a16:creationId xmlns:a16="http://schemas.microsoft.com/office/drawing/2014/main" id="{5B9E06A7-6575-9AD9-9291-AE33BB21A7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95400" y="533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424979" name="Picture 19">
            <a:extLst>
              <a:ext uri="{FF2B5EF4-FFF2-40B4-BE49-F238E27FC236}">
                <a16:creationId xmlns:a16="http://schemas.microsoft.com/office/drawing/2014/main" id="{0D79B61A-51DC-F0D2-5C8B-00DC32427B7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8000" y="1295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424980" name="Picture 20">
            <a:extLst>
              <a:ext uri="{FF2B5EF4-FFF2-40B4-BE49-F238E27FC236}">
                <a16:creationId xmlns:a16="http://schemas.microsoft.com/office/drawing/2014/main" id="{5E575765-6772-5568-37FB-1E7D62BE51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533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424981" name="Picture 21">
            <a:extLst>
              <a:ext uri="{FF2B5EF4-FFF2-40B4-BE49-F238E27FC236}">
                <a16:creationId xmlns:a16="http://schemas.microsoft.com/office/drawing/2014/main" id="{BA3B1F0B-6AF0-2C15-53D1-A36746BE82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1295400"/>
            <a:ext cx="1651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424982" name="Picture 22">
            <a:extLst>
              <a:ext uri="{FF2B5EF4-FFF2-40B4-BE49-F238E27FC236}">
                <a16:creationId xmlns:a16="http://schemas.microsoft.com/office/drawing/2014/main" id="{3765868A-9337-D12E-AB65-C33297BB636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10400" y="3886200"/>
            <a:ext cx="1485900" cy="1222375"/>
          </a:xfrm>
          <a:prstGeom prst="rect">
            <a:avLst/>
          </a:prstGeom>
          <a:noFill/>
          <a:extLst>
            <a:ext uri="{909E8E84-426E-40DD-AFC4-6F175D3DCCD1}">
              <a14:hiddenFill xmlns:a14="http://schemas.microsoft.com/office/drawing/2010/main">
                <a:solidFill>
                  <a:srgbClr val="FFFFFF"/>
                </a:solidFill>
              </a14:hiddenFill>
            </a:ext>
          </a:extLst>
        </p:spPr>
      </p:pic>
      <p:pic>
        <p:nvPicPr>
          <p:cNvPr id="424983" name="Picture 23">
            <a:extLst>
              <a:ext uri="{FF2B5EF4-FFF2-40B4-BE49-F238E27FC236}">
                <a16:creationId xmlns:a16="http://schemas.microsoft.com/office/drawing/2014/main" id="{E5E5559A-BB84-7582-D44A-CEC3F40646D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0400" y="3886200"/>
            <a:ext cx="1485900" cy="1222375"/>
          </a:xfrm>
          <a:prstGeom prst="rect">
            <a:avLst/>
          </a:prstGeom>
          <a:noFill/>
          <a:extLst>
            <a:ext uri="{909E8E84-426E-40DD-AFC4-6F175D3DCCD1}">
              <a14:hiddenFill xmlns:a14="http://schemas.microsoft.com/office/drawing/2010/main">
                <a:solidFill>
                  <a:srgbClr val="FFFFFF"/>
                </a:solidFill>
              </a14:hiddenFill>
            </a:ext>
          </a:extLst>
        </p:spPr>
      </p:pic>
      <p:sp>
        <p:nvSpPr>
          <p:cNvPr id="424984" name="Text Box 24">
            <a:extLst>
              <a:ext uri="{FF2B5EF4-FFF2-40B4-BE49-F238E27FC236}">
                <a16:creationId xmlns:a16="http://schemas.microsoft.com/office/drawing/2014/main" id="{D4674F9E-D524-C27F-F471-0D452C091945}"/>
              </a:ext>
            </a:extLst>
          </p:cNvPr>
          <p:cNvSpPr txBox="1">
            <a:spLocks noChangeArrowheads="1"/>
          </p:cNvSpPr>
          <p:nvPr/>
        </p:nvSpPr>
        <p:spPr bwMode="auto">
          <a:xfrm>
            <a:off x="4038600" y="4114800"/>
            <a:ext cx="2286000" cy="12446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1200" u="sng">
                <a:solidFill>
                  <a:srgbClr val="0000FF"/>
                </a:solidFill>
                <a:latin typeface="Comic Sans MS" panose="030F0702030302020204" pitchFamily="66" charset="0"/>
              </a:rPr>
              <a:t>Mike B@home</a:t>
            </a: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a:p>
            <a:pPr algn="ctr">
              <a:spcBef>
                <a:spcPct val="50000"/>
              </a:spcBef>
            </a:pPr>
            <a:endParaRPr lang="en-US" altLang="LID4096" sz="1400">
              <a:latin typeface="Comic Sans MS" panose="030F0702030302020204" pitchFamily="66" charset="0"/>
            </a:endParaRPr>
          </a:p>
        </p:txBody>
      </p:sp>
      <p:sp>
        <p:nvSpPr>
          <p:cNvPr id="424985" name="Text Box 25">
            <a:extLst>
              <a:ext uri="{FF2B5EF4-FFF2-40B4-BE49-F238E27FC236}">
                <a16:creationId xmlns:a16="http://schemas.microsoft.com/office/drawing/2014/main" id="{0F72405E-8728-1720-AA4C-4B23E42FBB8D}"/>
              </a:ext>
            </a:extLst>
          </p:cNvPr>
          <p:cNvSpPr txBox="1">
            <a:spLocks noChangeArrowheads="1"/>
          </p:cNvSpPr>
          <p:nvPr/>
        </p:nvSpPr>
        <p:spPr bwMode="auto">
          <a:xfrm>
            <a:off x="4114800" y="4419600"/>
            <a:ext cx="2133600" cy="82232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b="0">
                <a:latin typeface="Comic Sans MS" panose="030F0702030302020204" pitchFamily="66" charset="0"/>
              </a:rPr>
              <a:t>It might also be good to have more than two people… btw, the essential mix is good right now!</a:t>
            </a:r>
          </a:p>
        </p:txBody>
      </p:sp>
      <p:pic>
        <p:nvPicPr>
          <p:cNvPr id="424986" name="Picture 26">
            <a:extLst>
              <a:ext uri="{FF2B5EF4-FFF2-40B4-BE49-F238E27FC236}">
                <a16:creationId xmlns:a16="http://schemas.microsoft.com/office/drawing/2014/main" id="{A2723BD8-1E18-ADCF-F4C3-E889632E908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10400" y="3886200"/>
            <a:ext cx="1485900" cy="1222375"/>
          </a:xfrm>
          <a:prstGeom prst="rect">
            <a:avLst/>
          </a:prstGeom>
          <a:noFill/>
          <a:extLst>
            <a:ext uri="{909E8E84-426E-40DD-AFC4-6F175D3DCCD1}">
              <a14:hiddenFill xmlns:a14="http://schemas.microsoft.com/office/drawing/2010/main">
                <a:solidFill>
                  <a:srgbClr val="FFFFFF"/>
                </a:solidFill>
              </a14:hiddenFill>
            </a:ext>
          </a:extLst>
        </p:spPr>
      </p:pic>
      <p:pic>
        <p:nvPicPr>
          <p:cNvPr id="424987" name="Picture 27">
            <a:extLst>
              <a:ext uri="{FF2B5EF4-FFF2-40B4-BE49-F238E27FC236}">
                <a16:creationId xmlns:a16="http://schemas.microsoft.com/office/drawing/2014/main" id="{6230B504-A8FF-428F-EEAB-E98737ED794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10400" y="3886200"/>
            <a:ext cx="1485900" cy="1222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2496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2496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24965"/>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grpId="0" nodeType="afterEffect">
                                  <p:stCondLst>
                                    <p:cond delay="1000"/>
                                  </p:stCondLst>
                                  <p:iterate type="lt">
                                    <p:tmAbs val="75"/>
                                  </p:iterate>
                                  <p:childTnLst>
                                    <p:set>
                                      <p:cBhvr>
                                        <p:cTn id="17" dur="1" fill="hold">
                                          <p:stCondLst>
                                            <p:cond delay="74"/>
                                          </p:stCondLst>
                                        </p:cTn>
                                        <p:tgtEl>
                                          <p:spTgt spid="424966">
                                            <p:txEl>
                                              <p:pRg st="0" end="0"/>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424968"/>
                                        </p:tgtEl>
                                        <p:attrNameLst>
                                          <p:attrName>style.visibility</p:attrName>
                                        </p:attrNameLst>
                                      </p:cBhvr>
                                      <p:to>
                                        <p:strVal val="visible"/>
                                      </p:to>
                                    </p:set>
                                  </p:childTnLst>
                                </p:cTn>
                              </p:par>
                            </p:childTnLst>
                          </p:cTn>
                        </p:par>
                        <p:par>
                          <p:cTn id="22" fill="hold" nodeType="afterGroup">
                            <p:stCondLst>
                              <p:cond delay="500"/>
                            </p:stCondLst>
                            <p:childTnLst>
                              <p:par>
                                <p:cTn id="23" presetID="1" presetClass="entr" presetSubtype="0" fill="hold" nodeType="afterEffect">
                                  <p:stCondLst>
                                    <p:cond delay="0"/>
                                  </p:stCondLst>
                                  <p:childTnLst>
                                    <p:set>
                                      <p:cBhvr>
                                        <p:cTn id="24" dur="1" fill="hold">
                                          <p:stCondLst>
                                            <p:cond delay="499"/>
                                          </p:stCondLst>
                                        </p:cTn>
                                        <p:tgtEl>
                                          <p:spTgt spid="42498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424969"/>
                                        </p:tgtEl>
                                        <p:attrNameLst>
                                          <p:attrName>style.visibility</p:attrName>
                                        </p:attrNameLst>
                                      </p:cBhvr>
                                      <p:to>
                                        <p:strVal val="visible"/>
                                      </p:to>
                                    </p:set>
                                  </p:childTnLst>
                                </p:cTn>
                              </p:par>
                            </p:childTnLst>
                          </p:cTn>
                        </p:par>
                        <p:par>
                          <p:cTn id="29" fill="hold" nodeType="afterGroup">
                            <p:stCondLst>
                              <p:cond delay="500"/>
                            </p:stCondLst>
                            <p:childTnLst>
                              <p:par>
                                <p:cTn id="30" presetID="1" presetClass="entr" presetSubtype="0" fill="hold" grpId="0" nodeType="afterEffect">
                                  <p:stCondLst>
                                    <p:cond delay="1000"/>
                                  </p:stCondLst>
                                  <p:iterate type="lt">
                                    <p:tmAbs val="75"/>
                                  </p:iterate>
                                  <p:childTnLst>
                                    <p:set>
                                      <p:cBhvr>
                                        <p:cTn id="31" dur="1" fill="hold">
                                          <p:stCondLst>
                                            <p:cond delay="74"/>
                                          </p:stCondLst>
                                        </p:cTn>
                                        <p:tgtEl>
                                          <p:spTgt spid="424970">
                                            <p:txEl>
                                              <p:pRg st="0" end="0"/>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499"/>
                                          </p:stCondLst>
                                        </p:cTn>
                                        <p:tgtEl>
                                          <p:spTgt spid="424978"/>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499"/>
                                          </p:stCondLst>
                                        </p:cTn>
                                        <p:tgtEl>
                                          <p:spTgt spid="424973"/>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499"/>
                                          </p:stCondLst>
                                        </p:cTn>
                                        <p:tgtEl>
                                          <p:spTgt spid="424979"/>
                                        </p:tgtEl>
                                        <p:attrNameLst>
                                          <p:attrName>style.visibility</p:attrName>
                                        </p:attrNameLst>
                                      </p:cBhvr>
                                      <p:to>
                                        <p:strVal val="visible"/>
                                      </p:to>
                                    </p:set>
                                  </p:childTnLst>
                                </p:cTn>
                              </p:par>
                            </p:childTnLst>
                          </p:cTn>
                        </p:par>
                        <p:par>
                          <p:cTn id="44" fill="hold" nodeType="afterGroup">
                            <p:stCondLst>
                              <p:cond delay="500"/>
                            </p:stCondLst>
                            <p:childTnLst>
                              <p:par>
                                <p:cTn id="45" presetID="1" presetClass="entr" presetSubtype="0" fill="hold" nodeType="afterEffect">
                                  <p:stCondLst>
                                    <p:cond delay="0"/>
                                  </p:stCondLst>
                                  <p:childTnLst>
                                    <p:set>
                                      <p:cBhvr>
                                        <p:cTn id="46" dur="1" fill="hold">
                                          <p:stCondLst>
                                            <p:cond delay="499"/>
                                          </p:stCondLst>
                                        </p:cTn>
                                        <p:tgtEl>
                                          <p:spTgt spid="424986"/>
                                        </p:tgtEl>
                                        <p:attrNameLst>
                                          <p:attrName>style.visibility</p:attrName>
                                        </p:attrNameLst>
                                      </p:cBhvr>
                                      <p:to>
                                        <p:strVal val="visible"/>
                                      </p:to>
                                    </p:set>
                                  </p:childTnLst>
                                </p:cTn>
                              </p:par>
                            </p:childTnLst>
                          </p:cTn>
                        </p:par>
                        <p:par>
                          <p:cTn id="47" fill="hold" nodeType="afterGroup">
                            <p:stCondLst>
                              <p:cond delay="1000"/>
                            </p:stCondLst>
                            <p:childTnLst>
                              <p:par>
                                <p:cTn id="48" presetID="1" presetClass="entr" presetSubtype="0" fill="hold" grpId="0" nodeType="afterEffect">
                                  <p:stCondLst>
                                    <p:cond delay="1000"/>
                                  </p:stCondLst>
                                  <p:childTnLst>
                                    <p:set>
                                      <p:cBhvr>
                                        <p:cTn id="49" dur="1" fill="hold">
                                          <p:stCondLst>
                                            <p:cond delay="74"/>
                                          </p:stCondLst>
                                        </p:cTn>
                                        <p:tgtEl>
                                          <p:spTgt spid="424975">
                                            <p:bg/>
                                          </p:spTgt>
                                        </p:tgtEl>
                                        <p:attrNameLst>
                                          <p:attrName>style.visibility</p:attrName>
                                        </p:attrNameLst>
                                      </p:cBhvr>
                                      <p:to>
                                        <p:strVal val="visible"/>
                                      </p:to>
                                    </p:set>
                                  </p:childTnLst>
                                </p:cTn>
                              </p:par>
                            </p:childTnLst>
                          </p:cTn>
                        </p:par>
                        <p:par>
                          <p:cTn id="50" fill="hold" nodeType="afterGroup">
                            <p:stCondLst>
                              <p:cond delay="2075"/>
                            </p:stCondLst>
                            <p:childTnLst>
                              <p:par>
                                <p:cTn id="51" presetID="1" presetClass="entr" presetSubtype="0" fill="hold" grpId="0" nodeType="afterEffect">
                                  <p:stCondLst>
                                    <p:cond delay="1000"/>
                                  </p:stCondLst>
                                  <p:iterate type="lt">
                                    <p:tmAbs val="75"/>
                                  </p:iterate>
                                  <p:childTnLst>
                                    <p:set>
                                      <p:cBhvr>
                                        <p:cTn id="52" dur="1" fill="hold">
                                          <p:stCondLst>
                                            <p:cond delay="74"/>
                                          </p:stCondLst>
                                        </p:cTn>
                                        <p:tgtEl>
                                          <p:spTgt spid="424975">
                                            <p:txEl>
                                              <p:pRg st="0" end="0"/>
                                            </p:txEl>
                                          </p:spTgt>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499"/>
                                          </p:stCondLst>
                                        </p:cTn>
                                        <p:tgtEl>
                                          <p:spTgt spid="424980"/>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499"/>
                                          </p:stCondLst>
                                        </p:cTn>
                                        <p:tgtEl>
                                          <p:spTgt spid="42497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499"/>
                                          </p:stCondLst>
                                        </p:cTn>
                                        <p:tgtEl>
                                          <p:spTgt spid="424981"/>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nodeType="clickEffect">
                                  <p:stCondLst>
                                    <p:cond delay="0"/>
                                  </p:stCondLst>
                                  <p:childTnLst>
                                    <p:set>
                                      <p:cBhvr>
                                        <p:cTn id="68" dur="1" fill="hold">
                                          <p:stCondLst>
                                            <p:cond delay="499"/>
                                          </p:stCondLst>
                                        </p:cTn>
                                        <p:tgtEl>
                                          <p:spTgt spid="424987"/>
                                        </p:tgtEl>
                                        <p:attrNameLst>
                                          <p:attrName>style.visibility</p:attrName>
                                        </p:attrNameLst>
                                      </p:cBhvr>
                                      <p:to>
                                        <p:strVal val="visible"/>
                                      </p:to>
                                    </p:set>
                                  </p:childTnLst>
                                </p:cTn>
                              </p:par>
                            </p:childTnLst>
                          </p:cTn>
                        </p:par>
                        <p:par>
                          <p:cTn id="69" fill="hold" nodeType="afterGroup">
                            <p:stCondLst>
                              <p:cond delay="500"/>
                            </p:stCondLst>
                            <p:childTnLst>
                              <p:par>
                                <p:cTn id="70" presetID="1" presetClass="entr" presetSubtype="0" fill="hold" grpId="0" nodeType="afterEffect">
                                  <p:stCondLst>
                                    <p:cond delay="1000"/>
                                  </p:stCondLst>
                                  <p:iterate type="lt">
                                    <p:tmAbs val="75"/>
                                  </p:iterate>
                                  <p:childTnLst>
                                    <p:set>
                                      <p:cBhvr>
                                        <p:cTn id="71" dur="1" fill="hold">
                                          <p:stCondLst>
                                            <p:cond delay="74"/>
                                          </p:stCondLst>
                                        </p:cTn>
                                        <p:tgtEl>
                                          <p:spTgt spid="424977"/>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499"/>
                                          </p:stCondLst>
                                        </p:cTn>
                                        <p:tgtEl>
                                          <p:spTgt spid="424984"/>
                                        </p:tgtEl>
                                        <p:attrNameLst>
                                          <p:attrName>style.visibility</p:attrName>
                                        </p:attrNameLst>
                                      </p:cBhvr>
                                      <p:to>
                                        <p:strVal val="visible"/>
                                      </p:to>
                                    </p:set>
                                  </p:childTnLst>
                                </p:cTn>
                              </p:par>
                            </p:childTnLst>
                          </p:cTn>
                        </p:par>
                        <p:par>
                          <p:cTn id="76" fill="hold" nodeType="afterGroup">
                            <p:stCondLst>
                              <p:cond delay="500"/>
                            </p:stCondLst>
                            <p:childTnLst>
                              <p:par>
                                <p:cTn id="77" presetID="1" presetClass="entr" presetSubtype="0" fill="hold" grpId="0" nodeType="afterEffect">
                                  <p:stCondLst>
                                    <p:cond delay="1000"/>
                                  </p:stCondLst>
                                  <p:iterate type="lt">
                                    <p:tmAbs val="75"/>
                                  </p:iterate>
                                  <p:childTnLst>
                                    <p:set>
                                      <p:cBhvr>
                                        <p:cTn id="78" dur="1" fill="hold">
                                          <p:stCondLst>
                                            <p:cond delay="74"/>
                                          </p:stCondLst>
                                        </p:cTn>
                                        <p:tgtEl>
                                          <p:spTgt spid="4249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5" grpId="0" animBg="1" autoUpdateAnimBg="0"/>
      <p:bldP spid="424966" grpId="0" build="p" autoUpdateAnimBg="0" advAuto="1000"/>
      <p:bldP spid="424969" grpId="0" animBg="1" autoUpdateAnimBg="0"/>
      <p:bldP spid="424970" grpId="0" build="p" autoUpdateAnimBg="0" advAuto="1000"/>
      <p:bldP spid="424975" grpId="0" build="p" animBg="1" autoUpdateAnimBg="0" advAuto="1000"/>
      <p:bldP spid="424976" grpId="0" animBg="1" autoUpdateAnimBg="0"/>
      <p:bldP spid="424977" grpId="0" autoUpdateAnimBg="0"/>
      <p:bldP spid="424984" grpId="0" animBg="1" autoUpdateAnimBg="0"/>
      <p:bldP spid="424985" grpId="0" animBg="1"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a:extLst>
              <a:ext uri="{FF2B5EF4-FFF2-40B4-BE49-F238E27FC236}">
                <a16:creationId xmlns:a16="http://schemas.microsoft.com/office/drawing/2014/main" id="{D1860101-E7CA-E4D6-EC2D-1B97D57A5379}"/>
              </a:ext>
            </a:extLst>
          </p:cNvPr>
          <p:cNvSpPr>
            <a:spLocks noGrp="1" noChangeArrowheads="1"/>
          </p:cNvSpPr>
          <p:nvPr>
            <p:ph type="title"/>
          </p:nvPr>
        </p:nvSpPr>
        <p:spPr/>
        <p:txBody>
          <a:bodyPr/>
          <a:lstStyle/>
          <a:p>
            <a:r>
              <a:rPr lang="en-US" altLang="LID4096"/>
              <a:t>Notification Collage - Use</a:t>
            </a:r>
          </a:p>
        </p:txBody>
      </p:sp>
      <p:sp>
        <p:nvSpPr>
          <p:cNvPr id="598019" name="Rectangle 3">
            <a:extLst>
              <a:ext uri="{FF2B5EF4-FFF2-40B4-BE49-F238E27FC236}">
                <a16:creationId xmlns:a16="http://schemas.microsoft.com/office/drawing/2014/main" id="{208FF998-B49C-A5EC-E653-34457CEFA3D0}"/>
              </a:ext>
            </a:extLst>
          </p:cNvPr>
          <p:cNvSpPr>
            <a:spLocks noGrp="1" noChangeArrowheads="1"/>
          </p:cNvSpPr>
          <p:nvPr>
            <p:ph type="body" idx="1"/>
          </p:nvPr>
        </p:nvSpPr>
        <p:spPr/>
        <p:txBody>
          <a:bodyPr/>
          <a:lstStyle/>
          <a:p>
            <a:pPr marL="0" indent="0"/>
            <a:r>
              <a:rPr lang="en-US" altLang="LID4096"/>
              <a:t>Strong sense of presence</a:t>
            </a:r>
          </a:p>
          <a:p>
            <a:pPr lvl="1">
              <a:buFontTx/>
              <a:buNone/>
            </a:pPr>
            <a:endParaRPr lang="en-US" altLang="LID4096"/>
          </a:p>
          <a:p>
            <a:pPr marL="0" indent="0"/>
            <a:r>
              <a:rPr lang="en-US" altLang="LID4096"/>
              <a:t>Many conversations</a:t>
            </a:r>
          </a:p>
          <a:p>
            <a:pPr marL="0" indent="0"/>
            <a:br>
              <a:rPr lang="en-US" altLang="LID4096"/>
            </a:br>
            <a:r>
              <a:rPr lang="en-US" altLang="LID4096"/>
              <a:t>Artifact awareness and action</a:t>
            </a:r>
          </a:p>
        </p:txBody>
      </p:sp>
      <p:sp>
        <p:nvSpPr>
          <p:cNvPr id="598020" name="Text Box 4">
            <a:extLst>
              <a:ext uri="{FF2B5EF4-FFF2-40B4-BE49-F238E27FC236}">
                <a16:creationId xmlns:a16="http://schemas.microsoft.com/office/drawing/2014/main" id="{9D214659-8C85-7869-E01D-2F270F2BA361}"/>
              </a:ext>
            </a:extLst>
          </p:cNvPr>
          <p:cNvSpPr txBox="1">
            <a:spLocks noChangeArrowheads="1"/>
          </p:cNvSpPr>
          <p:nvPr/>
        </p:nvSpPr>
        <p:spPr bwMode="auto">
          <a:xfrm>
            <a:off x="6096000" y="4572000"/>
            <a:ext cx="2667000" cy="160020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50000"/>
              </a:spcBef>
            </a:pPr>
            <a:r>
              <a:rPr lang="en-US" altLang="LID4096" sz="1600" u="sng">
                <a:solidFill>
                  <a:srgbClr val="0000FF"/>
                </a:solidFill>
                <a:latin typeface="Comic Sans MS" panose="030F0702030302020204" pitchFamily="66" charset="0"/>
              </a:rPr>
              <a:t>Saul</a:t>
            </a:r>
          </a:p>
          <a:p>
            <a:pPr>
              <a:spcBef>
                <a:spcPct val="50000"/>
              </a:spcBef>
            </a:pPr>
            <a:r>
              <a:rPr lang="en-US" altLang="LID4096" sz="1400">
                <a:latin typeface="Comic Sans MS" panose="030F0702030302020204" pitchFamily="66" charset="0"/>
              </a:rPr>
              <a:t>Hey guys, Check this out </a:t>
            </a:r>
          </a:p>
          <a:p>
            <a:pPr>
              <a:spcBef>
                <a:spcPct val="50000"/>
              </a:spcBef>
            </a:pPr>
            <a:endParaRPr lang="en-US" altLang="LID4096" sz="1600">
              <a:latin typeface="Comic Sans MS" panose="030F0702030302020204" pitchFamily="66" charset="0"/>
            </a:endParaRPr>
          </a:p>
        </p:txBody>
      </p:sp>
      <p:pic>
        <p:nvPicPr>
          <p:cNvPr id="598021" name="Picture 5">
            <a:extLst>
              <a:ext uri="{FF2B5EF4-FFF2-40B4-BE49-F238E27FC236}">
                <a16:creationId xmlns:a16="http://schemas.microsoft.com/office/drawing/2014/main" id="{BBDD2B76-F4FB-4FB1-75C4-0332A5CDCDE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5410200"/>
            <a:ext cx="1485900" cy="1222375"/>
          </a:xfrm>
          <a:prstGeom prst="rect">
            <a:avLst/>
          </a:prstGeom>
          <a:noFill/>
          <a:extLst>
            <a:ext uri="{909E8E84-426E-40DD-AFC4-6F175D3DCCD1}">
              <a14:hiddenFill xmlns:a14="http://schemas.microsoft.com/office/drawing/2010/main">
                <a:solidFill>
                  <a:srgbClr val="FFFFFF"/>
                </a:solidFill>
              </a14:hiddenFill>
            </a:ext>
          </a:extLst>
        </p:spPr>
      </p:pic>
      <p:pic>
        <p:nvPicPr>
          <p:cNvPr id="598022" name="Picture 6">
            <a:extLst>
              <a:ext uri="{FF2B5EF4-FFF2-40B4-BE49-F238E27FC236}">
                <a16:creationId xmlns:a16="http://schemas.microsoft.com/office/drawing/2014/main" id="{02DA3AFF-2F4A-9F7A-75F2-4633FFD6E9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371600"/>
            <a:ext cx="3581400" cy="2686050"/>
          </a:xfrm>
          <a:prstGeom prst="rect">
            <a:avLst/>
          </a:prstGeom>
          <a:noFill/>
          <a:extLst>
            <a:ext uri="{909E8E84-426E-40DD-AFC4-6F175D3DCCD1}">
              <a14:hiddenFill xmlns:a14="http://schemas.microsoft.com/office/drawing/2010/main">
                <a:solidFill>
                  <a:srgbClr val="FFFFFF"/>
                </a:solidFill>
              </a14:hiddenFill>
            </a:ext>
          </a:extLst>
        </p:spPr>
      </p:pic>
      <p:pic>
        <p:nvPicPr>
          <p:cNvPr id="598023" name="Picture 7">
            <a:extLst>
              <a:ext uri="{FF2B5EF4-FFF2-40B4-BE49-F238E27FC236}">
                <a16:creationId xmlns:a16="http://schemas.microsoft.com/office/drawing/2014/main" id="{87352DDA-9B27-9093-3052-339E70D7C4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5207000"/>
            <a:ext cx="2057400" cy="165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a:extLst>
              <a:ext uri="{FF2B5EF4-FFF2-40B4-BE49-F238E27FC236}">
                <a16:creationId xmlns:a16="http://schemas.microsoft.com/office/drawing/2014/main" id="{ADD02066-A451-2EA8-FB8C-988879FB2720}"/>
              </a:ext>
            </a:extLst>
          </p:cNvPr>
          <p:cNvSpPr>
            <a:spLocks noGrp="1" noChangeArrowheads="1"/>
          </p:cNvSpPr>
          <p:nvPr>
            <p:ph type="title"/>
          </p:nvPr>
        </p:nvSpPr>
        <p:spPr/>
        <p:txBody>
          <a:bodyPr/>
          <a:lstStyle/>
          <a:p>
            <a:r>
              <a:rPr lang="en-CA" altLang="LID4096"/>
              <a:t>Video is here</a:t>
            </a:r>
          </a:p>
        </p:txBody>
      </p:sp>
      <p:sp>
        <p:nvSpPr>
          <p:cNvPr id="563203" name="Rectangle 3">
            <a:extLst>
              <a:ext uri="{FF2B5EF4-FFF2-40B4-BE49-F238E27FC236}">
                <a16:creationId xmlns:a16="http://schemas.microsoft.com/office/drawing/2014/main" id="{97EBAADF-248C-41F2-D240-C45AE89CE5A3}"/>
              </a:ext>
            </a:extLst>
          </p:cNvPr>
          <p:cNvSpPr>
            <a:spLocks noChangeArrowheads="1"/>
          </p:cNvSpPr>
          <p:nvPr/>
        </p:nvSpPr>
        <p:spPr bwMode="auto">
          <a:xfrm>
            <a:off x="5029200" y="2925763"/>
            <a:ext cx="3733800" cy="19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eaLnBrk="0" hangingPunct="0"/>
            <a:endParaRPr lang="en-CA" altLang="LID4096" b="0"/>
          </a:p>
        </p:txBody>
      </p:sp>
      <p:grpSp>
        <p:nvGrpSpPr>
          <p:cNvPr id="563204" name="Group 4">
            <a:extLst>
              <a:ext uri="{FF2B5EF4-FFF2-40B4-BE49-F238E27FC236}">
                <a16:creationId xmlns:a16="http://schemas.microsoft.com/office/drawing/2014/main" id="{4CA0BE87-6C22-D50B-1F61-4B3B93213B42}"/>
              </a:ext>
            </a:extLst>
          </p:cNvPr>
          <p:cNvGrpSpPr>
            <a:grpSpLocks/>
          </p:cNvGrpSpPr>
          <p:nvPr/>
        </p:nvGrpSpPr>
        <p:grpSpPr bwMode="auto">
          <a:xfrm>
            <a:off x="6858000" y="3581400"/>
            <a:ext cx="1917700" cy="2205038"/>
            <a:chOff x="3790" y="2259"/>
            <a:chExt cx="1208" cy="1389"/>
          </a:xfrm>
        </p:grpSpPr>
        <p:sp>
          <p:nvSpPr>
            <p:cNvPr id="563205" name="Oval 5">
              <a:extLst>
                <a:ext uri="{FF2B5EF4-FFF2-40B4-BE49-F238E27FC236}">
                  <a16:creationId xmlns:a16="http://schemas.microsoft.com/office/drawing/2014/main" id="{FD158040-5C2F-6A51-7E19-F03F17E5BE31}"/>
                </a:ext>
              </a:extLst>
            </p:cNvPr>
            <p:cNvSpPr>
              <a:spLocks noChangeArrowheads="1"/>
            </p:cNvSpPr>
            <p:nvPr/>
          </p:nvSpPr>
          <p:spPr bwMode="auto">
            <a:xfrm>
              <a:off x="3790" y="2634"/>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06" name="Oval 6">
              <a:extLst>
                <a:ext uri="{FF2B5EF4-FFF2-40B4-BE49-F238E27FC236}">
                  <a16:creationId xmlns:a16="http://schemas.microsoft.com/office/drawing/2014/main" id="{06416954-F88D-84D0-8AC7-8E21762445DD}"/>
                </a:ext>
              </a:extLst>
            </p:cNvPr>
            <p:cNvSpPr>
              <a:spLocks noChangeArrowheads="1"/>
            </p:cNvSpPr>
            <p:nvPr/>
          </p:nvSpPr>
          <p:spPr bwMode="auto">
            <a:xfrm>
              <a:off x="3790" y="2616"/>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07" name="AutoShape 7">
              <a:extLst>
                <a:ext uri="{FF2B5EF4-FFF2-40B4-BE49-F238E27FC236}">
                  <a16:creationId xmlns:a16="http://schemas.microsoft.com/office/drawing/2014/main" id="{17E4ED1D-B84A-D9ED-13FE-9E4C2ABF1409}"/>
                </a:ext>
              </a:extLst>
            </p:cNvPr>
            <p:cNvSpPr>
              <a:spLocks noChangeArrowheads="1"/>
            </p:cNvSpPr>
            <p:nvPr/>
          </p:nvSpPr>
          <p:spPr bwMode="auto">
            <a:xfrm rot="15720000" flipH="1" flipV="1">
              <a:off x="3775" y="2482"/>
              <a:ext cx="365" cy="300"/>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08" name="Rectangle 8">
              <a:extLst>
                <a:ext uri="{FF2B5EF4-FFF2-40B4-BE49-F238E27FC236}">
                  <a16:creationId xmlns:a16="http://schemas.microsoft.com/office/drawing/2014/main" id="{4D14CCCF-1E0F-B309-9E85-FBFA22AFEDF7}"/>
                </a:ext>
              </a:extLst>
            </p:cNvPr>
            <p:cNvSpPr>
              <a:spLocks noChangeArrowheads="1"/>
            </p:cNvSpPr>
            <p:nvPr/>
          </p:nvSpPr>
          <p:spPr bwMode="auto">
            <a:xfrm rot="21120000">
              <a:off x="4109" y="2398"/>
              <a:ext cx="25" cy="4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63209" name="Group 9">
              <a:extLst>
                <a:ext uri="{FF2B5EF4-FFF2-40B4-BE49-F238E27FC236}">
                  <a16:creationId xmlns:a16="http://schemas.microsoft.com/office/drawing/2014/main" id="{7365EDB3-95F9-9442-3F0A-66A9A31C8A80}"/>
                </a:ext>
              </a:extLst>
            </p:cNvPr>
            <p:cNvGrpSpPr>
              <a:grpSpLocks/>
            </p:cNvGrpSpPr>
            <p:nvPr/>
          </p:nvGrpSpPr>
          <p:grpSpPr bwMode="auto">
            <a:xfrm>
              <a:off x="4200" y="2725"/>
              <a:ext cx="146" cy="46"/>
              <a:chOff x="4975" y="1601"/>
              <a:chExt cx="98" cy="31"/>
            </a:xfrm>
          </p:grpSpPr>
          <p:sp>
            <p:nvSpPr>
              <p:cNvPr id="563210" name="Arc 10">
                <a:extLst>
                  <a:ext uri="{FF2B5EF4-FFF2-40B4-BE49-F238E27FC236}">
                    <a16:creationId xmlns:a16="http://schemas.microsoft.com/office/drawing/2014/main" id="{3C0DF4FF-FB1B-786D-4A24-6CC3E99B7D04}"/>
                  </a:ext>
                </a:extLst>
              </p:cNvPr>
              <p:cNvSpPr>
                <a:spLocks/>
              </p:cNvSpPr>
              <p:nvPr/>
            </p:nvSpPr>
            <p:spPr bwMode="auto">
              <a:xfrm>
                <a:off x="4975" y="1602"/>
                <a:ext cx="49" cy="30"/>
              </a:xfrm>
              <a:custGeom>
                <a:avLst/>
                <a:gdLst>
                  <a:gd name="G0" fmla="+- 21589 0 0"/>
                  <a:gd name="G1" fmla="+- 21596 0 0"/>
                  <a:gd name="G2" fmla="+- 21600 0 0"/>
                  <a:gd name="T0" fmla="*/ 0 w 21589"/>
                  <a:gd name="T1" fmla="*/ 20895 h 21596"/>
                  <a:gd name="T2" fmla="*/ 21160 w 21589"/>
                  <a:gd name="T3" fmla="*/ 0 h 21596"/>
                  <a:gd name="T4" fmla="*/ 21589 w 21589"/>
                  <a:gd name="T5" fmla="*/ 21596 h 21596"/>
                </a:gdLst>
                <a:ahLst/>
                <a:cxnLst>
                  <a:cxn ang="0">
                    <a:pos x="T0" y="T1"/>
                  </a:cxn>
                  <a:cxn ang="0">
                    <a:pos x="T2" y="T3"/>
                  </a:cxn>
                  <a:cxn ang="0">
                    <a:pos x="T4" y="T5"/>
                  </a:cxn>
                </a:cxnLst>
                <a:rect l="0" t="0" r="r" b="b"/>
                <a:pathLst>
                  <a:path w="21589" h="21596" fill="none" extrusionOk="0">
                    <a:moveTo>
                      <a:pt x="0" y="20895"/>
                    </a:moveTo>
                    <a:cubicBezTo>
                      <a:pt x="373" y="9410"/>
                      <a:pt x="9671" y="228"/>
                      <a:pt x="21160" y="0"/>
                    </a:cubicBezTo>
                  </a:path>
                  <a:path w="21589" h="21596" stroke="0" extrusionOk="0">
                    <a:moveTo>
                      <a:pt x="0" y="20895"/>
                    </a:moveTo>
                    <a:cubicBezTo>
                      <a:pt x="373" y="9410"/>
                      <a:pt x="9671" y="228"/>
                      <a:pt x="21160" y="0"/>
                    </a:cubicBezTo>
                    <a:lnTo>
                      <a:pt x="21589" y="21596"/>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11" name="Arc 11">
                <a:extLst>
                  <a:ext uri="{FF2B5EF4-FFF2-40B4-BE49-F238E27FC236}">
                    <a16:creationId xmlns:a16="http://schemas.microsoft.com/office/drawing/2014/main" id="{1BC27F71-1CE8-B49B-6462-C26FA9EFC4C9}"/>
                  </a:ext>
                </a:extLst>
              </p:cNvPr>
              <p:cNvSpPr>
                <a:spLocks/>
              </p:cNvSpPr>
              <p:nvPr/>
            </p:nvSpPr>
            <p:spPr bwMode="auto">
              <a:xfrm>
                <a:off x="5023" y="1601"/>
                <a:ext cx="50" cy="31"/>
              </a:xfrm>
              <a:custGeom>
                <a:avLst/>
                <a:gdLst>
                  <a:gd name="G0" fmla="+- 429 0 0"/>
                  <a:gd name="G1" fmla="+- 21600 0 0"/>
                  <a:gd name="G2" fmla="+- 21600 0 0"/>
                  <a:gd name="T0" fmla="*/ 0 w 22017"/>
                  <a:gd name="T1" fmla="*/ 4 h 21600"/>
                  <a:gd name="T2" fmla="*/ 22017 w 22017"/>
                  <a:gd name="T3" fmla="*/ 20885 h 21600"/>
                  <a:gd name="T4" fmla="*/ 429 w 22017"/>
                  <a:gd name="T5" fmla="*/ 21600 h 21600"/>
                </a:gdLst>
                <a:ahLst/>
                <a:cxnLst>
                  <a:cxn ang="0">
                    <a:pos x="T0" y="T1"/>
                  </a:cxn>
                  <a:cxn ang="0">
                    <a:pos x="T2" y="T3"/>
                  </a:cxn>
                  <a:cxn ang="0">
                    <a:pos x="T4" y="T5"/>
                  </a:cxn>
                </a:cxnLst>
                <a:rect l="0" t="0" r="r" b="b"/>
                <a:pathLst>
                  <a:path w="22017" h="21600" fill="none" extrusionOk="0">
                    <a:moveTo>
                      <a:pt x="0" y="4"/>
                    </a:moveTo>
                    <a:cubicBezTo>
                      <a:pt x="142" y="1"/>
                      <a:pt x="285" y="0"/>
                      <a:pt x="429" y="0"/>
                    </a:cubicBezTo>
                    <a:cubicBezTo>
                      <a:pt x="12080" y="0"/>
                      <a:pt x="21631" y="9240"/>
                      <a:pt x="22017" y="20884"/>
                    </a:cubicBezTo>
                  </a:path>
                  <a:path w="22017" h="21600" stroke="0" extrusionOk="0">
                    <a:moveTo>
                      <a:pt x="0" y="4"/>
                    </a:moveTo>
                    <a:cubicBezTo>
                      <a:pt x="142" y="1"/>
                      <a:pt x="285" y="0"/>
                      <a:pt x="429" y="0"/>
                    </a:cubicBezTo>
                    <a:cubicBezTo>
                      <a:pt x="12080" y="0"/>
                      <a:pt x="21631" y="9240"/>
                      <a:pt x="22017" y="20884"/>
                    </a:cubicBezTo>
                    <a:lnTo>
                      <a:pt x="429"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63212" name="Line 12">
              <a:extLst>
                <a:ext uri="{FF2B5EF4-FFF2-40B4-BE49-F238E27FC236}">
                  <a16:creationId xmlns:a16="http://schemas.microsoft.com/office/drawing/2014/main" id="{F1ACB1BD-51A9-4691-EE77-7AEE018B29DE}"/>
                </a:ext>
              </a:extLst>
            </p:cNvPr>
            <p:cNvSpPr>
              <a:spLocks noChangeShapeType="1"/>
            </p:cNvSpPr>
            <p:nvPr/>
          </p:nvSpPr>
          <p:spPr bwMode="auto">
            <a:xfrm>
              <a:off x="4199" y="2769"/>
              <a:ext cx="14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13" name="Line 13">
              <a:extLst>
                <a:ext uri="{FF2B5EF4-FFF2-40B4-BE49-F238E27FC236}">
                  <a16:creationId xmlns:a16="http://schemas.microsoft.com/office/drawing/2014/main" id="{D5733725-B21E-42F0-74C2-643ABF62E135}"/>
                </a:ext>
              </a:extLst>
            </p:cNvPr>
            <p:cNvSpPr>
              <a:spLocks noChangeShapeType="1"/>
            </p:cNvSpPr>
            <p:nvPr/>
          </p:nvSpPr>
          <p:spPr bwMode="auto">
            <a:xfrm flipH="1" flipV="1">
              <a:off x="4160" y="2758"/>
              <a:ext cx="40" cy="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63214" name="Group 14">
              <a:extLst>
                <a:ext uri="{FF2B5EF4-FFF2-40B4-BE49-F238E27FC236}">
                  <a16:creationId xmlns:a16="http://schemas.microsoft.com/office/drawing/2014/main" id="{E34CCC55-28F3-6499-54F6-5CCC8EA12F41}"/>
                </a:ext>
              </a:extLst>
            </p:cNvPr>
            <p:cNvGrpSpPr>
              <a:grpSpLocks/>
            </p:cNvGrpSpPr>
            <p:nvPr/>
          </p:nvGrpSpPr>
          <p:grpSpPr bwMode="auto">
            <a:xfrm>
              <a:off x="4322" y="2259"/>
              <a:ext cx="676" cy="1076"/>
              <a:chOff x="4260" y="2783"/>
              <a:chExt cx="868" cy="1363"/>
            </a:xfrm>
          </p:grpSpPr>
          <p:sp>
            <p:nvSpPr>
              <p:cNvPr id="563215" name="Line 15">
                <a:extLst>
                  <a:ext uri="{FF2B5EF4-FFF2-40B4-BE49-F238E27FC236}">
                    <a16:creationId xmlns:a16="http://schemas.microsoft.com/office/drawing/2014/main" id="{449D7D0E-ACF4-CBB8-62CF-095151BB31A8}"/>
                  </a:ext>
                </a:extLst>
              </p:cNvPr>
              <p:cNvSpPr>
                <a:spLocks noChangeShapeType="1"/>
              </p:cNvSpPr>
              <p:nvPr/>
            </p:nvSpPr>
            <p:spPr bwMode="auto">
              <a:xfrm flipH="1">
                <a:off x="4630" y="3610"/>
                <a:ext cx="498" cy="11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16" name="Line 16">
                <a:extLst>
                  <a:ext uri="{FF2B5EF4-FFF2-40B4-BE49-F238E27FC236}">
                    <a16:creationId xmlns:a16="http://schemas.microsoft.com/office/drawing/2014/main" id="{8B6D739A-1B4A-0F86-4D91-278B34DDC72D}"/>
                  </a:ext>
                </a:extLst>
              </p:cNvPr>
              <p:cNvSpPr>
                <a:spLocks noChangeShapeType="1"/>
              </p:cNvSpPr>
              <p:nvPr/>
            </p:nvSpPr>
            <p:spPr bwMode="auto">
              <a:xfrm>
                <a:off x="4630" y="3724"/>
                <a:ext cx="269" cy="42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17" name="Line 17">
                <a:extLst>
                  <a:ext uri="{FF2B5EF4-FFF2-40B4-BE49-F238E27FC236}">
                    <a16:creationId xmlns:a16="http://schemas.microsoft.com/office/drawing/2014/main" id="{9FA70DCD-5697-C2CF-3999-02534C13445D}"/>
                  </a:ext>
                </a:extLst>
              </p:cNvPr>
              <p:cNvSpPr>
                <a:spLocks noChangeShapeType="1"/>
              </p:cNvSpPr>
              <p:nvPr/>
            </p:nvSpPr>
            <p:spPr bwMode="auto">
              <a:xfrm flipH="1">
                <a:off x="4634" y="3114"/>
                <a:ext cx="227" cy="35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18" name="Line 18">
                <a:extLst>
                  <a:ext uri="{FF2B5EF4-FFF2-40B4-BE49-F238E27FC236}">
                    <a16:creationId xmlns:a16="http://schemas.microsoft.com/office/drawing/2014/main" id="{A4CED248-227D-4FFE-FF3A-DD91B2CC45C1}"/>
                  </a:ext>
                </a:extLst>
              </p:cNvPr>
              <p:cNvSpPr>
                <a:spLocks noChangeShapeType="1"/>
              </p:cNvSpPr>
              <p:nvPr/>
            </p:nvSpPr>
            <p:spPr bwMode="auto">
              <a:xfrm flipH="1" flipV="1">
                <a:off x="4580" y="3278"/>
                <a:ext cx="48" cy="17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19" name="Line 19">
                <a:extLst>
                  <a:ext uri="{FF2B5EF4-FFF2-40B4-BE49-F238E27FC236}">
                    <a16:creationId xmlns:a16="http://schemas.microsoft.com/office/drawing/2014/main" id="{672B659D-FBBB-29CF-6656-AC667B12DF58}"/>
                  </a:ext>
                </a:extLst>
              </p:cNvPr>
              <p:cNvSpPr>
                <a:spLocks noChangeShapeType="1"/>
              </p:cNvSpPr>
              <p:nvPr/>
            </p:nvSpPr>
            <p:spPr bwMode="auto">
              <a:xfrm flipH="1">
                <a:off x="4565" y="3108"/>
                <a:ext cx="73" cy="1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20" name="Arc 20">
                <a:extLst>
                  <a:ext uri="{FF2B5EF4-FFF2-40B4-BE49-F238E27FC236}">
                    <a16:creationId xmlns:a16="http://schemas.microsoft.com/office/drawing/2014/main" id="{40387970-35A1-889F-8BEE-95E7A61A5429}"/>
                  </a:ext>
                </a:extLst>
              </p:cNvPr>
              <p:cNvSpPr>
                <a:spLocks/>
              </p:cNvSpPr>
              <p:nvPr/>
            </p:nvSpPr>
            <p:spPr bwMode="auto">
              <a:xfrm>
                <a:off x="4515" y="2928"/>
                <a:ext cx="432" cy="296"/>
              </a:xfrm>
              <a:custGeom>
                <a:avLst/>
                <a:gdLst>
                  <a:gd name="G0" fmla="+- 0 0 0"/>
                  <a:gd name="G1" fmla="+- 18907 0 0"/>
                  <a:gd name="G2" fmla="+- 21600 0 0"/>
                  <a:gd name="T0" fmla="*/ 10444 w 20281"/>
                  <a:gd name="T1" fmla="*/ 0 h 18907"/>
                  <a:gd name="T2" fmla="*/ 20281 w 20281"/>
                  <a:gd name="T3" fmla="*/ 11475 h 18907"/>
                  <a:gd name="T4" fmla="*/ 0 w 20281"/>
                  <a:gd name="T5" fmla="*/ 18907 h 18907"/>
                </a:gdLst>
                <a:ahLst/>
                <a:cxnLst>
                  <a:cxn ang="0">
                    <a:pos x="T0" y="T1"/>
                  </a:cxn>
                  <a:cxn ang="0">
                    <a:pos x="T2" y="T3"/>
                  </a:cxn>
                  <a:cxn ang="0">
                    <a:pos x="T4" y="T5"/>
                  </a:cxn>
                </a:cxnLst>
                <a:rect l="0" t="0" r="r" b="b"/>
                <a:pathLst>
                  <a:path w="20281" h="18907" fill="none" extrusionOk="0">
                    <a:moveTo>
                      <a:pt x="10444" y="-1"/>
                    </a:moveTo>
                    <a:cubicBezTo>
                      <a:pt x="14998" y="2515"/>
                      <a:pt x="18491" y="6590"/>
                      <a:pt x="20281" y="11474"/>
                    </a:cubicBezTo>
                  </a:path>
                  <a:path w="20281" h="18907" stroke="0" extrusionOk="0">
                    <a:moveTo>
                      <a:pt x="10444" y="-1"/>
                    </a:moveTo>
                    <a:cubicBezTo>
                      <a:pt x="14998" y="2515"/>
                      <a:pt x="18491" y="6590"/>
                      <a:pt x="20281" y="11474"/>
                    </a:cubicBezTo>
                    <a:lnTo>
                      <a:pt x="0" y="18907"/>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21" name="Oval 21">
                <a:extLst>
                  <a:ext uri="{FF2B5EF4-FFF2-40B4-BE49-F238E27FC236}">
                    <a16:creationId xmlns:a16="http://schemas.microsoft.com/office/drawing/2014/main" id="{69E09B46-D0F1-530B-75FF-FC9D5C196DC8}"/>
                  </a:ext>
                </a:extLst>
              </p:cNvPr>
              <p:cNvSpPr>
                <a:spLocks noChangeArrowheads="1"/>
              </p:cNvSpPr>
              <p:nvPr/>
            </p:nvSpPr>
            <p:spPr bwMode="auto">
              <a:xfrm>
                <a:off x="4531" y="2783"/>
                <a:ext cx="198" cy="27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22" name="Line 22">
                <a:extLst>
                  <a:ext uri="{FF2B5EF4-FFF2-40B4-BE49-F238E27FC236}">
                    <a16:creationId xmlns:a16="http://schemas.microsoft.com/office/drawing/2014/main" id="{DACF8E4E-D977-5A85-A463-82BD3110A079}"/>
                  </a:ext>
                </a:extLst>
              </p:cNvPr>
              <p:cNvSpPr>
                <a:spLocks noChangeShapeType="1"/>
              </p:cNvSpPr>
              <p:nvPr/>
            </p:nvSpPr>
            <p:spPr bwMode="auto">
              <a:xfrm>
                <a:off x="4941" y="3106"/>
                <a:ext cx="73" cy="16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23" name="Line 23">
                <a:extLst>
                  <a:ext uri="{FF2B5EF4-FFF2-40B4-BE49-F238E27FC236}">
                    <a16:creationId xmlns:a16="http://schemas.microsoft.com/office/drawing/2014/main" id="{73ECCC20-3C4B-F9C3-56DF-A87BEADC564D}"/>
                  </a:ext>
                </a:extLst>
              </p:cNvPr>
              <p:cNvSpPr>
                <a:spLocks noChangeShapeType="1"/>
              </p:cNvSpPr>
              <p:nvPr/>
            </p:nvSpPr>
            <p:spPr bwMode="auto">
              <a:xfrm>
                <a:off x="5014" y="3266"/>
                <a:ext cx="114" cy="3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24" name="Line 24">
                <a:extLst>
                  <a:ext uri="{FF2B5EF4-FFF2-40B4-BE49-F238E27FC236}">
                    <a16:creationId xmlns:a16="http://schemas.microsoft.com/office/drawing/2014/main" id="{C022AED3-11F1-E92C-018B-449B1CE88369}"/>
                  </a:ext>
                </a:extLst>
              </p:cNvPr>
              <p:cNvSpPr>
                <a:spLocks noChangeShapeType="1"/>
              </p:cNvSpPr>
              <p:nvPr/>
            </p:nvSpPr>
            <p:spPr bwMode="auto">
              <a:xfrm flipV="1">
                <a:off x="4260" y="3299"/>
                <a:ext cx="305" cy="6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63225" name="Rectangle 25">
              <a:extLst>
                <a:ext uri="{FF2B5EF4-FFF2-40B4-BE49-F238E27FC236}">
                  <a16:creationId xmlns:a16="http://schemas.microsoft.com/office/drawing/2014/main" id="{1BC0EB56-4ECF-4158-125F-01EDDF53F1C4}"/>
                </a:ext>
              </a:extLst>
            </p:cNvPr>
            <p:cNvSpPr>
              <a:spLocks noChangeArrowheads="1"/>
            </p:cNvSpPr>
            <p:nvPr/>
          </p:nvSpPr>
          <p:spPr bwMode="auto">
            <a:xfrm flipH="1">
              <a:off x="3882" y="2297"/>
              <a:ext cx="208" cy="115"/>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26" name="Rectangle 26">
              <a:extLst>
                <a:ext uri="{FF2B5EF4-FFF2-40B4-BE49-F238E27FC236}">
                  <a16:creationId xmlns:a16="http://schemas.microsoft.com/office/drawing/2014/main" id="{85537A8B-5D57-467D-35D3-7D8994ED9BF0}"/>
                </a:ext>
              </a:extLst>
            </p:cNvPr>
            <p:cNvSpPr>
              <a:spLocks noChangeArrowheads="1"/>
            </p:cNvSpPr>
            <p:nvPr/>
          </p:nvSpPr>
          <p:spPr bwMode="auto">
            <a:xfrm flipH="1">
              <a:off x="4101" y="2327"/>
              <a:ext cx="21" cy="54"/>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27" name="Line 27">
              <a:extLst>
                <a:ext uri="{FF2B5EF4-FFF2-40B4-BE49-F238E27FC236}">
                  <a16:creationId xmlns:a16="http://schemas.microsoft.com/office/drawing/2014/main" id="{C4BD3C6D-0D5C-218A-7479-0FB3331A19AB}"/>
                </a:ext>
              </a:extLst>
            </p:cNvPr>
            <p:cNvSpPr>
              <a:spLocks noChangeShapeType="1"/>
            </p:cNvSpPr>
            <p:nvPr/>
          </p:nvSpPr>
          <p:spPr bwMode="auto">
            <a:xfrm>
              <a:off x="4272" y="3072"/>
              <a:ext cx="0" cy="576"/>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563228" name="Group 28">
            <a:extLst>
              <a:ext uri="{FF2B5EF4-FFF2-40B4-BE49-F238E27FC236}">
                <a16:creationId xmlns:a16="http://schemas.microsoft.com/office/drawing/2014/main" id="{8CCF4A2D-33FF-D302-4E74-EEF721D30350}"/>
              </a:ext>
            </a:extLst>
          </p:cNvPr>
          <p:cNvGrpSpPr>
            <a:grpSpLocks/>
          </p:cNvGrpSpPr>
          <p:nvPr/>
        </p:nvGrpSpPr>
        <p:grpSpPr bwMode="auto">
          <a:xfrm>
            <a:off x="304800" y="5791200"/>
            <a:ext cx="8458200" cy="762000"/>
            <a:chOff x="192" y="3648"/>
            <a:chExt cx="5328" cy="480"/>
          </a:xfrm>
        </p:grpSpPr>
        <p:sp>
          <p:nvSpPr>
            <p:cNvPr id="563229" name="AutoShape 29">
              <a:extLst>
                <a:ext uri="{FF2B5EF4-FFF2-40B4-BE49-F238E27FC236}">
                  <a16:creationId xmlns:a16="http://schemas.microsoft.com/office/drawing/2014/main" id="{4ED7B5FC-560B-7FBF-1703-573F1AA6009C}"/>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3230" name="Text Box 30">
              <a:extLst>
                <a:ext uri="{FF2B5EF4-FFF2-40B4-BE49-F238E27FC236}">
                  <a16:creationId xmlns:a16="http://schemas.microsoft.com/office/drawing/2014/main" id="{87A297DD-C7AD-225C-7A75-3B6B27684EE6}"/>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63231" name="Text Box 31">
              <a:extLst>
                <a:ext uri="{FF2B5EF4-FFF2-40B4-BE49-F238E27FC236}">
                  <a16:creationId xmlns:a16="http://schemas.microsoft.com/office/drawing/2014/main" id="{11F00367-2F7F-EB56-BBDD-B04C7C2DC311}"/>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63232" name="Text Box 32">
              <a:extLst>
                <a:ext uri="{FF2B5EF4-FFF2-40B4-BE49-F238E27FC236}">
                  <a16:creationId xmlns:a16="http://schemas.microsoft.com/office/drawing/2014/main" id="{73407875-8255-A043-E1DA-0844FA6277DE}"/>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pic>
        <p:nvPicPr>
          <p:cNvPr id="563234" name="working.avi">
            <a:extLst>
              <a:ext uri="{FF2B5EF4-FFF2-40B4-BE49-F238E27FC236}">
                <a16:creationId xmlns:a16="http://schemas.microsoft.com/office/drawing/2014/main" id="{FBBD09BC-644C-D3CD-E666-72E29EE9211D}"/>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781800" y="1752600"/>
            <a:ext cx="1676400" cy="1371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63235" name="Object 35">
            <a:extLst>
              <a:ext uri="{FF2B5EF4-FFF2-40B4-BE49-F238E27FC236}">
                <a16:creationId xmlns:a16="http://schemas.microsoft.com/office/drawing/2014/main" id="{312837A1-3E7B-359B-BC33-6AEAA35BD4C7}"/>
              </a:ext>
            </a:extLst>
          </p:cNvPr>
          <p:cNvGraphicFramePr>
            <a:graphicFrameLocks noChangeAspect="1"/>
          </p:cNvGraphicFramePr>
          <p:nvPr/>
        </p:nvGraphicFramePr>
        <p:xfrm>
          <a:off x="2743200" y="4572000"/>
          <a:ext cx="1219200" cy="914400"/>
        </p:xfrm>
        <a:graphic>
          <a:graphicData uri="http://schemas.openxmlformats.org/presentationml/2006/ole">
            <mc:AlternateContent xmlns:mc="http://schemas.openxmlformats.org/markup-compatibility/2006">
              <mc:Choice xmlns:v="urn:schemas-microsoft-com:vml" Requires="v">
                <p:oleObj name="Slide" r:id="rId5" imgW="4572000" imgH="3429000" progId="PowerPoint.Slide.8">
                  <p:embed/>
                </p:oleObj>
              </mc:Choice>
              <mc:Fallback>
                <p:oleObj name="Slide" r:id="rId5" imgW="4572000" imgH="3429000" progId="PowerPoint.Slide.8">
                  <p:embed/>
                  <p:pic>
                    <p:nvPicPr>
                      <p:cNvPr id="0" name="Object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4572000"/>
                        <a:ext cx="1219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3236" name="Line 36">
            <a:extLst>
              <a:ext uri="{FF2B5EF4-FFF2-40B4-BE49-F238E27FC236}">
                <a16:creationId xmlns:a16="http://schemas.microsoft.com/office/drawing/2014/main" id="{B9F72717-1216-EE8B-AE4C-F4C8913A2B8E}"/>
              </a:ext>
            </a:extLst>
          </p:cNvPr>
          <p:cNvSpPr>
            <a:spLocks noChangeShapeType="1"/>
          </p:cNvSpPr>
          <p:nvPr/>
        </p:nvSpPr>
        <p:spPr bwMode="auto">
          <a:xfrm>
            <a:off x="1143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563237" name="Picture 37">
            <a:extLst>
              <a:ext uri="{FF2B5EF4-FFF2-40B4-BE49-F238E27FC236}">
                <a16:creationId xmlns:a16="http://schemas.microsoft.com/office/drawing/2014/main" id="{2E082F3E-9253-2B4F-DB83-E92B324830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4572000"/>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38" name="Picture 38">
            <a:extLst>
              <a:ext uri="{FF2B5EF4-FFF2-40B4-BE49-F238E27FC236}">
                <a16:creationId xmlns:a16="http://schemas.microsoft.com/office/drawing/2014/main" id="{F63D1A66-CC1E-F043-98B8-8AA3F24596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4572000"/>
            <a:ext cx="566738"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39" name="Picture 39">
            <a:extLst>
              <a:ext uri="{FF2B5EF4-FFF2-40B4-BE49-F238E27FC236}">
                <a16:creationId xmlns:a16="http://schemas.microsoft.com/office/drawing/2014/main" id="{8DC49324-6DC5-6961-1CB7-B5EF91AA280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0200" y="4572000"/>
            <a:ext cx="45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3240" name="Line 40">
            <a:extLst>
              <a:ext uri="{FF2B5EF4-FFF2-40B4-BE49-F238E27FC236}">
                <a16:creationId xmlns:a16="http://schemas.microsoft.com/office/drawing/2014/main" id="{C4F507C0-5F03-AAF5-31E7-3C0E4254409C}"/>
              </a:ext>
            </a:extLst>
          </p:cNvPr>
          <p:cNvSpPr>
            <a:spLocks noChangeShapeType="1"/>
          </p:cNvSpPr>
          <p:nvPr/>
        </p:nvSpPr>
        <p:spPr bwMode="auto">
          <a:xfrm>
            <a:off x="1600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563241" name="Line 41">
            <a:extLst>
              <a:ext uri="{FF2B5EF4-FFF2-40B4-BE49-F238E27FC236}">
                <a16:creationId xmlns:a16="http://schemas.microsoft.com/office/drawing/2014/main" id="{62604E5D-2EC0-8ED2-204E-CF04289093C9}"/>
              </a:ext>
            </a:extLst>
          </p:cNvPr>
          <p:cNvSpPr>
            <a:spLocks noChangeShapeType="1"/>
          </p:cNvSpPr>
          <p:nvPr/>
        </p:nvSpPr>
        <p:spPr bwMode="auto">
          <a:xfrm>
            <a:off x="381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563243" name="Line 43">
            <a:extLst>
              <a:ext uri="{FF2B5EF4-FFF2-40B4-BE49-F238E27FC236}">
                <a16:creationId xmlns:a16="http://schemas.microsoft.com/office/drawing/2014/main" id="{0D7F59FE-853B-DFB7-DD65-AC980D0C4A04}"/>
              </a:ext>
            </a:extLst>
          </p:cNvPr>
          <p:cNvSpPr>
            <a:spLocks noChangeShapeType="1"/>
          </p:cNvSpPr>
          <p:nvPr/>
        </p:nvSpPr>
        <p:spPr bwMode="auto">
          <a:xfrm>
            <a:off x="2743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563245" name="Object 45">
            <a:extLst>
              <a:ext uri="{FF2B5EF4-FFF2-40B4-BE49-F238E27FC236}">
                <a16:creationId xmlns:a16="http://schemas.microsoft.com/office/drawing/2014/main" id="{E9CC0B7C-34C9-1382-3C36-ACA130337D7F}"/>
              </a:ext>
            </a:extLst>
          </p:cNvPr>
          <p:cNvGraphicFramePr>
            <a:graphicFrameLocks noChangeAspect="1"/>
          </p:cNvGraphicFramePr>
          <p:nvPr/>
        </p:nvGraphicFramePr>
        <p:xfrm>
          <a:off x="1524000" y="4013200"/>
          <a:ext cx="533400" cy="463550"/>
        </p:xfrm>
        <a:graphic>
          <a:graphicData uri="http://schemas.openxmlformats.org/presentationml/2006/ole">
            <mc:AlternateContent xmlns:mc="http://schemas.openxmlformats.org/markup-compatibility/2006">
              <mc:Choice xmlns:v="urn:schemas-microsoft-com:vml" Requires="v">
                <p:oleObj name="Photo Editor Photo" r:id="rId10" imgW="1295238" imgH="1123810" progId="MSPhotoEd.3">
                  <p:embed/>
                </p:oleObj>
              </mc:Choice>
              <mc:Fallback>
                <p:oleObj name="Photo Editor Photo" r:id="rId10" imgW="1295238" imgH="1123810" progId="MSPhotoEd.3">
                  <p:embed/>
                  <p:pic>
                    <p:nvPicPr>
                      <p:cNvPr id="0" name="Object 4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4013200"/>
                        <a:ext cx="5334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3247" name="Text Box 47">
            <a:extLst>
              <a:ext uri="{FF2B5EF4-FFF2-40B4-BE49-F238E27FC236}">
                <a16:creationId xmlns:a16="http://schemas.microsoft.com/office/drawing/2014/main" id="{FD455F04-1123-87C8-AE62-4CD60DFC79FB}"/>
              </a:ext>
            </a:extLst>
          </p:cNvPr>
          <p:cNvSpPr txBox="1">
            <a:spLocks noChangeArrowheads="1"/>
          </p:cNvSpPr>
          <p:nvPr/>
        </p:nvSpPr>
        <p:spPr bwMode="auto">
          <a:xfrm>
            <a:off x="3429000" y="17526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5632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63234"/>
                </p:tgtEl>
              </p:cMediaNode>
            </p:video>
            <p:seq concurrent="1" nextAc="seek">
              <p:cTn id="8" restart="whenNotActive" fill="hold" evtFilter="cancelBubble" nodeType="interactiveSeq">
                <p:stCondLst>
                  <p:cond evt="onClick" delay="0">
                    <p:tgtEl>
                      <p:spTgt spid="56323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63234"/>
                                        </p:tgtEl>
                                      </p:cBhvr>
                                    </p:cmd>
                                  </p:childTnLst>
                                </p:cTn>
                              </p:par>
                            </p:childTnLst>
                          </p:cTn>
                        </p:par>
                      </p:childTnLst>
                    </p:cTn>
                  </p:par>
                </p:childTnLst>
              </p:cTn>
              <p:nextCondLst>
                <p:cond evt="onClick" delay="0">
                  <p:tgtEl>
                    <p:spTgt spid="563234"/>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3" name="Text Box 3">
            <a:extLst>
              <a:ext uri="{FF2B5EF4-FFF2-40B4-BE49-F238E27FC236}">
                <a16:creationId xmlns:a16="http://schemas.microsoft.com/office/drawing/2014/main" id="{30DD7904-290B-76BF-E203-EAA91A1D6608}"/>
              </a:ext>
            </a:extLst>
          </p:cNvPr>
          <p:cNvSpPr txBox="1">
            <a:spLocks noChangeArrowheads="1"/>
          </p:cNvSpPr>
          <p:nvPr/>
        </p:nvSpPr>
        <p:spPr bwMode="auto">
          <a:xfrm>
            <a:off x="6781800" y="1295400"/>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b="0">
                <a:latin typeface="Tahoma" panose="020B0604030504040204" pitchFamily="34" charset="0"/>
              </a:rPr>
              <a:t>Intrusive</a:t>
            </a:r>
          </a:p>
        </p:txBody>
      </p:sp>
      <p:sp>
        <p:nvSpPr>
          <p:cNvPr id="573444" name="Rectangle 4">
            <a:extLst>
              <a:ext uri="{FF2B5EF4-FFF2-40B4-BE49-F238E27FC236}">
                <a16:creationId xmlns:a16="http://schemas.microsoft.com/office/drawing/2014/main" id="{8DCAB83D-CF52-FFE8-EADF-62E55B0CD9C3}"/>
              </a:ext>
            </a:extLst>
          </p:cNvPr>
          <p:cNvSpPr>
            <a:spLocks noGrp="1" noChangeArrowheads="1"/>
          </p:cNvSpPr>
          <p:nvPr>
            <p:ph type="title"/>
          </p:nvPr>
        </p:nvSpPr>
        <p:spPr/>
        <p:txBody>
          <a:bodyPr/>
          <a:lstStyle/>
          <a:p>
            <a:r>
              <a:rPr lang="en-CA" altLang="LID4096"/>
              <a:t>Video is here</a:t>
            </a:r>
          </a:p>
        </p:txBody>
      </p:sp>
      <p:sp>
        <p:nvSpPr>
          <p:cNvPr id="573445" name="Rectangle 5">
            <a:extLst>
              <a:ext uri="{FF2B5EF4-FFF2-40B4-BE49-F238E27FC236}">
                <a16:creationId xmlns:a16="http://schemas.microsoft.com/office/drawing/2014/main" id="{F509955A-35A7-5ADA-021D-458BEC77BF68}"/>
              </a:ext>
            </a:extLst>
          </p:cNvPr>
          <p:cNvSpPr>
            <a:spLocks noChangeArrowheads="1"/>
          </p:cNvSpPr>
          <p:nvPr/>
        </p:nvSpPr>
        <p:spPr bwMode="auto">
          <a:xfrm>
            <a:off x="5029200" y="2925763"/>
            <a:ext cx="3733800" cy="19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eaLnBrk="0" hangingPunct="0"/>
            <a:endParaRPr lang="en-CA" altLang="LID4096" b="0"/>
          </a:p>
        </p:txBody>
      </p:sp>
      <p:grpSp>
        <p:nvGrpSpPr>
          <p:cNvPr id="573446" name="Group 6">
            <a:extLst>
              <a:ext uri="{FF2B5EF4-FFF2-40B4-BE49-F238E27FC236}">
                <a16:creationId xmlns:a16="http://schemas.microsoft.com/office/drawing/2014/main" id="{894C8AFA-0BC7-CD69-C070-2F9A17695EDA}"/>
              </a:ext>
            </a:extLst>
          </p:cNvPr>
          <p:cNvGrpSpPr>
            <a:grpSpLocks/>
          </p:cNvGrpSpPr>
          <p:nvPr/>
        </p:nvGrpSpPr>
        <p:grpSpPr bwMode="auto">
          <a:xfrm>
            <a:off x="6858000" y="3581400"/>
            <a:ext cx="1917700" cy="2205038"/>
            <a:chOff x="3790" y="2259"/>
            <a:chExt cx="1208" cy="1389"/>
          </a:xfrm>
        </p:grpSpPr>
        <p:sp>
          <p:nvSpPr>
            <p:cNvPr id="573447" name="Oval 7">
              <a:extLst>
                <a:ext uri="{FF2B5EF4-FFF2-40B4-BE49-F238E27FC236}">
                  <a16:creationId xmlns:a16="http://schemas.microsoft.com/office/drawing/2014/main" id="{0C0CE808-C83C-187C-5DD6-048CE0F136A8}"/>
                </a:ext>
              </a:extLst>
            </p:cNvPr>
            <p:cNvSpPr>
              <a:spLocks noChangeArrowheads="1"/>
            </p:cNvSpPr>
            <p:nvPr/>
          </p:nvSpPr>
          <p:spPr bwMode="auto">
            <a:xfrm>
              <a:off x="3790" y="2634"/>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48" name="Oval 8">
              <a:extLst>
                <a:ext uri="{FF2B5EF4-FFF2-40B4-BE49-F238E27FC236}">
                  <a16:creationId xmlns:a16="http://schemas.microsoft.com/office/drawing/2014/main" id="{F4D67F17-FC04-A282-D1FA-25A6FCB7C393}"/>
                </a:ext>
              </a:extLst>
            </p:cNvPr>
            <p:cNvSpPr>
              <a:spLocks noChangeArrowheads="1"/>
            </p:cNvSpPr>
            <p:nvPr/>
          </p:nvSpPr>
          <p:spPr bwMode="auto">
            <a:xfrm>
              <a:off x="3790" y="2616"/>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49" name="AutoShape 9">
              <a:extLst>
                <a:ext uri="{FF2B5EF4-FFF2-40B4-BE49-F238E27FC236}">
                  <a16:creationId xmlns:a16="http://schemas.microsoft.com/office/drawing/2014/main" id="{507B04B1-C66E-5667-8B69-508F03705A69}"/>
                </a:ext>
              </a:extLst>
            </p:cNvPr>
            <p:cNvSpPr>
              <a:spLocks noChangeArrowheads="1"/>
            </p:cNvSpPr>
            <p:nvPr/>
          </p:nvSpPr>
          <p:spPr bwMode="auto">
            <a:xfrm rot="15720000" flipH="1" flipV="1">
              <a:off x="3775" y="2482"/>
              <a:ext cx="365" cy="300"/>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50" name="Rectangle 10">
              <a:extLst>
                <a:ext uri="{FF2B5EF4-FFF2-40B4-BE49-F238E27FC236}">
                  <a16:creationId xmlns:a16="http://schemas.microsoft.com/office/drawing/2014/main" id="{7F29F6CF-498B-B8C9-B010-B628214A18E6}"/>
                </a:ext>
              </a:extLst>
            </p:cNvPr>
            <p:cNvSpPr>
              <a:spLocks noChangeArrowheads="1"/>
            </p:cNvSpPr>
            <p:nvPr/>
          </p:nvSpPr>
          <p:spPr bwMode="auto">
            <a:xfrm rot="21120000">
              <a:off x="4109" y="2398"/>
              <a:ext cx="25" cy="4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73451" name="Group 11">
              <a:extLst>
                <a:ext uri="{FF2B5EF4-FFF2-40B4-BE49-F238E27FC236}">
                  <a16:creationId xmlns:a16="http://schemas.microsoft.com/office/drawing/2014/main" id="{23621500-3DAD-C206-36F4-8A0EABE14DA1}"/>
                </a:ext>
              </a:extLst>
            </p:cNvPr>
            <p:cNvGrpSpPr>
              <a:grpSpLocks/>
            </p:cNvGrpSpPr>
            <p:nvPr/>
          </p:nvGrpSpPr>
          <p:grpSpPr bwMode="auto">
            <a:xfrm>
              <a:off x="4200" y="2725"/>
              <a:ext cx="146" cy="46"/>
              <a:chOff x="4975" y="1601"/>
              <a:chExt cx="98" cy="31"/>
            </a:xfrm>
          </p:grpSpPr>
          <p:sp>
            <p:nvSpPr>
              <p:cNvPr id="573452" name="Arc 12">
                <a:extLst>
                  <a:ext uri="{FF2B5EF4-FFF2-40B4-BE49-F238E27FC236}">
                    <a16:creationId xmlns:a16="http://schemas.microsoft.com/office/drawing/2014/main" id="{3F9EBFBB-F35F-BD6F-670E-E31199CB2D44}"/>
                  </a:ext>
                </a:extLst>
              </p:cNvPr>
              <p:cNvSpPr>
                <a:spLocks/>
              </p:cNvSpPr>
              <p:nvPr/>
            </p:nvSpPr>
            <p:spPr bwMode="auto">
              <a:xfrm>
                <a:off x="4975" y="1602"/>
                <a:ext cx="49" cy="30"/>
              </a:xfrm>
              <a:custGeom>
                <a:avLst/>
                <a:gdLst>
                  <a:gd name="G0" fmla="+- 21589 0 0"/>
                  <a:gd name="G1" fmla="+- 21596 0 0"/>
                  <a:gd name="G2" fmla="+- 21600 0 0"/>
                  <a:gd name="T0" fmla="*/ 0 w 21589"/>
                  <a:gd name="T1" fmla="*/ 20895 h 21596"/>
                  <a:gd name="T2" fmla="*/ 21160 w 21589"/>
                  <a:gd name="T3" fmla="*/ 0 h 21596"/>
                  <a:gd name="T4" fmla="*/ 21589 w 21589"/>
                  <a:gd name="T5" fmla="*/ 21596 h 21596"/>
                </a:gdLst>
                <a:ahLst/>
                <a:cxnLst>
                  <a:cxn ang="0">
                    <a:pos x="T0" y="T1"/>
                  </a:cxn>
                  <a:cxn ang="0">
                    <a:pos x="T2" y="T3"/>
                  </a:cxn>
                  <a:cxn ang="0">
                    <a:pos x="T4" y="T5"/>
                  </a:cxn>
                </a:cxnLst>
                <a:rect l="0" t="0" r="r" b="b"/>
                <a:pathLst>
                  <a:path w="21589" h="21596" fill="none" extrusionOk="0">
                    <a:moveTo>
                      <a:pt x="0" y="20895"/>
                    </a:moveTo>
                    <a:cubicBezTo>
                      <a:pt x="373" y="9410"/>
                      <a:pt x="9671" y="228"/>
                      <a:pt x="21160" y="0"/>
                    </a:cubicBezTo>
                  </a:path>
                  <a:path w="21589" h="21596" stroke="0" extrusionOk="0">
                    <a:moveTo>
                      <a:pt x="0" y="20895"/>
                    </a:moveTo>
                    <a:cubicBezTo>
                      <a:pt x="373" y="9410"/>
                      <a:pt x="9671" y="228"/>
                      <a:pt x="21160" y="0"/>
                    </a:cubicBezTo>
                    <a:lnTo>
                      <a:pt x="21589" y="21596"/>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53" name="Arc 13">
                <a:extLst>
                  <a:ext uri="{FF2B5EF4-FFF2-40B4-BE49-F238E27FC236}">
                    <a16:creationId xmlns:a16="http://schemas.microsoft.com/office/drawing/2014/main" id="{EF168972-88A4-5A93-D52E-3D530E406630}"/>
                  </a:ext>
                </a:extLst>
              </p:cNvPr>
              <p:cNvSpPr>
                <a:spLocks/>
              </p:cNvSpPr>
              <p:nvPr/>
            </p:nvSpPr>
            <p:spPr bwMode="auto">
              <a:xfrm>
                <a:off x="5023" y="1601"/>
                <a:ext cx="50" cy="31"/>
              </a:xfrm>
              <a:custGeom>
                <a:avLst/>
                <a:gdLst>
                  <a:gd name="G0" fmla="+- 429 0 0"/>
                  <a:gd name="G1" fmla="+- 21600 0 0"/>
                  <a:gd name="G2" fmla="+- 21600 0 0"/>
                  <a:gd name="T0" fmla="*/ 0 w 22017"/>
                  <a:gd name="T1" fmla="*/ 4 h 21600"/>
                  <a:gd name="T2" fmla="*/ 22017 w 22017"/>
                  <a:gd name="T3" fmla="*/ 20885 h 21600"/>
                  <a:gd name="T4" fmla="*/ 429 w 22017"/>
                  <a:gd name="T5" fmla="*/ 21600 h 21600"/>
                </a:gdLst>
                <a:ahLst/>
                <a:cxnLst>
                  <a:cxn ang="0">
                    <a:pos x="T0" y="T1"/>
                  </a:cxn>
                  <a:cxn ang="0">
                    <a:pos x="T2" y="T3"/>
                  </a:cxn>
                  <a:cxn ang="0">
                    <a:pos x="T4" y="T5"/>
                  </a:cxn>
                </a:cxnLst>
                <a:rect l="0" t="0" r="r" b="b"/>
                <a:pathLst>
                  <a:path w="22017" h="21600" fill="none" extrusionOk="0">
                    <a:moveTo>
                      <a:pt x="0" y="4"/>
                    </a:moveTo>
                    <a:cubicBezTo>
                      <a:pt x="142" y="1"/>
                      <a:pt x="285" y="0"/>
                      <a:pt x="429" y="0"/>
                    </a:cubicBezTo>
                    <a:cubicBezTo>
                      <a:pt x="12080" y="0"/>
                      <a:pt x="21631" y="9240"/>
                      <a:pt x="22017" y="20884"/>
                    </a:cubicBezTo>
                  </a:path>
                  <a:path w="22017" h="21600" stroke="0" extrusionOk="0">
                    <a:moveTo>
                      <a:pt x="0" y="4"/>
                    </a:moveTo>
                    <a:cubicBezTo>
                      <a:pt x="142" y="1"/>
                      <a:pt x="285" y="0"/>
                      <a:pt x="429" y="0"/>
                    </a:cubicBezTo>
                    <a:cubicBezTo>
                      <a:pt x="12080" y="0"/>
                      <a:pt x="21631" y="9240"/>
                      <a:pt x="22017" y="20884"/>
                    </a:cubicBezTo>
                    <a:lnTo>
                      <a:pt x="429"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73454" name="Line 14">
              <a:extLst>
                <a:ext uri="{FF2B5EF4-FFF2-40B4-BE49-F238E27FC236}">
                  <a16:creationId xmlns:a16="http://schemas.microsoft.com/office/drawing/2014/main" id="{6D8225C1-69CC-1F63-A288-4FA50D88735D}"/>
                </a:ext>
              </a:extLst>
            </p:cNvPr>
            <p:cNvSpPr>
              <a:spLocks noChangeShapeType="1"/>
            </p:cNvSpPr>
            <p:nvPr/>
          </p:nvSpPr>
          <p:spPr bwMode="auto">
            <a:xfrm>
              <a:off x="4199" y="2769"/>
              <a:ext cx="14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55" name="Line 15">
              <a:extLst>
                <a:ext uri="{FF2B5EF4-FFF2-40B4-BE49-F238E27FC236}">
                  <a16:creationId xmlns:a16="http://schemas.microsoft.com/office/drawing/2014/main" id="{762E1E00-FC33-816B-D112-265D97927974}"/>
                </a:ext>
              </a:extLst>
            </p:cNvPr>
            <p:cNvSpPr>
              <a:spLocks noChangeShapeType="1"/>
            </p:cNvSpPr>
            <p:nvPr/>
          </p:nvSpPr>
          <p:spPr bwMode="auto">
            <a:xfrm flipH="1" flipV="1">
              <a:off x="4160" y="2758"/>
              <a:ext cx="40" cy="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73456" name="Group 16">
              <a:extLst>
                <a:ext uri="{FF2B5EF4-FFF2-40B4-BE49-F238E27FC236}">
                  <a16:creationId xmlns:a16="http://schemas.microsoft.com/office/drawing/2014/main" id="{88A9BBC6-8173-2FC6-6393-9D333FB0697E}"/>
                </a:ext>
              </a:extLst>
            </p:cNvPr>
            <p:cNvGrpSpPr>
              <a:grpSpLocks/>
            </p:cNvGrpSpPr>
            <p:nvPr/>
          </p:nvGrpSpPr>
          <p:grpSpPr bwMode="auto">
            <a:xfrm>
              <a:off x="4322" y="2259"/>
              <a:ext cx="676" cy="1076"/>
              <a:chOff x="4260" y="2783"/>
              <a:chExt cx="868" cy="1363"/>
            </a:xfrm>
          </p:grpSpPr>
          <p:sp>
            <p:nvSpPr>
              <p:cNvPr id="573457" name="Line 17">
                <a:extLst>
                  <a:ext uri="{FF2B5EF4-FFF2-40B4-BE49-F238E27FC236}">
                    <a16:creationId xmlns:a16="http://schemas.microsoft.com/office/drawing/2014/main" id="{7F042514-0603-8F0B-086C-45C73F14F505}"/>
                  </a:ext>
                </a:extLst>
              </p:cNvPr>
              <p:cNvSpPr>
                <a:spLocks noChangeShapeType="1"/>
              </p:cNvSpPr>
              <p:nvPr/>
            </p:nvSpPr>
            <p:spPr bwMode="auto">
              <a:xfrm flipH="1">
                <a:off x="4630" y="3610"/>
                <a:ext cx="498" cy="11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58" name="Line 18">
                <a:extLst>
                  <a:ext uri="{FF2B5EF4-FFF2-40B4-BE49-F238E27FC236}">
                    <a16:creationId xmlns:a16="http://schemas.microsoft.com/office/drawing/2014/main" id="{1966678F-CDE0-FC8F-C7E1-302E80AC0F15}"/>
                  </a:ext>
                </a:extLst>
              </p:cNvPr>
              <p:cNvSpPr>
                <a:spLocks noChangeShapeType="1"/>
              </p:cNvSpPr>
              <p:nvPr/>
            </p:nvSpPr>
            <p:spPr bwMode="auto">
              <a:xfrm>
                <a:off x="4630" y="3724"/>
                <a:ext cx="269" cy="42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59" name="Line 19">
                <a:extLst>
                  <a:ext uri="{FF2B5EF4-FFF2-40B4-BE49-F238E27FC236}">
                    <a16:creationId xmlns:a16="http://schemas.microsoft.com/office/drawing/2014/main" id="{0ED29EB2-CC81-5F7B-9DDF-D992725F4CC3}"/>
                  </a:ext>
                </a:extLst>
              </p:cNvPr>
              <p:cNvSpPr>
                <a:spLocks noChangeShapeType="1"/>
              </p:cNvSpPr>
              <p:nvPr/>
            </p:nvSpPr>
            <p:spPr bwMode="auto">
              <a:xfrm flipH="1">
                <a:off x="4634" y="3114"/>
                <a:ext cx="227" cy="35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0" name="Line 20">
                <a:extLst>
                  <a:ext uri="{FF2B5EF4-FFF2-40B4-BE49-F238E27FC236}">
                    <a16:creationId xmlns:a16="http://schemas.microsoft.com/office/drawing/2014/main" id="{0FCA0B95-35D6-5425-C3C3-79C0894EDCED}"/>
                  </a:ext>
                </a:extLst>
              </p:cNvPr>
              <p:cNvSpPr>
                <a:spLocks noChangeShapeType="1"/>
              </p:cNvSpPr>
              <p:nvPr/>
            </p:nvSpPr>
            <p:spPr bwMode="auto">
              <a:xfrm flipH="1" flipV="1">
                <a:off x="4580" y="3278"/>
                <a:ext cx="48" cy="17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1" name="Line 21">
                <a:extLst>
                  <a:ext uri="{FF2B5EF4-FFF2-40B4-BE49-F238E27FC236}">
                    <a16:creationId xmlns:a16="http://schemas.microsoft.com/office/drawing/2014/main" id="{846CCD28-ABFD-9035-8907-717ABE4DB1DD}"/>
                  </a:ext>
                </a:extLst>
              </p:cNvPr>
              <p:cNvSpPr>
                <a:spLocks noChangeShapeType="1"/>
              </p:cNvSpPr>
              <p:nvPr/>
            </p:nvSpPr>
            <p:spPr bwMode="auto">
              <a:xfrm flipH="1">
                <a:off x="4565" y="3108"/>
                <a:ext cx="73" cy="1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2" name="Arc 22">
                <a:extLst>
                  <a:ext uri="{FF2B5EF4-FFF2-40B4-BE49-F238E27FC236}">
                    <a16:creationId xmlns:a16="http://schemas.microsoft.com/office/drawing/2014/main" id="{C2630683-822D-E314-EC02-520B0B7B53D5}"/>
                  </a:ext>
                </a:extLst>
              </p:cNvPr>
              <p:cNvSpPr>
                <a:spLocks/>
              </p:cNvSpPr>
              <p:nvPr/>
            </p:nvSpPr>
            <p:spPr bwMode="auto">
              <a:xfrm>
                <a:off x="4515" y="2928"/>
                <a:ext cx="432" cy="296"/>
              </a:xfrm>
              <a:custGeom>
                <a:avLst/>
                <a:gdLst>
                  <a:gd name="G0" fmla="+- 0 0 0"/>
                  <a:gd name="G1" fmla="+- 18907 0 0"/>
                  <a:gd name="G2" fmla="+- 21600 0 0"/>
                  <a:gd name="T0" fmla="*/ 10444 w 20281"/>
                  <a:gd name="T1" fmla="*/ 0 h 18907"/>
                  <a:gd name="T2" fmla="*/ 20281 w 20281"/>
                  <a:gd name="T3" fmla="*/ 11475 h 18907"/>
                  <a:gd name="T4" fmla="*/ 0 w 20281"/>
                  <a:gd name="T5" fmla="*/ 18907 h 18907"/>
                </a:gdLst>
                <a:ahLst/>
                <a:cxnLst>
                  <a:cxn ang="0">
                    <a:pos x="T0" y="T1"/>
                  </a:cxn>
                  <a:cxn ang="0">
                    <a:pos x="T2" y="T3"/>
                  </a:cxn>
                  <a:cxn ang="0">
                    <a:pos x="T4" y="T5"/>
                  </a:cxn>
                </a:cxnLst>
                <a:rect l="0" t="0" r="r" b="b"/>
                <a:pathLst>
                  <a:path w="20281" h="18907" fill="none" extrusionOk="0">
                    <a:moveTo>
                      <a:pt x="10444" y="-1"/>
                    </a:moveTo>
                    <a:cubicBezTo>
                      <a:pt x="14998" y="2515"/>
                      <a:pt x="18491" y="6590"/>
                      <a:pt x="20281" y="11474"/>
                    </a:cubicBezTo>
                  </a:path>
                  <a:path w="20281" h="18907" stroke="0" extrusionOk="0">
                    <a:moveTo>
                      <a:pt x="10444" y="-1"/>
                    </a:moveTo>
                    <a:cubicBezTo>
                      <a:pt x="14998" y="2515"/>
                      <a:pt x="18491" y="6590"/>
                      <a:pt x="20281" y="11474"/>
                    </a:cubicBezTo>
                    <a:lnTo>
                      <a:pt x="0" y="18907"/>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3" name="Oval 23">
                <a:extLst>
                  <a:ext uri="{FF2B5EF4-FFF2-40B4-BE49-F238E27FC236}">
                    <a16:creationId xmlns:a16="http://schemas.microsoft.com/office/drawing/2014/main" id="{645A562A-67ED-EA85-24BA-BBF20CD53A46}"/>
                  </a:ext>
                </a:extLst>
              </p:cNvPr>
              <p:cNvSpPr>
                <a:spLocks noChangeArrowheads="1"/>
              </p:cNvSpPr>
              <p:nvPr/>
            </p:nvSpPr>
            <p:spPr bwMode="auto">
              <a:xfrm>
                <a:off x="4531" y="2783"/>
                <a:ext cx="198" cy="27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4" name="Line 24">
                <a:extLst>
                  <a:ext uri="{FF2B5EF4-FFF2-40B4-BE49-F238E27FC236}">
                    <a16:creationId xmlns:a16="http://schemas.microsoft.com/office/drawing/2014/main" id="{CBB88093-39A9-D961-B2CE-6C28103A1B5F}"/>
                  </a:ext>
                </a:extLst>
              </p:cNvPr>
              <p:cNvSpPr>
                <a:spLocks noChangeShapeType="1"/>
              </p:cNvSpPr>
              <p:nvPr/>
            </p:nvSpPr>
            <p:spPr bwMode="auto">
              <a:xfrm>
                <a:off x="4941" y="3106"/>
                <a:ext cx="73" cy="16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5" name="Line 25">
                <a:extLst>
                  <a:ext uri="{FF2B5EF4-FFF2-40B4-BE49-F238E27FC236}">
                    <a16:creationId xmlns:a16="http://schemas.microsoft.com/office/drawing/2014/main" id="{87BFC8CD-40A4-F2BC-DEF0-14EA899B4743}"/>
                  </a:ext>
                </a:extLst>
              </p:cNvPr>
              <p:cNvSpPr>
                <a:spLocks noChangeShapeType="1"/>
              </p:cNvSpPr>
              <p:nvPr/>
            </p:nvSpPr>
            <p:spPr bwMode="auto">
              <a:xfrm>
                <a:off x="5014" y="3266"/>
                <a:ext cx="114" cy="3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6" name="Line 26">
                <a:extLst>
                  <a:ext uri="{FF2B5EF4-FFF2-40B4-BE49-F238E27FC236}">
                    <a16:creationId xmlns:a16="http://schemas.microsoft.com/office/drawing/2014/main" id="{2A4E71F3-EBC4-D7D4-71E2-E9AE0C24D68A}"/>
                  </a:ext>
                </a:extLst>
              </p:cNvPr>
              <p:cNvSpPr>
                <a:spLocks noChangeShapeType="1"/>
              </p:cNvSpPr>
              <p:nvPr/>
            </p:nvSpPr>
            <p:spPr bwMode="auto">
              <a:xfrm flipV="1">
                <a:off x="4260" y="3299"/>
                <a:ext cx="305" cy="6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73467" name="Rectangle 27">
              <a:extLst>
                <a:ext uri="{FF2B5EF4-FFF2-40B4-BE49-F238E27FC236}">
                  <a16:creationId xmlns:a16="http://schemas.microsoft.com/office/drawing/2014/main" id="{9090F472-A23D-BE34-C350-18190A5DE7C3}"/>
                </a:ext>
              </a:extLst>
            </p:cNvPr>
            <p:cNvSpPr>
              <a:spLocks noChangeArrowheads="1"/>
            </p:cNvSpPr>
            <p:nvPr/>
          </p:nvSpPr>
          <p:spPr bwMode="auto">
            <a:xfrm flipH="1">
              <a:off x="3882" y="2297"/>
              <a:ext cx="208" cy="115"/>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8" name="Rectangle 28">
              <a:extLst>
                <a:ext uri="{FF2B5EF4-FFF2-40B4-BE49-F238E27FC236}">
                  <a16:creationId xmlns:a16="http://schemas.microsoft.com/office/drawing/2014/main" id="{F0B6FBE3-0DAE-0347-8730-036484E11F40}"/>
                </a:ext>
              </a:extLst>
            </p:cNvPr>
            <p:cNvSpPr>
              <a:spLocks noChangeArrowheads="1"/>
            </p:cNvSpPr>
            <p:nvPr/>
          </p:nvSpPr>
          <p:spPr bwMode="auto">
            <a:xfrm flipH="1">
              <a:off x="4101" y="2327"/>
              <a:ext cx="21" cy="54"/>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69" name="Line 29">
              <a:extLst>
                <a:ext uri="{FF2B5EF4-FFF2-40B4-BE49-F238E27FC236}">
                  <a16:creationId xmlns:a16="http://schemas.microsoft.com/office/drawing/2014/main" id="{3A8CC21D-90A4-4991-59BF-4D4A4751C376}"/>
                </a:ext>
              </a:extLst>
            </p:cNvPr>
            <p:cNvSpPr>
              <a:spLocks noChangeShapeType="1"/>
            </p:cNvSpPr>
            <p:nvPr/>
          </p:nvSpPr>
          <p:spPr bwMode="auto">
            <a:xfrm>
              <a:off x="4272" y="3072"/>
              <a:ext cx="0" cy="576"/>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573470" name="Group 30">
            <a:extLst>
              <a:ext uri="{FF2B5EF4-FFF2-40B4-BE49-F238E27FC236}">
                <a16:creationId xmlns:a16="http://schemas.microsoft.com/office/drawing/2014/main" id="{A29D859A-0139-9934-2F6D-50C3B11E626B}"/>
              </a:ext>
            </a:extLst>
          </p:cNvPr>
          <p:cNvGrpSpPr>
            <a:grpSpLocks/>
          </p:cNvGrpSpPr>
          <p:nvPr/>
        </p:nvGrpSpPr>
        <p:grpSpPr bwMode="auto">
          <a:xfrm>
            <a:off x="304800" y="5791200"/>
            <a:ext cx="8458200" cy="762000"/>
            <a:chOff x="192" y="3648"/>
            <a:chExt cx="5328" cy="480"/>
          </a:xfrm>
        </p:grpSpPr>
        <p:sp>
          <p:nvSpPr>
            <p:cNvPr id="573471" name="AutoShape 31">
              <a:extLst>
                <a:ext uri="{FF2B5EF4-FFF2-40B4-BE49-F238E27FC236}">
                  <a16:creationId xmlns:a16="http://schemas.microsoft.com/office/drawing/2014/main" id="{8C8CFD69-6945-B9A7-8D04-1122D82B0E5E}"/>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3472" name="Text Box 32">
              <a:extLst>
                <a:ext uri="{FF2B5EF4-FFF2-40B4-BE49-F238E27FC236}">
                  <a16:creationId xmlns:a16="http://schemas.microsoft.com/office/drawing/2014/main" id="{3DB7E312-0885-C63F-A687-42EEF0BFB8A0}"/>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73473" name="Text Box 33">
              <a:extLst>
                <a:ext uri="{FF2B5EF4-FFF2-40B4-BE49-F238E27FC236}">
                  <a16:creationId xmlns:a16="http://schemas.microsoft.com/office/drawing/2014/main" id="{A4EBDA6B-8628-DB98-BB35-78B6DA497029}"/>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73474" name="Text Box 34">
              <a:extLst>
                <a:ext uri="{FF2B5EF4-FFF2-40B4-BE49-F238E27FC236}">
                  <a16:creationId xmlns:a16="http://schemas.microsoft.com/office/drawing/2014/main" id="{FAA8704E-087C-CE88-7279-4FDD2F5D09D1}"/>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pic>
        <p:nvPicPr>
          <p:cNvPr id="573475" name="sneeze.avi">
            <a:hlinkClick r:id="" action="ppaction://media"/>
            <a:extLst>
              <a:ext uri="{FF2B5EF4-FFF2-40B4-BE49-F238E27FC236}">
                <a16:creationId xmlns:a16="http://schemas.microsoft.com/office/drawing/2014/main" id="{504052A9-0503-5A07-5D70-095E2226F43E}"/>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781800" y="1752600"/>
            <a:ext cx="1676400" cy="1371600"/>
          </a:xfrm>
          <a:prstGeom prst="rect">
            <a:avLst/>
          </a:prstGeom>
          <a:noFill/>
          <a:extLst>
            <a:ext uri="{909E8E84-426E-40DD-AFC4-6F175D3DCCD1}">
              <a14:hiddenFill xmlns:a14="http://schemas.microsoft.com/office/drawing/2010/main">
                <a:solidFill>
                  <a:srgbClr val="FFFFFF"/>
                </a:solidFill>
              </a14:hiddenFill>
            </a:ext>
          </a:extLst>
        </p:spPr>
      </p:pic>
      <p:sp>
        <p:nvSpPr>
          <p:cNvPr id="573477" name="Line 37">
            <a:extLst>
              <a:ext uri="{FF2B5EF4-FFF2-40B4-BE49-F238E27FC236}">
                <a16:creationId xmlns:a16="http://schemas.microsoft.com/office/drawing/2014/main" id="{529ED2BA-995B-3979-A5C5-0DE7411B83D1}"/>
              </a:ext>
            </a:extLst>
          </p:cNvPr>
          <p:cNvSpPr>
            <a:spLocks noChangeShapeType="1"/>
          </p:cNvSpPr>
          <p:nvPr/>
        </p:nvSpPr>
        <p:spPr bwMode="auto">
          <a:xfrm>
            <a:off x="1143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573478" name="Picture 38">
            <a:extLst>
              <a:ext uri="{FF2B5EF4-FFF2-40B4-BE49-F238E27FC236}">
                <a16:creationId xmlns:a16="http://schemas.microsoft.com/office/drawing/2014/main" id="{E0FA2E8B-6780-3EFF-402D-0CE66908AA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572000"/>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79" name="Picture 39">
            <a:extLst>
              <a:ext uri="{FF2B5EF4-FFF2-40B4-BE49-F238E27FC236}">
                <a16:creationId xmlns:a16="http://schemas.microsoft.com/office/drawing/2014/main" id="{42433BED-6108-086E-FFBD-F5BA9FCBC0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572000"/>
            <a:ext cx="566738"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80" name="Picture 40">
            <a:extLst>
              <a:ext uri="{FF2B5EF4-FFF2-40B4-BE49-F238E27FC236}">
                <a16:creationId xmlns:a16="http://schemas.microsoft.com/office/drawing/2014/main" id="{705ED339-35A7-185E-4776-867B59D1F8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4572000"/>
            <a:ext cx="45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3481" name="Line 41">
            <a:extLst>
              <a:ext uri="{FF2B5EF4-FFF2-40B4-BE49-F238E27FC236}">
                <a16:creationId xmlns:a16="http://schemas.microsoft.com/office/drawing/2014/main" id="{D7E0223C-2978-7B12-6672-582AF0AF63E3}"/>
              </a:ext>
            </a:extLst>
          </p:cNvPr>
          <p:cNvSpPr>
            <a:spLocks noChangeShapeType="1"/>
          </p:cNvSpPr>
          <p:nvPr/>
        </p:nvSpPr>
        <p:spPr bwMode="auto">
          <a:xfrm>
            <a:off x="1600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573482" name="Line 42">
            <a:extLst>
              <a:ext uri="{FF2B5EF4-FFF2-40B4-BE49-F238E27FC236}">
                <a16:creationId xmlns:a16="http://schemas.microsoft.com/office/drawing/2014/main" id="{192AC670-76FA-BC7B-F19C-90F10FCCCEC8}"/>
              </a:ext>
            </a:extLst>
          </p:cNvPr>
          <p:cNvSpPr>
            <a:spLocks noChangeShapeType="1"/>
          </p:cNvSpPr>
          <p:nvPr/>
        </p:nvSpPr>
        <p:spPr bwMode="auto">
          <a:xfrm>
            <a:off x="381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573484" name="Object 44">
            <a:extLst>
              <a:ext uri="{FF2B5EF4-FFF2-40B4-BE49-F238E27FC236}">
                <a16:creationId xmlns:a16="http://schemas.microsoft.com/office/drawing/2014/main" id="{D5F29C5E-1D96-A45F-C982-691B65935832}"/>
              </a:ext>
            </a:extLst>
          </p:cNvPr>
          <p:cNvGraphicFramePr>
            <a:graphicFrameLocks noChangeAspect="1"/>
          </p:cNvGraphicFramePr>
          <p:nvPr/>
        </p:nvGraphicFramePr>
        <p:xfrm>
          <a:off x="2743200" y="4572000"/>
          <a:ext cx="1219200" cy="914400"/>
        </p:xfrm>
        <a:graphic>
          <a:graphicData uri="http://schemas.openxmlformats.org/presentationml/2006/ole">
            <mc:AlternateContent xmlns:mc="http://schemas.openxmlformats.org/markup-compatibility/2006">
              <mc:Choice xmlns:v="urn:schemas-microsoft-com:vml" Requires="v">
                <p:oleObj name="Slide" r:id="rId8" imgW="4572000" imgH="3429000" progId="PowerPoint.Slide.8">
                  <p:embed/>
                </p:oleObj>
              </mc:Choice>
              <mc:Fallback>
                <p:oleObj name="Slide" r:id="rId8" imgW="4572000" imgH="3429000" progId="PowerPoint.Slide.8">
                  <p:embed/>
                  <p:pic>
                    <p:nvPicPr>
                      <p:cNvPr id="0" name="Object 4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4572000"/>
                        <a:ext cx="1219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3485" name="Line 45">
            <a:extLst>
              <a:ext uri="{FF2B5EF4-FFF2-40B4-BE49-F238E27FC236}">
                <a16:creationId xmlns:a16="http://schemas.microsoft.com/office/drawing/2014/main" id="{251EC77D-D963-945D-7D88-EB2E4BB174BF}"/>
              </a:ext>
            </a:extLst>
          </p:cNvPr>
          <p:cNvSpPr>
            <a:spLocks noChangeShapeType="1"/>
          </p:cNvSpPr>
          <p:nvPr/>
        </p:nvSpPr>
        <p:spPr bwMode="auto">
          <a:xfrm>
            <a:off x="2743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573486" name="Object 46">
            <a:extLst>
              <a:ext uri="{FF2B5EF4-FFF2-40B4-BE49-F238E27FC236}">
                <a16:creationId xmlns:a16="http://schemas.microsoft.com/office/drawing/2014/main" id="{A52F24F5-108E-C62A-34A3-B40F58023D61}"/>
              </a:ext>
            </a:extLst>
          </p:cNvPr>
          <p:cNvGraphicFramePr>
            <a:graphicFrameLocks noChangeAspect="1"/>
          </p:cNvGraphicFramePr>
          <p:nvPr/>
        </p:nvGraphicFramePr>
        <p:xfrm>
          <a:off x="1524000" y="4013200"/>
          <a:ext cx="533400" cy="463550"/>
        </p:xfrm>
        <a:graphic>
          <a:graphicData uri="http://schemas.openxmlformats.org/presentationml/2006/ole">
            <mc:AlternateContent xmlns:mc="http://schemas.openxmlformats.org/markup-compatibility/2006">
              <mc:Choice xmlns:v="urn:schemas-microsoft-com:vml" Requires="v">
                <p:oleObj name="Photo Editor Photo" r:id="rId10" imgW="1295238" imgH="1123810" progId="MSPhotoEd.3">
                  <p:embed/>
                </p:oleObj>
              </mc:Choice>
              <mc:Fallback>
                <p:oleObj name="Photo Editor Photo" r:id="rId10" imgW="1295238" imgH="1123810" progId="MSPhotoEd.3">
                  <p:embed/>
                  <p:pic>
                    <p:nvPicPr>
                      <p:cNvPr id="0" name="Object 4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4013200"/>
                        <a:ext cx="5334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3488" name="Text Box 48">
            <a:extLst>
              <a:ext uri="{FF2B5EF4-FFF2-40B4-BE49-F238E27FC236}">
                <a16:creationId xmlns:a16="http://schemas.microsoft.com/office/drawing/2014/main" id="{7C388578-BA93-E4E3-07E9-DE2B35DA144B}"/>
              </a:ext>
            </a:extLst>
          </p:cNvPr>
          <p:cNvSpPr txBox="1">
            <a:spLocks noChangeArrowheads="1"/>
          </p:cNvSpPr>
          <p:nvPr/>
        </p:nvSpPr>
        <p:spPr bwMode="auto">
          <a:xfrm>
            <a:off x="3429000" y="17526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57347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73475"/>
                </p:tgtEl>
              </p:cMediaNode>
            </p:video>
            <p:seq concurrent="1" nextAc="seek">
              <p:cTn id="8" restart="whenNotActive" fill="hold" evtFilter="cancelBubble" nodeType="interactiveSeq">
                <p:stCondLst>
                  <p:cond evt="onClick" delay="0">
                    <p:tgtEl>
                      <p:spTgt spid="57347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73475"/>
                                        </p:tgtEl>
                                      </p:cBhvr>
                                    </p:cmd>
                                  </p:childTnLst>
                                </p:cTn>
                              </p:par>
                            </p:childTnLst>
                          </p:cTn>
                        </p:par>
                      </p:childTnLst>
                    </p:cTn>
                  </p:par>
                </p:childTnLst>
              </p:cTn>
              <p:nextCondLst>
                <p:cond evt="onClick" delay="0">
                  <p:tgtEl>
                    <p:spTgt spid="573475"/>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a:extLst>
              <a:ext uri="{FF2B5EF4-FFF2-40B4-BE49-F238E27FC236}">
                <a16:creationId xmlns:a16="http://schemas.microsoft.com/office/drawing/2014/main" id="{95D54E1B-CA9D-729C-05F7-CDB06542AB14}"/>
              </a:ext>
            </a:extLst>
          </p:cNvPr>
          <p:cNvSpPr>
            <a:spLocks noGrp="1" noChangeArrowheads="1"/>
          </p:cNvSpPr>
          <p:nvPr>
            <p:ph type="title"/>
          </p:nvPr>
        </p:nvSpPr>
        <p:spPr/>
        <p:txBody>
          <a:bodyPr/>
          <a:lstStyle/>
          <a:p>
            <a:r>
              <a:rPr lang="en-CA" altLang="LID4096"/>
              <a:t>Video is here</a:t>
            </a:r>
          </a:p>
        </p:txBody>
      </p:sp>
      <p:sp>
        <p:nvSpPr>
          <p:cNvPr id="569347" name="Rectangle 3">
            <a:extLst>
              <a:ext uri="{FF2B5EF4-FFF2-40B4-BE49-F238E27FC236}">
                <a16:creationId xmlns:a16="http://schemas.microsoft.com/office/drawing/2014/main" id="{9CAAA27A-FB1C-B5BA-36E3-A1F21546D7DD}"/>
              </a:ext>
            </a:extLst>
          </p:cNvPr>
          <p:cNvSpPr>
            <a:spLocks noChangeArrowheads="1"/>
          </p:cNvSpPr>
          <p:nvPr/>
        </p:nvSpPr>
        <p:spPr bwMode="auto">
          <a:xfrm>
            <a:off x="5029200" y="2925763"/>
            <a:ext cx="3733800" cy="19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eaLnBrk="0" hangingPunct="0"/>
            <a:endParaRPr lang="en-CA" altLang="LID4096" b="0"/>
          </a:p>
        </p:txBody>
      </p:sp>
      <p:grpSp>
        <p:nvGrpSpPr>
          <p:cNvPr id="569348" name="Group 4">
            <a:extLst>
              <a:ext uri="{FF2B5EF4-FFF2-40B4-BE49-F238E27FC236}">
                <a16:creationId xmlns:a16="http://schemas.microsoft.com/office/drawing/2014/main" id="{705A0C65-F506-5561-CE1B-995DB90F1129}"/>
              </a:ext>
            </a:extLst>
          </p:cNvPr>
          <p:cNvGrpSpPr>
            <a:grpSpLocks/>
          </p:cNvGrpSpPr>
          <p:nvPr/>
        </p:nvGrpSpPr>
        <p:grpSpPr bwMode="auto">
          <a:xfrm>
            <a:off x="6858000" y="3581400"/>
            <a:ext cx="1917700" cy="2205038"/>
            <a:chOff x="3790" y="2259"/>
            <a:chExt cx="1208" cy="1389"/>
          </a:xfrm>
        </p:grpSpPr>
        <p:sp>
          <p:nvSpPr>
            <p:cNvPr id="569349" name="Oval 5">
              <a:extLst>
                <a:ext uri="{FF2B5EF4-FFF2-40B4-BE49-F238E27FC236}">
                  <a16:creationId xmlns:a16="http://schemas.microsoft.com/office/drawing/2014/main" id="{A37EFF0D-E2EE-84C6-B4F9-7FB6ED20C7CE}"/>
                </a:ext>
              </a:extLst>
            </p:cNvPr>
            <p:cNvSpPr>
              <a:spLocks noChangeArrowheads="1"/>
            </p:cNvSpPr>
            <p:nvPr/>
          </p:nvSpPr>
          <p:spPr bwMode="auto">
            <a:xfrm>
              <a:off x="3790" y="2634"/>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50" name="Oval 6">
              <a:extLst>
                <a:ext uri="{FF2B5EF4-FFF2-40B4-BE49-F238E27FC236}">
                  <a16:creationId xmlns:a16="http://schemas.microsoft.com/office/drawing/2014/main" id="{2F9967A2-EAFE-AA01-C771-7078A3E0B7B9}"/>
                </a:ext>
              </a:extLst>
            </p:cNvPr>
            <p:cNvSpPr>
              <a:spLocks noChangeArrowheads="1"/>
            </p:cNvSpPr>
            <p:nvPr/>
          </p:nvSpPr>
          <p:spPr bwMode="auto">
            <a:xfrm>
              <a:off x="3790" y="2616"/>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51" name="AutoShape 7">
              <a:extLst>
                <a:ext uri="{FF2B5EF4-FFF2-40B4-BE49-F238E27FC236}">
                  <a16:creationId xmlns:a16="http://schemas.microsoft.com/office/drawing/2014/main" id="{02E5ED34-5EFF-25B6-BD56-3F649CE3CECF}"/>
                </a:ext>
              </a:extLst>
            </p:cNvPr>
            <p:cNvSpPr>
              <a:spLocks noChangeArrowheads="1"/>
            </p:cNvSpPr>
            <p:nvPr/>
          </p:nvSpPr>
          <p:spPr bwMode="auto">
            <a:xfrm rot="15720000" flipH="1" flipV="1">
              <a:off x="3775" y="2482"/>
              <a:ext cx="365" cy="300"/>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52" name="Rectangle 8">
              <a:extLst>
                <a:ext uri="{FF2B5EF4-FFF2-40B4-BE49-F238E27FC236}">
                  <a16:creationId xmlns:a16="http://schemas.microsoft.com/office/drawing/2014/main" id="{6A66E9B0-E057-B83E-E233-43262E494F6D}"/>
                </a:ext>
              </a:extLst>
            </p:cNvPr>
            <p:cNvSpPr>
              <a:spLocks noChangeArrowheads="1"/>
            </p:cNvSpPr>
            <p:nvPr/>
          </p:nvSpPr>
          <p:spPr bwMode="auto">
            <a:xfrm rot="21120000">
              <a:off x="4109" y="2398"/>
              <a:ext cx="25" cy="4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69353" name="Group 9">
              <a:extLst>
                <a:ext uri="{FF2B5EF4-FFF2-40B4-BE49-F238E27FC236}">
                  <a16:creationId xmlns:a16="http://schemas.microsoft.com/office/drawing/2014/main" id="{DFC8A8D4-3527-951A-402F-85C4115159C6}"/>
                </a:ext>
              </a:extLst>
            </p:cNvPr>
            <p:cNvGrpSpPr>
              <a:grpSpLocks/>
            </p:cNvGrpSpPr>
            <p:nvPr/>
          </p:nvGrpSpPr>
          <p:grpSpPr bwMode="auto">
            <a:xfrm>
              <a:off x="4200" y="2725"/>
              <a:ext cx="146" cy="46"/>
              <a:chOff x="4975" y="1601"/>
              <a:chExt cx="98" cy="31"/>
            </a:xfrm>
          </p:grpSpPr>
          <p:sp>
            <p:nvSpPr>
              <p:cNvPr id="569354" name="Arc 10">
                <a:extLst>
                  <a:ext uri="{FF2B5EF4-FFF2-40B4-BE49-F238E27FC236}">
                    <a16:creationId xmlns:a16="http://schemas.microsoft.com/office/drawing/2014/main" id="{7197F646-0B1E-A6F8-FE87-4BD4493CBDA8}"/>
                  </a:ext>
                </a:extLst>
              </p:cNvPr>
              <p:cNvSpPr>
                <a:spLocks/>
              </p:cNvSpPr>
              <p:nvPr/>
            </p:nvSpPr>
            <p:spPr bwMode="auto">
              <a:xfrm>
                <a:off x="4975" y="1602"/>
                <a:ext cx="49" cy="30"/>
              </a:xfrm>
              <a:custGeom>
                <a:avLst/>
                <a:gdLst>
                  <a:gd name="G0" fmla="+- 21589 0 0"/>
                  <a:gd name="G1" fmla="+- 21596 0 0"/>
                  <a:gd name="G2" fmla="+- 21600 0 0"/>
                  <a:gd name="T0" fmla="*/ 0 w 21589"/>
                  <a:gd name="T1" fmla="*/ 20895 h 21596"/>
                  <a:gd name="T2" fmla="*/ 21160 w 21589"/>
                  <a:gd name="T3" fmla="*/ 0 h 21596"/>
                  <a:gd name="T4" fmla="*/ 21589 w 21589"/>
                  <a:gd name="T5" fmla="*/ 21596 h 21596"/>
                </a:gdLst>
                <a:ahLst/>
                <a:cxnLst>
                  <a:cxn ang="0">
                    <a:pos x="T0" y="T1"/>
                  </a:cxn>
                  <a:cxn ang="0">
                    <a:pos x="T2" y="T3"/>
                  </a:cxn>
                  <a:cxn ang="0">
                    <a:pos x="T4" y="T5"/>
                  </a:cxn>
                </a:cxnLst>
                <a:rect l="0" t="0" r="r" b="b"/>
                <a:pathLst>
                  <a:path w="21589" h="21596" fill="none" extrusionOk="0">
                    <a:moveTo>
                      <a:pt x="0" y="20895"/>
                    </a:moveTo>
                    <a:cubicBezTo>
                      <a:pt x="373" y="9410"/>
                      <a:pt x="9671" y="228"/>
                      <a:pt x="21160" y="0"/>
                    </a:cubicBezTo>
                  </a:path>
                  <a:path w="21589" h="21596" stroke="0" extrusionOk="0">
                    <a:moveTo>
                      <a:pt x="0" y="20895"/>
                    </a:moveTo>
                    <a:cubicBezTo>
                      <a:pt x="373" y="9410"/>
                      <a:pt x="9671" y="228"/>
                      <a:pt x="21160" y="0"/>
                    </a:cubicBezTo>
                    <a:lnTo>
                      <a:pt x="21589" y="21596"/>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55" name="Arc 11">
                <a:extLst>
                  <a:ext uri="{FF2B5EF4-FFF2-40B4-BE49-F238E27FC236}">
                    <a16:creationId xmlns:a16="http://schemas.microsoft.com/office/drawing/2014/main" id="{61DC79A9-3175-2EFB-CF20-078D8C4F3F4E}"/>
                  </a:ext>
                </a:extLst>
              </p:cNvPr>
              <p:cNvSpPr>
                <a:spLocks/>
              </p:cNvSpPr>
              <p:nvPr/>
            </p:nvSpPr>
            <p:spPr bwMode="auto">
              <a:xfrm>
                <a:off x="5023" y="1601"/>
                <a:ext cx="50" cy="31"/>
              </a:xfrm>
              <a:custGeom>
                <a:avLst/>
                <a:gdLst>
                  <a:gd name="G0" fmla="+- 429 0 0"/>
                  <a:gd name="G1" fmla="+- 21600 0 0"/>
                  <a:gd name="G2" fmla="+- 21600 0 0"/>
                  <a:gd name="T0" fmla="*/ 0 w 22017"/>
                  <a:gd name="T1" fmla="*/ 4 h 21600"/>
                  <a:gd name="T2" fmla="*/ 22017 w 22017"/>
                  <a:gd name="T3" fmla="*/ 20885 h 21600"/>
                  <a:gd name="T4" fmla="*/ 429 w 22017"/>
                  <a:gd name="T5" fmla="*/ 21600 h 21600"/>
                </a:gdLst>
                <a:ahLst/>
                <a:cxnLst>
                  <a:cxn ang="0">
                    <a:pos x="T0" y="T1"/>
                  </a:cxn>
                  <a:cxn ang="0">
                    <a:pos x="T2" y="T3"/>
                  </a:cxn>
                  <a:cxn ang="0">
                    <a:pos x="T4" y="T5"/>
                  </a:cxn>
                </a:cxnLst>
                <a:rect l="0" t="0" r="r" b="b"/>
                <a:pathLst>
                  <a:path w="22017" h="21600" fill="none" extrusionOk="0">
                    <a:moveTo>
                      <a:pt x="0" y="4"/>
                    </a:moveTo>
                    <a:cubicBezTo>
                      <a:pt x="142" y="1"/>
                      <a:pt x="285" y="0"/>
                      <a:pt x="429" y="0"/>
                    </a:cubicBezTo>
                    <a:cubicBezTo>
                      <a:pt x="12080" y="0"/>
                      <a:pt x="21631" y="9240"/>
                      <a:pt x="22017" y="20884"/>
                    </a:cubicBezTo>
                  </a:path>
                  <a:path w="22017" h="21600" stroke="0" extrusionOk="0">
                    <a:moveTo>
                      <a:pt x="0" y="4"/>
                    </a:moveTo>
                    <a:cubicBezTo>
                      <a:pt x="142" y="1"/>
                      <a:pt x="285" y="0"/>
                      <a:pt x="429" y="0"/>
                    </a:cubicBezTo>
                    <a:cubicBezTo>
                      <a:pt x="12080" y="0"/>
                      <a:pt x="21631" y="9240"/>
                      <a:pt x="22017" y="20884"/>
                    </a:cubicBezTo>
                    <a:lnTo>
                      <a:pt x="429"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69356" name="Line 12">
              <a:extLst>
                <a:ext uri="{FF2B5EF4-FFF2-40B4-BE49-F238E27FC236}">
                  <a16:creationId xmlns:a16="http://schemas.microsoft.com/office/drawing/2014/main" id="{1768F06A-0186-D747-66A5-0F0EB9299FED}"/>
                </a:ext>
              </a:extLst>
            </p:cNvPr>
            <p:cNvSpPr>
              <a:spLocks noChangeShapeType="1"/>
            </p:cNvSpPr>
            <p:nvPr/>
          </p:nvSpPr>
          <p:spPr bwMode="auto">
            <a:xfrm>
              <a:off x="4199" y="2769"/>
              <a:ext cx="14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57" name="Line 13">
              <a:extLst>
                <a:ext uri="{FF2B5EF4-FFF2-40B4-BE49-F238E27FC236}">
                  <a16:creationId xmlns:a16="http://schemas.microsoft.com/office/drawing/2014/main" id="{8F4B1947-BE98-8693-7362-F50D300EDEA7}"/>
                </a:ext>
              </a:extLst>
            </p:cNvPr>
            <p:cNvSpPr>
              <a:spLocks noChangeShapeType="1"/>
            </p:cNvSpPr>
            <p:nvPr/>
          </p:nvSpPr>
          <p:spPr bwMode="auto">
            <a:xfrm flipH="1" flipV="1">
              <a:off x="4160" y="2758"/>
              <a:ext cx="40" cy="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69358" name="Group 14">
              <a:extLst>
                <a:ext uri="{FF2B5EF4-FFF2-40B4-BE49-F238E27FC236}">
                  <a16:creationId xmlns:a16="http://schemas.microsoft.com/office/drawing/2014/main" id="{5FB4417A-38AA-D5B0-BCE6-48BF79711C15}"/>
                </a:ext>
              </a:extLst>
            </p:cNvPr>
            <p:cNvGrpSpPr>
              <a:grpSpLocks/>
            </p:cNvGrpSpPr>
            <p:nvPr/>
          </p:nvGrpSpPr>
          <p:grpSpPr bwMode="auto">
            <a:xfrm>
              <a:off x="4322" y="2259"/>
              <a:ext cx="676" cy="1076"/>
              <a:chOff x="4260" y="2783"/>
              <a:chExt cx="868" cy="1363"/>
            </a:xfrm>
          </p:grpSpPr>
          <p:sp>
            <p:nvSpPr>
              <p:cNvPr id="569359" name="Line 15">
                <a:extLst>
                  <a:ext uri="{FF2B5EF4-FFF2-40B4-BE49-F238E27FC236}">
                    <a16:creationId xmlns:a16="http://schemas.microsoft.com/office/drawing/2014/main" id="{083781CD-81F7-979F-1CD8-92155A034749}"/>
                  </a:ext>
                </a:extLst>
              </p:cNvPr>
              <p:cNvSpPr>
                <a:spLocks noChangeShapeType="1"/>
              </p:cNvSpPr>
              <p:nvPr/>
            </p:nvSpPr>
            <p:spPr bwMode="auto">
              <a:xfrm flipH="1">
                <a:off x="4630" y="3610"/>
                <a:ext cx="498" cy="11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0" name="Line 16">
                <a:extLst>
                  <a:ext uri="{FF2B5EF4-FFF2-40B4-BE49-F238E27FC236}">
                    <a16:creationId xmlns:a16="http://schemas.microsoft.com/office/drawing/2014/main" id="{1666118A-12F3-DEBF-0D55-0FD56D511876}"/>
                  </a:ext>
                </a:extLst>
              </p:cNvPr>
              <p:cNvSpPr>
                <a:spLocks noChangeShapeType="1"/>
              </p:cNvSpPr>
              <p:nvPr/>
            </p:nvSpPr>
            <p:spPr bwMode="auto">
              <a:xfrm>
                <a:off x="4630" y="3724"/>
                <a:ext cx="269" cy="42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1" name="Line 17">
                <a:extLst>
                  <a:ext uri="{FF2B5EF4-FFF2-40B4-BE49-F238E27FC236}">
                    <a16:creationId xmlns:a16="http://schemas.microsoft.com/office/drawing/2014/main" id="{B9466572-971E-ACB2-1973-D1B4255F96F2}"/>
                  </a:ext>
                </a:extLst>
              </p:cNvPr>
              <p:cNvSpPr>
                <a:spLocks noChangeShapeType="1"/>
              </p:cNvSpPr>
              <p:nvPr/>
            </p:nvSpPr>
            <p:spPr bwMode="auto">
              <a:xfrm flipH="1">
                <a:off x="4634" y="3114"/>
                <a:ext cx="227" cy="35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2" name="Line 18">
                <a:extLst>
                  <a:ext uri="{FF2B5EF4-FFF2-40B4-BE49-F238E27FC236}">
                    <a16:creationId xmlns:a16="http://schemas.microsoft.com/office/drawing/2014/main" id="{A85FFB83-4965-7C74-845E-60DB7BF6A75F}"/>
                  </a:ext>
                </a:extLst>
              </p:cNvPr>
              <p:cNvSpPr>
                <a:spLocks noChangeShapeType="1"/>
              </p:cNvSpPr>
              <p:nvPr/>
            </p:nvSpPr>
            <p:spPr bwMode="auto">
              <a:xfrm flipH="1" flipV="1">
                <a:off x="4580" y="3278"/>
                <a:ext cx="48" cy="17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3" name="Line 19">
                <a:extLst>
                  <a:ext uri="{FF2B5EF4-FFF2-40B4-BE49-F238E27FC236}">
                    <a16:creationId xmlns:a16="http://schemas.microsoft.com/office/drawing/2014/main" id="{A1C8F1D3-240F-7E36-278D-89D8AA848838}"/>
                  </a:ext>
                </a:extLst>
              </p:cNvPr>
              <p:cNvSpPr>
                <a:spLocks noChangeShapeType="1"/>
              </p:cNvSpPr>
              <p:nvPr/>
            </p:nvSpPr>
            <p:spPr bwMode="auto">
              <a:xfrm flipH="1">
                <a:off x="4565" y="3108"/>
                <a:ext cx="73" cy="1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4" name="Arc 20">
                <a:extLst>
                  <a:ext uri="{FF2B5EF4-FFF2-40B4-BE49-F238E27FC236}">
                    <a16:creationId xmlns:a16="http://schemas.microsoft.com/office/drawing/2014/main" id="{A7A9B7DD-8F3E-4CFD-02AC-A6C1C7475706}"/>
                  </a:ext>
                </a:extLst>
              </p:cNvPr>
              <p:cNvSpPr>
                <a:spLocks/>
              </p:cNvSpPr>
              <p:nvPr/>
            </p:nvSpPr>
            <p:spPr bwMode="auto">
              <a:xfrm>
                <a:off x="4515" y="2928"/>
                <a:ext cx="432" cy="296"/>
              </a:xfrm>
              <a:custGeom>
                <a:avLst/>
                <a:gdLst>
                  <a:gd name="G0" fmla="+- 0 0 0"/>
                  <a:gd name="G1" fmla="+- 18907 0 0"/>
                  <a:gd name="G2" fmla="+- 21600 0 0"/>
                  <a:gd name="T0" fmla="*/ 10444 w 20281"/>
                  <a:gd name="T1" fmla="*/ 0 h 18907"/>
                  <a:gd name="T2" fmla="*/ 20281 w 20281"/>
                  <a:gd name="T3" fmla="*/ 11475 h 18907"/>
                  <a:gd name="T4" fmla="*/ 0 w 20281"/>
                  <a:gd name="T5" fmla="*/ 18907 h 18907"/>
                </a:gdLst>
                <a:ahLst/>
                <a:cxnLst>
                  <a:cxn ang="0">
                    <a:pos x="T0" y="T1"/>
                  </a:cxn>
                  <a:cxn ang="0">
                    <a:pos x="T2" y="T3"/>
                  </a:cxn>
                  <a:cxn ang="0">
                    <a:pos x="T4" y="T5"/>
                  </a:cxn>
                </a:cxnLst>
                <a:rect l="0" t="0" r="r" b="b"/>
                <a:pathLst>
                  <a:path w="20281" h="18907" fill="none" extrusionOk="0">
                    <a:moveTo>
                      <a:pt x="10444" y="-1"/>
                    </a:moveTo>
                    <a:cubicBezTo>
                      <a:pt x="14998" y="2515"/>
                      <a:pt x="18491" y="6590"/>
                      <a:pt x="20281" y="11474"/>
                    </a:cubicBezTo>
                  </a:path>
                  <a:path w="20281" h="18907" stroke="0" extrusionOk="0">
                    <a:moveTo>
                      <a:pt x="10444" y="-1"/>
                    </a:moveTo>
                    <a:cubicBezTo>
                      <a:pt x="14998" y="2515"/>
                      <a:pt x="18491" y="6590"/>
                      <a:pt x="20281" y="11474"/>
                    </a:cubicBezTo>
                    <a:lnTo>
                      <a:pt x="0" y="18907"/>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5" name="Oval 21">
                <a:extLst>
                  <a:ext uri="{FF2B5EF4-FFF2-40B4-BE49-F238E27FC236}">
                    <a16:creationId xmlns:a16="http://schemas.microsoft.com/office/drawing/2014/main" id="{72CF2B47-1941-1F87-5949-D322CE6331B2}"/>
                  </a:ext>
                </a:extLst>
              </p:cNvPr>
              <p:cNvSpPr>
                <a:spLocks noChangeArrowheads="1"/>
              </p:cNvSpPr>
              <p:nvPr/>
            </p:nvSpPr>
            <p:spPr bwMode="auto">
              <a:xfrm>
                <a:off x="4531" y="2783"/>
                <a:ext cx="198" cy="27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6" name="Line 22">
                <a:extLst>
                  <a:ext uri="{FF2B5EF4-FFF2-40B4-BE49-F238E27FC236}">
                    <a16:creationId xmlns:a16="http://schemas.microsoft.com/office/drawing/2014/main" id="{EB37576A-47FA-3102-7A4B-52A816195CA7}"/>
                  </a:ext>
                </a:extLst>
              </p:cNvPr>
              <p:cNvSpPr>
                <a:spLocks noChangeShapeType="1"/>
              </p:cNvSpPr>
              <p:nvPr/>
            </p:nvSpPr>
            <p:spPr bwMode="auto">
              <a:xfrm>
                <a:off x="4941" y="3106"/>
                <a:ext cx="73" cy="16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7" name="Line 23">
                <a:extLst>
                  <a:ext uri="{FF2B5EF4-FFF2-40B4-BE49-F238E27FC236}">
                    <a16:creationId xmlns:a16="http://schemas.microsoft.com/office/drawing/2014/main" id="{1DDE6DFE-74C5-C85F-94BF-73E16C3AE116}"/>
                  </a:ext>
                </a:extLst>
              </p:cNvPr>
              <p:cNvSpPr>
                <a:spLocks noChangeShapeType="1"/>
              </p:cNvSpPr>
              <p:nvPr/>
            </p:nvSpPr>
            <p:spPr bwMode="auto">
              <a:xfrm>
                <a:off x="5014" y="3266"/>
                <a:ext cx="114" cy="3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68" name="Line 24">
                <a:extLst>
                  <a:ext uri="{FF2B5EF4-FFF2-40B4-BE49-F238E27FC236}">
                    <a16:creationId xmlns:a16="http://schemas.microsoft.com/office/drawing/2014/main" id="{115B276B-0ADA-EB26-A254-CBB52B7D4363}"/>
                  </a:ext>
                </a:extLst>
              </p:cNvPr>
              <p:cNvSpPr>
                <a:spLocks noChangeShapeType="1"/>
              </p:cNvSpPr>
              <p:nvPr/>
            </p:nvSpPr>
            <p:spPr bwMode="auto">
              <a:xfrm flipV="1">
                <a:off x="4260" y="3299"/>
                <a:ext cx="305" cy="6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69369" name="Rectangle 25">
              <a:extLst>
                <a:ext uri="{FF2B5EF4-FFF2-40B4-BE49-F238E27FC236}">
                  <a16:creationId xmlns:a16="http://schemas.microsoft.com/office/drawing/2014/main" id="{925B682E-A5C7-0E01-318E-F28C977DD19E}"/>
                </a:ext>
              </a:extLst>
            </p:cNvPr>
            <p:cNvSpPr>
              <a:spLocks noChangeArrowheads="1"/>
            </p:cNvSpPr>
            <p:nvPr/>
          </p:nvSpPr>
          <p:spPr bwMode="auto">
            <a:xfrm flipH="1">
              <a:off x="3882" y="2297"/>
              <a:ext cx="208" cy="115"/>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70" name="Rectangle 26">
              <a:extLst>
                <a:ext uri="{FF2B5EF4-FFF2-40B4-BE49-F238E27FC236}">
                  <a16:creationId xmlns:a16="http://schemas.microsoft.com/office/drawing/2014/main" id="{FAAD81B6-37AB-D6F8-0F4D-7403549F0377}"/>
                </a:ext>
              </a:extLst>
            </p:cNvPr>
            <p:cNvSpPr>
              <a:spLocks noChangeArrowheads="1"/>
            </p:cNvSpPr>
            <p:nvPr/>
          </p:nvSpPr>
          <p:spPr bwMode="auto">
            <a:xfrm flipH="1">
              <a:off x="4101" y="2327"/>
              <a:ext cx="21" cy="54"/>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71" name="Line 27">
              <a:extLst>
                <a:ext uri="{FF2B5EF4-FFF2-40B4-BE49-F238E27FC236}">
                  <a16:creationId xmlns:a16="http://schemas.microsoft.com/office/drawing/2014/main" id="{A83E6C56-D4B3-6EB3-0C35-DB88B9B4CF93}"/>
                </a:ext>
              </a:extLst>
            </p:cNvPr>
            <p:cNvSpPr>
              <a:spLocks noChangeShapeType="1"/>
            </p:cNvSpPr>
            <p:nvPr/>
          </p:nvSpPr>
          <p:spPr bwMode="auto">
            <a:xfrm>
              <a:off x="4272" y="3072"/>
              <a:ext cx="0" cy="576"/>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569380" name="Text Box 36">
            <a:extLst>
              <a:ext uri="{FF2B5EF4-FFF2-40B4-BE49-F238E27FC236}">
                <a16:creationId xmlns:a16="http://schemas.microsoft.com/office/drawing/2014/main" id="{0133C817-483E-F698-D5D1-4A72E0C6D227}"/>
              </a:ext>
            </a:extLst>
          </p:cNvPr>
          <p:cNvSpPr txBox="1">
            <a:spLocks noChangeArrowheads="1"/>
          </p:cNvSpPr>
          <p:nvPr/>
        </p:nvSpPr>
        <p:spPr bwMode="auto">
          <a:xfrm>
            <a:off x="6629400" y="12954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b="0">
                <a:latin typeface="Tahoma" panose="020B0604030504040204" pitchFamily="34" charset="0"/>
              </a:rPr>
              <a:t>“Big Brother”</a:t>
            </a:r>
          </a:p>
        </p:txBody>
      </p:sp>
      <p:grpSp>
        <p:nvGrpSpPr>
          <p:cNvPr id="569383" name="Group 39">
            <a:extLst>
              <a:ext uri="{FF2B5EF4-FFF2-40B4-BE49-F238E27FC236}">
                <a16:creationId xmlns:a16="http://schemas.microsoft.com/office/drawing/2014/main" id="{934C86C0-BF9F-82F7-6DC2-ADCC8B3EF056}"/>
              </a:ext>
            </a:extLst>
          </p:cNvPr>
          <p:cNvGrpSpPr>
            <a:grpSpLocks/>
          </p:cNvGrpSpPr>
          <p:nvPr/>
        </p:nvGrpSpPr>
        <p:grpSpPr bwMode="auto">
          <a:xfrm>
            <a:off x="304800" y="5791200"/>
            <a:ext cx="8458200" cy="762000"/>
            <a:chOff x="192" y="3648"/>
            <a:chExt cx="5328" cy="480"/>
          </a:xfrm>
        </p:grpSpPr>
        <p:sp>
          <p:nvSpPr>
            <p:cNvPr id="569384" name="AutoShape 40">
              <a:extLst>
                <a:ext uri="{FF2B5EF4-FFF2-40B4-BE49-F238E27FC236}">
                  <a16:creationId xmlns:a16="http://schemas.microsoft.com/office/drawing/2014/main" id="{B322EF71-F1D9-06FE-AEDA-D8E56A19BC2E}"/>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9385" name="Text Box 41">
              <a:extLst>
                <a:ext uri="{FF2B5EF4-FFF2-40B4-BE49-F238E27FC236}">
                  <a16:creationId xmlns:a16="http://schemas.microsoft.com/office/drawing/2014/main" id="{CCD88D2C-8215-0492-CF92-A9B938A06D2C}"/>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69386" name="Text Box 42">
              <a:extLst>
                <a:ext uri="{FF2B5EF4-FFF2-40B4-BE49-F238E27FC236}">
                  <a16:creationId xmlns:a16="http://schemas.microsoft.com/office/drawing/2014/main" id="{474E07E2-502F-F83B-BE38-4A126A77A167}"/>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69387" name="Text Box 43">
              <a:extLst>
                <a:ext uri="{FF2B5EF4-FFF2-40B4-BE49-F238E27FC236}">
                  <a16:creationId xmlns:a16="http://schemas.microsoft.com/office/drawing/2014/main" id="{AD40FD76-10D6-8079-5823-463759A7FA9C}"/>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pic>
        <p:nvPicPr>
          <p:cNvPr id="569388" name="golf.avi">
            <a:hlinkClick r:id="" action="ppaction://media"/>
            <a:extLst>
              <a:ext uri="{FF2B5EF4-FFF2-40B4-BE49-F238E27FC236}">
                <a16:creationId xmlns:a16="http://schemas.microsoft.com/office/drawing/2014/main" id="{8A795D2B-2C8A-3AF1-B35B-A66EC6687DDD}"/>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781800" y="1752600"/>
            <a:ext cx="1676400" cy="1371600"/>
          </a:xfrm>
          <a:prstGeom prst="rect">
            <a:avLst/>
          </a:prstGeom>
          <a:noFill/>
          <a:extLst>
            <a:ext uri="{909E8E84-426E-40DD-AFC4-6F175D3DCCD1}">
              <a14:hiddenFill xmlns:a14="http://schemas.microsoft.com/office/drawing/2010/main">
                <a:solidFill>
                  <a:srgbClr val="FFFFFF"/>
                </a:solidFill>
              </a14:hiddenFill>
            </a:ext>
          </a:extLst>
        </p:spPr>
      </p:pic>
      <p:sp>
        <p:nvSpPr>
          <p:cNvPr id="569392" name="Line 48">
            <a:extLst>
              <a:ext uri="{FF2B5EF4-FFF2-40B4-BE49-F238E27FC236}">
                <a16:creationId xmlns:a16="http://schemas.microsoft.com/office/drawing/2014/main" id="{EBF29A17-B514-CEED-0E71-7172519C6D98}"/>
              </a:ext>
            </a:extLst>
          </p:cNvPr>
          <p:cNvSpPr>
            <a:spLocks noChangeShapeType="1"/>
          </p:cNvSpPr>
          <p:nvPr/>
        </p:nvSpPr>
        <p:spPr bwMode="auto">
          <a:xfrm>
            <a:off x="1143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569393" name="Picture 49">
            <a:extLst>
              <a:ext uri="{FF2B5EF4-FFF2-40B4-BE49-F238E27FC236}">
                <a16:creationId xmlns:a16="http://schemas.microsoft.com/office/drawing/2014/main" id="{4CDBBFF8-92A7-091F-0E91-088C4F0DDF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572000"/>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9394" name="Picture 50">
            <a:extLst>
              <a:ext uri="{FF2B5EF4-FFF2-40B4-BE49-F238E27FC236}">
                <a16:creationId xmlns:a16="http://schemas.microsoft.com/office/drawing/2014/main" id="{96E8548D-6F92-592A-E7C3-D24BFE9F07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572000"/>
            <a:ext cx="566738"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9395" name="Picture 51">
            <a:extLst>
              <a:ext uri="{FF2B5EF4-FFF2-40B4-BE49-F238E27FC236}">
                <a16:creationId xmlns:a16="http://schemas.microsoft.com/office/drawing/2014/main" id="{70EF142E-F6BE-AD08-EC41-78F8B7D1F8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4572000"/>
            <a:ext cx="45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9396" name="Line 52">
            <a:extLst>
              <a:ext uri="{FF2B5EF4-FFF2-40B4-BE49-F238E27FC236}">
                <a16:creationId xmlns:a16="http://schemas.microsoft.com/office/drawing/2014/main" id="{78A2735D-1EB0-E85B-7B80-5D073C3ADEEE}"/>
              </a:ext>
            </a:extLst>
          </p:cNvPr>
          <p:cNvSpPr>
            <a:spLocks noChangeShapeType="1"/>
          </p:cNvSpPr>
          <p:nvPr/>
        </p:nvSpPr>
        <p:spPr bwMode="auto">
          <a:xfrm>
            <a:off x="1600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569397" name="Line 53">
            <a:extLst>
              <a:ext uri="{FF2B5EF4-FFF2-40B4-BE49-F238E27FC236}">
                <a16:creationId xmlns:a16="http://schemas.microsoft.com/office/drawing/2014/main" id="{0FD59C22-7E92-051E-B8E6-C7399C42BC63}"/>
              </a:ext>
            </a:extLst>
          </p:cNvPr>
          <p:cNvSpPr>
            <a:spLocks noChangeShapeType="1"/>
          </p:cNvSpPr>
          <p:nvPr/>
        </p:nvSpPr>
        <p:spPr bwMode="auto">
          <a:xfrm>
            <a:off x="381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569398" name="Object 54">
            <a:extLst>
              <a:ext uri="{FF2B5EF4-FFF2-40B4-BE49-F238E27FC236}">
                <a16:creationId xmlns:a16="http://schemas.microsoft.com/office/drawing/2014/main" id="{AF7FF7C8-4C8D-F362-02DD-5A5E91469F03}"/>
              </a:ext>
            </a:extLst>
          </p:cNvPr>
          <p:cNvGraphicFramePr>
            <a:graphicFrameLocks noChangeAspect="1"/>
          </p:cNvGraphicFramePr>
          <p:nvPr/>
        </p:nvGraphicFramePr>
        <p:xfrm>
          <a:off x="2743200" y="4572000"/>
          <a:ext cx="1219200" cy="914400"/>
        </p:xfrm>
        <a:graphic>
          <a:graphicData uri="http://schemas.openxmlformats.org/presentationml/2006/ole">
            <mc:AlternateContent xmlns:mc="http://schemas.openxmlformats.org/markup-compatibility/2006">
              <mc:Choice xmlns:v="urn:schemas-microsoft-com:vml" Requires="v">
                <p:oleObj name="Slide" r:id="rId8" imgW="4572000" imgH="3429000" progId="PowerPoint.Slide.8">
                  <p:embed/>
                </p:oleObj>
              </mc:Choice>
              <mc:Fallback>
                <p:oleObj name="Slide" r:id="rId8" imgW="4572000" imgH="3429000" progId="PowerPoint.Slide.8">
                  <p:embed/>
                  <p:pic>
                    <p:nvPicPr>
                      <p:cNvPr id="0" name="Object 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4572000"/>
                        <a:ext cx="1219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399" name="Line 55">
            <a:extLst>
              <a:ext uri="{FF2B5EF4-FFF2-40B4-BE49-F238E27FC236}">
                <a16:creationId xmlns:a16="http://schemas.microsoft.com/office/drawing/2014/main" id="{DC333067-BF25-7C87-5CA3-51784AEC6DE8}"/>
              </a:ext>
            </a:extLst>
          </p:cNvPr>
          <p:cNvSpPr>
            <a:spLocks noChangeShapeType="1"/>
          </p:cNvSpPr>
          <p:nvPr/>
        </p:nvSpPr>
        <p:spPr bwMode="auto">
          <a:xfrm>
            <a:off x="2743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569400" name="Object 56">
            <a:extLst>
              <a:ext uri="{FF2B5EF4-FFF2-40B4-BE49-F238E27FC236}">
                <a16:creationId xmlns:a16="http://schemas.microsoft.com/office/drawing/2014/main" id="{D4177F7A-A1C9-DE7F-E968-8DB845BBB494}"/>
              </a:ext>
            </a:extLst>
          </p:cNvPr>
          <p:cNvGraphicFramePr>
            <a:graphicFrameLocks noChangeAspect="1"/>
          </p:cNvGraphicFramePr>
          <p:nvPr/>
        </p:nvGraphicFramePr>
        <p:xfrm>
          <a:off x="1524000" y="4013200"/>
          <a:ext cx="533400" cy="463550"/>
        </p:xfrm>
        <a:graphic>
          <a:graphicData uri="http://schemas.openxmlformats.org/presentationml/2006/ole">
            <mc:AlternateContent xmlns:mc="http://schemas.openxmlformats.org/markup-compatibility/2006">
              <mc:Choice xmlns:v="urn:schemas-microsoft-com:vml" Requires="v">
                <p:oleObj name="Photo Editor Photo" r:id="rId10" imgW="1295238" imgH="1123810" progId="MSPhotoEd.3">
                  <p:embed/>
                </p:oleObj>
              </mc:Choice>
              <mc:Fallback>
                <p:oleObj name="Photo Editor Photo" r:id="rId10" imgW="1295238" imgH="1123810" progId="MSPhotoEd.3">
                  <p:embed/>
                  <p:pic>
                    <p:nvPicPr>
                      <p:cNvPr id="0" name="Object 5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4013200"/>
                        <a:ext cx="5334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9401" name="Text Box 57">
            <a:extLst>
              <a:ext uri="{FF2B5EF4-FFF2-40B4-BE49-F238E27FC236}">
                <a16:creationId xmlns:a16="http://schemas.microsoft.com/office/drawing/2014/main" id="{500C4F56-E841-390B-5794-D22C163AD731}"/>
              </a:ext>
            </a:extLst>
          </p:cNvPr>
          <p:cNvSpPr txBox="1">
            <a:spLocks noChangeArrowheads="1"/>
          </p:cNvSpPr>
          <p:nvPr/>
        </p:nvSpPr>
        <p:spPr bwMode="auto">
          <a:xfrm>
            <a:off x="3429000" y="17526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56938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69388"/>
                </p:tgtEl>
              </p:cMediaNode>
            </p:video>
            <p:seq concurrent="1" nextAc="seek">
              <p:cTn id="8" restart="whenNotActive" fill="hold" evtFilter="cancelBubble" nodeType="interactiveSeq">
                <p:stCondLst>
                  <p:cond evt="onClick" delay="0">
                    <p:tgtEl>
                      <p:spTgt spid="56938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69388"/>
                                        </p:tgtEl>
                                      </p:cBhvr>
                                    </p:cmd>
                                  </p:childTnLst>
                                </p:cTn>
                              </p:par>
                            </p:childTnLst>
                          </p:cTn>
                        </p:par>
                      </p:childTnLst>
                    </p:cTn>
                  </p:par>
                </p:childTnLst>
              </p:cTn>
              <p:nextCondLst>
                <p:cond evt="onClick" delay="0">
                  <p:tgtEl>
                    <p:spTgt spid="569388"/>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428" name="Text Box 36">
            <a:extLst>
              <a:ext uri="{FF2B5EF4-FFF2-40B4-BE49-F238E27FC236}">
                <a16:creationId xmlns:a16="http://schemas.microsoft.com/office/drawing/2014/main" id="{25C5B9E0-C3D1-37B0-B1BC-F9F52E002C34}"/>
              </a:ext>
            </a:extLst>
          </p:cNvPr>
          <p:cNvSpPr txBox="1">
            <a:spLocks noChangeArrowheads="1"/>
          </p:cNvSpPr>
          <p:nvPr/>
        </p:nvSpPr>
        <p:spPr bwMode="auto">
          <a:xfrm>
            <a:off x="6172200" y="1295400"/>
            <a:ext cx="2667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b="0">
                <a:latin typeface="Tahoma" panose="020B0604030504040204" pitchFamily="34" charset="0"/>
              </a:rPr>
              <a:t>Home accidents</a:t>
            </a:r>
          </a:p>
        </p:txBody>
      </p:sp>
      <p:sp>
        <p:nvSpPr>
          <p:cNvPr id="571394" name="Rectangle 2">
            <a:extLst>
              <a:ext uri="{FF2B5EF4-FFF2-40B4-BE49-F238E27FC236}">
                <a16:creationId xmlns:a16="http://schemas.microsoft.com/office/drawing/2014/main" id="{35866864-D363-BF26-5BCB-BFF88D452481}"/>
              </a:ext>
            </a:extLst>
          </p:cNvPr>
          <p:cNvSpPr>
            <a:spLocks noGrp="1" noChangeArrowheads="1"/>
          </p:cNvSpPr>
          <p:nvPr>
            <p:ph type="title"/>
          </p:nvPr>
        </p:nvSpPr>
        <p:spPr/>
        <p:txBody>
          <a:bodyPr/>
          <a:lstStyle/>
          <a:p>
            <a:r>
              <a:rPr lang="en-CA" altLang="LID4096"/>
              <a:t>Video is here</a:t>
            </a:r>
          </a:p>
        </p:txBody>
      </p:sp>
      <p:sp>
        <p:nvSpPr>
          <p:cNvPr id="571395" name="Rectangle 3">
            <a:extLst>
              <a:ext uri="{FF2B5EF4-FFF2-40B4-BE49-F238E27FC236}">
                <a16:creationId xmlns:a16="http://schemas.microsoft.com/office/drawing/2014/main" id="{6C2B9C87-D1B9-55F1-0039-8B295F07804F}"/>
              </a:ext>
            </a:extLst>
          </p:cNvPr>
          <p:cNvSpPr>
            <a:spLocks noChangeArrowheads="1"/>
          </p:cNvSpPr>
          <p:nvPr/>
        </p:nvSpPr>
        <p:spPr bwMode="auto">
          <a:xfrm>
            <a:off x="5029200" y="2925763"/>
            <a:ext cx="3733800" cy="19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eaLnBrk="0" hangingPunct="0"/>
            <a:endParaRPr lang="en-CA" altLang="LID4096" b="0"/>
          </a:p>
        </p:txBody>
      </p:sp>
      <p:grpSp>
        <p:nvGrpSpPr>
          <p:cNvPr id="571396" name="Group 4">
            <a:extLst>
              <a:ext uri="{FF2B5EF4-FFF2-40B4-BE49-F238E27FC236}">
                <a16:creationId xmlns:a16="http://schemas.microsoft.com/office/drawing/2014/main" id="{1211E365-99B6-EAF1-EB8C-2E7E80DC6FA5}"/>
              </a:ext>
            </a:extLst>
          </p:cNvPr>
          <p:cNvGrpSpPr>
            <a:grpSpLocks/>
          </p:cNvGrpSpPr>
          <p:nvPr/>
        </p:nvGrpSpPr>
        <p:grpSpPr bwMode="auto">
          <a:xfrm>
            <a:off x="6858000" y="3581400"/>
            <a:ext cx="1917700" cy="2205038"/>
            <a:chOff x="3790" y="2259"/>
            <a:chExt cx="1208" cy="1389"/>
          </a:xfrm>
        </p:grpSpPr>
        <p:sp>
          <p:nvSpPr>
            <p:cNvPr id="571397" name="Oval 5">
              <a:extLst>
                <a:ext uri="{FF2B5EF4-FFF2-40B4-BE49-F238E27FC236}">
                  <a16:creationId xmlns:a16="http://schemas.microsoft.com/office/drawing/2014/main" id="{45777E56-D64E-83FC-E973-DB69BC122E0B}"/>
                </a:ext>
              </a:extLst>
            </p:cNvPr>
            <p:cNvSpPr>
              <a:spLocks noChangeArrowheads="1"/>
            </p:cNvSpPr>
            <p:nvPr/>
          </p:nvSpPr>
          <p:spPr bwMode="auto">
            <a:xfrm>
              <a:off x="3790" y="2634"/>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398" name="Oval 6">
              <a:extLst>
                <a:ext uri="{FF2B5EF4-FFF2-40B4-BE49-F238E27FC236}">
                  <a16:creationId xmlns:a16="http://schemas.microsoft.com/office/drawing/2014/main" id="{CDCBF0F6-0424-624D-215C-ED2CDFF589B4}"/>
                </a:ext>
              </a:extLst>
            </p:cNvPr>
            <p:cNvSpPr>
              <a:spLocks noChangeArrowheads="1"/>
            </p:cNvSpPr>
            <p:nvPr/>
          </p:nvSpPr>
          <p:spPr bwMode="auto">
            <a:xfrm>
              <a:off x="3790" y="2616"/>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399" name="AutoShape 7">
              <a:extLst>
                <a:ext uri="{FF2B5EF4-FFF2-40B4-BE49-F238E27FC236}">
                  <a16:creationId xmlns:a16="http://schemas.microsoft.com/office/drawing/2014/main" id="{AEBB2D43-B120-7EBC-9E54-17CD7A30E6A4}"/>
                </a:ext>
              </a:extLst>
            </p:cNvPr>
            <p:cNvSpPr>
              <a:spLocks noChangeArrowheads="1"/>
            </p:cNvSpPr>
            <p:nvPr/>
          </p:nvSpPr>
          <p:spPr bwMode="auto">
            <a:xfrm rot="15720000" flipH="1" flipV="1">
              <a:off x="3775" y="2482"/>
              <a:ext cx="365" cy="300"/>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00" name="Rectangle 8">
              <a:extLst>
                <a:ext uri="{FF2B5EF4-FFF2-40B4-BE49-F238E27FC236}">
                  <a16:creationId xmlns:a16="http://schemas.microsoft.com/office/drawing/2014/main" id="{52237B04-D475-46F7-4CFB-41F037D021F2}"/>
                </a:ext>
              </a:extLst>
            </p:cNvPr>
            <p:cNvSpPr>
              <a:spLocks noChangeArrowheads="1"/>
            </p:cNvSpPr>
            <p:nvPr/>
          </p:nvSpPr>
          <p:spPr bwMode="auto">
            <a:xfrm rot="21120000">
              <a:off x="4109" y="2398"/>
              <a:ext cx="25" cy="4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71401" name="Group 9">
              <a:extLst>
                <a:ext uri="{FF2B5EF4-FFF2-40B4-BE49-F238E27FC236}">
                  <a16:creationId xmlns:a16="http://schemas.microsoft.com/office/drawing/2014/main" id="{A42FFC07-E7A8-638E-5476-83E2467038EB}"/>
                </a:ext>
              </a:extLst>
            </p:cNvPr>
            <p:cNvGrpSpPr>
              <a:grpSpLocks/>
            </p:cNvGrpSpPr>
            <p:nvPr/>
          </p:nvGrpSpPr>
          <p:grpSpPr bwMode="auto">
            <a:xfrm>
              <a:off x="4200" y="2725"/>
              <a:ext cx="146" cy="46"/>
              <a:chOff x="4975" y="1601"/>
              <a:chExt cx="98" cy="31"/>
            </a:xfrm>
          </p:grpSpPr>
          <p:sp>
            <p:nvSpPr>
              <p:cNvPr id="571402" name="Arc 10">
                <a:extLst>
                  <a:ext uri="{FF2B5EF4-FFF2-40B4-BE49-F238E27FC236}">
                    <a16:creationId xmlns:a16="http://schemas.microsoft.com/office/drawing/2014/main" id="{B95E8523-B64A-D81C-62B6-EAE776807B5B}"/>
                  </a:ext>
                </a:extLst>
              </p:cNvPr>
              <p:cNvSpPr>
                <a:spLocks/>
              </p:cNvSpPr>
              <p:nvPr/>
            </p:nvSpPr>
            <p:spPr bwMode="auto">
              <a:xfrm>
                <a:off x="4975" y="1602"/>
                <a:ext cx="49" cy="30"/>
              </a:xfrm>
              <a:custGeom>
                <a:avLst/>
                <a:gdLst>
                  <a:gd name="G0" fmla="+- 21589 0 0"/>
                  <a:gd name="G1" fmla="+- 21596 0 0"/>
                  <a:gd name="G2" fmla="+- 21600 0 0"/>
                  <a:gd name="T0" fmla="*/ 0 w 21589"/>
                  <a:gd name="T1" fmla="*/ 20895 h 21596"/>
                  <a:gd name="T2" fmla="*/ 21160 w 21589"/>
                  <a:gd name="T3" fmla="*/ 0 h 21596"/>
                  <a:gd name="T4" fmla="*/ 21589 w 21589"/>
                  <a:gd name="T5" fmla="*/ 21596 h 21596"/>
                </a:gdLst>
                <a:ahLst/>
                <a:cxnLst>
                  <a:cxn ang="0">
                    <a:pos x="T0" y="T1"/>
                  </a:cxn>
                  <a:cxn ang="0">
                    <a:pos x="T2" y="T3"/>
                  </a:cxn>
                  <a:cxn ang="0">
                    <a:pos x="T4" y="T5"/>
                  </a:cxn>
                </a:cxnLst>
                <a:rect l="0" t="0" r="r" b="b"/>
                <a:pathLst>
                  <a:path w="21589" h="21596" fill="none" extrusionOk="0">
                    <a:moveTo>
                      <a:pt x="0" y="20895"/>
                    </a:moveTo>
                    <a:cubicBezTo>
                      <a:pt x="373" y="9410"/>
                      <a:pt x="9671" y="228"/>
                      <a:pt x="21160" y="0"/>
                    </a:cubicBezTo>
                  </a:path>
                  <a:path w="21589" h="21596" stroke="0" extrusionOk="0">
                    <a:moveTo>
                      <a:pt x="0" y="20895"/>
                    </a:moveTo>
                    <a:cubicBezTo>
                      <a:pt x="373" y="9410"/>
                      <a:pt x="9671" y="228"/>
                      <a:pt x="21160" y="0"/>
                    </a:cubicBezTo>
                    <a:lnTo>
                      <a:pt x="21589" y="21596"/>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03" name="Arc 11">
                <a:extLst>
                  <a:ext uri="{FF2B5EF4-FFF2-40B4-BE49-F238E27FC236}">
                    <a16:creationId xmlns:a16="http://schemas.microsoft.com/office/drawing/2014/main" id="{42DECC5E-B7FF-3FB2-7A01-4119BFD5EC7A}"/>
                  </a:ext>
                </a:extLst>
              </p:cNvPr>
              <p:cNvSpPr>
                <a:spLocks/>
              </p:cNvSpPr>
              <p:nvPr/>
            </p:nvSpPr>
            <p:spPr bwMode="auto">
              <a:xfrm>
                <a:off x="5023" y="1601"/>
                <a:ext cx="50" cy="31"/>
              </a:xfrm>
              <a:custGeom>
                <a:avLst/>
                <a:gdLst>
                  <a:gd name="G0" fmla="+- 429 0 0"/>
                  <a:gd name="G1" fmla="+- 21600 0 0"/>
                  <a:gd name="G2" fmla="+- 21600 0 0"/>
                  <a:gd name="T0" fmla="*/ 0 w 22017"/>
                  <a:gd name="T1" fmla="*/ 4 h 21600"/>
                  <a:gd name="T2" fmla="*/ 22017 w 22017"/>
                  <a:gd name="T3" fmla="*/ 20885 h 21600"/>
                  <a:gd name="T4" fmla="*/ 429 w 22017"/>
                  <a:gd name="T5" fmla="*/ 21600 h 21600"/>
                </a:gdLst>
                <a:ahLst/>
                <a:cxnLst>
                  <a:cxn ang="0">
                    <a:pos x="T0" y="T1"/>
                  </a:cxn>
                  <a:cxn ang="0">
                    <a:pos x="T2" y="T3"/>
                  </a:cxn>
                  <a:cxn ang="0">
                    <a:pos x="T4" y="T5"/>
                  </a:cxn>
                </a:cxnLst>
                <a:rect l="0" t="0" r="r" b="b"/>
                <a:pathLst>
                  <a:path w="22017" h="21600" fill="none" extrusionOk="0">
                    <a:moveTo>
                      <a:pt x="0" y="4"/>
                    </a:moveTo>
                    <a:cubicBezTo>
                      <a:pt x="142" y="1"/>
                      <a:pt x="285" y="0"/>
                      <a:pt x="429" y="0"/>
                    </a:cubicBezTo>
                    <a:cubicBezTo>
                      <a:pt x="12080" y="0"/>
                      <a:pt x="21631" y="9240"/>
                      <a:pt x="22017" y="20884"/>
                    </a:cubicBezTo>
                  </a:path>
                  <a:path w="22017" h="21600" stroke="0" extrusionOk="0">
                    <a:moveTo>
                      <a:pt x="0" y="4"/>
                    </a:moveTo>
                    <a:cubicBezTo>
                      <a:pt x="142" y="1"/>
                      <a:pt x="285" y="0"/>
                      <a:pt x="429" y="0"/>
                    </a:cubicBezTo>
                    <a:cubicBezTo>
                      <a:pt x="12080" y="0"/>
                      <a:pt x="21631" y="9240"/>
                      <a:pt x="22017" y="20884"/>
                    </a:cubicBezTo>
                    <a:lnTo>
                      <a:pt x="429"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71404" name="Line 12">
              <a:extLst>
                <a:ext uri="{FF2B5EF4-FFF2-40B4-BE49-F238E27FC236}">
                  <a16:creationId xmlns:a16="http://schemas.microsoft.com/office/drawing/2014/main" id="{3DF324D8-6A0F-66A2-A86B-5F271359FE64}"/>
                </a:ext>
              </a:extLst>
            </p:cNvPr>
            <p:cNvSpPr>
              <a:spLocks noChangeShapeType="1"/>
            </p:cNvSpPr>
            <p:nvPr/>
          </p:nvSpPr>
          <p:spPr bwMode="auto">
            <a:xfrm>
              <a:off x="4199" y="2769"/>
              <a:ext cx="14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05" name="Line 13">
              <a:extLst>
                <a:ext uri="{FF2B5EF4-FFF2-40B4-BE49-F238E27FC236}">
                  <a16:creationId xmlns:a16="http://schemas.microsoft.com/office/drawing/2014/main" id="{E7C8BE34-5A55-FACA-A32F-B22A50BF3921}"/>
                </a:ext>
              </a:extLst>
            </p:cNvPr>
            <p:cNvSpPr>
              <a:spLocks noChangeShapeType="1"/>
            </p:cNvSpPr>
            <p:nvPr/>
          </p:nvSpPr>
          <p:spPr bwMode="auto">
            <a:xfrm flipH="1" flipV="1">
              <a:off x="4160" y="2758"/>
              <a:ext cx="40" cy="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71406" name="Group 14">
              <a:extLst>
                <a:ext uri="{FF2B5EF4-FFF2-40B4-BE49-F238E27FC236}">
                  <a16:creationId xmlns:a16="http://schemas.microsoft.com/office/drawing/2014/main" id="{C2893D21-F1A5-4DCC-DDCE-09011CAC7FEA}"/>
                </a:ext>
              </a:extLst>
            </p:cNvPr>
            <p:cNvGrpSpPr>
              <a:grpSpLocks/>
            </p:cNvGrpSpPr>
            <p:nvPr/>
          </p:nvGrpSpPr>
          <p:grpSpPr bwMode="auto">
            <a:xfrm>
              <a:off x="4322" y="2259"/>
              <a:ext cx="676" cy="1076"/>
              <a:chOff x="4260" y="2783"/>
              <a:chExt cx="868" cy="1363"/>
            </a:xfrm>
          </p:grpSpPr>
          <p:sp>
            <p:nvSpPr>
              <p:cNvPr id="571407" name="Line 15">
                <a:extLst>
                  <a:ext uri="{FF2B5EF4-FFF2-40B4-BE49-F238E27FC236}">
                    <a16:creationId xmlns:a16="http://schemas.microsoft.com/office/drawing/2014/main" id="{7E6CDB77-15ED-AEF3-C50C-4DAAF694B77D}"/>
                  </a:ext>
                </a:extLst>
              </p:cNvPr>
              <p:cNvSpPr>
                <a:spLocks noChangeShapeType="1"/>
              </p:cNvSpPr>
              <p:nvPr/>
            </p:nvSpPr>
            <p:spPr bwMode="auto">
              <a:xfrm flipH="1">
                <a:off x="4630" y="3610"/>
                <a:ext cx="498" cy="11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08" name="Line 16">
                <a:extLst>
                  <a:ext uri="{FF2B5EF4-FFF2-40B4-BE49-F238E27FC236}">
                    <a16:creationId xmlns:a16="http://schemas.microsoft.com/office/drawing/2014/main" id="{7210A86B-78C4-F96D-F942-56E7873DBAB0}"/>
                  </a:ext>
                </a:extLst>
              </p:cNvPr>
              <p:cNvSpPr>
                <a:spLocks noChangeShapeType="1"/>
              </p:cNvSpPr>
              <p:nvPr/>
            </p:nvSpPr>
            <p:spPr bwMode="auto">
              <a:xfrm>
                <a:off x="4630" y="3724"/>
                <a:ext cx="269" cy="42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09" name="Line 17">
                <a:extLst>
                  <a:ext uri="{FF2B5EF4-FFF2-40B4-BE49-F238E27FC236}">
                    <a16:creationId xmlns:a16="http://schemas.microsoft.com/office/drawing/2014/main" id="{AC3EB3C1-8C09-37AC-3BCE-887D4D3271C3}"/>
                  </a:ext>
                </a:extLst>
              </p:cNvPr>
              <p:cNvSpPr>
                <a:spLocks noChangeShapeType="1"/>
              </p:cNvSpPr>
              <p:nvPr/>
            </p:nvSpPr>
            <p:spPr bwMode="auto">
              <a:xfrm flipH="1">
                <a:off x="4634" y="3114"/>
                <a:ext cx="227" cy="35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0" name="Line 18">
                <a:extLst>
                  <a:ext uri="{FF2B5EF4-FFF2-40B4-BE49-F238E27FC236}">
                    <a16:creationId xmlns:a16="http://schemas.microsoft.com/office/drawing/2014/main" id="{0168410B-C2FD-C7A7-8C6F-7B5A327E31ED}"/>
                  </a:ext>
                </a:extLst>
              </p:cNvPr>
              <p:cNvSpPr>
                <a:spLocks noChangeShapeType="1"/>
              </p:cNvSpPr>
              <p:nvPr/>
            </p:nvSpPr>
            <p:spPr bwMode="auto">
              <a:xfrm flipH="1" flipV="1">
                <a:off x="4580" y="3278"/>
                <a:ext cx="48" cy="17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1" name="Line 19">
                <a:extLst>
                  <a:ext uri="{FF2B5EF4-FFF2-40B4-BE49-F238E27FC236}">
                    <a16:creationId xmlns:a16="http://schemas.microsoft.com/office/drawing/2014/main" id="{4F828872-75E5-64D0-9F45-A55AF7539E64}"/>
                  </a:ext>
                </a:extLst>
              </p:cNvPr>
              <p:cNvSpPr>
                <a:spLocks noChangeShapeType="1"/>
              </p:cNvSpPr>
              <p:nvPr/>
            </p:nvSpPr>
            <p:spPr bwMode="auto">
              <a:xfrm flipH="1">
                <a:off x="4565" y="3108"/>
                <a:ext cx="73" cy="1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2" name="Arc 20">
                <a:extLst>
                  <a:ext uri="{FF2B5EF4-FFF2-40B4-BE49-F238E27FC236}">
                    <a16:creationId xmlns:a16="http://schemas.microsoft.com/office/drawing/2014/main" id="{CE924E75-CAF0-DDE8-6B73-675BDC9340FD}"/>
                  </a:ext>
                </a:extLst>
              </p:cNvPr>
              <p:cNvSpPr>
                <a:spLocks/>
              </p:cNvSpPr>
              <p:nvPr/>
            </p:nvSpPr>
            <p:spPr bwMode="auto">
              <a:xfrm>
                <a:off x="4515" y="2928"/>
                <a:ext cx="432" cy="296"/>
              </a:xfrm>
              <a:custGeom>
                <a:avLst/>
                <a:gdLst>
                  <a:gd name="G0" fmla="+- 0 0 0"/>
                  <a:gd name="G1" fmla="+- 18907 0 0"/>
                  <a:gd name="G2" fmla="+- 21600 0 0"/>
                  <a:gd name="T0" fmla="*/ 10444 w 20281"/>
                  <a:gd name="T1" fmla="*/ 0 h 18907"/>
                  <a:gd name="T2" fmla="*/ 20281 w 20281"/>
                  <a:gd name="T3" fmla="*/ 11475 h 18907"/>
                  <a:gd name="T4" fmla="*/ 0 w 20281"/>
                  <a:gd name="T5" fmla="*/ 18907 h 18907"/>
                </a:gdLst>
                <a:ahLst/>
                <a:cxnLst>
                  <a:cxn ang="0">
                    <a:pos x="T0" y="T1"/>
                  </a:cxn>
                  <a:cxn ang="0">
                    <a:pos x="T2" y="T3"/>
                  </a:cxn>
                  <a:cxn ang="0">
                    <a:pos x="T4" y="T5"/>
                  </a:cxn>
                </a:cxnLst>
                <a:rect l="0" t="0" r="r" b="b"/>
                <a:pathLst>
                  <a:path w="20281" h="18907" fill="none" extrusionOk="0">
                    <a:moveTo>
                      <a:pt x="10444" y="-1"/>
                    </a:moveTo>
                    <a:cubicBezTo>
                      <a:pt x="14998" y="2515"/>
                      <a:pt x="18491" y="6590"/>
                      <a:pt x="20281" y="11474"/>
                    </a:cubicBezTo>
                  </a:path>
                  <a:path w="20281" h="18907" stroke="0" extrusionOk="0">
                    <a:moveTo>
                      <a:pt x="10444" y="-1"/>
                    </a:moveTo>
                    <a:cubicBezTo>
                      <a:pt x="14998" y="2515"/>
                      <a:pt x="18491" y="6590"/>
                      <a:pt x="20281" y="11474"/>
                    </a:cubicBezTo>
                    <a:lnTo>
                      <a:pt x="0" y="18907"/>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3" name="Oval 21">
                <a:extLst>
                  <a:ext uri="{FF2B5EF4-FFF2-40B4-BE49-F238E27FC236}">
                    <a16:creationId xmlns:a16="http://schemas.microsoft.com/office/drawing/2014/main" id="{63449CFD-18BD-E3FE-F094-E06A1DE32BB2}"/>
                  </a:ext>
                </a:extLst>
              </p:cNvPr>
              <p:cNvSpPr>
                <a:spLocks noChangeArrowheads="1"/>
              </p:cNvSpPr>
              <p:nvPr/>
            </p:nvSpPr>
            <p:spPr bwMode="auto">
              <a:xfrm>
                <a:off x="4531" y="2783"/>
                <a:ext cx="198" cy="27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4" name="Line 22">
                <a:extLst>
                  <a:ext uri="{FF2B5EF4-FFF2-40B4-BE49-F238E27FC236}">
                    <a16:creationId xmlns:a16="http://schemas.microsoft.com/office/drawing/2014/main" id="{AECA1EE0-2D80-1F91-D290-B24C3303C684}"/>
                  </a:ext>
                </a:extLst>
              </p:cNvPr>
              <p:cNvSpPr>
                <a:spLocks noChangeShapeType="1"/>
              </p:cNvSpPr>
              <p:nvPr/>
            </p:nvSpPr>
            <p:spPr bwMode="auto">
              <a:xfrm>
                <a:off x="4941" y="3106"/>
                <a:ext cx="73" cy="16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5" name="Line 23">
                <a:extLst>
                  <a:ext uri="{FF2B5EF4-FFF2-40B4-BE49-F238E27FC236}">
                    <a16:creationId xmlns:a16="http://schemas.microsoft.com/office/drawing/2014/main" id="{4207F071-903E-C79A-93F0-EBD13A203335}"/>
                  </a:ext>
                </a:extLst>
              </p:cNvPr>
              <p:cNvSpPr>
                <a:spLocks noChangeShapeType="1"/>
              </p:cNvSpPr>
              <p:nvPr/>
            </p:nvSpPr>
            <p:spPr bwMode="auto">
              <a:xfrm>
                <a:off x="5014" y="3266"/>
                <a:ext cx="114" cy="3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6" name="Line 24">
                <a:extLst>
                  <a:ext uri="{FF2B5EF4-FFF2-40B4-BE49-F238E27FC236}">
                    <a16:creationId xmlns:a16="http://schemas.microsoft.com/office/drawing/2014/main" id="{B477C1C8-9CDA-2190-D940-ECDB07532B16}"/>
                  </a:ext>
                </a:extLst>
              </p:cNvPr>
              <p:cNvSpPr>
                <a:spLocks noChangeShapeType="1"/>
              </p:cNvSpPr>
              <p:nvPr/>
            </p:nvSpPr>
            <p:spPr bwMode="auto">
              <a:xfrm flipV="1">
                <a:off x="4260" y="3299"/>
                <a:ext cx="305" cy="6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71417" name="Rectangle 25">
              <a:extLst>
                <a:ext uri="{FF2B5EF4-FFF2-40B4-BE49-F238E27FC236}">
                  <a16:creationId xmlns:a16="http://schemas.microsoft.com/office/drawing/2014/main" id="{62D21108-60A6-237C-F6EF-EAB3038D9B31}"/>
                </a:ext>
              </a:extLst>
            </p:cNvPr>
            <p:cNvSpPr>
              <a:spLocks noChangeArrowheads="1"/>
            </p:cNvSpPr>
            <p:nvPr/>
          </p:nvSpPr>
          <p:spPr bwMode="auto">
            <a:xfrm flipH="1">
              <a:off x="3882" y="2297"/>
              <a:ext cx="208" cy="115"/>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8" name="Rectangle 26">
              <a:extLst>
                <a:ext uri="{FF2B5EF4-FFF2-40B4-BE49-F238E27FC236}">
                  <a16:creationId xmlns:a16="http://schemas.microsoft.com/office/drawing/2014/main" id="{96A081C6-10E8-5A40-8F9F-B3EF6485BF69}"/>
                </a:ext>
              </a:extLst>
            </p:cNvPr>
            <p:cNvSpPr>
              <a:spLocks noChangeArrowheads="1"/>
            </p:cNvSpPr>
            <p:nvPr/>
          </p:nvSpPr>
          <p:spPr bwMode="auto">
            <a:xfrm flipH="1">
              <a:off x="4101" y="2327"/>
              <a:ext cx="21" cy="54"/>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19" name="Line 27">
              <a:extLst>
                <a:ext uri="{FF2B5EF4-FFF2-40B4-BE49-F238E27FC236}">
                  <a16:creationId xmlns:a16="http://schemas.microsoft.com/office/drawing/2014/main" id="{0A11D5E4-A295-EE59-EC9E-C4D2580D6D2F}"/>
                </a:ext>
              </a:extLst>
            </p:cNvPr>
            <p:cNvSpPr>
              <a:spLocks noChangeShapeType="1"/>
            </p:cNvSpPr>
            <p:nvPr/>
          </p:nvSpPr>
          <p:spPr bwMode="auto">
            <a:xfrm>
              <a:off x="4272" y="3072"/>
              <a:ext cx="0" cy="576"/>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571434" name="Group 42">
            <a:extLst>
              <a:ext uri="{FF2B5EF4-FFF2-40B4-BE49-F238E27FC236}">
                <a16:creationId xmlns:a16="http://schemas.microsoft.com/office/drawing/2014/main" id="{955C5357-B54A-EA18-2342-502E46C1FFE7}"/>
              </a:ext>
            </a:extLst>
          </p:cNvPr>
          <p:cNvGrpSpPr>
            <a:grpSpLocks/>
          </p:cNvGrpSpPr>
          <p:nvPr/>
        </p:nvGrpSpPr>
        <p:grpSpPr bwMode="auto">
          <a:xfrm>
            <a:off x="304800" y="5791200"/>
            <a:ext cx="8458200" cy="762000"/>
            <a:chOff x="192" y="3648"/>
            <a:chExt cx="5328" cy="480"/>
          </a:xfrm>
        </p:grpSpPr>
        <p:sp>
          <p:nvSpPr>
            <p:cNvPr id="571430" name="AutoShape 38">
              <a:extLst>
                <a:ext uri="{FF2B5EF4-FFF2-40B4-BE49-F238E27FC236}">
                  <a16:creationId xmlns:a16="http://schemas.microsoft.com/office/drawing/2014/main" id="{6D938F2B-DBA2-D6CB-6966-5FF21CBE412E}"/>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71431" name="Text Box 39">
              <a:extLst>
                <a:ext uri="{FF2B5EF4-FFF2-40B4-BE49-F238E27FC236}">
                  <a16:creationId xmlns:a16="http://schemas.microsoft.com/office/drawing/2014/main" id="{9D6D8ED5-8D80-900B-73FD-F4210115333C}"/>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71432" name="Text Box 40">
              <a:extLst>
                <a:ext uri="{FF2B5EF4-FFF2-40B4-BE49-F238E27FC236}">
                  <a16:creationId xmlns:a16="http://schemas.microsoft.com/office/drawing/2014/main" id="{6136B102-7A98-276B-63D7-7879C08611F3}"/>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71433" name="Text Box 41">
              <a:extLst>
                <a:ext uri="{FF2B5EF4-FFF2-40B4-BE49-F238E27FC236}">
                  <a16:creationId xmlns:a16="http://schemas.microsoft.com/office/drawing/2014/main" id="{A0B59A53-DD30-DDC5-1006-ACFF2FC2EFC1}"/>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pic>
        <p:nvPicPr>
          <p:cNvPr id="571437" name="telecommuningathome.avi">
            <a:hlinkClick r:id="" action="ppaction://media"/>
            <a:extLst>
              <a:ext uri="{FF2B5EF4-FFF2-40B4-BE49-F238E27FC236}">
                <a16:creationId xmlns:a16="http://schemas.microsoft.com/office/drawing/2014/main" id="{963870C7-1E5E-11AE-E7BD-E91F3142BBAB}"/>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6781800" y="1828800"/>
            <a:ext cx="1676400" cy="1371600"/>
          </a:xfrm>
          <a:prstGeom prst="rect">
            <a:avLst/>
          </a:prstGeom>
          <a:noFill/>
          <a:extLst>
            <a:ext uri="{909E8E84-426E-40DD-AFC4-6F175D3DCCD1}">
              <a14:hiddenFill xmlns:a14="http://schemas.microsoft.com/office/drawing/2010/main">
                <a:solidFill>
                  <a:srgbClr val="FFFFFF"/>
                </a:solidFill>
              </a14:hiddenFill>
            </a:ext>
          </a:extLst>
        </p:spPr>
      </p:pic>
      <p:sp>
        <p:nvSpPr>
          <p:cNvPr id="571438" name="Line 46">
            <a:extLst>
              <a:ext uri="{FF2B5EF4-FFF2-40B4-BE49-F238E27FC236}">
                <a16:creationId xmlns:a16="http://schemas.microsoft.com/office/drawing/2014/main" id="{F0342863-324F-3826-C0EF-8852D88683B6}"/>
              </a:ext>
            </a:extLst>
          </p:cNvPr>
          <p:cNvSpPr>
            <a:spLocks noChangeShapeType="1"/>
          </p:cNvSpPr>
          <p:nvPr/>
        </p:nvSpPr>
        <p:spPr bwMode="auto">
          <a:xfrm>
            <a:off x="1143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571439" name="Picture 47">
            <a:extLst>
              <a:ext uri="{FF2B5EF4-FFF2-40B4-BE49-F238E27FC236}">
                <a16:creationId xmlns:a16="http://schemas.microsoft.com/office/drawing/2014/main" id="{38D9C062-5D49-F478-D543-3F943066B4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572000"/>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1440" name="Picture 48">
            <a:extLst>
              <a:ext uri="{FF2B5EF4-FFF2-40B4-BE49-F238E27FC236}">
                <a16:creationId xmlns:a16="http://schemas.microsoft.com/office/drawing/2014/main" id="{C7103FDD-5A93-6906-DB5E-5B00CB62B5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572000"/>
            <a:ext cx="566738"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1441" name="Picture 49">
            <a:extLst>
              <a:ext uri="{FF2B5EF4-FFF2-40B4-BE49-F238E27FC236}">
                <a16:creationId xmlns:a16="http://schemas.microsoft.com/office/drawing/2014/main" id="{F88C4B46-04B8-267C-C691-870E7333A11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4572000"/>
            <a:ext cx="45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1442" name="Line 50">
            <a:extLst>
              <a:ext uri="{FF2B5EF4-FFF2-40B4-BE49-F238E27FC236}">
                <a16:creationId xmlns:a16="http://schemas.microsoft.com/office/drawing/2014/main" id="{B09F260A-9C5A-F7B5-9A11-10D4539A2659}"/>
              </a:ext>
            </a:extLst>
          </p:cNvPr>
          <p:cNvSpPr>
            <a:spLocks noChangeShapeType="1"/>
          </p:cNvSpPr>
          <p:nvPr/>
        </p:nvSpPr>
        <p:spPr bwMode="auto">
          <a:xfrm>
            <a:off x="1600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571443" name="Line 51">
            <a:extLst>
              <a:ext uri="{FF2B5EF4-FFF2-40B4-BE49-F238E27FC236}">
                <a16:creationId xmlns:a16="http://schemas.microsoft.com/office/drawing/2014/main" id="{14D253B9-331D-5AB2-EA8C-7ED33AC8692B}"/>
              </a:ext>
            </a:extLst>
          </p:cNvPr>
          <p:cNvSpPr>
            <a:spLocks noChangeShapeType="1"/>
          </p:cNvSpPr>
          <p:nvPr/>
        </p:nvSpPr>
        <p:spPr bwMode="auto">
          <a:xfrm>
            <a:off x="3810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571444" name="Object 52">
            <a:extLst>
              <a:ext uri="{FF2B5EF4-FFF2-40B4-BE49-F238E27FC236}">
                <a16:creationId xmlns:a16="http://schemas.microsoft.com/office/drawing/2014/main" id="{11A8B89F-1880-E8F3-F0B8-3CB2F8F45109}"/>
              </a:ext>
            </a:extLst>
          </p:cNvPr>
          <p:cNvGraphicFramePr>
            <a:graphicFrameLocks noChangeAspect="1"/>
          </p:cNvGraphicFramePr>
          <p:nvPr/>
        </p:nvGraphicFramePr>
        <p:xfrm>
          <a:off x="2743200" y="4572000"/>
          <a:ext cx="1219200" cy="914400"/>
        </p:xfrm>
        <a:graphic>
          <a:graphicData uri="http://schemas.openxmlformats.org/presentationml/2006/ole">
            <mc:AlternateContent xmlns:mc="http://schemas.openxmlformats.org/markup-compatibility/2006">
              <mc:Choice xmlns:v="urn:schemas-microsoft-com:vml" Requires="v">
                <p:oleObj name="Slide" r:id="rId8" imgW="4572000" imgH="3429000" progId="PowerPoint.Slide.8">
                  <p:embed/>
                </p:oleObj>
              </mc:Choice>
              <mc:Fallback>
                <p:oleObj name="Slide" r:id="rId8" imgW="4572000" imgH="3429000" progId="PowerPoint.Slide.8">
                  <p:embed/>
                  <p:pic>
                    <p:nvPicPr>
                      <p:cNvPr id="0" name="Object 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4572000"/>
                        <a:ext cx="1219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1445" name="Line 53">
            <a:extLst>
              <a:ext uri="{FF2B5EF4-FFF2-40B4-BE49-F238E27FC236}">
                <a16:creationId xmlns:a16="http://schemas.microsoft.com/office/drawing/2014/main" id="{01497294-F6A0-B4A2-34C4-C646F241ECFC}"/>
              </a:ext>
            </a:extLst>
          </p:cNvPr>
          <p:cNvSpPr>
            <a:spLocks noChangeShapeType="1"/>
          </p:cNvSpPr>
          <p:nvPr/>
        </p:nvSpPr>
        <p:spPr bwMode="auto">
          <a:xfrm>
            <a:off x="2743200" y="5562600"/>
            <a:ext cx="0" cy="3810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571446" name="Object 54">
            <a:extLst>
              <a:ext uri="{FF2B5EF4-FFF2-40B4-BE49-F238E27FC236}">
                <a16:creationId xmlns:a16="http://schemas.microsoft.com/office/drawing/2014/main" id="{449345C5-4D9E-05AC-6C52-865DB6750AF4}"/>
              </a:ext>
            </a:extLst>
          </p:cNvPr>
          <p:cNvGraphicFramePr>
            <a:graphicFrameLocks noChangeAspect="1"/>
          </p:cNvGraphicFramePr>
          <p:nvPr/>
        </p:nvGraphicFramePr>
        <p:xfrm>
          <a:off x="1524000" y="4013200"/>
          <a:ext cx="533400" cy="463550"/>
        </p:xfrm>
        <a:graphic>
          <a:graphicData uri="http://schemas.openxmlformats.org/presentationml/2006/ole">
            <mc:AlternateContent xmlns:mc="http://schemas.openxmlformats.org/markup-compatibility/2006">
              <mc:Choice xmlns:v="urn:schemas-microsoft-com:vml" Requires="v">
                <p:oleObj name="Photo Editor Photo" r:id="rId10" imgW="1295238" imgH="1123810" progId="MSPhotoEd.3">
                  <p:embed/>
                </p:oleObj>
              </mc:Choice>
              <mc:Fallback>
                <p:oleObj name="Photo Editor Photo" r:id="rId10" imgW="1295238" imgH="1123810" progId="MSPhotoEd.3">
                  <p:embed/>
                  <p:pic>
                    <p:nvPicPr>
                      <p:cNvPr id="0" name="Object 5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4013200"/>
                        <a:ext cx="5334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1447" name="Text Box 55">
            <a:extLst>
              <a:ext uri="{FF2B5EF4-FFF2-40B4-BE49-F238E27FC236}">
                <a16:creationId xmlns:a16="http://schemas.microsoft.com/office/drawing/2014/main" id="{C3D39E4E-26A7-D352-056C-03F836F3F18E}"/>
              </a:ext>
            </a:extLst>
          </p:cNvPr>
          <p:cNvSpPr txBox="1">
            <a:spLocks noChangeArrowheads="1"/>
          </p:cNvSpPr>
          <p:nvPr/>
        </p:nvSpPr>
        <p:spPr bwMode="auto">
          <a:xfrm>
            <a:off x="3429000" y="17526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5714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71437"/>
                </p:tgtEl>
              </p:cMediaNode>
            </p:video>
            <p:seq concurrent="1" nextAc="seek">
              <p:cTn id="8" restart="whenNotActive" fill="hold" evtFilter="cancelBubble" nodeType="interactiveSeq">
                <p:stCondLst>
                  <p:cond evt="onClick" delay="0">
                    <p:tgtEl>
                      <p:spTgt spid="571437"/>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71437"/>
                                        </p:tgtEl>
                                      </p:cBhvr>
                                    </p:cmd>
                                  </p:childTnLst>
                                </p:cTn>
                              </p:par>
                            </p:childTnLst>
                          </p:cTn>
                        </p:par>
                      </p:childTnLst>
                    </p:cTn>
                  </p:par>
                </p:childTnLst>
              </p:cTn>
              <p:nextCondLst>
                <p:cond evt="onClick" delay="0">
                  <p:tgtEl>
                    <p:spTgt spid="571437"/>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a:extLst>
              <a:ext uri="{FF2B5EF4-FFF2-40B4-BE49-F238E27FC236}">
                <a16:creationId xmlns:a16="http://schemas.microsoft.com/office/drawing/2014/main" id="{28F1DE66-968F-207F-E56A-E732C3BF4CF5}"/>
              </a:ext>
            </a:extLst>
          </p:cNvPr>
          <p:cNvSpPr>
            <a:spLocks noGrp="1" noChangeArrowheads="1"/>
          </p:cNvSpPr>
          <p:nvPr>
            <p:ph type="title"/>
          </p:nvPr>
        </p:nvSpPr>
        <p:spPr/>
        <p:txBody>
          <a:bodyPr/>
          <a:lstStyle/>
          <a:p>
            <a:r>
              <a:rPr lang="en-US" altLang="LID4096"/>
              <a:t>Restricting what people see</a:t>
            </a:r>
            <a:endParaRPr lang="en-CA" altLang="LID4096"/>
          </a:p>
        </p:txBody>
      </p:sp>
      <p:sp>
        <p:nvSpPr>
          <p:cNvPr id="567299" name="Rectangle 3">
            <a:extLst>
              <a:ext uri="{FF2B5EF4-FFF2-40B4-BE49-F238E27FC236}">
                <a16:creationId xmlns:a16="http://schemas.microsoft.com/office/drawing/2014/main" id="{D1D49319-E73B-BD35-D923-DC456D8067C3}"/>
              </a:ext>
            </a:extLst>
          </p:cNvPr>
          <p:cNvSpPr>
            <a:spLocks noChangeArrowheads="1"/>
          </p:cNvSpPr>
          <p:nvPr/>
        </p:nvSpPr>
        <p:spPr bwMode="auto">
          <a:xfrm>
            <a:off x="5029200" y="2925763"/>
            <a:ext cx="3733800" cy="197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eaLnBrk="0" hangingPunct="0"/>
            <a:endParaRPr lang="en-CA" altLang="LID4096" b="0"/>
          </a:p>
        </p:txBody>
      </p:sp>
      <p:sp>
        <p:nvSpPr>
          <p:cNvPr id="567305" name="Line 9">
            <a:extLst>
              <a:ext uri="{FF2B5EF4-FFF2-40B4-BE49-F238E27FC236}">
                <a16:creationId xmlns:a16="http://schemas.microsoft.com/office/drawing/2014/main" id="{15A6B6C9-0FFF-5DCD-6AF1-E3CFF632DD37}"/>
              </a:ext>
            </a:extLst>
          </p:cNvPr>
          <p:cNvSpPr>
            <a:spLocks noChangeShapeType="1"/>
          </p:cNvSpPr>
          <p:nvPr/>
        </p:nvSpPr>
        <p:spPr bwMode="auto">
          <a:xfrm>
            <a:off x="3886200" y="4876800"/>
            <a:ext cx="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567307" name="Picture 11">
            <a:extLst>
              <a:ext uri="{FF2B5EF4-FFF2-40B4-BE49-F238E27FC236}">
                <a16:creationId xmlns:a16="http://schemas.microsoft.com/office/drawing/2014/main" id="{A1B8D591-AB9A-CCCD-A8D4-C0EE9A5BFE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498" t="-2380"/>
          <a:stretch>
            <a:fillRect/>
          </a:stretch>
        </p:blipFill>
        <p:spPr bwMode="auto">
          <a:xfrm>
            <a:off x="3200400" y="1600200"/>
            <a:ext cx="301625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67308" name="Group 12">
            <a:extLst>
              <a:ext uri="{FF2B5EF4-FFF2-40B4-BE49-F238E27FC236}">
                <a16:creationId xmlns:a16="http://schemas.microsoft.com/office/drawing/2014/main" id="{FB199A1D-621C-7E3C-AF76-E4F7710D93BF}"/>
              </a:ext>
            </a:extLst>
          </p:cNvPr>
          <p:cNvGrpSpPr>
            <a:grpSpLocks/>
          </p:cNvGrpSpPr>
          <p:nvPr/>
        </p:nvGrpSpPr>
        <p:grpSpPr bwMode="auto">
          <a:xfrm>
            <a:off x="304800" y="5791200"/>
            <a:ext cx="8458200" cy="762000"/>
            <a:chOff x="192" y="3648"/>
            <a:chExt cx="5328" cy="480"/>
          </a:xfrm>
        </p:grpSpPr>
        <p:sp>
          <p:nvSpPr>
            <p:cNvPr id="567309" name="AutoShape 13">
              <a:extLst>
                <a:ext uri="{FF2B5EF4-FFF2-40B4-BE49-F238E27FC236}">
                  <a16:creationId xmlns:a16="http://schemas.microsoft.com/office/drawing/2014/main" id="{7DBB1F90-AAEC-5292-2D89-3B056CE71C19}"/>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67310" name="Text Box 14">
              <a:extLst>
                <a:ext uri="{FF2B5EF4-FFF2-40B4-BE49-F238E27FC236}">
                  <a16:creationId xmlns:a16="http://schemas.microsoft.com/office/drawing/2014/main" id="{5F64EC89-646F-D4D2-AFFD-82056DA9B6AA}"/>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67311" name="Text Box 15">
              <a:extLst>
                <a:ext uri="{FF2B5EF4-FFF2-40B4-BE49-F238E27FC236}">
                  <a16:creationId xmlns:a16="http://schemas.microsoft.com/office/drawing/2014/main" id="{8BE2E2C0-5981-7244-BE0C-01B35DF06AE5}"/>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67312" name="Text Box 16">
              <a:extLst>
                <a:ext uri="{FF2B5EF4-FFF2-40B4-BE49-F238E27FC236}">
                  <a16:creationId xmlns:a16="http://schemas.microsoft.com/office/drawing/2014/main" id="{BCBC79E9-69E0-C524-10BB-0C97E5D59F96}"/>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a:extLst>
              <a:ext uri="{FF2B5EF4-FFF2-40B4-BE49-F238E27FC236}">
                <a16:creationId xmlns:a16="http://schemas.microsoft.com/office/drawing/2014/main" id="{96E829DF-EE9F-C7F6-CE87-35AA9E62C47C}"/>
              </a:ext>
            </a:extLst>
          </p:cNvPr>
          <p:cNvSpPr>
            <a:spLocks noGrp="1" noChangeArrowheads="1"/>
          </p:cNvSpPr>
          <p:nvPr>
            <p:ph type="title"/>
          </p:nvPr>
        </p:nvSpPr>
        <p:spPr/>
        <p:txBody>
          <a:bodyPr/>
          <a:lstStyle/>
          <a:p>
            <a:r>
              <a:rPr lang="en-US" altLang="LID4096"/>
              <a:t>Restricting what people see</a:t>
            </a:r>
          </a:p>
        </p:txBody>
      </p:sp>
      <p:pic>
        <p:nvPicPr>
          <p:cNvPr id="466947" name="Picture 3">
            <a:extLst>
              <a:ext uri="{FF2B5EF4-FFF2-40B4-BE49-F238E27FC236}">
                <a16:creationId xmlns:a16="http://schemas.microsoft.com/office/drawing/2014/main" id="{958CB5C3-4D4C-8A65-4AEB-C5FB29B9D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371600"/>
            <a:ext cx="39751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6948" name="Rectangle 4">
            <a:extLst>
              <a:ext uri="{FF2B5EF4-FFF2-40B4-BE49-F238E27FC236}">
                <a16:creationId xmlns:a16="http://schemas.microsoft.com/office/drawing/2014/main" id="{7C7A2F99-3A79-D604-7F70-EB505A170DB6}"/>
              </a:ext>
            </a:extLst>
          </p:cNvPr>
          <p:cNvSpPr>
            <a:spLocks noGrp="1" noChangeArrowheads="1"/>
          </p:cNvSpPr>
          <p:nvPr>
            <p:ph type="body" idx="1"/>
          </p:nvPr>
        </p:nvSpPr>
        <p:spPr>
          <a:xfrm>
            <a:off x="304800" y="1905000"/>
            <a:ext cx="7772400" cy="4114800"/>
          </a:xfrm>
        </p:spPr>
        <p:txBody>
          <a:bodyPr/>
          <a:lstStyle/>
          <a:p>
            <a:pPr marL="0" indent="0"/>
            <a:r>
              <a:rPr lang="en-US" altLang="LID4096"/>
              <a:t>Active Hydra</a:t>
            </a:r>
          </a:p>
          <a:p>
            <a:pPr marL="346075" lvl="1" indent="-225425"/>
            <a:r>
              <a:rPr lang="en-US" altLang="LID4096"/>
              <a:t>Adjusts audio/video quality</a:t>
            </a:r>
            <a:br>
              <a:rPr lang="en-US" altLang="LID4096"/>
            </a:br>
            <a:r>
              <a:rPr lang="en-US" altLang="LID4096"/>
              <a:t>by proximity</a:t>
            </a:r>
          </a:p>
        </p:txBody>
      </p:sp>
      <p:sp>
        <p:nvSpPr>
          <p:cNvPr id="466949" name="Text Box 5">
            <a:extLst>
              <a:ext uri="{FF2B5EF4-FFF2-40B4-BE49-F238E27FC236}">
                <a16:creationId xmlns:a16="http://schemas.microsoft.com/office/drawing/2014/main" id="{9853C97A-1308-7DB4-C3CB-484E76AEF3A5}"/>
              </a:ext>
            </a:extLst>
          </p:cNvPr>
          <p:cNvSpPr txBox="1">
            <a:spLocks noChangeArrowheads="1"/>
          </p:cNvSpPr>
          <p:nvPr/>
        </p:nvSpPr>
        <p:spPr bwMode="auto">
          <a:xfrm>
            <a:off x="5105400" y="5105400"/>
            <a:ext cx="895350" cy="285750"/>
          </a:xfrm>
          <a:prstGeom prst="rect">
            <a:avLst/>
          </a:prstGeom>
          <a:solidFill>
            <a:srgbClr val="FFFFFF"/>
          </a:solidFill>
          <a:ln w="9525">
            <a:solidFill>
              <a:srgbClr val="000000"/>
            </a:solidFill>
            <a:miter lim="800000"/>
            <a:headEnd/>
            <a:tailEnd/>
          </a:ln>
        </p:spPr>
        <p:txBody>
          <a:bodyPr lIns="0" tIns="0" rIns="0" bIns="0"/>
          <a:lstStyle/>
          <a:p>
            <a:pPr eaLnBrk="0" hangingPunct="0"/>
            <a:r>
              <a:rPr lang="en-US" altLang="LID4096" sz="900" b="0">
                <a:latin typeface="Arial" panose="020B0604020202020204" pitchFamily="34" charset="0"/>
              </a:rPr>
              <a:t>Rotating figurine </a:t>
            </a:r>
            <a:br>
              <a:rPr lang="en-US" altLang="LID4096" sz="900" b="0">
                <a:latin typeface="Arial" panose="020B0604020202020204" pitchFamily="34" charset="0"/>
              </a:rPr>
            </a:br>
            <a:r>
              <a:rPr lang="en-US" altLang="LID4096" sz="900" b="0" i="1">
                <a:latin typeface="Arial" panose="020B0604020202020204" pitchFamily="34" charset="0"/>
              </a:rPr>
              <a:t>servo motor</a:t>
            </a:r>
            <a:endParaRPr lang="en-US" altLang="LID4096" sz="900" b="0">
              <a:latin typeface="Arial" panose="020B0604020202020204" pitchFamily="34" charset="0"/>
            </a:endParaRPr>
          </a:p>
        </p:txBody>
      </p:sp>
      <p:sp>
        <p:nvSpPr>
          <p:cNvPr id="466950" name="Text Box 6">
            <a:extLst>
              <a:ext uri="{FF2B5EF4-FFF2-40B4-BE49-F238E27FC236}">
                <a16:creationId xmlns:a16="http://schemas.microsoft.com/office/drawing/2014/main" id="{EBE4DAF4-3DD2-365C-D260-1EE604D2BA95}"/>
              </a:ext>
            </a:extLst>
          </p:cNvPr>
          <p:cNvSpPr txBox="1">
            <a:spLocks noChangeArrowheads="1"/>
          </p:cNvSpPr>
          <p:nvPr/>
        </p:nvSpPr>
        <p:spPr bwMode="auto">
          <a:xfrm>
            <a:off x="5943600" y="6324600"/>
            <a:ext cx="885825" cy="285750"/>
          </a:xfrm>
          <a:prstGeom prst="rect">
            <a:avLst/>
          </a:prstGeom>
          <a:solidFill>
            <a:srgbClr val="FFFFFF"/>
          </a:solidFill>
          <a:ln w="9525">
            <a:solidFill>
              <a:srgbClr val="000000"/>
            </a:solidFill>
            <a:miter lim="800000"/>
            <a:headEnd/>
            <a:tailEnd/>
          </a:ln>
        </p:spPr>
        <p:txBody>
          <a:bodyPr lIns="0" tIns="0" rIns="0" bIns="0"/>
          <a:lstStyle/>
          <a:p>
            <a:pPr eaLnBrk="0" hangingPunct="0">
              <a:spcAft>
                <a:spcPts val="400"/>
              </a:spcAft>
            </a:pPr>
            <a:r>
              <a:rPr lang="en-US" altLang="LID4096" sz="900" b="0">
                <a:latin typeface="Arial" panose="020B0604020202020204" pitchFamily="34" charset="0"/>
              </a:rPr>
              <a:t>Tippable figurine </a:t>
            </a:r>
            <a:r>
              <a:rPr lang="en-US" altLang="LID4096" sz="900" b="0" i="1">
                <a:latin typeface="Arial" panose="020B0604020202020204" pitchFamily="34" charset="0"/>
              </a:rPr>
              <a:t>light sensors</a:t>
            </a:r>
            <a:endParaRPr lang="en-US" altLang="LID4096" sz="900" b="0">
              <a:latin typeface="Arial" panose="020B0604020202020204" pitchFamily="34" charset="0"/>
            </a:endParaRPr>
          </a:p>
        </p:txBody>
      </p:sp>
      <p:sp>
        <p:nvSpPr>
          <p:cNvPr id="466951" name="Text Box 7">
            <a:extLst>
              <a:ext uri="{FF2B5EF4-FFF2-40B4-BE49-F238E27FC236}">
                <a16:creationId xmlns:a16="http://schemas.microsoft.com/office/drawing/2014/main" id="{AAAE4784-F48F-C975-2F3E-21C48875D74A}"/>
              </a:ext>
            </a:extLst>
          </p:cNvPr>
          <p:cNvSpPr txBox="1">
            <a:spLocks noChangeArrowheads="1"/>
          </p:cNvSpPr>
          <p:nvPr/>
        </p:nvSpPr>
        <p:spPr bwMode="auto">
          <a:xfrm>
            <a:off x="7239000" y="2438400"/>
            <a:ext cx="1143000" cy="285750"/>
          </a:xfrm>
          <a:prstGeom prst="rect">
            <a:avLst/>
          </a:prstGeom>
          <a:solidFill>
            <a:srgbClr val="FFFFFF"/>
          </a:solidFill>
          <a:ln w="9525">
            <a:solidFill>
              <a:srgbClr val="000000"/>
            </a:solidFill>
            <a:miter lim="800000"/>
            <a:headEnd/>
            <a:tailEnd/>
          </a:ln>
        </p:spPr>
        <p:txBody>
          <a:bodyPr lIns="0" tIns="0" rIns="0" bIns="0"/>
          <a:lstStyle/>
          <a:p>
            <a:pPr eaLnBrk="0" hangingPunct="0"/>
            <a:r>
              <a:rPr lang="en-US" altLang="LID4096" sz="900" b="0">
                <a:latin typeface="Arial" panose="020B0604020202020204" pitchFamily="34" charset="0"/>
              </a:rPr>
              <a:t>Proximity detector  </a:t>
            </a:r>
            <a:br>
              <a:rPr lang="en-US" altLang="LID4096" sz="900" b="0">
                <a:latin typeface="Arial" panose="020B0604020202020204" pitchFamily="34" charset="0"/>
              </a:rPr>
            </a:br>
            <a:r>
              <a:rPr lang="en-US" altLang="LID4096" sz="900" b="0" i="1">
                <a:latin typeface="Arial" panose="020B0604020202020204" pitchFamily="34" charset="0"/>
              </a:rPr>
              <a:t>ultrasonic sensor</a:t>
            </a:r>
            <a:endParaRPr lang="en-US" altLang="LID4096" sz="900" b="0">
              <a:latin typeface="Arial" panose="020B0604020202020204" pitchFamily="34" charset="0"/>
            </a:endParaRPr>
          </a:p>
        </p:txBody>
      </p:sp>
      <p:sp>
        <p:nvSpPr>
          <p:cNvPr id="466952" name="Text Box 8">
            <a:extLst>
              <a:ext uri="{FF2B5EF4-FFF2-40B4-BE49-F238E27FC236}">
                <a16:creationId xmlns:a16="http://schemas.microsoft.com/office/drawing/2014/main" id="{90BA33EC-2E3E-2377-5E6F-EEC55EC5827D}"/>
              </a:ext>
            </a:extLst>
          </p:cNvPr>
          <p:cNvSpPr txBox="1">
            <a:spLocks noChangeArrowheads="1"/>
          </p:cNvSpPr>
          <p:nvPr/>
        </p:nvSpPr>
        <p:spPr bwMode="auto">
          <a:xfrm>
            <a:off x="7543800" y="4114800"/>
            <a:ext cx="1217613" cy="438150"/>
          </a:xfrm>
          <a:prstGeom prst="rect">
            <a:avLst/>
          </a:prstGeom>
          <a:solidFill>
            <a:srgbClr val="FFFFFF"/>
          </a:solidFill>
          <a:ln w="9525">
            <a:solidFill>
              <a:srgbClr val="000000"/>
            </a:solidFill>
            <a:miter lim="800000"/>
            <a:headEnd/>
            <a:tailEnd/>
          </a:ln>
        </p:spPr>
        <p:txBody>
          <a:bodyPr lIns="0" tIns="0" rIns="0" bIns="0"/>
          <a:lstStyle/>
          <a:p>
            <a:pPr eaLnBrk="0" hangingPunct="0"/>
            <a:r>
              <a:rPr lang="en-US" altLang="LID4096" sz="900" b="0">
                <a:latin typeface="Arial" panose="020B0604020202020204" pitchFamily="34" charset="0"/>
              </a:rPr>
              <a:t>Hydra unit</a:t>
            </a:r>
            <a:br>
              <a:rPr lang="en-US" altLang="LID4096" sz="900" b="0">
                <a:latin typeface="Arial" panose="020B0604020202020204" pitchFamily="34" charset="0"/>
              </a:rPr>
            </a:br>
            <a:r>
              <a:rPr lang="en-US" altLang="LID4096" sz="900" b="0" i="1">
                <a:latin typeface="Arial" panose="020B0604020202020204" pitchFamily="34" charset="0"/>
              </a:rPr>
              <a:t>video, camera, </a:t>
            </a:r>
            <a:br>
              <a:rPr lang="en-US" altLang="LID4096" sz="900" b="0" i="1">
                <a:latin typeface="Arial" panose="020B0604020202020204" pitchFamily="34" charset="0"/>
              </a:rPr>
            </a:br>
            <a:r>
              <a:rPr lang="en-US" altLang="LID4096" sz="900" b="0" i="1">
                <a:latin typeface="Arial" panose="020B0604020202020204" pitchFamily="34" charset="0"/>
              </a:rPr>
              <a:t>speakers, microphone</a:t>
            </a:r>
            <a:endParaRPr lang="en-US" altLang="LID4096" sz="900" b="0">
              <a:latin typeface="Arial" panose="020B0604020202020204" pitchFamily="34" charset="0"/>
            </a:endParaRPr>
          </a:p>
        </p:txBody>
      </p:sp>
    </p:spTree>
  </p:cSld>
  <p:clrMapOvr>
    <a:masterClrMapping/>
  </p:clrMapOvr>
  <p:transition>
    <p:dissolv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68995" name="Rectangle 3">
            <a:extLst>
              <a:ext uri="{FF2B5EF4-FFF2-40B4-BE49-F238E27FC236}">
                <a16:creationId xmlns:a16="http://schemas.microsoft.com/office/drawing/2014/main" id="{C208BD5A-D520-959C-9E25-2185AB5ECED2}"/>
              </a:ext>
            </a:extLst>
          </p:cNvPr>
          <p:cNvSpPr>
            <a:spLocks noGrp="1" noChangeArrowheads="1"/>
          </p:cNvSpPr>
          <p:nvPr>
            <p:ph type="title"/>
          </p:nvPr>
        </p:nvSpPr>
        <p:spPr/>
        <p:txBody>
          <a:bodyPr/>
          <a:lstStyle/>
          <a:p>
            <a:r>
              <a:rPr lang="en-US" altLang="LID4096">
                <a:solidFill>
                  <a:srgbClr val="FFCC00"/>
                </a:solidFill>
              </a:rPr>
              <a:t>Active Hydra: Video</a:t>
            </a:r>
            <a:endParaRPr lang="en-CA" altLang="LID4096">
              <a:solidFill>
                <a:srgbClr val="FFCC00"/>
              </a:solidFill>
            </a:endParaRPr>
          </a:p>
        </p:txBody>
      </p:sp>
      <p:sp>
        <p:nvSpPr>
          <p:cNvPr id="468996" name="Rectangle 4">
            <a:extLst>
              <a:ext uri="{FF2B5EF4-FFF2-40B4-BE49-F238E27FC236}">
                <a16:creationId xmlns:a16="http://schemas.microsoft.com/office/drawing/2014/main" id="{529B18AE-E607-BAF8-D951-61FD8C5F6C71}"/>
              </a:ext>
            </a:extLst>
          </p:cNvPr>
          <p:cNvSpPr>
            <a:spLocks noGrp="1" noChangeArrowheads="1"/>
          </p:cNvSpPr>
          <p:nvPr>
            <p:ph type="body" idx="4294967295"/>
          </p:nvPr>
        </p:nvSpPr>
        <p:spPr>
          <a:xfrm>
            <a:off x="0" y="1981200"/>
            <a:ext cx="7772400" cy="4495800"/>
          </a:xfrm>
        </p:spPr>
        <p:txBody>
          <a:bodyPr/>
          <a:lstStyle/>
          <a:p>
            <a:pPr lvl="1">
              <a:buFontTx/>
              <a:buNone/>
            </a:pPr>
            <a:endParaRPr lang="en-CA" altLang="LID4096" i="1"/>
          </a:p>
          <a:p>
            <a:endParaRPr lang="en-CA" altLang="LID4096"/>
          </a:p>
        </p:txBody>
      </p:sp>
      <p:pic>
        <p:nvPicPr>
          <p:cNvPr id="468998" name="DigPysActiveHydraOnly-15fps-brighter.asf">
            <a:hlinkClick r:id="" action="ppaction://media"/>
            <a:extLst>
              <a:ext uri="{FF2B5EF4-FFF2-40B4-BE49-F238E27FC236}">
                <a16:creationId xmlns:a16="http://schemas.microsoft.com/office/drawing/2014/main" id="{22CD95E5-9840-7242-0C77-D1483B734F1C}"/>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1524000" y="152400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468999" name="Rectangle 7">
            <a:extLst>
              <a:ext uri="{FF2B5EF4-FFF2-40B4-BE49-F238E27FC236}">
                <a16:creationId xmlns:a16="http://schemas.microsoft.com/office/drawing/2014/main" id="{08423F22-8463-E41F-768B-7F982BADFBEE}"/>
              </a:ext>
            </a:extLst>
          </p:cNvPr>
          <p:cNvSpPr>
            <a:spLocks noChangeArrowheads="1"/>
          </p:cNvSpPr>
          <p:nvPr/>
        </p:nvSpPr>
        <p:spPr bwMode="auto">
          <a:xfrm>
            <a:off x="6477000" y="6521450"/>
            <a:ext cx="23796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b="0" i="1">
                <a:solidFill>
                  <a:srgbClr val="FFCC00"/>
                </a:solidFill>
                <a:latin typeface="Verdana" panose="020B0604030504040204" pitchFamily="34" charset="0"/>
              </a:rPr>
              <a:t>with Hideaki Kuzuoka</a:t>
            </a:r>
          </a:p>
        </p:txBody>
      </p:sp>
      <p:sp>
        <p:nvSpPr>
          <p:cNvPr id="469000" name="Text Box 8">
            <a:extLst>
              <a:ext uri="{FF2B5EF4-FFF2-40B4-BE49-F238E27FC236}">
                <a16:creationId xmlns:a16="http://schemas.microsoft.com/office/drawing/2014/main" id="{A7A58265-691F-171C-DB3B-B814137EBECF}"/>
              </a:ext>
            </a:extLst>
          </p:cNvPr>
          <p:cNvSpPr txBox="1">
            <a:spLocks noChangeArrowheads="1"/>
          </p:cNvSpPr>
          <p:nvPr/>
        </p:nvSpPr>
        <p:spPr bwMode="auto">
          <a:xfrm>
            <a:off x="1447800" y="6035675"/>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68998"/>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68998"/>
                                        </p:tgtEl>
                                      </p:cBhvr>
                                    </p:cmd>
                                  </p:childTnLst>
                                </p:cTn>
                              </p:par>
                            </p:childTnLst>
                          </p:cTn>
                        </p:par>
                      </p:childTnLst>
                    </p:cTn>
                  </p:par>
                </p:childTnLst>
              </p:cTn>
              <p:nextCondLst>
                <p:cond evt="onClick" delay="0">
                  <p:tgtEl>
                    <p:spTgt spid="468998"/>
                  </p:tgtEl>
                </p:cond>
              </p:nextCondLst>
            </p:seq>
            <p:video>
              <p:cMediaNode vol="80000">
                <p:cTn id="7" fill="hold" display="0">
                  <p:stCondLst>
                    <p:cond delay="indefinite"/>
                  </p:stCondLst>
                </p:cTn>
                <p:tgtEl>
                  <p:spTgt spid="468998"/>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43" name="Rectangle 11">
            <a:extLst>
              <a:ext uri="{FF2B5EF4-FFF2-40B4-BE49-F238E27FC236}">
                <a16:creationId xmlns:a16="http://schemas.microsoft.com/office/drawing/2014/main" id="{3FC0E190-A7EA-6C2C-6EB2-2F1A4BFF68CA}"/>
              </a:ext>
            </a:extLst>
          </p:cNvPr>
          <p:cNvSpPr>
            <a:spLocks noGrp="1" noChangeArrowheads="1"/>
          </p:cNvSpPr>
          <p:nvPr>
            <p:ph type="title"/>
          </p:nvPr>
        </p:nvSpPr>
        <p:spPr/>
        <p:txBody>
          <a:bodyPr/>
          <a:lstStyle/>
          <a:p>
            <a:r>
              <a:rPr lang="en-CA" altLang="LID4096"/>
              <a:t>What should we show in video?</a:t>
            </a:r>
            <a:endParaRPr lang="en-US" altLang="LID4096"/>
          </a:p>
        </p:txBody>
      </p:sp>
      <p:sp>
        <p:nvSpPr>
          <p:cNvPr id="172046" name="Rectangle 14">
            <a:extLst>
              <a:ext uri="{FF2B5EF4-FFF2-40B4-BE49-F238E27FC236}">
                <a16:creationId xmlns:a16="http://schemas.microsoft.com/office/drawing/2014/main" id="{C0736482-2AF8-A5E3-EB12-F31D7671ABFA}"/>
              </a:ext>
            </a:extLst>
          </p:cNvPr>
          <p:cNvSpPr>
            <a:spLocks noGrp="1" noChangeArrowheads="1"/>
          </p:cNvSpPr>
          <p:nvPr>
            <p:ph type="body" idx="1"/>
          </p:nvPr>
        </p:nvSpPr>
        <p:spPr/>
        <p:txBody>
          <a:bodyPr/>
          <a:lstStyle/>
          <a:p>
            <a:r>
              <a:rPr lang="en-US" altLang="LID4096"/>
              <a:t>Distortion filters</a:t>
            </a:r>
          </a:p>
          <a:p>
            <a:pPr lvl="1"/>
            <a:r>
              <a:rPr lang="en-CA" altLang="LID4096" sz="2400">
                <a:solidFill>
                  <a:schemeClr val="tx1"/>
                </a:solidFill>
                <a:latin typeface="Tahoma" panose="020B0604030504040204" pitchFamily="34" charset="0"/>
              </a:rPr>
              <a:t>obscure detail</a:t>
            </a:r>
          </a:p>
          <a:p>
            <a:pPr lvl="1"/>
            <a:endParaRPr lang="en-CA" altLang="LID4096" sz="2400">
              <a:solidFill>
                <a:schemeClr val="tx1"/>
              </a:solidFill>
              <a:latin typeface="Tahoma" panose="020B0604030504040204" pitchFamily="34" charset="0"/>
            </a:endParaRPr>
          </a:p>
          <a:p>
            <a:pPr lvl="1"/>
            <a:endParaRPr lang="en-CA" altLang="LID4096" sz="2400">
              <a:solidFill>
                <a:schemeClr val="tx1"/>
              </a:solidFill>
              <a:latin typeface="Tahoma" panose="020B0604030504040204" pitchFamily="34" charset="0"/>
            </a:endParaRPr>
          </a:p>
          <a:p>
            <a:pPr lvl="1"/>
            <a:endParaRPr lang="en-US" altLang="LID4096" sz="2400">
              <a:solidFill>
                <a:schemeClr val="tx1"/>
              </a:solidFill>
              <a:latin typeface="Tahoma" panose="020B0604030504040204" pitchFamily="34" charset="0"/>
            </a:endParaRPr>
          </a:p>
        </p:txBody>
      </p:sp>
      <p:sp>
        <p:nvSpPr>
          <p:cNvPr id="172048" name="Line 16">
            <a:extLst>
              <a:ext uri="{FF2B5EF4-FFF2-40B4-BE49-F238E27FC236}">
                <a16:creationId xmlns:a16="http://schemas.microsoft.com/office/drawing/2014/main" id="{3F44693E-8789-4993-3EBD-CD60B4D132F4}"/>
              </a:ext>
            </a:extLst>
          </p:cNvPr>
          <p:cNvSpPr>
            <a:spLocks noChangeShapeType="1"/>
          </p:cNvSpPr>
          <p:nvPr/>
        </p:nvSpPr>
        <p:spPr bwMode="auto">
          <a:xfrm>
            <a:off x="3886200" y="4876800"/>
            <a:ext cx="0" cy="914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172049" name="Picture 17">
            <a:extLst>
              <a:ext uri="{FF2B5EF4-FFF2-40B4-BE49-F238E27FC236}">
                <a16:creationId xmlns:a16="http://schemas.microsoft.com/office/drawing/2014/main" id="{C0A42FAA-E810-F2B0-A8FE-8B1BB2589A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221038"/>
            <a:ext cx="1752600"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2050" name="Group 18">
            <a:extLst>
              <a:ext uri="{FF2B5EF4-FFF2-40B4-BE49-F238E27FC236}">
                <a16:creationId xmlns:a16="http://schemas.microsoft.com/office/drawing/2014/main" id="{F0F9FAD4-2B2C-F7B2-1042-E499FAA82B4F}"/>
              </a:ext>
            </a:extLst>
          </p:cNvPr>
          <p:cNvGrpSpPr>
            <a:grpSpLocks/>
          </p:cNvGrpSpPr>
          <p:nvPr/>
        </p:nvGrpSpPr>
        <p:grpSpPr bwMode="auto">
          <a:xfrm>
            <a:off x="304800" y="5791200"/>
            <a:ext cx="8458200" cy="762000"/>
            <a:chOff x="192" y="3648"/>
            <a:chExt cx="5328" cy="480"/>
          </a:xfrm>
        </p:grpSpPr>
        <p:sp>
          <p:nvSpPr>
            <p:cNvPr id="172051" name="AutoShape 19">
              <a:extLst>
                <a:ext uri="{FF2B5EF4-FFF2-40B4-BE49-F238E27FC236}">
                  <a16:creationId xmlns:a16="http://schemas.microsoft.com/office/drawing/2014/main" id="{31144FB0-7C2B-B410-A907-307D96193910}"/>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2052" name="Text Box 20">
              <a:extLst>
                <a:ext uri="{FF2B5EF4-FFF2-40B4-BE49-F238E27FC236}">
                  <a16:creationId xmlns:a16="http://schemas.microsoft.com/office/drawing/2014/main" id="{3166BCB9-8660-926E-55F9-A078D4AD96BE}"/>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172053" name="Text Box 21">
              <a:extLst>
                <a:ext uri="{FF2B5EF4-FFF2-40B4-BE49-F238E27FC236}">
                  <a16:creationId xmlns:a16="http://schemas.microsoft.com/office/drawing/2014/main" id="{B58A167D-44DA-D4B9-23AE-0C7B45E430BE}"/>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172054" name="Text Box 22">
              <a:extLst>
                <a:ext uri="{FF2B5EF4-FFF2-40B4-BE49-F238E27FC236}">
                  <a16:creationId xmlns:a16="http://schemas.microsoft.com/office/drawing/2014/main" id="{A5707EDD-4E81-C0F2-6A88-4E93C4DBCB34}"/>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pic>
        <p:nvPicPr>
          <p:cNvPr id="172055" name="Picture 23">
            <a:extLst>
              <a:ext uri="{FF2B5EF4-FFF2-40B4-BE49-F238E27FC236}">
                <a16:creationId xmlns:a16="http://schemas.microsoft.com/office/drawing/2014/main" id="{D76E7A30-BBBF-B21C-63FB-C930304F3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600200"/>
            <a:ext cx="1752600"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2056" name="Object 24">
            <a:extLst>
              <a:ext uri="{FF2B5EF4-FFF2-40B4-BE49-F238E27FC236}">
                <a16:creationId xmlns:a16="http://schemas.microsoft.com/office/drawing/2014/main" id="{DCE1923B-D2BF-543A-BABB-1EE733BB1A18}"/>
              </a:ext>
            </a:extLst>
          </p:cNvPr>
          <p:cNvGraphicFramePr>
            <a:graphicFrameLocks noChangeAspect="1"/>
          </p:cNvGraphicFramePr>
          <p:nvPr/>
        </p:nvGraphicFramePr>
        <p:xfrm>
          <a:off x="3810000" y="1582738"/>
          <a:ext cx="1752600" cy="1571625"/>
        </p:xfrm>
        <a:graphic>
          <a:graphicData uri="http://schemas.openxmlformats.org/presentationml/2006/ole">
            <mc:AlternateContent xmlns:mc="http://schemas.openxmlformats.org/markup-compatibility/2006">
              <mc:Choice xmlns:v="urn:schemas-microsoft-com:vml" Requires="v">
                <p:oleObj name="Photo Editor Photo" r:id="rId5" imgW="3315163" imgH="2971429" progId="MSPhotoEd.3">
                  <p:embed/>
                </p:oleObj>
              </mc:Choice>
              <mc:Fallback>
                <p:oleObj name="Photo Editor Photo" r:id="rId5" imgW="3315163" imgH="2971429" progId="MSPhotoEd.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1582738"/>
                        <a:ext cx="1752600"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B6EFE5F1-F0BC-F2D1-078F-AB1DAECF114A}"/>
              </a:ext>
            </a:extLst>
          </p:cNvPr>
          <p:cNvSpPr>
            <a:spLocks noGrp="1" noChangeArrowheads="1"/>
          </p:cNvSpPr>
          <p:nvPr>
            <p:ph type="title"/>
          </p:nvPr>
        </p:nvSpPr>
        <p:spPr/>
        <p:txBody>
          <a:bodyPr/>
          <a:lstStyle/>
          <a:p>
            <a:r>
              <a:rPr lang="en-CA" altLang="LID4096"/>
              <a:t>What should we show in video?</a:t>
            </a:r>
          </a:p>
        </p:txBody>
      </p:sp>
      <p:sp>
        <p:nvSpPr>
          <p:cNvPr id="165891" name="Rectangle 3">
            <a:extLst>
              <a:ext uri="{FF2B5EF4-FFF2-40B4-BE49-F238E27FC236}">
                <a16:creationId xmlns:a16="http://schemas.microsoft.com/office/drawing/2014/main" id="{C20AE99C-1107-3823-D3FA-D163910D1602}"/>
              </a:ext>
            </a:extLst>
          </p:cNvPr>
          <p:cNvSpPr>
            <a:spLocks noGrp="1" noChangeArrowheads="1"/>
          </p:cNvSpPr>
          <p:nvPr>
            <p:ph type="body" idx="1"/>
          </p:nvPr>
        </p:nvSpPr>
        <p:spPr/>
        <p:txBody>
          <a:bodyPr/>
          <a:lstStyle/>
          <a:p>
            <a:pPr marL="0" indent="0"/>
            <a:r>
              <a:rPr lang="en-CA" altLang="LID4096"/>
              <a:t>Can we find a level where privacy and awareness are adequately balanced?</a:t>
            </a:r>
          </a:p>
        </p:txBody>
      </p:sp>
      <p:sp>
        <p:nvSpPr>
          <p:cNvPr id="165898" name="Rectangle 10">
            <a:extLst>
              <a:ext uri="{FF2B5EF4-FFF2-40B4-BE49-F238E27FC236}">
                <a16:creationId xmlns:a16="http://schemas.microsoft.com/office/drawing/2014/main" id="{52BD5368-2702-1A76-0BA9-B99E05D6DDC4}"/>
              </a:ext>
            </a:extLst>
          </p:cNvPr>
          <p:cNvSpPr>
            <a:spLocks noChangeArrowheads="1"/>
          </p:cNvSpPr>
          <p:nvPr/>
        </p:nvSpPr>
        <p:spPr bwMode="auto">
          <a:xfrm>
            <a:off x="4665663" y="6521450"/>
            <a:ext cx="44783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600" b="0" i="1">
                <a:solidFill>
                  <a:srgbClr val="000066"/>
                </a:solidFill>
                <a:latin typeface="Verdana" panose="020B0604030504040204" pitchFamily="34" charset="0"/>
              </a:rPr>
              <a:t>Boyle, Edwards &amp; Greenberg, CSCW 2000</a:t>
            </a:r>
            <a:endParaRPr lang="en-US" altLang="LID4096" sz="1600" b="0" i="1">
              <a:solidFill>
                <a:srgbClr val="000066"/>
              </a:solidFill>
              <a:latin typeface="Verdana" panose="020B0604030504040204" pitchFamily="34" charset="0"/>
            </a:endParaRPr>
          </a:p>
        </p:txBody>
      </p:sp>
      <p:grpSp>
        <p:nvGrpSpPr>
          <p:cNvPr id="165899" name="Group 11">
            <a:extLst>
              <a:ext uri="{FF2B5EF4-FFF2-40B4-BE49-F238E27FC236}">
                <a16:creationId xmlns:a16="http://schemas.microsoft.com/office/drawing/2014/main" id="{2542A5D5-E6B5-C844-5696-626C92953826}"/>
              </a:ext>
            </a:extLst>
          </p:cNvPr>
          <p:cNvGrpSpPr>
            <a:grpSpLocks/>
          </p:cNvGrpSpPr>
          <p:nvPr/>
        </p:nvGrpSpPr>
        <p:grpSpPr bwMode="auto">
          <a:xfrm>
            <a:off x="609600" y="3048000"/>
            <a:ext cx="7620000" cy="3048000"/>
            <a:chOff x="1056" y="1248"/>
            <a:chExt cx="3648" cy="1194"/>
          </a:xfrm>
        </p:grpSpPr>
        <p:graphicFrame>
          <p:nvGraphicFramePr>
            <p:cNvPr id="165900" name="Object 12">
              <a:extLst>
                <a:ext uri="{FF2B5EF4-FFF2-40B4-BE49-F238E27FC236}">
                  <a16:creationId xmlns:a16="http://schemas.microsoft.com/office/drawing/2014/main" id="{19E238CC-BAC4-F236-46D2-40938A4A219C}"/>
                </a:ext>
              </a:extLst>
            </p:cNvPr>
            <p:cNvGraphicFramePr>
              <a:graphicFrameLocks noChangeAspect="1"/>
            </p:cNvGraphicFramePr>
            <p:nvPr/>
          </p:nvGraphicFramePr>
          <p:xfrm>
            <a:off x="2515" y="1845"/>
            <a:ext cx="730" cy="597"/>
          </p:xfrm>
          <a:graphic>
            <a:graphicData uri="http://schemas.openxmlformats.org/presentationml/2006/ole">
              <mc:AlternateContent xmlns:mc="http://schemas.openxmlformats.org/markup-compatibility/2006">
                <mc:Choice xmlns:v="urn:schemas-microsoft-com:vml" Requires="v">
                  <p:oleObj name="Photo Editor Photo" r:id="rId3" imgW="1676634" imgH="1371429" progId="MSPhotoEd.3">
                    <p:embed/>
                  </p:oleObj>
                </mc:Choice>
                <mc:Fallback>
                  <p:oleObj name="Photo Editor Photo" r:id="rId3" imgW="1676634" imgH="1371429" progId="MSPhotoEd.3">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 y="1845"/>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1" name="Object 13">
              <a:extLst>
                <a:ext uri="{FF2B5EF4-FFF2-40B4-BE49-F238E27FC236}">
                  <a16:creationId xmlns:a16="http://schemas.microsoft.com/office/drawing/2014/main" id="{3A7837C4-6044-949E-7629-93D02D03692B}"/>
                </a:ext>
              </a:extLst>
            </p:cNvPr>
            <p:cNvGraphicFramePr>
              <a:graphicFrameLocks noChangeAspect="1"/>
            </p:cNvGraphicFramePr>
            <p:nvPr/>
          </p:nvGraphicFramePr>
          <p:xfrm>
            <a:off x="3974" y="1248"/>
            <a:ext cx="730" cy="597"/>
          </p:xfrm>
          <a:graphic>
            <a:graphicData uri="http://schemas.openxmlformats.org/presentationml/2006/ole">
              <mc:AlternateContent xmlns:mc="http://schemas.openxmlformats.org/markup-compatibility/2006">
                <mc:Choice xmlns:v="urn:schemas-microsoft-com:vml" Requires="v">
                  <p:oleObj name="Photo Editor Photo" r:id="rId5" imgW="1676634" imgH="1371429" progId="MSPhotoEd.3">
                    <p:embed/>
                  </p:oleObj>
                </mc:Choice>
                <mc:Fallback>
                  <p:oleObj name="Photo Editor Photo" r:id="rId5" imgW="1676634" imgH="1371429" progId="MSPhotoEd.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4" y="1248"/>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2" name="Object 14">
              <a:extLst>
                <a:ext uri="{FF2B5EF4-FFF2-40B4-BE49-F238E27FC236}">
                  <a16:creationId xmlns:a16="http://schemas.microsoft.com/office/drawing/2014/main" id="{8D833FC3-B2C3-AB98-A5DA-C5253E89B3AC}"/>
                </a:ext>
              </a:extLst>
            </p:cNvPr>
            <p:cNvGraphicFramePr>
              <a:graphicFrameLocks noChangeAspect="1"/>
            </p:cNvGraphicFramePr>
            <p:nvPr/>
          </p:nvGraphicFramePr>
          <p:xfrm>
            <a:off x="1056" y="1248"/>
            <a:ext cx="730" cy="597"/>
          </p:xfrm>
          <a:graphic>
            <a:graphicData uri="http://schemas.openxmlformats.org/presentationml/2006/ole">
              <mc:AlternateContent xmlns:mc="http://schemas.openxmlformats.org/markup-compatibility/2006">
                <mc:Choice xmlns:v="urn:schemas-microsoft-com:vml" Requires="v">
                  <p:oleObj name="Photo Editor Photo" r:id="rId7" imgW="1676634" imgH="1371429" progId="MSPhotoEd.3">
                    <p:embed/>
                  </p:oleObj>
                </mc:Choice>
                <mc:Fallback>
                  <p:oleObj name="Photo Editor Photo" r:id="rId7" imgW="1676634" imgH="1371429" progId="MSPhotoEd.3">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 y="1248"/>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3" name="Object 15">
              <a:extLst>
                <a:ext uri="{FF2B5EF4-FFF2-40B4-BE49-F238E27FC236}">
                  <a16:creationId xmlns:a16="http://schemas.microsoft.com/office/drawing/2014/main" id="{53EDD3C4-8584-225B-65F3-53B9F8F2608F}"/>
                </a:ext>
              </a:extLst>
            </p:cNvPr>
            <p:cNvGraphicFramePr>
              <a:graphicFrameLocks noChangeAspect="1"/>
            </p:cNvGraphicFramePr>
            <p:nvPr/>
          </p:nvGraphicFramePr>
          <p:xfrm>
            <a:off x="1786" y="1248"/>
            <a:ext cx="729" cy="597"/>
          </p:xfrm>
          <a:graphic>
            <a:graphicData uri="http://schemas.openxmlformats.org/presentationml/2006/ole">
              <mc:AlternateContent xmlns:mc="http://schemas.openxmlformats.org/markup-compatibility/2006">
                <mc:Choice xmlns:v="urn:schemas-microsoft-com:vml" Requires="v">
                  <p:oleObj name="Photo Editor Photo" r:id="rId9" imgW="1676634" imgH="1371429" progId="MSPhotoEd.3">
                    <p:embed/>
                  </p:oleObj>
                </mc:Choice>
                <mc:Fallback>
                  <p:oleObj name="Photo Editor Photo" r:id="rId9" imgW="1676634" imgH="1371429" progId="MSPhotoEd.3">
                    <p:embed/>
                    <p:pic>
                      <p:nvPicPr>
                        <p:cNvPr id="0"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86" y="1248"/>
                          <a:ext cx="729"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4" name="Object 16">
              <a:extLst>
                <a:ext uri="{FF2B5EF4-FFF2-40B4-BE49-F238E27FC236}">
                  <a16:creationId xmlns:a16="http://schemas.microsoft.com/office/drawing/2014/main" id="{8C795A91-A628-DFE1-F305-584570BA68B5}"/>
                </a:ext>
              </a:extLst>
            </p:cNvPr>
            <p:cNvGraphicFramePr>
              <a:graphicFrameLocks noChangeAspect="1"/>
            </p:cNvGraphicFramePr>
            <p:nvPr/>
          </p:nvGraphicFramePr>
          <p:xfrm>
            <a:off x="2515" y="1248"/>
            <a:ext cx="730" cy="597"/>
          </p:xfrm>
          <a:graphic>
            <a:graphicData uri="http://schemas.openxmlformats.org/presentationml/2006/ole">
              <mc:AlternateContent xmlns:mc="http://schemas.openxmlformats.org/markup-compatibility/2006">
                <mc:Choice xmlns:v="urn:schemas-microsoft-com:vml" Requires="v">
                  <p:oleObj name="Photo Editor Photo" r:id="rId11" imgW="1676634" imgH="1371429" progId="MSPhotoEd.3">
                    <p:embed/>
                  </p:oleObj>
                </mc:Choice>
                <mc:Fallback>
                  <p:oleObj name="Photo Editor Photo" r:id="rId11" imgW="1676634" imgH="1371429" progId="MSPhotoEd.3">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15" y="1248"/>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5" name="Object 17">
              <a:extLst>
                <a:ext uri="{FF2B5EF4-FFF2-40B4-BE49-F238E27FC236}">
                  <a16:creationId xmlns:a16="http://schemas.microsoft.com/office/drawing/2014/main" id="{6C29105A-936F-882A-9A8D-5575C465DCD5}"/>
                </a:ext>
              </a:extLst>
            </p:cNvPr>
            <p:cNvGraphicFramePr>
              <a:graphicFrameLocks noChangeAspect="1"/>
            </p:cNvGraphicFramePr>
            <p:nvPr/>
          </p:nvGraphicFramePr>
          <p:xfrm>
            <a:off x="3245" y="1248"/>
            <a:ext cx="729" cy="597"/>
          </p:xfrm>
          <a:graphic>
            <a:graphicData uri="http://schemas.openxmlformats.org/presentationml/2006/ole">
              <mc:AlternateContent xmlns:mc="http://schemas.openxmlformats.org/markup-compatibility/2006">
                <mc:Choice xmlns:v="urn:schemas-microsoft-com:vml" Requires="v">
                  <p:oleObj name="Photo Editor Photo" r:id="rId13" imgW="1676634" imgH="1371429" progId="MSPhotoEd.3">
                    <p:embed/>
                  </p:oleObj>
                </mc:Choice>
                <mc:Fallback>
                  <p:oleObj name="Photo Editor Photo" r:id="rId13" imgW="1676634" imgH="1371429" progId="MSPhotoEd.3">
                    <p:embed/>
                    <p:pic>
                      <p:nvPicPr>
                        <p:cNvPr id="0" name="Object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45" y="1248"/>
                          <a:ext cx="729"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6" name="Object 18">
              <a:extLst>
                <a:ext uri="{FF2B5EF4-FFF2-40B4-BE49-F238E27FC236}">
                  <a16:creationId xmlns:a16="http://schemas.microsoft.com/office/drawing/2014/main" id="{4BF60EB4-B195-825F-CADC-07C714FC9F4C}"/>
                </a:ext>
              </a:extLst>
            </p:cNvPr>
            <p:cNvGraphicFramePr>
              <a:graphicFrameLocks noChangeAspect="1"/>
            </p:cNvGraphicFramePr>
            <p:nvPr/>
          </p:nvGraphicFramePr>
          <p:xfrm>
            <a:off x="1056" y="1845"/>
            <a:ext cx="730" cy="597"/>
          </p:xfrm>
          <a:graphic>
            <a:graphicData uri="http://schemas.openxmlformats.org/presentationml/2006/ole">
              <mc:AlternateContent xmlns:mc="http://schemas.openxmlformats.org/markup-compatibility/2006">
                <mc:Choice xmlns:v="urn:schemas-microsoft-com:vml" Requires="v">
                  <p:oleObj name="Photo Editor Photo" r:id="rId15" imgW="1676634" imgH="1371429" progId="MSPhotoEd.3">
                    <p:embed/>
                  </p:oleObj>
                </mc:Choice>
                <mc:Fallback>
                  <p:oleObj name="Photo Editor Photo" r:id="rId15" imgW="1676634" imgH="1371429" progId="MSPhotoEd.3">
                    <p:embed/>
                    <p:pic>
                      <p:nvPicPr>
                        <p:cNvPr id="0" name="Object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56" y="1845"/>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7" name="Object 19">
              <a:extLst>
                <a:ext uri="{FF2B5EF4-FFF2-40B4-BE49-F238E27FC236}">
                  <a16:creationId xmlns:a16="http://schemas.microsoft.com/office/drawing/2014/main" id="{D7F322C2-D2F5-7C9B-CECB-9302D1CA134C}"/>
                </a:ext>
              </a:extLst>
            </p:cNvPr>
            <p:cNvGraphicFramePr>
              <a:graphicFrameLocks noChangeAspect="1"/>
            </p:cNvGraphicFramePr>
            <p:nvPr/>
          </p:nvGraphicFramePr>
          <p:xfrm>
            <a:off x="1786" y="1845"/>
            <a:ext cx="729" cy="597"/>
          </p:xfrm>
          <a:graphic>
            <a:graphicData uri="http://schemas.openxmlformats.org/presentationml/2006/ole">
              <mc:AlternateContent xmlns:mc="http://schemas.openxmlformats.org/markup-compatibility/2006">
                <mc:Choice xmlns:v="urn:schemas-microsoft-com:vml" Requires="v">
                  <p:oleObj name="Photo Editor Photo" r:id="rId17" imgW="1676634" imgH="1371429" progId="MSPhotoEd.3">
                    <p:embed/>
                  </p:oleObj>
                </mc:Choice>
                <mc:Fallback>
                  <p:oleObj name="Photo Editor Photo" r:id="rId17" imgW="1676634" imgH="1371429" progId="MSPhotoEd.3">
                    <p:embed/>
                    <p:pic>
                      <p:nvPicPr>
                        <p:cNvPr id="0" name="Object 1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86" y="1845"/>
                          <a:ext cx="729"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8" name="Object 20">
              <a:extLst>
                <a:ext uri="{FF2B5EF4-FFF2-40B4-BE49-F238E27FC236}">
                  <a16:creationId xmlns:a16="http://schemas.microsoft.com/office/drawing/2014/main" id="{291F8373-9731-F5B2-B1C1-535594C1953C}"/>
                </a:ext>
              </a:extLst>
            </p:cNvPr>
            <p:cNvGraphicFramePr>
              <a:graphicFrameLocks noChangeAspect="1"/>
            </p:cNvGraphicFramePr>
            <p:nvPr/>
          </p:nvGraphicFramePr>
          <p:xfrm>
            <a:off x="3245" y="1845"/>
            <a:ext cx="729" cy="597"/>
          </p:xfrm>
          <a:graphic>
            <a:graphicData uri="http://schemas.openxmlformats.org/presentationml/2006/ole">
              <mc:AlternateContent xmlns:mc="http://schemas.openxmlformats.org/markup-compatibility/2006">
                <mc:Choice xmlns:v="urn:schemas-microsoft-com:vml" Requires="v">
                  <p:oleObj name="Photo Editor Photo" r:id="rId19" imgW="1676634" imgH="1371429" progId="MSPhotoEd.3">
                    <p:embed/>
                  </p:oleObj>
                </mc:Choice>
                <mc:Fallback>
                  <p:oleObj name="Photo Editor Photo" r:id="rId19" imgW="1676634" imgH="1371429" progId="MSPhotoEd.3">
                    <p:embed/>
                    <p:pic>
                      <p:nvPicPr>
                        <p:cNvPr id="0" name="Object 2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45" y="1845"/>
                          <a:ext cx="729"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909" name="Object 21">
              <a:extLst>
                <a:ext uri="{FF2B5EF4-FFF2-40B4-BE49-F238E27FC236}">
                  <a16:creationId xmlns:a16="http://schemas.microsoft.com/office/drawing/2014/main" id="{09833042-CCDC-3586-84B0-9C003E388BC9}"/>
                </a:ext>
              </a:extLst>
            </p:cNvPr>
            <p:cNvGraphicFramePr>
              <a:graphicFrameLocks noChangeAspect="1"/>
            </p:cNvGraphicFramePr>
            <p:nvPr/>
          </p:nvGraphicFramePr>
          <p:xfrm>
            <a:off x="3974" y="1845"/>
            <a:ext cx="730" cy="597"/>
          </p:xfrm>
          <a:graphic>
            <a:graphicData uri="http://schemas.openxmlformats.org/presentationml/2006/ole">
              <mc:AlternateContent xmlns:mc="http://schemas.openxmlformats.org/markup-compatibility/2006">
                <mc:Choice xmlns:v="urn:schemas-microsoft-com:vml" Requires="v">
                  <p:oleObj name="Photo Editor Photo" r:id="rId21" imgW="1676634" imgH="1371429" progId="MSPhotoEd.3">
                    <p:embed/>
                  </p:oleObj>
                </mc:Choice>
                <mc:Fallback>
                  <p:oleObj name="Photo Editor Photo" r:id="rId21" imgW="1676634" imgH="1371429" progId="MSPhotoEd.3">
                    <p:embed/>
                    <p:pic>
                      <p:nvPicPr>
                        <p:cNvPr id="0" name="Object 2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974" y="1845"/>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3" name="1-B-3.AVI">
            <a:hlinkClick r:id="" action="ppaction://ole?verb=0"/>
            <a:hlinkHover r:id="" action="ppaction://ole?verb=0"/>
            <a:extLst>
              <a:ext uri="{FF2B5EF4-FFF2-40B4-BE49-F238E27FC236}">
                <a16:creationId xmlns:a16="http://schemas.microsoft.com/office/drawing/2014/main" id="{61A2DAAA-2F62-0EDA-6500-6CD6C3971AC4}"/>
              </a:ext>
            </a:extLst>
          </p:cNvPr>
          <p:cNvPicPr>
            <a:picLocks noChangeAspect="1" noChangeArrowheads="1"/>
          </p:cNvPicPr>
          <p:nvPr>
            <a:videoFile r:link="rId1"/>
          </p:nvPr>
        </p:nvPicPr>
        <p:blipFill>
          <a:blip r:embed="rId7">
            <a:extLst>
              <a:ext uri="{28A0092B-C50C-407E-A947-70E740481C1C}">
                <a14:useLocalDpi xmlns:a14="http://schemas.microsoft.com/office/drawing/2010/main" val="0"/>
              </a:ext>
            </a:extLst>
          </a:blip>
          <a:srcRect/>
          <a:stretch>
            <a:fillRect/>
          </a:stretch>
        </p:blipFill>
        <p:spPr bwMode="auto">
          <a:xfrm>
            <a:off x="8382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74084" name="1-B-5.AVI">
            <a:hlinkHover r:id="" action="ppaction://ole?verb=0"/>
            <a:extLst>
              <a:ext uri="{FF2B5EF4-FFF2-40B4-BE49-F238E27FC236}">
                <a16:creationId xmlns:a16="http://schemas.microsoft.com/office/drawing/2014/main" id="{B1C2A087-47D1-1111-88ED-5BED72EFB3D6}"/>
              </a:ext>
            </a:extLst>
          </p:cNvPr>
          <p:cNvPicPr>
            <a:picLocks noChangeAspect="1" noChangeArrowheads="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27432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74085" name="1-B-7.AVI">
            <a:hlinkHover r:id="" action="ppaction://ole?verb=0"/>
            <a:extLst>
              <a:ext uri="{FF2B5EF4-FFF2-40B4-BE49-F238E27FC236}">
                <a16:creationId xmlns:a16="http://schemas.microsoft.com/office/drawing/2014/main" id="{ECA80262-83A9-E1F2-E72C-B0860E39FD6A}"/>
              </a:ext>
            </a:extLst>
          </p:cNvPr>
          <p:cNvPicPr>
            <a:picLocks noChangeAspect="1" noChangeArrowheads="1"/>
          </p:cNvPicPr>
          <p:nvPr>
            <a:videoFile r:link="rId3"/>
          </p:nvPr>
        </p:nvPicPr>
        <p:blipFill>
          <a:blip r:embed="rId7">
            <a:extLst>
              <a:ext uri="{28A0092B-C50C-407E-A947-70E740481C1C}">
                <a14:useLocalDpi xmlns:a14="http://schemas.microsoft.com/office/drawing/2010/main" val="0"/>
              </a:ext>
            </a:extLst>
          </a:blip>
          <a:srcRect/>
          <a:stretch>
            <a:fillRect/>
          </a:stretch>
        </p:blipFill>
        <p:spPr bwMode="auto">
          <a:xfrm>
            <a:off x="47244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74086" name="1-B-9.AVI">
            <a:hlinkHover r:id="" action="ppaction://ole?verb=0"/>
            <a:extLst>
              <a:ext uri="{FF2B5EF4-FFF2-40B4-BE49-F238E27FC236}">
                <a16:creationId xmlns:a16="http://schemas.microsoft.com/office/drawing/2014/main" id="{FBED7F90-78E0-8956-FE41-F80D8F0A4369}"/>
              </a:ext>
            </a:extLst>
          </p:cNvPr>
          <p:cNvPicPr>
            <a:picLocks noChangeAspect="1" noChangeArrowheads="1"/>
          </p:cNvPicPr>
          <p:nvPr>
            <a:videoFile r:link="rId4"/>
          </p:nvPr>
        </p:nvPicPr>
        <p:blipFill>
          <a:blip r:embed="rId7">
            <a:extLst>
              <a:ext uri="{28A0092B-C50C-407E-A947-70E740481C1C}">
                <a14:useLocalDpi xmlns:a14="http://schemas.microsoft.com/office/drawing/2010/main" val="0"/>
              </a:ext>
            </a:extLst>
          </a:blip>
          <a:srcRect/>
          <a:stretch>
            <a:fillRect/>
          </a:stretch>
        </p:blipFill>
        <p:spPr bwMode="auto">
          <a:xfrm>
            <a:off x="67056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grpSp>
        <p:nvGrpSpPr>
          <p:cNvPr id="174087" name="Group 7">
            <a:extLst>
              <a:ext uri="{FF2B5EF4-FFF2-40B4-BE49-F238E27FC236}">
                <a16:creationId xmlns:a16="http://schemas.microsoft.com/office/drawing/2014/main" id="{92B352A8-23DF-7CFD-B5CC-4093258A0BDD}"/>
              </a:ext>
            </a:extLst>
          </p:cNvPr>
          <p:cNvGrpSpPr>
            <a:grpSpLocks/>
          </p:cNvGrpSpPr>
          <p:nvPr/>
        </p:nvGrpSpPr>
        <p:grpSpPr bwMode="auto">
          <a:xfrm>
            <a:off x="914400" y="4267200"/>
            <a:ext cx="7315200" cy="2500313"/>
            <a:chOff x="576" y="2688"/>
            <a:chExt cx="4608" cy="1575"/>
          </a:xfrm>
        </p:grpSpPr>
        <p:grpSp>
          <p:nvGrpSpPr>
            <p:cNvPr id="174088" name="Group 8">
              <a:extLst>
                <a:ext uri="{FF2B5EF4-FFF2-40B4-BE49-F238E27FC236}">
                  <a16:creationId xmlns:a16="http://schemas.microsoft.com/office/drawing/2014/main" id="{88E591A9-0F3F-FE11-0AB7-035783581E3D}"/>
                </a:ext>
              </a:extLst>
            </p:cNvPr>
            <p:cNvGrpSpPr>
              <a:grpSpLocks/>
            </p:cNvGrpSpPr>
            <p:nvPr/>
          </p:nvGrpSpPr>
          <p:grpSpPr bwMode="auto">
            <a:xfrm>
              <a:off x="576" y="2688"/>
              <a:ext cx="4608" cy="1575"/>
              <a:chOff x="576" y="2640"/>
              <a:chExt cx="4608" cy="1575"/>
            </a:xfrm>
          </p:grpSpPr>
          <p:sp>
            <p:nvSpPr>
              <p:cNvPr id="174089" name="Rectangle 9">
                <a:extLst>
                  <a:ext uri="{FF2B5EF4-FFF2-40B4-BE49-F238E27FC236}">
                    <a16:creationId xmlns:a16="http://schemas.microsoft.com/office/drawing/2014/main" id="{D9D96CFE-D4E4-A1DC-4D70-2AFAC0E497A0}"/>
                  </a:ext>
                </a:extLst>
              </p:cNvPr>
              <p:cNvSpPr>
                <a:spLocks noChangeArrowheads="1"/>
              </p:cNvSpPr>
              <p:nvPr/>
            </p:nvSpPr>
            <p:spPr bwMode="auto">
              <a:xfrm>
                <a:off x="576" y="3408"/>
                <a:ext cx="4608" cy="192"/>
              </a:xfrm>
              <a:prstGeom prst="rect">
                <a:avLst/>
              </a:prstGeom>
              <a:gradFill rotWithShape="0">
                <a:gsLst>
                  <a:gs pos="0">
                    <a:schemeClr val="bg1"/>
                  </a:gs>
                  <a:gs pos="100000">
                    <a:schemeClr val="accent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90" name="Text Box 10">
                <a:extLst>
                  <a:ext uri="{FF2B5EF4-FFF2-40B4-BE49-F238E27FC236}">
                    <a16:creationId xmlns:a16="http://schemas.microsoft.com/office/drawing/2014/main" id="{DB4FAC92-C10F-6710-F570-027CB20CCE3B}"/>
                  </a:ext>
                </a:extLst>
              </p:cNvPr>
              <p:cNvSpPr txBox="1">
                <a:spLocks noChangeArrowheads="1"/>
              </p:cNvSpPr>
              <p:nvPr/>
            </p:nvSpPr>
            <p:spPr bwMode="auto">
              <a:xfrm>
                <a:off x="576" y="2928"/>
                <a:ext cx="12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No Awareness</a:t>
                </a:r>
              </a:p>
            </p:txBody>
          </p:sp>
          <p:sp>
            <p:nvSpPr>
              <p:cNvPr id="174091" name="Text Box 11">
                <a:extLst>
                  <a:ext uri="{FF2B5EF4-FFF2-40B4-BE49-F238E27FC236}">
                    <a16:creationId xmlns:a16="http://schemas.microsoft.com/office/drawing/2014/main" id="{9587B01E-A09A-73D2-832B-80A59AC463C6}"/>
                  </a:ext>
                </a:extLst>
              </p:cNvPr>
              <p:cNvSpPr txBox="1">
                <a:spLocks noChangeArrowheads="1"/>
              </p:cNvSpPr>
              <p:nvPr/>
            </p:nvSpPr>
            <p:spPr bwMode="auto">
              <a:xfrm>
                <a:off x="3936" y="3984"/>
                <a:ext cx="12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No Privacy</a:t>
                </a:r>
              </a:p>
            </p:txBody>
          </p:sp>
          <p:sp>
            <p:nvSpPr>
              <p:cNvPr id="174092" name="Rectangle 12">
                <a:extLst>
                  <a:ext uri="{FF2B5EF4-FFF2-40B4-BE49-F238E27FC236}">
                    <a16:creationId xmlns:a16="http://schemas.microsoft.com/office/drawing/2014/main" id="{3A0CF6CD-1CB0-1B9F-5EAE-DDDD39E680C9}"/>
                  </a:ext>
                </a:extLst>
              </p:cNvPr>
              <p:cNvSpPr>
                <a:spLocks noChangeArrowheads="1"/>
              </p:cNvSpPr>
              <p:nvPr/>
            </p:nvSpPr>
            <p:spPr bwMode="auto">
              <a:xfrm flipH="1">
                <a:off x="576" y="3600"/>
                <a:ext cx="4608" cy="192"/>
              </a:xfrm>
              <a:prstGeom prst="rect">
                <a:avLst/>
              </a:prstGeom>
              <a:gradFill rotWithShape="0">
                <a:gsLst>
                  <a:gs pos="0">
                    <a:schemeClr val="accent1"/>
                  </a:gs>
                  <a:gs pos="100000">
                    <a:schemeClr val="bg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93" name="AutoShape 13">
                <a:extLst>
                  <a:ext uri="{FF2B5EF4-FFF2-40B4-BE49-F238E27FC236}">
                    <a16:creationId xmlns:a16="http://schemas.microsoft.com/office/drawing/2014/main" id="{8E43CB66-7BEB-AC33-B15C-D83A3916102F}"/>
                  </a:ext>
                </a:extLst>
              </p:cNvPr>
              <p:cNvSpPr>
                <a:spLocks/>
              </p:cNvSpPr>
              <p:nvPr/>
            </p:nvSpPr>
            <p:spPr bwMode="auto">
              <a:xfrm rot="16200000" flipH="1">
                <a:off x="2808" y="2088"/>
                <a:ext cx="144" cy="2112"/>
              </a:xfrm>
              <a:prstGeom prst="leftBrace">
                <a:avLst>
                  <a:gd name="adj1" fmla="val 12222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94" name="Text Box 14">
                <a:extLst>
                  <a:ext uri="{FF2B5EF4-FFF2-40B4-BE49-F238E27FC236}">
                    <a16:creationId xmlns:a16="http://schemas.microsoft.com/office/drawing/2014/main" id="{A4BA93DC-E08F-EC4A-4314-287D1A8531B3}"/>
                  </a:ext>
                </a:extLst>
              </p:cNvPr>
              <p:cNvSpPr txBox="1">
                <a:spLocks noChangeArrowheads="1"/>
              </p:cNvSpPr>
              <p:nvPr/>
            </p:nvSpPr>
            <p:spPr bwMode="auto">
              <a:xfrm>
                <a:off x="2376" y="2640"/>
                <a:ext cx="10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b="0">
                    <a:latin typeface="Tahoma" panose="020B0604030504040204" pitchFamily="34" charset="0"/>
                  </a:rPr>
                  <a:t>Balance?</a:t>
                </a:r>
              </a:p>
            </p:txBody>
          </p:sp>
          <p:sp>
            <p:nvSpPr>
              <p:cNvPr id="174095" name="AutoShape 15">
                <a:extLst>
                  <a:ext uri="{FF2B5EF4-FFF2-40B4-BE49-F238E27FC236}">
                    <a16:creationId xmlns:a16="http://schemas.microsoft.com/office/drawing/2014/main" id="{BA798A85-DF4B-BEE1-118C-D5AE8A58D1D8}"/>
                  </a:ext>
                </a:extLst>
              </p:cNvPr>
              <p:cNvSpPr>
                <a:spLocks/>
              </p:cNvSpPr>
              <p:nvPr/>
            </p:nvSpPr>
            <p:spPr bwMode="auto">
              <a:xfrm rot="5400000">
                <a:off x="1128" y="2664"/>
                <a:ext cx="144" cy="1248"/>
              </a:xfrm>
              <a:prstGeom prst="leftBrace">
                <a:avLst>
                  <a:gd name="adj1" fmla="val 7222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96" name="AutoShape 16">
                <a:extLst>
                  <a:ext uri="{FF2B5EF4-FFF2-40B4-BE49-F238E27FC236}">
                    <a16:creationId xmlns:a16="http://schemas.microsoft.com/office/drawing/2014/main" id="{F7550FE7-4480-DD15-B9F6-15FDED48338E}"/>
                  </a:ext>
                </a:extLst>
              </p:cNvPr>
              <p:cNvSpPr>
                <a:spLocks/>
              </p:cNvSpPr>
              <p:nvPr/>
            </p:nvSpPr>
            <p:spPr bwMode="auto">
              <a:xfrm rot="16200000" flipV="1">
                <a:off x="4488" y="3288"/>
                <a:ext cx="144" cy="1248"/>
              </a:xfrm>
              <a:prstGeom prst="leftBrace">
                <a:avLst>
                  <a:gd name="adj1" fmla="val 7222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4097" name="Rectangle 17">
                <a:extLst>
                  <a:ext uri="{FF2B5EF4-FFF2-40B4-BE49-F238E27FC236}">
                    <a16:creationId xmlns:a16="http://schemas.microsoft.com/office/drawing/2014/main" id="{15D0F68B-8800-223E-EEBD-9F7A05D44FFF}"/>
                  </a:ext>
                </a:extLst>
              </p:cNvPr>
              <p:cNvSpPr>
                <a:spLocks noChangeArrowheads="1"/>
              </p:cNvSpPr>
              <p:nvPr/>
            </p:nvSpPr>
            <p:spPr bwMode="auto">
              <a:xfrm>
                <a:off x="1824" y="3408"/>
                <a:ext cx="2112" cy="384"/>
              </a:xfrm>
              <a:prstGeom prst="rect">
                <a:avLst/>
              </a:prstGeom>
              <a:solidFill>
                <a:schemeClr val="hlink">
                  <a:alpha val="5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174098" name="Group 18">
              <a:extLst>
                <a:ext uri="{FF2B5EF4-FFF2-40B4-BE49-F238E27FC236}">
                  <a16:creationId xmlns:a16="http://schemas.microsoft.com/office/drawing/2014/main" id="{91DD74A6-DD43-3A0E-A38C-40C822E4EF0A}"/>
                </a:ext>
              </a:extLst>
            </p:cNvPr>
            <p:cNvGrpSpPr>
              <a:grpSpLocks/>
            </p:cNvGrpSpPr>
            <p:nvPr/>
          </p:nvGrpSpPr>
          <p:grpSpPr bwMode="auto">
            <a:xfrm>
              <a:off x="576" y="3456"/>
              <a:ext cx="4581" cy="384"/>
              <a:chOff x="576" y="3456"/>
              <a:chExt cx="4581" cy="384"/>
            </a:xfrm>
          </p:grpSpPr>
          <p:sp>
            <p:nvSpPr>
              <p:cNvPr id="174099" name="Text Box 19">
                <a:extLst>
                  <a:ext uri="{FF2B5EF4-FFF2-40B4-BE49-F238E27FC236}">
                    <a16:creationId xmlns:a16="http://schemas.microsoft.com/office/drawing/2014/main" id="{FE5F37E3-88D6-5FCA-06AA-EA74CB4E9FB5}"/>
                  </a:ext>
                </a:extLst>
              </p:cNvPr>
              <p:cNvSpPr txBox="1">
                <a:spLocks noChangeArrowheads="1"/>
              </p:cNvSpPr>
              <p:nvPr/>
            </p:nvSpPr>
            <p:spPr bwMode="auto">
              <a:xfrm>
                <a:off x="4512" y="3456"/>
                <a:ext cx="64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b="0">
                    <a:latin typeface="Tahoma" panose="020B0604030504040204" pitchFamily="34" charset="0"/>
                  </a:rPr>
                  <a:t>Awareness</a:t>
                </a:r>
              </a:p>
            </p:txBody>
          </p:sp>
          <p:sp>
            <p:nvSpPr>
              <p:cNvPr id="174100" name="Text Box 20">
                <a:extLst>
                  <a:ext uri="{FF2B5EF4-FFF2-40B4-BE49-F238E27FC236}">
                    <a16:creationId xmlns:a16="http://schemas.microsoft.com/office/drawing/2014/main" id="{B823ECE5-0F84-4BE3-0223-0E4BBBC09ACB}"/>
                  </a:ext>
                </a:extLst>
              </p:cNvPr>
              <p:cNvSpPr txBox="1">
                <a:spLocks noChangeArrowheads="1"/>
              </p:cNvSpPr>
              <p:nvPr/>
            </p:nvSpPr>
            <p:spPr bwMode="auto">
              <a:xfrm>
                <a:off x="576" y="3648"/>
                <a:ext cx="46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b="0">
                    <a:latin typeface="Tahoma" panose="020B0604030504040204" pitchFamily="34" charset="0"/>
                  </a:rPr>
                  <a:t>Privacy</a:t>
                </a:r>
              </a:p>
            </p:txBody>
          </p:sp>
        </p:grpSp>
      </p:grpSp>
      <p:sp>
        <p:nvSpPr>
          <p:cNvPr id="174127" name="Rectangle 47">
            <a:extLst>
              <a:ext uri="{FF2B5EF4-FFF2-40B4-BE49-F238E27FC236}">
                <a16:creationId xmlns:a16="http://schemas.microsoft.com/office/drawing/2014/main" id="{0C15F574-6872-55E8-455A-66D5E1F10196}"/>
              </a:ext>
            </a:extLst>
          </p:cNvPr>
          <p:cNvSpPr>
            <a:spLocks noGrp="1" noChangeArrowheads="1"/>
          </p:cNvSpPr>
          <p:nvPr>
            <p:ph type="title"/>
          </p:nvPr>
        </p:nvSpPr>
        <p:spPr/>
        <p:txBody>
          <a:bodyPr/>
          <a:lstStyle/>
          <a:p>
            <a:r>
              <a:rPr lang="en-CA" altLang="LID4096"/>
              <a:t>Balance Awareness and Privacy</a:t>
            </a:r>
            <a:endParaRPr lang="en-US" altLang="LID4096"/>
          </a:p>
        </p:txBody>
      </p:sp>
      <p:sp>
        <p:nvSpPr>
          <p:cNvPr id="174128" name="Text Box 48">
            <a:extLst>
              <a:ext uri="{FF2B5EF4-FFF2-40B4-BE49-F238E27FC236}">
                <a16:creationId xmlns:a16="http://schemas.microsoft.com/office/drawing/2014/main" id="{9CE2F44A-D852-00A9-37E8-D9312D70A6D9}"/>
              </a:ext>
            </a:extLst>
          </p:cNvPr>
          <p:cNvSpPr txBox="1">
            <a:spLocks noChangeArrowheads="1"/>
          </p:cNvSpPr>
          <p:nvPr/>
        </p:nvSpPr>
        <p:spPr bwMode="auto">
          <a:xfrm>
            <a:off x="762000" y="12954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174087"/>
                                        </p:tgtEl>
                                        <p:attrNameLst>
                                          <p:attrName>style.visibility</p:attrName>
                                        </p:attrNameLst>
                                      </p:cBhvr>
                                      <p:to>
                                        <p:strVal val="visible"/>
                                      </p:to>
                                    </p:set>
                                  </p:childTnLst>
                                  <p:subTnLst>
                                    <p:set>
                                      <p:cBhvr override="childStyle">
                                        <p:cTn dur="1" fill="hold" display="0" masterRel="nextClick" afterEffect="1"/>
                                        <p:tgtEl>
                                          <p:spTgt spid="17408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88F2D358-2E93-DF35-D4D1-F3E5224C86FD}"/>
              </a:ext>
            </a:extLst>
          </p:cNvPr>
          <p:cNvSpPr>
            <a:spLocks noGrp="1" noChangeArrowheads="1"/>
          </p:cNvSpPr>
          <p:nvPr>
            <p:ph type="title"/>
          </p:nvPr>
        </p:nvSpPr>
        <p:spPr/>
        <p:txBody>
          <a:bodyPr/>
          <a:lstStyle/>
          <a:p>
            <a:r>
              <a:rPr lang="en-CA" altLang="LID4096"/>
              <a:t>Conditions</a:t>
            </a:r>
          </a:p>
        </p:txBody>
      </p:sp>
      <p:graphicFrame>
        <p:nvGraphicFramePr>
          <p:cNvPr id="180227" name="Object 3">
            <a:extLst>
              <a:ext uri="{FF2B5EF4-FFF2-40B4-BE49-F238E27FC236}">
                <a16:creationId xmlns:a16="http://schemas.microsoft.com/office/drawing/2014/main" id="{34F2418F-AA5B-C420-03E9-3EA2A0AF8510}"/>
              </a:ext>
            </a:extLst>
          </p:cNvPr>
          <p:cNvGraphicFramePr>
            <a:graphicFrameLocks noChangeAspect="1"/>
          </p:cNvGraphicFramePr>
          <p:nvPr/>
        </p:nvGraphicFramePr>
        <p:xfrm>
          <a:off x="228600" y="1371600"/>
          <a:ext cx="1676400" cy="1371600"/>
        </p:xfrm>
        <a:graphic>
          <a:graphicData uri="http://schemas.openxmlformats.org/presentationml/2006/ole">
            <mc:AlternateContent xmlns:mc="http://schemas.openxmlformats.org/markup-compatibility/2006">
              <mc:Choice xmlns:v="urn:schemas-microsoft-com:vml" Requires="v">
                <p:oleObj name="Photo Editor Photo" r:id="rId3" imgW="1676634" imgH="1371429" progId="MSPhotoEd.3">
                  <p:embed/>
                </p:oleObj>
              </mc:Choice>
              <mc:Fallback>
                <p:oleObj name="Photo Editor Photo" r:id="rId3" imgW="1676634" imgH="1371429" progId="MSPhotoEd.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3716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28" name="Object 4">
            <a:extLst>
              <a:ext uri="{FF2B5EF4-FFF2-40B4-BE49-F238E27FC236}">
                <a16:creationId xmlns:a16="http://schemas.microsoft.com/office/drawing/2014/main" id="{C1E91BFB-4C58-D2A5-0870-E270686C32FD}"/>
              </a:ext>
            </a:extLst>
          </p:cNvPr>
          <p:cNvGraphicFramePr>
            <a:graphicFrameLocks noChangeAspect="1"/>
          </p:cNvGraphicFramePr>
          <p:nvPr/>
        </p:nvGraphicFramePr>
        <p:xfrm>
          <a:off x="1981200" y="1371600"/>
          <a:ext cx="1676400" cy="1371600"/>
        </p:xfrm>
        <a:graphic>
          <a:graphicData uri="http://schemas.openxmlformats.org/presentationml/2006/ole">
            <mc:AlternateContent xmlns:mc="http://schemas.openxmlformats.org/markup-compatibility/2006">
              <mc:Choice xmlns:v="urn:schemas-microsoft-com:vml" Requires="v">
                <p:oleObj name="Photo Editor Photo" r:id="rId5" imgW="1676634" imgH="1371429" progId="MSPhotoEd.3">
                  <p:embed/>
                </p:oleObj>
              </mc:Choice>
              <mc:Fallback>
                <p:oleObj name="Photo Editor Photo" r:id="rId5" imgW="1676634" imgH="1371429" progId="MSPhotoEd.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1200" y="13716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29" name="Object 5">
            <a:extLst>
              <a:ext uri="{FF2B5EF4-FFF2-40B4-BE49-F238E27FC236}">
                <a16:creationId xmlns:a16="http://schemas.microsoft.com/office/drawing/2014/main" id="{8AD7D07E-5069-C0C7-3496-CB0A1665C2DA}"/>
              </a:ext>
            </a:extLst>
          </p:cNvPr>
          <p:cNvGraphicFramePr>
            <a:graphicFrameLocks noChangeAspect="1"/>
          </p:cNvGraphicFramePr>
          <p:nvPr/>
        </p:nvGraphicFramePr>
        <p:xfrm>
          <a:off x="7239000" y="1371600"/>
          <a:ext cx="1676400" cy="1371600"/>
        </p:xfrm>
        <a:graphic>
          <a:graphicData uri="http://schemas.openxmlformats.org/presentationml/2006/ole">
            <mc:AlternateContent xmlns:mc="http://schemas.openxmlformats.org/markup-compatibility/2006">
              <mc:Choice xmlns:v="urn:schemas-microsoft-com:vml" Requires="v">
                <p:oleObj name="Photo Editor Photo" r:id="rId7" imgW="1676634" imgH="1371429" progId="MSPhotoEd.3">
                  <p:embed/>
                </p:oleObj>
              </mc:Choice>
              <mc:Fallback>
                <p:oleObj name="Photo Editor Photo" r:id="rId7" imgW="1676634" imgH="1371429" progId="MSPhotoEd.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9000" y="13716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30" name="Object 6">
            <a:extLst>
              <a:ext uri="{FF2B5EF4-FFF2-40B4-BE49-F238E27FC236}">
                <a16:creationId xmlns:a16="http://schemas.microsoft.com/office/drawing/2014/main" id="{F3122389-295A-A821-AA13-5FA432B892C0}"/>
              </a:ext>
            </a:extLst>
          </p:cNvPr>
          <p:cNvGraphicFramePr>
            <a:graphicFrameLocks noChangeAspect="1"/>
          </p:cNvGraphicFramePr>
          <p:nvPr/>
        </p:nvGraphicFramePr>
        <p:xfrm>
          <a:off x="5486400" y="1371600"/>
          <a:ext cx="1676400" cy="1371600"/>
        </p:xfrm>
        <a:graphic>
          <a:graphicData uri="http://schemas.openxmlformats.org/presentationml/2006/ole">
            <mc:AlternateContent xmlns:mc="http://schemas.openxmlformats.org/markup-compatibility/2006">
              <mc:Choice xmlns:v="urn:schemas-microsoft-com:vml" Requires="v">
                <p:oleObj name="Photo Editor Photo" r:id="rId9" imgW="1676634" imgH="1371429" progId="MSPhotoEd.3">
                  <p:embed/>
                </p:oleObj>
              </mc:Choice>
              <mc:Fallback>
                <p:oleObj name="Photo Editor Photo" r:id="rId9" imgW="1676634" imgH="1371429" progId="MSPhotoEd.3">
                  <p:embed/>
                  <p:pic>
                    <p:nvPicPr>
                      <p:cNvPr id="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86400" y="13716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31" name="Object 7">
            <a:extLst>
              <a:ext uri="{FF2B5EF4-FFF2-40B4-BE49-F238E27FC236}">
                <a16:creationId xmlns:a16="http://schemas.microsoft.com/office/drawing/2014/main" id="{9EDEBD7E-4A86-C1F2-7E5C-F0A5483A21EB}"/>
              </a:ext>
            </a:extLst>
          </p:cNvPr>
          <p:cNvGraphicFramePr>
            <a:graphicFrameLocks noChangeAspect="1"/>
          </p:cNvGraphicFramePr>
          <p:nvPr/>
        </p:nvGraphicFramePr>
        <p:xfrm>
          <a:off x="3733800" y="1371600"/>
          <a:ext cx="1676400" cy="1371600"/>
        </p:xfrm>
        <a:graphic>
          <a:graphicData uri="http://schemas.openxmlformats.org/presentationml/2006/ole">
            <mc:AlternateContent xmlns:mc="http://schemas.openxmlformats.org/markup-compatibility/2006">
              <mc:Choice xmlns:v="urn:schemas-microsoft-com:vml" Requires="v">
                <p:oleObj name="Photo Editor Photo" r:id="rId11" imgW="1676634" imgH="1371429" progId="MSPhotoEd.3">
                  <p:embed/>
                </p:oleObj>
              </mc:Choice>
              <mc:Fallback>
                <p:oleObj name="Photo Editor Photo" r:id="rId11" imgW="1676634" imgH="1371429" progId="MSPhotoEd.3">
                  <p:embed/>
                  <p:pic>
                    <p:nvPicPr>
                      <p:cNvPr id="0"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3800" y="13716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80243" name="Group 19">
            <a:extLst>
              <a:ext uri="{FF2B5EF4-FFF2-40B4-BE49-F238E27FC236}">
                <a16:creationId xmlns:a16="http://schemas.microsoft.com/office/drawing/2014/main" id="{E0783D75-7928-C215-9B59-C7553910B566}"/>
              </a:ext>
            </a:extLst>
          </p:cNvPr>
          <p:cNvGrpSpPr>
            <a:grpSpLocks/>
          </p:cNvGrpSpPr>
          <p:nvPr/>
        </p:nvGrpSpPr>
        <p:grpSpPr bwMode="auto">
          <a:xfrm>
            <a:off x="609600" y="3048000"/>
            <a:ext cx="7620000" cy="3048000"/>
            <a:chOff x="1056" y="1248"/>
            <a:chExt cx="3648" cy="1194"/>
          </a:xfrm>
        </p:grpSpPr>
        <p:graphicFrame>
          <p:nvGraphicFramePr>
            <p:cNvPr id="180244" name="Object 20">
              <a:extLst>
                <a:ext uri="{FF2B5EF4-FFF2-40B4-BE49-F238E27FC236}">
                  <a16:creationId xmlns:a16="http://schemas.microsoft.com/office/drawing/2014/main" id="{4264FC98-EA97-77DC-E419-04F93B054C5C}"/>
                </a:ext>
              </a:extLst>
            </p:cNvPr>
            <p:cNvGraphicFramePr>
              <a:graphicFrameLocks noChangeAspect="1"/>
            </p:cNvGraphicFramePr>
            <p:nvPr/>
          </p:nvGraphicFramePr>
          <p:xfrm>
            <a:off x="2515" y="1845"/>
            <a:ext cx="730" cy="597"/>
          </p:xfrm>
          <a:graphic>
            <a:graphicData uri="http://schemas.openxmlformats.org/presentationml/2006/ole">
              <mc:AlternateContent xmlns:mc="http://schemas.openxmlformats.org/markup-compatibility/2006">
                <mc:Choice xmlns:v="urn:schemas-microsoft-com:vml" Requires="v">
                  <p:oleObj name="Photo Editor Photo" r:id="rId13" imgW="1676634" imgH="1371429" progId="MSPhotoEd.3">
                    <p:embed/>
                  </p:oleObj>
                </mc:Choice>
                <mc:Fallback>
                  <p:oleObj name="Photo Editor Photo" r:id="rId13" imgW="1676634" imgH="1371429" progId="MSPhotoEd.3">
                    <p:embed/>
                    <p:pic>
                      <p:nvPicPr>
                        <p:cNvPr id="0" name="Object 2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15" y="1845"/>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45" name="Object 21">
              <a:extLst>
                <a:ext uri="{FF2B5EF4-FFF2-40B4-BE49-F238E27FC236}">
                  <a16:creationId xmlns:a16="http://schemas.microsoft.com/office/drawing/2014/main" id="{3BB0E659-DEDB-0F1F-4FA8-DC3A60D7DA64}"/>
                </a:ext>
              </a:extLst>
            </p:cNvPr>
            <p:cNvGraphicFramePr>
              <a:graphicFrameLocks noChangeAspect="1"/>
            </p:cNvGraphicFramePr>
            <p:nvPr/>
          </p:nvGraphicFramePr>
          <p:xfrm>
            <a:off x="3974" y="1248"/>
            <a:ext cx="730" cy="597"/>
          </p:xfrm>
          <a:graphic>
            <a:graphicData uri="http://schemas.openxmlformats.org/presentationml/2006/ole">
              <mc:AlternateContent xmlns:mc="http://schemas.openxmlformats.org/markup-compatibility/2006">
                <mc:Choice xmlns:v="urn:schemas-microsoft-com:vml" Requires="v">
                  <p:oleObj name="Photo Editor Photo" r:id="rId15" imgW="1676634" imgH="1371429" progId="MSPhotoEd.3">
                    <p:embed/>
                  </p:oleObj>
                </mc:Choice>
                <mc:Fallback>
                  <p:oleObj name="Photo Editor Photo" r:id="rId15" imgW="1676634" imgH="1371429" progId="MSPhotoEd.3">
                    <p:embed/>
                    <p:pic>
                      <p:nvPicPr>
                        <p:cNvPr id="0" name="Object 2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74" y="1248"/>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46" name="Object 22">
              <a:extLst>
                <a:ext uri="{FF2B5EF4-FFF2-40B4-BE49-F238E27FC236}">
                  <a16:creationId xmlns:a16="http://schemas.microsoft.com/office/drawing/2014/main" id="{319A6E72-FBCC-6457-A657-444A314889A7}"/>
                </a:ext>
              </a:extLst>
            </p:cNvPr>
            <p:cNvGraphicFramePr>
              <a:graphicFrameLocks noChangeAspect="1"/>
            </p:cNvGraphicFramePr>
            <p:nvPr/>
          </p:nvGraphicFramePr>
          <p:xfrm>
            <a:off x="1056" y="1248"/>
            <a:ext cx="730" cy="597"/>
          </p:xfrm>
          <a:graphic>
            <a:graphicData uri="http://schemas.openxmlformats.org/presentationml/2006/ole">
              <mc:AlternateContent xmlns:mc="http://schemas.openxmlformats.org/markup-compatibility/2006">
                <mc:Choice xmlns:v="urn:schemas-microsoft-com:vml" Requires="v">
                  <p:oleObj name="Photo Editor Photo" r:id="rId17" imgW="1676634" imgH="1371429" progId="MSPhotoEd.3">
                    <p:embed/>
                  </p:oleObj>
                </mc:Choice>
                <mc:Fallback>
                  <p:oleObj name="Photo Editor Photo" r:id="rId17" imgW="1676634" imgH="1371429" progId="MSPhotoEd.3">
                    <p:embed/>
                    <p:pic>
                      <p:nvPicPr>
                        <p:cNvPr id="0" name="Object 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56" y="1248"/>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47" name="Object 23">
              <a:extLst>
                <a:ext uri="{FF2B5EF4-FFF2-40B4-BE49-F238E27FC236}">
                  <a16:creationId xmlns:a16="http://schemas.microsoft.com/office/drawing/2014/main" id="{F1367CE8-6734-1D6D-E9D8-33249CB6169C}"/>
                </a:ext>
              </a:extLst>
            </p:cNvPr>
            <p:cNvGraphicFramePr>
              <a:graphicFrameLocks noChangeAspect="1"/>
            </p:cNvGraphicFramePr>
            <p:nvPr/>
          </p:nvGraphicFramePr>
          <p:xfrm>
            <a:off x="1786" y="1248"/>
            <a:ext cx="729" cy="597"/>
          </p:xfrm>
          <a:graphic>
            <a:graphicData uri="http://schemas.openxmlformats.org/presentationml/2006/ole">
              <mc:AlternateContent xmlns:mc="http://schemas.openxmlformats.org/markup-compatibility/2006">
                <mc:Choice xmlns:v="urn:schemas-microsoft-com:vml" Requires="v">
                  <p:oleObj name="Photo Editor Photo" r:id="rId19" imgW="1676634" imgH="1371429" progId="MSPhotoEd.3">
                    <p:embed/>
                  </p:oleObj>
                </mc:Choice>
                <mc:Fallback>
                  <p:oleObj name="Photo Editor Photo" r:id="rId19" imgW="1676634" imgH="1371429" progId="MSPhotoEd.3">
                    <p:embed/>
                    <p:pic>
                      <p:nvPicPr>
                        <p:cNvPr id="0" name="Object 2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86" y="1248"/>
                          <a:ext cx="729"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48" name="Object 24">
              <a:extLst>
                <a:ext uri="{FF2B5EF4-FFF2-40B4-BE49-F238E27FC236}">
                  <a16:creationId xmlns:a16="http://schemas.microsoft.com/office/drawing/2014/main" id="{F9482DD9-8ED8-C9B5-BF25-64DE58950B96}"/>
                </a:ext>
              </a:extLst>
            </p:cNvPr>
            <p:cNvGraphicFramePr>
              <a:graphicFrameLocks noChangeAspect="1"/>
            </p:cNvGraphicFramePr>
            <p:nvPr/>
          </p:nvGraphicFramePr>
          <p:xfrm>
            <a:off x="2515" y="1248"/>
            <a:ext cx="730" cy="597"/>
          </p:xfrm>
          <a:graphic>
            <a:graphicData uri="http://schemas.openxmlformats.org/presentationml/2006/ole">
              <mc:AlternateContent xmlns:mc="http://schemas.openxmlformats.org/markup-compatibility/2006">
                <mc:Choice xmlns:v="urn:schemas-microsoft-com:vml" Requires="v">
                  <p:oleObj name="Photo Editor Photo" r:id="rId21" imgW="1676634" imgH="1371429" progId="MSPhotoEd.3">
                    <p:embed/>
                  </p:oleObj>
                </mc:Choice>
                <mc:Fallback>
                  <p:oleObj name="Photo Editor Photo" r:id="rId21" imgW="1676634" imgH="1371429" progId="MSPhotoEd.3">
                    <p:embed/>
                    <p:pic>
                      <p:nvPicPr>
                        <p:cNvPr id="0" name="Object 2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515" y="1248"/>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49" name="Object 25">
              <a:extLst>
                <a:ext uri="{FF2B5EF4-FFF2-40B4-BE49-F238E27FC236}">
                  <a16:creationId xmlns:a16="http://schemas.microsoft.com/office/drawing/2014/main" id="{FDF10C8A-8A5F-3BAE-0202-B45996EE04C4}"/>
                </a:ext>
              </a:extLst>
            </p:cNvPr>
            <p:cNvGraphicFramePr>
              <a:graphicFrameLocks noChangeAspect="1"/>
            </p:cNvGraphicFramePr>
            <p:nvPr/>
          </p:nvGraphicFramePr>
          <p:xfrm>
            <a:off x="3245" y="1248"/>
            <a:ext cx="729" cy="597"/>
          </p:xfrm>
          <a:graphic>
            <a:graphicData uri="http://schemas.openxmlformats.org/presentationml/2006/ole">
              <mc:AlternateContent xmlns:mc="http://schemas.openxmlformats.org/markup-compatibility/2006">
                <mc:Choice xmlns:v="urn:schemas-microsoft-com:vml" Requires="v">
                  <p:oleObj name="Photo Editor Photo" r:id="rId23" imgW="1676634" imgH="1371429" progId="MSPhotoEd.3">
                    <p:embed/>
                  </p:oleObj>
                </mc:Choice>
                <mc:Fallback>
                  <p:oleObj name="Photo Editor Photo" r:id="rId23" imgW="1676634" imgH="1371429" progId="MSPhotoEd.3">
                    <p:embed/>
                    <p:pic>
                      <p:nvPicPr>
                        <p:cNvPr id="0" name="Object 2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245" y="1248"/>
                          <a:ext cx="729"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50" name="Object 26">
              <a:extLst>
                <a:ext uri="{FF2B5EF4-FFF2-40B4-BE49-F238E27FC236}">
                  <a16:creationId xmlns:a16="http://schemas.microsoft.com/office/drawing/2014/main" id="{79E2C5EB-296A-6A22-667A-36DA716B7F98}"/>
                </a:ext>
              </a:extLst>
            </p:cNvPr>
            <p:cNvGraphicFramePr>
              <a:graphicFrameLocks noChangeAspect="1"/>
            </p:cNvGraphicFramePr>
            <p:nvPr/>
          </p:nvGraphicFramePr>
          <p:xfrm>
            <a:off x="1056" y="1845"/>
            <a:ext cx="730" cy="597"/>
          </p:xfrm>
          <a:graphic>
            <a:graphicData uri="http://schemas.openxmlformats.org/presentationml/2006/ole">
              <mc:AlternateContent xmlns:mc="http://schemas.openxmlformats.org/markup-compatibility/2006">
                <mc:Choice xmlns:v="urn:schemas-microsoft-com:vml" Requires="v">
                  <p:oleObj name="Photo Editor Photo" r:id="rId25" imgW="1676634" imgH="1371429" progId="MSPhotoEd.3">
                    <p:embed/>
                  </p:oleObj>
                </mc:Choice>
                <mc:Fallback>
                  <p:oleObj name="Photo Editor Photo" r:id="rId25" imgW="1676634" imgH="1371429" progId="MSPhotoEd.3">
                    <p:embed/>
                    <p:pic>
                      <p:nvPicPr>
                        <p:cNvPr id="0" name="Object 2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56" y="1845"/>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51" name="Object 27">
              <a:extLst>
                <a:ext uri="{FF2B5EF4-FFF2-40B4-BE49-F238E27FC236}">
                  <a16:creationId xmlns:a16="http://schemas.microsoft.com/office/drawing/2014/main" id="{2FD5C447-C903-3788-89FF-6930A904C715}"/>
                </a:ext>
              </a:extLst>
            </p:cNvPr>
            <p:cNvGraphicFramePr>
              <a:graphicFrameLocks noChangeAspect="1"/>
            </p:cNvGraphicFramePr>
            <p:nvPr/>
          </p:nvGraphicFramePr>
          <p:xfrm>
            <a:off x="1786" y="1845"/>
            <a:ext cx="729" cy="597"/>
          </p:xfrm>
          <a:graphic>
            <a:graphicData uri="http://schemas.openxmlformats.org/presentationml/2006/ole">
              <mc:AlternateContent xmlns:mc="http://schemas.openxmlformats.org/markup-compatibility/2006">
                <mc:Choice xmlns:v="urn:schemas-microsoft-com:vml" Requires="v">
                  <p:oleObj name="Photo Editor Photo" r:id="rId27" imgW="1676634" imgH="1371429" progId="MSPhotoEd.3">
                    <p:embed/>
                  </p:oleObj>
                </mc:Choice>
                <mc:Fallback>
                  <p:oleObj name="Photo Editor Photo" r:id="rId27" imgW="1676634" imgH="1371429" progId="MSPhotoEd.3">
                    <p:embed/>
                    <p:pic>
                      <p:nvPicPr>
                        <p:cNvPr id="0" name="Object 2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786" y="1845"/>
                          <a:ext cx="729"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52" name="Object 28">
              <a:extLst>
                <a:ext uri="{FF2B5EF4-FFF2-40B4-BE49-F238E27FC236}">
                  <a16:creationId xmlns:a16="http://schemas.microsoft.com/office/drawing/2014/main" id="{374D9276-A8F2-7219-4E11-7B8ABBD8E302}"/>
                </a:ext>
              </a:extLst>
            </p:cNvPr>
            <p:cNvGraphicFramePr>
              <a:graphicFrameLocks noChangeAspect="1"/>
            </p:cNvGraphicFramePr>
            <p:nvPr/>
          </p:nvGraphicFramePr>
          <p:xfrm>
            <a:off x="3245" y="1845"/>
            <a:ext cx="729" cy="597"/>
          </p:xfrm>
          <a:graphic>
            <a:graphicData uri="http://schemas.openxmlformats.org/presentationml/2006/ole">
              <mc:AlternateContent xmlns:mc="http://schemas.openxmlformats.org/markup-compatibility/2006">
                <mc:Choice xmlns:v="urn:schemas-microsoft-com:vml" Requires="v">
                  <p:oleObj name="Photo Editor Photo" r:id="rId29" imgW="1676634" imgH="1371429" progId="MSPhotoEd.3">
                    <p:embed/>
                  </p:oleObj>
                </mc:Choice>
                <mc:Fallback>
                  <p:oleObj name="Photo Editor Photo" r:id="rId29" imgW="1676634" imgH="1371429" progId="MSPhotoEd.3">
                    <p:embed/>
                    <p:pic>
                      <p:nvPicPr>
                        <p:cNvPr id="0" name="Object 28"/>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245" y="1845"/>
                          <a:ext cx="729"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0253" name="Object 29">
              <a:extLst>
                <a:ext uri="{FF2B5EF4-FFF2-40B4-BE49-F238E27FC236}">
                  <a16:creationId xmlns:a16="http://schemas.microsoft.com/office/drawing/2014/main" id="{C43191CE-2324-90C5-0296-B0DBE7084AF7}"/>
                </a:ext>
              </a:extLst>
            </p:cNvPr>
            <p:cNvGraphicFramePr>
              <a:graphicFrameLocks noChangeAspect="1"/>
            </p:cNvGraphicFramePr>
            <p:nvPr/>
          </p:nvGraphicFramePr>
          <p:xfrm>
            <a:off x="3974" y="1845"/>
            <a:ext cx="730" cy="597"/>
          </p:xfrm>
          <a:graphic>
            <a:graphicData uri="http://schemas.openxmlformats.org/presentationml/2006/ole">
              <mc:AlternateContent xmlns:mc="http://schemas.openxmlformats.org/markup-compatibility/2006">
                <mc:Choice xmlns:v="urn:schemas-microsoft-com:vml" Requires="v">
                  <p:oleObj name="Photo Editor Photo" r:id="rId31" imgW="1676634" imgH="1371429" progId="MSPhotoEd.3">
                    <p:embed/>
                  </p:oleObj>
                </mc:Choice>
                <mc:Fallback>
                  <p:oleObj name="Photo Editor Photo" r:id="rId31" imgW="1676634" imgH="1371429" progId="MSPhotoEd.3">
                    <p:embed/>
                    <p:pic>
                      <p:nvPicPr>
                        <p:cNvPr id="0" name="Object 2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74" y="1845"/>
                          <a:ext cx="730" cy="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3">
            <a:extLst>
              <a:ext uri="{FF2B5EF4-FFF2-40B4-BE49-F238E27FC236}">
                <a16:creationId xmlns:a16="http://schemas.microsoft.com/office/drawing/2014/main" id="{5E3E3E56-0676-A71F-0313-79D754EA6210}"/>
              </a:ext>
            </a:extLst>
          </p:cNvPr>
          <p:cNvSpPr>
            <a:spLocks noChangeArrowheads="1"/>
          </p:cNvSpPr>
          <p:nvPr/>
        </p:nvSpPr>
        <p:spPr bwMode="auto">
          <a:xfrm>
            <a:off x="2286000" y="5105400"/>
            <a:ext cx="6096000" cy="304800"/>
          </a:xfrm>
          <a:prstGeom prst="rect">
            <a:avLst/>
          </a:prstGeom>
          <a:gradFill rotWithShape="0">
            <a:gsLst>
              <a:gs pos="0">
                <a:schemeClr val="bg1"/>
              </a:gs>
              <a:gs pos="100000">
                <a:schemeClr val="accent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276" name="Rectangle 4">
            <a:extLst>
              <a:ext uri="{FF2B5EF4-FFF2-40B4-BE49-F238E27FC236}">
                <a16:creationId xmlns:a16="http://schemas.microsoft.com/office/drawing/2014/main" id="{9CDF1585-2BDC-3EF6-8C53-A346BB0A2C46}"/>
              </a:ext>
            </a:extLst>
          </p:cNvPr>
          <p:cNvSpPr>
            <a:spLocks noChangeArrowheads="1"/>
          </p:cNvSpPr>
          <p:nvPr/>
        </p:nvSpPr>
        <p:spPr bwMode="auto">
          <a:xfrm flipH="1">
            <a:off x="762000" y="5410200"/>
            <a:ext cx="4572000" cy="304800"/>
          </a:xfrm>
          <a:prstGeom prst="rect">
            <a:avLst/>
          </a:prstGeom>
          <a:gradFill rotWithShape="0">
            <a:gsLst>
              <a:gs pos="0">
                <a:schemeClr val="accent1"/>
              </a:gs>
              <a:gs pos="100000">
                <a:schemeClr val="bg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82277" name="Group 5">
            <a:extLst>
              <a:ext uri="{FF2B5EF4-FFF2-40B4-BE49-F238E27FC236}">
                <a16:creationId xmlns:a16="http://schemas.microsoft.com/office/drawing/2014/main" id="{27B79F6F-C324-277B-86B6-E323B6C65D87}"/>
              </a:ext>
            </a:extLst>
          </p:cNvPr>
          <p:cNvGrpSpPr>
            <a:grpSpLocks/>
          </p:cNvGrpSpPr>
          <p:nvPr/>
        </p:nvGrpSpPr>
        <p:grpSpPr bwMode="auto">
          <a:xfrm>
            <a:off x="2286000" y="3733800"/>
            <a:ext cx="1524000" cy="1295400"/>
            <a:chOff x="1440" y="2352"/>
            <a:chExt cx="960" cy="816"/>
          </a:xfrm>
        </p:grpSpPr>
        <p:sp>
          <p:nvSpPr>
            <p:cNvPr id="182278" name="Line 6">
              <a:extLst>
                <a:ext uri="{FF2B5EF4-FFF2-40B4-BE49-F238E27FC236}">
                  <a16:creationId xmlns:a16="http://schemas.microsoft.com/office/drawing/2014/main" id="{3855BDD0-850A-817B-E31B-991461F4BE0B}"/>
                </a:ext>
              </a:extLst>
            </p:cNvPr>
            <p:cNvSpPr>
              <a:spLocks noChangeShapeType="1"/>
            </p:cNvSpPr>
            <p:nvPr/>
          </p:nvSpPr>
          <p:spPr bwMode="auto">
            <a:xfrm>
              <a:off x="1920" y="2592"/>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279" name="AutoShape 7">
              <a:extLst>
                <a:ext uri="{FF2B5EF4-FFF2-40B4-BE49-F238E27FC236}">
                  <a16:creationId xmlns:a16="http://schemas.microsoft.com/office/drawing/2014/main" id="{16C1AA38-E201-C241-A438-33A752E35762}"/>
                </a:ext>
              </a:extLst>
            </p:cNvPr>
            <p:cNvSpPr>
              <a:spLocks/>
            </p:cNvSpPr>
            <p:nvPr/>
          </p:nvSpPr>
          <p:spPr bwMode="auto">
            <a:xfrm rot="5400000">
              <a:off x="1848" y="2616"/>
              <a:ext cx="144" cy="960"/>
            </a:xfrm>
            <a:prstGeom prst="leftBrace">
              <a:avLst>
                <a:gd name="adj1" fmla="val 5555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280" name="Text Box 8">
              <a:extLst>
                <a:ext uri="{FF2B5EF4-FFF2-40B4-BE49-F238E27FC236}">
                  <a16:creationId xmlns:a16="http://schemas.microsoft.com/office/drawing/2014/main" id="{1CBBC4CC-CF58-91E4-EA2C-F21761AE547A}"/>
                </a:ext>
              </a:extLst>
            </p:cNvPr>
            <p:cNvSpPr txBox="1">
              <a:spLocks noChangeArrowheads="1"/>
            </p:cNvSpPr>
            <p:nvPr/>
          </p:nvSpPr>
          <p:spPr bwMode="auto">
            <a:xfrm>
              <a:off x="1440" y="2784"/>
              <a:ext cx="9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Presence</a:t>
              </a:r>
            </a:p>
          </p:txBody>
        </p:sp>
        <p:sp>
          <p:nvSpPr>
            <p:cNvPr id="182281" name="Line 9">
              <a:extLst>
                <a:ext uri="{FF2B5EF4-FFF2-40B4-BE49-F238E27FC236}">
                  <a16:creationId xmlns:a16="http://schemas.microsoft.com/office/drawing/2014/main" id="{AF67B019-638E-36FD-066F-570428CB9A2B}"/>
                </a:ext>
              </a:extLst>
            </p:cNvPr>
            <p:cNvSpPr>
              <a:spLocks noChangeShapeType="1"/>
            </p:cNvSpPr>
            <p:nvPr/>
          </p:nvSpPr>
          <p:spPr bwMode="auto">
            <a:xfrm>
              <a:off x="2216"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282" name="Line 10">
              <a:extLst>
                <a:ext uri="{FF2B5EF4-FFF2-40B4-BE49-F238E27FC236}">
                  <a16:creationId xmlns:a16="http://schemas.microsoft.com/office/drawing/2014/main" id="{858CF319-A1FF-8B0E-1A46-4A6EF0881BD2}"/>
                </a:ext>
              </a:extLst>
            </p:cNvPr>
            <p:cNvSpPr>
              <a:spLocks noChangeShapeType="1"/>
            </p:cNvSpPr>
            <p:nvPr/>
          </p:nvSpPr>
          <p:spPr bwMode="auto">
            <a:xfrm>
              <a:off x="1922"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182283" name="Text Box 11">
            <a:extLst>
              <a:ext uri="{FF2B5EF4-FFF2-40B4-BE49-F238E27FC236}">
                <a16:creationId xmlns:a16="http://schemas.microsoft.com/office/drawing/2014/main" id="{F59B0D9A-13BE-2F75-9B17-F95F5B2A0245}"/>
              </a:ext>
            </a:extLst>
          </p:cNvPr>
          <p:cNvSpPr txBox="1">
            <a:spLocks noChangeArrowheads="1"/>
          </p:cNvSpPr>
          <p:nvPr/>
        </p:nvSpPr>
        <p:spPr bwMode="auto">
          <a:xfrm>
            <a:off x="27432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b="0">
                <a:latin typeface="Tahoma" panose="020B0604030504040204" pitchFamily="34" charset="0"/>
              </a:rPr>
              <a:t>Levels 3-4</a:t>
            </a:r>
          </a:p>
        </p:txBody>
      </p:sp>
      <p:pic>
        <p:nvPicPr>
          <p:cNvPr id="182284" name="1-B45.AVI">
            <a:hlinkHover r:id="" action="ppaction://ole?verb=0"/>
            <a:extLst>
              <a:ext uri="{FF2B5EF4-FFF2-40B4-BE49-F238E27FC236}">
                <a16:creationId xmlns:a16="http://schemas.microsoft.com/office/drawing/2014/main" id="{963F3BB9-DD01-96A6-A937-9C624162E11A}"/>
              </a:ext>
            </a:extLst>
          </p:cNvPr>
          <p:cNvPicPr>
            <a:picLocks noChangeAspect="1" noChangeArrowheads="1"/>
          </p:cNvPicPr>
          <p:nvPr>
            <a:videoFile r:link="rId1"/>
          </p:nvPr>
        </p:nvPicPr>
        <p:blipFill>
          <a:blip r:embed="rId7">
            <a:extLst>
              <a:ext uri="{28A0092B-C50C-407E-A947-70E740481C1C}">
                <a14:useLocalDpi xmlns:a14="http://schemas.microsoft.com/office/drawing/2010/main" val="0"/>
              </a:ext>
            </a:extLst>
          </a:blip>
          <a:srcRect/>
          <a:stretch>
            <a:fillRect/>
          </a:stretch>
        </p:blipFill>
        <p:spPr bwMode="auto">
          <a:xfrm>
            <a:off x="27432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grpSp>
        <p:nvGrpSpPr>
          <p:cNvPr id="182285" name="Group 13">
            <a:extLst>
              <a:ext uri="{FF2B5EF4-FFF2-40B4-BE49-F238E27FC236}">
                <a16:creationId xmlns:a16="http://schemas.microsoft.com/office/drawing/2014/main" id="{C210B3FA-1F1E-2533-20E4-303325412BFD}"/>
              </a:ext>
            </a:extLst>
          </p:cNvPr>
          <p:cNvGrpSpPr>
            <a:grpSpLocks/>
          </p:cNvGrpSpPr>
          <p:nvPr/>
        </p:nvGrpSpPr>
        <p:grpSpPr bwMode="auto">
          <a:xfrm>
            <a:off x="685800" y="3733800"/>
            <a:ext cx="1676400" cy="2590800"/>
            <a:chOff x="432" y="2352"/>
            <a:chExt cx="1056" cy="1632"/>
          </a:xfrm>
        </p:grpSpPr>
        <p:sp>
          <p:nvSpPr>
            <p:cNvPr id="182286" name="Text Box 14">
              <a:extLst>
                <a:ext uri="{FF2B5EF4-FFF2-40B4-BE49-F238E27FC236}">
                  <a16:creationId xmlns:a16="http://schemas.microsoft.com/office/drawing/2014/main" id="{48685134-6691-936E-8D2B-1C9AC27FF336}"/>
                </a:ext>
              </a:extLst>
            </p:cNvPr>
            <p:cNvSpPr txBox="1">
              <a:spLocks noChangeArrowheads="1"/>
            </p:cNvSpPr>
            <p:nvPr/>
          </p:nvSpPr>
          <p:spPr bwMode="auto">
            <a:xfrm>
              <a:off x="432" y="2784"/>
              <a:ext cx="10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No Awareness</a:t>
              </a:r>
            </a:p>
          </p:txBody>
        </p:sp>
        <p:sp>
          <p:nvSpPr>
            <p:cNvPr id="182287" name="AutoShape 15">
              <a:extLst>
                <a:ext uri="{FF2B5EF4-FFF2-40B4-BE49-F238E27FC236}">
                  <a16:creationId xmlns:a16="http://schemas.microsoft.com/office/drawing/2014/main" id="{601D378E-CDDB-2934-4BC2-E6E7709AB451}"/>
                </a:ext>
              </a:extLst>
            </p:cNvPr>
            <p:cNvSpPr>
              <a:spLocks/>
            </p:cNvSpPr>
            <p:nvPr/>
          </p:nvSpPr>
          <p:spPr bwMode="auto">
            <a:xfrm rot="5400000">
              <a:off x="888" y="2616"/>
              <a:ext cx="144" cy="960"/>
            </a:xfrm>
            <a:prstGeom prst="leftBrace">
              <a:avLst>
                <a:gd name="adj1" fmla="val 5555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288" name="Line 16">
              <a:extLst>
                <a:ext uri="{FF2B5EF4-FFF2-40B4-BE49-F238E27FC236}">
                  <a16:creationId xmlns:a16="http://schemas.microsoft.com/office/drawing/2014/main" id="{EF6BD129-B2E6-8141-D787-0375D3EA91FA}"/>
                </a:ext>
              </a:extLst>
            </p:cNvPr>
            <p:cNvSpPr>
              <a:spLocks noChangeShapeType="1"/>
            </p:cNvSpPr>
            <p:nvPr/>
          </p:nvSpPr>
          <p:spPr bwMode="auto">
            <a:xfrm>
              <a:off x="960" y="2352"/>
              <a:ext cx="0" cy="4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289" name="AutoShape 17">
              <a:extLst>
                <a:ext uri="{FF2B5EF4-FFF2-40B4-BE49-F238E27FC236}">
                  <a16:creationId xmlns:a16="http://schemas.microsoft.com/office/drawing/2014/main" id="{77D08319-D158-AC64-2F3F-C1E4A2F7EEAF}"/>
                </a:ext>
              </a:extLst>
            </p:cNvPr>
            <p:cNvSpPr>
              <a:spLocks/>
            </p:cNvSpPr>
            <p:nvPr/>
          </p:nvSpPr>
          <p:spPr bwMode="auto">
            <a:xfrm rot="16200000" flipV="1">
              <a:off x="888" y="3240"/>
              <a:ext cx="144" cy="960"/>
            </a:xfrm>
            <a:prstGeom prst="leftBrace">
              <a:avLst>
                <a:gd name="adj1" fmla="val 5555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290" name="Text Box 18">
              <a:extLst>
                <a:ext uri="{FF2B5EF4-FFF2-40B4-BE49-F238E27FC236}">
                  <a16:creationId xmlns:a16="http://schemas.microsoft.com/office/drawing/2014/main" id="{13E1ABA2-D30B-4609-88AC-1C874338A805}"/>
                </a:ext>
              </a:extLst>
            </p:cNvPr>
            <p:cNvSpPr txBox="1">
              <a:spLocks noChangeArrowheads="1"/>
            </p:cNvSpPr>
            <p:nvPr/>
          </p:nvSpPr>
          <p:spPr bwMode="auto">
            <a:xfrm>
              <a:off x="480" y="3753"/>
              <a:ext cx="9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Total Privacy</a:t>
              </a:r>
            </a:p>
          </p:txBody>
        </p:sp>
      </p:grpSp>
      <p:sp>
        <p:nvSpPr>
          <p:cNvPr id="182291" name="Text Box 19">
            <a:extLst>
              <a:ext uri="{FF2B5EF4-FFF2-40B4-BE49-F238E27FC236}">
                <a16:creationId xmlns:a16="http://schemas.microsoft.com/office/drawing/2014/main" id="{04726E10-B841-52C8-C329-28FF12884591}"/>
              </a:ext>
            </a:extLst>
          </p:cNvPr>
          <p:cNvSpPr txBox="1">
            <a:spLocks noChangeArrowheads="1"/>
          </p:cNvSpPr>
          <p:nvPr/>
        </p:nvSpPr>
        <p:spPr bwMode="auto">
          <a:xfrm>
            <a:off x="7620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b="0">
                <a:latin typeface="Tahoma" panose="020B0604030504040204" pitchFamily="34" charset="0"/>
              </a:rPr>
              <a:t>Levels 1-2</a:t>
            </a:r>
          </a:p>
        </p:txBody>
      </p:sp>
      <p:pic>
        <p:nvPicPr>
          <p:cNvPr id="182292" name="1-B-2.AVI">
            <a:hlinkHover r:id="" action="ppaction://ole?verb=0"/>
            <a:extLst>
              <a:ext uri="{FF2B5EF4-FFF2-40B4-BE49-F238E27FC236}">
                <a16:creationId xmlns:a16="http://schemas.microsoft.com/office/drawing/2014/main" id="{AD42A7FF-D653-C776-3601-474244B12BC8}"/>
              </a:ext>
            </a:extLst>
          </p:cNvPr>
          <p:cNvPicPr>
            <a:picLocks noChangeAspect="1" noChangeArrowheads="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7620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grpSp>
        <p:nvGrpSpPr>
          <p:cNvPr id="182293" name="Group 21">
            <a:extLst>
              <a:ext uri="{FF2B5EF4-FFF2-40B4-BE49-F238E27FC236}">
                <a16:creationId xmlns:a16="http://schemas.microsoft.com/office/drawing/2014/main" id="{61AAE9E4-7EE6-2F3C-35B7-56F4A3118E11}"/>
              </a:ext>
            </a:extLst>
          </p:cNvPr>
          <p:cNvGrpSpPr>
            <a:grpSpLocks/>
          </p:cNvGrpSpPr>
          <p:nvPr/>
        </p:nvGrpSpPr>
        <p:grpSpPr bwMode="auto">
          <a:xfrm>
            <a:off x="2286000" y="3733800"/>
            <a:ext cx="3352800" cy="2590800"/>
            <a:chOff x="1440" y="2352"/>
            <a:chExt cx="2112" cy="1632"/>
          </a:xfrm>
        </p:grpSpPr>
        <p:sp>
          <p:nvSpPr>
            <p:cNvPr id="182294" name="Line 22">
              <a:extLst>
                <a:ext uri="{FF2B5EF4-FFF2-40B4-BE49-F238E27FC236}">
                  <a16:creationId xmlns:a16="http://schemas.microsoft.com/office/drawing/2014/main" id="{FA71AA9C-C731-B95D-DC21-5A031D564233}"/>
                </a:ext>
              </a:extLst>
            </p:cNvPr>
            <p:cNvSpPr>
              <a:spLocks noChangeShapeType="1"/>
            </p:cNvSpPr>
            <p:nvPr/>
          </p:nvSpPr>
          <p:spPr bwMode="auto">
            <a:xfrm>
              <a:off x="3552"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182295" name="Group 23">
              <a:extLst>
                <a:ext uri="{FF2B5EF4-FFF2-40B4-BE49-F238E27FC236}">
                  <a16:creationId xmlns:a16="http://schemas.microsoft.com/office/drawing/2014/main" id="{232E5AAC-E2B5-C166-F38E-6FB9899D4AAE}"/>
                </a:ext>
              </a:extLst>
            </p:cNvPr>
            <p:cNvGrpSpPr>
              <a:grpSpLocks/>
            </p:cNvGrpSpPr>
            <p:nvPr/>
          </p:nvGrpSpPr>
          <p:grpSpPr bwMode="auto">
            <a:xfrm>
              <a:off x="1440" y="2592"/>
              <a:ext cx="2112" cy="1392"/>
              <a:chOff x="1440" y="2592"/>
              <a:chExt cx="2112" cy="1392"/>
            </a:xfrm>
          </p:grpSpPr>
          <p:sp>
            <p:nvSpPr>
              <p:cNvPr id="182296" name="AutoShape 24">
                <a:extLst>
                  <a:ext uri="{FF2B5EF4-FFF2-40B4-BE49-F238E27FC236}">
                    <a16:creationId xmlns:a16="http://schemas.microsoft.com/office/drawing/2014/main" id="{CEBBDB10-6F90-91BC-8EA0-8410408A78E9}"/>
                  </a:ext>
                </a:extLst>
              </p:cNvPr>
              <p:cNvSpPr>
                <a:spLocks/>
              </p:cNvSpPr>
              <p:nvPr/>
            </p:nvSpPr>
            <p:spPr bwMode="auto">
              <a:xfrm rot="5400000">
                <a:off x="2808" y="2616"/>
                <a:ext cx="144" cy="960"/>
              </a:xfrm>
              <a:prstGeom prst="leftBrace">
                <a:avLst>
                  <a:gd name="adj1" fmla="val 5555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297" name="AutoShape 25">
                <a:extLst>
                  <a:ext uri="{FF2B5EF4-FFF2-40B4-BE49-F238E27FC236}">
                    <a16:creationId xmlns:a16="http://schemas.microsoft.com/office/drawing/2014/main" id="{394ECC27-F97E-5EFC-5F3E-EFDBF053B976}"/>
                  </a:ext>
                </a:extLst>
              </p:cNvPr>
              <p:cNvSpPr>
                <a:spLocks/>
              </p:cNvSpPr>
              <p:nvPr/>
            </p:nvSpPr>
            <p:spPr bwMode="auto">
              <a:xfrm rot="16200000" flipV="1">
                <a:off x="2328" y="2760"/>
                <a:ext cx="144" cy="1920"/>
              </a:xfrm>
              <a:prstGeom prst="leftBrace">
                <a:avLst>
                  <a:gd name="adj1" fmla="val 11111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298" name="Text Box 26">
                <a:extLst>
                  <a:ext uri="{FF2B5EF4-FFF2-40B4-BE49-F238E27FC236}">
                    <a16:creationId xmlns:a16="http://schemas.microsoft.com/office/drawing/2014/main" id="{D2959B96-F774-D21F-6906-98EDED110B8F}"/>
                  </a:ext>
                </a:extLst>
              </p:cNvPr>
              <p:cNvSpPr txBox="1">
                <a:spLocks noChangeArrowheads="1"/>
              </p:cNvSpPr>
              <p:nvPr/>
            </p:nvSpPr>
            <p:spPr bwMode="auto">
              <a:xfrm>
                <a:off x="1440" y="3753"/>
                <a:ext cx="19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Some Privacy</a:t>
                </a:r>
              </a:p>
            </p:txBody>
          </p:sp>
          <p:sp>
            <p:nvSpPr>
              <p:cNvPr id="182299" name="Text Box 27">
                <a:extLst>
                  <a:ext uri="{FF2B5EF4-FFF2-40B4-BE49-F238E27FC236}">
                    <a16:creationId xmlns:a16="http://schemas.microsoft.com/office/drawing/2014/main" id="{40B86DEE-EA1D-D641-324D-F835CCEAAF41}"/>
                  </a:ext>
                </a:extLst>
              </p:cNvPr>
              <p:cNvSpPr txBox="1">
                <a:spLocks noChangeArrowheads="1"/>
              </p:cNvSpPr>
              <p:nvPr/>
            </p:nvSpPr>
            <p:spPr bwMode="auto">
              <a:xfrm>
                <a:off x="2256" y="2784"/>
                <a:ext cx="12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Basic Awareness</a:t>
                </a:r>
              </a:p>
            </p:txBody>
          </p:sp>
          <p:sp>
            <p:nvSpPr>
              <p:cNvPr id="182300" name="Line 28">
                <a:extLst>
                  <a:ext uri="{FF2B5EF4-FFF2-40B4-BE49-F238E27FC236}">
                    <a16:creationId xmlns:a16="http://schemas.microsoft.com/office/drawing/2014/main" id="{A9947917-A95C-CEDB-168E-8DDB7EED639E}"/>
                  </a:ext>
                </a:extLst>
              </p:cNvPr>
              <p:cNvSpPr>
                <a:spLocks noChangeShapeType="1"/>
              </p:cNvSpPr>
              <p:nvPr/>
            </p:nvSpPr>
            <p:spPr bwMode="auto">
              <a:xfrm>
                <a:off x="2882"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301" name="Line 29">
                <a:extLst>
                  <a:ext uri="{FF2B5EF4-FFF2-40B4-BE49-F238E27FC236}">
                    <a16:creationId xmlns:a16="http://schemas.microsoft.com/office/drawing/2014/main" id="{020390DF-3F21-668E-7CD3-81C563BD3270}"/>
                  </a:ext>
                </a:extLst>
              </p:cNvPr>
              <p:cNvSpPr>
                <a:spLocks noChangeShapeType="1"/>
              </p:cNvSpPr>
              <p:nvPr/>
            </p:nvSpPr>
            <p:spPr bwMode="auto">
              <a:xfrm>
                <a:off x="2880" y="2592"/>
                <a:ext cx="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sp>
        <p:nvSpPr>
          <p:cNvPr id="182302" name="Text Box 30">
            <a:extLst>
              <a:ext uri="{FF2B5EF4-FFF2-40B4-BE49-F238E27FC236}">
                <a16:creationId xmlns:a16="http://schemas.microsoft.com/office/drawing/2014/main" id="{E9C4B434-EFC2-E524-33DC-320A1F6F605F}"/>
              </a:ext>
            </a:extLst>
          </p:cNvPr>
          <p:cNvSpPr txBox="1">
            <a:spLocks noChangeArrowheads="1"/>
          </p:cNvSpPr>
          <p:nvPr/>
        </p:nvSpPr>
        <p:spPr bwMode="auto">
          <a:xfrm>
            <a:off x="47244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b="0">
                <a:latin typeface="Tahoma" panose="020B0604030504040204" pitchFamily="34" charset="0"/>
              </a:rPr>
              <a:t>Levels 5-6</a:t>
            </a:r>
          </a:p>
        </p:txBody>
      </p:sp>
      <p:pic>
        <p:nvPicPr>
          <p:cNvPr id="182303" name="1-B46.AVI">
            <a:hlinkHover r:id="" action="ppaction://ole?verb=0"/>
            <a:extLst>
              <a:ext uri="{FF2B5EF4-FFF2-40B4-BE49-F238E27FC236}">
                <a16:creationId xmlns:a16="http://schemas.microsoft.com/office/drawing/2014/main" id="{830A4E0E-22ED-091F-9536-D82B2CCAD3A1}"/>
              </a:ext>
            </a:extLst>
          </p:cNvPr>
          <p:cNvPicPr>
            <a:picLocks noChangeAspect="1" noChangeArrowheads="1"/>
          </p:cNvPicPr>
          <p:nvPr>
            <a:videoFile r:link="rId3"/>
          </p:nvPr>
        </p:nvPicPr>
        <p:blipFill>
          <a:blip r:embed="rId7">
            <a:extLst>
              <a:ext uri="{28A0092B-C50C-407E-A947-70E740481C1C}">
                <a14:useLocalDpi xmlns:a14="http://schemas.microsoft.com/office/drawing/2010/main" val="0"/>
              </a:ext>
            </a:extLst>
          </a:blip>
          <a:srcRect/>
          <a:stretch>
            <a:fillRect/>
          </a:stretch>
        </p:blipFill>
        <p:spPr bwMode="auto">
          <a:xfrm>
            <a:off x="47244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grpSp>
        <p:nvGrpSpPr>
          <p:cNvPr id="182304" name="Group 32">
            <a:extLst>
              <a:ext uri="{FF2B5EF4-FFF2-40B4-BE49-F238E27FC236}">
                <a16:creationId xmlns:a16="http://schemas.microsoft.com/office/drawing/2014/main" id="{8F37208D-68DC-A963-151C-7A6DBA4B3466}"/>
              </a:ext>
            </a:extLst>
          </p:cNvPr>
          <p:cNvGrpSpPr>
            <a:grpSpLocks/>
          </p:cNvGrpSpPr>
          <p:nvPr/>
        </p:nvGrpSpPr>
        <p:grpSpPr bwMode="auto">
          <a:xfrm>
            <a:off x="5334000" y="3733800"/>
            <a:ext cx="3048000" cy="2590800"/>
            <a:chOff x="3360" y="2352"/>
            <a:chExt cx="1920" cy="1632"/>
          </a:xfrm>
        </p:grpSpPr>
        <p:sp>
          <p:nvSpPr>
            <p:cNvPr id="182305" name="AutoShape 33">
              <a:extLst>
                <a:ext uri="{FF2B5EF4-FFF2-40B4-BE49-F238E27FC236}">
                  <a16:creationId xmlns:a16="http://schemas.microsoft.com/office/drawing/2014/main" id="{DCCED345-C84C-7EC8-6CDA-85B9E1CF9C49}"/>
                </a:ext>
              </a:extLst>
            </p:cNvPr>
            <p:cNvSpPr>
              <a:spLocks/>
            </p:cNvSpPr>
            <p:nvPr/>
          </p:nvSpPr>
          <p:spPr bwMode="auto">
            <a:xfrm rot="16200000" flipV="1">
              <a:off x="4224" y="2784"/>
              <a:ext cx="144" cy="1872"/>
            </a:xfrm>
            <a:prstGeom prst="leftBrace">
              <a:avLst>
                <a:gd name="adj1" fmla="val 10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306" name="Text Box 34">
              <a:extLst>
                <a:ext uri="{FF2B5EF4-FFF2-40B4-BE49-F238E27FC236}">
                  <a16:creationId xmlns:a16="http://schemas.microsoft.com/office/drawing/2014/main" id="{104016D5-FEAE-05A7-63D9-C72FEA8CFD68}"/>
                </a:ext>
              </a:extLst>
            </p:cNvPr>
            <p:cNvSpPr txBox="1">
              <a:spLocks noChangeArrowheads="1"/>
            </p:cNvSpPr>
            <p:nvPr/>
          </p:nvSpPr>
          <p:spPr bwMode="auto">
            <a:xfrm>
              <a:off x="3360" y="3753"/>
              <a:ext cx="19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No Privacy</a:t>
              </a:r>
            </a:p>
          </p:txBody>
        </p:sp>
        <p:sp>
          <p:nvSpPr>
            <p:cNvPr id="182307" name="AutoShape 35">
              <a:extLst>
                <a:ext uri="{FF2B5EF4-FFF2-40B4-BE49-F238E27FC236}">
                  <a16:creationId xmlns:a16="http://schemas.microsoft.com/office/drawing/2014/main" id="{DFDD8814-E086-609E-9407-6D42864B153B}"/>
                </a:ext>
              </a:extLst>
            </p:cNvPr>
            <p:cNvSpPr>
              <a:spLocks/>
            </p:cNvSpPr>
            <p:nvPr/>
          </p:nvSpPr>
          <p:spPr bwMode="auto">
            <a:xfrm rot="5400000">
              <a:off x="4248" y="2136"/>
              <a:ext cx="144" cy="1920"/>
            </a:xfrm>
            <a:prstGeom prst="leftBrace">
              <a:avLst>
                <a:gd name="adj1" fmla="val 11111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308" name="Text Box 36">
              <a:extLst>
                <a:ext uri="{FF2B5EF4-FFF2-40B4-BE49-F238E27FC236}">
                  <a16:creationId xmlns:a16="http://schemas.microsoft.com/office/drawing/2014/main" id="{8B6FC938-5B2C-D6AA-F522-54D0EB06E920}"/>
                </a:ext>
              </a:extLst>
            </p:cNvPr>
            <p:cNvSpPr txBox="1">
              <a:spLocks noChangeArrowheads="1"/>
            </p:cNvSpPr>
            <p:nvPr/>
          </p:nvSpPr>
          <p:spPr bwMode="auto">
            <a:xfrm>
              <a:off x="3600" y="2784"/>
              <a:ext cx="15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b="0">
                  <a:latin typeface="Tahoma" panose="020B0604030504040204" pitchFamily="34" charset="0"/>
                </a:rPr>
                <a:t>Total Comprehension</a:t>
              </a:r>
            </a:p>
          </p:txBody>
        </p:sp>
        <p:sp>
          <p:nvSpPr>
            <p:cNvPr id="182309" name="Line 37">
              <a:extLst>
                <a:ext uri="{FF2B5EF4-FFF2-40B4-BE49-F238E27FC236}">
                  <a16:creationId xmlns:a16="http://schemas.microsoft.com/office/drawing/2014/main" id="{DF604590-8EB4-2E34-EE1D-1B43C2E5BBA7}"/>
                </a:ext>
              </a:extLst>
            </p:cNvPr>
            <p:cNvSpPr>
              <a:spLocks noChangeShapeType="1"/>
            </p:cNvSpPr>
            <p:nvPr/>
          </p:nvSpPr>
          <p:spPr bwMode="auto">
            <a:xfrm>
              <a:off x="4750"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310" name="Line 38">
              <a:extLst>
                <a:ext uri="{FF2B5EF4-FFF2-40B4-BE49-F238E27FC236}">
                  <a16:creationId xmlns:a16="http://schemas.microsoft.com/office/drawing/2014/main" id="{A90B2CE7-33F7-AD9C-37AD-A7680517A859}"/>
                </a:ext>
              </a:extLst>
            </p:cNvPr>
            <p:cNvSpPr>
              <a:spLocks noChangeShapeType="1"/>
            </p:cNvSpPr>
            <p:nvPr/>
          </p:nvSpPr>
          <p:spPr bwMode="auto">
            <a:xfrm>
              <a:off x="4320"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311" name="Line 39">
              <a:extLst>
                <a:ext uri="{FF2B5EF4-FFF2-40B4-BE49-F238E27FC236}">
                  <a16:creationId xmlns:a16="http://schemas.microsoft.com/office/drawing/2014/main" id="{DCFA0A6B-E001-2C7A-5C44-9CEF5F4B5397}"/>
                </a:ext>
              </a:extLst>
            </p:cNvPr>
            <p:cNvSpPr>
              <a:spLocks noChangeShapeType="1"/>
            </p:cNvSpPr>
            <p:nvPr/>
          </p:nvSpPr>
          <p:spPr bwMode="auto">
            <a:xfrm>
              <a:off x="4320" y="2592"/>
              <a:ext cx="4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182312" name="Text Box 40">
            <a:extLst>
              <a:ext uri="{FF2B5EF4-FFF2-40B4-BE49-F238E27FC236}">
                <a16:creationId xmlns:a16="http://schemas.microsoft.com/office/drawing/2014/main" id="{16EEAE18-9305-43B7-AE26-65204BB18D36}"/>
              </a:ext>
            </a:extLst>
          </p:cNvPr>
          <p:cNvSpPr txBox="1">
            <a:spLocks noChangeArrowheads="1"/>
          </p:cNvSpPr>
          <p:nvPr/>
        </p:nvSpPr>
        <p:spPr bwMode="auto">
          <a:xfrm>
            <a:off x="67056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b="0">
                <a:latin typeface="Tahoma" panose="020B0604030504040204" pitchFamily="34" charset="0"/>
              </a:rPr>
              <a:t>Levels 7-10</a:t>
            </a:r>
          </a:p>
        </p:txBody>
      </p:sp>
      <p:pic>
        <p:nvPicPr>
          <p:cNvPr id="182313" name="1-B47.AVI">
            <a:hlinkHover r:id="" action="ppaction://ole?verb=0"/>
            <a:extLst>
              <a:ext uri="{FF2B5EF4-FFF2-40B4-BE49-F238E27FC236}">
                <a16:creationId xmlns:a16="http://schemas.microsoft.com/office/drawing/2014/main" id="{66DAB0D7-207A-126C-A686-40F1536D2107}"/>
              </a:ext>
            </a:extLst>
          </p:cNvPr>
          <p:cNvPicPr>
            <a:picLocks noChangeAspect="1" noChangeArrowheads="1"/>
          </p:cNvPicPr>
          <p:nvPr>
            <a:videoFile r:link="rId4"/>
          </p:nvPr>
        </p:nvPicPr>
        <p:blipFill>
          <a:blip r:embed="rId7">
            <a:extLst>
              <a:ext uri="{28A0092B-C50C-407E-A947-70E740481C1C}">
                <a14:useLocalDpi xmlns:a14="http://schemas.microsoft.com/office/drawing/2010/main" val="0"/>
              </a:ext>
            </a:extLst>
          </a:blip>
          <a:srcRect/>
          <a:stretch>
            <a:fillRect/>
          </a:stretch>
        </p:blipFill>
        <p:spPr bwMode="auto">
          <a:xfrm>
            <a:off x="67056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sp>
        <p:nvSpPr>
          <p:cNvPr id="182314" name="Line 42">
            <a:extLst>
              <a:ext uri="{FF2B5EF4-FFF2-40B4-BE49-F238E27FC236}">
                <a16:creationId xmlns:a16="http://schemas.microsoft.com/office/drawing/2014/main" id="{E10ED830-7EEE-5AD9-3C2F-00091C308873}"/>
              </a:ext>
            </a:extLst>
          </p:cNvPr>
          <p:cNvSpPr>
            <a:spLocks noChangeShapeType="1"/>
          </p:cNvSpPr>
          <p:nvPr/>
        </p:nvSpPr>
        <p:spPr bwMode="auto">
          <a:xfrm>
            <a:off x="1600200" y="4114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182315" name="Group 43">
            <a:extLst>
              <a:ext uri="{FF2B5EF4-FFF2-40B4-BE49-F238E27FC236}">
                <a16:creationId xmlns:a16="http://schemas.microsoft.com/office/drawing/2014/main" id="{1A62D053-6832-1473-030D-EF6A44F64270}"/>
              </a:ext>
            </a:extLst>
          </p:cNvPr>
          <p:cNvGrpSpPr>
            <a:grpSpLocks/>
          </p:cNvGrpSpPr>
          <p:nvPr/>
        </p:nvGrpSpPr>
        <p:grpSpPr bwMode="auto">
          <a:xfrm>
            <a:off x="2667000" y="3733800"/>
            <a:ext cx="2971800" cy="1981200"/>
            <a:chOff x="1680" y="2352"/>
            <a:chExt cx="1872" cy="1248"/>
          </a:xfrm>
        </p:grpSpPr>
        <p:grpSp>
          <p:nvGrpSpPr>
            <p:cNvPr id="182316" name="Group 44">
              <a:extLst>
                <a:ext uri="{FF2B5EF4-FFF2-40B4-BE49-F238E27FC236}">
                  <a16:creationId xmlns:a16="http://schemas.microsoft.com/office/drawing/2014/main" id="{B1EF4522-12E3-7439-D024-5EA244D5FDE9}"/>
                </a:ext>
              </a:extLst>
            </p:cNvPr>
            <p:cNvGrpSpPr>
              <a:grpSpLocks/>
            </p:cNvGrpSpPr>
            <p:nvPr/>
          </p:nvGrpSpPr>
          <p:grpSpPr bwMode="auto">
            <a:xfrm>
              <a:off x="1680" y="3216"/>
              <a:ext cx="1440" cy="384"/>
              <a:chOff x="1680" y="3216"/>
              <a:chExt cx="1440" cy="384"/>
            </a:xfrm>
          </p:grpSpPr>
          <p:sp>
            <p:nvSpPr>
              <p:cNvPr id="182317" name="Rectangle 45">
                <a:extLst>
                  <a:ext uri="{FF2B5EF4-FFF2-40B4-BE49-F238E27FC236}">
                    <a16:creationId xmlns:a16="http://schemas.microsoft.com/office/drawing/2014/main" id="{4DEE7565-3BDA-5FF9-35D6-24380CC02B78}"/>
                  </a:ext>
                </a:extLst>
              </p:cNvPr>
              <p:cNvSpPr>
                <a:spLocks noChangeArrowheads="1"/>
              </p:cNvSpPr>
              <p:nvPr/>
            </p:nvSpPr>
            <p:spPr bwMode="auto">
              <a:xfrm>
                <a:off x="1680" y="3216"/>
                <a:ext cx="1440" cy="384"/>
              </a:xfrm>
              <a:prstGeom prst="rect">
                <a:avLst/>
              </a:prstGeom>
              <a:solidFill>
                <a:schemeClr val="hlink">
                  <a:alpha val="5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2318" name="Text Box 46">
                <a:extLst>
                  <a:ext uri="{FF2B5EF4-FFF2-40B4-BE49-F238E27FC236}">
                    <a16:creationId xmlns:a16="http://schemas.microsoft.com/office/drawing/2014/main" id="{BEDAD733-DB96-8C43-5A32-9CA09181EFAF}"/>
                  </a:ext>
                </a:extLst>
              </p:cNvPr>
              <p:cNvSpPr txBox="1">
                <a:spLocks noChangeArrowheads="1"/>
              </p:cNvSpPr>
              <p:nvPr/>
            </p:nvSpPr>
            <p:spPr bwMode="auto">
              <a:xfrm>
                <a:off x="1680" y="3264"/>
                <a:ext cx="14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b="0">
                    <a:latin typeface="Tahoma" panose="020B0604030504040204" pitchFamily="34" charset="0"/>
                  </a:rPr>
                  <a:t>Balance</a:t>
                </a:r>
              </a:p>
            </p:txBody>
          </p:sp>
        </p:grpSp>
        <p:sp>
          <p:nvSpPr>
            <p:cNvPr id="182319" name="Line 47">
              <a:extLst>
                <a:ext uri="{FF2B5EF4-FFF2-40B4-BE49-F238E27FC236}">
                  <a16:creationId xmlns:a16="http://schemas.microsoft.com/office/drawing/2014/main" id="{09A76148-5270-63BB-A31A-04ED88718DB0}"/>
                </a:ext>
              </a:extLst>
            </p:cNvPr>
            <p:cNvSpPr>
              <a:spLocks noChangeShapeType="1"/>
            </p:cNvSpPr>
            <p:nvPr/>
          </p:nvSpPr>
          <p:spPr bwMode="auto">
            <a:xfrm>
              <a:off x="2204"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320" name="Line 48">
              <a:extLst>
                <a:ext uri="{FF2B5EF4-FFF2-40B4-BE49-F238E27FC236}">
                  <a16:creationId xmlns:a16="http://schemas.microsoft.com/office/drawing/2014/main" id="{AB1D1217-8B83-863A-4A66-0E0DBC56AF59}"/>
                </a:ext>
              </a:extLst>
            </p:cNvPr>
            <p:cNvSpPr>
              <a:spLocks noChangeShapeType="1"/>
            </p:cNvSpPr>
            <p:nvPr/>
          </p:nvSpPr>
          <p:spPr bwMode="auto">
            <a:xfrm>
              <a:off x="1680" y="2592"/>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321" name="Line 49">
              <a:extLst>
                <a:ext uri="{FF2B5EF4-FFF2-40B4-BE49-F238E27FC236}">
                  <a16:creationId xmlns:a16="http://schemas.microsoft.com/office/drawing/2014/main" id="{6BA6372D-B6DC-22D6-9BA0-B7397B653B2E}"/>
                </a:ext>
              </a:extLst>
            </p:cNvPr>
            <p:cNvSpPr>
              <a:spLocks noChangeShapeType="1"/>
            </p:cNvSpPr>
            <p:nvPr/>
          </p:nvSpPr>
          <p:spPr bwMode="auto">
            <a:xfrm>
              <a:off x="3118" y="2592"/>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322" name="Line 50">
              <a:extLst>
                <a:ext uri="{FF2B5EF4-FFF2-40B4-BE49-F238E27FC236}">
                  <a16:creationId xmlns:a16="http://schemas.microsoft.com/office/drawing/2014/main" id="{008A5D68-A9CD-8D2F-69BD-173790CAA8C0}"/>
                </a:ext>
              </a:extLst>
            </p:cNvPr>
            <p:cNvSpPr>
              <a:spLocks noChangeShapeType="1"/>
            </p:cNvSpPr>
            <p:nvPr/>
          </p:nvSpPr>
          <p:spPr bwMode="auto">
            <a:xfrm>
              <a:off x="3552"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323" name="Line 51">
              <a:extLst>
                <a:ext uri="{FF2B5EF4-FFF2-40B4-BE49-F238E27FC236}">
                  <a16:creationId xmlns:a16="http://schemas.microsoft.com/office/drawing/2014/main" id="{DECB5C87-5EA5-C3A5-D4FA-662E3FA775A4}"/>
                </a:ext>
              </a:extLst>
            </p:cNvPr>
            <p:cNvSpPr>
              <a:spLocks noChangeShapeType="1"/>
            </p:cNvSpPr>
            <p:nvPr/>
          </p:nvSpPr>
          <p:spPr bwMode="auto">
            <a:xfrm flipH="1">
              <a:off x="3120" y="2592"/>
              <a:ext cx="4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2324" name="Line 52">
              <a:extLst>
                <a:ext uri="{FF2B5EF4-FFF2-40B4-BE49-F238E27FC236}">
                  <a16:creationId xmlns:a16="http://schemas.microsoft.com/office/drawing/2014/main" id="{17D42E90-A919-43EF-3B89-BCB0B0DC7802}"/>
                </a:ext>
              </a:extLst>
            </p:cNvPr>
            <p:cNvSpPr>
              <a:spLocks noChangeShapeType="1"/>
            </p:cNvSpPr>
            <p:nvPr/>
          </p:nvSpPr>
          <p:spPr bwMode="auto">
            <a:xfrm flipH="1">
              <a:off x="1680" y="2592"/>
              <a:ext cx="5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182325" name="Text Box 53">
            <a:extLst>
              <a:ext uri="{FF2B5EF4-FFF2-40B4-BE49-F238E27FC236}">
                <a16:creationId xmlns:a16="http://schemas.microsoft.com/office/drawing/2014/main" id="{06FA0B26-2709-765F-B752-2CEF36E95E2A}"/>
              </a:ext>
            </a:extLst>
          </p:cNvPr>
          <p:cNvSpPr txBox="1">
            <a:spLocks noChangeArrowheads="1"/>
          </p:cNvSpPr>
          <p:nvPr/>
        </p:nvSpPr>
        <p:spPr bwMode="auto">
          <a:xfrm>
            <a:off x="7391400" y="5105400"/>
            <a:ext cx="10239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b="0">
                <a:latin typeface="Tahoma" panose="020B0604030504040204" pitchFamily="34" charset="0"/>
              </a:rPr>
              <a:t>Awareness</a:t>
            </a:r>
          </a:p>
        </p:txBody>
      </p:sp>
      <p:sp>
        <p:nvSpPr>
          <p:cNvPr id="182326" name="Text Box 54">
            <a:extLst>
              <a:ext uri="{FF2B5EF4-FFF2-40B4-BE49-F238E27FC236}">
                <a16:creationId xmlns:a16="http://schemas.microsoft.com/office/drawing/2014/main" id="{B486AADF-07A1-4DAB-60CF-952C1DF5AAB4}"/>
              </a:ext>
            </a:extLst>
          </p:cNvPr>
          <p:cNvSpPr txBox="1">
            <a:spLocks noChangeArrowheads="1"/>
          </p:cNvSpPr>
          <p:nvPr/>
        </p:nvSpPr>
        <p:spPr bwMode="auto">
          <a:xfrm>
            <a:off x="762000" y="5410200"/>
            <a:ext cx="7413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b="0">
                <a:latin typeface="Tahoma" panose="020B0604030504040204" pitchFamily="34" charset="0"/>
              </a:rPr>
              <a:t>Privacy</a:t>
            </a:r>
          </a:p>
        </p:txBody>
      </p:sp>
      <p:sp>
        <p:nvSpPr>
          <p:cNvPr id="182328" name="Rectangle 56">
            <a:extLst>
              <a:ext uri="{FF2B5EF4-FFF2-40B4-BE49-F238E27FC236}">
                <a16:creationId xmlns:a16="http://schemas.microsoft.com/office/drawing/2014/main" id="{3342CB6C-6B6A-2D73-C7D5-A577DBC1A461}"/>
              </a:ext>
            </a:extLst>
          </p:cNvPr>
          <p:cNvSpPr>
            <a:spLocks noGrp="1" noChangeArrowheads="1"/>
          </p:cNvSpPr>
          <p:nvPr>
            <p:ph type="title"/>
          </p:nvPr>
        </p:nvSpPr>
        <p:spPr/>
        <p:txBody>
          <a:bodyPr/>
          <a:lstStyle/>
          <a:p>
            <a:r>
              <a:rPr lang="en-CA" altLang="LID4096"/>
              <a:t>Results: Blur Filter</a:t>
            </a:r>
            <a:endParaRPr lang="en-US" altLang="LID4096"/>
          </a:p>
        </p:txBody>
      </p:sp>
      <p:sp>
        <p:nvSpPr>
          <p:cNvPr id="182329" name="Text Box 57">
            <a:extLst>
              <a:ext uri="{FF2B5EF4-FFF2-40B4-BE49-F238E27FC236}">
                <a16:creationId xmlns:a16="http://schemas.microsoft.com/office/drawing/2014/main" id="{9E57E147-ACC6-71C9-1F60-1D6D0282CB16}"/>
              </a:ext>
            </a:extLst>
          </p:cNvPr>
          <p:cNvSpPr txBox="1">
            <a:spLocks noChangeArrowheads="1"/>
          </p:cNvSpPr>
          <p:nvPr/>
        </p:nvSpPr>
        <p:spPr bwMode="auto">
          <a:xfrm>
            <a:off x="762000" y="12954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82285"/>
                                        </p:tgtEl>
                                        <p:attrNameLst>
                                          <p:attrName>style.visibility</p:attrName>
                                        </p:attrNameLst>
                                      </p:cBhvr>
                                      <p:to>
                                        <p:strVal val="visible"/>
                                      </p:to>
                                    </p:set>
                                    <p:animEffect transition="in" filter="dissolve">
                                      <p:cBhvr>
                                        <p:cTn id="7" dur="500"/>
                                        <p:tgtEl>
                                          <p:spTgt spid="182285"/>
                                        </p:tgtEl>
                                      </p:cBhvr>
                                    </p:animEffect>
                                  </p:childTnLst>
                                  <p:subTnLst>
                                    <p:set>
                                      <p:cBhvr override="childStyle">
                                        <p:cTn dur="1" fill="hold" display="0" masterRel="nextClick" afterEffect="1"/>
                                        <p:tgtEl>
                                          <p:spTgt spid="182285"/>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82304"/>
                                        </p:tgtEl>
                                        <p:attrNameLst>
                                          <p:attrName>style.visibility</p:attrName>
                                        </p:attrNameLst>
                                      </p:cBhvr>
                                      <p:to>
                                        <p:strVal val="visible"/>
                                      </p:to>
                                    </p:set>
                                    <p:animEffect transition="in" filter="dissolve">
                                      <p:cBhvr>
                                        <p:cTn id="12" dur="500"/>
                                        <p:tgtEl>
                                          <p:spTgt spid="182304"/>
                                        </p:tgtEl>
                                      </p:cBhvr>
                                    </p:animEffect>
                                  </p:childTnLst>
                                  <p:subTnLst>
                                    <p:set>
                                      <p:cBhvr override="childStyle">
                                        <p:cTn dur="1" fill="hold" display="0" masterRel="nextClick" afterEffect="1"/>
                                        <p:tgtEl>
                                          <p:spTgt spid="182304"/>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82277"/>
                                        </p:tgtEl>
                                        <p:attrNameLst>
                                          <p:attrName>style.visibility</p:attrName>
                                        </p:attrNameLst>
                                      </p:cBhvr>
                                      <p:to>
                                        <p:strVal val="visible"/>
                                      </p:to>
                                    </p:set>
                                    <p:animEffect transition="in" filter="dissolve">
                                      <p:cBhvr>
                                        <p:cTn id="17" dur="500"/>
                                        <p:tgtEl>
                                          <p:spTgt spid="182277"/>
                                        </p:tgtEl>
                                      </p:cBhvr>
                                    </p:animEffect>
                                  </p:childTnLst>
                                  <p:subTnLst>
                                    <p:set>
                                      <p:cBhvr override="childStyle">
                                        <p:cTn dur="1" fill="hold" display="0" masterRel="nextClick" afterEffect="1"/>
                                        <p:tgtEl>
                                          <p:spTgt spid="182277"/>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82293"/>
                                        </p:tgtEl>
                                        <p:attrNameLst>
                                          <p:attrName>style.visibility</p:attrName>
                                        </p:attrNameLst>
                                      </p:cBhvr>
                                      <p:to>
                                        <p:strVal val="visible"/>
                                      </p:to>
                                    </p:set>
                                    <p:animEffect transition="in" filter="dissolve">
                                      <p:cBhvr>
                                        <p:cTn id="22" dur="500"/>
                                        <p:tgtEl>
                                          <p:spTgt spid="182293"/>
                                        </p:tgtEl>
                                      </p:cBhvr>
                                    </p:animEffect>
                                  </p:childTnLst>
                                  <p:subTnLst>
                                    <p:set>
                                      <p:cBhvr override="childStyle">
                                        <p:cTn dur="1" fill="hold" display="0" masterRel="nextClick" afterEffect="1"/>
                                        <p:tgtEl>
                                          <p:spTgt spid="182293"/>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82315"/>
                                        </p:tgtEl>
                                        <p:attrNameLst>
                                          <p:attrName>style.visibility</p:attrName>
                                        </p:attrNameLst>
                                      </p:cBhvr>
                                      <p:to>
                                        <p:strVal val="visible"/>
                                      </p:to>
                                    </p:set>
                                    <p:animEffect transition="in" filter="dissolve">
                                      <p:cBhvr>
                                        <p:cTn id="27" dur="500"/>
                                        <p:tgtEl>
                                          <p:spTgt spid="182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Rectangle 3">
            <a:extLst>
              <a:ext uri="{FF2B5EF4-FFF2-40B4-BE49-F238E27FC236}">
                <a16:creationId xmlns:a16="http://schemas.microsoft.com/office/drawing/2014/main" id="{DAD2221F-F694-DF86-106F-A9309131CC3D}"/>
              </a:ext>
            </a:extLst>
          </p:cNvPr>
          <p:cNvSpPr>
            <a:spLocks noChangeArrowheads="1"/>
          </p:cNvSpPr>
          <p:nvPr/>
        </p:nvSpPr>
        <p:spPr bwMode="auto">
          <a:xfrm>
            <a:off x="3962400" y="5105400"/>
            <a:ext cx="4419600" cy="304800"/>
          </a:xfrm>
          <a:prstGeom prst="rect">
            <a:avLst/>
          </a:prstGeom>
          <a:gradFill rotWithShape="0">
            <a:gsLst>
              <a:gs pos="0">
                <a:schemeClr val="bg1"/>
              </a:gs>
              <a:gs pos="100000">
                <a:schemeClr val="accent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3300" name="Rectangle 4">
            <a:extLst>
              <a:ext uri="{FF2B5EF4-FFF2-40B4-BE49-F238E27FC236}">
                <a16:creationId xmlns:a16="http://schemas.microsoft.com/office/drawing/2014/main" id="{6A27A23C-5CA6-5EE3-3E36-F9DA77B4BCAE}"/>
              </a:ext>
            </a:extLst>
          </p:cNvPr>
          <p:cNvSpPr>
            <a:spLocks noChangeArrowheads="1"/>
          </p:cNvSpPr>
          <p:nvPr/>
        </p:nvSpPr>
        <p:spPr bwMode="auto">
          <a:xfrm flipH="1">
            <a:off x="762000" y="5410200"/>
            <a:ext cx="5181600" cy="304800"/>
          </a:xfrm>
          <a:prstGeom prst="rect">
            <a:avLst/>
          </a:prstGeom>
          <a:gradFill rotWithShape="0">
            <a:gsLst>
              <a:gs pos="0">
                <a:schemeClr val="accent1"/>
              </a:gs>
              <a:gs pos="100000">
                <a:schemeClr val="bg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3309" name="Text Box 13">
            <a:extLst>
              <a:ext uri="{FF2B5EF4-FFF2-40B4-BE49-F238E27FC236}">
                <a16:creationId xmlns:a16="http://schemas.microsoft.com/office/drawing/2014/main" id="{6567F031-C800-CAEE-92CC-2F8341FD5B7E}"/>
              </a:ext>
            </a:extLst>
          </p:cNvPr>
          <p:cNvSpPr txBox="1">
            <a:spLocks noChangeArrowheads="1"/>
          </p:cNvSpPr>
          <p:nvPr/>
        </p:nvSpPr>
        <p:spPr bwMode="auto">
          <a:xfrm>
            <a:off x="7620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b="0">
                <a:latin typeface="Tahoma" panose="020B0604030504040204" pitchFamily="34" charset="0"/>
              </a:rPr>
              <a:t>Levels 1-4</a:t>
            </a:r>
          </a:p>
        </p:txBody>
      </p:sp>
      <p:sp>
        <p:nvSpPr>
          <p:cNvPr id="183316" name="Text Box 20">
            <a:extLst>
              <a:ext uri="{FF2B5EF4-FFF2-40B4-BE49-F238E27FC236}">
                <a16:creationId xmlns:a16="http://schemas.microsoft.com/office/drawing/2014/main" id="{4AF7FE58-54D7-CD68-A637-997AB772B338}"/>
              </a:ext>
            </a:extLst>
          </p:cNvPr>
          <p:cNvSpPr txBox="1">
            <a:spLocks noChangeArrowheads="1"/>
          </p:cNvSpPr>
          <p:nvPr/>
        </p:nvSpPr>
        <p:spPr bwMode="auto">
          <a:xfrm>
            <a:off x="27432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b="0">
                <a:latin typeface="Tahoma" panose="020B0604030504040204" pitchFamily="34" charset="0"/>
              </a:rPr>
              <a:t>Levels 5-6</a:t>
            </a:r>
          </a:p>
        </p:txBody>
      </p:sp>
      <p:sp>
        <p:nvSpPr>
          <p:cNvPr id="183317" name="Text Box 21">
            <a:extLst>
              <a:ext uri="{FF2B5EF4-FFF2-40B4-BE49-F238E27FC236}">
                <a16:creationId xmlns:a16="http://schemas.microsoft.com/office/drawing/2014/main" id="{B2EC34CF-917D-66E7-5A48-424A50CBC133}"/>
              </a:ext>
            </a:extLst>
          </p:cNvPr>
          <p:cNvSpPr txBox="1">
            <a:spLocks noChangeArrowheads="1"/>
          </p:cNvSpPr>
          <p:nvPr/>
        </p:nvSpPr>
        <p:spPr bwMode="auto">
          <a:xfrm>
            <a:off x="47244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b="0">
                <a:latin typeface="Tahoma" panose="020B0604030504040204" pitchFamily="34" charset="0"/>
              </a:rPr>
              <a:t>Level 7</a:t>
            </a:r>
          </a:p>
        </p:txBody>
      </p:sp>
      <p:sp>
        <p:nvSpPr>
          <p:cNvPr id="183318" name="Text Box 22">
            <a:extLst>
              <a:ext uri="{FF2B5EF4-FFF2-40B4-BE49-F238E27FC236}">
                <a16:creationId xmlns:a16="http://schemas.microsoft.com/office/drawing/2014/main" id="{BFD27520-0810-6C4F-A3B4-A3C0C531A050}"/>
              </a:ext>
            </a:extLst>
          </p:cNvPr>
          <p:cNvSpPr txBox="1">
            <a:spLocks noChangeArrowheads="1"/>
          </p:cNvSpPr>
          <p:nvPr/>
        </p:nvSpPr>
        <p:spPr bwMode="auto">
          <a:xfrm>
            <a:off x="67056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b="0">
                <a:latin typeface="Tahoma" panose="020B0604030504040204" pitchFamily="34" charset="0"/>
              </a:rPr>
              <a:t>Levels 8-10</a:t>
            </a:r>
          </a:p>
        </p:txBody>
      </p:sp>
      <p:grpSp>
        <p:nvGrpSpPr>
          <p:cNvPr id="183351" name="Group 55">
            <a:extLst>
              <a:ext uri="{FF2B5EF4-FFF2-40B4-BE49-F238E27FC236}">
                <a16:creationId xmlns:a16="http://schemas.microsoft.com/office/drawing/2014/main" id="{CAC0A0D6-952B-4D4A-BC81-E3231F30231E}"/>
              </a:ext>
            </a:extLst>
          </p:cNvPr>
          <p:cNvGrpSpPr>
            <a:grpSpLocks/>
          </p:cNvGrpSpPr>
          <p:nvPr/>
        </p:nvGrpSpPr>
        <p:grpSpPr bwMode="auto">
          <a:xfrm>
            <a:off x="3810000" y="3733800"/>
            <a:ext cx="2057400" cy="1981200"/>
            <a:chOff x="2400" y="2352"/>
            <a:chExt cx="1296" cy="1248"/>
          </a:xfrm>
        </p:grpSpPr>
        <p:sp>
          <p:nvSpPr>
            <p:cNvPr id="183334" name="Rectangle 38">
              <a:extLst>
                <a:ext uri="{FF2B5EF4-FFF2-40B4-BE49-F238E27FC236}">
                  <a16:creationId xmlns:a16="http://schemas.microsoft.com/office/drawing/2014/main" id="{31049FDC-DEDD-4C9A-1D05-05BC35952090}"/>
                </a:ext>
              </a:extLst>
            </p:cNvPr>
            <p:cNvSpPr>
              <a:spLocks noChangeArrowheads="1"/>
            </p:cNvSpPr>
            <p:nvPr/>
          </p:nvSpPr>
          <p:spPr bwMode="auto">
            <a:xfrm>
              <a:off x="2640" y="3216"/>
              <a:ext cx="912" cy="384"/>
            </a:xfrm>
            <a:prstGeom prst="rect">
              <a:avLst/>
            </a:prstGeom>
            <a:solidFill>
              <a:schemeClr val="hlink">
                <a:alpha val="5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83335" name="Text Box 39">
              <a:extLst>
                <a:ext uri="{FF2B5EF4-FFF2-40B4-BE49-F238E27FC236}">
                  <a16:creationId xmlns:a16="http://schemas.microsoft.com/office/drawing/2014/main" id="{EE23CB59-B964-9744-7099-8FACE34736BD}"/>
                </a:ext>
              </a:extLst>
            </p:cNvPr>
            <p:cNvSpPr txBox="1">
              <a:spLocks noChangeArrowheads="1"/>
            </p:cNvSpPr>
            <p:nvPr/>
          </p:nvSpPr>
          <p:spPr bwMode="auto">
            <a:xfrm>
              <a:off x="2544" y="3264"/>
              <a:ext cx="11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b="0">
                  <a:latin typeface="Tahoma" panose="020B0604030504040204" pitchFamily="34" charset="0"/>
                </a:rPr>
                <a:t>Balance</a:t>
              </a:r>
            </a:p>
          </p:txBody>
        </p:sp>
        <p:sp>
          <p:nvSpPr>
            <p:cNvPr id="183336" name="Line 40">
              <a:extLst>
                <a:ext uri="{FF2B5EF4-FFF2-40B4-BE49-F238E27FC236}">
                  <a16:creationId xmlns:a16="http://schemas.microsoft.com/office/drawing/2014/main" id="{DF6F8331-C8AC-B141-4A89-D0B63850BE12}"/>
                </a:ext>
              </a:extLst>
            </p:cNvPr>
            <p:cNvSpPr>
              <a:spLocks noChangeShapeType="1"/>
            </p:cNvSpPr>
            <p:nvPr/>
          </p:nvSpPr>
          <p:spPr bwMode="auto">
            <a:xfrm>
              <a:off x="2544" y="2592"/>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3337" name="Line 41">
              <a:extLst>
                <a:ext uri="{FF2B5EF4-FFF2-40B4-BE49-F238E27FC236}">
                  <a16:creationId xmlns:a16="http://schemas.microsoft.com/office/drawing/2014/main" id="{60B53BF0-316E-94AA-0669-33A96B431EB3}"/>
                </a:ext>
              </a:extLst>
            </p:cNvPr>
            <p:cNvSpPr>
              <a:spLocks noChangeShapeType="1"/>
            </p:cNvSpPr>
            <p:nvPr/>
          </p:nvSpPr>
          <p:spPr bwMode="auto">
            <a:xfrm>
              <a:off x="3696" y="2592"/>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3338" name="Line 42">
              <a:extLst>
                <a:ext uri="{FF2B5EF4-FFF2-40B4-BE49-F238E27FC236}">
                  <a16:creationId xmlns:a16="http://schemas.microsoft.com/office/drawing/2014/main" id="{61824239-4D61-53E9-85EE-D84BF803AE1E}"/>
                </a:ext>
              </a:extLst>
            </p:cNvPr>
            <p:cNvSpPr>
              <a:spLocks noChangeShapeType="1"/>
            </p:cNvSpPr>
            <p:nvPr/>
          </p:nvSpPr>
          <p:spPr bwMode="auto">
            <a:xfrm>
              <a:off x="3600" y="2592"/>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3339" name="Line 43">
              <a:extLst>
                <a:ext uri="{FF2B5EF4-FFF2-40B4-BE49-F238E27FC236}">
                  <a16:creationId xmlns:a16="http://schemas.microsoft.com/office/drawing/2014/main" id="{B12480DC-752E-6859-D5DD-3AE1EA76F0C6}"/>
                </a:ext>
              </a:extLst>
            </p:cNvPr>
            <p:cNvSpPr>
              <a:spLocks noChangeShapeType="1"/>
            </p:cNvSpPr>
            <p:nvPr/>
          </p:nvSpPr>
          <p:spPr bwMode="auto">
            <a:xfrm>
              <a:off x="3600"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3340" name="Line 44">
              <a:extLst>
                <a:ext uri="{FF2B5EF4-FFF2-40B4-BE49-F238E27FC236}">
                  <a16:creationId xmlns:a16="http://schemas.microsoft.com/office/drawing/2014/main" id="{1DBCAC74-0C4A-8E56-2A2F-9D0A10B14810}"/>
                </a:ext>
              </a:extLst>
            </p:cNvPr>
            <p:cNvSpPr>
              <a:spLocks noChangeShapeType="1"/>
            </p:cNvSpPr>
            <p:nvPr/>
          </p:nvSpPr>
          <p:spPr bwMode="auto">
            <a:xfrm>
              <a:off x="2400"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83341" name="Line 45">
              <a:extLst>
                <a:ext uri="{FF2B5EF4-FFF2-40B4-BE49-F238E27FC236}">
                  <a16:creationId xmlns:a16="http://schemas.microsoft.com/office/drawing/2014/main" id="{F6B8090E-B92A-8591-D36B-D564202B0C33}"/>
                </a:ext>
              </a:extLst>
            </p:cNvPr>
            <p:cNvSpPr>
              <a:spLocks noChangeShapeType="1"/>
            </p:cNvSpPr>
            <p:nvPr/>
          </p:nvSpPr>
          <p:spPr bwMode="auto">
            <a:xfrm>
              <a:off x="2400" y="2592"/>
              <a:ext cx="14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pic>
        <p:nvPicPr>
          <p:cNvPr id="183342" name="2-P-5.AVI">
            <a:hlinkHover r:id="" action="ppaction://ole?verb=0"/>
            <a:extLst>
              <a:ext uri="{FF2B5EF4-FFF2-40B4-BE49-F238E27FC236}">
                <a16:creationId xmlns:a16="http://schemas.microsoft.com/office/drawing/2014/main" id="{14E70390-8F4A-5CCA-965E-390DF61D8C9E}"/>
              </a:ext>
            </a:extLst>
          </p:cNvPr>
          <p:cNvPicPr>
            <a:picLocks noChangeAspect="1" noChangeArrowheads="1"/>
          </p:cNvPicPr>
          <p:nvPr>
            <a:videoFile r:link="rId1"/>
          </p:nvPr>
        </p:nvPicPr>
        <p:blipFill>
          <a:blip r:embed="rId7">
            <a:extLst>
              <a:ext uri="{28A0092B-C50C-407E-A947-70E740481C1C}">
                <a14:useLocalDpi xmlns:a14="http://schemas.microsoft.com/office/drawing/2010/main" val="0"/>
              </a:ext>
            </a:extLst>
          </a:blip>
          <a:srcRect/>
          <a:stretch>
            <a:fillRect/>
          </a:stretch>
        </p:blipFill>
        <p:spPr bwMode="auto">
          <a:xfrm>
            <a:off x="7620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83343" name="2-P-6.AVI">
            <a:hlinkHover r:id="" action="ppaction://ole?verb=0"/>
            <a:extLst>
              <a:ext uri="{FF2B5EF4-FFF2-40B4-BE49-F238E27FC236}">
                <a16:creationId xmlns:a16="http://schemas.microsoft.com/office/drawing/2014/main" id="{54A82FC4-7760-040C-70FD-E662CD8ECC6E}"/>
              </a:ext>
            </a:extLst>
          </p:cNvPr>
          <p:cNvPicPr>
            <a:picLocks noChangeAspect="1" noChangeArrowheads="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27432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83344" name="2-P-7.AVI">
            <a:hlinkHover r:id="" action="ppaction://ole?verb=0"/>
            <a:extLst>
              <a:ext uri="{FF2B5EF4-FFF2-40B4-BE49-F238E27FC236}">
                <a16:creationId xmlns:a16="http://schemas.microsoft.com/office/drawing/2014/main" id="{80E8FA55-5FF3-8D9F-E0CB-0118A7603DF0}"/>
              </a:ext>
            </a:extLst>
          </p:cNvPr>
          <p:cNvPicPr>
            <a:picLocks noChangeAspect="1" noChangeArrowheads="1"/>
          </p:cNvPicPr>
          <p:nvPr>
            <a:videoFile r:link="rId3"/>
          </p:nvPr>
        </p:nvPicPr>
        <p:blipFill>
          <a:blip r:embed="rId7">
            <a:extLst>
              <a:ext uri="{28A0092B-C50C-407E-A947-70E740481C1C}">
                <a14:useLocalDpi xmlns:a14="http://schemas.microsoft.com/office/drawing/2010/main" val="0"/>
              </a:ext>
            </a:extLst>
          </a:blip>
          <a:srcRect/>
          <a:stretch>
            <a:fillRect/>
          </a:stretch>
        </p:blipFill>
        <p:spPr bwMode="auto">
          <a:xfrm>
            <a:off x="47244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83345" name="2-P-8.AVI">
            <a:hlinkHover r:id="" action="ppaction://ole?verb=0"/>
            <a:extLst>
              <a:ext uri="{FF2B5EF4-FFF2-40B4-BE49-F238E27FC236}">
                <a16:creationId xmlns:a16="http://schemas.microsoft.com/office/drawing/2014/main" id="{268CE93E-C0DF-2D8D-E901-D750D0D4E4E0}"/>
              </a:ext>
            </a:extLst>
          </p:cNvPr>
          <p:cNvPicPr>
            <a:picLocks noChangeAspect="1" noChangeArrowheads="1"/>
          </p:cNvPicPr>
          <p:nvPr>
            <a:videoFile r:link="rId4"/>
          </p:nvPr>
        </p:nvPicPr>
        <p:blipFill>
          <a:blip r:embed="rId7">
            <a:extLst>
              <a:ext uri="{28A0092B-C50C-407E-A947-70E740481C1C}">
                <a14:useLocalDpi xmlns:a14="http://schemas.microsoft.com/office/drawing/2010/main" val="0"/>
              </a:ext>
            </a:extLst>
          </a:blip>
          <a:srcRect/>
          <a:stretch>
            <a:fillRect/>
          </a:stretch>
        </p:blipFill>
        <p:spPr bwMode="auto">
          <a:xfrm>
            <a:off x="6705600" y="2057400"/>
            <a:ext cx="1676400" cy="1371600"/>
          </a:xfrm>
          <a:prstGeom prst="rect">
            <a:avLst/>
          </a:prstGeom>
          <a:noFill/>
          <a:extLst>
            <a:ext uri="{909E8E84-426E-40DD-AFC4-6F175D3DCCD1}">
              <a14:hiddenFill xmlns:a14="http://schemas.microsoft.com/office/drawing/2010/main">
                <a:solidFill>
                  <a:srgbClr val="FFFFFF"/>
                </a:solidFill>
              </a14:hiddenFill>
            </a:ext>
          </a:extLst>
        </p:spPr>
      </p:pic>
      <p:sp>
        <p:nvSpPr>
          <p:cNvPr id="183346" name="Text Box 50">
            <a:extLst>
              <a:ext uri="{FF2B5EF4-FFF2-40B4-BE49-F238E27FC236}">
                <a16:creationId xmlns:a16="http://schemas.microsoft.com/office/drawing/2014/main" id="{823A1FC2-FB4D-A87F-D1E6-3BAE1C7D902D}"/>
              </a:ext>
            </a:extLst>
          </p:cNvPr>
          <p:cNvSpPr txBox="1">
            <a:spLocks noChangeArrowheads="1"/>
          </p:cNvSpPr>
          <p:nvPr/>
        </p:nvSpPr>
        <p:spPr bwMode="auto">
          <a:xfrm>
            <a:off x="7391400" y="5105400"/>
            <a:ext cx="10239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b="0">
                <a:latin typeface="Tahoma" panose="020B0604030504040204" pitchFamily="34" charset="0"/>
              </a:rPr>
              <a:t>Awareness</a:t>
            </a:r>
          </a:p>
        </p:txBody>
      </p:sp>
      <p:sp>
        <p:nvSpPr>
          <p:cNvPr id="183347" name="Text Box 51">
            <a:extLst>
              <a:ext uri="{FF2B5EF4-FFF2-40B4-BE49-F238E27FC236}">
                <a16:creationId xmlns:a16="http://schemas.microsoft.com/office/drawing/2014/main" id="{A9696053-C6F2-C25E-9CC6-7D788254DC7E}"/>
              </a:ext>
            </a:extLst>
          </p:cNvPr>
          <p:cNvSpPr txBox="1">
            <a:spLocks noChangeArrowheads="1"/>
          </p:cNvSpPr>
          <p:nvPr/>
        </p:nvSpPr>
        <p:spPr bwMode="auto">
          <a:xfrm>
            <a:off x="762000" y="5410200"/>
            <a:ext cx="7413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b="0">
                <a:latin typeface="Tahoma" panose="020B0604030504040204" pitchFamily="34" charset="0"/>
              </a:rPr>
              <a:t>Privacy</a:t>
            </a:r>
          </a:p>
        </p:txBody>
      </p:sp>
      <p:sp>
        <p:nvSpPr>
          <p:cNvPr id="183349" name="Rectangle 53">
            <a:extLst>
              <a:ext uri="{FF2B5EF4-FFF2-40B4-BE49-F238E27FC236}">
                <a16:creationId xmlns:a16="http://schemas.microsoft.com/office/drawing/2014/main" id="{22FD3E3D-52B3-E0FC-DBBF-A52694085A90}"/>
              </a:ext>
            </a:extLst>
          </p:cNvPr>
          <p:cNvSpPr>
            <a:spLocks noGrp="1" noChangeArrowheads="1"/>
          </p:cNvSpPr>
          <p:nvPr>
            <p:ph type="title"/>
          </p:nvPr>
        </p:nvSpPr>
        <p:spPr/>
        <p:txBody>
          <a:bodyPr/>
          <a:lstStyle/>
          <a:p>
            <a:r>
              <a:rPr lang="en-CA" altLang="LID4096"/>
              <a:t>Results: Pixelize Filter</a:t>
            </a:r>
            <a:endParaRPr lang="en-US" altLang="LID4096"/>
          </a:p>
        </p:txBody>
      </p:sp>
      <p:sp>
        <p:nvSpPr>
          <p:cNvPr id="183352" name="Text Box 56">
            <a:extLst>
              <a:ext uri="{FF2B5EF4-FFF2-40B4-BE49-F238E27FC236}">
                <a16:creationId xmlns:a16="http://schemas.microsoft.com/office/drawing/2014/main" id="{D7852833-D964-D51C-F0B3-AF69C68DA18E}"/>
              </a:ext>
            </a:extLst>
          </p:cNvPr>
          <p:cNvSpPr txBox="1">
            <a:spLocks noChangeArrowheads="1"/>
          </p:cNvSpPr>
          <p:nvPr/>
        </p:nvSpPr>
        <p:spPr bwMode="auto">
          <a:xfrm>
            <a:off x="762000" y="12954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3342"/>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183342"/>
                                        </p:tgtEl>
                                      </p:cBhvr>
                                    </p:cmd>
                                  </p:childTnLst>
                                </p:cTn>
                              </p:par>
                            </p:childTnLst>
                          </p:cTn>
                        </p:par>
                      </p:childTnLst>
                    </p:cTn>
                  </p:par>
                </p:childTnLst>
              </p:cTn>
              <p:nextCondLst>
                <p:cond evt="onClick" delay="0">
                  <p:tgtEl>
                    <p:spTgt spid="183342"/>
                  </p:tgtEl>
                </p:cond>
              </p:nextCondLst>
            </p:seq>
            <p:video>
              <p:cMediaNode vol="80000">
                <p:cTn id="7" repeatCount="indefinite" fill="hold" display="0">
                  <p:stCondLst>
                    <p:cond delay="indefinite"/>
                  </p:stCondLst>
                </p:cTn>
                <p:tgtEl>
                  <p:spTgt spid="183342"/>
                </p:tgtEl>
              </p:cMediaNode>
            </p:video>
            <p:seq concurrent="1" nextAc="seek">
              <p:cTn id="8" restart="whenNotActive" fill="hold" evtFilter="cancelBubble" nodeType="interactiveSeq">
                <p:stCondLst>
                  <p:cond evt="onClick" delay="0">
                    <p:tgtEl>
                      <p:spTgt spid="18334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83343"/>
                                        </p:tgtEl>
                                      </p:cBhvr>
                                    </p:cmd>
                                  </p:childTnLst>
                                </p:cTn>
                              </p:par>
                            </p:childTnLst>
                          </p:cTn>
                        </p:par>
                      </p:childTnLst>
                    </p:cTn>
                  </p:par>
                </p:childTnLst>
              </p:cTn>
              <p:nextCondLst>
                <p:cond evt="onClick" delay="0">
                  <p:tgtEl>
                    <p:spTgt spid="183343"/>
                  </p:tgtEl>
                </p:cond>
              </p:nextCondLst>
            </p:seq>
            <p:video>
              <p:cMediaNode vol="80000">
                <p:cTn id="13" repeatCount="indefinite" fill="hold" display="0">
                  <p:stCondLst>
                    <p:cond delay="indefinite"/>
                  </p:stCondLst>
                </p:cTn>
                <p:tgtEl>
                  <p:spTgt spid="183343"/>
                </p:tgtEl>
              </p:cMediaNode>
            </p:video>
            <p:seq concurrent="1" nextAc="seek">
              <p:cTn id="14" restart="whenNotActive" fill="hold" evtFilter="cancelBubble" nodeType="interactiveSeq">
                <p:stCondLst>
                  <p:cond evt="onClick" delay="0">
                    <p:tgtEl>
                      <p:spTgt spid="183344"/>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2" presetClass="mediacall" presetSubtype="0" fill="hold" nodeType="clickEffect">
                                  <p:stCondLst>
                                    <p:cond delay="0"/>
                                  </p:stCondLst>
                                  <p:childTnLst>
                                    <p:cmd type="call" cmd="togglePause">
                                      <p:cBhvr>
                                        <p:cTn id="18" dur="1" fill="hold"/>
                                        <p:tgtEl>
                                          <p:spTgt spid="183344"/>
                                        </p:tgtEl>
                                      </p:cBhvr>
                                    </p:cmd>
                                  </p:childTnLst>
                                </p:cTn>
                              </p:par>
                            </p:childTnLst>
                          </p:cTn>
                        </p:par>
                      </p:childTnLst>
                    </p:cTn>
                  </p:par>
                </p:childTnLst>
              </p:cTn>
              <p:nextCondLst>
                <p:cond evt="onClick" delay="0">
                  <p:tgtEl>
                    <p:spTgt spid="183344"/>
                  </p:tgtEl>
                </p:cond>
              </p:nextCondLst>
            </p:seq>
            <p:video>
              <p:cMediaNode vol="80000">
                <p:cTn id="19" repeatCount="indefinite" fill="hold" display="0">
                  <p:stCondLst>
                    <p:cond delay="indefinite"/>
                  </p:stCondLst>
                </p:cTn>
                <p:tgtEl>
                  <p:spTgt spid="183344"/>
                </p:tgtEl>
              </p:cMediaNode>
            </p:video>
            <p:seq concurrent="1" nextAc="seek">
              <p:cTn id="20" restart="whenNotActive" fill="hold" evtFilter="cancelBubble" nodeType="interactiveSeq">
                <p:stCondLst>
                  <p:cond evt="onClick" delay="0">
                    <p:tgtEl>
                      <p:spTgt spid="183345"/>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2" presetClass="mediacall" presetSubtype="0" fill="hold" nodeType="clickEffect">
                                  <p:stCondLst>
                                    <p:cond delay="0"/>
                                  </p:stCondLst>
                                  <p:childTnLst>
                                    <p:cmd type="call" cmd="togglePause">
                                      <p:cBhvr>
                                        <p:cTn id="24" dur="1" fill="hold"/>
                                        <p:tgtEl>
                                          <p:spTgt spid="183345"/>
                                        </p:tgtEl>
                                      </p:cBhvr>
                                    </p:cmd>
                                  </p:childTnLst>
                                </p:cTn>
                              </p:par>
                            </p:childTnLst>
                          </p:cTn>
                        </p:par>
                      </p:childTnLst>
                    </p:cTn>
                  </p:par>
                </p:childTnLst>
              </p:cTn>
              <p:nextCondLst>
                <p:cond evt="onClick" delay="0">
                  <p:tgtEl>
                    <p:spTgt spid="183345"/>
                  </p:tgtEl>
                </p:cond>
              </p:nextCondLst>
            </p:seq>
            <p:video>
              <p:cMediaNode vol="80000">
                <p:cTn id="25" repeatCount="indefinite" fill="hold" display="0">
                  <p:stCondLst>
                    <p:cond delay="indefinite"/>
                  </p:stCondLst>
                </p:cTn>
                <p:tgtEl>
                  <p:spTgt spid="183345"/>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76163" name="Rectangle 3">
            <a:extLst>
              <a:ext uri="{FF2B5EF4-FFF2-40B4-BE49-F238E27FC236}">
                <a16:creationId xmlns:a16="http://schemas.microsoft.com/office/drawing/2014/main" id="{B236D808-E5AB-F422-DB86-63353E74722C}"/>
              </a:ext>
            </a:extLst>
          </p:cNvPr>
          <p:cNvSpPr>
            <a:spLocks noGrp="1" noChangeArrowheads="1"/>
          </p:cNvSpPr>
          <p:nvPr>
            <p:ph type="body" idx="4294967295"/>
          </p:nvPr>
        </p:nvSpPr>
        <p:spPr>
          <a:xfrm>
            <a:off x="0" y="1981200"/>
            <a:ext cx="7772400" cy="4495800"/>
          </a:xfrm>
        </p:spPr>
        <p:txBody>
          <a:bodyPr/>
          <a:lstStyle/>
          <a:p>
            <a:pPr lvl="1">
              <a:buFontTx/>
              <a:buNone/>
            </a:pPr>
            <a:endParaRPr lang="en-CA" altLang="LID4096" i="1"/>
          </a:p>
          <a:p>
            <a:endParaRPr lang="en-CA" altLang="LID4096"/>
          </a:p>
        </p:txBody>
      </p:sp>
      <p:sp>
        <p:nvSpPr>
          <p:cNvPr id="476172" name="Line 12">
            <a:extLst>
              <a:ext uri="{FF2B5EF4-FFF2-40B4-BE49-F238E27FC236}">
                <a16:creationId xmlns:a16="http://schemas.microsoft.com/office/drawing/2014/main" id="{C7EFEBFF-279E-0E9B-148D-8F8FBE14CEED}"/>
              </a:ext>
            </a:extLst>
          </p:cNvPr>
          <p:cNvSpPr>
            <a:spLocks noChangeShapeType="1"/>
          </p:cNvSpPr>
          <p:nvPr/>
        </p:nvSpPr>
        <p:spPr bwMode="auto">
          <a:xfrm>
            <a:off x="4419600" y="5486400"/>
            <a:ext cx="0" cy="381000"/>
          </a:xfrm>
          <a:prstGeom prst="line">
            <a:avLst/>
          </a:prstGeom>
          <a:noFill/>
          <a:ln w="57150">
            <a:solidFill>
              <a:srgbClr val="FF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476173" name="Group 13">
            <a:extLst>
              <a:ext uri="{FF2B5EF4-FFF2-40B4-BE49-F238E27FC236}">
                <a16:creationId xmlns:a16="http://schemas.microsoft.com/office/drawing/2014/main" id="{B2AD1FAD-9EDF-9220-E474-6A23C5443BAA}"/>
              </a:ext>
            </a:extLst>
          </p:cNvPr>
          <p:cNvGrpSpPr>
            <a:grpSpLocks/>
          </p:cNvGrpSpPr>
          <p:nvPr/>
        </p:nvGrpSpPr>
        <p:grpSpPr bwMode="auto">
          <a:xfrm>
            <a:off x="304800" y="5791200"/>
            <a:ext cx="8458200" cy="762000"/>
            <a:chOff x="192" y="3648"/>
            <a:chExt cx="5328" cy="480"/>
          </a:xfrm>
        </p:grpSpPr>
        <p:sp>
          <p:nvSpPr>
            <p:cNvPr id="476174" name="AutoShape 14">
              <a:extLst>
                <a:ext uri="{FF2B5EF4-FFF2-40B4-BE49-F238E27FC236}">
                  <a16:creationId xmlns:a16="http://schemas.microsoft.com/office/drawing/2014/main" id="{4726D972-41B9-2DF2-4E65-72F3B8865547}"/>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76175" name="Text Box 15">
              <a:extLst>
                <a:ext uri="{FF2B5EF4-FFF2-40B4-BE49-F238E27FC236}">
                  <a16:creationId xmlns:a16="http://schemas.microsoft.com/office/drawing/2014/main" id="{FFC3F36C-8B9D-0447-F6DC-2921ABC77684}"/>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476176" name="Text Box 16">
              <a:extLst>
                <a:ext uri="{FF2B5EF4-FFF2-40B4-BE49-F238E27FC236}">
                  <a16:creationId xmlns:a16="http://schemas.microsoft.com/office/drawing/2014/main" id="{4EC33037-9A75-1B4B-0D94-4F17AF8FCC4F}"/>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476177" name="Text Box 17">
              <a:extLst>
                <a:ext uri="{FF2B5EF4-FFF2-40B4-BE49-F238E27FC236}">
                  <a16:creationId xmlns:a16="http://schemas.microsoft.com/office/drawing/2014/main" id="{68757BA9-114A-67E7-E936-A81B0B6A079A}"/>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pic>
        <p:nvPicPr>
          <p:cNvPr id="476178" name="privacy-preserving-mediaspacex15fps.asf">
            <a:hlinkClick r:id="" action="ppaction://media"/>
            <a:extLst>
              <a:ext uri="{FF2B5EF4-FFF2-40B4-BE49-F238E27FC236}">
                <a16:creationId xmlns:a16="http://schemas.microsoft.com/office/drawing/2014/main" id="{4FD4B0F3-D906-65BA-5B0C-93E45813FAF6}"/>
              </a:ext>
            </a:extLst>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1524000" y="838200"/>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476179" name="Rectangle 19">
            <a:extLst>
              <a:ext uri="{FF2B5EF4-FFF2-40B4-BE49-F238E27FC236}">
                <a16:creationId xmlns:a16="http://schemas.microsoft.com/office/drawing/2014/main" id="{CBC0468E-CF82-2DEB-B36A-B3FE921C7F67}"/>
              </a:ext>
            </a:extLst>
          </p:cNvPr>
          <p:cNvSpPr>
            <a:spLocks noChangeArrowheads="1"/>
          </p:cNvSpPr>
          <p:nvPr/>
        </p:nvSpPr>
        <p:spPr bwMode="auto">
          <a:xfrm>
            <a:off x="7065963" y="6521450"/>
            <a:ext cx="20780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b="0" i="1">
                <a:solidFill>
                  <a:srgbClr val="FFCC00"/>
                </a:solidFill>
                <a:latin typeface="Verdana" panose="020B0604030504040204" pitchFamily="34" charset="0"/>
              </a:rPr>
              <a:t>with Michael Boyle</a:t>
            </a:r>
          </a:p>
        </p:txBody>
      </p:sp>
      <p:sp>
        <p:nvSpPr>
          <p:cNvPr id="476180" name="Text Box 20">
            <a:extLst>
              <a:ext uri="{FF2B5EF4-FFF2-40B4-BE49-F238E27FC236}">
                <a16:creationId xmlns:a16="http://schemas.microsoft.com/office/drawing/2014/main" id="{99B7B4B1-3A70-D74A-8E00-2FF60311DE1F}"/>
              </a:ext>
            </a:extLst>
          </p:cNvPr>
          <p:cNvSpPr txBox="1">
            <a:spLocks noChangeArrowheads="1"/>
          </p:cNvSpPr>
          <p:nvPr/>
        </p:nvSpPr>
        <p:spPr bwMode="auto">
          <a:xfrm>
            <a:off x="3429000" y="8382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0" i="1">
                <a:solidFill>
                  <a:srgbClr val="FF3300"/>
                </a:solidFill>
              </a:rPr>
              <a:t>Note: video deleted in this presentation copy</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6178"/>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76178"/>
                                        </p:tgtEl>
                                      </p:cBhvr>
                                    </p:cmd>
                                  </p:childTnLst>
                                </p:cTn>
                              </p:par>
                            </p:childTnLst>
                          </p:cTn>
                        </p:par>
                      </p:childTnLst>
                    </p:cTn>
                  </p:par>
                </p:childTnLst>
              </p:cTn>
              <p:nextCondLst>
                <p:cond evt="onClick" delay="0">
                  <p:tgtEl>
                    <p:spTgt spid="476178"/>
                  </p:tgtEl>
                </p:cond>
              </p:nextCondLst>
            </p:seq>
            <p:video>
              <p:cMediaNode vol="80000">
                <p:cTn id="7" fill="hold" display="0">
                  <p:stCondLst>
                    <p:cond delay="indefinite"/>
                  </p:stCondLst>
                </p:cTn>
                <p:tgtEl>
                  <p:spTgt spid="476178"/>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24" name="Rectangle 16">
            <a:extLst>
              <a:ext uri="{FF2B5EF4-FFF2-40B4-BE49-F238E27FC236}">
                <a16:creationId xmlns:a16="http://schemas.microsoft.com/office/drawing/2014/main" id="{0066D066-A2E9-7646-F76C-D8DDA33ED262}"/>
              </a:ext>
            </a:extLst>
          </p:cNvPr>
          <p:cNvSpPr>
            <a:spLocks noGrp="1" noChangeArrowheads="1"/>
          </p:cNvSpPr>
          <p:nvPr>
            <p:ph type="title"/>
          </p:nvPr>
        </p:nvSpPr>
        <p:spPr/>
        <p:txBody>
          <a:bodyPr/>
          <a:lstStyle/>
          <a:p>
            <a:r>
              <a:rPr lang="en-US" altLang="LID4096"/>
              <a:t>Digression: Engineering Groupware</a:t>
            </a:r>
          </a:p>
        </p:txBody>
      </p:sp>
      <p:sp>
        <p:nvSpPr>
          <p:cNvPr id="478228" name="Rectangle 20">
            <a:extLst>
              <a:ext uri="{FF2B5EF4-FFF2-40B4-BE49-F238E27FC236}">
                <a16:creationId xmlns:a16="http://schemas.microsoft.com/office/drawing/2014/main" id="{2A90FDD8-1C26-852F-C14E-CB9948689025}"/>
              </a:ext>
            </a:extLst>
          </p:cNvPr>
          <p:cNvSpPr>
            <a:spLocks noGrp="1" noChangeArrowheads="1"/>
          </p:cNvSpPr>
          <p:nvPr>
            <p:ph type="body" idx="1"/>
          </p:nvPr>
        </p:nvSpPr>
        <p:spPr/>
        <p:txBody>
          <a:bodyPr/>
          <a:lstStyle/>
          <a:p>
            <a:r>
              <a:rPr lang="en-US" altLang="LID4096"/>
              <a:t>Goal</a:t>
            </a:r>
          </a:p>
          <a:p>
            <a:pPr lvl="1"/>
            <a:r>
              <a:rPr lang="en-US" altLang="LID4096"/>
              <a:t>simple to prototype groupware, multimedia and physical devices</a:t>
            </a:r>
          </a:p>
          <a:p>
            <a:endParaRPr lang="en-US" altLang="LID4096"/>
          </a:p>
          <a:p>
            <a:r>
              <a:rPr lang="en-US" altLang="LID4096"/>
              <a:t>Our solutions</a:t>
            </a:r>
          </a:p>
          <a:p>
            <a:pPr lvl="1"/>
            <a:r>
              <a:rPr lang="en-US" altLang="LID4096"/>
              <a:t>groupware toolkit</a:t>
            </a:r>
          </a:p>
          <a:p>
            <a:pPr lvl="1"/>
            <a:r>
              <a:rPr lang="en-US" altLang="LID4096"/>
              <a:t>groupware services: shared dictionaries		</a:t>
            </a:r>
          </a:p>
          <a:p>
            <a:pPr lvl="1"/>
            <a:r>
              <a:rPr lang="en-US" altLang="LID4096"/>
              <a:t>video toolkit</a:t>
            </a:r>
          </a:p>
          <a:p>
            <a:pPr lvl="1"/>
            <a:r>
              <a:rPr lang="en-US" altLang="LID4096"/>
              <a:t>physical widgets (Phidgets)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a:extLst>
              <a:ext uri="{FF2B5EF4-FFF2-40B4-BE49-F238E27FC236}">
                <a16:creationId xmlns:a16="http://schemas.microsoft.com/office/drawing/2014/main" id="{16D778FF-CC99-72FF-0426-075F67BCD791}"/>
              </a:ext>
            </a:extLst>
          </p:cNvPr>
          <p:cNvSpPr>
            <a:spLocks noGrp="1" noChangeArrowheads="1"/>
          </p:cNvSpPr>
          <p:nvPr>
            <p:ph type="title"/>
          </p:nvPr>
        </p:nvSpPr>
        <p:spPr/>
        <p:txBody>
          <a:bodyPr/>
          <a:lstStyle/>
          <a:p>
            <a:r>
              <a:rPr lang="en-US" altLang="LID4096"/>
              <a:t>Summary</a:t>
            </a:r>
            <a:endParaRPr lang="en-CA" altLang="LID4096"/>
          </a:p>
        </p:txBody>
      </p:sp>
      <p:sp>
        <p:nvSpPr>
          <p:cNvPr id="482307" name="Rectangle 3">
            <a:extLst>
              <a:ext uri="{FF2B5EF4-FFF2-40B4-BE49-F238E27FC236}">
                <a16:creationId xmlns:a16="http://schemas.microsoft.com/office/drawing/2014/main" id="{417E224D-3ADA-9AD9-0948-E92B1BEB4024}"/>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grpSp>
        <p:nvGrpSpPr>
          <p:cNvPr id="482331" name="Group 27">
            <a:extLst>
              <a:ext uri="{FF2B5EF4-FFF2-40B4-BE49-F238E27FC236}">
                <a16:creationId xmlns:a16="http://schemas.microsoft.com/office/drawing/2014/main" id="{1A689325-BBA5-2816-8583-800950227084}"/>
              </a:ext>
            </a:extLst>
          </p:cNvPr>
          <p:cNvGrpSpPr>
            <a:grpSpLocks/>
          </p:cNvGrpSpPr>
          <p:nvPr/>
        </p:nvGrpSpPr>
        <p:grpSpPr bwMode="auto">
          <a:xfrm>
            <a:off x="5197475" y="3581400"/>
            <a:ext cx="3946525" cy="3276600"/>
            <a:chOff x="3274" y="2256"/>
            <a:chExt cx="2486" cy="2064"/>
          </a:xfrm>
        </p:grpSpPr>
        <p:sp>
          <p:nvSpPr>
            <p:cNvPr id="482316" name="Rectangle 12">
              <a:extLst>
                <a:ext uri="{FF2B5EF4-FFF2-40B4-BE49-F238E27FC236}">
                  <a16:creationId xmlns:a16="http://schemas.microsoft.com/office/drawing/2014/main" id="{5D12FD29-DE84-6286-AC5E-B92C9BA0891A}"/>
                </a:ext>
              </a:extLst>
            </p:cNvPr>
            <p:cNvSpPr>
              <a:spLocks noChangeArrowheads="1"/>
            </p:cNvSpPr>
            <p:nvPr/>
          </p:nvSpPr>
          <p:spPr bwMode="auto">
            <a:xfrm>
              <a:off x="4323" y="2983"/>
              <a:ext cx="328" cy="604"/>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2317" name="AutoShape 13">
              <a:extLst>
                <a:ext uri="{FF2B5EF4-FFF2-40B4-BE49-F238E27FC236}">
                  <a16:creationId xmlns:a16="http://schemas.microsoft.com/office/drawing/2014/main" id="{62D364CC-D020-96DC-DF54-34BBB7E9EE12}"/>
                </a:ext>
              </a:extLst>
            </p:cNvPr>
            <p:cNvSpPr>
              <a:spLocks noChangeArrowheads="1"/>
            </p:cNvSpPr>
            <p:nvPr/>
          </p:nvSpPr>
          <p:spPr bwMode="auto">
            <a:xfrm rot="-5400000" flipH="1" flipV="1">
              <a:off x="4241" y="2767"/>
              <a:ext cx="1950" cy="1089"/>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2318" name="AutoShape 14">
              <a:extLst>
                <a:ext uri="{FF2B5EF4-FFF2-40B4-BE49-F238E27FC236}">
                  <a16:creationId xmlns:a16="http://schemas.microsoft.com/office/drawing/2014/main" id="{C85D142D-8747-8F12-F953-14650FD9733D}"/>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2319" name="AutoShape 15">
              <a:extLst>
                <a:ext uri="{FF2B5EF4-FFF2-40B4-BE49-F238E27FC236}">
                  <a16:creationId xmlns:a16="http://schemas.microsoft.com/office/drawing/2014/main" id="{499C68C7-CEBE-8D65-DD76-B1230225313F}"/>
                </a:ext>
              </a:extLst>
            </p:cNvPr>
            <p:cNvSpPr>
              <a:spLocks noChangeArrowheads="1"/>
            </p:cNvSpPr>
            <p:nvPr/>
          </p:nvSpPr>
          <p:spPr bwMode="auto">
            <a:xfrm rot="5400000" flipV="1">
              <a:off x="2821" y="2790"/>
              <a:ext cx="1950" cy="1043"/>
            </a:xfrm>
            <a:custGeom>
              <a:avLst/>
              <a:gdLst>
                <a:gd name="G0" fmla="+- 7267 0 0"/>
                <a:gd name="G1" fmla="+- 21600 0 7267"/>
                <a:gd name="G2" fmla="*/ 7267 1 2"/>
                <a:gd name="G3" fmla="+- 21600 0 G2"/>
                <a:gd name="G4" fmla="+/ 7267 21600 2"/>
                <a:gd name="G5" fmla="+/ G1 0 2"/>
                <a:gd name="G6" fmla="*/ 21600 21600 7267"/>
                <a:gd name="G7" fmla="*/ G6 1 2"/>
                <a:gd name="G8" fmla="+- 21600 0 G7"/>
                <a:gd name="G9" fmla="*/ 21600 1 2"/>
                <a:gd name="G10" fmla="+- 7267 0 G9"/>
                <a:gd name="G11" fmla="?: G10 G8 0"/>
                <a:gd name="G12" fmla="?: G10 G7 21600"/>
                <a:gd name="T0" fmla="*/ 17966 w 21600"/>
                <a:gd name="T1" fmla="*/ 10800 h 21600"/>
                <a:gd name="T2" fmla="*/ 10800 w 21600"/>
                <a:gd name="T3" fmla="*/ 21600 h 21600"/>
                <a:gd name="T4" fmla="*/ 3634 w 21600"/>
                <a:gd name="T5" fmla="*/ 10800 h 21600"/>
                <a:gd name="T6" fmla="*/ 10800 w 21600"/>
                <a:gd name="T7" fmla="*/ 0 h 21600"/>
                <a:gd name="T8" fmla="*/ 5434 w 21600"/>
                <a:gd name="T9" fmla="*/ 5434 h 21600"/>
                <a:gd name="T10" fmla="*/ 16166 w 21600"/>
                <a:gd name="T11" fmla="*/ 16166 h 21600"/>
              </a:gdLst>
              <a:ahLst/>
              <a:cxnLst>
                <a:cxn ang="0">
                  <a:pos x="T0" y="T1"/>
                </a:cxn>
                <a:cxn ang="0">
                  <a:pos x="T2" y="T3"/>
                </a:cxn>
                <a:cxn ang="0">
                  <a:pos x="T4" y="T5"/>
                </a:cxn>
                <a:cxn ang="0">
                  <a:pos x="T6" y="T7"/>
                </a:cxn>
              </a:cxnLst>
              <a:rect l="T8" t="T9" r="T10" b="T11"/>
              <a:pathLst>
                <a:path w="21600" h="21600">
                  <a:moveTo>
                    <a:pt x="0" y="0"/>
                  </a:moveTo>
                  <a:lnTo>
                    <a:pt x="7267" y="21600"/>
                  </a:lnTo>
                  <a:lnTo>
                    <a:pt x="14333" y="21600"/>
                  </a:lnTo>
                  <a:lnTo>
                    <a:pt x="21600" y="0"/>
                  </a:lnTo>
                  <a:close/>
                </a:path>
              </a:pathLst>
            </a:custGeom>
            <a:solidFill>
              <a:schemeClr val="tx2"/>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2320" name="AutoShape 16">
              <a:extLst>
                <a:ext uri="{FF2B5EF4-FFF2-40B4-BE49-F238E27FC236}">
                  <a16:creationId xmlns:a16="http://schemas.microsoft.com/office/drawing/2014/main" id="{4B671442-C53F-B1B5-CF85-49FEC4C915D0}"/>
                </a:ext>
              </a:extLst>
            </p:cNvPr>
            <p:cNvSpPr>
              <a:spLocks noChangeArrowheads="1"/>
            </p:cNvSpPr>
            <p:nvPr/>
          </p:nvSpPr>
          <p:spPr bwMode="auto">
            <a:xfrm rot="5400000" flipV="1">
              <a:off x="3817" y="3309"/>
              <a:ext cx="762" cy="99"/>
            </a:xfrm>
            <a:custGeom>
              <a:avLst/>
              <a:gdLst>
                <a:gd name="G0" fmla="+- 1835 0 0"/>
                <a:gd name="G1" fmla="+- 21600 0 1835"/>
                <a:gd name="G2" fmla="*/ 1835 1 2"/>
                <a:gd name="G3" fmla="+- 21600 0 G2"/>
                <a:gd name="G4" fmla="+/ 1835 21600 2"/>
                <a:gd name="G5" fmla="+/ G1 0 2"/>
                <a:gd name="G6" fmla="*/ 21600 21600 1835"/>
                <a:gd name="G7" fmla="*/ G6 1 2"/>
                <a:gd name="G8" fmla="+- 21600 0 G7"/>
                <a:gd name="G9" fmla="*/ 21600 1 2"/>
                <a:gd name="G10" fmla="+- 1835 0 G9"/>
                <a:gd name="G11" fmla="?: G10 G8 0"/>
                <a:gd name="G12" fmla="?: G10 G7 21600"/>
                <a:gd name="T0" fmla="*/ 20682 w 21600"/>
                <a:gd name="T1" fmla="*/ 10800 h 21600"/>
                <a:gd name="T2" fmla="*/ 10800 w 21600"/>
                <a:gd name="T3" fmla="*/ 21600 h 21600"/>
                <a:gd name="T4" fmla="*/ 918 w 21600"/>
                <a:gd name="T5" fmla="*/ 10800 h 21600"/>
                <a:gd name="T6" fmla="*/ 10800 w 21600"/>
                <a:gd name="T7" fmla="*/ 0 h 21600"/>
                <a:gd name="T8" fmla="*/ 2718 w 21600"/>
                <a:gd name="T9" fmla="*/ 2718 h 21600"/>
                <a:gd name="T10" fmla="*/ 18882 w 21600"/>
                <a:gd name="T11" fmla="*/ 18882 h 21600"/>
              </a:gdLst>
              <a:ahLst/>
              <a:cxnLst>
                <a:cxn ang="0">
                  <a:pos x="T0" y="T1"/>
                </a:cxn>
                <a:cxn ang="0">
                  <a:pos x="T2" y="T3"/>
                </a:cxn>
                <a:cxn ang="0">
                  <a:pos x="T4" y="T5"/>
                </a:cxn>
                <a:cxn ang="0">
                  <a:pos x="T6" y="T7"/>
                </a:cxn>
              </a:cxnLst>
              <a:rect l="T8" t="T9" r="T10" b="T11"/>
              <a:pathLst>
                <a:path w="21600" h="21600">
                  <a:moveTo>
                    <a:pt x="0" y="0"/>
                  </a:moveTo>
                  <a:lnTo>
                    <a:pt x="1835" y="21600"/>
                  </a:lnTo>
                  <a:lnTo>
                    <a:pt x="19765"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2321" name="Freeform 17">
              <a:extLst>
                <a:ext uri="{FF2B5EF4-FFF2-40B4-BE49-F238E27FC236}">
                  <a16:creationId xmlns:a16="http://schemas.microsoft.com/office/drawing/2014/main" id="{7D07DCDF-8EA0-B7F9-BA4D-DAB9E1471807}"/>
                </a:ext>
              </a:extLst>
            </p:cNvPr>
            <p:cNvSpPr>
              <a:spLocks/>
            </p:cNvSpPr>
            <p:nvPr/>
          </p:nvSpPr>
          <p:spPr bwMode="auto">
            <a:xfrm>
              <a:off x="5102" y="2983"/>
              <a:ext cx="468" cy="1183"/>
            </a:xfrm>
            <a:custGeom>
              <a:avLst/>
              <a:gdLst>
                <a:gd name="T0" fmla="*/ 539 w 1070"/>
                <a:gd name="T1" fmla="*/ 78 h 2284"/>
                <a:gd name="T2" fmla="*/ 583 w 1070"/>
                <a:gd name="T3" fmla="*/ 161 h 2284"/>
                <a:gd name="T4" fmla="*/ 631 w 1070"/>
                <a:gd name="T5" fmla="*/ 253 h 2284"/>
                <a:gd name="T6" fmla="*/ 621 w 1070"/>
                <a:gd name="T7" fmla="*/ 355 h 2284"/>
                <a:gd name="T8" fmla="*/ 636 w 1070"/>
                <a:gd name="T9" fmla="*/ 411 h 2284"/>
                <a:gd name="T10" fmla="*/ 716 w 1070"/>
                <a:gd name="T11" fmla="*/ 597 h 2284"/>
                <a:gd name="T12" fmla="*/ 745 w 1070"/>
                <a:gd name="T13" fmla="*/ 862 h 2284"/>
                <a:gd name="T14" fmla="*/ 821 w 1070"/>
                <a:gd name="T15" fmla="*/ 1049 h 2284"/>
                <a:gd name="T16" fmla="*/ 787 w 1070"/>
                <a:gd name="T17" fmla="*/ 1125 h 2284"/>
                <a:gd name="T18" fmla="*/ 787 w 1070"/>
                <a:gd name="T19" fmla="*/ 1261 h 2284"/>
                <a:gd name="T20" fmla="*/ 920 w 1070"/>
                <a:gd name="T21" fmla="*/ 1236 h 2284"/>
                <a:gd name="T22" fmla="*/ 987 w 1070"/>
                <a:gd name="T23" fmla="*/ 1322 h 2284"/>
                <a:gd name="T24" fmla="*/ 1013 w 1070"/>
                <a:gd name="T25" fmla="*/ 1596 h 2284"/>
                <a:gd name="T26" fmla="*/ 889 w 1070"/>
                <a:gd name="T27" fmla="*/ 1640 h 2284"/>
                <a:gd name="T28" fmla="*/ 852 w 1070"/>
                <a:gd name="T29" fmla="*/ 1673 h 2284"/>
                <a:gd name="T30" fmla="*/ 948 w 1070"/>
                <a:gd name="T31" fmla="*/ 1896 h 2284"/>
                <a:gd name="T32" fmla="*/ 1060 w 1070"/>
                <a:gd name="T33" fmla="*/ 2013 h 2284"/>
                <a:gd name="T34" fmla="*/ 1063 w 1070"/>
                <a:gd name="T35" fmla="*/ 2131 h 2284"/>
                <a:gd name="T36" fmla="*/ 1020 w 1070"/>
                <a:gd name="T37" fmla="*/ 2092 h 2284"/>
                <a:gd name="T38" fmla="*/ 974 w 1070"/>
                <a:gd name="T39" fmla="*/ 2193 h 2284"/>
                <a:gd name="T40" fmla="*/ 890 w 1070"/>
                <a:gd name="T41" fmla="*/ 2209 h 2284"/>
                <a:gd name="T42" fmla="*/ 941 w 1070"/>
                <a:gd name="T43" fmla="*/ 2125 h 2284"/>
                <a:gd name="T44" fmla="*/ 893 w 1070"/>
                <a:gd name="T45" fmla="*/ 1949 h 2284"/>
                <a:gd name="T46" fmla="*/ 773 w 1070"/>
                <a:gd name="T47" fmla="*/ 1821 h 2284"/>
                <a:gd name="T48" fmla="*/ 652 w 1070"/>
                <a:gd name="T49" fmla="*/ 1709 h 2284"/>
                <a:gd name="T50" fmla="*/ 577 w 1070"/>
                <a:gd name="T51" fmla="*/ 1722 h 2284"/>
                <a:gd name="T52" fmla="*/ 484 w 1070"/>
                <a:gd name="T53" fmla="*/ 1738 h 2284"/>
                <a:gd name="T54" fmla="*/ 441 w 1070"/>
                <a:gd name="T55" fmla="*/ 1695 h 2284"/>
                <a:gd name="T56" fmla="*/ 413 w 1070"/>
                <a:gd name="T57" fmla="*/ 1805 h 2284"/>
                <a:gd name="T58" fmla="*/ 363 w 1070"/>
                <a:gd name="T59" fmla="*/ 1974 h 2284"/>
                <a:gd name="T60" fmla="*/ 337 w 1070"/>
                <a:gd name="T61" fmla="*/ 2222 h 2284"/>
                <a:gd name="T62" fmla="*/ 279 w 1070"/>
                <a:gd name="T63" fmla="*/ 2210 h 2284"/>
                <a:gd name="T64" fmla="*/ 169 w 1070"/>
                <a:gd name="T65" fmla="*/ 2276 h 2284"/>
                <a:gd name="T66" fmla="*/ 84 w 1070"/>
                <a:gd name="T67" fmla="*/ 2263 h 2284"/>
                <a:gd name="T68" fmla="*/ 159 w 1070"/>
                <a:gd name="T69" fmla="*/ 2226 h 2284"/>
                <a:gd name="T70" fmla="*/ 221 w 1070"/>
                <a:gd name="T71" fmla="*/ 2130 h 2284"/>
                <a:gd name="T72" fmla="*/ 283 w 1070"/>
                <a:gd name="T73" fmla="*/ 1769 h 2284"/>
                <a:gd name="T74" fmla="*/ 348 w 1070"/>
                <a:gd name="T75" fmla="*/ 1333 h 2284"/>
                <a:gd name="T76" fmla="*/ 380 w 1070"/>
                <a:gd name="T77" fmla="*/ 982 h 2284"/>
                <a:gd name="T78" fmla="*/ 354 w 1070"/>
                <a:gd name="T79" fmla="*/ 863 h 2284"/>
                <a:gd name="T80" fmla="*/ 313 w 1070"/>
                <a:gd name="T81" fmla="*/ 938 h 2284"/>
                <a:gd name="T82" fmla="*/ 250 w 1070"/>
                <a:gd name="T83" fmla="*/ 972 h 2284"/>
                <a:gd name="T84" fmla="*/ 139 w 1070"/>
                <a:gd name="T85" fmla="*/ 1017 h 2284"/>
                <a:gd name="T86" fmla="*/ 77 w 1070"/>
                <a:gd name="T87" fmla="*/ 1091 h 2284"/>
                <a:gd name="T88" fmla="*/ 36 w 1070"/>
                <a:gd name="T89" fmla="*/ 1131 h 2284"/>
                <a:gd name="T90" fmla="*/ 24 w 1070"/>
                <a:gd name="T91" fmla="*/ 1014 h 2284"/>
                <a:gd name="T92" fmla="*/ 240 w 1070"/>
                <a:gd name="T93" fmla="*/ 871 h 2284"/>
                <a:gd name="T94" fmla="*/ 287 w 1070"/>
                <a:gd name="T95" fmla="*/ 798 h 2284"/>
                <a:gd name="T96" fmla="*/ 317 w 1070"/>
                <a:gd name="T97" fmla="*/ 681 h 2284"/>
                <a:gd name="T98" fmla="*/ 323 w 1070"/>
                <a:gd name="T99" fmla="*/ 522 h 2284"/>
                <a:gd name="T100" fmla="*/ 372 w 1070"/>
                <a:gd name="T101" fmla="*/ 407 h 2284"/>
                <a:gd name="T102" fmla="*/ 361 w 1070"/>
                <a:gd name="T103" fmla="*/ 620 h 2284"/>
                <a:gd name="T104" fmla="*/ 466 w 1070"/>
                <a:gd name="T105" fmla="*/ 420 h 2284"/>
                <a:gd name="T106" fmla="*/ 447 w 1070"/>
                <a:gd name="T107" fmla="*/ 390 h 2284"/>
                <a:gd name="T108" fmla="*/ 386 w 1070"/>
                <a:gd name="T109" fmla="*/ 351 h 2284"/>
                <a:gd name="T110" fmla="*/ 293 w 1070"/>
                <a:gd name="T111" fmla="*/ 318 h 2284"/>
                <a:gd name="T112" fmla="*/ 267 w 1070"/>
                <a:gd name="T113" fmla="*/ 255 h 2284"/>
                <a:gd name="T114" fmla="*/ 244 w 1070"/>
                <a:gd name="T115" fmla="*/ 211 h 2284"/>
                <a:gd name="T116" fmla="*/ 265 w 1070"/>
                <a:gd name="T117" fmla="*/ 119 h 2284"/>
                <a:gd name="T118" fmla="*/ 266 w 1070"/>
                <a:gd name="T119" fmla="*/ 36 h 2284"/>
                <a:gd name="T120" fmla="*/ 334 w 1070"/>
                <a:gd name="T121" fmla="*/ 25 h 2284"/>
                <a:gd name="T122" fmla="*/ 439 w 1070"/>
                <a:gd name="T123" fmla="*/ 7 h 2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70" h="2284">
                  <a:moveTo>
                    <a:pt x="485" y="17"/>
                  </a:moveTo>
                  <a:lnTo>
                    <a:pt x="494" y="23"/>
                  </a:lnTo>
                  <a:lnTo>
                    <a:pt x="501" y="33"/>
                  </a:lnTo>
                  <a:lnTo>
                    <a:pt x="508" y="43"/>
                  </a:lnTo>
                  <a:lnTo>
                    <a:pt x="515" y="52"/>
                  </a:lnTo>
                  <a:lnTo>
                    <a:pt x="522" y="61"/>
                  </a:lnTo>
                  <a:lnTo>
                    <a:pt x="530" y="71"/>
                  </a:lnTo>
                  <a:lnTo>
                    <a:pt x="539" y="78"/>
                  </a:lnTo>
                  <a:lnTo>
                    <a:pt x="551" y="82"/>
                  </a:lnTo>
                  <a:lnTo>
                    <a:pt x="557" y="93"/>
                  </a:lnTo>
                  <a:lnTo>
                    <a:pt x="562" y="104"/>
                  </a:lnTo>
                  <a:lnTo>
                    <a:pt x="565" y="116"/>
                  </a:lnTo>
                  <a:lnTo>
                    <a:pt x="568" y="128"/>
                  </a:lnTo>
                  <a:lnTo>
                    <a:pt x="570" y="140"/>
                  </a:lnTo>
                  <a:lnTo>
                    <a:pt x="575" y="151"/>
                  </a:lnTo>
                  <a:lnTo>
                    <a:pt x="583" y="161"/>
                  </a:lnTo>
                  <a:lnTo>
                    <a:pt x="593" y="169"/>
                  </a:lnTo>
                  <a:lnTo>
                    <a:pt x="594" y="182"/>
                  </a:lnTo>
                  <a:lnTo>
                    <a:pt x="598" y="195"/>
                  </a:lnTo>
                  <a:lnTo>
                    <a:pt x="602" y="208"/>
                  </a:lnTo>
                  <a:lnTo>
                    <a:pt x="608" y="219"/>
                  </a:lnTo>
                  <a:lnTo>
                    <a:pt x="615" y="231"/>
                  </a:lnTo>
                  <a:lnTo>
                    <a:pt x="623" y="241"/>
                  </a:lnTo>
                  <a:lnTo>
                    <a:pt x="631" y="253"/>
                  </a:lnTo>
                  <a:lnTo>
                    <a:pt x="640" y="263"/>
                  </a:lnTo>
                  <a:lnTo>
                    <a:pt x="643" y="278"/>
                  </a:lnTo>
                  <a:lnTo>
                    <a:pt x="643" y="292"/>
                  </a:lnTo>
                  <a:lnTo>
                    <a:pt x="641" y="306"/>
                  </a:lnTo>
                  <a:lnTo>
                    <a:pt x="639" y="318"/>
                  </a:lnTo>
                  <a:lnTo>
                    <a:pt x="635" y="331"/>
                  </a:lnTo>
                  <a:lnTo>
                    <a:pt x="629" y="344"/>
                  </a:lnTo>
                  <a:lnTo>
                    <a:pt x="621" y="355"/>
                  </a:lnTo>
                  <a:lnTo>
                    <a:pt x="612" y="366"/>
                  </a:lnTo>
                  <a:lnTo>
                    <a:pt x="612" y="373"/>
                  </a:lnTo>
                  <a:lnTo>
                    <a:pt x="610" y="379"/>
                  </a:lnTo>
                  <a:lnTo>
                    <a:pt x="607" y="388"/>
                  </a:lnTo>
                  <a:lnTo>
                    <a:pt x="602" y="394"/>
                  </a:lnTo>
                  <a:lnTo>
                    <a:pt x="613" y="401"/>
                  </a:lnTo>
                  <a:lnTo>
                    <a:pt x="624" y="407"/>
                  </a:lnTo>
                  <a:lnTo>
                    <a:pt x="636" y="411"/>
                  </a:lnTo>
                  <a:lnTo>
                    <a:pt x="647" y="414"/>
                  </a:lnTo>
                  <a:lnTo>
                    <a:pt x="659" y="419"/>
                  </a:lnTo>
                  <a:lnTo>
                    <a:pt x="670" y="423"/>
                  </a:lnTo>
                  <a:lnTo>
                    <a:pt x="679" y="431"/>
                  </a:lnTo>
                  <a:lnTo>
                    <a:pt x="688" y="442"/>
                  </a:lnTo>
                  <a:lnTo>
                    <a:pt x="697" y="453"/>
                  </a:lnTo>
                  <a:lnTo>
                    <a:pt x="709" y="525"/>
                  </a:lnTo>
                  <a:lnTo>
                    <a:pt x="716" y="597"/>
                  </a:lnTo>
                  <a:lnTo>
                    <a:pt x="717" y="671"/>
                  </a:lnTo>
                  <a:lnTo>
                    <a:pt x="712" y="746"/>
                  </a:lnTo>
                  <a:lnTo>
                    <a:pt x="716" y="765"/>
                  </a:lnTo>
                  <a:lnTo>
                    <a:pt x="721" y="785"/>
                  </a:lnTo>
                  <a:lnTo>
                    <a:pt x="728" y="805"/>
                  </a:lnTo>
                  <a:lnTo>
                    <a:pt x="734" y="824"/>
                  </a:lnTo>
                  <a:lnTo>
                    <a:pt x="739" y="843"/>
                  </a:lnTo>
                  <a:lnTo>
                    <a:pt x="745" y="862"/>
                  </a:lnTo>
                  <a:lnTo>
                    <a:pt x="750" y="883"/>
                  </a:lnTo>
                  <a:lnTo>
                    <a:pt x="753" y="903"/>
                  </a:lnTo>
                  <a:lnTo>
                    <a:pt x="768" y="924"/>
                  </a:lnTo>
                  <a:lnTo>
                    <a:pt x="782" y="946"/>
                  </a:lnTo>
                  <a:lnTo>
                    <a:pt x="795" y="971"/>
                  </a:lnTo>
                  <a:lnTo>
                    <a:pt x="805" y="995"/>
                  </a:lnTo>
                  <a:lnTo>
                    <a:pt x="813" y="1021"/>
                  </a:lnTo>
                  <a:lnTo>
                    <a:pt x="821" y="1049"/>
                  </a:lnTo>
                  <a:lnTo>
                    <a:pt x="827" y="1078"/>
                  </a:lnTo>
                  <a:lnTo>
                    <a:pt x="830" y="1109"/>
                  </a:lnTo>
                  <a:lnTo>
                    <a:pt x="828" y="1109"/>
                  </a:lnTo>
                  <a:lnTo>
                    <a:pt x="823" y="1111"/>
                  </a:lnTo>
                  <a:lnTo>
                    <a:pt x="815" y="1113"/>
                  </a:lnTo>
                  <a:lnTo>
                    <a:pt x="806" y="1117"/>
                  </a:lnTo>
                  <a:lnTo>
                    <a:pt x="797" y="1120"/>
                  </a:lnTo>
                  <a:lnTo>
                    <a:pt x="787" y="1125"/>
                  </a:lnTo>
                  <a:lnTo>
                    <a:pt x="777" y="1131"/>
                  </a:lnTo>
                  <a:lnTo>
                    <a:pt x="770" y="1136"/>
                  </a:lnTo>
                  <a:lnTo>
                    <a:pt x="773" y="1170"/>
                  </a:lnTo>
                  <a:lnTo>
                    <a:pt x="770" y="1201"/>
                  </a:lnTo>
                  <a:lnTo>
                    <a:pt x="766" y="1232"/>
                  </a:lnTo>
                  <a:lnTo>
                    <a:pt x="760" y="1265"/>
                  </a:lnTo>
                  <a:lnTo>
                    <a:pt x="773" y="1263"/>
                  </a:lnTo>
                  <a:lnTo>
                    <a:pt x="787" y="1261"/>
                  </a:lnTo>
                  <a:lnTo>
                    <a:pt x="803" y="1257"/>
                  </a:lnTo>
                  <a:lnTo>
                    <a:pt x="819" y="1255"/>
                  </a:lnTo>
                  <a:lnTo>
                    <a:pt x="836" y="1252"/>
                  </a:lnTo>
                  <a:lnTo>
                    <a:pt x="853" y="1248"/>
                  </a:lnTo>
                  <a:lnTo>
                    <a:pt x="871" y="1245"/>
                  </a:lnTo>
                  <a:lnTo>
                    <a:pt x="888" y="1241"/>
                  </a:lnTo>
                  <a:lnTo>
                    <a:pt x="904" y="1238"/>
                  </a:lnTo>
                  <a:lnTo>
                    <a:pt x="920" y="1236"/>
                  </a:lnTo>
                  <a:lnTo>
                    <a:pt x="934" y="1232"/>
                  </a:lnTo>
                  <a:lnTo>
                    <a:pt x="946" y="1230"/>
                  </a:lnTo>
                  <a:lnTo>
                    <a:pt x="956" y="1227"/>
                  </a:lnTo>
                  <a:lnTo>
                    <a:pt x="963" y="1226"/>
                  </a:lnTo>
                  <a:lnTo>
                    <a:pt x="969" y="1225"/>
                  </a:lnTo>
                  <a:lnTo>
                    <a:pt x="970" y="1225"/>
                  </a:lnTo>
                  <a:lnTo>
                    <a:pt x="977" y="1269"/>
                  </a:lnTo>
                  <a:lnTo>
                    <a:pt x="987" y="1322"/>
                  </a:lnTo>
                  <a:lnTo>
                    <a:pt x="997" y="1378"/>
                  </a:lnTo>
                  <a:lnTo>
                    <a:pt x="1008" y="1436"/>
                  </a:lnTo>
                  <a:lnTo>
                    <a:pt x="1018" y="1490"/>
                  </a:lnTo>
                  <a:lnTo>
                    <a:pt x="1027" y="1536"/>
                  </a:lnTo>
                  <a:lnTo>
                    <a:pt x="1033" y="1570"/>
                  </a:lnTo>
                  <a:lnTo>
                    <a:pt x="1036" y="1587"/>
                  </a:lnTo>
                  <a:lnTo>
                    <a:pt x="1026" y="1592"/>
                  </a:lnTo>
                  <a:lnTo>
                    <a:pt x="1013" y="1596"/>
                  </a:lnTo>
                  <a:lnTo>
                    <a:pt x="1000" y="1602"/>
                  </a:lnTo>
                  <a:lnTo>
                    <a:pt x="985" y="1608"/>
                  </a:lnTo>
                  <a:lnTo>
                    <a:pt x="969" y="1613"/>
                  </a:lnTo>
                  <a:lnTo>
                    <a:pt x="952" y="1618"/>
                  </a:lnTo>
                  <a:lnTo>
                    <a:pt x="935" y="1624"/>
                  </a:lnTo>
                  <a:lnTo>
                    <a:pt x="919" y="1630"/>
                  </a:lnTo>
                  <a:lnTo>
                    <a:pt x="903" y="1634"/>
                  </a:lnTo>
                  <a:lnTo>
                    <a:pt x="889" y="1640"/>
                  </a:lnTo>
                  <a:lnTo>
                    <a:pt x="875" y="1643"/>
                  </a:lnTo>
                  <a:lnTo>
                    <a:pt x="864" y="1648"/>
                  </a:lnTo>
                  <a:lnTo>
                    <a:pt x="853" y="1650"/>
                  </a:lnTo>
                  <a:lnTo>
                    <a:pt x="846" y="1653"/>
                  </a:lnTo>
                  <a:lnTo>
                    <a:pt x="841" y="1655"/>
                  </a:lnTo>
                  <a:lnTo>
                    <a:pt x="840" y="1655"/>
                  </a:lnTo>
                  <a:lnTo>
                    <a:pt x="844" y="1662"/>
                  </a:lnTo>
                  <a:lnTo>
                    <a:pt x="852" y="1673"/>
                  </a:lnTo>
                  <a:lnTo>
                    <a:pt x="864" y="1689"/>
                  </a:lnTo>
                  <a:lnTo>
                    <a:pt x="879" y="1711"/>
                  </a:lnTo>
                  <a:lnTo>
                    <a:pt x="894" y="1739"/>
                  </a:lnTo>
                  <a:lnTo>
                    <a:pt x="909" y="1772"/>
                  </a:lnTo>
                  <a:lnTo>
                    <a:pt x="922" y="1812"/>
                  </a:lnTo>
                  <a:lnTo>
                    <a:pt x="935" y="1858"/>
                  </a:lnTo>
                  <a:lnTo>
                    <a:pt x="940" y="1877"/>
                  </a:lnTo>
                  <a:lnTo>
                    <a:pt x="948" y="1896"/>
                  </a:lnTo>
                  <a:lnTo>
                    <a:pt x="958" y="1913"/>
                  </a:lnTo>
                  <a:lnTo>
                    <a:pt x="971" y="1929"/>
                  </a:lnTo>
                  <a:lnTo>
                    <a:pt x="986" y="1944"/>
                  </a:lnTo>
                  <a:lnTo>
                    <a:pt x="1002" y="1958"/>
                  </a:lnTo>
                  <a:lnTo>
                    <a:pt x="1018" y="1971"/>
                  </a:lnTo>
                  <a:lnTo>
                    <a:pt x="1034" y="1983"/>
                  </a:lnTo>
                  <a:lnTo>
                    <a:pt x="1050" y="1997"/>
                  </a:lnTo>
                  <a:lnTo>
                    <a:pt x="1060" y="2013"/>
                  </a:lnTo>
                  <a:lnTo>
                    <a:pt x="1064" y="2031"/>
                  </a:lnTo>
                  <a:lnTo>
                    <a:pt x="1066" y="2050"/>
                  </a:lnTo>
                  <a:lnTo>
                    <a:pt x="1065" y="2070"/>
                  </a:lnTo>
                  <a:lnTo>
                    <a:pt x="1065" y="2089"/>
                  </a:lnTo>
                  <a:lnTo>
                    <a:pt x="1066" y="2109"/>
                  </a:lnTo>
                  <a:lnTo>
                    <a:pt x="1070" y="2128"/>
                  </a:lnTo>
                  <a:lnTo>
                    <a:pt x="1066" y="2130"/>
                  </a:lnTo>
                  <a:lnTo>
                    <a:pt x="1063" y="2131"/>
                  </a:lnTo>
                  <a:lnTo>
                    <a:pt x="1060" y="2131"/>
                  </a:lnTo>
                  <a:lnTo>
                    <a:pt x="1056" y="2131"/>
                  </a:lnTo>
                  <a:lnTo>
                    <a:pt x="1046" y="2117"/>
                  </a:lnTo>
                  <a:lnTo>
                    <a:pt x="1042" y="2101"/>
                  </a:lnTo>
                  <a:lnTo>
                    <a:pt x="1040" y="2084"/>
                  </a:lnTo>
                  <a:lnTo>
                    <a:pt x="1036" y="2067"/>
                  </a:lnTo>
                  <a:lnTo>
                    <a:pt x="1027" y="2079"/>
                  </a:lnTo>
                  <a:lnTo>
                    <a:pt x="1020" y="2092"/>
                  </a:lnTo>
                  <a:lnTo>
                    <a:pt x="1016" y="2105"/>
                  </a:lnTo>
                  <a:lnTo>
                    <a:pt x="1012" y="2119"/>
                  </a:lnTo>
                  <a:lnTo>
                    <a:pt x="1009" y="2134"/>
                  </a:lnTo>
                  <a:lnTo>
                    <a:pt x="1005" y="2148"/>
                  </a:lnTo>
                  <a:lnTo>
                    <a:pt x="1000" y="2162"/>
                  </a:lnTo>
                  <a:lnTo>
                    <a:pt x="993" y="2175"/>
                  </a:lnTo>
                  <a:lnTo>
                    <a:pt x="984" y="2185"/>
                  </a:lnTo>
                  <a:lnTo>
                    <a:pt x="974" y="2193"/>
                  </a:lnTo>
                  <a:lnTo>
                    <a:pt x="964" y="2200"/>
                  </a:lnTo>
                  <a:lnTo>
                    <a:pt x="954" y="2206"/>
                  </a:lnTo>
                  <a:lnTo>
                    <a:pt x="942" y="2211"/>
                  </a:lnTo>
                  <a:lnTo>
                    <a:pt x="931" y="2215"/>
                  </a:lnTo>
                  <a:lnTo>
                    <a:pt x="919" y="2219"/>
                  </a:lnTo>
                  <a:lnTo>
                    <a:pt x="908" y="2223"/>
                  </a:lnTo>
                  <a:lnTo>
                    <a:pt x="889" y="2221"/>
                  </a:lnTo>
                  <a:lnTo>
                    <a:pt x="890" y="2209"/>
                  </a:lnTo>
                  <a:lnTo>
                    <a:pt x="895" y="2200"/>
                  </a:lnTo>
                  <a:lnTo>
                    <a:pt x="902" y="2192"/>
                  </a:lnTo>
                  <a:lnTo>
                    <a:pt x="910" y="2185"/>
                  </a:lnTo>
                  <a:lnTo>
                    <a:pt x="919" y="2178"/>
                  </a:lnTo>
                  <a:lnTo>
                    <a:pt x="927" y="2170"/>
                  </a:lnTo>
                  <a:lnTo>
                    <a:pt x="935" y="2162"/>
                  </a:lnTo>
                  <a:lnTo>
                    <a:pt x="940" y="2151"/>
                  </a:lnTo>
                  <a:lnTo>
                    <a:pt x="941" y="2125"/>
                  </a:lnTo>
                  <a:lnTo>
                    <a:pt x="941" y="2098"/>
                  </a:lnTo>
                  <a:lnTo>
                    <a:pt x="939" y="2073"/>
                  </a:lnTo>
                  <a:lnTo>
                    <a:pt x="935" y="2048"/>
                  </a:lnTo>
                  <a:lnTo>
                    <a:pt x="929" y="2024"/>
                  </a:lnTo>
                  <a:lnTo>
                    <a:pt x="921" y="2001"/>
                  </a:lnTo>
                  <a:lnTo>
                    <a:pt x="912" y="1978"/>
                  </a:lnTo>
                  <a:lnTo>
                    <a:pt x="899" y="1957"/>
                  </a:lnTo>
                  <a:lnTo>
                    <a:pt x="893" y="1949"/>
                  </a:lnTo>
                  <a:lnTo>
                    <a:pt x="883" y="1937"/>
                  </a:lnTo>
                  <a:lnTo>
                    <a:pt x="872" y="1925"/>
                  </a:lnTo>
                  <a:lnTo>
                    <a:pt x="859" y="1910"/>
                  </a:lnTo>
                  <a:lnTo>
                    <a:pt x="843" y="1895"/>
                  </a:lnTo>
                  <a:lnTo>
                    <a:pt x="827" y="1877"/>
                  </a:lnTo>
                  <a:lnTo>
                    <a:pt x="810" y="1859"/>
                  </a:lnTo>
                  <a:lnTo>
                    <a:pt x="791" y="1840"/>
                  </a:lnTo>
                  <a:lnTo>
                    <a:pt x="773" y="1821"/>
                  </a:lnTo>
                  <a:lnTo>
                    <a:pt x="753" y="1802"/>
                  </a:lnTo>
                  <a:lnTo>
                    <a:pt x="735" y="1784"/>
                  </a:lnTo>
                  <a:lnTo>
                    <a:pt x="717" y="1766"/>
                  </a:lnTo>
                  <a:lnTo>
                    <a:pt x="700" y="1749"/>
                  </a:lnTo>
                  <a:lnTo>
                    <a:pt x="685" y="1733"/>
                  </a:lnTo>
                  <a:lnTo>
                    <a:pt x="671" y="1719"/>
                  </a:lnTo>
                  <a:lnTo>
                    <a:pt x="660" y="1707"/>
                  </a:lnTo>
                  <a:lnTo>
                    <a:pt x="652" y="1709"/>
                  </a:lnTo>
                  <a:lnTo>
                    <a:pt x="644" y="1711"/>
                  </a:lnTo>
                  <a:lnTo>
                    <a:pt x="635" y="1713"/>
                  </a:lnTo>
                  <a:lnTo>
                    <a:pt x="625" y="1714"/>
                  </a:lnTo>
                  <a:lnTo>
                    <a:pt x="616" y="1714"/>
                  </a:lnTo>
                  <a:lnTo>
                    <a:pt x="607" y="1715"/>
                  </a:lnTo>
                  <a:lnTo>
                    <a:pt x="598" y="1716"/>
                  </a:lnTo>
                  <a:lnTo>
                    <a:pt x="590" y="1718"/>
                  </a:lnTo>
                  <a:lnTo>
                    <a:pt x="577" y="1722"/>
                  </a:lnTo>
                  <a:lnTo>
                    <a:pt x="565" y="1726"/>
                  </a:lnTo>
                  <a:lnTo>
                    <a:pt x="554" y="1731"/>
                  </a:lnTo>
                  <a:lnTo>
                    <a:pt x="542" y="1736"/>
                  </a:lnTo>
                  <a:lnTo>
                    <a:pt x="530" y="1740"/>
                  </a:lnTo>
                  <a:lnTo>
                    <a:pt x="517" y="1742"/>
                  </a:lnTo>
                  <a:lnTo>
                    <a:pt x="504" y="1745"/>
                  </a:lnTo>
                  <a:lnTo>
                    <a:pt x="491" y="1745"/>
                  </a:lnTo>
                  <a:lnTo>
                    <a:pt x="484" y="1738"/>
                  </a:lnTo>
                  <a:lnTo>
                    <a:pt x="479" y="1730"/>
                  </a:lnTo>
                  <a:lnTo>
                    <a:pt x="477" y="1719"/>
                  </a:lnTo>
                  <a:lnTo>
                    <a:pt x="475" y="1710"/>
                  </a:lnTo>
                  <a:lnTo>
                    <a:pt x="471" y="1701"/>
                  </a:lnTo>
                  <a:lnTo>
                    <a:pt x="466" y="1695"/>
                  </a:lnTo>
                  <a:lnTo>
                    <a:pt x="458" y="1692"/>
                  </a:lnTo>
                  <a:lnTo>
                    <a:pt x="447" y="1694"/>
                  </a:lnTo>
                  <a:lnTo>
                    <a:pt x="441" y="1695"/>
                  </a:lnTo>
                  <a:lnTo>
                    <a:pt x="435" y="1698"/>
                  </a:lnTo>
                  <a:lnTo>
                    <a:pt x="431" y="1701"/>
                  </a:lnTo>
                  <a:lnTo>
                    <a:pt x="428" y="1707"/>
                  </a:lnTo>
                  <a:lnTo>
                    <a:pt x="426" y="1726"/>
                  </a:lnTo>
                  <a:lnTo>
                    <a:pt x="423" y="1746"/>
                  </a:lnTo>
                  <a:lnTo>
                    <a:pt x="420" y="1766"/>
                  </a:lnTo>
                  <a:lnTo>
                    <a:pt x="417" y="1785"/>
                  </a:lnTo>
                  <a:lnTo>
                    <a:pt x="413" y="1805"/>
                  </a:lnTo>
                  <a:lnTo>
                    <a:pt x="408" y="1823"/>
                  </a:lnTo>
                  <a:lnTo>
                    <a:pt x="400" y="1840"/>
                  </a:lnTo>
                  <a:lnTo>
                    <a:pt x="390" y="1858"/>
                  </a:lnTo>
                  <a:lnTo>
                    <a:pt x="392" y="1878"/>
                  </a:lnTo>
                  <a:lnTo>
                    <a:pt x="386" y="1896"/>
                  </a:lnTo>
                  <a:lnTo>
                    <a:pt x="375" y="1912"/>
                  </a:lnTo>
                  <a:lnTo>
                    <a:pt x="370" y="1929"/>
                  </a:lnTo>
                  <a:lnTo>
                    <a:pt x="363" y="1974"/>
                  </a:lnTo>
                  <a:lnTo>
                    <a:pt x="352" y="2017"/>
                  </a:lnTo>
                  <a:lnTo>
                    <a:pt x="344" y="2059"/>
                  </a:lnTo>
                  <a:lnTo>
                    <a:pt x="341" y="2105"/>
                  </a:lnTo>
                  <a:lnTo>
                    <a:pt x="348" y="2128"/>
                  </a:lnTo>
                  <a:lnTo>
                    <a:pt x="350" y="2151"/>
                  </a:lnTo>
                  <a:lnTo>
                    <a:pt x="349" y="2176"/>
                  </a:lnTo>
                  <a:lnTo>
                    <a:pt x="344" y="2199"/>
                  </a:lnTo>
                  <a:lnTo>
                    <a:pt x="337" y="2222"/>
                  </a:lnTo>
                  <a:lnTo>
                    <a:pt x="328" y="2244"/>
                  </a:lnTo>
                  <a:lnTo>
                    <a:pt x="318" y="2264"/>
                  </a:lnTo>
                  <a:lnTo>
                    <a:pt x="306" y="2284"/>
                  </a:lnTo>
                  <a:lnTo>
                    <a:pt x="306" y="2264"/>
                  </a:lnTo>
                  <a:lnTo>
                    <a:pt x="306" y="2245"/>
                  </a:lnTo>
                  <a:lnTo>
                    <a:pt x="305" y="2225"/>
                  </a:lnTo>
                  <a:lnTo>
                    <a:pt x="296" y="2209"/>
                  </a:lnTo>
                  <a:lnTo>
                    <a:pt x="279" y="2210"/>
                  </a:lnTo>
                  <a:lnTo>
                    <a:pt x="264" y="2216"/>
                  </a:lnTo>
                  <a:lnTo>
                    <a:pt x="250" y="2225"/>
                  </a:lnTo>
                  <a:lnTo>
                    <a:pt x="237" y="2237"/>
                  </a:lnTo>
                  <a:lnTo>
                    <a:pt x="223" y="2249"/>
                  </a:lnTo>
                  <a:lnTo>
                    <a:pt x="211" y="2261"/>
                  </a:lnTo>
                  <a:lnTo>
                    <a:pt x="196" y="2269"/>
                  </a:lnTo>
                  <a:lnTo>
                    <a:pt x="181" y="2275"/>
                  </a:lnTo>
                  <a:lnTo>
                    <a:pt x="169" y="2276"/>
                  </a:lnTo>
                  <a:lnTo>
                    <a:pt x="156" y="2277"/>
                  </a:lnTo>
                  <a:lnTo>
                    <a:pt x="141" y="2277"/>
                  </a:lnTo>
                  <a:lnTo>
                    <a:pt x="124" y="2277"/>
                  </a:lnTo>
                  <a:lnTo>
                    <a:pt x="109" y="2277"/>
                  </a:lnTo>
                  <a:lnTo>
                    <a:pt x="97" y="2276"/>
                  </a:lnTo>
                  <a:lnTo>
                    <a:pt x="88" y="2275"/>
                  </a:lnTo>
                  <a:lnTo>
                    <a:pt x="83" y="2272"/>
                  </a:lnTo>
                  <a:lnTo>
                    <a:pt x="84" y="2263"/>
                  </a:lnTo>
                  <a:lnTo>
                    <a:pt x="90" y="2259"/>
                  </a:lnTo>
                  <a:lnTo>
                    <a:pt x="98" y="2255"/>
                  </a:lnTo>
                  <a:lnTo>
                    <a:pt x="106" y="2252"/>
                  </a:lnTo>
                  <a:lnTo>
                    <a:pt x="118" y="2247"/>
                  </a:lnTo>
                  <a:lnTo>
                    <a:pt x="129" y="2243"/>
                  </a:lnTo>
                  <a:lnTo>
                    <a:pt x="139" y="2238"/>
                  </a:lnTo>
                  <a:lnTo>
                    <a:pt x="150" y="2233"/>
                  </a:lnTo>
                  <a:lnTo>
                    <a:pt x="159" y="2226"/>
                  </a:lnTo>
                  <a:lnTo>
                    <a:pt x="168" y="2218"/>
                  </a:lnTo>
                  <a:lnTo>
                    <a:pt x="175" y="2208"/>
                  </a:lnTo>
                  <a:lnTo>
                    <a:pt x="182" y="2195"/>
                  </a:lnTo>
                  <a:lnTo>
                    <a:pt x="187" y="2180"/>
                  </a:lnTo>
                  <a:lnTo>
                    <a:pt x="192" y="2166"/>
                  </a:lnTo>
                  <a:lnTo>
                    <a:pt x="202" y="2154"/>
                  </a:lnTo>
                  <a:lnTo>
                    <a:pt x="211" y="2141"/>
                  </a:lnTo>
                  <a:lnTo>
                    <a:pt x="221" y="2130"/>
                  </a:lnTo>
                  <a:lnTo>
                    <a:pt x="232" y="2117"/>
                  </a:lnTo>
                  <a:lnTo>
                    <a:pt x="242" y="2105"/>
                  </a:lnTo>
                  <a:lnTo>
                    <a:pt x="250" y="2092"/>
                  </a:lnTo>
                  <a:lnTo>
                    <a:pt x="260" y="2028"/>
                  </a:lnTo>
                  <a:lnTo>
                    <a:pt x="268" y="1964"/>
                  </a:lnTo>
                  <a:lnTo>
                    <a:pt x="274" y="1899"/>
                  </a:lnTo>
                  <a:lnTo>
                    <a:pt x="279" y="1833"/>
                  </a:lnTo>
                  <a:lnTo>
                    <a:pt x="283" y="1769"/>
                  </a:lnTo>
                  <a:lnTo>
                    <a:pt x="288" y="1703"/>
                  </a:lnTo>
                  <a:lnTo>
                    <a:pt x="294" y="1638"/>
                  </a:lnTo>
                  <a:lnTo>
                    <a:pt x="301" y="1573"/>
                  </a:lnTo>
                  <a:lnTo>
                    <a:pt x="304" y="1522"/>
                  </a:lnTo>
                  <a:lnTo>
                    <a:pt x="311" y="1474"/>
                  </a:lnTo>
                  <a:lnTo>
                    <a:pt x="321" y="1427"/>
                  </a:lnTo>
                  <a:lnTo>
                    <a:pt x="334" y="1380"/>
                  </a:lnTo>
                  <a:lnTo>
                    <a:pt x="348" y="1333"/>
                  </a:lnTo>
                  <a:lnTo>
                    <a:pt x="362" y="1287"/>
                  </a:lnTo>
                  <a:lnTo>
                    <a:pt x="375" y="1242"/>
                  </a:lnTo>
                  <a:lnTo>
                    <a:pt x="387" y="1196"/>
                  </a:lnTo>
                  <a:lnTo>
                    <a:pt x="375" y="1155"/>
                  </a:lnTo>
                  <a:lnTo>
                    <a:pt x="371" y="1112"/>
                  </a:lnTo>
                  <a:lnTo>
                    <a:pt x="372" y="1068"/>
                  </a:lnTo>
                  <a:lnTo>
                    <a:pt x="375" y="1026"/>
                  </a:lnTo>
                  <a:lnTo>
                    <a:pt x="380" y="982"/>
                  </a:lnTo>
                  <a:lnTo>
                    <a:pt x="382" y="939"/>
                  </a:lnTo>
                  <a:lnTo>
                    <a:pt x="381" y="898"/>
                  </a:lnTo>
                  <a:lnTo>
                    <a:pt x="373" y="856"/>
                  </a:lnTo>
                  <a:lnTo>
                    <a:pt x="371" y="853"/>
                  </a:lnTo>
                  <a:lnTo>
                    <a:pt x="367" y="852"/>
                  </a:lnTo>
                  <a:lnTo>
                    <a:pt x="363" y="853"/>
                  </a:lnTo>
                  <a:lnTo>
                    <a:pt x="361" y="854"/>
                  </a:lnTo>
                  <a:lnTo>
                    <a:pt x="354" y="863"/>
                  </a:lnTo>
                  <a:lnTo>
                    <a:pt x="347" y="873"/>
                  </a:lnTo>
                  <a:lnTo>
                    <a:pt x="341" y="882"/>
                  </a:lnTo>
                  <a:lnTo>
                    <a:pt x="335" y="892"/>
                  </a:lnTo>
                  <a:lnTo>
                    <a:pt x="331" y="903"/>
                  </a:lnTo>
                  <a:lnTo>
                    <a:pt x="327" y="913"/>
                  </a:lnTo>
                  <a:lnTo>
                    <a:pt x="324" y="923"/>
                  </a:lnTo>
                  <a:lnTo>
                    <a:pt x="320" y="934"/>
                  </a:lnTo>
                  <a:lnTo>
                    <a:pt x="313" y="938"/>
                  </a:lnTo>
                  <a:lnTo>
                    <a:pt x="306" y="943"/>
                  </a:lnTo>
                  <a:lnTo>
                    <a:pt x="299" y="947"/>
                  </a:lnTo>
                  <a:lnTo>
                    <a:pt x="293" y="952"/>
                  </a:lnTo>
                  <a:lnTo>
                    <a:pt x="286" y="957"/>
                  </a:lnTo>
                  <a:lnTo>
                    <a:pt x="278" y="959"/>
                  </a:lnTo>
                  <a:lnTo>
                    <a:pt x="271" y="961"/>
                  </a:lnTo>
                  <a:lnTo>
                    <a:pt x="263" y="962"/>
                  </a:lnTo>
                  <a:lnTo>
                    <a:pt x="250" y="972"/>
                  </a:lnTo>
                  <a:lnTo>
                    <a:pt x="236" y="981"/>
                  </a:lnTo>
                  <a:lnTo>
                    <a:pt x="223" y="990"/>
                  </a:lnTo>
                  <a:lnTo>
                    <a:pt x="210" y="999"/>
                  </a:lnTo>
                  <a:lnTo>
                    <a:pt x="196" y="1006"/>
                  </a:lnTo>
                  <a:lnTo>
                    <a:pt x="182" y="1011"/>
                  </a:lnTo>
                  <a:lnTo>
                    <a:pt x="166" y="1013"/>
                  </a:lnTo>
                  <a:lnTo>
                    <a:pt x="150" y="1011"/>
                  </a:lnTo>
                  <a:lnTo>
                    <a:pt x="139" y="1017"/>
                  </a:lnTo>
                  <a:lnTo>
                    <a:pt x="131" y="1025"/>
                  </a:lnTo>
                  <a:lnTo>
                    <a:pt x="124" y="1035"/>
                  </a:lnTo>
                  <a:lnTo>
                    <a:pt x="120" y="1045"/>
                  </a:lnTo>
                  <a:lnTo>
                    <a:pt x="113" y="1056"/>
                  </a:lnTo>
                  <a:lnTo>
                    <a:pt x="106" y="1065"/>
                  </a:lnTo>
                  <a:lnTo>
                    <a:pt x="97" y="1073"/>
                  </a:lnTo>
                  <a:lnTo>
                    <a:pt x="85" y="1078"/>
                  </a:lnTo>
                  <a:lnTo>
                    <a:pt x="77" y="1091"/>
                  </a:lnTo>
                  <a:lnTo>
                    <a:pt x="77" y="1106"/>
                  </a:lnTo>
                  <a:lnTo>
                    <a:pt x="75" y="1120"/>
                  </a:lnTo>
                  <a:lnTo>
                    <a:pt x="61" y="1126"/>
                  </a:lnTo>
                  <a:lnTo>
                    <a:pt x="56" y="1127"/>
                  </a:lnTo>
                  <a:lnTo>
                    <a:pt x="51" y="1128"/>
                  </a:lnTo>
                  <a:lnTo>
                    <a:pt x="46" y="1128"/>
                  </a:lnTo>
                  <a:lnTo>
                    <a:pt x="40" y="1130"/>
                  </a:lnTo>
                  <a:lnTo>
                    <a:pt x="36" y="1131"/>
                  </a:lnTo>
                  <a:lnTo>
                    <a:pt x="31" y="1133"/>
                  </a:lnTo>
                  <a:lnTo>
                    <a:pt x="27" y="1138"/>
                  </a:lnTo>
                  <a:lnTo>
                    <a:pt x="23" y="1142"/>
                  </a:lnTo>
                  <a:lnTo>
                    <a:pt x="16" y="1125"/>
                  </a:lnTo>
                  <a:lnTo>
                    <a:pt x="7" y="1108"/>
                  </a:lnTo>
                  <a:lnTo>
                    <a:pt x="0" y="1090"/>
                  </a:lnTo>
                  <a:lnTo>
                    <a:pt x="2" y="1071"/>
                  </a:lnTo>
                  <a:lnTo>
                    <a:pt x="24" y="1014"/>
                  </a:lnTo>
                  <a:lnTo>
                    <a:pt x="121" y="965"/>
                  </a:lnTo>
                  <a:lnTo>
                    <a:pt x="137" y="950"/>
                  </a:lnTo>
                  <a:lnTo>
                    <a:pt x="154" y="936"/>
                  </a:lnTo>
                  <a:lnTo>
                    <a:pt x="170" y="923"/>
                  </a:lnTo>
                  <a:lnTo>
                    <a:pt x="188" y="911"/>
                  </a:lnTo>
                  <a:lnTo>
                    <a:pt x="205" y="898"/>
                  </a:lnTo>
                  <a:lnTo>
                    <a:pt x="222" y="885"/>
                  </a:lnTo>
                  <a:lnTo>
                    <a:pt x="240" y="871"/>
                  </a:lnTo>
                  <a:lnTo>
                    <a:pt x="256" y="858"/>
                  </a:lnTo>
                  <a:lnTo>
                    <a:pt x="258" y="851"/>
                  </a:lnTo>
                  <a:lnTo>
                    <a:pt x="258" y="841"/>
                  </a:lnTo>
                  <a:lnTo>
                    <a:pt x="258" y="833"/>
                  </a:lnTo>
                  <a:lnTo>
                    <a:pt x="259" y="825"/>
                  </a:lnTo>
                  <a:lnTo>
                    <a:pt x="270" y="817"/>
                  </a:lnTo>
                  <a:lnTo>
                    <a:pt x="280" y="808"/>
                  </a:lnTo>
                  <a:lnTo>
                    <a:pt x="287" y="798"/>
                  </a:lnTo>
                  <a:lnTo>
                    <a:pt x="287" y="785"/>
                  </a:lnTo>
                  <a:lnTo>
                    <a:pt x="293" y="771"/>
                  </a:lnTo>
                  <a:lnTo>
                    <a:pt x="299" y="757"/>
                  </a:lnTo>
                  <a:lnTo>
                    <a:pt x="306" y="742"/>
                  </a:lnTo>
                  <a:lnTo>
                    <a:pt x="312" y="727"/>
                  </a:lnTo>
                  <a:lnTo>
                    <a:pt x="316" y="712"/>
                  </a:lnTo>
                  <a:lnTo>
                    <a:pt x="318" y="697"/>
                  </a:lnTo>
                  <a:lnTo>
                    <a:pt x="317" y="681"/>
                  </a:lnTo>
                  <a:lnTo>
                    <a:pt x="312" y="665"/>
                  </a:lnTo>
                  <a:lnTo>
                    <a:pt x="319" y="646"/>
                  </a:lnTo>
                  <a:lnTo>
                    <a:pt x="321" y="625"/>
                  </a:lnTo>
                  <a:lnTo>
                    <a:pt x="321" y="604"/>
                  </a:lnTo>
                  <a:lnTo>
                    <a:pt x="320" y="583"/>
                  </a:lnTo>
                  <a:lnTo>
                    <a:pt x="318" y="563"/>
                  </a:lnTo>
                  <a:lnTo>
                    <a:pt x="318" y="542"/>
                  </a:lnTo>
                  <a:lnTo>
                    <a:pt x="323" y="522"/>
                  </a:lnTo>
                  <a:lnTo>
                    <a:pt x="331" y="504"/>
                  </a:lnTo>
                  <a:lnTo>
                    <a:pt x="337" y="491"/>
                  </a:lnTo>
                  <a:lnTo>
                    <a:pt x="343" y="477"/>
                  </a:lnTo>
                  <a:lnTo>
                    <a:pt x="349" y="464"/>
                  </a:lnTo>
                  <a:lnTo>
                    <a:pt x="355" y="449"/>
                  </a:lnTo>
                  <a:lnTo>
                    <a:pt x="361" y="435"/>
                  </a:lnTo>
                  <a:lnTo>
                    <a:pt x="366" y="421"/>
                  </a:lnTo>
                  <a:lnTo>
                    <a:pt x="372" y="407"/>
                  </a:lnTo>
                  <a:lnTo>
                    <a:pt x="378" y="394"/>
                  </a:lnTo>
                  <a:lnTo>
                    <a:pt x="379" y="419"/>
                  </a:lnTo>
                  <a:lnTo>
                    <a:pt x="374" y="443"/>
                  </a:lnTo>
                  <a:lnTo>
                    <a:pt x="367" y="467"/>
                  </a:lnTo>
                  <a:lnTo>
                    <a:pt x="362" y="492"/>
                  </a:lnTo>
                  <a:lnTo>
                    <a:pt x="362" y="535"/>
                  </a:lnTo>
                  <a:lnTo>
                    <a:pt x="361" y="578"/>
                  </a:lnTo>
                  <a:lnTo>
                    <a:pt x="361" y="620"/>
                  </a:lnTo>
                  <a:lnTo>
                    <a:pt x="364" y="662"/>
                  </a:lnTo>
                  <a:lnTo>
                    <a:pt x="370" y="650"/>
                  </a:lnTo>
                  <a:lnTo>
                    <a:pt x="381" y="625"/>
                  </a:lnTo>
                  <a:lnTo>
                    <a:pt x="395" y="590"/>
                  </a:lnTo>
                  <a:lnTo>
                    <a:pt x="412" y="550"/>
                  </a:lnTo>
                  <a:lnTo>
                    <a:pt x="431" y="505"/>
                  </a:lnTo>
                  <a:lnTo>
                    <a:pt x="449" y="461"/>
                  </a:lnTo>
                  <a:lnTo>
                    <a:pt x="466" y="420"/>
                  </a:lnTo>
                  <a:lnTo>
                    <a:pt x="481" y="386"/>
                  </a:lnTo>
                  <a:lnTo>
                    <a:pt x="484" y="376"/>
                  </a:lnTo>
                  <a:lnTo>
                    <a:pt x="486" y="363"/>
                  </a:lnTo>
                  <a:lnTo>
                    <a:pt x="487" y="352"/>
                  </a:lnTo>
                  <a:lnTo>
                    <a:pt x="484" y="341"/>
                  </a:lnTo>
                  <a:lnTo>
                    <a:pt x="469" y="356"/>
                  </a:lnTo>
                  <a:lnTo>
                    <a:pt x="457" y="373"/>
                  </a:lnTo>
                  <a:lnTo>
                    <a:pt x="447" y="390"/>
                  </a:lnTo>
                  <a:lnTo>
                    <a:pt x="439" y="408"/>
                  </a:lnTo>
                  <a:lnTo>
                    <a:pt x="430" y="426"/>
                  </a:lnTo>
                  <a:lnTo>
                    <a:pt x="419" y="443"/>
                  </a:lnTo>
                  <a:lnTo>
                    <a:pt x="407" y="459"/>
                  </a:lnTo>
                  <a:lnTo>
                    <a:pt x="390" y="473"/>
                  </a:lnTo>
                  <a:lnTo>
                    <a:pt x="394" y="431"/>
                  </a:lnTo>
                  <a:lnTo>
                    <a:pt x="393" y="390"/>
                  </a:lnTo>
                  <a:lnTo>
                    <a:pt x="386" y="351"/>
                  </a:lnTo>
                  <a:lnTo>
                    <a:pt x="371" y="313"/>
                  </a:lnTo>
                  <a:lnTo>
                    <a:pt x="359" y="307"/>
                  </a:lnTo>
                  <a:lnTo>
                    <a:pt x="348" y="307"/>
                  </a:lnTo>
                  <a:lnTo>
                    <a:pt x="336" y="310"/>
                  </a:lnTo>
                  <a:lnTo>
                    <a:pt x="325" y="315"/>
                  </a:lnTo>
                  <a:lnTo>
                    <a:pt x="314" y="320"/>
                  </a:lnTo>
                  <a:lnTo>
                    <a:pt x="303" y="322"/>
                  </a:lnTo>
                  <a:lnTo>
                    <a:pt x="293" y="318"/>
                  </a:lnTo>
                  <a:lnTo>
                    <a:pt x="281" y="309"/>
                  </a:lnTo>
                  <a:lnTo>
                    <a:pt x="281" y="300"/>
                  </a:lnTo>
                  <a:lnTo>
                    <a:pt x="282" y="288"/>
                  </a:lnTo>
                  <a:lnTo>
                    <a:pt x="280" y="279"/>
                  </a:lnTo>
                  <a:lnTo>
                    <a:pt x="270" y="275"/>
                  </a:lnTo>
                  <a:lnTo>
                    <a:pt x="265" y="269"/>
                  </a:lnTo>
                  <a:lnTo>
                    <a:pt x="266" y="262"/>
                  </a:lnTo>
                  <a:lnTo>
                    <a:pt x="267" y="255"/>
                  </a:lnTo>
                  <a:lnTo>
                    <a:pt x="263" y="249"/>
                  </a:lnTo>
                  <a:lnTo>
                    <a:pt x="263" y="241"/>
                  </a:lnTo>
                  <a:lnTo>
                    <a:pt x="265" y="233"/>
                  </a:lnTo>
                  <a:lnTo>
                    <a:pt x="264" y="225"/>
                  </a:lnTo>
                  <a:lnTo>
                    <a:pt x="256" y="220"/>
                  </a:lnTo>
                  <a:lnTo>
                    <a:pt x="250" y="218"/>
                  </a:lnTo>
                  <a:lnTo>
                    <a:pt x="246" y="215"/>
                  </a:lnTo>
                  <a:lnTo>
                    <a:pt x="244" y="211"/>
                  </a:lnTo>
                  <a:lnTo>
                    <a:pt x="243" y="205"/>
                  </a:lnTo>
                  <a:lnTo>
                    <a:pt x="253" y="194"/>
                  </a:lnTo>
                  <a:lnTo>
                    <a:pt x="263" y="181"/>
                  </a:lnTo>
                  <a:lnTo>
                    <a:pt x="271" y="167"/>
                  </a:lnTo>
                  <a:lnTo>
                    <a:pt x="275" y="154"/>
                  </a:lnTo>
                  <a:lnTo>
                    <a:pt x="266" y="142"/>
                  </a:lnTo>
                  <a:lnTo>
                    <a:pt x="263" y="131"/>
                  </a:lnTo>
                  <a:lnTo>
                    <a:pt x="265" y="119"/>
                  </a:lnTo>
                  <a:lnTo>
                    <a:pt x="268" y="106"/>
                  </a:lnTo>
                  <a:lnTo>
                    <a:pt x="271" y="95"/>
                  </a:lnTo>
                  <a:lnTo>
                    <a:pt x="272" y="83"/>
                  </a:lnTo>
                  <a:lnTo>
                    <a:pt x="267" y="72"/>
                  </a:lnTo>
                  <a:lnTo>
                    <a:pt x="255" y="63"/>
                  </a:lnTo>
                  <a:lnTo>
                    <a:pt x="255" y="51"/>
                  </a:lnTo>
                  <a:lnTo>
                    <a:pt x="258" y="42"/>
                  </a:lnTo>
                  <a:lnTo>
                    <a:pt x="266" y="36"/>
                  </a:lnTo>
                  <a:lnTo>
                    <a:pt x="275" y="31"/>
                  </a:lnTo>
                  <a:lnTo>
                    <a:pt x="285" y="34"/>
                  </a:lnTo>
                  <a:lnTo>
                    <a:pt x="294" y="34"/>
                  </a:lnTo>
                  <a:lnTo>
                    <a:pt x="302" y="34"/>
                  </a:lnTo>
                  <a:lnTo>
                    <a:pt x="310" y="34"/>
                  </a:lnTo>
                  <a:lnTo>
                    <a:pt x="318" y="31"/>
                  </a:lnTo>
                  <a:lnTo>
                    <a:pt x="326" y="28"/>
                  </a:lnTo>
                  <a:lnTo>
                    <a:pt x="334" y="25"/>
                  </a:lnTo>
                  <a:lnTo>
                    <a:pt x="341" y="19"/>
                  </a:lnTo>
                  <a:lnTo>
                    <a:pt x="354" y="13"/>
                  </a:lnTo>
                  <a:lnTo>
                    <a:pt x="367" y="8"/>
                  </a:lnTo>
                  <a:lnTo>
                    <a:pt x="382" y="4"/>
                  </a:lnTo>
                  <a:lnTo>
                    <a:pt x="396" y="2"/>
                  </a:lnTo>
                  <a:lnTo>
                    <a:pt x="411" y="0"/>
                  </a:lnTo>
                  <a:lnTo>
                    <a:pt x="425" y="3"/>
                  </a:lnTo>
                  <a:lnTo>
                    <a:pt x="439" y="7"/>
                  </a:lnTo>
                  <a:lnTo>
                    <a:pt x="453" y="14"/>
                  </a:lnTo>
                  <a:lnTo>
                    <a:pt x="485" y="17"/>
                  </a:lnTo>
                  <a:close/>
                </a:path>
              </a:pathLst>
            </a:custGeom>
            <a:solidFill>
              <a:schemeClr val="accent1"/>
            </a:solidFill>
            <a:ln w="9525">
              <a:solidFill>
                <a:schemeClr val="accent1"/>
              </a:solidFill>
              <a:round/>
              <a:headEnd/>
              <a:tailEnd/>
            </a:ln>
          </p:spPr>
          <p:txBody>
            <a:bodyPr/>
            <a:lstStyle/>
            <a:p>
              <a:endParaRPr lang="LID4096"/>
            </a:p>
          </p:txBody>
        </p:sp>
        <p:sp>
          <p:nvSpPr>
            <p:cNvPr id="482322" name="Freeform 18">
              <a:extLst>
                <a:ext uri="{FF2B5EF4-FFF2-40B4-BE49-F238E27FC236}">
                  <a16:creationId xmlns:a16="http://schemas.microsoft.com/office/drawing/2014/main" id="{1AA9FD4E-0855-716A-44F6-FB2E84976908}"/>
                </a:ext>
              </a:extLst>
            </p:cNvPr>
            <p:cNvSpPr>
              <a:spLocks/>
            </p:cNvSpPr>
            <p:nvPr/>
          </p:nvSpPr>
          <p:spPr bwMode="auto">
            <a:xfrm>
              <a:off x="3798" y="4313"/>
              <a:ext cx="18" cy="7"/>
            </a:xfrm>
            <a:custGeom>
              <a:avLst/>
              <a:gdLst>
                <a:gd name="T0" fmla="*/ 33 w 33"/>
                <a:gd name="T1" fmla="*/ 7 h 11"/>
                <a:gd name="T2" fmla="*/ 1 w 33"/>
                <a:gd name="T3" fmla="*/ 0 h 11"/>
                <a:gd name="T4" fmla="*/ 0 w 33"/>
                <a:gd name="T5" fmla="*/ 3 h 11"/>
                <a:gd name="T6" fmla="*/ 22 w 33"/>
                <a:gd name="T7" fmla="*/ 11 h 11"/>
                <a:gd name="T8" fmla="*/ 33 w 33"/>
                <a:gd name="T9" fmla="*/ 7 h 11"/>
              </a:gdLst>
              <a:ahLst/>
              <a:cxnLst>
                <a:cxn ang="0">
                  <a:pos x="T0" y="T1"/>
                </a:cxn>
                <a:cxn ang="0">
                  <a:pos x="T2" y="T3"/>
                </a:cxn>
                <a:cxn ang="0">
                  <a:pos x="T4" y="T5"/>
                </a:cxn>
                <a:cxn ang="0">
                  <a:pos x="T6" y="T7"/>
                </a:cxn>
                <a:cxn ang="0">
                  <a:pos x="T8" y="T9"/>
                </a:cxn>
              </a:cxnLst>
              <a:rect l="0" t="0" r="r" b="b"/>
              <a:pathLst>
                <a:path w="33" h="11">
                  <a:moveTo>
                    <a:pt x="33" y="7"/>
                  </a:moveTo>
                  <a:lnTo>
                    <a:pt x="1" y="0"/>
                  </a:lnTo>
                  <a:lnTo>
                    <a:pt x="0" y="3"/>
                  </a:lnTo>
                  <a:lnTo>
                    <a:pt x="22" y="11"/>
                  </a:lnTo>
                  <a:lnTo>
                    <a:pt x="3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482323" name="AutoShape 19">
              <a:extLst>
                <a:ext uri="{FF2B5EF4-FFF2-40B4-BE49-F238E27FC236}">
                  <a16:creationId xmlns:a16="http://schemas.microsoft.com/office/drawing/2014/main" id="{2150A6B2-AAD8-4723-0CD8-1DAE698F6A53}"/>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2324" name="AutoShape 20">
              <a:extLst>
                <a:ext uri="{FF2B5EF4-FFF2-40B4-BE49-F238E27FC236}">
                  <a16:creationId xmlns:a16="http://schemas.microsoft.com/office/drawing/2014/main" id="{026EE922-E1A6-0EE1-89A8-640542FC2A72}"/>
                </a:ext>
              </a:extLst>
            </p:cNvPr>
            <p:cNvSpPr>
              <a:spLocks noChangeArrowheads="1"/>
            </p:cNvSpPr>
            <p:nvPr/>
          </p:nvSpPr>
          <p:spPr bwMode="auto">
            <a:xfrm rot="5400000" flipV="1">
              <a:off x="2833" y="3188"/>
              <a:ext cx="1617" cy="364"/>
            </a:xfrm>
            <a:custGeom>
              <a:avLst/>
              <a:gdLst>
                <a:gd name="G0" fmla="+- 2825 0 0"/>
                <a:gd name="G1" fmla="+- 21600 0 2825"/>
                <a:gd name="G2" fmla="*/ 2825 1 2"/>
                <a:gd name="G3" fmla="+- 21600 0 G2"/>
                <a:gd name="G4" fmla="+/ 2825 21600 2"/>
                <a:gd name="G5" fmla="+/ G1 0 2"/>
                <a:gd name="G6" fmla="*/ 21600 21600 2825"/>
                <a:gd name="G7" fmla="*/ G6 1 2"/>
                <a:gd name="G8" fmla="+- 21600 0 G7"/>
                <a:gd name="G9" fmla="*/ 21600 1 2"/>
                <a:gd name="G10" fmla="+- 2825 0 G9"/>
                <a:gd name="G11" fmla="?: G10 G8 0"/>
                <a:gd name="G12" fmla="?: G10 G7 21600"/>
                <a:gd name="T0" fmla="*/ 20187 w 21600"/>
                <a:gd name="T1" fmla="*/ 10800 h 21600"/>
                <a:gd name="T2" fmla="*/ 10800 w 21600"/>
                <a:gd name="T3" fmla="*/ 21600 h 21600"/>
                <a:gd name="T4" fmla="*/ 1413 w 21600"/>
                <a:gd name="T5" fmla="*/ 10800 h 21600"/>
                <a:gd name="T6" fmla="*/ 10800 w 21600"/>
                <a:gd name="T7" fmla="*/ 0 h 21600"/>
                <a:gd name="T8" fmla="*/ 3213 w 21600"/>
                <a:gd name="T9" fmla="*/ 3213 h 21600"/>
                <a:gd name="T10" fmla="*/ 18387 w 21600"/>
                <a:gd name="T11" fmla="*/ 18387 h 21600"/>
              </a:gdLst>
              <a:ahLst/>
              <a:cxnLst>
                <a:cxn ang="0">
                  <a:pos x="T0" y="T1"/>
                </a:cxn>
                <a:cxn ang="0">
                  <a:pos x="T2" y="T3"/>
                </a:cxn>
                <a:cxn ang="0">
                  <a:pos x="T4" y="T5"/>
                </a:cxn>
                <a:cxn ang="0">
                  <a:pos x="T6" y="T7"/>
                </a:cxn>
              </a:cxnLst>
              <a:rect l="T8" t="T9" r="T10" b="T11"/>
              <a:pathLst>
                <a:path w="21600" h="21600">
                  <a:moveTo>
                    <a:pt x="0" y="0"/>
                  </a:moveTo>
                  <a:lnTo>
                    <a:pt x="2825" y="21600"/>
                  </a:lnTo>
                  <a:lnTo>
                    <a:pt x="1877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endParaRPr lang="en-CA" altLang="LID4096" b="0"/>
            </a:p>
          </p:txBody>
        </p:sp>
        <p:sp>
          <p:nvSpPr>
            <p:cNvPr id="482325" name="AutoShape 21">
              <a:extLst>
                <a:ext uri="{FF2B5EF4-FFF2-40B4-BE49-F238E27FC236}">
                  <a16:creationId xmlns:a16="http://schemas.microsoft.com/office/drawing/2014/main" id="{717F13DE-39DA-5003-7EF8-7AB72ECA893A}"/>
                </a:ext>
              </a:extLst>
            </p:cNvPr>
            <p:cNvSpPr>
              <a:spLocks noChangeArrowheads="1"/>
            </p:cNvSpPr>
            <p:nvPr/>
          </p:nvSpPr>
          <p:spPr bwMode="auto">
            <a:xfrm rot="5400000" flipV="1">
              <a:off x="2708" y="3292"/>
              <a:ext cx="1652" cy="156"/>
            </a:xfrm>
            <a:custGeom>
              <a:avLst/>
              <a:gdLst>
                <a:gd name="G0" fmla="+- 5257 0 0"/>
                <a:gd name="G1" fmla="+- 21600 0 5257"/>
                <a:gd name="G2" fmla="*/ 5257 1 2"/>
                <a:gd name="G3" fmla="+- 21600 0 G2"/>
                <a:gd name="G4" fmla="+/ 5257 21600 2"/>
                <a:gd name="G5" fmla="+/ G1 0 2"/>
                <a:gd name="G6" fmla="*/ 21600 21600 5257"/>
                <a:gd name="G7" fmla="*/ G6 1 2"/>
                <a:gd name="G8" fmla="+- 21600 0 G7"/>
                <a:gd name="G9" fmla="*/ 21600 1 2"/>
                <a:gd name="G10" fmla="+- 5257 0 G9"/>
                <a:gd name="G11" fmla="?: G10 G8 0"/>
                <a:gd name="G12" fmla="?: G10 G7 21600"/>
                <a:gd name="T0" fmla="*/ 18971 w 21600"/>
                <a:gd name="T1" fmla="*/ 10800 h 21600"/>
                <a:gd name="T2" fmla="*/ 10800 w 21600"/>
                <a:gd name="T3" fmla="*/ 21600 h 21600"/>
                <a:gd name="T4" fmla="*/ 2629 w 21600"/>
                <a:gd name="T5" fmla="*/ 10800 h 21600"/>
                <a:gd name="T6" fmla="*/ 10800 w 21600"/>
                <a:gd name="T7" fmla="*/ 0 h 21600"/>
                <a:gd name="T8" fmla="*/ 4429 w 21600"/>
                <a:gd name="T9" fmla="*/ 4429 h 21600"/>
                <a:gd name="T10" fmla="*/ 17171 w 21600"/>
                <a:gd name="T11" fmla="*/ 17171 h 21600"/>
              </a:gdLst>
              <a:ahLst/>
              <a:cxnLst>
                <a:cxn ang="0">
                  <a:pos x="T0" y="T1"/>
                </a:cxn>
                <a:cxn ang="0">
                  <a:pos x="T2" y="T3"/>
                </a:cxn>
                <a:cxn ang="0">
                  <a:pos x="T4" y="T5"/>
                </a:cxn>
                <a:cxn ang="0">
                  <a:pos x="T6" y="T7"/>
                </a:cxn>
              </a:cxnLst>
              <a:rect l="T8" t="T9" r="T10" b="T11"/>
              <a:pathLst>
                <a:path w="21600" h="21600">
                  <a:moveTo>
                    <a:pt x="0" y="0"/>
                  </a:moveTo>
                  <a:lnTo>
                    <a:pt x="5257" y="21600"/>
                  </a:lnTo>
                  <a:lnTo>
                    <a:pt x="16343"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2326" name="AutoShape 22">
              <a:extLst>
                <a:ext uri="{FF2B5EF4-FFF2-40B4-BE49-F238E27FC236}">
                  <a16:creationId xmlns:a16="http://schemas.microsoft.com/office/drawing/2014/main" id="{3FA765CD-B9C0-35FD-B358-26D2204A675F}"/>
                </a:ext>
              </a:extLst>
            </p:cNvPr>
            <p:cNvSpPr>
              <a:spLocks noChangeArrowheads="1"/>
            </p:cNvSpPr>
            <p:nvPr/>
          </p:nvSpPr>
          <p:spPr bwMode="auto">
            <a:xfrm>
              <a:off x="4608" y="2256"/>
              <a:ext cx="576" cy="432"/>
            </a:xfrm>
            <a:prstGeom prst="wedgeRoundRectCallout">
              <a:avLst>
                <a:gd name="adj1" fmla="val -44963"/>
                <a:gd name="adj2" fmla="val 101852"/>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LID4096" sz="1800" b="0">
                  <a:latin typeface="Comic Sans MS" panose="030F0702030302020204" pitchFamily="66" charset="0"/>
                </a:rPr>
                <a:t>Hi Mary</a:t>
              </a:r>
              <a:endParaRPr lang="en-CA" altLang="LID4096" sz="1800" b="0">
                <a:latin typeface="Comic Sans MS" panose="030F0702030302020204" pitchFamily="66" charset="0"/>
              </a:endParaRPr>
            </a:p>
          </p:txBody>
        </p:sp>
        <p:grpSp>
          <p:nvGrpSpPr>
            <p:cNvPr id="482327" name="Group 23">
              <a:extLst>
                <a:ext uri="{FF2B5EF4-FFF2-40B4-BE49-F238E27FC236}">
                  <a16:creationId xmlns:a16="http://schemas.microsoft.com/office/drawing/2014/main" id="{A697D19E-455C-B468-4E29-E4F2937FE1D3}"/>
                </a:ext>
              </a:extLst>
            </p:cNvPr>
            <p:cNvGrpSpPr>
              <a:grpSpLocks/>
            </p:cNvGrpSpPr>
            <p:nvPr/>
          </p:nvGrpSpPr>
          <p:grpSpPr bwMode="auto">
            <a:xfrm>
              <a:off x="4752" y="2976"/>
              <a:ext cx="130" cy="773"/>
              <a:chOff x="5373" y="2775"/>
              <a:chExt cx="210" cy="1406"/>
            </a:xfrm>
          </p:grpSpPr>
          <p:sp>
            <p:nvSpPr>
              <p:cNvPr id="482328" name="AutoShape 24">
                <a:extLst>
                  <a:ext uri="{FF2B5EF4-FFF2-40B4-BE49-F238E27FC236}">
                    <a16:creationId xmlns:a16="http://schemas.microsoft.com/office/drawing/2014/main" id="{EA45EF60-0220-9866-6ACB-1F32FC2345C1}"/>
                  </a:ext>
                </a:extLst>
              </p:cNvPr>
              <p:cNvSpPr>
                <a:spLocks noChangeArrowheads="1"/>
              </p:cNvSpPr>
              <p:nvPr/>
            </p:nvSpPr>
            <p:spPr bwMode="auto">
              <a:xfrm rot="-5400000" flipH="1" flipV="1">
                <a:off x="4775" y="3373"/>
                <a:ext cx="1406" cy="210"/>
              </a:xfrm>
              <a:custGeom>
                <a:avLst/>
                <a:gdLst>
                  <a:gd name="G0" fmla="+- 1921 0 0"/>
                  <a:gd name="G1" fmla="+- 21600 0 1921"/>
                  <a:gd name="G2" fmla="*/ 1921 1 2"/>
                  <a:gd name="G3" fmla="+- 21600 0 G2"/>
                  <a:gd name="G4" fmla="+/ 1921 21600 2"/>
                  <a:gd name="G5" fmla="+/ G1 0 2"/>
                  <a:gd name="G6" fmla="*/ 21600 21600 1921"/>
                  <a:gd name="G7" fmla="*/ G6 1 2"/>
                  <a:gd name="G8" fmla="+- 21600 0 G7"/>
                  <a:gd name="G9" fmla="*/ 21600 1 2"/>
                  <a:gd name="G10" fmla="+- 1921 0 G9"/>
                  <a:gd name="G11" fmla="?: G10 G8 0"/>
                  <a:gd name="G12" fmla="?: G10 G7 21600"/>
                  <a:gd name="T0" fmla="*/ 20639 w 21600"/>
                  <a:gd name="T1" fmla="*/ 10800 h 21600"/>
                  <a:gd name="T2" fmla="*/ 10800 w 21600"/>
                  <a:gd name="T3" fmla="*/ 21600 h 21600"/>
                  <a:gd name="T4" fmla="*/ 961 w 21600"/>
                  <a:gd name="T5" fmla="*/ 10800 h 21600"/>
                  <a:gd name="T6" fmla="*/ 10800 w 21600"/>
                  <a:gd name="T7" fmla="*/ 0 h 21600"/>
                  <a:gd name="T8" fmla="*/ 2761 w 21600"/>
                  <a:gd name="T9" fmla="*/ 2761 h 21600"/>
                  <a:gd name="T10" fmla="*/ 18839 w 21600"/>
                  <a:gd name="T11" fmla="*/ 18839 h 21600"/>
                </a:gdLst>
                <a:ahLst/>
                <a:cxnLst>
                  <a:cxn ang="0">
                    <a:pos x="T0" y="T1"/>
                  </a:cxn>
                  <a:cxn ang="0">
                    <a:pos x="T2" y="T3"/>
                  </a:cxn>
                  <a:cxn ang="0">
                    <a:pos x="T4" y="T5"/>
                  </a:cxn>
                  <a:cxn ang="0">
                    <a:pos x="T6" y="T7"/>
                  </a:cxn>
                </a:cxnLst>
                <a:rect l="T8" t="T9" r="T10" b="T11"/>
                <a:pathLst>
                  <a:path w="21600" h="21600">
                    <a:moveTo>
                      <a:pt x="0" y="0"/>
                    </a:moveTo>
                    <a:lnTo>
                      <a:pt x="1921" y="21600"/>
                    </a:lnTo>
                    <a:lnTo>
                      <a:pt x="19679"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2329" name="AutoShape 25">
                <a:extLst>
                  <a:ext uri="{FF2B5EF4-FFF2-40B4-BE49-F238E27FC236}">
                    <a16:creationId xmlns:a16="http://schemas.microsoft.com/office/drawing/2014/main" id="{2E666E8E-0B7F-02F0-6A07-5D899F8A67E5}"/>
                  </a:ext>
                </a:extLst>
              </p:cNvPr>
              <p:cNvSpPr>
                <a:spLocks noChangeArrowheads="1"/>
              </p:cNvSpPr>
              <p:nvPr/>
            </p:nvSpPr>
            <p:spPr bwMode="auto">
              <a:xfrm rot="-5400000" flipH="1" flipV="1">
                <a:off x="4828" y="3427"/>
                <a:ext cx="1406" cy="101"/>
              </a:xfrm>
              <a:custGeom>
                <a:avLst/>
                <a:gdLst>
                  <a:gd name="G0" fmla="+- 2504 0 0"/>
                  <a:gd name="G1" fmla="+- 21600 0 2504"/>
                  <a:gd name="G2" fmla="*/ 2504 1 2"/>
                  <a:gd name="G3" fmla="+- 21600 0 G2"/>
                  <a:gd name="G4" fmla="+/ 2504 21600 2"/>
                  <a:gd name="G5" fmla="+/ G1 0 2"/>
                  <a:gd name="G6" fmla="*/ 21600 21600 2504"/>
                  <a:gd name="G7" fmla="*/ G6 1 2"/>
                  <a:gd name="G8" fmla="+- 21600 0 G7"/>
                  <a:gd name="G9" fmla="*/ 21600 1 2"/>
                  <a:gd name="G10" fmla="+- 2504 0 G9"/>
                  <a:gd name="G11" fmla="?: G10 G8 0"/>
                  <a:gd name="G12" fmla="?: G10 G7 21600"/>
                  <a:gd name="T0" fmla="*/ 20348 w 21600"/>
                  <a:gd name="T1" fmla="*/ 10800 h 21600"/>
                  <a:gd name="T2" fmla="*/ 10800 w 21600"/>
                  <a:gd name="T3" fmla="*/ 21600 h 21600"/>
                  <a:gd name="T4" fmla="*/ 1252 w 21600"/>
                  <a:gd name="T5" fmla="*/ 10800 h 21600"/>
                  <a:gd name="T6" fmla="*/ 10800 w 21600"/>
                  <a:gd name="T7" fmla="*/ 0 h 21600"/>
                  <a:gd name="T8" fmla="*/ 3052 w 21600"/>
                  <a:gd name="T9" fmla="*/ 3052 h 21600"/>
                  <a:gd name="T10" fmla="*/ 18548 w 21600"/>
                  <a:gd name="T11" fmla="*/ 18548 h 21600"/>
                </a:gdLst>
                <a:ahLst/>
                <a:cxnLst>
                  <a:cxn ang="0">
                    <a:pos x="T0" y="T1"/>
                  </a:cxn>
                  <a:cxn ang="0">
                    <a:pos x="T2" y="T3"/>
                  </a:cxn>
                  <a:cxn ang="0">
                    <a:pos x="T4" y="T5"/>
                  </a:cxn>
                  <a:cxn ang="0">
                    <a:pos x="T6" y="T7"/>
                  </a:cxn>
                </a:cxnLst>
                <a:rect l="T8" t="T9" r="T10" b="T11"/>
                <a:pathLst>
                  <a:path w="21600" h="21600">
                    <a:moveTo>
                      <a:pt x="0" y="0"/>
                    </a:moveTo>
                    <a:lnTo>
                      <a:pt x="2504" y="21600"/>
                    </a:lnTo>
                    <a:lnTo>
                      <a:pt x="19096" y="21600"/>
                    </a:lnTo>
                    <a:lnTo>
                      <a:pt x="21600" y="0"/>
                    </a:lnTo>
                    <a:close/>
                  </a:path>
                </a:pathLst>
              </a:custGeom>
              <a:solidFill>
                <a:schemeClr val="fo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482330" name="Freeform 26">
              <a:extLst>
                <a:ext uri="{FF2B5EF4-FFF2-40B4-BE49-F238E27FC236}">
                  <a16:creationId xmlns:a16="http://schemas.microsoft.com/office/drawing/2014/main" id="{DF5F668D-C2AD-6ACA-E868-C8045A733872}"/>
                </a:ext>
              </a:extLst>
            </p:cNvPr>
            <p:cNvSpPr>
              <a:spLocks/>
            </p:cNvSpPr>
            <p:nvPr/>
          </p:nvSpPr>
          <p:spPr bwMode="auto">
            <a:xfrm flipH="1">
              <a:off x="4219" y="2983"/>
              <a:ext cx="675" cy="1072"/>
            </a:xfrm>
            <a:custGeom>
              <a:avLst/>
              <a:gdLst>
                <a:gd name="T0" fmla="*/ 617 w 1476"/>
                <a:gd name="T1" fmla="*/ 270 h 2285"/>
                <a:gd name="T2" fmla="*/ 707 w 1476"/>
                <a:gd name="T3" fmla="*/ 348 h 2285"/>
                <a:gd name="T4" fmla="*/ 907 w 1476"/>
                <a:gd name="T5" fmla="*/ 480 h 2285"/>
                <a:gd name="T6" fmla="*/ 962 w 1476"/>
                <a:gd name="T7" fmla="*/ 425 h 2285"/>
                <a:gd name="T8" fmla="*/ 944 w 1476"/>
                <a:gd name="T9" fmla="*/ 178 h 2285"/>
                <a:gd name="T10" fmla="*/ 1059 w 1476"/>
                <a:gd name="T11" fmla="*/ 103 h 2285"/>
                <a:gd name="T12" fmla="*/ 1171 w 1476"/>
                <a:gd name="T13" fmla="*/ 160 h 2285"/>
                <a:gd name="T14" fmla="*/ 1220 w 1476"/>
                <a:gd name="T15" fmla="*/ 357 h 2285"/>
                <a:gd name="T16" fmla="*/ 1156 w 1476"/>
                <a:gd name="T17" fmla="*/ 451 h 2285"/>
                <a:gd name="T18" fmla="*/ 1203 w 1476"/>
                <a:gd name="T19" fmla="*/ 445 h 2285"/>
                <a:gd name="T20" fmla="*/ 1285 w 1476"/>
                <a:gd name="T21" fmla="*/ 472 h 2285"/>
                <a:gd name="T22" fmla="*/ 1325 w 1476"/>
                <a:gd name="T23" fmla="*/ 558 h 2285"/>
                <a:gd name="T24" fmla="*/ 1387 w 1476"/>
                <a:gd name="T25" fmla="*/ 841 h 2285"/>
                <a:gd name="T26" fmla="*/ 1460 w 1476"/>
                <a:gd name="T27" fmla="*/ 1346 h 2285"/>
                <a:gd name="T28" fmla="*/ 1417 w 1476"/>
                <a:gd name="T29" fmla="*/ 1351 h 2285"/>
                <a:gd name="T30" fmla="*/ 1387 w 1476"/>
                <a:gd name="T31" fmla="*/ 1164 h 2285"/>
                <a:gd name="T32" fmla="*/ 1263 w 1476"/>
                <a:gd name="T33" fmla="*/ 844 h 2285"/>
                <a:gd name="T34" fmla="*/ 1233 w 1476"/>
                <a:gd name="T35" fmla="*/ 1048 h 2285"/>
                <a:gd name="T36" fmla="*/ 1284 w 1476"/>
                <a:gd name="T37" fmla="*/ 1557 h 2285"/>
                <a:gd name="T38" fmla="*/ 1222 w 1476"/>
                <a:gd name="T39" fmla="*/ 2056 h 2285"/>
                <a:gd name="T40" fmla="*/ 1197 w 1476"/>
                <a:gd name="T41" fmla="*/ 2186 h 2285"/>
                <a:gd name="T42" fmla="*/ 1234 w 1476"/>
                <a:gd name="T43" fmla="*/ 2268 h 2285"/>
                <a:gd name="T44" fmla="*/ 1125 w 1476"/>
                <a:gd name="T45" fmla="*/ 2248 h 2285"/>
                <a:gd name="T46" fmla="*/ 1062 w 1476"/>
                <a:gd name="T47" fmla="*/ 2079 h 2285"/>
                <a:gd name="T48" fmla="*/ 1037 w 1476"/>
                <a:gd name="T49" fmla="*/ 1747 h 2285"/>
                <a:gd name="T50" fmla="*/ 1037 w 1476"/>
                <a:gd name="T51" fmla="*/ 2170 h 2285"/>
                <a:gd name="T52" fmla="*/ 959 w 1476"/>
                <a:gd name="T53" fmla="*/ 2252 h 2285"/>
                <a:gd name="T54" fmla="*/ 954 w 1476"/>
                <a:gd name="T55" fmla="*/ 2072 h 2285"/>
                <a:gd name="T56" fmla="*/ 874 w 1476"/>
                <a:gd name="T57" fmla="*/ 1715 h 2285"/>
                <a:gd name="T58" fmla="*/ 859 w 1476"/>
                <a:gd name="T59" fmla="*/ 1128 h 2285"/>
                <a:gd name="T60" fmla="*/ 868 w 1476"/>
                <a:gd name="T61" fmla="*/ 923 h 2285"/>
                <a:gd name="T62" fmla="*/ 803 w 1476"/>
                <a:gd name="T63" fmla="*/ 725 h 2285"/>
                <a:gd name="T64" fmla="*/ 740 w 1476"/>
                <a:gd name="T65" fmla="*/ 838 h 2285"/>
                <a:gd name="T66" fmla="*/ 657 w 1476"/>
                <a:gd name="T67" fmla="*/ 983 h 2285"/>
                <a:gd name="T68" fmla="*/ 680 w 1476"/>
                <a:gd name="T69" fmla="*/ 1218 h 2285"/>
                <a:gd name="T70" fmla="*/ 662 w 1476"/>
                <a:gd name="T71" fmla="*/ 1638 h 2285"/>
                <a:gd name="T72" fmla="*/ 564 w 1476"/>
                <a:gd name="T73" fmla="*/ 2166 h 2285"/>
                <a:gd name="T74" fmla="*/ 560 w 1476"/>
                <a:gd name="T75" fmla="*/ 2283 h 2285"/>
                <a:gd name="T76" fmla="*/ 449 w 1476"/>
                <a:gd name="T77" fmla="*/ 2151 h 2285"/>
                <a:gd name="T78" fmla="*/ 450 w 1476"/>
                <a:gd name="T79" fmla="*/ 1908 h 2285"/>
                <a:gd name="T80" fmla="*/ 437 w 1476"/>
                <a:gd name="T81" fmla="*/ 1544 h 2285"/>
                <a:gd name="T82" fmla="*/ 415 w 1476"/>
                <a:gd name="T83" fmla="*/ 2070 h 2285"/>
                <a:gd name="T84" fmla="*/ 354 w 1476"/>
                <a:gd name="T85" fmla="*/ 2246 h 2285"/>
                <a:gd name="T86" fmla="*/ 312 w 1476"/>
                <a:gd name="T87" fmla="*/ 2098 h 2285"/>
                <a:gd name="T88" fmla="*/ 253 w 1476"/>
                <a:gd name="T89" fmla="*/ 1802 h 2285"/>
                <a:gd name="T90" fmla="*/ 214 w 1476"/>
                <a:gd name="T91" fmla="*/ 1181 h 2285"/>
                <a:gd name="T92" fmla="*/ 238 w 1476"/>
                <a:gd name="T93" fmla="*/ 938 h 2285"/>
                <a:gd name="T94" fmla="*/ 218 w 1476"/>
                <a:gd name="T95" fmla="*/ 745 h 2285"/>
                <a:gd name="T96" fmla="*/ 146 w 1476"/>
                <a:gd name="T97" fmla="*/ 983 h 2285"/>
                <a:gd name="T98" fmla="*/ 100 w 1476"/>
                <a:gd name="T99" fmla="*/ 1249 h 2285"/>
                <a:gd name="T100" fmla="*/ 101 w 1476"/>
                <a:gd name="T101" fmla="*/ 1322 h 2285"/>
                <a:gd name="T102" fmla="*/ 24 w 1476"/>
                <a:gd name="T103" fmla="*/ 1253 h 2285"/>
                <a:gd name="T104" fmla="*/ 52 w 1476"/>
                <a:gd name="T105" fmla="*/ 927 h 2285"/>
                <a:gd name="T106" fmla="*/ 113 w 1476"/>
                <a:gd name="T107" fmla="*/ 710 h 2285"/>
                <a:gd name="T108" fmla="*/ 135 w 1476"/>
                <a:gd name="T109" fmla="*/ 548 h 2285"/>
                <a:gd name="T110" fmla="*/ 294 w 1476"/>
                <a:gd name="T111" fmla="*/ 357 h 2285"/>
                <a:gd name="T112" fmla="*/ 453 w 1476"/>
                <a:gd name="T113" fmla="*/ 315 h 2285"/>
                <a:gd name="T114" fmla="*/ 423 w 1476"/>
                <a:gd name="T115" fmla="*/ 184 h 2285"/>
                <a:gd name="T116" fmla="*/ 482 w 1476"/>
                <a:gd name="T117" fmla="*/ 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6" h="2285">
                  <a:moveTo>
                    <a:pt x="636" y="48"/>
                  </a:moveTo>
                  <a:lnTo>
                    <a:pt x="651" y="77"/>
                  </a:lnTo>
                  <a:lnTo>
                    <a:pt x="658" y="111"/>
                  </a:lnTo>
                  <a:lnTo>
                    <a:pt x="660" y="146"/>
                  </a:lnTo>
                  <a:lnTo>
                    <a:pt x="664" y="179"/>
                  </a:lnTo>
                  <a:lnTo>
                    <a:pt x="661" y="197"/>
                  </a:lnTo>
                  <a:lnTo>
                    <a:pt x="654" y="213"/>
                  </a:lnTo>
                  <a:lnTo>
                    <a:pt x="645" y="228"/>
                  </a:lnTo>
                  <a:lnTo>
                    <a:pt x="635" y="242"/>
                  </a:lnTo>
                  <a:lnTo>
                    <a:pt x="624" y="255"/>
                  </a:lnTo>
                  <a:lnTo>
                    <a:pt x="617" y="270"/>
                  </a:lnTo>
                  <a:lnTo>
                    <a:pt x="614" y="288"/>
                  </a:lnTo>
                  <a:lnTo>
                    <a:pt x="617" y="306"/>
                  </a:lnTo>
                  <a:lnTo>
                    <a:pt x="622" y="310"/>
                  </a:lnTo>
                  <a:lnTo>
                    <a:pt x="628" y="311"/>
                  </a:lnTo>
                  <a:lnTo>
                    <a:pt x="634" y="311"/>
                  </a:lnTo>
                  <a:lnTo>
                    <a:pt x="639" y="311"/>
                  </a:lnTo>
                  <a:lnTo>
                    <a:pt x="651" y="323"/>
                  </a:lnTo>
                  <a:lnTo>
                    <a:pt x="664" y="333"/>
                  </a:lnTo>
                  <a:lnTo>
                    <a:pt x="677" y="338"/>
                  </a:lnTo>
                  <a:lnTo>
                    <a:pt x="692" y="344"/>
                  </a:lnTo>
                  <a:lnTo>
                    <a:pt x="707" y="348"/>
                  </a:lnTo>
                  <a:lnTo>
                    <a:pt x="722" y="352"/>
                  </a:lnTo>
                  <a:lnTo>
                    <a:pt x="737" y="357"/>
                  </a:lnTo>
                  <a:lnTo>
                    <a:pt x="751" y="364"/>
                  </a:lnTo>
                  <a:lnTo>
                    <a:pt x="826" y="402"/>
                  </a:lnTo>
                  <a:lnTo>
                    <a:pt x="838" y="413"/>
                  </a:lnTo>
                  <a:lnTo>
                    <a:pt x="848" y="426"/>
                  </a:lnTo>
                  <a:lnTo>
                    <a:pt x="858" y="439"/>
                  </a:lnTo>
                  <a:lnTo>
                    <a:pt x="870" y="452"/>
                  </a:lnTo>
                  <a:lnTo>
                    <a:pt x="880" y="464"/>
                  </a:lnTo>
                  <a:lnTo>
                    <a:pt x="893" y="473"/>
                  </a:lnTo>
                  <a:lnTo>
                    <a:pt x="907" y="480"/>
                  </a:lnTo>
                  <a:lnTo>
                    <a:pt x="923" y="481"/>
                  </a:lnTo>
                  <a:lnTo>
                    <a:pt x="933" y="480"/>
                  </a:lnTo>
                  <a:lnTo>
                    <a:pt x="944" y="481"/>
                  </a:lnTo>
                  <a:lnTo>
                    <a:pt x="954" y="482"/>
                  </a:lnTo>
                  <a:lnTo>
                    <a:pt x="964" y="482"/>
                  </a:lnTo>
                  <a:lnTo>
                    <a:pt x="974" y="482"/>
                  </a:lnTo>
                  <a:lnTo>
                    <a:pt x="984" y="481"/>
                  </a:lnTo>
                  <a:lnTo>
                    <a:pt x="993" y="477"/>
                  </a:lnTo>
                  <a:lnTo>
                    <a:pt x="1001" y="471"/>
                  </a:lnTo>
                  <a:lnTo>
                    <a:pt x="976" y="449"/>
                  </a:lnTo>
                  <a:lnTo>
                    <a:pt x="962" y="425"/>
                  </a:lnTo>
                  <a:lnTo>
                    <a:pt x="954" y="396"/>
                  </a:lnTo>
                  <a:lnTo>
                    <a:pt x="952" y="366"/>
                  </a:lnTo>
                  <a:lnTo>
                    <a:pt x="949" y="336"/>
                  </a:lnTo>
                  <a:lnTo>
                    <a:pt x="946" y="306"/>
                  </a:lnTo>
                  <a:lnTo>
                    <a:pt x="938" y="277"/>
                  </a:lnTo>
                  <a:lnTo>
                    <a:pt x="923" y="251"/>
                  </a:lnTo>
                  <a:lnTo>
                    <a:pt x="921" y="233"/>
                  </a:lnTo>
                  <a:lnTo>
                    <a:pt x="922" y="217"/>
                  </a:lnTo>
                  <a:lnTo>
                    <a:pt x="926" y="200"/>
                  </a:lnTo>
                  <a:lnTo>
                    <a:pt x="933" y="185"/>
                  </a:lnTo>
                  <a:lnTo>
                    <a:pt x="944" y="178"/>
                  </a:lnTo>
                  <a:lnTo>
                    <a:pt x="954" y="168"/>
                  </a:lnTo>
                  <a:lnTo>
                    <a:pt x="963" y="156"/>
                  </a:lnTo>
                  <a:lnTo>
                    <a:pt x="972" y="145"/>
                  </a:lnTo>
                  <a:lnTo>
                    <a:pt x="983" y="134"/>
                  </a:lnTo>
                  <a:lnTo>
                    <a:pt x="994" y="126"/>
                  </a:lnTo>
                  <a:lnTo>
                    <a:pt x="1008" y="122"/>
                  </a:lnTo>
                  <a:lnTo>
                    <a:pt x="1023" y="123"/>
                  </a:lnTo>
                  <a:lnTo>
                    <a:pt x="1031" y="115"/>
                  </a:lnTo>
                  <a:lnTo>
                    <a:pt x="1039" y="110"/>
                  </a:lnTo>
                  <a:lnTo>
                    <a:pt x="1048" y="107"/>
                  </a:lnTo>
                  <a:lnTo>
                    <a:pt x="1059" y="103"/>
                  </a:lnTo>
                  <a:lnTo>
                    <a:pt x="1068" y="102"/>
                  </a:lnTo>
                  <a:lnTo>
                    <a:pt x="1078" y="102"/>
                  </a:lnTo>
                  <a:lnTo>
                    <a:pt x="1090" y="102"/>
                  </a:lnTo>
                  <a:lnTo>
                    <a:pt x="1100" y="102"/>
                  </a:lnTo>
                  <a:lnTo>
                    <a:pt x="1112" y="107"/>
                  </a:lnTo>
                  <a:lnTo>
                    <a:pt x="1125" y="113"/>
                  </a:lnTo>
                  <a:lnTo>
                    <a:pt x="1136" y="119"/>
                  </a:lnTo>
                  <a:lnTo>
                    <a:pt x="1148" y="128"/>
                  </a:lnTo>
                  <a:lnTo>
                    <a:pt x="1157" y="137"/>
                  </a:lnTo>
                  <a:lnTo>
                    <a:pt x="1165" y="147"/>
                  </a:lnTo>
                  <a:lnTo>
                    <a:pt x="1171" y="160"/>
                  </a:lnTo>
                  <a:lnTo>
                    <a:pt x="1173" y="172"/>
                  </a:lnTo>
                  <a:lnTo>
                    <a:pt x="1188" y="189"/>
                  </a:lnTo>
                  <a:lnTo>
                    <a:pt x="1199" y="206"/>
                  </a:lnTo>
                  <a:lnTo>
                    <a:pt x="1208" y="225"/>
                  </a:lnTo>
                  <a:lnTo>
                    <a:pt x="1213" y="246"/>
                  </a:lnTo>
                  <a:lnTo>
                    <a:pt x="1216" y="268"/>
                  </a:lnTo>
                  <a:lnTo>
                    <a:pt x="1217" y="291"/>
                  </a:lnTo>
                  <a:lnTo>
                    <a:pt x="1214" y="313"/>
                  </a:lnTo>
                  <a:lnTo>
                    <a:pt x="1210" y="335"/>
                  </a:lnTo>
                  <a:lnTo>
                    <a:pt x="1216" y="345"/>
                  </a:lnTo>
                  <a:lnTo>
                    <a:pt x="1220" y="357"/>
                  </a:lnTo>
                  <a:lnTo>
                    <a:pt x="1221" y="369"/>
                  </a:lnTo>
                  <a:lnTo>
                    <a:pt x="1217" y="381"/>
                  </a:lnTo>
                  <a:lnTo>
                    <a:pt x="1210" y="390"/>
                  </a:lnTo>
                  <a:lnTo>
                    <a:pt x="1203" y="398"/>
                  </a:lnTo>
                  <a:lnTo>
                    <a:pt x="1195" y="406"/>
                  </a:lnTo>
                  <a:lnTo>
                    <a:pt x="1187" y="414"/>
                  </a:lnTo>
                  <a:lnTo>
                    <a:pt x="1179" y="422"/>
                  </a:lnTo>
                  <a:lnTo>
                    <a:pt x="1171" y="430"/>
                  </a:lnTo>
                  <a:lnTo>
                    <a:pt x="1163" y="437"/>
                  </a:lnTo>
                  <a:lnTo>
                    <a:pt x="1154" y="445"/>
                  </a:lnTo>
                  <a:lnTo>
                    <a:pt x="1156" y="451"/>
                  </a:lnTo>
                  <a:lnTo>
                    <a:pt x="1157" y="456"/>
                  </a:lnTo>
                  <a:lnTo>
                    <a:pt x="1158" y="462"/>
                  </a:lnTo>
                  <a:lnTo>
                    <a:pt x="1159" y="467"/>
                  </a:lnTo>
                  <a:lnTo>
                    <a:pt x="1163" y="462"/>
                  </a:lnTo>
                  <a:lnTo>
                    <a:pt x="1167" y="456"/>
                  </a:lnTo>
                  <a:lnTo>
                    <a:pt x="1173" y="451"/>
                  </a:lnTo>
                  <a:lnTo>
                    <a:pt x="1179" y="448"/>
                  </a:lnTo>
                  <a:lnTo>
                    <a:pt x="1184" y="445"/>
                  </a:lnTo>
                  <a:lnTo>
                    <a:pt x="1190" y="444"/>
                  </a:lnTo>
                  <a:lnTo>
                    <a:pt x="1197" y="444"/>
                  </a:lnTo>
                  <a:lnTo>
                    <a:pt x="1203" y="445"/>
                  </a:lnTo>
                  <a:lnTo>
                    <a:pt x="1208" y="452"/>
                  </a:lnTo>
                  <a:lnTo>
                    <a:pt x="1213" y="456"/>
                  </a:lnTo>
                  <a:lnTo>
                    <a:pt x="1221" y="457"/>
                  </a:lnTo>
                  <a:lnTo>
                    <a:pt x="1229" y="456"/>
                  </a:lnTo>
                  <a:lnTo>
                    <a:pt x="1237" y="456"/>
                  </a:lnTo>
                  <a:lnTo>
                    <a:pt x="1244" y="456"/>
                  </a:lnTo>
                  <a:lnTo>
                    <a:pt x="1251" y="458"/>
                  </a:lnTo>
                  <a:lnTo>
                    <a:pt x="1256" y="464"/>
                  </a:lnTo>
                  <a:lnTo>
                    <a:pt x="1270" y="464"/>
                  </a:lnTo>
                  <a:lnTo>
                    <a:pt x="1279" y="466"/>
                  </a:lnTo>
                  <a:lnTo>
                    <a:pt x="1285" y="472"/>
                  </a:lnTo>
                  <a:lnTo>
                    <a:pt x="1289" y="480"/>
                  </a:lnTo>
                  <a:lnTo>
                    <a:pt x="1292" y="489"/>
                  </a:lnTo>
                  <a:lnTo>
                    <a:pt x="1294" y="500"/>
                  </a:lnTo>
                  <a:lnTo>
                    <a:pt x="1297" y="509"/>
                  </a:lnTo>
                  <a:lnTo>
                    <a:pt x="1302" y="518"/>
                  </a:lnTo>
                  <a:lnTo>
                    <a:pt x="1309" y="521"/>
                  </a:lnTo>
                  <a:lnTo>
                    <a:pt x="1315" y="526"/>
                  </a:lnTo>
                  <a:lnTo>
                    <a:pt x="1319" y="531"/>
                  </a:lnTo>
                  <a:lnTo>
                    <a:pt x="1323" y="535"/>
                  </a:lnTo>
                  <a:lnTo>
                    <a:pt x="1323" y="547"/>
                  </a:lnTo>
                  <a:lnTo>
                    <a:pt x="1325" y="558"/>
                  </a:lnTo>
                  <a:lnTo>
                    <a:pt x="1331" y="568"/>
                  </a:lnTo>
                  <a:lnTo>
                    <a:pt x="1337" y="577"/>
                  </a:lnTo>
                  <a:lnTo>
                    <a:pt x="1343" y="587"/>
                  </a:lnTo>
                  <a:lnTo>
                    <a:pt x="1350" y="596"/>
                  </a:lnTo>
                  <a:lnTo>
                    <a:pt x="1356" y="607"/>
                  </a:lnTo>
                  <a:lnTo>
                    <a:pt x="1360" y="618"/>
                  </a:lnTo>
                  <a:lnTo>
                    <a:pt x="1369" y="661"/>
                  </a:lnTo>
                  <a:lnTo>
                    <a:pt x="1373" y="706"/>
                  </a:lnTo>
                  <a:lnTo>
                    <a:pt x="1378" y="751"/>
                  </a:lnTo>
                  <a:lnTo>
                    <a:pt x="1383" y="796"/>
                  </a:lnTo>
                  <a:lnTo>
                    <a:pt x="1387" y="841"/>
                  </a:lnTo>
                  <a:lnTo>
                    <a:pt x="1396" y="884"/>
                  </a:lnTo>
                  <a:lnTo>
                    <a:pt x="1409" y="925"/>
                  </a:lnTo>
                  <a:lnTo>
                    <a:pt x="1429" y="964"/>
                  </a:lnTo>
                  <a:lnTo>
                    <a:pt x="1438" y="1020"/>
                  </a:lnTo>
                  <a:lnTo>
                    <a:pt x="1443" y="1078"/>
                  </a:lnTo>
                  <a:lnTo>
                    <a:pt x="1443" y="1135"/>
                  </a:lnTo>
                  <a:lnTo>
                    <a:pt x="1445" y="1191"/>
                  </a:lnTo>
                  <a:lnTo>
                    <a:pt x="1476" y="1308"/>
                  </a:lnTo>
                  <a:lnTo>
                    <a:pt x="1471" y="1321"/>
                  </a:lnTo>
                  <a:lnTo>
                    <a:pt x="1466" y="1334"/>
                  </a:lnTo>
                  <a:lnTo>
                    <a:pt x="1460" y="1346"/>
                  </a:lnTo>
                  <a:lnTo>
                    <a:pt x="1454" y="1359"/>
                  </a:lnTo>
                  <a:lnTo>
                    <a:pt x="1447" y="1370"/>
                  </a:lnTo>
                  <a:lnTo>
                    <a:pt x="1440" y="1383"/>
                  </a:lnTo>
                  <a:lnTo>
                    <a:pt x="1435" y="1395"/>
                  </a:lnTo>
                  <a:lnTo>
                    <a:pt x="1428" y="1407"/>
                  </a:lnTo>
                  <a:lnTo>
                    <a:pt x="1421" y="1406"/>
                  </a:lnTo>
                  <a:lnTo>
                    <a:pt x="1416" y="1401"/>
                  </a:lnTo>
                  <a:lnTo>
                    <a:pt x="1413" y="1396"/>
                  </a:lnTo>
                  <a:lnTo>
                    <a:pt x="1411" y="1390"/>
                  </a:lnTo>
                  <a:lnTo>
                    <a:pt x="1413" y="1369"/>
                  </a:lnTo>
                  <a:lnTo>
                    <a:pt x="1417" y="1351"/>
                  </a:lnTo>
                  <a:lnTo>
                    <a:pt x="1422" y="1332"/>
                  </a:lnTo>
                  <a:lnTo>
                    <a:pt x="1421" y="1315"/>
                  </a:lnTo>
                  <a:lnTo>
                    <a:pt x="1415" y="1327"/>
                  </a:lnTo>
                  <a:lnTo>
                    <a:pt x="1413" y="1342"/>
                  </a:lnTo>
                  <a:lnTo>
                    <a:pt x="1407" y="1352"/>
                  </a:lnTo>
                  <a:lnTo>
                    <a:pt x="1394" y="1352"/>
                  </a:lnTo>
                  <a:lnTo>
                    <a:pt x="1387" y="1315"/>
                  </a:lnTo>
                  <a:lnTo>
                    <a:pt x="1384" y="1278"/>
                  </a:lnTo>
                  <a:lnTo>
                    <a:pt x="1385" y="1241"/>
                  </a:lnTo>
                  <a:lnTo>
                    <a:pt x="1393" y="1203"/>
                  </a:lnTo>
                  <a:lnTo>
                    <a:pt x="1387" y="1164"/>
                  </a:lnTo>
                  <a:lnTo>
                    <a:pt x="1376" y="1127"/>
                  </a:lnTo>
                  <a:lnTo>
                    <a:pt x="1360" y="1093"/>
                  </a:lnTo>
                  <a:lnTo>
                    <a:pt x="1342" y="1058"/>
                  </a:lnTo>
                  <a:lnTo>
                    <a:pt x="1325" y="1024"/>
                  </a:lnTo>
                  <a:lnTo>
                    <a:pt x="1309" y="989"/>
                  </a:lnTo>
                  <a:lnTo>
                    <a:pt x="1297" y="952"/>
                  </a:lnTo>
                  <a:lnTo>
                    <a:pt x="1290" y="914"/>
                  </a:lnTo>
                  <a:lnTo>
                    <a:pt x="1279" y="899"/>
                  </a:lnTo>
                  <a:lnTo>
                    <a:pt x="1272" y="881"/>
                  </a:lnTo>
                  <a:lnTo>
                    <a:pt x="1267" y="862"/>
                  </a:lnTo>
                  <a:lnTo>
                    <a:pt x="1263" y="844"/>
                  </a:lnTo>
                  <a:lnTo>
                    <a:pt x="1258" y="865"/>
                  </a:lnTo>
                  <a:lnTo>
                    <a:pt x="1257" y="887"/>
                  </a:lnTo>
                  <a:lnTo>
                    <a:pt x="1257" y="908"/>
                  </a:lnTo>
                  <a:lnTo>
                    <a:pt x="1257" y="929"/>
                  </a:lnTo>
                  <a:lnTo>
                    <a:pt x="1254" y="949"/>
                  </a:lnTo>
                  <a:lnTo>
                    <a:pt x="1248" y="966"/>
                  </a:lnTo>
                  <a:lnTo>
                    <a:pt x="1236" y="979"/>
                  </a:lnTo>
                  <a:lnTo>
                    <a:pt x="1219" y="988"/>
                  </a:lnTo>
                  <a:lnTo>
                    <a:pt x="1221" y="1008"/>
                  </a:lnTo>
                  <a:lnTo>
                    <a:pt x="1226" y="1027"/>
                  </a:lnTo>
                  <a:lnTo>
                    <a:pt x="1233" y="1048"/>
                  </a:lnTo>
                  <a:lnTo>
                    <a:pt x="1241" y="1067"/>
                  </a:lnTo>
                  <a:lnTo>
                    <a:pt x="1249" y="1088"/>
                  </a:lnTo>
                  <a:lnTo>
                    <a:pt x="1257" y="1108"/>
                  </a:lnTo>
                  <a:lnTo>
                    <a:pt x="1265" y="1126"/>
                  </a:lnTo>
                  <a:lnTo>
                    <a:pt x="1272" y="1145"/>
                  </a:lnTo>
                  <a:lnTo>
                    <a:pt x="1293" y="1210"/>
                  </a:lnTo>
                  <a:lnTo>
                    <a:pt x="1303" y="1277"/>
                  </a:lnTo>
                  <a:lnTo>
                    <a:pt x="1304" y="1346"/>
                  </a:lnTo>
                  <a:lnTo>
                    <a:pt x="1300" y="1416"/>
                  </a:lnTo>
                  <a:lnTo>
                    <a:pt x="1292" y="1487"/>
                  </a:lnTo>
                  <a:lnTo>
                    <a:pt x="1284" y="1557"/>
                  </a:lnTo>
                  <a:lnTo>
                    <a:pt x="1278" y="1626"/>
                  </a:lnTo>
                  <a:lnTo>
                    <a:pt x="1278" y="1695"/>
                  </a:lnTo>
                  <a:lnTo>
                    <a:pt x="1265" y="1748"/>
                  </a:lnTo>
                  <a:lnTo>
                    <a:pt x="1258" y="1803"/>
                  </a:lnTo>
                  <a:lnTo>
                    <a:pt x="1252" y="1860"/>
                  </a:lnTo>
                  <a:lnTo>
                    <a:pt x="1247" y="1916"/>
                  </a:lnTo>
                  <a:lnTo>
                    <a:pt x="1242" y="1944"/>
                  </a:lnTo>
                  <a:lnTo>
                    <a:pt x="1237" y="1972"/>
                  </a:lnTo>
                  <a:lnTo>
                    <a:pt x="1233" y="2000"/>
                  </a:lnTo>
                  <a:lnTo>
                    <a:pt x="1227" y="2028"/>
                  </a:lnTo>
                  <a:lnTo>
                    <a:pt x="1222" y="2056"/>
                  </a:lnTo>
                  <a:lnTo>
                    <a:pt x="1218" y="2085"/>
                  </a:lnTo>
                  <a:lnTo>
                    <a:pt x="1214" y="2113"/>
                  </a:lnTo>
                  <a:lnTo>
                    <a:pt x="1212" y="2142"/>
                  </a:lnTo>
                  <a:lnTo>
                    <a:pt x="1208" y="2147"/>
                  </a:lnTo>
                  <a:lnTo>
                    <a:pt x="1201" y="2148"/>
                  </a:lnTo>
                  <a:lnTo>
                    <a:pt x="1195" y="2149"/>
                  </a:lnTo>
                  <a:lnTo>
                    <a:pt x="1188" y="2151"/>
                  </a:lnTo>
                  <a:lnTo>
                    <a:pt x="1188" y="2159"/>
                  </a:lnTo>
                  <a:lnTo>
                    <a:pt x="1190" y="2169"/>
                  </a:lnTo>
                  <a:lnTo>
                    <a:pt x="1194" y="2177"/>
                  </a:lnTo>
                  <a:lnTo>
                    <a:pt x="1197" y="2186"/>
                  </a:lnTo>
                  <a:lnTo>
                    <a:pt x="1206" y="2192"/>
                  </a:lnTo>
                  <a:lnTo>
                    <a:pt x="1216" y="2197"/>
                  </a:lnTo>
                  <a:lnTo>
                    <a:pt x="1225" y="2203"/>
                  </a:lnTo>
                  <a:lnTo>
                    <a:pt x="1233" y="2210"/>
                  </a:lnTo>
                  <a:lnTo>
                    <a:pt x="1241" y="2218"/>
                  </a:lnTo>
                  <a:lnTo>
                    <a:pt x="1247" y="2226"/>
                  </a:lnTo>
                  <a:lnTo>
                    <a:pt x="1251" y="2237"/>
                  </a:lnTo>
                  <a:lnTo>
                    <a:pt x="1254" y="2247"/>
                  </a:lnTo>
                  <a:lnTo>
                    <a:pt x="1249" y="2256"/>
                  </a:lnTo>
                  <a:lnTo>
                    <a:pt x="1242" y="2263"/>
                  </a:lnTo>
                  <a:lnTo>
                    <a:pt x="1234" y="2268"/>
                  </a:lnTo>
                  <a:lnTo>
                    <a:pt x="1225" y="2272"/>
                  </a:lnTo>
                  <a:lnTo>
                    <a:pt x="1214" y="2275"/>
                  </a:lnTo>
                  <a:lnTo>
                    <a:pt x="1203" y="2277"/>
                  </a:lnTo>
                  <a:lnTo>
                    <a:pt x="1193" y="2277"/>
                  </a:lnTo>
                  <a:lnTo>
                    <a:pt x="1181" y="2278"/>
                  </a:lnTo>
                  <a:lnTo>
                    <a:pt x="1169" y="2277"/>
                  </a:lnTo>
                  <a:lnTo>
                    <a:pt x="1159" y="2273"/>
                  </a:lnTo>
                  <a:lnTo>
                    <a:pt x="1150" y="2268"/>
                  </a:lnTo>
                  <a:lnTo>
                    <a:pt x="1142" y="2261"/>
                  </a:lnTo>
                  <a:lnTo>
                    <a:pt x="1134" y="2254"/>
                  </a:lnTo>
                  <a:lnTo>
                    <a:pt x="1125" y="2248"/>
                  </a:lnTo>
                  <a:lnTo>
                    <a:pt x="1114" y="2245"/>
                  </a:lnTo>
                  <a:lnTo>
                    <a:pt x="1103" y="2243"/>
                  </a:lnTo>
                  <a:lnTo>
                    <a:pt x="1093" y="2228"/>
                  </a:lnTo>
                  <a:lnTo>
                    <a:pt x="1091" y="2210"/>
                  </a:lnTo>
                  <a:lnTo>
                    <a:pt x="1092" y="2190"/>
                  </a:lnTo>
                  <a:lnTo>
                    <a:pt x="1092" y="2173"/>
                  </a:lnTo>
                  <a:lnTo>
                    <a:pt x="1084" y="2171"/>
                  </a:lnTo>
                  <a:lnTo>
                    <a:pt x="1075" y="2170"/>
                  </a:lnTo>
                  <a:lnTo>
                    <a:pt x="1068" y="2167"/>
                  </a:lnTo>
                  <a:lnTo>
                    <a:pt x="1063" y="2159"/>
                  </a:lnTo>
                  <a:lnTo>
                    <a:pt x="1062" y="2079"/>
                  </a:lnTo>
                  <a:lnTo>
                    <a:pt x="1066" y="1997"/>
                  </a:lnTo>
                  <a:lnTo>
                    <a:pt x="1072" y="1914"/>
                  </a:lnTo>
                  <a:lnTo>
                    <a:pt x="1077" y="1832"/>
                  </a:lnTo>
                  <a:lnTo>
                    <a:pt x="1080" y="1749"/>
                  </a:lnTo>
                  <a:lnTo>
                    <a:pt x="1080" y="1668"/>
                  </a:lnTo>
                  <a:lnTo>
                    <a:pt x="1072" y="1588"/>
                  </a:lnTo>
                  <a:lnTo>
                    <a:pt x="1057" y="1509"/>
                  </a:lnTo>
                  <a:lnTo>
                    <a:pt x="1054" y="1570"/>
                  </a:lnTo>
                  <a:lnTo>
                    <a:pt x="1054" y="1631"/>
                  </a:lnTo>
                  <a:lnTo>
                    <a:pt x="1051" y="1691"/>
                  </a:lnTo>
                  <a:lnTo>
                    <a:pt x="1037" y="1747"/>
                  </a:lnTo>
                  <a:lnTo>
                    <a:pt x="1042" y="1817"/>
                  </a:lnTo>
                  <a:lnTo>
                    <a:pt x="1046" y="1892"/>
                  </a:lnTo>
                  <a:lnTo>
                    <a:pt x="1047" y="1967"/>
                  </a:lnTo>
                  <a:lnTo>
                    <a:pt x="1042" y="2042"/>
                  </a:lnTo>
                  <a:lnTo>
                    <a:pt x="1029" y="2056"/>
                  </a:lnTo>
                  <a:lnTo>
                    <a:pt x="1030" y="2071"/>
                  </a:lnTo>
                  <a:lnTo>
                    <a:pt x="1037" y="2087"/>
                  </a:lnTo>
                  <a:lnTo>
                    <a:pt x="1038" y="2103"/>
                  </a:lnTo>
                  <a:lnTo>
                    <a:pt x="1035" y="2124"/>
                  </a:lnTo>
                  <a:lnTo>
                    <a:pt x="1035" y="2146"/>
                  </a:lnTo>
                  <a:lnTo>
                    <a:pt x="1037" y="2170"/>
                  </a:lnTo>
                  <a:lnTo>
                    <a:pt x="1039" y="2194"/>
                  </a:lnTo>
                  <a:lnTo>
                    <a:pt x="1038" y="2216"/>
                  </a:lnTo>
                  <a:lnTo>
                    <a:pt x="1032" y="2234"/>
                  </a:lnTo>
                  <a:lnTo>
                    <a:pt x="1020" y="2249"/>
                  </a:lnTo>
                  <a:lnTo>
                    <a:pt x="998" y="2258"/>
                  </a:lnTo>
                  <a:lnTo>
                    <a:pt x="991" y="2258"/>
                  </a:lnTo>
                  <a:lnTo>
                    <a:pt x="984" y="2257"/>
                  </a:lnTo>
                  <a:lnTo>
                    <a:pt x="978" y="2256"/>
                  </a:lnTo>
                  <a:lnTo>
                    <a:pt x="971" y="2255"/>
                  </a:lnTo>
                  <a:lnTo>
                    <a:pt x="966" y="2254"/>
                  </a:lnTo>
                  <a:lnTo>
                    <a:pt x="959" y="2252"/>
                  </a:lnTo>
                  <a:lnTo>
                    <a:pt x="953" y="2249"/>
                  </a:lnTo>
                  <a:lnTo>
                    <a:pt x="946" y="2247"/>
                  </a:lnTo>
                  <a:lnTo>
                    <a:pt x="936" y="2234"/>
                  </a:lnTo>
                  <a:lnTo>
                    <a:pt x="930" y="2219"/>
                  </a:lnTo>
                  <a:lnTo>
                    <a:pt x="929" y="2204"/>
                  </a:lnTo>
                  <a:lnTo>
                    <a:pt x="931" y="2188"/>
                  </a:lnTo>
                  <a:lnTo>
                    <a:pt x="934" y="2172"/>
                  </a:lnTo>
                  <a:lnTo>
                    <a:pt x="939" y="2156"/>
                  </a:lnTo>
                  <a:lnTo>
                    <a:pt x="942" y="2141"/>
                  </a:lnTo>
                  <a:lnTo>
                    <a:pt x="946" y="2126"/>
                  </a:lnTo>
                  <a:lnTo>
                    <a:pt x="954" y="2072"/>
                  </a:lnTo>
                  <a:lnTo>
                    <a:pt x="931" y="2063"/>
                  </a:lnTo>
                  <a:lnTo>
                    <a:pt x="915" y="2049"/>
                  </a:lnTo>
                  <a:lnTo>
                    <a:pt x="904" y="2029"/>
                  </a:lnTo>
                  <a:lnTo>
                    <a:pt x="899" y="2007"/>
                  </a:lnTo>
                  <a:lnTo>
                    <a:pt x="895" y="1983"/>
                  </a:lnTo>
                  <a:lnTo>
                    <a:pt x="893" y="1959"/>
                  </a:lnTo>
                  <a:lnTo>
                    <a:pt x="889" y="1936"/>
                  </a:lnTo>
                  <a:lnTo>
                    <a:pt x="884" y="1914"/>
                  </a:lnTo>
                  <a:lnTo>
                    <a:pt x="877" y="1848"/>
                  </a:lnTo>
                  <a:lnTo>
                    <a:pt x="874" y="1782"/>
                  </a:lnTo>
                  <a:lnTo>
                    <a:pt x="874" y="1715"/>
                  </a:lnTo>
                  <a:lnTo>
                    <a:pt x="876" y="1647"/>
                  </a:lnTo>
                  <a:lnTo>
                    <a:pt x="874" y="1580"/>
                  </a:lnTo>
                  <a:lnTo>
                    <a:pt x="871" y="1513"/>
                  </a:lnTo>
                  <a:lnTo>
                    <a:pt x="862" y="1448"/>
                  </a:lnTo>
                  <a:lnTo>
                    <a:pt x="846" y="1383"/>
                  </a:lnTo>
                  <a:lnTo>
                    <a:pt x="839" y="1337"/>
                  </a:lnTo>
                  <a:lnTo>
                    <a:pt x="835" y="1293"/>
                  </a:lnTo>
                  <a:lnTo>
                    <a:pt x="834" y="1252"/>
                  </a:lnTo>
                  <a:lnTo>
                    <a:pt x="836" y="1210"/>
                  </a:lnTo>
                  <a:lnTo>
                    <a:pt x="845" y="1169"/>
                  </a:lnTo>
                  <a:lnTo>
                    <a:pt x="859" y="1128"/>
                  </a:lnTo>
                  <a:lnTo>
                    <a:pt x="880" y="1087"/>
                  </a:lnTo>
                  <a:lnTo>
                    <a:pt x="909" y="1044"/>
                  </a:lnTo>
                  <a:lnTo>
                    <a:pt x="909" y="1040"/>
                  </a:lnTo>
                  <a:lnTo>
                    <a:pt x="909" y="1025"/>
                  </a:lnTo>
                  <a:lnTo>
                    <a:pt x="908" y="1005"/>
                  </a:lnTo>
                  <a:lnTo>
                    <a:pt x="907" y="985"/>
                  </a:lnTo>
                  <a:lnTo>
                    <a:pt x="889" y="974"/>
                  </a:lnTo>
                  <a:lnTo>
                    <a:pt x="878" y="964"/>
                  </a:lnTo>
                  <a:lnTo>
                    <a:pt x="871" y="952"/>
                  </a:lnTo>
                  <a:lnTo>
                    <a:pt x="868" y="938"/>
                  </a:lnTo>
                  <a:lnTo>
                    <a:pt x="868" y="923"/>
                  </a:lnTo>
                  <a:lnTo>
                    <a:pt x="869" y="904"/>
                  </a:lnTo>
                  <a:lnTo>
                    <a:pt x="872" y="881"/>
                  </a:lnTo>
                  <a:lnTo>
                    <a:pt x="876" y="854"/>
                  </a:lnTo>
                  <a:lnTo>
                    <a:pt x="872" y="826"/>
                  </a:lnTo>
                  <a:lnTo>
                    <a:pt x="869" y="797"/>
                  </a:lnTo>
                  <a:lnTo>
                    <a:pt x="864" y="768"/>
                  </a:lnTo>
                  <a:lnTo>
                    <a:pt x="855" y="743"/>
                  </a:lnTo>
                  <a:lnTo>
                    <a:pt x="824" y="695"/>
                  </a:lnTo>
                  <a:lnTo>
                    <a:pt x="816" y="706"/>
                  </a:lnTo>
                  <a:lnTo>
                    <a:pt x="810" y="715"/>
                  </a:lnTo>
                  <a:lnTo>
                    <a:pt x="803" y="725"/>
                  </a:lnTo>
                  <a:lnTo>
                    <a:pt x="798" y="736"/>
                  </a:lnTo>
                  <a:lnTo>
                    <a:pt x="793" y="746"/>
                  </a:lnTo>
                  <a:lnTo>
                    <a:pt x="786" y="758"/>
                  </a:lnTo>
                  <a:lnTo>
                    <a:pt x="780" y="770"/>
                  </a:lnTo>
                  <a:lnTo>
                    <a:pt x="772" y="783"/>
                  </a:lnTo>
                  <a:lnTo>
                    <a:pt x="766" y="794"/>
                  </a:lnTo>
                  <a:lnTo>
                    <a:pt x="760" y="806"/>
                  </a:lnTo>
                  <a:lnTo>
                    <a:pt x="756" y="816"/>
                  </a:lnTo>
                  <a:lnTo>
                    <a:pt x="752" y="826"/>
                  </a:lnTo>
                  <a:lnTo>
                    <a:pt x="747" y="834"/>
                  </a:lnTo>
                  <a:lnTo>
                    <a:pt x="740" y="838"/>
                  </a:lnTo>
                  <a:lnTo>
                    <a:pt x="732" y="841"/>
                  </a:lnTo>
                  <a:lnTo>
                    <a:pt x="721" y="839"/>
                  </a:lnTo>
                  <a:lnTo>
                    <a:pt x="712" y="857"/>
                  </a:lnTo>
                  <a:lnTo>
                    <a:pt x="705" y="873"/>
                  </a:lnTo>
                  <a:lnTo>
                    <a:pt x="700" y="890"/>
                  </a:lnTo>
                  <a:lnTo>
                    <a:pt x="696" y="905"/>
                  </a:lnTo>
                  <a:lnTo>
                    <a:pt x="691" y="921"/>
                  </a:lnTo>
                  <a:lnTo>
                    <a:pt x="687" y="936"/>
                  </a:lnTo>
                  <a:lnTo>
                    <a:pt x="682" y="950"/>
                  </a:lnTo>
                  <a:lnTo>
                    <a:pt x="676" y="964"/>
                  </a:lnTo>
                  <a:lnTo>
                    <a:pt x="657" y="983"/>
                  </a:lnTo>
                  <a:lnTo>
                    <a:pt x="649" y="1005"/>
                  </a:lnTo>
                  <a:lnTo>
                    <a:pt x="650" y="1027"/>
                  </a:lnTo>
                  <a:lnTo>
                    <a:pt x="656" y="1050"/>
                  </a:lnTo>
                  <a:lnTo>
                    <a:pt x="665" y="1074"/>
                  </a:lnTo>
                  <a:lnTo>
                    <a:pt x="674" y="1099"/>
                  </a:lnTo>
                  <a:lnTo>
                    <a:pt x="679" y="1123"/>
                  </a:lnTo>
                  <a:lnTo>
                    <a:pt x="676" y="1148"/>
                  </a:lnTo>
                  <a:lnTo>
                    <a:pt x="673" y="1168"/>
                  </a:lnTo>
                  <a:lnTo>
                    <a:pt x="673" y="1185"/>
                  </a:lnTo>
                  <a:lnTo>
                    <a:pt x="676" y="1202"/>
                  </a:lnTo>
                  <a:lnTo>
                    <a:pt x="680" y="1218"/>
                  </a:lnTo>
                  <a:lnTo>
                    <a:pt x="684" y="1236"/>
                  </a:lnTo>
                  <a:lnTo>
                    <a:pt x="688" y="1253"/>
                  </a:lnTo>
                  <a:lnTo>
                    <a:pt x="688" y="1270"/>
                  </a:lnTo>
                  <a:lnTo>
                    <a:pt x="683" y="1290"/>
                  </a:lnTo>
                  <a:lnTo>
                    <a:pt x="674" y="1339"/>
                  </a:lnTo>
                  <a:lnTo>
                    <a:pt x="671" y="1389"/>
                  </a:lnTo>
                  <a:lnTo>
                    <a:pt x="669" y="1438"/>
                  </a:lnTo>
                  <a:lnTo>
                    <a:pt x="671" y="1488"/>
                  </a:lnTo>
                  <a:lnTo>
                    <a:pt x="671" y="1537"/>
                  </a:lnTo>
                  <a:lnTo>
                    <a:pt x="668" y="1587"/>
                  </a:lnTo>
                  <a:lnTo>
                    <a:pt x="662" y="1638"/>
                  </a:lnTo>
                  <a:lnTo>
                    <a:pt x="650" y="1688"/>
                  </a:lnTo>
                  <a:lnTo>
                    <a:pt x="638" y="1746"/>
                  </a:lnTo>
                  <a:lnTo>
                    <a:pt x="629" y="1805"/>
                  </a:lnTo>
                  <a:lnTo>
                    <a:pt x="621" y="1863"/>
                  </a:lnTo>
                  <a:lnTo>
                    <a:pt x="614" y="1923"/>
                  </a:lnTo>
                  <a:lnTo>
                    <a:pt x="607" y="1982"/>
                  </a:lnTo>
                  <a:lnTo>
                    <a:pt x="599" y="2041"/>
                  </a:lnTo>
                  <a:lnTo>
                    <a:pt x="588" y="2099"/>
                  </a:lnTo>
                  <a:lnTo>
                    <a:pt x="574" y="2156"/>
                  </a:lnTo>
                  <a:lnTo>
                    <a:pt x="571" y="2163"/>
                  </a:lnTo>
                  <a:lnTo>
                    <a:pt x="564" y="2166"/>
                  </a:lnTo>
                  <a:lnTo>
                    <a:pt x="555" y="2169"/>
                  </a:lnTo>
                  <a:lnTo>
                    <a:pt x="547" y="2170"/>
                  </a:lnTo>
                  <a:lnTo>
                    <a:pt x="548" y="2187"/>
                  </a:lnTo>
                  <a:lnTo>
                    <a:pt x="558" y="2202"/>
                  </a:lnTo>
                  <a:lnTo>
                    <a:pt x="570" y="2217"/>
                  </a:lnTo>
                  <a:lnTo>
                    <a:pt x="583" y="2232"/>
                  </a:lnTo>
                  <a:lnTo>
                    <a:pt x="593" y="2246"/>
                  </a:lnTo>
                  <a:lnTo>
                    <a:pt x="598" y="2258"/>
                  </a:lnTo>
                  <a:lnTo>
                    <a:pt x="593" y="2272"/>
                  </a:lnTo>
                  <a:lnTo>
                    <a:pt x="576" y="2285"/>
                  </a:lnTo>
                  <a:lnTo>
                    <a:pt x="560" y="2283"/>
                  </a:lnTo>
                  <a:lnTo>
                    <a:pt x="543" y="2281"/>
                  </a:lnTo>
                  <a:lnTo>
                    <a:pt x="525" y="2281"/>
                  </a:lnTo>
                  <a:lnTo>
                    <a:pt x="508" y="2280"/>
                  </a:lnTo>
                  <a:lnTo>
                    <a:pt x="492" y="2277"/>
                  </a:lnTo>
                  <a:lnTo>
                    <a:pt x="477" y="2272"/>
                  </a:lnTo>
                  <a:lnTo>
                    <a:pt x="463" y="2263"/>
                  </a:lnTo>
                  <a:lnTo>
                    <a:pt x="453" y="2249"/>
                  </a:lnTo>
                  <a:lnTo>
                    <a:pt x="448" y="2226"/>
                  </a:lnTo>
                  <a:lnTo>
                    <a:pt x="445" y="2201"/>
                  </a:lnTo>
                  <a:lnTo>
                    <a:pt x="446" y="2176"/>
                  </a:lnTo>
                  <a:lnTo>
                    <a:pt x="449" y="2151"/>
                  </a:lnTo>
                  <a:lnTo>
                    <a:pt x="439" y="2141"/>
                  </a:lnTo>
                  <a:lnTo>
                    <a:pt x="433" y="2128"/>
                  </a:lnTo>
                  <a:lnTo>
                    <a:pt x="431" y="2114"/>
                  </a:lnTo>
                  <a:lnTo>
                    <a:pt x="431" y="2101"/>
                  </a:lnTo>
                  <a:lnTo>
                    <a:pt x="433" y="2086"/>
                  </a:lnTo>
                  <a:lnTo>
                    <a:pt x="434" y="2071"/>
                  </a:lnTo>
                  <a:lnTo>
                    <a:pt x="435" y="2056"/>
                  </a:lnTo>
                  <a:lnTo>
                    <a:pt x="435" y="2042"/>
                  </a:lnTo>
                  <a:lnTo>
                    <a:pt x="441" y="1998"/>
                  </a:lnTo>
                  <a:lnTo>
                    <a:pt x="446" y="1953"/>
                  </a:lnTo>
                  <a:lnTo>
                    <a:pt x="450" y="1908"/>
                  </a:lnTo>
                  <a:lnTo>
                    <a:pt x="454" y="1863"/>
                  </a:lnTo>
                  <a:lnTo>
                    <a:pt x="456" y="1818"/>
                  </a:lnTo>
                  <a:lnTo>
                    <a:pt x="461" y="1775"/>
                  </a:lnTo>
                  <a:lnTo>
                    <a:pt x="465" y="1731"/>
                  </a:lnTo>
                  <a:lnTo>
                    <a:pt x="471" y="1688"/>
                  </a:lnTo>
                  <a:lnTo>
                    <a:pt x="461" y="1633"/>
                  </a:lnTo>
                  <a:lnTo>
                    <a:pt x="457" y="1575"/>
                  </a:lnTo>
                  <a:lnTo>
                    <a:pt x="454" y="1519"/>
                  </a:lnTo>
                  <a:lnTo>
                    <a:pt x="445" y="1467"/>
                  </a:lnTo>
                  <a:lnTo>
                    <a:pt x="441" y="1505"/>
                  </a:lnTo>
                  <a:lnTo>
                    <a:pt x="437" y="1544"/>
                  </a:lnTo>
                  <a:lnTo>
                    <a:pt x="432" y="1583"/>
                  </a:lnTo>
                  <a:lnTo>
                    <a:pt x="427" y="1621"/>
                  </a:lnTo>
                  <a:lnTo>
                    <a:pt x="424" y="1661"/>
                  </a:lnTo>
                  <a:lnTo>
                    <a:pt x="422" y="1700"/>
                  </a:lnTo>
                  <a:lnTo>
                    <a:pt x="423" y="1738"/>
                  </a:lnTo>
                  <a:lnTo>
                    <a:pt x="427" y="1776"/>
                  </a:lnTo>
                  <a:lnTo>
                    <a:pt x="427" y="1840"/>
                  </a:lnTo>
                  <a:lnTo>
                    <a:pt x="427" y="1908"/>
                  </a:lnTo>
                  <a:lnTo>
                    <a:pt x="426" y="1979"/>
                  </a:lnTo>
                  <a:lnTo>
                    <a:pt x="424" y="2048"/>
                  </a:lnTo>
                  <a:lnTo>
                    <a:pt x="415" y="2070"/>
                  </a:lnTo>
                  <a:lnTo>
                    <a:pt x="411" y="2094"/>
                  </a:lnTo>
                  <a:lnTo>
                    <a:pt x="410" y="2118"/>
                  </a:lnTo>
                  <a:lnTo>
                    <a:pt x="405" y="2142"/>
                  </a:lnTo>
                  <a:lnTo>
                    <a:pt x="409" y="2163"/>
                  </a:lnTo>
                  <a:lnTo>
                    <a:pt x="411" y="2185"/>
                  </a:lnTo>
                  <a:lnTo>
                    <a:pt x="411" y="2207"/>
                  </a:lnTo>
                  <a:lnTo>
                    <a:pt x="407" y="2227"/>
                  </a:lnTo>
                  <a:lnTo>
                    <a:pt x="395" y="2234"/>
                  </a:lnTo>
                  <a:lnTo>
                    <a:pt x="381" y="2240"/>
                  </a:lnTo>
                  <a:lnTo>
                    <a:pt x="369" y="2243"/>
                  </a:lnTo>
                  <a:lnTo>
                    <a:pt x="354" y="2246"/>
                  </a:lnTo>
                  <a:lnTo>
                    <a:pt x="340" y="2246"/>
                  </a:lnTo>
                  <a:lnTo>
                    <a:pt x="326" y="2243"/>
                  </a:lnTo>
                  <a:lnTo>
                    <a:pt x="312" y="2240"/>
                  </a:lnTo>
                  <a:lnTo>
                    <a:pt x="299" y="2234"/>
                  </a:lnTo>
                  <a:lnTo>
                    <a:pt x="288" y="2224"/>
                  </a:lnTo>
                  <a:lnTo>
                    <a:pt x="284" y="2210"/>
                  </a:lnTo>
                  <a:lnTo>
                    <a:pt x="284" y="2194"/>
                  </a:lnTo>
                  <a:lnTo>
                    <a:pt x="287" y="2179"/>
                  </a:lnTo>
                  <a:lnTo>
                    <a:pt x="298" y="2154"/>
                  </a:lnTo>
                  <a:lnTo>
                    <a:pt x="308" y="2127"/>
                  </a:lnTo>
                  <a:lnTo>
                    <a:pt x="312" y="2098"/>
                  </a:lnTo>
                  <a:lnTo>
                    <a:pt x="309" y="2070"/>
                  </a:lnTo>
                  <a:lnTo>
                    <a:pt x="291" y="2065"/>
                  </a:lnTo>
                  <a:lnTo>
                    <a:pt x="280" y="2055"/>
                  </a:lnTo>
                  <a:lnTo>
                    <a:pt x="274" y="2041"/>
                  </a:lnTo>
                  <a:lnTo>
                    <a:pt x="272" y="2025"/>
                  </a:lnTo>
                  <a:lnTo>
                    <a:pt x="271" y="2007"/>
                  </a:lnTo>
                  <a:lnTo>
                    <a:pt x="272" y="1989"/>
                  </a:lnTo>
                  <a:lnTo>
                    <a:pt x="272" y="1972"/>
                  </a:lnTo>
                  <a:lnTo>
                    <a:pt x="269" y="1956"/>
                  </a:lnTo>
                  <a:lnTo>
                    <a:pt x="260" y="1881"/>
                  </a:lnTo>
                  <a:lnTo>
                    <a:pt x="253" y="1802"/>
                  </a:lnTo>
                  <a:lnTo>
                    <a:pt x="246" y="1725"/>
                  </a:lnTo>
                  <a:lnTo>
                    <a:pt x="236" y="1651"/>
                  </a:lnTo>
                  <a:lnTo>
                    <a:pt x="227" y="1616"/>
                  </a:lnTo>
                  <a:lnTo>
                    <a:pt x="222" y="1581"/>
                  </a:lnTo>
                  <a:lnTo>
                    <a:pt x="216" y="1545"/>
                  </a:lnTo>
                  <a:lnTo>
                    <a:pt x="207" y="1511"/>
                  </a:lnTo>
                  <a:lnTo>
                    <a:pt x="212" y="1433"/>
                  </a:lnTo>
                  <a:lnTo>
                    <a:pt x="219" y="1357"/>
                  </a:lnTo>
                  <a:lnTo>
                    <a:pt x="221" y="1282"/>
                  </a:lnTo>
                  <a:lnTo>
                    <a:pt x="215" y="1208"/>
                  </a:lnTo>
                  <a:lnTo>
                    <a:pt x="214" y="1181"/>
                  </a:lnTo>
                  <a:lnTo>
                    <a:pt x="212" y="1155"/>
                  </a:lnTo>
                  <a:lnTo>
                    <a:pt x="212" y="1130"/>
                  </a:lnTo>
                  <a:lnTo>
                    <a:pt x="214" y="1103"/>
                  </a:lnTo>
                  <a:lnTo>
                    <a:pt x="221" y="1082"/>
                  </a:lnTo>
                  <a:lnTo>
                    <a:pt x="229" y="1062"/>
                  </a:lnTo>
                  <a:lnTo>
                    <a:pt x="238" y="1041"/>
                  </a:lnTo>
                  <a:lnTo>
                    <a:pt x="248" y="1020"/>
                  </a:lnTo>
                  <a:lnTo>
                    <a:pt x="252" y="998"/>
                  </a:lnTo>
                  <a:lnTo>
                    <a:pt x="254" y="978"/>
                  </a:lnTo>
                  <a:lnTo>
                    <a:pt x="250" y="958"/>
                  </a:lnTo>
                  <a:lnTo>
                    <a:pt x="238" y="938"/>
                  </a:lnTo>
                  <a:lnTo>
                    <a:pt x="245" y="875"/>
                  </a:lnTo>
                  <a:lnTo>
                    <a:pt x="251" y="811"/>
                  </a:lnTo>
                  <a:lnTo>
                    <a:pt x="254" y="747"/>
                  </a:lnTo>
                  <a:lnTo>
                    <a:pt x="251" y="684"/>
                  </a:lnTo>
                  <a:lnTo>
                    <a:pt x="246" y="693"/>
                  </a:lnTo>
                  <a:lnTo>
                    <a:pt x="243" y="703"/>
                  </a:lnTo>
                  <a:lnTo>
                    <a:pt x="241" y="715"/>
                  </a:lnTo>
                  <a:lnTo>
                    <a:pt x="237" y="725"/>
                  </a:lnTo>
                  <a:lnTo>
                    <a:pt x="233" y="735"/>
                  </a:lnTo>
                  <a:lnTo>
                    <a:pt x="227" y="741"/>
                  </a:lnTo>
                  <a:lnTo>
                    <a:pt x="218" y="745"/>
                  </a:lnTo>
                  <a:lnTo>
                    <a:pt x="205" y="743"/>
                  </a:lnTo>
                  <a:lnTo>
                    <a:pt x="206" y="769"/>
                  </a:lnTo>
                  <a:lnTo>
                    <a:pt x="205" y="794"/>
                  </a:lnTo>
                  <a:lnTo>
                    <a:pt x="201" y="820"/>
                  </a:lnTo>
                  <a:lnTo>
                    <a:pt x="197" y="844"/>
                  </a:lnTo>
                  <a:lnTo>
                    <a:pt x="190" y="868"/>
                  </a:lnTo>
                  <a:lnTo>
                    <a:pt x="182" y="892"/>
                  </a:lnTo>
                  <a:lnTo>
                    <a:pt x="173" y="915"/>
                  </a:lnTo>
                  <a:lnTo>
                    <a:pt x="163" y="938"/>
                  </a:lnTo>
                  <a:lnTo>
                    <a:pt x="155" y="960"/>
                  </a:lnTo>
                  <a:lnTo>
                    <a:pt x="146" y="983"/>
                  </a:lnTo>
                  <a:lnTo>
                    <a:pt x="138" y="1005"/>
                  </a:lnTo>
                  <a:lnTo>
                    <a:pt x="130" y="1028"/>
                  </a:lnTo>
                  <a:lnTo>
                    <a:pt x="122" y="1051"/>
                  </a:lnTo>
                  <a:lnTo>
                    <a:pt x="114" y="1075"/>
                  </a:lnTo>
                  <a:lnTo>
                    <a:pt x="107" y="1099"/>
                  </a:lnTo>
                  <a:lnTo>
                    <a:pt x="100" y="1122"/>
                  </a:lnTo>
                  <a:lnTo>
                    <a:pt x="108" y="1153"/>
                  </a:lnTo>
                  <a:lnTo>
                    <a:pt x="115" y="1185"/>
                  </a:lnTo>
                  <a:lnTo>
                    <a:pt x="114" y="1218"/>
                  </a:lnTo>
                  <a:lnTo>
                    <a:pt x="105" y="1249"/>
                  </a:lnTo>
                  <a:lnTo>
                    <a:pt x="100" y="1249"/>
                  </a:lnTo>
                  <a:lnTo>
                    <a:pt x="95" y="1249"/>
                  </a:lnTo>
                  <a:lnTo>
                    <a:pt x="92" y="1248"/>
                  </a:lnTo>
                  <a:lnTo>
                    <a:pt x="89" y="1246"/>
                  </a:lnTo>
                  <a:lnTo>
                    <a:pt x="89" y="1255"/>
                  </a:lnTo>
                  <a:lnTo>
                    <a:pt x="92" y="1264"/>
                  </a:lnTo>
                  <a:lnTo>
                    <a:pt x="97" y="1275"/>
                  </a:lnTo>
                  <a:lnTo>
                    <a:pt x="101" y="1284"/>
                  </a:lnTo>
                  <a:lnTo>
                    <a:pt x="105" y="1293"/>
                  </a:lnTo>
                  <a:lnTo>
                    <a:pt x="107" y="1302"/>
                  </a:lnTo>
                  <a:lnTo>
                    <a:pt x="106" y="1313"/>
                  </a:lnTo>
                  <a:lnTo>
                    <a:pt x="101" y="1322"/>
                  </a:lnTo>
                  <a:lnTo>
                    <a:pt x="92" y="1323"/>
                  </a:lnTo>
                  <a:lnTo>
                    <a:pt x="85" y="1322"/>
                  </a:lnTo>
                  <a:lnTo>
                    <a:pt x="77" y="1319"/>
                  </a:lnTo>
                  <a:lnTo>
                    <a:pt x="70" y="1313"/>
                  </a:lnTo>
                  <a:lnTo>
                    <a:pt x="64" y="1307"/>
                  </a:lnTo>
                  <a:lnTo>
                    <a:pt x="59" y="1300"/>
                  </a:lnTo>
                  <a:lnTo>
                    <a:pt x="54" y="1293"/>
                  </a:lnTo>
                  <a:lnTo>
                    <a:pt x="49" y="1286"/>
                  </a:lnTo>
                  <a:lnTo>
                    <a:pt x="42" y="1275"/>
                  </a:lnTo>
                  <a:lnTo>
                    <a:pt x="34" y="1264"/>
                  </a:lnTo>
                  <a:lnTo>
                    <a:pt x="24" y="1253"/>
                  </a:lnTo>
                  <a:lnTo>
                    <a:pt x="15" y="1243"/>
                  </a:lnTo>
                  <a:lnTo>
                    <a:pt x="7" y="1231"/>
                  </a:lnTo>
                  <a:lnTo>
                    <a:pt x="1" y="1219"/>
                  </a:lnTo>
                  <a:lnTo>
                    <a:pt x="0" y="1207"/>
                  </a:lnTo>
                  <a:lnTo>
                    <a:pt x="3" y="1193"/>
                  </a:lnTo>
                  <a:lnTo>
                    <a:pt x="30" y="1092"/>
                  </a:lnTo>
                  <a:lnTo>
                    <a:pt x="30" y="1052"/>
                  </a:lnTo>
                  <a:lnTo>
                    <a:pt x="36" y="1014"/>
                  </a:lnTo>
                  <a:lnTo>
                    <a:pt x="44" y="979"/>
                  </a:lnTo>
                  <a:lnTo>
                    <a:pt x="52" y="945"/>
                  </a:lnTo>
                  <a:lnTo>
                    <a:pt x="52" y="927"/>
                  </a:lnTo>
                  <a:lnTo>
                    <a:pt x="53" y="908"/>
                  </a:lnTo>
                  <a:lnTo>
                    <a:pt x="54" y="890"/>
                  </a:lnTo>
                  <a:lnTo>
                    <a:pt x="56" y="873"/>
                  </a:lnTo>
                  <a:lnTo>
                    <a:pt x="60" y="852"/>
                  </a:lnTo>
                  <a:lnTo>
                    <a:pt x="63" y="832"/>
                  </a:lnTo>
                  <a:lnTo>
                    <a:pt x="68" y="812"/>
                  </a:lnTo>
                  <a:lnTo>
                    <a:pt x="72" y="790"/>
                  </a:lnTo>
                  <a:lnTo>
                    <a:pt x="79" y="769"/>
                  </a:lnTo>
                  <a:lnTo>
                    <a:pt x="87" y="750"/>
                  </a:lnTo>
                  <a:lnTo>
                    <a:pt x="99" y="730"/>
                  </a:lnTo>
                  <a:lnTo>
                    <a:pt x="113" y="710"/>
                  </a:lnTo>
                  <a:lnTo>
                    <a:pt x="119" y="699"/>
                  </a:lnTo>
                  <a:lnTo>
                    <a:pt x="119" y="687"/>
                  </a:lnTo>
                  <a:lnTo>
                    <a:pt x="114" y="678"/>
                  </a:lnTo>
                  <a:lnTo>
                    <a:pt x="107" y="670"/>
                  </a:lnTo>
                  <a:lnTo>
                    <a:pt x="99" y="661"/>
                  </a:lnTo>
                  <a:lnTo>
                    <a:pt x="92" y="653"/>
                  </a:lnTo>
                  <a:lnTo>
                    <a:pt x="86" y="644"/>
                  </a:lnTo>
                  <a:lnTo>
                    <a:pt x="84" y="633"/>
                  </a:lnTo>
                  <a:lnTo>
                    <a:pt x="100" y="604"/>
                  </a:lnTo>
                  <a:lnTo>
                    <a:pt x="117" y="577"/>
                  </a:lnTo>
                  <a:lnTo>
                    <a:pt x="135" y="548"/>
                  </a:lnTo>
                  <a:lnTo>
                    <a:pt x="151" y="520"/>
                  </a:lnTo>
                  <a:lnTo>
                    <a:pt x="167" y="492"/>
                  </a:lnTo>
                  <a:lnTo>
                    <a:pt x="182" y="463"/>
                  </a:lnTo>
                  <a:lnTo>
                    <a:pt x="196" y="433"/>
                  </a:lnTo>
                  <a:lnTo>
                    <a:pt x="207" y="403"/>
                  </a:lnTo>
                  <a:lnTo>
                    <a:pt x="220" y="391"/>
                  </a:lnTo>
                  <a:lnTo>
                    <a:pt x="234" y="382"/>
                  </a:lnTo>
                  <a:lnTo>
                    <a:pt x="248" y="374"/>
                  </a:lnTo>
                  <a:lnTo>
                    <a:pt x="263" y="367"/>
                  </a:lnTo>
                  <a:lnTo>
                    <a:pt x="278" y="361"/>
                  </a:lnTo>
                  <a:lnTo>
                    <a:pt x="294" y="357"/>
                  </a:lnTo>
                  <a:lnTo>
                    <a:pt x="309" y="352"/>
                  </a:lnTo>
                  <a:lnTo>
                    <a:pt x="326" y="349"/>
                  </a:lnTo>
                  <a:lnTo>
                    <a:pt x="342" y="345"/>
                  </a:lnTo>
                  <a:lnTo>
                    <a:pt x="358" y="342"/>
                  </a:lnTo>
                  <a:lnTo>
                    <a:pt x="374" y="338"/>
                  </a:lnTo>
                  <a:lnTo>
                    <a:pt x="390" y="335"/>
                  </a:lnTo>
                  <a:lnTo>
                    <a:pt x="405" y="331"/>
                  </a:lnTo>
                  <a:lnTo>
                    <a:pt x="422" y="327"/>
                  </a:lnTo>
                  <a:lnTo>
                    <a:pt x="437" y="321"/>
                  </a:lnTo>
                  <a:lnTo>
                    <a:pt x="450" y="315"/>
                  </a:lnTo>
                  <a:lnTo>
                    <a:pt x="453" y="315"/>
                  </a:lnTo>
                  <a:lnTo>
                    <a:pt x="456" y="315"/>
                  </a:lnTo>
                  <a:lnTo>
                    <a:pt x="458" y="315"/>
                  </a:lnTo>
                  <a:lnTo>
                    <a:pt x="460" y="313"/>
                  </a:lnTo>
                  <a:lnTo>
                    <a:pt x="449" y="299"/>
                  </a:lnTo>
                  <a:lnTo>
                    <a:pt x="442" y="284"/>
                  </a:lnTo>
                  <a:lnTo>
                    <a:pt x="437" y="268"/>
                  </a:lnTo>
                  <a:lnTo>
                    <a:pt x="433" y="252"/>
                  </a:lnTo>
                  <a:lnTo>
                    <a:pt x="430" y="235"/>
                  </a:lnTo>
                  <a:lnTo>
                    <a:pt x="427" y="219"/>
                  </a:lnTo>
                  <a:lnTo>
                    <a:pt x="425" y="201"/>
                  </a:lnTo>
                  <a:lnTo>
                    <a:pt x="423" y="184"/>
                  </a:lnTo>
                  <a:lnTo>
                    <a:pt x="431" y="157"/>
                  </a:lnTo>
                  <a:lnTo>
                    <a:pt x="420" y="133"/>
                  </a:lnTo>
                  <a:lnTo>
                    <a:pt x="422" y="108"/>
                  </a:lnTo>
                  <a:lnTo>
                    <a:pt x="430" y="83"/>
                  </a:lnTo>
                  <a:lnTo>
                    <a:pt x="438" y="58"/>
                  </a:lnTo>
                  <a:lnTo>
                    <a:pt x="433" y="52"/>
                  </a:lnTo>
                  <a:lnTo>
                    <a:pt x="434" y="43"/>
                  </a:lnTo>
                  <a:lnTo>
                    <a:pt x="438" y="35"/>
                  </a:lnTo>
                  <a:lnTo>
                    <a:pt x="441" y="28"/>
                  </a:lnTo>
                  <a:lnTo>
                    <a:pt x="460" y="15"/>
                  </a:lnTo>
                  <a:lnTo>
                    <a:pt x="482" y="7"/>
                  </a:lnTo>
                  <a:lnTo>
                    <a:pt x="503" y="1"/>
                  </a:lnTo>
                  <a:lnTo>
                    <a:pt x="528" y="0"/>
                  </a:lnTo>
                  <a:lnTo>
                    <a:pt x="552" y="1"/>
                  </a:lnTo>
                  <a:lnTo>
                    <a:pt x="575" y="4"/>
                  </a:lnTo>
                  <a:lnTo>
                    <a:pt x="597" y="11"/>
                  </a:lnTo>
                  <a:lnTo>
                    <a:pt x="617" y="19"/>
                  </a:lnTo>
                  <a:lnTo>
                    <a:pt x="636" y="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a:extLst>
              <a:ext uri="{FF2B5EF4-FFF2-40B4-BE49-F238E27FC236}">
                <a16:creationId xmlns:a16="http://schemas.microsoft.com/office/drawing/2014/main" id="{E92EFC40-1F9B-0663-A39F-3AB0365292C0}"/>
              </a:ext>
            </a:extLst>
          </p:cNvPr>
          <p:cNvSpPr>
            <a:spLocks noGrp="1" noChangeArrowheads="1"/>
          </p:cNvSpPr>
          <p:nvPr>
            <p:ph type="title"/>
          </p:nvPr>
        </p:nvSpPr>
        <p:spPr/>
        <p:txBody>
          <a:bodyPr/>
          <a:lstStyle/>
          <a:p>
            <a:r>
              <a:rPr lang="en-US" altLang="LID4096"/>
              <a:t>Summary</a:t>
            </a:r>
            <a:endParaRPr lang="en-CA" altLang="LID4096"/>
          </a:p>
        </p:txBody>
      </p:sp>
      <p:sp>
        <p:nvSpPr>
          <p:cNvPr id="483331" name="Rectangle 3">
            <a:extLst>
              <a:ext uri="{FF2B5EF4-FFF2-40B4-BE49-F238E27FC236}">
                <a16:creationId xmlns:a16="http://schemas.microsoft.com/office/drawing/2014/main" id="{DA03B2D5-2787-866D-FEFE-3303DC75AA3B}"/>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grpSp>
        <p:nvGrpSpPr>
          <p:cNvPr id="483349" name="Group 21">
            <a:extLst>
              <a:ext uri="{FF2B5EF4-FFF2-40B4-BE49-F238E27FC236}">
                <a16:creationId xmlns:a16="http://schemas.microsoft.com/office/drawing/2014/main" id="{2F055F5F-730E-CD33-27C5-C4D11C516729}"/>
              </a:ext>
            </a:extLst>
          </p:cNvPr>
          <p:cNvGrpSpPr>
            <a:grpSpLocks/>
          </p:cNvGrpSpPr>
          <p:nvPr/>
        </p:nvGrpSpPr>
        <p:grpSpPr bwMode="auto">
          <a:xfrm>
            <a:off x="228600" y="6096000"/>
            <a:ext cx="8458200" cy="762000"/>
            <a:chOff x="192" y="3648"/>
            <a:chExt cx="5328" cy="480"/>
          </a:xfrm>
        </p:grpSpPr>
        <p:sp>
          <p:nvSpPr>
            <p:cNvPr id="483350" name="AutoShape 22">
              <a:extLst>
                <a:ext uri="{FF2B5EF4-FFF2-40B4-BE49-F238E27FC236}">
                  <a16:creationId xmlns:a16="http://schemas.microsoft.com/office/drawing/2014/main" id="{6197D47D-198D-95D3-F1BC-B17FBF32CD31}"/>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483351" name="Text Box 23">
              <a:extLst>
                <a:ext uri="{FF2B5EF4-FFF2-40B4-BE49-F238E27FC236}">
                  <a16:creationId xmlns:a16="http://schemas.microsoft.com/office/drawing/2014/main" id="{1BF726CE-E5F9-876B-27AB-0411E3DA8DDB}"/>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483352" name="Text Box 24">
              <a:extLst>
                <a:ext uri="{FF2B5EF4-FFF2-40B4-BE49-F238E27FC236}">
                  <a16:creationId xmlns:a16="http://schemas.microsoft.com/office/drawing/2014/main" id="{8B8DA356-0BCE-15AF-1FF5-3538EB62EE8B}"/>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483353" name="Text Box 25">
              <a:extLst>
                <a:ext uri="{FF2B5EF4-FFF2-40B4-BE49-F238E27FC236}">
                  <a16:creationId xmlns:a16="http://schemas.microsoft.com/office/drawing/2014/main" id="{DBB8FBEB-27D6-285B-87E0-67DFB7A74ABC}"/>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pic>
        <p:nvPicPr>
          <p:cNvPr id="483354" name="Picture 26">
            <a:extLst>
              <a:ext uri="{FF2B5EF4-FFF2-40B4-BE49-F238E27FC236}">
                <a16:creationId xmlns:a16="http://schemas.microsoft.com/office/drawing/2014/main" id="{BA9DEB0E-0DA3-D0CA-983E-1DB78994E1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200400"/>
            <a:ext cx="1941513"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3356" name="Rectangle 28">
            <a:extLst>
              <a:ext uri="{FF2B5EF4-FFF2-40B4-BE49-F238E27FC236}">
                <a16:creationId xmlns:a16="http://schemas.microsoft.com/office/drawing/2014/main" id="{EB675F74-2539-CD94-EF27-EE9E64527132}"/>
              </a:ext>
            </a:extLst>
          </p:cNvPr>
          <p:cNvSpPr>
            <a:spLocks noChangeArrowheads="1"/>
          </p:cNvSpPr>
          <p:nvPr/>
        </p:nvSpPr>
        <p:spPr bwMode="auto">
          <a:xfrm>
            <a:off x="2362200" y="4419600"/>
            <a:ext cx="34131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2800" b="0" i="1">
                <a:solidFill>
                  <a:srgbClr val="000066"/>
                </a:solidFill>
                <a:latin typeface="Verdana" panose="020B0604030504040204" pitchFamily="34" charset="0"/>
              </a:rPr>
              <a:t>How do people </a:t>
            </a:r>
            <a:br>
              <a:rPr lang="en-US" altLang="LID4096" sz="2800" b="0" i="1">
                <a:solidFill>
                  <a:srgbClr val="000066"/>
                </a:solidFill>
                <a:latin typeface="Verdana" panose="020B0604030504040204" pitchFamily="34" charset="0"/>
              </a:rPr>
            </a:br>
            <a:r>
              <a:rPr lang="en-US" altLang="LID4096" sz="2800" b="0" i="1">
                <a:solidFill>
                  <a:srgbClr val="000066"/>
                </a:solidFill>
                <a:latin typeface="Verdana" panose="020B0604030504040204" pitchFamily="34" charset="0"/>
              </a:rPr>
              <a:t>judge availability?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3356"/>
                                        </p:tgtEl>
                                        <p:attrNameLst>
                                          <p:attrName>style.visibility</p:attrName>
                                        </p:attrNameLst>
                                      </p:cBhvr>
                                      <p:to>
                                        <p:strVal val="visible"/>
                                      </p:to>
                                    </p:set>
                                    <p:animEffect transition="in" filter="dissolve">
                                      <p:cBhvr>
                                        <p:cTn id="7" dur="500"/>
                                        <p:tgtEl>
                                          <p:spTgt spid="483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356"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a:extLst>
              <a:ext uri="{FF2B5EF4-FFF2-40B4-BE49-F238E27FC236}">
                <a16:creationId xmlns:a16="http://schemas.microsoft.com/office/drawing/2014/main" id="{78DEF333-9120-CDD9-BEE7-D700BE779AFE}"/>
              </a:ext>
            </a:extLst>
          </p:cNvPr>
          <p:cNvSpPr>
            <a:spLocks noGrp="1" noChangeArrowheads="1"/>
          </p:cNvSpPr>
          <p:nvPr>
            <p:ph type="title"/>
          </p:nvPr>
        </p:nvSpPr>
        <p:spPr/>
        <p:txBody>
          <a:bodyPr/>
          <a:lstStyle/>
          <a:p>
            <a:r>
              <a:rPr lang="en-US" altLang="LID4096"/>
              <a:t>Summary</a:t>
            </a:r>
            <a:endParaRPr lang="en-CA" altLang="LID4096"/>
          </a:p>
        </p:txBody>
      </p:sp>
      <p:sp>
        <p:nvSpPr>
          <p:cNvPr id="584707" name="Rectangle 3">
            <a:extLst>
              <a:ext uri="{FF2B5EF4-FFF2-40B4-BE49-F238E27FC236}">
                <a16:creationId xmlns:a16="http://schemas.microsoft.com/office/drawing/2014/main" id="{10CC8B3D-02EE-4402-D55F-810307BFE0F6}"/>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pic>
        <p:nvPicPr>
          <p:cNvPr id="584708" name="Picture 4">
            <a:extLst>
              <a:ext uri="{FF2B5EF4-FFF2-40B4-BE49-F238E27FC236}">
                <a16:creationId xmlns:a16="http://schemas.microsoft.com/office/drawing/2014/main" id="{D80E127C-B3B8-E348-B45B-684AD5344E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352800"/>
            <a:ext cx="2163763"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84709" name="Group 5">
            <a:extLst>
              <a:ext uri="{FF2B5EF4-FFF2-40B4-BE49-F238E27FC236}">
                <a16:creationId xmlns:a16="http://schemas.microsoft.com/office/drawing/2014/main" id="{610CDB83-43F2-A956-3393-A56C7E6BC6F5}"/>
              </a:ext>
            </a:extLst>
          </p:cNvPr>
          <p:cNvGrpSpPr>
            <a:grpSpLocks/>
          </p:cNvGrpSpPr>
          <p:nvPr/>
        </p:nvGrpSpPr>
        <p:grpSpPr bwMode="auto">
          <a:xfrm>
            <a:off x="228600" y="6096000"/>
            <a:ext cx="8458200" cy="762000"/>
            <a:chOff x="192" y="3648"/>
            <a:chExt cx="5328" cy="480"/>
          </a:xfrm>
        </p:grpSpPr>
        <p:sp>
          <p:nvSpPr>
            <p:cNvPr id="584710" name="AutoShape 6">
              <a:extLst>
                <a:ext uri="{FF2B5EF4-FFF2-40B4-BE49-F238E27FC236}">
                  <a16:creationId xmlns:a16="http://schemas.microsoft.com/office/drawing/2014/main" id="{A6843B15-F9EF-34D3-461A-A8267146A2D5}"/>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84711" name="Text Box 7">
              <a:extLst>
                <a:ext uri="{FF2B5EF4-FFF2-40B4-BE49-F238E27FC236}">
                  <a16:creationId xmlns:a16="http://schemas.microsoft.com/office/drawing/2014/main" id="{28C42D4B-1672-9E21-0184-309AEAC28FF4}"/>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84712" name="Text Box 8">
              <a:extLst>
                <a:ext uri="{FF2B5EF4-FFF2-40B4-BE49-F238E27FC236}">
                  <a16:creationId xmlns:a16="http://schemas.microsoft.com/office/drawing/2014/main" id="{FC2AF6F4-1120-CE4B-6C05-702593E138EF}"/>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84713" name="Text Box 9">
              <a:extLst>
                <a:ext uri="{FF2B5EF4-FFF2-40B4-BE49-F238E27FC236}">
                  <a16:creationId xmlns:a16="http://schemas.microsoft.com/office/drawing/2014/main" id="{F19A0890-40AF-E75C-AF7C-3AE909440BD8}"/>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a:extLst>
              <a:ext uri="{FF2B5EF4-FFF2-40B4-BE49-F238E27FC236}">
                <a16:creationId xmlns:a16="http://schemas.microsoft.com/office/drawing/2014/main" id="{3D0082BC-BBEB-0436-6839-1F543412C6E6}"/>
              </a:ext>
            </a:extLst>
          </p:cNvPr>
          <p:cNvSpPr>
            <a:spLocks noGrp="1" noChangeArrowheads="1"/>
          </p:cNvSpPr>
          <p:nvPr>
            <p:ph type="title"/>
          </p:nvPr>
        </p:nvSpPr>
        <p:spPr/>
        <p:txBody>
          <a:bodyPr/>
          <a:lstStyle/>
          <a:p>
            <a:r>
              <a:rPr lang="en-US" altLang="LID4096"/>
              <a:t>Summary</a:t>
            </a:r>
            <a:endParaRPr lang="en-CA" altLang="LID4096"/>
          </a:p>
        </p:txBody>
      </p:sp>
      <p:sp>
        <p:nvSpPr>
          <p:cNvPr id="500739" name="Rectangle 3">
            <a:extLst>
              <a:ext uri="{FF2B5EF4-FFF2-40B4-BE49-F238E27FC236}">
                <a16:creationId xmlns:a16="http://schemas.microsoft.com/office/drawing/2014/main" id="{E8D731B0-0429-692F-AF65-E6E33519C7AB}"/>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grpSp>
        <p:nvGrpSpPr>
          <p:cNvPr id="500741" name="Group 5">
            <a:extLst>
              <a:ext uri="{FF2B5EF4-FFF2-40B4-BE49-F238E27FC236}">
                <a16:creationId xmlns:a16="http://schemas.microsoft.com/office/drawing/2014/main" id="{A23D08FC-9092-6F03-DB14-9521C128887A}"/>
              </a:ext>
            </a:extLst>
          </p:cNvPr>
          <p:cNvGrpSpPr>
            <a:grpSpLocks/>
          </p:cNvGrpSpPr>
          <p:nvPr/>
        </p:nvGrpSpPr>
        <p:grpSpPr bwMode="auto">
          <a:xfrm>
            <a:off x="228600" y="6096000"/>
            <a:ext cx="8458200" cy="762000"/>
            <a:chOff x="192" y="3648"/>
            <a:chExt cx="5328" cy="480"/>
          </a:xfrm>
        </p:grpSpPr>
        <p:sp>
          <p:nvSpPr>
            <p:cNvPr id="500742" name="AutoShape 6">
              <a:extLst>
                <a:ext uri="{FF2B5EF4-FFF2-40B4-BE49-F238E27FC236}">
                  <a16:creationId xmlns:a16="http://schemas.microsoft.com/office/drawing/2014/main" id="{7855F095-E6E6-3E99-FE08-1270BCA7DE85}"/>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0743" name="Text Box 7">
              <a:extLst>
                <a:ext uri="{FF2B5EF4-FFF2-40B4-BE49-F238E27FC236}">
                  <a16:creationId xmlns:a16="http://schemas.microsoft.com/office/drawing/2014/main" id="{2F7D811B-3F9E-779F-F8BA-12B0F594805F}"/>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00744" name="Text Box 8">
              <a:extLst>
                <a:ext uri="{FF2B5EF4-FFF2-40B4-BE49-F238E27FC236}">
                  <a16:creationId xmlns:a16="http://schemas.microsoft.com/office/drawing/2014/main" id="{1F52A38F-FD63-AA81-FA98-38A0112BC1E0}"/>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00745" name="Text Box 9">
              <a:extLst>
                <a:ext uri="{FF2B5EF4-FFF2-40B4-BE49-F238E27FC236}">
                  <a16:creationId xmlns:a16="http://schemas.microsoft.com/office/drawing/2014/main" id="{99DF7008-FA18-94C7-1BB6-CF2C9813B552}"/>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pic>
        <p:nvPicPr>
          <p:cNvPr id="500746" name="Picture 10">
            <a:extLst>
              <a:ext uri="{FF2B5EF4-FFF2-40B4-BE49-F238E27FC236}">
                <a16:creationId xmlns:a16="http://schemas.microsoft.com/office/drawing/2014/main" id="{A4C6CF57-A5D5-961B-E816-EDCC8696AF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581400"/>
            <a:ext cx="169545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a:extLst>
              <a:ext uri="{FF2B5EF4-FFF2-40B4-BE49-F238E27FC236}">
                <a16:creationId xmlns:a16="http://schemas.microsoft.com/office/drawing/2014/main" id="{3B220061-27C5-D33B-4D44-11284CE9A561}"/>
              </a:ext>
            </a:extLst>
          </p:cNvPr>
          <p:cNvSpPr>
            <a:spLocks noGrp="1" noChangeArrowheads="1"/>
          </p:cNvSpPr>
          <p:nvPr>
            <p:ph type="title"/>
          </p:nvPr>
        </p:nvSpPr>
        <p:spPr/>
        <p:txBody>
          <a:bodyPr/>
          <a:lstStyle/>
          <a:p>
            <a:r>
              <a:rPr lang="en-US" altLang="LID4096"/>
              <a:t>Summary</a:t>
            </a:r>
            <a:endParaRPr lang="en-CA" altLang="LID4096"/>
          </a:p>
        </p:txBody>
      </p:sp>
      <p:sp>
        <p:nvSpPr>
          <p:cNvPr id="606211" name="Rectangle 3">
            <a:extLst>
              <a:ext uri="{FF2B5EF4-FFF2-40B4-BE49-F238E27FC236}">
                <a16:creationId xmlns:a16="http://schemas.microsoft.com/office/drawing/2014/main" id="{6D8CEA5C-367E-471A-B9AF-85ABB15C981D}"/>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grpSp>
        <p:nvGrpSpPr>
          <p:cNvPr id="606212" name="Group 4">
            <a:extLst>
              <a:ext uri="{FF2B5EF4-FFF2-40B4-BE49-F238E27FC236}">
                <a16:creationId xmlns:a16="http://schemas.microsoft.com/office/drawing/2014/main" id="{55E2D198-5B5E-A830-D923-D5D776EA038D}"/>
              </a:ext>
            </a:extLst>
          </p:cNvPr>
          <p:cNvGrpSpPr>
            <a:grpSpLocks/>
          </p:cNvGrpSpPr>
          <p:nvPr/>
        </p:nvGrpSpPr>
        <p:grpSpPr bwMode="auto">
          <a:xfrm>
            <a:off x="228600" y="6096000"/>
            <a:ext cx="8458200" cy="762000"/>
            <a:chOff x="192" y="3648"/>
            <a:chExt cx="5328" cy="480"/>
          </a:xfrm>
        </p:grpSpPr>
        <p:sp>
          <p:nvSpPr>
            <p:cNvPr id="606213" name="AutoShape 5">
              <a:extLst>
                <a:ext uri="{FF2B5EF4-FFF2-40B4-BE49-F238E27FC236}">
                  <a16:creationId xmlns:a16="http://schemas.microsoft.com/office/drawing/2014/main" id="{8EC59E9D-2BF6-E5E6-56C2-8CA9E39DFA91}"/>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06214" name="Text Box 6">
              <a:extLst>
                <a:ext uri="{FF2B5EF4-FFF2-40B4-BE49-F238E27FC236}">
                  <a16:creationId xmlns:a16="http://schemas.microsoft.com/office/drawing/2014/main" id="{663C7561-AF34-DF8B-6B06-0D8A5C79A38C}"/>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606215" name="Text Box 7">
              <a:extLst>
                <a:ext uri="{FF2B5EF4-FFF2-40B4-BE49-F238E27FC236}">
                  <a16:creationId xmlns:a16="http://schemas.microsoft.com/office/drawing/2014/main" id="{05A18DC6-8721-E9EE-8048-06513287EA55}"/>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606216" name="Text Box 8">
              <a:extLst>
                <a:ext uri="{FF2B5EF4-FFF2-40B4-BE49-F238E27FC236}">
                  <a16:creationId xmlns:a16="http://schemas.microsoft.com/office/drawing/2014/main" id="{25615EB5-A676-892D-7536-59CCC586A661}"/>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pic>
        <p:nvPicPr>
          <p:cNvPr id="606218" name="Picture 10">
            <a:extLst>
              <a:ext uri="{FF2B5EF4-FFF2-40B4-BE49-F238E27FC236}">
                <a16:creationId xmlns:a16="http://schemas.microsoft.com/office/drawing/2014/main" id="{EC7EA416-9F0E-0D16-AFC0-FC44007A5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581400"/>
            <a:ext cx="3581400" cy="2552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1026">
            <a:extLst>
              <a:ext uri="{FF2B5EF4-FFF2-40B4-BE49-F238E27FC236}">
                <a16:creationId xmlns:a16="http://schemas.microsoft.com/office/drawing/2014/main" id="{B3DA805C-ACB5-6E10-3124-5D11C2BBAFC9}"/>
              </a:ext>
            </a:extLst>
          </p:cNvPr>
          <p:cNvSpPr>
            <a:spLocks noGrp="1" noChangeArrowheads="1"/>
          </p:cNvSpPr>
          <p:nvPr>
            <p:ph type="title"/>
          </p:nvPr>
        </p:nvSpPr>
        <p:spPr/>
        <p:txBody>
          <a:bodyPr/>
          <a:lstStyle/>
          <a:p>
            <a:r>
              <a:rPr lang="en-US" altLang="LID4096"/>
              <a:t>Summary</a:t>
            </a:r>
            <a:endParaRPr lang="en-CA" altLang="LID4096"/>
          </a:p>
        </p:txBody>
      </p:sp>
      <p:sp>
        <p:nvSpPr>
          <p:cNvPr id="501763" name="Rectangle 1027">
            <a:extLst>
              <a:ext uri="{FF2B5EF4-FFF2-40B4-BE49-F238E27FC236}">
                <a16:creationId xmlns:a16="http://schemas.microsoft.com/office/drawing/2014/main" id="{CAC9D75D-C1A1-32A1-E092-2A20D82C06D9}"/>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grpSp>
        <p:nvGrpSpPr>
          <p:cNvPr id="501764" name="Group 1028">
            <a:extLst>
              <a:ext uri="{FF2B5EF4-FFF2-40B4-BE49-F238E27FC236}">
                <a16:creationId xmlns:a16="http://schemas.microsoft.com/office/drawing/2014/main" id="{C586526B-5E48-A3DC-BF20-D205BAF3FB33}"/>
              </a:ext>
            </a:extLst>
          </p:cNvPr>
          <p:cNvGrpSpPr>
            <a:grpSpLocks/>
          </p:cNvGrpSpPr>
          <p:nvPr/>
        </p:nvGrpSpPr>
        <p:grpSpPr bwMode="auto">
          <a:xfrm>
            <a:off x="228600" y="6096000"/>
            <a:ext cx="8458200" cy="762000"/>
            <a:chOff x="192" y="3648"/>
            <a:chExt cx="5328" cy="480"/>
          </a:xfrm>
        </p:grpSpPr>
        <p:sp>
          <p:nvSpPr>
            <p:cNvPr id="501765" name="AutoShape 1029">
              <a:extLst>
                <a:ext uri="{FF2B5EF4-FFF2-40B4-BE49-F238E27FC236}">
                  <a16:creationId xmlns:a16="http://schemas.microsoft.com/office/drawing/2014/main" id="{F1E01011-4404-69E5-6D6D-AC015258A286}"/>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99FF66"/>
                </a:gs>
                <a:gs pos="100000">
                  <a:srgbClr val="009999"/>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1766" name="Text Box 1030">
              <a:extLst>
                <a:ext uri="{FF2B5EF4-FFF2-40B4-BE49-F238E27FC236}">
                  <a16:creationId xmlns:a16="http://schemas.microsoft.com/office/drawing/2014/main" id="{4A62161A-B6CE-D4CB-63D8-C3A125485BAE}"/>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01767" name="Text Box 1031">
              <a:extLst>
                <a:ext uri="{FF2B5EF4-FFF2-40B4-BE49-F238E27FC236}">
                  <a16:creationId xmlns:a16="http://schemas.microsoft.com/office/drawing/2014/main" id="{54289762-B970-6D57-95EC-F594EB7A5C4E}"/>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01768" name="Text Box 1032">
              <a:extLst>
                <a:ext uri="{FF2B5EF4-FFF2-40B4-BE49-F238E27FC236}">
                  <a16:creationId xmlns:a16="http://schemas.microsoft.com/office/drawing/2014/main" id="{E7D784FF-DE87-E56F-AD67-8EA8FC245244}"/>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awareness information</a:t>
              </a:r>
            </a:p>
          </p:txBody>
        </p:sp>
      </p:grpSp>
      <p:graphicFrame>
        <p:nvGraphicFramePr>
          <p:cNvPr id="501769" name="Object 1033">
            <a:extLst>
              <a:ext uri="{FF2B5EF4-FFF2-40B4-BE49-F238E27FC236}">
                <a16:creationId xmlns:a16="http://schemas.microsoft.com/office/drawing/2014/main" id="{52AC19ED-D7E4-273E-C3EA-2842AEA2E48E}"/>
              </a:ext>
            </a:extLst>
          </p:cNvPr>
          <p:cNvGraphicFramePr>
            <a:graphicFrameLocks noChangeAspect="1"/>
          </p:cNvGraphicFramePr>
          <p:nvPr/>
        </p:nvGraphicFramePr>
        <p:xfrm>
          <a:off x="2743200" y="3733800"/>
          <a:ext cx="3200400" cy="2400300"/>
        </p:xfrm>
        <a:graphic>
          <a:graphicData uri="http://schemas.openxmlformats.org/presentationml/2006/ole">
            <mc:AlternateContent xmlns:mc="http://schemas.openxmlformats.org/markup-compatibility/2006">
              <mc:Choice xmlns:v="urn:schemas-microsoft-com:vml" Requires="v">
                <p:oleObj name="Slide" r:id="rId2" imgW="4572000" imgH="3429000" progId="PowerPoint.Slide.8">
                  <p:embed/>
                </p:oleObj>
              </mc:Choice>
              <mc:Fallback>
                <p:oleObj name="Slide" r:id="rId2" imgW="4572000" imgH="3429000" progId="PowerPoint.Slide.8">
                  <p:embed/>
                  <p:pic>
                    <p:nvPicPr>
                      <p:cNvPr id="0" name="Object 10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733800"/>
                        <a:ext cx="32004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a:extLst>
              <a:ext uri="{FF2B5EF4-FFF2-40B4-BE49-F238E27FC236}">
                <a16:creationId xmlns:a16="http://schemas.microsoft.com/office/drawing/2014/main" id="{3E092BF3-81B0-ABB9-E331-8109CB7BC098}"/>
              </a:ext>
            </a:extLst>
          </p:cNvPr>
          <p:cNvSpPr>
            <a:spLocks noGrp="1" noChangeArrowheads="1"/>
          </p:cNvSpPr>
          <p:nvPr>
            <p:ph type="title"/>
          </p:nvPr>
        </p:nvSpPr>
        <p:spPr/>
        <p:txBody>
          <a:bodyPr/>
          <a:lstStyle/>
          <a:p>
            <a:r>
              <a:rPr lang="en-US" altLang="LID4096"/>
              <a:t>Summary</a:t>
            </a:r>
            <a:endParaRPr lang="en-CA" altLang="LID4096"/>
          </a:p>
        </p:txBody>
      </p:sp>
      <p:sp>
        <p:nvSpPr>
          <p:cNvPr id="502787" name="Rectangle 3">
            <a:extLst>
              <a:ext uri="{FF2B5EF4-FFF2-40B4-BE49-F238E27FC236}">
                <a16:creationId xmlns:a16="http://schemas.microsoft.com/office/drawing/2014/main" id="{200DF857-B400-39B0-0BB4-ECF38A3FE750}"/>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grpSp>
        <p:nvGrpSpPr>
          <p:cNvPr id="502818" name="Group 34">
            <a:extLst>
              <a:ext uri="{FF2B5EF4-FFF2-40B4-BE49-F238E27FC236}">
                <a16:creationId xmlns:a16="http://schemas.microsoft.com/office/drawing/2014/main" id="{E5B93A75-FDD3-E6B5-EA4A-B581E8738017}"/>
              </a:ext>
            </a:extLst>
          </p:cNvPr>
          <p:cNvGrpSpPr>
            <a:grpSpLocks/>
          </p:cNvGrpSpPr>
          <p:nvPr/>
        </p:nvGrpSpPr>
        <p:grpSpPr bwMode="auto">
          <a:xfrm>
            <a:off x="6934200" y="3276600"/>
            <a:ext cx="1427163" cy="2895600"/>
            <a:chOff x="3696" y="1008"/>
            <a:chExt cx="1302" cy="2640"/>
          </a:xfrm>
        </p:grpSpPr>
        <p:grpSp>
          <p:nvGrpSpPr>
            <p:cNvPr id="502793" name="Group 9">
              <a:extLst>
                <a:ext uri="{FF2B5EF4-FFF2-40B4-BE49-F238E27FC236}">
                  <a16:creationId xmlns:a16="http://schemas.microsoft.com/office/drawing/2014/main" id="{7907768A-B1FA-D211-9FF6-7E694AB87CF1}"/>
                </a:ext>
              </a:extLst>
            </p:cNvPr>
            <p:cNvGrpSpPr>
              <a:grpSpLocks/>
            </p:cNvGrpSpPr>
            <p:nvPr/>
          </p:nvGrpSpPr>
          <p:grpSpPr bwMode="auto">
            <a:xfrm>
              <a:off x="3790" y="2259"/>
              <a:ext cx="1208" cy="1389"/>
              <a:chOff x="3790" y="2259"/>
              <a:chExt cx="1208" cy="1389"/>
            </a:xfrm>
          </p:grpSpPr>
          <p:sp>
            <p:nvSpPr>
              <p:cNvPr id="502794" name="Oval 10">
                <a:extLst>
                  <a:ext uri="{FF2B5EF4-FFF2-40B4-BE49-F238E27FC236}">
                    <a16:creationId xmlns:a16="http://schemas.microsoft.com/office/drawing/2014/main" id="{F157E364-4ACE-ACCF-1964-13FA3828797E}"/>
                  </a:ext>
                </a:extLst>
              </p:cNvPr>
              <p:cNvSpPr>
                <a:spLocks noChangeArrowheads="1"/>
              </p:cNvSpPr>
              <p:nvPr/>
            </p:nvSpPr>
            <p:spPr bwMode="auto">
              <a:xfrm>
                <a:off x="3790" y="2634"/>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795" name="Oval 11">
                <a:extLst>
                  <a:ext uri="{FF2B5EF4-FFF2-40B4-BE49-F238E27FC236}">
                    <a16:creationId xmlns:a16="http://schemas.microsoft.com/office/drawing/2014/main" id="{BF79524F-D81C-A94B-0DEA-19928EA33BBD}"/>
                  </a:ext>
                </a:extLst>
              </p:cNvPr>
              <p:cNvSpPr>
                <a:spLocks noChangeArrowheads="1"/>
              </p:cNvSpPr>
              <p:nvPr/>
            </p:nvSpPr>
            <p:spPr bwMode="auto">
              <a:xfrm>
                <a:off x="3790" y="2616"/>
                <a:ext cx="898" cy="316"/>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796" name="AutoShape 12">
                <a:extLst>
                  <a:ext uri="{FF2B5EF4-FFF2-40B4-BE49-F238E27FC236}">
                    <a16:creationId xmlns:a16="http://schemas.microsoft.com/office/drawing/2014/main" id="{95AADFA4-A86A-0AF0-9131-54A67F052780}"/>
                  </a:ext>
                </a:extLst>
              </p:cNvPr>
              <p:cNvSpPr>
                <a:spLocks noChangeArrowheads="1"/>
              </p:cNvSpPr>
              <p:nvPr/>
            </p:nvSpPr>
            <p:spPr bwMode="auto">
              <a:xfrm rot="15720000" flipH="1" flipV="1">
                <a:off x="3775" y="2482"/>
                <a:ext cx="365" cy="300"/>
              </a:xfrm>
              <a:custGeom>
                <a:avLst/>
                <a:gdLst>
                  <a:gd name="G0" fmla="+- 2645 0 0"/>
                  <a:gd name="G1" fmla="+- 21600 0 2645"/>
                  <a:gd name="G2" fmla="*/ 2645 1 2"/>
                  <a:gd name="G3" fmla="+- 21600 0 G2"/>
                  <a:gd name="G4" fmla="+/ 2645 21600 2"/>
                  <a:gd name="G5" fmla="+/ G1 0 2"/>
                  <a:gd name="G6" fmla="*/ 21600 21600 2645"/>
                  <a:gd name="G7" fmla="*/ G6 1 2"/>
                  <a:gd name="G8" fmla="+- 21600 0 G7"/>
                  <a:gd name="G9" fmla="*/ 21600 1 2"/>
                  <a:gd name="G10" fmla="+- 2645 0 G9"/>
                  <a:gd name="G11" fmla="?: G10 G8 0"/>
                  <a:gd name="G12" fmla="?: G10 G7 21600"/>
                  <a:gd name="T0" fmla="*/ 20277 w 21600"/>
                  <a:gd name="T1" fmla="*/ 10800 h 21600"/>
                  <a:gd name="T2" fmla="*/ 10800 w 21600"/>
                  <a:gd name="T3" fmla="*/ 21600 h 21600"/>
                  <a:gd name="T4" fmla="*/ 1323 w 21600"/>
                  <a:gd name="T5" fmla="*/ 10800 h 21600"/>
                  <a:gd name="T6" fmla="*/ 10800 w 21600"/>
                  <a:gd name="T7" fmla="*/ 0 h 21600"/>
                  <a:gd name="T8" fmla="*/ 3123 w 21600"/>
                  <a:gd name="T9" fmla="*/ 3123 h 21600"/>
                  <a:gd name="T10" fmla="*/ 18477 w 21600"/>
                  <a:gd name="T11" fmla="*/ 18477 h 21600"/>
                </a:gdLst>
                <a:ahLst/>
                <a:cxnLst>
                  <a:cxn ang="0">
                    <a:pos x="T0" y="T1"/>
                  </a:cxn>
                  <a:cxn ang="0">
                    <a:pos x="T2" y="T3"/>
                  </a:cxn>
                  <a:cxn ang="0">
                    <a:pos x="T4" y="T5"/>
                  </a:cxn>
                  <a:cxn ang="0">
                    <a:pos x="T6" y="T7"/>
                  </a:cxn>
                </a:cxnLst>
                <a:rect l="T8" t="T9" r="T10" b="T11"/>
                <a:pathLst>
                  <a:path w="21600" h="21600">
                    <a:moveTo>
                      <a:pt x="0" y="0"/>
                    </a:moveTo>
                    <a:lnTo>
                      <a:pt x="2645" y="21600"/>
                    </a:lnTo>
                    <a:lnTo>
                      <a:pt x="18955" y="21600"/>
                    </a:lnTo>
                    <a:lnTo>
                      <a:pt x="21600" y="0"/>
                    </a:lnTo>
                    <a:close/>
                  </a:path>
                </a:pathLst>
              </a:cu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797" name="Rectangle 13">
                <a:extLst>
                  <a:ext uri="{FF2B5EF4-FFF2-40B4-BE49-F238E27FC236}">
                    <a16:creationId xmlns:a16="http://schemas.microsoft.com/office/drawing/2014/main" id="{BCF287AA-0709-4B4B-DA1D-5165B52995D9}"/>
                  </a:ext>
                </a:extLst>
              </p:cNvPr>
              <p:cNvSpPr>
                <a:spLocks noChangeArrowheads="1"/>
              </p:cNvSpPr>
              <p:nvPr/>
            </p:nvSpPr>
            <p:spPr bwMode="auto">
              <a:xfrm rot="21120000">
                <a:off x="4109" y="2398"/>
                <a:ext cx="25" cy="40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02798" name="Group 14">
                <a:extLst>
                  <a:ext uri="{FF2B5EF4-FFF2-40B4-BE49-F238E27FC236}">
                    <a16:creationId xmlns:a16="http://schemas.microsoft.com/office/drawing/2014/main" id="{2BB4D21A-ED85-58C8-6F1C-2AE077E11FF2}"/>
                  </a:ext>
                </a:extLst>
              </p:cNvPr>
              <p:cNvGrpSpPr>
                <a:grpSpLocks/>
              </p:cNvGrpSpPr>
              <p:nvPr/>
            </p:nvGrpSpPr>
            <p:grpSpPr bwMode="auto">
              <a:xfrm>
                <a:off x="4200" y="2725"/>
                <a:ext cx="146" cy="46"/>
                <a:chOff x="4975" y="1601"/>
                <a:chExt cx="98" cy="31"/>
              </a:xfrm>
            </p:grpSpPr>
            <p:sp>
              <p:nvSpPr>
                <p:cNvPr id="502799" name="Arc 15">
                  <a:extLst>
                    <a:ext uri="{FF2B5EF4-FFF2-40B4-BE49-F238E27FC236}">
                      <a16:creationId xmlns:a16="http://schemas.microsoft.com/office/drawing/2014/main" id="{15A2031B-2BF1-6D05-C12B-A6642410A802}"/>
                    </a:ext>
                  </a:extLst>
                </p:cNvPr>
                <p:cNvSpPr>
                  <a:spLocks/>
                </p:cNvSpPr>
                <p:nvPr/>
              </p:nvSpPr>
              <p:spPr bwMode="auto">
                <a:xfrm>
                  <a:off x="4975" y="1602"/>
                  <a:ext cx="49" cy="30"/>
                </a:xfrm>
                <a:custGeom>
                  <a:avLst/>
                  <a:gdLst>
                    <a:gd name="G0" fmla="+- 21589 0 0"/>
                    <a:gd name="G1" fmla="+- 21596 0 0"/>
                    <a:gd name="G2" fmla="+- 21600 0 0"/>
                    <a:gd name="T0" fmla="*/ 0 w 21589"/>
                    <a:gd name="T1" fmla="*/ 20895 h 21596"/>
                    <a:gd name="T2" fmla="*/ 21160 w 21589"/>
                    <a:gd name="T3" fmla="*/ 0 h 21596"/>
                    <a:gd name="T4" fmla="*/ 21589 w 21589"/>
                    <a:gd name="T5" fmla="*/ 21596 h 21596"/>
                  </a:gdLst>
                  <a:ahLst/>
                  <a:cxnLst>
                    <a:cxn ang="0">
                      <a:pos x="T0" y="T1"/>
                    </a:cxn>
                    <a:cxn ang="0">
                      <a:pos x="T2" y="T3"/>
                    </a:cxn>
                    <a:cxn ang="0">
                      <a:pos x="T4" y="T5"/>
                    </a:cxn>
                  </a:cxnLst>
                  <a:rect l="0" t="0" r="r" b="b"/>
                  <a:pathLst>
                    <a:path w="21589" h="21596" fill="none" extrusionOk="0">
                      <a:moveTo>
                        <a:pt x="0" y="20895"/>
                      </a:moveTo>
                      <a:cubicBezTo>
                        <a:pt x="373" y="9410"/>
                        <a:pt x="9671" y="228"/>
                        <a:pt x="21160" y="0"/>
                      </a:cubicBezTo>
                    </a:path>
                    <a:path w="21589" h="21596" stroke="0" extrusionOk="0">
                      <a:moveTo>
                        <a:pt x="0" y="20895"/>
                      </a:moveTo>
                      <a:cubicBezTo>
                        <a:pt x="373" y="9410"/>
                        <a:pt x="9671" y="228"/>
                        <a:pt x="21160" y="0"/>
                      </a:cubicBezTo>
                      <a:lnTo>
                        <a:pt x="21589" y="21596"/>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00" name="Arc 16">
                  <a:extLst>
                    <a:ext uri="{FF2B5EF4-FFF2-40B4-BE49-F238E27FC236}">
                      <a16:creationId xmlns:a16="http://schemas.microsoft.com/office/drawing/2014/main" id="{F8ED1B46-9916-203B-D490-65CD993ADFBF}"/>
                    </a:ext>
                  </a:extLst>
                </p:cNvPr>
                <p:cNvSpPr>
                  <a:spLocks/>
                </p:cNvSpPr>
                <p:nvPr/>
              </p:nvSpPr>
              <p:spPr bwMode="auto">
                <a:xfrm>
                  <a:off x="5023" y="1601"/>
                  <a:ext cx="50" cy="31"/>
                </a:xfrm>
                <a:custGeom>
                  <a:avLst/>
                  <a:gdLst>
                    <a:gd name="G0" fmla="+- 429 0 0"/>
                    <a:gd name="G1" fmla="+- 21600 0 0"/>
                    <a:gd name="G2" fmla="+- 21600 0 0"/>
                    <a:gd name="T0" fmla="*/ 0 w 22017"/>
                    <a:gd name="T1" fmla="*/ 4 h 21600"/>
                    <a:gd name="T2" fmla="*/ 22017 w 22017"/>
                    <a:gd name="T3" fmla="*/ 20885 h 21600"/>
                    <a:gd name="T4" fmla="*/ 429 w 22017"/>
                    <a:gd name="T5" fmla="*/ 21600 h 21600"/>
                  </a:gdLst>
                  <a:ahLst/>
                  <a:cxnLst>
                    <a:cxn ang="0">
                      <a:pos x="T0" y="T1"/>
                    </a:cxn>
                    <a:cxn ang="0">
                      <a:pos x="T2" y="T3"/>
                    </a:cxn>
                    <a:cxn ang="0">
                      <a:pos x="T4" y="T5"/>
                    </a:cxn>
                  </a:cxnLst>
                  <a:rect l="0" t="0" r="r" b="b"/>
                  <a:pathLst>
                    <a:path w="22017" h="21600" fill="none" extrusionOk="0">
                      <a:moveTo>
                        <a:pt x="0" y="4"/>
                      </a:moveTo>
                      <a:cubicBezTo>
                        <a:pt x="142" y="1"/>
                        <a:pt x="285" y="0"/>
                        <a:pt x="429" y="0"/>
                      </a:cubicBezTo>
                      <a:cubicBezTo>
                        <a:pt x="12080" y="0"/>
                        <a:pt x="21631" y="9240"/>
                        <a:pt x="22017" y="20884"/>
                      </a:cubicBezTo>
                    </a:path>
                    <a:path w="22017" h="21600" stroke="0" extrusionOk="0">
                      <a:moveTo>
                        <a:pt x="0" y="4"/>
                      </a:moveTo>
                      <a:cubicBezTo>
                        <a:pt x="142" y="1"/>
                        <a:pt x="285" y="0"/>
                        <a:pt x="429" y="0"/>
                      </a:cubicBezTo>
                      <a:cubicBezTo>
                        <a:pt x="12080" y="0"/>
                        <a:pt x="21631" y="9240"/>
                        <a:pt x="22017" y="20884"/>
                      </a:cubicBezTo>
                      <a:lnTo>
                        <a:pt x="429" y="21600"/>
                      </a:lnTo>
                      <a:close/>
                    </a:path>
                  </a:pathLst>
                </a:custGeom>
                <a:noFill/>
                <a:ln w="12700" cap="rnd">
                  <a:solidFill>
                    <a:schemeClr val="tx2"/>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02801" name="Line 17">
                <a:extLst>
                  <a:ext uri="{FF2B5EF4-FFF2-40B4-BE49-F238E27FC236}">
                    <a16:creationId xmlns:a16="http://schemas.microsoft.com/office/drawing/2014/main" id="{2E92FC83-BFB0-8BF1-DA83-5D777E9ACA44}"/>
                  </a:ext>
                </a:extLst>
              </p:cNvPr>
              <p:cNvSpPr>
                <a:spLocks noChangeShapeType="1"/>
              </p:cNvSpPr>
              <p:nvPr/>
            </p:nvSpPr>
            <p:spPr bwMode="auto">
              <a:xfrm>
                <a:off x="4199" y="2769"/>
                <a:ext cx="146"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02" name="Line 18">
                <a:extLst>
                  <a:ext uri="{FF2B5EF4-FFF2-40B4-BE49-F238E27FC236}">
                    <a16:creationId xmlns:a16="http://schemas.microsoft.com/office/drawing/2014/main" id="{C91F6083-C7EC-2691-F23C-386622DEA82C}"/>
                  </a:ext>
                </a:extLst>
              </p:cNvPr>
              <p:cNvSpPr>
                <a:spLocks noChangeShapeType="1"/>
              </p:cNvSpPr>
              <p:nvPr/>
            </p:nvSpPr>
            <p:spPr bwMode="auto">
              <a:xfrm flipH="1" flipV="1">
                <a:off x="4160" y="2758"/>
                <a:ext cx="40" cy="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02803" name="Group 19">
                <a:extLst>
                  <a:ext uri="{FF2B5EF4-FFF2-40B4-BE49-F238E27FC236}">
                    <a16:creationId xmlns:a16="http://schemas.microsoft.com/office/drawing/2014/main" id="{B72A5DEA-5913-D07B-AE5A-AB97E7812245}"/>
                  </a:ext>
                </a:extLst>
              </p:cNvPr>
              <p:cNvGrpSpPr>
                <a:grpSpLocks/>
              </p:cNvGrpSpPr>
              <p:nvPr/>
            </p:nvGrpSpPr>
            <p:grpSpPr bwMode="auto">
              <a:xfrm>
                <a:off x="4322" y="2259"/>
                <a:ext cx="676" cy="1076"/>
                <a:chOff x="4260" y="2783"/>
                <a:chExt cx="868" cy="1363"/>
              </a:xfrm>
            </p:grpSpPr>
            <p:sp>
              <p:nvSpPr>
                <p:cNvPr id="502804" name="Line 20">
                  <a:extLst>
                    <a:ext uri="{FF2B5EF4-FFF2-40B4-BE49-F238E27FC236}">
                      <a16:creationId xmlns:a16="http://schemas.microsoft.com/office/drawing/2014/main" id="{8BA39FA7-5A97-CF14-BABF-EA1D5AA8A1B4}"/>
                    </a:ext>
                  </a:extLst>
                </p:cNvPr>
                <p:cNvSpPr>
                  <a:spLocks noChangeShapeType="1"/>
                </p:cNvSpPr>
                <p:nvPr/>
              </p:nvSpPr>
              <p:spPr bwMode="auto">
                <a:xfrm flipH="1">
                  <a:off x="4630" y="3610"/>
                  <a:ext cx="498" cy="11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05" name="Line 21">
                  <a:extLst>
                    <a:ext uri="{FF2B5EF4-FFF2-40B4-BE49-F238E27FC236}">
                      <a16:creationId xmlns:a16="http://schemas.microsoft.com/office/drawing/2014/main" id="{47458CF0-34C4-765C-65A2-5633C2D04D93}"/>
                    </a:ext>
                  </a:extLst>
                </p:cNvPr>
                <p:cNvSpPr>
                  <a:spLocks noChangeShapeType="1"/>
                </p:cNvSpPr>
                <p:nvPr/>
              </p:nvSpPr>
              <p:spPr bwMode="auto">
                <a:xfrm>
                  <a:off x="4630" y="3724"/>
                  <a:ext cx="269" cy="422"/>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06" name="Line 22">
                  <a:extLst>
                    <a:ext uri="{FF2B5EF4-FFF2-40B4-BE49-F238E27FC236}">
                      <a16:creationId xmlns:a16="http://schemas.microsoft.com/office/drawing/2014/main" id="{DDE14CA4-4CBB-EB6A-0343-44B75C904EA1}"/>
                    </a:ext>
                  </a:extLst>
                </p:cNvPr>
                <p:cNvSpPr>
                  <a:spLocks noChangeShapeType="1"/>
                </p:cNvSpPr>
                <p:nvPr/>
              </p:nvSpPr>
              <p:spPr bwMode="auto">
                <a:xfrm flipH="1">
                  <a:off x="4634" y="3114"/>
                  <a:ext cx="227" cy="353"/>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07" name="Line 23">
                  <a:extLst>
                    <a:ext uri="{FF2B5EF4-FFF2-40B4-BE49-F238E27FC236}">
                      <a16:creationId xmlns:a16="http://schemas.microsoft.com/office/drawing/2014/main" id="{4359264E-289D-2E14-9B7C-FA1D86B27DE6}"/>
                    </a:ext>
                  </a:extLst>
                </p:cNvPr>
                <p:cNvSpPr>
                  <a:spLocks noChangeShapeType="1"/>
                </p:cNvSpPr>
                <p:nvPr/>
              </p:nvSpPr>
              <p:spPr bwMode="auto">
                <a:xfrm flipH="1" flipV="1">
                  <a:off x="4580" y="3278"/>
                  <a:ext cx="48" cy="17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08" name="Line 24">
                  <a:extLst>
                    <a:ext uri="{FF2B5EF4-FFF2-40B4-BE49-F238E27FC236}">
                      <a16:creationId xmlns:a16="http://schemas.microsoft.com/office/drawing/2014/main" id="{E3483F1B-D292-2FA9-9C0F-4A8DDC7BBFB9}"/>
                    </a:ext>
                  </a:extLst>
                </p:cNvPr>
                <p:cNvSpPr>
                  <a:spLocks noChangeShapeType="1"/>
                </p:cNvSpPr>
                <p:nvPr/>
              </p:nvSpPr>
              <p:spPr bwMode="auto">
                <a:xfrm flipH="1">
                  <a:off x="4565" y="3108"/>
                  <a:ext cx="73" cy="191"/>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09" name="Arc 25">
                  <a:extLst>
                    <a:ext uri="{FF2B5EF4-FFF2-40B4-BE49-F238E27FC236}">
                      <a16:creationId xmlns:a16="http://schemas.microsoft.com/office/drawing/2014/main" id="{99FD01D1-827E-ED29-77A4-BACFEFA5A40E}"/>
                    </a:ext>
                  </a:extLst>
                </p:cNvPr>
                <p:cNvSpPr>
                  <a:spLocks/>
                </p:cNvSpPr>
                <p:nvPr/>
              </p:nvSpPr>
              <p:spPr bwMode="auto">
                <a:xfrm>
                  <a:off x="4515" y="2928"/>
                  <a:ext cx="432" cy="296"/>
                </a:xfrm>
                <a:custGeom>
                  <a:avLst/>
                  <a:gdLst>
                    <a:gd name="G0" fmla="+- 0 0 0"/>
                    <a:gd name="G1" fmla="+- 18907 0 0"/>
                    <a:gd name="G2" fmla="+- 21600 0 0"/>
                    <a:gd name="T0" fmla="*/ 10444 w 20281"/>
                    <a:gd name="T1" fmla="*/ 0 h 18907"/>
                    <a:gd name="T2" fmla="*/ 20281 w 20281"/>
                    <a:gd name="T3" fmla="*/ 11475 h 18907"/>
                    <a:gd name="T4" fmla="*/ 0 w 20281"/>
                    <a:gd name="T5" fmla="*/ 18907 h 18907"/>
                  </a:gdLst>
                  <a:ahLst/>
                  <a:cxnLst>
                    <a:cxn ang="0">
                      <a:pos x="T0" y="T1"/>
                    </a:cxn>
                    <a:cxn ang="0">
                      <a:pos x="T2" y="T3"/>
                    </a:cxn>
                    <a:cxn ang="0">
                      <a:pos x="T4" y="T5"/>
                    </a:cxn>
                  </a:cxnLst>
                  <a:rect l="0" t="0" r="r" b="b"/>
                  <a:pathLst>
                    <a:path w="20281" h="18907" fill="none" extrusionOk="0">
                      <a:moveTo>
                        <a:pt x="10444" y="-1"/>
                      </a:moveTo>
                      <a:cubicBezTo>
                        <a:pt x="14998" y="2515"/>
                        <a:pt x="18491" y="6590"/>
                        <a:pt x="20281" y="11474"/>
                      </a:cubicBezTo>
                    </a:path>
                    <a:path w="20281" h="18907" stroke="0" extrusionOk="0">
                      <a:moveTo>
                        <a:pt x="10444" y="-1"/>
                      </a:moveTo>
                      <a:cubicBezTo>
                        <a:pt x="14998" y="2515"/>
                        <a:pt x="18491" y="6590"/>
                        <a:pt x="20281" y="11474"/>
                      </a:cubicBezTo>
                      <a:lnTo>
                        <a:pt x="0" y="18907"/>
                      </a:lnTo>
                      <a:close/>
                    </a:path>
                  </a:pathLst>
                </a:custGeom>
                <a:noFill/>
                <a:ln w="25400" cap="rnd">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10" name="Oval 26">
                  <a:extLst>
                    <a:ext uri="{FF2B5EF4-FFF2-40B4-BE49-F238E27FC236}">
                      <a16:creationId xmlns:a16="http://schemas.microsoft.com/office/drawing/2014/main" id="{6CF546C4-6729-6B9F-2E71-F958ECD62131}"/>
                    </a:ext>
                  </a:extLst>
                </p:cNvPr>
                <p:cNvSpPr>
                  <a:spLocks noChangeArrowheads="1"/>
                </p:cNvSpPr>
                <p:nvPr/>
              </p:nvSpPr>
              <p:spPr bwMode="auto">
                <a:xfrm>
                  <a:off x="4531" y="2783"/>
                  <a:ext cx="198" cy="27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11" name="Line 27">
                  <a:extLst>
                    <a:ext uri="{FF2B5EF4-FFF2-40B4-BE49-F238E27FC236}">
                      <a16:creationId xmlns:a16="http://schemas.microsoft.com/office/drawing/2014/main" id="{2C4B468D-A94C-F11D-A06F-656286D3C498}"/>
                    </a:ext>
                  </a:extLst>
                </p:cNvPr>
                <p:cNvSpPr>
                  <a:spLocks noChangeShapeType="1"/>
                </p:cNvSpPr>
                <p:nvPr/>
              </p:nvSpPr>
              <p:spPr bwMode="auto">
                <a:xfrm>
                  <a:off x="4941" y="3106"/>
                  <a:ext cx="73" cy="16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12" name="Line 28">
                  <a:extLst>
                    <a:ext uri="{FF2B5EF4-FFF2-40B4-BE49-F238E27FC236}">
                      <a16:creationId xmlns:a16="http://schemas.microsoft.com/office/drawing/2014/main" id="{7D2F1589-7233-D3F0-D51B-B7252A50FCDD}"/>
                    </a:ext>
                  </a:extLst>
                </p:cNvPr>
                <p:cNvSpPr>
                  <a:spLocks noChangeShapeType="1"/>
                </p:cNvSpPr>
                <p:nvPr/>
              </p:nvSpPr>
              <p:spPr bwMode="auto">
                <a:xfrm>
                  <a:off x="5014" y="3266"/>
                  <a:ext cx="114" cy="34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13" name="Line 29">
                  <a:extLst>
                    <a:ext uri="{FF2B5EF4-FFF2-40B4-BE49-F238E27FC236}">
                      <a16:creationId xmlns:a16="http://schemas.microsoft.com/office/drawing/2014/main" id="{FAC03FF1-50DD-BD18-8B76-ECCB8AACB138}"/>
                    </a:ext>
                  </a:extLst>
                </p:cNvPr>
                <p:cNvSpPr>
                  <a:spLocks noChangeShapeType="1"/>
                </p:cNvSpPr>
                <p:nvPr/>
              </p:nvSpPr>
              <p:spPr bwMode="auto">
                <a:xfrm flipV="1">
                  <a:off x="4260" y="3299"/>
                  <a:ext cx="305" cy="66"/>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502814" name="Rectangle 30">
                <a:extLst>
                  <a:ext uri="{FF2B5EF4-FFF2-40B4-BE49-F238E27FC236}">
                    <a16:creationId xmlns:a16="http://schemas.microsoft.com/office/drawing/2014/main" id="{414F7CF5-43EE-5B51-61E9-F080E397C48E}"/>
                  </a:ext>
                </a:extLst>
              </p:cNvPr>
              <p:cNvSpPr>
                <a:spLocks noChangeArrowheads="1"/>
              </p:cNvSpPr>
              <p:nvPr/>
            </p:nvSpPr>
            <p:spPr bwMode="auto">
              <a:xfrm flipH="1">
                <a:off x="3882" y="2297"/>
                <a:ext cx="208" cy="115"/>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15" name="Rectangle 31">
                <a:extLst>
                  <a:ext uri="{FF2B5EF4-FFF2-40B4-BE49-F238E27FC236}">
                    <a16:creationId xmlns:a16="http://schemas.microsoft.com/office/drawing/2014/main" id="{5F1503B9-E5C7-36FC-780A-7673E5BCEFE7}"/>
                  </a:ext>
                </a:extLst>
              </p:cNvPr>
              <p:cNvSpPr>
                <a:spLocks noChangeArrowheads="1"/>
              </p:cNvSpPr>
              <p:nvPr/>
            </p:nvSpPr>
            <p:spPr bwMode="auto">
              <a:xfrm flipH="1">
                <a:off x="4101" y="2327"/>
                <a:ext cx="21" cy="54"/>
              </a:xfrm>
              <a:prstGeom prst="rect">
                <a:avLst/>
              </a:prstGeom>
              <a:solidFill>
                <a:srgbClr val="0832F8"/>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16" name="Line 32">
                <a:extLst>
                  <a:ext uri="{FF2B5EF4-FFF2-40B4-BE49-F238E27FC236}">
                    <a16:creationId xmlns:a16="http://schemas.microsoft.com/office/drawing/2014/main" id="{A3E6BF10-6A1E-A43B-EF0E-35E65E8512D4}"/>
                  </a:ext>
                </a:extLst>
              </p:cNvPr>
              <p:cNvSpPr>
                <a:spLocks noChangeShapeType="1"/>
              </p:cNvSpPr>
              <p:nvPr/>
            </p:nvSpPr>
            <p:spPr bwMode="auto">
              <a:xfrm>
                <a:off x="4272" y="3072"/>
                <a:ext cx="0" cy="576"/>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pic>
          <p:nvPicPr>
            <p:cNvPr id="502817" name="Picture 33">
              <a:extLst>
                <a:ext uri="{FF2B5EF4-FFF2-40B4-BE49-F238E27FC236}">
                  <a16:creationId xmlns:a16="http://schemas.microsoft.com/office/drawing/2014/main" id="{034764D0-6BE3-A546-F566-4C2956E6A4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6" y="1008"/>
              <a:ext cx="1290" cy="111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2824" name="Group 40">
            <a:extLst>
              <a:ext uri="{FF2B5EF4-FFF2-40B4-BE49-F238E27FC236}">
                <a16:creationId xmlns:a16="http://schemas.microsoft.com/office/drawing/2014/main" id="{D804E8FD-14BA-0815-0B5E-15A82C5B5B2B}"/>
              </a:ext>
            </a:extLst>
          </p:cNvPr>
          <p:cNvGrpSpPr>
            <a:grpSpLocks/>
          </p:cNvGrpSpPr>
          <p:nvPr/>
        </p:nvGrpSpPr>
        <p:grpSpPr bwMode="auto">
          <a:xfrm>
            <a:off x="228600" y="6096000"/>
            <a:ext cx="8458200" cy="762000"/>
            <a:chOff x="192" y="3648"/>
            <a:chExt cx="5328" cy="480"/>
          </a:xfrm>
        </p:grpSpPr>
        <p:sp>
          <p:nvSpPr>
            <p:cNvPr id="502825" name="AutoShape 41">
              <a:extLst>
                <a:ext uri="{FF2B5EF4-FFF2-40B4-BE49-F238E27FC236}">
                  <a16:creationId xmlns:a16="http://schemas.microsoft.com/office/drawing/2014/main" id="{904D600E-675B-1FBF-2159-EE9C35252B88}"/>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2826" name="Text Box 42">
              <a:extLst>
                <a:ext uri="{FF2B5EF4-FFF2-40B4-BE49-F238E27FC236}">
                  <a16:creationId xmlns:a16="http://schemas.microsoft.com/office/drawing/2014/main" id="{E25D32AA-7F4D-01C5-4753-7CF140CB9BA4}"/>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02827" name="Text Box 43">
              <a:extLst>
                <a:ext uri="{FF2B5EF4-FFF2-40B4-BE49-F238E27FC236}">
                  <a16:creationId xmlns:a16="http://schemas.microsoft.com/office/drawing/2014/main" id="{8EF92935-822C-8818-5B98-BB5834C59A9B}"/>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02828" name="Text Box 44">
              <a:extLst>
                <a:ext uri="{FF2B5EF4-FFF2-40B4-BE49-F238E27FC236}">
                  <a16:creationId xmlns:a16="http://schemas.microsoft.com/office/drawing/2014/main" id="{E74128B7-8D8F-70D7-6A08-1658C4F46055}"/>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3824" name="Group 16">
            <a:extLst>
              <a:ext uri="{FF2B5EF4-FFF2-40B4-BE49-F238E27FC236}">
                <a16:creationId xmlns:a16="http://schemas.microsoft.com/office/drawing/2014/main" id="{159BD453-DD5A-8D70-0B89-3FF01D614F4C}"/>
              </a:ext>
            </a:extLst>
          </p:cNvPr>
          <p:cNvGrpSpPr>
            <a:grpSpLocks/>
          </p:cNvGrpSpPr>
          <p:nvPr/>
        </p:nvGrpSpPr>
        <p:grpSpPr bwMode="auto">
          <a:xfrm>
            <a:off x="228600" y="6096000"/>
            <a:ext cx="8458200" cy="762000"/>
            <a:chOff x="192" y="3648"/>
            <a:chExt cx="5328" cy="480"/>
          </a:xfrm>
        </p:grpSpPr>
        <p:sp>
          <p:nvSpPr>
            <p:cNvPr id="503825" name="AutoShape 17">
              <a:extLst>
                <a:ext uri="{FF2B5EF4-FFF2-40B4-BE49-F238E27FC236}">
                  <a16:creationId xmlns:a16="http://schemas.microsoft.com/office/drawing/2014/main" id="{26E4B7DF-C2A2-F7D9-8E92-1641AC93DA23}"/>
                </a:ext>
              </a:extLst>
            </p:cNvPr>
            <p:cNvSpPr>
              <a:spLocks noChangeArrowheads="1"/>
            </p:cNvSpPr>
            <p:nvPr/>
          </p:nvSpPr>
          <p:spPr bwMode="auto">
            <a:xfrm>
              <a:off x="192" y="3648"/>
              <a:ext cx="5328" cy="480"/>
            </a:xfrm>
            <a:prstGeom prst="rightArrow">
              <a:avLst>
                <a:gd name="adj1" fmla="val 50000"/>
                <a:gd name="adj2" fmla="val 138133"/>
              </a:avLst>
            </a:prstGeom>
            <a:gradFill rotWithShape="0">
              <a:gsLst>
                <a:gs pos="0">
                  <a:srgbClr val="FF9966"/>
                </a:gs>
                <a:gs pos="100000">
                  <a:srgbClr val="FF3300"/>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503826" name="Text Box 18">
              <a:extLst>
                <a:ext uri="{FF2B5EF4-FFF2-40B4-BE49-F238E27FC236}">
                  <a16:creationId xmlns:a16="http://schemas.microsoft.com/office/drawing/2014/main" id="{4E907B55-33F5-5064-B4C0-00C1EC846FA5}"/>
                </a:ext>
              </a:extLst>
            </p:cNvPr>
            <p:cNvSpPr txBox="1">
              <a:spLocks noChangeArrowheads="1"/>
            </p:cNvSpPr>
            <p:nvPr/>
          </p:nvSpPr>
          <p:spPr bwMode="auto">
            <a:xfrm>
              <a:off x="192" y="3724"/>
              <a:ext cx="9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2800" b="0">
                  <a:latin typeface="Verdana" panose="020B0604030504040204" pitchFamily="34" charset="0"/>
                </a:rPr>
                <a:t>low</a:t>
              </a:r>
            </a:p>
          </p:txBody>
        </p:sp>
        <p:sp>
          <p:nvSpPr>
            <p:cNvPr id="503827" name="Text Box 19">
              <a:extLst>
                <a:ext uri="{FF2B5EF4-FFF2-40B4-BE49-F238E27FC236}">
                  <a16:creationId xmlns:a16="http://schemas.microsoft.com/office/drawing/2014/main" id="{48391654-8DC4-A9DB-861F-2097C70E13EB}"/>
                </a:ext>
              </a:extLst>
            </p:cNvPr>
            <p:cNvSpPr txBox="1">
              <a:spLocks noChangeArrowheads="1"/>
            </p:cNvSpPr>
            <p:nvPr/>
          </p:nvSpPr>
          <p:spPr bwMode="auto">
            <a:xfrm>
              <a:off x="4656" y="3724"/>
              <a:ext cx="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spcBef>
                  <a:spcPct val="50000"/>
                </a:spcBef>
              </a:pPr>
              <a:r>
                <a:rPr lang="en-US" altLang="LID4096" sz="2800" b="0">
                  <a:latin typeface="Verdana" panose="020B0604030504040204" pitchFamily="34" charset="0"/>
                </a:rPr>
                <a:t>high</a:t>
              </a:r>
            </a:p>
          </p:txBody>
        </p:sp>
        <p:sp>
          <p:nvSpPr>
            <p:cNvPr id="503828" name="Text Box 20">
              <a:extLst>
                <a:ext uri="{FF2B5EF4-FFF2-40B4-BE49-F238E27FC236}">
                  <a16:creationId xmlns:a16="http://schemas.microsoft.com/office/drawing/2014/main" id="{EED9E868-5C29-7BDD-DF8A-D3E4C998C31B}"/>
                </a:ext>
              </a:extLst>
            </p:cNvPr>
            <p:cNvSpPr txBox="1">
              <a:spLocks noChangeArrowheads="1"/>
            </p:cNvSpPr>
            <p:nvPr/>
          </p:nvSpPr>
          <p:spPr bwMode="auto">
            <a:xfrm>
              <a:off x="768" y="3724"/>
              <a:ext cx="384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CC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LID4096" sz="2800">
                  <a:latin typeface="Verdana" panose="020B0604030504040204" pitchFamily="34" charset="0"/>
                </a:rPr>
                <a:t>privacy risks</a:t>
              </a:r>
            </a:p>
          </p:txBody>
        </p:sp>
      </p:grpSp>
      <p:sp>
        <p:nvSpPr>
          <p:cNvPr id="503810" name="Rectangle 2">
            <a:extLst>
              <a:ext uri="{FF2B5EF4-FFF2-40B4-BE49-F238E27FC236}">
                <a16:creationId xmlns:a16="http://schemas.microsoft.com/office/drawing/2014/main" id="{722FB9B2-3A02-F7A1-8BE2-44FE1E530A07}"/>
              </a:ext>
            </a:extLst>
          </p:cNvPr>
          <p:cNvSpPr>
            <a:spLocks noGrp="1" noChangeArrowheads="1"/>
          </p:cNvSpPr>
          <p:nvPr>
            <p:ph type="title"/>
          </p:nvPr>
        </p:nvSpPr>
        <p:spPr/>
        <p:txBody>
          <a:bodyPr/>
          <a:lstStyle/>
          <a:p>
            <a:r>
              <a:rPr lang="en-US" altLang="LID4096"/>
              <a:t>Summary</a:t>
            </a:r>
            <a:endParaRPr lang="en-CA" altLang="LID4096"/>
          </a:p>
        </p:txBody>
      </p:sp>
      <p:sp>
        <p:nvSpPr>
          <p:cNvPr id="503811" name="Rectangle 3">
            <a:extLst>
              <a:ext uri="{FF2B5EF4-FFF2-40B4-BE49-F238E27FC236}">
                <a16:creationId xmlns:a16="http://schemas.microsoft.com/office/drawing/2014/main" id="{382BD3C9-4ADA-B59E-C343-285F128CDC3C}"/>
              </a:ext>
            </a:extLst>
          </p:cNvPr>
          <p:cNvSpPr>
            <a:spLocks noGrp="1" noChangeArrowheads="1"/>
          </p:cNvSpPr>
          <p:nvPr>
            <p:ph type="body" idx="1"/>
          </p:nvPr>
        </p:nvSpPr>
        <p:spPr/>
        <p:txBody>
          <a:bodyPr/>
          <a:lstStyle/>
          <a:p>
            <a:pPr marL="0" indent="0"/>
            <a:r>
              <a:rPr lang="en-US" altLang="LID4096"/>
              <a:t>Groupware can help intimate collaborators smoothly move from awareness to casual encounters to conversation and work </a:t>
            </a:r>
            <a:br>
              <a:rPr lang="en-US" altLang="LID4096"/>
            </a:br>
            <a:endParaRPr lang="en-US" altLang="LID4096"/>
          </a:p>
        </p:txBody>
      </p:sp>
      <p:pic>
        <p:nvPicPr>
          <p:cNvPr id="503817" name="Picture 9">
            <a:extLst>
              <a:ext uri="{FF2B5EF4-FFF2-40B4-BE49-F238E27FC236}">
                <a16:creationId xmlns:a16="http://schemas.microsoft.com/office/drawing/2014/main" id="{E01AC415-7AB7-C56E-10BE-54246854D0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352800"/>
            <a:ext cx="2362200" cy="211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3818" name="Picture 10">
            <a:extLst>
              <a:ext uri="{FF2B5EF4-FFF2-40B4-BE49-F238E27FC236}">
                <a16:creationId xmlns:a16="http://schemas.microsoft.com/office/drawing/2014/main" id="{D07A753B-274B-05EA-EED7-2215AFB55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6667"/>
          <a:stretch>
            <a:fillRect/>
          </a:stretch>
        </p:blipFill>
        <p:spPr bwMode="auto">
          <a:xfrm>
            <a:off x="4343400" y="3352800"/>
            <a:ext cx="238442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a:extLst>
              <a:ext uri="{FF2B5EF4-FFF2-40B4-BE49-F238E27FC236}">
                <a16:creationId xmlns:a16="http://schemas.microsoft.com/office/drawing/2014/main" id="{418B1D85-CCE7-BC82-F283-203E07FB0CD1}"/>
              </a:ext>
            </a:extLst>
          </p:cNvPr>
          <p:cNvSpPr>
            <a:spLocks noGrp="1" noChangeArrowheads="1"/>
          </p:cNvSpPr>
          <p:nvPr>
            <p:ph type="title"/>
          </p:nvPr>
        </p:nvSpPr>
        <p:spPr/>
        <p:txBody>
          <a:bodyPr/>
          <a:lstStyle/>
          <a:p>
            <a:r>
              <a:rPr lang="en-US" altLang="LID4096" sz="3200"/>
              <a:t>For more information</a:t>
            </a:r>
          </a:p>
        </p:txBody>
      </p:sp>
      <p:pic>
        <p:nvPicPr>
          <p:cNvPr id="319493" name="Picture 5">
            <a:extLst>
              <a:ext uri="{FF2B5EF4-FFF2-40B4-BE49-F238E27FC236}">
                <a16:creationId xmlns:a16="http://schemas.microsoft.com/office/drawing/2014/main" id="{1E530D86-607E-D4C5-3A4E-320DB79B7EF7}"/>
              </a:ext>
            </a:extLst>
          </p:cNvPr>
          <p:cNvPicPr>
            <a:picLocks noChangeAspect="1" noChangeArrowheads="1"/>
          </p:cNvPicPr>
          <p:nvPr/>
        </p:nvPicPr>
        <p:blipFill>
          <a:blip r:embed="rId3">
            <a:clrChange>
              <a:clrFrom>
                <a:srgbClr val="3A6EA5"/>
              </a:clrFrom>
              <a:clrTo>
                <a:srgbClr val="3A6EA5">
                  <a:alpha val="0"/>
                </a:srgbClr>
              </a:clrTo>
            </a:clrChange>
            <a:extLst>
              <a:ext uri="{28A0092B-C50C-407E-A947-70E740481C1C}">
                <a14:useLocalDpi xmlns:a14="http://schemas.microsoft.com/office/drawing/2010/main" val="0"/>
              </a:ext>
            </a:extLst>
          </a:blip>
          <a:srcRect/>
          <a:stretch>
            <a:fillRect/>
          </a:stretch>
        </p:blipFill>
        <p:spPr bwMode="auto">
          <a:xfrm>
            <a:off x="533400" y="1981200"/>
            <a:ext cx="6400800" cy="1920875"/>
          </a:xfrm>
          <a:prstGeom prst="rect">
            <a:avLst/>
          </a:prstGeom>
          <a:noFill/>
          <a:extLst>
            <a:ext uri="{909E8E84-426E-40DD-AFC4-6F175D3DCCD1}">
              <a14:hiddenFill xmlns:a14="http://schemas.microsoft.com/office/drawing/2010/main">
                <a:solidFill>
                  <a:srgbClr val="FFFFFF"/>
                </a:solidFill>
              </a14:hiddenFill>
            </a:ext>
          </a:extLst>
        </p:spPr>
      </p:pic>
      <p:sp>
        <p:nvSpPr>
          <p:cNvPr id="319494" name="Rectangle 6">
            <a:extLst>
              <a:ext uri="{FF2B5EF4-FFF2-40B4-BE49-F238E27FC236}">
                <a16:creationId xmlns:a16="http://schemas.microsoft.com/office/drawing/2014/main" id="{2AC6C31D-39A0-847D-5B39-B56D2F5746C3}"/>
              </a:ext>
            </a:extLst>
          </p:cNvPr>
          <p:cNvSpPr>
            <a:spLocks noChangeArrowheads="1"/>
          </p:cNvSpPr>
          <p:nvPr/>
        </p:nvSpPr>
        <p:spPr bwMode="auto">
          <a:xfrm>
            <a:off x="2057400" y="3479800"/>
            <a:ext cx="4783138"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CA" altLang="LID4096" sz="2200" b="0">
                <a:solidFill>
                  <a:schemeClr val="accent2"/>
                </a:solidFill>
                <a:latin typeface="Verdana" panose="020B0604030504040204" pitchFamily="34" charset="0"/>
              </a:rPr>
              <a:t>www.cpsc.ucalgary.ca/grouplab/</a:t>
            </a:r>
          </a:p>
        </p:txBody>
      </p:sp>
      <p:sp>
        <p:nvSpPr>
          <p:cNvPr id="319495" name="Text Box 7">
            <a:extLst>
              <a:ext uri="{FF2B5EF4-FFF2-40B4-BE49-F238E27FC236}">
                <a16:creationId xmlns:a16="http://schemas.microsoft.com/office/drawing/2014/main" id="{50F159DC-5D8E-8FB6-4001-E9579840F122}"/>
              </a:ext>
            </a:extLst>
          </p:cNvPr>
          <p:cNvSpPr txBox="1">
            <a:spLocks noChangeArrowheads="1"/>
          </p:cNvSpPr>
          <p:nvPr/>
        </p:nvSpPr>
        <p:spPr bwMode="auto">
          <a:xfrm>
            <a:off x="838200" y="6400800"/>
            <a:ext cx="830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CA" altLang="LID4096" sz="2000" b="0" i="1">
                <a:latin typeface="Tahoma" panose="020B0604030504040204" pitchFamily="34" charset="0"/>
              </a:rPr>
              <a:t>Thanks to NSERC, Microsoft Research, ASERC</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LID4096" sz="24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LID4096" sz="24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3209</TotalTime>
  <Words>5242</Words>
  <Application>Microsoft Office PowerPoint</Application>
  <PresentationFormat>On-screen Show (4:3)</PresentationFormat>
  <Paragraphs>621</Paragraphs>
  <Slides>69</Slides>
  <Notes>60</Notes>
  <HiddenSlides>0</HiddenSlides>
  <MMClips>24</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69</vt:i4>
      </vt:variant>
    </vt:vector>
  </HeadingPairs>
  <TitlesOfParts>
    <vt:vector size="80" baseType="lpstr">
      <vt:lpstr>Times New Roman</vt:lpstr>
      <vt:lpstr>Verdana</vt:lpstr>
      <vt:lpstr>Comic Sans MS</vt:lpstr>
      <vt:lpstr>Symbol</vt:lpstr>
      <vt:lpstr>Arial Black</vt:lpstr>
      <vt:lpstr>Tahoma</vt:lpstr>
      <vt:lpstr>Arial</vt:lpstr>
      <vt:lpstr>Default Design</vt:lpstr>
      <vt:lpstr>Microsoft Clip Gallery</vt:lpstr>
      <vt:lpstr>Microsoft Photo Editor 3.0 Photo</vt:lpstr>
      <vt:lpstr>Microsoft PowerPoint Slide</vt:lpstr>
      <vt:lpstr>Supporting Casual Interaction   between Intimate Collaborators</vt:lpstr>
      <vt:lpstr>The Message</vt:lpstr>
      <vt:lpstr>Outline</vt:lpstr>
      <vt:lpstr>Intimate collaborators &amp; groupware </vt:lpstr>
      <vt:lpstr>Intimate collaborators &amp; groupware </vt:lpstr>
      <vt:lpstr>Shared visual workspaces</vt:lpstr>
      <vt:lpstr>Shared visual workspaces</vt:lpstr>
      <vt:lpstr>A persistent problem</vt:lpstr>
      <vt:lpstr>PowerPoint Presentation</vt:lpstr>
      <vt:lpstr>PowerPoint Presentation</vt:lpstr>
      <vt:lpstr>PowerPoint Presentation</vt:lpstr>
      <vt:lpstr>Casual interaction</vt:lpstr>
      <vt:lpstr>Casual interaction</vt:lpstr>
      <vt:lpstr>Casual interaction</vt:lpstr>
      <vt:lpstr>Casual interaction: Video</vt:lpstr>
      <vt:lpstr>Supporting casual interaction </vt:lpstr>
      <vt:lpstr>Supporting casual interaction </vt:lpstr>
      <vt:lpstr>How do people judge availability?</vt:lpstr>
      <vt:lpstr>How do people judge availability?</vt:lpstr>
      <vt:lpstr>How do people judge availability?</vt:lpstr>
      <vt:lpstr>How do people judge availability?</vt:lpstr>
      <vt:lpstr>Application: Peepholes</vt:lpstr>
      <vt:lpstr>Problem: My computer is a busy place!</vt:lpstr>
      <vt:lpstr>Problem: …and I don't always use it!</vt:lpstr>
      <vt:lpstr>Peripheral display: GroupPhoto</vt:lpstr>
      <vt:lpstr>Peripheral display: GroupPhoto</vt:lpstr>
      <vt:lpstr>Physical but digital surrogates</vt:lpstr>
      <vt:lpstr>Physical but digital surrogates</vt:lpstr>
      <vt:lpstr>Surrogates: Video</vt:lpstr>
      <vt:lpstr>Physical surrogates: Video</vt:lpstr>
      <vt:lpstr>Digression: Phidgets</vt:lpstr>
      <vt:lpstr>Phidgets: Student awareness projects</vt:lpstr>
      <vt:lpstr>Awareness information</vt:lpstr>
      <vt:lpstr>Notification Collage</vt:lpstr>
      <vt:lpstr>Notification Collage</vt:lpstr>
      <vt:lpstr>Notification Collage</vt:lpstr>
      <vt:lpstr>Notification Collage</vt:lpstr>
      <vt:lpstr>Notification Collage</vt:lpstr>
      <vt:lpstr>Notification Collage</vt:lpstr>
      <vt:lpstr>Notification Collage</vt:lpstr>
      <vt:lpstr>Notification Collage</vt:lpstr>
      <vt:lpstr>Notification Collage</vt:lpstr>
      <vt:lpstr>Notification Collage</vt:lpstr>
      <vt:lpstr>PowerPoint Presentation</vt:lpstr>
      <vt:lpstr>Notification Collage - Use</vt:lpstr>
      <vt:lpstr>Video is here</vt:lpstr>
      <vt:lpstr>Video is here</vt:lpstr>
      <vt:lpstr>Video is here</vt:lpstr>
      <vt:lpstr>Video is here</vt:lpstr>
      <vt:lpstr>Restricting what people see</vt:lpstr>
      <vt:lpstr>Restricting what people see</vt:lpstr>
      <vt:lpstr>Active Hydra: Video</vt:lpstr>
      <vt:lpstr>What should we show in video?</vt:lpstr>
      <vt:lpstr>What should we show in video?</vt:lpstr>
      <vt:lpstr>Balance Awareness and Privacy</vt:lpstr>
      <vt:lpstr>Conditions</vt:lpstr>
      <vt:lpstr>Results: Blur Filter</vt:lpstr>
      <vt:lpstr>Results: Pixelize Filter</vt:lpstr>
      <vt:lpstr>PowerPoint Presentation</vt:lpstr>
      <vt:lpstr>Digression: Engineering Groupware</vt:lpstr>
      <vt:lpstr>Summary</vt:lpstr>
      <vt:lpstr>Summary</vt:lpstr>
      <vt:lpstr>Summary</vt:lpstr>
      <vt:lpstr>Summary</vt:lpstr>
      <vt:lpstr>Summary</vt:lpstr>
      <vt:lpstr>Summary</vt:lpstr>
      <vt:lpstr>Summary</vt:lpstr>
      <vt:lpstr>Summary</vt:lpstr>
      <vt:lpstr>For more information</vt:lpstr>
    </vt:vector>
  </TitlesOfParts>
  <Company>U of 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R</dc:creator>
  <cp:lastModifiedBy>Saul Greenberg</cp:lastModifiedBy>
  <cp:revision>205</cp:revision>
  <dcterms:created xsi:type="dcterms:W3CDTF">2001-03-18T02:45:30Z</dcterms:created>
  <dcterms:modified xsi:type="dcterms:W3CDTF">2026-10-09T14:47:34Z</dcterms:modified>
</cp:coreProperties>
</file>