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7" r:id="rId3"/>
    <p:sldId id="278" r:id="rId4"/>
    <p:sldId id="280" r:id="rId5"/>
    <p:sldId id="283" r:id="rId6"/>
    <p:sldId id="268" r:id="rId7"/>
    <p:sldId id="282" r:id="rId8"/>
    <p:sldId id="261" r:id="rId9"/>
    <p:sldId id="263" r:id="rId10"/>
    <p:sldId id="265" r:id="rId11"/>
    <p:sldId id="281" r:id="rId12"/>
    <p:sldId id="266" r:id="rId13"/>
    <p:sldId id="276" r:id="rId14"/>
    <p:sldId id="275" r:id="rId15"/>
  </p:sldIdLst>
  <p:sldSz cx="9144000" cy="6858000" type="screen4x3"/>
  <p:notesSz cx="6858000" cy="9144000"/>
  <p:embeddedFontLst>
    <p:embeddedFont>
      <p:font typeface="Arial Black" panose="020B0A04020102020204" pitchFamily="34" charset="0"/>
      <p:regular r:id="rId18"/>
      <p:bold r:id="rId19"/>
      <p:italic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Monotype Sorts" panose="05000000000000000000" pitchFamily="2" charset="2"/>
      <p:regular r:id="rId25"/>
    </p:embeddedFont>
    <p:embeddedFont>
      <p:font typeface="Tahoma" panose="020B0604030504040204" pitchFamily="34" charset="0"/>
      <p:regular r:id="rId26"/>
      <p:bold r:id="rId27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5643" autoAdjust="0"/>
    <p:restoredTop sz="81979" autoAdjust="0"/>
  </p:normalViewPr>
  <p:slideViewPr>
    <p:cSldViewPr>
      <p:cViewPr varScale="1">
        <p:scale>
          <a:sx n="102" d="100"/>
          <a:sy n="102" d="100"/>
        </p:scale>
        <p:origin x="212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15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7" Type="http://schemas.openxmlformats.org/officeDocument/2006/relationships/slide" Target="slides/slide12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6" Type="http://schemas.openxmlformats.org/officeDocument/2006/relationships/slide" Target="slides/slide10.xml"/><Relationship Id="rId5" Type="http://schemas.openxmlformats.org/officeDocument/2006/relationships/slide" Target="slides/slide9.xml"/><Relationship Id="rId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8FD04BC-6959-2ECB-17CA-06258A0229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CA" altLang="LID4096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F0EF022-5734-E509-AA8C-AAC82D6AFF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 altLang="LID4096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E0592A82-F89F-FDD1-7A34-CC9B4C3FF1A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CA" altLang="LID4096"/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A8E3F4A3-8BD5-2F3F-4EB1-8AA40D45A89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B3A5A8-74DE-432E-BFF4-7C72F74FC12B}" type="slidenum">
              <a:rPr lang="en-CA" altLang="LID4096"/>
              <a:pPr/>
              <a:t>‹#›</a:t>
            </a:fld>
            <a:endParaRPr lang="en-CA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85ADA9D9-A4DF-6D6D-073A-4259B7FDC7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65133BD-A8F8-B29C-B0E7-02D25CAEC9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13734C26-D79E-5A08-4B7B-1EE06C70ED0F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95795FA9-1C06-CBBC-D4E5-5F5A222EEC4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47C56810-F73D-FAEB-EF37-3801FDB22BE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LID4096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6D08CE6F-377B-5DDF-EEEF-E2048FA255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03987B-0AA4-4296-A641-4CABF761A9E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EC678D-0116-E0F7-AAD6-8A34CD0C8E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F9787A-829D-4114-83A5-C674A18315C8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E65F5AA7-A143-7AE8-1B03-8F2FAC3F45C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C0832807-23AC-1719-265C-C4AD0CE8C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 am here today to talk about a user study we did to test the usability of translucent popup menus to avoid or minimize interference in Single Display Groupware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E79E02-40D7-5D8E-B2A8-A0A6E18273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4D3FE0-22E1-4192-81AF-F6F17D81A87E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31487F1F-CC23-FAF8-443C-A9BC20BB4D0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8AA3002B-90CD-7D10-B043-ADA7A5E0F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results of our study show that translucency can be used to mitigate interference in SDG</a:t>
            </a:r>
          </a:p>
          <a:p>
            <a:r>
              <a:rPr lang="en-US" altLang="LID4096"/>
              <a:t>To be able to show you that this is true I will talk about 3 things:</a:t>
            </a:r>
          </a:p>
          <a:p>
            <a:r>
              <a:rPr lang="en-US" altLang="LID4096"/>
              <a:t>	1) I’ll tell you what Single Display Groupware systems are</a:t>
            </a:r>
          </a:p>
          <a:p>
            <a:r>
              <a:rPr lang="en-US" altLang="LID4096"/>
              <a:t>	2) I’ll define and exemplify the issue of interference in SDG </a:t>
            </a:r>
          </a:p>
          <a:p>
            <a:r>
              <a:rPr lang="en-US" altLang="LID4096"/>
              <a:t>	3) I’ll in introduce the idea of translucent interface components and</a:t>
            </a:r>
          </a:p>
          <a:p>
            <a:r>
              <a:rPr lang="en-US" altLang="LID4096"/>
              <a:t>	4) I will present our user study and results - to then come back to this main message as the conclusion for our study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6B57E2-A1E8-EED3-DA64-5EBEAFB4FF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CA982-6419-49EC-8D65-3B505A37A9C4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B42598ED-57A3-E09B-3318-BB78B800CA2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C2F5631-9559-E466-A229-03E14BB0B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In this hypothetically situation 2 users are editing a text together</a:t>
            </a:r>
          </a:p>
          <a:p>
            <a:r>
              <a:rPr lang="en-US" altLang="LID4096"/>
              <a:t>While one user is typing a second user decides to save the work and reaches for the menu.</a:t>
            </a:r>
          </a:p>
          <a:p>
            <a:r>
              <a:rPr lang="en-US" altLang="LID4096"/>
              <a:t>When user2 selects the File menu, user1 is impeded to continue his work, since his view is obstructed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A03C64A-AD8A-E82A-D477-C9A83EB190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E8263D-09A6-4AA5-8FE9-AF3C9850B7D1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B617924B-65B4-F369-2BAC-7896D6AADEB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74C9A7F0-CD42-555F-019C-076F61F54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In this hypothetically situation 2 users are editing a text together</a:t>
            </a:r>
          </a:p>
          <a:p>
            <a:r>
              <a:rPr lang="en-US" altLang="LID4096"/>
              <a:t>While one user is typing a second user decides to save the work and reaches for the menu.</a:t>
            </a:r>
          </a:p>
          <a:p>
            <a:r>
              <a:rPr lang="en-US" altLang="LID4096"/>
              <a:t>When user2 selects the File menu, user1 is impeded to continue his work, since his view is obstructed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B1B399-2C21-5532-DFF8-1B0225863F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2ED1BB-4FFA-4438-BF6F-FC2160C65996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0917C326-4B2A-8296-1F67-8AE5E194DB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CA881276-467C-31BD-AC5D-E1C491CA7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LID4096"/>
              <a:t>The approach we propose to minimize interference is the use of TRANSLUCENT widgets.</a:t>
            </a:r>
          </a:p>
          <a:p>
            <a:pPr>
              <a:buFontTx/>
              <a:buChar char="•"/>
            </a:pPr>
            <a:r>
              <a:rPr lang="en-US" altLang="LID4096"/>
              <a:t>As opposed to opaque widgets, translucent widgets allow users to see whatever is underneath an interface component and though continue their work</a:t>
            </a:r>
          </a:p>
          <a:p>
            <a:pPr>
              <a:buFontTx/>
              <a:buChar char="•"/>
            </a:pPr>
            <a:r>
              <a:rPr lang="en-US" altLang="LID4096"/>
              <a:t>In this study we tested popup menus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798FCB-C320-576D-49BE-28078BEBA5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F77FB3-D1A6-44FD-B4BF-792A8EFFC08E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EE746CE-3AC9-3B97-BD86-4E73D6B489D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2948D658-60F6-B611-AE8F-CEF5B4041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We implemented an SDG connect the dots game, where 2 users played.</a:t>
            </a:r>
          </a:p>
          <a:p>
            <a:r>
              <a:rPr lang="en-US" altLang="LID4096"/>
              <a:t>The player was the user connecting the dots (identified by a cursor with a pen shape)</a:t>
            </a:r>
          </a:p>
          <a:p>
            <a:r>
              <a:rPr lang="en-US" altLang="LID4096"/>
              <a:t>The interferer was requested to try to slow the player down, simply by popping up menus on the top of the players cursor, to create and interference</a:t>
            </a:r>
          </a:p>
          <a:p>
            <a:r>
              <a:rPr lang="en-US" altLang="LID4096"/>
              <a:t>The users played the game in 3 situations: solo (only the player, no interference), opaque menus (2 users, interference), translucent (2 players, interference)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9BCBBB-7212-5068-F5F4-53F4551C2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89D4FD-390B-4F4E-9031-79CBB42C8E7F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243747EB-D49A-5C80-1F9A-EA5277DDBBE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E544C8B9-E989-BD21-8940-FEFA826F3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Each one of the 30 pairs we tested  played 24 games, divided into 8 sets of 3 games in each condition – we did not consider the 1</a:t>
            </a:r>
            <a:r>
              <a:rPr lang="en-US" altLang="LID4096" baseline="30000"/>
              <a:t>st</a:t>
            </a:r>
            <a:r>
              <a:rPr lang="en-US" altLang="LID4096"/>
              <a:t> set in our analysis because these were considered training games.</a:t>
            </a:r>
          </a:p>
          <a:p>
            <a:r>
              <a:rPr lang="en-US" altLang="LID4096"/>
              <a:t>For each different condition we measure the time for the completion of each game and the number of times an interference occurred</a:t>
            </a:r>
          </a:p>
          <a:p>
            <a:r>
              <a:rPr lang="en-US" altLang="LID4096"/>
              <a:t>We also measured user’s preferences.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7BD664-F498-464F-D8C3-823F75F1D8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C37E0E-63AE-4F3B-8E69-CE06E7114BD8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E64392A7-4A0C-6EFD-3B3D-44017592578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026327B-A9D1-5EAD-93F0-A1B751485B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We asked the users how did they like the translucent menus when compared to opaque ones for the specific task they were doing.</a:t>
            </a:r>
          </a:p>
          <a:p>
            <a:r>
              <a:rPr lang="en-US" altLang="LID4096"/>
              <a:t>Most of the players thought it was easier to connect the dots with the translucent menus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B3ECC11-3F59-9F2C-3778-9012470CA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286380-B905-474F-AA98-2C4ECD234FB9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B6408B02-B68D-99CB-736F-2BB0A659080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C6E4666-93BB-1300-A13E-7E6B2067D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We asked the users how did they like the translucent menus when compared to opaque ones for the specific task they were doing.</a:t>
            </a:r>
          </a:p>
          <a:p>
            <a:r>
              <a:rPr lang="en-US" altLang="LID4096"/>
              <a:t>Most of the players thought it was easier to connect the dots with the translucent menus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D87D72-D319-39B2-5611-EA8960B998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C88EB-E6EE-4A16-ADDC-28930457E896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743B6541-6EAB-C325-8333-93C2111A14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5D148081-C5E9-BC6B-062F-329E9E50FD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As for the average times </a:t>
            </a:r>
          </a:p>
          <a:p>
            <a:r>
              <a:rPr lang="en-US" altLang="LID4096"/>
              <a:t>	you can see that every single game with opaque menus was slower to complete than with translucent</a:t>
            </a:r>
          </a:p>
          <a:p>
            <a:r>
              <a:rPr lang="en-US" altLang="LID4096"/>
              <a:t>	when comparing to the solo condition, translucent were slower</a:t>
            </a:r>
          </a:p>
          <a:p>
            <a:r>
              <a:rPr lang="en-US" altLang="LID4096"/>
              <a:t>The difference among times in each condition are statistically significant</a:t>
            </a:r>
          </a:p>
          <a:p>
            <a:r>
              <a:rPr lang="en-US" altLang="LID4096"/>
              <a:t>But… one may think that more interferences occurred on the opaque condition than in the translucent condition…</a:t>
            </a:r>
          </a:p>
          <a:p>
            <a:r>
              <a:rPr lang="en-US" altLang="LID4096"/>
              <a:t>So , we also investigated that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D3FDD9-3BAD-4EA0-47CB-1913359E09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120D4D-0550-4999-854E-6E99C7929B5E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3DE60E43-455D-1C88-3717-268BF20A50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7C7BF3EE-C379-2574-A821-563473F18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This graph shows the average number of interference per game in the opaque and translucent condition</a:t>
            </a:r>
          </a:p>
          <a:p>
            <a:r>
              <a:rPr lang="en-US" altLang="LID4096"/>
              <a:t>We counted how many times the menu was popped up by the interferer on the top of the players cursor</a:t>
            </a:r>
          </a:p>
          <a:p>
            <a:r>
              <a:rPr lang="en-US" altLang="LID4096"/>
              <a:t>And…. Although the averages seem different, there is no statistical difference between the 2 condition, </a:t>
            </a:r>
          </a:p>
          <a:p>
            <a:r>
              <a:rPr lang="en-US" altLang="LID4096"/>
              <a:t>	what this means that the number of interference was the same in both conditions </a:t>
            </a:r>
          </a:p>
          <a:p>
            <a:r>
              <a:rPr lang="en-US" altLang="LID4096"/>
              <a:t>	and that the differences we see in the time for completing the games are purely based on the menu type.</a:t>
            </a:r>
            <a:endParaRPr lang="en-CA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D840D36-2109-1888-609D-CBFBF225C7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05B28-25EC-4378-A16A-C2736F52E0D4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823D8CB4-A041-6AEF-521E-552DF4F53E0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995F71D6-4058-2DBE-F9CF-0C410700E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LID4096"/>
              <a:t>Transparency could be used in other interface components – for example menus, dialog boxes and toolboxes</a:t>
            </a:r>
          </a:p>
          <a:p>
            <a:r>
              <a:rPr kumimoji="0" lang="en-US" altLang="LID4096"/>
              <a:t>and different SDG applications – meeting tools and collaborative games</a:t>
            </a:r>
          </a:p>
          <a:p>
            <a:endParaRPr kumimoji="0" lang="en-US" altLang="LID4096"/>
          </a:p>
          <a:p>
            <a:r>
              <a:rPr kumimoji="0" lang="en-US" altLang="LID4096"/>
              <a:t>Users liked the translucent widgets – some users said they would like to have translucent interface components even in single-user applications</a:t>
            </a:r>
          </a:p>
          <a:p>
            <a:endParaRPr kumimoji="0" lang="en-US" altLang="LID4096"/>
          </a:p>
          <a:p>
            <a:r>
              <a:rPr kumimoji="0" lang="en-US" altLang="LID4096"/>
              <a:t>We do realize that our user study presented a somewhat simplistic SDG situation – a competitive game, with just 2 users, with thin lines and few numbers on the background, that would not obscure the menu and so on – but we do believe that the results shown here can be generalized to a certain extent.</a:t>
            </a:r>
            <a:endParaRPr kumimoji="0" lang="en-CA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7AD1986-DAF7-4CD8-2205-5F8791482E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AF4023A-7B06-B40C-6504-8073163D255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6D40B102-57B9-3566-2D67-2B1307936D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LID4096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C9BB2931-8833-C480-F7C0-525955E0496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LID4096"/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131D3F26-CE4A-8BBA-EE67-BBC7E969B3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fld id="{A5C1A093-C74A-48CC-BBCE-F33A183912A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D215D-C538-390B-C67B-1B11BDE2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BD8FD-4E2C-2BDF-79C9-45DDEA10C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F38F1-5360-F6D6-031B-1F2531084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5364A-9742-4402-7A11-D11050773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6C59-EEF5-D8BE-09FB-AF2D48111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B7411-B5DB-459F-BFB6-EC3BFA72F2D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1773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4BE36-8454-9C65-DB12-DA56ED383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7DB7C-29BA-9C87-2B09-9EB6D249D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A3384-E5BB-ACD8-4617-DB2C1BC9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44D6A-83E4-A8A9-9839-D8E05827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CB991-A2A4-6949-E20E-000C91365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143B4-4D8C-4270-AC47-3E83DB0DEEC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2495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A55D-8469-84C6-C0B4-593907EE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F0F4C-1189-936E-DCD7-78D91FC5D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BE38F-DD5A-7CE0-C34F-604877825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CCFEA-64BB-3263-38D2-B245BCE0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C2C415-0956-4470-ED1E-A69956BE6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DF8FF-0E83-4E90-CE85-3E68056B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383B8-ECEB-4787-80FC-EE1DAD646B7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9123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1D1D2-DD68-227A-6E5A-8B8F6492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5CB4B-8039-3091-FE5B-4D14AD353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E8790-8749-7AFD-7F85-E90099B8F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350F01-3705-3AA6-6314-F5A9689316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5F91E8-26F6-D5CA-2A5A-00D740983A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8EB47A-8875-4A86-57C8-CBF924F2B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7C0F22-7019-F92C-B676-C8015D1A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4E5DCC-919A-93D0-92C0-746D5D1D4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F72F1-D43A-4ED8-93EF-94428761184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74545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091C-D391-C946-336A-4A705F48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064198-26E3-6706-E9EB-FAFD78E7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2F7D4-5C2A-E9DA-5226-54DDAC0A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474855-3274-DB80-57A7-2E90FE33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F87C7-6AA5-4175-B118-E5EB6622E41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7398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48032-8A0E-82AA-AF67-753359AAC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76F04-38C1-FBC0-7AC9-3684B1DEC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3F178-887C-BCD8-468F-2F3CF83EF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A056C-289F-4A13-B837-491386399C3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15837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883B5-48E2-09F8-873F-035E0888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4747B-7549-EBF6-211C-BE45FF675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6C2D0-22AE-A9BD-6E70-3020E2FF8A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F7D1B-FECB-1A96-D44B-4E480187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75B7F-5979-02A0-4A0D-B40580238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FB52F-ACC3-E2EE-6B92-86E832DB1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507E7F-B941-425C-977B-F44900BAF4A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7691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53584-B070-FCD6-99DC-EA75273A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0FBA6-2D53-05D5-CFE8-EA47DDF7148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27DBC-60FF-6D0D-C429-5BF296DF9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2E11B-F672-8EA3-6B42-C6A0ABD4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BB680-FA5C-1FFE-EDF2-A41C2BEF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B9A9E9-1F9E-2828-1342-FE646F70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B8C14-EA98-4E86-867E-E19DBC69179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3999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24CEC-7E41-05B2-7FDD-7569DC1D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0631D6-B1A4-985E-4A73-7C33F64F0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542C8-A6D0-688E-3DCA-66DDFEF57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506BD-45DC-225B-C132-A5FD504F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6D09F-F2F9-8E0C-D78B-D8A00E0C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0EC4C-A6D2-4626-96E6-FD3944C2D42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42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A962C3-1928-4D13-D446-B347DACDE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31000" y="228600"/>
            <a:ext cx="2108200" cy="5829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2AD18-9F28-B1E0-AB1A-876989329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172200" cy="582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0B768-081E-F36A-1B15-B9D6D016F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4098C-FB4C-1280-FAA7-910B5371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FBE84-256C-894E-1B36-39857F79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0E23C-3CA5-410E-8334-522B1E94A21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1906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F5438721-01EF-3E88-DF6A-93A8668C37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843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DB5D7822-AB7A-0CA3-1144-34A0CA4773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484" name="Rectangle 1028">
            <a:extLst>
              <a:ext uri="{FF2B5EF4-FFF2-40B4-BE49-F238E27FC236}">
                <a16:creationId xmlns:a16="http://schemas.microsoft.com/office/drawing/2014/main" id="{7218A162-025E-4358-7602-30957C978E0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+mj-lt"/>
              </a:defRPr>
            </a:lvl1pPr>
          </a:lstStyle>
          <a:p>
            <a:endParaRPr lang="en-US" altLang="LID4096"/>
          </a:p>
        </p:txBody>
      </p:sp>
      <p:sp>
        <p:nvSpPr>
          <p:cNvPr id="20485" name="Rectangle 1029">
            <a:extLst>
              <a:ext uri="{FF2B5EF4-FFF2-40B4-BE49-F238E27FC236}">
                <a16:creationId xmlns:a16="http://schemas.microsoft.com/office/drawing/2014/main" id="{CBCDD747-494A-9F36-93D6-86376E8B04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+mj-lt"/>
              </a:defRPr>
            </a:lvl1pPr>
          </a:lstStyle>
          <a:p>
            <a:endParaRPr lang="en-US" altLang="LID4096"/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41AC333B-E0C2-6A4E-FADC-CA91679997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+mj-lt"/>
              </a:defRPr>
            </a:lvl1pPr>
          </a:lstStyle>
          <a:p>
            <a:fld id="{C2BCB7AC-966F-4386-B421-0E82C00F2DFD}" type="slidenum">
              <a:rPr lang="en-US" altLang="LID4096"/>
              <a:pPr/>
              <a:t>‹#›</a:t>
            </a:fld>
            <a:endParaRPr lang="en-US" altLang="LID4096"/>
          </a:p>
        </p:txBody>
      </p:sp>
      <p:pic>
        <p:nvPicPr>
          <p:cNvPr id="20487" name="Picture 1031">
            <a:extLst>
              <a:ext uri="{FF2B5EF4-FFF2-40B4-BE49-F238E27FC236}">
                <a16:creationId xmlns:a16="http://schemas.microsoft.com/office/drawing/2014/main" id="{AECAC365-91D9-D61F-32EC-8B719E51C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6" name="Picture 8">
            <a:extLst>
              <a:ext uri="{FF2B5EF4-FFF2-40B4-BE49-F238E27FC236}">
                <a16:creationId xmlns:a16="http://schemas.microsoft.com/office/drawing/2014/main" id="{6CF1DC3E-3E78-BD50-F7FF-77053154E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79120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Rectangle 2">
            <a:extLst>
              <a:ext uri="{FF2B5EF4-FFF2-40B4-BE49-F238E27FC236}">
                <a16:creationId xmlns:a16="http://schemas.microsoft.com/office/drawing/2014/main" id="{1E21CD94-0718-370F-0004-EBB99573794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1371600"/>
          </a:xfrm>
        </p:spPr>
        <p:txBody>
          <a:bodyPr/>
          <a:lstStyle/>
          <a:p>
            <a:pPr algn="ctr"/>
            <a:r>
              <a:rPr lang="en-US" altLang="LID4096" sz="3400">
                <a:latin typeface="Arial Narrow" panose="020B0606020202030204" pitchFamily="34" charset="0"/>
                <a:cs typeface="Times New Roman" panose="02020603050405020304" pitchFamily="18" charset="0"/>
              </a:rPr>
              <a:t>Avoiding Interference Through Translucent Interface Components in Single Display Groupware</a:t>
            </a:r>
            <a:r>
              <a:rPr lang="en-CA" altLang="LID4096" sz="340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E58F393-97BC-BEA2-43DF-1193CA1DE57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5791200"/>
            <a:ext cx="6400800" cy="9144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LID4096">
                <a:latin typeface="Arial" panose="020B0604020202020204" pitchFamily="34" charset="0"/>
              </a:rPr>
              <a:t>Ana Zanella &amp; Saul Greenberg</a:t>
            </a:r>
          </a:p>
          <a:p>
            <a:pPr algn="ctr">
              <a:lnSpc>
                <a:spcPct val="90000"/>
              </a:lnSpc>
            </a:pPr>
            <a:r>
              <a:rPr lang="en-US" altLang="LID4096">
                <a:latin typeface="Arial" panose="020B0604020202020204" pitchFamily="34" charset="0"/>
              </a:rPr>
              <a:t>University of Calgary</a:t>
            </a:r>
            <a:endParaRPr lang="en-CA" altLang="LID4096">
              <a:latin typeface="Arial" panose="020B0604020202020204" pitchFamily="34" charset="0"/>
            </a:endParaRPr>
          </a:p>
        </p:txBody>
      </p:sp>
      <p:sp>
        <p:nvSpPr>
          <p:cNvPr id="43017" name="Rectangle 9">
            <a:extLst>
              <a:ext uri="{FF2B5EF4-FFF2-40B4-BE49-F238E27FC236}">
                <a16:creationId xmlns:a16="http://schemas.microsoft.com/office/drawing/2014/main" id="{13414571-0268-4158-4AB7-9CF9DDED9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488" y="2143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>
            <a:extLst>
              <a:ext uri="{FF2B5EF4-FFF2-40B4-BE49-F238E27FC236}">
                <a16:creationId xmlns:a16="http://schemas.microsoft.com/office/drawing/2014/main" id="{007B3CBD-4BB0-89F7-5DD0-61897586B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  <a:endParaRPr lang="en-CA" altLang="LID4096"/>
          </a:p>
        </p:txBody>
      </p:sp>
      <p:sp>
        <p:nvSpPr>
          <p:cNvPr id="77827" name="Rectangle 1027">
            <a:extLst>
              <a:ext uri="{FF2B5EF4-FFF2-40B4-BE49-F238E27FC236}">
                <a16:creationId xmlns:a16="http://schemas.microsoft.com/office/drawing/2014/main" id="{9BB860E7-D841-7D32-1245-28DE02859C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Translucent interface components can be used in Single Display Groupware to help minimize interference among users.</a:t>
            </a:r>
          </a:p>
          <a:p>
            <a:endParaRPr lang="en-CA" altLang="LID409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3">
            <a:extLst>
              <a:ext uri="{FF2B5EF4-FFF2-40B4-BE49-F238E27FC236}">
                <a16:creationId xmlns:a16="http://schemas.microsoft.com/office/drawing/2014/main" id="{E6202CEA-7A2E-1362-F57C-D15B5BE2F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5867400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0" name="Rectangle 2">
            <a:extLst>
              <a:ext uri="{FF2B5EF4-FFF2-40B4-BE49-F238E27FC236}">
                <a16:creationId xmlns:a16="http://schemas.microsoft.com/office/drawing/2014/main" id="{8BC4AE5B-6A2F-F8FD-2287-098D9C155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SDG Configurations</a:t>
            </a:r>
            <a:endParaRPr lang="en-CA" altLang="LID4096"/>
          </a:p>
        </p:txBody>
      </p:sp>
      <p:sp>
        <p:nvSpPr>
          <p:cNvPr id="78854" name="Rectangle 6">
            <a:extLst>
              <a:ext uri="{FF2B5EF4-FFF2-40B4-BE49-F238E27FC236}">
                <a16:creationId xmlns:a16="http://schemas.microsoft.com/office/drawing/2014/main" id="{FCF10100-E3E8-6786-7160-15FFBBFE0F8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2133600"/>
            <a:ext cx="2819400" cy="3924300"/>
          </a:xfrm>
        </p:spPr>
        <p:txBody>
          <a:bodyPr/>
          <a:lstStyle/>
          <a:p>
            <a:r>
              <a:rPr lang="en-US" altLang="LID4096" sz="2400" b="1"/>
              <a:t>co-located</a:t>
            </a:r>
          </a:p>
          <a:p>
            <a:endParaRPr lang="en-US" altLang="LID4096" sz="2400" b="1"/>
          </a:p>
          <a:p>
            <a:r>
              <a:rPr lang="en-US" altLang="LID4096" sz="2400" b="1"/>
              <a:t>shared display</a:t>
            </a:r>
          </a:p>
          <a:p>
            <a:endParaRPr lang="en-US" altLang="LID4096" sz="2400" b="1"/>
          </a:p>
          <a:p>
            <a:r>
              <a:rPr lang="en-US" altLang="LID4096" sz="2400" b="1"/>
              <a:t>multiple input devices</a:t>
            </a:r>
            <a:endParaRPr lang="en-CA" altLang="LID4096" sz="2400" b="1"/>
          </a:p>
        </p:txBody>
      </p:sp>
      <p:grpSp>
        <p:nvGrpSpPr>
          <p:cNvPr id="78859" name="Group 11">
            <a:extLst>
              <a:ext uri="{FF2B5EF4-FFF2-40B4-BE49-F238E27FC236}">
                <a16:creationId xmlns:a16="http://schemas.microsoft.com/office/drawing/2014/main" id="{EFF2EE6B-8C8C-99C0-E795-F65850614126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3810000"/>
            <a:ext cx="990600" cy="1905000"/>
            <a:chOff x="1248" y="2400"/>
            <a:chExt cx="624" cy="1200"/>
          </a:xfrm>
        </p:grpSpPr>
        <p:sp>
          <p:nvSpPr>
            <p:cNvPr id="78856" name="Oval 8">
              <a:extLst>
                <a:ext uri="{FF2B5EF4-FFF2-40B4-BE49-F238E27FC236}">
                  <a16:creationId xmlns:a16="http://schemas.microsoft.com/office/drawing/2014/main" id="{64BA70C0-28F0-E104-ECE6-7C87B96D7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024"/>
              <a:ext cx="528" cy="576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8857" name="Oval 9">
              <a:extLst>
                <a:ext uri="{FF2B5EF4-FFF2-40B4-BE49-F238E27FC236}">
                  <a16:creationId xmlns:a16="http://schemas.microsoft.com/office/drawing/2014/main" id="{AE31DE37-BABE-9CE6-25DA-BE6376351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384" cy="384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78858" name="Oval 10">
            <a:extLst>
              <a:ext uri="{FF2B5EF4-FFF2-40B4-BE49-F238E27FC236}">
                <a16:creationId xmlns:a16="http://schemas.microsoft.com/office/drawing/2014/main" id="{8E0B503B-6663-3E09-7696-E9993018A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352800"/>
            <a:ext cx="1066800" cy="1524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78877" name="Picture 29">
            <a:extLst>
              <a:ext uri="{FF2B5EF4-FFF2-40B4-BE49-F238E27FC236}">
                <a16:creationId xmlns:a16="http://schemas.microsoft.com/office/drawing/2014/main" id="{B66029C1-5605-1FAB-CC3B-8993B0ADE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5867400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60" name="Oval 12">
            <a:extLst>
              <a:ext uri="{FF2B5EF4-FFF2-40B4-BE49-F238E27FC236}">
                <a16:creationId xmlns:a16="http://schemas.microsoft.com/office/drawing/2014/main" id="{0D54B6D5-7623-6E40-D43D-8A3ABE1E7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828800"/>
            <a:ext cx="2819400" cy="21336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8870" name="Oval 22">
            <a:extLst>
              <a:ext uri="{FF2B5EF4-FFF2-40B4-BE49-F238E27FC236}">
                <a16:creationId xmlns:a16="http://schemas.microsoft.com/office/drawing/2014/main" id="{481A88B9-56D1-D284-45D4-B231A4422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752600"/>
            <a:ext cx="5791200" cy="4191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78876" name="Oval 28">
            <a:extLst>
              <a:ext uri="{FF2B5EF4-FFF2-40B4-BE49-F238E27FC236}">
                <a16:creationId xmlns:a16="http://schemas.microsoft.com/office/drawing/2014/main" id="{B14E87E2-59B4-75F0-E1E3-E0702D8D7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752600"/>
            <a:ext cx="5791200" cy="4191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78881" name="Group 33">
            <a:extLst>
              <a:ext uri="{FF2B5EF4-FFF2-40B4-BE49-F238E27FC236}">
                <a16:creationId xmlns:a16="http://schemas.microsoft.com/office/drawing/2014/main" id="{FC1C1E5F-F483-A647-72E3-4821A40819C0}"/>
              </a:ext>
            </a:extLst>
          </p:cNvPr>
          <p:cNvGrpSpPr>
            <a:grpSpLocks/>
          </p:cNvGrpSpPr>
          <p:nvPr/>
        </p:nvGrpSpPr>
        <p:grpSpPr bwMode="auto">
          <a:xfrm>
            <a:off x="2411413" y="2514600"/>
            <a:ext cx="1627187" cy="3163888"/>
            <a:chOff x="1519" y="1584"/>
            <a:chExt cx="1025" cy="1993"/>
          </a:xfrm>
        </p:grpSpPr>
        <p:sp>
          <p:nvSpPr>
            <p:cNvPr id="78878" name="Oval 30">
              <a:extLst>
                <a:ext uri="{FF2B5EF4-FFF2-40B4-BE49-F238E27FC236}">
                  <a16:creationId xmlns:a16="http://schemas.microsoft.com/office/drawing/2014/main" id="{68D0A298-CE84-7F51-23C2-F612D5CE29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63548">
              <a:off x="1519" y="2651"/>
              <a:ext cx="411" cy="926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8879" name="Oval 31">
              <a:extLst>
                <a:ext uri="{FF2B5EF4-FFF2-40B4-BE49-F238E27FC236}">
                  <a16:creationId xmlns:a16="http://schemas.microsoft.com/office/drawing/2014/main" id="{0989C3AE-E1FB-54B8-4949-F3872D8587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663548">
              <a:off x="1718" y="2548"/>
              <a:ext cx="340" cy="474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8880" name="Oval 32">
              <a:extLst>
                <a:ext uri="{FF2B5EF4-FFF2-40B4-BE49-F238E27FC236}">
                  <a16:creationId xmlns:a16="http://schemas.microsoft.com/office/drawing/2014/main" id="{37DFF02C-429B-4B64-3A16-557575422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584"/>
              <a:ext cx="336" cy="288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2">
            <a:extLst>
              <a:ext uri="{FF2B5EF4-FFF2-40B4-BE49-F238E27FC236}">
                <a16:creationId xmlns:a16="http://schemas.microsoft.com/office/drawing/2014/main" id="{F76E5F96-F8F8-A591-35FF-B756C32DBA36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83971" name="Picture 3">
              <a:extLst>
                <a:ext uri="{FF2B5EF4-FFF2-40B4-BE49-F238E27FC236}">
                  <a16:creationId xmlns:a16="http://schemas.microsoft.com/office/drawing/2014/main" id="{25373A31-5983-4A78-5C9A-A9DABFB74F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72" name="Picture 4">
              <a:extLst>
                <a:ext uri="{FF2B5EF4-FFF2-40B4-BE49-F238E27FC236}">
                  <a16:creationId xmlns:a16="http://schemas.microsoft.com/office/drawing/2014/main" id="{82E46948-8A22-3DE8-14DA-52CE95005D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100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973" name="Group 5">
            <a:extLst>
              <a:ext uri="{FF2B5EF4-FFF2-40B4-BE49-F238E27FC236}">
                <a16:creationId xmlns:a16="http://schemas.microsoft.com/office/drawing/2014/main" id="{9A38758C-E9F6-A0CF-51C2-6BAFBF4D932E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83974" name="Picture 6">
              <a:extLst>
                <a:ext uri="{FF2B5EF4-FFF2-40B4-BE49-F238E27FC236}">
                  <a16:creationId xmlns:a16="http://schemas.microsoft.com/office/drawing/2014/main" id="{67CE4173-5DB8-B15B-F1BE-B3E49E3D7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75" name="Picture 7">
              <a:extLst>
                <a:ext uri="{FF2B5EF4-FFF2-40B4-BE49-F238E27FC236}">
                  <a16:creationId xmlns:a16="http://schemas.microsoft.com/office/drawing/2014/main" id="{DFFD57CC-A9C7-D435-C4D3-19AF1D9334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100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976" name="Group 8">
            <a:extLst>
              <a:ext uri="{FF2B5EF4-FFF2-40B4-BE49-F238E27FC236}">
                <a16:creationId xmlns:a16="http://schemas.microsoft.com/office/drawing/2014/main" id="{703C0A32-CE9E-CF5D-1348-AD35CC9171E2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83977" name="Picture 9">
              <a:extLst>
                <a:ext uri="{FF2B5EF4-FFF2-40B4-BE49-F238E27FC236}">
                  <a16:creationId xmlns:a16="http://schemas.microsoft.com/office/drawing/2014/main" id="{3B7EE1F8-CCB0-1C43-AA0A-2B43F911CC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78" name="Picture 10">
              <a:extLst>
                <a:ext uri="{FF2B5EF4-FFF2-40B4-BE49-F238E27FC236}">
                  <a16:creationId xmlns:a16="http://schemas.microsoft.com/office/drawing/2014/main" id="{B8716735-5CA1-BA4C-9B2B-4BBD44D33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960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979" name="Group 11">
            <a:extLst>
              <a:ext uri="{FF2B5EF4-FFF2-40B4-BE49-F238E27FC236}">
                <a16:creationId xmlns:a16="http://schemas.microsoft.com/office/drawing/2014/main" id="{4A56BAE2-2F6D-BFA6-61DF-4BBAB0F304ED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83980" name="Picture 12">
              <a:extLst>
                <a:ext uri="{FF2B5EF4-FFF2-40B4-BE49-F238E27FC236}">
                  <a16:creationId xmlns:a16="http://schemas.microsoft.com/office/drawing/2014/main" id="{CF145B92-6575-079A-C8CA-50B5FAA04D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81" name="Picture 13">
              <a:extLst>
                <a:ext uri="{FF2B5EF4-FFF2-40B4-BE49-F238E27FC236}">
                  <a16:creationId xmlns:a16="http://schemas.microsoft.com/office/drawing/2014/main" id="{239CB252-6EC9-D8C3-7C91-3B579EA89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64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982" name="Group 14">
            <a:extLst>
              <a:ext uri="{FF2B5EF4-FFF2-40B4-BE49-F238E27FC236}">
                <a16:creationId xmlns:a16="http://schemas.microsoft.com/office/drawing/2014/main" id="{43181F8C-C84A-957A-0699-BFF760D86FBA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83983" name="Picture 15">
              <a:extLst>
                <a:ext uri="{FF2B5EF4-FFF2-40B4-BE49-F238E27FC236}">
                  <a16:creationId xmlns:a16="http://schemas.microsoft.com/office/drawing/2014/main" id="{6D596881-1C2A-4DF0-37BB-66BE617DBC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84" name="Picture 16">
              <a:extLst>
                <a:ext uri="{FF2B5EF4-FFF2-40B4-BE49-F238E27FC236}">
                  <a16:creationId xmlns:a16="http://schemas.microsoft.com/office/drawing/2014/main" id="{142C2976-8D83-C088-0211-20BD44C5A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76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985" name="Group 17">
            <a:extLst>
              <a:ext uri="{FF2B5EF4-FFF2-40B4-BE49-F238E27FC236}">
                <a16:creationId xmlns:a16="http://schemas.microsoft.com/office/drawing/2014/main" id="{278768C4-7743-D38C-63BD-067045400B70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92" y="336"/>
            <a:chExt cx="3000" cy="3600"/>
          </a:xfrm>
        </p:grpSpPr>
        <p:pic>
          <p:nvPicPr>
            <p:cNvPr id="83986" name="Picture 18">
              <a:extLst>
                <a:ext uri="{FF2B5EF4-FFF2-40B4-BE49-F238E27FC236}">
                  <a16:creationId xmlns:a16="http://schemas.microsoft.com/office/drawing/2014/main" id="{A1D59D88-89D7-DA8E-AABE-F93025A41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336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87" name="Picture 19">
              <a:extLst>
                <a:ext uri="{FF2B5EF4-FFF2-40B4-BE49-F238E27FC236}">
                  <a16:creationId xmlns:a16="http://schemas.microsoft.com/office/drawing/2014/main" id="{F641AC13-7A51-7632-1E6D-2C998A083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672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83988" name="Object 20">
            <a:extLst>
              <a:ext uri="{FF2B5EF4-FFF2-40B4-BE49-F238E27FC236}">
                <a16:creationId xmlns:a16="http://schemas.microsoft.com/office/drawing/2014/main" id="{6165EF39-C550-60B5-050C-87D6E6827F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1100" y="1676400"/>
          <a:ext cx="4445000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4761905" imgH="5714286" progId="Paint.Picture">
                  <p:embed/>
                </p:oleObj>
              </mc:Choice>
              <mc:Fallback>
                <p:oleObj name="Bitmap Image" r:id="rId10" imgW="4761905" imgH="5714286" progId="Paint.Picture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1676400"/>
                        <a:ext cx="4445000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989" name="Group 21">
            <a:extLst>
              <a:ext uri="{FF2B5EF4-FFF2-40B4-BE49-F238E27FC236}">
                <a16:creationId xmlns:a16="http://schemas.microsoft.com/office/drawing/2014/main" id="{6C9695E9-CA02-436B-3C8E-5060AE306E2F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83990" name="Picture 22">
              <a:extLst>
                <a:ext uri="{FF2B5EF4-FFF2-40B4-BE49-F238E27FC236}">
                  <a16:creationId xmlns:a16="http://schemas.microsoft.com/office/drawing/2014/main" id="{3BF9FA00-499E-ECF2-3263-4C4431E4C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991" name="Picture 23">
              <a:extLst>
                <a:ext uri="{FF2B5EF4-FFF2-40B4-BE49-F238E27FC236}">
                  <a16:creationId xmlns:a16="http://schemas.microsoft.com/office/drawing/2014/main" id="{E787034A-C6A9-5FAF-9E89-107A0FEAF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52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3992" name="Rectangle 24">
            <a:extLst>
              <a:ext uri="{FF2B5EF4-FFF2-40B4-BE49-F238E27FC236}">
                <a16:creationId xmlns:a16="http://schemas.microsoft.com/office/drawing/2014/main" id="{CFCD2E09-5398-0C88-6AE1-9FFDF7EC3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Interference</a:t>
            </a:r>
            <a:endParaRPr lang="en-CA" alt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1026">
            <a:extLst>
              <a:ext uri="{FF2B5EF4-FFF2-40B4-BE49-F238E27FC236}">
                <a16:creationId xmlns:a16="http://schemas.microsoft.com/office/drawing/2014/main" id="{329200F1-60E9-2367-D6BF-0343625667AF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95235" name="Picture 1027">
              <a:extLst>
                <a:ext uri="{FF2B5EF4-FFF2-40B4-BE49-F238E27FC236}">
                  <a16:creationId xmlns:a16="http://schemas.microsoft.com/office/drawing/2014/main" id="{492A2A8D-F7AD-C19C-86E1-362A1F9D6E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236" name="Picture 1028">
              <a:extLst>
                <a:ext uri="{FF2B5EF4-FFF2-40B4-BE49-F238E27FC236}">
                  <a16:creationId xmlns:a16="http://schemas.microsoft.com/office/drawing/2014/main" id="{EE07D090-8167-5940-EA36-DE753CA61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100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237" name="Group 1029">
            <a:extLst>
              <a:ext uri="{FF2B5EF4-FFF2-40B4-BE49-F238E27FC236}">
                <a16:creationId xmlns:a16="http://schemas.microsoft.com/office/drawing/2014/main" id="{F35D039C-3682-B8C3-2566-5B89D0123279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95238" name="Picture 1030">
              <a:extLst>
                <a:ext uri="{FF2B5EF4-FFF2-40B4-BE49-F238E27FC236}">
                  <a16:creationId xmlns:a16="http://schemas.microsoft.com/office/drawing/2014/main" id="{C6EDE053-3157-159C-AC01-90B3C9945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239" name="Picture 1031">
              <a:extLst>
                <a:ext uri="{FF2B5EF4-FFF2-40B4-BE49-F238E27FC236}">
                  <a16:creationId xmlns:a16="http://schemas.microsoft.com/office/drawing/2014/main" id="{596D21E4-31B2-E473-50C4-1AD26EEEB1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100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240" name="Group 1032">
            <a:extLst>
              <a:ext uri="{FF2B5EF4-FFF2-40B4-BE49-F238E27FC236}">
                <a16:creationId xmlns:a16="http://schemas.microsoft.com/office/drawing/2014/main" id="{EA06C512-4922-DC87-C848-9D2FE56AA74C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95241" name="Picture 1033">
              <a:extLst>
                <a:ext uri="{FF2B5EF4-FFF2-40B4-BE49-F238E27FC236}">
                  <a16:creationId xmlns:a16="http://schemas.microsoft.com/office/drawing/2014/main" id="{F88B393F-C977-2CE1-A965-D977F294C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242" name="Picture 1034">
              <a:extLst>
                <a:ext uri="{FF2B5EF4-FFF2-40B4-BE49-F238E27FC236}">
                  <a16:creationId xmlns:a16="http://schemas.microsoft.com/office/drawing/2014/main" id="{93C380AC-4408-82C5-6247-4AE78C684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960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243" name="Group 1035">
            <a:extLst>
              <a:ext uri="{FF2B5EF4-FFF2-40B4-BE49-F238E27FC236}">
                <a16:creationId xmlns:a16="http://schemas.microsoft.com/office/drawing/2014/main" id="{D6843EEB-923B-199C-2A06-E4555F92FD13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95244" name="Picture 1036">
              <a:extLst>
                <a:ext uri="{FF2B5EF4-FFF2-40B4-BE49-F238E27FC236}">
                  <a16:creationId xmlns:a16="http://schemas.microsoft.com/office/drawing/2014/main" id="{ED30B7D3-7E94-8BC5-57B1-F274DC940E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245" name="Picture 1037">
              <a:extLst>
                <a:ext uri="{FF2B5EF4-FFF2-40B4-BE49-F238E27FC236}">
                  <a16:creationId xmlns:a16="http://schemas.microsoft.com/office/drawing/2014/main" id="{177AB6C1-3990-912A-08C8-A9942B0DE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64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246" name="Group 1038">
            <a:extLst>
              <a:ext uri="{FF2B5EF4-FFF2-40B4-BE49-F238E27FC236}">
                <a16:creationId xmlns:a16="http://schemas.microsoft.com/office/drawing/2014/main" id="{09CA8FF8-8A16-1BEC-A4D0-D7F34CBDF3F4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76400"/>
            <a:ext cx="4457700" cy="4800600"/>
            <a:chOff x="1380" y="360"/>
            <a:chExt cx="3000" cy="3600"/>
          </a:xfrm>
        </p:grpSpPr>
        <p:pic>
          <p:nvPicPr>
            <p:cNvPr id="95247" name="Picture 1039">
              <a:extLst>
                <a:ext uri="{FF2B5EF4-FFF2-40B4-BE49-F238E27FC236}">
                  <a16:creationId xmlns:a16="http://schemas.microsoft.com/office/drawing/2014/main" id="{B527CFFA-3121-88BF-7AE6-43F8C20912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" y="360"/>
              <a:ext cx="3000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248" name="Picture 1040">
              <a:extLst>
                <a:ext uri="{FF2B5EF4-FFF2-40B4-BE49-F238E27FC236}">
                  <a16:creationId xmlns:a16="http://schemas.microsoft.com/office/drawing/2014/main" id="{13B76347-E9F1-AF71-72AB-8A126B0C8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768"/>
              <a:ext cx="144" cy="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5256" name="Rectangle 1048">
            <a:extLst>
              <a:ext uri="{FF2B5EF4-FFF2-40B4-BE49-F238E27FC236}">
                <a16:creationId xmlns:a16="http://schemas.microsoft.com/office/drawing/2014/main" id="{CF3C13C2-E567-2E6F-F96D-278CABACB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Interference</a:t>
            </a:r>
            <a:endParaRPr lang="en-CA" altLang="LID4096"/>
          </a:p>
        </p:txBody>
      </p:sp>
      <p:graphicFrame>
        <p:nvGraphicFramePr>
          <p:cNvPr id="95258" name="Object 1050">
            <a:extLst>
              <a:ext uri="{FF2B5EF4-FFF2-40B4-BE49-F238E27FC236}">
                <a16:creationId xmlns:a16="http://schemas.microsoft.com/office/drawing/2014/main" id="{DB1AF396-C52B-6C1C-2BCB-85B07711E6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2133600"/>
          <a:ext cx="3505200" cy="224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5714286" imgH="3666667" progId="Paint.Picture">
                  <p:embed/>
                </p:oleObj>
              </mc:Choice>
              <mc:Fallback>
                <p:oleObj name="Bitmap Image" r:id="rId9" imgW="5714286" imgH="3666667" progId="Paint.Picture">
                  <p:embed/>
                  <p:pic>
                    <p:nvPicPr>
                      <p:cNvPr id="0" name="Object 1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133600"/>
                        <a:ext cx="3505200" cy="224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74535A0A-E810-48BE-270B-D32040A4F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Minimizing Interference</a:t>
            </a:r>
            <a:endParaRPr lang="en-CA" altLang="LID4096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FBE586B-14C2-E439-3950-599E9913E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407400" cy="4533900"/>
          </a:xfrm>
        </p:spPr>
        <p:txBody>
          <a:bodyPr/>
          <a:lstStyle/>
          <a:p>
            <a:r>
              <a:rPr lang="en-US" altLang="LID4096"/>
              <a:t>Translucent widgets: </a:t>
            </a:r>
            <a:r>
              <a:rPr lang="en-US" altLang="LID4096" sz="2400"/>
              <a:t>popup menus</a:t>
            </a:r>
            <a:endParaRPr lang="en-CA" altLang="LID4096" sz="2400"/>
          </a:p>
        </p:txBody>
      </p:sp>
      <p:graphicFrame>
        <p:nvGraphicFramePr>
          <p:cNvPr id="61453" name="Object 13">
            <a:extLst>
              <a:ext uri="{FF2B5EF4-FFF2-40B4-BE49-F238E27FC236}">
                <a16:creationId xmlns:a16="http://schemas.microsoft.com/office/drawing/2014/main" id="{36FBFF32-6DDE-3D14-ED43-DC7000D7F7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2971800"/>
          <a:ext cx="3219450" cy="243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019048" imgH="1523810" progId="Paint.Picture">
                  <p:embed/>
                </p:oleObj>
              </mc:Choice>
              <mc:Fallback>
                <p:oleObj name="Bitmap Image" r:id="rId3" imgW="2019048" imgH="1523810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971800"/>
                        <a:ext cx="3219450" cy="24304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5" name="Object 15">
            <a:extLst>
              <a:ext uri="{FF2B5EF4-FFF2-40B4-BE49-F238E27FC236}">
                <a16:creationId xmlns:a16="http://schemas.microsoft.com/office/drawing/2014/main" id="{D906ED27-1E6A-5306-A42A-A23294AB45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2971800"/>
          <a:ext cx="3238500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019048" imgH="1523810" progId="Paint.Picture">
                  <p:embed/>
                </p:oleObj>
              </mc:Choice>
              <mc:Fallback>
                <p:oleObj name="Bitmap Image" r:id="rId5" imgW="2019048" imgH="1523810" progId="Paint.Picture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971800"/>
                        <a:ext cx="3238500" cy="24447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6" name="Text Box 16">
            <a:extLst>
              <a:ext uri="{FF2B5EF4-FFF2-40B4-BE49-F238E27FC236}">
                <a16:creationId xmlns:a16="http://schemas.microsoft.com/office/drawing/2014/main" id="{1A44CA57-9293-AFB0-C5DA-348FD00A4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2589213"/>
            <a:ext cx="177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latin typeface="Arial" panose="020B0604020202020204" pitchFamily="34" charset="0"/>
              </a:rPr>
              <a:t>Translucent</a:t>
            </a:r>
            <a:endParaRPr lang="en-CA" altLang="LID4096">
              <a:latin typeface="Arial" panose="020B0604020202020204" pitchFamily="34" charset="0"/>
            </a:endParaRPr>
          </a:p>
        </p:txBody>
      </p:sp>
      <p:sp>
        <p:nvSpPr>
          <p:cNvPr id="61457" name="Text Box 17">
            <a:extLst>
              <a:ext uri="{FF2B5EF4-FFF2-40B4-BE49-F238E27FC236}">
                <a16:creationId xmlns:a16="http://schemas.microsoft.com/office/drawing/2014/main" id="{1023AF88-DA09-1571-1A07-3EDFFF65C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0" y="2589213"/>
            <a:ext cx="127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latin typeface="Arial" panose="020B0604020202020204" pitchFamily="34" charset="0"/>
              </a:rPr>
              <a:t>Opaque</a:t>
            </a:r>
            <a:endParaRPr lang="en-CA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AEA92B99-1459-5DD6-64F9-A10BDDD55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Question</a:t>
            </a:r>
            <a:endParaRPr lang="en-CA" altLang="LID4096"/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6439EFB9-3761-147C-9351-171B265610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people in Single Display Groupware effectively use translucent interface components in high interference situations?</a:t>
            </a:r>
            <a:endParaRPr lang="en-CA" alt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F4D251C-663B-9767-9585-F5D64F34F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User Study</a:t>
            </a:r>
            <a:endParaRPr lang="en-CA" altLang="LID4096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54F9ADF-D7D9-F8B5-2D6E-26123CA87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7772400" cy="4572000"/>
          </a:xfrm>
        </p:spPr>
        <p:txBody>
          <a:bodyPr/>
          <a:lstStyle/>
          <a:p>
            <a:r>
              <a:rPr lang="en-US" altLang="LID4096"/>
              <a:t>SDG “connect the dots” game</a:t>
            </a:r>
          </a:p>
          <a:p>
            <a:pPr lvl="1"/>
            <a:r>
              <a:rPr lang="en-US" altLang="LID4096"/>
              <a:t>Player</a:t>
            </a:r>
          </a:p>
          <a:p>
            <a:pPr lvl="1"/>
            <a:r>
              <a:rPr lang="en-US" altLang="LID4096"/>
              <a:t>Interferer</a:t>
            </a:r>
          </a:p>
          <a:p>
            <a:pPr>
              <a:buFont typeface="Monotype Sorts" pitchFamily="2" charset="2"/>
              <a:buNone/>
            </a:pPr>
            <a:endParaRPr lang="en-US" altLang="LID4096"/>
          </a:p>
          <a:p>
            <a:pPr lvl="1"/>
            <a:r>
              <a:rPr lang="en-US" altLang="LID4096"/>
              <a:t>Solo</a:t>
            </a:r>
          </a:p>
          <a:p>
            <a:pPr lvl="1"/>
            <a:r>
              <a:rPr lang="en-US" altLang="LID4096"/>
              <a:t>Opaque </a:t>
            </a:r>
          </a:p>
          <a:p>
            <a:pPr lvl="1"/>
            <a:r>
              <a:rPr lang="en-US" altLang="LID4096"/>
              <a:t>Translucent </a:t>
            </a:r>
            <a:endParaRPr lang="en-CA" altLang="LID4096"/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9663ECE9-C12B-B1CB-A9AA-1D24DF6B7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488" y="2143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48138" name="Picture 10">
            <a:extLst>
              <a:ext uri="{FF2B5EF4-FFF2-40B4-BE49-F238E27FC236}">
                <a16:creationId xmlns:a16="http://schemas.microsoft.com/office/drawing/2014/main" id="{36A11CE9-8559-9026-5156-ACF5C7DA5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8" b="13600"/>
          <a:stretch>
            <a:fillRect/>
          </a:stretch>
        </p:blipFill>
        <p:spPr bwMode="auto">
          <a:xfrm>
            <a:off x="3048000" y="2409825"/>
            <a:ext cx="609600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9" name="Oval 11">
            <a:extLst>
              <a:ext uri="{FF2B5EF4-FFF2-40B4-BE49-F238E27FC236}">
                <a16:creationId xmlns:a16="http://schemas.microsoft.com/office/drawing/2014/main" id="{C29A6315-701D-A541-F979-D826AB107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105400"/>
            <a:ext cx="533400" cy="457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8140" name="Oval 12">
            <a:extLst>
              <a:ext uri="{FF2B5EF4-FFF2-40B4-BE49-F238E27FC236}">
                <a16:creationId xmlns:a16="http://schemas.microsoft.com/office/drawing/2014/main" id="{6E8F35DE-C1C1-DA90-FEF8-D2E75F9AB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105400"/>
            <a:ext cx="533400" cy="457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DFA575B9-700F-66FA-3F41-AA52DE471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User Study</a:t>
            </a:r>
            <a:endParaRPr lang="en-CA" altLang="LID4096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1E50FE7-BDEA-510D-F092-BCBCE6821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5562600"/>
            <a:ext cx="3505200" cy="762000"/>
          </a:xfrm>
        </p:spPr>
        <p:txBody>
          <a:bodyPr/>
          <a:lstStyle/>
          <a:p>
            <a:r>
              <a:rPr lang="en-US" altLang="LID4096"/>
              <a:t>Users’ satisfaction</a:t>
            </a:r>
            <a:endParaRPr lang="en-CA" altLang="LID4096"/>
          </a:p>
        </p:txBody>
      </p:sp>
      <p:graphicFrame>
        <p:nvGraphicFramePr>
          <p:cNvPr id="50414" name="Group 238">
            <a:extLst>
              <a:ext uri="{FF2B5EF4-FFF2-40B4-BE49-F238E27FC236}">
                <a16:creationId xmlns:a16="http://schemas.microsoft.com/office/drawing/2014/main" id="{826B9060-416B-A229-F0D7-1A24C8C39D6B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2066925"/>
          <a:ext cx="6858000" cy="325120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421223846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78867245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292291769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459493663"/>
                    </a:ext>
                  </a:extLst>
                </a:gridCol>
              </a:tblGrid>
              <a:tr h="812800"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solo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translucent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opaque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790975"/>
                  </a:ext>
                </a:extLst>
              </a:tr>
              <a:tr h="812800">
                <a:tc rowSpan="3"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Time1</a:t>
                      </a:r>
                      <a:endParaRPr kumimoji="1" lang="en-CA" altLang="LID4096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Time2, #overlapping2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Time3, #overlapping3</a:t>
                      </a:r>
                      <a:endParaRPr kumimoji="1" lang="en-CA" altLang="LID4096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8594271"/>
                  </a:ext>
                </a:extLst>
              </a:tr>
              <a:tr h="812800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29561"/>
                  </a:ext>
                </a:extLst>
              </a:tr>
              <a:tr h="812800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Time22, 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Time23, #overlapping23</a:t>
                      </a:r>
                      <a:endParaRPr kumimoji="1" lang="en-CA" altLang="LID4096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Time24, #overlapping24</a:t>
                      </a:r>
                      <a:endParaRPr kumimoji="1" lang="en-CA" altLang="LID4096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917142"/>
                  </a:ext>
                </a:extLst>
              </a:tr>
            </a:tbl>
          </a:graphicData>
        </a:graphic>
      </p:graphicFrame>
      <p:sp>
        <p:nvSpPr>
          <p:cNvPr id="50249" name="Text Box 73">
            <a:extLst>
              <a:ext uri="{FF2B5EF4-FFF2-40B4-BE49-F238E27FC236}">
                <a16:creationId xmlns:a16="http://schemas.microsoft.com/office/drawing/2014/main" id="{12D6D19A-E25A-4353-D8E6-74C2EED4FAF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 flipH="1">
            <a:off x="674687" y="3759201"/>
            <a:ext cx="16367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sz="2800">
                <a:latin typeface="Tahoma" panose="020B0604030504040204" pitchFamily="34" charset="0"/>
              </a:rPr>
              <a:t>sets</a:t>
            </a:r>
            <a:endParaRPr lang="en-CA" altLang="LID4096" sz="2800">
              <a:latin typeface="Tahoma" panose="020B0604030504040204" pitchFamily="34" charset="0"/>
            </a:endParaRPr>
          </a:p>
        </p:txBody>
      </p:sp>
      <p:sp>
        <p:nvSpPr>
          <p:cNvPr id="50250" name="Text Box 74">
            <a:extLst>
              <a:ext uri="{FF2B5EF4-FFF2-40B4-BE49-F238E27FC236}">
                <a16:creationId xmlns:a16="http://schemas.microsoft.com/office/drawing/2014/main" id="{16F2FAF0-32FF-1B0B-ABB4-47DC445BB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0130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1</a:t>
            </a:r>
            <a:endParaRPr lang="en-CA" altLang="LID4096"/>
          </a:p>
        </p:txBody>
      </p:sp>
      <p:sp>
        <p:nvSpPr>
          <p:cNvPr id="50251" name="Text Box 75">
            <a:extLst>
              <a:ext uri="{FF2B5EF4-FFF2-40B4-BE49-F238E27FC236}">
                <a16:creationId xmlns:a16="http://schemas.microsoft.com/office/drawing/2014/main" id="{753D967A-E9C6-D29F-5D86-7AC6DEF64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800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8</a:t>
            </a:r>
            <a:endParaRPr lang="en-CA" altLang="LID4096"/>
          </a:p>
        </p:txBody>
      </p:sp>
      <p:sp>
        <p:nvSpPr>
          <p:cNvPr id="50252" name="Text Box 76">
            <a:extLst>
              <a:ext uri="{FF2B5EF4-FFF2-40B4-BE49-F238E27FC236}">
                <a16:creationId xmlns:a16="http://schemas.microsoft.com/office/drawing/2014/main" id="{B3F80712-9098-C218-0EAF-8C2EEC15D67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812925" y="38862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…</a:t>
            </a:r>
            <a:endParaRPr lang="en-CA" altLang="LID4096"/>
          </a:p>
        </p:txBody>
      </p:sp>
      <p:sp>
        <p:nvSpPr>
          <p:cNvPr id="50253" name="Text Box 77">
            <a:extLst>
              <a:ext uri="{FF2B5EF4-FFF2-40B4-BE49-F238E27FC236}">
                <a16:creationId xmlns:a16="http://schemas.microsoft.com/office/drawing/2014/main" id="{709FCF25-84C1-4F48-0600-E2C630E6B9D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6537325" y="39020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…</a:t>
            </a:r>
            <a:endParaRPr lang="en-CA" altLang="LID4096"/>
          </a:p>
        </p:txBody>
      </p:sp>
      <p:sp>
        <p:nvSpPr>
          <p:cNvPr id="50254" name="Text Box 78">
            <a:extLst>
              <a:ext uri="{FF2B5EF4-FFF2-40B4-BE49-F238E27FC236}">
                <a16:creationId xmlns:a16="http://schemas.microsoft.com/office/drawing/2014/main" id="{687334DB-0FA3-6B76-764B-95EE03683C2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556125" y="39020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…</a:t>
            </a:r>
            <a:endParaRPr lang="en-CA" altLang="LID4096"/>
          </a:p>
        </p:txBody>
      </p:sp>
      <p:sp>
        <p:nvSpPr>
          <p:cNvPr id="50255" name="Text Box 79">
            <a:extLst>
              <a:ext uri="{FF2B5EF4-FFF2-40B4-BE49-F238E27FC236}">
                <a16:creationId xmlns:a16="http://schemas.microsoft.com/office/drawing/2014/main" id="{CC5C34A1-46AC-7310-0B17-1A25D926AF4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879725" y="39020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…</a:t>
            </a:r>
            <a:endParaRPr lang="en-CA" alt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BE4074B3-2C15-1568-1B5C-E577A88BF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356600" cy="1143000"/>
          </a:xfrm>
        </p:spPr>
        <p:txBody>
          <a:bodyPr/>
          <a:lstStyle/>
          <a:p>
            <a:r>
              <a:rPr lang="en-US" altLang="LID4096"/>
              <a:t>Results - Users’ Satisfaction</a:t>
            </a:r>
            <a:endParaRPr lang="en-CA" altLang="LID4096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26BFAA39-4A1C-36ED-A3C1-5FEF21C02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78800" cy="617538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LID4096" sz="2400"/>
              <a:t>How do the translucent menus affect your task compared to opaque menus ?</a:t>
            </a:r>
            <a:endParaRPr lang="en-CA" altLang="LID4096" sz="2400"/>
          </a:p>
        </p:txBody>
      </p:sp>
      <p:graphicFrame>
        <p:nvGraphicFramePr>
          <p:cNvPr id="52291" name="Group 67">
            <a:extLst>
              <a:ext uri="{FF2B5EF4-FFF2-40B4-BE49-F238E27FC236}">
                <a16:creationId xmlns:a16="http://schemas.microsoft.com/office/drawing/2014/main" id="{3A73C508-A0C9-608E-AFBB-18104554318E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4283075"/>
          <a:ext cx="3886200" cy="1131761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38427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4777256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69587659"/>
                    </a:ext>
                  </a:extLst>
                </a:gridCol>
              </a:tblGrid>
              <a:tr h="593725"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Easier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Same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Harder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615131"/>
                  </a:ext>
                </a:extLst>
              </a:tr>
              <a:tr h="482600"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516092"/>
                  </a:ext>
                </a:extLst>
              </a:tr>
            </a:tbl>
          </a:graphicData>
        </a:graphic>
      </p:graphicFrame>
      <p:sp>
        <p:nvSpPr>
          <p:cNvPr id="52261" name="Text Box 37">
            <a:extLst>
              <a:ext uri="{FF2B5EF4-FFF2-40B4-BE49-F238E27FC236}">
                <a16:creationId xmlns:a16="http://schemas.microsoft.com/office/drawing/2014/main" id="{A20B3105-8443-4A05-37FC-09B0606D9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513" y="3638550"/>
            <a:ext cx="114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b="1">
                <a:latin typeface="Tahoma" panose="020B0604030504040204" pitchFamily="34" charset="0"/>
              </a:rPr>
              <a:t>Player</a:t>
            </a:r>
            <a:endParaRPr lang="en-CA" altLang="LID4096" b="1">
              <a:latin typeface="Tahoma" panose="020B0604030504040204" pitchFamily="34" charset="0"/>
            </a:endParaRPr>
          </a:p>
        </p:txBody>
      </p:sp>
      <p:graphicFrame>
        <p:nvGraphicFramePr>
          <p:cNvPr id="52262" name="Object 38">
            <a:extLst>
              <a:ext uri="{FF2B5EF4-FFF2-40B4-BE49-F238E27FC236}">
                <a16:creationId xmlns:a16="http://schemas.microsoft.com/office/drawing/2014/main" id="{F1DAE788-858A-713F-788E-155A4DD4E7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2362200"/>
          <a:ext cx="3009900" cy="227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019048" imgH="1523810" progId="Paint.Picture">
                  <p:embed/>
                </p:oleObj>
              </mc:Choice>
              <mc:Fallback>
                <p:oleObj name="Bitmap Image" r:id="rId3" imgW="2019048" imgH="1523810" progId="Paint.Picture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362200"/>
                        <a:ext cx="3009900" cy="22717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63" name="Object 39">
            <a:extLst>
              <a:ext uri="{FF2B5EF4-FFF2-40B4-BE49-F238E27FC236}">
                <a16:creationId xmlns:a16="http://schemas.microsoft.com/office/drawing/2014/main" id="{527FE16A-44F5-4B86-05AB-76EDC5D1F1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4448175"/>
          <a:ext cx="2990850" cy="225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019048" imgH="1523810" progId="Paint.Picture">
                  <p:embed/>
                </p:oleObj>
              </mc:Choice>
              <mc:Fallback>
                <p:oleObj name="Bitmap Image" r:id="rId5" imgW="2019048" imgH="1523810" progId="Paint.Picture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448175"/>
                        <a:ext cx="2990850" cy="2257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93" name="Oval 69">
            <a:extLst>
              <a:ext uri="{FF2B5EF4-FFF2-40B4-BE49-F238E27FC236}">
                <a16:creationId xmlns:a16="http://schemas.microsoft.com/office/drawing/2014/main" id="{1362A463-C044-66BE-911E-801A1857E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048000"/>
            <a:ext cx="533400" cy="533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2294" name="Oval 70">
            <a:extLst>
              <a:ext uri="{FF2B5EF4-FFF2-40B4-BE49-F238E27FC236}">
                <a16:creationId xmlns:a16="http://schemas.microsoft.com/office/drawing/2014/main" id="{50C9B1BC-7DB1-589C-CA2B-A406E53F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105400"/>
            <a:ext cx="533400" cy="533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1295610D-E816-7B03-49E7-2B3B29564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356600" cy="1143000"/>
          </a:xfrm>
        </p:spPr>
        <p:txBody>
          <a:bodyPr/>
          <a:lstStyle/>
          <a:p>
            <a:r>
              <a:rPr lang="en-US" altLang="LID4096"/>
              <a:t>Results - Users’ Satisfaction</a:t>
            </a:r>
            <a:endParaRPr lang="en-CA" altLang="LID4096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4E2A5789-A436-903A-BDAF-C31D06BD9D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78800" cy="617538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LID4096" sz="2400"/>
              <a:t>How do the translucent menus affect your task compared to opaque menus ?</a:t>
            </a:r>
            <a:endParaRPr lang="en-CA" altLang="LID4096" sz="2400"/>
          </a:p>
        </p:txBody>
      </p:sp>
      <p:graphicFrame>
        <p:nvGraphicFramePr>
          <p:cNvPr id="92164" name="Group 4">
            <a:extLst>
              <a:ext uri="{FF2B5EF4-FFF2-40B4-BE49-F238E27FC236}">
                <a16:creationId xmlns:a16="http://schemas.microsoft.com/office/drawing/2014/main" id="{DBA68FF7-7C66-1DBB-80AD-21E52D0AE05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4283075"/>
          <a:ext cx="3886200" cy="1131761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38494366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2459081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08546698"/>
                    </a:ext>
                  </a:extLst>
                </a:gridCol>
              </a:tblGrid>
              <a:tr h="593725"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Easier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Same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Harder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155710"/>
                  </a:ext>
                </a:extLst>
              </a:tr>
              <a:tr h="482600"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 algn="l">
                        <a:lnSpc>
                          <a:spcPct val="140000"/>
                        </a:lnSpc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 sz="16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  <a:endParaRPr kumimoji="1" lang="en-CA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203092"/>
                  </a:ext>
                </a:extLst>
              </a:tr>
            </a:tbl>
          </a:graphicData>
        </a:graphic>
      </p:graphicFrame>
      <p:sp>
        <p:nvSpPr>
          <p:cNvPr id="92184" name="Text Box 24">
            <a:extLst>
              <a:ext uri="{FF2B5EF4-FFF2-40B4-BE49-F238E27FC236}">
                <a16:creationId xmlns:a16="http://schemas.microsoft.com/office/drawing/2014/main" id="{9FE067B1-5AEC-A17E-65EF-5009761F6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25" y="3638550"/>
            <a:ext cx="170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b="1">
                <a:latin typeface="Tahoma" panose="020B0604030504040204" pitchFamily="34" charset="0"/>
              </a:rPr>
              <a:t>Interferer</a:t>
            </a:r>
            <a:endParaRPr lang="en-CA" altLang="LID4096" b="1">
              <a:latin typeface="Tahoma" panose="020B0604030504040204" pitchFamily="34" charset="0"/>
            </a:endParaRPr>
          </a:p>
        </p:txBody>
      </p:sp>
      <p:graphicFrame>
        <p:nvGraphicFramePr>
          <p:cNvPr id="92185" name="Object 25">
            <a:extLst>
              <a:ext uri="{FF2B5EF4-FFF2-40B4-BE49-F238E27FC236}">
                <a16:creationId xmlns:a16="http://schemas.microsoft.com/office/drawing/2014/main" id="{D988E6B5-7AC6-2065-1D24-956DD0CC8C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2362200"/>
          <a:ext cx="3009900" cy="227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019048" imgH="1523810" progId="Paint.Picture">
                  <p:embed/>
                </p:oleObj>
              </mc:Choice>
              <mc:Fallback>
                <p:oleObj name="Bitmap Image" r:id="rId3" imgW="2019048" imgH="1523810" progId="Paint.Picture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362200"/>
                        <a:ext cx="3009900" cy="22717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86" name="Object 26">
            <a:extLst>
              <a:ext uri="{FF2B5EF4-FFF2-40B4-BE49-F238E27FC236}">
                <a16:creationId xmlns:a16="http://schemas.microsoft.com/office/drawing/2014/main" id="{291B7315-FB1A-1D80-D058-54E961B406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4448175"/>
          <a:ext cx="2990850" cy="225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019048" imgH="1523810" progId="Paint.Picture">
                  <p:embed/>
                </p:oleObj>
              </mc:Choice>
              <mc:Fallback>
                <p:oleObj name="Bitmap Image" r:id="rId5" imgW="2019048" imgH="1523810" progId="Paint.Picture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448175"/>
                        <a:ext cx="2990850" cy="22574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87" name="Oval 27">
            <a:extLst>
              <a:ext uri="{FF2B5EF4-FFF2-40B4-BE49-F238E27FC236}">
                <a16:creationId xmlns:a16="http://schemas.microsoft.com/office/drawing/2014/main" id="{2D7AE7DE-4F4A-336C-80CB-06CEC58E6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791200"/>
            <a:ext cx="533400" cy="533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92188" name="Oval 28">
            <a:extLst>
              <a:ext uri="{FF2B5EF4-FFF2-40B4-BE49-F238E27FC236}">
                <a16:creationId xmlns:a16="http://schemas.microsoft.com/office/drawing/2014/main" id="{50158505-3E24-9752-1AE6-67F5A79D8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733800"/>
            <a:ext cx="533400" cy="533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6FE6EAB3-7411-4C88-677D-0C3E5AEC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LID4096"/>
              <a:t>Results – Average Times</a:t>
            </a:r>
            <a:endParaRPr lang="en-CA" altLang="LID4096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C3037DA-25CC-FE4C-8550-936D39FD77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4953000" cy="685800"/>
          </a:xfrm>
        </p:spPr>
        <p:txBody>
          <a:bodyPr/>
          <a:lstStyle/>
          <a:p>
            <a:pPr lvl="1"/>
            <a:r>
              <a:rPr lang="en-US" altLang="LID4096"/>
              <a:t>Solo &lt; Translucent &lt; Opaque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pPr>
              <a:buFont typeface="Monotype Sorts" pitchFamily="2" charset="2"/>
              <a:buNone/>
            </a:pPr>
            <a:endParaRPr lang="en-US" altLang="LID4096" sz="1200"/>
          </a:p>
        </p:txBody>
      </p:sp>
      <p:graphicFrame>
        <p:nvGraphicFramePr>
          <p:cNvPr id="53255" name="Object 7">
            <a:extLst>
              <a:ext uri="{FF2B5EF4-FFF2-40B4-BE49-F238E27FC236}">
                <a16:creationId xmlns:a16="http://schemas.microsoft.com/office/drawing/2014/main" id="{21E66D2D-5479-10D6-7E73-48EB16F709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871663"/>
          <a:ext cx="7543800" cy="498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2695967" imgH="2010058" progId="Excel.Chart.8">
                  <p:embed/>
                </p:oleObj>
              </mc:Choice>
              <mc:Fallback>
                <p:oleObj name="Chart" r:id="rId3" imgW="2695967" imgH="2010058" progId="Excel.Char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71663"/>
                        <a:ext cx="7543800" cy="498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Rectangle 10">
            <a:extLst>
              <a:ext uri="{FF2B5EF4-FFF2-40B4-BE49-F238E27FC236}">
                <a16:creationId xmlns:a16="http://schemas.microsoft.com/office/drawing/2014/main" id="{7D92429C-F74B-57AA-9A4C-464BA2415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6172200"/>
            <a:ext cx="5334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FE0400E3-ED10-F433-90AF-8516946C26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Results - Overlapping</a:t>
            </a:r>
            <a:endParaRPr lang="en-CA" altLang="LID4096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FBD579F4-9198-0641-D71F-DBE32BE4A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3" y="22431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sp>
        <p:nvSpPr>
          <p:cNvPr id="75782" name="Rectangle 6">
            <a:extLst>
              <a:ext uri="{FF2B5EF4-FFF2-40B4-BE49-F238E27FC236}">
                <a16:creationId xmlns:a16="http://schemas.microsoft.com/office/drawing/2014/main" id="{AC6BFF4A-56F4-94F3-CD62-A5DD5E599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188" y="222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graphicFrame>
        <p:nvGraphicFramePr>
          <p:cNvPr id="75781" name="Object 5">
            <a:extLst>
              <a:ext uri="{FF2B5EF4-FFF2-40B4-BE49-F238E27FC236}">
                <a16:creationId xmlns:a16="http://schemas.microsoft.com/office/drawing/2014/main" id="{93796F13-D63E-AD8B-EB5D-E431EEFB94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5400" y="1689100"/>
          <a:ext cx="7327900" cy="521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3372217" imgH="2400683" progId="Excel.Chart.8">
                  <p:embed/>
                </p:oleObj>
              </mc:Choice>
              <mc:Fallback>
                <p:oleObj name="Chart" r:id="rId3" imgW="3372217" imgH="2400683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400" y="1689100"/>
                        <a:ext cx="7327900" cy="521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8" name="Object 12">
            <a:extLst>
              <a:ext uri="{FF2B5EF4-FFF2-40B4-BE49-F238E27FC236}">
                <a16:creationId xmlns:a16="http://schemas.microsoft.com/office/drawing/2014/main" id="{EEB8BBC4-F24F-0973-C087-7ED405D42D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667000"/>
          <a:ext cx="1676400" cy="166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171429" imgH="1162212" progId="Paint.Picture">
                  <p:embed/>
                </p:oleObj>
              </mc:Choice>
              <mc:Fallback>
                <p:oleObj name="Bitmap Image" r:id="rId5" imgW="1171429" imgH="1162212" progId="Paint.Picture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667000"/>
                        <a:ext cx="1676400" cy="1662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9" name="Object 13">
            <a:extLst>
              <a:ext uri="{FF2B5EF4-FFF2-40B4-BE49-F238E27FC236}">
                <a16:creationId xmlns:a16="http://schemas.microsoft.com/office/drawing/2014/main" id="{21CC92C3-2FBF-FA19-CBA4-F35AD31BAF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91400" y="4724400"/>
          <a:ext cx="1600200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1486107" imgH="1133633" progId="Paint.Picture">
                  <p:embed/>
                </p:oleObj>
              </mc:Choice>
              <mc:Fallback>
                <p:oleObj name="Bitmap Image" r:id="rId7" imgW="1486107" imgH="1133633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4724400"/>
                        <a:ext cx="1600200" cy="12207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90" name="Text Box 14">
            <a:extLst>
              <a:ext uri="{FF2B5EF4-FFF2-40B4-BE49-F238E27FC236}">
                <a16:creationId xmlns:a16="http://schemas.microsoft.com/office/drawing/2014/main" id="{65EB62E7-B586-E7F2-F280-420BCD1F3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5" y="2343150"/>
            <a:ext cx="1665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000" b="1">
                <a:latin typeface="Arial" panose="020B0604020202020204" pitchFamily="34" charset="0"/>
              </a:rPr>
              <a:t>Overlapping</a:t>
            </a:r>
            <a:endParaRPr lang="en-CA" altLang="LID4096" sz="2000" b="1">
              <a:latin typeface="Arial" panose="020B0604020202020204" pitchFamily="34" charset="0"/>
            </a:endParaRPr>
          </a:p>
        </p:txBody>
      </p:sp>
      <p:sp>
        <p:nvSpPr>
          <p:cNvPr id="75791" name="Text Box 15">
            <a:extLst>
              <a:ext uri="{FF2B5EF4-FFF2-40B4-BE49-F238E27FC236}">
                <a16:creationId xmlns:a16="http://schemas.microsoft.com/office/drawing/2014/main" id="{8A48A78A-2561-78F4-BCF2-5B45C7313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4414838"/>
            <a:ext cx="1847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1800" b="1">
                <a:latin typeface="Arial" panose="020B0604020202020204" pitchFamily="34" charset="0"/>
              </a:rPr>
              <a:t>No overlapping</a:t>
            </a:r>
            <a:endParaRPr lang="en-CA" altLang="LID4096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D56FFE6-25C6-628C-CE57-2933CB441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Conclusion</a:t>
            </a:r>
            <a:endParaRPr lang="en-CA" altLang="LID4096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07D53FB-EAAC-5B5F-AC19-65FC7C163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458200" cy="4667250"/>
          </a:xfrm>
        </p:spPr>
        <p:txBody>
          <a:bodyPr/>
          <a:lstStyle/>
          <a:p>
            <a:r>
              <a:rPr lang="en-US" altLang="LID4096" sz="2400"/>
              <a:t>Translucent interface components can be used in Single Display Groupware to help minimize interference among users.</a:t>
            </a:r>
          </a:p>
          <a:p>
            <a:pPr lvl="1">
              <a:lnSpc>
                <a:spcPct val="200000"/>
              </a:lnSpc>
            </a:pPr>
            <a:r>
              <a:rPr lang="en-US" altLang="LID4096" sz="2000"/>
              <a:t>People like them</a:t>
            </a:r>
          </a:p>
          <a:p>
            <a:pPr lvl="1">
              <a:lnSpc>
                <a:spcPct val="200000"/>
              </a:lnSpc>
            </a:pPr>
            <a:r>
              <a:rPr lang="en-US" altLang="LID4096" sz="2000"/>
              <a:t>People perform faster</a:t>
            </a:r>
          </a:p>
          <a:p>
            <a:pPr>
              <a:lnSpc>
                <a:spcPct val="200000"/>
              </a:lnSpc>
            </a:pPr>
            <a:r>
              <a:rPr lang="en-US" altLang="LID4096" sz="2400"/>
              <a:t>Full paper in ECSCW</a:t>
            </a:r>
          </a:p>
          <a:p>
            <a:pPr lvl="1">
              <a:lnSpc>
                <a:spcPct val="200000"/>
              </a:lnSpc>
              <a:buFont typeface="Monotype Sorts" pitchFamily="2" charset="2"/>
              <a:buNone/>
            </a:pPr>
            <a:r>
              <a:rPr lang="en-CA" altLang="LID4096" sz="2000"/>
              <a:t>http://www.cpsc.ucalgary.ca/grouplab/papers/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Designs\Contemporary Portrait.pot</Template>
  <TotalTime>1986</TotalTime>
  <Words>1021</Words>
  <Application>Microsoft Office PowerPoint</Application>
  <PresentationFormat>On-screen Show (4:3)</PresentationFormat>
  <Paragraphs>134</Paragraphs>
  <Slides>14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Tahoma</vt:lpstr>
      <vt:lpstr>Arial Black</vt:lpstr>
      <vt:lpstr>Times New Roman</vt:lpstr>
      <vt:lpstr>Arial Narrow</vt:lpstr>
      <vt:lpstr>Monotype Sorts</vt:lpstr>
      <vt:lpstr>Arial</vt:lpstr>
      <vt:lpstr>Contemporary Portrait</vt:lpstr>
      <vt:lpstr>Bitmap Image</vt:lpstr>
      <vt:lpstr>Microsoft Excel Chart</vt:lpstr>
      <vt:lpstr>Avoiding Interference Through Translucent Interface Components in Single Display Groupware </vt:lpstr>
      <vt:lpstr>The message</vt:lpstr>
      <vt:lpstr>SDG Configurations</vt:lpstr>
      <vt:lpstr>Interference</vt:lpstr>
      <vt:lpstr>Interference</vt:lpstr>
      <vt:lpstr>Minimizing Interference</vt:lpstr>
      <vt:lpstr>Research Question</vt:lpstr>
      <vt:lpstr>User Study</vt:lpstr>
      <vt:lpstr>User Study</vt:lpstr>
      <vt:lpstr>Results - Users’ Satisfaction</vt:lpstr>
      <vt:lpstr>Results - Users’ Satisfaction</vt:lpstr>
      <vt:lpstr>Results – Average Times</vt:lpstr>
      <vt:lpstr>Results - Overlapping</vt:lpstr>
      <vt:lpstr>Conclusion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 Display Groupware</dc:title>
  <dc:creator>azanella</dc:creator>
  <cp:lastModifiedBy>Saul Greenberg</cp:lastModifiedBy>
  <cp:revision>133</cp:revision>
  <cp:lastPrinted>1999-11-25T16:56:53Z</cp:lastPrinted>
  <dcterms:created xsi:type="dcterms:W3CDTF">1999-11-23T22:40:56Z</dcterms:created>
  <dcterms:modified xsi:type="dcterms:W3CDTF">2026-10-10T15:26:23Z</dcterms:modified>
</cp:coreProperties>
</file>