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68" r:id="rId3"/>
    <p:sldId id="257" r:id="rId4"/>
    <p:sldId id="258" r:id="rId5"/>
    <p:sldId id="259" r:id="rId6"/>
    <p:sldId id="270" r:id="rId7"/>
    <p:sldId id="260" r:id="rId8"/>
    <p:sldId id="262" r:id="rId9"/>
    <p:sldId id="263" r:id="rId10"/>
    <p:sldId id="265" r:id="rId11"/>
    <p:sldId id="264" r:id="rId12"/>
    <p:sldId id="266" r:id="rId13"/>
    <p:sldId id="267" r:id="rId14"/>
    <p:sldId id="271" r:id="rId15"/>
  </p:sldIdLst>
  <p:sldSz cx="9144000" cy="6858000" type="screen4x3"/>
  <p:notesSz cx="6985000" cy="9271000"/>
  <p:defaultTextStyle>
    <a:defPPr>
      <a:defRPr lang="en-US"/>
    </a:defPPr>
    <a:lvl1pPr algn="ctr"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ctr"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ctr"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ctr"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ctr"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87120" autoAdjust="0"/>
  </p:normalViewPr>
  <p:slideViewPr>
    <p:cSldViewPr>
      <p:cViewPr varScale="1">
        <p:scale>
          <a:sx n="109" d="100"/>
          <a:sy n="109" d="100"/>
        </p:scale>
        <p:origin x="60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A008DFBA-78DB-40A6-81FD-C231704E6C1D}"/>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t" anchorCtr="0" compatLnSpc="1">
            <a:prstTxWarp prst="textNoShape">
              <a:avLst/>
            </a:prstTxWarp>
          </a:bodyPr>
          <a:lstStyle>
            <a:lvl1pPr algn="l" defTabSz="928688">
              <a:defRPr sz="1200"/>
            </a:lvl1pPr>
          </a:lstStyle>
          <a:p>
            <a:endParaRPr lang="en-US" altLang="LID4096"/>
          </a:p>
        </p:txBody>
      </p:sp>
      <p:sp>
        <p:nvSpPr>
          <p:cNvPr id="28675" name="Rectangle 3">
            <a:extLst>
              <a:ext uri="{FF2B5EF4-FFF2-40B4-BE49-F238E27FC236}">
                <a16:creationId xmlns:a16="http://schemas.microsoft.com/office/drawing/2014/main" id="{6632DD5B-AA24-FF26-348D-6A197063F0DF}"/>
              </a:ext>
            </a:extLst>
          </p:cNvPr>
          <p:cNvSpPr>
            <a:spLocks noGrp="1" noChangeArrowheads="1"/>
          </p:cNvSpPr>
          <p:nvPr>
            <p:ph type="dt" sz="quarter" idx="1"/>
          </p:nvPr>
        </p:nvSpPr>
        <p:spPr bwMode="auto">
          <a:xfrm>
            <a:off x="3957638" y="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t" anchorCtr="0" compatLnSpc="1">
            <a:prstTxWarp prst="textNoShape">
              <a:avLst/>
            </a:prstTxWarp>
          </a:bodyPr>
          <a:lstStyle>
            <a:lvl1pPr algn="r" defTabSz="928688">
              <a:defRPr sz="1200"/>
            </a:lvl1pPr>
          </a:lstStyle>
          <a:p>
            <a:endParaRPr lang="en-US" altLang="LID4096"/>
          </a:p>
        </p:txBody>
      </p:sp>
      <p:sp>
        <p:nvSpPr>
          <p:cNvPr id="28676" name="Rectangle 4">
            <a:extLst>
              <a:ext uri="{FF2B5EF4-FFF2-40B4-BE49-F238E27FC236}">
                <a16:creationId xmlns:a16="http://schemas.microsoft.com/office/drawing/2014/main" id="{651EA2C7-A6DB-26A5-16F6-EF9EC11123E3}"/>
              </a:ext>
            </a:extLst>
          </p:cNvPr>
          <p:cNvSpPr>
            <a:spLocks noGrp="1" noChangeArrowheads="1"/>
          </p:cNvSpPr>
          <p:nvPr>
            <p:ph type="ftr" sz="quarter" idx="2"/>
          </p:nvPr>
        </p:nvSpPr>
        <p:spPr bwMode="auto">
          <a:xfrm>
            <a:off x="0" y="880745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b" anchorCtr="0" compatLnSpc="1">
            <a:prstTxWarp prst="textNoShape">
              <a:avLst/>
            </a:prstTxWarp>
          </a:bodyPr>
          <a:lstStyle>
            <a:lvl1pPr algn="l" defTabSz="928688">
              <a:defRPr sz="1200"/>
            </a:lvl1pPr>
          </a:lstStyle>
          <a:p>
            <a:endParaRPr lang="en-US" altLang="LID4096"/>
          </a:p>
        </p:txBody>
      </p:sp>
      <p:sp>
        <p:nvSpPr>
          <p:cNvPr id="28677" name="Rectangle 5">
            <a:extLst>
              <a:ext uri="{FF2B5EF4-FFF2-40B4-BE49-F238E27FC236}">
                <a16:creationId xmlns:a16="http://schemas.microsoft.com/office/drawing/2014/main" id="{6F68E1B7-D5B8-0524-6A15-357486210CB3}"/>
              </a:ext>
            </a:extLst>
          </p:cNvPr>
          <p:cNvSpPr>
            <a:spLocks noGrp="1" noChangeArrowheads="1"/>
          </p:cNvSpPr>
          <p:nvPr>
            <p:ph type="sldNum" sz="quarter" idx="3"/>
          </p:nvPr>
        </p:nvSpPr>
        <p:spPr bwMode="auto">
          <a:xfrm>
            <a:off x="3957638" y="880745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b" anchorCtr="0" compatLnSpc="1">
            <a:prstTxWarp prst="textNoShape">
              <a:avLst/>
            </a:prstTxWarp>
          </a:bodyPr>
          <a:lstStyle>
            <a:lvl1pPr algn="r" defTabSz="928688">
              <a:defRPr sz="1200"/>
            </a:lvl1pPr>
          </a:lstStyle>
          <a:p>
            <a:fld id="{2753A559-183A-41FF-A2AF-1B1C76204FE7}" type="slidenum">
              <a:rPr lang="en-US" altLang="LID4096"/>
              <a:pPr/>
              <a:t>‹#›</a:t>
            </a:fld>
            <a:endParaRPr lang="en-US" altLang="LID4096"/>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7D4239B-8E4C-C591-F5B1-4CFCA17E1907}"/>
              </a:ext>
            </a:extLst>
          </p:cNvPr>
          <p:cNvSpPr>
            <a:spLocks noGrp="1" noChangeArrowheads="1"/>
          </p:cNvSpPr>
          <p:nvPr>
            <p:ph type="hdr" sz="quarter"/>
          </p:nvPr>
        </p:nvSpPr>
        <p:spPr bwMode="auto">
          <a:xfrm>
            <a:off x="0" y="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t" anchorCtr="0" compatLnSpc="1">
            <a:prstTxWarp prst="textNoShape">
              <a:avLst/>
            </a:prstTxWarp>
          </a:bodyPr>
          <a:lstStyle>
            <a:lvl1pPr algn="l" defTabSz="928688">
              <a:defRPr sz="1200"/>
            </a:lvl1pPr>
          </a:lstStyle>
          <a:p>
            <a:endParaRPr lang="en-US" altLang="LID4096"/>
          </a:p>
        </p:txBody>
      </p:sp>
      <p:sp>
        <p:nvSpPr>
          <p:cNvPr id="14339" name="Rectangle 3">
            <a:extLst>
              <a:ext uri="{FF2B5EF4-FFF2-40B4-BE49-F238E27FC236}">
                <a16:creationId xmlns:a16="http://schemas.microsoft.com/office/drawing/2014/main" id="{E5838BDA-DDF8-C0AF-6604-54E0FFE8221F}"/>
              </a:ext>
            </a:extLst>
          </p:cNvPr>
          <p:cNvSpPr>
            <a:spLocks noGrp="1" noChangeArrowheads="1"/>
          </p:cNvSpPr>
          <p:nvPr>
            <p:ph type="dt" idx="1"/>
          </p:nvPr>
        </p:nvSpPr>
        <p:spPr bwMode="auto">
          <a:xfrm>
            <a:off x="3957638" y="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t" anchorCtr="0" compatLnSpc="1">
            <a:prstTxWarp prst="textNoShape">
              <a:avLst/>
            </a:prstTxWarp>
          </a:bodyPr>
          <a:lstStyle>
            <a:lvl1pPr algn="r" defTabSz="928688">
              <a:defRPr sz="1200"/>
            </a:lvl1pPr>
          </a:lstStyle>
          <a:p>
            <a:endParaRPr lang="en-US" altLang="LID4096"/>
          </a:p>
        </p:txBody>
      </p:sp>
      <p:sp>
        <p:nvSpPr>
          <p:cNvPr id="14340" name="Rectangle 4">
            <a:extLst>
              <a:ext uri="{FF2B5EF4-FFF2-40B4-BE49-F238E27FC236}">
                <a16:creationId xmlns:a16="http://schemas.microsoft.com/office/drawing/2014/main" id="{E1DEB1C4-3841-7811-1EB0-34B5DBB7D7C1}"/>
              </a:ext>
            </a:extLst>
          </p:cNvPr>
          <p:cNvSpPr>
            <a:spLocks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a:extLst>
              <a:ext uri="{FF2B5EF4-FFF2-40B4-BE49-F238E27FC236}">
                <a16:creationId xmlns:a16="http://schemas.microsoft.com/office/drawing/2014/main" id="{BF60693A-C7A3-D987-B597-492FB5744273}"/>
              </a:ext>
            </a:extLst>
          </p:cNvPr>
          <p:cNvSpPr>
            <a:spLocks noGrp="1" noChangeArrowheads="1"/>
          </p:cNvSpPr>
          <p:nvPr>
            <p:ph type="body" sz="quarter" idx="3"/>
          </p:nvPr>
        </p:nvSpPr>
        <p:spPr bwMode="auto">
          <a:xfrm>
            <a:off x="931863" y="4403725"/>
            <a:ext cx="5121275" cy="417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4342" name="Rectangle 6">
            <a:extLst>
              <a:ext uri="{FF2B5EF4-FFF2-40B4-BE49-F238E27FC236}">
                <a16:creationId xmlns:a16="http://schemas.microsoft.com/office/drawing/2014/main" id="{F3C2B13E-4578-24F4-285E-87FB13DECE90}"/>
              </a:ext>
            </a:extLst>
          </p:cNvPr>
          <p:cNvSpPr>
            <a:spLocks noGrp="1" noChangeArrowheads="1"/>
          </p:cNvSpPr>
          <p:nvPr>
            <p:ph type="ftr" sz="quarter" idx="4"/>
          </p:nvPr>
        </p:nvSpPr>
        <p:spPr bwMode="auto">
          <a:xfrm>
            <a:off x="0" y="8807450"/>
            <a:ext cx="3027363"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b" anchorCtr="0" compatLnSpc="1">
            <a:prstTxWarp prst="textNoShape">
              <a:avLst/>
            </a:prstTxWarp>
          </a:bodyPr>
          <a:lstStyle>
            <a:lvl1pPr algn="l" defTabSz="928688">
              <a:defRPr sz="1200"/>
            </a:lvl1pPr>
          </a:lstStyle>
          <a:p>
            <a:endParaRPr lang="en-US" altLang="LID4096"/>
          </a:p>
        </p:txBody>
      </p:sp>
      <p:sp>
        <p:nvSpPr>
          <p:cNvPr id="14343" name="Rectangle 7">
            <a:extLst>
              <a:ext uri="{FF2B5EF4-FFF2-40B4-BE49-F238E27FC236}">
                <a16:creationId xmlns:a16="http://schemas.microsoft.com/office/drawing/2014/main" id="{0758E04A-B06D-1E40-31A4-D31485FF2916}"/>
              </a:ext>
            </a:extLst>
          </p:cNvPr>
          <p:cNvSpPr>
            <a:spLocks noGrp="1" noChangeArrowheads="1"/>
          </p:cNvSpPr>
          <p:nvPr>
            <p:ph type="sldNum" sz="quarter" idx="5"/>
          </p:nvPr>
        </p:nvSpPr>
        <p:spPr bwMode="auto">
          <a:xfrm>
            <a:off x="3957638" y="8807450"/>
            <a:ext cx="3027362"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885" tIns="46442" rIns="92885" bIns="46442" numCol="1" anchor="b" anchorCtr="0" compatLnSpc="1">
            <a:prstTxWarp prst="textNoShape">
              <a:avLst/>
            </a:prstTxWarp>
          </a:bodyPr>
          <a:lstStyle>
            <a:lvl1pPr algn="r" defTabSz="928688">
              <a:defRPr sz="1200"/>
            </a:lvl1pPr>
          </a:lstStyle>
          <a:p>
            <a:fld id="{5075785A-8446-4418-B5F0-25CC8D394D7A}"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5E8248C-ABD9-BCC2-BA31-28EEA8729309}"/>
              </a:ext>
            </a:extLst>
          </p:cNvPr>
          <p:cNvSpPr>
            <a:spLocks noGrp="1" noChangeArrowheads="1"/>
          </p:cNvSpPr>
          <p:nvPr>
            <p:ph type="sldNum" sz="quarter" idx="5"/>
          </p:nvPr>
        </p:nvSpPr>
        <p:spPr>
          <a:ln/>
        </p:spPr>
        <p:txBody>
          <a:bodyPr/>
          <a:lstStyle/>
          <a:p>
            <a:fld id="{C716E028-360C-459A-A400-98A585DBECB7}" type="slidenum">
              <a:rPr lang="en-US" altLang="LID4096"/>
              <a:pPr/>
              <a:t>2</a:t>
            </a:fld>
            <a:endParaRPr lang="en-US" altLang="LID4096"/>
          </a:p>
        </p:txBody>
      </p:sp>
      <p:sp>
        <p:nvSpPr>
          <p:cNvPr id="17410" name="Rectangle 2">
            <a:extLst>
              <a:ext uri="{FF2B5EF4-FFF2-40B4-BE49-F238E27FC236}">
                <a16:creationId xmlns:a16="http://schemas.microsoft.com/office/drawing/2014/main" id="{E10A7EF0-3BD6-7209-1696-1D521FC33123}"/>
              </a:ext>
            </a:extLst>
          </p:cNvPr>
          <p:cNvSpPr>
            <a:spLocks noChangeArrowheads="1" noTextEdit="1"/>
          </p:cNvSpPr>
          <p:nvPr>
            <p:ph type="sldImg"/>
          </p:nvPr>
        </p:nvSpPr>
        <p:spPr>
          <a:ln/>
        </p:spPr>
      </p:sp>
      <p:sp>
        <p:nvSpPr>
          <p:cNvPr id="17411" name="Rectangle 3">
            <a:extLst>
              <a:ext uri="{FF2B5EF4-FFF2-40B4-BE49-F238E27FC236}">
                <a16:creationId xmlns:a16="http://schemas.microsoft.com/office/drawing/2014/main" id="{0EAE397A-7C6E-5985-7029-FF7DECDBE896}"/>
              </a:ext>
            </a:extLst>
          </p:cNvPr>
          <p:cNvSpPr>
            <a:spLocks noGrp="1" noChangeArrowheads="1"/>
          </p:cNvSpPr>
          <p:nvPr>
            <p:ph type="body" idx="1"/>
          </p:nvPr>
        </p:nvSpPr>
        <p:spPr/>
        <p:txBody>
          <a:bodyPr/>
          <a:lstStyle/>
          <a:p>
            <a:r>
              <a:rPr lang="en-US" altLang="LID4096"/>
              <a:t>Here’s a brief outline of what I’ll talk about</a:t>
            </a:r>
          </a:p>
          <a:p>
            <a:pPr>
              <a:buFontTx/>
              <a:buChar char="•"/>
            </a:pPr>
            <a:r>
              <a:rPr lang="en-US" altLang="LID4096"/>
              <a:t>First talk about different scales of social interaction</a:t>
            </a:r>
          </a:p>
          <a:p>
            <a:pPr>
              <a:buFontTx/>
              <a:buChar char="•"/>
            </a:pPr>
            <a:r>
              <a:rPr lang="en-US" altLang="LID4096"/>
              <a:t>Then will focus down and explain where this research is targeted</a:t>
            </a:r>
          </a:p>
          <a:p>
            <a:pPr>
              <a:buFontTx/>
              <a:buChar char="•"/>
            </a:pPr>
            <a:r>
              <a:rPr lang="en-US" altLang="LID4096"/>
              <a:t>After talking a bit about casual interaction and awareness, I’ll present the Notification Collage and some of its features and uses.</a:t>
            </a:r>
          </a:p>
          <a:p>
            <a:pPr>
              <a:buFontTx/>
              <a:buChar char="•"/>
            </a:pPr>
            <a:r>
              <a:rPr lang="en-US" altLang="LID4096"/>
              <a:t>Finish up with a quick demonstration that will let you see the system in motion.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ECA28A0-0C48-4E14-C55D-1B4F0C167812}"/>
              </a:ext>
            </a:extLst>
          </p:cNvPr>
          <p:cNvSpPr>
            <a:spLocks noGrp="1" noChangeArrowheads="1"/>
          </p:cNvSpPr>
          <p:nvPr>
            <p:ph type="sldNum" sz="quarter" idx="5"/>
          </p:nvPr>
        </p:nvSpPr>
        <p:spPr>
          <a:ln/>
        </p:spPr>
        <p:txBody>
          <a:bodyPr/>
          <a:lstStyle/>
          <a:p>
            <a:fld id="{656E2E22-1703-4E72-AFB2-6C9AD3754189}" type="slidenum">
              <a:rPr lang="en-US" altLang="LID4096"/>
              <a:pPr/>
              <a:t>3</a:t>
            </a:fld>
            <a:endParaRPr lang="en-US" altLang="LID4096"/>
          </a:p>
        </p:txBody>
      </p:sp>
      <p:sp>
        <p:nvSpPr>
          <p:cNvPr id="15362" name="Rectangle 2">
            <a:extLst>
              <a:ext uri="{FF2B5EF4-FFF2-40B4-BE49-F238E27FC236}">
                <a16:creationId xmlns:a16="http://schemas.microsoft.com/office/drawing/2014/main" id="{81E03853-7126-646A-328E-8D91AEDE2F90}"/>
              </a:ext>
            </a:extLst>
          </p:cNvPr>
          <p:cNvSpPr>
            <a:spLocks noChangeArrowheads="1" noTextEdit="1"/>
          </p:cNvSpPr>
          <p:nvPr>
            <p:ph type="sldImg"/>
          </p:nvPr>
        </p:nvSpPr>
        <p:spPr>
          <a:ln/>
        </p:spPr>
      </p:sp>
      <p:sp>
        <p:nvSpPr>
          <p:cNvPr id="15363" name="Rectangle 3">
            <a:extLst>
              <a:ext uri="{FF2B5EF4-FFF2-40B4-BE49-F238E27FC236}">
                <a16:creationId xmlns:a16="http://schemas.microsoft.com/office/drawing/2014/main" id="{A80DE16C-B015-72B4-A7AF-4E7DDAD7A497}"/>
              </a:ext>
            </a:extLst>
          </p:cNvPr>
          <p:cNvSpPr>
            <a:spLocks noGrp="1" noChangeArrowheads="1"/>
          </p:cNvSpPr>
          <p:nvPr>
            <p:ph type="body" idx="1"/>
          </p:nvPr>
        </p:nvSpPr>
        <p:spPr/>
        <p:txBody>
          <a:bodyPr/>
          <a:lstStyle/>
          <a:p>
            <a:pPr>
              <a:buFontTx/>
              <a:buChar char="•"/>
            </a:pPr>
            <a:r>
              <a:rPr lang="en-US" altLang="LID4096"/>
              <a:t>The world of social interaction exists on lots of different levels.</a:t>
            </a:r>
          </a:p>
          <a:p>
            <a:pPr>
              <a:buFontTx/>
              <a:buChar char="•"/>
            </a:pPr>
            <a:r>
              <a:rPr lang="en-US" altLang="LID4096"/>
              <a:t>On a global scale of social interaction, we don’t really know the people we interact with; you say ‘hi’ to people you don’t know at all without a second thought and usually they respond with a casual greeting in turn.</a:t>
            </a:r>
          </a:p>
          <a:p>
            <a:pPr>
              <a:buFontTx/>
              <a:buChar char="•"/>
            </a:pPr>
            <a:r>
              <a:rPr lang="en-US" altLang="LID4096"/>
              <a:t>At an organizational level, lots of different people have lots of different goals, but they are generally commonly focused to the betterment of the organization as a whole.  Associates for me could be people I know in different research groups in our department at the University of Calgary.</a:t>
            </a:r>
          </a:p>
          <a:p>
            <a:pPr>
              <a:buFontTx/>
              <a:buChar char="•"/>
            </a:pPr>
            <a:r>
              <a:rPr lang="en-US" altLang="LID4096"/>
              <a:t>At the teams level, you are dealing with a set of intimate collaborators. For me, these people are other researchers and Supervisors tied to GroupLab at the University of Calgary.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206BE59-469F-E552-0367-967B0ACAB875}"/>
              </a:ext>
            </a:extLst>
          </p:cNvPr>
          <p:cNvSpPr>
            <a:spLocks noGrp="1" noChangeArrowheads="1"/>
          </p:cNvSpPr>
          <p:nvPr>
            <p:ph type="sldNum" sz="quarter" idx="5"/>
          </p:nvPr>
        </p:nvSpPr>
        <p:spPr>
          <a:ln/>
        </p:spPr>
        <p:txBody>
          <a:bodyPr/>
          <a:lstStyle/>
          <a:p>
            <a:fld id="{B702C410-D6E4-4DF6-98D3-9DE05C3CF550}" type="slidenum">
              <a:rPr lang="en-US" altLang="LID4096"/>
              <a:pPr/>
              <a:t>4</a:t>
            </a:fld>
            <a:endParaRPr lang="en-US" altLang="LID4096"/>
          </a:p>
        </p:txBody>
      </p:sp>
      <p:sp>
        <p:nvSpPr>
          <p:cNvPr id="18434" name="Rectangle 2">
            <a:extLst>
              <a:ext uri="{FF2B5EF4-FFF2-40B4-BE49-F238E27FC236}">
                <a16:creationId xmlns:a16="http://schemas.microsoft.com/office/drawing/2014/main" id="{8D5422A6-4694-A590-07E0-B27C0E8CB9C9}"/>
              </a:ext>
            </a:extLst>
          </p:cNvPr>
          <p:cNvSpPr>
            <a:spLocks noChangeArrowheads="1" noTextEdit="1"/>
          </p:cNvSpPr>
          <p:nvPr>
            <p:ph type="sldImg"/>
          </p:nvPr>
        </p:nvSpPr>
        <p:spPr>
          <a:ln/>
        </p:spPr>
      </p:sp>
      <p:sp>
        <p:nvSpPr>
          <p:cNvPr id="18435" name="Rectangle 3">
            <a:extLst>
              <a:ext uri="{FF2B5EF4-FFF2-40B4-BE49-F238E27FC236}">
                <a16:creationId xmlns:a16="http://schemas.microsoft.com/office/drawing/2014/main" id="{6C9F53C1-4129-197F-3969-DCD605A8EF89}"/>
              </a:ext>
            </a:extLst>
          </p:cNvPr>
          <p:cNvSpPr>
            <a:spLocks noGrp="1" noChangeArrowheads="1"/>
          </p:cNvSpPr>
          <p:nvPr>
            <p:ph type="body" idx="1"/>
          </p:nvPr>
        </p:nvSpPr>
        <p:spPr/>
        <p:txBody>
          <a:bodyPr/>
          <a:lstStyle/>
          <a:p>
            <a:r>
              <a:rPr lang="en-US" altLang="LID4096"/>
              <a:t>Okay, it’s this idea of teams that is most central to the research we’re doing.</a:t>
            </a:r>
          </a:p>
          <a:p>
            <a:pPr>
              <a:buFontTx/>
              <a:buChar char="•"/>
            </a:pPr>
            <a:r>
              <a:rPr lang="en-US" altLang="LID4096"/>
              <a:t>In the teams situation, you have a set of intimate collaborators who have a collective set of goals to work towards.  Each person in the team has something to offer towards the fulfillment of that goal.</a:t>
            </a:r>
          </a:p>
          <a:p>
            <a:pPr>
              <a:buFontTx/>
              <a:buChar char="•"/>
            </a:pPr>
            <a:r>
              <a:rPr lang="en-US" altLang="LID4096"/>
              <a:t>Each member of the team should have the sense that they are a member of said team; they have social relationships between team-members that can sometimes dictate how work gets done.</a:t>
            </a:r>
          </a:p>
          <a:p>
            <a:pPr>
              <a:buFontTx/>
              <a:buChar char="•"/>
            </a:pPr>
            <a:r>
              <a:rPr lang="en-US" altLang="LID4096"/>
              <a:t>The important note here is that there is a real need in this teams environment for close coordination and collaboration between the team members.  The social relationships help to facilitate this by providing a medium to communicate and get work done.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FB90E8D-A3B6-5081-0D96-DF0A00AABCF2}"/>
              </a:ext>
            </a:extLst>
          </p:cNvPr>
          <p:cNvSpPr>
            <a:spLocks noGrp="1" noChangeArrowheads="1"/>
          </p:cNvSpPr>
          <p:nvPr>
            <p:ph type="sldNum" sz="quarter" idx="5"/>
          </p:nvPr>
        </p:nvSpPr>
        <p:spPr>
          <a:ln/>
        </p:spPr>
        <p:txBody>
          <a:bodyPr/>
          <a:lstStyle/>
          <a:p>
            <a:fld id="{1B33E34F-E4BD-41D3-BEB3-A8AB76FDFA3D}" type="slidenum">
              <a:rPr lang="en-US" altLang="LID4096"/>
              <a:pPr/>
              <a:t>5</a:t>
            </a:fld>
            <a:endParaRPr lang="en-US" altLang="LID4096"/>
          </a:p>
        </p:txBody>
      </p:sp>
      <p:sp>
        <p:nvSpPr>
          <p:cNvPr id="19458" name="Rectangle 2">
            <a:extLst>
              <a:ext uri="{FF2B5EF4-FFF2-40B4-BE49-F238E27FC236}">
                <a16:creationId xmlns:a16="http://schemas.microsoft.com/office/drawing/2014/main" id="{0D1BDB3C-E3ED-4556-272E-AC09AA9CC670}"/>
              </a:ext>
            </a:extLst>
          </p:cNvPr>
          <p:cNvSpPr>
            <a:spLocks noChangeArrowheads="1" noTextEdit="1"/>
          </p:cNvSpPr>
          <p:nvPr>
            <p:ph type="sldImg"/>
          </p:nvPr>
        </p:nvSpPr>
        <p:spPr>
          <a:ln/>
        </p:spPr>
      </p:sp>
      <p:sp>
        <p:nvSpPr>
          <p:cNvPr id="19459" name="Rectangle 3">
            <a:extLst>
              <a:ext uri="{FF2B5EF4-FFF2-40B4-BE49-F238E27FC236}">
                <a16:creationId xmlns:a16="http://schemas.microsoft.com/office/drawing/2014/main" id="{8FA5E870-2AA9-192B-60CA-4BDF1F47BB16}"/>
              </a:ext>
            </a:extLst>
          </p:cNvPr>
          <p:cNvSpPr>
            <a:spLocks noGrp="1" noChangeArrowheads="1"/>
          </p:cNvSpPr>
          <p:nvPr>
            <p:ph type="body" idx="1"/>
          </p:nvPr>
        </p:nvSpPr>
        <p:spPr/>
        <p:txBody>
          <a:bodyPr/>
          <a:lstStyle/>
          <a:p>
            <a:pPr>
              <a:buFontTx/>
              <a:buChar char="•"/>
            </a:pPr>
            <a:r>
              <a:rPr lang="en-US" altLang="LID4096"/>
              <a:t>These days, team members may occupy the same space or actually work in a more distributed setting.</a:t>
            </a:r>
          </a:p>
          <a:p>
            <a:pPr>
              <a:buFontTx/>
              <a:buChar char="•"/>
            </a:pPr>
            <a:r>
              <a:rPr lang="en-US" altLang="LID4096"/>
              <a:t>While this may be true, it’s still important to have coordination and collaboration to get things done, and we’re looking into ways to support this social setting.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78935F7-1FFD-3C61-5BE8-182774224E6B}"/>
              </a:ext>
            </a:extLst>
          </p:cNvPr>
          <p:cNvSpPr>
            <a:spLocks noGrp="1" noChangeArrowheads="1"/>
          </p:cNvSpPr>
          <p:nvPr>
            <p:ph type="sldNum" sz="quarter" idx="5"/>
          </p:nvPr>
        </p:nvSpPr>
        <p:spPr>
          <a:ln/>
        </p:spPr>
        <p:txBody>
          <a:bodyPr/>
          <a:lstStyle/>
          <a:p>
            <a:fld id="{2D71CC71-6322-4515-AADC-B05B9D35CBDD}" type="slidenum">
              <a:rPr lang="en-US" altLang="LID4096"/>
              <a:pPr/>
              <a:t>6</a:t>
            </a:fld>
            <a:endParaRPr lang="en-US" altLang="LID4096"/>
          </a:p>
        </p:txBody>
      </p:sp>
      <p:sp>
        <p:nvSpPr>
          <p:cNvPr id="31746" name="Rectangle 2">
            <a:extLst>
              <a:ext uri="{FF2B5EF4-FFF2-40B4-BE49-F238E27FC236}">
                <a16:creationId xmlns:a16="http://schemas.microsoft.com/office/drawing/2014/main" id="{90739E5A-69CE-648C-69F8-6FB0E1D274C8}"/>
              </a:ext>
            </a:extLst>
          </p:cNvPr>
          <p:cNvSpPr>
            <a:spLocks noChangeArrowheads="1" noTextEdit="1"/>
          </p:cNvSpPr>
          <p:nvPr>
            <p:ph type="sldImg"/>
          </p:nvPr>
        </p:nvSpPr>
        <p:spPr>
          <a:ln/>
        </p:spPr>
      </p:sp>
      <p:sp>
        <p:nvSpPr>
          <p:cNvPr id="31747" name="Rectangle 3">
            <a:extLst>
              <a:ext uri="{FF2B5EF4-FFF2-40B4-BE49-F238E27FC236}">
                <a16:creationId xmlns:a16="http://schemas.microsoft.com/office/drawing/2014/main" id="{DF646CB0-4382-E5BF-D0AB-CDF2F257FCDA}"/>
              </a:ext>
            </a:extLst>
          </p:cNvPr>
          <p:cNvSpPr>
            <a:spLocks noGrp="1" noChangeArrowheads="1"/>
          </p:cNvSpPr>
          <p:nvPr>
            <p:ph type="body" idx="1"/>
          </p:nvPr>
        </p:nvSpPr>
        <p:spPr/>
        <p:txBody>
          <a:bodyPr/>
          <a:lstStyle/>
          <a:p>
            <a:r>
              <a:rPr lang="en-US" altLang="LID4096" b="1" i="1"/>
              <a:t>We have several goals with this research.</a:t>
            </a:r>
          </a:p>
          <a:p>
            <a:pPr>
              <a:buFontTx/>
              <a:buChar char="•"/>
            </a:pPr>
            <a:r>
              <a:rPr lang="en-US" altLang="LID4096"/>
              <a:t>We want to support casual interaction and make it more natural for distributed group members to step into collaboration and coordination.</a:t>
            </a:r>
          </a:p>
          <a:p>
            <a:pPr>
              <a:buFontTx/>
              <a:buChar char="•"/>
            </a:pPr>
            <a:r>
              <a:rPr lang="en-US" altLang="LID4096"/>
              <a:t>The inclusion of real world collaborations and opportunities can make it easier and more natural to coordinate efforts and work. The closer we can mirror how people work in real life, the better the communication support will be.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11554E7-E015-3092-6F13-B84D9E82BFBE}"/>
              </a:ext>
            </a:extLst>
          </p:cNvPr>
          <p:cNvSpPr>
            <a:spLocks noGrp="1" noChangeArrowheads="1"/>
          </p:cNvSpPr>
          <p:nvPr>
            <p:ph type="sldNum" sz="quarter" idx="5"/>
          </p:nvPr>
        </p:nvSpPr>
        <p:spPr>
          <a:ln/>
        </p:spPr>
        <p:txBody>
          <a:bodyPr/>
          <a:lstStyle/>
          <a:p>
            <a:fld id="{9FB87E34-50EB-4741-BE96-256F30882A70}" type="slidenum">
              <a:rPr lang="en-US" altLang="LID4096"/>
              <a:pPr/>
              <a:t>7</a:t>
            </a:fld>
            <a:endParaRPr lang="en-US" altLang="LID4096"/>
          </a:p>
        </p:txBody>
      </p:sp>
      <p:sp>
        <p:nvSpPr>
          <p:cNvPr id="20482" name="Rectangle 2">
            <a:extLst>
              <a:ext uri="{FF2B5EF4-FFF2-40B4-BE49-F238E27FC236}">
                <a16:creationId xmlns:a16="http://schemas.microsoft.com/office/drawing/2014/main" id="{EDD668E5-4F02-6D54-FB16-3CF46C6A8043}"/>
              </a:ext>
            </a:extLst>
          </p:cNvPr>
          <p:cNvSpPr>
            <a:spLocks noChangeArrowheads="1" noTextEdit="1"/>
          </p:cNvSpPr>
          <p:nvPr>
            <p:ph type="sldImg"/>
          </p:nvPr>
        </p:nvSpPr>
        <p:spPr>
          <a:ln/>
        </p:spPr>
      </p:sp>
      <p:sp>
        <p:nvSpPr>
          <p:cNvPr id="20483" name="Rectangle 3">
            <a:extLst>
              <a:ext uri="{FF2B5EF4-FFF2-40B4-BE49-F238E27FC236}">
                <a16:creationId xmlns:a16="http://schemas.microsoft.com/office/drawing/2014/main" id="{58B206AF-58B0-65EE-1663-6168218A8AD7}"/>
              </a:ext>
            </a:extLst>
          </p:cNvPr>
          <p:cNvSpPr>
            <a:spLocks noGrp="1" noChangeArrowheads="1"/>
          </p:cNvSpPr>
          <p:nvPr>
            <p:ph type="body" idx="1"/>
          </p:nvPr>
        </p:nvSpPr>
        <p:spPr/>
        <p:txBody>
          <a:bodyPr/>
          <a:lstStyle/>
          <a:p>
            <a:pPr>
              <a:buFontTx/>
              <a:buChar char="•"/>
            </a:pPr>
            <a:r>
              <a:rPr lang="en-US" altLang="LID4096"/>
              <a:t>This brings up the point of Casual interaction.</a:t>
            </a:r>
          </a:p>
          <a:p>
            <a:pPr>
              <a:buFontTx/>
              <a:buChar char="•"/>
            </a:pPr>
            <a:r>
              <a:rPr lang="en-US" altLang="LID4096"/>
              <a:t>90% of communication in a workplace is done through casual interaction:  You meet up with someone in the hallway, a conversation ensues and an opportunity for coordination and or collaboration is presented.</a:t>
            </a:r>
          </a:p>
          <a:p>
            <a:pPr>
              <a:buFontTx/>
              <a:buChar char="•"/>
            </a:pPr>
            <a:r>
              <a:rPr lang="en-US" altLang="LID4096"/>
              <a:t>In an every day office setting, initiating contact is done by answering a few simple questions.  Who is around?  Are they available?  Can I interrupt what they’re doing? How do I make my presence available to them to initiate a conversation?  In a workplace, these simple questions of awareness are answered automatically, we don’t even have to think about it!!</a:t>
            </a:r>
          </a:p>
          <a:p>
            <a:pPr>
              <a:buFontTx/>
              <a:buChar char="•"/>
            </a:pPr>
            <a:r>
              <a:rPr lang="en-US" altLang="LID4096"/>
              <a:t>This gets immediately more difficult, however, if the team is comprised of both co-located and distributed group members.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3612054-21B6-7774-8E8C-3809B97CD149}"/>
              </a:ext>
            </a:extLst>
          </p:cNvPr>
          <p:cNvSpPr>
            <a:spLocks noGrp="1" noChangeArrowheads="1"/>
          </p:cNvSpPr>
          <p:nvPr>
            <p:ph type="sldNum" sz="quarter" idx="5"/>
          </p:nvPr>
        </p:nvSpPr>
        <p:spPr>
          <a:ln/>
        </p:spPr>
        <p:txBody>
          <a:bodyPr/>
          <a:lstStyle/>
          <a:p>
            <a:fld id="{9AAD80AF-9BC7-46A2-A550-F53D82042AD1}" type="slidenum">
              <a:rPr lang="en-US" altLang="LID4096"/>
              <a:pPr/>
              <a:t>8</a:t>
            </a:fld>
            <a:endParaRPr lang="en-US" altLang="LID4096"/>
          </a:p>
        </p:txBody>
      </p:sp>
      <p:sp>
        <p:nvSpPr>
          <p:cNvPr id="22530" name="Rectangle 2">
            <a:extLst>
              <a:ext uri="{FF2B5EF4-FFF2-40B4-BE49-F238E27FC236}">
                <a16:creationId xmlns:a16="http://schemas.microsoft.com/office/drawing/2014/main" id="{E9B6EE46-CF82-0188-93D1-8E1EA561C53E}"/>
              </a:ext>
            </a:extLst>
          </p:cNvPr>
          <p:cNvSpPr>
            <a:spLocks noChangeArrowheads="1" noTextEdit="1"/>
          </p:cNvSpPr>
          <p:nvPr>
            <p:ph type="sldImg"/>
          </p:nvPr>
        </p:nvSpPr>
        <p:spPr>
          <a:ln/>
        </p:spPr>
      </p:sp>
      <p:sp>
        <p:nvSpPr>
          <p:cNvPr id="22531" name="Rectangle 3">
            <a:extLst>
              <a:ext uri="{FF2B5EF4-FFF2-40B4-BE49-F238E27FC236}">
                <a16:creationId xmlns:a16="http://schemas.microsoft.com/office/drawing/2014/main" id="{C4CD19CA-5FDC-1E42-9BCE-379FF03C89AB}"/>
              </a:ext>
            </a:extLst>
          </p:cNvPr>
          <p:cNvSpPr>
            <a:spLocks noGrp="1" noChangeArrowheads="1"/>
          </p:cNvSpPr>
          <p:nvPr>
            <p:ph type="body" idx="1"/>
          </p:nvPr>
        </p:nvSpPr>
        <p:spPr/>
        <p:txBody>
          <a:bodyPr/>
          <a:lstStyle/>
          <a:p>
            <a:r>
              <a:rPr lang="en-US" altLang="LID4096"/>
              <a:t>With all of this in mind, we present the notification collage.  Here’s the basic way it works:</a:t>
            </a:r>
          </a:p>
          <a:p>
            <a:pPr>
              <a:buFontTx/>
              <a:buChar char="•"/>
            </a:pPr>
            <a:r>
              <a:rPr lang="en-US" altLang="LID4096"/>
              <a:t>A community with access to the NC posts media elements for everyone to see to a collage of media elements.</a:t>
            </a:r>
          </a:p>
          <a:p>
            <a:pPr>
              <a:buFontTx/>
              <a:buChar char="•"/>
            </a:pPr>
            <a:r>
              <a:rPr lang="en-US" altLang="LID4096"/>
              <a:t>People can keep their own personal view of “what’s going on,” it is not necessarily “WYSIWIS” although the same information is available to everyone in the community. Media elements can be moved around or hidden by each user.</a:t>
            </a:r>
          </a:p>
          <a:p>
            <a:pPr>
              <a:buFontTx/>
              <a:buChar char="•"/>
            </a:pPr>
            <a:r>
              <a:rPr lang="en-US" altLang="LID4096"/>
              <a:t>Members of the community can respond to media as posted by other members.</a:t>
            </a:r>
          </a:p>
          <a:p>
            <a:pPr>
              <a:buFontTx/>
              <a:buChar char="•"/>
            </a:pPr>
            <a:r>
              <a:rPr lang="en-US" altLang="LID4096"/>
              <a:t>The end result is that the NC can become a casual meeting place where people will engage in casual interaction.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41FF7B5-E51A-E322-45BE-D6662CE513AB}"/>
              </a:ext>
            </a:extLst>
          </p:cNvPr>
          <p:cNvSpPr>
            <a:spLocks noGrp="1" noChangeArrowheads="1"/>
          </p:cNvSpPr>
          <p:nvPr>
            <p:ph type="sldNum" sz="quarter" idx="5"/>
          </p:nvPr>
        </p:nvSpPr>
        <p:spPr>
          <a:ln/>
        </p:spPr>
        <p:txBody>
          <a:bodyPr/>
          <a:lstStyle/>
          <a:p>
            <a:fld id="{A3A0E83A-24AB-4F23-8BC2-0F1AD32F60FB}" type="slidenum">
              <a:rPr lang="en-US" altLang="LID4096"/>
              <a:pPr/>
              <a:t>9</a:t>
            </a:fld>
            <a:endParaRPr lang="en-US" altLang="LID4096"/>
          </a:p>
        </p:txBody>
      </p:sp>
      <p:sp>
        <p:nvSpPr>
          <p:cNvPr id="23554" name="Rectangle 2">
            <a:extLst>
              <a:ext uri="{FF2B5EF4-FFF2-40B4-BE49-F238E27FC236}">
                <a16:creationId xmlns:a16="http://schemas.microsoft.com/office/drawing/2014/main" id="{1FF2622C-D799-9365-ED2A-EAC454F5836B}"/>
              </a:ext>
            </a:extLst>
          </p:cNvPr>
          <p:cNvSpPr>
            <a:spLocks noChangeArrowheads="1" noTextEdit="1"/>
          </p:cNvSpPr>
          <p:nvPr>
            <p:ph type="sldImg"/>
          </p:nvPr>
        </p:nvSpPr>
        <p:spPr>
          <a:ln/>
        </p:spPr>
      </p:sp>
      <p:sp>
        <p:nvSpPr>
          <p:cNvPr id="23555" name="Rectangle 3">
            <a:extLst>
              <a:ext uri="{FF2B5EF4-FFF2-40B4-BE49-F238E27FC236}">
                <a16:creationId xmlns:a16="http://schemas.microsoft.com/office/drawing/2014/main" id="{D9C14BA7-2AB1-1C9C-B8B2-CCF669D5C59E}"/>
              </a:ext>
            </a:extLst>
          </p:cNvPr>
          <p:cNvSpPr>
            <a:spLocks noGrp="1" noChangeArrowheads="1"/>
          </p:cNvSpPr>
          <p:nvPr>
            <p:ph type="body" idx="1"/>
          </p:nvPr>
        </p:nvSpPr>
        <p:spPr/>
        <p:txBody>
          <a:bodyPr/>
          <a:lstStyle/>
          <a:p>
            <a:r>
              <a:rPr lang="en-US" altLang="LID4096"/>
              <a:t>Okie, so here we gots some media elements that can be posted by members of the community.</a:t>
            </a:r>
          </a:p>
          <a:p>
            <a:pPr>
              <a:buFontTx/>
              <a:buChar char="•"/>
            </a:pPr>
            <a:r>
              <a:rPr lang="en-US" altLang="LID4096"/>
              <a:t>This follows on the metaphor of a real-world bulletin board.</a:t>
            </a:r>
          </a:p>
          <a:p>
            <a:pPr>
              <a:buFontTx/>
              <a:buChar char="•"/>
            </a:pPr>
            <a:r>
              <a:rPr lang="en-US" altLang="LID4096"/>
              <a:t>Two sides: new elements always appear on the left of the bar, elements deemed important by a user can be placed on the right side of the bar, so they won’t be covered.</a:t>
            </a:r>
          </a:p>
          <a:p>
            <a:pPr>
              <a:buFontTx/>
              <a:buChar char="•"/>
            </a:pPr>
            <a:r>
              <a:rPr lang="en-US" altLang="LID4096"/>
              <a:t>Lots of different media elements</a:t>
            </a:r>
          </a:p>
          <a:p>
            <a:pPr lvl="1">
              <a:buFontTx/>
              <a:buChar char="•"/>
            </a:pPr>
            <a:r>
              <a:rPr lang="en-US" altLang="LID4096"/>
              <a:t>Video links (with a very slow video rate) – most community members had cameras attached to their workstations and felt that the video post was one of the most essential things to post. Video made it possible to be much more expressive over the NC.  It’s also a much more explicit depiction of “who’s around.”</a:t>
            </a:r>
          </a:p>
          <a:p>
            <a:pPr lvl="1">
              <a:buFontTx/>
              <a:buChar char="•"/>
            </a:pPr>
            <a:r>
              <a:rPr lang="en-US" altLang="LID4096"/>
              <a:t>Sticky notes – which people used in a variety of ways from announcements to general queries to full out chatting.</a:t>
            </a:r>
          </a:p>
          <a:p>
            <a:pPr lvl="1">
              <a:buFontTx/>
              <a:buChar char="•"/>
            </a:pPr>
            <a:r>
              <a:rPr lang="en-US" altLang="LID4096"/>
              <a:t>There are pictures and virtual slide shows,</a:t>
            </a:r>
          </a:p>
          <a:p>
            <a:pPr lvl="1">
              <a:buFontTx/>
              <a:buChar char="•"/>
            </a:pPr>
            <a:r>
              <a:rPr lang="en-US" altLang="LID4096"/>
              <a:t>Desktop snapshots</a:t>
            </a:r>
          </a:p>
          <a:p>
            <a:pPr lvl="1">
              <a:buFontTx/>
              <a:buChar char="•"/>
            </a:pPr>
            <a:r>
              <a:rPr lang="en-US" altLang="LID4096"/>
              <a:t>Web page thumbnails</a:t>
            </a:r>
          </a:p>
          <a:p>
            <a:pPr lvl="1">
              <a:buFontTx/>
              <a:buChar char="•"/>
            </a:pPr>
            <a:r>
              <a:rPr lang="en-US" altLang="LID4096"/>
              <a:t>Not pictured here, a ticker tape element that cascades across the bottom.</a:t>
            </a:r>
          </a:p>
          <a:p>
            <a:pPr>
              <a:buFontTx/>
              <a:buChar char="•"/>
            </a:pPr>
            <a:r>
              <a:rPr lang="en-US" altLang="LID4096"/>
              <a:t>Each element has “action items” attached to it to provide different ways of making contact or customizing the display.</a:t>
            </a:r>
          </a:p>
          <a:p>
            <a:pPr>
              <a:buFontTx/>
              <a:buChar char="•"/>
            </a:pPr>
            <a:r>
              <a:rPr lang="en-US" altLang="LID4096"/>
              <a:t>We found that while this was originally designed to be a one-instance application running on a public display, many people wanted to run it for themselves on their machines.  The application takes up a lot of screen space, so this problem needed to be solved.  This was done in a couple of ways.  First, you can hit the little ghost button…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707988D-CA6E-91B9-0F0F-13A451EF9AD9}"/>
              </a:ext>
            </a:extLst>
          </p:cNvPr>
          <p:cNvSpPr>
            <a:spLocks noGrp="1" noChangeArrowheads="1"/>
          </p:cNvSpPr>
          <p:nvPr>
            <p:ph type="sldNum" sz="quarter" idx="5"/>
          </p:nvPr>
        </p:nvSpPr>
        <p:spPr>
          <a:ln/>
        </p:spPr>
        <p:txBody>
          <a:bodyPr/>
          <a:lstStyle/>
          <a:p>
            <a:fld id="{04DF2E83-9A9B-49BB-8EEE-45DBDC21A83E}" type="slidenum">
              <a:rPr lang="en-US" altLang="LID4096"/>
              <a:pPr/>
              <a:t>10</a:t>
            </a:fld>
            <a:endParaRPr lang="en-US" altLang="LID4096"/>
          </a:p>
        </p:txBody>
      </p:sp>
      <p:sp>
        <p:nvSpPr>
          <p:cNvPr id="26626" name="Rectangle 2">
            <a:extLst>
              <a:ext uri="{FF2B5EF4-FFF2-40B4-BE49-F238E27FC236}">
                <a16:creationId xmlns:a16="http://schemas.microsoft.com/office/drawing/2014/main" id="{402AE28D-BA0B-6B96-7326-3EA100C48812}"/>
              </a:ext>
            </a:extLst>
          </p:cNvPr>
          <p:cNvSpPr>
            <a:spLocks noChangeArrowheads="1" noTextEdit="1"/>
          </p:cNvSpPr>
          <p:nvPr>
            <p:ph type="sldImg"/>
          </p:nvPr>
        </p:nvSpPr>
        <p:spPr>
          <a:ln/>
        </p:spPr>
      </p:sp>
      <p:sp>
        <p:nvSpPr>
          <p:cNvPr id="26627" name="Rectangle 3">
            <a:extLst>
              <a:ext uri="{FF2B5EF4-FFF2-40B4-BE49-F238E27FC236}">
                <a16:creationId xmlns:a16="http://schemas.microsoft.com/office/drawing/2014/main" id="{6FBC6D7F-F77E-99C9-51C1-8E62ECB2842F}"/>
              </a:ext>
            </a:extLst>
          </p:cNvPr>
          <p:cNvSpPr>
            <a:spLocks noGrp="1" noChangeArrowheads="1"/>
          </p:cNvSpPr>
          <p:nvPr>
            <p:ph type="body" idx="1"/>
          </p:nvPr>
        </p:nvSpPr>
        <p:spPr/>
        <p:txBody>
          <a:bodyPr/>
          <a:lstStyle/>
          <a:p>
            <a:pPr>
              <a:buFontTx/>
              <a:buChar char="•"/>
            </a:pPr>
            <a:r>
              <a:rPr lang="en-US" altLang="LID4096"/>
              <a:t>The initial thrust of the NC development was centered on public displays, and creating a public artifact. This is the large display in our lab.</a:t>
            </a:r>
          </a:p>
          <a:p>
            <a:pPr>
              <a:buFontTx/>
              <a:buChar char="•"/>
            </a:pPr>
            <a:r>
              <a:rPr lang="en-US" altLang="LID4096"/>
              <a:t>The idea of making a public artifact is that “</a:t>
            </a:r>
            <a:r>
              <a:rPr lang="en-CA" altLang="LID4096"/>
              <a:t>information held by the computer can be seen, heard, and acted upon in an easy and natural way by the people inhabiting the area around the computer.”</a:t>
            </a:r>
            <a:endParaRPr lang="en-US" altLang="LID4096"/>
          </a:p>
          <a:p>
            <a:pPr>
              <a:buFontTx/>
              <a:buChar char="•"/>
            </a:pPr>
            <a:r>
              <a:rPr lang="en-US" altLang="LID4096"/>
              <a:t>SmartBoard has its own camera as well, and distributed community members would frequently contact people in view of the SmartBoard through the NC.</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8492A4C-D0A1-BC6F-C98E-997A01B0F59E}"/>
              </a:ext>
            </a:extLst>
          </p:cNvPr>
          <p:cNvSpPr>
            <a:spLocks noGrp="1" noChangeArrowheads="1"/>
          </p:cNvSpPr>
          <p:nvPr>
            <p:ph type="sldNum" sz="quarter" idx="5"/>
          </p:nvPr>
        </p:nvSpPr>
        <p:spPr>
          <a:ln/>
        </p:spPr>
        <p:txBody>
          <a:bodyPr/>
          <a:lstStyle/>
          <a:p>
            <a:fld id="{D9FACD66-7C4C-4BCA-A47E-FFD1BD2E8CD8}" type="slidenum">
              <a:rPr lang="en-US" altLang="LID4096"/>
              <a:pPr/>
              <a:t>11</a:t>
            </a:fld>
            <a:endParaRPr lang="en-US" altLang="LID4096"/>
          </a:p>
        </p:txBody>
      </p:sp>
      <p:sp>
        <p:nvSpPr>
          <p:cNvPr id="24578" name="Rectangle 2">
            <a:extLst>
              <a:ext uri="{FF2B5EF4-FFF2-40B4-BE49-F238E27FC236}">
                <a16:creationId xmlns:a16="http://schemas.microsoft.com/office/drawing/2014/main" id="{1366EF38-31E8-8D08-3753-1B6B0C89E6FA}"/>
              </a:ext>
            </a:extLst>
          </p:cNvPr>
          <p:cNvSpPr>
            <a:spLocks noChangeArrowheads="1" noTextEdit="1"/>
          </p:cNvSpPr>
          <p:nvPr>
            <p:ph type="sldImg"/>
          </p:nvPr>
        </p:nvSpPr>
        <p:spPr>
          <a:ln/>
        </p:spPr>
      </p:sp>
      <p:sp>
        <p:nvSpPr>
          <p:cNvPr id="24579" name="Rectangle 3">
            <a:extLst>
              <a:ext uri="{FF2B5EF4-FFF2-40B4-BE49-F238E27FC236}">
                <a16:creationId xmlns:a16="http://schemas.microsoft.com/office/drawing/2014/main" id="{05878FB2-D43E-D306-D085-398CBAE2BBE8}"/>
              </a:ext>
            </a:extLst>
          </p:cNvPr>
          <p:cNvSpPr>
            <a:spLocks noGrp="1" noChangeArrowheads="1"/>
          </p:cNvSpPr>
          <p:nvPr>
            <p:ph type="body" idx="1"/>
          </p:nvPr>
        </p:nvSpPr>
        <p:spPr/>
        <p:txBody>
          <a:bodyPr/>
          <a:lstStyle/>
          <a:p>
            <a:r>
              <a:rPr lang="en-US" altLang="LID4096"/>
              <a:t>And the window turns transparent!  The idea here is that you can work on whatever you were working on underneath a transparent version of the NC, which lets you keep a view of “what’s going on” in the community while still keeping your workspace available.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348E645-01D8-0BAF-AAF5-CE8A44B9BE99}"/>
              </a:ext>
            </a:extLst>
          </p:cNvPr>
          <p:cNvSpPr>
            <a:spLocks noGrp="1" noChangeArrowheads="1"/>
          </p:cNvSpPr>
          <p:nvPr>
            <p:ph type="sldNum" sz="quarter" idx="5"/>
          </p:nvPr>
        </p:nvSpPr>
        <p:spPr>
          <a:ln/>
        </p:spPr>
        <p:txBody>
          <a:bodyPr/>
          <a:lstStyle/>
          <a:p>
            <a:fld id="{DB4B3E46-08E0-4591-B46D-14CFFBA2A118}" type="slidenum">
              <a:rPr lang="en-US" altLang="LID4096"/>
              <a:pPr/>
              <a:t>12</a:t>
            </a:fld>
            <a:endParaRPr lang="en-US" altLang="LID4096"/>
          </a:p>
        </p:txBody>
      </p:sp>
      <p:sp>
        <p:nvSpPr>
          <p:cNvPr id="25602" name="Rectangle 2">
            <a:extLst>
              <a:ext uri="{FF2B5EF4-FFF2-40B4-BE49-F238E27FC236}">
                <a16:creationId xmlns:a16="http://schemas.microsoft.com/office/drawing/2014/main" id="{6CECEF32-0BB8-53CA-90D0-69E80530A259}"/>
              </a:ext>
            </a:extLst>
          </p:cNvPr>
          <p:cNvSpPr>
            <a:spLocks noChangeArrowheads="1" noTextEdit="1"/>
          </p:cNvSpPr>
          <p:nvPr>
            <p:ph type="sldImg"/>
          </p:nvPr>
        </p:nvSpPr>
        <p:spPr>
          <a:ln/>
        </p:spPr>
      </p:sp>
      <p:sp>
        <p:nvSpPr>
          <p:cNvPr id="25603" name="Rectangle 3">
            <a:extLst>
              <a:ext uri="{FF2B5EF4-FFF2-40B4-BE49-F238E27FC236}">
                <a16:creationId xmlns:a16="http://schemas.microsoft.com/office/drawing/2014/main" id="{64AFC2C2-5DA6-7D42-00F0-B262743D9ACA}"/>
              </a:ext>
            </a:extLst>
          </p:cNvPr>
          <p:cNvSpPr>
            <a:spLocks noGrp="1" noChangeArrowheads="1"/>
          </p:cNvSpPr>
          <p:nvPr>
            <p:ph type="body" idx="1"/>
          </p:nvPr>
        </p:nvSpPr>
        <p:spPr/>
        <p:txBody>
          <a:bodyPr/>
          <a:lstStyle/>
          <a:p>
            <a:r>
              <a:rPr lang="en-US" altLang="LID4096"/>
              <a:t>Also, people frequently ran the NC in a secondary display, which are usually used to track peripheral information anyways.</a:t>
            </a:r>
          </a:p>
          <a:p>
            <a:pPr>
              <a:buFontTx/>
              <a:buChar char="•"/>
            </a:pPr>
            <a:r>
              <a:rPr lang="en-US" altLang="LID4096"/>
              <a:t>We found people running it in a secondary display translucently, as well.  I do that a lot, with the main reason being that I can read code documentation in the secondary display while working in the primary display.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141B2-445E-84C9-997E-01261904E400}"/>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2A558EDF-C14C-9A1B-7103-857C59C3905F}"/>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33BC2CFC-3006-34D3-2D7E-5BEFD9245331}"/>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9E2ECF7C-520A-C92C-8527-6040674F25A9}"/>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C7CC06B9-1D4A-3AAE-838C-4E355D744506}"/>
              </a:ext>
            </a:extLst>
          </p:cNvPr>
          <p:cNvSpPr>
            <a:spLocks noGrp="1"/>
          </p:cNvSpPr>
          <p:nvPr>
            <p:ph type="sldNum" sz="quarter" idx="12"/>
          </p:nvPr>
        </p:nvSpPr>
        <p:spPr/>
        <p:txBody>
          <a:bodyPr/>
          <a:lstStyle>
            <a:lvl1pPr>
              <a:defRPr/>
            </a:lvl1pPr>
          </a:lstStyle>
          <a:p>
            <a:fld id="{1938C8B0-08BD-49FB-B9F6-4795ABA95ED5}" type="slidenum">
              <a:rPr lang="en-US" altLang="LID4096"/>
              <a:pPr/>
              <a:t>‹#›</a:t>
            </a:fld>
            <a:endParaRPr lang="en-US" altLang="LID4096"/>
          </a:p>
        </p:txBody>
      </p:sp>
    </p:spTree>
    <p:extLst>
      <p:ext uri="{BB962C8B-B14F-4D97-AF65-F5344CB8AC3E}">
        <p14:creationId xmlns:p14="http://schemas.microsoft.com/office/powerpoint/2010/main" val="2530845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83AEA-9078-30DD-B469-645CD6A81A0B}"/>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AC86BCC-78EA-83E3-59F8-F937DEC7E7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D40640CF-C6E8-7F16-C194-07F81704A36F}"/>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DA2C23F9-7F6F-A36C-404C-9D22B9352E66}"/>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24A9E508-E519-1101-6874-60ED4BFD2B80}"/>
              </a:ext>
            </a:extLst>
          </p:cNvPr>
          <p:cNvSpPr>
            <a:spLocks noGrp="1"/>
          </p:cNvSpPr>
          <p:nvPr>
            <p:ph type="sldNum" sz="quarter" idx="12"/>
          </p:nvPr>
        </p:nvSpPr>
        <p:spPr/>
        <p:txBody>
          <a:bodyPr/>
          <a:lstStyle>
            <a:lvl1pPr>
              <a:defRPr/>
            </a:lvl1pPr>
          </a:lstStyle>
          <a:p>
            <a:fld id="{B8BACAC6-7A97-40B4-84A3-05BBEFAF07F7}" type="slidenum">
              <a:rPr lang="en-US" altLang="LID4096"/>
              <a:pPr/>
              <a:t>‹#›</a:t>
            </a:fld>
            <a:endParaRPr lang="en-US" altLang="LID4096"/>
          </a:p>
        </p:txBody>
      </p:sp>
    </p:spTree>
    <p:extLst>
      <p:ext uri="{BB962C8B-B14F-4D97-AF65-F5344CB8AC3E}">
        <p14:creationId xmlns:p14="http://schemas.microsoft.com/office/powerpoint/2010/main" val="2555656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15B60-90E6-A442-0D96-8A5F54D681A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54755218-FE3F-51B0-5B38-D77CDBE1281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EDDEC988-CDD6-705C-EF2B-668C1B5276DB}"/>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EE79A365-06B7-BE8D-915A-853AD20D3BD0}"/>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6F4A287F-D6C4-3638-67CF-57D33CDC5DD6}"/>
              </a:ext>
            </a:extLst>
          </p:cNvPr>
          <p:cNvSpPr>
            <a:spLocks noGrp="1"/>
          </p:cNvSpPr>
          <p:nvPr>
            <p:ph type="sldNum" sz="quarter" idx="12"/>
          </p:nvPr>
        </p:nvSpPr>
        <p:spPr/>
        <p:txBody>
          <a:bodyPr/>
          <a:lstStyle>
            <a:lvl1pPr>
              <a:defRPr/>
            </a:lvl1pPr>
          </a:lstStyle>
          <a:p>
            <a:fld id="{9D212BCD-F759-4FC8-8F72-FF3DBC4A8CDB}" type="slidenum">
              <a:rPr lang="en-US" altLang="LID4096"/>
              <a:pPr/>
              <a:t>‹#›</a:t>
            </a:fld>
            <a:endParaRPr lang="en-US" altLang="LID4096"/>
          </a:p>
        </p:txBody>
      </p:sp>
    </p:spTree>
    <p:extLst>
      <p:ext uri="{BB962C8B-B14F-4D97-AF65-F5344CB8AC3E}">
        <p14:creationId xmlns:p14="http://schemas.microsoft.com/office/powerpoint/2010/main" val="2328941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838D2-9447-0C0B-8A02-24FDAA2DCF65}"/>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FE2B4D8A-9FC2-9392-378A-44D6F2862305}"/>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558BA575-B069-DA3B-F159-6C9104F8BE6E}"/>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87ECC52-C078-FC7D-342D-329907C326A0}"/>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87B2D282-2112-65AF-91A8-977238A315C6}"/>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8A3BA3EF-F73D-C99A-492F-FFF6CE121FA5}"/>
              </a:ext>
            </a:extLst>
          </p:cNvPr>
          <p:cNvSpPr>
            <a:spLocks noGrp="1"/>
          </p:cNvSpPr>
          <p:nvPr>
            <p:ph type="sldNum" sz="quarter" idx="12"/>
          </p:nvPr>
        </p:nvSpPr>
        <p:spPr/>
        <p:txBody>
          <a:bodyPr/>
          <a:lstStyle>
            <a:lvl1pPr>
              <a:defRPr/>
            </a:lvl1pPr>
          </a:lstStyle>
          <a:p>
            <a:fld id="{556F903E-E6D2-43CE-A39D-843F5D81CC79}" type="slidenum">
              <a:rPr lang="en-US" altLang="LID4096"/>
              <a:pPr/>
              <a:t>‹#›</a:t>
            </a:fld>
            <a:endParaRPr lang="en-US" altLang="LID4096"/>
          </a:p>
        </p:txBody>
      </p:sp>
    </p:spTree>
    <p:extLst>
      <p:ext uri="{BB962C8B-B14F-4D97-AF65-F5344CB8AC3E}">
        <p14:creationId xmlns:p14="http://schemas.microsoft.com/office/powerpoint/2010/main" val="1552042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9EBF6-158B-5E0D-1854-30D7C3B1C6C2}"/>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8CC24AA6-4860-4BDD-8FAB-FBAD3C3BD73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D4C4EA-610F-E6F6-F369-C91963EE81E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38336028-82E0-BE85-9C4F-B89D6FE83FC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152D9C-DCC8-E8D4-B998-5CCEE110FB3B}"/>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69B0468F-AF7D-AA22-C4B8-A4A24F5E7FC5}"/>
              </a:ext>
            </a:extLst>
          </p:cNvPr>
          <p:cNvSpPr>
            <a:spLocks noGrp="1"/>
          </p:cNvSpPr>
          <p:nvPr>
            <p:ph type="dt" sz="half" idx="10"/>
          </p:nvPr>
        </p:nvSpPr>
        <p:spPr/>
        <p:txBody>
          <a:bodyPr/>
          <a:lstStyle>
            <a:lvl1pPr>
              <a:defRPr/>
            </a:lvl1pPr>
          </a:lstStyle>
          <a:p>
            <a:endParaRPr lang="en-US" altLang="LID4096"/>
          </a:p>
        </p:txBody>
      </p:sp>
      <p:sp>
        <p:nvSpPr>
          <p:cNvPr id="8" name="Footer Placeholder 7">
            <a:extLst>
              <a:ext uri="{FF2B5EF4-FFF2-40B4-BE49-F238E27FC236}">
                <a16:creationId xmlns:a16="http://schemas.microsoft.com/office/drawing/2014/main" id="{BDF3A02B-5328-538B-0D2F-093DD6FA12B3}"/>
              </a:ext>
            </a:extLst>
          </p:cNvPr>
          <p:cNvSpPr>
            <a:spLocks noGrp="1"/>
          </p:cNvSpPr>
          <p:nvPr>
            <p:ph type="ftr" sz="quarter" idx="11"/>
          </p:nvPr>
        </p:nvSpPr>
        <p:spPr/>
        <p:txBody>
          <a:bodyPr/>
          <a:lstStyle>
            <a:lvl1pPr>
              <a:defRPr/>
            </a:lvl1pPr>
          </a:lstStyle>
          <a:p>
            <a:endParaRPr lang="en-US" altLang="LID4096"/>
          </a:p>
        </p:txBody>
      </p:sp>
      <p:sp>
        <p:nvSpPr>
          <p:cNvPr id="9" name="Slide Number Placeholder 8">
            <a:extLst>
              <a:ext uri="{FF2B5EF4-FFF2-40B4-BE49-F238E27FC236}">
                <a16:creationId xmlns:a16="http://schemas.microsoft.com/office/drawing/2014/main" id="{F951D221-250B-937D-2DE4-08297F19A0B4}"/>
              </a:ext>
            </a:extLst>
          </p:cNvPr>
          <p:cNvSpPr>
            <a:spLocks noGrp="1"/>
          </p:cNvSpPr>
          <p:nvPr>
            <p:ph type="sldNum" sz="quarter" idx="12"/>
          </p:nvPr>
        </p:nvSpPr>
        <p:spPr/>
        <p:txBody>
          <a:bodyPr/>
          <a:lstStyle>
            <a:lvl1pPr>
              <a:defRPr/>
            </a:lvl1pPr>
          </a:lstStyle>
          <a:p>
            <a:fld id="{9E6CCB2A-C907-410A-9A82-18226A5F179B}" type="slidenum">
              <a:rPr lang="en-US" altLang="LID4096"/>
              <a:pPr/>
              <a:t>‹#›</a:t>
            </a:fld>
            <a:endParaRPr lang="en-US" altLang="LID4096"/>
          </a:p>
        </p:txBody>
      </p:sp>
    </p:spTree>
    <p:extLst>
      <p:ext uri="{BB962C8B-B14F-4D97-AF65-F5344CB8AC3E}">
        <p14:creationId xmlns:p14="http://schemas.microsoft.com/office/powerpoint/2010/main" val="1451531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402E5-5B10-C947-115A-00B9C8881D91}"/>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F729B582-CB12-F245-81C7-1F13C3F80DED}"/>
              </a:ext>
            </a:extLst>
          </p:cNvPr>
          <p:cNvSpPr>
            <a:spLocks noGrp="1"/>
          </p:cNvSpPr>
          <p:nvPr>
            <p:ph type="dt" sz="half" idx="10"/>
          </p:nvPr>
        </p:nvSpPr>
        <p:spPr/>
        <p:txBody>
          <a:bodyPr/>
          <a:lstStyle>
            <a:lvl1pPr>
              <a:defRPr/>
            </a:lvl1pPr>
          </a:lstStyle>
          <a:p>
            <a:endParaRPr lang="en-US" altLang="LID4096"/>
          </a:p>
        </p:txBody>
      </p:sp>
      <p:sp>
        <p:nvSpPr>
          <p:cNvPr id="4" name="Footer Placeholder 3">
            <a:extLst>
              <a:ext uri="{FF2B5EF4-FFF2-40B4-BE49-F238E27FC236}">
                <a16:creationId xmlns:a16="http://schemas.microsoft.com/office/drawing/2014/main" id="{033B7255-67D7-23C4-A0CD-C0DE3FCBBD6D}"/>
              </a:ext>
            </a:extLst>
          </p:cNvPr>
          <p:cNvSpPr>
            <a:spLocks noGrp="1"/>
          </p:cNvSpPr>
          <p:nvPr>
            <p:ph type="ftr" sz="quarter" idx="11"/>
          </p:nvPr>
        </p:nvSpPr>
        <p:spPr/>
        <p:txBody>
          <a:bodyPr/>
          <a:lstStyle>
            <a:lvl1pPr>
              <a:defRPr/>
            </a:lvl1pPr>
          </a:lstStyle>
          <a:p>
            <a:endParaRPr lang="en-US" altLang="LID4096"/>
          </a:p>
        </p:txBody>
      </p:sp>
      <p:sp>
        <p:nvSpPr>
          <p:cNvPr id="5" name="Slide Number Placeholder 4">
            <a:extLst>
              <a:ext uri="{FF2B5EF4-FFF2-40B4-BE49-F238E27FC236}">
                <a16:creationId xmlns:a16="http://schemas.microsoft.com/office/drawing/2014/main" id="{72243A24-009E-C76A-2133-9B9C5753121C}"/>
              </a:ext>
            </a:extLst>
          </p:cNvPr>
          <p:cNvSpPr>
            <a:spLocks noGrp="1"/>
          </p:cNvSpPr>
          <p:nvPr>
            <p:ph type="sldNum" sz="quarter" idx="12"/>
          </p:nvPr>
        </p:nvSpPr>
        <p:spPr/>
        <p:txBody>
          <a:bodyPr/>
          <a:lstStyle>
            <a:lvl1pPr>
              <a:defRPr/>
            </a:lvl1pPr>
          </a:lstStyle>
          <a:p>
            <a:fld id="{5325654E-691A-4D61-A3A3-A9E24ACA9E63}" type="slidenum">
              <a:rPr lang="en-US" altLang="LID4096"/>
              <a:pPr/>
              <a:t>‹#›</a:t>
            </a:fld>
            <a:endParaRPr lang="en-US" altLang="LID4096"/>
          </a:p>
        </p:txBody>
      </p:sp>
    </p:spTree>
    <p:extLst>
      <p:ext uri="{BB962C8B-B14F-4D97-AF65-F5344CB8AC3E}">
        <p14:creationId xmlns:p14="http://schemas.microsoft.com/office/powerpoint/2010/main" val="3028116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358BC9-1114-629F-C577-446F38B3F324}"/>
              </a:ext>
            </a:extLst>
          </p:cNvPr>
          <p:cNvSpPr>
            <a:spLocks noGrp="1"/>
          </p:cNvSpPr>
          <p:nvPr>
            <p:ph type="dt" sz="half" idx="10"/>
          </p:nvPr>
        </p:nvSpPr>
        <p:spPr/>
        <p:txBody>
          <a:bodyPr/>
          <a:lstStyle>
            <a:lvl1pPr>
              <a:defRPr/>
            </a:lvl1pPr>
          </a:lstStyle>
          <a:p>
            <a:endParaRPr lang="en-US" altLang="LID4096"/>
          </a:p>
        </p:txBody>
      </p:sp>
      <p:sp>
        <p:nvSpPr>
          <p:cNvPr id="3" name="Footer Placeholder 2">
            <a:extLst>
              <a:ext uri="{FF2B5EF4-FFF2-40B4-BE49-F238E27FC236}">
                <a16:creationId xmlns:a16="http://schemas.microsoft.com/office/drawing/2014/main" id="{28B839D2-270F-6848-E209-1BF045B2A8A6}"/>
              </a:ext>
            </a:extLst>
          </p:cNvPr>
          <p:cNvSpPr>
            <a:spLocks noGrp="1"/>
          </p:cNvSpPr>
          <p:nvPr>
            <p:ph type="ftr" sz="quarter" idx="11"/>
          </p:nvPr>
        </p:nvSpPr>
        <p:spPr/>
        <p:txBody>
          <a:bodyPr/>
          <a:lstStyle>
            <a:lvl1pPr>
              <a:defRPr/>
            </a:lvl1pPr>
          </a:lstStyle>
          <a:p>
            <a:endParaRPr lang="en-US" altLang="LID4096"/>
          </a:p>
        </p:txBody>
      </p:sp>
      <p:sp>
        <p:nvSpPr>
          <p:cNvPr id="4" name="Slide Number Placeholder 3">
            <a:extLst>
              <a:ext uri="{FF2B5EF4-FFF2-40B4-BE49-F238E27FC236}">
                <a16:creationId xmlns:a16="http://schemas.microsoft.com/office/drawing/2014/main" id="{1E6DDD1F-2BC3-36B2-7B58-18254316BC27}"/>
              </a:ext>
            </a:extLst>
          </p:cNvPr>
          <p:cNvSpPr>
            <a:spLocks noGrp="1"/>
          </p:cNvSpPr>
          <p:nvPr>
            <p:ph type="sldNum" sz="quarter" idx="12"/>
          </p:nvPr>
        </p:nvSpPr>
        <p:spPr/>
        <p:txBody>
          <a:bodyPr/>
          <a:lstStyle>
            <a:lvl1pPr>
              <a:defRPr/>
            </a:lvl1pPr>
          </a:lstStyle>
          <a:p>
            <a:fld id="{38545D8F-A0A0-478A-BBE8-3F740620DA9E}" type="slidenum">
              <a:rPr lang="en-US" altLang="LID4096"/>
              <a:pPr/>
              <a:t>‹#›</a:t>
            </a:fld>
            <a:endParaRPr lang="en-US" altLang="LID4096"/>
          </a:p>
        </p:txBody>
      </p:sp>
    </p:spTree>
    <p:extLst>
      <p:ext uri="{BB962C8B-B14F-4D97-AF65-F5344CB8AC3E}">
        <p14:creationId xmlns:p14="http://schemas.microsoft.com/office/powerpoint/2010/main" val="368150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5117F-F34F-A2E3-A490-15769D9D8CD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2CE98F1-A28E-DE46-F222-B9068A5B09E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3932D042-3E20-2835-84E1-ABE4E3395D8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8B7749-3E7D-6A6B-DAE4-B9A4ABF21DE6}"/>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D065755F-4235-F9CA-6E1B-44F27C737A5E}"/>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E4E3D8F1-9D99-C7BB-FF0D-FA8100A72AA5}"/>
              </a:ext>
            </a:extLst>
          </p:cNvPr>
          <p:cNvSpPr>
            <a:spLocks noGrp="1"/>
          </p:cNvSpPr>
          <p:nvPr>
            <p:ph type="sldNum" sz="quarter" idx="12"/>
          </p:nvPr>
        </p:nvSpPr>
        <p:spPr/>
        <p:txBody>
          <a:bodyPr/>
          <a:lstStyle>
            <a:lvl1pPr>
              <a:defRPr/>
            </a:lvl1pPr>
          </a:lstStyle>
          <a:p>
            <a:fld id="{5297FEC2-EAA0-4390-9CE4-F90B41E5CC8B}" type="slidenum">
              <a:rPr lang="en-US" altLang="LID4096"/>
              <a:pPr/>
              <a:t>‹#›</a:t>
            </a:fld>
            <a:endParaRPr lang="en-US" altLang="LID4096"/>
          </a:p>
        </p:txBody>
      </p:sp>
    </p:spTree>
    <p:extLst>
      <p:ext uri="{BB962C8B-B14F-4D97-AF65-F5344CB8AC3E}">
        <p14:creationId xmlns:p14="http://schemas.microsoft.com/office/powerpoint/2010/main" val="2287153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4F9C7-5E07-1E44-F302-1B6FFA9CCC1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DB5F76A9-27A4-F11E-76BB-12F6009FAE4B}"/>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4D196D7D-48A8-AC03-90E1-06E16D05244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409B52-340D-7D50-5F56-42FAEF6FFE0E}"/>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C237EAFA-528B-79F2-195E-B1947D7C2861}"/>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2EB7A3D4-54F4-CEEA-F0F9-54F73F5B5908}"/>
              </a:ext>
            </a:extLst>
          </p:cNvPr>
          <p:cNvSpPr>
            <a:spLocks noGrp="1"/>
          </p:cNvSpPr>
          <p:nvPr>
            <p:ph type="sldNum" sz="quarter" idx="12"/>
          </p:nvPr>
        </p:nvSpPr>
        <p:spPr/>
        <p:txBody>
          <a:bodyPr/>
          <a:lstStyle>
            <a:lvl1pPr>
              <a:defRPr/>
            </a:lvl1pPr>
          </a:lstStyle>
          <a:p>
            <a:fld id="{BADA3A68-2FC4-4CCE-8AC0-DA9F50952FF8}" type="slidenum">
              <a:rPr lang="en-US" altLang="LID4096"/>
              <a:pPr/>
              <a:t>‹#›</a:t>
            </a:fld>
            <a:endParaRPr lang="en-US" altLang="LID4096"/>
          </a:p>
        </p:txBody>
      </p:sp>
    </p:spTree>
    <p:extLst>
      <p:ext uri="{BB962C8B-B14F-4D97-AF65-F5344CB8AC3E}">
        <p14:creationId xmlns:p14="http://schemas.microsoft.com/office/powerpoint/2010/main" val="2122934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4BFB6-951F-75AD-9596-54F4570DF241}"/>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6F8A822E-CF51-495D-9CBF-54620412E0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FBA65CF-D733-C582-6F24-C33656977421}"/>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7CA15C67-82AA-A589-E3A5-971ADADB270C}"/>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0A566023-FBAC-B591-F517-47F29D06439D}"/>
              </a:ext>
            </a:extLst>
          </p:cNvPr>
          <p:cNvSpPr>
            <a:spLocks noGrp="1"/>
          </p:cNvSpPr>
          <p:nvPr>
            <p:ph type="sldNum" sz="quarter" idx="12"/>
          </p:nvPr>
        </p:nvSpPr>
        <p:spPr/>
        <p:txBody>
          <a:bodyPr/>
          <a:lstStyle>
            <a:lvl1pPr>
              <a:defRPr/>
            </a:lvl1pPr>
          </a:lstStyle>
          <a:p>
            <a:fld id="{9296874C-2859-4713-9194-3323237A51E8}" type="slidenum">
              <a:rPr lang="en-US" altLang="LID4096"/>
              <a:pPr/>
              <a:t>‹#›</a:t>
            </a:fld>
            <a:endParaRPr lang="en-US" altLang="LID4096"/>
          </a:p>
        </p:txBody>
      </p:sp>
    </p:spTree>
    <p:extLst>
      <p:ext uri="{BB962C8B-B14F-4D97-AF65-F5344CB8AC3E}">
        <p14:creationId xmlns:p14="http://schemas.microsoft.com/office/powerpoint/2010/main" val="3691159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7F98E3-00A6-505E-23F8-72CA1EB5B75F}"/>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068C80AB-A64E-99E7-7FD4-8ED42FC36ADF}"/>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21FF809-63B0-6546-D1BF-F6C52D7C63D3}"/>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4AD44181-A846-C0E9-7521-5BD4841690B5}"/>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6E490DD2-07CD-8829-E7DA-9032058B435E}"/>
              </a:ext>
            </a:extLst>
          </p:cNvPr>
          <p:cNvSpPr>
            <a:spLocks noGrp="1"/>
          </p:cNvSpPr>
          <p:nvPr>
            <p:ph type="sldNum" sz="quarter" idx="12"/>
          </p:nvPr>
        </p:nvSpPr>
        <p:spPr/>
        <p:txBody>
          <a:bodyPr/>
          <a:lstStyle>
            <a:lvl1pPr>
              <a:defRPr/>
            </a:lvl1pPr>
          </a:lstStyle>
          <a:p>
            <a:fld id="{1942C315-82C9-4499-ABEA-4F13F4790B6D}" type="slidenum">
              <a:rPr lang="en-US" altLang="LID4096"/>
              <a:pPr/>
              <a:t>‹#›</a:t>
            </a:fld>
            <a:endParaRPr lang="en-US" altLang="LID4096"/>
          </a:p>
        </p:txBody>
      </p:sp>
    </p:spTree>
    <p:extLst>
      <p:ext uri="{BB962C8B-B14F-4D97-AF65-F5344CB8AC3E}">
        <p14:creationId xmlns:p14="http://schemas.microsoft.com/office/powerpoint/2010/main" val="2627963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8FFD75A-520F-5CAF-CE0B-3D261BCC01FE}"/>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1027" name="Rectangle 3">
            <a:extLst>
              <a:ext uri="{FF2B5EF4-FFF2-40B4-BE49-F238E27FC236}">
                <a16:creationId xmlns:a16="http://schemas.microsoft.com/office/drawing/2014/main" id="{04104919-7DC6-7A36-10DD-6E4545928A50}"/>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28" name="Rectangle 4">
            <a:extLst>
              <a:ext uri="{FF2B5EF4-FFF2-40B4-BE49-F238E27FC236}">
                <a16:creationId xmlns:a16="http://schemas.microsoft.com/office/drawing/2014/main" id="{42B9F62B-A62D-F55B-C5AF-A6DD4AE153B8}"/>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endParaRPr lang="en-US" altLang="LID4096"/>
          </a:p>
        </p:txBody>
      </p:sp>
      <p:sp>
        <p:nvSpPr>
          <p:cNvPr id="1029" name="Rectangle 5">
            <a:extLst>
              <a:ext uri="{FF2B5EF4-FFF2-40B4-BE49-F238E27FC236}">
                <a16:creationId xmlns:a16="http://schemas.microsoft.com/office/drawing/2014/main" id="{A48E388C-B0B4-F011-9897-5DCCFA8BE905}"/>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LID4096"/>
          </a:p>
        </p:txBody>
      </p:sp>
      <p:sp>
        <p:nvSpPr>
          <p:cNvPr id="1030" name="Rectangle 6">
            <a:extLst>
              <a:ext uri="{FF2B5EF4-FFF2-40B4-BE49-F238E27FC236}">
                <a16:creationId xmlns:a16="http://schemas.microsoft.com/office/drawing/2014/main" id="{C7664B07-7371-483E-FBD4-969F996263DA}"/>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906FFD1B-8EA5-4088-9DBB-54ED0F30EB0D}" type="slidenum">
              <a:rPr lang="en-US" altLang="LID4096"/>
              <a:pPr/>
              <a:t>‹#›</a:t>
            </a:fld>
            <a:endParaRPr lang="en-US" altLang="LID4096"/>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wmf"/><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wmf"/></Relationships>
</file>

<file path=ppt/slides/_rels/slide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wmf"/></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0.wmf"/></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225BF4E4-86A2-CE5E-8F13-2FD0A7EFAC08}"/>
              </a:ext>
            </a:extLst>
          </p:cNvPr>
          <p:cNvSpPr>
            <a:spLocks noGrp="1" noChangeArrowheads="1"/>
          </p:cNvSpPr>
          <p:nvPr>
            <p:ph type="ctrTitle"/>
          </p:nvPr>
        </p:nvSpPr>
        <p:spPr>
          <a:xfrm>
            <a:off x="609600" y="2438400"/>
            <a:ext cx="7772400" cy="1143000"/>
          </a:xfrm>
        </p:spPr>
        <p:txBody>
          <a:bodyPr anchor="ctr"/>
          <a:lstStyle/>
          <a:p>
            <a:r>
              <a:rPr lang="en-US" altLang="LID4096" sz="4400" b="1">
                <a:latin typeface="Arial" panose="020B0604020202020204" pitchFamily="34" charset="0"/>
              </a:rPr>
              <a:t>The Notification Collage</a:t>
            </a:r>
          </a:p>
        </p:txBody>
      </p:sp>
      <p:sp>
        <p:nvSpPr>
          <p:cNvPr id="2051" name="Rectangle 3">
            <a:extLst>
              <a:ext uri="{FF2B5EF4-FFF2-40B4-BE49-F238E27FC236}">
                <a16:creationId xmlns:a16="http://schemas.microsoft.com/office/drawing/2014/main" id="{3367068A-0835-CBA3-3C6C-D134B4044A35}"/>
              </a:ext>
            </a:extLst>
          </p:cNvPr>
          <p:cNvSpPr>
            <a:spLocks noGrp="1" noChangeArrowheads="1"/>
          </p:cNvSpPr>
          <p:nvPr>
            <p:ph type="subTitle" idx="1"/>
          </p:nvPr>
        </p:nvSpPr>
        <p:spPr>
          <a:xfrm>
            <a:off x="2133600" y="3810000"/>
            <a:ext cx="4572000" cy="1981200"/>
          </a:xfrm>
        </p:spPr>
        <p:txBody>
          <a:bodyPr/>
          <a:lstStyle/>
          <a:p>
            <a:r>
              <a:rPr lang="en-US" altLang="LID4096" sz="3200">
                <a:latin typeface="Arial" panose="020B0604020202020204" pitchFamily="34" charset="0"/>
              </a:rPr>
              <a:t>Michael Rounding, </a:t>
            </a:r>
          </a:p>
          <a:p>
            <a:r>
              <a:rPr lang="en-US" altLang="LID4096" sz="3200">
                <a:latin typeface="Arial" panose="020B0604020202020204" pitchFamily="34" charset="0"/>
              </a:rPr>
              <a:t>Saul Greenberg;</a:t>
            </a:r>
          </a:p>
          <a:p>
            <a:r>
              <a:rPr lang="en-US" altLang="LID4096" sz="3200">
                <a:latin typeface="Arial" panose="020B0604020202020204" pitchFamily="34" charset="0"/>
              </a:rPr>
              <a:t>University of Calgary</a:t>
            </a:r>
          </a:p>
        </p:txBody>
      </p:sp>
      <p:pic>
        <p:nvPicPr>
          <p:cNvPr id="2053" name="Picture 5">
            <a:extLst>
              <a:ext uri="{FF2B5EF4-FFF2-40B4-BE49-F238E27FC236}">
                <a16:creationId xmlns:a16="http://schemas.microsoft.com/office/drawing/2014/main" id="{D08281B9-39EC-132A-1F09-6FB7C3EB8A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228600"/>
            <a:ext cx="1778000" cy="1828800"/>
          </a:xfrm>
          <a:prstGeom prst="rect">
            <a:avLst/>
          </a:prstGeom>
          <a:noFill/>
          <a:extLst>
            <a:ext uri="{909E8E84-426E-40DD-AFC4-6F175D3DCCD1}">
              <a14:hiddenFill xmlns:a14="http://schemas.microsoft.com/office/drawing/2010/main">
                <a:solidFill>
                  <a:srgbClr val="FFFFFF"/>
                </a:solidFill>
              </a14:hiddenFill>
            </a:ext>
          </a:extLst>
        </p:spPr>
      </p:pic>
      <p:sp>
        <p:nvSpPr>
          <p:cNvPr id="2056" name="Line 8">
            <a:extLst>
              <a:ext uri="{FF2B5EF4-FFF2-40B4-BE49-F238E27FC236}">
                <a16:creationId xmlns:a16="http://schemas.microsoft.com/office/drawing/2014/main" id="{37A0E4DE-1B5A-B744-9617-5C6B15BE40FA}"/>
              </a:ext>
            </a:extLst>
          </p:cNvPr>
          <p:cNvSpPr>
            <a:spLocks noChangeShapeType="1"/>
          </p:cNvSpPr>
          <p:nvPr/>
        </p:nvSpPr>
        <p:spPr bwMode="auto">
          <a:xfrm>
            <a:off x="1524000" y="35814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059" name="Text Box 11">
            <a:extLst>
              <a:ext uri="{FF2B5EF4-FFF2-40B4-BE49-F238E27FC236}">
                <a16:creationId xmlns:a16="http://schemas.microsoft.com/office/drawing/2014/main" id="{0556D0BB-C6DB-A147-E626-139439F31683}"/>
              </a:ext>
            </a:extLst>
          </p:cNvPr>
          <p:cNvSpPr txBox="1">
            <a:spLocks noChangeArrowheads="1"/>
          </p:cNvSpPr>
          <p:nvPr/>
        </p:nvSpPr>
        <p:spPr bwMode="auto">
          <a:xfrm>
            <a:off x="7010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
              </a:spcBef>
            </a:pPr>
            <a:r>
              <a:rPr lang="en-US" altLang="LID4096" sz="900">
                <a:latin typeface="Arial" panose="020B0604020202020204" pitchFamily="34" charset="0"/>
              </a:rPr>
              <a:t>Michael Rounding, Saul Greenberg</a:t>
            </a:r>
          </a:p>
          <a:p>
            <a:pPr algn="r">
              <a:spcBef>
                <a:spcPct val="5000"/>
              </a:spcBef>
            </a:pPr>
            <a:r>
              <a:rPr lang="en-US" altLang="LID4096" sz="900">
                <a:latin typeface="Arial" panose="020B0604020202020204" pitchFamily="34" charset="0"/>
              </a:rPr>
              <a:t>CSCW 2000; Dec, 2000; Philadelphia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0D81E79-522A-4314-0D18-3067EB6CF824}"/>
              </a:ext>
            </a:extLst>
          </p:cNvPr>
          <p:cNvSpPr>
            <a:spLocks noGrp="1" noChangeArrowheads="1"/>
          </p:cNvSpPr>
          <p:nvPr>
            <p:ph type="title"/>
          </p:nvPr>
        </p:nvSpPr>
        <p:spPr>
          <a:xfrm>
            <a:off x="685800" y="457200"/>
            <a:ext cx="7772400" cy="609600"/>
          </a:xfrm>
        </p:spPr>
        <p:txBody>
          <a:bodyPr/>
          <a:lstStyle/>
          <a:p>
            <a:r>
              <a:rPr lang="en-US" altLang="LID4096" b="1">
                <a:latin typeface="Arial" panose="020B0604020202020204" pitchFamily="34" charset="0"/>
              </a:rPr>
              <a:t>Outline</a:t>
            </a:r>
          </a:p>
        </p:txBody>
      </p:sp>
      <p:sp>
        <p:nvSpPr>
          <p:cNvPr id="16387" name="Rectangle 3">
            <a:extLst>
              <a:ext uri="{FF2B5EF4-FFF2-40B4-BE49-F238E27FC236}">
                <a16:creationId xmlns:a16="http://schemas.microsoft.com/office/drawing/2014/main" id="{8B774804-C03D-0E67-AC48-E4136D589F72}"/>
              </a:ext>
            </a:extLst>
          </p:cNvPr>
          <p:cNvSpPr>
            <a:spLocks noGrp="1" noChangeArrowheads="1"/>
          </p:cNvSpPr>
          <p:nvPr>
            <p:ph type="body" idx="1"/>
          </p:nvPr>
        </p:nvSpPr>
        <p:spPr>
          <a:xfrm>
            <a:off x="685800" y="1981200"/>
            <a:ext cx="6324600" cy="4114800"/>
          </a:xfrm>
        </p:spPr>
        <p:txBody>
          <a:bodyPr/>
          <a:lstStyle/>
          <a:p>
            <a:r>
              <a:rPr lang="en-US" altLang="LID4096">
                <a:latin typeface="Arial" panose="020B0604020202020204" pitchFamily="34" charset="0"/>
              </a:rPr>
              <a:t>Social Interaction</a:t>
            </a:r>
          </a:p>
          <a:p>
            <a:r>
              <a:rPr lang="en-US" altLang="LID4096">
                <a:latin typeface="Arial" panose="020B0604020202020204" pitchFamily="34" charset="0"/>
              </a:rPr>
              <a:t>Research Focus</a:t>
            </a:r>
          </a:p>
          <a:p>
            <a:r>
              <a:rPr lang="en-US" altLang="LID4096">
                <a:latin typeface="Arial" panose="020B0604020202020204" pitchFamily="34" charset="0"/>
              </a:rPr>
              <a:t>Casual Interaction &amp; Awareness</a:t>
            </a:r>
          </a:p>
          <a:p>
            <a:r>
              <a:rPr lang="en-US" altLang="LID4096" b="1">
                <a:latin typeface="Arial" panose="020B0604020202020204" pitchFamily="34" charset="0"/>
              </a:rPr>
              <a:t>The Notification Collage</a:t>
            </a:r>
          </a:p>
          <a:p>
            <a:r>
              <a:rPr lang="en-US" altLang="LID4096">
                <a:latin typeface="Arial" panose="020B0604020202020204" pitchFamily="34" charset="0"/>
              </a:rPr>
              <a:t>Demonstration</a:t>
            </a:r>
          </a:p>
        </p:txBody>
      </p:sp>
      <p:sp>
        <p:nvSpPr>
          <p:cNvPr id="16388" name="Line 4">
            <a:extLst>
              <a:ext uri="{FF2B5EF4-FFF2-40B4-BE49-F238E27FC236}">
                <a16:creationId xmlns:a16="http://schemas.microsoft.com/office/drawing/2014/main" id="{C5CE6837-5F78-6DED-C6C0-3F1F564BEBEF}"/>
              </a:ext>
            </a:extLst>
          </p:cNvPr>
          <p:cNvSpPr>
            <a:spLocks noChangeShapeType="1"/>
          </p:cNvSpPr>
          <p:nvPr/>
        </p:nvSpPr>
        <p:spPr bwMode="auto">
          <a:xfrm>
            <a:off x="1524000" y="11430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16391" name="Picture 7">
            <a:extLst>
              <a:ext uri="{FF2B5EF4-FFF2-40B4-BE49-F238E27FC236}">
                <a16:creationId xmlns:a16="http://schemas.microsoft.com/office/drawing/2014/main" id="{F73F341B-E417-24A5-6510-5610364122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5650" y="2362200"/>
            <a:ext cx="1601788" cy="2160588"/>
          </a:xfrm>
          <a:prstGeom prst="rect">
            <a:avLst/>
          </a:prstGeom>
          <a:noFill/>
          <a:extLst>
            <a:ext uri="{909E8E84-426E-40DD-AFC4-6F175D3DCCD1}">
              <a14:hiddenFill xmlns:a14="http://schemas.microsoft.com/office/drawing/2010/main">
                <a:solidFill>
                  <a:srgbClr val="FFFFFF"/>
                </a:solidFill>
              </a14:hiddenFill>
            </a:ext>
          </a:extLst>
        </p:spPr>
      </p:pic>
      <p:sp>
        <p:nvSpPr>
          <p:cNvPr id="16392" name="Text Box 8">
            <a:extLst>
              <a:ext uri="{FF2B5EF4-FFF2-40B4-BE49-F238E27FC236}">
                <a16:creationId xmlns:a16="http://schemas.microsoft.com/office/drawing/2014/main" id="{67AE4652-5892-F134-7F5D-B6CE2A55FDF6}"/>
              </a:ext>
            </a:extLst>
          </p:cNvPr>
          <p:cNvSpPr txBox="1">
            <a:spLocks noChangeArrowheads="1"/>
          </p:cNvSpPr>
          <p:nvPr/>
        </p:nvSpPr>
        <p:spPr bwMode="auto">
          <a:xfrm>
            <a:off x="7010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
              </a:spcBef>
            </a:pPr>
            <a:r>
              <a:rPr lang="en-US" altLang="LID4096" sz="900">
                <a:latin typeface="Arial" panose="020B0604020202020204" pitchFamily="34" charset="0"/>
              </a:rPr>
              <a:t>Michael Rounding, Saul Greenberg</a:t>
            </a:r>
          </a:p>
          <a:p>
            <a:pPr algn="r">
              <a:spcBef>
                <a:spcPct val="5000"/>
              </a:spcBef>
            </a:pPr>
            <a:r>
              <a:rPr lang="en-US" altLang="LID4096" sz="900">
                <a:latin typeface="Arial" panose="020B0604020202020204" pitchFamily="34" charset="0"/>
              </a:rPr>
              <a:t>CSCW 2000; Dec, 2000; Philadelphia</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9B228E37-0586-76B5-C14B-6FE15DB1C340}"/>
              </a:ext>
            </a:extLst>
          </p:cNvPr>
          <p:cNvSpPr>
            <a:spLocks noGrp="1" noChangeArrowheads="1"/>
          </p:cNvSpPr>
          <p:nvPr>
            <p:ph type="title"/>
          </p:nvPr>
        </p:nvSpPr>
        <p:spPr>
          <a:xfrm>
            <a:off x="1524000" y="304800"/>
            <a:ext cx="5867400" cy="914400"/>
          </a:xfrm>
        </p:spPr>
        <p:txBody>
          <a:bodyPr/>
          <a:lstStyle/>
          <a:p>
            <a:r>
              <a:rPr lang="en-US" altLang="LID4096" b="1">
                <a:latin typeface="Arial" panose="020B0604020202020204" pitchFamily="34" charset="0"/>
              </a:rPr>
              <a:t>Social Interaction</a:t>
            </a:r>
          </a:p>
        </p:txBody>
      </p:sp>
      <p:sp>
        <p:nvSpPr>
          <p:cNvPr id="3076" name="Text Box 4">
            <a:extLst>
              <a:ext uri="{FF2B5EF4-FFF2-40B4-BE49-F238E27FC236}">
                <a16:creationId xmlns:a16="http://schemas.microsoft.com/office/drawing/2014/main" id="{34D45590-C394-5FB4-2CF0-422F0980F235}"/>
              </a:ext>
            </a:extLst>
          </p:cNvPr>
          <p:cNvSpPr txBox="1">
            <a:spLocks noChangeArrowheads="1"/>
          </p:cNvSpPr>
          <p:nvPr/>
        </p:nvSpPr>
        <p:spPr bwMode="auto">
          <a:xfrm>
            <a:off x="228600" y="5029200"/>
            <a:ext cx="2590800"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3200">
                <a:latin typeface="Arial" panose="020B0604020202020204" pitchFamily="34" charset="0"/>
              </a:rPr>
              <a:t>The World</a:t>
            </a:r>
            <a:br>
              <a:rPr lang="en-US" altLang="LID4096" sz="3200">
                <a:latin typeface="Arial" panose="020B0604020202020204" pitchFamily="34" charset="0"/>
              </a:rPr>
            </a:br>
            <a:r>
              <a:rPr lang="en-US" altLang="LID4096" sz="2000" i="1">
                <a:latin typeface="Arial" panose="020B0604020202020204" pitchFamily="34" charset="0"/>
              </a:rPr>
              <a:t>strangers</a:t>
            </a:r>
            <a:endParaRPr lang="en-US" altLang="LID4096" sz="2800" i="1">
              <a:latin typeface="Arial" panose="020B0604020202020204" pitchFamily="34" charset="0"/>
            </a:endParaRPr>
          </a:p>
        </p:txBody>
      </p:sp>
      <p:sp>
        <p:nvSpPr>
          <p:cNvPr id="3081" name="Text Box 9">
            <a:extLst>
              <a:ext uri="{FF2B5EF4-FFF2-40B4-BE49-F238E27FC236}">
                <a16:creationId xmlns:a16="http://schemas.microsoft.com/office/drawing/2014/main" id="{8991818E-BF24-2785-3685-0350EB491DE8}"/>
              </a:ext>
            </a:extLst>
          </p:cNvPr>
          <p:cNvSpPr txBox="1">
            <a:spLocks noChangeArrowheads="1"/>
          </p:cNvSpPr>
          <p:nvPr/>
        </p:nvSpPr>
        <p:spPr bwMode="auto">
          <a:xfrm>
            <a:off x="3200400" y="5029200"/>
            <a:ext cx="2743200"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3200">
                <a:latin typeface="Arial" panose="020B0604020202020204" pitchFamily="34" charset="0"/>
              </a:rPr>
              <a:t>Organizations</a:t>
            </a:r>
            <a:br>
              <a:rPr lang="en-US" altLang="LID4096" sz="3200">
                <a:latin typeface="Arial" panose="020B0604020202020204" pitchFamily="34" charset="0"/>
              </a:rPr>
            </a:br>
            <a:r>
              <a:rPr lang="en-US" altLang="LID4096" sz="2000" i="1">
                <a:latin typeface="Arial" panose="020B0604020202020204" pitchFamily="34" charset="0"/>
              </a:rPr>
              <a:t>associates</a:t>
            </a:r>
          </a:p>
        </p:txBody>
      </p:sp>
      <p:sp>
        <p:nvSpPr>
          <p:cNvPr id="3085" name="Rectangle 13">
            <a:extLst>
              <a:ext uri="{FF2B5EF4-FFF2-40B4-BE49-F238E27FC236}">
                <a16:creationId xmlns:a16="http://schemas.microsoft.com/office/drawing/2014/main" id="{DFFF560D-9ECC-6639-452A-689CF5EF7C79}"/>
              </a:ext>
            </a:extLst>
          </p:cNvPr>
          <p:cNvSpPr>
            <a:spLocks noChangeArrowheads="1"/>
          </p:cNvSpPr>
          <p:nvPr/>
        </p:nvSpPr>
        <p:spPr bwMode="auto">
          <a:xfrm>
            <a:off x="6096000" y="1524000"/>
            <a:ext cx="2895600" cy="4572000"/>
          </a:xfrm>
          <a:prstGeom prst="rect">
            <a:avLst/>
          </a:prstGeom>
          <a:noFill/>
          <a:ln w="38100">
            <a:solidFill>
              <a:srgbClr val="FF33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6" name="Text Box 14">
            <a:extLst>
              <a:ext uri="{FF2B5EF4-FFF2-40B4-BE49-F238E27FC236}">
                <a16:creationId xmlns:a16="http://schemas.microsoft.com/office/drawing/2014/main" id="{36493C09-EFDB-BEC2-B73D-D74F3E598831}"/>
              </a:ext>
            </a:extLst>
          </p:cNvPr>
          <p:cNvSpPr txBox="1">
            <a:spLocks noChangeArrowheads="1"/>
          </p:cNvSpPr>
          <p:nvPr/>
        </p:nvSpPr>
        <p:spPr bwMode="auto">
          <a:xfrm>
            <a:off x="6172200" y="5029200"/>
            <a:ext cx="2743200"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3200">
                <a:latin typeface="Arial" panose="020B0604020202020204" pitchFamily="34" charset="0"/>
              </a:rPr>
              <a:t>Teams</a:t>
            </a:r>
            <a:br>
              <a:rPr lang="en-US" altLang="LID4096" sz="3200">
                <a:latin typeface="Arial" panose="020B0604020202020204" pitchFamily="34" charset="0"/>
              </a:rPr>
            </a:br>
            <a:r>
              <a:rPr lang="en-US" altLang="LID4096" sz="2000" i="1">
                <a:latin typeface="Arial" panose="020B0604020202020204" pitchFamily="34" charset="0"/>
              </a:rPr>
              <a:t>intimate collaborators</a:t>
            </a:r>
            <a:endParaRPr lang="en-US" altLang="LID4096" sz="2800" i="1">
              <a:latin typeface="Arial" panose="020B0604020202020204" pitchFamily="34" charset="0"/>
            </a:endParaRPr>
          </a:p>
        </p:txBody>
      </p:sp>
      <p:sp>
        <p:nvSpPr>
          <p:cNvPr id="3087" name="Rectangle 15">
            <a:extLst>
              <a:ext uri="{FF2B5EF4-FFF2-40B4-BE49-F238E27FC236}">
                <a16:creationId xmlns:a16="http://schemas.microsoft.com/office/drawing/2014/main" id="{665E6DE6-6096-1DDD-7B95-F382F99E0B2F}"/>
              </a:ext>
            </a:extLst>
          </p:cNvPr>
          <p:cNvSpPr>
            <a:spLocks noChangeArrowheads="1"/>
          </p:cNvSpPr>
          <p:nvPr/>
        </p:nvSpPr>
        <p:spPr bwMode="auto">
          <a:xfrm>
            <a:off x="152400" y="1524000"/>
            <a:ext cx="2895600" cy="4572000"/>
          </a:xfrm>
          <a:prstGeom prst="rect">
            <a:avLst/>
          </a:prstGeom>
          <a:noFill/>
          <a:ln w="38100">
            <a:solidFill>
              <a:srgbClr val="FF33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8" name="Rectangle 16">
            <a:extLst>
              <a:ext uri="{FF2B5EF4-FFF2-40B4-BE49-F238E27FC236}">
                <a16:creationId xmlns:a16="http://schemas.microsoft.com/office/drawing/2014/main" id="{C30507D8-F61D-A17B-CF92-3F9BE88427B7}"/>
              </a:ext>
            </a:extLst>
          </p:cNvPr>
          <p:cNvSpPr>
            <a:spLocks noChangeArrowheads="1"/>
          </p:cNvSpPr>
          <p:nvPr/>
        </p:nvSpPr>
        <p:spPr bwMode="auto">
          <a:xfrm>
            <a:off x="3124200" y="1524000"/>
            <a:ext cx="2895600" cy="4572000"/>
          </a:xfrm>
          <a:prstGeom prst="rect">
            <a:avLst/>
          </a:prstGeom>
          <a:noFill/>
          <a:ln w="38100">
            <a:solidFill>
              <a:srgbClr val="FF33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3089" name="Picture 17">
            <a:extLst>
              <a:ext uri="{FF2B5EF4-FFF2-40B4-BE49-F238E27FC236}">
                <a16:creationId xmlns:a16="http://schemas.microsoft.com/office/drawing/2014/main" id="{52745630-219D-77C0-F626-D6FC1B3563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752600"/>
            <a:ext cx="2438400" cy="2428875"/>
          </a:xfrm>
          <a:prstGeom prst="rect">
            <a:avLst/>
          </a:prstGeom>
          <a:noFill/>
          <a:extLst>
            <a:ext uri="{909E8E84-426E-40DD-AFC4-6F175D3DCCD1}">
              <a14:hiddenFill xmlns:a14="http://schemas.microsoft.com/office/drawing/2010/main">
                <a:solidFill>
                  <a:srgbClr val="FFFFFF"/>
                </a:solidFill>
              </a14:hiddenFill>
            </a:ext>
          </a:extLst>
        </p:spPr>
      </p:pic>
      <p:sp>
        <p:nvSpPr>
          <p:cNvPr id="3090" name="Line 18">
            <a:extLst>
              <a:ext uri="{FF2B5EF4-FFF2-40B4-BE49-F238E27FC236}">
                <a16:creationId xmlns:a16="http://schemas.microsoft.com/office/drawing/2014/main" id="{63BFA4CF-908E-BBE4-8194-4006485E93E4}"/>
              </a:ext>
            </a:extLst>
          </p:cNvPr>
          <p:cNvSpPr>
            <a:spLocks noChangeShapeType="1"/>
          </p:cNvSpPr>
          <p:nvPr/>
        </p:nvSpPr>
        <p:spPr bwMode="auto">
          <a:xfrm>
            <a:off x="1524000" y="11430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3091" name="Picture 19">
            <a:extLst>
              <a:ext uri="{FF2B5EF4-FFF2-40B4-BE49-F238E27FC236}">
                <a16:creationId xmlns:a16="http://schemas.microsoft.com/office/drawing/2014/main" id="{FBF9F786-47ED-9001-A040-6F342382D9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676400"/>
            <a:ext cx="2438400" cy="2397125"/>
          </a:xfrm>
          <a:prstGeom prst="rect">
            <a:avLst/>
          </a:prstGeom>
          <a:noFill/>
          <a:extLst>
            <a:ext uri="{909E8E84-426E-40DD-AFC4-6F175D3DCCD1}">
              <a14:hiddenFill xmlns:a14="http://schemas.microsoft.com/office/drawing/2010/main">
                <a:solidFill>
                  <a:srgbClr val="FFFFFF"/>
                </a:solidFill>
              </a14:hiddenFill>
            </a:ext>
          </a:extLst>
        </p:spPr>
      </p:pic>
      <p:pic>
        <p:nvPicPr>
          <p:cNvPr id="3092" name="Picture 20">
            <a:extLst>
              <a:ext uri="{FF2B5EF4-FFF2-40B4-BE49-F238E27FC236}">
                <a16:creationId xmlns:a16="http://schemas.microsoft.com/office/drawing/2014/main" id="{4E987698-4C59-BD99-7D76-0F8EFFD9C5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1600200"/>
            <a:ext cx="2111375" cy="2819400"/>
          </a:xfrm>
          <a:prstGeom prst="rect">
            <a:avLst/>
          </a:prstGeom>
          <a:noFill/>
          <a:extLst>
            <a:ext uri="{909E8E84-426E-40DD-AFC4-6F175D3DCCD1}">
              <a14:hiddenFill xmlns:a14="http://schemas.microsoft.com/office/drawing/2010/main">
                <a:solidFill>
                  <a:srgbClr val="FFFFFF"/>
                </a:solidFill>
              </a14:hiddenFill>
            </a:ext>
          </a:extLst>
        </p:spPr>
      </p:pic>
      <p:sp>
        <p:nvSpPr>
          <p:cNvPr id="3100" name="Text Box 28">
            <a:extLst>
              <a:ext uri="{FF2B5EF4-FFF2-40B4-BE49-F238E27FC236}">
                <a16:creationId xmlns:a16="http://schemas.microsoft.com/office/drawing/2014/main" id="{68ACDD8E-A3D9-8601-B227-E2DA324E9238}"/>
              </a:ext>
            </a:extLst>
          </p:cNvPr>
          <p:cNvSpPr txBox="1">
            <a:spLocks noChangeArrowheads="1"/>
          </p:cNvSpPr>
          <p:nvPr/>
        </p:nvSpPr>
        <p:spPr bwMode="auto">
          <a:xfrm>
            <a:off x="7010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
              </a:spcBef>
            </a:pPr>
            <a:r>
              <a:rPr lang="en-US" altLang="LID4096" sz="900">
                <a:latin typeface="Arial" panose="020B0604020202020204" pitchFamily="34" charset="0"/>
              </a:rPr>
              <a:t>Michael Rounding, Saul Greenberg</a:t>
            </a:r>
          </a:p>
          <a:p>
            <a:pPr algn="r">
              <a:spcBef>
                <a:spcPct val="5000"/>
              </a:spcBef>
            </a:pPr>
            <a:r>
              <a:rPr lang="en-US" altLang="LID4096" sz="900">
                <a:latin typeface="Arial" panose="020B0604020202020204" pitchFamily="34" charset="0"/>
              </a:rPr>
              <a:t>CSCW 2000; Dec, 2000; Philadelphia</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087"/>
                                        </p:tgtEl>
                                        <p:attrNameLst>
                                          <p:attrName>style.visibility</p:attrName>
                                        </p:attrNameLst>
                                      </p:cBhvr>
                                      <p:to>
                                        <p:strVal val="visible"/>
                                      </p:to>
                                    </p:set>
                                    <p:animEffect transition="in" filter="dissolve">
                                      <p:cBhvr>
                                        <p:cTn id="7" dur="500"/>
                                        <p:tgtEl>
                                          <p:spTgt spid="3087"/>
                                        </p:tgtEl>
                                      </p:cBhvr>
                                    </p:animEffect>
                                  </p:childTnLst>
                                  <p:subTnLst>
                                    <p:set>
                                      <p:cBhvr override="childStyle">
                                        <p:cTn dur="1" fill="hold" display="0" masterRel="nextClick" afterEffect="1"/>
                                        <p:tgtEl>
                                          <p:spTgt spid="3087"/>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088"/>
                                        </p:tgtEl>
                                        <p:attrNameLst>
                                          <p:attrName>style.visibility</p:attrName>
                                        </p:attrNameLst>
                                      </p:cBhvr>
                                      <p:to>
                                        <p:strVal val="visible"/>
                                      </p:to>
                                    </p:set>
                                    <p:animEffect transition="in" filter="dissolve">
                                      <p:cBhvr>
                                        <p:cTn id="12" dur="500"/>
                                        <p:tgtEl>
                                          <p:spTgt spid="3088"/>
                                        </p:tgtEl>
                                      </p:cBhvr>
                                    </p:animEffect>
                                  </p:childTnLst>
                                  <p:subTnLst>
                                    <p:set>
                                      <p:cBhvr override="childStyle">
                                        <p:cTn dur="1" fill="hold" display="0" masterRel="nextClick" afterEffect="1"/>
                                        <p:tgtEl>
                                          <p:spTgt spid="3088"/>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085"/>
                                        </p:tgtEl>
                                        <p:attrNameLst>
                                          <p:attrName>style.visibility</p:attrName>
                                        </p:attrNameLst>
                                      </p:cBhvr>
                                      <p:to>
                                        <p:strVal val="visible"/>
                                      </p:to>
                                    </p:set>
                                    <p:animEffect transition="in" filter="dissolve">
                                      <p:cBhvr>
                                        <p:cTn id="17" dur="500"/>
                                        <p:tgtEl>
                                          <p:spTgt spid="3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A190D1B-4875-E030-B9A7-88C92472FCB0}"/>
              </a:ext>
            </a:extLst>
          </p:cNvPr>
          <p:cNvSpPr>
            <a:spLocks noGrp="1" noChangeArrowheads="1"/>
          </p:cNvSpPr>
          <p:nvPr>
            <p:ph type="title"/>
          </p:nvPr>
        </p:nvSpPr>
        <p:spPr>
          <a:xfrm>
            <a:off x="685800" y="381000"/>
            <a:ext cx="7772400" cy="762000"/>
          </a:xfrm>
        </p:spPr>
        <p:txBody>
          <a:bodyPr/>
          <a:lstStyle/>
          <a:p>
            <a:r>
              <a:rPr lang="en-US" altLang="LID4096" b="1">
                <a:latin typeface="Arial" panose="020B0604020202020204" pitchFamily="34" charset="0"/>
              </a:rPr>
              <a:t>Research Focus</a:t>
            </a:r>
          </a:p>
        </p:txBody>
      </p:sp>
      <p:sp>
        <p:nvSpPr>
          <p:cNvPr id="4100" name="Text Box 4">
            <a:extLst>
              <a:ext uri="{FF2B5EF4-FFF2-40B4-BE49-F238E27FC236}">
                <a16:creationId xmlns:a16="http://schemas.microsoft.com/office/drawing/2014/main" id="{7A613B7E-DE5D-6631-C5D3-6A8653AC2867}"/>
              </a:ext>
            </a:extLst>
          </p:cNvPr>
          <p:cNvSpPr txBox="1">
            <a:spLocks noChangeArrowheads="1"/>
          </p:cNvSpPr>
          <p:nvPr/>
        </p:nvSpPr>
        <p:spPr bwMode="auto">
          <a:xfrm>
            <a:off x="6172200" y="5029200"/>
            <a:ext cx="2743200"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3200">
                <a:latin typeface="Arial" panose="020B0604020202020204" pitchFamily="34" charset="0"/>
              </a:rPr>
              <a:t>Teams</a:t>
            </a:r>
            <a:br>
              <a:rPr lang="en-US" altLang="LID4096" sz="3200">
                <a:latin typeface="Arial" panose="020B0604020202020204" pitchFamily="34" charset="0"/>
              </a:rPr>
            </a:br>
            <a:r>
              <a:rPr lang="en-US" altLang="LID4096" sz="2000" i="1">
                <a:latin typeface="Arial" panose="020B0604020202020204" pitchFamily="34" charset="0"/>
              </a:rPr>
              <a:t>intimate collaborators</a:t>
            </a:r>
            <a:endParaRPr lang="en-US" altLang="LID4096" sz="2800" i="1">
              <a:latin typeface="Arial" panose="020B0604020202020204" pitchFamily="34" charset="0"/>
            </a:endParaRPr>
          </a:p>
        </p:txBody>
      </p:sp>
      <p:sp>
        <p:nvSpPr>
          <p:cNvPr id="4101" name="Rectangle 5">
            <a:extLst>
              <a:ext uri="{FF2B5EF4-FFF2-40B4-BE49-F238E27FC236}">
                <a16:creationId xmlns:a16="http://schemas.microsoft.com/office/drawing/2014/main" id="{AFCD4131-FC55-5925-5DF1-7CEA3630CD76}"/>
              </a:ext>
            </a:extLst>
          </p:cNvPr>
          <p:cNvSpPr>
            <a:spLocks noChangeArrowheads="1"/>
          </p:cNvSpPr>
          <p:nvPr/>
        </p:nvSpPr>
        <p:spPr bwMode="auto">
          <a:xfrm>
            <a:off x="6096000" y="1524000"/>
            <a:ext cx="2895600" cy="4572000"/>
          </a:xfrm>
          <a:prstGeom prst="rect">
            <a:avLst/>
          </a:prstGeom>
          <a:noFill/>
          <a:ln w="38100">
            <a:solidFill>
              <a:srgbClr val="FF33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4105" name="Picture 9">
            <a:extLst>
              <a:ext uri="{FF2B5EF4-FFF2-40B4-BE49-F238E27FC236}">
                <a16:creationId xmlns:a16="http://schemas.microsoft.com/office/drawing/2014/main" id="{44C4B75B-D276-C6D6-21D3-59C213605E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1600200"/>
            <a:ext cx="2111375" cy="2819400"/>
          </a:xfrm>
          <a:prstGeom prst="rect">
            <a:avLst/>
          </a:prstGeom>
          <a:noFill/>
          <a:extLst>
            <a:ext uri="{909E8E84-426E-40DD-AFC4-6F175D3DCCD1}">
              <a14:hiddenFill xmlns:a14="http://schemas.microsoft.com/office/drawing/2010/main">
                <a:solidFill>
                  <a:srgbClr val="FFFFFF"/>
                </a:solidFill>
              </a14:hiddenFill>
            </a:ext>
          </a:extLst>
        </p:spPr>
      </p:pic>
      <p:sp>
        <p:nvSpPr>
          <p:cNvPr id="4108" name="Line 12">
            <a:extLst>
              <a:ext uri="{FF2B5EF4-FFF2-40B4-BE49-F238E27FC236}">
                <a16:creationId xmlns:a16="http://schemas.microsoft.com/office/drawing/2014/main" id="{DB5F70E4-CB0A-DEE9-F054-672F74B75D73}"/>
              </a:ext>
            </a:extLst>
          </p:cNvPr>
          <p:cNvSpPr>
            <a:spLocks noChangeShapeType="1"/>
          </p:cNvSpPr>
          <p:nvPr/>
        </p:nvSpPr>
        <p:spPr bwMode="auto">
          <a:xfrm>
            <a:off x="1524000" y="11430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4112" name="Group 16">
            <a:extLst>
              <a:ext uri="{FF2B5EF4-FFF2-40B4-BE49-F238E27FC236}">
                <a16:creationId xmlns:a16="http://schemas.microsoft.com/office/drawing/2014/main" id="{EAD634A3-C284-A9D8-ED0A-FC745460EEBF}"/>
              </a:ext>
            </a:extLst>
          </p:cNvPr>
          <p:cNvGrpSpPr>
            <a:grpSpLocks/>
          </p:cNvGrpSpPr>
          <p:nvPr/>
        </p:nvGrpSpPr>
        <p:grpSpPr bwMode="auto">
          <a:xfrm>
            <a:off x="457200" y="1676400"/>
            <a:ext cx="5257800" cy="4375150"/>
            <a:chOff x="288" y="1056"/>
            <a:chExt cx="3312" cy="2756"/>
          </a:xfrm>
        </p:grpSpPr>
        <p:sp>
          <p:nvSpPr>
            <p:cNvPr id="4099" name="Rectangle 3">
              <a:extLst>
                <a:ext uri="{FF2B5EF4-FFF2-40B4-BE49-F238E27FC236}">
                  <a16:creationId xmlns:a16="http://schemas.microsoft.com/office/drawing/2014/main" id="{E2FE4F5F-0FA3-AA47-C54F-74990858F974}"/>
                </a:ext>
              </a:extLst>
            </p:cNvPr>
            <p:cNvSpPr>
              <a:spLocks noChangeArrowheads="1"/>
            </p:cNvSpPr>
            <p:nvPr/>
          </p:nvSpPr>
          <p:spPr bwMode="auto">
            <a:xfrm>
              <a:off x="288" y="1056"/>
              <a:ext cx="3312" cy="1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l">
                <a:defRPr sz="2400">
                  <a:solidFill>
                    <a:schemeClr val="tx1"/>
                  </a:solidFill>
                  <a:latin typeface="Times New Roman" panose="02020603050405020304" pitchFamily="18" charset="0"/>
                </a:defRPr>
              </a:lvl1pPr>
              <a:lvl2pPr marL="762000" indent="-285750" algn="l">
                <a:defRPr sz="2400">
                  <a:solidFill>
                    <a:schemeClr val="tx1"/>
                  </a:solidFill>
                  <a:latin typeface="Times New Roman" panose="02020603050405020304" pitchFamily="18" charset="0"/>
                </a:defRPr>
              </a:lvl2pPr>
              <a:lvl3pPr marL="11811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buFontTx/>
                <a:buChar char="•"/>
              </a:pPr>
              <a:r>
                <a:rPr lang="en-US" altLang="LID4096" sz="3200">
                  <a:latin typeface="Arial" panose="020B0604020202020204" pitchFamily="34" charset="0"/>
                </a:rPr>
                <a:t>Intimate collaborators </a:t>
              </a:r>
              <a:r>
                <a:rPr lang="en-US" altLang="LID4096" sz="3200" i="1">
                  <a:latin typeface="Arial" panose="020B0604020202020204" pitchFamily="34" charset="0"/>
                </a:rPr>
                <a:t>		</a:t>
              </a:r>
              <a:endParaRPr lang="en-US" altLang="LID4096" sz="3200">
                <a:latin typeface="Arial" panose="020B0604020202020204" pitchFamily="34" charset="0"/>
              </a:endParaRPr>
            </a:p>
            <a:p>
              <a:pPr lvl="1">
                <a:spcBef>
                  <a:spcPct val="20000"/>
                </a:spcBef>
                <a:buFontTx/>
                <a:buChar char="–"/>
              </a:pPr>
              <a:r>
                <a:rPr lang="en-US" altLang="LID4096">
                  <a:latin typeface="Arial" panose="020B0604020202020204" pitchFamily="34" charset="0"/>
                </a:rPr>
                <a:t>collective goal(s)</a:t>
              </a:r>
            </a:p>
            <a:p>
              <a:pPr lvl="1">
                <a:spcBef>
                  <a:spcPct val="20000"/>
                </a:spcBef>
                <a:buFontTx/>
                <a:buChar char="–"/>
              </a:pPr>
              <a:r>
                <a:rPr lang="en-US" altLang="LID4096">
                  <a:latin typeface="Arial" panose="020B0604020202020204" pitchFamily="34" charset="0"/>
                </a:rPr>
                <a:t>membership / relationship</a:t>
              </a:r>
            </a:p>
            <a:p>
              <a:pPr lvl="1">
                <a:spcBef>
                  <a:spcPct val="20000"/>
                </a:spcBef>
                <a:buFontTx/>
                <a:buChar char="–"/>
              </a:pPr>
              <a:endParaRPr lang="en-US" altLang="LID4096" sz="2800">
                <a:latin typeface="Arial" panose="020B0604020202020204" pitchFamily="34" charset="0"/>
              </a:endParaRPr>
            </a:p>
          </p:txBody>
        </p:sp>
        <p:sp>
          <p:nvSpPr>
            <p:cNvPr id="4111" name="Text Box 15">
              <a:extLst>
                <a:ext uri="{FF2B5EF4-FFF2-40B4-BE49-F238E27FC236}">
                  <a16:creationId xmlns:a16="http://schemas.microsoft.com/office/drawing/2014/main" id="{0F79AC6B-B6B7-9C19-73A4-F684037B7E89}"/>
                </a:ext>
              </a:extLst>
            </p:cNvPr>
            <p:cNvSpPr txBox="1">
              <a:spLocks noChangeArrowheads="1"/>
            </p:cNvSpPr>
            <p:nvPr/>
          </p:nvSpPr>
          <p:spPr bwMode="auto">
            <a:xfrm>
              <a:off x="288" y="3216"/>
              <a:ext cx="3312"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0000"/>
                </a:spcBef>
                <a:buFontTx/>
                <a:buChar char="•"/>
              </a:pPr>
              <a:r>
                <a:rPr lang="en-US" altLang="LID4096" sz="2800">
                  <a:latin typeface="Arial" panose="020B0604020202020204" pitchFamily="34" charset="0"/>
                </a:rPr>
                <a:t>Real need for </a:t>
              </a:r>
              <a:r>
                <a:rPr lang="en-US" altLang="LID4096" sz="2800" i="1">
                  <a:latin typeface="Arial" panose="020B0604020202020204" pitchFamily="34" charset="0"/>
                </a:rPr>
                <a:t>close coordination </a:t>
              </a:r>
              <a:r>
                <a:rPr lang="en-US" altLang="LID4096" sz="2800">
                  <a:latin typeface="Arial" panose="020B0604020202020204" pitchFamily="34" charset="0"/>
                </a:rPr>
                <a:t>and </a:t>
              </a:r>
              <a:r>
                <a:rPr lang="en-US" altLang="LID4096" sz="2800" i="1">
                  <a:latin typeface="Arial" panose="020B0604020202020204" pitchFamily="34" charset="0"/>
                </a:rPr>
                <a:t>collaboration</a:t>
              </a:r>
              <a:endParaRPr lang="en-US" altLang="LID4096" i="1"/>
            </a:p>
          </p:txBody>
        </p:sp>
      </p:grpSp>
      <p:sp>
        <p:nvSpPr>
          <p:cNvPr id="4116" name="Text Box 20">
            <a:extLst>
              <a:ext uri="{FF2B5EF4-FFF2-40B4-BE49-F238E27FC236}">
                <a16:creationId xmlns:a16="http://schemas.microsoft.com/office/drawing/2014/main" id="{6CB6482A-88AE-7A4E-A0A1-9749A9BB1A10}"/>
              </a:ext>
            </a:extLst>
          </p:cNvPr>
          <p:cNvSpPr txBox="1">
            <a:spLocks noChangeArrowheads="1"/>
          </p:cNvSpPr>
          <p:nvPr/>
        </p:nvSpPr>
        <p:spPr bwMode="auto">
          <a:xfrm>
            <a:off x="7010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
              </a:spcBef>
            </a:pPr>
            <a:r>
              <a:rPr lang="en-US" altLang="LID4096" sz="900">
                <a:latin typeface="Arial" panose="020B0604020202020204" pitchFamily="34" charset="0"/>
              </a:rPr>
              <a:t>Michael Rounding, Saul Greenberg</a:t>
            </a:r>
          </a:p>
          <a:p>
            <a:pPr algn="r">
              <a:spcBef>
                <a:spcPct val="5000"/>
              </a:spcBef>
            </a:pPr>
            <a:r>
              <a:rPr lang="en-US" altLang="LID4096" sz="900">
                <a:latin typeface="Arial" panose="020B0604020202020204" pitchFamily="34" charset="0"/>
              </a:rPr>
              <a:t>CSCW 2000; Dec, 2000; Philadelphia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69B3F5B-D211-B1B4-2905-6C0F3A917960}"/>
              </a:ext>
            </a:extLst>
          </p:cNvPr>
          <p:cNvSpPr>
            <a:spLocks noGrp="1" noChangeArrowheads="1"/>
          </p:cNvSpPr>
          <p:nvPr>
            <p:ph type="title"/>
          </p:nvPr>
        </p:nvSpPr>
        <p:spPr>
          <a:xfrm>
            <a:off x="685800" y="457200"/>
            <a:ext cx="7772400" cy="609600"/>
          </a:xfrm>
        </p:spPr>
        <p:txBody>
          <a:bodyPr/>
          <a:lstStyle/>
          <a:p>
            <a:r>
              <a:rPr lang="en-US" altLang="LID4096" b="1">
                <a:latin typeface="Arial" panose="020B0604020202020204" pitchFamily="34" charset="0"/>
              </a:rPr>
              <a:t>Research Focus</a:t>
            </a:r>
          </a:p>
        </p:txBody>
      </p:sp>
      <p:sp>
        <p:nvSpPr>
          <p:cNvPr id="5123" name="Line 3">
            <a:extLst>
              <a:ext uri="{FF2B5EF4-FFF2-40B4-BE49-F238E27FC236}">
                <a16:creationId xmlns:a16="http://schemas.microsoft.com/office/drawing/2014/main" id="{21177414-39D6-0FD2-C349-FA1D03C74FF2}"/>
              </a:ext>
            </a:extLst>
          </p:cNvPr>
          <p:cNvSpPr>
            <a:spLocks noChangeShapeType="1"/>
          </p:cNvSpPr>
          <p:nvPr/>
        </p:nvSpPr>
        <p:spPr bwMode="auto">
          <a:xfrm>
            <a:off x="1524000" y="11430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5124" name="Text Box 4">
            <a:extLst>
              <a:ext uri="{FF2B5EF4-FFF2-40B4-BE49-F238E27FC236}">
                <a16:creationId xmlns:a16="http://schemas.microsoft.com/office/drawing/2014/main" id="{CA9C512A-2E01-9D6D-4749-25F6CE7E6CAB}"/>
              </a:ext>
            </a:extLst>
          </p:cNvPr>
          <p:cNvSpPr txBox="1">
            <a:spLocks noChangeArrowheads="1"/>
          </p:cNvSpPr>
          <p:nvPr/>
        </p:nvSpPr>
        <p:spPr bwMode="auto">
          <a:xfrm>
            <a:off x="6172200" y="5029200"/>
            <a:ext cx="2743200"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3200">
                <a:latin typeface="Arial" panose="020B0604020202020204" pitchFamily="34" charset="0"/>
              </a:rPr>
              <a:t>Teams</a:t>
            </a:r>
            <a:br>
              <a:rPr lang="en-US" altLang="LID4096" sz="3200">
                <a:latin typeface="Arial" panose="020B0604020202020204" pitchFamily="34" charset="0"/>
              </a:rPr>
            </a:br>
            <a:r>
              <a:rPr lang="en-US" altLang="LID4096" sz="2000" i="1">
                <a:latin typeface="Arial" panose="020B0604020202020204" pitchFamily="34" charset="0"/>
              </a:rPr>
              <a:t>intimate collaborators</a:t>
            </a:r>
            <a:endParaRPr lang="en-US" altLang="LID4096" sz="2800" i="1">
              <a:latin typeface="Arial" panose="020B0604020202020204" pitchFamily="34" charset="0"/>
            </a:endParaRPr>
          </a:p>
        </p:txBody>
      </p:sp>
      <p:sp>
        <p:nvSpPr>
          <p:cNvPr id="5125" name="Rectangle 5">
            <a:extLst>
              <a:ext uri="{FF2B5EF4-FFF2-40B4-BE49-F238E27FC236}">
                <a16:creationId xmlns:a16="http://schemas.microsoft.com/office/drawing/2014/main" id="{728B79BA-D27D-6273-1285-A5C20CA5BA56}"/>
              </a:ext>
            </a:extLst>
          </p:cNvPr>
          <p:cNvSpPr>
            <a:spLocks noChangeArrowheads="1"/>
          </p:cNvSpPr>
          <p:nvPr/>
        </p:nvSpPr>
        <p:spPr bwMode="auto">
          <a:xfrm>
            <a:off x="6096000" y="1524000"/>
            <a:ext cx="2895600" cy="4572000"/>
          </a:xfrm>
          <a:prstGeom prst="rect">
            <a:avLst/>
          </a:prstGeom>
          <a:noFill/>
          <a:ln w="38100">
            <a:solidFill>
              <a:srgbClr val="FF33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5131" name="Group 11">
            <a:extLst>
              <a:ext uri="{FF2B5EF4-FFF2-40B4-BE49-F238E27FC236}">
                <a16:creationId xmlns:a16="http://schemas.microsoft.com/office/drawing/2014/main" id="{D81F84CB-5D38-C083-F180-94B4A57F7F4E}"/>
              </a:ext>
            </a:extLst>
          </p:cNvPr>
          <p:cNvGrpSpPr>
            <a:grpSpLocks/>
          </p:cNvGrpSpPr>
          <p:nvPr/>
        </p:nvGrpSpPr>
        <p:grpSpPr bwMode="auto">
          <a:xfrm>
            <a:off x="457200" y="1676400"/>
            <a:ext cx="5257800" cy="4375150"/>
            <a:chOff x="288" y="1056"/>
            <a:chExt cx="3312" cy="2756"/>
          </a:xfrm>
        </p:grpSpPr>
        <p:sp>
          <p:nvSpPr>
            <p:cNvPr id="5128" name="Rectangle 8">
              <a:extLst>
                <a:ext uri="{FF2B5EF4-FFF2-40B4-BE49-F238E27FC236}">
                  <a16:creationId xmlns:a16="http://schemas.microsoft.com/office/drawing/2014/main" id="{1A4E1221-77A7-098F-7211-1AADCD3AAD3B}"/>
                </a:ext>
              </a:extLst>
            </p:cNvPr>
            <p:cNvSpPr>
              <a:spLocks noChangeArrowheads="1"/>
            </p:cNvSpPr>
            <p:nvPr/>
          </p:nvSpPr>
          <p:spPr bwMode="auto">
            <a:xfrm>
              <a:off x="288" y="1056"/>
              <a:ext cx="3312" cy="1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l">
                <a:defRPr sz="2400">
                  <a:solidFill>
                    <a:schemeClr val="tx1"/>
                  </a:solidFill>
                  <a:latin typeface="Times New Roman" panose="02020603050405020304" pitchFamily="18" charset="0"/>
                </a:defRPr>
              </a:lvl1pPr>
              <a:lvl2pPr marL="762000" indent="-285750" algn="l">
                <a:defRPr sz="2400">
                  <a:solidFill>
                    <a:schemeClr val="tx1"/>
                  </a:solidFill>
                  <a:latin typeface="Times New Roman" panose="02020603050405020304" pitchFamily="18" charset="0"/>
                </a:defRPr>
              </a:lvl2pPr>
              <a:lvl3pPr marL="11811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buFontTx/>
                <a:buChar char="•"/>
              </a:pPr>
              <a:r>
                <a:rPr lang="en-US" altLang="LID4096" sz="3200">
                  <a:latin typeface="Arial" panose="020B0604020202020204" pitchFamily="34" charset="0"/>
                </a:rPr>
                <a:t>Intimate collaborators </a:t>
              </a:r>
              <a:r>
                <a:rPr lang="en-US" altLang="LID4096" sz="3200" i="1">
                  <a:latin typeface="Arial" panose="020B0604020202020204" pitchFamily="34" charset="0"/>
                </a:rPr>
                <a:t>		</a:t>
              </a:r>
              <a:endParaRPr lang="en-US" altLang="LID4096" sz="3200">
                <a:latin typeface="Arial" panose="020B0604020202020204" pitchFamily="34" charset="0"/>
              </a:endParaRPr>
            </a:p>
            <a:p>
              <a:pPr lvl="1">
                <a:spcBef>
                  <a:spcPct val="20000"/>
                </a:spcBef>
                <a:buFontTx/>
                <a:buChar char="–"/>
              </a:pPr>
              <a:r>
                <a:rPr lang="en-US" altLang="LID4096">
                  <a:latin typeface="Arial" panose="020B0604020202020204" pitchFamily="34" charset="0"/>
                </a:rPr>
                <a:t>collective goal(s)</a:t>
              </a:r>
            </a:p>
            <a:p>
              <a:pPr lvl="1">
                <a:spcBef>
                  <a:spcPct val="20000"/>
                </a:spcBef>
                <a:buFontTx/>
                <a:buChar char="–"/>
              </a:pPr>
              <a:r>
                <a:rPr lang="en-US" altLang="LID4096">
                  <a:latin typeface="Arial" panose="020B0604020202020204" pitchFamily="34" charset="0"/>
                </a:rPr>
                <a:t>membership / relationship</a:t>
              </a:r>
            </a:p>
            <a:p>
              <a:pPr lvl="1">
                <a:spcBef>
                  <a:spcPct val="20000"/>
                </a:spcBef>
                <a:buFontTx/>
                <a:buChar char="–"/>
              </a:pPr>
              <a:r>
                <a:rPr lang="en-US" altLang="LID4096" i="1">
                  <a:solidFill>
                    <a:srgbClr val="FF0000"/>
                  </a:solidFill>
                  <a:latin typeface="Arial" panose="020B0604020202020204" pitchFamily="34" charset="0"/>
                </a:rPr>
                <a:t>sometimes distance-separated, sometimes co-located</a:t>
              </a:r>
              <a:endParaRPr lang="en-US" altLang="LID4096" sz="3200">
                <a:latin typeface="Arial" panose="020B0604020202020204" pitchFamily="34" charset="0"/>
              </a:endParaRPr>
            </a:p>
          </p:txBody>
        </p:sp>
        <p:sp>
          <p:nvSpPr>
            <p:cNvPr id="5130" name="Text Box 10">
              <a:extLst>
                <a:ext uri="{FF2B5EF4-FFF2-40B4-BE49-F238E27FC236}">
                  <a16:creationId xmlns:a16="http://schemas.microsoft.com/office/drawing/2014/main" id="{041B1EAB-6BAB-D77F-3BF6-319170A09AB1}"/>
                </a:ext>
              </a:extLst>
            </p:cNvPr>
            <p:cNvSpPr txBox="1">
              <a:spLocks noChangeArrowheads="1"/>
            </p:cNvSpPr>
            <p:nvPr/>
          </p:nvSpPr>
          <p:spPr bwMode="auto">
            <a:xfrm>
              <a:off x="288" y="3216"/>
              <a:ext cx="3312"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0000"/>
                </a:spcBef>
                <a:buFontTx/>
                <a:buChar char="•"/>
              </a:pPr>
              <a:r>
                <a:rPr lang="en-US" altLang="LID4096" sz="2800">
                  <a:latin typeface="Arial" panose="020B0604020202020204" pitchFamily="34" charset="0"/>
                </a:rPr>
                <a:t>Real need for </a:t>
              </a:r>
              <a:r>
                <a:rPr lang="en-US" altLang="LID4096" sz="2800" i="1">
                  <a:latin typeface="Arial" panose="020B0604020202020204" pitchFamily="34" charset="0"/>
                </a:rPr>
                <a:t>close coordination</a:t>
              </a:r>
              <a:r>
                <a:rPr lang="en-US" altLang="LID4096" sz="2800">
                  <a:latin typeface="Arial" panose="020B0604020202020204" pitchFamily="34" charset="0"/>
                </a:rPr>
                <a:t> and </a:t>
              </a:r>
              <a:r>
                <a:rPr lang="en-US" altLang="LID4096" sz="2800" i="1">
                  <a:latin typeface="Arial" panose="020B0604020202020204" pitchFamily="34" charset="0"/>
                </a:rPr>
                <a:t>collaboration</a:t>
              </a:r>
              <a:endParaRPr lang="en-US" altLang="LID4096" i="1"/>
            </a:p>
          </p:txBody>
        </p:sp>
      </p:grpSp>
      <p:grpSp>
        <p:nvGrpSpPr>
          <p:cNvPr id="5132" name="Group 12">
            <a:extLst>
              <a:ext uri="{FF2B5EF4-FFF2-40B4-BE49-F238E27FC236}">
                <a16:creationId xmlns:a16="http://schemas.microsoft.com/office/drawing/2014/main" id="{DEE75C1A-A464-0AFD-D0F4-882530D66EF8}"/>
              </a:ext>
            </a:extLst>
          </p:cNvPr>
          <p:cNvGrpSpPr>
            <a:grpSpLocks/>
          </p:cNvGrpSpPr>
          <p:nvPr/>
        </p:nvGrpSpPr>
        <p:grpSpPr bwMode="auto">
          <a:xfrm>
            <a:off x="457200" y="1676400"/>
            <a:ext cx="5257800" cy="4375150"/>
            <a:chOff x="288" y="1056"/>
            <a:chExt cx="3312" cy="2756"/>
          </a:xfrm>
        </p:grpSpPr>
        <p:sp>
          <p:nvSpPr>
            <p:cNvPr id="5133" name="Rectangle 13">
              <a:extLst>
                <a:ext uri="{FF2B5EF4-FFF2-40B4-BE49-F238E27FC236}">
                  <a16:creationId xmlns:a16="http://schemas.microsoft.com/office/drawing/2014/main" id="{E688B1E6-C216-69CD-B7FB-3CAD720F9520}"/>
                </a:ext>
              </a:extLst>
            </p:cNvPr>
            <p:cNvSpPr>
              <a:spLocks noChangeArrowheads="1"/>
            </p:cNvSpPr>
            <p:nvPr/>
          </p:nvSpPr>
          <p:spPr bwMode="auto">
            <a:xfrm>
              <a:off x="288" y="1056"/>
              <a:ext cx="3312" cy="1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lgn="l">
                <a:defRPr sz="2400">
                  <a:solidFill>
                    <a:schemeClr val="tx1"/>
                  </a:solidFill>
                  <a:latin typeface="Times New Roman" panose="02020603050405020304" pitchFamily="18" charset="0"/>
                </a:defRPr>
              </a:lvl1pPr>
              <a:lvl2pPr marL="762000" indent="-285750" algn="l">
                <a:defRPr sz="2400">
                  <a:solidFill>
                    <a:schemeClr val="tx1"/>
                  </a:solidFill>
                  <a:latin typeface="Times New Roman" panose="02020603050405020304" pitchFamily="18" charset="0"/>
                </a:defRPr>
              </a:lvl2pPr>
              <a:lvl3pPr marL="11811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buFontTx/>
                <a:buChar char="•"/>
              </a:pPr>
              <a:r>
                <a:rPr lang="en-US" altLang="LID4096" sz="3200">
                  <a:latin typeface="Arial" panose="020B0604020202020204" pitchFamily="34" charset="0"/>
                </a:rPr>
                <a:t>Intimate collaborators </a:t>
              </a:r>
              <a:r>
                <a:rPr lang="en-US" altLang="LID4096" sz="3200" i="1">
                  <a:latin typeface="Arial" panose="020B0604020202020204" pitchFamily="34" charset="0"/>
                </a:rPr>
                <a:t>		</a:t>
              </a:r>
              <a:endParaRPr lang="en-US" altLang="LID4096" sz="3200">
                <a:latin typeface="Arial" panose="020B0604020202020204" pitchFamily="34" charset="0"/>
              </a:endParaRPr>
            </a:p>
            <a:p>
              <a:pPr lvl="1">
                <a:spcBef>
                  <a:spcPct val="20000"/>
                </a:spcBef>
                <a:buFontTx/>
                <a:buChar char="–"/>
              </a:pPr>
              <a:r>
                <a:rPr lang="en-US" altLang="LID4096">
                  <a:latin typeface="Arial" panose="020B0604020202020204" pitchFamily="34" charset="0"/>
                </a:rPr>
                <a:t>collective goal(s)</a:t>
              </a:r>
            </a:p>
            <a:p>
              <a:pPr lvl="1">
                <a:spcBef>
                  <a:spcPct val="20000"/>
                </a:spcBef>
                <a:buFontTx/>
                <a:buChar char="–"/>
              </a:pPr>
              <a:r>
                <a:rPr lang="en-US" altLang="LID4096">
                  <a:latin typeface="Arial" panose="020B0604020202020204" pitchFamily="34" charset="0"/>
                </a:rPr>
                <a:t>membership / relationship</a:t>
              </a:r>
            </a:p>
            <a:p>
              <a:pPr lvl="1">
                <a:spcBef>
                  <a:spcPct val="20000"/>
                </a:spcBef>
                <a:buFontTx/>
                <a:buChar char="–"/>
              </a:pPr>
              <a:endParaRPr lang="en-US" altLang="LID4096" sz="2800">
                <a:latin typeface="Arial" panose="020B0604020202020204" pitchFamily="34" charset="0"/>
              </a:endParaRPr>
            </a:p>
          </p:txBody>
        </p:sp>
        <p:sp>
          <p:nvSpPr>
            <p:cNvPr id="5134" name="Text Box 14">
              <a:extLst>
                <a:ext uri="{FF2B5EF4-FFF2-40B4-BE49-F238E27FC236}">
                  <a16:creationId xmlns:a16="http://schemas.microsoft.com/office/drawing/2014/main" id="{168F1CBE-5450-2E76-222B-A9B27458FC5F}"/>
                </a:ext>
              </a:extLst>
            </p:cNvPr>
            <p:cNvSpPr txBox="1">
              <a:spLocks noChangeArrowheads="1"/>
            </p:cNvSpPr>
            <p:nvPr/>
          </p:nvSpPr>
          <p:spPr bwMode="auto">
            <a:xfrm>
              <a:off x="288" y="3216"/>
              <a:ext cx="3312"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0000"/>
                </a:spcBef>
                <a:buFontTx/>
                <a:buChar char="•"/>
              </a:pPr>
              <a:r>
                <a:rPr lang="en-US" altLang="LID4096" sz="2800">
                  <a:latin typeface="Arial" panose="020B0604020202020204" pitchFamily="34" charset="0"/>
                </a:rPr>
                <a:t>Real need for </a:t>
              </a:r>
              <a:r>
                <a:rPr lang="en-US" altLang="LID4096" sz="2800" i="1">
                  <a:latin typeface="Arial" panose="020B0604020202020204" pitchFamily="34" charset="0"/>
                </a:rPr>
                <a:t>close coordination</a:t>
              </a:r>
              <a:r>
                <a:rPr lang="en-US" altLang="LID4096" sz="2800">
                  <a:latin typeface="Arial" panose="020B0604020202020204" pitchFamily="34" charset="0"/>
                </a:rPr>
                <a:t> and </a:t>
              </a:r>
              <a:r>
                <a:rPr lang="en-US" altLang="LID4096" sz="2800" i="1">
                  <a:latin typeface="Arial" panose="020B0604020202020204" pitchFamily="34" charset="0"/>
                </a:rPr>
                <a:t>collaboration</a:t>
              </a:r>
              <a:endParaRPr lang="en-US" altLang="LID4096" i="1"/>
            </a:p>
          </p:txBody>
        </p:sp>
      </p:grpSp>
      <p:pic>
        <p:nvPicPr>
          <p:cNvPr id="5135" name="Picture 15">
            <a:extLst>
              <a:ext uri="{FF2B5EF4-FFF2-40B4-BE49-F238E27FC236}">
                <a16:creationId xmlns:a16="http://schemas.microsoft.com/office/drawing/2014/main" id="{C9630A4C-FABB-D9E2-CECC-FDF50EE4BC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743200"/>
            <a:ext cx="1828800" cy="1555750"/>
          </a:xfrm>
          <a:prstGeom prst="rect">
            <a:avLst/>
          </a:prstGeom>
          <a:noFill/>
          <a:extLst>
            <a:ext uri="{909E8E84-426E-40DD-AFC4-6F175D3DCCD1}">
              <a14:hiddenFill xmlns:a14="http://schemas.microsoft.com/office/drawing/2010/main">
                <a:solidFill>
                  <a:srgbClr val="FFFFFF"/>
                </a:solidFill>
              </a14:hiddenFill>
            </a:ext>
          </a:extLst>
        </p:spPr>
      </p:pic>
      <p:pic>
        <p:nvPicPr>
          <p:cNvPr id="5139" name="Picture 19">
            <a:extLst>
              <a:ext uri="{FF2B5EF4-FFF2-40B4-BE49-F238E27FC236}">
                <a16:creationId xmlns:a16="http://schemas.microsoft.com/office/drawing/2014/main" id="{98146310-BE66-DB72-0B4C-D8E9230194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4038600"/>
            <a:ext cx="1295400" cy="1087438"/>
          </a:xfrm>
          <a:prstGeom prst="rect">
            <a:avLst/>
          </a:prstGeom>
          <a:noFill/>
          <a:extLst>
            <a:ext uri="{909E8E84-426E-40DD-AFC4-6F175D3DCCD1}">
              <a14:hiddenFill xmlns:a14="http://schemas.microsoft.com/office/drawing/2010/main">
                <a:solidFill>
                  <a:srgbClr val="FFFFFF"/>
                </a:solidFill>
              </a14:hiddenFill>
            </a:ext>
          </a:extLst>
        </p:spPr>
      </p:pic>
      <p:pic>
        <p:nvPicPr>
          <p:cNvPr id="5301" name="Picture 181">
            <a:extLst>
              <a:ext uri="{FF2B5EF4-FFF2-40B4-BE49-F238E27FC236}">
                <a16:creationId xmlns:a16="http://schemas.microsoft.com/office/drawing/2014/main" id="{BB25AE5D-3D77-29DF-38DD-4D5E0018B9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1524000"/>
            <a:ext cx="1600200" cy="1358900"/>
          </a:xfrm>
          <a:prstGeom prst="rect">
            <a:avLst/>
          </a:prstGeom>
          <a:noFill/>
          <a:extLst>
            <a:ext uri="{909E8E84-426E-40DD-AFC4-6F175D3DCCD1}">
              <a14:hiddenFill xmlns:a14="http://schemas.microsoft.com/office/drawing/2010/main">
                <a:solidFill>
                  <a:srgbClr val="FFFFFF"/>
                </a:solidFill>
              </a14:hiddenFill>
            </a:ext>
          </a:extLst>
        </p:spPr>
      </p:pic>
      <p:sp>
        <p:nvSpPr>
          <p:cNvPr id="5305" name="Text Box 185">
            <a:extLst>
              <a:ext uri="{FF2B5EF4-FFF2-40B4-BE49-F238E27FC236}">
                <a16:creationId xmlns:a16="http://schemas.microsoft.com/office/drawing/2014/main" id="{C816D3AA-8FC5-28A2-55B6-B29275DF501B}"/>
              </a:ext>
            </a:extLst>
          </p:cNvPr>
          <p:cNvSpPr txBox="1">
            <a:spLocks noChangeArrowheads="1"/>
          </p:cNvSpPr>
          <p:nvPr/>
        </p:nvSpPr>
        <p:spPr bwMode="auto">
          <a:xfrm>
            <a:off x="7010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
              </a:spcBef>
            </a:pPr>
            <a:r>
              <a:rPr lang="en-US" altLang="LID4096" sz="900">
                <a:latin typeface="Arial" panose="020B0604020202020204" pitchFamily="34" charset="0"/>
              </a:rPr>
              <a:t>Michael Rounding, Saul Greenberg</a:t>
            </a:r>
          </a:p>
          <a:p>
            <a:pPr algn="r">
              <a:spcBef>
                <a:spcPct val="5000"/>
              </a:spcBef>
            </a:pPr>
            <a:r>
              <a:rPr lang="en-US" altLang="LID4096" sz="900">
                <a:latin typeface="Arial" panose="020B0604020202020204" pitchFamily="34" charset="0"/>
              </a:rPr>
              <a:t>CSCW 2000; Dec, 2000; Philadelphia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131"/>
                                        </p:tgtEl>
                                        <p:attrNameLst>
                                          <p:attrName>style.visibility</p:attrName>
                                        </p:attrNameLst>
                                      </p:cBhvr>
                                      <p:to>
                                        <p:strVal val="visible"/>
                                      </p:to>
                                    </p:set>
                                    <p:animEffect transition="in" filter="dissolve">
                                      <p:cBhvr>
                                        <p:cTn id="7" dur="500"/>
                                        <p:tgtEl>
                                          <p:spTgt spid="5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3ED6282A-E95C-ECE4-AA4A-6EA09E6784A3}"/>
              </a:ext>
            </a:extLst>
          </p:cNvPr>
          <p:cNvSpPr>
            <a:spLocks noGrp="1" noChangeArrowheads="1"/>
          </p:cNvSpPr>
          <p:nvPr>
            <p:ph type="title"/>
          </p:nvPr>
        </p:nvSpPr>
        <p:spPr>
          <a:xfrm>
            <a:off x="685800" y="457200"/>
            <a:ext cx="7772400" cy="609600"/>
          </a:xfrm>
        </p:spPr>
        <p:txBody>
          <a:bodyPr/>
          <a:lstStyle/>
          <a:p>
            <a:r>
              <a:rPr lang="en-US" altLang="LID4096" b="1">
                <a:latin typeface="Arial" panose="020B0604020202020204" pitchFamily="34" charset="0"/>
              </a:rPr>
              <a:t>Research Focus</a:t>
            </a:r>
          </a:p>
        </p:txBody>
      </p:sp>
      <p:sp>
        <p:nvSpPr>
          <p:cNvPr id="30723" name="Rectangle 3">
            <a:extLst>
              <a:ext uri="{FF2B5EF4-FFF2-40B4-BE49-F238E27FC236}">
                <a16:creationId xmlns:a16="http://schemas.microsoft.com/office/drawing/2014/main" id="{2BDED548-C9D0-8C0E-1740-C83C5655CD7D}"/>
              </a:ext>
            </a:extLst>
          </p:cNvPr>
          <p:cNvSpPr>
            <a:spLocks noGrp="1" noChangeArrowheads="1"/>
          </p:cNvSpPr>
          <p:nvPr>
            <p:ph type="body" idx="1"/>
          </p:nvPr>
        </p:nvSpPr>
        <p:spPr>
          <a:xfrm>
            <a:off x="685800" y="1981200"/>
            <a:ext cx="5029200" cy="4114800"/>
          </a:xfrm>
        </p:spPr>
        <p:txBody>
          <a:bodyPr/>
          <a:lstStyle/>
          <a:p>
            <a:pPr>
              <a:spcBef>
                <a:spcPct val="65000"/>
              </a:spcBef>
              <a:spcAft>
                <a:spcPct val="50000"/>
              </a:spcAft>
              <a:buFontTx/>
              <a:buNone/>
            </a:pPr>
            <a:r>
              <a:rPr lang="en-US" altLang="LID4096" b="1">
                <a:latin typeface="Arial" panose="020B0604020202020204" pitchFamily="34" charset="0"/>
              </a:rPr>
              <a:t>Goal</a:t>
            </a:r>
          </a:p>
          <a:p>
            <a:pPr>
              <a:spcBef>
                <a:spcPct val="65000"/>
              </a:spcBef>
              <a:spcAft>
                <a:spcPct val="50000"/>
              </a:spcAft>
            </a:pPr>
            <a:r>
              <a:rPr lang="en-US" altLang="LID4096" sz="2800">
                <a:latin typeface="Arial" panose="020B0604020202020204" pitchFamily="34" charset="0"/>
              </a:rPr>
              <a:t>Support smooth transition from </a:t>
            </a:r>
            <a:r>
              <a:rPr lang="en-US" altLang="LID4096" sz="2800" i="1">
                <a:latin typeface="Arial" panose="020B0604020202020204" pitchFamily="34" charset="0"/>
              </a:rPr>
              <a:t>awareness</a:t>
            </a:r>
            <a:r>
              <a:rPr lang="en-US" altLang="LID4096" sz="2800">
                <a:latin typeface="Arial" panose="020B0604020202020204" pitchFamily="34" charset="0"/>
              </a:rPr>
              <a:t> to </a:t>
            </a:r>
            <a:r>
              <a:rPr lang="en-US" altLang="LID4096" sz="2800" i="1">
                <a:latin typeface="Arial" panose="020B0604020202020204" pitchFamily="34" charset="0"/>
              </a:rPr>
              <a:t>casual encounters </a:t>
            </a:r>
            <a:r>
              <a:rPr lang="en-US" altLang="LID4096" sz="2800">
                <a:latin typeface="Arial" panose="020B0604020202020204" pitchFamily="34" charset="0"/>
              </a:rPr>
              <a:t>to </a:t>
            </a:r>
            <a:r>
              <a:rPr lang="en-US" altLang="LID4096" sz="2800" i="1">
                <a:latin typeface="Arial" panose="020B0604020202020204" pitchFamily="34" charset="0"/>
              </a:rPr>
              <a:t>conversation and work </a:t>
            </a:r>
            <a:r>
              <a:rPr lang="en-US" altLang="LID4096" sz="2800">
                <a:latin typeface="Arial" panose="020B0604020202020204" pitchFamily="34" charset="0"/>
              </a:rPr>
              <a:t>between </a:t>
            </a:r>
            <a:r>
              <a:rPr lang="en-US" altLang="LID4096" sz="2800" i="1">
                <a:latin typeface="Arial" panose="020B0604020202020204" pitchFamily="34" charset="0"/>
              </a:rPr>
              <a:t>intimate collaborators</a:t>
            </a:r>
          </a:p>
        </p:txBody>
      </p:sp>
      <p:sp>
        <p:nvSpPr>
          <p:cNvPr id="30724" name="Line 4">
            <a:extLst>
              <a:ext uri="{FF2B5EF4-FFF2-40B4-BE49-F238E27FC236}">
                <a16:creationId xmlns:a16="http://schemas.microsoft.com/office/drawing/2014/main" id="{5AE4145C-79FF-1A7D-A6CF-37E81975EE57}"/>
              </a:ext>
            </a:extLst>
          </p:cNvPr>
          <p:cNvSpPr>
            <a:spLocks noChangeShapeType="1"/>
          </p:cNvSpPr>
          <p:nvPr/>
        </p:nvSpPr>
        <p:spPr bwMode="auto">
          <a:xfrm>
            <a:off x="1524000" y="11430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30728" name="Text Box 8">
            <a:extLst>
              <a:ext uri="{FF2B5EF4-FFF2-40B4-BE49-F238E27FC236}">
                <a16:creationId xmlns:a16="http://schemas.microsoft.com/office/drawing/2014/main" id="{6C7C4BEF-45C2-D08A-9F8C-C390F27B14D0}"/>
              </a:ext>
            </a:extLst>
          </p:cNvPr>
          <p:cNvSpPr txBox="1">
            <a:spLocks noChangeArrowheads="1"/>
          </p:cNvSpPr>
          <p:nvPr/>
        </p:nvSpPr>
        <p:spPr bwMode="auto">
          <a:xfrm>
            <a:off x="6172200" y="5029200"/>
            <a:ext cx="2743200" cy="884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LID4096" sz="3200">
                <a:latin typeface="Arial" panose="020B0604020202020204" pitchFamily="34" charset="0"/>
              </a:rPr>
              <a:t>Teams</a:t>
            </a:r>
            <a:br>
              <a:rPr lang="en-US" altLang="LID4096" sz="3200">
                <a:latin typeface="Arial" panose="020B0604020202020204" pitchFamily="34" charset="0"/>
              </a:rPr>
            </a:br>
            <a:r>
              <a:rPr lang="en-US" altLang="LID4096" sz="2000" i="1">
                <a:latin typeface="Arial" panose="020B0604020202020204" pitchFamily="34" charset="0"/>
              </a:rPr>
              <a:t>intimate collaborators</a:t>
            </a:r>
            <a:endParaRPr lang="en-US" altLang="LID4096" sz="2800" i="1">
              <a:latin typeface="Arial" panose="020B0604020202020204" pitchFamily="34" charset="0"/>
            </a:endParaRPr>
          </a:p>
        </p:txBody>
      </p:sp>
      <p:sp>
        <p:nvSpPr>
          <p:cNvPr id="30729" name="Rectangle 9">
            <a:extLst>
              <a:ext uri="{FF2B5EF4-FFF2-40B4-BE49-F238E27FC236}">
                <a16:creationId xmlns:a16="http://schemas.microsoft.com/office/drawing/2014/main" id="{5F09C18A-435F-7924-39A7-F974CE038D0B}"/>
              </a:ext>
            </a:extLst>
          </p:cNvPr>
          <p:cNvSpPr>
            <a:spLocks noChangeArrowheads="1"/>
          </p:cNvSpPr>
          <p:nvPr/>
        </p:nvSpPr>
        <p:spPr bwMode="auto">
          <a:xfrm>
            <a:off x="6096000" y="1524000"/>
            <a:ext cx="2895600" cy="4572000"/>
          </a:xfrm>
          <a:prstGeom prst="rect">
            <a:avLst/>
          </a:prstGeom>
          <a:noFill/>
          <a:ln w="38100">
            <a:solidFill>
              <a:srgbClr val="FF33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30730" name="Picture 10">
            <a:extLst>
              <a:ext uri="{FF2B5EF4-FFF2-40B4-BE49-F238E27FC236}">
                <a16:creationId xmlns:a16="http://schemas.microsoft.com/office/drawing/2014/main" id="{9F9284A2-4B5C-9FF8-F691-52C6DDA6CC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743200"/>
            <a:ext cx="1828800" cy="1555750"/>
          </a:xfrm>
          <a:prstGeom prst="rect">
            <a:avLst/>
          </a:prstGeom>
          <a:noFill/>
          <a:extLst>
            <a:ext uri="{909E8E84-426E-40DD-AFC4-6F175D3DCCD1}">
              <a14:hiddenFill xmlns:a14="http://schemas.microsoft.com/office/drawing/2010/main">
                <a:solidFill>
                  <a:srgbClr val="FFFFFF"/>
                </a:solidFill>
              </a14:hiddenFill>
            </a:ext>
          </a:extLst>
        </p:spPr>
      </p:pic>
      <p:pic>
        <p:nvPicPr>
          <p:cNvPr id="30731" name="Picture 11">
            <a:extLst>
              <a:ext uri="{FF2B5EF4-FFF2-40B4-BE49-F238E27FC236}">
                <a16:creationId xmlns:a16="http://schemas.microsoft.com/office/drawing/2014/main" id="{D68D442F-8FD0-32E0-72D1-BC30B3B351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4038600"/>
            <a:ext cx="1295400" cy="1087438"/>
          </a:xfrm>
          <a:prstGeom prst="rect">
            <a:avLst/>
          </a:prstGeom>
          <a:noFill/>
          <a:extLst>
            <a:ext uri="{909E8E84-426E-40DD-AFC4-6F175D3DCCD1}">
              <a14:hiddenFill xmlns:a14="http://schemas.microsoft.com/office/drawing/2010/main">
                <a:solidFill>
                  <a:srgbClr val="FFFFFF"/>
                </a:solidFill>
              </a14:hiddenFill>
            </a:ext>
          </a:extLst>
        </p:spPr>
      </p:pic>
      <p:pic>
        <p:nvPicPr>
          <p:cNvPr id="30732" name="Picture 12">
            <a:extLst>
              <a:ext uri="{FF2B5EF4-FFF2-40B4-BE49-F238E27FC236}">
                <a16:creationId xmlns:a16="http://schemas.microsoft.com/office/drawing/2014/main" id="{9D5AF7B4-19EC-AE7A-FC1C-A121646E16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1524000"/>
            <a:ext cx="1600200" cy="1358900"/>
          </a:xfrm>
          <a:prstGeom prst="rect">
            <a:avLst/>
          </a:prstGeom>
          <a:noFill/>
          <a:extLst>
            <a:ext uri="{909E8E84-426E-40DD-AFC4-6F175D3DCCD1}">
              <a14:hiddenFill xmlns:a14="http://schemas.microsoft.com/office/drawing/2010/main">
                <a:solidFill>
                  <a:srgbClr val="FFFFFF"/>
                </a:solidFill>
              </a14:hiddenFill>
            </a:ext>
          </a:extLst>
        </p:spPr>
      </p:pic>
      <p:sp>
        <p:nvSpPr>
          <p:cNvPr id="30733" name="Text Box 13">
            <a:extLst>
              <a:ext uri="{FF2B5EF4-FFF2-40B4-BE49-F238E27FC236}">
                <a16:creationId xmlns:a16="http://schemas.microsoft.com/office/drawing/2014/main" id="{2BA36BB1-68E3-BB02-5698-8D17A9550FBC}"/>
              </a:ext>
            </a:extLst>
          </p:cNvPr>
          <p:cNvSpPr txBox="1">
            <a:spLocks noChangeArrowheads="1"/>
          </p:cNvSpPr>
          <p:nvPr/>
        </p:nvSpPr>
        <p:spPr bwMode="auto">
          <a:xfrm>
            <a:off x="7010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
              </a:spcBef>
            </a:pPr>
            <a:r>
              <a:rPr lang="en-US" altLang="LID4096" sz="900">
                <a:latin typeface="Arial" panose="020B0604020202020204" pitchFamily="34" charset="0"/>
              </a:rPr>
              <a:t>Michael Rounding, Saul Greenberg</a:t>
            </a:r>
          </a:p>
          <a:p>
            <a:pPr algn="r">
              <a:spcBef>
                <a:spcPct val="5000"/>
              </a:spcBef>
            </a:pPr>
            <a:r>
              <a:rPr lang="en-US" altLang="LID4096" sz="900">
                <a:latin typeface="Arial" panose="020B0604020202020204" pitchFamily="34" charset="0"/>
              </a:rPr>
              <a:t>CSCW 2000; Dec, 2000; Philadelphia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F6E2BC6-41A3-03E2-D8CB-41457C0BF801}"/>
              </a:ext>
            </a:extLst>
          </p:cNvPr>
          <p:cNvSpPr>
            <a:spLocks noGrp="1" noChangeArrowheads="1"/>
          </p:cNvSpPr>
          <p:nvPr>
            <p:ph type="title"/>
          </p:nvPr>
        </p:nvSpPr>
        <p:spPr>
          <a:xfrm>
            <a:off x="685800" y="457200"/>
            <a:ext cx="7772400" cy="609600"/>
          </a:xfrm>
        </p:spPr>
        <p:txBody>
          <a:bodyPr/>
          <a:lstStyle/>
          <a:p>
            <a:r>
              <a:rPr lang="en-US" altLang="LID4096" sz="3600" b="1">
                <a:latin typeface="Arial" panose="020B0604020202020204" pitchFamily="34" charset="0"/>
              </a:rPr>
              <a:t>Casual Interaction &amp; Awareness</a:t>
            </a:r>
          </a:p>
        </p:txBody>
      </p:sp>
      <p:pic>
        <p:nvPicPr>
          <p:cNvPr id="6147" name="Picture 3">
            <a:extLst>
              <a:ext uri="{FF2B5EF4-FFF2-40B4-BE49-F238E27FC236}">
                <a16:creationId xmlns:a16="http://schemas.microsoft.com/office/drawing/2014/main" id="{9F3C0026-F955-CBD2-60A6-4FE8D0648D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600200"/>
            <a:ext cx="3749675" cy="309245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E8E85D16-E632-E998-91C1-0743E17BFA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2362200"/>
            <a:ext cx="1196975" cy="3276600"/>
          </a:xfrm>
          <a:prstGeom prst="rect">
            <a:avLst/>
          </a:prstGeom>
          <a:noFill/>
          <a:extLst>
            <a:ext uri="{909E8E84-426E-40DD-AFC4-6F175D3DCCD1}">
              <a14:hiddenFill xmlns:a14="http://schemas.microsoft.com/office/drawing/2010/main">
                <a:solidFill>
                  <a:srgbClr val="FFFFFF"/>
                </a:solidFill>
              </a14:hiddenFill>
            </a:ext>
          </a:extLst>
        </p:spPr>
      </p:pic>
      <p:sp>
        <p:nvSpPr>
          <p:cNvPr id="6149" name="Line 5">
            <a:extLst>
              <a:ext uri="{FF2B5EF4-FFF2-40B4-BE49-F238E27FC236}">
                <a16:creationId xmlns:a16="http://schemas.microsoft.com/office/drawing/2014/main" id="{6737B09C-25E7-2D0B-AF1B-E5E345AAC30E}"/>
              </a:ext>
            </a:extLst>
          </p:cNvPr>
          <p:cNvSpPr>
            <a:spLocks noChangeShapeType="1"/>
          </p:cNvSpPr>
          <p:nvPr/>
        </p:nvSpPr>
        <p:spPr bwMode="auto">
          <a:xfrm>
            <a:off x="1524000" y="11430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6158" name="Text Box 14">
            <a:extLst>
              <a:ext uri="{FF2B5EF4-FFF2-40B4-BE49-F238E27FC236}">
                <a16:creationId xmlns:a16="http://schemas.microsoft.com/office/drawing/2014/main" id="{780F69F1-14C5-611D-04F2-59D2D258AADF}"/>
              </a:ext>
            </a:extLst>
          </p:cNvPr>
          <p:cNvSpPr txBox="1">
            <a:spLocks noChangeArrowheads="1"/>
          </p:cNvSpPr>
          <p:nvPr/>
        </p:nvSpPr>
        <p:spPr bwMode="auto">
          <a:xfrm>
            <a:off x="304800" y="2438400"/>
            <a:ext cx="7010400" cy="255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0000"/>
              </a:spcBef>
              <a:buFontTx/>
              <a:buChar char="•"/>
            </a:pPr>
            <a:r>
              <a:rPr lang="en-US" altLang="LID4096" sz="3200">
                <a:latin typeface="Arial" panose="020B0604020202020204" pitchFamily="34" charset="0"/>
              </a:rPr>
              <a:t>Questions</a:t>
            </a:r>
          </a:p>
          <a:p>
            <a:pPr lvl="1" algn="l">
              <a:spcBef>
                <a:spcPct val="20000"/>
              </a:spcBef>
              <a:spcAft>
                <a:spcPct val="20000"/>
              </a:spcAft>
              <a:buFontTx/>
              <a:buChar char="–"/>
            </a:pPr>
            <a:r>
              <a:rPr lang="en-US" altLang="LID4096">
                <a:latin typeface="Arial" panose="020B0604020202020204" pitchFamily="34" charset="0"/>
              </a:rPr>
              <a:t> who is around?</a:t>
            </a:r>
          </a:p>
          <a:p>
            <a:pPr lvl="1" algn="l">
              <a:spcBef>
                <a:spcPct val="20000"/>
              </a:spcBef>
              <a:spcAft>
                <a:spcPct val="20000"/>
              </a:spcAft>
              <a:buFontTx/>
              <a:buChar char="–"/>
            </a:pPr>
            <a:r>
              <a:rPr lang="en-US" altLang="LID4096">
                <a:latin typeface="Arial" panose="020B0604020202020204" pitchFamily="34" charset="0"/>
              </a:rPr>
              <a:t> are they available now?</a:t>
            </a:r>
          </a:p>
          <a:p>
            <a:pPr lvl="1" algn="l">
              <a:spcBef>
                <a:spcPct val="20000"/>
              </a:spcBef>
              <a:spcAft>
                <a:spcPct val="20000"/>
              </a:spcAft>
              <a:buFontTx/>
              <a:buChar char="–"/>
            </a:pPr>
            <a:r>
              <a:rPr lang="en-US" altLang="LID4096">
                <a:latin typeface="Arial" panose="020B0604020202020204" pitchFamily="34" charset="0"/>
              </a:rPr>
              <a:t> can they be interrupted?</a:t>
            </a:r>
          </a:p>
          <a:p>
            <a:pPr lvl="1" algn="l">
              <a:spcBef>
                <a:spcPct val="20000"/>
              </a:spcBef>
              <a:spcAft>
                <a:spcPct val="20000"/>
              </a:spcAft>
              <a:buFontTx/>
              <a:buChar char="–"/>
            </a:pPr>
            <a:r>
              <a:rPr lang="en-US" altLang="LID4096">
                <a:latin typeface="Arial" panose="020B0604020202020204" pitchFamily="34" charset="0"/>
              </a:rPr>
              <a:t> how can I initiate contact?</a:t>
            </a:r>
            <a:endParaRPr lang="en-US" altLang="LID4096" sz="3200">
              <a:latin typeface="Arial" panose="020B0604020202020204" pitchFamily="34" charset="0"/>
            </a:endParaRPr>
          </a:p>
        </p:txBody>
      </p:sp>
      <p:sp>
        <p:nvSpPr>
          <p:cNvPr id="6159" name="Text Box 15">
            <a:extLst>
              <a:ext uri="{FF2B5EF4-FFF2-40B4-BE49-F238E27FC236}">
                <a16:creationId xmlns:a16="http://schemas.microsoft.com/office/drawing/2014/main" id="{B973C410-5546-9714-4779-CCA82E588512}"/>
              </a:ext>
            </a:extLst>
          </p:cNvPr>
          <p:cNvSpPr txBox="1">
            <a:spLocks noChangeArrowheads="1"/>
          </p:cNvSpPr>
          <p:nvPr/>
        </p:nvSpPr>
        <p:spPr bwMode="auto">
          <a:xfrm>
            <a:off x="7010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
              </a:spcBef>
            </a:pPr>
            <a:r>
              <a:rPr lang="en-US" altLang="LID4096" sz="900">
                <a:latin typeface="Arial" panose="020B0604020202020204" pitchFamily="34" charset="0"/>
              </a:rPr>
              <a:t>Michael Rounding, Saul Greenberg</a:t>
            </a:r>
          </a:p>
          <a:p>
            <a:pPr algn="r">
              <a:spcBef>
                <a:spcPct val="5000"/>
              </a:spcBef>
            </a:pPr>
            <a:r>
              <a:rPr lang="en-US" altLang="LID4096" sz="900">
                <a:latin typeface="Arial" panose="020B0604020202020204" pitchFamily="34" charset="0"/>
              </a:rPr>
              <a:t>CSCW 2000; Dec, 2000; Philadelphia</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1EB0304-F64A-C53B-16EF-96BB2D91F582}"/>
              </a:ext>
            </a:extLst>
          </p:cNvPr>
          <p:cNvSpPr>
            <a:spLocks noGrp="1" noChangeArrowheads="1"/>
          </p:cNvSpPr>
          <p:nvPr>
            <p:ph type="title"/>
          </p:nvPr>
        </p:nvSpPr>
        <p:spPr>
          <a:xfrm>
            <a:off x="685800" y="381000"/>
            <a:ext cx="7772400" cy="685800"/>
          </a:xfrm>
        </p:spPr>
        <p:txBody>
          <a:bodyPr/>
          <a:lstStyle/>
          <a:p>
            <a:r>
              <a:rPr lang="en-US" altLang="LID4096" b="1">
                <a:latin typeface="Arial" panose="020B0604020202020204" pitchFamily="34" charset="0"/>
              </a:rPr>
              <a:t>The Notification Collage</a:t>
            </a:r>
          </a:p>
        </p:txBody>
      </p:sp>
      <p:sp>
        <p:nvSpPr>
          <p:cNvPr id="8195" name="Rectangle 3">
            <a:extLst>
              <a:ext uri="{FF2B5EF4-FFF2-40B4-BE49-F238E27FC236}">
                <a16:creationId xmlns:a16="http://schemas.microsoft.com/office/drawing/2014/main" id="{EE63CA1D-5152-B5AB-966B-213749581B4F}"/>
              </a:ext>
            </a:extLst>
          </p:cNvPr>
          <p:cNvSpPr>
            <a:spLocks noGrp="1" noChangeArrowheads="1"/>
          </p:cNvSpPr>
          <p:nvPr>
            <p:ph type="body" idx="1"/>
          </p:nvPr>
        </p:nvSpPr>
        <p:spPr>
          <a:xfrm>
            <a:off x="381000" y="1981200"/>
            <a:ext cx="4800600" cy="4114800"/>
          </a:xfrm>
        </p:spPr>
        <p:txBody>
          <a:bodyPr/>
          <a:lstStyle/>
          <a:p>
            <a:pPr>
              <a:spcAft>
                <a:spcPct val="50000"/>
              </a:spcAft>
            </a:pPr>
            <a:r>
              <a:rPr lang="en-US" altLang="LID4096" sz="2400">
                <a:latin typeface="Arial" panose="020B0604020202020204" pitchFamily="34" charset="0"/>
              </a:rPr>
              <a:t>community posts </a:t>
            </a:r>
            <a:r>
              <a:rPr lang="en-US" altLang="LID4096" sz="2400" i="1">
                <a:latin typeface="Arial" panose="020B0604020202020204" pitchFamily="34" charset="0"/>
              </a:rPr>
              <a:t>media elements</a:t>
            </a:r>
            <a:r>
              <a:rPr lang="en-US" altLang="LID4096" sz="2400">
                <a:latin typeface="Arial" panose="020B0604020202020204" pitchFamily="34" charset="0"/>
              </a:rPr>
              <a:t> to a collage</a:t>
            </a:r>
          </a:p>
          <a:p>
            <a:pPr>
              <a:spcAft>
                <a:spcPct val="50000"/>
              </a:spcAft>
            </a:pPr>
            <a:r>
              <a:rPr lang="en-US" altLang="LID4096" sz="2400">
                <a:latin typeface="Arial" panose="020B0604020202020204" pitchFamily="34" charset="0"/>
              </a:rPr>
              <a:t>people can keep a personal view of “</a:t>
            </a:r>
            <a:r>
              <a:rPr lang="en-US" altLang="LID4096" sz="2400" i="1">
                <a:latin typeface="Arial" panose="020B0604020202020204" pitchFamily="34" charset="0"/>
              </a:rPr>
              <a:t>what is going on”</a:t>
            </a:r>
          </a:p>
          <a:p>
            <a:pPr>
              <a:spcAft>
                <a:spcPct val="50000"/>
              </a:spcAft>
            </a:pPr>
            <a:r>
              <a:rPr lang="en-US" altLang="LID4096" sz="2400">
                <a:latin typeface="Arial" panose="020B0604020202020204" pitchFamily="34" charset="0"/>
              </a:rPr>
              <a:t>people can </a:t>
            </a:r>
            <a:r>
              <a:rPr lang="en-US" altLang="LID4096" sz="2400" i="1">
                <a:latin typeface="Arial" panose="020B0604020202020204" pitchFamily="34" charset="0"/>
              </a:rPr>
              <a:t>respond</a:t>
            </a:r>
            <a:r>
              <a:rPr lang="en-US" altLang="LID4096" sz="2400">
                <a:latin typeface="Arial" panose="020B0604020202020204" pitchFamily="34" charset="0"/>
              </a:rPr>
              <a:t> to posted media</a:t>
            </a:r>
          </a:p>
          <a:p>
            <a:pPr>
              <a:spcAft>
                <a:spcPct val="50000"/>
              </a:spcAft>
            </a:pPr>
            <a:r>
              <a:rPr lang="en-US" altLang="LID4096" sz="2400">
                <a:latin typeface="Arial" panose="020B0604020202020204" pitchFamily="34" charset="0"/>
              </a:rPr>
              <a:t>can be a </a:t>
            </a:r>
            <a:r>
              <a:rPr lang="en-US" altLang="LID4096" sz="2400" i="1">
                <a:latin typeface="Arial" panose="020B0604020202020204" pitchFamily="34" charset="0"/>
              </a:rPr>
              <a:t>casual meeting place</a:t>
            </a:r>
            <a:r>
              <a:rPr lang="en-US" altLang="LID4096" sz="2400">
                <a:latin typeface="Arial" panose="020B0604020202020204" pitchFamily="34" charset="0"/>
              </a:rPr>
              <a:t> for </a:t>
            </a:r>
            <a:r>
              <a:rPr lang="en-US" altLang="LID4096" sz="2400" i="1">
                <a:latin typeface="Arial" panose="020B0604020202020204" pitchFamily="34" charset="0"/>
              </a:rPr>
              <a:t>casual interaction</a:t>
            </a:r>
            <a:endParaRPr lang="en-US" altLang="LID4096" sz="2400">
              <a:latin typeface="Arial" panose="020B0604020202020204" pitchFamily="34" charset="0"/>
            </a:endParaRPr>
          </a:p>
        </p:txBody>
      </p:sp>
      <p:sp>
        <p:nvSpPr>
          <p:cNvPr id="8196" name="Line 4">
            <a:extLst>
              <a:ext uri="{FF2B5EF4-FFF2-40B4-BE49-F238E27FC236}">
                <a16:creationId xmlns:a16="http://schemas.microsoft.com/office/drawing/2014/main" id="{744FE2E6-E1D1-5A74-DEE8-4B045C9AFF12}"/>
              </a:ext>
            </a:extLst>
          </p:cNvPr>
          <p:cNvSpPr>
            <a:spLocks noChangeShapeType="1"/>
          </p:cNvSpPr>
          <p:nvPr/>
        </p:nvSpPr>
        <p:spPr bwMode="auto">
          <a:xfrm>
            <a:off x="1676400" y="11430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8197" name="Picture 5">
            <a:extLst>
              <a:ext uri="{FF2B5EF4-FFF2-40B4-BE49-F238E27FC236}">
                <a16:creationId xmlns:a16="http://schemas.microsoft.com/office/drawing/2014/main" id="{DC1A5C4A-4548-B72E-EE75-39B8F8CEB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362200"/>
            <a:ext cx="3749675" cy="2814638"/>
          </a:xfrm>
          <a:prstGeom prst="rect">
            <a:avLst/>
          </a:prstGeom>
          <a:noFill/>
          <a:extLst>
            <a:ext uri="{909E8E84-426E-40DD-AFC4-6F175D3DCCD1}">
              <a14:hiddenFill xmlns:a14="http://schemas.microsoft.com/office/drawing/2010/main">
                <a:solidFill>
                  <a:srgbClr val="FFFFFF"/>
                </a:solidFill>
              </a14:hiddenFill>
            </a:ext>
          </a:extLst>
        </p:spPr>
      </p:pic>
      <p:sp>
        <p:nvSpPr>
          <p:cNvPr id="8203" name="Text Box 11">
            <a:extLst>
              <a:ext uri="{FF2B5EF4-FFF2-40B4-BE49-F238E27FC236}">
                <a16:creationId xmlns:a16="http://schemas.microsoft.com/office/drawing/2014/main" id="{178020F7-07FE-0191-DA92-BF79E251192D}"/>
              </a:ext>
            </a:extLst>
          </p:cNvPr>
          <p:cNvSpPr txBox="1">
            <a:spLocks noChangeArrowheads="1"/>
          </p:cNvSpPr>
          <p:nvPr/>
        </p:nvSpPr>
        <p:spPr bwMode="auto">
          <a:xfrm>
            <a:off x="7010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
              </a:spcBef>
            </a:pPr>
            <a:r>
              <a:rPr lang="en-US" altLang="LID4096" sz="900">
                <a:latin typeface="Arial" panose="020B0604020202020204" pitchFamily="34" charset="0"/>
              </a:rPr>
              <a:t>Michael Rounding, Saul Greenberg</a:t>
            </a:r>
          </a:p>
          <a:p>
            <a:pPr algn="r">
              <a:spcBef>
                <a:spcPct val="5000"/>
              </a:spcBef>
            </a:pPr>
            <a:r>
              <a:rPr lang="en-US" altLang="LID4096" sz="900">
                <a:latin typeface="Arial" panose="020B0604020202020204" pitchFamily="34" charset="0"/>
              </a:rPr>
              <a:t>CSCW 2000; Dec, 2000; Philadelphia</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 name="Text Box 10">
            <a:extLst>
              <a:ext uri="{FF2B5EF4-FFF2-40B4-BE49-F238E27FC236}">
                <a16:creationId xmlns:a16="http://schemas.microsoft.com/office/drawing/2014/main" id="{1527AA79-BACB-C991-EE0F-1C95B55663C0}"/>
              </a:ext>
            </a:extLst>
          </p:cNvPr>
          <p:cNvSpPr txBox="1">
            <a:spLocks noChangeArrowheads="1"/>
          </p:cNvSpPr>
          <p:nvPr/>
        </p:nvSpPr>
        <p:spPr bwMode="auto">
          <a:xfrm>
            <a:off x="533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
              </a:spcBef>
            </a:pPr>
            <a:r>
              <a:rPr lang="en-US" altLang="LID4096" sz="900">
                <a:latin typeface="Arial" panose="020B0604020202020204" pitchFamily="34" charset="0"/>
              </a:rPr>
              <a:t>Michael Rounding, Saul Greenberg</a:t>
            </a:r>
          </a:p>
          <a:p>
            <a:pPr algn="l">
              <a:spcBef>
                <a:spcPct val="5000"/>
              </a:spcBef>
            </a:pPr>
            <a:r>
              <a:rPr lang="en-US" altLang="LID4096" sz="900">
                <a:latin typeface="Arial" panose="020B0604020202020204" pitchFamily="34" charset="0"/>
              </a:rPr>
              <a:t>CSCW 2000; Dec, 2000; Philadelphia</a:t>
            </a:r>
          </a:p>
        </p:txBody>
      </p:sp>
      <p:sp>
        <p:nvSpPr>
          <p:cNvPr id="9220" name="Line 4">
            <a:extLst>
              <a:ext uri="{FF2B5EF4-FFF2-40B4-BE49-F238E27FC236}">
                <a16:creationId xmlns:a16="http://schemas.microsoft.com/office/drawing/2014/main" id="{B609FBE7-C522-8B17-90CE-92FE8FFCF846}"/>
              </a:ext>
            </a:extLst>
          </p:cNvPr>
          <p:cNvSpPr>
            <a:spLocks noChangeShapeType="1"/>
          </p:cNvSpPr>
          <p:nvPr/>
        </p:nvSpPr>
        <p:spPr bwMode="auto">
          <a:xfrm>
            <a:off x="1600200" y="30480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9218" name="Rectangle 2">
            <a:extLst>
              <a:ext uri="{FF2B5EF4-FFF2-40B4-BE49-F238E27FC236}">
                <a16:creationId xmlns:a16="http://schemas.microsoft.com/office/drawing/2014/main" id="{47B8BF42-55E1-413F-C9AC-E4FDC754F136}"/>
              </a:ext>
            </a:extLst>
          </p:cNvPr>
          <p:cNvSpPr>
            <a:spLocks noGrp="1" noChangeArrowheads="1"/>
          </p:cNvSpPr>
          <p:nvPr>
            <p:ph type="title"/>
          </p:nvPr>
        </p:nvSpPr>
        <p:spPr>
          <a:xfrm>
            <a:off x="685800" y="1905000"/>
            <a:ext cx="7772400" cy="1143000"/>
          </a:xfrm>
        </p:spPr>
        <p:txBody>
          <a:bodyPr/>
          <a:lstStyle/>
          <a:p>
            <a:r>
              <a:rPr lang="en-US" altLang="LID4096" b="1">
                <a:latin typeface="Arial" panose="020B0604020202020204" pitchFamily="34" charset="0"/>
              </a:rPr>
              <a:t>The Notification Collage</a:t>
            </a:r>
          </a:p>
        </p:txBody>
      </p:sp>
      <p:pic>
        <p:nvPicPr>
          <p:cNvPr id="9221" name="Picture 5">
            <a:extLst>
              <a:ext uri="{FF2B5EF4-FFF2-40B4-BE49-F238E27FC236}">
                <a16:creationId xmlns:a16="http://schemas.microsoft.com/office/drawing/2014/main" id="{7A1F097D-7E54-9A6E-EDA3-B2B73A938D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0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2" name="Text Box 8">
            <a:extLst>
              <a:ext uri="{FF2B5EF4-FFF2-40B4-BE49-F238E27FC236}">
                <a16:creationId xmlns:a16="http://schemas.microsoft.com/office/drawing/2014/main" id="{AB8846D5-B274-DBE1-C6D5-EDC66272802D}"/>
              </a:ext>
            </a:extLst>
          </p:cNvPr>
          <p:cNvSpPr txBox="1">
            <a:spLocks noChangeArrowheads="1"/>
          </p:cNvSpPr>
          <p:nvPr/>
        </p:nvSpPr>
        <p:spPr bwMode="auto">
          <a:xfrm>
            <a:off x="533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
              </a:spcBef>
            </a:pPr>
            <a:r>
              <a:rPr lang="en-US" altLang="LID4096" sz="900">
                <a:latin typeface="Arial" panose="020B0604020202020204" pitchFamily="34" charset="0"/>
              </a:rPr>
              <a:t>Michael Rounding, Saul Greenberg</a:t>
            </a:r>
          </a:p>
          <a:p>
            <a:pPr algn="l">
              <a:spcBef>
                <a:spcPct val="5000"/>
              </a:spcBef>
            </a:pPr>
            <a:r>
              <a:rPr lang="en-US" altLang="LID4096" sz="900">
                <a:latin typeface="Arial" panose="020B0604020202020204" pitchFamily="34" charset="0"/>
              </a:rPr>
              <a:t>CSCW 2000; Dec, 2000; Philadelphia</a:t>
            </a:r>
          </a:p>
        </p:txBody>
      </p:sp>
      <p:sp>
        <p:nvSpPr>
          <p:cNvPr id="11268" name="Line 4">
            <a:extLst>
              <a:ext uri="{FF2B5EF4-FFF2-40B4-BE49-F238E27FC236}">
                <a16:creationId xmlns:a16="http://schemas.microsoft.com/office/drawing/2014/main" id="{EC4E36DE-5F32-E009-8B22-FCDA5EC02151}"/>
              </a:ext>
            </a:extLst>
          </p:cNvPr>
          <p:cNvSpPr>
            <a:spLocks noChangeShapeType="1"/>
          </p:cNvSpPr>
          <p:nvPr/>
        </p:nvSpPr>
        <p:spPr bwMode="auto">
          <a:xfrm>
            <a:off x="1676400" y="31242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1266" name="Rectangle 2">
            <a:extLst>
              <a:ext uri="{FF2B5EF4-FFF2-40B4-BE49-F238E27FC236}">
                <a16:creationId xmlns:a16="http://schemas.microsoft.com/office/drawing/2014/main" id="{ED5688D3-EE62-1326-2DF0-68BD9793B285}"/>
              </a:ext>
            </a:extLst>
          </p:cNvPr>
          <p:cNvSpPr>
            <a:spLocks noGrp="1" noChangeArrowheads="1"/>
          </p:cNvSpPr>
          <p:nvPr>
            <p:ph type="title"/>
          </p:nvPr>
        </p:nvSpPr>
        <p:spPr>
          <a:xfrm>
            <a:off x="685800" y="2362200"/>
            <a:ext cx="7772400" cy="685800"/>
          </a:xfrm>
        </p:spPr>
        <p:txBody>
          <a:bodyPr/>
          <a:lstStyle/>
          <a:p>
            <a:r>
              <a:rPr lang="en-US" altLang="LID4096" b="1">
                <a:latin typeface="Arial" panose="020B0604020202020204" pitchFamily="34" charset="0"/>
              </a:rPr>
              <a:t>The Public Artifact</a:t>
            </a:r>
          </a:p>
        </p:txBody>
      </p:sp>
      <p:pic>
        <p:nvPicPr>
          <p:cNvPr id="11267" name="Picture 3">
            <a:extLst>
              <a:ext uri="{FF2B5EF4-FFF2-40B4-BE49-F238E27FC236}">
                <a16:creationId xmlns:a16="http://schemas.microsoft.com/office/drawing/2014/main" id="{A2E2B3CC-4C7B-C64C-0F78-EA594E720F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Text Box 7">
            <a:extLst>
              <a:ext uri="{FF2B5EF4-FFF2-40B4-BE49-F238E27FC236}">
                <a16:creationId xmlns:a16="http://schemas.microsoft.com/office/drawing/2014/main" id="{788EB4A8-D9DC-F7CD-0F6E-92CB35E318E0}"/>
              </a:ext>
            </a:extLst>
          </p:cNvPr>
          <p:cNvSpPr txBox="1">
            <a:spLocks noChangeArrowheads="1"/>
          </p:cNvSpPr>
          <p:nvPr/>
        </p:nvSpPr>
        <p:spPr bwMode="auto">
          <a:xfrm>
            <a:off x="533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
              </a:spcBef>
            </a:pPr>
            <a:r>
              <a:rPr lang="en-US" altLang="LID4096" sz="900">
                <a:latin typeface="Arial" panose="020B0604020202020204" pitchFamily="34" charset="0"/>
              </a:rPr>
              <a:t>Michael Rounding, Saul Greenberg</a:t>
            </a:r>
          </a:p>
          <a:p>
            <a:pPr algn="l">
              <a:spcBef>
                <a:spcPct val="5000"/>
              </a:spcBef>
            </a:pPr>
            <a:r>
              <a:rPr lang="en-US" altLang="LID4096" sz="900">
                <a:latin typeface="Arial" panose="020B0604020202020204" pitchFamily="34" charset="0"/>
              </a:rPr>
              <a:t>CSCW 2000; Dec, 2000; Philadelphia</a:t>
            </a:r>
          </a:p>
        </p:txBody>
      </p:sp>
      <p:sp>
        <p:nvSpPr>
          <p:cNvPr id="10242" name="Rectangle 2">
            <a:extLst>
              <a:ext uri="{FF2B5EF4-FFF2-40B4-BE49-F238E27FC236}">
                <a16:creationId xmlns:a16="http://schemas.microsoft.com/office/drawing/2014/main" id="{6B90A9B0-F3EB-29B5-A79B-519970B585DF}"/>
              </a:ext>
            </a:extLst>
          </p:cNvPr>
          <p:cNvSpPr>
            <a:spLocks noGrp="1" noChangeArrowheads="1"/>
          </p:cNvSpPr>
          <p:nvPr>
            <p:ph type="title"/>
          </p:nvPr>
        </p:nvSpPr>
        <p:spPr>
          <a:xfrm>
            <a:off x="609600" y="2133600"/>
            <a:ext cx="7772400" cy="838200"/>
          </a:xfrm>
        </p:spPr>
        <p:txBody>
          <a:bodyPr/>
          <a:lstStyle/>
          <a:p>
            <a:r>
              <a:rPr lang="en-US" altLang="LID4096" b="1">
                <a:latin typeface="Arial" panose="020B0604020202020204" pitchFamily="34" charset="0"/>
              </a:rPr>
              <a:t>The Notification Collage</a:t>
            </a:r>
          </a:p>
        </p:txBody>
      </p:sp>
      <p:sp>
        <p:nvSpPr>
          <p:cNvPr id="10245" name="Line 5">
            <a:extLst>
              <a:ext uri="{FF2B5EF4-FFF2-40B4-BE49-F238E27FC236}">
                <a16:creationId xmlns:a16="http://schemas.microsoft.com/office/drawing/2014/main" id="{57C37D7F-662F-DAFD-B30C-B550CCE2E1AC}"/>
              </a:ext>
            </a:extLst>
          </p:cNvPr>
          <p:cNvSpPr>
            <a:spLocks noChangeShapeType="1"/>
          </p:cNvSpPr>
          <p:nvPr/>
        </p:nvSpPr>
        <p:spPr bwMode="auto">
          <a:xfrm>
            <a:off x="1524000" y="32004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10246" name="Picture 6">
            <a:extLst>
              <a:ext uri="{FF2B5EF4-FFF2-40B4-BE49-F238E27FC236}">
                <a16:creationId xmlns:a16="http://schemas.microsoft.com/office/drawing/2014/main" id="{A14ED0E5-E75C-3D88-5CDA-2EA7F04878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925"/>
            <a:ext cx="9144000" cy="6823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5" name="Text Box 7">
            <a:extLst>
              <a:ext uri="{FF2B5EF4-FFF2-40B4-BE49-F238E27FC236}">
                <a16:creationId xmlns:a16="http://schemas.microsoft.com/office/drawing/2014/main" id="{955F4FC2-A7DC-7E5D-282B-3042427FB33B}"/>
              </a:ext>
            </a:extLst>
          </p:cNvPr>
          <p:cNvSpPr txBox="1">
            <a:spLocks noChangeArrowheads="1"/>
          </p:cNvSpPr>
          <p:nvPr/>
        </p:nvSpPr>
        <p:spPr bwMode="auto">
          <a:xfrm>
            <a:off x="533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
              </a:spcBef>
            </a:pPr>
            <a:r>
              <a:rPr lang="en-US" altLang="LID4096" sz="900">
                <a:latin typeface="Arial" panose="020B0604020202020204" pitchFamily="34" charset="0"/>
              </a:rPr>
              <a:t>Michael Rounding, Saul Greenberg</a:t>
            </a:r>
          </a:p>
          <a:p>
            <a:pPr algn="l">
              <a:spcBef>
                <a:spcPct val="5000"/>
              </a:spcBef>
            </a:pPr>
            <a:r>
              <a:rPr lang="en-US" altLang="LID4096" sz="900">
                <a:latin typeface="Arial" panose="020B0604020202020204" pitchFamily="34" charset="0"/>
              </a:rPr>
              <a:t>CSCW 2000; Dec, 2000; Philadelphia</a:t>
            </a:r>
          </a:p>
        </p:txBody>
      </p:sp>
      <p:sp>
        <p:nvSpPr>
          <p:cNvPr id="12290" name="Rectangle 2">
            <a:extLst>
              <a:ext uri="{FF2B5EF4-FFF2-40B4-BE49-F238E27FC236}">
                <a16:creationId xmlns:a16="http://schemas.microsoft.com/office/drawing/2014/main" id="{60EF697E-DCDF-942A-9FC7-987F9A5D1FDC}"/>
              </a:ext>
            </a:extLst>
          </p:cNvPr>
          <p:cNvSpPr>
            <a:spLocks noGrp="1" noChangeArrowheads="1"/>
          </p:cNvSpPr>
          <p:nvPr>
            <p:ph type="title"/>
          </p:nvPr>
        </p:nvSpPr>
        <p:spPr>
          <a:xfrm>
            <a:off x="685800" y="2362200"/>
            <a:ext cx="7772400" cy="609600"/>
          </a:xfrm>
        </p:spPr>
        <p:txBody>
          <a:bodyPr/>
          <a:lstStyle/>
          <a:p>
            <a:r>
              <a:rPr lang="en-US" altLang="LID4096" b="1">
                <a:latin typeface="Arial" panose="020B0604020202020204" pitchFamily="34" charset="0"/>
              </a:rPr>
              <a:t>The Secondary Display</a:t>
            </a:r>
          </a:p>
        </p:txBody>
      </p:sp>
      <p:sp>
        <p:nvSpPr>
          <p:cNvPr id="12291" name="Line 3">
            <a:extLst>
              <a:ext uri="{FF2B5EF4-FFF2-40B4-BE49-F238E27FC236}">
                <a16:creationId xmlns:a16="http://schemas.microsoft.com/office/drawing/2014/main" id="{A75D6F4A-1C5E-D74E-8938-9B7694225E37}"/>
              </a:ext>
            </a:extLst>
          </p:cNvPr>
          <p:cNvSpPr>
            <a:spLocks noChangeShapeType="1"/>
          </p:cNvSpPr>
          <p:nvPr/>
        </p:nvSpPr>
        <p:spPr bwMode="auto">
          <a:xfrm>
            <a:off x="1676400" y="31242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12292" name="Picture 4">
            <a:extLst>
              <a:ext uri="{FF2B5EF4-FFF2-40B4-BE49-F238E27FC236}">
                <a16:creationId xmlns:a16="http://schemas.microsoft.com/office/drawing/2014/main" id="{95AAF518-ACBE-0F66-7B21-700E4E3123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49F958E-3C8C-C961-FBD7-372BEF3EDB28}"/>
              </a:ext>
            </a:extLst>
          </p:cNvPr>
          <p:cNvSpPr>
            <a:spLocks noGrp="1" noChangeArrowheads="1"/>
          </p:cNvSpPr>
          <p:nvPr>
            <p:ph type="title"/>
          </p:nvPr>
        </p:nvSpPr>
        <p:spPr>
          <a:xfrm>
            <a:off x="685800" y="609600"/>
            <a:ext cx="7772400" cy="533400"/>
          </a:xfrm>
        </p:spPr>
        <p:txBody>
          <a:bodyPr/>
          <a:lstStyle/>
          <a:p>
            <a:r>
              <a:rPr lang="en-US" altLang="LID4096" b="1">
                <a:latin typeface="Arial" panose="020B0604020202020204" pitchFamily="34" charset="0"/>
              </a:rPr>
              <a:t>Demonstration</a:t>
            </a:r>
          </a:p>
        </p:txBody>
      </p:sp>
      <p:sp>
        <p:nvSpPr>
          <p:cNvPr id="13315" name="Line 3">
            <a:extLst>
              <a:ext uri="{FF2B5EF4-FFF2-40B4-BE49-F238E27FC236}">
                <a16:creationId xmlns:a16="http://schemas.microsoft.com/office/drawing/2014/main" id="{A7216A69-D8E6-47A9-D2DC-D097A331BEB0}"/>
              </a:ext>
            </a:extLst>
          </p:cNvPr>
          <p:cNvSpPr>
            <a:spLocks noChangeShapeType="1"/>
          </p:cNvSpPr>
          <p:nvPr/>
        </p:nvSpPr>
        <p:spPr bwMode="auto">
          <a:xfrm>
            <a:off x="1676400" y="12954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13318" name="Picture 6">
            <a:extLst>
              <a:ext uri="{FF2B5EF4-FFF2-40B4-BE49-F238E27FC236}">
                <a16:creationId xmlns:a16="http://schemas.microsoft.com/office/drawing/2014/main" id="{9B5FB3B0-9AD4-13FB-6455-3ADD020A30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2057400"/>
            <a:ext cx="3886200" cy="3549650"/>
          </a:xfrm>
          <a:prstGeom prst="rect">
            <a:avLst/>
          </a:prstGeom>
          <a:noFill/>
          <a:extLst>
            <a:ext uri="{909E8E84-426E-40DD-AFC4-6F175D3DCCD1}">
              <a14:hiddenFill xmlns:a14="http://schemas.microsoft.com/office/drawing/2010/main">
                <a:solidFill>
                  <a:srgbClr val="FFFFFF"/>
                </a:solidFill>
              </a14:hiddenFill>
            </a:ext>
          </a:extLst>
        </p:spPr>
      </p:pic>
      <p:sp>
        <p:nvSpPr>
          <p:cNvPr id="13320" name="Text Box 8">
            <a:extLst>
              <a:ext uri="{FF2B5EF4-FFF2-40B4-BE49-F238E27FC236}">
                <a16:creationId xmlns:a16="http://schemas.microsoft.com/office/drawing/2014/main" id="{DC648CB0-80EC-66D0-7377-8DB0263860FE}"/>
              </a:ext>
            </a:extLst>
          </p:cNvPr>
          <p:cNvSpPr txBox="1">
            <a:spLocks noChangeArrowheads="1"/>
          </p:cNvSpPr>
          <p:nvPr/>
        </p:nvSpPr>
        <p:spPr bwMode="auto">
          <a:xfrm>
            <a:off x="7010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
              </a:spcBef>
            </a:pPr>
            <a:r>
              <a:rPr lang="en-US" altLang="LID4096" sz="900">
                <a:latin typeface="Arial" panose="020B0604020202020204" pitchFamily="34" charset="0"/>
              </a:rPr>
              <a:t>Michael Rounding, Saul Greenberg</a:t>
            </a:r>
          </a:p>
          <a:p>
            <a:pPr algn="r">
              <a:spcBef>
                <a:spcPct val="5000"/>
              </a:spcBef>
            </a:pPr>
            <a:r>
              <a:rPr lang="en-US" altLang="LID4096" sz="900">
                <a:latin typeface="Arial" panose="020B0604020202020204" pitchFamily="34" charset="0"/>
              </a:rPr>
              <a:t>CSCW 2000; Dec, 2000; Philadelphia</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B4AB325F-06A1-1A0D-1BA0-226A7F92BFEB}"/>
              </a:ext>
            </a:extLst>
          </p:cNvPr>
          <p:cNvSpPr>
            <a:spLocks noGrp="1" noChangeArrowheads="1"/>
          </p:cNvSpPr>
          <p:nvPr>
            <p:ph type="title"/>
          </p:nvPr>
        </p:nvSpPr>
        <p:spPr>
          <a:xfrm>
            <a:off x="685800" y="533400"/>
            <a:ext cx="7772400" cy="762000"/>
          </a:xfrm>
        </p:spPr>
        <p:txBody>
          <a:bodyPr/>
          <a:lstStyle/>
          <a:p>
            <a:r>
              <a:rPr lang="en-CA" altLang="LID4096" b="1">
                <a:latin typeface="Arial" panose="020B0604020202020204" pitchFamily="34" charset="0"/>
              </a:rPr>
              <a:t>Directions</a:t>
            </a:r>
          </a:p>
        </p:txBody>
      </p:sp>
      <p:sp>
        <p:nvSpPr>
          <p:cNvPr id="32771" name="Rectangle 3">
            <a:extLst>
              <a:ext uri="{FF2B5EF4-FFF2-40B4-BE49-F238E27FC236}">
                <a16:creationId xmlns:a16="http://schemas.microsoft.com/office/drawing/2014/main" id="{6582F9D8-20F0-3ED1-DD96-0FA5ECDE9F1F}"/>
              </a:ext>
            </a:extLst>
          </p:cNvPr>
          <p:cNvSpPr>
            <a:spLocks noGrp="1" noChangeArrowheads="1"/>
          </p:cNvSpPr>
          <p:nvPr>
            <p:ph type="body" idx="1"/>
          </p:nvPr>
        </p:nvSpPr>
        <p:spPr>
          <a:xfrm>
            <a:off x="685800" y="2362200"/>
            <a:ext cx="5410200" cy="2438400"/>
          </a:xfrm>
        </p:spPr>
        <p:txBody>
          <a:bodyPr/>
          <a:lstStyle/>
          <a:p>
            <a:r>
              <a:rPr lang="en-CA" altLang="LID4096">
                <a:latin typeface="Arial" panose="020B0604020202020204" pitchFamily="34" charset="0"/>
              </a:rPr>
              <a:t>How can public displays and such be used to support casual interaction and awareness?</a:t>
            </a:r>
          </a:p>
        </p:txBody>
      </p:sp>
      <p:sp>
        <p:nvSpPr>
          <p:cNvPr id="32772" name="Line 4">
            <a:extLst>
              <a:ext uri="{FF2B5EF4-FFF2-40B4-BE49-F238E27FC236}">
                <a16:creationId xmlns:a16="http://schemas.microsoft.com/office/drawing/2014/main" id="{070728E4-E33E-F955-6EA8-E6C943D23C36}"/>
              </a:ext>
            </a:extLst>
          </p:cNvPr>
          <p:cNvSpPr>
            <a:spLocks noChangeShapeType="1"/>
          </p:cNvSpPr>
          <p:nvPr/>
        </p:nvSpPr>
        <p:spPr bwMode="auto">
          <a:xfrm>
            <a:off x="1676400" y="1295400"/>
            <a:ext cx="5867400" cy="0"/>
          </a:xfrm>
          <a:prstGeom prst="line">
            <a:avLst/>
          </a:prstGeom>
          <a:noFill/>
          <a:ln w="571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32774" name="Picture 6">
            <a:extLst>
              <a:ext uri="{FF2B5EF4-FFF2-40B4-BE49-F238E27FC236}">
                <a16:creationId xmlns:a16="http://schemas.microsoft.com/office/drawing/2014/main" id="{2069E9B2-09A6-6DBB-16BD-ED168463F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5650" y="2362200"/>
            <a:ext cx="1601788" cy="2160588"/>
          </a:xfrm>
          <a:prstGeom prst="rect">
            <a:avLst/>
          </a:prstGeom>
          <a:noFill/>
          <a:extLst>
            <a:ext uri="{909E8E84-426E-40DD-AFC4-6F175D3DCCD1}">
              <a14:hiddenFill xmlns:a14="http://schemas.microsoft.com/office/drawing/2010/main">
                <a:solidFill>
                  <a:srgbClr val="FFFFFF"/>
                </a:solidFill>
              </a14:hiddenFill>
            </a:ext>
          </a:extLst>
        </p:spPr>
      </p:pic>
      <p:sp>
        <p:nvSpPr>
          <p:cNvPr id="32775" name="Text Box 7">
            <a:extLst>
              <a:ext uri="{FF2B5EF4-FFF2-40B4-BE49-F238E27FC236}">
                <a16:creationId xmlns:a16="http://schemas.microsoft.com/office/drawing/2014/main" id="{F3EB0F1A-0390-013B-707B-7EDEF2C3C234}"/>
              </a:ext>
            </a:extLst>
          </p:cNvPr>
          <p:cNvSpPr txBox="1">
            <a:spLocks noChangeArrowheads="1"/>
          </p:cNvSpPr>
          <p:nvPr/>
        </p:nvSpPr>
        <p:spPr bwMode="auto">
          <a:xfrm>
            <a:off x="7010400" y="6486525"/>
            <a:ext cx="2133600" cy="371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
              </a:spcBef>
            </a:pPr>
            <a:r>
              <a:rPr lang="en-US" altLang="LID4096" sz="900">
                <a:latin typeface="Arial" panose="020B0604020202020204" pitchFamily="34" charset="0"/>
              </a:rPr>
              <a:t>Michael Rounding, Saul Greenberg</a:t>
            </a:r>
          </a:p>
          <a:p>
            <a:pPr algn="r">
              <a:spcBef>
                <a:spcPct val="5000"/>
              </a:spcBef>
            </a:pPr>
            <a:r>
              <a:rPr lang="en-US" altLang="LID4096" sz="900">
                <a:latin typeface="Arial" panose="020B0604020202020204" pitchFamily="34" charset="0"/>
              </a:rPr>
              <a:t>CSCW 2000; Dec, 2000; Philadelphia</a:t>
            </a:r>
          </a:p>
        </p:txBody>
      </p:sp>
    </p:spTree>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2467</TotalTime>
  <Words>1618</Words>
  <Application>Microsoft Office PowerPoint</Application>
  <PresentationFormat>On-screen Show (4:3)</PresentationFormat>
  <Paragraphs>137</Paragraphs>
  <Slides>14</Slides>
  <Notes>11</Notes>
  <HiddenSlides>6</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Times New Roman</vt:lpstr>
      <vt:lpstr>Arial</vt:lpstr>
      <vt:lpstr>Default Design</vt:lpstr>
      <vt:lpstr>The Notification Collage</vt:lpstr>
      <vt:lpstr>Outline</vt:lpstr>
      <vt:lpstr>Social Interaction</vt:lpstr>
      <vt:lpstr>Research Focus</vt:lpstr>
      <vt:lpstr>Research Focus</vt:lpstr>
      <vt:lpstr>Research Focus</vt:lpstr>
      <vt:lpstr>Casual Interaction &amp; Awareness</vt:lpstr>
      <vt:lpstr>The Notification Collage</vt:lpstr>
      <vt:lpstr>The Notification Collage</vt:lpstr>
      <vt:lpstr>The Public Artifact</vt:lpstr>
      <vt:lpstr>The Notification Collage</vt:lpstr>
      <vt:lpstr>The Secondary Display</vt:lpstr>
      <vt:lpstr>Demonstration</vt:lpstr>
      <vt:lpstr>Directions</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Notification Collage</dc:title>
  <dc:creator>Michael Rounding</dc:creator>
  <cp:lastModifiedBy>Saul Greenberg</cp:lastModifiedBy>
  <cp:revision>28</cp:revision>
  <dcterms:created xsi:type="dcterms:W3CDTF">2000-11-28T23:06:33Z</dcterms:created>
  <dcterms:modified xsi:type="dcterms:W3CDTF">2026-10-09T17:52:54Z</dcterms:modified>
</cp:coreProperties>
</file>