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9" r:id="rId3"/>
    <p:sldId id="266" r:id="rId4"/>
    <p:sldId id="262" r:id="rId5"/>
    <p:sldId id="261" r:id="rId6"/>
    <p:sldId id="273" r:id="rId7"/>
    <p:sldId id="276" r:id="rId8"/>
    <p:sldId id="287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125" d="100"/>
          <a:sy n="125" d="100"/>
        </p:scale>
        <p:origin x="652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"/>
    </p:cViewPr>
  </p:sorterViewPr>
  <p:notesViewPr>
    <p:cSldViewPr>
      <p:cViewPr varScale="1">
        <p:scale>
          <a:sx n="83" d="100"/>
          <a:sy n="83" d="100"/>
        </p:scale>
        <p:origin x="-200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3CBEAAB-E100-16BF-24E8-83C7A66C6B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LID4096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C526964-D88A-6826-2BD8-54D3EABBEB3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LID4096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887FE54-860D-B13D-65F4-80267AA924B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LID4096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C0B80C34-0FB3-54C4-4FF8-52DAEB37975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24216F-0323-4E57-B222-89A30CA41B9E}" type="slidenum">
              <a:rPr lang="en-CA" altLang="LID4096"/>
              <a:pPr/>
              <a:t>‹#›</a:t>
            </a:fld>
            <a:endParaRPr lang="en-CA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826A0EC-D4BF-4D43-9298-C7368FB888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36525"/>
            <a:ext cx="2971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A71604-360F-61B5-13CE-D773E75F868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136525"/>
            <a:ext cx="2971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B614FA2-76E2-9217-1E68-2AA74C4771E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B1ABF66-EBD1-6E5E-D635-3582CACA26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5832475"/>
            <a:ext cx="5029200" cy="113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165874B7-4B05-D8D7-CAEE-65FCCD1DE9D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61438"/>
            <a:ext cx="297180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F258CDE0-30BD-3714-80E8-7938862E10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961438"/>
            <a:ext cx="297180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451D8B3F-CFF7-46BC-A867-37D2CD9C2C2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9E813A-C9D4-1228-FEA2-1780F02123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08DF7-0C37-4E6C-A144-114AEDEABBBE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90AFA7A-F3B8-E7BA-FA5C-1FA9A16406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812872D-7527-AE09-3527-634712960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6308725"/>
            <a:ext cx="5029200" cy="182563"/>
          </a:xfrm>
        </p:spPr>
        <p:txBody>
          <a:bodyPr/>
          <a:lstStyle/>
          <a:p>
            <a:endParaRPr lang="en-CA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FFD7D-0116-C8EF-122B-D5FFF428F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EF539-E57B-1994-708F-5CD39A27C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6476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580AB-1ADC-5D8D-1162-2B9667E6D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B54FD-1BC6-7B64-B2FC-94D220179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1518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F0A64-953D-EF93-C34F-D20DA455F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7E95B-F6B2-847D-0236-A53428412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953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F37C-2A8D-C5F6-79AE-15CAFABE4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289B43-D04E-F81E-F956-CDA0DCB85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1BFBE-B901-FB09-3AEA-DE5B67818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9668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7823-9833-09BE-79EC-381742719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04F9A-87C6-EDF7-F2DF-97638E86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6F74E-9487-BA05-FAF2-F1E9932A0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1DFCAE-6E25-E51A-BE78-155B228CD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1E2143-19F6-786D-8EE3-B3CA83D573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95279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4F961-3525-2C07-C715-AFBF437CF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1028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991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F95F4-AB0D-4FDA-5D97-790E81C4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7DCD9-DEEB-1276-E941-EDC8B6026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E741A-866E-63FF-3F9D-6900D30B4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397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7063F-B217-FA1D-D262-A2F16F097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A8BF78-BC5D-1F38-6DF1-B3CBF002901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85B03-7092-5CE1-C8B8-31C21290D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128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96B0-2826-5726-947A-2CB69B33C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F2963-9ACE-2B76-BD00-E8C0C3615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95087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1E0A7-C07B-D514-5B83-C6B380CBF7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4025" y="609600"/>
            <a:ext cx="2216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B53405-4E8E-51C9-8F22-9ADE1FF57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49922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34290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4619CB6-F92B-308E-8A4D-9544E40DD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8677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567AF16-3538-D9DA-BE85-C1802B59A3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D2B0AC57-872F-0946-648C-26B969A3D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6491288"/>
            <a:ext cx="640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1800" b="1" i="1">
                <a:solidFill>
                  <a:srgbClr val="5EBEFE"/>
                </a:solidFill>
                <a:latin typeface="Arial" panose="020B0604020202020204" pitchFamily="34" charset="0"/>
              </a:rPr>
              <a:t>Integrating Back, Bookmarks and History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0D715A47-21BA-32C5-B258-CB4EEE213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594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LID4096" sz="1400" b="1">
                <a:solidFill>
                  <a:srgbClr val="33CCFF"/>
                </a:solidFill>
                <a:latin typeface="Arial" panose="020B0604020202020204" pitchFamily="34" charset="0"/>
              </a:rPr>
              <a:t>WCGS ‘2000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buChar char="u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31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263D728-9583-B1C6-10BB-867294A1DC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0"/>
            <a:ext cx="9144000" cy="1143000"/>
          </a:xfrm>
        </p:spPr>
        <p:txBody>
          <a:bodyPr anchor="ctr"/>
          <a:lstStyle/>
          <a:p>
            <a:r>
              <a:rPr lang="en-US" altLang="LID4096" sz="4000"/>
              <a:t>Integrating Back, Bookmarks </a:t>
            </a:r>
            <a:br>
              <a:rPr lang="en-US" altLang="LID4096" sz="4000"/>
            </a:br>
            <a:r>
              <a:rPr lang="en-US" altLang="LID4096" sz="4000"/>
              <a:t>and History</a:t>
            </a:r>
            <a:br>
              <a:rPr lang="en-US" altLang="LID4096" sz="1800"/>
            </a:br>
            <a:br>
              <a:rPr lang="en-US" altLang="LID4096" sz="1800"/>
            </a:br>
            <a:br>
              <a:rPr lang="en-US" altLang="LID4096" sz="1800"/>
            </a:br>
            <a:r>
              <a:rPr lang="en-US" altLang="LID4096" sz="2400" i="1"/>
              <a:t>Alternative History Mechanisms for Web Browsers</a:t>
            </a:r>
            <a:endParaRPr lang="en-US" altLang="LID4096" sz="44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C246231-1744-EAE3-7244-6E86AFA0681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62200" y="4419600"/>
            <a:ext cx="4210050" cy="990600"/>
          </a:xfrm>
        </p:spPr>
        <p:txBody>
          <a:bodyPr/>
          <a:lstStyle/>
          <a:p>
            <a:r>
              <a:rPr lang="en-US" altLang="LID4096" sz="3200"/>
              <a:t>Shaun Kaasten</a:t>
            </a:r>
          </a:p>
          <a:p>
            <a:r>
              <a:rPr lang="en-US" altLang="LID4096" sz="3200"/>
              <a:t>Saul Greenberg </a:t>
            </a:r>
            <a:br>
              <a:rPr lang="en-US" altLang="LID4096" sz="3200"/>
            </a:br>
            <a:endParaRPr lang="en-US" altLang="LID4096" sz="3200"/>
          </a:p>
        </p:txBody>
      </p:sp>
      <p:sp>
        <p:nvSpPr>
          <p:cNvPr id="11273" name="Rectangle 9">
            <a:extLst>
              <a:ext uri="{FF2B5EF4-FFF2-40B4-BE49-F238E27FC236}">
                <a16:creationId xmlns:a16="http://schemas.microsoft.com/office/drawing/2014/main" id="{F3D0506F-06F9-0825-48E6-E3962FA8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76800"/>
            <a:ext cx="39243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ctr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algn="ctr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57150"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445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5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17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289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861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433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br>
              <a:rPr lang="en-US" altLang="LID4096"/>
            </a:br>
            <a:endParaRPr lang="en-US" altLang="LID4096" sz="2400" i="1"/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DBFB97BA-0D0B-599D-3BF4-8C3F79248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15000"/>
            <a:ext cx="3124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1800" i="1">
                <a:latin typeface="Arial" panose="020B0604020202020204" pitchFamily="34" charset="0"/>
              </a:rPr>
              <a:t>University of Calgary</a:t>
            </a:r>
            <a:br>
              <a:rPr lang="en-US" altLang="LID4096" sz="1800" i="1">
                <a:latin typeface="Arial" panose="020B0604020202020204" pitchFamily="34" charset="0"/>
              </a:rPr>
            </a:br>
            <a:r>
              <a:rPr lang="en-US" altLang="LID4096" sz="1800" i="1">
                <a:latin typeface="Arial" panose="020B0604020202020204" pitchFamily="34" charset="0"/>
              </a:rPr>
              <a:t>Canada</a:t>
            </a:r>
            <a:br>
              <a:rPr lang="en-US" altLang="LID4096" sz="1800" i="1">
                <a:latin typeface="Arial" panose="020B0604020202020204" pitchFamily="34" charset="0"/>
              </a:rPr>
            </a:br>
            <a:endParaRPr lang="en-US" altLang="LID4096" sz="1800" i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2DD7D7-FBF9-17FC-7B62-B7FE2E893DE2}"/>
              </a:ext>
            </a:extLst>
          </p:cNvPr>
          <p:cNvSpPr txBox="1"/>
          <p:nvPr/>
        </p:nvSpPr>
        <p:spPr>
          <a:xfrm>
            <a:off x="1835696" y="444098"/>
            <a:ext cx="6170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i="1" dirty="0"/>
              <a:t>Note: </a:t>
            </a:r>
            <a:r>
              <a:rPr lang="en-CA" sz="2000" i="1"/>
              <a:t>Presentation also included </a:t>
            </a:r>
            <a:r>
              <a:rPr lang="en-CA" sz="2000" i="1" dirty="0"/>
              <a:t>a live demo of his system</a:t>
            </a:r>
            <a:endParaRPr lang="LID4096" sz="20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8E541C3-BEF1-D0AC-2E59-FE6C74906B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030166-9380-2ED1-57A1-6E5071D10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revisit web pages with surprising frequency!</a:t>
            </a:r>
          </a:p>
          <a:p>
            <a:pPr lvl="1"/>
            <a:r>
              <a:rPr lang="en-US" altLang="LID4096"/>
              <a:t>60% navigations are revisits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F2103851-2C89-CB01-6DF9-EB973E1D6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86400"/>
            <a:ext cx="2514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Tauscher, Greenberg ‘97</a:t>
            </a:r>
            <a:endParaRPr lang="en-CA" alt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026">
            <a:extLst>
              <a:ext uri="{FF2B5EF4-FFF2-40B4-BE49-F238E27FC236}">
                <a16:creationId xmlns:a16="http://schemas.microsoft.com/office/drawing/2014/main" id="{4413D29F-B212-8ADC-40A2-22485B42E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" b="533"/>
          <a:stretch>
            <a:fillRect/>
          </a:stretch>
        </p:blipFill>
        <p:spPr bwMode="auto">
          <a:xfrm>
            <a:off x="3200400" y="1676400"/>
            <a:ext cx="5334000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3" name="Rectangle 1027">
            <a:extLst>
              <a:ext uri="{FF2B5EF4-FFF2-40B4-BE49-F238E27FC236}">
                <a16:creationId xmlns:a16="http://schemas.microsoft.com/office/drawing/2014/main" id="{A4FE7F2D-7E68-0B06-BB17-AF0896615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30727" name="Line 1031">
            <a:extLst>
              <a:ext uri="{FF2B5EF4-FFF2-40B4-BE49-F238E27FC236}">
                <a16:creationId xmlns:a16="http://schemas.microsoft.com/office/drawing/2014/main" id="{2F68E9DA-9CAC-9A0F-1960-92B21446D4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29" name="Rectangle 1033">
            <a:extLst>
              <a:ext uri="{FF2B5EF4-FFF2-40B4-BE49-F238E27FC236}">
                <a16:creationId xmlns:a16="http://schemas.microsoft.com/office/drawing/2014/main" id="{B09AF095-7CBB-9B82-76D0-51E05B42A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650" y="2181225"/>
            <a:ext cx="13081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30" name="Text Box 1034">
            <a:extLst>
              <a:ext uri="{FF2B5EF4-FFF2-40B4-BE49-F238E27FC236}">
                <a16:creationId xmlns:a16="http://schemas.microsoft.com/office/drawing/2014/main" id="{31258EBD-D770-EFD7-D6D1-FECFF096E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Back button</a:t>
            </a: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01870BAB-178B-8CA4-7CF0-ABBB8DEF2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b="99"/>
          <a:stretch>
            <a:fillRect/>
          </a:stretch>
        </p:blipFill>
        <p:spPr bwMode="auto">
          <a:xfrm>
            <a:off x="3124200" y="1757363"/>
            <a:ext cx="5357813" cy="476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4ACEED9B-EBF5-B9AF-70E0-61AD3BDB08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24581" name="Line 5">
            <a:extLst>
              <a:ext uri="{FF2B5EF4-FFF2-40B4-BE49-F238E27FC236}">
                <a16:creationId xmlns:a16="http://schemas.microsoft.com/office/drawing/2014/main" id="{0268651D-AE77-0A4C-FDDF-EF8D1DF8A9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276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A40CF960-19C4-6321-6552-9BD2D382A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Bookmarks /</a:t>
            </a:r>
            <a:br>
              <a:rPr lang="en-US" altLang="LID4096"/>
            </a:br>
            <a:r>
              <a:rPr lang="en-US" altLang="LID4096"/>
              <a:t>Favorites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D3EE70D3-DFD5-48C0-CAA8-121E8FE20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19400"/>
            <a:ext cx="1752600" cy="3429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LID4096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2D40E346-3D49-4807-2E56-1DCAF0585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2219325"/>
            <a:ext cx="5080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5" name="Line 9">
            <a:extLst>
              <a:ext uri="{FF2B5EF4-FFF2-40B4-BE49-F238E27FC236}">
                <a16:creationId xmlns:a16="http://schemas.microsoft.com/office/drawing/2014/main" id="{69580601-3608-FDE1-76FA-C30967C3947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503E722D-F34A-3F6C-BFBB-49D444B4F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Back button</a:t>
            </a: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FD88FBE3-98AF-3744-FE0E-FF1DA1117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 b="1097"/>
          <a:stretch>
            <a:fillRect/>
          </a:stretch>
        </p:blipFill>
        <p:spPr bwMode="auto">
          <a:xfrm>
            <a:off x="3119438" y="1757363"/>
            <a:ext cx="5338762" cy="471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Rectangle 3">
            <a:extLst>
              <a:ext uri="{FF2B5EF4-FFF2-40B4-BE49-F238E27FC236}">
                <a16:creationId xmlns:a16="http://schemas.microsoft.com/office/drawing/2014/main" id="{E926E025-C358-C098-F0E8-7AA84E115D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F55AB706-7038-804C-DF1F-0B8E7DCD2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148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History lists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66943FAF-24E2-10DB-ADBF-37779AB8C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95600"/>
            <a:ext cx="1781175" cy="33623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LID4096"/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88E3643F-6EFE-4EF5-6126-3B954F120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4675" y="222885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59" name="Line 7">
            <a:extLst>
              <a:ext uri="{FF2B5EF4-FFF2-40B4-BE49-F238E27FC236}">
                <a16:creationId xmlns:a16="http://schemas.microsoft.com/office/drawing/2014/main" id="{C970ED43-C183-6C01-843E-D8C5AD14D1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419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0" name="Line 8">
            <a:extLst>
              <a:ext uri="{FF2B5EF4-FFF2-40B4-BE49-F238E27FC236}">
                <a16:creationId xmlns:a16="http://schemas.microsoft.com/office/drawing/2014/main" id="{73E790F9-CB84-B7C9-436F-8A9F8078A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8CD32E20-C1DC-DED8-551F-3209516F0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Back button</a:t>
            </a:r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306F42BB-DCF3-EB39-25C1-6F3CDF8ED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276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EAB4C255-53FF-6964-B205-EF0BE47F9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Bookmarks /</a:t>
            </a:r>
            <a:br>
              <a:rPr lang="en-US" altLang="LID4096">
                <a:solidFill>
                  <a:schemeClr val="folHlink"/>
                </a:solidFill>
              </a:rPr>
            </a:br>
            <a:r>
              <a:rPr lang="en-US" altLang="LID4096">
                <a:solidFill>
                  <a:schemeClr val="folHlink"/>
                </a:solidFill>
              </a:rPr>
              <a:t>Favorites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4C70F132-FEB6-318F-6F3D-0329239A05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Users Revisit</a:t>
            </a:r>
          </a:p>
        </p:txBody>
      </p:sp>
      <p:graphicFrame>
        <p:nvGraphicFramePr>
          <p:cNvPr id="43016" name="Object 8">
            <a:extLst>
              <a:ext uri="{FF2B5EF4-FFF2-40B4-BE49-F238E27FC236}">
                <a16:creationId xmlns:a16="http://schemas.microsoft.com/office/drawing/2014/main" id="{7D5FF07A-658B-2B68-3B3A-E188AA78B3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2625" y="990600"/>
          <a:ext cx="8461375" cy="524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7191691" imgH="4458062" progId="MSGraph.Chart.8">
                  <p:embed followColorScheme="full"/>
                </p:oleObj>
              </mc:Choice>
              <mc:Fallback>
                <p:oleObj name="Chart" r:id="rId2" imgW="7191691" imgH="4458062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990600"/>
                        <a:ext cx="8461375" cy="524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Text Box 9">
            <a:extLst>
              <a:ext uri="{FF2B5EF4-FFF2-40B4-BE49-F238E27FC236}">
                <a16:creationId xmlns:a16="http://schemas.microsoft.com/office/drawing/2014/main" id="{8BFBB7BD-2F71-4CAA-2C6C-4F15C397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86400"/>
            <a:ext cx="25146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Tauscher, Greenberg ‘97</a:t>
            </a:r>
            <a:endParaRPr lang="en-CA" altLang="LID4096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30765B3-043D-A4F6-027F-B4F09319EE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Integration – a Single System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AAEBBFE4-ED2A-5170-B4CE-332E8F53A5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endParaRPr lang="en-US" altLang="LID4096"/>
          </a:p>
          <a:p>
            <a:r>
              <a:rPr lang="en-US" altLang="LID4096"/>
              <a:t>Goal: Get me back to that web page!</a:t>
            </a:r>
          </a:p>
          <a:p>
            <a:endParaRPr lang="en-US" altLang="LID4096"/>
          </a:p>
          <a:p>
            <a:r>
              <a:rPr lang="en-US" altLang="LID4096"/>
              <a:t>Approach: Use best aspects of each</a:t>
            </a:r>
          </a:p>
          <a:p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5">
            <a:extLst>
              <a:ext uri="{FF2B5EF4-FFF2-40B4-BE49-F238E27FC236}">
                <a16:creationId xmlns:a16="http://schemas.microsoft.com/office/drawing/2014/main" id="{BB78F522-D764-AD61-C67D-119DE07A8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User Studies</a:t>
            </a:r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5A282984-1C83-DAC0-2219-34DB3EB85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LID4096"/>
              <a:t>Field Test</a:t>
            </a:r>
          </a:p>
          <a:p>
            <a:pPr>
              <a:lnSpc>
                <a:spcPct val="90000"/>
              </a:lnSpc>
            </a:pPr>
            <a:endParaRPr lang="en-US" altLang="LID4096"/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LID4096"/>
              <a:t>Regular back vs. our recency back</a:t>
            </a:r>
          </a:p>
          <a:p>
            <a:pPr>
              <a:lnSpc>
                <a:spcPct val="90000"/>
              </a:lnSpc>
            </a:pPr>
            <a:endParaRPr lang="en-US" altLang="LID4096"/>
          </a:p>
          <a:p>
            <a:pPr>
              <a:lnSpc>
                <a:spcPct val="90000"/>
              </a:lnSpc>
              <a:buFont typeface="Monotype Sorts" pitchFamily="2" charset="2"/>
              <a:buChar char="u"/>
            </a:pPr>
            <a:r>
              <a:rPr lang="en-US" altLang="LID4096"/>
              <a:t>Page representation	</a:t>
            </a:r>
          </a:p>
          <a:p>
            <a:pPr lvl="1">
              <a:lnSpc>
                <a:spcPct val="90000"/>
              </a:lnSpc>
            </a:pPr>
            <a:r>
              <a:rPr lang="en-US" altLang="LID4096"/>
              <a:t>titles vs. URL vs. thumbnails</a:t>
            </a:r>
          </a:p>
          <a:p>
            <a:pPr>
              <a:lnSpc>
                <a:spcPct val="90000"/>
              </a:lnSpc>
            </a:pP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istory-Presentation">
  <a:themeElements>
    <a:clrScheme name="History-Presentatio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History-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History-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y-Presentatio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U:\kaasten\History-Presentation.ppt</Template>
  <TotalTime>762</TotalTime>
  <Words>142</Words>
  <Application>Microsoft Office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Monotype Sorts</vt:lpstr>
      <vt:lpstr>Times New Roman</vt:lpstr>
      <vt:lpstr>History-Presentation</vt:lpstr>
      <vt:lpstr>Chart</vt:lpstr>
      <vt:lpstr>Integrating Back, Bookmarks  and History   Alternative History Mechanisms for Web Browsers</vt:lpstr>
      <vt:lpstr>Motivation</vt:lpstr>
      <vt:lpstr>How is Revisitation Supported?</vt:lpstr>
      <vt:lpstr>How is Revisitation Supported?</vt:lpstr>
      <vt:lpstr>How is Revisitation Supported?</vt:lpstr>
      <vt:lpstr>How Users Revisit</vt:lpstr>
      <vt:lpstr>Integration – a Single System</vt:lpstr>
      <vt:lpstr>User Studies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kaasten</dc:creator>
  <cp:lastModifiedBy>Saul Greenberg</cp:lastModifiedBy>
  <cp:revision>28</cp:revision>
  <dcterms:created xsi:type="dcterms:W3CDTF">1999-11-19T19:20:58Z</dcterms:created>
  <dcterms:modified xsi:type="dcterms:W3CDTF">2026-10-09T21:24:25Z</dcterms:modified>
</cp:coreProperties>
</file>