
<file path=[Content_Types].xml><?xml version="1.0" encoding="utf-8"?>
<Types xmlns="http://schemas.openxmlformats.org/package/2006/content-types">
  <Default Extension="bin" ContentType="application/vnd.openxmlformats-officedocument.oleObject"/>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306" r:id="rId3"/>
    <p:sldId id="308" r:id="rId4"/>
    <p:sldId id="257" r:id="rId5"/>
    <p:sldId id="258" r:id="rId6"/>
    <p:sldId id="305" r:id="rId7"/>
    <p:sldId id="307" r:id="rId8"/>
    <p:sldId id="261" r:id="rId9"/>
    <p:sldId id="260" r:id="rId10"/>
    <p:sldId id="303" r:id="rId11"/>
    <p:sldId id="304" r:id="rId12"/>
    <p:sldId id="313" r:id="rId13"/>
    <p:sldId id="316" r:id="rId14"/>
    <p:sldId id="314" r:id="rId15"/>
    <p:sldId id="315" r:id="rId16"/>
    <p:sldId id="312" r:id="rId17"/>
    <p:sldId id="311" r:id="rId18"/>
  </p:sldIdLst>
  <p:sldSz cx="9144000" cy="6858000" type="screen4x3"/>
  <p:notesSz cx="6858000" cy="9144000"/>
  <p:defaultTextStyle>
    <a:defPPr>
      <a:defRPr lang="en-CA"/>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4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3243" autoAdjust="0"/>
  </p:normalViewPr>
  <p:slideViewPr>
    <p:cSldViewPr>
      <p:cViewPr varScale="1">
        <p:scale>
          <a:sx n="117" d="100"/>
          <a:sy n="117" d="100"/>
        </p:scale>
        <p:origin x="596" y="68"/>
      </p:cViewPr>
      <p:guideLst>
        <p:guide orient="horz" pos="24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1764"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7260C3E1-AC16-0673-0797-9A33D7E83B7D}"/>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CA" altLang="LID4096"/>
          </a:p>
        </p:txBody>
      </p:sp>
      <p:sp>
        <p:nvSpPr>
          <p:cNvPr id="80899" name="Rectangle 3">
            <a:extLst>
              <a:ext uri="{FF2B5EF4-FFF2-40B4-BE49-F238E27FC236}">
                <a16:creationId xmlns:a16="http://schemas.microsoft.com/office/drawing/2014/main" id="{CAD76C4B-F998-BAA6-9207-30514A2D7582}"/>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CA" altLang="LID4096"/>
          </a:p>
        </p:txBody>
      </p:sp>
      <p:sp>
        <p:nvSpPr>
          <p:cNvPr id="80900" name="Rectangle 4">
            <a:extLst>
              <a:ext uri="{FF2B5EF4-FFF2-40B4-BE49-F238E27FC236}">
                <a16:creationId xmlns:a16="http://schemas.microsoft.com/office/drawing/2014/main" id="{EBAFB631-F40C-B86A-D387-5CB826355F7B}"/>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CA" altLang="LID4096"/>
          </a:p>
        </p:txBody>
      </p:sp>
      <p:sp>
        <p:nvSpPr>
          <p:cNvPr id="80901" name="Rectangle 5">
            <a:extLst>
              <a:ext uri="{FF2B5EF4-FFF2-40B4-BE49-F238E27FC236}">
                <a16:creationId xmlns:a16="http://schemas.microsoft.com/office/drawing/2014/main" id="{4F6C7C09-3140-6621-5AF8-31E7C982C276}"/>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8E30A98-CEEC-44DA-B486-7979BCD2D8BF}" type="slidenum">
              <a:rPr lang="en-CA" altLang="LID4096"/>
              <a:pPr/>
              <a:t>‹#›</a:t>
            </a:fld>
            <a:endParaRPr lang="en-CA" altLang="LID4096"/>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4A62103D-9435-94A4-5307-A365F1D9E3A7}"/>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CA" altLang="LID4096"/>
          </a:p>
        </p:txBody>
      </p:sp>
      <p:sp>
        <p:nvSpPr>
          <p:cNvPr id="54275" name="Rectangle 3">
            <a:extLst>
              <a:ext uri="{FF2B5EF4-FFF2-40B4-BE49-F238E27FC236}">
                <a16:creationId xmlns:a16="http://schemas.microsoft.com/office/drawing/2014/main" id="{38FF1CFE-97EB-9711-4CD8-4B3EA9562BBF}"/>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CA" altLang="LID4096"/>
          </a:p>
        </p:txBody>
      </p:sp>
      <p:sp>
        <p:nvSpPr>
          <p:cNvPr id="54276" name="Rectangle 4">
            <a:extLst>
              <a:ext uri="{FF2B5EF4-FFF2-40B4-BE49-F238E27FC236}">
                <a16:creationId xmlns:a16="http://schemas.microsoft.com/office/drawing/2014/main" id="{407F5451-E9FE-3FCA-A776-70D389916C99}"/>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4277" name="Rectangle 5">
            <a:extLst>
              <a:ext uri="{FF2B5EF4-FFF2-40B4-BE49-F238E27FC236}">
                <a16:creationId xmlns:a16="http://schemas.microsoft.com/office/drawing/2014/main" id="{95B841FB-A5C1-CE4F-68EF-A48287068ADE}"/>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CA" altLang="LID4096"/>
              <a:t>Click to edit Master text styles</a:t>
            </a:r>
          </a:p>
          <a:p>
            <a:pPr lvl="1"/>
            <a:r>
              <a:rPr lang="en-CA" altLang="LID4096"/>
              <a:t>Second level</a:t>
            </a:r>
          </a:p>
          <a:p>
            <a:pPr lvl="2"/>
            <a:r>
              <a:rPr lang="en-CA" altLang="LID4096"/>
              <a:t>Third level</a:t>
            </a:r>
          </a:p>
          <a:p>
            <a:pPr lvl="3"/>
            <a:r>
              <a:rPr lang="en-CA" altLang="LID4096"/>
              <a:t>Fourth level</a:t>
            </a:r>
          </a:p>
          <a:p>
            <a:pPr lvl="4"/>
            <a:r>
              <a:rPr lang="en-CA" altLang="LID4096"/>
              <a:t>Fifth level</a:t>
            </a:r>
          </a:p>
        </p:txBody>
      </p:sp>
      <p:sp>
        <p:nvSpPr>
          <p:cNvPr id="54278" name="Rectangle 6">
            <a:extLst>
              <a:ext uri="{FF2B5EF4-FFF2-40B4-BE49-F238E27FC236}">
                <a16:creationId xmlns:a16="http://schemas.microsoft.com/office/drawing/2014/main" id="{28A995DE-711D-9F15-89DF-ACE036DDB1A5}"/>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CA" altLang="LID4096"/>
          </a:p>
        </p:txBody>
      </p:sp>
      <p:sp>
        <p:nvSpPr>
          <p:cNvPr id="54279" name="Rectangle 7">
            <a:extLst>
              <a:ext uri="{FF2B5EF4-FFF2-40B4-BE49-F238E27FC236}">
                <a16:creationId xmlns:a16="http://schemas.microsoft.com/office/drawing/2014/main" id="{7BC68FF8-8C11-F00F-3F48-CF53904CA5EE}"/>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C4A02FD-0613-4C65-950A-8633965B6A91}" type="slidenum">
              <a:rPr lang="en-CA" altLang="LID4096"/>
              <a:pPr/>
              <a:t>‹#›</a:t>
            </a:fld>
            <a:endParaRPr lang="en-CA" altLang="LID4096"/>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33F5C06-FA1C-027C-1E09-78B89D74E838}"/>
              </a:ext>
            </a:extLst>
          </p:cNvPr>
          <p:cNvSpPr>
            <a:spLocks noGrp="1" noChangeArrowheads="1"/>
          </p:cNvSpPr>
          <p:nvPr>
            <p:ph type="sldNum" sz="quarter" idx="5"/>
          </p:nvPr>
        </p:nvSpPr>
        <p:spPr>
          <a:ln/>
        </p:spPr>
        <p:txBody>
          <a:bodyPr/>
          <a:lstStyle/>
          <a:p>
            <a:fld id="{20443B63-B59A-49FA-8379-531ACFDD1803}" type="slidenum">
              <a:rPr lang="en-CA" altLang="LID4096"/>
              <a:pPr/>
              <a:t>2</a:t>
            </a:fld>
            <a:endParaRPr lang="en-CA" altLang="LID4096"/>
          </a:p>
        </p:txBody>
      </p:sp>
      <p:sp>
        <p:nvSpPr>
          <p:cNvPr id="81922" name="Rectangle 2">
            <a:extLst>
              <a:ext uri="{FF2B5EF4-FFF2-40B4-BE49-F238E27FC236}">
                <a16:creationId xmlns:a16="http://schemas.microsoft.com/office/drawing/2014/main" id="{3CD26EAE-02A6-6200-EB4E-E5BDB5164311}"/>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E6A1495E-641B-9F1D-5BBB-24CAF797E9DF}"/>
              </a:ext>
            </a:extLst>
          </p:cNvPr>
          <p:cNvSpPr>
            <a:spLocks noGrp="1" noChangeArrowheads="1"/>
          </p:cNvSpPr>
          <p:nvPr>
            <p:ph type="body" idx="1"/>
          </p:nvPr>
        </p:nvSpPr>
        <p:spPr/>
        <p:txBody>
          <a:bodyPr/>
          <a:lstStyle/>
          <a:p>
            <a:r>
              <a:rPr lang="en-CA" altLang="LID4096"/>
              <a:t>In our study, we looked at using two simple distortion filters---the blur filter and the pixelize filter---applied across a wide range of levels.  We were particularly interested in finding the threshold levels where awareness cues could be perceived in the video and the threshold levels where privacy was compromised.  Our goal was to find a range of levels at which privacy and awareness could be adequately balanced.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C685457-0E92-62E6-6668-237E60485B4B}"/>
              </a:ext>
            </a:extLst>
          </p:cNvPr>
          <p:cNvSpPr>
            <a:spLocks noGrp="1" noChangeArrowheads="1"/>
          </p:cNvSpPr>
          <p:nvPr>
            <p:ph type="sldNum" sz="quarter" idx="5"/>
          </p:nvPr>
        </p:nvSpPr>
        <p:spPr>
          <a:ln/>
        </p:spPr>
        <p:txBody>
          <a:bodyPr/>
          <a:lstStyle/>
          <a:p>
            <a:fld id="{15227A20-9AAC-436B-826E-69D02F46F33C}" type="slidenum">
              <a:rPr lang="en-CA" altLang="LID4096"/>
              <a:pPr/>
              <a:t>3</a:t>
            </a:fld>
            <a:endParaRPr lang="en-CA" altLang="LID4096"/>
          </a:p>
        </p:txBody>
      </p:sp>
      <p:sp>
        <p:nvSpPr>
          <p:cNvPr id="82946" name="Rectangle 2">
            <a:extLst>
              <a:ext uri="{FF2B5EF4-FFF2-40B4-BE49-F238E27FC236}">
                <a16:creationId xmlns:a16="http://schemas.microsoft.com/office/drawing/2014/main" id="{CC6E511D-657E-F9BA-4806-EBE28611EDAF}"/>
              </a:ext>
            </a:extLst>
          </p:cNvPr>
          <p:cNvSpPr>
            <a:spLocks noGrp="1" noRot="1" noChangeAspect="1" noChangeArrowheads="1" noTextEdit="1"/>
          </p:cNvSpPr>
          <p:nvPr>
            <p:ph type="sldImg"/>
          </p:nvPr>
        </p:nvSpPr>
        <p:spPr>
          <a:ln/>
        </p:spPr>
      </p:sp>
      <p:sp>
        <p:nvSpPr>
          <p:cNvPr id="82947" name="Rectangle 3">
            <a:extLst>
              <a:ext uri="{FF2B5EF4-FFF2-40B4-BE49-F238E27FC236}">
                <a16:creationId xmlns:a16="http://schemas.microsoft.com/office/drawing/2014/main" id="{E04FAD5C-0A81-AF22-6CED-F9FF96D03024}"/>
              </a:ext>
            </a:extLst>
          </p:cNvPr>
          <p:cNvSpPr>
            <a:spLocks noGrp="1" noChangeArrowheads="1"/>
          </p:cNvSpPr>
          <p:nvPr>
            <p:ph type="body" idx="1"/>
          </p:nvPr>
        </p:nvSpPr>
        <p:spPr/>
        <p:txBody>
          <a:bodyPr/>
          <a:lstStyle/>
          <a:p>
            <a:r>
              <a:rPr lang="en-CA" altLang="LID4096"/>
              <a:t>Our study was motivated by the fact that video is more and more becoming a part of our work and social environments.  We know from the previous work done by many researchers of video-mediated communication that always-on video links hold promise for supporting casual contact among intimate collaborators.  It is important to point out here that we are strictly looking at the use of video among people who share an a priori relationship with each other and have an existing need to engage in frequent and lightweight informal interactions across distances.  These informal interactions have been shown in previous research to be the backbone of collaboration.  Video is believed to be a useful medium for supporting casual contact because provides collaborators with a sense of one another’s presence and supports lightweight mechanisms for accruing and maintaining informal awareness of one’s colleagues.</a:t>
            </a:r>
          </a:p>
          <a:p>
            <a:r>
              <a:rPr lang="en-CA" altLang="LID4096"/>
              <a:t>These suppositions have been confirmed, at least in part, by the work done in video media spaces.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2589684-D7AF-E901-87A3-C5A55298ECA0}"/>
              </a:ext>
            </a:extLst>
          </p:cNvPr>
          <p:cNvSpPr>
            <a:spLocks noGrp="1" noChangeArrowheads="1"/>
          </p:cNvSpPr>
          <p:nvPr>
            <p:ph type="sldNum" sz="quarter" idx="5"/>
          </p:nvPr>
        </p:nvSpPr>
        <p:spPr>
          <a:ln/>
        </p:spPr>
        <p:txBody>
          <a:bodyPr/>
          <a:lstStyle/>
          <a:p>
            <a:fld id="{B78CF7CF-460E-427B-B0D7-6A57BE8448D5}" type="slidenum">
              <a:rPr lang="en-CA" altLang="LID4096"/>
              <a:pPr/>
              <a:t>4</a:t>
            </a:fld>
            <a:endParaRPr lang="en-CA" altLang="LID4096"/>
          </a:p>
        </p:txBody>
      </p:sp>
      <p:sp>
        <p:nvSpPr>
          <p:cNvPr id="55298" name="Rectangle 2">
            <a:extLst>
              <a:ext uri="{FF2B5EF4-FFF2-40B4-BE49-F238E27FC236}">
                <a16:creationId xmlns:a16="http://schemas.microsoft.com/office/drawing/2014/main" id="{69E19482-680A-2F18-DD7F-ED68D4AB0474}"/>
              </a:ext>
            </a:extLst>
          </p:cNvPr>
          <p:cNvSpPr>
            <a:spLocks noGrp="1" noRot="1" noChangeAspect="1" noChangeArrowheads="1" noTextEdit="1"/>
          </p:cNvSpPr>
          <p:nvPr>
            <p:ph type="sldImg"/>
          </p:nvPr>
        </p:nvSpPr>
        <p:spPr>
          <a:ln/>
        </p:spPr>
      </p:sp>
      <p:sp>
        <p:nvSpPr>
          <p:cNvPr id="55299" name="Rectangle 3">
            <a:extLst>
              <a:ext uri="{FF2B5EF4-FFF2-40B4-BE49-F238E27FC236}">
                <a16:creationId xmlns:a16="http://schemas.microsoft.com/office/drawing/2014/main" id="{5B70BFE4-50E9-3917-8537-DE304F6A98C9}"/>
              </a:ext>
            </a:extLst>
          </p:cNvPr>
          <p:cNvSpPr>
            <a:spLocks noGrp="1" noChangeArrowheads="1"/>
          </p:cNvSpPr>
          <p:nvPr>
            <p:ph type="body" idx="1"/>
          </p:nvPr>
        </p:nvSpPr>
        <p:spPr/>
        <p:txBody>
          <a:bodyPr/>
          <a:lstStyle/>
          <a:p>
            <a:r>
              <a:rPr lang="en-CA" altLang="LID4096"/>
              <a:t>But, these initial usage experiences revealed an important problem: privacy.  Even in the relaxed and friendly research environments into which these video media spaces were deployed, some users felt the ubiquitous video technology to be disruptive or intrusive while others had fears of “Big Brother” style abuses of video.  Although there are many issues at work here---quite possibly only a handful yet understood---it is supposed that one reason for people’s apprehension is the fact that the full-fidelity video and audio provided in a video media space provides a lot of information: more than may be required to provide informal awareness needed to facilitate casual interactions.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DCBB642-5BB7-412C-835C-43D3638B1954}"/>
              </a:ext>
            </a:extLst>
          </p:cNvPr>
          <p:cNvSpPr>
            <a:spLocks noGrp="1" noChangeArrowheads="1"/>
          </p:cNvSpPr>
          <p:nvPr>
            <p:ph type="sldNum" sz="quarter" idx="5"/>
          </p:nvPr>
        </p:nvSpPr>
        <p:spPr>
          <a:ln/>
        </p:spPr>
        <p:txBody>
          <a:bodyPr/>
          <a:lstStyle/>
          <a:p>
            <a:fld id="{6A402BF3-77EA-4039-B0B1-F13226AF104B}" type="slidenum">
              <a:rPr lang="en-CA" altLang="LID4096"/>
              <a:pPr/>
              <a:t>5</a:t>
            </a:fld>
            <a:endParaRPr lang="en-CA" altLang="LID4096"/>
          </a:p>
        </p:txBody>
      </p:sp>
      <p:sp>
        <p:nvSpPr>
          <p:cNvPr id="56322" name="Rectangle 2">
            <a:extLst>
              <a:ext uri="{FF2B5EF4-FFF2-40B4-BE49-F238E27FC236}">
                <a16:creationId xmlns:a16="http://schemas.microsoft.com/office/drawing/2014/main" id="{9711DAA8-988E-27A3-FEFF-43A4EFE9DDD3}"/>
              </a:ext>
            </a:extLst>
          </p:cNvPr>
          <p:cNvSpPr>
            <a:spLocks noGrp="1" noRot="1" noChangeAspect="1" noChangeArrowheads="1" noTextEdit="1"/>
          </p:cNvSpPr>
          <p:nvPr>
            <p:ph type="sldImg"/>
          </p:nvPr>
        </p:nvSpPr>
        <p:spPr>
          <a:ln/>
        </p:spPr>
      </p:sp>
      <p:sp>
        <p:nvSpPr>
          <p:cNvPr id="56323" name="Rectangle 3">
            <a:extLst>
              <a:ext uri="{FF2B5EF4-FFF2-40B4-BE49-F238E27FC236}">
                <a16:creationId xmlns:a16="http://schemas.microsoft.com/office/drawing/2014/main" id="{6EBA55AB-FA6D-F54A-E0B3-428FDE4E797F}"/>
              </a:ext>
            </a:extLst>
          </p:cNvPr>
          <p:cNvSpPr>
            <a:spLocks noGrp="1" noChangeArrowheads="1"/>
          </p:cNvSpPr>
          <p:nvPr>
            <p:ph type="body" idx="1"/>
          </p:nvPr>
        </p:nvSpPr>
        <p:spPr/>
        <p:txBody>
          <a:bodyPr/>
          <a:lstStyle/>
          <a:p>
            <a:r>
              <a:rPr lang="en-CA" altLang="LID4096"/>
              <a:t>In light of this, several researchers have speculated that distortion filtration---algorithmically modifying the real-time video so as to obscure some aspects of it---might be a suitable technique for striking a balance between providing awareness and preserving privacy. Moreover, by providing people with just the appropriate amount of awareness of others, they can make good judgements about the availability of their coworkers and thereby respect one another’s solitude.</a:t>
            </a:r>
          </a:p>
          <a:p>
            <a:r>
              <a:rPr lang="en-CA" altLang="LID4096"/>
              <a:t>In fact, Zhao and Stasko showed that is possible to filter video so some aspects of the scene remain visible, while others are masked and that this in turn can be used to control the amount of awareness information that can be extracted from the filtered video stream.  Their study looked at several distortion filters to see what kinds of awareness-related information could and could not be discerned by observers.</a:t>
            </a:r>
          </a:p>
          <a:p>
            <a:r>
              <a:rPr lang="en-CA" altLang="LID4096"/>
              <a:t>Our own study draws heavily on their previous work.  But, whereas Zhao and Stasko looked at awareness, we turned our attention to both awareness and privacy and the tension that exists between them.  Also, while Zhao and Stasko looked at a number of filters---some very sophisticated---these levels were operated at a single level: our study looks at the effect of two rather simplistic filters operated across a range of levels.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D614693-201F-6E28-C349-4E720CCDEAF6}"/>
              </a:ext>
            </a:extLst>
          </p:cNvPr>
          <p:cNvSpPr>
            <a:spLocks noGrp="1" noChangeArrowheads="1"/>
          </p:cNvSpPr>
          <p:nvPr>
            <p:ph type="sldNum" sz="quarter" idx="5"/>
          </p:nvPr>
        </p:nvSpPr>
        <p:spPr>
          <a:ln/>
        </p:spPr>
        <p:txBody>
          <a:bodyPr/>
          <a:lstStyle/>
          <a:p>
            <a:fld id="{01E269B9-BCB2-4C4B-82AE-495D67853979}" type="slidenum">
              <a:rPr lang="en-CA" altLang="LID4096"/>
              <a:pPr/>
              <a:t>6</a:t>
            </a:fld>
            <a:endParaRPr lang="en-CA" altLang="LID4096"/>
          </a:p>
        </p:txBody>
      </p:sp>
      <p:sp>
        <p:nvSpPr>
          <p:cNvPr id="83970" name="Rectangle 2">
            <a:extLst>
              <a:ext uri="{FF2B5EF4-FFF2-40B4-BE49-F238E27FC236}">
                <a16:creationId xmlns:a16="http://schemas.microsoft.com/office/drawing/2014/main" id="{7AF3AAF5-E8BB-906C-9D35-A338FBB3F25E}"/>
              </a:ext>
            </a:extLst>
          </p:cNvPr>
          <p:cNvSpPr>
            <a:spLocks noGrp="1" noRot="1" noChangeAspect="1" noChangeArrowheads="1" noTextEdit="1"/>
          </p:cNvSpPr>
          <p:nvPr>
            <p:ph type="sldImg"/>
          </p:nvPr>
        </p:nvSpPr>
        <p:spPr>
          <a:ln/>
        </p:spPr>
      </p:sp>
      <p:sp>
        <p:nvSpPr>
          <p:cNvPr id="83971" name="Rectangle 3">
            <a:extLst>
              <a:ext uri="{FF2B5EF4-FFF2-40B4-BE49-F238E27FC236}">
                <a16:creationId xmlns:a16="http://schemas.microsoft.com/office/drawing/2014/main" id="{38EC08ED-6970-6AF0-D600-C4733B1A30A9}"/>
              </a:ext>
            </a:extLst>
          </p:cNvPr>
          <p:cNvSpPr>
            <a:spLocks noGrp="1" noChangeArrowheads="1"/>
          </p:cNvSpPr>
          <p:nvPr>
            <p:ph type="body" idx="1"/>
          </p:nvPr>
        </p:nvSpPr>
        <p:spPr/>
        <p:txBody>
          <a:bodyPr/>
          <a:lstStyle/>
          <a:p>
            <a:r>
              <a:rPr lang="en-CA" altLang="LID4096"/>
              <a:t>When we take a look at a video scene that has been distortion filtered, we can see that there are some levels to which it could be applied where it is difficult to tell much of anything that might be going on in the scene.  We surmise that these levels could protect the privacy of video media space users who filter the video they send out at that level.  But, we suppose that these extremely low-fidelity images will be of little use to coworkers looking for awareness cues to assess availability.  By a similar token, at extremely high levels of image fidelity, we suppose that while awareness gathering is adequately supported, privacy will not be preserved at all.</a:t>
            </a:r>
          </a:p>
          <a:p>
            <a:r>
              <a:rPr lang="en-CA" altLang="LID4096"/>
              <a:t>We are most interested in the levels in between the extremes.  We are keen to find a lower bound on image fidelity at which sufficient awareness cues may be discerned to decide availability and facilitate casual interactions.  Also, we are keen to find an upper bound on image fidelity at which privacy is protected enough to warrant leaving an always-on video link engaged under most ordinary circumstances.</a:t>
            </a:r>
          </a:p>
          <a:p>
            <a:r>
              <a:rPr lang="en-CA" altLang="LID4096"/>
              <a:t>We suppose that if this range is quite wide, that is there is lots of room to trade off privacy and awareness and tailor this trade-off to an individual’s preference, then such a filter is amenable to striking a balance between awareness and privacy.</a:t>
            </a:r>
          </a:p>
          <a:p>
            <a:r>
              <a:rPr lang="en-CA" altLang="LID4096"/>
              <a:t>If the range is quite small, however, we suppose that it will be more difficult for users to find filtration levels to meet their privacy and awareness demands.  Such a filter then would be not as amenable to balancing privacy and awareness.</a:t>
            </a:r>
          </a:p>
          <a:p>
            <a:r>
              <a:rPr lang="en-CA" altLang="LID4096"/>
              <a:t>And, if there is no overlap, that is there is no level at which privacy is preserved and yet sufficient awareness cues may be discerned, then we suppose that such a filter is *not* amenable to striking a balance between awareness and privacy in a video media space.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9178FCE-73F2-E72D-54CE-D4D7E18ADB35}"/>
              </a:ext>
            </a:extLst>
          </p:cNvPr>
          <p:cNvSpPr>
            <a:spLocks noGrp="1" noChangeArrowheads="1"/>
          </p:cNvSpPr>
          <p:nvPr>
            <p:ph type="sldNum" sz="quarter" idx="5"/>
          </p:nvPr>
        </p:nvSpPr>
        <p:spPr>
          <a:ln/>
        </p:spPr>
        <p:txBody>
          <a:bodyPr/>
          <a:lstStyle/>
          <a:p>
            <a:fld id="{9B08D97C-55FC-416C-971E-3FC7D6E29C57}" type="slidenum">
              <a:rPr lang="en-CA" altLang="LID4096"/>
              <a:pPr/>
              <a:t>7</a:t>
            </a:fld>
            <a:endParaRPr lang="en-CA" altLang="LID4096"/>
          </a:p>
        </p:txBody>
      </p:sp>
      <p:sp>
        <p:nvSpPr>
          <p:cNvPr id="84994" name="Rectangle 2">
            <a:extLst>
              <a:ext uri="{FF2B5EF4-FFF2-40B4-BE49-F238E27FC236}">
                <a16:creationId xmlns:a16="http://schemas.microsoft.com/office/drawing/2014/main" id="{7127CD73-BE4B-3388-0C11-31710FD70234}"/>
              </a:ext>
            </a:extLst>
          </p:cNvPr>
          <p:cNvSpPr>
            <a:spLocks noGrp="1" noRot="1" noChangeAspect="1" noChangeArrowheads="1" noTextEdit="1"/>
          </p:cNvSpPr>
          <p:nvPr>
            <p:ph type="sldImg"/>
          </p:nvPr>
        </p:nvSpPr>
        <p:spPr>
          <a:ln/>
        </p:spPr>
      </p:sp>
      <p:sp>
        <p:nvSpPr>
          <p:cNvPr id="84995" name="Rectangle 3">
            <a:extLst>
              <a:ext uri="{FF2B5EF4-FFF2-40B4-BE49-F238E27FC236}">
                <a16:creationId xmlns:a16="http://schemas.microsoft.com/office/drawing/2014/main" id="{6EFB58B8-D9E6-4D98-392D-C37A692B005B}"/>
              </a:ext>
            </a:extLst>
          </p:cNvPr>
          <p:cNvSpPr>
            <a:spLocks noGrp="1" noChangeArrowheads="1"/>
          </p:cNvSpPr>
          <p:nvPr>
            <p:ph type="body" idx="1"/>
          </p:nvPr>
        </p:nvSpPr>
        <p:spPr/>
        <p:txBody>
          <a:bodyPr/>
          <a:lstStyle/>
          <a:p>
            <a:r>
              <a:rPr lang="en-CA" altLang="LID4096"/>
              <a:t>To establish this useful range of filtration levels, we had participants view a video scene distorted using one of the two filters tested, starting at the lowest level of image fidelity.  Through the course of testing, the level of image fidelity was increased to the point where the video was unfiltered.  At each level, we asked participants questions about what they could discern from the video.  We asked questions relating to the people that the could see in the scene, including the number of actors, their gender and simple physical characteristics, and their posture, that is, if they were moving or still, standing or seated.</a:t>
            </a:r>
          </a:p>
          <a:p>
            <a:r>
              <a:rPr lang="en-CA" altLang="LID4096"/>
              <a:t>We asked participants to describe in their own words the objects that they could see.</a:t>
            </a:r>
          </a:p>
          <a:p>
            <a:r>
              <a:rPr lang="en-CA" altLang="LID4096"/>
              <a:t>We also asked to discern what activities the actors in the scene were engaged in.</a:t>
            </a:r>
          </a:p>
          <a:p>
            <a:r>
              <a:rPr lang="en-CA" altLang="LID4096"/>
              <a:t>We then asked participants to use this information to infer aspects of the actors availability, including busyness, seriousness, and approachability.</a:t>
            </a:r>
          </a:p>
          <a:p>
            <a:r>
              <a:rPr lang="en-CA" altLang="LID4096"/>
              <a:t>Our testing protocol asked participants to state their first guesses in response to each of these questions as early as possible in the testing process.  Thus, for every question, we asked the participants to rate how confident they were in the accuracy or correctness of their responses.  At subsequent levels, participants were given the opportunity to amend or correct their responses if they deemed it necessary, and adjust the level of confidence they felt in the accuracy of their responses.</a:t>
            </a:r>
          </a:p>
          <a:p>
            <a:r>
              <a:rPr lang="en-CA" altLang="LID4096"/>
              <a:t>After all of the levels for a filter had been tested, we then showed the participants snapshots of each levels tested.  We asked them to imagine that they were one of the actors they had just watched,  and rate each level’s ability to preserve their privacy.</a:t>
            </a:r>
          </a:p>
          <a:p>
            <a:endParaRPr lang="en-CA" altLang="LID4096"/>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FEEA8D6-4AE2-739B-FC9E-39DC5AC8FC16}"/>
              </a:ext>
            </a:extLst>
          </p:cNvPr>
          <p:cNvSpPr>
            <a:spLocks noGrp="1" noChangeArrowheads="1"/>
          </p:cNvSpPr>
          <p:nvPr>
            <p:ph type="sldNum" sz="quarter" idx="5"/>
          </p:nvPr>
        </p:nvSpPr>
        <p:spPr>
          <a:ln/>
        </p:spPr>
        <p:txBody>
          <a:bodyPr/>
          <a:lstStyle/>
          <a:p>
            <a:fld id="{BA852FD9-B897-4D56-B932-AF2238720169}" type="slidenum">
              <a:rPr lang="en-CA" altLang="LID4096"/>
              <a:pPr/>
              <a:t>8</a:t>
            </a:fld>
            <a:endParaRPr lang="en-CA" altLang="LID4096"/>
          </a:p>
        </p:txBody>
      </p:sp>
      <p:sp>
        <p:nvSpPr>
          <p:cNvPr id="58370" name="Rectangle 2">
            <a:extLst>
              <a:ext uri="{FF2B5EF4-FFF2-40B4-BE49-F238E27FC236}">
                <a16:creationId xmlns:a16="http://schemas.microsoft.com/office/drawing/2014/main" id="{B3374FE6-1479-9F10-A351-40141B70BB48}"/>
              </a:ext>
            </a:extLst>
          </p:cNvPr>
          <p:cNvSpPr>
            <a:spLocks noGrp="1" noRot="1" noChangeAspect="1" noChangeArrowheads="1" noTextEdit="1"/>
          </p:cNvSpPr>
          <p:nvPr>
            <p:ph type="sldImg"/>
          </p:nvPr>
        </p:nvSpPr>
        <p:spPr>
          <a:ln/>
        </p:spPr>
      </p:sp>
      <p:sp>
        <p:nvSpPr>
          <p:cNvPr id="58371" name="Rectangle 3">
            <a:extLst>
              <a:ext uri="{FF2B5EF4-FFF2-40B4-BE49-F238E27FC236}">
                <a16:creationId xmlns:a16="http://schemas.microsoft.com/office/drawing/2014/main" id="{436D207E-06B4-9E96-32FB-24D9DC8CD7A2}"/>
              </a:ext>
            </a:extLst>
          </p:cNvPr>
          <p:cNvSpPr>
            <a:spLocks noGrp="1" noChangeArrowheads="1"/>
          </p:cNvSpPr>
          <p:nvPr>
            <p:ph type="body" idx="1"/>
          </p:nvPr>
        </p:nvSpPr>
        <p:spPr/>
        <p:txBody>
          <a:bodyPr/>
          <a:lstStyle/>
          <a:p>
            <a:r>
              <a:rPr lang="en-CA" altLang="LID4096"/>
              <a:t>As mentioned earlier, the two distortion filters we used in our study were blur and pixelize.  Each was applied at ten different levels, with level 1 being the most obscured and level 10 being an unfiltered image.  I should point out here that we do not suppose that there is a correspondence between the blur filter levels tested and the pixelize levels tested, that is, we do not claim that blur level 5 should be equivalent to pixelize level 5 in any way.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291597D-254E-6A0B-BB9D-AD7558D0BDD0}"/>
              </a:ext>
            </a:extLst>
          </p:cNvPr>
          <p:cNvSpPr>
            <a:spLocks noGrp="1" noChangeArrowheads="1"/>
          </p:cNvSpPr>
          <p:nvPr>
            <p:ph type="sldNum" sz="quarter" idx="5"/>
          </p:nvPr>
        </p:nvSpPr>
        <p:spPr>
          <a:ln/>
        </p:spPr>
        <p:txBody>
          <a:bodyPr/>
          <a:lstStyle/>
          <a:p>
            <a:fld id="{C8073CFB-739B-4F20-8A94-490A815B9CEF}" type="slidenum">
              <a:rPr lang="en-CA" altLang="LID4096"/>
              <a:pPr/>
              <a:t>9</a:t>
            </a:fld>
            <a:endParaRPr lang="en-CA" altLang="LID4096"/>
          </a:p>
        </p:txBody>
      </p:sp>
      <p:sp>
        <p:nvSpPr>
          <p:cNvPr id="60418" name="Rectangle 2">
            <a:extLst>
              <a:ext uri="{FF2B5EF4-FFF2-40B4-BE49-F238E27FC236}">
                <a16:creationId xmlns:a16="http://schemas.microsoft.com/office/drawing/2014/main" id="{F0FDEE70-58F7-8F91-3DCE-C44CBB2B807F}"/>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id="{A5D33AFE-9B1C-7D39-24BB-B2898CE13B3D}"/>
              </a:ext>
            </a:extLst>
          </p:cNvPr>
          <p:cNvSpPr>
            <a:spLocks noGrp="1" noChangeArrowheads="1"/>
          </p:cNvSpPr>
          <p:nvPr>
            <p:ph type="body" idx="1"/>
          </p:nvPr>
        </p:nvSpPr>
        <p:spPr/>
        <p:txBody>
          <a:bodyPr/>
          <a:lstStyle/>
          <a:p>
            <a:r>
              <a:rPr lang="en-CA" altLang="LID4096"/>
              <a:t>Five different video sequences were used in testing.  The scenes varied from half a minute to a minute in half in length, and depicted typically office and work locales, including a coffee room, private offices, and a public main office.  Each had from 1 to 4 actors present: not all actors were present throughout the course of the entire video. The activities depicted ranged from social to work encounters, and showed both solitary and group efforts.</a:t>
            </a:r>
          </a:p>
          <a:p>
            <a:endParaRPr lang="en-CA" altLang="LID4096"/>
          </a:p>
          <a:p>
            <a:r>
              <a:rPr lang="en-CA" altLang="LID4096"/>
              <a:t>Our aim with this selection of scenes was to pick environments and activities, as well as angles and lighting conditions representative of the kinds that may be encountered in a video media space.  Unfortunately, these scene do not test extreme cases where privacy must at all costs be preserved.  This fact, that while our testing protocol asks about privacy the test videos do not test extremely sensitive cases, proves to be a caveat to our study results.</a:t>
            </a:r>
          </a:p>
          <a:p>
            <a:endParaRPr lang="en-CA" altLang="LID4096"/>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66015-C401-34F3-3B81-538CB5FE1146}"/>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954BF4BD-7B1C-FAAD-CEB2-4C5EECEBAE33}"/>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80C61167-321D-F3F3-D70C-6BCE6F877D17}"/>
              </a:ext>
            </a:extLst>
          </p:cNvPr>
          <p:cNvSpPr>
            <a:spLocks noGrp="1"/>
          </p:cNvSpPr>
          <p:nvPr>
            <p:ph type="dt" sz="half" idx="10"/>
          </p:nvPr>
        </p:nvSpPr>
        <p:spPr/>
        <p:txBody>
          <a:bodyPr/>
          <a:lstStyle>
            <a:lvl1pPr>
              <a:defRPr/>
            </a:lvl1pPr>
          </a:lstStyle>
          <a:p>
            <a:r>
              <a:rPr lang="en-CA" altLang="LID4096"/>
              <a:t>CSCW 2000, Philadelphia, PA</a:t>
            </a:r>
          </a:p>
        </p:txBody>
      </p:sp>
      <p:sp>
        <p:nvSpPr>
          <p:cNvPr id="5" name="Footer Placeholder 4">
            <a:extLst>
              <a:ext uri="{FF2B5EF4-FFF2-40B4-BE49-F238E27FC236}">
                <a16:creationId xmlns:a16="http://schemas.microsoft.com/office/drawing/2014/main" id="{4ED43F9A-6B45-7B5F-303E-83748C698BAE}"/>
              </a:ext>
            </a:extLst>
          </p:cNvPr>
          <p:cNvSpPr>
            <a:spLocks noGrp="1"/>
          </p:cNvSpPr>
          <p:nvPr>
            <p:ph type="ftr" sz="quarter" idx="11"/>
          </p:nvPr>
        </p:nvSpPr>
        <p:spPr/>
        <p:txBody>
          <a:bodyPr/>
          <a:lstStyle>
            <a:lvl1pPr>
              <a:defRPr/>
            </a:lvl1pPr>
          </a:lstStyle>
          <a:p>
            <a:endParaRPr lang="en-CA" altLang="LID4096"/>
          </a:p>
        </p:txBody>
      </p:sp>
      <p:sp>
        <p:nvSpPr>
          <p:cNvPr id="6" name="Slide Number Placeholder 5">
            <a:extLst>
              <a:ext uri="{FF2B5EF4-FFF2-40B4-BE49-F238E27FC236}">
                <a16:creationId xmlns:a16="http://schemas.microsoft.com/office/drawing/2014/main" id="{682BE7ED-6E5E-9C95-8ABD-B9D59F20C3B9}"/>
              </a:ext>
            </a:extLst>
          </p:cNvPr>
          <p:cNvSpPr>
            <a:spLocks noGrp="1"/>
          </p:cNvSpPr>
          <p:nvPr>
            <p:ph type="sldNum" sz="quarter" idx="12"/>
          </p:nvPr>
        </p:nvSpPr>
        <p:spPr/>
        <p:txBody>
          <a:bodyPr/>
          <a:lstStyle>
            <a:lvl1pPr>
              <a:defRPr/>
            </a:lvl1pPr>
          </a:lstStyle>
          <a:p>
            <a:fld id="{BDD58B66-9A95-4B85-A250-1FB92C49C300}" type="slidenum">
              <a:rPr lang="en-CA" altLang="LID4096"/>
              <a:pPr/>
              <a:t>‹#›</a:t>
            </a:fld>
            <a:endParaRPr lang="en-CA" altLang="LID4096"/>
          </a:p>
        </p:txBody>
      </p:sp>
    </p:spTree>
    <p:extLst>
      <p:ext uri="{BB962C8B-B14F-4D97-AF65-F5344CB8AC3E}">
        <p14:creationId xmlns:p14="http://schemas.microsoft.com/office/powerpoint/2010/main" val="3325523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8A655-373C-5F83-61EF-B38A3A8303C5}"/>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E3A0D4FF-D632-BFE6-8C3E-3F294E104C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85249CE7-B29D-5810-1E41-DB63F4F56579}"/>
              </a:ext>
            </a:extLst>
          </p:cNvPr>
          <p:cNvSpPr>
            <a:spLocks noGrp="1"/>
          </p:cNvSpPr>
          <p:nvPr>
            <p:ph type="dt" sz="half" idx="10"/>
          </p:nvPr>
        </p:nvSpPr>
        <p:spPr/>
        <p:txBody>
          <a:bodyPr/>
          <a:lstStyle>
            <a:lvl1pPr>
              <a:defRPr/>
            </a:lvl1pPr>
          </a:lstStyle>
          <a:p>
            <a:r>
              <a:rPr lang="en-CA" altLang="LID4096"/>
              <a:t>CSCW 2000, Philadelphia, PA</a:t>
            </a:r>
          </a:p>
        </p:txBody>
      </p:sp>
      <p:sp>
        <p:nvSpPr>
          <p:cNvPr id="5" name="Footer Placeholder 4">
            <a:extLst>
              <a:ext uri="{FF2B5EF4-FFF2-40B4-BE49-F238E27FC236}">
                <a16:creationId xmlns:a16="http://schemas.microsoft.com/office/drawing/2014/main" id="{4844A9F2-3A1C-C2C4-DD69-0C2D4090149B}"/>
              </a:ext>
            </a:extLst>
          </p:cNvPr>
          <p:cNvSpPr>
            <a:spLocks noGrp="1"/>
          </p:cNvSpPr>
          <p:nvPr>
            <p:ph type="ftr" sz="quarter" idx="11"/>
          </p:nvPr>
        </p:nvSpPr>
        <p:spPr/>
        <p:txBody>
          <a:bodyPr/>
          <a:lstStyle>
            <a:lvl1pPr>
              <a:defRPr/>
            </a:lvl1pPr>
          </a:lstStyle>
          <a:p>
            <a:endParaRPr lang="en-CA" altLang="LID4096"/>
          </a:p>
        </p:txBody>
      </p:sp>
      <p:sp>
        <p:nvSpPr>
          <p:cNvPr id="6" name="Slide Number Placeholder 5">
            <a:extLst>
              <a:ext uri="{FF2B5EF4-FFF2-40B4-BE49-F238E27FC236}">
                <a16:creationId xmlns:a16="http://schemas.microsoft.com/office/drawing/2014/main" id="{1785E1E9-773A-2F42-6BAD-AA75B5CD4B77}"/>
              </a:ext>
            </a:extLst>
          </p:cNvPr>
          <p:cNvSpPr>
            <a:spLocks noGrp="1"/>
          </p:cNvSpPr>
          <p:nvPr>
            <p:ph type="sldNum" sz="quarter" idx="12"/>
          </p:nvPr>
        </p:nvSpPr>
        <p:spPr/>
        <p:txBody>
          <a:bodyPr/>
          <a:lstStyle>
            <a:lvl1pPr>
              <a:defRPr/>
            </a:lvl1pPr>
          </a:lstStyle>
          <a:p>
            <a:fld id="{48C2A736-F984-4240-A07D-74AC29634442}" type="slidenum">
              <a:rPr lang="en-CA" altLang="LID4096"/>
              <a:pPr/>
              <a:t>‹#›</a:t>
            </a:fld>
            <a:endParaRPr lang="en-CA" altLang="LID4096"/>
          </a:p>
        </p:txBody>
      </p:sp>
    </p:spTree>
    <p:extLst>
      <p:ext uri="{BB962C8B-B14F-4D97-AF65-F5344CB8AC3E}">
        <p14:creationId xmlns:p14="http://schemas.microsoft.com/office/powerpoint/2010/main" val="4183189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9D48C-B6B4-631F-EB89-7DB24ED50CCA}"/>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8F12D6C4-2489-2115-B422-D35E965DD4B3}"/>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99B80130-CF1A-3698-D4EB-7944EF14EE02}"/>
              </a:ext>
            </a:extLst>
          </p:cNvPr>
          <p:cNvSpPr>
            <a:spLocks noGrp="1"/>
          </p:cNvSpPr>
          <p:nvPr>
            <p:ph type="dt" sz="half" idx="10"/>
          </p:nvPr>
        </p:nvSpPr>
        <p:spPr/>
        <p:txBody>
          <a:bodyPr/>
          <a:lstStyle>
            <a:lvl1pPr>
              <a:defRPr/>
            </a:lvl1pPr>
          </a:lstStyle>
          <a:p>
            <a:r>
              <a:rPr lang="en-CA" altLang="LID4096"/>
              <a:t>CSCW 2000, Philadelphia, PA</a:t>
            </a:r>
          </a:p>
        </p:txBody>
      </p:sp>
      <p:sp>
        <p:nvSpPr>
          <p:cNvPr id="5" name="Footer Placeholder 4">
            <a:extLst>
              <a:ext uri="{FF2B5EF4-FFF2-40B4-BE49-F238E27FC236}">
                <a16:creationId xmlns:a16="http://schemas.microsoft.com/office/drawing/2014/main" id="{C02748F4-0A09-742F-7347-68B2739B0651}"/>
              </a:ext>
            </a:extLst>
          </p:cNvPr>
          <p:cNvSpPr>
            <a:spLocks noGrp="1"/>
          </p:cNvSpPr>
          <p:nvPr>
            <p:ph type="ftr" sz="quarter" idx="11"/>
          </p:nvPr>
        </p:nvSpPr>
        <p:spPr/>
        <p:txBody>
          <a:bodyPr/>
          <a:lstStyle>
            <a:lvl1pPr>
              <a:defRPr/>
            </a:lvl1pPr>
          </a:lstStyle>
          <a:p>
            <a:endParaRPr lang="en-CA" altLang="LID4096"/>
          </a:p>
        </p:txBody>
      </p:sp>
      <p:sp>
        <p:nvSpPr>
          <p:cNvPr id="6" name="Slide Number Placeholder 5">
            <a:extLst>
              <a:ext uri="{FF2B5EF4-FFF2-40B4-BE49-F238E27FC236}">
                <a16:creationId xmlns:a16="http://schemas.microsoft.com/office/drawing/2014/main" id="{4A0529BB-30B5-2B9F-C731-E328A683D50E}"/>
              </a:ext>
            </a:extLst>
          </p:cNvPr>
          <p:cNvSpPr>
            <a:spLocks noGrp="1"/>
          </p:cNvSpPr>
          <p:nvPr>
            <p:ph type="sldNum" sz="quarter" idx="12"/>
          </p:nvPr>
        </p:nvSpPr>
        <p:spPr/>
        <p:txBody>
          <a:bodyPr/>
          <a:lstStyle>
            <a:lvl1pPr>
              <a:defRPr/>
            </a:lvl1pPr>
          </a:lstStyle>
          <a:p>
            <a:fld id="{3D1D501C-F9AD-4BE8-B4BC-4BA1414BB2D0}" type="slidenum">
              <a:rPr lang="en-CA" altLang="LID4096"/>
              <a:pPr/>
              <a:t>‹#›</a:t>
            </a:fld>
            <a:endParaRPr lang="en-CA" altLang="LID4096"/>
          </a:p>
        </p:txBody>
      </p:sp>
    </p:spTree>
    <p:extLst>
      <p:ext uri="{BB962C8B-B14F-4D97-AF65-F5344CB8AC3E}">
        <p14:creationId xmlns:p14="http://schemas.microsoft.com/office/powerpoint/2010/main" val="3269450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61CC7-F60D-2DE6-25A4-F861EEA1A4C5}"/>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305328CD-CA3C-09DA-B8B1-15D007769E8B}"/>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416D3D3B-50F1-40A2-3A62-8327D75CCE29}"/>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857573B-E393-015A-46A2-D67B45ACCBE7}"/>
              </a:ext>
            </a:extLst>
          </p:cNvPr>
          <p:cNvSpPr>
            <a:spLocks noGrp="1"/>
          </p:cNvSpPr>
          <p:nvPr>
            <p:ph type="dt" sz="half" idx="10"/>
          </p:nvPr>
        </p:nvSpPr>
        <p:spPr/>
        <p:txBody>
          <a:bodyPr/>
          <a:lstStyle>
            <a:lvl1pPr>
              <a:defRPr/>
            </a:lvl1pPr>
          </a:lstStyle>
          <a:p>
            <a:r>
              <a:rPr lang="en-CA" altLang="LID4096"/>
              <a:t>CSCW 2000, Philadelphia, PA</a:t>
            </a:r>
          </a:p>
        </p:txBody>
      </p:sp>
      <p:sp>
        <p:nvSpPr>
          <p:cNvPr id="6" name="Footer Placeholder 5">
            <a:extLst>
              <a:ext uri="{FF2B5EF4-FFF2-40B4-BE49-F238E27FC236}">
                <a16:creationId xmlns:a16="http://schemas.microsoft.com/office/drawing/2014/main" id="{74740A74-9408-3186-10DD-FCAF40151957}"/>
              </a:ext>
            </a:extLst>
          </p:cNvPr>
          <p:cNvSpPr>
            <a:spLocks noGrp="1"/>
          </p:cNvSpPr>
          <p:nvPr>
            <p:ph type="ftr" sz="quarter" idx="11"/>
          </p:nvPr>
        </p:nvSpPr>
        <p:spPr/>
        <p:txBody>
          <a:bodyPr/>
          <a:lstStyle>
            <a:lvl1pPr>
              <a:defRPr/>
            </a:lvl1pPr>
          </a:lstStyle>
          <a:p>
            <a:endParaRPr lang="en-CA" altLang="LID4096"/>
          </a:p>
        </p:txBody>
      </p:sp>
      <p:sp>
        <p:nvSpPr>
          <p:cNvPr id="7" name="Slide Number Placeholder 6">
            <a:extLst>
              <a:ext uri="{FF2B5EF4-FFF2-40B4-BE49-F238E27FC236}">
                <a16:creationId xmlns:a16="http://schemas.microsoft.com/office/drawing/2014/main" id="{83B96EC8-3804-B6E3-A77A-DBD20BA18967}"/>
              </a:ext>
            </a:extLst>
          </p:cNvPr>
          <p:cNvSpPr>
            <a:spLocks noGrp="1"/>
          </p:cNvSpPr>
          <p:nvPr>
            <p:ph type="sldNum" sz="quarter" idx="12"/>
          </p:nvPr>
        </p:nvSpPr>
        <p:spPr/>
        <p:txBody>
          <a:bodyPr/>
          <a:lstStyle>
            <a:lvl1pPr>
              <a:defRPr/>
            </a:lvl1pPr>
          </a:lstStyle>
          <a:p>
            <a:fld id="{21D025C1-2C42-4264-8606-7171A204AA1D}" type="slidenum">
              <a:rPr lang="en-CA" altLang="LID4096"/>
              <a:pPr/>
              <a:t>‹#›</a:t>
            </a:fld>
            <a:endParaRPr lang="en-CA" altLang="LID4096"/>
          </a:p>
        </p:txBody>
      </p:sp>
    </p:spTree>
    <p:extLst>
      <p:ext uri="{BB962C8B-B14F-4D97-AF65-F5344CB8AC3E}">
        <p14:creationId xmlns:p14="http://schemas.microsoft.com/office/powerpoint/2010/main" val="718521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99997-218A-AD13-2A70-882C9678ED2E}"/>
              </a:ext>
            </a:extLst>
          </p:cNvPr>
          <p:cNvSpPr>
            <a:spLocks noGrp="1"/>
          </p:cNvSpPr>
          <p:nvPr>
            <p:ph type="title"/>
          </p:nvPr>
        </p:nvSpPr>
        <p:spPr>
          <a:xfrm>
            <a:off x="630238" y="365125"/>
            <a:ext cx="78867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260E3631-6307-153D-B9DE-0D3D1A6DE40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792E4B-1FBA-869E-742D-73154835A6DC}"/>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674EBE4A-4706-5217-245F-E8B43C7C99C3}"/>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E12D7D-D8C3-8FF4-45E0-5D51A7F9EBCD}"/>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A3A6D7B7-3970-E435-626B-FB6B994D2B05}"/>
              </a:ext>
            </a:extLst>
          </p:cNvPr>
          <p:cNvSpPr>
            <a:spLocks noGrp="1"/>
          </p:cNvSpPr>
          <p:nvPr>
            <p:ph type="dt" sz="half" idx="10"/>
          </p:nvPr>
        </p:nvSpPr>
        <p:spPr/>
        <p:txBody>
          <a:bodyPr/>
          <a:lstStyle>
            <a:lvl1pPr>
              <a:defRPr/>
            </a:lvl1pPr>
          </a:lstStyle>
          <a:p>
            <a:r>
              <a:rPr lang="en-CA" altLang="LID4096"/>
              <a:t>CSCW 2000, Philadelphia, PA</a:t>
            </a:r>
          </a:p>
        </p:txBody>
      </p:sp>
      <p:sp>
        <p:nvSpPr>
          <p:cNvPr id="8" name="Footer Placeholder 7">
            <a:extLst>
              <a:ext uri="{FF2B5EF4-FFF2-40B4-BE49-F238E27FC236}">
                <a16:creationId xmlns:a16="http://schemas.microsoft.com/office/drawing/2014/main" id="{DAF1D957-1DB7-8599-FED1-7844CA0746E0}"/>
              </a:ext>
            </a:extLst>
          </p:cNvPr>
          <p:cNvSpPr>
            <a:spLocks noGrp="1"/>
          </p:cNvSpPr>
          <p:nvPr>
            <p:ph type="ftr" sz="quarter" idx="11"/>
          </p:nvPr>
        </p:nvSpPr>
        <p:spPr/>
        <p:txBody>
          <a:bodyPr/>
          <a:lstStyle>
            <a:lvl1pPr>
              <a:defRPr/>
            </a:lvl1pPr>
          </a:lstStyle>
          <a:p>
            <a:endParaRPr lang="en-CA" altLang="LID4096"/>
          </a:p>
        </p:txBody>
      </p:sp>
      <p:sp>
        <p:nvSpPr>
          <p:cNvPr id="9" name="Slide Number Placeholder 8">
            <a:extLst>
              <a:ext uri="{FF2B5EF4-FFF2-40B4-BE49-F238E27FC236}">
                <a16:creationId xmlns:a16="http://schemas.microsoft.com/office/drawing/2014/main" id="{CCB46AF4-B0FB-15E5-3E10-2DB1DD0BF0DA}"/>
              </a:ext>
            </a:extLst>
          </p:cNvPr>
          <p:cNvSpPr>
            <a:spLocks noGrp="1"/>
          </p:cNvSpPr>
          <p:nvPr>
            <p:ph type="sldNum" sz="quarter" idx="12"/>
          </p:nvPr>
        </p:nvSpPr>
        <p:spPr/>
        <p:txBody>
          <a:bodyPr/>
          <a:lstStyle>
            <a:lvl1pPr>
              <a:defRPr/>
            </a:lvl1pPr>
          </a:lstStyle>
          <a:p>
            <a:fld id="{A1F5BB57-2566-421B-9918-67E507D399FE}" type="slidenum">
              <a:rPr lang="en-CA" altLang="LID4096"/>
              <a:pPr/>
              <a:t>‹#›</a:t>
            </a:fld>
            <a:endParaRPr lang="en-CA" altLang="LID4096"/>
          </a:p>
        </p:txBody>
      </p:sp>
    </p:spTree>
    <p:extLst>
      <p:ext uri="{BB962C8B-B14F-4D97-AF65-F5344CB8AC3E}">
        <p14:creationId xmlns:p14="http://schemas.microsoft.com/office/powerpoint/2010/main" val="3830423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233E9-6128-8108-1593-B58F951B9AA0}"/>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27EFD126-1FD3-E3DE-4A41-337B1D12355D}"/>
              </a:ext>
            </a:extLst>
          </p:cNvPr>
          <p:cNvSpPr>
            <a:spLocks noGrp="1"/>
          </p:cNvSpPr>
          <p:nvPr>
            <p:ph type="dt" sz="half" idx="10"/>
          </p:nvPr>
        </p:nvSpPr>
        <p:spPr/>
        <p:txBody>
          <a:bodyPr/>
          <a:lstStyle>
            <a:lvl1pPr>
              <a:defRPr/>
            </a:lvl1pPr>
          </a:lstStyle>
          <a:p>
            <a:r>
              <a:rPr lang="en-CA" altLang="LID4096"/>
              <a:t>CSCW 2000, Philadelphia, PA</a:t>
            </a:r>
          </a:p>
        </p:txBody>
      </p:sp>
      <p:sp>
        <p:nvSpPr>
          <p:cNvPr id="4" name="Footer Placeholder 3">
            <a:extLst>
              <a:ext uri="{FF2B5EF4-FFF2-40B4-BE49-F238E27FC236}">
                <a16:creationId xmlns:a16="http://schemas.microsoft.com/office/drawing/2014/main" id="{175A3198-BFFB-F063-855F-1D712FAF01E1}"/>
              </a:ext>
            </a:extLst>
          </p:cNvPr>
          <p:cNvSpPr>
            <a:spLocks noGrp="1"/>
          </p:cNvSpPr>
          <p:nvPr>
            <p:ph type="ftr" sz="quarter" idx="11"/>
          </p:nvPr>
        </p:nvSpPr>
        <p:spPr/>
        <p:txBody>
          <a:bodyPr/>
          <a:lstStyle>
            <a:lvl1pPr>
              <a:defRPr/>
            </a:lvl1pPr>
          </a:lstStyle>
          <a:p>
            <a:endParaRPr lang="en-CA" altLang="LID4096"/>
          </a:p>
        </p:txBody>
      </p:sp>
      <p:sp>
        <p:nvSpPr>
          <p:cNvPr id="5" name="Slide Number Placeholder 4">
            <a:extLst>
              <a:ext uri="{FF2B5EF4-FFF2-40B4-BE49-F238E27FC236}">
                <a16:creationId xmlns:a16="http://schemas.microsoft.com/office/drawing/2014/main" id="{C79FAF69-31AE-8E59-743A-69A0FDDB2425}"/>
              </a:ext>
            </a:extLst>
          </p:cNvPr>
          <p:cNvSpPr>
            <a:spLocks noGrp="1"/>
          </p:cNvSpPr>
          <p:nvPr>
            <p:ph type="sldNum" sz="quarter" idx="12"/>
          </p:nvPr>
        </p:nvSpPr>
        <p:spPr/>
        <p:txBody>
          <a:bodyPr/>
          <a:lstStyle>
            <a:lvl1pPr>
              <a:defRPr/>
            </a:lvl1pPr>
          </a:lstStyle>
          <a:p>
            <a:fld id="{CC3D3189-538C-4252-AA2D-919023722DBE}" type="slidenum">
              <a:rPr lang="en-CA" altLang="LID4096"/>
              <a:pPr/>
              <a:t>‹#›</a:t>
            </a:fld>
            <a:endParaRPr lang="en-CA" altLang="LID4096"/>
          </a:p>
        </p:txBody>
      </p:sp>
    </p:spTree>
    <p:extLst>
      <p:ext uri="{BB962C8B-B14F-4D97-AF65-F5344CB8AC3E}">
        <p14:creationId xmlns:p14="http://schemas.microsoft.com/office/powerpoint/2010/main" val="964663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20347C-B666-7257-02AF-68C2C108440D}"/>
              </a:ext>
            </a:extLst>
          </p:cNvPr>
          <p:cNvSpPr>
            <a:spLocks noGrp="1"/>
          </p:cNvSpPr>
          <p:nvPr>
            <p:ph type="dt" sz="half" idx="10"/>
          </p:nvPr>
        </p:nvSpPr>
        <p:spPr/>
        <p:txBody>
          <a:bodyPr/>
          <a:lstStyle>
            <a:lvl1pPr>
              <a:defRPr/>
            </a:lvl1pPr>
          </a:lstStyle>
          <a:p>
            <a:r>
              <a:rPr lang="en-CA" altLang="LID4096"/>
              <a:t>CSCW 2000, Philadelphia, PA</a:t>
            </a:r>
          </a:p>
        </p:txBody>
      </p:sp>
      <p:sp>
        <p:nvSpPr>
          <p:cNvPr id="3" name="Footer Placeholder 2">
            <a:extLst>
              <a:ext uri="{FF2B5EF4-FFF2-40B4-BE49-F238E27FC236}">
                <a16:creationId xmlns:a16="http://schemas.microsoft.com/office/drawing/2014/main" id="{041CA040-99B6-B11B-805C-F471AAEE5BF0}"/>
              </a:ext>
            </a:extLst>
          </p:cNvPr>
          <p:cNvSpPr>
            <a:spLocks noGrp="1"/>
          </p:cNvSpPr>
          <p:nvPr>
            <p:ph type="ftr" sz="quarter" idx="11"/>
          </p:nvPr>
        </p:nvSpPr>
        <p:spPr/>
        <p:txBody>
          <a:bodyPr/>
          <a:lstStyle>
            <a:lvl1pPr>
              <a:defRPr/>
            </a:lvl1pPr>
          </a:lstStyle>
          <a:p>
            <a:endParaRPr lang="en-CA" altLang="LID4096"/>
          </a:p>
        </p:txBody>
      </p:sp>
      <p:sp>
        <p:nvSpPr>
          <p:cNvPr id="4" name="Slide Number Placeholder 3">
            <a:extLst>
              <a:ext uri="{FF2B5EF4-FFF2-40B4-BE49-F238E27FC236}">
                <a16:creationId xmlns:a16="http://schemas.microsoft.com/office/drawing/2014/main" id="{3A038338-16C9-EE9E-30F2-54B62FF000EA}"/>
              </a:ext>
            </a:extLst>
          </p:cNvPr>
          <p:cNvSpPr>
            <a:spLocks noGrp="1"/>
          </p:cNvSpPr>
          <p:nvPr>
            <p:ph type="sldNum" sz="quarter" idx="12"/>
          </p:nvPr>
        </p:nvSpPr>
        <p:spPr/>
        <p:txBody>
          <a:bodyPr/>
          <a:lstStyle>
            <a:lvl1pPr>
              <a:defRPr/>
            </a:lvl1pPr>
          </a:lstStyle>
          <a:p>
            <a:fld id="{93A756E8-279C-4DCE-A854-CAE6AE099807}" type="slidenum">
              <a:rPr lang="en-CA" altLang="LID4096"/>
              <a:pPr/>
              <a:t>‹#›</a:t>
            </a:fld>
            <a:endParaRPr lang="en-CA" altLang="LID4096"/>
          </a:p>
        </p:txBody>
      </p:sp>
    </p:spTree>
    <p:extLst>
      <p:ext uri="{BB962C8B-B14F-4D97-AF65-F5344CB8AC3E}">
        <p14:creationId xmlns:p14="http://schemas.microsoft.com/office/powerpoint/2010/main" val="3125700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3F163-AC5C-0323-E27D-0DF75EC14CF4}"/>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19E7FE49-148D-D9E9-C116-FE3A1A2D4DE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273C9947-2D76-74B9-AECB-941C4A456EE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A2DB0F-25E2-7F2F-EE72-7A45F9FAAFD7}"/>
              </a:ext>
            </a:extLst>
          </p:cNvPr>
          <p:cNvSpPr>
            <a:spLocks noGrp="1"/>
          </p:cNvSpPr>
          <p:nvPr>
            <p:ph type="dt" sz="half" idx="10"/>
          </p:nvPr>
        </p:nvSpPr>
        <p:spPr/>
        <p:txBody>
          <a:bodyPr/>
          <a:lstStyle>
            <a:lvl1pPr>
              <a:defRPr/>
            </a:lvl1pPr>
          </a:lstStyle>
          <a:p>
            <a:r>
              <a:rPr lang="en-CA" altLang="LID4096"/>
              <a:t>CSCW 2000, Philadelphia, PA</a:t>
            </a:r>
          </a:p>
        </p:txBody>
      </p:sp>
      <p:sp>
        <p:nvSpPr>
          <p:cNvPr id="6" name="Footer Placeholder 5">
            <a:extLst>
              <a:ext uri="{FF2B5EF4-FFF2-40B4-BE49-F238E27FC236}">
                <a16:creationId xmlns:a16="http://schemas.microsoft.com/office/drawing/2014/main" id="{821D861C-EE39-C35D-21CA-083DA41326F0}"/>
              </a:ext>
            </a:extLst>
          </p:cNvPr>
          <p:cNvSpPr>
            <a:spLocks noGrp="1"/>
          </p:cNvSpPr>
          <p:nvPr>
            <p:ph type="ftr" sz="quarter" idx="11"/>
          </p:nvPr>
        </p:nvSpPr>
        <p:spPr/>
        <p:txBody>
          <a:bodyPr/>
          <a:lstStyle>
            <a:lvl1pPr>
              <a:defRPr/>
            </a:lvl1pPr>
          </a:lstStyle>
          <a:p>
            <a:endParaRPr lang="en-CA" altLang="LID4096"/>
          </a:p>
        </p:txBody>
      </p:sp>
      <p:sp>
        <p:nvSpPr>
          <p:cNvPr id="7" name="Slide Number Placeholder 6">
            <a:extLst>
              <a:ext uri="{FF2B5EF4-FFF2-40B4-BE49-F238E27FC236}">
                <a16:creationId xmlns:a16="http://schemas.microsoft.com/office/drawing/2014/main" id="{62C89246-FE99-B418-5C12-992F04E475B7}"/>
              </a:ext>
            </a:extLst>
          </p:cNvPr>
          <p:cNvSpPr>
            <a:spLocks noGrp="1"/>
          </p:cNvSpPr>
          <p:nvPr>
            <p:ph type="sldNum" sz="quarter" idx="12"/>
          </p:nvPr>
        </p:nvSpPr>
        <p:spPr/>
        <p:txBody>
          <a:bodyPr/>
          <a:lstStyle>
            <a:lvl1pPr>
              <a:defRPr/>
            </a:lvl1pPr>
          </a:lstStyle>
          <a:p>
            <a:fld id="{49BD8E72-A59A-407A-9A49-873AECA0A4D7}" type="slidenum">
              <a:rPr lang="en-CA" altLang="LID4096"/>
              <a:pPr/>
              <a:t>‹#›</a:t>
            </a:fld>
            <a:endParaRPr lang="en-CA" altLang="LID4096"/>
          </a:p>
        </p:txBody>
      </p:sp>
    </p:spTree>
    <p:extLst>
      <p:ext uri="{BB962C8B-B14F-4D97-AF65-F5344CB8AC3E}">
        <p14:creationId xmlns:p14="http://schemas.microsoft.com/office/powerpoint/2010/main" val="1039361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D9C0B-16A8-F7F9-C5AB-85547476D7A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F183D9A-F9B3-E705-B914-63289E5C6E65}"/>
              </a:ext>
            </a:extLst>
          </p:cNvPr>
          <p:cNvSpPr>
            <a:spLocks noGrp="1" noChangeAspect="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6932979B-3640-D17D-B9ED-FF37AFD9CBB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A4EB56-9F57-0317-9FF1-65585AF4FC36}"/>
              </a:ext>
            </a:extLst>
          </p:cNvPr>
          <p:cNvSpPr>
            <a:spLocks noGrp="1"/>
          </p:cNvSpPr>
          <p:nvPr>
            <p:ph type="dt" sz="half" idx="10"/>
          </p:nvPr>
        </p:nvSpPr>
        <p:spPr/>
        <p:txBody>
          <a:bodyPr/>
          <a:lstStyle>
            <a:lvl1pPr>
              <a:defRPr/>
            </a:lvl1pPr>
          </a:lstStyle>
          <a:p>
            <a:r>
              <a:rPr lang="en-CA" altLang="LID4096"/>
              <a:t>CSCW 2000, Philadelphia, PA</a:t>
            </a:r>
          </a:p>
        </p:txBody>
      </p:sp>
      <p:sp>
        <p:nvSpPr>
          <p:cNvPr id="6" name="Footer Placeholder 5">
            <a:extLst>
              <a:ext uri="{FF2B5EF4-FFF2-40B4-BE49-F238E27FC236}">
                <a16:creationId xmlns:a16="http://schemas.microsoft.com/office/drawing/2014/main" id="{103643BB-AEDC-E05F-76FB-7564013217D0}"/>
              </a:ext>
            </a:extLst>
          </p:cNvPr>
          <p:cNvSpPr>
            <a:spLocks noGrp="1"/>
          </p:cNvSpPr>
          <p:nvPr>
            <p:ph type="ftr" sz="quarter" idx="11"/>
          </p:nvPr>
        </p:nvSpPr>
        <p:spPr/>
        <p:txBody>
          <a:bodyPr/>
          <a:lstStyle>
            <a:lvl1pPr>
              <a:defRPr/>
            </a:lvl1pPr>
          </a:lstStyle>
          <a:p>
            <a:endParaRPr lang="en-CA" altLang="LID4096"/>
          </a:p>
        </p:txBody>
      </p:sp>
      <p:sp>
        <p:nvSpPr>
          <p:cNvPr id="7" name="Slide Number Placeholder 6">
            <a:extLst>
              <a:ext uri="{FF2B5EF4-FFF2-40B4-BE49-F238E27FC236}">
                <a16:creationId xmlns:a16="http://schemas.microsoft.com/office/drawing/2014/main" id="{748C7C1D-02B7-FE9E-0B2E-733D9E288DC0}"/>
              </a:ext>
            </a:extLst>
          </p:cNvPr>
          <p:cNvSpPr>
            <a:spLocks noGrp="1"/>
          </p:cNvSpPr>
          <p:nvPr>
            <p:ph type="sldNum" sz="quarter" idx="12"/>
          </p:nvPr>
        </p:nvSpPr>
        <p:spPr/>
        <p:txBody>
          <a:bodyPr/>
          <a:lstStyle>
            <a:lvl1pPr>
              <a:defRPr/>
            </a:lvl1pPr>
          </a:lstStyle>
          <a:p>
            <a:fld id="{258E946C-1EE0-40C7-8E41-15748C4CA7C5}" type="slidenum">
              <a:rPr lang="en-CA" altLang="LID4096"/>
              <a:pPr/>
              <a:t>‹#›</a:t>
            </a:fld>
            <a:endParaRPr lang="en-CA" altLang="LID4096"/>
          </a:p>
        </p:txBody>
      </p:sp>
    </p:spTree>
    <p:extLst>
      <p:ext uri="{BB962C8B-B14F-4D97-AF65-F5344CB8AC3E}">
        <p14:creationId xmlns:p14="http://schemas.microsoft.com/office/powerpoint/2010/main" val="3976783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6C9EE-F34E-093D-9854-1D533A8E8487}"/>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72E2FDA-6855-3B71-487D-016C9473E2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A0655393-41FD-7908-F3EC-E2D101AAD017}"/>
              </a:ext>
            </a:extLst>
          </p:cNvPr>
          <p:cNvSpPr>
            <a:spLocks noGrp="1"/>
          </p:cNvSpPr>
          <p:nvPr>
            <p:ph type="dt" sz="half" idx="10"/>
          </p:nvPr>
        </p:nvSpPr>
        <p:spPr/>
        <p:txBody>
          <a:bodyPr/>
          <a:lstStyle>
            <a:lvl1pPr>
              <a:defRPr/>
            </a:lvl1pPr>
          </a:lstStyle>
          <a:p>
            <a:r>
              <a:rPr lang="en-CA" altLang="LID4096"/>
              <a:t>CSCW 2000, Philadelphia, PA</a:t>
            </a:r>
          </a:p>
        </p:txBody>
      </p:sp>
      <p:sp>
        <p:nvSpPr>
          <p:cNvPr id="5" name="Footer Placeholder 4">
            <a:extLst>
              <a:ext uri="{FF2B5EF4-FFF2-40B4-BE49-F238E27FC236}">
                <a16:creationId xmlns:a16="http://schemas.microsoft.com/office/drawing/2014/main" id="{1A226D65-667C-E093-D5CC-D93C941F0114}"/>
              </a:ext>
            </a:extLst>
          </p:cNvPr>
          <p:cNvSpPr>
            <a:spLocks noGrp="1"/>
          </p:cNvSpPr>
          <p:nvPr>
            <p:ph type="ftr" sz="quarter" idx="11"/>
          </p:nvPr>
        </p:nvSpPr>
        <p:spPr/>
        <p:txBody>
          <a:bodyPr/>
          <a:lstStyle>
            <a:lvl1pPr>
              <a:defRPr/>
            </a:lvl1pPr>
          </a:lstStyle>
          <a:p>
            <a:endParaRPr lang="en-CA" altLang="LID4096"/>
          </a:p>
        </p:txBody>
      </p:sp>
      <p:sp>
        <p:nvSpPr>
          <p:cNvPr id="6" name="Slide Number Placeholder 5">
            <a:extLst>
              <a:ext uri="{FF2B5EF4-FFF2-40B4-BE49-F238E27FC236}">
                <a16:creationId xmlns:a16="http://schemas.microsoft.com/office/drawing/2014/main" id="{7DA8DBE5-EB0F-B385-E6B7-0B59667B4C06}"/>
              </a:ext>
            </a:extLst>
          </p:cNvPr>
          <p:cNvSpPr>
            <a:spLocks noGrp="1"/>
          </p:cNvSpPr>
          <p:nvPr>
            <p:ph type="sldNum" sz="quarter" idx="12"/>
          </p:nvPr>
        </p:nvSpPr>
        <p:spPr/>
        <p:txBody>
          <a:bodyPr/>
          <a:lstStyle>
            <a:lvl1pPr>
              <a:defRPr/>
            </a:lvl1pPr>
          </a:lstStyle>
          <a:p>
            <a:fld id="{C5059C79-7C40-47D4-AF41-650980F82FE3}" type="slidenum">
              <a:rPr lang="en-CA" altLang="LID4096"/>
              <a:pPr/>
              <a:t>‹#›</a:t>
            </a:fld>
            <a:endParaRPr lang="en-CA" altLang="LID4096"/>
          </a:p>
        </p:txBody>
      </p:sp>
    </p:spTree>
    <p:extLst>
      <p:ext uri="{BB962C8B-B14F-4D97-AF65-F5344CB8AC3E}">
        <p14:creationId xmlns:p14="http://schemas.microsoft.com/office/powerpoint/2010/main" val="2799382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2ED8FF-0EEC-6AC2-960F-85E39C5F5963}"/>
              </a:ext>
            </a:extLst>
          </p:cNvPr>
          <p:cNvSpPr>
            <a:spLocks noGrp="1"/>
          </p:cNvSpPr>
          <p:nvPr>
            <p:ph type="title" orient="vert"/>
          </p:nvPr>
        </p:nvSpPr>
        <p:spPr>
          <a:xfrm>
            <a:off x="6515100" y="609600"/>
            <a:ext cx="1943100" cy="54864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BBAA7EED-2DB1-1E02-BB1A-9602D27F7834}"/>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1945FF75-CEA8-970A-C8E0-4E16246A403F}"/>
              </a:ext>
            </a:extLst>
          </p:cNvPr>
          <p:cNvSpPr>
            <a:spLocks noGrp="1"/>
          </p:cNvSpPr>
          <p:nvPr>
            <p:ph type="dt" sz="half" idx="10"/>
          </p:nvPr>
        </p:nvSpPr>
        <p:spPr/>
        <p:txBody>
          <a:bodyPr/>
          <a:lstStyle>
            <a:lvl1pPr>
              <a:defRPr/>
            </a:lvl1pPr>
          </a:lstStyle>
          <a:p>
            <a:r>
              <a:rPr lang="en-CA" altLang="LID4096"/>
              <a:t>CSCW 2000, Philadelphia, PA</a:t>
            </a:r>
          </a:p>
        </p:txBody>
      </p:sp>
      <p:sp>
        <p:nvSpPr>
          <p:cNvPr id="5" name="Footer Placeholder 4">
            <a:extLst>
              <a:ext uri="{FF2B5EF4-FFF2-40B4-BE49-F238E27FC236}">
                <a16:creationId xmlns:a16="http://schemas.microsoft.com/office/drawing/2014/main" id="{1260B6C4-A860-E745-6B6D-191E91DFF0E2}"/>
              </a:ext>
            </a:extLst>
          </p:cNvPr>
          <p:cNvSpPr>
            <a:spLocks noGrp="1"/>
          </p:cNvSpPr>
          <p:nvPr>
            <p:ph type="ftr" sz="quarter" idx="11"/>
          </p:nvPr>
        </p:nvSpPr>
        <p:spPr/>
        <p:txBody>
          <a:bodyPr/>
          <a:lstStyle>
            <a:lvl1pPr>
              <a:defRPr/>
            </a:lvl1pPr>
          </a:lstStyle>
          <a:p>
            <a:endParaRPr lang="en-CA" altLang="LID4096"/>
          </a:p>
        </p:txBody>
      </p:sp>
      <p:sp>
        <p:nvSpPr>
          <p:cNvPr id="6" name="Slide Number Placeholder 5">
            <a:extLst>
              <a:ext uri="{FF2B5EF4-FFF2-40B4-BE49-F238E27FC236}">
                <a16:creationId xmlns:a16="http://schemas.microsoft.com/office/drawing/2014/main" id="{7928EB85-B061-1DEF-4BB6-BF6A3F10D92D}"/>
              </a:ext>
            </a:extLst>
          </p:cNvPr>
          <p:cNvSpPr>
            <a:spLocks noGrp="1"/>
          </p:cNvSpPr>
          <p:nvPr>
            <p:ph type="sldNum" sz="quarter" idx="12"/>
          </p:nvPr>
        </p:nvSpPr>
        <p:spPr/>
        <p:txBody>
          <a:bodyPr/>
          <a:lstStyle>
            <a:lvl1pPr>
              <a:defRPr/>
            </a:lvl1pPr>
          </a:lstStyle>
          <a:p>
            <a:fld id="{7227A15E-878D-4A46-8AB5-86D5B75FDBF1}" type="slidenum">
              <a:rPr lang="en-CA" altLang="LID4096"/>
              <a:pPr/>
              <a:t>‹#›</a:t>
            </a:fld>
            <a:endParaRPr lang="en-CA" altLang="LID4096"/>
          </a:p>
        </p:txBody>
      </p:sp>
    </p:spTree>
    <p:extLst>
      <p:ext uri="{BB962C8B-B14F-4D97-AF65-F5344CB8AC3E}">
        <p14:creationId xmlns:p14="http://schemas.microsoft.com/office/powerpoint/2010/main" val="2939212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7BDAD-5ACC-43B7-3020-7D75BB20A5C8}"/>
              </a:ext>
            </a:extLst>
          </p:cNvPr>
          <p:cNvSpPr>
            <a:spLocks noGrp="1"/>
          </p:cNvSpPr>
          <p:nvPr>
            <p:ph type="title"/>
          </p:nvPr>
        </p:nvSpPr>
        <p:spPr>
          <a:xfrm>
            <a:off x="685800" y="609600"/>
            <a:ext cx="7772400" cy="1143000"/>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0E2444E3-EC11-B260-2DA5-FA79F6C56E92}"/>
              </a:ext>
            </a:extLst>
          </p:cNvPr>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hart Placeholder 3">
            <a:extLst>
              <a:ext uri="{FF2B5EF4-FFF2-40B4-BE49-F238E27FC236}">
                <a16:creationId xmlns:a16="http://schemas.microsoft.com/office/drawing/2014/main" id="{B041249A-CCD4-EBDA-5ABF-4DF97AD465D8}"/>
              </a:ext>
            </a:extLst>
          </p:cNvPr>
          <p:cNvSpPr>
            <a:spLocks noGrp="1"/>
          </p:cNvSpPr>
          <p:nvPr>
            <p:ph type="chart" sz="half" idx="2"/>
          </p:nvPr>
        </p:nvSpPr>
        <p:spPr>
          <a:xfrm>
            <a:off x="4648200" y="1981200"/>
            <a:ext cx="3810000" cy="4114800"/>
          </a:xfrm>
        </p:spPr>
        <p:txBody>
          <a:bodyPr/>
          <a:lstStyle/>
          <a:p>
            <a:endParaRPr lang="LID4096"/>
          </a:p>
        </p:txBody>
      </p:sp>
      <p:sp>
        <p:nvSpPr>
          <p:cNvPr id="5" name="Date Placeholder 4">
            <a:extLst>
              <a:ext uri="{FF2B5EF4-FFF2-40B4-BE49-F238E27FC236}">
                <a16:creationId xmlns:a16="http://schemas.microsoft.com/office/drawing/2014/main" id="{CDC29301-2D62-75BC-8F18-84656AA548C1}"/>
              </a:ext>
            </a:extLst>
          </p:cNvPr>
          <p:cNvSpPr>
            <a:spLocks noGrp="1"/>
          </p:cNvSpPr>
          <p:nvPr>
            <p:ph type="dt" sz="half" idx="10"/>
          </p:nvPr>
        </p:nvSpPr>
        <p:spPr>
          <a:xfrm>
            <a:off x="76200" y="6553200"/>
            <a:ext cx="1905000" cy="228600"/>
          </a:xfrm>
        </p:spPr>
        <p:txBody>
          <a:bodyPr/>
          <a:lstStyle>
            <a:lvl1pPr>
              <a:defRPr/>
            </a:lvl1pPr>
          </a:lstStyle>
          <a:p>
            <a:r>
              <a:rPr lang="en-CA" altLang="LID4096"/>
              <a:t>CSCW 2000, Philadelphia, PA</a:t>
            </a:r>
          </a:p>
        </p:txBody>
      </p:sp>
      <p:sp>
        <p:nvSpPr>
          <p:cNvPr id="6" name="Footer Placeholder 5">
            <a:extLst>
              <a:ext uri="{FF2B5EF4-FFF2-40B4-BE49-F238E27FC236}">
                <a16:creationId xmlns:a16="http://schemas.microsoft.com/office/drawing/2014/main" id="{05D2BD36-AB98-12C5-C34B-09F72C537E7A}"/>
              </a:ext>
            </a:extLst>
          </p:cNvPr>
          <p:cNvSpPr>
            <a:spLocks noGrp="1"/>
          </p:cNvSpPr>
          <p:nvPr>
            <p:ph type="ftr" sz="quarter" idx="11"/>
          </p:nvPr>
        </p:nvSpPr>
        <p:spPr>
          <a:xfrm>
            <a:off x="3124200" y="6248400"/>
            <a:ext cx="2895600" cy="457200"/>
          </a:xfrm>
        </p:spPr>
        <p:txBody>
          <a:bodyPr/>
          <a:lstStyle>
            <a:lvl1pPr>
              <a:defRPr/>
            </a:lvl1pPr>
          </a:lstStyle>
          <a:p>
            <a:endParaRPr lang="en-CA" altLang="LID4096"/>
          </a:p>
        </p:txBody>
      </p:sp>
      <p:sp>
        <p:nvSpPr>
          <p:cNvPr id="7" name="Slide Number Placeholder 6">
            <a:extLst>
              <a:ext uri="{FF2B5EF4-FFF2-40B4-BE49-F238E27FC236}">
                <a16:creationId xmlns:a16="http://schemas.microsoft.com/office/drawing/2014/main" id="{7524CC50-B77A-E92F-5E5B-47BD9351E1B7}"/>
              </a:ext>
            </a:extLst>
          </p:cNvPr>
          <p:cNvSpPr>
            <a:spLocks noGrp="1"/>
          </p:cNvSpPr>
          <p:nvPr>
            <p:ph type="sldNum" sz="quarter" idx="12"/>
          </p:nvPr>
        </p:nvSpPr>
        <p:spPr>
          <a:xfrm>
            <a:off x="6553200" y="6248400"/>
            <a:ext cx="1905000" cy="457200"/>
          </a:xfrm>
        </p:spPr>
        <p:txBody>
          <a:bodyPr/>
          <a:lstStyle>
            <a:lvl1pPr>
              <a:defRPr/>
            </a:lvl1pPr>
          </a:lstStyle>
          <a:p>
            <a:fld id="{48D72107-D252-44CB-87D8-97FB8A278570}" type="slidenum">
              <a:rPr lang="en-CA" altLang="LID4096"/>
              <a:pPr/>
              <a:t>‹#›</a:t>
            </a:fld>
            <a:endParaRPr lang="en-CA" altLang="LID4096"/>
          </a:p>
        </p:txBody>
      </p:sp>
    </p:spTree>
    <p:extLst>
      <p:ext uri="{BB962C8B-B14F-4D97-AF65-F5344CB8AC3E}">
        <p14:creationId xmlns:p14="http://schemas.microsoft.com/office/powerpoint/2010/main" val="636817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B8506C0-E085-AF61-256E-AA973D6A3CE6}"/>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CA" altLang="LID4096"/>
              <a:t>Click to edit Master title style</a:t>
            </a:r>
          </a:p>
        </p:txBody>
      </p:sp>
      <p:sp>
        <p:nvSpPr>
          <p:cNvPr id="1027" name="Rectangle 3">
            <a:extLst>
              <a:ext uri="{FF2B5EF4-FFF2-40B4-BE49-F238E27FC236}">
                <a16:creationId xmlns:a16="http://schemas.microsoft.com/office/drawing/2014/main" id="{B2EC9BED-C286-3782-F967-87157CFC6A4D}"/>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CA" altLang="LID4096"/>
              <a:t>Click to edit Master text styles</a:t>
            </a:r>
          </a:p>
          <a:p>
            <a:pPr lvl="1"/>
            <a:r>
              <a:rPr lang="en-CA" altLang="LID4096"/>
              <a:t>Second level</a:t>
            </a:r>
          </a:p>
          <a:p>
            <a:pPr lvl="2"/>
            <a:r>
              <a:rPr lang="en-CA" altLang="LID4096"/>
              <a:t>Third level</a:t>
            </a:r>
          </a:p>
          <a:p>
            <a:pPr lvl="3"/>
            <a:r>
              <a:rPr lang="en-CA" altLang="LID4096"/>
              <a:t>Fourth level</a:t>
            </a:r>
          </a:p>
          <a:p>
            <a:pPr lvl="4"/>
            <a:r>
              <a:rPr lang="en-CA" altLang="LID4096"/>
              <a:t>Fifth level</a:t>
            </a:r>
          </a:p>
        </p:txBody>
      </p:sp>
      <p:sp>
        <p:nvSpPr>
          <p:cNvPr id="1028" name="Rectangle 4">
            <a:extLst>
              <a:ext uri="{FF2B5EF4-FFF2-40B4-BE49-F238E27FC236}">
                <a16:creationId xmlns:a16="http://schemas.microsoft.com/office/drawing/2014/main" id="{5A99216F-561A-AE9B-9EA5-2F048A301D91}"/>
              </a:ext>
            </a:extLst>
          </p:cNvPr>
          <p:cNvSpPr>
            <a:spLocks noGrp="1" noChangeArrowheads="1"/>
          </p:cNvSpPr>
          <p:nvPr>
            <p:ph type="dt" sz="half" idx="2"/>
          </p:nvPr>
        </p:nvSpPr>
        <p:spPr bwMode="auto">
          <a:xfrm>
            <a:off x="76200" y="6553200"/>
            <a:ext cx="1905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atin typeface="+mn-lt"/>
              </a:defRPr>
            </a:lvl1pPr>
          </a:lstStyle>
          <a:p>
            <a:r>
              <a:rPr lang="en-CA" altLang="LID4096"/>
              <a:t>CSCW 2000, Philadelphia, PA</a:t>
            </a:r>
          </a:p>
        </p:txBody>
      </p:sp>
      <p:sp>
        <p:nvSpPr>
          <p:cNvPr id="1029" name="Rectangle 5">
            <a:extLst>
              <a:ext uri="{FF2B5EF4-FFF2-40B4-BE49-F238E27FC236}">
                <a16:creationId xmlns:a16="http://schemas.microsoft.com/office/drawing/2014/main" id="{FCD0845D-9FE9-26F6-77A1-BD494E9B36C0}"/>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CA" altLang="LID4096"/>
          </a:p>
        </p:txBody>
      </p:sp>
      <p:sp>
        <p:nvSpPr>
          <p:cNvPr id="1030" name="Rectangle 6">
            <a:extLst>
              <a:ext uri="{FF2B5EF4-FFF2-40B4-BE49-F238E27FC236}">
                <a16:creationId xmlns:a16="http://schemas.microsoft.com/office/drawing/2014/main" id="{973D57C0-13C2-DA66-7811-F66BD661E99A}"/>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8247B740-2EDA-49DA-AC4D-EB6ED8F216F1}" type="slidenum">
              <a:rPr lang="en-CA" altLang="LID4096"/>
              <a:pPr/>
              <a:t>‹#›</a:t>
            </a:fld>
            <a:endParaRPr lang="en-CA" altLang="LID4096"/>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ahoma" panose="020B0604030504040204" pitchFamily="34" charset="0"/>
        </a:defRPr>
      </a:lvl2pPr>
      <a:lvl3pPr algn="ctr" rtl="0" fontAlgn="base">
        <a:spcBef>
          <a:spcPct val="0"/>
        </a:spcBef>
        <a:spcAft>
          <a:spcPct val="0"/>
        </a:spcAft>
        <a:defRPr sz="4400">
          <a:solidFill>
            <a:schemeClr val="tx2"/>
          </a:solidFill>
          <a:latin typeface="Tahoma" panose="020B0604030504040204" pitchFamily="34" charset="0"/>
        </a:defRPr>
      </a:lvl3pPr>
      <a:lvl4pPr algn="ctr" rtl="0" fontAlgn="base">
        <a:spcBef>
          <a:spcPct val="0"/>
        </a:spcBef>
        <a:spcAft>
          <a:spcPct val="0"/>
        </a:spcAft>
        <a:defRPr sz="4400">
          <a:solidFill>
            <a:schemeClr val="tx2"/>
          </a:solidFill>
          <a:latin typeface="Tahoma" panose="020B0604030504040204" pitchFamily="34" charset="0"/>
        </a:defRPr>
      </a:lvl4pPr>
      <a:lvl5pPr algn="ctr" rtl="0" fontAlgn="base">
        <a:spcBef>
          <a:spcPct val="0"/>
        </a:spcBef>
        <a:spcAft>
          <a:spcPct val="0"/>
        </a:spcAft>
        <a:defRPr sz="4400">
          <a:solidFill>
            <a:schemeClr val="tx2"/>
          </a:solidFill>
          <a:latin typeface="Tahoma" panose="020B0604030504040204" pitchFamily="34" charset="0"/>
        </a:defRPr>
      </a:lvl5pPr>
      <a:lvl6pPr marL="457200" algn="ctr" rtl="0" fontAlgn="base">
        <a:spcBef>
          <a:spcPct val="0"/>
        </a:spcBef>
        <a:spcAft>
          <a:spcPct val="0"/>
        </a:spcAft>
        <a:defRPr sz="4400">
          <a:solidFill>
            <a:schemeClr val="tx2"/>
          </a:solidFill>
          <a:latin typeface="Tahoma" panose="020B0604030504040204" pitchFamily="34" charset="0"/>
        </a:defRPr>
      </a:lvl6pPr>
      <a:lvl7pPr marL="914400" algn="ctr" rtl="0" fontAlgn="base">
        <a:spcBef>
          <a:spcPct val="0"/>
        </a:spcBef>
        <a:spcAft>
          <a:spcPct val="0"/>
        </a:spcAft>
        <a:defRPr sz="4400">
          <a:solidFill>
            <a:schemeClr val="tx2"/>
          </a:solidFill>
          <a:latin typeface="Tahoma" panose="020B0604030504040204" pitchFamily="34" charset="0"/>
        </a:defRPr>
      </a:lvl7pPr>
      <a:lvl8pPr marL="1371600" algn="ctr" rtl="0" fontAlgn="base">
        <a:spcBef>
          <a:spcPct val="0"/>
        </a:spcBef>
        <a:spcAft>
          <a:spcPct val="0"/>
        </a:spcAft>
        <a:defRPr sz="4400">
          <a:solidFill>
            <a:schemeClr val="tx2"/>
          </a:solidFill>
          <a:latin typeface="Tahoma" panose="020B0604030504040204" pitchFamily="34" charset="0"/>
        </a:defRPr>
      </a:lvl8pPr>
      <a:lvl9pPr marL="1828800" algn="ctr" rtl="0" fontAlgn="base">
        <a:spcBef>
          <a:spcPct val="0"/>
        </a:spcBef>
        <a:spcAft>
          <a:spcPct val="0"/>
        </a:spcAft>
        <a:defRPr sz="4400">
          <a:solidFill>
            <a:schemeClr val="tx2"/>
          </a:solidFill>
          <a:latin typeface="Tahoma" panose="020B060403050404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microsoft.com/office/2007/relationships/media" Target="../media/media3.mp4"/><Relationship Id="rId7" Type="http://schemas.openxmlformats.org/officeDocument/2006/relationships/image" Target="../media/image1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video" Target="../media/media3.mp4"/></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8" Type="http://schemas.openxmlformats.org/officeDocument/2006/relationships/video" Target="../media/media7.mp4"/><Relationship Id="rId3" Type="http://schemas.microsoft.com/office/2007/relationships/media" Target="../media/media5.mp4"/><Relationship Id="rId7" Type="http://schemas.microsoft.com/office/2007/relationships/media" Target="../media/media7.mp4"/><Relationship Id="rId12" Type="http://schemas.openxmlformats.org/officeDocument/2006/relationships/image" Target="../media/image16.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video" Target="../media/media6.mp4"/><Relationship Id="rId11" Type="http://schemas.openxmlformats.org/officeDocument/2006/relationships/image" Target="../media/image13.png"/><Relationship Id="rId5" Type="http://schemas.microsoft.com/office/2007/relationships/media" Target="../media/media6.mp4"/><Relationship Id="rId10" Type="http://schemas.openxmlformats.org/officeDocument/2006/relationships/notesSlide" Target="../notesSlides/notesSlide5.xml"/><Relationship Id="rId4" Type="http://schemas.openxmlformats.org/officeDocument/2006/relationships/video" Target="../media/media5.mp4"/><Relationship Id="rId9"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oleObject" Target="../embeddings/oleObject7.bin"/><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8.png"/><Relationship Id="rId11" Type="http://schemas.openxmlformats.org/officeDocument/2006/relationships/oleObject" Target="../embeddings/oleObject6.bin"/><Relationship Id="rId5" Type="http://schemas.openxmlformats.org/officeDocument/2006/relationships/oleObject" Target="../embeddings/oleObject3.bin"/><Relationship Id="rId10" Type="http://schemas.openxmlformats.org/officeDocument/2006/relationships/image" Target="../media/image20.png"/><Relationship Id="rId4" Type="http://schemas.openxmlformats.org/officeDocument/2006/relationships/image" Target="../media/image17.png"/><Relationship Id="rId9" Type="http://schemas.openxmlformats.org/officeDocument/2006/relationships/oleObject" Target="../embeddings/oleObject5.bin"/><Relationship Id="rId14" Type="http://schemas.openxmlformats.org/officeDocument/2006/relationships/image" Target="../media/image22.png"/></Relationships>
</file>

<file path=ppt/slides/_rels/slide8.xml.rels><?xml version="1.0" encoding="UTF-8" standalone="yes"?>
<Relationships xmlns="http://schemas.openxmlformats.org/package/2006/relationships"><Relationship Id="rId13" Type="http://schemas.openxmlformats.org/officeDocument/2006/relationships/oleObject" Target="../embeddings/oleObject13.bin"/><Relationship Id="rId18" Type="http://schemas.openxmlformats.org/officeDocument/2006/relationships/image" Target="../media/image30.png"/><Relationship Id="rId26" Type="http://schemas.openxmlformats.org/officeDocument/2006/relationships/image" Target="../media/image34.png"/><Relationship Id="rId39" Type="http://schemas.openxmlformats.org/officeDocument/2006/relationships/oleObject" Target="../embeddings/oleObject26.bin"/><Relationship Id="rId21" Type="http://schemas.openxmlformats.org/officeDocument/2006/relationships/oleObject" Target="../embeddings/oleObject17.bin"/><Relationship Id="rId34" Type="http://schemas.openxmlformats.org/officeDocument/2006/relationships/image" Target="../media/image38.png"/><Relationship Id="rId42" Type="http://schemas.openxmlformats.org/officeDocument/2006/relationships/image" Target="../media/image42.png"/><Relationship Id="rId7" Type="http://schemas.openxmlformats.org/officeDocument/2006/relationships/oleObject" Target="../embeddings/oleObject10.bin"/><Relationship Id="rId2" Type="http://schemas.openxmlformats.org/officeDocument/2006/relationships/notesSlide" Target="../notesSlides/notesSlide7.xml"/><Relationship Id="rId16" Type="http://schemas.openxmlformats.org/officeDocument/2006/relationships/image" Target="../media/image29.png"/><Relationship Id="rId20" Type="http://schemas.openxmlformats.org/officeDocument/2006/relationships/image" Target="../media/image31.png"/><Relationship Id="rId29" Type="http://schemas.openxmlformats.org/officeDocument/2006/relationships/oleObject" Target="../embeddings/oleObject21.bin"/><Relationship Id="rId41" Type="http://schemas.openxmlformats.org/officeDocument/2006/relationships/oleObject" Target="../embeddings/oleObject27.bin"/><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oleObject" Target="../embeddings/oleObject12.bin"/><Relationship Id="rId24" Type="http://schemas.openxmlformats.org/officeDocument/2006/relationships/image" Target="../media/image33.png"/><Relationship Id="rId32" Type="http://schemas.openxmlformats.org/officeDocument/2006/relationships/image" Target="../media/image37.png"/><Relationship Id="rId37" Type="http://schemas.openxmlformats.org/officeDocument/2006/relationships/oleObject" Target="../embeddings/oleObject25.bin"/><Relationship Id="rId40" Type="http://schemas.openxmlformats.org/officeDocument/2006/relationships/image" Target="../media/image41.png"/><Relationship Id="rId5" Type="http://schemas.openxmlformats.org/officeDocument/2006/relationships/oleObject" Target="../embeddings/oleObject9.bin"/><Relationship Id="rId15" Type="http://schemas.openxmlformats.org/officeDocument/2006/relationships/oleObject" Target="../embeddings/oleObject14.bin"/><Relationship Id="rId23" Type="http://schemas.openxmlformats.org/officeDocument/2006/relationships/oleObject" Target="../embeddings/oleObject18.bin"/><Relationship Id="rId28" Type="http://schemas.openxmlformats.org/officeDocument/2006/relationships/image" Target="../media/image35.png"/><Relationship Id="rId36" Type="http://schemas.openxmlformats.org/officeDocument/2006/relationships/image" Target="../media/image39.png"/><Relationship Id="rId10" Type="http://schemas.openxmlformats.org/officeDocument/2006/relationships/image" Target="../media/image26.png"/><Relationship Id="rId19" Type="http://schemas.openxmlformats.org/officeDocument/2006/relationships/oleObject" Target="../embeddings/oleObject16.bin"/><Relationship Id="rId31" Type="http://schemas.openxmlformats.org/officeDocument/2006/relationships/oleObject" Target="../embeddings/oleObject22.bin"/><Relationship Id="rId4" Type="http://schemas.openxmlformats.org/officeDocument/2006/relationships/image" Target="../media/image23.png"/><Relationship Id="rId9" Type="http://schemas.openxmlformats.org/officeDocument/2006/relationships/oleObject" Target="../embeddings/oleObject11.bin"/><Relationship Id="rId14" Type="http://schemas.openxmlformats.org/officeDocument/2006/relationships/image" Target="../media/image28.png"/><Relationship Id="rId22" Type="http://schemas.openxmlformats.org/officeDocument/2006/relationships/image" Target="../media/image32.png"/><Relationship Id="rId27" Type="http://schemas.openxmlformats.org/officeDocument/2006/relationships/oleObject" Target="../embeddings/oleObject20.bin"/><Relationship Id="rId30" Type="http://schemas.openxmlformats.org/officeDocument/2006/relationships/image" Target="../media/image36.png"/><Relationship Id="rId35" Type="http://schemas.openxmlformats.org/officeDocument/2006/relationships/oleObject" Target="../embeddings/oleObject24.bin"/><Relationship Id="rId8" Type="http://schemas.openxmlformats.org/officeDocument/2006/relationships/image" Target="../media/image25.png"/><Relationship Id="rId3" Type="http://schemas.openxmlformats.org/officeDocument/2006/relationships/oleObject" Target="../embeddings/oleObject8.bin"/><Relationship Id="rId12" Type="http://schemas.openxmlformats.org/officeDocument/2006/relationships/image" Target="../media/image27.png"/><Relationship Id="rId17" Type="http://schemas.openxmlformats.org/officeDocument/2006/relationships/oleObject" Target="../embeddings/oleObject15.bin"/><Relationship Id="rId25" Type="http://schemas.openxmlformats.org/officeDocument/2006/relationships/oleObject" Target="../embeddings/oleObject19.bin"/><Relationship Id="rId33" Type="http://schemas.openxmlformats.org/officeDocument/2006/relationships/oleObject" Target="../embeddings/oleObject23.bin"/><Relationship Id="rId38" Type="http://schemas.openxmlformats.org/officeDocument/2006/relationships/image" Target="../media/image40.png"/></Relationships>
</file>

<file path=ppt/slides/_rels/slide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oleObject" Target="../embeddings/oleObject28.bin"/><Relationship Id="rId7" Type="http://schemas.openxmlformats.org/officeDocument/2006/relationships/oleObject" Target="../embeddings/oleObject30.bin"/><Relationship Id="rId12"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oleObject" Target="../embeddings/oleObject32.bin"/><Relationship Id="rId5" Type="http://schemas.openxmlformats.org/officeDocument/2006/relationships/oleObject" Target="../embeddings/oleObject29.bin"/><Relationship Id="rId10" Type="http://schemas.openxmlformats.org/officeDocument/2006/relationships/image" Target="../media/image45.png"/><Relationship Id="rId4" Type="http://schemas.openxmlformats.org/officeDocument/2006/relationships/image" Target="../media/image43.png"/><Relationship Id="rId9" Type="http://schemas.openxmlformats.org/officeDocument/2006/relationships/oleObject" Target="../embeddings/oleObject31.bin"/></Relationships>
</file>

<file path=ppt/slides/_rels/slide10.xml.rels><?xml version="1.0" encoding="UTF-8" standalone="yes"?>
<Relationships xmlns="http://schemas.openxmlformats.org/package/2006/relationships"><Relationship Id="rId8" Type="http://schemas.openxmlformats.org/officeDocument/2006/relationships/video" Target="../media/media11.mp4"/><Relationship Id="rId3" Type="http://schemas.microsoft.com/office/2007/relationships/media" Target="../media/media9.mp4"/><Relationship Id="rId7" Type="http://schemas.microsoft.com/office/2007/relationships/media" Target="../media/media11.mp4"/><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video" Target="../media/media10.mp4"/><Relationship Id="rId5" Type="http://schemas.microsoft.com/office/2007/relationships/media" Target="../media/media10.mp4"/><Relationship Id="rId10" Type="http://schemas.openxmlformats.org/officeDocument/2006/relationships/image" Target="../media/image13.png"/><Relationship Id="rId4" Type="http://schemas.openxmlformats.org/officeDocument/2006/relationships/video" Target="../media/media9.mp4"/><Relationship Id="rId9"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video" Target="../media/media15.mp4"/><Relationship Id="rId3" Type="http://schemas.microsoft.com/office/2007/relationships/media" Target="../media/media13.mp4"/><Relationship Id="rId7" Type="http://schemas.microsoft.com/office/2007/relationships/media" Target="../media/media15.mp4"/><Relationship Id="rId2" Type="http://schemas.openxmlformats.org/officeDocument/2006/relationships/video" Target="../media/media12.mp4"/><Relationship Id="rId1" Type="http://schemas.microsoft.com/office/2007/relationships/media" Target="../media/media12.mp4"/><Relationship Id="rId6" Type="http://schemas.openxmlformats.org/officeDocument/2006/relationships/video" Target="../media/media14.mp4"/><Relationship Id="rId5" Type="http://schemas.microsoft.com/office/2007/relationships/media" Target="../media/media14.mp4"/><Relationship Id="rId10" Type="http://schemas.openxmlformats.org/officeDocument/2006/relationships/image" Target="../media/image13.png"/><Relationship Id="rId4" Type="http://schemas.openxmlformats.org/officeDocument/2006/relationships/video" Target="../media/media13.mp4"/><Relationship Id="rId9"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slideLayout" Target="../slideLayouts/slideLayout7.xml"/><Relationship Id="rId5" Type="http://schemas.openxmlformats.org/officeDocument/2006/relationships/image" Target="../media/image49.jpeg"/><Relationship Id="rId4" Type="http://schemas.openxmlformats.org/officeDocument/2006/relationships/image" Target="../media/image48.jpeg"/></Relationships>
</file>

<file path=ppt/slides/_rels/slide14.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7.wmf"/><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50.jpeg"/></Relationships>
</file>

<file path=ppt/slides/_rels/slide15.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7.wmf"/><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jpeg"/></Relationships>
</file>

<file path=ppt/slides/_rels/slide16.xml.rels><?xml version="1.0" encoding="UTF-8" standalone="yes"?>
<Relationships xmlns="http://schemas.openxmlformats.org/package/2006/relationships"><Relationship Id="rId3" Type="http://schemas.openxmlformats.org/officeDocument/2006/relationships/image" Target="../media/image54.wmf"/><Relationship Id="rId7" Type="http://schemas.openxmlformats.org/officeDocument/2006/relationships/image" Target="../media/image57.wmf"/><Relationship Id="rId2" Type="http://schemas.openxmlformats.org/officeDocument/2006/relationships/image" Target="../media/image46.wmf"/><Relationship Id="rId1" Type="http://schemas.openxmlformats.org/officeDocument/2006/relationships/slideLayout" Target="../slideLayouts/slideLayout7.xml"/><Relationship Id="rId6" Type="http://schemas.openxmlformats.org/officeDocument/2006/relationships/image" Target="../media/image47.wmf"/><Relationship Id="rId5" Type="http://schemas.openxmlformats.org/officeDocument/2006/relationships/image" Target="../media/image56.jpeg"/><Relationship Id="rId4" Type="http://schemas.openxmlformats.org/officeDocument/2006/relationships/image" Target="../media/image5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A70494F-4794-F2D9-33E7-DEC66A4FDD05}"/>
              </a:ext>
            </a:extLst>
          </p:cNvPr>
          <p:cNvSpPr>
            <a:spLocks noGrp="1"/>
          </p:cNvSpPr>
          <p:nvPr>
            <p:ph type="dt" sz="half" idx="10"/>
          </p:nvPr>
        </p:nvSpPr>
        <p:spPr/>
        <p:txBody>
          <a:bodyPr/>
          <a:lstStyle/>
          <a:p>
            <a:r>
              <a:rPr lang="en-CA" altLang="LID4096"/>
              <a:t>CSCW 2000, Philadelphia, PA</a:t>
            </a:r>
          </a:p>
        </p:txBody>
      </p:sp>
      <p:sp>
        <p:nvSpPr>
          <p:cNvPr id="2050" name="Rectangle 2">
            <a:extLst>
              <a:ext uri="{FF2B5EF4-FFF2-40B4-BE49-F238E27FC236}">
                <a16:creationId xmlns:a16="http://schemas.microsoft.com/office/drawing/2014/main" id="{A77BE5F0-6B96-AB24-5181-11B992C97DC2}"/>
              </a:ext>
            </a:extLst>
          </p:cNvPr>
          <p:cNvSpPr>
            <a:spLocks noGrp="1" noChangeArrowheads="1"/>
          </p:cNvSpPr>
          <p:nvPr>
            <p:ph type="ctrTitle"/>
          </p:nvPr>
        </p:nvSpPr>
        <p:spPr>
          <a:xfrm>
            <a:off x="0" y="609600"/>
            <a:ext cx="9144000" cy="1371600"/>
          </a:xfrm>
        </p:spPr>
        <p:txBody>
          <a:bodyPr anchor="ctr"/>
          <a:lstStyle/>
          <a:p>
            <a:r>
              <a:rPr lang="en-CA" altLang="LID4096" sz="4400" dirty="0"/>
              <a:t>The Effects of Filtered Video on Awareness and Privacy</a:t>
            </a:r>
          </a:p>
        </p:txBody>
      </p:sp>
      <p:sp>
        <p:nvSpPr>
          <p:cNvPr id="2051" name="Rectangle 3">
            <a:extLst>
              <a:ext uri="{FF2B5EF4-FFF2-40B4-BE49-F238E27FC236}">
                <a16:creationId xmlns:a16="http://schemas.microsoft.com/office/drawing/2014/main" id="{F19F9086-114F-DBD6-1A47-8A992FC2B3DA}"/>
              </a:ext>
            </a:extLst>
          </p:cNvPr>
          <p:cNvSpPr>
            <a:spLocks noGrp="1" noChangeArrowheads="1"/>
          </p:cNvSpPr>
          <p:nvPr>
            <p:ph type="subTitle" idx="1"/>
          </p:nvPr>
        </p:nvSpPr>
        <p:spPr>
          <a:xfrm>
            <a:off x="0" y="2286000"/>
            <a:ext cx="9296400" cy="1066800"/>
          </a:xfrm>
        </p:spPr>
        <p:txBody>
          <a:bodyPr/>
          <a:lstStyle/>
          <a:p>
            <a:r>
              <a:rPr lang="en-CA" altLang="LID4096" sz="2800"/>
              <a:t>Michael Boyle, Christopher Edwards, Saul Greenberg</a:t>
            </a:r>
          </a:p>
          <a:p>
            <a:r>
              <a:rPr lang="en-CA" altLang="LID4096" sz="2800"/>
              <a:t>University of Calgary</a:t>
            </a:r>
          </a:p>
        </p:txBody>
      </p:sp>
      <p:pic>
        <p:nvPicPr>
          <p:cNvPr id="2053" name="Picture 5">
            <a:extLst>
              <a:ext uri="{FF2B5EF4-FFF2-40B4-BE49-F238E27FC236}">
                <a16:creationId xmlns:a16="http://schemas.microsoft.com/office/drawing/2014/main" id="{32A4660A-C6BA-2C19-E0BB-9B6CF75B5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4094163"/>
            <a:ext cx="1447800" cy="1184275"/>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a:extLst>
              <a:ext uri="{FF2B5EF4-FFF2-40B4-BE49-F238E27FC236}">
                <a16:creationId xmlns:a16="http://schemas.microsoft.com/office/drawing/2014/main" id="{AD8E513F-C5AD-1F68-7557-EDAA91F37C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3560763"/>
            <a:ext cx="1447800" cy="118427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C33342C1-E956-94F5-4A3B-3A1747E85C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1525" y="4635500"/>
            <a:ext cx="1387475" cy="1135063"/>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a:extLst>
              <a:ext uri="{FF2B5EF4-FFF2-40B4-BE49-F238E27FC236}">
                <a16:creationId xmlns:a16="http://schemas.microsoft.com/office/drawing/2014/main" id="{5645C6DE-5940-CCF1-C54B-ADF6CF9DAD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4094163"/>
            <a:ext cx="1371600" cy="112236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8CA0D425-8EF9-E6CD-E3FE-C0B095A171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3560763"/>
            <a:ext cx="1371600" cy="1122362"/>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a:extLst>
              <a:ext uri="{FF2B5EF4-FFF2-40B4-BE49-F238E27FC236}">
                <a16:creationId xmlns:a16="http://schemas.microsoft.com/office/drawing/2014/main" id="{D4372F8A-D9D0-E563-A9B6-60C38F45822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15000" y="4648200"/>
            <a:ext cx="1371600" cy="11223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4">
            <a:extLst>
              <a:ext uri="{FF2B5EF4-FFF2-40B4-BE49-F238E27FC236}">
                <a16:creationId xmlns:a16="http://schemas.microsoft.com/office/drawing/2014/main" id="{7647D6BC-61EA-6C9E-92B4-ED349A380E8E}"/>
              </a:ext>
            </a:extLst>
          </p:cNvPr>
          <p:cNvSpPr>
            <a:spLocks noGrp="1"/>
          </p:cNvSpPr>
          <p:nvPr>
            <p:ph type="dt" sz="half" idx="10"/>
          </p:nvPr>
        </p:nvSpPr>
        <p:spPr/>
        <p:txBody>
          <a:bodyPr/>
          <a:lstStyle/>
          <a:p>
            <a:r>
              <a:rPr lang="en-CA" altLang="LID4096"/>
              <a:t>CSCW 2000, Philadelphia, PA</a:t>
            </a:r>
          </a:p>
        </p:txBody>
      </p:sp>
      <p:sp>
        <p:nvSpPr>
          <p:cNvPr id="71682" name="Rectangle 2">
            <a:extLst>
              <a:ext uri="{FF2B5EF4-FFF2-40B4-BE49-F238E27FC236}">
                <a16:creationId xmlns:a16="http://schemas.microsoft.com/office/drawing/2014/main" id="{C84393A5-6D3C-748B-DCCF-38CC6000C415}"/>
              </a:ext>
            </a:extLst>
          </p:cNvPr>
          <p:cNvSpPr>
            <a:spLocks noGrp="1" noChangeArrowheads="1"/>
          </p:cNvSpPr>
          <p:nvPr>
            <p:ph type="title"/>
          </p:nvPr>
        </p:nvSpPr>
        <p:spPr/>
        <p:txBody>
          <a:bodyPr/>
          <a:lstStyle/>
          <a:p>
            <a:r>
              <a:rPr lang="en-CA" altLang="LID4096"/>
              <a:t>Question</a:t>
            </a:r>
          </a:p>
        </p:txBody>
      </p:sp>
      <p:sp>
        <p:nvSpPr>
          <p:cNvPr id="71683" name="Rectangle 3">
            <a:extLst>
              <a:ext uri="{FF2B5EF4-FFF2-40B4-BE49-F238E27FC236}">
                <a16:creationId xmlns:a16="http://schemas.microsoft.com/office/drawing/2014/main" id="{EDC8EB01-CD81-5AF7-E349-B91C8D926721}"/>
              </a:ext>
            </a:extLst>
          </p:cNvPr>
          <p:cNvSpPr>
            <a:spLocks noGrp="1" noChangeArrowheads="1"/>
          </p:cNvSpPr>
          <p:nvPr>
            <p:ph type="body" sz="half" idx="1"/>
          </p:nvPr>
        </p:nvSpPr>
        <p:spPr>
          <a:xfrm>
            <a:off x="685800" y="1981200"/>
            <a:ext cx="7696200" cy="2514600"/>
          </a:xfrm>
        </p:spPr>
        <p:txBody>
          <a:bodyPr/>
          <a:lstStyle/>
          <a:p>
            <a:r>
              <a:rPr lang="en-CA" altLang="LID4096" sz="2800"/>
              <a:t>Using distortion filters, can we find a level where privacy and awareness are adequately balanced?</a:t>
            </a:r>
          </a:p>
        </p:txBody>
      </p:sp>
      <p:pic>
        <p:nvPicPr>
          <p:cNvPr id="71685" name="Picture 5">
            <a:extLst>
              <a:ext uri="{FF2B5EF4-FFF2-40B4-BE49-F238E27FC236}">
                <a16:creationId xmlns:a16="http://schemas.microsoft.com/office/drawing/2014/main" id="{3522E296-1745-644E-42CD-F0743CE8F1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429000"/>
            <a:ext cx="16764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1686" name="Picture 6">
            <a:extLst>
              <a:ext uri="{FF2B5EF4-FFF2-40B4-BE49-F238E27FC236}">
                <a16:creationId xmlns:a16="http://schemas.microsoft.com/office/drawing/2014/main" id="{8A25B7FB-E18D-266C-AFB4-2EFB9A874B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5029200"/>
            <a:ext cx="1676400" cy="1373188"/>
          </a:xfrm>
          <a:prstGeom prst="rect">
            <a:avLst/>
          </a:prstGeom>
          <a:noFill/>
          <a:extLst>
            <a:ext uri="{909E8E84-426E-40DD-AFC4-6F175D3DCCD1}">
              <a14:hiddenFill xmlns:a14="http://schemas.microsoft.com/office/drawing/2010/main">
                <a:solidFill>
                  <a:srgbClr val="FFFFFF"/>
                </a:solidFill>
              </a14:hiddenFill>
            </a:ext>
          </a:extLst>
        </p:spPr>
      </p:pic>
      <p:pic>
        <p:nvPicPr>
          <p:cNvPr id="71687" name="Picture 7">
            <a:extLst>
              <a:ext uri="{FF2B5EF4-FFF2-40B4-BE49-F238E27FC236}">
                <a16:creationId xmlns:a16="http://schemas.microsoft.com/office/drawing/2014/main" id="{3F97E246-CA5A-9909-E27C-CF356C8245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3429000"/>
            <a:ext cx="16764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1688" name="Picture 8">
            <a:extLst>
              <a:ext uri="{FF2B5EF4-FFF2-40B4-BE49-F238E27FC236}">
                <a16:creationId xmlns:a16="http://schemas.microsoft.com/office/drawing/2014/main" id="{980F2847-867A-F720-2C84-C48545D4D3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4343400"/>
            <a:ext cx="16764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1689" name="Picture 9">
            <a:extLst>
              <a:ext uri="{FF2B5EF4-FFF2-40B4-BE49-F238E27FC236}">
                <a16:creationId xmlns:a16="http://schemas.microsoft.com/office/drawing/2014/main" id="{7F94FF03-E528-DC65-0F4A-35F601B6BD4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2600" y="5029200"/>
            <a:ext cx="16764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1690" name="Picture 10">
            <a:extLst>
              <a:ext uri="{FF2B5EF4-FFF2-40B4-BE49-F238E27FC236}">
                <a16:creationId xmlns:a16="http://schemas.microsoft.com/office/drawing/2014/main" id="{024D93AA-7F49-5228-EBFE-E9750351F83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00600" y="4114800"/>
            <a:ext cx="1676400"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57FFF4BC-E7E2-3590-FC7C-720DE8BDE13D}"/>
              </a:ext>
            </a:extLst>
          </p:cNvPr>
          <p:cNvSpPr>
            <a:spLocks noGrp="1"/>
          </p:cNvSpPr>
          <p:nvPr>
            <p:ph type="dt" sz="half" idx="10"/>
          </p:nvPr>
        </p:nvSpPr>
        <p:spPr/>
        <p:txBody>
          <a:bodyPr/>
          <a:lstStyle/>
          <a:p>
            <a:r>
              <a:rPr lang="en-CA" altLang="LID4096"/>
              <a:t>CSCW 2000, Philadelphia, PA</a:t>
            </a:r>
          </a:p>
        </p:txBody>
      </p:sp>
      <p:sp>
        <p:nvSpPr>
          <p:cNvPr id="78850" name="Rectangle 2">
            <a:extLst>
              <a:ext uri="{FF2B5EF4-FFF2-40B4-BE49-F238E27FC236}">
                <a16:creationId xmlns:a16="http://schemas.microsoft.com/office/drawing/2014/main" id="{F929A524-7A6B-E9CA-4ECC-D6702D090D56}"/>
              </a:ext>
            </a:extLst>
          </p:cNvPr>
          <p:cNvSpPr>
            <a:spLocks noGrp="1" noChangeArrowheads="1"/>
          </p:cNvSpPr>
          <p:nvPr>
            <p:ph type="title"/>
          </p:nvPr>
        </p:nvSpPr>
        <p:spPr/>
        <p:txBody>
          <a:bodyPr/>
          <a:lstStyle/>
          <a:p>
            <a:r>
              <a:rPr lang="en-CA" altLang="LID4096"/>
              <a:t>Video Is Here</a:t>
            </a:r>
          </a:p>
        </p:txBody>
      </p:sp>
      <p:sp>
        <p:nvSpPr>
          <p:cNvPr id="78852" name="Text Box 4">
            <a:extLst>
              <a:ext uri="{FF2B5EF4-FFF2-40B4-BE49-F238E27FC236}">
                <a16:creationId xmlns:a16="http://schemas.microsoft.com/office/drawing/2014/main" id="{FE77BA03-1EBD-D6BF-BBF2-CBD7969340DC}"/>
              </a:ext>
            </a:extLst>
          </p:cNvPr>
          <p:cNvSpPr txBox="1">
            <a:spLocks noChangeArrowheads="1"/>
          </p:cNvSpPr>
          <p:nvPr/>
        </p:nvSpPr>
        <p:spPr bwMode="auto">
          <a:xfrm>
            <a:off x="1703388" y="4953000"/>
            <a:ext cx="5735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a:latin typeface="Tahoma" panose="020B0604030504040204" pitchFamily="34" charset="0"/>
              </a:rPr>
              <a:t>Casual Contact for Intimate Collaborators</a:t>
            </a:r>
          </a:p>
        </p:txBody>
      </p:sp>
      <p:pic>
        <p:nvPicPr>
          <p:cNvPr id="3" name="Working">
            <a:hlinkClick r:id="" action="ppaction://media"/>
            <a:extLst>
              <a:ext uri="{FF2B5EF4-FFF2-40B4-BE49-F238E27FC236}">
                <a16:creationId xmlns:a16="http://schemas.microsoft.com/office/drawing/2014/main" id="{322F6570-E97F-FDF2-FA8D-2FFDAA8A5F0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707904" y="2427434"/>
            <a:ext cx="2088232" cy="17085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308B7B4-5B25-1816-799D-4164A3274BA9}"/>
              </a:ext>
            </a:extLst>
          </p:cNvPr>
          <p:cNvSpPr>
            <a:spLocks noGrp="1"/>
          </p:cNvSpPr>
          <p:nvPr>
            <p:ph type="dt" sz="half" idx="10"/>
          </p:nvPr>
        </p:nvSpPr>
        <p:spPr/>
        <p:txBody>
          <a:bodyPr/>
          <a:lstStyle/>
          <a:p>
            <a:r>
              <a:rPr lang="en-CA" altLang="LID4096"/>
              <a:t>CSCW 2000, Philadelphia, PA</a:t>
            </a:r>
          </a:p>
        </p:txBody>
      </p:sp>
      <p:sp>
        <p:nvSpPr>
          <p:cNvPr id="3074" name="Rectangle 2">
            <a:extLst>
              <a:ext uri="{FF2B5EF4-FFF2-40B4-BE49-F238E27FC236}">
                <a16:creationId xmlns:a16="http://schemas.microsoft.com/office/drawing/2014/main" id="{3B457D44-552D-F09C-C4E2-139DA3CA1FD5}"/>
              </a:ext>
            </a:extLst>
          </p:cNvPr>
          <p:cNvSpPr>
            <a:spLocks noGrp="1" noChangeArrowheads="1"/>
          </p:cNvSpPr>
          <p:nvPr>
            <p:ph type="title"/>
          </p:nvPr>
        </p:nvSpPr>
        <p:spPr>
          <a:xfrm>
            <a:off x="0" y="609600"/>
            <a:ext cx="9144000" cy="1143000"/>
          </a:xfrm>
        </p:spPr>
        <p:txBody>
          <a:bodyPr/>
          <a:lstStyle/>
          <a:p>
            <a:r>
              <a:rPr lang="en-CA" altLang="LID4096">
                <a:cs typeface="Tahoma" panose="020B0604030504040204" pitchFamily="34" charset="0"/>
              </a:rPr>
              <a:t>Where Did Privacy Go?</a:t>
            </a:r>
            <a:endParaRPr lang="en-CA" altLang="LID4096"/>
          </a:p>
        </p:txBody>
      </p:sp>
      <p:sp>
        <p:nvSpPr>
          <p:cNvPr id="3094" name="Text Box 22">
            <a:extLst>
              <a:ext uri="{FF2B5EF4-FFF2-40B4-BE49-F238E27FC236}">
                <a16:creationId xmlns:a16="http://schemas.microsoft.com/office/drawing/2014/main" id="{DD89863C-363D-3FCF-49A4-B29EEA2F2869}"/>
              </a:ext>
            </a:extLst>
          </p:cNvPr>
          <p:cNvSpPr txBox="1">
            <a:spLocks noChangeArrowheads="1"/>
          </p:cNvSpPr>
          <p:nvPr/>
        </p:nvSpPr>
        <p:spPr bwMode="auto">
          <a:xfrm>
            <a:off x="4572000" y="4953000"/>
            <a:ext cx="457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a:latin typeface="Tahoma" panose="020B0604030504040204" pitchFamily="34" charset="0"/>
              </a:rPr>
              <a:t>Fears of “Big Brother”</a:t>
            </a:r>
          </a:p>
        </p:txBody>
      </p:sp>
      <p:sp>
        <p:nvSpPr>
          <p:cNvPr id="3095" name="Text Box 23">
            <a:extLst>
              <a:ext uri="{FF2B5EF4-FFF2-40B4-BE49-F238E27FC236}">
                <a16:creationId xmlns:a16="http://schemas.microsoft.com/office/drawing/2014/main" id="{140D72EE-BD2F-1945-2B64-F9F5F588D693}"/>
              </a:ext>
            </a:extLst>
          </p:cNvPr>
          <p:cNvSpPr txBox="1">
            <a:spLocks noChangeArrowheads="1"/>
          </p:cNvSpPr>
          <p:nvPr/>
        </p:nvSpPr>
        <p:spPr bwMode="auto">
          <a:xfrm>
            <a:off x="0" y="4953000"/>
            <a:ext cx="457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a:latin typeface="Tahoma" panose="020B0604030504040204" pitchFamily="34" charset="0"/>
              </a:rPr>
              <a:t>Intrusive Technology</a:t>
            </a:r>
          </a:p>
        </p:txBody>
      </p:sp>
      <p:sp>
        <p:nvSpPr>
          <p:cNvPr id="3096" name="Comment 24">
            <a:extLst>
              <a:ext uri="{FF2B5EF4-FFF2-40B4-BE49-F238E27FC236}">
                <a16:creationId xmlns:a16="http://schemas.microsoft.com/office/drawing/2014/main" id="{EB28B01D-C051-4E61-6252-B800CF57CD8D}"/>
              </a:ext>
            </a:extLst>
          </p:cNvPr>
          <p:cNvSpPr>
            <a:spLocks noChangeArrowheads="1"/>
          </p:cNvSpPr>
          <p:nvPr/>
        </p:nvSpPr>
        <p:spPr bwMode="auto">
          <a:xfrm>
            <a:off x="228600" y="207963"/>
            <a:ext cx="7756525" cy="346075"/>
          </a:xfrm>
          <a:prstGeom prst="rect">
            <a:avLst/>
          </a:prstGeom>
          <a:solidFill>
            <a:srgbClr val="FCFF91"/>
          </a:solidFill>
          <a:ln w="9525">
            <a:solidFill>
              <a:srgbClr val="000000"/>
            </a:solidFill>
            <a:miter lim="800000"/>
            <a:headEnd/>
            <a:tailEnd/>
          </a:ln>
          <a:effectLst>
            <a:outerShdw dist="107763" dir="2700000" algn="ctr" rotWithShape="0">
              <a:srgbClr val="808080"/>
            </a:outerShdw>
          </a:effectLst>
          <a:extLst>
            <a:ext uri="{53640926-AAD7-44D8-BBD7-CCE9431645EC}">
              <a14:shadowObscured xmlns:a14="http://schemas.microsoft.com/office/drawing/2010/main" val="1"/>
            </a:ext>
          </a:extLst>
        </p:spPr>
        <p:txBody>
          <a:bodyPr>
            <a:spAutoFit/>
          </a:bodyPr>
          <a:lstStyle/>
          <a:p>
            <a:pPr>
              <a:spcBef>
                <a:spcPct val="50000"/>
              </a:spcBef>
            </a:pPr>
            <a:r>
              <a:rPr lang="en-CA" altLang="LID4096" sz="1600" dirty="0">
                <a:solidFill>
                  <a:srgbClr val="000000"/>
                </a:solidFill>
                <a:latin typeface="Arial" panose="020B0604020202020204" pitchFamily="34" charset="0"/>
              </a:rPr>
              <a:t>N.B.: Click the videos (black rectangles) to begin playback.</a:t>
            </a:r>
          </a:p>
        </p:txBody>
      </p:sp>
      <p:pic>
        <p:nvPicPr>
          <p:cNvPr id="3" name="Sneeze">
            <a:hlinkClick r:id="" action="ppaction://media"/>
            <a:extLst>
              <a:ext uri="{FF2B5EF4-FFF2-40B4-BE49-F238E27FC236}">
                <a16:creationId xmlns:a16="http://schemas.microsoft.com/office/drawing/2014/main" id="{3322D6A9-EC45-C354-C676-E7E1CB668CFC}"/>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331640" y="2743200"/>
            <a:ext cx="1676400" cy="1371600"/>
          </a:xfrm>
          <a:prstGeom prst="rect">
            <a:avLst/>
          </a:prstGeom>
        </p:spPr>
      </p:pic>
      <p:pic>
        <p:nvPicPr>
          <p:cNvPr id="6" name="Golf">
            <a:hlinkClick r:id="" action="ppaction://media"/>
            <a:extLst>
              <a:ext uri="{FF2B5EF4-FFF2-40B4-BE49-F238E27FC236}">
                <a16:creationId xmlns:a16="http://schemas.microsoft.com/office/drawing/2014/main" id="{718A8913-DAC0-51C4-8E59-39FC01C32D74}"/>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5940152" y="2743200"/>
            <a:ext cx="1676400" cy="1371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67"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7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video>
              <p:cMediaNode vol="80000">
                <p:cTn id="17" fill="hold" display="0">
                  <p:stCondLst>
                    <p:cond delay="indefinite"/>
                  </p:stCondLst>
                </p:cTn>
                <p:tgtEl>
                  <p:spTgt spid="6"/>
                </p:tgtEl>
              </p:cMediaNode>
            </p:video>
            <p:seq concurrent="1" nextAc="seek">
              <p:cTn id="18" restart="whenNotActive" fill="hold" evtFilter="cancelBubble" nodeType="interactiveSeq">
                <p:stCondLst>
                  <p:cond evt="onClick" delay="0">
                    <p:tgtEl>
                      <p:spTgt spid="6"/>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395CD04-28F0-4B76-8936-F7EEA7ABE5D8}"/>
              </a:ext>
            </a:extLst>
          </p:cNvPr>
          <p:cNvSpPr>
            <a:spLocks noGrp="1"/>
          </p:cNvSpPr>
          <p:nvPr>
            <p:ph type="dt" sz="half" idx="10"/>
          </p:nvPr>
        </p:nvSpPr>
        <p:spPr/>
        <p:txBody>
          <a:bodyPr/>
          <a:lstStyle/>
          <a:p>
            <a:r>
              <a:rPr lang="en-CA" altLang="LID4096"/>
              <a:t>CSCW 2000, Philadelphia, PA</a:t>
            </a:r>
          </a:p>
        </p:txBody>
      </p:sp>
      <p:sp>
        <p:nvSpPr>
          <p:cNvPr id="4098" name="Rectangle 2">
            <a:extLst>
              <a:ext uri="{FF2B5EF4-FFF2-40B4-BE49-F238E27FC236}">
                <a16:creationId xmlns:a16="http://schemas.microsoft.com/office/drawing/2014/main" id="{32662861-B84B-6069-0A70-CA02665E18F2}"/>
              </a:ext>
            </a:extLst>
          </p:cNvPr>
          <p:cNvSpPr>
            <a:spLocks noGrp="1" noChangeArrowheads="1"/>
          </p:cNvSpPr>
          <p:nvPr>
            <p:ph type="title"/>
          </p:nvPr>
        </p:nvSpPr>
        <p:spPr>
          <a:xfrm>
            <a:off x="457200" y="609600"/>
            <a:ext cx="8229600" cy="1143000"/>
          </a:xfrm>
        </p:spPr>
        <p:txBody>
          <a:bodyPr/>
          <a:lstStyle/>
          <a:p>
            <a:r>
              <a:rPr lang="en-CA" altLang="LID4096"/>
              <a:t>Distortion Filters Might Help</a:t>
            </a:r>
          </a:p>
        </p:txBody>
      </p:sp>
      <p:sp>
        <p:nvSpPr>
          <p:cNvPr id="4102" name="Text Box 6">
            <a:extLst>
              <a:ext uri="{FF2B5EF4-FFF2-40B4-BE49-F238E27FC236}">
                <a16:creationId xmlns:a16="http://schemas.microsoft.com/office/drawing/2014/main" id="{C6EECA68-65F3-199F-484D-4E1E9A08F2B5}"/>
              </a:ext>
            </a:extLst>
          </p:cNvPr>
          <p:cNvSpPr txBox="1">
            <a:spLocks noChangeArrowheads="1"/>
          </p:cNvSpPr>
          <p:nvPr/>
        </p:nvSpPr>
        <p:spPr bwMode="auto">
          <a:xfrm>
            <a:off x="0" y="2286000"/>
            <a:ext cx="3429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CA" altLang="LID4096">
                <a:latin typeface="Tahoma" panose="020B0604030504040204" pitchFamily="34" charset="0"/>
              </a:rPr>
              <a:t>Obscure detail to preserve privacy…</a:t>
            </a:r>
          </a:p>
        </p:txBody>
      </p:sp>
      <p:sp>
        <p:nvSpPr>
          <p:cNvPr id="4103" name="Text Box 7">
            <a:extLst>
              <a:ext uri="{FF2B5EF4-FFF2-40B4-BE49-F238E27FC236}">
                <a16:creationId xmlns:a16="http://schemas.microsoft.com/office/drawing/2014/main" id="{E433783C-8146-623F-308A-AD4613969346}"/>
              </a:ext>
            </a:extLst>
          </p:cNvPr>
          <p:cNvSpPr txBox="1">
            <a:spLocks noChangeArrowheads="1"/>
          </p:cNvSpPr>
          <p:nvPr/>
        </p:nvSpPr>
        <p:spPr bwMode="auto">
          <a:xfrm>
            <a:off x="304800" y="3810000"/>
            <a:ext cx="3124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CA" altLang="LID4096">
                <a:latin typeface="Tahoma" panose="020B0604030504040204" pitchFamily="34" charset="0"/>
              </a:rPr>
              <a:t>…But, still support awareness-gathering</a:t>
            </a:r>
          </a:p>
        </p:txBody>
      </p:sp>
      <p:grpSp>
        <p:nvGrpSpPr>
          <p:cNvPr id="4109" name="Group 13">
            <a:extLst>
              <a:ext uri="{FF2B5EF4-FFF2-40B4-BE49-F238E27FC236}">
                <a16:creationId xmlns:a16="http://schemas.microsoft.com/office/drawing/2014/main" id="{C7708232-E218-EF6C-DF11-89D7683E16F8}"/>
              </a:ext>
            </a:extLst>
          </p:cNvPr>
          <p:cNvGrpSpPr>
            <a:grpSpLocks/>
          </p:cNvGrpSpPr>
          <p:nvPr/>
        </p:nvGrpSpPr>
        <p:grpSpPr bwMode="auto">
          <a:xfrm>
            <a:off x="6019800" y="3810000"/>
            <a:ext cx="1752600" cy="1570038"/>
            <a:chOff x="384" y="2064"/>
            <a:chExt cx="1104" cy="989"/>
          </a:xfrm>
        </p:grpSpPr>
        <p:pic>
          <p:nvPicPr>
            <p:cNvPr id="4104" name="Picture 8">
              <a:extLst>
                <a:ext uri="{FF2B5EF4-FFF2-40B4-BE49-F238E27FC236}">
                  <a16:creationId xmlns:a16="http://schemas.microsoft.com/office/drawing/2014/main" id="{16A72EFA-30E6-8EBB-45CC-F02A0100E7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 y="2064"/>
              <a:ext cx="1104" cy="826"/>
            </a:xfrm>
            <a:prstGeom prst="rect">
              <a:avLst/>
            </a:prstGeom>
            <a:noFill/>
            <a:extLst>
              <a:ext uri="{909E8E84-426E-40DD-AFC4-6F175D3DCCD1}">
                <a14:hiddenFill xmlns:a14="http://schemas.microsoft.com/office/drawing/2010/main">
                  <a:solidFill>
                    <a:srgbClr val="FFFFFF"/>
                  </a:solidFill>
                </a14:hiddenFill>
              </a:ext>
            </a:extLst>
          </p:spPr>
        </p:pic>
        <p:sp>
          <p:nvSpPr>
            <p:cNvPr id="4105" name="Text Box 9">
              <a:extLst>
                <a:ext uri="{FF2B5EF4-FFF2-40B4-BE49-F238E27FC236}">
                  <a16:creationId xmlns:a16="http://schemas.microsoft.com/office/drawing/2014/main" id="{5BFB5F20-43EF-19BB-6E00-BF01D90E3C06}"/>
                </a:ext>
              </a:extLst>
            </p:cNvPr>
            <p:cNvSpPr txBox="1">
              <a:spLocks noChangeArrowheads="1"/>
            </p:cNvSpPr>
            <p:nvPr/>
          </p:nvSpPr>
          <p:spPr bwMode="auto">
            <a:xfrm>
              <a:off x="384" y="2880"/>
              <a:ext cx="108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200">
                  <a:latin typeface="Tahoma" panose="020B0604030504040204" pitchFamily="34" charset="0"/>
                </a:rPr>
                <a:t>Zhao and Stasko, 1998</a:t>
              </a:r>
            </a:p>
          </p:txBody>
        </p:sp>
      </p:grpSp>
      <p:grpSp>
        <p:nvGrpSpPr>
          <p:cNvPr id="4111" name="Group 15">
            <a:extLst>
              <a:ext uri="{FF2B5EF4-FFF2-40B4-BE49-F238E27FC236}">
                <a16:creationId xmlns:a16="http://schemas.microsoft.com/office/drawing/2014/main" id="{32079900-BF0F-9437-5031-E61C585C8347}"/>
              </a:ext>
            </a:extLst>
          </p:cNvPr>
          <p:cNvGrpSpPr>
            <a:grpSpLocks/>
          </p:cNvGrpSpPr>
          <p:nvPr/>
        </p:nvGrpSpPr>
        <p:grpSpPr bwMode="auto">
          <a:xfrm>
            <a:off x="5562600" y="2286000"/>
            <a:ext cx="2532063" cy="1265238"/>
            <a:chOff x="1776" y="1920"/>
            <a:chExt cx="1595" cy="797"/>
          </a:xfrm>
        </p:grpSpPr>
        <p:graphicFrame>
          <p:nvGraphicFramePr>
            <p:cNvPr id="4108" name="Object 12">
              <a:extLst>
                <a:ext uri="{FF2B5EF4-FFF2-40B4-BE49-F238E27FC236}">
                  <a16:creationId xmlns:a16="http://schemas.microsoft.com/office/drawing/2014/main" id="{2C4EE4E2-F6B9-5467-EBA7-6EE310BDEC12}"/>
                </a:ext>
              </a:extLst>
            </p:cNvPr>
            <p:cNvGraphicFramePr>
              <a:graphicFrameLocks noChangeAspect="1"/>
            </p:cNvGraphicFramePr>
            <p:nvPr/>
          </p:nvGraphicFramePr>
          <p:xfrm>
            <a:off x="1776" y="1920"/>
            <a:ext cx="1584" cy="651"/>
          </p:xfrm>
          <a:graphic>
            <a:graphicData uri="http://schemas.openxmlformats.org/presentationml/2006/ole">
              <mc:AlternateContent xmlns:mc="http://schemas.openxmlformats.org/markup-compatibility/2006">
                <mc:Choice xmlns:v="urn:schemas-microsoft-com:vml" Requires="v">
                  <p:oleObj name="Photo Editor Photo" r:id="rId4" imgW="4009524" imgH="1647619" progId="MSPhotoEd.3">
                    <p:embed/>
                  </p:oleObj>
                </mc:Choice>
                <mc:Fallback>
                  <p:oleObj name="Photo Editor Photo" r:id="rId4" imgW="4009524" imgH="1647619" progId="MSPhotoEd.3">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6" y="1920"/>
                          <a:ext cx="1584" cy="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10" name="Text Box 14">
              <a:extLst>
                <a:ext uri="{FF2B5EF4-FFF2-40B4-BE49-F238E27FC236}">
                  <a16:creationId xmlns:a16="http://schemas.microsoft.com/office/drawing/2014/main" id="{32C92F49-4500-8801-528E-960580ED16C1}"/>
                </a:ext>
              </a:extLst>
            </p:cNvPr>
            <p:cNvSpPr txBox="1">
              <a:spLocks noChangeArrowheads="1"/>
            </p:cNvSpPr>
            <p:nvPr/>
          </p:nvSpPr>
          <p:spPr bwMode="auto">
            <a:xfrm>
              <a:off x="1776" y="2544"/>
              <a:ext cx="1595"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200">
                  <a:latin typeface="Tahoma" panose="020B0604030504040204" pitchFamily="34" charset="0"/>
                </a:rPr>
                <a:t>Coutaz, Crowley, and B</a:t>
              </a:r>
              <a:r>
                <a:rPr lang="en-CA" altLang="LID4096" sz="1200">
                  <a:latin typeface="Tahoma" panose="020B0604030504040204" pitchFamily="34" charset="0"/>
                  <a:cs typeface="Times New Roman" panose="02020603050405020304" pitchFamily="18" charset="0"/>
                </a:rPr>
                <a:t>érard, 1997</a:t>
              </a:r>
              <a:endParaRPr lang="en-CA" altLang="LID4096" sz="1200">
                <a:latin typeface="Tahoma" panose="020B0604030504040204" pitchFamily="34" charset="0"/>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26480A5F-588C-906B-8B1A-E3E9B8C8BEC3}"/>
              </a:ext>
            </a:extLst>
          </p:cNvPr>
          <p:cNvSpPr>
            <a:spLocks noGrp="1"/>
          </p:cNvSpPr>
          <p:nvPr>
            <p:ph type="dt" sz="half" idx="10"/>
          </p:nvPr>
        </p:nvSpPr>
        <p:spPr/>
        <p:txBody>
          <a:bodyPr/>
          <a:lstStyle/>
          <a:p>
            <a:r>
              <a:rPr lang="en-CA" altLang="LID4096"/>
              <a:t>CSCW 2000, Philadelphia, PA</a:t>
            </a:r>
          </a:p>
        </p:txBody>
      </p:sp>
      <p:sp>
        <p:nvSpPr>
          <p:cNvPr id="68610" name="Rectangle 2">
            <a:extLst>
              <a:ext uri="{FF2B5EF4-FFF2-40B4-BE49-F238E27FC236}">
                <a16:creationId xmlns:a16="http://schemas.microsoft.com/office/drawing/2014/main" id="{4EB7D1EC-1707-F012-7002-9994B1EA6A6F}"/>
              </a:ext>
            </a:extLst>
          </p:cNvPr>
          <p:cNvSpPr>
            <a:spLocks noGrp="1" noChangeArrowheads="1"/>
          </p:cNvSpPr>
          <p:nvPr>
            <p:ph type="title"/>
          </p:nvPr>
        </p:nvSpPr>
        <p:spPr>
          <a:xfrm>
            <a:off x="0" y="457200"/>
            <a:ext cx="9220200" cy="1143000"/>
          </a:xfrm>
        </p:spPr>
        <p:txBody>
          <a:bodyPr/>
          <a:lstStyle/>
          <a:p>
            <a:r>
              <a:rPr lang="en-CA" altLang="LID4096"/>
              <a:t>Balance Awareness and Privacy</a:t>
            </a:r>
          </a:p>
        </p:txBody>
      </p:sp>
      <p:grpSp>
        <p:nvGrpSpPr>
          <p:cNvPr id="68685" name="Group 77">
            <a:extLst>
              <a:ext uri="{FF2B5EF4-FFF2-40B4-BE49-F238E27FC236}">
                <a16:creationId xmlns:a16="http://schemas.microsoft.com/office/drawing/2014/main" id="{91A8FA55-7CEC-F983-A630-45BA7CA40E15}"/>
              </a:ext>
            </a:extLst>
          </p:cNvPr>
          <p:cNvGrpSpPr>
            <a:grpSpLocks/>
          </p:cNvGrpSpPr>
          <p:nvPr/>
        </p:nvGrpSpPr>
        <p:grpSpPr bwMode="auto">
          <a:xfrm>
            <a:off x="914400" y="4267200"/>
            <a:ext cx="7315200" cy="2500313"/>
            <a:chOff x="576" y="2688"/>
            <a:chExt cx="4608" cy="1575"/>
          </a:xfrm>
        </p:grpSpPr>
        <p:grpSp>
          <p:nvGrpSpPr>
            <p:cNvPr id="68656" name="Group 48">
              <a:extLst>
                <a:ext uri="{FF2B5EF4-FFF2-40B4-BE49-F238E27FC236}">
                  <a16:creationId xmlns:a16="http://schemas.microsoft.com/office/drawing/2014/main" id="{482C51BA-1DE9-E0BA-3A2B-0B03FE19E48B}"/>
                </a:ext>
              </a:extLst>
            </p:cNvPr>
            <p:cNvGrpSpPr>
              <a:grpSpLocks/>
            </p:cNvGrpSpPr>
            <p:nvPr/>
          </p:nvGrpSpPr>
          <p:grpSpPr bwMode="auto">
            <a:xfrm>
              <a:off x="576" y="2688"/>
              <a:ext cx="4608" cy="1575"/>
              <a:chOff x="576" y="2640"/>
              <a:chExt cx="4608" cy="1575"/>
            </a:xfrm>
          </p:grpSpPr>
          <p:sp>
            <p:nvSpPr>
              <p:cNvPr id="68657" name="Rectangle 49">
                <a:extLst>
                  <a:ext uri="{FF2B5EF4-FFF2-40B4-BE49-F238E27FC236}">
                    <a16:creationId xmlns:a16="http://schemas.microsoft.com/office/drawing/2014/main" id="{F9CA3A49-4600-2CEB-1100-64919BE25332}"/>
                  </a:ext>
                </a:extLst>
              </p:cNvPr>
              <p:cNvSpPr>
                <a:spLocks noChangeArrowheads="1"/>
              </p:cNvSpPr>
              <p:nvPr/>
            </p:nvSpPr>
            <p:spPr bwMode="auto">
              <a:xfrm>
                <a:off x="576" y="3408"/>
                <a:ext cx="4608" cy="192"/>
              </a:xfrm>
              <a:prstGeom prst="rect">
                <a:avLst/>
              </a:prstGeom>
              <a:gradFill rotWithShape="0">
                <a:gsLst>
                  <a:gs pos="0">
                    <a:schemeClr val="bg1"/>
                  </a:gs>
                  <a:gs pos="100000">
                    <a:schemeClr val="accent1"/>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8658" name="Text Box 50">
                <a:extLst>
                  <a:ext uri="{FF2B5EF4-FFF2-40B4-BE49-F238E27FC236}">
                    <a16:creationId xmlns:a16="http://schemas.microsoft.com/office/drawing/2014/main" id="{C1D0915D-4F49-B9BE-CC66-93EF53CC3162}"/>
                  </a:ext>
                </a:extLst>
              </p:cNvPr>
              <p:cNvSpPr txBox="1">
                <a:spLocks noChangeArrowheads="1"/>
              </p:cNvSpPr>
              <p:nvPr/>
            </p:nvSpPr>
            <p:spPr bwMode="auto">
              <a:xfrm>
                <a:off x="576" y="2928"/>
                <a:ext cx="12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a:latin typeface="Tahoma" panose="020B0604030504040204" pitchFamily="34" charset="0"/>
                  </a:rPr>
                  <a:t>No Awareness</a:t>
                </a:r>
              </a:p>
            </p:txBody>
          </p:sp>
          <p:sp>
            <p:nvSpPr>
              <p:cNvPr id="68659" name="Text Box 51">
                <a:extLst>
                  <a:ext uri="{FF2B5EF4-FFF2-40B4-BE49-F238E27FC236}">
                    <a16:creationId xmlns:a16="http://schemas.microsoft.com/office/drawing/2014/main" id="{46CD52AA-5523-B1CE-491A-CFA690251E90}"/>
                  </a:ext>
                </a:extLst>
              </p:cNvPr>
              <p:cNvSpPr txBox="1">
                <a:spLocks noChangeArrowheads="1"/>
              </p:cNvSpPr>
              <p:nvPr/>
            </p:nvSpPr>
            <p:spPr bwMode="auto">
              <a:xfrm>
                <a:off x="3936" y="3984"/>
                <a:ext cx="12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a:latin typeface="Tahoma" panose="020B0604030504040204" pitchFamily="34" charset="0"/>
                  </a:rPr>
                  <a:t>No Privacy</a:t>
                </a:r>
              </a:p>
            </p:txBody>
          </p:sp>
          <p:sp>
            <p:nvSpPr>
              <p:cNvPr id="68660" name="Rectangle 52">
                <a:extLst>
                  <a:ext uri="{FF2B5EF4-FFF2-40B4-BE49-F238E27FC236}">
                    <a16:creationId xmlns:a16="http://schemas.microsoft.com/office/drawing/2014/main" id="{2929EBFE-DED4-58CA-A728-6CAA6819AD08}"/>
                  </a:ext>
                </a:extLst>
              </p:cNvPr>
              <p:cNvSpPr>
                <a:spLocks noChangeArrowheads="1"/>
              </p:cNvSpPr>
              <p:nvPr/>
            </p:nvSpPr>
            <p:spPr bwMode="auto">
              <a:xfrm flipH="1">
                <a:off x="576" y="3600"/>
                <a:ext cx="4608" cy="192"/>
              </a:xfrm>
              <a:prstGeom prst="rect">
                <a:avLst/>
              </a:prstGeom>
              <a:gradFill rotWithShape="0">
                <a:gsLst>
                  <a:gs pos="0">
                    <a:schemeClr val="accent1"/>
                  </a:gs>
                  <a:gs pos="100000">
                    <a:schemeClr val="bg1"/>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8661" name="AutoShape 53">
                <a:extLst>
                  <a:ext uri="{FF2B5EF4-FFF2-40B4-BE49-F238E27FC236}">
                    <a16:creationId xmlns:a16="http://schemas.microsoft.com/office/drawing/2014/main" id="{4E2B66A8-32EF-7BA7-7B21-AE642E08F2E6}"/>
                  </a:ext>
                </a:extLst>
              </p:cNvPr>
              <p:cNvSpPr>
                <a:spLocks/>
              </p:cNvSpPr>
              <p:nvPr/>
            </p:nvSpPr>
            <p:spPr bwMode="auto">
              <a:xfrm rot="16200000" flipH="1">
                <a:off x="2808" y="2088"/>
                <a:ext cx="144" cy="2112"/>
              </a:xfrm>
              <a:prstGeom prst="leftBrace">
                <a:avLst>
                  <a:gd name="adj1" fmla="val 122222"/>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8662" name="Text Box 54">
                <a:extLst>
                  <a:ext uri="{FF2B5EF4-FFF2-40B4-BE49-F238E27FC236}">
                    <a16:creationId xmlns:a16="http://schemas.microsoft.com/office/drawing/2014/main" id="{525739F6-418F-E0D5-77A7-614BECCD9CCE}"/>
                  </a:ext>
                </a:extLst>
              </p:cNvPr>
              <p:cNvSpPr txBox="1">
                <a:spLocks noChangeArrowheads="1"/>
              </p:cNvSpPr>
              <p:nvPr/>
            </p:nvSpPr>
            <p:spPr bwMode="auto">
              <a:xfrm>
                <a:off x="2376" y="2640"/>
                <a:ext cx="10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a:latin typeface="Tahoma" panose="020B0604030504040204" pitchFamily="34" charset="0"/>
                  </a:rPr>
                  <a:t>Balance?</a:t>
                </a:r>
              </a:p>
            </p:txBody>
          </p:sp>
          <p:sp>
            <p:nvSpPr>
              <p:cNvPr id="68663" name="AutoShape 55">
                <a:extLst>
                  <a:ext uri="{FF2B5EF4-FFF2-40B4-BE49-F238E27FC236}">
                    <a16:creationId xmlns:a16="http://schemas.microsoft.com/office/drawing/2014/main" id="{4B92B525-C8DA-E8EE-077A-CF351D2412C3}"/>
                  </a:ext>
                </a:extLst>
              </p:cNvPr>
              <p:cNvSpPr>
                <a:spLocks/>
              </p:cNvSpPr>
              <p:nvPr/>
            </p:nvSpPr>
            <p:spPr bwMode="auto">
              <a:xfrm rot="5400000">
                <a:off x="1128" y="2664"/>
                <a:ext cx="144" cy="1248"/>
              </a:xfrm>
              <a:prstGeom prst="leftBrace">
                <a:avLst>
                  <a:gd name="adj1" fmla="val 72222"/>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8664" name="AutoShape 56">
                <a:extLst>
                  <a:ext uri="{FF2B5EF4-FFF2-40B4-BE49-F238E27FC236}">
                    <a16:creationId xmlns:a16="http://schemas.microsoft.com/office/drawing/2014/main" id="{EBCEDF78-BF30-7B73-66E6-B314283E8C42}"/>
                  </a:ext>
                </a:extLst>
              </p:cNvPr>
              <p:cNvSpPr>
                <a:spLocks/>
              </p:cNvSpPr>
              <p:nvPr/>
            </p:nvSpPr>
            <p:spPr bwMode="auto">
              <a:xfrm rot="16200000" flipV="1">
                <a:off x="4488" y="3288"/>
                <a:ext cx="144" cy="1248"/>
              </a:xfrm>
              <a:prstGeom prst="leftBrace">
                <a:avLst>
                  <a:gd name="adj1" fmla="val 72222"/>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8665" name="Rectangle 57">
                <a:extLst>
                  <a:ext uri="{FF2B5EF4-FFF2-40B4-BE49-F238E27FC236}">
                    <a16:creationId xmlns:a16="http://schemas.microsoft.com/office/drawing/2014/main" id="{B773B646-DE96-F826-B0A2-1D64FAE1D23E}"/>
                  </a:ext>
                </a:extLst>
              </p:cNvPr>
              <p:cNvSpPr>
                <a:spLocks noChangeArrowheads="1"/>
              </p:cNvSpPr>
              <p:nvPr/>
            </p:nvSpPr>
            <p:spPr bwMode="auto">
              <a:xfrm>
                <a:off x="1824" y="3408"/>
                <a:ext cx="2112" cy="384"/>
              </a:xfrm>
              <a:prstGeom prst="rect">
                <a:avLst/>
              </a:prstGeom>
              <a:solidFill>
                <a:schemeClr val="hlink">
                  <a:alpha val="50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68666" name="Group 58">
              <a:extLst>
                <a:ext uri="{FF2B5EF4-FFF2-40B4-BE49-F238E27FC236}">
                  <a16:creationId xmlns:a16="http://schemas.microsoft.com/office/drawing/2014/main" id="{C9454DEB-C4EB-277A-F82F-EF9590D0B8D4}"/>
                </a:ext>
              </a:extLst>
            </p:cNvPr>
            <p:cNvGrpSpPr>
              <a:grpSpLocks/>
            </p:cNvGrpSpPr>
            <p:nvPr/>
          </p:nvGrpSpPr>
          <p:grpSpPr bwMode="auto">
            <a:xfrm>
              <a:off x="576" y="3456"/>
              <a:ext cx="4581" cy="384"/>
              <a:chOff x="576" y="3456"/>
              <a:chExt cx="4581" cy="384"/>
            </a:xfrm>
          </p:grpSpPr>
          <p:sp>
            <p:nvSpPr>
              <p:cNvPr id="68644" name="Text Box 36">
                <a:extLst>
                  <a:ext uri="{FF2B5EF4-FFF2-40B4-BE49-F238E27FC236}">
                    <a16:creationId xmlns:a16="http://schemas.microsoft.com/office/drawing/2014/main" id="{B5EECF6F-5764-84B5-3A7A-0CFF629B43A6}"/>
                  </a:ext>
                </a:extLst>
              </p:cNvPr>
              <p:cNvSpPr txBox="1">
                <a:spLocks noChangeArrowheads="1"/>
              </p:cNvSpPr>
              <p:nvPr/>
            </p:nvSpPr>
            <p:spPr bwMode="auto">
              <a:xfrm>
                <a:off x="4512" y="3456"/>
                <a:ext cx="645"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400">
                    <a:latin typeface="Tahoma" panose="020B0604030504040204" pitchFamily="34" charset="0"/>
                  </a:rPr>
                  <a:t>Awareness</a:t>
                </a:r>
              </a:p>
            </p:txBody>
          </p:sp>
          <p:sp>
            <p:nvSpPr>
              <p:cNvPr id="68645" name="Text Box 37">
                <a:extLst>
                  <a:ext uri="{FF2B5EF4-FFF2-40B4-BE49-F238E27FC236}">
                    <a16:creationId xmlns:a16="http://schemas.microsoft.com/office/drawing/2014/main" id="{816B90F6-C3BA-199E-E7AE-E123243FAADD}"/>
                  </a:ext>
                </a:extLst>
              </p:cNvPr>
              <p:cNvSpPr txBox="1">
                <a:spLocks noChangeArrowheads="1"/>
              </p:cNvSpPr>
              <p:nvPr/>
            </p:nvSpPr>
            <p:spPr bwMode="auto">
              <a:xfrm>
                <a:off x="576" y="3648"/>
                <a:ext cx="467"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400">
                    <a:latin typeface="Tahoma" panose="020B0604030504040204" pitchFamily="34" charset="0"/>
                  </a:rPr>
                  <a:t>Privacy</a:t>
                </a:r>
              </a:p>
            </p:txBody>
          </p:sp>
        </p:grpSp>
      </p:grpSp>
      <p:grpSp>
        <p:nvGrpSpPr>
          <p:cNvPr id="68686" name="Group 78">
            <a:extLst>
              <a:ext uri="{FF2B5EF4-FFF2-40B4-BE49-F238E27FC236}">
                <a16:creationId xmlns:a16="http://schemas.microsoft.com/office/drawing/2014/main" id="{1537C5B8-D180-F834-BFA0-09B541226B17}"/>
              </a:ext>
            </a:extLst>
          </p:cNvPr>
          <p:cNvGrpSpPr>
            <a:grpSpLocks/>
          </p:cNvGrpSpPr>
          <p:nvPr/>
        </p:nvGrpSpPr>
        <p:grpSpPr bwMode="auto">
          <a:xfrm>
            <a:off x="914400" y="4267200"/>
            <a:ext cx="7315200" cy="2271713"/>
            <a:chOff x="576" y="2688"/>
            <a:chExt cx="4608" cy="1431"/>
          </a:xfrm>
        </p:grpSpPr>
        <p:sp>
          <p:nvSpPr>
            <p:cNvPr id="68687" name="Text Box 79">
              <a:extLst>
                <a:ext uri="{FF2B5EF4-FFF2-40B4-BE49-F238E27FC236}">
                  <a16:creationId xmlns:a16="http://schemas.microsoft.com/office/drawing/2014/main" id="{A1CA4A77-196B-84BE-2FD4-9246DAD9C22E}"/>
                </a:ext>
              </a:extLst>
            </p:cNvPr>
            <p:cNvSpPr txBox="1">
              <a:spLocks noChangeArrowheads="1"/>
            </p:cNvSpPr>
            <p:nvPr/>
          </p:nvSpPr>
          <p:spPr bwMode="auto">
            <a:xfrm>
              <a:off x="2256" y="2688"/>
              <a:ext cx="12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a:latin typeface="Tahoma" panose="020B0604030504040204" pitchFamily="34" charset="0"/>
                </a:rPr>
                <a:t>No Balance?</a:t>
              </a:r>
            </a:p>
          </p:txBody>
        </p:sp>
        <p:sp>
          <p:nvSpPr>
            <p:cNvPr id="68688" name="Rectangle 80">
              <a:extLst>
                <a:ext uri="{FF2B5EF4-FFF2-40B4-BE49-F238E27FC236}">
                  <a16:creationId xmlns:a16="http://schemas.microsoft.com/office/drawing/2014/main" id="{A86BDD73-5D1C-2272-3B42-BEC137CC30D5}"/>
                </a:ext>
              </a:extLst>
            </p:cNvPr>
            <p:cNvSpPr>
              <a:spLocks noChangeArrowheads="1"/>
            </p:cNvSpPr>
            <p:nvPr/>
          </p:nvSpPr>
          <p:spPr bwMode="auto">
            <a:xfrm>
              <a:off x="3120" y="3456"/>
              <a:ext cx="2064" cy="192"/>
            </a:xfrm>
            <a:prstGeom prst="rect">
              <a:avLst/>
            </a:prstGeom>
            <a:gradFill rotWithShape="0">
              <a:gsLst>
                <a:gs pos="0">
                  <a:schemeClr val="bg1"/>
                </a:gs>
                <a:gs pos="100000">
                  <a:schemeClr val="accent1"/>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8689" name="Text Box 81">
              <a:extLst>
                <a:ext uri="{FF2B5EF4-FFF2-40B4-BE49-F238E27FC236}">
                  <a16:creationId xmlns:a16="http://schemas.microsoft.com/office/drawing/2014/main" id="{D4F2A856-0A51-2C99-3833-3F684F7318D6}"/>
                </a:ext>
              </a:extLst>
            </p:cNvPr>
            <p:cNvSpPr txBox="1">
              <a:spLocks noChangeArrowheads="1"/>
            </p:cNvSpPr>
            <p:nvPr/>
          </p:nvSpPr>
          <p:spPr bwMode="auto">
            <a:xfrm>
              <a:off x="576" y="3168"/>
              <a:ext cx="254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dirty="0">
                  <a:latin typeface="Tahoma" panose="020B0604030504040204" pitchFamily="34" charset="0"/>
                </a:rPr>
                <a:t>No Awareness</a:t>
              </a:r>
            </a:p>
          </p:txBody>
        </p:sp>
        <p:sp>
          <p:nvSpPr>
            <p:cNvPr id="68690" name="Text Box 82">
              <a:extLst>
                <a:ext uri="{FF2B5EF4-FFF2-40B4-BE49-F238E27FC236}">
                  <a16:creationId xmlns:a16="http://schemas.microsoft.com/office/drawing/2014/main" id="{D0117E7E-0AC0-BFE4-134F-9F2DC5BCB60F}"/>
                </a:ext>
              </a:extLst>
            </p:cNvPr>
            <p:cNvSpPr txBox="1">
              <a:spLocks noChangeArrowheads="1"/>
            </p:cNvSpPr>
            <p:nvPr/>
          </p:nvSpPr>
          <p:spPr bwMode="auto">
            <a:xfrm>
              <a:off x="2640" y="3888"/>
              <a:ext cx="254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a:latin typeface="Tahoma" panose="020B0604030504040204" pitchFamily="34" charset="0"/>
                </a:rPr>
                <a:t>No Privacy</a:t>
              </a:r>
            </a:p>
          </p:txBody>
        </p:sp>
        <p:sp>
          <p:nvSpPr>
            <p:cNvPr id="68691" name="Rectangle 83">
              <a:extLst>
                <a:ext uri="{FF2B5EF4-FFF2-40B4-BE49-F238E27FC236}">
                  <a16:creationId xmlns:a16="http://schemas.microsoft.com/office/drawing/2014/main" id="{2F8A4642-5016-D503-BB10-286DFA808F46}"/>
                </a:ext>
              </a:extLst>
            </p:cNvPr>
            <p:cNvSpPr>
              <a:spLocks noChangeArrowheads="1"/>
            </p:cNvSpPr>
            <p:nvPr/>
          </p:nvSpPr>
          <p:spPr bwMode="auto">
            <a:xfrm flipH="1">
              <a:off x="576" y="3648"/>
              <a:ext cx="2064" cy="192"/>
            </a:xfrm>
            <a:prstGeom prst="rect">
              <a:avLst/>
            </a:prstGeom>
            <a:gradFill rotWithShape="0">
              <a:gsLst>
                <a:gs pos="0">
                  <a:schemeClr val="accent1"/>
                </a:gs>
                <a:gs pos="100000">
                  <a:schemeClr val="bg1"/>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8692" name="AutoShape 84">
              <a:extLst>
                <a:ext uri="{FF2B5EF4-FFF2-40B4-BE49-F238E27FC236}">
                  <a16:creationId xmlns:a16="http://schemas.microsoft.com/office/drawing/2014/main" id="{9B489B39-4E2A-B862-DE16-2B211B9E8522}"/>
                </a:ext>
              </a:extLst>
            </p:cNvPr>
            <p:cNvSpPr>
              <a:spLocks/>
            </p:cNvSpPr>
            <p:nvPr/>
          </p:nvSpPr>
          <p:spPr bwMode="auto">
            <a:xfrm rot="5400000">
              <a:off x="1776" y="2256"/>
              <a:ext cx="144" cy="2544"/>
            </a:xfrm>
            <a:prstGeom prst="leftBrace">
              <a:avLst>
                <a:gd name="adj1" fmla="val 147222"/>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8693" name="AutoShape 85">
              <a:extLst>
                <a:ext uri="{FF2B5EF4-FFF2-40B4-BE49-F238E27FC236}">
                  <a16:creationId xmlns:a16="http://schemas.microsoft.com/office/drawing/2014/main" id="{7B17B9CB-FA59-E43C-3965-D28B9FF00F67}"/>
                </a:ext>
              </a:extLst>
            </p:cNvPr>
            <p:cNvSpPr>
              <a:spLocks/>
            </p:cNvSpPr>
            <p:nvPr/>
          </p:nvSpPr>
          <p:spPr bwMode="auto">
            <a:xfrm rot="16200000" flipV="1">
              <a:off x="3840" y="2496"/>
              <a:ext cx="144" cy="2544"/>
            </a:xfrm>
            <a:prstGeom prst="leftBrace">
              <a:avLst>
                <a:gd name="adj1" fmla="val 147222"/>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68694" name="Group 86">
              <a:extLst>
                <a:ext uri="{FF2B5EF4-FFF2-40B4-BE49-F238E27FC236}">
                  <a16:creationId xmlns:a16="http://schemas.microsoft.com/office/drawing/2014/main" id="{A9EB2B09-948F-F755-D4B0-FA959B6A49EB}"/>
                </a:ext>
              </a:extLst>
            </p:cNvPr>
            <p:cNvGrpSpPr>
              <a:grpSpLocks/>
            </p:cNvGrpSpPr>
            <p:nvPr/>
          </p:nvGrpSpPr>
          <p:grpSpPr bwMode="auto">
            <a:xfrm>
              <a:off x="576" y="3456"/>
              <a:ext cx="4581" cy="384"/>
              <a:chOff x="576" y="3456"/>
              <a:chExt cx="4581" cy="384"/>
            </a:xfrm>
          </p:grpSpPr>
          <p:sp>
            <p:nvSpPr>
              <p:cNvPr id="68695" name="Text Box 87">
                <a:extLst>
                  <a:ext uri="{FF2B5EF4-FFF2-40B4-BE49-F238E27FC236}">
                    <a16:creationId xmlns:a16="http://schemas.microsoft.com/office/drawing/2014/main" id="{D7533D47-3FEB-8CD9-4D80-84348A9D1B2E}"/>
                  </a:ext>
                </a:extLst>
              </p:cNvPr>
              <p:cNvSpPr txBox="1">
                <a:spLocks noChangeArrowheads="1"/>
              </p:cNvSpPr>
              <p:nvPr/>
            </p:nvSpPr>
            <p:spPr bwMode="auto">
              <a:xfrm>
                <a:off x="4512" y="3456"/>
                <a:ext cx="645"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400">
                    <a:latin typeface="Tahoma" panose="020B0604030504040204" pitchFamily="34" charset="0"/>
                  </a:rPr>
                  <a:t>Awareness</a:t>
                </a:r>
              </a:p>
            </p:txBody>
          </p:sp>
          <p:sp>
            <p:nvSpPr>
              <p:cNvPr id="68696" name="Text Box 88">
                <a:extLst>
                  <a:ext uri="{FF2B5EF4-FFF2-40B4-BE49-F238E27FC236}">
                    <a16:creationId xmlns:a16="http://schemas.microsoft.com/office/drawing/2014/main" id="{FF03A246-3C82-EA61-7F10-AD1EE0C5C0F1}"/>
                  </a:ext>
                </a:extLst>
              </p:cNvPr>
              <p:cNvSpPr txBox="1">
                <a:spLocks noChangeArrowheads="1"/>
              </p:cNvSpPr>
              <p:nvPr/>
            </p:nvSpPr>
            <p:spPr bwMode="auto">
              <a:xfrm>
                <a:off x="576" y="3648"/>
                <a:ext cx="467"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400">
                    <a:latin typeface="Tahoma" panose="020B0604030504040204" pitchFamily="34" charset="0"/>
                  </a:rPr>
                  <a:t>Privacy</a:t>
                </a:r>
              </a:p>
            </p:txBody>
          </p:sp>
        </p:grpSp>
      </p:grpSp>
      <p:grpSp>
        <p:nvGrpSpPr>
          <p:cNvPr id="68697" name="Group 89">
            <a:extLst>
              <a:ext uri="{FF2B5EF4-FFF2-40B4-BE49-F238E27FC236}">
                <a16:creationId xmlns:a16="http://schemas.microsoft.com/office/drawing/2014/main" id="{3AF9C9A4-C1E0-3C24-7AA8-0C5A04176827}"/>
              </a:ext>
            </a:extLst>
          </p:cNvPr>
          <p:cNvGrpSpPr>
            <a:grpSpLocks/>
          </p:cNvGrpSpPr>
          <p:nvPr/>
        </p:nvGrpSpPr>
        <p:grpSpPr bwMode="auto">
          <a:xfrm>
            <a:off x="914400" y="4267200"/>
            <a:ext cx="7315200" cy="2424113"/>
            <a:chOff x="576" y="2688"/>
            <a:chExt cx="4608" cy="1527"/>
          </a:xfrm>
        </p:grpSpPr>
        <p:grpSp>
          <p:nvGrpSpPr>
            <p:cNvPr id="68698" name="Group 90">
              <a:extLst>
                <a:ext uri="{FF2B5EF4-FFF2-40B4-BE49-F238E27FC236}">
                  <a16:creationId xmlns:a16="http://schemas.microsoft.com/office/drawing/2014/main" id="{4EE886CA-791B-710E-CA33-6A4B4BFFACD9}"/>
                </a:ext>
              </a:extLst>
            </p:cNvPr>
            <p:cNvGrpSpPr>
              <a:grpSpLocks/>
            </p:cNvGrpSpPr>
            <p:nvPr/>
          </p:nvGrpSpPr>
          <p:grpSpPr bwMode="auto">
            <a:xfrm>
              <a:off x="576" y="2688"/>
              <a:ext cx="4608" cy="1527"/>
              <a:chOff x="576" y="2496"/>
              <a:chExt cx="4608" cy="1527"/>
            </a:xfrm>
          </p:grpSpPr>
          <p:sp>
            <p:nvSpPr>
              <p:cNvPr id="68699" name="Rectangle 91">
                <a:extLst>
                  <a:ext uri="{FF2B5EF4-FFF2-40B4-BE49-F238E27FC236}">
                    <a16:creationId xmlns:a16="http://schemas.microsoft.com/office/drawing/2014/main" id="{FA091EF0-4566-475F-AADD-B0C5F7603CCB}"/>
                  </a:ext>
                </a:extLst>
              </p:cNvPr>
              <p:cNvSpPr>
                <a:spLocks noChangeArrowheads="1"/>
              </p:cNvSpPr>
              <p:nvPr/>
            </p:nvSpPr>
            <p:spPr bwMode="auto">
              <a:xfrm>
                <a:off x="576" y="3264"/>
                <a:ext cx="4608" cy="192"/>
              </a:xfrm>
              <a:prstGeom prst="rect">
                <a:avLst/>
              </a:prstGeom>
              <a:gradFill rotWithShape="0">
                <a:gsLst>
                  <a:gs pos="0">
                    <a:schemeClr val="bg1"/>
                  </a:gs>
                  <a:gs pos="100000">
                    <a:schemeClr val="accent1"/>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8700" name="Text Box 92">
                <a:extLst>
                  <a:ext uri="{FF2B5EF4-FFF2-40B4-BE49-F238E27FC236}">
                    <a16:creationId xmlns:a16="http://schemas.microsoft.com/office/drawing/2014/main" id="{F35C1FB1-DCD2-F2C6-5B66-ED22A6C60EA5}"/>
                  </a:ext>
                </a:extLst>
              </p:cNvPr>
              <p:cNvSpPr txBox="1">
                <a:spLocks noChangeArrowheads="1"/>
              </p:cNvSpPr>
              <p:nvPr/>
            </p:nvSpPr>
            <p:spPr bwMode="auto">
              <a:xfrm>
                <a:off x="576" y="2784"/>
                <a:ext cx="18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dirty="0">
                    <a:latin typeface="Tahoma" panose="020B0604030504040204" pitchFamily="34" charset="0"/>
                  </a:rPr>
                  <a:t>No Awareness</a:t>
                </a:r>
              </a:p>
            </p:txBody>
          </p:sp>
          <p:sp>
            <p:nvSpPr>
              <p:cNvPr id="68701" name="Text Box 93">
                <a:extLst>
                  <a:ext uri="{FF2B5EF4-FFF2-40B4-BE49-F238E27FC236}">
                    <a16:creationId xmlns:a16="http://schemas.microsoft.com/office/drawing/2014/main" id="{9542FEB3-E977-43ED-52D5-4F2E9C6C8F95}"/>
                  </a:ext>
                </a:extLst>
              </p:cNvPr>
              <p:cNvSpPr txBox="1">
                <a:spLocks noChangeArrowheads="1"/>
              </p:cNvSpPr>
              <p:nvPr/>
            </p:nvSpPr>
            <p:spPr bwMode="auto">
              <a:xfrm>
                <a:off x="3312" y="3792"/>
                <a:ext cx="187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a:latin typeface="Tahoma" panose="020B0604030504040204" pitchFamily="34" charset="0"/>
                  </a:rPr>
                  <a:t>No Privacy</a:t>
                </a:r>
              </a:p>
            </p:txBody>
          </p:sp>
          <p:sp>
            <p:nvSpPr>
              <p:cNvPr id="68702" name="Rectangle 94">
                <a:extLst>
                  <a:ext uri="{FF2B5EF4-FFF2-40B4-BE49-F238E27FC236}">
                    <a16:creationId xmlns:a16="http://schemas.microsoft.com/office/drawing/2014/main" id="{1A38BDA8-6B63-7020-C164-7E828910885D}"/>
                  </a:ext>
                </a:extLst>
              </p:cNvPr>
              <p:cNvSpPr>
                <a:spLocks noChangeArrowheads="1"/>
              </p:cNvSpPr>
              <p:nvPr/>
            </p:nvSpPr>
            <p:spPr bwMode="auto">
              <a:xfrm flipH="1">
                <a:off x="576" y="3456"/>
                <a:ext cx="4608" cy="192"/>
              </a:xfrm>
              <a:prstGeom prst="rect">
                <a:avLst/>
              </a:prstGeom>
              <a:gradFill rotWithShape="0">
                <a:gsLst>
                  <a:gs pos="0">
                    <a:schemeClr val="accent1"/>
                  </a:gs>
                  <a:gs pos="100000">
                    <a:schemeClr val="bg1"/>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8703" name="AutoShape 95">
                <a:extLst>
                  <a:ext uri="{FF2B5EF4-FFF2-40B4-BE49-F238E27FC236}">
                    <a16:creationId xmlns:a16="http://schemas.microsoft.com/office/drawing/2014/main" id="{BDAF3A9A-6655-24AC-4C2B-DE9CE1882952}"/>
                  </a:ext>
                </a:extLst>
              </p:cNvPr>
              <p:cNvSpPr>
                <a:spLocks/>
              </p:cNvSpPr>
              <p:nvPr/>
            </p:nvSpPr>
            <p:spPr bwMode="auto">
              <a:xfrm rot="16200000" flipH="1">
                <a:off x="2808" y="2568"/>
                <a:ext cx="144" cy="864"/>
              </a:xfrm>
              <a:prstGeom prst="leftBrace">
                <a:avLst>
                  <a:gd name="adj1" fmla="val 50000"/>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8704" name="Text Box 96">
                <a:extLst>
                  <a:ext uri="{FF2B5EF4-FFF2-40B4-BE49-F238E27FC236}">
                    <a16:creationId xmlns:a16="http://schemas.microsoft.com/office/drawing/2014/main" id="{81386A04-5BE0-3C98-5DCD-8801E601455A}"/>
                  </a:ext>
                </a:extLst>
              </p:cNvPr>
              <p:cNvSpPr txBox="1">
                <a:spLocks noChangeArrowheads="1"/>
              </p:cNvSpPr>
              <p:nvPr/>
            </p:nvSpPr>
            <p:spPr bwMode="auto">
              <a:xfrm>
                <a:off x="2208" y="2496"/>
                <a:ext cx="12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dirty="0">
                    <a:latin typeface="Tahoma" panose="020B0604030504040204" pitchFamily="34" charset="0"/>
                  </a:rPr>
                  <a:t>Less Balance?</a:t>
                </a:r>
              </a:p>
            </p:txBody>
          </p:sp>
          <p:sp>
            <p:nvSpPr>
              <p:cNvPr id="68705" name="AutoShape 97">
                <a:extLst>
                  <a:ext uri="{FF2B5EF4-FFF2-40B4-BE49-F238E27FC236}">
                    <a16:creationId xmlns:a16="http://schemas.microsoft.com/office/drawing/2014/main" id="{7CE70572-BF1D-0C4A-33E1-0C842C9A2BAA}"/>
                  </a:ext>
                </a:extLst>
              </p:cNvPr>
              <p:cNvSpPr>
                <a:spLocks/>
              </p:cNvSpPr>
              <p:nvPr/>
            </p:nvSpPr>
            <p:spPr bwMode="auto">
              <a:xfrm rot="5400000">
                <a:off x="1440" y="2208"/>
                <a:ext cx="144" cy="1872"/>
              </a:xfrm>
              <a:prstGeom prst="leftBrace">
                <a:avLst>
                  <a:gd name="adj1" fmla="val 1083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8706" name="AutoShape 98">
                <a:extLst>
                  <a:ext uri="{FF2B5EF4-FFF2-40B4-BE49-F238E27FC236}">
                    <a16:creationId xmlns:a16="http://schemas.microsoft.com/office/drawing/2014/main" id="{AD97A615-F3D0-F574-52E7-2EB1983EAE61}"/>
                  </a:ext>
                </a:extLst>
              </p:cNvPr>
              <p:cNvSpPr>
                <a:spLocks/>
              </p:cNvSpPr>
              <p:nvPr/>
            </p:nvSpPr>
            <p:spPr bwMode="auto">
              <a:xfrm rot="16200000" flipV="1">
                <a:off x="4176" y="2832"/>
                <a:ext cx="144" cy="1872"/>
              </a:xfrm>
              <a:prstGeom prst="leftBrace">
                <a:avLst>
                  <a:gd name="adj1" fmla="val 1083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8707" name="Rectangle 99">
                <a:extLst>
                  <a:ext uri="{FF2B5EF4-FFF2-40B4-BE49-F238E27FC236}">
                    <a16:creationId xmlns:a16="http://schemas.microsoft.com/office/drawing/2014/main" id="{FB32C4E0-72A5-880D-44A7-6576373C6A1F}"/>
                  </a:ext>
                </a:extLst>
              </p:cNvPr>
              <p:cNvSpPr>
                <a:spLocks noChangeArrowheads="1"/>
              </p:cNvSpPr>
              <p:nvPr/>
            </p:nvSpPr>
            <p:spPr bwMode="auto">
              <a:xfrm>
                <a:off x="2448" y="3264"/>
                <a:ext cx="864" cy="384"/>
              </a:xfrm>
              <a:prstGeom prst="rect">
                <a:avLst/>
              </a:prstGeom>
              <a:solidFill>
                <a:schemeClr val="hlink">
                  <a:alpha val="50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68708" name="Group 100">
              <a:extLst>
                <a:ext uri="{FF2B5EF4-FFF2-40B4-BE49-F238E27FC236}">
                  <a16:creationId xmlns:a16="http://schemas.microsoft.com/office/drawing/2014/main" id="{43D441A5-F4E6-D930-47B4-BE3EC24D7EE9}"/>
                </a:ext>
              </a:extLst>
            </p:cNvPr>
            <p:cNvGrpSpPr>
              <a:grpSpLocks/>
            </p:cNvGrpSpPr>
            <p:nvPr/>
          </p:nvGrpSpPr>
          <p:grpSpPr bwMode="auto">
            <a:xfrm>
              <a:off x="576" y="3456"/>
              <a:ext cx="4581" cy="384"/>
              <a:chOff x="576" y="3456"/>
              <a:chExt cx="4581" cy="384"/>
            </a:xfrm>
          </p:grpSpPr>
          <p:sp>
            <p:nvSpPr>
              <p:cNvPr id="68709" name="Text Box 101">
                <a:extLst>
                  <a:ext uri="{FF2B5EF4-FFF2-40B4-BE49-F238E27FC236}">
                    <a16:creationId xmlns:a16="http://schemas.microsoft.com/office/drawing/2014/main" id="{A9B9FD54-56C0-3781-2FA2-F19E6F7919ED}"/>
                  </a:ext>
                </a:extLst>
              </p:cNvPr>
              <p:cNvSpPr txBox="1">
                <a:spLocks noChangeArrowheads="1"/>
              </p:cNvSpPr>
              <p:nvPr/>
            </p:nvSpPr>
            <p:spPr bwMode="auto">
              <a:xfrm>
                <a:off x="4512" y="3456"/>
                <a:ext cx="645"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400">
                    <a:latin typeface="Tahoma" panose="020B0604030504040204" pitchFamily="34" charset="0"/>
                  </a:rPr>
                  <a:t>Awareness</a:t>
                </a:r>
              </a:p>
            </p:txBody>
          </p:sp>
          <p:sp>
            <p:nvSpPr>
              <p:cNvPr id="68710" name="Text Box 102">
                <a:extLst>
                  <a:ext uri="{FF2B5EF4-FFF2-40B4-BE49-F238E27FC236}">
                    <a16:creationId xmlns:a16="http://schemas.microsoft.com/office/drawing/2014/main" id="{5F6C832F-1170-2B98-80C3-04AC06A5D8C2}"/>
                  </a:ext>
                </a:extLst>
              </p:cNvPr>
              <p:cNvSpPr txBox="1">
                <a:spLocks noChangeArrowheads="1"/>
              </p:cNvSpPr>
              <p:nvPr/>
            </p:nvSpPr>
            <p:spPr bwMode="auto">
              <a:xfrm>
                <a:off x="576" y="3648"/>
                <a:ext cx="467"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400">
                    <a:latin typeface="Tahoma" panose="020B0604030504040204" pitchFamily="34" charset="0"/>
                  </a:rPr>
                  <a:t>Privacy</a:t>
                </a:r>
              </a:p>
            </p:txBody>
          </p:sp>
        </p:grpSp>
      </p:grpSp>
      <p:sp>
        <p:nvSpPr>
          <p:cNvPr id="68711" name="Comment 103">
            <a:extLst>
              <a:ext uri="{FF2B5EF4-FFF2-40B4-BE49-F238E27FC236}">
                <a16:creationId xmlns:a16="http://schemas.microsoft.com/office/drawing/2014/main" id="{8F318973-FC9D-5C25-AFB4-B432FB1AB600}"/>
              </a:ext>
            </a:extLst>
          </p:cNvPr>
          <p:cNvSpPr>
            <a:spLocks noChangeArrowheads="1"/>
          </p:cNvSpPr>
          <p:nvPr/>
        </p:nvSpPr>
        <p:spPr bwMode="auto">
          <a:xfrm>
            <a:off x="228600" y="85725"/>
            <a:ext cx="8303840" cy="338554"/>
          </a:xfrm>
          <a:prstGeom prst="rect">
            <a:avLst/>
          </a:prstGeom>
          <a:solidFill>
            <a:srgbClr val="FCFF91"/>
          </a:solidFill>
          <a:ln w="9525">
            <a:solidFill>
              <a:srgbClr val="000000"/>
            </a:solidFill>
            <a:miter lim="800000"/>
            <a:headEnd/>
            <a:tailEnd/>
          </a:ln>
          <a:effectLst>
            <a:outerShdw dist="107763" dir="2700000" algn="ctr" rotWithShape="0">
              <a:srgbClr val="808080"/>
            </a:outerShdw>
          </a:effectLst>
          <a:extLst>
            <a:ext uri="{53640926-AAD7-44D8-BBD7-CCE9431645EC}">
              <a14:shadowObscured xmlns:a14="http://schemas.microsoft.com/office/drawing/2010/main" val="1"/>
            </a:ext>
          </a:extLst>
        </p:spPr>
        <p:txBody>
          <a:bodyPr wrap="square">
            <a:spAutoFit/>
          </a:bodyPr>
          <a:lstStyle/>
          <a:p>
            <a:pPr>
              <a:spcBef>
                <a:spcPct val="50000"/>
              </a:spcBef>
            </a:pPr>
            <a:r>
              <a:rPr lang="en-CA" altLang="LID4096" sz="1600" dirty="0">
                <a:solidFill>
                  <a:srgbClr val="000000"/>
                </a:solidFill>
                <a:latin typeface="Arial" panose="020B0604020202020204" pitchFamily="34" charset="0"/>
              </a:rPr>
              <a:t>N.B.: Click the videos (black rectangles) to begin playback and then click to animate slide.</a:t>
            </a:r>
          </a:p>
        </p:txBody>
      </p:sp>
      <p:pic>
        <p:nvPicPr>
          <p:cNvPr id="9" name="1-B-5">
            <a:hlinkClick r:id="" action="ppaction://media"/>
            <a:extLst>
              <a:ext uri="{FF2B5EF4-FFF2-40B4-BE49-F238E27FC236}">
                <a16:creationId xmlns:a16="http://schemas.microsoft.com/office/drawing/2014/main" id="{6C2A4268-2C9B-E26A-94BD-97FBEA237932}"/>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2747395" y="2083551"/>
            <a:ext cx="1668010" cy="1364735"/>
          </a:xfrm>
          <a:prstGeom prst="rect">
            <a:avLst/>
          </a:prstGeom>
        </p:spPr>
      </p:pic>
      <p:pic>
        <p:nvPicPr>
          <p:cNvPr id="10" name="1-B-7">
            <a:hlinkClick r:id="" action="ppaction://media"/>
            <a:extLst>
              <a:ext uri="{FF2B5EF4-FFF2-40B4-BE49-F238E27FC236}">
                <a16:creationId xmlns:a16="http://schemas.microsoft.com/office/drawing/2014/main" id="{4C8151A2-B59B-7A9E-0154-D800A58B1A7E}"/>
              </a:ext>
            </a:extLst>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4728530" y="2084616"/>
            <a:ext cx="1676399" cy="1371599"/>
          </a:xfrm>
          <a:prstGeom prst="rect">
            <a:avLst/>
          </a:prstGeom>
        </p:spPr>
      </p:pic>
      <p:pic>
        <p:nvPicPr>
          <p:cNvPr id="11" name="1-B-9">
            <a:hlinkClick r:id="" action="ppaction://media"/>
            <a:extLst>
              <a:ext uri="{FF2B5EF4-FFF2-40B4-BE49-F238E27FC236}">
                <a16:creationId xmlns:a16="http://schemas.microsoft.com/office/drawing/2014/main" id="{84DB86BC-A396-CC05-3BDF-D6DDCBFD570E}"/>
              </a:ext>
            </a:extLst>
          </p:cNvPr>
          <p:cNvPicPr>
            <a:picLocks noChangeAspect="1"/>
          </p:cNvPicPr>
          <p:nvPr>
            <a:videoFile r:link="rId6"/>
            <p:extLst>
              <p:ext uri="{DAA4B4D4-6D71-4841-9C94-3DE7FCFB9230}">
                <p14:media xmlns:p14="http://schemas.microsoft.com/office/powerpoint/2010/main" r:embed="rId5"/>
              </p:ext>
            </p:extLst>
          </p:nvPr>
        </p:nvPicPr>
        <p:blipFill>
          <a:blip r:embed="rId12"/>
          <a:stretch>
            <a:fillRect/>
          </a:stretch>
        </p:blipFill>
        <p:spPr>
          <a:xfrm>
            <a:off x="6714992" y="2075793"/>
            <a:ext cx="1668010" cy="1380422"/>
          </a:xfrm>
          <a:prstGeom prst="rect">
            <a:avLst/>
          </a:prstGeom>
        </p:spPr>
      </p:pic>
      <p:pic>
        <p:nvPicPr>
          <p:cNvPr id="12" name="1-B-3">
            <a:hlinkClick r:id="" action="ppaction://media"/>
            <a:extLst>
              <a:ext uri="{FF2B5EF4-FFF2-40B4-BE49-F238E27FC236}">
                <a16:creationId xmlns:a16="http://schemas.microsoft.com/office/drawing/2014/main" id="{F9841861-3834-BB12-2E2B-29E10B60B833}"/>
              </a:ext>
            </a:extLst>
          </p:cNvPr>
          <p:cNvPicPr>
            <a:picLocks noChangeAspect="1"/>
          </p:cNvPicPr>
          <p:nvPr>
            <a:videoFile r:link="rId8"/>
            <p:extLst>
              <p:ext uri="{DAA4B4D4-6D71-4841-9C94-3DE7FCFB9230}">
                <p14:media xmlns:p14="http://schemas.microsoft.com/office/powerpoint/2010/main" r:embed="rId7"/>
              </p:ext>
            </p:extLst>
          </p:nvPr>
        </p:nvPicPr>
        <p:blipFill>
          <a:blip r:embed="rId11"/>
          <a:stretch>
            <a:fillRect/>
          </a:stretch>
        </p:blipFill>
        <p:spPr>
          <a:xfrm>
            <a:off x="683568" y="2076851"/>
            <a:ext cx="1676198" cy="13714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68685"/>
                                        </p:tgtEl>
                                        <p:attrNameLst>
                                          <p:attrName>style.visibility</p:attrName>
                                        </p:attrNameLst>
                                      </p:cBhvr>
                                      <p:to>
                                        <p:strVal val="visible"/>
                                      </p:to>
                                    </p:set>
                                  </p:childTnLst>
                                  <p:subTnLst>
                                    <p:set>
                                      <p:cBhvr override="childStyle">
                                        <p:cTn dur="1" fill="hold" display="0" masterRel="nextClick" afterEffect="1"/>
                                        <p:tgtEl>
                                          <p:spTgt spid="68685"/>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68697"/>
                                        </p:tgtEl>
                                        <p:attrNameLst>
                                          <p:attrName>style.visibility</p:attrName>
                                        </p:attrNameLst>
                                      </p:cBhvr>
                                      <p:to>
                                        <p:strVal val="visible"/>
                                      </p:to>
                                    </p:set>
                                  </p:childTnLst>
                                  <p:subTnLst>
                                    <p:set>
                                      <p:cBhvr override="childStyle">
                                        <p:cTn dur="1" fill="hold" display="0" masterRel="nextClick" afterEffect="1"/>
                                        <p:tgtEl>
                                          <p:spTgt spid="68697"/>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68686"/>
                                        </p:tgtEl>
                                        <p:attrNameLst>
                                          <p:attrName>style.visibility</p:attrName>
                                        </p:attrNameLst>
                                      </p:cBhvr>
                                      <p:to>
                                        <p:strVal val="visible"/>
                                      </p:to>
                                    </p:set>
                                  </p:childTnLst>
                                  <p:subTnLst>
                                    <p:set>
                                      <p:cBhvr override="childStyle">
                                        <p:cTn dur="1" fill="hold" display="0" masterRel="nextClick" afterEffect="1"/>
                                        <p:tgtEl>
                                          <p:spTgt spid="68686"/>
                                        </p:tgtEl>
                                        <p:attrNameLst>
                                          <p:attrName>style.visibility</p:attrName>
                                        </p:attrNameLst>
                                      </p:cBhvr>
                                      <p:to>
                                        <p:strVal val="hidden"/>
                                      </p:to>
                                    </p:set>
                                  </p:subTnLst>
                                </p:cTn>
                              </p:par>
                            </p:childTnLst>
                          </p:cTn>
                        </p:par>
                        <p:par>
                          <p:cTn id="15" fill="hold">
                            <p:stCondLst>
                              <p:cond delay="500"/>
                            </p:stCondLst>
                            <p:childTnLst>
                              <p:par>
                                <p:cTn id="16" presetID="1" presetClass="mediacall" presetSubtype="0" fill="hold" nodeType="afterEffect">
                                  <p:stCondLst>
                                    <p:cond delay="0"/>
                                  </p:stCondLst>
                                  <p:childTnLst>
                                    <p:cmd type="call" cmd="playFrom(0.0)">
                                      <p:cBhvr>
                                        <p:cTn id="17" dur="41959" fill="hold"/>
                                        <p:tgtEl>
                                          <p:spTgt spid="12"/>
                                        </p:tgtEl>
                                      </p:cBhvr>
                                    </p:cmd>
                                  </p:childTnLst>
                                </p:cTn>
                              </p:par>
                            </p:childTnLst>
                          </p:cTn>
                        </p:par>
                        <p:par>
                          <p:cTn id="18" fill="hold">
                            <p:stCondLst>
                              <p:cond delay="42459"/>
                            </p:stCondLst>
                            <p:childTnLst>
                              <p:par>
                                <p:cTn id="19" presetID="1" presetClass="mediacall" presetSubtype="0" fill="hold" nodeType="afterEffect">
                                  <p:stCondLst>
                                    <p:cond delay="0"/>
                                  </p:stCondLst>
                                  <p:childTnLst>
                                    <p:cmd type="call" cmd="playFrom(0.0)">
                                      <p:cBhvr>
                                        <p:cTn id="20" dur="41959" fill="hold"/>
                                        <p:tgtEl>
                                          <p:spTgt spid="9"/>
                                        </p:tgtEl>
                                      </p:cBhvr>
                                    </p:cmd>
                                  </p:childTnLst>
                                </p:cTn>
                              </p:par>
                            </p:childTnLst>
                          </p:cTn>
                        </p:par>
                        <p:par>
                          <p:cTn id="21" fill="hold">
                            <p:stCondLst>
                              <p:cond delay="84418"/>
                            </p:stCondLst>
                            <p:childTnLst>
                              <p:par>
                                <p:cTn id="22" presetID="1" presetClass="mediacall" presetSubtype="0" fill="hold" nodeType="afterEffect">
                                  <p:stCondLst>
                                    <p:cond delay="0"/>
                                  </p:stCondLst>
                                  <p:childTnLst>
                                    <p:cmd type="call" cmd="playFrom(0.0)">
                                      <p:cBhvr>
                                        <p:cTn id="23" dur="41959" fill="hold"/>
                                        <p:tgtEl>
                                          <p:spTgt spid="10"/>
                                        </p:tgtEl>
                                      </p:cBhvr>
                                    </p:cmd>
                                  </p:childTnLst>
                                </p:cTn>
                              </p:par>
                            </p:childTnLst>
                          </p:cTn>
                        </p:par>
                        <p:par>
                          <p:cTn id="24" fill="hold">
                            <p:stCondLst>
                              <p:cond delay="126377"/>
                            </p:stCondLst>
                            <p:childTnLst>
                              <p:par>
                                <p:cTn id="25" presetID="1" presetClass="mediacall" presetSubtype="0" fill="hold" nodeType="afterEffect">
                                  <p:stCondLst>
                                    <p:cond delay="0"/>
                                  </p:stCondLst>
                                  <p:childTnLst>
                                    <p:cmd type="call" cmd="playFrom(0.0)">
                                      <p:cBhvr>
                                        <p:cTn id="26" dur="41959"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12"/>
                </p:tgtEl>
              </p:cMediaNode>
            </p:video>
            <p:seq concurrent="1" nextAc="seek">
              <p:cTn id="28" restart="whenNotActive" fill="hold" evtFilter="cancelBubble" nodeType="interactiveSeq">
                <p:stCondLst>
                  <p:cond evt="onClick" delay="0">
                    <p:tgtEl>
                      <p:spTgt spid="12"/>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12"/>
                                        </p:tgtEl>
                                      </p:cBhvr>
                                    </p:cmd>
                                  </p:childTnLst>
                                </p:cTn>
                              </p:par>
                            </p:childTnLst>
                          </p:cTn>
                        </p:par>
                      </p:childTnLst>
                    </p:cTn>
                  </p:par>
                </p:childTnLst>
              </p:cTn>
              <p:nextCondLst>
                <p:cond evt="onClick" delay="0">
                  <p:tgtEl>
                    <p:spTgt spid="12"/>
                  </p:tgtEl>
                </p:cond>
              </p:nextCondLst>
            </p:seq>
            <p:video>
              <p:cMediaNode vol="80000">
                <p:cTn id="33" fill="hold" display="0">
                  <p:stCondLst>
                    <p:cond delay="indefinite"/>
                  </p:stCondLst>
                </p:cTn>
                <p:tgtEl>
                  <p:spTgt spid="9"/>
                </p:tgtEl>
              </p:cMediaNode>
            </p:video>
            <p:seq concurrent="1" nextAc="seek">
              <p:cTn id="34" restart="whenNotActive" fill="hold" evtFilter="cancelBubble" nodeType="interactiveSeq">
                <p:stCondLst>
                  <p:cond evt="onClick" delay="0">
                    <p:tgtEl>
                      <p:spTgt spid="9"/>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p:cTn id="38" dur="1" fill="hold"/>
                                        <p:tgtEl>
                                          <p:spTgt spid="9"/>
                                        </p:tgtEl>
                                      </p:cBhvr>
                                    </p:cmd>
                                  </p:childTnLst>
                                </p:cTn>
                              </p:par>
                            </p:childTnLst>
                          </p:cTn>
                        </p:par>
                      </p:childTnLst>
                    </p:cTn>
                  </p:par>
                </p:childTnLst>
              </p:cTn>
              <p:nextCondLst>
                <p:cond evt="onClick" delay="0">
                  <p:tgtEl>
                    <p:spTgt spid="9"/>
                  </p:tgtEl>
                </p:cond>
              </p:nextCondLst>
            </p:seq>
            <p:video>
              <p:cMediaNode vol="80000">
                <p:cTn id="39" fill="hold" display="0">
                  <p:stCondLst>
                    <p:cond delay="indefinite"/>
                  </p:stCondLst>
                </p:cTn>
                <p:tgtEl>
                  <p:spTgt spid="10"/>
                </p:tgtEl>
              </p:cMediaNode>
            </p:video>
            <p:seq concurrent="1" nextAc="seek">
              <p:cTn id="40" restart="whenNotActive" fill="hold" evtFilter="cancelBubble" nodeType="interactiveSeq">
                <p:stCondLst>
                  <p:cond evt="onClick" delay="0">
                    <p:tgtEl>
                      <p:spTgt spid="10"/>
                    </p:tgtEl>
                  </p:cond>
                </p:stCondLst>
                <p:endSync evt="end" delay="0">
                  <p:rtn val="all"/>
                </p:endSync>
                <p:childTnLst>
                  <p:par>
                    <p:cTn id="41" fill="hold">
                      <p:stCondLst>
                        <p:cond delay="0"/>
                      </p:stCondLst>
                      <p:childTnLst>
                        <p:par>
                          <p:cTn id="42" fill="hold">
                            <p:stCondLst>
                              <p:cond delay="0"/>
                            </p:stCondLst>
                            <p:childTnLst>
                              <p:par>
                                <p:cTn id="43" presetID="2" presetClass="mediacall" presetSubtype="0" fill="hold" nodeType="clickEffect">
                                  <p:stCondLst>
                                    <p:cond delay="0"/>
                                  </p:stCondLst>
                                  <p:childTnLst>
                                    <p:cmd type="call" cmd="togglePause">
                                      <p:cBhvr>
                                        <p:cTn id="44" dur="1" fill="hold"/>
                                        <p:tgtEl>
                                          <p:spTgt spid="10"/>
                                        </p:tgtEl>
                                      </p:cBhvr>
                                    </p:cmd>
                                  </p:childTnLst>
                                </p:cTn>
                              </p:par>
                            </p:childTnLst>
                          </p:cTn>
                        </p:par>
                      </p:childTnLst>
                    </p:cTn>
                  </p:par>
                </p:childTnLst>
              </p:cTn>
              <p:nextCondLst>
                <p:cond evt="onClick" delay="0">
                  <p:tgtEl>
                    <p:spTgt spid="10"/>
                  </p:tgtEl>
                </p:cond>
              </p:nextCondLst>
            </p:seq>
            <p:video>
              <p:cMediaNode vol="80000">
                <p:cTn id="45" fill="hold" display="0">
                  <p:stCondLst>
                    <p:cond delay="indefinite"/>
                  </p:stCondLst>
                </p:cTn>
                <p:tgtEl>
                  <p:spTgt spid="11"/>
                </p:tgtEl>
              </p:cMediaNode>
            </p:video>
            <p:seq concurrent="1" nextAc="seek">
              <p:cTn id="46" restart="whenNotActive" fill="hold" evtFilter="cancelBubble" nodeType="interactiveSeq">
                <p:stCondLst>
                  <p:cond evt="onClick" delay="0">
                    <p:tgtEl>
                      <p:spTgt spid="11"/>
                    </p:tgtEl>
                  </p:cond>
                </p:stCondLst>
                <p:endSync evt="end" delay="0">
                  <p:rtn val="all"/>
                </p:endSync>
                <p:childTnLst>
                  <p:par>
                    <p:cTn id="47" fill="hold">
                      <p:stCondLst>
                        <p:cond delay="0"/>
                      </p:stCondLst>
                      <p:childTnLst>
                        <p:par>
                          <p:cTn id="48" fill="hold">
                            <p:stCondLst>
                              <p:cond delay="0"/>
                            </p:stCondLst>
                            <p:childTnLst>
                              <p:par>
                                <p:cTn id="49" presetID="2" presetClass="mediacall" presetSubtype="0" fill="hold" nodeType="clickEffect">
                                  <p:stCondLst>
                                    <p:cond delay="0"/>
                                  </p:stCondLst>
                                  <p:childTnLst>
                                    <p:cmd type="call" cmd="togglePause">
                                      <p:cBhvr>
                                        <p:cTn id="50"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4">
            <a:extLst>
              <a:ext uri="{FF2B5EF4-FFF2-40B4-BE49-F238E27FC236}">
                <a16:creationId xmlns:a16="http://schemas.microsoft.com/office/drawing/2014/main" id="{607EC7F2-D7E3-03B8-A090-036E2A42FB26}"/>
              </a:ext>
            </a:extLst>
          </p:cNvPr>
          <p:cNvSpPr>
            <a:spLocks noGrp="1"/>
          </p:cNvSpPr>
          <p:nvPr>
            <p:ph type="dt" sz="half" idx="10"/>
          </p:nvPr>
        </p:nvSpPr>
        <p:spPr/>
        <p:txBody>
          <a:bodyPr/>
          <a:lstStyle/>
          <a:p>
            <a:r>
              <a:rPr lang="en-CA" altLang="LID4096"/>
              <a:t>CSCW 2000, Philadelphia, PA</a:t>
            </a:r>
          </a:p>
        </p:txBody>
      </p:sp>
      <p:graphicFrame>
        <p:nvGraphicFramePr>
          <p:cNvPr id="72720" name="Object 16">
            <a:extLst>
              <a:ext uri="{FF2B5EF4-FFF2-40B4-BE49-F238E27FC236}">
                <a16:creationId xmlns:a16="http://schemas.microsoft.com/office/drawing/2014/main" id="{B88FB230-8BAC-52E3-0171-EBF2830CE165}"/>
              </a:ext>
            </a:extLst>
          </p:cNvPr>
          <p:cNvGraphicFramePr>
            <a:graphicFrameLocks noChangeAspect="1"/>
          </p:cNvGraphicFramePr>
          <p:nvPr/>
        </p:nvGraphicFramePr>
        <p:xfrm>
          <a:off x="3962400" y="2590800"/>
          <a:ext cx="4886325" cy="2143125"/>
        </p:xfrm>
        <a:graphic>
          <a:graphicData uri="http://schemas.openxmlformats.org/presentationml/2006/ole">
            <mc:AlternateContent xmlns:mc="http://schemas.openxmlformats.org/markup-compatibility/2006">
              <mc:Choice xmlns:v="urn:schemas-microsoft-com:vml" Requires="v">
                <p:oleObj name="Photo Editor Photo" r:id="rId3" imgW="4885714" imgH="2142857" progId="MSPhotoEd.3">
                  <p:embed/>
                </p:oleObj>
              </mc:Choice>
              <mc:Fallback>
                <p:oleObj name="Photo Editor Photo" r:id="rId3" imgW="4885714" imgH="2142857" progId="MSPhotoEd.3">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2590800"/>
                        <a:ext cx="48863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22" name="Object 18">
            <a:extLst>
              <a:ext uri="{FF2B5EF4-FFF2-40B4-BE49-F238E27FC236}">
                <a16:creationId xmlns:a16="http://schemas.microsoft.com/office/drawing/2014/main" id="{37EB8C8C-1549-5930-2F3E-0B999A9A9851}"/>
              </a:ext>
            </a:extLst>
          </p:cNvPr>
          <p:cNvGraphicFramePr>
            <a:graphicFrameLocks noChangeAspect="1"/>
          </p:cNvGraphicFramePr>
          <p:nvPr/>
        </p:nvGraphicFramePr>
        <p:xfrm>
          <a:off x="3810000" y="2982913"/>
          <a:ext cx="5048250" cy="1652587"/>
        </p:xfrm>
        <a:graphic>
          <a:graphicData uri="http://schemas.openxmlformats.org/presentationml/2006/ole">
            <mc:AlternateContent xmlns:mc="http://schemas.openxmlformats.org/markup-compatibility/2006">
              <mc:Choice xmlns:v="urn:schemas-microsoft-com:vml" Requires="v">
                <p:oleObj name="Photo Editor Photo" r:id="rId5" imgW="5961905" imgH="1952898" progId="MSPhotoEd.3">
                  <p:embed/>
                </p:oleObj>
              </mc:Choice>
              <mc:Fallback>
                <p:oleObj name="Photo Editor Photo" r:id="rId5" imgW="5961905" imgH="1952898" progId="MSPhotoEd.3">
                  <p:embed/>
                  <p:pic>
                    <p:nvPicPr>
                      <p:cNvPr id="0" name="Object 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0" y="2982913"/>
                        <a:ext cx="5048250" cy="1652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23" name="Object 19">
            <a:extLst>
              <a:ext uri="{FF2B5EF4-FFF2-40B4-BE49-F238E27FC236}">
                <a16:creationId xmlns:a16="http://schemas.microsoft.com/office/drawing/2014/main" id="{8D1A1DE3-464F-0F97-95BC-1B5BD005E5F2}"/>
              </a:ext>
            </a:extLst>
          </p:cNvPr>
          <p:cNvGraphicFramePr>
            <a:graphicFrameLocks noChangeAspect="1"/>
          </p:cNvGraphicFramePr>
          <p:nvPr/>
        </p:nvGraphicFramePr>
        <p:xfrm>
          <a:off x="3810000" y="1752600"/>
          <a:ext cx="5014913" cy="4505325"/>
        </p:xfrm>
        <a:graphic>
          <a:graphicData uri="http://schemas.openxmlformats.org/presentationml/2006/ole">
            <mc:AlternateContent xmlns:mc="http://schemas.openxmlformats.org/markup-compatibility/2006">
              <mc:Choice xmlns:v="urn:schemas-microsoft-com:vml" Requires="v">
                <p:oleObj name="Photo Editor Photo" r:id="rId7" imgW="6020640" imgH="5409524" progId="MSPhotoEd.3">
                  <p:embed/>
                </p:oleObj>
              </mc:Choice>
              <mc:Fallback>
                <p:oleObj name="Photo Editor Photo" r:id="rId7" imgW="6020640" imgH="5409524" progId="MSPhotoEd.3">
                  <p:embed/>
                  <p:pic>
                    <p:nvPicPr>
                      <p:cNvPr id="0" name="Object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0" y="1752600"/>
                        <a:ext cx="5014913" cy="450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706" name="Rectangle 2">
            <a:extLst>
              <a:ext uri="{FF2B5EF4-FFF2-40B4-BE49-F238E27FC236}">
                <a16:creationId xmlns:a16="http://schemas.microsoft.com/office/drawing/2014/main" id="{6AFED10F-4EB5-966E-5D8F-8B6E75915AB4}"/>
              </a:ext>
            </a:extLst>
          </p:cNvPr>
          <p:cNvSpPr>
            <a:spLocks noGrp="1" noChangeArrowheads="1"/>
          </p:cNvSpPr>
          <p:nvPr>
            <p:ph type="title"/>
          </p:nvPr>
        </p:nvSpPr>
        <p:spPr/>
        <p:txBody>
          <a:bodyPr/>
          <a:lstStyle/>
          <a:p>
            <a:r>
              <a:rPr lang="en-CA" altLang="LID4096"/>
              <a:t>Awareness and Privacy Metrics</a:t>
            </a:r>
          </a:p>
        </p:txBody>
      </p:sp>
      <p:sp>
        <p:nvSpPr>
          <p:cNvPr id="72710" name="Text Box 6">
            <a:extLst>
              <a:ext uri="{FF2B5EF4-FFF2-40B4-BE49-F238E27FC236}">
                <a16:creationId xmlns:a16="http://schemas.microsoft.com/office/drawing/2014/main" id="{3925AAF6-BDF4-D322-97F6-558E285A7593}"/>
              </a:ext>
            </a:extLst>
          </p:cNvPr>
          <p:cNvSpPr txBox="1">
            <a:spLocks noChangeArrowheads="1"/>
          </p:cNvSpPr>
          <p:nvPr/>
        </p:nvSpPr>
        <p:spPr bwMode="auto">
          <a:xfrm>
            <a:off x="1143000" y="2133600"/>
            <a:ext cx="15541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CA" altLang="LID4096">
                <a:latin typeface="Tahoma" panose="020B0604030504040204" pitchFamily="34" charset="0"/>
              </a:rPr>
              <a:t>  </a:t>
            </a:r>
            <a:r>
              <a:rPr lang="en-CA" altLang="LID4096" sz="2800">
                <a:latin typeface="Tahoma" panose="020B0604030504040204" pitchFamily="34" charset="0"/>
              </a:rPr>
              <a:t>People</a:t>
            </a:r>
          </a:p>
        </p:txBody>
      </p:sp>
      <p:sp>
        <p:nvSpPr>
          <p:cNvPr id="72711" name="Text Box 7">
            <a:extLst>
              <a:ext uri="{FF2B5EF4-FFF2-40B4-BE49-F238E27FC236}">
                <a16:creationId xmlns:a16="http://schemas.microsoft.com/office/drawing/2014/main" id="{D0CAB673-E130-198B-177E-D74B31EB61B2}"/>
              </a:ext>
            </a:extLst>
          </p:cNvPr>
          <p:cNvSpPr txBox="1">
            <a:spLocks noChangeArrowheads="1"/>
          </p:cNvSpPr>
          <p:nvPr/>
        </p:nvSpPr>
        <p:spPr bwMode="auto">
          <a:xfrm>
            <a:off x="1143000" y="2652713"/>
            <a:ext cx="16891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CA" altLang="LID4096">
                <a:latin typeface="Tahoma" panose="020B0604030504040204" pitchFamily="34" charset="0"/>
              </a:rPr>
              <a:t>  </a:t>
            </a:r>
            <a:r>
              <a:rPr lang="en-CA" altLang="LID4096" sz="2800">
                <a:latin typeface="Tahoma" panose="020B0604030504040204" pitchFamily="34" charset="0"/>
              </a:rPr>
              <a:t>Objects</a:t>
            </a:r>
          </a:p>
        </p:txBody>
      </p:sp>
      <p:sp>
        <p:nvSpPr>
          <p:cNvPr id="72712" name="Text Box 8">
            <a:extLst>
              <a:ext uri="{FF2B5EF4-FFF2-40B4-BE49-F238E27FC236}">
                <a16:creationId xmlns:a16="http://schemas.microsoft.com/office/drawing/2014/main" id="{90BB1B7F-CF91-9B31-99DD-843494898549}"/>
              </a:ext>
            </a:extLst>
          </p:cNvPr>
          <p:cNvSpPr txBox="1">
            <a:spLocks noChangeArrowheads="1"/>
          </p:cNvSpPr>
          <p:nvPr/>
        </p:nvSpPr>
        <p:spPr bwMode="auto">
          <a:xfrm>
            <a:off x="1143000" y="3170238"/>
            <a:ext cx="18938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CA" altLang="LID4096">
                <a:latin typeface="Tahoma" panose="020B0604030504040204" pitchFamily="34" charset="0"/>
              </a:rPr>
              <a:t>  </a:t>
            </a:r>
            <a:r>
              <a:rPr lang="en-CA" altLang="LID4096" sz="2800">
                <a:latin typeface="Tahoma" panose="020B0604030504040204" pitchFamily="34" charset="0"/>
              </a:rPr>
              <a:t>Activities</a:t>
            </a:r>
          </a:p>
        </p:txBody>
      </p:sp>
      <p:sp>
        <p:nvSpPr>
          <p:cNvPr id="72713" name="Text Box 9">
            <a:extLst>
              <a:ext uri="{FF2B5EF4-FFF2-40B4-BE49-F238E27FC236}">
                <a16:creationId xmlns:a16="http://schemas.microsoft.com/office/drawing/2014/main" id="{FD87BDA9-AE7D-59D4-96C0-59A5AF82ADC3}"/>
              </a:ext>
            </a:extLst>
          </p:cNvPr>
          <p:cNvSpPr txBox="1">
            <a:spLocks noChangeArrowheads="1"/>
          </p:cNvSpPr>
          <p:nvPr/>
        </p:nvSpPr>
        <p:spPr bwMode="auto">
          <a:xfrm>
            <a:off x="1143000" y="3689350"/>
            <a:ext cx="21764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CA" altLang="LID4096">
                <a:latin typeface="Tahoma" panose="020B0604030504040204" pitchFamily="34" charset="0"/>
              </a:rPr>
              <a:t>  </a:t>
            </a:r>
            <a:r>
              <a:rPr lang="en-CA" altLang="LID4096" sz="2800">
                <a:latin typeface="Tahoma" panose="020B0604030504040204" pitchFamily="34" charset="0"/>
              </a:rPr>
              <a:t>Availability</a:t>
            </a:r>
          </a:p>
        </p:txBody>
      </p:sp>
      <p:sp>
        <p:nvSpPr>
          <p:cNvPr id="72714" name="Text Box 10">
            <a:extLst>
              <a:ext uri="{FF2B5EF4-FFF2-40B4-BE49-F238E27FC236}">
                <a16:creationId xmlns:a16="http://schemas.microsoft.com/office/drawing/2014/main" id="{A2589670-51B8-D091-1754-A9E9097CB89F}"/>
              </a:ext>
            </a:extLst>
          </p:cNvPr>
          <p:cNvSpPr txBox="1">
            <a:spLocks noChangeArrowheads="1"/>
          </p:cNvSpPr>
          <p:nvPr/>
        </p:nvSpPr>
        <p:spPr bwMode="auto">
          <a:xfrm>
            <a:off x="1143000" y="4206875"/>
            <a:ext cx="22463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CA" altLang="LID4096">
                <a:latin typeface="Tahoma" panose="020B0604030504040204" pitchFamily="34" charset="0"/>
              </a:rPr>
              <a:t>  </a:t>
            </a:r>
            <a:r>
              <a:rPr lang="en-CA" altLang="LID4096" sz="2800">
                <a:latin typeface="Tahoma" panose="020B0604030504040204" pitchFamily="34" charset="0"/>
              </a:rPr>
              <a:t>Confidence</a:t>
            </a:r>
          </a:p>
        </p:txBody>
      </p:sp>
      <p:sp>
        <p:nvSpPr>
          <p:cNvPr id="72715" name="Text Box 11">
            <a:extLst>
              <a:ext uri="{FF2B5EF4-FFF2-40B4-BE49-F238E27FC236}">
                <a16:creationId xmlns:a16="http://schemas.microsoft.com/office/drawing/2014/main" id="{8AD30FFC-A9DC-7616-C04B-C5FF5BB8E149}"/>
              </a:ext>
            </a:extLst>
          </p:cNvPr>
          <p:cNvSpPr txBox="1">
            <a:spLocks noChangeArrowheads="1"/>
          </p:cNvSpPr>
          <p:nvPr/>
        </p:nvSpPr>
        <p:spPr bwMode="auto">
          <a:xfrm>
            <a:off x="1143000" y="4724400"/>
            <a:ext cx="16240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CA" altLang="LID4096">
                <a:latin typeface="Tahoma" panose="020B0604030504040204" pitchFamily="34" charset="0"/>
              </a:rPr>
              <a:t>  </a:t>
            </a:r>
            <a:r>
              <a:rPr lang="en-CA" altLang="LID4096" sz="2800">
                <a:latin typeface="Tahoma" panose="020B0604030504040204" pitchFamily="34" charset="0"/>
              </a:rPr>
              <a:t>Privacy</a:t>
            </a:r>
          </a:p>
        </p:txBody>
      </p:sp>
      <p:graphicFrame>
        <p:nvGraphicFramePr>
          <p:cNvPr id="72717" name="Object 13">
            <a:extLst>
              <a:ext uri="{FF2B5EF4-FFF2-40B4-BE49-F238E27FC236}">
                <a16:creationId xmlns:a16="http://schemas.microsoft.com/office/drawing/2014/main" id="{88B2865F-8AF3-6C30-4FE7-94E0FFD77B3C}"/>
              </a:ext>
            </a:extLst>
          </p:cNvPr>
          <p:cNvGraphicFramePr>
            <a:graphicFrameLocks noChangeAspect="1"/>
          </p:cNvGraphicFramePr>
          <p:nvPr/>
        </p:nvGraphicFramePr>
        <p:xfrm>
          <a:off x="3810000" y="3200400"/>
          <a:ext cx="5038725" cy="1617663"/>
        </p:xfrm>
        <a:graphic>
          <a:graphicData uri="http://schemas.openxmlformats.org/presentationml/2006/ole">
            <mc:AlternateContent xmlns:mc="http://schemas.openxmlformats.org/markup-compatibility/2006">
              <mc:Choice xmlns:v="urn:schemas-microsoft-com:vml" Requires="v">
                <p:oleObj name="Photo Editor Photo" r:id="rId9" imgW="6257143" imgH="2010056" progId="MSPhotoEd.3">
                  <p:embed/>
                </p:oleObj>
              </mc:Choice>
              <mc:Fallback>
                <p:oleObj name="Photo Editor Photo" r:id="rId9" imgW="6257143" imgH="2010056" progId="MSPhotoEd.3">
                  <p:embed/>
                  <p:pic>
                    <p:nvPicPr>
                      <p:cNvPr id="0"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0" y="3200400"/>
                        <a:ext cx="5038725" cy="1617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18" name="Object 14">
            <a:extLst>
              <a:ext uri="{FF2B5EF4-FFF2-40B4-BE49-F238E27FC236}">
                <a16:creationId xmlns:a16="http://schemas.microsoft.com/office/drawing/2014/main" id="{1F70C335-C5D7-689B-5CAE-2610B5FA310C}"/>
              </a:ext>
            </a:extLst>
          </p:cNvPr>
          <p:cNvGraphicFramePr>
            <a:graphicFrameLocks noChangeAspect="1"/>
          </p:cNvGraphicFramePr>
          <p:nvPr/>
        </p:nvGraphicFramePr>
        <p:xfrm>
          <a:off x="3810000" y="3124200"/>
          <a:ext cx="4991100" cy="1720850"/>
        </p:xfrm>
        <a:graphic>
          <a:graphicData uri="http://schemas.openxmlformats.org/presentationml/2006/ole">
            <mc:AlternateContent xmlns:mc="http://schemas.openxmlformats.org/markup-compatibility/2006">
              <mc:Choice xmlns:v="urn:schemas-microsoft-com:vml" Requires="v">
                <p:oleObj name="Photo Editor Photo" r:id="rId11" imgW="5525271" imgH="1905266" progId="MSPhotoEd.3">
                  <p:embed/>
                </p:oleObj>
              </mc:Choice>
              <mc:Fallback>
                <p:oleObj name="Photo Editor Photo" r:id="rId11" imgW="5525271" imgH="1905266" progId="MSPhotoEd.3">
                  <p:embed/>
                  <p:pic>
                    <p:nvPicPr>
                      <p:cNvPr id="0"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10000" y="3124200"/>
                        <a:ext cx="4991100" cy="172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719" name="Object 15">
            <a:extLst>
              <a:ext uri="{FF2B5EF4-FFF2-40B4-BE49-F238E27FC236}">
                <a16:creationId xmlns:a16="http://schemas.microsoft.com/office/drawing/2014/main" id="{C1A43619-3FB5-AE55-E230-E3E691C1D8B3}"/>
              </a:ext>
            </a:extLst>
          </p:cNvPr>
          <p:cNvGraphicFramePr>
            <a:graphicFrameLocks noChangeAspect="1"/>
          </p:cNvGraphicFramePr>
          <p:nvPr/>
        </p:nvGraphicFramePr>
        <p:xfrm>
          <a:off x="3962400" y="2895600"/>
          <a:ext cx="4857750" cy="2371725"/>
        </p:xfrm>
        <a:graphic>
          <a:graphicData uri="http://schemas.openxmlformats.org/presentationml/2006/ole">
            <mc:AlternateContent xmlns:mc="http://schemas.openxmlformats.org/markup-compatibility/2006">
              <mc:Choice xmlns:v="urn:schemas-microsoft-com:vml" Requires="v">
                <p:oleObj name="Photo Editor Photo" r:id="rId13" imgW="4858428" imgH="2371429" progId="MSPhotoEd.3">
                  <p:embed/>
                </p:oleObj>
              </mc:Choice>
              <mc:Fallback>
                <p:oleObj name="Photo Editor Photo" r:id="rId13" imgW="4858428" imgH="2371429" progId="MSPhotoEd.3">
                  <p:embed/>
                  <p:pic>
                    <p:nvPicPr>
                      <p:cNvPr id="0" name="Object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62400" y="2895600"/>
                        <a:ext cx="4857750" cy="237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724" name="Comment 20">
            <a:extLst>
              <a:ext uri="{FF2B5EF4-FFF2-40B4-BE49-F238E27FC236}">
                <a16:creationId xmlns:a16="http://schemas.microsoft.com/office/drawing/2014/main" id="{F9C260E4-4ABD-E361-877A-68F2DBD61944}"/>
              </a:ext>
            </a:extLst>
          </p:cNvPr>
          <p:cNvSpPr>
            <a:spLocks noChangeArrowheads="1"/>
          </p:cNvSpPr>
          <p:nvPr/>
        </p:nvSpPr>
        <p:spPr bwMode="auto">
          <a:xfrm>
            <a:off x="228600" y="207963"/>
            <a:ext cx="2895600" cy="346075"/>
          </a:xfrm>
          <a:prstGeom prst="rect">
            <a:avLst/>
          </a:prstGeom>
          <a:solidFill>
            <a:srgbClr val="FCFF91"/>
          </a:solidFill>
          <a:ln w="9525">
            <a:solidFill>
              <a:srgbClr val="000000"/>
            </a:solidFill>
            <a:miter lim="800000"/>
            <a:headEnd/>
            <a:tailEnd/>
          </a:ln>
          <a:effectLst>
            <a:outerShdw dist="107763" dir="2700000" algn="ctr" rotWithShape="0">
              <a:srgbClr val="808080"/>
            </a:outerShdw>
          </a:effectLst>
          <a:extLst>
            <a:ext uri="{53640926-AAD7-44D8-BBD7-CCE9431645EC}">
              <a14:shadowObscured xmlns:a14="http://schemas.microsoft.com/office/drawing/2010/main" val="1"/>
            </a:ext>
          </a:extLst>
        </p:spPr>
        <p:txBody>
          <a:bodyPr>
            <a:spAutoFit/>
          </a:bodyPr>
          <a:lstStyle/>
          <a:p>
            <a:pPr>
              <a:spcBef>
                <a:spcPct val="50000"/>
              </a:spcBef>
            </a:pPr>
            <a:r>
              <a:rPr lang="en-CA" altLang="LID4096" sz="1600">
                <a:solidFill>
                  <a:srgbClr val="000000"/>
                </a:solidFill>
                <a:latin typeface="Arial" panose="020B0604020202020204" pitchFamily="34" charset="0"/>
              </a:rPr>
              <a:t>N.B.: Click to animate slide.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2710"/>
                                        </p:tgtEl>
                                        <p:attrNameLst>
                                          <p:attrName>style.visibility</p:attrName>
                                        </p:attrNameLst>
                                      </p:cBhvr>
                                      <p:to>
                                        <p:strVal val="visible"/>
                                      </p:to>
                                    </p:set>
                                    <p:anim calcmode="lin" valueType="num">
                                      <p:cBhvr additive="base">
                                        <p:cTn id="7" dur="500" fill="hold"/>
                                        <p:tgtEl>
                                          <p:spTgt spid="72710"/>
                                        </p:tgtEl>
                                        <p:attrNameLst>
                                          <p:attrName>ppt_x</p:attrName>
                                        </p:attrNameLst>
                                      </p:cBhvr>
                                      <p:tavLst>
                                        <p:tav tm="0">
                                          <p:val>
                                            <p:strVal val="0-#ppt_w/2"/>
                                          </p:val>
                                        </p:tav>
                                        <p:tav tm="100000">
                                          <p:val>
                                            <p:strVal val="#ppt_x"/>
                                          </p:val>
                                        </p:tav>
                                      </p:tavLst>
                                    </p:anim>
                                    <p:anim calcmode="lin" valueType="num">
                                      <p:cBhvr additive="base">
                                        <p:cTn id="8" dur="500" fill="hold"/>
                                        <p:tgtEl>
                                          <p:spTgt spid="7271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nodeType="afterEffect">
                                  <p:stCondLst>
                                    <p:cond delay="0"/>
                                  </p:stCondLst>
                                  <p:childTnLst>
                                    <p:set>
                                      <p:cBhvr>
                                        <p:cTn id="11" dur="1" fill="hold">
                                          <p:stCondLst>
                                            <p:cond delay="0"/>
                                          </p:stCondLst>
                                        </p:cTn>
                                        <p:tgtEl>
                                          <p:spTgt spid="72719"/>
                                        </p:tgtEl>
                                        <p:attrNameLst>
                                          <p:attrName>style.visibility</p:attrName>
                                        </p:attrNameLst>
                                      </p:cBhvr>
                                      <p:to>
                                        <p:strVal val="visible"/>
                                      </p:to>
                                    </p:set>
                                    <p:anim calcmode="lin" valueType="num">
                                      <p:cBhvr additive="base">
                                        <p:cTn id="12" dur="500" fill="hold"/>
                                        <p:tgtEl>
                                          <p:spTgt spid="72719"/>
                                        </p:tgtEl>
                                        <p:attrNameLst>
                                          <p:attrName>ppt_x</p:attrName>
                                        </p:attrNameLst>
                                      </p:cBhvr>
                                      <p:tavLst>
                                        <p:tav tm="0">
                                          <p:val>
                                            <p:strVal val="1+#ppt_w/2"/>
                                          </p:val>
                                        </p:tav>
                                        <p:tav tm="100000">
                                          <p:val>
                                            <p:strVal val="#ppt_x"/>
                                          </p:val>
                                        </p:tav>
                                      </p:tavLst>
                                    </p:anim>
                                    <p:anim calcmode="lin" valueType="num">
                                      <p:cBhvr additive="base">
                                        <p:cTn id="13" dur="500" fill="hold"/>
                                        <p:tgtEl>
                                          <p:spTgt spid="72719"/>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72719"/>
                                        </p:tgtEl>
                                        <p:attrNameLst>
                                          <p:attrName>style.visibility</p:attrName>
                                        </p:attrNameLst>
                                      </p:cBhvr>
                                      <p:to>
                                        <p:strVal val="hidden"/>
                                      </p:to>
                                    </p:set>
                                  </p:sub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72711"/>
                                        </p:tgtEl>
                                        <p:attrNameLst>
                                          <p:attrName>style.visibility</p:attrName>
                                        </p:attrNameLst>
                                      </p:cBhvr>
                                      <p:to>
                                        <p:strVal val="visible"/>
                                      </p:to>
                                    </p:set>
                                    <p:anim calcmode="lin" valueType="num">
                                      <p:cBhvr additive="base">
                                        <p:cTn id="18" dur="500" fill="hold"/>
                                        <p:tgtEl>
                                          <p:spTgt spid="72711"/>
                                        </p:tgtEl>
                                        <p:attrNameLst>
                                          <p:attrName>ppt_x</p:attrName>
                                        </p:attrNameLst>
                                      </p:cBhvr>
                                      <p:tavLst>
                                        <p:tav tm="0">
                                          <p:val>
                                            <p:strVal val="0-#ppt_w/2"/>
                                          </p:val>
                                        </p:tav>
                                        <p:tav tm="100000">
                                          <p:val>
                                            <p:strVal val="#ppt_x"/>
                                          </p:val>
                                        </p:tav>
                                      </p:tavLst>
                                    </p:anim>
                                    <p:anim calcmode="lin" valueType="num">
                                      <p:cBhvr additive="base">
                                        <p:cTn id="19" dur="500" fill="hold"/>
                                        <p:tgtEl>
                                          <p:spTgt spid="72711"/>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500"/>
                            </p:stCondLst>
                            <p:childTnLst>
                              <p:par>
                                <p:cTn id="21" presetID="2" presetClass="entr" presetSubtype="2" fill="hold" nodeType="afterEffect">
                                  <p:stCondLst>
                                    <p:cond delay="0"/>
                                  </p:stCondLst>
                                  <p:childTnLst>
                                    <p:set>
                                      <p:cBhvr>
                                        <p:cTn id="22" dur="1" fill="hold">
                                          <p:stCondLst>
                                            <p:cond delay="0"/>
                                          </p:stCondLst>
                                        </p:cTn>
                                        <p:tgtEl>
                                          <p:spTgt spid="72720"/>
                                        </p:tgtEl>
                                        <p:attrNameLst>
                                          <p:attrName>style.visibility</p:attrName>
                                        </p:attrNameLst>
                                      </p:cBhvr>
                                      <p:to>
                                        <p:strVal val="visible"/>
                                      </p:to>
                                    </p:set>
                                    <p:anim calcmode="lin" valueType="num">
                                      <p:cBhvr additive="base">
                                        <p:cTn id="23" dur="500" fill="hold"/>
                                        <p:tgtEl>
                                          <p:spTgt spid="72720"/>
                                        </p:tgtEl>
                                        <p:attrNameLst>
                                          <p:attrName>ppt_x</p:attrName>
                                        </p:attrNameLst>
                                      </p:cBhvr>
                                      <p:tavLst>
                                        <p:tav tm="0">
                                          <p:val>
                                            <p:strVal val="1+#ppt_w/2"/>
                                          </p:val>
                                        </p:tav>
                                        <p:tav tm="100000">
                                          <p:val>
                                            <p:strVal val="#ppt_x"/>
                                          </p:val>
                                        </p:tav>
                                      </p:tavLst>
                                    </p:anim>
                                    <p:anim calcmode="lin" valueType="num">
                                      <p:cBhvr additive="base">
                                        <p:cTn id="24" dur="500" fill="hold"/>
                                        <p:tgtEl>
                                          <p:spTgt spid="72720"/>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72720"/>
                                        </p:tgtEl>
                                        <p:attrNameLst>
                                          <p:attrName>style.visibility</p:attrName>
                                        </p:attrNameLst>
                                      </p:cBhvr>
                                      <p:to>
                                        <p:strVal val="hidden"/>
                                      </p:to>
                                    </p:set>
                                  </p:sub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72712"/>
                                        </p:tgtEl>
                                        <p:attrNameLst>
                                          <p:attrName>style.visibility</p:attrName>
                                        </p:attrNameLst>
                                      </p:cBhvr>
                                      <p:to>
                                        <p:strVal val="visible"/>
                                      </p:to>
                                    </p:set>
                                    <p:anim calcmode="lin" valueType="num">
                                      <p:cBhvr additive="base">
                                        <p:cTn id="29" dur="500" fill="hold"/>
                                        <p:tgtEl>
                                          <p:spTgt spid="72712"/>
                                        </p:tgtEl>
                                        <p:attrNameLst>
                                          <p:attrName>ppt_x</p:attrName>
                                        </p:attrNameLst>
                                      </p:cBhvr>
                                      <p:tavLst>
                                        <p:tav tm="0">
                                          <p:val>
                                            <p:strVal val="0-#ppt_w/2"/>
                                          </p:val>
                                        </p:tav>
                                        <p:tav tm="100000">
                                          <p:val>
                                            <p:strVal val="#ppt_x"/>
                                          </p:val>
                                        </p:tav>
                                      </p:tavLst>
                                    </p:anim>
                                    <p:anim calcmode="lin" valueType="num">
                                      <p:cBhvr additive="base">
                                        <p:cTn id="30" dur="500" fill="hold"/>
                                        <p:tgtEl>
                                          <p:spTgt spid="72712"/>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500"/>
                            </p:stCondLst>
                            <p:childTnLst>
                              <p:par>
                                <p:cTn id="32" presetID="2" presetClass="entr" presetSubtype="2" fill="hold" nodeType="afterEffect">
                                  <p:stCondLst>
                                    <p:cond delay="0"/>
                                  </p:stCondLst>
                                  <p:childTnLst>
                                    <p:set>
                                      <p:cBhvr>
                                        <p:cTn id="33" dur="1" fill="hold">
                                          <p:stCondLst>
                                            <p:cond delay="0"/>
                                          </p:stCondLst>
                                        </p:cTn>
                                        <p:tgtEl>
                                          <p:spTgt spid="72717"/>
                                        </p:tgtEl>
                                        <p:attrNameLst>
                                          <p:attrName>style.visibility</p:attrName>
                                        </p:attrNameLst>
                                      </p:cBhvr>
                                      <p:to>
                                        <p:strVal val="visible"/>
                                      </p:to>
                                    </p:set>
                                    <p:anim calcmode="lin" valueType="num">
                                      <p:cBhvr additive="base">
                                        <p:cTn id="34" dur="500" fill="hold"/>
                                        <p:tgtEl>
                                          <p:spTgt spid="72717"/>
                                        </p:tgtEl>
                                        <p:attrNameLst>
                                          <p:attrName>ppt_x</p:attrName>
                                        </p:attrNameLst>
                                      </p:cBhvr>
                                      <p:tavLst>
                                        <p:tav tm="0">
                                          <p:val>
                                            <p:strVal val="1+#ppt_w/2"/>
                                          </p:val>
                                        </p:tav>
                                        <p:tav tm="100000">
                                          <p:val>
                                            <p:strVal val="#ppt_x"/>
                                          </p:val>
                                        </p:tav>
                                      </p:tavLst>
                                    </p:anim>
                                    <p:anim calcmode="lin" valueType="num">
                                      <p:cBhvr additive="base">
                                        <p:cTn id="35" dur="500" fill="hold"/>
                                        <p:tgtEl>
                                          <p:spTgt spid="72717"/>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72717"/>
                                        </p:tgtEl>
                                        <p:attrNameLst>
                                          <p:attrName>style.visibility</p:attrName>
                                        </p:attrNameLst>
                                      </p:cBhvr>
                                      <p:to>
                                        <p:strVal val="hidden"/>
                                      </p:to>
                                    </p:set>
                                  </p:sub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72713"/>
                                        </p:tgtEl>
                                        <p:attrNameLst>
                                          <p:attrName>style.visibility</p:attrName>
                                        </p:attrNameLst>
                                      </p:cBhvr>
                                      <p:to>
                                        <p:strVal val="visible"/>
                                      </p:to>
                                    </p:set>
                                    <p:anim calcmode="lin" valueType="num">
                                      <p:cBhvr additive="base">
                                        <p:cTn id="40" dur="500" fill="hold"/>
                                        <p:tgtEl>
                                          <p:spTgt spid="72713"/>
                                        </p:tgtEl>
                                        <p:attrNameLst>
                                          <p:attrName>ppt_x</p:attrName>
                                        </p:attrNameLst>
                                      </p:cBhvr>
                                      <p:tavLst>
                                        <p:tav tm="0">
                                          <p:val>
                                            <p:strVal val="0-#ppt_w/2"/>
                                          </p:val>
                                        </p:tav>
                                        <p:tav tm="100000">
                                          <p:val>
                                            <p:strVal val="#ppt_x"/>
                                          </p:val>
                                        </p:tav>
                                      </p:tavLst>
                                    </p:anim>
                                    <p:anim calcmode="lin" valueType="num">
                                      <p:cBhvr additive="base">
                                        <p:cTn id="41" dur="500" fill="hold"/>
                                        <p:tgtEl>
                                          <p:spTgt spid="72713"/>
                                        </p:tgtEl>
                                        <p:attrNameLst>
                                          <p:attrName>ppt_y</p:attrName>
                                        </p:attrNameLst>
                                      </p:cBhvr>
                                      <p:tavLst>
                                        <p:tav tm="0">
                                          <p:val>
                                            <p:strVal val="#ppt_y"/>
                                          </p:val>
                                        </p:tav>
                                        <p:tav tm="100000">
                                          <p:val>
                                            <p:strVal val="#ppt_y"/>
                                          </p:val>
                                        </p:tav>
                                      </p:tavLst>
                                    </p:anim>
                                  </p:childTnLst>
                                </p:cTn>
                              </p:par>
                            </p:childTnLst>
                          </p:cTn>
                        </p:par>
                        <p:par>
                          <p:cTn id="42" fill="hold" nodeType="afterGroup">
                            <p:stCondLst>
                              <p:cond delay="500"/>
                            </p:stCondLst>
                            <p:childTnLst>
                              <p:par>
                                <p:cTn id="43" presetID="2" presetClass="entr" presetSubtype="2" fill="hold" nodeType="afterEffect">
                                  <p:stCondLst>
                                    <p:cond delay="0"/>
                                  </p:stCondLst>
                                  <p:childTnLst>
                                    <p:set>
                                      <p:cBhvr>
                                        <p:cTn id="44" dur="1" fill="hold">
                                          <p:stCondLst>
                                            <p:cond delay="0"/>
                                          </p:stCondLst>
                                        </p:cTn>
                                        <p:tgtEl>
                                          <p:spTgt spid="72718"/>
                                        </p:tgtEl>
                                        <p:attrNameLst>
                                          <p:attrName>style.visibility</p:attrName>
                                        </p:attrNameLst>
                                      </p:cBhvr>
                                      <p:to>
                                        <p:strVal val="visible"/>
                                      </p:to>
                                    </p:set>
                                    <p:anim calcmode="lin" valueType="num">
                                      <p:cBhvr additive="base">
                                        <p:cTn id="45" dur="500" fill="hold"/>
                                        <p:tgtEl>
                                          <p:spTgt spid="72718"/>
                                        </p:tgtEl>
                                        <p:attrNameLst>
                                          <p:attrName>ppt_x</p:attrName>
                                        </p:attrNameLst>
                                      </p:cBhvr>
                                      <p:tavLst>
                                        <p:tav tm="0">
                                          <p:val>
                                            <p:strVal val="1+#ppt_w/2"/>
                                          </p:val>
                                        </p:tav>
                                        <p:tav tm="100000">
                                          <p:val>
                                            <p:strVal val="#ppt_x"/>
                                          </p:val>
                                        </p:tav>
                                      </p:tavLst>
                                    </p:anim>
                                    <p:anim calcmode="lin" valueType="num">
                                      <p:cBhvr additive="base">
                                        <p:cTn id="46" dur="500" fill="hold"/>
                                        <p:tgtEl>
                                          <p:spTgt spid="72718"/>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72718"/>
                                        </p:tgtEl>
                                        <p:attrNameLst>
                                          <p:attrName>style.visibility</p:attrName>
                                        </p:attrNameLst>
                                      </p:cBhvr>
                                      <p:to>
                                        <p:strVal val="hidden"/>
                                      </p:to>
                                    </p:set>
                                  </p:sub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72714"/>
                                        </p:tgtEl>
                                        <p:attrNameLst>
                                          <p:attrName>style.visibility</p:attrName>
                                        </p:attrNameLst>
                                      </p:cBhvr>
                                      <p:to>
                                        <p:strVal val="visible"/>
                                      </p:to>
                                    </p:set>
                                    <p:anim calcmode="lin" valueType="num">
                                      <p:cBhvr additive="base">
                                        <p:cTn id="51" dur="500" fill="hold"/>
                                        <p:tgtEl>
                                          <p:spTgt spid="72714"/>
                                        </p:tgtEl>
                                        <p:attrNameLst>
                                          <p:attrName>ppt_x</p:attrName>
                                        </p:attrNameLst>
                                      </p:cBhvr>
                                      <p:tavLst>
                                        <p:tav tm="0">
                                          <p:val>
                                            <p:strVal val="0-#ppt_w/2"/>
                                          </p:val>
                                        </p:tav>
                                        <p:tav tm="100000">
                                          <p:val>
                                            <p:strVal val="#ppt_x"/>
                                          </p:val>
                                        </p:tav>
                                      </p:tavLst>
                                    </p:anim>
                                    <p:anim calcmode="lin" valueType="num">
                                      <p:cBhvr additive="base">
                                        <p:cTn id="52" dur="500" fill="hold"/>
                                        <p:tgtEl>
                                          <p:spTgt spid="72714"/>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500"/>
                            </p:stCondLst>
                            <p:childTnLst>
                              <p:par>
                                <p:cTn id="54" presetID="2" presetClass="entr" presetSubtype="2" fill="hold" nodeType="afterEffect">
                                  <p:stCondLst>
                                    <p:cond delay="0"/>
                                  </p:stCondLst>
                                  <p:childTnLst>
                                    <p:set>
                                      <p:cBhvr>
                                        <p:cTn id="55" dur="1" fill="hold">
                                          <p:stCondLst>
                                            <p:cond delay="0"/>
                                          </p:stCondLst>
                                        </p:cTn>
                                        <p:tgtEl>
                                          <p:spTgt spid="72722"/>
                                        </p:tgtEl>
                                        <p:attrNameLst>
                                          <p:attrName>style.visibility</p:attrName>
                                        </p:attrNameLst>
                                      </p:cBhvr>
                                      <p:to>
                                        <p:strVal val="visible"/>
                                      </p:to>
                                    </p:set>
                                    <p:anim calcmode="lin" valueType="num">
                                      <p:cBhvr additive="base">
                                        <p:cTn id="56" dur="500" fill="hold"/>
                                        <p:tgtEl>
                                          <p:spTgt spid="72722"/>
                                        </p:tgtEl>
                                        <p:attrNameLst>
                                          <p:attrName>ppt_x</p:attrName>
                                        </p:attrNameLst>
                                      </p:cBhvr>
                                      <p:tavLst>
                                        <p:tav tm="0">
                                          <p:val>
                                            <p:strVal val="1+#ppt_w/2"/>
                                          </p:val>
                                        </p:tav>
                                        <p:tav tm="100000">
                                          <p:val>
                                            <p:strVal val="#ppt_x"/>
                                          </p:val>
                                        </p:tav>
                                      </p:tavLst>
                                    </p:anim>
                                    <p:anim calcmode="lin" valueType="num">
                                      <p:cBhvr additive="base">
                                        <p:cTn id="57" dur="500" fill="hold"/>
                                        <p:tgtEl>
                                          <p:spTgt spid="72722"/>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72722"/>
                                        </p:tgtEl>
                                        <p:attrNameLst>
                                          <p:attrName>style.visibility</p:attrName>
                                        </p:attrNameLst>
                                      </p:cBhvr>
                                      <p:to>
                                        <p:strVal val="hidden"/>
                                      </p:to>
                                    </p:set>
                                  </p:subTnLst>
                                </p:cTn>
                              </p:par>
                            </p:childTnLst>
                          </p:cTn>
                        </p:par>
                      </p:childTnLst>
                    </p:cTn>
                  </p:par>
                  <p:par>
                    <p:cTn id="58" fill="hold" nodeType="clickPar">
                      <p:stCondLst>
                        <p:cond delay="indefinite"/>
                      </p:stCondLst>
                      <p:childTnLst>
                        <p:par>
                          <p:cTn id="59" fill="hold" nodeType="withGroup">
                            <p:stCondLst>
                              <p:cond delay="0"/>
                            </p:stCondLst>
                            <p:childTnLst>
                              <p:par>
                                <p:cTn id="60" presetID="2" presetClass="entr" presetSubtype="8" fill="hold" grpId="0" nodeType="clickEffect">
                                  <p:stCondLst>
                                    <p:cond delay="0"/>
                                  </p:stCondLst>
                                  <p:childTnLst>
                                    <p:set>
                                      <p:cBhvr>
                                        <p:cTn id="61" dur="1" fill="hold">
                                          <p:stCondLst>
                                            <p:cond delay="0"/>
                                          </p:stCondLst>
                                        </p:cTn>
                                        <p:tgtEl>
                                          <p:spTgt spid="72715"/>
                                        </p:tgtEl>
                                        <p:attrNameLst>
                                          <p:attrName>style.visibility</p:attrName>
                                        </p:attrNameLst>
                                      </p:cBhvr>
                                      <p:to>
                                        <p:strVal val="visible"/>
                                      </p:to>
                                    </p:set>
                                    <p:anim calcmode="lin" valueType="num">
                                      <p:cBhvr additive="base">
                                        <p:cTn id="62" dur="500" fill="hold"/>
                                        <p:tgtEl>
                                          <p:spTgt spid="72715"/>
                                        </p:tgtEl>
                                        <p:attrNameLst>
                                          <p:attrName>ppt_x</p:attrName>
                                        </p:attrNameLst>
                                      </p:cBhvr>
                                      <p:tavLst>
                                        <p:tav tm="0">
                                          <p:val>
                                            <p:strVal val="0-#ppt_w/2"/>
                                          </p:val>
                                        </p:tav>
                                        <p:tav tm="100000">
                                          <p:val>
                                            <p:strVal val="#ppt_x"/>
                                          </p:val>
                                        </p:tav>
                                      </p:tavLst>
                                    </p:anim>
                                    <p:anim calcmode="lin" valueType="num">
                                      <p:cBhvr additive="base">
                                        <p:cTn id="63" dur="500" fill="hold"/>
                                        <p:tgtEl>
                                          <p:spTgt spid="72715"/>
                                        </p:tgtEl>
                                        <p:attrNameLst>
                                          <p:attrName>ppt_y</p:attrName>
                                        </p:attrNameLst>
                                      </p:cBhvr>
                                      <p:tavLst>
                                        <p:tav tm="0">
                                          <p:val>
                                            <p:strVal val="#ppt_y"/>
                                          </p:val>
                                        </p:tav>
                                        <p:tav tm="100000">
                                          <p:val>
                                            <p:strVal val="#ppt_y"/>
                                          </p:val>
                                        </p:tav>
                                      </p:tavLst>
                                    </p:anim>
                                  </p:childTnLst>
                                </p:cTn>
                              </p:par>
                            </p:childTnLst>
                          </p:cTn>
                        </p:par>
                        <p:par>
                          <p:cTn id="64" fill="hold" nodeType="afterGroup">
                            <p:stCondLst>
                              <p:cond delay="500"/>
                            </p:stCondLst>
                            <p:childTnLst>
                              <p:par>
                                <p:cTn id="65" presetID="2" presetClass="entr" presetSubtype="2" fill="hold" nodeType="afterEffect">
                                  <p:stCondLst>
                                    <p:cond delay="0"/>
                                  </p:stCondLst>
                                  <p:childTnLst>
                                    <p:set>
                                      <p:cBhvr>
                                        <p:cTn id="66" dur="1" fill="hold">
                                          <p:stCondLst>
                                            <p:cond delay="0"/>
                                          </p:stCondLst>
                                        </p:cTn>
                                        <p:tgtEl>
                                          <p:spTgt spid="72723"/>
                                        </p:tgtEl>
                                        <p:attrNameLst>
                                          <p:attrName>style.visibility</p:attrName>
                                        </p:attrNameLst>
                                      </p:cBhvr>
                                      <p:to>
                                        <p:strVal val="visible"/>
                                      </p:to>
                                    </p:set>
                                    <p:anim calcmode="lin" valueType="num">
                                      <p:cBhvr additive="base">
                                        <p:cTn id="67" dur="500" fill="hold"/>
                                        <p:tgtEl>
                                          <p:spTgt spid="72723"/>
                                        </p:tgtEl>
                                        <p:attrNameLst>
                                          <p:attrName>ppt_x</p:attrName>
                                        </p:attrNameLst>
                                      </p:cBhvr>
                                      <p:tavLst>
                                        <p:tav tm="0">
                                          <p:val>
                                            <p:strVal val="1+#ppt_w/2"/>
                                          </p:val>
                                        </p:tav>
                                        <p:tav tm="100000">
                                          <p:val>
                                            <p:strVal val="#ppt_x"/>
                                          </p:val>
                                        </p:tav>
                                      </p:tavLst>
                                    </p:anim>
                                    <p:anim calcmode="lin" valueType="num">
                                      <p:cBhvr additive="base">
                                        <p:cTn id="68" dur="500" fill="hold"/>
                                        <p:tgtEl>
                                          <p:spTgt spid="727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10" grpId="0" autoUpdateAnimBg="0"/>
      <p:bldP spid="72711" grpId="0" autoUpdateAnimBg="0"/>
      <p:bldP spid="72712" grpId="0" autoUpdateAnimBg="0"/>
      <p:bldP spid="72713" grpId="0" autoUpdateAnimBg="0"/>
      <p:bldP spid="72714" grpId="0" autoUpdateAnimBg="0"/>
      <p:bldP spid="7271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E637789-A0EC-22BF-EC63-8ADD503662E6}"/>
              </a:ext>
            </a:extLst>
          </p:cNvPr>
          <p:cNvSpPr>
            <a:spLocks noGrp="1"/>
          </p:cNvSpPr>
          <p:nvPr>
            <p:ph type="dt" sz="half" idx="10"/>
          </p:nvPr>
        </p:nvSpPr>
        <p:spPr/>
        <p:txBody>
          <a:bodyPr/>
          <a:lstStyle/>
          <a:p>
            <a:r>
              <a:rPr lang="en-CA" altLang="LID4096"/>
              <a:t>CSCW 2000, Philadelphia, PA</a:t>
            </a:r>
          </a:p>
        </p:txBody>
      </p:sp>
      <p:grpSp>
        <p:nvGrpSpPr>
          <p:cNvPr id="7198" name="Group 30">
            <a:extLst>
              <a:ext uri="{FF2B5EF4-FFF2-40B4-BE49-F238E27FC236}">
                <a16:creationId xmlns:a16="http://schemas.microsoft.com/office/drawing/2014/main" id="{76334DAA-2CD6-76B3-2FF9-0B764C8B351F}"/>
              </a:ext>
            </a:extLst>
          </p:cNvPr>
          <p:cNvGrpSpPr>
            <a:grpSpLocks noChangeAspect="1"/>
          </p:cNvGrpSpPr>
          <p:nvPr/>
        </p:nvGrpSpPr>
        <p:grpSpPr bwMode="auto">
          <a:xfrm>
            <a:off x="1676400" y="1981200"/>
            <a:ext cx="5791200" cy="1895475"/>
            <a:chOff x="240" y="1008"/>
            <a:chExt cx="5280" cy="1728"/>
          </a:xfrm>
        </p:grpSpPr>
        <p:graphicFrame>
          <p:nvGraphicFramePr>
            <p:cNvPr id="7173" name="Object 5">
              <a:extLst>
                <a:ext uri="{FF2B5EF4-FFF2-40B4-BE49-F238E27FC236}">
                  <a16:creationId xmlns:a16="http://schemas.microsoft.com/office/drawing/2014/main" id="{373D41B4-08F7-12F9-C58F-9D8403E9EFBB}"/>
                </a:ext>
              </a:extLst>
            </p:cNvPr>
            <p:cNvGraphicFramePr>
              <a:graphicFrameLocks noChangeAspect="1"/>
            </p:cNvGraphicFramePr>
            <p:nvPr/>
          </p:nvGraphicFramePr>
          <p:xfrm>
            <a:off x="2352" y="1872"/>
            <a:ext cx="1056" cy="864"/>
          </p:xfrm>
          <a:graphic>
            <a:graphicData uri="http://schemas.openxmlformats.org/presentationml/2006/ole">
              <mc:AlternateContent xmlns:mc="http://schemas.openxmlformats.org/markup-compatibility/2006">
                <mc:Choice xmlns:v="urn:schemas-microsoft-com:vml" Requires="v">
                  <p:oleObj name="Photo Editor Photo" r:id="rId3" imgW="1676634" imgH="1371429" progId="MSPhotoEd.3">
                    <p:embed/>
                  </p:oleObj>
                </mc:Choice>
                <mc:Fallback>
                  <p:oleObj name="Photo Editor Photo" r:id="rId3" imgW="1676634" imgH="1371429" progId="MSPhotoEd.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2" y="1872"/>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4" name="Object 6">
              <a:extLst>
                <a:ext uri="{FF2B5EF4-FFF2-40B4-BE49-F238E27FC236}">
                  <a16:creationId xmlns:a16="http://schemas.microsoft.com/office/drawing/2014/main" id="{6ADF741E-3C68-1A45-D5CB-93F558BEE897}"/>
                </a:ext>
              </a:extLst>
            </p:cNvPr>
            <p:cNvGraphicFramePr>
              <a:graphicFrameLocks noChangeAspect="1"/>
            </p:cNvGraphicFramePr>
            <p:nvPr/>
          </p:nvGraphicFramePr>
          <p:xfrm>
            <a:off x="4464" y="1008"/>
            <a:ext cx="1056" cy="864"/>
          </p:xfrm>
          <a:graphic>
            <a:graphicData uri="http://schemas.openxmlformats.org/presentationml/2006/ole">
              <mc:AlternateContent xmlns:mc="http://schemas.openxmlformats.org/markup-compatibility/2006">
                <mc:Choice xmlns:v="urn:schemas-microsoft-com:vml" Requires="v">
                  <p:oleObj name="Photo Editor Photo" r:id="rId5" imgW="1676634" imgH="1371429" progId="MSPhotoEd.3">
                    <p:embed/>
                  </p:oleObj>
                </mc:Choice>
                <mc:Fallback>
                  <p:oleObj name="Photo Editor Photo" r:id="rId5" imgW="1676634" imgH="1371429" progId="MSPhotoEd.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64" y="1008"/>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5" name="Object 7">
              <a:extLst>
                <a:ext uri="{FF2B5EF4-FFF2-40B4-BE49-F238E27FC236}">
                  <a16:creationId xmlns:a16="http://schemas.microsoft.com/office/drawing/2014/main" id="{A02612E8-9F92-37EE-3148-CC35CC50E66D}"/>
                </a:ext>
              </a:extLst>
            </p:cNvPr>
            <p:cNvGraphicFramePr>
              <a:graphicFrameLocks noChangeAspect="1"/>
            </p:cNvGraphicFramePr>
            <p:nvPr/>
          </p:nvGraphicFramePr>
          <p:xfrm>
            <a:off x="240" y="1008"/>
            <a:ext cx="1056" cy="864"/>
          </p:xfrm>
          <a:graphic>
            <a:graphicData uri="http://schemas.openxmlformats.org/presentationml/2006/ole">
              <mc:AlternateContent xmlns:mc="http://schemas.openxmlformats.org/markup-compatibility/2006">
                <mc:Choice xmlns:v="urn:schemas-microsoft-com:vml" Requires="v">
                  <p:oleObj name="Photo Editor Photo" r:id="rId7" imgW="1676634" imgH="1371429" progId="MSPhotoEd.3">
                    <p:embed/>
                  </p:oleObj>
                </mc:Choice>
                <mc:Fallback>
                  <p:oleObj name="Photo Editor Photo" r:id="rId7" imgW="1676634" imgH="1371429" progId="MSPhotoEd.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0" y="1008"/>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7" name="Object 9">
              <a:extLst>
                <a:ext uri="{FF2B5EF4-FFF2-40B4-BE49-F238E27FC236}">
                  <a16:creationId xmlns:a16="http://schemas.microsoft.com/office/drawing/2014/main" id="{AB1972CB-B9B9-9998-D724-C17E33E344E3}"/>
                </a:ext>
              </a:extLst>
            </p:cNvPr>
            <p:cNvGraphicFramePr>
              <a:graphicFrameLocks noChangeAspect="1"/>
            </p:cNvGraphicFramePr>
            <p:nvPr/>
          </p:nvGraphicFramePr>
          <p:xfrm>
            <a:off x="1296" y="1008"/>
            <a:ext cx="1056" cy="864"/>
          </p:xfrm>
          <a:graphic>
            <a:graphicData uri="http://schemas.openxmlformats.org/presentationml/2006/ole">
              <mc:AlternateContent xmlns:mc="http://schemas.openxmlformats.org/markup-compatibility/2006">
                <mc:Choice xmlns:v="urn:schemas-microsoft-com:vml" Requires="v">
                  <p:oleObj name="Photo Editor Photo" r:id="rId9" imgW="1676634" imgH="1371429" progId="MSPhotoEd.3">
                    <p:embed/>
                  </p:oleObj>
                </mc:Choice>
                <mc:Fallback>
                  <p:oleObj name="Photo Editor Photo" r:id="rId9" imgW="1676634" imgH="1371429" progId="MSPhotoEd.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96" y="1008"/>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8" name="Object 10">
              <a:extLst>
                <a:ext uri="{FF2B5EF4-FFF2-40B4-BE49-F238E27FC236}">
                  <a16:creationId xmlns:a16="http://schemas.microsoft.com/office/drawing/2014/main" id="{5369B0C8-0A78-A236-683D-9EAFA104FA11}"/>
                </a:ext>
              </a:extLst>
            </p:cNvPr>
            <p:cNvGraphicFramePr>
              <a:graphicFrameLocks noChangeAspect="1"/>
            </p:cNvGraphicFramePr>
            <p:nvPr/>
          </p:nvGraphicFramePr>
          <p:xfrm>
            <a:off x="2352" y="1008"/>
            <a:ext cx="1056" cy="864"/>
          </p:xfrm>
          <a:graphic>
            <a:graphicData uri="http://schemas.openxmlformats.org/presentationml/2006/ole">
              <mc:AlternateContent xmlns:mc="http://schemas.openxmlformats.org/markup-compatibility/2006">
                <mc:Choice xmlns:v="urn:schemas-microsoft-com:vml" Requires="v">
                  <p:oleObj name="Photo Editor Photo" r:id="rId11" imgW="1676634" imgH="1371429" progId="MSPhotoEd.3">
                    <p:embed/>
                  </p:oleObj>
                </mc:Choice>
                <mc:Fallback>
                  <p:oleObj name="Photo Editor Photo" r:id="rId11" imgW="1676634" imgH="1371429" progId="MSPhotoEd.3">
                    <p:embed/>
                    <p:pic>
                      <p:nvPicPr>
                        <p:cNvPr id="0"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52" y="1008"/>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9" name="Object 11">
              <a:extLst>
                <a:ext uri="{FF2B5EF4-FFF2-40B4-BE49-F238E27FC236}">
                  <a16:creationId xmlns:a16="http://schemas.microsoft.com/office/drawing/2014/main" id="{1743B6D5-E671-5286-DDE1-7D6DB492B892}"/>
                </a:ext>
              </a:extLst>
            </p:cNvPr>
            <p:cNvGraphicFramePr>
              <a:graphicFrameLocks noChangeAspect="1"/>
            </p:cNvGraphicFramePr>
            <p:nvPr/>
          </p:nvGraphicFramePr>
          <p:xfrm>
            <a:off x="3408" y="1008"/>
            <a:ext cx="1056" cy="864"/>
          </p:xfrm>
          <a:graphic>
            <a:graphicData uri="http://schemas.openxmlformats.org/presentationml/2006/ole">
              <mc:AlternateContent xmlns:mc="http://schemas.openxmlformats.org/markup-compatibility/2006">
                <mc:Choice xmlns:v="urn:schemas-microsoft-com:vml" Requires="v">
                  <p:oleObj name="Photo Editor Photo" r:id="rId13" imgW="1676634" imgH="1371429" progId="MSPhotoEd.3">
                    <p:embed/>
                  </p:oleObj>
                </mc:Choice>
                <mc:Fallback>
                  <p:oleObj name="Photo Editor Photo" r:id="rId13" imgW="1676634" imgH="1371429" progId="MSPhotoEd.3">
                    <p:embed/>
                    <p:pic>
                      <p:nvPicPr>
                        <p:cNvPr id="0"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08" y="1008"/>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80" name="Object 12">
              <a:extLst>
                <a:ext uri="{FF2B5EF4-FFF2-40B4-BE49-F238E27FC236}">
                  <a16:creationId xmlns:a16="http://schemas.microsoft.com/office/drawing/2014/main" id="{288E69F9-909F-93AA-F736-4D2DF8113CEB}"/>
                </a:ext>
              </a:extLst>
            </p:cNvPr>
            <p:cNvGraphicFramePr>
              <a:graphicFrameLocks noChangeAspect="1"/>
            </p:cNvGraphicFramePr>
            <p:nvPr/>
          </p:nvGraphicFramePr>
          <p:xfrm>
            <a:off x="240" y="1872"/>
            <a:ext cx="1056" cy="864"/>
          </p:xfrm>
          <a:graphic>
            <a:graphicData uri="http://schemas.openxmlformats.org/presentationml/2006/ole">
              <mc:AlternateContent xmlns:mc="http://schemas.openxmlformats.org/markup-compatibility/2006">
                <mc:Choice xmlns:v="urn:schemas-microsoft-com:vml" Requires="v">
                  <p:oleObj name="Photo Editor Photo" r:id="rId15" imgW="1676634" imgH="1371429" progId="MSPhotoEd.3">
                    <p:embed/>
                  </p:oleObj>
                </mc:Choice>
                <mc:Fallback>
                  <p:oleObj name="Photo Editor Photo" r:id="rId15" imgW="1676634" imgH="1371429" progId="MSPhotoEd.3">
                    <p:embed/>
                    <p:pic>
                      <p:nvPicPr>
                        <p:cNvPr id="0" name="Object 1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40" y="1872"/>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82" name="Object 14">
              <a:extLst>
                <a:ext uri="{FF2B5EF4-FFF2-40B4-BE49-F238E27FC236}">
                  <a16:creationId xmlns:a16="http://schemas.microsoft.com/office/drawing/2014/main" id="{640D929F-26E7-6F14-B8AD-8F765A15F78B}"/>
                </a:ext>
              </a:extLst>
            </p:cNvPr>
            <p:cNvGraphicFramePr>
              <a:graphicFrameLocks noChangeAspect="1"/>
            </p:cNvGraphicFramePr>
            <p:nvPr/>
          </p:nvGraphicFramePr>
          <p:xfrm>
            <a:off x="1296" y="1872"/>
            <a:ext cx="1056" cy="864"/>
          </p:xfrm>
          <a:graphic>
            <a:graphicData uri="http://schemas.openxmlformats.org/presentationml/2006/ole">
              <mc:AlternateContent xmlns:mc="http://schemas.openxmlformats.org/markup-compatibility/2006">
                <mc:Choice xmlns:v="urn:schemas-microsoft-com:vml" Requires="v">
                  <p:oleObj name="Photo Editor Photo" r:id="rId17" imgW="1676634" imgH="1371429" progId="MSPhotoEd.3">
                    <p:embed/>
                  </p:oleObj>
                </mc:Choice>
                <mc:Fallback>
                  <p:oleObj name="Photo Editor Photo" r:id="rId17" imgW="1676634" imgH="1371429" progId="MSPhotoEd.3">
                    <p:embed/>
                    <p:pic>
                      <p:nvPicPr>
                        <p:cNvPr id="0" name="Object 1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296" y="1872"/>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83" name="Object 15">
              <a:extLst>
                <a:ext uri="{FF2B5EF4-FFF2-40B4-BE49-F238E27FC236}">
                  <a16:creationId xmlns:a16="http://schemas.microsoft.com/office/drawing/2014/main" id="{9266DA8D-D183-95C2-4F65-B001FE6FFD34}"/>
                </a:ext>
              </a:extLst>
            </p:cNvPr>
            <p:cNvGraphicFramePr>
              <a:graphicFrameLocks noChangeAspect="1"/>
            </p:cNvGraphicFramePr>
            <p:nvPr/>
          </p:nvGraphicFramePr>
          <p:xfrm>
            <a:off x="3408" y="1872"/>
            <a:ext cx="1056" cy="864"/>
          </p:xfrm>
          <a:graphic>
            <a:graphicData uri="http://schemas.openxmlformats.org/presentationml/2006/ole">
              <mc:AlternateContent xmlns:mc="http://schemas.openxmlformats.org/markup-compatibility/2006">
                <mc:Choice xmlns:v="urn:schemas-microsoft-com:vml" Requires="v">
                  <p:oleObj name="Photo Editor Photo" r:id="rId19" imgW="1676634" imgH="1371429" progId="MSPhotoEd.3">
                    <p:embed/>
                  </p:oleObj>
                </mc:Choice>
                <mc:Fallback>
                  <p:oleObj name="Photo Editor Photo" r:id="rId19" imgW="1676634" imgH="1371429" progId="MSPhotoEd.3">
                    <p:embed/>
                    <p:pic>
                      <p:nvPicPr>
                        <p:cNvPr id="0" name="Object 1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408" y="1872"/>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85" name="Object 17">
              <a:extLst>
                <a:ext uri="{FF2B5EF4-FFF2-40B4-BE49-F238E27FC236}">
                  <a16:creationId xmlns:a16="http://schemas.microsoft.com/office/drawing/2014/main" id="{DD1ACE2C-15D3-CD9E-FDE8-11127843B44F}"/>
                </a:ext>
              </a:extLst>
            </p:cNvPr>
            <p:cNvGraphicFramePr>
              <a:graphicFrameLocks noChangeAspect="1"/>
            </p:cNvGraphicFramePr>
            <p:nvPr/>
          </p:nvGraphicFramePr>
          <p:xfrm>
            <a:off x="4464" y="1872"/>
            <a:ext cx="1056" cy="864"/>
          </p:xfrm>
          <a:graphic>
            <a:graphicData uri="http://schemas.openxmlformats.org/presentationml/2006/ole">
              <mc:AlternateContent xmlns:mc="http://schemas.openxmlformats.org/markup-compatibility/2006">
                <mc:Choice xmlns:v="urn:schemas-microsoft-com:vml" Requires="v">
                  <p:oleObj name="Photo Editor Photo" r:id="rId21" imgW="1676634" imgH="1371429" progId="MSPhotoEd.3">
                    <p:embed/>
                  </p:oleObj>
                </mc:Choice>
                <mc:Fallback>
                  <p:oleObj name="Photo Editor Photo" r:id="rId21" imgW="1676634" imgH="1371429" progId="MSPhotoEd.3">
                    <p:embed/>
                    <p:pic>
                      <p:nvPicPr>
                        <p:cNvPr id="0" name="Object 17"/>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464" y="1872"/>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7186" name="Rectangle 18">
            <a:extLst>
              <a:ext uri="{FF2B5EF4-FFF2-40B4-BE49-F238E27FC236}">
                <a16:creationId xmlns:a16="http://schemas.microsoft.com/office/drawing/2014/main" id="{23AD005C-87B4-8BE3-536A-2E392833E5AD}"/>
              </a:ext>
            </a:extLst>
          </p:cNvPr>
          <p:cNvSpPr>
            <a:spLocks noGrp="1" noChangeArrowheads="1"/>
          </p:cNvSpPr>
          <p:nvPr>
            <p:ph type="title"/>
          </p:nvPr>
        </p:nvSpPr>
        <p:spPr/>
        <p:txBody>
          <a:bodyPr/>
          <a:lstStyle/>
          <a:p>
            <a:r>
              <a:rPr lang="en-US" altLang="LID4096"/>
              <a:t>Blur and Pixelize Filter Levels</a:t>
            </a:r>
          </a:p>
        </p:txBody>
      </p:sp>
      <p:grpSp>
        <p:nvGrpSpPr>
          <p:cNvPr id="7197" name="Group 29">
            <a:extLst>
              <a:ext uri="{FF2B5EF4-FFF2-40B4-BE49-F238E27FC236}">
                <a16:creationId xmlns:a16="http://schemas.microsoft.com/office/drawing/2014/main" id="{88CA3B9E-A231-8F65-8CD2-9198ACBE0B8A}"/>
              </a:ext>
            </a:extLst>
          </p:cNvPr>
          <p:cNvGrpSpPr>
            <a:grpSpLocks noChangeAspect="1"/>
          </p:cNvGrpSpPr>
          <p:nvPr/>
        </p:nvGrpSpPr>
        <p:grpSpPr bwMode="auto">
          <a:xfrm>
            <a:off x="1676400" y="4038600"/>
            <a:ext cx="5791200" cy="1895475"/>
            <a:chOff x="240" y="2400"/>
            <a:chExt cx="5280" cy="1728"/>
          </a:xfrm>
        </p:grpSpPr>
        <p:graphicFrame>
          <p:nvGraphicFramePr>
            <p:cNvPr id="7187" name="Object 19">
              <a:extLst>
                <a:ext uri="{FF2B5EF4-FFF2-40B4-BE49-F238E27FC236}">
                  <a16:creationId xmlns:a16="http://schemas.microsoft.com/office/drawing/2014/main" id="{8119834C-C957-903B-D083-69460C2D1115}"/>
                </a:ext>
              </a:extLst>
            </p:cNvPr>
            <p:cNvGraphicFramePr>
              <a:graphicFrameLocks noChangeAspect="1"/>
            </p:cNvGraphicFramePr>
            <p:nvPr/>
          </p:nvGraphicFramePr>
          <p:xfrm>
            <a:off x="240" y="2400"/>
            <a:ext cx="1056" cy="864"/>
          </p:xfrm>
          <a:graphic>
            <a:graphicData uri="http://schemas.openxmlformats.org/presentationml/2006/ole">
              <mc:AlternateContent xmlns:mc="http://schemas.openxmlformats.org/markup-compatibility/2006">
                <mc:Choice xmlns:v="urn:schemas-microsoft-com:vml" Requires="v">
                  <p:oleObj name="Photo Editor Photo" r:id="rId23" imgW="1676634" imgH="1371429" progId="MSPhotoEd.3">
                    <p:embed/>
                  </p:oleObj>
                </mc:Choice>
                <mc:Fallback>
                  <p:oleObj name="Photo Editor Photo" r:id="rId23" imgW="1676634" imgH="1371429" progId="MSPhotoEd.3">
                    <p:embed/>
                    <p:pic>
                      <p:nvPicPr>
                        <p:cNvPr id="0" name="Object 19"/>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40" y="2400"/>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88" name="Object 20">
              <a:extLst>
                <a:ext uri="{FF2B5EF4-FFF2-40B4-BE49-F238E27FC236}">
                  <a16:creationId xmlns:a16="http://schemas.microsoft.com/office/drawing/2014/main" id="{6F45FD1D-A5EA-FCDA-63BB-8A7C93F1C1BA}"/>
                </a:ext>
              </a:extLst>
            </p:cNvPr>
            <p:cNvGraphicFramePr>
              <a:graphicFrameLocks noChangeAspect="1"/>
            </p:cNvGraphicFramePr>
            <p:nvPr/>
          </p:nvGraphicFramePr>
          <p:xfrm>
            <a:off x="4464" y="3264"/>
            <a:ext cx="1056" cy="864"/>
          </p:xfrm>
          <a:graphic>
            <a:graphicData uri="http://schemas.openxmlformats.org/presentationml/2006/ole">
              <mc:AlternateContent xmlns:mc="http://schemas.openxmlformats.org/markup-compatibility/2006">
                <mc:Choice xmlns:v="urn:schemas-microsoft-com:vml" Requires="v">
                  <p:oleObj name="Photo Editor Photo" r:id="rId25" imgW="1676634" imgH="1371429" progId="MSPhotoEd.3">
                    <p:embed/>
                  </p:oleObj>
                </mc:Choice>
                <mc:Fallback>
                  <p:oleObj name="Photo Editor Photo" r:id="rId25" imgW="1676634" imgH="1371429" progId="MSPhotoEd.3">
                    <p:embed/>
                    <p:pic>
                      <p:nvPicPr>
                        <p:cNvPr id="0" name="Object 20"/>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464" y="3264"/>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89" name="Object 21">
              <a:extLst>
                <a:ext uri="{FF2B5EF4-FFF2-40B4-BE49-F238E27FC236}">
                  <a16:creationId xmlns:a16="http://schemas.microsoft.com/office/drawing/2014/main" id="{934BF104-E4BD-0821-7FEF-85A44F4FAF38}"/>
                </a:ext>
              </a:extLst>
            </p:cNvPr>
            <p:cNvGraphicFramePr>
              <a:graphicFrameLocks noChangeAspect="1"/>
            </p:cNvGraphicFramePr>
            <p:nvPr/>
          </p:nvGraphicFramePr>
          <p:xfrm>
            <a:off x="1296" y="2400"/>
            <a:ext cx="1056" cy="864"/>
          </p:xfrm>
          <a:graphic>
            <a:graphicData uri="http://schemas.openxmlformats.org/presentationml/2006/ole">
              <mc:AlternateContent xmlns:mc="http://schemas.openxmlformats.org/markup-compatibility/2006">
                <mc:Choice xmlns:v="urn:schemas-microsoft-com:vml" Requires="v">
                  <p:oleObj name="Photo Editor Photo" r:id="rId27" imgW="1676634" imgH="1371429" progId="MSPhotoEd.3">
                    <p:embed/>
                  </p:oleObj>
                </mc:Choice>
                <mc:Fallback>
                  <p:oleObj name="Photo Editor Photo" r:id="rId27" imgW="1676634" imgH="1371429" progId="MSPhotoEd.3">
                    <p:embed/>
                    <p:pic>
                      <p:nvPicPr>
                        <p:cNvPr id="0" name="Object 21"/>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296" y="2400"/>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90" name="Object 22">
              <a:extLst>
                <a:ext uri="{FF2B5EF4-FFF2-40B4-BE49-F238E27FC236}">
                  <a16:creationId xmlns:a16="http://schemas.microsoft.com/office/drawing/2014/main" id="{6B03C719-CCEC-41BC-E038-E0A34160CDB4}"/>
                </a:ext>
              </a:extLst>
            </p:cNvPr>
            <p:cNvGraphicFramePr>
              <a:graphicFrameLocks noChangeAspect="1"/>
            </p:cNvGraphicFramePr>
            <p:nvPr/>
          </p:nvGraphicFramePr>
          <p:xfrm>
            <a:off x="2352" y="2400"/>
            <a:ext cx="1056" cy="864"/>
          </p:xfrm>
          <a:graphic>
            <a:graphicData uri="http://schemas.openxmlformats.org/presentationml/2006/ole">
              <mc:AlternateContent xmlns:mc="http://schemas.openxmlformats.org/markup-compatibility/2006">
                <mc:Choice xmlns:v="urn:schemas-microsoft-com:vml" Requires="v">
                  <p:oleObj name="Photo Editor Photo" r:id="rId29" imgW="1676634" imgH="1371429" progId="MSPhotoEd.3">
                    <p:embed/>
                  </p:oleObj>
                </mc:Choice>
                <mc:Fallback>
                  <p:oleObj name="Photo Editor Photo" r:id="rId29" imgW="1676634" imgH="1371429" progId="MSPhotoEd.3">
                    <p:embed/>
                    <p:pic>
                      <p:nvPicPr>
                        <p:cNvPr id="0" name="Object 22"/>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2352" y="2400"/>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91" name="Object 23">
              <a:extLst>
                <a:ext uri="{FF2B5EF4-FFF2-40B4-BE49-F238E27FC236}">
                  <a16:creationId xmlns:a16="http://schemas.microsoft.com/office/drawing/2014/main" id="{31FC9F1C-4340-2060-E6DA-DA9EF0648596}"/>
                </a:ext>
              </a:extLst>
            </p:cNvPr>
            <p:cNvGraphicFramePr>
              <a:graphicFrameLocks noChangeAspect="1"/>
            </p:cNvGraphicFramePr>
            <p:nvPr/>
          </p:nvGraphicFramePr>
          <p:xfrm>
            <a:off x="3408" y="2400"/>
            <a:ext cx="1056" cy="864"/>
          </p:xfrm>
          <a:graphic>
            <a:graphicData uri="http://schemas.openxmlformats.org/presentationml/2006/ole">
              <mc:AlternateContent xmlns:mc="http://schemas.openxmlformats.org/markup-compatibility/2006">
                <mc:Choice xmlns:v="urn:schemas-microsoft-com:vml" Requires="v">
                  <p:oleObj name="Photo Editor Photo" r:id="rId31" imgW="1676634" imgH="1371429" progId="MSPhotoEd.3">
                    <p:embed/>
                  </p:oleObj>
                </mc:Choice>
                <mc:Fallback>
                  <p:oleObj name="Photo Editor Photo" r:id="rId31" imgW="1676634" imgH="1371429" progId="MSPhotoEd.3">
                    <p:embed/>
                    <p:pic>
                      <p:nvPicPr>
                        <p:cNvPr id="0" name="Object 23"/>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3408" y="2400"/>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92" name="Object 24">
              <a:extLst>
                <a:ext uri="{FF2B5EF4-FFF2-40B4-BE49-F238E27FC236}">
                  <a16:creationId xmlns:a16="http://schemas.microsoft.com/office/drawing/2014/main" id="{59D2B59F-883F-F474-6927-B8CCDBE98253}"/>
                </a:ext>
              </a:extLst>
            </p:cNvPr>
            <p:cNvGraphicFramePr>
              <a:graphicFrameLocks noChangeAspect="1"/>
            </p:cNvGraphicFramePr>
            <p:nvPr/>
          </p:nvGraphicFramePr>
          <p:xfrm>
            <a:off x="4464" y="2400"/>
            <a:ext cx="1056" cy="864"/>
          </p:xfrm>
          <a:graphic>
            <a:graphicData uri="http://schemas.openxmlformats.org/presentationml/2006/ole">
              <mc:AlternateContent xmlns:mc="http://schemas.openxmlformats.org/markup-compatibility/2006">
                <mc:Choice xmlns:v="urn:schemas-microsoft-com:vml" Requires="v">
                  <p:oleObj name="Photo Editor Photo" r:id="rId33" imgW="1676634" imgH="1371429" progId="MSPhotoEd.3">
                    <p:embed/>
                  </p:oleObj>
                </mc:Choice>
                <mc:Fallback>
                  <p:oleObj name="Photo Editor Photo" r:id="rId33" imgW="1676634" imgH="1371429" progId="MSPhotoEd.3">
                    <p:embed/>
                    <p:pic>
                      <p:nvPicPr>
                        <p:cNvPr id="0" name="Object 24"/>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4464" y="2400"/>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93" name="Object 25">
              <a:extLst>
                <a:ext uri="{FF2B5EF4-FFF2-40B4-BE49-F238E27FC236}">
                  <a16:creationId xmlns:a16="http://schemas.microsoft.com/office/drawing/2014/main" id="{CCA03E56-E4EF-F42B-A943-133475EE74A8}"/>
                </a:ext>
              </a:extLst>
            </p:cNvPr>
            <p:cNvGraphicFramePr>
              <a:graphicFrameLocks noChangeAspect="1"/>
            </p:cNvGraphicFramePr>
            <p:nvPr/>
          </p:nvGraphicFramePr>
          <p:xfrm>
            <a:off x="240" y="3264"/>
            <a:ext cx="1056" cy="864"/>
          </p:xfrm>
          <a:graphic>
            <a:graphicData uri="http://schemas.openxmlformats.org/presentationml/2006/ole">
              <mc:AlternateContent xmlns:mc="http://schemas.openxmlformats.org/markup-compatibility/2006">
                <mc:Choice xmlns:v="urn:schemas-microsoft-com:vml" Requires="v">
                  <p:oleObj name="Photo Editor Photo" r:id="rId35" imgW="1676634" imgH="1371429" progId="MSPhotoEd.3">
                    <p:embed/>
                  </p:oleObj>
                </mc:Choice>
                <mc:Fallback>
                  <p:oleObj name="Photo Editor Photo" r:id="rId35" imgW="1676634" imgH="1371429" progId="MSPhotoEd.3">
                    <p:embed/>
                    <p:pic>
                      <p:nvPicPr>
                        <p:cNvPr id="0" name="Object 25"/>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240" y="3264"/>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94" name="Object 26">
              <a:extLst>
                <a:ext uri="{FF2B5EF4-FFF2-40B4-BE49-F238E27FC236}">
                  <a16:creationId xmlns:a16="http://schemas.microsoft.com/office/drawing/2014/main" id="{94DDA33B-78E0-DF51-C96C-14429C1CE013}"/>
                </a:ext>
              </a:extLst>
            </p:cNvPr>
            <p:cNvGraphicFramePr>
              <a:graphicFrameLocks noChangeAspect="1"/>
            </p:cNvGraphicFramePr>
            <p:nvPr/>
          </p:nvGraphicFramePr>
          <p:xfrm>
            <a:off x="1296" y="3264"/>
            <a:ext cx="1056" cy="864"/>
          </p:xfrm>
          <a:graphic>
            <a:graphicData uri="http://schemas.openxmlformats.org/presentationml/2006/ole">
              <mc:AlternateContent xmlns:mc="http://schemas.openxmlformats.org/markup-compatibility/2006">
                <mc:Choice xmlns:v="urn:schemas-microsoft-com:vml" Requires="v">
                  <p:oleObj name="Photo Editor Photo" r:id="rId37" imgW="1676634" imgH="1371429" progId="MSPhotoEd.3">
                    <p:embed/>
                  </p:oleObj>
                </mc:Choice>
                <mc:Fallback>
                  <p:oleObj name="Photo Editor Photo" r:id="rId37" imgW="1676634" imgH="1371429" progId="MSPhotoEd.3">
                    <p:embed/>
                    <p:pic>
                      <p:nvPicPr>
                        <p:cNvPr id="0" name="Object 26"/>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1296" y="3264"/>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95" name="Object 27">
              <a:extLst>
                <a:ext uri="{FF2B5EF4-FFF2-40B4-BE49-F238E27FC236}">
                  <a16:creationId xmlns:a16="http://schemas.microsoft.com/office/drawing/2014/main" id="{61AB8180-4FD3-0B0C-43EC-0388A042E367}"/>
                </a:ext>
              </a:extLst>
            </p:cNvPr>
            <p:cNvGraphicFramePr>
              <a:graphicFrameLocks noChangeAspect="1"/>
            </p:cNvGraphicFramePr>
            <p:nvPr/>
          </p:nvGraphicFramePr>
          <p:xfrm>
            <a:off x="2352" y="3264"/>
            <a:ext cx="1056" cy="864"/>
          </p:xfrm>
          <a:graphic>
            <a:graphicData uri="http://schemas.openxmlformats.org/presentationml/2006/ole">
              <mc:AlternateContent xmlns:mc="http://schemas.openxmlformats.org/markup-compatibility/2006">
                <mc:Choice xmlns:v="urn:schemas-microsoft-com:vml" Requires="v">
                  <p:oleObj name="Photo Editor Photo" r:id="rId39" imgW="1676634" imgH="1371429" progId="MSPhotoEd.3">
                    <p:embed/>
                  </p:oleObj>
                </mc:Choice>
                <mc:Fallback>
                  <p:oleObj name="Photo Editor Photo" r:id="rId39" imgW="1676634" imgH="1371429" progId="MSPhotoEd.3">
                    <p:embed/>
                    <p:pic>
                      <p:nvPicPr>
                        <p:cNvPr id="0" name="Object 27"/>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2352" y="3264"/>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96" name="Object 28">
              <a:extLst>
                <a:ext uri="{FF2B5EF4-FFF2-40B4-BE49-F238E27FC236}">
                  <a16:creationId xmlns:a16="http://schemas.microsoft.com/office/drawing/2014/main" id="{C3A121B6-2F54-A041-1E9F-3A8666E8CA73}"/>
                </a:ext>
              </a:extLst>
            </p:cNvPr>
            <p:cNvGraphicFramePr>
              <a:graphicFrameLocks noChangeAspect="1"/>
            </p:cNvGraphicFramePr>
            <p:nvPr/>
          </p:nvGraphicFramePr>
          <p:xfrm>
            <a:off x="3408" y="3264"/>
            <a:ext cx="1056" cy="864"/>
          </p:xfrm>
          <a:graphic>
            <a:graphicData uri="http://schemas.openxmlformats.org/presentationml/2006/ole">
              <mc:AlternateContent xmlns:mc="http://schemas.openxmlformats.org/markup-compatibility/2006">
                <mc:Choice xmlns:v="urn:schemas-microsoft-com:vml" Requires="v">
                  <p:oleObj name="Photo Editor Photo" r:id="rId41" imgW="1676634" imgH="1371429" progId="MSPhotoEd.3">
                    <p:embed/>
                  </p:oleObj>
                </mc:Choice>
                <mc:Fallback>
                  <p:oleObj name="Photo Editor Photo" r:id="rId41" imgW="1676634" imgH="1371429" progId="MSPhotoEd.3">
                    <p:embed/>
                    <p:pic>
                      <p:nvPicPr>
                        <p:cNvPr id="0" name="Object 28"/>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3408" y="3264"/>
                          <a:ext cx="1056" cy="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17FD05A-B49A-CF8F-4D2C-A46A47C96728}"/>
              </a:ext>
            </a:extLst>
          </p:cNvPr>
          <p:cNvSpPr>
            <a:spLocks noGrp="1"/>
          </p:cNvSpPr>
          <p:nvPr>
            <p:ph type="dt" sz="half" idx="10"/>
          </p:nvPr>
        </p:nvSpPr>
        <p:spPr/>
        <p:txBody>
          <a:bodyPr/>
          <a:lstStyle/>
          <a:p>
            <a:r>
              <a:rPr lang="en-CA" altLang="LID4096"/>
              <a:t>CSCW 2000, Philadelphia, PA</a:t>
            </a:r>
          </a:p>
        </p:txBody>
      </p:sp>
      <p:sp>
        <p:nvSpPr>
          <p:cNvPr id="6146" name="Rectangle 2">
            <a:extLst>
              <a:ext uri="{FF2B5EF4-FFF2-40B4-BE49-F238E27FC236}">
                <a16:creationId xmlns:a16="http://schemas.microsoft.com/office/drawing/2014/main" id="{9EFF7BD8-ADAC-24D4-07E0-12E4A1CC6D5B}"/>
              </a:ext>
            </a:extLst>
          </p:cNvPr>
          <p:cNvSpPr>
            <a:spLocks noGrp="1" noChangeArrowheads="1"/>
          </p:cNvSpPr>
          <p:nvPr>
            <p:ph type="title"/>
          </p:nvPr>
        </p:nvSpPr>
        <p:spPr/>
        <p:txBody>
          <a:bodyPr/>
          <a:lstStyle/>
          <a:p>
            <a:r>
              <a:rPr lang="en-CA" altLang="LID4096"/>
              <a:t>Video Scenes Used</a:t>
            </a:r>
          </a:p>
        </p:txBody>
      </p:sp>
      <p:graphicFrame>
        <p:nvGraphicFramePr>
          <p:cNvPr id="6149" name="Object 5">
            <a:extLst>
              <a:ext uri="{FF2B5EF4-FFF2-40B4-BE49-F238E27FC236}">
                <a16:creationId xmlns:a16="http://schemas.microsoft.com/office/drawing/2014/main" id="{8F681B4A-0665-06C0-C3C7-320B1C5C3B6B}"/>
              </a:ext>
            </a:extLst>
          </p:cNvPr>
          <p:cNvGraphicFramePr>
            <a:graphicFrameLocks noChangeAspect="1"/>
          </p:cNvGraphicFramePr>
          <p:nvPr/>
        </p:nvGraphicFramePr>
        <p:xfrm>
          <a:off x="1447800" y="2209800"/>
          <a:ext cx="1676400" cy="1371600"/>
        </p:xfrm>
        <a:graphic>
          <a:graphicData uri="http://schemas.openxmlformats.org/presentationml/2006/ole">
            <mc:AlternateContent xmlns:mc="http://schemas.openxmlformats.org/markup-compatibility/2006">
              <mc:Choice xmlns:v="urn:schemas-microsoft-com:vml" Requires="v">
                <p:oleObj name="Photo Editor Photo" r:id="rId3" imgW="1676634" imgH="1371429" progId="MSPhotoEd.3">
                  <p:embed/>
                </p:oleObj>
              </mc:Choice>
              <mc:Fallback>
                <p:oleObj name="Photo Editor Photo" r:id="rId3" imgW="1676634" imgH="1371429" progId="MSPhotoEd.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2209800"/>
                        <a:ext cx="1676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1" name="Object 7">
            <a:extLst>
              <a:ext uri="{FF2B5EF4-FFF2-40B4-BE49-F238E27FC236}">
                <a16:creationId xmlns:a16="http://schemas.microsoft.com/office/drawing/2014/main" id="{6B841D8E-C2C6-0BEA-FCBA-A4E543CFAF4B}"/>
              </a:ext>
            </a:extLst>
          </p:cNvPr>
          <p:cNvGraphicFramePr>
            <a:graphicFrameLocks noChangeAspect="1"/>
          </p:cNvGraphicFramePr>
          <p:nvPr/>
        </p:nvGraphicFramePr>
        <p:xfrm>
          <a:off x="3733800" y="2209800"/>
          <a:ext cx="1676400" cy="1371600"/>
        </p:xfrm>
        <a:graphic>
          <a:graphicData uri="http://schemas.openxmlformats.org/presentationml/2006/ole">
            <mc:AlternateContent xmlns:mc="http://schemas.openxmlformats.org/markup-compatibility/2006">
              <mc:Choice xmlns:v="urn:schemas-microsoft-com:vml" Requires="v">
                <p:oleObj name="Photo Editor Photo" r:id="rId5" imgW="1676634" imgH="1371429" progId="MSPhotoEd.3">
                  <p:embed/>
                </p:oleObj>
              </mc:Choice>
              <mc:Fallback>
                <p:oleObj name="Photo Editor Photo" r:id="rId5" imgW="1676634" imgH="1371429" progId="MSPhotoEd.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33800" y="2209800"/>
                        <a:ext cx="1676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2" name="Object 8">
            <a:extLst>
              <a:ext uri="{FF2B5EF4-FFF2-40B4-BE49-F238E27FC236}">
                <a16:creationId xmlns:a16="http://schemas.microsoft.com/office/drawing/2014/main" id="{C312FA9A-474B-CF85-AA5D-D2C20291415A}"/>
              </a:ext>
            </a:extLst>
          </p:cNvPr>
          <p:cNvGraphicFramePr>
            <a:graphicFrameLocks noChangeAspect="1"/>
          </p:cNvGraphicFramePr>
          <p:nvPr/>
        </p:nvGraphicFramePr>
        <p:xfrm>
          <a:off x="6019800" y="2209800"/>
          <a:ext cx="1676400" cy="1371600"/>
        </p:xfrm>
        <a:graphic>
          <a:graphicData uri="http://schemas.openxmlformats.org/presentationml/2006/ole">
            <mc:AlternateContent xmlns:mc="http://schemas.openxmlformats.org/markup-compatibility/2006">
              <mc:Choice xmlns:v="urn:schemas-microsoft-com:vml" Requires="v">
                <p:oleObj name="Photo Editor Photo" r:id="rId7" imgW="1676634" imgH="1371429" progId="MSPhotoEd.3">
                  <p:embed/>
                </p:oleObj>
              </mc:Choice>
              <mc:Fallback>
                <p:oleObj name="Photo Editor Photo" r:id="rId7" imgW="1676634" imgH="1371429" progId="MSPhotoEd.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9800" y="2209800"/>
                        <a:ext cx="1676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3" name="Object 9">
            <a:extLst>
              <a:ext uri="{FF2B5EF4-FFF2-40B4-BE49-F238E27FC236}">
                <a16:creationId xmlns:a16="http://schemas.microsoft.com/office/drawing/2014/main" id="{4FF83422-29A2-00CA-C295-0A01FF387FF0}"/>
              </a:ext>
            </a:extLst>
          </p:cNvPr>
          <p:cNvGraphicFramePr>
            <a:graphicFrameLocks noChangeAspect="1"/>
          </p:cNvGraphicFramePr>
          <p:nvPr/>
        </p:nvGraphicFramePr>
        <p:xfrm>
          <a:off x="4876800" y="4038600"/>
          <a:ext cx="1676400" cy="1371600"/>
        </p:xfrm>
        <a:graphic>
          <a:graphicData uri="http://schemas.openxmlformats.org/presentationml/2006/ole">
            <mc:AlternateContent xmlns:mc="http://schemas.openxmlformats.org/markup-compatibility/2006">
              <mc:Choice xmlns:v="urn:schemas-microsoft-com:vml" Requires="v">
                <p:oleObj name="Photo Editor Photo" r:id="rId9" imgW="1676634" imgH="1371429" progId="MSPhotoEd.3">
                  <p:embed/>
                </p:oleObj>
              </mc:Choice>
              <mc:Fallback>
                <p:oleObj name="Photo Editor Photo" r:id="rId9" imgW="1676634" imgH="1371429" progId="MSPhotoEd.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76800" y="4038600"/>
                        <a:ext cx="1676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4" name="Object 10">
            <a:extLst>
              <a:ext uri="{FF2B5EF4-FFF2-40B4-BE49-F238E27FC236}">
                <a16:creationId xmlns:a16="http://schemas.microsoft.com/office/drawing/2014/main" id="{F9D366AB-5343-4A12-B63A-9FD76BDBCD74}"/>
              </a:ext>
            </a:extLst>
          </p:cNvPr>
          <p:cNvGraphicFramePr>
            <a:graphicFrameLocks noChangeAspect="1"/>
          </p:cNvGraphicFramePr>
          <p:nvPr/>
        </p:nvGraphicFramePr>
        <p:xfrm>
          <a:off x="2590800" y="4038600"/>
          <a:ext cx="1676400" cy="1371600"/>
        </p:xfrm>
        <a:graphic>
          <a:graphicData uri="http://schemas.openxmlformats.org/presentationml/2006/ole">
            <mc:AlternateContent xmlns:mc="http://schemas.openxmlformats.org/markup-compatibility/2006">
              <mc:Choice xmlns:v="urn:schemas-microsoft-com:vml" Requires="v">
                <p:oleObj name="Photo Editor Photo" r:id="rId11" imgW="1676634" imgH="1371429" progId="MSPhotoEd.3">
                  <p:embed/>
                </p:oleObj>
              </mc:Choice>
              <mc:Fallback>
                <p:oleObj name="Photo Editor Photo" r:id="rId11" imgW="1676634" imgH="1371429" progId="MSPhotoEd.3">
                  <p:embed/>
                  <p:pic>
                    <p:nvPicPr>
                      <p:cNvPr id="0"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0800" y="4038600"/>
                        <a:ext cx="1676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CB2E7BB9-FA47-91A8-5AAD-0FBA2C785E4E}"/>
              </a:ext>
            </a:extLst>
          </p:cNvPr>
          <p:cNvSpPr>
            <a:spLocks noGrp="1"/>
          </p:cNvSpPr>
          <p:nvPr>
            <p:ph type="dt" sz="half" idx="10"/>
          </p:nvPr>
        </p:nvSpPr>
        <p:spPr/>
        <p:txBody>
          <a:bodyPr/>
          <a:lstStyle/>
          <a:p>
            <a:r>
              <a:rPr lang="en-CA" altLang="LID4096"/>
              <a:t>CSCW 2000, Philadelphia, PA</a:t>
            </a:r>
          </a:p>
        </p:txBody>
      </p:sp>
      <p:sp>
        <p:nvSpPr>
          <p:cNvPr id="66562" name="Rectangle 2">
            <a:extLst>
              <a:ext uri="{FF2B5EF4-FFF2-40B4-BE49-F238E27FC236}">
                <a16:creationId xmlns:a16="http://schemas.microsoft.com/office/drawing/2014/main" id="{F6229C8C-8DA1-4F24-F30A-8BCE6708D795}"/>
              </a:ext>
            </a:extLst>
          </p:cNvPr>
          <p:cNvSpPr>
            <a:spLocks noGrp="1" noChangeArrowheads="1"/>
          </p:cNvSpPr>
          <p:nvPr>
            <p:ph type="title"/>
          </p:nvPr>
        </p:nvSpPr>
        <p:spPr>
          <a:xfrm>
            <a:off x="0" y="457200"/>
            <a:ext cx="9220200" cy="1143000"/>
          </a:xfrm>
        </p:spPr>
        <p:txBody>
          <a:bodyPr/>
          <a:lstStyle/>
          <a:p>
            <a:r>
              <a:rPr lang="en-CA" altLang="LID4096"/>
              <a:t>Results: Blur Filter</a:t>
            </a:r>
          </a:p>
        </p:txBody>
      </p:sp>
      <p:sp>
        <p:nvSpPr>
          <p:cNvPr id="66563" name="Rectangle 3">
            <a:extLst>
              <a:ext uri="{FF2B5EF4-FFF2-40B4-BE49-F238E27FC236}">
                <a16:creationId xmlns:a16="http://schemas.microsoft.com/office/drawing/2014/main" id="{34A458C2-B83C-5D43-686A-701B02726218}"/>
              </a:ext>
            </a:extLst>
          </p:cNvPr>
          <p:cNvSpPr>
            <a:spLocks noChangeArrowheads="1"/>
          </p:cNvSpPr>
          <p:nvPr/>
        </p:nvSpPr>
        <p:spPr bwMode="auto">
          <a:xfrm>
            <a:off x="2286000" y="5105400"/>
            <a:ext cx="6096000" cy="304800"/>
          </a:xfrm>
          <a:prstGeom prst="rect">
            <a:avLst/>
          </a:prstGeom>
          <a:gradFill rotWithShape="0">
            <a:gsLst>
              <a:gs pos="0">
                <a:schemeClr val="bg1"/>
              </a:gs>
              <a:gs pos="100000">
                <a:schemeClr val="accent1"/>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6564" name="Rectangle 4">
            <a:extLst>
              <a:ext uri="{FF2B5EF4-FFF2-40B4-BE49-F238E27FC236}">
                <a16:creationId xmlns:a16="http://schemas.microsoft.com/office/drawing/2014/main" id="{555576B2-2FC6-8404-37D0-4D9DAF1E7B9C}"/>
              </a:ext>
            </a:extLst>
          </p:cNvPr>
          <p:cNvSpPr>
            <a:spLocks noChangeArrowheads="1"/>
          </p:cNvSpPr>
          <p:nvPr/>
        </p:nvSpPr>
        <p:spPr bwMode="auto">
          <a:xfrm flipH="1">
            <a:off x="762000" y="5410200"/>
            <a:ext cx="4572000" cy="304800"/>
          </a:xfrm>
          <a:prstGeom prst="rect">
            <a:avLst/>
          </a:prstGeom>
          <a:gradFill rotWithShape="0">
            <a:gsLst>
              <a:gs pos="0">
                <a:schemeClr val="accent1"/>
              </a:gs>
              <a:gs pos="100000">
                <a:schemeClr val="bg1"/>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66565" name="Group 5">
            <a:extLst>
              <a:ext uri="{FF2B5EF4-FFF2-40B4-BE49-F238E27FC236}">
                <a16:creationId xmlns:a16="http://schemas.microsoft.com/office/drawing/2014/main" id="{DA7C25EF-6FC2-F7FD-086E-B66183985AB4}"/>
              </a:ext>
            </a:extLst>
          </p:cNvPr>
          <p:cNvGrpSpPr>
            <a:grpSpLocks/>
          </p:cNvGrpSpPr>
          <p:nvPr/>
        </p:nvGrpSpPr>
        <p:grpSpPr bwMode="auto">
          <a:xfrm>
            <a:off x="2286000" y="3733800"/>
            <a:ext cx="1524000" cy="1295400"/>
            <a:chOff x="1440" y="2352"/>
            <a:chExt cx="960" cy="816"/>
          </a:xfrm>
        </p:grpSpPr>
        <p:sp>
          <p:nvSpPr>
            <p:cNvPr id="66566" name="Line 6">
              <a:extLst>
                <a:ext uri="{FF2B5EF4-FFF2-40B4-BE49-F238E27FC236}">
                  <a16:creationId xmlns:a16="http://schemas.microsoft.com/office/drawing/2014/main" id="{4642A97C-7FD5-B61D-BDDE-E2763D3C200C}"/>
                </a:ext>
              </a:extLst>
            </p:cNvPr>
            <p:cNvSpPr>
              <a:spLocks noChangeShapeType="1"/>
            </p:cNvSpPr>
            <p:nvPr/>
          </p:nvSpPr>
          <p:spPr bwMode="auto">
            <a:xfrm>
              <a:off x="1920" y="2592"/>
              <a:ext cx="2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6567" name="AutoShape 7">
              <a:extLst>
                <a:ext uri="{FF2B5EF4-FFF2-40B4-BE49-F238E27FC236}">
                  <a16:creationId xmlns:a16="http://schemas.microsoft.com/office/drawing/2014/main" id="{C49BEA80-FF20-8DF5-38D5-D2A7F1BDDE08}"/>
                </a:ext>
              </a:extLst>
            </p:cNvPr>
            <p:cNvSpPr>
              <a:spLocks/>
            </p:cNvSpPr>
            <p:nvPr/>
          </p:nvSpPr>
          <p:spPr bwMode="auto">
            <a:xfrm rot="5400000">
              <a:off x="1848" y="2616"/>
              <a:ext cx="144" cy="960"/>
            </a:xfrm>
            <a:prstGeom prst="leftBrace">
              <a:avLst>
                <a:gd name="adj1" fmla="val 5555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6568" name="Text Box 8">
              <a:extLst>
                <a:ext uri="{FF2B5EF4-FFF2-40B4-BE49-F238E27FC236}">
                  <a16:creationId xmlns:a16="http://schemas.microsoft.com/office/drawing/2014/main" id="{5CCBC13E-D2A4-22EE-9ED9-8ABACD9678F9}"/>
                </a:ext>
              </a:extLst>
            </p:cNvPr>
            <p:cNvSpPr txBox="1">
              <a:spLocks noChangeArrowheads="1"/>
            </p:cNvSpPr>
            <p:nvPr/>
          </p:nvSpPr>
          <p:spPr bwMode="auto">
            <a:xfrm>
              <a:off x="1440" y="2784"/>
              <a:ext cx="9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a:latin typeface="Tahoma" panose="020B0604030504040204" pitchFamily="34" charset="0"/>
                </a:rPr>
                <a:t>Presence</a:t>
              </a:r>
            </a:p>
          </p:txBody>
        </p:sp>
        <p:sp>
          <p:nvSpPr>
            <p:cNvPr id="66569" name="Line 9">
              <a:extLst>
                <a:ext uri="{FF2B5EF4-FFF2-40B4-BE49-F238E27FC236}">
                  <a16:creationId xmlns:a16="http://schemas.microsoft.com/office/drawing/2014/main" id="{CA692514-BD82-264C-B87A-D23A1EE96D5C}"/>
                </a:ext>
              </a:extLst>
            </p:cNvPr>
            <p:cNvSpPr>
              <a:spLocks noChangeShapeType="1"/>
            </p:cNvSpPr>
            <p:nvPr/>
          </p:nvSpPr>
          <p:spPr bwMode="auto">
            <a:xfrm>
              <a:off x="2216" y="2352"/>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6570" name="Line 10">
              <a:extLst>
                <a:ext uri="{FF2B5EF4-FFF2-40B4-BE49-F238E27FC236}">
                  <a16:creationId xmlns:a16="http://schemas.microsoft.com/office/drawing/2014/main" id="{55F59442-07F7-1D7E-A999-8CDC42046902}"/>
                </a:ext>
              </a:extLst>
            </p:cNvPr>
            <p:cNvSpPr>
              <a:spLocks noChangeShapeType="1"/>
            </p:cNvSpPr>
            <p:nvPr/>
          </p:nvSpPr>
          <p:spPr bwMode="auto">
            <a:xfrm>
              <a:off x="1922" y="2592"/>
              <a:ext cx="0" cy="24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
        <p:nvSpPr>
          <p:cNvPr id="66571" name="Text Box 11">
            <a:extLst>
              <a:ext uri="{FF2B5EF4-FFF2-40B4-BE49-F238E27FC236}">
                <a16:creationId xmlns:a16="http://schemas.microsoft.com/office/drawing/2014/main" id="{A141ED16-61AD-60D9-2D0B-ED0B27E8E9AF}"/>
              </a:ext>
            </a:extLst>
          </p:cNvPr>
          <p:cNvSpPr txBox="1">
            <a:spLocks noChangeArrowheads="1"/>
          </p:cNvSpPr>
          <p:nvPr/>
        </p:nvSpPr>
        <p:spPr bwMode="auto">
          <a:xfrm>
            <a:off x="2743200" y="3429000"/>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400">
                <a:latin typeface="Tahoma" panose="020B0604030504040204" pitchFamily="34" charset="0"/>
              </a:rPr>
              <a:t>Levels 3-4</a:t>
            </a:r>
          </a:p>
        </p:txBody>
      </p:sp>
      <p:grpSp>
        <p:nvGrpSpPr>
          <p:cNvPr id="66573" name="Group 13">
            <a:extLst>
              <a:ext uri="{FF2B5EF4-FFF2-40B4-BE49-F238E27FC236}">
                <a16:creationId xmlns:a16="http://schemas.microsoft.com/office/drawing/2014/main" id="{AFAF0646-215B-29FA-7B28-9CB58BD0C46D}"/>
              </a:ext>
            </a:extLst>
          </p:cNvPr>
          <p:cNvGrpSpPr>
            <a:grpSpLocks/>
          </p:cNvGrpSpPr>
          <p:nvPr/>
        </p:nvGrpSpPr>
        <p:grpSpPr bwMode="auto">
          <a:xfrm>
            <a:off x="685800" y="3733800"/>
            <a:ext cx="1676400" cy="2590800"/>
            <a:chOff x="432" y="2352"/>
            <a:chExt cx="1056" cy="1632"/>
          </a:xfrm>
        </p:grpSpPr>
        <p:sp>
          <p:nvSpPr>
            <p:cNvPr id="66574" name="Text Box 14">
              <a:extLst>
                <a:ext uri="{FF2B5EF4-FFF2-40B4-BE49-F238E27FC236}">
                  <a16:creationId xmlns:a16="http://schemas.microsoft.com/office/drawing/2014/main" id="{406A904D-1B5C-38C0-FCC7-78DBCC831D18}"/>
                </a:ext>
              </a:extLst>
            </p:cNvPr>
            <p:cNvSpPr txBox="1">
              <a:spLocks noChangeArrowheads="1"/>
            </p:cNvSpPr>
            <p:nvPr/>
          </p:nvSpPr>
          <p:spPr bwMode="auto">
            <a:xfrm>
              <a:off x="432" y="2784"/>
              <a:ext cx="10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a:latin typeface="Tahoma" panose="020B0604030504040204" pitchFamily="34" charset="0"/>
                </a:rPr>
                <a:t>No Awareness</a:t>
              </a:r>
            </a:p>
          </p:txBody>
        </p:sp>
        <p:sp>
          <p:nvSpPr>
            <p:cNvPr id="66575" name="AutoShape 15">
              <a:extLst>
                <a:ext uri="{FF2B5EF4-FFF2-40B4-BE49-F238E27FC236}">
                  <a16:creationId xmlns:a16="http://schemas.microsoft.com/office/drawing/2014/main" id="{EC078387-06DA-70E3-3825-E66F7BA8017D}"/>
                </a:ext>
              </a:extLst>
            </p:cNvPr>
            <p:cNvSpPr>
              <a:spLocks/>
            </p:cNvSpPr>
            <p:nvPr/>
          </p:nvSpPr>
          <p:spPr bwMode="auto">
            <a:xfrm rot="5400000">
              <a:off x="888" y="2616"/>
              <a:ext cx="144" cy="960"/>
            </a:xfrm>
            <a:prstGeom prst="leftBrace">
              <a:avLst>
                <a:gd name="adj1" fmla="val 5555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6576" name="Line 16">
              <a:extLst>
                <a:ext uri="{FF2B5EF4-FFF2-40B4-BE49-F238E27FC236}">
                  <a16:creationId xmlns:a16="http://schemas.microsoft.com/office/drawing/2014/main" id="{61EB9F4A-E20E-A89D-FD16-85E5E203D463}"/>
                </a:ext>
              </a:extLst>
            </p:cNvPr>
            <p:cNvSpPr>
              <a:spLocks noChangeShapeType="1"/>
            </p:cNvSpPr>
            <p:nvPr/>
          </p:nvSpPr>
          <p:spPr bwMode="auto">
            <a:xfrm>
              <a:off x="960" y="2352"/>
              <a:ext cx="0" cy="48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6577" name="AutoShape 17">
              <a:extLst>
                <a:ext uri="{FF2B5EF4-FFF2-40B4-BE49-F238E27FC236}">
                  <a16:creationId xmlns:a16="http://schemas.microsoft.com/office/drawing/2014/main" id="{64E710A4-01F2-0813-F635-2728238B8F60}"/>
                </a:ext>
              </a:extLst>
            </p:cNvPr>
            <p:cNvSpPr>
              <a:spLocks/>
            </p:cNvSpPr>
            <p:nvPr/>
          </p:nvSpPr>
          <p:spPr bwMode="auto">
            <a:xfrm rot="16200000" flipV="1">
              <a:off x="888" y="3240"/>
              <a:ext cx="144" cy="960"/>
            </a:xfrm>
            <a:prstGeom prst="leftBrace">
              <a:avLst>
                <a:gd name="adj1" fmla="val 5555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6578" name="Text Box 18">
              <a:extLst>
                <a:ext uri="{FF2B5EF4-FFF2-40B4-BE49-F238E27FC236}">
                  <a16:creationId xmlns:a16="http://schemas.microsoft.com/office/drawing/2014/main" id="{CDB22292-D3BB-B137-2CE4-9A246B225236}"/>
                </a:ext>
              </a:extLst>
            </p:cNvPr>
            <p:cNvSpPr txBox="1">
              <a:spLocks noChangeArrowheads="1"/>
            </p:cNvSpPr>
            <p:nvPr/>
          </p:nvSpPr>
          <p:spPr bwMode="auto">
            <a:xfrm>
              <a:off x="480" y="3753"/>
              <a:ext cx="9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a:latin typeface="Tahoma" panose="020B0604030504040204" pitchFamily="34" charset="0"/>
                </a:rPr>
                <a:t>Total Privacy</a:t>
              </a:r>
            </a:p>
          </p:txBody>
        </p:sp>
      </p:grpSp>
      <p:sp>
        <p:nvSpPr>
          <p:cNvPr id="66579" name="Text Box 19">
            <a:extLst>
              <a:ext uri="{FF2B5EF4-FFF2-40B4-BE49-F238E27FC236}">
                <a16:creationId xmlns:a16="http://schemas.microsoft.com/office/drawing/2014/main" id="{70B4D893-6B0F-F1BF-5ECF-A37064DE547E}"/>
              </a:ext>
            </a:extLst>
          </p:cNvPr>
          <p:cNvSpPr txBox="1">
            <a:spLocks noChangeArrowheads="1"/>
          </p:cNvSpPr>
          <p:nvPr/>
        </p:nvSpPr>
        <p:spPr bwMode="auto">
          <a:xfrm>
            <a:off x="762000" y="3429000"/>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400">
                <a:latin typeface="Tahoma" panose="020B0604030504040204" pitchFamily="34" charset="0"/>
              </a:rPr>
              <a:t>Levels 1-2</a:t>
            </a:r>
          </a:p>
        </p:txBody>
      </p:sp>
      <p:grpSp>
        <p:nvGrpSpPr>
          <p:cNvPr id="66581" name="Group 21">
            <a:extLst>
              <a:ext uri="{FF2B5EF4-FFF2-40B4-BE49-F238E27FC236}">
                <a16:creationId xmlns:a16="http://schemas.microsoft.com/office/drawing/2014/main" id="{675C23CB-6C14-2898-E973-40C580EA3565}"/>
              </a:ext>
            </a:extLst>
          </p:cNvPr>
          <p:cNvGrpSpPr>
            <a:grpSpLocks/>
          </p:cNvGrpSpPr>
          <p:nvPr/>
        </p:nvGrpSpPr>
        <p:grpSpPr bwMode="auto">
          <a:xfrm>
            <a:off x="2286000" y="3733800"/>
            <a:ext cx="3352800" cy="2590800"/>
            <a:chOff x="1440" y="2352"/>
            <a:chExt cx="2112" cy="1632"/>
          </a:xfrm>
        </p:grpSpPr>
        <p:sp>
          <p:nvSpPr>
            <p:cNvPr id="66582" name="Line 22">
              <a:extLst>
                <a:ext uri="{FF2B5EF4-FFF2-40B4-BE49-F238E27FC236}">
                  <a16:creationId xmlns:a16="http://schemas.microsoft.com/office/drawing/2014/main" id="{FC2EC492-108D-C7F8-71EE-D6AEE473460C}"/>
                </a:ext>
              </a:extLst>
            </p:cNvPr>
            <p:cNvSpPr>
              <a:spLocks noChangeShapeType="1"/>
            </p:cNvSpPr>
            <p:nvPr/>
          </p:nvSpPr>
          <p:spPr bwMode="auto">
            <a:xfrm>
              <a:off x="3552" y="2352"/>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66583" name="Group 23">
              <a:extLst>
                <a:ext uri="{FF2B5EF4-FFF2-40B4-BE49-F238E27FC236}">
                  <a16:creationId xmlns:a16="http://schemas.microsoft.com/office/drawing/2014/main" id="{4410847F-EDA1-9243-6AC6-108968948888}"/>
                </a:ext>
              </a:extLst>
            </p:cNvPr>
            <p:cNvGrpSpPr>
              <a:grpSpLocks/>
            </p:cNvGrpSpPr>
            <p:nvPr/>
          </p:nvGrpSpPr>
          <p:grpSpPr bwMode="auto">
            <a:xfrm>
              <a:off x="1440" y="2592"/>
              <a:ext cx="2112" cy="1392"/>
              <a:chOff x="1440" y="2592"/>
              <a:chExt cx="2112" cy="1392"/>
            </a:xfrm>
          </p:grpSpPr>
          <p:sp>
            <p:nvSpPr>
              <p:cNvPr id="66584" name="AutoShape 24">
                <a:extLst>
                  <a:ext uri="{FF2B5EF4-FFF2-40B4-BE49-F238E27FC236}">
                    <a16:creationId xmlns:a16="http://schemas.microsoft.com/office/drawing/2014/main" id="{FD94754F-50D4-192E-D183-2D1E694225C3}"/>
                  </a:ext>
                </a:extLst>
              </p:cNvPr>
              <p:cNvSpPr>
                <a:spLocks/>
              </p:cNvSpPr>
              <p:nvPr/>
            </p:nvSpPr>
            <p:spPr bwMode="auto">
              <a:xfrm rot="5400000">
                <a:off x="2808" y="2616"/>
                <a:ext cx="144" cy="960"/>
              </a:xfrm>
              <a:prstGeom prst="leftBrace">
                <a:avLst>
                  <a:gd name="adj1" fmla="val 55556"/>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6585" name="AutoShape 25">
                <a:extLst>
                  <a:ext uri="{FF2B5EF4-FFF2-40B4-BE49-F238E27FC236}">
                    <a16:creationId xmlns:a16="http://schemas.microsoft.com/office/drawing/2014/main" id="{33182770-29C4-AAC1-C4B6-F5E96812748C}"/>
                  </a:ext>
                </a:extLst>
              </p:cNvPr>
              <p:cNvSpPr>
                <a:spLocks/>
              </p:cNvSpPr>
              <p:nvPr/>
            </p:nvSpPr>
            <p:spPr bwMode="auto">
              <a:xfrm rot="16200000" flipV="1">
                <a:off x="2328" y="2760"/>
                <a:ext cx="144" cy="1920"/>
              </a:xfrm>
              <a:prstGeom prst="leftBrace">
                <a:avLst>
                  <a:gd name="adj1" fmla="val 11111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6586" name="Text Box 26">
                <a:extLst>
                  <a:ext uri="{FF2B5EF4-FFF2-40B4-BE49-F238E27FC236}">
                    <a16:creationId xmlns:a16="http://schemas.microsoft.com/office/drawing/2014/main" id="{AB332C86-1BFD-775B-BD62-73B1AD01375A}"/>
                  </a:ext>
                </a:extLst>
              </p:cNvPr>
              <p:cNvSpPr txBox="1">
                <a:spLocks noChangeArrowheads="1"/>
              </p:cNvSpPr>
              <p:nvPr/>
            </p:nvSpPr>
            <p:spPr bwMode="auto">
              <a:xfrm>
                <a:off x="1440" y="3753"/>
                <a:ext cx="19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a:latin typeface="Tahoma" panose="020B0604030504040204" pitchFamily="34" charset="0"/>
                  </a:rPr>
                  <a:t>Some Privacy</a:t>
                </a:r>
              </a:p>
            </p:txBody>
          </p:sp>
          <p:sp>
            <p:nvSpPr>
              <p:cNvPr id="66587" name="Text Box 27">
                <a:extLst>
                  <a:ext uri="{FF2B5EF4-FFF2-40B4-BE49-F238E27FC236}">
                    <a16:creationId xmlns:a16="http://schemas.microsoft.com/office/drawing/2014/main" id="{DBA64658-D45E-7E31-81C1-6900049C7868}"/>
                  </a:ext>
                </a:extLst>
              </p:cNvPr>
              <p:cNvSpPr txBox="1">
                <a:spLocks noChangeArrowheads="1"/>
              </p:cNvSpPr>
              <p:nvPr/>
            </p:nvSpPr>
            <p:spPr bwMode="auto">
              <a:xfrm>
                <a:off x="2256" y="2784"/>
                <a:ext cx="12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a:latin typeface="Tahoma" panose="020B0604030504040204" pitchFamily="34" charset="0"/>
                  </a:rPr>
                  <a:t>Basic Awareness</a:t>
                </a:r>
              </a:p>
            </p:txBody>
          </p:sp>
          <p:sp>
            <p:nvSpPr>
              <p:cNvPr id="66588" name="Line 28">
                <a:extLst>
                  <a:ext uri="{FF2B5EF4-FFF2-40B4-BE49-F238E27FC236}">
                    <a16:creationId xmlns:a16="http://schemas.microsoft.com/office/drawing/2014/main" id="{70BA6532-FE0A-DF52-C8AA-2E6ABA42CA48}"/>
                  </a:ext>
                </a:extLst>
              </p:cNvPr>
              <p:cNvSpPr>
                <a:spLocks noChangeShapeType="1"/>
              </p:cNvSpPr>
              <p:nvPr/>
            </p:nvSpPr>
            <p:spPr bwMode="auto">
              <a:xfrm>
                <a:off x="2882" y="2592"/>
                <a:ext cx="0" cy="24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6589" name="Line 29">
                <a:extLst>
                  <a:ext uri="{FF2B5EF4-FFF2-40B4-BE49-F238E27FC236}">
                    <a16:creationId xmlns:a16="http://schemas.microsoft.com/office/drawing/2014/main" id="{5FD1D95D-E012-FFB8-952B-450BD865EC3E}"/>
                  </a:ext>
                </a:extLst>
              </p:cNvPr>
              <p:cNvSpPr>
                <a:spLocks noChangeShapeType="1"/>
              </p:cNvSpPr>
              <p:nvPr/>
            </p:nvSpPr>
            <p:spPr bwMode="auto">
              <a:xfrm>
                <a:off x="2880" y="2592"/>
                <a:ext cx="67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sp>
        <p:nvSpPr>
          <p:cNvPr id="66590" name="Text Box 30">
            <a:extLst>
              <a:ext uri="{FF2B5EF4-FFF2-40B4-BE49-F238E27FC236}">
                <a16:creationId xmlns:a16="http://schemas.microsoft.com/office/drawing/2014/main" id="{34B561D9-02AC-97F0-8DAE-AFBA3AC1EAE1}"/>
              </a:ext>
            </a:extLst>
          </p:cNvPr>
          <p:cNvSpPr txBox="1">
            <a:spLocks noChangeArrowheads="1"/>
          </p:cNvSpPr>
          <p:nvPr/>
        </p:nvSpPr>
        <p:spPr bwMode="auto">
          <a:xfrm>
            <a:off x="4724400" y="3429000"/>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400">
                <a:latin typeface="Tahoma" panose="020B0604030504040204" pitchFamily="34" charset="0"/>
              </a:rPr>
              <a:t>Levels 5-6</a:t>
            </a:r>
          </a:p>
        </p:txBody>
      </p:sp>
      <p:grpSp>
        <p:nvGrpSpPr>
          <p:cNvPr id="66592" name="Group 32">
            <a:extLst>
              <a:ext uri="{FF2B5EF4-FFF2-40B4-BE49-F238E27FC236}">
                <a16:creationId xmlns:a16="http://schemas.microsoft.com/office/drawing/2014/main" id="{FE05638C-1A32-B2AC-C5F5-2C42FD97C896}"/>
              </a:ext>
            </a:extLst>
          </p:cNvPr>
          <p:cNvGrpSpPr>
            <a:grpSpLocks/>
          </p:cNvGrpSpPr>
          <p:nvPr/>
        </p:nvGrpSpPr>
        <p:grpSpPr bwMode="auto">
          <a:xfrm>
            <a:off x="5334000" y="3733800"/>
            <a:ext cx="3048000" cy="2590800"/>
            <a:chOff x="3360" y="2352"/>
            <a:chExt cx="1920" cy="1632"/>
          </a:xfrm>
        </p:grpSpPr>
        <p:sp>
          <p:nvSpPr>
            <p:cNvPr id="66593" name="AutoShape 33">
              <a:extLst>
                <a:ext uri="{FF2B5EF4-FFF2-40B4-BE49-F238E27FC236}">
                  <a16:creationId xmlns:a16="http://schemas.microsoft.com/office/drawing/2014/main" id="{873CD71C-B908-AB2B-5B96-12842B7E2D59}"/>
                </a:ext>
              </a:extLst>
            </p:cNvPr>
            <p:cNvSpPr>
              <a:spLocks/>
            </p:cNvSpPr>
            <p:nvPr/>
          </p:nvSpPr>
          <p:spPr bwMode="auto">
            <a:xfrm rot="16200000" flipV="1">
              <a:off x="4224" y="2784"/>
              <a:ext cx="144" cy="1872"/>
            </a:xfrm>
            <a:prstGeom prst="leftBrace">
              <a:avLst>
                <a:gd name="adj1" fmla="val 1083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6594" name="Text Box 34">
              <a:extLst>
                <a:ext uri="{FF2B5EF4-FFF2-40B4-BE49-F238E27FC236}">
                  <a16:creationId xmlns:a16="http://schemas.microsoft.com/office/drawing/2014/main" id="{25617C5D-14FA-C202-79C1-13E0C4092FE3}"/>
                </a:ext>
              </a:extLst>
            </p:cNvPr>
            <p:cNvSpPr txBox="1">
              <a:spLocks noChangeArrowheads="1"/>
            </p:cNvSpPr>
            <p:nvPr/>
          </p:nvSpPr>
          <p:spPr bwMode="auto">
            <a:xfrm>
              <a:off x="3360" y="3753"/>
              <a:ext cx="19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a:latin typeface="Tahoma" panose="020B0604030504040204" pitchFamily="34" charset="0"/>
                </a:rPr>
                <a:t>No Privacy</a:t>
              </a:r>
            </a:p>
          </p:txBody>
        </p:sp>
        <p:sp>
          <p:nvSpPr>
            <p:cNvPr id="66595" name="AutoShape 35">
              <a:extLst>
                <a:ext uri="{FF2B5EF4-FFF2-40B4-BE49-F238E27FC236}">
                  <a16:creationId xmlns:a16="http://schemas.microsoft.com/office/drawing/2014/main" id="{70825B92-9611-0ECC-6900-F90D3C9F56D5}"/>
                </a:ext>
              </a:extLst>
            </p:cNvPr>
            <p:cNvSpPr>
              <a:spLocks/>
            </p:cNvSpPr>
            <p:nvPr/>
          </p:nvSpPr>
          <p:spPr bwMode="auto">
            <a:xfrm rot="5400000">
              <a:off x="4248" y="2136"/>
              <a:ext cx="144" cy="1920"/>
            </a:xfrm>
            <a:prstGeom prst="leftBrace">
              <a:avLst>
                <a:gd name="adj1" fmla="val 111111"/>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6596" name="Text Box 36">
              <a:extLst>
                <a:ext uri="{FF2B5EF4-FFF2-40B4-BE49-F238E27FC236}">
                  <a16:creationId xmlns:a16="http://schemas.microsoft.com/office/drawing/2014/main" id="{283E9598-972C-8B82-60A4-544E1ABD2982}"/>
                </a:ext>
              </a:extLst>
            </p:cNvPr>
            <p:cNvSpPr txBox="1">
              <a:spLocks noChangeArrowheads="1"/>
            </p:cNvSpPr>
            <p:nvPr/>
          </p:nvSpPr>
          <p:spPr bwMode="auto">
            <a:xfrm>
              <a:off x="3600" y="2784"/>
              <a:ext cx="15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a:latin typeface="Tahoma" panose="020B0604030504040204" pitchFamily="34" charset="0"/>
                </a:rPr>
                <a:t>Total Comprehension</a:t>
              </a:r>
            </a:p>
          </p:txBody>
        </p:sp>
        <p:sp>
          <p:nvSpPr>
            <p:cNvPr id="66597" name="Line 37">
              <a:extLst>
                <a:ext uri="{FF2B5EF4-FFF2-40B4-BE49-F238E27FC236}">
                  <a16:creationId xmlns:a16="http://schemas.microsoft.com/office/drawing/2014/main" id="{ED80EC59-2F9F-7C01-F58C-BB3419C873E7}"/>
                </a:ext>
              </a:extLst>
            </p:cNvPr>
            <p:cNvSpPr>
              <a:spLocks noChangeShapeType="1"/>
            </p:cNvSpPr>
            <p:nvPr/>
          </p:nvSpPr>
          <p:spPr bwMode="auto">
            <a:xfrm>
              <a:off x="4750" y="2352"/>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6598" name="Line 38">
              <a:extLst>
                <a:ext uri="{FF2B5EF4-FFF2-40B4-BE49-F238E27FC236}">
                  <a16:creationId xmlns:a16="http://schemas.microsoft.com/office/drawing/2014/main" id="{B575B314-0D68-CD9B-C8B6-9EC1AFC7B37F}"/>
                </a:ext>
              </a:extLst>
            </p:cNvPr>
            <p:cNvSpPr>
              <a:spLocks noChangeShapeType="1"/>
            </p:cNvSpPr>
            <p:nvPr/>
          </p:nvSpPr>
          <p:spPr bwMode="auto">
            <a:xfrm>
              <a:off x="4320" y="2592"/>
              <a:ext cx="0" cy="24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6599" name="Line 39">
              <a:extLst>
                <a:ext uri="{FF2B5EF4-FFF2-40B4-BE49-F238E27FC236}">
                  <a16:creationId xmlns:a16="http://schemas.microsoft.com/office/drawing/2014/main" id="{2072B983-F1E5-3CDE-C9B9-644031D6F4B9}"/>
                </a:ext>
              </a:extLst>
            </p:cNvPr>
            <p:cNvSpPr>
              <a:spLocks noChangeShapeType="1"/>
            </p:cNvSpPr>
            <p:nvPr/>
          </p:nvSpPr>
          <p:spPr bwMode="auto">
            <a:xfrm>
              <a:off x="4320" y="2592"/>
              <a:ext cx="43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
        <p:nvSpPr>
          <p:cNvPr id="66600" name="Text Box 40">
            <a:extLst>
              <a:ext uri="{FF2B5EF4-FFF2-40B4-BE49-F238E27FC236}">
                <a16:creationId xmlns:a16="http://schemas.microsoft.com/office/drawing/2014/main" id="{32E9E54B-1705-0D64-067A-8B00AE104FE7}"/>
              </a:ext>
            </a:extLst>
          </p:cNvPr>
          <p:cNvSpPr txBox="1">
            <a:spLocks noChangeArrowheads="1"/>
          </p:cNvSpPr>
          <p:nvPr/>
        </p:nvSpPr>
        <p:spPr bwMode="auto">
          <a:xfrm>
            <a:off x="6705600" y="3429000"/>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400">
                <a:latin typeface="Tahoma" panose="020B0604030504040204" pitchFamily="34" charset="0"/>
              </a:rPr>
              <a:t>Levels 7-10</a:t>
            </a:r>
          </a:p>
        </p:txBody>
      </p:sp>
      <p:sp>
        <p:nvSpPr>
          <p:cNvPr id="66602" name="Line 42">
            <a:extLst>
              <a:ext uri="{FF2B5EF4-FFF2-40B4-BE49-F238E27FC236}">
                <a16:creationId xmlns:a16="http://schemas.microsoft.com/office/drawing/2014/main" id="{EA9845C8-A907-67C4-5D7C-28EE0C75E461}"/>
              </a:ext>
            </a:extLst>
          </p:cNvPr>
          <p:cNvSpPr>
            <a:spLocks noChangeShapeType="1"/>
          </p:cNvSpPr>
          <p:nvPr/>
        </p:nvSpPr>
        <p:spPr bwMode="auto">
          <a:xfrm>
            <a:off x="1600200" y="4114800"/>
            <a:ext cx="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66603" name="Group 43">
            <a:extLst>
              <a:ext uri="{FF2B5EF4-FFF2-40B4-BE49-F238E27FC236}">
                <a16:creationId xmlns:a16="http://schemas.microsoft.com/office/drawing/2014/main" id="{F28BA0EB-524A-BF5D-7ECF-B1B0702142FB}"/>
              </a:ext>
            </a:extLst>
          </p:cNvPr>
          <p:cNvGrpSpPr>
            <a:grpSpLocks/>
          </p:cNvGrpSpPr>
          <p:nvPr/>
        </p:nvGrpSpPr>
        <p:grpSpPr bwMode="auto">
          <a:xfrm>
            <a:off x="2667000" y="3733800"/>
            <a:ext cx="2971800" cy="1981200"/>
            <a:chOff x="1680" y="2352"/>
            <a:chExt cx="1872" cy="1248"/>
          </a:xfrm>
        </p:grpSpPr>
        <p:grpSp>
          <p:nvGrpSpPr>
            <p:cNvPr id="66604" name="Group 44">
              <a:extLst>
                <a:ext uri="{FF2B5EF4-FFF2-40B4-BE49-F238E27FC236}">
                  <a16:creationId xmlns:a16="http://schemas.microsoft.com/office/drawing/2014/main" id="{1504CC29-C939-8E0B-E353-F48127A8C9A2}"/>
                </a:ext>
              </a:extLst>
            </p:cNvPr>
            <p:cNvGrpSpPr>
              <a:grpSpLocks/>
            </p:cNvGrpSpPr>
            <p:nvPr/>
          </p:nvGrpSpPr>
          <p:grpSpPr bwMode="auto">
            <a:xfrm>
              <a:off x="1680" y="3216"/>
              <a:ext cx="1440" cy="384"/>
              <a:chOff x="1680" y="3216"/>
              <a:chExt cx="1440" cy="384"/>
            </a:xfrm>
          </p:grpSpPr>
          <p:sp>
            <p:nvSpPr>
              <p:cNvPr id="66605" name="Rectangle 45">
                <a:extLst>
                  <a:ext uri="{FF2B5EF4-FFF2-40B4-BE49-F238E27FC236}">
                    <a16:creationId xmlns:a16="http://schemas.microsoft.com/office/drawing/2014/main" id="{1B007B3E-192A-BA66-B370-9C6928FE2A83}"/>
                  </a:ext>
                </a:extLst>
              </p:cNvPr>
              <p:cNvSpPr>
                <a:spLocks noChangeArrowheads="1"/>
              </p:cNvSpPr>
              <p:nvPr/>
            </p:nvSpPr>
            <p:spPr bwMode="auto">
              <a:xfrm>
                <a:off x="1680" y="3216"/>
                <a:ext cx="1440" cy="384"/>
              </a:xfrm>
              <a:prstGeom prst="rect">
                <a:avLst/>
              </a:prstGeom>
              <a:solidFill>
                <a:schemeClr val="hlink">
                  <a:alpha val="50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6606" name="Text Box 46">
                <a:extLst>
                  <a:ext uri="{FF2B5EF4-FFF2-40B4-BE49-F238E27FC236}">
                    <a16:creationId xmlns:a16="http://schemas.microsoft.com/office/drawing/2014/main" id="{8768F91B-7BB5-090F-AD4E-FA320D31A55D}"/>
                  </a:ext>
                </a:extLst>
              </p:cNvPr>
              <p:cNvSpPr txBox="1">
                <a:spLocks noChangeArrowheads="1"/>
              </p:cNvSpPr>
              <p:nvPr/>
            </p:nvSpPr>
            <p:spPr bwMode="auto">
              <a:xfrm>
                <a:off x="1680" y="3264"/>
                <a:ext cx="14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a:latin typeface="Tahoma" panose="020B0604030504040204" pitchFamily="34" charset="0"/>
                  </a:rPr>
                  <a:t>Balance</a:t>
                </a:r>
              </a:p>
            </p:txBody>
          </p:sp>
        </p:grpSp>
        <p:sp>
          <p:nvSpPr>
            <p:cNvPr id="66607" name="Line 47">
              <a:extLst>
                <a:ext uri="{FF2B5EF4-FFF2-40B4-BE49-F238E27FC236}">
                  <a16:creationId xmlns:a16="http://schemas.microsoft.com/office/drawing/2014/main" id="{FC038ACB-0FC2-BA6C-09D5-FA78D27A8887}"/>
                </a:ext>
              </a:extLst>
            </p:cNvPr>
            <p:cNvSpPr>
              <a:spLocks noChangeShapeType="1"/>
            </p:cNvSpPr>
            <p:nvPr/>
          </p:nvSpPr>
          <p:spPr bwMode="auto">
            <a:xfrm>
              <a:off x="2204" y="2352"/>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6608" name="Line 48">
              <a:extLst>
                <a:ext uri="{FF2B5EF4-FFF2-40B4-BE49-F238E27FC236}">
                  <a16:creationId xmlns:a16="http://schemas.microsoft.com/office/drawing/2014/main" id="{922EA834-0711-F134-7ED5-E8C10EC6B82E}"/>
                </a:ext>
              </a:extLst>
            </p:cNvPr>
            <p:cNvSpPr>
              <a:spLocks noChangeShapeType="1"/>
            </p:cNvSpPr>
            <p:nvPr/>
          </p:nvSpPr>
          <p:spPr bwMode="auto">
            <a:xfrm>
              <a:off x="1680" y="2592"/>
              <a:ext cx="0" cy="6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6609" name="Line 49">
              <a:extLst>
                <a:ext uri="{FF2B5EF4-FFF2-40B4-BE49-F238E27FC236}">
                  <a16:creationId xmlns:a16="http://schemas.microsoft.com/office/drawing/2014/main" id="{9A2D1CE7-7EEE-65BF-DEE2-EF070A37B57E}"/>
                </a:ext>
              </a:extLst>
            </p:cNvPr>
            <p:cNvSpPr>
              <a:spLocks noChangeShapeType="1"/>
            </p:cNvSpPr>
            <p:nvPr/>
          </p:nvSpPr>
          <p:spPr bwMode="auto">
            <a:xfrm>
              <a:off x="3118" y="2592"/>
              <a:ext cx="0" cy="6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6610" name="Line 50">
              <a:extLst>
                <a:ext uri="{FF2B5EF4-FFF2-40B4-BE49-F238E27FC236}">
                  <a16:creationId xmlns:a16="http://schemas.microsoft.com/office/drawing/2014/main" id="{3E106D76-3176-DC74-87A9-1F1EEC792F60}"/>
                </a:ext>
              </a:extLst>
            </p:cNvPr>
            <p:cNvSpPr>
              <a:spLocks noChangeShapeType="1"/>
            </p:cNvSpPr>
            <p:nvPr/>
          </p:nvSpPr>
          <p:spPr bwMode="auto">
            <a:xfrm>
              <a:off x="3552" y="2352"/>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6611" name="Line 51">
              <a:extLst>
                <a:ext uri="{FF2B5EF4-FFF2-40B4-BE49-F238E27FC236}">
                  <a16:creationId xmlns:a16="http://schemas.microsoft.com/office/drawing/2014/main" id="{CE010765-CA75-EEEF-892E-917006C5644A}"/>
                </a:ext>
              </a:extLst>
            </p:cNvPr>
            <p:cNvSpPr>
              <a:spLocks noChangeShapeType="1"/>
            </p:cNvSpPr>
            <p:nvPr/>
          </p:nvSpPr>
          <p:spPr bwMode="auto">
            <a:xfrm flipH="1">
              <a:off x="3120" y="2592"/>
              <a:ext cx="43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6612" name="Line 52">
              <a:extLst>
                <a:ext uri="{FF2B5EF4-FFF2-40B4-BE49-F238E27FC236}">
                  <a16:creationId xmlns:a16="http://schemas.microsoft.com/office/drawing/2014/main" id="{E00A068E-75F0-FC92-C7A8-94B977F5CFE0}"/>
                </a:ext>
              </a:extLst>
            </p:cNvPr>
            <p:cNvSpPr>
              <a:spLocks noChangeShapeType="1"/>
            </p:cNvSpPr>
            <p:nvPr/>
          </p:nvSpPr>
          <p:spPr bwMode="auto">
            <a:xfrm flipH="1">
              <a:off x="1680" y="2592"/>
              <a:ext cx="52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
        <p:nvSpPr>
          <p:cNvPr id="66613" name="Text Box 53">
            <a:extLst>
              <a:ext uri="{FF2B5EF4-FFF2-40B4-BE49-F238E27FC236}">
                <a16:creationId xmlns:a16="http://schemas.microsoft.com/office/drawing/2014/main" id="{82DA81EA-AAAE-6214-4100-261D681D5372}"/>
              </a:ext>
            </a:extLst>
          </p:cNvPr>
          <p:cNvSpPr txBox="1">
            <a:spLocks noChangeArrowheads="1"/>
          </p:cNvSpPr>
          <p:nvPr/>
        </p:nvSpPr>
        <p:spPr bwMode="auto">
          <a:xfrm>
            <a:off x="7391400" y="5105400"/>
            <a:ext cx="10239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400">
                <a:latin typeface="Tahoma" panose="020B0604030504040204" pitchFamily="34" charset="0"/>
              </a:rPr>
              <a:t>Awareness</a:t>
            </a:r>
          </a:p>
        </p:txBody>
      </p:sp>
      <p:sp>
        <p:nvSpPr>
          <p:cNvPr id="66614" name="Text Box 54">
            <a:extLst>
              <a:ext uri="{FF2B5EF4-FFF2-40B4-BE49-F238E27FC236}">
                <a16:creationId xmlns:a16="http://schemas.microsoft.com/office/drawing/2014/main" id="{9751D84B-DE37-EEF7-18E1-23AAAF2D2158}"/>
              </a:ext>
            </a:extLst>
          </p:cNvPr>
          <p:cNvSpPr txBox="1">
            <a:spLocks noChangeArrowheads="1"/>
          </p:cNvSpPr>
          <p:nvPr/>
        </p:nvSpPr>
        <p:spPr bwMode="auto">
          <a:xfrm>
            <a:off x="762000" y="5410200"/>
            <a:ext cx="7413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400">
                <a:latin typeface="Tahoma" panose="020B0604030504040204" pitchFamily="34" charset="0"/>
              </a:rPr>
              <a:t>Privacy</a:t>
            </a:r>
          </a:p>
        </p:txBody>
      </p:sp>
      <p:sp>
        <p:nvSpPr>
          <p:cNvPr id="66615" name="Comment 55">
            <a:extLst>
              <a:ext uri="{FF2B5EF4-FFF2-40B4-BE49-F238E27FC236}">
                <a16:creationId xmlns:a16="http://schemas.microsoft.com/office/drawing/2014/main" id="{2C10A738-03B3-EC2D-DC4C-250EAAAC0F53}"/>
              </a:ext>
            </a:extLst>
          </p:cNvPr>
          <p:cNvSpPr>
            <a:spLocks noChangeArrowheads="1"/>
          </p:cNvSpPr>
          <p:nvPr/>
        </p:nvSpPr>
        <p:spPr bwMode="auto">
          <a:xfrm>
            <a:off x="228599" y="85725"/>
            <a:ext cx="8264387" cy="338554"/>
          </a:xfrm>
          <a:prstGeom prst="rect">
            <a:avLst/>
          </a:prstGeom>
          <a:solidFill>
            <a:srgbClr val="FCFF91"/>
          </a:solidFill>
          <a:ln w="9525">
            <a:solidFill>
              <a:srgbClr val="000000"/>
            </a:solidFill>
            <a:miter lim="800000"/>
            <a:headEnd/>
            <a:tailEnd/>
          </a:ln>
          <a:effectLst>
            <a:outerShdw dist="107763" dir="2700000" algn="ctr" rotWithShape="0">
              <a:srgbClr val="808080"/>
            </a:outerShdw>
          </a:effectLst>
          <a:extLst>
            <a:ext uri="{53640926-AAD7-44D8-BBD7-CCE9431645EC}">
              <a14:shadowObscured xmlns:a14="http://schemas.microsoft.com/office/drawing/2010/main" val="1"/>
            </a:ext>
          </a:extLst>
        </p:spPr>
        <p:txBody>
          <a:bodyPr wrap="square">
            <a:spAutoFit/>
          </a:bodyPr>
          <a:lstStyle/>
          <a:p>
            <a:pPr>
              <a:spcBef>
                <a:spcPct val="50000"/>
              </a:spcBef>
            </a:pPr>
            <a:r>
              <a:rPr lang="en-CA" altLang="LID4096" sz="1600" dirty="0">
                <a:solidFill>
                  <a:srgbClr val="000000"/>
                </a:solidFill>
                <a:latin typeface="Arial" panose="020B0604020202020204" pitchFamily="34" charset="0"/>
              </a:rPr>
              <a:t>N.B.: Click the videos (black rectangles) to begin playback and click to animate slide.</a:t>
            </a:r>
          </a:p>
        </p:txBody>
      </p:sp>
      <p:pic>
        <p:nvPicPr>
          <p:cNvPr id="3" name="1-B-2">
            <a:hlinkClick r:id="" action="ppaction://media"/>
            <a:extLst>
              <a:ext uri="{FF2B5EF4-FFF2-40B4-BE49-F238E27FC236}">
                <a16:creationId xmlns:a16="http://schemas.microsoft.com/office/drawing/2014/main" id="{347EEC30-B971-57C6-5319-89E7E7E92D9A}"/>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772886" y="2054469"/>
            <a:ext cx="1673087" cy="1368889"/>
          </a:xfrm>
          <a:prstGeom prst="rect">
            <a:avLst/>
          </a:prstGeom>
        </p:spPr>
      </p:pic>
      <p:pic>
        <p:nvPicPr>
          <p:cNvPr id="8" name="1-B45">
            <a:hlinkClick r:id="" action="ppaction://media"/>
            <a:extLst>
              <a:ext uri="{FF2B5EF4-FFF2-40B4-BE49-F238E27FC236}">
                <a16:creationId xmlns:a16="http://schemas.microsoft.com/office/drawing/2014/main" id="{C917D1E5-2092-0957-F747-58C09E1B7AF2}"/>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2721312" y="2049663"/>
            <a:ext cx="1673087" cy="1368889"/>
          </a:xfrm>
          <a:prstGeom prst="rect">
            <a:avLst/>
          </a:prstGeom>
        </p:spPr>
      </p:pic>
      <p:pic>
        <p:nvPicPr>
          <p:cNvPr id="9" name="1-B46">
            <a:hlinkClick r:id="" action="ppaction://media"/>
            <a:extLst>
              <a:ext uri="{FF2B5EF4-FFF2-40B4-BE49-F238E27FC236}">
                <a16:creationId xmlns:a16="http://schemas.microsoft.com/office/drawing/2014/main" id="{0489D3AD-FA68-3A33-268D-BEC07E9E74CB}"/>
              </a:ext>
            </a:extLst>
          </p:cNvPr>
          <p:cNvPicPr>
            <a:picLocks noChangeAspect="1"/>
          </p:cNvPicPr>
          <p:nvPr>
            <a:videoFile r:link="rId6"/>
            <p:extLst>
              <p:ext uri="{DAA4B4D4-6D71-4841-9C94-3DE7FCFB9230}">
                <p14:media xmlns:p14="http://schemas.microsoft.com/office/powerpoint/2010/main" r:embed="rId5"/>
              </p:ext>
            </p:extLst>
          </p:nvPr>
        </p:nvPicPr>
        <p:blipFill>
          <a:blip r:embed="rId10"/>
          <a:stretch>
            <a:fillRect/>
          </a:stretch>
        </p:blipFill>
        <p:spPr>
          <a:xfrm>
            <a:off x="4724400" y="2053505"/>
            <a:ext cx="1663699" cy="1361208"/>
          </a:xfrm>
          <a:prstGeom prst="rect">
            <a:avLst/>
          </a:prstGeom>
        </p:spPr>
      </p:pic>
      <p:pic>
        <p:nvPicPr>
          <p:cNvPr id="10" name="1-B47">
            <a:hlinkClick r:id="" action="ppaction://media"/>
            <a:extLst>
              <a:ext uri="{FF2B5EF4-FFF2-40B4-BE49-F238E27FC236}">
                <a16:creationId xmlns:a16="http://schemas.microsoft.com/office/drawing/2014/main" id="{0B05F596-41F5-1242-E17C-0411F6B89C08}"/>
              </a:ext>
            </a:extLst>
          </p:cNvPr>
          <p:cNvPicPr>
            <a:picLocks noChangeAspect="1"/>
          </p:cNvPicPr>
          <p:nvPr>
            <a:videoFile r:link="rId8"/>
            <p:extLst>
              <p:ext uri="{DAA4B4D4-6D71-4841-9C94-3DE7FCFB9230}">
                <p14:media xmlns:p14="http://schemas.microsoft.com/office/powerpoint/2010/main" r:embed="rId7"/>
              </p:ext>
            </p:extLst>
          </p:nvPr>
        </p:nvPicPr>
        <p:blipFill>
          <a:blip r:embed="rId10"/>
          <a:stretch>
            <a:fillRect/>
          </a:stretch>
        </p:blipFill>
        <p:spPr>
          <a:xfrm>
            <a:off x="6819900" y="2045824"/>
            <a:ext cx="1673087" cy="136888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6573"/>
                                        </p:tgtEl>
                                        <p:attrNameLst>
                                          <p:attrName>style.visibility</p:attrName>
                                        </p:attrNameLst>
                                      </p:cBhvr>
                                      <p:to>
                                        <p:strVal val="visible"/>
                                      </p:to>
                                    </p:set>
                                    <p:animEffect transition="in" filter="dissolve">
                                      <p:cBhvr>
                                        <p:cTn id="7" dur="500"/>
                                        <p:tgtEl>
                                          <p:spTgt spid="66573"/>
                                        </p:tgtEl>
                                      </p:cBhvr>
                                    </p:animEffect>
                                  </p:childTnLst>
                                  <p:subTnLst>
                                    <p:set>
                                      <p:cBhvr override="childStyle">
                                        <p:cTn dur="1" fill="hold" display="0" masterRel="nextClick" afterEffect="1"/>
                                        <p:tgtEl>
                                          <p:spTgt spid="66573"/>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6565"/>
                                        </p:tgtEl>
                                        <p:attrNameLst>
                                          <p:attrName>style.visibility</p:attrName>
                                        </p:attrNameLst>
                                      </p:cBhvr>
                                      <p:to>
                                        <p:strVal val="visible"/>
                                      </p:to>
                                    </p:set>
                                    <p:animEffect transition="in" filter="dissolve">
                                      <p:cBhvr>
                                        <p:cTn id="12" dur="500"/>
                                        <p:tgtEl>
                                          <p:spTgt spid="66565"/>
                                        </p:tgtEl>
                                      </p:cBhvr>
                                    </p:animEffect>
                                  </p:childTnLst>
                                  <p:subTnLst>
                                    <p:set>
                                      <p:cBhvr override="childStyle">
                                        <p:cTn dur="1" fill="hold" display="0" masterRel="nextClick" afterEffect="1"/>
                                        <p:tgtEl>
                                          <p:spTgt spid="66565"/>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66581"/>
                                        </p:tgtEl>
                                        <p:attrNameLst>
                                          <p:attrName>style.visibility</p:attrName>
                                        </p:attrNameLst>
                                      </p:cBhvr>
                                      <p:to>
                                        <p:strVal val="visible"/>
                                      </p:to>
                                    </p:set>
                                    <p:animEffect transition="in" filter="dissolve">
                                      <p:cBhvr>
                                        <p:cTn id="17" dur="500"/>
                                        <p:tgtEl>
                                          <p:spTgt spid="66581"/>
                                        </p:tgtEl>
                                      </p:cBhvr>
                                    </p:animEffect>
                                  </p:childTnLst>
                                  <p:subTnLst>
                                    <p:set>
                                      <p:cBhvr override="childStyle">
                                        <p:cTn dur="1" fill="hold" display="0" masterRel="nextClick" afterEffect="1"/>
                                        <p:tgtEl>
                                          <p:spTgt spid="66581"/>
                                        </p:tgtEl>
                                        <p:attrNameLst>
                                          <p:attrName>style.visibility</p:attrName>
                                        </p:attrNameLst>
                                      </p:cBhvr>
                                      <p:to>
                                        <p:strVal val="hidden"/>
                                      </p:to>
                                    </p:set>
                                  </p:sub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66592"/>
                                        </p:tgtEl>
                                        <p:attrNameLst>
                                          <p:attrName>style.visibility</p:attrName>
                                        </p:attrNameLst>
                                      </p:cBhvr>
                                      <p:to>
                                        <p:strVal val="visible"/>
                                      </p:to>
                                    </p:set>
                                    <p:animEffect transition="in" filter="dissolve">
                                      <p:cBhvr>
                                        <p:cTn id="22" dur="500"/>
                                        <p:tgtEl>
                                          <p:spTgt spid="66592"/>
                                        </p:tgtEl>
                                      </p:cBhvr>
                                    </p:animEffect>
                                  </p:childTnLst>
                                  <p:subTnLst>
                                    <p:set>
                                      <p:cBhvr override="childStyle">
                                        <p:cTn dur="1" fill="hold" display="0" masterRel="nextClick" afterEffect="1"/>
                                        <p:tgtEl>
                                          <p:spTgt spid="66592"/>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66603"/>
                                        </p:tgtEl>
                                        <p:attrNameLst>
                                          <p:attrName>style.visibility</p:attrName>
                                        </p:attrNameLst>
                                      </p:cBhvr>
                                      <p:to>
                                        <p:strVal val="visible"/>
                                      </p:to>
                                    </p:set>
                                    <p:animEffect transition="in" filter="dissolve">
                                      <p:cBhvr>
                                        <p:cTn id="27" dur="500"/>
                                        <p:tgtEl>
                                          <p:spTgt spid="66603"/>
                                        </p:tgtEl>
                                      </p:cBhvr>
                                    </p:animEffect>
                                  </p:childTnLst>
                                </p:cTn>
                              </p:par>
                            </p:childTnLst>
                          </p:cTn>
                        </p:par>
                        <p:par>
                          <p:cTn id="28" fill="hold">
                            <p:stCondLst>
                              <p:cond delay="500"/>
                            </p:stCondLst>
                            <p:childTnLst>
                              <p:par>
                                <p:cTn id="29" presetID="1" presetClass="mediacall" presetSubtype="0" fill="hold" nodeType="afterEffect">
                                  <p:stCondLst>
                                    <p:cond delay="0"/>
                                  </p:stCondLst>
                                  <p:childTnLst>
                                    <p:cmd type="call" cmd="playFrom(0.0)">
                                      <p:cBhvr>
                                        <p:cTn id="30" dur="41959" fill="hold"/>
                                        <p:tgtEl>
                                          <p:spTgt spid="3"/>
                                        </p:tgtEl>
                                      </p:cBhvr>
                                    </p:cmd>
                                  </p:childTnLst>
                                </p:cTn>
                              </p:par>
                            </p:childTnLst>
                          </p:cTn>
                        </p:par>
                        <p:par>
                          <p:cTn id="31" fill="hold">
                            <p:stCondLst>
                              <p:cond delay="42459"/>
                            </p:stCondLst>
                            <p:childTnLst>
                              <p:par>
                                <p:cTn id="32" presetID="1" presetClass="mediacall" presetSubtype="0" fill="hold" nodeType="afterEffect">
                                  <p:stCondLst>
                                    <p:cond delay="0"/>
                                  </p:stCondLst>
                                  <p:childTnLst>
                                    <p:cmd type="call" cmd="playFrom(0.0)">
                                      <p:cBhvr>
                                        <p:cTn id="33" dur="41959" fill="hold"/>
                                        <p:tgtEl>
                                          <p:spTgt spid="8"/>
                                        </p:tgtEl>
                                      </p:cBhvr>
                                    </p:cmd>
                                  </p:childTnLst>
                                </p:cTn>
                              </p:par>
                            </p:childTnLst>
                          </p:cTn>
                        </p:par>
                        <p:par>
                          <p:cTn id="34" fill="hold">
                            <p:stCondLst>
                              <p:cond delay="84418"/>
                            </p:stCondLst>
                            <p:childTnLst>
                              <p:par>
                                <p:cTn id="35" presetID="1" presetClass="mediacall" presetSubtype="0" fill="hold" nodeType="afterEffect">
                                  <p:stCondLst>
                                    <p:cond delay="0"/>
                                  </p:stCondLst>
                                  <p:childTnLst>
                                    <p:cmd type="call" cmd="playFrom(0.0)">
                                      <p:cBhvr>
                                        <p:cTn id="36" dur="41959" fill="hold"/>
                                        <p:tgtEl>
                                          <p:spTgt spid="9"/>
                                        </p:tgtEl>
                                      </p:cBhvr>
                                    </p:cmd>
                                  </p:childTnLst>
                                </p:cTn>
                              </p:par>
                            </p:childTnLst>
                          </p:cTn>
                        </p:par>
                        <p:par>
                          <p:cTn id="37" fill="hold">
                            <p:stCondLst>
                              <p:cond delay="126377"/>
                            </p:stCondLst>
                            <p:childTnLst>
                              <p:par>
                                <p:cTn id="38" presetID="1" presetClass="mediacall" presetSubtype="0" fill="hold" nodeType="afterEffect">
                                  <p:stCondLst>
                                    <p:cond delay="0"/>
                                  </p:stCondLst>
                                  <p:childTnLst>
                                    <p:cmd type="call" cmd="playFrom(0.0)">
                                      <p:cBhvr>
                                        <p:cTn id="39" dur="41959"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40" fill="hold" display="0">
                  <p:stCondLst>
                    <p:cond delay="indefinite"/>
                  </p:stCondLst>
                </p:cTn>
                <p:tgtEl>
                  <p:spTgt spid="3"/>
                </p:tgtEl>
              </p:cMediaNode>
            </p:video>
            <p:seq concurrent="1" nextAc="seek">
              <p:cTn id="41" restart="whenNotActive" fill="hold" evtFilter="cancelBubble" nodeType="interactiveSeq">
                <p:stCondLst>
                  <p:cond evt="onClick" delay="0">
                    <p:tgtEl>
                      <p:spTgt spid="3"/>
                    </p:tgtEl>
                  </p:cond>
                </p:stCondLst>
                <p:endSync evt="end" delay="0">
                  <p:rtn val="all"/>
                </p:endSync>
                <p:childTnLst>
                  <p:par>
                    <p:cTn id="42" fill="hold">
                      <p:stCondLst>
                        <p:cond delay="0"/>
                      </p:stCondLst>
                      <p:childTnLst>
                        <p:par>
                          <p:cTn id="43" fill="hold">
                            <p:stCondLst>
                              <p:cond delay="0"/>
                            </p:stCondLst>
                            <p:childTnLst>
                              <p:par>
                                <p:cTn id="44" presetID="2" presetClass="mediacall" presetSubtype="0" fill="hold" nodeType="clickEffect">
                                  <p:stCondLst>
                                    <p:cond delay="0"/>
                                  </p:stCondLst>
                                  <p:childTnLst>
                                    <p:cmd type="call" cmd="togglePause">
                                      <p:cBhvr>
                                        <p:cTn id="45" dur="1" fill="hold"/>
                                        <p:tgtEl>
                                          <p:spTgt spid="3"/>
                                        </p:tgtEl>
                                      </p:cBhvr>
                                    </p:cmd>
                                  </p:childTnLst>
                                </p:cTn>
                              </p:par>
                            </p:childTnLst>
                          </p:cTn>
                        </p:par>
                      </p:childTnLst>
                    </p:cTn>
                  </p:par>
                </p:childTnLst>
              </p:cTn>
              <p:nextCondLst>
                <p:cond evt="onClick" delay="0">
                  <p:tgtEl>
                    <p:spTgt spid="3"/>
                  </p:tgtEl>
                </p:cond>
              </p:nextCondLst>
            </p:seq>
            <p:video>
              <p:cMediaNode vol="80000">
                <p:cTn id="46" fill="hold" display="0">
                  <p:stCondLst>
                    <p:cond delay="indefinite"/>
                  </p:stCondLst>
                </p:cTn>
                <p:tgtEl>
                  <p:spTgt spid="8"/>
                </p:tgtEl>
              </p:cMediaNode>
            </p:video>
            <p:seq concurrent="1" nextAc="seek">
              <p:cTn id="47" restart="whenNotActive" fill="hold" evtFilter="cancelBubble" nodeType="interactiveSeq">
                <p:stCondLst>
                  <p:cond evt="onClick" delay="0">
                    <p:tgtEl>
                      <p:spTgt spid="8"/>
                    </p:tgtEl>
                  </p:cond>
                </p:stCondLst>
                <p:endSync evt="end" delay="0">
                  <p:rtn val="all"/>
                </p:endSync>
                <p:childTnLst>
                  <p:par>
                    <p:cTn id="48" fill="hold">
                      <p:stCondLst>
                        <p:cond delay="0"/>
                      </p:stCondLst>
                      <p:childTnLst>
                        <p:par>
                          <p:cTn id="49" fill="hold">
                            <p:stCondLst>
                              <p:cond delay="0"/>
                            </p:stCondLst>
                            <p:childTnLst>
                              <p:par>
                                <p:cTn id="50" presetID="2" presetClass="mediacall" presetSubtype="0" fill="hold" nodeType="clickEffect">
                                  <p:stCondLst>
                                    <p:cond delay="0"/>
                                  </p:stCondLst>
                                  <p:childTnLst>
                                    <p:cmd type="call" cmd="togglePause">
                                      <p:cBhvr>
                                        <p:cTn id="51" dur="1" fill="hold"/>
                                        <p:tgtEl>
                                          <p:spTgt spid="8"/>
                                        </p:tgtEl>
                                      </p:cBhvr>
                                    </p:cmd>
                                  </p:childTnLst>
                                </p:cTn>
                              </p:par>
                            </p:childTnLst>
                          </p:cTn>
                        </p:par>
                      </p:childTnLst>
                    </p:cTn>
                  </p:par>
                </p:childTnLst>
              </p:cTn>
              <p:nextCondLst>
                <p:cond evt="onClick" delay="0">
                  <p:tgtEl>
                    <p:spTgt spid="8"/>
                  </p:tgtEl>
                </p:cond>
              </p:nextCondLst>
            </p:seq>
            <p:video>
              <p:cMediaNode vol="80000">
                <p:cTn id="52" fill="hold" display="0">
                  <p:stCondLst>
                    <p:cond delay="indefinite"/>
                  </p:stCondLst>
                </p:cTn>
                <p:tgtEl>
                  <p:spTgt spid="9"/>
                </p:tgtEl>
              </p:cMediaNode>
            </p:video>
            <p:seq concurrent="1" nextAc="seek">
              <p:cTn id="53" restart="whenNotActive" fill="hold" evtFilter="cancelBubble" nodeType="interactiveSeq">
                <p:stCondLst>
                  <p:cond evt="onClick" delay="0">
                    <p:tgtEl>
                      <p:spTgt spid="9"/>
                    </p:tgtEl>
                  </p:cond>
                </p:stCondLst>
                <p:endSync evt="end" delay="0">
                  <p:rtn val="all"/>
                </p:endSync>
                <p:childTnLst>
                  <p:par>
                    <p:cTn id="54" fill="hold">
                      <p:stCondLst>
                        <p:cond delay="0"/>
                      </p:stCondLst>
                      <p:childTnLst>
                        <p:par>
                          <p:cTn id="55" fill="hold">
                            <p:stCondLst>
                              <p:cond delay="0"/>
                            </p:stCondLst>
                            <p:childTnLst>
                              <p:par>
                                <p:cTn id="56" presetID="2" presetClass="mediacall" presetSubtype="0" fill="hold" nodeType="clickEffect">
                                  <p:stCondLst>
                                    <p:cond delay="0"/>
                                  </p:stCondLst>
                                  <p:childTnLst>
                                    <p:cmd type="call" cmd="togglePause">
                                      <p:cBhvr>
                                        <p:cTn id="57" dur="1" fill="hold"/>
                                        <p:tgtEl>
                                          <p:spTgt spid="9"/>
                                        </p:tgtEl>
                                      </p:cBhvr>
                                    </p:cmd>
                                  </p:childTnLst>
                                </p:cTn>
                              </p:par>
                            </p:childTnLst>
                          </p:cTn>
                        </p:par>
                      </p:childTnLst>
                    </p:cTn>
                  </p:par>
                </p:childTnLst>
              </p:cTn>
              <p:nextCondLst>
                <p:cond evt="onClick" delay="0">
                  <p:tgtEl>
                    <p:spTgt spid="9"/>
                  </p:tgtEl>
                </p:cond>
              </p:nextCondLst>
            </p:seq>
            <p:video>
              <p:cMediaNode vol="80000">
                <p:cTn id="58" fill="hold" display="0">
                  <p:stCondLst>
                    <p:cond delay="indefinite"/>
                  </p:stCondLst>
                </p:cTn>
                <p:tgtEl>
                  <p:spTgt spid="10"/>
                </p:tgtEl>
              </p:cMediaNode>
            </p:video>
            <p:seq concurrent="1" nextAc="seek">
              <p:cTn id="59" restart="whenNotActive" fill="hold" evtFilter="cancelBubble" nodeType="interactiveSeq">
                <p:stCondLst>
                  <p:cond evt="onClick" delay="0">
                    <p:tgtEl>
                      <p:spTgt spid="10"/>
                    </p:tgtEl>
                  </p:cond>
                </p:stCondLst>
                <p:endSync evt="end" delay="0">
                  <p:rtn val="all"/>
                </p:endSync>
                <p:childTnLst>
                  <p:par>
                    <p:cTn id="60" fill="hold">
                      <p:stCondLst>
                        <p:cond delay="0"/>
                      </p:stCondLst>
                      <p:childTnLst>
                        <p:par>
                          <p:cTn id="61" fill="hold">
                            <p:stCondLst>
                              <p:cond delay="0"/>
                            </p:stCondLst>
                            <p:childTnLst>
                              <p:par>
                                <p:cTn id="62" presetID="2" presetClass="mediacall" presetSubtype="0" fill="hold" nodeType="clickEffect">
                                  <p:stCondLst>
                                    <p:cond delay="0"/>
                                  </p:stCondLst>
                                  <p:childTnLst>
                                    <p:cmd type="call" cmd="togglePause">
                                      <p:cBhvr>
                                        <p:cTn id="63"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F327B404-80B1-C62F-10FE-F22F628FACF7}"/>
              </a:ext>
            </a:extLst>
          </p:cNvPr>
          <p:cNvSpPr>
            <a:spLocks noGrp="1"/>
          </p:cNvSpPr>
          <p:nvPr>
            <p:ph type="dt" sz="half" idx="10"/>
          </p:nvPr>
        </p:nvSpPr>
        <p:spPr/>
        <p:txBody>
          <a:bodyPr/>
          <a:lstStyle/>
          <a:p>
            <a:r>
              <a:rPr lang="en-CA" altLang="LID4096"/>
              <a:t>CSCW 2000, Philadelphia, PA</a:t>
            </a:r>
          </a:p>
        </p:txBody>
      </p:sp>
      <p:sp>
        <p:nvSpPr>
          <p:cNvPr id="67586" name="Rectangle 2">
            <a:extLst>
              <a:ext uri="{FF2B5EF4-FFF2-40B4-BE49-F238E27FC236}">
                <a16:creationId xmlns:a16="http://schemas.microsoft.com/office/drawing/2014/main" id="{DA259B3D-EE36-B6D2-25EC-A8634F129EF6}"/>
              </a:ext>
            </a:extLst>
          </p:cNvPr>
          <p:cNvSpPr>
            <a:spLocks noGrp="1" noChangeArrowheads="1"/>
          </p:cNvSpPr>
          <p:nvPr>
            <p:ph type="title"/>
          </p:nvPr>
        </p:nvSpPr>
        <p:spPr>
          <a:xfrm>
            <a:off x="0" y="457200"/>
            <a:ext cx="9220200" cy="1143000"/>
          </a:xfrm>
        </p:spPr>
        <p:txBody>
          <a:bodyPr/>
          <a:lstStyle/>
          <a:p>
            <a:r>
              <a:rPr lang="en-CA" altLang="LID4096"/>
              <a:t>Results: Pixelize Filter</a:t>
            </a:r>
          </a:p>
        </p:txBody>
      </p:sp>
      <p:sp>
        <p:nvSpPr>
          <p:cNvPr id="67587" name="Rectangle 3">
            <a:extLst>
              <a:ext uri="{FF2B5EF4-FFF2-40B4-BE49-F238E27FC236}">
                <a16:creationId xmlns:a16="http://schemas.microsoft.com/office/drawing/2014/main" id="{56914E41-AB1D-822F-C77F-29409E41867A}"/>
              </a:ext>
            </a:extLst>
          </p:cNvPr>
          <p:cNvSpPr>
            <a:spLocks noChangeArrowheads="1"/>
          </p:cNvSpPr>
          <p:nvPr/>
        </p:nvSpPr>
        <p:spPr bwMode="auto">
          <a:xfrm>
            <a:off x="3810000" y="5105400"/>
            <a:ext cx="4572000" cy="304800"/>
          </a:xfrm>
          <a:prstGeom prst="rect">
            <a:avLst/>
          </a:prstGeom>
          <a:gradFill rotWithShape="0">
            <a:gsLst>
              <a:gs pos="0">
                <a:schemeClr val="bg1"/>
              </a:gs>
              <a:gs pos="100000">
                <a:schemeClr val="accent1"/>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7588" name="Rectangle 4">
            <a:extLst>
              <a:ext uri="{FF2B5EF4-FFF2-40B4-BE49-F238E27FC236}">
                <a16:creationId xmlns:a16="http://schemas.microsoft.com/office/drawing/2014/main" id="{41C23968-2E15-E0A4-1B1A-8CBE9FC44BB7}"/>
              </a:ext>
            </a:extLst>
          </p:cNvPr>
          <p:cNvSpPr>
            <a:spLocks noChangeArrowheads="1"/>
          </p:cNvSpPr>
          <p:nvPr/>
        </p:nvSpPr>
        <p:spPr bwMode="auto">
          <a:xfrm flipH="1">
            <a:off x="762000" y="5410200"/>
            <a:ext cx="5334000" cy="304800"/>
          </a:xfrm>
          <a:prstGeom prst="rect">
            <a:avLst/>
          </a:prstGeom>
          <a:gradFill rotWithShape="0">
            <a:gsLst>
              <a:gs pos="0">
                <a:schemeClr val="accent1"/>
              </a:gs>
              <a:gs pos="100000">
                <a:schemeClr val="bg1"/>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67589" name="Group 5">
            <a:extLst>
              <a:ext uri="{FF2B5EF4-FFF2-40B4-BE49-F238E27FC236}">
                <a16:creationId xmlns:a16="http://schemas.microsoft.com/office/drawing/2014/main" id="{2E0E33D9-E2F9-AE48-4FE1-2BE0A1B294C0}"/>
              </a:ext>
            </a:extLst>
          </p:cNvPr>
          <p:cNvGrpSpPr>
            <a:grpSpLocks/>
          </p:cNvGrpSpPr>
          <p:nvPr/>
        </p:nvGrpSpPr>
        <p:grpSpPr bwMode="auto">
          <a:xfrm>
            <a:off x="6019800" y="3733800"/>
            <a:ext cx="2438400" cy="2590800"/>
            <a:chOff x="3792" y="2352"/>
            <a:chExt cx="1536" cy="1632"/>
          </a:xfrm>
        </p:grpSpPr>
        <p:sp>
          <p:nvSpPr>
            <p:cNvPr id="67590" name="AutoShape 6">
              <a:extLst>
                <a:ext uri="{FF2B5EF4-FFF2-40B4-BE49-F238E27FC236}">
                  <a16:creationId xmlns:a16="http://schemas.microsoft.com/office/drawing/2014/main" id="{EA7E5631-9E65-72F7-BFBD-1CBAA1192E76}"/>
                </a:ext>
              </a:extLst>
            </p:cNvPr>
            <p:cNvSpPr>
              <a:spLocks/>
            </p:cNvSpPr>
            <p:nvPr/>
          </p:nvSpPr>
          <p:spPr bwMode="auto">
            <a:xfrm rot="5400000">
              <a:off x="4488" y="2376"/>
              <a:ext cx="144" cy="1440"/>
            </a:xfrm>
            <a:prstGeom prst="leftBrace">
              <a:avLst>
                <a:gd name="adj1" fmla="val 833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7591" name="AutoShape 7">
              <a:extLst>
                <a:ext uri="{FF2B5EF4-FFF2-40B4-BE49-F238E27FC236}">
                  <a16:creationId xmlns:a16="http://schemas.microsoft.com/office/drawing/2014/main" id="{0E8F84C0-0120-24D9-7686-A15A1367EFD1}"/>
                </a:ext>
              </a:extLst>
            </p:cNvPr>
            <p:cNvSpPr>
              <a:spLocks/>
            </p:cNvSpPr>
            <p:nvPr/>
          </p:nvSpPr>
          <p:spPr bwMode="auto">
            <a:xfrm rot="16200000" flipV="1">
              <a:off x="4488" y="3000"/>
              <a:ext cx="144" cy="1440"/>
            </a:xfrm>
            <a:prstGeom prst="leftBrace">
              <a:avLst>
                <a:gd name="adj1" fmla="val 833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7592" name="Text Box 8">
              <a:extLst>
                <a:ext uri="{FF2B5EF4-FFF2-40B4-BE49-F238E27FC236}">
                  <a16:creationId xmlns:a16="http://schemas.microsoft.com/office/drawing/2014/main" id="{E8E46BAE-D809-35B5-B1E9-BBACE0C21394}"/>
                </a:ext>
              </a:extLst>
            </p:cNvPr>
            <p:cNvSpPr txBox="1">
              <a:spLocks noChangeArrowheads="1"/>
            </p:cNvSpPr>
            <p:nvPr/>
          </p:nvSpPr>
          <p:spPr bwMode="auto">
            <a:xfrm>
              <a:off x="3840" y="3753"/>
              <a:ext cx="14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a:latin typeface="Tahoma" panose="020B0604030504040204" pitchFamily="34" charset="0"/>
                </a:rPr>
                <a:t>No Privacy</a:t>
              </a:r>
            </a:p>
          </p:txBody>
        </p:sp>
        <p:sp>
          <p:nvSpPr>
            <p:cNvPr id="67593" name="Text Box 9">
              <a:extLst>
                <a:ext uri="{FF2B5EF4-FFF2-40B4-BE49-F238E27FC236}">
                  <a16:creationId xmlns:a16="http://schemas.microsoft.com/office/drawing/2014/main" id="{3C0CD9E1-BF8C-E1A2-22F7-C59E54770575}"/>
                </a:ext>
              </a:extLst>
            </p:cNvPr>
            <p:cNvSpPr txBox="1">
              <a:spLocks noChangeArrowheads="1"/>
            </p:cNvSpPr>
            <p:nvPr/>
          </p:nvSpPr>
          <p:spPr bwMode="auto">
            <a:xfrm>
              <a:off x="3792" y="2793"/>
              <a:ext cx="15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a:latin typeface="Tahoma" panose="020B0604030504040204" pitchFamily="34" charset="0"/>
                </a:rPr>
                <a:t>Total Comprehension</a:t>
              </a:r>
            </a:p>
          </p:txBody>
        </p:sp>
        <p:sp>
          <p:nvSpPr>
            <p:cNvPr id="67594" name="Line 10">
              <a:extLst>
                <a:ext uri="{FF2B5EF4-FFF2-40B4-BE49-F238E27FC236}">
                  <a16:creationId xmlns:a16="http://schemas.microsoft.com/office/drawing/2014/main" id="{0A4F7897-C491-C487-4D8E-0116B2502926}"/>
                </a:ext>
              </a:extLst>
            </p:cNvPr>
            <p:cNvSpPr>
              <a:spLocks noChangeShapeType="1"/>
            </p:cNvSpPr>
            <p:nvPr/>
          </p:nvSpPr>
          <p:spPr bwMode="auto">
            <a:xfrm>
              <a:off x="4750" y="2352"/>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7595" name="Line 11">
              <a:extLst>
                <a:ext uri="{FF2B5EF4-FFF2-40B4-BE49-F238E27FC236}">
                  <a16:creationId xmlns:a16="http://schemas.microsoft.com/office/drawing/2014/main" id="{DE950B3A-064D-9151-FA04-385678DEB581}"/>
                </a:ext>
              </a:extLst>
            </p:cNvPr>
            <p:cNvSpPr>
              <a:spLocks noChangeShapeType="1"/>
            </p:cNvSpPr>
            <p:nvPr/>
          </p:nvSpPr>
          <p:spPr bwMode="auto">
            <a:xfrm>
              <a:off x="4560" y="2592"/>
              <a:ext cx="0" cy="24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7596" name="Line 12">
              <a:extLst>
                <a:ext uri="{FF2B5EF4-FFF2-40B4-BE49-F238E27FC236}">
                  <a16:creationId xmlns:a16="http://schemas.microsoft.com/office/drawing/2014/main" id="{DA59CBD8-113E-8832-201B-FD80B80E150E}"/>
                </a:ext>
              </a:extLst>
            </p:cNvPr>
            <p:cNvSpPr>
              <a:spLocks noChangeShapeType="1"/>
            </p:cNvSpPr>
            <p:nvPr/>
          </p:nvSpPr>
          <p:spPr bwMode="auto">
            <a:xfrm>
              <a:off x="4560" y="2592"/>
              <a:ext cx="19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
        <p:nvSpPr>
          <p:cNvPr id="67597" name="Text Box 13">
            <a:extLst>
              <a:ext uri="{FF2B5EF4-FFF2-40B4-BE49-F238E27FC236}">
                <a16:creationId xmlns:a16="http://schemas.microsoft.com/office/drawing/2014/main" id="{69AD6B6B-E615-A1AC-5725-CFDBFBDFF057}"/>
              </a:ext>
            </a:extLst>
          </p:cNvPr>
          <p:cNvSpPr txBox="1">
            <a:spLocks noChangeArrowheads="1"/>
          </p:cNvSpPr>
          <p:nvPr/>
        </p:nvSpPr>
        <p:spPr bwMode="auto">
          <a:xfrm>
            <a:off x="762000" y="3429000"/>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400">
                <a:latin typeface="Tahoma" panose="020B0604030504040204" pitchFamily="34" charset="0"/>
              </a:rPr>
              <a:t>Levels 1-4</a:t>
            </a:r>
          </a:p>
        </p:txBody>
      </p:sp>
      <p:grpSp>
        <p:nvGrpSpPr>
          <p:cNvPr id="67598" name="Group 14">
            <a:extLst>
              <a:ext uri="{FF2B5EF4-FFF2-40B4-BE49-F238E27FC236}">
                <a16:creationId xmlns:a16="http://schemas.microsoft.com/office/drawing/2014/main" id="{8F9AD442-D9FA-DDF0-E433-E4BDE169B8FF}"/>
              </a:ext>
            </a:extLst>
          </p:cNvPr>
          <p:cNvGrpSpPr>
            <a:grpSpLocks/>
          </p:cNvGrpSpPr>
          <p:nvPr/>
        </p:nvGrpSpPr>
        <p:grpSpPr bwMode="auto">
          <a:xfrm>
            <a:off x="3810000" y="3733800"/>
            <a:ext cx="2819400" cy="2590800"/>
            <a:chOff x="2400" y="2352"/>
            <a:chExt cx="1776" cy="1632"/>
          </a:xfrm>
        </p:grpSpPr>
        <p:sp>
          <p:nvSpPr>
            <p:cNvPr id="67599" name="AutoShape 15">
              <a:extLst>
                <a:ext uri="{FF2B5EF4-FFF2-40B4-BE49-F238E27FC236}">
                  <a16:creationId xmlns:a16="http://schemas.microsoft.com/office/drawing/2014/main" id="{9102E373-CB82-07AC-3255-6030866A657C}"/>
                </a:ext>
              </a:extLst>
            </p:cNvPr>
            <p:cNvSpPr>
              <a:spLocks/>
            </p:cNvSpPr>
            <p:nvPr/>
          </p:nvSpPr>
          <p:spPr bwMode="auto">
            <a:xfrm rot="5400000">
              <a:off x="3531" y="2853"/>
              <a:ext cx="144" cy="485"/>
            </a:xfrm>
            <a:prstGeom prst="leftBrace">
              <a:avLst>
                <a:gd name="adj1" fmla="val 28067"/>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7600" name="Line 16">
              <a:extLst>
                <a:ext uri="{FF2B5EF4-FFF2-40B4-BE49-F238E27FC236}">
                  <a16:creationId xmlns:a16="http://schemas.microsoft.com/office/drawing/2014/main" id="{467C25E8-0515-E755-A83C-A1FE792DD781}"/>
                </a:ext>
              </a:extLst>
            </p:cNvPr>
            <p:cNvSpPr>
              <a:spLocks noChangeShapeType="1"/>
            </p:cNvSpPr>
            <p:nvPr/>
          </p:nvSpPr>
          <p:spPr bwMode="auto">
            <a:xfrm>
              <a:off x="3600" y="2352"/>
              <a:ext cx="0" cy="48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7601" name="Text Box 17">
              <a:extLst>
                <a:ext uri="{FF2B5EF4-FFF2-40B4-BE49-F238E27FC236}">
                  <a16:creationId xmlns:a16="http://schemas.microsoft.com/office/drawing/2014/main" id="{D50D8626-302E-A444-E9F0-60CFD546C7C5}"/>
                </a:ext>
              </a:extLst>
            </p:cNvPr>
            <p:cNvSpPr txBox="1">
              <a:spLocks noChangeArrowheads="1"/>
            </p:cNvSpPr>
            <p:nvPr/>
          </p:nvSpPr>
          <p:spPr bwMode="auto">
            <a:xfrm>
              <a:off x="2976" y="2784"/>
              <a:ext cx="120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a:latin typeface="Tahoma" panose="020B0604030504040204" pitchFamily="34" charset="0"/>
                </a:rPr>
                <a:t>Basic Awareness</a:t>
              </a:r>
            </a:p>
          </p:txBody>
        </p:sp>
        <p:sp>
          <p:nvSpPr>
            <p:cNvPr id="67602" name="AutoShape 18">
              <a:extLst>
                <a:ext uri="{FF2B5EF4-FFF2-40B4-BE49-F238E27FC236}">
                  <a16:creationId xmlns:a16="http://schemas.microsoft.com/office/drawing/2014/main" id="{3B6E1841-12CD-39B4-5C90-F8FE765769E9}"/>
                </a:ext>
              </a:extLst>
            </p:cNvPr>
            <p:cNvSpPr>
              <a:spLocks/>
            </p:cNvSpPr>
            <p:nvPr/>
          </p:nvSpPr>
          <p:spPr bwMode="auto">
            <a:xfrm rot="16200000" flipV="1">
              <a:off x="3051" y="2997"/>
              <a:ext cx="144" cy="1445"/>
            </a:xfrm>
            <a:prstGeom prst="leftBrace">
              <a:avLst>
                <a:gd name="adj1" fmla="val 8362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7603" name="Text Box 19">
              <a:extLst>
                <a:ext uri="{FF2B5EF4-FFF2-40B4-BE49-F238E27FC236}">
                  <a16:creationId xmlns:a16="http://schemas.microsoft.com/office/drawing/2014/main" id="{EF03B602-10D5-3853-7586-BF9F678204CE}"/>
                </a:ext>
              </a:extLst>
            </p:cNvPr>
            <p:cNvSpPr txBox="1">
              <a:spLocks noChangeArrowheads="1"/>
            </p:cNvSpPr>
            <p:nvPr/>
          </p:nvSpPr>
          <p:spPr bwMode="auto">
            <a:xfrm>
              <a:off x="2400" y="3753"/>
              <a:ext cx="150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a:latin typeface="Tahoma" panose="020B0604030504040204" pitchFamily="34" charset="0"/>
                </a:rPr>
                <a:t>Some Privacy</a:t>
              </a:r>
            </a:p>
          </p:txBody>
        </p:sp>
      </p:grpSp>
      <p:sp>
        <p:nvSpPr>
          <p:cNvPr id="67604" name="Text Box 20">
            <a:extLst>
              <a:ext uri="{FF2B5EF4-FFF2-40B4-BE49-F238E27FC236}">
                <a16:creationId xmlns:a16="http://schemas.microsoft.com/office/drawing/2014/main" id="{638AFB40-CEBB-BAA0-28EF-CEBA064FEA61}"/>
              </a:ext>
            </a:extLst>
          </p:cNvPr>
          <p:cNvSpPr txBox="1">
            <a:spLocks noChangeArrowheads="1"/>
          </p:cNvSpPr>
          <p:nvPr/>
        </p:nvSpPr>
        <p:spPr bwMode="auto">
          <a:xfrm>
            <a:off x="2743200" y="3429000"/>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400">
                <a:latin typeface="Tahoma" panose="020B0604030504040204" pitchFamily="34" charset="0"/>
              </a:rPr>
              <a:t>Levels 5-6</a:t>
            </a:r>
          </a:p>
        </p:txBody>
      </p:sp>
      <p:sp>
        <p:nvSpPr>
          <p:cNvPr id="67605" name="Text Box 21">
            <a:extLst>
              <a:ext uri="{FF2B5EF4-FFF2-40B4-BE49-F238E27FC236}">
                <a16:creationId xmlns:a16="http://schemas.microsoft.com/office/drawing/2014/main" id="{5BE84F74-7EA0-5B2C-E028-52AB1FA167F6}"/>
              </a:ext>
            </a:extLst>
          </p:cNvPr>
          <p:cNvSpPr txBox="1">
            <a:spLocks noChangeArrowheads="1"/>
          </p:cNvSpPr>
          <p:nvPr/>
        </p:nvSpPr>
        <p:spPr bwMode="auto">
          <a:xfrm>
            <a:off x="4724400" y="3429000"/>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400">
                <a:latin typeface="Tahoma" panose="020B0604030504040204" pitchFamily="34" charset="0"/>
              </a:rPr>
              <a:t>Level 7</a:t>
            </a:r>
          </a:p>
        </p:txBody>
      </p:sp>
      <p:sp>
        <p:nvSpPr>
          <p:cNvPr id="67606" name="Text Box 22">
            <a:extLst>
              <a:ext uri="{FF2B5EF4-FFF2-40B4-BE49-F238E27FC236}">
                <a16:creationId xmlns:a16="http://schemas.microsoft.com/office/drawing/2014/main" id="{264AA719-7810-8BD8-202D-D61DC2D47D91}"/>
              </a:ext>
            </a:extLst>
          </p:cNvPr>
          <p:cNvSpPr txBox="1">
            <a:spLocks noChangeArrowheads="1"/>
          </p:cNvSpPr>
          <p:nvPr/>
        </p:nvSpPr>
        <p:spPr bwMode="auto">
          <a:xfrm>
            <a:off x="6705600" y="3429000"/>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400">
                <a:latin typeface="Tahoma" panose="020B0604030504040204" pitchFamily="34" charset="0"/>
              </a:rPr>
              <a:t>Levels 8-10</a:t>
            </a:r>
          </a:p>
        </p:txBody>
      </p:sp>
      <p:grpSp>
        <p:nvGrpSpPr>
          <p:cNvPr id="67607" name="Group 23">
            <a:extLst>
              <a:ext uri="{FF2B5EF4-FFF2-40B4-BE49-F238E27FC236}">
                <a16:creationId xmlns:a16="http://schemas.microsoft.com/office/drawing/2014/main" id="{9021B76C-98DB-5591-1C67-60D3A7C6517C}"/>
              </a:ext>
            </a:extLst>
          </p:cNvPr>
          <p:cNvGrpSpPr>
            <a:grpSpLocks/>
          </p:cNvGrpSpPr>
          <p:nvPr/>
        </p:nvGrpSpPr>
        <p:grpSpPr bwMode="auto">
          <a:xfrm>
            <a:off x="3581400" y="3733800"/>
            <a:ext cx="1762125" cy="1295400"/>
            <a:chOff x="2250" y="2352"/>
            <a:chExt cx="1110" cy="816"/>
          </a:xfrm>
        </p:grpSpPr>
        <p:sp>
          <p:nvSpPr>
            <p:cNvPr id="67608" name="Text Box 24">
              <a:extLst>
                <a:ext uri="{FF2B5EF4-FFF2-40B4-BE49-F238E27FC236}">
                  <a16:creationId xmlns:a16="http://schemas.microsoft.com/office/drawing/2014/main" id="{5C78606A-FA92-BBC1-F503-A7A8B05AA429}"/>
                </a:ext>
              </a:extLst>
            </p:cNvPr>
            <p:cNvSpPr txBox="1">
              <a:spLocks noChangeArrowheads="1"/>
            </p:cNvSpPr>
            <p:nvPr/>
          </p:nvSpPr>
          <p:spPr bwMode="auto">
            <a:xfrm>
              <a:off x="2330" y="2784"/>
              <a:ext cx="103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a:latin typeface="Tahoma" panose="020B0604030504040204" pitchFamily="34" charset="0"/>
                </a:rPr>
                <a:t>Presence</a:t>
              </a:r>
            </a:p>
          </p:txBody>
        </p:sp>
        <p:sp>
          <p:nvSpPr>
            <p:cNvPr id="67609" name="Line 25">
              <a:extLst>
                <a:ext uri="{FF2B5EF4-FFF2-40B4-BE49-F238E27FC236}">
                  <a16:creationId xmlns:a16="http://schemas.microsoft.com/office/drawing/2014/main" id="{75C7E0C1-3AAB-E4DF-ADB9-F14AA0E5E2D5}"/>
                </a:ext>
              </a:extLst>
            </p:cNvPr>
            <p:cNvSpPr>
              <a:spLocks noChangeShapeType="1"/>
            </p:cNvSpPr>
            <p:nvPr/>
          </p:nvSpPr>
          <p:spPr bwMode="auto">
            <a:xfrm>
              <a:off x="2256" y="2592"/>
              <a:ext cx="62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7610" name="Line 26">
              <a:extLst>
                <a:ext uri="{FF2B5EF4-FFF2-40B4-BE49-F238E27FC236}">
                  <a16:creationId xmlns:a16="http://schemas.microsoft.com/office/drawing/2014/main" id="{3467792C-7725-63E6-7770-7B87A92B1D0D}"/>
                </a:ext>
              </a:extLst>
            </p:cNvPr>
            <p:cNvSpPr>
              <a:spLocks noChangeShapeType="1"/>
            </p:cNvSpPr>
            <p:nvPr/>
          </p:nvSpPr>
          <p:spPr bwMode="auto">
            <a:xfrm>
              <a:off x="2250" y="2352"/>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7611" name="Line 27">
              <a:extLst>
                <a:ext uri="{FF2B5EF4-FFF2-40B4-BE49-F238E27FC236}">
                  <a16:creationId xmlns:a16="http://schemas.microsoft.com/office/drawing/2014/main" id="{0F3BF80E-75A6-DEFD-1893-098764BAB9DF}"/>
                </a:ext>
              </a:extLst>
            </p:cNvPr>
            <p:cNvSpPr>
              <a:spLocks noChangeShapeType="1"/>
            </p:cNvSpPr>
            <p:nvPr/>
          </p:nvSpPr>
          <p:spPr bwMode="auto">
            <a:xfrm>
              <a:off x="2880" y="2592"/>
              <a:ext cx="0" cy="24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7612" name="AutoShape 28">
              <a:extLst>
                <a:ext uri="{FF2B5EF4-FFF2-40B4-BE49-F238E27FC236}">
                  <a16:creationId xmlns:a16="http://schemas.microsoft.com/office/drawing/2014/main" id="{040DB0EB-DEF5-002F-42DD-1136124CB1CF}"/>
                </a:ext>
              </a:extLst>
            </p:cNvPr>
            <p:cNvSpPr>
              <a:spLocks/>
            </p:cNvSpPr>
            <p:nvPr/>
          </p:nvSpPr>
          <p:spPr bwMode="auto">
            <a:xfrm rot="5400000">
              <a:off x="2810" y="2618"/>
              <a:ext cx="144" cy="956"/>
            </a:xfrm>
            <a:prstGeom prst="leftBrace">
              <a:avLst>
                <a:gd name="adj1" fmla="val 55324"/>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nvGrpSpPr>
          <p:cNvPr id="67613" name="Group 29">
            <a:extLst>
              <a:ext uri="{FF2B5EF4-FFF2-40B4-BE49-F238E27FC236}">
                <a16:creationId xmlns:a16="http://schemas.microsoft.com/office/drawing/2014/main" id="{DCE74224-975F-1A63-AF3F-B28814EF9C3F}"/>
              </a:ext>
            </a:extLst>
          </p:cNvPr>
          <p:cNvGrpSpPr>
            <a:grpSpLocks/>
          </p:cNvGrpSpPr>
          <p:nvPr/>
        </p:nvGrpSpPr>
        <p:grpSpPr bwMode="auto">
          <a:xfrm>
            <a:off x="762000" y="3733800"/>
            <a:ext cx="3048000" cy="2590800"/>
            <a:chOff x="480" y="2352"/>
            <a:chExt cx="2400" cy="1632"/>
          </a:xfrm>
        </p:grpSpPr>
        <p:sp>
          <p:nvSpPr>
            <p:cNvPr id="67614" name="Text Box 30">
              <a:extLst>
                <a:ext uri="{FF2B5EF4-FFF2-40B4-BE49-F238E27FC236}">
                  <a16:creationId xmlns:a16="http://schemas.microsoft.com/office/drawing/2014/main" id="{1624CA95-4BD6-4DB3-767E-4888F46BC33C}"/>
                </a:ext>
              </a:extLst>
            </p:cNvPr>
            <p:cNvSpPr txBox="1">
              <a:spLocks noChangeArrowheads="1"/>
            </p:cNvSpPr>
            <p:nvPr/>
          </p:nvSpPr>
          <p:spPr bwMode="auto">
            <a:xfrm>
              <a:off x="480" y="2784"/>
              <a:ext cx="240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a:latin typeface="Tahoma" panose="020B0604030504040204" pitchFamily="34" charset="0"/>
                </a:rPr>
                <a:t>No Awareness</a:t>
              </a:r>
            </a:p>
          </p:txBody>
        </p:sp>
        <p:sp>
          <p:nvSpPr>
            <p:cNvPr id="67615" name="Line 31">
              <a:extLst>
                <a:ext uri="{FF2B5EF4-FFF2-40B4-BE49-F238E27FC236}">
                  <a16:creationId xmlns:a16="http://schemas.microsoft.com/office/drawing/2014/main" id="{4BE55019-224A-E5BC-F208-F0C0A8A2AC3F}"/>
                </a:ext>
              </a:extLst>
            </p:cNvPr>
            <p:cNvSpPr>
              <a:spLocks noChangeShapeType="1"/>
            </p:cNvSpPr>
            <p:nvPr/>
          </p:nvSpPr>
          <p:spPr bwMode="auto">
            <a:xfrm>
              <a:off x="1680" y="2592"/>
              <a:ext cx="0" cy="24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7616" name="AutoShape 32">
              <a:extLst>
                <a:ext uri="{FF2B5EF4-FFF2-40B4-BE49-F238E27FC236}">
                  <a16:creationId xmlns:a16="http://schemas.microsoft.com/office/drawing/2014/main" id="{81D0A8CE-3D35-B35C-4E5B-617F11E33D4F}"/>
                </a:ext>
              </a:extLst>
            </p:cNvPr>
            <p:cNvSpPr>
              <a:spLocks/>
            </p:cNvSpPr>
            <p:nvPr/>
          </p:nvSpPr>
          <p:spPr bwMode="auto">
            <a:xfrm rot="5400000">
              <a:off x="1608" y="1896"/>
              <a:ext cx="144" cy="2400"/>
            </a:xfrm>
            <a:prstGeom prst="leftBrace">
              <a:avLst>
                <a:gd name="adj1" fmla="val 138889"/>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7617" name="AutoShape 33">
              <a:extLst>
                <a:ext uri="{FF2B5EF4-FFF2-40B4-BE49-F238E27FC236}">
                  <a16:creationId xmlns:a16="http://schemas.microsoft.com/office/drawing/2014/main" id="{489FD4EF-1181-51C1-D94E-E6787023B3A0}"/>
                </a:ext>
              </a:extLst>
            </p:cNvPr>
            <p:cNvSpPr>
              <a:spLocks/>
            </p:cNvSpPr>
            <p:nvPr/>
          </p:nvSpPr>
          <p:spPr bwMode="auto">
            <a:xfrm rot="16200000" flipV="1">
              <a:off x="1608" y="2520"/>
              <a:ext cx="144" cy="2400"/>
            </a:xfrm>
            <a:prstGeom prst="leftBrace">
              <a:avLst>
                <a:gd name="adj1" fmla="val 138889"/>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7618" name="Text Box 34">
              <a:extLst>
                <a:ext uri="{FF2B5EF4-FFF2-40B4-BE49-F238E27FC236}">
                  <a16:creationId xmlns:a16="http://schemas.microsoft.com/office/drawing/2014/main" id="{9B4B767E-23D5-7E26-751E-DF8E970878EB}"/>
                </a:ext>
              </a:extLst>
            </p:cNvPr>
            <p:cNvSpPr txBox="1">
              <a:spLocks noChangeArrowheads="1"/>
            </p:cNvSpPr>
            <p:nvPr/>
          </p:nvSpPr>
          <p:spPr bwMode="auto">
            <a:xfrm>
              <a:off x="480" y="3753"/>
              <a:ext cx="240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1800">
                  <a:latin typeface="Tahoma" panose="020B0604030504040204" pitchFamily="34" charset="0"/>
                </a:rPr>
                <a:t>Total Privacy</a:t>
              </a:r>
            </a:p>
          </p:txBody>
        </p:sp>
        <p:sp>
          <p:nvSpPr>
            <p:cNvPr id="67619" name="Line 35">
              <a:extLst>
                <a:ext uri="{FF2B5EF4-FFF2-40B4-BE49-F238E27FC236}">
                  <a16:creationId xmlns:a16="http://schemas.microsoft.com/office/drawing/2014/main" id="{B2EA5BC7-7EE5-49F3-3A35-8486041CDFDC}"/>
                </a:ext>
              </a:extLst>
            </p:cNvPr>
            <p:cNvSpPr>
              <a:spLocks noChangeShapeType="1"/>
            </p:cNvSpPr>
            <p:nvPr/>
          </p:nvSpPr>
          <p:spPr bwMode="auto">
            <a:xfrm>
              <a:off x="1058" y="2352"/>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7620" name="Line 36">
              <a:extLst>
                <a:ext uri="{FF2B5EF4-FFF2-40B4-BE49-F238E27FC236}">
                  <a16:creationId xmlns:a16="http://schemas.microsoft.com/office/drawing/2014/main" id="{E7DE09EE-4BB0-AAF0-6782-3245BEC5777E}"/>
                </a:ext>
              </a:extLst>
            </p:cNvPr>
            <p:cNvSpPr>
              <a:spLocks noChangeShapeType="1"/>
            </p:cNvSpPr>
            <p:nvPr/>
          </p:nvSpPr>
          <p:spPr bwMode="auto">
            <a:xfrm>
              <a:off x="1056" y="2592"/>
              <a:ext cx="62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67621" name="Group 37">
            <a:extLst>
              <a:ext uri="{FF2B5EF4-FFF2-40B4-BE49-F238E27FC236}">
                <a16:creationId xmlns:a16="http://schemas.microsoft.com/office/drawing/2014/main" id="{A88D3785-FCAF-5D66-68A4-750D639F3936}"/>
              </a:ext>
            </a:extLst>
          </p:cNvPr>
          <p:cNvGrpSpPr>
            <a:grpSpLocks/>
          </p:cNvGrpSpPr>
          <p:nvPr/>
        </p:nvGrpSpPr>
        <p:grpSpPr bwMode="auto">
          <a:xfrm>
            <a:off x="3581400" y="3733800"/>
            <a:ext cx="2286000" cy="1981200"/>
            <a:chOff x="2256" y="4080"/>
            <a:chExt cx="1440" cy="1248"/>
          </a:xfrm>
        </p:grpSpPr>
        <p:sp>
          <p:nvSpPr>
            <p:cNvPr id="67622" name="Rectangle 38">
              <a:extLst>
                <a:ext uri="{FF2B5EF4-FFF2-40B4-BE49-F238E27FC236}">
                  <a16:creationId xmlns:a16="http://schemas.microsoft.com/office/drawing/2014/main" id="{E950754A-92F3-9D7C-CEFD-F45BDA4588B0}"/>
                </a:ext>
              </a:extLst>
            </p:cNvPr>
            <p:cNvSpPr>
              <a:spLocks noChangeArrowheads="1"/>
            </p:cNvSpPr>
            <p:nvPr/>
          </p:nvSpPr>
          <p:spPr bwMode="auto">
            <a:xfrm>
              <a:off x="2544" y="4944"/>
              <a:ext cx="1152" cy="384"/>
            </a:xfrm>
            <a:prstGeom prst="rect">
              <a:avLst/>
            </a:prstGeom>
            <a:solidFill>
              <a:schemeClr val="hlink">
                <a:alpha val="50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67623" name="Text Box 39">
              <a:extLst>
                <a:ext uri="{FF2B5EF4-FFF2-40B4-BE49-F238E27FC236}">
                  <a16:creationId xmlns:a16="http://schemas.microsoft.com/office/drawing/2014/main" id="{D7A80970-1A25-19F2-A5BE-45D3425A440B}"/>
                </a:ext>
              </a:extLst>
            </p:cNvPr>
            <p:cNvSpPr txBox="1">
              <a:spLocks noChangeArrowheads="1"/>
            </p:cNvSpPr>
            <p:nvPr/>
          </p:nvSpPr>
          <p:spPr bwMode="auto">
            <a:xfrm>
              <a:off x="2544" y="4992"/>
              <a:ext cx="115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a:latin typeface="Tahoma" panose="020B0604030504040204" pitchFamily="34" charset="0"/>
                </a:rPr>
                <a:t>Balance</a:t>
              </a:r>
            </a:p>
          </p:txBody>
        </p:sp>
        <p:sp>
          <p:nvSpPr>
            <p:cNvPr id="67624" name="Line 40">
              <a:extLst>
                <a:ext uri="{FF2B5EF4-FFF2-40B4-BE49-F238E27FC236}">
                  <a16:creationId xmlns:a16="http://schemas.microsoft.com/office/drawing/2014/main" id="{0E473480-B0C6-2BD3-D78C-20AEDD279658}"/>
                </a:ext>
              </a:extLst>
            </p:cNvPr>
            <p:cNvSpPr>
              <a:spLocks noChangeShapeType="1"/>
            </p:cNvSpPr>
            <p:nvPr/>
          </p:nvSpPr>
          <p:spPr bwMode="auto">
            <a:xfrm>
              <a:off x="2544" y="4320"/>
              <a:ext cx="0" cy="6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7625" name="Line 41">
              <a:extLst>
                <a:ext uri="{FF2B5EF4-FFF2-40B4-BE49-F238E27FC236}">
                  <a16:creationId xmlns:a16="http://schemas.microsoft.com/office/drawing/2014/main" id="{8485C293-553F-5A8D-412F-D718CAF9126F}"/>
                </a:ext>
              </a:extLst>
            </p:cNvPr>
            <p:cNvSpPr>
              <a:spLocks noChangeShapeType="1"/>
            </p:cNvSpPr>
            <p:nvPr/>
          </p:nvSpPr>
          <p:spPr bwMode="auto">
            <a:xfrm>
              <a:off x="3696" y="4320"/>
              <a:ext cx="0" cy="6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7626" name="Line 42">
              <a:extLst>
                <a:ext uri="{FF2B5EF4-FFF2-40B4-BE49-F238E27FC236}">
                  <a16:creationId xmlns:a16="http://schemas.microsoft.com/office/drawing/2014/main" id="{4AA8A905-898B-441A-F13D-3378A873B34F}"/>
                </a:ext>
              </a:extLst>
            </p:cNvPr>
            <p:cNvSpPr>
              <a:spLocks noChangeShapeType="1"/>
            </p:cNvSpPr>
            <p:nvPr/>
          </p:nvSpPr>
          <p:spPr bwMode="auto">
            <a:xfrm>
              <a:off x="3600" y="4320"/>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7627" name="Line 43">
              <a:extLst>
                <a:ext uri="{FF2B5EF4-FFF2-40B4-BE49-F238E27FC236}">
                  <a16:creationId xmlns:a16="http://schemas.microsoft.com/office/drawing/2014/main" id="{CC8EB19B-F7AF-4548-4EB6-0D85C3000F0E}"/>
                </a:ext>
              </a:extLst>
            </p:cNvPr>
            <p:cNvSpPr>
              <a:spLocks noChangeShapeType="1"/>
            </p:cNvSpPr>
            <p:nvPr/>
          </p:nvSpPr>
          <p:spPr bwMode="auto">
            <a:xfrm>
              <a:off x="3600" y="4080"/>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7628" name="Line 44">
              <a:extLst>
                <a:ext uri="{FF2B5EF4-FFF2-40B4-BE49-F238E27FC236}">
                  <a16:creationId xmlns:a16="http://schemas.microsoft.com/office/drawing/2014/main" id="{71D461E2-8CAA-3C09-EF7D-EFA04502893A}"/>
                </a:ext>
              </a:extLst>
            </p:cNvPr>
            <p:cNvSpPr>
              <a:spLocks noChangeShapeType="1"/>
            </p:cNvSpPr>
            <p:nvPr/>
          </p:nvSpPr>
          <p:spPr bwMode="auto">
            <a:xfrm>
              <a:off x="2256" y="4080"/>
              <a:ext cx="0" cy="2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7629" name="Line 45">
              <a:extLst>
                <a:ext uri="{FF2B5EF4-FFF2-40B4-BE49-F238E27FC236}">
                  <a16:creationId xmlns:a16="http://schemas.microsoft.com/office/drawing/2014/main" id="{97C96A54-E8A6-9AE4-507C-362B4BA170F8}"/>
                </a:ext>
              </a:extLst>
            </p:cNvPr>
            <p:cNvSpPr>
              <a:spLocks noChangeShapeType="1"/>
            </p:cNvSpPr>
            <p:nvPr/>
          </p:nvSpPr>
          <p:spPr bwMode="auto">
            <a:xfrm>
              <a:off x="2256" y="4320"/>
              <a:ext cx="2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sp>
        <p:nvSpPr>
          <p:cNvPr id="67634" name="Text Box 50">
            <a:extLst>
              <a:ext uri="{FF2B5EF4-FFF2-40B4-BE49-F238E27FC236}">
                <a16:creationId xmlns:a16="http://schemas.microsoft.com/office/drawing/2014/main" id="{49BEEDB1-2A53-1D9C-C59D-35CEC009D126}"/>
              </a:ext>
            </a:extLst>
          </p:cNvPr>
          <p:cNvSpPr txBox="1">
            <a:spLocks noChangeArrowheads="1"/>
          </p:cNvSpPr>
          <p:nvPr/>
        </p:nvSpPr>
        <p:spPr bwMode="auto">
          <a:xfrm>
            <a:off x="7391400" y="5105400"/>
            <a:ext cx="10239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400">
                <a:latin typeface="Tahoma" panose="020B0604030504040204" pitchFamily="34" charset="0"/>
              </a:rPr>
              <a:t>Awareness</a:t>
            </a:r>
          </a:p>
        </p:txBody>
      </p:sp>
      <p:sp>
        <p:nvSpPr>
          <p:cNvPr id="67635" name="Text Box 51">
            <a:extLst>
              <a:ext uri="{FF2B5EF4-FFF2-40B4-BE49-F238E27FC236}">
                <a16:creationId xmlns:a16="http://schemas.microsoft.com/office/drawing/2014/main" id="{9E88196E-D383-8BB3-B72B-21D677320D1F}"/>
              </a:ext>
            </a:extLst>
          </p:cNvPr>
          <p:cNvSpPr txBox="1">
            <a:spLocks noChangeArrowheads="1"/>
          </p:cNvSpPr>
          <p:nvPr/>
        </p:nvSpPr>
        <p:spPr bwMode="auto">
          <a:xfrm>
            <a:off x="762000" y="5410200"/>
            <a:ext cx="7413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1400">
                <a:latin typeface="Tahoma" panose="020B0604030504040204" pitchFamily="34" charset="0"/>
              </a:rPr>
              <a:t>Privacy</a:t>
            </a:r>
          </a:p>
        </p:txBody>
      </p:sp>
      <p:sp>
        <p:nvSpPr>
          <p:cNvPr id="67636" name="Comment 52">
            <a:extLst>
              <a:ext uri="{FF2B5EF4-FFF2-40B4-BE49-F238E27FC236}">
                <a16:creationId xmlns:a16="http://schemas.microsoft.com/office/drawing/2014/main" id="{5B33CDCF-2590-22E0-1EDC-5E1692237707}"/>
              </a:ext>
            </a:extLst>
          </p:cNvPr>
          <p:cNvSpPr>
            <a:spLocks noChangeArrowheads="1"/>
          </p:cNvSpPr>
          <p:nvPr/>
        </p:nvSpPr>
        <p:spPr bwMode="auto">
          <a:xfrm>
            <a:off x="228600" y="85725"/>
            <a:ext cx="8186738" cy="590550"/>
          </a:xfrm>
          <a:prstGeom prst="rect">
            <a:avLst/>
          </a:prstGeom>
          <a:solidFill>
            <a:srgbClr val="FCFF91"/>
          </a:solidFill>
          <a:ln w="9525">
            <a:solidFill>
              <a:srgbClr val="000000"/>
            </a:solidFill>
            <a:miter lim="800000"/>
            <a:headEnd/>
            <a:tailEnd/>
          </a:ln>
          <a:effectLst>
            <a:outerShdw dist="107763" dir="2700000" algn="ctr" rotWithShape="0">
              <a:srgbClr val="808080"/>
            </a:outerShdw>
          </a:effectLst>
          <a:extLst>
            <a:ext uri="{53640926-AAD7-44D8-BBD7-CCE9431645EC}">
              <a14:shadowObscured xmlns:a14="http://schemas.microsoft.com/office/drawing/2010/main" val="1"/>
            </a:ext>
          </a:extLst>
        </p:spPr>
        <p:txBody>
          <a:bodyPr wrap="square">
            <a:spAutoFit/>
          </a:bodyPr>
          <a:lstStyle/>
          <a:p>
            <a:pPr>
              <a:spcBef>
                <a:spcPct val="50000"/>
              </a:spcBef>
            </a:pPr>
            <a:r>
              <a:rPr lang="en-CA" altLang="LID4096" sz="1600" dirty="0">
                <a:solidFill>
                  <a:srgbClr val="000000"/>
                </a:solidFill>
                <a:latin typeface="Arial" panose="020B0604020202020204" pitchFamily="34" charset="0"/>
              </a:rPr>
              <a:t>N.B.: Click the mouse cursor over the videos (black rectangles) to begin playback and click to animate slide.</a:t>
            </a:r>
          </a:p>
        </p:txBody>
      </p:sp>
      <p:pic>
        <p:nvPicPr>
          <p:cNvPr id="3" name="2-P-5">
            <a:hlinkClick r:id="" action="ppaction://media"/>
            <a:extLst>
              <a:ext uri="{FF2B5EF4-FFF2-40B4-BE49-F238E27FC236}">
                <a16:creationId xmlns:a16="http://schemas.microsoft.com/office/drawing/2014/main" id="{97F51A05-D55F-9DE7-A3D7-D7369786583C}"/>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761057" y="2015778"/>
            <a:ext cx="1691549" cy="1383994"/>
          </a:xfrm>
          <a:prstGeom prst="rect">
            <a:avLst/>
          </a:prstGeom>
        </p:spPr>
      </p:pic>
      <p:pic>
        <p:nvPicPr>
          <p:cNvPr id="4" name="2-P-6">
            <a:hlinkClick r:id="" action="ppaction://media"/>
            <a:extLst>
              <a:ext uri="{FF2B5EF4-FFF2-40B4-BE49-F238E27FC236}">
                <a16:creationId xmlns:a16="http://schemas.microsoft.com/office/drawing/2014/main" id="{02A42062-4F93-D388-19CE-ED0A59571F3C}"/>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2807465" y="2038789"/>
            <a:ext cx="1692527" cy="1384796"/>
          </a:xfrm>
          <a:prstGeom prst="rect">
            <a:avLst/>
          </a:prstGeom>
        </p:spPr>
      </p:pic>
      <p:pic>
        <p:nvPicPr>
          <p:cNvPr id="5" name="2-P-7">
            <a:hlinkClick r:id="" action="ppaction://media"/>
            <a:extLst>
              <a:ext uri="{FF2B5EF4-FFF2-40B4-BE49-F238E27FC236}">
                <a16:creationId xmlns:a16="http://schemas.microsoft.com/office/drawing/2014/main" id="{A9BA25E7-9226-4FAC-D4E3-B6DBDD898473}"/>
              </a:ext>
            </a:extLst>
          </p:cNvPr>
          <p:cNvPicPr>
            <a:picLocks noChangeAspect="1"/>
          </p:cNvPicPr>
          <p:nvPr>
            <a:videoFile r:link="rId6"/>
            <p:extLst>
              <p:ext uri="{DAA4B4D4-6D71-4841-9C94-3DE7FCFB9230}">
                <p14:media xmlns:p14="http://schemas.microsoft.com/office/powerpoint/2010/main" r:embed="rId5"/>
              </p:ext>
            </p:extLst>
          </p:nvPr>
        </p:nvPicPr>
        <p:blipFill>
          <a:blip r:embed="rId10"/>
          <a:stretch>
            <a:fillRect/>
          </a:stretch>
        </p:blipFill>
        <p:spPr>
          <a:xfrm>
            <a:off x="4853873" y="2045005"/>
            <a:ext cx="1691550" cy="1383995"/>
          </a:xfrm>
          <a:prstGeom prst="rect">
            <a:avLst/>
          </a:prstGeom>
        </p:spPr>
      </p:pic>
      <p:pic>
        <p:nvPicPr>
          <p:cNvPr id="10" name="2-P-8">
            <a:hlinkClick r:id="" action="ppaction://media"/>
            <a:extLst>
              <a:ext uri="{FF2B5EF4-FFF2-40B4-BE49-F238E27FC236}">
                <a16:creationId xmlns:a16="http://schemas.microsoft.com/office/drawing/2014/main" id="{BF174C3B-5B56-29ED-06B8-C3CCD2CB76DF}"/>
              </a:ext>
            </a:extLst>
          </p:cNvPr>
          <p:cNvPicPr>
            <a:picLocks noChangeAspect="1"/>
          </p:cNvPicPr>
          <p:nvPr>
            <a:videoFile r:link="rId8"/>
            <p:extLst>
              <p:ext uri="{DAA4B4D4-6D71-4841-9C94-3DE7FCFB9230}">
                <p14:media xmlns:p14="http://schemas.microsoft.com/office/powerpoint/2010/main" r:embed="rId7"/>
              </p:ext>
            </p:extLst>
          </p:nvPr>
        </p:nvPicPr>
        <p:blipFill>
          <a:blip r:embed="rId10"/>
          <a:stretch>
            <a:fillRect/>
          </a:stretch>
        </p:blipFill>
        <p:spPr>
          <a:xfrm>
            <a:off x="6791965" y="2028606"/>
            <a:ext cx="1704246" cy="13943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7613"/>
                                        </p:tgtEl>
                                        <p:attrNameLst>
                                          <p:attrName>style.visibility</p:attrName>
                                        </p:attrNameLst>
                                      </p:cBhvr>
                                      <p:to>
                                        <p:strVal val="visible"/>
                                      </p:to>
                                    </p:set>
                                    <p:animEffect transition="in" filter="dissolve">
                                      <p:cBhvr>
                                        <p:cTn id="7" dur="500"/>
                                        <p:tgtEl>
                                          <p:spTgt spid="67613"/>
                                        </p:tgtEl>
                                      </p:cBhvr>
                                    </p:animEffect>
                                  </p:childTnLst>
                                  <p:subTnLst>
                                    <p:set>
                                      <p:cBhvr override="childStyle">
                                        <p:cTn dur="1" fill="hold" display="0" masterRel="nextClick" afterEffect="1"/>
                                        <p:tgtEl>
                                          <p:spTgt spid="67613"/>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7607"/>
                                        </p:tgtEl>
                                        <p:attrNameLst>
                                          <p:attrName>style.visibility</p:attrName>
                                        </p:attrNameLst>
                                      </p:cBhvr>
                                      <p:to>
                                        <p:strVal val="visible"/>
                                      </p:to>
                                    </p:set>
                                    <p:animEffect transition="in" filter="dissolve">
                                      <p:cBhvr>
                                        <p:cTn id="12" dur="500"/>
                                        <p:tgtEl>
                                          <p:spTgt spid="67607"/>
                                        </p:tgtEl>
                                      </p:cBhvr>
                                    </p:animEffect>
                                  </p:childTnLst>
                                  <p:subTnLst>
                                    <p:set>
                                      <p:cBhvr override="childStyle">
                                        <p:cTn dur="1" fill="hold" display="0" masterRel="nextClick" afterEffect="1"/>
                                        <p:tgtEl>
                                          <p:spTgt spid="67607"/>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67598"/>
                                        </p:tgtEl>
                                        <p:attrNameLst>
                                          <p:attrName>style.visibility</p:attrName>
                                        </p:attrNameLst>
                                      </p:cBhvr>
                                      <p:to>
                                        <p:strVal val="visible"/>
                                      </p:to>
                                    </p:set>
                                    <p:animEffect transition="in" filter="dissolve">
                                      <p:cBhvr>
                                        <p:cTn id="17" dur="500"/>
                                        <p:tgtEl>
                                          <p:spTgt spid="67598"/>
                                        </p:tgtEl>
                                      </p:cBhvr>
                                    </p:animEffect>
                                  </p:childTnLst>
                                  <p:subTnLst>
                                    <p:set>
                                      <p:cBhvr override="childStyle">
                                        <p:cTn dur="1" fill="hold" display="0" masterRel="nextClick" afterEffect="1"/>
                                        <p:tgtEl>
                                          <p:spTgt spid="67598"/>
                                        </p:tgtEl>
                                        <p:attrNameLst>
                                          <p:attrName>style.visibility</p:attrName>
                                        </p:attrNameLst>
                                      </p:cBhvr>
                                      <p:to>
                                        <p:strVal val="hidden"/>
                                      </p:to>
                                    </p:set>
                                  </p:sub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67589"/>
                                        </p:tgtEl>
                                        <p:attrNameLst>
                                          <p:attrName>style.visibility</p:attrName>
                                        </p:attrNameLst>
                                      </p:cBhvr>
                                      <p:to>
                                        <p:strVal val="visible"/>
                                      </p:to>
                                    </p:set>
                                    <p:animEffect transition="in" filter="dissolve">
                                      <p:cBhvr>
                                        <p:cTn id="22" dur="500"/>
                                        <p:tgtEl>
                                          <p:spTgt spid="67589"/>
                                        </p:tgtEl>
                                      </p:cBhvr>
                                    </p:animEffect>
                                  </p:childTnLst>
                                  <p:subTnLst>
                                    <p:set>
                                      <p:cBhvr override="childStyle">
                                        <p:cTn dur="1" fill="hold" display="0" masterRel="nextClick" afterEffect="1"/>
                                        <p:tgtEl>
                                          <p:spTgt spid="67589"/>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67621"/>
                                        </p:tgtEl>
                                        <p:attrNameLst>
                                          <p:attrName>style.visibility</p:attrName>
                                        </p:attrNameLst>
                                      </p:cBhvr>
                                      <p:to>
                                        <p:strVal val="visible"/>
                                      </p:to>
                                    </p:set>
                                    <p:animEffect transition="in" filter="dissolve">
                                      <p:cBhvr>
                                        <p:cTn id="27" dur="500"/>
                                        <p:tgtEl>
                                          <p:spTgt spid="67621"/>
                                        </p:tgtEl>
                                      </p:cBhvr>
                                    </p:animEffect>
                                  </p:childTnLst>
                                </p:cTn>
                              </p:par>
                            </p:childTnLst>
                          </p:cTn>
                        </p:par>
                        <p:par>
                          <p:cTn id="28" fill="hold">
                            <p:stCondLst>
                              <p:cond delay="500"/>
                            </p:stCondLst>
                            <p:childTnLst>
                              <p:par>
                                <p:cTn id="29" presetID="1" presetClass="mediacall" presetSubtype="0" fill="hold" nodeType="afterEffect">
                                  <p:stCondLst>
                                    <p:cond delay="0"/>
                                  </p:stCondLst>
                                  <p:childTnLst>
                                    <p:cmd type="call" cmd="playFrom(0.0)">
                                      <p:cBhvr>
                                        <p:cTn id="30" dur="25334" fill="hold"/>
                                        <p:tgtEl>
                                          <p:spTgt spid="3"/>
                                        </p:tgtEl>
                                      </p:cBhvr>
                                    </p:cmd>
                                  </p:childTnLst>
                                </p:cTn>
                              </p:par>
                            </p:childTnLst>
                          </p:cTn>
                        </p:par>
                        <p:par>
                          <p:cTn id="31" fill="hold">
                            <p:stCondLst>
                              <p:cond delay="25834"/>
                            </p:stCondLst>
                            <p:childTnLst>
                              <p:par>
                                <p:cTn id="32" presetID="1" presetClass="mediacall" presetSubtype="0" fill="hold" nodeType="afterEffect">
                                  <p:stCondLst>
                                    <p:cond delay="0"/>
                                  </p:stCondLst>
                                  <p:childTnLst>
                                    <p:cmd type="call" cmd="playFrom(0.0)">
                                      <p:cBhvr>
                                        <p:cTn id="33" dur="25334" fill="hold"/>
                                        <p:tgtEl>
                                          <p:spTgt spid="4"/>
                                        </p:tgtEl>
                                      </p:cBhvr>
                                    </p:cmd>
                                  </p:childTnLst>
                                </p:cTn>
                              </p:par>
                            </p:childTnLst>
                          </p:cTn>
                        </p:par>
                        <p:par>
                          <p:cTn id="34" fill="hold">
                            <p:stCondLst>
                              <p:cond delay="51168"/>
                            </p:stCondLst>
                            <p:childTnLst>
                              <p:par>
                                <p:cTn id="35" presetID="1" presetClass="mediacall" presetSubtype="0" fill="hold" nodeType="afterEffect">
                                  <p:stCondLst>
                                    <p:cond delay="0"/>
                                  </p:stCondLst>
                                  <p:childTnLst>
                                    <p:cmd type="call" cmd="playFrom(0.0)">
                                      <p:cBhvr>
                                        <p:cTn id="36" dur="25334" fill="hold"/>
                                        <p:tgtEl>
                                          <p:spTgt spid="5"/>
                                        </p:tgtEl>
                                      </p:cBhvr>
                                    </p:cmd>
                                  </p:childTnLst>
                                </p:cTn>
                              </p:par>
                            </p:childTnLst>
                          </p:cTn>
                        </p:par>
                        <p:par>
                          <p:cTn id="37" fill="hold">
                            <p:stCondLst>
                              <p:cond delay="76502"/>
                            </p:stCondLst>
                            <p:childTnLst>
                              <p:par>
                                <p:cTn id="38" presetID="1" presetClass="mediacall" presetSubtype="0" fill="hold" nodeType="afterEffect">
                                  <p:stCondLst>
                                    <p:cond delay="0"/>
                                  </p:stCondLst>
                                  <p:childTnLst>
                                    <p:cmd type="call" cmd="playFrom(0.0)">
                                      <p:cBhvr>
                                        <p:cTn id="39" dur="2533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40" fill="hold" display="0">
                  <p:stCondLst>
                    <p:cond delay="indefinite"/>
                  </p:stCondLst>
                </p:cTn>
                <p:tgtEl>
                  <p:spTgt spid="3"/>
                </p:tgtEl>
              </p:cMediaNode>
            </p:video>
            <p:seq concurrent="1" nextAc="seek">
              <p:cTn id="41" restart="whenNotActive" fill="hold" evtFilter="cancelBubble" nodeType="interactiveSeq">
                <p:stCondLst>
                  <p:cond evt="onClick" delay="0">
                    <p:tgtEl>
                      <p:spTgt spid="3"/>
                    </p:tgtEl>
                  </p:cond>
                </p:stCondLst>
                <p:endSync evt="end" delay="0">
                  <p:rtn val="all"/>
                </p:endSync>
                <p:childTnLst>
                  <p:par>
                    <p:cTn id="42" fill="hold">
                      <p:stCondLst>
                        <p:cond delay="0"/>
                      </p:stCondLst>
                      <p:childTnLst>
                        <p:par>
                          <p:cTn id="43" fill="hold">
                            <p:stCondLst>
                              <p:cond delay="0"/>
                            </p:stCondLst>
                            <p:childTnLst>
                              <p:par>
                                <p:cTn id="44" presetID="2" presetClass="mediacall" presetSubtype="0" fill="hold" nodeType="clickEffect">
                                  <p:stCondLst>
                                    <p:cond delay="0"/>
                                  </p:stCondLst>
                                  <p:childTnLst>
                                    <p:cmd type="call" cmd="togglePause">
                                      <p:cBhvr>
                                        <p:cTn id="45" dur="1" fill="hold"/>
                                        <p:tgtEl>
                                          <p:spTgt spid="3"/>
                                        </p:tgtEl>
                                      </p:cBhvr>
                                    </p:cmd>
                                  </p:childTnLst>
                                </p:cTn>
                              </p:par>
                            </p:childTnLst>
                          </p:cTn>
                        </p:par>
                      </p:childTnLst>
                    </p:cTn>
                  </p:par>
                </p:childTnLst>
              </p:cTn>
              <p:nextCondLst>
                <p:cond evt="onClick" delay="0">
                  <p:tgtEl>
                    <p:spTgt spid="3"/>
                  </p:tgtEl>
                </p:cond>
              </p:nextCondLst>
            </p:seq>
            <p:video>
              <p:cMediaNode vol="80000">
                <p:cTn id="46" fill="hold" display="0">
                  <p:stCondLst>
                    <p:cond delay="indefinite"/>
                  </p:stCondLst>
                </p:cTn>
                <p:tgtEl>
                  <p:spTgt spid="4"/>
                </p:tgtEl>
              </p:cMediaNode>
            </p:video>
            <p:seq concurrent="1" nextAc="seek">
              <p:cTn id="47" restart="whenNotActive" fill="hold" evtFilter="cancelBubble" nodeType="interactiveSeq">
                <p:stCondLst>
                  <p:cond evt="onClick" delay="0">
                    <p:tgtEl>
                      <p:spTgt spid="4"/>
                    </p:tgtEl>
                  </p:cond>
                </p:stCondLst>
                <p:endSync evt="end" delay="0">
                  <p:rtn val="all"/>
                </p:endSync>
                <p:childTnLst>
                  <p:par>
                    <p:cTn id="48" fill="hold">
                      <p:stCondLst>
                        <p:cond delay="0"/>
                      </p:stCondLst>
                      <p:childTnLst>
                        <p:par>
                          <p:cTn id="49" fill="hold">
                            <p:stCondLst>
                              <p:cond delay="0"/>
                            </p:stCondLst>
                            <p:childTnLst>
                              <p:par>
                                <p:cTn id="50" presetID="2" presetClass="mediacall" presetSubtype="0" fill="hold" nodeType="clickEffect">
                                  <p:stCondLst>
                                    <p:cond delay="0"/>
                                  </p:stCondLst>
                                  <p:childTnLst>
                                    <p:cmd type="call" cmd="togglePause">
                                      <p:cBhvr>
                                        <p:cTn id="51" dur="1" fill="hold"/>
                                        <p:tgtEl>
                                          <p:spTgt spid="4"/>
                                        </p:tgtEl>
                                      </p:cBhvr>
                                    </p:cmd>
                                  </p:childTnLst>
                                </p:cTn>
                              </p:par>
                            </p:childTnLst>
                          </p:cTn>
                        </p:par>
                      </p:childTnLst>
                    </p:cTn>
                  </p:par>
                </p:childTnLst>
              </p:cTn>
              <p:nextCondLst>
                <p:cond evt="onClick" delay="0">
                  <p:tgtEl>
                    <p:spTgt spid="4"/>
                  </p:tgtEl>
                </p:cond>
              </p:nextCondLst>
            </p:seq>
            <p:video>
              <p:cMediaNode vol="80000">
                <p:cTn id="52" fill="hold" display="0">
                  <p:stCondLst>
                    <p:cond delay="indefinite"/>
                  </p:stCondLst>
                </p:cTn>
                <p:tgtEl>
                  <p:spTgt spid="5"/>
                </p:tgtEl>
              </p:cMediaNode>
            </p:video>
            <p:seq concurrent="1" nextAc="seek">
              <p:cTn id="53" restart="whenNotActive" fill="hold" evtFilter="cancelBubble" nodeType="interactiveSeq">
                <p:stCondLst>
                  <p:cond evt="onClick" delay="0">
                    <p:tgtEl>
                      <p:spTgt spid="5"/>
                    </p:tgtEl>
                  </p:cond>
                </p:stCondLst>
                <p:endSync evt="end" delay="0">
                  <p:rtn val="all"/>
                </p:endSync>
                <p:childTnLst>
                  <p:par>
                    <p:cTn id="54" fill="hold">
                      <p:stCondLst>
                        <p:cond delay="0"/>
                      </p:stCondLst>
                      <p:childTnLst>
                        <p:par>
                          <p:cTn id="55" fill="hold">
                            <p:stCondLst>
                              <p:cond delay="0"/>
                            </p:stCondLst>
                            <p:childTnLst>
                              <p:par>
                                <p:cTn id="56" presetID="2" presetClass="mediacall" presetSubtype="0" fill="hold" nodeType="clickEffect">
                                  <p:stCondLst>
                                    <p:cond delay="0"/>
                                  </p:stCondLst>
                                  <p:childTnLst>
                                    <p:cmd type="call" cmd="togglePause">
                                      <p:cBhvr>
                                        <p:cTn id="57" dur="1" fill="hold"/>
                                        <p:tgtEl>
                                          <p:spTgt spid="5"/>
                                        </p:tgtEl>
                                      </p:cBhvr>
                                    </p:cmd>
                                  </p:childTnLst>
                                </p:cTn>
                              </p:par>
                            </p:childTnLst>
                          </p:cTn>
                        </p:par>
                      </p:childTnLst>
                    </p:cTn>
                  </p:par>
                </p:childTnLst>
              </p:cTn>
              <p:nextCondLst>
                <p:cond evt="onClick" delay="0">
                  <p:tgtEl>
                    <p:spTgt spid="5"/>
                  </p:tgtEl>
                </p:cond>
              </p:nextCondLst>
            </p:seq>
            <p:video>
              <p:cMediaNode vol="80000">
                <p:cTn id="58" fill="hold" display="0">
                  <p:stCondLst>
                    <p:cond delay="indefinite"/>
                  </p:stCondLst>
                </p:cTn>
                <p:tgtEl>
                  <p:spTgt spid="10"/>
                </p:tgtEl>
              </p:cMediaNode>
            </p:video>
            <p:seq concurrent="1" nextAc="seek">
              <p:cTn id="59" restart="whenNotActive" fill="hold" evtFilter="cancelBubble" nodeType="interactiveSeq">
                <p:stCondLst>
                  <p:cond evt="onClick" delay="0">
                    <p:tgtEl>
                      <p:spTgt spid="10"/>
                    </p:tgtEl>
                  </p:cond>
                </p:stCondLst>
                <p:endSync evt="end" delay="0">
                  <p:rtn val="all"/>
                </p:endSync>
                <p:childTnLst>
                  <p:par>
                    <p:cTn id="60" fill="hold">
                      <p:stCondLst>
                        <p:cond delay="0"/>
                      </p:stCondLst>
                      <p:childTnLst>
                        <p:par>
                          <p:cTn id="61" fill="hold">
                            <p:stCondLst>
                              <p:cond delay="0"/>
                            </p:stCondLst>
                            <p:childTnLst>
                              <p:par>
                                <p:cTn id="62" presetID="2" presetClass="mediacall" presetSubtype="0" fill="hold" nodeType="clickEffect">
                                  <p:stCondLst>
                                    <p:cond delay="0"/>
                                  </p:stCondLst>
                                  <p:childTnLst>
                                    <p:cmd type="call" cmd="togglePause">
                                      <p:cBhvr>
                                        <p:cTn id="63"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D4F8D00-34D7-53C4-3105-AC6D40E0A61A}"/>
              </a:ext>
            </a:extLst>
          </p:cNvPr>
          <p:cNvSpPr>
            <a:spLocks noGrp="1"/>
          </p:cNvSpPr>
          <p:nvPr>
            <p:ph type="dt" sz="half" idx="10"/>
          </p:nvPr>
        </p:nvSpPr>
        <p:spPr/>
        <p:txBody>
          <a:bodyPr/>
          <a:lstStyle/>
          <a:p>
            <a:r>
              <a:rPr lang="en-CA" altLang="LID4096"/>
              <a:t>CSCW 2000, Philadelphia, PA</a:t>
            </a:r>
          </a:p>
        </p:txBody>
      </p:sp>
      <p:sp>
        <p:nvSpPr>
          <p:cNvPr id="90114" name="Rectangle 2">
            <a:extLst>
              <a:ext uri="{FF2B5EF4-FFF2-40B4-BE49-F238E27FC236}">
                <a16:creationId xmlns:a16="http://schemas.microsoft.com/office/drawing/2014/main" id="{B6A512EE-DFDC-15B6-2D32-BD188B8DEC69}"/>
              </a:ext>
            </a:extLst>
          </p:cNvPr>
          <p:cNvSpPr>
            <a:spLocks noGrp="1" noChangeArrowheads="1"/>
          </p:cNvSpPr>
          <p:nvPr>
            <p:ph type="title"/>
          </p:nvPr>
        </p:nvSpPr>
        <p:spPr/>
        <p:txBody>
          <a:bodyPr/>
          <a:lstStyle/>
          <a:p>
            <a:r>
              <a:rPr lang="en-CA" altLang="LID4096">
                <a:solidFill>
                  <a:schemeClr val="tx1"/>
                </a:solidFill>
              </a:rPr>
              <a:t>Application of Results</a:t>
            </a:r>
          </a:p>
        </p:txBody>
      </p:sp>
      <p:sp>
        <p:nvSpPr>
          <p:cNvPr id="90115" name="Rectangle 3">
            <a:extLst>
              <a:ext uri="{FF2B5EF4-FFF2-40B4-BE49-F238E27FC236}">
                <a16:creationId xmlns:a16="http://schemas.microsoft.com/office/drawing/2014/main" id="{8FC49EB0-FB28-6E3D-275C-FAAE63DB8ADB}"/>
              </a:ext>
            </a:extLst>
          </p:cNvPr>
          <p:cNvSpPr>
            <a:spLocks noGrp="1" noChangeArrowheads="1"/>
          </p:cNvSpPr>
          <p:nvPr>
            <p:ph type="body" idx="1"/>
          </p:nvPr>
        </p:nvSpPr>
        <p:spPr/>
        <p:txBody>
          <a:bodyPr/>
          <a:lstStyle/>
          <a:p>
            <a:r>
              <a:rPr lang="en-CA" altLang="LID4096"/>
              <a:t>Use blur filter to levels 3, 5, and 10</a:t>
            </a:r>
          </a:p>
          <a:p>
            <a:r>
              <a:rPr lang="en-CA" altLang="LID4096"/>
              <a:t>Level in effect is reciprocal, mutually-decided</a:t>
            </a:r>
          </a:p>
          <a:p>
            <a:r>
              <a:rPr lang="en-CA" altLang="LID4096"/>
              <a:t>Implicit, reactive control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0A65E1-78CA-6ED1-C290-1954D1CDFBA6}"/>
              </a:ext>
            </a:extLst>
          </p:cNvPr>
          <p:cNvSpPr>
            <a:spLocks noGrp="1"/>
          </p:cNvSpPr>
          <p:nvPr>
            <p:ph type="dt" sz="half" idx="10"/>
          </p:nvPr>
        </p:nvSpPr>
        <p:spPr/>
        <p:txBody>
          <a:bodyPr/>
          <a:lstStyle/>
          <a:p>
            <a:r>
              <a:rPr lang="en-CA" altLang="LID4096"/>
              <a:t>CSCW 2000, Philadelphia, PA</a:t>
            </a:r>
          </a:p>
        </p:txBody>
      </p:sp>
      <p:grpSp>
        <p:nvGrpSpPr>
          <p:cNvPr id="98306" name="Group 2">
            <a:extLst>
              <a:ext uri="{FF2B5EF4-FFF2-40B4-BE49-F238E27FC236}">
                <a16:creationId xmlns:a16="http://schemas.microsoft.com/office/drawing/2014/main" id="{41F7934B-F599-6EB2-287F-83220EB8580B}"/>
              </a:ext>
            </a:extLst>
          </p:cNvPr>
          <p:cNvGrpSpPr>
            <a:grpSpLocks/>
          </p:cNvGrpSpPr>
          <p:nvPr/>
        </p:nvGrpSpPr>
        <p:grpSpPr bwMode="auto">
          <a:xfrm>
            <a:off x="0" y="381000"/>
            <a:ext cx="9144000" cy="6156325"/>
            <a:chOff x="0" y="240"/>
            <a:chExt cx="5760" cy="3878"/>
          </a:xfrm>
        </p:grpSpPr>
        <p:sp>
          <p:nvSpPr>
            <p:cNvPr id="98307" name="Text Box 3">
              <a:extLst>
                <a:ext uri="{FF2B5EF4-FFF2-40B4-BE49-F238E27FC236}">
                  <a16:creationId xmlns:a16="http://schemas.microsoft.com/office/drawing/2014/main" id="{A7A9A6E0-7AEF-62CC-22CD-3C4EFB6AA9AE}"/>
                </a:ext>
              </a:extLst>
            </p:cNvPr>
            <p:cNvSpPr txBox="1">
              <a:spLocks noChangeArrowheads="1"/>
            </p:cNvSpPr>
            <p:nvPr/>
          </p:nvSpPr>
          <p:spPr bwMode="auto">
            <a:xfrm>
              <a:off x="48" y="240"/>
              <a:ext cx="283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3200">
                  <a:latin typeface="Tahoma" panose="020B0604030504040204" pitchFamily="34" charset="0"/>
                </a:rPr>
                <a:t>Alice Working Alone</a:t>
              </a:r>
            </a:p>
          </p:txBody>
        </p:sp>
        <p:sp>
          <p:nvSpPr>
            <p:cNvPr id="98308" name="Text Box 4">
              <a:extLst>
                <a:ext uri="{FF2B5EF4-FFF2-40B4-BE49-F238E27FC236}">
                  <a16:creationId xmlns:a16="http://schemas.microsoft.com/office/drawing/2014/main" id="{A79FD744-30F5-4581-4794-BBADB1B37CFB}"/>
                </a:ext>
              </a:extLst>
            </p:cNvPr>
            <p:cNvSpPr txBox="1">
              <a:spLocks noChangeArrowheads="1"/>
            </p:cNvSpPr>
            <p:nvPr/>
          </p:nvSpPr>
          <p:spPr bwMode="auto">
            <a:xfrm>
              <a:off x="2880" y="240"/>
              <a:ext cx="288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3200">
                  <a:latin typeface="Tahoma" panose="020B0604030504040204" pitchFamily="34" charset="0"/>
                </a:rPr>
                <a:t>Bob Working Alone</a:t>
              </a:r>
            </a:p>
          </p:txBody>
        </p:sp>
        <p:sp>
          <p:nvSpPr>
            <p:cNvPr id="98309" name="Text Box 5">
              <a:extLst>
                <a:ext uri="{FF2B5EF4-FFF2-40B4-BE49-F238E27FC236}">
                  <a16:creationId xmlns:a16="http://schemas.microsoft.com/office/drawing/2014/main" id="{D03E2ECE-59D3-FCE0-924D-4EFA22BD314B}"/>
                </a:ext>
              </a:extLst>
            </p:cNvPr>
            <p:cNvSpPr txBox="1">
              <a:spLocks noChangeArrowheads="1"/>
            </p:cNvSpPr>
            <p:nvPr/>
          </p:nvSpPr>
          <p:spPr bwMode="auto">
            <a:xfrm>
              <a:off x="2880" y="1848"/>
              <a:ext cx="28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CA" altLang="LID4096">
                  <a:latin typeface="Tahoma" panose="020B0604030504040204" pitchFamily="34" charset="0"/>
                </a:rPr>
                <a:t>Not Interested</a:t>
              </a:r>
            </a:p>
          </p:txBody>
        </p:sp>
        <p:sp>
          <p:nvSpPr>
            <p:cNvPr id="98310" name="Text Box 6">
              <a:extLst>
                <a:ext uri="{FF2B5EF4-FFF2-40B4-BE49-F238E27FC236}">
                  <a16:creationId xmlns:a16="http://schemas.microsoft.com/office/drawing/2014/main" id="{D94D03AD-08D3-3CE8-80CE-BE3B26C0F49F}"/>
                </a:ext>
              </a:extLst>
            </p:cNvPr>
            <p:cNvSpPr txBox="1">
              <a:spLocks noChangeArrowheads="1"/>
            </p:cNvSpPr>
            <p:nvPr/>
          </p:nvSpPr>
          <p:spPr bwMode="auto">
            <a:xfrm>
              <a:off x="0" y="1848"/>
              <a:ext cx="28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CA" altLang="LID4096">
                  <a:latin typeface="Tahoma" panose="020B0604030504040204" pitchFamily="34" charset="0"/>
                </a:rPr>
                <a:t>Not Interested</a:t>
              </a:r>
            </a:p>
          </p:txBody>
        </p:sp>
        <p:sp>
          <p:nvSpPr>
            <p:cNvPr id="98311" name="Text Box 7">
              <a:extLst>
                <a:ext uri="{FF2B5EF4-FFF2-40B4-BE49-F238E27FC236}">
                  <a16:creationId xmlns:a16="http://schemas.microsoft.com/office/drawing/2014/main" id="{E1572510-F516-EDE0-B768-23DF42EAE030}"/>
                </a:ext>
              </a:extLst>
            </p:cNvPr>
            <p:cNvSpPr txBox="1">
              <a:spLocks noChangeArrowheads="1"/>
            </p:cNvSpPr>
            <p:nvPr/>
          </p:nvSpPr>
          <p:spPr bwMode="auto">
            <a:xfrm>
              <a:off x="0" y="3600"/>
              <a:ext cx="5760"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a:latin typeface="Tahoma" panose="020B0604030504040204" pitchFamily="34" charset="0"/>
                </a:rPr>
                <a:t>Low Fidelity (Level 3)</a:t>
              </a:r>
            </a:p>
            <a:p>
              <a:pPr algn="ctr"/>
              <a:r>
                <a:rPr lang="en-CA" altLang="LID4096">
                  <a:latin typeface="Tahoma" panose="020B0604030504040204" pitchFamily="34" charset="0"/>
                </a:rPr>
                <a:t>Favour Privacy over Awareness</a:t>
              </a:r>
            </a:p>
          </p:txBody>
        </p:sp>
        <p:grpSp>
          <p:nvGrpSpPr>
            <p:cNvPr id="98312" name="Group 8">
              <a:extLst>
                <a:ext uri="{FF2B5EF4-FFF2-40B4-BE49-F238E27FC236}">
                  <a16:creationId xmlns:a16="http://schemas.microsoft.com/office/drawing/2014/main" id="{29FB5ED4-119A-4134-89E2-8E197EFB5AC5}"/>
                </a:ext>
              </a:extLst>
            </p:cNvPr>
            <p:cNvGrpSpPr>
              <a:grpSpLocks/>
            </p:cNvGrpSpPr>
            <p:nvPr/>
          </p:nvGrpSpPr>
          <p:grpSpPr bwMode="auto">
            <a:xfrm>
              <a:off x="3300" y="960"/>
              <a:ext cx="2040" cy="781"/>
              <a:chOff x="3120" y="2400"/>
              <a:chExt cx="2040" cy="781"/>
            </a:xfrm>
          </p:grpSpPr>
          <p:pic>
            <p:nvPicPr>
              <p:cNvPr id="98313" name="Picture 9">
                <a:extLst>
                  <a:ext uri="{FF2B5EF4-FFF2-40B4-BE49-F238E27FC236}">
                    <a16:creationId xmlns:a16="http://schemas.microsoft.com/office/drawing/2014/main" id="{1596FB7F-4F82-8943-1DA8-368AFED194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0" y="2640"/>
                <a:ext cx="508" cy="469"/>
              </a:xfrm>
              <a:prstGeom prst="rect">
                <a:avLst/>
              </a:prstGeom>
              <a:noFill/>
              <a:extLst>
                <a:ext uri="{909E8E84-426E-40DD-AFC4-6F175D3DCCD1}">
                  <a14:hiddenFill xmlns:a14="http://schemas.microsoft.com/office/drawing/2010/main">
                    <a:solidFill>
                      <a:srgbClr val="FFFFFF"/>
                    </a:solidFill>
                  </a14:hiddenFill>
                </a:ext>
              </a:extLst>
            </p:spPr>
          </p:pic>
          <p:grpSp>
            <p:nvGrpSpPr>
              <p:cNvPr id="98314" name="Group 10">
                <a:extLst>
                  <a:ext uri="{FF2B5EF4-FFF2-40B4-BE49-F238E27FC236}">
                    <a16:creationId xmlns:a16="http://schemas.microsoft.com/office/drawing/2014/main" id="{DB5184DC-6A14-BCFE-AAC8-DE52A0D2B932}"/>
                  </a:ext>
                </a:extLst>
              </p:cNvPr>
              <p:cNvGrpSpPr>
                <a:grpSpLocks/>
              </p:cNvGrpSpPr>
              <p:nvPr/>
            </p:nvGrpSpPr>
            <p:grpSpPr bwMode="auto">
              <a:xfrm flipH="1">
                <a:off x="4920" y="2400"/>
                <a:ext cx="240" cy="781"/>
                <a:chOff x="2872" y="899"/>
                <a:chExt cx="659" cy="2523"/>
              </a:xfrm>
            </p:grpSpPr>
            <p:sp>
              <p:nvSpPr>
                <p:cNvPr id="98315" name="Freeform 11">
                  <a:extLst>
                    <a:ext uri="{FF2B5EF4-FFF2-40B4-BE49-F238E27FC236}">
                      <a16:creationId xmlns:a16="http://schemas.microsoft.com/office/drawing/2014/main" id="{F2584963-2736-AF1B-DBD2-BCD3F552CE0D}"/>
                    </a:ext>
                  </a:extLst>
                </p:cNvPr>
                <p:cNvSpPr>
                  <a:spLocks/>
                </p:cNvSpPr>
                <p:nvPr/>
              </p:nvSpPr>
              <p:spPr bwMode="auto">
                <a:xfrm>
                  <a:off x="3068" y="899"/>
                  <a:ext cx="425" cy="546"/>
                </a:xfrm>
                <a:custGeom>
                  <a:avLst/>
                  <a:gdLst>
                    <a:gd name="T0" fmla="*/ 0 w 425"/>
                    <a:gd name="T1" fmla="*/ 230 h 546"/>
                    <a:gd name="T2" fmla="*/ 31 w 425"/>
                    <a:gd name="T3" fmla="*/ 118 h 546"/>
                    <a:gd name="T4" fmla="*/ 71 w 425"/>
                    <a:gd name="T5" fmla="*/ 61 h 546"/>
                    <a:gd name="T6" fmla="*/ 122 w 425"/>
                    <a:gd name="T7" fmla="*/ 20 h 546"/>
                    <a:gd name="T8" fmla="*/ 173 w 425"/>
                    <a:gd name="T9" fmla="*/ 0 h 546"/>
                    <a:gd name="T10" fmla="*/ 240 w 425"/>
                    <a:gd name="T11" fmla="*/ 6 h 546"/>
                    <a:gd name="T12" fmla="*/ 284 w 425"/>
                    <a:gd name="T13" fmla="*/ 51 h 546"/>
                    <a:gd name="T14" fmla="*/ 324 w 425"/>
                    <a:gd name="T15" fmla="*/ 132 h 546"/>
                    <a:gd name="T16" fmla="*/ 341 w 425"/>
                    <a:gd name="T17" fmla="*/ 240 h 546"/>
                    <a:gd name="T18" fmla="*/ 341 w 425"/>
                    <a:gd name="T19" fmla="*/ 363 h 546"/>
                    <a:gd name="T20" fmla="*/ 422 w 425"/>
                    <a:gd name="T21" fmla="*/ 447 h 546"/>
                    <a:gd name="T22" fmla="*/ 425 w 425"/>
                    <a:gd name="T23" fmla="*/ 485 h 546"/>
                    <a:gd name="T24" fmla="*/ 412 w 425"/>
                    <a:gd name="T25" fmla="*/ 488 h 546"/>
                    <a:gd name="T26" fmla="*/ 334 w 425"/>
                    <a:gd name="T27" fmla="*/ 413 h 546"/>
                    <a:gd name="T28" fmla="*/ 311 w 425"/>
                    <a:gd name="T29" fmla="*/ 468 h 546"/>
                    <a:gd name="T30" fmla="*/ 264 w 425"/>
                    <a:gd name="T31" fmla="*/ 515 h 546"/>
                    <a:gd name="T32" fmla="*/ 220 w 425"/>
                    <a:gd name="T33" fmla="*/ 539 h 546"/>
                    <a:gd name="T34" fmla="*/ 149 w 425"/>
                    <a:gd name="T35" fmla="*/ 546 h 546"/>
                    <a:gd name="T36" fmla="*/ 58 w 425"/>
                    <a:gd name="T37" fmla="*/ 508 h 546"/>
                    <a:gd name="T38" fmla="*/ 17 w 425"/>
                    <a:gd name="T39" fmla="*/ 427 h 546"/>
                    <a:gd name="T40" fmla="*/ 0 w 425"/>
                    <a:gd name="T41" fmla="*/ 346 h 546"/>
                    <a:gd name="T42" fmla="*/ 0 w 425"/>
                    <a:gd name="T43" fmla="*/ 230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5" h="546">
                      <a:moveTo>
                        <a:pt x="0" y="230"/>
                      </a:moveTo>
                      <a:lnTo>
                        <a:pt x="31" y="118"/>
                      </a:lnTo>
                      <a:lnTo>
                        <a:pt x="71" y="61"/>
                      </a:lnTo>
                      <a:lnTo>
                        <a:pt x="122" y="20"/>
                      </a:lnTo>
                      <a:lnTo>
                        <a:pt x="173" y="0"/>
                      </a:lnTo>
                      <a:lnTo>
                        <a:pt x="240" y="6"/>
                      </a:lnTo>
                      <a:lnTo>
                        <a:pt x="284" y="51"/>
                      </a:lnTo>
                      <a:lnTo>
                        <a:pt x="324" y="132"/>
                      </a:lnTo>
                      <a:lnTo>
                        <a:pt x="341" y="240"/>
                      </a:lnTo>
                      <a:lnTo>
                        <a:pt x="341" y="363"/>
                      </a:lnTo>
                      <a:lnTo>
                        <a:pt x="422" y="447"/>
                      </a:lnTo>
                      <a:lnTo>
                        <a:pt x="425" y="485"/>
                      </a:lnTo>
                      <a:lnTo>
                        <a:pt x="412" y="488"/>
                      </a:lnTo>
                      <a:lnTo>
                        <a:pt x="334" y="413"/>
                      </a:lnTo>
                      <a:lnTo>
                        <a:pt x="311" y="468"/>
                      </a:lnTo>
                      <a:lnTo>
                        <a:pt x="264" y="515"/>
                      </a:lnTo>
                      <a:lnTo>
                        <a:pt x="220" y="539"/>
                      </a:lnTo>
                      <a:lnTo>
                        <a:pt x="149" y="546"/>
                      </a:lnTo>
                      <a:lnTo>
                        <a:pt x="58" y="508"/>
                      </a:lnTo>
                      <a:lnTo>
                        <a:pt x="17" y="427"/>
                      </a:lnTo>
                      <a:lnTo>
                        <a:pt x="0" y="346"/>
                      </a:lnTo>
                      <a:lnTo>
                        <a:pt x="0" y="2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8316" name="Freeform 12">
                  <a:extLst>
                    <a:ext uri="{FF2B5EF4-FFF2-40B4-BE49-F238E27FC236}">
                      <a16:creationId xmlns:a16="http://schemas.microsoft.com/office/drawing/2014/main" id="{66B6B736-FEC3-4AA8-8EAA-0504734A5994}"/>
                    </a:ext>
                  </a:extLst>
                </p:cNvPr>
                <p:cNvSpPr>
                  <a:spLocks/>
                </p:cNvSpPr>
                <p:nvPr/>
              </p:nvSpPr>
              <p:spPr bwMode="auto">
                <a:xfrm>
                  <a:off x="3024" y="1486"/>
                  <a:ext cx="379" cy="879"/>
                </a:xfrm>
                <a:custGeom>
                  <a:avLst/>
                  <a:gdLst>
                    <a:gd name="T0" fmla="*/ 55 w 379"/>
                    <a:gd name="T1" fmla="*/ 57 h 879"/>
                    <a:gd name="T2" fmla="*/ 102 w 379"/>
                    <a:gd name="T3" fmla="*/ 20 h 879"/>
                    <a:gd name="T4" fmla="*/ 156 w 379"/>
                    <a:gd name="T5" fmla="*/ 6 h 879"/>
                    <a:gd name="T6" fmla="*/ 207 w 379"/>
                    <a:gd name="T7" fmla="*/ 0 h 879"/>
                    <a:gd name="T8" fmla="*/ 275 w 379"/>
                    <a:gd name="T9" fmla="*/ 10 h 879"/>
                    <a:gd name="T10" fmla="*/ 349 w 379"/>
                    <a:gd name="T11" fmla="*/ 57 h 879"/>
                    <a:gd name="T12" fmla="*/ 379 w 379"/>
                    <a:gd name="T13" fmla="*/ 141 h 879"/>
                    <a:gd name="T14" fmla="*/ 379 w 379"/>
                    <a:gd name="T15" fmla="*/ 270 h 879"/>
                    <a:gd name="T16" fmla="*/ 376 w 379"/>
                    <a:gd name="T17" fmla="*/ 392 h 879"/>
                    <a:gd name="T18" fmla="*/ 339 w 379"/>
                    <a:gd name="T19" fmla="*/ 578 h 879"/>
                    <a:gd name="T20" fmla="*/ 308 w 379"/>
                    <a:gd name="T21" fmla="*/ 730 h 879"/>
                    <a:gd name="T22" fmla="*/ 275 w 379"/>
                    <a:gd name="T23" fmla="*/ 828 h 879"/>
                    <a:gd name="T24" fmla="*/ 204 w 379"/>
                    <a:gd name="T25" fmla="*/ 879 h 879"/>
                    <a:gd name="T26" fmla="*/ 102 w 379"/>
                    <a:gd name="T27" fmla="*/ 868 h 879"/>
                    <a:gd name="T28" fmla="*/ 51 w 379"/>
                    <a:gd name="T29" fmla="*/ 791 h 879"/>
                    <a:gd name="T30" fmla="*/ 21 w 379"/>
                    <a:gd name="T31" fmla="*/ 676 h 879"/>
                    <a:gd name="T32" fmla="*/ 4 w 379"/>
                    <a:gd name="T33" fmla="*/ 547 h 879"/>
                    <a:gd name="T34" fmla="*/ 0 w 379"/>
                    <a:gd name="T35" fmla="*/ 354 h 879"/>
                    <a:gd name="T36" fmla="*/ 14 w 379"/>
                    <a:gd name="T37" fmla="*/ 219 h 879"/>
                    <a:gd name="T38" fmla="*/ 34 w 379"/>
                    <a:gd name="T39" fmla="*/ 98 h 879"/>
                    <a:gd name="T40" fmla="*/ 55 w 379"/>
                    <a:gd name="T41" fmla="*/ 57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9" h="879">
                      <a:moveTo>
                        <a:pt x="55" y="57"/>
                      </a:moveTo>
                      <a:lnTo>
                        <a:pt x="102" y="20"/>
                      </a:lnTo>
                      <a:lnTo>
                        <a:pt x="156" y="6"/>
                      </a:lnTo>
                      <a:lnTo>
                        <a:pt x="207" y="0"/>
                      </a:lnTo>
                      <a:lnTo>
                        <a:pt x="275" y="10"/>
                      </a:lnTo>
                      <a:lnTo>
                        <a:pt x="349" y="57"/>
                      </a:lnTo>
                      <a:lnTo>
                        <a:pt x="379" y="141"/>
                      </a:lnTo>
                      <a:lnTo>
                        <a:pt x="379" y="270"/>
                      </a:lnTo>
                      <a:lnTo>
                        <a:pt x="376" y="392"/>
                      </a:lnTo>
                      <a:lnTo>
                        <a:pt x="339" y="578"/>
                      </a:lnTo>
                      <a:lnTo>
                        <a:pt x="308" y="730"/>
                      </a:lnTo>
                      <a:lnTo>
                        <a:pt x="275" y="828"/>
                      </a:lnTo>
                      <a:lnTo>
                        <a:pt x="204" y="879"/>
                      </a:lnTo>
                      <a:lnTo>
                        <a:pt x="102" y="868"/>
                      </a:lnTo>
                      <a:lnTo>
                        <a:pt x="51" y="791"/>
                      </a:lnTo>
                      <a:lnTo>
                        <a:pt x="21" y="676"/>
                      </a:lnTo>
                      <a:lnTo>
                        <a:pt x="4" y="547"/>
                      </a:lnTo>
                      <a:lnTo>
                        <a:pt x="0" y="354"/>
                      </a:lnTo>
                      <a:lnTo>
                        <a:pt x="14" y="219"/>
                      </a:lnTo>
                      <a:lnTo>
                        <a:pt x="34" y="98"/>
                      </a:lnTo>
                      <a:lnTo>
                        <a:pt x="55"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8317" name="Freeform 13">
                  <a:extLst>
                    <a:ext uri="{FF2B5EF4-FFF2-40B4-BE49-F238E27FC236}">
                      <a16:creationId xmlns:a16="http://schemas.microsoft.com/office/drawing/2014/main" id="{D85F5C7B-BEF6-3186-9419-CAD77538AA48}"/>
                    </a:ext>
                  </a:extLst>
                </p:cNvPr>
                <p:cNvSpPr>
                  <a:spLocks/>
                </p:cNvSpPr>
                <p:nvPr/>
              </p:nvSpPr>
              <p:spPr bwMode="auto">
                <a:xfrm>
                  <a:off x="2872" y="1485"/>
                  <a:ext cx="223" cy="1082"/>
                </a:xfrm>
                <a:custGeom>
                  <a:avLst/>
                  <a:gdLst>
                    <a:gd name="T0" fmla="*/ 153 w 223"/>
                    <a:gd name="T1" fmla="*/ 7 h 1082"/>
                    <a:gd name="T2" fmla="*/ 207 w 223"/>
                    <a:gd name="T3" fmla="*/ 0 h 1082"/>
                    <a:gd name="T4" fmla="*/ 223 w 223"/>
                    <a:gd name="T5" fmla="*/ 48 h 1082"/>
                    <a:gd name="T6" fmla="*/ 196 w 223"/>
                    <a:gd name="T7" fmla="*/ 109 h 1082"/>
                    <a:gd name="T8" fmla="*/ 156 w 223"/>
                    <a:gd name="T9" fmla="*/ 142 h 1082"/>
                    <a:gd name="T10" fmla="*/ 122 w 223"/>
                    <a:gd name="T11" fmla="*/ 223 h 1082"/>
                    <a:gd name="T12" fmla="*/ 82 w 223"/>
                    <a:gd name="T13" fmla="*/ 332 h 1082"/>
                    <a:gd name="T14" fmla="*/ 65 w 223"/>
                    <a:gd name="T15" fmla="*/ 433 h 1082"/>
                    <a:gd name="T16" fmla="*/ 55 w 223"/>
                    <a:gd name="T17" fmla="*/ 605 h 1082"/>
                    <a:gd name="T18" fmla="*/ 65 w 223"/>
                    <a:gd name="T19" fmla="*/ 767 h 1082"/>
                    <a:gd name="T20" fmla="*/ 85 w 223"/>
                    <a:gd name="T21" fmla="*/ 842 h 1082"/>
                    <a:gd name="T22" fmla="*/ 71 w 223"/>
                    <a:gd name="T23" fmla="*/ 923 h 1082"/>
                    <a:gd name="T24" fmla="*/ 55 w 223"/>
                    <a:gd name="T25" fmla="*/ 984 h 1082"/>
                    <a:gd name="T26" fmla="*/ 61 w 223"/>
                    <a:gd name="T27" fmla="*/ 1082 h 1082"/>
                    <a:gd name="T28" fmla="*/ 34 w 223"/>
                    <a:gd name="T29" fmla="*/ 1075 h 1082"/>
                    <a:gd name="T30" fmla="*/ 11 w 223"/>
                    <a:gd name="T31" fmla="*/ 994 h 1082"/>
                    <a:gd name="T32" fmla="*/ 0 w 223"/>
                    <a:gd name="T33" fmla="*/ 923 h 1082"/>
                    <a:gd name="T34" fmla="*/ 31 w 223"/>
                    <a:gd name="T35" fmla="*/ 828 h 1082"/>
                    <a:gd name="T36" fmla="*/ 21 w 223"/>
                    <a:gd name="T37" fmla="*/ 740 h 1082"/>
                    <a:gd name="T38" fmla="*/ 11 w 223"/>
                    <a:gd name="T39" fmla="*/ 598 h 1082"/>
                    <a:gd name="T40" fmla="*/ 11 w 223"/>
                    <a:gd name="T41" fmla="*/ 426 h 1082"/>
                    <a:gd name="T42" fmla="*/ 31 w 223"/>
                    <a:gd name="T43" fmla="*/ 244 h 1082"/>
                    <a:gd name="T44" fmla="*/ 65 w 223"/>
                    <a:gd name="T45" fmla="*/ 109 h 1082"/>
                    <a:gd name="T46" fmla="*/ 102 w 223"/>
                    <a:gd name="T47" fmla="*/ 38 h 1082"/>
                    <a:gd name="T48" fmla="*/ 153 w 223"/>
                    <a:gd name="T49" fmla="*/ 7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1082">
                      <a:moveTo>
                        <a:pt x="153" y="7"/>
                      </a:moveTo>
                      <a:lnTo>
                        <a:pt x="207" y="0"/>
                      </a:lnTo>
                      <a:lnTo>
                        <a:pt x="223" y="48"/>
                      </a:lnTo>
                      <a:lnTo>
                        <a:pt x="196" y="109"/>
                      </a:lnTo>
                      <a:lnTo>
                        <a:pt x="156" y="142"/>
                      </a:lnTo>
                      <a:lnTo>
                        <a:pt x="122" y="223"/>
                      </a:lnTo>
                      <a:lnTo>
                        <a:pt x="82" y="332"/>
                      </a:lnTo>
                      <a:lnTo>
                        <a:pt x="65" y="433"/>
                      </a:lnTo>
                      <a:lnTo>
                        <a:pt x="55" y="605"/>
                      </a:lnTo>
                      <a:lnTo>
                        <a:pt x="65" y="767"/>
                      </a:lnTo>
                      <a:lnTo>
                        <a:pt x="85" y="842"/>
                      </a:lnTo>
                      <a:lnTo>
                        <a:pt x="71" y="923"/>
                      </a:lnTo>
                      <a:lnTo>
                        <a:pt x="55" y="984"/>
                      </a:lnTo>
                      <a:lnTo>
                        <a:pt x="61" y="1082"/>
                      </a:lnTo>
                      <a:lnTo>
                        <a:pt x="34" y="1075"/>
                      </a:lnTo>
                      <a:lnTo>
                        <a:pt x="11" y="994"/>
                      </a:lnTo>
                      <a:lnTo>
                        <a:pt x="0" y="923"/>
                      </a:lnTo>
                      <a:lnTo>
                        <a:pt x="31" y="828"/>
                      </a:lnTo>
                      <a:lnTo>
                        <a:pt x="21" y="740"/>
                      </a:lnTo>
                      <a:lnTo>
                        <a:pt x="11" y="598"/>
                      </a:lnTo>
                      <a:lnTo>
                        <a:pt x="11" y="426"/>
                      </a:lnTo>
                      <a:lnTo>
                        <a:pt x="31" y="244"/>
                      </a:lnTo>
                      <a:lnTo>
                        <a:pt x="65" y="109"/>
                      </a:lnTo>
                      <a:lnTo>
                        <a:pt x="102" y="38"/>
                      </a:lnTo>
                      <a:lnTo>
                        <a:pt x="15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8318" name="Freeform 14">
                  <a:extLst>
                    <a:ext uri="{FF2B5EF4-FFF2-40B4-BE49-F238E27FC236}">
                      <a16:creationId xmlns:a16="http://schemas.microsoft.com/office/drawing/2014/main" id="{05ADDFE4-9575-D076-D9D3-346B1B7F8E83}"/>
                    </a:ext>
                  </a:extLst>
                </p:cNvPr>
                <p:cNvSpPr>
                  <a:spLocks/>
                </p:cNvSpPr>
                <p:nvPr/>
              </p:nvSpPr>
              <p:spPr bwMode="auto">
                <a:xfrm>
                  <a:off x="3359" y="1513"/>
                  <a:ext cx="142" cy="1028"/>
                </a:xfrm>
                <a:custGeom>
                  <a:avLst/>
                  <a:gdLst>
                    <a:gd name="T0" fmla="*/ 3 w 142"/>
                    <a:gd name="T1" fmla="*/ 3 h 1028"/>
                    <a:gd name="T2" fmla="*/ 61 w 142"/>
                    <a:gd name="T3" fmla="*/ 0 h 1028"/>
                    <a:gd name="T4" fmla="*/ 101 w 142"/>
                    <a:gd name="T5" fmla="*/ 81 h 1028"/>
                    <a:gd name="T6" fmla="*/ 142 w 142"/>
                    <a:gd name="T7" fmla="*/ 304 h 1028"/>
                    <a:gd name="T8" fmla="*/ 142 w 142"/>
                    <a:gd name="T9" fmla="*/ 561 h 1028"/>
                    <a:gd name="T10" fmla="*/ 122 w 142"/>
                    <a:gd name="T11" fmla="*/ 781 h 1028"/>
                    <a:gd name="T12" fmla="*/ 142 w 142"/>
                    <a:gd name="T13" fmla="*/ 856 h 1028"/>
                    <a:gd name="T14" fmla="*/ 142 w 142"/>
                    <a:gd name="T15" fmla="*/ 957 h 1028"/>
                    <a:gd name="T16" fmla="*/ 122 w 142"/>
                    <a:gd name="T17" fmla="*/ 1028 h 1028"/>
                    <a:gd name="T18" fmla="*/ 95 w 142"/>
                    <a:gd name="T19" fmla="*/ 964 h 1028"/>
                    <a:gd name="T20" fmla="*/ 81 w 142"/>
                    <a:gd name="T21" fmla="*/ 866 h 1028"/>
                    <a:gd name="T22" fmla="*/ 51 w 142"/>
                    <a:gd name="T23" fmla="*/ 791 h 1028"/>
                    <a:gd name="T24" fmla="*/ 85 w 142"/>
                    <a:gd name="T25" fmla="*/ 724 h 1028"/>
                    <a:gd name="T26" fmla="*/ 105 w 142"/>
                    <a:gd name="T27" fmla="*/ 561 h 1028"/>
                    <a:gd name="T28" fmla="*/ 105 w 142"/>
                    <a:gd name="T29" fmla="*/ 409 h 1028"/>
                    <a:gd name="T30" fmla="*/ 85 w 142"/>
                    <a:gd name="T31" fmla="*/ 257 h 1028"/>
                    <a:gd name="T32" fmla="*/ 44 w 142"/>
                    <a:gd name="T33" fmla="*/ 145 h 1028"/>
                    <a:gd name="T34" fmla="*/ 0 w 142"/>
                    <a:gd name="T35" fmla="*/ 91 h 1028"/>
                    <a:gd name="T36" fmla="*/ 3 w 142"/>
                    <a:gd name="T37" fmla="*/ 3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2" h="1028">
                      <a:moveTo>
                        <a:pt x="3" y="3"/>
                      </a:moveTo>
                      <a:lnTo>
                        <a:pt x="61" y="0"/>
                      </a:lnTo>
                      <a:lnTo>
                        <a:pt x="101" y="81"/>
                      </a:lnTo>
                      <a:lnTo>
                        <a:pt x="142" y="304"/>
                      </a:lnTo>
                      <a:lnTo>
                        <a:pt x="142" y="561"/>
                      </a:lnTo>
                      <a:lnTo>
                        <a:pt x="122" y="781"/>
                      </a:lnTo>
                      <a:lnTo>
                        <a:pt x="142" y="856"/>
                      </a:lnTo>
                      <a:lnTo>
                        <a:pt x="142" y="957"/>
                      </a:lnTo>
                      <a:lnTo>
                        <a:pt x="122" y="1028"/>
                      </a:lnTo>
                      <a:lnTo>
                        <a:pt x="95" y="964"/>
                      </a:lnTo>
                      <a:lnTo>
                        <a:pt x="81" y="866"/>
                      </a:lnTo>
                      <a:lnTo>
                        <a:pt x="51" y="791"/>
                      </a:lnTo>
                      <a:lnTo>
                        <a:pt x="85" y="724"/>
                      </a:lnTo>
                      <a:lnTo>
                        <a:pt x="105" y="561"/>
                      </a:lnTo>
                      <a:lnTo>
                        <a:pt x="105" y="409"/>
                      </a:lnTo>
                      <a:lnTo>
                        <a:pt x="85" y="257"/>
                      </a:lnTo>
                      <a:lnTo>
                        <a:pt x="44" y="145"/>
                      </a:lnTo>
                      <a:lnTo>
                        <a:pt x="0" y="91"/>
                      </a:lnTo>
                      <a:lnTo>
                        <a:pt x="3"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8319" name="Freeform 15">
                  <a:extLst>
                    <a:ext uri="{FF2B5EF4-FFF2-40B4-BE49-F238E27FC236}">
                      <a16:creationId xmlns:a16="http://schemas.microsoft.com/office/drawing/2014/main" id="{2E75B192-50D0-38DC-1DAD-982435144888}"/>
                    </a:ext>
                  </a:extLst>
                </p:cNvPr>
                <p:cNvSpPr>
                  <a:spLocks/>
                </p:cNvSpPr>
                <p:nvPr/>
              </p:nvSpPr>
              <p:spPr bwMode="auto">
                <a:xfrm>
                  <a:off x="3024" y="2190"/>
                  <a:ext cx="320" cy="1232"/>
                </a:xfrm>
                <a:custGeom>
                  <a:avLst/>
                  <a:gdLst>
                    <a:gd name="T0" fmla="*/ 32 w 320"/>
                    <a:gd name="T1" fmla="*/ 0 h 1232"/>
                    <a:gd name="T2" fmla="*/ 69 w 320"/>
                    <a:gd name="T3" fmla="*/ 51 h 1232"/>
                    <a:gd name="T4" fmla="*/ 84 w 320"/>
                    <a:gd name="T5" fmla="*/ 103 h 1232"/>
                    <a:gd name="T6" fmla="*/ 99 w 320"/>
                    <a:gd name="T7" fmla="*/ 282 h 1232"/>
                    <a:gd name="T8" fmla="*/ 106 w 320"/>
                    <a:gd name="T9" fmla="*/ 402 h 1232"/>
                    <a:gd name="T10" fmla="*/ 106 w 320"/>
                    <a:gd name="T11" fmla="*/ 607 h 1232"/>
                    <a:gd name="T12" fmla="*/ 104 w 320"/>
                    <a:gd name="T13" fmla="*/ 800 h 1232"/>
                    <a:gd name="T14" fmla="*/ 89 w 320"/>
                    <a:gd name="T15" fmla="*/ 954 h 1232"/>
                    <a:gd name="T16" fmla="*/ 77 w 320"/>
                    <a:gd name="T17" fmla="*/ 1001 h 1232"/>
                    <a:gd name="T18" fmla="*/ 155 w 320"/>
                    <a:gd name="T19" fmla="*/ 1027 h 1232"/>
                    <a:gd name="T20" fmla="*/ 221 w 320"/>
                    <a:gd name="T21" fmla="*/ 1057 h 1232"/>
                    <a:gd name="T22" fmla="*/ 310 w 320"/>
                    <a:gd name="T23" fmla="*/ 1121 h 1232"/>
                    <a:gd name="T24" fmla="*/ 320 w 320"/>
                    <a:gd name="T25" fmla="*/ 1146 h 1232"/>
                    <a:gd name="T26" fmla="*/ 312 w 320"/>
                    <a:gd name="T27" fmla="*/ 1194 h 1232"/>
                    <a:gd name="T28" fmla="*/ 268 w 320"/>
                    <a:gd name="T29" fmla="*/ 1232 h 1232"/>
                    <a:gd name="T30" fmla="*/ 251 w 320"/>
                    <a:gd name="T31" fmla="*/ 1211 h 1232"/>
                    <a:gd name="T32" fmla="*/ 236 w 320"/>
                    <a:gd name="T33" fmla="*/ 1159 h 1232"/>
                    <a:gd name="T34" fmla="*/ 194 w 320"/>
                    <a:gd name="T35" fmla="*/ 1117 h 1232"/>
                    <a:gd name="T36" fmla="*/ 121 w 320"/>
                    <a:gd name="T37" fmla="*/ 1069 h 1232"/>
                    <a:gd name="T38" fmla="*/ 74 w 320"/>
                    <a:gd name="T39" fmla="*/ 1057 h 1232"/>
                    <a:gd name="T40" fmla="*/ 18 w 320"/>
                    <a:gd name="T41" fmla="*/ 1057 h 1232"/>
                    <a:gd name="T42" fmla="*/ 18 w 320"/>
                    <a:gd name="T43" fmla="*/ 1018 h 1232"/>
                    <a:gd name="T44" fmla="*/ 45 w 320"/>
                    <a:gd name="T45" fmla="*/ 975 h 1232"/>
                    <a:gd name="T46" fmla="*/ 69 w 320"/>
                    <a:gd name="T47" fmla="*/ 838 h 1232"/>
                    <a:gd name="T48" fmla="*/ 77 w 320"/>
                    <a:gd name="T49" fmla="*/ 693 h 1232"/>
                    <a:gd name="T50" fmla="*/ 74 w 320"/>
                    <a:gd name="T51" fmla="*/ 565 h 1232"/>
                    <a:gd name="T52" fmla="*/ 69 w 320"/>
                    <a:gd name="T53" fmla="*/ 402 h 1232"/>
                    <a:gd name="T54" fmla="*/ 54 w 320"/>
                    <a:gd name="T55" fmla="*/ 261 h 1232"/>
                    <a:gd name="T56" fmla="*/ 23 w 320"/>
                    <a:gd name="T57" fmla="*/ 158 h 1232"/>
                    <a:gd name="T58" fmla="*/ 0 w 320"/>
                    <a:gd name="T59" fmla="*/ 64 h 1232"/>
                    <a:gd name="T60" fmla="*/ 8 w 320"/>
                    <a:gd name="T61" fmla="*/ 30 h 1232"/>
                    <a:gd name="T62" fmla="*/ 32 w 320"/>
                    <a:gd name="T63" fmla="*/ 0 h 1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0" h="1232">
                      <a:moveTo>
                        <a:pt x="32" y="0"/>
                      </a:moveTo>
                      <a:lnTo>
                        <a:pt x="69" y="51"/>
                      </a:lnTo>
                      <a:lnTo>
                        <a:pt x="84" y="103"/>
                      </a:lnTo>
                      <a:lnTo>
                        <a:pt x="99" y="282"/>
                      </a:lnTo>
                      <a:lnTo>
                        <a:pt x="106" y="402"/>
                      </a:lnTo>
                      <a:lnTo>
                        <a:pt x="106" y="607"/>
                      </a:lnTo>
                      <a:lnTo>
                        <a:pt x="104" y="800"/>
                      </a:lnTo>
                      <a:lnTo>
                        <a:pt x="89" y="954"/>
                      </a:lnTo>
                      <a:lnTo>
                        <a:pt x="77" y="1001"/>
                      </a:lnTo>
                      <a:lnTo>
                        <a:pt x="155" y="1027"/>
                      </a:lnTo>
                      <a:lnTo>
                        <a:pt x="221" y="1057"/>
                      </a:lnTo>
                      <a:lnTo>
                        <a:pt x="310" y="1121"/>
                      </a:lnTo>
                      <a:lnTo>
                        <a:pt x="320" y="1146"/>
                      </a:lnTo>
                      <a:lnTo>
                        <a:pt x="312" y="1194"/>
                      </a:lnTo>
                      <a:lnTo>
                        <a:pt x="268" y="1232"/>
                      </a:lnTo>
                      <a:lnTo>
                        <a:pt x="251" y="1211"/>
                      </a:lnTo>
                      <a:lnTo>
                        <a:pt x="236" y="1159"/>
                      </a:lnTo>
                      <a:lnTo>
                        <a:pt x="194" y="1117"/>
                      </a:lnTo>
                      <a:lnTo>
                        <a:pt x="121" y="1069"/>
                      </a:lnTo>
                      <a:lnTo>
                        <a:pt x="74" y="1057"/>
                      </a:lnTo>
                      <a:lnTo>
                        <a:pt x="18" y="1057"/>
                      </a:lnTo>
                      <a:lnTo>
                        <a:pt x="18" y="1018"/>
                      </a:lnTo>
                      <a:lnTo>
                        <a:pt x="45" y="975"/>
                      </a:lnTo>
                      <a:lnTo>
                        <a:pt x="69" y="838"/>
                      </a:lnTo>
                      <a:lnTo>
                        <a:pt x="77" y="693"/>
                      </a:lnTo>
                      <a:lnTo>
                        <a:pt x="74" y="565"/>
                      </a:lnTo>
                      <a:lnTo>
                        <a:pt x="69" y="402"/>
                      </a:lnTo>
                      <a:lnTo>
                        <a:pt x="54" y="261"/>
                      </a:lnTo>
                      <a:lnTo>
                        <a:pt x="23" y="158"/>
                      </a:lnTo>
                      <a:lnTo>
                        <a:pt x="0" y="64"/>
                      </a:lnTo>
                      <a:lnTo>
                        <a:pt x="8" y="30"/>
                      </a:lnTo>
                      <a:lnTo>
                        <a:pt x="3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8320" name="Freeform 16">
                  <a:extLst>
                    <a:ext uri="{FF2B5EF4-FFF2-40B4-BE49-F238E27FC236}">
                      <a16:creationId xmlns:a16="http://schemas.microsoft.com/office/drawing/2014/main" id="{0017BD44-ED5D-03CE-2EF8-29A8AC2B18F2}"/>
                    </a:ext>
                  </a:extLst>
                </p:cNvPr>
                <p:cNvSpPr>
                  <a:spLocks/>
                </p:cNvSpPr>
                <p:nvPr/>
              </p:nvSpPr>
              <p:spPr bwMode="auto">
                <a:xfrm>
                  <a:off x="3237" y="2191"/>
                  <a:ext cx="294" cy="1111"/>
                </a:xfrm>
                <a:custGeom>
                  <a:avLst/>
                  <a:gdLst>
                    <a:gd name="T0" fmla="*/ 0 w 294"/>
                    <a:gd name="T1" fmla="*/ 88 h 1111"/>
                    <a:gd name="T2" fmla="*/ 0 w 294"/>
                    <a:gd name="T3" fmla="*/ 17 h 1111"/>
                    <a:gd name="T4" fmla="*/ 30 w 294"/>
                    <a:gd name="T5" fmla="*/ 0 h 1111"/>
                    <a:gd name="T6" fmla="*/ 77 w 294"/>
                    <a:gd name="T7" fmla="*/ 0 h 1111"/>
                    <a:gd name="T8" fmla="*/ 111 w 294"/>
                    <a:gd name="T9" fmla="*/ 41 h 1111"/>
                    <a:gd name="T10" fmla="*/ 118 w 294"/>
                    <a:gd name="T11" fmla="*/ 78 h 1111"/>
                    <a:gd name="T12" fmla="*/ 111 w 294"/>
                    <a:gd name="T13" fmla="*/ 159 h 1111"/>
                    <a:gd name="T14" fmla="*/ 88 w 294"/>
                    <a:gd name="T15" fmla="*/ 260 h 1111"/>
                    <a:gd name="T16" fmla="*/ 77 w 294"/>
                    <a:gd name="T17" fmla="*/ 416 h 1111"/>
                    <a:gd name="T18" fmla="*/ 71 w 294"/>
                    <a:gd name="T19" fmla="*/ 517 h 1111"/>
                    <a:gd name="T20" fmla="*/ 71 w 294"/>
                    <a:gd name="T21" fmla="*/ 534 h 1111"/>
                    <a:gd name="T22" fmla="*/ 81 w 294"/>
                    <a:gd name="T23" fmla="*/ 676 h 1111"/>
                    <a:gd name="T24" fmla="*/ 98 w 294"/>
                    <a:gd name="T25" fmla="*/ 757 h 1111"/>
                    <a:gd name="T26" fmla="*/ 111 w 294"/>
                    <a:gd name="T27" fmla="*/ 821 h 1111"/>
                    <a:gd name="T28" fmla="*/ 108 w 294"/>
                    <a:gd name="T29" fmla="*/ 848 h 1111"/>
                    <a:gd name="T30" fmla="*/ 152 w 294"/>
                    <a:gd name="T31" fmla="*/ 922 h 1111"/>
                    <a:gd name="T32" fmla="*/ 199 w 294"/>
                    <a:gd name="T33" fmla="*/ 969 h 1111"/>
                    <a:gd name="T34" fmla="*/ 250 w 294"/>
                    <a:gd name="T35" fmla="*/ 1013 h 1111"/>
                    <a:gd name="T36" fmla="*/ 294 w 294"/>
                    <a:gd name="T37" fmla="*/ 1034 h 1111"/>
                    <a:gd name="T38" fmla="*/ 294 w 294"/>
                    <a:gd name="T39" fmla="*/ 1071 h 1111"/>
                    <a:gd name="T40" fmla="*/ 270 w 294"/>
                    <a:gd name="T41" fmla="*/ 1101 h 1111"/>
                    <a:gd name="T42" fmla="*/ 213 w 294"/>
                    <a:gd name="T43" fmla="*/ 1111 h 1111"/>
                    <a:gd name="T44" fmla="*/ 172 w 294"/>
                    <a:gd name="T45" fmla="*/ 1091 h 1111"/>
                    <a:gd name="T46" fmla="*/ 172 w 294"/>
                    <a:gd name="T47" fmla="*/ 1064 h 1111"/>
                    <a:gd name="T48" fmla="*/ 138 w 294"/>
                    <a:gd name="T49" fmla="*/ 969 h 1111"/>
                    <a:gd name="T50" fmla="*/ 81 w 294"/>
                    <a:gd name="T51" fmla="*/ 919 h 1111"/>
                    <a:gd name="T52" fmla="*/ 40 w 294"/>
                    <a:gd name="T53" fmla="*/ 868 h 1111"/>
                    <a:gd name="T54" fmla="*/ 10 w 294"/>
                    <a:gd name="T55" fmla="*/ 841 h 1111"/>
                    <a:gd name="T56" fmla="*/ 20 w 294"/>
                    <a:gd name="T57" fmla="*/ 807 h 1111"/>
                    <a:gd name="T58" fmla="*/ 37 w 294"/>
                    <a:gd name="T59" fmla="*/ 716 h 1111"/>
                    <a:gd name="T60" fmla="*/ 37 w 294"/>
                    <a:gd name="T61" fmla="*/ 544 h 1111"/>
                    <a:gd name="T62" fmla="*/ 30 w 294"/>
                    <a:gd name="T63" fmla="*/ 422 h 1111"/>
                    <a:gd name="T64" fmla="*/ 30 w 294"/>
                    <a:gd name="T65" fmla="*/ 301 h 1111"/>
                    <a:gd name="T66" fmla="*/ 27 w 294"/>
                    <a:gd name="T67" fmla="*/ 169 h 1111"/>
                    <a:gd name="T68" fmla="*/ 0 w 294"/>
                    <a:gd name="T69" fmla="*/ 88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111">
                      <a:moveTo>
                        <a:pt x="0" y="88"/>
                      </a:moveTo>
                      <a:lnTo>
                        <a:pt x="0" y="17"/>
                      </a:lnTo>
                      <a:lnTo>
                        <a:pt x="30" y="0"/>
                      </a:lnTo>
                      <a:lnTo>
                        <a:pt x="77" y="0"/>
                      </a:lnTo>
                      <a:lnTo>
                        <a:pt x="111" y="41"/>
                      </a:lnTo>
                      <a:lnTo>
                        <a:pt x="118" y="78"/>
                      </a:lnTo>
                      <a:lnTo>
                        <a:pt x="111" y="159"/>
                      </a:lnTo>
                      <a:lnTo>
                        <a:pt x="88" y="260"/>
                      </a:lnTo>
                      <a:lnTo>
                        <a:pt x="77" y="416"/>
                      </a:lnTo>
                      <a:lnTo>
                        <a:pt x="71" y="517"/>
                      </a:lnTo>
                      <a:lnTo>
                        <a:pt x="71" y="534"/>
                      </a:lnTo>
                      <a:lnTo>
                        <a:pt x="81" y="676"/>
                      </a:lnTo>
                      <a:lnTo>
                        <a:pt x="98" y="757"/>
                      </a:lnTo>
                      <a:lnTo>
                        <a:pt x="111" y="821"/>
                      </a:lnTo>
                      <a:lnTo>
                        <a:pt x="108" y="848"/>
                      </a:lnTo>
                      <a:lnTo>
                        <a:pt x="152" y="922"/>
                      </a:lnTo>
                      <a:lnTo>
                        <a:pt x="199" y="969"/>
                      </a:lnTo>
                      <a:lnTo>
                        <a:pt x="250" y="1013"/>
                      </a:lnTo>
                      <a:lnTo>
                        <a:pt x="294" y="1034"/>
                      </a:lnTo>
                      <a:lnTo>
                        <a:pt x="294" y="1071"/>
                      </a:lnTo>
                      <a:lnTo>
                        <a:pt x="270" y="1101"/>
                      </a:lnTo>
                      <a:lnTo>
                        <a:pt x="213" y="1111"/>
                      </a:lnTo>
                      <a:lnTo>
                        <a:pt x="172" y="1091"/>
                      </a:lnTo>
                      <a:lnTo>
                        <a:pt x="172" y="1064"/>
                      </a:lnTo>
                      <a:lnTo>
                        <a:pt x="138" y="969"/>
                      </a:lnTo>
                      <a:lnTo>
                        <a:pt x="81" y="919"/>
                      </a:lnTo>
                      <a:lnTo>
                        <a:pt x="40" y="868"/>
                      </a:lnTo>
                      <a:lnTo>
                        <a:pt x="10" y="841"/>
                      </a:lnTo>
                      <a:lnTo>
                        <a:pt x="20" y="807"/>
                      </a:lnTo>
                      <a:lnTo>
                        <a:pt x="37" y="716"/>
                      </a:lnTo>
                      <a:lnTo>
                        <a:pt x="37" y="544"/>
                      </a:lnTo>
                      <a:lnTo>
                        <a:pt x="30" y="422"/>
                      </a:lnTo>
                      <a:lnTo>
                        <a:pt x="30" y="301"/>
                      </a:lnTo>
                      <a:lnTo>
                        <a:pt x="27" y="169"/>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sp>
            <p:nvSpPr>
              <p:cNvPr id="98321" name="Line 17">
                <a:extLst>
                  <a:ext uri="{FF2B5EF4-FFF2-40B4-BE49-F238E27FC236}">
                    <a16:creationId xmlns:a16="http://schemas.microsoft.com/office/drawing/2014/main" id="{05B3B4C5-FFAD-228F-AD3C-1E5D8258AD5A}"/>
                  </a:ext>
                </a:extLst>
              </p:cNvPr>
              <p:cNvSpPr>
                <a:spLocks noChangeShapeType="1"/>
              </p:cNvSpPr>
              <p:nvPr/>
            </p:nvSpPr>
            <p:spPr bwMode="auto">
              <a:xfrm>
                <a:off x="3696" y="2832"/>
                <a:ext cx="1152"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98322" name="Group 18">
              <a:extLst>
                <a:ext uri="{FF2B5EF4-FFF2-40B4-BE49-F238E27FC236}">
                  <a16:creationId xmlns:a16="http://schemas.microsoft.com/office/drawing/2014/main" id="{0FED6810-433A-CDCA-C4A4-933CEC2F0BE9}"/>
                </a:ext>
              </a:extLst>
            </p:cNvPr>
            <p:cNvGrpSpPr>
              <a:grpSpLocks/>
            </p:cNvGrpSpPr>
            <p:nvPr/>
          </p:nvGrpSpPr>
          <p:grpSpPr bwMode="auto">
            <a:xfrm>
              <a:off x="420" y="960"/>
              <a:ext cx="2040" cy="782"/>
              <a:chOff x="600" y="2400"/>
              <a:chExt cx="2040" cy="782"/>
            </a:xfrm>
          </p:grpSpPr>
          <p:pic>
            <p:nvPicPr>
              <p:cNvPr id="98323" name="Picture 19">
                <a:extLst>
                  <a:ext uri="{FF2B5EF4-FFF2-40B4-BE49-F238E27FC236}">
                    <a16:creationId xmlns:a16="http://schemas.microsoft.com/office/drawing/2014/main" id="{5E3480D3-43D6-531C-D648-C864815B72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0" y="2640"/>
                <a:ext cx="480" cy="469"/>
              </a:xfrm>
              <a:prstGeom prst="rect">
                <a:avLst/>
              </a:prstGeom>
              <a:noFill/>
              <a:extLst>
                <a:ext uri="{909E8E84-426E-40DD-AFC4-6F175D3DCCD1}">
                  <a14:hiddenFill xmlns:a14="http://schemas.microsoft.com/office/drawing/2010/main">
                    <a:solidFill>
                      <a:srgbClr val="FFFFFF"/>
                    </a:solidFill>
                  </a14:hiddenFill>
                </a:ext>
              </a:extLst>
            </p:spPr>
          </p:pic>
          <p:grpSp>
            <p:nvGrpSpPr>
              <p:cNvPr id="98324" name="Group 20">
                <a:extLst>
                  <a:ext uri="{FF2B5EF4-FFF2-40B4-BE49-F238E27FC236}">
                    <a16:creationId xmlns:a16="http://schemas.microsoft.com/office/drawing/2014/main" id="{5AB5D1F3-90A5-E0C6-C717-679661E1CB41}"/>
                  </a:ext>
                </a:extLst>
              </p:cNvPr>
              <p:cNvGrpSpPr>
                <a:grpSpLocks/>
              </p:cNvGrpSpPr>
              <p:nvPr/>
            </p:nvGrpSpPr>
            <p:grpSpPr bwMode="auto">
              <a:xfrm>
                <a:off x="600" y="2400"/>
                <a:ext cx="240" cy="782"/>
                <a:chOff x="2872" y="899"/>
                <a:chExt cx="659" cy="2523"/>
              </a:xfrm>
            </p:grpSpPr>
            <p:sp>
              <p:nvSpPr>
                <p:cNvPr id="98325" name="Freeform 21">
                  <a:extLst>
                    <a:ext uri="{FF2B5EF4-FFF2-40B4-BE49-F238E27FC236}">
                      <a16:creationId xmlns:a16="http://schemas.microsoft.com/office/drawing/2014/main" id="{744E3A4B-9137-C4FB-54BB-830EE9A5F3CD}"/>
                    </a:ext>
                  </a:extLst>
                </p:cNvPr>
                <p:cNvSpPr>
                  <a:spLocks/>
                </p:cNvSpPr>
                <p:nvPr/>
              </p:nvSpPr>
              <p:spPr bwMode="auto">
                <a:xfrm>
                  <a:off x="3068" y="899"/>
                  <a:ext cx="425" cy="546"/>
                </a:xfrm>
                <a:custGeom>
                  <a:avLst/>
                  <a:gdLst>
                    <a:gd name="T0" fmla="*/ 0 w 425"/>
                    <a:gd name="T1" fmla="*/ 230 h 546"/>
                    <a:gd name="T2" fmla="*/ 31 w 425"/>
                    <a:gd name="T3" fmla="*/ 118 h 546"/>
                    <a:gd name="T4" fmla="*/ 71 w 425"/>
                    <a:gd name="T5" fmla="*/ 61 h 546"/>
                    <a:gd name="T6" fmla="*/ 122 w 425"/>
                    <a:gd name="T7" fmla="*/ 20 h 546"/>
                    <a:gd name="T8" fmla="*/ 173 w 425"/>
                    <a:gd name="T9" fmla="*/ 0 h 546"/>
                    <a:gd name="T10" fmla="*/ 240 w 425"/>
                    <a:gd name="T11" fmla="*/ 6 h 546"/>
                    <a:gd name="T12" fmla="*/ 284 w 425"/>
                    <a:gd name="T13" fmla="*/ 51 h 546"/>
                    <a:gd name="T14" fmla="*/ 324 w 425"/>
                    <a:gd name="T15" fmla="*/ 132 h 546"/>
                    <a:gd name="T16" fmla="*/ 341 w 425"/>
                    <a:gd name="T17" fmla="*/ 240 h 546"/>
                    <a:gd name="T18" fmla="*/ 341 w 425"/>
                    <a:gd name="T19" fmla="*/ 363 h 546"/>
                    <a:gd name="T20" fmla="*/ 422 w 425"/>
                    <a:gd name="T21" fmla="*/ 447 h 546"/>
                    <a:gd name="T22" fmla="*/ 425 w 425"/>
                    <a:gd name="T23" fmla="*/ 485 h 546"/>
                    <a:gd name="T24" fmla="*/ 412 w 425"/>
                    <a:gd name="T25" fmla="*/ 488 h 546"/>
                    <a:gd name="T26" fmla="*/ 334 w 425"/>
                    <a:gd name="T27" fmla="*/ 413 h 546"/>
                    <a:gd name="T28" fmla="*/ 311 w 425"/>
                    <a:gd name="T29" fmla="*/ 468 h 546"/>
                    <a:gd name="T30" fmla="*/ 264 w 425"/>
                    <a:gd name="T31" fmla="*/ 515 h 546"/>
                    <a:gd name="T32" fmla="*/ 220 w 425"/>
                    <a:gd name="T33" fmla="*/ 539 h 546"/>
                    <a:gd name="T34" fmla="*/ 149 w 425"/>
                    <a:gd name="T35" fmla="*/ 546 h 546"/>
                    <a:gd name="T36" fmla="*/ 58 w 425"/>
                    <a:gd name="T37" fmla="*/ 508 h 546"/>
                    <a:gd name="T38" fmla="*/ 17 w 425"/>
                    <a:gd name="T39" fmla="*/ 427 h 546"/>
                    <a:gd name="T40" fmla="*/ 0 w 425"/>
                    <a:gd name="T41" fmla="*/ 346 h 546"/>
                    <a:gd name="T42" fmla="*/ 0 w 425"/>
                    <a:gd name="T43" fmla="*/ 230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5" h="546">
                      <a:moveTo>
                        <a:pt x="0" y="230"/>
                      </a:moveTo>
                      <a:lnTo>
                        <a:pt x="31" y="118"/>
                      </a:lnTo>
                      <a:lnTo>
                        <a:pt x="71" y="61"/>
                      </a:lnTo>
                      <a:lnTo>
                        <a:pt x="122" y="20"/>
                      </a:lnTo>
                      <a:lnTo>
                        <a:pt x="173" y="0"/>
                      </a:lnTo>
                      <a:lnTo>
                        <a:pt x="240" y="6"/>
                      </a:lnTo>
                      <a:lnTo>
                        <a:pt x="284" y="51"/>
                      </a:lnTo>
                      <a:lnTo>
                        <a:pt x="324" y="132"/>
                      </a:lnTo>
                      <a:lnTo>
                        <a:pt x="341" y="240"/>
                      </a:lnTo>
                      <a:lnTo>
                        <a:pt x="341" y="363"/>
                      </a:lnTo>
                      <a:lnTo>
                        <a:pt x="422" y="447"/>
                      </a:lnTo>
                      <a:lnTo>
                        <a:pt x="425" y="485"/>
                      </a:lnTo>
                      <a:lnTo>
                        <a:pt x="412" y="488"/>
                      </a:lnTo>
                      <a:lnTo>
                        <a:pt x="334" y="413"/>
                      </a:lnTo>
                      <a:lnTo>
                        <a:pt x="311" y="468"/>
                      </a:lnTo>
                      <a:lnTo>
                        <a:pt x="264" y="515"/>
                      </a:lnTo>
                      <a:lnTo>
                        <a:pt x="220" y="539"/>
                      </a:lnTo>
                      <a:lnTo>
                        <a:pt x="149" y="546"/>
                      </a:lnTo>
                      <a:lnTo>
                        <a:pt x="58" y="508"/>
                      </a:lnTo>
                      <a:lnTo>
                        <a:pt x="17" y="427"/>
                      </a:lnTo>
                      <a:lnTo>
                        <a:pt x="0" y="346"/>
                      </a:lnTo>
                      <a:lnTo>
                        <a:pt x="0" y="2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8326" name="Freeform 22">
                  <a:extLst>
                    <a:ext uri="{FF2B5EF4-FFF2-40B4-BE49-F238E27FC236}">
                      <a16:creationId xmlns:a16="http://schemas.microsoft.com/office/drawing/2014/main" id="{5A4BAD0A-4444-7DA6-D9A3-BABFC4D3CC1F}"/>
                    </a:ext>
                  </a:extLst>
                </p:cNvPr>
                <p:cNvSpPr>
                  <a:spLocks/>
                </p:cNvSpPr>
                <p:nvPr/>
              </p:nvSpPr>
              <p:spPr bwMode="auto">
                <a:xfrm>
                  <a:off x="3024" y="1486"/>
                  <a:ext cx="379" cy="879"/>
                </a:xfrm>
                <a:custGeom>
                  <a:avLst/>
                  <a:gdLst>
                    <a:gd name="T0" fmla="*/ 55 w 379"/>
                    <a:gd name="T1" fmla="*/ 57 h 879"/>
                    <a:gd name="T2" fmla="*/ 102 w 379"/>
                    <a:gd name="T3" fmla="*/ 20 h 879"/>
                    <a:gd name="T4" fmla="*/ 156 w 379"/>
                    <a:gd name="T5" fmla="*/ 6 h 879"/>
                    <a:gd name="T6" fmla="*/ 207 w 379"/>
                    <a:gd name="T7" fmla="*/ 0 h 879"/>
                    <a:gd name="T8" fmla="*/ 275 w 379"/>
                    <a:gd name="T9" fmla="*/ 10 h 879"/>
                    <a:gd name="T10" fmla="*/ 349 w 379"/>
                    <a:gd name="T11" fmla="*/ 57 h 879"/>
                    <a:gd name="T12" fmla="*/ 379 w 379"/>
                    <a:gd name="T13" fmla="*/ 141 h 879"/>
                    <a:gd name="T14" fmla="*/ 379 w 379"/>
                    <a:gd name="T15" fmla="*/ 270 h 879"/>
                    <a:gd name="T16" fmla="*/ 376 w 379"/>
                    <a:gd name="T17" fmla="*/ 392 h 879"/>
                    <a:gd name="T18" fmla="*/ 339 w 379"/>
                    <a:gd name="T19" fmla="*/ 578 h 879"/>
                    <a:gd name="T20" fmla="*/ 308 w 379"/>
                    <a:gd name="T21" fmla="*/ 730 h 879"/>
                    <a:gd name="T22" fmla="*/ 275 w 379"/>
                    <a:gd name="T23" fmla="*/ 828 h 879"/>
                    <a:gd name="T24" fmla="*/ 204 w 379"/>
                    <a:gd name="T25" fmla="*/ 879 h 879"/>
                    <a:gd name="T26" fmla="*/ 102 w 379"/>
                    <a:gd name="T27" fmla="*/ 868 h 879"/>
                    <a:gd name="T28" fmla="*/ 51 w 379"/>
                    <a:gd name="T29" fmla="*/ 791 h 879"/>
                    <a:gd name="T30" fmla="*/ 21 w 379"/>
                    <a:gd name="T31" fmla="*/ 676 h 879"/>
                    <a:gd name="T32" fmla="*/ 4 w 379"/>
                    <a:gd name="T33" fmla="*/ 547 h 879"/>
                    <a:gd name="T34" fmla="*/ 0 w 379"/>
                    <a:gd name="T35" fmla="*/ 354 h 879"/>
                    <a:gd name="T36" fmla="*/ 14 w 379"/>
                    <a:gd name="T37" fmla="*/ 219 h 879"/>
                    <a:gd name="T38" fmla="*/ 34 w 379"/>
                    <a:gd name="T39" fmla="*/ 98 h 879"/>
                    <a:gd name="T40" fmla="*/ 55 w 379"/>
                    <a:gd name="T41" fmla="*/ 57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9" h="879">
                      <a:moveTo>
                        <a:pt x="55" y="57"/>
                      </a:moveTo>
                      <a:lnTo>
                        <a:pt x="102" y="20"/>
                      </a:lnTo>
                      <a:lnTo>
                        <a:pt x="156" y="6"/>
                      </a:lnTo>
                      <a:lnTo>
                        <a:pt x="207" y="0"/>
                      </a:lnTo>
                      <a:lnTo>
                        <a:pt x="275" y="10"/>
                      </a:lnTo>
                      <a:lnTo>
                        <a:pt x="349" y="57"/>
                      </a:lnTo>
                      <a:lnTo>
                        <a:pt x="379" y="141"/>
                      </a:lnTo>
                      <a:lnTo>
                        <a:pt x="379" y="270"/>
                      </a:lnTo>
                      <a:lnTo>
                        <a:pt x="376" y="392"/>
                      </a:lnTo>
                      <a:lnTo>
                        <a:pt x="339" y="578"/>
                      </a:lnTo>
                      <a:lnTo>
                        <a:pt x="308" y="730"/>
                      </a:lnTo>
                      <a:lnTo>
                        <a:pt x="275" y="828"/>
                      </a:lnTo>
                      <a:lnTo>
                        <a:pt x="204" y="879"/>
                      </a:lnTo>
                      <a:lnTo>
                        <a:pt x="102" y="868"/>
                      </a:lnTo>
                      <a:lnTo>
                        <a:pt x="51" y="791"/>
                      </a:lnTo>
                      <a:lnTo>
                        <a:pt x="21" y="676"/>
                      </a:lnTo>
                      <a:lnTo>
                        <a:pt x="4" y="547"/>
                      </a:lnTo>
                      <a:lnTo>
                        <a:pt x="0" y="354"/>
                      </a:lnTo>
                      <a:lnTo>
                        <a:pt x="14" y="219"/>
                      </a:lnTo>
                      <a:lnTo>
                        <a:pt x="34" y="98"/>
                      </a:lnTo>
                      <a:lnTo>
                        <a:pt x="55"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8327" name="Freeform 23">
                  <a:extLst>
                    <a:ext uri="{FF2B5EF4-FFF2-40B4-BE49-F238E27FC236}">
                      <a16:creationId xmlns:a16="http://schemas.microsoft.com/office/drawing/2014/main" id="{14F30C76-78B1-6628-83E7-8E2413AF3669}"/>
                    </a:ext>
                  </a:extLst>
                </p:cNvPr>
                <p:cNvSpPr>
                  <a:spLocks/>
                </p:cNvSpPr>
                <p:nvPr/>
              </p:nvSpPr>
              <p:spPr bwMode="auto">
                <a:xfrm>
                  <a:off x="2872" y="1485"/>
                  <a:ext cx="223" cy="1082"/>
                </a:xfrm>
                <a:custGeom>
                  <a:avLst/>
                  <a:gdLst>
                    <a:gd name="T0" fmla="*/ 153 w 223"/>
                    <a:gd name="T1" fmla="*/ 7 h 1082"/>
                    <a:gd name="T2" fmla="*/ 207 w 223"/>
                    <a:gd name="T3" fmla="*/ 0 h 1082"/>
                    <a:gd name="T4" fmla="*/ 223 w 223"/>
                    <a:gd name="T5" fmla="*/ 48 h 1082"/>
                    <a:gd name="T6" fmla="*/ 196 w 223"/>
                    <a:gd name="T7" fmla="*/ 109 h 1082"/>
                    <a:gd name="T8" fmla="*/ 156 w 223"/>
                    <a:gd name="T9" fmla="*/ 142 h 1082"/>
                    <a:gd name="T10" fmla="*/ 122 w 223"/>
                    <a:gd name="T11" fmla="*/ 223 h 1082"/>
                    <a:gd name="T12" fmla="*/ 82 w 223"/>
                    <a:gd name="T13" fmla="*/ 332 h 1082"/>
                    <a:gd name="T14" fmla="*/ 65 w 223"/>
                    <a:gd name="T15" fmla="*/ 433 h 1082"/>
                    <a:gd name="T16" fmla="*/ 55 w 223"/>
                    <a:gd name="T17" fmla="*/ 605 h 1082"/>
                    <a:gd name="T18" fmla="*/ 65 w 223"/>
                    <a:gd name="T19" fmla="*/ 767 h 1082"/>
                    <a:gd name="T20" fmla="*/ 85 w 223"/>
                    <a:gd name="T21" fmla="*/ 842 h 1082"/>
                    <a:gd name="T22" fmla="*/ 71 w 223"/>
                    <a:gd name="T23" fmla="*/ 923 h 1082"/>
                    <a:gd name="T24" fmla="*/ 55 w 223"/>
                    <a:gd name="T25" fmla="*/ 984 h 1082"/>
                    <a:gd name="T26" fmla="*/ 61 w 223"/>
                    <a:gd name="T27" fmla="*/ 1082 h 1082"/>
                    <a:gd name="T28" fmla="*/ 34 w 223"/>
                    <a:gd name="T29" fmla="*/ 1075 h 1082"/>
                    <a:gd name="T30" fmla="*/ 11 w 223"/>
                    <a:gd name="T31" fmla="*/ 994 h 1082"/>
                    <a:gd name="T32" fmla="*/ 0 w 223"/>
                    <a:gd name="T33" fmla="*/ 923 h 1082"/>
                    <a:gd name="T34" fmla="*/ 31 w 223"/>
                    <a:gd name="T35" fmla="*/ 828 h 1082"/>
                    <a:gd name="T36" fmla="*/ 21 w 223"/>
                    <a:gd name="T37" fmla="*/ 740 h 1082"/>
                    <a:gd name="T38" fmla="*/ 11 w 223"/>
                    <a:gd name="T39" fmla="*/ 598 h 1082"/>
                    <a:gd name="T40" fmla="*/ 11 w 223"/>
                    <a:gd name="T41" fmla="*/ 426 h 1082"/>
                    <a:gd name="T42" fmla="*/ 31 w 223"/>
                    <a:gd name="T43" fmla="*/ 244 h 1082"/>
                    <a:gd name="T44" fmla="*/ 65 w 223"/>
                    <a:gd name="T45" fmla="*/ 109 h 1082"/>
                    <a:gd name="T46" fmla="*/ 102 w 223"/>
                    <a:gd name="T47" fmla="*/ 38 h 1082"/>
                    <a:gd name="T48" fmla="*/ 153 w 223"/>
                    <a:gd name="T49" fmla="*/ 7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1082">
                      <a:moveTo>
                        <a:pt x="153" y="7"/>
                      </a:moveTo>
                      <a:lnTo>
                        <a:pt x="207" y="0"/>
                      </a:lnTo>
                      <a:lnTo>
                        <a:pt x="223" y="48"/>
                      </a:lnTo>
                      <a:lnTo>
                        <a:pt x="196" y="109"/>
                      </a:lnTo>
                      <a:lnTo>
                        <a:pt x="156" y="142"/>
                      </a:lnTo>
                      <a:lnTo>
                        <a:pt x="122" y="223"/>
                      </a:lnTo>
                      <a:lnTo>
                        <a:pt x="82" y="332"/>
                      </a:lnTo>
                      <a:lnTo>
                        <a:pt x="65" y="433"/>
                      </a:lnTo>
                      <a:lnTo>
                        <a:pt x="55" y="605"/>
                      </a:lnTo>
                      <a:lnTo>
                        <a:pt x="65" y="767"/>
                      </a:lnTo>
                      <a:lnTo>
                        <a:pt x="85" y="842"/>
                      </a:lnTo>
                      <a:lnTo>
                        <a:pt x="71" y="923"/>
                      </a:lnTo>
                      <a:lnTo>
                        <a:pt x="55" y="984"/>
                      </a:lnTo>
                      <a:lnTo>
                        <a:pt x="61" y="1082"/>
                      </a:lnTo>
                      <a:lnTo>
                        <a:pt x="34" y="1075"/>
                      </a:lnTo>
                      <a:lnTo>
                        <a:pt x="11" y="994"/>
                      </a:lnTo>
                      <a:lnTo>
                        <a:pt x="0" y="923"/>
                      </a:lnTo>
                      <a:lnTo>
                        <a:pt x="31" y="828"/>
                      </a:lnTo>
                      <a:lnTo>
                        <a:pt x="21" y="740"/>
                      </a:lnTo>
                      <a:lnTo>
                        <a:pt x="11" y="598"/>
                      </a:lnTo>
                      <a:lnTo>
                        <a:pt x="11" y="426"/>
                      </a:lnTo>
                      <a:lnTo>
                        <a:pt x="31" y="244"/>
                      </a:lnTo>
                      <a:lnTo>
                        <a:pt x="65" y="109"/>
                      </a:lnTo>
                      <a:lnTo>
                        <a:pt x="102" y="38"/>
                      </a:lnTo>
                      <a:lnTo>
                        <a:pt x="15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8328" name="Freeform 24">
                  <a:extLst>
                    <a:ext uri="{FF2B5EF4-FFF2-40B4-BE49-F238E27FC236}">
                      <a16:creationId xmlns:a16="http://schemas.microsoft.com/office/drawing/2014/main" id="{7730195F-F66C-4BE2-403D-099D5DBE7EC7}"/>
                    </a:ext>
                  </a:extLst>
                </p:cNvPr>
                <p:cNvSpPr>
                  <a:spLocks/>
                </p:cNvSpPr>
                <p:nvPr/>
              </p:nvSpPr>
              <p:spPr bwMode="auto">
                <a:xfrm>
                  <a:off x="3359" y="1513"/>
                  <a:ext cx="142" cy="1028"/>
                </a:xfrm>
                <a:custGeom>
                  <a:avLst/>
                  <a:gdLst>
                    <a:gd name="T0" fmla="*/ 3 w 142"/>
                    <a:gd name="T1" fmla="*/ 3 h 1028"/>
                    <a:gd name="T2" fmla="*/ 61 w 142"/>
                    <a:gd name="T3" fmla="*/ 0 h 1028"/>
                    <a:gd name="T4" fmla="*/ 101 w 142"/>
                    <a:gd name="T5" fmla="*/ 81 h 1028"/>
                    <a:gd name="T6" fmla="*/ 142 w 142"/>
                    <a:gd name="T7" fmla="*/ 304 h 1028"/>
                    <a:gd name="T8" fmla="*/ 142 w 142"/>
                    <a:gd name="T9" fmla="*/ 561 h 1028"/>
                    <a:gd name="T10" fmla="*/ 122 w 142"/>
                    <a:gd name="T11" fmla="*/ 781 h 1028"/>
                    <a:gd name="T12" fmla="*/ 142 w 142"/>
                    <a:gd name="T13" fmla="*/ 856 h 1028"/>
                    <a:gd name="T14" fmla="*/ 142 w 142"/>
                    <a:gd name="T15" fmla="*/ 957 h 1028"/>
                    <a:gd name="T16" fmla="*/ 122 w 142"/>
                    <a:gd name="T17" fmla="*/ 1028 h 1028"/>
                    <a:gd name="T18" fmla="*/ 95 w 142"/>
                    <a:gd name="T19" fmla="*/ 964 h 1028"/>
                    <a:gd name="T20" fmla="*/ 81 w 142"/>
                    <a:gd name="T21" fmla="*/ 866 h 1028"/>
                    <a:gd name="T22" fmla="*/ 51 w 142"/>
                    <a:gd name="T23" fmla="*/ 791 h 1028"/>
                    <a:gd name="T24" fmla="*/ 85 w 142"/>
                    <a:gd name="T25" fmla="*/ 724 h 1028"/>
                    <a:gd name="T26" fmla="*/ 105 w 142"/>
                    <a:gd name="T27" fmla="*/ 561 h 1028"/>
                    <a:gd name="T28" fmla="*/ 105 w 142"/>
                    <a:gd name="T29" fmla="*/ 409 h 1028"/>
                    <a:gd name="T30" fmla="*/ 85 w 142"/>
                    <a:gd name="T31" fmla="*/ 257 h 1028"/>
                    <a:gd name="T32" fmla="*/ 44 w 142"/>
                    <a:gd name="T33" fmla="*/ 145 h 1028"/>
                    <a:gd name="T34" fmla="*/ 0 w 142"/>
                    <a:gd name="T35" fmla="*/ 91 h 1028"/>
                    <a:gd name="T36" fmla="*/ 3 w 142"/>
                    <a:gd name="T37" fmla="*/ 3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2" h="1028">
                      <a:moveTo>
                        <a:pt x="3" y="3"/>
                      </a:moveTo>
                      <a:lnTo>
                        <a:pt x="61" y="0"/>
                      </a:lnTo>
                      <a:lnTo>
                        <a:pt x="101" y="81"/>
                      </a:lnTo>
                      <a:lnTo>
                        <a:pt x="142" y="304"/>
                      </a:lnTo>
                      <a:lnTo>
                        <a:pt x="142" y="561"/>
                      </a:lnTo>
                      <a:lnTo>
                        <a:pt x="122" y="781"/>
                      </a:lnTo>
                      <a:lnTo>
                        <a:pt x="142" y="856"/>
                      </a:lnTo>
                      <a:lnTo>
                        <a:pt x="142" y="957"/>
                      </a:lnTo>
                      <a:lnTo>
                        <a:pt x="122" y="1028"/>
                      </a:lnTo>
                      <a:lnTo>
                        <a:pt x="95" y="964"/>
                      </a:lnTo>
                      <a:lnTo>
                        <a:pt x="81" y="866"/>
                      </a:lnTo>
                      <a:lnTo>
                        <a:pt x="51" y="791"/>
                      </a:lnTo>
                      <a:lnTo>
                        <a:pt x="85" y="724"/>
                      </a:lnTo>
                      <a:lnTo>
                        <a:pt x="105" y="561"/>
                      </a:lnTo>
                      <a:lnTo>
                        <a:pt x="105" y="409"/>
                      </a:lnTo>
                      <a:lnTo>
                        <a:pt x="85" y="257"/>
                      </a:lnTo>
                      <a:lnTo>
                        <a:pt x="44" y="145"/>
                      </a:lnTo>
                      <a:lnTo>
                        <a:pt x="0" y="91"/>
                      </a:lnTo>
                      <a:lnTo>
                        <a:pt x="3"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8329" name="Freeform 25">
                  <a:extLst>
                    <a:ext uri="{FF2B5EF4-FFF2-40B4-BE49-F238E27FC236}">
                      <a16:creationId xmlns:a16="http://schemas.microsoft.com/office/drawing/2014/main" id="{8463017B-C36C-3947-37AB-D56459530239}"/>
                    </a:ext>
                  </a:extLst>
                </p:cNvPr>
                <p:cNvSpPr>
                  <a:spLocks/>
                </p:cNvSpPr>
                <p:nvPr/>
              </p:nvSpPr>
              <p:spPr bwMode="auto">
                <a:xfrm>
                  <a:off x="3024" y="2190"/>
                  <a:ext cx="320" cy="1232"/>
                </a:xfrm>
                <a:custGeom>
                  <a:avLst/>
                  <a:gdLst>
                    <a:gd name="T0" fmla="*/ 32 w 320"/>
                    <a:gd name="T1" fmla="*/ 0 h 1232"/>
                    <a:gd name="T2" fmla="*/ 69 w 320"/>
                    <a:gd name="T3" fmla="*/ 51 h 1232"/>
                    <a:gd name="T4" fmla="*/ 84 w 320"/>
                    <a:gd name="T5" fmla="*/ 103 h 1232"/>
                    <a:gd name="T6" fmla="*/ 99 w 320"/>
                    <a:gd name="T7" fmla="*/ 282 h 1232"/>
                    <a:gd name="T8" fmla="*/ 106 w 320"/>
                    <a:gd name="T9" fmla="*/ 402 h 1232"/>
                    <a:gd name="T10" fmla="*/ 106 w 320"/>
                    <a:gd name="T11" fmla="*/ 607 h 1232"/>
                    <a:gd name="T12" fmla="*/ 104 w 320"/>
                    <a:gd name="T13" fmla="*/ 800 h 1232"/>
                    <a:gd name="T14" fmla="*/ 89 w 320"/>
                    <a:gd name="T15" fmla="*/ 954 h 1232"/>
                    <a:gd name="T16" fmla="*/ 77 w 320"/>
                    <a:gd name="T17" fmla="*/ 1001 h 1232"/>
                    <a:gd name="T18" fmla="*/ 155 w 320"/>
                    <a:gd name="T19" fmla="*/ 1027 h 1232"/>
                    <a:gd name="T20" fmla="*/ 221 w 320"/>
                    <a:gd name="T21" fmla="*/ 1057 h 1232"/>
                    <a:gd name="T22" fmla="*/ 310 w 320"/>
                    <a:gd name="T23" fmla="*/ 1121 h 1232"/>
                    <a:gd name="T24" fmla="*/ 320 w 320"/>
                    <a:gd name="T25" fmla="*/ 1146 h 1232"/>
                    <a:gd name="T26" fmla="*/ 312 w 320"/>
                    <a:gd name="T27" fmla="*/ 1194 h 1232"/>
                    <a:gd name="T28" fmla="*/ 268 w 320"/>
                    <a:gd name="T29" fmla="*/ 1232 h 1232"/>
                    <a:gd name="T30" fmla="*/ 251 w 320"/>
                    <a:gd name="T31" fmla="*/ 1211 h 1232"/>
                    <a:gd name="T32" fmla="*/ 236 w 320"/>
                    <a:gd name="T33" fmla="*/ 1159 h 1232"/>
                    <a:gd name="T34" fmla="*/ 194 w 320"/>
                    <a:gd name="T35" fmla="*/ 1117 h 1232"/>
                    <a:gd name="T36" fmla="*/ 121 w 320"/>
                    <a:gd name="T37" fmla="*/ 1069 h 1232"/>
                    <a:gd name="T38" fmla="*/ 74 w 320"/>
                    <a:gd name="T39" fmla="*/ 1057 h 1232"/>
                    <a:gd name="T40" fmla="*/ 18 w 320"/>
                    <a:gd name="T41" fmla="*/ 1057 h 1232"/>
                    <a:gd name="T42" fmla="*/ 18 w 320"/>
                    <a:gd name="T43" fmla="*/ 1018 h 1232"/>
                    <a:gd name="T44" fmla="*/ 45 w 320"/>
                    <a:gd name="T45" fmla="*/ 975 h 1232"/>
                    <a:gd name="T46" fmla="*/ 69 w 320"/>
                    <a:gd name="T47" fmla="*/ 838 h 1232"/>
                    <a:gd name="T48" fmla="*/ 77 w 320"/>
                    <a:gd name="T49" fmla="*/ 693 h 1232"/>
                    <a:gd name="T50" fmla="*/ 74 w 320"/>
                    <a:gd name="T51" fmla="*/ 565 h 1232"/>
                    <a:gd name="T52" fmla="*/ 69 w 320"/>
                    <a:gd name="T53" fmla="*/ 402 h 1232"/>
                    <a:gd name="T54" fmla="*/ 54 w 320"/>
                    <a:gd name="T55" fmla="*/ 261 h 1232"/>
                    <a:gd name="T56" fmla="*/ 23 w 320"/>
                    <a:gd name="T57" fmla="*/ 158 h 1232"/>
                    <a:gd name="T58" fmla="*/ 0 w 320"/>
                    <a:gd name="T59" fmla="*/ 64 h 1232"/>
                    <a:gd name="T60" fmla="*/ 8 w 320"/>
                    <a:gd name="T61" fmla="*/ 30 h 1232"/>
                    <a:gd name="T62" fmla="*/ 32 w 320"/>
                    <a:gd name="T63" fmla="*/ 0 h 1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0" h="1232">
                      <a:moveTo>
                        <a:pt x="32" y="0"/>
                      </a:moveTo>
                      <a:lnTo>
                        <a:pt x="69" y="51"/>
                      </a:lnTo>
                      <a:lnTo>
                        <a:pt x="84" y="103"/>
                      </a:lnTo>
                      <a:lnTo>
                        <a:pt x="99" y="282"/>
                      </a:lnTo>
                      <a:lnTo>
                        <a:pt x="106" y="402"/>
                      </a:lnTo>
                      <a:lnTo>
                        <a:pt x="106" y="607"/>
                      </a:lnTo>
                      <a:lnTo>
                        <a:pt x="104" y="800"/>
                      </a:lnTo>
                      <a:lnTo>
                        <a:pt x="89" y="954"/>
                      </a:lnTo>
                      <a:lnTo>
                        <a:pt x="77" y="1001"/>
                      </a:lnTo>
                      <a:lnTo>
                        <a:pt x="155" y="1027"/>
                      </a:lnTo>
                      <a:lnTo>
                        <a:pt x="221" y="1057"/>
                      </a:lnTo>
                      <a:lnTo>
                        <a:pt x="310" y="1121"/>
                      </a:lnTo>
                      <a:lnTo>
                        <a:pt x="320" y="1146"/>
                      </a:lnTo>
                      <a:lnTo>
                        <a:pt x="312" y="1194"/>
                      </a:lnTo>
                      <a:lnTo>
                        <a:pt x="268" y="1232"/>
                      </a:lnTo>
                      <a:lnTo>
                        <a:pt x="251" y="1211"/>
                      </a:lnTo>
                      <a:lnTo>
                        <a:pt x="236" y="1159"/>
                      </a:lnTo>
                      <a:lnTo>
                        <a:pt x="194" y="1117"/>
                      </a:lnTo>
                      <a:lnTo>
                        <a:pt x="121" y="1069"/>
                      </a:lnTo>
                      <a:lnTo>
                        <a:pt x="74" y="1057"/>
                      </a:lnTo>
                      <a:lnTo>
                        <a:pt x="18" y="1057"/>
                      </a:lnTo>
                      <a:lnTo>
                        <a:pt x="18" y="1018"/>
                      </a:lnTo>
                      <a:lnTo>
                        <a:pt x="45" y="975"/>
                      </a:lnTo>
                      <a:lnTo>
                        <a:pt x="69" y="838"/>
                      </a:lnTo>
                      <a:lnTo>
                        <a:pt x="77" y="693"/>
                      </a:lnTo>
                      <a:lnTo>
                        <a:pt x="74" y="565"/>
                      </a:lnTo>
                      <a:lnTo>
                        <a:pt x="69" y="402"/>
                      </a:lnTo>
                      <a:lnTo>
                        <a:pt x="54" y="261"/>
                      </a:lnTo>
                      <a:lnTo>
                        <a:pt x="23" y="158"/>
                      </a:lnTo>
                      <a:lnTo>
                        <a:pt x="0" y="64"/>
                      </a:lnTo>
                      <a:lnTo>
                        <a:pt x="8" y="30"/>
                      </a:lnTo>
                      <a:lnTo>
                        <a:pt x="3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8330" name="Freeform 26">
                  <a:extLst>
                    <a:ext uri="{FF2B5EF4-FFF2-40B4-BE49-F238E27FC236}">
                      <a16:creationId xmlns:a16="http://schemas.microsoft.com/office/drawing/2014/main" id="{B54AD824-D1C9-C7BC-6C70-E51D7BAD3C54}"/>
                    </a:ext>
                  </a:extLst>
                </p:cNvPr>
                <p:cNvSpPr>
                  <a:spLocks/>
                </p:cNvSpPr>
                <p:nvPr/>
              </p:nvSpPr>
              <p:spPr bwMode="auto">
                <a:xfrm>
                  <a:off x="3237" y="2191"/>
                  <a:ext cx="294" cy="1111"/>
                </a:xfrm>
                <a:custGeom>
                  <a:avLst/>
                  <a:gdLst>
                    <a:gd name="T0" fmla="*/ 0 w 294"/>
                    <a:gd name="T1" fmla="*/ 88 h 1111"/>
                    <a:gd name="T2" fmla="*/ 0 w 294"/>
                    <a:gd name="T3" fmla="*/ 17 h 1111"/>
                    <a:gd name="T4" fmla="*/ 30 w 294"/>
                    <a:gd name="T5" fmla="*/ 0 h 1111"/>
                    <a:gd name="T6" fmla="*/ 77 w 294"/>
                    <a:gd name="T7" fmla="*/ 0 h 1111"/>
                    <a:gd name="T8" fmla="*/ 111 w 294"/>
                    <a:gd name="T9" fmla="*/ 41 h 1111"/>
                    <a:gd name="T10" fmla="*/ 118 w 294"/>
                    <a:gd name="T11" fmla="*/ 78 h 1111"/>
                    <a:gd name="T12" fmla="*/ 111 w 294"/>
                    <a:gd name="T13" fmla="*/ 159 h 1111"/>
                    <a:gd name="T14" fmla="*/ 88 w 294"/>
                    <a:gd name="T15" fmla="*/ 260 h 1111"/>
                    <a:gd name="T16" fmla="*/ 77 w 294"/>
                    <a:gd name="T17" fmla="*/ 416 h 1111"/>
                    <a:gd name="T18" fmla="*/ 71 w 294"/>
                    <a:gd name="T19" fmla="*/ 517 h 1111"/>
                    <a:gd name="T20" fmla="*/ 71 w 294"/>
                    <a:gd name="T21" fmla="*/ 534 h 1111"/>
                    <a:gd name="T22" fmla="*/ 81 w 294"/>
                    <a:gd name="T23" fmla="*/ 676 h 1111"/>
                    <a:gd name="T24" fmla="*/ 98 w 294"/>
                    <a:gd name="T25" fmla="*/ 757 h 1111"/>
                    <a:gd name="T26" fmla="*/ 111 w 294"/>
                    <a:gd name="T27" fmla="*/ 821 h 1111"/>
                    <a:gd name="T28" fmla="*/ 108 w 294"/>
                    <a:gd name="T29" fmla="*/ 848 h 1111"/>
                    <a:gd name="T30" fmla="*/ 152 w 294"/>
                    <a:gd name="T31" fmla="*/ 922 h 1111"/>
                    <a:gd name="T32" fmla="*/ 199 w 294"/>
                    <a:gd name="T33" fmla="*/ 969 h 1111"/>
                    <a:gd name="T34" fmla="*/ 250 w 294"/>
                    <a:gd name="T35" fmla="*/ 1013 h 1111"/>
                    <a:gd name="T36" fmla="*/ 294 w 294"/>
                    <a:gd name="T37" fmla="*/ 1034 h 1111"/>
                    <a:gd name="T38" fmla="*/ 294 w 294"/>
                    <a:gd name="T39" fmla="*/ 1071 h 1111"/>
                    <a:gd name="T40" fmla="*/ 270 w 294"/>
                    <a:gd name="T41" fmla="*/ 1101 h 1111"/>
                    <a:gd name="T42" fmla="*/ 213 w 294"/>
                    <a:gd name="T43" fmla="*/ 1111 h 1111"/>
                    <a:gd name="T44" fmla="*/ 172 w 294"/>
                    <a:gd name="T45" fmla="*/ 1091 h 1111"/>
                    <a:gd name="T46" fmla="*/ 172 w 294"/>
                    <a:gd name="T47" fmla="*/ 1064 h 1111"/>
                    <a:gd name="T48" fmla="*/ 138 w 294"/>
                    <a:gd name="T49" fmla="*/ 969 h 1111"/>
                    <a:gd name="T50" fmla="*/ 81 w 294"/>
                    <a:gd name="T51" fmla="*/ 919 h 1111"/>
                    <a:gd name="T52" fmla="*/ 40 w 294"/>
                    <a:gd name="T53" fmla="*/ 868 h 1111"/>
                    <a:gd name="T54" fmla="*/ 10 w 294"/>
                    <a:gd name="T55" fmla="*/ 841 h 1111"/>
                    <a:gd name="T56" fmla="*/ 20 w 294"/>
                    <a:gd name="T57" fmla="*/ 807 h 1111"/>
                    <a:gd name="T58" fmla="*/ 37 w 294"/>
                    <a:gd name="T59" fmla="*/ 716 h 1111"/>
                    <a:gd name="T60" fmla="*/ 37 w 294"/>
                    <a:gd name="T61" fmla="*/ 544 h 1111"/>
                    <a:gd name="T62" fmla="*/ 30 w 294"/>
                    <a:gd name="T63" fmla="*/ 422 h 1111"/>
                    <a:gd name="T64" fmla="*/ 30 w 294"/>
                    <a:gd name="T65" fmla="*/ 301 h 1111"/>
                    <a:gd name="T66" fmla="*/ 27 w 294"/>
                    <a:gd name="T67" fmla="*/ 169 h 1111"/>
                    <a:gd name="T68" fmla="*/ 0 w 294"/>
                    <a:gd name="T69" fmla="*/ 88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111">
                      <a:moveTo>
                        <a:pt x="0" y="88"/>
                      </a:moveTo>
                      <a:lnTo>
                        <a:pt x="0" y="17"/>
                      </a:lnTo>
                      <a:lnTo>
                        <a:pt x="30" y="0"/>
                      </a:lnTo>
                      <a:lnTo>
                        <a:pt x="77" y="0"/>
                      </a:lnTo>
                      <a:lnTo>
                        <a:pt x="111" y="41"/>
                      </a:lnTo>
                      <a:lnTo>
                        <a:pt x="118" y="78"/>
                      </a:lnTo>
                      <a:lnTo>
                        <a:pt x="111" y="159"/>
                      </a:lnTo>
                      <a:lnTo>
                        <a:pt x="88" y="260"/>
                      </a:lnTo>
                      <a:lnTo>
                        <a:pt x="77" y="416"/>
                      </a:lnTo>
                      <a:lnTo>
                        <a:pt x="71" y="517"/>
                      </a:lnTo>
                      <a:lnTo>
                        <a:pt x="71" y="534"/>
                      </a:lnTo>
                      <a:lnTo>
                        <a:pt x="81" y="676"/>
                      </a:lnTo>
                      <a:lnTo>
                        <a:pt x="98" y="757"/>
                      </a:lnTo>
                      <a:lnTo>
                        <a:pt x="111" y="821"/>
                      </a:lnTo>
                      <a:lnTo>
                        <a:pt x="108" y="848"/>
                      </a:lnTo>
                      <a:lnTo>
                        <a:pt x="152" y="922"/>
                      </a:lnTo>
                      <a:lnTo>
                        <a:pt x="199" y="969"/>
                      </a:lnTo>
                      <a:lnTo>
                        <a:pt x="250" y="1013"/>
                      </a:lnTo>
                      <a:lnTo>
                        <a:pt x="294" y="1034"/>
                      </a:lnTo>
                      <a:lnTo>
                        <a:pt x="294" y="1071"/>
                      </a:lnTo>
                      <a:lnTo>
                        <a:pt x="270" y="1101"/>
                      </a:lnTo>
                      <a:lnTo>
                        <a:pt x="213" y="1111"/>
                      </a:lnTo>
                      <a:lnTo>
                        <a:pt x="172" y="1091"/>
                      </a:lnTo>
                      <a:lnTo>
                        <a:pt x="172" y="1064"/>
                      </a:lnTo>
                      <a:lnTo>
                        <a:pt x="138" y="969"/>
                      </a:lnTo>
                      <a:lnTo>
                        <a:pt x="81" y="919"/>
                      </a:lnTo>
                      <a:lnTo>
                        <a:pt x="40" y="868"/>
                      </a:lnTo>
                      <a:lnTo>
                        <a:pt x="10" y="841"/>
                      </a:lnTo>
                      <a:lnTo>
                        <a:pt x="20" y="807"/>
                      </a:lnTo>
                      <a:lnTo>
                        <a:pt x="37" y="716"/>
                      </a:lnTo>
                      <a:lnTo>
                        <a:pt x="37" y="544"/>
                      </a:lnTo>
                      <a:lnTo>
                        <a:pt x="30" y="422"/>
                      </a:lnTo>
                      <a:lnTo>
                        <a:pt x="30" y="301"/>
                      </a:lnTo>
                      <a:lnTo>
                        <a:pt x="27" y="169"/>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sp>
            <p:nvSpPr>
              <p:cNvPr id="98331" name="Line 27">
                <a:extLst>
                  <a:ext uri="{FF2B5EF4-FFF2-40B4-BE49-F238E27FC236}">
                    <a16:creationId xmlns:a16="http://schemas.microsoft.com/office/drawing/2014/main" id="{E9F88996-215B-7FBB-66A0-17119330ECDF}"/>
                  </a:ext>
                </a:extLst>
              </p:cNvPr>
              <p:cNvSpPr>
                <a:spLocks noChangeShapeType="1"/>
              </p:cNvSpPr>
              <p:nvPr/>
            </p:nvSpPr>
            <p:spPr bwMode="auto">
              <a:xfrm>
                <a:off x="912" y="2784"/>
                <a:ext cx="1152"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98332" name="Group 28">
              <a:extLst>
                <a:ext uri="{FF2B5EF4-FFF2-40B4-BE49-F238E27FC236}">
                  <a16:creationId xmlns:a16="http://schemas.microsoft.com/office/drawing/2014/main" id="{C20DC676-9F6B-6D6C-47A1-D071D3D30AB4}"/>
                </a:ext>
              </a:extLst>
            </p:cNvPr>
            <p:cNvGrpSpPr>
              <a:grpSpLocks/>
            </p:cNvGrpSpPr>
            <p:nvPr/>
          </p:nvGrpSpPr>
          <p:grpSpPr bwMode="auto">
            <a:xfrm>
              <a:off x="2784" y="480"/>
              <a:ext cx="192" cy="2592"/>
              <a:chOff x="2784" y="480"/>
              <a:chExt cx="192" cy="2592"/>
            </a:xfrm>
          </p:grpSpPr>
          <p:sp>
            <p:nvSpPr>
              <p:cNvPr id="98333" name="Freeform 29">
                <a:extLst>
                  <a:ext uri="{FF2B5EF4-FFF2-40B4-BE49-F238E27FC236}">
                    <a16:creationId xmlns:a16="http://schemas.microsoft.com/office/drawing/2014/main" id="{636D088B-A801-EC8F-3A72-53558B282B55}"/>
                  </a:ext>
                </a:extLst>
              </p:cNvPr>
              <p:cNvSpPr>
                <a:spLocks/>
              </p:cNvSpPr>
              <p:nvPr/>
            </p:nvSpPr>
            <p:spPr bwMode="auto">
              <a:xfrm>
                <a:off x="2784" y="480"/>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8334" name="Freeform 30">
                <a:extLst>
                  <a:ext uri="{FF2B5EF4-FFF2-40B4-BE49-F238E27FC236}">
                    <a16:creationId xmlns:a16="http://schemas.microsoft.com/office/drawing/2014/main" id="{A8145A66-8028-E1B9-4CA3-92D85BF25675}"/>
                  </a:ext>
                </a:extLst>
              </p:cNvPr>
              <p:cNvSpPr>
                <a:spLocks/>
              </p:cNvSpPr>
              <p:nvPr/>
            </p:nvSpPr>
            <p:spPr bwMode="auto">
              <a:xfrm>
                <a:off x="2784" y="768"/>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8335" name="Freeform 31">
                <a:extLst>
                  <a:ext uri="{FF2B5EF4-FFF2-40B4-BE49-F238E27FC236}">
                    <a16:creationId xmlns:a16="http://schemas.microsoft.com/office/drawing/2014/main" id="{F44D586C-51AC-A0FA-5DB9-385B648FEA94}"/>
                  </a:ext>
                </a:extLst>
              </p:cNvPr>
              <p:cNvSpPr>
                <a:spLocks/>
              </p:cNvSpPr>
              <p:nvPr/>
            </p:nvSpPr>
            <p:spPr bwMode="auto">
              <a:xfrm>
                <a:off x="2784" y="1056"/>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8336" name="Freeform 32">
                <a:extLst>
                  <a:ext uri="{FF2B5EF4-FFF2-40B4-BE49-F238E27FC236}">
                    <a16:creationId xmlns:a16="http://schemas.microsoft.com/office/drawing/2014/main" id="{0F13C3B6-1D0C-571B-690C-B29C95BA1149}"/>
                  </a:ext>
                </a:extLst>
              </p:cNvPr>
              <p:cNvSpPr>
                <a:spLocks/>
              </p:cNvSpPr>
              <p:nvPr/>
            </p:nvSpPr>
            <p:spPr bwMode="auto">
              <a:xfrm>
                <a:off x="2784" y="1344"/>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8337" name="Freeform 33">
                <a:extLst>
                  <a:ext uri="{FF2B5EF4-FFF2-40B4-BE49-F238E27FC236}">
                    <a16:creationId xmlns:a16="http://schemas.microsoft.com/office/drawing/2014/main" id="{B551DBC3-6117-6924-342B-97F4D65CB964}"/>
                  </a:ext>
                </a:extLst>
              </p:cNvPr>
              <p:cNvSpPr>
                <a:spLocks/>
              </p:cNvSpPr>
              <p:nvPr/>
            </p:nvSpPr>
            <p:spPr bwMode="auto">
              <a:xfrm>
                <a:off x="2784" y="1632"/>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8338" name="Freeform 34">
                <a:extLst>
                  <a:ext uri="{FF2B5EF4-FFF2-40B4-BE49-F238E27FC236}">
                    <a16:creationId xmlns:a16="http://schemas.microsoft.com/office/drawing/2014/main" id="{E3CDA935-2096-2B3D-6487-4248AE8806D8}"/>
                  </a:ext>
                </a:extLst>
              </p:cNvPr>
              <p:cNvSpPr>
                <a:spLocks/>
              </p:cNvSpPr>
              <p:nvPr/>
            </p:nvSpPr>
            <p:spPr bwMode="auto">
              <a:xfrm>
                <a:off x="2784" y="1920"/>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8339" name="Freeform 35">
                <a:extLst>
                  <a:ext uri="{FF2B5EF4-FFF2-40B4-BE49-F238E27FC236}">
                    <a16:creationId xmlns:a16="http://schemas.microsoft.com/office/drawing/2014/main" id="{6F4B2F01-1842-0F6E-21E6-0E0F6CDC43F9}"/>
                  </a:ext>
                </a:extLst>
              </p:cNvPr>
              <p:cNvSpPr>
                <a:spLocks/>
              </p:cNvSpPr>
              <p:nvPr/>
            </p:nvSpPr>
            <p:spPr bwMode="auto">
              <a:xfrm>
                <a:off x="2784" y="2208"/>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8340" name="Freeform 36">
                <a:extLst>
                  <a:ext uri="{FF2B5EF4-FFF2-40B4-BE49-F238E27FC236}">
                    <a16:creationId xmlns:a16="http://schemas.microsoft.com/office/drawing/2014/main" id="{25B58B3E-7958-9BC4-07E9-40E103FB3800}"/>
                  </a:ext>
                </a:extLst>
              </p:cNvPr>
              <p:cNvSpPr>
                <a:spLocks/>
              </p:cNvSpPr>
              <p:nvPr/>
            </p:nvSpPr>
            <p:spPr bwMode="auto">
              <a:xfrm>
                <a:off x="2784" y="2496"/>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8341" name="Freeform 37">
                <a:extLst>
                  <a:ext uri="{FF2B5EF4-FFF2-40B4-BE49-F238E27FC236}">
                    <a16:creationId xmlns:a16="http://schemas.microsoft.com/office/drawing/2014/main" id="{947D73A7-1796-483C-1D42-E138983F48A7}"/>
                  </a:ext>
                </a:extLst>
              </p:cNvPr>
              <p:cNvSpPr>
                <a:spLocks/>
              </p:cNvSpPr>
              <p:nvPr/>
            </p:nvSpPr>
            <p:spPr bwMode="auto">
              <a:xfrm>
                <a:off x="2784" y="2784"/>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pic>
          <p:nvPicPr>
            <p:cNvPr id="98342" name="Picture 38">
              <a:extLst>
                <a:ext uri="{FF2B5EF4-FFF2-40B4-BE49-F238E27FC236}">
                  <a16:creationId xmlns:a16="http://schemas.microsoft.com/office/drawing/2014/main" id="{24BE15A3-0ED4-D0AD-90CA-A8E247CED9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5" y="2243"/>
              <a:ext cx="1290" cy="1117"/>
            </a:xfrm>
            <a:prstGeom prst="rect">
              <a:avLst/>
            </a:prstGeom>
            <a:noFill/>
            <a:extLst>
              <a:ext uri="{909E8E84-426E-40DD-AFC4-6F175D3DCCD1}">
                <a14:hiddenFill xmlns:a14="http://schemas.microsoft.com/office/drawing/2010/main">
                  <a:solidFill>
                    <a:srgbClr val="FFFFFF"/>
                  </a:solidFill>
                </a14:hiddenFill>
              </a:ext>
            </a:extLst>
          </p:spPr>
        </p:pic>
        <p:pic>
          <p:nvPicPr>
            <p:cNvPr id="98343" name="Picture 39">
              <a:extLst>
                <a:ext uri="{FF2B5EF4-FFF2-40B4-BE49-F238E27FC236}">
                  <a16:creationId xmlns:a16="http://schemas.microsoft.com/office/drawing/2014/main" id="{200DD67D-CB59-43B7-1FAF-276FE81953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 y="2243"/>
              <a:ext cx="1290" cy="1117"/>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1D5F44-6C44-C47B-A23D-C44B66D8C719}"/>
              </a:ext>
            </a:extLst>
          </p:cNvPr>
          <p:cNvSpPr>
            <a:spLocks noGrp="1"/>
          </p:cNvSpPr>
          <p:nvPr>
            <p:ph type="dt" sz="half" idx="10"/>
          </p:nvPr>
        </p:nvSpPr>
        <p:spPr/>
        <p:txBody>
          <a:bodyPr/>
          <a:lstStyle/>
          <a:p>
            <a:r>
              <a:rPr lang="en-CA" altLang="LID4096"/>
              <a:t>CSCW 2000, Philadelphia, PA</a:t>
            </a:r>
          </a:p>
        </p:txBody>
      </p:sp>
      <p:grpSp>
        <p:nvGrpSpPr>
          <p:cNvPr id="96258" name="Group 2">
            <a:extLst>
              <a:ext uri="{FF2B5EF4-FFF2-40B4-BE49-F238E27FC236}">
                <a16:creationId xmlns:a16="http://schemas.microsoft.com/office/drawing/2014/main" id="{9E540102-DA9E-5F33-2C30-BE45D85B2B8B}"/>
              </a:ext>
            </a:extLst>
          </p:cNvPr>
          <p:cNvGrpSpPr>
            <a:grpSpLocks/>
          </p:cNvGrpSpPr>
          <p:nvPr/>
        </p:nvGrpSpPr>
        <p:grpSpPr bwMode="auto">
          <a:xfrm>
            <a:off x="0" y="381000"/>
            <a:ext cx="9144000" cy="6156325"/>
            <a:chOff x="0" y="240"/>
            <a:chExt cx="5760" cy="3878"/>
          </a:xfrm>
        </p:grpSpPr>
        <p:sp>
          <p:nvSpPr>
            <p:cNvPr id="96259" name="Text Box 3">
              <a:extLst>
                <a:ext uri="{FF2B5EF4-FFF2-40B4-BE49-F238E27FC236}">
                  <a16:creationId xmlns:a16="http://schemas.microsoft.com/office/drawing/2014/main" id="{D2CB73F8-C95F-844B-1C2D-73BFA6DF2E9E}"/>
                </a:ext>
              </a:extLst>
            </p:cNvPr>
            <p:cNvSpPr txBox="1">
              <a:spLocks noChangeArrowheads="1"/>
            </p:cNvSpPr>
            <p:nvPr/>
          </p:nvSpPr>
          <p:spPr bwMode="auto">
            <a:xfrm>
              <a:off x="48" y="240"/>
              <a:ext cx="283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3200">
                  <a:latin typeface="Tahoma" panose="020B0604030504040204" pitchFamily="34" charset="0"/>
                </a:rPr>
                <a:t>Alice Looking At Bob</a:t>
              </a:r>
            </a:p>
          </p:txBody>
        </p:sp>
        <p:sp>
          <p:nvSpPr>
            <p:cNvPr id="96260" name="Text Box 4">
              <a:extLst>
                <a:ext uri="{FF2B5EF4-FFF2-40B4-BE49-F238E27FC236}">
                  <a16:creationId xmlns:a16="http://schemas.microsoft.com/office/drawing/2014/main" id="{E61D5F6B-4A1D-17C6-4F20-95941EAB84F4}"/>
                </a:ext>
              </a:extLst>
            </p:cNvPr>
            <p:cNvSpPr txBox="1">
              <a:spLocks noChangeArrowheads="1"/>
            </p:cNvSpPr>
            <p:nvPr/>
          </p:nvSpPr>
          <p:spPr bwMode="auto">
            <a:xfrm>
              <a:off x="2880" y="240"/>
              <a:ext cx="288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3200">
                  <a:latin typeface="Tahoma" panose="020B0604030504040204" pitchFamily="34" charset="0"/>
                </a:rPr>
                <a:t>Bob Still Working Alone</a:t>
              </a:r>
            </a:p>
          </p:txBody>
        </p:sp>
        <p:sp>
          <p:nvSpPr>
            <p:cNvPr id="96261" name="Text Box 5">
              <a:extLst>
                <a:ext uri="{FF2B5EF4-FFF2-40B4-BE49-F238E27FC236}">
                  <a16:creationId xmlns:a16="http://schemas.microsoft.com/office/drawing/2014/main" id="{FAC38069-FB61-6689-3E50-60E3EDCF7E22}"/>
                </a:ext>
              </a:extLst>
            </p:cNvPr>
            <p:cNvSpPr txBox="1">
              <a:spLocks noChangeArrowheads="1"/>
            </p:cNvSpPr>
            <p:nvPr/>
          </p:nvSpPr>
          <p:spPr bwMode="auto">
            <a:xfrm>
              <a:off x="2880" y="1848"/>
              <a:ext cx="28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CA" altLang="LID4096">
                  <a:latin typeface="Tahoma" panose="020B0604030504040204" pitchFamily="34" charset="0"/>
                </a:rPr>
                <a:t>Not Interested</a:t>
              </a:r>
            </a:p>
          </p:txBody>
        </p:sp>
        <p:sp>
          <p:nvSpPr>
            <p:cNvPr id="96262" name="Text Box 6">
              <a:extLst>
                <a:ext uri="{FF2B5EF4-FFF2-40B4-BE49-F238E27FC236}">
                  <a16:creationId xmlns:a16="http://schemas.microsoft.com/office/drawing/2014/main" id="{CCE382FB-4EC6-D483-5B8B-AE7544701C92}"/>
                </a:ext>
              </a:extLst>
            </p:cNvPr>
            <p:cNvSpPr txBox="1">
              <a:spLocks noChangeArrowheads="1"/>
            </p:cNvSpPr>
            <p:nvPr/>
          </p:nvSpPr>
          <p:spPr bwMode="auto">
            <a:xfrm>
              <a:off x="0" y="1848"/>
              <a:ext cx="28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CA" altLang="LID4096">
                  <a:latin typeface="Tahoma" panose="020B0604030504040204" pitchFamily="34" charset="0"/>
                </a:rPr>
                <a:t>Interested</a:t>
              </a:r>
            </a:p>
          </p:txBody>
        </p:sp>
        <p:sp>
          <p:nvSpPr>
            <p:cNvPr id="96263" name="Text Box 7">
              <a:extLst>
                <a:ext uri="{FF2B5EF4-FFF2-40B4-BE49-F238E27FC236}">
                  <a16:creationId xmlns:a16="http://schemas.microsoft.com/office/drawing/2014/main" id="{E6346FF9-E7AF-9196-6034-A77D096E7C34}"/>
                </a:ext>
              </a:extLst>
            </p:cNvPr>
            <p:cNvSpPr txBox="1">
              <a:spLocks noChangeArrowheads="1"/>
            </p:cNvSpPr>
            <p:nvPr/>
          </p:nvSpPr>
          <p:spPr bwMode="auto">
            <a:xfrm>
              <a:off x="0" y="3600"/>
              <a:ext cx="5760"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a:latin typeface="Tahoma" panose="020B0604030504040204" pitchFamily="34" charset="0"/>
                </a:rPr>
                <a:t>Medium Fidelity (Level 5)</a:t>
              </a:r>
            </a:p>
            <a:p>
              <a:pPr algn="ctr"/>
              <a:r>
                <a:rPr lang="en-CA" altLang="LID4096">
                  <a:latin typeface="Tahoma" panose="020B0604030504040204" pitchFamily="34" charset="0"/>
                </a:rPr>
                <a:t>Balance Privacy and Awareness</a:t>
              </a:r>
            </a:p>
          </p:txBody>
        </p:sp>
        <p:grpSp>
          <p:nvGrpSpPr>
            <p:cNvPr id="96264" name="Group 8">
              <a:extLst>
                <a:ext uri="{FF2B5EF4-FFF2-40B4-BE49-F238E27FC236}">
                  <a16:creationId xmlns:a16="http://schemas.microsoft.com/office/drawing/2014/main" id="{EA011509-FBC1-85F3-3200-81D171220332}"/>
                </a:ext>
              </a:extLst>
            </p:cNvPr>
            <p:cNvGrpSpPr>
              <a:grpSpLocks/>
            </p:cNvGrpSpPr>
            <p:nvPr/>
          </p:nvGrpSpPr>
          <p:grpSpPr bwMode="auto">
            <a:xfrm>
              <a:off x="924" y="960"/>
              <a:ext cx="1032" cy="782"/>
              <a:chOff x="1128" y="2400"/>
              <a:chExt cx="1032" cy="782"/>
            </a:xfrm>
          </p:grpSpPr>
          <p:pic>
            <p:nvPicPr>
              <p:cNvPr id="96265" name="Picture 9">
                <a:extLst>
                  <a:ext uri="{FF2B5EF4-FFF2-40B4-BE49-F238E27FC236}">
                    <a16:creationId xmlns:a16="http://schemas.microsoft.com/office/drawing/2014/main" id="{B3D8AEE2-5905-07CD-35A3-32C2246341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 y="2640"/>
                <a:ext cx="480" cy="469"/>
              </a:xfrm>
              <a:prstGeom prst="rect">
                <a:avLst/>
              </a:prstGeom>
              <a:noFill/>
              <a:extLst>
                <a:ext uri="{909E8E84-426E-40DD-AFC4-6F175D3DCCD1}">
                  <a14:hiddenFill xmlns:a14="http://schemas.microsoft.com/office/drawing/2010/main">
                    <a:solidFill>
                      <a:srgbClr val="FFFFFF"/>
                    </a:solidFill>
                  </a14:hiddenFill>
                </a:ext>
              </a:extLst>
            </p:spPr>
          </p:pic>
          <p:grpSp>
            <p:nvGrpSpPr>
              <p:cNvPr id="96266" name="Group 10">
                <a:extLst>
                  <a:ext uri="{FF2B5EF4-FFF2-40B4-BE49-F238E27FC236}">
                    <a16:creationId xmlns:a16="http://schemas.microsoft.com/office/drawing/2014/main" id="{82903977-B626-189F-51C3-F809003A299B}"/>
                  </a:ext>
                </a:extLst>
              </p:cNvPr>
              <p:cNvGrpSpPr>
                <a:grpSpLocks/>
              </p:cNvGrpSpPr>
              <p:nvPr/>
            </p:nvGrpSpPr>
            <p:grpSpPr bwMode="auto">
              <a:xfrm>
                <a:off x="1128" y="2400"/>
                <a:ext cx="240" cy="782"/>
                <a:chOff x="2872" y="899"/>
                <a:chExt cx="659" cy="2523"/>
              </a:xfrm>
            </p:grpSpPr>
            <p:sp>
              <p:nvSpPr>
                <p:cNvPr id="96267" name="Freeform 11">
                  <a:extLst>
                    <a:ext uri="{FF2B5EF4-FFF2-40B4-BE49-F238E27FC236}">
                      <a16:creationId xmlns:a16="http://schemas.microsoft.com/office/drawing/2014/main" id="{64BF4AA1-0667-51C4-79F2-EFFAF78C22D3}"/>
                    </a:ext>
                  </a:extLst>
                </p:cNvPr>
                <p:cNvSpPr>
                  <a:spLocks/>
                </p:cNvSpPr>
                <p:nvPr/>
              </p:nvSpPr>
              <p:spPr bwMode="auto">
                <a:xfrm>
                  <a:off x="3068" y="899"/>
                  <a:ext cx="425" cy="546"/>
                </a:xfrm>
                <a:custGeom>
                  <a:avLst/>
                  <a:gdLst>
                    <a:gd name="T0" fmla="*/ 0 w 425"/>
                    <a:gd name="T1" fmla="*/ 230 h 546"/>
                    <a:gd name="T2" fmla="*/ 31 w 425"/>
                    <a:gd name="T3" fmla="*/ 118 h 546"/>
                    <a:gd name="T4" fmla="*/ 71 w 425"/>
                    <a:gd name="T5" fmla="*/ 61 h 546"/>
                    <a:gd name="T6" fmla="*/ 122 w 425"/>
                    <a:gd name="T7" fmla="*/ 20 h 546"/>
                    <a:gd name="T8" fmla="*/ 173 w 425"/>
                    <a:gd name="T9" fmla="*/ 0 h 546"/>
                    <a:gd name="T10" fmla="*/ 240 w 425"/>
                    <a:gd name="T11" fmla="*/ 6 h 546"/>
                    <a:gd name="T12" fmla="*/ 284 w 425"/>
                    <a:gd name="T13" fmla="*/ 51 h 546"/>
                    <a:gd name="T14" fmla="*/ 324 w 425"/>
                    <a:gd name="T15" fmla="*/ 132 h 546"/>
                    <a:gd name="T16" fmla="*/ 341 w 425"/>
                    <a:gd name="T17" fmla="*/ 240 h 546"/>
                    <a:gd name="T18" fmla="*/ 341 w 425"/>
                    <a:gd name="T19" fmla="*/ 363 h 546"/>
                    <a:gd name="T20" fmla="*/ 422 w 425"/>
                    <a:gd name="T21" fmla="*/ 447 h 546"/>
                    <a:gd name="T22" fmla="*/ 425 w 425"/>
                    <a:gd name="T23" fmla="*/ 485 h 546"/>
                    <a:gd name="T24" fmla="*/ 412 w 425"/>
                    <a:gd name="T25" fmla="*/ 488 h 546"/>
                    <a:gd name="T26" fmla="*/ 334 w 425"/>
                    <a:gd name="T27" fmla="*/ 413 h 546"/>
                    <a:gd name="T28" fmla="*/ 311 w 425"/>
                    <a:gd name="T29" fmla="*/ 468 h 546"/>
                    <a:gd name="T30" fmla="*/ 264 w 425"/>
                    <a:gd name="T31" fmla="*/ 515 h 546"/>
                    <a:gd name="T32" fmla="*/ 220 w 425"/>
                    <a:gd name="T33" fmla="*/ 539 h 546"/>
                    <a:gd name="T34" fmla="*/ 149 w 425"/>
                    <a:gd name="T35" fmla="*/ 546 h 546"/>
                    <a:gd name="T36" fmla="*/ 58 w 425"/>
                    <a:gd name="T37" fmla="*/ 508 h 546"/>
                    <a:gd name="T38" fmla="*/ 17 w 425"/>
                    <a:gd name="T39" fmla="*/ 427 h 546"/>
                    <a:gd name="T40" fmla="*/ 0 w 425"/>
                    <a:gd name="T41" fmla="*/ 346 h 546"/>
                    <a:gd name="T42" fmla="*/ 0 w 425"/>
                    <a:gd name="T43" fmla="*/ 230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5" h="546">
                      <a:moveTo>
                        <a:pt x="0" y="230"/>
                      </a:moveTo>
                      <a:lnTo>
                        <a:pt x="31" y="118"/>
                      </a:lnTo>
                      <a:lnTo>
                        <a:pt x="71" y="61"/>
                      </a:lnTo>
                      <a:lnTo>
                        <a:pt x="122" y="20"/>
                      </a:lnTo>
                      <a:lnTo>
                        <a:pt x="173" y="0"/>
                      </a:lnTo>
                      <a:lnTo>
                        <a:pt x="240" y="6"/>
                      </a:lnTo>
                      <a:lnTo>
                        <a:pt x="284" y="51"/>
                      </a:lnTo>
                      <a:lnTo>
                        <a:pt x="324" y="132"/>
                      </a:lnTo>
                      <a:lnTo>
                        <a:pt x="341" y="240"/>
                      </a:lnTo>
                      <a:lnTo>
                        <a:pt x="341" y="363"/>
                      </a:lnTo>
                      <a:lnTo>
                        <a:pt x="422" y="447"/>
                      </a:lnTo>
                      <a:lnTo>
                        <a:pt x="425" y="485"/>
                      </a:lnTo>
                      <a:lnTo>
                        <a:pt x="412" y="488"/>
                      </a:lnTo>
                      <a:lnTo>
                        <a:pt x="334" y="413"/>
                      </a:lnTo>
                      <a:lnTo>
                        <a:pt x="311" y="468"/>
                      </a:lnTo>
                      <a:lnTo>
                        <a:pt x="264" y="515"/>
                      </a:lnTo>
                      <a:lnTo>
                        <a:pt x="220" y="539"/>
                      </a:lnTo>
                      <a:lnTo>
                        <a:pt x="149" y="546"/>
                      </a:lnTo>
                      <a:lnTo>
                        <a:pt x="58" y="508"/>
                      </a:lnTo>
                      <a:lnTo>
                        <a:pt x="17" y="427"/>
                      </a:lnTo>
                      <a:lnTo>
                        <a:pt x="0" y="346"/>
                      </a:lnTo>
                      <a:lnTo>
                        <a:pt x="0" y="2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6268" name="Freeform 12">
                  <a:extLst>
                    <a:ext uri="{FF2B5EF4-FFF2-40B4-BE49-F238E27FC236}">
                      <a16:creationId xmlns:a16="http://schemas.microsoft.com/office/drawing/2014/main" id="{A439377A-A55A-5106-9C7F-E6146124E4AB}"/>
                    </a:ext>
                  </a:extLst>
                </p:cNvPr>
                <p:cNvSpPr>
                  <a:spLocks/>
                </p:cNvSpPr>
                <p:nvPr/>
              </p:nvSpPr>
              <p:spPr bwMode="auto">
                <a:xfrm>
                  <a:off x="3024" y="1486"/>
                  <a:ext cx="379" cy="879"/>
                </a:xfrm>
                <a:custGeom>
                  <a:avLst/>
                  <a:gdLst>
                    <a:gd name="T0" fmla="*/ 55 w 379"/>
                    <a:gd name="T1" fmla="*/ 57 h 879"/>
                    <a:gd name="T2" fmla="*/ 102 w 379"/>
                    <a:gd name="T3" fmla="*/ 20 h 879"/>
                    <a:gd name="T4" fmla="*/ 156 w 379"/>
                    <a:gd name="T5" fmla="*/ 6 h 879"/>
                    <a:gd name="T6" fmla="*/ 207 w 379"/>
                    <a:gd name="T7" fmla="*/ 0 h 879"/>
                    <a:gd name="T8" fmla="*/ 275 w 379"/>
                    <a:gd name="T9" fmla="*/ 10 h 879"/>
                    <a:gd name="T10" fmla="*/ 349 w 379"/>
                    <a:gd name="T11" fmla="*/ 57 h 879"/>
                    <a:gd name="T12" fmla="*/ 379 w 379"/>
                    <a:gd name="T13" fmla="*/ 141 h 879"/>
                    <a:gd name="T14" fmla="*/ 379 w 379"/>
                    <a:gd name="T15" fmla="*/ 270 h 879"/>
                    <a:gd name="T16" fmla="*/ 376 w 379"/>
                    <a:gd name="T17" fmla="*/ 392 h 879"/>
                    <a:gd name="T18" fmla="*/ 339 w 379"/>
                    <a:gd name="T19" fmla="*/ 578 h 879"/>
                    <a:gd name="T20" fmla="*/ 308 w 379"/>
                    <a:gd name="T21" fmla="*/ 730 h 879"/>
                    <a:gd name="T22" fmla="*/ 275 w 379"/>
                    <a:gd name="T23" fmla="*/ 828 h 879"/>
                    <a:gd name="T24" fmla="*/ 204 w 379"/>
                    <a:gd name="T25" fmla="*/ 879 h 879"/>
                    <a:gd name="T26" fmla="*/ 102 w 379"/>
                    <a:gd name="T27" fmla="*/ 868 h 879"/>
                    <a:gd name="T28" fmla="*/ 51 w 379"/>
                    <a:gd name="T29" fmla="*/ 791 h 879"/>
                    <a:gd name="T30" fmla="*/ 21 w 379"/>
                    <a:gd name="T31" fmla="*/ 676 h 879"/>
                    <a:gd name="T32" fmla="*/ 4 w 379"/>
                    <a:gd name="T33" fmla="*/ 547 h 879"/>
                    <a:gd name="T34" fmla="*/ 0 w 379"/>
                    <a:gd name="T35" fmla="*/ 354 h 879"/>
                    <a:gd name="T36" fmla="*/ 14 w 379"/>
                    <a:gd name="T37" fmla="*/ 219 h 879"/>
                    <a:gd name="T38" fmla="*/ 34 w 379"/>
                    <a:gd name="T39" fmla="*/ 98 h 879"/>
                    <a:gd name="T40" fmla="*/ 55 w 379"/>
                    <a:gd name="T41" fmla="*/ 57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9" h="879">
                      <a:moveTo>
                        <a:pt x="55" y="57"/>
                      </a:moveTo>
                      <a:lnTo>
                        <a:pt x="102" y="20"/>
                      </a:lnTo>
                      <a:lnTo>
                        <a:pt x="156" y="6"/>
                      </a:lnTo>
                      <a:lnTo>
                        <a:pt x="207" y="0"/>
                      </a:lnTo>
                      <a:lnTo>
                        <a:pt x="275" y="10"/>
                      </a:lnTo>
                      <a:lnTo>
                        <a:pt x="349" y="57"/>
                      </a:lnTo>
                      <a:lnTo>
                        <a:pt x="379" y="141"/>
                      </a:lnTo>
                      <a:lnTo>
                        <a:pt x="379" y="270"/>
                      </a:lnTo>
                      <a:lnTo>
                        <a:pt x="376" y="392"/>
                      </a:lnTo>
                      <a:lnTo>
                        <a:pt x="339" y="578"/>
                      </a:lnTo>
                      <a:lnTo>
                        <a:pt x="308" y="730"/>
                      </a:lnTo>
                      <a:lnTo>
                        <a:pt x="275" y="828"/>
                      </a:lnTo>
                      <a:lnTo>
                        <a:pt x="204" y="879"/>
                      </a:lnTo>
                      <a:lnTo>
                        <a:pt x="102" y="868"/>
                      </a:lnTo>
                      <a:lnTo>
                        <a:pt x="51" y="791"/>
                      </a:lnTo>
                      <a:lnTo>
                        <a:pt x="21" y="676"/>
                      </a:lnTo>
                      <a:lnTo>
                        <a:pt x="4" y="547"/>
                      </a:lnTo>
                      <a:lnTo>
                        <a:pt x="0" y="354"/>
                      </a:lnTo>
                      <a:lnTo>
                        <a:pt x="14" y="219"/>
                      </a:lnTo>
                      <a:lnTo>
                        <a:pt x="34" y="98"/>
                      </a:lnTo>
                      <a:lnTo>
                        <a:pt x="55"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6269" name="Freeform 13">
                  <a:extLst>
                    <a:ext uri="{FF2B5EF4-FFF2-40B4-BE49-F238E27FC236}">
                      <a16:creationId xmlns:a16="http://schemas.microsoft.com/office/drawing/2014/main" id="{02EB150A-B277-A59D-6881-4AFC4B624AA4}"/>
                    </a:ext>
                  </a:extLst>
                </p:cNvPr>
                <p:cNvSpPr>
                  <a:spLocks/>
                </p:cNvSpPr>
                <p:nvPr/>
              </p:nvSpPr>
              <p:spPr bwMode="auto">
                <a:xfrm>
                  <a:off x="2872" y="1485"/>
                  <a:ext cx="223" cy="1082"/>
                </a:xfrm>
                <a:custGeom>
                  <a:avLst/>
                  <a:gdLst>
                    <a:gd name="T0" fmla="*/ 153 w 223"/>
                    <a:gd name="T1" fmla="*/ 7 h 1082"/>
                    <a:gd name="T2" fmla="*/ 207 w 223"/>
                    <a:gd name="T3" fmla="*/ 0 h 1082"/>
                    <a:gd name="T4" fmla="*/ 223 w 223"/>
                    <a:gd name="T5" fmla="*/ 48 h 1082"/>
                    <a:gd name="T6" fmla="*/ 196 w 223"/>
                    <a:gd name="T7" fmla="*/ 109 h 1082"/>
                    <a:gd name="T8" fmla="*/ 156 w 223"/>
                    <a:gd name="T9" fmla="*/ 142 h 1082"/>
                    <a:gd name="T10" fmla="*/ 122 w 223"/>
                    <a:gd name="T11" fmla="*/ 223 h 1082"/>
                    <a:gd name="T12" fmla="*/ 82 w 223"/>
                    <a:gd name="T13" fmla="*/ 332 h 1082"/>
                    <a:gd name="T14" fmla="*/ 65 w 223"/>
                    <a:gd name="T15" fmla="*/ 433 h 1082"/>
                    <a:gd name="T16" fmla="*/ 55 w 223"/>
                    <a:gd name="T17" fmla="*/ 605 h 1082"/>
                    <a:gd name="T18" fmla="*/ 65 w 223"/>
                    <a:gd name="T19" fmla="*/ 767 h 1082"/>
                    <a:gd name="T20" fmla="*/ 85 w 223"/>
                    <a:gd name="T21" fmla="*/ 842 h 1082"/>
                    <a:gd name="T22" fmla="*/ 71 w 223"/>
                    <a:gd name="T23" fmla="*/ 923 h 1082"/>
                    <a:gd name="T24" fmla="*/ 55 w 223"/>
                    <a:gd name="T25" fmla="*/ 984 h 1082"/>
                    <a:gd name="T26" fmla="*/ 61 w 223"/>
                    <a:gd name="T27" fmla="*/ 1082 h 1082"/>
                    <a:gd name="T28" fmla="*/ 34 w 223"/>
                    <a:gd name="T29" fmla="*/ 1075 h 1082"/>
                    <a:gd name="T30" fmla="*/ 11 w 223"/>
                    <a:gd name="T31" fmla="*/ 994 h 1082"/>
                    <a:gd name="T32" fmla="*/ 0 w 223"/>
                    <a:gd name="T33" fmla="*/ 923 h 1082"/>
                    <a:gd name="T34" fmla="*/ 31 w 223"/>
                    <a:gd name="T35" fmla="*/ 828 h 1082"/>
                    <a:gd name="T36" fmla="*/ 21 w 223"/>
                    <a:gd name="T37" fmla="*/ 740 h 1082"/>
                    <a:gd name="T38" fmla="*/ 11 w 223"/>
                    <a:gd name="T39" fmla="*/ 598 h 1082"/>
                    <a:gd name="T40" fmla="*/ 11 w 223"/>
                    <a:gd name="T41" fmla="*/ 426 h 1082"/>
                    <a:gd name="T42" fmla="*/ 31 w 223"/>
                    <a:gd name="T43" fmla="*/ 244 h 1082"/>
                    <a:gd name="T44" fmla="*/ 65 w 223"/>
                    <a:gd name="T45" fmla="*/ 109 h 1082"/>
                    <a:gd name="T46" fmla="*/ 102 w 223"/>
                    <a:gd name="T47" fmla="*/ 38 h 1082"/>
                    <a:gd name="T48" fmla="*/ 153 w 223"/>
                    <a:gd name="T49" fmla="*/ 7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1082">
                      <a:moveTo>
                        <a:pt x="153" y="7"/>
                      </a:moveTo>
                      <a:lnTo>
                        <a:pt x="207" y="0"/>
                      </a:lnTo>
                      <a:lnTo>
                        <a:pt x="223" y="48"/>
                      </a:lnTo>
                      <a:lnTo>
                        <a:pt x="196" y="109"/>
                      </a:lnTo>
                      <a:lnTo>
                        <a:pt x="156" y="142"/>
                      </a:lnTo>
                      <a:lnTo>
                        <a:pt x="122" y="223"/>
                      </a:lnTo>
                      <a:lnTo>
                        <a:pt x="82" y="332"/>
                      </a:lnTo>
                      <a:lnTo>
                        <a:pt x="65" y="433"/>
                      </a:lnTo>
                      <a:lnTo>
                        <a:pt x="55" y="605"/>
                      </a:lnTo>
                      <a:lnTo>
                        <a:pt x="65" y="767"/>
                      </a:lnTo>
                      <a:lnTo>
                        <a:pt x="85" y="842"/>
                      </a:lnTo>
                      <a:lnTo>
                        <a:pt x="71" y="923"/>
                      </a:lnTo>
                      <a:lnTo>
                        <a:pt x="55" y="984"/>
                      </a:lnTo>
                      <a:lnTo>
                        <a:pt x="61" y="1082"/>
                      </a:lnTo>
                      <a:lnTo>
                        <a:pt x="34" y="1075"/>
                      </a:lnTo>
                      <a:lnTo>
                        <a:pt x="11" y="994"/>
                      </a:lnTo>
                      <a:lnTo>
                        <a:pt x="0" y="923"/>
                      </a:lnTo>
                      <a:lnTo>
                        <a:pt x="31" y="828"/>
                      </a:lnTo>
                      <a:lnTo>
                        <a:pt x="21" y="740"/>
                      </a:lnTo>
                      <a:lnTo>
                        <a:pt x="11" y="598"/>
                      </a:lnTo>
                      <a:lnTo>
                        <a:pt x="11" y="426"/>
                      </a:lnTo>
                      <a:lnTo>
                        <a:pt x="31" y="244"/>
                      </a:lnTo>
                      <a:lnTo>
                        <a:pt x="65" y="109"/>
                      </a:lnTo>
                      <a:lnTo>
                        <a:pt x="102" y="38"/>
                      </a:lnTo>
                      <a:lnTo>
                        <a:pt x="15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6270" name="Freeform 14">
                  <a:extLst>
                    <a:ext uri="{FF2B5EF4-FFF2-40B4-BE49-F238E27FC236}">
                      <a16:creationId xmlns:a16="http://schemas.microsoft.com/office/drawing/2014/main" id="{94F5CE54-8590-C7D9-5045-FE3AE489F08A}"/>
                    </a:ext>
                  </a:extLst>
                </p:cNvPr>
                <p:cNvSpPr>
                  <a:spLocks/>
                </p:cNvSpPr>
                <p:nvPr/>
              </p:nvSpPr>
              <p:spPr bwMode="auto">
                <a:xfrm>
                  <a:off x="3359" y="1513"/>
                  <a:ext cx="142" cy="1028"/>
                </a:xfrm>
                <a:custGeom>
                  <a:avLst/>
                  <a:gdLst>
                    <a:gd name="T0" fmla="*/ 3 w 142"/>
                    <a:gd name="T1" fmla="*/ 3 h 1028"/>
                    <a:gd name="T2" fmla="*/ 61 w 142"/>
                    <a:gd name="T3" fmla="*/ 0 h 1028"/>
                    <a:gd name="T4" fmla="*/ 101 w 142"/>
                    <a:gd name="T5" fmla="*/ 81 h 1028"/>
                    <a:gd name="T6" fmla="*/ 142 w 142"/>
                    <a:gd name="T7" fmla="*/ 304 h 1028"/>
                    <a:gd name="T8" fmla="*/ 142 w 142"/>
                    <a:gd name="T9" fmla="*/ 561 h 1028"/>
                    <a:gd name="T10" fmla="*/ 122 w 142"/>
                    <a:gd name="T11" fmla="*/ 781 h 1028"/>
                    <a:gd name="T12" fmla="*/ 142 w 142"/>
                    <a:gd name="T13" fmla="*/ 856 h 1028"/>
                    <a:gd name="T14" fmla="*/ 142 w 142"/>
                    <a:gd name="T15" fmla="*/ 957 h 1028"/>
                    <a:gd name="T16" fmla="*/ 122 w 142"/>
                    <a:gd name="T17" fmla="*/ 1028 h 1028"/>
                    <a:gd name="T18" fmla="*/ 95 w 142"/>
                    <a:gd name="T19" fmla="*/ 964 h 1028"/>
                    <a:gd name="T20" fmla="*/ 81 w 142"/>
                    <a:gd name="T21" fmla="*/ 866 h 1028"/>
                    <a:gd name="T22" fmla="*/ 51 w 142"/>
                    <a:gd name="T23" fmla="*/ 791 h 1028"/>
                    <a:gd name="T24" fmla="*/ 85 w 142"/>
                    <a:gd name="T25" fmla="*/ 724 h 1028"/>
                    <a:gd name="T26" fmla="*/ 105 w 142"/>
                    <a:gd name="T27" fmla="*/ 561 h 1028"/>
                    <a:gd name="T28" fmla="*/ 105 w 142"/>
                    <a:gd name="T29" fmla="*/ 409 h 1028"/>
                    <a:gd name="T30" fmla="*/ 85 w 142"/>
                    <a:gd name="T31" fmla="*/ 257 h 1028"/>
                    <a:gd name="T32" fmla="*/ 44 w 142"/>
                    <a:gd name="T33" fmla="*/ 145 h 1028"/>
                    <a:gd name="T34" fmla="*/ 0 w 142"/>
                    <a:gd name="T35" fmla="*/ 91 h 1028"/>
                    <a:gd name="T36" fmla="*/ 3 w 142"/>
                    <a:gd name="T37" fmla="*/ 3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2" h="1028">
                      <a:moveTo>
                        <a:pt x="3" y="3"/>
                      </a:moveTo>
                      <a:lnTo>
                        <a:pt x="61" y="0"/>
                      </a:lnTo>
                      <a:lnTo>
                        <a:pt x="101" y="81"/>
                      </a:lnTo>
                      <a:lnTo>
                        <a:pt x="142" y="304"/>
                      </a:lnTo>
                      <a:lnTo>
                        <a:pt x="142" y="561"/>
                      </a:lnTo>
                      <a:lnTo>
                        <a:pt x="122" y="781"/>
                      </a:lnTo>
                      <a:lnTo>
                        <a:pt x="142" y="856"/>
                      </a:lnTo>
                      <a:lnTo>
                        <a:pt x="142" y="957"/>
                      </a:lnTo>
                      <a:lnTo>
                        <a:pt x="122" y="1028"/>
                      </a:lnTo>
                      <a:lnTo>
                        <a:pt x="95" y="964"/>
                      </a:lnTo>
                      <a:lnTo>
                        <a:pt x="81" y="866"/>
                      </a:lnTo>
                      <a:lnTo>
                        <a:pt x="51" y="791"/>
                      </a:lnTo>
                      <a:lnTo>
                        <a:pt x="85" y="724"/>
                      </a:lnTo>
                      <a:lnTo>
                        <a:pt x="105" y="561"/>
                      </a:lnTo>
                      <a:lnTo>
                        <a:pt x="105" y="409"/>
                      </a:lnTo>
                      <a:lnTo>
                        <a:pt x="85" y="257"/>
                      </a:lnTo>
                      <a:lnTo>
                        <a:pt x="44" y="145"/>
                      </a:lnTo>
                      <a:lnTo>
                        <a:pt x="0" y="91"/>
                      </a:lnTo>
                      <a:lnTo>
                        <a:pt x="3"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6271" name="Freeform 15">
                  <a:extLst>
                    <a:ext uri="{FF2B5EF4-FFF2-40B4-BE49-F238E27FC236}">
                      <a16:creationId xmlns:a16="http://schemas.microsoft.com/office/drawing/2014/main" id="{E20AFC72-FBFE-4108-AE53-6CF6FF7DEAE9}"/>
                    </a:ext>
                  </a:extLst>
                </p:cNvPr>
                <p:cNvSpPr>
                  <a:spLocks/>
                </p:cNvSpPr>
                <p:nvPr/>
              </p:nvSpPr>
              <p:spPr bwMode="auto">
                <a:xfrm>
                  <a:off x="3024" y="2190"/>
                  <a:ext cx="320" cy="1232"/>
                </a:xfrm>
                <a:custGeom>
                  <a:avLst/>
                  <a:gdLst>
                    <a:gd name="T0" fmla="*/ 32 w 320"/>
                    <a:gd name="T1" fmla="*/ 0 h 1232"/>
                    <a:gd name="T2" fmla="*/ 69 w 320"/>
                    <a:gd name="T3" fmla="*/ 51 h 1232"/>
                    <a:gd name="T4" fmla="*/ 84 w 320"/>
                    <a:gd name="T5" fmla="*/ 103 h 1232"/>
                    <a:gd name="T6" fmla="*/ 99 w 320"/>
                    <a:gd name="T7" fmla="*/ 282 h 1232"/>
                    <a:gd name="T8" fmla="*/ 106 w 320"/>
                    <a:gd name="T9" fmla="*/ 402 h 1232"/>
                    <a:gd name="T10" fmla="*/ 106 w 320"/>
                    <a:gd name="T11" fmla="*/ 607 h 1232"/>
                    <a:gd name="T12" fmla="*/ 104 w 320"/>
                    <a:gd name="T13" fmla="*/ 800 h 1232"/>
                    <a:gd name="T14" fmla="*/ 89 w 320"/>
                    <a:gd name="T15" fmla="*/ 954 h 1232"/>
                    <a:gd name="T16" fmla="*/ 77 w 320"/>
                    <a:gd name="T17" fmla="*/ 1001 h 1232"/>
                    <a:gd name="T18" fmla="*/ 155 w 320"/>
                    <a:gd name="T19" fmla="*/ 1027 h 1232"/>
                    <a:gd name="T20" fmla="*/ 221 w 320"/>
                    <a:gd name="T21" fmla="*/ 1057 h 1232"/>
                    <a:gd name="T22" fmla="*/ 310 w 320"/>
                    <a:gd name="T23" fmla="*/ 1121 h 1232"/>
                    <a:gd name="T24" fmla="*/ 320 w 320"/>
                    <a:gd name="T25" fmla="*/ 1146 h 1232"/>
                    <a:gd name="T26" fmla="*/ 312 w 320"/>
                    <a:gd name="T27" fmla="*/ 1194 h 1232"/>
                    <a:gd name="T28" fmla="*/ 268 w 320"/>
                    <a:gd name="T29" fmla="*/ 1232 h 1232"/>
                    <a:gd name="T30" fmla="*/ 251 w 320"/>
                    <a:gd name="T31" fmla="*/ 1211 h 1232"/>
                    <a:gd name="T32" fmla="*/ 236 w 320"/>
                    <a:gd name="T33" fmla="*/ 1159 h 1232"/>
                    <a:gd name="T34" fmla="*/ 194 w 320"/>
                    <a:gd name="T35" fmla="*/ 1117 h 1232"/>
                    <a:gd name="T36" fmla="*/ 121 w 320"/>
                    <a:gd name="T37" fmla="*/ 1069 h 1232"/>
                    <a:gd name="T38" fmla="*/ 74 w 320"/>
                    <a:gd name="T39" fmla="*/ 1057 h 1232"/>
                    <a:gd name="T40" fmla="*/ 18 w 320"/>
                    <a:gd name="T41" fmla="*/ 1057 h 1232"/>
                    <a:gd name="T42" fmla="*/ 18 w 320"/>
                    <a:gd name="T43" fmla="*/ 1018 h 1232"/>
                    <a:gd name="T44" fmla="*/ 45 w 320"/>
                    <a:gd name="T45" fmla="*/ 975 h 1232"/>
                    <a:gd name="T46" fmla="*/ 69 w 320"/>
                    <a:gd name="T47" fmla="*/ 838 h 1232"/>
                    <a:gd name="T48" fmla="*/ 77 w 320"/>
                    <a:gd name="T49" fmla="*/ 693 h 1232"/>
                    <a:gd name="T50" fmla="*/ 74 w 320"/>
                    <a:gd name="T51" fmla="*/ 565 h 1232"/>
                    <a:gd name="T52" fmla="*/ 69 w 320"/>
                    <a:gd name="T53" fmla="*/ 402 h 1232"/>
                    <a:gd name="T54" fmla="*/ 54 w 320"/>
                    <a:gd name="T55" fmla="*/ 261 h 1232"/>
                    <a:gd name="T56" fmla="*/ 23 w 320"/>
                    <a:gd name="T57" fmla="*/ 158 h 1232"/>
                    <a:gd name="T58" fmla="*/ 0 w 320"/>
                    <a:gd name="T59" fmla="*/ 64 h 1232"/>
                    <a:gd name="T60" fmla="*/ 8 w 320"/>
                    <a:gd name="T61" fmla="*/ 30 h 1232"/>
                    <a:gd name="T62" fmla="*/ 32 w 320"/>
                    <a:gd name="T63" fmla="*/ 0 h 1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0" h="1232">
                      <a:moveTo>
                        <a:pt x="32" y="0"/>
                      </a:moveTo>
                      <a:lnTo>
                        <a:pt x="69" y="51"/>
                      </a:lnTo>
                      <a:lnTo>
                        <a:pt x="84" y="103"/>
                      </a:lnTo>
                      <a:lnTo>
                        <a:pt x="99" y="282"/>
                      </a:lnTo>
                      <a:lnTo>
                        <a:pt x="106" y="402"/>
                      </a:lnTo>
                      <a:lnTo>
                        <a:pt x="106" y="607"/>
                      </a:lnTo>
                      <a:lnTo>
                        <a:pt x="104" y="800"/>
                      </a:lnTo>
                      <a:lnTo>
                        <a:pt x="89" y="954"/>
                      </a:lnTo>
                      <a:lnTo>
                        <a:pt x="77" y="1001"/>
                      </a:lnTo>
                      <a:lnTo>
                        <a:pt x="155" y="1027"/>
                      </a:lnTo>
                      <a:lnTo>
                        <a:pt x="221" y="1057"/>
                      </a:lnTo>
                      <a:lnTo>
                        <a:pt x="310" y="1121"/>
                      </a:lnTo>
                      <a:lnTo>
                        <a:pt x="320" y="1146"/>
                      </a:lnTo>
                      <a:lnTo>
                        <a:pt x="312" y="1194"/>
                      </a:lnTo>
                      <a:lnTo>
                        <a:pt x="268" y="1232"/>
                      </a:lnTo>
                      <a:lnTo>
                        <a:pt x="251" y="1211"/>
                      </a:lnTo>
                      <a:lnTo>
                        <a:pt x="236" y="1159"/>
                      </a:lnTo>
                      <a:lnTo>
                        <a:pt x="194" y="1117"/>
                      </a:lnTo>
                      <a:lnTo>
                        <a:pt x="121" y="1069"/>
                      </a:lnTo>
                      <a:lnTo>
                        <a:pt x="74" y="1057"/>
                      </a:lnTo>
                      <a:lnTo>
                        <a:pt x="18" y="1057"/>
                      </a:lnTo>
                      <a:lnTo>
                        <a:pt x="18" y="1018"/>
                      </a:lnTo>
                      <a:lnTo>
                        <a:pt x="45" y="975"/>
                      </a:lnTo>
                      <a:lnTo>
                        <a:pt x="69" y="838"/>
                      </a:lnTo>
                      <a:lnTo>
                        <a:pt x="77" y="693"/>
                      </a:lnTo>
                      <a:lnTo>
                        <a:pt x="74" y="565"/>
                      </a:lnTo>
                      <a:lnTo>
                        <a:pt x="69" y="402"/>
                      </a:lnTo>
                      <a:lnTo>
                        <a:pt x="54" y="261"/>
                      </a:lnTo>
                      <a:lnTo>
                        <a:pt x="23" y="158"/>
                      </a:lnTo>
                      <a:lnTo>
                        <a:pt x="0" y="64"/>
                      </a:lnTo>
                      <a:lnTo>
                        <a:pt x="8" y="30"/>
                      </a:lnTo>
                      <a:lnTo>
                        <a:pt x="3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6272" name="Freeform 16">
                  <a:extLst>
                    <a:ext uri="{FF2B5EF4-FFF2-40B4-BE49-F238E27FC236}">
                      <a16:creationId xmlns:a16="http://schemas.microsoft.com/office/drawing/2014/main" id="{BC952BCE-5B2B-25A0-38F1-7BC8C031AEC5}"/>
                    </a:ext>
                  </a:extLst>
                </p:cNvPr>
                <p:cNvSpPr>
                  <a:spLocks/>
                </p:cNvSpPr>
                <p:nvPr/>
              </p:nvSpPr>
              <p:spPr bwMode="auto">
                <a:xfrm>
                  <a:off x="3237" y="2191"/>
                  <a:ext cx="294" cy="1111"/>
                </a:xfrm>
                <a:custGeom>
                  <a:avLst/>
                  <a:gdLst>
                    <a:gd name="T0" fmla="*/ 0 w 294"/>
                    <a:gd name="T1" fmla="*/ 88 h 1111"/>
                    <a:gd name="T2" fmla="*/ 0 w 294"/>
                    <a:gd name="T3" fmla="*/ 17 h 1111"/>
                    <a:gd name="T4" fmla="*/ 30 w 294"/>
                    <a:gd name="T5" fmla="*/ 0 h 1111"/>
                    <a:gd name="T6" fmla="*/ 77 w 294"/>
                    <a:gd name="T7" fmla="*/ 0 h 1111"/>
                    <a:gd name="T8" fmla="*/ 111 w 294"/>
                    <a:gd name="T9" fmla="*/ 41 h 1111"/>
                    <a:gd name="T10" fmla="*/ 118 w 294"/>
                    <a:gd name="T11" fmla="*/ 78 h 1111"/>
                    <a:gd name="T12" fmla="*/ 111 w 294"/>
                    <a:gd name="T13" fmla="*/ 159 h 1111"/>
                    <a:gd name="T14" fmla="*/ 88 w 294"/>
                    <a:gd name="T15" fmla="*/ 260 h 1111"/>
                    <a:gd name="T16" fmla="*/ 77 w 294"/>
                    <a:gd name="T17" fmla="*/ 416 h 1111"/>
                    <a:gd name="T18" fmla="*/ 71 w 294"/>
                    <a:gd name="T19" fmla="*/ 517 h 1111"/>
                    <a:gd name="T20" fmla="*/ 71 w 294"/>
                    <a:gd name="T21" fmla="*/ 534 h 1111"/>
                    <a:gd name="T22" fmla="*/ 81 w 294"/>
                    <a:gd name="T23" fmla="*/ 676 h 1111"/>
                    <a:gd name="T24" fmla="*/ 98 w 294"/>
                    <a:gd name="T25" fmla="*/ 757 h 1111"/>
                    <a:gd name="T26" fmla="*/ 111 w 294"/>
                    <a:gd name="T27" fmla="*/ 821 h 1111"/>
                    <a:gd name="T28" fmla="*/ 108 w 294"/>
                    <a:gd name="T29" fmla="*/ 848 h 1111"/>
                    <a:gd name="T30" fmla="*/ 152 w 294"/>
                    <a:gd name="T31" fmla="*/ 922 h 1111"/>
                    <a:gd name="T32" fmla="*/ 199 w 294"/>
                    <a:gd name="T33" fmla="*/ 969 h 1111"/>
                    <a:gd name="T34" fmla="*/ 250 w 294"/>
                    <a:gd name="T35" fmla="*/ 1013 h 1111"/>
                    <a:gd name="T36" fmla="*/ 294 w 294"/>
                    <a:gd name="T37" fmla="*/ 1034 h 1111"/>
                    <a:gd name="T38" fmla="*/ 294 w 294"/>
                    <a:gd name="T39" fmla="*/ 1071 h 1111"/>
                    <a:gd name="T40" fmla="*/ 270 w 294"/>
                    <a:gd name="T41" fmla="*/ 1101 h 1111"/>
                    <a:gd name="T42" fmla="*/ 213 w 294"/>
                    <a:gd name="T43" fmla="*/ 1111 h 1111"/>
                    <a:gd name="T44" fmla="*/ 172 w 294"/>
                    <a:gd name="T45" fmla="*/ 1091 h 1111"/>
                    <a:gd name="T46" fmla="*/ 172 w 294"/>
                    <a:gd name="T47" fmla="*/ 1064 h 1111"/>
                    <a:gd name="T48" fmla="*/ 138 w 294"/>
                    <a:gd name="T49" fmla="*/ 969 h 1111"/>
                    <a:gd name="T50" fmla="*/ 81 w 294"/>
                    <a:gd name="T51" fmla="*/ 919 h 1111"/>
                    <a:gd name="T52" fmla="*/ 40 w 294"/>
                    <a:gd name="T53" fmla="*/ 868 h 1111"/>
                    <a:gd name="T54" fmla="*/ 10 w 294"/>
                    <a:gd name="T55" fmla="*/ 841 h 1111"/>
                    <a:gd name="T56" fmla="*/ 20 w 294"/>
                    <a:gd name="T57" fmla="*/ 807 h 1111"/>
                    <a:gd name="T58" fmla="*/ 37 w 294"/>
                    <a:gd name="T59" fmla="*/ 716 h 1111"/>
                    <a:gd name="T60" fmla="*/ 37 w 294"/>
                    <a:gd name="T61" fmla="*/ 544 h 1111"/>
                    <a:gd name="T62" fmla="*/ 30 w 294"/>
                    <a:gd name="T63" fmla="*/ 422 h 1111"/>
                    <a:gd name="T64" fmla="*/ 30 w 294"/>
                    <a:gd name="T65" fmla="*/ 301 h 1111"/>
                    <a:gd name="T66" fmla="*/ 27 w 294"/>
                    <a:gd name="T67" fmla="*/ 169 h 1111"/>
                    <a:gd name="T68" fmla="*/ 0 w 294"/>
                    <a:gd name="T69" fmla="*/ 88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111">
                      <a:moveTo>
                        <a:pt x="0" y="88"/>
                      </a:moveTo>
                      <a:lnTo>
                        <a:pt x="0" y="17"/>
                      </a:lnTo>
                      <a:lnTo>
                        <a:pt x="30" y="0"/>
                      </a:lnTo>
                      <a:lnTo>
                        <a:pt x="77" y="0"/>
                      </a:lnTo>
                      <a:lnTo>
                        <a:pt x="111" y="41"/>
                      </a:lnTo>
                      <a:lnTo>
                        <a:pt x="118" y="78"/>
                      </a:lnTo>
                      <a:lnTo>
                        <a:pt x="111" y="159"/>
                      </a:lnTo>
                      <a:lnTo>
                        <a:pt x="88" y="260"/>
                      </a:lnTo>
                      <a:lnTo>
                        <a:pt x="77" y="416"/>
                      </a:lnTo>
                      <a:lnTo>
                        <a:pt x="71" y="517"/>
                      </a:lnTo>
                      <a:lnTo>
                        <a:pt x="71" y="534"/>
                      </a:lnTo>
                      <a:lnTo>
                        <a:pt x="81" y="676"/>
                      </a:lnTo>
                      <a:lnTo>
                        <a:pt x="98" y="757"/>
                      </a:lnTo>
                      <a:lnTo>
                        <a:pt x="111" y="821"/>
                      </a:lnTo>
                      <a:lnTo>
                        <a:pt x="108" y="848"/>
                      </a:lnTo>
                      <a:lnTo>
                        <a:pt x="152" y="922"/>
                      </a:lnTo>
                      <a:lnTo>
                        <a:pt x="199" y="969"/>
                      </a:lnTo>
                      <a:lnTo>
                        <a:pt x="250" y="1013"/>
                      </a:lnTo>
                      <a:lnTo>
                        <a:pt x="294" y="1034"/>
                      </a:lnTo>
                      <a:lnTo>
                        <a:pt x="294" y="1071"/>
                      </a:lnTo>
                      <a:lnTo>
                        <a:pt x="270" y="1101"/>
                      </a:lnTo>
                      <a:lnTo>
                        <a:pt x="213" y="1111"/>
                      </a:lnTo>
                      <a:lnTo>
                        <a:pt x="172" y="1091"/>
                      </a:lnTo>
                      <a:lnTo>
                        <a:pt x="172" y="1064"/>
                      </a:lnTo>
                      <a:lnTo>
                        <a:pt x="138" y="969"/>
                      </a:lnTo>
                      <a:lnTo>
                        <a:pt x="81" y="919"/>
                      </a:lnTo>
                      <a:lnTo>
                        <a:pt x="40" y="868"/>
                      </a:lnTo>
                      <a:lnTo>
                        <a:pt x="10" y="841"/>
                      </a:lnTo>
                      <a:lnTo>
                        <a:pt x="20" y="807"/>
                      </a:lnTo>
                      <a:lnTo>
                        <a:pt x="37" y="716"/>
                      </a:lnTo>
                      <a:lnTo>
                        <a:pt x="37" y="544"/>
                      </a:lnTo>
                      <a:lnTo>
                        <a:pt x="30" y="422"/>
                      </a:lnTo>
                      <a:lnTo>
                        <a:pt x="30" y="301"/>
                      </a:lnTo>
                      <a:lnTo>
                        <a:pt x="27" y="169"/>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sp>
            <p:nvSpPr>
              <p:cNvPr id="96273" name="Line 17">
                <a:extLst>
                  <a:ext uri="{FF2B5EF4-FFF2-40B4-BE49-F238E27FC236}">
                    <a16:creationId xmlns:a16="http://schemas.microsoft.com/office/drawing/2014/main" id="{C7D61F87-CF10-4B4C-611A-A1A9FA79765F}"/>
                  </a:ext>
                </a:extLst>
              </p:cNvPr>
              <p:cNvSpPr>
                <a:spLocks noChangeShapeType="1"/>
              </p:cNvSpPr>
              <p:nvPr/>
            </p:nvSpPr>
            <p:spPr bwMode="auto">
              <a:xfrm>
                <a:off x="1392" y="2784"/>
                <a:ext cx="24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96274" name="Group 18">
              <a:extLst>
                <a:ext uri="{FF2B5EF4-FFF2-40B4-BE49-F238E27FC236}">
                  <a16:creationId xmlns:a16="http://schemas.microsoft.com/office/drawing/2014/main" id="{51D08FAF-1DCA-0A7B-3C4E-4B08C20D0866}"/>
                </a:ext>
              </a:extLst>
            </p:cNvPr>
            <p:cNvGrpSpPr>
              <a:grpSpLocks/>
            </p:cNvGrpSpPr>
            <p:nvPr/>
          </p:nvGrpSpPr>
          <p:grpSpPr bwMode="auto">
            <a:xfrm>
              <a:off x="2784" y="480"/>
              <a:ext cx="192" cy="2592"/>
              <a:chOff x="2784" y="480"/>
              <a:chExt cx="192" cy="2592"/>
            </a:xfrm>
          </p:grpSpPr>
          <p:sp>
            <p:nvSpPr>
              <p:cNvPr id="96275" name="Freeform 19">
                <a:extLst>
                  <a:ext uri="{FF2B5EF4-FFF2-40B4-BE49-F238E27FC236}">
                    <a16:creationId xmlns:a16="http://schemas.microsoft.com/office/drawing/2014/main" id="{EC63DC9F-733D-802F-06CA-F88A5E54D7AC}"/>
                  </a:ext>
                </a:extLst>
              </p:cNvPr>
              <p:cNvSpPr>
                <a:spLocks/>
              </p:cNvSpPr>
              <p:nvPr/>
            </p:nvSpPr>
            <p:spPr bwMode="auto">
              <a:xfrm>
                <a:off x="2784" y="480"/>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6276" name="Freeform 20">
                <a:extLst>
                  <a:ext uri="{FF2B5EF4-FFF2-40B4-BE49-F238E27FC236}">
                    <a16:creationId xmlns:a16="http://schemas.microsoft.com/office/drawing/2014/main" id="{27E821FD-0DCE-347A-6473-C93E53F7D81E}"/>
                  </a:ext>
                </a:extLst>
              </p:cNvPr>
              <p:cNvSpPr>
                <a:spLocks/>
              </p:cNvSpPr>
              <p:nvPr/>
            </p:nvSpPr>
            <p:spPr bwMode="auto">
              <a:xfrm>
                <a:off x="2784" y="768"/>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6277" name="Freeform 21">
                <a:extLst>
                  <a:ext uri="{FF2B5EF4-FFF2-40B4-BE49-F238E27FC236}">
                    <a16:creationId xmlns:a16="http://schemas.microsoft.com/office/drawing/2014/main" id="{65605989-429D-0F66-F482-B26C0709A6BD}"/>
                  </a:ext>
                </a:extLst>
              </p:cNvPr>
              <p:cNvSpPr>
                <a:spLocks/>
              </p:cNvSpPr>
              <p:nvPr/>
            </p:nvSpPr>
            <p:spPr bwMode="auto">
              <a:xfrm>
                <a:off x="2784" y="1056"/>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6278" name="Freeform 22">
                <a:extLst>
                  <a:ext uri="{FF2B5EF4-FFF2-40B4-BE49-F238E27FC236}">
                    <a16:creationId xmlns:a16="http://schemas.microsoft.com/office/drawing/2014/main" id="{0A770808-63C0-5DFF-6F51-277E8BEE0692}"/>
                  </a:ext>
                </a:extLst>
              </p:cNvPr>
              <p:cNvSpPr>
                <a:spLocks/>
              </p:cNvSpPr>
              <p:nvPr/>
            </p:nvSpPr>
            <p:spPr bwMode="auto">
              <a:xfrm>
                <a:off x="2784" y="1344"/>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6279" name="Freeform 23">
                <a:extLst>
                  <a:ext uri="{FF2B5EF4-FFF2-40B4-BE49-F238E27FC236}">
                    <a16:creationId xmlns:a16="http://schemas.microsoft.com/office/drawing/2014/main" id="{ED22BCDE-ADA1-193D-60F7-E695DAB55B8E}"/>
                  </a:ext>
                </a:extLst>
              </p:cNvPr>
              <p:cNvSpPr>
                <a:spLocks/>
              </p:cNvSpPr>
              <p:nvPr/>
            </p:nvSpPr>
            <p:spPr bwMode="auto">
              <a:xfrm>
                <a:off x="2784" y="1632"/>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6280" name="Freeform 24">
                <a:extLst>
                  <a:ext uri="{FF2B5EF4-FFF2-40B4-BE49-F238E27FC236}">
                    <a16:creationId xmlns:a16="http://schemas.microsoft.com/office/drawing/2014/main" id="{57BD178E-93EA-C898-4EE6-9ED36B803D2C}"/>
                  </a:ext>
                </a:extLst>
              </p:cNvPr>
              <p:cNvSpPr>
                <a:spLocks/>
              </p:cNvSpPr>
              <p:nvPr/>
            </p:nvSpPr>
            <p:spPr bwMode="auto">
              <a:xfrm>
                <a:off x="2784" y="1920"/>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6281" name="Freeform 25">
                <a:extLst>
                  <a:ext uri="{FF2B5EF4-FFF2-40B4-BE49-F238E27FC236}">
                    <a16:creationId xmlns:a16="http://schemas.microsoft.com/office/drawing/2014/main" id="{A25B8933-B4E1-73F5-F21E-01ACDD9EAC18}"/>
                  </a:ext>
                </a:extLst>
              </p:cNvPr>
              <p:cNvSpPr>
                <a:spLocks/>
              </p:cNvSpPr>
              <p:nvPr/>
            </p:nvSpPr>
            <p:spPr bwMode="auto">
              <a:xfrm>
                <a:off x="2784" y="2208"/>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6282" name="Freeform 26">
                <a:extLst>
                  <a:ext uri="{FF2B5EF4-FFF2-40B4-BE49-F238E27FC236}">
                    <a16:creationId xmlns:a16="http://schemas.microsoft.com/office/drawing/2014/main" id="{D56BD009-C325-CB68-7B20-7C0BA66462FE}"/>
                  </a:ext>
                </a:extLst>
              </p:cNvPr>
              <p:cNvSpPr>
                <a:spLocks/>
              </p:cNvSpPr>
              <p:nvPr/>
            </p:nvSpPr>
            <p:spPr bwMode="auto">
              <a:xfrm>
                <a:off x="2784" y="2496"/>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6283" name="Freeform 27">
                <a:extLst>
                  <a:ext uri="{FF2B5EF4-FFF2-40B4-BE49-F238E27FC236}">
                    <a16:creationId xmlns:a16="http://schemas.microsoft.com/office/drawing/2014/main" id="{2149EB5D-AA75-FA19-429A-93BE571C3A26}"/>
                  </a:ext>
                </a:extLst>
              </p:cNvPr>
              <p:cNvSpPr>
                <a:spLocks/>
              </p:cNvSpPr>
              <p:nvPr/>
            </p:nvSpPr>
            <p:spPr bwMode="auto">
              <a:xfrm>
                <a:off x="2784" y="2784"/>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96284" name="Group 28">
              <a:extLst>
                <a:ext uri="{FF2B5EF4-FFF2-40B4-BE49-F238E27FC236}">
                  <a16:creationId xmlns:a16="http://schemas.microsoft.com/office/drawing/2014/main" id="{FCE557C2-6EE8-92B0-8287-C59812EBD7C5}"/>
                </a:ext>
              </a:extLst>
            </p:cNvPr>
            <p:cNvGrpSpPr>
              <a:grpSpLocks/>
            </p:cNvGrpSpPr>
            <p:nvPr/>
          </p:nvGrpSpPr>
          <p:grpSpPr bwMode="auto">
            <a:xfrm>
              <a:off x="3300" y="960"/>
              <a:ext cx="2040" cy="781"/>
              <a:chOff x="3120" y="2400"/>
              <a:chExt cx="2040" cy="781"/>
            </a:xfrm>
          </p:grpSpPr>
          <p:pic>
            <p:nvPicPr>
              <p:cNvPr id="96285" name="Picture 29">
                <a:extLst>
                  <a:ext uri="{FF2B5EF4-FFF2-40B4-BE49-F238E27FC236}">
                    <a16:creationId xmlns:a16="http://schemas.microsoft.com/office/drawing/2014/main" id="{96BAFC81-C1BB-688B-9F68-ED8FD71284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0" y="2640"/>
                <a:ext cx="508" cy="469"/>
              </a:xfrm>
              <a:prstGeom prst="rect">
                <a:avLst/>
              </a:prstGeom>
              <a:noFill/>
              <a:extLst>
                <a:ext uri="{909E8E84-426E-40DD-AFC4-6F175D3DCCD1}">
                  <a14:hiddenFill xmlns:a14="http://schemas.microsoft.com/office/drawing/2010/main">
                    <a:solidFill>
                      <a:srgbClr val="FFFFFF"/>
                    </a:solidFill>
                  </a14:hiddenFill>
                </a:ext>
              </a:extLst>
            </p:spPr>
          </p:pic>
          <p:grpSp>
            <p:nvGrpSpPr>
              <p:cNvPr id="96286" name="Group 30">
                <a:extLst>
                  <a:ext uri="{FF2B5EF4-FFF2-40B4-BE49-F238E27FC236}">
                    <a16:creationId xmlns:a16="http://schemas.microsoft.com/office/drawing/2014/main" id="{E706E1BE-FC15-A1D8-ED37-157B8F71F68B}"/>
                  </a:ext>
                </a:extLst>
              </p:cNvPr>
              <p:cNvGrpSpPr>
                <a:grpSpLocks/>
              </p:cNvGrpSpPr>
              <p:nvPr/>
            </p:nvGrpSpPr>
            <p:grpSpPr bwMode="auto">
              <a:xfrm flipH="1">
                <a:off x="4920" y="2400"/>
                <a:ext cx="240" cy="781"/>
                <a:chOff x="2872" y="899"/>
                <a:chExt cx="659" cy="2523"/>
              </a:xfrm>
            </p:grpSpPr>
            <p:sp>
              <p:nvSpPr>
                <p:cNvPr id="96287" name="Freeform 31">
                  <a:extLst>
                    <a:ext uri="{FF2B5EF4-FFF2-40B4-BE49-F238E27FC236}">
                      <a16:creationId xmlns:a16="http://schemas.microsoft.com/office/drawing/2014/main" id="{06AA72EC-A9BB-36A1-1DA7-169374B102DC}"/>
                    </a:ext>
                  </a:extLst>
                </p:cNvPr>
                <p:cNvSpPr>
                  <a:spLocks/>
                </p:cNvSpPr>
                <p:nvPr/>
              </p:nvSpPr>
              <p:spPr bwMode="auto">
                <a:xfrm>
                  <a:off x="3068" y="899"/>
                  <a:ext cx="425" cy="546"/>
                </a:xfrm>
                <a:custGeom>
                  <a:avLst/>
                  <a:gdLst>
                    <a:gd name="T0" fmla="*/ 0 w 425"/>
                    <a:gd name="T1" fmla="*/ 230 h 546"/>
                    <a:gd name="T2" fmla="*/ 31 w 425"/>
                    <a:gd name="T3" fmla="*/ 118 h 546"/>
                    <a:gd name="T4" fmla="*/ 71 w 425"/>
                    <a:gd name="T5" fmla="*/ 61 h 546"/>
                    <a:gd name="T6" fmla="*/ 122 w 425"/>
                    <a:gd name="T7" fmla="*/ 20 h 546"/>
                    <a:gd name="T8" fmla="*/ 173 w 425"/>
                    <a:gd name="T9" fmla="*/ 0 h 546"/>
                    <a:gd name="T10" fmla="*/ 240 w 425"/>
                    <a:gd name="T11" fmla="*/ 6 h 546"/>
                    <a:gd name="T12" fmla="*/ 284 w 425"/>
                    <a:gd name="T13" fmla="*/ 51 h 546"/>
                    <a:gd name="T14" fmla="*/ 324 w 425"/>
                    <a:gd name="T15" fmla="*/ 132 h 546"/>
                    <a:gd name="T16" fmla="*/ 341 w 425"/>
                    <a:gd name="T17" fmla="*/ 240 h 546"/>
                    <a:gd name="T18" fmla="*/ 341 w 425"/>
                    <a:gd name="T19" fmla="*/ 363 h 546"/>
                    <a:gd name="T20" fmla="*/ 422 w 425"/>
                    <a:gd name="T21" fmla="*/ 447 h 546"/>
                    <a:gd name="T22" fmla="*/ 425 w 425"/>
                    <a:gd name="T23" fmla="*/ 485 h 546"/>
                    <a:gd name="T24" fmla="*/ 412 w 425"/>
                    <a:gd name="T25" fmla="*/ 488 h 546"/>
                    <a:gd name="T26" fmla="*/ 334 w 425"/>
                    <a:gd name="T27" fmla="*/ 413 h 546"/>
                    <a:gd name="T28" fmla="*/ 311 w 425"/>
                    <a:gd name="T29" fmla="*/ 468 h 546"/>
                    <a:gd name="T30" fmla="*/ 264 w 425"/>
                    <a:gd name="T31" fmla="*/ 515 h 546"/>
                    <a:gd name="T32" fmla="*/ 220 w 425"/>
                    <a:gd name="T33" fmla="*/ 539 h 546"/>
                    <a:gd name="T34" fmla="*/ 149 w 425"/>
                    <a:gd name="T35" fmla="*/ 546 h 546"/>
                    <a:gd name="T36" fmla="*/ 58 w 425"/>
                    <a:gd name="T37" fmla="*/ 508 h 546"/>
                    <a:gd name="T38" fmla="*/ 17 w 425"/>
                    <a:gd name="T39" fmla="*/ 427 h 546"/>
                    <a:gd name="T40" fmla="*/ 0 w 425"/>
                    <a:gd name="T41" fmla="*/ 346 h 546"/>
                    <a:gd name="T42" fmla="*/ 0 w 425"/>
                    <a:gd name="T43" fmla="*/ 230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5" h="546">
                      <a:moveTo>
                        <a:pt x="0" y="230"/>
                      </a:moveTo>
                      <a:lnTo>
                        <a:pt x="31" y="118"/>
                      </a:lnTo>
                      <a:lnTo>
                        <a:pt x="71" y="61"/>
                      </a:lnTo>
                      <a:lnTo>
                        <a:pt x="122" y="20"/>
                      </a:lnTo>
                      <a:lnTo>
                        <a:pt x="173" y="0"/>
                      </a:lnTo>
                      <a:lnTo>
                        <a:pt x="240" y="6"/>
                      </a:lnTo>
                      <a:lnTo>
                        <a:pt x="284" y="51"/>
                      </a:lnTo>
                      <a:lnTo>
                        <a:pt x="324" y="132"/>
                      </a:lnTo>
                      <a:lnTo>
                        <a:pt x="341" y="240"/>
                      </a:lnTo>
                      <a:lnTo>
                        <a:pt x="341" y="363"/>
                      </a:lnTo>
                      <a:lnTo>
                        <a:pt x="422" y="447"/>
                      </a:lnTo>
                      <a:lnTo>
                        <a:pt x="425" y="485"/>
                      </a:lnTo>
                      <a:lnTo>
                        <a:pt x="412" y="488"/>
                      </a:lnTo>
                      <a:lnTo>
                        <a:pt x="334" y="413"/>
                      </a:lnTo>
                      <a:lnTo>
                        <a:pt x="311" y="468"/>
                      </a:lnTo>
                      <a:lnTo>
                        <a:pt x="264" y="515"/>
                      </a:lnTo>
                      <a:lnTo>
                        <a:pt x="220" y="539"/>
                      </a:lnTo>
                      <a:lnTo>
                        <a:pt x="149" y="546"/>
                      </a:lnTo>
                      <a:lnTo>
                        <a:pt x="58" y="508"/>
                      </a:lnTo>
                      <a:lnTo>
                        <a:pt x="17" y="427"/>
                      </a:lnTo>
                      <a:lnTo>
                        <a:pt x="0" y="346"/>
                      </a:lnTo>
                      <a:lnTo>
                        <a:pt x="0" y="2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6288" name="Freeform 32">
                  <a:extLst>
                    <a:ext uri="{FF2B5EF4-FFF2-40B4-BE49-F238E27FC236}">
                      <a16:creationId xmlns:a16="http://schemas.microsoft.com/office/drawing/2014/main" id="{2539011A-EE74-670B-A8BC-16DE89E2431F}"/>
                    </a:ext>
                  </a:extLst>
                </p:cNvPr>
                <p:cNvSpPr>
                  <a:spLocks/>
                </p:cNvSpPr>
                <p:nvPr/>
              </p:nvSpPr>
              <p:spPr bwMode="auto">
                <a:xfrm>
                  <a:off x="3024" y="1486"/>
                  <a:ext cx="379" cy="879"/>
                </a:xfrm>
                <a:custGeom>
                  <a:avLst/>
                  <a:gdLst>
                    <a:gd name="T0" fmla="*/ 55 w 379"/>
                    <a:gd name="T1" fmla="*/ 57 h 879"/>
                    <a:gd name="T2" fmla="*/ 102 w 379"/>
                    <a:gd name="T3" fmla="*/ 20 h 879"/>
                    <a:gd name="T4" fmla="*/ 156 w 379"/>
                    <a:gd name="T5" fmla="*/ 6 h 879"/>
                    <a:gd name="T6" fmla="*/ 207 w 379"/>
                    <a:gd name="T7" fmla="*/ 0 h 879"/>
                    <a:gd name="T8" fmla="*/ 275 w 379"/>
                    <a:gd name="T9" fmla="*/ 10 h 879"/>
                    <a:gd name="T10" fmla="*/ 349 w 379"/>
                    <a:gd name="T11" fmla="*/ 57 h 879"/>
                    <a:gd name="T12" fmla="*/ 379 w 379"/>
                    <a:gd name="T13" fmla="*/ 141 h 879"/>
                    <a:gd name="T14" fmla="*/ 379 w 379"/>
                    <a:gd name="T15" fmla="*/ 270 h 879"/>
                    <a:gd name="T16" fmla="*/ 376 w 379"/>
                    <a:gd name="T17" fmla="*/ 392 h 879"/>
                    <a:gd name="T18" fmla="*/ 339 w 379"/>
                    <a:gd name="T19" fmla="*/ 578 h 879"/>
                    <a:gd name="T20" fmla="*/ 308 w 379"/>
                    <a:gd name="T21" fmla="*/ 730 h 879"/>
                    <a:gd name="T22" fmla="*/ 275 w 379"/>
                    <a:gd name="T23" fmla="*/ 828 h 879"/>
                    <a:gd name="T24" fmla="*/ 204 w 379"/>
                    <a:gd name="T25" fmla="*/ 879 h 879"/>
                    <a:gd name="T26" fmla="*/ 102 w 379"/>
                    <a:gd name="T27" fmla="*/ 868 h 879"/>
                    <a:gd name="T28" fmla="*/ 51 w 379"/>
                    <a:gd name="T29" fmla="*/ 791 h 879"/>
                    <a:gd name="T30" fmla="*/ 21 w 379"/>
                    <a:gd name="T31" fmla="*/ 676 h 879"/>
                    <a:gd name="T32" fmla="*/ 4 w 379"/>
                    <a:gd name="T33" fmla="*/ 547 h 879"/>
                    <a:gd name="T34" fmla="*/ 0 w 379"/>
                    <a:gd name="T35" fmla="*/ 354 h 879"/>
                    <a:gd name="T36" fmla="*/ 14 w 379"/>
                    <a:gd name="T37" fmla="*/ 219 h 879"/>
                    <a:gd name="T38" fmla="*/ 34 w 379"/>
                    <a:gd name="T39" fmla="*/ 98 h 879"/>
                    <a:gd name="T40" fmla="*/ 55 w 379"/>
                    <a:gd name="T41" fmla="*/ 57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9" h="879">
                      <a:moveTo>
                        <a:pt x="55" y="57"/>
                      </a:moveTo>
                      <a:lnTo>
                        <a:pt x="102" y="20"/>
                      </a:lnTo>
                      <a:lnTo>
                        <a:pt x="156" y="6"/>
                      </a:lnTo>
                      <a:lnTo>
                        <a:pt x="207" y="0"/>
                      </a:lnTo>
                      <a:lnTo>
                        <a:pt x="275" y="10"/>
                      </a:lnTo>
                      <a:lnTo>
                        <a:pt x="349" y="57"/>
                      </a:lnTo>
                      <a:lnTo>
                        <a:pt x="379" y="141"/>
                      </a:lnTo>
                      <a:lnTo>
                        <a:pt x="379" y="270"/>
                      </a:lnTo>
                      <a:lnTo>
                        <a:pt x="376" y="392"/>
                      </a:lnTo>
                      <a:lnTo>
                        <a:pt x="339" y="578"/>
                      </a:lnTo>
                      <a:lnTo>
                        <a:pt x="308" y="730"/>
                      </a:lnTo>
                      <a:lnTo>
                        <a:pt x="275" y="828"/>
                      </a:lnTo>
                      <a:lnTo>
                        <a:pt x="204" y="879"/>
                      </a:lnTo>
                      <a:lnTo>
                        <a:pt x="102" y="868"/>
                      </a:lnTo>
                      <a:lnTo>
                        <a:pt x="51" y="791"/>
                      </a:lnTo>
                      <a:lnTo>
                        <a:pt x="21" y="676"/>
                      </a:lnTo>
                      <a:lnTo>
                        <a:pt x="4" y="547"/>
                      </a:lnTo>
                      <a:lnTo>
                        <a:pt x="0" y="354"/>
                      </a:lnTo>
                      <a:lnTo>
                        <a:pt x="14" y="219"/>
                      </a:lnTo>
                      <a:lnTo>
                        <a:pt x="34" y="98"/>
                      </a:lnTo>
                      <a:lnTo>
                        <a:pt x="55"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6289" name="Freeform 33">
                  <a:extLst>
                    <a:ext uri="{FF2B5EF4-FFF2-40B4-BE49-F238E27FC236}">
                      <a16:creationId xmlns:a16="http://schemas.microsoft.com/office/drawing/2014/main" id="{E2C4D618-BD84-3D5F-B6ED-703947B9C17C}"/>
                    </a:ext>
                  </a:extLst>
                </p:cNvPr>
                <p:cNvSpPr>
                  <a:spLocks/>
                </p:cNvSpPr>
                <p:nvPr/>
              </p:nvSpPr>
              <p:spPr bwMode="auto">
                <a:xfrm>
                  <a:off x="2872" y="1485"/>
                  <a:ext cx="223" cy="1082"/>
                </a:xfrm>
                <a:custGeom>
                  <a:avLst/>
                  <a:gdLst>
                    <a:gd name="T0" fmla="*/ 153 w 223"/>
                    <a:gd name="T1" fmla="*/ 7 h 1082"/>
                    <a:gd name="T2" fmla="*/ 207 w 223"/>
                    <a:gd name="T3" fmla="*/ 0 h 1082"/>
                    <a:gd name="T4" fmla="*/ 223 w 223"/>
                    <a:gd name="T5" fmla="*/ 48 h 1082"/>
                    <a:gd name="T6" fmla="*/ 196 w 223"/>
                    <a:gd name="T7" fmla="*/ 109 h 1082"/>
                    <a:gd name="T8" fmla="*/ 156 w 223"/>
                    <a:gd name="T9" fmla="*/ 142 h 1082"/>
                    <a:gd name="T10" fmla="*/ 122 w 223"/>
                    <a:gd name="T11" fmla="*/ 223 h 1082"/>
                    <a:gd name="T12" fmla="*/ 82 w 223"/>
                    <a:gd name="T13" fmla="*/ 332 h 1082"/>
                    <a:gd name="T14" fmla="*/ 65 w 223"/>
                    <a:gd name="T15" fmla="*/ 433 h 1082"/>
                    <a:gd name="T16" fmla="*/ 55 w 223"/>
                    <a:gd name="T17" fmla="*/ 605 h 1082"/>
                    <a:gd name="T18" fmla="*/ 65 w 223"/>
                    <a:gd name="T19" fmla="*/ 767 h 1082"/>
                    <a:gd name="T20" fmla="*/ 85 w 223"/>
                    <a:gd name="T21" fmla="*/ 842 h 1082"/>
                    <a:gd name="T22" fmla="*/ 71 w 223"/>
                    <a:gd name="T23" fmla="*/ 923 h 1082"/>
                    <a:gd name="T24" fmla="*/ 55 w 223"/>
                    <a:gd name="T25" fmla="*/ 984 h 1082"/>
                    <a:gd name="T26" fmla="*/ 61 w 223"/>
                    <a:gd name="T27" fmla="*/ 1082 h 1082"/>
                    <a:gd name="T28" fmla="*/ 34 w 223"/>
                    <a:gd name="T29" fmla="*/ 1075 h 1082"/>
                    <a:gd name="T30" fmla="*/ 11 w 223"/>
                    <a:gd name="T31" fmla="*/ 994 h 1082"/>
                    <a:gd name="T32" fmla="*/ 0 w 223"/>
                    <a:gd name="T33" fmla="*/ 923 h 1082"/>
                    <a:gd name="T34" fmla="*/ 31 w 223"/>
                    <a:gd name="T35" fmla="*/ 828 h 1082"/>
                    <a:gd name="T36" fmla="*/ 21 w 223"/>
                    <a:gd name="T37" fmla="*/ 740 h 1082"/>
                    <a:gd name="T38" fmla="*/ 11 w 223"/>
                    <a:gd name="T39" fmla="*/ 598 h 1082"/>
                    <a:gd name="T40" fmla="*/ 11 w 223"/>
                    <a:gd name="T41" fmla="*/ 426 h 1082"/>
                    <a:gd name="T42" fmla="*/ 31 w 223"/>
                    <a:gd name="T43" fmla="*/ 244 h 1082"/>
                    <a:gd name="T44" fmla="*/ 65 w 223"/>
                    <a:gd name="T45" fmla="*/ 109 h 1082"/>
                    <a:gd name="T46" fmla="*/ 102 w 223"/>
                    <a:gd name="T47" fmla="*/ 38 h 1082"/>
                    <a:gd name="T48" fmla="*/ 153 w 223"/>
                    <a:gd name="T49" fmla="*/ 7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1082">
                      <a:moveTo>
                        <a:pt x="153" y="7"/>
                      </a:moveTo>
                      <a:lnTo>
                        <a:pt x="207" y="0"/>
                      </a:lnTo>
                      <a:lnTo>
                        <a:pt x="223" y="48"/>
                      </a:lnTo>
                      <a:lnTo>
                        <a:pt x="196" y="109"/>
                      </a:lnTo>
                      <a:lnTo>
                        <a:pt x="156" y="142"/>
                      </a:lnTo>
                      <a:lnTo>
                        <a:pt x="122" y="223"/>
                      </a:lnTo>
                      <a:lnTo>
                        <a:pt x="82" y="332"/>
                      </a:lnTo>
                      <a:lnTo>
                        <a:pt x="65" y="433"/>
                      </a:lnTo>
                      <a:lnTo>
                        <a:pt x="55" y="605"/>
                      </a:lnTo>
                      <a:lnTo>
                        <a:pt x="65" y="767"/>
                      </a:lnTo>
                      <a:lnTo>
                        <a:pt x="85" y="842"/>
                      </a:lnTo>
                      <a:lnTo>
                        <a:pt x="71" y="923"/>
                      </a:lnTo>
                      <a:lnTo>
                        <a:pt x="55" y="984"/>
                      </a:lnTo>
                      <a:lnTo>
                        <a:pt x="61" y="1082"/>
                      </a:lnTo>
                      <a:lnTo>
                        <a:pt x="34" y="1075"/>
                      </a:lnTo>
                      <a:lnTo>
                        <a:pt x="11" y="994"/>
                      </a:lnTo>
                      <a:lnTo>
                        <a:pt x="0" y="923"/>
                      </a:lnTo>
                      <a:lnTo>
                        <a:pt x="31" y="828"/>
                      </a:lnTo>
                      <a:lnTo>
                        <a:pt x="21" y="740"/>
                      </a:lnTo>
                      <a:lnTo>
                        <a:pt x="11" y="598"/>
                      </a:lnTo>
                      <a:lnTo>
                        <a:pt x="11" y="426"/>
                      </a:lnTo>
                      <a:lnTo>
                        <a:pt x="31" y="244"/>
                      </a:lnTo>
                      <a:lnTo>
                        <a:pt x="65" y="109"/>
                      </a:lnTo>
                      <a:lnTo>
                        <a:pt x="102" y="38"/>
                      </a:lnTo>
                      <a:lnTo>
                        <a:pt x="15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6290" name="Freeform 34">
                  <a:extLst>
                    <a:ext uri="{FF2B5EF4-FFF2-40B4-BE49-F238E27FC236}">
                      <a16:creationId xmlns:a16="http://schemas.microsoft.com/office/drawing/2014/main" id="{F3AD2DED-6382-9315-DE0B-9172FC1380AE}"/>
                    </a:ext>
                  </a:extLst>
                </p:cNvPr>
                <p:cNvSpPr>
                  <a:spLocks/>
                </p:cNvSpPr>
                <p:nvPr/>
              </p:nvSpPr>
              <p:spPr bwMode="auto">
                <a:xfrm>
                  <a:off x="3359" y="1513"/>
                  <a:ext cx="142" cy="1028"/>
                </a:xfrm>
                <a:custGeom>
                  <a:avLst/>
                  <a:gdLst>
                    <a:gd name="T0" fmla="*/ 3 w 142"/>
                    <a:gd name="T1" fmla="*/ 3 h 1028"/>
                    <a:gd name="T2" fmla="*/ 61 w 142"/>
                    <a:gd name="T3" fmla="*/ 0 h 1028"/>
                    <a:gd name="T4" fmla="*/ 101 w 142"/>
                    <a:gd name="T5" fmla="*/ 81 h 1028"/>
                    <a:gd name="T6" fmla="*/ 142 w 142"/>
                    <a:gd name="T7" fmla="*/ 304 h 1028"/>
                    <a:gd name="T8" fmla="*/ 142 w 142"/>
                    <a:gd name="T9" fmla="*/ 561 h 1028"/>
                    <a:gd name="T10" fmla="*/ 122 w 142"/>
                    <a:gd name="T11" fmla="*/ 781 h 1028"/>
                    <a:gd name="T12" fmla="*/ 142 w 142"/>
                    <a:gd name="T13" fmla="*/ 856 h 1028"/>
                    <a:gd name="T14" fmla="*/ 142 w 142"/>
                    <a:gd name="T15" fmla="*/ 957 h 1028"/>
                    <a:gd name="T16" fmla="*/ 122 w 142"/>
                    <a:gd name="T17" fmla="*/ 1028 h 1028"/>
                    <a:gd name="T18" fmla="*/ 95 w 142"/>
                    <a:gd name="T19" fmla="*/ 964 h 1028"/>
                    <a:gd name="T20" fmla="*/ 81 w 142"/>
                    <a:gd name="T21" fmla="*/ 866 h 1028"/>
                    <a:gd name="T22" fmla="*/ 51 w 142"/>
                    <a:gd name="T23" fmla="*/ 791 h 1028"/>
                    <a:gd name="T24" fmla="*/ 85 w 142"/>
                    <a:gd name="T25" fmla="*/ 724 h 1028"/>
                    <a:gd name="T26" fmla="*/ 105 w 142"/>
                    <a:gd name="T27" fmla="*/ 561 h 1028"/>
                    <a:gd name="T28" fmla="*/ 105 w 142"/>
                    <a:gd name="T29" fmla="*/ 409 h 1028"/>
                    <a:gd name="T30" fmla="*/ 85 w 142"/>
                    <a:gd name="T31" fmla="*/ 257 h 1028"/>
                    <a:gd name="T32" fmla="*/ 44 w 142"/>
                    <a:gd name="T33" fmla="*/ 145 h 1028"/>
                    <a:gd name="T34" fmla="*/ 0 w 142"/>
                    <a:gd name="T35" fmla="*/ 91 h 1028"/>
                    <a:gd name="T36" fmla="*/ 3 w 142"/>
                    <a:gd name="T37" fmla="*/ 3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2" h="1028">
                      <a:moveTo>
                        <a:pt x="3" y="3"/>
                      </a:moveTo>
                      <a:lnTo>
                        <a:pt x="61" y="0"/>
                      </a:lnTo>
                      <a:lnTo>
                        <a:pt x="101" y="81"/>
                      </a:lnTo>
                      <a:lnTo>
                        <a:pt x="142" y="304"/>
                      </a:lnTo>
                      <a:lnTo>
                        <a:pt x="142" y="561"/>
                      </a:lnTo>
                      <a:lnTo>
                        <a:pt x="122" y="781"/>
                      </a:lnTo>
                      <a:lnTo>
                        <a:pt x="142" y="856"/>
                      </a:lnTo>
                      <a:lnTo>
                        <a:pt x="142" y="957"/>
                      </a:lnTo>
                      <a:lnTo>
                        <a:pt x="122" y="1028"/>
                      </a:lnTo>
                      <a:lnTo>
                        <a:pt x="95" y="964"/>
                      </a:lnTo>
                      <a:lnTo>
                        <a:pt x="81" y="866"/>
                      </a:lnTo>
                      <a:lnTo>
                        <a:pt x="51" y="791"/>
                      </a:lnTo>
                      <a:lnTo>
                        <a:pt x="85" y="724"/>
                      </a:lnTo>
                      <a:lnTo>
                        <a:pt x="105" y="561"/>
                      </a:lnTo>
                      <a:lnTo>
                        <a:pt x="105" y="409"/>
                      </a:lnTo>
                      <a:lnTo>
                        <a:pt x="85" y="257"/>
                      </a:lnTo>
                      <a:lnTo>
                        <a:pt x="44" y="145"/>
                      </a:lnTo>
                      <a:lnTo>
                        <a:pt x="0" y="91"/>
                      </a:lnTo>
                      <a:lnTo>
                        <a:pt x="3"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6291" name="Freeform 35">
                  <a:extLst>
                    <a:ext uri="{FF2B5EF4-FFF2-40B4-BE49-F238E27FC236}">
                      <a16:creationId xmlns:a16="http://schemas.microsoft.com/office/drawing/2014/main" id="{722114A4-64F1-9621-9DC2-75B84992D075}"/>
                    </a:ext>
                  </a:extLst>
                </p:cNvPr>
                <p:cNvSpPr>
                  <a:spLocks/>
                </p:cNvSpPr>
                <p:nvPr/>
              </p:nvSpPr>
              <p:spPr bwMode="auto">
                <a:xfrm>
                  <a:off x="3024" y="2190"/>
                  <a:ext cx="320" cy="1232"/>
                </a:xfrm>
                <a:custGeom>
                  <a:avLst/>
                  <a:gdLst>
                    <a:gd name="T0" fmla="*/ 32 w 320"/>
                    <a:gd name="T1" fmla="*/ 0 h 1232"/>
                    <a:gd name="T2" fmla="*/ 69 w 320"/>
                    <a:gd name="T3" fmla="*/ 51 h 1232"/>
                    <a:gd name="T4" fmla="*/ 84 w 320"/>
                    <a:gd name="T5" fmla="*/ 103 h 1232"/>
                    <a:gd name="T6" fmla="*/ 99 w 320"/>
                    <a:gd name="T7" fmla="*/ 282 h 1232"/>
                    <a:gd name="T8" fmla="*/ 106 w 320"/>
                    <a:gd name="T9" fmla="*/ 402 h 1232"/>
                    <a:gd name="T10" fmla="*/ 106 w 320"/>
                    <a:gd name="T11" fmla="*/ 607 h 1232"/>
                    <a:gd name="T12" fmla="*/ 104 w 320"/>
                    <a:gd name="T13" fmla="*/ 800 h 1232"/>
                    <a:gd name="T14" fmla="*/ 89 w 320"/>
                    <a:gd name="T15" fmla="*/ 954 h 1232"/>
                    <a:gd name="T16" fmla="*/ 77 w 320"/>
                    <a:gd name="T17" fmla="*/ 1001 h 1232"/>
                    <a:gd name="T18" fmla="*/ 155 w 320"/>
                    <a:gd name="T19" fmla="*/ 1027 h 1232"/>
                    <a:gd name="T20" fmla="*/ 221 w 320"/>
                    <a:gd name="T21" fmla="*/ 1057 h 1232"/>
                    <a:gd name="T22" fmla="*/ 310 w 320"/>
                    <a:gd name="T23" fmla="*/ 1121 h 1232"/>
                    <a:gd name="T24" fmla="*/ 320 w 320"/>
                    <a:gd name="T25" fmla="*/ 1146 h 1232"/>
                    <a:gd name="T26" fmla="*/ 312 w 320"/>
                    <a:gd name="T27" fmla="*/ 1194 h 1232"/>
                    <a:gd name="T28" fmla="*/ 268 w 320"/>
                    <a:gd name="T29" fmla="*/ 1232 h 1232"/>
                    <a:gd name="T30" fmla="*/ 251 w 320"/>
                    <a:gd name="T31" fmla="*/ 1211 h 1232"/>
                    <a:gd name="T32" fmla="*/ 236 w 320"/>
                    <a:gd name="T33" fmla="*/ 1159 h 1232"/>
                    <a:gd name="T34" fmla="*/ 194 w 320"/>
                    <a:gd name="T35" fmla="*/ 1117 h 1232"/>
                    <a:gd name="T36" fmla="*/ 121 w 320"/>
                    <a:gd name="T37" fmla="*/ 1069 h 1232"/>
                    <a:gd name="T38" fmla="*/ 74 w 320"/>
                    <a:gd name="T39" fmla="*/ 1057 h 1232"/>
                    <a:gd name="T40" fmla="*/ 18 w 320"/>
                    <a:gd name="T41" fmla="*/ 1057 h 1232"/>
                    <a:gd name="T42" fmla="*/ 18 w 320"/>
                    <a:gd name="T43" fmla="*/ 1018 h 1232"/>
                    <a:gd name="T44" fmla="*/ 45 w 320"/>
                    <a:gd name="T45" fmla="*/ 975 h 1232"/>
                    <a:gd name="T46" fmla="*/ 69 w 320"/>
                    <a:gd name="T47" fmla="*/ 838 h 1232"/>
                    <a:gd name="T48" fmla="*/ 77 w 320"/>
                    <a:gd name="T49" fmla="*/ 693 h 1232"/>
                    <a:gd name="T50" fmla="*/ 74 w 320"/>
                    <a:gd name="T51" fmla="*/ 565 h 1232"/>
                    <a:gd name="T52" fmla="*/ 69 w 320"/>
                    <a:gd name="T53" fmla="*/ 402 h 1232"/>
                    <a:gd name="T54" fmla="*/ 54 w 320"/>
                    <a:gd name="T55" fmla="*/ 261 h 1232"/>
                    <a:gd name="T56" fmla="*/ 23 w 320"/>
                    <a:gd name="T57" fmla="*/ 158 h 1232"/>
                    <a:gd name="T58" fmla="*/ 0 w 320"/>
                    <a:gd name="T59" fmla="*/ 64 h 1232"/>
                    <a:gd name="T60" fmla="*/ 8 w 320"/>
                    <a:gd name="T61" fmla="*/ 30 h 1232"/>
                    <a:gd name="T62" fmla="*/ 32 w 320"/>
                    <a:gd name="T63" fmla="*/ 0 h 1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0" h="1232">
                      <a:moveTo>
                        <a:pt x="32" y="0"/>
                      </a:moveTo>
                      <a:lnTo>
                        <a:pt x="69" y="51"/>
                      </a:lnTo>
                      <a:lnTo>
                        <a:pt x="84" y="103"/>
                      </a:lnTo>
                      <a:lnTo>
                        <a:pt x="99" y="282"/>
                      </a:lnTo>
                      <a:lnTo>
                        <a:pt x="106" y="402"/>
                      </a:lnTo>
                      <a:lnTo>
                        <a:pt x="106" y="607"/>
                      </a:lnTo>
                      <a:lnTo>
                        <a:pt x="104" y="800"/>
                      </a:lnTo>
                      <a:lnTo>
                        <a:pt x="89" y="954"/>
                      </a:lnTo>
                      <a:lnTo>
                        <a:pt x="77" y="1001"/>
                      </a:lnTo>
                      <a:lnTo>
                        <a:pt x="155" y="1027"/>
                      </a:lnTo>
                      <a:lnTo>
                        <a:pt x="221" y="1057"/>
                      </a:lnTo>
                      <a:lnTo>
                        <a:pt x="310" y="1121"/>
                      </a:lnTo>
                      <a:lnTo>
                        <a:pt x="320" y="1146"/>
                      </a:lnTo>
                      <a:lnTo>
                        <a:pt x="312" y="1194"/>
                      </a:lnTo>
                      <a:lnTo>
                        <a:pt x="268" y="1232"/>
                      </a:lnTo>
                      <a:lnTo>
                        <a:pt x="251" y="1211"/>
                      </a:lnTo>
                      <a:lnTo>
                        <a:pt x="236" y="1159"/>
                      </a:lnTo>
                      <a:lnTo>
                        <a:pt x="194" y="1117"/>
                      </a:lnTo>
                      <a:lnTo>
                        <a:pt x="121" y="1069"/>
                      </a:lnTo>
                      <a:lnTo>
                        <a:pt x="74" y="1057"/>
                      </a:lnTo>
                      <a:lnTo>
                        <a:pt x="18" y="1057"/>
                      </a:lnTo>
                      <a:lnTo>
                        <a:pt x="18" y="1018"/>
                      </a:lnTo>
                      <a:lnTo>
                        <a:pt x="45" y="975"/>
                      </a:lnTo>
                      <a:lnTo>
                        <a:pt x="69" y="838"/>
                      </a:lnTo>
                      <a:lnTo>
                        <a:pt x="77" y="693"/>
                      </a:lnTo>
                      <a:lnTo>
                        <a:pt x="74" y="565"/>
                      </a:lnTo>
                      <a:lnTo>
                        <a:pt x="69" y="402"/>
                      </a:lnTo>
                      <a:lnTo>
                        <a:pt x="54" y="261"/>
                      </a:lnTo>
                      <a:lnTo>
                        <a:pt x="23" y="158"/>
                      </a:lnTo>
                      <a:lnTo>
                        <a:pt x="0" y="64"/>
                      </a:lnTo>
                      <a:lnTo>
                        <a:pt x="8" y="30"/>
                      </a:lnTo>
                      <a:lnTo>
                        <a:pt x="3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6292" name="Freeform 36">
                  <a:extLst>
                    <a:ext uri="{FF2B5EF4-FFF2-40B4-BE49-F238E27FC236}">
                      <a16:creationId xmlns:a16="http://schemas.microsoft.com/office/drawing/2014/main" id="{3A940D95-93EB-FC9F-031E-639BC3A0545B}"/>
                    </a:ext>
                  </a:extLst>
                </p:cNvPr>
                <p:cNvSpPr>
                  <a:spLocks/>
                </p:cNvSpPr>
                <p:nvPr/>
              </p:nvSpPr>
              <p:spPr bwMode="auto">
                <a:xfrm>
                  <a:off x="3237" y="2191"/>
                  <a:ext cx="294" cy="1111"/>
                </a:xfrm>
                <a:custGeom>
                  <a:avLst/>
                  <a:gdLst>
                    <a:gd name="T0" fmla="*/ 0 w 294"/>
                    <a:gd name="T1" fmla="*/ 88 h 1111"/>
                    <a:gd name="T2" fmla="*/ 0 w 294"/>
                    <a:gd name="T3" fmla="*/ 17 h 1111"/>
                    <a:gd name="T4" fmla="*/ 30 w 294"/>
                    <a:gd name="T5" fmla="*/ 0 h 1111"/>
                    <a:gd name="T6" fmla="*/ 77 w 294"/>
                    <a:gd name="T7" fmla="*/ 0 h 1111"/>
                    <a:gd name="T8" fmla="*/ 111 w 294"/>
                    <a:gd name="T9" fmla="*/ 41 h 1111"/>
                    <a:gd name="T10" fmla="*/ 118 w 294"/>
                    <a:gd name="T11" fmla="*/ 78 h 1111"/>
                    <a:gd name="T12" fmla="*/ 111 w 294"/>
                    <a:gd name="T13" fmla="*/ 159 h 1111"/>
                    <a:gd name="T14" fmla="*/ 88 w 294"/>
                    <a:gd name="T15" fmla="*/ 260 h 1111"/>
                    <a:gd name="T16" fmla="*/ 77 w 294"/>
                    <a:gd name="T17" fmla="*/ 416 h 1111"/>
                    <a:gd name="T18" fmla="*/ 71 w 294"/>
                    <a:gd name="T19" fmla="*/ 517 h 1111"/>
                    <a:gd name="T20" fmla="*/ 71 w 294"/>
                    <a:gd name="T21" fmla="*/ 534 h 1111"/>
                    <a:gd name="T22" fmla="*/ 81 w 294"/>
                    <a:gd name="T23" fmla="*/ 676 h 1111"/>
                    <a:gd name="T24" fmla="*/ 98 w 294"/>
                    <a:gd name="T25" fmla="*/ 757 h 1111"/>
                    <a:gd name="T26" fmla="*/ 111 w 294"/>
                    <a:gd name="T27" fmla="*/ 821 h 1111"/>
                    <a:gd name="T28" fmla="*/ 108 w 294"/>
                    <a:gd name="T29" fmla="*/ 848 h 1111"/>
                    <a:gd name="T30" fmla="*/ 152 w 294"/>
                    <a:gd name="T31" fmla="*/ 922 h 1111"/>
                    <a:gd name="T32" fmla="*/ 199 w 294"/>
                    <a:gd name="T33" fmla="*/ 969 h 1111"/>
                    <a:gd name="T34" fmla="*/ 250 w 294"/>
                    <a:gd name="T35" fmla="*/ 1013 h 1111"/>
                    <a:gd name="T36" fmla="*/ 294 w 294"/>
                    <a:gd name="T37" fmla="*/ 1034 h 1111"/>
                    <a:gd name="T38" fmla="*/ 294 w 294"/>
                    <a:gd name="T39" fmla="*/ 1071 h 1111"/>
                    <a:gd name="T40" fmla="*/ 270 w 294"/>
                    <a:gd name="T41" fmla="*/ 1101 h 1111"/>
                    <a:gd name="T42" fmla="*/ 213 w 294"/>
                    <a:gd name="T43" fmla="*/ 1111 h 1111"/>
                    <a:gd name="T44" fmla="*/ 172 w 294"/>
                    <a:gd name="T45" fmla="*/ 1091 h 1111"/>
                    <a:gd name="T46" fmla="*/ 172 w 294"/>
                    <a:gd name="T47" fmla="*/ 1064 h 1111"/>
                    <a:gd name="T48" fmla="*/ 138 w 294"/>
                    <a:gd name="T49" fmla="*/ 969 h 1111"/>
                    <a:gd name="T50" fmla="*/ 81 w 294"/>
                    <a:gd name="T51" fmla="*/ 919 h 1111"/>
                    <a:gd name="T52" fmla="*/ 40 w 294"/>
                    <a:gd name="T53" fmla="*/ 868 h 1111"/>
                    <a:gd name="T54" fmla="*/ 10 w 294"/>
                    <a:gd name="T55" fmla="*/ 841 h 1111"/>
                    <a:gd name="T56" fmla="*/ 20 w 294"/>
                    <a:gd name="T57" fmla="*/ 807 h 1111"/>
                    <a:gd name="T58" fmla="*/ 37 w 294"/>
                    <a:gd name="T59" fmla="*/ 716 h 1111"/>
                    <a:gd name="T60" fmla="*/ 37 w 294"/>
                    <a:gd name="T61" fmla="*/ 544 h 1111"/>
                    <a:gd name="T62" fmla="*/ 30 w 294"/>
                    <a:gd name="T63" fmla="*/ 422 h 1111"/>
                    <a:gd name="T64" fmla="*/ 30 w 294"/>
                    <a:gd name="T65" fmla="*/ 301 h 1111"/>
                    <a:gd name="T66" fmla="*/ 27 w 294"/>
                    <a:gd name="T67" fmla="*/ 169 h 1111"/>
                    <a:gd name="T68" fmla="*/ 0 w 294"/>
                    <a:gd name="T69" fmla="*/ 88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111">
                      <a:moveTo>
                        <a:pt x="0" y="88"/>
                      </a:moveTo>
                      <a:lnTo>
                        <a:pt x="0" y="17"/>
                      </a:lnTo>
                      <a:lnTo>
                        <a:pt x="30" y="0"/>
                      </a:lnTo>
                      <a:lnTo>
                        <a:pt x="77" y="0"/>
                      </a:lnTo>
                      <a:lnTo>
                        <a:pt x="111" y="41"/>
                      </a:lnTo>
                      <a:lnTo>
                        <a:pt x="118" y="78"/>
                      </a:lnTo>
                      <a:lnTo>
                        <a:pt x="111" y="159"/>
                      </a:lnTo>
                      <a:lnTo>
                        <a:pt x="88" y="260"/>
                      </a:lnTo>
                      <a:lnTo>
                        <a:pt x="77" y="416"/>
                      </a:lnTo>
                      <a:lnTo>
                        <a:pt x="71" y="517"/>
                      </a:lnTo>
                      <a:lnTo>
                        <a:pt x="71" y="534"/>
                      </a:lnTo>
                      <a:lnTo>
                        <a:pt x="81" y="676"/>
                      </a:lnTo>
                      <a:lnTo>
                        <a:pt x="98" y="757"/>
                      </a:lnTo>
                      <a:lnTo>
                        <a:pt x="111" y="821"/>
                      </a:lnTo>
                      <a:lnTo>
                        <a:pt x="108" y="848"/>
                      </a:lnTo>
                      <a:lnTo>
                        <a:pt x="152" y="922"/>
                      </a:lnTo>
                      <a:lnTo>
                        <a:pt x="199" y="969"/>
                      </a:lnTo>
                      <a:lnTo>
                        <a:pt x="250" y="1013"/>
                      </a:lnTo>
                      <a:lnTo>
                        <a:pt x="294" y="1034"/>
                      </a:lnTo>
                      <a:lnTo>
                        <a:pt x="294" y="1071"/>
                      </a:lnTo>
                      <a:lnTo>
                        <a:pt x="270" y="1101"/>
                      </a:lnTo>
                      <a:lnTo>
                        <a:pt x="213" y="1111"/>
                      </a:lnTo>
                      <a:lnTo>
                        <a:pt x="172" y="1091"/>
                      </a:lnTo>
                      <a:lnTo>
                        <a:pt x="172" y="1064"/>
                      </a:lnTo>
                      <a:lnTo>
                        <a:pt x="138" y="969"/>
                      </a:lnTo>
                      <a:lnTo>
                        <a:pt x="81" y="919"/>
                      </a:lnTo>
                      <a:lnTo>
                        <a:pt x="40" y="868"/>
                      </a:lnTo>
                      <a:lnTo>
                        <a:pt x="10" y="841"/>
                      </a:lnTo>
                      <a:lnTo>
                        <a:pt x="20" y="807"/>
                      </a:lnTo>
                      <a:lnTo>
                        <a:pt x="37" y="716"/>
                      </a:lnTo>
                      <a:lnTo>
                        <a:pt x="37" y="544"/>
                      </a:lnTo>
                      <a:lnTo>
                        <a:pt x="30" y="422"/>
                      </a:lnTo>
                      <a:lnTo>
                        <a:pt x="30" y="301"/>
                      </a:lnTo>
                      <a:lnTo>
                        <a:pt x="27" y="169"/>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sp>
            <p:nvSpPr>
              <p:cNvPr id="96293" name="Line 37">
                <a:extLst>
                  <a:ext uri="{FF2B5EF4-FFF2-40B4-BE49-F238E27FC236}">
                    <a16:creationId xmlns:a16="http://schemas.microsoft.com/office/drawing/2014/main" id="{33E216C0-A444-A5B9-AD95-A883BF15C875}"/>
                  </a:ext>
                </a:extLst>
              </p:cNvPr>
              <p:cNvSpPr>
                <a:spLocks noChangeShapeType="1"/>
              </p:cNvSpPr>
              <p:nvPr/>
            </p:nvSpPr>
            <p:spPr bwMode="auto">
              <a:xfrm>
                <a:off x="3696" y="2832"/>
                <a:ext cx="1152"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pic>
          <p:nvPicPr>
            <p:cNvPr id="96294" name="Picture 38">
              <a:extLst>
                <a:ext uri="{FF2B5EF4-FFF2-40B4-BE49-F238E27FC236}">
                  <a16:creationId xmlns:a16="http://schemas.microsoft.com/office/drawing/2014/main" id="{D4C5293C-2E03-6EFE-05E5-0B534FF8DD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5" y="2243"/>
              <a:ext cx="1290" cy="1117"/>
            </a:xfrm>
            <a:prstGeom prst="rect">
              <a:avLst/>
            </a:prstGeom>
            <a:noFill/>
            <a:extLst>
              <a:ext uri="{909E8E84-426E-40DD-AFC4-6F175D3DCCD1}">
                <a14:hiddenFill xmlns:a14="http://schemas.microsoft.com/office/drawing/2010/main">
                  <a:solidFill>
                    <a:srgbClr val="FFFFFF"/>
                  </a:solidFill>
                </a14:hiddenFill>
              </a:ext>
            </a:extLst>
          </p:spPr>
        </p:pic>
        <p:pic>
          <p:nvPicPr>
            <p:cNvPr id="96295" name="Picture 39">
              <a:extLst>
                <a:ext uri="{FF2B5EF4-FFF2-40B4-BE49-F238E27FC236}">
                  <a16:creationId xmlns:a16="http://schemas.microsoft.com/office/drawing/2014/main" id="{E0926888-A502-6F55-9B19-C730CD968F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 y="2243"/>
              <a:ext cx="1290" cy="1117"/>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8D77C0-F246-93DE-C966-07D3496CB255}"/>
              </a:ext>
            </a:extLst>
          </p:cNvPr>
          <p:cNvSpPr>
            <a:spLocks noGrp="1"/>
          </p:cNvSpPr>
          <p:nvPr>
            <p:ph type="dt" sz="half" idx="10"/>
          </p:nvPr>
        </p:nvSpPr>
        <p:spPr/>
        <p:txBody>
          <a:bodyPr/>
          <a:lstStyle/>
          <a:p>
            <a:r>
              <a:rPr lang="en-CA" altLang="LID4096"/>
              <a:t>CSCW 2000, Philadelphia, PA</a:t>
            </a:r>
          </a:p>
        </p:txBody>
      </p:sp>
      <p:grpSp>
        <p:nvGrpSpPr>
          <p:cNvPr id="97320" name="Group 40">
            <a:extLst>
              <a:ext uri="{FF2B5EF4-FFF2-40B4-BE49-F238E27FC236}">
                <a16:creationId xmlns:a16="http://schemas.microsoft.com/office/drawing/2014/main" id="{78D575CF-4B88-D893-B2AF-99A5F4474CE0}"/>
              </a:ext>
            </a:extLst>
          </p:cNvPr>
          <p:cNvGrpSpPr>
            <a:grpSpLocks/>
          </p:cNvGrpSpPr>
          <p:nvPr/>
        </p:nvGrpSpPr>
        <p:grpSpPr bwMode="auto">
          <a:xfrm>
            <a:off x="0" y="381000"/>
            <a:ext cx="9144000" cy="6156325"/>
            <a:chOff x="0" y="240"/>
            <a:chExt cx="5760" cy="3878"/>
          </a:xfrm>
        </p:grpSpPr>
        <p:sp>
          <p:nvSpPr>
            <p:cNvPr id="97321" name="Text Box 41">
              <a:extLst>
                <a:ext uri="{FF2B5EF4-FFF2-40B4-BE49-F238E27FC236}">
                  <a16:creationId xmlns:a16="http://schemas.microsoft.com/office/drawing/2014/main" id="{2F3B3FA4-8689-3005-00D5-5CF1BBDF8258}"/>
                </a:ext>
              </a:extLst>
            </p:cNvPr>
            <p:cNvSpPr txBox="1">
              <a:spLocks noChangeArrowheads="1"/>
            </p:cNvSpPr>
            <p:nvPr/>
          </p:nvSpPr>
          <p:spPr bwMode="auto">
            <a:xfrm>
              <a:off x="48" y="240"/>
              <a:ext cx="283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3200">
                  <a:latin typeface="Tahoma" panose="020B0604030504040204" pitchFamily="34" charset="0"/>
                </a:rPr>
                <a:t>Alice Looking at Bob</a:t>
              </a:r>
            </a:p>
          </p:txBody>
        </p:sp>
        <p:sp>
          <p:nvSpPr>
            <p:cNvPr id="97322" name="Text Box 42">
              <a:extLst>
                <a:ext uri="{FF2B5EF4-FFF2-40B4-BE49-F238E27FC236}">
                  <a16:creationId xmlns:a16="http://schemas.microsoft.com/office/drawing/2014/main" id="{218C291A-54D1-3F40-6E60-AB32594B1D2E}"/>
                </a:ext>
              </a:extLst>
            </p:cNvPr>
            <p:cNvSpPr txBox="1">
              <a:spLocks noChangeArrowheads="1"/>
            </p:cNvSpPr>
            <p:nvPr/>
          </p:nvSpPr>
          <p:spPr bwMode="auto">
            <a:xfrm>
              <a:off x="2880" y="240"/>
              <a:ext cx="288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3200">
                  <a:latin typeface="Tahoma" panose="020B0604030504040204" pitchFamily="34" charset="0"/>
                </a:rPr>
                <a:t>Bob Looking at Alice</a:t>
              </a:r>
            </a:p>
          </p:txBody>
        </p:sp>
        <p:sp>
          <p:nvSpPr>
            <p:cNvPr id="97323" name="Text Box 43">
              <a:extLst>
                <a:ext uri="{FF2B5EF4-FFF2-40B4-BE49-F238E27FC236}">
                  <a16:creationId xmlns:a16="http://schemas.microsoft.com/office/drawing/2014/main" id="{44A48D93-0F12-4780-EC8B-C8B3030587B8}"/>
                </a:ext>
              </a:extLst>
            </p:cNvPr>
            <p:cNvSpPr txBox="1">
              <a:spLocks noChangeArrowheads="1"/>
            </p:cNvSpPr>
            <p:nvPr/>
          </p:nvSpPr>
          <p:spPr bwMode="auto">
            <a:xfrm>
              <a:off x="2880" y="1848"/>
              <a:ext cx="28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CA" altLang="LID4096">
                  <a:latin typeface="Tahoma" panose="020B0604030504040204" pitchFamily="34" charset="0"/>
                </a:rPr>
                <a:t>Interested</a:t>
              </a:r>
            </a:p>
          </p:txBody>
        </p:sp>
        <p:sp>
          <p:nvSpPr>
            <p:cNvPr id="97324" name="Text Box 44">
              <a:extLst>
                <a:ext uri="{FF2B5EF4-FFF2-40B4-BE49-F238E27FC236}">
                  <a16:creationId xmlns:a16="http://schemas.microsoft.com/office/drawing/2014/main" id="{1C85874D-7A39-11DA-5385-E76A625D9545}"/>
                </a:ext>
              </a:extLst>
            </p:cNvPr>
            <p:cNvSpPr txBox="1">
              <a:spLocks noChangeArrowheads="1"/>
            </p:cNvSpPr>
            <p:nvPr/>
          </p:nvSpPr>
          <p:spPr bwMode="auto">
            <a:xfrm>
              <a:off x="0" y="1855"/>
              <a:ext cx="28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CA" altLang="LID4096">
                  <a:latin typeface="Tahoma" panose="020B0604030504040204" pitchFamily="34" charset="0"/>
                </a:rPr>
                <a:t>Interested</a:t>
              </a:r>
            </a:p>
          </p:txBody>
        </p:sp>
        <p:sp>
          <p:nvSpPr>
            <p:cNvPr id="97325" name="Text Box 45">
              <a:extLst>
                <a:ext uri="{FF2B5EF4-FFF2-40B4-BE49-F238E27FC236}">
                  <a16:creationId xmlns:a16="http://schemas.microsoft.com/office/drawing/2014/main" id="{F7C3E3CC-37F7-B9E4-2465-283EFB712290}"/>
                </a:ext>
              </a:extLst>
            </p:cNvPr>
            <p:cNvSpPr txBox="1">
              <a:spLocks noChangeArrowheads="1"/>
            </p:cNvSpPr>
            <p:nvPr/>
          </p:nvSpPr>
          <p:spPr bwMode="auto">
            <a:xfrm>
              <a:off x="0" y="3600"/>
              <a:ext cx="5760"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a:latin typeface="Tahoma" panose="020B0604030504040204" pitchFamily="34" charset="0"/>
                </a:rPr>
                <a:t>High Fidelity (No Distortion)</a:t>
              </a:r>
            </a:p>
            <a:p>
              <a:pPr algn="ctr"/>
              <a:r>
                <a:rPr lang="en-CA" altLang="LID4096">
                  <a:latin typeface="Tahoma" panose="020B0604030504040204" pitchFamily="34" charset="0"/>
                </a:rPr>
                <a:t>No Privacy</a:t>
              </a:r>
            </a:p>
          </p:txBody>
        </p:sp>
        <p:grpSp>
          <p:nvGrpSpPr>
            <p:cNvPr id="97326" name="Group 46">
              <a:extLst>
                <a:ext uri="{FF2B5EF4-FFF2-40B4-BE49-F238E27FC236}">
                  <a16:creationId xmlns:a16="http://schemas.microsoft.com/office/drawing/2014/main" id="{9D54D50A-AD23-CECF-F143-2CCB5CF150C8}"/>
                </a:ext>
              </a:extLst>
            </p:cNvPr>
            <p:cNvGrpSpPr>
              <a:grpSpLocks/>
            </p:cNvGrpSpPr>
            <p:nvPr/>
          </p:nvGrpSpPr>
          <p:grpSpPr bwMode="auto">
            <a:xfrm>
              <a:off x="924" y="960"/>
              <a:ext cx="1032" cy="782"/>
              <a:chOff x="1128" y="2400"/>
              <a:chExt cx="1032" cy="782"/>
            </a:xfrm>
          </p:grpSpPr>
          <p:pic>
            <p:nvPicPr>
              <p:cNvPr id="97327" name="Picture 47">
                <a:extLst>
                  <a:ext uri="{FF2B5EF4-FFF2-40B4-BE49-F238E27FC236}">
                    <a16:creationId xmlns:a16="http://schemas.microsoft.com/office/drawing/2014/main" id="{7F9B54DA-8392-73FC-39F1-DF1511D162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 y="2640"/>
                <a:ext cx="480" cy="469"/>
              </a:xfrm>
              <a:prstGeom prst="rect">
                <a:avLst/>
              </a:prstGeom>
              <a:noFill/>
              <a:extLst>
                <a:ext uri="{909E8E84-426E-40DD-AFC4-6F175D3DCCD1}">
                  <a14:hiddenFill xmlns:a14="http://schemas.microsoft.com/office/drawing/2010/main">
                    <a:solidFill>
                      <a:srgbClr val="FFFFFF"/>
                    </a:solidFill>
                  </a14:hiddenFill>
                </a:ext>
              </a:extLst>
            </p:spPr>
          </p:pic>
          <p:grpSp>
            <p:nvGrpSpPr>
              <p:cNvPr id="97328" name="Group 48">
                <a:extLst>
                  <a:ext uri="{FF2B5EF4-FFF2-40B4-BE49-F238E27FC236}">
                    <a16:creationId xmlns:a16="http://schemas.microsoft.com/office/drawing/2014/main" id="{996437D7-E7EA-8296-99C1-5D3BCF022B6D}"/>
                  </a:ext>
                </a:extLst>
              </p:cNvPr>
              <p:cNvGrpSpPr>
                <a:grpSpLocks/>
              </p:cNvGrpSpPr>
              <p:nvPr/>
            </p:nvGrpSpPr>
            <p:grpSpPr bwMode="auto">
              <a:xfrm>
                <a:off x="1128" y="2400"/>
                <a:ext cx="240" cy="782"/>
                <a:chOff x="2872" y="899"/>
                <a:chExt cx="659" cy="2523"/>
              </a:xfrm>
            </p:grpSpPr>
            <p:sp>
              <p:nvSpPr>
                <p:cNvPr id="97329" name="Freeform 49">
                  <a:extLst>
                    <a:ext uri="{FF2B5EF4-FFF2-40B4-BE49-F238E27FC236}">
                      <a16:creationId xmlns:a16="http://schemas.microsoft.com/office/drawing/2014/main" id="{69E60049-6071-7591-BD2C-FAF34BC45542}"/>
                    </a:ext>
                  </a:extLst>
                </p:cNvPr>
                <p:cNvSpPr>
                  <a:spLocks/>
                </p:cNvSpPr>
                <p:nvPr/>
              </p:nvSpPr>
              <p:spPr bwMode="auto">
                <a:xfrm>
                  <a:off x="3068" y="899"/>
                  <a:ext cx="425" cy="546"/>
                </a:xfrm>
                <a:custGeom>
                  <a:avLst/>
                  <a:gdLst>
                    <a:gd name="T0" fmla="*/ 0 w 425"/>
                    <a:gd name="T1" fmla="*/ 230 h 546"/>
                    <a:gd name="T2" fmla="*/ 31 w 425"/>
                    <a:gd name="T3" fmla="*/ 118 h 546"/>
                    <a:gd name="T4" fmla="*/ 71 w 425"/>
                    <a:gd name="T5" fmla="*/ 61 h 546"/>
                    <a:gd name="T6" fmla="*/ 122 w 425"/>
                    <a:gd name="T7" fmla="*/ 20 h 546"/>
                    <a:gd name="T8" fmla="*/ 173 w 425"/>
                    <a:gd name="T9" fmla="*/ 0 h 546"/>
                    <a:gd name="T10" fmla="*/ 240 w 425"/>
                    <a:gd name="T11" fmla="*/ 6 h 546"/>
                    <a:gd name="T12" fmla="*/ 284 w 425"/>
                    <a:gd name="T13" fmla="*/ 51 h 546"/>
                    <a:gd name="T14" fmla="*/ 324 w 425"/>
                    <a:gd name="T15" fmla="*/ 132 h 546"/>
                    <a:gd name="T16" fmla="*/ 341 w 425"/>
                    <a:gd name="T17" fmla="*/ 240 h 546"/>
                    <a:gd name="T18" fmla="*/ 341 w 425"/>
                    <a:gd name="T19" fmla="*/ 363 h 546"/>
                    <a:gd name="T20" fmla="*/ 422 w 425"/>
                    <a:gd name="T21" fmla="*/ 447 h 546"/>
                    <a:gd name="T22" fmla="*/ 425 w 425"/>
                    <a:gd name="T23" fmla="*/ 485 h 546"/>
                    <a:gd name="T24" fmla="*/ 412 w 425"/>
                    <a:gd name="T25" fmla="*/ 488 h 546"/>
                    <a:gd name="T26" fmla="*/ 334 w 425"/>
                    <a:gd name="T27" fmla="*/ 413 h 546"/>
                    <a:gd name="T28" fmla="*/ 311 w 425"/>
                    <a:gd name="T29" fmla="*/ 468 h 546"/>
                    <a:gd name="T30" fmla="*/ 264 w 425"/>
                    <a:gd name="T31" fmla="*/ 515 h 546"/>
                    <a:gd name="T32" fmla="*/ 220 w 425"/>
                    <a:gd name="T33" fmla="*/ 539 h 546"/>
                    <a:gd name="T34" fmla="*/ 149 w 425"/>
                    <a:gd name="T35" fmla="*/ 546 h 546"/>
                    <a:gd name="T36" fmla="*/ 58 w 425"/>
                    <a:gd name="T37" fmla="*/ 508 h 546"/>
                    <a:gd name="T38" fmla="*/ 17 w 425"/>
                    <a:gd name="T39" fmla="*/ 427 h 546"/>
                    <a:gd name="T40" fmla="*/ 0 w 425"/>
                    <a:gd name="T41" fmla="*/ 346 h 546"/>
                    <a:gd name="T42" fmla="*/ 0 w 425"/>
                    <a:gd name="T43" fmla="*/ 230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5" h="546">
                      <a:moveTo>
                        <a:pt x="0" y="230"/>
                      </a:moveTo>
                      <a:lnTo>
                        <a:pt x="31" y="118"/>
                      </a:lnTo>
                      <a:lnTo>
                        <a:pt x="71" y="61"/>
                      </a:lnTo>
                      <a:lnTo>
                        <a:pt x="122" y="20"/>
                      </a:lnTo>
                      <a:lnTo>
                        <a:pt x="173" y="0"/>
                      </a:lnTo>
                      <a:lnTo>
                        <a:pt x="240" y="6"/>
                      </a:lnTo>
                      <a:lnTo>
                        <a:pt x="284" y="51"/>
                      </a:lnTo>
                      <a:lnTo>
                        <a:pt x="324" y="132"/>
                      </a:lnTo>
                      <a:lnTo>
                        <a:pt x="341" y="240"/>
                      </a:lnTo>
                      <a:lnTo>
                        <a:pt x="341" y="363"/>
                      </a:lnTo>
                      <a:lnTo>
                        <a:pt x="422" y="447"/>
                      </a:lnTo>
                      <a:lnTo>
                        <a:pt x="425" y="485"/>
                      </a:lnTo>
                      <a:lnTo>
                        <a:pt x="412" y="488"/>
                      </a:lnTo>
                      <a:lnTo>
                        <a:pt x="334" y="413"/>
                      </a:lnTo>
                      <a:lnTo>
                        <a:pt x="311" y="468"/>
                      </a:lnTo>
                      <a:lnTo>
                        <a:pt x="264" y="515"/>
                      </a:lnTo>
                      <a:lnTo>
                        <a:pt x="220" y="539"/>
                      </a:lnTo>
                      <a:lnTo>
                        <a:pt x="149" y="546"/>
                      </a:lnTo>
                      <a:lnTo>
                        <a:pt x="58" y="508"/>
                      </a:lnTo>
                      <a:lnTo>
                        <a:pt x="17" y="427"/>
                      </a:lnTo>
                      <a:lnTo>
                        <a:pt x="0" y="346"/>
                      </a:lnTo>
                      <a:lnTo>
                        <a:pt x="0" y="2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7330" name="Freeform 50">
                  <a:extLst>
                    <a:ext uri="{FF2B5EF4-FFF2-40B4-BE49-F238E27FC236}">
                      <a16:creationId xmlns:a16="http://schemas.microsoft.com/office/drawing/2014/main" id="{F4EEFC45-6CED-2011-7766-68EC2153F1DD}"/>
                    </a:ext>
                  </a:extLst>
                </p:cNvPr>
                <p:cNvSpPr>
                  <a:spLocks/>
                </p:cNvSpPr>
                <p:nvPr/>
              </p:nvSpPr>
              <p:spPr bwMode="auto">
                <a:xfrm>
                  <a:off x="3024" y="1486"/>
                  <a:ext cx="379" cy="879"/>
                </a:xfrm>
                <a:custGeom>
                  <a:avLst/>
                  <a:gdLst>
                    <a:gd name="T0" fmla="*/ 55 w 379"/>
                    <a:gd name="T1" fmla="*/ 57 h 879"/>
                    <a:gd name="T2" fmla="*/ 102 w 379"/>
                    <a:gd name="T3" fmla="*/ 20 h 879"/>
                    <a:gd name="T4" fmla="*/ 156 w 379"/>
                    <a:gd name="T5" fmla="*/ 6 h 879"/>
                    <a:gd name="T6" fmla="*/ 207 w 379"/>
                    <a:gd name="T7" fmla="*/ 0 h 879"/>
                    <a:gd name="T8" fmla="*/ 275 w 379"/>
                    <a:gd name="T9" fmla="*/ 10 h 879"/>
                    <a:gd name="T10" fmla="*/ 349 w 379"/>
                    <a:gd name="T11" fmla="*/ 57 h 879"/>
                    <a:gd name="T12" fmla="*/ 379 w 379"/>
                    <a:gd name="T13" fmla="*/ 141 h 879"/>
                    <a:gd name="T14" fmla="*/ 379 w 379"/>
                    <a:gd name="T15" fmla="*/ 270 h 879"/>
                    <a:gd name="T16" fmla="*/ 376 w 379"/>
                    <a:gd name="T17" fmla="*/ 392 h 879"/>
                    <a:gd name="T18" fmla="*/ 339 w 379"/>
                    <a:gd name="T19" fmla="*/ 578 h 879"/>
                    <a:gd name="T20" fmla="*/ 308 w 379"/>
                    <a:gd name="T21" fmla="*/ 730 h 879"/>
                    <a:gd name="T22" fmla="*/ 275 w 379"/>
                    <a:gd name="T23" fmla="*/ 828 h 879"/>
                    <a:gd name="T24" fmla="*/ 204 w 379"/>
                    <a:gd name="T25" fmla="*/ 879 h 879"/>
                    <a:gd name="T26" fmla="*/ 102 w 379"/>
                    <a:gd name="T27" fmla="*/ 868 h 879"/>
                    <a:gd name="T28" fmla="*/ 51 w 379"/>
                    <a:gd name="T29" fmla="*/ 791 h 879"/>
                    <a:gd name="T30" fmla="*/ 21 w 379"/>
                    <a:gd name="T31" fmla="*/ 676 h 879"/>
                    <a:gd name="T32" fmla="*/ 4 w 379"/>
                    <a:gd name="T33" fmla="*/ 547 h 879"/>
                    <a:gd name="T34" fmla="*/ 0 w 379"/>
                    <a:gd name="T35" fmla="*/ 354 h 879"/>
                    <a:gd name="T36" fmla="*/ 14 w 379"/>
                    <a:gd name="T37" fmla="*/ 219 h 879"/>
                    <a:gd name="T38" fmla="*/ 34 w 379"/>
                    <a:gd name="T39" fmla="*/ 98 h 879"/>
                    <a:gd name="T40" fmla="*/ 55 w 379"/>
                    <a:gd name="T41" fmla="*/ 57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9" h="879">
                      <a:moveTo>
                        <a:pt x="55" y="57"/>
                      </a:moveTo>
                      <a:lnTo>
                        <a:pt x="102" y="20"/>
                      </a:lnTo>
                      <a:lnTo>
                        <a:pt x="156" y="6"/>
                      </a:lnTo>
                      <a:lnTo>
                        <a:pt x="207" y="0"/>
                      </a:lnTo>
                      <a:lnTo>
                        <a:pt x="275" y="10"/>
                      </a:lnTo>
                      <a:lnTo>
                        <a:pt x="349" y="57"/>
                      </a:lnTo>
                      <a:lnTo>
                        <a:pt x="379" y="141"/>
                      </a:lnTo>
                      <a:lnTo>
                        <a:pt x="379" y="270"/>
                      </a:lnTo>
                      <a:lnTo>
                        <a:pt x="376" y="392"/>
                      </a:lnTo>
                      <a:lnTo>
                        <a:pt x="339" y="578"/>
                      </a:lnTo>
                      <a:lnTo>
                        <a:pt x="308" y="730"/>
                      </a:lnTo>
                      <a:lnTo>
                        <a:pt x="275" y="828"/>
                      </a:lnTo>
                      <a:lnTo>
                        <a:pt x="204" y="879"/>
                      </a:lnTo>
                      <a:lnTo>
                        <a:pt x="102" y="868"/>
                      </a:lnTo>
                      <a:lnTo>
                        <a:pt x="51" y="791"/>
                      </a:lnTo>
                      <a:lnTo>
                        <a:pt x="21" y="676"/>
                      </a:lnTo>
                      <a:lnTo>
                        <a:pt x="4" y="547"/>
                      </a:lnTo>
                      <a:lnTo>
                        <a:pt x="0" y="354"/>
                      </a:lnTo>
                      <a:lnTo>
                        <a:pt x="14" y="219"/>
                      </a:lnTo>
                      <a:lnTo>
                        <a:pt x="34" y="98"/>
                      </a:lnTo>
                      <a:lnTo>
                        <a:pt x="55"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7331" name="Freeform 51">
                  <a:extLst>
                    <a:ext uri="{FF2B5EF4-FFF2-40B4-BE49-F238E27FC236}">
                      <a16:creationId xmlns:a16="http://schemas.microsoft.com/office/drawing/2014/main" id="{B646B092-D733-24A1-C3C5-1B8980B904D8}"/>
                    </a:ext>
                  </a:extLst>
                </p:cNvPr>
                <p:cNvSpPr>
                  <a:spLocks/>
                </p:cNvSpPr>
                <p:nvPr/>
              </p:nvSpPr>
              <p:spPr bwMode="auto">
                <a:xfrm>
                  <a:off x="2872" y="1485"/>
                  <a:ext cx="223" cy="1082"/>
                </a:xfrm>
                <a:custGeom>
                  <a:avLst/>
                  <a:gdLst>
                    <a:gd name="T0" fmla="*/ 153 w 223"/>
                    <a:gd name="T1" fmla="*/ 7 h 1082"/>
                    <a:gd name="T2" fmla="*/ 207 w 223"/>
                    <a:gd name="T3" fmla="*/ 0 h 1082"/>
                    <a:gd name="T4" fmla="*/ 223 w 223"/>
                    <a:gd name="T5" fmla="*/ 48 h 1082"/>
                    <a:gd name="T6" fmla="*/ 196 w 223"/>
                    <a:gd name="T7" fmla="*/ 109 h 1082"/>
                    <a:gd name="T8" fmla="*/ 156 w 223"/>
                    <a:gd name="T9" fmla="*/ 142 h 1082"/>
                    <a:gd name="T10" fmla="*/ 122 w 223"/>
                    <a:gd name="T11" fmla="*/ 223 h 1082"/>
                    <a:gd name="T12" fmla="*/ 82 w 223"/>
                    <a:gd name="T13" fmla="*/ 332 h 1082"/>
                    <a:gd name="T14" fmla="*/ 65 w 223"/>
                    <a:gd name="T15" fmla="*/ 433 h 1082"/>
                    <a:gd name="T16" fmla="*/ 55 w 223"/>
                    <a:gd name="T17" fmla="*/ 605 h 1082"/>
                    <a:gd name="T18" fmla="*/ 65 w 223"/>
                    <a:gd name="T19" fmla="*/ 767 h 1082"/>
                    <a:gd name="T20" fmla="*/ 85 w 223"/>
                    <a:gd name="T21" fmla="*/ 842 h 1082"/>
                    <a:gd name="T22" fmla="*/ 71 w 223"/>
                    <a:gd name="T23" fmla="*/ 923 h 1082"/>
                    <a:gd name="T24" fmla="*/ 55 w 223"/>
                    <a:gd name="T25" fmla="*/ 984 h 1082"/>
                    <a:gd name="T26" fmla="*/ 61 w 223"/>
                    <a:gd name="T27" fmla="*/ 1082 h 1082"/>
                    <a:gd name="T28" fmla="*/ 34 w 223"/>
                    <a:gd name="T29" fmla="*/ 1075 h 1082"/>
                    <a:gd name="T30" fmla="*/ 11 w 223"/>
                    <a:gd name="T31" fmla="*/ 994 h 1082"/>
                    <a:gd name="T32" fmla="*/ 0 w 223"/>
                    <a:gd name="T33" fmla="*/ 923 h 1082"/>
                    <a:gd name="T34" fmla="*/ 31 w 223"/>
                    <a:gd name="T35" fmla="*/ 828 h 1082"/>
                    <a:gd name="T36" fmla="*/ 21 w 223"/>
                    <a:gd name="T37" fmla="*/ 740 h 1082"/>
                    <a:gd name="T38" fmla="*/ 11 w 223"/>
                    <a:gd name="T39" fmla="*/ 598 h 1082"/>
                    <a:gd name="T40" fmla="*/ 11 w 223"/>
                    <a:gd name="T41" fmla="*/ 426 h 1082"/>
                    <a:gd name="T42" fmla="*/ 31 w 223"/>
                    <a:gd name="T43" fmla="*/ 244 h 1082"/>
                    <a:gd name="T44" fmla="*/ 65 w 223"/>
                    <a:gd name="T45" fmla="*/ 109 h 1082"/>
                    <a:gd name="T46" fmla="*/ 102 w 223"/>
                    <a:gd name="T47" fmla="*/ 38 h 1082"/>
                    <a:gd name="T48" fmla="*/ 153 w 223"/>
                    <a:gd name="T49" fmla="*/ 7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1082">
                      <a:moveTo>
                        <a:pt x="153" y="7"/>
                      </a:moveTo>
                      <a:lnTo>
                        <a:pt x="207" y="0"/>
                      </a:lnTo>
                      <a:lnTo>
                        <a:pt x="223" y="48"/>
                      </a:lnTo>
                      <a:lnTo>
                        <a:pt x="196" y="109"/>
                      </a:lnTo>
                      <a:lnTo>
                        <a:pt x="156" y="142"/>
                      </a:lnTo>
                      <a:lnTo>
                        <a:pt x="122" y="223"/>
                      </a:lnTo>
                      <a:lnTo>
                        <a:pt x="82" y="332"/>
                      </a:lnTo>
                      <a:lnTo>
                        <a:pt x="65" y="433"/>
                      </a:lnTo>
                      <a:lnTo>
                        <a:pt x="55" y="605"/>
                      </a:lnTo>
                      <a:lnTo>
                        <a:pt x="65" y="767"/>
                      </a:lnTo>
                      <a:lnTo>
                        <a:pt x="85" y="842"/>
                      </a:lnTo>
                      <a:lnTo>
                        <a:pt x="71" y="923"/>
                      </a:lnTo>
                      <a:lnTo>
                        <a:pt x="55" y="984"/>
                      </a:lnTo>
                      <a:lnTo>
                        <a:pt x="61" y="1082"/>
                      </a:lnTo>
                      <a:lnTo>
                        <a:pt x="34" y="1075"/>
                      </a:lnTo>
                      <a:lnTo>
                        <a:pt x="11" y="994"/>
                      </a:lnTo>
                      <a:lnTo>
                        <a:pt x="0" y="923"/>
                      </a:lnTo>
                      <a:lnTo>
                        <a:pt x="31" y="828"/>
                      </a:lnTo>
                      <a:lnTo>
                        <a:pt x="21" y="740"/>
                      </a:lnTo>
                      <a:lnTo>
                        <a:pt x="11" y="598"/>
                      </a:lnTo>
                      <a:lnTo>
                        <a:pt x="11" y="426"/>
                      </a:lnTo>
                      <a:lnTo>
                        <a:pt x="31" y="244"/>
                      </a:lnTo>
                      <a:lnTo>
                        <a:pt x="65" y="109"/>
                      </a:lnTo>
                      <a:lnTo>
                        <a:pt x="102" y="38"/>
                      </a:lnTo>
                      <a:lnTo>
                        <a:pt x="15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7332" name="Freeform 52">
                  <a:extLst>
                    <a:ext uri="{FF2B5EF4-FFF2-40B4-BE49-F238E27FC236}">
                      <a16:creationId xmlns:a16="http://schemas.microsoft.com/office/drawing/2014/main" id="{104F8CD6-F157-2CEE-BE9C-A8C898075DB6}"/>
                    </a:ext>
                  </a:extLst>
                </p:cNvPr>
                <p:cNvSpPr>
                  <a:spLocks/>
                </p:cNvSpPr>
                <p:nvPr/>
              </p:nvSpPr>
              <p:spPr bwMode="auto">
                <a:xfrm>
                  <a:off x="3359" y="1513"/>
                  <a:ext cx="142" cy="1028"/>
                </a:xfrm>
                <a:custGeom>
                  <a:avLst/>
                  <a:gdLst>
                    <a:gd name="T0" fmla="*/ 3 w 142"/>
                    <a:gd name="T1" fmla="*/ 3 h 1028"/>
                    <a:gd name="T2" fmla="*/ 61 w 142"/>
                    <a:gd name="T3" fmla="*/ 0 h 1028"/>
                    <a:gd name="T4" fmla="*/ 101 w 142"/>
                    <a:gd name="T5" fmla="*/ 81 h 1028"/>
                    <a:gd name="T6" fmla="*/ 142 w 142"/>
                    <a:gd name="T7" fmla="*/ 304 h 1028"/>
                    <a:gd name="T8" fmla="*/ 142 w 142"/>
                    <a:gd name="T9" fmla="*/ 561 h 1028"/>
                    <a:gd name="T10" fmla="*/ 122 w 142"/>
                    <a:gd name="T11" fmla="*/ 781 h 1028"/>
                    <a:gd name="T12" fmla="*/ 142 w 142"/>
                    <a:gd name="T13" fmla="*/ 856 h 1028"/>
                    <a:gd name="T14" fmla="*/ 142 w 142"/>
                    <a:gd name="T15" fmla="*/ 957 h 1028"/>
                    <a:gd name="T16" fmla="*/ 122 w 142"/>
                    <a:gd name="T17" fmla="*/ 1028 h 1028"/>
                    <a:gd name="T18" fmla="*/ 95 w 142"/>
                    <a:gd name="T19" fmla="*/ 964 h 1028"/>
                    <a:gd name="T20" fmla="*/ 81 w 142"/>
                    <a:gd name="T21" fmla="*/ 866 h 1028"/>
                    <a:gd name="T22" fmla="*/ 51 w 142"/>
                    <a:gd name="T23" fmla="*/ 791 h 1028"/>
                    <a:gd name="T24" fmla="*/ 85 w 142"/>
                    <a:gd name="T25" fmla="*/ 724 h 1028"/>
                    <a:gd name="T26" fmla="*/ 105 w 142"/>
                    <a:gd name="T27" fmla="*/ 561 h 1028"/>
                    <a:gd name="T28" fmla="*/ 105 w 142"/>
                    <a:gd name="T29" fmla="*/ 409 h 1028"/>
                    <a:gd name="T30" fmla="*/ 85 w 142"/>
                    <a:gd name="T31" fmla="*/ 257 h 1028"/>
                    <a:gd name="T32" fmla="*/ 44 w 142"/>
                    <a:gd name="T33" fmla="*/ 145 h 1028"/>
                    <a:gd name="T34" fmla="*/ 0 w 142"/>
                    <a:gd name="T35" fmla="*/ 91 h 1028"/>
                    <a:gd name="T36" fmla="*/ 3 w 142"/>
                    <a:gd name="T37" fmla="*/ 3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2" h="1028">
                      <a:moveTo>
                        <a:pt x="3" y="3"/>
                      </a:moveTo>
                      <a:lnTo>
                        <a:pt x="61" y="0"/>
                      </a:lnTo>
                      <a:lnTo>
                        <a:pt x="101" y="81"/>
                      </a:lnTo>
                      <a:lnTo>
                        <a:pt x="142" y="304"/>
                      </a:lnTo>
                      <a:lnTo>
                        <a:pt x="142" y="561"/>
                      </a:lnTo>
                      <a:lnTo>
                        <a:pt x="122" y="781"/>
                      </a:lnTo>
                      <a:lnTo>
                        <a:pt x="142" y="856"/>
                      </a:lnTo>
                      <a:lnTo>
                        <a:pt x="142" y="957"/>
                      </a:lnTo>
                      <a:lnTo>
                        <a:pt x="122" y="1028"/>
                      </a:lnTo>
                      <a:lnTo>
                        <a:pt x="95" y="964"/>
                      </a:lnTo>
                      <a:lnTo>
                        <a:pt x="81" y="866"/>
                      </a:lnTo>
                      <a:lnTo>
                        <a:pt x="51" y="791"/>
                      </a:lnTo>
                      <a:lnTo>
                        <a:pt x="85" y="724"/>
                      </a:lnTo>
                      <a:lnTo>
                        <a:pt x="105" y="561"/>
                      </a:lnTo>
                      <a:lnTo>
                        <a:pt x="105" y="409"/>
                      </a:lnTo>
                      <a:lnTo>
                        <a:pt x="85" y="257"/>
                      </a:lnTo>
                      <a:lnTo>
                        <a:pt x="44" y="145"/>
                      </a:lnTo>
                      <a:lnTo>
                        <a:pt x="0" y="91"/>
                      </a:lnTo>
                      <a:lnTo>
                        <a:pt x="3"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7333" name="Freeform 53">
                  <a:extLst>
                    <a:ext uri="{FF2B5EF4-FFF2-40B4-BE49-F238E27FC236}">
                      <a16:creationId xmlns:a16="http://schemas.microsoft.com/office/drawing/2014/main" id="{AFA084FF-3779-9F96-8281-08CE611338BD}"/>
                    </a:ext>
                  </a:extLst>
                </p:cNvPr>
                <p:cNvSpPr>
                  <a:spLocks/>
                </p:cNvSpPr>
                <p:nvPr/>
              </p:nvSpPr>
              <p:spPr bwMode="auto">
                <a:xfrm>
                  <a:off x="3024" y="2190"/>
                  <a:ext cx="320" cy="1232"/>
                </a:xfrm>
                <a:custGeom>
                  <a:avLst/>
                  <a:gdLst>
                    <a:gd name="T0" fmla="*/ 32 w 320"/>
                    <a:gd name="T1" fmla="*/ 0 h 1232"/>
                    <a:gd name="T2" fmla="*/ 69 w 320"/>
                    <a:gd name="T3" fmla="*/ 51 h 1232"/>
                    <a:gd name="T4" fmla="*/ 84 w 320"/>
                    <a:gd name="T5" fmla="*/ 103 h 1232"/>
                    <a:gd name="T6" fmla="*/ 99 w 320"/>
                    <a:gd name="T7" fmla="*/ 282 h 1232"/>
                    <a:gd name="T8" fmla="*/ 106 w 320"/>
                    <a:gd name="T9" fmla="*/ 402 h 1232"/>
                    <a:gd name="T10" fmla="*/ 106 w 320"/>
                    <a:gd name="T11" fmla="*/ 607 h 1232"/>
                    <a:gd name="T12" fmla="*/ 104 w 320"/>
                    <a:gd name="T13" fmla="*/ 800 h 1232"/>
                    <a:gd name="T14" fmla="*/ 89 w 320"/>
                    <a:gd name="T15" fmla="*/ 954 h 1232"/>
                    <a:gd name="T16" fmla="*/ 77 w 320"/>
                    <a:gd name="T17" fmla="*/ 1001 h 1232"/>
                    <a:gd name="T18" fmla="*/ 155 w 320"/>
                    <a:gd name="T19" fmla="*/ 1027 h 1232"/>
                    <a:gd name="T20" fmla="*/ 221 w 320"/>
                    <a:gd name="T21" fmla="*/ 1057 h 1232"/>
                    <a:gd name="T22" fmla="*/ 310 w 320"/>
                    <a:gd name="T23" fmla="*/ 1121 h 1232"/>
                    <a:gd name="T24" fmla="*/ 320 w 320"/>
                    <a:gd name="T25" fmla="*/ 1146 h 1232"/>
                    <a:gd name="T26" fmla="*/ 312 w 320"/>
                    <a:gd name="T27" fmla="*/ 1194 h 1232"/>
                    <a:gd name="T28" fmla="*/ 268 w 320"/>
                    <a:gd name="T29" fmla="*/ 1232 h 1232"/>
                    <a:gd name="T30" fmla="*/ 251 w 320"/>
                    <a:gd name="T31" fmla="*/ 1211 h 1232"/>
                    <a:gd name="T32" fmla="*/ 236 w 320"/>
                    <a:gd name="T33" fmla="*/ 1159 h 1232"/>
                    <a:gd name="T34" fmla="*/ 194 w 320"/>
                    <a:gd name="T35" fmla="*/ 1117 h 1232"/>
                    <a:gd name="T36" fmla="*/ 121 w 320"/>
                    <a:gd name="T37" fmla="*/ 1069 h 1232"/>
                    <a:gd name="T38" fmla="*/ 74 w 320"/>
                    <a:gd name="T39" fmla="*/ 1057 h 1232"/>
                    <a:gd name="T40" fmla="*/ 18 w 320"/>
                    <a:gd name="T41" fmla="*/ 1057 h 1232"/>
                    <a:gd name="T42" fmla="*/ 18 w 320"/>
                    <a:gd name="T43" fmla="*/ 1018 h 1232"/>
                    <a:gd name="T44" fmla="*/ 45 w 320"/>
                    <a:gd name="T45" fmla="*/ 975 h 1232"/>
                    <a:gd name="T46" fmla="*/ 69 w 320"/>
                    <a:gd name="T47" fmla="*/ 838 h 1232"/>
                    <a:gd name="T48" fmla="*/ 77 w 320"/>
                    <a:gd name="T49" fmla="*/ 693 h 1232"/>
                    <a:gd name="T50" fmla="*/ 74 w 320"/>
                    <a:gd name="T51" fmla="*/ 565 h 1232"/>
                    <a:gd name="T52" fmla="*/ 69 w 320"/>
                    <a:gd name="T53" fmla="*/ 402 h 1232"/>
                    <a:gd name="T54" fmla="*/ 54 w 320"/>
                    <a:gd name="T55" fmla="*/ 261 h 1232"/>
                    <a:gd name="T56" fmla="*/ 23 w 320"/>
                    <a:gd name="T57" fmla="*/ 158 h 1232"/>
                    <a:gd name="T58" fmla="*/ 0 w 320"/>
                    <a:gd name="T59" fmla="*/ 64 h 1232"/>
                    <a:gd name="T60" fmla="*/ 8 w 320"/>
                    <a:gd name="T61" fmla="*/ 30 h 1232"/>
                    <a:gd name="T62" fmla="*/ 32 w 320"/>
                    <a:gd name="T63" fmla="*/ 0 h 1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0" h="1232">
                      <a:moveTo>
                        <a:pt x="32" y="0"/>
                      </a:moveTo>
                      <a:lnTo>
                        <a:pt x="69" y="51"/>
                      </a:lnTo>
                      <a:lnTo>
                        <a:pt x="84" y="103"/>
                      </a:lnTo>
                      <a:lnTo>
                        <a:pt x="99" y="282"/>
                      </a:lnTo>
                      <a:lnTo>
                        <a:pt x="106" y="402"/>
                      </a:lnTo>
                      <a:lnTo>
                        <a:pt x="106" y="607"/>
                      </a:lnTo>
                      <a:lnTo>
                        <a:pt x="104" y="800"/>
                      </a:lnTo>
                      <a:lnTo>
                        <a:pt x="89" y="954"/>
                      </a:lnTo>
                      <a:lnTo>
                        <a:pt x="77" y="1001"/>
                      </a:lnTo>
                      <a:lnTo>
                        <a:pt x="155" y="1027"/>
                      </a:lnTo>
                      <a:lnTo>
                        <a:pt x="221" y="1057"/>
                      </a:lnTo>
                      <a:lnTo>
                        <a:pt x="310" y="1121"/>
                      </a:lnTo>
                      <a:lnTo>
                        <a:pt x="320" y="1146"/>
                      </a:lnTo>
                      <a:lnTo>
                        <a:pt x="312" y="1194"/>
                      </a:lnTo>
                      <a:lnTo>
                        <a:pt x="268" y="1232"/>
                      </a:lnTo>
                      <a:lnTo>
                        <a:pt x="251" y="1211"/>
                      </a:lnTo>
                      <a:lnTo>
                        <a:pt x="236" y="1159"/>
                      </a:lnTo>
                      <a:lnTo>
                        <a:pt x="194" y="1117"/>
                      </a:lnTo>
                      <a:lnTo>
                        <a:pt x="121" y="1069"/>
                      </a:lnTo>
                      <a:lnTo>
                        <a:pt x="74" y="1057"/>
                      </a:lnTo>
                      <a:lnTo>
                        <a:pt x="18" y="1057"/>
                      </a:lnTo>
                      <a:lnTo>
                        <a:pt x="18" y="1018"/>
                      </a:lnTo>
                      <a:lnTo>
                        <a:pt x="45" y="975"/>
                      </a:lnTo>
                      <a:lnTo>
                        <a:pt x="69" y="838"/>
                      </a:lnTo>
                      <a:lnTo>
                        <a:pt x="77" y="693"/>
                      </a:lnTo>
                      <a:lnTo>
                        <a:pt x="74" y="565"/>
                      </a:lnTo>
                      <a:lnTo>
                        <a:pt x="69" y="402"/>
                      </a:lnTo>
                      <a:lnTo>
                        <a:pt x="54" y="261"/>
                      </a:lnTo>
                      <a:lnTo>
                        <a:pt x="23" y="158"/>
                      </a:lnTo>
                      <a:lnTo>
                        <a:pt x="0" y="64"/>
                      </a:lnTo>
                      <a:lnTo>
                        <a:pt x="8" y="30"/>
                      </a:lnTo>
                      <a:lnTo>
                        <a:pt x="3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7334" name="Freeform 54">
                  <a:extLst>
                    <a:ext uri="{FF2B5EF4-FFF2-40B4-BE49-F238E27FC236}">
                      <a16:creationId xmlns:a16="http://schemas.microsoft.com/office/drawing/2014/main" id="{A003D614-4C29-046D-9B1B-AA7CE6E46EDE}"/>
                    </a:ext>
                  </a:extLst>
                </p:cNvPr>
                <p:cNvSpPr>
                  <a:spLocks/>
                </p:cNvSpPr>
                <p:nvPr/>
              </p:nvSpPr>
              <p:spPr bwMode="auto">
                <a:xfrm>
                  <a:off x="3237" y="2191"/>
                  <a:ext cx="294" cy="1111"/>
                </a:xfrm>
                <a:custGeom>
                  <a:avLst/>
                  <a:gdLst>
                    <a:gd name="T0" fmla="*/ 0 w 294"/>
                    <a:gd name="T1" fmla="*/ 88 h 1111"/>
                    <a:gd name="T2" fmla="*/ 0 w 294"/>
                    <a:gd name="T3" fmla="*/ 17 h 1111"/>
                    <a:gd name="T4" fmla="*/ 30 w 294"/>
                    <a:gd name="T5" fmla="*/ 0 h 1111"/>
                    <a:gd name="T6" fmla="*/ 77 w 294"/>
                    <a:gd name="T7" fmla="*/ 0 h 1111"/>
                    <a:gd name="T8" fmla="*/ 111 w 294"/>
                    <a:gd name="T9" fmla="*/ 41 h 1111"/>
                    <a:gd name="T10" fmla="*/ 118 w 294"/>
                    <a:gd name="T11" fmla="*/ 78 h 1111"/>
                    <a:gd name="T12" fmla="*/ 111 w 294"/>
                    <a:gd name="T13" fmla="*/ 159 h 1111"/>
                    <a:gd name="T14" fmla="*/ 88 w 294"/>
                    <a:gd name="T15" fmla="*/ 260 h 1111"/>
                    <a:gd name="T16" fmla="*/ 77 w 294"/>
                    <a:gd name="T17" fmla="*/ 416 h 1111"/>
                    <a:gd name="T18" fmla="*/ 71 w 294"/>
                    <a:gd name="T19" fmla="*/ 517 h 1111"/>
                    <a:gd name="T20" fmla="*/ 71 w 294"/>
                    <a:gd name="T21" fmla="*/ 534 h 1111"/>
                    <a:gd name="T22" fmla="*/ 81 w 294"/>
                    <a:gd name="T23" fmla="*/ 676 h 1111"/>
                    <a:gd name="T24" fmla="*/ 98 w 294"/>
                    <a:gd name="T25" fmla="*/ 757 h 1111"/>
                    <a:gd name="T26" fmla="*/ 111 w 294"/>
                    <a:gd name="T27" fmla="*/ 821 h 1111"/>
                    <a:gd name="T28" fmla="*/ 108 w 294"/>
                    <a:gd name="T29" fmla="*/ 848 h 1111"/>
                    <a:gd name="T30" fmla="*/ 152 w 294"/>
                    <a:gd name="T31" fmla="*/ 922 h 1111"/>
                    <a:gd name="T32" fmla="*/ 199 w 294"/>
                    <a:gd name="T33" fmla="*/ 969 h 1111"/>
                    <a:gd name="T34" fmla="*/ 250 w 294"/>
                    <a:gd name="T35" fmla="*/ 1013 h 1111"/>
                    <a:gd name="T36" fmla="*/ 294 w 294"/>
                    <a:gd name="T37" fmla="*/ 1034 h 1111"/>
                    <a:gd name="T38" fmla="*/ 294 w 294"/>
                    <a:gd name="T39" fmla="*/ 1071 h 1111"/>
                    <a:gd name="T40" fmla="*/ 270 w 294"/>
                    <a:gd name="T41" fmla="*/ 1101 h 1111"/>
                    <a:gd name="T42" fmla="*/ 213 w 294"/>
                    <a:gd name="T43" fmla="*/ 1111 h 1111"/>
                    <a:gd name="T44" fmla="*/ 172 w 294"/>
                    <a:gd name="T45" fmla="*/ 1091 h 1111"/>
                    <a:gd name="T46" fmla="*/ 172 w 294"/>
                    <a:gd name="T47" fmla="*/ 1064 h 1111"/>
                    <a:gd name="T48" fmla="*/ 138 w 294"/>
                    <a:gd name="T49" fmla="*/ 969 h 1111"/>
                    <a:gd name="T50" fmla="*/ 81 w 294"/>
                    <a:gd name="T51" fmla="*/ 919 h 1111"/>
                    <a:gd name="T52" fmla="*/ 40 w 294"/>
                    <a:gd name="T53" fmla="*/ 868 h 1111"/>
                    <a:gd name="T54" fmla="*/ 10 w 294"/>
                    <a:gd name="T55" fmla="*/ 841 h 1111"/>
                    <a:gd name="T56" fmla="*/ 20 w 294"/>
                    <a:gd name="T57" fmla="*/ 807 h 1111"/>
                    <a:gd name="T58" fmla="*/ 37 w 294"/>
                    <a:gd name="T59" fmla="*/ 716 h 1111"/>
                    <a:gd name="T60" fmla="*/ 37 w 294"/>
                    <a:gd name="T61" fmla="*/ 544 h 1111"/>
                    <a:gd name="T62" fmla="*/ 30 w 294"/>
                    <a:gd name="T63" fmla="*/ 422 h 1111"/>
                    <a:gd name="T64" fmla="*/ 30 w 294"/>
                    <a:gd name="T65" fmla="*/ 301 h 1111"/>
                    <a:gd name="T66" fmla="*/ 27 w 294"/>
                    <a:gd name="T67" fmla="*/ 169 h 1111"/>
                    <a:gd name="T68" fmla="*/ 0 w 294"/>
                    <a:gd name="T69" fmla="*/ 88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111">
                      <a:moveTo>
                        <a:pt x="0" y="88"/>
                      </a:moveTo>
                      <a:lnTo>
                        <a:pt x="0" y="17"/>
                      </a:lnTo>
                      <a:lnTo>
                        <a:pt x="30" y="0"/>
                      </a:lnTo>
                      <a:lnTo>
                        <a:pt x="77" y="0"/>
                      </a:lnTo>
                      <a:lnTo>
                        <a:pt x="111" y="41"/>
                      </a:lnTo>
                      <a:lnTo>
                        <a:pt x="118" y="78"/>
                      </a:lnTo>
                      <a:lnTo>
                        <a:pt x="111" y="159"/>
                      </a:lnTo>
                      <a:lnTo>
                        <a:pt x="88" y="260"/>
                      </a:lnTo>
                      <a:lnTo>
                        <a:pt x="77" y="416"/>
                      </a:lnTo>
                      <a:lnTo>
                        <a:pt x="71" y="517"/>
                      </a:lnTo>
                      <a:lnTo>
                        <a:pt x="71" y="534"/>
                      </a:lnTo>
                      <a:lnTo>
                        <a:pt x="81" y="676"/>
                      </a:lnTo>
                      <a:lnTo>
                        <a:pt x="98" y="757"/>
                      </a:lnTo>
                      <a:lnTo>
                        <a:pt x="111" y="821"/>
                      </a:lnTo>
                      <a:lnTo>
                        <a:pt x="108" y="848"/>
                      </a:lnTo>
                      <a:lnTo>
                        <a:pt x="152" y="922"/>
                      </a:lnTo>
                      <a:lnTo>
                        <a:pt x="199" y="969"/>
                      </a:lnTo>
                      <a:lnTo>
                        <a:pt x="250" y="1013"/>
                      </a:lnTo>
                      <a:lnTo>
                        <a:pt x="294" y="1034"/>
                      </a:lnTo>
                      <a:lnTo>
                        <a:pt x="294" y="1071"/>
                      </a:lnTo>
                      <a:lnTo>
                        <a:pt x="270" y="1101"/>
                      </a:lnTo>
                      <a:lnTo>
                        <a:pt x="213" y="1111"/>
                      </a:lnTo>
                      <a:lnTo>
                        <a:pt x="172" y="1091"/>
                      </a:lnTo>
                      <a:lnTo>
                        <a:pt x="172" y="1064"/>
                      </a:lnTo>
                      <a:lnTo>
                        <a:pt x="138" y="969"/>
                      </a:lnTo>
                      <a:lnTo>
                        <a:pt x="81" y="919"/>
                      </a:lnTo>
                      <a:lnTo>
                        <a:pt x="40" y="868"/>
                      </a:lnTo>
                      <a:lnTo>
                        <a:pt x="10" y="841"/>
                      </a:lnTo>
                      <a:lnTo>
                        <a:pt x="20" y="807"/>
                      </a:lnTo>
                      <a:lnTo>
                        <a:pt x="37" y="716"/>
                      </a:lnTo>
                      <a:lnTo>
                        <a:pt x="37" y="544"/>
                      </a:lnTo>
                      <a:lnTo>
                        <a:pt x="30" y="422"/>
                      </a:lnTo>
                      <a:lnTo>
                        <a:pt x="30" y="301"/>
                      </a:lnTo>
                      <a:lnTo>
                        <a:pt x="27" y="169"/>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sp>
            <p:nvSpPr>
              <p:cNvPr id="97335" name="Line 55">
                <a:extLst>
                  <a:ext uri="{FF2B5EF4-FFF2-40B4-BE49-F238E27FC236}">
                    <a16:creationId xmlns:a16="http://schemas.microsoft.com/office/drawing/2014/main" id="{55762F9C-2B2F-0710-A04A-319AABDC2739}"/>
                  </a:ext>
                </a:extLst>
              </p:cNvPr>
              <p:cNvSpPr>
                <a:spLocks noChangeShapeType="1"/>
              </p:cNvSpPr>
              <p:nvPr/>
            </p:nvSpPr>
            <p:spPr bwMode="auto">
              <a:xfrm>
                <a:off x="1392" y="2784"/>
                <a:ext cx="24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97336" name="Group 56">
              <a:extLst>
                <a:ext uri="{FF2B5EF4-FFF2-40B4-BE49-F238E27FC236}">
                  <a16:creationId xmlns:a16="http://schemas.microsoft.com/office/drawing/2014/main" id="{9C141047-81ED-1A73-AFF4-9407C06AFD9C}"/>
                </a:ext>
              </a:extLst>
            </p:cNvPr>
            <p:cNvGrpSpPr>
              <a:grpSpLocks/>
            </p:cNvGrpSpPr>
            <p:nvPr/>
          </p:nvGrpSpPr>
          <p:grpSpPr bwMode="auto">
            <a:xfrm>
              <a:off x="2784" y="480"/>
              <a:ext cx="192" cy="2592"/>
              <a:chOff x="2784" y="480"/>
              <a:chExt cx="192" cy="2592"/>
            </a:xfrm>
          </p:grpSpPr>
          <p:sp>
            <p:nvSpPr>
              <p:cNvPr id="97337" name="Freeform 57">
                <a:extLst>
                  <a:ext uri="{FF2B5EF4-FFF2-40B4-BE49-F238E27FC236}">
                    <a16:creationId xmlns:a16="http://schemas.microsoft.com/office/drawing/2014/main" id="{09609D95-C5F6-0E50-D822-4461D7F8D2DE}"/>
                  </a:ext>
                </a:extLst>
              </p:cNvPr>
              <p:cNvSpPr>
                <a:spLocks/>
              </p:cNvSpPr>
              <p:nvPr/>
            </p:nvSpPr>
            <p:spPr bwMode="auto">
              <a:xfrm>
                <a:off x="2784" y="480"/>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7338" name="Freeform 58">
                <a:extLst>
                  <a:ext uri="{FF2B5EF4-FFF2-40B4-BE49-F238E27FC236}">
                    <a16:creationId xmlns:a16="http://schemas.microsoft.com/office/drawing/2014/main" id="{75E553DC-F941-8726-5FC3-E2F6605256A2}"/>
                  </a:ext>
                </a:extLst>
              </p:cNvPr>
              <p:cNvSpPr>
                <a:spLocks/>
              </p:cNvSpPr>
              <p:nvPr/>
            </p:nvSpPr>
            <p:spPr bwMode="auto">
              <a:xfrm>
                <a:off x="2784" y="768"/>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7339" name="Freeform 59">
                <a:extLst>
                  <a:ext uri="{FF2B5EF4-FFF2-40B4-BE49-F238E27FC236}">
                    <a16:creationId xmlns:a16="http://schemas.microsoft.com/office/drawing/2014/main" id="{1AB5D64E-9BFE-20E8-6426-B1A4E72FF08C}"/>
                  </a:ext>
                </a:extLst>
              </p:cNvPr>
              <p:cNvSpPr>
                <a:spLocks/>
              </p:cNvSpPr>
              <p:nvPr/>
            </p:nvSpPr>
            <p:spPr bwMode="auto">
              <a:xfrm>
                <a:off x="2784" y="1056"/>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7340" name="Freeform 60">
                <a:extLst>
                  <a:ext uri="{FF2B5EF4-FFF2-40B4-BE49-F238E27FC236}">
                    <a16:creationId xmlns:a16="http://schemas.microsoft.com/office/drawing/2014/main" id="{CF78815C-156D-1A97-ED82-A0C1B7FE75E6}"/>
                  </a:ext>
                </a:extLst>
              </p:cNvPr>
              <p:cNvSpPr>
                <a:spLocks/>
              </p:cNvSpPr>
              <p:nvPr/>
            </p:nvSpPr>
            <p:spPr bwMode="auto">
              <a:xfrm>
                <a:off x="2784" y="1344"/>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7341" name="Freeform 61">
                <a:extLst>
                  <a:ext uri="{FF2B5EF4-FFF2-40B4-BE49-F238E27FC236}">
                    <a16:creationId xmlns:a16="http://schemas.microsoft.com/office/drawing/2014/main" id="{842E63B7-3D4A-E037-3038-41D14DE1E3C1}"/>
                  </a:ext>
                </a:extLst>
              </p:cNvPr>
              <p:cNvSpPr>
                <a:spLocks/>
              </p:cNvSpPr>
              <p:nvPr/>
            </p:nvSpPr>
            <p:spPr bwMode="auto">
              <a:xfrm>
                <a:off x="2784" y="1632"/>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7342" name="Freeform 62">
                <a:extLst>
                  <a:ext uri="{FF2B5EF4-FFF2-40B4-BE49-F238E27FC236}">
                    <a16:creationId xmlns:a16="http://schemas.microsoft.com/office/drawing/2014/main" id="{98F07961-BAC9-6E1F-67F2-F0654ACB4123}"/>
                  </a:ext>
                </a:extLst>
              </p:cNvPr>
              <p:cNvSpPr>
                <a:spLocks/>
              </p:cNvSpPr>
              <p:nvPr/>
            </p:nvSpPr>
            <p:spPr bwMode="auto">
              <a:xfrm>
                <a:off x="2784" y="1920"/>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7343" name="Freeform 63">
                <a:extLst>
                  <a:ext uri="{FF2B5EF4-FFF2-40B4-BE49-F238E27FC236}">
                    <a16:creationId xmlns:a16="http://schemas.microsoft.com/office/drawing/2014/main" id="{18713E31-371F-8970-8717-2980BE4A5A10}"/>
                  </a:ext>
                </a:extLst>
              </p:cNvPr>
              <p:cNvSpPr>
                <a:spLocks/>
              </p:cNvSpPr>
              <p:nvPr/>
            </p:nvSpPr>
            <p:spPr bwMode="auto">
              <a:xfrm>
                <a:off x="2784" y="2208"/>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7344" name="Freeform 64">
                <a:extLst>
                  <a:ext uri="{FF2B5EF4-FFF2-40B4-BE49-F238E27FC236}">
                    <a16:creationId xmlns:a16="http://schemas.microsoft.com/office/drawing/2014/main" id="{B069226D-59CA-E7CD-B1F2-FD60BA5C513B}"/>
                  </a:ext>
                </a:extLst>
              </p:cNvPr>
              <p:cNvSpPr>
                <a:spLocks/>
              </p:cNvSpPr>
              <p:nvPr/>
            </p:nvSpPr>
            <p:spPr bwMode="auto">
              <a:xfrm>
                <a:off x="2784" y="2496"/>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7345" name="Freeform 65">
                <a:extLst>
                  <a:ext uri="{FF2B5EF4-FFF2-40B4-BE49-F238E27FC236}">
                    <a16:creationId xmlns:a16="http://schemas.microsoft.com/office/drawing/2014/main" id="{39625C8C-BD83-C877-BC3D-2012588FB578}"/>
                  </a:ext>
                </a:extLst>
              </p:cNvPr>
              <p:cNvSpPr>
                <a:spLocks/>
              </p:cNvSpPr>
              <p:nvPr/>
            </p:nvSpPr>
            <p:spPr bwMode="auto">
              <a:xfrm>
                <a:off x="2784" y="2784"/>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97346" name="Group 66">
              <a:extLst>
                <a:ext uri="{FF2B5EF4-FFF2-40B4-BE49-F238E27FC236}">
                  <a16:creationId xmlns:a16="http://schemas.microsoft.com/office/drawing/2014/main" id="{71398C56-9730-9028-24BC-2DD7A5B8BF0C}"/>
                </a:ext>
              </a:extLst>
            </p:cNvPr>
            <p:cNvGrpSpPr>
              <a:grpSpLocks/>
            </p:cNvGrpSpPr>
            <p:nvPr/>
          </p:nvGrpSpPr>
          <p:grpSpPr bwMode="auto">
            <a:xfrm>
              <a:off x="3797" y="960"/>
              <a:ext cx="1046" cy="781"/>
              <a:chOff x="3586" y="2400"/>
              <a:chExt cx="1046" cy="781"/>
            </a:xfrm>
          </p:grpSpPr>
          <p:pic>
            <p:nvPicPr>
              <p:cNvPr id="97347" name="Picture 67">
                <a:extLst>
                  <a:ext uri="{FF2B5EF4-FFF2-40B4-BE49-F238E27FC236}">
                    <a16:creationId xmlns:a16="http://schemas.microsoft.com/office/drawing/2014/main" id="{B2E39A47-6648-9E77-9966-DD09F35D51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6" y="2640"/>
                <a:ext cx="508" cy="469"/>
              </a:xfrm>
              <a:prstGeom prst="rect">
                <a:avLst/>
              </a:prstGeom>
              <a:noFill/>
              <a:extLst>
                <a:ext uri="{909E8E84-426E-40DD-AFC4-6F175D3DCCD1}">
                  <a14:hiddenFill xmlns:a14="http://schemas.microsoft.com/office/drawing/2010/main">
                    <a:solidFill>
                      <a:srgbClr val="FFFFFF"/>
                    </a:solidFill>
                  </a14:hiddenFill>
                </a:ext>
              </a:extLst>
            </p:spPr>
          </p:pic>
          <p:grpSp>
            <p:nvGrpSpPr>
              <p:cNvPr id="97348" name="Group 68">
                <a:extLst>
                  <a:ext uri="{FF2B5EF4-FFF2-40B4-BE49-F238E27FC236}">
                    <a16:creationId xmlns:a16="http://schemas.microsoft.com/office/drawing/2014/main" id="{F7FA3CFD-3F30-6E05-A066-E05819E0D828}"/>
                  </a:ext>
                </a:extLst>
              </p:cNvPr>
              <p:cNvGrpSpPr>
                <a:grpSpLocks/>
              </p:cNvGrpSpPr>
              <p:nvPr/>
            </p:nvGrpSpPr>
            <p:grpSpPr bwMode="auto">
              <a:xfrm flipH="1">
                <a:off x="4392" y="2400"/>
                <a:ext cx="240" cy="781"/>
                <a:chOff x="2872" y="899"/>
                <a:chExt cx="659" cy="2523"/>
              </a:xfrm>
            </p:grpSpPr>
            <p:sp>
              <p:nvSpPr>
                <p:cNvPr id="97349" name="Freeform 69">
                  <a:extLst>
                    <a:ext uri="{FF2B5EF4-FFF2-40B4-BE49-F238E27FC236}">
                      <a16:creationId xmlns:a16="http://schemas.microsoft.com/office/drawing/2014/main" id="{4DB1202C-0229-7149-DBDB-2172BF64D80A}"/>
                    </a:ext>
                  </a:extLst>
                </p:cNvPr>
                <p:cNvSpPr>
                  <a:spLocks/>
                </p:cNvSpPr>
                <p:nvPr/>
              </p:nvSpPr>
              <p:spPr bwMode="auto">
                <a:xfrm>
                  <a:off x="3068" y="899"/>
                  <a:ext cx="425" cy="546"/>
                </a:xfrm>
                <a:custGeom>
                  <a:avLst/>
                  <a:gdLst>
                    <a:gd name="T0" fmla="*/ 0 w 425"/>
                    <a:gd name="T1" fmla="*/ 230 h 546"/>
                    <a:gd name="T2" fmla="*/ 31 w 425"/>
                    <a:gd name="T3" fmla="*/ 118 h 546"/>
                    <a:gd name="T4" fmla="*/ 71 w 425"/>
                    <a:gd name="T5" fmla="*/ 61 h 546"/>
                    <a:gd name="T6" fmla="*/ 122 w 425"/>
                    <a:gd name="T7" fmla="*/ 20 h 546"/>
                    <a:gd name="T8" fmla="*/ 173 w 425"/>
                    <a:gd name="T9" fmla="*/ 0 h 546"/>
                    <a:gd name="T10" fmla="*/ 240 w 425"/>
                    <a:gd name="T11" fmla="*/ 6 h 546"/>
                    <a:gd name="T12" fmla="*/ 284 w 425"/>
                    <a:gd name="T13" fmla="*/ 51 h 546"/>
                    <a:gd name="T14" fmla="*/ 324 w 425"/>
                    <a:gd name="T15" fmla="*/ 132 h 546"/>
                    <a:gd name="T16" fmla="*/ 341 w 425"/>
                    <a:gd name="T17" fmla="*/ 240 h 546"/>
                    <a:gd name="T18" fmla="*/ 341 w 425"/>
                    <a:gd name="T19" fmla="*/ 363 h 546"/>
                    <a:gd name="T20" fmla="*/ 422 w 425"/>
                    <a:gd name="T21" fmla="*/ 447 h 546"/>
                    <a:gd name="T22" fmla="*/ 425 w 425"/>
                    <a:gd name="T23" fmla="*/ 485 h 546"/>
                    <a:gd name="T24" fmla="*/ 412 w 425"/>
                    <a:gd name="T25" fmla="*/ 488 h 546"/>
                    <a:gd name="T26" fmla="*/ 334 w 425"/>
                    <a:gd name="T27" fmla="*/ 413 h 546"/>
                    <a:gd name="T28" fmla="*/ 311 w 425"/>
                    <a:gd name="T29" fmla="*/ 468 h 546"/>
                    <a:gd name="T30" fmla="*/ 264 w 425"/>
                    <a:gd name="T31" fmla="*/ 515 h 546"/>
                    <a:gd name="T32" fmla="*/ 220 w 425"/>
                    <a:gd name="T33" fmla="*/ 539 h 546"/>
                    <a:gd name="T34" fmla="*/ 149 w 425"/>
                    <a:gd name="T35" fmla="*/ 546 h 546"/>
                    <a:gd name="T36" fmla="*/ 58 w 425"/>
                    <a:gd name="T37" fmla="*/ 508 h 546"/>
                    <a:gd name="T38" fmla="*/ 17 w 425"/>
                    <a:gd name="T39" fmla="*/ 427 h 546"/>
                    <a:gd name="T40" fmla="*/ 0 w 425"/>
                    <a:gd name="T41" fmla="*/ 346 h 546"/>
                    <a:gd name="T42" fmla="*/ 0 w 425"/>
                    <a:gd name="T43" fmla="*/ 230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5" h="546">
                      <a:moveTo>
                        <a:pt x="0" y="230"/>
                      </a:moveTo>
                      <a:lnTo>
                        <a:pt x="31" y="118"/>
                      </a:lnTo>
                      <a:lnTo>
                        <a:pt x="71" y="61"/>
                      </a:lnTo>
                      <a:lnTo>
                        <a:pt x="122" y="20"/>
                      </a:lnTo>
                      <a:lnTo>
                        <a:pt x="173" y="0"/>
                      </a:lnTo>
                      <a:lnTo>
                        <a:pt x="240" y="6"/>
                      </a:lnTo>
                      <a:lnTo>
                        <a:pt x="284" y="51"/>
                      </a:lnTo>
                      <a:lnTo>
                        <a:pt x="324" y="132"/>
                      </a:lnTo>
                      <a:lnTo>
                        <a:pt x="341" y="240"/>
                      </a:lnTo>
                      <a:lnTo>
                        <a:pt x="341" y="363"/>
                      </a:lnTo>
                      <a:lnTo>
                        <a:pt x="422" y="447"/>
                      </a:lnTo>
                      <a:lnTo>
                        <a:pt x="425" y="485"/>
                      </a:lnTo>
                      <a:lnTo>
                        <a:pt x="412" y="488"/>
                      </a:lnTo>
                      <a:lnTo>
                        <a:pt x="334" y="413"/>
                      </a:lnTo>
                      <a:lnTo>
                        <a:pt x="311" y="468"/>
                      </a:lnTo>
                      <a:lnTo>
                        <a:pt x="264" y="515"/>
                      </a:lnTo>
                      <a:lnTo>
                        <a:pt x="220" y="539"/>
                      </a:lnTo>
                      <a:lnTo>
                        <a:pt x="149" y="546"/>
                      </a:lnTo>
                      <a:lnTo>
                        <a:pt x="58" y="508"/>
                      </a:lnTo>
                      <a:lnTo>
                        <a:pt x="17" y="427"/>
                      </a:lnTo>
                      <a:lnTo>
                        <a:pt x="0" y="346"/>
                      </a:lnTo>
                      <a:lnTo>
                        <a:pt x="0" y="2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7350" name="Freeform 70">
                  <a:extLst>
                    <a:ext uri="{FF2B5EF4-FFF2-40B4-BE49-F238E27FC236}">
                      <a16:creationId xmlns:a16="http://schemas.microsoft.com/office/drawing/2014/main" id="{E55B6598-357C-7E0E-6350-11F84E66B161}"/>
                    </a:ext>
                  </a:extLst>
                </p:cNvPr>
                <p:cNvSpPr>
                  <a:spLocks/>
                </p:cNvSpPr>
                <p:nvPr/>
              </p:nvSpPr>
              <p:spPr bwMode="auto">
                <a:xfrm>
                  <a:off x="3024" y="1486"/>
                  <a:ext cx="379" cy="879"/>
                </a:xfrm>
                <a:custGeom>
                  <a:avLst/>
                  <a:gdLst>
                    <a:gd name="T0" fmla="*/ 55 w 379"/>
                    <a:gd name="T1" fmla="*/ 57 h 879"/>
                    <a:gd name="T2" fmla="*/ 102 w 379"/>
                    <a:gd name="T3" fmla="*/ 20 h 879"/>
                    <a:gd name="T4" fmla="*/ 156 w 379"/>
                    <a:gd name="T5" fmla="*/ 6 h 879"/>
                    <a:gd name="T6" fmla="*/ 207 w 379"/>
                    <a:gd name="T7" fmla="*/ 0 h 879"/>
                    <a:gd name="T8" fmla="*/ 275 w 379"/>
                    <a:gd name="T9" fmla="*/ 10 h 879"/>
                    <a:gd name="T10" fmla="*/ 349 w 379"/>
                    <a:gd name="T11" fmla="*/ 57 h 879"/>
                    <a:gd name="T12" fmla="*/ 379 w 379"/>
                    <a:gd name="T13" fmla="*/ 141 h 879"/>
                    <a:gd name="T14" fmla="*/ 379 w 379"/>
                    <a:gd name="T15" fmla="*/ 270 h 879"/>
                    <a:gd name="T16" fmla="*/ 376 w 379"/>
                    <a:gd name="T17" fmla="*/ 392 h 879"/>
                    <a:gd name="T18" fmla="*/ 339 w 379"/>
                    <a:gd name="T19" fmla="*/ 578 h 879"/>
                    <a:gd name="T20" fmla="*/ 308 w 379"/>
                    <a:gd name="T21" fmla="*/ 730 h 879"/>
                    <a:gd name="T22" fmla="*/ 275 w 379"/>
                    <a:gd name="T23" fmla="*/ 828 h 879"/>
                    <a:gd name="T24" fmla="*/ 204 w 379"/>
                    <a:gd name="T25" fmla="*/ 879 h 879"/>
                    <a:gd name="T26" fmla="*/ 102 w 379"/>
                    <a:gd name="T27" fmla="*/ 868 h 879"/>
                    <a:gd name="T28" fmla="*/ 51 w 379"/>
                    <a:gd name="T29" fmla="*/ 791 h 879"/>
                    <a:gd name="T30" fmla="*/ 21 w 379"/>
                    <a:gd name="T31" fmla="*/ 676 h 879"/>
                    <a:gd name="T32" fmla="*/ 4 w 379"/>
                    <a:gd name="T33" fmla="*/ 547 h 879"/>
                    <a:gd name="T34" fmla="*/ 0 w 379"/>
                    <a:gd name="T35" fmla="*/ 354 h 879"/>
                    <a:gd name="T36" fmla="*/ 14 w 379"/>
                    <a:gd name="T37" fmla="*/ 219 h 879"/>
                    <a:gd name="T38" fmla="*/ 34 w 379"/>
                    <a:gd name="T39" fmla="*/ 98 h 879"/>
                    <a:gd name="T40" fmla="*/ 55 w 379"/>
                    <a:gd name="T41" fmla="*/ 57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9" h="879">
                      <a:moveTo>
                        <a:pt x="55" y="57"/>
                      </a:moveTo>
                      <a:lnTo>
                        <a:pt x="102" y="20"/>
                      </a:lnTo>
                      <a:lnTo>
                        <a:pt x="156" y="6"/>
                      </a:lnTo>
                      <a:lnTo>
                        <a:pt x="207" y="0"/>
                      </a:lnTo>
                      <a:lnTo>
                        <a:pt x="275" y="10"/>
                      </a:lnTo>
                      <a:lnTo>
                        <a:pt x="349" y="57"/>
                      </a:lnTo>
                      <a:lnTo>
                        <a:pt x="379" y="141"/>
                      </a:lnTo>
                      <a:lnTo>
                        <a:pt x="379" y="270"/>
                      </a:lnTo>
                      <a:lnTo>
                        <a:pt x="376" y="392"/>
                      </a:lnTo>
                      <a:lnTo>
                        <a:pt x="339" y="578"/>
                      </a:lnTo>
                      <a:lnTo>
                        <a:pt x="308" y="730"/>
                      </a:lnTo>
                      <a:lnTo>
                        <a:pt x="275" y="828"/>
                      </a:lnTo>
                      <a:lnTo>
                        <a:pt x="204" y="879"/>
                      </a:lnTo>
                      <a:lnTo>
                        <a:pt x="102" y="868"/>
                      </a:lnTo>
                      <a:lnTo>
                        <a:pt x="51" y="791"/>
                      </a:lnTo>
                      <a:lnTo>
                        <a:pt x="21" y="676"/>
                      </a:lnTo>
                      <a:lnTo>
                        <a:pt x="4" y="547"/>
                      </a:lnTo>
                      <a:lnTo>
                        <a:pt x="0" y="354"/>
                      </a:lnTo>
                      <a:lnTo>
                        <a:pt x="14" y="219"/>
                      </a:lnTo>
                      <a:lnTo>
                        <a:pt x="34" y="98"/>
                      </a:lnTo>
                      <a:lnTo>
                        <a:pt x="55"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7351" name="Freeform 71">
                  <a:extLst>
                    <a:ext uri="{FF2B5EF4-FFF2-40B4-BE49-F238E27FC236}">
                      <a16:creationId xmlns:a16="http://schemas.microsoft.com/office/drawing/2014/main" id="{96C29FEF-7E17-0241-664A-C0BCBCF12BD6}"/>
                    </a:ext>
                  </a:extLst>
                </p:cNvPr>
                <p:cNvSpPr>
                  <a:spLocks/>
                </p:cNvSpPr>
                <p:nvPr/>
              </p:nvSpPr>
              <p:spPr bwMode="auto">
                <a:xfrm>
                  <a:off x="2872" y="1485"/>
                  <a:ext cx="223" cy="1082"/>
                </a:xfrm>
                <a:custGeom>
                  <a:avLst/>
                  <a:gdLst>
                    <a:gd name="T0" fmla="*/ 153 w 223"/>
                    <a:gd name="T1" fmla="*/ 7 h 1082"/>
                    <a:gd name="T2" fmla="*/ 207 w 223"/>
                    <a:gd name="T3" fmla="*/ 0 h 1082"/>
                    <a:gd name="T4" fmla="*/ 223 w 223"/>
                    <a:gd name="T5" fmla="*/ 48 h 1082"/>
                    <a:gd name="T6" fmla="*/ 196 w 223"/>
                    <a:gd name="T7" fmla="*/ 109 h 1082"/>
                    <a:gd name="T8" fmla="*/ 156 w 223"/>
                    <a:gd name="T9" fmla="*/ 142 h 1082"/>
                    <a:gd name="T10" fmla="*/ 122 w 223"/>
                    <a:gd name="T11" fmla="*/ 223 h 1082"/>
                    <a:gd name="T12" fmla="*/ 82 w 223"/>
                    <a:gd name="T13" fmla="*/ 332 h 1082"/>
                    <a:gd name="T14" fmla="*/ 65 w 223"/>
                    <a:gd name="T15" fmla="*/ 433 h 1082"/>
                    <a:gd name="T16" fmla="*/ 55 w 223"/>
                    <a:gd name="T17" fmla="*/ 605 h 1082"/>
                    <a:gd name="T18" fmla="*/ 65 w 223"/>
                    <a:gd name="T19" fmla="*/ 767 h 1082"/>
                    <a:gd name="T20" fmla="*/ 85 w 223"/>
                    <a:gd name="T21" fmla="*/ 842 h 1082"/>
                    <a:gd name="T22" fmla="*/ 71 w 223"/>
                    <a:gd name="T23" fmla="*/ 923 h 1082"/>
                    <a:gd name="T24" fmla="*/ 55 w 223"/>
                    <a:gd name="T25" fmla="*/ 984 h 1082"/>
                    <a:gd name="T26" fmla="*/ 61 w 223"/>
                    <a:gd name="T27" fmla="*/ 1082 h 1082"/>
                    <a:gd name="T28" fmla="*/ 34 w 223"/>
                    <a:gd name="T29" fmla="*/ 1075 h 1082"/>
                    <a:gd name="T30" fmla="*/ 11 w 223"/>
                    <a:gd name="T31" fmla="*/ 994 h 1082"/>
                    <a:gd name="T32" fmla="*/ 0 w 223"/>
                    <a:gd name="T33" fmla="*/ 923 h 1082"/>
                    <a:gd name="T34" fmla="*/ 31 w 223"/>
                    <a:gd name="T35" fmla="*/ 828 h 1082"/>
                    <a:gd name="T36" fmla="*/ 21 w 223"/>
                    <a:gd name="T37" fmla="*/ 740 h 1082"/>
                    <a:gd name="T38" fmla="*/ 11 w 223"/>
                    <a:gd name="T39" fmla="*/ 598 h 1082"/>
                    <a:gd name="T40" fmla="*/ 11 w 223"/>
                    <a:gd name="T41" fmla="*/ 426 h 1082"/>
                    <a:gd name="T42" fmla="*/ 31 w 223"/>
                    <a:gd name="T43" fmla="*/ 244 h 1082"/>
                    <a:gd name="T44" fmla="*/ 65 w 223"/>
                    <a:gd name="T45" fmla="*/ 109 h 1082"/>
                    <a:gd name="T46" fmla="*/ 102 w 223"/>
                    <a:gd name="T47" fmla="*/ 38 h 1082"/>
                    <a:gd name="T48" fmla="*/ 153 w 223"/>
                    <a:gd name="T49" fmla="*/ 7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1082">
                      <a:moveTo>
                        <a:pt x="153" y="7"/>
                      </a:moveTo>
                      <a:lnTo>
                        <a:pt x="207" y="0"/>
                      </a:lnTo>
                      <a:lnTo>
                        <a:pt x="223" y="48"/>
                      </a:lnTo>
                      <a:lnTo>
                        <a:pt x="196" y="109"/>
                      </a:lnTo>
                      <a:lnTo>
                        <a:pt x="156" y="142"/>
                      </a:lnTo>
                      <a:lnTo>
                        <a:pt x="122" y="223"/>
                      </a:lnTo>
                      <a:lnTo>
                        <a:pt x="82" y="332"/>
                      </a:lnTo>
                      <a:lnTo>
                        <a:pt x="65" y="433"/>
                      </a:lnTo>
                      <a:lnTo>
                        <a:pt x="55" y="605"/>
                      </a:lnTo>
                      <a:lnTo>
                        <a:pt x="65" y="767"/>
                      </a:lnTo>
                      <a:lnTo>
                        <a:pt x="85" y="842"/>
                      </a:lnTo>
                      <a:lnTo>
                        <a:pt x="71" y="923"/>
                      </a:lnTo>
                      <a:lnTo>
                        <a:pt x="55" y="984"/>
                      </a:lnTo>
                      <a:lnTo>
                        <a:pt x="61" y="1082"/>
                      </a:lnTo>
                      <a:lnTo>
                        <a:pt x="34" y="1075"/>
                      </a:lnTo>
                      <a:lnTo>
                        <a:pt x="11" y="994"/>
                      </a:lnTo>
                      <a:lnTo>
                        <a:pt x="0" y="923"/>
                      </a:lnTo>
                      <a:lnTo>
                        <a:pt x="31" y="828"/>
                      </a:lnTo>
                      <a:lnTo>
                        <a:pt x="21" y="740"/>
                      </a:lnTo>
                      <a:lnTo>
                        <a:pt x="11" y="598"/>
                      </a:lnTo>
                      <a:lnTo>
                        <a:pt x="11" y="426"/>
                      </a:lnTo>
                      <a:lnTo>
                        <a:pt x="31" y="244"/>
                      </a:lnTo>
                      <a:lnTo>
                        <a:pt x="65" y="109"/>
                      </a:lnTo>
                      <a:lnTo>
                        <a:pt x="102" y="38"/>
                      </a:lnTo>
                      <a:lnTo>
                        <a:pt x="15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7352" name="Freeform 72">
                  <a:extLst>
                    <a:ext uri="{FF2B5EF4-FFF2-40B4-BE49-F238E27FC236}">
                      <a16:creationId xmlns:a16="http://schemas.microsoft.com/office/drawing/2014/main" id="{5AED0FC7-D146-34D0-279C-E21A82332C6E}"/>
                    </a:ext>
                  </a:extLst>
                </p:cNvPr>
                <p:cNvSpPr>
                  <a:spLocks/>
                </p:cNvSpPr>
                <p:nvPr/>
              </p:nvSpPr>
              <p:spPr bwMode="auto">
                <a:xfrm>
                  <a:off x="3359" y="1513"/>
                  <a:ext cx="142" cy="1028"/>
                </a:xfrm>
                <a:custGeom>
                  <a:avLst/>
                  <a:gdLst>
                    <a:gd name="T0" fmla="*/ 3 w 142"/>
                    <a:gd name="T1" fmla="*/ 3 h 1028"/>
                    <a:gd name="T2" fmla="*/ 61 w 142"/>
                    <a:gd name="T3" fmla="*/ 0 h 1028"/>
                    <a:gd name="T4" fmla="*/ 101 w 142"/>
                    <a:gd name="T5" fmla="*/ 81 h 1028"/>
                    <a:gd name="T6" fmla="*/ 142 w 142"/>
                    <a:gd name="T7" fmla="*/ 304 h 1028"/>
                    <a:gd name="T8" fmla="*/ 142 w 142"/>
                    <a:gd name="T9" fmla="*/ 561 h 1028"/>
                    <a:gd name="T10" fmla="*/ 122 w 142"/>
                    <a:gd name="T11" fmla="*/ 781 h 1028"/>
                    <a:gd name="T12" fmla="*/ 142 w 142"/>
                    <a:gd name="T13" fmla="*/ 856 h 1028"/>
                    <a:gd name="T14" fmla="*/ 142 w 142"/>
                    <a:gd name="T15" fmla="*/ 957 h 1028"/>
                    <a:gd name="T16" fmla="*/ 122 w 142"/>
                    <a:gd name="T17" fmla="*/ 1028 h 1028"/>
                    <a:gd name="T18" fmla="*/ 95 w 142"/>
                    <a:gd name="T19" fmla="*/ 964 h 1028"/>
                    <a:gd name="T20" fmla="*/ 81 w 142"/>
                    <a:gd name="T21" fmla="*/ 866 h 1028"/>
                    <a:gd name="T22" fmla="*/ 51 w 142"/>
                    <a:gd name="T23" fmla="*/ 791 h 1028"/>
                    <a:gd name="T24" fmla="*/ 85 w 142"/>
                    <a:gd name="T25" fmla="*/ 724 h 1028"/>
                    <a:gd name="T26" fmla="*/ 105 w 142"/>
                    <a:gd name="T27" fmla="*/ 561 h 1028"/>
                    <a:gd name="T28" fmla="*/ 105 w 142"/>
                    <a:gd name="T29" fmla="*/ 409 h 1028"/>
                    <a:gd name="T30" fmla="*/ 85 w 142"/>
                    <a:gd name="T31" fmla="*/ 257 h 1028"/>
                    <a:gd name="T32" fmla="*/ 44 w 142"/>
                    <a:gd name="T33" fmla="*/ 145 h 1028"/>
                    <a:gd name="T34" fmla="*/ 0 w 142"/>
                    <a:gd name="T35" fmla="*/ 91 h 1028"/>
                    <a:gd name="T36" fmla="*/ 3 w 142"/>
                    <a:gd name="T37" fmla="*/ 3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2" h="1028">
                      <a:moveTo>
                        <a:pt x="3" y="3"/>
                      </a:moveTo>
                      <a:lnTo>
                        <a:pt x="61" y="0"/>
                      </a:lnTo>
                      <a:lnTo>
                        <a:pt x="101" y="81"/>
                      </a:lnTo>
                      <a:lnTo>
                        <a:pt x="142" y="304"/>
                      </a:lnTo>
                      <a:lnTo>
                        <a:pt x="142" y="561"/>
                      </a:lnTo>
                      <a:lnTo>
                        <a:pt x="122" y="781"/>
                      </a:lnTo>
                      <a:lnTo>
                        <a:pt x="142" y="856"/>
                      </a:lnTo>
                      <a:lnTo>
                        <a:pt x="142" y="957"/>
                      </a:lnTo>
                      <a:lnTo>
                        <a:pt x="122" y="1028"/>
                      </a:lnTo>
                      <a:lnTo>
                        <a:pt x="95" y="964"/>
                      </a:lnTo>
                      <a:lnTo>
                        <a:pt x="81" y="866"/>
                      </a:lnTo>
                      <a:lnTo>
                        <a:pt x="51" y="791"/>
                      </a:lnTo>
                      <a:lnTo>
                        <a:pt x="85" y="724"/>
                      </a:lnTo>
                      <a:lnTo>
                        <a:pt x="105" y="561"/>
                      </a:lnTo>
                      <a:lnTo>
                        <a:pt x="105" y="409"/>
                      </a:lnTo>
                      <a:lnTo>
                        <a:pt x="85" y="257"/>
                      </a:lnTo>
                      <a:lnTo>
                        <a:pt x="44" y="145"/>
                      </a:lnTo>
                      <a:lnTo>
                        <a:pt x="0" y="91"/>
                      </a:lnTo>
                      <a:lnTo>
                        <a:pt x="3"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7353" name="Freeform 73">
                  <a:extLst>
                    <a:ext uri="{FF2B5EF4-FFF2-40B4-BE49-F238E27FC236}">
                      <a16:creationId xmlns:a16="http://schemas.microsoft.com/office/drawing/2014/main" id="{0647C29D-BEF3-585D-1CD9-409F9025C513}"/>
                    </a:ext>
                  </a:extLst>
                </p:cNvPr>
                <p:cNvSpPr>
                  <a:spLocks/>
                </p:cNvSpPr>
                <p:nvPr/>
              </p:nvSpPr>
              <p:spPr bwMode="auto">
                <a:xfrm>
                  <a:off x="3024" y="2190"/>
                  <a:ext cx="320" cy="1232"/>
                </a:xfrm>
                <a:custGeom>
                  <a:avLst/>
                  <a:gdLst>
                    <a:gd name="T0" fmla="*/ 32 w 320"/>
                    <a:gd name="T1" fmla="*/ 0 h 1232"/>
                    <a:gd name="T2" fmla="*/ 69 w 320"/>
                    <a:gd name="T3" fmla="*/ 51 h 1232"/>
                    <a:gd name="T4" fmla="*/ 84 w 320"/>
                    <a:gd name="T5" fmla="*/ 103 h 1232"/>
                    <a:gd name="T6" fmla="*/ 99 w 320"/>
                    <a:gd name="T7" fmla="*/ 282 h 1232"/>
                    <a:gd name="T8" fmla="*/ 106 w 320"/>
                    <a:gd name="T9" fmla="*/ 402 h 1232"/>
                    <a:gd name="T10" fmla="*/ 106 w 320"/>
                    <a:gd name="T11" fmla="*/ 607 h 1232"/>
                    <a:gd name="T12" fmla="*/ 104 w 320"/>
                    <a:gd name="T13" fmla="*/ 800 h 1232"/>
                    <a:gd name="T14" fmla="*/ 89 w 320"/>
                    <a:gd name="T15" fmla="*/ 954 h 1232"/>
                    <a:gd name="T16" fmla="*/ 77 w 320"/>
                    <a:gd name="T17" fmla="*/ 1001 h 1232"/>
                    <a:gd name="T18" fmla="*/ 155 w 320"/>
                    <a:gd name="T19" fmla="*/ 1027 h 1232"/>
                    <a:gd name="T20" fmla="*/ 221 w 320"/>
                    <a:gd name="T21" fmla="*/ 1057 h 1232"/>
                    <a:gd name="T22" fmla="*/ 310 w 320"/>
                    <a:gd name="T23" fmla="*/ 1121 h 1232"/>
                    <a:gd name="T24" fmla="*/ 320 w 320"/>
                    <a:gd name="T25" fmla="*/ 1146 h 1232"/>
                    <a:gd name="T26" fmla="*/ 312 w 320"/>
                    <a:gd name="T27" fmla="*/ 1194 h 1232"/>
                    <a:gd name="T28" fmla="*/ 268 w 320"/>
                    <a:gd name="T29" fmla="*/ 1232 h 1232"/>
                    <a:gd name="T30" fmla="*/ 251 w 320"/>
                    <a:gd name="T31" fmla="*/ 1211 h 1232"/>
                    <a:gd name="T32" fmla="*/ 236 w 320"/>
                    <a:gd name="T33" fmla="*/ 1159 h 1232"/>
                    <a:gd name="T34" fmla="*/ 194 w 320"/>
                    <a:gd name="T35" fmla="*/ 1117 h 1232"/>
                    <a:gd name="T36" fmla="*/ 121 w 320"/>
                    <a:gd name="T37" fmla="*/ 1069 h 1232"/>
                    <a:gd name="T38" fmla="*/ 74 w 320"/>
                    <a:gd name="T39" fmla="*/ 1057 h 1232"/>
                    <a:gd name="T40" fmla="*/ 18 w 320"/>
                    <a:gd name="T41" fmla="*/ 1057 h 1232"/>
                    <a:gd name="T42" fmla="*/ 18 w 320"/>
                    <a:gd name="T43" fmla="*/ 1018 h 1232"/>
                    <a:gd name="T44" fmla="*/ 45 w 320"/>
                    <a:gd name="T45" fmla="*/ 975 h 1232"/>
                    <a:gd name="T46" fmla="*/ 69 w 320"/>
                    <a:gd name="T47" fmla="*/ 838 h 1232"/>
                    <a:gd name="T48" fmla="*/ 77 w 320"/>
                    <a:gd name="T49" fmla="*/ 693 h 1232"/>
                    <a:gd name="T50" fmla="*/ 74 w 320"/>
                    <a:gd name="T51" fmla="*/ 565 h 1232"/>
                    <a:gd name="T52" fmla="*/ 69 w 320"/>
                    <a:gd name="T53" fmla="*/ 402 h 1232"/>
                    <a:gd name="T54" fmla="*/ 54 w 320"/>
                    <a:gd name="T55" fmla="*/ 261 h 1232"/>
                    <a:gd name="T56" fmla="*/ 23 w 320"/>
                    <a:gd name="T57" fmla="*/ 158 h 1232"/>
                    <a:gd name="T58" fmla="*/ 0 w 320"/>
                    <a:gd name="T59" fmla="*/ 64 h 1232"/>
                    <a:gd name="T60" fmla="*/ 8 w 320"/>
                    <a:gd name="T61" fmla="*/ 30 h 1232"/>
                    <a:gd name="T62" fmla="*/ 32 w 320"/>
                    <a:gd name="T63" fmla="*/ 0 h 1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0" h="1232">
                      <a:moveTo>
                        <a:pt x="32" y="0"/>
                      </a:moveTo>
                      <a:lnTo>
                        <a:pt x="69" y="51"/>
                      </a:lnTo>
                      <a:lnTo>
                        <a:pt x="84" y="103"/>
                      </a:lnTo>
                      <a:lnTo>
                        <a:pt x="99" y="282"/>
                      </a:lnTo>
                      <a:lnTo>
                        <a:pt x="106" y="402"/>
                      </a:lnTo>
                      <a:lnTo>
                        <a:pt x="106" y="607"/>
                      </a:lnTo>
                      <a:lnTo>
                        <a:pt x="104" y="800"/>
                      </a:lnTo>
                      <a:lnTo>
                        <a:pt x="89" y="954"/>
                      </a:lnTo>
                      <a:lnTo>
                        <a:pt x="77" y="1001"/>
                      </a:lnTo>
                      <a:lnTo>
                        <a:pt x="155" y="1027"/>
                      </a:lnTo>
                      <a:lnTo>
                        <a:pt x="221" y="1057"/>
                      </a:lnTo>
                      <a:lnTo>
                        <a:pt x="310" y="1121"/>
                      </a:lnTo>
                      <a:lnTo>
                        <a:pt x="320" y="1146"/>
                      </a:lnTo>
                      <a:lnTo>
                        <a:pt x="312" y="1194"/>
                      </a:lnTo>
                      <a:lnTo>
                        <a:pt x="268" y="1232"/>
                      </a:lnTo>
                      <a:lnTo>
                        <a:pt x="251" y="1211"/>
                      </a:lnTo>
                      <a:lnTo>
                        <a:pt x="236" y="1159"/>
                      </a:lnTo>
                      <a:lnTo>
                        <a:pt x="194" y="1117"/>
                      </a:lnTo>
                      <a:lnTo>
                        <a:pt x="121" y="1069"/>
                      </a:lnTo>
                      <a:lnTo>
                        <a:pt x="74" y="1057"/>
                      </a:lnTo>
                      <a:lnTo>
                        <a:pt x="18" y="1057"/>
                      </a:lnTo>
                      <a:lnTo>
                        <a:pt x="18" y="1018"/>
                      </a:lnTo>
                      <a:lnTo>
                        <a:pt x="45" y="975"/>
                      </a:lnTo>
                      <a:lnTo>
                        <a:pt x="69" y="838"/>
                      </a:lnTo>
                      <a:lnTo>
                        <a:pt x="77" y="693"/>
                      </a:lnTo>
                      <a:lnTo>
                        <a:pt x="74" y="565"/>
                      </a:lnTo>
                      <a:lnTo>
                        <a:pt x="69" y="402"/>
                      </a:lnTo>
                      <a:lnTo>
                        <a:pt x="54" y="261"/>
                      </a:lnTo>
                      <a:lnTo>
                        <a:pt x="23" y="158"/>
                      </a:lnTo>
                      <a:lnTo>
                        <a:pt x="0" y="64"/>
                      </a:lnTo>
                      <a:lnTo>
                        <a:pt x="8" y="30"/>
                      </a:lnTo>
                      <a:lnTo>
                        <a:pt x="3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97354" name="Freeform 74">
                  <a:extLst>
                    <a:ext uri="{FF2B5EF4-FFF2-40B4-BE49-F238E27FC236}">
                      <a16:creationId xmlns:a16="http://schemas.microsoft.com/office/drawing/2014/main" id="{AC3B7E70-11ED-6DC9-EBA6-0C9EBCF49492}"/>
                    </a:ext>
                  </a:extLst>
                </p:cNvPr>
                <p:cNvSpPr>
                  <a:spLocks/>
                </p:cNvSpPr>
                <p:nvPr/>
              </p:nvSpPr>
              <p:spPr bwMode="auto">
                <a:xfrm>
                  <a:off x="3237" y="2191"/>
                  <a:ext cx="294" cy="1111"/>
                </a:xfrm>
                <a:custGeom>
                  <a:avLst/>
                  <a:gdLst>
                    <a:gd name="T0" fmla="*/ 0 w 294"/>
                    <a:gd name="T1" fmla="*/ 88 h 1111"/>
                    <a:gd name="T2" fmla="*/ 0 w 294"/>
                    <a:gd name="T3" fmla="*/ 17 h 1111"/>
                    <a:gd name="T4" fmla="*/ 30 w 294"/>
                    <a:gd name="T5" fmla="*/ 0 h 1111"/>
                    <a:gd name="T6" fmla="*/ 77 w 294"/>
                    <a:gd name="T7" fmla="*/ 0 h 1111"/>
                    <a:gd name="T8" fmla="*/ 111 w 294"/>
                    <a:gd name="T9" fmla="*/ 41 h 1111"/>
                    <a:gd name="T10" fmla="*/ 118 w 294"/>
                    <a:gd name="T11" fmla="*/ 78 h 1111"/>
                    <a:gd name="T12" fmla="*/ 111 w 294"/>
                    <a:gd name="T13" fmla="*/ 159 h 1111"/>
                    <a:gd name="T14" fmla="*/ 88 w 294"/>
                    <a:gd name="T15" fmla="*/ 260 h 1111"/>
                    <a:gd name="T16" fmla="*/ 77 w 294"/>
                    <a:gd name="T17" fmla="*/ 416 h 1111"/>
                    <a:gd name="T18" fmla="*/ 71 w 294"/>
                    <a:gd name="T19" fmla="*/ 517 h 1111"/>
                    <a:gd name="T20" fmla="*/ 71 w 294"/>
                    <a:gd name="T21" fmla="*/ 534 h 1111"/>
                    <a:gd name="T22" fmla="*/ 81 w 294"/>
                    <a:gd name="T23" fmla="*/ 676 h 1111"/>
                    <a:gd name="T24" fmla="*/ 98 w 294"/>
                    <a:gd name="T25" fmla="*/ 757 h 1111"/>
                    <a:gd name="T26" fmla="*/ 111 w 294"/>
                    <a:gd name="T27" fmla="*/ 821 h 1111"/>
                    <a:gd name="T28" fmla="*/ 108 w 294"/>
                    <a:gd name="T29" fmla="*/ 848 h 1111"/>
                    <a:gd name="T30" fmla="*/ 152 w 294"/>
                    <a:gd name="T31" fmla="*/ 922 h 1111"/>
                    <a:gd name="T32" fmla="*/ 199 w 294"/>
                    <a:gd name="T33" fmla="*/ 969 h 1111"/>
                    <a:gd name="T34" fmla="*/ 250 w 294"/>
                    <a:gd name="T35" fmla="*/ 1013 h 1111"/>
                    <a:gd name="T36" fmla="*/ 294 w 294"/>
                    <a:gd name="T37" fmla="*/ 1034 h 1111"/>
                    <a:gd name="T38" fmla="*/ 294 w 294"/>
                    <a:gd name="T39" fmla="*/ 1071 h 1111"/>
                    <a:gd name="T40" fmla="*/ 270 w 294"/>
                    <a:gd name="T41" fmla="*/ 1101 h 1111"/>
                    <a:gd name="T42" fmla="*/ 213 w 294"/>
                    <a:gd name="T43" fmla="*/ 1111 h 1111"/>
                    <a:gd name="T44" fmla="*/ 172 w 294"/>
                    <a:gd name="T45" fmla="*/ 1091 h 1111"/>
                    <a:gd name="T46" fmla="*/ 172 w 294"/>
                    <a:gd name="T47" fmla="*/ 1064 h 1111"/>
                    <a:gd name="T48" fmla="*/ 138 w 294"/>
                    <a:gd name="T49" fmla="*/ 969 h 1111"/>
                    <a:gd name="T50" fmla="*/ 81 w 294"/>
                    <a:gd name="T51" fmla="*/ 919 h 1111"/>
                    <a:gd name="T52" fmla="*/ 40 w 294"/>
                    <a:gd name="T53" fmla="*/ 868 h 1111"/>
                    <a:gd name="T54" fmla="*/ 10 w 294"/>
                    <a:gd name="T55" fmla="*/ 841 h 1111"/>
                    <a:gd name="T56" fmla="*/ 20 w 294"/>
                    <a:gd name="T57" fmla="*/ 807 h 1111"/>
                    <a:gd name="T58" fmla="*/ 37 w 294"/>
                    <a:gd name="T59" fmla="*/ 716 h 1111"/>
                    <a:gd name="T60" fmla="*/ 37 w 294"/>
                    <a:gd name="T61" fmla="*/ 544 h 1111"/>
                    <a:gd name="T62" fmla="*/ 30 w 294"/>
                    <a:gd name="T63" fmla="*/ 422 h 1111"/>
                    <a:gd name="T64" fmla="*/ 30 w 294"/>
                    <a:gd name="T65" fmla="*/ 301 h 1111"/>
                    <a:gd name="T66" fmla="*/ 27 w 294"/>
                    <a:gd name="T67" fmla="*/ 169 h 1111"/>
                    <a:gd name="T68" fmla="*/ 0 w 294"/>
                    <a:gd name="T69" fmla="*/ 88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4" h="1111">
                      <a:moveTo>
                        <a:pt x="0" y="88"/>
                      </a:moveTo>
                      <a:lnTo>
                        <a:pt x="0" y="17"/>
                      </a:lnTo>
                      <a:lnTo>
                        <a:pt x="30" y="0"/>
                      </a:lnTo>
                      <a:lnTo>
                        <a:pt x="77" y="0"/>
                      </a:lnTo>
                      <a:lnTo>
                        <a:pt x="111" y="41"/>
                      </a:lnTo>
                      <a:lnTo>
                        <a:pt x="118" y="78"/>
                      </a:lnTo>
                      <a:lnTo>
                        <a:pt x="111" y="159"/>
                      </a:lnTo>
                      <a:lnTo>
                        <a:pt x="88" y="260"/>
                      </a:lnTo>
                      <a:lnTo>
                        <a:pt x="77" y="416"/>
                      </a:lnTo>
                      <a:lnTo>
                        <a:pt x="71" y="517"/>
                      </a:lnTo>
                      <a:lnTo>
                        <a:pt x="71" y="534"/>
                      </a:lnTo>
                      <a:lnTo>
                        <a:pt x="81" y="676"/>
                      </a:lnTo>
                      <a:lnTo>
                        <a:pt x="98" y="757"/>
                      </a:lnTo>
                      <a:lnTo>
                        <a:pt x="111" y="821"/>
                      </a:lnTo>
                      <a:lnTo>
                        <a:pt x="108" y="848"/>
                      </a:lnTo>
                      <a:lnTo>
                        <a:pt x="152" y="922"/>
                      </a:lnTo>
                      <a:lnTo>
                        <a:pt x="199" y="969"/>
                      </a:lnTo>
                      <a:lnTo>
                        <a:pt x="250" y="1013"/>
                      </a:lnTo>
                      <a:lnTo>
                        <a:pt x="294" y="1034"/>
                      </a:lnTo>
                      <a:lnTo>
                        <a:pt x="294" y="1071"/>
                      </a:lnTo>
                      <a:lnTo>
                        <a:pt x="270" y="1101"/>
                      </a:lnTo>
                      <a:lnTo>
                        <a:pt x="213" y="1111"/>
                      </a:lnTo>
                      <a:lnTo>
                        <a:pt x="172" y="1091"/>
                      </a:lnTo>
                      <a:lnTo>
                        <a:pt x="172" y="1064"/>
                      </a:lnTo>
                      <a:lnTo>
                        <a:pt x="138" y="969"/>
                      </a:lnTo>
                      <a:lnTo>
                        <a:pt x="81" y="919"/>
                      </a:lnTo>
                      <a:lnTo>
                        <a:pt x="40" y="868"/>
                      </a:lnTo>
                      <a:lnTo>
                        <a:pt x="10" y="841"/>
                      </a:lnTo>
                      <a:lnTo>
                        <a:pt x="20" y="807"/>
                      </a:lnTo>
                      <a:lnTo>
                        <a:pt x="37" y="716"/>
                      </a:lnTo>
                      <a:lnTo>
                        <a:pt x="37" y="544"/>
                      </a:lnTo>
                      <a:lnTo>
                        <a:pt x="30" y="422"/>
                      </a:lnTo>
                      <a:lnTo>
                        <a:pt x="30" y="301"/>
                      </a:lnTo>
                      <a:lnTo>
                        <a:pt x="27" y="169"/>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sp>
            <p:nvSpPr>
              <p:cNvPr id="97355" name="Line 75">
                <a:extLst>
                  <a:ext uri="{FF2B5EF4-FFF2-40B4-BE49-F238E27FC236}">
                    <a16:creationId xmlns:a16="http://schemas.microsoft.com/office/drawing/2014/main" id="{978622E7-D848-F100-D8A5-53C502AE7FAC}"/>
                  </a:ext>
                </a:extLst>
              </p:cNvPr>
              <p:cNvSpPr>
                <a:spLocks noChangeShapeType="1"/>
              </p:cNvSpPr>
              <p:nvPr/>
            </p:nvSpPr>
            <p:spPr bwMode="auto">
              <a:xfrm>
                <a:off x="4128" y="2832"/>
                <a:ext cx="24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pic>
          <p:nvPicPr>
            <p:cNvPr id="97356" name="Picture 76">
              <a:extLst>
                <a:ext uri="{FF2B5EF4-FFF2-40B4-BE49-F238E27FC236}">
                  <a16:creationId xmlns:a16="http://schemas.microsoft.com/office/drawing/2014/main" id="{0F4ADC7D-C7D3-0DE7-14C5-182B16ECA9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5" y="2243"/>
              <a:ext cx="1290" cy="1117"/>
            </a:xfrm>
            <a:prstGeom prst="rect">
              <a:avLst/>
            </a:prstGeom>
            <a:noFill/>
            <a:extLst>
              <a:ext uri="{909E8E84-426E-40DD-AFC4-6F175D3DCCD1}">
                <a14:hiddenFill xmlns:a14="http://schemas.microsoft.com/office/drawing/2010/main">
                  <a:solidFill>
                    <a:srgbClr val="FFFFFF"/>
                  </a:solidFill>
                </a14:hiddenFill>
              </a:ext>
            </a:extLst>
          </p:spPr>
        </p:pic>
        <p:pic>
          <p:nvPicPr>
            <p:cNvPr id="97357" name="Picture 77">
              <a:extLst>
                <a:ext uri="{FF2B5EF4-FFF2-40B4-BE49-F238E27FC236}">
                  <a16:creationId xmlns:a16="http://schemas.microsoft.com/office/drawing/2014/main" id="{CBC76FAF-F90F-810D-FD08-09AA0384A2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5" y="2256"/>
              <a:ext cx="1290" cy="1117"/>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61057A-6340-DB09-106D-8995912AF75E}"/>
              </a:ext>
            </a:extLst>
          </p:cNvPr>
          <p:cNvSpPr>
            <a:spLocks noGrp="1"/>
          </p:cNvSpPr>
          <p:nvPr>
            <p:ph type="dt" sz="half" idx="10"/>
          </p:nvPr>
        </p:nvSpPr>
        <p:spPr/>
        <p:txBody>
          <a:bodyPr/>
          <a:lstStyle/>
          <a:p>
            <a:r>
              <a:rPr lang="en-CA" altLang="LID4096"/>
              <a:t>CSCW 2000, Philadelphia, PA</a:t>
            </a:r>
          </a:p>
        </p:txBody>
      </p:sp>
      <p:grpSp>
        <p:nvGrpSpPr>
          <p:cNvPr id="89128" name="Group 40">
            <a:extLst>
              <a:ext uri="{FF2B5EF4-FFF2-40B4-BE49-F238E27FC236}">
                <a16:creationId xmlns:a16="http://schemas.microsoft.com/office/drawing/2014/main" id="{D0DDBF05-CCA2-F5AA-B8BF-D090BD8149DD}"/>
              </a:ext>
            </a:extLst>
          </p:cNvPr>
          <p:cNvGrpSpPr>
            <a:grpSpLocks/>
          </p:cNvGrpSpPr>
          <p:nvPr/>
        </p:nvGrpSpPr>
        <p:grpSpPr bwMode="auto">
          <a:xfrm>
            <a:off x="-152400" y="381000"/>
            <a:ext cx="9296400" cy="5791200"/>
            <a:chOff x="-96" y="240"/>
            <a:chExt cx="5856" cy="3648"/>
          </a:xfrm>
        </p:grpSpPr>
        <p:sp>
          <p:nvSpPr>
            <p:cNvPr id="89129" name="Text Box 41">
              <a:extLst>
                <a:ext uri="{FF2B5EF4-FFF2-40B4-BE49-F238E27FC236}">
                  <a16:creationId xmlns:a16="http://schemas.microsoft.com/office/drawing/2014/main" id="{EBB2A81B-7EF9-E68F-972E-2EBC68103724}"/>
                </a:ext>
              </a:extLst>
            </p:cNvPr>
            <p:cNvSpPr txBox="1">
              <a:spLocks noChangeArrowheads="1"/>
            </p:cNvSpPr>
            <p:nvPr/>
          </p:nvSpPr>
          <p:spPr bwMode="auto">
            <a:xfrm>
              <a:off x="48" y="240"/>
              <a:ext cx="283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3200">
                  <a:latin typeface="Tahoma" panose="020B0604030504040204" pitchFamily="34" charset="0"/>
                </a:rPr>
                <a:t>Alice Looking At Bob</a:t>
              </a:r>
            </a:p>
          </p:txBody>
        </p:sp>
        <p:sp>
          <p:nvSpPr>
            <p:cNvPr id="89130" name="Text Box 42">
              <a:extLst>
                <a:ext uri="{FF2B5EF4-FFF2-40B4-BE49-F238E27FC236}">
                  <a16:creationId xmlns:a16="http://schemas.microsoft.com/office/drawing/2014/main" id="{59A51AD9-72FE-0C63-F882-0D2DE07C88F2}"/>
                </a:ext>
              </a:extLst>
            </p:cNvPr>
            <p:cNvSpPr txBox="1">
              <a:spLocks noChangeArrowheads="1"/>
            </p:cNvSpPr>
            <p:nvPr/>
          </p:nvSpPr>
          <p:spPr bwMode="auto">
            <a:xfrm>
              <a:off x="2880" y="240"/>
              <a:ext cx="288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sz="3200">
                  <a:latin typeface="Tahoma" panose="020B0604030504040204" pitchFamily="34" charset="0"/>
                </a:rPr>
                <a:t>Bob Blocking Alice</a:t>
              </a:r>
            </a:p>
          </p:txBody>
        </p:sp>
        <p:sp>
          <p:nvSpPr>
            <p:cNvPr id="89131" name="Text Box 43">
              <a:extLst>
                <a:ext uri="{FF2B5EF4-FFF2-40B4-BE49-F238E27FC236}">
                  <a16:creationId xmlns:a16="http://schemas.microsoft.com/office/drawing/2014/main" id="{A35EF5AA-B2E1-FA5F-A702-CFA1D6B7999E}"/>
                </a:ext>
              </a:extLst>
            </p:cNvPr>
            <p:cNvSpPr txBox="1">
              <a:spLocks noChangeArrowheads="1"/>
            </p:cNvSpPr>
            <p:nvPr/>
          </p:nvSpPr>
          <p:spPr bwMode="auto">
            <a:xfrm>
              <a:off x="2880" y="1848"/>
              <a:ext cx="28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CA" altLang="LID4096">
                  <a:latin typeface="Tahoma" panose="020B0604030504040204" pitchFamily="34" charset="0"/>
                </a:rPr>
                <a:t>Blocking</a:t>
              </a:r>
            </a:p>
          </p:txBody>
        </p:sp>
        <p:sp>
          <p:nvSpPr>
            <p:cNvPr id="89132" name="Text Box 44">
              <a:extLst>
                <a:ext uri="{FF2B5EF4-FFF2-40B4-BE49-F238E27FC236}">
                  <a16:creationId xmlns:a16="http://schemas.microsoft.com/office/drawing/2014/main" id="{1C334D99-B907-B536-07A5-2FF5F40AFBA4}"/>
                </a:ext>
              </a:extLst>
            </p:cNvPr>
            <p:cNvSpPr txBox="1">
              <a:spLocks noChangeArrowheads="1"/>
            </p:cNvSpPr>
            <p:nvPr/>
          </p:nvSpPr>
          <p:spPr bwMode="auto">
            <a:xfrm>
              <a:off x="-96" y="1848"/>
              <a:ext cx="28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CA" altLang="LID4096">
                  <a:latin typeface="Tahoma" panose="020B0604030504040204" pitchFamily="34" charset="0"/>
                </a:rPr>
                <a:t>Blocked</a:t>
              </a:r>
            </a:p>
          </p:txBody>
        </p:sp>
        <p:sp>
          <p:nvSpPr>
            <p:cNvPr id="89133" name="Text Box 45">
              <a:extLst>
                <a:ext uri="{FF2B5EF4-FFF2-40B4-BE49-F238E27FC236}">
                  <a16:creationId xmlns:a16="http://schemas.microsoft.com/office/drawing/2014/main" id="{7A8D63BB-6BF0-FE61-913C-D884D574044C}"/>
                </a:ext>
              </a:extLst>
            </p:cNvPr>
            <p:cNvSpPr txBox="1">
              <a:spLocks noChangeArrowheads="1"/>
            </p:cNvSpPr>
            <p:nvPr/>
          </p:nvSpPr>
          <p:spPr bwMode="auto">
            <a:xfrm>
              <a:off x="0" y="3600"/>
              <a:ext cx="576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CA" altLang="LID4096">
                  <a:latin typeface="Tahoma" panose="020B0604030504040204" pitchFamily="34" charset="0"/>
                </a:rPr>
                <a:t>Totally Preserve Privacy</a:t>
              </a:r>
            </a:p>
          </p:txBody>
        </p:sp>
        <p:grpSp>
          <p:nvGrpSpPr>
            <p:cNvPr id="89134" name="Group 46">
              <a:extLst>
                <a:ext uri="{FF2B5EF4-FFF2-40B4-BE49-F238E27FC236}">
                  <a16:creationId xmlns:a16="http://schemas.microsoft.com/office/drawing/2014/main" id="{AF7B7480-B36C-17D4-CF57-36A3CA34884F}"/>
                </a:ext>
              </a:extLst>
            </p:cNvPr>
            <p:cNvGrpSpPr>
              <a:grpSpLocks/>
            </p:cNvGrpSpPr>
            <p:nvPr/>
          </p:nvGrpSpPr>
          <p:grpSpPr bwMode="auto">
            <a:xfrm>
              <a:off x="2784" y="480"/>
              <a:ext cx="192" cy="2592"/>
              <a:chOff x="2784" y="480"/>
              <a:chExt cx="192" cy="2592"/>
            </a:xfrm>
          </p:grpSpPr>
          <p:sp>
            <p:nvSpPr>
              <p:cNvPr id="89135" name="Freeform 47">
                <a:extLst>
                  <a:ext uri="{FF2B5EF4-FFF2-40B4-BE49-F238E27FC236}">
                    <a16:creationId xmlns:a16="http://schemas.microsoft.com/office/drawing/2014/main" id="{10E8AB6E-6857-84EF-21C8-3AF1E5F26395}"/>
                  </a:ext>
                </a:extLst>
              </p:cNvPr>
              <p:cNvSpPr>
                <a:spLocks/>
              </p:cNvSpPr>
              <p:nvPr/>
            </p:nvSpPr>
            <p:spPr bwMode="auto">
              <a:xfrm>
                <a:off x="2784" y="480"/>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89136" name="Freeform 48">
                <a:extLst>
                  <a:ext uri="{FF2B5EF4-FFF2-40B4-BE49-F238E27FC236}">
                    <a16:creationId xmlns:a16="http://schemas.microsoft.com/office/drawing/2014/main" id="{B5E8E221-BC50-0EC9-51C6-17A666B04B13}"/>
                  </a:ext>
                </a:extLst>
              </p:cNvPr>
              <p:cNvSpPr>
                <a:spLocks/>
              </p:cNvSpPr>
              <p:nvPr/>
            </p:nvSpPr>
            <p:spPr bwMode="auto">
              <a:xfrm>
                <a:off x="2784" y="768"/>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89137" name="Freeform 49">
                <a:extLst>
                  <a:ext uri="{FF2B5EF4-FFF2-40B4-BE49-F238E27FC236}">
                    <a16:creationId xmlns:a16="http://schemas.microsoft.com/office/drawing/2014/main" id="{8D68F94A-BC2B-B08A-8F70-51E43AEBFDB2}"/>
                  </a:ext>
                </a:extLst>
              </p:cNvPr>
              <p:cNvSpPr>
                <a:spLocks/>
              </p:cNvSpPr>
              <p:nvPr/>
            </p:nvSpPr>
            <p:spPr bwMode="auto">
              <a:xfrm>
                <a:off x="2784" y="1056"/>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89138" name="Freeform 50">
                <a:extLst>
                  <a:ext uri="{FF2B5EF4-FFF2-40B4-BE49-F238E27FC236}">
                    <a16:creationId xmlns:a16="http://schemas.microsoft.com/office/drawing/2014/main" id="{8294F582-AF01-5B1A-0278-1FFF93024138}"/>
                  </a:ext>
                </a:extLst>
              </p:cNvPr>
              <p:cNvSpPr>
                <a:spLocks/>
              </p:cNvSpPr>
              <p:nvPr/>
            </p:nvSpPr>
            <p:spPr bwMode="auto">
              <a:xfrm>
                <a:off x="2784" y="1344"/>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89139" name="Freeform 51">
                <a:extLst>
                  <a:ext uri="{FF2B5EF4-FFF2-40B4-BE49-F238E27FC236}">
                    <a16:creationId xmlns:a16="http://schemas.microsoft.com/office/drawing/2014/main" id="{B4C16641-CC17-5515-C25E-B479E73D935F}"/>
                  </a:ext>
                </a:extLst>
              </p:cNvPr>
              <p:cNvSpPr>
                <a:spLocks/>
              </p:cNvSpPr>
              <p:nvPr/>
            </p:nvSpPr>
            <p:spPr bwMode="auto">
              <a:xfrm>
                <a:off x="2784" y="1632"/>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89140" name="Freeform 52">
                <a:extLst>
                  <a:ext uri="{FF2B5EF4-FFF2-40B4-BE49-F238E27FC236}">
                    <a16:creationId xmlns:a16="http://schemas.microsoft.com/office/drawing/2014/main" id="{574D9F05-5D4A-22AC-0C40-9A0B86071D77}"/>
                  </a:ext>
                </a:extLst>
              </p:cNvPr>
              <p:cNvSpPr>
                <a:spLocks/>
              </p:cNvSpPr>
              <p:nvPr/>
            </p:nvSpPr>
            <p:spPr bwMode="auto">
              <a:xfrm>
                <a:off x="2784" y="1920"/>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89141" name="Freeform 53">
                <a:extLst>
                  <a:ext uri="{FF2B5EF4-FFF2-40B4-BE49-F238E27FC236}">
                    <a16:creationId xmlns:a16="http://schemas.microsoft.com/office/drawing/2014/main" id="{E492CF1D-3503-BF9D-1432-2C54122D4A14}"/>
                  </a:ext>
                </a:extLst>
              </p:cNvPr>
              <p:cNvSpPr>
                <a:spLocks/>
              </p:cNvSpPr>
              <p:nvPr/>
            </p:nvSpPr>
            <p:spPr bwMode="auto">
              <a:xfrm>
                <a:off x="2784" y="2208"/>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89142" name="Freeform 54">
                <a:extLst>
                  <a:ext uri="{FF2B5EF4-FFF2-40B4-BE49-F238E27FC236}">
                    <a16:creationId xmlns:a16="http://schemas.microsoft.com/office/drawing/2014/main" id="{183FBEB2-46B9-6F25-8214-619501DEC2D9}"/>
                  </a:ext>
                </a:extLst>
              </p:cNvPr>
              <p:cNvSpPr>
                <a:spLocks/>
              </p:cNvSpPr>
              <p:nvPr/>
            </p:nvSpPr>
            <p:spPr bwMode="auto">
              <a:xfrm>
                <a:off x="2784" y="2496"/>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89143" name="Freeform 55">
                <a:extLst>
                  <a:ext uri="{FF2B5EF4-FFF2-40B4-BE49-F238E27FC236}">
                    <a16:creationId xmlns:a16="http://schemas.microsoft.com/office/drawing/2014/main" id="{99029E82-BAE1-787C-942F-F44EA1C3EE63}"/>
                  </a:ext>
                </a:extLst>
              </p:cNvPr>
              <p:cNvSpPr>
                <a:spLocks/>
              </p:cNvSpPr>
              <p:nvPr/>
            </p:nvSpPr>
            <p:spPr bwMode="auto">
              <a:xfrm>
                <a:off x="2784" y="2784"/>
                <a:ext cx="192" cy="288"/>
              </a:xfrm>
              <a:custGeom>
                <a:avLst/>
                <a:gdLst>
                  <a:gd name="T0" fmla="*/ 96 w 192"/>
                  <a:gd name="T1" fmla="*/ 0 h 624"/>
                  <a:gd name="T2" fmla="*/ 0 w 192"/>
                  <a:gd name="T3" fmla="*/ 192 h 624"/>
                  <a:gd name="T4" fmla="*/ 96 w 192"/>
                  <a:gd name="T5" fmla="*/ 336 h 624"/>
                  <a:gd name="T6" fmla="*/ 192 w 192"/>
                  <a:gd name="T7" fmla="*/ 480 h 624"/>
                  <a:gd name="T8" fmla="*/ 96 w 192"/>
                  <a:gd name="T9" fmla="*/ 624 h 624"/>
                </a:gdLst>
                <a:ahLst/>
                <a:cxnLst>
                  <a:cxn ang="0">
                    <a:pos x="T0" y="T1"/>
                  </a:cxn>
                  <a:cxn ang="0">
                    <a:pos x="T2" y="T3"/>
                  </a:cxn>
                  <a:cxn ang="0">
                    <a:pos x="T4" y="T5"/>
                  </a:cxn>
                  <a:cxn ang="0">
                    <a:pos x="T6" y="T7"/>
                  </a:cxn>
                  <a:cxn ang="0">
                    <a:pos x="T8" y="T9"/>
                  </a:cxn>
                </a:cxnLst>
                <a:rect l="0" t="0" r="r" b="b"/>
                <a:pathLst>
                  <a:path w="192" h="624">
                    <a:moveTo>
                      <a:pt x="96" y="0"/>
                    </a:moveTo>
                    <a:cubicBezTo>
                      <a:pt x="48" y="68"/>
                      <a:pt x="0" y="136"/>
                      <a:pt x="0" y="192"/>
                    </a:cubicBezTo>
                    <a:cubicBezTo>
                      <a:pt x="0" y="248"/>
                      <a:pt x="64" y="288"/>
                      <a:pt x="96" y="336"/>
                    </a:cubicBezTo>
                    <a:cubicBezTo>
                      <a:pt x="128" y="384"/>
                      <a:pt x="192" y="432"/>
                      <a:pt x="192" y="480"/>
                    </a:cubicBezTo>
                    <a:cubicBezTo>
                      <a:pt x="192" y="528"/>
                      <a:pt x="144" y="576"/>
                      <a:pt x="96" y="6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89144" name="Group 56">
              <a:extLst>
                <a:ext uri="{FF2B5EF4-FFF2-40B4-BE49-F238E27FC236}">
                  <a16:creationId xmlns:a16="http://schemas.microsoft.com/office/drawing/2014/main" id="{FD28D642-F4D5-CAD5-FA35-0811566AB962}"/>
                </a:ext>
              </a:extLst>
            </p:cNvPr>
            <p:cNvGrpSpPr>
              <a:grpSpLocks/>
            </p:cNvGrpSpPr>
            <p:nvPr/>
          </p:nvGrpSpPr>
          <p:grpSpPr bwMode="auto">
            <a:xfrm>
              <a:off x="3648" y="960"/>
              <a:ext cx="1344" cy="781"/>
              <a:chOff x="3600" y="2400"/>
              <a:chExt cx="1344" cy="781"/>
            </a:xfrm>
          </p:grpSpPr>
          <p:pic>
            <p:nvPicPr>
              <p:cNvPr id="89145" name="Picture 57">
                <a:extLst>
                  <a:ext uri="{FF2B5EF4-FFF2-40B4-BE49-F238E27FC236}">
                    <a16:creationId xmlns:a16="http://schemas.microsoft.com/office/drawing/2014/main" id="{918B413B-013D-57F6-F895-13F52F7685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0" y="2640"/>
                <a:ext cx="508" cy="469"/>
              </a:xfrm>
              <a:prstGeom prst="rect">
                <a:avLst/>
              </a:prstGeom>
              <a:noFill/>
              <a:extLst>
                <a:ext uri="{909E8E84-426E-40DD-AFC4-6F175D3DCCD1}">
                  <a14:hiddenFill xmlns:a14="http://schemas.microsoft.com/office/drawing/2010/main">
                    <a:solidFill>
                      <a:srgbClr val="FFFFFF"/>
                    </a:solidFill>
                  </a14:hiddenFill>
                </a:ext>
              </a:extLst>
            </p:spPr>
          </p:pic>
          <p:sp>
            <p:nvSpPr>
              <p:cNvPr id="89146" name="Line 58">
                <a:extLst>
                  <a:ext uri="{FF2B5EF4-FFF2-40B4-BE49-F238E27FC236}">
                    <a16:creationId xmlns:a16="http://schemas.microsoft.com/office/drawing/2014/main" id="{21A94A49-40B7-8F6E-9F73-9B4BE7F41847}"/>
                  </a:ext>
                </a:extLst>
              </p:cNvPr>
              <p:cNvSpPr>
                <a:spLocks noChangeShapeType="1"/>
              </p:cNvSpPr>
              <p:nvPr/>
            </p:nvSpPr>
            <p:spPr bwMode="auto">
              <a:xfrm>
                <a:off x="4142" y="2832"/>
                <a:ext cx="24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89147" name="Picture 59">
                <a:extLst>
                  <a:ext uri="{FF2B5EF4-FFF2-40B4-BE49-F238E27FC236}">
                    <a16:creationId xmlns:a16="http://schemas.microsoft.com/office/drawing/2014/main" id="{48CB5DB2-2AAB-7E9B-CF71-06669ED835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6" y="2400"/>
                <a:ext cx="528" cy="781"/>
              </a:xfrm>
              <a:prstGeom prst="rect">
                <a:avLst/>
              </a:prstGeom>
              <a:noFill/>
              <a:extLst>
                <a:ext uri="{909E8E84-426E-40DD-AFC4-6F175D3DCCD1}">
                  <a14:hiddenFill xmlns:a14="http://schemas.microsoft.com/office/drawing/2010/main">
                    <a:solidFill>
                      <a:srgbClr val="FFFFFF"/>
                    </a:solidFill>
                  </a14:hiddenFill>
                </a:ext>
              </a:extLst>
            </p:spPr>
          </p:pic>
        </p:grpSp>
        <p:pic>
          <p:nvPicPr>
            <p:cNvPr id="89148" name="Picture 60">
              <a:extLst>
                <a:ext uri="{FF2B5EF4-FFF2-40B4-BE49-F238E27FC236}">
                  <a16:creationId xmlns:a16="http://schemas.microsoft.com/office/drawing/2014/main" id="{1F67EA1A-3E96-BBFD-86B7-1E9E9CB581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5" y="2243"/>
              <a:ext cx="1290" cy="1117"/>
            </a:xfrm>
            <a:prstGeom prst="rect">
              <a:avLst/>
            </a:prstGeom>
            <a:noFill/>
            <a:extLst>
              <a:ext uri="{909E8E84-426E-40DD-AFC4-6F175D3DCCD1}">
                <a14:hiddenFill xmlns:a14="http://schemas.microsoft.com/office/drawing/2010/main">
                  <a:solidFill>
                    <a:srgbClr val="FFFFFF"/>
                  </a:solidFill>
                </a14:hiddenFill>
              </a:ext>
            </a:extLst>
          </p:spPr>
        </p:pic>
        <p:pic>
          <p:nvPicPr>
            <p:cNvPr id="89149" name="Picture 61">
              <a:extLst>
                <a:ext uri="{FF2B5EF4-FFF2-40B4-BE49-F238E27FC236}">
                  <a16:creationId xmlns:a16="http://schemas.microsoft.com/office/drawing/2014/main" id="{98DF271F-B0FF-4F75-57F3-B37337DA6D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 y="2243"/>
              <a:ext cx="1290" cy="1117"/>
            </a:xfrm>
            <a:prstGeom prst="rect">
              <a:avLst/>
            </a:prstGeom>
            <a:noFill/>
            <a:extLst>
              <a:ext uri="{909E8E84-426E-40DD-AFC4-6F175D3DCCD1}">
                <a14:hiddenFill xmlns:a14="http://schemas.microsoft.com/office/drawing/2010/main">
                  <a:solidFill>
                    <a:srgbClr val="FFFFFF"/>
                  </a:solidFill>
                </a14:hiddenFill>
              </a:ext>
            </a:extLst>
          </p:spPr>
        </p:pic>
        <p:grpSp>
          <p:nvGrpSpPr>
            <p:cNvPr id="89150" name="Group 62">
              <a:extLst>
                <a:ext uri="{FF2B5EF4-FFF2-40B4-BE49-F238E27FC236}">
                  <a16:creationId xmlns:a16="http://schemas.microsoft.com/office/drawing/2014/main" id="{6D1E7D10-10E9-9E5A-010F-5BAFD574A2E4}"/>
                </a:ext>
              </a:extLst>
            </p:cNvPr>
            <p:cNvGrpSpPr>
              <a:grpSpLocks/>
            </p:cNvGrpSpPr>
            <p:nvPr/>
          </p:nvGrpSpPr>
          <p:grpSpPr bwMode="auto">
            <a:xfrm>
              <a:off x="816" y="960"/>
              <a:ext cx="1044" cy="782"/>
              <a:chOff x="816" y="960"/>
              <a:chExt cx="1044" cy="782"/>
            </a:xfrm>
          </p:grpSpPr>
          <p:pic>
            <p:nvPicPr>
              <p:cNvPr id="89151" name="Picture 63">
                <a:extLst>
                  <a:ext uri="{FF2B5EF4-FFF2-40B4-BE49-F238E27FC236}">
                    <a16:creationId xmlns:a16="http://schemas.microsoft.com/office/drawing/2014/main" id="{5BB1EEB8-ADC8-FCFC-94E6-0B5BB3D805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80" y="1200"/>
                <a:ext cx="480" cy="469"/>
              </a:xfrm>
              <a:prstGeom prst="rect">
                <a:avLst/>
              </a:prstGeom>
              <a:noFill/>
              <a:extLst>
                <a:ext uri="{909E8E84-426E-40DD-AFC4-6F175D3DCCD1}">
                  <a14:hiddenFill xmlns:a14="http://schemas.microsoft.com/office/drawing/2010/main">
                    <a:solidFill>
                      <a:srgbClr val="FFFFFF"/>
                    </a:solidFill>
                  </a14:hiddenFill>
                </a:ext>
              </a:extLst>
            </p:spPr>
          </p:pic>
          <p:sp>
            <p:nvSpPr>
              <p:cNvPr id="89152" name="Line 64">
                <a:extLst>
                  <a:ext uri="{FF2B5EF4-FFF2-40B4-BE49-F238E27FC236}">
                    <a16:creationId xmlns:a16="http://schemas.microsoft.com/office/drawing/2014/main" id="{D68B98DF-A668-E447-5F86-B6AA9648EA90}"/>
                  </a:ext>
                </a:extLst>
              </p:cNvPr>
              <p:cNvSpPr>
                <a:spLocks noChangeShapeType="1"/>
              </p:cNvSpPr>
              <p:nvPr/>
            </p:nvSpPr>
            <p:spPr bwMode="auto">
              <a:xfrm>
                <a:off x="1092" y="1344"/>
                <a:ext cx="24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89153" name="Picture 65">
                <a:extLst>
                  <a:ext uri="{FF2B5EF4-FFF2-40B4-BE49-F238E27FC236}">
                    <a16:creationId xmlns:a16="http://schemas.microsoft.com/office/drawing/2014/main" id="{0F2FDC08-3B98-44E7-7129-73004670A57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6" y="960"/>
                <a:ext cx="336" cy="782"/>
              </a:xfrm>
              <a:prstGeom prst="rect">
                <a:avLst/>
              </a:prstGeom>
              <a:noFill/>
              <a:extLst>
                <a:ext uri="{909E8E84-426E-40DD-AFC4-6F175D3DCCD1}">
                  <a14:hiddenFill xmlns:a14="http://schemas.microsoft.com/office/drawing/2010/main">
                    <a:solidFill>
                      <a:srgbClr val="FFFFFF"/>
                    </a:solidFill>
                  </a14:hiddenFill>
                </a:ext>
              </a:extLst>
            </p:spPr>
          </p:pic>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BF30AE-A5B9-AAD7-BD16-7EF55D62383B}"/>
              </a:ext>
            </a:extLst>
          </p:cNvPr>
          <p:cNvSpPr>
            <a:spLocks noGrp="1"/>
          </p:cNvSpPr>
          <p:nvPr>
            <p:ph type="dt" sz="half" idx="10"/>
          </p:nvPr>
        </p:nvSpPr>
        <p:spPr/>
        <p:txBody>
          <a:bodyPr/>
          <a:lstStyle/>
          <a:p>
            <a:r>
              <a:rPr lang="en-CA" altLang="LID4096"/>
              <a:t>CSCW 2000, Philadelphia, PA</a:t>
            </a:r>
          </a:p>
        </p:txBody>
      </p:sp>
      <p:sp>
        <p:nvSpPr>
          <p:cNvPr id="88104" name="Rectangle 40">
            <a:extLst>
              <a:ext uri="{FF2B5EF4-FFF2-40B4-BE49-F238E27FC236}">
                <a16:creationId xmlns:a16="http://schemas.microsoft.com/office/drawing/2014/main" id="{4A3B64B2-D131-1C4E-7CC5-E5AF666FC5E3}"/>
              </a:ext>
            </a:extLst>
          </p:cNvPr>
          <p:cNvSpPr>
            <a:spLocks noGrp="1" noChangeArrowheads="1"/>
          </p:cNvSpPr>
          <p:nvPr>
            <p:ph type="body" idx="4294967295"/>
          </p:nvPr>
        </p:nvSpPr>
        <p:spPr/>
        <p:txBody>
          <a:bodyPr/>
          <a:lstStyle/>
          <a:p>
            <a:r>
              <a:rPr lang="en-CA" altLang="LID4096"/>
              <a:t>Always-on video is good for awareness</a:t>
            </a:r>
          </a:p>
          <a:p>
            <a:r>
              <a:rPr lang="en-CA" altLang="LID4096"/>
              <a:t>But threatens privacy, solitude</a:t>
            </a:r>
          </a:p>
          <a:p>
            <a:r>
              <a:rPr lang="en-CA" altLang="LID4096"/>
              <a:t>Distortion filtration may balance tension</a:t>
            </a:r>
          </a:p>
          <a:p>
            <a:pPr lvl="1"/>
            <a:r>
              <a:rPr lang="en-CA" altLang="LID4096"/>
              <a:t>Blur filter: range of levels around level 5</a:t>
            </a:r>
          </a:p>
          <a:p>
            <a:r>
              <a:rPr lang="en-CA" altLang="LID4096"/>
              <a:t>Large caveats</a:t>
            </a:r>
          </a:p>
        </p:txBody>
      </p:sp>
      <p:sp>
        <p:nvSpPr>
          <p:cNvPr id="88105" name="Rectangle 41">
            <a:extLst>
              <a:ext uri="{FF2B5EF4-FFF2-40B4-BE49-F238E27FC236}">
                <a16:creationId xmlns:a16="http://schemas.microsoft.com/office/drawing/2014/main" id="{9089125B-52E7-BC33-4BE0-5BD41115F83F}"/>
              </a:ext>
            </a:extLst>
          </p:cNvPr>
          <p:cNvSpPr>
            <a:spLocks noGrp="1" noChangeArrowheads="1"/>
          </p:cNvSpPr>
          <p:nvPr>
            <p:ph type="title" idx="4294967295"/>
          </p:nvPr>
        </p:nvSpPr>
        <p:spPr/>
        <p:txBody>
          <a:bodyPr/>
          <a:lstStyle/>
          <a:p>
            <a:r>
              <a:rPr lang="en-CA" altLang="LID4096"/>
              <a:t>Summary</a:t>
            </a: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5482</TotalTime>
  <Words>2028</Words>
  <Application>Microsoft Office PowerPoint</Application>
  <PresentationFormat>On-screen Show (4:3)</PresentationFormat>
  <Paragraphs>155</Paragraphs>
  <Slides>17</Slides>
  <Notes>8</Notes>
  <HiddenSlides>0</HiddenSlides>
  <MMClips>15</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2" baseType="lpstr">
      <vt:lpstr>Arial</vt:lpstr>
      <vt:lpstr>Tahoma</vt:lpstr>
      <vt:lpstr>Times New Roman</vt:lpstr>
      <vt:lpstr>Default Design</vt:lpstr>
      <vt:lpstr>Photo Editor Photo</vt:lpstr>
      <vt:lpstr>The Effects of Filtered Video on Awareness and Privacy</vt:lpstr>
      <vt:lpstr>Question</vt:lpstr>
      <vt:lpstr>Video Is Here</vt:lpstr>
      <vt:lpstr>Where Did Privacy Go?</vt:lpstr>
      <vt:lpstr>Distortion Filters Might Help</vt:lpstr>
      <vt:lpstr>Balance Awareness and Privacy</vt:lpstr>
      <vt:lpstr>Awareness and Privacy Metrics</vt:lpstr>
      <vt:lpstr>Blur and Pixelize Filter Levels</vt:lpstr>
      <vt:lpstr>Video Scenes Used</vt:lpstr>
      <vt:lpstr>Results: Blur Filter</vt:lpstr>
      <vt:lpstr>Results: Pixelize Filter</vt:lpstr>
      <vt:lpstr>Application of Results</vt:lpstr>
      <vt:lpstr>PowerPoint Presentation</vt:lpstr>
      <vt:lpstr>PowerPoint Presentation</vt:lpstr>
      <vt:lpstr>PowerPoint Presentation</vt:lpstr>
      <vt:lpstr>PowerPoint Presentation</vt:lpstr>
      <vt:lpstr>Summary</vt:lpstr>
    </vt:vector>
  </TitlesOfParts>
  <Company>University of Calgary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Effects of Filtration on Awareness and Privacy</dc:title>
  <dc:creator>Michael Boyle</dc:creator>
  <cp:lastModifiedBy>Saul Greenberg</cp:lastModifiedBy>
  <cp:revision>68</cp:revision>
  <dcterms:created xsi:type="dcterms:W3CDTF">2000-11-24T22:48:16Z</dcterms:created>
  <dcterms:modified xsi:type="dcterms:W3CDTF">2026-10-10T02:44:38Z</dcterms:modified>
</cp:coreProperties>
</file>