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60" r:id="rId5"/>
    <p:sldId id="261" r:id="rId6"/>
  </p:sldIdLst>
  <p:sldSz cx="9144000" cy="6858000" type="screen4x3"/>
  <p:notesSz cx="68580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52403" autoAdjust="0"/>
  </p:normalViewPr>
  <p:slideViewPr>
    <p:cSldViewPr>
      <p:cViewPr varScale="1">
        <p:scale>
          <a:sx n="64" d="100"/>
          <a:sy n="64" d="100"/>
        </p:scale>
        <p:origin x="132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93791544-171A-6027-E718-82ECBF04943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2FF914B7-4D3A-D2D2-46CB-618E5040637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LID4096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15346AD3-C7EA-6AB6-BA05-ECA974360E9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4113"/>
            <a:ext cx="29718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82FAF200-1EF4-FDE5-D150-DC8D7817530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74113"/>
            <a:ext cx="29718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877D2B2-7C0B-4F3E-AD74-1CF3113472F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268FF63-060B-DBE4-DCA0-E2B1BAC0E14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BC04590-8889-2D19-6794-AE86BAE8B5E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LID4096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256BEE2E-9238-4EC6-5F66-637DC1893E49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20775" y="692150"/>
            <a:ext cx="4618038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187728FF-25EF-EAB6-9B8D-6342F3083D8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87850"/>
            <a:ext cx="5029200" cy="415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7D51449E-6D02-DFC4-0611-1FD3913C618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113"/>
            <a:ext cx="29718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AB9BBFDE-CA71-F888-B734-1786963ED6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74113"/>
            <a:ext cx="29718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7C38977-B60D-494F-97A1-5362FB51A770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37E94A0-06E8-791C-7343-D4B404734B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FE393D-478D-4C28-AFAD-740EB701CB7F}" type="slidenum">
              <a:rPr lang="en-US" altLang="LID4096"/>
              <a:pPr/>
              <a:t>2</a:t>
            </a:fld>
            <a:endParaRPr lang="en-US" altLang="LID4096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05A6690E-EA36-74F3-85A7-718C24664C7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5863880-536D-3F59-8A3C-AFD6188E95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 sz="10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4C9FC81-2F5C-D995-8D1D-0CF8EF9619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ABD1D5-C3EF-430A-BB80-4090C40D3D77}" type="slidenum">
              <a:rPr lang="en-US" altLang="LID4096"/>
              <a:pPr/>
              <a:t>3</a:t>
            </a:fld>
            <a:endParaRPr lang="en-US" altLang="LID4096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14E3D4A0-644D-189E-6FA2-0F0EC8200E4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E2CD381-92AB-8FDF-4353-253C61B29C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FCD4B16-C06D-AA35-4AD6-6CD4DCD035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ADB6B1-A2FF-4D4B-9E1E-FFBDE8EAA08F}" type="slidenum">
              <a:rPr lang="en-US" altLang="LID4096"/>
              <a:pPr/>
              <a:t>4</a:t>
            </a:fld>
            <a:endParaRPr lang="en-US" altLang="LID4096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BC664D72-34EF-D3AC-2E76-5605F339556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87BE068A-775A-069B-7572-F624F53D57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A06D377-28D5-BA6B-714F-49F2584C6D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7D5E8E-E56B-4C06-8BC8-BFFF8910015D}" type="slidenum">
              <a:rPr lang="en-US" altLang="LID4096"/>
              <a:pPr/>
              <a:t>5</a:t>
            </a:fld>
            <a:endParaRPr lang="en-US" altLang="LID4096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B0327CC5-8E36-BCF0-D59D-897440FBA02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A13B253-98E4-D4EC-5F50-842DAFD6BB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>
            <a:extLst>
              <a:ext uri="{FF2B5EF4-FFF2-40B4-BE49-F238E27FC236}">
                <a16:creationId xmlns:a16="http://schemas.microsoft.com/office/drawing/2014/main" id="{F0719B64-4184-C808-5418-C2EE7BF73C2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3365500"/>
            <a:chOff x="0" y="0"/>
            <a:chExt cx="5760" cy="2120"/>
          </a:xfrm>
        </p:grpSpPr>
        <p:pic>
          <p:nvPicPr>
            <p:cNvPr id="17411" name="Picture 3">
              <a:extLst>
                <a:ext uri="{FF2B5EF4-FFF2-40B4-BE49-F238E27FC236}">
                  <a16:creationId xmlns:a16="http://schemas.microsoft.com/office/drawing/2014/main" id="{7FA317B1-9919-74FE-108C-E326EF040CF6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25"/>
            <a:stretch>
              <a:fillRect/>
            </a:stretch>
          </p:blipFill>
          <p:spPr bwMode="invGray">
            <a:xfrm>
              <a:off x="0" y="0"/>
              <a:ext cx="5760" cy="5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412" name="Picture 4">
              <a:extLst>
                <a:ext uri="{FF2B5EF4-FFF2-40B4-BE49-F238E27FC236}">
                  <a16:creationId xmlns:a16="http://schemas.microsoft.com/office/drawing/2014/main" id="{9805F444-B06A-D0D9-AB7C-863D9A15DFE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8" y="2059"/>
              <a:ext cx="2832" cy="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413" name="Rectangle 5">
            <a:extLst>
              <a:ext uri="{FF2B5EF4-FFF2-40B4-BE49-F238E27FC236}">
                <a16:creationId xmlns:a16="http://schemas.microsoft.com/office/drawing/2014/main" id="{638E33B4-4EAA-B556-8900-1D2AFE17469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90600" y="1905000"/>
            <a:ext cx="7772400" cy="1143000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LID4096" noProof="0"/>
              <a:t>Click to edit Master title style</a:t>
            </a: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5ECC8129-3197-D9C1-A8DE-05D11C726C1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686050" y="3492500"/>
            <a:ext cx="6102350" cy="1752600"/>
          </a:xfrm>
        </p:spPr>
        <p:txBody>
          <a:bodyPr/>
          <a:lstStyle>
            <a:lvl1pPr marL="0" indent="0" algn="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LID4096" noProof="0"/>
              <a:t>Click to edit Master subtitle style</a:t>
            </a:r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49B7E0EF-870A-F3F5-125C-7B59980CF3A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3359150" y="634365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17416" name="Rectangle 8">
            <a:extLst>
              <a:ext uri="{FF2B5EF4-FFF2-40B4-BE49-F238E27FC236}">
                <a16:creationId xmlns:a16="http://schemas.microsoft.com/office/drawing/2014/main" id="{2484E55F-C919-39D0-39CF-EE1F416DA60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6019800" y="634365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17417" name="Rectangle 9">
            <a:extLst>
              <a:ext uri="{FF2B5EF4-FFF2-40B4-BE49-F238E27FC236}">
                <a16:creationId xmlns:a16="http://schemas.microsoft.com/office/drawing/2014/main" id="{9914114E-4BD2-47A4-2BF7-A7750E7E28D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125413" y="63611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601E01A-EA3B-4F7F-954E-2A719AF30230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E3721-4335-921C-41FD-34D68DFE9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FD656-E779-89E6-873B-AEA323ED3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3650A-5CD2-BE75-5A58-A2DEF9702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A121C-3749-7EF7-0623-A85513B46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D09E6-0FA9-5360-D310-8F2B1DC91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9CB42C-8AD5-4C28-99AC-587A2222254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141011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2F51E-8450-63F6-0AF8-4893BEB97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F20714-4F35-2B67-F0AB-A8B49F5D2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985BF-7E6D-FE64-B37F-BC4B0FA54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4A0C4-4393-F401-1BFE-AB37282E2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68694-A02A-987B-D843-2F9CA5C9E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52A31-7CC3-4ED2-82B9-D98F19DD03B0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889766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F7026-2E61-14AA-D760-1067B11D8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C4E0E-2030-AC70-300B-34E4B9586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8613" y="1941513"/>
            <a:ext cx="4027487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243860-0000-6BDA-04E2-015E96049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08500" y="1941513"/>
            <a:ext cx="4029075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7A1EA1-218D-C84F-BAAD-67F84E2E9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D56265-10C1-34EF-4032-4A0E16197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D6B19E-8AAD-C665-E1BE-20706008B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DA9748-32EB-4866-B2C3-C97CC289CE7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980034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42BBE-7F10-BF1F-F538-FC769C834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A0C2B-07EA-6716-6421-A986954FF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FE3406-6E47-54D4-CBE1-33D860C08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B0FA95-B3B1-1BC3-07CA-A1E26358B7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7037C2-AC71-3F87-E9C9-4C96901D49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8F14DB-F313-2382-2931-2B9386CA5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88FAFB-7259-4C25-D831-C7D6E35E8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A43D66-B454-9367-DC48-95133960F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805E5D-A798-4253-A92A-63A5E599571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930778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032C8-E3FD-B2E2-6D50-9E26B3BC2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8F7D3C-E10F-39DA-74C0-9D40EF18A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70DEF0-7E0C-CA36-7417-E6D748DD6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39992C-A396-667D-86D3-6A70E6251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D97BD3-11EC-4C75-9239-B82E13C9E53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614374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CE4E53-13B4-1A7B-B1CC-B750DE1A6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8E674E-E6D2-C4CC-BECF-9F1746E14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C0AF-7CD8-46ED-224D-1EE6951D3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011079-8516-41C9-A401-FF39997B510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418505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EE79D-BB5F-337F-8F43-C02C970D6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E45CD-8ED2-5138-D2C6-69B2C9FB6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04D2B-4259-8205-B642-8B1902A08F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8B78F-12F0-3BA7-5504-137838640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D199C4-AF30-D877-D6ED-B729C6AB3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FE1BB2-0D9A-239E-496E-D6E3C7805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0501C4-F673-4F64-B944-2890D06E930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57122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F4274-4833-0EC1-7A59-3BBBD0F5E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45A70D-B380-4B09-0E6A-25FAF6573E0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992F7-8365-1BD6-CCFA-973211669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6221C6-CD64-3D2F-30E9-5B28E7BE4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3CF2CF-E39D-91D3-FBFA-3F514EAA8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C4F80D-226A-CE7E-F8DC-E0DC661F3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4A9A2-2B2B-44C4-A95D-D405998FFB66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336690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6DEA3-BA09-4328-7FB1-88E21C261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332384-FF0E-D08E-8D2D-4B02115F6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95747-C5FF-0047-F5A6-83336074E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9469E-55DD-64B3-ADA6-21732D19F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41A8B-17F0-8589-4A23-83E3D1677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9C47C1-A52B-4BB7-8D4F-548BD06F75F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685644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A5CFFF-2AD2-3E11-00C0-3764D5B4F2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96088" y="722313"/>
            <a:ext cx="215900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1EDB5E-C5E8-3EE4-7399-8ADA247E5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17500" y="722313"/>
            <a:ext cx="6326188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502D9A-BA4D-F9CB-4E86-537EF3886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23050-47DA-668B-7E80-5D6B143B0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59C455-A5C2-652C-9DA4-4452D8D86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FDD7EC-E56C-48FC-AAD9-110A500A4BF6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658725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>
            <a:extLst>
              <a:ext uri="{FF2B5EF4-FFF2-40B4-BE49-F238E27FC236}">
                <a16:creationId xmlns:a16="http://schemas.microsoft.com/office/drawing/2014/main" id="{F7CF3D5A-D515-F1CE-EA77-E9AC8AFE63E6}"/>
              </a:ext>
            </a:extLst>
          </p:cNvPr>
          <p:cNvGrpSpPr>
            <a:grpSpLocks/>
          </p:cNvGrpSpPr>
          <p:nvPr/>
        </p:nvGrpSpPr>
        <p:grpSpPr bwMode="auto">
          <a:xfrm>
            <a:off x="-7938" y="1636713"/>
            <a:ext cx="9148763" cy="4618037"/>
            <a:chOff x="-5" y="1031"/>
            <a:chExt cx="5763" cy="2909"/>
          </a:xfrm>
        </p:grpSpPr>
        <p:pic>
          <p:nvPicPr>
            <p:cNvPr id="16387" name="Picture 3">
              <a:extLst>
                <a:ext uri="{FF2B5EF4-FFF2-40B4-BE49-F238E27FC236}">
                  <a16:creationId xmlns:a16="http://schemas.microsoft.com/office/drawing/2014/main" id="{DDD43F89-82FC-5D01-BAD8-0D555D410D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778" y="3893"/>
              <a:ext cx="1980" cy="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88" name="Picture 4">
              <a:extLst>
                <a:ext uri="{FF2B5EF4-FFF2-40B4-BE49-F238E27FC236}">
                  <a16:creationId xmlns:a16="http://schemas.microsoft.com/office/drawing/2014/main" id="{1A4CB4A8-B634-9BFD-F2C3-DA6663596B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" y="1031"/>
              <a:ext cx="2832" cy="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389" name="Rectangle 5">
            <a:extLst>
              <a:ext uri="{FF2B5EF4-FFF2-40B4-BE49-F238E27FC236}">
                <a16:creationId xmlns:a16="http://schemas.microsoft.com/office/drawing/2014/main" id="{26EE5C1E-1400-3E0E-6881-0C251D02CC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17500" y="722313"/>
            <a:ext cx="863758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20D4DB2E-7D98-42B5-EA1D-50EE21BC1E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28613" y="1941513"/>
            <a:ext cx="820896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AAD8AF53-C1EA-5B06-9DC0-9BD96226B5B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33763" y="634365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LID4096"/>
          </a:p>
        </p:txBody>
      </p:sp>
      <p:sp>
        <p:nvSpPr>
          <p:cNvPr id="16392" name="Rectangle 8">
            <a:extLst>
              <a:ext uri="{FF2B5EF4-FFF2-40B4-BE49-F238E27FC236}">
                <a16:creationId xmlns:a16="http://schemas.microsoft.com/office/drawing/2014/main" id="{5EBE4E08-7C5E-F4D3-9616-970294FFD8F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108700" y="634365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endParaRPr lang="en-US" altLang="LID4096"/>
          </a:p>
        </p:txBody>
      </p:sp>
      <p:sp>
        <p:nvSpPr>
          <p:cNvPr id="16393" name="Rectangle 9">
            <a:extLst>
              <a:ext uri="{FF2B5EF4-FFF2-40B4-BE49-F238E27FC236}">
                <a16:creationId xmlns:a16="http://schemas.microsoft.com/office/drawing/2014/main" id="{8A70D111-88FA-6606-6470-B4367EE774D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46050" y="63611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</a:defRPr>
            </a:lvl1pPr>
          </a:lstStyle>
          <a:p>
            <a:fld id="{2C8C633A-450C-4DB5-9BDD-5BC74C4AF35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CCFF33"/>
        </a:buClr>
        <a:buSzPct val="70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99CC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6FF945D-4FAB-9A2F-CBC2-CA6D999222C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LID4096"/>
              <a:t>Balancing Awareness and Privacy in a Video Media Space Using Distortion Filtration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ED2F1F7A-4E78-D01F-FB48-CC0EB94010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81200" y="3492500"/>
            <a:ext cx="6807200" cy="1752600"/>
          </a:xfrm>
        </p:spPr>
        <p:txBody>
          <a:bodyPr/>
          <a:lstStyle/>
          <a:p>
            <a:r>
              <a:rPr lang="en-US" altLang="LID4096"/>
              <a:t>Michael Boyle and Saul Greenberg</a:t>
            </a:r>
          </a:p>
          <a:p>
            <a:r>
              <a:rPr lang="en-US" altLang="LID4096"/>
              <a:t>University of Calgary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6EBCCDC-75FE-24A5-E6CA-D90266AE4C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Outline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88B80216-E13A-8F6C-004C-CC6D874742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Always-on video for informal teleawareness</a:t>
            </a:r>
          </a:p>
          <a:p>
            <a:r>
              <a:rPr lang="en-US" altLang="LID4096"/>
              <a:t>Demonstration of current prototype</a:t>
            </a:r>
          </a:p>
          <a:p>
            <a:r>
              <a:rPr lang="en-US" altLang="LID4096"/>
              <a:t>Discussion of future directions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CFE4632-38D9-8E80-5DE8-89470CEDB1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Always-on video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502E9AC-FAAD-0402-D40C-44D8E2DA0F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LID4096"/>
              <a:t>Adding video may not improve outcome, but improves user satisfaction with process</a:t>
            </a:r>
          </a:p>
          <a:p>
            <a:pPr>
              <a:lnSpc>
                <a:spcPct val="90000"/>
              </a:lnSpc>
            </a:pPr>
            <a:r>
              <a:rPr lang="en-US" altLang="LID4096"/>
              <a:t>Best quality of service not always needed</a:t>
            </a:r>
          </a:p>
          <a:p>
            <a:pPr>
              <a:lnSpc>
                <a:spcPct val="90000"/>
              </a:lnSpc>
            </a:pPr>
            <a:r>
              <a:rPr lang="en-US" altLang="LID4096"/>
              <a:t>Privacy and solitude violations</a:t>
            </a:r>
          </a:p>
          <a:p>
            <a:pPr lvl="1">
              <a:lnSpc>
                <a:spcPct val="90000"/>
              </a:lnSpc>
            </a:pPr>
            <a:r>
              <a:rPr lang="en-US" altLang="LID4096"/>
              <a:t>Occur even among intimate participants</a:t>
            </a:r>
          </a:p>
          <a:p>
            <a:pPr>
              <a:lnSpc>
                <a:spcPct val="90000"/>
              </a:lnSpc>
            </a:pPr>
            <a:r>
              <a:rPr lang="en-US" altLang="LID4096"/>
              <a:t>Balancing awareness and privacy</a:t>
            </a:r>
          </a:p>
          <a:p>
            <a:pPr lvl="1">
              <a:lnSpc>
                <a:spcPct val="90000"/>
              </a:lnSpc>
            </a:pPr>
            <a:r>
              <a:rPr lang="en-US" altLang="LID4096"/>
              <a:t>Simplistic “closed door” approaches fail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FBB1AFC-DACE-54C3-81DD-FB79C736F2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Current prototype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D6F9A7D-2713-FD30-8D08-45DE63FD15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Presently incomplete</a:t>
            </a:r>
          </a:p>
          <a:p>
            <a:pPr lvl="1"/>
            <a:r>
              <a:rPr lang="en-US" altLang="LID4096"/>
              <a:t>Dyadic, video-only, poor connection setup UI</a:t>
            </a:r>
          </a:p>
          <a:p>
            <a:r>
              <a:rPr lang="en-US" altLang="LID4096"/>
              <a:t>Synthesis of several approaches</a:t>
            </a:r>
          </a:p>
          <a:p>
            <a:pPr lvl="1"/>
            <a:r>
              <a:rPr lang="en-US" altLang="LID4096"/>
              <a:t>Distortion filtration for privacy preservation</a:t>
            </a:r>
          </a:p>
          <a:p>
            <a:pPr lvl="1"/>
            <a:r>
              <a:rPr lang="en-US" altLang="LID4096"/>
              <a:t>Multiple QOS levels</a:t>
            </a:r>
          </a:p>
          <a:p>
            <a:pPr lvl="1"/>
            <a:r>
              <a:rPr lang="en-US" altLang="LID4096"/>
              <a:t>Mutual, cooperative QOS control</a:t>
            </a:r>
          </a:p>
          <a:p>
            <a:pPr lvl="1"/>
            <a:r>
              <a:rPr lang="en-US" altLang="LID4096"/>
              <a:t>Implicit and explicit QOS control constructs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4C4A744-6C5E-C5D1-E3D3-21A1D6DF11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Future directions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785F27F5-56C0-AC7A-AC3F-6CE5993334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Replace place-holders</a:t>
            </a:r>
          </a:p>
          <a:p>
            <a:pPr lvl="1"/>
            <a:r>
              <a:rPr lang="en-US" altLang="LID4096"/>
              <a:t>Distortion filter, level based on results of present study</a:t>
            </a:r>
          </a:p>
          <a:p>
            <a:pPr lvl="1"/>
            <a:r>
              <a:rPr lang="en-US" altLang="LID4096"/>
              <a:t>QOS control mechanism with environmental sensors (e.g., proximity)</a:t>
            </a:r>
          </a:p>
          <a:p>
            <a:pPr lvl="1"/>
            <a:r>
              <a:rPr lang="en-US" altLang="LID4096"/>
              <a:t>Data channel encryption algorithm</a:t>
            </a:r>
          </a:p>
          <a:p>
            <a:pPr lvl="1"/>
            <a:r>
              <a:rPr lang="en-US" altLang="LID4096"/>
              <a:t>Connection setup UI</a:t>
            </a:r>
          </a:p>
          <a:p>
            <a:r>
              <a:rPr lang="en-US" altLang="LID4096"/>
              <a:t>User testing and evaluation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tsy">
  <a:themeElements>
    <a:clrScheme name="Artsy 1">
      <a:dk1>
        <a:srgbClr val="000000"/>
      </a:dk1>
      <a:lt1>
        <a:srgbClr val="FFFFCC"/>
      </a:lt1>
      <a:dk2>
        <a:srgbClr val="4D4D4D"/>
      </a:dk2>
      <a:lt2>
        <a:srgbClr val="FFCC00"/>
      </a:lt2>
      <a:accent1>
        <a:srgbClr val="808000"/>
      </a:accent1>
      <a:accent2>
        <a:srgbClr val="CC9900"/>
      </a:accent2>
      <a:accent3>
        <a:srgbClr val="B2B2B2"/>
      </a:accent3>
      <a:accent4>
        <a:srgbClr val="DADAAE"/>
      </a:accent4>
      <a:accent5>
        <a:srgbClr val="C0C0AA"/>
      </a:accent5>
      <a:accent6>
        <a:srgbClr val="B98A00"/>
      </a:accent6>
      <a:hlink>
        <a:srgbClr val="CC6600"/>
      </a:hlink>
      <a:folHlink>
        <a:srgbClr val="969696"/>
      </a:folHlink>
    </a:clrScheme>
    <a:fontScheme name="Arts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Artsy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8080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C0C0AA"/>
        </a:accent5>
        <a:accent6>
          <a:srgbClr val="B98A00"/>
        </a:accent6>
        <a:hlink>
          <a:srgbClr val="CC66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sy 2">
        <a:dk1>
          <a:srgbClr val="660033"/>
        </a:dk1>
        <a:lt1>
          <a:srgbClr val="FFFFFF"/>
        </a:lt1>
        <a:dk2>
          <a:srgbClr val="B60009"/>
        </a:dk2>
        <a:lt2>
          <a:srgbClr val="B2B2B2"/>
        </a:lt2>
        <a:accent1>
          <a:srgbClr val="CCCC00"/>
        </a:accent1>
        <a:accent2>
          <a:srgbClr val="DE9ABC"/>
        </a:accent2>
        <a:accent3>
          <a:srgbClr val="FFFFFF"/>
        </a:accent3>
        <a:accent4>
          <a:srgbClr val="56002A"/>
        </a:accent4>
        <a:accent5>
          <a:srgbClr val="E2E2AA"/>
        </a:accent5>
        <a:accent6>
          <a:srgbClr val="C98BAA"/>
        </a:accent6>
        <a:hlink>
          <a:srgbClr val="FFAFA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sy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80808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tsy 4">
        <a:dk1>
          <a:srgbClr val="2C2C42"/>
        </a:dk1>
        <a:lt1>
          <a:srgbClr val="FFFFCC"/>
        </a:lt1>
        <a:dk2>
          <a:srgbClr val="666699"/>
        </a:dk2>
        <a:lt2>
          <a:srgbClr val="FFCC00"/>
        </a:lt2>
        <a:accent1>
          <a:srgbClr val="FF9933"/>
        </a:accent1>
        <a:accent2>
          <a:srgbClr val="808000"/>
        </a:accent2>
        <a:accent3>
          <a:srgbClr val="B8B8CA"/>
        </a:accent3>
        <a:accent4>
          <a:srgbClr val="DADAAE"/>
        </a:accent4>
        <a:accent5>
          <a:srgbClr val="FFCAAD"/>
        </a:accent5>
        <a:accent6>
          <a:srgbClr val="737300"/>
        </a:accent6>
        <a:hlink>
          <a:srgbClr val="CC6600"/>
        </a:hlink>
        <a:folHlink>
          <a:srgbClr val="33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sy 5">
        <a:dk1>
          <a:srgbClr val="50000F"/>
        </a:dk1>
        <a:lt1>
          <a:srgbClr val="FFCC00"/>
        </a:lt1>
        <a:dk2>
          <a:srgbClr val="800000"/>
        </a:dk2>
        <a:lt2>
          <a:srgbClr val="FFFFCC"/>
        </a:lt2>
        <a:accent1>
          <a:srgbClr val="808000"/>
        </a:accent1>
        <a:accent2>
          <a:srgbClr val="993366"/>
        </a:accent2>
        <a:accent3>
          <a:srgbClr val="C0AAAA"/>
        </a:accent3>
        <a:accent4>
          <a:srgbClr val="DAAE00"/>
        </a:accent4>
        <a:accent5>
          <a:srgbClr val="C0C0AA"/>
        </a:accent5>
        <a:accent6>
          <a:srgbClr val="8A2D5C"/>
        </a:accent6>
        <a:hlink>
          <a:srgbClr val="FF505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sy 6">
        <a:dk1>
          <a:srgbClr val="333300"/>
        </a:dk1>
        <a:lt1>
          <a:srgbClr val="FFCC00"/>
        </a:lt1>
        <a:dk2>
          <a:srgbClr val="666633"/>
        </a:dk2>
        <a:lt2>
          <a:srgbClr val="FFFFCC"/>
        </a:lt2>
        <a:accent1>
          <a:srgbClr val="8F7401"/>
        </a:accent1>
        <a:accent2>
          <a:srgbClr val="CC6600"/>
        </a:accent2>
        <a:accent3>
          <a:srgbClr val="B8B8AD"/>
        </a:accent3>
        <a:accent4>
          <a:srgbClr val="DAAE00"/>
        </a:accent4>
        <a:accent5>
          <a:srgbClr val="C6BCAA"/>
        </a:accent5>
        <a:accent6>
          <a:srgbClr val="B95C00"/>
        </a:accent6>
        <a:hlink>
          <a:srgbClr val="666699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tsy 7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Designs\Artsy.pot</Template>
  <TotalTime>348</TotalTime>
  <Words>153</Words>
  <Application>Microsoft Office PowerPoint</Application>
  <PresentationFormat>On-screen Show (4:3)</PresentationFormat>
  <Paragraphs>33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Times New Roman</vt:lpstr>
      <vt:lpstr>Arial</vt:lpstr>
      <vt:lpstr>Wingdings</vt:lpstr>
      <vt:lpstr>Artsy</vt:lpstr>
      <vt:lpstr>Balancing Awareness and Privacy in a Video Media Space Using Distortion Filtration</vt:lpstr>
      <vt:lpstr>Outline</vt:lpstr>
      <vt:lpstr>Always-on video</vt:lpstr>
      <vt:lpstr>Current prototype</vt:lpstr>
      <vt:lpstr>Future directions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Balancing Awareness and Privacy in a Video Media Space Using Distortion Filtration</dc:title>
  <dc:creator>Michael Boyle</dc:creator>
  <cp:lastModifiedBy>Saul Greenberg</cp:lastModifiedBy>
  <cp:revision>7</cp:revision>
  <dcterms:created xsi:type="dcterms:W3CDTF">2000-03-23T19:18:57Z</dcterms:created>
  <dcterms:modified xsi:type="dcterms:W3CDTF">2026-10-09T20:48:43Z</dcterms:modified>
</cp:coreProperties>
</file>