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350" r:id="rId2"/>
    <p:sldId id="351" r:id="rId3"/>
    <p:sldId id="352" r:id="rId4"/>
    <p:sldId id="385" r:id="rId5"/>
    <p:sldId id="383" r:id="rId6"/>
    <p:sldId id="384" r:id="rId7"/>
    <p:sldId id="368" r:id="rId8"/>
    <p:sldId id="386" r:id="rId9"/>
    <p:sldId id="367" r:id="rId10"/>
    <p:sldId id="365" r:id="rId11"/>
    <p:sldId id="388" r:id="rId12"/>
    <p:sldId id="389" r:id="rId13"/>
    <p:sldId id="369" r:id="rId14"/>
    <p:sldId id="394" r:id="rId15"/>
    <p:sldId id="396" r:id="rId16"/>
    <p:sldId id="397" r:id="rId17"/>
    <p:sldId id="400" r:id="rId18"/>
    <p:sldId id="401" r:id="rId19"/>
    <p:sldId id="402" r:id="rId20"/>
    <p:sldId id="410" r:id="rId21"/>
    <p:sldId id="406" r:id="rId22"/>
    <p:sldId id="403" r:id="rId23"/>
    <p:sldId id="404" r:id="rId24"/>
    <p:sldId id="405" r:id="rId25"/>
    <p:sldId id="375" r:id="rId26"/>
    <p:sldId id="376" r:id="rId27"/>
    <p:sldId id="378" r:id="rId28"/>
    <p:sldId id="379" r:id="rId29"/>
    <p:sldId id="380" r:id="rId30"/>
    <p:sldId id="377" r:id="rId31"/>
    <p:sldId id="381" r:id="rId32"/>
    <p:sldId id="409" r:id="rId33"/>
  </p:sldIdLst>
  <p:sldSz cx="9144000" cy="6858000" type="screen4x3"/>
  <p:notesSz cx="6985000" cy="9282113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86">
          <p15:clr>
            <a:srgbClr val="A4A3A4"/>
          </p15:clr>
        </p15:guide>
        <p15:guide id="2" pos="292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EAEAEA"/>
    <a:srgbClr val="99CCFF"/>
    <a:srgbClr val="CC9900"/>
    <a:srgbClr val="FFFF00"/>
    <a:srgbClr val="FF3300"/>
    <a:srgbClr val="33CC33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324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448"/>
    </p:cViewPr>
  </p:sorterViewPr>
  <p:notesViewPr>
    <p:cSldViewPr>
      <p:cViewPr varScale="1">
        <p:scale>
          <a:sx n="59" d="100"/>
          <a:sy n="59" d="100"/>
        </p:scale>
        <p:origin x="-1420" y="-97"/>
      </p:cViewPr>
      <p:guideLst>
        <p:guide orient="horz" pos="2186"/>
        <p:guide pos="292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4569468-71E3-202F-1181-817B523A44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2700" y="-635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98" tIns="0" rIns="19298" bIns="0" numCol="1" anchor="t" anchorCtr="0" compatLnSpc="1">
            <a:prstTxWarp prst="textNoShape">
              <a:avLst/>
            </a:prstTxWarp>
          </a:bodyPr>
          <a:lstStyle>
            <a:lvl1pPr algn="l" defTabSz="8937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D9C0CFF-D847-9EBE-8C1E-C655DBDDA51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49700" y="-635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98" tIns="0" rIns="19298" bIns="0" numCol="1" anchor="t" anchorCtr="0" compatLnSpc="1">
            <a:prstTxWarp prst="textNoShape">
              <a:avLst/>
            </a:prstTxWarp>
          </a:bodyPr>
          <a:lstStyle>
            <a:lvl1pPr algn="r" defTabSz="8937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C3E85D1-F530-8C0D-BA61-BDAAEA293D10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65225" y="687388"/>
            <a:ext cx="4652963" cy="3489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18E6C39B-AE39-A208-D901-0E6B26F04A9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411663"/>
            <a:ext cx="5181600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664" tIns="45028" rIns="91664" bIns="450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07B4E8F6-1826-3D3D-E109-E5B2A83F452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2700" y="8829675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98" tIns="0" rIns="19298" bIns="0" numCol="1" anchor="b" anchorCtr="0" compatLnSpc="1">
            <a:prstTxWarp prst="textNoShape">
              <a:avLst/>
            </a:prstTxWarp>
          </a:bodyPr>
          <a:lstStyle>
            <a:lvl1pPr algn="l" defTabSz="8937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EE5FD4A1-B309-A104-AF65-32E4005C9B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9700" y="8829675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298" tIns="0" rIns="19298" bIns="0" numCol="1" anchor="b" anchorCtr="0" compatLnSpc="1">
            <a:prstTxWarp prst="textNoShape">
              <a:avLst/>
            </a:prstTxWarp>
          </a:bodyPr>
          <a:lstStyle>
            <a:lvl1pPr algn="r" defTabSz="893763">
              <a:defRPr sz="1000" i="1"/>
            </a:lvl1pPr>
          </a:lstStyle>
          <a:p>
            <a:fld id="{E8817F9F-0616-4E90-9D2A-81D2012F2B6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49263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898525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46200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795463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84F38-9AF5-0DDF-9080-9E820CD9E0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E752BD-907F-11B4-A800-6B51B365D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FEB0F-2168-FFA9-A72F-C655E8135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6E2B2-49E8-19B0-5F77-6E983F1D2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FCB3E-52F3-EB48-6DBA-77F9F5318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51E6DE-5D69-40F8-A2DE-43A59BCDC3B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773052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85184-FC46-D888-4566-4C0CF7FD5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9F638-B9FA-18F5-B2CA-8B3F0BD26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9808F-00E9-17A6-CDEE-B66FE30C0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3A95F-A78A-FB13-3FCA-22BB3E69D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02A4EA-5CB3-4BF8-5513-90DCF8452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12C6C0-51E9-451F-9F07-144E3268408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275926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680EB-6E2C-A921-4B52-9E1BD5A1D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2B41F5-1A82-B307-5865-7D62695D7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14AF7A-03C3-EA40-602E-E78D242F3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53D0F-D723-565B-D84E-C302C696F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DFC99-E66E-DF76-D446-AFCD475CA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FB0DF4-624C-4646-82F0-16009862A7C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581752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314AD-6E02-FFA9-7411-D8350259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3A64A-D907-F943-BB74-A597BF924B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49173A-589A-EA4B-5AED-89C9822EEF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FD8942-44CC-A9E3-7AFF-9EE6AFC08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0E7BF1-0D77-79BA-F37B-280429676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5D6B32-5FD5-1B7D-53E8-3BE13C59E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24815D-52E1-4D8C-BF4D-4D8656E33951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322271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A978B-6B30-2BA2-5635-E02C7F003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3AA4A9-135D-2890-E89F-FF0580E6AD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C1D528-1148-B69E-8D0F-748B66BB5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2D3FFF-5CE6-8A65-355B-DD86C41DC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5EB756-8231-5294-B612-7FD158FC25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87E4DC-C6DE-712A-B0D8-F153765C3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ECA49-E94A-C76B-861C-AEF72B3BC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625F0F-8001-E84E-D41D-AC761D48D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B5182-E082-4B65-B7AF-6049D478C0C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19856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B1746-77DC-329D-F9A7-F9CAE0B83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DAFF82-2AD8-3CB7-B919-292F9615C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62F5C5-D0EB-26DC-4BEB-89F396A7F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E3F58-5786-CCDB-6792-6D943D390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E0872-B250-41E3-A8AB-17F257A6B08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11722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637F34-86A9-7843-4387-ECDF282F9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0DB7D2-77F6-0134-7E3B-FAD0F3985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F0253-1826-6FB7-D8AE-9C854678E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D16CA4-3224-4AD5-A6AB-8235FBE87A1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827521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F5695-967D-5411-7F12-EA732C23F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C49ED-731D-0234-0615-EEDA9C095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DF3D0-BCBE-27DB-6130-F528E90DD0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008E7-D4AC-6E65-1C45-F5D48A1FA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1D7B3-5825-91BF-2208-BB42D98D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661629-58CD-B104-0561-B03D24741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27C69-CFE1-4A1B-A422-3504E5617BE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487914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01CCD-2385-78E1-4FC3-8405C8AEB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8B14C6-BB9E-7ED0-B493-4C377BFE69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49549-B79F-E6FB-CE1A-330A959E73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43B42-8561-0528-6DE4-0E25F5F81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69BAC9-A4C9-1D5E-301B-E21DFE69B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5EE565-FF28-91EC-A6E7-A00DDEFF3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B0B233-4A65-4A52-9F03-355FA20CCA1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120867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160C9-BC62-3D55-9EFB-6D3EE1333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15AD13-7512-0C11-5EF2-0CA7C1A4C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A981C-5817-FDBE-5EF9-3ED50C08C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7873C-825A-B282-2120-C7105A86B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86CFCF-41A5-6C49-108B-5B034F847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806CD2-C34A-4E22-BE35-7C88FC797E7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830440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FACBFE-1593-D489-4685-F6EE4512EC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BA9101-9C36-BA2F-D8AD-28A14D9B0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748E6-FEE4-25A4-B212-A231C4B62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E41D3-D370-FEF5-D140-28F1FC099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3DF78-F325-3663-2E6F-875EBF801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685BE8-BE7C-4722-9D39-A2301237BAA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013010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97294A5-309C-1076-B58E-FCD4F4ED2C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8C5D005-F948-BDEB-132B-2EC2A10547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DE4F6F1-0A51-F383-2119-70C4F93B3C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LID4096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5DD8149-B281-956F-BA04-B6583BC1354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LID4096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499B420-AB35-9FDB-8902-D5BDAE9C278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AE68EA3-8615-4BDA-99FF-7BAC899AA62E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5DAAA19-48C8-ECE2-4C11-24C40BD72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0" y="6350"/>
            <a:ext cx="9129713" cy="684371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7EA0E8F7-9201-1BBF-4BE5-35B79F48850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975" y="1333500"/>
            <a:ext cx="776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SzPct val="75000"/>
        <a:buFont typeface="Symbol" panose="05050102010706020507" pitchFamily="18" charset="2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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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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3300"/>
        </a:buClr>
        <a:buFont typeface="Wingdings" panose="05000000000000000000" pitchFamily="2" charset="2"/>
        <a:buChar char="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w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7" name="Picture 11">
            <a:extLst>
              <a:ext uri="{FF2B5EF4-FFF2-40B4-BE49-F238E27FC236}">
                <a16:creationId xmlns:a16="http://schemas.microsoft.com/office/drawing/2014/main" id="{040F3E25-9F39-1E7B-2CF8-6E60C792EB6A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013" y="5602288"/>
            <a:ext cx="1371600" cy="102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>
            <a:extLst>
              <a:ext uri="{FF2B5EF4-FFF2-40B4-BE49-F238E27FC236}">
                <a16:creationId xmlns:a16="http://schemas.microsoft.com/office/drawing/2014/main" id="{5DDEFC00-7ED0-CD56-B22B-1124DA74C0F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413" y="4002088"/>
            <a:ext cx="1447800" cy="108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9F201917-ABD8-EAAF-EE90-32A474AD3301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3" y="5221288"/>
            <a:ext cx="1468437" cy="110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8" name="Rectangle 2">
            <a:extLst>
              <a:ext uri="{FF2B5EF4-FFF2-40B4-BE49-F238E27FC236}">
                <a16:creationId xmlns:a16="http://schemas.microsoft.com/office/drawing/2014/main" id="{7A148200-7F6E-C165-0384-AF0365486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5240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3600" b="1"/>
              <a:t>Judging People's Availability from Video Snapshots</a:t>
            </a:r>
            <a:r>
              <a:rPr lang="en-US" altLang="LID4096"/>
              <a:t> </a:t>
            </a:r>
          </a:p>
          <a:p>
            <a:pPr algn="ctr"/>
            <a:endParaRPr lang="en-US" altLang="LID4096"/>
          </a:p>
          <a:p>
            <a:pPr algn="ctr"/>
            <a:r>
              <a:rPr lang="en-US" altLang="LID4096" sz="3600"/>
              <a:t>Brad Johnson</a:t>
            </a:r>
            <a:br>
              <a:rPr lang="en-US" altLang="LID4096" sz="3600"/>
            </a:br>
            <a:r>
              <a:rPr lang="en-US" altLang="LID4096" sz="3600"/>
              <a:t>Saul Greenberg</a:t>
            </a:r>
            <a:endParaRPr lang="en-US" altLang="LID4096" sz="4400">
              <a:solidFill>
                <a:schemeClr val="tx2"/>
              </a:solidFill>
            </a:endParaRPr>
          </a:p>
        </p:txBody>
      </p:sp>
      <p:pic>
        <p:nvPicPr>
          <p:cNvPr id="4099" name="Picture 3">
            <a:extLst>
              <a:ext uri="{FF2B5EF4-FFF2-40B4-BE49-F238E27FC236}">
                <a16:creationId xmlns:a16="http://schemas.microsoft.com/office/drawing/2014/main" id="{F2969C6C-DD30-E9E8-C3CB-6F55DA0803AA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611688"/>
            <a:ext cx="6246813" cy="2246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3" name="Line 7">
            <a:extLst>
              <a:ext uri="{FF2B5EF4-FFF2-40B4-BE49-F238E27FC236}">
                <a16:creationId xmlns:a16="http://schemas.microsoft.com/office/drawing/2014/main" id="{0E3AB8A9-B527-C094-7CC3-23D57A00F56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27213" y="5145088"/>
            <a:ext cx="533400" cy="76200"/>
          </a:xfrm>
          <a:prstGeom prst="line">
            <a:avLst/>
          </a:prstGeom>
          <a:noFill/>
          <a:ln w="25400">
            <a:solidFill>
              <a:srgbClr val="FF0066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04" name="Line 8">
            <a:extLst>
              <a:ext uri="{FF2B5EF4-FFF2-40B4-BE49-F238E27FC236}">
                <a16:creationId xmlns:a16="http://schemas.microsoft.com/office/drawing/2014/main" id="{003E31C3-6ED7-7603-137A-4494FA21C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0613" y="5145088"/>
            <a:ext cx="4648200" cy="1371600"/>
          </a:xfrm>
          <a:prstGeom prst="line">
            <a:avLst/>
          </a:prstGeom>
          <a:noFill/>
          <a:ln w="25400">
            <a:solidFill>
              <a:srgbClr val="FF0066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08" name="Line 12">
            <a:extLst>
              <a:ext uri="{FF2B5EF4-FFF2-40B4-BE49-F238E27FC236}">
                <a16:creationId xmlns:a16="http://schemas.microsoft.com/office/drawing/2014/main" id="{849B7651-9ACA-EF03-D1DF-02B4A1AAFE45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7213" y="5221288"/>
            <a:ext cx="5105400" cy="1295400"/>
          </a:xfrm>
          <a:prstGeom prst="line">
            <a:avLst/>
          </a:prstGeom>
          <a:noFill/>
          <a:ln w="25400">
            <a:solidFill>
              <a:srgbClr val="FF0066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B949BA6B-E672-9A78-9413-B9855C7D5A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Success of real time distributed groupware tied to contact facilitation </a:t>
            </a:r>
          </a:p>
          <a:p>
            <a:pPr lvl="1"/>
            <a:r>
              <a:rPr lang="en-US" altLang="LID4096"/>
              <a:t>awareness of each other</a:t>
            </a:r>
          </a:p>
          <a:p>
            <a:pPr lvl="1"/>
            <a:r>
              <a:rPr lang="en-US" altLang="LID4096"/>
              <a:t>ease of establishing casual communication</a:t>
            </a:r>
          </a:p>
          <a:p>
            <a:pPr>
              <a:lnSpc>
                <a:spcPct val="200000"/>
              </a:lnSpc>
            </a:pPr>
            <a:r>
              <a:rPr lang="en-US" altLang="LID4096"/>
              <a:t>Research Question:</a:t>
            </a:r>
          </a:p>
          <a:p>
            <a:pPr lvl="1"/>
            <a:r>
              <a:rPr lang="en-US" altLang="LID4096"/>
              <a:t>what information do people use to judge availability of others? 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138938B-3EBC-A6D4-F748-1DAB0EFDD3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Message &amp; Question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2632109-3CAB-D81C-48A0-085C272BC5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Problem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BA7E5AE-9C0E-D00F-244E-8DE727442F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14800"/>
          </a:xfrm>
          <a:noFill/>
          <a:ln/>
        </p:spPr>
        <p:txBody>
          <a:bodyPr/>
          <a:lstStyle/>
          <a:p>
            <a:r>
              <a:rPr lang="en-US" altLang="LID4096"/>
              <a:t>	Real time distributed groupware can only work after people make contact with each other</a:t>
            </a:r>
          </a:p>
        </p:txBody>
      </p:sp>
      <p:grpSp>
        <p:nvGrpSpPr>
          <p:cNvPr id="6172" name="Group 28">
            <a:extLst>
              <a:ext uri="{FF2B5EF4-FFF2-40B4-BE49-F238E27FC236}">
                <a16:creationId xmlns:a16="http://schemas.microsoft.com/office/drawing/2014/main" id="{37DB6E32-B6F0-5F67-A96A-7AEE06ECBE18}"/>
              </a:ext>
            </a:extLst>
          </p:cNvPr>
          <p:cNvGrpSpPr>
            <a:grpSpLocks/>
          </p:cNvGrpSpPr>
          <p:nvPr/>
        </p:nvGrpSpPr>
        <p:grpSpPr bwMode="auto">
          <a:xfrm>
            <a:off x="1028700" y="3468688"/>
            <a:ext cx="2743200" cy="2416175"/>
            <a:chOff x="648" y="2185"/>
            <a:chExt cx="1728" cy="1522"/>
          </a:xfrm>
        </p:grpSpPr>
        <p:grpSp>
          <p:nvGrpSpPr>
            <p:cNvPr id="6160" name="Group 16">
              <a:extLst>
                <a:ext uri="{FF2B5EF4-FFF2-40B4-BE49-F238E27FC236}">
                  <a16:creationId xmlns:a16="http://schemas.microsoft.com/office/drawing/2014/main" id="{47D4583B-E566-0945-A036-11078F8503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4" y="2386"/>
              <a:ext cx="1292" cy="782"/>
              <a:chOff x="1084" y="2386"/>
              <a:chExt cx="1292" cy="782"/>
            </a:xfrm>
          </p:grpSpPr>
          <p:grpSp>
            <p:nvGrpSpPr>
              <p:cNvPr id="6150" name="Group 6">
                <a:extLst>
                  <a:ext uri="{FF2B5EF4-FFF2-40B4-BE49-F238E27FC236}">
                    <a16:creationId xmlns:a16="http://schemas.microsoft.com/office/drawing/2014/main" id="{5C6C80E2-9465-DF98-0B1B-540480EEE7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84" y="2692"/>
                <a:ext cx="1292" cy="476"/>
                <a:chOff x="1084" y="2692"/>
                <a:chExt cx="1292" cy="476"/>
              </a:xfrm>
            </p:grpSpPr>
            <p:sp>
              <p:nvSpPr>
                <p:cNvPr id="6148" name="Oval 4">
                  <a:extLst>
                    <a:ext uri="{FF2B5EF4-FFF2-40B4-BE49-F238E27FC236}">
                      <a16:creationId xmlns:a16="http://schemas.microsoft.com/office/drawing/2014/main" id="{3420E7B9-402F-BC20-D5EE-AF680E04F0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" y="2716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6149" name="Oval 5">
                  <a:extLst>
                    <a:ext uri="{FF2B5EF4-FFF2-40B4-BE49-F238E27FC236}">
                      <a16:creationId xmlns:a16="http://schemas.microsoft.com/office/drawing/2014/main" id="{BF00BDDF-812E-EB0F-6A82-CED86DD9B9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84" y="2692"/>
                  <a:ext cx="1292" cy="45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6153" name="Group 9">
                <a:extLst>
                  <a:ext uri="{FF2B5EF4-FFF2-40B4-BE49-F238E27FC236}">
                    <a16:creationId xmlns:a16="http://schemas.microsoft.com/office/drawing/2014/main" id="{F5B5C9EB-CE2B-7CB4-5040-3A25B81555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5" y="2386"/>
                <a:ext cx="474" cy="592"/>
                <a:chOff x="1875" y="2386"/>
                <a:chExt cx="474" cy="592"/>
              </a:xfrm>
            </p:grpSpPr>
            <p:sp>
              <p:nvSpPr>
                <p:cNvPr id="6151" name="AutoShape 7">
                  <a:extLst>
                    <a:ext uri="{FF2B5EF4-FFF2-40B4-BE49-F238E27FC236}">
                      <a16:creationId xmlns:a16="http://schemas.microsoft.com/office/drawing/2014/main" id="{CF7FC20D-B841-A5FB-6394-A45EF23FF2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869" y="2498"/>
                  <a:ext cx="522" cy="43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6152" name="Rectangle 8">
                  <a:extLst>
                    <a:ext uri="{FF2B5EF4-FFF2-40B4-BE49-F238E27FC236}">
                      <a16:creationId xmlns:a16="http://schemas.microsoft.com/office/drawing/2014/main" id="{5A2A3B12-0036-9AF1-BE97-2E05BA5CA3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875" y="2386"/>
                  <a:ext cx="45" cy="57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6158" name="Group 14">
                <a:extLst>
                  <a:ext uri="{FF2B5EF4-FFF2-40B4-BE49-F238E27FC236}">
                    <a16:creationId xmlns:a16="http://schemas.microsoft.com/office/drawing/2014/main" id="{4A46691C-B711-A8DA-37ED-F8483CA2E1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77" y="2848"/>
                <a:ext cx="210" cy="65"/>
                <a:chOff x="1577" y="2848"/>
                <a:chExt cx="210" cy="65"/>
              </a:xfrm>
            </p:grpSpPr>
            <p:grpSp>
              <p:nvGrpSpPr>
                <p:cNvPr id="6156" name="Group 12">
                  <a:extLst>
                    <a:ext uri="{FF2B5EF4-FFF2-40B4-BE49-F238E27FC236}">
                      <a16:creationId xmlns:a16="http://schemas.microsoft.com/office/drawing/2014/main" id="{4627C881-8AAB-D1A6-6F43-BDBB0BA4B1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78" y="2848"/>
                  <a:ext cx="209" cy="65"/>
                  <a:chOff x="1578" y="2848"/>
                  <a:chExt cx="209" cy="65"/>
                </a:xfrm>
              </p:grpSpPr>
              <p:sp>
                <p:nvSpPr>
                  <p:cNvPr id="6154" name="Arc 10">
                    <a:extLst>
                      <a:ext uri="{FF2B5EF4-FFF2-40B4-BE49-F238E27FC236}">
                        <a16:creationId xmlns:a16="http://schemas.microsoft.com/office/drawing/2014/main" id="{F9579D29-0483-B8B9-A0E0-87076C244D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82" y="2848"/>
                    <a:ext cx="105" cy="65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97"/>
                      <a:gd name="T1" fmla="*/ 0 h 21600"/>
                      <a:gd name="T2" fmla="*/ 21597 w 21597"/>
                      <a:gd name="T3" fmla="*/ 21265 h 21600"/>
                      <a:gd name="T4" fmla="*/ 0 w 21597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7" h="21600" fill="none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</a:path>
                      <a:path w="21597" h="21600" stroke="0" extrusionOk="0">
                        <a:moveTo>
                          <a:pt x="0" y="0"/>
                        </a:moveTo>
                        <a:cubicBezTo>
                          <a:pt x="11798" y="0"/>
                          <a:pt x="21414" y="9467"/>
                          <a:pt x="21597" y="21264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6155" name="Arc 11">
                    <a:extLst>
                      <a:ext uri="{FF2B5EF4-FFF2-40B4-BE49-F238E27FC236}">
                        <a16:creationId xmlns:a16="http://schemas.microsoft.com/office/drawing/2014/main" id="{D3A4F722-EDAC-52DD-5787-7C1375F7B8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78" y="2849"/>
                    <a:ext cx="105" cy="64"/>
                  </a:xfrm>
                  <a:custGeom>
                    <a:avLst/>
                    <a:gdLst>
                      <a:gd name="G0" fmla="+- 21597 0 0"/>
                      <a:gd name="G1" fmla="+- 21599 0 0"/>
                      <a:gd name="G2" fmla="+- 21600 0 0"/>
                      <a:gd name="T0" fmla="*/ 0 w 21597"/>
                      <a:gd name="T1" fmla="*/ 21264 h 21599"/>
                      <a:gd name="T2" fmla="*/ 21393 w 21597"/>
                      <a:gd name="T3" fmla="*/ 0 h 21599"/>
                      <a:gd name="T4" fmla="*/ 21597 w 21597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7" h="21599" fill="none" extrusionOk="0">
                        <a:moveTo>
                          <a:pt x="-1" y="21263"/>
                        </a:moveTo>
                        <a:cubicBezTo>
                          <a:pt x="181" y="9546"/>
                          <a:pt x="9674" y="110"/>
                          <a:pt x="21392" y="-1"/>
                        </a:cubicBezTo>
                      </a:path>
                      <a:path w="21597" h="21599" stroke="0" extrusionOk="0">
                        <a:moveTo>
                          <a:pt x="-1" y="21263"/>
                        </a:moveTo>
                        <a:cubicBezTo>
                          <a:pt x="181" y="9546"/>
                          <a:pt x="9674" y="110"/>
                          <a:pt x="21392" y="-1"/>
                        </a:cubicBezTo>
                        <a:lnTo>
                          <a:pt x="21597" y="21599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6157" name="Line 13">
                  <a:extLst>
                    <a:ext uri="{FF2B5EF4-FFF2-40B4-BE49-F238E27FC236}">
                      <a16:creationId xmlns:a16="http://schemas.microsoft.com/office/drawing/2014/main" id="{C9175028-0FC4-EA1A-412C-6EC1C54810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77" y="2911"/>
                  <a:ext cx="21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6159" name="Line 15">
                <a:extLst>
                  <a:ext uri="{FF2B5EF4-FFF2-40B4-BE49-F238E27FC236}">
                    <a16:creationId xmlns:a16="http://schemas.microsoft.com/office/drawing/2014/main" id="{CC248F09-4807-20F6-F86D-ABD8606B36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83" y="2894"/>
                <a:ext cx="61" cy="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6171" name="Group 27">
              <a:extLst>
                <a:ext uri="{FF2B5EF4-FFF2-40B4-BE49-F238E27FC236}">
                  <a16:creationId xmlns:a16="http://schemas.microsoft.com/office/drawing/2014/main" id="{8D954302-A241-8A15-DC9C-40CCBF01FC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8" y="2185"/>
              <a:ext cx="1005" cy="1522"/>
              <a:chOff x="648" y="2185"/>
              <a:chExt cx="1005" cy="1522"/>
            </a:xfrm>
          </p:grpSpPr>
          <p:sp>
            <p:nvSpPr>
              <p:cNvPr id="6161" name="Line 17">
                <a:extLst>
                  <a:ext uri="{FF2B5EF4-FFF2-40B4-BE49-F238E27FC236}">
                    <a16:creationId xmlns:a16="http://schemas.microsoft.com/office/drawing/2014/main" id="{4F17D4E3-D9A7-AB26-4A2E-1E3D7F364B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48" y="3112"/>
                <a:ext cx="552" cy="1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162" name="Line 18">
                <a:extLst>
                  <a:ext uri="{FF2B5EF4-FFF2-40B4-BE49-F238E27FC236}">
                    <a16:creationId xmlns:a16="http://schemas.microsoft.com/office/drawing/2014/main" id="{E4651721-5D91-5836-1580-210DCD9C30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3" y="3240"/>
                <a:ext cx="297" cy="46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163" name="Line 19">
                <a:extLst>
                  <a:ext uri="{FF2B5EF4-FFF2-40B4-BE49-F238E27FC236}">
                    <a16:creationId xmlns:a16="http://schemas.microsoft.com/office/drawing/2014/main" id="{BCEF9294-88A2-11C6-92A7-05BFC35B2F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45" y="2560"/>
                <a:ext cx="251" cy="3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164" name="Line 20">
                <a:extLst>
                  <a:ext uri="{FF2B5EF4-FFF2-40B4-BE49-F238E27FC236}">
                    <a16:creationId xmlns:a16="http://schemas.microsoft.com/office/drawing/2014/main" id="{1DF5790E-FAFC-C5DC-8B39-A757E12325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02" y="2740"/>
                <a:ext cx="53" cy="2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165" name="Line 21">
                <a:extLst>
                  <a:ext uri="{FF2B5EF4-FFF2-40B4-BE49-F238E27FC236}">
                    <a16:creationId xmlns:a16="http://schemas.microsoft.com/office/drawing/2014/main" id="{40B8AAA6-B928-87A7-AB26-5DC912A75A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6" y="2555"/>
                <a:ext cx="79" cy="21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166" name="Arc 22">
                <a:extLst>
                  <a:ext uri="{FF2B5EF4-FFF2-40B4-BE49-F238E27FC236}">
                    <a16:creationId xmlns:a16="http://schemas.microsoft.com/office/drawing/2014/main" id="{77849C31-DC61-42F3-BD82-ACB5CE273E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" y="2355"/>
                <a:ext cx="479" cy="327"/>
              </a:xfrm>
              <a:custGeom>
                <a:avLst/>
                <a:gdLst>
                  <a:gd name="G0" fmla="+- 20303 0 0"/>
                  <a:gd name="G1" fmla="+- 18867 0 0"/>
                  <a:gd name="G2" fmla="+- 21600 0 0"/>
                  <a:gd name="T0" fmla="*/ 0 w 20303"/>
                  <a:gd name="T1" fmla="*/ 11494 h 18867"/>
                  <a:gd name="T2" fmla="*/ 9786 w 20303"/>
                  <a:gd name="T3" fmla="*/ 0 h 18867"/>
                  <a:gd name="T4" fmla="*/ 20303 w 20303"/>
                  <a:gd name="T5" fmla="*/ 18867 h 188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3" h="18867" fill="none" extrusionOk="0">
                    <a:moveTo>
                      <a:pt x="0" y="11494"/>
                    </a:moveTo>
                    <a:cubicBezTo>
                      <a:pt x="1773" y="6610"/>
                      <a:pt x="5247" y="2529"/>
                      <a:pt x="9786" y="0"/>
                    </a:cubicBezTo>
                  </a:path>
                  <a:path w="20303" h="18867" stroke="0" extrusionOk="0">
                    <a:moveTo>
                      <a:pt x="0" y="11494"/>
                    </a:moveTo>
                    <a:cubicBezTo>
                      <a:pt x="1773" y="6610"/>
                      <a:pt x="5247" y="2529"/>
                      <a:pt x="9786" y="0"/>
                    </a:cubicBezTo>
                    <a:lnTo>
                      <a:pt x="20303" y="1886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167" name="Oval 23">
                <a:extLst>
                  <a:ext uri="{FF2B5EF4-FFF2-40B4-BE49-F238E27FC236}">
                    <a16:creationId xmlns:a16="http://schemas.microsoft.com/office/drawing/2014/main" id="{5A5C8FAA-4101-0741-E271-E5DBE4932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" y="2185"/>
                <a:ext cx="239" cy="32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168" name="Line 24">
                <a:extLst>
                  <a:ext uri="{FF2B5EF4-FFF2-40B4-BE49-F238E27FC236}">
                    <a16:creationId xmlns:a16="http://schemas.microsoft.com/office/drawing/2014/main" id="{299B722D-142A-116F-1390-A369ECB318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74" y="2550"/>
                <a:ext cx="82" cy="1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169" name="Line 25">
                <a:extLst>
                  <a:ext uri="{FF2B5EF4-FFF2-40B4-BE49-F238E27FC236}">
                    <a16:creationId xmlns:a16="http://schemas.microsoft.com/office/drawing/2014/main" id="{A0FFCF3B-37B7-CF8D-4270-EDAF92C3FD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48" y="2730"/>
                <a:ext cx="127" cy="3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170" name="Line 26">
                <a:extLst>
                  <a:ext uri="{FF2B5EF4-FFF2-40B4-BE49-F238E27FC236}">
                    <a16:creationId xmlns:a16="http://schemas.microsoft.com/office/drawing/2014/main" id="{63615EA8-C6BD-8D94-8280-8FEFA20823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315" y="2767"/>
                <a:ext cx="338" cy="7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6185" name="Group 41">
            <a:extLst>
              <a:ext uri="{FF2B5EF4-FFF2-40B4-BE49-F238E27FC236}">
                <a16:creationId xmlns:a16="http://schemas.microsoft.com/office/drawing/2014/main" id="{A8746ECF-D74D-632C-2371-299640961E77}"/>
              </a:ext>
            </a:extLst>
          </p:cNvPr>
          <p:cNvGrpSpPr>
            <a:grpSpLocks/>
          </p:cNvGrpSpPr>
          <p:nvPr/>
        </p:nvGrpSpPr>
        <p:grpSpPr bwMode="auto">
          <a:xfrm>
            <a:off x="5610225" y="3767138"/>
            <a:ext cx="2051050" cy="1241425"/>
            <a:chOff x="3534" y="2373"/>
            <a:chExt cx="1292" cy="782"/>
          </a:xfrm>
        </p:grpSpPr>
        <p:grpSp>
          <p:nvGrpSpPr>
            <p:cNvPr id="6175" name="Group 31">
              <a:extLst>
                <a:ext uri="{FF2B5EF4-FFF2-40B4-BE49-F238E27FC236}">
                  <a16:creationId xmlns:a16="http://schemas.microsoft.com/office/drawing/2014/main" id="{26078E3C-0D1D-AC16-3FD5-4BF725AD08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34" y="2679"/>
              <a:ext cx="1292" cy="476"/>
              <a:chOff x="3534" y="2679"/>
              <a:chExt cx="1292" cy="476"/>
            </a:xfrm>
          </p:grpSpPr>
          <p:sp>
            <p:nvSpPr>
              <p:cNvPr id="6173" name="Oval 29">
                <a:extLst>
                  <a:ext uri="{FF2B5EF4-FFF2-40B4-BE49-F238E27FC236}">
                    <a16:creationId xmlns:a16="http://schemas.microsoft.com/office/drawing/2014/main" id="{3359EF22-D19B-ADED-83F3-4B3BC0133A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4" y="2703"/>
                <a:ext cx="1292" cy="45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174" name="Oval 30">
                <a:extLst>
                  <a:ext uri="{FF2B5EF4-FFF2-40B4-BE49-F238E27FC236}">
                    <a16:creationId xmlns:a16="http://schemas.microsoft.com/office/drawing/2014/main" id="{814F3D7C-FCE0-6B1D-16EC-0EAE79BF56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4" y="2679"/>
                <a:ext cx="1292" cy="452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6178" name="Group 34">
              <a:extLst>
                <a:ext uri="{FF2B5EF4-FFF2-40B4-BE49-F238E27FC236}">
                  <a16:creationId xmlns:a16="http://schemas.microsoft.com/office/drawing/2014/main" id="{511B31B3-B126-5F60-869C-4E3ADA17FA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1" y="2373"/>
              <a:ext cx="474" cy="592"/>
              <a:chOff x="3561" y="2373"/>
              <a:chExt cx="474" cy="592"/>
            </a:xfrm>
          </p:grpSpPr>
          <p:sp>
            <p:nvSpPr>
              <p:cNvPr id="6176" name="AutoShape 32">
                <a:extLst>
                  <a:ext uri="{FF2B5EF4-FFF2-40B4-BE49-F238E27FC236}">
                    <a16:creationId xmlns:a16="http://schemas.microsoft.com/office/drawing/2014/main" id="{7408E1B0-2DDC-C281-2E2C-B0836DC7D5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5720000" flipH="1" flipV="1">
                <a:off x="3518" y="2486"/>
                <a:ext cx="522" cy="436"/>
              </a:xfrm>
              <a:custGeom>
                <a:avLst/>
                <a:gdLst>
                  <a:gd name="G0" fmla="+- 2645 0 0"/>
                  <a:gd name="G1" fmla="+- 21600 0 2645"/>
                  <a:gd name="G2" fmla="*/ 2645 1 2"/>
                  <a:gd name="G3" fmla="+- 21600 0 G2"/>
                  <a:gd name="G4" fmla="+/ 2645 21600 2"/>
                  <a:gd name="G5" fmla="+/ G1 0 2"/>
                  <a:gd name="G6" fmla="*/ 21600 21600 2645"/>
                  <a:gd name="G7" fmla="*/ G6 1 2"/>
                  <a:gd name="G8" fmla="+- 21600 0 G7"/>
                  <a:gd name="G9" fmla="*/ 21600 1 2"/>
                  <a:gd name="G10" fmla="+- 2645 0 G9"/>
                  <a:gd name="G11" fmla="?: G10 G8 0"/>
                  <a:gd name="G12" fmla="?: G10 G7 21600"/>
                  <a:gd name="T0" fmla="*/ 20277 w 21600"/>
                  <a:gd name="T1" fmla="*/ 10800 h 21600"/>
                  <a:gd name="T2" fmla="*/ 10800 w 21600"/>
                  <a:gd name="T3" fmla="*/ 21600 h 21600"/>
                  <a:gd name="T4" fmla="*/ 1323 w 21600"/>
                  <a:gd name="T5" fmla="*/ 10800 h 21600"/>
                  <a:gd name="T6" fmla="*/ 10800 w 21600"/>
                  <a:gd name="T7" fmla="*/ 0 h 21600"/>
                  <a:gd name="T8" fmla="*/ 3123 w 21600"/>
                  <a:gd name="T9" fmla="*/ 3123 h 21600"/>
                  <a:gd name="T10" fmla="*/ 18477 w 21600"/>
                  <a:gd name="T11" fmla="*/ 1847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2645" y="21600"/>
                    </a:lnTo>
                    <a:lnTo>
                      <a:pt x="18955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6177" name="Rectangle 33">
                <a:extLst>
                  <a:ext uri="{FF2B5EF4-FFF2-40B4-BE49-F238E27FC236}">
                    <a16:creationId xmlns:a16="http://schemas.microsoft.com/office/drawing/2014/main" id="{F97FF474-A2EA-A8BD-AC5B-FB763C5869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120000">
                <a:off x="3990" y="2373"/>
                <a:ext cx="45" cy="57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6183" name="Group 39">
              <a:extLst>
                <a:ext uri="{FF2B5EF4-FFF2-40B4-BE49-F238E27FC236}">
                  <a16:creationId xmlns:a16="http://schemas.microsoft.com/office/drawing/2014/main" id="{37CBC14F-5F72-32EC-CB18-112F9D560E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89" y="2995"/>
              <a:ext cx="210" cy="65"/>
              <a:chOff x="4289" y="2995"/>
              <a:chExt cx="210" cy="65"/>
            </a:xfrm>
          </p:grpSpPr>
          <p:grpSp>
            <p:nvGrpSpPr>
              <p:cNvPr id="6181" name="Group 37">
                <a:extLst>
                  <a:ext uri="{FF2B5EF4-FFF2-40B4-BE49-F238E27FC236}">
                    <a16:creationId xmlns:a16="http://schemas.microsoft.com/office/drawing/2014/main" id="{B0F98814-EA64-6860-265B-F10D0773C4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0" y="2995"/>
                <a:ext cx="209" cy="65"/>
                <a:chOff x="4290" y="2995"/>
                <a:chExt cx="209" cy="65"/>
              </a:xfrm>
            </p:grpSpPr>
            <p:sp>
              <p:nvSpPr>
                <p:cNvPr id="6179" name="Arc 35">
                  <a:extLst>
                    <a:ext uri="{FF2B5EF4-FFF2-40B4-BE49-F238E27FC236}">
                      <a16:creationId xmlns:a16="http://schemas.microsoft.com/office/drawing/2014/main" id="{6C3B6100-9668-736D-3353-2196284FD5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90" y="2996"/>
                  <a:ext cx="105" cy="64"/>
                </a:xfrm>
                <a:custGeom>
                  <a:avLst/>
                  <a:gdLst>
                    <a:gd name="G0" fmla="+- 21597 0 0"/>
                    <a:gd name="G1" fmla="+- 21599 0 0"/>
                    <a:gd name="G2" fmla="+- 21600 0 0"/>
                    <a:gd name="T0" fmla="*/ 0 w 21597"/>
                    <a:gd name="T1" fmla="*/ 21264 h 21599"/>
                    <a:gd name="T2" fmla="*/ 21393 w 21597"/>
                    <a:gd name="T3" fmla="*/ 0 h 21599"/>
                    <a:gd name="T4" fmla="*/ 21597 w 21597"/>
                    <a:gd name="T5" fmla="*/ 21599 h 215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97" h="21599" fill="none" extrusionOk="0">
                      <a:moveTo>
                        <a:pt x="-1" y="21263"/>
                      </a:moveTo>
                      <a:cubicBezTo>
                        <a:pt x="181" y="9546"/>
                        <a:pt x="9674" y="110"/>
                        <a:pt x="21392" y="-1"/>
                      </a:cubicBezTo>
                    </a:path>
                    <a:path w="21597" h="21599" stroke="0" extrusionOk="0">
                      <a:moveTo>
                        <a:pt x="-1" y="21263"/>
                      </a:moveTo>
                      <a:cubicBezTo>
                        <a:pt x="181" y="9546"/>
                        <a:pt x="9674" y="110"/>
                        <a:pt x="21392" y="-1"/>
                      </a:cubicBezTo>
                      <a:lnTo>
                        <a:pt x="21597" y="2159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6180" name="Arc 36">
                  <a:extLst>
                    <a:ext uri="{FF2B5EF4-FFF2-40B4-BE49-F238E27FC236}">
                      <a16:creationId xmlns:a16="http://schemas.microsoft.com/office/drawing/2014/main" id="{7419F019-C4A4-2E43-A935-F34F0295EA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4" y="2995"/>
                  <a:ext cx="105" cy="65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597"/>
                    <a:gd name="T1" fmla="*/ 0 h 21600"/>
                    <a:gd name="T2" fmla="*/ 21597 w 21597"/>
                    <a:gd name="T3" fmla="*/ 21265 h 21600"/>
                    <a:gd name="T4" fmla="*/ 0 w 21597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597" h="21600" fill="none" extrusionOk="0">
                      <a:moveTo>
                        <a:pt x="0" y="0"/>
                      </a:moveTo>
                      <a:cubicBezTo>
                        <a:pt x="11798" y="0"/>
                        <a:pt x="21414" y="9467"/>
                        <a:pt x="21597" y="21264"/>
                      </a:cubicBezTo>
                    </a:path>
                    <a:path w="21597" h="21600" stroke="0" extrusionOk="0">
                      <a:moveTo>
                        <a:pt x="0" y="0"/>
                      </a:moveTo>
                      <a:cubicBezTo>
                        <a:pt x="11798" y="0"/>
                        <a:pt x="21414" y="9467"/>
                        <a:pt x="21597" y="21264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solidFill>
                    <a:schemeClr val="tx2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6182" name="Line 38">
                <a:extLst>
                  <a:ext uri="{FF2B5EF4-FFF2-40B4-BE49-F238E27FC236}">
                    <a16:creationId xmlns:a16="http://schemas.microsoft.com/office/drawing/2014/main" id="{ECBC58C5-03EE-F94E-FDAF-9C17F6A468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9" y="3058"/>
                <a:ext cx="21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6184" name="Freeform 40">
              <a:extLst>
                <a:ext uri="{FF2B5EF4-FFF2-40B4-BE49-F238E27FC236}">
                  <a16:creationId xmlns:a16="http://schemas.microsoft.com/office/drawing/2014/main" id="{A71BCAC6-5294-9A0A-6BD4-166297A3C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0" y="2934"/>
              <a:ext cx="585" cy="114"/>
            </a:xfrm>
            <a:custGeom>
              <a:avLst/>
              <a:gdLst>
                <a:gd name="T0" fmla="*/ 584 w 585"/>
                <a:gd name="T1" fmla="*/ 113 h 114"/>
                <a:gd name="T2" fmla="*/ 557 w 585"/>
                <a:gd name="T3" fmla="*/ 107 h 114"/>
                <a:gd name="T4" fmla="*/ 511 w 585"/>
                <a:gd name="T5" fmla="*/ 107 h 114"/>
                <a:gd name="T6" fmla="*/ 485 w 585"/>
                <a:gd name="T7" fmla="*/ 107 h 114"/>
                <a:gd name="T8" fmla="*/ 458 w 585"/>
                <a:gd name="T9" fmla="*/ 113 h 114"/>
                <a:gd name="T10" fmla="*/ 438 w 585"/>
                <a:gd name="T11" fmla="*/ 113 h 114"/>
                <a:gd name="T12" fmla="*/ 405 w 585"/>
                <a:gd name="T13" fmla="*/ 113 h 114"/>
                <a:gd name="T14" fmla="*/ 379 w 585"/>
                <a:gd name="T15" fmla="*/ 113 h 114"/>
                <a:gd name="T16" fmla="*/ 358 w 585"/>
                <a:gd name="T17" fmla="*/ 113 h 114"/>
                <a:gd name="T18" fmla="*/ 332 w 585"/>
                <a:gd name="T19" fmla="*/ 113 h 114"/>
                <a:gd name="T20" fmla="*/ 312 w 585"/>
                <a:gd name="T21" fmla="*/ 113 h 114"/>
                <a:gd name="T22" fmla="*/ 286 w 585"/>
                <a:gd name="T23" fmla="*/ 107 h 114"/>
                <a:gd name="T24" fmla="*/ 265 w 585"/>
                <a:gd name="T25" fmla="*/ 107 h 114"/>
                <a:gd name="T26" fmla="*/ 246 w 585"/>
                <a:gd name="T27" fmla="*/ 100 h 114"/>
                <a:gd name="T28" fmla="*/ 226 w 585"/>
                <a:gd name="T29" fmla="*/ 93 h 114"/>
                <a:gd name="T30" fmla="*/ 206 w 585"/>
                <a:gd name="T31" fmla="*/ 73 h 114"/>
                <a:gd name="T32" fmla="*/ 186 w 585"/>
                <a:gd name="T33" fmla="*/ 53 h 114"/>
                <a:gd name="T34" fmla="*/ 159 w 585"/>
                <a:gd name="T35" fmla="*/ 46 h 114"/>
                <a:gd name="T36" fmla="*/ 140 w 585"/>
                <a:gd name="T37" fmla="*/ 40 h 114"/>
                <a:gd name="T38" fmla="*/ 93 w 585"/>
                <a:gd name="T39" fmla="*/ 27 h 114"/>
                <a:gd name="T40" fmla="*/ 73 w 585"/>
                <a:gd name="T41" fmla="*/ 20 h 114"/>
                <a:gd name="T42" fmla="*/ 53 w 585"/>
                <a:gd name="T43" fmla="*/ 20 h 114"/>
                <a:gd name="T44" fmla="*/ 34 w 585"/>
                <a:gd name="T45" fmla="*/ 13 h 114"/>
                <a:gd name="T46" fmla="*/ 13 w 585"/>
                <a:gd name="T47" fmla="*/ 0 h 114"/>
                <a:gd name="T48" fmla="*/ 0 w 585"/>
                <a:gd name="T4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5" h="114">
                  <a:moveTo>
                    <a:pt x="584" y="113"/>
                  </a:moveTo>
                  <a:lnTo>
                    <a:pt x="557" y="107"/>
                  </a:lnTo>
                  <a:lnTo>
                    <a:pt x="511" y="107"/>
                  </a:lnTo>
                  <a:lnTo>
                    <a:pt x="485" y="107"/>
                  </a:lnTo>
                  <a:lnTo>
                    <a:pt x="458" y="113"/>
                  </a:lnTo>
                  <a:lnTo>
                    <a:pt x="438" y="113"/>
                  </a:lnTo>
                  <a:lnTo>
                    <a:pt x="405" y="113"/>
                  </a:lnTo>
                  <a:lnTo>
                    <a:pt x="379" y="113"/>
                  </a:lnTo>
                  <a:lnTo>
                    <a:pt x="358" y="113"/>
                  </a:lnTo>
                  <a:lnTo>
                    <a:pt x="332" y="113"/>
                  </a:lnTo>
                  <a:lnTo>
                    <a:pt x="312" y="113"/>
                  </a:lnTo>
                  <a:lnTo>
                    <a:pt x="286" y="107"/>
                  </a:lnTo>
                  <a:lnTo>
                    <a:pt x="265" y="107"/>
                  </a:lnTo>
                  <a:lnTo>
                    <a:pt x="246" y="100"/>
                  </a:lnTo>
                  <a:lnTo>
                    <a:pt x="226" y="93"/>
                  </a:lnTo>
                  <a:lnTo>
                    <a:pt x="206" y="73"/>
                  </a:lnTo>
                  <a:lnTo>
                    <a:pt x="186" y="53"/>
                  </a:lnTo>
                  <a:lnTo>
                    <a:pt x="159" y="46"/>
                  </a:lnTo>
                  <a:lnTo>
                    <a:pt x="140" y="40"/>
                  </a:lnTo>
                  <a:lnTo>
                    <a:pt x="93" y="27"/>
                  </a:lnTo>
                  <a:lnTo>
                    <a:pt x="73" y="20"/>
                  </a:lnTo>
                  <a:lnTo>
                    <a:pt x="53" y="20"/>
                  </a:lnTo>
                  <a:lnTo>
                    <a:pt x="34" y="13"/>
                  </a:lnTo>
                  <a:lnTo>
                    <a:pt x="13" y="0"/>
                  </a:ln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27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6186" name="Freeform 42">
            <a:extLst>
              <a:ext uri="{FF2B5EF4-FFF2-40B4-BE49-F238E27FC236}">
                <a16:creationId xmlns:a16="http://schemas.microsoft.com/office/drawing/2014/main" id="{C991A683-B71A-0C03-A700-1B9CE8A54A1F}"/>
              </a:ext>
            </a:extLst>
          </p:cNvPr>
          <p:cNvSpPr>
            <a:spLocks/>
          </p:cNvSpPr>
          <p:nvPr/>
        </p:nvSpPr>
        <p:spPr bwMode="auto">
          <a:xfrm>
            <a:off x="4456113" y="3124200"/>
            <a:ext cx="231775" cy="3430588"/>
          </a:xfrm>
          <a:custGeom>
            <a:avLst/>
            <a:gdLst>
              <a:gd name="T0" fmla="*/ 55 w 146"/>
              <a:gd name="T1" fmla="*/ 1930 h 1931"/>
              <a:gd name="T2" fmla="*/ 118 w 146"/>
              <a:gd name="T3" fmla="*/ 1410 h 1931"/>
              <a:gd name="T4" fmla="*/ 39 w 146"/>
              <a:gd name="T5" fmla="*/ 1410 h 1931"/>
              <a:gd name="T6" fmla="*/ 140 w 146"/>
              <a:gd name="T7" fmla="*/ 861 h 1931"/>
              <a:gd name="T8" fmla="*/ 4 w 146"/>
              <a:gd name="T9" fmla="*/ 879 h 1931"/>
              <a:gd name="T10" fmla="*/ 131 w 146"/>
              <a:gd name="T11" fmla="*/ 426 h 1931"/>
              <a:gd name="T12" fmla="*/ 0 w 146"/>
              <a:gd name="T13" fmla="*/ 412 h 1931"/>
              <a:gd name="T14" fmla="*/ 145 w 146"/>
              <a:gd name="T15" fmla="*/ 0 h 1931"/>
              <a:gd name="T16" fmla="*/ 142 w 146"/>
              <a:gd name="T17" fmla="*/ 5 h 1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6" h="1931">
                <a:moveTo>
                  <a:pt x="55" y="1930"/>
                </a:moveTo>
                <a:lnTo>
                  <a:pt x="118" y="1410"/>
                </a:lnTo>
                <a:lnTo>
                  <a:pt x="39" y="1410"/>
                </a:lnTo>
                <a:lnTo>
                  <a:pt x="140" y="861"/>
                </a:lnTo>
                <a:lnTo>
                  <a:pt x="4" y="879"/>
                </a:lnTo>
                <a:lnTo>
                  <a:pt x="131" y="426"/>
                </a:lnTo>
                <a:lnTo>
                  <a:pt x="0" y="412"/>
                </a:lnTo>
                <a:lnTo>
                  <a:pt x="145" y="0"/>
                </a:lnTo>
                <a:lnTo>
                  <a:pt x="142" y="5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6187" name="Rectangle 43">
            <a:extLst>
              <a:ext uri="{FF2B5EF4-FFF2-40B4-BE49-F238E27FC236}">
                <a16:creationId xmlns:a16="http://schemas.microsoft.com/office/drawing/2014/main" id="{721D8B99-E9E5-BBF9-53E2-5BE35D731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6475" y="3138488"/>
            <a:ext cx="679450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 sz="8800"/>
              <a:t>?</a:t>
            </a:r>
          </a:p>
        </p:txBody>
      </p:sp>
      <p:sp>
        <p:nvSpPr>
          <p:cNvPr id="6188" name="Line 44">
            <a:extLst>
              <a:ext uri="{FF2B5EF4-FFF2-40B4-BE49-F238E27FC236}">
                <a16:creationId xmlns:a16="http://schemas.microsoft.com/office/drawing/2014/main" id="{CFCDF575-81F3-3AFF-8051-F3232333A41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4648200"/>
            <a:ext cx="1828800" cy="0"/>
          </a:xfrm>
          <a:prstGeom prst="line">
            <a:avLst/>
          </a:prstGeom>
          <a:noFill/>
          <a:ln w="508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>
            <a:extLst>
              <a:ext uri="{FF2B5EF4-FFF2-40B4-BE49-F238E27FC236}">
                <a16:creationId xmlns:a16="http://schemas.microsoft.com/office/drawing/2014/main" id="{9A3C19AF-7861-935F-F077-C3252FD4D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9600"/>
            <a:ext cx="40767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8" name="Picture 4">
            <a:extLst>
              <a:ext uri="{FF2B5EF4-FFF2-40B4-BE49-F238E27FC236}">
                <a16:creationId xmlns:a16="http://schemas.microsoft.com/office/drawing/2014/main" id="{7C4AE105-D44A-689F-AF68-98A0F8F40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62000"/>
            <a:ext cx="16764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9" name="Picture 5">
            <a:extLst>
              <a:ext uri="{FF2B5EF4-FFF2-40B4-BE49-F238E27FC236}">
                <a16:creationId xmlns:a16="http://schemas.microsoft.com/office/drawing/2014/main" id="{E4A8E959-4EB5-77BA-8635-C75F9A2E0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057400"/>
            <a:ext cx="2887663" cy="164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7110" name="Group 6">
            <a:extLst>
              <a:ext uri="{FF2B5EF4-FFF2-40B4-BE49-F238E27FC236}">
                <a16:creationId xmlns:a16="http://schemas.microsoft.com/office/drawing/2014/main" id="{FC713E3A-06F7-F2D9-DE7D-702FA1C81C44}"/>
              </a:ext>
            </a:extLst>
          </p:cNvPr>
          <p:cNvGrpSpPr>
            <a:grpSpLocks/>
          </p:cNvGrpSpPr>
          <p:nvPr/>
        </p:nvGrpSpPr>
        <p:grpSpPr bwMode="auto">
          <a:xfrm>
            <a:off x="7391400" y="4495800"/>
            <a:ext cx="1295400" cy="1651000"/>
            <a:chOff x="4618" y="2902"/>
            <a:chExt cx="1075" cy="944"/>
          </a:xfrm>
        </p:grpSpPr>
        <p:grpSp>
          <p:nvGrpSpPr>
            <p:cNvPr id="47111" name="Group 7">
              <a:extLst>
                <a:ext uri="{FF2B5EF4-FFF2-40B4-BE49-F238E27FC236}">
                  <a16:creationId xmlns:a16="http://schemas.microsoft.com/office/drawing/2014/main" id="{06B48174-1E3B-50D9-B41C-CB475939BB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18" y="3025"/>
              <a:ext cx="802" cy="484"/>
              <a:chOff x="4618" y="3025"/>
              <a:chExt cx="802" cy="484"/>
            </a:xfrm>
          </p:grpSpPr>
          <p:grpSp>
            <p:nvGrpSpPr>
              <p:cNvPr id="47112" name="Group 8">
                <a:extLst>
                  <a:ext uri="{FF2B5EF4-FFF2-40B4-BE49-F238E27FC236}">
                    <a16:creationId xmlns:a16="http://schemas.microsoft.com/office/drawing/2014/main" id="{26CE29F3-84F4-DDF4-4AC2-F6A7D37721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18" y="3216"/>
                <a:ext cx="802" cy="293"/>
                <a:chOff x="4618" y="3216"/>
                <a:chExt cx="802" cy="293"/>
              </a:xfrm>
            </p:grpSpPr>
            <p:sp>
              <p:nvSpPr>
                <p:cNvPr id="47113" name="Oval 9">
                  <a:extLst>
                    <a:ext uri="{FF2B5EF4-FFF2-40B4-BE49-F238E27FC236}">
                      <a16:creationId xmlns:a16="http://schemas.microsoft.com/office/drawing/2014/main" id="{40F62262-7150-072B-1E08-7BCE357087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18" y="3230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7114" name="Oval 10">
                  <a:extLst>
                    <a:ext uri="{FF2B5EF4-FFF2-40B4-BE49-F238E27FC236}">
                      <a16:creationId xmlns:a16="http://schemas.microsoft.com/office/drawing/2014/main" id="{FB28E9FC-D9C6-7E79-1170-CEE8D5A5FE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18" y="3216"/>
                  <a:ext cx="802" cy="278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7115" name="Group 11">
                <a:extLst>
                  <a:ext uri="{FF2B5EF4-FFF2-40B4-BE49-F238E27FC236}">
                    <a16:creationId xmlns:a16="http://schemas.microsoft.com/office/drawing/2014/main" id="{B3D109C1-6AD1-535F-A3F6-02669B3B32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35" y="3025"/>
                <a:ext cx="292" cy="365"/>
                <a:chOff x="4635" y="3025"/>
                <a:chExt cx="292" cy="365"/>
              </a:xfrm>
            </p:grpSpPr>
            <p:sp>
              <p:nvSpPr>
                <p:cNvPr id="47116" name="AutoShape 12">
                  <a:extLst>
                    <a:ext uri="{FF2B5EF4-FFF2-40B4-BE49-F238E27FC236}">
                      <a16:creationId xmlns:a16="http://schemas.microsoft.com/office/drawing/2014/main" id="{92DE556E-2D0A-FE43-308B-5ED44A8AB7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4608" y="3095"/>
                  <a:ext cx="322" cy="26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7117" name="Rectangle 13">
                  <a:extLst>
                    <a:ext uri="{FF2B5EF4-FFF2-40B4-BE49-F238E27FC236}">
                      <a16:creationId xmlns:a16="http://schemas.microsoft.com/office/drawing/2014/main" id="{B02911B7-C821-EF83-1E3B-DFF1DFD8FF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902" y="3025"/>
                  <a:ext cx="25" cy="355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7118" name="Group 14">
                <a:extLst>
                  <a:ext uri="{FF2B5EF4-FFF2-40B4-BE49-F238E27FC236}">
                    <a16:creationId xmlns:a16="http://schemas.microsoft.com/office/drawing/2014/main" id="{28621A3A-E01C-B3F2-8AF5-28EDAC4E45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83" y="3311"/>
                <a:ext cx="130" cy="41"/>
                <a:chOff x="4983" y="3311"/>
                <a:chExt cx="130" cy="41"/>
              </a:xfrm>
            </p:grpSpPr>
            <p:grpSp>
              <p:nvGrpSpPr>
                <p:cNvPr id="47119" name="Group 15">
                  <a:extLst>
                    <a:ext uri="{FF2B5EF4-FFF2-40B4-BE49-F238E27FC236}">
                      <a16:creationId xmlns:a16="http://schemas.microsoft.com/office/drawing/2014/main" id="{329BEBF0-1B3A-76E1-05E3-1C7EB37F3B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84" y="3311"/>
                  <a:ext cx="129" cy="41"/>
                  <a:chOff x="4984" y="3311"/>
                  <a:chExt cx="129" cy="41"/>
                </a:xfrm>
              </p:grpSpPr>
              <p:sp>
                <p:nvSpPr>
                  <p:cNvPr id="47120" name="Arc 16">
                    <a:extLst>
                      <a:ext uri="{FF2B5EF4-FFF2-40B4-BE49-F238E27FC236}">
                        <a16:creationId xmlns:a16="http://schemas.microsoft.com/office/drawing/2014/main" id="{086919D7-A68A-46F5-B06F-1CD6E0B7B0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84" y="3312"/>
                    <a:ext cx="65" cy="40"/>
                  </a:xfrm>
                  <a:custGeom>
                    <a:avLst/>
                    <a:gdLst>
                      <a:gd name="G0" fmla="+- 21593 0 0"/>
                      <a:gd name="G1" fmla="+- 21598 0 0"/>
                      <a:gd name="G2" fmla="+- 21600 0 0"/>
                      <a:gd name="T0" fmla="*/ 0 w 21593"/>
                      <a:gd name="T1" fmla="*/ 21065 h 21598"/>
                      <a:gd name="T2" fmla="*/ 21265 w 21593"/>
                      <a:gd name="T3" fmla="*/ 0 h 21598"/>
                      <a:gd name="T4" fmla="*/ 21593 w 21593"/>
                      <a:gd name="T5" fmla="*/ 21598 h 215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3" h="21598" fill="none" extrusionOk="0">
                        <a:moveTo>
                          <a:pt x="-1" y="21064"/>
                        </a:moveTo>
                        <a:cubicBezTo>
                          <a:pt x="285" y="9474"/>
                          <a:pt x="9671" y="176"/>
                          <a:pt x="21265" y="0"/>
                        </a:cubicBezTo>
                      </a:path>
                      <a:path w="21593" h="21598" stroke="0" extrusionOk="0">
                        <a:moveTo>
                          <a:pt x="-1" y="21064"/>
                        </a:moveTo>
                        <a:cubicBezTo>
                          <a:pt x="285" y="9474"/>
                          <a:pt x="9671" y="176"/>
                          <a:pt x="21265" y="0"/>
                        </a:cubicBezTo>
                        <a:lnTo>
                          <a:pt x="21593" y="21598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7121" name="Arc 17">
                    <a:extLst>
                      <a:ext uri="{FF2B5EF4-FFF2-40B4-BE49-F238E27FC236}">
                        <a16:creationId xmlns:a16="http://schemas.microsoft.com/office/drawing/2014/main" id="{1DDE2D36-3EC4-7F9B-1A0C-58B65668D3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48" y="3311"/>
                    <a:ext cx="65" cy="41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593"/>
                      <a:gd name="T1" fmla="*/ 0 h 21600"/>
                      <a:gd name="T2" fmla="*/ 21593 w 21593"/>
                      <a:gd name="T3" fmla="*/ 21067 h 21600"/>
                      <a:gd name="T4" fmla="*/ 0 w 21593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93" h="21600" fill="none" extrusionOk="0">
                        <a:moveTo>
                          <a:pt x="0" y="0"/>
                        </a:moveTo>
                        <a:cubicBezTo>
                          <a:pt x="11721" y="0"/>
                          <a:pt x="21304" y="9348"/>
                          <a:pt x="21593" y="21066"/>
                        </a:cubicBezTo>
                      </a:path>
                      <a:path w="21593" h="21600" stroke="0" extrusionOk="0">
                        <a:moveTo>
                          <a:pt x="0" y="0"/>
                        </a:moveTo>
                        <a:cubicBezTo>
                          <a:pt x="11721" y="0"/>
                          <a:pt x="21304" y="9348"/>
                          <a:pt x="21593" y="21066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47122" name="Line 18">
                  <a:extLst>
                    <a:ext uri="{FF2B5EF4-FFF2-40B4-BE49-F238E27FC236}">
                      <a16:creationId xmlns:a16="http://schemas.microsoft.com/office/drawing/2014/main" id="{F87DFB7A-D81F-8326-E176-EB7A35B8D0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83" y="3350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47123" name="Line 19">
                <a:extLst>
                  <a:ext uri="{FF2B5EF4-FFF2-40B4-BE49-F238E27FC236}">
                    <a16:creationId xmlns:a16="http://schemas.microsoft.com/office/drawing/2014/main" id="{5CF953E0-1782-ADC7-87F8-0A2109B263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948" y="3339"/>
                <a:ext cx="38" cy="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7124" name="Group 20">
              <a:extLst>
                <a:ext uri="{FF2B5EF4-FFF2-40B4-BE49-F238E27FC236}">
                  <a16:creationId xmlns:a16="http://schemas.microsoft.com/office/drawing/2014/main" id="{EF8ECB85-C23A-2081-6F3E-FD39181822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66" y="2902"/>
              <a:ext cx="627" cy="944"/>
              <a:chOff x="5066" y="2902"/>
              <a:chExt cx="627" cy="944"/>
            </a:xfrm>
          </p:grpSpPr>
          <p:sp>
            <p:nvSpPr>
              <p:cNvPr id="47125" name="Line 21">
                <a:extLst>
                  <a:ext uri="{FF2B5EF4-FFF2-40B4-BE49-F238E27FC236}">
                    <a16:creationId xmlns:a16="http://schemas.microsoft.com/office/drawing/2014/main" id="{0BC2BB08-F000-6215-1F70-EF54039B35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49" y="3475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26" name="Line 22">
                <a:extLst>
                  <a:ext uri="{FF2B5EF4-FFF2-40B4-BE49-F238E27FC236}">
                    <a16:creationId xmlns:a16="http://schemas.microsoft.com/office/drawing/2014/main" id="{8ED2D871-BB54-E743-05EA-536169FEB6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49" y="3555"/>
                <a:ext cx="185" cy="2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27" name="Line 23">
                <a:extLst>
                  <a:ext uri="{FF2B5EF4-FFF2-40B4-BE49-F238E27FC236}">
                    <a16:creationId xmlns:a16="http://schemas.microsoft.com/office/drawing/2014/main" id="{6150A9BA-7539-4C19-B6F4-EBF58D0389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351" y="3131"/>
                <a:ext cx="157" cy="2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28" name="Line 24">
                <a:extLst>
                  <a:ext uri="{FF2B5EF4-FFF2-40B4-BE49-F238E27FC236}">
                    <a16:creationId xmlns:a16="http://schemas.microsoft.com/office/drawing/2014/main" id="{B2665F32-07EB-C612-F112-357CD8ECBE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314" y="3244"/>
                <a:ext cx="34" cy="1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29" name="Line 25">
                <a:extLst>
                  <a:ext uri="{FF2B5EF4-FFF2-40B4-BE49-F238E27FC236}">
                    <a16:creationId xmlns:a16="http://schemas.microsoft.com/office/drawing/2014/main" id="{E8449234-8AA1-2592-F887-D4AECFD488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77" y="3128"/>
                <a:ext cx="50" cy="1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30" name="Arc 26">
                <a:extLst>
                  <a:ext uri="{FF2B5EF4-FFF2-40B4-BE49-F238E27FC236}">
                    <a16:creationId xmlns:a16="http://schemas.microsoft.com/office/drawing/2014/main" id="{47D8A04C-2FD1-CB05-E022-9249EFFFF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0" y="3006"/>
                <a:ext cx="298" cy="201"/>
              </a:xfrm>
              <a:custGeom>
                <a:avLst/>
                <a:gdLst>
                  <a:gd name="G0" fmla="+- 0 0 0"/>
                  <a:gd name="G1" fmla="+- 18651 0 0"/>
                  <a:gd name="G2" fmla="+- 21600 0 0"/>
                  <a:gd name="T0" fmla="*/ 10895 w 20285"/>
                  <a:gd name="T1" fmla="*/ 0 h 18651"/>
                  <a:gd name="T2" fmla="*/ 20285 w 20285"/>
                  <a:gd name="T3" fmla="*/ 11230 h 18651"/>
                  <a:gd name="T4" fmla="*/ 0 w 20285"/>
                  <a:gd name="T5" fmla="*/ 18651 h 18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5" h="18651" fill="none" extrusionOk="0">
                    <a:moveTo>
                      <a:pt x="10894" y="0"/>
                    </a:moveTo>
                    <a:cubicBezTo>
                      <a:pt x="15236" y="2536"/>
                      <a:pt x="18557" y="6507"/>
                      <a:pt x="20285" y="11229"/>
                    </a:cubicBezTo>
                  </a:path>
                  <a:path w="20285" h="18651" stroke="0" extrusionOk="0">
                    <a:moveTo>
                      <a:pt x="10894" y="0"/>
                    </a:moveTo>
                    <a:cubicBezTo>
                      <a:pt x="15236" y="2536"/>
                      <a:pt x="18557" y="6507"/>
                      <a:pt x="20285" y="11229"/>
                    </a:cubicBezTo>
                    <a:lnTo>
                      <a:pt x="0" y="18651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31" name="Oval 27">
                <a:extLst>
                  <a:ext uri="{FF2B5EF4-FFF2-40B4-BE49-F238E27FC236}">
                    <a16:creationId xmlns:a16="http://schemas.microsoft.com/office/drawing/2014/main" id="{A087DA25-C7CA-E6EE-8236-ABD9238EA0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7" y="2902"/>
                <a:ext cx="143" cy="194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32" name="Line 28">
                <a:extLst>
                  <a:ext uri="{FF2B5EF4-FFF2-40B4-BE49-F238E27FC236}">
                    <a16:creationId xmlns:a16="http://schemas.microsoft.com/office/drawing/2014/main" id="{5DFBA3E5-82BD-0B28-657D-DDA6B27EE2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563" y="3125"/>
                <a:ext cx="52" cy="11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33" name="Line 29">
                <a:extLst>
                  <a:ext uri="{FF2B5EF4-FFF2-40B4-BE49-F238E27FC236}">
                    <a16:creationId xmlns:a16="http://schemas.microsoft.com/office/drawing/2014/main" id="{2F9E0660-04CB-2797-4E75-D88B17B09C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14" y="3237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34" name="Line 30">
                <a:extLst>
                  <a:ext uri="{FF2B5EF4-FFF2-40B4-BE49-F238E27FC236}">
                    <a16:creationId xmlns:a16="http://schemas.microsoft.com/office/drawing/2014/main" id="{BA68DB63-230F-4107-50D0-237730F40F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66" y="3260"/>
                <a:ext cx="211" cy="4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47135" name="Group 31">
            <a:extLst>
              <a:ext uri="{FF2B5EF4-FFF2-40B4-BE49-F238E27FC236}">
                <a16:creationId xmlns:a16="http://schemas.microsoft.com/office/drawing/2014/main" id="{C70BD0C2-D9F4-00DD-6DFA-70376423DE80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4648200"/>
            <a:ext cx="1058863" cy="1558925"/>
            <a:chOff x="3214" y="2784"/>
            <a:chExt cx="907" cy="1078"/>
          </a:xfrm>
        </p:grpSpPr>
        <p:grpSp>
          <p:nvGrpSpPr>
            <p:cNvPr id="47136" name="Group 32">
              <a:extLst>
                <a:ext uri="{FF2B5EF4-FFF2-40B4-BE49-F238E27FC236}">
                  <a16:creationId xmlns:a16="http://schemas.microsoft.com/office/drawing/2014/main" id="{4071F37B-E741-D08E-E0E9-55D2EB09DF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19" y="2992"/>
              <a:ext cx="802" cy="485"/>
              <a:chOff x="3319" y="2992"/>
              <a:chExt cx="802" cy="485"/>
            </a:xfrm>
          </p:grpSpPr>
          <p:grpSp>
            <p:nvGrpSpPr>
              <p:cNvPr id="47137" name="Group 33">
                <a:extLst>
                  <a:ext uri="{FF2B5EF4-FFF2-40B4-BE49-F238E27FC236}">
                    <a16:creationId xmlns:a16="http://schemas.microsoft.com/office/drawing/2014/main" id="{07ED0E84-ABDD-BF1E-523C-8B5DC5A65D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19" y="3182"/>
                <a:ext cx="802" cy="295"/>
                <a:chOff x="3319" y="3182"/>
                <a:chExt cx="802" cy="295"/>
              </a:xfrm>
            </p:grpSpPr>
            <p:sp>
              <p:nvSpPr>
                <p:cNvPr id="47138" name="Oval 34">
                  <a:extLst>
                    <a:ext uri="{FF2B5EF4-FFF2-40B4-BE49-F238E27FC236}">
                      <a16:creationId xmlns:a16="http://schemas.microsoft.com/office/drawing/2014/main" id="{7084D118-F01F-C9FC-1A61-139ED51651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9" y="3198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7139" name="Oval 35">
                  <a:extLst>
                    <a:ext uri="{FF2B5EF4-FFF2-40B4-BE49-F238E27FC236}">
                      <a16:creationId xmlns:a16="http://schemas.microsoft.com/office/drawing/2014/main" id="{7E541C6B-BE89-E50E-565D-66D8448396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9" y="3182"/>
                  <a:ext cx="802" cy="2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7140" name="Group 36">
                <a:extLst>
                  <a:ext uri="{FF2B5EF4-FFF2-40B4-BE49-F238E27FC236}">
                    <a16:creationId xmlns:a16="http://schemas.microsoft.com/office/drawing/2014/main" id="{53A3E813-A9FB-DA43-2D88-FB319CC622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2" y="2992"/>
                <a:ext cx="291" cy="366"/>
                <a:chOff x="3812" y="2992"/>
                <a:chExt cx="291" cy="366"/>
              </a:xfrm>
            </p:grpSpPr>
            <p:sp>
              <p:nvSpPr>
                <p:cNvPr id="47141" name="AutoShape 37">
                  <a:extLst>
                    <a:ext uri="{FF2B5EF4-FFF2-40B4-BE49-F238E27FC236}">
                      <a16:creationId xmlns:a16="http://schemas.microsoft.com/office/drawing/2014/main" id="{A4EAFC82-196D-4873-479A-FC61866D15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3808" y="3063"/>
                  <a:ext cx="322" cy="26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7142" name="Rectangle 38">
                  <a:extLst>
                    <a:ext uri="{FF2B5EF4-FFF2-40B4-BE49-F238E27FC236}">
                      <a16:creationId xmlns:a16="http://schemas.microsoft.com/office/drawing/2014/main" id="{ABD15383-6A06-CDD0-35C6-543B0A0773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3812" y="2992"/>
                  <a:ext cx="25" cy="356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7143" name="Group 39">
                <a:extLst>
                  <a:ext uri="{FF2B5EF4-FFF2-40B4-BE49-F238E27FC236}">
                    <a16:creationId xmlns:a16="http://schemas.microsoft.com/office/drawing/2014/main" id="{7F8DFB5D-EE90-AEFD-3505-065E7C585E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21" y="3379"/>
                <a:ext cx="130" cy="40"/>
                <a:chOff x="3521" y="3379"/>
                <a:chExt cx="130" cy="40"/>
              </a:xfrm>
            </p:grpSpPr>
            <p:grpSp>
              <p:nvGrpSpPr>
                <p:cNvPr id="47144" name="Group 40">
                  <a:extLst>
                    <a:ext uri="{FF2B5EF4-FFF2-40B4-BE49-F238E27FC236}">
                      <a16:creationId xmlns:a16="http://schemas.microsoft.com/office/drawing/2014/main" id="{821782D8-2705-7606-EC87-6813708FC5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522" y="3379"/>
                  <a:ext cx="129" cy="40"/>
                  <a:chOff x="3522" y="3379"/>
                  <a:chExt cx="129" cy="40"/>
                </a:xfrm>
              </p:grpSpPr>
              <p:sp>
                <p:nvSpPr>
                  <p:cNvPr id="47145" name="Arc 41">
                    <a:extLst>
                      <a:ext uri="{FF2B5EF4-FFF2-40B4-BE49-F238E27FC236}">
                        <a16:creationId xmlns:a16="http://schemas.microsoft.com/office/drawing/2014/main" id="{2341C8CB-6BBB-AF1E-4CAF-86E8822AEA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86" y="3379"/>
                    <a:ext cx="65" cy="40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21600"/>
                      <a:gd name="T1" fmla="*/ 0 h 21600"/>
                      <a:gd name="T2" fmla="*/ 21600 w 21600"/>
                      <a:gd name="T3" fmla="*/ 21600 h 21600"/>
                      <a:gd name="T4" fmla="*/ 0 w 21600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600" fill="none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</a:path>
                      <a:path w="21600" h="21600" stroke="0" extrusionOk="0">
                        <a:moveTo>
                          <a:pt x="0" y="0"/>
                        </a:moveTo>
                        <a:cubicBezTo>
                          <a:pt x="11929" y="0"/>
                          <a:pt x="21600" y="9670"/>
                          <a:pt x="21600" y="21600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7146" name="Arc 42">
                    <a:extLst>
                      <a:ext uri="{FF2B5EF4-FFF2-40B4-BE49-F238E27FC236}">
                        <a16:creationId xmlns:a16="http://schemas.microsoft.com/office/drawing/2014/main" id="{6DFEE8F4-81BC-0B3B-C5C7-66E71CBF6C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22" y="3379"/>
                    <a:ext cx="65" cy="40"/>
                  </a:xfrm>
                  <a:custGeom>
                    <a:avLst/>
                    <a:gdLst>
                      <a:gd name="G0" fmla="+- 21600 0 0"/>
                      <a:gd name="G1" fmla="+- 21597 0 0"/>
                      <a:gd name="G2" fmla="+- 21600 0 0"/>
                      <a:gd name="T0" fmla="*/ 0 w 21600"/>
                      <a:gd name="T1" fmla="*/ 21597 h 21597"/>
                      <a:gd name="T2" fmla="*/ 21268 w 21600"/>
                      <a:gd name="T3" fmla="*/ 0 h 21597"/>
                      <a:gd name="T4" fmla="*/ 21600 w 21600"/>
                      <a:gd name="T5" fmla="*/ 21597 h 215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7" fill="none" extrusionOk="0">
                        <a:moveTo>
                          <a:pt x="0" y="21596"/>
                        </a:moveTo>
                        <a:cubicBezTo>
                          <a:pt x="0" y="9797"/>
                          <a:pt x="9469" y="180"/>
                          <a:pt x="21267" y="-1"/>
                        </a:cubicBezTo>
                      </a:path>
                      <a:path w="21600" h="21597" stroke="0" extrusionOk="0">
                        <a:moveTo>
                          <a:pt x="0" y="21596"/>
                        </a:moveTo>
                        <a:cubicBezTo>
                          <a:pt x="0" y="9797"/>
                          <a:pt x="9469" y="180"/>
                          <a:pt x="21267" y="-1"/>
                        </a:cubicBezTo>
                        <a:lnTo>
                          <a:pt x="21600" y="21597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47147" name="Line 43">
                  <a:extLst>
                    <a:ext uri="{FF2B5EF4-FFF2-40B4-BE49-F238E27FC236}">
                      <a16:creationId xmlns:a16="http://schemas.microsoft.com/office/drawing/2014/main" id="{3D25DBA7-834D-BEA2-CF5A-38B79946C4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521" y="3417"/>
                  <a:ext cx="13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47148" name="Freeform 44">
                <a:extLst>
                  <a:ext uri="{FF2B5EF4-FFF2-40B4-BE49-F238E27FC236}">
                    <a16:creationId xmlns:a16="http://schemas.microsoft.com/office/drawing/2014/main" id="{252B6382-22CB-20FF-CDD1-45DDD26C6D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9" y="3341"/>
                <a:ext cx="365" cy="71"/>
              </a:xfrm>
              <a:custGeom>
                <a:avLst/>
                <a:gdLst>
                  <a:gd name="T0" fmla="*/ 0 w 365"/>
                  <a:gd name="T1" fmla="*/ 70 h 71"/>
                  <a:gd name="T2" fmla="*/ 16 w 365"/>
                  <a:gd name="T3" fmla="*/ 66 h 71"/>
                  <a:gd name="T4" fmla="*/ 45 w 365"/>
                  <a:gd name="T5" fmla="*/ 66 h 71"/>
                  <a:gd name="T6" fmla="*/ 61 w 365"/>
                  <a:gd name="T7" fmla="*/ 66 h 71"/>
                  <a:gd name="T8" fmla="*/ 78 w 365"/>
                  <a:gd name="T9" fmla="*/ 70 h 71"/>
                  <a:gd name="T10" fmla="*/ 91 w 365"/>
                  <a:gd name="T11" fmla="*/ 70 h 71"/>
                  <a:gd name="T12" fmla="*/ 111 w 365"/>
                  <a:gd name="T13" fmla="*/ 70 h 71"/>
                  <a:gd name="T14" fmla="*/ 127 w 365"/>
                  <a:gd name="T15" fmla="*/ 70 h 71"/>
                  <a:gd name="T16" fmla="*/ 140 w 365"/>
                  <a:gd name="T17" fmla="*/ 70 h 71"/>
                  <a:gd name="T18" fmla="*/ 157 w 365"/>
                  <a:gd name="T19" fmla="*/ 70 h 71"/>
                  <a:gd name="T20" fmla="*/ 169 w 365"/>
                  <a:gd name="T21" fmla="*/ 70 h 71"/>
                  <a:gd name="T22" fmla="*/ 185 w 365"/>
                  <a:gd name="T23" fmla="*/ 66 h 71"/>
                  <a:gd name="T24" fmla="*/ 198 w 365"/>
                  <a:gd name="T25" fmla="*/ 66 h 71"/>
                  <a:gd name="T26" fmla="*/ 210 w 365"/>
                  <a:gd name="T27" fmla="*/ 61 h 71"/>
                  <a:gd name="T28" fmla="*/ 223 w 365"/>
                  <a:gd name="T29" fmla="*/ 57 h 71"/>
                  <a:gd name="T30" fmla="*/ 235 w 365"/>
                  <a:gd name="T31" fmla="*/ 45 h 71"/>
                  <a:gd name="T32" fmla="*/ 248 w 365"/>
                  <a:gd name="T33" fmla="*/ 33 h 71"/>
                  <a:gd name="T34" fmla="*/ 264 w 365"/>
                  <a:gd name="T35" fmla="*/ 28 h 71"/>
                  <a:gd name="T36" fmla="*/ 276 w 365"/>
                  <a:gd name="T37" fmla="*/ 24 h 71"/>
                  <a:gd name="T38" fmla="*/ 306 w 365"/>
                  <a:gd name="T39" fmla="*/ 16 h 71"/>
                  <a:gd name="T40" fmla="*/ 318 w 365"/>
                  <a:gd name="T41" fmla="*/ 12 h 71"/>
                  <a:gd name="T42" fmla="*/ 330 w 365"/>
                  <a:gd name="T43" fmla="*/ 12 h 71"/>
                  <a:gd name="T44" fmla="*/ 343 w 365"/>
                  <a:gd name="T45" fmla="*/ 8 h 71"/>
                  <a:gd name="T46" fmla="*/ 355 w 365"/>
                  <a:gd name="T47" fmla="*/ 0 h 71"/>
                  <a:gd name="T48" fmla="*/ 364 w 365"/>
                  <a:gd name="T4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5" h="71">
                    <a:moveTo>
                      <a:pt x="0" y="70"/>
                    </a:moveTo>
                    <a:lnTo>
                      <a:pt x="16" y="66"/>
                    </a:lnTo>
                    <a:lnTo>
                      <a:pt x="45" y="66"/>
                    </a:lnTo>
                    <a:lnTo>
                      <a:pt x="61" y="66"/>
                    </a:lnTo>
                    <a:lnTo>
                      <a:pt x="78" y="70"/>
                    </a:lnTo>
                    <a:lnTo>
                      <a:pt x="91" y="70"/>
                    </a:lnTo>
                    <a:lnTo>
                      <a:pt x="111" y="70"/>
                    </a:lnTo>
                    <a:lnTo>
                      <a:pt x="127" y="70"/>
                    </a:lnTo>
                    <a:lnTo>
                      <a:pt x="140" y="70"/>
                    </a:lnTo>
                    <a:lnTo>
                      <a:pt x="157" y="70"/>
                    </a:lnTo>
                    <a:lnTo>
                      <a:pt x="169" y="70"/>
                    </a:lnTo>
                    <a:lnTo>
                      <a:pt x="185" y="66"/>
                    </a:lnTo>
                    <a:lnTo>
                      <a:pt x="198" y="66"/>
                    </a:lnTo>
                    <a:lnTo>
                      <a:pt x="210" y="61"/>
                    </a:lnTo>
                    <a:lnTo>
                      <a:pt x="223" y="57"/>
                    </a:lnTo>
                    <a:lnTo>
                      <a:pt x="235" y="45"/>
                    </a:lnTo>
                    <a:lnTo>
                      <a:pt x="248" y="33"/>
                    </a:lnTo>
                    <a:lnTo>
                      <a:pt x="264" y="28"/>
                    </a:lnTo>
                    <a:lnTo>
                      <a:pt x="276" y="24"/>
                    </a:lnTo>
                    <a:lnTo>
                      <a:pt x="306" y="16"/>
                    </a:lnTo>
                    <a:lnTo>
                      <a:pt x="318" y="12"/>
                    </a:lnTo>
                    <a:lnTo>
                      <a:pt x="330" y="12"/>
                    </a:lnTo>
                    <a:lnTo>
                      <a:pt x="343" y="8"/>
                    </a:lnTo>
                    <a:lnTo>
                      <a:pt x="355" y="0"/>
                    </a:lnTo>
                    <a:lnTo>
                      <a:pt x="364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47149" name="Group 45">
              <a:extLst>
                <a:ext uri="{FF2B5EF4-FFF2-40B4-BE49-F238E27FC236}">
                  <a16:creationId xmlns:a16="http://schemas.microsoft.com/office/drawing/2014/main" id="{089E4F78-85FD-559A-9627-8A24862740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14" y="2784"/>
              <a:ext cx="583" cy="1078"/>
              <a:chOff x="3214" y="2784"/>
              <a:chExt cx="583" cy="1078"/>
            </a:xfrm>
          </p:grpSpPr>
          <p:sp>
            <p:nvSpPr>
              <p:cNvPr id="47150" name="Oval 46">
                <a:extLst>
                  <a:ext uri="{FF2B5EF4-FFF2-40B4-BE49-F238E27FC236}">
                    <a16:creationId xmlns:a16="http://schemas.microsoft.com/office/drawing/2014/main" id="{771E2858-EC97-DF38-176E-DA147F9BF6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1" y="2784"/>
                <a:ext cx="143" cy="19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51" name="Line 47">
                <a:extLst>
                  <a:ext uri="{FF2B5EF4-FFF2-40B4-BE49-F238E27FC236}">
                    <a16:creationId xmlns:a16="http://schemas.microsoft.com/office/drawing/2014/main" id="{F1B4F0F4-9EE3-9A39-33B7-E249056052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14" y="3464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52" name="Line 48">
                <a:extLst>
                  <a:ext uri="{FF2B5EF4-FFF2-40B4-BE49-F238E27FC236}">
                    <a16:creationId xmlns:a16="http://schemas.microsoft.com/office/drawing/2014/main" id="{DCF06B16-1471-5C55-FEF1-FB7E69C489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59" y="3541"/>
                <a:ext cx="238" cy="3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53" name="Line 49">
                <a:extLst>
                  <a:ext uri="{FF2B5EF4-FFF2-40B4-BE49-F238E27FC236}">
                    <a16:creationId xmlns:a16="http://schemas.microsoft.com/office/drawing/2014/main" id="{E79D9DD5-72C7-02FE-7254-2054D86414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20" y="3094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54" name="Line 50">
                <a:extLst>
                  <a:ext uri="{FF2B5EF4-FFF2-40B4-BE49-F238E27FC236}">
                    <a16:creationId xmlns:a16="http://schemas.microsoft.com/office/drawing/2014/main" id="{CFD4750E-216C-1066-5E85-19725D2DEC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9" y="3332"/>
                <a:ext cx="201" cy="3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55" name="Line 51">
                <a:extLst>
                  <a:ext uri="{FF2B5EF4-FFF2-40B4-BE49-F238E27FC236}">
                    <a16:creationId xmlns:a16="http://schemas.microsoft.com/office/drawing/2014/main" id="{716FFE29-51FF-A4B7-3F0C-833CC56426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99" y="3041"/>
                <a:ext cx="80" cy="1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56" name="Arc 52">
                <a:extLst>
                  <a:ext uri="{FF2B5EF4-FFF2-40B4-BE49-F238E27FC236}">
                    <a16:creationId xmlns:a16="http://schemas.microsoft.com/office/drawing/2014/main" id="{3F86127C-49E9-7BAE-1752-97EAF71182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8" y="2966"/>
                <a:ext cx="106" cy="261"/>
              </a:xfrm>
              <a:custGeom>
                <a:avLst/>
                <a:gdLst>
                  <a:gd name="G0" fmla="+- 20321 0 0"/>
                  <a:gd name="G1" fmla="+- 18883 0 0"/>
                  <a:gd name="G2" fmla="+- 21600 0 0"/>
                  <a:gd name="T0" fmla="*/ 0 w 20321"/>
                  <a:gd name="T1" fmla="*/ 11562 h 18883"/>
                  <a:gd name="T2" fmla="*/ 9832 w 20321"/>
                  <a:gd name="T3" fmla="*/ 0 h 18883"/>
                  <a:gd name="T4" fmla="*/ 20321 w 20321"/>
                  <a:gd name="T5" fmla="*/ 18883 h 18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1" h="18883" fill="none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</a:path>
                  <a:path w="20321" h="18883" stroke="0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  <a:lnTo>
                      <a:pt x="20321" y="1888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57" name="Line 53">
                <a:extLst>
                  <a:ext uri="{FF2B5EF4-FFF2-40B4-BE49-F238E27FC236}">
                    <a16:creationId xmlns:a16="http://schemas.microsoft.com/office/drawing/2014/main" id="{1AEA799C-1684-B9B5-7AF2-5A291FC033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14" y="3116"/>
                <a:ext cx="59" cy="3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7158" name="Line 54">
                <a:extLst>
                  <a:ext uri="{FF2B5EF4-FFF2-40B4-BE49-F238E27FC236}">
                    <a16:creationId xmlns:a16="http://schemas.microsoft.com/office/drawing/2014/main" id="{251EAD36-0248-033D-F143-BBBAA28AFD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99" y="3200"/>
                <a:ext cx="80" cy="7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47159" name="Text Box 55">
            <a:extLst>
              <a:ext uri="{FF2B5EF4-FFF2-40B4-BE49-F238E27FC236}">
                <a16:creationId xmlns:a16="http://schemas.microsoft.com/office/drawing/2014/main" id="{3CF6EE92-33AF-96FA-300D-975F42C5F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343400"/>
            <a:ext cx="4894263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>
                <a:latin typeface="Times New Roman" panose="02020603050405020304" pitchFamily="18" charset="0"/>
              </a:rPr>
              <a:t>how do I get in touch with them?</a:t>
            </a:r>
            <a:br>
              <a:rPr lang="en-US" altLang="LID4096">
                <a:latin typeface="Times New Roman" panose="02020603050405020304" pitchFamily="18" charset="0"/>
              </a:rPr>
            </a:br>
            <a:r>
              <a:rPr lang="en-US" altLang="LID4096">
                <a:latin typeface="Times New Roman" panose="02020603050405020304" pitchFamily="18" charset="0"/>
              </a:rPr>
              <a:t>is the person there?</a:t>
            </a:r>
          </a:p>
          <a:p>
            <a:pPr algn="l"/>
            <a:br>
              <a:rPr lang="en-US" altLang="LID4096">
                <a:latin typeface="Times New Roman" panose="02020603050405020304" pitchFamily="18" charset="0"/>
              </a:rPr>
            </a:br>
            <a:r>
              <a:rPr lang="en-US" altLang="LID4096">
                <a:latin typeface="Times New Roman" panose="02020603050405020304" pitchFamily="18" charset="0"/>
              </a:rPr>
              <a:t>start a communication channel</a:t>
            </a:r>
            <a:br>
              <a:rPr lang="en-US" altLang="LID4096">
                <a:latin typeface="Times New Roman" panose="02020603050405020304" pitchFamily="18" charset="0"/>
              </a:rPr>
            </a:br>
            <a:r>
              <a:rPr lang="en-US" altLang="LID4096">
                <a:latin typeface="Times New Roman" panose="02020603050405020304" pitchFamily="18" charset="0"/>
              </a:rPr>
              <a:t>start 1 or more groupware applications</a:t>
            </a:r>
          </a:p>
          <a:p>
            <a:pPr algn="l"/>
            <a:r>
              <a:rPr lang="en-US" altLang="LID4096">
                <a:latin typeface="Times New Roman" panose="02020603050405020304" pitchFamily="18" charset="0"/>
              </a:rPr>
              <a:t>load information...</a:t>
            </a:r>
          </a:p>
        </p:txBody>
      </p:sp>
      <p:sp>
        <p:nvSpPr>
          <p:cNvPr id="47160" name="Line 56">
            <a:extLst>
              <a:ext uri="{FF2B5EF4-FFF2-40B4-BE49-F238E27FC236}">
                <a16:creationId xmlns:a16="http://schemas.microsoft.com/office/drawing/2014/main" id="{4400CBC0-296C-7CF7-26F8-A7EA7F4A80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4038600"/>
            <a:ext cx="0" cy="2590800"/>
          </a:xfrm>
          <a:prstGeom prst="line">
            <a:avLst/>
          </a:prstGeom>
          <a:noFill/>
          <a:ln w="12699">
            <a:solidFill>
              <a:srgbClr val="FF33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7161" name="Text Box 57">
            <a:extLst>
              <a:ext uri="{FF2B5EF4-FFF2-40B4-BE49-F238E27FC236}">
                <a16:creationId xmlns:a16="http://schemas.microsoft.com/office/drawing/2014/main" id="{0B67002A-F472-2431-C6C6-1D805A13A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943600"/>
            <a:ext cx="825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LID4096" b="1" i="1">
                <a:latin typeface="Times New Roman" panose="02020603050405020304" pitchFamily="18" charset="0"/>
              </a:rPr>
              <a:t>Time</a:t>
            </a:r>
            <a:endParaRPr lang="en-US" altLang="LID4096" sz="6000">
              <a:latin typeface="Times New Roman" panose="02020603050405020304" pitchFamily="18" charset="0"/>
            </a:endParaRPr>
          </a:p>
        </p:txBody>
      </p:sp>
      <p:sp>
        <p:nvSpPr>
          <p:cNvPr id="47162" name="Line 58">
            <a:extLst>
              <a:ext uri="{FF2B5EF4-FFF2-40B4-BE49-F238E27FC236}">
                <a16:creationId xmlns:a16="http://schemas.microsoft.com/office/drawing/2014/main" id="{972516B2-3698-3288-BA58-B5E9A6E19F6D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5334000"/>
            <a:ext cx="4953000" cy="0"/>
          </a:xfrm>
          <a:prstGeom prst="line">
            <a:avLst/>
          </a:prstGeom>
          <a:noFill/>
          <a:ln w="12699">
            <a:solidFill>
              <a:srgbClr val="FF33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931FF893-4F6E-9272-13C3-4C80FEC183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8077200" cy="1143000"/>
          </a:xfrm>
        </p:spPr>
        <p:txBody>
          <a:bodyPr/>
          <a:lstStyle/>
          <a:p>
            <a:r>
              <a:rPr lang="en-US" altLang="LID4096"/>
              <a:t>Casual Awareness &amp; Interaction</a:t>
            </a:r>
          </a:p>
        </p:txBody>
      </p:sp>
      <p:sp>
        <p:nvSpPr>
          <p:cNvPr id="40963" name="AutoShape 3">
            <a:extLst>
              <a:ext uri="{FF2B5EF4-FFF2-40B4-BE49-F238E27FC236}">
                <a16:creationId xmlns:a16="http://schemas.microsoft.com/office/drawing/2014/main" id="{CC162E70-8204-DDBA-563B-8BD563B0BECA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4859338" y="2311400"/>
            <a:ext cx="2495550" cy="1530350"/>
          </a:xfrm>
          <a:custGeom>
            <a:avLst/>
            <a:gdLst>
              <a:gd name="G0" fmla="+- 7267 0 0"/>
              <a:gd name="G1" fmla="+- 21600 0 7267"/>
              <a:gd name="G2" fmla="*/ 7267 1 2"/>
              <a:gd name="G3" fmla="+- 21600 0 G2"/>
              <a:gd name="G4" fmla="+/ 7267 21600 2"/>
              <a:gd name="G5" fmla="+/ G1 0 2"/>
              <a:gd name="G6" fmla="*/ 21600 21600 7267"/>
              <a:gd name="G7" fmla="*/ G6 1 2"/>
              <a:gd name="G8" fmla="+- 21600 0 G7"/>
              <a:gd name="G9" fmla="*/ 21600 1 2"/>
              <a:gd name="G10" fmla="+- 7267 0 G9"/>
              <a:gd name="G11" fmla="?: G10 G8 0"/>
              <a:gd name="G12" fmla="?: G10 G7 21600"/>
              <a:gd name="T0" fmla="*/ 17966 w 21600"/>
              <a:gd name="T1" fmla="*/ 10800 h 21600"/>
              <a:gd name="T2" fmla="*/ 10800 w 21600"/>
              <a:gd name="T3" fmla="*/ 21600 h 21600"/>
              <a:gd name="T4" fmla="*/ 3634 w 21600"/>
              <a:gd name="T5" fmla="*/ 10800 h 21600"/>
              <a:gd name="T6" fmla="*/ 10800 w 21600"/>
              <a:gd name="T7" fmla="*/ 0 h 21600"/>
              <a:gd name="T8" fmla="*/ 5434 w 21600"/>
              <a:gd name="T9" fmla="*/ 5434 h 21600"/>
              <a:gd name="T10" fmla="*/ 16166 w 21600"/>
              <a:gd name="T11" fmla="*/ 1616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67" y="21600"/>
                </a:lnTo>
                <a:lnTo>
                  <a:pt x="14333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81CA54B-C0BE-8734-7C1A-5D1AE770A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1338" y="2695575"/>
            <a:ext cx="481012" cy="773113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65" name="AutoShape 5">
            <a:extLst>
              <a:ext uri="{FF2B5EF4-FFF2-40B4-BE49-F238E27FC236}">
                <a16:creationId xmlns:a16="http://schemas.microsoft.com/office/drawing/2014/main" id="{52D7ACC4-C425-5793-03E1-7801DC0F4AD1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6942138" y="2278062"/>
            <a:ext cx="2495550" cy="1597025"/>
          </a:xfrm>
          <a:custGeom>
            <a:avLst/>
            <a:gdLst>
              <a:gd name="G0" fmla="+- 7267 0 0"/>
              <a:gd name="G1" fmla="+- 21600 0 7267"/>
              <a:gd name="G2" fmla="*/ 7267 1 2"/>
              <a:gd name="G3" fmla="+- 21600 0 G2"/>
              <a:gd name="G4" fmla="+/ 7267 21600 2"/>
              <a:gd name="G5" fmla="+/ G1 0 2"/>
              <a:gd name="G6" fmla="*/ 21600 21600 7267"/>
              <a:gd name="G7" fmla="*/ G6 1 2"/>
              <a:gd name="G8" fmla="+- 21600 0 G7"/>
              <a:gd name="G9" fmla="*/ 21600 1 2"/>
              <a:gd name="G10" fmla="+- 7267 0 G9"/>
              <a:gd name="G11" fmla="?: G10 G8 0"/>
              <a:gd name="G12" fmla="?: G10 G7 21600"/>
              <a:gd name="T0" fmla="*/ 17966 w 21600"/>
              <a:gd name="T1" fmla="*/ 10800 h 21600"/>
              <a:gd name="T2" fmla="*/ 10800 w 21600"/>
              <a:gd name="T3" fmla="*/ 21600 h 21600"/>
              <a:gd name="T4" fmla="*/ 3634 w 21600"/>
              <a:gd name="T5" fmla="*/ 10800 h 21600"/>
              <a:gd name="T6" fmla="*/ 10800 w 21600"/>
              <a:gd name="T7" fmla="*/ 0 h 21600"/>
              <a:gd name="T8" fmla="*/ 5434 w 21600"/>
              <a:gd name="T9" fmla="*/ 5434 h 21600"/>
              <a:gd name="T10" fmla="*/ 16166 w 21600"/>
              <a:gd name="T11" fmla="*/ 1616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7267" y="21600"/>
                </a:lnTo>
                <a:lnTo>
                  <a:pt x="14333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66" name="AutoShape 6">
            <a:extLst>
              <a:ext uri="{FF2B5EF4-FFF2-40B4-BE49-F238E27FC236}">
                <a16:creationId xmlns:a16="http://schemas.microsoft.com/office/drawing/2014/main" id="{38D32C5E-BD01-B5EC-67EC-563E2BF5477A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7137400" y="3084513"/>
            <a:ext cx="974725" cy="146050"/>
          </a:xfrm>
          <a:custGeom>
            <a:avLst/>
            <a:gdLst>
              <a:gd name="G0" fmla="+- 1835 0 0"/>
              <a:gd name="G1" fmla="+- 21600 0 1835"/>
              <a:gd name="G2" fmla="*/ 1835 1 2"/>
              <a:gd name="G3" fmla="+- 21600 0 G2"/>
              <a:gd name="G4" fmla="+/ 1835 21600 2"/>
              <a:gd name="G5" fmla="+/ G1 0 2"/>
              <a:gd name="G6" fmla="*/ 21600 21600 1835"/>
              <a:gd name="G7" fmla="*/ G6 1 2"/>
              <a:gd name="G8" fmla="+- 21600 0 G7"/>
              <a:gd name="G9" fmla="*/ 21600 1 2"/>
              <a:gd name="G10" fmla="+- 1835 0 G9"/>
              <a:gd name="G11" fmla="?: G10 G8 0"/>
              <a:gd name="G12" fmla="?: G10 G7 21600"/>
              <a:gd name="T0" fmla="*/ 20682 w 21600"/>
              <a:gd name="T1" fmla="*/ 10800 h 21600"/>
              <a:gd name="T2" fmla="*/ 10800 w 21600"/>
              <a:gd name="T3" fmla="*/ 21600 h 21600"/>
              <a:gd name="T4" fmla="*/ 918 w 21600"/>
              <a:gd name="T5" fmla="*/ 10800 h 21600"/>
              <a:gd name="T6" fmla="*/ 10800 w 21600"/>
              <a:gd name="T7" fmla="*/ 0 h 21600"/>
              <a:gd name="T8" fmla="*/ 2718 w 21600"/>
              <a:gd name="T9" fmla="*/ 2718 h 21600"/>
              <a:gd name="T10" fmla="*/ 18882 w 21600"/>
              <a:gd name="T11" fmla="*/ 188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35" y="21600"/>
                </a:lnTo>
                <a:lnTo>
                  <a:pt x="19765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67" name="AutoShape 7">
            <a:extLst>
              <a:ext uri="{FF2B5EF4-FFF2-40B4-BE49-F238E27FC236}">
                <a16:creationId xmlns:a16="http://schemas.microsoft.com/office/drawing/2014/main" id="{D9D6594D-BB83-E1AD-A063-A37D652500CF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7673975" y="3135313"/>
            <a:ext cx="1800225" cy="307975"/>
          </a:xfrm>
          <a:custGeom>
            <a:avLst/>
            <a:gdLst>
              <a:gd name="G0" fmla="+- 1921 0 0"/>
              <a:gd name="G1" fmla="+- 21600 0 1921"/>
              <a:gd name="G2" fmla="*/ 1921 1 2"/>
              <a:gd name="G3" fmla="+- 21600 0 G2"/>
              <a:gd name="G4" fmla="+/ 1921 21600 2"/>
              <a:gd name="G5" fmla="+/ G1 0 2"/>
              <a:gd name="G6" fmla="*/ 21600 21600 1921"/>
              <a:gd name="G7" fmla="*/ G6 1 2"/>
              <a:gd name="G8" fmla="+- 21600 0 G7"/>
              <a:gd name="G9" fmla="*/ 21600 1 2"/>
              <a:gd name="G10" fmla="+- 1921 0 G9"/>
              <a:gd name="G11" fmla="?: G10 G8 0"/>
              <a:gd name="G12" fmla="?: G10 G7 21600"/>
              <a:gd name="T0" fmla="*/ 20639 w 21600"/>
              <a:gd name="T1" fmla="*/ 10800 h 21600"/>
              <a:gd name="T2" fmla="*/ 10800 w 21600"/>
              <a:gd name="T3" fmla="*/ 21600 h 21600"/>
              <a:gd name="T4" fmla="*/ 961 w 21600"/>
              <a:gd name="T5" fmla="*/ 10800 h 21600"/>
              <a:gd name="T6" fmla="*/ 10800 w 21600"/>
              <a:gd name="T7" fmla="*/ 0 h 21600"/>
              <a:gd name="T8" fmla="*/ 2761 w 21600"/>
              <a:gd name="T9" fmla="*/ 2761 h 21600"/>
              <a:gd name="T10" fmla="*/ 18839 w 21600"/>
              <a:gd name="T11" fmla="*/ 188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1" y="21600"/>
                </a:lnTo>
                <a:lnTo>
                  <a:pt x="1967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68" name="AutoShape 8">
            <a:extLst>
              <a:ext uri="{FF2B5EF4-FFF2-40B4-BE49-F238E27FC236}">
                <a16:creationId xmlns:a16="http://schemas.microsoft.com/office/drawing/2014/main" id="{BD7EC07A-2C5A-8E2B-9D33-F32CC4B02CCC}"/>
              </a:ext>
            </a:extLst>
          </p:cNvPr>
          <p:cNvSpPr>
            <a:spLocks noChangeArrowheads="1"/>
          </p:cNvSpPr>
          <p:nvPr/>
        </p:nvSpPr>
        <p:spPr bwMode="auto">
          <a:xfrm rot="-5400000" flipH="1" flipV="1">
            <a:off x="7751763" y="3214688"/>
            <a:ext cx="1800225" cy="149225"/>
          </a:xfrm>
          <a:custGeom>
            <a:avLst/>
            <a:gdLst>
              <a:gd name="G0" fmla="+- 2504 0 0"/>
              <a:gd name="G1" fmla="+- 21600 0 2504"/>
              <a:gd name="G2" fmla="*/ 2504 1 2"/>
              <a:gd name="G3" fmla="+- 21600 0 G2"/>
              <a:gd name="G4" fmla="+/ 2504 21600 2"/>
              <a:gd name="G5" fmla="+/ G1 0 2"/>
              <a:gd name="G6" fmla="*/ 21600 21600 2504"/>
              <a:gd name="G7" fmla="*/ G6 1 2"/>
              <a:gd name="G8" fmla="+- 21600 0 G7"/>
              <a:gd name="G9" fmla="*/ 21600 1 2"/>
              <a:gd name="G10" fmla="+- 2504 0 G9"/>
              <a:gd name="G11" fmla="?: G10 G8 0"/>
              <a:gd name="G12" fmla="?: G10 G7 21600"/>
              <a:gd name="T0" fmla="*/ 20348 w 21600"/>
              <a:gd name="T1" fmla="*/ 10800 h 21600"/>
              <a:gd name="T2" fmla="*/ 10800 w 21600"/>
              <a:gd name="T3" fmla="*/ 21600 h 21600"/>
              <a:gd name="T4" fmla="*/ 1252 w 21600"/>
              <a:gd name="T5" fmla="*/ 10800 h 21600"/>
              <a:gd name="T6" fmla="*/ 10800 w 21600"/>
              <a:gd name="T7" fmla="*/ 0 h 21600"/>
              <a:gd name="T8" fmla="*/ 3052 w 21600"/>
              <a:gd name="T9" fmla="*/ 3052 h 21600"/>
              <a:gd name="T10" fmla="*/ 18548 w 21600"/>
              <a:gd name="T11" fmla="*/ 1854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504" y="21600"/>
                </a:lnTo>
                <a:lnTo>
                  <a:pt x="1909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69" name="AutoShape 9">
            <a:extLst>
              <a:ext uri="{FF2B5EF4-FFF2-40B4-BE49-F238E27FC236}">
                <a16:creationId xmlns:a16="http://schemas.microsoft.com/office/drawing/2014/main" id="{4CD3CC0C-2DF7-A4B3-0AAD-CFED3B3CE29A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4760912" y="3175001"/>
            <a:ext cx="1800225" cy="304800"/>
          </a:xfrm>
          <a:custGeom>
            <a:avLst/>
            <a:gdLst>
              <a:gd name="G0" fmla="+- 1921 0 0"/>
              <a:gd name="G1" fmla="+- 21600 0 1921"/>
              <a:gd name="G2" fmla="*/ 1921 1 2"/>
              <a:gd name="G3" fmla="+- 21600 0 G2"/>
              <a:gd name="G4" fmla="+/ 1921 21600 2"/>
              <a:gd name="G5" fmla="+/ G1 0 2"/>
              <a:gd name="G6" fmla="*/ 21600 21600 1921"/>
              <a:gd name="G7" fmla="*/ G6 1 2"/>
              <a:gd name="G8" fmla="+- 21600 0 G7"/>
              <a:gd name="G9" fmla="*/ 21600 1 2"/>
              <a:gd name="G10" fmla="+- 1921 0 G9"/>
              <a:gd name="G11" fmla="?: G10 G8 0"/>
              <a:gd name="G12" fmla="?: G10 G7 21600"/>
              <a:gd name="T0" fmla="*/ 20639 w 21600"/>
              <a:gd name="T1" fmla="*/ 10800 h 21600"/>
              <a:gd name="T2" fmla="*/ 10800 w 21600"/>
              <a:gd name="T3" fmla="*/ 21600 h 21600"/>
              <a:gd name="T4" fmla="*/ 961 w 21600"/>
              <a:gd name="T5" fmla="*/ 10800 h 21600"/>
              <a:gd name="T6" fmla="*/ 10800 w 21600"/>
              <a:gd name="T7" fmla="*/ 0 h 21600"/>
              <a:gd name="T8" fmla="*/ 2761 w 21600"/>
              <a:gd name="T9" fmla="*/ 2761 h 21600"/>
              <a:gd name="T10" fmla="*/ 18839 w 21600"/>
              <a:gd name="T11" fmla="*/ 18839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21" y="21600"/>
                </a:lnTo>
                <a:lnTo>
                  <a:pt x="1967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70" name="AutoShape 10">
            <a:extLst>
              <a:ext uri="{FF2B5EF4-FFF2-40B4-BE49-F238E27FC236}">
                <a16:creationId xmlns:a16="http://schemas.microsoft.com/office/drawing/2014/main" id="{E1D59E21-5020-8A93-4A8C-D3D840EC66F5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4657725" y="3278188"/>
            <a:ext cx="1800225" cy="95250"/>
          </a:xfrm>
          <a:custGeom>
            <a:avLst/>
            <a:gdLst>
              <a:gd name="G0" fmla="+- 1910 0 0"/>
              <a:gd name="G1" fmla="+- 21600 0 1910"/>
              <a:gd name="G2" fmla="*/ 1910 1 2"/>
              <a:gd name="G3" fmla="+- 21600 0 G2"/>
              <a:gd name="G4" fmla="+/ 1910 21600 2"/>
              <a:gd name="G5" fmla="+/ G1 0 2"/>
              <a:gd name="G6" fmla="*/ 21600 21600 1910"/>
              <a:gd name="G7" fmla="*/ G6 1 2"/>
              <a:gd name="G8" fmla="+- 21600 0 G7"/>
              <a:gd name="G9" fmla="*/ 21600 1 2"/>
              <a:gd name="G10" fmla="+- 1910 0 G9"/>
              <a:gd name="G11" fmla="?: G10 G8 0"/>
              <a:gd name="G12" fmla="?: G10 G7 21600"/>
              <a:gd name="T0" fmla="*/ 20645 w 21600"/>
              <a:gd name="T1" fmla="*/ 10800 h 21600"/>
              <a:gd name="T2" fmla="*/ 10800 w 21600"/>
              <a:gd name="T3" fmla="*/ 21600 h 21600"/>
              <a:gd name="T4" fmla="*/ 955 w 21600"/>
              <a:gd name="T5" fmla="*/ 10800 h 21600"/>
              <a:gd name="T6" fmla="*/ 10800 w 21600"/>
              <a:gd name="T7" fmla="*/ 0 h 21600"/>
              <a:gd name="T8" fmla="*/ 2755 w 21600"/>
              <a:gd name="T9" fmla="*/ 2755 h 21600"/>
              <a:gd name="T10" fmla="*/ 18845 w 21600"/>
              <a:gd name="T11" fmla="*/ 188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910" y="21600"/>
                </a:lnTo>
                <a:lnTo>
                  <a:pt x="1969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0971" name="AutoShape 11">
            <a:extLst>
              <a:ext uri="{FF2B5EF4-FFF2-40B4-BE49-F238E27FC236}">
                <a16:creationId xmlns:a16="http://schemas.microsoft.com/office/drawing/2014/main" id="{655A28BA-34C6-663B-F2B2-2260A17675C2}"/>
              </a:ext>
            </a:extLst>
          </p:cNvPr>
          <p:cNvSpPr>
            <a:spLocks noChangeArrowheads="1"/>
          </p:cNvSpPr>
          <p:nvPr/>
        </p:nvSpPr>
        <p:spPr bwMode="auto">
          <a:xfrm rot="5400000" flipV="1">
            <a:off x="6208712" y="3063876"/>
            <a:ext cx="974725" cy="146050"/>
          </a:xfrm>
          <a:custGeom>
            <a:avLst/>
            <a:gdLst>
              <a:gd name="G0" fmla="+- 1835 0 0"/>
              <a:gd name="G1" fmla="+- 21600 0 1835"/>
              <a:gd name="G2" fmla="*/ 1835 1 2"/>
              <a:gd name="G3" fmla="+- 21600 0 G2"/>
              <a:gd name="G4" fmla="+/ 1835 21600 2"/>
              <a:gd name="G5" fmla="+/ G1 0 2"/>
              <a:gd name="G6" fmla="*/ 21600 21600 1835"/>
              <a:gd name="G7" fmla="*/ G6 1 2"/>
              <a:gd name="G8" fmla="+- 21600 0 G7"/>
              <a:gd name="G9" fmla="*/ 21600 1 2"/>
              <a:gd name="G10" fmla="+- 1835 0 G9"/>
              <a:gd name="G11" fmla="?: G10 G8 0"/>
              <a:gd name="G12" fmla="?: G10 G7 21600"/>
              <a:gd name="T0" fmla="*/ 20682 w 21600"/>
              <a:gd name="T1" fmla="*/ 10800 h 21600"/>
              <a:gd name="T2" fmla="*/ 10800 w 21600"/>
              <a:gd name="T3" fmla="*/ 21600 h 21600"/>
              <a:gd name="T4" fmla="*/ 918 w 21600"/>
              <a:gd name="T5" fmla="*/ 10800 h 21600"/>
              <a:gd name="T6" fmla="*/ 10800 w 21600"/>
              <a:gd name="T7" fmla="*/ 0 h 21600"/>
              <a:gd name="T8" fmla="*/ 2718 w 21600"/>
              <a:gd name="T9" fmla="*/ 2718 h 21600"/>
              <a:gd name="T10" fmla="*/ 18882 w 21600"/>
              <a:gd name="T11" fmla="*/ 188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835" y="21600"/>
                </a:lnTo>
                <a:lnTo>
                  <a:pt x="19765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fol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40972" name="Group 12">
            <a:extLst>
              <a:ext uri="{FF2B5EF4-FFF2-40B4-BE49-F238E27FC236}">
                <a16:creationId xmlns:a16="http://schemas.microsoft.com/office/drawing/2014/main" id="{B183CABD-F76F-2C86-7044-F325D42ACD86}"/>
              </a:ext>
            </a:extLst>
          </p:cNvPr>
          <p:cNvGrpSpPr>
            <a:grpSpLocks/>
          </p:cNvGrpSpPr>
          <p:nvPr/>
        </p:nvGrpSpPr>
        <p:grpSpPr bwMode="auto">
          <a:xfrm>
            <a:off x="6924675" y="2806700"/>
            <a:ext cx="193675" cy="1490663"/>
            <a:chOff x="4239" y="1772"/>
            <a:chExt cx="122" cy="939"/>
          </a:xfrm>
        </p:grpSpPr>
        <p:sp>
          <p:nvSpPr>
            <p:cNvPr id="40973" name="Oval 13">
              <a:extLst>
                <a:ext uri="{FF2B5EF4-FFF2-40B4-BE49-F238E27FC236}">
                  <a16:creationId xmlns:a16="http://schemas.microsoft.com/office/drawing/2014/main" id="{9B1F8863-1B7E-8A9E-0BDC-C6B05628D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5" y="1772"/>
              <a:ext cx="66" cy="17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974" name="Line 14">
              <a:extLst>
                <a:ext uri="{FF2B5EF4-FFF2-40B4-BE49-F238E27FC236}">
                  <a16:creationId xmlns:a16="http://schemas.microsoft.com/office/drawing/2014/main" id="{9CBB4222-567A-48BF-F23D-B606F2F083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07" y="1954"/>
              <a:ext cx="0" cy="37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975" name="Line 15">
              <a:extLst>
                <a:ext uri="{FF2B5EF4-FFF2-40B4-BE49-F238E27FC236}">
                  <a16:creationId xmlns:a16="http://schemas.microsoft.com/office/drawing/2014/main" id="{91DFD911-D816-75BB-9478-4BC794D2A3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71" y="2322"/>
              <a:ext cx="26" cy="24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976" name="Line 16">
              <a:extLst>
                <a:ext uri="{FF2B5EF4-FFF2-40B4-BE49-F238E27FC236}">
                  <a16:creationId xmlns:a16="http://schemas.microsoft.com/office/drawing/2014/main" id="{1E2F513E-37A4-4DE1-95E8-703C60BBB3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39" y="2024"/>
              <a:ext cx="29" cy="26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977" name="Line 17">
              <a:extLst>
                <a:ext uri="{FF2B5EF4-FFF2-40B4-BE49-F238E27FC236}">
                  <a16:creationId xmlns:a16="http://schemas.microsoft.com/office/drawing/2014/main" id="{8981B873-D0A0-16D8-232D-814931F9E1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12" y="2337"/>
              <a:ext cx="42" cy="37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978" name="Line 18">
              <a:extLst>
                <a:ext uri="{FF2B5EF4-FFF2-40B4-BE49-F238E27FC236}">
                  <a16:creationId xmlns:a16="http://schemas.microsoft.com/office/drawing/2014/main" id="{9F6057BF-CEBC-A02E-8133-94348490F7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44" y="2020"/>
              <a:ext cx="17" cy="26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979" name="Arc 19">
              <a:extLst>
                <a:ext uri="{FF2B5EF4-FFF2-40B4-BE49-F238E27FC236}">
                  <a16:creationId xmlns:a16="http://schemas.microsoft.com/office/drawing/2014/main" id="{6B1B913C-2A81-B732-86B1-5A657F491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1985"/>
              <a:ext cx="48" cy="56"/>
            </a:xfrm>
            <a:custGeom>
              <a:avLst/>
              <a:gdLst>
                <a:gd name="G0" fmla="+- 0 0 0"/>
                <a:gd name="G1" fmla="+- 21037 0 0"/>
                <a:gd name="G2" fmla="+- 21600 0 0"/>
                <a:gd name="T0" fmla="*/ 4897 w 20085"/>
                <a:gd name="T1" fmla="*/ 0 h 21037"/>
                <a:gd name="T2" fmla="*/ 20085 w 20085"/>
                <a:gd name="T3" fmla="*/ 13090 h 21037"/>
                <a:gd name="T4" fmla="*/ 0 w 20085"/>
                <a:gd name="T5" fmla="*/ 21037 h 2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85" h="21037" fill="none" extrusionOk="0">
                  <a:moveTo>
                    <a:pt x="4897" y="-1"/>
                  </a:moveTo>
                  <a:cubicBezTo>
                    <a:pt x="11801" y="1606"/>
                    <a:pt x="17476" y="6498"/>
                    <a:pt x="20084" y="13090"/>
                  </a:cubicBezTo>
                </a:path>
                <a:path w="20085" h="21037" stroke="0" extrusionOk="0">
                  <a:moveTo>
                    <a:pt x="4897" y="-1"/>
                  </a:moveTo>
                  <a:cubicBezTo>
                    <a:pt x="11801" y="1606"/>
                    <a:pt x="17476" y="6498"/>
                    <a:pt x="20084" y="13090"/>
                  </a:cubicBezTo>
                  <a:lnTo>
                    <a:pt x="0" y="21037"/>
                  </a:lnTo>
                  <a:close/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980" name="Arc 20">
              <a:extLst>
                <a:ext uri="{FF2B5EF4-FFF2-40B4-BE49-F238E27FC236}">
                  <a16:creationId xmlns:a16="http://schemas.microsoft.com/office/drawing/2014/main" id="{86C8378C-8765-3E18-AD55-133C89560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8" y="1986"/>
              <a:ext cx="48" cy="56"/>
            </a:xfrm>
            <a:custGeom>
              <a:avLst/>
              <a:gdLst>
                <a:gd name="G0" fmla="+- 20140 0 0"/>
                <a:gd name="G1" fmla="+- 20944 0 0"/>
                <a:gd name="G2" fmla="+- 21600 0 0"/>
                <a:gd name="T0" fmla="*/ 0 w 20140"/>
                <a:gd name="T1" fmla="*/ 13138 h 20944"/>
                <a:gd name="T2" fmla="*/ 14858 w 20140"/>
                <a:gd name="T3" fmla="*/ 0 h 20944"/>
                <a:gd name="T4" fmla="*/ 20140 w 20140"/>
                <a:gd name="T5" fmla="*/ 20944 h 20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140" h="20944" fill="none" extrusionOk="0">
                  <a:moveTo>
                    <a:pt x="-1" y="13137"/>
                  </a:moveTo>
                  <a:cubicBezTo>
                    <a:pt x="2530" y="6609"/>
                    <a:pt x="8068" y="1712"/>
                    <a:pt x="14857" y="-1"/>
                  </a:cubicBezTo>
                </a:path>
                <a:path w="20140" h="20944" stroke="0" extrusionOk="0">
                  <a:moveTo>
                    <a:pt x="-1" y="13137"/>
                  </a:moveTo>
                  <a:cubicBezTo>
                    <a:pt x="2530" y="6609"/>
                    <a:pt x="8068" y="1712"/>
                    <a:pt x="14857" y="-1"/>
                  </a:cubicBezTo>
                  <a:lnTo>
                    <a:pt x="20140" y="20944"/>
                  </a:lnTo>
                  <a:close/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40981" name="Rectangle 21">
            <a:extLst>
              <a:ext uri="{FF2B5EF4-FFF2-40B4-BE49-F238E27FC236}">
                <a16:creationId xmlns:a16="http://schemas.microsoft.com/office/drawing/2014/main" id="{400F6287-65D0-C5A8-3302-54AD855503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5105400" cy="3505200"/>
          </a:xfrm>
        </p:spPr>
        <p:txBody>
          <a:bodyPr/>
          <a:lstStyle/>
          <a:p>
            <a:r>
              <a:rPr lang="en-US" altLang="LID4096"/>
              <a:t>Awareness questions</a:t>
            </a:r>
          </a:p>
          <a:p>
            <a:pPr lvl="1"/>
            <a:r>
              <a:rPr lang="en-US" altLang="LID4096"/>
              <a:t>who is around?</a:t>
            </a:r>
          </a:p>
          <a:p>
            <a:pPr lvl="1"/>
            <a:r>
              <a:rPr lang="en-US" altLang="LID4096"/>
              <a:t>are they available now?</a:t>
            </a:r>
          </a:p>
          <a:p>
            <a:pPr lvl="1"/>
            <a:r>
              <a:rPr lang="en-US" altLang="LID4096"/>
              <a:t>can they be interrupted?</a:t>
            </a:r>
          </a:p>
          <a:p>
            <a:pPr lvl="1"/>
            <a:r>
              <a:rPr lang="en-US" altLang="LID4096"/>
              <a:t>how can I initiate contact?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695F550B-D466-5CF0-E8BB-50DCF67570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Media Spaces, Glances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556BD30-C642-5CE2-2825-277C32857C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l"/>
            <a:endParaRPr lang="LID4096" altLang="LID4096">
              <a:latin typeface="Times New Roman" panose="02020603050405020304" pitchFamily="18" charset="0"/>
            </a:endParaRPr>
          </a:p>
        </p:txBody>
      </p:sp>
      <p:sp>
        <p:nvSpPr>
          <p:cNvPr id="41988" name="Oval 4">
            <a:extLst>
              <a:ext uri="{FF2B5EF4-FFF2-40B4-BE49-F238E27FC236}">
                <a16:creationId xmlns:a16="http://schemas.microsoft.com/office/drawing/2014/main" id="{96856CA0-A146-3A95-4EB6-9E2E082B6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1188" y="4849813"/>
            <a:ext cx="1831975" cy="6318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89" name="Oval 5">
            <a:extLst>
              <a:ext uri="{FF2B5EF4-FFF2-40B4-BE49-F238E27FC236}">
                <a16:creationId xmlns:a16="http://schemas.microsoft.com/office/drawing/2014/main" id="{A285ABEE-54CA-AEF5-CDE9-E17CAF498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1188" y="4813300"/>
            <a:ext cx="1831975" cy="6318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0" name="AutoShape 6">
            <a:extLst>
              <a:ext uri="{FF2B5EF4-FFF2-40B4-BE49-F238E27FC236}">
                <a16:creationId xmlns:a16="http://schemas.microsoft.com/office/drawing/2014/main" id="{3C054A5D-BAAC-908F-AB7F-736973212887}"/>
              </a:ext>
            </a:extLst>
          </p:cNvPr>
          <p:cNvSpPr>
            <a:spLocks noChangeArrowheads="1"/>
          </p:cNvSpPr>
          <p:nvPr/>
        </p:nvSpPr>
        <p:spPr bwMode="auto">
          <a:xfrm rot="15720000" flipH="1" flipV="1">
            <a:off x="5666581" y="4537869"/>
            <a:ext cx="733425" cy="611188"/>
          </a:xfrm>
          <a:custGeom>
            <a:avLst/>
            <a:gdLst>
              <a:gd name="G0" fmla="+- 2645 0 0"/>
              <a:gd name="G1" fmla="+- 21600 0 2645"/>
              <a:gd name="G2" fmla="*/ 2645 1 2"/>
              <a:gd name="G3" fmla="+- 21600 0 G2"/>
              <a:gd name="G4" fmla="+/ 2645 21600 2"/>
              <a:gd name="G5" fmla="+/ G1 0 2"/>
              <a:gd name="G6" fmla="*/ 21600 21600 2645"/>
              <a:gd name="G7" fmla="*/ G6 1 2"/>
              <a:gd name="G8" fmla="+- 21600 0 G7"/>
              <a:gd name="G9" fmla="*/ 21600 1 2"/>
              <a:gd name="G10" fmla="+- 2645 0 G9"/>
              <a:gd name="G11" fmla="?: G10 G8 0"/>
              <a:gd name="G12" fmla="?: G10 G7 21600"/>
              <a:gd name="T0" fmla="*/ 20277 w 21600"/>
              <a:gd name="T1" fmla="*/ 10800 h 21600"/>
              <a:gd name="T2" fmla="*/ 10800 w 21600"/>
              <a:gd name="T3" fmla="*/ 21600 h 21600"/>
              <a:gd name="T4" fmla="*/ 1323 w 21600"/>
              <a:gd name="T5" fmla="*/ 10800 h 21600"/>
              <a:gd name="T6" fmla="*/ 10800 w 21600"/>
              <a:gd name="T7" fmla="*/ 0 h 21600"/>
              <a:gd name="T8" fmla="*/ 3123 w 21600"/>
              <a:gd name="T9" fmla="*/ 3123 h 21600"/>
              <a:gd name="T10" fmla="*/ 18477 w 21600"/>
              <a:gd name="T11" fmla="*/ 1847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645" y="21600"/>
                </a:lnTo>
                <a:lnTo>
                  <a:pt x="18955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1" name="Rectangle 7">
            <a:extLst>
              <a:ext uri="{FF2B5EF4-FFF2-40B4-BE49-F238E27FC236}">
                <a16:creationId xmlns:a16="http://schemas.microsoft.com/office/drawing/2014/main" id="{B8C51671-EF6F-55C0-B962-87D52711E85E}"/>
              </a:ext>
            </a:extLst>
          </p:cNvPr>
          <p:cNvSpPr>
            <a:spLocks noChangeArrowheads="1"/>
          </p:cNvSpPr>
          <p:nvPr/>
        </p:nvSpPr>
        <p:spPr bwMode="auto">
          <a:xfrm rot="21120000">
            <a:off x="6342063" y="4373563"/>
            <a:ext cx="50800" cy="81121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41992" name="Group 8">
            <a:extLst>
              <a:ext uri="{FF2B5EF4-FFF2-40B4-BE49-F238E27FC236}">
                <a16:creationId xmlns:a16="http://schemas.microsoft.com/office/drawing/2014/main" id="{7E0BD4DC-0331-700B-6B97-70F93E048788}"/>
              </a:ext>
            </a:extLst>
          </p:cNvPr>
          <p:cNvGrpSpPr>
            <a:grpSpLocks/>
          </p:cNvGrpSpPr>
          <p:nvPr/>
        </p:nvGrpSpPr>
        <p:grpSpPr bwMode="auto">
          <a:xfrm>
            <a:off x="6529388" y="5030788"/>
            <a:ext cx="296862" cy="93662"/>
            <a:chOff x="4975" y="1601"/>
            <a:chExt cx="98" cy="31"/>
          </a:xfrm>
        </p:grpSpPr>
        <p:sp>
          <p:nvSpPr>
            <p:cNvPr id="41993" name="Arc 9">
              <a:extLst>
                <a:ext uri="{FF2B5EF4-FFF2-40B4-BE49-F238E27FC236}">
                  <a16:creationId xmlns:a16="http://schemas.microsoft.com/office/drawing/2014/main" id="{A3006A67-A727-3D63-A71D-D7E2A98EC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5" y="1602"/>
              <a:ext cx="49" cy="30"/>
            </a:xfrm>
            <a:custGeom>
              <a:avLst/>
              <a:gdLst>
                <a:gd name="G0" fmla="+- 21589 0 0"/>
                <a:gd name="G1" fmla="+- 21596 0 0"/>
                <a:gd name="G2" fmla="+- 21600 0 0"/>
                <a:gd name="T0" fmla="*/ 0 w 21589"/>
                <a:gd name="T1" fmla="*/ 20895 h 21596"/>
                <a:gd name="T2" fmla="*/ 21160 w 21589"/>
                <a:gd name="T3" fmla="*/ 0 h 21596"/>
                <a:gd name="T4" fmla="*/ 21589 w 21589"/>
                <a:gd name="T5" fmla="*/ 21596 h 2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9" h="21596" fill="none" extrusionOk="0">
                  <a:moveTo>
                    <a:pt x="0" y="20895"/>
                  </a:moveTo>
                  <a:cubicBezTo>
                    <a:pt x="373" y="9410"/>
                    <a:pt x="9671" y="228"/>
                    <a:pt x="21160" y="0"/>
                  </a:cubicBezTo>
                </a:path>
                <a:path w="21589" h="21596" stroke="0" extrusionOk="0">
                  <a:moveTo>
                    <a:pt x="0" y="20895"/>
                  </a:moveTo>
                  <a:cubicBezTo>
                    <a:pt x="373" y="9410"/>
                    <a:pt x="9671" y="228"/>
                    <a:pt x="21160" y="0"/>
                  </a:cubicBezTo>
                  <a:lnTo>
                    <a:pt x="21589" y="21596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994" name="Arc 10">
              <a:extLst>
                <a:ext uri="{FF2B5EF4-FFF2-40B4-BE49-F238E27FC236}">
                  <a16:creationId xmlns:a16="http://schemas.microsoft.com/office/drawing/2014/main" id="{109D6D8B-9032-9609-28AB-B1D4ADA14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" y="1601"/>
              <a:ext cx="50" cy="31"/>
            </a:xfrm>
            <a:custGeom>
              <a:avLst/>
              <a:gdLst>
                <a:gd name="G0" fmla="+- 429 0 0"/>
                <a:gd name="G1" fmla="+- 21600 0 0"/>
                <a:gd name="G2" fmla="+- 21600 0 0"/>
                <a:gd name="T0" fmla="*/ 0 w 22017"/>
                <a:gd name="T1" fmla="*/ 4 h 21600"/>
                <a:gd name="T2" fmla="*/ 22017 w 22017"/>
                <a:gd name="T3" fmla="*/ 20885 h 21600"/>
                <a:gd name="T4" fmla="*/ 429 w 2201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17" h="21600" fill="none" extrusionOk="0">
                  <a:moveTo>
                    <a:pt x="0" y="4"/>
                  </a:moveTo>
                  <a:cubicBezTo>
                    <a:pt x="142" y="1"/>
                    <a:pt x="285" y="0"/>
                    <a:pt x="429" y="0"/>
                  </a:cubicBezTo>
                  <a:cubicBezTo>
                    <a:pt x="12080" y="0"/>
                    <a:pt x="21631" y="9240"/>
                    <a:pt x="22017" y="20884"/>
                  </a:cubicBezTo>
                </a:path>
                <a:path w="22017" h="21600" stroke="0" extrusionOk="0">
                  <a:moveTo>
                    <a:pt x="0" y="4"/>
                  </a:moveTo>
                  <a:cubicBezTo>
                    <a:pt x="142" y="1"/>
                    <a:pt x="285" y="0"/>
                    <a:pt x="429" y="0"/>
                  </a:cubicBezTo>
                  <a:cubicBezTo>
                    <a:pt x="12080" y="0"/>
                    <a:pt x="21631" y="9240"/>
                    <a:pt x="22017" y="20884"/>
                  </a:cubicBezTo>
                  <a:lnTo>
                    <a:pt x="429" y="21600"/>
                  </a:lnTo>
                  <a:close/>
                </a:path>
              </a:pathLst>
            </a:custGeom>
            <a:noFill/>
            <a:ln w="12700" cap="rnd">
              <a:solidFill>
                <a:schemeClr val="tx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41995" name="Line 11">
            <a:extLst>
              <a:ext uri="{FF2B5EF4-FFF2-40B4-BE49-F238E27FC236}">
                <a16:creationId xmlns:a16="http://schemas.microsoft.com/office/drawing/2014/main" id="{39FA620C-8A88-514A-5503-3ADCBBF93E60}"/>
              </a:ext>
            </a:extLst>
          </p:cNvPr>
          <p:cNvSpPr>
            <a:spLocks noChangeShapeType="1"/>
          </p:cNvSpPr>
          <p:nvPr/>
        </p:nvSpPr>
        <p:spPr bwMode="auto">
          <a:xfrm>
            <a:off x="6523038" y="5118100"/>
            <a:ext cx="3000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6" name="Line 12">
            <a:extLst>
              <a:ext uri="{FF2B5EF4-FFF2-40B4-BE49-F238E27FC236}">
                <a16:creationId xmlns:a16="http://schemas.microsoft.com/office/drawing/2014/main" id="{66CC3FE0-6236-78FF-B082-0228E4BB580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445250" y="5097463"/>
            <a:ext cx="84138" cy="6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7" name="Line 13">
            <a:extLst>
              <a:ext uri="{FF2B5EF4-FFF2-40B4-BE49-F238E27FC236}">
                <a16:creationId xmlns:a16="http://schemas.microsoft.com/office/drawing/2014/main" id="{F1840AEA-1C69-870B-123D-C1F2AA79477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62825" y="5407025"/>
            <a:ext cx="790575" cy="1809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8" name="Line 14">
            <a:extLst>
              <a:ext uri="{FF2B5EF4-FFF2-40B4-BE49-F238E27FC236}">
                <a16:creationId xmlns:a16="http://schemas.microsoft.com/office/drawing/2014/main" id="{C1F7103F-99C0-3193-33D3-44D30CCD9AD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62825" y="5588000"/>
            <a:ext cx="427038" cy="669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1999" name="Line 15">
            <a:extLst>
              <a:ext uri="{FF2B5EF4-FFF2-40B4-BE49-F238E27FC236}">
                <a16:creationId xmlns:a16="http://schemas.microsoft.com/office/drawing/2014/main" id="{411B2A63-4B05-D8A4-EB6A-195F3903EC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69175" y="4619625"/>
            <a:ext cx="360363" cy="5603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2000" name="Line 16">
            <a:extLst>
              <a:ext uri="{FF2B5EF4-FFF2-40B4-BE49-F238E27FC236}">
                <a16:creationId xmlns:a16="http://schemas.microsoft.com/office/drawing/2014/main" id="{4218BA65-BE30-984A-93EE-4524F10CCB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283450" y="4879975"/>
            <a:ext cx="76200" cy="2809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2001" name="Line 17">
            <a:extLst>
              <a:ext uri="{FF2B5EF4-FFF2-40B4-BE49-F238E27FC236}">
                <a16:creationId xmlns:a16="http://schemas.microsoft.com/office/drawing/2014/main" id="{640A0E1E-888E-8202-444A-51B9B24839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59638" y="4610100"/>
            <a:ext cx="115887" cy="3032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2002" name="Arc 18">
            <a:extLst>
              <a:ext uri="{FF2B5EF4-FFF2-40B4-BE49-F238E27FC236}">
                <a16:creationId xmlns:a16="http://schemas.microsoft.com/office/drawing/2014/main" id="{7278FEF2-20C9-E2C9-5EDF-814567407F29}"/>
              </a:ext>
            </a:extLst>
          </p:cNvPr>
          <p:cNvSpPr>
            <a:spLocks/>
          </p:cNvSpPr>
          <p:nvPr/>
        </p:nvSpPr>
        <p:spPr bwMode="auto">
          <a:xfrm>
            <a:off x="7180263" y="4324350"/>
            <a:ext cx="685800" cy="469900"/>
          </a:xfrm>
          <a:custGeom>
            <a:avLst/>
            <a:gdLst>
              <a:gd name="G0" fmla="+- 0 0 0"/>
              <a:gd name="G1" fmla="+- 18907 0 0"/>
              <a:gd name="G2" fmla="+- 21600 0 0"/>
              <a:gd name="T0" fmla="*/ 10444 w 20281"/>
              <a:gd name="T1" fmla="*/ 0 h 18907"/>
              <a:gd name="T2" fmla="*/ 20281 w 20281"/>
              <a:gd name="T3" fmla="*/ 11475 h 18907"/>
              <a:gd name="T4" fmla="*/ 0 w 20281"/>
              <a:gd name="T5" fmla="*/ 18907 h 18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281" h="18907" fill="none" extrusionOk="0">
                <a:moveTo>
                  <a:pt x="10444" y="-1"/>
                </a:moveTo>
                <a:cubicBezTo>
                  <a:pt x="14998" y="2515"/>
                  <a:pt x="18491" y="6590"/>
                  <a:pt x="20281" y="11474"/>
                </a:cubicBezTo>
              </a:path>
              <a:path w="20281" h="18907" stroke="0" extrusionOk="0">
                <a:moveTo>
                  <a:pt x="10444" y="-1"/>
                </a:moveTo>
                <a:cubicBezTo>
                  <a:pt x="14998" y="2515"/>
                  <a:pt x="18491" y="6590"/>
                  <a:pt x="20281" y="11474"/>
                </a:cubicBezTo>
                <a:lnTo>
                  <a:pt x="0" y="18907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2003" name="Oval 19">
            <a:extLst>
              <a:ext uri="{FF2B5EF4-FFF2-40B4-BE49-F238E27FC236}">
                <a16:creationId xmlns:a16="http://schemas.microsoft.com/office/drawing/2014/main" id="{8E78AF89-8378-E0C5-F570-C153BBCCF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5663" y="4094163"/>
            <a:ext cx="314325" cy="439737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2004" name="Line 20">
            <a:extLst>
              <a:ext uri="{FF2B5EF4-FFF2-40B4-BE49-F238E27FC236}">
                <a16:creationId xmlns:a16="http://schemas.microsoft.com/office/drawing/2014/main" id="{A3A5C96A-4455-125B-FEBC-76F824B4EAED}"/>
              </a:ext>
            </a:extLst>
          </p:cNvPr>
          <p:cNvSpPr>
            <a:spLocks noChangeShapeType="1"/>
          </p:cNvSpPr>
          <p:nvPr/>
        </p:nvSpPr>
        <p:spPr bwMode="auto">
          <a:xfrm>
            <a:off x="7856538" y="4606925"/>
            <a:ext cx="115887" cy="260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2005" name="Line 21">
            <a:extLst>
              <a:ext uri="{FF2B5EF4-FFF2-40B4-BE49-F238E27FC236}">
                <a16:creationId xmlns:a16="http://schemas.microsoft.com/office/drawing/2014/main" id="{2D876C24-1937-7A54-80C9-F35780663AD9}"/>
              </a:ext>
            </a:extLst>
          </p:cNvPr>
          <p:cNvSpPr>
            <a:spLocks noChangeShapeType="1"/>
          </p:cNvSpPr>
          <p:nvPr/>
        </p:nvSpPr>
        <p:spPr bwMode="auto">
          <a:xfrm>
            <a:off x="7972425" y="4860925"/>
            <a:ext cx="180975" cy="546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2006" name="Line 22">
            <a:extLst>
              <a:ext uri="{FF2B5EF4-FFF2-40B4-BE49-F238E27FC236}">
                <a16:creationId xmlns:a16="http://schemas.microsoft.com/office/drawing/2014/main" id="{3A4BB35C-C69E-7D23-A861-98FD7ED035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75450" y="4913313"/>
            <a:ext cx="484188" cy="104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42007" name="Group 23">
            <a:extLst>
              <a:ext uri="{FF2B5EF4-FFF2-40B4-BE49-F238E27FC236}">
                <a16:creationId xmlns:a16="http://schemas.microsoft.com/office/drawing/2014/main" id="{FC2BDDBD-EE68-75E6-98AE-2A9FDE4FC763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3962400"/>
            <a:ext cx="1936750" cy="1466850"/>
            <a:chOff x="3571" y="1259"/>
            <a:chExt cx="639" cy="484"/>
          </a:xfrm>
        </p:grpSpPr>
        <p:sp>
          <p:nvSpPr>
            <p:cNvPr id="42008" name="Oval 24">
              <a:extLst>
                <a:ext uri="{FF2B5EF4-FFF2-40B4-BE49-F238E27FC236}">
                  <a16:creationId xmlns:a16="http://schemas.microsoft.com/office/drawing/2014/main" id="{1F670914-6398-F6F9-3C75-733D48017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" y="1522"/>
              <a:ext cx="639" cy="22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09" name="Oval 25">
              <a:extLst>
                <a:ext uri="{FF2B5EF4-FFF2-40B4-BE49-F238E27FC236}">
                  <a16:creationId xmlns:a16="http://schemas.microsoft.com/office/drawing/2014/main" id="{9663E4E1-CB73-8A55-3B97-22660AD11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" y="1510"/>
              <a:ext cx="639" cy="22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10" name="AutoShape 26">
              <a:extLst>
                <a:ext uri="{FF2B5EF4-FFF2-40B4-BE49-F238E27FC236}">
                  <a16:creationId xmlns:a16="http://schemas.microsoft.com/office/drawing/2014/main" id="{141DCF5F-6605-4D4B-7F0D-15FFB9D150B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880000" flipV="1">
              <a:off x="3961" y="1415"/>
              <a:ext cx="256" cy="212"/>
            </a:xfrm>
            <a:custGeom>
              <a:avLst/>
              <a:gdLst>
                <a:gd name="G0" fmla="+- 2645 0 0"/>
                <a:gd name="G1" fmla="+- 21600 0 2645"/>
                <a:gd name="G2" fmla="*/ 2645 1 2"/>
                <a:gd name="G3" fmla="+- 21600 0 G2"/>
                <a:gd name="G4" fmla="+/ 2645 21600 2"/>
                <a:gd name="G5" fmla="+/ G1 0 2"/>
                <a:gd name="G6" fmla="*/ 21600 21600 2645"/>
                <a:gd name="G7" fmla="*/ G6 1 2"/>
                <a:gd name="G8" fmla="+- 21600 0 G7"/>
                <a:gd name="G9" fmla="*/ 21600 1 2"/>
                <a:gd name="G10" fmla="+- 2645 0 G9"/>
                <a:gd name="G11" fmla="?: G10 G8 0"/>
                <a:gd name="G12" fmla="?: G10 G7 21600"/>
                <a:gd name="T0" fmla="*/ 20277 w 21600"/>
                <a:gd name="T1" fmla="*/ 10800 h 21600"/>
                <a:gd name="T2" fmla="*/ 10800 w 21600"/>
                <a:gd name="T3" fmla="*/ 21600 h 21600"/>
                <a:gd name="T4" fmla="*/ 1323 w 21600"/>
                <a:gd name="T5" fmla="*/ 10800 h 21600"/>
                <a:gd name="T6" fmla="*/ 10800 w 21600"/>
                <a:gd name="T7" fmla="*/ 0 h 21600"/>
                <a:gd name="T8" fmla="*/ 3123 w 21600"/>
                <a:gd name="T9" fmla="*/ 3123 h 21600"/>
                <a:gd name="T10" fmla="*/ 18477 w 21600"/>
                <a:gd name="T11" fmla="*/ 1847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645" y="21600"/>
                  </a:lnTo>
                  <a:lnTo>
                    <a:pt x="1895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11" name="Rectangle 27">
              <a:extLst>
                <a:ext uri="{FF2B5EF4-FFF2-40B4-BE49-F238E27FC236}">
                  <a16:creationId xmlns:a16="http://schemas.microsoft.com/office/drawing/2014/main" id="{105A38D9-94C2-4AA4-8258-D1A74D92CB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480000" flipH="1">
              <a:off x="3965" y="1358"/>
              <a:ext cx="18" cy="28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42012" name="Group 28">
              <a:extLst>
                <a:ext uri="{FF2B5EF4-FFF2-40B4-BE49-F238E27FC236}">
                  <a16:creationId xmlns:a16="http://schemas.microsoft.com/office/drawing/2014/main" id="{283B1811-BE3A-2BC5-03F1-AC5E6071114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6" y="1586"/>
              <a:ext cx="104" cy="33"/>
              <a:chOff x="3816" y="1586"/>
              <a:chExt cx="104" cy="33"/>
            </a:xfrm>
          </p:grpSpPr>
          <p:sp>
            <p:nvSpPr>
              <p:cNvPr id="42013" name="Arc 29">
                <a:extLst>
                  <a:ext uri="{FF2B5EF4-FFF2-40B4-BE49-F238E27FC236}">
                    <a16:creationId xmlns:a16="http://schemas.microsoft.com/office/drawing/2014/main" id="{639EA132-8F59-8A46-D069-3FBBD3AAD3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7" y="1586"/>
                <a:ext cx="53" cy="33"/>
              </a:xfrm>
              <a:custGeom>
                <a:avLst/>
                <a:gdLst>
                  <a:gd name="G0" fmla="+- 405 0 0"/>
                  <a:gd name="G1" fmla="+- 21600 0 0"/>
                  <a:gd name="G2" fmla="+- 21600 0 0"/>
                  <a:gd name="T0" fmla="*/ 0 w 21995"/>
                  <a:gd name="T1" fmla="*/ 4 h 21600"/>
                  <a:gd name="T2" fmla="*/ 21995 w 21995"/>
                  <a:gd name="T3" fmla="*/ 20929 h 21600"/>
                  <a:gd name="T4" fmla="*/ 405 w 2199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95" h="21600" fill="none" extrusionOk="0">
                    <a:moveTo>
                      <a:pt x="-1" y="3"/>
                    </a:moveTo>
                    <a:cubicBezTo>
                      <a:pt x="134" y="1"/>
                      <a:pt x="269" y="0"/>
                      <a:pt x="405" y="0"/>
                    </a:cubicBezTo>
                    <a:cubicBezTo>
                      <a:pt x="12073" y="0"/>
                      <a:pt x="21632" y="9266"/>
                      <a:pt x="21994" y="20929"/>
                    </a:cubicBezTo>
                  </a:path>
                  <a:path w="21995" h="21600" stroke="0" extrusionOk="0">
                    <a:moveTo>
                      <a:pt x="-1" y="3"/>
                    </a:moveTo>
                    <a:cubicBezTo>
                      <a:pt x="134" y="1"/>
                      <a:pt x="269" y="0"/>
                      <a:pt x="405" y="0"/>
                    </a:cubicBezTo>
                    <a:cubicBezTo>
                      <a:pt x="12073" y="0"/>
                      <a:pt x="21632" y="9266"/>
                      <a:pt x="21994" y="20929"/>
                    </a:cubicBezTo>
                    <a:lnTo>
                      <a:pt x="405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14" name="Arc 30">
                <a:extLst>
                  <a:ext uri="{FF2B5EF4-FFF2-40B4-BE49-F238E27FC236}">
                    <a16:creationId xmlns:a16="http://schemas.microsoft.com/office/drawing/2014/main" id="{3E01070D-6440-7D2E-AECF-95F8709897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6" y="1587"/>
                <a:ext cx="52" cy="32"/>
              </a:xfrm>
              <a:custGeom>
                <a:avLst/>
                <a:gdLst>
                  <a:gd name="G0" fmla="+- 21590 0 0"/>
                  <a:gd name="G1" fmla="+- 21596 0 0"/>
                  <a:gd name="G2" fmla="+- 21600 0 0"/>
                  <a:gd name="T0" fmla="*/ 0 w 21590"/>
                  <a:gd name="T1" fmla="*/ 20938 h 21596"/>
                  <a:gd name="T2" fmla="*/ 21185 w 21590"/>
                  <a:gd name="T3" fmla="*/ 0 h 21596"/>
                  <a:gd name="T4" fmla="*/ 21590 w 21590"/>
                  <a:gd name="T5" fmla="*/ 21596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0" h="21596" fill="none" extrusionOk="0">
                    <a:moveTo>
                      <a:pt x="0" y="20938"/>
                    </a:moveTo>
                    <a:cubicBezTo>
                      <a:pt x="350" y="9427"/>
                      <a:pt x="9670" y="215"/>
                      <a:pt x="21184" y="-1"/>
                    </a:cubicBezTo>
                  </a:path>
                  <a:path w="21590" h="21596" stroke="0" extrusionOk="0">
                    <a:moveTo>
                      <a:pt x="0" y="20938"/>
                    </a:moveTo>
                    <a:cubicBezTo>
                      <a:pt x="350" y="9427"/>
                      <a:pt x="9670" y="215"/>
                      <a:pt x="21184" y="-1"/>
                    </a:cubicBezTo>
                    <a:lnTo>
                      <a:pt x="21590" y="21596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42015" name="Line 31">
              <a:extLst>
                <a:ext uri="{FF2B5EF4-FFF2-40B4-BE49-F238E27FC236}">
                  <a16:creationId xmlns:a16="http://schemas.microsoft.com/office/drawing/2014/main" id="{E48F97D3-7B4D-E27B-D57D-AFF1DC088D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4" y="1618"/>
              <a:ext cx="10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16" name="Line 32">
              <a:extLst>
                <a:ext uri="{FF2B5EF4-FFF2-40B4-BE49-F238E27FC236}">
                  <a16:creationId xmlns:a16="http://schemas.microsoft.com/office/drawing/2014/main" id="{AD187F2C-D9F0-D7C7-06BE-CD44E014D0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16" y="1608"/>
              <a:ext cx="31" cy="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17" name="Rectangle 33">
              <a:extLst>
                <a:ext uri="{FF2B5EF4-FFF2-40B4-BE49-F238E27FC236}">
                  <a16:creationId xmlns:a16="http://schemas.microsoft.com/office/drawing/2014/main" id="{D3AFA7F1-4046-E672-B614-B9878E6EF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8" y="1259"/>
              <a:ext cx="140" cy="76"/>
            </a:xfrm>
            <a:prstGeom prst="rect">
              <a:avLst/>
            </a:prstGeom>
            <a:solidFill>
              <a:srgbClr val="0832F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18" name="Rectangle 34">
              <a:extLst>
                <a:ext uri="{FF2B5EF4-FFF2-40B4-BE49-F238E27FC236}">
                  <a16:creationId xmlns:a16="http://schemas.microsoft.com/office/drawing/2014/main" id="{44D93B46-1086-6488-1A02-63BB5218C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6" y="1279"/>
              <a:ext cx="14" cy="35"/>
            </a:xfrm>
            <a:prstGeom prst="rect">
              <a:avLst/>
            </a:prstGeom>
            <a:solidFill>
              <a:srgbClr val="0832F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42019" name="Group 35">
            <a:extLst>
              <a:ext uri="{FF2B5EF4-FFF2-40B4-BE49-F238E27FC236}">
                <a16:creationId xmlns:a16="http://schemas.microsoft.com/office/drawing/2014/main" id="{8A276768-7A97-7613-7484-0F6FA0BFA5C1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2819400"/>
            <a:ext cx="376238" cy="2060575"/>
            <a:chOff x="3247" y="871"/>
            <a:chExt cx="124" cy="680"/>
          </a:xfrm>
        </p:grpSpPr>
        <p:sp>
          <p:nvSpPr>
            <p:cNvPr id="42020" name="Oval 36">
              <a:extLst>
                <a:ext uri="{FF2B5EF4-FFF2-40B4-BE49-F238E27FC236}">
                  <a16:creationId xmlns:a16="http://schemas.microsoft.com/office/drawing/2014/main" id="{8B576E9A-3C49-C063-E1D6-0EFADAD02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5" y="871"/>
              <a:ext cx="54" cy="12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21" name="Line 37">
              <a:extLst>
                <a:ext uri="{FF2B5EF4-FFF2-40B4-BE49-F238E27FC236}">
                  <a16:creationId xmlns:a16="http://schemas.microsoft.com/office/drawing/2014/main" id="{7B4A6E30-E890-289C-59DF-CC00304D1F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1" y="1003"/>
              <a:ext cx="0" cy="2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22" name="Line 38">
              <a:extLst>
                <a:ext uri="{FF2B5EF4-FFF2-40B4-BE49-F238E27FC236}">
                  <a16:creationId xmlns:a16="http://schemas.microsoft.com/office/drawing/2014/main" id="{1909607D-2E14-AAED-4F30-1077328C6D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50" y="1274"/>
              <a:ext cx="22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23" name="Line 39">
              <a:extLst>
                <a:ext uri="{FF2B5EF4-FFF2-40B4-BE49-F238E27FC236}">
                  <a16:creationId xmlns:a16="http://schemas.microsoft.com/office/drawing/2014/main" id="{704F3A9C-44E0-F9BC-65E5-A82D93ED83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7" y="1052"/>
              <a:ext cx="10" cy="2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24" name="Line 40">
              <a:extLst>
                <a:ext uri="{FF2B5EF4-FFF2-40B4-BE49-F238E27FC236}">
                  <a16:creationId xmlns:a16="http://schemas.microsoft.com/office/drawing/2014/main" id="{82B32A05-A6EA-324C-7F5A-5EB9E574C6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5" y="1284"/>
              <a:ext cx="29" cy="26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25" name="Line 41">
              <a:extLst>
                <a:ext uri="{FF2B5EF4-FFF2-40B4-BE49-F238E27FC236}">
                  <a16:creationId xmlns:a16="http://schemas.microsoft.com/office/drawing/2014/main" id="{76675D35-AE10-ED14-841F-9C56A68D8F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4" y="1051"/>
              <a:ext cx="57" cy="1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26" name="Arc 42">
              <a:extLst>
                <a:ext uri="{FF2B5EF4-FFF2-40B4-BE49-F238E27FC236}">
                  <a16:creationId xmlns:a16="http://schemas.microsoft.com/office/drawing/2014/main" id="{CC68A99A-CB93-2C81-EE7A-F3518C6BF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4" y="1026"/>
              <a:ext cx="42" cy="41"/>
            </a:xfrm>
            <a:custGeom>
              <a:avLst/>
              <a:gdLst>
                <a:gd name="G0" fmla="+- 0 0 0"/>
                <a:gd name="G1" fmla="+- 21085 0 0"/>
                <a:gd name="G2" fmla="+- 21600 0 0"/>
                <a:gd name="T0" fmla="*/ 4689 w 20001"/>
                <a:gd name="T1" fmla="*/ 0 h 21085"/>
                <a:gd name="T2" fmla="*/ 20001 w 20001"/>
                <a:gd name="T3" fmla="*/ 12928 h 21085"/>
                <a:gd name="T4" fmla="*/ 0 w 20001"/>
                <a:gd name="T5" fmla="*/ 21085 h 2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1" h="21085" fill="none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</a:path>
                <a:path w="20001" h="21085" stroke="0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  <a:lnTo>
                    <a:pt x="0" y="210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27" name="Arc 43">
              <a:extLst>
                <a:ext uri="{FF2B5EF4-FFF2-40B4-BE49-F238E27FC236}">
                  <a16:creationId xmlns:a16="http://schemas.microsoft.com/office/drawing/2014/main" id="{49DACAC0-43CE-9E76-15DA-BB94A3168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" y="1026"/>
              <a:ext cx="42" cy="41"/>
            </a:xfrm>
            <a:custGeom>
              <a:avLst/>
              <a:gdLst>
                <a:gd name="G0" fmla="+- 20097 0 0"/>
                <a:gd name="G1" fmla="+- 20968 0 0"/>
                <a:gd name="G2" fmla="+- 21600 0 0"/>
                <a:gd name="T0" fmla="*/ 0 w 20097"/>
                <a:gd name="T1" fmla="*/ 13050 h 20968"/>
                <a:gd name="T2" fmla="*/ 14910 w 20097"/>
                <a:gd name="T3" fmla="*/ 0 h 20968"/>
                <a:gd name="T4" fmla="*/ 20097 w 20097"/>
                <a:gd name="T5" fmla="*/ 20968 h 20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97" h="20968" fill="none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</a:path>
                <a:path w="20097" h="20968" stroke="0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  <a:lnTo>
                    <a:pt x="20097" y="20968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42028" name="Freeform 44">
            <a:extLst>
              <a:ext uri="{FF2B5EF4-FFF2-40B4-BE49-F238E27FC236}">
                <a16:creationId xmlns:a16="http://schemas.microsoft.com/office/drawing/2014/main" id="{BD43345E-A27B-2309-7D6C-2F8F30E83E01}"/>
              </a:ext>
            </a:extLst>
          </p:cNvPr>
          <p:cNvSpPr>
            <a:spLocks/>
          </p:cNvSpPr>
          <p:nvPr/>
        </p:nvSpPr>
        <p:spPr bwMode="auto">
          <a:xfrm>
            <a:off x="3733800" y="4038600"/>
            <a:ext cx="2032000" cy="1279525"/>
          </a:xfrm>
          <a:custGeom>
            <a:avLst/>
            <a:gdLst>
              <a:gd name="T0" fmla="*/ 567 w 591"/>
              <a:gd name="T1" fmla="*/ 340 h 402"/>
              <a:gd name="T2" fmla="*/ 546 w 591"/>
              <a:gd name="T3" fmla="*/ 340 h 402"/>
              <a:gd name="T4" fmla="*/ 525 w 591"/>
              <a:gd name="T5" fmla="*/ 358 h 402"/>
              <a:gd name="T6" fmla="*/ 507 w 591"/>
              <a:gd name="T7" fmla="*/ 376 h 402"/>
              <a:gd name="T8" fmla="*/ 485 w 591"/>
              <a:gd name="T9" fmla="*/ 393 h 402"/>
              <a:gd name="T10" fmla="*/ 464 w 591"/>
              <a:gd name="T11" fmla="*/ 397 h 402"/>
              <a:gd name="T12" fmla="*/ 442 w 591"/>
              <a:gd name="T13" fmla="*/ 401 h 402"/>
              <a:gd name="T14" fmla="*/ 418 w 591"/>
              <a:gd name="T15" fmla="*/ 379 h 402"/>
              <a:gd name="T16" fmla="*/ 393 w 591"/>
              <a:gd name="T17" fmla="*/ 362 h 402"/>
              <a:gd name="T18" fmla="*/ 379 w 591"/>
              <a:gd name="T19" fmla="*/ 344 h 402"/>
              <a:gd name="T20" fmla="*/ 358 w 591"/>
              <a:gd name="T21" fmla="*/ 333 h 402"/>
              <a:gd name="T22" fmla="*/ 336 w 591"/>
              <a:gd name="T23" fmla="*/ 330 h 402"/>
              <a:gd name="T24" fmla="*/ 315 w 591"/>
              <a:gd name="T25" fmla="*/ 333 h 402"/>
              <a:gd name="T26" fmla="*/ 294 w 591"/>
              <a:gd name="T27" fmla="*/ 337 h 402"/>
              <a:gd name="T28" fmla="*/ 269 w 591"/>
              <a:gd name="T29" fmla="*/ 315 h 402"/>
              <a:gd name="T30" fmla="*/ 255 w 591"/>
              <a:gd name="T31" fmla="*/ 294 h 402"/>
              <a:gd name="T32" fmla="*/ 248 w 591"/>
              <a:gd name="T33" fmla="*/ 269 h 402"/>
              <a:gd name="T34" fmla="*/ 240 w 591"/>
              <a:gd name="T35" fmla="*/ 244 h 402"/>
              <a:gd name="T36" fmla="*/ 240 w 591"/>
              <a:gd name="T37" fmla="*/ 223 h 402"/>
              <a:gd name="T38" fmla="*/ 237 w 591"/>
              <a:gd name="T39" fmla="*/ 198 h 402"/>
              <a:gd name="T40" fmla="*/ 233 w 591"/>
              <a:gd name="T41" fmla="*/ 177 h 402"/>
              <a:gd name="T42" fmla="*/ 223 w 591"/>
              <a:gd name="T43" fmla="*/ 152 h 402"/>
              <a:gd name="T44" fmla="*/ 205 w 591"/>
              <a:gd name="T45" fmla="*/ 131 h 402"/>
              <a:gd name="T46" fmla="*/ 180 w 591"/>
              <a:gd name="T47" fmla="*/ 124 h 402"/>
              <a:gd name="T48" fmla="*/ 159 w 591"/>
              <a:gd name="T49" fmla="*/ 117 h 402"/>
              <a:gd name="T50" fmla="*/ 145 w 591"/>
              <a:gd name="T51" fmla="*/ 99 h 402"/>
              <a:gd name="T52" fmla="*/ 138 w 591"/>
              <a:gd name="T53" fmla="*/ 78 h 402"/>
              <a:gd name="T54" fmla="*/ 131 w 591"/>
              <a:gd name="T55" fmla="*/ 57 h 402"/>
              <a:gd name="T56" fmla="*/ 113 w 591"/>
              <a:gd name="T57" fmla="*/ 42 h 402"/>
              <a:gd name="T58" fmla="*/ 84 w 591"/>
              <a:gd name="T59" fmla="*/ 24 h 402"/>
              <a:gd name="T60" fmla="*/ 63 w 591"/>
              <a:gd name="T61" fmla="*/ 17 h 402"/>
              <a:gd name="T62" fmla="*/ 42 w 591"/>
              <a:gd name="T63" fmla="*/ 3 h 402"/>
              <a:gd name="T64" fmla="*/ 21 w 591"/>
              <a:gd name="T65" fmla="*/ 0 h 402"/>
              <a:gd name="T66" fmla="*/ 0 w 591"/>
              <a:gd name="T67" fmla="*/ 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91" h="402">
                <a:moveTo>
                  <a:pt x="590" y="339"/>
                </a:moveTo>
                <a:lnTo>
                  <a:pt x="567" y="340"/>
                </a:lnTo>
                <a:lnTo>
                  <a:pt x="556" y="340"/>
                </a:lnTo>
                <a:lnTo>
                  <a:pt x="546" y="340"/>
                </a:lnTo>
                <a:lnTo>
                  <a:pt x="535" y="347"/>
                </a:lnTo>
                <a:lnTo>
                  <a:pt x="525" y="358"/>
                </a:lnTo>
                <a:lnTo>
                  <a:pt x="513" y="365"/>
                </a:lnTo>
                <a:lnTo>
                  <a:pt x="507" y="376"/>
                </a:lnTo>
                <a:lnTo>
                  <a:pt x="496" y="383"/>
                </a:lnTo>
                <a:lnTo>
                  <a:pt x="485" y="393"/>
                </a:lnTo>
                <a:lnTo>
                  <a:pt x="475" y="393"/>
                </a:lnTo>
                <a:lnTo>
                  <a:pt x="464" y="397"/>
                </a:lnTo>
                <a:lnTo>
                  <a:pt x="454" y="401"/>
                </a:lnTo>
                <a:lnTo>
                  <a:pt x="442" y="401"/>
                </a:lnTo>
                <a:lnTo>
                  <a:pt x="432" y="393"/>
                </a:lnTo>
                <a:lnTo>
                  <a:pt x="418" y="379"/>
                </a:lnTo>
                <a:lnTo>
                  <a:pt x="407" y="372"/>
                </a:lnTo>
                <a:lnTo>
                  <a:pt x="393" y="362"/>
                </a:lnTo>
                <a:lnTo>
                  <a:pt x="389" y="351"/>
                </a:lnTo>
                <a:lnTo>
                  <a:pt x="379" y="344"/>
                </a:lnTo>
                <a:lnTo>
                  <a:pt x="368" y="337"/>
                </a:lnTo>
                <a:lnTo>
                  <a:pt x="358" y="333"/>
                </a:lnTo>
                <a:lnTo>
                  <a:pt x="347" y="330"/>
                </a:lnTo>
                <a:lnTo>
                  <a:pt x="336" y="330"/>
                </a:lnTo>
                <a:lnTo>
                  <a:pt x="326" y="330"/>
                </a:lnTo>
                <a:lnTo>
                  <a:pt x="315" y="333"/>
                </a:lnTo>
                <a:lnTo>
                  <a:pt x="305" y="337"/>
                </a:lnTo>
                <a:lnTo>
                  <a:pt x="294" y="337"/>
                </a:lnTo>
                <a:lnTo>
                  <a:pt x="280" y="326"/>
                </a:lnTo>
                <a:lnTo>
                  <a:pt x="269" y="315"/>
                </a:lnTo>
                <a:lnTo>
                  <a:pt x="262" y="305"/>
                </a:lnTo>
                <a:lnTo>
                  <a:pt x="255" y="294"/>
                </a:lnTo>
                <a:lnTo>
                  <a:pt x="248" y="280"/>
                </a:lnTo>
                <a:lnTo>
                  <a:pt x="248" y="269"/>
                </a:lnTo>
                <a:lnTo>
                  <a:pt x="244" y="259"/>
                </a:lnTo>
                <a:lnTo>
                  <a:pt x="240" y="244"/>
                </a:lnTo>
                <a:lnTo>
                  <a:pt x="240" y="234"/>
                </a:lnTo>
                <a:lnTo>
                  <a:pt x="240" y="223"/>
                </a:lnTo>
                <a:lnTo>
                  <a:pt x="237" y="209"/>
                </a:lnTo>
                <a:lnTo>
                  <a:pt x="237" y="198"/>
                </a:lnTo>
                <a:lnTo>
                  <a:pt x="237" y="188"/>
                </a:lnTo>
                <a:lnTo>
                  <a:pt x="233" y="177"/>
                </a:lnTo>
                <a:lnTo>
                  <a:pt x="233" y="166"/>
                </a:lnTo>
                <a:lnTo>
                  <a:pt x="223" y="152"/>
                </a:lnTo>
                <a:lnTo>
                  <a:pt x="215" y="138"/>
                </a:lnTo>
                <a:lnTo>
                  <a:pt x="205" y="131"/>
                </a:lnTo>
                <a:lnTo>
                  <a:pt x="191" y="127"/>
                </a:lnTo>
                <a:lnTo>
                  <a:pt x="180" y="124"/>
                </a:lnTo>
                <a:lnTo>
                  <a:pt x="169" y="124"/>
                </a:lnTo>
                <a:lnTo>
                  <a:pt x="159" y="117"/>
                </a:lnTo>
                <a:lnTo>
                  <a:pt x="148" y="110"/>
                </a:lnTo>
                <a:lnTo>
                  <a:pt x="145" y="99"/>
                </a:lnTo>
                <a:lnTo>
                  <a:pt x="141" y="89"/>
                </a:lnTo>
                <a:lnTo>
                  <a:pt x="138" y="78"/>
                </a:lnTo>
                <a:lnTo>
                  <a:pt x="134" y="67"/>
                </a:lnTo>
                <a:lnTo>
                  <a:pt x="131" y="57"/>
                </a:lnTo>
                <a:lnTo>
                  <a:pt x="124" y="46"/>
                </a:lnTo>
                <a:lnTo>
                  <a:pt x="113" y="42"/>
                </a:lnTo>
                <a:lnTo>
                  <a:pt x="99" y="35"/>
                </a:lnTo>
                <a:lnTo>
                  <a:pt x="84" y="24"/>
                </a:lnTo>
                <a:lnTo>
                  <a:pt x="74" y="21"/>
                </a:lnTo>
                <a:lnTo>
                  <a:pt x="63" y="17"/>
                </a:lnTo>
                <a:lnTo>
                  <a:pt x="53" y="11"/>
                </a:lnTo>
                <a:lnTo>
                  <a:pt x="42" y="3"/>
                </a:lnTo>
                <a:lnTo>
                  <a:pt x="31" y="0"/>
                </a:lnTo>
                <a:lnTo>
                  <a:pt x="21" y="0"/>
                </a:lnTo>
                <a:lnTo>
                  <a:pt x="10" y="0"/>
                </a:lnTo>
                <a:lnTo>
                  <a:pt x="0" y="0"/>
                </a:lnTo>
              </a:path>
            </a:pathLst>
          </a:custGeom>
          <a:noFill/>
          <a:ln w="2540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42029" name="Freeform 45">
            <a:extLst>
              <a:ext uri="{FF2B5EF4-FFF2-40B4-BE49-F238E27FC236}">
                <a16:creationId xmlns:a16="http://schemas.microsoft.com/office/drawing/2014/main" id="{D55F39BE-EB93-C149-96D1-EAFAF6B6F0F2}"/>
              </a:ext>
            </a:extLst>
          </p:cNvPr>
          <p:cNvSpPr>
            <a:spLocks/>
          </p:cNvSpPr>
          <p:nvPr/>
        </p:nvSpPr>
        <p:spPr bwMode="auto">
          <a:xfrm>
            <a:off x="4419600" y="1600200"/>
            <a:ext cx="250825" cy="4687888"/>
          </a:xfrm>
          <a:custGeom>
            <a:avLst/>
            <a:gdLst>
              <a:gd name="T0" fmla="*/ 30 w 83"/>
              <a:gd name="T1" fmla="*/ 1093 h 1094"/>
              <a:gd name="T2" fmla="*/ 66 w 83"/>
              <a:gd name="T3" fmla="*/ 798 h 1094"/>
              <a:gd name="T4" fmla="*/ 21 w 83"/>
              <a:gd name="T5" fmla="*/ 798 h 1094"/>
              <a:gd name="T6" fmla="*/ 78 w 83"/>
              <a:gd name="T7" fmla="*/ 487 h 1094"/>
              <a:gd name="T8" fmla="*/ 2 w 83"/>
              <a:gd name="T9" fmla="*/ 497 h 1094"/>
              <a:gd name="T10" fmla="*/ 73 w 83"/>
              <a:gd name="T11" fmla="*/ 241 h 1094"/>
              <a:gd name="T12" fmla="*/ 0 w 83"/>
              <a:gd name="T13" fmla="*/ 233 h 1094"/>
              <a:gd name="T14" fmla="*/ 82 w 83"/>
              <a:gd name="T15" fmla="*/ 0 h 1094"/>
              <a:gd name="T16" fmla="*/ 79 w 83"/>
              <a:gd name="T17" fmla="*/ 2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3" h="1094">
                <a:moveTo>
                  <a:pt x="30" y="1093"/>
                </a:moveTo>
                <a:lnTo>
                  <a:pt x="66" y="798"/>
                </a:lnTo>
                <a:lnTo>
                  <a:pt x="21" y="798"/>
                </a:lnTo>
                <a:lnTo>
                  <a:pt x="78" y="487"/>
                </a:lnTo>
                <a:lnTo>
                  <a:pt x="2" y="497"/>
                </a:lnTo>
                <a:lnTo>
                  <a:pt x="73" y="241"/>
                </a:lnTo>
                <a:lnTo>
                  <a:pt x="0" y="233"/>
                </a:lnTo>
                <a:lnTo>
                  <a:pt x="82" y="0"/>
                </a:lnTo>
                <a:lnTo>
                  <a:pt x="79" y="2"/>
                </a:lnTo>
              </a:path>
            </a:pathLst>
          </a:custGeom>
          <a:noFill/>
          <a:ln w="50800" cap="rnd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42030" name="Picture 46">
            <a:extLst>
              <a:ext uri="{FF2B5EF4-FFF2-40B4-BE49-F238E27FC236}">
                <a16:creationId xmlns:a16="http://schemas.microsoft.com/office/drawing/2014/main" id="{7C2C45F7-B3FF-A345-E2C7-DA7B71CF57B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133600"/>
            <a:ext cx="2509838" cy="188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031" name="Text Box 47">
            <a:extLst>
              <a:ext uri="{FF2B5EF4-FFF2-40B4-BE49-F238E27FC236}">
                <a16:creationId xmlns:a16="http://schemas.microsoft.com/office/drawing/2014/main" id="{0FB827B0-227B-FFD3-1885-2E22885AD3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0488" y="1676400"/>
            <a:ext cx="1782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latin typeface="Times New Roman" panose="02020603050405020304" pitchFamily="18" charset="0"/>
              </a:rPr>
              <a:t>Brad’s office</a:t>
            </a:r>
          </a:p>
        </p:txBody>
      </p:sp>
      <p:grpSp>
        <p:nvGrpSpPr>
          <p:cNvPr id="42032" name="Group 48">
            <a:extLst>
              <a:ext uri="{FF2B5EF4-FFF2-40B4-BE49-F238E27FC236}">
                <a16:creationId xmlns:a16="http://schemas.microsoft.com/office/drawing/2014/main" id="{1CDCEAFD-1E3D-38D1-6265-43C082C20C12}"/>
              </a:ext>
            </a:extLst>
          </p:cNvPr>
          <p:cNvGrpSpPr>
            <a:grpSpLocks/>
          </p:cNvGrpSpPr>
          <p:nvPr/>
        </p:nvGrpSpPr>
        <p:grpSpPr bwMode="auto">
          <a:xfrm>
            <a:off x="7010400" y="2209800"/>
            <a:ext cx="381000" cy="1752600"/>
            <a:chOff x="3247" y="871"/>
            <a:chExt cx="124" cy="680"/>
          </a:xfrm>
        </p:grpSpPr>
        <p:sp>
          <p:nvSpPr>
            <p:cNvPr id="42033" name="Oval 49">
              <a:extLst>
                <a:ext uri="{FF2B5EF4-FFF2-40B4-BE49-F238E27FC236}">
                  <a16:creationId xmlns:a16="http://schemas.microsoft.com/office/drawing/2014/main" id="{6125D756-902F-933A-B677-7A6C4C817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5" y="871"/>
              <a:ext cx="54" cy="121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34" name="Line 50">
              <a:extLst>
                <a:ext uri="{FF2B5EF4-FFF2-40B4-BE49-F238E27FC236}">
                  <a16:creationId xmlns:a16="http://schemas.microsoft.com/office/drawing/2014/main" id="{2737E65A-3C5F-9018-5408-7CE6BF1CAA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1" y="1003"/>
              <a:ext cx="0" cy="27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35" name="Line 51">
              <a:extLst>
                <a:ext uri="{FF2B5EF4-FFF2-40B4-BE49-F238E27FC236}">
                  <a16:creationId xmlns:a16="http://schemas.microsoft.com/office/drawing/2014/main" id="{07AE7206-1C46-97A3-AEF7-D0E0029308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50" y="1274"/>
              <a:ext cx="22" cy="18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36" name="Line 52">
              <a:extLst>
                <a:ext uri="{FF2B5EF4-FFF2-40B4-BE49-F238E27FC236}">
                  <a16:creationId xmlns:a16="http://schemas.microsoft.com/office/drawing/2014/main" id="{68CD5D6A-A324-F380-CD9B-BB5AA3CD49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7" y="1052"/>
              <a:ext cx="10" cy="204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37" name="Line 53">
              <a:extLst>
                <a:ext uri="{FF2B5EF4-FFF2-40B4-BE49-F238E27FC236}">
                  <a16:creationId xmlns:a16="http://schemas.microsoft.com/office/drawing/2014/main" id="{36B6B02B-03FB-B8A1-6BF7-C6D8041D12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5" y="1284"/>
              <a:ext cx="29" cy="26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38" name="Line 54">
              <a:extLst>
                <a:ext uri="{FF2B5EF4-FFF2-40B4-BE49-F238E27FC236}">
                  <a16:creationId xmlns:a16="http://schemas.microsoft.com/office/drawing/2014/main" id="{D4381ECB-137C-8373-16A6-47A8B0C2DC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4" y="1051"/>
              <a:ext cx="57" cy="1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39" name="Arc 55">
              <a:extLst>
                <a:ext uri="{FF2B5EF4-FFF2-40B4-BE49-F238E27FC236}">
                  <a16:creationId xmlns:a16="http://schemas.microsoft.com/office/drawing/2014/main" id="{4DD6DC86-7DA8-9BA1-C566-1BFA083C4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4" y="1026"/>
              <a:ext cx="42" cy="41"/>
            </a:xfrm>
            <a:custGeom>
              <a:avLst/>
              <a:gdLst>
                <a:gd name="G0" fmla="+- 0 0 0"/>
                <a:gd name="G1" fmla="+- 21085 0 0"/>
                <a:gd name="G2" fmla="+- 21600 0 0"/>
                <a:gd name="T0" fmla="*/ 4689 w 20001"/>
                <a:gd name="T1" fmla="*/ 0 h 21085"/>
                <a:gd name="T2" fmla="*/ 20001 w 20001"/>
                <a:gd name="T3" fmla="*/ 12928 h 21085"/>
                <a:gd name="T4" fmla="*/ 0 w 20001"/>
                <a:gd name="T5" fmla="*/ 21085 h 2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1" h="21085" fill="none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</a:path>
                <a:path w="20001" h="21085" stroke="0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  <a:lnTo>
                    <a:pt x="0" y="21085"/>
                  </a:lnTo>
                  <a:close/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2040" name="Arc 56">
              <a:extLst>
                <a:ext uri="{FF2B5EF4-FFF2-40B4-BE49-F238E27FC236}">
                  <a16:creationId xmlns:a16="http://schemas.microsoft.com/office/drawing/2014/main" id="{06521906-E398-A9E3-1ADB-3DD7ED758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" y="1026"/>
              <a:ext cx="42" cy="41"/>
            </a:xfrm>
            <a:custGeom>
              <a:avLst/>
              <a:gdLst>
                <a:gd name="G0" fmla="+- 20097 0 0"/>
                <a:gd name="G1" fmla="+- 20968 0 0"/>
                <a:gd name="G2" fmla="+- 21600 0 0"/>
                <a:gd name="T0" fmla="*/ 0 w 20097"/>
                <a:gd name="T1" fmla="*/ 13050 h 20968"/>
                <a:gd name="T2" fmla="*/ 14910 w 20097"/>
                <a:gd name="T3" fmla="*/ 0 h 20968"/>
                <a:gd name="T4" fmla="*/ 20097 w 20097"/>
                <a:gd name="T5" fmla="*/ 20968 h 20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97" h="20968" fill="none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</a:path>
                <a:path w="20097" h="20968" stroke="0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  <a:lnTo>
                    <a:pt x="20097" y="20968"/>
                  </a:lnTo>
                  <a:close/>
                </a:path>
              </a:pathLst>
            </a:custGeom>
            <a:noFill/>
            <a:ln w="25400" cap="rnd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42041" name="Text Box 57">
            <a:extLst>
              <a:ext uri="{FF2B5EF4-FFF2-40B4-BE49-F238E27FC236}">
                <a16:creationId xmlns:a16="http://schemas.microsoft.com/office/drawing/2014/main" id="{6B6E5C08-CCF3-42A5-7A8C-B9D5CADABB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752600"/>
            <a:ext cx="1731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>
                <a:latin typeface="Times New Roman" panose="02020603050405020304" pitchFamily="18" charset="0"/>
              </a:rPr>
              <a:t>Saul’s office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1" name="Rectangle 13">
            <a:extLst>
              <a:ext uri="{FF2B5EF4-FFF2-40B4-BE49-F238E27FC236}">
                <a16:creationId xmlns:a16="http://schemas.microsoft.com/office/drawing/2014/main" id="{C57D8AEB-BBB8-3096-1C7E-A647BBC58A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133600"/>
            <a:ext cx="4495800" cy="2819400"/>
          </a:xfrm>
          <a:prstGeom prst="rect">
            <a:avLst/>
          </a:prstGeom>
          <a:solidFill>
            <a:srgbClr val="99FFCC"/>
          </a:solidFill>
          <a:ln w="38100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12013CBC-7785-6D36-B528-0028DC7162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Video Walls</a:t>
            </a:r>
          </a:p>
        </p:txBody>
      </p:sp>
      <p:grpSp>
        <p:nvGrpSpPr>
          <p:cNvPr id="22598" name="Group 70">
            <a:extLst>
              <a:ext uri="{FF2B5EF4-FFF2-40B4-BE49-F238E27FC236}">
                <a16:creationId xmlns:a16="http://schemas.microsoft.com/office/drawing/2014/main" id="{4ABCAEAB-BAF5-66AA-D334-C2BC839DDB8A}"/>
              </a:ext>
            </a:extLst>
          </p:cNvPr>
          <p:cNvGrpSpPr>
            <a:grpSpLocks/>
          </p:cNvGrpSpPr>
          <p:nvPr/>
        </p:nvGrpSpPr>
        <p:grpSpPr bwMode="auto">
          <a:xfrm>
            <a:off x="4343400" y="2743200"/>
            <a:ext cx="519113" cy="2209800"/>
            <a:chOff x="2640" y="2112"/>
            <a:chExt cx="237" cy="1008"/>
          </a:xfrm>
        </p:grpSpPr>
        <p:sp>
          <p:nvSpPr>
            <p:cNvPr id="22533" name="Oval 5">
              <a:extLst>
                <a:ext uri="{FF2B5EF4-FFF2-40B4-BE49-F238E27FC236}">
                  <a16:creationId xmlns:a16="http://schemas.microsoft.com/office/drawing/2014/main" id="{749A76CB-47F9-6021-C631-3F169AAA52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5" y="2112"/>
              <a:ext cx="104" cy="231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34" name="Line 6">
              <a:extLst>
                <a:ext uri="{FF2B5EF4-FFF2-40B4-BE49-F238E27FC236}">
                  <a16:creationId xmlns:a16="http://schemas.microsoft.com/office/drawing/2014/main" id="{EB353E9D-A4D8-1B6C-E741-132B365B0D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5" y="2364"/>
              <a:ext cx="0" cy="52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35" name="Line 7">
              <a:extLst>
                <a:ext uri="{FF2B5EF4-FFF2-40B4-BE49-F238E27FC236}">
                  <a16:creationId xmlns:a16="http://schemas.microsoft.com/office/drawing/2014/main" id="{2ED56A23-FFCE-8FDE-EFE8-21958A032F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0" y="2881"/>
              <a:ext cx="48" cy="23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36" name="Line 8">
              <a:extLst>
                <a:ext uri="{FF2B5EF4-FFF2-40B4-BE49-F238E27FC236}">
                  <a16:creationId xmlns:a16="http://schemas.microsoft.com/office/drawing/2014/main" id="{1BB8CA03-7BFA-40C6-E22F-06FDDA1474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2457"/>
              <a:ext cx="19" cy="39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37" name="Line 9">
              <a:extLst>
                <a:ext uri="{FF2B5EF4-FFF2-40B4-BE49-F238E27FC236}">
                  <a16:creationId xmlns:a16="http://schemas.microsoft.com/office/drawing/2014/main" id="{84FD0A5F-6245-C861-DACF-BB421110AB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13" y="2900"/>
              <a:ext cx="23" cy="2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38" name="Line 10">
              <a:extLst>
                <a:ext uri="{FF2B5EF4-FFF2-40B4-BE49-F238E27FC236}">
                  <a16:creationId xmlns:a16="http://schemas.microsoft.com/office/drawing/2014/main" id="{3F85AFD7-AFC3-4B27-F7B3-5413972556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8" y="2456"/>
              <a:ext cx="109" cy="3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39" name="Arc 11">
              <a:extLst>
                <a:ext uri="{FF2B5EF4-FFF2-40B4-BE49-F238E27FC236}">
                  <a16:creationId xmlns:a16="http://schemas.microsoft.com/office/drawing/2014/main" id="{C6E50544-6FFB-05DB-1E5F-2D39A5F7A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2" y="2408"/>
              <a:ext cx="80" cy="78"/>
            </a:xfrm>
            <a:custGeom>
              <a:avLst/>
              <a:gdLst>
                <a:gd name="G0" fmla="+- 0 0 0"/>
                <a:gd name="G1" fmla="+- 21085 0 0"/>
                <a:gd name="G2" fmla="+- 21600 0 0"/>
                <a:gd name="T0" fmla="*/ 4689 w 20001"/>
                <a:gd name="T1" fmla="*/ 0 h 21085"/>
                <a:gd name="T2" fmla="*/ 20001 w 20001"/>
                <a:gd name="T3" fmla="*/ 12928 h 21085"/>
                <a:gd name="T4" fmla="*/ 0 w 20001"/>
                <a:gd name="T5" fmla="*/ 21085 h 2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1" h="21085" fill="none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</a:path>
                <a:path w="20001" h="21085" stroke="0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  <a:lnTo>
                    <a:pt x="0" y="21085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40" name="Arc 12">
              <a:extLst>
                <a:ext uri="{FF2B5EF4-FFF2-40B4-BE49-F238E27FC236}">
                  <a16:creationId xmlns:a16="http://schemas.microsoft.com/office/drawing/2014/main" id="{7BF0247E-AB88-AE23-B0E9-09A8733D2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0" y="2408"/>
              <a:ext cx="80" cy="78"/>
            </a:xfrm>
            <a:custGeom>
              <a:avLst/>
              <a:gdLst>
                <a:gd name="G0" fmla="+- 20097 0 0"/>
                <a:gd name="G1" fmla="+- 20968 0 0"/>
                <a:gd name="G2" fmla="+- 21600 0 0"/>
                <a:gd name="T0" fmla="*/ 0 w 20097"/>
                <a:gd name="T1" fmla="*/ 13050 h 20968"/>
                <a:gd name="T2" fmla="*/ 14910 w 20097"/>
                <a:gd name="T3" fmla="*/ 0 h 20968"/>
                <a:gd name="T4" fmla="*/ 20097 w 20097"/>
                <a:gd name="T5" fmla="*/ 20968 h 20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97" h="20968" fill="none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</a:path>
                <a:path w="20097" h="20968" stroke="0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  <a:lnTo>
                    <a:pt x="20097" y="20968"/>
                  </a:lnTo>
                  <a:close/>
                </a:path>
              </a:pathLst>
            </a:custGeom>
            <a:noFill/>
            <a:ln w="381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2611" name="Rectangle 83">
            <a:extLst>
              <a:ext uri="{FF2B5EF4-FFF2-40B4-BE49-F238E27FC236}">
                <a16:creationId xmlns:a16="http://schemas.microsoft.com/office/drawing/2014/main" id="{ECA5469F-9793-AA6B-1EC1-2876E890D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2133600"/>
            <a:ext cx="533400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2597" name="Group 69">
            <a:extLst>
              <a:ext uri="{FF2B5EF4-FFF2-40B4-BE49-F238E27FC236}">
                <a16:creationId xmlns:a16="http://schemas.microsoft.com/office/drawing/2014/main" id="{32A69320-328F-4FFD-E1CB-96DF047B5488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2590800"/>
            <a:ext cx="1776413" cy="1490663"/>
            <a:chOff x="240" y="2112"/>
            <a:chExt cx="1839" cy="1507"/>
          </a:xfrm>
        </p:grpSpPr>
        <p:sp>
          <p:nvSpPr>
            <p:cNvPr id="22560" name="Oval 32">
              <a:extLst>
                <a:ext uri="{FF2B5EF4-FFF2-40B4-BE49-F238E27FC236}">
                  <a16:creationId xmlns:a16="http://schemas.microsoft.com/office/drawing/2014/main" id="{8C686E68-146C-2642-0E2D-4668F9BFF2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711"/>
              <a:ext cx="1154" cy="3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61" name="Oval 33">
              <a:extLst>
                <a:ext uri="{FF2B5EF4-FFF2-40B4-BE49-F238E27FC236}">
                  <a16:creationId xmlns:a16="http://schemas.microsoft.com/office/drawing/2014/main" id="{6C93258D-380D-E2C8-B87C-E64A2A2E30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2688"/>
              <a:ext cx="1154" cy="39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2579" name="Group 51">
              <a:extLst>
                <a:ext uri="{FF2B5EF4-FFF2-40B4-BE49-F238E27FC236}">
                  <a16:creationId xmlns:a16="http://schemas.microsoft.com/office/drawing/2014/main" id="{6C322D66-F732-E29E-580D-AA142BE3CB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11" y="2235"/>
              <a:ext cx="868" cy="1363"/>
              <a:chOff x="1211" y="2235"/>
              <a:chExt cx="868" cy="1363"/>
            </a:xfrm>
          </p:grpSpPr>
          <p:sp>
            <p:nvSpPr>
              <p:cNvPr id="22569" name="Line 41">
                <a:extLst>
                  <a:ext uri="{FF2B5EF4-FFF2-40B4-BE49-F238E27FC236}">
                    <a16:creationId xmlns:a16="http://schemas.microsoft.com/office/drawing/2014/main" id="{B297E379-1016-BD63-F46F-24E52E9487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1" y="3062"/>
                <a:ext cx="498" cy="11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70" name="Line 42">
                <a:extLst>
                  <a:ext uri="{FF2B5EF4-FFF2-40B4-BE49-F238E27FC236}">
                    <a16:creationId xmlns:a16="http://schemas.microsoft.com/office/drawing/2014/main" id="{36647379-EBB7-A7A4-A0BB-75499DC9A3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81" y="3176"/>
                <a:ext cx="269" cy="42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71" name="Line 43">
                <a:extLst>
                  <a:ext uri="{FF2B5EF4-FFF2-40B4-BE49-F238E27FC236}">
                    <a16:creationId xmlns:a16="http://schemas.microsoft.com/office/drawing/2014/main" id="{0ED9461B-F95B-99A7-D3FE-2607B50F7B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5" y="2566"/>
                <a:ext cx="227" cy="35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72" name="Line 44">
                <a:extLst>
                  <a:ext uri="{FF2B5EF4-FFF2-40B4-BE49-F238E27FC236}">
                    <a16:creationId xmlns:a16="http://schemas.microsoft.com/office/drawing/2014/main" id="{3B40741E-E9DA-F1F3-21D7-4FD9D2DF78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531" y="2730"/>
                <a:ext cx="48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73" name="Line 45">
                <a:extLst>
                  <a:ext uri="{FF2B5EF4-FFF2-40B4-BE49-F238E27FC236}">
                    <a16:creationId xmlns:a16="http://schemas.microsoft.com/office/drawing/2014/main" id="{3FBAF53F-95B4-E148-DE8E-0AA50B4C3B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16" y="2560"/>
                <a:ext cx="73" cy="19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74" name="Arc 46">
                <a:extLst>
                  <a:ext uri="{FF2B5EF4-FFF2-40B4-BE49-F238E27FC236}">
                    <a16:creationId xmlns:a16="http://schemas.microsoft.com/office/drawing/2014/main" id="{BD99F0C3-7102-7F8C-3EDA-5058FFBF74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" y="2380"/>
                <a:ext cx="432" cy="296"/>
              </a:xfrm>
              <a:custGeom>
                <a:avLst/>
                <a:gdLst>
                  <a:gd name="G0" fmla="+- 0 0 0"/>
                  <a:gd name="G1" fmla="+- 18907 0 0"/>
                  <a:gd name="G2" fmla="+- 21600 0 0"/>
                  <a:gd name="T0" fmla="*/ 10444 w 20281"/>
                  <a:gd name="T1" fmla="*/ 0 h 18907"/>
                  <a:gd name="T2" fmla="*/ 20281 w 20281"/>
                  <a:gd name="T3" fmla="*/ 11475 h 18907"/>
                  <a:gd name="T4" fmla="*/ 0 w 20281"/>
                  <a:gd name="T5" fmla="*/ 18907 h 189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81" h="18907" fill="none" extrusionOk="0">
                    <a:moveTo>
                      <a:pt x="10444" y="-1"/>
                    </a:moveTo>
                    <a:cubicBezTo>
                      <a:pt x="14998" y="2515"/>
                      <a:pt x="18491" y="6590"/>
                      <a:pt x="20281" y="11474"/>
                    </a:cubicBezTo>
                  </a:path>
                  <a:path w="20281" h="18907" stroke="0" extrusionOk="0">
                    <a:moveTo>
                      <a:pt x="10444" y="-1"/>
                    </a:moveTo>
                    <a:cubicBezTo>
                      <a:pt x="14998" y="2515"/>
                      <a:pt x="18491" y="6590"/>
                      <a:pt x="20281" y="11474"/>
                    </a:cubicBezTo>
                    <a:lnTo>
                      <a:pt x="0" y="1890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75" name="Oval 47">
                <a:extLst>
                  <a:ext uri="{FF2B5EF4-FFF2-40B4-BE49-F238E27FC236}">
                    <a16:creationId xmlns:a16="http://schemas.microsoft.com/office/drawing/2014/main" id="{4E6E2FE2-92C9-DFFF-97EF-76F2330332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82" y="2235"/>
                <a:ext cx="198" cy="277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76" name="Line 48">
                <a:extLst>
                  <a:ext uri="{FF2B5EF4-FFF2-40B4-BE49-F238E27FC236}">
                    <a16:creationId xmlns:a16="http://schemas.microsoft.com/office/drawing/2014/main" id="{439D3A16-CC6A-F8DC-8821-BCADB12065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92" y="2558"/>
                <a:ext cx="73" cy="1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77" name="Line 49">
                <a:extLst>
                  <a:ext uri="{FF2B5EF4-FFF2-40B4-BE49-F238E27FC236}">
                    <a16:creationId xmlns:a16="http://schemas.microsoft.com/office/drawing/2014/main" id="{6625C247-6CB7-E7E1-EA74-D255A57C8F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65" y="2718"/>
                <a:ext cx="114" cy="3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78" name="Line 50">
                <a:extLst>
                  <a:ext uri="{FF2B5EF4-FFF2-40B4-BE49-F238E27FC236}">
                    <a16:creationId xmlns:a16="http://schemas.microsoft.com/office/drawing/2014/main" id="{F249387D-C396-73D4-BF6A-AAF918A85A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11" y="2751"/>
                <a:ext cx="305" cy="6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2581" name="Line 53">
              <a:extLst>
                <a:ext uri="{FF2B5EF4-FFF2-40B4-BE49-F238E27FC236}">
                  <a16:creationId xmlns:a16="http://schemas.microsoft.com/office/drawing/2014/main" id="{8A9B2740-7EE7-E3FF-AC11-FD82A88D9B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" y="3083"/>
              <a:ext cx="498" cy="11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2" name="Line 54">
              <a:extLst>
                <a:ext uri="{FF2B5EF4-FFF2-40B4-BE49-F238E27FC236}">
                  <a16:creationId xmlns:a16="http://schemas.microsoft.com/office/drawing/2014/main" id="{4933C4DE-17A2-D1E4-8E94-C6EA4521E1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9" y="3197"/>
              <a:ext cx="269" cy="4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3" name="Line 55">
              <a:extLst>
                <a:ext uri="{FF2B5EF4-FFF2-40B4-BE49-F238E27FC236}">
                  <a16:creationId xmlns:a16="http://schemas.microsoft.com/office/drawing/2014/main" id="{EED7E3FE-B6E3-1C70-6617-02C62A3E92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" y="2592"/>
              <a:ext cx="179" cy="30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4" name="Line 56">
              <a:extLst>
                <a:ext uri="{FF2B5EF4-FFF2-40B4-BE49-F238E27FC236}">
                  <a16:creationId xmlns:a16="http://schemas.microsoft.com/office/drawing/2014/main" id="{363D2BC0-8D43-4C6C-B189-F47C012C85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44" y="2703"/>
              <a:ext cx="48" cy="1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5" name="Line 57">
              <a:extLst>
                <a:ext uri="{FF2B5EF4-FFF2-40B4-BE49-F238E27FC236}">
                  <a16:creationId xmlns:a16="http://schemas.microsoft.com/office/drawing/2014/main" id="{6EE018DC-AE27-B138-E5E2-CAE77597FA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2544"/>
              <a:ext cx="217" cy="1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6" name="Arc 58">
              <a:extLst>
                <a:ext uri="{FF2B5EF4-FFF2-40B4-BE49-F238E27FC236}">
                  <a16:creationId xmlns:a16="http://schemas.microsoft.com/office/drawing/2014/main" id="{60B1D3E2-413D-303B-684B-19946F7666AD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20" y="2304"/>
              <a:ext cx="348" cy="393"/>
            </a:xfrm>
            <a:custGeom>
              <a:avLst/>
              <a:gdLst>
                <a:gd name="G0" fmla="+- 0 0 0"/>
                <a:gd name="G1" fmla="+- 19533 0 0"/>
                <a:gd name="G2" fmla="+- 21600 0 0"/>
                <a:gd name="T0" fmla="*/ 9221 w 20997"/>
                <a:gd name="T1" fmla="*/ 0 h 19533"/>
                <a:gd name="T2" fmla="*/ 20997 w 20997"/>
                <a:gd name="T3" fmla="*/ 14465 h 19533"/>
                <a:gd name="T4" fmla="*/ 0 w 20997"/>
                <a:gd name="T5" fmla="*/ 19533 h 19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97" h="19533" fill="none" extrusionOk="0">
                  <a:moveTo>
                    <a:pt x="9220" y="0"/>
                  </a:moveTo>
                  <a:cubicBezTo>
                    <a:pt x="15133" y="2791"/>
                    <a:pt x="19463" y="8109"/>
                    <a:pt x="20997" y="14464"/>
                  </a:cubicBezTo>
                </a:path>
                <a:path w="20997" h="19533" stroke="0" extrusionOk="0">
                  <a:moveTo>
                    <a:pt x="9220" y="0"/>
                  </a:moveTo>
                  <a:cubicBezTo>
                    <a:pt x="15133" y="2791"/>
                    <a:pt x="19463" y="8109"/>
                    <a:pt x="20997" y="14464"/>
                  </a:cubicBezTo>
                  <a:lnTo>
                    <a:pt x="0" y="19533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7" name="Oval 59">
              <a:extLst>
                <a:ext uri="{FF2B5EF4-FFF2-40B4-BE49-F238E27FC236}">
                  <a16:creationId xmlns:a16="http://schemas.microsoft.com/office/drawing/2014/main" id="{71785235-70F5-C90E-085F-84D9D1042BF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24" y="2112"/>
              <a:ext cx="198" cy="277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8" name="Line 60">
              <a:extLst>
                <a:ext uri="{FF2B5EF4-FFF2-40B4-BE49-F238E27FC236}">
                  <a16:creationId xmlns:a16="http://schemas.microsoft.com/office/drawing/2014/main" id="{5D1D9369-203A-5982-45A1-FCBA866EC0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4" y="2579"/>
              <a:ext cx="73" cy="16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89" name="Line 61">
              <a:extLst>
                <a:ext uri="{FF2B5EF4-FFF2-40B4-BE49-F238E27FC236}">
                  <a16:creationId xmlns:a16="http://schemas.microsoft.com/office/drawing/2014/main" id="{EF8B7A35-8B67-7F20-39D4-CFD52377F4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" y="2739"/>
              <a:ext cx="114" cy="3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90" name="Line 62">
              <a:extLst>
                <a:ext uri="{FF2B5EF4-FFF2-40B4-BE49-F238E27FC236}">
                  <a16:creationId xmlns:a16="http://schemas.microsoft.com/office/drawing/2014/main" id="{EE9B4DCE-3A16-8046-C1E3-C35FF692EF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720" y="2688"/>
              <a:ext cx="13" cy="15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91" name="Oval 63">
              <a:extLst>
                <a:ext uri="{FF2B5EF4-FFF2-40B4-BE49-F238E27FC236}">
                  <a16:creationId xmlns:a16="http://schemas.microsoft.com/office/drawing/2014/main" id="{80FD7FC4-2D2E-55F5-8AB2-BD34CD70359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008" y="2112"/>
              <a:ext cx="198" cy="277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93" name="Line 65">
              <a:extLst>
                <a:ext uri="{FF2B5EF4-FFF2-40B4-BE49-F238E27FC236}">
                  <a16:creationId xmlns:a16="http://schemas.microsoft.com/office/drawing/2014/main" id="{DBA60B2D-8B21-CA07-EC44-20001CB17A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08" y="2449"/>
              <a:ext cx="64" cy="38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94" name="Line 66">
              <a:extLst>
                <a:ext uri="{FF2B5EF4-FFF2-40B4-BE49-F238E27FC236}">
                  <a16:creationId xmlns:a16="http://schemas.microsoft.com/office/drawing/2014/main" id="{8EADE986-08A2-C477-F29F-12916AF205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2448"/>
              <a:ext cx="48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95" name="Arc 67">
              <a:extLst>
                <a:ext uri="{FF2B5EF4-FFF2-40B4-BE49-F238E27FC236}">
                  <a16:creationId xmlns:a16="http://schemas.microsoft.com/office/drawing/2014/main" id="{A185B792-7722-4F1B-3DE1-782D4FB546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" y="2400"/>
              <a:ext cx="80" cy="78"/>
            </a:xfrm>
            <a:custGeom>
              <a:avLst/>
              <a:gdLst>
                <a:gd name="G0" fmla="+- 0 0 0"/>
                <a:gd name="G1" fmla="+- 21085 0 0"/>
                <a:gd name="G2" fmla="+- 21600 0 0"/>
                <a:gd name="T0" fmla="*/ 4689 w 20001"/>
                <a:gd name="T1" fmla="*/ 0 h 21085"/>
                <a:gd name="T2" fmla="*/ 20001 w 20001"/>
                <a:gd name="T3" fmla="*/ 12928 h 21085"/>
                <a:gd name="T4" fmla="*/ 0 w 20001"/>
                <a:gd name="T5" fmla="*/ 21085 h 2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1" h="21085" fill="none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</a:path>
                <a:path w="20001" h="21085" stroke="0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  <a:lnTo>
                    <a:pt x="0" y="210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96" name="Arc 68">
              <a:extLst>
                <a:ext uri="{FF2B5EF4-FFF2-40B4-BE49-F238E27FC236}">
                  <a16:creationId xmlns:a16="http://schemas.microsoft.com/office/drawing/2014/main" id="{F80197FC-72E4-A659-D5C9-492803251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" y="2400"/>
              <a:ext cx="80" cy="78"/>
            </a:xfrm>
            <a:custGeom>
              <a:avLst/>
              <a:gdLst>
                <a:gd name="G0" fmla="+- 20097 0 0"/>
                <a:gd name="G1" fmla="+- 20968 0 0"/>
                <a:gd name="G2" fmla="+- 21600 0 0"/>
                <a:gd name="T0" fmla="*/ 0 w 20097"/>
                <a:gd name="T1" fmla="*/ 13050 h 20968"/>
                <a:gd name="T2" fmla="*/ 14910 w 20097"/>
                <a:gd name="T3" fmla="*/ 0 h 20968"/>
                <a:gd name="T4" fmla="*/ 20097 w 20097"/>
                <a:gd name="T5" fmla="*/ 20968 h 20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97" h="20968" fill="none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</a:path>
                <a:path w="20097" h="20968" stroke="0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  <a:lnTo>
                    <a:pt x="20097" y="20968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2612" name="Group 84">
            <a:extLst>
              <a:ext uri="{FF2B5EF4-FFF2-40B4-BE49-F238E27FC236}">
                <a16:creationId xmlns:a16="http://schemas.microsoft.com/office/drawing/2014/main" id="{AA716A6C-0B0D-8C28-1A07-0F3D20D7261C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3048000"/>
            <a:ext cx="1009650" cy="3810000"/>
            <a:chOff x="1920" y="1920"/>
            <a:chExt cx="636" cy="2400"/>
          </a:xfrm>
        </p:grpSpPr>
        <p:sp>
          <p:nvSpPr>
            <p:cNvPr id="22600" name="Oval 72">
              <a:extLst>
                <a:ext uri="{FF2B5EF4-FFF2-40B4-BE49-F238E27FC236}">
                  <a16:creationId xmlns:a16="http://schemas.microsoft.com/office/drawing/2014/main" id="{8FA4C0F5-FA91-443B-F110-B4AC2C7D978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083" y="1920"/>
              <a:ext cx="218" cy="484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601" name="Line 73">
              <a:extLst>
                <a:ext uri="{FF2B5EF4-FFF2-40B4-BE49-F238E27FC236}">
                  <a16:creationId xmlns:a16="http://schemas.microsoft.com/office/drawing/2014/main" id="{9239634F-529B-7BD9-8AA0-1D3105E46F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6" y="2448"/>
              <a:ext cx="0" cy="110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602" name="Line 74">
              <a:extLst>
                <a:ext uri="{FF2B5EF4-FFF2-40B4-BE49-F238E27FC236}">
                  <a16:creationId xmlns:a16="http://schemas.microsoft.com/office/drawing/2014/main" id="{F79EE33C-9B31-0026-02B2-1412AC35DF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2" y="3531"/>
              <a:ext cx="180" cy="78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603" name="Line 75">
              <a:extLst>
                <a:ext uri="{FF2B5EF4-FFF2-40B4-BE49-F238E27FC236}">
                  <a16:creationId xmlns:a16="http://schemas.microsoft.com/office/drawing/2014/main" id="{3E238DAE-99D4-2427-EAC7-8C50402BDE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2" y="2643"/>
              <a:ext cx="32" cy="42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604" name="Line 76">
              <a:extLst>
                <a:ext uri="{FF2B5EF4-FFF2-40B4-BE49-F238E27FC236}">
                  <a16:creationId xmlns:a16="http://schemas.microsoft.com/office/drawing/2014/main" id="{8D199637-024A-DCC3-AD3E-BD3064BD7F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76" y="3571"/>
              <a:ext cx="103" cy="74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605" name="Line 77">
              <a:extLst>
                <a:ext uri="{FF2B5EF4-FFF2-40B4-BE49-F238E27FC236}">
                  <a16:creationId xmlns:a16="http://schemas.microsoft.com/office/drawing/2014/main" id="{4A159C58-61F7-9055-4FFF-AEACD2091A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32" y="2641"/>
              <a:ext cx="132" cy="52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606" name="Arc 78">
              <a:extLst>
                <a:ext uri="{FF2B5EF4-FFF2-40B4-BE49-F238E27FC236}">
                  <a16:creationId xmlns:a16="http://schemas.microsoft.com/office/drawing/2014/main" id="{26C0C1B8-79E6-968D-E351-C928E4E0D53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056" y="2540"/>
              <a:ext cx="167" cy="164"/>
            </a:xfrm>
            <a:custGeom>
              <a:avLst/>
              <a:gdLst>
                <a:gd name="G0" fmla="+- 0 0 0"/>
                <a:gd name="G1" fmla="+- 21085 0 0"/>
                <a:gd name="G2" fmla="+- 21600 0 0"/>
                <a:gd name="T0" fmla="*/ 4689 w 20001"/>
                <a:gd name="T1" fmla="*/ 0 h 21085"/>
                <a:gd name="T2" fmla="*/ 20001 w 20001"/>
                <a:gd name="T3" fmla="*/ 12928 h 21085"/>
                <a:gd name="T4" fmla="*/ 0 w 20001"/>
                <a:gd name="T5" fmla="*/ 21085 h 2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1" h="21085" fill="none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</a:path>
                <a:path w="20001" h="21085" stroke="0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  <a:lnTo>
                    <a:pt x="0" y="21085"/>
                  </a:lnTo>
                  <a:close/>
                </a:path>
              </a:pathLst>
            </a:custGeom>
            <a:noFill/>
            <a:ln w="5715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607" name="Arc 79">
              <a:extLst>
                <a:ext uri="{FF2B5EF4-FFF2-40B4-BE49-F238E27FC236}">
                  <a16:creationId xmlns:a16="http://schemas.microsoft.com/office/drawing/2014/main" id="{38C0B3A1-6181-0AAA-901C-6FB8DEA907B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165" y="2540"/>
              <a:ext cx="167" cy="164"/>
            </a:xfrm>
            <a:custGeom>
              <a:avLst/>
              <a:gdLst>
                <a:gd name="G0" fmla="+- 20097 0 0"/>
                <a:gd name="G1" fmla="+- 20968 0 0"/>
                <a:gd name="G2" fmla="+- 21600 0 0"/>
                <a:gd name="T0" fmla="*/ 0 w 20097"/>
                <a:gd name="T1" fmla="*/ 13050 h 20968"/>
                <a:gd name="T2" fmla="*/ 14910 w 20097"/>
                <a:gd name="T3" fmla="*/ 0 h 20968"/>
                <a:gd name="T4" fmla="*/ 20097 w 20097"/>
                <a:gd name="T5" fmla="*/ 20968 h 20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97" h="20968" fill="none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</a:path>
                <a:path w="20097" h="20968" stroke="0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  <a:lnTo>
                    <a:pt x="20097" y="20968"/>
                  </a:lnTo>
                  <a:close/>
                </a:path>
              </a:pathLst>
            </a:custGeom>
            <a:noFill/>
            <a:ln w="5715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608" name="Line 80">
              <a:extLst>
                <a:ext uri="{FF2B5EF4-FFF2-40B4-BE49-F238E27FC236}">
                  <a16:creationId xmlns:a16="http://schemas.microsoft.com/office/drawing/2014/main" id="{F04436B1-E71C-8635-1533-C2C078610D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20" y="3168"/>
              <a:ext cx="300" cy="28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609" name="Line 81">
              <a:extLst>
                <a:ext uri="{FF2B5EF4-FFF2-40B4-BE49-F238E27FC236}">
                  <a16:creationId xmlns:a16="http://schemas.microsoft.com/office/drawing/2014/main" id="{24EB99C3-C65C-8BEE-B014-FD732AC82F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64" y="2928"/>
              <a:ext cx="192" cy="14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2551" name="Group 23">
            <a:extLst>
              <a:ext uri="{FF2B5EF4-FFF2-40B4-BE49-F238E27FC236}">
                <a16:creationId xmlns:a16="http://schemas.microsoft.com/office/drawing/2014/main" id="{27083830-E7F1-784E-FE0A-308C8DB7F02D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543800" y="2209800"/>
            <a:ext cx="265113" cy="1450975"/>
            <a:chOff x="3247" y="871"/>
            <a:chExt cx="124" cy="680"/>
          </a:xfrm>
        </p:grpSpPr>
        <p:sp>
          <p:nvSpPr>
            <p:cNvPr id="22552" name="Oval 24">
              <a:extLst>
                <a:ext uri="{FF2B5EF4-FFF2-40B4-BE49-F238E27FC236}">
                  <a16:creationId xmlns:a16="http://schemas.microsoft.com/office/drawing/2014/main" id="{BED8DE29-277C-622E-CCE7-C4DC083BEE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5" y="871"/>
              <a:ext cx="54" cy="12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53" name="Line 25">
              <a:extLst>
                <a:ext uri="{FF2B5EF4-FFF2-40B4-BE49-F238E27FC236}">
                  <a16:creationId xmlns:a16="http://schemas.microsoft.com/office/drawing/2014/main" id="{0679AB52-D46A-9915-C0A0-4E12F605FB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1" y="1003"/>
              <a:ext cx="0" cy="2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54" name="Line 26">
              <a:extLst>
                <a:ext uri="{FF2B5EF4-FFF2-40B4-BE49-F238E27FC236}">
                  <a16:creationId xmlns:a16="http://schemas.microsoft.com/office/drawing/2014/main" id="{5A92F989-ED42-F8BE-B55A-A7889A6E83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50" y="1274"/>
              <a:ext cx="22" cy="18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55" name="Line 27">
              <a:extLst>
                <a:ext uri="{FF2B5EF4-FFF2-40B4-BE49-F238E27FC236}">
                  <a16:creationId xmlns:a16="http://schemas.microsoft.com/office/drawing/2014/main" id="{CE3F952C-E451-7776-9CE9-32B8C99A4E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7" y="1052"/>
              <a:ext cx="10" cy="2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56" name="Line 28">
              <a:extLst>
                <a:ext uri="{FF2B5EF4-FFF2-40B4-BE49-F238E27FC236}">
                  <a16:creationId xmlns:a16="http://schemas.microsoft.com/office/drawing/2014/main" id="{93115546-F4D1-48AC-7A39-D025763E52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5" y="1284"/>
              <a:ext cx="29" cy="26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57" name="Line 29">
              <a:extLst>
                <a:ext uri="{FF2B5EF4-FFF2-40B4-BE49-F238E27FC236}">
                  <a16:creationId xmlns:a16="http://schemas.microsoft.com/office/drawing/2014/main" id="{BD49A28B-1689-191F-E84D-1CA6465A6B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14" y="1051"/>
              <a:ext cx="57" cy="19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58" name="Arc 30">
              <a:extLst>
                <a:ext uri="{FF2B5EF4-FFF2-40B4-BE49-F238E27FC236}">
                  <a16:creationId xmlns:a16="http://schemas.microsoft.com/office/drawing/2014/main" id="{1C6A72B6-053A-A241-B980-BFBC69E664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4" y="1026"/>
              <a:ext cx="42" cy="41"/>
            </a:xfrm>
            <a:custGeom>
              <a:avLst/>
              <a:gdLst>
                <a:gd name="G0" fmla="+- 0 0 0"/>
                <a:gd name="G1" fmla="+- 21085 0 0"/>
                <a:gd name="G2" fmla="+- 21600 0 0"/>
                <a:gd name="T0" fmla="*/ 4689 w 20001"/>
                <a:gd name="T1" fmla="*/ 0 h 21085"/>
                <a:gd name="T2" fmla="*/ 20001 w 20001"/>
                <a:gd name="T3" fmla="*/ 12928 h 21085"/>
                <a:gd name="T4" fmla="*/ 0 w 20001"/>
                <a:gd name="T5" fmla="*/ 21085 h 21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1" h="21085" fill="none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</a:path>
                <a:path w="20001" h="21085" stroke="0" extrusionOk="0">
                  <a:moveTo>
                    <a:pt x="4688" y="0"/>
                  </a:moveTo>
                  <a:cubicBezTo>
                    <a:pt x="11604" y="1537"/>
                    <a:pt x="17325" y="6368"/>
                    <a:pt x="20000" y="12928"/>
                  </a:cubicBezTo>
                  <a:lnTo>
                    <a:pt x="0" y="210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559" name="Arc 31">
              <a:extLst>
                <a:ext uri="{FF2B5EF4-FFF2-40B4-BE49-F238E27FC236}">
                  <a16:creationId xmlns:a16="http://schemas.microsoft.com/office/drawing/2014/main" id="{07BD4FEC-D875-4AF3-F733-61D12C799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" y="1026"/>
              <a:ext cx="42" cy="41"/>
            </a:xfrm>
            <a:custGeom>
              <a:avLst/>
              <a:gdLst>
                <a:gd name="G0" fmla="+- 20097 0 0"/>
                <a:gd name="G1" fmla="+- 20968 0 0"/>
                <a:gd name="G2" fmla="+- 21600 0 0"/>
                <a:gd name="T0" fmla="*/ 0 w 20097"/>
                <a:gd name="T1" fmla="*/ 13050 h 20968"/>
                <a:gd name="T2" fmla="*/ 14910 w 20097"/>
                <a:gd name="T3" fmla="*/ 0 h 20968"/>
                <a:gd name="T4" fmla="*/ 20097 w 20097"/>
                <a:gd name="T5" fmla="*/ 20968 h 20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97" h="20968" fill="none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</a:path>
                <a:path w="20097" h="20968" stroke="0" extrusionOk="0">
                  <a:moveTo>
                    <a:pt x="0" y="13050"/>
                  </a:moveTo>
                  <a:cubicBezTo>
                    <a:pt x="2564" y="6542"/>
                    <a:pt x="8120" y="1679"/>
                    <a:pt x="14910" y="0"/>
                  </a:cubicBezTo>
                  <a:lnTo>
                    <a:pt x="20097" y="20968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3D15599B-5F45-B467-BEEE-A583136F0D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Periodic Snapshots</a:t>
            </a:r>
          </a:p>
        </p:txBody>
      </p:sp>
      <p:graphicFrame>
        <p:nvGraphicFramePr>
          <p:cNvPr id="49155" name="Object 3">
            <a:extLst>
              <a:ext uri="{FF2B5EF4-FFF2-40B4-BE49-F238E27FC236}">
                <a16:creationId xmlns:a16="http://schemas.microsoft.com/office/drawing/2014/main" id="{AD4D5130-37AB-71CB-B48C-92F6DD8DBA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1447800"/>
          <a:ext cx="6934200" cy="516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4239360" imgH="3158280" progId="Word.Document.8">
                  <p:embed/>
                </p:oleObj>
              </mc:Choice>
              <mc:Fallback>
                <p:oleObj name="Document" r:id="rId2" imgW="4239360" imgH="315828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447800"/>
                        <a:ext cx="6934200" cy="5167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3871D669-3D0F-69F9-150D-A8669BEB17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Iconic Indicators</a:t>
            </a:r>
          </a:p>
        </p:txBody>
      </p:sp>
      <p:pic>
        <p:nvPicPr>
          <p:cNvPr id="21509" name="Picture 5">
            <a:extLst>
              <a:ext uri="{FF2B5EF4-FFF2-40B4-BE49-F238E27FC236}">
                <a16:creationId xmlns:a16="http://schemas.microsoft.com/office/drawing/2014/main" id="{B7610232-118B-2B9C-53A9-C5E8BA4B6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90800"/>
            <a:ext cx="2682875" cy="35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10" name="AutoShape 6">
            <a:extLst>
              <a:ext uri="{FF2B5EF4-FFF2-40B4-BE49-F238E27FC236}">
                <a16:creationId xmlns:a16="http://schemas.microsoft.com/office/drawing/2014/main" id="{A002139D-75B5-3E35-3E3D-E5740CB6FE35}"/>
              </a:ext>
            </a:extLst>
          </p:cNvPr>
          <p:cNvSpPr>
            <a:spLocks/>
          </p:cNvSpPr>
          <p:nvPr/>
        </p:nvSpPr>
        <p:spPr bwMode="auto">
          <a:xfrm>
            <a:off x="3733800" y="5105400"/>
            <a:ext cx="1905000" cy="485775"/>
          </a:xfrm>
          <a:prstGeom prst="borderCallout2">
            <a:avLst>
              <a:gd name="adj1" fmla="val 23528"/>
              <a:gd name="adj2" fmla="val 104000"/>
              <a:gd name="adj3" fmla="val 23528"/>
              <a:gd name="adj4" fmla="val 130167"/>
              <a:gd name="adj5" fmla="val -95426"/>
              <a:gd name="adj6" fmla="val 157083"/>
            </a:avLst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LID4096">
                <a:latin typeface="Times New Roman" panose="02020603050405020304" pitchFamily="18" charset="0"/>
              </a:rPr>
              <a:t>idle time</a:t>
            </a:r>
          </a:p>
        </p:txBody>
      </p:sp>
      <p:sp>
        <p:nvSpPr>
          <p:cNvPr id="21511" name="AutoShape 7">
            <a:extLst>
              <a:ext uri="{FF2B5EF4-FFF2-40B4-BE49-F238E27FC236}">
                <a16:creationId xmlns:a16="http://schemas.microsoft.com/office/drawing/2014/main" id="{82513DDB-19B2-6FB6-DC81-F2EC27F03FD9}"/>
              </a:ext>
            </a:extLst>
          </p:cNvPr>
          <p:cNvSpPr>
            <a:spLocks/>
          </p:cNvSpPr>
          <p:nvPr/>
        </p:nvSpPr>
        <p:spPr bwMode="auto">
          <a:xfrm>
            <a:off x="3733800" y="5791200"/>
            <a:ext cx="1905000" cy="485775"/>
          </a:xfrm>
          <a:prstGeom prst="borderCallout2">
            <a:avLst>
              <a:gd name="adj1" fmla="val 23528"/>
              <a:gd name="adj2" fmla="val 104000"/>
              <a:gd name="adj3" fmla="val 23528"/>
              <a:gd name="adj4" fmla="val 130167"/>
              <a:gd name="adj5" fmla="val -54250"/>
              <a:gd name="adj6" fmla="val 157083"/>
            </a:avLst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LID4096">
                <a:latin typeface="Times New Roman" panose="02020603050405020304" pitchFamily="18" charset="0"/>
              </a:rPr>
              <a:t>motion</a:t>
            </a:r>
          </a:p>
        </p:txBody>
      </p:sp>
      <p:pic>
        <p:nvPicPr>
          <p:cNvPr id="21512" name="Picture 8">
            <a:extLst>
              <a:ext uri="{FF2B5EF4-FFF2-40B4-BE49-F238E27FC236}">
                <a16:creationId xmlns:a16="http://schemas.microsoft.com/office/drawing/2014/main" id="{95876244-CB89-8EBE-A568-128DB2127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19400"/>
            <a:ext cx="4114800" cy="172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13" name="Line 9">
            <a:extLst>
              <a:ext uri="{FF2B5EF4-FFF2-40B4-BE49-F238E27FC236}">
                <a16:creationId xmlns:a16="http://schemas.microsoft.com/office/drawing/2014/main" id="{2493FEE6-CCAD-DF73-300A-1DC10B0D94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19400" y="5334000"/>
            <a:ext cx="838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514" name="Line 10">
            <a:extLst>
              <a:ext uri="{FF2B5EF4-FFF2-40B4-BE49-F238E27FC236}">
                <a16:creationId xmlns:a16="http://schemas.microsoft.com/office/drawing/2014/main" id="{8E97370D-77D6-1725-A7FF-73857E275DB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209800" y="3962400"/>
            <a:ext cx="609600" cy="1371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52FEAA8-4C64-0F4C-4D19-1FBCFF2E87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Active Badges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EFC3A04-1D7D-BC6A-7F43-AE2DF8D102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Active badges</a:t>
            </a:r>
          </a:p>
        </p:txBody>
      </p:sp>
      <p:grpSp>
        <p:nvGrpSpPr>
          <p:cNvPr id="19460" name="Group 4">
            <a:extLst>
              <a:ext uri="{FF2B5EF4-FFF2-40B4-BE49-F238E27FC236}">
                <a16:creationId xmlns:a16="http://schemas.microsoft.com/office/drawing/2014/main" id="{99CEFE16-C1E4-AAFA-AA30-08DE03868BE2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2971800"/>
            <a:ext cx="6096000" cy="3295650"/>
            <a:chOff x="3247" y="3071"/>
            <a:chExt cx="2216" cy="1198"/>
          </a:xfrm>
        </p:grpSpPr>
        <p:sp>
          <p:nvSpPr>
            <p:cNvPr id="19461" name="Oval 5">
              <a:extLst>
                <a:ext uri="{FF2B5EF4-FFF2-40B4-BE49-F238E27FC236}">
                  <a16:creationId xmlns:a16="http://schemas.microsoft.com/office/drawing/2014/main" id="{B80BBF9B-C08F-9490-7F2F-CE18C0CF28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3804"/>
              <a:ext cx="605" cy="20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62" name="Oval 6">
              <a:extLst>
                <a:ext uri="{FF2B5EF4-FFF2-40B4-BE49-F238E27FC236}">
                  <a16:creationId xmlns:a16="http://schemas.microsoft.com/office/drawing/2014/main" id="{65F48221-A848-C35C-25A9-163FD3107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" y="3792"/>
              <a:ext cx="605" cy="20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63" name="AutoShape 7">
              <a:extLst>
                <a:ext uri="{FF2B5EF4-FFF2-40B4-BE49-F238E27FC236}">
                  <a16:creationId xmlns:a16="http://schemas.microsoft.com/office/drawing/2014/main" id="{96549FC0-B8CE-D569-7B94-B1E37B842E1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5720000" flipH="1" flipV="1">
              <a:off x="4642" y="3701"/>
              <a:ext cx="242" cy="202"/>
            </a:xfrm>
            <a:custGeom>
              <a:avLst/>
              <a:gdLst>
                <a:gd name="G0" fmla="+- 2645 0 0"/>
                <a:gd name="G1" fmla="+- 21600 0 2645"/>
                <a:gd name="G2" fmla="*/ 2645 1 2"/>
                <a:gd name="G3" fmla="+- 21600 0 G2"/>
                <a:gd name="G4" fmla="+/ 2645 21600 2"/>
                <a:gd name="G5" fmla="+/ G1 0 2"/>
                <a:gd name="G6" fmla="*/ 21600 21600 2645"/>
                <a:gd name="G7" fmla="*/ G6 1 2"/>
                <a:gd name="G8" fmla="+- 21600 0 G7"/>
                <a:gd name="G9" fmla="*/ 21600 1 2"/>
                <a:gd name="G10" fmla="+- 2645 0 G9"/>
                <a:gd name="G11" fmla="?: G10 G8 0"/>
                <a:gd name="G12" fmla="?: G10 G7 21600"/>
                <a:gd name="T0" fmla="*/ 20277 w 21600"/>
                <a:gd name="T1" fmla="*/ 10800 h 21600"/>
                <a:gd name="T2" fmla="*/ 10800 w 21600"/>
                <a:gd name="T3" fmla="*/ 21600 h 21600"/>
                <a:gd name="T4" fmla="*/ 1323 w 21600"/>
                <a:gd name="T5" fmla="*/ 10800 h 21600"/>
                <a:gd name="T6" fmla="*/ 10800 w 21600"/>
                <a:gd name="T7" fmla="*/ 0 h 21600"/>
                <a:gd name="T8" fmla="*/ 3123 w 21600"/>
                <a:gd name="T9" fmla="*/ 3123 h 21600"/>
                <a:gd name="T10" fmla="*/ 18477 w 21600"/>
                <a:gd name="T11" fmla="*/ 1847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2645" y="21600"/>
                  </a:lnTo>
                  <a:lnTo>
                    <a:pt x="1895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64" name="Rectangle 8">
              <a:extLst>
                <a:ext uri="{FF2B5EF4-FFF2-40B4-BE49-F238E27FC236}">
                  <a16:creationId xmlns:a16="http://schemas.microsoft.com/office/drawing/2014/main" id="{C2CEBFF2-5421-930F-D667-10654C7AC7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120000">
              <a:off x="4865" y="3647"/>
              <a:ext cx="17" cy="268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19465" name="Group 9">
              <a:extLst>
                <a:ext uri="{FF2B5EF4-FFF2-40B4-BE49-F238E27FC236}">
                  <a16:creationId xmlns:a16="http://schemas.microsoft.com/office/drawing/2014/main" id="{684ED821-7CBF-D13C-A9CF-D76329FF1D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27" y="3864"/>
              <a:ext cx="98" cy="31"/>
              <a:chOff x="4927" y="3864"/>
              <a:chExt cx="98" cy="31"/>
            </a:xfrm>
          </p:grpSpPr>
          <p:sp>
            <p:nvSpPr>
              <p:cNvPr id="19466" name="Arc 10">
                <a:extLst>
                  <a:ext uri="{FF2B5EF4-FFF2-40B4-BE49-F238E27FC236}">
                    <a16:creationId xmlns:a16="http://schemas.microsoft.com/office/drawing/2014/main" id="{9568C97C-9C42-CEF1-2277-FD5CCE247B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7" y="3865"/>
                <a:ext cx="49" cy="30"/>
              </a:xfrm>
              <a:custGeom>
                <a:avLst/>
                <a:gdLst>
                  <a:gd name="G0" fmla="+- 21589 0 0"/>
                  <a:gd name="G1" fmla="+- 21596 0 0"/>
                  <a:gd name="G2" fmla="+- 21600 0 0"/>
                  <a:gd name="T0" fmla="*/ 0 w 21589"/>
                  <a:gd name="T1" fmla="*/ 20895 h 21596"/>
                  <a:gd name="T2" fmla="*/ 21160 w 21589"/>
                  <a:gd name="T3" fmla="*/ 0 h 21596"/>
                  <a:gd name="T4" fmla="*/ 21589 w 21589"/>
                  <a:gd name="T5" fmla="*/ 21596 h 21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9" h="21596" fill="none" extrusionOk="0">
                    <a:moveTo>
                      <a:pt x="0" y="20895"/>
                    </a:moveTo>
                    <a:cubicBezTo>
                      <a:pt x="373" y="9410"/>
                      <a:pt x="9671" y="228"/>
                      <a:pt x="21160" y="0"/>
                    </a:cubicBezTo>
                  </a:path>
                  <a:path w="21589" h="21596" stroke="0" extrusionOk="0">
                    <a:moveTo>
                      <a:pt x="0" y="20895"/>
                    </a:moveTo>
                    <a:cubicBezTo>
                      <a:pt x="373" y="9410"/>
                      <a:pt x="9671" y="228"/>
                      <a:pt x="21160" y="0"/>
                    </a:cubicBezTo>
                    <a:lnTo>
                      <a:pt x="21589" y="21596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67" name="Arc 11">
                <a:extLst>
                  <a:ext uri="{FF2B5EF4-FFF2-40B4-BE49-F238E27FC236}">
                    <a16:creationId xmlns:a16="http://schemas.microsoft.com/office/drawing/2014/main" id="{710CBA6A-A150-7DF7-C74D-D41A10DED6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5" y="3864"/>
                <a:ext cx="50" cy="31"/>
              </a:xfrm>
              <a:custGeom>
                <a:avLst/>
                <a:gdLst>
                  <a:gd name="G0" fmla="+- 429 0 0"/>
                  <a:gd name="G1" fmla="+- 21600 0 0"/>
                  <a:gd name="G2" fmla="+- 21600 0 0"/>
                  <a:gd name="T0" fmla="*/ 0 w 22017"/>
                  <a:gd name="T1" fmla="*/ 4 h 21600"/>
                  <a:gd name="T2" fmla="*/ 22017 w 22017"/>
                  <a:gd name="T3" fmla="*/ 20885 h 21600"/>
                  <a:gd name="T4" fmla="*/ 429 w 22017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17" h="21600" fill="none" extrusionOk="0">
                    <a:moveTo>
                      <a:pt x="0" y="4"/>
                    </a:moveTo>
                    <a:cubicBezTo>
                      <a:pt x="142" y="1"/>
                      <a:pt x="285" y="0"/>
                      <a:pt x="429" y="0"/>
                    </a:cubicBezTo>
                    <a:cubicBezTo>
                      <a:pt x="12080" y="0"/>
                      <a:pt x="21631" y="9240"/>
                      <a:pt x="22017" y="20884"/>
                    </a:cubicBezTo>
                  </a:path>
                  <a:path w="22017" h="21600" stroke="0" extrusionOk="0">
                    <a:moveTo>
                      <a:pt x="0" y="4"/>
                    </a:moveTo>
                    <a:cubicBezTo>
                      <a:pt x="142" y="1"/>
                      <a:pt x="285" y="0"/>
                      <a:pt x="429" y="0"/>
                    </a:cubicBezTo>
                    <a:cubicBezTo>
                      <a:pt x="12080" y="0"/>
                      <a:pt x="21631" y="9240"/>
                      <a:pt x="22017" y="20884"/>
                    </a:cubicBezTo>
                    <a:lnTo>
                      <a:pt x="429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19468" name="Line 12">
              <a:extLst>
                <a:ext uri="{FF2B5EF4-FFF2-40B4-BE49-F238E27FC236}">
                  <a16:creationId xmlns:a16="http://schemas.microsoft.com/office/drawing/2014/main" id="{DBDF12B1-F600-A6A0-3959-D6E50DDF40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25" y="3893"/>
              <a:ext cx="9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69" name="Line 13">
              <a:extLst>
                <a:ext uri="{FF2B5EF4-FFF2-40B4-BE49-F238E27FC236}">
                  <a16:creationId xmlns:a16="http://schemas.microsoft.com/office/drawing/2014/main" id="{FCA2D5CC-F59C-0686-C8E7-9CF039EE8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99" y="3886"/>
              <a:ext cx="28" cy="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70" name="Line 14">
              <a:extLst>
                <a:ext uri="{FF2B5EF4-FFF2-40B4-BE49-F238E27FC236}">
                  <a16:creationId xmlns:a16="http://schemas.microsoft.com/office/drawing/2014/main" id="{BB0F7DCB-AF09-0B22-12B1-E71B355041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02" y="3988"/>
              <a:ext cx="261" cy="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71" name="Line 15">
              <a:extLst>
                <a:ext uri="{FF2B5EF4-FFF2-40B4-BE49-F238E27FC236}">
                  <a16:creationId xmlns:a16="http://schemas.microsoft.com/office/drawing/2014/main" id="{216BE0FA-28FE-D9AE-2411-CDBE655B57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02" y="4048"/>
              <a:ext cx="141" cy="2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72" name="Line 16">
              <a:extLst>
                <a:ext uri="{FF2B5EF4-FFF2-40B4-BE49-F238E27FC236}">
                  <a16:creationId xmlns:a16="http://schemas.microsoft.com/office/drawing/2014/main" id="{1AB0D6D1-11AB-569D-720D-CD5397CABA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04" y="3728"/>
              <a:ext cx="119" cy="18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73" name="Line 17">
              <a:extLst>
                <a:ext uri="{FF2B5EF4-FFF2-40B4-BE49-F238E27FC236}">
                  <a16:creationId xmlns:a16="http://schemas.microsoft.com/office/drawing/2014/main" id="{10E980A1-9EE0-A12F-4ED7-02C91C47ED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76" y="3814"/>
              <a:ext cx="25" cy="9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74" name="Line 18">
              <a:extLst>
                <a:ext uri="{FF2B5EF4-FFF2-40B4-BE49-F238E27FC236}">
                  <a16:creationId xmlns:a16="http://schemas.microsoft.com/office/drawing/2014/main" id="{00F9D25E-D3C0-200B-F754-F3733CDCF9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68" y="3725"/>
              <a:ext cx="38" cy="1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75" name="Arc 19">
              <a:extLst>
                <a:ext uri="{FF2B5EF4-FFF2-40B4-BE49-F238E27FC236}">
                  <a16:creationId xmlns:a16="http://schemas.microsoft.com/office/drawing/2014/main" id="{616BFC2D-5399-F4DE-BA25-320612FC9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2" y="3631"/>
              <a:ext cx="226" cy="155"/>
            </a:xfrm>
            <a:custGeom>
              <a:avLst/>
              <a:gdLst>
                <a:gd name="G0" fmla="+- 0 0 0"/>
                <a:gd name="G1" fmla="+- 18907 0 0"/>
                <a:gd name="G2" fmla="+- 21600 0 0"/>
                <a:gd name="T0" fmla="*/ 10444 w 20281"/>
                <a:gd name="T1" fmla="*/ 0 h 18907"/>
                <a:gd name="T2" fmla="*/ 20281 w 20281"/>
                <a:gd name="T3" fmla="*/ 11475 h 18907"/>
                <a:gd name="T4" fmla="*/ 0 w 20281"/>
                <a:gd name="T5" fmla="*/ 18907 h 18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1" h="18907" fill="none" extrusionOk="0">
                  <a:moveTo>
                    <a:pt x="10444" y="-1"/>
                  </a:moveTo>
                  <a:cubicBezTo>
                    <a:pt x="14998" y="2515"/>
                    <a:pt x="18491" y="6590"/>
                    <a:pt x="20281" y="11474"/>
                  </a:cubicBezTo>
                </a:path>
                <a:path w="20281" h="18907" stroke="0" extrusionOk="0">
                  <a:moveTo>
                    <a:pt x="10444" y="-1"/>
                  </a:moveTo>
                  <a:cubicBezTo>
                    <a:pt x="14998" y="2515"/>
                    <a:pt x="18491" y="6590"/>
                    <a:pt x="20281" y="11474"/>
                  </a:cubicBezTo>
                  <a:lnTo>
                    <a:pt x="0" y="18907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76" name="Oval 20">
              <a:extLst>
                <a:ext uri="{FF2B5EF4-FFF2-40B4-BE49-F238E27FC236}">
                  <a16:creationId xmlns:a16="http://schemas.microsoft.com/office/drawing/2014/main" id="{30D0DFA8-4A13-2189-D987-C046913F6C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0" y="3555"/>
              <a:ext cx="104" cy="145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77" name="Line 21">
              <a:extLst>
                <a:ext uri="{FF2B5EF4-FFF2-40B4-BE49-F238E27FC236}">
                  <a16:creationId xmlns:a16="http://schemas.microsoft.com/office/drawing/2014/main" id="{FB7DBE03-61F5-DB26-9FE8-C1548FA625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65" y="3724"/>
              <a:ext cx="38" cy="8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78" name="Line 22">
              <a:extLst>
                <a:ext uri="{FF2B5EF4-FFF2-40B4-BE49-F238E27FC236}">
                  <a16:creationId xmlns:a16="http://schemas.microsoft.com/office/drawing/2014/main" id="{7F4903AF-9943-C4EC-21BE-8E93749AC8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03" y="3808"/>
              <a:ext cx="60" cy="1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79" name="Line 23">
              <a:extLst>
                <a:ext uri="{FF2B5EF4-FFF2-40B4-BE49-F238E27FC236}">
                  <a16:creationId xmlns:a16="http://schemas.microsoft.com/office/drawing/2014/main" id="{268BD5D4-4C79-1AFE-E2F8-6444A6F6C4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08" y="3825"/>
              <a:ext cx="160" cy="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19480" name="Group 24">
              <a:extLst>
                <a:ext uri="{FF2B5EF4-FFF2-40B4-BE49-F238E27FC236}">
                  <a16:creationId xmlns:a16="http://schemas.microsoft.com/office/drawing/2014/main" id="{B29EDF84-8181-94DB-0429-2BDAF14350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7" y="3135"/>
              <a:ext cx="168" cy="920"/>
              <a:chOff x="3247" y="3135"/>
              <a:chExt cx="168" cy="920"/>
            </a:xfrm>
          </p:grpSpPr>
          <p:sp>
            <p:nvSpPr>
              <p:cNvPr id="19481" name="Oval 25">
                <a:extLst>
                  <a:ext uri="{FF2B5EF4-FFF2-40B4-BE49-F238E27FC236}">
                    <a16:creationId xmlns:a16="http://schemas.microsoft.com/office/drawing/2014/main" id="{F6D28E6A-214B-35F0-9E8A-94F3BA081B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5" y="3135"/>
                <a:ext cx="79" cy="169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82" name="Line 26">
                <a:extLst>
                  <a:ext uri="{FF2B5EF4-FFF2-40B4-BE49-F238E27FC236}">
                    <a16:creationId xmlns:a16="http://schemas.microsoft.com/office/drawing/2014/main" id="{5CA984A2-B478-26F4-A7A4-DBF2C27FE1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93" y="3316"/>
                <a:ext cx="0" cy="37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83" name="Line 27">
                <a:extLst>
                  <a:ext uri="{FF2B5EF4-FFF2-40B4-BE49-F238E27FC236}">
                    <a16:creationId xmlns:a16="http://schemas.microsoft.com/office/drawing/2014/main" id="{0D9DAD5B-400B-39DE-60EC-160FDCAB8E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51" y="3681"/>
                <a:ext cx="30" cy="2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84" name="Line 28">
                <a:extLst>
                  <a:ext uri="{FF2B5EF4-FFF2-40B4-BE49-F238E27FC236}">
                    <a16:creationId xmlns:a16="http://schemas.microsoft.com/office/drawing/2014/main" id="{3855FA0E-A84F-5E86-A8BD-79E10DF334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7" y="3382"/>
                <a:ext cx="14" cy="27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85" name="Line 29">
                <a:extLst>
                  <a:ext uri="{FF2B5EF4-FFF2-40B4-BE49-F238E27FC236}">
                    <a16:creationId xmlns:a16="http://schemas.microsoft.com/office/drawing/2014/main" id="{D51EE2A8-9771-7E01-1AEB-EC4314813E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99" y="3695"/>
                <a:ext cx="39" cy="3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86" name="Line 30">
                <a:extLst>
                  <a:ext uri="{FF2B5EF4-FFF2-40B4-BE49-F238E27FC236}">
                    <a16:creationId xmlns:a16="http://schemas.microsoft.com/office/drawing/2014/main" id="{22FC2DFD-8D2D-8DEA-CCAC-9C2597265C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8" y="3381"/>
                <a:ext cx="77" cy="2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87" name="Arc 31">
                <a:extLst>
                  <a:ext uri="{FF2B5EF4-FFF2-40B4-BE49-F238E27FC236}">
                    <a16:creationId xmlns:a16="http://schemas.microsoft.com/office/drawing/2014/main" id="{CF1D384E-1BBC-387A-7569-6487C82B0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" y="3345"/>
                <a:ext cx="58" cy="56"/>
              </a:xfrm>
              <a:custGeom>
                <a:avLst/>
                <a:gdLst>
                  <a:gd name="G0" fmla="+- 0 0 0"/>
                  <a:gd name="G1" fmla="+- 21043 0 0"/>
                  <a:gd name="G2" fmla="+- 21600 0 0"/>
                  <a:gd name="T0" fmla="*/ 4876 w 20201"/>
                  <a:gd name="T1" fmla="*/ 0 h 21043"/>
                  <a:gd name="T2" fmla="*/ 20201 w 20201"/>
                  <a:gd name="T3" fmla="*/ 13395 h 21043"/>
                  <a:gd name="T4" fmla="*/ 0 w 20201"/>
                  <a:gd name="T5" fmla="*/ 21043 h 210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01" h="21043" fill="none" extrusionOk="0">
                    <a:moveTo>
                      <a:pt x="4875" y="0"/>
                    </a:moveTo>
                    <a:cubicBezTo>
                      <a:pt x="11899" y="1628"/>
                      <a:pt x="17648" y="6652"/>
                      <a:pt x="20200" y="13395"/>
                    </a:cubicBezTo>
                  </a:path>
                  <a:path w="20201" h="21043" stroke="0" extrusionOk="0">
                    <a:moveTo>
                      <a:pt x="4875" y="0"/>
                    </a:moveTo>
                    <a:cubicBezTo>
                      <a:pt x="11899" y="1628"/>
                      <a:pt x="17648" y="6652"/>
                      <a:pt x="20200" y="13395"/>
                    </a:cubicBezTo>
                    <a:lnTo>
                      <a:pt x="0" y="2104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88" name="Arc 32">
                <a:extLst>
                  <a:ext uri="{FF2B5EF4-FFF2-40B4-BE49-F238E27FC236}">
                    <a16:creationId xmlns:a16="http://schemas.microsoft.com/office/drawing/2014/main" id="{1456977C-8467-64EF-F75F-1F14C9A5D8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7" y="3346"/>
                <a:ext cx="57" cy="55"/>
              </a:xfrm>
              <a:custGeom>
                <a:avLst/>
                <a:gdLst>
                  <a:gd name="G0" fmla="+- 20264 0 0"/>
                  <a:gd name="G1" fmla="+- 20954 0 0"/>
                  <a:gd name="G2" fmla="+- 21600 0 0"/>
                  <a:gd name="T0" fmla="*/ 0 w 20264"/>
                  <a:gd name="T1" fmla="*/ 13476 h 20954"/>
                  <a:gd name="T2" fmla="*/ 15019 w 20264"/>
                  <a:gd name="T3" fmla="*/ 0 h 20954"/>
                  <a:gd name="T4" fmla="*/ 20264 w 20264"/>
                  <a:gd name="T5" fmla="*/ 20954 h 20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64" h="20954" fill="none" extrusionOk="0">
                    <a:moveTo>
                      <a:pt x="-1" y="13475"/>
                    </a:moveTo>
                    <a:cubicBezTo>
                      <a:pt x="2471" y="6777"/>
                      <a:pt x="8093" y="1734"/>
                      <a:pt x="15019" y="0"/>
                    </a:cubicBezTo>
                  </a:path>
                  <a:path w="20264" h="20954" stroke="0" extrusionOk="0">
                    <a:moveTo>
                      <a:pt x="-1" y="13475"/>
                    </a:moveTo>
                    <a:cubicBezTo>
                      <a:pt x="2471" y="6777"/>
                      <a:pt x="8093" y="1734"/>
                      <a:pt x="15019" y="0"/>
                    </a:cubicBezTo>
                    <a:lnTo>
                      <a:pt x="20264" y="20954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19489" name="Rectangle 33">
              <a:extLst>
                <a:ext uri="{FF2B5EF4-FFF2-40B4-BE49-F238E27FC236}">
                  <a16:creationId xmlns:a16="http://schemas.microsoft.com/office/drawing/2014/main" id="{3CEF0F50-8775-ED7F-3305-6600C459F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9" y="3435"/>
              <a:ext cx="40" cy="136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90" name="AutoShape 34">
              <a:extLst>
                <a:ext uri="{FF2B5EF4-FFF2-40B4-BE49-F238E27FC236}">
                  <a16:creationId xmlns:a16="http://schemas.microsoft.com/office/drawing/2014/main" id="{56C63A2E-4D11-A001-BFB5-134771A49C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920000" flipH="1">
              <a:off x="3936" y="3004"/>
              <a:ext cx="102" cy="1318"/>
            </a:xfrm>
            <a:prstGeom prst="triangle">
              <a:avLst>
                <a:gd name="adj" fmla="val 48292"/>
              </a:avLst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9491" name="Freeform 35">
              <a:extLst>
                <a:ext uri="{FF2B5EF4-FFF2-40B4-BE49-F238E27FC236}">
                  <a16:creationId xmlns:a16="http://schemas.microsoft.com/office/drawing/2014/main" id="{7192A372-2B22-EF70-9D53-B5273A685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" y="3071"/>
              <a:ext cx="83" cy="1094"/>
            </a:xfrm>
            <a:custGeom>
              <a:avLst/>
              <a:gdLst>
                <a:gd name="T0" fmla="*/ 30 w 83"/>
                <a:gd name="T1" fmla="*/ 1093 h 1094"/>
                <a:gd name="T2" fmla="*/ 66 w 83"/>
                <a:gd name="T3" fmla="*/ 798 h 1094"/>
                <a:gd name="T4" fmla="*/ 21 w 83"/>
                <a:gd name="T5" fmla="*/ 798 h 1094"/>
                <a:gd name="T6" fmla="*/ 78 w 83"/>
                <a:gd name="T7" fmla="*/ 487 h 1094"/>
                <a:gd name="T8" fmla="*/ 2 w 83"/>
                <a:gd name="T9" fmla="*/ 497 h 1094"/>
                <a:gd name="T10" fmla="*/ 73 w 83"/>
                <a:gd name="T11" fmla="*/ 241 h 1094"/>
                <a:gd name="T12" fmla="*/ 0 w 83"/>
                <a:gd name="T13" fmla="*/ 233 h 1094"/>
                <a:gd name="T14" fmla="*/ 82 w 83"/>
                <a:gd name="T15" fmla="*/ 0 h 1094"/>
                <a:gd name="T16" fmla="*/ 79 w 83"/>
                <a:gd name="T17" fmla="*/ 2 h 10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1094">
                  <a:moveTo>
                    <a:pt x="30" y="1093"/>
                  </a:moveTo>
                  <a:lnTo>
                    <a:pt x="66" y="798"/>
                  </a:lnTo>
                  <a:lnTo>
                    <a:pt x="21" y="798"/>
                  </a:lnTo>
                  <a:lnTo>
                    <a:pt x="78" y="487"/>
                  </a:lnTo>
                  <a:lnTo>
                    <a:pt x="2" y="497"/>
                  </a:lnTo>
                  <a:lnTo>
                    <a:pt x="73" y="241"/>
                  </a:lnTo>
                  <a:lnTo>
                    <a:pt x="0" y="233"/>
                  </a:lnTo>
                  <a:lnTo>
                    <a:pt x="82" y="0"/>
                  </a:lnTo>
                  <a:lnTo>
                    <a:pt x="79" y="2"/>
                  </a:lnTo>
                </a:path>
              </a:pathLst>
            </a:custGeom>
            <a:noFill/>
            <a:ln w="5080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7C4EE560-245A-16DF-4FA1-833A032A45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3505200" cy="3048000"/>
          </a:xfrm>
        </p:spPr>
        <p:txBody>
          <a:bodyPr/>
          <a:lstStyle/>
          <a:p>
            <a:pPr algn="l"/>
            <a:r>
              <a:rPr lang="en-US" altLang="LID4096"/>
              <a:t>Digital but Physical Surrogates</a:t>
            </a:r>
          </a:p>
        </p:txBody>
      </p:sp>
      <p:pic>
        <p:nvPicPr>
          <p:cNvPr id="51203" name="Picture 3">
            <a:extLst>
              <a:ext uri="{FF2B5EF4-FFF2-40B4-BE49-F238E27FC236}">
                <a16:creationId xmlns:a16="http://schemas.microsoft.com/office/drawing/2014/main" id="{8F8CBBFD-70D3-96CC-9BC2-872FBCAAD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9" name="Rectangle 5">
            <a:extLst>
              <a:ext uri="{FF2B5EF4-FFF2-40B4-BE49-F238E27FC236}">
                <a16:creationId xmlns:a16="http://schemas.microsoft.com/office/drawing/2014/main" id="{A5D5BF43-712C-8427-250C-5ED5DC26B8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Studying awareness</a:t>
            </a:r>
          </a:p>
        </p:txBody>
      </p:sp>
      <p:grpSp>
        <p:nvGrpSpPr>
          <p:cNvPr id="52251" name="Group 27">
            <a:extLst>
              <a:ext uri="{FF2B5EF4-FFF2-40B4-BE49-F238E27FC236}">
                <a16:creationId xmlns:a16="http://schemas.microsoft.com/office/drawing/2014/main" id="{9BC474F1-AFC7-301E-2A08-8A9966A2338C}"/>
              </a:ext>
            </a:extLst>
          </p:cNvPr>
          <p:cNvGrpSpPr>
            <a:grpSpLocks/>
          </p:cNvGrpSpPr>
          <p:nvPr/>
        </p:nvGrpSpPr>
        <p:grpSpPr bwMode="auto">
          <a:xfrm>
            <a:off x="209550" y="1758950"/>
            <a:ext cx="8782050" cy="4835525"/>
            <a:chOff x="132" y="1108"/>
            <a:chExt cx="5532" cy="3046"/>
          </a:xfrm>
        </p:grpSpPr>
        <p:sp>
          <p:nvSpPr>
            <p:cNvPr id="52226" name="Arc 2">
              <a:extLst>
                <a:ext uri="{FF2B5EF4-FFF2-40B4-BE49-F238E27FC236}">
                  <a16:creationId xmlns:a16="http://schemas.microsoft.com/office/drawing/2014/main" id="{55B33756-A4EF-9666-1CD5-402745A4E22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132" y="1108"/>
              <a:ext cx="5110" cy="3046"/>
            </a:xfrm>
            <a:custGeom>
              <a:avLst/>
              <a:gdLst>
                <a:gd name="G0" fmla="+- 524 0 0"/>
                <a:gd name="G1" fmla="+- 21600 0 0"/>
                <a:gd name="G2" fmla="+- 21600 0 0"/>
                <a:gd name="T0" fmla="*/ 0 w 22124"/>
                <a:gd name="T1" fmla="*/ 6 h 27776"/>
                <a:gd name="T2" fmla="*/ 21222 w 22124"/>
                <a:gd name="T3" fmla="*/ 27776 h 27776"/>
                <a:gd name="T4" fmla="*/ 524 w 22124"/>
                <a:gd name="T5" fmla="*/ 21600 h 27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24" h="27776" fill="none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</a:path>
                <a:path w="22124" h="27776" stroke="0" extrusionOk="0">
                  <a:moveTo>
                    <a:pt x="0" y="6"/>
                  </a:moveTo>
                  <a:cubicBezTo>
                    <a:pt x="174" y="2"/>
                    <a:pt x="349" y="0"/>
                    <a:pt x="524" y="0"/>
                  </a:cubicBezTo>
                  <a:cubicBezTo>
                    <a:pt x="12453" y="0"/>
                    <a:pt x="22124" y="9670"/>
                    <a:pt x="22124" y="21600"/>
                  </a:cubicBezTo>
                  <a:cubicBezTo>
                    <a:pt x="22124" y="23691"/>
                    <a:pt x="21820" y="25771"/>
                    <a:pt x="21222" y="27776"/>
                  </a:cubicBezTo>
                  <a:lnTo>
                    <a:pt x="524" y="21600"/>
                  </a:lnTo>
                  <a:close/>
                </a:path>
              </a:pathLst>
            </a:custGeom>
            <a:noFill/>
            <a:ln w="1270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52227" name="Rectangle 3">
              <a:extLst>
                <a:ext uri="{FF2B5EF4-FFF2-40B4-BE49-F238E27FC236}">
                  <a16:creationId xmlns:a16="http://schemas.microsoft.com/office/drawing/2014/main" id="{E7573890-D6F3-3201-BFB8-5BC987794A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" y="1171"/>
              <a:ext cx="1415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800" b="1">
                  <a:latin typeface="Times New Roman" panose="02020603050405020304" pitchFamily="18" charset="0"/>
                </a:rPr>
                <a:t>Information</a:t>
              </a:r>
            </a:p>
          </p:txBody>
        </p:sp>
        <p:sp>
          <p:nvSpPr>
            <p:cNvPr id="52230" name="Rectangle 6">
              <a:extLst>
                <a:ext uri="{FF2B5EF4-FFF2-40B4-BE49-F238E27FC236}">
                  <a16:creationId xmlns:a16="http://schemas.microsoft.com/office/drawing/2014/main" id="{01CECA3F-8B2C-7147-0E59-1A2505BA5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3" y="2393"/>
              <a:ext cx="2079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800" b="1">
                  <a:latin typeface="Helvetica" panose="020B0604020202020204" pitchFamily="34" charset="0"/>
                </a:rPr>
                <a:t>Translation to groupware setting</a:t>
              </a:r>
            </a:p>
          </p:txBody>
        </p:sp>
        <p:sp>
          <p:nvSpPr>
            <p:cNvPr id="52231" name="Rectangle 7">
              <a:extLst>
                <a:ext uri="{FF2B5EF4-FFF2-40B4-BE49-F238E27FC236}">
                  <a16:creationId xmlns:a16="http://schemas.microsoft.com/office/drawing/2014/main" id="{17710C2D-43EE-DAF3-E8D6-F581ABF86F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5" y="3301"/>
              <a:ext cx="1747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800" b="1">
                  <a:latin typeface="Helvetica" panose="020B0604020202020204" pitchFamily="34" charset="0"/>
                </a:rPr>
                <a:t>Presentation in groupware</a:t>
              </a:r>
            </a:p>
          </p:txBody>
        </p:sp>
        <p:sp>
          <p:nvSpPr>
            <p:cNvPr id="52232" name="Arc 8">
              <a:extLst>
                <a:ext uri="{FF2B5EF4-FFF2-40B4-BE49-F238E27FC236}">
                  <a16:creationId xmlns:a16="http://schemas.microsoft.com/office/drawing/2014/main" id="{42441CAD-146E-F393-EA20-13009246B5C0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2544" y="1618"/>
              <a:ext cx="2544" cy="1883"/>
            </a:xfrm>
            <a:custGeom>
              <a:avLst/>
              <a:gdLst>
                <a:gd name="G0" fmla="+- 21600 0 0"/>
                <a:gd name="G1" fmla="+- 520 0 0"/>
                <a:gd name="G2" fmla="+- 21600 0 0"/>
                <a:gd name="T0" fmla="*/ 13122 w 21600"/>
                <a:gd name="T1" fmla="*/ 20387 h 20387"/>
                <a:gd name="T2" fmla="*/ 6 w 21600"/>
                <a:gd name="T3" fmla="*/ 0 h 20387"/>
                <a:gd name="T4" fmla="*/ 21600 w 21600"/>
                <a:gd name="T5" fmla="*/ 520 h 20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0387" fill="none" extrusionOk="0">
                  <a:moveTo>
                    <a:pt x="13122" y="20386"/>
                  </a:moveTo>
                  <a:cubicBezTo>
                    <a:pt x="5163" y="16990"/>
                    <a:pt x="0" y="9172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</a:path>
                <a:path w="21600" h="20387" stroke="0" extrusionOk="0">
                  <a:moveTo>
                    <a:pt x="13122" y="20386"/>
                  </a:moveTo>
                  <a:cubicBezTo>
                    <a:pt x="5163" y="16990"/>
                    <a:pt x="0" y="9172"/>
                    <a:pt x="0" y="520"/>
                  </a:cubicBezTo>
                  <a:cubicBezTo>
                    <a:pt x="0" y="346"/>
                    <a:pt x="2" y="173"/>
                    <a:pt x="6" y="0"/>
                  </a:cubicBezTo>
                  <a:lnTo>
                    <a:pt x="21600" y="520"/>
                  </a:lnTo>
                  <a:close/>
                </a:path>
              </a:pathLst>
            </a:custGeom>
            <a:noFill/>
            <a:ln w="127000" cap="rnd">
              <a:solidFill>
                <a:schemeClr val="folHlink"/>
              </a:solidFill>
              <a:round/>
              <a:headEnd type="stealth" w="med" len="lg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52233" name="Rectangle 9">
              <a:extLst>
                <a:ext uri="{FF2B5EF4-FFF2-40B4-BE49-F238E27FC236}">
                  <a16:creationId xmlns:a16="http://schemas.microsoft.com/office/drawing/2014/main" id="{7F6E2C34-8D18-BF2F-4EE3-85E0249B0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8" y="1872"/>
              <a:ext cx="846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800" b="1">
                  <a:latin typeface="Helvetica" panose="020B0604020202020204" pitchFamily="34" charset="0"/>
                </a:rPr>
                <a:t>Does it work?</a:t>
              </a:r>
            </a:p>
          </p:txBody>
        </p:sp>
      </p:grpSp>
      <p:grpSp>
        <p:nvGrpSpPr>
          <p:cNvPr id="52255" name="Group 31">
            <a:extLst>
              <a:ext uri="{FF2B5EF4-FFF2-40B4-BE49-F238E27FC236}">
                <a16:creationId xmlns:a16="http://schemas.microsoft.com/office/drawing/2014/main" id="{A11E7A4C-61EC-23E8-484C-106139043BEE}"/>
              </a:ext>
            </a:extLst>
          </p:cNvPr>
          <p:cNvGrpSpPr>
            <a:grpSpLocks/>
          </p:cNvGrpSpPr>
          <p:nvPr/>
        </p:nvGrpSpPr>
        <p:grpSpPr bwMode="auto">
          <a:xfrm>
            <a:off x="685800" y="1828800"/>
            <a:ext cx="8305800" cy="4343400"/>
            <a:chOff x="432" y="1152"/>
            <a:chExt cx="5232" cy="2736"/>
          </a:xfrm>
        </p:grpSpPr>
        <p:grpSp>
          <p:nvGrpSpPr>
            <p:cNvPr id="52235" name="Group 11">
              <a:extLst>
                <a:ext uri="{FF2B5EF4-FFF2-40B4-BE49-F238E27FC236}">
                  <a16:creationId xmlns:a16="http://schemas.microsoft.com/office/drawing/2014/main" id="{9CF40420-8BB5-4206-5C0A-C8358BCFED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" y="1152"/>
              <a:ext cx="3871" cy="1220"/>
              <a:chOff x="432" y="1152"/>
              <a:chExt cx="3871" cy="1220"/>
            </a:xfrm>
          </p:grpSpPr>
          <p:sp>
            <p:nvSpPr>
              <p:cNvPr id="52228" name="Rectangle 4">
                <a:extLst>
                  <a:ext uri="{FF2B5EF4-FFF2-40B4-BE49-F238E27FC236}">
                    <a16:creationId xmlns:a16="http://schemas.microsoft.com/office/drawing/2014/main" id="{F3745784-69C2-0716-509F-1429951CF4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1152"/>
                <a:ext cx="2575" cy="1220"/>
              </a:xfrm>
              <a:prstGeom prst="rect">
                <a:avLst/>
              </a:prstGeom>
              <a:noFill/>
              <a:ln w="19050">
                <a:solidFill>
                  <a:srgbClr val="FF33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>
                <a:spAutoFit/>
              </a:bodyPr>
              <a:lstStyle/>
              <a:p>
                <a:pPr algn="l">
                  <a:buFontTx/>
                  <a:buChar char="•"/>
                </a:pPr>
                <a:r>
                  <a:rPr lang="en-US" altLang="LID4096">
                    <a:latin typeface="Times New Roman" panose="02020603050405020304" pitchFamily="18" charset="0"/>
                  </a:rPr>
                  <a:t>what information is important?</a:t>
                </a:r>
              </a:p>
              <a:p>
                <a:pPr algn="l">
                  <a:buFontTx/>
                  <a:buChar char="•"/>
                </a:pPr>
                <a:r>
                  <a:rPr lang="en-US" altLang="LID4096">
                    <a:latin typeface="Times New Roman" panose="02020603050405020304" pitchFamily="18" charset="0"/>
                  </a:rPr>
                  <a:t>how is it obtained?</a:t>
                </a:r>
              </a:p>
              <a:p>
                <a:pPr algn="l">
                  <a:buFontTx/>
                  <a:buChar char="•"/>
                </a:pPr>
                <a:r>
                  <a:rPr lang="en-US" altLang="LID4096">
                    <a:latin typeface="Times New Roman" panose="02020603050405020304" pitchFamily="18" charset="0"/>
                  </a:rPr>
                  <a:t>how is it used?</a:t>
                </a:r>
              </a:p>
              <a:p>
                <a:pPr algn="l">
                  <a:buFontTx/>
                  <a:buChar char="•"/>
                </a:pPr>
                <a:r>
                  <a:rPr lang="en-US" altLang="LID4096">
                    <a:latin typeface="Times New Roman" panose="02020603050405020304" pitchFamily="18" charset="0"/>
                  </a:rPr>
                  <a:t>when is it used?</a:t>
                </a:r>
              </a:p>
              <a:p>
                <a:pPr algn="l">
                  <a:buFontTx/>
                  <a:buChar char="•"/>
                </a:pPr>
                <a:r>
                  <a:rPr lang="en-US" altLang="LID4096">
                    <a:latin typeface="Times New Roman" panose="02020603050405020304" pitchFamily="18" charset="0"/>
                  </a:rPr>
                  <a:t>theories of awareness?</a:t>
                </a:r>
              </a:p>
            </p:txBody>
          </p:sp>
          <p:sp>
            <p:nvSpPr>
              <p:cNvPr id="52234" name="Rectangle 10">
                <a:extLst>
                  <a:ext uri="{FF2B5EF4-FFF2-40B4-BE49-F238E27FC236}">
                    <a16:creationId xmlns:a16="http://schemas.microsoft.com/office/drawing/2014/main" id="{DBBCB2E9-1D9D-AA8B-EF96-42278D29BD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" y="1152"/>
                <a:ext cx="1296" cy="384"/>
              </a:xfrm>
              <a:prstGeom prst="rect">
                <a:avLst/>
              </a:prstGeom>
              <a:noFill/>
              <a:ln w="19050">
                <a:solidFill>
                  <a:srgbClr val="FF3300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52244" name="Rectangle 20">
              <a:extLst>
                <a:ext uri="{FF2B5EF4-FFF2-40B4-BE49-F238E27FC236}">
                  <a16:creationId xmlns:a16="http://schemas.microsoft.com/office/drawing/2014/main" id="{6D2649A2-038C-9B07-0120-2237B353D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48"/>
              <a:ext cx="1776" cy="576"/>
            </a:xfrm>
            <a:prstGeom prst="rect">
              <a:avLst/>
            </a:prstGeom>
            <a:solidFill>
              <a:srgbClr val="99CCFF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52246" name="Rectangle 22">
              <a:extLst>
                <a:ext uri="{FF2B5EF4-FFF2-40B4-BE49-F238E27FC236}">
                  <a16:creationId xmlns:a16="http://schemas.microsoft.com/office/drawing/2014/main" id="{5F8F0995-C54E-F2F7-0013-72DFE174A1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" y="1920"/>
              <a:ext cx="816" cy="528"/>
            </a:xfrm>
            <a:prstGeom prst="rect">
              <a:avLst/>
            </a:prstGeom>
            <a:solidFill>
              <a:srgbClr val="99CCFF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52245" name="Rectangle 21">
              <a:extLst>
                <a:ext uri="{FF2B5EF4-FFF2-40B4-BE49-F238E27FC236}">
                  <a16:creationId xmlns:a16="http://schemas.microsoft.com/office/drawing/2014/main" id="{D4012C5C-EFF1-B201-5679-10870C7337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3312"/>
              <a:ext cx="1584" cy="576"/>
            </a:xfrm>
            <a:prstGeom prst="rect">
              <a:avLst/>
            </a:prstGeom>
            <a:solidFill>
              <a:srgbClr val="99CCFF">
                <a:alpha val="5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59F86AB8-7786-7142-5DA7-6295539DC2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153400" cy="1143000"/>
          </a:xfrm>
        </p:spPr>
        <p:txBody>
          <a:bodyPr/>
          <a:lstStyle/>
          <a:p>
            <a:r>
              <a:rPr lang="en-US" altLang="LID4096"/>
              <a:t>Information in Video Snapshots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D2E44D37-D262-E1AF-EBBB-A4227BC7C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Study</a:t>
            </a:r>
          </a:p>
          <a:p>
            <a:pPr lvl="1"/>
            <a:r>
              <a:rPr lang="en-US" altLang="LID4096"/>
              <a:t>Given different video snapshots, subjects had to </a:t>
            </a:r>
          </a:p>
          <a:p>
            <a:pPr lvl="2"/>
            <a:r>
              <a:rPr lang="en-US" altLang="LID4096"/>
              <a:t>decide availability</a:t>
            </a:r>
          </a:p>
          <a:p>
            <a:pPr lvl="2"/>
            <a:r>
              <a:rPr lang="en-US" altLang="LID4096"/>
              <a:t>rank order snapshots by availability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312FDD86-9845-5EDB-6912-8A13DF7A55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8153400" cy="1143000"/>
          </a:xfrm>
        </p:spPr>
        <p:txBody>
          <a:bodyPr/>
          <a:lstStyle/>
          <a:p>
            <a:r>
              <a:rPr lang="en-US" altLang="LID4096"/>
              <a:t>Information in Video Snapshots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FFEA1A23-E6F2-6DFB-AF37-726D585982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Materials:</a:t>
            </a:r>
          </a:p>
          <a:p>
            <a:pPr lvl="1"/>
            <a:r>
              <a:rPr lang="en-US" altLang="LID4096"/>
              <a:t>images of four actors </a:t>
            </a:r>
          </a:p>
          <a:p>
            <a:pPr lvl="1"/>
            <a:r>
              <a:rPr lang="en-US" altLang="LID4096"/>
              <a:t>ten different “availability” poses</a:t>
            </a:r>
          </a:p>
          <a:p>
            <a:pPr lvl="1"/>
            <a:r>
              <a:rPr lang="en-US" altLang="LID4096"/>
              <a:t>six different image sizes/resolutions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4">
            <a:extLst>
              <a:ext uri="{FF2B5EF4-FFF2-40B4-BE49-F238E27FC236}">
                <a16:creationId xmlns:a16="http://schemas.microsoft.com/office/drawing/2014/main" id="{18CEE956-A442-F3AB-D015-8F5483DF3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288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7" name="Picture 5">
            <a:extLst>
              <a:ext uri="{FF2B5EF4-FFF2-40B4-BE49-F238E27FC236}">
                <a16:creationId xmlns:a16="http://schemas.microsoft.com/office/drawing/2014/main" id="{85EF392A-6FE8-BEB7-3F49-EE18B2878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8288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9" name="Picture 7">
            <a:extLst>
              <a:ext uri="{FF2B5EF4-FFF2-40B4-BE49-F238E27FC236}">
                <a16:creationId xmlns:a16="http://schemas.microsoft.com/office/drawing/2014/main" id="{C9C1CA50-C529-9D8A-0B81-EEC1A0B02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1910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00" name="Picture 8">
            <a:extLst>
              <a:ext uri="{FF2B5EF4-FFF2-40B4-BE49-F238E27FC236}">
                <a16:creationId xmlns:a16="http://schemas.microsoft.com/office/drawing/2014/main" id="{59F2CAA8-8DB9-4469-53A1-116D1F4B1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1148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401" name="Rectangle 9">
            <a:extLst>
              <a:ext uri="{FF2B5EF4-FFF2-40B4-BE49-F238E27FC236}">
                <a16:creationId xmlns:a16="http://schemas.microsoft.com/office/drawing/2014/main" id="{B26D227D-856B-B354-B374-2DB6D6830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Four Actors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8" name="Picture 8">
            <a:extLst>
              <a:ext uri="{FF2B5EF4-FFF2-40B4-BE49-F238E27FC236}">
                <a16:creationId xmlns:a16="http://schemas.microsoft.com/office/drawing/2014/main" id="{14D082DF-3473-0B71-4D40-FF0A10C97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95600"/>
            <a:ext cx="2428875" cy="182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6" name="Picture 26">
            <a:extLst>
              <a:ext uri="{FF2B5EF4-FFF2-40B4-BE49-F238E27FC236}">
                <a16:creationId xmlns:a16="http://schemas.microsoft.com/office/drawing/2014/main" id="{9A186ED9-8347-4672-E192-6D76ACE91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86200"/>
            <a:ext cx="2428875" cy="182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7" name="Picture 27">
            <a:extLst>
              <a:ext uri="{FF2B5EF4-FFF2-40B4-BE49-F238E27FC236}">
                <a16:creationId xmlns:a16="http://schemas.microsoft.com/office/drawing/2014/main" id="{7E94442F-F359-7342-43BC-115B53461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828800"/>
            <a:ext cx="2428875" cy="182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68" name="Text Box 28">
            <a:extLst>
              <a:ext uri="{FF2B5EF4-FFF2-40B4-BE49-F238E27FC236}">
                <a16:creationId xmlns:a16="http://schemas.microsoft.com/office/drawing/2014/main" id="{A4B48683-C345-E763-999D-EDA397336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019800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Empty Room</a:t>
            </a:r>
            <a:endParaRPr lang="en-US" altLang="LID4096"/>
          </a:p>
        </p:txBody>
      </p:sp>
      <p:sp>
        <p:nvSpPr>
          <p:cNvPr id="61469" name="Text Box 29">
            <a:extLst>
              <a:ext uri="{FF2B5EF4-FFF2-40B4-BE49-F238E27FC236}">
                <a16:creationId xmlns:a16="http://schemas.microsoft.com/office/drawing/2014/main" id="{EE0EED54-41FD-B43D-FC74-0BE0F9E4D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6019800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Transitions</a:t>
            </a:r>
            <a:endParaRPr lang="en-US" altLang="LID4096"/>
          </a:p>
        </p:txBody>
      </p:sp>
      <p:sp>
        <p:nvSpPr>
          <p:cNvPr id="61470" name="Rectangle 30">
            <a:extLst>
              <a:ext uri="{FF2B5EF4-FFF2-40B4-BE49-F238E27FC236}">
                <a16:creationId xmlns:a16="http://schemas.microsoft.com/office/drawing/2014/main" id="{FCBF3E44-3FD1-ACA3-62D5-45C5304070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Availability Poses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8" name="Text Box 6">
            <a:extLst>
              <a:ext uri="{FF2B5EF4-FFF2-40B4-BE49-F238E27FC236}">
                <a16:creationId xmlns:a16="http://schemas.microsoft.com/office/drawing/2014/main" id="{96BE4280-CFCB-70F7-1381-3DD2531D9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6019800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Working at Desk</a:t>
            </a:r>
            <a:endParaRPr lang="en-US" altLang="LID4096"/>
          </a:p>
        </p:txBody>
      </p:sp>
      <p:sp>
        <p:nvSpPr>
          <p:cNvPr id="64519" name="Text Box 7">
            <a:extLst>
              <a:ext uri="{FF2B5EF4-FFF2-40B4-BE49-F238E27FC236}">
                <a16:creationId xmlns:a16="http://schemas.microsoft.com/office/drawing/2014/main" id="{23B8E248-710F-6486-6FA0-9931C58BB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6019800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In Conversation</a:t>
            </a:r>
            <a:endParaRPr lang="en-US" altLang="LID4096"/>
          </a:p>
        </p:txBody>
      </p:sp>
      <p:pic>
        <p:nvPicPr>
          <p:cNvPr id="64520" name="Picture 8">
            <a:extLst>
              <a:ext uri="{FF2B5EF4-FFF2-40B4-BE49-F238E27FC236}">
                <a16:creationId xmlns:a16="http://schemas.microsoft.com/office/drawing/2014/main" id="{157E6709-628C-E942-D92D-0F4C74F46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28800"/>
            <a:ext cx="2428875" cy="182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21" name="Picture 9">
            <a:extLst>
              <a:ext uri="{FF2B5EF4-FFF2-40B4-BE49-F238E27FC236}">
                <a16:creationId xmlns:a16="http://schemas.microsoft.com/office/drawing/2014/main" id="{0BC7A769-DE3F-CCB4-A803-8DF811520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86200"/>
            <a:ext cx="2428875" cy="182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22" name="Picture 10">
            <a:extLst>
              <a:ext uri="{FF2B5EF4-FFF2-40B4-BE49-F238E27FC236}">
                <a16:creationId xmlns:a16="http://schemas.microsoft.com/office/drawing/2014/main" id="{67B34626-B502-4167-D7DF-CEF011F6F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862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23" name="Picture 11">
            <a:extLst>
              <a:ext uri="{FF2B5EF4-FFF2-40B4-BE49-F238E27FC236}">
                <a16:creationId xmlns:a16="http://schemas.microsoft.com/office/drawing/2014/main" id="{08EFEA2F-6D7B-49C2-28EA-F6FE4EB45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8288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24" name="Rectangle 12">
            <a:extLst>
              <a:ext uri="{FF2B5EF4-FFF2-40B4-BE49-F238E27FC236}">
                <a16:creationId xmlns:a16="http://schemas.microsoft.com/office/drawing/2014/main" id="{45E9CDC7-2DFD-AE82-0DC5-5365483F4A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Availability Poses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7" name="Picture 11">
            <a:extLst>
              <a:ext uri="{FF2B5EF4-FFF2-40B4-BE49-F238E27FC236}">
                <a16:creationId xmlns:a16="http://schemas.microsoft.com/office/drawing/2014/main" id="{116AD558-8C9C-F182-88C5-76CE7F825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8862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5" name="Picture 9">
            <a:extLst>
              <a:ext uri="{FF2B5EF4-FFF2-40B4-BE49-F238E27FC236}">
                <a16:creationId xmlns:a16="http://schemas.microsoft.com/office/drawing/2014/main" id="{D5AA93E6-C3B7-C41E-1CBF-6BCD3C1350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8862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39" name="Text Box 3">
            <a:extLst>
              <a:ext uri="{FF2B5EF4-FFF2-40B4-BE49-F238E27FC236}">
                <a16:creationId xmlns:a16="http://schemas.microsoft.com/office/drawing/2014/main" id="{9A588530-2E64-97A4-4186-3718C6F30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6019800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apparently 'idle'</a:t>
            </a:r>
            <a:endParaRPr lang="en-US" altLang="LID4096"/>
          </a:p>
        </p:txBody>
      </p:sp>
      <p:pic>
        <p:nvPicPr>
          <p:cNvPr id="65546" name="Picture 10">
            <a:extLst>
              <a:ext uri="{FF2B5EF4-FFF2-40B4-BE49-F238E27FC236}">
                <a16:creationId xmlns:a16="http://schemas.microsoft.com/office/drawing/2014/main" id="{1BFE9075-4A33-7AD1-C2CD-BB583BA47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288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48" name="Rectangle 12">
            <a:extLst>
              <a:ext uri="{FF2B5EF4-FFF2-40B4-BE49-F238E27FC236}">
                <a16:creationId xmlns:a16="http://schemas.microsoft.com/office/drawing/2014/main" id="{47940BE1-7EEA-9832-D7F5-933EA1F840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Availability Poses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3" name="Picture 3">
            <a:extLst>
              <a:ext uri="{FF2B5EF4-FFF2-40B4-BE49-F238E27FC236}">
                <a16:creationId xmlns:a16="http://schemas.microsoft.com/office/drawing/2014/main" id="{4FD808C3-44C2-1781-302F-E56459119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9812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4" name="Text Box 4">
            <a:extLst>
              <a:ext uri="{FF2B5EF4-FFF2-40B4-BE49-F238E27FC236}">
                <a16:creationId xmlns:a16="http://schemas.microsoft.com/office/drawing/2014/main" id="{A942D73C-6BAC-5274-9AA7-B472314031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962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256</a:t>
            </a:r>
            <a:endParaRPr lang="en-US" altLang="LID4096"/>
          </a:p>
        </p:txBody>
      </p:sp>
      <p:pic>
        <p:nvPicPr>
          <p:cNvPr id="66565" name="Picture 5">
            <a:extLst>
              <a:ext uri="{FF2B5EF4-FFF2-40B4-BE49-F238E27FC236}">
                <a16:creationId xmlns:a16="http://schemas.microsoft.com/office/drawing/2014/main" id="{61D1A162-8084-6CB0-5626-0B0A80C50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981200"/>
            <a:ext cx="1219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6" name="Text Box 6">
            <a:extLst>
              <a:ext uri="{FF2B5EF4-FFF2-40B4-BE49-F238E27FC236}">
                <a16:creationId xmlns:a16="http://schemas.microsoft.com/office/drawing/2014/main" id="{A311CD81-E1FF-AED1-9A0E-0E656A2C1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29718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128</a:t>
            </a:r>
            <a:endParaRPr lang="en-US" altLang="LID4096"/>
          </a:p>
        </p:txBody>
      </p:sp>
      <p:pic>
        <p:nvPicPr>
          <p:cNvPr id="66567" name="Picture 7">
            <a:extLst>
              <a:ext uri="{FF2B5EF4-FFF2-40B4-BE49-F238E27FC236}">
                <a16:creationId xmlns:a16="http://schemas.microsoft.com/office/drawing/2014/main" id="{57A64EBA-B0D5-7FC9-7241-6AB0BC5E0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81200"/>
            <a:ext cx="609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8" name="Text Box 8">
            <a:extLst>
              <a:ext uri="{FF2B5EF4-FFF2-40B4-BE49-F238E27FC236}">
                <a16:creationId xmlns:a16="http://schemas.microsoft.com/office/drawing/2014/main" id="{21A04C21-0A74-443E-1715-9B9BEF76A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5146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64</a:t>
            </a:r>
            <a:endParaRPr lang="en-US" altLang="LID4096"/>
          </a:p>
        </p:txBody>
      </p:sp>
      <p:pic>
        <p:nvPicPr>
          <p:cNvPr id="66569" name="Picture 9">
            <a:extLst>
              <a:ext uri="{FF2B5EF4-FFF2-40B4-BE49-F238E27FC236}">
                <a16:creationId xmlns:a16="http://schemas.microsoft.com/office/drawing/2014/main" id="{21D02E9A-BC62-C1EE-A72E-7BE058333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981200"/>
            <a:ext cx="3048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70" name="Text Box 10">
            <a:extLst>
              <a:ext uri="{FF2B5EF4-FFF2-40B4-BE49-F238E27FC236}">
                <a16:creationId xmlns:a16="http://schemas.microsoft.com/office/drawing/2014/main" id="{9B45FE19-E048-D7B0-2AE3-F6B5DA0D9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32</a:t>
            </a:r>
            <a:endParaRPr lang="en-US" altLang="LID4096"/>
          </a:p>
        </p:txBody>
      </p:sp>
      <p:pic>
        <p:nvPicPr>
          <p:cNvPr id="66571" name="Picture 11">
            <a:extLst>
              <a:ext uri="{FF2B5EF4-FFF2-40B4-BE49-F238E27FC236}">
                <a16:creationId xmlns:a16="http://schemas.microsoft.com/office/drawing/2014/main" id="{0D3AC809-D116-5363-ED51-0534768F7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81200"/>
            <a:ext cx="152400" cy="1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72" name="Text Box 12">
            <a:extLst>
              <a:ext uri="{FF2B5EF4-FFF2-40B4-BE49-F238E27FC236}">
                <a16:creationId xmlns:a16="http://schemas.microsoft.com/office/drawing/2014/main" id="{B0A8B387-AC2A-710C-BB2F-24A51209E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1336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16</a:t>
            </a:r>
            <a:endParaRPr lang="en-US" altLang="LID4096"/>
          </a:p>
        </p:txBody>
      </p:sp>
      <p:sp>
        <p:nvSpPr>
          <p:cNvPr id="66574" name="Text Box 14">
            <a:extLst>
              <a:ext uri="{FF2B5EF4-FFF2-40B4-BE49-F238E27FC236}">
                <a16:creationId xmlns:a16="http://schemas.microsoft.com/office/drawing/2014/main" id="{214D5EBD-0721-1206-DA7B-D1FD45534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57150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512</a:t>
            </a:r>
            <a:endParaRPr lang="en-US" altLang="LID4096"/>
          </a:p>
        </p:txBody>
      </p:sp>
      <p:pic>
        <p:nvPicPr>
          <p:cNvPr id="66578" name="Picture 18">
            <a:extLst>
              <a:ext uri="{FF2B5EF4-FFF2-40B4-BE49-F238E27FC236}">
                <a16:creationId xmlns:a16="http://schemas.microsoft.com/office/drawing/2014/main" id="{6DACF244-D670-A78E-A885-46752EBE43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1981200"/>
            <a:ext cx="295275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579" name="Rectangle 19">
            <a:extLst>
              <a:ext uri="{FF2B5EF4-FFF2-40B4-BE49-F238E27FC236}">
                <a16:creationId xmlns:a16="http://schemas.microsoft.com/office/drawing/2014/main" id="{9F42D3B0-8A11-00D9-DDC7-4285CA207B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Image size / resolution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>
            <a:extLst>
              <a:ext uri="{FF2B5EF4-FFF2-40B4-BE49-F238E27FC236}">
                <a16:creationId xmlns:a16="http://schemas.microsoft.com/office/drawing/2014/main" id="{3D532DE7-3618-17F5-3EA6-9A37330A0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6576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3" name="Picture 3">
            <a:extLst>
              <a:ext uri="{FF2B5EF4-FFF2-40B4-BE49-F238E27FC236}">
                <a16:creationId xmlns:a16="http://schemas.microsoft.com/office/drawing/2014/main" id="{5E11465B-9FA1-2103-68AC-AAE6AE0E2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33500"/>
            <a:ext cx="2438400" cy="186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4" name="Picture 4">
            <a:extLst>
              <a:ext uri="{FF2B5EF4-FFF2-40B4-BE49-F238E27FC236}">
                <a16:creationId xmlns:a16="http://schemas.microsoft.com/office/drawing/2014/main" id="{02D7A381-32C5-EFC0-900B-DB70ECCD3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3716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5" name="Picture 5">
            <a:extLst>
              <a:ext uri="{FF2B5EF4-FFF2-40B4-BE49-F238E27FC236}">
                <a16:creationId xmlns:a16="http://schemas.microsoft.com/office/drawing/2014/main" id="{6F3C99C1-8828-F0B7-4D7F-FE37B84D7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716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6" name="Picture 6">
            <a:extLst>
              <a:ext uri="{FF2B5EF4-FFF2-40B4-BE49-F238E27FC236}">
                <a16:creationId xmlns:a16="http://schemas.microsoft.com/office/drawing/2014/main" id="{C9EA01D8-DAD3-A8FE-A1C1-A722E9011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6576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27" name="Picture 7">
            <a:extLst>
              <a:ext uri="{FF2B5EF4-FFF2-40B4-BE49-F238E27FC236}">
                <a16:creationId xmlns:a16="http://schemas.microsoft.com/office/drawing/2014/main" id="{EC843919-6182-91AE-DE6F-7869BFA2A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6576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698B1C47-3468-DB7C-6167-F23F1D2B4C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Method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0D5FEDBE-572A-EFD4-B65A-22E5853030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534400" cy="4114800"/>
          </a:xfrm>
        </p:spPr>
        <p:txBody>
          <a:bodyPr/>
          <a:lstStyle/>
          <a:p>
            <a:pPr lvl="1">
              <a:lnSpc>
                <a:spcPct val="110000"/>
              </a:lnSpc>
              <a:spcAft>
                <a:spcPct val="50000"/>
              </a:spcAft>
            </a:pPr>
            <a:r>
              <a:rPr lang="en-US" altLang="LID4096"/>
              <a:t>You are an administrative assistant</a:t>
            </a:r>
          </a:p>
          <a:p>
            <a:pPr lvl="1">
              <a:lnSpc>
                <a:spcPct val="110000"/>
              </a:lnSpc>
              <a:spcAft>
                <a:spcPct val="50000"/>
              </a:spcAft>
            </a:pPr>
            <a:r>
              <a:rPr lang="en-US" altLang="LID4096"/>
              <a:t>You must periodically speak with your employers</a:t>
            </a:r>
          </a:p>
          <a:p>
            <a:pPr lvl="1">
              <a:lnSpc>
                <a:spcPct val="110000"/>
              </a:lnSpc>
              <a:spcAft>
                <a:spcPct val="50000"/>
              </a:spcAft>
            </a:pPr>
            <a:r>
              <a:rPr lang="en-US" altLang="LID4096"/>
              <a:t>You have a video system that allows you to see snapshots of your employers office</a:t>
            </a:r>
          </a:p>
          <a:p>
            <a:pPr lvl="1">
              <a:lnSpc>
                <a:spcPct val="110000"/>
              </a:lnSpc>
              <a:spcAft>
                <a:spcPct val="50000"/>
              </a:spcAft>
            </a:pPr>
            <a:r>
              <a:rPr lang="en-US" altLang="LID4096"/>
              <a:t>Based on your evaluation of these snapshots, you will either interrupt them and ask your questions or wait for a later opportunity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5A733672-3298-0A30-0F33-E65F7A4964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Method</a:t>
            </a:r>
          </a:p>
        </p:txBody>
      </p:sp>
      <p:graphicFrame>
        <p:nvGraphicFramePr>
          <p:cNvPr id="67587" name="Object 3">
            <a:extLst>
              <a:ext uri="{FF2B5EF4-FFF2-40B4-BE49-F238E27FC236}">
                <a16:creationId xmlns:a16="http://schemas.microsoft.com/office/drawing/2014/main" id="{A25E1AAF-025C-9BF3-9836-0EC9CD492F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" y="1384300"/>
          <a:ext cx="4495800" cy="431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3429720" imgH="3291120" progId="Word.Document.8">
                  <p:embed/>
                </p:oleObj>
              </mc:Choice>
              <mc:Fallback>
                <p:oleObj name="Document" r:id="rId2" imgW="3429720" imgH="3291120" progId="Word.Documen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384300"/>
                        <a:ext cx="4495800" cy="431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8" name="Text Box 4">
            <a:extLst>
              <a:ext uri="{FF2B5EF4-FFF2-40B4-BE49-F238E27FC236}">
                <a16:creationId xmlns:a16="http://schemas.microsoft.com/office/drawing/2014/main" id="{EC4D8B9D-F97A-6C44-5D60-2F3DEEC27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6019800"/>
            <a:ext cx="2438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Rank availability (choice)</a:t>
            </a:r>
            <a:endParaRPr lang="en-US" altLang="LID4096"/>
          </a:p>
        </p:txBody>
      </p:sp>
      <p:sp>
        <p:nvSpPr>
          <p:cNvPr id="67589" name="Text Box 5">
            <a:extLst>
              <a:ext uri="{FF2B5EF4-FFF2-40B4-BE49-F238E27FC236}">
                <a16:creationId xmlns:a16="http://schemas.microsoft.com/office/drawing/2014/main" id="{B6AFEE07-0613-5B9B-666D-D08330131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6035675"/>
            <a:ext cx="2438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Rank availability (forced sort)</a:t>
            </a:r>
            <a:endParaRPr lang="en-US" altLang="LID4096"/>
          </a:p>
        </p:txBody>
      </p:sp>
      <p:pic>
        <p:nvPicPr>
          <p:cNvPr id="67593" name="Picture 9">
            <a:extLst>
              <a:ext uri="{FF2B5EF4-FFF2-40B4-BE49-F238E27FC236}">
                <a16:creationId xmlns:a16="http://schemas.microsoft.com/office/drawing/2014/main" id="{624EE087-1C8D-B1F4-C376-05B288455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447800"/>
            <a:ext cx="2438400" cy="18288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1" name="Picture 7">
            <a:extLst>
              <a:ext uri="{FF2B5EF4-FFF2-40B4-BE49-F238E27FC236}">
                <a16:creationId xmlns:a16="http://schemas.microsoft.com/office/drawing/2014/main" id="{8CA49DBC-FE31-BD43-4AD4-FAFC9CDEF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286000"/>
            <a:ext cx="2438400" cy="18288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2" name="Picture 8">
            <a:extLst>
              <a:ext uri="{FF2B5EF4-FFF2-40B4-BE49-F238E27FC236}">
                <a16:creationId xmlns:a16="http://schemas.microsoft.com/office/drawing/2014/main" id="{20B63A29-472E-ACE0-5E9C-FBB817A2C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124200"/>
            <a:ext cx="2438400" cy="18288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CDD493E9-6080-D5B9-BD82-CC0A35CB4A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Results 1: Image size</a:t>
            </a:r>
          </a:p>
        </p:txBody>
      </p:sp>
      <p:graphicFrame>
        <p:nvGraphicFramePr>
          <p:cNvPr id="68611" name="Object 3">
            <a:extLst>
              <a:ext uri="{FF2B5EF4-FFF2-40B4-BE49-F238E27FC236}">
                <a16:creationId xmlns:a16="http://schemas.microsoft.com/office/drawing/2014/main" id="{A7C3D54B-7840-1595-2F57-01C12D933C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0200" y="2971800"/>
          <a:ext cx="4800600" cy="304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2972520" imgH="1886760" progId="Word.Picture.8">
                  <p:embed/>
                </p:oleObj>
              </mc:Choice>
              <mc:Fallback>
                <p:oleObj name="Picture" r:id="rId2" imgW="2972520" imgH="1886760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971800"/>
                        <a:ext cx="4800600" cy="304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8612" name="Picture 4">
            <a:extLst>
              <a:ext uri="{FF2B5EF4-FFF2-40B4-BE49-F238E27FC236}">
                <a16:creationId xmlns:a16="http://schemas.microsoft.com/office/drawing/2014/main" id="{56FA7504-7C18-C53E-43AD-A9C36EF72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971800"/>
            <a:ext cx="12192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3" name="Picture 5">
            <a:extLst>
              <a:ext uri="{FF2B5EF4-FFF2-40B4-BE49-F238E27FC236}">
                <a16:creationId xmlns:a16="http://schemas.microsoft.com/office/drawing/2014/main" id="{D78999C8-1591-F94A-42A9-F143F8A5C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71800"/>
            <a:ext cx="609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4" name="Rectangle 6">
            <a:extLst>
              <a:ext uri="{FF2B5EF4-FFF2-40B4-BE49-F238E27FC236}">
                <a16:creationId xmlns:a16="http://schemas.microsoft.com/office/drawing/2014/main" id="{425E45F1-3256-55E5-92CF-58990F6814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lvl="1"/>
            <a:r>
              <a:rPr lang="en-US" altLang="LID4096"/>
              <a:t>People found it difficult to determine availability below 128x128 pixels</a:t>
            </a:r>
          </a:p>
        </p:txBody>
      </p:sp>
      <p:sp>
        <p:nvSpPr>
          <p:cNvPr id="68615" name="Text Box 7">
            <a:extLst>
              <a:ext uri="{FF2B5EF4-FFF2-40B4-BE49-F238E27FC236}">
                <a16:creationId xmlns:a16="http://schemas.microsoft.com/office/drawing/2014/main" id="{E482310E-0E72-5CFB-0F1F-D2A815736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39624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128</a:t>
            </a:r>
            <a:endParaRPr lang="en-US" altLang="LID4096"/>
          </a:p>
        </p:txBody>
      </p:sp>
      <p:sp>
        <p:nvSpPr>
          <p:cNvPr id="68616" name="Text Box 8">
            <a:extLst>
              <a:ext uri="{FF2B5EF4-FFF2-40B4-BE49-F238E27FC236}">
                <a16:creationId xmlns:a16="http://schemas.microsoft.com/office/drawing/2014/main" id="{8C596251-BF88-48CB-4451-043BBD37A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35052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Times New Roman" panose="02020603050405020304" pitchFamily="18" charset="0"/>
              </a:rPr>
              <a:t>64</a:t>
            </a:r>
            <a:endParaRPr lang="en-US" altLang="LID4096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614AB2B0-9117-B5E0-C370-6378E9177A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Results 2: Poses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BF478DF9-EF75-2A0C-59AE-11915DE349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Measure:</a:t>
            </a:r>
          </a:p>
          <a:p>
            <a:pPr lvl="1"/>
            <a:r>
              <a:rPr lang="en-US" altLang="LID4096"/>
              <a:t>each pose had a position in each subject's sorted pile</a:t>
            </a:r>
          </a:p>
          <a:p>
            <a:r>
              <a:rPr lang="en-US" altLang="LID4096"/>
              <a:t>Qualitative analysis:</a:t>
            </a:r>
          </a:p>
          <a:p>
            <a:pPr lvl="1"/>
            <a:r>
              <a:rPr lang="en-US" altLang="LID4096"/>
              <a:t>plot data for each pose's position as frequency histogram</a:t>
            </a:r>
          </a:p>
          <a:p>
            <a:pPr lvl="1"/>
            <a:r>
              <a:rPr lang="en-US" altLang="LID4096"/>
              <a:t>examine trends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D812EE9-80E7-05B2-EFE5-2C8E2FBDD2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Least available: Empty Room</a:t>
            </a:r>
          </a:p>
        </p:txBody>
      </p:sp>
      <p:pic>
        <p:nvPicPr>
          <p:cNvPr id="29701" name="Picture 5">
            <a:extLst>
              <a:ext uri="{FF2B5EF4-FFF2-40B4-BE49-F238E27FC236}">
                <a16:creationId xmlns:a16="http://schemas.microsoft.com/office/drawing/2014/main" id="{BAB9C5CA-FD43-A7D3-D924-7675BAFC7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52600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2" name="Picture 6">
            <a:extLst>
              <a:ext uri="{FF2B5EF4-FFF2-40B4-BE49-F238E27FC236}">
                <a16:creationId xmlns:a16="http://schemas.microsoft.com/office/drawing/2014/main" id="{2CE1BA58-0926-07BE-AF49-5DF099165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76400"/>
            <a:ext cx="408622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25DC20E-8B32-D177-1047-C13D4A32DC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686800" cy="1143000"/>
          </a:xfrm>
        </p:spPr>
        <p:txBody>
          <a:bodyPr/>
          <a:lstStyle/>
          <a:p>
            <a:r>
              <a:rPr lang="en-US" altLang="LID4096"/>
              <a:t>Low availability: Conversations</a:t>
            </a:r>
          </a:p>
        </p:txBody>
      </p:sp>
      <p:pic>
        <p:nvPicPr>
          <p:cNvPr id="30724" name="Picture 4">
            <a:extLst>
              <a:ext uri="{FF2B5EF4-FFF2-40B4-BE49-F238E27FC236}">
                <a16:creationId xmlns:a16="http://schemas.microsoft.com/office/drawing/2014/main" id="{2C23CF19-3EB2-B032-79C5-3C8B38E6F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24000"/>
            <a:ext cx="3352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5" name="Picture 5">
            <a:extLst>
              <a:ext uri="{FF2B5EF4-FFF2-40B4-BE49-F238E27FC236}">
                <a16:creationId xmlns:a16="http://schemas.microsoft.com/office/drawing/2014/main" id="{447F7EDE-37DC-376C-1FEC-B64403EF4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91000"/>
            <a:ext cx="3352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>
            <a:extLst>
              <a:ext uri="{FF2B5EF4-FFF2-40B4-BE49-F238E27FC236}">
                <a16:creationId xmlns:a16="http://schemas.microsoft.com/office/drawing/2014/main" id="{DD3FB198-7824-9D08-55A7-7361B1D07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00200"/>
            <a:ext cx="408622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7" name="Picture 7">
            <a:extLst>
              <a:ext uri="{FF2B5EF4-FFF2-40B4-BE49-F238E27FC236}">
                <a16:creationId xmlns:a16="http://schemas.microsoft.com/office/drawing/2014/main" id="{570BEB41-D083-1100-CF45-F2A685ED2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114800"/>
            <a:ext cx="408622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1F11A50F-7B30-FB95-09EE-0CD0047F90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1143000"/>
          </a:xfrm>
        </p:spPr>
        <p:txBody>
          <a:bodyPr/>
          <a:lstStyle/>
          <a:p>
            <a:r>
              <a:rPr lang="en-US" altLang="LID4096"/>
              <a:t>Modest Availability: Transitions</a:t>
            </a:r>
          </a:p>
        </p:txBody>
      </p:sp>
      <p:pic>
        <p:nvPicPr>
          <p:cNvPr id="34819" name="Picture 3">
            <a:extLst>
              <a:ext uri="{FF2B5EF4-FFF2-40B4-BE49-F238E27FC236}">
                <a16:creationId xmlns:a16="http://schemas.microsoft.com/office/drawing/2014/main" id="{BE09633C-F326-E499-1F5A-69C54D777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3124200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>
            <a:extLst>
              <a:ext uri="{FF2B5EF4-FFF2-40B4-BE49-F238E27FC236}">
                <a16:creationId xmlns:a16="http://schemas.microsoft.com/office/drawing/2014/main" id="{A09A95BD-FABB-E247-620A-553EB2045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14800"/>
            <a:ext cx="3124200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1" name="Picture 5">
            <a:extLst>
              <a:ext uri="{FF2B5EF4-FFF2-40B4-BE49-F238E27FC236}">
                <a16:creationId xmlns:a16="http://schemas.microsoft.com/office/drawing/2014/main" id="{B606118A-3D53-A38E-2F66-BC69D313E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600200"/>
            <a:ext cx="408622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2" name="Picture 6">
            <a:extLst>
              <a:ext uri="{FF2B5EF4-FFF2-40B4-BE49-F238E27FC236}">
                <a16:creationId xmlns:a16="http://schemas.microsoft.com/office/drawing/2014/main" id="{44E2948F-F324-D3A7-605E-B50CEA4B3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114800"/>
            <a:ext cx="408622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06FE32E6-A472-6E19-98DE-D3E8EECDCD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686800" cy="1143000"/>
          </a:xfrm>
        </p:spPr>
        <p:txBody>
          <a:bodyPr/>
          <a:lstStyle/>
          <a:p>
            <a:r>
              <a:rPr lang="en-US" altLang="LID4096"/>
              <a:t>High Availability: 'Idle' </a:t>
            </a:r>
          </a:p>
        </p:txBody>
      </p:sp>
      <p:pic>
        <p:nvPicPr>
          <p:cNvPr id="35845" name="Picture 5">
            <a:extLst>
              <a:ext uri="{FF2B5EF4-FFF2-40B4-BE49-F238E27FC236}">
                <a16:creationId xmlns:a16="http://schemas.microsoft.com/office/drawing/2014/main" id="{13786579-C79E-37BC-3DF0-5C989CC6B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33800"/>
            <a:ext cx="28956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6" name="Picture 6">
            <a:extLst>
              <a:ext uri="{FF2B5EF4-FFF2-40B4-BE49-F238E27FC236}">
                <a16:creationId xmlns:a16="http://schemas.microsoft.com/office/drawing/2014/main" id="{6067D97A-FD0E-9DE3-E85C-CE6DA03D9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289560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7" name="Picture 7">
            <a:extLst>
              <a:ext uri="{FF2B5EF4-FFF2-40B4-BE49-F238E27FC236}">
                <a16:creationId xmlns:a16="http://schemas.microsoft.com/office/drawing/2014/main" id="{A2455AB1-FFF7-3735-EB87-BE8897FAC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524000"/>
            <a:ext cx="408622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8" name="Picture 8">
            <a:extLst>
              <a:ext uri="{FF2B5EF4-FFF2-40B4-BE49-F238E27FC236}">
                <a16:creationId xmlns:a16="http://schemas.microsoft.com/office/drawing/2014/main" id="{9A670287-9E82-12E8-2ECF-65C40EFD59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810000"/>
            <a:ext cx="408622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795E5C17-BEAC-EEE4-5CF2-15AF9FBCB2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Split decision: Working</a:t>
            </a:r>
          </a:p>
        </p:txBody>
      </p:sp>
      <p:pic>
        <p:nvPicPr>
          <p:cNvPr id="36867" name="Picture 3">
            <a:extLst>
              <a:ext uri="{FF2B5EF4-FFF2-40B4-BE49-F238E27FC236}">
                <a16:creationId xmlns:a16="http://schemas.microsoft.com/office/drawing/2014/main" id="{8124D46C-C733-CC5F-38C8-646D7E776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32766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9" name="Picture 5">
            <a:extLst>
              <a:ext uri="{FF2B5EF4-FFF2-40B4-BE49-F238E27FC236}">
                <a16:creationId xmlns:a16="http://schemas.microsoft.com/office/drawing/2014/main" id="{DA4D400C-156C-D549-48F8-817C668FD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095750"/>
            <a:ext cx="32766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0" name="Picture 6">
            <a:extLst>
              <a:ext uri="{FF2B5EF4-FFF2-40B4-BE49-F238E27FC236}">
                <a16:creationId xmlns:a16="http://schemas.microsoft.com/office/drawing/2014/main" id="{F4312B0C-4D2F-E926-F78E-D66DAD1F0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038600"/>
            <a:ext cx="408622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71" name="Picture 7">
            <a:extLst>
              <a:ext uri="{FF2B5EF4-FFF2-40B4-BE49-F238E27FC236}">
                <a16:creationId xmlns:a16="http://schemas.microsoft.com/office/drawing/2014/main" id="{8F4426A6-BC52-A803-C63B-99409095C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752600"/>
            <a:ext cx="408622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CBF62A00-FB47-7EF3-9544-2784789A3D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General Conclusion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E709F09-8B24-11F6-B60E-B34000338C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	People do interpret stereotypic situations as indicating varying degrees of availability.</a:t>
            </a:r>
          </a:p>
          <a:p>
            <a:endParaRPr lang="en-US" altLang="LID4096"/>
          </a:p>
          <a:p>
            <a:r>
              <a:rPr lang="en-US" altLang="LID4096"/>
              <a:t>	Computers can </a:t>
            </a:r>
          </a:p>
          <a:p>
            <a:pPr lvl="1"/>
            <a:r>
              <a:rPr lang="en-US" altLang="LID4096"/>
              <a:t>detect and show these situations, or</a:t>
            </a:r>
          </a:p>
          <a:p>
            <a:pPr lvl="1"/>
            <a:r>
              <a:rPr lang="en-US" altLang="LID4096"/>
              <a:t>infer availability from these situations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	</a:t>
            </a:r>
            <a:r>
              <a:rPr lang="en-US" altLang="LID4096" i="1"/>
              <a:t>But it is somewhat dangerous!</a:t>
            </a:r>
            <a:endParaRPr lang="en-US" altLang="LID4096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1332D8F-DF2B-B495-3C6F-3A103FA3AF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Specific applications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32482A09-B844-44B1-D1AF-CB95CE54F8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r>
              <a:rPr lang="en-US" altLang="LID4096"/>
              <a:t>Video snapshots</a:t>
            </a:r>
          </a:p>
          <a:p>
            <a:pPr lvl="1"/>
            <a:r>
              <a:rPr lang="en-US" altLang="LID4096"/>
              <a:t>minimum size: low resolution mitigates privacy</a:t>
            </a:r>
          </a:p>
          <a:p>
            <a:pPr lvl="1"/>
            <a:r>
              <a:rPr lang="en-US" altLang="LID4096"/>
              <a:t>can be triggered by 'events' as well as time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Instrumented offices</a:t>
            </a:r>
          </a:p>
          <a:p>
            <a:pPr lvl="1"/>
            <a:r>
              <a:rPr lang="en-US" altLang="LID4096"/>
              <a:t>capture particular activities via sensors</a:t>
            </a:r>
          </a:p>
          <a:p>
            <a:pPr lvl="1"/>
            <a:r>
              <a:rPr lang="en-US" altLang="LID4096"/>
              <a:t>display abstracted notion of availability </a:t>
            </a:r>
          </a:p>
        </p:txBody>
      </p:sp>
      <p:pic>
        <p:nvPicPr>
          <p:cNvPr id="37893" name="Picture 5">
            <a:extLst>
              <a:ext uri="{FF2B5EF4-FFF2-40B4-BE49-F238E27FC236}">
                <a16:creationId xmlns:a16="http://schemas.microsoft.com/office/drawing/2014/main" id="{92CC76DC-D778-715D-BF07-D50C5F6E6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3429000"/>
            <a:ext cx="1419225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6" name="Picture 8">
            <a:extLst>
              <a:ext uri="{FF2B5EF4-FFF2-40B4-BE49-F238E27FC236}">
                <a16:creationId xmlns:a16="http://schemas.microsoft.com/office/drawing/2014/main" id="{E9548736-D0A7-1D94-DA3C-13AD71BAE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029200"/>
            <a:ext cx="13874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8DBF5B50-6388-FD2B-ACC6-6D47E38565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  <a:noFill/>
          <a:ln/>
        </p:spPr>
        <p:txBody>
          <a:bodyPr/>
          <a:lstStyle/>
          <a:p>
            <a:r>
              <a:rPr lang="en-US" altLang="LID4096"/>
              <a:t>Groupware success tied to contact facilitation </a:t>
            </a:r>
          </a:p>
          <a:p>
            <a:pPr lvl="1"/>
            <a:r>
              <a:rPr lang="en-US" altLang="LID4096"/>
              <a:t>awareness of each other</a:t>
            </a:r>
          </a:p>
          <a:p>
            <a:pPr lvl="1"/>
            <a:r>
              <a:rPr lang="en-US" altLang="LID4096"/>
              <a:t>ease of establishing casual communication</a:t>
            </a:r>
          </a:p>
          <a:p>
            <a:pPr>
              <a:lnSpc>
                <a:spcPct val="200000"/>
              </a:lnSpc>
            </a:pPr>
            <a:r>
              <a:rPr lang="en-US" altLang="LID4096"/>
              <a:t>Research Question:</a:t>
            </a:r>
          </a:p>
          <a:p>
            <a:pPr lvl="1"/>
            <a:r>
              <a:rPr lang="en-US" altLang="LID4096"/>
              <a:t>what information do people use to judge availability of others? 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620176CD-521B-06A6-631D-F4B9E99FB1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77829" name="Text Box 5">
            <a:extLst>
              <a:ext uri="{FF2B5EF4-FFF2-40B4-BE49-F238E27FC236}">
                <a16:creationId xmlns:a16="http://schemas.microsoft.com/office/drawing/2014/main" id="{B5B13266-8E1D-8A56-7DE7-E7CC3DD61142}"/>
              </a:ext>
            </a:extLst>
          </p:cNvPr>
          <p:cNvSpPr txBox="1">
            <a:spLocks noChangeArrowheads="1"/>
          </p:cNvSpPr>
          <p:nvPr/>
        </p:nvSpPr>
        <p:spPr bwMode="auto">
          <a:xfrm rot="-2209767">
            <a:off x="1143000" y="5791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Empty office</a:t>
            </a:r>
            <a:endParaRPr lang="en-US" altLang="LID4096"/>
          </a:p>
        </p:txBody>
      </p:sp>
      <p:sp>
        <p:nvSpPr>
          <p:cNvPr id="77830" name="Text Box 6">
            <a:extLst>
              <a:ext uri="{FF2B5EF4-FFF2-40B4-BE49-F238E27FC236}">
                <a16:creationId xmlns:a16="http://schemas.microsoft.com/office/drawing/2014/main" id="{37F6D350-81CA-AEFA-3B64-6DE50C6057FD}"/>
              </a:ext>
            </a:extLst>
          </p:cNvPr>
          <p:cNvSpPr txBox="1">
            <a:spLocks noChangeArrowheads="1"/>
          </p:cNvSpPr>
          <p:nvPr/>
        </p:nvSpPr>
        <p:spPr bwMode="auto">
          <a:xfrm rot="-2209767">
            <a:off x="5334000" y="5791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Transitions</a:t>
            </a:r>
            <a:endParaRPr lang="en-US" altLang="LID4096"/>
          </a:p>
        </p:txBody>
      </p:sp>
      <p:sp>
        <p:nvSpPr>
          <p:cNvPr id="77831" name="Text Box 7">
            <a:extLst>
              <a:ext uri="{FF2B5EF4-FFF2-40B4-BE49-F238E27FC236}">
                <a16:creationId xmlns:a16="http://schemas.microsoft.com/office/drawing/2014/main" id="{765CF605-EBC1-4235-C63D-26B5D814654B}"/>
              </a:ext>
            </a:extLst>
          </p:cNvPr>
          <p:cNvSpPr txBox="1">
            <a:spLocks noChangeArrowheads="1"/>
          </p:cNvSpPr>
          <p:nvPr/>
        </p:nvSpPr>
        <p:spPr bwMode="auto">
          <a:xfrm rot="-2209767">
            <a:off x="2395538" y="5867400"/>
            <a:ext cx="21764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Conversation</a:t>
            </a:r>
            <a:endParaRPr lang="en-US" altLang="LID4096"/>
          </a:p>
        </p:txBody>
      </p:sp>
      <p:sp>
        <p:nvSpPr>
          <p:cNvPr id="77832" name="Text Box 8">
            <a:extLst>
              <a:ext uri="{FF2B5EF4-FFF2-40B4-BE49-F238E27FC236}">
                <a16:creationId xmlns:a16="http://schemas.microsoft.com/office/drawing/2014/main" id="{5A89A32F-4723-F8A7-59C6-70E4E7AC7105}"/>
              </a:ext>
            </a:extLst>
          </p:cNvPr>
          <p:cNvSpPr txBox="1">
            <a:spLocks noChangeArrowheads="1"/>
          </p:cNvSpPr>
          <p:nvPr/>
        </p:nvSpPr>
        <p:spPr bwMode="auto">
          <a:xfrm rot="-2209767">
            <a:off x="6781800" y="5486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Idle</a:t>
            </a:r>
            <a:endParaRPr lang="en-US" altLang="LID4096"/>
          </a:p>
        </p:txBody>
      </p:sp>
      <p:sp>
        <p:nvSpPr>
          <p:cNvPr id="77833" name="Text Box 9">
            <a:extLst>
              <a:ext uri="{FF2B5EF4-FFF2-40B4-BE49-F238E27FC236}">
                <a16:creationId xmlns:a16="http://schemas.microsoft.com/office/drawing/2014/main" id="{63F0EB3E-3CB1-ECDD-F34F-1924F8A11D1A}"/>
              </a:ext>
            </a:extLst>
          </p:cNvPr>
          <p:cNvSpPr txBox="1">
            <a:spLocks noChangeArrowheads="1"/>
          </p:cNvSpPr>
          <p:nvPr/>
        </p:nvSpPr>
        <p:spPr bwMode="auto">
          <a:xfrm rot="-2209767">
            <a:off x="4038600" y="57150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latin typeface="Arial" panose="020B0604020202020204" pitchFamily="34" charset="0"/>
              </a:rPr>
              <a:t>At work</a:t>
            </a:r>
            <a:endParaRPr lang="en-US" altLang="LID4096"/>
          </a:p>
        </p:txBody>
      </p:sp>
      <p:sp>
        <p:nvSpPr>
          <p:cNvPr id="77834" name="Line 10">
            <a:extLst>
              <a:ext uri="{FF2B5EF4-FFF2-40B4-BE49-F238E27FC236}">
                <a16:creationId xmlns:a16="http://schemas.microsoft.com/office/drawing/2014/main" id="{6FD5AB77-7EB1-6E6E-7BB2-C94D2AAB2B95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5410200"/>
            <a:ext cx="6934200" cy="0"/>
          </a:xfrm>
          <a:prstGeom prst="line">
            <a:avLst/>
          </a:prstGeom>
          <a:noFill/>
          <a:ln w="12700">
            <a:solidFill>
              <a:srgbClr val="FF3300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et Sand.pot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00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AA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Wet Sand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lnDef>
  </a:objectDefaults>
  <a:extraClrSchemeLst>
    <a:extraClrScheme>
      <a:clrScheme name="Wet Sand.po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et Sand.po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C:\MSOffice\Templates\Presentation Designs\Wet Sand.pot</Template>
  <TotalTime>2037</TotalTime>
  <Words>502</Words>
  <Application>Microsoft Office PowerPoint</Application>
  <PresentationFormat>On-screen Show (4:3)</PresentationFormat>
  <Paragraphs>117</Paragraphs>
  <Slides>32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Times New Roman</vt:lpstr>
      <vt:lpstr>Symbol</vt:lpstr>
      <vt:lpstr>Wingdings</vt:lpstr>
      <vt:lpstr>Book Antiqua</vt:lpstr>
      <vt:lpstr>Helvetica</vt:lpstr>
      <vt:lpstr>Arial</vt:lpstr>
      <vt:lpstr>Wet Sand.pot</vt:lpstr>
      <vt:lpstr>Microsoft Word Document</vt:lpstr>
      <vt:lpstr>Microsoft Word Picture</vt:lpstr>
      <vt:lpstr>PowerPoint Presentation</vt:lpstr>
      <vt:lpstr>The Message &amp; Question</vt:lpstr>
      <vt:lpstr>The Problem</vt:lpstr>
      <vt:lpstr>PowerPoint Presentation</vt:lpstr>
      <vt:lpstr>Casual Awareness &amp; Interaction</vt:lpstr>
      <vt:lpstr>Media Spaces, Glances</vt:lpstr>
      <vt:lpstr>Video Walls</vt:lpstr>
      <vt:lpstr>Periodic Snapshots</vt:lpstr>
      <vt:lpstr>Iconic Indicators</vt:lpstr>
      <vt:lpstr>Active Badges</vt:lpstr>
      <vt:lpstr>Digital but Physical Surrogates</vt:lpstr>
      <vt:lpstr>Studying awareness</vt:lpstr>
      <vt:lpstr>Information in Video Snapshots</vt:lpstr>
      <vt:lpstr>Information in Video Snapshots</vt:lpstr>
      <vt:lpstr>The Four Actors</vt:lpstr>
      <vt:lpstr>The Availability Poses</vt:lpstr>
      <vt:lpstr>The Availability Poses</vt:lpstr>
      <vt:lpstr>The Availability Poses</vt:lpstr>
      <vt:lpstr>Image size / resolution</vt:lpstr>
      <vt:lpstr>PowerPoint Presentation</vt:lpstr>
      <vt:lpstr>Method</vt:lpstr>
      <vt:lpstr>Method</vt:lpstr>
      <vt:lpstr>Results 1: Image size</vt:lpstr>
      <vt:lpstr>Results 2: Poses</vt:lpstr>
      <vt:lpstr>Least available: Empty Room</vt:lpstr>
      <vt:lpstr>Low availability: Conversations</vt:lpstr>
      <vt:lpstr>Modest Availability: Transitions</vt:lpstr>
      <vt:lpstr>High Availability: 'Idle' </vt:lpstr>
      <vt:lpstr>Split decision: Working</vt:lpstr>
      <vt:lpstr>General Conclusion</vt:lpstr>
      <vt:lpstr>Specific applications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Awareness of Others in Groupware</dc:title>
  <dc:creator>Saul Greenberg</dc:creator>
  <cp:lastModifiedBy>Saul Greenberg</cp:lastModifiedBy>
  <cp:revision>150</cp:revision>
  <cp:lastPrinted>1999-01-01T21:56:57Z</cp:lastPrinted>
  <dcterms:created xsi:type="dcterms:W3CDTF">1995-06-17T23:31:02Z</dcterms:created>
  <dcterms:modified xsi:type="dcterms:W3CDTF">2026-10-08T01:37:12Z</dcterms:modified>
</cp:coreProperties>
</file>