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6" r:id="rId5"/>
    <p:sldId id="262" r:id="rId6"/>
    <p:sldId id="261" r:id="rId7"/>
    <p:sldId id="273" r:id="rId8"/>
    <p:sldId id="267" r:id="rId9"/>
    <p:sldId id="274" r:id="rId10"/>
    <p:sldId id="275" r:id="rId11"/>
    <p:sldId id="276" r:id="rId12"/>
    <p:sldId id="280" r:id="rId13"/>
    <p:sldId id="281" r:id="rId14"/>
    <p:sldId id="285" r:id="rId15"/>
    <p:sldId id="282" r:id="rId16"/>
    <p:sldId id="283" r:id="rId17"/>
    <p:sldId id="284" r:id="rId18"/>
    <p:sldId id="287" r:id="rId19"/>
    <p:sldId id="286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 varScale="1">
        <p:scale>
          <a:sx n="125" d="100"/>
          <a:sy n="125" d="100"/>
        </p:scale>
        <p:origin x="6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8"/>
    </p:cViewPr>
  </p:sorterViewPr>
  <p:notesViewPr>
    <p:cSldViewPr>
      <p:cViewPr varScale="1">
        <p:scale>
          <a:sx n="83" d="100"/>
          <a:sy n="83" d="100"/>
        </p:scale>
        <p:origin x="-200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248C85E-8715-0634-8BCB-F140632D5A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LID4096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7681AF4-F81D-32E8-D63E-6FF61811C5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 altLang="LID4096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5D06998D-E494-9A95-85B8-A921D7B12C3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 altLang="LID4096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26164775-6EB9-3E43-B275-8D79885358B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7A8F331-5CF2-4FEE-AC54-1248116383AC}" type="slidenum">
              <a:rPr lang="en-CA" altLang="LID4096"/>
              <a:pPr/>
              <a:t>‹#›</a:t>
            </a:fld>
            <a:endParaRPr lang="en-CA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8581F5C-8FCA-F657-4762-6C245F1A54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36525"/>
            <a:ext cx="2971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15A6476-C085-354F-694E-6B2A0800BAB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136525"/>
            <a:ext cx="2971800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AD9B6AB2-B13A-CCA4-3625-80A41D34EDF1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7D185F7E-40F8-F972-162B-2418588B5C3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5832475"/>
            <a:ext cx="5029200" cy="113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CDD0EFE-1E24-1AF3-CD96-1C3F44F74B4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61438"/>
            <a:ext cx="297180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B276F57D-F37C-7FC9-EB9B-653C592C0F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961438"/>
            <a:ext cx="2971800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2E036341-787D-4AF3-9314-FCD02E07999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675133-2C78-0633-3EBA-A8F386F83A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92036D-D077-4BE2-BEE0-68DB311F4BBF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64BF103-6F88-DBB8-A7BB-DC4C48D5F5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248144E9-27F2-C04C-FB08-A42C456F3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6308725"/>
            <a:ext cx="5029200" cy="182563"/>
          </a:xfrm>
        </p:spPr>
        <p:txBody>
          <a:bodyPr/>
          <a:lstStyle/>
          <a:p>
            <a:endParaRPr lang="en-CA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73FF0-94AC-CC7F-8CF0-0B79E309B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88061-7B3F-F42B-7C4A-100CF57D4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5687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0EDFA-3070-1A0C-9A56-C6881070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A5499-02FC-5206-C67C-1A3EB70BE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1149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6E713-0FAE-3B7E-7624-9FC993B0A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30958-796B-B489-A9F1-C84B8824F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100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E172F-D9FE-6F09-641C-F852A85A3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A2F42-AF14-885B-A110-BCEB4D85E1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0ACD4-1F9F-8375-064D-9391E1C37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8912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16B44-5171-2168-7A97-12895BBCF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1DD1A-2D7A-23DB-DCC4-5C97F8EE4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CDB15-F010-B258-C7CC-A2533A759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682CB2-E6C1-0FA8-7150-A6212BCB33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FBFF2-A2B1-241E-79B3-DDE92EC42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9622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F7270-9B19-1664-7CC4-FE75A40E7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9857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65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C48A7-74EE-57C5-B4AA-007E825CE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4313C-02F9-DBDA-3779-FBE9212DB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B76DD-B227-1BB2-F1FB-510663E17B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346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A7E4D-3A14-DB95-B842-914266B0B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0E551B-D81C-A37E-6994-762D5DD0B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0996A-3500-09D8-F595-21198A6E4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933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A7909-ECC9-E667-DDC2-434FB415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4B225-DB9D-4F50-F0BA-E79F24063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17511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A8DFFA-2C3F-3901-2951-E74C41327E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04025" y="609600"/>
            <a:ext cx="221615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D9641-A81C-B51F-3298-41DC60A21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499225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03543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F17BF-161D-AE94-4160-0227CB683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609600"/>
            <a:ext cx="8867775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F33CD-86FC-23CC-B8B7-74F4E28E722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A03D3F45-A400-4E43-BDCE-77FEE21F1572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23929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81DDD06-CEE4-DAC3-99DE-238288721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8677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23C1B36-4D3E-697A-9364-912AEBB474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16FA0F30-FA1B-3C14-5F49-21456AC353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6491288"/>
            <a:ext cx="6400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altLang="LID4096" sz="1800" b="1" i="1">
                <a:solidFill>
                  <a:srgbClr val="5EBEFE"/>
                </a:solidFill>
                <a:latin typeface="Arial" panose="020B0604020202020204" pitchFamily="34" charset="0"/>
              </a:rPr>
              <a:t>Integrating Back, Bookmarks and History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3B3BCA1F-F5DF-7D3D-9D4B-354CC9E6E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"/>
            <a:ext cx="594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LID4096" sz="1400" b="1">
                <a:solidFill>
                  <a:srgbClr val="33CCFF"/>
                </a:solidFill>
                <a:latin typeface="Arial" panose="020B0604020202020204" pitchFamily="34" charset="0"/>
              </a:rPr>
              <a:t>History Workshop Dec 3, 1999</a:t>
            </a:r>
            <a:endParaRPr lang="en-US" altLang="LID4096" sz="1200" i="1">
              <a:latin typeface="Arial" panose="020B0604020202020204" pitchFamily="34" charset="0"/>
            </a:endParaRPr>
          </a:p>
        </p:txBody>
      </p:sp>
      <p:pic>
        <p:nvPicPr>
          <p:cNvPr id="5128" name="Picture 8">
            <a:extLst>
              <a:ext uri="{FF2B5EF4-FFF2-40B4-BE49-F238E27FC236}">
                <a16:creationId xmlns:a16="http://schemas.microsoft.com/office/drawing/2014/main" id="{0F450D65-D5BA-11E8-A0E8-9686395E0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6667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buClr>
          <a:schemeClr val="tx1"/>
        </a:buClr>
        <a:buFont typeface="Monotype Sorts" pitchFamily="2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Monotype Sorts" pitchFamily="2" charset="2"/>
        <a:buChar char="u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31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D4C2E8C-CDE7-DD12-2E04-7CE0DEC366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2286000"/>
            <a:ext cx="9144000" cy="1143000"/>
          </a:xfrm>
        </p:spPr>
        <p:txBody>
          <a:bodyPr anchor="ctr"/>
          <a:lstStyle/>
          <a:p>
            <a:r>
              <a:rPr lang="en-US" altLang="LID4096" sz="4000"/>
              <a:t>Integrating Back, Bookmarks </a:t>
            </a:r>
            <a:br>
              <a:rPr lang="en-US" altLang="LID4096" sz="4000"/>
            </a:br>
            <a:r>
              <a:rPr lang="en-US" altLang="LID4096" sz="4000"/>
              <a:t>and History</a:t>
            </a:r>
            <a:br>
              <a:rPr lang="en-US" altLang="LID4096" sz="1800"/>
            </a:br>
            <a:br>
              <a:rPr lang="en-US" altLang="LID4096" sz="1800"/>
            </a:br>
            <a:br>
              <a:rPr lang="en-US" altLang="LID4096" sz="1800"/>
            </a:br>
            <a:r>
              <a:rPr lang="en-US" altLang="LID4096" sz="2400" i="1"/>
              <a:t>Alternative History Mechanisms for Web Browsers</a:t>
            </a:r>
            <a:endParaRPr lang="en-US" altLang="LID4096" sz="44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D92466B-A12C-A557-404E-04940345A33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362200" y="4419600"/>
            <a:ext cx="4210050" cy="990600"/>
          </a:xfrm>
        </p:spPr>
        <p:txBody>
          <a:bodyPr/>
          <a:lstStyle/>
          <a:p>
            <a:r>
              <a:rPr lang="en-US" altLang="LID4096" sz="3200"/>
              <a:t>Shaun Kaasten</a:t>
            </a:r>
          </a:p>
          <a:p>
            <a:r>
              <a:rPr lang="en-US" altLang="LID4096" sz="3200"/>
              <a:t>Saul Greenberg </a:t>
            </a:r>
            <a:br>
              <a:rPr lang="en-US" altLang="LID4096" sz="3200"/>
            </a:br>
            <a:endParaRPr lang="en-US" altLang="LID4096" sz="3200"/>
          </a:p>
        </p:txBody>
      </p:sp>
      <p:sp>
        <p:nvSpPr>
          <p:cNvPr id="11273" name="Rectangle 9">
            <a:extLst>
              <a:ext uri="{FF2B5EF4-FFF2-40B4-BE49-F238E27FC236}">
                <a16:creationId xmlns:a16="http://schemas.microsoft.com/office/drawing/2014/main" id="{D3581B31-B58B-EAE2-E7F4-D82E6F88ED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4876800"/>
            <a:ext cx="39243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algn="ctr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342900" algn="ctr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indent="57150" algn="ctr">
              <a:spcBef>
                <a:spcPct val="20000"/>
              </a:spcBef>
              <a:buClr>
                <a:schemeClr val="tx1"/>
              </a:buCl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1445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14500"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717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289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861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43300"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br>
              <a:rPr lang="en-US" altLang="LID4096"/>
            </a:br>
            <a:endParaRPr lang="en-US" altLang="LID4096" sz="2400" i="1"/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75630284-FA10-5FBD-0D01-807E28923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52400"/>
            <a:ext cx="5943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LID4096" sz="1400" b="1">
                <a:solidFill>
                  <a:srgbClr val="33CCFF"/>
                </a:solidFill>
                <a:latin typeface="Arial" panose="020B0604020202020204" pitchFamily="34" charset="0"/>
              </a:rPr>
              <a:t>History Workshop Dec 3, 1999</a:t>
            </a:r>
            <a:endParaRPr lang="en-US" altLang="LID4096" sz="1200" i="1">
              <a:latin typeface="Arial" panose="020B0604020202020204" pitchFamily="34" charset="0"/>
            </a:endParaRPr>
          </a:p>
        </p:txBody>
      </p:sp>
      <p:pic>
        <p:nvPicPr>
          <p:cNvPr id="11276" name="Picture 12">
            <a:extLst>
              <a:ext uri="{FF2B5EF4-FFF2-40B4-BE49-F238E27FC236}">
                <a16:creationId xmlns:a16="http://schemas.microsoft.com/office/drawing/2014/main" id="{9F6A750B-B807-D911-8A66-6F2CE5277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66675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7" name="Text Box 13">
            <a:extLst>
              <a:ext uri="{FF2B5EF4-FFF2-40B4-BE49-F238E27FC236}">
                <a16:creationId xmlns:a16="http://schemas.microsoft.com/office/drawing/2014/main" id="{B044079A-D857-E170-A569-771962CA7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15000"/>
            <a:ext cx="31242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 sz="1800" i="1">
                <a:latin typeface="Arial" panose="020B0604020202020204" pitchFamily="34" charset="0"/>
              </a:rPr>
              <a:t>University of Calgary</a:t>
            </a:r>
            <a:br>
              <a:rPr lang="en-US" altLang="LID4096" sz="1800" i="1">
                <a:latin typeface="Arial" panose="020B0604020202020204" pitchFamily="34" charset="0"/>
              </a:rPr>
            </a:br>
            <a:r>
              <a:rPr lang="en-US" altLang="LID4096" sz="1800" i="1">
                <a:latin typeface="Arial" panose="020B0604020202020204" pitchFamily="34" charset="0"/>
              </a:rPr>
              <a:t>Canada</a:t>
            </a:r>
            <a:br>
              <a:rPr lang="en-US" altLang="LID4096" sz="1800" i="1">
                <a:latin typeface="Arial" panose="020B0604020202020204" pitchFamily="34" charset="0"/>
              </a:rPr>
            </a:br>
            <a:endParaRPr lang="en-US" altLang="LID4096" sz="18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6">
            <a:extLst>
              <a:ext uri="{FF2B5EF4-FFF2-40B4-BE49-F238E27FC236}">
                <a16:creationId xmlns:a16="http://schemas.microsoft.com/office/drawing/2014/main" id="{2CAED618-C652-0AD3-834A-3880490F3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292A415C-01FD-1907-08FB-4790C42E7B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800"/>
              <a:t>Current History Mechanisms</a:t>
            </a:r>
          </a:p>
          <a:p>
            <a:pPr lvl="1">
              <a:lnSpc>
                <a:spcPct val="90000"/>
              </a:lnSpc>
            </a:pPr>
            <a:r>
              <a:rPr lang="en-US" altLang="LID4096" sz="2400"/>
              <a:t>Back, Bookmarks, History List</a:t>
            </a:r>
          </a:p>
          <a:p>
            <a:pPr>
              <a:lnSpc>
                <a:spcPct val="90000"/>
              </a:lnSpc>
            </a:pPr>
            <a:br>
              <a:rPr lang="en-US" altLang="LID4096" sz="2800"/>
            </a:br>
            <a:r>
              <a:rPr lang="en-US" altLang="LID4096" sz="2800"/>
              <a:t>Integrating these mechanisms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Demo: Current Prototype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Future Work / Summary</a:t>
            </a:r>
            <a:br>
              <a:rPr lang="en-US" altLang="LID4096" sz="2800"/>
            </a:br>
            <a:endParaRPr lang="en-US" altLang="LID4096" sz="2800"/>
          </a:p>
          <a:p>
            <a:pPr>
              <a:lnSpc>
                <a:spcPct val="90000"/>
              </a:lnSpc>
            </a:pPr>
            <a:endParaRPr lang="en-US" altLang="LID4096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0B2E30B5-0ACF-8BAF-3B18-285A977B0D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Motivation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0BA9ABA-2B9E-517D-9336-09E98BC59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People revisit web pages with surprising frequency!</a:t>
            </a:r>
          </a:p>
          <a:p>
            <a:pPr lvl="1"/>
            <a:r>
              <a:rPr lang="en-US" altLang="LID4096"/>
              <a:t>60% navigations are revisits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:a16="http://schemas.microsoft.com/office/drawing/2014/main" id="{00B1E297-4FEB-BDEB-C2F9-C4737EDCB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" b="533"/>
          <a:stretch>
            <a:fillRect/>
          </a:stretch>
        </p:blipFill>
        <p:spPr bwMode="auto">
          <a:xfrm>
            <a:off x="3200400" y="1676400"/>
            <a:ext cx="5334000" cy="474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3" name="Rectangle 3">
            <a:extLst>
              <a:ext uri="{FF2B5EF4-FFF2-40B4-BE49-F238E27FC236}">
                <a16:creationId xmlns:a16="http://schemas.microsoft.com/office/drawing/2014/main" id="{88BE1A30-8FE2-9B9E-1C7F-D1FA008E2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30727" name="Line 7">
            <a:extLst>
              <a:ext uri="{FF2B5EF4-FFF2-40B4-BE49-F238E27FC236}">
                <a16:creationId xmlns:a16="http://schemas.microsoft.com/office/drawing/2014/main" id="{FE69A07C-C382-70F9-1F24-4436BBC610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2514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29" name="Rectangle 9">
            <a:extLst>
              <a:ext uri="{FF2B5EF4-FFF2-40B4-BE49-F238E27FC236}">
                <a16:creationId xmlns:a16="http://schemas.microsoft.com/office/drawing/2014/main" id="{583FD59D-052B-0FC6-A8E6-3936584DC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5650" y="2181225"/>
            <a:ext cx="1308100" cy="390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970750D9-BE6B-53D8-0075-B81FC83EA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Back button</a:t>
            </a:r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BB44CE6B-BCAD-2F65-689C-B58DDBA84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b="99"/>
          <a:stretch>
            <a:fillRect/>
          </a:stretch>
        </p:blipFill>
        <p:spPr bwMode="auto">
          <a:xfrm>
            <a:off x="3124200" y="1757363"/>
            <a:ext cx="5357813" cy="476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Rectangle 3">
            <a:extLst>
              <a:ext uri="{FF2B5EF4-FFF2-40B4-BE49-F238E27FC236}">
                <a16:creationId xmlns:a16="http://schemas.microsoft.com/office/drawing/2014/main" id="{2ACA18E8-08CA-62A1-0A70-B19CB2E913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24581" name="Line 5">
            <a:extLst>
              <a:ext uri="{FF2B5EF4-FFF2-40B4-BE49-F238E27FC236}">
                <a16:creationId xmlns:a16="http://schemas.microsoft.com/office/drawing/2014/main" id="{1B93885A-F9B5-9455-B716-BB26E4F95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276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2" name="Text Box 6">
            <a:extLst>
              <a:ext uri="{FF2B5EF4-FFF2-40B4-BE49-F238E27FC236}">
                <a16:creationId xmlns:a16="http://schemas.microsoft.com/office/drawing/2014/main" id="{F1A99B90-294D-1526-5D2B-BF9DFC613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Bookmarks /</a:t>
            </a:r>
            <a:br>
              <a:rPr lang="en-US" altLang="LID4096"/>
            </a:br>
            <a:r>
              <a:rPr lang="en-US" altLang="LID4096"/>
              <a:t>Favorites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D7D3577B-5216-2579-E831-45F61FE2CE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19400"/>
            <a:ext cx="1752600" cy="3429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LID4096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19ADCC7A-5E59-7991-48E3-E9ACC958D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8425" y="2219325"/>
            <a:ext cx="508000" cy="3905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5" name="Line 9">
            <a:extLst>
              <a:ext uri="{FF2B5EF4-FFF2-40B4-BE49-F238E27FC236}">
                <a16:creationId xmlns:a16="http://schemas.microsoft.com/office/drawing/2014/main" id="{7CEB798D-6DAF-34A3-9895-C37CDC3D1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2514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8656AF8E-5BA2-8892-BE0A-091E3E128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Back button</a:t>
            </a: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60F361FA-C963-BDDB-F739-517539E88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 b="1097"/>
          <a:stretch>
            <a:fillRect/>
          </a:stretch>
        </p:blipFill>
        <p:spPr bwMode="auto">
          <a:xfrm>
            <a:off x="3119438" y="1757363"/>
            <a:ext cx="5338762" cy="4719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Rectangle 3">
            <a:extLst>
              <a:ext uri="{FF2B5EF4-FFF2-40B4-BE49-F238E27FC236}">
                <a16:creationId xmlns:a16="http://schemas.microsoft.com/office/drawing/2014/main" id="{87C66074-3C14-6685-7FCF-A6A61CB08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How is Revisitation Supported?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90775E49-5DC5-0229-778E-EDA056E38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1148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History lists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BE25FF26-357A-4F8C-E11C-D1C3E9CBD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895600"/>
            <a:ext cx="1781175" cy="33623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CA" altLang="LID4096"/>
          </a:p>
        </p:txBody>
      </p:sp>
      <p:sp>
        <p:nvSpPr>
          <p:cNvPr id="23558" name="Rectangle 6">
            <a:extLst>
              <a:ext uri="{FF2B5EF4-FFF2-40B4-BE49-F238E27FC236}">
                <a16:creationId xmlns:a16="http://schemas.microsoft.com/office/drawing/2014/main" id="{E6FD1501-E2EF-523E-4801-2F5FBC37F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4675" y="2228850"/>
            <a:ext cx="5334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59" name="Line 7">
            <a:extLst>
              <a:ext uri="{FF2B5EF4-FFF2-40B4-BE49-F238E27FC236}">
                <a16:creationId xmlns:a16="http://schemas.microsoft.com/office/drawing/2014/main" id="{9F3B4F3F-18AC-6075-0847-9CEA195CD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419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0" name="Line 8">
            <a:extLst>
              <a:ext uri="{FF2B5EF4-FFF2-40B4-BE49-F238E27FC236}">
                <a16:creationId xmlns:a16="http://schemas.microsoft.com/office/drawing/2014/main" id="{2EDC05B0-0CBA-217B-CD7F-BD0B3E35BA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33375" y="2514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1" name="Text Box 9">
            <a:extLst>
              <a:ext uri="{FF2B5EF4-FFF2-40B4-BE49-F238E27FC236}">
                <a16:creationId xmlns:a16="http://schemas.microsoft.com/office/drawing/2014/main" id="{EE60B4DF-E14C-29C5-2A28-1372CA805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Back button</a:t>
            </a:r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2F16D111-31DB-A696-1291-AC111EA74DF3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3276600"/>
            <a:ext cx="457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3" name="Text Box 11">
            <a:extLst>
              <a:ext uri="{FF2B5EF4-FFF2-40B4-BE49-F238E27FC236}">
                <a16:creationId xmlns:a16="http://schemas.microsoft.com/office/drawing/2014/main" id="{9A998737-EDFF-918D-B25C-0630B600A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048000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folHlink"/>
                </a:solidFill>
              </a:rPr>
              <a:t>Bookmarks /</a:t>
            </a:r>
            <a:br>
              <a:rPr lang="en-US" altLang="LID4096">
                <a:solidFill>
                  <a:schemeClr val="folHlink"/>
                </a:solidFill>
              </a:rPr>
            </a:br>
            <a:r>
              <a:rPr lang="en-US" altLang="LID4096">
                <a:solidFill>
                  <a:schemeClr val="folHlink"/>
                </a:solidFill>
              </a:rPr>
              <a:t>Favorites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BF88D9E4-151A-D318-181E-7D7603DE3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Users Revisit</a:t>
            </a:r>
          </a:p>
        </p:txBody>
      </p:sp>
      <p:graphicFrame>
        <p:nvGraphicFramePr>
          <p:cNvPr id="43012" name="Object 1028">
            <a:extLst>
              <a:ext uri="{FF2B5EF4-FFF2-40B4-BE49-F238E27FC236}">
                <a16:creationId xmlns:a16="http://schemas.microsoft.com/office/drawing/2014/main" id="{B9D84BFB-A57F-197B-F184-FF421C570AD5}"/>
              </a:ext>
            </a:extLst>
          </p:cNvPr>
          <p:cNvGraphicFramePr>
            <a:graphicFrameLocks/>
          </p:cNvGraphicFramePr>
          <p:nvPr>
            <p:ph type="body" idx="1"/>
          </p:nvPr>
        </p:nvGraphicFramePr>
        <p:xfrm>
          <a:off x="492125" y="1525588"/>
          <a:ext cx="8567738" cy="4951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9658621" imgH="5581891" progId="MSGraph.Chart.8">
                  <p:embed followColorScheme="full"/>
                </p:oleObj>
              </mc:Choice>
              <mc:Fallback>
                <p:oleObj name="Chart" r:id="rId2" imgW="9658621" imgH="5581891" progId="MSGraph.Chart.8">
                  <p:embed followColorScheme="full"/>
                  <p:pic>
                    <p:nvPicPr>
                      <p:cNvPr id="0" name="Object 1028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125" y="1525588"/>
                        <a:ext cx="8567738" cy="4951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1029">
            <a:extLst>
              <a:ext uri="{FF2B5EF4-FFF2-40B4-BE49-F238E27FC236}">
                <a16:creationId xmlns:a16="http://schemas.microsoft.com/office/drawing/2014/main" id="{892027DB-159A-3789-56F2-905A833B2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715000"/>
            <a:ext cx="457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LID4096" sz="2800"/>
              <a:t>Tauscher, Greenberg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45FE97FA-3523-27E8-2943-DE6B6478A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Back Button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C9968E0B-B51F-B790-27BA-44AC6BA72C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90900"/>
            <a:ext cx="7589838" cy="27051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800"/>
              <a:t>Requires little physical / cognitive effort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Works on current session only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Stack model –items disappear!</a:t>
            </a:r>
          </a:p>
          <a:p>
            <a:pPr lvl="2" algn="r">
              <a:lnSpc>
                <a:spcPct val="90000"/>
              </a:lnSpc>
              <a:buFontTx/>
              <a:buNone/>
            </a:pPr>
            <a:r>
              <a:rPr lang="en-US" altLang="LID4096" sz="1800"/>
              <a:t>Tauscher &amp; Greenberg</a:t>
            </a:r>
          </a:p>
          <a:p>
            <a:pPr lvl="2" algn="r">
              <a:lnSpc>
                <a:spcPct val="90000"/>
              </a:lnSpc>
              <a:buFontTx/>
              <a:buNone/>
            </a:pPr>
            <a:r>
              <a:rPr lang="en-US" altLang="LID4096" sz="1800"/>
              <a:t>Catledge &amp; Pitkow</a:t>
            </a:r>
            <a:endParaRPr lang="en-US" altLang="LID4096" sz="2000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CB4980A5-071E-6178-9BEA-E79114BF5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1933575"/>
            <a:ext cx="132397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A0DA73E-48DA-DEAC-7AEF-3DF91BE362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Bookmark Difficulties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43293C15-8D26-8C90-A16D-75743A756B9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048000" cy="4114800"/>
          </a:xfrm>
        </p:spPr>
        <p:txBody>
          <a:bodyPr/>
          <a:lstStyle/>
          <a:p>
            <a:r>
              <a:rPr lang="en-US" altLang="LID4096" sz="2800"/>
              <a:t>User must know to bookmark a page</a:t>
            </a:r>
            <a:br>
              <a:rPr lang="en-US" altLang="LID4096" sz="2800"/>
            </a:br>
            <a:endParaRPr lang="en-US" altLang="LID4096" sz="2800"/>
          </a:p>
          <a:p>
            <a:r>
              <a:rPr lang="en-US" altLang="LID4096" sz="2800"/>
              <a:t>Require constant maintenance</a:t>
            </a:r>
            <a:endParaRPr lang="en-CA" altLang="LID4096" sz="2800"/>
          </a:p>
        </p:txBody>
      </p:sp>
      <p:pic>
        <p:nvPicPr>
          <p:cNvPr id="47109" name="Picture 5">
            <a:extLst>
              <a:ext uri="{FF2B5EF4-FFF2-40B4-BE49-F238E27FC236}">
                <a16:creationId xmlns:a16="http://schemas.microsoft.com/office/drawing/2014/main" id="{F27232F3-1EF2-DD7E-391F-FD9DA1206B4B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" b="99"/>
          <a:stretch>
            <a:fillRect/>
          </a:stretch>
        </p:blipFill>
        <p:spPr>
          <a:xfrm>
            <a:off x="3657600" y="1981200"/>
            <a:ext cx="4953000" cy="44053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830E05D-5BD8-D8A3-C711-8838A36DC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History Difficulties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F260441-6156-31B3-D3FF-BB9D58E751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2438400" cy="4114800"/>
          </a:xfrm>
        </p:spPr>
        <p:txBody>
          <a:bodyPr/>
          <a:lstStyle/>
          <a:p>
            <a:endParaRPr lang="en-US" altLang="LID4096" sz="2800"/>
          </a:p>
          <a:p>
            <a:r>
              <a:rPr lang="en-US" altLang="LID4096" sz="2800"/>
              <a:t>Awkward organization</a:t>
            </a:r>
            <a:endParaRPr lang="en-CA" altLang="LID4096" sz="2800"/>
          </a:p>
        </p:txBody>
      </p:sp>
      <p:pic>
        <p:nvPicPr>
          <p:cNvPr id="51205" name="Picture 5">
            <a:extLst>
              <a:ext uri="{FF2B5EF4-FFF2-40B4-BE49-F238E27FC236}">
                <a16:creationId xmlns:a16="http://schemas.microsoft.com/office/drawing/2014/main" id="{BAAE7F35-711B-307E-A558-53C2F35D7EA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4" b="1097"/>
          <a:stretch>
            <a:fillRect/>
          </a:stretch>
        </p:blipFill>
        <p:spPr>
          <a:xfrm>
            <a:off x="2895600" y="1600200"/>
            <a:ext cx="5410200" cy="47831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51206" name="Picture 6">
            <a:extLst>
              <a:ext uri="{FF2B5EF4-FFF2-40B4-BE49-F238E27FC236}">
                <a16:creationId xmlns:a16="http://schemas.microsoft.com/office/drawing/2014/main" id="{70E8DDC3-7F1B-195F-CB22-1D5393297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" b="800"/>
          <a:stretch>
            <a:fillRect/>
          </a:stretch>
        </p:blipFill>
        <p:spPr bwMode="auto">
          <a:xfrm>
            <a:off x="2895600" y="1600200"/>
            <a:ext cx="5410200" cy="479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EEFF1F5B-BA46-1CC6-D8F3-144D8B0B4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Integration – a Single System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48F9C8F-AE0E-D0F7-18B2-E971E9EAA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  <a:p>
            <a:endParaRPr lang="en-US" altLang="LID4096"/>
          </a:p>
          <a:p>
            <a:r>
              <a:rPr lang="en-US" altLang="LID4096"/>
              <a:t>Goal: Get me back to that web page!</a:t>
            </a:r>
          </a:p>
          <a:p>
            <a:endParaRPr lang="en-US" altLang="LID4096"/>
          </a:p>
          <a:p>
            <a:r>
              <a:rPr lang="en-US" altLang="LID4096"/>
              <a:t>Approach: Use best aspects of each</a:t>
            </a:r>
          </a:p>
          <a:p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5CC40E6-41A1-316A-5AD3-0C18F501C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19075"/>
            <a:ext cx="6324600" cy="1143000"/>
          </a:xfrm>
        </p:spPr>
        <p:txBody>
          <a:bodyPr/>
          <a:lstStyle/>
          <a:p>
            <a:r>
              <a:rPr lang="en-US" altLang="LID4096"/>
              <a:t>What pages do I need?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7389FE5-2574-7C32-FBFB-BD3C2B270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5181600" cy="609600"/>
          </a:xfrm>
        </p:spPr>
        <p:txBody>
          <a:bodyPr/>
          <a:lstStyle/>
          <a:p>
            <a:r>
              <a:rPr lang="en-US" altLang="LID4096"/>
              <a:t>Recent items!</a:t>
            </a:r>
          </a:p>
          <a:p>
            <a:endParaRPr lang="en-US" altLang="LID4096"/>
          </a:p>
          <a:p>
            <a:endParaRPr lang="en-US" altLang="LID4096"/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4A7CEAB9-2E97-F95E-871F-1DA62CD19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025" y="152400"/>
            <a:ext cx="409575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EFE6461E-749E-6309-D735-0F53F18E3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638175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LID4096"/>
          </a:p>
        </p:txBody>
      </p:sp>
      <p:grpSp>
        <p:nvGrpSpPr>
          <p:cNvPr id="67590" name="Group 6">
            <a:extLst>
              <a:ext uri="{FF2B5EF4-FFF2-40B4-BE49-F238E27FC236}">
                <a16:creationId xmlns:a16="http://schemas.microsoft.com/office/drawing/2014/main" id="{9CC35A16-6A4A-C284-07DB-5DE52318FD6B}"/>
              </a:ext>
            </a:extLst>
          </p:cNvPr>
          <p:cNvGrpSpPr>
            <a:grpSpLocks/>
          </p:cNvGrpSpPr>
          <p:nvPr/>
        </p:nvGrpSpPr>
        <p:grpSpPr bwMode="auto">
          <a:xfrm>
            <a:off x="6991350" y="571500"/>
            <a:ext cx="1409700" cy="6067425"/>
            <a:chOff x="4992" y="222"/>
            <a:chExt cx="888" cy="3822"/>
          </a:xfrm>
        </p:grpSpPr>
        <p:sp>
          <p:nvSpPr>
            <p:cNvPr id="67591" name="Rectangle 7">
              <a:extLst>
                <a:ext uri="{FF2B5EF4-FFF2-40B4-BE49-F238E27FC236}">
                  <a16:creationId xmlns:a16="http://schemas.microsoft.com/office/drawing/2014/main" id="{73443746-B76C-4D70-C22B-30BFD00E5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1866"/>
              <a:ext cx="258" cy="2178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en-CA" altLang="LID4096"/>
            </a:p>
          </p:txBody>
        </p:sp>
        <p:sp>
          <p:nvSpPr>
            <p:cNvPr id="67592" name="Rectangle 8">
              <a:extLst>
                <a:ext uri="{FF2B5EF4-FFF2-40B4-BE49-F238E27FC236}">
                  <a16:creationId xmlns:a16="http://schemas.microsoft.com/office/drawing/2014/main" id="{5D191975-4EDD-D527-2075-30397A663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2" y="222"/>
              <a:ext cx="258" cy="1656"/>
            </a:xfrm>
            <a:prstGeom prst="rect">
              <a:avLst/>
            </a:prstGeom>
            <a:solidFill>
              <a:schemeClr val="folHlink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LID4096"/>
            </a:p>
          </p:txBody>
        </p:sp>
        <p:sp>
          <p:nvSpPr>
            <p:cNvPr id="67593" name="Rectangle 9">
              <a:extLst>
                <a:ext uri="{FF2B5EF4-FFF2-40B4-BE49-F238E27FC236}">
                  <a16:creationId xmlns:a16="http://schemas.microsoft.com/office/drawing/2014/main" id="{94A82FA0-45FF-3004-2F76-5C7EC43EF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2" y="233"/>
              <a:ext cx="43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  <a:t>40% </a:t>
              </a:r>
              <a:b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</a:br>
              <a:r>
                <a:rPr lang="en-US" altLang="LID4096">
                  <a:solidFill>
                    <a:schemeClr val="tx2"/>
                  </a:solidFill>
                  <a:latin typeface="Arial" panose="020B0604020202020204" pitchFamily="34" charset="0"/>
                </a:rPr>
                <a:t>new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594" name="Rectangle 10">
              <a:extLst>
                <a:ext uri="{FF2B5EF4-FFF2-40B4-BE49-F238E27FC236}">
                  <a16:creationId xmlns:a16="http://schemas.microsoft.com/office/drawing/2014/main" id="{49F260C6-5888-FD0F-DEFE-D11D1DEDC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2" y="1905"/>
              <a:ext cx="598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60%</a:t>
              </a:r>
            </a:p>
            <a:p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revisits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67612" name="Group 28">
            <a:extLst>
              <a:ext uri="{FF2B5EF4-FFF2-40B4-BE49-F238E27FC236}">
                <a16:creationId xmlns:a16="http://schemas.microsoft.com/office/drawing/2014/main" id="{CCAE0517-6CE0-21EE-BEA0-635E88290F56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4343400"/>
            <a:ext cx="1068388" cy="2247900"/>
            <a:chOff x="2369" y="2622"/>
            <a:chExt cx="673" cy="1416"/>
          </a:xfrm>
        </p:grpSpPr>
        <p:sp>
          <p:nvSpPr>
            <p:cNvPr id="67613" name="Rectangle 29">
              <a:extLst>
                <a:ext uri="{FF2B5EF4-FFF2-40B4-BE49-F238E27FC236}">
                  <a16:creationId xmlns:a16="http://schemas.microsoft.com/office/drawing/2014/main" id="{665E2278-3149-BB77-7B11-F4DD37860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2622"/>
              <a:ext cx="258" cy="1416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en-CA" altLang="LID4096"/>
            </a:p>
          </p:txBody>
        </p:sp>
        <p:sp>
          <p:nvSpPr>
            <p:cNvPr id="67614" name="Rectangle 30">
              <a:extLst>
                <a:ext uri="{FF2B5EF4-FFF2-40B4-BE49-F238E27FC236}">
                  <a16:creationId xmlns:a16="http://schemas.microsoft.com/office/drawing/2014/main" id="{149CB49A-8CA3-4672-45E5-43303D8F3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2638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39%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15" name="Rectangle 31">
              <a:extLst>
                <a:ext uri="{FF2B5EF4-FFF2-40B4-BE49-F238E27FC236}">
                  <a16:creationId xmlns:a16="http://schemas.microsoft.com/office/drawing/2014/main" id="{0CC34309-B810-C29D-5C7F-C567BFC0B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6" y="2656"/>
              <a:ext cx="107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67616" name="Group 32">
            <a:extLst>
              <a:ext uri="{FF2B5EF4-FFF2-40B4-BE49-F238E27FC236}">
                <a16:creationId xmlns:a16="http://schemas.microsoft.com/office/drawing/2014/main" id="{F512C586-F13E-B1D8-A7D3-B73AAD8E4169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4038600"/>
            <a:ext cx="1087438" cy="2571750"/>
            <a:chOff x="3653" y="2418"/>
            <a:chExt cx="685" cy="1620"/>
          </a:xfrm>
        </p:grpSpPr>
        <p:sp>
          <p:nvSpPr>
            <p:cNvPr id="67617" name="Rectangle 33">
              <a:extLst>
                <a:ext uri="{FF2B5EF4-FFF2-40B4-BE49-F238E27FC236}">
                  <a16:creationId xmlns:a16="http://schemas.microsoft.com/office/drawing/2014/main" id="{65DAA12A-B16D-7755-95AE-A785A4778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18"/>
              <a:ext cx="258" cy="1620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en-CA" altLang="LID4096"/>
            </a:p>
          </p:txBody>
        </p:sp>
        <p:sp>
          <p:nvSpPr>
            <p:cNvPr id="67618" name="Rectangle 34">
              <a:extLst>
                <a:ext uri="{FF2B5EF4-FFF2-40B4-BE49-F238E27FC236}">
                  <a16:creationId xmlns:a16="http://schemas.microsoft.com/office/drawing/2014/main" id="{0688AFB3-82D2-3ED7-FA26-E553E3078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" y="2422"/>
              <a:ext cx="385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43%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19" name="Rectangle 35">
              <a:extLst>
                <a:ext uri="{FF2B5EF4-FFF2-40B4-BE49-F238E27FC236}">
                  <a16:creationId xmlns:a16="http://schemas.microsoft.com/office/drawing/2014/main" id="{C716D7DF-EA03-9BDF-BABF-379748CF0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476"/>
              <a:ext cx="214" cy="2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67620" name="Group 36">
            <a:extLst>
              <a:ext uri="{FF2B5EF4-FFF2-40B4-BE49-F238E27FC236}">
                <a16:creationId xmlns:a16="http://schemas.microsoft.com/office/drawing/2014/main" id="{0D0DE8B5-FC18-6B5A-24E4-852C075744E5}"/>
              </a:ext>
            </a:extLst>
          </p:cNvPr>
          <p:cNvGrpSpPr>
            <a:grpSpLocks/>
          </p:cNvGrpSpPr>
          <p:nvPr/>
        </p:nvGrpSpPr>
        <p:grpSpPr bwMode="auto">
          <a:xfrm>
            <a:off x="6338888" y="4953000"/>
            <a:ext cx="1052512" cy="1647825"/>
            <a:chOff x="3643" y="2350"/>
            <a:chExt cx="695" cy="1688"/>
          </a:xfrm>
        </p:grpSpPr>
        <p:sp>
          <p:nvSpPr>
            <p:cNvPr id="67621" name="Rectangle 37">
              <a:extLst>
                <a:ext uri="{FF2B5EF4-FFF2-40B4-BE49-F238E27FC236}">
                  <a16:creationId xmlns:a16="http://schemas.microsoft.com/office/drawing/2014/main" id="{86A72B9F-62F5-D24C-4092-C41C61E477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18"/>
              <a:ext cx="258" cy="1620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en-CA" altLang="LID4096"/>
            </a:p>
          </p:txBody>
        </p:sp>
        <p:sp>
          <p:nvSpPr>
            <p:cNvPr id="67622" name="Rectangle 38">
              <a:extLst>
                <a:ext uri="{FF2B5EF4-FFF2-40B4-BE49-F238E27FC236}">
                  <a16:creationId xmlns:a16="http://schemas.microsoft.com/office/drawing/2014/main" id="{F83546F2-CB8C-1F3E-4EF2-A19EB78D7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3" y="2350"/>
              <a:ext cx="404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29%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23" name="Rectangle 39">
              <a:extLst>
                <a:ext uri="{FF2B5EF4-FFF2-40B4-BE49-F238E27FC236}">
                  <a16:creationId xmlns:a16="http://schemas.microsoft.com/office/drawing/2014/main" id="{EA990B57-1BF2-EA09-EBDA-DDD8976E3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6" y="2405"/>
              <a:ext cx="112" cy="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7624" name="Group 40">
            <a:extLst>
              <a:ext uri="{FF2B5EF4-FFF2-40B4-BE49-F238E27FC236}">
                <a16:creationId xmlns:a16="http://schemas.microsoft.com/office/drawing/2014/main" id="{EF9685A6-B0B4-FC28-1A13-48FC0BD38C7C}"/>
              </a:ext>
            </a:extLst>
          </p:cNvPr>
          <p:cNvGrpSpPr>
            <a:grpSpLocks/>
          </p:cNvGrpSpPr>
          <p:nvPr/>
        </p:nvGrpSpPr>
        <p:grpSpPr bwMode="auto">
          <a:xfrm>
            <a:off x="6319838" y="3200400"/>
            <a:ext cx="1071562" cy="3409950"/>
            <a:chOff x="3650" y="2418"/>
            <a:chExt cx="688" cy="1620"/>
          </a:xfrm>
        </p:grpSpPr>
        <p:sp>
          <p:nvSpPr>
            <p:cNvPr id="67625" name="Rectangle 41">
              <a:extLst>
                <a:ext uri="{FF2B5EF4-FFF2-40B4-BE49-F238E27FC236}">
                  <a16:creationId xmlns:a16="http://schemas.microsoft.com/office/drawing/2014/main" id="{2A7D1CEA-9544-7605-9FDA-F1C18BBEC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18"/>
              <a:ext cx="258" cy="1620"/>
            </a:xfrm>
            <a:prstGeom prst="rect">
              <a:avLst/>
            </a:prstGeom>
            <a:solidFill>
              <a:schemeClr val="tx2"/>
            </a:solidFill>
            <a:ln w="3810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en-CA" altLang="LID4096"/>
            </a:p>
          </p:txBody>
        </p:sp>
        <p:sp>
          <p:nvSpPr>
            <p:cNvPr id="67626" name="Rectangle 42">
              <a:extLst>
                <a:ext uri="{FF2B5EF4-FFF2-40B4-BE49-F238E27FC236}">
                  <a16:creationId xmlns:a16="http://schemas.microsoft.com/office/drawing/2014/main" id="{6F22464A-8376-78EB-3D4D-C7AE4EE4D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0" y="2450"/>
              <a:ext cx="392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FF00"/>
                  </a:solidFill>
                  <a:latin typeface="Arial" panose="020B0604020202020204" pitchFamily="34" charset="0"/>
                </a:rPr>
                <a:t>60%</a:t>
              </a:r>
              <a:endParaRPr lang="en-US" altLang="LID4096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627" name="Rectangle 43">
              <a:extLst>
                <a:ext uri="{FF2B5EF4-FFF2-40B4-BE49-F238E27FC236}">
                  <a16:creationId xmlns:a16="http://schemas.microsoft.com/office/drawing/2014/main" id="{856F905D-E610-DCDF-8E55-89EEC3D8A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3" y="2504"/>
              <a:ext cx="21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altLang="LID4096">
                  <a:solidFill>
                    <a:srgbClr val="FF0000"/>
                  </a:solidFill>
                  <a:latin typeface="Arial" panose="020B0604020202020204" pitchFamily="34" charset="0"/>
                </a:rPr>
                <a:t>50</a:t>
              </a:r>
            </a:p>
          </p:txBody>
        </p:sp>
      </p:grpSp>
      <p:sp>
        <p:nvSpPr>
          <p:cNvPr id="67629" name="Text Box 45">
            <a:extLst>
              <a:ext uri="{FF2B5EF4-FFF2-40B4-BE49-F238E27FC236}">
                <a16:creationId xmlns:a16="http://schemas.microsoft.com/office/drawing/2014/main" id="{3C2EAF77-9625-C38D-9BEE-6D5AFEAB7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490913"/>
            <a:ext cx="4916488" cy="133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Monotype Sorts" pitchFamily="2" charset="2"/>
              <a:buNone/>
            </a:pPr>
            <a:r>
              <a:rPr lang="en-US" altLang="LID4096" sz="3200">
                <a:latin typeface="Arial" panose="020B0604020202020204" pitchFamily="34" charset="0"/>
              </a:rPr>
              <a:t>But…</a:t>
            </a:r>
            <a:br>
              <a:rPr lang="en-US" altLang="LID4096" sz="3200">
                <a:latin typeface="Arial" panose="020B0604020202020204" pitchFamily="34" charset="0"/>
              </a:rPr>
            </a:br>
            <a:r>
              <a:rPr lang="en-US" altLang="LID4096" sz="3200">
                <a:latin typeface="Arial" panose="020B0604020202020204" pitchFamily="34" charset="0"/>
              </a:rPr>
              <a:t> I still need those old pages</a:t>
            </a:r>
          </a:p>
          <a:p>
            <a:endParaRPr lang="en-CA" alt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6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76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6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7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7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2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666ACF19-9E48-A42B-2D87-151E9CC814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Recency Ordered History List</a:t>
            </a:r>
          </a:p>
        </p:txBody>
      </p:sp>
      <p:sp>
        <p:nvSpPr>
          <p:cNvPr id="68614" name="Rectangle 6">
            <a:extLst>
              <a:ext uri="{FF2B5EF4-FFF2-40B4-BE49-F238E27FC236}">
                <a16:creationId xmlns:a16="http://schemas.microsoft.com/office/drawing/2014/main" id="{40C815A3-B3C0-2ED0-72EB-099D5BC9C0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2971800" cy="4114800"/>
          </a:xfrm>
        </p:spPr>
        <p:txBody>
          <a:bodyPr/>
          <a:lstStyle/>
          <a:p>
            <a:r>
              <a:rPr lang="en-US" altLang="LID4096" sz="2800"/>
              <a:t>Most recent pages at top</a:t>
            </a:r>
            <a:br>
              <a:rPr lang="en-US" altLang="LID4096" sz="2800"/>
            </a:br>
            <a:br>
              <a:rPr lang="en-US" altLang="LID4096" sz="2800"/>
            </a:br>
            <a:r>
              <a:rPr lang="en-US" altLang="LID4096" sz="2800"/>
              <a:t>Pages migrate to bottom of list</a:t>
            </a:r>
            <a:endParaRPr lang="en-CA" altLang="LID4096" sz="2800"/>
          </a:p>
        </p:txBody>
      </p:sp>
      <p:pic>
        <p:nvPicPr>
          <p:cNvPr id="68615" name="Picture 7">
            <a:extLst>
              <a:ext uri="{FF2B5EF4-FFF2-40B4-BE49-F238E27FC236}">
                <a16:creationId xmlns:a16="http://schemas.microsoft.com/office/drawing/2014/main" id="{5561D537-2345-AAB3-8348-E7550A42CA9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96"/>
          <a:stretch>
            <a:fillRect/>
          </a:stretch>
        </p:blipFill>
        <p:spPr>
          <a:xfrm>
            <a:off x="3581400" y="1524000"/>
            <a:ext cx="4586288" cy="4953000"/>
          </a:xfrm>
          <a:noFill/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6A061BDD-E749-60F9-DF55-C8AFACF75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Titles are Confusing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70C9703A-5E56-2FBB-D45E-B90F626E654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2895600" cy="4114800"/>
          </a:xfrm>
        </p:spPr>
        <p:txBody>
          <a:bodyPr/>
          <a:lstStyle/>
          <a:p>
            <a:r>
              <a:rPr lang="en-US" altLang="LID4096" sz="2800"/>
              <a:t>Thumbnail images- </a:t>
            </a:r>
          </a:p>
          <a:p>
            <a:r>
              <a:rPr lang="en-US" altLang="LID4096" sz="2800"/>
              <a:t>often recognizable</a:t>
            </a:r>
            <a:endParaRPr lang="en-CA" altLang="LID4096" sz="2800"/>
          </a:p>
        </p:txBody>
      </p:sp>
      <p:pic>
        <p:nvPicPr>
          <p:cNvPr id="77828" name="Picture 4">
            <a:extLst>
              <a:ext uri="{FF2B5EF4-FFF2-40B4-BE49-F238E27FC236}">
                <a16:creationId xmlns:a16="http://schemas.microsoft.com/office/drawing/2014/main" id="{26AB50C4-7EEC-5A09-D391-DB84374CC175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524000"/>
            <a:ext cx="5257800" cy="48768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5FF14F35-010D-2DFA-E3F9-F916753595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Back Button Integration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38F3FDD0-358F-6872-31B7-452A894E97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2590800" cy="4114800"/>
          </a:xfrm>
        </p:spPr>
        <p:txBody>
          <a:bodyPr/>
          <a:lstStyle/>
          <a:p>
            <a:r>
              <a:rPr lang="en-US" altLang="LID4096" sz="2800"/>
              <a:t>Points up and down through list</a:t>
            </a:r>
          </a:p>
        </p:txBody>
      </p:sp>
      <p:pic>
        <p:nvPicPr>
          <p:cNvPr id="70661" name="Picture 5">
            <a:extLst>
              <a:ext uri="{FF2B5EF4-FFF2-40B4-BE49-F238E27FC236}">
                <a16:creationId xmlns:a16="http://schemas.microsoft.com/office/drawing/2014/main" id="{47C9BDB9-0BA1-8422-ED74-224F45AE6BA7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99"/>
          <a:stretch>
            <a:fillRect/>
          </a:stretch>
        </p:blipFill>
        <p:spPr>
          <a:xfrm>
            <a:off x="3429000" y="1600200"/>
            <a:ext cx="3810000" cy="4953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E6AC3177-61D4-7A77-EC17-11B17046C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Bookmarks (Dogears)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B0A701E-FB87-4D35-8121-F68F7A10070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124200" cy="4114800"/>
          </a:xfrm>
        </p:spPr>
        <p:txBody>
          <a:bodyPr/>
          <a:lstStyle/>
          <a:p>
            <a:r>
              <a:rPr lang="en-US" altLang="LID4096" sz="2800"/>
              <a:t>Bookmarks ordered by recency</a:t>
            </a:r>
            <a:br>
              <a:rPr lang="en-US" altLang="LID4096" sz="2800"/>
            </a:br>
            <a:br>
              <a:rPr lang="en-US" altLang="LID4096" sz="2800"/>
            </a:br>
            <a:r>
              <a:rPr lang="en-US" altLang="LID4096" sz="2800"/>
              <a:t>Old bookmarks migrate to bottom</a:t>
            </a:r>
          </a:p>
        </p:txBody>
      </p:sp>
      <p:pic>
        <p:nvPicPr>
          <p:cNvPr id="73732" name="Picture 4">
            <a:extLst>
              <a:ext uri="{FF2B5EF4-FFF2-40B4-BE49-F238E27FC236}">
                <a16:creationId xmlns:a16="http://schemas.microsoft.com/office/drawing/2014/main" id="{94BFB50C-B11E-864F-9229-AA5FAD514EED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451"/>
          <a:stretch>
            <a:fillRect/>
          </a:stretch>
        </p:blipFill>
        <p:spPr>
          <a:xfrm>
            <a:off x="4038600" y="1524000"/>
            <a:ext cx="3581400" cy="4953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ED3BFE4F-DB11-6C87-DAF8-F3D4AEFFB3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Implicit Bookmarks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A3CEE51A-2A01-3B3A-DB87-A7229C883F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2209800" cy="4114800"/>
          </a:xfrm>
        </p:spPr>
        <p:txBody>
          <a:bodyPr/>
          <a:lstStyle/>
          <a:p>
            <a:r>
              <a:rPr lang="en-US" altLang="LID4096" sz="2800"/>
              <a:t>Frequently accessed pages</a:t>
            </a:r>
          </a:p>
          <a:p>
            <a:endParaRPr lang="en-US" altLang="LID4096" sz="2800"/>
          </a:p>
          <a:p>
            <a:r>
              <a:rPr lang="en-US" altLang="LID4096" sz="2800"/>
              <a:t>Remain sorted by recency</a:t>
            </a:r>
          </a:p>
        </p:txBody>
      </p:sp>
      <p:pic>
        <p:nvPicPr>
          <p:cNvPr id="75780" name="Picture 4">
            <a:extLst>
              <a:ext uri="{FF2B5EF4-FFF2-40B4-BE49-F238E27FC236}">
                <a16:creationId xmlns:a16="http://schemas.microsoft.com/office/drawing/2014/main" id="{8F4D41F2-15F5-2F51-6A34-0206EACF8E0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4" r="62666"/>
          <a:stretch>
            <a:fillRect/>
          </a:stretch>
        </p:blipFill>
        <p:spPr>
          <a:xfrm>
            <a:off x="3581400" y="1600200"/>
            <a:ext cx="2576513" cy="48768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41537700-23D8-7E10-3058-4322E8848D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Future Work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68DEBD5A-50C5-8034-A5C8-74D6AC5DC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Organization Schemes – folders</a:t>
            </a:r>
          </a:p>
          <a:p>
            <a:br>
              <a:rPr lang="en-US" altLang="LID4096"/>
            </a:br>
            <a:r>
              <a:rPr lang="en-US" altLang="LID4096"/>
              <a:t>User Study – No clear answers yet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E6BDA235-7CA6-CCF1-794F-6DBD4B2CC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93B12E6-E174-3066-579F-915628149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sz="2800"/>
              <a:t>Uniform model for revisitation</a:t>
            </a:r>
            <a:br>
              <a:rPr lang="en-US" altLang="LID4096" sz="2800"/>
            </a:br>
            <a:r>
              <a:rPr lang="en-US" altLang="LID4096" sz="2800"/>
              <a:t>	</a:t>
            </a:r>
          </a:p>
          <a:p>
            <a:pPr>
              <a:lnSpc>
                <a:spcPct val="90000"/>
              </a:lnSpc>
            </a:pPr>
            <a:r>
              <a:rPr lang="en-US" altLang="LID4096" sz="2800"/>
              <a:t>	Back not limited to current session</a:t>
            </a:r>
          </a:p>
          <a:p>
            <a:pPr>
              <a:lnSpc>
                <a:spcPct val="90000"/>
              </a:lnSpc>
            </a:pPr>
            <a:r>
              <a:rPr lang="en-US" altLang="LID4096" sz="2800"/>
              <a:t>	</a:t>
            </a:r>
          </a:p>
          <a:p>
            <a:pPr>
              <a:lnSpc>
                <a:spcPct val="90000"/>
              </a:lnSpc>
            </a:pPr>
            <a:r>
              <a:rPr lang="en-US" altLang="LID4096" sz="2800"/>
              <a:t>	Bookmarks react to usage</a:t>
            </a:r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r>
              <a:rPr lang="en-US" altLang="LID4096" sz="2800"/>
              <a:t>	History information put to use</a:t>
            </a:r>
          </a:p>
          <a:p>
            <a:pPr lvl="1">
              <a:lnSpc>
                <a:spcPct val="90000"/>
              </a:lnSpc>
              <a:buFont typeface="Monotype Sorts" pitchFamily="2" charset="2"/>
              <a:buNone/>
            </a:pPr>
            <a:br>
              <a:rPr lang="en-US" altLang="LID4096" sz="2400"/>
            </a:br>
            <a:br>
              <a:rPr lang="en-US" altLang="LID4096" sz="2400"/>
            </a:br>
            <a:br>
              <a:rPr lang="en-US" altLang="LID4096" sz="2400"/>
            </a:br>
            <a:endParaRPr lang="en-US" altLang="LID4096" sz="2400"/>
          </a:p>
          <a:p>
            <a:pPr lvl="1">
              <a:lnSpc>
                <a:spcPct val="90000"/>
              </a:lnSpc>
            </a:pPr>
            <a:endParaRPr lang="en-US" altLang="LID4096" sz="2400"/>
          </a:p>
          <a:p>
            <a:pPr lvl="1">
              <a:lnSpc>
                <a:spcPct val="90000"/>
              </a:lnSpc>
            </a:pPr>
            <a:endParaRPr lang="en-US" altLang="LID4096" sz="2400"/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endParaRPr lang="en-US" altLang="LID4096" sz="2800"/>
          </a:p>
          <a:p>
            <a:pPr>
              <a:lnSpc>
                <a:spcPct val="90000"/>
              </a:lnSpc>
            </a:pPr>
            <a:br>
              <a:rPr lang="en-US" altLang="LID4096" sz="2800"/>
            </a:br>
            <a:endParaRPr lang="en-CA" altLang="LID4096"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istory-Presentation">
  <a:themeElements>
    <a:clrScheme name="History-Presentatio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33"/>
      </a:hlink>
      <a:folHlink>
        <a:srgbClr val="969696"/>
      </a:folHlink>
    </a:clrScheme>
    <a:fontScheme name="History-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History-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story-Presentatio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story-Presentatio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U:\kaasten\History-Presentation.ppt</Template>
  <TotalTime>645</TotalTime>
  <Words>313</Words>
  <Application>Microsoft Office PowerPoint</Application>
  <PresentationFormat>On-screen Show (4:3)</PresentationFormat>
  <Paragraphs>94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Times New Roman</vt:lpstr>
      <vt:lpstr>Arial</vt:lpstr>
      <vt:lpstr>Monotype Sorts</vt:lpstr>
      <vt:lpstr>History-Presentation</vt:lpstr>
      <vt:lpstr>Microsoft Graph 2000 Chart</vt:lpstr>
      <vt:lpstr>Integrating Back, Bookmarks  and History   Alternative History Mechanisms for Web Browsers</vt:lpstr>
      <vt:lpstr>Outline</vt:lpstr>
      <vt:lpstr>Motivation</vt:lpstr>
      <vt:lpstr>How is Revisitation Supported?</vt:lpstr>
      <vt:lpstr>How is Revisitation Supported?</vt:lpstr>
      <vt:lpstr>How is Revisitation Supported?</vt:lpstr>
      <vt:lpstr>How Users Revisit</vt:lpstr>
      <vt:lpstr>The Back Button</vt:lpstr>
      <vt:lpstr>Bookmark Difficulties</vt:lpstr>
      <vt:lpstr>History Difficulties</vt:lpstr>
      <vt:lpstr>Integration – a Single System</vt:lpstr>
      <vt:lpstr>What pages do I need?</vt:lpstr>
      <vt:lpstr>Recency Ordered History List</vt:lpstr>
      <vt:lpstr>Titles are Confusing</vt:lpstr>
      <vt:lpstr>Back Button Integration</vt:lpstr>
      <vt:lpstr>Bookmarks (Dogears)</vt:lpstr>
      <vt:lpstr>Implicit Bookmarks</vt:lpstr>
      <vt:lpstr>Future Work</vt:lpstr>
      <vt:lpstr>Summary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kaasten</dc:creator>
  <cp:lastModifiedBy>Saul Greenberg</cp:lastModifiedBy>
  <cp:revision>19</cp:revision>
  <dcterms:created xsi:type="dcterms:W3CDTF">1999-11-19T19:20:58Z</dcterms:created>
  <dcterms:modified xsi:type="dcterms:W3CDTF">2026-10-08T01:35:12Z</dcterms:modified>
</cp:coreProperties>
</file>