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3"/>
  </p:notesMasterIdLst>
  <p:sldIdLst>
    <p:sldId id="257" r:id="rId2"/>
    <p:sldId id="263" r:id="rId3"/>
    <p:sldId id="264" r:id="rId4"/>
    <p:sldId id="266" r:id="rId5"/>
    <p:sldId id="267" r:id="rId6"/>
    <p:sldId id="271" r:id="rId7"/>
    <p:sldId id="269" r:id="rId8"/>
    <p:sldId id="268" r:id="rId9"/>
    <p:sldId id="272" r:id="rId10"/>
    <p:sldId id="262" r:id="rId11"/>
    <p:sldId id="273" r:id="rId12"/>
    <p:sldId id="261" r:id="rId13"/>
    <p:sldId id="258" r:id="rId14"/>
    <p:sldId id="259" r:id="rId15"/>
    <p:sldId id="260" r:id="rId16"/>
    <p:sldId id="279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CC9900"/>
    <a:srgbClr val="FF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1057" autoAdjust="0"/>
    <p:restoredTop sz="90929"/>
  </p:normalViewPr>
  <p:slideViewPr>
    <p:cSldViewPr>
      <p:cViewPr varScale="1">
        <p:scale>
          <a:sx n="125" d="100"/>
          <a:sy n="125" d="100"/>
        </p:scale>
        <p:origin x="652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6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12" Type="http://schemas.openxmlformats.org/officeDocument/2006/relationships/slide" Target="slides/slide15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4.xml"/><Relationship Id="rId5" Type="http://schemas.openxmlformats.org/officeDocument/2006/relationships/slide" Target="slides/slide6.xml"/><Relationship Id="rId10" Type="http://schemas.openxmlformats.org/officeDocument/2006/relationships/slide" Target="slides/slide13.xml"/><Relationship Id="rId4" Type="http://schemas.openxmlformats.org/officeDocument/2006/relationships/slide" Target="slides/slide5.xml"/><Relationship Id="rId9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0F92C70-0540-9545-A004-8AB189D662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06445BA-A507-7927-E067-6422CCEA808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27219A7-262D-E479-7F72-98CF3AA53AF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132BBD98-126E-7B07-8426-B8D6FE1F85A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0FC9D822-7FC2-5FA6-7F3D-710770B5B5F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AF8EA43D-6E33-123B-25CC-2EDD36798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141001-84E0-48B8-8C3A-D5373DCFD02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C1C6-7C59-5C97-1DC6-6751C6C08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C9E3DA-F5A9-E655-73FB-9AFD94A77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94FFB-CC3B-362F-38B4-964416AE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9387E-7CEB-B1C2-C6D5-9E335B030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64191-11C6-6FD7-4896-6B32DBB58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54566-E6E3-4939-B97B-769546D05C0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0715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8645F-412A-0914-797F-18EF61335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7A61A-9119-5678-C925-430EBD7EC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5EADB-33A6-836C-5EE3-985AA5359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BD8E1-2212-A9C2-9BF0-6204A9EF8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9F38B-E0DD-29B7-3440-2166339D6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5CA45-99FD-4E18-AF40-95C3D5B64B7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5260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35F88-AA6C-E898-264B-6A127348B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AD067-F54A-58AE-3833-7185CBAEA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2FD12-5494-570E-997C-79EE11549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FEC33-1D05-B93A-EDD4-B8555B13A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337E3-AF74-C680-6BE2-9730FF4F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A2E90-3D45-43B6-9D0E-BC3C755260D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3811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99D84-6D74-27F3-551E-88256239D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97102-0A3C-397D-E3B6-D95B33FDC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4254E-9F65-785E-A26C-6233E8EE4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67D0E7-E4C8-F230-C50C-72291A37C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0B782A-933D-16A9-8B7C-70C6AAF8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91978-2E78-7575-77F8-D4C257069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EF146-4385-4B4F-AB40-AB49FA7C5DC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97491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9B11D-D1CB-C14B-4F75-D785627C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8C851-915E-7C85-1915-C8A087C48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2EEF7-AC67-0137-76D2-496FD40E1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58077-CBEE-3C38-73EA-A7AB235DC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D13B19-6C7E-72B4-E1E0-1239F6E2E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F4DE51-B2FD-4FE8-4F0D-1C97D272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1825A5-ED1C-123F-8406-54D678CBB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5682BF-96B9-C332-FE21-292B5F9F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EF4AD-5DDC-44FA-8957-561DC2921DC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915483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6A1FC-0DAA-AC48-0953-F3A3CBE1B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5520A-CBA3-78B7-CC4A-442CDF61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392656-2E5C-3181-8041-5B53FED9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0067D3-ADA9-DE23-2523-DCE6B7DDF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E3682-7E0C-4CB7-8F69-E3695170FB3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71491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2BB5C7-9CBA-BE7D-2704-EDC76BCE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2C198D-D715-AAAE-CAE0-02F744E4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4F5C7-8D93-A038-57B7-8B79373E1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7DDFF-B5C2-4417-92CD-D23A5FD128A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0848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63757-87A7-0F7C-9C39-2AAE71FAC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8FD9-3570-A9C3-8D69-756DDB468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C3F5D-24EE-89DF-A59F-D19FE2692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56B4D1-9851-AC2A-9803-B1175ADC3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ECD52-49F9-5308-45C9-BF6ABB7C5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9211B9-239C-B386-8FC8-DFA1C6685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15FEB-C19D-40B7-A850-B09EABDA345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18087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84C9-93C8-8DBE-0924-43599D7A2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ED7E2C-9880-F96D-833E-B5E2360C6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8D393-321E-7660-9609-676963982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BD384-E7DB-4666-086D-048D14CF7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3373CC-9F7B-3CB6-7623-AA269901C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F9B5F0-D3CA-5ADB-7CD4-79CF7E76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B3ADD-D971-4C97-9570-B235030CAA3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7667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873C8-84C9-2378-9D3F-0058C382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FFD978-2A7E-32A8-A1E8-FF283388E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B1127-F13D-F74F-604F-1D4ABCB5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AB832-D4EE-1372-0A17-CB5A5B599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0AF81-C021-CABE-3BF2-97E9D530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02BBE-B055-4F55-90AC-6A02603564A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57661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1F8197-67A5-AEE2-F887-03A0E29FB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22098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6DC8B-592F-AAA6-C617-53FBC94D9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381000"/>
            <a:ext cx="64770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6C15D-9856-E4D1-7016-27C0F167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9E535-764B-A5EF-CF7D-AAC307D1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1595B-1A6F-ED5E-B115-E701532D2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176D5-11B6-4AB6-9C0F-6C75302BA1F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407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00FFFF">
                <a:gamma/>
                <a:shade val="74510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9E5FD7A-D9F0-61DC-DF93-F6CEDC321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81000"/>
            <a:ext cx="8839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90448BB-C012-9421-2454-53C112DEA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62B80AC8-B0A7-95AA-65F7-A88D08A9126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LID4096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F37D5DE1-3D6E-186D-DC43-2B5A671A5A4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89BC40EB-C9DD-02D3-7784-FDA7F15A1F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C1D86E5-D46B-461D-9AE9-ACAD1B19B3A7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5127" name="Line 7">
            <a:extLst>
              <a:ext uri="{FF2B5EF4-FFF2-40B4-BE49-F238E27FC236}">
                <a16:creationId xmlns:a16="http://schemas.microsoft.com/office/drawing/2014/main" id="{004B6575-E02F-C160-1A83-6637FFB8B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5000"/>
        <a:buFont typeface="Symbol" panose="05050102010706020507" pitchFamily="18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53A712D7-E567-956D-D0CA-E9A54D57B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Bootstrapping Intimate Collaborators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74CE39C6-2E95-474E-9155-0EE41B1D3A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	How did I and my intimate collaborators </a:t>
            </a:r>
            <a:r>
              <a:rPr lang="en-US" altLang="LID4096" i="1"/>
              <a:t>bootstrap</a:t>
            </a:r>
            <a:r>
              <a:rPr lang="en-US" altLang="LID4096"/>
              <a:t> our groupware and social interactions to enable remote interactions?</a:t>
            </a:r>
          </a:p>
        </p:txBody>
      </p:sp>
      <p:pic>
        <p:nvPicPr>
          <p:cNvPr id="67588" name="Picture 4">
            <a:extLst>
              <a:ext uri="{FF2B5EF4-FFF2-40B4-BE49-F238E27FC236}">
                <a16:creationId xmlns:a16="http://schemas.microsoft.com/office/drawing/2014/main" id="{6070C380-2114-3792-6352-08AD059F0E5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8600"/>
            <a:ext cx="6246813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589" name="Oval 5">
            <a:extLst>
              <a:ext uri="{FF2B5EF4-FFF2-40B4-BE49-F238E27FC236}">
                <a16:creationId xmlns:a16="http://schemas.microsoft.com/office/drawing/2014/main" id="{4850C01E-B809-74EA-253E-CDD8D63E1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3434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7590" name="Oval 6">
            <a:extLst>
              <a:ext uri="{FF2B5EF4-FFF2-40B4-BE49-F238E27FC236}">
                <a16:creationId xmlns:a16="http://schemas.microsoft.com/office/drawing/2014/main" id="{6B9F7236-C66D-16AF-84D3-02E576C0A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3434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7591" name="Oval 7">
            <a:extLst>
              <a:ext uri="{FF2B5EF4-FFF2-40B4-BE49-F238E27FC236}">
                <a16:creationId xmlns:a16="http://schemas.microsoft.com/office/drawing/2014/main" id="{E8AB98B3-91E4-4F94-D636-2B94BA80A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4196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7592" name="Oval 8">
            <a:extLst>
              <a:ext uri="{FF2B5EF4-FFF2-40B4-BE49-F238E27FC236}">
                <a16:creationId xmlns:a16="http://schemas.microsoft.com/office/drawing/2014/main" id="{58C1201C-583E-4703-9B38-B5282C066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7912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7593" name="Oval 9">
            <a:extLst>
              <a:ext uri="{FF2B5EF4-FFF2-40B4-BE49-F238E27FC236}">
                <a16:creationId xmlns:a16="http://schemas.microsoft.com/office/drawing/2014/main" id="{803A0BEB-404F-47A3-B8C0-E8A53FF72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62484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7594" name="Oval 10">
            <a:extLst>
              <a:ext uri="{FF2B5EF4-FFF2-40B4-BE49-F238E27FC236}">
                <a16:creationId xmlns:a16="http://schemas.microsoft.com/office/drawing/2014/main" id="{98322352-1EE6-6C5D-5B6A-D7D5FD3EC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3340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FDF375CB-729E-BAE6-8BA6-411F543B5F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Periodic Snapshots v0.1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1F77222-3AC4-0045-B2D1-24459C135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71628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Takes snapshots of people </a:t>
            </a:r>
            <a:br>
              <a:rPr lang="en-US" altLang="LID4096"/>
            </a:br>
            <a:r>
              <a:rPr lang="en-US" altLang="LID4096"/>
              <a:t>every 10 seconds</a:t>
            </a:r>
          </a:p>
          <a:p>
            <a:pPr lvl="2"/>
            <a:r>
              <a:rPr lang="en-US" altLang="LID4096"/>
              <a:t>but used specialized </a:t>
            </a:r>
            <a:br>
              <a:rPr lang="en-US" altLang="LID4096"/>
            </a:br>
            <a:r>
              <a:rPr lang="en-US" altLang="LID4096"/>
              <a:t>hardware &amp; software</a:t>
            </a:r>
          </a:p>
          <a:p>
            <a:pPr lvl="2"/>
            <a:endParaRPr lang="en-US" altLang="LID4096"/>
          </a:p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Usage</a:t>
            </a:r>
          </a:p>
          <a:p>
            <a:pPr lvl="2"/>
            <a:r>
              <a:rPr lang="en-US" altLang="LID4096"/>
              <a:t>others could see Kuzuoka </a:t>
            </a:r>
            <a:br>
              <a:rPr lang="en-US" altLang="LID4096"/>
            </a:br>
            <a:r>
              <a:rPr lang="en-US" altLang="LID4096"/>
              <a:t>on web</a:t>
            </a:r>
          </a:p>
          <a:p>
            <a:pPr lvl="2"/>
            <a:r>
              <a:rPr lang="en-US" altLang="LID4096"/>
              <a:t>not passed on to others</a:t>
            </a:r>
          </a:p>
        </p:txBody>
      </p:sp>
      <p:graphicFrame>
        <p:nvGraphicFramePr>
          <p:cNvPr id="73734" name="Object 6">
            <a:extLst>
              <a:ext uri="{FF2B5EF4-FFF2-40B4-BE49-F238E27FC236}">
                <a16:creationId xmlns:a16="http://schemas.microsoft.com/office/drawing/2014/main" id="{CA4AD31F-8258-EE2D-E97A-C939ECC304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2057400"/>
          <a:ext cx="5257800" cy="391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239360" imgH="3158280" progId="Word.Document.8">
                  <p:embed/>
                </p:oleObj>
              </mc:Choice>
              <mc:Fallback>
                <p:oleObj name="Document" r:id="rId2" imgW="4239360" imgH="315828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057400"/>
                        <a:ext cx="5257800" cy="391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5" name="Rectangle 7">
            <a:extLst>
              <a:ext uri="{FF2B5EF4-FFF2-40B4-BE49-F238E27FC236}">
                <a16:creationId xmlns:a16="http://schemas.microsoft.com/office/drawing/2014/main" id="{2B99727D-8629-7DB7-5ADE-B04265AFA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9700" y="6400800"/>
            <a:ext cx="265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i="1">
                <a:latin typeface="Times New Roman" panose="02020603050405020304" pitchFamily="18" charset="0"/>
              </a:rPr>
              <a:t>by Hideaki Kuzuoka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AD215005-052C-51BD-8497-5F544BF998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Snapshot Tool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C9A8BD46-BAE0-20D8-B613-BED2E38C3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44196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Snapshot Tool</a:t>
            </a:r>
          </a:p>
          <a:p>
            <a:pPr lvl="2"/>
            <a:r>
              <a:rPr lang="en-US" altLang="LID4096"/>
              <a:t>standard Windows</a:t>
            </a:r>
          </a:p>
          <a:p>
            <a:pPr lvl="2"/>
            <a:r>
              <a:rPr lang="en-US" altLang="LID4096"/>
              <a:t>any cameras</a:t>
            </a:r>
          </a:p>
          <a:p>
            <a:pPr lvl="2"/>
            <a:r>
              <a:rPr lang="en-US" altLang="LID4096"/>
              <a:t>posted image + activity value to web site</a:t>
            </a:r>
            <a:br>
              <a:rPr lang="en-US" altLang="LID4096"/>
            </a:br>
            <a:endParaRPr lang="en-US" altLang="LID4096"/>
          </a:p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Usage</a:t>
            </a:r>
          </a:p>
          <a:p>
            <a:pPr lvl="2"/>
            <a:r>
              <a:rPr lang="en-US" altLang="LID4096"/>
              <a:t>passed around by email / web</a:t>
            </a:r>
          </a:p>
          <a:p>
            <a:pPr lvl="2"/>
            <a:r>
              <a:rPr lang="en-US" altLang="LID4096"/>
              <a:t>installation complexity an issue</a:t>
            </a:r>
          </a:p>
          <a:p>
            <a:pPr lvl="2"/>
            <a:r>
              <a:rPr lang="en-US" altLang="LID4096"/>
              <a:t>gradually deployed…</a:t>
            </a:r>
          </a:p>
        </p:txBody>
      </p:sp>
      <p:pic>
        <p:nvPicPr>
          <p:cNvPr id="74759" name="Picture 7">
            <a:extLst>
              <a:ext uri="{FF2B5EF4-FFF2-40B4-BE49-F238E27FC236}">
                <a16:creationId xmlns:a16="http://schemas.microsoft.com/office/drawing/2014/main" id="{7925503F-7DA1-A82A-2F40-057436D7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190500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60" name="AutoShape 8">
            <a:extLst>
              <a:ext uri="{FF2B5EF4-FFF2-40B4-BE49-F238E27FC236}">
                <a16:creationId xmlns:a16="http://schemas.microsoft.com/office/drawing/2014/main" id="{DAC88829-F5F5-EE43-B913-F945F743358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72300" y="4381500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4761" name="WordArt 9">
            <a:extLst>
              <a:ext uri="{FF2B5EF4-FFF2-40B4-BE49-F238E27FC236}">
                <a16:creationId xmlns:a16="http://schemas.microsoft.com/office/drawing/2014/main" id="{A824051F-BE9C-76C5-8571-B0EAE596A76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086600" y="5410200"/>
            <a:ext cx="1600200" cy="8318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  <a:contourClr>
                <a:srgbClr val="FFFFFF"/>
              </a:contourClr>
            </a:sp3d>
          </a:bodyPr>
          <a:lstStyle/>
          <a:p>
            <a:r>
              <a:rPr lang="en-CA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 panose="020B0806030902050204" pitchFamily="34" charset="0"/>
              </a:rPr>
              <a:t>The Web</a:t>
            </a:r>
            <a:endParaRPr lang="LID4096" sz="3600" kern="10">
              <a:ln w="9525">
                <a:round/>
                <a:headEnd type="none" w="sm" len="sm"/>
                <a:tailEnd type="none" w="sm" len="sm"/>
              </a:ln>
              <a:gradFill rotWithShape="0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Impact" panose="020B0806030902050204" pitchFamily="34" charset="0"/>
            </a:endParaRPr>
          </a:p>
        </p:txBody>
      </p:sp>
      <p:sp>
        <p:nvSpPr>
          <p:cNvPr id="74762" name="Rectangle 10">
            <a:extLst>
              <a:ext uri="{FF2B5EF4-FFF2-40B4-BE49-F238E27FC236}">
                <a16:creationId xmlns:a16="http://schemas.microsoft.com/office/drawing/2014/main" id="{59F66275-8FB9-0EEA-23F9-753DAEC23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64008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i="1">
                <a:latin typeface="Times New Roman" panose="02020603050405020304" pitchFamily="18" charset="0"/>
              </a:rPr>
              <a:t>by Boyle &amp; Greenberg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98985EEC-17F1-9642-9794-E35C019F8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Periodic Snapshots v0.2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D947A575-68CD-EE78-0679-6649A729D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63246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Specialized snapshot display software 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LID4096"/>
          </a:p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Usage</a:t>
            </a:r>
          </a:p>
          <a:p>
            <a:pPr lvl="2"/>
            <a:r>
              <a:rPr lang="en-US" altLang="LID4096"/>
              <a:t>used heavily by one person</a:t>
            </a:r>
          </a:p>
          <a:p>
            <a:pPr lvl="2"/>
            <a:r>
              <a:rPr lang="en-US" altLang="LID4096"/>
              <a:t>did not spread </a:t>
            </a:r>
          </a:p>
          <a:p>
            <a:pPr lvl="3"/>
            <a:r>
              <a:rPr lang="en-US" altLang="LID4096"/>
              <a:t>hard to configure </a:t>
            </a:r>
          </a:p>
          <a:p>
            <a:pPr lvl="3"/>
            <a:r>
              <a:rPr lang="en-US" altLang="LID4096"/>
              <a:t>not reliable </a:t>
            </a:r>
          </a:p>
        </p:txBody>
      </p:sp>
      <p:pic>
        <p:nvPicPr>
          <p:cNvPr id="76807" name="Picture 7">
            <a:extLst>
              <a:ext uri="{FF2B5EF4-FFF2-40B4-BE49-F238E27FC236}">
                <a16:creationId xmlns:a16="http://schemas.microsoft.com/office/drawing/2014/main" id="{31BED5F4-06C8-BFC6-7DFB-7FD261E47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752850"/>
            <a:ext cx="514350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08" name="AutoShape 8">
            <a:extLst>
              <a:ext uri="{FF2B5EF4-FFF2-40B4-BE49-F238E27FC236}">
                <a16:creationId xmlns:a16="http://schemas.microsoft.com/office/drawing/2014/main" id="{21C662F4-AB08-A4E2-F4FC-A966C4F5D3A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429500" y="2781300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6809" name="WordArt 9">
            <a:extLst>
              <a:ext uri="{FF2B5EF4-FFF2-40B4-BE49-F238E27FC236}">
                <a16:creationId xmlns:a16="http://schemas.microsoft.com/office/drawing/2014/main" id="{4143473A-4B86-2C50-37F3-1C6FD4289D6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943600" y="2057400"/>
            <a:ext cx="1600200" cy="8318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  <a:contourClr>
                <a:srgbClr val="FFFFFF"/>
              </a:contourClr>
            </a:sp3d>
          </a:bodyPr>
          <a:lstStyle/>
          <a:p>
            <a:r>
              <a:rPr lang="en-CA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 panose="020B0806030902050204" pitchFamily="34" charset="0"/>
              </a:rPr>
              <a:t>The Web</a:t>
            </a:r>
            <a:endParaRPr lang="LID4096" sz="3600" kern="10">
              <a:ln w="9525">
                <a:round/>
                <a:headEnd type="none" w="sm" len="sm"/>
                <a:tailEnd type="none" w="sm" len="sm"/>
              </a:ln>
              <a:gradFill rotWithShape="0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91C0558B-B805-4C01-7FF5-DFB3B6A216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Periodic Snapshots v0.3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249F7FB-B520-C1E3-CB66-A66C336132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44196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Web Viewer</a:t>
            </a:r>
          </a:p>
          <a:p>
            <a:pPr lvl="2"/>
            <a:r>
              <a:rPr lang="en-US" altLang="LID4096"/>
              <a:t>standard web page </a:t>
            </a:r>
          </a:p>
          <a:p>
            <a:pPr lvl="2"/>
            <a:r>
              <a:rPr lang="en-US" altLang="LID4096"/>
              <a:t>several images</a:t>
            </a:r>
          </a:p>
          <a:p>
            <a:pPr lvl="2"/>
            <a:r>
              <a:rPr lang="en-US" altLang="LID4096"/>
              <a:t>animated gifs</a:t>
            </a:r>
            <a:br>
              <a:rPr lang="en-US" altLang="LID4096"/>
            </a:br>
            <a:endParaRPr lang="en-US" altLang="LID4096"/>
          </a:p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Usage</a:t>
            </a:r>
          </a:p>
          <a:p>
            <a:pPr lvl="2"/>
            <a:r>
              <a:rPr lang="en-US" altLang="LID4096"/>
              <a:t>one person created ‘community’ page</a:t>
            </a:r>
          </a:p>
          <a:p>
            <a:pPr lvl="2"/>
            <a:r>
              <a:rPr lang="en-US" altLang="LID4096"/>
              <a:t>others linked to it</a:t>
            </a:r>
          </a:p>
          <a:p>
            <a:pPr lvl="2"/>
            <a:r>
              <a:rPr lang="en-US" altLang="LID4096"/>
              <a:t>communicated</a:t>
            </a:r>
            <a:br>
              <a:rPr lang="en-US" altLang="LID4096"/>
            </a:br>
            <a:r>
              <a:rPr lang="en-US" altLang="LID4096"/>
              <a:t>through images</a:t>
            </a:r>
          </a:p>
        </p:txBody>
      </p:sp>
      <p:pic>
        <p:nvPicPr>
          <p:cNvPr id="77830" name="Picture 6">
            <a:extLst>
              <a:ext uri="{FF2B5EF4-FFF2-40B4-BE49-F238E27FC236}">
                <a16:creationId xmlns:a16="http://schemas.microsoft.com/office/drawing/2014/main" id="{33651118-40BC-7DEB-D5E4-FB04D7A5C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5867400" cy="381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835" name="Group 11">
            <a:extLst>
              <a:ext uri="{FF2B5EF4-FFF2-40B4-BE49-F238E27FC236}">
                <a16:creationId xmlns:a16="http://schemas.microsoft.com/office/drawing/2014/main" id="{8AC577DF-FAA0-2621-4C58-6375EC3A0F63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5715000"/>
            <a:ext cx="5402263" cy="1028700"/>
            <a:chOff x="2256" y="1248"/>
            <a:chExt cx="3403" cy="648"/>
          </a:xfrm>
        </p:grpSpPr>
        <p:pic>
          <p:nvPicPr>
            <p:cNvPr id="77831" name="Picture 7">
              <a:extLst>
                <a:ext uri="{FF2B5EF4-FFF2-40B4-BE49-F238E27FC236}">
                  <a16:creationId xmlns:a16="http://schemas.microsoft.com/office/drawing/2014/main" id="{B7799C4F-3231-B1A5-3417-20276B59961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1248"/>
              <a:ext cx="864" cy="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832" name="Picture 8">
              <a:extLst>
                <a:ext uri="{FF2B5EF4-FFF2-40B4-BE49-F238E27FC236}">
                  <a16:creationId xmlns:a16="http://schemas.microsoft.com/office/drawing/2014/main" id="{7C43F8D1-3D49-DE7F-6AF1-5A22FEB9E5BE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1248"/>
              <a:ext cx="864" cy="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833" name="Picture 9">
              <a:extLst>
                <a:ext uri="{FF2B5EF4-FFF2-40B4-BE49-F238E27FC236}">
                  <a16:creationId xmlns:a16="http://schemas.microsoft.com/office/drawing/2014/main" id="{BA05E105-A037-A063-5487-9E865C358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0" y="1248"/>
              <a:ext cx="770" cy="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834" name="Picture 10">
              <a:extLst>
                <a:ext uri="{FF2B5EF4-FFF2-40B4-BE49-F238E27FC236}">
                  <a16:creationId xmlns:a16="http://schemas.microsoft.com/office/drawing/2014/main" id="{2F247ED1-2E3D-243D-73F0-33A40770F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" y="1248"/>
              <a:ext cx="763" cy="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54A6813-FC56-78F7-3E01-10248262C4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MSN Messenger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0482D91-A557-08EF-1ED1-173CF0C86D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44196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Usage</a:t>
            </a:r>
          </a:p>
          <a:p>
            <a:pPr lvl="2"/>
            <a:r>
              <a:rPr lang="en-US" altLang="LID4096"/>
              <a:t>side by side with Peepholes</a:t>
            </a:r>
          </a:p>
          <a:p>
            <a:pPr lvl="2"/>
            <a:r>
              <a:rPr lang="en-US" altLang="LID4096"/>
              <a:t>spread to non-video people</a:t>
            </a:r>
          </a:p>
          <a:p>
            <a:pPr lvl="2"/>
            <a:r>
              <a:rPr lang="en-US" altLang="LID4096"/>
              <a:t>easy to install</a:t>
            </a:r>
          </a:p>
          <a:p>
            <a:pPr lvl="2"/>
            <a:r>
              <a:rPr lang="en-US" altLang="LID4096"/>
              <a:t>easy to invite people to use it</a:t>
            </a:r>
          </a:p>
          <a:p>
            <a:pPr lvl="2"/>
            <a:r>
              <a:rPr lang="en-US" altLang="LID4096"/>
              <a:t>robust to use</a:t>
            </a:r>
          </a:p>
        </p:txBody>
      </p:sp>
      <p:pic>
        <p:nvPicPr>
          <p:cNvPr id="81925" name="Picture 5">
            <a:extLst>
              <a:ext uri="{FF2B5EF4-FFF2-40B4-BE49-F238E27FC236}">
                <a16:creationId xmlns:a16="http://schemas.microsoft.com/office/drawing/2014/main" id="{56D5AC1E-0D2C-69FB-243E-47836372C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10000"/>
            <a:ext cx="4733925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6" name="Picture 6">
            <a:extLst>
              <a:ext uri="{FF2B5EF4-FFF2-40B4-BE49-F238E27FC236}">
                <a16:creationId xmlns:a16="http://schemas.microsoft.com/office/drawing/2014/main" id="{C7C78213-A042-7C75-2A67-77A8E9E7D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0"/>
            <a:ext cx="2352675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0FD7622-D4F8-D3A7-36F3-F626030DE9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Periodic Snapshots v0.4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F4B8804-AD6B-4800-9B0B-5549B8057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44196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Web Viewer</a:t>
            </a:r>
          </a:p>
          <a:p>
            <a:pPr lvl="2"/>
            <a:r>
              <a:rPr lang="en-US" altLang="LID4096"/>
              <a:t>template page </a:t>
            </a:r>
            <a:br>
              <a:rPr lang="en-US" altLang="LID4096"/>
            </a:br>
            <a:r>
              <a:rPr lang="en-US" altLang="LID4096"/>
              <a:t>created </a:t>
            </a:r>
            <a:br>
              <a:rPr lang="en-US" altLang="LID4096"/>
            </a:br>
            <a:endParaRPr lang="en-US" altLang="LID4096"/>
          </a:p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Usage</a:t>
            </a:r>
          </a:p>
          <a:p>
            <a:pPr lvl="2"/>
            <a:r>
              <a:rPr lang="en-US" altLang="LID4096"/>
              <a:t>template passed </a:t>
            </a:r>
            <a:br>
              <a:rPr lang="en-US" altLang="LID4096"/>
            </a:br>
            <a:r>
              <a:rPr lang="en-US" altLang="LID4096"/>
              <a:t>around</a:t>
            </a:r>
          </a:p>
          <a:p>
            <a:pPr lvl="2"/>
            <a:r>
              <a:rPr lang="en-US" altLang="LID4096"/>
              <a:t>others edited it to</a:t>
            </a:r>
            <a:br>
              <a:rPr lang="en-US" altLang="LID4096"/>
            </a:br>
            <a:r>
              <a:rPr lang="en-US" altLang="LID4096"/>
              <a:t>display their friends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LID4096"/>
          </a:p>
        </p:txBody>
      </p:sp>
      <p:pic>
        <p:nvPicPr>
          <p:cNvPr id="79878" name="Picture 6">
            <a:extLst>
              <a:ext uri="{FF2B5EF4-FFF2-40B4-BE49-F238E27FC236}">
                <a16:creationId xmlns:a16="http://schemas.microsoft.com/office/drawing/2014/main" id="{3CDB87EA-A7BC-7FF7-4C08-7E759C59D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19200"/>
            <a:ext cx="4572000" cy="297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7" name="Picture 5">
            <a:extLst>
              <a:ext uri="{FF2B5EF4-FFF2-40B4-BE49-F238E27FC236}">
                <a16:creationId xmlns:a16="http://schemas.microsoft.com/office/drawing/2014/main" id="{9CE56CCC-DD13-D1A1-41FB-83B7ED557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657600"/>
            <a:ext cx="48768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712123AD-699E-2FAF-0A8A-BBCF8E3F17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Periodic Snapshots v0.5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93C876B2-FFC9-EE79-27A8-8D2A2B9F65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4419600" cy="411480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WebViewer </a:t>
            </a:r>
          </a:p>
          <a:p>
            <a:pPr lvl="2"/>
            <a:r>
              <a:rPr lang="en-US" altLang="LID4096"/>
              <a:t>modified to make it more compact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LID4096"/>
              <a:t>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LID4096"/>
              <a:t>Usage</a:t>
            </a:r>
          </a:p>
          <a:p>
            <a:pPr lvl="2"/>
            <a:r>
              <a:rPr lang="en-US" altLang="LID4096"/>
              <a:t>compact view spread</a:t>
            </a:r>
          </a:p>
          <a:p>
            <a:pPr lvl="2"/>
            <a:r>
              <a:rPr lang="en-US" altLang="LID4096"/>
              <a:t>more likely to stay on desktop</a:t>
            </a:r>
          </a:p>
          <a:p>
            <a:pPr lvl="2"/>
            <a:r>
              <a:rPr lang="en-US" altLang="LID4096"/>
              <a:t>active desktop integration passed around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CAEDE2FA-2293-BCC7-2B22-FBC1AA871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1323975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5" name="Picture 7">
            <a:extLst>
              <a:ext uri="{FF2B5EF4-FFF2-40B4-BE49-F238E27FC236}">
                <a16:creationId xmlns:a16="http://schemas.microsoft.com/office/drawing/2014/main" id="{5723A8BD-BE66-9534-A320-2F841E5E0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0"/>
            <a:ext cx="1781175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CF22B038-F7D7-D6BD-8602-ABFC9F3738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Lessons?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10E66BA9-CF30-7EC9-F53B-EF938C9A65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 altLang="LID4096" sz="2600"/>
              <a:t>Effortless:</a:t>
            </a:r>
          </a:p>
          <a:p>
            <a:pPr lvl="1"/>
            <a:r>
              <a:rPr lang="en-US" altLang="LID4096" sz="2100"/>
              <a:t>easy for one person to tell others about the system</a:t>
            </a:r>
          </a:p>
          <a:p>
            <a:pPr lvl="1"/>
            <a:r>
              <a:rPr lang="en-US" altLang="LID4096" sz="2100"/>
              <a:t>simple retrieval, installation and configuration</a:t>
            </a:r>
          </a:p>
          <a:p>
            <a:pPr lvl="1"/>
            <a:r>
              <a:rPr lang="en-US" altLang="LID4096" sz="2100"/>
              <a:t>trivial connectivity e.g., informal URL exchange</a:t>
            </a:r>
            <a:br>
              <a:rPr lang="en-US" altLang="LID4096" sz="2100"/>
            </a:br>
            <a:endParaRPr lang="en-US" altLang="LID4096" sz="1000"/>
          </a:p>
          <a:p>
            <a:r>
              <a:rPr lang="en-US" altLang="LID4096" sz="2600"/>
              <a:t>Customizable</a:t>
            </a:r>
          </a:p>
          <a:p>
            <a:pPr lvl="1"/>
            <a:r>
              <a:rPr lang="en-US" altLang="LID4096" sz="2100"/>
              <a:t>people can form and easily modify their own sub-communities</a:t>
            </a:r>
            <a:br>
              <a:rPr lang="en-US" altLang="LID4096" sz="2100"/>
            </a:br>
            <a:endParaRPr lang="en-US" altLang="LID4096" sz="1200"/>
          </a:p>
          <a:p>
            <a:r>
              <a:rPr lang="en-US" altLang="LID4096" sz="2600"/>
              <a:t>Unpredictable</a:t>
            </a:r>
          </a:p>
          <a:p>
            <a:pPr lvl="1"/>
            <a:r>
              <a:rPr lang="en-US" altLang="LID4096" sz="2100"/>
              <a:t>people will adapt groupware in unseen ways</a:t>
            </a:r>
          </a:p>
          <a:p>
            <a:r>
              <a:rPr lang="en-US" altLang="LID4096" sz="2600"/>
              <a:t>Awareness for making contact critical</a:t>
            </a:r>
          </a:p>
          <a:p>
            <a:pPr lvl="1"/>
            <a:r>
              <a:rPr lang="en-US" altLang="LID4096" sz="2100"/>
              <a:t>crucial for people to be aware of other’s availability</a:t>
            </a:r>
          </a:p>
          <a:p>
            <a:pPr lvl="1"/>
            <a:r>
              <a:rPr lang="en-US" altLang="LID4096" sz="2100" i="1"/>
              <a:t>but </a:t>
            </a:r>
            <a:r>
              <a:rPr lang="en-US" altLang="LID4096" sz="2100"/>
              <a:t>visual footprint must be small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>
            <a:extLst>
              <a:ext uri="{FF2B5EF4-FFF2-40B4-BE49-F238E27FC236}">
                <a16:creationId xmlns:a16="http://schemas.microsoft.com/office/drawing/2014/main" id="{15C998A7-94AF-3FFE-E12C-4137275AA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50" y="381000"/>
            <a:ext cx="579755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2712" name="Rectangle 8">
            <a:extLst>
              <a:ext uri="{FF2B5EF4-FFF2-40B4-BE49-F238E27FC236}">
                <a16:creationId xmlns:a16="http://schemas.microsoft.com/office/drawing/2014/main" id="{73F5ECFE-DA22-24D5-9788-92F1D01FA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200" y="228600"/>
            <a:ext cx="441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b="1"/>
              <a:t>Teamwave Workplace</a:t>
            </a:r>
            <a:r>
              <a:rPr lang="en-US" altLang="LID4096" sz="2600"/>
              <a:t> 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"/>
            </a:pPr>
            <a:r>
              <a:rPr lang="en-US" altLang="LID4096" sz="2000"/>
              <a:t>group decision to use it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"/>
            </a:pPr>
            <a:r>
              <a:rPr lang="en-US" altLang="LID4096" sz="2000"/>
              <a:t>installed it on machines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"/>
            </a:pPr>
            <a:r>
              <a:rPr lang="en-US" altLang="LID4096" sz="2000"/>
              <a:t>primed it with </a:t>
            </a:r>
            <a:br>
              <a:rPr lang="en-US" altLang="LID4096" sz="2000"/>
            </a:br>
            <a:r>
              <a:rPr lang="en-US" altLang="LID4096" sz="2000"/>
              <a:t>collaborative material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"/>
            </a:pPr>
            <a:r>
              <a:rPr lang="en-US" altLang="LID4096" sz="2000"/>
              <a:t>started using it</a:t>
            </a:r>
          </a:p>
        </p:txBody>
      </p:sp>
      <p:sp>
        <p:nvSpPr>
          <p:cNvPr id="72713" name="Rectangle 9">
            <a:extLst>
              <a:ext uri="{FF2B5EF4-FFF2-40B4-BE49-F238E27FC236}">
                <a16:creationId xmlns:a16="http://schemas.microsoft.com/office/drawing/2014/main" id="{175BA73F-ED34-C030-046B-23E732E24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200" y="3352800"/>
            <a:ext cx="44196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/>
              <a:t>Where it failed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"/>
            </a:pPr>
            <a:r>
              <a:rPr lang="en-US" altLang="LID4096" sz="2000"/>
              <a:t>too heavy-weight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"/>
            </a:pPr>
            <a:r>
              <a:rPr lang="en-US" altLang="LID4096" sz="2000"/>
              <a:t>needed to be logged on</a:t>
            </a:r>
          </a:p>
          <a:p>
            <a:pPr lvl="3">
              <a:spcBef>
                <a:spcPct val="20000"/>
              </a:spcBef>
              <a:buClr>
                <a:schemeClr val="bg2"/>
              </a:buClr>
              <a:buFontTx/>
              <a:buChar char="o"/>
            </a:pPr>
            <a:r>
              <a:rPr lang="en-US" altLang="LID4096" sz="2000"/>
              <a:t>who is around</a:t>
            </a:r>
          </a:p>
          <a:p>
            <a:pPr lvl="3">
              <a:spcBef>
                <a:spcPct val="20000"/>
              </a:spcBef>
              <a:buClr>
                <a:schemeClr val="bg2"/>
              </a:buClr>
              <a:buFontTx/>
              <a:buChar char="o"/>
            </a:pPr>
            <a:r>
              <a:rPr lang="en-US" altLang="LID4096" sz="2000"/>
              <a:t>any changes?</a:t>
            </a:r>
          </a:p>
          <a:p>
            <a:pPr lvl="2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"/>
            </a:pPr>
            <a:r>
              <a:rPr lang="en-US" altLang="LID4096" sz="2000"/>
              <a:t>use petered out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>
            <a:extLst>
              <a:ext uri="{FF2B5EF4-FFF2-40B4-BE49-F238E27FC236}">
                <a16:creationId xmlns:a16="http://schemas.microsoft.com/office/drawing/2014/main" id="{002E80E3-FC5D-2EA1-41FE-D953E219A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Message</a:t>
            </a:r>
          </a:p>
        </p:txBody>
      </p:sp>
      <p:sp>
        <p:nvSpPr>
          <p:cNvPr id="86021" name="Rectangle 5">
            <a:extLst>
              <a:ext uri="{FF2B5EF4-FFF2-40B4-BE49-F238E27FC236}">
                <a16:creationId xmlns:a16="http://schemas.microsoft.com/office/drawing/2014/main" id="{B270F3CA-C3C6-E144-17C7-651560164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Effortless</a:t>
            </a:r>
          </a:p>
          <a:p>
            <a:pPr lvl="1"/>
            <a:endParaRPr lang="en-US" altLang="LID4096"/>
          </a:p>
          <a:p>
            <a:r>
              <a:rPr lang="en-US" altLang="LID4096"/>
              <a:t>Customizable notion of community</a:t>
            </a:r>
          </a:p>
          <a:p>
            <a:endParaRPr lang="en-US" altLang="LID4096"/>
          </a:p>
          <a:p>
            <a:r>
              <a:rPr lang="en-US" altLang="LID4096"/>
              <a:t>Awareness for making contact critical</a:t>
            </a:r>
          </a:p>
          <a:p>
            <a:endParaRPr lang="en-US" altLang="LID4096"/>
          </a:p>
          <a:p>
            <a:r>
              <a:rPr lang="en-US" altLang="LID4096"/>
              <a:t>Unpredictable uses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5" name="Picture 5">
            <a:extLst>
              <a:ext uri="{FF2B5EF4-FFF2-40B4-BE49-F238E27FC236}">
                <a16:creationId xmlns:a16="http://schemas.microsoft.com/office/drawing/2014/main" id="{8A5EB49F-13FB-5380-F50B-7D3E70C4C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"/>
            <a:ext cx="6435725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3" name="Rectangle 3">
            <a:extLst>
              <a:ext uri="{FF2B5EF4-FFF2-40B4-BE49-F238E27FC236}">
                <a16:creationId xmlns:a16="http://schemas.microsoft.com/office/drawing/2014/main" id="{6C961585-3401-7DAF-12CE-B3759FBE8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2209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/>
              <a:t>Dyn. Photo room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5EFFDC98-2641-0614-2BE3-0ECE799C51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Teamwave Workplace</a:t>
            </a:r>
          </a:p>
        </p:txBody>
      </p:sp>
      <p:sp>
        <p:nvSpPr>
          <p:cNvPr id="68615" name="Rectangle 7">
            <a:extLst>
              <a:ext uri="{FF2B5EF4-FFF2-40B4-BE49-F238E27FC236}">
                <a16:creationId xmlns:a16="http://schemas.microsoft.com/office/drawing/2014/main" id="{A2149756-BBA4-F801-5679-DCCCBD389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4419600" cy="4114800"/>
          </a:xfrm>
        </p:spPr>
        <p:txBody>
          <a:bodyPr/>
          <a:lstStyle/>
          <a:p>
            <a:pPr marL="914400" lvl="2"/>
            <a:r>
              <a:rPr lang="en-US" altLang="LID4096"/>
              <a:t>group decision to set it up</a:t>
            </a:r>
          </a:p>
          <a:p>
            <a:pPr marL="914400" lvl="2"/>
            <a:r>
              <a:rPr lang="en-US" altLang="LID4096"/>
              <a:t>primed it with </a:t>
            </a:r>
            <a:br>
              <a:rPr lang="en-US" altLang="LID4096"/>
            </a:br>
            <a:r>
              <a:rPr lang="en-US" altLang="LID4096"/>
              <a:t>collaborative material</a:t>
            </a:r>
          </a:p>
          <a:p>
            <a:pPr marL="914400" lvl="2"/>
            <a:r>
              <a:rPr lang="en-US" altLang="LID4096"/>
              <a:t>started using it</a:t>
            </a:r>
          </a:p>
        </p:txBody>
      </p:sp>
      <p:pic>
        <p:nvPicPr>
          <p:cNvPr id="68618" name="Picture 10">
            <a:extLst>
              <a:ext uri="{FF2B5EF4-FFF2-40B4-BE49-F238E27FC236}">
                <a16:creationId xmlns:a16="http://schemas.microsoft.com/office/drawing/2014/main" id="{53A902EE-C187-C82E-42B5-06C23E438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295400"/>
            <a:ext cx="5399088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BEB63B4F-40D6-CB6B-9A8E-770666772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8125"/>
            <a:ext cx="6426200" cy="661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635" name="Rectangle 3">
            <a:extLst>
              <a:ext uri="{FF2B5EF4-FFF2-40B4-BE49-F238E27FC236}">
                <a16:creationId xmlns:a16="http://schemas.microsoft.com/office/drawing/2014/main" id="{0F55876A-43C1-9A29-759A-88B55A719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2209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/>
              <a:t>Foyer</a:t>
            </a:r>
            <a:endParaRPr lang="en-US" altLang="LID4096"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>
            <a:extLst>
              <a:ext uri="{FF2B5EF4-FFF2-40B4-BE49-F238E27FC236}">
                <a16:creationId xmlns:a16="http://schemas.microsoft.com/office/drawing/2014/main" id="{32C6060A-37F2-6A2F-C455-696004FB8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66579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59" name="Rectangle 3">
            <a:extLst>
              <a:ext uri="{FF2B5EF4-FFF2-40B4-BE49-F238E27FC236}">
                <a16:creationId xmlns:a16="http://schemas.microsoft.com/office/drawing/2014/main" id="{4CF60CC6-F56B-BB90-FAE4-6D78755F1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2209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Teamwave</a:t>
            </a:r>
          </a:p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Workplace</a:t>
            </a:r>
            <a:br>
              <a:rPr lang="en-US" altLang="LID4096" sz="3200"/>
            </a:br>
            <a:br>
              <a:rPr lang="en-US" altLang="LID4096" sz="2600"/>
            </a:br>
            <a:r>
              <a:rPr lang="en-US" altLang="LID4096" sz="2600"/>
              <a:t>Sheelagh’s room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>
            <a:extLst>
              <a:ext uri="{FF2B5EF4-FFF2-40B4-BE49-F238E27FC236}">
                <a16:creationId xmlns:a16="http://schemas.microsoft.com/office/drawing/2014/main" id="{79F1A9ED-EC72-1D68-8DA5-1642DADB78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LID4096" sz="4400"/>
              <a:t>Issues of Use in CSCW Technology Design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>
            <a:extLst>
              <a:ext uri="{FF2B5EF4-FFF2-40B4-BE49-F238E27FC236}">
                <a16:creationId xmlns:a16="http://schemas.microsoft.com/office/drawing/2014/main" id="{7ADE2D8F-C493-F20F-6F35-1148E25C9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14800"/>
            <a:ext cx="1828800" cy="10668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Emergent use</a:t>
            </a:r>
          </a:p>
        </p:txBody>
      </p:sp>
      <p:sp>
        <p:nvSpPr>
          <p:cNvPr id="88080" name="Rectangle 16">
            <a:extLst>
              <a:ext uri="{FF2B5EF4-FFF2-40B4-BE49-F238E27FC236}">
                <a16:creationId xmlns:a16="http://schemas.microsoft.com/office/drawing/2014/main" id="{45A9E4D9-ADE8-F6AE-9546-1A4A9C120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648200"/>
            <a:ext cx="1522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latin typeface="Times New Roman" panose="02020603050405020304" pitchFamily="18" charset="0"/>
              </a:rPr>
              <a:t>normative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>
            <a:extLst>
              <a:ext uri="{FF2B5EF4-FFF2-40B4-BE49-F238E27FC236}">
                <a16:creationId xmlns:a16="http://schemas.microsoft.com/office/drawing/2014/main" id="{94A14FB1-3E72-1C2D-FF87-B5983F6CC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191000"/>
            <a:ext cx="2667000" cy="10668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Organizational support</a:t>
            </a:r>
            <a:endParaRPr lang="en-US" altLang="LID4096" sz="2600" i="1"/>
          </a:p>
        </p:txBody>
      </p:sp>
      <p:sp>
        <p:nvSpPr>
          <p:cNvPr id="89094" name="Line 6">
            <a:extLst>
              <a:ext uri="{FF2B5EF4-FFF2-40B4-BE49-F238E27FC236}">
                <a16:creationId xmlns:a16="http://schemas.microsoft.com/office/drawing/2014/main" id="{F5039EA8-6713-D610-D747-3B2AA974B92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495800"/>
            <a:ext cx="4419600" cy="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89095" name="Rectangle 7">
            <a:extLst>
              <a:ext uri="{FF2B5EF4-FFF2-40B4-BE49-F238E27FC236}">
                <a16:creationId xmlns:a16="http://schemas.microsoft.com/office/drawing/2014/main" id="{4CEC9F5A-5D9C-1254-C9A0-C44B91DB7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148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Emergent use</a:t>
            </a:r>
          </a:p>
        </p:txBody>
      </p:sp>
      <p:sp>
        <p:nvSpPr>
          <p:cNvPr id="89103" name="Rectangle 15">
            <a:extLst>
              <a:ext uri="{FF2B5EF4-FFF2-40B4-BE49-F238E27FC236}">
                <a16:creationId xmlns:a16="http://schemas.microsoft.com/office/drawing/2014/main" id="{0D67C7DF-A436-1DC3-2454-E59A1F91C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648200"/>
            <a:ext cx="1522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latin typeface="Times New Roman" panose="02020603050405020304" pitchFamily="18" charset="0"/>
              </a:rPr>
              <a:t>normative</a:t>
            </a:r>
          </a:p>
        </p:txBody>
      </p:sp>
      <p:sp>
        <p:nvSpPr>
          <p:cNvPr id="89104" name="Rectangle 16">
            <a:extLst>
              <a:ext uri="{FF2B5EF4-FFF2-40B4-BE49-F238E27FC236}">
                <a16:creationId xmlns:a16="http://schemas.microsoft.com/office/drawing/2014/main" id="{8A40586C-4C5F-0837-84FD-9507435E6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648200"/>
            <a:ext cx="16859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latin typeface="Times New Roman" panose="02020603050405020304" pitchFamily="18" charset="0"/>
              </a:rPr>
              <a:t>structured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31D016DB-1F68-1DB9-3C92-889DF8785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990600"/>
            <a:ext cx="1447800" cy="6858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Theory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D0EB060B-8F35-56DD-565B-D102520C9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191000"/>
            <a:ext cx="2667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Organizational support</a:t>
            </a:r>
            <a:endParaRPr lang="en-US" altLang="LID4096" sz="2600" i="1"/>
          </a:p>
        </p:txBody>
      </p:sp>
      <p:sp>
        <p:nvSpPr>
          <p:cNvPr id="90116" name="Line 4">
            <a:extLst>
              <a:ext uri="{FF2B5EF4-FFF2-40B4-BE49-F238E27FC236}">
                <a16:creationId xmlns:a16="http://schemas.microsoft.com/office/drawing/2014/main" id="{34608F4A-5D3F-FB0E-D23B-CCAF30483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447800"/>
            <a:ext cx="1828800" cy="266700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0117" name="Line 5">
            <a:extLst>
              <a:ext uri="{FF2B5EF4-FFF2-40B4-BE49-F238E27FC236}">
                <a16:creationId xmlns:a16="http://schemas.microsoft.com/office/drawing/2014/main" id="{6BD1016E-23D6-D9A1-B4BD-F7E629C270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1200" y="1600200"/>
            <a:ext cx="1371600" cy="274320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0118" name="Line 6">
            <a:extLst>
              <a:ext uri="{FF2B5EF4-FFF2-40B4-BE49-F238E27FC236}">
                <a16:creationId xmlns:a16="http://schemas.microsoft.com/office/drawing/2014/main" id="{AA56ACFF-E8EB-5310-78BB-467C557DF6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495800"/>
            <a:ext cx="44196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0119" name="Rectangle 7">
            <a:extLst>
              <a:ext uri="{FF2B5EF4-FFF2-40B4-BE49-F238E27FC236}">
                <a16:creationId xmlns:a16="http://schemas.microsoft.com/office/drawing/2014/main" id="{4E7DE715-16E1-3DA3-957F-5CCF0A07E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148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Emergent use</a:t>
            </a:r>
          </a:p>
        </p:txBody>
      </p:sp>
      <p:sp>
        <p:nvSpPr>
          <p:cNvPr id="90122" name="Rectangle 10">
            <a:extLst>
              <a:ext uri="{FF2B5EF4-FFF2-40B4-BE49-F238E27FC236}">
                <a16:creationId xmlns:a16="http://schemas.microsoft.com/office/drawing/2014/main" id="{FC80078D-0820-7496-6752-BA8A750FA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600200"/>
            <a:ext cx="1155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latin typeface="Times New Roman" panose="02020603050405020304" pitchFamily="18" charset="0"/>
              </a:rPr>
              <a:t>explain</a:t>
            </a:r>
          </a:p>
        </p:txBody>
      </p:sp>
      <p:sp>
        <p:nvSpPr>
          <p:cNvPr id="90123" name="Rectangle 11">
            <a:extLst>
              <a:ext uri="{FF2B5EF4-FFF2-40B4-BE49-F238E27FC236}">
                <a16:creationId xmlns:a16="http://schemas.microsoft.com/office/drawing/2014/main" id="{433B9BA1-EE29-0C09-2772-E2C6DF937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600200"/>
            <a:ext cx="14303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latin typeface="Times New Roman" panose="02020603050405020304" pitchFamily="18" charset="0"/>
              </a:rPr>
              <a:t>prescribe</a:t>
            </a:r>
          </a:p>
        </p:txBody>
      </p:sp>
      <p:sp>
        <p:nvSpPr>
          <p:cNvPr id="90127" name="Rectangle 15">
            <a:extLst>
              <a:ext uri="{FF2B5EF4-FFF2-40B4-BE49-F238E27FC236}">
                <a16:creationId xmlns:a16="http://schemas.microsoft.com/office/drawing/2014/main" id="{6270E6F0-C9EB-33AE-6EA9-AE073033A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648200"/>
            <a:ext cx="1522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normative</a:t>
            </a:r>
          </a:p>
        </p:txBody>
      </p:sp>
      <p:sp>
        <p:nvSpPr>
          <p:cNvPr id="90128" name="Rectangle 16">
            <a:extLst>
              <a:ext uri="{FF2B5EF4-FFF2-40B4-BE49-F238E27FC236}">
                <a16:creationId xmlns:a16="http://schemas.microsoft.com/office/drawing/2014/main" id="{B9BF729F-53F0-B7C1-6B9B-07679F9D3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648200"/>
            <a:ext cx="16859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structured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4F231FF4-E163-DC86-3FFA-13D05D28A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990600"/>
            <a:ext cx="327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Theory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8A79BBF7-CAF1-4768-09E3-A954B6105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191000"/>
            <a:ext cx="2667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Organizational support</a:t>
            </a:r>
            <a:endParaRPr lang="en-US" altLang="LID4096" sz="2600" i="1"/>
          </a:p>
        </p:txBody>
      </p:sp>
      <p:sp>
        <p:nvSpPr>
          <p:cNvPr id="91140" name="Line 4">
            <a:extLst>
              <a:ext uri="{FF2B5EF4-FFF2-40B4-BE49-F238E27FC236}">
                <a16:creationId xmlns:a16="http://schemas.microsoft.com/office/drawing/2014/main" id="{D0A7B4D3-1CC1-36C3-1DB2-66658ADC6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447800"/>
            <a:ext cx="1828800" cy="26670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1141" name="Line 5">
            <a:extLst>
              <a:ext uri="{FF2B5EF4-FFF2-40B4-BE49-F238E27FC236}">
                <a16:creationId xmlns:a16="http://schemas.microsoft.com/office/drawing/2014/main" id="{B4C627C0-6B4F-7674-ECFD-8E31AA902F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1200" y="1600200"/>
            <a:ext cx="1371600" cy="27432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1142" name="Line 6">
            <a:extLst>
              <a:ext uri="{FF2B5EF4-FFF2-40B4-BE49-F238E27FC236}">
                <a16:creationId xmlns:a16="http://schemas.microsoft.com/office/drawing/2014/main" id="{05C53FF2-8902-239A-65E4-D563882C2D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495800"/>
            <a:ext cx="44196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1143" name="Rectangle 7">
            <a:extLst>
              <a:ext uri="{FF2B5EF4-FFF2-40B4-BE49-F238E27FC236}">
                <a16:creationId xmlns:a16="http://schemas.microsoft.com/office/drawing/2014/main" id="{B29B779A-3F6F-8850-80DD-8E864906E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148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Emergent use</a:t>
            </a:r>
          </a:p>
        </p:txBody>
      </p:sp>
      <p:sp>
        <p:nvSpPr>
          <p:cNvPr id="91144" name="Line 8">
            <a:extLst>
              <a:ext uri="{FF2B5EF4-FFF2-40B4-BE49-F238E27FC236}">
                <a16:creationId xmlns:a16="http://schemas.microsoft.com/office/drawing/2014/main" id="{95F683DB-07FB-A3C7-29A6-913F385AA0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1676400"/>
            <a:ext cx="1676400" cy="243840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1145" name="Line 9">
            <a:extLst>
              <a:ext uri="{FF2B5EF4-FFF2-40B4-BE49-F238E27FC236}">
                <a16:creationId xmlns:a16="http://schemas.microsoft.com/office/drawing/2014/main" id="{6DAB45E4-39D2-5762-73E4-0C40DAB710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1676400"/>
            <a:ext cx="1219200" cy="236220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1146" name="Rectangle 10">
            <a:extLst>
              <a:ext uri="{FF2B5EF4-FFF2-40B4-BE49-F238E27FC236}">
                <a16:creationId xmlns:a16="http://schemas.microsoft.com/office/drawing/2014/main" id="{B74C6CE6-810F-CD62-7A66-90B8901C0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600200"/>
            <a:ext cx="1155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explain</a:t>
            </a:r>
          </a:p>
        </p:txBody>
      </p:sp>
      <p:sp>
        <p:nvSpPr>
          <p:cNvPr id="91147" name="Rectangle 11">
            <a:extLst>
              <a:ext uri="{FF2B5EF4-FFF2-40B4-BE49-F238E27FC236}">
                <a16:creationId xmlns:a16="http://schemas.microsoft.com/office/drawing/2014/main" id="{2645BA12-77A8-BE50-5DC2-04B6EE418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600200"/>
            <a:ext cx="14303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prescribe</a:t>
            </a:r>
          </a:p>
        </p:txBody>
      </p:sp>
      <p:sp>
        <p:nvSpPr>
          <p:cNvPr id="91148" name="Rectangle 12">
            <a:extLst>
              <a:ext uri="{FF2B5EF4-FFF2-40B4-BE49-F238E27FC236}">
                <a16:creationId xmlns:a16="http://schemas.microsoft.com/office/drawing/2014/main" id="{D15E6D2C-9678-0D0A-222A-1569D94AC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4450" y="3429000"/>
            <a:ext cx="1314450" cy="501650"/>
          </a:xfrm>
          <a:prstGeom prst="rect">
            <a:avLst/>
          </a:prstGeom>
          <a:noFill/>
          <a:ln w="127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latin typeface="Times New Roman" panose="02020603050405020304" pitchFamily="18" charset="0"/>
              </a:rPr>
              <a:t>evaluate</a:t>
            </a:r>
          </a:p>
        </p:txBody>
      </p:sp>
      <p:sp>
        <p:nvSpPr>
          <p:cNvPr id="91149" name="Rectangle 13">
            <a:extLst>
              <a:ext uri="{FF2B5EF4-FFF2-40B4-BE49-F238E27FC236}">
                <a16:creationId xmlns:a16="http://schemas.microsoft.com/office/drawing/2014/main" id="{61F33242-E1C5-9052-38BA-8DAC7656C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3429000"/>
            <a:ext cx="1314450" cy="501650"/>
          </a:xfrm>
          <a:prstGeom prst="rect">
            <a:avLst/>
          </a:prstGeom>
          <a:noFill/>
          <a:ln w="127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latin typeface="Times New Roman" panose="02020603050405020304" pitchFamily="18" charset="0"/>
              </a:rPr>
              <a:t>evaluate</a:t>
            </a:r>
          </a:p>
        </p:txBody>
      </p:sp>
      <p:sp>
        <p:nvSpPr>
          <p:cNvPr id="91151" name="Rectangle 15">
            <a:extLst>
              <a:ext uri="{FF2B5EF4-FFF2-40B4-BE49-F238E27FC236}">
                <a16:creationId xmlns:a16="http://schemas.microsoft.com/office/drawing/2014/main" id="{D2256049-3E71-D1D4-C2A2-E89624BC7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648200"/>
            <a:ext cx="1522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normative</a:t>
            </a:r>
          </a:p>
        </p:txBody>
      </p:sp>
      <p:sp>
        <p:nvSpPr>
          <p:cNvPr id="91152" name="Rectangle 16">
            <a:extLst>
              <a:ext uri="{FF2B5EF4-FFF2-40B4-BE49-F238E27FC236}">
                <a16:creationId xmlns:a16="http://schemas.microsoft.com/office/drawing/2014/main" id="{C808BDFF-1A32-A25F-C387-FBFE231B6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648200"/>
            <a:ext cx="16859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structured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C7F3BEC4-AB9F-999C-4733-4404DDE7D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990600"/>
            <a:ext cx="3276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Theory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3E7F9C69-DCBE-A65F-A37B-514734A27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191000"/>
            <a:ext cx="2667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Organizational support</a:t>
            </a:r>
            <a:endParaRPr lang="en-US" altLang="LID4096" sz="2600" i="1"/>
          </a:p>
        </p:txBody>
      </p:sp>
      <p:sp>
        <p:nvSpPr>
          <p:cNvPr id="92164" name="Line 4">
            <a:extLst>
              <a:ext uri="{FF2B5EF4-FFF2-40B4-BE49-F238E27FC236}">
                <a16:creationId xmlns:a16="http://schemas.microsoft.com/office/drawing/2014/main" id="{8C158FE6-119F-6FFE-12D8-1536D8746C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447800"/>
            <a:ext cx="1828800" cy="26670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5E3ED073-03E1-A07D-834A-F54BFC7260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1200" y="1600200"/>
            <a:ext cx="1371600" cy="27432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2166" name="Line 6">
            <a:extLst>
              <a:ext uri="{FF2B5EF4-FFF2-40B4-BE49-F238E27FC236}">
                <a16:creationId xmlns:a16="http://schemas.microsoft.com/office/drawing/2014/main" id="{DB10DAB0-C70E-9B91-BC49-FE795C7190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4495800"/>
            <a:ext cx="44196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2167" name="Rectangle 7">
            <a:extLst>
              <a:ext uri="{FF2B5EF4-FFF2-40B4-BE49-F238E27FC236}">
                <a16:creationId xmlns:a16="http://schemas.microsoft.com/office/drawing/2014/main" id="{9881571C-22F4-C4ED-56B9-1D6A73E2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148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3200"/>
              <a:t>Emergent use</a:t>
            </a:r>
          </a:p>
        </p:txBody>
      </p:sp>
      <p:sp>
        <p:nvSpPr>
          <p:cNvPr id="92168" name="Line 8">
            <a:extLst>
              <a:ext uri="{FF2B5EF4-FFF2-40B4-BE49-F238E27FC236}">
                <a16:creationId xmlns:a16="http://schemas.microsoft.com/office/drawing/2014/main" id="{7A37DABB-B843-3676-2122-996C76D890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1676400"/>
            <a:ext cx="1676400" cy="24384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2169" name="Line 9">
            <a:extLst>
              <a:ext uri="{FF2B5EF4-FFF2-40B4-BE49-F238E27FC236}">
                <a16:creationId xmlns:a16="http://schemas.microsoft.com/office/drawing/2014/main" id="{5D477AE9-AC30-A096-9814-38EBA9EC1B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1676400"/>
            <a:ext cx="1219200" cy="23622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2170" name="Rectangle 10">
            <a:extLst>
              <a:ext uri="{FF2B5EF4-FFF2-40B4-BE49-F238E27FC236}">
                <a16:creationId xmlns:a16="http://schemas.microsoft.com/office/drawing/2014/main" id="{C3D06813-0DF5-ACA3-CA12-329D72F06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600200"/>
            <a:ext cx="1155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explain</a:t>
            </a:r>
          </a:p>
        </p:txBody>
      </p:sp>
      <p:sp>
        <p:nvSpPr>
          <p:cNvPr id="92171" name="Rectangle 11">
            <a:extLst>
              <a:ext uri="{FF2B5EF4-FFF2-40B4-BE49-F238E27FC236}">
                <a16:creationId xmlns:a16="http://schemas.microsoft.com/office/drawing/2014/main" id="{DCA9379E-7144-9D42-C748-05D9BD708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600200"/>
            <a:ext cx="14303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prescribe</a:t>
            </a:r>
          </a:p>
        </p:txBody>
      </p:sp>
      <p:sp>
        <p:nvSpPr>
          <p:cNvPr id="92172" name="Rectangle 12">
            <a:extLst>
              <a:ext uri="{FF2B5EF4-FFF2-40B4-BE49-F238E27FC236}">
                <a16:creationId xmlns:a16="http://schemas.microsoft.com/office/drawing/2014/main" id="{6DD70824-5ABC-71A0-BB36-477B12392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429000"/>
            <a:ext cx="13017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evaluate</a:t>
            </a:r>
          </a:p>
        </p:txBody>
      </p:sp>
      <p:sp>
        <p:nvSpPr>
          <p:cNvPr id="92173" name="Rectangle 13">
            <a:extLst>
              <a:ext uri="{FF2B5EF4-FFF2-40B4-BE49-F238E27FC236}">
                <a16:creationId xmlns:a16="http://schemas.microsoft.com/office/drawing/2014/main" id="{7378B3A6-0008-A212-E9CE-D16FDD8E7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581400"/>
            <a:ext cx="13017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evaluate</a:t>
            </a:r>
          </a:p>
        </p:txBody>
      </p:sp>
      <p:sp>
        <p:nvSpPr>
          <p:cNvPr id="92174" name="Rectangle 14">
            <a:extLst>
              <a:ext uri="{FF2B5EF4-FFF2-40B4-BE49-F238E27FC236}">
                <a16:creationId xmlns:a16="http://schemas.microsoft.com/office/drawing/2014/main" id="{5B0CDE09-FAD5-6AC8-6DF9-E07AEB01C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362200"/>
            <a:ext cx="1828800" cy="12192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4000"/>
              <a:t>CSCW</a:t>
            </a:r>
            <a:br>
              <a:rPr lang="en-US" altLang="LID4096" sz="4000"/>
            </a:br>
            <a:r>
              <a:rPr lang="en-US" altLang="LID4096" sz="4000"/>
              <a:t>CSCL</a:t>
            </a:r>
          </a:p>
        </p:txBody>
      </p:sp>
      <p:sp>
        <p:nvSpPr>
          <p:cNvPr id="92175" name="Rectangle 15">
            <a:extLst>
              <a:ext uri="{FF2B5EF4-FFF2-40B4-BE49-F238E27FC236}">
                <a16:creationId xmlns:a16="http://schemas.microsoft.com/office/drawing/2014/main" id="{DCDFF005-E09A-455B-DC76-31B6F480F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648200"/>
            <a:ext cx="15224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normative</a:t>
            </a:r>
          </a:p>
        </p:txBody>
      </p:sp>
      <p:sp>
        <p:nvSpPr>
          <p:cNvPr id="92176" name="Rectangle 16">
            <a:extLst>
              <a:ext uri="{FF2B5EF4-FFF2-40B4-BE49-F238E27FC236}">
                <a16:creationId xmlns:a16="http://schemas.microsoft.com/office/drawing/2014/main" id="{6E753551-A944-989F-DD6E-B65735ECB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648200"/>
            <a:ext cx="16859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US" altLang="LID4096" sz="2600" i="1">
                <a:solidFill>
                  <a:schemeClr val="bg2"/>
                </a:solidFill>
                <a:latin typeface="Times New Roman" panose="02020603050405020304" pitchFamily="18" charset="0"/>
              </a:rPr>
              <a:t>structured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99-plenaryv7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99-plenaryv7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99-plenaryv7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-plenaryv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9-plenaryv7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-plenaryv7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-plenaryv7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-plenaryv7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9-plenaryv7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D:\Jazz\@Archives-Docs\Talks\Talks - 1999 (Archive)\99-Plenary.Ozchi\99-plenaryv7.ppt</Template>
  <TotalTime>480</TotalTime>
  <Words>418</Words>
  <Application>Microsoft Office PowerPoint</Application>
  <PresentationFormat>On-screen Show (4:3)</PresentationFormat>
  <Paragraphs>132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Times New Roman</vt:lpstr>
      <vt:lpstr>Symbol</vt:lpstr>
      <vt:lpstr>Wingdings</vt:lpstr>
      <vt:lpstr>Book Antiqua</vt:lpstr>
      <vt:lpstr>99-plenaryv7</vt:lpstr>
      <vt:lpstr>Microsoft Word Document</vt:lpstr>
      <vt:lpstr>Bootstrapping Intimate Collaborators</vt:lpstr>
      <vt:lpstr>Periodic Snapshots v0.1</vt:lpstr>
      <vt:lpstr>Snapshot Tool</vt:lpstr>
      <vt:lpstr>Periodic Snapshots v0.2</vt:lpstr>
      <vt:lpstr>Periodic Snapshots v0.3</vt:lpstr>
      <vt:lpstr>MSN Messenger</vt:lpstr>
      <vt:lpstr>Periodic Snapshots v0.4</vt:lpstr>
      <vt:lpstr>Periodic Snapshots v0.5</vt:lpstr>
      <vt:lpstr>Lessons?</vt:lpstr>
      <vt:lpstr>PowerPoint Presentation</vt:lpstr>
      <vt:lpstr>Message</vt:lpstr>
      <vt:lpstr>PowerPoint Presentation</vt:lpstr>
      <vt:lpstr>Teamwave Workplace</vt:lpstr>
      <vt:lpstr>PowerPoint Presentation</vt:lpstr>
      <vt:lpstr>PowerPoint Presentation</vt:lpstr>
      <vt:lpstr>Issues of Use in CSCW Technology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Saul Greenberg</cp:lastModifiedBy>
  <cp:revision>51</cp:revision>
  <cp:lastPrinted>1999-11-13T07:21:03Z</cp:lastPrinted>
  <dcterms:created xsi:type="dcterms:W3CDTF">1601-01-01T00:00:00Z</dcterms:created>
  <dcterms:modified xsi:type="dcterms:W3CDTF">2026-10-08T17:45:22Z</dcterms:modified>
</cp:coreProperties>
</file>