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handoutMasterIdLst>
    <p:handoutMasterId r:id="rId15"/>
  </p:handoutMasterIdLst>
  <p:sldIdLst>
    <p:sldId id="256" r:id="rId2"/>
    <p:sldId id="292" r:id="rId3"/>
    <p:sldId id="257" r:id="rId4"/>
    <p:sldId id="286" r:id="rId5"/>
    <p:sldId id="294" r:id="rId6"/>
    <p:sldId id="264" r:id="rId7"/>
    <p:sldId id="272" r:id="rId8"/>
    <p:sldId id="289" r:id="rId9"/>
    <p:sldId id="290" r:id="rId10"/>
    <p:sldId id="288" r:id="rId11"/>
    <p:sldId id="287" r:id="rId12"/>
    <p:sldId id="267" r:id="rId13"/>
  </p:sldIdLst>
  <p:sldSz cx="9144000" cy="6858000" type="screen4x3"/>
  <p:notesSz cx="6858000" cy="9190038"/>
  <p:defaultTextStyle>
    <a:defPPr>
      <a:defRPr lang="en-US"/>
    </a:defPPr>
    <a:lvl1pPr algn="l" rtl="0" fontAlgn="base">
      <a:spcBef>
        <a:spcPct val="0"/>
      </a:spcBef>
      <a:spcAft>
        <a:spcPct val="0"/>
      </a:spcAft>
      <a:defRPr sz="2000" kern="1200">
        <a:solidFill>
          <a:srgbClr val="000099"/>
        </a:solidFill>
        <a:latin typeface="Times New Roman" panose="02020603050405020304" pitchFamily="18" charset="0"/>
        <a:ea typeface="+mn-ea"/>
        <a:cs typeface="+mn-cs"/>
      </a:defRPr>
    </a:lvl1pPr>
    <a:lvl2pPr marL="457200" algn="l" rtl="0" fontAlgn="base">
      <a:spcBef>
        <a:spcPct val="0"/>
      </a:spcBef>
      <a:spcAft>
        <a:spcPct val="0"/>
      </a:spcAft>
      <a:defRPr sz="2000" kern="1200">
        <a:solidFill>
          <a:srgbClr val="000099"/>
        </a:solidFill>
        <a:latin typeface="Times New Roman" panose="02020603050405020304" pitchFamily="18" charset="0"/>
        <a:ea typeface="+mn-ea"/>
        <a:cs typeface="+mn-cs"/>
      </a:defRPr>
    </a:lvl2pPr>
    <a:lvl3pPr marL="914400" algn="l" rtl="0" fontAlgn="base">
      <a:spcBef>
        <a:spcPct val="0"/>
      </a:spcBef>
      <a:spcAft>
        <a:spcPct val="0"/>
      </a:spcAft>
      <a:defRPr sz="2000" kern="1200">
        <a:solidFill>
          <a:srgbClr val="000099"/>
        </a:solidFill>
        <a:latin typeface="Times New Roman" panose="02020603050405020304" pitchFamily="18" charset="0"/>
        <a:ea typeface="+mn-ea"/>
        <a:cs typeface="+mn-cs"/>
      </a:defRPr>
    </a:lvl3pPr>
    <a:lvl4pPr marL="1371600" algn="l" rtl="0" fontAlgn="base">
      <a:spcBef>
        <a:spcPct val="0"/>
      </a:spcBef>
      <a:spcAft>
        <a:spcPct val="0"/>
      </a:spcAft>
      <a:defRPr sz="2000" kern="1200">
        <a:solidFill>
          <a:srgbClr val="000099"/>
        </a:solidFill>
        <a:latin typeface="Times New Roman" panose="02020603050405020304" pitchFamily="18" charset="0"/>
        <a:ea typeface="+mn-ea"/>
        <a:cs typeface="+mn-cs"/>
      </a:defRPr>
    </a:lvl4pPr>
    <a:lvl5pPr marL="1828800" algn="l" rtl="0" fontAlgn="base">
      <a:spcBef>
        <a:spcPct val="0"/>
      </a:spcBef>
      <a:spcAft>
        <a:spcPct val="0"/>
      </a:spcAft>
      <a:defRPr sz="2000" kern="1200">
        <a:solidFill>
          <a:srgbClr val="000099"/>
        </a:solidFill>
        <a:latin typeface="Times New Roman" panose="02020603050405020304" pitchFamily="18" charset="0"/>
        <a:ea typeface="+mn-ea"/>
        <a:cs typeface="+mn-cs"/>
      </a:defRPr>
    </a:lvl5pPr>
    <a:lvl6pPr marL="2286000" algn="l" defTabSz="914400" rtl="0" eaLnBrk="1" latinLnBrk="0" hangingPunct="1">
      <a:defRPr sz="2000" kern="1200">
        <a:solidFill>
          <a:srgbClr val="000099"/>
        </a:solidFill>
        <a:latin typeface="Times New Roman" panose="02020603050405020304" pitchFamily="18" charset="0"/>
        <a:ea typeface="+mn-ea"/>
        <a:cs typeface="+mn-cs"/>
      </a:defRPr>
    </a:lvl6pPr>
    <a:lvl7pPr marL="2743200" algn="l" defTabSz="914400" rtl="0" eaLnBrk="1" latinLnBrk="0" hangingPunct="1">
      <a:defRPr sz="2000" kern="1200">
        <a:solidFill>
          <a:srgbClr val="000099"/>
        </a:solidFill>
        <a:latin typeface="Times New Roman" panose="02020603050405020304" pitchFamily="18" charset="0"/>
        <a:ea typeface="+mn-ea"/>
        <a:cs typeface="+mn-cs"/>
      </a:defRPr>
    </a:lvl7pPr>
    <a:lvl8pPr marL="3200400" algn="l" defTabSz="914400" rtl="0" eaLnBrk="1" latinLnBrk="0" hangingPunct="1">
      <a:defRPr sz="2000" kern="1200">
        <a:solidFill>
          <a:srgbClr val="000099"/>
        </a:solidFill>
        <a:latin typeface="Times New Roman" panose="02020603050405020304" pitchFamily="18" charset="0"/>
        <a:ea typeface="+mn-ea"/>
        <a:cs typeface="+mn-cs"/>
      </a:defRPr>
    </a:lvl8pPr>
    <a:lvl9pPr marL="3657600" algn="l" defTabSz="914400" rtl="0" eaLnBrk="1" latinLnBrk="0" hangingPunct="1">
      <a:defRPr sz="2000" kern="1200">
        <a:solidFill>
          <a:srgbClr val="000099"/>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FF99"/>
    <a:srgbClr val="000099"/>
    <a:srgbClr val="FF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864" y="4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4" d="100"/>
          <a:sy n="94" d="100"/>
        </p:scale>
        <p:origin x="2444" y="68"/>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DB1B54C-8F30-1993-AE76-1CE2E963B48D}"/>
              </a:ext>
            </a:extLst>
          </p:cNvPr>
          <p:cNvSpPr>
            <a:spLocks noGrp="1" noChangeArrowheads="1"/>
          </p:cNvSpPr>
          <p:nvPr>
            <p:ph type="hdr" sz="quarter"/>
          </p:nvPr>
        </p:nvSpPr>
        <p:spPr bwMode="auto">
          <a:xfrm>
            <a:off x="0" y="-1588"/>
            <a:ext cx="2971800"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eaLnBrk="0" hangingPunct="0">
              <a:defRPr sz="1000" i="1">
                <a:solidFill>
                  <a:schemeClr val="tx1"/>
                </a:solidFill>
              </a:defRPr>
            </a:lvl1pPr>
          </a:lstStyle>
          <a:p>
            <a:endParaRPr lang="en-US" altLang="LID4096"/>
          </a:p>
        </p:txBody>
      </p:sp>
      <p:sp>
        <p:nvSpPr>
          <p:cNvPr id="2051" name="Rectangle 3">
            <a:extLst>
              <a:ext uri="{FF2B5EF4-FFF2-40B4-BE49-F238E27FC236}">
                <a16:creationId xmlns:a16="http://schemas.microsoft.com/office/drawing/2014/main" id="{339FC1A5-747F-A2DD-9DB6-BFD23366F926}"/>
              </a:ext>
            </a:extLst>
          </p:cNvPr>
          <p:cNvSpPr>
            <a:spLocks noGrp="1" noChangeArrowheads="1"/>
          </p:cNvSpPr>
          <p:nvPr>
            <p:ph type="dt" idx="1"/>
          </p:nvPr>
        </p:nvSpPr>
        <p:spPr bwMode="auto">
          <a:xfrm>
            <a:off x="3886200" y="-1588"/>
            <a:ext cx="2971800" cy="460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eaLnBrk="0" hangingPunct="0">
              <a:defRPr sz="1000" i="1">
                <a:solidFill>
                  <a:schemeClr val="tx1"/>
                </a:solidFill>
              </a:defRPr>
            </a:lvl1pPr>
          </a:lstStyle>
          <a:p>
            <a:endParaRPr lang="en-US" altLang="LID4096"/>
          </a:p>
        </p:txBody>
      </p:sp>
      <p:sp>
        <p:nvSpPr>
          <p:cNvPr id="2052" name="Rectangle 4">
            <a:extLst>
              <a:ext uri="{FF2B5EF4-FFF2-40B4-BE49-F238E27FC236}">
                <a16:creationId xmlns:a16="http://schemas.microsoft.com/office/drawing/2014/main" id="{D020835D-9F06-7895-0487-845F3A02B62A}"/>
              </a:ext>
            </a:extLst>
          </p:cNvPr>
          <p:cNvSpPr>
            <a:spLocks noChangeArrowheads="1" noTextEdit="1"/>
          </p:cNvSpPr>
          <p:nvPr>
            <p:ph type="sldImg" idx="2"/>
          </p:nvPr>
        </p:nvSpPr>
        <p:spPr bwMode="auto">
          <a:xfrm>
            <a:off x="1138238" y="695325"/>
            <a:ext cx="4581525" cy="3433763"/>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6164FE7B-49C0-C36E-EB96-6D5A8DF0C63C}"/>
              </a:ext>
            </a:extLst>
          </p:cNvPr>
          <p:cNvSpPr>
            <a:spLocks noGrp="1" noChangeArrowheads="1"/>
          </p:cNvSpPr>
          <p:nvPr>
            <p:ph type="body" sz="quarter" idx="3"/>
          </p:nvPr>
        </p:nvSpPr>
        <p:spPr bwMode="auto">
          <a:xfrm>
            <a:off x="914400" y="4364038"/>
            <a:ext cx="5029200" cy="413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2054" name="Rectangle 6">
            <a:extLst>
              <a:ext uri="{FF2B5EF4-FFF2-40B4-BE49-F238E27FC236}">
                <a16:creationId xmlns:a16="http://schemas.microsoft.com/office/drawing/2014/main" id="{F0595188-E1B2-2AD5-C009-D0757F2B407B}"/>
              </a:ext>
            </a:extLst>
          </p:cNvPr>
          <p:cNvSpPr>
            <a:spLocks noGrp="1" noChangeArrowheads="1"/>
          </p:cNvSpPr>
          <p:nvPr>
            <p:ph type="ftr" sz="quarter" idx="4"/>
          </p:nvPr>
        </p:nvSpPr>
        <p:spPr bwMode="auto">
          <a:xfrm>
            <a:off x="0" y="8729663"/>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eaLnBrk="0" hangingPunct="0">
              <a:defRPr sz="1000" i="1">
                <a:solidFill>
                  <a:schemeClr val="tx1"/>
                </a:solidFill>
              </a:defRPr>
            </a:lvl1pPr>
          </a:lstStyle>
          <a:p>
            <a:endParaRPr lang="en-US" altLang="LID4096"/>
          </a:p>
        </p:txBody>
      </p:sp>
      <p:sp>
        <p:nvSpPr>
          <p:cNvPr id="2055" name="Rectangle 7">
            <a:extLst>
              <a:ext uri="{FF2B5EF4-FFF2-40B4-BE49-F238E27FC236}">
                <a16:creationId xmlns:a16="http://schemas.microsoft.com/office/drawing/2014/main" id="{1597B083-35E4-8769-1488-0AEFE6BB5B0E}"/>
              </a:ext>
            </a:extLst>
          </p:cNvPr>
          <p:cNvSpPr>
            <a:spLocks noGrp="1" noChangeArrowheads="1"/>
          </p:cNvSpPr>
          <p:nvPr>
            <p:ph type="sldNum" sz="quarter" idx="5"/>
          </p:nvPr>
        </p:nvSpPr>
        <p:spPr bwMode="auto">
          <a:xfrm>
            <a:off x="3886200" y="8729663"/>
            <a:ext cx="29718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eaLnBrk="0" hangingPunct="0">
              <a:defRPr sz="1000" i="1">
                <a:solidFill>
                  <a:schemeClr val="tx1"/>
                </a:solidFill>
              </a:defRPr>
            </a:lvl1pPr>
          </a:lstStyle>
          <a:p>
            <a:fld id="{C726EED8-3C6D-4270-8998-A46BECB2DF4A}"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46A9DB-50CF-3E54-18F1-91F7FE2EECBF}"/>
              </a:ext>
            </a:extLst>
          </p:cNvPr>
          <p:cNvSpPr>
            <a:spLocks noGrp="1" noChangeArrowheads="1"/>
          </p:cNvSpPr>
          <p:nvPr>
            <p:ph type="sldNum" sz="quarter" idx="5"/>
          </p:nvPr>
        </p:nvSpPr>
        <p:spPr>
          <a:ln/>
        </p:spPr>
        <p:txBody>
          <a:bodyPr/>
          <a:lstStyle/>
          <a:p>
            <a:fld id="{3E0AADF1-4D53-4C7E-AA34-90DB2F89D40B}" type="slidenum">
              <a:rPr lang="en-US" altLang="LID4096"/>
              <a:pPr/>
              <a:t>1</a:t>
            </a:fld>
            <a:endParaRPr lang="en-US" altLang="LID4096"/>
          </a:p>
        </p:txBody>
      </p:sp>
      <p:sp>
        <p:nvSpPr>
          <p:cNvPr id="6146" name="Rectangle 2">
            <a:extLst>
              <a:ext uri="{FF2B5EF4-FFF2-40B4-BE49-F238E27FC236}">
                <a16:creationId xmlns:a16="http://schemas.microsoft.com/office/drawing/2014/main" id="{15A72848-1F57-79C6-B3D0-3C50289A4253}"/>
              </a:ext>
            </a:extLst>
          </p:cNvPr>
          <p:cNvSpPr>
            <a:spLocks noChangeArrowheads="1" noTextEdit="1"/>
          </p:cNvSpPr>
          <p:nvPr>
            <p:ph type="sldImg"/>
          </p:nvPr>
        </p:nvSpPr>
        <p:spPr>
          <a:xfrm>
            <a:off x="1133475" y="690563"/>
            <a:ext cx="4591050" cy="3443287"/>
          </a:xfrm>
          <a:ln cap="flat"/>
        </p:spPr>
      </p:sp>
      <p:sp>
        <p:nvSpPr>
          <p:cNvPr id="6147" name="Rectangle 3">
            <a:extLst>
              <a:ext uri="{FF2B5EF4-FFF2-40B4-BE49-F238E27FC236}">
                <a16:creationId xmlns:a16="http://schemas.microsoft.com/office/drawing/2014/main" id="{70E50AC5-4253-CE79-44DF-ED05E6CAEE58}"/>
              </a:ext>
            </a:extLst>
          </p:cNvPr>
          <p:cNvSpPr>
            <a:spLocks noGrp="1" noChangeArrowheads="1"/>
          </p:cNvSpPr>
          <p:nvPr>
            <p:ph type="body" idx="1"/>
          </p:nvPr>
        </p:nvSpPr>
        <p:spPr>
          <a:noFill/>
          <a:ln/>
        </p:spPr>
        <p:txBody>
          <a:bodyPr/>
          <a:lstStyle/>
          <a:p>
            <a:r>
              <a:rPr lang="en-US" altLang="LID4096"/>
              <a:t> </a:t>
            </a:r>
          </a:p>
          <a:p>
            <a:endParaRPr lang="en-US" altLang="LID4096"/>
          </a:p>
          <a:p>
            <a:r>
              <a:rPr lang="en-US" altLang="LID4096"/>
              <a:t>Nowadays, as there is an increasing need to support the development of software projects in a distributed setting, in which the customers and developers of the software find themselves in environments that cross organizational and national boundaries, we argue that requirements engineering processes should be supported at distance also. Moreover, we argue that distributed groupware environments that support a </a:t>
            </a:r>
            <a:r>
              <a:rPr lang="en-US" altLang="LID4096" i="1"/>
              <a:t>cooperative</a:t>
            </a:r>
            <a:r>
              <a:rPr lang="en-US" altLang="LID4096"/>
              <a:t> requirements engineering process should be in place so that the stakeholders can negotiate the requirements of the software to be developed.</a:t>
            </a:r>
          </a:p>
          <a:p>
            <a:endParaRPr lang="en-US" altLang="LID4096"/>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3D8E700-5C7C-62AD-2FA7-6B42912C9AF2}"/>
              </a:ext>
            </a:extLst>
          </p:cNvPr>
          <p:cNvSpPr>
            <a:spLocks noGrp="1" noChangeArrowheads="1"/>
          </p:cNvSpPr>
          <p:nvPr>
            <p:ph type="sldNum" sz="quarter" idx="5"/>
          </p:nvPr>
        </p:nvSpPr>
        <p:spPr>
          <a:ln/>
        </p:spPr>
        <p:txBody>
          <a:bodyPr/>
          <a:lstStyle/>
          <a:p>
            <a:fld id="{DEF9D835-345F-4EAE-916D-CE7540049C3F}" type="slidenum">
              <a:rPr lang="en-US" altLang="LID4096"/>
              <a:pPr/>
              <a:t>2</a:t>
            </a:fld>
            <a:endParaRPr lang="en-US" altLang="LID4096"/>
          </a:p>
        </p:txBody>
      </p:sp>
      <p:sp>
        <p:nvSpPr>
          <p:cNvPr id="92162" name="Rectangle 2">
            <a:extLst>
              <a:ext uri="{FF2B5EF4-FFF2-40B4-BE49-F238E27FC236}">
                <a16:creationId xmlns:a16="http://schemas.microsoft.com/office/drawing/2014/main" id="{8976FCEB-F98C-4002-A80E-171C5DBC6A5A}"/>
              </a:ext>
            </a:extLst>
          </p:cNvPr>
          <p:cNvSpPr>
            <a:spLocks noChangeArrowheads="1" noTextEdit="1"/>
          </p:cNvSpPr>
          <p:nvPr>
            <p:ph type="sldImg"/>
          </p:nvPr>
        </p:nvSpPr>
        <p:spPr>
          <a:xfrm>
            <a:off x="1139825" y="695325"/>
            <a:ext cx="4578350" cy="3433763"/>
          </a:xfrm>
          <a:ln/>
        </p:spPr>
      </p:sp>
      <p:sp>
        <p:nvSpPr>
          <p:cNvPr id="92163" name="Rectangle 3">
            <a:extLst>
              <a:ext uri="{FF2B5EF4-FFF2-40B4-BE49-F238E27FC236}">
                <a16:creationId xmlns:a16="http://schemas.microsoft.com/office/drawing/2014/main" id="{7B51027A-11A0-27DC-11FC-17987779EC6B}"/>
              </a:ext>
            </a:extLst>
          </p:cNvPr>
          <p:cNvSpPr>
            <a:spLocks noGrp="1" noChangeArrowheads="1"/>
          </p:cNvSpPr>
          <p:nvPr>
            <p:ph type="body" idx="1"/>
          </p:nvPr>
        </p:nvSpPr>
        <p:spPr/>
        <p:txBody>
          <a:bodyPr/>
          <a:lstStyle/>
          <a:p>
            <a:r>
              <a:rPr lang="en-US" altLang="LID4096"/>
              <a:t>Our paper considers ways that groupware can support how a distributed team gathers requirements through a negotiation process.</a:t>
            </a:r>
          </a:p>
          <a:p>
            <a:endParaRPr lang="en-US" altLang="LID4096"/>
          </a:p>
          <a:p>
            <a:r>
              <a:rPr lang="en-US" altLang="LID4096"/>
              <a:t>The talk will present our view on the requirements negotiation process and describe features of groupware systems that are relevant to such a process.</a:t>
            </a:r>
          </a:p>
          <a:p>
            <a:r>
              <a:rPr lang="en-US" altLang="LID4096"/>
              <a:t>A short video will introduce a particular groupware called TeamWave that has been developed at the Univ. of Calgary, and that meets these design factors. </a:t>
            </a:r>
          </a:p>
          <a:p>
            <a:r>
              <a:rPr lang="en-US" altLang="LID4096"/>
              <a:t>Then the system is presented as an enabling technology for the req negotiaion. A scenario of use, a customization of TeamWave to the req neg process will be illustrated. And future work will be discussed.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53AD62-F23B-105A-AAF9-B6595499CA1B}"/>
              </a:ext>
            </a:extLst>
          </p:cNvPr>
          <p:cNvSpPr>
            <a:spLocks noGrp="1" noChangeArrowheads="1"/>
          </p:cNvSpPr>
          <p:nvPr>
            <p:ph type="sldNum" sz="quarter" idx="5"/>
          </p:nvPr>
        </p:nvSpPr>
        <p:spPr>
          <a:ln/>
        </p:spPr>
        <p:txBody>
          <a:bodyPr/>
          <a:lstStyle/>
          <a:p>
            <a:fld id="{262081DC-16E0-4693-B1F8-0766203901F5}" type="slidenum">
              <a:rPr lang="en-US" altLang="LID4096"/>
              <a:pPr/>
              <a:t>3</a:t>
            </a:fld>
            <a:endParaRPr lang="en-US" altLang="LID4096"/>
          </a:p>
        </p:txBody>
      </p:sp>
      <p:sp>
        <p:nvSpPr>
          <p:cNvPr id="8196" name="Rectangle 4">
            <a:extLst>
              <a:ext uri="{FF2B5EF4-FFF2-40B4-BE49-F238E27FC236}">
                <a16:creationId xmlns:a16="http://schemas.microsoft.com/office/drawing/2014/main" id="{6D8B1B21-E58F-5465-FF48-192C940F9352}"/>
              </a:ext>
            </a:extLst>
          </p:cNvPr>
          <p:cNvSpPr>
            <a:spLocks noChangeArrowheads="1" noTextEdit="1"/>
          </p:cNvSpPr>
          <p:nvPr>
            <p:ph type="sldImg"/>
          </p:nvPr>
        </p:nvSpPr>
        <p:spPr>
          <a:xfrm>
            <a:off x="1139825" y="695325"/>
            <a:ext cx="4578350" cy="3433763"/>
          </a:xfrm>
          <a:ln/>
        </p:spPr>
      </p:sp>
      <p:sp>
        <p:nvSpPr>
          <p:cNvPr id="8197" name="Rectangle 5">
            <a:extLst>
              <a:ext uri="{FF2B5EF4-FFF2-40B4-BE49-F238E27FC236}">
                <a16:creationId xmlns:a16="http://schemas.microsoft.com/office/drawing/2014/main" id="{CD21B195-97AB-7114-C5BF-7AF31224CF83}"/>
              </a:ext>
            </a:extLst>
          </p:cNvPr>
          <p:cNvSpPr>
            <a:spLocks noGrp="1" noChangeArrowheads="1"/>
          </p:cNvSpPr>
          <p:nvPr>
            <p:ph type="body" idx="1"/>
          </p:nvPr>
        </p:nvSpPr>
        <p:spPr/>
        <p:txBody>
          <a:bodyPr/>
          <a:lstStyle/>
          <a:p>
            <a:r>
              <a:rPr lang="en-US" altLang="LID4096"/>
              <a:t>Our view on the Re process is that negotiation among stakeholders is involved at any stage of the process. Requirements are regarded as the result of a negotiation process that goes beyond the one way transfer of knowledge from the customer to the interviewer. It is actually a highly cooperative process, in which the communication among the participant is much more about developing an understanding of each other’s views and perspectives, about sharing knowledge and about learning as a result of shared experience.</a:t>
            </a:r>
          </a:p>
          <a:p>
            <a:r>
              <a:rPr lang="en-US" altLang="LID4096"/>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973C72F-6BB8-0861-C921-A0DEAA21DFEE}"/>
              </a:ext>
            </a:extLst>
          </p:cNvPr>
          <p:cNvSpPr>
            <a:spLocks noGrp="1" noChangeArrowheads="1"/>
          </p:cNvSpPr>
          <p:nvPr>
            <p:ph type="sldNum" sz="quarter" idx="5"/>
          </p:nvPr>
        </p:nvSpPr>
        <p:spPr>
          <a:ln/>
        </p:spPr>
        <p:txBody>
          <a:bodyPr/>
          <a:lstStyle/>
          <a:p>
            <a:fld id="{3C5067CE-BFF0-41B8-A7BC-CD68F7E4956A}" type="slidenum">
              <a:rPr lang="en-US" altLang="LID4096"/>
              <a:pPr/>
              <a:t>4</a:t>
            </a:fld>
            <a:endParaRPr lang="en-US" altLang="LID4096"/>
          </a:p>
        </p:txBody>
      </p:sp>
      <p:sp>
        <p:nvSpPr>
          <p:cNvPr id="10242" name="Rectangle 2">
            <a:extLst>
              <a:ext uri="{FF2B5EF4-FFF2-40B4-BE49-F238E27FC236}">
                <a16:creationId xmlns:a16="http://schemas.microsoft.com/office/drawing/2014/main" id="{A5D93B48-4576-B564-511D-38740EFF4DCE}"/>
              </a:ext>
            </a:extLst>
          </p:cNvPr>
          <p:cNvSpPr>
            <a:spLocks noChangeArrowheads="1" noTextEdit="1"/>
          </p:cNvSpPr>
          <p:nvPr>
            <p:ph type="sldImg"/>
          </p:nvPr>
        </p:nvSpPr>
        <p:spPr>
          <a:xfrm>
            <a:off x="1139825" y="695325"/>
            <a:ext cx="4578350" cy="3433763"/>
          </a:xfrm>
          <a:ln cap="flat"/>
        </p:spPr>
      </p:sp>
      <p:sp>
        <p:nvSpPr>
          <p:cNvPr id="10243" name="Rectangle 3">
            <a:extLst>
              <a:ext uri="{FF2B5EF4-FFF2-40B4-BE49-F238E27FC236}">
                <a16:creationId xmlns:a16="http://schemas.microsoft.com/office/drawing/2014/main" id="{C0F370AE-3B58-13EA-F91D-8FBFD5CF6F5C}"/>
              </a:ext>
            </a:extLst>
          </p:cNvPr>
          <p:cNvSpPr>
            <a:spLocks noGrp="1" noChangeArrowheads="1"/>
          </p:cNvSpPr>
          <p:nvPr>
            <p:ph type="body" idx="1"/>
          </p:nvPr>
        </p:nvSpPr>
        <p:spPr>
          <a:xfrm>
            <a:off x="838200" y="4191000"/>
            <a:ext cx="5867400" cy="4135438"/>
          </a:xfrm>
          <a:noFill/>
          <a:ln/>
        </p:spPr>
        <p:txBody>
          <a:bodyPr/>
          <a:lstStyle/>
          <a:p>
            <a:r>
              <a:rPr lang="en-US" altLang="LID4096"/>
              <a:t>Group session approaches to the Requirements engineering process involve the right stakeholders meeting in the same room, eliciting, discussing, analyzing and negotiating requirements.</a:t>
            </a:r>
          </a:p>
          <a:p>
            <a:endParaRPr lang="en-US" altLang="LID4096"/>
          </a:p>
          <a:p>
            <a:r>
              <a:rPr lang="en-US" altLang="LID4096"/>
              <a:t>Macaulay describes a set of general characteristics of group session approaches and I would like to present them here as they represent a start in discussing groupware support for requirements negotiation.</a:t>
            </a:r>
          </a:p>
          <a:p>
            <a:endParaRPr lang="en-US" altLang="LID4096"/>
          </a:p>
          <a:p>
            <a:r>
              <a:rPr lang="en-US" altLang="LID4096"/>
              <a:t>So, group session approaches are characterized by a rich communication medium. A great deal can be achieved when members can see each other and are sensitive to one another’s behavior and reactions. This is very important for the facilitator who uses the visual cues to identify when a problem is developing.</a:t>
            </a:r>
          </a:p>
          <a:p>
            <a:r>
              <a:rPr lang="en-US" altLang="LID4096"/>
              <a:t>Using the visual cues, members coordinate and control the shared objects and, helped by the facilitator, the group achieves a common understanding of the work process by agreeing on the roles of each individual, setting the agenda, the objectives, deadlines and so on.</a:t>
            </a:r>
          </a:p>
          <a:p>
            <a:r>
              <a:rPr lang="en-US" altLang="LID4096"/>
              <a:t>Group meetings share the workspace. For example, whiteboards and flipcharts are used during meetings to write down ideas or draw diagrams that are visible to all the participants</a:t>
            </a:r>
          </a:p>
          <a:p>
            <a:r>
              <a:rPr lang="en-US" altLang="LID4096"/>
              <a:t>Most of the group meetings are decision making meetings, concerning maybe the objectives of the common task of the group or other outcomes of the meeting.</a:t>
            </a:r>
          </a:p>
          <a:p>
            <a:r>
              <a:rPr lang="en-US" altLang="LID4096"/>
              <a:t>And, as mentioned many times, the facilitator plays a key role in managing the group dynamics, in facilitating the communication during the meeting.</a:t>
            </a:r>
          </a:p>
          <a:p>
            <a:r>
              <a:rPr lang="en-US" altLang="LID4096"/>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B01B13-5775-D378-2FC5-9848500486F3}"/>
              </a:ext>
            </a:extLst>
          </p:cNvPr>
          <p:cNvSpPr>
            <a:spLocks noGrp="1" noChangeArrowheads="1"/>
          </p:cNvSpPr>
          <p:nvPr>
            <p:ph type="sldNum" sz="quarter" idx="5"/>
          </p:nvPr>
        </p:nvSpPr>
        <p:spPr>
          <a:ln/>
        </p:spPr>
        <p:txBody>
          <a:bodyPr/>
          <a:lstStyle/>
          <a:p>
            <a:fld id="{E43D6E65-B80C-4EDE-8FEC-519C30E8DF29}" type="slidenum">
              <a:rPr lang="en-US" altLang="LID4096"/>
              <a:pPr/>
              <a:t>5</a:t>
            </a:fld>
            <a:endParaRPr lang="en-US" altLang="LID4096"/>
          </a:p>
        </p:txBody>
      </p:sp>
      <p:sp>
        <p:nvSpPr>
          <p:cNvPr id="95234" name="Rectangle 2">
            <a:extLst>
              <a:ext uri="{FF2B5EF4-FFF2-40B4-BE49-F238E27FC236}">
                <a16:creationId xmlns:a16="http://schemas.microsoft.com/office/drawing/2014/main" id="{54E72B68-DB88-70F2-17F6-B42F997BF855}"/>
              </a:ext>
            </a:extLst>
          </p:cNvPr>
          <p:cNvSpPr>
            <a:spLocks noChangeArrowheads="1" noTextEdit="1"/>
          </p:cNvSpPr>
          <p:nvPr>
            <p:ph type="sldImg"/>
          </p:nvPr>
        </p:nvSpPr>
        <p:spPr>
          <a:xfrm>
            <a:off x="1139825" y="695325"/>
            <a:ext cx="4578350" cy="3433763"/>
          </a:xfrm>
          <a:ln/>
        </p:spPr>
      </p:sp>
      <p:sp>
        <p:nvSpPr>
          <p:cNvPr id="95235" name="Rectangle 3">
            <a:extLst>
              <a:ext uri="{FF2B5EF4-FFF2-40B4-BE49-F238E27FC236}">
                <a16:creationId xmlns:a16="http://schemas.microsoft.com/office/drawing/2014/main" id="{F3A60C60-1EC9-9285-9B15-BF4FECD7AE1A}"/>
              </a:ext>
            </a:extLst>
          </p:cNvPr>
          <p:cNvSpPr>
            <a:spLocks noGrp="1" noChangeArrowheads="1"/>
          </p:cNvSpPr>
          <p:nvPr>
            <p:ph type="body" idx="1"/>
          </p:nvPr>
        </p:nvSpPr>
        <p:spPr/>
        <p:txBody>
          <a:bodyPr/>
          <a:lstStyle/>
          <a:p>
            <a:r>
              <a:rPr lang="en-US" altLang="LID4096"/>
              <a:t>However, this rich communication medium breaks down when stakeholders are separated by distance and communication channels include mainly regular mail, electronic mail and telephone. Therefore, we look at features of existing groupware that are relevant to the distributed req negotiation process.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AEA0032-AB9A-7BDD-9FF8-6D77C6955C61}"/>
              </a:ext>
            </a:extLst>
          </p:cNvPr>
          <p:cNvSpPr>
            <a:spLocks noGrp="1" noChangeArrowheads="1"/>
          </p:cNvSpPr>
          <p:nvPr>
            <p:ph type="sldNum" sz="quarter" idx="5"/>
          </p:nvPr>
        </p:nvSpPr>
        <p:spPr>
          <a:ln/>
        </p:spPr>
        <p:txBody>
          <a:bodyPr/>
          <a:lstStyle/>
          <a:p>
            <a:fld id="{1B0A4BB7-E904-4BE2-A392-ED3C66C1D386}" type="slidenum">
              <a:rPr lang="en-US" altLang="LID4096"/>
              <a:pPr/>
              <a:t>6</a:t>
            </a:fld>
            <a:endParaRPr lang="en-US" altLang="LID4096"/>
          </a:p>
        </p:txBody>
      </p:sp>
      <p:sp>
        <p:nvSpPr>
          <p:cNvPr id="12290" name="Rectangle 2">
            <a:extLst>
              <a:ext uri="{FF2B5EF4-FFF2-40B4-BE49-F238E27FC236}">
                <a16:creationId xmlns:a16="http://schemas.microsoft.com/office/drawing/2014/main" id="{E2EC94CF-934F-624B-D3F5-12C034D70E14}"/>
              </a:ext>
            </a:extLst>
          </p:cNvPr>
          <p:cNvSpPr>
            <a:spLocks noChangeArrowheads="1" noTextEdit="1"/>
          </p:cNvSpPr>
          <p:nvPr>
            <p:ph type="sldImg"/>
          </p:nvPr>
        </p:nvSpPr>
        <p:spPr>
          <a:xfrm>
            <a:off x="1139825" y="695325"/>
            <a:ext cx="4578350" cy="3433763"/>
          </a:xfrm>
          <a:ln cap="flat"/>
        </p:spPr>
      </p:sp>
      <p:sp>
        <p:nvSpPr>
          <p:cNvPr id="12291" name="Rectangle 3">
            <a:extLst>
              <a:ext uri="{FF2B5EF4-FFF2-40B4-BE49-F238E27FC236}">
                <a16:creationId xmlns:a16="http://schemas.microsoft.com/office/drawing/2014/main" id="{29EB94AD-0A8C-3EF7-845F-D2C73510B2E9}"/>
              </a:ext>
            </a:extLst>
          </p:cNvPr>
          <p:cNvSpPr>
            <a:spLocks noGrp="1" noChangeArrowheads="1"/>
          </p:cNvSpPr>
          <p:nvPr>
            <p:ph type="body" idx="1"/>
          </p:nvPr>
        </p:nvSpPr>
        <p:spPr>
          <a:xfrm>
            <a:off x="609600" y="4191000"/>
            <a:ext cx="6019800" cy="4135438"/>
          </a:xfrm>
          <a:noFill/>
          <a:ln/>
        </p:spPr>
        <p:txBody>
          <a:bodyPr/>
          <a:lstStyle/>
          <a:p>
            <a:r>
              <a:rPr lang="en-US" altLang="LID4096"/>
              <a:t>While groupware for distributed collaboration is well studied in the area of CSCW and groupware systems have been developed to support different aspects of group session approaches, little attention has been given to and remarkably few studies research the distributed req negotiation process. However, a number of design factors are highly relevant to the req negotiation. They include support for teledata, telepresence, synchronous/asynchronous collaboration:</a:t>
            </a:r>
          </a:p>
          <a:p>
            <a:r>
              <a:rPr lang="en-US" altLang="LID4096" b="1"/>
              <a:t>teledata</a:t>
            </a:r>
            <a:r>
              <a:rPr lang="en-US" altLang="LID4096"/>
              <a:t>:  which is about bringing materials in the shared workspace, is important for the collaboration over the requirements representations such as diagrams or lists. The participants should be able to work collaboratively as they would do on a shared physical whiteboard, for example. It is also important for the creation, manipulation and coordination of shared objects, essential during discussions of req repr, in the shared workspace. Teledata must be provided to avoid the multiplication of materials, the team members being notified about any changes to the artifacts. Any groupware should prevent the drawing and redrawing of the same task hierarchy diagram, for example. </a:t>
            </a:r>
          </a:p>
          <a:p>
            <a:r>
              <a:rPr lang="en-US" altLang="LID4096" b="1"/>
              <a:t>Telepresence</a:t>
            </a:r>
            <a:r>
              <a:rPr lang="en-US" altLang="LID4096"/>
              <a:t>: which is about providing the feeling of being in the same room, is essential in achieving a common understanding of the process, group dynamics, to enrich the communication medium, for the coordination of shared objects.</a:t>
            </a:r>
          </a:p>
          <a:p>
            <a:r>
              <a:rPr lang="en-US" altLang="LID4096" b="1"/>
              <a:t>Synchronous collaboration</a:t>
            </a:r>
            <a:r>
              <a:rPr lang="en-US" altLang="LID4096"/>
              <a:t> is important in sharing the workspace and coordination of the shared objects. Any groupware should allow the partic. to access the meeting artifacts, the diagrams or any other shared objects in the meeting, in real time, as they would do in a physical meeting.</a:t>
            </a:r>
          </a:p>
          <a:p>
            <a:r>
              <a:rPr lang="en-US" altLang="LID4096" b="1"/>
              <a:t>asynch collaboration: es</a:t>
            </a:r>
            <a:r>
              <a:rPr lang="en-US" altLang="LID4096"/>
              <a:t>pecially important for distance separated members, working across time zones; they can work individually and contribute to the group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BA1F364-20C3-3A53-106A-08D0D06FD4FA}"/>
              </a:ext>
            </a:extLst>
          </p:cNvPr>
          <p:cNvSpPr>
            <a:spLocks noGrp="1" noChangeArrowheads="1"/>
          </p:cNvSpPr>
          <p:nvPr>
            <p:ph type="sldNum" sz="quarter" idx="5"/>
          </p:nvPr>
        </p:nvSpPr>
        <p:spPr>
          <a:ln/>
        </p:spPr>
        <p:txBody>
          <a:bodyPr/>
          <a:lstStyle/>
          <a:p>
            <a:fld id="{649E7EAF-0C7B-46D7-8473-588D6839F249}" type="slidenum">
              <a:rPr lang="en-US" altLang="LID4096"/>
              <a:pPr/>
              <a:t>7</a:t>
            </a:fld>
            <a:endParaRPr lang="en-US" altLang="LID4096"/>
          </a:p>
        </p:txBody>
      </p:sp>
      <p:sp>
        <p:nvSpPr>
          <p:cNvPr id="14338" name="Rectangle 2">
            <a:extLst>
              <a:ext uri="{FF2B5EF4-FFF2-40B4-BE49-F238E27FC236}">
                <a16:creationId xmlns:a16="http://schemas.microsoft.com/office/drawing/2014/main" id="{3D4CECFD-ACB6-6D03-3C0B-6C12964DBFD4}"/>
              </a:ext>
            </a:extLst>
          </p:cNvPr>
          <p:cNvSpPr>
            <a:spLocks noChangeArrowheads="1" noTextEdit="1"/>
          </p:cNvSpPr>
          <p:nvPr>
            <p:ph type="sldImg"/>
          </p:nvPr>
        </p:nvSpPr>
        <p:spPr>
          <a:xfrm>
            <a:off x="1139825" y="695325"/>
            <a:ext cx="4578350" cy="3433763"/>
          </a:xfrm>
          <a:ln cap="flat"/>
        </p:spPr>
      </p:sp>
      <p:sp>
        <p:nvSpPr>
          <p:cNvPr id="14339" name="Rectangle 3">
            <a:extLst>
              <a:ext uri="{FF2B5EF4-FFF2-40B4-BE49-F238E27FC236}">
                <a16:creationId xmlns:a16="http://schemas.microsoft.com/office/drawing/2014/main" id="{75B20B75-67D0-4FB4-9664-BC12B7B84C09}"/>
              </a:ext>
            </a:extLst>
          </p:cNvPr>
          <p:cNvSpPr>
            <a:spLocks noGrp="1" noChangeArrowheads="1"/>
          </p:cNvSpPr>
          <p:nvPr>
            <p:ph type="body" idx="1"/>
          </p:nvPr>
        </p:nvSpPr>
        <p:spPr>
          <a:noFill/>
          <a:ln/>
        </p:spPr>
        <p:txBody>
          <a:bodyPr/>
          <a:lstStyle/>
          <a:p>
            <a:endParaRPr lang="en-US" altLang="LID4096"/>
          </a:p>
          <a:p>
            <a:r>
              <a:rPr lang="en-US" altLang="LID4096"/>
              <a:t>We present TeamWave as an enabling technology for req negotiation process. </a:t>
            </a:r>
          </a:p>
          <a:p>
            <a:r>
              <a:rPr lang="en-US" altLang="LID4096"/>
              <a:t>The system has been developed at the Univ of Calgary and it implements a room-based metaphor. It supports group and individual work as well, through its collaborative tools present in any room of the system. </a:t>
            </a:r>
          </a:p>
          <a:p>
            <a:r>
              <a:rPr lang="en-US" altLang="LID4096"/>
              <a:t>The participants can connect to the system and work in a synchronous manner, when telepresence is supported by multiple telepointers visible in the shared workspace, the participants  being able to collaboratively manipulate the shared objects in a room, or work in a asynchronous manner, connecting to the system at their choice. </a:t>
            </a:r>
          </a:p>
          <a:p>
            <a:r>
              <a:rPr lang="en-US" altLang="LID4096"/>
              <a:t>The system provides a fully persistent environment in which not only the content of a room persists, but also versions of rooms and their objects can be retrieved at any time. </a:t>
            </a:r>
          </a:p>
          <a:p>
            <a:r>
              <a:rPr lang="en-US" altLang="LID4096"/>
              <a:t>The next short video will step you through the features of this system. It has been realized at the Univ of Calgary by its developers.</a:t>
            </a:r>
          </a:p>
          <a:p>
            <a:r>
              <a:rPr lang="en-US" altLang="LID4096" i="1"/>
              <a:t>Show video here</a:t>
            </a:r>
            <a:r>
              <a:rPr lang="en-US" altLang="LID4096"/>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97BA52-BB79-253F-1143-8BA620AE448C}"/>
              </a:ext>
            </a:extLst>
          </p:cNvPr>
          <p:cNvSpPr>
            <a:spLocks noGrp="1" noChangeArrowheads="1"/>
          </p:cNvSpPr>
          <p:nvPr>
            <p:ph type="sldNum" sz="quarter" idx="5"/>
          </p:nvPr>
        </p:nvSpPr>
        <p:spPr>
          <a:ln/>
        </p:spPr>
        <p:txBody>
          <a:bodyPr/>
          <a:lstStyle/>
          <a:p>
            <a:fld id="{308D8FD3-30D4-4FC4-96D5-D0F1D57F9481}" type="slidenum">
              <a:rPr lang="en-US" altLang="LID4096"/>
              <a:pPr/>
              <a:t>8</a:t>
            </a:fld>
            <a:endParaRPr lang="en-US" altLang="LID4096"/>
          </a:p>
        </p:txBody>
      </p:sp>
      <p:sp>
        <p:nvSpPr>
          <p:cNvPr id="96258" name="Rectangle 2">
            <a:extLst>
              <a:ext uri="{FF2B5EF4-FFF2-40B4-BE49-F238E27FC236}">
                <a16:creationId xmlns:a16="http://schemas.microsoft.com/office/drawing/2014/main" id="{CA1F6E63-78B7-699E-BA33-F732ADD2D832}"/>
              </a:ext>
            </a:extLst>
          </p:cNvPr>
          <p:cNvSpPr>
            <a:spLocks noChangeArrowheads="1" noTextEdit="1"/>
          </p:cNvSpPr>
          <p:nvPr>
            <p:ph type="sldImg"/>
          </p:nvPr>
        </p:nvSpPr>
        <p:spPr>
          <a:xfrm>
            <a:off x="1139825" y="695325"/>
            <a:ext cx="4578350" cy="3433763"/>
          </a:xfrm>
          <a:ln/>
        </p:spPr>
      </p:sp>
      <p:sp>
        <p:nvSpPr>
          <p:cNvPr id="96259" name="Rectangle 3">
            <a:extLst>
              <a:ext uri="{FF2B5EF4-FFF2-40B4-BE49-F238E27FC236}">
                <a16:creationId xmlns:a16="http://schemas.microsoft.com/office/drawing/2014/main" id="{CF81CD9A-C5C0-F5F5-B2ED-0220AE8D0374}"/>
              </a:ext>
            </a:extLst>
          </p:cNvPr>
          <p:cNvSpPr>
            <a:spLocks noGrp="1" noChangeArrowheads="1"/>
          </p:cNvSpPr>
          <p:nvPr>
            <p:ph type="body" idx="1"/>
          </p:nvPr>
        </p:nvSpPr>
        <p:spPr/>
        <p:txBody>
          <a:bodyPr/>
          <a:lstStyle/>
          <a:p>
            <a:r>
              <a:rPr lang="en-US" altLang="LID4096"/>
              <a:t>So, it’s been argued that TeamWave can support collaborative activities of a distributed group. </a:t>
            </a:r>
          </a:p>
          <a:p>
            <a:r>
              <a:rPr lang="en-US" altLang="LID4096"/>
              <a:t>The next part of my talk will describe how TW was customized to support the RE process, by creating a meeting space for the distributed team.The emphasis will be placed on the collaboration of stakeholders with different views and perspectives in the process, during the req acquisition and traceability, two activities identified as major problems in RE. </a:t>
            </a:r>
          </a:p>
          <a:p>
            <a:endParaRPr lang="en-US" altLang="LID4096"/>
          </a:p>
          <a:p>
            <a:r>
              <a:rPr lang="en-US" altLang="LID4096"/>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A0378D9-5C28-11DD-BB94-6ACF6F0CDBCA}"/>
              </a:ext>
            </a:extLst>
          </p:cNvPr>
          <p:cNvSpPr>
            <a:spLocks noGrp="1" noChangeArrowheads="1"/>
          </p:cNvSpPr>
          <p:nvPr>
            <p:ph type="sldNum" sz="quarter" idx="5"/>
          </p:nvPr>
        </p:nvSpPr>
        <p:spPr>
          <a:ln/>
        </p:spPr>
        <p:txBody>
          <a:bodyPr/>
          <a:lstStyle/>
          <a:p>
            <a:fld id="{9289438E-A00F-4A36-89A0-5D4EF7B6869F}" type="slidenum">
              <a:rPr lang="en-US" altLang="LID4096"/>
              <a:pPr/>
              <a:t>9</a:t>
            </a:fld>
            <a:endParaRPr lang="en-US" altLang="LID4096"/>
          </a:p>
        </p:txBody>
      </p:sp>
      <p:sp>
        <p:nvSpPr>
          <p:cNvPr id="97282" name="Rectangle 2">
            <a:extLst>
              <a:ext uri="{FF2B5EF4-FFF2-40B4-BE49-F238E27FC236}">
                <a16:creationId xmlns:a16="http://schemas.microsoft.com/office/drawing/2014/main" id="{88549702-8993-B037-EDEB-87C840E9E054}"/>
              </a:ext>
            </a:extLst>
          </p:cNvPr>
          <p:cNvSpPr>
            <a:spLocks noChangeArrowheads="1" noTextEdit="1"/>
          </p:cNvSpPr>
          <p:nvPr>
            <p:ph type="sldImg"/>
          </p:nvPr>
        </p:nvSpPr>
        <p:spPr>
          <a:xfrm>
            <a:off x="1139825" y="695325"/>
            <a:ext cx="4578350" cy="3433763"/>
          </a:xfrm>
          <a:ln/>
        </p:spPr>
      </p:sp>
      <p:sp>
        <p:nvSpPr>
          <p:cNvPr id="97283" name="Rectangle 3">
            <a:extLst>
              <a:ext uri="{FF2B5EF4-FFF2-40B4-BE49-F238E27FC236}">
                <a16:creationId xmlns:a16="http://schemas.microsoft.com/office/drawing/2014/main" id="{2A9E7B43-37FE-8FBF-4CFC-60119CFACA13}"/>
              </a:ext>
            </a:extLst>
          </p:cNvPr>
          <p:cNvSpPr>
            <a:spLocks noGrp="1" noChangeArrowheads="1"/>
          </p:cNvSpPr>
          <p:nvPr>
            <p:ph type="body" idx="1"/>
          </p:nvPr>
        </p:nvSpPr>
        <p:spPr/>
        <p:txBody>
          <a:bodyPr/>
          <a:lstStyle/>
          <a:p>
            <a:r>
              <a:rPr lang="en-US" altLang="LID4096" i="1"/>
              <a:t>The actual system will be shown here. These are slides showing which rooms will be shown, used as backups.</a:t>
            </a:r>
          </a:p>
          <a:p>
            <a:r>
              <a:rPr lang="en-US" altLang="LID4096"/>
              <a:t>Unlike many other group decision support systems, the room metaphor in TW does not impose any direct support for meeting processes. It is rather the social interaction of the group that dictates what a room can be used for. </a:t>
            </a:r>
          </a:p>
          <a:p>
            <a:r>
              <a:rPr lang="en-US" altLang="LID4096"/>
              <a:t>The scenario presented here portrays a requirements negotiation process for a library system. </a:t>
            </a:r>
          </a:p>
          <a:p>
            <a:r>
              <a:rPr lang="en-US" altLang="LID4096"/>
              <a:t>For example, this is the Planner room which has been created to capture the major steps in the RE process. The diagram in the room indicates an iterative process, where the members step through the discovery, refinement of requirements, analysis of perspectives and the discussion of prototypes. What make this special however is that this diagram is actually a navigation space where each icon is a doorway into another room that in turn has been prepared to support a particular activity in the process. For example, our scenario used the Scope definition room during the expression of views over the concept of a book and we’ll go there right now.</a:t>
            </a:r>
          </a:p>
          <a:p>
            <a:r>
              <a:rPr lang="en-US" altLang="LID4096" i="1"/>
              <a:t>Switch to the Scope Definition room by clicking on its icon.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000943-1F6B-76A3-D63C-80EDE798C047}"/>
              </a:ext>
            </a:extLst>
          </p:cNvPr>
          <p:cNvSpPr>
            <a:spLocks noGrp="1" noChangeArrowheads="1"/>
          </p:cNvSpPr>
          <p:nvPr>
            <p:ph type="sldNum" sz="quarter" idx="5"/>
          </p:nvPr>
        </p:nvSpPr>
        <p:spPr>
          <a:ln/>
        </p:spPr>
        <p:txBody>
          <a:bodyPr/>
          <a:lstStyle/>
          <a:p>
            <a:fld id="{E28E6CAD-1DCD-49D7-966D-8268ADE444E3}" type="slidenum">
              <a:rPr lang="en-US" altLang="LID4096"/>
              <a:pPr/>
              <a:t>10</a:t>
            </a:fld>
            <a:endParaRPr lang="en-US" altLang="LID4096"/>
          </a:p>
        </p:txBody>
      </p:sp>
      <p:sp>
        <p:nvSpPr>
          <p:cNvPr id="83970" name="Rectangle 2">
            <a:extLst>
              <a:ext uri="{FF2B5EF4-FFF2-40B4-BE49-F238E27FC236}">
                <a16:creationId xmlns:a16="http://schemas.microsoft.com/office/drawing/2014/main" id="{711FEE4E-9193-177B-2A25-1B8963DA934C}"/>
              </a:ext>
            </a:extLst>
          </p:cNvPr>
          <p:cNvSpPr>
            <a:spLocks noChangeArrowheads="1" noTextEdit="1"/>
          </p:cNvSpPr>
          <p:nvPr>
            <p:ph type="sldImg"/>
          </p:nvPr>
        </p:nvSpPr>
        <p:spPr>
          <a:xfrm>
            <a:off x="1139825" y="695325"/>
            <a:ext cx="4578350" cy="3433763"/>
          </a:xfrm>
          <a:ln/>
        </p:spPr>
      </p:sp>
      <p:sp>
        <p:nvSpPr>
          <p:cNvPr id="83971" name="Rectangle 3">
            <a:extLst>
              <a:ext uri="{FF2B5EF4-FFF2-40B4-BE49-F238E27FC236}">
                <a16:creationId xmlns:a16="http://schemas.microsoft.com/office/drawing/2014/main" id="{820402AB-C383-1030-7F82-A309A2B9E4F5}"/>
              </a:ext>
            </a:extLst>
          </p:cNvPr>
          <p:cNvSpPr>
            <a:spLocks noGrp="1" noChangeArrowheads="1"/>
          </p:cNvSpPr>
          <p:nvPr>
            <p:ph type="body" idx="1"/>
          </p:nvPr>
        </p:nvSpPr>
        <p:spPr>
          <a:xfrm>
            <a:off x="457200" y="4364038"/>
            <a:ext cx="6019800" cy="4475162"/>
          </a:xfrm>
        </p:spPr>
        <p:txBody>
          <a:bodyPr/>
          <a:lstStyle/>
          <a:p>
            <a:r>
              <a:rPr lang="en-US" altLang="LID4096"/>
              <a:t>In this room, the participants use the concept map tools to express their views on the book concept. </a:t>
            </a:r>
          </a:p>
          <a:p>
            <a:r>
              <a:rPr lang="en-US" altLang="LID4096"/>
              <a:t>It is important to note that the req negotiation involves stakeholders with different views and expectations over the system to be developed. The identificaiton of  these multiple approaches is a critical issue in Re because there are always problem owners, customers and actors and they have different ways they see the world. Understanding the issues for all these roles in the process is critical. People often formulate the problem wrongly or the wrong problem and then the whole process can only be incorrect.</a:t>
            </a:r>
          </a:p>
          <a:p>
            <a:r>
              <a:rPr lang="en-US" altLang="LID4096"/>
              <a:t>The example of this room describe the real time interaction of participants during the expression of views, using teledata features in Teamwave.</a:t>
            </a:r>
          </a:p>
          <a:p>
            <a:r>
              <a:rPr lang="en-US" altLang="LID4096"/>
              <a:t>We argue that any virtual environment that aims at supporting a distributed req negotiation should enable not only the description of several perspectives, as the partic. do here by the means of these annotated concept maps, but also to foster the development of mutually comprehensible requirements representation. In TeamWave, stakeholders create these representations in real time, synchronously, being helped by the telepointers in figuring out the other’s gestures in the shared workspace, but they can also simultaneously modify and discuss, negotiate around these representations. The expression of these views can be done in a asynchronous manner as well, as the artifacts are stored in the room, without any change. </a:t>
            </a:r>
          </a:p>
          <a:p>
            <a:r>
              <a:rPr lang="en-US" altLang="LID4096"/>
              <a:t>The inhabitants of this room can go to the Planner room any time, by clicking on its icon (</a:t>
            </a:r>
            <a:r>
              <a:rPr lang="en-US" altLang="LID4096" i="1"/>
              <a:t>and click on the icon which is not present in this slide, but will be in the actual room in the system</a:t>
            </a:r>
            <a:r>
              <a:rPr lang="en-US" altLang="LID4096"/>
              <a:t>), and participate in the collaboration in other rooms. </a:t>
            </a:r>
            <a:r>
              <a:rPr lang="en-US" altLang="LID4096" i="1"/>
              <a:t>And switch to the planner room again.</a:t>
            </a:r>
            <a:endParaRPr lang="en-US" altLang="LID4096"/>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C5441C-6D38-2FC6-9552-3B4B19FD0141}"/>
              </a:ext>
            </a:extLst>
          </p:cNvPr>
          <p:cNvSpPr>
            <a:spLocks noGrp="1" noChangeArrowheads="1"/>
          </p:cNvSpPr>
          <p:nvPr>
            <p:ph type="sldNum" sz="quarter" idx="5"/>
          </p:nvPr>
        </p:nvSpPr>
        <p:spPr>
          <a:ln/>
        </p:spPr>
        <p:txBody>
          <a:bodyPr/>
          <a:lstStyle/>
          <a:p>
            <a:fld id="{3C91489F-8D4B-4C2E-AB4D-08B16A1785BF}" type="slidenum">
              <a:rPr lang="en-US" altLang="LID4096"/>
              <a:pPr/>
              <a:t>11</a:t>
            </a:fld>
            <a:endParaRPr lang="en-US" altLang="LID4096"/>
          </a:p>
        </p:txBody>
      </p:sp>
      <p:sp>
        <p:nvSpPr>
          <p:cNvPr id="84994" name="Rectangle 2">
            <a:extLst>
              <a:ext uri="{FF2B5EF4-FFF2-40B4-BE49-F238E27FC236}">
                <a16:creationId xmlns:a16="http://schemas.microsoft.com/office/drawing/2014/main" id="{C71028E9-B763-7BAE-C09E-CDDC204F4E4C}"/>
              </a:ext>
            </a:extLst>
          </p:cNvPr>
          <p:cNvSpPr>
            <a:spLocks noChangeArrowheads="1" noTextEdit="1"/>
          </p:cNvSpPr>
          <p:nvPr>
            <p:ph type="sldImg"/>
          </p:nvPr>
        </p:nvSpPr>
        <p:spPr>
          <a:xfrm>
            <a:off x="1139825" y="695325"/>
            <a:ext cx="4578350" cy="3433763"/>
          </a:xfrm>
          <a:ln/>
        </p:spPr>
      </p:sp>
      <p:sp>
        <p:nvSpPr>
          <p:cNvPr id="84995" name="Rectangle 3">
            <a:extLst>
              <a:ext uri="{FF2B5EF4-FFF2-40B4-BE49-F238E27FC236}">
                <a16:creationId xmlns:a16="http://schemas.microsoft.com/office/drawing/2014/main" id="{E44BDDED-D621-CA93-301B-0CD2C5F8B814}"/>
              </a:ext>
            </a:extLst>
          </p:cNvPr>
          <p:cNvSpPr>
            <a:spLocks noGrp="1" noChangeArrowheads="1"/>
          </p:cNvSpPr>
          <p:nvPr>
            <p:ph type="body" idx="1"/>
          </p:nvPr>
        </p:nvSpPr>
        <p:spPr>
          <a:xfrm>
            <a:off x="304800" y="4364038"/>
            <a:ext cx="6248400" cy="4135437"/>
          </a:xfrm>
        </p:spPr>
        <p:txBody>
          <a:bodyPr/>
          <a:lstStyle/>
          <a:p>
            <a:r>
              <a:rPr lang="en-US" altLang="LID4096" i="1"/>
              <a:t>When I am back to the planner room, I explain</a:t>
            </a:r>
            <a:r>
              <a:rPr lang="en-US" altLang="LID4096"/>
              <a:t>: the participants collaborate this way by connecting to the different rooms of the system. As I mentioned before the negotiation occurs at most of the stages in the RE process. Another negotiation aspect that we looked at in our scenario is the collaboration during the traceability of requirements. Therefore, let’s go to the Worth Proceeding room (</a:t>
            </a:r>
            <a:r>
              <a:rPr lang="en-US" altLang="LID4096" i="1"/>
              <a:t>by clicking on its icon)</a:t>
            </a:r>
            <a:endParaRPr lang="en-US" altLang="LID4096"/>
          </a:p>
          <a:p>
            <a:r>
              <a:rPr lang="en-US" altLang="LID4096"/>
              <a:t>The first issue relevant to groupware is how the system maintains repositories of requirements traces. In this respect, Tw provides “for free” a persistent space and a number of versioning tools. </a:t>
            </a:r>
          </a:p>
          <a:p>
            <a:r>
              <a:rPr lang="en-US" altLang="LID4096"/>
              <a:t>The fully persistent meeting space means here that any diagrams or sketched ideas remain in the room and can be accessed later in the process. </a:t>
            </a:r>
          </a:p>
          <a:p>
            <a:r>
              <a:rPr lang="en-US" altLang="LID4096"/>
              <a:t>The system also maintains a version repository of all rooms and their contents. That means that previous versions of req representations such as diagrams, lists can be retrieved at any time. </a:t>
            </a:r>
          </a:p>
          <a:p>
            <a:r>
              <a:rPr lang="en-US" altLang="LID4096"/>
              <a:t>The second issue relevant to groupware is how partic collaborate while accessing the req documents and artifacts during the req traceability. </a:t>
            </a:r>
          </a:p>
          <a:p>
            <a:r>
              <a:rPr lang="en-US" altLang="LID4096"/>
              <a:t>In this room, the image tool has been used to display a screen snapshot of the prototype created during the process. The partic. use the Web browser tools with entry pages into requirements documents, produced earlier in the process. They collaborate by browsing and discussing various requirements documents, while seeing how well the interface satisfies them. Following the hypertext links, team members trace the representation of the concept ‘book’, analyzing different perspectives over it, and when conflicts, ambiguities or inconsistencies appear, the team can negotiate these perspectives through the system’s collaborative tools.</a:t>
            </a:r>
          </a:p>
          <a:p>
            <a:r>
              <a:rPr lang="en-US" altLang="LID4096"/>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C43493-2214-9081-BECD-D5061A379B2C}"/>
              </a:ext>
            </a:extLst>
          </p:cNvPr>
          <p:cNvSpPr>
            <a:spLocks noGrp="1" noChangeArrowheads="1"/>
          </p:cNvSpPr>
          <p:nvPr>
            <p:ph type="sldNum" sz="quarter" idx="5"/>
          </p:nvPr>
        </p:nvSpPr>
        <p:spPr>
          <a:ln/>
        </p:spPr>
        <p:txBody>
          <a:bodyPr/>
          <a:lstStyle/>
          <a:p>
            <a:fld id="{91B8338B-D6C0-4C97-ADB9-086DC8CEE121}" type="slidenum">
              <a:rPr lang="en-US" altLang="LID4096"/>
              <a:pPr/>
              <a:t>12</a:t>
            </a:fld>
            <a:endParaRPr lang="en-US" altLang="LID4096"/>
          </a:p>
        </p:txBody>
      </p:sp>
      <p:sp>
        <p:nvSpPr>
          <p:cNvPr id="20482" name="Rectangle 2">
            <a:extLst>
              <a:ext uri="{FF2B5EF4-FFF2-40B4-BE49-F238E27FC236}">
                <a16:creationId xmlns:a16="http://schemas.microsoft.com/office/drawing/2014/main" id="{4654849B-3957-2E2A-9EF0-187DDE58BD3E}"/>
              </a:ext>
            </a:extLst>
          </p:cNvPr>
          <p:cNvSpPr>
            <a:spLocks noChangeArrowheads="1" noTextEdit="1"/>
          </p:cNvSpPr>
          <p:nvPr>
            <p:ph type="sldImg"/>
          </p:nvPr>
        </p:nvSpPr>
        <p:spPr>
          <a:xfrm>
            <a:off x="1139825" y="695325"/>
            <a:ext cx="4578350" cy="3433763"/>
          </a:xfrm>
          <a:ln cap="flat"/>
        </p:spPr>
      </p:sp>
      <p:sp>
        <p:nvSpPr>
          <p:cNvPr id="20483" name="Rectangle 3">
            <a:extLst>
              <a:ext uri="{FF2B5EF4-FFF2-40B4-BE49-F238E27FC236}">
                <a16:creationId xmlns:a16="http://schemas.microsoft.com/office/drawing/2014/main" id="{63D4996E-3E05-C608-D5DC-B8B780BF9CF5}"/>
              </a:ext>
            </a:extLst>
          </p:cNvPr>
          <p:cNvSpPr>
            <a:spLocks noGrp="1" noChangeArrowheads="1"/>
          </p:cNvSpPr>
          <p:nvPr>
            <p:ph type="body" idx="1"/>
          </p:nvPr>
        </p:nvSpPr>
        <p:spPr>
          <a:noFill/>
          <a:ln/>
        </p:spPr>
        <p:txBody>
          <a:bodyPr/>
          <a:lstStyle/>
          <a:p>
            <a:r>
              <a:rPr lang="en-US" altLang="LID4096"/>
              <a:t>Therefore, we argued that groupware should be developed to support distributed requirements negotiation. After outlining several general capabilities that groupware should provide, we illustrated by example how systems could support activities specific to RE. This included a creation of a meeting space supporting the overall RE process, as well specific activities such as collaborative expression and negotiation of multiple perspectives. </a:t>
            </a:r>
          </a:p>
          <a:p>
            <a:r>
              <a:rPr lang="en-US" altLang="LID4096"/>
              <a:t>However, be believe that this research is only a start in understanding groupware support for distributed req negotiation. Further research should include studies of real work settings and a number of issues should be addressed. They include: </a:t>
            </a:r>
          </a:p>
          <a:p>
            <a:pPr>
              <a:buFontTx/>
              <a:buChar char="•"/>
            </a:pPr>
            <a:r>
              <a:rPr lang="en-US" altLang="LID4096"/>
              <a:t>How to formally evaluate the effectiveness of the team using the system?</a:t>
            </a:r>
          </a:p>
          <a:p>
            <a:pPr>
              <a:buFontTx/>
              <a:buChar char="•"/>
            </a:pPr>
            <a:r>
              <a:rPr lang="en-US" altLang="LID4096"/>
              <a:t>Do people using the system acquire enough of a shared understanding of requirements and perspectives during the process?</a:t>
            </a:r>
          </a:p>
          <a:p>
            <a:pPr>
              <a:buFontTx/>
              <a:buChar char="•"/>
            </a:pPr>
            <a:r>
              <a:rPr lang="en-US" altLang="LID4096"/>
              <a:t>What support for the facilitator’s role do we actually need to design?</a:t>
            </a:r>
          </a:p>
          <a:p>
            <a:r>
              <a:rPr lang="en-US" altLang="LID4096"/>
              <a:t>We believe that a better understanding of the face-to-face req negotiation phenomena should be achieved before we can design effective groupware for distance collaboration during such processes.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6" name="Group 4">
            <a:extLst>
              <a:ext uri="{FF2B5EF4-FFF2-40B4-BE49-F238E27FC236}">
                <a16:creationId xmlns:a16="http://schemas.microsoft.com/office/drawing/2014/main" id="{B26CE2DC-F17E-3986-D3F4-44EB132E275F}"/>
              </a:ext>
            </a:extLst>
          </p:cNvPr>
          <p:cNvGrpSpPr>
            <a:grpSpLocks/>
          </p:cNvGrpSpPr>
          <p:nvPr/>
        </p:nvGrpSpPr>
        <p:grpSpPr bwMode="auto">
          <a:xfrm>
            <a:off x="-1033463" y="1522413"/>
            <a:ext cx="10177463" cy="5337175"/>
            <a:chOff x="-651" y="959"/>
            <a:chExt cx="6411" cy="3362"/>
          </a:xfrm>
        </p:grpSpPr>
        <p:sp>
          <p:nvSpPr>
            <p:cNvPr id="3074" name="Freeform 2">
              <a:extLst>
                <a:ext uri="{FF2B5EF4-FFF2-40B4-BE49-F238E27FC236}">
                  <a16:creationId xmlns:a16="http://schemas.microsoft.com/office/drawing/2014/main" id="{AE28D40A-7A1F-FC71-3608-9F8BBEC00F20}"/>
                </a:ext>
              </a:extLst>
            </p:cNvPr>
            <p:cNvSpPr>
              <a:spLocks/>
            </p:cNvSpPr>
            <p:nvPr/>
          </p:nvSpPr>
          <p:spPr bwMode="invGray">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folHlink">
                    <a:gamma/>
                    <a:shade val="89804"/>
                    <a:invGamma/>
                  </a:schemeClr>
                </a:gs>
                <a:gs pos="100000">
                  <a:schemeClr val="folHlink"/>
                </a:gs>
              </a:gsLst>
              <a:lin ang="0" scaled="1"/>
            </a:gra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075" name="Arc 3">
              <a:extLst>
                <a:ext uri="{FF2B5EF4-FFF2-40B4-BE49-F238E27FC236}">
                  <a16:creationId xmlns:a16="http://schemas.microsoft.com/office/drawing/2014/main" id="{3EDCFB59-F6D9-98D8-147D-E80BC167BFE3}"/>
                </a:ext>
              </a:extLst>
            </p:cNvPr>
            <p:cNvSpPr>
              <a:spLocks/>
            </p:cNvSpPr>
            <p:nvPr/>
          </p:nvSpPr>
          <p:spPr bwMode="ltGray">
            <a:xfrm>
              <a:off x="-651" y="959"/>
              <a:ext cx="4237" cy="3362"/>
            </a:xfrm>
            <a:custGeom>
              <a:avLst/>
              <a:gdLst>
                <a:gd name="G0" fmla="+- 0 0 0"/>
                <a:gd name="G1" fmla="+- 21360 0 0"/>
                <a:gd name="G2" fmla="+- 21600 0 0"/>
                <a:gd name="T0" fmla="*/ 3211 w 21600"/>
                <a:gd name="T1" fmla="*/ 0 h 21360"/>
                <a:gd name="T2" fmla="*/ 21600 w 21600"/>
                <a:gd name="T3" fmla="*/ 21360 h 21360"/>
                <a:gd name="T4" fmla="*/ 0 w 21600"/>
                <a:gd name="T5" fmla="*/ 21360 h 21360"/>
              </a:gdLst>
              <a:ahLst/>
              <a:cxnLst>
                <a:cxn ang="0">
                  <a:pos x="T0" y="T1"/>
                </a:cxn>
                <a:cxn ang="0">
                  <a:pos x="T2" y="T3"/>
                </a:cxn>
                <a:cxn ang="0">
                  <a:pos x="T4" y="T5"/>
                </a:cxn>
              </a:cxnLst>
              <a:rect l="0" t="0" r="r" b="b"/>
              <a:pathLst>
                <a:path w="21600" h="21360" fill="none" extrusionOk="0">
                  <a:moveTo>
                    <a:pt x="3210" y="0"/>
                  </a:moveTo>
                  <a:cubicBezTo>
                    <a:pt x="13781" y="1589"/>
                    <a:pt x="21600" y="10670"/>
                    <a:pt x="21600" y="21360"/>
                  </a:cubicBezTo>
                </a:path>
                <a:path w="21600" h="21360" stroke="0" extrusionOk="0">
                  <a:moveTo>
                    <a:pt x="3210" y="0"/>
                  </a:moveTo>
                  <a:cubicBezTo>
                    <a:pt x="13781" y="1589"/>
                    <a:pt x="21600" y="10670"/>
                    <a:pt x="21600" y="21360"/>
                  </a:cubicBezTo>
                  <a:lnTo>
                    <a:pt x="0" y="21360"/>
                  </a:lnTo>
                  <a:close/>
                </a:path>
              </a:pathLst>
            </a:custGeom>
            <a:noFill/>
            <a:ln w="12700" cap="rnd">
              <a:solidFill>
                <a:schemeClr val="fo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3077" name="Rectangle 5">
            <a:extLst>
              <a:ext uri="{FF2B5EF4-FFF2-40B4-BE49-F238E27FC236}">
                <a16:creationId xmlns:a16="http://schemas.microsoft.com/office/drawing/2014/main" id="{15EEF181-6913-B044-B770-CBCB4873967D}"/>
              </a:ext>
            </a:extLst>
          </p:cNvPr>
          <p:cNvSpPr>
            <a:spLocks noGrp="1" noChangeArrowheads="1"/>
          </p:cNvSpPr>
          <p:nvPr>
            <p:ph type="ctrTitle" sz="quarter"/>
          </p:nvPr>
        </p:nvSpPr>
        <p:spPr>
          <a:xfrm>
            <a:off x="1293813" y="762000"/>
            <a:ext cx="7772400" cy="1143000"/>
          </a:xfrm>
        </p:spPr>
        <p:txBody>
          <a:bodyPr anchor="b"/>
          <a:lstStyle>
            <a:lvl1pPr>
              <a:defRPr/>
            </a:lvl1pPr>
          </a:lstStyle>
          <a:p>
            <a:pPr lvl="0"/>
            <a:r>
              <a:rPr lang="en-US" altLang="LID4096" noProof="0"/>
              <a:t>Click to edit Master title style</a:t>
            </a:r>
          </a:p>
        </p:txBody>
      </p:sp>
      <p:sp>
        <p:nvSpPr>
          <p:cNvPr id="3078" name="Rectangle 6">
            <a:extLst>
              <a:ext uri="{FF2B5EF4-FFF2-40B4-BE49-F238E27FC236}">
                <a16:creationId xmlns:a16="http://schemas.microsoft.com/office/drawing/2014/main" id="{4DD0EEFD-6D59-6A49-9951-394B6F21497F}"/>
              </a:ext>
            </a:extLst>
          </p:cNvPr>
          <p:cNvSpPr>
            <a:spLocks noGrp="1" noChangeArrowheads="1"/>
          </p:cNvSpPr>
          <p:nvPr>
            <p:ph type="subTitle" sz="quarter" idx="1"/>
          </p:nvPr>
        </p:nvSpPr>
        <p:spPr>
          <a:xfrm>
            <a:off x="685800" y="3429000"/>
            <a:ext cx="6400800" cy="1752600"/>
          </a:xfrm>
        </p:spPr>
        <p:txBody>
          <a:bodyPr anchor="ctr"/>
          <a:lstStyle>
            <a:lvl1pPr marL="0" indent="0" algn="ctr">
              <a:buFont typeface="Monotype Sorts" pitchFamily="2" charset="2"/>
              <a:buNone/>
              <a:defRPr/>
            </a:lvl1pPr>
          </a:lstStyle>
          <a:p>
            <a:pPr lvl="0"/>
            <a:r>
              <a:rPr lang="en-US" altLang="LID4096" noProof="0"/>
              <a:t>Click to edit Master subtitle style</a:t>
            </a:r>
          </a:p>
        </p:txBody>
      </p:sp>
      <p:sp>
        <p:nvSpPr>
          <p:cNvPr id="3079" name="Rectangle 7">
            <a:extLst>
              <a:ext uri="{FF2B5EF4-FFF2-40B4-BE49-F238E27FC236}">
                <a16:creationId xmlns:a16="http://schemas.microsoft.com/office/drawing/2014/main" id="{813C3555-56DB-4EA6-1950-558ED0A62C3D}"/>
              </a:ext>
            </a:extLst>
          </p:cNvPr>
          <p:cNvSpPr>
            <a:spLocks noGrp="1" noChangeArrowheads="1"/>
          </p:cNvSpPr>
          <p:nvPr>
            <p:ph type="dt" sz="quarter" idx="2"/>
          </p:nvPr>
        </p:nvSpPr>
        <p:spPr/>
        <p:txBody>
          <a:bodyPr/>
          <a:lstStyle>
            <a:lvl1pPr>
              <a:defRPr/>
            </a:lvl1pPr>
          </a:lstStyle>
          <a:p>
            <a:endParaRPr lang="en-US" altLang="LID4096"/>
          </a:p>
        </p:txBody>
      </p:sp>
      <p:sp>
        <p:nvSpPr>
          <p:cNvPr id="3080" name="Rectangle 8">
            <a:extLst>
              <a:ext uri="{FF2B5EF4-FFF2-40B4-BE49-F238E27FC236}">
                <a16:creationId xmlns:a16="http://schemas.microsoft.com/office/drawing/2014/main" id="{7C04D3D7-EAE8-D5D5-8595-85F092C6C16A}"/>
              </a:ext>
            </a:extLst>
          </p:cNvPr>
          <p:cNvSpPr>
            <a:spLocks noGrp="1" noChangeArrowheads="1"/>
          </p:cNvSpPr>
          <p:nvPr>
            <p:ph type="ftr" sz="quarter" idx="3"/>
          </p:nvPr>
        </p:nvSpPr>
        <p:spPr/>
        <p:txBody>
          <a:bodyPr/>
          <a:lstStyle>
            <a:lvl1pPr>
              <a:defRPr/>
            </a:lvl1pPr>
          </a:lstStyle>
          <a:p>
            <a:endParaRPr lang="en-US" altLang="LID4096"/>
          </a:p>
        </p:txBody>
      </p:sp>
      <p:sp>
        <p:nvSpPr>
          <p:cNvPr id="3081" name="Rectangle 9">
            <a:extLst>
              <a:ext uri="{FF2B5EF4-FFF2-40B4-BE49-F238E27FC236}">
                <a16:creationId xmlns:a16="http://schemas.microsoft.com/office/drawing/2014/main" id="{04398FA3-DB16-B931-AE19-BC428E904AD3}"/>
              </a:ext>
            </a:extLst>
          </p:cNvPr>
          <p:cNvSpPr>
            <a:spLocks noGrp="1" noChangeArrowheads="1"/>
          </p:cNvSpPr>
          <p:nvPr>
            <p:ph type="sldNum" sz="quarter" idx="4"/>
          </p:nvPr>
        </p:nvSpPr>
        <p:spPr/>
        <p:txBody>
          <a:bodyPr/>
          <a:lstStyle>
            <a:lvl1pPr>
              <a:defRPr/>
            </a:lvl1pPr>
          </a:lstStyle>
          <a:p>
            <a:fld id="{98BDD8EE-246C-4A9D-8E8B-9F584A636AC7}" type="slidenum">
              <a:rPr lang="en-US" altLang="LID4096"/>
              <a:pPr/>
              <a:t>‹#›</a:t>
            </a:fld>
            <a:endParaRPr lang="en-US" altLang="LID409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E27C-6FEA-74E0-2B61-53DE85D2351D}"/>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EB46EDDE-AFA5-03EE-BDB9-C51F34C441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1864CD17-6B05-035F-1A1C-6A3EDD05B677}"/>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45C06E7C-00AD-9E58-C6FD-1AFE6BD4C19D}"/>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56037049-5CFF-1829-DFE4-520127C8951D}"/>
              </a:ext>
            </a:extLst>
          </p:cNvPr>
          <p:cNvSpPr>
            <a:spLocks noGrp="1"/>
          </p:cNvSpPr>
          <p:nvPr>
            <p:ph type="sldNum" sz="quarter" idx="12"/>
          </p:nvPr>
        </p:nvSpPr>
        <p:spPr/>
        <p:txBody>
          <a:bodyPr/>
          <a:lstStyle>
            <a:lvl1pPr>
              <a:defRPr/>
            </a:lvl1pPr>
          </a:lstStyle>
          <a:p>
            <a:fld id="{7AD55D1A-7DF7-4404-8BE5-5B01AB10FB44}" type="slidenum">
              <a:rPr lang="en-US" altLang="LID4096"/>
              <a:pPr/>
              <a:t>‹#›</a:t>
            </a:fld>
            <a:endParaRPr lang="en-US" altLang="LID4096"/>
          </a:p>
        </p:txBody>
      </p:sp>
    </p:spTree>
    <p:extLst>
      <p:ext uri="{BB962C8B-B14F-4D97-AF65-F5344CB8AC3E}">
        <p14:creationId xmlns:p14="http://schemas.microsoft.com/office/powerpoint/2010/main" val="222907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8C216-277C-8231-8F69-409F2B86F1D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F8FA177E-F0E0-059F-3F6D-6266B546515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E8560A9-EAFD-5DCD-3D49-42E652540FCC}"/>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5B809E0B-A868-D881-7895-CA1729489CEC}"/>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D1B1A38C-49E6-7982-DFF9-960D136248DD}"/>
              </a:ext>
            </a:extLst>
          </p:cNvPr>
          <p:cNvSpPr>
            <a:spLocks noGrp="1"/>
          </p:cNvSpPr>
          <p:nvPr>
            <p:ph type="sldNum" sz="quarter" idx="12"/>
          </p:nvPr>
        </p:nvSpPr>
        <p:spPr/>
        <p:txBody>
          <a:bodyPr/>
          <a:lstStyle>
            <a:lvl1pPr>
              <a:defRPr/>
            </a:lvl1pPr>
          </a:lstStyle>
          <a:p>
            <a:fld id="{E63E1F38-B457-4099-920F-2E2CC554F6F0}" type="slidenum">
              <a:rPr lang="en-US" altLang="LID4096"/>
              <a:pPr/>
              <a:t>‹#›</a:t>
            </a:fld>
            <a:endParaRPr lang="en-US" altLang="LID4096"/>
          </a:p>
        </p:txBody>
      </p:sp>
    </p:spTree>
    <p:extLst>
      <p:ext uri="{BB962C8B-B14F-4D97-AF65-F5344CB8AC3E}">
        <p14:creationId xmlns:p14="http://schemas.microsoft.com/office/powerpoint/2010/main" val="2457027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6E1AC-0250-29EB-30DA-CFB3222F3AE8}"/>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3A8AA92-5DE1-E407-DF9F-EAF9F82354D7}"/>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C940CA97-42AC-A6BE-C80E-F8380C9D68BC}"/>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C54EE9A9-3953-DE5C-DC53-2CB0B3E7FFDC}"/>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4244F74D-3361-D99B-0663-60E7C3E05326}"/>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89F5D7BB-8D04-91D1-F63B-9A08151A979E}"/>
              </a:ext>
            </a:extLst>
          </p:cNvPr>
          <p:cNvSpPr>
            <a:spLocks noGrp="1"/>
          </p:cNvSpPr>
          <p:nvPr>
            <p:ph type="sldNum" sz="quarter" idx="12"/>
          </p:nvPr>
        </p:nvSpPr>
        <p:spPr/>
        <p:txBody>
          <a:bodyPr/>
          <a:lstStyle>
            <a:lvl1pPr>
              <a:defRPr/>
            </a:lvl1pPr>
          </a:lstStyle>
          <a:p>
            <a:fld id="{6D35AFF7-ECE8-409D-90BE-A6E47F5D8753}" type="slidenum">
              <a:rPr lang="en-US" altLang="LID4096"/>
              <a:pPr/>
              <a:t>‹#›</a:t>
            </a:fld>
            <a:endParaRPr lang="en-US" altLang="LID4096"/>
          </a:p>
        </p:txBody>
      </p:sp>
    </p:spTree>
    <p:extLst>
      <p:ext uri="{BB962C8B-B14F-4D97-AF65-F5344CB8AC3E}">
        <p14:creationId xmlns:p14="http://schemas.microsoft.com/office/powerpoint/2010/main" val="1969436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3CA54-7EF5-FF22-D9B0-8EAE25B1039B}"/>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AB5BC488-92D3-702F-A15C-0160369DDD8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DA46C2-E900-5A52-43C1-4EA024E9BB9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30D95B0-17AB-FEDE-762D-741871F2199F}"/>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94DD9B-99F8-D047-8458-7A3999F6785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79D92C5D-7939-00D6-6F56-8E4AA8BD9573}"/>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7FCDFDD7-47C1-B0A1-0683-7287826310DC}"/>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3EB15854-99ED-DD3B-C24E-8D347AB6EB68}"/>
              </a:ext>
            </a:extLst>
          </p:cNvPr>
          <p:cNvSpPr>
            <a:spLocks noGrp="1"/>
          </p:cNvSpPr>
          <p:nvPr>
            <p:ph type="sldNum" sz="quarter" idx="12"/>
          </p:nvPr>
        </p:nvSpPr>
        <p:spPr/>
        <p:txBody>
          <a:bodyPr/>
          <a:lstStyle>
            <a:lvl1pPr>
              <a:defRPr/>
            </a:lvl1pPr>
          </a:lstStyle>
          <a:p>
            <a:fld id="{252D1D5E-3BC3-4C49-A1E3-F1A72919F137}" type="slidenum">
              <a:rPr lang="en-US" altLang="LID4096"/>
              <a:pPr/>
              <a:t>‹#›</a:t>
            </a:fld>
            <a:endParaRPr lang="en-US" altLang="LID4096"/>
          </a:p>
        </p:txBody>
      </p:sp>
    </p:spTree>
    <p:extLst>
      <p:ext uri="{BB962C8B-B14F-4D97-AF65-F5344CB8AC3E}">
        <p14:creationId xmlns:p14="http://schemas.microsoft.com/office/powerpoint/2010/main" val="1826682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E012-5F57-675E-979C-355BEF6C4512}"/>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0F6EFC13-FC1F-6E49-CDD4-27A0B1D332B6}"/>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CAEF0612-DC61-1BD8-EEB9-0A2B638B4F12}"/>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531EAD7C-F9CE-D6E1-8851-E158D3C616F3}"/>
              </a:ext>
            </a:extLst>
          </p:cNvPr>
          <p:cNvSpPr>
            <a:spLocks noGrp="1"/>
          </p:cNvSpPr>
          <p:nvPr>
            <p:ph type="sldNum" sz="quarter" idx="12"/>
          </p:nvPr>
        </p:nvSpPr>
        <p:spPr/>
        <p:txBody>
          <a:bodyPr/>
          <a:lstStyle>
            <a:lvl1pPr>
              <a:defRPr/>
            </a:lvl1pPr>
          </a:lstStyle>
          <a:p>
            <a:fld id="{2FE392D3-EA8B-46DC-AD63-2BDA85917922}" type="slidenum">
              <a:rPr lang="en-US" altLang="LID4096"/>
              <a:pPr/>
              <a:t>‹#›</a:t>
            </a:fld>
            <a:endParaRPr lang="en-US" altLang="LID4096"/>
          </a:p>
        </p:txBody>
      </p:sp>
    </p:spTree>
    <p:extLst>
      <p:ext uri="{BB962C8B-B14F-4D97-AF65-F5344CB8AC3E}">
        <p14:creationId xmlns:p14="http://schemas.microsoft.com/office/powerpoint/2010/main" val="3641775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2E2E2F-3366-F59B-4FCE-F2C47E7E14AB}"/>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D4309B6F-0BE6-AA4F-C718-B490BA7AC74E}"/>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18291C0D-B6CA-2189-A0ED-45BD40A85BF1}"/>
              </a:ext>
            </a:extLst>
          </p:cNvPr>
          <p:cNvSpPr>
            <a:spLocks noGrp="1"/>
          </p:cNvSpPr>
          <p:nvPr>
            <p:ph type="sldNum" sz="quarter" idx="12"/>
          </p:nvPr>
        </p:nvSpPr>
        <p:spPr/>
        <p:txBody>
          <a:bodyPr/>
          <a:lstStyle>
            <a:lvl1pPr>
              <a:defRPr/>
            </a:lvl1pPr>
          </a:lstStyle>
          <a:p>
            <a:fld id="{F1526144-CBC6-4340-81EF-17F06DEA0DC6}" type="slidenum">
              <a:rPr lang="en-US" altLang="LID4096"/>
              <a:pPr/>
              <a:t>‹#›</a:t>
            </a:fld>
            <a:endParaRPr lang="en-US" altLang="LID4096"/>
          </a:p>
        </p:txBody>
      </p:sp>
    </p:spTree>
    <p:extLst>
      <p:ext uri="{BB962C8B-B14F-4D97-AF65-F5344CB8AC3E}">
        <p14:creationId xmlns:p14="http://schemas.microsoft.com/office/powerpoint/2010/main" val="650416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2A50-FDED-DB8A-A8AE-7171EA0C17B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A39AF99C-C3A2-C62E-630D-889FC330B0C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3429F467-2A2B-680E-ED93-AC598D44162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741E3-3983-EF0C-645B-31261863EADD}"/>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EC28716A-3ADB-3230-4DE4-6900E1ECC44D}"/>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27434C10-613C-FDEC-FE4F-D1F5FEB22B69}"/>
              </a:ext>
            </a:extLst>
          </p:cNvPr>
          <p:cNvSpPr>
            <a:spLocks noGrp="1"/>
          </p:cNvSpPr>
          <p:nvPr>
            <p:ph type="sldNum" sz="quarter" idx="12"/>
          </p:nvPr>
        </p:nvSpPr>
        <p:spPr/>
        <p:txBody>
          <a:bodyPr/>
          <a:lstStyle>
            <a:lvl1pPr>
              <a:defRPr/>
            </a:lvl1pPr>
          </a:lstStyle>
          <a:p>
            <a:fld id="{33A17329-4FA3-4360-95F5-09B78B6065E9}" type="slidenum">
              <a:rPr lang="en-US" altLang="LID4096"/>
              <a:pPr/>
              <a:t>‹#›</a:t>
            </a:fld>
            <a:endParaRPr lang="en-US" altLang="LID4096"/>
          </a:p>
        </p:txBody>
      </p:sp>
    </p:spTree>
    <p:extLst>
      <p:ext uri="{BB962C8B-B14F-4D97-AF65-F5344CB8AC3E}">
        <p14:creationId xmlns:p14="http://schemas.microsoft.com/office/powerpoint/2010/main" val="2566237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DC7DA-5C89-4A94-8475-05E7B2CBB42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B908FCF3-D567-8C4D-8A0C-D26C3F9973C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34F78FEF-4EB1-D562-888B-F556D6E6F09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ECCA13-7B7E-0D2C-6698-6AB71BD43360}"/>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D3467CB0-7D6B-65DB-C395-1BB2E036185D}"/>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C7EDAEC8-0658-2D55-A436-098FF8EECA3C}"/>
              </a:ext>
            </a:extLst>
          </p:cNvPr>
          <p:cNvSpPr>
            <a:spLocks noGrp="1"/>
          </p:cNvSpPr>
          <p:nvPr>
            <p:ph type="sldNum" sz="quarter" idx="12"/>
          </p:nvPr>
        </p:nvSpPr>
        <p:spPr/>
        <p:txBody>
          <a:bodyPr/>
          <a:lstStyle>
            <a:lvl1pPr>
              <a:defRPr/>
            </a:lvl1pPr>
          </a:lstStyle>
          <a:p>
            <a:fld id="{764B4685-4B10-4306-A5FC-F0C9017E669F}" type="slidenum">
              <a:rPr lang="en-US" altLang="LID4096"/>
              <a:pPr/>
              <a:t>‹#›</a:t>
            </a:fld>
            <a:endParaRPr lang="en-US" altLang="LID4096"/>
          </a:p>
        </p:txBody>
      </p:sp>
    </p:spTree>
    <p:extLst>
      <p:ext uri="{BB962C8B-B14F-4D97-AF65-F5344CB8AC3E}">
        <p14:creationId xmlns:p14="http://schemas.microsoft.com/office/powerpoint/2010/main" val="2064600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1411-4258-5068-2C63-389DC52AD4E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86F96CC-08B7-7D69-8AB4-8B623FFAC1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56FBC008-1787-6689-8AEA-E0CD62AC7B39}"/>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E683F297-E27A-C719-168E-098C256949FD}"/>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28A00922-EB38-76FA-11F6-8F8C943E7FD5}"/>
              </a:ext>
            </a:extLst>
          </p:cNvPr>
          <p:cNvSpPr>
            <a:spLocks noGrp="1"/>
          </p:cNvSpPr>
          <p:nvPr>
            <p:ph type="sldNum" sz="quarter" idx="12"/>
          </p:nvPr>
        </p:nvSpPr>
        <p:spPr/>
        <p:txBody>
          <a:bodyPr/>
          <a:lstStyle>
            <a:lvl1pPr>
              <a:defRPr/>
            </a:lvl1pPr>
          </a:lstStyle>
          <a:p>
            <a:fld id="{52429185-1E96-4A4C-BEA0-D42CC16CAB56}" type="slidenum">
              <a:rPr lang="en-US" altLang="LID4096"/>
              <a:pPr/>
              <a:t>‹#›</a:t>
            </a:fld>
            <a:endParaRPr lang="en-US" altLang="LID4096"/>
          </a:p>
        </p:txBody>
      </p:sp>
    </p:spTree>
    <p:extLst>
      <p:ext uri="{BB962C8B-B14F-4D97-AF65-F5344CB8AC3E}">
        <p14:creationId xmlns:p14="http://schemas.microsoft.com/office/powerpoint/2010/main" val="2983501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BE18BC-BFA5-20F4-F873-CF7878EA0AB4}"/>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8325AC8-6E5B-B1E4-1AEA-248F5320CA34}"/>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F95318A6-6A12-C884-C367-7EE71022F555}"/>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B39AF320-BC25-4CFD-A1C7-9E17AB0AAAF4}"/>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8C6329AE-B0C2-C96C-C6E8-109C9F7DCE2F}"/>
              </a:ext>
            </a:extLst>
          </p:cNvPr>
          <p:cNvSpPr>
            <a:spLocks noGrp="1"/>
          </p:cNvSpPr>
          <p:nvPr>
            <p:ph type="sldNum" sz="quarter" idx="12"/>
          </p:nvPr>
        </p:nvSpPr>
        <p:spPr/>
        <p:txBody>
          <a:bodyPr/>
          <a:lstStyle>
            <a:lvl1pPr>
              <a:defRPr/>
            </a:lvl1pPr>
          </a:lstStyle>
          <a:p>
            <a:fld id="{00838C87-5A26-47E7-BC4D-46AD0E9E4AAB}" type="slidenum">
              <a:rPr lang="en-US" altLang="LID4096"/>
              <a:pPr/>
              <a:t>‹#›</a:t>
            </a:fld>
            <a:endParaRPr lang="en-US" altLang="LID4096"/>
          </a:p>
        </p:txBody>
      </p:sp>
    </p:spTree>
    <p:extLst>
      <p:ext uri="{BB962C8B-B14F-4D97-AF65-F5344CB8AC3E}">
        <p14:creationId xmlns:p14="http://schemas.microsoft.com/office/powerpoint/2010/main" val="1527936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1"/>
            </a:gs>
            <a:gs pos="100000">
              <a:srgbClr val="FFFF99"/>
            </a:gs>
          </a:gsLst>
          <a:lin ang="5400000" scaled="1"/>
        </a:gradFill>
        <a:effectLst/>
      </p:bgPr>
    </p:bg>
    <p:spTree>
      <p:nvGrpSpPr>
        <p:cNvPr id="1" name=""/>
        <p:cNvGrpSpPr/>
        <p:nvPr/>
      </p:nvGrpSpPr>
      <p:grpSpPr>
        <a:xfrm>
          <a:off x="0" y="0"/>
          <a:ext cx="0" cy="0"/>
          <a:chOff x="0" y="0"/>
          <a:chExt cx="0" cy="0"/>
        </a:xfrm>
      </p:grpSpPr>
      <p:grpSp>
        <p:nvGrpSpPr>
          <p:cNvPr id="1028" name="Group 4">
            <a:extLst>
              <a:ext uri="{FF2B5EF4-FFF2-40B4-BE49-F238E27FC236}">
                <a16:creationId xmlns:a16="http://schemas.microsoft.com/office/drawing/2014/main" id="{72BE3A19-EB59-21D1-BF39-F5EA88146B56}"/>
              </a:ext>
            </a:extLst>
          </p:cNvPr>
          <p:cNvGrpSpPr>
            <a:grpSpLocks/>
          </p:cNvGrpSpPr>
          <p:nvPr/>
        </p:nvGrpSpPr>
        <p:grpSpPr bwMode="auto">
          <a:xfrm>
            <a:off x="0" y="3175"/>
            <a:ext cx="9132888" cy="6845300"/>
            <a:chOff x="0" y="2"/>
            <a:chExt cx="5753" cy="4312"/>
          </a:xfrm>
        </p:grpSpPr>
        <p:sp>
          <p:nvSpPr>
            <p:cNvPr id="1026" name="Freeform 2">
              <a:extLst>
                <a:ext uri="{FF2B5EF4-FFF2-40B4-BE49-F238E27FC236}">
                  <a16:creationId xmlns:a16="http://schemas.microsoft.com/office/drawing/2014/main" id="{7E8368A4-78C1-16EC-B760-A1BBB6808FED}"/>
                </a:ext>
              </a:extLst>
            </p:cNvPr>
            <p:cNvSpPr>
              <a:spLocks/>
            </p:cNvSpPr>
            <p:nvPr/>
          </p:nvSpPr>
          <p:spPr bwMode="ltGray">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folHlink">
                    <a:gamma/>
                    <a:shade val="89804"/>
                    <a:invGamma/>
                  </a:schemeClr>
                </a:gs>
                <a:gs pos="100000">
                  <a:schemeClr val="folHlink"/>
                </a:gs>
              </a:gsLst>
              <a:lin ang="0" scaled="1"/>
            </a:gra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027" name="Arc 3">
              <a:extLst>
                <a:ext uri="{FF2B5EF4-FFF2-40B4-BE49-F238E27FC236}">
                  <a16:creationId xmlns:a16="http://schemas.microsoft.com/office/drawing/2014/main" id="{E0E1C1C9-D299-58DE-0380-2A5E5CB5FFA5}"/>
                </a:ext>
              </a:extLst>
            </p:cNvPr>
            <p:cNvSpPr>
              <a:spLocks/>
            </p:cNvSpPr>
            <p:nvPr/>
          </p:nvSpPr>
          <p:spPr bwMode="ltGray">
            <a:xfrm>
              <a:off x="0" y="2"/>
              <a:ext cx="5298" cy="4312"/>
            </a:xfrm>
            <a:custGeom>
              <a:avLst/>
              <a:gdLst>
                <a:gd name="G0" fmla="+- 0 0 0"/>
                <a:gd name="G1" fmla="+- 21600 0 0"/>
                <a:gd name="G2" fmla="+- 21600 0 0"/>
                <a:gd name="T0" fmla="*/ 2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9" y="0"/>
                  </a:moveTo>
                  <a:cubicBezTo>
                    <a:pt x="11941" y="11"/>
                    <a:pt x="21600" y="9678"/>
                    <a:pt x="21600" y="21600"/>
                  </a:cubicBezTo>
                </a:path>
                <a:path w="21600" h="21600" stroke="0" extrusionOk="0">
                  <a:moveTo>
                    <a:pt x="19" y="0"/>
                  </a:moveTo>
                  <a:cubicBezTo>
                    <a:pt x="11941" y="11"/>
                    <a:pt x="21600" y="9678"/>
                    <a:pt x="21600" y="21600"/>
                  </a:cubicBezTo>
                  <a:lnTo>
                    <a:pt x="0" y="21600"/>
                  </a:lnTo>
                  <a:close/>
                </a:path>
              </a:pathLst>
            </a:custGeom>
            <a:noFill/>
            <a:ln w="12700" cap="rnd">
              <a:solidFill>
                <a:schemeClr val="fo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029" name="Rectangle 5">
            <a:extLst>
              <a:ext uri="{FF2B5EF4-FFF2-40B4-BE49-F238E27FC236}">
                <a16:creationId xmlns:a16="http://schemas.microsoft.com/office/drawing/2014/main" id="{7BCD19AF-B79C-2B81-6179-4935F9975930}"/>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LID4096"/>
              <a:t>Click to edit Master title style</a:t>
            </a:r>
          </a:p>
        </p:txBody>
      </p:sp>
      <p:sp>
        <p:nvSpPr>
          <p:cNvPr id="1030" name="Rectangle 6">
            <a:extLst>
              <a:ext uri="{FF2B5EF4-FFF2-40B4-BE49-F238E27FC236}">
                <a16:creationId xmlns:a16="http://schemas.microsoft.com/office/drawing/2014/main" id="{9F0339B0-DDFD-69E8-6802-B4E41CA6CF01}"/>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31" name="Rectangle 7">
            <a:extLst>
              <a:ext uri="{FF2B5EF4-FFF2-40B4-BE49-F238E27FC236}">
                <a16:creationId xmlns:a16="http://schemas.microsoft.com/office/drawing/2014/main" id="{9B9E52B0-A2C5-108C-04A4-98A17B317E13}"/>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chemeClr val="tx1"/>
                </a:solidFill>
              </a:defRPr>
            </a:lvl1pPr>
          </a:lstStyle>
          <a:p>
            <a:endParaRPr lang="en-US" altLang="LID4096"/>
          </a:p>
        </p:txBody>
      </p:sp>
      <p:sp>
        <p:nvSpPr>
          <p:cNvPr id="1032" name="Rectangle 8">
            <a:extLst>
              <a:ext uri="{FF2B5EF4-FFF2-40B4-BE49-F238E27FC236}">
                <a16:creationId xmlns:a16="http://schemas.microsoft.com/office/drawing/2014/main" id="{53F9CC01-6309-1EB8-7420-3098A2617D4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chemeClr val="tx1"/>
                </a:solidFill>
              </a:defRPr>
            </a:lvl1pPr>
          </a:lstStyle>
          <a:p>
            <a:endParaRPr lang="en-US" altLang="LID4096"/>
          </a:p>
        </p:txBody>
      </p:sp>
      <p:sp>
        <p:nvSpPr>
          <p:cNvPr id="1033" name="Rectangle 9">
            <a:extLst>
              <a:ext uri="{FF2B5EF4-FFF2-40B4-BE49-F238E27FC236}">
                <a16:creationId xmlns:a16="http://schemas.microsoft.com/office/drawing/2014/main" id="{DAB38DC4-D9F0-26D7-211C-186A695BC34C}"/>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chemeClr val="tx1"/>
                </a:solidFill>
              </a:defRPr>
            </a:lvl1pPr>
          </a:lstStyle>
          <a:p>
            <a:fld id="{C1222F17-4AC9-4512-87C3-108A2652350B}" type="slidenum">
              <a:rPr lang="en-US" altLang="LID4096"/>
              <a:pPr/>
              <a:t>‹#›</a:t>
            </a:fld>
            <a:endParaRPr lang="en-US" altLang="LID4096"/>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2pPr>
      <a:lvl3pPr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3pPr>
      <a:lvl4pPr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4pPr>
      <a:lvl5pPr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9pPr>
    </p:titleStyle>
    <p:bodyStyle>
      <a:lvl1pPr marL="342900" indent="-342900" algn="l" rtl="0" fontAlgn="base">
        <a:spcBef>
          <a:spcPct val="20000"/>
        </a:spcBef>
        <a:spcAft>
          <a:spcPct val="0"/>
        </a:spcAft>
        <a:buClr>
          <a:schemeClr val="accent2"/>
        </a:buClr>
        <a:buSzPct val="75000"/>
        <a:buFont typeface="Monotype Sorts" pitchFamily="2" charset="2"/>
        <a:buChar char="l"/>
        <a:defRPr sz="3200" kern="12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accent1"/>
        </a:buClr>
        <a:buSzPct val="64000"/>
        <a:buFont typeface="Monotype Sorts" pitchFamily="2" charset="2"/>
        <a:buChar char="l"/>
        <a:defRPr sz="2400" kern="1200">
          <a:solidFill>
            <a:schemeClr val="tx1"/>
          </a:solidFill>
          <a:latin typeface="+mn-lt"/>
          <a:ea typeface="+mn-ea"/>
          <a:cs typeface="+mn-cs"/>
        </a:defRPr>
      </a:lvl3pPr>
      <a:lvl4pPr marL="1600200" indent="-228600" algn="l" rtl="0" fontAlgn="base">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CE28557-2B7B-2F14-CBD6-A8F78689A95D}"/>
              </a:ext>
            </a:extLst>
          </p:cNvPr>
          <p:cNvSpPr>
            <a:spLocks noGrp="1" noChangeArrowheads="1"/>
          </p:cNvSpPr>
          <p:nvPr>
            <p:ph type="ctrTitle"/>
          </p:nvPr>
        </p:nvSpPr>
        <p:spPr>
          <a:xfrm>
            <a:off x="684213" y="1066800"/>
            <a:ext cx="7772400" cy="2971800"/>
          </a:xfrm>
          <a:noFill/>
          <a:ln/>
        </p:spPr>
        <p:txBody>
          <a:bodyPr/>
          <a:lstStyle/>
          <a:p>
            <a:pPr eaLnBrk="0" hangingPunct="0"/>
            <a:r>
              <a:rPr lang="en-US" altLang="LID4096">
                <a:solidFill>
                  <a:srgbClr val="000099"/>
                </a:solidFill>
              </a:rPr>
              <a:t>Using a Groupware Space </a:t>
            </a:r>
            <a:br>
              <a:rPr lang="en-US" altLang="LID4096">
                <a:solidFill>
                  <a:srgbClr val="000099"/>
                </a:solidFill>
              </a:rPr>
            </a:br>
            <a:r>
              <a:rPr lang="en-US" altLang="LID4096">
                <a:solidFill>
                  <a:srgbClr val="000099"/>
                </a:solidFill>
              </a:rPr>
              <a:t>for </a:t>
            </a:r>
            <a:br>
              <a:rPr lang="en-US" altLang="LID4096">
                <a:solidFill>
                  <a:srgbClr val="000099"/>
                </a:solidFill>
              </a:rPr>
            </a:br>
            <a:r>
              <a:rPr lang="en-US" altLang="LID4096">
                <a:solidFill>
                  <a:srgbClr val="000099"/>
                </a:solidFill>
              </a:rPr>
              <a:t>Requirements Engineering</a:t>
            </a:r>
            <a:br>
              <a:rPr lang="en-US" altLang="LID4096">
                <a:solidFill>
                  <a:srgbClr val="A50021"/>
                </a:solidFill>
              </a:rPr>
            </a:br>
            <a:endParaRPr lang="en-US" altLang="LID4096">
              <a:solidFill>
                <a:srgbClr val="A50021"/>
              </a:solidFill>
            </a:endParaRPr>
          </a:p>
        </p:txBody>
      </p:sp>
      <p:sp>
        <p:nvSpPr>
          <p:cNvPr id="5123" name="Rectangle 3">
            <a:extLst>
              <a:ext uri="{FF2B5EF4-FFF2-40B4-BE49-F238E27FC236}">
                <a16:creationId xmlns:a16="http://schemas.microsoft.com/office/drawing/2014/main" id="{ED100050-8215-4312-AE14-FBE5F5749F50}"/>
              </a:ext>
            </a:extLst>
          </p:cNvPr>
          <p:cNvSpPr>
            <a:spLocks noGrp="1" noChangeArrowheads="1"/>
          </p:cNvSpPr>
          <p:nvPr>
            <p:ph type="subTitle" idx="1"/>
          </p:nvPr>
        </p:nvSpPr>
        <p:spPr>
          <a:xfrm>
            <a:off x="1219200" y="3810000"/>
            <a:ext cx="6400800" cy="1752600"/>
          </a:xfrm>
          <a:noFill/>
          <a:ln/>
        </p:spPr>
        <p:txBody>
          <a:bodyPr/>
          <a:lstStyle/>
          <a:p>
            <a:pPr eaLnBrk="0" hangingPunct="0"/>
            <a:endParaRPr lang="en-US" altLang="LID4096">
              <a:solidFill>
                <a:srgbClr val="000066"/>
              </a:solidFill>
              <a:effectLst>
                <a:outerShdw blurRad="38100" dist="38100" dir="2700000" algn="tl">
                  <a:srgbClr val="C0C0C0"/>
                </a:outerShdw>
              </a:effectLst>
            </a:endParaRPr>
          </a:p>
          <a:p>
            <a:pPr eaLnBrk="0" hangingPunct="0"/>
            <a:endParaRPr lang="en-US" altLang="LID4096">
              <a:solidFill>
                <a:srgbClr val="000066"/>
              </a:solidFill>
              <a:effectLst>
                <a:outerShdw blurRad="38100" dist="38100" dir="2700000" algn="tl">
                  <a:srgbClr val="C0C0C0"/>
                </a:outerShdw>
              </a:effectLst>
            </a:endParaRPr>
          </a:p>
          <a:p>
            <a:pPr eaLnBrk="0" hangingPunct="0"/>
            <a:r>
              <a:rPr lang="en-US" altLang="LID4096" sz="2400">
                <a:solidFill>
                  <a:srgbClr val="000099"/>
                </a:solidFill>
                <a:effectLst>
                  <a:outerShdw blurRad="38100" dist="38100" dir="2700000" algn="tl">
                    <a:srgbClr val="C0C0C0"/>
                  </a:outerShdw>
                </a:effectLst>
              </a:rPr>
              <a:t>Daniela Herlea &amp; Saul Greenberg</a:t>
            </a:r>
          </a:p>
          <a:p>
            <a:pPr eaLnBrk="0" hangingPunct="0"/>
            <a:r>
              <a:rPr lang="en-US" altLang="LID4096" sz="2400">
                <a:solidFill>
                  <a:srgbClr val="000099"/>
                </a:solidFill>
                <a:effectLst>
                  <a:outerShdw blurRad="38100" dist="38100" dir="2700000" algn="tl">
                    <a:srgbClr val="C0C0C0"/>
                  </a:outerShdw>
                </a:effectLst>
              </a:rPr>
              <a:t>  University of Calgary</a:t>
            </a:r>
          </a:p>
          <a:p>
            <a:pPr eaLnBrk="0" hangingPunct="0"/>
            <a:r>
              <a:rPr lang="en-US" altLang="LID4096" sz="1800">
                <a:solidFill>
                  <a:srgbClr val="000099"/>
                </a:solidFill>
                <a:effectLst>
                  <a:outerShdw blurRad="38100" dist="38100" dir="2700000" algn="tl">
                    <a:srgbClr val="C0C0C0"/>
                  </a:outerShdw>
                </a:effectLst>
              </a:rPr>
              <a:t> </a:t>
            </a:r>
            <a:endParaRPr lang="en-US" altLang="LID4096">
              <a:solidFill>
                <a:srgbClr val="FF9900"/>
              </a:solidFill>
              <a:effectLst>
                <a:outerShdw blurRad="38100" dist="38100" dir="2700000" algn="tl">
                  <a:srgbClr val="C0C0C0"/>
                </a:outerShdw>
              </a:effectLst>
            </a:endParaRPr>
          </a:p>
        </p:txBody>
      </p:sp>
    </p:spTree>
  </p:cSld>
  <p:clrMapOvr>
    <a:overrideClrMapping bg1="dk2" tx1="lt1" bg2="dk1"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Rectangle 1026">
            <a:extLst>
              <a:ext uri="{FF2B5EF4-FFF2-40B4-BE49-F238E27FC236}">
                <a16:creationId xmlns:a16="http://schemas.microsoft.com/office/drawing/2014/main" id="{28BB2F77-B623-038B-8550-9FBB2D60E1B0}"/>
              </a:ext>
            </a:extLst>
          </p:cNvPr>
          <p:cNvSpPr>
            <a:spLocks noGrp="1" noChangeArrowheads="1"/>
          </p:cNvSpPr>
          <p:nvPr>
            <p:ph type="title"/>
          </p:nvPr>
        </p:nvSpPr>
        <p:spPr/>
        <p:txBody>
          <a:bodyPr/>
          <a:lstStyle/>
          <a:p>
            <a:r>
              <a:rPr lang="en-US" altLang="LID4096">
                <a:solidFill>
                  <a:srgbClr val="000099"/>
                </a:solidFill>
              </a:rPr>
              <a:t>Outline</a:t>
            </a:r>
            <a:endParaRPr lang="en-US" altLang="LID4096"/>
          </a:p>
        </p:txBody>
      </p:sp>
      <p:sp>
        <p:nvSpPr>
          <p:cNvPr id="89091" name="Rectangle 1027">
            <a:extLst>
              <a:ext uri="{FF2B5EF4-FFF2-40B4-BE49-F238E27FC236}">
                <a16:creationId xmlns:a16="http://schemas.microsoft.com/office/drawing/2014/main" id="{A3FB71E9-AB2D-4DC5-4597-6F5A0B58FFD1}"/>
              </a:ext>
            </a:extLst>
          </p:cNvPr>
          <p:cNvSpPr>
            <a:spLocks noGrp="1" noChangeArrowheads="1"/>
          </p:cNvSpPr>
          <p:nvPr>
            <p:ph type="body" idx="1"/>
          </p:nvPr>
        </p:nvSpPr>
        <p:spPr/>
        <p:txBody>
          <a:bodyPr/>
          <a:lstStyle/>
          <a:p>
            <a:r>
              <a:rPr lang="en-US" altLang="LID4096">
                <a:solidFill>
                  <a:srgbClr val="000099"/>
                </a:solidFill>
              </a:rPr>
              <a:t>Requirements negotiation as a cooperative process</a:t>
            </a:r>
          </a:p>
          <a:p>
            <a:r>
              <a:rPr lang="en-US" altLang="LID4096">
                <a:solidFill>
                  <a:srgbClr val="000099"/>
                </a:solidFill>
              </a:rPr>
              <a:t>how groupware fits into req. neg. </a:t>
            </a:r>
          </a:p>
          <a:p>
            <a:r>
              <a:rPr lang="en-US" altLang="LID4096">
                <a:solidFill>
                  <a:srgbClr val="000099"/>
                </a:solidFill>
              </a:rPr>
              <a:t>Teamwave overview</a:t>
            </a:r>
          </a:p>
          <a:p>
            <a:r>
              <a:rPr lang="en-US" altLang="LID4096">
                <a:solidFill>
                  <a:srgbClr val="000099"/>
                </a:solidFill>
              </a:rPr>
              <a:t>customizing teamwave to requirements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940959B-9DF5-2CB9-9127-6C75C5C90C6A}"/>
              </a:ext>
            </a:extLst>
          </p:cNvPr>
          <p:cNvSpPr>
            <a:spLocks noGrp="1" noChangeArrowheads="1"/>
          </p:cNvSpPr>
          <p:nvPr>
            <p:ph type="title"/>
          </p:nvPr>
        </p:nvSpPr>
        <p:spPr>
          <a:xfrm>
            <a:off x="685800" y="381000"/>
            <a:ext cx="7772400" cy="1143000"/>
          </a:xfrm>
          <a:noFill/>
          <a:ln/>
        </p:spPr>
        <p:txBody>
          <a:bodyPr/>
          <a:lstStyle/>
          <a:p>
            <a:pPr eaLnBrk="0" hangingPunct="0"/>
            <a:r>
              <a:rPr lang="en-US" altLang="LID4096" sz="4000">
                <a:solidFill>
                  <a:srgbClr val="000099"/>
                </a:solidFill>
              </a:rPr>
              <a:t>Requirements Negotiation</a:t>
            </a:r>
            <a:endParaRPr lang="en-US" altLang="LID4096" sz="4000">
              <a:solidFill>
                <a:srgbClr val="FF9900"/>
              </a:solidFill>
            </a:endParaRPr>
          </a:p>
        </p:txBody>
      </p:sp>
      <p:sp>
        <p:nvSpPr>
          <p:cNvPr id="7171" name="Rectangle 3">
            <a:extLst>
              <a:ext uri="{FF2B5EF4-FFF2-40B4-BE49-F238E27FC236}">
                <a16:creationId xmlns:a16="http://schemas.microsoft.com/office/drawing/2014/main" id="{008ADCC8-0CE8-A7A8-AD4E-CB57C0182B02}"/>
              </a:ext>
            </a:extLst>
          </p:cNvPr>
          <p:cNvSpPr>
            <a:spLocks noGrp="1" noChangeArrowheads="1"/>
          </p:cNvSpPr>
          <p:nvPr>
            <p:ph type="body" idx="1"/>
          </p:nvPr>
        </p:nvSpPr>
        <p:spPr>
          <a:xfrm>
            <a:off x="685800" y="1676400"/>
            <a:ext cx="7772400" cy="3810000"/>
          </a:xfrm>
          <a:noFill/>
          <a:ln/>
        </p:spPr>
        <p:txBody>
          <a:bodyPr/>
          <a:lstStyle/>
          <a:p>
            <a:pPr eaLnBrk="0" hangingPunct="0">
              <a:buClr>
                <a:srgbClr val="FF9900"/>
              </a:buClr>
              <a:buFont typeface="Monotype Sorts" pitchFamily="2" charset="2"/>
              <a:buChar char="w"/>
            </a:pPr>
            <a:r>
              <a:rPr lang="en-US" altLang="LID4096">
                <a:solidFill>
                  <a:srgbClr val="000099"/>
                </a:solidFill>
              </a:rPr>
              <a:t>cooperative process</a:t>
            </a:r>
          </a:p>
          <a:p>
            <a:pPr eaLnBrk="0" hangingPunct="0">
              <a:buClr>
                <a:srgbClr val="FF9900"/>
              </a:buClr>
              <a:buFont typeface="Monotype Sorts" pitchFamily="2" charset="2"/>
              <a:buChar char="w"/>
            </a:pPr>
            <a:r>
              <a:rPr lang="en-US" altLang="LID4096">
                <a:solidFill>
                  <a:srgbClr val="000099"/>
                </a:solidFill>
              </a:rPr>
              <a:t>understanding each other’s views and perspectives</a:t>
            </a:r>
          </a:p>
          <a:p>
            <a:pPr eaLnBrk="0" hangingPunct="0">
              <a:buClr>
                <a:srgbClr val="FF9900"/>
              </a:buClr>
              <a:buFont typeface="Monotype Sorts" pitchFamily="2" charset="2"/>
              <a:buChar char="w"/>
            </a:pPr>
            <a:endParaRPr lang="en-US" altLang="LID4096">
              <a:solidFill>
                <a:srgbClr val="000099"/>
              </a:solidFill>
            </a:endParaRPr>
          </a:p>
          <a:p>
            <a:pPr eaLnBrk="0" hangingPunct="0">
              <a:buClr>
                <a:srgbClr val="FF9900"/>
              </a:buClr>
              <a:buFont typeface="Monotype Sorts" pitchFamily="2" charset="2"/>
              <a:buChar char="w"/>
            </a:pPr>
            <a:endParaRPr lang="en-US" altLang="LID4096">
              <a:solidFill>
                <a:srgbClr val="000099"/>
              </a:solidFill>
            </a:endParaRPr>
          </a:p>
          <a:p>
            <a:pPr eaLnBrk="0" hangingPunct="0">
              <a:buClr>
                <a:srgbClr val="FF9900"/>
              </a:buClr>
              <a:buFont typeface="Monotype Sorts" pitchFamily="2" charset="2"/>
              <a:buChar char="w"/>
            </a:pPr>
            <a:endParaRPr lang="en-US" altLang="LID4096">
              <a:solidFill>
                <a:srgbClr val="000099"/>
              </a:solidFill>
            </a:endParaRPr>
          </a:p>
          <a:p>
            <a:pPr lvl="4" eaLnBrk="0" hangingPunct="0">
              <a:buClr>
                <a:srgbClr val="FF9900"/>
              </a:buClr>
              <a:buFont typeface="Monotype Sorts" pitchFamily="2" charset="2"/>
              <a:buChar char="w"/>
            </a:pPr>
            <a:r>
              <a:rPr lang="en-US" altLang="LID4096">
                <a:solidFill>
                  <a:srgbClr val="000099"/>
                </a:solidFill>
              </a:rPr>
              <a:t>                      </a:t>
            </a:r>
            <a:r>
              <a:rPr lang="en-US" altLang="LID4096" sz="2400" i="1">
                <a:solidFill>
                  <a:srgbClr val="000099"/>
                </a:solidFill>
              </a:rPr>
              <a:t>vs.</a:t>
            </a:r>
            <a:r>
              <a:rPr lang="en-US" altLang="LID4096">
                <a:solidFill>
                  <a:srgbClr val="000099"/>
                </a:solidFill>
              </a:rPr>
              <a:t>  </a:t>
            </a:r>
          </a:p>
        </p:txBody>
      </p:sp>
      <p:pic>
        <p:nvPicPr>
          <p:cNvPr id="7174" name="Picture 6">
            <a:extLst>
              <a:ext uri="{FF2B5EF4-FFF2-40B4-BE49-F238E27FC236}">
                <a16:creationId xmlns:a16="http://schemas.microsoft.com/office/drawing/2014/main" id="{F64D96EB-3CCE-D8CA-F596-7A4E3F5E81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0"/>
            <a:ext cx="3556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a:extLst>
              <a:ext uri="{FF2B5EF4-FFF2-40B4-BE49-F238E27FC236}">
                <a16:creationId xmlns:a16="http://schemas.microsoft.com/office/drawing/2014/main" id="{051D210A-0597-1C12-FE46-EB98E58C40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505200"/>
            <a:ext cx="4114800" cy="3086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31865A9-CC61-7897-F155-E69E7156685D}"/>
              </a:ext>
            </a:extLst>
          </p:cNvPr>
          <p:cNvSpPr>
            <a:spLocks noGrp="1" noChangeArrowheads="1"/>
          </p:cNvSpPr>
          <p:nvPr>
            <p:ph type="title"/>
          </p:nvPr>
        </p:nvSpPr>
        <p:spPr>
          <a:xfrm>
            <a:off x="533400" y="685800"/>
            <a:ext cx="7772400" cy="1143000"/>
          </a:xfrm>
          <a:noFill/>
          <a:ln/>
        </p:spPr>
        <p:txBody>
          <a:bodyPr/>
          <a:lstStyle/>
          <a:p>
            <a:pPr eaLnBrk="0" hangingPunct="0"/>
            <a:r>
              <a:rPr lang="en-US" altLang="LID4096" sz="4000">
                <a:solidFill>
                  <a:srgbClr val="000099"/>
                </a:solidFill>
              </a:rPr>
              <a:t>Characteristics of group session approaches*</a:t>
            </a:r>
            <a:br>
              <a:rPr lang="en-US" altLang="LID4096" sz="4000">
                <a:solidFill>
                  <a:srgbClr val="000099"/>
                </a:solidFill>
              </a:rPr>
            </a:br>
            <a:endParaRPr lang="en-US" altLang="LID4096" sz="4000">
              <a:solidFill>
                <a:srgbClr val="FF9900"/>
              </a:solidFill>
            </a:endParaRPr>
          </a:p>
        </p:txBody>
      </p:sp>
      <p:sp>
        <p:nvSpPr>
          <p:cNvPr id="9219" name="Rectangle 3">
            <a:extLst>
              <a:ext uri="{FF2B5EF4-FFF2-40B4-BE49-F238E27FC236}">
                <a16:creationId xmlns:a16="http://schemas.microsoft.com/office/drawing/2014/main" id="{689C069E-8ED7-3CAC-91A1-D56DBCD66A04}"/>
              </a:ext>
            </a:extLst>
          </p:cNvPr>
          <p:cNvSpPr>
            <a:spLocks noGrp="1" noChangeArrowheads="1"/>
          </p:cNvSpPr>
          <p:nvPr>
            <p:ph type="body" idx="1"/>
          </p:nvPr>
        </p:nvSpPr>
        <p:spPr>
          <a:xfrm>
            <a:off x="152400" y="1905000"/>
            <a:ext cx="7772400" cy="4191000"/>
          </a:xfrm>
          <a:noFill/>
          <a:ln/>
        </p:spPr>
        <p:txBody>
          <a:bodyPr/>
          <a:lstStyle/>
          <a:p>
            <a:pPr eaLnBrk="0" hangingPunct="0">
              <a:buClr>
                <a:srgbClr val="FF9900"/>
              </a:buClr>
              <a:buFont typeface="Monotype Sorts" pitchFamily="2" charset="2"/>
              <a:buChar char="w"/>
            </a:pPr>
            <a:r>
              <a:rPr lang="en-US" altLang="LID4096" sz="2800">
                <a:solidFill>
                  <a:srgbClr val="000099"/>
                </a:solidFill>
              </a:rPr>
              <a:t>rich communication medium</a:t>
            </a:r>
          </a:p>
          <a:p>
            <a:pPr eaLnBrk="0" hangingPunct="0">
              <a:buClr>
                <a:srgbClr val="FF9900"/>
              </a:buClr>
              <a:buFont typeface="Monotype Sorts" pitchFamily="2" charset="2"/>
              <a:buChar char="w"/>
            </a:pPr>
            <a:r>
              <a:rPr lang="en-US" altLang="LID4096" sz="2800">
                <a:solidFill>
                  <a:srgbClr val="000099"/>
                </a:solidFill>
              </a:rPr>
              <a:t>coordination and control of shared objects</a:t>
            </a:r>
          </a:p>
          <a:p>
            <a:pPr eaLnBrk="0" hangingPunct="0">
              <a:buClr>
                <a:srgbClr val="FF9900"/>
              </a:buClr>
              <a:buFont typeface="Monotype Sorts" pitchFamily="2" charset="2"/>
              <a:buChar char="w"/>
            </a:pPr>
            <a:r>
              <a:rPr lang="en-US" altLang="LID4096" sz="2800">
                <a:solidFill>
                  <a:srgbClr val="000099"/>
                </a:solidFill>
              </a:rPr>
              <a:t>sharing of workspace</a:t>
            </a:r>
          </a:p>
          <a:p>
            <a:pPr eaLnBrk="0" hangingPunct="0">
              <a:buClr>
                <a:srgbClr val="FF9900"/>
              </a:buClr>
              <a:buFont typeface="Monotype Sorts" pitchFamily="2" charset="2"/>
              <a:buChar char="w"/>
            </a:pPr>
            <a:r>
              <a:rPr lang="en-US" altLang="LID4096" sz="2800">
                <a:solidFill>
                  <a:srgbClr val="000099"/>
                </a:solidFill>
              </a:rPr>
              <a:t> organization of the work </a:t>
            </a:r>
          </a:p>
          <a:p>
            <a:pPr eaLnBrk="0" hangingPunct="0">
              <a:buClr>
                <a:srgbClr val="FF9900"/>
              </a:buClr>
              <a:buFont typeface="Monotype Sorts" pitchFamily="2" charset="2"/>
              <a:buNone/>
            </a:pPr>
            <a:r>
              <a:rPr lang="en-US" altLang="LID4096" sz="2800">
                <a:solidFill>
                  <a:srgbClr val="000099"/>
                </a:solidFill>
              </a:rPr>
              <a:t>	  process</a:t>
            </a:r>
          </a:p>
          <a:p>
            <a:pPr eaLnBrk="0" hangingPunct="0">
              <a:buClr>
                <a:srgbClr val="FF9900"/>
              </a:buClr>
              <a:buFont typeface="Monotype Sorts" pitchFamily="2" charset="2"/>
              <a:buChar char="w"/>
            </a:pPr>
            <a:r>
              <a:rPr lang="en-US" altLang="LID4096" sz="2800">
                <a:solidFill>
                  <a:srgbClr val="000099"/>
                </a:solidFill>
              </a:rPr>
              <a:t>decision making</a:t>
            </a:r>
          </a:p>
          <a:p>
            <a:pPr eaLnBrk="0" hangingPunct="0">
              <a:buClr>
                <a:srgbClr val="FF9900"/>
              </a:buClr>
              <a:buFont typeface="Monotype Sorts" pitchFamily="2" charset="2"/>
              <a:buChar char="w"/>
            </a:pPr>
            <a:r>
              <a:rPr lang="en-US" altLang="LID4096" sz="2800">
                <a:solidFill>
                  <a:srgbClr val="000099"/>
                </a:solidFill>
              </a:rPr>
              <a:t>facilitation</a:t>
            </a:r>
            <a:endParaRPr lang="en-US" altLang="LID4096" sz="1400">
              <a:solidFill>
                <a:srgbClr val="000099"/>
              </a:solidFill>
            </a:endParaRPr>
          </a:p>
          <a:p>
            <a:pPr eaLnBrk="0" hangingPunct="0">
              <a:buClr>
                <a:srgbClr val="FF9900"/>
              </a:buClr>
              <a:buFont typeface="Monotype Sorts" pitchFamily="2" charset="2"/>
              <a:buNone/>
            </a:pPr>
            <a:endParaRPr lang="en-US" altLang="LID4096" sz="1400" i="1">
              <a:solidFill>
                <a:srgbClr val="000099"/>
              </a:solidFill>
            </a:endParaRPr>
          </a:p>
          <a:p>
            <a:pPr eaLnBrk="0" hangingPunct="0">
              <a:buClr>
                <a:srgbClr val="FF9900"/>
              </a:buClr>
              <a:buFont typeface="Monotype Sorts" pitchFamily="2" charset="2"/>
              <a:buNone/>
            </a:pPr>
            <a:endParaRPr lang="en-US" altLang="LID4096" sz="1400" i="1">
              <a:solidFill>
                <a:srgbClr val="000099"/>
              </a:solidFill>
            </a:endParaRPr>
          </a:p>
          <a:p>
            <a:pPr eaLnBrk="0" hangingPunct="0">
              <a:buClr>
                <a:srgbClr val="FF9900"/>
              </a:buClr>
              <a:buFont typeface="Monotype Sorts" pitchFamily="2" charset="2"/>
              <a:buNone/>
            </a:pPr>
            <a:r>
              <a:rPr lang="en-US" altLang="LID4096" sz="1400" i="1">
                <a:solidFill>
                  <a:srgbClr val="000099"/>
                </a:solidFill>
              </a:rPr>
              <a:t>* Macaulay, L. “Cooperation, Requirements Analysis and CSCW</a:t>
            </a:r>
            <a:r>
              <a:rPr lang="en-US" altLang="LID4096" sz="1400">
                <a:solidFill>
                  <a:srgbClr val="000099"/>
                </a:solidFill>
              </a:rPr>
              <a:t>”</a:t>
            </a:r>
          </a:p>
        </p:txBody>
      </p:sp>
      <p:pic>
        <p:nvPicPr>
          <p:cNvPr id="9221" name="Picture 5">
            <a:extLst>
              <a:ext uri="{FF2B5EF4-FFF2-40B4-BE49-F238E27FC236}">
                <a16:creationId xmlns:a16="http://schemas.microsoft.com/office/drawing/2014/main" id="{73A23D6C-B49B-C78E-A1EA-C2A1261AB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921000"/>
            <a:ext cx="4267200" cy="3544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D66D75C4-9F88-05A3-FB0E-62978FE5E12C}"/>
              </a:ext>
            </a:extLst>
          </p:cNvPr>
          <p:cNvSpPr>
            <a:spLocks noGrp="1" noChangeArrowheads="1"/>
          </p:cNvSpPr>
          <p:nvPr>
            <p:ph type="title"/>
          </p:nvPr>
        </p:nvSpPr>
        <p:spPr/>
        <p:txBody>
          <a:bodyPr/>
          <a:lstStyle/>
          <a:p>
            <a:endParaRPr lang="LID4096" altLang="LID4096"/>
          </a:p>
        </p:txBody>
      </p:sp>
      <p:sp>
        <p:nvSpPr>
          <p:cNvPr id="94211" name="Rectangle 3">
            <a:extLst>
              <a:ext uri="{FF2B5EF4-FFF2-40B4-BE49-F238E27FC236}">
                <a16:creationId xmlns:a16="http://schemas.microsoft.com/office/drawing/2014/main" id="{63D42BF5-5716-A1C0-92DD-7960B29F80D4}"/>
              </a:ext>
            </a:extLst>
          </p:cNvPr>
          <p:cNvSpPr>
            <a:spLocks noChangeArrowheads="1"/>
          </p:cNvSpPr>
          <p:nvPr/>
        </p:nvSpPr>
        <p:spPr bwMode="auto">
          <a:xfrm>
            <a:off x="838200" y="762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effectLst>
                  <a:outerShdw blurRad="38100" dist="38100" dir="2700000" algn="tl">
                    <a:srgbClr val="C0C0C0"/>
                  </a:outerShdw>
                </a:effectLst>
                <a:latin typeface="Arial" panose="020B0604020202020204" pitchFamily="34" charset="0"/>
              </a:defRPr>
            </a:lvl1pPr>
            <a:lvl2pPr algn="ctr">
              <a:defRPr sz="4400">
                <a:solidFill>
                  <a:schemeClr val="tx2"/>
                </a:solidFill>
                <a:effectLst>
                  <a:outerShdw blurRad="38100" dist="38100" dir="2700000" algn="tl">
                    <a:srgbClr val="C0C0C0"/>
                  </a:outerShdw>
                </a:effectLst>
                <a:latin typeface="Arial" panose="020B0604020202020204" pitchFamily="34" charset="0"/>
              </a:defRPr>
            </a:lvl2pPr>
            <a:lvl3pPr algn="ctr">
              <a:defRPr sz="4400">
                <a:solidFill>
                  <a:schemeClr val="tx2"/>
                </a:solidFill>
                <a:effectLst>
                  <a:outerShdw blurRad="38100" dist="38100" dir="2700000" algn="tl">
                    <a:srgbClr val="C0C0C0"/>
                  </a:outerShdw>
                </a:effectLst>
                <a:latin typeface="Arial" panose="020B0604020202020204" pitchFamily="34" charset="0"/>
              </a:defRPr>
            </a:lvl3pPr>
            <a:lvl4pPr algn="ctr">
              <a:defRPr sz="4400">
                <a:solidFill>
                  <a:schemeClr val="tx2"/>
                </a:solidFill>
                <a:effectLst>
                  <a:outerShdw blurRad="38100" dist="38100" dir="2700000" algn="tl">
                    <a:srgbClr val="C0C0C0"/>
                  </a:outerShdw>
                </a:effectLst>
                <a:latin typeface="Arial" panose="020B0604020202020204" pitchFamily="34" charset="0"/>
              </a:defRPr>
            </a:lvl4pPr>
            <a:lvl5pPr algn="ctr">
              <a:defRPr sz="4400">
                <a:solidFill>
                  <a:schemeClr val="tx2"/>
                </a:solidFill>
                <a:effectLst>
                  <a:outerShdw blurRad="38100" dist="38100" dir="2700000" algn="tl">
                    <a:srgbClr val="C0C0C0"/>
                  </a:outerShdw>
                </a:effectLst>
                <a:latin typeface="Arial" panose="020B0604020202020204" pitchFamily="34" charset="0"/>
              </a:defRPr>
            </a:lvl5pPr>
            <a:lvl6pPr marL="457200" algn="ctr"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6pPr>
            <a:lvl7pPr marL="914400" algn="ctr"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7pPr>
            <a:lvl8pPr marL="1371600" algn="ctr"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8pPr>
            <a:lvl9pPr marL="1828800" algn="ctr" fontAlgn="base">
              <a:spcBef>
                <a:spcPct val="0"/>
              </a:spcBef>
              <a:spcAft>
                <a:spcPct val="0"/>
              </a:spcAft>
              <a:defRPr sz="4400">
                <a:solidFill>
                  <a:schemeClr val="tx2"/>
                </a:solidFill>
                <a:effectLst>
                  <a:outerShdw blurRad="38100" dist="38100" dir="2700000" algn="tl">
                    <a:srgbClr val="C0C0C0"/>
                  </a:outerShdw>
                </a:effectLst>
                <a:latin typeface="Arial" panose="020B0604020202020204" pitchFamily="34" charset="0"/>
              </a:defRPr>
            </a:lvl9pPr>
          </a:lstStyle>
          <a:p>
            <a:r>
              <a:rPr lang="en-US" altLang="LID4096">
                <a:solidFill>
                  <a:srgbClr val="000099"/>
                </a:solidFill>
              </a:rPr>
              <a:t>Distributed requirements negotiation</a:t>
            </a:r>
            <a:endParaRPr lang="en-US" altLang="LID4096"/>
          </a:p>
        </p:txBody>
      </p:sp>
      <p:sp>
        <p:nvSpPr>
          <p:cNvPr id="94212" name="Rectangle 4">
            <a:extLst>
              <a:ext uri="{FF2B5EF4-FFF2-40B4-BE49-F238E27FC236}">
                <a16:creationId xmlns:a16="http://schemas.microsoft.com/office/drawing/2014/main" id="{5338FEBF-D322-F0E6-CD44-AD67F7A7E892}"/>
              </a:ext>
            </a:extLst>
          </p:cNvPr>
          <p:cNvSpPr>
            <a:spLocks noChangeArrowheads="1"/>
          </p:cNvSpPr>
          <p:nvPr/>
        </p:nvSpPr>
        <p:spPr bwMode="auto">
          <a:xfrm>
            <a:off x="838200" y="21336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accent2"/>
              </a:buClr>
              <a:buSzPct val="75000"/>
              <a:buFont typeface="Monotype Sorts"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1"/>
              </a:buClr>
              <a:buSzPct val="64000"/>
              <a:buFont typeface="Monotype Sorts"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buFont typeface="Monotype Sorts" pitchFamily="2" charset="2"/>
              <a:buNone/>
            </a:pPr>
            <a:endParaRPr lang="LID4096" altLang="LID4096"/>
          </a:p>
        </p:txBody>
      </p:sp>
      <p:pic>
        <p:nvPicPr>
          <p:cNvPr id="94213" name="Picture 5">
            <a:extLst>
              <a:ext uri="{FF2B5EF4-FFF2-40B4-BE49-F238E27FC236}">
                <a16:creationId xmlns:a16="http://schemas.microsoft.com/office/drawing/2014/main" id="{F54FF771-404D-34D4-5FA9-F349F49C6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514600"/>
            <a:ext cx="4064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94214" name="Picture 6">
            <a:extLst>
              <a:ext uri="{FF2B5EF4-FFF2-40B4-BE49-F238E27FC236}">
                <a16:creationId xmlns:a16="http://schemas.microsoft.com/office/drawing/2014/main" id="{1EC4BDD5-E7CF-1A44-FCA6-F0DC48B8D0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535238"/>
            <a:ext cx="4038600" cy="3027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E53EC7E-67E8-4112-895D-CEC0FF30C62B}"/>
              </a:ext>
            </a:extLst>
          </p:cNvPr>
          <p:cNvSpPr>
            <a:spLocks noGrp="1" noChangeArrowheads="1"/>
          </p:cNvSpPr>
          <p:nvPr>
            <p:ph type="title"/>
          </p:nvPr>
        </p:nvSpPr>
        <p:spPr>
          <a:xfrm>
            <a:off x="-457200" y="457200"/>
            <a:ext cx="7696200" cy="990600"/>
          </a:xfrm>
          <a:noFill/>
          <a:ln/>
        </p:spPr>
        <p:txBody>
          <a:bodyPr/>
          <a:lstStyle/>
          <a:p>
            <a:pPr eaLnBrk="0" hangingPunct="0"/>
            <a:r>
              <a:rPr lang="en-US" altLang="LID4096" sz="4000">
                <a:solidFill>
                  <a:srgbClr val="FF9900"/>
                </a:solidFill>
              </a:rPr>
              <a:t> </a:t>
            </a:r>
            <a:r>
              <a:rPr lang="en-US" altLang="LID4096" sz="4000">
                <a:solidFill>
                  <a:srgbClr val="000099"/>
                </a:solidFill>
              </a:rPr>
              <a:t>A distributed requirements negotiation environment</a:t>
            </a:r>
            <a:endParaRPr lang="en-US" altLang="LID4096" sz="4000">
              <a:solidFill>
                <a:srgbClr val="FF9900"/>
              </a:solidFill>
            </a:endParaRPr>
          </a:p>
        </p:txBody>
      </p:sp>
      <p:sp>
        <p:nvSpPr>
          <p:cNvPr id="11267" name="Rectangle 3">
            <a:extLst>
              <a:ext uri="{FF2B5EF4-FFF2-40B4-BE49-F238E27FC236}">
                <a16:creationId xmlns:a16="http://schemas.microsoft.com/office/drawing/2014/main" id="{AAE5D0B6-57A8-6C72-A6FF-07EBAFA30880}"/>
              </a:ext>
            </a:extLst>
          </p:cNvPr>
          <p:cNvSpPr>
            <a:spLocks noGrp="1" noChangeArrowheads="1"/>
          </p:cNvSpPr>
          <p:nvPr>
            <p:ph type="body" idx="1"/>
          </p:nvPr>
        </p:nvSpPr>
        <p:spPr>
          <a:xfrm>
            <a:off x="533400" y="2286000"/>
            <a:ext cx="7772400" cy="3505200"/>
          </a:xfrm>
          <a:noFill/>
          <a:ln/>
        </p:spPr>
        <p:txBody>
          <a:bodyPr/>
          <a:lstStyle/>
          <a:p>
            <a:pPr eaLnBrk="0" hangingPunct="0">
              <a:buClr>
                <a:srgbClr val="FF9900"/>
              </a:buClr>
              <a:buFont typeface="Monotype Sorts" pitchFamily="2" charset="2"/>
              <a:buChar char="w"/>
            </a:pPr>
            <a:r>
              <a:rPr lang="en-US" altLang="LID4096">
                <a:solidFill>
                  <a:srgbClr val="000099"/>
                </a:solidFill>
              </a:rPr>
              <a:t>teledata</a:t>
            </a:r>
          </a:p>
          <a:p>
            <a:pPr eaLnBrk="0" hangingPunct="0">
              <a:buClr>
                <a:srgbClr val="FF9900"/>
              </a:buClr>
              <a:buFont typeface="Monotype Sorts" pitchFamily="2" charset="2"/>
              <a:buChar char="w"/>
            </a:pPr>
            <a:endParaRPr lang="en-US" altLang="LID4096">
              <a:solidFill>
                <a:srgbClr val="000099"/>
              </a:solidFill>
            </a:endParaRPr>
          </a:p>
          <a:p>
            <a:pPr eaLnBrk="0" hangingPunct="0">
              <a:buClr>
                <a:srgbClr val="FF9900"/>
              </a:buClr>
              <a:buFont typeface="Monotype Sorts" pitchFamily="2" charset="2"/>
              <a:buChar char="w"/>
            </a:pPr>
            <a:r>
              <a:rPr lang="en-US" altLang="LID4096">
                <a:solidFill>
                  <a:srgbClr val="000099"/>
                </a:solidFill>
              </a:rPr>
              <a:t>telepresence</a:t>
            </a:r>
          </a:p>
          <a:p>
            <a:pPr eaLnBrk="0" hangingPunct="0">
              <a:buClr>
                <a:srgbClr val="FF9900"/>
              </a:buClr>
              <a:buFont typeface="Monotype Sorts" pitchFamily="2" charset="2"/>
              <a:buChar char="w"/>
            </a:pPr>
            <a:endParaRPr lang="en-US" altLang="LID4096" sz="1200">
              <a:solidFill>
                <a:srgbClr val="000099"/>
              </a:solidFill>
            </a:endParaRPr>
          </a:p>
          <a:p>
            <a:pPr eaLnBrk="0" hangingPunct="0">
              <a:buClr>
                <a:srgbClr val="FF9900"/>
              </a:buClr>
              <a:buFont typeface="Monotype Sorts" pitchFamily="2" charset="2"/>
              <a:buChar char="w"/>
            </a:pPr>
            <a:endParaRPr lang="en-US" altLang="LID4096" sz="1200">
              <a:solidFill>
                <a:srgbClr val="000099"/>
              </a:solidFill>
            </a:endParaRPr>
          </a:p>
          <a:p>
            <a:pPr eaLnBrk="0" hangingPunct="0">
              <a:buClr>
                <a:srgbClr val="FF9900"/>
              </a:buClr>
              <a:buFont typeface="Monotype Sorts" pitchFamily="2" charset="2"/>
              <a:buChar char="w"/>
            </a:pPr>
            <a:r>
              <a:rPr lang="en-US" altLang="LID4096">
                <a:solidFill>
                  <a:srgbClr val="000099"/>
                </a:solidFill>
              </a:rPr>
              <a:t>synchronous collaboration</a:t>
            </a:r>
          </a:p>
          <a:p>
            <a:pPr eaLnBrk="0" hangingPunct="0">
              <a:buClr>
                <a:srgbClr val="FF9900"/>
              </a:buClr>
              <a:buFont typeface="Monotype Sorts" pitchFamily="2" charset="2"/>
              <a:buChar char="w"/>
            </a:pPr>
            <a:endParaRPr lang="en-US" altLang="LID4096">
              <a:solidFill>
                <a:srgbClr val="000099"/>
              </a:solidFill>
            </a:endParaRPr>
          </a:p>
          <a:p>
            <a:pPr eaLnBrk="0" hangingPunct="0">
              <a:buClr>
                <a:srgbClr val="FF9900"/>
              </a:buClr>
              <a:buFont typeface="Monotype Sorts" pitchFamily="2" charset="2"/>
              <a:buChar char="w"/>
            </a:pPr>
            <a:r>
              <a:rPr lang="en-US" altLang="LID4096">
                <a:solidFill>
                  <a:srgbClr val="000099"/>
                </a:solidFill>
              </a:rPr>
              <a:t>asynchronous collaboration</a:t>
            </a:r>
          </a:p>
        </p:txBody>
      </p:sp>
      <p:pic>
        <p:nvPicPr>
          <p:cNvPr id="11268" name="Picture 4">
            <a:extLst>
              <a:ext uri="{FF2B5EF4-FFF2-40B4-BE49-F238E27FC236}">
                <a16:creationId xmlns:a16="http://schemas.microsoft.com/office/drawing/2014/main" id="{2E9B5D30-844B-8176-F5B6-3E8CC97DD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971800"/>
            <a:ext cx="1441450"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a:extLst>
              <a:ext uri="{FF2B5EF4-FFF2-40B4-BE49-F238E27FC236}">
                <a16:creationId xmlns:a16="http://schemas.microsoft.com/office/drawing/2014/main" id="{22B825DA-2DA8-2A66-4B82-BDFEDA4685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3048000"/>
            <a:ext cx="117475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a:extLst>
              <a:ext uri="{FF2B5EF4-FFF2-40B4-BE49-F238E27FC236}">
                <a16:creationId xmlns:a16="http://schemas.microsoft.com/office/drawing/2014/main" id="{16D7EB5E-17A8-CB49-2778-38FE53F4F7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157413"/>
            <a:ext cx="1447800" cy="614362"/>
          </a:xfrm>
          <a:prstGeom prst="rect">
            <a:avLst/>
          </a:prstGeom>
          <a:noFill/>
          <a:extLst>
            <a:ext uri="{909E8E84-426E-40DD-AFC4-6F175D3DCCD1}">
              <a14:hiddenFill xmlns:a14="http://schemas.microsoft.com/office/drawing/2010/main">
                <a:solidFill>
                  <a:srgbClr val="FFFFFF"/>
                </a:solidFill>
              </a14:hiddenFill>
            </a:ext>
          </a:extLst>
        </p:spPr>
      </p:pic>
      <p:pic>
        <p:nvPicPr>
          <p:cNvPr id="11273" name="Picture 9">
            <a:extLst>
              <a:ext uri="{FF2B5EF4-FFF2-40B4-BE49-F238E27FC236}">
                <a16:creationId xmlns:a16="http://schemas.microsoft.com/office/drawing/2014/main" id="{58139C45-5E7A-E9CF-33BE-731D36CF47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154238"/>
            <a:ext cx="1457325" cy="617537"/>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a:extLst>
              <a:ext uri="{FF2B5EF4-FFF2-40B4-BE49-F238E27FC236}">
                <a16:creationId xmlns:a16="http://schemas.microsoft.com/office/drawing/2014/main" id="{0349E6E9-7BC3-1EC9-C77B-84C59A9798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4495800"/>
            <a:ext cx="9144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a:extLst>
              <a:ext uri="{FF2B5EF4-FFF2-40B4-BE49-F238E27FC236}">
                <a16:creationId xmlns:a16="http://schemas.microsoft.com/office/drawing/2014/main" id="{76880EA0-3A7C-9AFC-9D26-D5B682937C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4495800"/>
            <a:ext cx="9144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a:extLst>
              <a:ext uri="{FF2B5EF4-FFF2-40B4-BE49-F238E27FC236}">
                <a16:creationId xmlns:a16="http://schemas.microsoft.com/office/drawing/2014/main" id="{51498EEF-E7EB-65F8-A9B5-2C07B03399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5562600"/>
            <a:ext cx="914400" cy="895350"/>
          </a:xfrm>
          <a:prstGeom prst="rect">
            <a:avLst/>
          </a:prstGeom>
          <a:noFill/>
          <a:extLst>
            <a:ext uri="{909E8E84-426E-40DD-AFC4-6F175D3DCCD1}">
              <a14:hiddenFill xmlns:a14="http://schemas.microsoft.com/office/drawing/2010/main">
                <a:solidFill>
                  <a:srgbClr val="FFFFFF"/>
                </a:solidFill>
              </a14:hiddenFill>
            </a:ext>
          </a:extLst>
        </p:spPr>
      </p:pic>
      <p:sp>
        <p:nvSpPr>
          <p:cNvPr id="11280" name="Line 16">
            <a:extLst>
              <a:ext uri="{FF2B5EF4-FFF2-40B4-BE49-F238E27FC236}">
                <a16:creationId xmlns:a16="http://schemas.microsoft.com/office/drawing/2014/main" id="{B22D4820-CEF1-4326-83DB-F1B18DDB7549}"/>
              </a:ext>
            </a:extLst>
          </p:cNvPr>
          <p:cNvSpPr>
            <a:spLocks noChangeShapeType="1"/>
          </p:cNvSpPr>
          <p:nvPr/>
        </p:nvSpPr>
        <p:spPr bwMode="auto">
          <a:xfrm>
            <a:off x="7162800" y="1676400"/>
            <a:ext cx="0" cy="5029200"/>
          </a:xfrm>
          <a:prstGeom prst="line">
            <a:avLst/>
          </a:prstGeom>
          <a:noFill/>
          <a:ln w="12700">
            <a:solidFill>
              <a:schemeClr val="bg2"/>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11282" name="Picture 18">
            <a:extLst>
              <a:ext uri="{FF2B5EF4-FFF2-40B4-BE49-F238E27FC236}">
                <a16:creationId xmlns:a16="http://schemas.microsoft.com/office/drawing/2014/main" id="{FB8A01C1-B4CD-5C8C-A437-91CE2F5CEA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5562600"/>
            <a:ext cx="914400" cy="89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0C028D0-53FA-026D-EEF6-C9CAE78BB3CF}"/>
              </a:ext>
            </a:extLst>
          </p:cNvPr>
          <p:cNvSpPr>
            <a:spLocks noGrp="1" noChangeArrowheads="1"/>
          </p:cNvSpPr>
          <p:nvPr>
            <p:ph type="title"/>
          </p:nvPr>
        </p:nvSpPr>
        <p:spPr>
          <a:noFill/>
          <a:ln/>
        </p:spPr>
        <p:txBody>
          <a:bodyPr/>
          <a:lstStyle/>
          <a:p>
            <a:pPr eaLnBrk="0" hangingPunct="0"/>
            <a:r>
              <a:rPr lang="en-US" altLang="LID4096" sz="4000">
                <a:solidFill>
                  <a:srgbClr val="000099"/>
                </a:solidFill>
              </a:rPr>
              <a:t>TeamWave  </a:t>
            </a:r>
            <a:endParaRPr lang="en-US" altLang="LID4096" sz="4000">
              <a:solidFill>
                <a:srgbClr val="FF9900"/>
              </a:solidFill>
            </a:endParaRPr>
          </a:p>
        </p:txBody>
      </p:sp>
      <p:sp>
        <p:nvSpPr>
          <p:cNvPr id="13317" name="Rectangle 5">
            <a:extLst>
              <a:ext uri="{FF2B5EF4-FFF2-40B4-BE49-F238E27FC236}">
                <a16:creationId xmlns:a16="http://schemas.microsoft.com/office/drawing/2014/main" id="{49CD85B3-358B-E97B-2A16-E63F225C2A16}"/>
              </a:ext>
            </a:extLst>
          </p:cNvPr>
          <p:cNvSpPr>
            <a:spLocks noGrp="1" noChangeArrowheads="1"/>
          </p:cNvSpPr>
          <p:nvPr>
            <p:ph type="body" idx="1"/>
          </p:nvPr>
        </p:nvSpPr>
        <p:spPr>
          <a:xfrm>
            <a:off x="685800" y="2438400"/>
            <a:ext cx="7772400" cy="3657600"/>
          </a:xfrm>
        </p:spPr>
        <p:txBody>
          <a:bodyPr/>
          <a:lstStyle/>
          <a:p>
            <a:pPr>
              <a:buClr>
                <a:srgbClr val="FF9900"/>
              </a:buClr>
              <a:buFont typeface="Monotype Sorts" pitchFamily="2" charset="2"/>
              <a:buChar char="w"/>
            </a:pPr>
            <a:r>
              <a:rPr lang="en-US" altLang="LID4096">
                <a:solidFill>
                  <a:srgbClr val="000099"/>
                </a:solidFill>
              </a:rPr>
              <a:t>room-based</a:t>
            </a:r>
            <a:r>
              <a:rPr lang="en-US" altLang="LID4096"/>
              <a:t> </a:t>
            </a:r>
            <a:r>
              <a:rPr lang="en-US" altLang="LID4096">
                <a:solidFill>
                  <a:srgbClr val="000099"/>
                </a:solidFill>
              </a:rPr>
              <a:t>metaphor</a:t>
            </a:r>
          </a:p>
          <a:p>
            <a:pPr>
              <a:buClr>
                <a:srgbClr val="FF9900"/>
              </a:buClr>
              <a:buFont typeface="Monotype Sorts" pitchFamily="2" charset="2"/>
              <a:buChar char="w"/>
            </a:pPr>
            <a:r>
              <a:rPr lang="en-US" altLang="LID4096">
                <a:solidFill>
                  <a:srgbClr val="000099"/>
                </a:solidFill>
              </a:rPr>
              <a:t>supports group and individual work</a:t>
            </a:r>
          </a:p>
          <a:p>
            <a:pPr>
              <a:buClr>
                <a:srgbClr val="FF9900"/>
              </a:buClr>
              <a:buFont typeface="Monotype Sorts" pitchFamily="2" charset="2"/>
              <a:buChar char="w"/>
            </a:pPr>
            <a:r>
              <a:rPr lang="en-US" altLang="LID4096">
                <a:solidFill>
                  <a:srgbClr val="000099"/>
                </a:solidFill>
              </a:rPr>
              <a:t>synchronous/asynchronous collaboration</a:t>
            </a:r>
          </a:p>
          <a:p>
            <a:pPr>
              <a:buClr>
                <a:srgbClr val="FF9900"/>
              </a:buClr>
              <a:buFont typeface="Monotype Sorts" pitchFamily="2" charset="2"/>
              <a:buChar char="w"/>
            </a:pPr>
            <a:r>
              <a:rPr lang="en-US" altLang="LID4096">
                <a:solidFill>
                  <a:srgbClr val="000099"/>
                </a:solidFill>
              </a:rPr>
              <a:t>persistent environment</a:t>
            </a:r>
          </a:p>
          <a:p>
            <a:pPr>
              <a:buClr>
                <a:srgbClr val="FF9900"/>
              </a:buClr>
              <a:buFont typeface="Monotype Sorts" pitchFamily="2" charset="2"/>
              <a:buChar char="w"/>
            </a:pPr>
            <a:endParaRPr lang="en-US" altLang="LID4096"/>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940617FC-C371-AC2A-F2ED-068D4A41B158}"/>
              </a:ext>
            </a:extLst>
          </p:cNvPr>
          <p:cNvSpPr>
            <a:spLocks noGrp="1" noChangeArrowheads="1"/>
          </p:cNvSpPr>
          <p:nvPr>
            <p:ph type="title"/>
          </p:nvPr>
        </p:nvSpPr>
        <p:spPr/>
        <p:txBody>
          <a:bodyPr/>
          <a:lstStyle/>
          <a:p>
            <a:r>
              <a:rPr lang="en-US" altLang="LID4096" sz="4000">
                <a:solidFill>
                  <a:srgbClr val="000099"/>
                </a:solidFill>
              </a:rPr>
              <a:t>Customizing TeamWave to RE</a:t>
            </a:r>
          </a:p>
        </p:txBody>
      </p:sp>
      <p:sp>
        <p:nvSpPr>
          <p:cNvPr id="86019" name="Rectangle 3">
            <a:extLst>
              <a:ext uri="{FF2B5EF4-FFF2-40B4-BE49-F238E27FC236}">
                <a16:creationId xmlns:a16="http://schemas.microsoft.com/office/drawing/2014/main" id="{39DFFB49-EB4D-666B-0AB6-46CE7606446A}"/>
              </a:ext>
            </a:extLst>
          </p:cNvPr>
          <p:cNvSpPr>
            <a:spLocks noGrp="1" noChangeArrowheads="1"/>
          </p:cNvSpPr>
          <p:nvPr>
            <p:ph type="body" idx="1"/>
          </p:nvPr>
        </p:nvSpPr>
        <p:spPr/>
        <p:txBody>
          <a:bodyPr/>
          <a:lstStyle/>
          <a:p>
            <a:pPr>
              <a:buClr>
                <a:srgbClr val="FF9900"/>
              </a:buClr>
              <a:buFont typeface="Monotype Sorts" pitchFamily="2" charset="2"/>
              <a:buChar char="w"/>
            </a:pPr>
            <a:r>
              <a:rPr lang="en-US" altLang="LID4096">
                <a:solidFill>
                  <a:srgbClr val="000099"/>
                </a:solidFill>
              </a:rPr>
              <a:t>creating a meeting space for the requirements process </a:t>
            </a:r>
          </a:p>
          <a:p>
            <a:pPr>
              <a:buClr>
                <a:srgbClr val="FF9900"/>
              </a:buClr>
              <a:buFont typeface="Monotype Sorts" pitchFamily="2" charset="2"/>
              <a:buChar char="w"/>
            </a:pPr>
            <a:r>
              <a:rPr lang="en-US" altLang="LID4096">
                <a:solidFill>
                  <a:srgbClr val="000099"/>
                </a:solidFill>
              </a:rPr>
              <a:t>expressing and negotiating multiple perspectives</a:t>
            </a:r>
          </a:p>
          <a:p>
            <a:pPr lvl="2">
              <a:buClr>
                <a:srgbClr val="FF9900"/>
              </a:buClr>
              <a:buFont typeface="Monotype Sorts" pitchFamily="2" charset="2"/>
              <a:buChar char="w"/>
            </a:pPr>
            <a:r>
              <a:rPr lang="en-US" altLang="LID4096">
                <a:solidFill>
                  <a:srgbClr val="000099"/>
                </a:solidFill>
              </a:rPr>
              <a:t>requirements acquisition</a:t>
            </a:r>
          </a:p>
          <a:p>
            <a:pPr lvl="2">
              <a:buClr>
                <a:srgbClr val="FF9900"/>
              </a:buClr>
              <a:buFont typeface="Monotype Sorts" pitchFamily="2" charset="2"/>
              <a:buChar char="w"/>
            </a:pPr>
            <a:r>
              <a:rPr lang="en-US" altLang="LID4096">
                <a:solidFill>
                  <a:srgbClr val="000099"/>
                </a:solidFill>
              </a:rPr>
              <a:t>requirements traceability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7042" name="Object 2">
            <a:extLst>
              <a:ext uri="{FF2B5EF4-FFF2-40B4-BE49-F238E27FC236}">
                <a16:creationId xmlns:a16="http://schemas.microsoft.com/office/drawing/2014/main" id="{11106B33-E8B9-9254-C54D-D380BAB7E187}"/>
              </a:ext>
            </a:extLst>
          </p:cNvPr>
          <p:cNvGraphicFramePr>
            <a:graphicFrameLocks noChangeAspect="1"/>
          </p:cNvGraphicFramePr>
          <p:nvPr/>
        </p:nvGraphicFramePr>
        <p:xfrm>
          <a:off x="1600200" y="641350"/>
          <a:ext cx="6324600" cy="5430838"/>
        </p:xfrm>
        <a:graphic>
          <a:graphicData uri="http://schemas.openxmlformats.org/presentationml/2006/ole">
            <mc:AlternateContent xmlns:mc="http://schemas.openxmlformats.org/markup-compatibility/2006">
              <mc:Choice xmlns:v="urn:schemas-microsoft-com:vml" Requires="v">
                <p:oleObj name="Document" r:id="rId3" imgW="4031640" imgH="3462480" progId="Word.Document.8">
                  <p:embed/>
                </p:oleObj>
              </mc:Choice>
              <mc:Fallback>
                <p:oleObj name="Document" r:id="rId3" imgW="4031640" imgH="346248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641350"/>
                        <a:ext cx="6324600" cy="543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0902" name="Object 6">
            <a:extLst>
              <a:ext uri="{FF2B5EF4-FFF2-40B4-BE49-F238E27FC236}">
                <a16:creationId xmlns:a16="http://schemas.microsoft.com/office/drawing/2014/main" id="{DAFFFBE4-F91D-6C33-4EE6-702A938196D7}"/>
              </a:ext>
            </a:extLst>
          </p:cNvPr>
          <p:cNvGraphicFramePr>
            <a:graphicFrameLocks noChangeAspect="1"/>
          </p:cNvGraphicFramePr>
          <p:nvPr/>
        </p:nvGraphicFramePr>
        <p:xfrm>
          <a:off x="1066800" y="533400"/>
          <a:ext cx="6705600" cy="5637213"/>
        </p:xfrm>
        <a:graphic>
          <a:graphicData uri="http://schemas.openxmlformats.org/presentationml/2006/ole">
            <mc:AlternateContent xmlns:mc="http://schemas.openxmlformats.org/markup-compatibility/2006">
              <mc:Choice xmlns:v="urn:schemas-microsoft-com:vml" Requires="v">
                <p:oleObj name="Picture" r:id="rId3" imgW="5667840" imgH="5219640" progId="Word.Picture.8">
                  <p:embed/>
                </p:oleObj>
              </mc:Choice>
              <mc:Fallback>
                <p:oleObj name="Picture" r:id="rId3" imgW="5667840" imgH="5219640" progId="Word.Picture.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533400"/>
                        <a:ext cx="6705600" cy="563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7F78C76-CD2D-C1B0-1FA5-9102441AD226}"/>
              </a:ext>
            </a:extLst>
          </p:cNvPr>
          <p:cNvSpPr>
            <a:spLocks noGrp="1" noChangeArrowheads="1"/>
          </p:cNvSpPr>
          <p:nvPr>
            <p:ph type="title" idx="4294967295"/>
          </p:nvPr>
        </p:nvSpPr>
        <p:spPr>
          <a:xfrm>
            <a:off x="0" y="609600"/>
            <a:ext cx="7772400" cy="1143000"/>
          </a:xfrm>
        </p:spPr>
        <p:txBody>
          <a:bodyPr/>
          <a:lstStyle/>
          <a:p>
            <a:r>
              <a:rPr lang="en-US" altLang="LID4096" sz="4000">
                <a:solidFill>
                  <a:srgbClr val="000099"/>
                </a:solidFill>
              </a:rPr>
              <a:t> </a:t>
            </a:r>
          </a:p>
        </p:txBody>
      </p:sp>
      <p:graphicFrame>
        <p:nvGraphicFramePr>
          <p:cNvPr id="79877" name="Object 5">
            <a:extLst>
              <a:ext uri="{FF2B5EF4-FFF2-40B4-BE49-F238E27FC236}">
                <a16:creationId xmlns:a16="http://schemas.microsoft.com/office/drawing/2014/main" id="{6AA19352-A5AF-4DD2-CE03-E932E0C5F305}"/>
              </a:ext>
            </a:extLst>
          </p:cNvPr>
          <p:cNvGraphicFramePr>
            <a:graphicFrameLocks noChangeAspect="1"/>
          </p:cNvGraphicFramePr>
          <p:nvPr/>
        </p:nvGraphicFramePr>
        <p:xfrm>
          <a:off x="1295400" y="106363"/>
          <a:ext cx="6781800" cy="6599237"/>
        </p:xfrm>
        <a:graphic>
          <a:graphicData uri="http://schemas.openxmlformats.org/presentationml/2006/ole">
            <mc:AlternateContent xmlns:mc="http://schemas.openxmlformats.org/markup-compatibility/2006">
              <mc:Choice xmlns:v="urn:schemas-microsoft-com:vml" Requires="v">
                <p:oleObj name="Picture" r:id="rId3" imgW="4933800" imgH="4800600" progId="Word.Picture.8">
                  <p:embed/>
                </p:oleObj>
              </mc:Choice>
              <mc:Fallback>
                <p:oleObj name="Picture" r:id="rId3" imgW="4933800" imgH="4800600"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06363"/>
                        <a:ext cx="6781800" cy="659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75F6671-FF60-2926-01A5-5C6CE2E670C1}"/>
              </a:ext>
            </a:extLst>
          </p:cNvPr>
          <p:cNvSpPr>
            <a:spLocks noGrp="1" noChangeArrowheads="1"/>
          </p:cNvSpPr>
          <p:nvPr>
            <p:ph type="title"/>
          </p:nvPr>
        </p:nvSpPr>
        <p:spPr>
          <a:xfrm>
            <a:off x="685800" y="381000"/>
            <a:ext cx="7772400" cy="1143000"/>
          </a:xfrm>
          <a:noFill/>
          <a:ln/>
        </p:spPr>
        <p:txBody>
          <a:bodyPr/>
          <a:lstStyle/>
          <a:p>
            <a:pPr eaLnBrk="0" hangingPunct="0"/>
            <a:r>
              <a:rPr lang="en-US" altLang="LID4096" sz="4000">
                <a:solidFill>
                  <a:srgbClr val="000099"/>
                </a:solidFill>
              </a:rPr>
              <a:t>Future work</a:t>
            </a:r>
            <a:endParaRPr lang="en-US" altLang="LID4096" sz="4000">
              <a:solidFill>
                <a:srgbClr val="FF9900"/>
              </a:solidFill>
            </a:endParaRPr>
          </a:p>
        </p:txBody>
      </p:sp>
      <p:sp>
        <p:nvSpPr>
          <p:cNvPr id="19460" name="Rectangle 4">
            <a:extLst>
              <a:ext uri="{FF2B5EF4-FFF2-40B4-BE49-F238E27FC236}">
                <a16:creationId xmlns:a16="http://schemas.microsoft.com/office/drawing/2014/main" id="{BD5F0A88-EB5F-31BA-93BC-888F4C95B126}"/>
              </a:ext>
            </a:extLst>
          </p:cNvPr>
          <p:cNvSpPr>
            <a:spLocks noGrp="1" noChangeArrowheads="1"/>
          </p:cNvSpPr>
          <p:nvPr>
            <p:ph type="body" idx="1"/>
          </p:nvPr>
        </p:nvSpPr>
        <p:spPr>
          <a:xfrm>
            <a:off x="609600" y="1600200"/>
            <a:ext cx="7772400" cy="4114800"/>
          </a:xfrm>
        </p:spPr>
        <p:txBody>
          <a:bodyPr/>
          <a:lstStyle/>
          <a:p>
            <a:pPr>
              <a:buClr>
                <a:srgbClr val="FF9900"/>
              </a:buClr>
              <a:buFont typeface="Monotype Sorts" pitchFamily="2" charset="2"/>
              <a:buChar char="w"/>
            </a:pPr>
            <a:r>
              <a:rPr lang="en-US" altLang="LID4096">
                <a:solidFill>
                  <a:srgbClr val="000099"/>
                </a:solidFill>
              </a:rPr>
              <a:t>formal evaluation of the team’s effectiveness? *</a:t>
            </a:r>
          </a:p>
          <a:p>
            <a:pPr>
              <a:buClr>
                <a:srgbClr val="FF9900"/>
              </a:buClr>
              <a:buFont typeface="Monotype Sorts" pitchFamily="2" charset="2"/>
              <a:buChar char="w"/>
            </a:pPr>
            <a:r>
              <a:rPr lang="en-US" altLang="LID4096">
                <a:solidFill>
                  <a:srgbClr val="000099"/>
                </a:solidFill>
              </a:rPr>
              <a:t>acquiring shared understanding of requirements</a:t>
            </a:r>
          </a:p>
          <a:p>
            <a:pPr>
              <a:buClr>
                <a:srgbClr val="FF9900"/>
              </a:buClr>
              <a:buFont typeface="Monotype Sorts" pitchFamily="2" charset="2"/>
              <a:buChar char="w"/>
            </a:pPr>
            <a:r>
              <a:rPr lang="en-US" altLang="LID4096">
                <a:solidFill>
                  <a:srgbClr val="000099"/>
                </a:solidFill>
              </a:rPr>
              <a:t>support for the facilitator’s role</a:t>
            </a:r>
          </a:p>
          <a:p>
            <a:pPr>
              <a:buClr>
                <a:srgbClr val="FF9900"/>
              </a:buClr>
              <a:buFont typeface="Monotype Sorts" pitchFamily="2" charset="2"/>
              <a:buChar char="w"/>
            </a:pPr>
            <a:r>
              <a:rPr lang="en-US" altLang="LID4096">
                <a:solidFill>
                  <a:srgbClr val="000099"/>
                </a:solidFill>
              </a:rPr>
              <a:t>better understanding of the face-to-face requirements negotiation meetings  </a:t>
            </a:r>
          </a:p>
          <a:p>
            <a:pPr>
              <a:buFont typeface="Monotype Sorts" pitchFamily="2" charset="2"/>
              <a:buNone/>
            </a:pPr>
            <a:endParaRPr lang="en-US" altLang="LID4096" sz="1400" i="1">
              <a:solidFill>
                <a:srgbClr val="000099"/>
              </a:solidFill>
            </a:endParaRPr>
          </a:p>
          <a:p>
            <a:pPr>
              <a:buFont typeface="Monotype Sorts" pitchFamily="2" charset="2"/>
              <a:buNone/>
            </a:pPr>
            <a:endParaRPr lang="en-US" altLang="LID4096" sz="1400" i="1">
              <a:solidFill>
                <a:srgbClr val="000099"/>
              </a:solidFill>
            </a:endParaRPr>
          </a:p>
          <a:p>
            <a:pPr>
              <a:buFont typeface="Monotype Sorts" pitchFamily="2" charset="2"/>
              <a:buNone/>
            </a:pPr>
            <a:endParaRPr lang="en-US" altLang="LID4096" sz="1400" i="1">
              <a:solidFill>
                <a:srgbClr val="000099"/>
              </a:solidFill>
            </a:endParaRPr>
          </a:p>
          <a:p>
            <a:pPr>
              <a:buFont typeface="Monotype Sorts" pitchFamily="2" charset="2"/>
              <a:buNone/>
            </a:pPr>
            <a:r>
              <a:rPr lang="en-US" altLang="LID4096" sz="1400" i="1">
                <a:solidFill>
                  <a:srgbClr val="000099"/>
                </a:solidFill>
              </a:rPr>
              <a:t>* Grudin, J. “Why groupware applications fail”</a:t>
            </a:r>
            <a:r>
              <a:rPr lang="en-US" altLang="LID4096">
                <a:solidFill>
                  <a:srgbClr val="000099"/>
                </a:solidFill>
              </a:rPr>
              <a:t> </a:t>
            </a:r>
          </a:p>
        </p:txBody>
      </p:sp>
    </p:spTree>
  </p:cSld>
  <p:clrMapOvr>
    <a:masterClrMapping/>
  </p:clrMapOvr>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FFFF00"/>
      </a:accent2>
      <a:accent3>
        <a:srgbClr val="AAAAFF"/>
      </a:accent3>
      <a:accent4>
        <a:srgbClr val="DADADA"/>
      </a:accent4>
      <a:accent5>
        <a:srgbClr val="AAFFFF"/>
      </a:accent5>
      <a:accent6>
        <a:srgbClr val="E7E700"/>
      </a:accent6>
      <a:hlink>
        <a:srgbClr val="FF0033"/>
      </a:hlink>
      <a:folHlink>
        <a:srgbClr val="3366FF"/>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000" b="0" i="0" u="none" strike="noStrike" cap="none" normalizeH="0" baseline="0" smtClean="0">
            <a:ln>
              <a:noFill/>
            </a:ln>
            <a:solidFill>
              <a:srgbClr val="000099"/>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000" b="0" i="0" u="none" strike="noStrike" cap="none" normalizeH="0" baseline="0" smtClean="0">
            <a:ln>
              <a:noFill/>
            </a:ln>
            <a:solidFill>
              <a:srgbClr val="000099"/>
            </a:solidFill>
            <a:effectLst/>
            <a:latin typeface="Times New Roman" panose="02020603050405020304" pitchFamily="18"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FFFF00"/>
        </a:accent2>
        <a:accent3>
          <a:srgbClr val="AAAAFF"/>
        </a:accent3>
        <a:accent4>
          <a:srgbClr val="DADADA"/>
        </a:accent4>
        <a:accent5>
          <a:srgbClr val="AAFFFF"/>
        </a:accent5>
        <a:accent6>
          <a:srgbClr val="E7E700"/>
        </a:accent6>
        <a:hlink>
          <a:srgbClr val="FF0033"/>
        </a:hlink>
        <a:folHlink>
          <a:srgbClr val="3366FF"/>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FFFF00"/>
        </a:accent2>
        <a:accent3>
          <a:srgbClr val="AAC0C0"/>
        </a:accent3>
        <a:accent4>
          <a:srgbClr val="DADADA"/>
        </a:accent4>
        <a:accent5>
          <a:srgbClr val="AACAE2"/>
        </a:accent5>
        <a:accent6>
          <a:srgbClr val="E7E700"/>
        </a:accent6>
        <a:hlink>
          <a:srgbClr val="6600CC"/>
        </a:hlink>
        <a:folHlink>
          <a:srgbClr val="009999"/>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FFFF00"/>
        </a:accent2>
        <a:accent3>
          <a:srgbClr val="CAADAA"/>
        </a:accent3>
        <a:accent4>
          <a:srgbClr val="DADADA"/>
        </a:accent4>
        <a:accent5>
          <a:srgbClr val="FFB8AD"/>
        </a:accent5>
        <a:accent6>
          <a:srgbClr val="E7E700"/>
        </a:accent6>
        <a:hlink>
          <a:srgbClr val="CC0000"/>
        </a:hlink>
        <a:folHlink>
          <a:srgbClr val="CC6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oaring 1">
    <a:dk1>
      <a:srgbClr val="000000"/>
    </a:dk1>
    <a:lt1>
      <a:srgbClr val="FFFFFF"/>
    </a:lt1>
    <a:dk2>
      <a:srgbClr val="0000FF"/>
    </a:dk2>
    <a:lt2>
      <a:srgbClr val="FFCC66"/>
    </a:lt2>
    <a:accent1>
      <a:srgbClr val="00FFFF"/>
    </a:accent1>
    <a:accent2>
      <a:srgbClr val="FFFF00"/>
    </a:accent2>
    <a:accent3>
      <a:srgbClr val="AAAAFF"/>
    </a:accent3>
    <a:accent4>
      <a:srgbClr val="DADADA"/>
    </a:accent4>
    <a:accent5>
      <a:srgbClr val="AAFFFF"/>
    </a:accent5>
    <a:accent6>
      <a:srgbClr val="E7E700"/>
    </a:accent6>
    <a:hlink>
      <a:srgbClr val="FF0033"/>
    </a:hlink>
    <a:folHlink>
      <a:srgbClr val="3366FF"/>
    </a:folHlink>
  </a:clrScheme>
</a:themeOverride>
</file>

<file path=docProps/app.xml><?xml version="1.0" encoding="utf-8"?>
<Properties xmlns="http://schemas.openxmlformats.org/officeDocument/2006/extended-properties" xmlns:vt="http://schemas.openxmlformats.org/officeDocument/2006/docPropsVTypes">
  <Template>T:\program files\MSOffice\Templates\Presentation Designs\Soaring.pot</Template>
  <TotalTime>2324</TotalTime>
  <Words>2348</Words>
  <Application>Microsoft Office PowerPoint</Application>
  <PresentationFormat>On-screen Show (4:3)</PresentationFormat>
  <Paragraphs>131</Paragraphs>
  <Slides>12</Slides>
  <Notes>12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18" baseType="lpstr">
      <vt:lpstr>Times New Roman</vt:lpstr>
      <vt:lpstr>Arial</vt:lpstr>
      <vt:lpstr>Monotype Sorts</vt:lpstr>
      <vt:lpstr>Soaring</vt:lpstr>
      <vt:lpstr>Microsoft Word Document</vt:lpstr>
      <vt:lpstr>Microsoft Word Picture</vt:lpstr>
      <vt:lpstr>Using a Groupware Space  for  Requirements Engineering </vt:lpstr>
      <vt:lpstr>Outline</vt:lpstr>
      <vt:lpstr>Requirements Negotiation</vt:lpstr>
      <vt:lpstr>Characteristics of group session approaches* </vt:lpstr>
      <vt:lpstr>PowerPoint Presentation</vt:lpstr>
      <vt:lpstr> A distributed requirements negotiation environment</vt:lpstr>
      <vt:lpstr>TeamWave  </vt:lpstr>
      <vt:lpstr>Customizing TeamWave to RE</vt:lpstr>
      <vt:lpstr>PowerPoint Presentation</vt:lpstr>
      <vt:lpstr>PowerPoint Presentation</vt:lpstr>
      <vt:lpstr> </vt:lpstr>
      <vt:lpstr>Future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Structured Analysis and Design</dc:title>
  <dc:creator>Software Engineering</dc:creator>
  <cp:lastModifiedBy>Saul Greenberg</cp:lastModifiedBy>
  <cp:revision>82</cp:revision>
  <cp:lastPrinted>1998-06-01T20:43:39Z</cp:lastPrinted>
  <dcterms:created xsi:type="dcterms:W3CDTF">1995-05-28T16:28:04Z</dcterms:created>
  <dcterms:modified xsi:type="dcterms:W3CDTF">2026-10-06T04:05:31Z</dcterms:modified>
</cp:coreProperties>
</file>