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32"/>
  </p:notesMasterIdLst>
  <p:handoutMasterIdLst>
    <p:handoutMasterId r:id="rId33"/>
  </p:handoutMasterIdLst>
  <p:sldIdLst>
    <p:sldId id="256" r:id="rId2"/>
    <p:sldId id="283" r:id="rId3"/>
    <p:sldId id="282" r:id="rId4"/>
    <p:sldId id="285" r:id="rId5"/>
    <p:sldId id="266" r:id="rId6"/>
    <p:sldId id="291" r:id="rId7"/>
    <p:sldId id="292" r:id="rId8"/>
    <p:sldId id="267" r:id="rId9"/>
    <p:sldId id="268" r:id="rId10"/>
    <p:sldId id="270" r:id="rId11"/>
    <p:sldId id="272" r:id="rId12"/>
    <p:sldId id="297" r:id="rId13"/>
    <p:sldId id="276" r:id="rId14"/>
    <p:sldId id="274" r:id="rId15"/>
    <p:sldId id="299" r:id="rId16"/>
    <p:sldId id="298" r:id="rId17"/>
    <p:sldId id="293" r:id="rId18"/>
    <p:sldId id="300" r:id="rId19"/>
    <p:sldId id="302" r:id="rId20"/>
    <p:sldId id="303" r:id="rId21"/>
    <p:sldId id="301" r:id="rId22"/>
    <p:sldId id="294" r:id="rId23"/>
    <p:sldId id="295" r:id="rId24"/>
    <p:sldId id="296" r:id="rId25"/>
    <p:sldId id="258" r:id="rId26"/>
    <p:sldId id="286" r:id="rId27"/>
    <p:sldId id="290" r:id="rId28"/>
    <p:sldId id="279" r:id="rId29"/>
    <p:sldId id="280" r:id="rId30"/>
    <p:sldId id="262" r:id="rId3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324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3126"/>
    </p:cViewPr>
  </p:sorterViewPr>
  <p:notesViewPr>
    <p:cSldViewPr>
      <p:cViewPr>
        <p:scale>
          <a:sx n="75" d="100"/>
          <a:sy n="75" d="100"/>
        </p:scale>
        <p:origin x="-1704" y="-4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>
            <a:extLst>
              <a:ext uri="{FF2B5EF4-FFF2-40B4-BE49-F238E27FC236}">
                <a16:creationId xmlns:a16="http://schemas.microsoft.com/office/drawing/2014/main" id="{881CC16E-BAF8-A7FA-A41D-7FB79955197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000"/>
            </a:lvl1pPr>
          </a:lstStyle>
          <a:p>
            <a:endParaRPr lang="ja-JP" altLang="en-US"/>
          </a:p>
        </p:txBody>
      </p:sp>
      <p:sp>
        <p:nvSpPr>
          <p:cNvPr id="4099" name="Rectangle 1027">
            <a:extLst>
              <a:ext uri="{FF2B5EF4-FFF2-40B4-BE49-F238E27FC236}">
                <a16:creationId xmlns:a16="http://schemas.microsoft.com/office/drawing/2014/main" id="{A266E96F-1BEB-5421-2DF2-338E64601C3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000"/>
            </a:lvl1pPr>
          </a:lstStyle>
          <a:p>
            <a:endParaRPr lang="ja-JP" altLang="en-US"/>
          </a:p>
        </p:txBody>
      </p:sp>
      <p:sp>
        <p:nvSpPr>
          <p:cNvPr id="4100" name="Rectangle 1028">
            <a:extLst>
              <a:ext uri="{FF2B5EF4-FFF2-40B4-BE49-F238E27FC236}">
                <a16:creationId xmlns:a16="http://schemas.microsoft.com/office/drawing/2014/main" id="{9F585959-5FEB-0198-1CCD-64DB490688D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1" sz="1000"/>
            </a:lvl1pPr>
          </a:lstStyle>
          <a:p>
            <a:endParaRPr lang="ja-JP" altLang="en-US"/>
          </a:p>
        </p:txBody>
      </p:sp>
      <p:sp>
        <p:nvSpPr>
          <p:cNvPr id="4101" name="Rectangle 1029">
            <a:extLst>
              <a:ext uri="{FF2B5EF4-FFF2-40B4-BE49-F238E27FC236}">
                <a16:creationId xmlns:a16="http://schemas.microsoft.com/office/drawing/2014/main" id="{5F546B3F-8759-C958-45E1-ED62E9ED74A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1" sz="1000"/>
            </a:lvl1pPr>
          </a:lstStyle>
          <a:p>
            <a:fld id="{DDAE6C39-C28F-4E78-928A-FEDA848A3038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87380C2-2997-8D6D-9152-B736BFB1EAF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000"/>
            </a:lvl1pPr>
          </a:lstStyle>
          <a:p>
            <a:endParaRPr lang="ja-JP" alt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2E701FA-F1E3-9AB7-2397-A0B9EDF9985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000"/>
            </a:lvl1pPr>
          </a:lstStyle>
          <a:p>
            <a:endParaRPr lang="ja-JP" alt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2B406751-CE55-1327-48EF-DA0B2C7E9527}"/>
              </a:ext>
            </a:extLst>
          </p:cNvPr>
          <p:cNvSpPr>
            <a:spLocks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8E895AB4-ED7E-FACE-DCBC-AC8A3E8DB2C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マスターテキストの書式設定</a:t>
            </a:r>
          </a:p>
          <a:p>
            <a:pPr lvl="0"/>
            <a:r>
              <a:rPr lang="ja-JP" altLang="en-US"/>
              <a:t>第 2 レベル</a:t>
            </a:r>
          </a:p>
          <a:p>
            <a:pPr lvl="0"/>
            <a:r>
              <a:rPr lang="ja-JP" altLang="en-US"/>
              <a:t>第 3 レベル</a:t>
            </a:r>
          </a:p>
          <a:p>
            <a:pPr lvl="0"/>
            <a:r>
              <a:rPr lang="ja-JP" altLang="en-US"/>
              <a:t>第 4 レベル</a:t>
            </a:r>
          </a:p>
          <a:p>
            <a:pPr lvl="0"/>
            <a:r>
              <a:rPr lang="ja-JP" altLang="en-US"/>
              <a:t>第 5 レベル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41089467-DA4F-27CC-5BBE-64E9D370B46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1" sz="1000"/>
            </a:lvl1pPr>
          </a:lstStyle>
          <a:p>
            <a:endParaRPr lang="ja-JP" alt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B6D5A7D8-4981-1FF6-3DC1-9354BDFDC4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1" sz="1000"/>
            </a:lvl1pPr>
          </a:lstStyle>
          <a:p>
            <a:fld id="{EF372265-7EAC-40D9-8EED-7807728A8742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88106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1pPr>
    <a:lvl2pPr marL="449263" algn="l" defTabSz="88106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2pPr>
    <a:lvl3pPr marL="896938" algn="l" defTabSz="88106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3pPr>
    <a:lvl4pPr marL="1346200" algn="l" defTabSz="88106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4pPr>
    <a:lvl5pPr marL="1795463" algn="l" defTabSz="88106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9B032-0B9F-29B9-FDEC-CF3F90AEFD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50B98B-9DF8-135C-8D26-6A96505185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E3AB4-D076-2973-D780-BB36FFFA0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2787A-5645-966A-5D85-919936921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1F263-1C74-09F5-FF93-5C78F3D92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7FFF32-2250-4A44-A3E7-45807D9DEF17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172712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770B6-7BB5-1243-98F4-E62C93FEC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E51E1-C54C-B586-A107-C916BCC0E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6E2799-ABB4-0AA5-9064-A55FDADF7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3C933-6103-AC2B-7E13-DFC0FEA1B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ACCD0F-24A1-DE30-5B6E-B533FF709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DFF456-A292-4072-9006-48B997E6CE36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712994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15A13-324F-9825-5901-73E80C66C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959BDF-570A-CD02-39ED-220B85888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AB8DF-44F7-668C-0BC2-F44941CAE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E2191-3806-38F2-51A6-853458ABC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CD154-62E4-3B56-03B8-BCB8CDD3D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E19EAE-9254-48C6-BDB5-FF211AF18B04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580675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5A2DE-B4F5-4F51-8AE0-2014FED03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B6098-9A3E-0256-B866-28734E1018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A5EB68-55EC-B52E-ED52-7D35E49192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C439E0-C36D-B909-FBA4-D7B2DD476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E89434-BF12-926E-96FD-F795640C7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BB13D9-1DBE-AD79-F4B5-42B57A42D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A39500-1492-447C-BAA4-DAF8A650E0F8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411693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2FEB8-28DE-5130-0BA1-B33E8C6FF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23E486-6FE7-8043-ACFA-740F3411B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C3CD7B-0F7B-9AB0-7713-36140A7FE2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3A8416-43D7-836B-B8ED-BAA2383FF6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8712D6-B242-ECAC-B976-438204EA9A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3C30D1-A034-0997-FA00-B555061A1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A5970F-5DA0-B0E1-B308-C61DF7A65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17AFCF-33FB-1D45-62A5-CE91F2035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21C3E-D20A-47BB-BADA-755D88D840D7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27078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51F0D-9B0A-D047-974E-77FD5A141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10B75B-16A1-CDC4-4DC2-3FB3FCE80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D6ECCB-EE31-2C1B-BED3-5BB985F77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9048EA-C2E5-4AA2-79AA-685D4F8F0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1099CD-8E6A-4791-B796-01AB326716FA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346547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D55BAE-823B-B0D5-0E8E-9ADEBA143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E57444-31F9-96C1-A31B-601B008D7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DF5064-0BE6-B646-46F7-6493DFA00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E92FB4-DF49-4BAB-80BB-D2ACE5B9D907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060645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C6861-EFAC-7E16-47DE-49EC5AC12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1951C-0235-36CA-9196-CD31EDE574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1AFD14-12DF-4569-AE24-D3B8317DF2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D50E44-3FA2-A58E-53FD-68529FE16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5C687F-2584-89F0-9588-64AB272F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CB120B-E2E8-5C15-E0C5-F0F129E8A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569E81-E446-47C3-9A6B-9A05B4D325B3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190377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39BA6-1DA4-4554-2A44-CD1934BC4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57F06D-9C4E-D382-279D-233CABBD7D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8B967E-6EC1-E0E0-FD91-FC3CD57E1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957C47-282A-F447-1AF0-518222708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8E517E-D5B6-9815-3E78-B0FAE8DA1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3768B5-03AB-FC9A-BFF9-07E012513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E13961-081B-4F9A-BCF3-D08B551B5C6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112694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153A4-CCD8-6C71-1682-F0E554E9C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196FCD-83B8-2B05-C766-520927A830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186E1-7B9A-B2E3-8A40-C1DCC599B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8EFE3-2E43-A360-8191-6E8D3378C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09981-DE38-FD2B-E40F-1B54612E1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2C6A5A-A503-4C1F-ACBA-77B437A128DA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79942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E8C71A-A2AC-30C1-A508-EB43BEEB6B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E6345C-B7C9-E7C0-75D5-E9AAD3780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C9B6D0-329F-C3CA-D0CA-4C0FA897F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F1DDE9-F6F2-29CB-6B7C-C8E4982AF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1E886B-A3E3-2088-D6F5-A1CF67B4F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D46D2E-DEA2-49AF-998A-C509E5997ADA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990641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050">
            <a:extLst>
              <a:ext uri="{FF2B5EF4-FFF2-40B4-BE49-F238E27FC236}">
                <a16:creationId xmlns:a16="http://schemas.microsoft.com/office/drawing/2014/main" id="{242B1F73-1F73-C2C4-6B11-D85C6ED209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69635" name="Rectangle 2051">
            <a:extLst>
              <a:ext uri="{FF2B5EF4-FFF2-40B4-BE49-F238E27FC236}">
                <a16:creationId xmlns:a16="http://schemas.microsoft.com/office/drawing/2014/main" id="{52D93B6A-771A-3E91-8E16-122D581E52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69636" name="Rectangle 2052">
            <a:extLst>
              <a:ext uri="{FF2B5EF4-FFF2-40B4-BE49-F238E27FC236}">
                <a16:creationId xmlns:a16="http://schemas.microsoft.com/office/drawing/2014/main" id="{490EC336-F30C-A4C0-4276-74A445444A8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Book Antiqua" panose="02040602050305030304" pitchFamily="18" charset="0"/>
              </a:defRPr>
            </a:lvl1pPr>
          </a:lstStyle>
          <a:p>
            <a:endParaRPr lang="en-US" altLang="LID4096"/>
          </a:p>
        </p:txBody>
      </p:sp>
      <p:sp>
        <p:nvSpPr>
          <p:cNvPr id="69637" name="Rectangle 2053">
            <a:extLst>
              <a:ext uri="{FF2B5EF4-FFF2-40B4-BE49-F238E27FC236}">
                <a16:creationId xmlns:a16="http://schemas.microsoft.com/office/drawing/2014/main" id="{BFC1AAA6-C6D3-13CF-D5DE-8D31D849D92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Book Antiqua" panose="02040602050305030304" pitchFamily="18" charset="0"/>
              </a:defRPr>
            </a:lvl1pPr>
          </a:lstStyle>
          <a:p>
            <a:endParaRPr lang="en-US" altLang="LID4096"/>
          </a:p>
        </p:txBody>
      </p:sp>
      <p:sp>
        <p:nvSpPr>
          <p:cNvPr id="69638" name="Rectangle 2054">
            <a:extLst>
              <a:ext uri="{FF2B5EF4-FFF2-40B4-BE49-F238E27FC236}">
                <a16:creationId xmlns:a16="http://schemas.microsoft.com/office/drawing/2014/main" id="{CFD5339C-01D7-2867-AF83-2580D7B2991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Book Antiqua" panose="02040602050305030304" pitchFamily="18" charset="0"/>
              </a:defRPr>
            </a:lvl1pPr>
          </a:lstStyle>
          <a:p>
            <a:fld id="{67B27149-30C5-49D1-8325-68924B725B1B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F0066"/>
        </a:buClr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F0066"/>
        </a:buClr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0066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FF0066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5.png"/><Relationship Id="rId4" Type="http://schemas.openxmlformats.org/officeDocument/2006/relationships/image" Target="../media/image7.pn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7.png"/><Relationship Id="rId7" Type="http://schemas.openxmlformats.org/officeDocument/2006/relationships/image" Target="../media/image17.png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oleObject" Target="../embeddings/oleObject9.bin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2.png"/><Relationship Id="rId4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0E9202F-434C-503E-79D0-C3DE65AE4B7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772400" cy="1143000"/>
          </a:xfrm>
        </p:spPr>
        <p:txBody>
          <a:bodyPr anchor="ctr"/>
          <a:lstStyle/>
          <a:p>
            <a:r>
              <a:rPr lang="en-US" altLang="ja-JP" sz="4400">
                <a:ea typeface="ＭＳ Ｐゴシック" panose="020B0600070205080204" pitchFamily="34" charset="-128"/>
              </a:rPr>
              <a:t>Mediating Communication through </a:t>
            </a:r>
            <a:br>
              <a:rPr lang="en-US" altLang="ja-JP" sz="4400">
                <a:ea typeface="ＭＳ Ｐゴシック" panose="020B0600070205080204" pitchFamily="34" charset="-128"/>
              </a:rPr>
            </a:br>
            <a:r>
              <a:rPr lang="en-US" altLang="ja-JP" sz="4400">
                <a:ea typeface="ＭＳ Ｐゴシック" panose="020B0600070205080204" pitchFamily="34" charset="-128"/>
              </a:rPr>
              <a:t>Physical but Digital </a:t>
            </a:r>
            <a:br>
              <a:rPr lang="en-US" altLang="ja-JP" sz="4400">
                <a:ea typeface="ＭＳ Ｐゴシック" panose="020B0600070205080204" pitchFamily="34" charset="-128"/>
              </a:rPr>
            </a:br>
            <a:r>
              <a:rPr lang="en-US" altLang="ja-JP" sz="4400">
                <a:ea typeface="ＭＳ Ｐゴシック" panose="020B0600070205080204" pitchFamily="34" charset="-128"/>
              </a:rPr>
              <a:t>Surrogates </a:t>
            </a:r>
            <a:br>
              <a:rPr lang="en-US" altLang="ja-JP" sz="4400">
                <a:ea typeface="ＭＳ Ｐゴシック" panose="020B0600070205080204" pitchFamily="34" charset="-128"/>
              </a:rPr>
            </a:br>
            <a:endParaRPr lang="en-US" altLang="ja-JP" sz="4400">
              <a:ea typeface="ＭＳ Ｐゴシック" panose="020B0600070205080204" pitchFamily="34" charset="-128"/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481BB88D-D172-C54E-E136-C269A1C8C28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57200" y="4648200"/>
            <a:ext cx="8534400" cy="1219200"/>
          </a:xfrm>
        </p:spPr>
        <p:txBody>
          <a:bodyPr/>
          <a:lstStyle/>
          <a:p>
            <a:pPr algn="l">
              <a:tabLst>
                <a:tab pos="5432425" algn="l"/>
              </a:tabLst>
            </a:pPr>
            <a:r>
              <a:rPr lang="en-US" altLang="ja-JP" sz="3200">
                <a:ea typeface="ＭＳ Ｐゴシック" panose="020B0600070205080204" pitchFamily="34" charset="-128"/>
              </a:rPr>
              <a:t>Hideaki Kuzuoka		Saul Greenberg</a:t>
            </a:r>
          </a:p>
          <a:p>
            <a:pPr algn="l">
              <a:tabLst>
                <a:tab pos="5432425" algn="l"/>
              </a:tabLst>
            </a:pPr>
            <a:r>
              <a:rPr lang="en-US" altLang="ja-JP" i="1">
                <a:ea typeface="ＭＳ Ｐゴシック" panose="020B0600070205080204" pitchFamily="34" charset="-128"/>
              </a:rPr>
              <a:t>University of Tsukuba</a:t>
            </a:r>
            <a:r>
              <a:rPr lang="en-US" altLang="ja-JP">
                <a:ea typeface="ＭＳ Ｐゴシック" panose="020B0600070205080204" pitchFamily="34" charset="-128"/>
              </a:rPr>
              <a:t> 		</a:t>
            </a:r>
            <a:r>
              <a:rPr lang="en-US" altLang="ja-JP" i="1">
                <a:ea typeface="ＭＳ Ｐゴシック" panose="020B0600070205080204" pitchFamily="34" charset="-128"/>
              </a:rPr>
              <a:t>University of Calgary</a:t>
            </a:r>
            <a:r>
              <a:rPr lang="en-US" altLang="ja-JP" sz="3200" i="1">
                <a:ea typeface="ＭＳ Ｐゴシック" panose="020B0600070205080204" pitchFamily="34" charset="-128"/>
              </a:rPr>
              <a:t> </a:t>
            </a:r>
          </a:p>
        </p:txBody>
      </p:sp>
      <p:pic>
        <p:nvPicPr>
          <p:cNvPr id="8197" name="Picture 5">
            <a:extLst>
              <a:ext uri="{FF2B5EF4-FFF2-40B4-BE49-F238E27FC236}">
                <a16:creationId xmlns:a16="http://schemas.microsoft.com/office/drawing/2014/main" id="{55590E90-40A5-5F49-002D-D1276D657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048000"/>
            <a:ext cx="2493963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026">
            <a:extLst>
              <a:ext uri="{FF2B5EF4-FFF2-40B4-BE49-F238E27FC236}">
                <a16:creationId xmlns:a16="http://schemas.microsoft.com/office/drawing/2014/main" id="{AA562263-6CA7-B62A-DD1E-26E0AA8CF5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Real time groupware for distributed teams</a:t>
            </a:r>
          </a:p>
        </p:txBody>
      </p:sp>
      <p:sp>
        <p:nvSpPr>
          <p:cNvPr id="64519" name="Freeform 1031">
            <a:extLst>
              <a:ext uri="{FF2B5EF4-FFF2-40B4-BE49-F238E27FC236}">
                <a16:creationId xmlns:a16="http://schemas.microsoft.com/office/drawing/2014/main" id="{5105B413-92E2-EBE2-E21D-56DD03D202BD}"/>
              </a:ext>
            </a:extLst>
          </p:cNvPr>
          <p:cNvSpPr>
            <a:spLocks/>
          </p:cNvSpPr>
          <p:nvPr/>
        </p:nvSpPr>
        <p:spPr bwMode="auto">
          <a:xfrm>
            <a:off x="4340225" y="1981200"/>
            <a:ext cx="382588" cy="4548188"/>
          </a:xfrm>
          <a:custGeom>
            <a:avLst/>
            <a:gdLst>
              <a:gd name="T0" fmla="*/ 90 w 241"/>
              <a:gd name="T1" fmla="*/ 3195 h 3196"/>
              <a:gd name="T2" fmla="*/ 195 w 241"/>
              <a:gd name="T3" fmla="*/ 2333 h 3196"/>
              <a:gd name="T4" fmla="*/ 63 w 241"/>
              <a:gd name="T5" fmla="*/ 2333 h 3196"/>
              <a:gd name="T6" fmla="*/ 231 w 241"/>
              <a:gd name="T7" fmla="*/ 1425 h 3196"/>
              <a:gd name="T8" fmla="*/ 6 w 241"/>
              <a:gd name="T9" fmla="*/ 1455 h 3196"/>
              <a:gd name="T10" fmla="*/ 216 w 241"/>
              <a:gd name="T11" fmla="*/ 705 h 3196"/>
              <a:gd name="T12" fmla="*/ 0 w 241"/>
              <a:gd name="T13" fmla="*/ 682 h 3196"/>
              <a:gd name="T14" fmla="*/ 240 w 241"/>
              <a:gd name="T15" fmla="*/ 0 h 3196"/>
              <a:gd name="T16" fmla="*/ 234 w 241"/>
              <a:gd name="T17" fmla="*/ 7 h 3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1" h="3196">
                <a:moveTo>
                  <a:pt x="90" y="3195"/>
                </a:moveTo>
                <a:lnTo>
                  <a:pt x="195" y="2333"/>
                </a:lnTo>
                <a:lnTo>
                  <a:pt x="63" y="2333"/>
                </a:lnTo>
                <a:lnTo>
                  <a:pt x="231" y="1425"/>
                </a:lnTo>
                <a:lnTo>
                  <a:pt x="6" y="1455"/>
                </a:lnTo>
                <a:lnTo>
                  <a:pt x="216" y="705"/>
                </a:lnTo>
                <a:lnTo>
                  <a:pt x="0" y="682"/>
                </a:lnTo>
                <a:lnTo>
                  <a:pt x="240" y="0"/>
                </a:lnTo>
                <a:lnTo>
                  <a:pt x="234" y="7"/>
                </a:lnTo>
              </a:path>
            </a:pathLst>
          </a:custGeom>
          <a:noFill/>
          <a:ln w="28575" cap="flat" cmpd="sng">
            <a:solidFill>
              <a:srgbClr val="FF33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grpSp>
        <p:nvGrpSpPr>
          <p:cNvPr id="64520" name="Group 1032">
            <a:extLst>
              <a:ext uri="{FF2B5EF4-FFF2-40B4-BE49-F238E27FC236}">
                <a16:creationId xmlns:a16="http://schemas.microsoft.com/office/drawing/2014/main" id="{1CAC0456-2F07-7EA3-8DD3-B8CBBBA9D778}"/>
              </a:ext>
            </a:extLst>
          </p:cNvPr>
          <p:cNvGrpSpPr>
            <a:grpSpLocks/>
          </p:cNvGrpSpPr>
          <p:nvPr/>
        </p:nvGrpSpPr>
        <p:grpSpPr bwMode="auto">
          <a:xfrm>
            <a:off x="6096000" y="5629275"/>
            <a:ext cx="1271588" cy="1116013"/>
            <a:chOff x="3855" y="3467"/>
            <a:chExt cx="801" cy="703"/>
          </a:xfrm>
        </p:grpSpPr>
        <p:grpSp>
          <p:nvGrpSpPr>
            <p:cNvPr id="64521" name="Group 1033">
              <a:extLst>
                <a:ext uri="{FF2B5EF4-FFF2-40B4-BE49-F238E27FC236}">
                  <a16:creationId xmlns:a16="http://schemas.microsoft.com/office/drawing/2014/main" id="{88791CE9-2D28-9975-FA3B-BD6E1BB96B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5" y="3558"/>
              <a:ext cx="596" cy="360"/>
              <a:chOff x="3855" y="3558"/>
              <a:chExt cx="596" cy="360"/>
            </a:xfrm>
          </p:grpSpPr>
          <p:grpSp>
            <p:nvGrpSpPr>
              <p:cNvPr id="64522" name="Group 1034">
                <a:extLst>
                  <a:ext uri="{FF2B5EF4-FFF2-40B4-BE49-F238E27FC236}">
                    <a16:creationId xmlns:a16="http://schemas.microsoft.com/office/drawing/2014/main" id="{6A099DEB-2828-F313-98BA-204192CC15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5" y="3700"/>
                <a:ext cx="596" cy="218"/>
                <a:chOff x="3855" y="3700"/>
                <a:chExt cx="596" cy="218"/>
              </a:xfrm>
            </p:grpSpPr>
            <p:sp>
              <p:nvSpPr>
                <p:cNvPr id="64523" name="Oval 1035">
                  <a:extLst>
                    <a:ext uri="{FF2B5EF4-FFF2-40B4-BE49-F238E27FC236}">
                      <a16:creationId xmlns:a16="http://schemas.microsoft.com/office/drawing/2014/main" id="{77A2554A-8895-01AD-0FB4-095D0D2AFA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5" y="3711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64524" name="Oval 1036">
                  <a:extLst>
                    <a:ext uri="{FF2B5EF4-FFF2-40B4-BE49-F238E27FC236}">
                      <a16:creationId xmlns:a16="http://schemas.microsoft.com/office/drawing/2014/main" id="{BC78AD1E-CCFA-C280-35D8-F7C823B339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5" y="3700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64525" name="Group 1037">
                <a:extLst>
                  <a:ext uri="{FF2B5EF4-FFF2-40B4-BE49-F238E27FC236}">
                    <a16:creationId xmlns:a16="http://schemas.microsoft.com/office/drawing/2014/main" id="{9EABF14E-53CB-A7F2-2CB0-2630CCC989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67" y="3558"/>
                <a:ext cx="216" cy="270"/>
                <a:chOff x="3867" y="3558"/>
                <a:chExt cx="216" cy="270"/>
              </a:xfrm>
            </p:grpSpPr>
            <p:sp>
              <p:nvSpPr>
                <p:cNvPr id="64526" name="AutoShape 1038">
                  <a:extLst>
                    <a:ext uri="{FF2B5EF4-FFF2-40B4-BE49-F238E27FC236}">
                      <a16:creationId xmlns:a16="http://schemas.microsoft.com/office/drawing/2014/main" id="{7C9CE6E8-AFB3-5D77-AC61-2D15AE4496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3847" y="3610"/>
                  <a:ext cx="238" cy="19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64527" name="Rectangle 1039">
                  <a:extLst>
                    <a:ext uri="{FF2B5EF4-FFF2-40B4-BE49-F238E27FC236}">
                      <a16:creationId xmlns:a16="http://schemas.microsoft.com/office/drawing/2014/main" id="{AB7D75AE-5364-C425-6C39-CEB43EFC27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4066" y="3558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64528" name="Group 1040">
                <a:extLst>
                  <a:ext uri="{FF2B5EF4-FFF2-40B4-BE49-F238E27FC236}">
                    <a16:creationId xmlns:a16="http://schemas.microsoft.com/office/drawing/2014/main" id="{8EF8AEF8-1F1A-DBD2-C1B9-D3F53880F3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27" y="3771"/>
                <a:ext cx="98" cy="31"/>
                <a:chOff x="4127" y="3771"/>
                <a:chExt cx="98" cy="31"/>
              </a:xfrm>
            </p:grpSpPr>
            <p:grpSp>
              <p:nvGrpSpPr>
                <p:cNvPr id="64529" name="Group 1041">
                  <a:extLst>
                    <a:ext uri="{FF2B5EF4-FFF2-40B4-BE49-F238E27FC236}">
                      <a16:creationId xmlns:a16="http://schemas.microsoft.com/office/drawing/2014/main" id="{701F5714-5191-3419-A01B-66A2E25A77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29" y="3771"/>
                  <a:ext cx="96" cy="31"/>
                  <a:chOff x="4129" y="3771"/>
                  <a:chExt cx="96" cy="31"/>
                </a:xfrm>
              </p:grpSpPr>
              <p:sp>
                <p:nvSpPr>
                  <p:cNvPr id="64530" name="Arc 1042">
                    <a:extLst>
                      <a:ext uri="{FF2B5EF4-FFF2-40B4-BE49-F238E27FC236}">
                        <a16:creationId xmlns:a16="http://schemas.microsoft.com/office/drawing/2014/main" id="{149C4AED-ABDE-9213-E185-FDE79879A05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29" y="3772"/>
                    <a:ext cx="48" cy="30"/>
                  </a:xfrm>
                  <a:custGeom>
                    <a:avLst/>
                    <a:gdLst>
                      <a:gd name="G0" fmla="+- 21589 0 0"/>
                      <a:gd name="G1" fmla="+- 21596 0 0"/>
                      <a:gd name="G2" fmla="+- 21600 0 0"/>
                      <a:gd name="T0" fmla="*/ 0 w 21589"/>
                      <a:gd name="T1" fmla="*/ 20895 h 21596"/>
                      <a:gd name="T2" fmla="*/ 21151 w 21589"/>
                      <a:gd name="T3" fmla="*/ 0 h 21596"/>
                      <a:gd name="T4" fmla="*/ 21589 w 21589"/>
                      <a:gd name="T5" fmla="*/ 21596 h 215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596" fill="none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</a:path>
                      <a:path w="21589" h="21596" stroke="0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  <a:lnTo>
                          <a:pt x="21589" y="21596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64531" name="Arc 1043">
                    <a:extLst>
                      <a:ext uri="{FF2B5EF4-FFF2-40B4-BE49-F238E27FC236}">
                        <a16:creationId xmlns:a16="http://schemas.microsoft.com/office/drawing/2014/main" id="{AAB18D0D-513B-1CEE-6BD5-1A903A28FBE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76" y="3771"/>
                    <a:ext cx="49" cy="31"/>
                  </a:xfrm>
                  <a:custGeom>
                    <a:avLst/>
                    <a:gdLst>
                      <a:gd name="G0" fmla="+- 438 0 0"/>
                      <a:gd name="G1" fmla="+- 21600 0 0"/>
                      <a:gd name="G2" fmla="+- 21600 0 0"/>
                      <a:gd name="T0" fmla="*/ 0 w 22026"/>
                      <a:gd name="T1" fmla="*/ 4 h 21600"/>
                      <a:gd name="T2" fmla="*/ 22026 w 22026"/>
                      <a:gd name="T3" fmla="*/ 20885 h 21600"/>
                      <a:gd name="T4" fmla="*/ 438 w 2202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26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</a:path>
                      <a:path w="22026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  <a:lnTo>
                          <a:pt x="438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64532" name="Line 1044">
                  <a:extLst>
                    <a:ext uri="{FF2B5EF4-FFF2-40B4-BE49-F238E27FC236}">
                      <a16:creationId xmlns:a16="http://schemas.microsoft.com/office/drawing/2014/main" id="{5E11134C-6425-68C5-6C26-2A0B1EF8A8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27" y="3800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64533" name="Line 1045">
                <a:extLst>
                  <a:ext uri="{FF2B5EF4-FFF2-40B4-BE49-F238E27FC236}">
                    <a16:creationId xmlns:a16="http://schemas.microsoft.com/office/drawing/2014/main" id="{F90E22FA-F346-DC66-473B-2422184012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99" y="3792"/>
                <a:ext cx="29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64534" name="Group 1046">
              <a:extLst>
                <a:ext uri="{FF2B5EF4-FFF2-40B4-BE49-F238E27FC236}">
                  <a16:creationId xmlns:a16="http://schemas.microsoft.com/office/drawing/2014/main" id="{26439525-6FFF-384D-E442-0328BC8A0B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88" y="3467"/>
              <a:ext cx="468" cy="703"/>
              <a:chOff x="4188" y="3467"/>
              <a:chExt cx="468" cy="703"/>
            </a:xfrm>
          </p:grpSpPr>
          <p:sp>
            <p:nvSpPr>
              <p:cNvPr id="64535" name="Line 1047">
                <a:extLst>
                  <a:ext uri="{FF2B5EF4-FFF2-40B4-BE49-F238E27FC236}">
                    <a16:creationId xmlns:a16="http://schemas.microsoft.com/office/drawing/2014/main" id="{62462518-31AF-7D72-03AD-264523F1FF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99" y="3893"/>
                <a:ext cx="257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4536" name="Line 1048">
                <a:extLst>
                  <a:ext uri="{FF2B5EF4-FFF2-40B4-BE49-F238E27FC236}">
                    <a16:creationId xmlns:a16="http://schemas.microsoft.com/office/drawing/2014/main" id="{9F4B34DF-D426-4782-372F-4CDB4FDE25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9" y="3953"/>
                <a:ext cx="138" cy="21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4537" name="Line 1049">
                <a:extLst>
                  <a:ext uri="{FF2B5EF4-FFF2-40B4-BE49-F238E27FC236}">
                    <a16:creationId xmlns:a16="http://schemas.microsoft.com/office/drawing/2014/main" id="{3416E17D-FFED-0405-57AE-9F8E74366F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01" y="3637"/>
                <a:ext cx="116" cy="18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4538" name="Line 1050">
                <a:extLst>
                  <a:ext uri="{FF2B5EF4-FFF2-40B4-BE49-F238E27FC236}">
                    <a16:creationId xmlns:a16="http://schemas.microsoft.com/office/drawing/2014/main" id="{BC398BC2-B38F-958D-174B-B845016571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374" y="3721"/>
                <a:ext cx="25" cy="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4539" name="Line 1051">
                <a:extLst>
                  <a:ext uri="{FF2B5EF4-FFF2-40B4-BE49-F238E27FC236}">
                    <a16:creationId xmlns:a16="http://schemas.microsoft.com/office/drawing/2014/main" id="{F8524B20-F193-A05D-B714-922D8EE4A6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45" y="3635"/>
                <a:ext cx="38" cy="9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4540" name="Arc 1052">
                <a:extLst>
                  <a:ext uri="{FF2B5EF4-FFF2-40B4-BE49-F238E27FC236}">
                    <a16:creationId xmlns:a16="http://schemas.microsoft.com/office/drawing/2014/main" id="{C2AA5C07-5AFE-7D31-73AC-2C4ED2139E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0" y="3544"/>
                <a:ext cx="222" cy="150"/>
              </a:xfrm>
              <a:custGeom>
                <a:avLst/>
                <a:gdLst>
                  <a:gd name="G0" fmla="+- 0 0 0"/>
                  <a:gd name="G1" fmla="+- 18657 0 0"/>
                  <a:gd name="G2" fmla="+- 21600 0 0"/>
                  <a:gd name="T0" fmla="*/ 10885 w 20270"/>
                  <a:gd name="T1" fmla="*/ 0 h 18657"/>
                  <a:gd name="T2" fmla="*/ 20270 w 20270"/>
                  <a:gd name="T3" fmla="*/ 11195 h 18657"/>
                  <a:gd name="T4" fmla="*/ 0 w 20270"/>
                  <a:gd name="T5" fmla="*/ 18657 h 18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70" h="18657" fill="none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</a:path>
                  <a:path w="20270" h="18657" stroke="0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  <a:lnTo>
                      <a:pt x="0" y="1865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4541" name="Oval 1053">
                <a:extLst>
                  <a:ext uri="{FF2B5EF4-FFF2-40B4-BE49-F238E27FC236}">
                    <a16:creationId xmlns:a16="http://schemas.microsoft.com/office/drawing/2014/main" id="{DF844ECF-EEAF-1E45-AB0F-ABFE8A9597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48" y="3467"/>
                <a:ext cx="103" cy="14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4542" name="Line 1054">
                <a:extLst>
                  <a:ext uri="{FF2B5EF4-FFF2-40B4-BE49-F238E27FC236}">
                    <a16:creationId xmlns:a16="http://schemas.microsoft.com/office/drawing/2014/main" id="{50865376-D765-FD85-358D-E44E17E9F2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60" y="3632"/>
                <a:ext cx="37" cy="8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4543" name="Line 1055">
                <a:extLst>
                  <a:ext uri="{FF2B5EF4-FFF2-40B4-BE49-F238E27FC236}">
                    <a16:creationId xmlns:a16="http://schemas.microsoft.com/office/drawing/2014/main" id="{8360710B-5152-E96A-E887-CEE214DEA6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97" y="3716"/>
                <a:ext cx="59" cy="17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4544" name="Line 1056">
                <a:extLst>
                  <a:ext uri="{FF2B5EF4-FFF2-40B4-BE49-F238E27FC236}">
                    <a16:creationId xmlns:a16="http://schemas.microsoft.com/office/drawing/2014/main" id="{B1B35C86-B609-6FC2-BD56-2199839EEB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88" y="3733"/>
                <a:ext cx="157" cy="3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64545" name="Group 1057">
            <a:extLst>
              <a:ext uri="{FF2B5EF4-FFF2-40B4-BE49-F238E27FC236}">
                <a16:creationId xmlns:a16="http://schemas.microsoft.com/office/drawing/2014/main" id="{E6045F4E-2B86-55C9-79EC-29B891DD3AF1}"/>
              </a:ext>
            </a:extLst>
          </p:cNvPr>
          <p:cNvGrpSpPr>
            <a:grpSpLocks/>
          </p:cNvGrpSpPr>
          <p:nvPr/>
        </p:nvGrpSpPr>
        <p:grpSpPr bwMode="auto">
          <a:xfrm>
            <a:off x="1957388" y="5584825"/>
            <a:ext cx="1073150" cy="1273175"/>
            <a:chOff x="904" y="3439"/>
            <a:chExt cx="676" cy="802"/>
          </a:xfrm>
        </p:grpSpPr>
        <p:grpSp>
          <p:nvGrpSpPr>
            <p:cNvPr id="64546" name="Group 1058">
              <a:extLst>
                <a:ext uri="{FF2B5EF4-FFF2-40B4-BE49-F238E27FC236}">
                  <a16:creationId xmlns:a16="http://schemas.microsoft.com/office/drawing/2014/main" id="{492263F5-2F02-EB38-8F38-C622B1F898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3" y="3594"/>
              <a:ext cx="597" cy="359"/>
              <a:chOff x="983" y="3594"/>
              <a:chExt cx="597" cy="359"/>
            </a:xfrm>
          </p:grpSpPr>
          <p:grpSp>
            <p:nvGrpSpPr>
              <p:cNvPr id="64547" name="Group 1059">
                <a:extLst>
                  <a:ext uri="{FF2B5EF4-FFF2-40B4-BE49-F238E27FC236}">
                    <a16:creationId xmlns:a16="http://schemas.microsoft.com/office/drawing/2014/main" id="{B02C941F-41CE-D249-D192-9E7426BCB2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83" y="3736"/>
                <a:ext cx="597" cy="217"/>
                <a:chOff x="983" y="3736"/>
                <a:chExt cx="597" cy="217"/>
              </a:xfrm>
            </p:grpSpPr>
            <p:sp>
              <p:nvSpPr>
                <p:cNvPr id="64548" name="Oval 1060">
                  <a:extLst>
                    <a:ext uri="{FF2B5EF4-FFF2-40B4-BE49-F238E27FC236}">
                      <a16:creationId xmlns:a16="http://schemas.microsoft.com/office/drawing/2014/main" id="{2E1F9607-3DCC-CB3F-C5BF-41296C8908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3" y="3747"/>
                  <a:ext cx="597" cy="206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64549" name="Oval 1061">
                  <a:extLst>
                    <a:ext uri="{FF2B5EF4-FFF2-40B4-BE49-F238E27FC236}">
                      <a16:creationId xmlns:a16="http://schemas.microsoft.com/office/drawing/2014/main" id="{8655D230-2BE6-3F23-D977-AA74991D1E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3" y="3736"/>
                  <a:ext cx="597" cy="20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64550" name="Group 1062">
                <a:extLst>
                  <a:ext uri="{FF2B5EF4-FFF2-40B4-BE49-F238E27FC236}">
                    <a16:creationId xmlns:a16="http://schemas.microsoft.com/office/drawing/2014/main" id="{F5590BAD-FC7C-54CD-C6C2-F5BCD6B229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51" y="3594"/>
                <a:ext cx="216" cy="270"/>
                <a:chOff x="1351" y="3594"/>
                <a:chExt cx="216" cy="270"/>
              </a:xfrm>
            </p:grpSpPr>
            <p:sp>
              <p:nvSpPr>
                <p:cNvPr id="64551" name="AutoShape 1063">
                  <a:extLst>
                    <a:ext uri="{FF2B5EF4-FFF2-40B4-BE49-F238E27FC236}">
                      <a16:creationId xmlns:a16="http://schemas.microsoft.com/office/drawing/2014/main" id="{8EE9DE73-5EB6-14D3-03AD-31B24F058F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349" y="3646"/>
                  <a:ext cx="238" cy="19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64552" name="Rectangle 1064">
                  <a:extLst>
                    <a:ext uri="{FF2B5EF4-FFF2-40B4-BE49-F238E27FC236}">
                      <a16:creationId xmlns:a16="http://schemas.microsoft.com/office/drawing/2014/main" id="{3D16E7AB-F487-CD33-818E-3C7BC0DB47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1351" y="3594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64553" name="Group 1065">
                <a:extLst>
                  <a:ext uri="{FF2B5EF4-FFF2-40B4-BE49-F238E27FC236}">
                    <a16:creationId xmlns:a16="http://schemas.microsoft.com/office/drawing/2014/main" id="{DCD866A7-AB24-E3BF-3979-9798A243CC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4" y="3882"/>
                <a:ext cx="98" cy="30"/>
                <a:chOff x="1134" y="3882"/>
                <a:chExt cx="98" cy="30"/>
              </a:xfrm>
            </p:grpSpPr>
            <p:grpSp>
              <p:nvGrpSpPr>
                <p:cNvPr id="64554" name="Group 1066">
                  <a:extLst>
                    <a:ext uri="{FF2B5EF4-FFF2-40B4-BE49-F238E27FC236}">
                      <a16:creationId xmlns:a16="http://schemas.microsoft.com/office/drawing/2014/main" id="{18925FC9-A15F-DC98-7EEE-F5F9B07745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36" y="3882"/>
                  <a:ext cx="96" cy="30"/>
                  <a:chOff x="1136" y="3882"/>
                  <a:chExt cx="96" cy="30"/>
                </a:xfrm>
              </p:grpSpPr>
              <p:sp>
                <p:nvSpPr>
                  <p:cNvPr id="64555" name="Arc 1067">
                    <a:extLst>
                      <a:ext uri="{FF2B5EF4-FFF2-40B4-BE49-F238E27FC236}">
                        <a16:creationId xmlns:a16="http://schemas.microsoft.com/office/drawing/2014/main" id="{6A67E436-CC85-6AF7-CEC4-0B50DE6C5D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83" y="3882"/>
                    <a:ext cx="49" cy="30"/>
                  </a:xfrm>
                  <a:custGeom>
                    <a:avLst/>
                    <a:gdLst>
                      <a:gd name="G0" fmla="+- 438 0 0"/>
                      <a:gd name="G1" fmla="+- 21600 0 0"/>
                      <a:gd name="G2" fmla="+- 21600 0 0"/>
                      <a:gd name="T0" fmla="*/ 0 w 22025"/>
                      <a:gd name="T1" fmla="*/ 4 h 21600"/>
                      <a:gd name="T2" fmla="*/ 22025 w 22025"/>
                      <a:gd name="T3" fmla="*/ 20861 h 21600"/>
                      <a:gd name="T4" fmla="*/ 438 w 22025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25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79" y="0"/>
                          <a:pt x="21627" y="9226"/>
                          <a:pt x="22025" y="20860"/>
                        </a:cubicBezTo>
                      </a:path>
                      <a:path w="22025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79" y="0"/>
                          <a:pt x="21627" y="9226"/>
                          <a:pt x="22025" y="20860"/>
                        </a:cubicBezTo>
                        <a:lnTo>
                          <a:pt x="438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64556" name="Arc 1068">
                    <a:extLst>
                      <a:ext uri="{FF2B5EF4-FFF2-40B4-BE49-F238E27FC236}">
                        <a16:creationId xmlns:a16="http://schemas.microsoft.com/office/drawing/2014/main" id="{5E3F7A12-AC52-5666-C397-FD5D39E227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6" y="3883"/>
                    <a:ext cx="48" cy="29"/>
                  </a:xfrm>
                  <a:custGeom>
                    <a:avLst/>
                    <a:gdLst>
                      <a:gd name="G0" fmla="+- 21588 0 0"/>
                      <a:gd name="G1" fmla="+- 21596 0 0"/>
                      <a:gd name="G2" fmla="+- 21600 0 0"/>
                      <a:gd name="T0" fmla="*/ 0 w 21588"/>
                      <a:gd name="T1" fmla="*/ 20872 h 21596"/>
                      <a:gd name="T2" fmla="*/ 21150 w 21588"/>
                      <a:gd name="T3" fmla="*/ 0 h 21596"/>
                      <a:gd name="T4" fmla="*/ 21588 w 21588"/>
                      <a:gd name="T5" fmla="*/ 21596 h 215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8" h="21596" fill="none" extrusionOk="0">
                        <a:moveTo>
                          <a:pt x="0" y="20872"/>
                        </a:moveTo>
                        <a:cubicBezTo>
                          <a:pt x="384" y="9400"/>
                          <a:pt x="9674" y="233"/>
                          <a:pt x="21150" y="0"/>
                        </a:cubicBezTo>
                      </a:path>
                      <a:path w="21588" h="21596" stroke="0" extrusionOk="0">
                        <a:moveTo>
                          <a:pt x="0" y="20872"/>
                        </a:moveTo>
                        <a:cubicBezTo>
                          <a:pt x="384" y="9400"/>
                          <a:pt x="9674" y="233"/>
                          <a:pt x="21150" y="0"/>
                        </a:cubicBezTo>
                        <a:lnTo>
                          <a:pt x="21588" y="2159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64557" name="Line 1069">
                  <a:extLst>
                    <a:ext uri="{FF2B5EF4-FFF2-40B4-BE49-F238E27FC236}">
                      <a16:creationId xmlns:a16="http://schemas.microsoft.com/office/drawing/2014/main" id="{369F1A01-546E-E96A-5955-78BD4F3E68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34" y="3910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64558" name="Freeform 1070">
                <a:extLst>
                  <a:ext uri="{FF2B5EF4-FFF2-40B4-BE49-F238E27FC236}">
                    <a16:creationId xmlns:a16="http://schemas.microsoft.com/office/drawing/2014/main" id="{23F8DD97-50E3-E79A-F870-ECC7794D5A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9" y="3853"/>
                <a:ext cx="273" cy="53"/>
              </a:xfrm>
              <a:custGeom>
                <a:avLst/>
                <a:gdLst>
                  <a:gd name="T0" fmla="*/ 0 w 273"/>
                  <a:gd name="T1" fmla="*/ 52 h 53"/>
                  <a:gd name="T2" fmla="*/ 12 w 273"/>
                  <a:gd name="T3" fmla="*/ 49 h 53"/>
                  <a:gd name="T4" fmla="*/ 33 w 273"/>
                  <a:gd name="T5" fmla="*/ 49 h 53"/>
                  <a:gd name="T6" fmla="*/ 46 w 273"/>
                  <a:gd name="T7" fmla="*/ 49 h 53"/>
                  <a:gd name="T8" fmla="*/ 58 w 273"/>
                  <a:gd name="T9" fmla="*/ 52 h 53"/>
                  <a:gd name="T10" fmla="*/ 68 w 273"/>
                  <a:gd name="T11" fmla="*/ 52 h 53"/>
                  <a:gd name="T12" fmla="*/ 83 w 273"/>
                  <a:gd name="T13" fmla="*/ 52 h 53"/>
                  <a:gd name="T14" fmla="*/ 95 w 273"/>
                  <a:gd name="T15" fmla="*/ 52 h 53"/>
                  <a:gd name="T16" fmla="*/ 105 w 273"/>
                  <a:gd name="T17" fmla="*/ 52 h 53"/>
                  <a:gd name="T18" fmla="*/ 117 w 273"/>
                  <a:gd name="T19" fmla="*/ 52 h 53"/>
                  <a:gd name="T20" fmla="*/ 126 w 273"/>
                  <a:gd name="T21" fmla="*/ 52 h 53"/>
                  <a:gd name="T22" fmla="*/ 138 w 273"/>
                  <a:gd name="T23" fmla="*/ 49 h 53"/>
                  <a:gd name="T24" fmla="*/ 148 w 273"/>
                  <a:gd name="T25" fmla="*/ 49 h 53"/>
                  <a:gd name="T26" fmla="*/ 157 w 273"/>
                  <a:gd name="T27" fmla="*/ 45 h 53"/>
                  <a:gd name="T28" fmla="*/ 166 w 273"/>
                  <a:gd name="T29" fmla="*/ 42 h 53"/>
                  <a:gd name="T30" fmla="*/ 175 w 273"/>
                  <a:gd name="T31" fmla="*/ 33 h 53"/>
                  <a:gd name="T32" fmla="*/ 185 w 273"/>
                  <a:gd name="T33" fmla="*/ 24 h 53"/>
                  <a:gd name="T34" fmla="*/ 197 w 273"/>
                  <a:gd name="T35" fmla="*/ 21 h 53"/>
                  <a:gd name="T36" fmla="*/ 206 w 273"/>
                  <a:gd name="T37" fmla="*/ 18 h 53"/>
                  <a:gd name="T38" fmla="*/ 228 w 273"/>
                  <a:gd name="T39" fmla="*/ 12 h 53"/>
                  <a:gd name="T40" fmla="*/ 237 w 273"/>
                  <a:gd name="T41" fmla="*/ 9 h 53"/>
                  <a:gd name="T42" fmla="*/ 247 w 273"/>
                  <a:gd name="T43" fmla="*/ 9 h 53"/>
                  <a:gd name="T44" fmla="*/ 256 w 273"/>
                  <a:gd name="T45" fmla="*/ 6 h 53"/>
                  <a:gd name="T46" fmla="*/ 265 w 273"/>
                  <a:gd name="T47" fmla="*/ 0 h 53"/>
                  <a:gd name="T48" fmla="*/ 272 w 273"/>
                  <a:gd name="T4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73" h="53">
                    <a:moveTo>
                      <a:pt x="0" y="52"/>
                    </a:moveTo>
                    <a:lnTo>
                      <a:pt x="12" y="49"/>
                    </a:lnTo>
                    <a:lnTo>
                      <a:pt x="33" y="49"/>
                    </a:lnTo>
                    <a:lnTo>
                      <a:pt x="46" y="49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83" y="52"/>
                    </a:lnTo>
                    <a:lnTo>
                      <a:pt x="95" y="52"/>
                    </a:lnTo>
                    <a:lnTo>
                      <a:pt x="105" y="52"/>
                    </a:lnTo>
                    <a:lnTo>
                      <a:pt x="117" y="52"/>
                    </a:lnTo>
                    <a:lnTo>
                      <a:pt x="126" y="52"/>
                    </a:lnTo>
                    <a:lnTo>
                      <a:pt x="138" y="49"/>
                    </a:lnTo>
                    <a:lnTo>
                      <a:pt x="148" y="49"/>
                    </a:lnTo>
                    <a:lnTo>
                      <a:pt x="157" y="45"/>
                    </a:lnTo>
                    <a:lnTo>
                      <a:pt x="166" y="42"/>
                    </a:lnTo>
                    <a:lnTo>
                      <a:pt x="175" y="33"/>
                    </a:lnTo>
                    <a:lnTo>
                      <a:pt x="185" y="24"/>
                    </a:lnTo>
                    <a:lnTo>
                      <a:pt x="197" y="21"/>
                    </a:lnTo>
                    <a:lnTo>
                      <a:pt x="206" y="18"/>
                    </a:lnTo>
                    <a:lnTo>
                      <a:pt x="228" y="12"/>
                    </a:lnTo>
                    <a:lnTo>
                      <a:pt x="237" y="9"/>
                    </a:lnTo>
                    <a:lnTo>
                      <a:pt x="247" y="9"/>
                    </a:lnTo>
                    <a:lnTo>
                      <a:pt x="256" y="6"/>
                    </a:lnTo>
                    <a:lnTo>
                      <a:pt x="265" y="0"/>
                    </a:lnTo>
                    <a:lnTo>
                      <a:pt x="272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64559" name="Group 1071">
              <a:extLst>
                <a:ext uri="{FF2B5EF4-FFF2-40B4-BE49-F238E27FC236}">
                  <a16:creationId xmlns:a16="http://schemas.microsoft.com/office/drawing/2014/main" id="{C743FD17-C0F8-DC31-C623-3CF8BEDCEF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4" y="3439"/>
              <a:ext cx="434" cy="802"/>
              <a:chOff x="904" y="3439"/>
              <a:chExt cx="434" cy="802"/>
            </a:xfrm>
          </p:grpSpPr>
          <p:sp>
            <p:nvSpPr>
              <p:cNvPr id="64560" name="Oval 1072">
                <a:extLst>
                  <a:ext uri="{FF2B5EF4-FFF2-40B4-BE49-F238E27FC236}">
                    <a16:creationId xmlns:a16="http://schemas.microsoft.com/office/drawing/2014/main" id="{0587C176-4D95-0368-FAB1-9EDE9D11AE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1" y="3439"/>
                <a:ext cx="102" cy="143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4561" name="Line 1073">
                <a:extLst>
                  <a:ext uri="{FF2B5EF4-FFF2-40B4-BE49-F238E27FC236}">
                    <a16:creationId xmlns:a16="http://schemas.microsoft.com/office/drawing/2014/main" id="{783D7ECB-8EBF-B67F-F8B7-C96D37A79C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04" y="3945"/>
                <a:ext cx="257" cy="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4562" name="Line 1074">
                <a:extLst>
                  <a:ext uri="{FF2B5EF4-FFF2-40B4-BE49-F238E27FC236}">
                    <a16:creationId xmlns:a16="http://schemas.microsoft.com/office/drawing/2014/main" id="{A2B6B388-0F21-DD0E-F16F-69C671C6EC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61" y="4003"/>
                <a:ext cx="177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4563" name="Line 1075">
                <a:extLst>
                  <a:ext uri="{FF2B5EF4-FFF2-40B4-BE49-F238E27FC236}">
                    <a16:creationId xmlns:a16="http://schemas.microsoft.com/office/drawing/2014/main" id="{88F5E0E3-4962-8C11-6CB2-1D50E4E008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3" y="3668"/>
                <a:ext cx="60" cy="17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4564" name="Line 1076">
                <a:extLst>
                  <a:ext uri="{FF2B5EF4-FFF2-40B4-BE49-F238E27FC236}">
                    <a16:creationId xmlns:a16="http://schemas.microsoft.com/office/drawing/2014/main" id="{03BE630C-879D-D75F-143B-3A03C19334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3" y="3846"/>
                <a:ext cx="149" cy="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4565" name="Line 1077">
                <a:extLst>
                  <a:ext uri="{FF2B5EF4-FFF2-40B4-BE49-F238E27FC236}">
                    <a16:creationId xmlns:a16="http://schemas.microsoft.com/office/drawing/2014/main" id="{9F00877D-9294-15F1-6B1A-FFF1446997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3" y="3629"/>
                <a:ext cx="58" cy="11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4566" name="Arc 1078">
                <a:extLst>
                  <a:ext uri="{FF2B5EF4-FFF2-40B4-BE49-F238E27FC236}">
                    <a16:creationId xmlns:a16="http://schemas.microsoft.com/office/drawing/2014/main" id="{862EC513-F127-C8EF-A1F6-C945C62F9A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" y="3575"/>
                <a:ext cx="79" cy="193"/>
              </a:xfrm>
              <a:custGeom>
                <a:avLst/>
                <a:gdLst>
                  <a:gd name="G0" fmla="+- 20351 0 0"/>
                  <a:gd name="G1" fmla="+- 18723 0 0"/>
                  <a:gd name="G2" fmla="+- 21600 0 0"/>
                  <a:gd name="T0" fmla="*/ 0 w 20351"/>
                  <a:gd name="T1" fmla="*/ 11484 h 18723"/>
                  <a:gd name="T2" fmla="*/ 9581 w 20351"/>
                  <a:gd name="T3" fmla="*/ 0 h 18723"/>
                  <a:gd name="T4" fmla="*/ 20351 w 20351"/>
                  <a:gd name="T5" fmla="*/ 18723 h 18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51" h="18723" fill="none" extrusionOk="0">
                    <a:moveTo>
                      <a:pt x="0" y="11484"/>
                    </a:moveTo>
                    <a:cubicBezTo>
                      <a:pt x="1724" y="6637"/>
                      <a:pt x="5121" y="2564"/>
                      <a:pt x="9580" y="-1"/>
                    </a:cubicBezTo>
                  </a:path>
                  <a:path w="20351" h="18723" stroke="0" extrusionOk="0">
                    <a:moveTo>
                      <a:pt x="0" y="11484"/>
                    </a:moveTo>
                    <a:cubicBezTo>
                      <a:pt x="1724" y="6637"/>
                      <a:pt x="5121" y="2564"/>
                      <a:pt x="9580" y="-1"/>
                    </a:cubicBezTo>
                    <a:lnTo>
                      <a:pt x="20351" y="18723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4567" name="Line 1079">
                <a:extLst>
                  <a:ext uri="{FF2B5EF4-FFF2-40B4-BE49-F238E27FC236}">
                    <a16:creationId xmlns:a16="http://schemas.microsoft.com/office/drawing/2014/main" id="{7078F7E5-5412-3A58-C904-E4C6ABA2EA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04" y="3686"/>
                <a:ext cx="44" cy="2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4568" name="Line 1080">
                <a:extLst>
                  <a:ext uri="{FF2B5EF4-FFF2-40B4-BE49-F238E27FC236}">
                    <a16:creationId xmlns:a16="http://schemas.microsoft.com/office/drawing/2014/main" id="{FC3FDAD3-B978-EF99-FDA7-FAA38BE312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43" y="3747"/>
                <a:ext cx="58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64569" name="Group 1081">
            <a:extLst>
              <a:ext uri="{FF2B5EF4-FFF2-40B4-BE49-F238E27FC236}">
                <a16:creationId xmlns:a16="http://schemas.microsoft.com/office/drawing/2014/main" id="{03A5AB3D-117C-D206-E4CF-3DCFC6A52C5F}"/>
              </a:ext>
            </a:extLst>
          </p:cNvPr>
          <p:cNvGrpSpPr>
            <a:grpSpLocks/>
          </p:cNvGrpSpPr>
          <p:nvPr/>
        </p:nvGrpSpPr>
        <p:grpSpPr bwMode="auto">
          <a:xfrm>
            <a:off x="3048000" y="5943600"/>
            <a:ext cx="3048000" cy="285750"/>
            <a:chOff x="2172" y="1992"/>
            <a:chExt cx="1561" cy="337"/>
          </a:xfrm>
        </p:grpSpPr>
        <p:sp>
          <p:nvSpPr>
            <p:cNvPr id="64570" name="Freeform 1082">
              <a:extLst>
                <a:ext uri="{FF2B5EF4-FFF2-40B4-BE49-F238E27FC236}">
                  <a16:creationId xmlns:a16="http://schemas.microsoft.com/office/drawing/2014/main" id="{BA4FFC73-DEFC-AD9C-2877-7577E0B28A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2" y="2106"/>
              <a:ext cx="290" cy="118"/>
            </a:xfrm>
            <a:custGeom>
              <a:avLst/>
              <a:gdLst>
                <a:gd name="T0" fmla="*/ 0 w 290"/>
                <a:gd name="T1" fmla="*/ 55 h 118"/>
                <a:gd name="T2" fmla="*/ 3 w 290"/>
                <a:gd name="T3" fmla="*/ 45 h 118"/>
                <a:gd name="T4" fmla="*/ 9 w 290"/>
                <a:gd name="T5" fmla="*/ 35 h 118"/>
                <a:gd name="T6" fmla="*/ 13 w 290"/>
                <a:gd name="T7" fmla="*/ 28 h 118"/>
                <a:gd name="T8" fmla="*/ 20 w 290"/>
                <a:gd name="T9" fmla="*/ 25 h 118"/>
                <a:gd name="T10" fmla="*/ 27 w 290"/>
                <a:gd name="T11" fmla="*/ 22 h 118"/>
                <a:gd name="T12" fmla="*/ 34 w 290"/>
                <a:gd name="T13" fmla="*/ 22 h 118"/>
                <a:gd name="T14" fmla="*/ 43 w 290"/>
                <a:gd name="T15" fmla="*/ 23 h 118"/>
                <a:gd name="T16" fmla="*/ 51 w 290"/>
                <a:gd name="T17" fmla="*/ 26 h 118"/>
                <a:gd name="T18" fmla="*/ 55 w 290"/>
                <a:gd name="T19" fmla="*/ 30 h 118"/>
                <a:gd name="T20" fmla="*/ 58 w 290"/>
                <a:gd name="T21" fmla="*/ 36 h 118"/>
                <a:gd name="T22" fmla="*/ 73 w 290"/>
                <a:gd name="T23" fmla="*/ 72 h 118"/>
                <a:gd name="T24" fmla="*/ 77 w 290"/>
                <a:gd name="T25" fmla="*/ 77 h 118"/>
                <a:gd name="T26" fmla="*/ 80 w 290"/>
                <a:gd name="T27" fmla="*/ 81 h 118"/>
                <a:gd name="T28" fmla="*/ 89 w 290"/>
                <a:gd name="T29" fmla="*/ 83 h 118"/>
                <a:gd name="T30" fmla="*/ 98 w 290"/>
                <a:gd name="T31" fmla="*/ 84 h 118"/>
                <a:gd name="T32" fmla="*/ 106 w 290"/>
                <a:gd name="T33" fmla="*/ 82 h 118"/>
                <a:gd name="T34" fmla="*/ 111 w 290"/>
                <a:gd name="T35" fmla="*/ 78 h 118"/>
                <a:gd name="T36" fmla="*/ 114 w 290"/>
                <a:gd name="T37" fmla="*/ 72 h 118"/>
                <a:gd name="T38" fmla="*/ 134 w 290"/>
                <a:gd name="T39" fmla="*/ 18 h 118"/>
                <a:gd name="T40" fmla="*/ 137 w 290"/>
                <a:gd name="T41" fmla="*/ 11 h 118"/>
                <a:gd name="T42" fmla="*/ 141 w 290"/>
                <a:gd name="T43" fmla="*/ 6 h 118"/>
                <a:gd name="T44" fmla="*/ 146 w 290"/>
                <a:gd name="T45" fmla="*/ 2 h 118"/>
                <a:gd name="T46" fmla="*/ 152 w 290"/>
                <a:gd name="T47" fmla="*/ 0 h 118"/>
                <a:gd name="T48" fmla="*/ 160 w 290"/>
                <a:gd name="T49" fmla="*/ 0 h 118"/>
                <a:gd name="T50" fmla="*/ 170 w 290"/>
                <a:gd name="T51" fmla="*/ 0 h 118"/>
                <a:gd name="T52" fmla="*/ 177 w 290"/>
                <a:gd name="T53" fmla="*/ 5 h 118"/>
                <a:gd name="T54" fmla="*/ 181 w 290"/>
                <a:gd name="T55" fmla="*/ 9 h 118"/>
                <a:gd name="T56" fmla="*/ 184 w 290"/>
                <a:gd name="T57" fmla="*/ 14 h 118"/>
                <a:gd name="T58" fmla="*/ 215 w 290"/>
                <a:gd name="T59" fmla="*/ 100 h 118"/>
                <a:gd name="T60" fmla="*/ 218 w 290"/>
                <a:gd name="T61" fmla="*/ 107 h 118"/>
                <a:gd name="T62" fmla="*/ 224 w 290"/>
                <a:gd name="T63" fmla="*/ 113 h 118"/>
                <a:gd name="T64" fmla="*/ 230 w 290"/>
                <a:gd name="T65" fmla="*/ 115 h 118"/>
                <a:gd name="T66" fmla="*/ 241 w 290"/>
                <a:gd name="T67" fmla="*/ 117 h 118"/>
                <a:gd name="T68" fmla="*/ 250 w 290"/>
                <a:gd name="T69" fmla="*/ 113 h 118"/>
                <a:gd name="T70" fmla="*/ 255 w 290"/>
                <a:gd name="T71" fmla="*/ 108 h 118"/>
                <a:gd name="T72" fmla="*/ 259 w 290"/>
                <a:gd name="T73" fmla="*/ 100 h 118"/>
                <a:gd name="T74" fmla="*/ 289 w 290"/>
                <a:gd name="T75" fmla="*/ 23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90" h="118">
                  <a:moveTo>
                    <a:pt x="0" y="55"/>
                  </a:moveTo>
                  <a:lnTo>
                    <a:pt x="3" y="45"/>
                  </a:lnTo>
                  <a:lnTo>
                    <a:pt x="9" y="35"/>
                  </a:lnTo>
                  <a:lnTo>
                    <a:pt x="13" y="28"/>
                  </a:lnTo>
                  <a:lnTo>
                    <a:pt x="20" y="25"/>
                  </a:lnTo>
                  <a:lnTo>
                    <a:pt x="27" y="22"/>
                  </a:lnTo>
                  <a:lnTo>
                    <a:pt x="34" y="22"/>
                  </a:lnTo>
                  <a:lnTo>
                    <a:pt x="43" y="23"/>
                  </a:lnTo>
                  <a:lnTo>
                    <a:pt x="51" y="26"/>
                  </a:lnTo>
                  <a:lnTo>
                    <a:pt x="55" y="30"/>
                  </a:lnTo>
                  <a:lnTo>
                    <a:pt x="58" y="36"/>
                  </a:lnTo>
                  <a:lnTo>
                    <a:pt x="73" y="72"/>
                  </a:lnTo>
                  <a:lnTo>
                    <a:pt x="77" y="77"/>
                  </a:lnTo>
                  <a:lnTo>
                    <a:pt x="80" y="81"/>
                  </a:lnTo>
                  <a:lnTo>
                    <a:pt x="89" y="83"/>
                  </a:lnTo>
                  <a:lnTo>
                    <a:pt x="98" y="84"/>
                  </a:lnTo>
                  <a:lnTo>
                    <a:pt x="106" y="82"/>
                  </a:lnTo>
                  <a:lnTo>
                    <a:pt x="111" y="78"/>
                  </a:lnTo>
                  <a:lnTo>
                    <a:pt x="114" y="72"/>
                  </a:lnTo>
                  <a:lnTo>
                    <a:pt x="134" y="18"/>
                  </a:lnTo>
                  <a:lnTo>
                    <a:pt x="137" y="11"/>
                  </a:lnTo>
                  <a:lnTo>
                    <a:pt x="141" y="6"/>
                  </a:lnTo>
                  <a:lnTo>
                    <a:pt x="146" y="2"/>
                  </a:lnTo>
                  <a:lnTo>
                    <a:pt x="152" y="0"/>
                  </a:lnTo>
                  <a:lnTo>
                    <a:pt x="160" y="0"/>
                  </a:lnTo>
                  <a:lnTo>
                    <a:pt x="170" y="0"/>
                  </a:lnTo>
                  <a:lnTo>
                    <a:pt x="177" y="5"/>
                  </a:lnTo>
                  <a:lnTo>
                    <a:pt x="181" y="9"/>
                  </a:lnTo>
                  <a:lnTo>
                    <a:pt x="184" y="14"/>
                  </a:lnTo>
                  <a:lnTo>
                    <a:pt x="215" y="100"/>
                  </a:lnTo>
                  <a:lnTo>
                    <a:pt x="218" y="107"/>
                  </a:lnTo>
                  <a:lnTo>
                    <a:pt x="224" y="113"/>
                  </a:lnTo>
                  <a:lnTo>
                    <a:pt x="230" y="115"/>
                  </a:lnTo>
                  <a:lnTo>
                    <a:pt x="241" y="117"/>
                  </a:lnTo>
                  <a:lnTo>
                    <a:pt x="250" y="113"/>
                  </a:lnTo>
                  <a:lnTo>
                    <a:pt x="255" y="108"/>
                  </a:lnTo>
                  <a:lnTo>
                    <a:pt x="259" y="100"/>
                  </a:lnTo>
                  <a:lnTo>
                    <a:pt x="289" y="23"/>
                  </a:lnTo>
                </a:path>
              </a:pathLst>
            </a:custGeom>
            <a:noFill/>
            <a:ln w="12700" cap="rnd" cmpd="sng">
              <a:solidFill>
                <a:srgbClr val="FF33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64571" name="Freeform 1083">
              <a:extLst>
                <a:ext uri="{FF2B5EF4-FFF2-40B4-BE49-F238E27FC236}">
                  <a16:creationId xmlns:a16="http://schemas.microsoft.com/office/drawing/2014/main" id="{7937221A-ACF1-66D8-771F-C638917FC6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1" y="1992"/>
              <a:ext cx="495" cy="337"/>
            </a:xfrm>
            <a:custGeom>
              <a:avLst/>
              <a:gdLst>
                <a:gd name="T0" fmla="*/ 0 w 495"/>
                <a:gd name="T1" fmla="*/ 136 h 337"/>
                <a:gd name="T2" fmla="*/ 25 w 495"/>
                <a:gd name="T3" fmla="*/ 73 h 337"/>
                <a:gd name="T4" fmla="*/ 28 w 495"/>
                <a:gd name="T5" fmla="*/ 68 h 337"/>
                <a:gd name="T6" fmla="*/ 37 w 495"/>
                <a:gd name="T7" fmla="*/ 66 h 337"/>
                <a:gd name="T8" fmla="*/ 43 w 495"/>
                <a:gd name="T9" fmla="*/ 65 h 337"/>
                <a:gd name="T10" fmla="*/ 55 w 495"/>
                <a:gd name="T11" fmla="*/ 66 h 337"/>
                <a:gd name="T12" fmla="*/ 60 w 495"/>
                <a:gd name="T13" fmla="*/ 69 h 337"/>
                <a:gd name="T14" fmla="*/ 63 w 495"/>
                <a:gd name="T15" fmla="*/ 73 h 337"/>
                <a:gd name="T16" fmla="*/ 123 w 495"/>
                <a:gd name="T17" fmla="*/ 256 h 337"/>
                <a:gd name="T18" fmla="*/ 129 w 495"/>
                <a:gd name="T19" fmla="*/ 265 h 337"/>
                <a:gd name="T20" fmla="*/ 134 w 495"/>
                <a:gd name="T21" fmla="*/ 269 h 337"/>
                <a:gd name="T22" fmla="*/ 144 w 495"/>
                <a:gd name="T23" fmla="*/ 270 h 337"/>
                <a:gd name="T24" fmla="*/ 151 w 495"/>
                <a:gd name="T25" fmla="*/ 272 h 337"/>
                <a:gd name="T26" fmla="*/ 161 w 495"/>
                <a:gd name="T27" fmla="*/ 270 h 337"/>
                <a:gd name="T28" fmla="*/ 169 w 495"/>
                <a:gd name="T29" fmla="*/ 266 h 337"/>
                <a:gd name="T30" fmla="*/ 175 w 495"/>
                <a:gd name="T31" fmla="*/ 256 h 337"/>
                <a:gd name="T32" fmla="*/ 234 w 495"/>
                <a:gd name="T33" fmla="*/ 45 h 337"/>
                <a:gd name="T34" fmla="*/ 237 w 495"/>
                <a:gd name="T35" fmla="*/ 34 h 337"/>
                <a:gd name="T36" fmla="*/ 241 w 495"/>
                <a:gd name="T37" fmla="*/ 31 h 337"/>
                <a:gd name="T38" fmla="*/ 245 w 495"/>
                <a:gd name="T39" fmla="*/ 28 h 337"/>
                <a:gd name="T40" fmla="*/ 253 w 495"/>
                <a:gd name="T41" fmla="*/ 26 h 337"/>
                <a:gd name="T42" fmla="*/ 261 w 495"/>
                <a:gd name="T43" fmla="*/ 25 h 337"/>
                <a:gd name="T44" fmla="*/ 271 w 495"/>
                <a:gd name="T45" fmla="*/ 27 h 337"/>
                <a:gd name="T46" fmla="*/ 278 w 495"/>
                <a:gd name="T47" fmla="*/ 29 h 337"/>
                <a:gd name="T48" fmla="*/ 283 w 495"/>
                <a:gd name="T49" fmla="*/ 31 h 337"/>
                <a:gd name="T50" fmla="*/ 287 w 495"/>
                <a:gd name="T51" fmla="*/ 34 h 337"/>
                <a:gd name="T52" fmla="*/ 291 w 495"/>
                <a:gd name="T53" fmla="*/ 43 h 337"/>
                <a:gd name="T54" fmla="*/ 344 w 495"/>
                <a:gd name="T55" fmla="*/ 314 h 337"/>
                <a:gd name="T56" fmla="*/ 348 w 495"/>
                <a:gd name="T57" fmla="*/ 326 h 337"/>
                <a:gd name="T58" fmla="*/ 353 w 495"/>
                <a:gd name="T59" fmla="*/ 331 h 337"/>
                <a:gd name="T60" fmla="*/ 362 w 495"/>
                <a:gd name="T61" fmla="*/ 334 h 337"/>
                <a:gd name="T62" fmla="*/ 372 w 495"/>
                <a:gd name="T63" fmla="*/ 336 h 337"/>
                <a:gd name="T64" fmla="*/ 381 w 495"/>
                <a:gd name="T65" fmla="*/ 334 h 337"/>
                <a:gd name="T66" fmla="*/ 386 w 495"/>
                <a:gd name="T67" fmla="*/ 331 h 337"/>
                <a:gd name="T68" fmla="*/ 389 w 495"/>
                <a:gd name="T69" fmla="*/ 327 h 337"/>
                <a:gd name="T70" fmla="*/ 392 w 495"/>
                <a:gd name="T71" fmla="*/ 315 h 337"/>
                <a:gd name="T72" fmla="*/ 462 w 495"/>
                <a:gd name="T73" fmla="*/ 19 h 337"/>
                <a:gd name="T74" fmla="*/ 465 w 495"/>
                <a:gd name="T75" fmla="*/ 13 h 337"/>
                <a:gd name="T76" fmla="*/ 470 w 495"/>
                <a:gd name="T77" fmla="*/ 7 h 337"/>
                <a:gd name="T78" fmla="*/ 475 w 495"/>
                <a:gd name="T79" fmla="*/ 3 h 337"/>
                <a:gd name="T80" fmla="*/ 481 w 495"/>
                <a:gd name="T81" fmla="*/ 1 h 337"/>
                <a:gd name="T82" fmla="*/ 487 w 495"/>
                <a:gd name="T83" fmla="*/ 0 h 337"/>
                <a:gd name="T84" fmla="*/ 494 w 495"/>
                <a:gd name="T85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5" h="337">
                  <a:moveTo>
                    <a:pt x="0" y="136"/>
                  </a:moveTo>
                  <a:lnTo>
                    <a:pt x="25" y="73"/>
                  </a:lnTo>
                  <a:lnTo>
                    <a:pt x="28" y="68"/>
                  </a:lnTo>
                  <a:lnTo>
                    <a:pt x="37" y="66"/>
                  </a:lnTo>
                  <a:lnTo>
                    <a:pt x="43" y="65"/>
                  </a:lnTo>
                  <a:lnTo>
                    <a:pt x="55" y="66"/>
                  </a:lnTo>
                  <a:lnTo>
                    <a:pt x="60" y="69"/>
                  </a:lnTo>
                  <a:lnTo>
                    <a:pt x="63" y="73"/>
                  </a:lnTo>
                  <a:lnTo>
                    <a:pt x="123" y="256"/>
                  </a:lnTo>
                  <a:lnTo>
                    <a:pt x="129" y="265"/>
                  </a:lnTo>
                  <a:lnTo>
                    <a:pt x="134" y="269"/>
                  </a:lnTo>
                  <a:lnTo>
                    <a:pt x="144" y="270"/>
                  </a:lnTo>
                  <a:lnTo>
                    <a:pt x="151" y="272"/>
                  </a:lnTo>
                  <a:lnTo>
                    <a:pt x="161" y="270"/>
                  </a:lnTo>
                  <a:lnTo>
                    <a:pt x="169" y="266"/>
                  </a:lnTo>
                  <a:lnTo>
                    <a:pt x="175" y="256"/>
                  </a:lnTo>
                  <a:lnTo>
                    <a:pt x="234" y="45"/>
                  </a:lnTo>
                  <a:lnTo>
                    <a:pt x="237" y="34"/>
                  </a:lnTo>
                  <a:lnTo>
                    <a:pt x="241" y="31"/>
                  </a:lnTo>
                  <a:lnTo>
                    <a:pt x="245" y="28"/>
                  </a:lnTo>
                  <a:lnTo>
                    <a:pt x="253" y="26"/>
                  </a:lnTo>
                  <a:lnTo>
                    <a:pt x="261" y="25"/>
                  </a:lnTo>
                  <a:lnTo>
                    <a:pt x="271" y="27"/>
                  </a:lnTo>
                  <a:lnTo>
                    <a:pt x="278" y="29"/>
                  </a:lnTo>
                  <a:lnTo>
                    <a:pt x="283" y="31"/>
                  </a:lnTo>
                  <a:lnTo>
                    <a:pt x="287" y="34"/>
                  </a:lnTo>
                  <a:lnTo>
                    <a:pt x="291" y="43"/>
                  </a:lnTo>
                  <a:lnTo>
                    <a:pt x="344" y="314"/>
                  </a:lnTo>
                  <a:lnTo>
                    <a:pt x="348" y="326"/>
                  </a:lnTo>
                  <a:lnTo>
                    <a:pt x="353" y="331"/>
                  </a:lnTo>
                  <a:lnTo>
                    <a:pt x="362" y="334"/>
                  </a:lnTo>
                  <a:lnTo>
                    <a:pt x="372" y="336"/>
                  </a:lnTo>
                  <a:lnTo>
                    <a:pt x="381" y="334"/>
                  </a:lnTo>
                  <a:lnTo>
                    <a:pt x="386" y="331"/>
                  </a:lnTo>
                  <a:lnTo>
                    <a:pt x="389" y="327"/>
                  </a:lnTo>
                  <a:lnTo>
                    <a:pt x="392" y="315"/>
                  </a:lnTo>
                  <a:lnTo>
                    <a:pt x="462" y="19"/>
                  </a:lnTo>
                  <a:lnTo>
                    <a:pt x="465" y="13"/>
                  </a:lnTo>
                  <a:lnTo>
                    <a:pt x="470" y="7"/>
                  </a:lnTo>
                  <a:lnTo>
                    <a:pt x="475" y="3"/>
                  </a:lnTo>
                  <a:lnTo>
                    <a:pt x="481" y="1"/>
                  </a:lnTo>
                  <a:lnTo>
                    <a:pt x="487" y="0"/>
                  </a:lnTo>
                  <a:lnTo>
                    <a:pt x="494" y="0"/>
                  </a:lnTo>
                </a:path>
              </a:pathLst>
            </a:custGeom>
            <a:noFill/>
            <a:ln w="12700" cap="rnd" cmpd="sng">
              <a:solidFill>
                <a:srgbClr val="FF33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64572" name="Freeform 1084">
              <a:extLst>
                <a:ext uri="{FF2B5EF4-FFF2-40B4-BE49-F238E27FC236}">
                  <a16:creationId xmlns:a16="http://schemas.microsoft.com/office/drawing/2014/main" id="{EA0B3049-05DD-C326-6335-6CFD135A70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3" y="2106"/>
              <a:ext cx="290" cy="118"/>
            </a:xfrm>
            <a:custGeom>
              <a:avLst/>
              <a:gdLst>
                <a:gd name="T0" fmla="*/ 289 w 290"/>
                <a:gd name="T1" fmla="*/ 55 h 118"/>
                <a:gd name="T2" fmla="*/ 285 w 290"/>
                <a:gd name="T3" fmla="*/ 45 h 118"/>
                <a:gd name="T4" fmla="*/ 279 w 290"/>
                <a:gd name="T5" fmla="*/ 35 h 118"/>
                <a:gd name="T6" fmla="*/ 275 w 290"/>
                <a:gd name="T7" fmla="*/ 28 h 118"/>
                <a:gd name="T8" fmla="*/ 269 w 290"/>
                <a:gd name="T9" fmla="*/ 25 h 118"/>
                <a:gd name="T10" fmla="*/ 261 w 290"/>
                <a:gd name="T11" fmla="*/ 22 h 118"/>
                <a:gd name="T12" fmla="*/ 254 w 290"/>
                <a:gd name="T13" fmla="*/ 22 h 118"/>
                <a:gd name="T14" fmla="*/ 245 w 290"/>
                <a:gd name="T15" fmla="*/ 23 h 118"/>
                <a:gd name="T16" fmla="*/ 238 w 290"/>
                <a:gd name="T17" fmla="*/ 26 h 118"/>
                <a:gd name="T18" fmla="*/ 234 w 290"/>
                <a:gd name="T19" fmla="*/ 30 h 118"/>
                <a:gd name="T20" fmla="*/ 230 w 290"/>
                <a:gd name="T21" fmla="*/ 36 h 118"/>
                <a:gd name="T22" fmla="*/ 215 w 290"/>
                <a:gd name="T23" fmla="*/ 72 h 118"/>
                <a:gd name="T24" fmla="*/ 211 w 290"/>
                <a:gd name="T25" fmla="*/ 77 h 118"/>
                <a:gd name="T26" fmla="*/ 208 w 290"/>
                <a:gd name="T27" fmla="*/ 81 h 118"/>
                <a:gd name="T28" fmla="*/ 199 w 290"/>
                <a:gd name="T29" fmla="*/ 83 h 118"/>
                <a:gd name="T30" fmla="*/ 191 w 290"/>
                <a:gd name="T31" fmla="*/ 84 h 118"/>
                <a:gd name="T32" fmla="*/ 182 w 290"/>
                <a:gd name="T33" fmla="*/ 82 h 118"/>
                <a:gd name="T34" fmla="*/ 179 w 290"/>
                <a:gd name="T35" fmla="*/ 78 h 118"/>
                <a:gd name="T36" fmla="*/ 174 w 290"/>
                <a:gd name="T37" fmla="*/ 72 h 118"/>
                <a:gd name="T38" fmla="*/ 154 w 290"/>
                <a:gd name="T39" fmla="*/ 18 h 118"/>
                <a:gd name="T40" fmla="*/ 151 w 290"/>
                <a:gd name="T41" fmla="*/ 11 h 118"/>
                <a:gd name="T42" fmla="*/ 147 w 290"/>
                <a:gd name="T43" fmla="*/ 6 h 118"/>
                <a:gd name="T44" fmla="*/ 142 w 290"/>
                <a:gd name="T45" fmla="*/ 2 h 118"/>
                <a:gd name="T46" fmla="*/ 136 w 290"/>
                <a:gd name="T47" fmla="*/ 0 h 118"/>
                <a:gd name="T48" fmla="*/ 127 w 290"/>
                <a:gd name="T49" fmla="*/ 0 h 118"/>
                <a:gd name="T50" fmla="*/ 118 w 290"/>
                <a:gd name="T51" fmla="*/ 0 h 118"/>
                <a:gd name="T52" fmla="*/ 110 w 290"/>
                <a:gd name="T53" fmla="*/ 5 h 118"/>
                <a:gd name="T54" fmla="*/ 107 w 290"/>
                <a:gd name="T55" fmla="*/ 9 h 118"/>
                <a:gd name="T56" fmla="*/ 104 w 290"/>
                <a:gd name="T57" fmla="*/ 14 h 118"/>
                <a:gd name="T58" fmla="*/ 74 w 290"/>
                <a:gd name="T59" fmla="*/ 100 h 118"/>
                <a:gd name="T60" fmla="*/ 70 w 290"/>
                <a:gd name="T61" fmla="*/ 107 h 118"/>
                <a:gd name="T62" fmla="*/ 65 w 290"/>
                <a:gd name="T63" fmla="*/ 113 h 118"/>
                <a:gd name="T64" fmla="*/ 58 w 290"/>
                <a:gd name="T65" fmla="*/ 115 h 118"/>
                <a:gd name="T66" fmla="*/ 47 w 290"/>
                <a:gd name="T67" fmla="*/ 117 h 118"/>
                <a:gd name="T68" fmla="*/ 38 w 290"/>
                <a:gd name="T69" fmla="*/ 113 h 118"/>
                <a:gd name="T70" fmla="*/ 33 w 290"/>
                <a:gd name="T71" fmla="*/ 108 h 118"/>
                <a:gd name="T72" fmla="*/ 30 w 290"/>
                <a:gd name="T73" fmla="*/ 100 h 118"/>
                <a:gd name="T74" fmla="*/ 0 w 290"/>
                <a:gd name="T75" fmla="*/ 23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90" h="118">
                  <a:moveTo>
                    <a:pt x="289" y="55"/>
                  </a:moveTo>
                  <a:lnTo>
                    <a:pt x="285" y="45"/>
                  </a:lnTo>
                  <a:lnTo>
                    <a:pt x="279" y="35"/>
                  </a:lnTo>
                  <a:lnTo>
                    <a:pt x="275" y="28"/>
                  </a:lnTo>
                  <a:lnTo>
                    <a:pt x="269" y="25"/>
                  </a:lnTo>
                  <a:lnTo>
                    <a:pt x="261" y="22"/>
                  </a:lnTo>
                  <a:lnTo>
                    <a:pt x="254" y="22"/>
                  </a:lnTo>
                  <a:lnTo>
                    <a:pt x="245" y="23"/>
                  </a:lnTo>
                  <a:lnTo>
                    <a:pt x="238" y="26"/>
                  </a:lnTo>
                  <a:lnTo>
                    <a:pt x="234" y="30"/>
                  </a:lnTo>
                  <a:lnTo>
                    <a:pt x="230" y="36"/>
                  </a:lnTo>
                  <a:lnTo>
                    <a:pt x="215" y="72"/>
                  </a:lnTo>
                  <a:lnTo>
                    <a:pt x="211" y="77"/>
                  </a:lnTo>
                  <a:lnTo>
                    <a:pt x="208" y="81"/>
                  </a:lnTo>
                  <a:lnTo>
                    <a:pt x="199" y="83"/>
                  </a:lnTo>
                  <a:lnTo>
                    <a:pt x="191" y="84"/>
                  </a:lnTo>
                  <a:lnTo>
                    <a:pt x="182" y="82"/>
                  </a:lnTo>
                  <a:lnTo>
                    <a:pt x="179" y="78"/>
                  </a:lnTo>
                  <a:lnTo>
                    <a:pt x="174" y="72"/>
                  </a:lnTo>
                  <a:lnTo>
                    <a:pt x="154" y="18"/>
                  </a:lnTo>
                  <a:lnTo>
                    <a:pt x="151" y="11"/>
                  </a:lnTo>
                  <a:lnTo>
                    <a:pt x="147" y="6"/>
                  </a:lnTo>
                  <a:lnTo>
                    <a:pt x="142" y="2"/>
                  </a:lnTo>
                  <a:lnTo>
                    <a:pt x="136" y="0"/>
                  </a:lnTo>
                  <a:lnTo>
                    <a:pt x="127" y="0"/>
                  </a:lnTo>
                  <a:lnTo>
                    <a:pt x="118" y="0"/>
                  </a:lnTo>
                  <a:lnTo>
                    <a:pt x="110" y="5"/>
                  </a:lnTo>
                  <a:lnTo>
                    <a:pt x="107" y="9"/>
                  </a:lnTo>
                  <a:lnTo>
                    <a:pt x="104" y="14"/>
                  </a:lnTo>
                  <a:lnTo>
                    <a:pt x="74" y="100"/>
                  </a:lnTo>
                  <a:lnTo>
                    <a:pt x="70" y="107"/>
                  </a:lnTo>
                  <a:lnTo>
                    <a:pt x="65" y="113"/>
                  </a:lnTo>
                  <a:lnTo>
                    <a:pt x="58" y="115"/>
                  </a:lnTo>
                  <a:lnTo>
                    <a:pt x="47" y="117"/>
                  </a:lnTo>
                  <a:lnTo>
                    <a:pt x="38" y="113"/>
                  </a:lnTo>
                  <a:lnTo>
                    <a:pt x="33" y="108"/>
                  </a:lnTo>
                  <a:lnTo>
                    <a:pt x="30" y="100"/>
                  </a:lnTo>
                  <a:lnTo>
                    <a:pt x="0" y="23"/>
                  </a:lnTo>
                </a:path>
              </a:pathLst>
            </a:custGeom>
            <a:noFill/>
            <a:ln w="12700" cap="rnd" cmpd="sng">
              <a:solidFill>
                <a:srgbClr val="FF33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64573" name="Freeform 1085">
              <a:extLst>
                <a:ext uri="{FF2B5EF4-FFF2-40B4-BE49-F238E27FC236}">
                  <a16:creationId xmlns:a16="http://schemas.microsoft.com/office/drawing/2014/main" id="{49A9429C-849B-DD2B-60B7-43E62A2CD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9" y="1992"/>
              <a:ext cx="496" cy="337"/>
            </a:xfrm>
            <a:custGeom>
              <a:avLst/>
              <a:gdLst>
                <a:gd name="T0" fmla="*/ 495 w 496"/>
                <a:gd name="T1" fmla="*/ 137 h 337"/>
                <a:gd name="T2" fmla="*/ 468 w 496"/>
                <a:gd name="T3" fmla="*/ 73 h 337"/>
                <a:gd name="T4" fmla="*/ 465 w 496"/>
                <a:gd name="T5" fmla="*/ 68 h 337"/>
                <a:gd name="T6" fmla="*/ 457 w 496"/>
                <a:gd name="T7" fmla="*/ 66 h 337"/>
                <a:gd name="T8" fmla="*/ 450 w 496"/>
                <a:gd name="T9" fmla="*/ 65 h 337"/>
                <a:gd name="T10" fmla="*/ 438 w 496"/>
                <a:gd name="T11" fmla="*/ 66 h 337"/>
                <a:gd name="T12" fmla="*/ 433 w 496"/>
                <a:gd name="T13" fmla="*/ 69 h 337"/>
                <a:gd name="T14" fmla="*/ 429 w 496"/>
                <a:gd name="T15" fmla="*/ 73 h 337"/>
                <a:gd name="T16" fmla="*/ 370 w 496"/>
                <a:gd name="T17" fmla="*/ 256 h 337"/>
                <a:gd name="T18" fmla="*/ 364 w 496"/>
                <a:gd name="T19" fmla="*/ 265 h 337"/>
                <a:gd name="T20" fmla="*/ 359 w 496"/>
                <a:gd name="T21" fmla="*/ 269 h 337"/>
                <a:gd name="T22" fmla="*/ 349 w 496"/>
                <a:gd name="T23" fmla="*/ 270 h 337"/>
                <a:gd name="T24" fmla="*/ 342 w 496"/>
                <a:gd name="T25" fmla="*/ 272 h 337"/>
                <a:gd name="T26" fmla="*/ 332 w 496"/>
                <a:gd name="T27" fmla="*/ 270 h 337"/>
                <a:gd name="T28" fmla="*/ 324 w 496"/>
                <a:gd name="T29" fmla="*/ 266 h 337"/>
                <a:gd name="T30" fmla="*/ 319 w 496"/>
                <a:gd name="T31" fmla="*/ 256 h 337"/>
                <a:gd name="T32" fmla="*/ 259 w 496"/>
                <a:gd name="T33" fmla="*/ 45 h 337"/>
                <a:gd name="T34" fmla="*/ 255 w 496"/>
                <a:gd name="T35" fmla="*/ 34 h 337"/>
                <a:gd name="T36" fmla="*/ 253 w 496"/>
                <a:gd name="T37" fmla="*/ 31 h 337"/>
                <a:gd name="T38" fmla="*/ 248 w 496"/>
                <a:gd name="T39" fmla="*/ 28 h 337"/>
                <a:gd name="T40" fmla="*/ 240 w 496"/>
                <a:gd name="T41" fmla="*/ 26 h 337"/>
                <a:gd name="T42" fmla="*/ 233 w 496"/>
                <a:gd name="T43" fmla="*/ 25 h 337"/>
                <a:gd name="T44" fmla="*/ 223 w 496"/>
                <a:gd name="T45" fmla="*/ 27 h 337"/>
                <a:gd name="T46" fmla="*/ 215 w 496"/>
                <a:gd name="T47" fmla="*/ 29 h 337"/>
                <a:gd name="T48" fmla="*/ 210 w 496"/>
                <a:gd name="T49" fmla="*/ 31 h 337"/>
                <a:gd name="T50" fmla="*/ 207 w 496"/>
                <a:gd name="T51" fmla="*/ 34 h 337"/>
                <a:gd name="T52" fmla="*/ 203 w 496"/>
                <a:gd name="T53" fmla="*/ 43 h 337"/>
                <a:gd name="T54" fmla="*/ 149 w 496"/>
                <a:gd name="T55" fmla="*/ 314 h 337"/>
                <a:gd name="T56" fmla="*/ 145 w 496"/>
                <a:gd name="T57" fmla="*/ 326 h 337"/>
                <a:gd name="T58" fmla="*/ 140 w 496"/>
                <a:gd name="T59" fmla="*/ 331 h 337"/>
                <a:gd name="T60" fmla="*/ 131 w 496"/>
                <a:gd name="T61" fmla="*/ 334 h 337"/>
                <a:gd name="T62" fmla="*/ 122 w 496"/>
                <a:gd name="T63" fmla="*/ 336 h 337"/>
                <a:gd name="T64" fmla="*/ 113 w 496"/>
                <a:gd name="T65" fmla="*/ 334 h 337"/>
                <a:gd name="T66" fmla="*/ 108 w 496"/>
                <a:gd name="T67" fmla="*/ 331 h 337"/>
                <a:gd name="T68" fmla="*/ 104 w 496"/>
                <a:gd name="T69" fmla="*/ 327 h 337"/>
                <a:gd name="T70" fmla="*/ 101 w 496"/>
                <a:gd name="T71" fmla="*/ 315 h 337"/>
                <a:gd name="T72" fmla="*/ 31 w 496"/>
                <a:gd name="T73" fmla="*/ 19 h 337"/>
                <a:gd name="T74" fmla="*/ 29 w 496"/>
                <a:gd name="T75" fmla="*/ 13 h 337"/>
                <a:gd name="T76" fmla="*/ 24 w 496"/>
                <a:gd name="T77" fmla="*/ 7 h 337"/>
                <a:gd name="T78" fmla="*/ 18 w 496"/>
                <a:gd name="T79" fmla="*/ 3 h 337"/>
                <a:gd name="T80" fmla="*/ 13 w 496"/>
                <a:gd name="T81" fmla="*/ 1 h 337"/>
                <a:gd name="T82" fmla="*/ 6 w 496"/>
                <a:gd name="T83" fmla="*/ 0 h 337"/>
                <a:gd name="T84" fmla="*/ 0 w 496"/>
                <a:gd name="T85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6" h="337">
                  <a:moveTo>
                    <a:pt x="495" y="137"/>
                  </a:moveTo>
                  <a:lnTo>
                    <a:pt x="468" y="73"/>
                  </a:lnTo>
                  <a:lnTo>
                    <a:pt x="465" y="68"/>
                  </a:lnTo>
                  <a:lnTo>
                    <a:pt x="457" y="66"/>
                  </a:lnTo>
                  <a:lnTo>
                    <a:pt x="450" y="65"/>
                  </a:lnTo>
                  <a:lnTo>
                    <a:pt x="438" y="66"/>
                  </a:lnTo>
                  <a:lnTo>
                    <a:pt x="433" y="69"/>
                  </a:lnTo>
                  <a:lnTo>
                    <a:pt x="429" y="73"/>
                  </a:lnTo>
                  <a:lnTo>
                    <a:pt x="370" y="256"/>
                  </a:lnTo>
                  <a:lnTo>
                    <a:pt x="364" y="265"/>
                  </a:lnTo>
                  <a:lnTo>
                    <a:pt x="359" y="269"/>
                  </a:lnTo>
                  <a:lnTo>
                    <a:pt x="349" y="270"/>
                  </a:lnTo>
                  <a:lnTo>
                    <a:pt x="342" y="272"/>
                  </a:lnTo>
                  <a:lnTo>
                    <a:pt x="332" y="270"/>
                  </a:lnTo>
                  <a:lnTo>
                    <a:pt x="324" y="266"/>
                  </a:lnTo>
                  <a:lnTo>
                    <a:pt x="319" y="256"/>
                  </a:lnTo>
                  <a:lnTo>
                    <a:pt x="259" y="45"/>
                  </a:lnTo>
                  <a:lnTo>
                    <a:pt x="255" y="34"/>
                  </a:lnTo>
                  <a:lnTo>
                    <a:pt x="253" y="31"/>
                  </a:lnTo>
                  <a:lnTo>
                    <a:pt x="248" y="28"/>
                  </a:lnTo>
                  <a:lnTo>
                    <a:pt x="240" y="26"/>
                  </a:lnTo>
                  <a:lnTo>
                    <a:pt x="233" y="25"/>
                  </a:lnTo>
                  <a:lnTo>
                    <a:pt x="223" y="27"/>
                  </a:lnTo>
                  <a:lnTo>
                    <a:pt x="215" y="29"/>
                  </a:lnTo>
                  <a:lnTo>
                    <a:pt x="210" y="31"/>
                  </a:lnTo>
                  <a:lnTo>
                    <a:pt x="207" y="34"/>
                  </a:lnTo>
                  <a:lnTo>
                    <a:pt x="203" y="43"/>
                  </a:lnTo>
                  <a:lnTo>
                    <a:pt x="149" y="314"/>
                  </a:lnTo>
                  <a:lnTo>
                    <a:pt x="145" y="326"/>
                  </a:lnTo>
                  <a:lnTo>
                    <a:pt x="140" y="331"/>
                  </a:lnTo>
                  <a:lnTo>
                    <a:pt x="131" y="334"/>
                  </a:lnTo>
                  <a:lnTo>
                    <a:pt x="122" y="336"/>
                  </a:lnTo>
                  <a:lnTo>
                    <a:pt x="113" y="334"/>
                  </a:lnTo>
                  <a:lnTo>
                    <a:pt x="108" y="331"/>
                  </a:lnTo>
                  <a:lnTo>
                    <a:pt x="104" y="327"/>
                  </a:lnTo>
                  <a:lnTo>
                    <a:pt x="101" y="315"/>
                  </a:lnTo>
                  <a:lnTo>
                    <a:pt x="31" y="19"/>
                  </a:lnTo>
                  <a:lnTo>
                    <a:pt x="29" y="13"/>
                  </a:lnTo>
                  <a:lnTo>
                    <a:pt x="24" y="7"/>
                  </a:lnTo>
                  <a:lnTo>
                    <a:pt x="18" y="3"/>
                  </a:lnTo>
                  <a:lnTo>
                    <a:pt x="13" y="1"/>
                  </a:lnTo>
                  <a:lnTo>
                    <a:pt x="6" y="0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FF33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pic>
        <p:nvPicPr>
          <p:cNvPr id="64517" name="Picture 1029">
            <a:extLst>
              <a:ext uri="{FF2B5EF4-FFF2-40B4-BE49-F238E27FC236}">
                <a16:creationId xmlns:a16="http://schemas.microsoft.com/office/drawing/2014/main" id="{648805EF-7BBB-CEA2-44A0-A2175A51FF7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563" y="1295400"/>
            <a:ext cx="2230437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575" name="Picture 1087">
            <a:extLst>
              <a:ext uri="{FF2B5EF4-FFF2-40B4-BE49-F238E27FC236}">
                <a16:creationId xmlns:a16="http://schemas.microsoft.com/office/drawing/2014/main" id="{45CC8A79-84EB-0FF9-DECB-A3280516E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95400"/>
            <a:ext cx="2166938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576" name="Picture 1088">
            <a:extLst>
              <a:ext uri="{FF2B5EF4-FFF2-40B4-BE49-F238E27FC236}">
                <a16:creationId xmlns:a16="http://schemas.microsoft.com/office/drawing/2014/main" id="{D77C1848-567C-C9C0-7FE3-259CE144B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038600"/>
            <a:ext cx="803275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577" name="Picture 1089">
            <a:extLst>
              <a:ext uri="{FF2B5EF4-FFF2-40B4-BE49-F238E27FC236}">
                <a16:creationId xmlns:a16="http://schemas.microsoft.com/office/drawing/2014/main" id="{330264FD-8524-975F-51D3-F6100AC63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895600"/>
            <a:ext cx="3070225" cy="262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574" name="Picture 1086">
            <a:extLst>
              <a:ext uri="{FF2B5EF4-FFF2-40B4-BE49-F238E27FC236}">
                <a16:creationId xmlns:a16="http://schemas.microsoft.com/office/drawing/2014/main" id="{9C682F2D-A96B-906A-6155-D68A1D66A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95600"/>
            <a:ext cx="3070225" cy="262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10" name="Picture 1046">
            <a:extLst>
              <a:ext uri="{FF2B5EF4-FFF2-40B4-BE49-F238E27FC236}">
                <a16:creationId xmlns:a16="http://schemas.microsoft.com/office/drawing/2014/main" id="{ABB11FDE-87A7-03BF-C677-99CE8B08F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841625"/>
            <a:ext cx="3124200" cy="200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490" name="Rectangle 1026">
            <a:extLst>
              <a:ext uri="{FF2B5EF4-FFF2-40B4-BE49-F238E27FC236}">
                <a16:creationId xmlns:a16="http://schemas.microsoft.com/office/drawing/2014/main" id="{CE38C334-CF11-6FDF-B0E2-3AF2D0451E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077200" cy="1143000"/>
          </a:xfrm>
        </p:spPr>
        <p:txBody>
          <a:bodyPr/>
          <a:lstStyle/>
          <a:p>
            <a:r>
              <a:rPr lang="en-US" altLang="LID4096"/>
              <a:t>Problem 1:</a:t>
            </a:r>
            <a:br>
              <a:rPr lang="en-US" altLang="LID4096"/>
            </a:br>
            <a:r>
              <a:rPr lang="en-US" altLang="LID4096"/>
              <a:t>My computer is a busy place!</a:t>
            </a:r>
          </a:p>
        </p:txBody>
      </p:sp>
      <p:graphicFrame>
        <p:nvGraphicFramePr>
          <p:cNvPr id="63502" name="Object 1038">
            <a:extLst>
              <a:ext uri="{FF2B5EF4-FFF2-40B4-BE49-F238E27FC236}">
                <a16:creationId xmlns:a16="http://schemas.microsoft.com/office/drawing/2014/main" id="{34FD734A-2BC5-5B92-6198-58AB6E8263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81400" y="2232025"/>
          <a:ext cx="2209800" cy="152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1142857" imgH="790476" progId="MS_ClipArt_Gallery.2">
                  <p:embed/>
                </p:oleObj>
              </mc:Choice>
              <mc:Fallback>
                <p:oleObj name="Clip" r:id="rId3" imgW="1142857" imgH="790476" progId="MS_ClipArt_Gallery.2">
                  <p:embed/>
                  <p:pic>
                    <p:nvPicPr>
                      <p:cNvPr id="0" name="Object 10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232025"/>
                        <a:ext cx="2209800" cy="1528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3509" name="Picture 1045">
            <a:extLst>
              <a:ext uri="{FF2B5EF4-FFF2-40B4-BE49-F238E27FC236}">
                <a16:creationId xmlns:a16="http://schemas.microsoft.com/office/drawing/2014/main" id="{47EAE925-B3F7-1FAA-FD68-1453AF612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267200"/>
            <a:ext cx="2771775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511" name="Picture 1047">
            <a:extLst>
              <a:ext uri="{FF2B5EF4-FFF2-40B4-BE49-F238E27FC236}">
                <a16:creationId xmlns:a16="http://schemas.microsoft.com/office/drawing/2014/main" id="{1DC5B3DC-9670-D81A-9D38-E306A2318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133600"/>
            <a:ext cx="165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513" name="Picture 1049">
            <a:extLst>
              <a:ext uri="{FF2B5EF4-FFF2-40B4-BE49-F238E27FC236}">
                <a16:creationId xmlns:a16="http://schemas.microsoft.com/office/drawing/2014/main" id="{758D8746-D08D-0B87-5ACF-AC05FAB7E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953000"/>
            <a:ext cx="7715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518" name="Picture 1054">
            <a:extLst>
              <a:ext uri="{FF2B5EF4-FFF2-40B4-BE49-F238E27FC236}">
                <a16:creationId xmlns:a16="http://schemas.microsoft.com/office/drawing/2014/main" id="{30F4B39B-B9B0-10BE-0C23-007E258ED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6096000"/>
            <a:ext cx="52387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519" name="Picture 1055">
            <a:extLst>
              <a:ext uri="{FF2B5EF4-FFF2-40B4-BE49-F238E27FC236}">
                <a16:creationId xmlns:a16="http://schemas.microsoft.com/office/drawing/2014/main" id="{69BCCC1B-3DB7-ABA9-0144-445FB25B0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14600"/>
            <a:ext cx="1887538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520" name="Picture 1056">
            <a:extLst>
              <a:ext uri="{FF2B5EF4-FFF2-40B4-BE49-F238E27FC236}">
                <a16:creationId xmlns:a16="http://schemas.microsoft.com/office/drawing/2014/main" id="{96F59EA2-06A9-20BA-75D7-223B13A05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267200"/>
            <a:ext cx="2438400" cy="208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3521" name="Group 1057">
            <a:extLst>
              <a:ext uri="{FF2B5EF4-FFF2-40B4-BE49-F238E27FC236}">
                <a16:creationId xmlns:a16="http://schemas.microsoft.com/office/drawing/2014/main" id="{FF129895-73AF-7B62-3358-658A9938DB5D}"/>
              </a:ext>
            </a:extLst>
          </p:cNvPr>
          <p:cNvGrpSpPr>
            <a:grpSpLocks/>
          </p:cNvGrpSpPr>
          <p:nvPr/>
        </p:nvGrpSpPr>
        <p:grpSpPr bwMode="auto">
          <a:xfrm>
            <a:off x="3429000" y="4251325"/>
            <a:ext cx="2322513" cy="2606675"/>
            <a:chOff x="2112" y="2352"/>
            <a:chExt cx="1634" cy="1834"/>
          </a:xfrm>
        </p:grpSpPr>
        <p:sp>
          <p:nvSpPr>
            <p:cNvPr id="63522" name="AutoShape 1058">
              <a:extLst>
                <a:ext uri="{FF2B5EF4-FFF2-40B4-BE49-F238E27FC236}">
                  <a16:creationId xmlns:a16="http://schemas.microsoft.com/office/drawing/2014/main" id="{409EB963-8CBF-9485-722C-3462C374D07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112" y="2455"/>
              <a:ext cx="424" cy="424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63523" name="AutoShape 1059">
              <a:extLst>
                <a:ext uri="{FF2B5EF4-FFF2-40B4-BE49-F238E27FC236}">
                  <a16:creationId xmlns:a16="http://schemas.microsoft.com/office/drawing/2014/main" id="{119CA622-7F6D-E91A-174C-1B8294A80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2" y="2425"/>
              <a:ext cx="424" cy="424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63524" name="Freeform 1060">
              <a:extLst>
                <a:ext uri="{FF2B5EF4-FFF2-40B4-BE49-F238E27FC236}">
                  <a16:creationId xmlns:a16="http://schemas.microsoft.com/office/drawing/2014/main" id="{E2143611-3530-2AE5-776D-C18BD1008E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2890"/>
              <a:ext cx="232" cy="686"/>
            </a:xfrm>
            <a:custGeom>
              <a:avLst/>
              <a:gdLst>
                <a:gd name="T0" fmla="*/ 73 w 308"/>
                <a:gd name="T1" fmla="*/ 49 h 614"/>
                <a:gd name="T2" fmla="*/ 106 w 308"/>
                <a:gd name="T3" fmla="*/ 13 h 614"/>
                <a:gd name="T4" fmla="*/ 169 w 308"/>
                <a:gd name="T5" fmla="*/ 0 h 614"/>
                <a:gd name="T6" fmla="*/ 223 w 308"/>
                <a:gd name="T7" fmla="*/ 13 h 614"/>
                <a:gd name="T8" fmla="*/ 253 w 308"/>
                <a:gd name="T9" fmla="*/ 33 h 614"/>
                <a:gd name="T10" fmla="*/ 277 w 308"/>
                <a:gd name="T11" fmla="*/ 73 h 614"/>
                <a:gd name="T12" fmla="*/ 298 w 308"/>
                <a:gd name="T13" fmla="*/ 144 h 614"/>
                <a:gd name="T14" fmla="*/ 308 w 308"/>
                <a:gd name="T15" fmla="*/ 221 h 614"/>
                <a:gd name="T16" fmla="*/ 308 w 308"/>
                <a:gd name="T17" fmla="*/ 360 h 614"/>
                <a:gd name="T18" fmla="*/ 277 w 308"/>
                <a:gd name="T19" fmla="*/ 480 h 614"/>
                <a:gd name="T20" fmla="*/ 232 w 308"/>
                <a:gd name="T21" fmla="*/ 548 h 614"/>
                <a:gd name="T22" fmla="*/ 187 w 308"/>
                <a:gd name="T23" fmla="*/ 587 h 614"/>
                <a:gd name="T24" fmla="*/ 136 w 308"/>
                <a:gd name="T25" fmla="*/ 614 h 614"/>
                <a:gd name="T26" fmla="*/ 64 w 308"/>
                <a:gd name="T27" fmla="*/ 611 h 614"/>
                <a:gd name="T28" fmla="*/ 7 w 308"/>
                <a:gd name="T29" fmla="*/ 570 h 614"/>
                <a:gd name="T30" fmla="*/ 0 w 308"/>
                <a:gd name="T31" fmla="*/ 521 h 614"/>
                <a:gd name="T32" fmla="*/ 28 w 308"/>
                <a:gd name="T33" fmla="*/ 448 h 614"/>
                <a:gd name="T34" fmla="*/ 52 w 308"/>
                <a:gd name="T35" fmla="*/ 366 h 614"/>
                <a:gd name="T36" fmla="*/ 61 w 308"/>
                <a:gd name="T37" fmla="*/ 259 h 614"/>
                <a:gd name="T38" fmla="*/ 46 w 308"/>
                <a:gd name="T39" fmla="*/ 169 h 614"/>
                <a:gd name="T40" fmla="*/ 46 w 308"/>
                <a:gd name="T41" fmla="*/ 103 h 614"/>
                <a:gd name="T42" fmla="*/ 73 w 308"/>
                <a:gd name="T43" fmla="*/ 49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8" h="614">
                  <a:moveTo>
                    <a:pt x="73" y="49"/>
                  </a:moveTo>
                  <a:lnTo>
                    <a:pt x="106" y="13"/>
                  </a:lnTo>
                  <a:lnTo>
                    <a:pt x="169" y="0"/>
                  </a:lnTo>
                  <a:lnTo>
                    <a:pt x="223" y="13"/>
                  </a:lnTo>
                  <a:lnTo>
                    <a:pt x="253" y="33"/>
                  </a:lnTo>
                  <a:lnTo>
                    <a:pt x="277" y="73"/>
                  </a:lnTo>
                  <a:lnTo>
                    <a:pt x="298" y="144"/>
                  </a:lnTo>
                  <a:lnTo>
                    <a:pt x="308" y="221"/>
                  </a:lnTo>
                  <a:lnTo>
                    <a:pt x="308" y="360"/>
                  </a:lnTo>
                  <a:lnTo>
                    <a:pt x="277" y="480"/>
                  </a:lnTo>
                  <a:lnTo>
                    <a:pt x="232" y="548"/>
                  </a:lnTo>
                  <a:lnTo>
                    <a:pt x="187" y="587"/>
                  </a:lnTo>
                  <a:lnTo>
                    <a:pt x="136" y="614"/>
                  </a:lnTo>
                  <a:lnTo>
                    <a:pt x="64" y="611"/>
                  </a:lnTo>
                  <a:lnTo>
                    <a:pt x="7" y="570"/>
                  </a:lnTo>
                  <a:lnTo>
                    <a:pt x="0" y="521"/>
                  </a:lnTo>
                  <a:lnTo>
                    <a:pt x="28" y="448"/>
                  </a:lnTo>
                  <a:lnTo>
                    <a:pt x="52" y="366"/>
                  </a:lnTo>
                  <a:lnTo>
                    <a:pt x="61" y="259"/>
                  </a:lnTo>
                  <a:lnTo>
                    <a:pt x="46" y="169"/>
                  </a:lnTo>
                  <a:lnTo>
                    <a:pt x="46" y="103"/>
                  </a:lnTo>
                  <a:lnTo>
                    <a:pt x="73" y="49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63525" name="Freeform 1061">
              <a:extLst>
                <a:ext uri="{FF2B5EF4-FFF2-40B4-BE49-F238E27FC236}">
                  <a16:creationId xmlns:a16="http://schemas.microsoft.com/office/drawing/2014/main" id="{06A292A5-C443-E381-6546-02623DBA6C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2" y="3500"/>
              <a:ext cx="266" cy="676"/>
            </a:xfrm>
            <a:custGeom>
              <a:avLst/>
              <a:gdLst>
                <a:gd name="T0" fmla="*/ 117 w 353"/>
                <a:gd name="T1" fmla="*/ 25 h 605"/>
                <a:gd name="T2" fmla="*/ 75 w 353"/>
                <a:gd name="T3" fmla="*/ 0 h 605"/>
                <a:gd name="T4" fmla="*/ 21 w 353"/>
                <a:gd name="T5" fmla="*/ 0 h 605"/>
                <a:gd name="T6" fmla="*/ 0 w 353"/>
                <a:gd name="T7" fmla="*/ 33 h 605"/>
                <a:gd name="T8" fmla="*/ 9 w 353"/>
                <a:gd name="T9" fmla="*/ 82 h 605"/>
                <a:gd name="T10" fmla="*/ 57 w 353"/>
                <a:gd name="T11" fmla="*/ 130 h 605"/>
                <a:gd name="T12" fmla="*/ 156 w 353"/>
                <a:gd name="T13" fmla="*/ 174 h 605"/>
                <a:gd name="T14" fmla="*/ 270 w 353"/>
                <a:gd name="T15" fmla="*/ 268 h 605"/>
                <a:gd name="T16" fmla="*/ 288 w 353"/>
                <a:gd name="T17" fmla="*/ 309 h 605"/>
                <a:gd name="T18" fmla="*/ 279 w 353"/>
                <a:gd name="T19" fmla="*/ 329 h 605"/>
                <a:gd name="T20" fmla="*/ 192 w 353"/>
                <a:gd name="T21" fmla="*/ 391 h 605"/>
                <a:gd name="T22" fmla="*/ 90 w 353"/>
                <a:gd name="T23" fmla="*/ 465 h 605"/>
                <a:gd name="T24" fmla="*/ 66 w 353"/>
                <a:gd name="T25" fmla="*/ 497 h 605"/>
                <a:gd name="T26" fmla="*/ 66 w 353"/>
                <a:gd name="T27" fmla="*/ 530 h 605"/>
                <a:gd name="T28" fmla="*/ 144 w 353"/>
                <a:gd name="T29" fmla="*/ 565 h 605"/>
                <a:gd name="T30" fmla="*/ 264 w 353"/>
                <a:gd name="T31" fmla="*/ 605 h 605"/>
                <a:gd name="T32" fmla="*/ 306 w 353"/>
                <a:gd name="T33" fmla="*/ 605 h 605"/>
                <a:gd name="T34" fmla="*/ 353 w 353"/>
                <a:gd name="T35" fmla="*/ 578 h 605"/>
                <a:gd name="T36" fmla="*/ 353 w 353"/>
                <a:gd name="T37" fmla="*/ 557 h 605"/>
                <a:gd name="T38" fmla="*/ 318 w 353"/>
                <a:gd name="T39" fmla="*/ 546 h 605"/>
                <a:gd name="T40" fmla="*/ 165 w 353"/>
                <a:gd name="T41" fmla="*/ 530 h 605"/>
                <a:gd name="T42" fmla="*/ 108 w 353"/>
                <a:gd name="T43" fmla="*/ 516 h 605"/>
                <a:gd name="T44" fmla="*/ 102 w 353"/>
                <a:gd name="T45" fmla="*/ 492 h 605"/>
                <a:gd name="T46" fmla="*/ 201 w 353"/>
                <a:gd name="T47" fmla="*/ 424 h 605"/>
                <a:gd name="T48" fmla="*/ 309 w 353"/>
                <a:gd name="T49" fmla="*/ 359 h 605"/>
                <a:gd name="T50" fmla="*/ 333 w 353"/>
                <a:gd name="T51" fmla="*/ 335 h 605"/>
                <a:gd name="T52" fmla="*/ 342 w 353"/>
                <a:gd name="T53" fmla="*/ 301 h 605"/>
                <a:gd name="T54" fmla="*/ 333 w 353"/>
                <a:gd name="T55" fmla="*/ 255 h 605"/>
                <a:gd name="T56" fmla="*/ 300 w 353"/>
                <a:gd name="T57" fmla="*/ 220 h 605"/>
                <a:gd name="T58" fmla="*/ 192 w 353"/>
                <a:gd name="T59" fmla="*/ 101 h 605"/>
                <a:gd name="T60" fmla="*/ 117 w 353"/>
                <a:gd name="T61" fmla="*/ 25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53" h="605">
                  <a:moveTo>
                    <a:pt x="117" y="25"/>
                  </a:moveTo>
                  <a:lnTo>
                    <a:pt x="75" y="0"/>
                  </a:lnTo>
                  <a:lnTo>
                    <a:pt x="21" y="0"/>
                  </a:lnTo>
                  <a:lnTo>
                    <a:pt x="0" y="33"/>
                  </a:lnTo>
                  <a:lnTo>
                    <a:pt x="9" y="82"/>
                  </a:lnTo>
                  <a:lnTo>
                    <a:pt x="57" y="130"/>
                  </a:lnTo>
                  <a:lnTo>
                    <a:pt x="156" y="174"/>
                  </a:lnTo>
                  <a:lnTo>
                    <a:pt x="270" y="268"/>
                  </a:lnTo>
                  <a:lnTo>
                    <a:pt x="288" y="309"/>
                  </a:lnTo>
                  <a:lnTo>
                    <a:pt x="279" y="329"/>
                  </a:lnTo>
                  <a:lnTo>
                    <a:pt x="192" y="391"/>
                  </a:lnTo>
                  <a:lnTo>
                    <a:pt x="90" y="465"/>
                  </a:lnTo>
                  <a:lnTo>
                    <a:pt x="66" y="497"/>
                  </a:lnTo>
                  <a:lnTo>
                    <a:pt x="66" y="530"/>
                  </a:lnTo>
                  <a:lnTo>
                    <a:pt x="144" y="565"/>
                  </a:lnTo>
                  <a:lnTo>
                    <a:pt x="264" y="605"/>
                  </a:lnTo>
                  <a:lnTo>
                    <a:pt x="306" y="605"/>
                  </a:lnTo>
                  <a:lnTo>
                    <a:pt x="353" y="578"/>
                  </a:lnTo>
                  <a:lnTo>
                    <a:pt x="353" y="557"/>
                  </a:lnTo>
                  <a:lnTo>
                    <a:pt x="318" y="546"/>
                  </a:lnTo>
                  <a:lnTo>
                    <a:pt x="165" y="530"/>
                  </a:lnTo>
                  <a:lnTo>
                    <a:pt x="108" y="516"/>
                  </a:lnTo>
                  <a:lnTo>
                    <a:pt x="102" y="492"/>
                  </a:lnTo>
                  <a:lnTo>
                    <a:pt x="201" y="424"/>
                  </a:lnTo>
                  <a:lnTo>
                    <a:pt x="309" y="359"/>
                  </a:lnTo>
                  <a:lnTo>
                    <a:pt x="333" y="335"/>
                  </a:lnTo>
                  <a:lnTo>
                    <a:pt x="342" y="301"/>
                  </a:lnTo>
                  <a:lnTo>
                    <a:pt x="333" y="255"/>
                  </a:lnTo>
                  <a:lnTo>
                    <a:pt x="300" y="220"/>
                  </a:lnTo>
                  <a:lnTo>
                    <a:pt x="192" y="101"/>
                  </a:lnTo>
                  <a:lnTo>
                    <a:pt x="117" y="25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63526" name="Freeform 1062">
              <a:extLst>
                <a:ext uri="{FF2B5EF4-FFF2-40B4-BE49-F238E27FC236}">
                  <a16:creationId xmlns:a16="http://schemas.microsoft.com/office/drawing/2014/main" id="{6BF09F62-59B3-F18D-235F-AC0D2944AC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1" y="3466"/>
              <a:ext cx="332" cy="720"/>
            </a:xfrm>
            <a:custGeom>
              <a:avLst/>
              <a:gdLst>
                <a:gd name="T0" fmla="*/ 238 w 439"/>
                <a:gd name="T1" fmla="*/ 87 h 644"/>
                <a:gd name="T2" fmla="*/ 309 w 439"/>
                <a:gd name="T3" fmla="*/ 32 h 644"/>
                <a:gd name="T4" fmla="*/ 375 w 439"/>
                <a:gd name="T5" fmla="*/ 0 h 644"/>
                <a:gd name="T6" fmla="*/ 417 w 439"/>
                <a:gd name="T7" fmla="*/ 5 h 644"/>
                <a:gd name="T8" fmla="*/ 439 w 439"/>
                <a:gd name="T9" fmla="*/ 32 h 644"/>
                <a:gd name="T10" fmla="*/ 439 w 439"/>
                <a:gd name="T11" fmla="*/ 62 h 644"/>
                <a:gd name="T12" fmla="*/ 426 w 439"/>
                <a:gd name="T13" fmla="*/ 95 h 644"/>
                <a:gd name="T14" fmla="*/ 381 w 439"/>
                <a:gd name="T15" fmla="*/ 114 h 644"/>
                <a:gd name="T16" fmla="*/ 290 w 439"/>
                <a:gd name="T17" fmla="*/ 160 h 644"/>
                <a:gd name="T18" fmla="*/ 235 w 439"/>
                <a:gd name="T19" fmla="*/ 217 h 644"/>
                <a:gd name="T20" fmla="*/ 199 w 439"/>
                <a:gd name="T21" fmla="*/ 285 h 644"/>
                <a:gd name="T22" fmla="*/ 190 w 439"/>
                <a:gd name="T23" fmla="*/ 325 h 644"/>
                <a:gd name="T24" fmla="*/ 238 w 439"/>
                <a:gd name="T25" fmla="*/ 375 h 644"/>
                <a:gd name="T26" fmla="*/ 290 w 439"/>
                <a:gd name="T27" fmla="*/ 446 h 644"/>
                <a:gd name="T28" fmla="*/ 327 w 439"/>
                <a:gd name="T29" fmla="*/ 511 h 644"/>
                <a:gd name="T30" fmla="*/ 336 w 439"/>
                <a:gd name="T31" fmla="*/ 552 h 644"/>
                <a:gd name="T32" fmla="*/ 336 w 439"/>
                <a:gd name="T33" fmla="*/ 576 h 644"/>
                <a:gd name="T34" fmla="*/ 312 w 439"/>
                <a:gd name="T35" fmla="*/ 592 h 644"/>
                <a:gd name="T36" fmla="*/ 235 w 439"/>
                <a:gd name="T37" fmla="*/ 595 h 644"/>
                <a:gd name="T38" fmla="*/ 120 w 439"/>
                <a:gd name="T39" fmla="*/ 619 h 644"/>
                <a:gd name="T40" fmla="*/ 99 w 439"/>
                <a:gd name="T41" fmla="*/ 641 h 644"/>
                <a:gd name="T42" fmla="*/ 81 w 439"/>
                <a:gd name="T43" fmla="*/ 644 h 644"/>
                <a:gd name="T44" fmla="*/ 0 w 439"/>
                <a:gd name="T45" fmla="*/ 619 h 644"/>
                <a:gd name="T46" fmla="*/ 0 w 439"/>
                <a:gd name="T47" fmla="*/ 595 h 644"/>
                <a:gd name="T48" fmla="*/ 36 w 439"/>
                <a:gd name="T49" fmla="*/ 576 h 644"/>
                <a:gd name="T50" fmla="*/ 181 w 439"/>
                <a:gd name="T51" fmla="*/ 552 h 644"/>
                <a:gd name="T52" fmla="*/ 257 w 439"/>
                <a:gd name="T53" fmla="*/ 560 h 644"/>
                <a:gd name="T54" fmla="*/ 294 w 439"/>
                <a:gd name="T55" fmla="*/ 560 h 644"/>
                <a:gd name="T56" fmla="*/ 303 w 439"/>
                <a:gd name="T57" fmla="*/ 546 h 644"/>
                <a:gd name="T58" fmla="*/ 272 w 439"/>
                <a:gd name="T59" fmla="*/ 486 h 644"/>
                <a:gd name="T60" fmla="*/ 208 w 439"/>
                <a:gd name="T61" fmla="*/ 408 h 644"/>
                <a:gd name="T62" fmla="*/ 163 w 439"/>
                <a:gd name="T63" fmla="*/ 351 h 644"/>
                <a:gd name="T64" fmla="*/ 145 w 439"/>
                <a:gd name="T65" fmla="*/ 317 h 644"/>
                <a:gd name="T66" fmla="*/ 145 w 439"/>
                <a:gd name="T67" fmla="*/ 268 h 644"/>
                <a:gd name="T68" fmla="*/ 175 w 439"/>
                <a:gd name="T69" fmla="*/ 187 h 644"/>
                <a:gd name="T70" fmla="*/ 202 w 439"/>
                <a:gd name="T71" fmla="*/ 136 h 644"/>
                <a:gd name="T72" fmla="*/ 238 w 439"/>
                <a:gd name="T73" fmla="*/ 8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39" h="644">
                  <a:moveTo>
                    <a:pt x="238" y="87"/>
                  </a:moveTo>
                  <a:lnTo>
                    <a:pt x="309" y="32"/>
                  </a:lnTo>
                  <a:lnTo>
                    <a:pt x="375" y="0"/>
                  </a:lnTo>
                  <a:lnTo>
                    <a:pt x="417" y="5"/>
                  </a:lnTo>
                  <a:lnTo>
                    <a:pt x="439" y="32"/>
                  </a:lnTo>
                  <a:lnTo>
                    <a:pt x="439" y="62"/>
                  </a:lnTo>
                  <a:lnTo>
                    <a:pt x="426" y="95"/>
                  </a:lnTo>
                  <a:lnTo>
                    <a:pt x="381" y="114"/>
                  </a:lnTo>
                  <a:lnTo>
                    <a:pt x="290" y="160"/>
                  </a:lnTo>
                  <a:lnTo>
                    <a:pt x="235" y="217"/>
                  </a:lnTo>
                  <a:lnTo>
                    <a:pt x="199" y="285"/>
                  </a:lnTo>
                  <a:lnTo>
                    <a:pt x="190" y="325"/>
                  </a:lnTo>
                  <a:lnTo>
                    <a:pt x="238" y="375"/>
                  </a:lnTo>
                  <a:lnTo>
                    <a:pt x="290" y="446"/>
                  </a:lnTo>
                  <a:lnTo>
                    <a:pt x="327" y="511"/>
                  </a:lnTo>
                  <a:lnTo>
                    <a:pt x="336" y="552"/>
                  </a:lnTo>
                  <a:lnTo>
                    <a:pt x="336" y="576"/>
                  </a:lnTo>
                  <a:lnTo>
                    <a:pt x="312" y="592"/>
                  </a:lnTo>
                  <a:lnTo>
                    <a:pt x="235" y="595"/>
                  </a:lnTo>
                  <a:lnTo>
                    <a:pt x="120" y="619"/>
                  </a:lnTo>
                  <a:lnTo>
                    <a:pt x="99" y="641"/>
                  </a:lnTo>
                  <a:lnTo>
                    <a:pt x="81" y="644"/>
                  </a:lnTo>
                  <a:lnTo>
                    <a:pt x="0" y="619"/>
                  </a:lnTo>
                  <a:lnTo>
                    <a:pt x="0" y="595"/>
                  </a:lnTo>
                  <a:lnTo>
                    <a:pt x="36" y="576"/>
                  </a:lnTo>
                  <a:lnTo>
                    <a:pt x="181" y="552"/>
                  </a:lnTo>
                  <a:lnTo>
                    <a:pt x="257" y="560"/>
                  </a:lnTo>
                  <a:lnTo>
                    <a:pt x="294" y="560"/>
                  </a:lnTo>
                  <a:lnTo>
                    <a:pt x="303" y="546"/>
                  </a:lnTo>
                  <a:lnTo>
                    <a:pt x="272" y="486"/>
                  </a:lnTo>
                  <a:lnTo>
                    <a:pt x="208" y="408"/>
                  </a:lnTo>
                  <a:lnTo>
                    <a:pt x="163" y="351"/>
                  </a:lnTo>
                  <a:lnTo>
                    <a:pt x="145" y="317"/>
                  </a:lnTo>
                  <a:lnTo>
                    <a:pt x="145" y="268"/>
                  </a:lnTo>
                  <a:lnTo>
                    <a:pt x="175" y="187"/>
                  </a:lnTo>
                  <a:lnTo>
                    <a:pt x="202" y="136"/>
                  </a:lnTo>
                  <a:lnTo>
                    <a:pt x="238" y="87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63527" name="Freeform 1063">
              <a:extLst>
                <a:ext uri="{FF2B5EF4-FFF2-40B4-BE49-F238E27FC236}">
                  <a16:creationId xmlns:a16="http://schemas.microsoft.com/office/drawing/2014/main" id="{7CA00E81-3C08-8783-56D3-C225844BC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" y="2891"/>
              <a:ext cx="448" cy="537"/>
            </a:xfrm>
            <a:custGeom>
              <a:avLst/>
              <a:gdLst>
                <a:gd name="T0" fmla="*/ 355 w 593"/>
                <a:gd name="T1" fmla="*/ 481 h 481"/>
                <a:gd name="T2" fmla="*/ 392 w 593"/>
                <a:gd name="T3" fmla="*/ 477 h 481"/>
                <a:gd name="T4" fmla="*/ 403 w 593"/>
                <a:gd name="T5" fmla="*/ 450 h 481"/>
                <a:gd name="T6" fmla="*/ 413 w 593"/>
                <a:gd name="T7" fmla="*/ 353 h 481"/>
                <a:gd name="T8" fmla="*/ 468 w 593"/>
                <a:gd name="T9" fmla="*/ 238 h 481"/>
                <a:gd name="T10" fmla="*/ 526 w 593"/>
                <a:gd name="T11" fmla="*/ 186 h 481"/>
                <a:gd name="T12" fmla="*/ 593 w 593"/>
                <a:gd name="T13" fmla="*/ 132 h 481"/>
                <a:gd name="T14" fmla="*/ 587 w 593"/>
                <a:gd name="T15" fmla="*/ 94 h 481"/>
                <a:gd name="T16" fmla="*/ 547 w 593"/>
                <a:gd name="T17" fmla="*/ 74 h 481"/>
                <a:gd name="T18" fmla="*/ 497 w 593"/>
                <a:gd name="T19" fmla="*/ 94 h 481"/>
                <a:gd name="T20" fmla="*/ 441 w 593"/>
                <a:gd name="T21" fmla="*/ 149 h 481"/>
                <a:gd name="T22" fmla="*/ 390 w 593"/>
                <a:gd name="T23" fmla="*/ 269 h 481"/>
                <a:gd name="T24" fmla="*/ 368 w 593"/>
                <a:gd name="T25" fmla="*/ 363 h 481"/>
                <a:gd name="T26" fmla="*/ 353 w 593"/>
                <a:gd name="T27" fmla="*/ 412 h 481"/>
                <a:gd name="T28" fmla="*/ 311 w 593"/>
                <a:gd name="T29" fmla="*/ 394 h 481"/>
                <a:gd name="T30" fmla="*/ 264 w 593"/>
                <a:gd name="T31" fmla="*/ 314 h 481"/>
                <a:gd name="T32" fmla="*/ 225 w 593"/>
                <a:gd name="T33" fmla="*/ 202 h 481"/>
                <a:gd name="T34" fmla="*/ 232 w 593"/>
                <a:gd name="T35" fmla="*/ 152 h 481"/>
                <a:gd name="T36" fmla="*/ 254 w 593"/>
                <a:gd name="T37" fmla="*/ 99 h 481"/>
                <a:gd name="T38" fmla="*/ 263 w 593"/>
                <a:gd name="T39" fmla="*/ 60 h 481"/>
                <a:gd name="T40" fmla="*/ 167 w 593"/>
                <a:gd name="T41" fmla="*/ 58 h 481"/>
                <a:gd name="T42" fmla="*/ 71 w 593"/>
                <a:gd name="T43" fmla="*/ 42 h 481"/>
                <a:gd name="T44" fmla="*/ 26 w 593"/>
                <a:gd name="T45" fmla="*/ 0 h 481"/>
                <a:gd name="T46" fmla="*/ 0 w 593"/>
                <a:gd name="T47" fmla="*/ 20 h 481"/>
                <a:gd name="T48" fmla="*/ 35 w 593"/>
                <a:gd name="T49" fmla="*/ 92 h 481"/>
                <a:gd name="T50" fmla="*/ 112 w 593"/>
                <a:gd name="T51" fmla="*/ 100 h 481"/>
                <a:gd name="T52" fmla="*/ 195 w 593"/>
                <a:gd name="T53" fmla="*/ 108 h 481"/>
                <a:gd name="T54" fmla="*/ 197 w 593"/>
                <a:gd name="T55" fmla="*/ 171 h 481"/>
                <a:gd name="T56" fmla="*/ 205 w 593"/>
                <a:gd name="T57" fmla="*/ 244 h 481"/>
                <a:gd name="T58" fmla="*/ 233 w 593"/>
                <a:gd name="T59" fmla="*/ 327 h 481"/>
                <a:gd name="T60" fmla="*/ 268 w 593"/>
                <a:gd name="T61" fmla="*/ 408 h 481"/>
                <a:gd name="T62" fmla="*/ 321 w 593"/>
                <a:gd name="T63" fmla="*/ 462 h 481"/>
                <a:gd name="T64" fmla="*/ 355 w 593"/>
                <a:gd name="T65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3" h="481">
                  <a:moveTo>
                    <a:pt x="355" y="481"/>
                  </a:moveTo>
                  <a:lnTo>
                    <a:pt x="392" y="477"/>
                  </a:lnTo>
                  <a:lnTo>
                    <a:pt x="403" y="450"/>
                  </a:lnTo>
                  <a:lnTo>
                    <a:pt x="413" y="353"/>
                  </a:lnTo>
                  <a:lnTo>
                    <a:pt x="468" y="238"/>
                  </a:lnTo>
                  <a:lnTo>
                    <a:pt x="526" y="186"/>
                  </a:lnTo>
                  <a:lnTo>
                    <a:pt x="593" y="132"/>
                  </a:lnTo>
                  <a:lnTo>
                    <a:pt x="587" y="94"/>
                  </a:lnTo>
                  <a:lnTo>
                    <a:pt x="547" y="74"/>
                  </a:lnTo>
                  <a:lnTo>
                    <a:pt x="497" y="94"/>
                  </a:lnTo>
                  <a:lnTo>
                    <a:pt x="441" y="149"/>
                  </a:lnTo>
                  <a:lnTo>
                    <a:pt x="390" y="269"/>
                  </a:lnTo>
                  <a:lnTo>
                    <a:pt x="368" y="363"/>
                  </a:lnTo>
                  <a:lnTo>
                    <a:pt x="353" y="412"/>
                  </a:lnTo>
                  <a:lnTo>
                    <a:pt x="311" y="394"/>
                  </a:lnTo>
                  <a:lnTo>
                    <a:pt x="264" y="314"/>
                  </a:lnTo>
                  <a:lnTo>
                    <a:pt x="225" y="202"/>
                  </a:lnTo>
                  <a:lnTo>
                    <a:pt x="232" y="152"/>
                  </a:lnTo>
                  <a:lnTo>
                    <a:pt x="254" y="99"/>
                  </a:lnTo>
                  <a:lnTo>
                    <a:pt x="263" y="60"/>
                  </a:lnTo>
                  <a:lnTo>
                    <a:pt x="167" y="58"/>
                  </a:lnTo>
                  <a:lnTo>
                    <a:pt x="71" y="42"/>
                  </a:lnTo>
                  <a:lnTo>
                    <a:pt x="26" y="0"/>
                  </a:lnTo>
                  <a:lnTo>
                    <a:pt x="0" y="20"/>
                  </a:lnTo>
                  <a:lnTo>
                    <a:pt x="35" y="92"/>
                  </a:lnTo>
                  <a:lnTo>
                    <a:pt x="112" y="100"/>
                  </a:lnTo>
                  <a:lnTo>
                    <a:pt x="195" y="108"/>
                  </a:lnTo>
                  <a:lnTo>
                    <a:pt x="197" y="171"/>
                  </a:lnTo>
                  <a:lnTo>
                    <a:pt x="205" y="244"/>
                  </a:lnTo>
                  <a:lnTo>
                    <a:pt x="233" y="327"/>
                  </a:lnTo>
                  <a:lnTo>
                    <a:pt x="268" y="408"/>
                  </a:lnTo>
                  <a:lnTo>
                    <a:pt x="321" y="462"/>
                  </a:lnTo>
                  <a:lnTo>
                    <a:pt x="355" y="481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63528" name="Freeform 1064">
              <a:extLst>
                <a:ext uri="{FF2B5EF4-FFF2-40B4-BE49-F238E27FC236}">
                  <a16:creationId xmlns:a16="http://schemas.microsoft.com/office/drawing/2014/main" id="{6B3A7B87-8DA4-314B-F33E-49B1CB2C17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9" y="2352"/>
              <a:ext cx="257" cy="517"/>
            </a:xfrm>
            <a:custGeom>
              <a:avLst/>
              <a:gdLst>
                <a:gd name="T0" fmla="*/ 70 w 341"/>
                <a:gd name="T1" fmla="*/ 376 h 463"/>
                <a:gd name="T2" fmla="*/ 109 w 341"/>
                <a:gd name="T3" fmla="*/ 417 h 463"/>
                <a:gd name="T4" fmla="*/ 173 w 341"/>
                <a:gd name="T5" fmla="*/ 455 h 463"/>
                <a:gd name="T6" fmla="*/ 227 w 341"/>
                <a:gd name="T7" fmla="*/ 463 h 463"/>
                <a:gd name="T8" fmla="*/ 268 w 341"/>
                <a:gd name="T9" fmla="*/ 455 h 463"/>
                <a:gd name="T10" fmla="*/ 317 w 341"/>
                <a:gd name="T11" fmla="*/ 423 h 463"/>
                <a:gd name="T12" fmla="*/ 335 w 341"/>
                <a:gd name="T13" fmla="*/ 357 h 463"/>
                <a:gd name="T14" fmla="*/ 341 w 341"/>
                <a:gd name="T15" fmla="*/ 308 h 463"/>
                <a:gd name="T16" fmla="*/ 326 w 341"/>
                <a:gd name="T17" fmla="*/ 262 h 463"/>
                <a:gd name="T18" fmla="*/ 298 w 341"/>
                <a:gd name="T19" fmla="*/ 205 h 463"/>
                <a:gd name="T20" fmla="*/ 272 w 341"/>
                <a:gd name="T21" fmla="*/ 155 h 463"/>
                <a:gd name="T22" fmla="*/ 268 w 341"/>
                <a:gd name="T23" fmla="*/ 144 h 463"/>
                <a:gd name="T24" fmla="*/ 280 w 341"/>
                <a:gd name="T25" fmla="*/ 87 h 463"/>
                <a:gd name="T26" fmla="*/ 317 w 341"/>
                <a:gd name="T27" fmla="*/ 30 h 463"/>
                <a:gd name="T28" fmla="*/ 323 w 341"/>
                <a:gd name="T29" fmla="*/ 13 h 463"/>
                <a:gd name="T30" fmla="*/ 304 w 341"/>
                <a:gd name="T31" fmla="*/ 0 h 463"/>
                <a:gd name="T32" fmla="*/ 280 w 341"/>
                <a:gd name="T33" fmla="*/ 0 h 463"/>
                <a:gd name="T34" fmla="*/ 254 w 341"/>
                <a:gd name="T35" fmla="*/ 74 h 463"/>
                <a:gd name="T36" fmla="*/ 242 w 341"/>
                <a:gd name="T37" fmla="*/ 122 h 463"/>
                <a:gd name="T38" fmla="*/ 209 w 341"/>
                <a:gd name="T39" fmla="*/ 90 h 463"/>
                <a:gd name="T40" fmla="*/ 181 w 341"/>
                <a:gd name="T41" fmla="*/ 65 h 463"/>
                <a:gd name="T42" fmla="*/ 124 w 341"/>
                <a:gd name="T43" fmla="*/ 46 h 463"/>
                <a:gd name="T44" fmla="*/ 82 w 341"/>
                <a:gd name="T45" fmla="*/ 46 h 463"/>
                <a:gd name="T46" fmla="*/ 18 w 341"/>
                <a:gd name="T47" fmla="*/ 74 h 463"/>
                <a:gd name="T48" fmla="*/ 0 w 341"/>
                <a:gd name="T49" fmla="*/ 152 h 463"/>
                <a:gd name="T50" fmla="*/ 15 w 341"/>
                <a:gd name="T51" fmla="*/ 254 h 463"/>
                <a:gd name="T52" fmla="*/ 43 w 341"/>
                <a:gd name="T53" fmla="*/ 349 h 463"/>
                <a:gd name="T54" fmla="*/ 70 w 341"/>
                <a:gd name="T55" fmla="*/ 376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41" h="463">
                  <a:moveTo>
                    <a:pt x="70" y="376"/>
                  </a:moveTo>
                  <a:lnTo>
                    <a:pt x="109" y="417"/>
                  </a:lnTo>
                  <a:lnTo>
                    <a:pt x="173" y="455"/>
                  </a:lnTo>
                  <a:lnTo>
                    <a:pt x="227" y="463"/>
                  </a:lnTo>
                  <a:lnTo>
                    <a:pt x="268" y="455"/>
                  </a:lnTo>
                  <a:lnTo>
                    <a:pt x="317" y="423"/>
                  </a:lnTo>
                  <a:lnTo>
                    <a:pt x="335" y="357"/>
                  </a:lnTo>
                  <a:lnTo>
                    <a:pt x="341" y="308"/>
                  </a:lnTo>
                  <a:lnTo>
                    <a:pt x="326" y="262"/>
                  </a:lnTo>
                  <a:lnTo>
                    <a:pt x="298" y="205"/>
                  </a:lnTo>
                  <a:lnTo>
                    <a:pt x="272" y="155"/>
                  </a:lnTo>
                  <a:lnTo>
                    <a:pt x="268" y="144"/>
                  </a:lnTo>
                  <a:lnTo>
                    <a:pt x="280" y="87"/>
                  </a:lnTo>
                  <a:lnTo>
                    <a:pt x="317" y="30"/>
                  </a:lnTo>
                  <a:lnTo>
                    <a:pt x="323" y="13"/>
                  </a:lnTo>
                  <a:lnTo>
                    <a:pt x="304" y="0"/>
                  </a:lnTo>
                  <a:lnTo>
                    <a:pt x="280" y="0"/>
                  </a:lnTo>
                  <a:lnTo>
                    <a:pt x="254" y="74"/>
                  </a:lnTo>
                  <a:lnTo>
                    <a:pt x="242" y="122"/>
                  </a:lnTo>
                  <a:lnTo>
                    <a:pt x="209" y="90"/>
                  </a:lnTo>
                  <a:lnTo>
                    <a:pt x="181" y="65"/>
                  </a:lnTo>
                  <a:lnTo>
                    <a:pt x="124" y="46"/>
                  </a:lnTo>
                  <a:lnTo>
                    <a:pt x="82" y="46"/>
                  </a:lnTo>
                  <a:lnTo>
                    <a:pt x="18" y="74"/>
                  </a:lnTo>
                  <a:lnTo>
                    <a:pt x="0" y="152"/>
                  </a:lnTo>
                  <a:lnTo>
                    <a:pt x="15" y="254"/>
                  </a:lnTo>
                  <a:lnTo>
                    <a:pt x="43" y="349"/>
                  </a:lnTo>
                  <a:lnTo>
                    <a:pt x="70" y="376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63529" name="Freeform 1065">
              <a:extLst>
                <a:ext uri="{FF2B5EF4-FFF2-40B4-BE49-F238E27FC236}">
                  <a16:creationId xmlns:a16="http://schemas.microsoft.com/office/drawing/2014/main" id="{B1E97C1A-B313-DDE0-BCB3-DE63EFD8D8D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020" y="2879"/>
              <a:ext cx="447" cy="537"/>
            </a:xfrm>
            <a:custGeom>
              <a:avLst/>
              <a:gdLst>
                <a:gd name="T0" fmla="*/ 355 w 593"/>
                <a:gd name="T1" fmla="*/ 481 h 481"/>
                <a:gd name="T2" fmla="*/ 392 w 593"/>
                <a:gd name="T3" fmla="*/ 477 h 481"/>
                <a:gd name="T4" fmla="*/ 403 w 593"/>
                <a:gd name="T5" fmla="*/ 450 h 481"/>
                <a:gd name="T6" fmla="*/ 413 w 593"/>
                <a:gd name="T7" fmla="*/ 353 h 481"/>
                <a:gd name="T8" fmla="*/ 468 w 593"/>
                <a:gd name="T9" fmla="*/ 238 h 481"/>
                <a:gd name="T10" fmla="*/ 526 w 593"/>
                <a:gd name="T11" fmla="*/ 186 h 481"/>
                <a:gd name="T12" fmla="*/ 593 w 593"/>
                <a:gd name="T13" fmla="*/ 132 h 481"/>
                <a:gd name="T14" fmla="*/ 587 w 593"/>
                <a:gd name="T15" fmla="*/ 94 h 481"/>
                <a:gd name="T16" fmla="*/ 547 w 593"/>
                <a:gd name="T17" fmla="*/ 74 h 481"/>
                <a:gd name="T18" fmla="*/ 497 w 593"/>
                <a:gd name="T19" fmla="*/ 94 h 481"/>
                <a:gd name="T20" fmla="*/ 441 w 593"/>
                <a:gd name="T21" fmla="*/ 149 h 481"/>
                <a:gd name="T22" fmla="*/ 390 w 593"/>
                <a:gd name="T23" fmla="*/ 269 h 481"/>
                <a:gd name="T24" fmla="*/ 368 w 593"/>
                <a:gd name="T25" fmla="*/ 363 h 481"/>
                <a:gd name="T26" fmla="*/ 353 w 593"/>
                <a:gd name="T27" fmla="*/ 412 h 481"/>
                <a:gd name="T28" fmla="*/ 311 w 593"/>
                <a:gd name="T29" fmla="*/ 394 h 481"/>
                <a:gd name="T30" fmla="*/ 264 w 593"/>
                <a:gd name="T31" fmla="*/ 314 h 481"/>
                <a:gd name="T32" fmla="*/ 225 w 593"/>
                <a:gd name="T33" fmla="*/ 202 h 481"/>
                <a:gd name="T34" fmla="*/ 232 w 593"/>
                <a:gd name="T35" fmla="*/ 152 h 481"/>
                <a:gd name="T36" fmla="*/ 254 w 593"/>
                <a:gd name="T37" fmla="*/ 99 h 481"/>
                <a:gd name="T38" fmla="*/ 263 w 593"/>
                <a:gd name="T39" fmla="*/ 60 h 481"/>
                <a:gd name="T40" fmla="*/ 167 w 593"/>
                <a:gd name="T41" fmla="*/ 58 h 481"/>
                <a:gd name="T42" fmla="*/ 71 w 593"/>
                <a:gd name="T43" fmla="*/ 42 h 481"/>
                <a:gd name="T44" fmla="*/ 26 w 593"/>
                <a:gd name="T45" fmla="*/ 0 h 481"/>
                <a:gd name="T46" fmla="*/ 0 w 593"/>
                <a:gd name="T47" fmla="*/ 20 h 481"/>
                <a:gd name="T48" fmla="*/ 35 w 593"/>
                <a:gd name="T49" fmla="*/ 92 h 481"/>
                <a:gd name="T50" fmla="*/ 112 w 593"/>
                <a:gd name="T51" fmla="*/ 100 h 481"/>
                <a:gd name="T52" fmla="*/ 195 w 593"/>
                <a:gd name="T53" fmla="*/ 108 h 481"/>
                <a:gd name="T54" fmla="*/ 197 w 593"/>
                <a:gd name="T55" fmla="*/ 171 h 481"/>
                <a:gd name="T56" fmla="*/ 205 w 593"/>
                <a:gd name="T57" fmla="*/ 244 h 481"/>
                <a:gd name="T58" fmla="*/ 233 w 593"/>
                <a:gd name="T59" fmla="*/ 327 h 481"/>
                <a:gd name="T60" fmla="*/ 268 w 593"/>
                <a:gd name="T61" fmla="*/ 408 h 481"/>
                <a:gd name="T62" fmla="*/ 321 w 593"/>
                <a:gd name="T63" fmla="*/ 462 h 481"/>
                <a:gd name="T64" fmla="*/ 355 w 593"/>
                <a:gd name="T65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3" h="481">
                  <a:moveTo>
                    <a:pt x="355" y="481"/>
                  </a:moveTo>
                  <a:lnTo>
                    <a:pt x="392" y="477"/>
                  </a:lnTo>
                  <a:lnTo>
                    <a:pt x="403" y="450"/>
                  </a:lnTo>
                  <a:lnTo>
                    <a:pt x="413" y="353"/>
                  </a:lnTo>
                  <a:lnTo>
                    <a:pt x="468" y="238"/>
                  </a:lnTo>
                  <a:lnTo>
                    <a:pt x="526" y="186"/>
                  </a:lnTo>
                  <a:lnTo>
                    <a:pt x="593" y="132"/>
                  </a:lnTo>
                  <a:lnTo>
                    <a:pt x="587" y="94"/>
                  </a:lnTo>
                  <a:lnTo>
                    <a:pt x="547" y="74"/>
                  </a:lnTo>
                  <a:lnTo>
                    <a:pt x="497" y="94"/>
                  </a:lnTo>
                  <a:lnTo>
                    <a:pt x="441" y="149"/>
                  </a:lnTo>
                  <a:lnTo>
                    <a:pt x="390" y="269"/>
                  </a:lnTo>
                  <a:lnTo>
                    <a:pt x="368" y="363"/>
                  </a:lnTo>
                  <a:lnTo>
                    <a:pt x="353" y="412"/>
                  </a:lnTo>
                  <a:lnTo>
                    <a:pt x="311" y="394"/>
                  </a:lnTo>
                  <a:lnTo>
                    <a:pt x="264" y="314"/>
                  </a:lnTo>
                  <a:lnTo>
                    <a:pt x="225" y="202"/>
                  </a:lnTo>
                  <a:lnTo>
                    <a:pt x="232" y="152"/>
                  </a:lnTo>
                  <a:lnTo>
                    <a:pt x="254" y="99"/>
                  </a:lnTo>
                  <a:lnTo>
                    <a:pt x="263" y="60"/>
                  </a:lnTo>
                  <a:lnTo>
                    <a:pt x="167" y="58"/>
                  </a:lnTo>
                  <a:lnTo>
                    <a:pt x="71" y="42"/>
                  </a:lnTo>
                  <a:lnTo>
                    <a:pt x="26" y="0"/>
                  </a:lnTo>
                  <a:lnTo>
                    <a:pt x="0" y="20"/>
                  </a:lnTo>
                  <a:lnTo>
                    <a:pt x="35" y="92"/>
                  </a:lnTo>
                  <a:lnTo>
                    <a:pt x="112" y="100"/>
                  </a:lnTo>
                  <a:lnTo>
                    <a:pt x="195" y="108"/>
                  </a:lnTo>
                  <a:lnTo>
                    <a:pt x="197" y="171"/>
                  </a:lnTo>
                  <a:lnTo>
                    <a:pt x="205" y="244"/>
                  </a:lnTo>
                  <a:lnTo>
                    <a:pt x="233" y="327"/>
                  </a:lnTo>
                  <a:lnTo>
                    <a:pt x="268" y="408"/>
                  </a:lnTo>
                  <a:lnTo>
                    <a:pt x="321" y="462"/>
                  </a:lnTo>
                  <a:lnTo>
                    <a:pt x="355" y="481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>
            <a:extLst>
              <a:ext uri="{FF2B5EF4-FFF2-40B4-BE49-F238E27FC236}">
                <a16:creationId xmlns:a16="http://schemas.microsoft.com/office/drawing/2014/main" id="{8428802C-408D-A130-17E7-20DE14B162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228600"/>
            <a:ext cx="9067800" cy="1143000"/>
          </a:xfrm>
        </p:spPr>
        <p:txBody>
          <a:bodyPr/>
          <a:lstStyle/>
          <a:p>
            <a:r>
              <a:rPr lang="en-US" altLang="LID4096"/>
              <a:t>Problem 2:</a:t>
            </a:r>
            <a:br>
              <a:rPr lang="en-US" altLang="LID4096"/>
            </a:br>
            <a:r>
              <a:rPr lang="en-US" altLang="LID4096"/>
              <a:t>Its separate from my physical world</a:t>
            </a:r>
          </a:p>
        </p:txBody>
      </p:sp>
      <p:graphicFrame>
        <p:nvGraphicFramePr>
          <p:cNvPr id="67589" name="Object 5">
            <a:extLst>
              <a:ext uri="{FF2B5EF4-FFF2-40B4-BE49-F238E27FC236}">
                <a16:creationId xmlns:a16="http://schemas.microsoft.com/office/drawing/2014/main" id="{27BAE44D-7294-3BFA-6478-759B01B702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62600" y="4572000"/>
          <a:ext cx="1600200" cy="1487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952129" imgH="885714" progId="MS_ClipArt_Gallery.2">
                  <p:embed/>
                </p:oleObj>
              </mc:Choice>
              <mc:Fallback>
                <p:oleObj name="Clip" r:id="rId2" imgW="952129" imgH="885714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4572000"/>
                        <a:ext cx="1600200" cy="1487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99" name="Rectangle 15">
            <a:extLst>
              <a:ext uri="{FF2B5EF4-FFF2-40B4-BE49-F238E27FC236}">
                <a16:creationId xmlns:a16="http://schemas.microsoft.com/office/drawing/2014/main" id="{CE48073D-EC57-ABCB-3C6D-A83BA2C17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828800"/>
            <a:ext cx="1617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chemeClr val="tx2"/>
                </a:solidFill>
                <a:latin typeface="Comic Sans MS" panose="030F0702030302020204" pitchFamily="66" charset="0"/>
              </a:rPr>
              <a:t>in the box</a:t>
            </a:r>
            <a:endParaRPr lang="en-US" altLang="LID4096">
              <a:latin typeface="Comic Sans MS" panose="030F0702030302020204" pitchFamily="66" charset="0"/>
            </a:endParaRPr>
          </a:p>
        </p:txBody>
      </p:sp>
      <p:grpSp>
        <p:nvGrpSpPr>
          <p:cNvPr id="67601" name="Group 17">
            <a:extLst>
              <a:ext uri="{FF2B5EF4-FFF2-40B4-BE49-F238E27FC236}">
                <a16:creationId xmlns:a16="http://schemas.microsoft.com/office/drawing/2014/main" id="{6ABA4BAF-5425-5D5D-C1DE-2D94D42B1B0E}"/>
              </a:ext>
            </a:extLst>
          </p:cNvPr>
          <p:cNvGrpSpPr>
            <a:grpSpLocks/>
          </p:cNvGrpSpPr>
          <p:nvPr/>
        </p:nvGrpSpPr>
        <p:grpSpPr bwMode="auto">
          <a:xfrm>
            <a:off x="6705600" y="2590800"/>
            <a:ext cx="1371600" cy="1457325"/>
            <a:chOff x="2688" y="1523"/>
            <a:chExt cx="563" cy="678"/>
          </a:xfrm>
        </p:grpSpPr>
        <p:sp>
          <p:nvSpPr>
            <p:cNvPr id="67602" name="Freeform 18">
              <a:extLst>
                <a:ext uri="{FF2B5EF4-FFF2-40B4-BE49-F238E27FC236}">
                  <a16:creationId xmlns:a16="http://schemas.microsoft.com/office/drawing/2014/main" id="{BA953404-A92B-F3D5-A252-663F23E7E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4" y="1532"/>
              <a:ext cx="405" cy="666"/>
            </a:xfrm>
            <a:custGeom>
              <a:avLst/>
              <a:gdLst>
                <a:gd name="T0" fmla="*/ 230 w 405"/>
                <a:gd name="T1" fmla="*/ 0 h 666"/>
                <a:gd name="T2" fmla="*/ 171 w 405"/>
                <a:gd name="T3" fmla="*/ 3 h 666"/>
                <a:gd name="T4" fmla="*/ 137 w 405"/>
                <a:gd name="T5" fmla="*/ 56 h 666"/>
                <a:gd name="T6" fmla="*/ 42 w 405"/>
                <a:gd name="T7" fmla="*/ 143 h 666"/>
                <a:gd name="T8" fmla="*/ 0 w 405"/>
                <a:gd name="T9" fmla="*/ 191 h 666"/>
                <a:gd name="T10" fmla="*/ 28 w 405"/>
                <a:gd name="T11" fmla="*/ 317 h 666"/>
                <a:gd name="T12" fmla="*/ 50 w 405"/>
                <a:gd name="T13" fmla="*/ 412 h 666"/>
                <a:gd name="T14" fmla="*/ 107 w 405"/>
                <a:gd name="T15" fmla="*/ 523 h 666"/>
                <a:gd name="T16" fmla="*/ 205 w 405"/>
                <a:gd name="T17" fmla="*/ 601 h 666"/>
                <a:gd name="T18" fmla="*/ 315 w 405"/>
                <a:gd name="T19" fmla="*/ 666 h 666"/>
                <a:gd name="T20" fmla="*/ 318 w 405"/>
                <a:gd name="T21" fmla="*/ 649 h 666"/>
                <a:gd name="T22" fmla="*/ 326 w 405"/>
                <a:gd name="T23" fmla="*/ 646 h 666"/>
                <a:gd name="T24" fmla="*/ 326 w 405"/>
                <a:gd name="T25" fmla="*/ 638 h 666"/>
                <a:gd name="T26" fmla="*/ 326 w 405"/>
                <a:gd name="T27" fmla="*/ 629 h 666"/>
                <a:gd name="T28" fmla="*/ 326 w 405"/>
                <a:gd name="T29" fmla="*/ 621 h 666"/>
                <a:gd name="T30" fmla="*/ 326 w 405"/>
                <a:gd name="T31" fmla="*/ 613 h 666"/>
                <a:gd name="T32" fmla="*/ 335 w 405"/>
                <a:gd name="T33" fmla="*/ 610 h 666"/>
                <a:gd name="T34" fmla="*/ 343 w 405"/>
                <a:gd name="T35" fmla="*/ 610 h 666"/>
                <a:gd name="T36" fmla="*/ 352 w 405"/>
                <a:gd name="T37" fmla="*/ 610 h 666"/>
                <a:gd name="T38" fmla="*/ 360 w 405"/>
                <a:gd name="T39" fmla="*/ 604 h 666"/>
                <a:gd name="T40" fmla="*/ 360 w 405"/>
                <a:gd name="T41" fmla="*/ 596 h 666"/>
                <a:gd name="T42" fmla="*/ 360 w 405"/>
                <a:gd name="T43" fmla="*/ 587 h 666"/>
                <a:gd name="T44" fmla="*/ 360 w 405"/>
                <a:gd name="T45" fmla="*/ 579 h 666"/>
                <a:gd name="T46" fmla="*/ 369 w 405"/>
                <a:gd name="T47" fmla="*/ 576 h 666"/>
                <a:gd name="T48" fmla="*/ 377 w 405"/>
                <a:gd name="T49" fmla="*/ 576 h 666"/>
                <a:gd name="T50" fmla="*/ 385 w 405"/>
                <a:gd name="T51" fmla="*/ 576 h 666"/>
                <a:gd name="T52" fmla="*/ 391 w 405"/>
                <a:gd name="T53" fmla="*/ 568 h 666"/>
                <a:gd name="T54" fmla="*/ 388 w 405"/>
                <a:gd name="T55" fmla="*/ 559 h 666"/>
                <a:gd name="T56" fmla="*/ 388 w 405"/>
                <a:gd name="T57" fmla="*/ 551 h 666"/>
                <a:gd name="T58" fmla="*/ 397 w 405"/>
                <a:gd name="T59" fmla="*/ 545 h 666"/>
                <a:gd name="T60" fmla="*/ 405 w 405"/>
                <a:gd name="T61" fmla="*/ 543 h 666"/>
                <a:gd name="T62" fmla="*/ 255 w 405"/>
                <a:gd name="T63" fmla="*/ 478 h 666"/>
                <a:gd name="T64" fmla="*/ 109 w 405"/>
                <a:gd name="T65" fmla="*/ 289 h 666"/>
                <a:gd name="T66" fmla="*/ 115 w 405"/>
                <a:gd name="T67" fmla="*/ 177 h 666"/>
                <a:gd name="T68" fmla="*/ 216 w 405"/>
                <a:gd name="T69" fmla="*/ 59 h 666"/>
                <a:gd name="T70" fmla="*/ 230 w 405"/>
                <a:gd name="T71" fmla="*/ 0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5" h="666">
                  <a:moveTo>
                    <a:pt x="230" y="0"/>
                  </a:moveTo>
                  <a:lnTo>
                    <a:pt x="171" y="3"/>
                  </a:lnTo>
                  <a:lnTo>
                    <a:pt x="137" y="56"/>
                  </a:lnTo>
                  <a:lnTo>
                    <a:pt x="42" y="143"/>
                  </a:lnTo>
                  <a:lnTo>
                    <a:pt x="0" y="191"/>
                  </a:lnTo>
                  <a:lnTo>
                    <a:pt x="28" y="317"/>
                  </a:lnTo>
                  <a:lnTo>
                    <a:pt x="50" y="412"/>
                  </a:lnTo>
                  <a:lnTo>
                    <a:pt x="107" y="523"/>
                  </a:lnTo>
                  <a:lnTo>
                    <a:pt x="205" y="601"/>
                  </a:lnTo>
                  <a:lnTo>
                    <a:pt x="315" y="666"/>
                  </a:lnTo>
                  <a:lnTo>
                    <a:pt x="318" y="649"/>
                  </a:lnTo>
                  <a:lnTo>
                    <a:pt x="326" y="646"/>
                  </a:lnTo>
                  <a:lnTo>
                    <a:pt x="326" y="638"/>
                  </a:lnTo>
                  <a:lnTo>
                    <a:pt x="326" y="629"/>
                  </a:lnTo>
                  <a:lnTo>
                    <a:pt x="326" y="621"/>
                  </a:lnTo>
                  <a:lnTo>
                    <a:pt x="326" y="613"/>
                  </a:lnTo>
                  <a:lnTo>
                    <a:pt x="335" y="610"/>
                  </a:lnTo>
                  <a:lnTo>
                    <a:pt x="343" y="610"/>
                  </a:lnTo>
                  <a:lnTo>
                    <a:pt x="352" y="610"/>
                  </a:lnTo>
                  <a:lnTo>
                    <a:pt x="360" y="604"/>
                  </a:lnTo>
                  <a:lnTo>
                    <a:pt x="360" y="596"/>
                  </a:lnTo>
                  <a:lnTo>
                    <a:pt x="360" y="587"/>
                  </a:lnTo>
                  <a:lnTo>
                    <a:pt x="360" y="579"/>
                  </a:lnTo>
                  <a:lnTo>
                    <a:pt x="369" y="576"/>
                  </a:lnTo>
                  <a:lnTo>
                    <a:pt x="377" y="576"/>
                  </a:lnTo>
                  <a:lnTo>
                    <a:pt x="385" y="576"/>
                  </a:lnTo>
                  <a:lnTo>
                    <a:pt x="391" y="568"/>
                  </a:lnTo>
                  <a:lnTo>
                    <a:pt x="388" y="559"/>
                  </a:lnTo>
                  <a:lnTo>
                    <a:pt x="388" y="551"/>
                  </a:lnTo>
                  <a:lnTo>
                    <a:pt x="397" y="545"/>
                  </a:lnTo>
                  <a:lnTo>
                    <a:pt x="405" y="543"/>
                  </a:lnTo>
                  <a:lnTo>
                    <a:pt x="255" y="478"/>
                  </a:lnTo>
                  <a:lnTo>
                    <a:pt x="109" y="289"/>
                  </a:lnTo>
                  <a:lnTo>
                    <a:pt x="115" y="177"/>
                  </a:lnTo>
                  <a:lnTo>
                    <a:pt x="216" y="59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67603" name="Freeform 19">
              <a:extLst>
                <a:ext uri="{FF2B5EF4-FFF2-40B4-BE49-F238E27FC236}">
                  <a16:creationId xmlns:a16="http://schemas.microsoft.com/office/drawing/2014/main" id="{69D39D72-1B1D-80DC-10F0-83F9A62687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0" y="1526"/>
              <a:ext cx="492" cy="549"/>
            </a:xfrm>
            <a:custGeom>
              <a:avLst/>
              <a:gdLst>
                <a:gd name="T0" fmla="*/ 191 w 492"/>
                <a:gd name="T1" fmla="*/ 59 h 549"/>
                <a:gd name="T2" fmla="*/ 220 w 492"/>
                <a:gd name="T3" fmla="*/ 152 h 549"/>
                <a:gd name="T4" fmla="*/ 253 w 492"/>
                <a:gd name="T5" fmla="*/ 194 h 549"/>
                <a:gd name="T6" fmla="*/ 329 w 492"/>
                <a:gd name="T7" fmla="*/ 242 h 549"/>
                <a:gd name="T8" fmla="*/ 439 w 492"/>
                <a:gd name="T9" fmla="*/ 253 h 549"/>
                <a:gd name="T10" fmla="*/ 492 w 492"/>
                <a:gd name="T11" fmla="*/ 256 h 549"/>
                <a:gd name="T12" fmla="*/ 484 w 492"/>
                <a:gd name="T13" fmla="*/ 343 h 549"/>
                <a:gd name="T14" fmla="*/ 444 w 492"/>
                <a:gd name="T15" fmla="*/ 444 h 549"/>
                <a:gd name="T16" fmla="*/ 374 w 492"/>
                <a:gd name="T17" fmla="*/ 527 h 549"/>
                <a:gd name="T18" fmla="*/ 352 w 492"/>
                <a:gd name="T19" fmla="*/ 549 h 549"/>
                <a:gd name="T20" fmla="*/ 216 w 492"/>
                <a:gd name="T21" fmla="*/ 530 h 549"/>
                <a:gd name="T22" fmla="*/ 112 w 492"/>
                <a:gd name="T23" fmla="*/ 474 h 549"/>
                <a:gd name="T24" fmla="*/ 64 w 492"/>
                <a:gd name="T25" fmla="*/ 416 h 549"/>
                <a:gd name="T26" fmla="*/ 22 w 492"/>
                <a:gd name="T27" fmla="*/ 293 h 549"/>
                <a:gd name="T28" fmla="*/ 0 w 492"/>
                <a:gd name="T29" fmla="*/ 194 h 549"/>
                <a:gd name="T30" fmla="*/ 121 w 492"/>
                <a:gd name="T31" fmla="*/ 74 h 549"/>
                <a:gd name="T32" fmla="*/ 180 w 492"/>
                <a:gd name="T33" fmla="*/ 0 h 549"/>
                <a:gd name="T34" fmla="*/ 191 w 492"/>
                <a:gd name="T35" fmla="*/ 59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2" h="549">
                  <a:moveTo>
                    <a:pt x="191" y="59"/>
                  </a:moveTo>
                  <a:lnTo>
                    <a:pt x="220" y="152"/>
                  </a:lnTo>
                  <a:lnTo>
                    <a:pt x="253" y="194"/>
                  </a:lnTo>
                  <a:lnTo>
                    <a:pt x="329" y="242"/>
                  </a:lnTo>
                  <a:lnTo>
                    <a:pt x="439" y="253"/>
                  </a:lnTo>
                  <a:lnTo>
                    <a:pt x="492" y="256"/>
                  </a:lnTo>
                  <a:lnTo>
                    <a:pt x="484" y="343"/>
                  </a:lnTo>
                  <a:lnTo>
                    <a:pt x="444" y="444"/>
                  </a:lnTo>
                  <a:lnTo>
                    <a:pt x="374" y="527"/>
                  </a:lnTo>
                  <a:lnTo>
                    <a:pt x="352" y="549"/>
                  </a:lnTo>
                  <a:lnTo>
                    <a:pt x="216" y="530"/>
                  </a:lnTo>
                  <a:lnTo>
                    <a:pt x="112" y="474"/>
                  </a:lnTo>
                  <a:lnTo>
                    <a:pt x="64" y="416"/>
                  </a:lnTo>
                  <a:lnTo>
                    <a:pt x="22" y="293"/>
                  </a:lnTo>
                  <a:lnTo>
                    <a:pt x="0" y="194"/>
                  </a:lnTo>
                  <a:lnTo>
                    <a:pt x="121" y="74"/>
                  </a:lnTo>
                  <a:lnTo>
                    <a:pt x="180" y="0"/>
                  </a:lnTo>
                  <a:lnTo>
                    <a:pt x="191" y="59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67604" name="Freeform 20">
              <a:extLst>
                <a:ext uri="{FF2B5EF4-FFF2-40B4-BE49-F238E27FC236}">
                  <a16:creationId xmlns:a16="http://schemas.microsoft.com/office/drawing/2014/main" id="{6777A257-6DE3-5670-E22D-4421BF4524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1523"/>
              <a:ext cx="563" cy="678"/>
            </a:xfrm>
            <a:custGeom>
              <a:avLst/>
              <a:gdLst>
                <a:gd name="T0" fmla="*/ 171 w 563"/>
                <a:gd name="T1" fmla="*/ 76 h 678"/>
                <a:gd name="T2" fmla="*/ 146 w 563"/>
                <a:gd name="T3" fmla="*/ 76 h 678"/>
                <a:gd name="T4" fmla="*/ 14 w 563"/>
                <a:gd name="T5" fmla="*/ 202 h 678"/>
                <a:gd name="T6" fmla="*/ 65 w 563"/>
                <a:gd name="T7" fmla="*/ 421 h 678"/>
                <a:gd name="T8" fmla="*/ 141 w 563"/>
                <a:gd name="T9" fmla="*/ 549 h 678"/>
                <a:gd name="T10" fmla="*/ 304 w 563"/>
                <a:gd name="T11" fmla="*/ 655 h 678"/>
                <a:gd name="T12" fmla="*/ 244 w 563"/>
                <a:gd name="T13" fmla="*/ 602 h 678"/>
                <a:gd name="T14" fmla="*/ 84 w 563"/>
                <a:gd name="T15" fmla="*/ 444 h 678"/>
                <a:gd name="T16" fmla="*/ 124 w 563"/>
                <a:gd name="T17" fmla="*/ 498 h 678"/>
                <a:gd name="T18" fmla="*/ 242 w 563"/>
                <a:gd name="T19" fmla="*/ 582 h 678"/>
                <a:gd name="T20" fmla="*/ 324 w 563"/>
                <a:gd name="T21" fmla="*/ 613 h 678"/>
                <a:gd name="T22" fmla="*/ 335 w 563"/>
                <a:gd name="T23" fmla="*/ 605 h 678"/>
                <a:gd name="T24" fmla="*/ 278 w 563"/>
                <a:gd name="T25" fmla="*/ 566 h 678"/>
                <a:gd name="T26" fmla="*/ 141 w 563"/>
                <a:gd name="T27" fmla="*/ 481 h 678"/>
                <a:gd name="T28" fmla="*/ 216 w 563"/>
                <a:gd name="T29" fmla="*/ 526 h 678"/>
                <a:gd name="T30" fmla="*/ 355 w 563"/>
                <a:gd name="T31" fmla="*/ 571 h 678"/>
                <a:gd name="T32" fmla="*/ 389 w 563"/>
                <a:gd name="T33" fmla="*/ 563 h 678"/>
                <a:gd name="T34" fmla="*/ 256 w 563"/>
                <a:gd name="T35" fmla="*/ 529 h 678"/>
                <a:gd name="T36" fmla="*/ 169 w 563"/>
                <a:gd name="T37" fmla="*/ 476 h 678"/>
                <a:gd name="T38" fmla="*/ 101 w 563"/>
                <a:gd name="T39" fmla="*/ 371 h 678"/>
                <a:gd name="T40" fmla="*/ 56 w 563"/>
                <a:gd name="T41" fmla="*/ 211 h 678"/>
                <a:gd name="T42" fmla="*/ 84 w 563"/>
                <a:gd name="T43" fmla="*/ 278 h 678"/>
                <a:gd name="T44" fmla="*/ 149 w 563"/>
                <a:gd name="T45" fmla="*/ 435 h 678"/>
                <a:gd name="T46" fmla="*/ 273 w 563"/>
                <a:gd name="T47" fmla="*/ 518 h 678"/>
                <a:gd name="T48" fmla="*/ 414 w 563"/>
                <a:gd name="T49" fmla="*/ 540 h 678"/>
                <a:gd name="T50" fmla="*/ 504 w 563"/>
                <a:gd name="T51" fmla="*/ 433 h 678"/>
                <a:gd name="T52" fmla="*/ 543 w 563"/>
                <a:gd name="T53" fmla="*/ 303 h 678"/>
                <a:gd name="T54" fmla="*/ 442 w 563"/>
                <a:gd name="T55" fmla="*/ 256 h 678"/>
                <a:gd name="T56" fmla="*/ 352 w 563"/>
                <a:gd name="T57" fmla="*/ 230 h 678"/>
                <a:gd name="T58" fmla="*/ 270 w 563"/>
                <a:gd name="T59" fmla="*/ 152 h 678"/>
                <a:gd name="T60" fmla="*/ 236 w 563"/>
                <a:gd name="T61" fmla="*/ 31 h 678"/>
                <a:gd name="T62" fmla="*/ 253 w 563"/>
                <a:gd name="T63" fmla="*/ 45 h 678"/>
                <a:gd name="T64" fmla="*/ 288 w 563"/>
                <a:gd name="T65" fmla="*/ 152 h 678"/>
                <a:gd name="T66" fmla="*/ 363 w 563"/>
                <a:gd name="T67" fmla="*/ 216 h 678"/>
                <a:gd name="T68" fmla="*/ 470 w 563"/>
                <a:gd name="T69" fmla="*/ 242 h 678"/>
                <a:gd name="T70" fmla="*/ 563 w 563"/>
                <a:gd name="T71" fmla="*/ 250 h 678"/>
                <a:gd name="T72" fmla="*/ 543 w 563"/>
                <a:gd name="T73" fmla="*/ 396 h 678"/>
                <a:gd name="T74" fmla="*/ 462 w 563"/>
                <a:gd name="T75" fmla="*/ 518 h 678"/>
                <a:gd name="T76" fmla="*/ 406 w 563"/>
                <a:gd name="T77" fmla="*/ 574 h 678"/>
                <a:gd name="T78" fmla="*/ 392 w 563"/>
                <a:gd name="T79" fmla="*/ 599 h 678"/>
                <a:gd name="T80" fmla="*/ 375 w 563"/>
                <a:gd name="T81" fmla="*/ 613 h 678"/>
                <a:gd name="T82" fmla="*/ 344 w 563"/>
                <a:gd name="T83" fmla="*/ 636 h 678"/>
                <a:gd name="T84" fmla="*/ 327 w 563"/>
                <a:gd name="T85" fmla="*/ 670 h 678"/>
                <a:gd name="T86" fmla="*/ 194 w 563"/>
                <a:gd name="T87" fmla="*/ 608 h 678"/>
                <a:gd name="T88" fmla="*/ 90 w 563"/>
                <a:gd name="T89" fmla="*/ 515 h 678"/>
                <a:gd name="T90" fmla="*/ 42 w 563"/>
                <a:gd name="T91" fmla="*/ 399 h 678"/>
                <a:gd name="T92" fmla="*/ 3 w 563"/>
                <a:gd name="T93" fmla="*/ 228 h 678"/>
                <a:gd name="T94" fmla="*/ 101 w 563"/>
                <a:gd name="T95" fmla="*/ 95 h 678"/>
                <a:gd name="T96" fmla="*/ 171 w 563"/>
                <a:gd name="T97" fmla="*/ 0 h 678"/>
                <a:gd name="T98" fmla="*/ 188 w 563"/>
                <a:gd name="T99" fmla="*/ 79 h 678"/>
                <a:gd name="T100" fmla="*/ 56 w 563"/>
                <a:gd name="T101" fmla="*/ 191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63" h="678">
                  <a:moveTo>
                    <a:pt x="56" y="191"/>
                  </a:moveTo>
                  <a:lnTo>
                    <a:pt x="135" y="115"/>
                  </a:lnTo>
                  <a:lnTo>
                    <a:pt x="171" y="76"/>
                  </a:lnTo>
                  <a:lnTo>
                    <a:pt x="216" y="17"/>
                  </a:lnTo>
                  <a:lnTo>
                    <a:pt x="183" y="20"/>
                  </a:lnTo>
                  <a:lnTo>
                    <a:pt x="146" y="76"/>
                  </a:lnTo>
                  <a:lnTo>
                    <a:pt x="110" y="107"/>
                  </a:lnTo>
                  <a:lnTo>
                    <a:pt x="39" y="174"/>
                  </a:lnTo>
                  <a:lnTo>
                    <a:pt x="14" y="202"/>
                  </a:lnTo>
                  <a:lnTo>
                    <a:pt x="34" y="284"/>
                  </a:lnTo>
                  <a:lnTo>
                    <a:pt x="56" y="371"/>
                  </a:lnTo>
                  <a:lnTo>
                    <a:pt x="65" y="421"/>
                  </a:lnTo>
                  <a:lnTo>
                    <a:pt x="84" y="470"/>
                  </a:lnTo>
                  <a:lnTo>
                    <a:pt x="107" y="515"/>
                  </a:lnTo>
                  <a:lnTo>
                    <a:pt x="141" y="549"/>
                  </a:lnTo>
                  <a:lnTo>
                    <a:pt x="200" y="591"/>
                  </a:lnTo>
                  <a:lnTo>
                    <a:pt x="253" y="627"/>
                  </a:lnTo>
                  <a:lnTo>
                    <a:pt x="304" y="655"/>
                  </a:lnTo>
                  <a:lnTo>
                    <a:pt x="316" y="655"/>
                  </a:lnTo>
                  <a:lnTo>
                    <a:pt x="316" y="644"/>
                  </a:lnTo>
                  <a:lnTo>
                    <a:pt x="244" y="602"/>
                  </a:lnTo>
                  <a:lnTo>
                    <a:pt x="163" y="552"/>
                  </a:lnTo>
                  <a:lnTo>
                    <a:pt x="118" y="509"/>
                  </a:lnTo>
                  <a:lnTo>
                    <a:pt x="84" y="444"/>
                  </a:lnTo>
                  <a:lnTo>
                    <a:pt x="73" y="388"/>
                  </a:lnTo>
                  <a:lnTo>
                    <a:pt x="90" y="430"/>
                  </a:lnTo>
                  <a:lnTo>
                    <a:pt x="124" y="498"/>
                  </a:lnTo>
                  <a:lnTo>
                    <a:pt x="163" y="532"/>
                  </a:lnTo>
                  <a:lnTo>
                    <a:pt x="200" y="557"/>
                  </a:lnTo>
                  <a:lnTo>
                    <a:pt x="242" y="582"/>
                  </a:lnTo>
                  <a:lnTo>
                    <a:pt x="293" y="619"/>
                  </a:lnTo>
                  <a:lnTo>
                    <a:pt x="319" y="627"/>
                  </a:lnTo>
                  <a:lnTo>
                    <a:pt x="324" y="613"/>
                  </a:lnTo>
                  <a:lnTo>
                    <a:pt x="259" y="577"/>
                  </a:lnTo>
                  <a:lnTo>
                    <a:pt x="302" y="591"/>
                  </a:lnTo>
                  <a:lnTo>
                    <a:pt x="335" y="605"/>
                  </a:lnTo>
                  <a:lnTo>
                    <a:pt x="352" y="605"/>
                  </a:lnTo>
                  <a:lnTo>
                    <a:pt x="355" y="585"/>
                  </a:lnTo>
                  <a:lnTo>
                    <a:pt x="278" y="566"/>
                  </a:lnTo>
                  <a:lnTo>
                    <a:pt x="219" y="546"/>
                  </a:lnTo>
                  <a:lnTo>
                    <a:pt x="171" y="515"/>
                  </a:lnTo>
                  <a:lnTo>
                    <a:pt x="141" y="481"/>
                  </a:lnTo>
                  <a:lnTo>
                    <a:pt x="121" y="441"/>
                  </a:lnTo>
                  <a:lnTo>
                    <a:pt x="163" y="487"/>
                  </a:lnTo>
                  <a:lnTo>
                    <a:pt x="216" y="526"/>
                  </a:lnTo>
                  <a:lnTo>
                    <a:pt x="273" y="549"/>
                  </a:lnTo>
                  <a:lnTo>
                    <a:pt x="330" y="563"/>
                  </a:lnTo>
                  <a:lnTo>
                    <a:pt x="355" y="571"/>
                  </a:lnTo>
                  <a:lnTo>
                    <a:pt x="372" y="574"/>
                  </a:lnTo>
                  <a:lnTo>
                    <a:pt x="386" y="574"/>
                  </a:lnTo>
                  <a:lnTo>
                    <a:pt x="389" y="563"/>
                  </a:lnTo>
                  <a:lnTo>
                    <a:pt x="386" y="554"/>
                  </a:lnTo>
                  <a:lnTo>
                    <a:pt x="313" y="543"/>
                  </a:lnTo>
                  <a:lnTo>
                    <a:pt x="256" y="529"/>
                  </a:lnTo>
                  <a:lnTo>
                    <a:pt x="230" y="515"/>
                  </a:lnTo>
                  <a:lnTo>
                    <a:pt x="191" y="490"/>
                  </a:lnTo>
                  <a:lnTo>
                    <a:pt x="169" y="476"/>
                  </a:lnTo>
                  <a:lnTo>
                    <a:pt x="149" y="452"/>
                  </a:lnTo>
                  <a:lnTo>
                    <a:pt x="124" y="424"/>
                  </a:lnTo>
                  <a:lnTo>
                    <a:pt x="101" y="371"/>
                  </a:lnTo>
                  <a:lnTo>
                    <a:pt x="84" y="317"/>
                  </a:lnTo>
                  <a:lnTo>
                    <a:pt x="67" y="253"/>
                  </a:lnTo>
                  <a:lnTo>
                    <a:pt x="56" y="211"/>
                  </a:lnTo>
                  <a:lnTo>
                    <a:pt x="59" y="202"/>
                  </a:lnTo>
                  <a:lnTo>
                    <a:pt x="67" y="208"/>
                  </a:lnTo>
                  <a:lnTo>
                    <a:pt x="84" y="278"/>
                  </a:lnTo>
                  <a:lnTo>
                    <a:pt x="101" y="337"/>
                  </a:lnTo>
                  <a:lnTo>
                    <a:pt x="124" y="396"/>
                  </a:lnTo>
                  <a:lnTo>
                    <a:pt x="149" y="435"/>
                  </a:lnTo>
                  <a:lnTo>
                    <a:pt x="180" y="470"/>
                  </a:lnTo>
                  <a:lnTo>
                    <a:pt x="230" y="501"/>
                  </a:lnTo>
                  <a:lnTo>
                    <a:pt x="273" y="518"/>
                  </a:lnTo>
                  <a:lnTo>
                    <a:pt x="321" y="532"/>
                  </a:lnTo>
                  <a:lnTo>
                    <a:pt x="372" y="538"/>
                  </a:lnTo>
                  <a:lnTo>
                    <a:pt x="414" y="540"/>
                  </a:lnTo>
                  <a:lnTo>
                    <a:pt x="451" y="504"/>
                  </a:lnTo>
                  <a:lnTo>
                    <a:pt x="476" y="473"/>
                  </a:lnTo>
                  <a:lnTo>
                    <a:pt x="504" y="433"/>
                  </a:lnTo>
                  <a:lnTo>
                    <a:pt x="524" y="390"/>
                  </a:lnTo>
                  <a:lnTo>
                    <a:pt x="538" y="345"/>
                  </a:lnTo>
                  <a:lnTo>
                    <a:pt x="543" y="303"/>
                  </a:lnTo>
                  <a:lnTo>
                    <a:pt x="546" y="264"/>
                  </a:lnTo>
                  <a:lnTo>
                    <a:pt x="484" y="258"/>
                  </a:lnTo>
                  <a:lnTo>
                    <a:pt x="442" y="256"/>
                  </a:lnTo>
                  <a:lnTo>
                    <a:pt x="411" y="253"/>
                  </a:lnTo>
                  <a:lnTo>
                    <a:pt x="386" y="244"/>
                  </a:lnTo>
                  <a:lnTo>
                    <a:pt x="352" y="230"/>
                  </a:lnTo>
                  <a:lnTo>
                    <a:pt x="321" y="211"/>
                  </a:lnTo>
                  <a:lnTo>
                    <a:pt x="290" y="185"/>
                  </a:lnTo>
                  <a:lnTo>
                    <a:pt x="270" y="152"/>
                  </a:lnTo>
                  <a:lnTo>
                    <a:pt x="261" y="121"/>
                  </a:lnTo>
                  <a:lnTo>
                    <a:pt x="247" y="67"/>
                  </a:lnTo>
                  <a:lnTo>
                    <a:pt x="236" y="31"/>
                  </a:lnTo>
                  <a:lnTo>
                    <a:pt x="236" y="22"/>
                  </a:lnTo>
                  <a:lnTo>
                    <a:pt x="242" y="6"/>
                  </a:lnTo>
                  <a:lnTo>
                    <a:pt x="253" y="45"/>
                  </a:lnTo>
                  <a:lnTo>
                    <a:pt x="261" y="73"/>
                  </a:lnTo>
                  <a:lnTo>
                    <a:pt x="273" y="115"/>
                  </a:lnTo>
                  <a:lnTo>
                    <a:pt x="288" y="152"/>
                  </a:lnTo>
                  <a:lnTo>
                    <a:pt x="307" y="183"/>
                  </a:lnTo>
                  <a:lnTo>
                    <a:pt x="333" y="199"/>
                  </a:lnTo>
                  <a:lnTo>
                    <a:pt x="363" y="216"/>
                  </a:lnTo>
                  <a:lnTo>
                    <a:pt x="392" y="230"/>
                  </a:lnTo>
                  <a:lnTo>
                    <a:pt x="425" y="236"/>
                  </a:lnTo>
                  <a:lnTo>
                    <a:pt x="470" y="242"/>
                  </a:lnTo>
                  <a:lnTo>
                    <a:pt x="518" y="247"/>
                  </a:lnTo>
                  <a:lnTo>
                    <a:pt x="557" y="250"/>
                  </a:lnTo>
                  <a:lnTo>
                    <a:pt x="563" y="250"/>
                  </a:lnTo>
                  <a:lnTo>
                    <a:pt x="563" y="267"/>
                  </a:lnTo>
                  <a:lnTo>
                    <a:pt x="557" y="331"/>
                  </a:lnTo>
                  <a:lnTo>
                    <a:pt x="543" y="396"/>
                  </a:lnTo>
                  <a:lnTo>
                    <a:pt x="512" y="449"/>
                  </a:lnTo>
                  <a:lnTo>
                    <a:pt x="490" y="484"/>
                  </a:lnTo>
                  <a:lnTo>
                    <a:pt x="462" y="518"/>
                  </a:lnTo>
                  <a:lnTo>
                    <a:pt x="434" y="546"/>
                  </a:lnTo>
                  <a:lnTo>
                    <a:pt x="423" y="566"/>
                  </a:lnTo>
                  <a:lnTo>
                    <a:pt x="406" y="574"/>
                  </a:lnTo>
                  <a:lnTo>
                    <a:pt x="406" y="585"/>
                  </a:lnTo>
                  <a:lnTo>
                    <a:pt x="400" y="594"/>
                  </a:lnTo>
                  <a:lnTo>
                    <a:pt x="392" y="599"/>
                  </a:lnTo>
                  <a:lnTo>
                    <a:pt x="378" y="599"/>
                  </a:lnTo>
                  <a:lnTo>
                    <a:pt x="375" y="605"/>
                  </a:lnTo>
                  <a:lnTo>
                    <a:pt x="375" y="613"/>
                  </a:lnTo>
                  <a:lnTo>
                    <a:pt x="366" y="622"/>
                  </a:lnTo>
                  <a:lnTo>
                    <a:pt x="349" y="622"/>
                  </a:lnTo>
                  <a:lnTo>
                    <a:pt x="344" y="636"/>
                  </a:lnTo>
                  <a:lnTo>
                    <a:pt x="341" y="647"/>
                  </a:lnTo>
                  <a:lnTo>
                    <a:pt x="335" y="655"/>
                  </a:lnTo>
                  <a:lnTo>
                    <a:pt x="327" y="670"/>
                  </a:lnTo>
                  <a:lnTo>
                    <a:pt x="310" y="678"/>
                  </a:lnTo>
                  <a:lnTo>
                    <a:pt x="267" y="653"/>
                  </a:lnTo>
                  <a:lnTo>
                    <a:pt x="194" y="608"/>
                  </a:lnTo>
                  <a:lnTo>
                    <a:pt x="160" y="577"/>
                  </a:lnTo>
                  <a:lnTo>
                    <a:pt x="112" y="543"/>
                  </a:lnTo>
                  <a:lnTo>
                    <a:pt x="90" y="515"/>
                  </a:lnTo>
                  <a:lnTo>
                    <a:pt x="70" y="473"/>
                  </a:lnTo>
                  <a:lnTo>
                    <a:pt x="53" y="430"/>
                  </a:lnTo>
                  <a:lnTo>
                    <a:pt x="42" y="399"/>
                  </a:lnTo>
                  <a:lnTo>
                    <a:pt x="34" y="340"/>
                  </a:lnTo>
                  <a:lnTo>
                    <a:pt x="20" y="281"/>
                  </a:lnTo>
                  <a:lnTo>
                    <a:pt x="3" y="228"/>
                  </a:lnTo>
                  <a:lnTo>
                    <a:pt x="0" y="194"/>
                  </a:lnTo>
                  <a:lnTo>
                    <a:pt x="51" y="140"/>
                  </a:lnTo>
                  <a:lnTo>
                    <a:pt x="101" y="95"/>
                  </a:lnTo>
                  <a:lnTo>
                    <a:pt x="138" y="62"/>
                  </a:lnTo>
                  <a:lnTo>
                    <a:pt x="152" y="36"/>
                  </a:lnTo>
                  <a:lnTo>
                    <a:pt x="171" y="0"/>
                  </a:lnTo>
                  <a:lnTo>
                    <a:pt x="242" y="6"/>
                  </a:lnTo>
                  <a:lnTo>
                    <a:pt x="219" y="39"/>
                  </a:lnTo>
                  <a:lnTo>
                    <a:pt x="188" y="79"/>
                  </a:lnTo>
                  <a:lnTo>
                    <a:pt x="135" y="129"/>
                  </a:lnTo>
                  <a:lnTo>
                    <a:pt x="96" y="166"/>
                  </a:lnTo>
                  <a:lnTo>
                    <a:pt x="56" y="1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67605" name="Freeform 21">
              <a:extLst>
                <a:ext uri="{FF2B5EF4-FFF2-40B4-BE49-F238E27FC236}">
                  <a16:creationId xmlns:a16="http://schemas.microsoft.com/office/drawing/2014/main" id="{02BDA022-F9EA-5149-BDEA-E10A4093C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3" y="1635"/>
              <a:ext cx="375" cy="379"/>
            </a:xfrm>
            <a:custGeom>
              <a:avLst/>
              <a:gdLst>
                <a:gd name="T0" fmla="*/ 0 w 375"/>
                <a:gd name="T1" fmla="*/ 110 h 379"/>
                <a:gd name="T2" fmla="*/ 107 w 375"/>
                <a:gd name="T3" fmla="*/ 0 h 379"/>
                <a:gd name="T4" fmla="*/ 119 w 375"/>
                <a:gd name="T5" fmla="*/ 51 h 379"/>
                <a:gd name="T6" fmla="*/ 138 w 375"/>
                <a:gd name="T7" fmla="*/ 104 h 379"/>
                <a:gd name="T8" fmla="*/ 170 w 375"/>
                <a:gd name="T9" fmla="*/ 138 h 379"/>
                <a:gd name="T10" fmla="*/ 218 w 375"/>
                <a:gd name="T11" fmla="*/ 164 h 379"/>
                <a:gd name="T12" fmla="*/ 274 w 375"/>
                <a:gd name="T13" fmla="*/ 183 h 379"/>
                <a:gd name="T14" fmla="*/ 328 w 375"/>
                <a:gd name="T15" fmla="*/ 183 h 379"/>
                <a:gd name="T16" fmla="*/ 375 w 375"/>
                <a:gd name="T17" fmla="*/ 186 h 379"/>
                <a:gd name="T18" fmla="*/ 373 w 375"/>
                <a:gd name="T19" fmla="*/ 223 h 379"/>
                <a:gd name="T20" fmla="*/ 356 w 375"/>
                <a:gd name="T21" fmla="*/ 279 h 379"/>
                <a:gd name="T22" fmla="*/ 325 w 375"/>
                <a:gd name="T23" fmla="*/ 324 h 379"/>
                <a:gd name="T24" fmla="*/ 291 w 375"/>
                <a:gd name="T25" fmla="*/ 362 h 379"/>
                <a:gd name="T26" fmla="*/ 277 w 375"/>
                <a:gd name="T27" fmla="*/ 379 h 379"/>
                <a:gd name="T28" fmla="*/ 204 w 375"/>
                <a:gd name="T29" fmla="*/ 373 h 379"/>
                <a:gd name="T30" fmla="*/ 138 w 375"/>
                <a:gd name="T31" fmla="*/ 359 h 379"/>
                <a:gd name="T32" fmla="*/ 90 w 375"/>
                <a:gd name="T33" fmla="*/ 327 h 379"/>
                <a:gd name="T34" fmla="*/ 65 w 375"/>
                <a:gd name="T35" fmla="*/ 293 h 379"/>
                <a:gd name="T36" fmla="*/ 40 w 375"/>
                <a:gd name="T37" fmla="*/ 251 h 379"/>
                <a:gd name="T38" fmla="*/ 23 w 375"/>
                <a:gd name="T39" fmla="*/ 200 h 379"/>
                <a:gd name="T40" fmla="*/ 9 w 375"/>
                <a:gd name="T41" fmla="*/ 147 h 379"/>
                <a:gd name="T42" fmla="*/ 0 w 375"/>
                <a:gd name="T43" fmla="*/ 11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5" h="379">
                  <a:moveTo>
                    <a:pt x="0" y="110"/>
                  </a:moveTo>
                  <a:lnTo>
                    <a:pt x="107" y="0"/>
                  </a:lnTo>
                  <a:lnTo>
                    <a:pt x="119" y="51"/>
                  </a:lnTo>
                  <a:lnTo>
                    <a:pt x="138" y="104"/>
                  </a:lnTo>
                  <a:lnTo>
                    <a:pt x="170" y="138"/>
                  </a:lnTo>
                  <a:lnTo>
                    <a:pt x="218" y="164"/>
                  </a:lnTo>
                  <a:lnTo>
                    <a:pt x="274" y="183"/>
                  </a:lnTo>
                  <a:lnTo>
                    <a:pt x="328" y="183"/>
                  </a:lnTo>
                  <a:lnTo>
                    <a:pt x="375" y="186"/>
                  </a:lnTo>
                  <a:lnTo>
                    <a:pt x="373" y="223"/>
                  </a:lnTo>
                  <a:lnTo>
                    <a:pt x="356" y="279"/>
                  </a:lnTo>
                  <a:lnTo>
                    <a:pt x="325" y="324"/>
                  </a:lnTo>
                  <a:lnTo>
                    <a:pt x="291" y="362"/>
                  </a:lnTo>
                  <a:lnTo>
                    <a:pt x="277" y="379"/>
                  </a:lnTo>
                  <a:lnTo>
                    <a:pt x="204" y="373"/>
                  </a:lnTo>
                  <a:lnTo>
                    <a:pt x="138" y="359"/>
                  </a:lnTo>
                  <a:lnTo>
                    <a:pt x="90" y="327"/>
                  </a:lnTo>
                  <a:lnTo>
                    <a:pt x="65" y="293"/>
                  </a:lnTo>
                  <a:lnTo>
                    <a:pt x="40" y="251"/>
                  </a:lnTo>
                  <a:lnTo>
                    <a:pt x="23" y="200"/>
                  </a:lnTo>
                  <a:lnTo>
                    <a:pt x="9" y="147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67606" name="Line 22">
              <a:extLst>
                <a:ext uri="{FF2B5EF4-FFF2-40B4-BE49-F238E27FC236}">
                  <a16:creationId xmlns:a16="http://schemas.microsoft.com/office/drawing/2014/main" id="{E28FCF7F-BC7F-03A5-299B-14EA13962D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22" y="1694"/>
              <a:ext cx="99" cy="11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67607" name="Freeform 23">
              <a:extLst>
                <a:ext uri="{FF2B5EF4-FFF2-40B4-BE49-F238E27FC236}">
                  <a16:creationId xmlns:a16="http://schemas.microsoft.com/office/drawing/2014/main" id="{B2A44570-DA08-9EAD-BE2B-3E3AA9CEC3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0" y="1746"/>
              <a:ext cx="101" cy="122"/>
            </a:xfrm>
            <a:custGeom>
              <a:avLst/>
              <a:gdLst>
                <a:gd name="T0" fmla="*/ 101 w 101"/>
                <a:gd name="T1" fmla="*/ 0 h 122"/>
                <a:gd name="T2" fmla="*/ 64 w 101"/>
                <a:gd name="T3" fmla="*/ 50 h 122"/>
                <a:gd name="T4" fmla="*/ 19 w 101"/>
                <a:gd name="T5" fmla="*/ 100 h 122"/>
                <a:gd name="T6" fmla="*/ 0 w 101"/>
                <a:gd name="T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122">
                  <a:moveTo>
                    <a:pt x="101" y="0"/>
                  </a:moveTo>
                  <a:lnTo>
                    <a:pt x="64" y="50"/>
                  </a:lnTo>
                  <a:lnTo>
                    <a:pt x="19" y="100"/>
                  </a:lnTo>
                  <a:lnTo>
                    <a:pt x="0" y="122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67608" name="Freeform 24">
              <a:extLst>
                <a:ext uri="{FF2B5EF4-FFF2-40B4-BE49-F238E27FC236}">
                  <a16:creationId xmlns:a16="http://schemas.microsoft.com/office/drawing/2014/main" id="{B9E3407D-14FF-FD80-EF93-023D436B3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7" y="1784"/>
              <a:ext cx="104" cy="146"/>
            </a:xfrm>
            <a:custGeom>
              <a:avLst/>
              <a:gdLst>
                <a:gd name="T0" fmla="*/ 104 w 104"/>
                <a:gd name="T1" fmla="*/ 0 h 146"/>
                <a:gd name="T2" fmla="*/ 81 w 104"/>
                <a:gd name="T3" fmla="*/ 48 h 146"/>
                <a:gd name="T4" fmla="*/ 42 w 104"/>
                <a:gd name="T5" fmla="*/ 107 h 146"/>
                <a:gd name="T6" fmla="*/ 0 w 104"/>
                <a:gd name="T7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146">
                  <a:moveTo>
                    <a:pt x="104" y="0"/>
                  </a:moveTo>
                  <a:lnTo>
                    <a:pt x="81" y="48"/>
                  </a:lnTo>
                  <a:lnTo>
                    <a:pt x="42" y="107"/>
                  </a:lnTo>
                  <a:lnTo>
                    <a:pt x="0" y="146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67609" name="Freeform 25">
              <a:extLst>
                <a:ext uri="{FF2B5EF4-FFF2-40B4-BE49-F238E27FC236}">
                  <a16:creationId xmlns:a16="http://schemas.microsoft.com/office/drawing/2014/main" id="{E88D711B-7BBE-D6E2-D63A-2DFB9E754A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3" y="1812"/>
              <a:ext cx="107" cy="173"/>
            </a:xfrm>
            <a:custGeom>
              <a:avLst/>
              <a:gdLst>
                <a:gd name="T0" fmla="*/ 107 w 107"/>
                <a:gd name="T1" fmla="*/ 0 h 173"/>
                <a:gd name="T2" fmla="*/ 90 w 107"/>
                <a:gd name="T3" fmla="*/ 62 h 173"/>
                <a:gd name="T4" fmla="*/ 57 w 107"/>
                <a:gd name="T5" fmla="*/ 111 h 173"/>
                <a:gd name="T6" fmla="*/ 20 w 107"/>
                <a:gd name="T7" fmla="*/ 153 h 173"/>
                <a:gd name="T8" fmla="*/ 0 w 107"/>
                <a:gd name="T9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73">
                  <a:moveTo>
                    <a:pt x="107" y="0"/>
                  </a:moveTo>
                  <a:lnTo>
                    <a:pt x="90" y="62"/>
                  </a:lnTo>
                  <a:lnTo>
                    <a:pt x="57" y="111"/>
                  </a:lnTo>
                  <a:lnTo>
                    <a:pt x="20" y="153"/>
                  </a:lnTo>
                  <a:lnTo>
                    <a:pt x="0" y="173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67610" name="Freeform 26">
              <a:extLst>
                <a:ext uri="{FF2B5EF4-FFF2-40B4-BE49-F238E27FC236}">
                  <a16:creationId xmlns:a16="http://schemas.microsoft.com/office/drawing/2014/main" id="{F9C05268-D20C-5BE6-263F-6C72AB17A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3" y="1827"/>
              <a:ext cx="105" cy="178"/>
            </a:xfrm>
            <a:custGeom>
              <a:avLst/>
              <a:gdLst>
                <a:gd name="T0" fmla="*/ 105 w 105"/>
                <a:gd name="T1" fmla="*/ 0 h 178"/>
                <a:gd name="T2" fmla="*/ 99 w 105"/>
                <a:gd name="T3" fmla="*/ 39 h 178"/>
                <a:gd name="T4" fmla="*/ 82 w 105"/>
                <a:gd name="T5" fmla="*/ 84 h 178"/>
                <a:gd name="T6" fmla="*/ 48 w 105"/>
                <a:gd name="T7" fmla="*/ 124 h 178"/>
                <a:gd name="T8" fmla="*/ 26 w 105"/>
                <a:gd name="T9" fmla="*/ 149 h 178"/>
                <a:gd name="T10" fmla="*/ 0 w 105"/>
                <a:gd name="T11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178">
                  <a:moveTo>
                    <a:pt x="105" y="0"/>
                  </a:moveTo>
                  <a:lnTo>
                    <a:pt x="99" y="39"/>
                  </a:lnTo>
                  <a:lnTo>
                    <a:pt x="82" y="84"/>
                  </a:lnTo>
                  <a:lnTo>
                    <a:pt x="48" y="124"/>
                  </a:lnTo>
                  <a:lnTo>
                    <a:pt x="26" y="149"/>
                  </a:lnTo>
                  <a:lnTo>
                    <a:pt x="0" y="178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67611" name="Freeform 27">
              <a:extLst>
                <a:ext uri="{FF2B5EF4-FFF2-40B4-BE49-F238E27FC236}">
                  <a16:creationId xmlns:a16="http://schemas.microsoft.com/office/drawing/2014/main" id="{5A76218D-8D94-2C0A-1CD1-29A28DF61F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0" y="1669"/>
              <a:ext cx="280" cy="195"/>
            </a:xfrm>
            <a:custGeom>
              <a:avLst/>
              <a:gdLst>
                <a:gd name="T0" fmla="*/ 0 w 280"/>
                <a:gd name="T1" fmla="*/ 0 h 195"/>
                <a:gd name="T2" fmla="*/ 6 w 280"/>
                <a:gd name="T3" fmla="*/ 45 h 195"/>
                <a:gd name="T4" fmla="*/ 17 w 280"/>
                <a:gd name="T5" fmla="*/ 90 h 195"/>
                <a:gd name="T6" fmla="*/ 34 w 280"/>
                <a:gd name="T7" fmla="*/ 124 h 195"/>
                <a:gd name="T8" fmla="*/ 56 w 280"/>
                <a:gd name="T9" fmla="*/ 150 h 195"/>
                <a:gd name="T10" fmla="*/ 100 w 280"/>
                <a:gd name="T11" fmla="*/ 164 h 195"/>
                <a:gd name="T12" fmla="*/ 136 w 280"/>
                <a:gd name="T13" fmla="*/ 178 h 195"/>
                <a:gd name="T14" fmla="*/ 173 w 280"/>
                <a:gd name="T15" fmla="*/ 189 h 195"/>
                <a:gd name="T16" fmla="*/ 226 w 280"/>
                <a:gd name="T17" fmla="*/ 192 h 195"/>
                <a:gd name="T18" fmla="*/ 280 w 280"/>
                <a:gd name="T19" fmla="*/ 19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0" h="195">
                  <a:moveTo>
                    <a:pt x="0" y="0"/>
                  </a:moveTo>
                  <a:lnTo>
                    <a:pt x="6" y="45"/>
                  </a:lnTo>
                  <a:lnTo>
                    <a:pt x="17" y="90"/>
                  </a:lnTo>
                  <a:lnTo>
                    <a:pt x="34" y="124"/>
                  </a:lnTo>
                  <a:lnTo>
                    <a:pt x="56" y="150"/>
                  </a:lnTo>
                  <a:lnTo>
                    <a:pt x="100" y="164"/>
                  </a:lnTo>
                  <a:lnTo>
                    <a:pt x="136" y="178"/>
                  </a:lnTo>
                  <a:lnTo>
                    <a:pt x="173" y="189"/>
                  </a:lnTo>
                  <a:lnTo>
                    <a:pt x="226" y="192"/>
                  </a:lnTo>
                  <a:lnTo>
                    <a:pt x="280" y="195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67612" name="Freeform 28">
              <a:extLst>
                <a:ext uri="{FF2B5EF4-FFF2-40B4-BE49-F238E27FC236}">
                  <a16:creationId xmlns:a16="http://schemas.microsoft.com/office/drawing/2014/main" id="{0CC8459B-A959-4020-F623-012BDB278D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6" y="1703"/>
              <a:ext cx="302" cy="211"/>
            </a:xfrm>
            <a:custGeom>
              <a:avLst/>
              <a:gdLst>
                <a:gd name="T0" fmla="*/ 0 w 302"/>
                <a:gd name="T1" fmla="*/ 0 h 211"/>
                <a:gd name="T2" fmla="*/ 14 w 302"/>
                <a:gd name="T3" fmla="*/ 67 h 211"/>
                <a:gd name="T4" fmla="*/ 31 w 302"/>
                <a:gd name="T5" fmla="*/ 107 h 211"/>
                <a:gd name="T6" fmla="*/ 51 w 302"/>
                <a:gd name="T7" fmla="*/ 138 h 211"/>
                <a:gd name="T8" fmla="*/ 84 w 302"/>
                <a:gd name="T9" fmla="*/ 160 h 211"/>
                <a:gd name="T10" fmla="*/ 125 w 302"/>
                <a:gd name="T11" fmla="*/ 180 h 211"/>
                <a:gd name="T12" fmla="*/ 173 w 302"/>
                <a:gd name="T13" fmla="*/ 197 h 211"/>
                <a:gd name="T14" fmla="*/ 240 w 302"/>
                <a:gd name="T15" fmla="*/ 205 h 211"/>
                <a:gd name="T16" fmla="*/ 302 w 302"/>
                <a:gd name="T17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211">
                  <a:moveTo>
                    <a:pt x="0" y="0"/>
                  </a:moveTo>
                  <a:lnTo>
                    <a:pt x="14" y="67"/>
                  </a:lnTo>
                  <a:lnTo>
                    <a:pt x="31" y="107"/>
                  </a:lnTo>
                  <a:lnTo>
                    <a:pt x="51" y="138"/>
                  </a:lnTo>
                  <a:lnTo>
                    <a:pt x="84" y="160"/>
                  </a:lnTo>
                  <a:lnTo>
                    <a:pt x="125" y="180"/>
                  </a:lnTo>
                  <a:lnTo>
                    <a:pt x="173" y="197"/>
                  </a:lnTo>
                  <a:lnTo>
                    <a:pt x="240" y="205"/>
                  </a:lnTo>
                  <a:lnTo>
                    <a:pt x="302" y="211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67613" name="Freeform 29">
              <a:extLst>
                <a:ext uri="{FF2B5EF4-FFF2-40B4-BE49-F238E27FC236}">
                  <a16:creationId xmlns:a16="http://schemas.microsoft.com/office/drawing/2014/main" id="{C0670ED6-898D-7E46-8532-4AAC00696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1" y="1737"/>
              <a:ext cx="257" cy="224"/>
            </a:xfrm>
            <a:custGeom>
              <a:avLst/>
              <a:gdLst>
                <a:gd name="T0" fmla="*/ 0 w 257"/>
                <a:gd name="T1" fmla="*/ 0 h 224"/>
                <a:gd name="T2" fmla="*/ 26 w 257"/>
                <a:gd name="T3" fmla="*/ 98 h 224"/>
                <a:gd name="T4" fmla="*/ 65 w 257"/>
                <a:gd name="T5" fmla="*/ 151 h 224"/>
                <a:gd name="T6" fmla="*/ 113 w 257"/>
                <a:gd name="T7" fmla="*/ 190 h 224"/>
                <a:gd name="T8" fmla="*/ 159 w 257"/>
                <a:gd name="T9" fmla="*/ 210 h 224"/>
                <a:gd name="T10" fmla="*/ 207 w 257"/>
                <a:gd name="T11" fmla="*/ 221 h 224"/>
                <a:gd name="T12" fmla="*/ 257 w 257"/>
                <a:gd name="T13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7" h="224">
                  <a:moveTo>
                    <a:pt x="0" y="0"/>
                  </a:moveTo>
                  <a:lnTo>
                    <a:pt x="26" y="98"/>
                  </a:lnTo>
                  <a:lnTo>
                    <a:pt x="65" y="151"/>
                  </a:lnTo>
                  <a:lnTo>
                    <a:pt x="113" y="190"/>
                  </a:lnTo>
                  <a:lnTo>
                    <a:pt x="159" y="210"/>
                  </a:lnTo>
                  <a:lnTo>
                    <a:pt x="207" y="221"/>
                  </a:lnTo>
                  <a:lnTo>
                    <a:pt x="257" y="224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67614" name="Group 30">
            <a:extLst>
              <a:ext uri="{FF2B5EF4-FFF2-40B4-BE49-F238E27FC236}">
                <a16:creationId xmlns:a16="http://schemas.microsoft.com/office/drawing/2014/main" id="{45C035D3-0789-7841-B783-1EB97454E307}"/>
              </a:ext>
            </a:extLst>
          </p:cNvPr>
          <p:cNvGrpSpPr>
            <a:grpSpLocks/>
          </p:cNvGrpSpPr>
          <p:nvPr/>
        </p:nvGrpSpPr>
        <p:grpSpPr bwMode="auto">
          <a:xfrm>
            <a:off x="7620000" y="1828800"/>
            <a:ext cx="1447800" cy="1104900"/>
            <a:chOff x="3771" y="1104"/>
            <a:chExt cx="564" cy="552"/>
          </a:xfrm>
        </p:grpSpPr>
        <p:grpSp>
          <p:nvGrpSpPr>
            <p:cNvPr id="67615" name="Group 31">
              <a:extLst>
                <a:ext uri="{FF2B5EF4-FFF2-40B4-BE49-F238E27FC236}">
                  <a16:creationId xmlns:a16="http://schemas.microsoft.com/office/drawing/2014/main" id="{FFC30237-6D89-1B67-C81B-4C3BF16C0D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71" y="1104"/>
              <a:ext cx="483" cy="322"/>
              <a:chOff x="3771" y="1104"/>
              <a:chExt cx="483" cy="322"/>
            </a:xfrm>
          </p:grpSpPr>
          <p:sp>
            <p:nvSpPr>
              <p:cNvPr id="67616" name="Freeform 32">
                <a:extLst>
                  <a:ext uri="{FF2B5EF4-FFF2-40B4-BE49-F238E27FC236}">
                    <a16:creationId xmlns:a16="http://schemas.microsoft.com/office/drawing/2014/main" id="{28C0200E-0EAA-17FE-800D-1272A614C6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2" y="1113"/>
                <a:ext cx="464" cy="307"/>
              </a:xfrm>
              <a:custGeom>
                <a:avLst/>
                <a:gdLst>
                  <a:gd name="T0" fmla="*/ 35 w 464"/>
                  <a:gd name="T1" fmla="*/ 0 h 307"/>
                  <a:gd name="T2" fmla="*/ 14 w 464"/>
                  <a:gd name="T3" fmla="*/ 123 h 307"/>
                  <a:gd name="T4" fmla="*/ 0 w 464"/>
                  <a:gd name="T5" fmla="*/ 206 h 307"/>
                  <a:gd name="T6" fmla="*/ 1 w 464"/>
                  <a:gd name="T7" fmla="*/ 228 h 307"/>
                  <a:gd name="T8" fmla="*/ 120 w 464"/>
                  <a:gd name="T9" fmla="*/ 244 h 307"/>
                  <a:gd name="T10" fmla="*/ 261 w 464"/>
                  <a:gd name="T11" fmla="*/ 273 h 307"/>
                  <a:gd name="T12" fmla="*/ 347 w 464"/>
                  <a:gd name="T13" fmla="*/ 292 h 307"/>
                  <a:gd name="T14" fmla="*/ 403 w 464"/>
                  <a:gd name="T15" fmla="*/ 306 h 307"/>
                  <a:gd name="T16" fmla="*/ 413 w 464"/>
                  <a:gd name="T17" fmla="*/ 307 h 307"/>
                  <a:gd name="T18" fmla="*/ 422 w 464"/>
                  <a:gd name="T19" fmla="*/ 297 h 307"/>
                  <a:gd name="T20" fmla="*/ 431 w 464"/>
                  <a:gd name="T21" fmla="*/ 249 h 307"/>
                  <a:gd name="T22" fmla="*/ 442 w 464"/>
                  <a:gd name="T23" fmla="*/ 199 h 307"/>
                  <a:gd name="T24" fmla="*/ 452 w 464"/>
                  <a:gd name="T25" fmla="*/ 152 h 307"/>
                  <a:gd name="T26" fmla="*/ 458 w 464"/>
                  <a:gd name="T27" fmla="*/ 118 h 307"/>
                  <a:gd name="T28" fmla="*/ 464 w 464"/>
                  <a:gd name="T29" fmla="*/ 87 h 307"/>
                  <a:gd name="T30" fmla="*/ 455 w 464"/>
                  <a:gd name="T31" fmla="*/ 76 h 307"/>
                  <a:gd name="T32" fmla="*/ 315 w 464"/>
                  <a:gd name="T33" fmla="*/ 54 h 307"/>
                  <a:gd name="T34" fmla="*/ 254 w 464"/>
                  <a:gd name="T35" fmla="*/ 43 h 307"/>
                  <a:gd name="T36" fmla="*/ 149 w 464"/>
                  <a:gd name="T37" fmla="*/ 21 h 307"/>
                  <a:gd name="T38" fmla="*/ 92 w 464"/>
                  <a:gd name="T39" fmla="*/ 6 h 307"/>
                  <a:gd name="T40" fmla="*/ 47 w 464"/>
                  <a:gd name="T41" fmla="*/ 2 h 307"/>
                  <a:gd name="T42" fmla="*/ 35 w 464"/>
                  <a:gd name="T43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64" h="307">
                    <a:moveTo>
                      <a:pt x="35" y="0"/>
                    </a:moveTo>
                    <a:lnTo>
                      <a:pt x="14" y="123"/>
                    </a:lnTo>
                    <a:lnTo>
                      <a:pt x="0" y="206"/>
                    </a:lnTo>
                    <a:lnTo>
                      <a:pt x="1" y="228"/>
                    </a:lnTo>
                    <a:lnTo>
                      <a:pt x="120" y="244"/>
                    </a:lnTo>
                    <a:lnTo>
                      <a:pt x="261" y="273"/>
                    </a:lnTo>
                    <a:lnTo>
                      <a:pt x="347" y="292"/>
                    </a:lnTo>
                    <a:lnTo>
                      <a:pt x="403" y="306"/>
                    </a:lnTo>
                    <a:lnTo>
                      <a:pt x="413" y="307"/>
                    </a:lnTo>
                    <a:lnTo>
                      <a:pt x="422" y="297"/>
                    </a:lnTo>
                    <a:lnTo>
                      <a:pt x="431" y="249"/>
                    </a:lnTo>
                    <a:lnTo>
                      <a:pt x="442" y="199"/>
                    </a:lnTo>
                    <a:lnTo>
                      <a:pt x="452" y="152"/>
                    </a:lnTo>
                    <a:lnTo>
                      <a:pt x="458" y="118"/>
                    </a:lnTo>
                    <a:lnTo>
                      <a:pt x="464" y="87"/>
                    </a:lnTo>
                    <a:lnTo>
                      <a:pt x="455" y="76"/>
                    </a:lnTo>
                    <a:lnTo>
                      <a:pt x="315" y="54"/>
                    </a:lnTo>
                    <a:lnTo>
                      <a:pt x="254" y="43"/>
                    </a:lnTo>
                    <a:lnTo>
                      <a:pt x="149" y="21"/>
                    </a:lnTo>
                    <a:lnTo>
                      <a:pt x="92" y="6"/>
                    </a:lnTo>
                    <a:lnTo>
                      <a:pt x="47" y="2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67617" name="Freeform 33">
                <a:extLst>
                  <a:ext uri="{FF2B5EF4-FFF2-40B4-BE49-F238E27FC236}">
                    <a16:creationId xmlns:a16="http://schemas.microsoft.com/office/drawing/2014/main" id="{D55A7AEB-78D8-D106-3785-D778BA4265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1" y="1104"/>
                <a:ext cx="483" cy="322"/>
              </a:xfrm>
              <a:custGeom>
                <a:avLst/>
                <a:gdLst>
                  <a:gd name="T0" fmla="*/ 50 w 483"/>
                  <a:gd name="T1" fmla="*/ 0 h 322"/>
                  <a:gd name="T2" fmla="*/ 152 w 483"/>
                  <a:gd name="T3" fmla="*/ 22 h 322"/>
                  <a:gd name="T4" fmla="*/ 274 w 483"/>
                  <a:gd name="T5" fmla="*/ 50 h 322"/>
                  <a:gd name="T6" fmla="*/ 349 w 483"/>
                  <a:gd name="T7" fmla="*/ 60 h 322"/>
                  <a:gd name="T8" fmla="*/ 426 w 483"/>
                  <a:gd name="T9" fmla="*/ 70 h 322"/>
                  <a:gd name="T10" fmla="*/ 475 w 483"/>
                  <a:gd name="T11" fmla="*/ 77 h 322"/>
                  <a:gd name="T12" fmla="*/ 483 w 483"/>
                  <a:gd name="T13" fmla="*/ 92 h 322"/>
                  <a:gd name="T14" fmla="*/ 475 w 483"/>
                  <a:gd name="T15" fmla="*/ 129 h 322"/>
                  <a:gd name="T16" fmla="*/ 459 w 483"/>
                  <a:gd name="T17" fmla="*/ 210 h 322"/>
                  <a:gd name="T18" fmla="*/ 448 w 483"/>
                  <a:gd name="T19" fmla="*/ 279 h 322"/>
                  <a:gd name="T20" fmla="*/ 439 w 483"/>
                  <a:gd name="T21" fmla="*/ 315 h 322"/>
                  <a:gd name="T22" fmla="*/ 424 w 483"/>
                  <a:gd name="T23" fmla="*/ 322 h 322"/>
                  <a:gd name="T24" fmla="*/ 177 w 483"/>
                  <a:gd name="T25" fmla="*/ 270 h 322"/>
                  <a:gd name="T26" fmla="*/ 8 w 483"/>
                  <a:gd name="T27" fmla="*/ 245 h 322"/>
                  <a:gd name="T28" fmla="*/ 0 w 483"/>
                  <a:gd name="T29" fmla="*/ 235 h 322"/>
                  <a:gd name="T30" fmla="*/ 17 w 483"/>
                  <a:gd name="T31" fmla="*/ 152 h 322"/>
                  <a:gd name="T32" fmla="*/ 30 w 483"/>
                  <a:gd name="T33" fmla="*/ 80 h 322"/>
                  <a:gd name="T34" fmla="*/ 40 w 483"/>
                  <a:gd name="T35" fmla="*/ 14 h 322"/>
                  <a:gd name="T36" fmla="*/ 51 w 483"/>
                  <a:gd name="T37" fmla="*/ 21 h 322"/>
                  <a:gd name="T38" fmla="*/ 57 w 483"/>
                  <a:gd name="T39" fmla="*/ 43 h 322"/>
                  <a:gd name="T40" fmla="*/ 242 w 483"/>
                  <a:gd name="T41" fmla="*/ 184 h 322"/>
                  <a:gd name="T42" fmla="*/ 470 w 483"/>
                  <a:gd name="T43" fmla="*/ 129 h 322"/>
                  <a:gd name="T44" fmla="*/ 465 w 483"/>
                  <a:gd name="T45" fmla="*/ 139 h 322"/>
                  <a:gd name="T46" fmla="*/ 246 w 483"/>
                  <a:gd name="T47" fmla="*/ 201 h 322"/>
                  <a:gd name="T48" fmla="*/ 233 w 483"/>
                  <a:gd name="T49" fmla="*/ 197 h 322"/>
                  <a:gd name="T50" fmla="*/ 54 w 483"/>
                  <a:gd name="T51" fmla="*/ 60 h 322"/>
                  <a:gd name="T52" fmla="*/ 43 w 483"/>
                  <a:gd name="T53" fmla="*/ 67 h 322"/>
                  <a:gd name="T54" fmla="*/ 28 w 483"/>
                  <a:gd name="T55" fmla="*/ 153 h 322"/>
                  <a:gd name="T56" fmla="*/ 133 w 483"/>
                  <a:gd name="T57" fmla="*/ 145 h 322"/>
                  <a:gd name="T58" fmla="*/ 23 w 483"/>
                  <a:gd name="T59" fmla="*/ 165 h 322"/>
                  <a:gd name="T60" fmla="*/ 18 w 483"/>
                  <a:gd name="T61" fmla="*/ 223 h 322"/>
                  <a:gd name="T62" fmla="*/ 22 w 483"/>
                  <a:gd name="T63" fmla="*/ 229 h 322"/>
                  <a:gd name="T64" fmla="*/ 144 w 483"/>
                  <a:gd name="T65" fmla="*/ 251 h 322"/>
                  <a:gd name="T66" fmla="*/ 262 w 483"/>
                  <a:gd name="T67" fmla="*/ 271 h 322"/>
                  <a:gd name="T68" fmla="*/ 351 w 483"/>
                  <a:gd name="T69" fmla="*/ 291 h 322"/>
                  <a:gd name="T70" fmla="*/ 414 w 483"/>
                  <a:gd name="T71" fmla="*/ 310 h 322"/>
                  <a:gd name="T72" fmla="*/ 429 w 483"/>
                  <a:gd name="T73" fmla="*/ 306 h 322"/>
                  <a:gd name="T74" fmla="*/ 437 w 483"/>
                  <a:gd name="T75" fmla="*/ 258 h 322"/>
                  <a:gd name="T76" fmla="*/ 313 w 483"/>
                  <a:gd name="T77" fmla="*/ 182 h 322"/>
                  <a:gd name="T78" fmla="*/ 326 w 483"/>
                  <a:gd name="T79" fmla="*/ 173 h 322"/>
                  <a:gd name="T80" fmla="*/ 441 w 483"/>
                  <a:gd name="T81" fmla="*/ 236 h 322"/>
                  <a:gd name="T82" fmla="*/ 453 w 483"/>
                  <a:gd name="T83" fmla="*/ 182 h 322"/>
                  <a:gd name="T84" fmla="*/ 467 w 483"/>
                  <a:gd name="T85" fmla="*/ 132 h 322"/>
                  <a:gd name="T86" fmla="*/ 470 w 483"/>
                  <a:gd name="T87" fmla="*/ 98 h 322"/>
                  <a:gd name="T88" fmla="*/ 417 w 483"/>
                  <a:gd name="T89" fmla="*/ 90 h 322"/>
                  <a:gd name="T90" fmla="*/ 278 w 483"/>
                  <a:gd name="T91" fmla="*/ 61 h 322"/>
                  <a:gd name="T92" fmla="*/ 100 w 483"/>
                  <a:gd name="T93" fmla="*/ 22 h 322"/>
                  <a:gd name="T94" fmla="*/ 49 w 483"/>
                  <a:gd name="T95" fmla="*/ 11 h 322"/>
                  <a:gd name="T96" fmla="*/ 50 w 483"/>
                  <a:gd name="T97" fmla="*/ 0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83" h="322">
                    <a:moveTo>
                      <a:pt x="50" y="0"/>
                    </a:moveTo>
                    <a:lnTo>
                      <a:pt x="152" y="22"/>
                    </a:lnTo>
                    <a:lnTo>
                      <a:pt x="274" y="50"/>
                    </a:lnTo>
                    <a:lnTo>
                      <a:pt x="349" y="60"/>
                    </a:lnTo>
                    <a:lnTo>
                      <a:pt x="426" y="70"/>
                    </a:lnTo>
                    <a:lnTo>
                      <a:pt x="475" y="77"/>
                    </a:lnTo>
                    <a:lnTo>
                      <a:pt x="483" y="92"/>
                    </a:lnTo>
                    <a:lnTo>
                      <a:pt x="475" y="129"/>
                    </a:lnTo>
                    <a:lnTo>
                      <a:pt x="459" y="210"/>
                    </a:lnTo>
                    <a:lnTo>
                      <a:pt x="448" y="279"/>
                    </a:lnTo>
                    <a:lnTo>
                      <a:pt x="439" y="315"/>
                    </a:lnTo>
                    <a:lnTo>
                      <a:pt x="424" y="322"/>
                    </a:lnTo>
                    <a:lnTo>
                      <a:pt x="177" y="270"/>
                    </a:lnTo>
                    <a:lnTo>
                      <a:pt x="8" y="245"/>
                    </a:lnTo>
                    <a:lnTo>
                      <a:pt x="0" y="235"/>
                    </a:lnTo>
                    <a:lnTo>
                      <a:pt x="17" y="152"/>
                    </a:lnTo>
                    <a:lnTo>
                      <a:pt x="30" y="80"/>
                    </a:lnTo>
                    <a:lnTo>
                      <a:pt x="40" y="14"/>
                    </a:lnTo>
                    <a:lnTo>
                      <a:pt x="51" y="21"/>
                    </a:lnTo>
                    <a:lnTo>
                      <a:pt x="57" y="43"/>
                    </a:lnTo>
                    <a:lnTo>
                      <a:pt x="242" y="184"/>
                    </a:lnTo>
                    <a:lnTo>
                      <a:pt x="470" y="129"/>
                    </a:lnTo>
                    <a:lnTo>
                      <a:pt x="465" y="139"/>
                    </a:lnTo>
                    <a:lnTo>
                      <a:pt x="246" y="201"/>
                    </a:lnTo>
                    <a:lnTo>
                      <a:pt x="233" y="197"/>
                    </a:lnTo>
                    <a:lnTo>
                      <a:pt x="54" y="60"/>
                    </a:lnTo>
                    <a:lnTo>
                      <a:pt x="43" y="67"/>
                    </a:lnTo>
                    <a:lnTo>
                      <a:pt x="28" y="153"/>
                    </a:lnTo>
                    <a:lnTo>
                      <a:pt x="133" y="145"/>
                    </a:lnTo>
                    <a:lnTo>
                      <a:pt x="23" y="165"/>
                    </a:lnTo>
                    <a:lnTo>
                      <a:pt x="18" y="223"/>
                    </a:lnTo>
                    <a:lnTo>
                      <a:pt x="22" y="229"/>
                    </a:lnTo>
                    <a:lnTo>
                      <a:pt x="144" y="251"/>
                    </a:lnTo>
                    <a:lnTo>
                      <a:pt x="262" y="271"/>
                    </a:lnTo>
                    <a:lnTo>
                      <a:pt x="351" y="291"/>
                    </a:lnTo>
                    <a:lnTo>
                      <a:pt x="414" y="310"/>
                    </a:lnTo>
                    <a:lnTo>
                      <a:pt x="429" y="306"/>
                    </a:lnTo>
                    <a:lnTo>
                      <a:pt x="437" y="258"/>
                    </a:lnTo>
                    <a:lnTo>
                      <a:pt x="313" y="182"/>
                    </a:lnTo>
                    <a:lnTo>
                      <a:pt x="326" y="173"/>
                    </a:lnTo>
                    <a:lnTo>
                      <a:pt x="441" y="236"/>
                    </a:lnTo>
                    <a:lnTo>
                      <a:pt x="453" y="182"/>
                    </a:lnTo>
                    <a:lnTo>
                      <a:pt x="467" y="132"/>
                    </a:lnTo>
                    <a:lnTo>
                      <a:pt x="470" y="98"/>
                    </a:lnTo>
                    <a:lnTo>
                      <a:pt x="417" y="90"/>
                    </a:lnTo>
                    <a:lnTo>
                      <a:pt x="278" y="61"/>
                    </a:lnTo>
                    <a:lnTo>
                      <a:pt x="100" y="22"/>
                    </a:lnTo>
                    <a:lnTo>
                      <a:pt x="49" y="11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67618" name="Group 34">
              <a:extLst>
                <a:ext uri="{FF2B5EF4-FFF2-40B4-BE49-F238E27FC236}">
                  <a16:creationId xmlns:a16="http://schemas.microsoft.com/office/drawing/2014/main" id="{34591A2B-DA7E-2C31-3083-C557CFE3C7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2" y="1162"/>
              <a:ext cx="500" cy="388"/>
              <a:chOff x="3822" y="1162"/>
              <a:chExt cx="500" cy="388"/>
            </a:xfrm>
          </p:grpSpPr>
          <p:sp>
            <p:nvSpPr>
              <p:cNvPr id="67619" name="Freeform 35">
                <a:extLst>
                  <a:ext uri="{FF2B5EF4-FFF2-40B4-BE49-F238E27FC236}">
                    <a16:creationId xmlns:a16="http://schemas.microsoft.com/office/drawing/2014/main" id="{0180C509-CEAD-CB61-EE3F-7D949885DF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2" y="1170"/>
                <a:ext cx="484" cy="372"/>
              </a:xfrm>
              <a:custGeom>
                <a:avLst/>
                <a:gdLst>
                  <a:gd name="T0" fmla="*/ 78 w 484"/>
                  <a:gd name="T1" fmla="*/ 0 h 372"/>
                  <a:gd name="T2" fmla="*/ 34 w 484"/>
                  <a:gd name="T3" fmla="*/ 115 h 372"/>
                  <a:gd name="T4" fmla="*/ 4 w 484"/>
                  <a:gd name="T5" fmla="*/ 193 h 372"/>
                  <a:gd name="T6" fmla="*/ 0 w 484"/>
                  <a:gd name="T7" fmla="*/ 217 h 372"/>
                  <a:gd name="T8" fmla="*/ 115 w 484"/>
                  <a:gd name="T9" fmla="*/ 255 h 372"/>
                  <a:gd name="T10" fmla="*/ 248 w 484"/>
                  <a:gd name="T11" fmla="*/ 310 h 372"/>
                  <a:gd name="T12" fmla="*/ 330 w 484"/>
                  <a:gd name="T13" fmla="*/ 344 h 372"/>
                  <a:gd name="T14" fmla="*/ 382 w 484"/>
                  <a:gd name="T15" fmla="*/ 368 h 372"/>
                  <a:gd name="T16" fmla="*/ 392 w 484"/>
                  <a:gd name="T17" fmla="*/ 372 h 372"/>
                  <a:gd name="T18" fmla="*/ 403 w 484"/>
                  <a:gd name="T19" fmla="*/ 364 h 372"/>
                  <a:gd name="T20" fmla="*/ 420 w 484"/>
                  <a:gd name="T21" fmla="*/ 320 h 372"/>
                  <a:gd name="T22" fmla="*/ 440 w 484"/>
                  <a:gd name="T23" fmla="*/ 272 h 372"/>
                  <a:gd name="T24" fmla="*/ 460 w 484"/>
                  <a:gd name="T25" fmla="*/ 228 h 372"/>
                  <a:gd name="T26" fmla="*/ 473 w 484"/>
                  <a:gd name="T27" fmla="*/ 196 h 372"/>
                  <a:gd name="T28" fmla="*/ 484 w 484"/>
                  <a:gd name="T29" fmla="*/ 167 h 372"/>
                  <a:gd name="T30" fmla="*/ 476 w 484"/>
                  <a:gd name="T31" fmla="*/ 153 h 372"/>
                  <a:gd name="T32" fmla="*/ 343 w 484"/>
                  <a:gd name="T33" fmla="*/ 107 h 372"/>
                  <a:gd name="T34" fmla="*/ 286 w 484"/>
                  <a:gd name="T35" fmla="*/ 84 h 372"/>
                  <a:gd name="T36" fmla="*/ 186 w 484"/>
                  <a:gd name="T37" fmla="*/ 42 h 372"/>
                  <a:gd name="T38" fmla="*/ 132 w 484"/>
                  <a:gd name="T39" fmla="*/ 16 h 372"/>
                  <a:gd name="T40" fmla="*/ 89 w 484"/>
                  <a:gd name="T41" fmla="*/ 4 h 372"/>
                  <a:gd name="T42" fmla="*/ 78 w 484"/>
                  <a:gd name="T43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84" h="372">
                    <a:moveTo>
                      <a:pt x="78" y="0"/>
                    </a:moveTo>
                    <a:lnTo>
                      <a:pt x="34" y="115"/>
                    </a:lnTo>
                    <a:lnTo>
                      <a:pt x="4" y="193"/>
                    </a:lnTo>
                    <a:lnTo>
                      <a:pt x="0" y="217"/>
                    </a:lnTo>
                    <a:lnTo>
                      <a:pt x="115" y="255"/>
                    </a:lnTo>
                    <a:lnTo>
                      <a:pt x="248" y="310"/>
                    </a:lnTo>
                    <a:lnTo>
                      <a:pt x="330" y="344"/>
                    </a:lnTo>
                    <a:lnTo>
                      <a:pt x="382" y="368"/>
                    </a:lnTo>
                    <a:lnTo>
                      <a:pt x="392" y="372"/>
                    </a:lnTo>
                    <a:lnTo>
                      <a:pt x="403" y="364"/>
                    </a:lnTo>
                    <a:lnTo>
                      <a:pt x="420" y="320"/>
                    </a:lnTo>
                    <a:lnTo>
                      <a:pt x="440" y="272"/>
                    </a:lnTo>
                    <a:lnTo>
                      <a:pt x="460" y="228"/>
                    </a:lnTo>
                    <a:lnTo>
                      <a:pt x="473" y="196"/>
                    </a:lnTo>
                    <a:lnTo>
                      <a:pt x="484" y="167"/>
                    </a:lnTo>
                    <a:lnTo>
                      <a:pt x="476" y="153"/>
                    </a:lnTo>
                    <a:lnTo>
                      <a:pt x="343" y="107"/>
                    </a:lnTo>
                    <a:lnTo>
                      <a:pt x="286" y="84"/>
                    </a:lnTo>
                    <a:lnTo>
                      <a:pt x="186" y="42"/>
                    </a:lnTo>
                    <a:lnTo>
                      <a:pt x="132" y="16"/>
                    </a:lnTo>
                    <a:lnTo>
                      <a:pt x="89" y="4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67620" name="Freeform 36">
                <a:extLst>
                  <a:ext uri="{FF2B5EF4-FFF2-40B4-BE49-F238E27FC236}">
                    <a16:creationId xmlns:a16="http://schemas.microsoft.com/office/drawing/2014/main" id="{A067DE85-77E7-824E-46F9-7678C95009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2" y="1162"/>
                <a:ext cx="500" cy="388"/>
              </a:xfrm>
              <a:custGeom>
                <a:avLst/>
                <a:gdLst>
                  <a:gd name="T0" fmla="*/ 93 w 500"/>
                  <a:gd name="T1" fmla="*/ 0 h 388"/>
                  <a:gd name="T2" fmla="*/ 189 w 500"/>
                  <a:gd name="T3" fmla="*/ 41 h 388"/>
                  <a:gd name="T4" fmla="*/ 304 w 500"/>
                  <a:gd name="T5" fmla="*/ 91 h 388"/>
                  <a:gd name="T6" fmla="*/ 375 w 500"/>
                  <a:gd name="T7" fmla="*/ 116 h 388"/>
                  <a:gd name="T8" fmla="*/ 447 w 500"/>
                  <a:gd name="T9" fmla="*/ 141 h 388"/>
                  <a:gd name="T10" fmla="*/ 496 w 500"/>
                  <a:gd name="T11" fmla="*/ 156 h 388"/>
                  <a:gd name="T12" fmla="*/ 500 w 500"/>
                  <a:gd name="T13" fmla="*/ 171 h 388"/>
                  <a:gd name="T14" fmla="*/ 485 w 500"/>
                  <a:gd name="T15" fmla="*/ 208 h 388"/>
                  <a:gd name="T16" fmla="*/ 453 w 500"/>
                  <a:gd name="T17" fmla="*/ 285 h 388"/>
                  <a:gd name="T18" fmla="*/ 429 w 500"/>
                  <a:gd name="T19" fmla="*/ 351 h 388"/>
                  <a:gd name="T20" fmla="*/ 414 w 500"/>
                  <a:gd name="T21" fmla="*/ 384 h 388"/>
                  <a:gd name="T22" fmla="*/ 398 w 500"/>
                  <a:gd name="T23" fmla="*/ 388 h 388"/>
                  <a:gd name="T24" fmla="*/ 166 w 500"/>
                  <a:gd name="T25" fmla="*/ 291 h 388"/>
                  <a:gd name="T26" fmla="*/ 5 w 500"/>
                  <a:gd name="T27" fmla="*/ 232 h 388"/>
                  <a:gd name="T28" fmla="*/ 0 w 500"/>
                  <a:gd name="T29" fmla="*/ 221 h 388"/>
                  <a:gd name="T30" fmla="*/ 31 w 500"/>
                  <a:gd name="T31" fmla="*/ 142 h 388"/>
                  <a:gd name="T32" fmla="*/ 58 w 500"/>
                  <a:gd name="T33" fmla="*/ 75 h 388"/>
                  <a:gd name="T34" fmla="*/ 81 w 500"/>
                  <a:gd name="T35" fmla="*/ 11 h 388"/>
                  <a:gd name="T36" fmla="*/ 90 w 500"/>
                  <a:gd name="T37" fmla="*/ 20 h 388"/>
                  <a:gd name="T38" fmla="*/ 92 w 500"/>
                  <a:gd name="T39" fmla="*/ 44 h 388"/>
                  <a:gd name="T40" fmla="*/ 246 w 500"/>
                  <a:gd name="T41" fmla="*/ 217 h 388"/>
                  <a:gd name="T42" fmla="*/ 479 w 500"/>
                  <a:gd name="T43" fmla="*/ 207 h 388"/>
                  <a:gd name="T44" fmla="*/ 473 w 500"/>
                  <a:gd name="T45" fmla="*/ 216 h 388"/>
                  <a:gd name="T46" fmla="*/ 247 w 500"/>
                  <a:gd name="T47" fmla="*/ 235 h 388"/>
                  <a:gd name="T48" fmla="*/ 234 w 500"/>
                  <a:gd name="T49" fmla="*/ 229 h 388"/>
                  <a:gd name="T50" fmla="*/ 86 w 500"/>
                  <a:gd name="T51" fmla="*/ 60 h 388"/>
                  <a:gd name="T52" fmla="*/ 73 w 500"/>
                  <a:gd name="T53" fmla="*/ 65 h 388"/>
                  <a:gd name="T54" fmla="*/ 42 w 500"/>
                  <a:gd name="T55" fmla="*/ 146 h 388"/>
                  <a:gd name="T56" fmla="*/ 148 w 500"/>
                  <a:gd name="T57" fmla="*/ 158 h 388"/>
                  <a:gd name="T58" fmla="*/ 37 w 500"/>
                  <a:gd name="T59" fmla="*/ 156 h 388"/>
                  <a:gd name="T60" fmla="*/ 19 w 500"/>
                  <a:gd name="T61" fmla="*/ 213 h 388"/>
                  <a:gd name="T62" fmla="*/ 23 w 500"/>
                  <a:gd name="T63" fmla="*/ 220 h 388"/>
                  <a:gd name="T64" fmla="*/ 139 w 500"/>
                  <a:gd name="T65" fmla="*/ 265 h 388"/>
                  <a:gd name="T66" fmla="*/ 249 w 500"/>
                  <a:gd name="T67" fmla="*/ 307 h 388"/>
                  <a:gd name="T68" fmla="*/ 332 w 500"/>
                  <a:gd name="T69" fmla="*/ 345 h 388"/>
                  <a:gd name="T70" fmla="*/ 391 w 500"/>
                  <a:gd name="T71" fmla="*/ 374 h 388"/>
                  <a:gd name="T72" fmla="*/ 405 w 500"/>
                  <a:gd name="T73" fmla="*/ 373 h 388"/>
                  <a:gd name="T74" fmla="*/ 422 w 500"/>
                  <a:gd name="T75" fmla="*/ 329 h 388"/>
                  <a:gd name="T76" fmla="*/ 318 w 500"/>
                  <a:gd name="T77" fmla="*/ 228 h 388"/>
                  <a:gd name="T78" fmla="*/ 330 w 500"/>
                  <a:gd name="T79" fmla="*/ 222 h 388"/>
                  <a:gd name="T80" fmla="*/ 431 w 500"/>
                  <a:gd name="T81" fmla="*/ 307 h 388"/>
                  <a:gd name="T82" fmla="*/ 454 w 500"/>
                  <a:gd name="T83" fmla="*/ 256 h 388"/>
                  <a:gd name="T84" fmla="*/ 476 w 500"/>
                  <a:gd name="T85" fmla="*/ 208 h 388"/>
                  <a:gd name="T86" fmla="*/ 485 w 500"/>
                  <a:gd name="T87" fmla="*/ 176 h 388"/>
                  <a:gd name="T88" fmla="*/ 436 w 500"/>
                  <a:gd name="T89" fmla="*/ 158 h 388"/>
                  <a:gd name="T90" fmla="*/ 306 w 500"/>
                  <a:gd name="T91" fmla="*/ 103 h 388"/>
                  <a:gd name="T92" fmla="*/ 139 w 500"/>
                  <a:gd name="T93" fmla="*/ 32 h 388"/>
                  <a:gd name="T94" fmla="*/ 90 w 500"/>
                  <a:gd name="T95" fmla="*/ 11 h 388"/>
                  <a:gd name="T96" fmla="*/ 93 w 500"/>
                  <a:gd name="T97" fmla="*/ 0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00" h="388">
                    <a:moveTo>
                      <a:pt x="93" y="0"/>
                    </a:moveTo>
                    <a:lnTo>
                      <a:pt x="189" y="41"/>
                    </a:lnTo>
                    <a:lnTo>
                      <a:pt x="304" y="91"/>
                    </a:lnTo>
                    <a:lnTo>
                      <a:pt x="375" y="116"/>
                    </a:lnTo>
                    <a:lnTo>
                      <a:pt x="447" y="141"/>
                    </a:lnTo>
                    <a:lnTo>
                      <a:pt x="496" y="156"/>
                    </a:lnTo>
                    <a:lnTo>
                      <a:pt x="500" y="171"/>
                    </a:lnTo>
                    <a:lnTo>
                      <a:pt x="485" y="208"/>
                    </a:lnTo>
                    <a:lnTo>
                      <a:pt x="453" y="285"/>
                    </a:lnTo>
                    <a:lnTo>
                      <a:pt x="429" y="351"/>
                    </a:lnTo>
                    <a:lnTo>
                      <a:pt x="414" y="384"/>
                    </a:lnTo>
                    <a:lnTo>
                      <a:pt x="398" y="388"/>
                    </a:lnTo>
                    <a:lnTo>
                      <a:pt x="166" y="291"/>
                    </a:lnTo>
                    <a:lnTo>
                      <a:pt x="5" y="232"/>
                    </a:lnTo>
                    <a:lnTo>
                      <a:pt x="0" y="221"/>
                    </a:lnTo>
                    <a:lnTo>
                      <a:pt x="31" y="142"/>
                    </a:lnTo>
                    <a:lnTo>
                      <a:pt x="58" y="75"/>
                    </a:lnTo>
                    <a:lnTo>
                      <a:pt x="81" y="11"/>
                    </a:lnTo>
                    <a:lnTo>
                      <a:pt x="90" y="20"/>
                    </a:lnTo>
                    <a:lnTo>
                      <a:pt x="92" y="44"/>
                    </a:lnTo>
                    <a:lnTo>
                      <a:pt x="246" y="217"/>
                    </a:lnTo>
                    <a:lnTo>
                      <a:pt x="479" y="207"/>
                    </a:lnTo>
                    <a:lnTo>
                      <a:pt x="473" y="216"/>
                    </a:lnTo>
                    <a:lnTo>
                      <a:pt x="247" y="235"/>
                    </a:lnTo>
                    <a:lnTo>
                      <a:pt x="234" y="229"/>
                    </a:lnTo>
                    <a:lnTo>
                      <a:pt x="86" y="60"/>
                    </a:lnTo>
                    <a:lnTo>
                      <a:pt x="73" y="65"/>
                    </a:lnTo>
                    <a:lnTo>
                      <a:pt x="42" y="146"/>
                    </a:lnTo>
                    <a:lnTo>
                      <a:pt x="148" y="158"/>
                    </a:lnTo>
                    <a:lnTo>
                      <a:pt x="37" y="156"/>
                    </a:lnTo>
                    <a:lnTo>
                      <a:pt x="19" y="213"/>
                    </a:lnTo>
                    <a:lnTo>
                      <a:pt x="23" y="220"/>
                    </a:lnTo>
                    <a:lnTo>
                      <a:pt x="139" y="265"/>
                    </a:lnTo>
                    <a:lnTo>
                      <a:pt x="249" y="307"/>
                    </a:lnTo>
                    <a:lnTo>
                      <a:pt x="332" y="345"/>
                    </a:lnTo>
                    <a:lnTo>
                      <a:pt x="391" y="374"/>
                    </a:lnTo>
                    <a:lnTo>
                      <a:pt x="405" y="373"/>
                    </a:lnTo>
                    <a:lnTo>
                      <a:pt x="422" y="329"/>
                    </a:lnTo>
                    <a:lnTo>
                      <a:pt x="318" y="228"/>
                    </a:lnTo>
                    <a:lnTo>
                      <a:pt x="330" y="222"/>
                    </a:lnTo>
                    <a:lnTo>
                      <a:pt x="431" y="307"/>
                    </a:lnTo>
                    <a:lnTo>
                      <a:pt x="454" y="256"/>
                    </a:lnTo>
                    <a:lnTo>
                      <a:pt x="476" y="208"/>
                    </a:lnTo>
                    <a:lnTo>
                      <a:pt x="485" y="176"/>
                    </a:lnTo>
                    <a:lnTo>
                      <a:pt x="436" y="158"/>
                    </a:lnTo>
                    <a:lnTo>
                      <a:pt x="306" y="103"/>
                    </a:lnTo>
                    <a:lnTo>
                      <a:pt x="139" y="32"/>
                    </a:lnTo>
                    <a:lnTo>
                      <a:pt x="90" y="11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67621" name="Group 37">
              <a:extLst>
                <a:ext uri="{FF2B5EF4-FFF2-40B4-BE49-F238E27FC236}">
                  <a16:creationId xmlns:a16="http://schemas.microsoft.com/office/drawing/2014/main" id="{08C3A718-DC1D-45EB-D73E-8202C615B5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35" y="1209"/>
              <a:ext cx="500" cy="447"/>
              <a:chOff x="3835" y="1209"/>
              <a:chExt cx="500" cy="447"/>
            </a:xfrm>
          </p:grpSpPr>
          <p:sp>
            <p:nvSpPr>
              <p:cNvPr id="67622" name="Freeform 38">
                <a:extLst>
                  <a:ext uri="{FF2B5EF4-FFF2-40B4-BE49-F238E27FC236}">
                    <a16:creationId xmlns:a16="http://schemas.microsoft.com/office/drawing/2014/main" id="{94007E6C-B93F-6A7D-8199-CF59BCE60D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5" y="1216"/>
                <a:ext cx="481" cy="432"/>
              </a:xfrm>
              <a:custGeom>
                <a:avLst/>
                <a:gdLst>
                  <a:gd name="T0" fmla="*/ 125 w 481"/>
                  <a:gd name="T1" fmla="*/ 0 h 432"/>
                  <a:gd name="T2" fmla="*/ 56 w 481"/>
                  <a:gd name="T3" fmla="*/ 102 h 432"/>
                  <a:gd name="T4" fmla="*/ 9 w 481"/>
                  <a:gd name="T5" fmla="*/ 172 h 432"/>
                  <a:gd name="T6" fmla="*/ 0 w 481"/>
                  <a:gd name="T7" fmla="*/ 194 h 432"/>
                  <a:gd name="T8" fmla="*/ 103 w 481"/>
                  <a:gd name="T9" fmla="*/ 257 h 432"/>
                  <a:gd name="T10" fmla="*/ 220 w 481"/>
                  <a:gd name="T11" fmla="*/ 340 h 432"/>
                  <a:gd name="T12" fmla="*/ 292 w 481"/>
                  <a:gd name="T13" fmla="*/ 391 h 432"/>
                  <a:gd name="T14" fmla="*/ 337 w 481"/>
                  <a:gd name="T15" fmla="*/ 426 h 432"/>
                  <a:gd name="T16" fmla="*/ 347 w 481"/>
                  <a:gd name="T17" fmla="*/ 432 h 432"/>
                  <a:gd name="T18" fmla="*/ 360 w 481"/>
                  <a:gd name="T19" fmla="*/ 426 h 432"/>
                  <a:gd name="T20" fmla="*/ 386 w 481"/>
                  <a:gd name="T21" fmla="*/ 387 h 432"/>
                  <a:gd name="T22" fmla="*/ 416 w 481"/>
                  <a:gd name="T23" fmla="*/ 346 h 432"/>
                  <a:gd name="T24" fmla="*/ 445 w 481"/>
                  <a:gd name="T25" fmla="*/ 308 h 432"/>
                  <a:gd name="T26" fmla="*/ 464 w 481"/>
                  <a:gd name="T27" fmla="*/ 280 h 432"/>
                  <a:gd name="T28" fmla="*/ 481 w 481"/>
                  <a:gd name="T29" fmla="*/ 254 h 432"/>
                  <a:gd name="T30" fmla="*/ 478 w 481"/>
                  <a:gd name="T31" fmla="*/ 239 h 432"/>
                  <a:gd name="T32" fmla="*/ 359 w 481"/>
                  <a:gd name="T33" fmla="*/ 163 h 432"/>
                  <a:gd name="T34" fmla="*/ 308 w 481"/>
                  <a:gd name="T35" fmla="*/ 127 h 432"/>
                  <a:gd name="T36" fmla="*/ 220 w 481"/>
                  <a:gd name="T37" fmla="*/ 64 h 432"/>
                  <a:gd name="T38" fmla="*/ 174 w 481"/>
                  <a:gd name="T39" fmla="*/ 28 h 432"/>
                  <a:gd name="T40" fmla="*/ 135 w 481"/>
                  <a:gd name="T41" fmla="*/ 6 h 432"/>
                  <a:gd name="T42" fmla="*/ 125 w 481"/>
                  <a:gd name="T4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81" h="432">
                    <a:moveTo>
                      <a:pt x="125" y="0"/>
                    </a:moveTo>
                    <a:lnTo>
                      <a:pt x="56" y="102"/>
                    </a:lnTo>
                    <a:lnTo>
                      <a:pt x="9" y="172"/>
                    </a:lnTo>
                    <a:lnTo>
                      <a:pt x="0" y="194"/>
                    </a:lnTo>
                    <a:lnTo>
                      <a:pt x="103" y="257"/>
                    </a:lnTo>
                    <a:lnTo>
                      <a:pt x="220" y="340"/>
                    </a:lnTo>
                    <a:lnTo>
                      <a:pt x="292" y="391"/>
                    </a:lnTo>
                    <a:lnTo>
                      <a:pt x="337" y="426"/>
                    </a:lnTo>
                    <a:lnTo>
                      <a:pt x="347" y="432"/>
                    </a:lnTo>
                    <a:lnTo>
                      <a:pt x="360" y="426"/>
                    </a:lnTo>
                    <a:lnTo>
                      <a:pt x="386" y="387"/>
                    </a:lnTo>
                    <a:lnTo>
                      <a:pt x="416" y="346"/>
                    </a:lnTo>
                    <a:lnTo>
                      <a:pt x="445" y="308"/>
                    </a:lnTo>
                    <a:lnTo>
                      <a:pt x="464" y="280"/>
                    </a:lnTo>
                    <a:lnTo>
                      <a:pt x="481" y="254"/>
                    </a:lnTo>
                    <a:lnTo>
                      <a:pt x="478" y="239"/>
                    </a:lnTo>
                    <a:lnTo>
                      <a:pt x="359" y="163"/>
                    </a:lnTo>
                    <a:lnTo>
                      <a:pt x="308" y="127"/>
                    </a:lnTo>
                    <a:lnTo>
                      <a:pt x="220" y="64"/>
                    </a:lnTo>
                    <a:lnTo>
                      <a:pt x="174" y="28"/>
                    </a:lnTo>
                    <a:lnTo>
                      <a:pt x="135" y="6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67623" name="Freeform 39">
                <a:extLst>
                  <a:ext uri="{FF2B5EF4-FFF2-40B4-BE49-F238E27FC236}">
                    <a16:creationId xmlns:a16="http://schemas.microsoft.com/office/drawing/2014/main" id="{CBA247F9-443E-7A70-8580-6A93BC35E0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" y="1209"/>
                <a:ext cx="500" cy="447"/>
              </a:xfrm>
              <a:custGeom>
                <a:avLst/>
                <a:gdLst>
                  <a:gd name="T0" fmla="*/ 141 w 500"/>
                  <a:gd name="T1" fmla="*/ 0 h 447"/>
                  <a:gd name="T2" fmla="*/ 226 w 500"/>
                  <a:gd name="T3" fmla="*/ 62 h 447"/>
                  <a:gd name="T4" fmla="*/ 327 w 500"/>
                  <a:gd name="T5" fmla="*/ 136 h 447"/>
                  <a:gd name="T6" fmla="*/ 391 w 500"/>
                  <a:gd name="T7" fmla="*/ 176 h 447"/>
                  <a:gd name="T8" fmla="*/ 456 w 500"/>
                  <a:gd name="T9" fmla="*/ 217 h 447"/>
                  <a:gd name="T10" fmla="*/ 499 w 500"/>
                  <a:gd name="T11" fmla="*/ 243 h 447"/>
                  <a:gd name="T12" fmla="*/ 500 w 500"/>
                  <a:gd name="T13" fmla="*/ 260 h 447"/>
                  <a:gd name="T14" fmla="*/ 477 w 500"/>
                  <a:gd name="T15" fmla="*/ 292 h 447"/>
                  <a:gd name="T16" fmla="*/ 430 w 500"/>
                  <a:gd name="T17" fmla="*/ 358 h 447"/>
                  <a:gd name="T18" fmla="*/ 392 w 500"/>
                  <a:gd name="T19" fmla="*/ 418 h 447"/>
                  <a:gd name="T20" fmla="*/ 369 w 500"/>
                  <a:gd name="T21" fmla="*/ 447 h 447"/>
                  <a:gd name="T22" fmla="*/ 352 w 500"/>
                  <a:gd name="T23" fmla="*/ 447 h 447"/>
                  <a:gd name="T24" fmla="*/ 148 w 500"/>
                  <a:gd name="T25" fmla="*/ 300 h 447"/>
                  <a:gd name="T26" fmla="*/ 4 w 500"/>
                  <a:gd name="T27" fmla="*/ 207 h 447"/>
                  <a:gd name="T28" fmla="*/ 0 w 500"/>
                  <a:gd name="T29" fmla="*/ 196 h 447"/>
                  <a:gd name="T30" fmla="*/ 50 w 500"/>
                  <a:gd name="T31" fmla="*/ 126 h 447"/>
                  <a:gd name="T32" fmla="*/ 91 w 500"/>
                  <a:gd name="T33" fmla="*/ 66 h 447"/>
                  <a:gd name="T34" fmla="*/ 127 w 500"/>
                  <a:gd name="T35" fmla="*/ 8 h 447"/>
                  <a:gd name="T36" fmla="*/ 134 w 500"/>
                  <a:gd name="T37" fmla="*/ 19 h 447"/>
                  <a:gd name="T38" fmla="*/ 130 w 500"/>
                  <a:gd name="T39" fmla="*/ 42 h 447"/>
                  <a:gd name="T40" fmla="*/ 242 w 500"/>
                  <a:gd name="T41" fmla="*/ 247 h 447"/>
                  <a:gd name="T42" fmla="*/ 473 w 500"/>
                  <a:gd name="T43" fmla="*/ 290 h 447"/>
                  <a:gd name="T44" fmla="*/ 464 w 500"/>
                  <a:gd name="T45" fmla="*/ 298 h 447"/>
                  <a:gd name="T46" fmla="*/ 239 w 500"/>
                  <a:gd name="T47" fmla="*/ 265 h 447"/>
                  <a:gd name="T48" fmla="*/ 228 w 500"/>
                  <a:gd name="T49" fmla="*/ 256 h 447"/>
                  <a:gd name="T50" fmla="*/ 122 w 500"/>
                  <a:gd name="T51" fmla="*/ 57 h 447"/>
                  <a:gd name="T52" fmla="*/ 108 w 500"/>
                  <a:gd name="T53" fmla="*/ 59 h 447"/>
                  <a:gd name="T54" fmla="*/ 60 w 500"/>
                  <a:gd name="T55" fmla="*/ 131 h 447"/>
                  <a:gd name="T56" fmla="*/ 159 w 500"/>
                  <a:gd name="T57" fmla="*/ 166 h 447"/>
                  <a:gd name="T58" fmla="*/ 51 w 500"/>
                  <a:gd name="T59" fmla="*/ 140 h 447"/>
                  <a:gd name="T60" fmla="*/ 22 w 500"/>
                  <a:gd name="T61" fmla="*/ 192 h 447"/>
                  <a:gd name="T62" fmla="*/ 24 w 500"/>
                  <a:gd name="T63" fmla="*/ 200 h 447"/>
                  <a:gd name="T64" fmla="*/ 127 w 500"/>
                  <a:gd name="T65" fmla="*/ 269 h 447"/>
                  <a:gd name="T66" fmla="*/ 225 w 500"/>
                  <a:gd name="T67" fmla="*/ 335 h 447"/>
                  <a:gd name="T68" fmla="*/ 298 w 500"/>
                  <a:gd name="T69" fmla="*/ 390 h 447"/>
                  <a:gd name="T70" fmla="*/ 348 w 500"/>
                  <a:gd name="T71" fmla="*/ 432 h 447"/>
                  <a:gd name="T72" fmla="*/ 363 w 500"/>
                  <a:gd name="T73" fmla="*/ 434 h 447"/>
                  <a:gd name="T74" fmla="*/ 389 w 500"/>
                  <a:gd name="T75" fmla="*/ 394 h 447"/>
                  <a:gd name="T76" fmla="*/ 310 w 500"/>
                  <a:gd name="T77" fmla="*/ 273 h 447"/>
                  <a:gd name="T78" fmla="*/ 324 w 500"/>
                  <a:gd name="T79" fmla="*/ 272 h 447"/>
                  <a:gd name="T80" fmla="*/ 404 w 500"/>
                  <a:gd name="T81" fmla="*/ 376 h 447"/>
                  <a:gd name="T82" fmla="*/ 436 w 500"/>
                  <a:gd name="T83" fmla="*/ 330 h 447"/>
                  <a:gd name="T84" fmla="*/ 469 w 500"/>
                  <a:gd name="T85" fmla="*/ 291 h 447"/>
                  <a:gd name="T86" fmla="*/ 486 w 500"/>
                  <a:gd name="T87" fmla="*/ 261 h 447"/>
                  <a:gd name="T88" fmla="*/ 441 w 500"/>
                  <a:gd name="T89" fmla="*/ 231 h 447"/>
                  <a:gd name="T90" fmla="*/ 326 w 500"/>
                  <a:gd name="T91" fmla="*/ 148 h 447"/>
                  <a:gd name="T92" fmla="*/ 180 w 500"/>
                  <a:gd name="T93" fmla="*/ 41 h 447"/>
                  <a:gd name="T94" fmla="*/ 136 w 500"/>
                  <a:gd name="T95" fmla="*/ 10 h 447"/>
                  <a:gd name="T96" fmla="*/ 141 w 500"/>
                  <a:gd name="T97" fmla="*/ 0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00" h="447">
                    <a:moveTo>
                      <a:pt x="141" y="0"/>
                    </a:moveTo>
                    <a:lnTo>
                      <a:pt x="226" y="62"/>
                    </a:lnTo>
                    <a:lnTo>
                      <a:pt x="327" y="136"/>
                    </a:lnTo>
                    <a:lnTo>
                      <a:pt x="391" y="176"/>
                    </a:lnTo>
                    <a:lnTo>
                      <a:pt x="456" y="217"/>
                    </a:lnTo>
                    <a:lnTo>
                      <a:pt x="499" y="243"/>
                    </a:lnTo>
                    <a:lnTo>
                      <a:pt x="500" y="260"/>
                    </a:lnTo>
                    <a:lnTo>
                      <a:pt x="477" y="292"/>
                    </a:lnTo>
                    <a:lnTo>
                      <a:pt x="430" y="358"/>
                    </a:lnTo>
                    <a:lnTo>
                      <a:pt x="392" y="418"/>
                    </a:lnTo>
                    <a:lnTo>
                      <a:pt x="369" y="447"/>
                    </a:lnTo>
                    <a:lnTo>
                      <a:pt x="352" y="447"/>
                    </a:lnTo>
                    <a:lnTo>
                      <a:pt x="148" y="300"/>
                    </a:lnTo>
                    <a:lnTo>
                      <a:pt x="4" y="207"/>
                    </a:lnTo>
                    <a:lnTo>
                      <a:pt x="0" y="196"/>
                    </a:lnTo>
                    <a:lnTo>
                      <a:pt x="50" y="126"/>
                    </a:lnTo>
                    <a:lnTo>
                      <a:pt x="91" y="66"/>
                    </a:lnTo>
                    <a:lnTo>
                      <a:pt x="127" y="8"/>
                    </a:lnTo>
                    <a:lnTo>
                      <a:pt x="134" y="19"/>
                    </a:lnTo>
                    <a:lnTo>
                      <a:pt x="130" y="42"/>
                    </a:lnTo>
                    <a:lnTo>
                      <a:pt x="242" y="247"/>
                    </a:lnTo>
                    <a:lnTo>
                      <a:pt x="473" y="290"/>
                    </a:lnTo>
                    <a:lnTo>
                      <a:pt x="464" y="298"/>
                    </a:lnTo>
                    <a:lnTo>
                      <a:pt x="239" y="265"/>
                    </a:lnTo>
                    <a:lnTo>
                      <a:pt x="228" y="256"/>
                    </a:lnTo>
                    <a:lnTo>
                      <a:pt x="122" y="57"/>
                    </a:lnTo>
                    <a:lnTo>
                      <a:pt x="108" y="59"/>
                    </a:lnTo>
                    <a:lnTo>
                      <a:pt x="60" y="131"/>
                    </a:lnTo>
                    <a:lnTo>
                      <a:pt x="159" y="166"/>
                    </a:lnTo>
                    <a:lnTo>
                      <a:pt x="51" y="140"/>
                    </a:lnTo>
                    <a:lnTo>
                      <a:pt x="22" y="192"/>
                    </a:lnTo>
                    <a:lnTo>
                      <a:pt x="24" y="200"/>
                    </a:lnTo>
                    <a:lnTo>
                      <a:pt x="127" y="269"/>
                    </a:lnTo>
                    <a:lnTo>
                      <a:pt x="225" y="335"/>
                    </a:lnTo>
                    <a:lnTo>
                      <a:pt x="298" y="390"/>
                    </a:lnTo>
                    <a:lnTo>
                      <a:pt x="348" y="432"/>
                    </a:lnTo>
                    <a:lnTo>
                      <a:pt x="363" y="434"/>
                    </a:lnTo>
                    <a:lnTo>
                      <a:pt x="389" y="394"/>
                    </a:lnTo>
                    <a:lnTo>
                      <a:pt x="310" y="273"/>
                    </a:lnTo>
                    <a:lnTo>
                      <a:pt x="324" y="272"/>
                    </a:lnTo>
                    <a:lnTo>
                      <a:pt x="404" y="376"/>
                    </a:lnTo>
                    <a:lnTo>
                      <a:pt x="436" y="330"/>
                    </a:lnTo>
                    <a:lnTo>
                      <a:pt x="469" y="291"/>
                    </a:lnTo>
                    <a:lnTo>
                      <a:pt x="486" y="261"/>
                    </a:lnTo>
                    <a:lnTo>
                      <a:pt x="441" y="231"/>
                    </a:lnTo>
                    <a:lnTo>
                      <a:pt x="326" y="148"/>
                    </a:lnTo>
                    <a:lnTo>
                      <a:pt x="180" y="41"/>
                    </a:lnTo>
                    <a:lnTo>
                      <a:pt x="136" y="10"/>
                    </a:ln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</p:grpSp>
      <p:graphicFrame>
        <p:nvGraphicFramePr>
          <p:cNvPr id="67624" name="Object 40">
            <a:extLst>
              <a:ext uri="{FF2B5EF4-FFF2-40B4-BE49-F238E27FC236}">
                <a16:creationId xmlns:a16="http://schemas.microsoft.com/office/drawing/2014/main" id="{0D43E428-5F45-7D70-8DA7-C845EA2D548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86600" y="3962400"/>
          <a:ext cx="1944688" cy="240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771429" imgH="952129" progId="MS_ClipArt_Gallery.2">
                  <p:embed/>
                </p:oleObj>
              </mc:Choice>
              <mc:Fallback>
                <p:oleObj name="Clip" r:id="rId4" imgW="771429" imgH="952129" progId="MS_ClipArt_Gallery.2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3962400"/>
                        <a:ext cx="1944688" cy="240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25" name="Rectangle 41">
            <a:extLst>
              <a:ext uri="{FF2B5EF4-FFF2-40B4-BE49-F238E27FC236}">
                <a16:creationId xmlns:a16="http://schemas.microsoft.com/office/drawing/2014/main" id="{DF96C999-5205-B823-813D-DF650A7EF6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1905000"/>
            <a:ext cx="2757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chemeClr val="tx2"/>
                </a:solidFill>
                <a:latin typeface="Comic Sans MS" panose="030F0702030302020204" pitchFamily="66" charset="0"/>
              </a:rPr>
              <a:t>the physical world</a:t>
            </a:r>
            <a:endParaRPr lang="en-US" altLang="LID4096">
              <a:latin typeface="Comic Sans MS" panose="030F0702030302020204" pitchFamily="66" charset="0"/>
            </a:endParaRPr>
          </a:p>
        </p:txBody>
      </p:sp>
      <p:pic>
        <p:nvPicPr>
          <p:cNvPr id="67634" name="Picture 50">
            <a:extLst>
              <a:ext uri="{FF2B5EF4-FFF2-40B4-BE49-F238E27FC236}">
                <a16:creationId xmlns:a16="http://schemas.microsoft.com/office/drawing/2014/main" id="{B9D3E2AD-3925-5149-81F5-D16109DF4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14600"/>
            <a:ext cx="1887538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635" name="Picture 51">
            <a:extLst>
              <a:ext uri="{FF2B5EF4-FFF2-40B4-BE49-F238E27FC236}">
                <a16:creationId xmlns:a16="http://schemas.microsoft.com/office/drawing/2014/main" id="{D594D460-8363-5616-9619-F6BEC086D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267200"/>
            <a:ext cx="2438400" cy="208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7586" name="Freeform 2">
            <a:extLst>
              <a:ext uri="{FF2B5EF4-FFF2-40B4-BE49-F238E27FC236}">
                <a16:creationId xmlns:a16="http://schemas.microsoft.com/office/drawing/2014/main" id="{CDBA7A22-ABAA-9451-6C8C-EF784F8C13F4}"/>
              </a:ext>
            </a:extLst>
          </p:cNvPr>
          <p:cNvSpPr>
            <a:spLocks/>
          </p:cNvSpPr>
          <p:nvPr/>
        </p:nvSpPr>
        <p:spPr bwMode="auto">
          <a:xfrm>
            <a:off x="4419600" y="1676400"/>
            <a:ext cx="250825" cy="2514600"/>
          </a:xfrm>
          <a:custGeom>
            <a:avLst/>
            <a:gdLst>
              <a:gd name="T0" fmla="*/ 30 w 83"/>
              <a:gd name="T1" fmla="*/ 1093 h 1094"/>
              <a:gd name="T2" fmla="*/ 66 w 83"/>
              <a:gd name="T3" fmla="*/ 798 h 1094"/>
              <a:gd name="T4" fmla="*/ 21 w 83"/>
              <a:gd name="T5" fmla="*/ 798 h 1094"/>
              <a:gd name="T6" fmla="*/ 78 w 83"/>
              <a:gd name="T7" fmla="*/ 487 h 1094"/>
              <a:gd name="T8" fmla="*/ 2 w 83"/>
              <a:gd name="T9" fmla="*/ 497 h 1094"/>
              <a:gd name="T10" fmla="*/ 73 w 83"/>
              <a:gd name="T11" fmla="*/ 241 h 1094"/>
              <a:gd name="T12" fmla="*/ 0 w 83"/>
              <a:gd name="T13" fmla="*/ 233 h 1094"/>
              <a:gd name="T14" fmla="*/ 82 w 83"/>
              <a:gd name="T15" fmla="*/ 0 h 1094"/>
              <a:gd name="T16" fmla="*/ 79 w 83"/>
              <a:gd name="T17" fmla="*/ 2 h 1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3" h="1094">
                <a:moveTo>
                  <a:pt x="30" y="1093"/>
                </a:moveTo>
                <a:lnTo>
                  <a:pt x="66" y="798"/>
                </a:lnTo>
                <a:lnTo>
                  <a:pt x="21" y="798"/>
                </a:lnTo>
                <a:lnTo>
                  <a:pt x="78" y="487"/>
                </a:lnTo>
                <a:lnTo>
                  <a:pt x="2" y="497"/>
                </a:lnTo>
                <a:lnTo>
                  <a:pt x="73" y="241"/>
                </a:lnTo>
                <a:lnTo>
                  <a:pt x="0" y="233"/>
                </a:lnTo>
                <a:lnTo>
                  <a:pt x="82" y="0"/>
                </a:lnTo>
                <a:lnTo>
                  <a:pt x="79" y="2"/>
                </a:lnTo>
              </a:path>
            </a:pathLst>
          </a:custGeom>
          <a:noFill/>
          <a:ln w="50800" cap="rnd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graphicFrame>
        <p:nvGraphicFramePr>
          <p:cNvPr id="67656" name="Object 72">
            <a:extLst>
              <a:ext uri="{FF2B5EF4-FFF2-40B4-BE49-F238E27FC236}">
                <a16:creationId xmlns:a16="http://schemas.microsoft.com/office/drawing/2014/main" id="{2205882F-A312-99D5-3C9F-E4FC020DB55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9800" y="2362200"/>
          <a:ext cx="2209800" cy="152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8" imgW="1142857" imgH="790476" progId="MS_ClipArt_Gallery.2">
                  <p:embed/>
                </p:oleObj>
              </mc:Choice>
              <mc:Fallback>
                <p:oleObj name="Clip" r:id="rId8" imgW="1142857" imgH="790476" progId="MS_ClipArt_Gallery.2">
                  <p:embed/>
                  <p:pic>
                    <p:nvPicPr>
                      <p:cNvPr id="0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362200"/>
                        <a:ext cx="2209800" cy="1528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7657" name="Group 73">
            <a:extLst>
              <a:ext uri="{FF2B5EF4-FFF2-40B4-BE49-F238E27FC236}">
                <a16:creationId xmlns:a16="http://schemas.microsoft.com/office/drawing/2014/main" id="{D9A355D3-D1A9-5450-5A2B-72EDA86BD07D}"/>
              </a:ext>
            </a:extLst>
          </p:cNvPr>
          <p:cNvGrpSpPr>
            <a:grpSpLocks/>
          </p:cNvGrpSpPr>
          <p:nvPr/>
        </p:nvGrpSpPr>
        <p:grpSpPr bwMode="auto">
          <a:xfrm>
            <a:off x="3429000" y="4251325"/>
            <a:ext cx="2322513" cy="2606675"/>
            <a:chOff x="2112" y="2352"/>
            <a:chExt cx="1634" cy="1834"/>
          </a:xfrm>
        </p:grpSpPr>
        <p:sp>
          <p:nvSpPr>
            <p:cNvPr id="67658" name="AutoShape 74">
              <a:extLst>
                <a:ext uri="{FF2B5EF4-FFF2-40B4-BE49-F238E27FC236}">
                  <a16:creationId xmlns:a16="http://schemas.microsoft.com/office/drawing/2014/main" id="{225AAC8A-5259-3227-80B1-55949ECB895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112" y="2455"/>
              <a:ext cx="424" cy="424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67659" name="AutoShape 75">
              <a:extLst>
                <a:ext uri="{FF2B5EF4-FFF2-40B4-BE49-F238E27FC236}">
                  <a16:creationId xmlns:a16="http://schemas.microsoft.com/office/drawing/2014/main" id="{77D40C68-0874-6247-3DDB-0BD67422B5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2" y="2425"/>
              <a:ext cx="424" cy="424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67660" name="Freeform 76">
              <a:extLst>
                <a:ext uri="{FF2B5EF4-FFF2-40B4-BE49-F238E27FC236}">
                  <a16:creationId xmlns:a16="http://schemas.microsoft.com/office/drawing/2014/main" id="{544F92FC-5F06-E952-F52B-2876BCBEA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2890"/>
              <a:ext cx="232" cy="686"/>
            </a:xfrm>
            <a:custGeom>
              <a:avLst/>
              <a:gdLst>
                <a:gd name="T0" fmla="*/ 73 w 308"/>
                <a:gd name="T1" fmla="*/ 49 h 614"/>
                <a:gd name="T2" fmla="*/ 106 w 308"/>
                <a:gd name="T3" fmla="*/ 13 h 614"/>
                <a:gd name="T4" fmla="*/ 169 w 308"/>
                <a:gd name="T5" fmla="*/ 0 h 614"/>
                <a:gd name="T6" fmla="*/ 223 w 308"/>
                <a:gd name="T7" fmla="*/ 13 h 614"/>
                <a:gd name="T8" fmla="*/ 253 w 308"/>
                <a:gd name="T9" fmla="*/ 33 h 614"/>
                <a:gd name="T10" fmla="*/ 277 w 308"/>
                <a:gd name="T11" fmla="*/ 73 h 614"/>
                <a:gd name="T12" fmla="*/ 298 w 308"/>
                <a:gd name="T13" fmla="*/ 144 h 614"/>
                <a:gd name="T14" fmla="*/ 308 w 308"/>
                <a:gd name="T15" fmla="*/ 221 h 614"/>
                <a:gd name="T16" fmla="*/ 308 w 308"/>
                <a:gd name="T17" fmla="*/ 360 h 614"/>
                <a:gd name="T18" fmla="*/ 277 w 308"/>
                <a:gd name="T19" fmla="*/ 480 h 614"/>
                <a:gd name="T20" fmla="*/ 232 w 308"/>
                <a:gd name="T21" fmla="*/ 548 h 614"/>
                <a:gd name="T22" fmla="*/ 187 w 308"/>
                <a:gd name="T23" fmla="*/ 587 h 614"/>
                <a:gd name="T24" fmla="*/ 136 w 308"/>
                <a:gd name="T25" fmla="*/ 614 h 614"/>
                <a:gd name="T26" fmla="*/ 64 w 308"/>
                <a:gd name="T27" fmla="*/ 611 h 614"/>
                <a:gd name="T28" fmla="*/ 7 w 308"/>
                <a:gd name="T29" fmla="*/ 570 h 614"/>
                <a:gd name="T30" fmla="*/ 0 w 308"/>
                <a:gd name="T31" fmla="*/ 521 h 614"/>
                <a:gd name="T32" fmla="*/ 28 w 308"/>
                <a:gd name="T33" fmla="*/ 448 h 614"/>
                <a:gd name="T34" fmla="*/ 52 w 308"/>
                <a:gd name="T35" fmla="*/ 366 h 614"/>
                <a:gd name="T36" fmla="*/ 61 w 308"/>
                <a:gd name="T37" fmla="*/ 259 h 614"/>
                <a:gd name="T38" fmla="*/ 46 w 308"/>
                <a:gd name="T39" fmla="*/ 169 h 614"/>
                <a:gd name="T40" fmla="*/ 46 w 308"/>
                <a:gd name="T41" fmla="*/ 103 h 614"/>
                <a:gd name="T42" fmla="*/ 73 w 308"/>
                <a:gd name="T43" fmla="*/ 49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8" h="614">
                  <a:moveTo>
                    <a:pt x="73" y="49"/>
                  </a:moveTo>
                  <a:lnTo>
                    <a:pt x="106" y="13"/>
                  </a:lnTo>
                  <a:lnTo>
                    <a:pt x="169" y="0"/>
                  </a:lnTo>
                  <a:lnTo>
                    <a:pt x="223" y="13"/>
                  </a:lnTo>
                  <a:lnTo>
                    <a:pt x="253" y="33"/>
                  </a:lnTo>
                  <a:lnTo>
                    <a:pt x="277" y="73"/>
                  </a:lnTo>
                  <a:lnTo>
                    <a:pt x="298" y="144"/>
                  </a:lnTo>
                  <a:lnTo>
                    <a:pt x="308" y="221"/>
                  </a:lnTo>
                  <a:lnTo>
                    <a:pt x="308" y="360"/>
                  </a:lnTo>
                  <a:lnTo>
                    <a:pt x="277" y="480"/>
                  </a:lnTo>
                  <a:lnTo>
                    <a:pt x="232" y="548"/>
                  </a:lnTo>
                  <a:lnTo>
                    <a:pt x="187" y="587"/>
                  </a:lnTo>
                  <a:lnTo>
                    <a:pt x="136" y="614"/>
                  </a:lnTo>
                  <a:lnTo>
                    <a:pt x="64" y="611"/>
                  </a:lnTo>
                  <a:lnTo>
                    <a:pt x="7" y="570"/>
                  </a:lnTo>
                  <a:lnTo>
                    <a:pt x="0" y="521"/>
                  </a:lnTo>
                  <a:lnTo>
                    <a:pt x="28" y="448"/>
                  </a:lnTo>
                  <a:lnTo>
                    <a:pt x="52" y="366"/>
                  </a:lnTo>
                  <a:lnTo>
                    <a:pt x="61" y="259"/>
                  </a:lnTo>
                  <a:lnTo>
                    <a:pt x="46" y="169"/>
                  </a:lnTo>
                  <a:lnTo>
                    <a:pt x="46" y="103"/>
                  </a:lnTo>
                  <a:lnTo>
                    <a:pt x="73" y="49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67661" name="Freeform 77">
              <a:extLst>
                <a:ext uri="{FF2B5EF4-FFF2-40B4-BE49-F238E27FC236}">
                  <a16:creationId xmlns:a16="http://schemas.microsoft.com/office/drawing/2014/main" id="{6BB8DCB2-7F80-1E71-D9E6-CD0087A47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2" y="3500"/>
              <a:ext cx="266" cy="676"/>
            </a:xfrm>
            <a:custGeom>
              <a:avLst/>
              <a:gdLst>
                <a:gd name="T0" fmla="*/ 117 w 353"/>
                <a:gd name="T1" fmla="*/ 25 h 605"/>
                <a:gd name="T2" fmla="*/ 75 w 353"/>
                <a:gd name="T3" fmla="*/ 0 h 605"/>
                <a:gd name="T4" fmla="*/ 21 w 353"/>
                <a:gd name="T5" fmla="*/ 0 h 605"/>
                <a:gd name="T6" fmla="*/ 0 w 353"/>
                <a:gd name="T7" fmla="*/ 33 h 605"/>
                <a:gd name="T8" fmla="*/ 9 w 353"/>
                <a:gd name="T9" fmla="*/ 82 h 605"/>
                <a:gd name="T10" fmla="*/ 57 w 353"/>
                <a:gd name="T11" fmla="*/ 130 h 605"/>
                <a:gd name="T12" fmla="*/ 156 w 353"/>
                <a:gd name="T13" fmla="*/ 174 h 605"/>
                <a:gd name="T14" fmla="*/ 270 w 353"/>
                <a:gd name="T15" fmla="*/ 268 h 605"/>
                <a:gd name="T16" fmla="*/ 288 w 353"/>
                <a:gd name="T17" fmla="*/ 309 h 605"/>
                <a:gd name="T18" fmla="*/ 279 w 353"/>
                <a:gd name="T19" fmla="*/ 329 h 605"/>
                <a:gd name="T20" fmla="*/ 192 w 353"/>
                <a:gd name="T21" fmla="*/ 391 h 605"/>
                <a:gd name="T22" fmla="*/ 90 w 353"/>
                <a:gd name="T23" fmla="*/ 465 h 605"/>
                <a:gd name="T24" fmla="*/ 66 w 353"/>
                <a:gd name="T25" fmla="*/ 497 h 605"/>
                <a:gd name="T26" fmla="*/ 66 w 353"/>
                <a:gd name="T27" fmla="*/ 530 h 605"/>
                <a:gd name="T28" fmla="*/ 144 w 353"/>
                <a:gd name="T29" fmla="*/ 565 h 605"/>
                <a:gd name="T30" fmla="*/ 264 w 353"/>
                <a:gd name="T31" fmla="*/ 605 h 605"/>
                <a:gd name="T32" fmla="*/ 306 w 353"/>
                <a:gd name="T33" fmla="*/ 605 h 605"/>
                <a:gd name="T34" fmla="*/ 353 w 353"/>
                <a:gd name="T35" fmla="*/ 578 h 605"/>
                <a:gd name="T36" fmla="*/ 353 w 353"/>
                <a:gd name="T37" fmla="*/ 557 h 605"/>
                <a:gd name="T38" fmla="*/ 318 w 353"/>
                <a:gd name="T39" fmla="*/ 546 h 605"/>
                <a:gd name="T40" fmla="*/ 165 w 353"/>
                <a:gd name="T41" fmla="*/ 530 h 605"/>
                <a:gd name="T42" fmla="*/ 108 w 353"/>
                <a:gd name="T43" fmla="*/ 516 h 605"/>
                <a:gd name="T44" fmla="*/ 102 w 353"/>
                <a:gd name="T45" fmla="*/ 492 h 605"/>
                <a:gd name="T46" fmla="*/ 201 w 353"/>
                <a:gd name="T47" fmla="*/ 424 h 605"/>
                <a:gd name="T48" fmla="*/ 309 w 353"/>
                <a:gd name="T49" fmla="*/ 359 h 605"/>
                <a:gd name="T50" fmla="*/ 333 w 353"/>
                <a:gd name="T51" fmla="*/ 335 h 605"/>
                <a:gd name="T52" fmla="*/ 342 w 353"/>
                <a:gd name="T53" fmla="*/ 301 h 605"/>
                <a:gd name="T54" fmla="*/ 333 w 353"/>
                <a:gd name="T55" fmla="*/ 255 h 605"/>
                <a:gd name="T56" fmla="*/ 300 w 353"/>
                <a:gd name="T57" fmla="*/ 220 h 605"/>
                <a:gd name="T58" fmla="*/ 192 w 353"/>
                <a:gd name="T59" fmla="*/ 101 h 605"/>
                <a:gd name="T60" fmla="*/ 117 w 353"/>
                <a:gd name="T61" fmla="*/ 25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53" h="605">
                  <a:moveTo>
                    <a:pt x="117" y="25"/>
                  </a:moveTo>
                  <a:lnTo>
                    <a:pt x="75" y="0"/>
                  </a:lnTo>
                  <a:lnTo>
                    <a:pt x="21" y="0"/>
                  </a:lnTo>
                  <a:lnTo>
                    <a:pt x="0" y="33"/>
                  </a:lnTo>
                  <a:lnTo>
                    <a:pt x="9" y="82"/>
                  </a:lnTo>
                  <a:lnTo>
                    <a:pt x="57" y="130"/>
                  </a:lnTo>
                  <a:lnTo>
                    <a:pt x="156" y="174"/>
                  </a:lnTo>
                  <a:lnTo>
                    <a:pt x="270" y="268"/>
                  </a:lnTo>
                  <a:lnTo>
                    <a:pt x="288" y="309"/>
                  </a:lnTo>
                  <a:lnTo>
                    <a:pt x="279" y="329"/>
                  </a:lnTo>
                  <a:lnTo>
                    <a:pt x="192" y="391"/>
                  </a:lnTo>
                  <a:lnTo>
                    <a:pt x="90" y="465"/>
                  </a:lnTo>
                  <a:lnTo>
                    <a:pt x="66" y="497"/>
                  </a:lnTo>
                  <a:lnTo>
                    <a:pt x="66" y="530"/>
                  </a:lnTo>
                  <a:lnTo>
                    <a:pt x="144" y="565"/>
                  </a:lnTo>
                  <a:lnTo>
                    <a:pt x="264" y="605"/>
                  </a:lnTo>
                  <a:lnTo>
                    <a:pt x="306" y="605"/>
                  </a:lnTo>
                  <a:lnTo>
                    <a:pt x="353" y="578"/>
                  </a:lnTo>
                  <a:lnTo>
                    <a:pt x="353" y="557"/>
                  </a:lnTo>
                  <a:lnTo>
                    <a:pt x="318" y="546"/>
                  </a:lnTo>
                  <a:lnTo>
                    <a:pt x="165" y="530"/>
                  </a:lnTo>
                  <a:lnTo>
                    <a:pt x="108" y="516"/>
                  </a:lnTo>
                  <a:lnTo>
                    <a:pt x="102" y="492"/>
                  </a:lnTo>
                  <a:lnTo>
                    <a:pt x="201" y="424"/>
                  </a:lnTo>
                  <a:lnTo>
                    <a:pt x="309" y="359"/>
                  </a:lnTo>
                  <a:lnTo>
                    <a:pt x="333" y="335"/>
                  </a:lnTo>
                  <a:lnTo>
                    <a:pt x="342" y="301"/>
                  </a:lnTo>
                  <a:lnTo>
                    <a:pt x="333" y="255"/>
                  </a:lnTo>
                  <a:lnTo>
                    <a:pt x="300" y="220"/>
                  </a:lnTo>
                  <a:lnTo>
                    <a:pt x="192" y="101"/>
                  </a:lnTo>
                  <a:lnTo>
                    <a:pt x="117" y="25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67662" name="Freeform 78">
              <a:extLst>
                <a:ext uri="{FF2B5EF4-FFF2-40B4-BE49-F238E27FC236}">
                  <a16:creationId xmlns:a16="http://schemas.microsoft.com/office/drawing/2014/main" id="{8640AA69-7E10-DBA4-D2A7-2742B20F52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1" y="3466"/>
              <a:ext cx="332" cy="720"/>
            </a:xfrm>
            <a:custGeom>
              <a:avLst/>
              <a:gdLst>
                <a:gd name="T0" fmla="*/ 238 w 439"/>
                <a:gd name="T1" fmla="*/ 87 h 644"/>
                <a:gd name="T2" fmla="*/ 309 w 439"/>
                <a:gd name="T3" fmla="*/ 32 h 644"/>
                <a:gd name="T4" fmla="*/ 375 w 439"/>
                <a:gd name="T5" fmla="*/ 0 h 644"/>
                <a:gd name="T6" fmla="*/ 417 w 439"/>
                <a:gd name="T7" fmla="*/ 5 h 644"/>
                <a:gd name="T8" fmla="*/ 439 w 439"/>
                <a:gd name="T9" fmla="*/ 32 h 644"/>
                <a:gd name="T10" fmla="*/ 439 w 439"/>
                <a:gd name="T11" fmla="*/ 62 h 644"/>
                <a:gd name="T12" fmla="*/ 426 w 439"/>
                <a:gd name="T13" fmla="*/ 95 h 644"/>
                <a:gd name="T14" fmla="*/ 381 w 439"/>
                <a:gd name="T15" fmla="*/ 114 h 644"/>
                <a:gd name="T16" fmla="*/ 290 w 439"/>
                <a:gd name="T17" fmla="*/ 160 h 644"/>
                <a:gd name="T18" fmla="*/ 235 w 439"/>
                <a:gd name="T19" fmla="*/ 217 h 644"/>
                <a:gd name="T20" fmla="*/ 199 w 439"/>
                <a:gd name="T21" fmla="*/ 285 h 644"/>
                <a:gd name="T22" fmla="*/ 190 w 439"/>
                <a:gd name="T23" fmla="*/ 325 h 644"/>
                <a:gd name="T24" fmla="*/ 238 w 439"/>
                <a:gd name="T25" fmla="*/ 375 h 644"/>
                <a:gd name="T26" fmla="*/ 290 w 439"/>
                <a:gd name="T27" fmla="*/ 446 h 644"/>
                <a:gd name="T28" fmla="*/ 327 w 439"/>
                <a:gd name="T29" fmla="*/ 511 h 644"/>
                <a:gd name="T30" fmla="*/ 336 w 439"/>
                <a:gd name="T31" fmla="*/ 552 h 644"/>
                <a:gd name="T32" fmla="*/ 336 w 439"/>
                <a:gd name="T33" fmla="*/ 576 h 644"/>
                <a:gd name="T34" fmla="*/ 312 w 439"/>
                <a:gd name="T35" fmla="*/ 592 h 644"/>
                <a:gd name="T36" fmla="*/ 235 w 439"/>
                <a:gd name="T37" fmla="*/ 595 h 644"/>
                <a:gd name="T38" fmla="*/ 120 w 439"/>
                <a:gd name="T39" fmla="*/ 619 h 644"/>
                <a:gd name="T40" fmla="*/ 99 w 439"/>
                <a:gd name="T41" fmla="*/ 641 h 644"/>
                <a:gd name="T42" fmla="*/ 81 w 439"/>
                <a:gd name="T43" fmla="*/ 644 h 644"/>
                <a:gd name="T44" fmla="*/ 0 w 439"/>
                <a:gd name="T45" fmla="*/ 619 h 644"/>
                <a:gd name="T46" fmla="*/ 0 w 439"/>
                <a:gd name="T47" fmla="*/ 595 h 644"/>
                <a:gd name="T48" fmla="*/ 36 w 439"/>
                <a:gd name="T49" fmla="*/ 576 h 644"/>
                <a:gd name="T50" fmla="*/ 181 w 439"/>
                <a:gd name="T51" fmla="*/ 552 h 644"/>
                <a:gd name="T52" fmla="*/ 257 w 439"/>
                <a:gd name="T53" fmla="*/ 560 h 644"/>
                <a:gd name="T54" fmla="*/ 294 w 439"/>
                <a:gd name="T55" fmla="*/ 560 h 644"/>
                <a:gd name="T56" fmla="*/ 303 w 439"/>
                <a:gd name="T57" fmla="*/ 546 h 644"/>
                <a:gd name="T58" fmla="*/ 272 w 439"/>
                <a:gd name="T59" fmla="*/ 486 h 644"/>
                <a:gd name="T60" fmla="*/ 208 w 439"/>
                <a:gd name="T61" fmla="*/ 408 h 644"/>
                <a:gd name="T62" fmla="*/ 163 w 439"/>
                <a:gd name="T63" fmla="*/ 351 h 644"/>
                <a:gd name="T64" fmla="*/ 145 w 439"/>
                <a:gd name="T65" fmla="*/ 317 h 644"/>
                <a:gd name="T66" fmla="*/ 145 w 439"/>
                <a:gd name="T67" fmla="*/ 268 h 644"/>
                <a:gd name="T68" fmla="*/ 175 w 439"/>
                <a:gd name="T69" fmla="*/ 187 h 644"/>
                <a:gd name="T70" fmla="*/ 202 w 439"/>
                <a:gd name="T71" fmla="*/ 136 h 644"/>
                <a:gd name="T72" fmla="*/ 238 w 439"/>
                <a:gd name="T73" fmla="*/ 8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39" h="644">
                  <a:moveTo>
                    <a:pt x="238" y="87"/>
                  </a:moveTo>
                  <a:lnTo>
                    <a:pt x="309" y="32"/>
                  </a:lnTo>
                  <a:lnTo>
                    <a:pt x="375" y="0"/>
                  </a:lnTo>
                  <a:lnTo>
                    <a:pt x="417" y="5"/>
                  </a:lnTo>
                  <a:lnTo>
                    <a:pt x="439" y="32"/>
                  </a:lnTo>
                  <a:lnTo>
                    <a:pt x="439" y="62"/>
                  </a:lnTo>
                  <a:lnTo>
                    <a:pt x="426" y="95"/>
                  </a:lnTo>
                  <a:lnTo>
                    <a:pt x="381" y="114"/>
                  </a:lnTo>
                  <a:lnTo>
                    <a:pt x="290" y="160"/>
                  </a:lnTo>
                  <a:lnTo>
                    <a:pt x="235" y="217"/>
                  </a:lnTo>
                  <a:lnTo>
                    <a:pt x="199" y="285"/>
                  </a:lnTo>
                  <a:lnTo>
                    <a:pt x="190" y="325"/>
                  </a:lnTo>
                  <a:lnTo>
                    <a:pt x="238" y="375"/>
                  </a:lnTo>
                  <a:lnTo>
                    <a:pt x="290" y="446"/>
                  </a:lnTo>
                  <a:lnTo>
                    <a:pt x="327" y="511"/>
                  </a:lnTo>
                  <a:lnTo>
                    <a:pt x="336" y="552"/>
                  </a:lnTo>
                  <a:lnTo>
                    <a:pt x="336" y="576"/>
                  </a:lnTo>
                  <a:lnTo>
                    <a:pt x="312" y="592"/>
                  </a:lnTo>
                  <a:lnTo>
                    <a:pt x="235" y="595"/>
                  </a:lnTo>
                  <a:lnTo>
                    <a:pt x="120" y="619"/>
                  </a:lnTo>
                  <a:lnTo>
                    <a:pt x="99" y="641"/>
                  </a:lnTo>
                  <a:lnTo>
                    <a:pt x="81" y="644"/>
                  </a:lnTo>
                  <a:lnTo>
                    <a:pt x="0" y="619"/>
                  </a:lnTo>
                  <a:lnTo>
                    <a:pt x="0" y="595"/>
                  </a:lnTo>
                  <a:lnTo>
                    <a:pt x="36" y="576"/>
                  </a:lnTo>
                  <a:lnTo>
                    <a:pt x="181" y="552"/>
                  </a:lnTo>
                  <a:lnTo>
                    <a:pt x="257" y="560"/>
                  </a:lnTo>
                  <a:lnTo>
                    <a:pt x="294" y="560"/>
                  </a:lnTo>
                  <a:lnTo>
                    <a:pt x="303" y="546"/>
                  </a:lnTo>
                  <a:lnTo>
                    <a:pt x="272" y="486"/>
                  </a:lnTo>
                  <a:lnTo>
                    <a:pt x="208" y="408"/>
                  </a:lnTo>
                  <a:lnTo>
                    <a:pt x="163" y="351"/>
                  </a:lnTo>
                  <a:lnTo>
                    <a:pt x="145" y="317"/>
                  </a:lnTo>
                  <a:lnTo>
                    <a:pt x="145" y="268"/>
                  </a:lnTo>
                  <a:lnTo>
                    <a:pt x="175" y="187"/>
                  </a:lnTo>
                  <a:lnTo>
                    <a:pt x="202" y="136"/>
                  </a:lnTo>
                  <a:lnTo>
                    <a:pt x="238" y="87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67663" name="Freeform 79">
              <a:extLst>
                <a:ext uri="{FF2B5EF4-FFF2-40B4-BE49-F238E27FC236}">
                  <a16:creationId xmlns:a16="http://schemas.microsoft.com/office/drawing/2014/main" id="{CB9166B1-963D-E231-9B3C-7E17C98ECF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" y="2891"/>
              <a:ext cx="448" cy="537"/>
            </a:xfrm>
            <a:custGeom>
              <a:avLst/>
              <a:gdLst>
                <a:gd name="T0" fmla="*/ 355 w 593"/>
                <a:gd name="T1" fmla="*/ 481 h 481"/>
                <a:gd name="T2" fmla="*/ 392 w 593"/>
                <a:gd name="T3" fmla="*/ 477 h 481"/>
                <a:gd name="T4" fmla="*/ 403 w 593"/>
                <a:gd name="T5" fmla="*/ 450 h 481"/>
                <a:gd name="T6" fmla="*/ 413 w 593"/>
                <a:gd name="T7" fmla="*/ 353 h 481"/>
                <a:gd name="T8" fmla="*/ 468 w 593"/>
                <a:gd name="T9" fmla="*/ 238 h 481"/>
                <a:gd name="T10" fmla="*/ 526 w 593"/>
                <a:gd name="T11" fmla="*/ 186 h 481"/>
                <a:gd name="T12" fmla="*/ 593 w 593"/>
                <a:gd name="T13" fmla="*/ 132 h 481"/>
                <a:gd name="T14" fmla="*/ 587 w 593"/>
                <a:gd name="T15" fmla="*/ 94 h 481"/>
                <a:gd name="T16" fmla="*/ 547 w 593"/>
                <a:gd name="T17" fmla="*/ 74 h 481"/>
                <a:gd name="T18" fmla="*/ 497 w 593"/>
                <a:gd name="T19" fmla="*/ 94 h 481"/>
                <a:gd name="T20" fmla="*/ 441 w 593"/>
                <a:gd name="T21" fmla="*/ 149 h 481"/>
                <a:gd name="T22" fmla="*/ 390 w 593"/>
                <a:gd name="T23" fmla="*/ 269 h 481"/>
                <a:gd name="T24" fmla="*/ 368 w 593"/>
                <a:gd name="T25" fmla="*/ 363 h 481"/>
                <a:gd name="T26" fmla="*/ 353 w 593"/>
                <a:gd name="T27" fmla="*/ 412 h 481"/>
                <a:gd name="T28" fmla="*/ 311 w 593"/>
                <a:gd name="T29" fmla="*/ 394 h 481"/>
                <a:gd name="T30" fmla="*/ 264 w 593"/>
                <a:gd name="T31" fmla="*/ 314 h 481"/>
                <a:gd name="T32" fmla="*/ 225 w 593"/>
                <a:gd name="T33" fmla="*/ 202 h 481"/>
                <a:gd name="T34" fmla="*/ 232 w 593"/>
                <a:gd name="T35" fmla="*/ 152 h 481"/>
                <a:gd name="T36" fmla="*/ 254 w 593"/>
                <a:gd name="T37" fmla="*/ 99 h 481"/>
                <a:gd name="T38" fmla="*/ 263 w 593"/>
                <a:gd name="T39" fmla="*/ 60 h 481"/>
                <a:gd name="T40" fmla="*/ 167 w 593"/>
                <a:gd name="T41" fmla="*/ 58 h 481"/>
                <a:gd name="T42" fmla="*/ 71 w 593"/>
                <a:gd name="T43" fmla="*/ 42 h 481"/>
                <a:gd name="T44" fmla="*/ 26 w 593"/>
                <a:gd name="T45" fmla="*/ 0 h 481"/>
                <a:gd name="T46" fmla="*/ 0 w 593"/>
                <a:gd name="T47" fmla="*/ 20 h 481"/>
                <a:gd name="T48" fmla="*/ 35 w 593"/>
                <a:gd name="T49" fmla="*/ 92 h 481"/>
                <a:gd name="T50" fmla="*/ 112 w 593"/>
                <a:gd name="T51" fmla="*/ 100 h 481"/>
                <a:gd name="T52" fmla="*/ 195 w 593"/>
                <a:gd name="T53" fmla="*/ 108 h 481"/>
                <a:gd name="T54" fmla="*/ 197 w 593"/>
                <a:gd name="T55" fmla="*/ 171 h 481"/>
                <a:gd name="T56" fmla="*/ 205 w 593"/>
                <a:gd name="T57" fmla="*/ 244 h 481"/>
                <a:gd name="T58" fmla="*/ 233 w 593"/>
                <a:gd name="T59" fmla="*/ 327 h 481"/>
                <a:gd name="T60" fmla="*/ 268 w 593"/>
                <a:gd name="T61" fmla="*/ 408 h 481"/>
                <a:gd name="T62" fmla="*/ 321 w 593"/>
                <a:gd name="T63" fmla="*/ 462 h 481"/>
                <a:gd name="T64" fmla="*/ 355 w 593"/>
                <a:gd name="T65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3" h="481">
                  <a:moveTo>
                    <a:pt x="355" y="481"/>
                  </a:moveTo>
                  <a:lnTo>
                    <a:pt x="392" y="477"/>
                  </a:lnTo>
                  <a:lnTo>
                    <a:pt x="403" y="450"/>
                  </a:lnTo>
                  <a:lnTo>
                    <a:pt x="413" y="353"/>
                  </a:lnTo>
                  <a:lnTo>
                    <a:pt x="468" y="238"/>
                  </a:lnTo>
                  <a:lnTo>
                    <a:pt x="526" y="186"/>
                  </a:lnTo>
                  <a:lnTo>
                    <a:pt x="593" y="132"/>
                  </a:lnTo>
                  <a:lnTo>
                    <a:pt x="587" y="94"/>
                  </a:lnTo>
                  <a:lnTo>
                    <a:pt x="547" y="74"/>
                  </a:lnTo>
                  <a:lnTo>
                    <a:pt x="497" y="94"/>
                  </a:lnTo>
                  <a:lnTo>
                    <a:pt x="441" y="149"/>
                  </a:lnTo>
                  <a:lnTo>
                    <a:pt x="390" y="269"/>
                  </a:lnTo>
                  <a:lnTo>
                    <a:pt x="368" y="363"/>
                  </a:lnTo>
                  <a:lnTo>
                    <a:pt x="353" y="412"/>
                  </a:lnTo>
                  <a:lnTo>
                    <a:pt x="311" y="394"/>
                  </a:lnTo>
                  <a:lnTo>
                    <a:pt x="264" y="314"/>
                  </a:lnTo>
                  <a:lnTo>
                    <a:pt x="225" y="202"/>
                  </a:lnTo>
                  <a:lnTo>
                    <a:pt x="232" y="152"/>
                  </a:lnTo>
                  <a:lnTo>
                    <a:pt x="254" y="99"/>
                  </a:lnTo>
                  <a:lnTo>
                    <a:pt x="263" y="60"/>
                  </a:lnTo>
                  <a:lnTo>
                    <a:pt x="167" y="58"/>
                  </a:lnTo>
                  <a:lnTo>
                    <a:pt x="71" y="42"/>
                  </a:lnTo>
                  <a:lnTo>
                    <a:pt x="26" y="0"/>
                  </a:lnTo>
                  <a:lnTo>
                    <a:pt x="0" y="20"/>
                  </a:lnTo>
                  <a:lnTo>
                    <a:pt x="35" y="92"/>
                  </a:lnTo>
                  <a:lnTo>
                    <a:pt x="112" y="100"/>
                  </a:lnTo>
                  <a:lnTo>
                    <a:pt x="195" y="108"/>
                  </a:lnTo>
                  <a:lnTo>
                    <a:pt x="197" y="171"/>
                  </a:lnTo>
                  <a:lnTo>
                    <a:pt x="205" y="244"/>
                  </a:lnTo>
                  <a:lnTo>
                    <a:pt x="233" y="327"/>
                  </a:lnTo>
                  <a:lnTo>
                    <a:pt x="268" y="408"/>
                  </a:lnTo>
                  <a:lnTo>
                    <a:pt x="321" y="462"/>
                  </a:lnTo>
                  <a:lnTo>
                    <a:pt x="355" y="481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67664" name="Freeform 80">
              <a:extLst>
                <a:ext uri="{FF2B5EF4-FFF2-40B4-BE49-F238E27FC236}">
                  <a16:creationId xmlns:a16="http://schemas.microsoft.com/office/drawing/2014/main" id="{C4D879A0-E8F0-17FD-9CC9-02D2149778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9" y="2352"/>
              <a:ext cx="257" cy="517"/>
            </a:xfrm>
            <a:custGeom>
              <a:avLst/>
              <a:gdLst>
                <a:gd name="T0" fmla="*/ 70 w 341"/>
                <a:gd name="T1" fmla="*/ 376 h 463"/>
                <a:gd name="T2" fmla="*/ 109 w 341"/>
                <a:gd name="T3" fmla="*/ 417 h 463"/>
                <a:gd name="T4" fmla="*/ 173 w 341"/>
                <a:gd name="T5" fmla="*/ 455 h 463"/>
                <a:gd name="T6" fmla="*/ 227 w 341"/>
                <a:gd name="T7" fmla="*/ 463 h 463"/>
                <a:gd name="T8" fmla="*/ 268 w 341"/>
                <a:gd name="T9" fmla="*/ 455 h 463"/>
                <a:gd name="T10" fmla="*/ 317 w 341"/>
                <a:gd name="T11" fmla="*/ 423 h 463"/>
                <a:gd name="T12" fmla="*/ 335 w 341"/>
                <a:gd name="T13" fmla="*/ 357 h 463"/>
                <a:gd name="T14" fmla="*/ 341 w 341"/>
                <a:gd name="T15" fmla="*/ 308 h 463"/>
                <a:gd name="T16" fmla="*/ 326 w 341"/>
                <a:gd name="T17" fmla="*/ 262 h 463"/>
                <a:gd name="T18" fmla="*/ 298 w 341"/>
                <a:gd name="T19" fmla="*/ 205 h 463"/>
                <a:gd name="T20" fmla="*/ 272 w 341"/>
                <a:gd name="T21" fmla="*/ 155 h 463"/>
                <a:gd name="T22" fmla="*/ 268 w 341"/>
                <a:gd name="T23" fmla="*/ 144 h 463"/>
                <a:gd name="T24" fmla="*/ 280 w 341"/>
                <a:gd name="T25" fmla="*/ 87 h 463"/>
                <a:gd name="T26" fmla="*/ 317 w 341"/>
                <a:gd name="T27" fmla="*/ 30 h 463"/>
                <a:gd name="T28" fmla="*/ 323 w 341"/>
                <a:gd name="T29" fmla="*/ 13 h 463"/>
                <a:gd name="T30" fmla="*/ 304 w 341"/>
                <a:gd name="T31" fmla="*/ 0 h 463"/>
                <a:gd name="T32" fmla="*/ 280 w 341"/>
                <a:gd name="T33" fmla="*/ 0 h 463"/>
                <a:gd name="T34" fmla="*/ 254 w 341"/>
                <a:gd name="T35" fmla="*/ 74 h 463"/>
                <a:gd name="T36" fmla="*/ 242 w 341"/>
                <a:gd name="T37" fmla="*/ 122 h 463"/>
                <a:gd name="T38" fmla="*/ 209 w 341"/>
                <a:gd name="T39" fmla="*/ 90 h 463"/>
                <a:gd name="T40" fmla="*/ 181 w 341"/>
                <a:gd name="T41" fmla="*/ 65 h 463"/>
                <a:gd name="T42" fmla="*/ 124 w 341"/>
                <a:gd name="T43" fmla="*/ 46 h 463"/>
                <a:gd name="T44" fmla="*/ 82 w 341"/>
                <a:gd name="T45" fmla="*/ 46 h 463"/>
                <a:gd name="T46" fmla="*/ 18 w 341"/>
                <a:gd name="T47" fmla="*/ 74 h 463"/>
                <a:gd name="T48" fmla="*/ 0 w 341"/>
                <a:gd name="T49" fmla="*/ 152 h 463"/>
                <a:gd name="T50" fmla="*/ 15 w 341"/>
                <a:gd name="T51" fmla="*/ 254 h 463"/>
                <a:gd name="T52" fmla="*/ 43 w 341"/>
                <a:gd name="T53" fmla="*/ 349 h 463"/>
                <a:gd name="T54" fmla="*/ 70 w 341"/>
                <a:gd name="T55" fmla="*/ 376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41" h="463">
                  <a:moveTo>
                    <a:pt x="70" y="376"/>
                  </a:moveTo>
                  <a:lnTo>
                    <a:pt x="109" y="417"/>
                  </a:lnTo>
                  <a:lnTo>
                    <a:pt x="173" y="455"/>
                  </a:lnTo>
                  <a:lnTo>
                    <a:pt x="227" y="463"/>
                  </a:lnTo>
                  <a:lnTo>
                    <a:pt x="268" y="455"/>
                  </a:lnTo>
                  <a:lnTo>
                    <a:pt x="317" y="423"/>
                  </a:lnTo>
                  <a:lnTo>
                    <a:pt x="335" y="357"/>
                  </a:lnTo>
                  <a:lnTo>
                    <a:pt x="341" y="308"/>
                  </a:lnTo>
                  <a:lnTo>
                    <a:pt x="326" y="262"/>
                  </a:lnTo>
                  <a:lnTo>
                    <a:pt x="298" y="205"/>
                  </a:lnTo>
                  <a:lnTo>
                    <a:pt x="272" y="155"/>
                  </a:lnTo>
                  <a:lnTo>
                    <a:pt x="268" y="144"/>
                  </a:lnTo>
                  <a:lnTo>
                    <a:pt x="280" y="87"/>
                  </a:lnTo>
                  <a:lnTo>
                    <a:pt x="317" y="30"/>
                  </a:lnTo>
                  <a:lnTo>
                    <a:pt x="323" y="13"/>
                  </a:lnTo>
                  <a:lnTo>
                    <a:pt x="304" y="0"/>
                  </a:lnTo>
                  <a:lnTo>
                    <a:pt x="280" y="0"/>
                  </a:lnTo>
                  <a:lnTo>
                    <a:pt x="254" y="74"/>
                  </a:lnTo>
                  <a:lnTo>
                    <a:pt x="242" y="122"/>
                  </a:lnTo>
                  <a:lnTo>
                    <a:pt x="209" y="90"/>
                  </a:lnTo>
                  <a:lnTo>
                    <a:pt x="181" y="65"/>
                  </a:lnTo>
                  <a:lnTo>
                    <a:pt x="124" y="46"/>
                  </a:lnTo>
                  <a:lnTo>
                    <a:pt x="82" y="46"/>
                  </a:lnTo>
                  <a:lnTo>
                    <a:pt x="18" y="74"/>
                  </a:lnTo>
                  <a:lnTo>
                    <a:pt x="0" y="152"/>
                  </a:lnTo>
                  <a:lnTo>
                    <a:pt x="15" y="254"/>
                  </a:lnTo>
                  <a:lnTo>
                    <a:pt x="43" y="349"/>
                  </a:lnTo>
                  <a:lnTo>
                    <a:pt x="70" y="376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67665" name="Freeform 81">
              <a:extLst>
                <a:ext uri="{FF2B5EF4-FFF2-40B4-BE49-F238E27FC236}">
                  <a16:creationId xmlns:a16="http://schemas.microsoft.com/office/drawing/2014/main" id="{0F97C913-9D7D-900C-2C90-80C9D42DCE0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020" y="2879"/>
              <a:ext cx="447" cy="537"/>
            </a:xfrm>
            <a:custGeom>
              <a:avLst/>
              <a:gdLst>
                <a:gd name="T0" fmla="*/ 355 w 593"/>
                <a:gd name="T1" fmla="*/ 481 h 481"/>
                <a:gd name="T2" fmla="*/ 392 w 593"/>
                <a:gd name="T3" fmla="*/ 477 h 481"/>
                <a:gd name="T4" fmla="*/ 403 w 593"/>
                <a:gd name="T5" fmla="*/ 450 h 481"/>
                <a:gd name="T6" fmla="*/ 413 w 593"/>
                <a:gd name="T7" fmla="*/ 353 h 481"/>
                <a:gd name="T8" fmla="*/ 468 w 593"/>
                <a:gd name="T9" fmla="*/ 238 h 481"/>
                <a:gd name="T10" fmla="*/ 526 w 593"/>
                <a:gd name="T11" fmla="*/ 186 h 481"/>
                <a:gd name="T12" fmla="*/ 593 w 593"/>
                <a:gd name="T13" fmla="*/ 132 h 481"/>
                <a:gd name="T14" fmla="*/ 587 w 593"/>
                <a:gd name="T15" fmla="*/ 94 h 481"/>
                <a:gd name="T16" fmla="*/ 547 w 593"/>
                <a:gd name="T17" fmla="*/ 74 h 481"/>
                <a:gd name="T18" fmla="*/ 497 w 593"/>
                <a:gd name="T19" fmla="*/ 94 h 481"/>
                <a:gd name="T20" fmla="*/ 441 w 593"/>
                <a:gd name="T21" fmla="*/ 149 h 481"/>
                <a:gd name="T22" fmla="*/ 390 w 593"/>
                <a:gd name="T23" fmla="*/ 269 h 481"/>
                <a:gd name="T24" fmla="*/ 368 w 593"/>
                <a:gd name="T25" fmla="*/ 363 h 481"/>
                <a:gd name="T26" fmla="*/ 353 w 593"/>
                <a:gd name="T27" fmla="*/ 412 h 481"/>
                <a:gd name="T28" fmla="*/ 311 w 593"/>
                <a:gd name="T29" fmla="*/ 394 h 481"/>
                <a:gd name="T30" fmla="*/ 264 w 593"/>
                <a:gd name="T31" fmla="*/ 314 h 481"/>
                <a:gd name="T32" fmla="*/ 225 w 593"/>
                <a:gd name="T33" fmla="*/ 202 h 481"/>
                <a:gd name="T34" fmla="*/ 232 w 593"/>
                <a:gd name="T35" fmla="*/ 152 h 481"/>
                <a:gd name="T36" fmla="*/ 254 w 593"/>
                <a:gd name="T37" fmla="*/ 99 h 481"/>
                <a:gd name="T38" fmla="*/ 263 w 593"/>
                <a:gd name="T39" fmla="*/ 60 h 481"/>
                <a:gd name="T40" fmla="*/ 167 w 593"/>
                <a:gd name="T41" fmla="*/ 58 h 481"/>
                <a:gd name="T42" fmla="*/ 71 w 593"/>
                <a:gd name="T43" fmla="*/ 42 h 481"/>
                <a:gd name="T44" fmla="*/ 26 w 593"/>
                <a:gd name="T45" fmla="*/ 0 h 481"/>
                <a:gd name="T46" fmla="*/ 0 w 593"/>
                <a:gd name="T47" fmla="*/ 20 h 481"/>
                <a:gd name="T48" fmla="*/ 35 w 593"/>
                <a:gd name="T49" fmla="*/ 92 h 481"/>
                <a:gd name="T50" fmla="*/ 112 w 593"/>
                <a:gd name="T51" fmla="*/ 100 h 481"/>
                <a:gd name="T52" fmla="*/ 195 w 593"/>
                <a:gd name="T53" fmla="*/ 108 h 481"/>
                <a:gd name="T54" fmla="*/ 197 w 593"/>
                <a:gd name="T55" fmla="*/ 171 h 481"/>
                <a:gd name="T56" fmla="*/ 205 w 593"/>
                <a:gd name="T57" fmla="*/ 244 h 481"/>
                <a:gd name="T58" fmla="*/ 233 w 593"/>
                <a:gd name="T59" fmla="*/ 327 h 481"/>
                <a:gd name="T60" fmla="*/ 268 w 593"/>
                <a:gd name="T61" fmla="*/ 408 h 481"/>
                <a:gd name="T62" fmla="*/ 321 w 593"/>
                <a:gd name="T63" fmla="*/ 462 h 481"/>
                <a:gd name="T64" fmla="*/ 355 w 593"/>
                <a:gd name="T65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3" h="481">
                  <a:moveTo>
                    <a:pt x="355" y="481"/>
                  </a:moveTo>
                  <a:lnTo>
                    <a:pt x="392" y="477"/>
                  </a:lnTo>
                  <a:lnTo>
                    <a:pt x="403" y="450"/>
                  </a:lnTo>
                  <a:lnTo>
                    <a:pt x="413" y="353"/>
                  </a:lnTo>
                  <a:lnTo>
                    <a:pt x="468" y="238"/>
                  </a:lnTo>
                  <a:lnTo>
                    <a:pt x="526" y="186"/>
                  </a:lnTo>
                  <a:lnTo>
                    <a:pt x="593" y="132"/>
                  </a:lnTo>
                  <a:lnTo>
                    <a:pt x="587" y="94"/>
                  </a:lnTo>
                  <a:lnTo>
                    <a:pt x="547" y="74"/>
                  </a:lnTo>
                  <a:lnTo>
                    <a:pt x="497" y="94"/>
                  </a:lnTo>
                  <a:lnTo>
                    <a:pt x="441" y="149"/>
                  </a:lnTo>
                  <a:lnTo>
                    <a:pt x="390" y="269"/>
                  </a:lnTo>
                  <a:lnTo>
                    <a:pt x="368" y="363"/>
                  </a:lnTo>
                  <a:lnTo>
                    <a:pt x="353" y="412"/>
                  </a:lnTo>
                  <a:lnTo>
                    <a:pt x="311" y="394"/>
                  </a:lnTo>
                  <a:lnTo>
                    <a:pt x="264" y="314"/>
                  </a:lnTo>
                  <a:lnTo>
                    <a:pt x="225" y="202"/>
                  </a:lnTo>
                  <a:lnTo>
                    <a:pt x="232" y="152"/>
                  </a:lnTo>
                  <a:lnTo>
                    <a:pt x="254" y="99"/>
                  </a:lnTo>
                  <a:lnTo>
                    <a:pt x="263" y="60"/>
                  </a:lnTo>
                  <a:lnTo>
                    <a:pt x="167" y="58"/>
                  </a:lnTo>
                  <a:lnTo>
                    <a:pt x="71" y="42"/>
                  </a:lnTo>
                  <a:lnTo>
                    <a:pt x="26" y="0"/>
                  </a:lnTo>
                  <a:lnTo>
                    <a:pt x="0" y="20"/>
                  </a:lnTo>
                  <a:lnTo>
                    <a:pt x="35" y="92"/>
                  </a:lnTo>
                  <a:lnTo>
                    <a:pt x="112" y="100"/>
                  </a:lnTo>
                  <a:lnTo>
                    <a:pt x="195" y="108"/>
                  </a:lnTo>
                  <a:lnTo>
                    <a:pt x="197" y="171"/>
                  </a:lnTo>
                  <a:lnTo>
                    <a:pt x="205" y="244"/>
                  </a:lnTo>
                  <a:lnTo>
                    <a:pt x="233" y="327"/>
                  </a:lnTo>
                  <a:lnTo>
                    <a:pt x="268" y="408"/>
                  </a:lnTo>
                  <a:lnTo>
                    <a:pt x="321" y="462"/>
                  </a:lnTo>
                  <a:lnTo>
                    <a:pt x="355" y="481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67666" name="Group 82">
            <a:extLst>
              <a:ext uri="{FF2B5EF4-FFF2-40B4-BE49-F238E27FC236}">
                <a16:creationId xmlns:a16="http://schemas.microsoft.com/office/drawing/2014/main" id="{D82F3AB4-1C2E-5BB0-3A29-18A1AD8C8667}"/>
              </a:ext>
            </a:extLst>
          </p:cNvPr>
          <p:cNvGrpSpPr>
            <a:grpSpLocks/>
          </p:cNvGrpSpPr>
          <p:nvPr/>
        </p:nvGrpSpPr>
        <p:grpSpPr bwMode="auto">
          <a:xfrm>
            <a:off x="6248400" y="2438400"/>
            <a:ext cx="376238" cy="2060575"/>
            <a:chOff x="3247" y="871"/>
            <a:chExt cx="124" cy="680"/>
          </a:xfrm>
        </p:grpSpPr>
        <p:sp>
          <p:nvSpPr>
            <p:cNvPr id="67667" name="Oval 83">
              <a:extLst>
                <a:ext uri="{FF2B5EF4-FFF2-40B4-BE49-F238E27FC236}">
                  <a16:creationId xmlns:a16="http://schemas.microsoft.com/office/drawing/2014/main" id="{A170A5A1-F926-5D74-EDFE-28CE14D981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5" y="871"/>
              <a:ext cx="54" cy="121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67668" name="Line 84">
              <a:extLst>
                <a:ext uri="{FF2B5EF4-FFF2-40B4-BE49-F238E27FC236}">
                  <a16:creationId xmlns:a16="http://schemas.microsoft.com/office/drawing/2014/main" id="{6EDFC5F1-2053-430C-9635-D39E7935A2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1" y="1003"/>
              <a:ext cx="0" cy="27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67669" name="Line 85">
              <a:extLst>
                <a:ext uri="{FF2B5EF4-FFF2-40B4-BE49-F238E27FC236}">
                  <a16:creationId xmlns:a16="http://schemas.microsoft.com/office/drawing/2014/main" id="{425F1F3B-83F0-3915-5C8B-E1B5FB1D53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50" y="1274"/>
              <a:ext cx="22" cy="1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67670" name="Line 86">
              <a:extLst>
                <a:ext uri="{FF2B5EF4-FFF2-40B4-BE49-F238E27FC236}">
                  <a16:creationId xmlns:a16="http://schemas.microsoft.com/office/drawing/2014/main" id="{E0C837A0-DB46-4350-AD30-DF914F6441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7" y="1052"/>
              <a:ext cx="10" cy="20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67671" name="Line 87">
              <a:extLst>
                <a:ext uri="{FF2B5EF4-FFF2-40B4-BE49-F238E27FC236}">
                  <a16:creationId xmlns:a16="http://schemas.microsoft.com/office/drawing/2014/main" id="{77406791-540E-CA7B-AE9F-F640256800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5" y="1284"/>
              <a:ext cx="29" cy="26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67672" name="Line 88">
              <a:extLst>
                <a:ext uri="{FF2B5EF4-FFF2-40B4-BE49-F238E27FC236}">
                  <a16:creationId xmlns:a16="http://schemas.microsoft.com/office/drawing/2014/main" id="{39E8F993-352A-BA2E-A39A-BCB1C620F6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4" y="1051"/>
              <a:ext cx="57" cy="1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67673" name="Arc 89">
              <a:extLst>
                <a:ext uri="{FF2B5EF4-FFF2-40B4-BE49-F238E27FC236}">
                  <a16:creationId xmlns:a16="http://schemas.microsoft.com/office/drawing/2014/main" id="{A44BF847-1578-E4CB-D656-C676254DA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4" y="1026"/>
              <a:ext cx="42" cy="41"/>
            </a:xfrm>
            <a:custGeom>
              <a:avLst/>
              <a:gdLst>
                <a:gd name="G0" fmla="+- 0 0 0"/>
                <a:gd name="G1" fmla="+- 21085 0 0"/>
                <a:gd name="G2" fmla="+- 21600 0 0"/>
                <a:gd name="T0" fmla="*/ 4689 w 20001"/>
                <a:gd name="T1" fmla="*/ 0 h 21085"/>
                <a:gd name="T2" fmla="*/ 20001 w 20001"/>
                <a:gd name="T3" fmla="*/ 12928 h 21085"/>
                <a:gd name="T4" fmla="*/ 0 w 20001"/>
                <a:gd name="T5" fmla="*/ 21085 h 2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01" h="21085" fill="none" extrusionOk="0">
                  <a:moveTo>
                    <a:pt x="4688" y="0"/>
                  </a:moveTo>
                  <a:cubicBezTo>
                    <a:pt x="11604" y="1537"/>
                    <a:pt x="17325" y="6368"/>
                    <a:pt x="20000" y="12928"/>
                  </a:cubicBezTo>
                </a:path>
                <a:path w="20001" h="21085" stroke="0" extrusionOk="0">
                  <a:moveTo>
                    <a:pt x="4688" y="0"/>
                  </a:moveTo>
                  <a:cubicBezTo>
                    <a:pt x="11604" y="1537"/>
                    <a:pt x="17325" y="6368"/>
                    <a:pt x="20000" y="12928"/>
                  </a:cubicBezTo>
                  <a:lnTo>
                    <a:pt x="0" y="21085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67674" name="Arc 90">
              <a:extLst>
                <a:ext uri="{FF2B5EF4-FFF2-40B4-BE49-F238E27FC236}">
                  <a16:creationId xmlns:a16="http://schemas.microsoft.com/office/drawing/2014/main" id="{8A002341-2D06-2FBC-F8CB-7A1044E939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7" y="1026"/>
              <a:ext cx="42" cy="41"/>
            </a:xfrm>
            <a:custGeom>
              <a:avLst/>
              <a:gdLst>
                <a:gd name="G0" fmla="+- 20097 0 0"/>
                <a:gd name="G1" fmla="+- 20968 0 0"/>
                <a:gd name="G2" fmla="+- 21600 0 0"/>
                <a:gd name="T0" fmla="*/ 0 w 20097"/>
                <a:gd name="T1" fmla="*/ 13050 h 20968"/>
                <a:gd name="T2" fmla="*/ 14910 w 20097"/>
                <a:gd name="T3" fmla="*/ 0 h 20968"/>
                <a:gd name="T4" fmla="*/ 20097 w 20097"/>
                <a:gd name="T5" fmla="*/ 20968 h 20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97" h="20968" fill="none" extrusionOk="0">
                  <a:moveTo>
                    <a:pt x="0" y="13050"/>
                  </a:moveTo>
                  <a:cubicBezTo>
                    <a:pt x="2564" y="6542"/>
                    <a:pt x="8120" y="1679"/>
                    <a:pt x="14910" y="0"/>
                  </a:cubicBezTo>
                </a:path>
                <a:path w="20097" h="20968" stroke="0" extrusionOk="0">
                  <a:moveTo>
                    <a:pt x="0" y="13050"/>
                  </a:moveTo>
                  <a:cubicBezTo>
                    <a:pt x="2564" y="6542"/>
                    <a:pt x="8120" y="1679"/>
                    <a:pt x="14910" y="0"/>
                  </a:cubicBezTo>
                  <a:lnTo>
                    <a:pt x="20097" y="20968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2050">
            <a:extLst>
              <a:ext uri="{FF2B5EF4-FFF2-40B4-BE49-F238E27FC236}">
                <a16:creationId xmlns:a16="http://schemas.microsoft.com/office/drawing/2014/main" id="{C2FE066E-4D23-3CD5-9612-F6D7AB03F75B}"/>
              </a:ext>
            </a:extLst>
          </p:cNvPr>
          <p:cNvGrpSpPr>
            <a:grpSpLocks/>
          </p:cNvGrpSpPr>
          <p:nvPr/>
        </p:nvGrpSpPr>
        <p:grpSpPr bwMode="auto">
          <a:xfrm>
            <a:off x="3733800" y="3762375"/>
            <a:ext cx="1878013" cy="3095625"/>
            <a:chOff x="2112" y="1228"/>
            <a:chExt cx="1766" cy="2910"/>
          </a:xfrm>
        </p:grpSpPr>
        <p:sp>
          <p:nvSpPr>
            <p:cNvPr id="29699" name="Freeform 2051">
              <a:extLst>
                <a:ext uri="{FF2B5EF4-FFF2-40B4-BE49-F238E27FC236}">
                  <a16:creationId xmlns:a16="http://schemas.microsoft.com/office/drawing/2014/main" id="{CE1D469C-D893-C4AC-7371-E502E96FF4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6" y="2081"/>
              <a:ext cx="369" cy="1089"/>
            </a:xfrm>
            <a:custGeom>
              <a:avLst/>
              <a:gdLst>
                <a:gd name="T0" fmla="*/ 73 w 308"/>
                <a:gd name="T1" fmla="*/ 49 h 614"/>
                <a:gd name="T2" fmla="*/ 106 w 308"/>
                <a:gd name="T3" fmla="*/ 13 h 614"/>
                <a:gd name="T4" fmla="*/ 169 w 308"/>
                <a:gd name="T5" fmla="*/ 0 h 614"/>
                <a:gd name="T6" fmla="*/ 223 w 308"/>
                <a:gd name="T7" fmla="*/ 13 h 614"/>
                <a:gd name="T8" fmla="*/ 253 w 308"/>
                <a:gd name="T9" fmla="*/ 33 h 614"/>
                <a:gd name="T10" fmla="*/ 277 w 308"/>
                <a:gd name="T11" fmla="*/ 73 h 614"/>
                <a:gd name="T12" fmla="*/ 298 w 308"/>
                <a:gd name="T13" fmla="*/ 144 h 614"/>
                <a:gd name="T14" fmla="*/ 308 w 308"/>
                <a:gd name="T15" fmla="*/ 221 h 614"/>
                <a:gd name="T16" fmla="*/ 308 w 308"/>
                <a:gd name="T17" fmla="*/ 360 h 614"/>
                <a:gd name="T18" fmla="*/ 277 w 308"/>
                <a:gd name="T19" fmla="*/ 480 h 614"/>
                <a:gd name="T20" fmla="*/ 232 w 308"/>
                <a:gd name="T21" fmla="*/ 548 h 614"/>
                <a:gd name="T22" fmla="*/ 187 w 308"/>
                <a:gd name="T23" fmla="*/ 587 h 614"/>
                <a:gd name="T24" fmla="*/ 136 w 308"/>
                <a:gd name="T25" fmla="*/ 614 h 614"/>
                <a:gd name="T26" fmla="*/ 64 w 308"/>
                <a:gd name="T27" fmla="*/ 611 h 614"/>
                <a:gd name="T28" fmla="*/ 7 w 308"/>
                <a:gd name="T29" fmla="*/ 570 h 614"/>
                <a:gd name="T30" fmla="*/ 0 w 308"/>
                <a:gd name="T31" fmla="*/ 521 h 614"/>
                <a:gd name="T32" fmla="*/ 28 w 308"/>
                <a:gd name="T33" fmla="*/ 448 h 614"/>
                <a:gd name="T34" fmla="*/ 52 w 308"/>
                <a:gd name="T35" fmla="*/ 366 h 614"/>
                <a:gd name="T36" fmla="*/ 61 w 308"/>
                <a:gd name="T37" fmla="*/ 259 h 614"/>
                <a:gd name="T38" fmla="*/ 46 w 308"/>
                <a:gd name="T39" fmla="*/ 169 h 614"/>
                <a:gd name="T40" fmla="*/ 46 w 308"/>
                <a:gd name="T41" fmla="*/ 103 h 614"/>
                <a:gd name="T42" fmla="*/ 73 w 308"/>
                <a:gd name="T43" fmla="*/ 49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8" h="614">
                  <a:moveTo>
                    <a:pt x="73" y="49"/>
                  </a:moveTo>
                  <a:lnTo>
                    <a:pt x="106" y="13"/>
                  </a:lnTo>
                  <a:lnTo>
                    <a:pt x="169" y="0"/>
                  </a:lnTo>
                  <a:lnTo>
                    <a:pt x="223" y="13"/>
                  </a:lnTo>
                  <a:lnTo>
                    <a:pt x="253" y="33"/>
                  </a:lnTo>
                  <a:lnTo>
                    <a:pt x="277" y="73"/>
                  </a:lnTo>
                  <a:lnTo>
                    <a:pt x="298" y="144"/>
                  </a:lnTo>
                  <a:lnTo>
                    <a:pt x="308" y="221"/>
                  </a:lnTo>
                  <a:lnTo>
                    <a:pt x="308" y="360"/>
                  </a:lnTo>
                  <a:lnTo>
                    <a:pt x="277" y="480"/>
                  </a:lnTo>
                  <a:lnTo>
                    <a:pt x="232" y="548"/>
                  </a:lnTo>
                  <a:lnTo>
                    <a:pt x="187" y="587"/>
                  </a:lnTo>
                  <a:lnTo>
                    <a:pt x="136" y="614"/>
                  </a:lnTo>
                  <a:lnTo>
                    <a:pt x="64" y="611"/>
                  </a:lnTo>
                  <a:lnTo>
                    <a:pt x="7" y="570"/>
                  </a:lnTo>
                  <a:lnTo>
                    <a:pt x="0" y="521"/>
                  </a:lnTo>
                  <a:lnTo>
                    <a:pt x="28" y="448"/>
                  </a:lnTo>
                  <a:lnTo>
                    <a:pt x="52" y="366"/>
                  </a:lnTo>
                  <a:lnTo>
                    <a:pt x="61" y="259"/>
                  </a:lnTo>
                  <a:lnTo>
                    <a:pt x="46" y="169"/>
                  </a:lnTo>
                  <a:lnTo>
                    <a:pt x="46" y="103"/>
                  </a:lnTo>
                  <a:lnTo>
                    <a:pt x="73" y="49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9700" name="Freeform 2052">
              <a:extLst>
                <a:ext uri="{FF2B5EF4-FFF2-40B4-BE49-F238E27FC236}">
                  <a16:creationId xmlns:a16="http://schemas.microsoft.com/office/drawing/2014/main" id="{A4619E25-2CBA-10D5-D36F-2CB59925E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9" y="3049"/>
              <a:ext cx="423" cy="1073"/>
            </a:xfrm>
            <a:custGeom>
              <a:avLst/>
              <a:gdLst>
                <a:gd name="T0" fmla="*/ 117 w 353"/>
                <a:gd name="T1" fmla="*/ 25 h 605"/>
                <a:gd name="T2" fmla="*/ 75 w 353"/>
                <a:gd name="T3" fmla="*/ 0 h 605"/>
                <a:gd name="T4" fmla="*/ 21 w 353"/>
                <a:gd name="T5" fmla="*/ 0 h 605"/>
                <a:gd name="T6" fmla="*/ 0 w 353"/>
                <a:gd name="T7" fmla="*/ 33 h 605"/>
                <a:gd name="T8" fmla="*/ 9 w 353"/>
                <a:gd name="T9" fmla="*/ 82 h 605"/>
                <a:gd name="T10" fmla="*/ 57 w 353"/>
                <a:gd name="T11" fmla="*/ 130 h 605"/>
                <a:gd name="T12" fmla="*/ 156 w 353"/>
                <a:gd name="T13" fmla="*/ 174 h 605"/>
                <a:gd name="T14" fmla="*/ 270 w 353"/>
                <a:gd name="T15" fmla="*/ 268 h 605"/>
                <a:gd name="T16" fmla="*/ 288 w 353"/>
                <a:gd name="T17" fmla="*/ 309 h 605"/>
                <a:gd name="T18" fmla="*/ 279 w 353"/>
                <a:gd name="T19" fmla="*/ 329 h 605"/>
                <a:gd name="T20" fmla="*/ 192 w 353"/>
                <a:gd name="T21" fmla="*/ 391 h 605"/>
                <a:gd name="T22" fmla="*/ 90 w 353"/>
                <a:gd name="T23" fmla="*/ 465 h 605"/>
                <a:gd name="T24" fmla="*/ 66 w 353"/>
                <a:gd name="T25" fmla="*/ 497 h 605"/>
                <a:gd name="T26" fmla="*/ 66 w 353"/>
                <a:gd name="T27" fmla="*/ 530 h 605"/>
                <a:gd name="T28" fmla="*/ 144 w 353"/>
                <a:gd name="T29" fmla="*/ 565 h 605"/>
                <a:gd name="T30" fmla="*/ 264 w 353"/>
                <a:gd name="T31" fmla="*/ 605 h 605"/>
                <a:gd name="T32" fmla="*/ 306 w 353"/>
                <a:gd name="T33" fmla="*/ 605 h 605"/>
                <a:gd name="T34" fmla="*/ 353 w 353"/>
                <a:gd name="T35" fmla="*/ 578 h 605"/>
                <a:gd name="T36" fmla="*/ 353 w 353"/>
                <a:gd name="T37" fmla="*/ 557 h 605"/>
                <a:gd name="T38" fmla="*/ 318 w 353"/>
                <a:gd name="T39" fmla="*/ 546 h 605"/>
                <a:gd name="T40" fmla="*/ 165 w 353"/>
                <a:gd name="T41" fmla="*/ 530 h 605"/>
                <a:gd name="T42" fmla="*/ 108 w 353"/>
                <a:gd name="T43" fmla="*/ 516 h 605"/>
                <a:gd name="T44" fmla="*/ 102 w 353"/>
                <a:gd name="T45" fmla="*/ 492 h 605"/>
                <a:gd name="T46" fmla="*/ 201 w 353"/>
                <a:gd name="T47" fmla="*/ 424 h 605"/>
                <a:gd name="T48" fmla="*/ 309 w 353"/>
                <a:gd name="T49" fmla="*/ 359 h 605"/>
                <a:gd name="T50" fmla="*/ 333 w 353"/>
                <a:gd name="T51" fmla="*/ 335 h 605"/>
                <a:gd name="T52" fmla="*/ 342 w 353"/>
                <a:gd name="T53" fmla="*/ 301 h 605"/>
                <a:gd name="T54" fmla="*/ 333 w 353"/>
                <a:gd name="T55" fmla="*/ 255 h 605"/>
                <a:gd name="T56" fmla="*/ 300 w 353"/>
                <a:gd name="T57" fmla="*/ 220 h 605"/>
                <a:gd name="T58" fmla="*/ 192 w 353"/>
                <a:gd name="T59" fmla="*/ 101 h 605"/>
                <a:gd name="T60" fmla="*/ 117 w 353"/>
                <a:gd name="T61" fmla="*/ 25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53" h="605">
                  <a:moveTo>
                    <a:pt x="117" y="25"/>
                  </a:moveTo>
                  <a:lnTo>
                    <a:pt x="75" y="0"/>
                  </a:lnTo>
                  <a:lnTo>
                    <a:pt x="21" y="0"/>
                  </a:lnTo>
                  <a:lnTo>
                    <a:pt x="0" y="33"/>
                  </a:lnTo>
                  <a:lnTo>
                    <a:pt x="9" y="82"/>
                  </a:lnTo>
                  <a:lnTo>
                    <a:pt x="57" y="130"/>
                  </a:lnTo>
                  <a:lnTo>
                    <a:pt x="156" y="174"/>
                  </a:lnTo>
                  <a:lnTo>
                    <a:pt x="270" y="268"/>
                  </a:lnTo>
                  <a:lnTo>
                    <a:pt x="288" y="309"/>
                  </a:lnTo>
                  <a:lnTo>
                    <a:pt x="279" y="329"/>
                  </a:lnTo>
                  <a:lnTo>
                    <a:pt x="192" y="391"/>
                  </a:lnTo>
                  <a:lnTo>
                    <a:pt x="90" y="465"/>
                  </a:lnTo>
                  <a:lnTo>
                    <a:pt x="66" y="497"/>
                  </a:lnTo>
                  <a:lnTo>
                    <a:pt x="66" y="530"/>
                  </a:lnTo>
                  <a:lnTo>
                    <a:pt x="144" y="565"/>
                  </a:lnTo>
                  <a:lnTo>
                    <a:pt x="264" y="605"/>
                  </a:lnTo>
                  <a:lnTo>
                    <a:pt x="306" y="605"/>
                  </a:lnTo>
                  <a:lnTo>
                    <a:pt x="353" y="578"/>
                  </a:lnTo>
                  <a:lnTo>
                    <a:pt x="353" y="557"/>
                  </a:lnTo>
                  <a:lnTo>
                    <a:pt x="318" y="546"/>
                  </a:lnTo>
                  <a:lnTo>
                    <a:pt x="165" y="530"/>
                  </a:lnTo>
                  <a:lnTo>
                    <a:pt x="108" y="516"/>
                  </a:lnTo>
                  <a:lnTo>
                    <a:pt x="102" y="492"/>
                  </a:lnTo>
                  <a:lnTo>
                    <a:pt x="201" y="424"/>
                  </a:lnTo>
                  <a:lnTo>
                    <a:pt x="309" y="359"/>
                  </a:lnTo>
                  <a:lnTo>
                    <a:pt x="333" y="335"/>
                  </a:lnTo>
                  <a:lnTo>
                    <a:pt x="342" y="301"/>
                  </a:lnTo>
                  <a:lnTo>
                    <a:pt x="333" y="255"/>
                  </a:lnTo>
                  <a:lnTo>
                    <a:pt x="300" y="220"/>
                  </a:lnTo>
                  <a:lnTo>
                    <a:pt x="192" y="101"/>
                  </a:lnTo>
                  <a:lnTo>
                    <a:pt x="117" y="25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9701" name="Freeform 2053">
              <a:extLst>
                <a:ext uri="{FF2B5EF4-FFF2-40B4-BE49-F238E27FC236}">
                  <a16:creationId xmlns:a16="http://schemas.microsoft.com/office/drawing/2014/main" id="{0B5ED370-684B-81B7-5513-7E9745C461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3" y="2996"/>
              <a:ext cx="526" cy="1142"/>
            </a:xfrm>
            <a:custGeom>
              <a:avLst/>
              <a:gdLst>
                <a:gd name="T0" fmla="*/ 238 w 439"/>
                <a:gd name="T1" fmla="*/ 87 h 644"/>
                <a:gd name="T2" fmla="*/ 309 w 439"/>
                <a:gd name="T3" fmla="*/ 32 h 644"/>
                <a:gd name="T4" fmla="*/ 375 w 439"/>
                <a:gd name="T5" fmla="*/ 0 h 644"/>
                <a:gd name="T6" fmla="*/ 417 w 439"/>
                <a:gd name="T7" fmla="*/ 5 h 644"/>
                <a:gd name="T8" fmla="*/ 439 w 439"/>
                <a:gd name="T9" fmla="*/ 32 h 644"/>
                <a:gd name="T10" fmla="*/ 439 w 439"/>
                <a:gd name="T11" fmla="*/ 62 h 644"/>
                <a:gd name="T12" fmla="*/ 426 w 439"/>
                <a:gd name="T13" fmla="*/ 95 h 644"/>
                <a:gd name="T14" fmla="*/ 381 w 439"/>
                <a:gd name="T15" fmla="*/ 114 h 644"/>
                <a:gd name="T16" fmla="*/ 290 w 439"/>
                <a:gd name="T17" fmla="*/ 160 h 644"/>
                <a:gd name="T18" fmla="*/ 235 w 439"/>
                <a:gd name="T19" fmla="*/ 217 h 644"/>
                <a:gd name="T20" fmla="*/ 199 w 439"/>
                <a:gd name="T21" fmla="*/ 285 h 644"/>
                <a:gd name="T22" fmla="*/ 190 w 439"/>
                <a:gd name="T23" fmla="*/ 325 h 644"/>
                <a:gd name="T24" fmla="*/ 238 w 439"/>
                <a:gd name="T25" fmla="*/ 375 h 644"/>
                <a:gd name="T26" fmla="*/ 290 w 439"/>
                <a:gd name="T27" fmla="*/ 446 h 644"/>
                <a:gd name="T28" fmla="*/ 327 w 439"/>
                <a:gd name="T29" fmla="*/ 511 h 644"/>
                <a:gd name="T30" fmla="*/ 336 w 439"/>
                <a:gd name="T31" fmla="*/ 552 h 644"/>
                <a:gd name="T32" fmla="*/ 336 w 439"/>
                <a:gd name="T33" fmla="*/ 576 h 644"/>
                <a:gd name="T34" fmla="*/ 312 w 439"/>
                <a:gd name="T35" fmla="*/ 592 h 644"/>
                <a:gd name="T36" fmla="*/ 235 w 439"/>
                <a:gd name="T37" fmla="*/ 595 h 644"/>
                <a:gd name="T38" fmla="*/ 120 w 439"/>
                <a:gd name="T39" fmla="*/ 619 h 644"/>
                <a:gd name="T40" fmla="*/ 99 w 439"/>
                <a:gd name="T41" fmla="*/ 641 h 644"/>
                <a:gd name="T42" fmla="*/ 81 w 439"/>
                <a:gd name="T43" fmla="*/ 644 h 644"/>
                <a:gd name="T44" fmla="*/ 0 w 439"/>
                <a:gd name="T45" fmla="*/ 619 h 644"/>
                <a:gd name="T46" fmla="*/ 0 w 439"/>
                <a:gd name="T47" fmla="*/ 595 h 644"/>
                <a:gd name="T48" fmla="*/ 36 w 439"/>
                <a:gd name="T49" fmla="*/ 576 h 644"/>
                <a:gd name="T50" fmla="*/ 181 w 439"/>
                <a:gd name="T51" fmla="*/ 552 h 644"/>
                <a:gd name="T52" fmla="*/ 257 w 439"/>
                <a:gd name="T53" fmla="*/ 560 h 644"/>
                <a:gd name="T54" fmla="*/ 294 w 439"/>
                <a:gd name="T55" fmla="*/ 560 h 644"/>
                <a:gd name="T56" fmla="*/ 303 w 439"/>
                <a:gd name="T57" fmla="*/ 546 h 644"/>
                <a:gd name="T58" fmla="*/ 272 w 439"/>
                <a:gd name="T59" fmla="*/ 486 h 644"/>
                <a:gd name="T60" fmla="*/ 208 w 439"/>
                <a:gd name="T61" fmla="*/ 408 h 644"/>
                <a:gd name="T62" fmla="*/ 163 w 439"/>
                <a:gd name="T63" fmla="*/ 351 h 644"/>
                <a:gd name="T64" fmla="*/ 145 w 439"/>
                <a:gd name="T65" fmla="*/ 317 h 644"/>
                <a:gd name="T66" fmla="*/ 145 w 439"/>
                <a:gd name="T67" fmla="*/ 268 h 644"/>
                <a:gd name="T68" fmla="*/ 175 w 439"/>
                <a:gd name="T69" fmla="*/ 187 h 644"/>
                <a:gd name="T70" fmla="*/ 202 w 439"/>
                <a:gd name="T71" fmla="*/ 136 h 644"/>
                <a:gd name="T72" fmla="*/ 238 w 439"/>
                <a:gd name="T73" fmla="*/ 8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39" h="644">
                  <a:moveTo>
                    <a:pt x="238" y="87"/>
                  </a:moveTo>
                  <a:lnTo>
                    <a:pt x="309" y="32"/>
                  </a:lnTo>
                  <a:lnTo>
                    <a:pt x="375" y="0"/>
                  </a:lnTo>
                  <a:lnTo>
                    <a:pt x="417" y="5"/>
                  </a:lnTo>
                  <a:lnTo>
                    <a:pt x="439" y="32"/>
                  </a:lnTo>
                  <a:lnTo>
                    <a:pt x="439" y="62"/>
                  </a:lnTo>
                  <a:lnTo>
                    <a:pt x="426" y="95"/>
                  </a:lnTo>
                  <a:lnTo>
                    <a:pt x="381" y="114"/>
                  </a:lnTo>
                  <a:lnTo>
                    <a:pt x="290" y="160"/>
                  </a:lnTo>
                  <a:lnTo>
                    <a:pt x="235" y="217"/>
                  </a:lnTo>
                  <a:lnTo>
                    <a:pt x="199" y="285"/>
                  </a:lnTo>
                  <a:lnTo>
                    <a:pt x="190" y="325"/>
                  </a:lnTo>
                  <a:lnTo>
                    <a:pt x="238" y="375"/>
                  </a:lnTo>
                  <a:lnTo>
                    <a:pt x="290" y="446"/>
                  </a:lnTo>
                  <a:lnTo>
                    <a:pt x="327" y="511"/>
                  </a:lnTo>
                  <a:lnTo>
                    <a:pt x="336" y="552"/>
                  </a:lnTo>
                  <a:lnTo>
                    <a:pt x="336" y="576"/>
                  </a:lnTo>
                  <a:lnTo>
                    <a:pt x="312" y="592"/>
                  </a:lnTo>
                  <a:lnTo>
                    <a:pt x="235" y="595"/>
                  </a:lnTo>
                  <a:lnTo>
                    <a:pt x="120" y="619"/>
                  </a:lnTo>
                  <a:lnTo>
                    <a:pt x="99" y="641"/>
                  </a:lnTo>
                  <a:lnTo>
                    <a:pt x="81" y="644"/>
                  </a:lnTo>
                  <a:lnTo>
                    <a:pt x="0" y="619"/>
                  </a:lnTo>
                  <a:lnTo>
                    <a:pt x="0" y="595"/>
                  </a:lnTo>
                  <a:lnTo>
                    <a:pt x="36" y="576"/>
                  </a:lnTo>
                  <a:lnTo>
                    <a:pt x="181" y="552"/>
                  </a:lnTo>
                  <a:lnTo>
                    <a:pt x="257" y="560"/>
                  </a:lnTo>
                  <a:lnTo>
                    <a:pt x="294" y="560"/>
                  </a:lnTo>
                  <a:lnTo>
                    <a:pt x="303" y="546"/>
                  </a:lnTo>
                  <a:lnTo>
                    <a:pt x="272" y="486"/>
                  </a:lnTo>
                  <a:lnTo>
                    <a:pt x="208" y="408"/>
                  </a:lnTo>
                  <a:lnTo>
                    <a:pt x="163" y="351"/>
                  </a:lnTo>
                  <a:lnTo>
                    <a:pt x="145" y="317"/>
                  </a:lnTo>
                  <a:lnTo>
                    <a:pt x="145" y="268"/>
                  </a:lnTo>
                  <a:lnTo>
                    <a:pt x="175" y="187"/>
                  </a:lnTo>
                  <a:lnTo>
                    <a:pt x="202" y="136"/>
                  </a:lnTo>
                  <a:lnTo>
                    <a:pt x="238" y="87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9702" name="Freeform 2054">
              <a:extLst>
                <a:ext uri="{FF2B5EF4-FFF2-40B4-BE49-F238E27FC236}">
                  <a16:creationId xmlns:a16="http://schemas.microsoft.com/office/drawing/2014/main" id="{3EF7D7D8-BAC3-BA3A-E20B-652C02B6D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2083"/>
              <a:ext cx="710" cy="853"/>
            </a:xfrm>
            <a:custGeom>
              <a:avLst/>
              <a:gdLst>
                <a:gd name="T0" fmla="*/ 355 w 593"/>
                <a:gd name="T1" fmla="*/ 481 h 481"/>
                <a:gd name="T2" fmla="*/ 392 w 593"/>
                <a:gd name="T3" fmla="*/ 477 h 481"/>
                <a:gd name="T4" fmla="*/ 403 w 593"/>
                <a:gd name="T5" fmla="*/ 450 h 481"/>
                <a:gd name="T6" fmla="*/ 413 w 593"/>
                <a:gd name="T7" fmla="*/ 353 h 481"/>
                <a:gd name="T8" fmla="*/ 468 w 593"/>
                <a:gd name="T9" fmla="*/ 238 h 481"/>
                <a:gd name="T10" fmla="*/ 526 w 593"/>
                <a:gd name="T11" fmla="*/ 186 h 481"/>
                <a:gd name="T12" fmla="*/ 593 w 593"/>
                <a:gd name="T13" fmla="*/ 132 h 481"/>
                <a:gd name="T14" fmla="*/ 587 w 593"/>
                <a:gd name="T15" fmla="*/ 94 h 481"/>
                <a:gd name="T16" fmla="*/ 547 w 593"/>
                <a:gd name="T17" fmla="*/ 74 h 481"/>
                <a:gd name="T18" fmla="*/ 497 w 593"/>
                <a:gd name="T19" fmla="*/ 94 h 481"/>
                <a:gd name="T20" fmla="*/ 441 w 593"/>
                <a:gd name="T21" fmla="*/ 149 h 481"/>
                <a:gd name="T22" fmla="*/ 390 w 593"/>
                <a:gd name="T23" fmla="*/ 269 h 481"/>
                <a:gd name="T24" fmla="*/ 368 w 593"/>
                <a:gd name="T25" fmla="*/ 363 h 481"/>
                <a:gd name="T26" fmla="*/ 353 w 593"/>
                <a:gd name="T27" fmla="*/ 412 h 481"/>
                <a:gd name="T28" fmla="*/ 311 w 593"/>
                <a:gd name="T29" fmla="*/ 394 h 481"/>
                <a:gd name="T30" fmla="*/ 264 w 593"/>
                <a:gd name="T31" fmla="*/ 314 h 481"/>
                <a:gd name="T32" fmla="*/ 225 w 593"/>
                <a:gd name="T33" fmla="*/ 202 h 481"/>
                <a:gd name="T34" fmla="*/ 232 w 593"/>
                <a:gd name="T35" fmla="*/ 152 h 481"/>
                <a:gd name="T36" fmla="*/ 254 w 593"/>
                <a:gd name="T37" fmla="*/ 99 h 481"/>
                <a:gd name="T38" fmla="*/ 263 w 593"/>
                <a:gd name="T39" fmla="*/ 60 h 481"/>
                <a:gd name="T40" fmla="*/ 167 w 593"/>
                <a:gd name="T41" fmla="*/ 58 h 481"/>
                <a:gd name="T42" fmla="*/ 71 w 593"/>
                <a:gd name="T43" fmla="*/ 42 h 481"/>
                <a:gd name="T44" fmla="*/ 26 w 593"/>
                <a:gd name="T45" fmla="*/ 0 h 481"/>
                <a:gd name="T46" fmla="*/ 0 w 593"/>
                <a:gd name="T47" fmla="*/ 20 h 481"/>
                <a:gd name="T48" fmla="*/ 35 w 593"/>
                <a:gd name="T49" fmla="*/ 92 h 481"/>
                <a:gd name="T50" fmla="*/ 112 w 593"/>
                <a:gd name="T51" fmla="*/ 100 h 481"/>
                <a:gd name="T52" fmla="*/ 195 w 593"/>
                <a:gd name="T53" fmla="*/ 108 h 481"/>
                <a:gd name="T54" fmla="*/ 197 w 593"/>
                <a:gd name="T55" fmla="*/ 171 h 481"/>
                <a:gd name="T56" fmla="*/ 205 w 593"/>
                <a:gd name="T57" fmla="*/ 244 h 481"/>
                <a:gd name="T58" fmla="*/ 233 w 593"/>
                <a:gd name="T59" fmla="*/ 327 h 481"/>
                <a:gd name="T60" fmla="*/ 268 w 593"/>
                <a:gd name="T61" fmla="*/ 408 h 481"/>
                <a:gd name="T62" fmla="*/ 321 w 593"/>
                <a:gd name="T63" fmla="*/ 462 h 481"/>
                <a:gd name="T64" fmla="*/ 355 w 593"/>
                <a:gd name="T65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3" h="481">
                  <a:moveTo>
                    <a:pt x="355" y="481"/>
                  </a:moveTo>
                  <a:lnTo>
                    <a:pt x="392" y="477"/>
                  </a:lnTo>
                  <a:lnTo>
                    <a:pt x="403" y="450"/>
                  </a:lnTo>
                  <a:lnTo>
                    <a:pt x="413" y="353"/>
                  </a:lnTo>
                  <a:lnTo>
                    <a:pt x="468" y="238"/>
                  </a:lnTo>
                  <a:lnTo>
                    <a:pt x="526" y="186"/>
                  </a:lnTo>
                  <a:lnTo>
                    <a:pt x="593" y="132"/>
                  </a:lnTo>
                  <a:lnTo>
                    <a:pt x="587" y="94"/>
                  </a:lnTo>
                  <a:lnTo>
                    <a:pt x="547" y="74"/>
                  </a:lnTo>
                  <a:lnTo>
                    <a:pt x="497" y="94"/>
                  </a:lnTo>
                  <a:lnTo>
                    <a:pt x="441" y="149"/>
                  </a:lnTo>
                  <a:lnTo>
                    <a:pt x="390" y="269"/>
                  </a:lnTo>
                  <a:lnTo>
                    <a:pt x="368" y="363"/>
                  </a:lnTo>
                  <a:lnTo>
                    <a:pt x="353" y="412"/>
                  </a:lnTo>
                  <a:lnTo>
                    <a:pt x="311" y="394"/>
                  </a:lnTo>
                  <a:lnTo>
                    <a:pt x="264" y="314"/>
                  </a:lnTo>
                  <a:lnTo>
                    <a:pt x="225" y="202"/>
                  </a:lnTo>
                  <a:lnTo>
                    <a:pt x="232" y="152"/>
                  </a:lnTo>
                  <a:lnTo>
                    <a:pt x="254" y="99"/>
                  </a:lnTo>
                  <a:lnTo>
                    <a:pt x="263" y="60"/>
                  </a:lnTo>
                  <a:lnTo>
                    <a:pt x="167" y="58"/>
                  </a:lnTo>
                  <a:lnTo>
                    <a:pt x="71" y="42"/>
                  </a:lnTo>
                  <a:lnTo>
                    <a:pt x="26" y="0"/>
                  </a:lnTo>
                  <a:lnTo>
                    <a:pt x="0" y="20"/>
                  </a:lnTo>
                  <a:lnTo>
                    <a:pt x="35" y="92"/>
                  </a:lnTo>
                  <a:lnTo>
                    <a:pt x="112" y="100"/>
                  </a:lnTo>
                  <a:lnTo>
                    <a:pt x="195" y="108"/>
                  </a:lnTo>
                  <a:lnTo>
                    <a:pt x="197" y="171"/>
                  </a:lnTo>
                  <a:lnTo>
                    <a:pt x="205" y="244"/>
                  </a:lnTo>
                  <a:lnTo>
                    <a:pt x="233" y="327"/>
                  </a:lnTo>
                  <a:lnTo>
                    <a:pt x="268" y="408"/>
                  </a:lnTo>
                  <a:lnTo>
                    <a:pt x="321" y="462"/>
                  </a:lnTo>
                  <a:lnTo>
                    <a:pt x="355" y="481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9703" name="Freeform 2055">
              <a:extLst>
                <a:ext uri="{FF2B5EF4-FFF2-40B4-BE49-F238E27FC236}">
                  <a16:creationId xmlns:a16="http://schemas.microsoft.com/office/drawing/2014/main" id="{B5E114E6-73DC-7E32-878E-A7A9A24A6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9" y="1228"/>
              <a:ext cx="408" cy="821"/>
            </a:xfrm>
            <a:custGeom>
              <a:avLst/>
              <a:gdLst>
                <a:gd name="T0" fmla="*/ 70 w 341"/>
                <a:gd name="T1" fmla="*/ 376 h 463"/>
                <a:gd name="T2" fmla="*/ 109 w 341"/>
                <a:gd name="T3" fmla="*/ 417 h 463"/>
                <a:gd name="T4" fmla="*/ 173 w 341"/>
                <a:gd name="T5" fmla="*/ 455 h 463"/>
                <a:gd name="T6" fmla="*/ 227 w 341"/>
                <a:gd name="T7" fmla="*/ 463 h 463"/>
                <a:gd name="T8" fmla="*/ 268 w 341"/>
                <a:gd name="T9" fmla="*/ 455 h 463"/>
                <a:gd name="T10" fmla="*/ 317 w 341"/>
                <a:gd name="T11" fmla="*/ 423 h 463"/>
                <a:gd name="T12" fmla="*/ 335 w 341"/>
                <a:gd name="T13" fmla="*/ 357 h 463"/>
                <a:gd name="T14" fmla="*/ 341 w 341"/>
                <a:gd name="T15" fmla="*/ 308 h 463"/>
                <a:gd name="T16" fmla="*/ 326 w 341"/>
                <a:gd name="T17" fmla="*/ 262 h 463"/>
                <a:gd name="T18" fmla="*/ 298 w 341"/>
                <a:gd name="T19" fmla="*/ 205 h 463"/>
                <a:gd name="T20" fmla="*/ 272 w 341"/>
                <a:gd name="T21" fmla="*/ 155 h 463"/>
                <a:gd name="T22" fmla="*/ 268 w 341"/>
                <a:gd name="T23" fmla="*/ 144 h 463"/>
                <a:gd name="T24" fmla="*/ 280 w 341"/>
                <a:gd name="T25" fmla="*/ 87 h 463"/>
                <a:gd name="T26" fmla="*/ 317 w 341"/>
                <a:gd name="T27" fmla="*/ 30 h 463"/>
                <a:gd name="T28" fmla="*/ 323 w 341"/>
                <a:gd name="T29" fmla="*/ 13 h 463"/>
                <a:gd name="T30" fmla="*/ 304 w 341"/>
                <a:gd name="T31" fmla="*/ 0 h 463"/>
                <a:gd name="T32" fmla="*/ 280 w 341"/>
                <a:gd name="T33" fmla="*/ 0 h 463"/>
                <a:gd name="T34" fmla="*/ 254 w 341"/>
                <a:gd name="T35" fmla="*/ 74 h 463"/>
                <a:gd name="T36" fmla="*/ 242 w 341"/>
                <a:gd name="T37" fmla="*/ 122 h 463"/>
                <a:gd name="T38" fmla="*/ 209 w 341"/>
                <a:gd name="T39" fmla="*/ 90 h 463"/>
                <a:gd name="T40" fmla="*/ 181 w 341"/>
                <a:gd name="T41" fmla="*/ 65 h 463"/>
                <a:gd name="T42" fmla="*/ 124 w 341"/>
                <a:gd name="T43" fmla="*/ 46 h 463"/>
                <a:gd name="T44" fmla="*/ 82 w 341"/>
                <a:gd name="T45" fmla="*/ 46 h 463"/>
                <a:gd name="T46" fmla="*/ 18 w 341"/>
                <a:gd name="T47" fmla="*/ 74 h 463"/>
                <a:gd name="T48" fmla="*/ 0 w 341"/>
                <a:gd name="T49" fmla="*/ 152 h 463"/>
                <a:gd name="T50" fmla="*/ 15 w 341"/>
                <a:gd name="T51" fmla="*/ 254 h 463"/>
                <a:gd name="T52" fmla="*/ 43 w 341"/>
                <a:gd name="T53" fmla="*/ 349 h 463"/>
                <a:gd name="T54" fmla="*/ 70 w 341"/>
                <a:gd name="T55" fmla="*/ 376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41" h="463">
                  <a:moveTo>
                    <a:pt x="70" y="376"/>
                  </a:moveTo>
                  <a:lnTo>
                    <a:pt x="109" y="417"/>
                  </a:lnTo>
                  <a:lnTo>
                    <a:pt x="173" y="455"/>
                  </a:lnTo>
                  <a:lnTo>
                    <a:pt x="227" y="463"/>
                  </a:lnTo>
                  <a:lnTo>
                    <a:pt x="268" y="455"/>
                  </a:lnTo>
                  <a:lnTo>
                    <a:pt x="317" y="423"/>
                  </a:lnTo>
                  <a:lnTo>
                    <a:pt x="335" y="357"/>
                  </a:lnTo>
                  <a:lnTo>
                    <a:pt x="341" y="308"/>
                  </a:lnTo>
                  <a:lnTo>
                    <a:pt x="326" y="262"/>
                  </a:lnTo>
                  <a:lnTo>
                    <a:pt x="298" y="205"/>
                  </a:lnTo>
                  <a:lnTo>
                    <a:pt x="272" y="155"/>
                  </a:lnTo>
                  <a:lnTo>
                    <a:pt x="268" y="144"/>
                  </a:lnTo>
                  <a:lnTo>
                    <a:pt x="280" y="87"/>
                  </a:lnTo>
                  <a:lnTo>
                    <a:pt x="317" y="30"/>
                  </a:lnTo>
                  <a:lnTo>
                    <a:pt x="323" y="13"/>
                  </a:lnTo>
                  <a:lnTo>
                    <a:pt x="304" y="0"/>
                  </a:lnTo>
                  <a:lnTo>
                    <a:pt x="280" y="0"/>
                  </a:lnTo>
                  <a:lnTo>
                    <a:pt x="254" y="74"/>
                  </a:lnTo>
                  <a:lnTo>
                    <a:pt x="242" y="122"/>
                  </a:lnTo>
                  <a:lnTo>
                    <a:pt x="209" y="90"/>
                  </a:lnTo>
                  <a:lnTo>
                    <a:pt x="181" y="65"/>
                  </a:lnTo>
                  <a:lnTo>
                    <a:pt x="124" y="46"/>
                  </a:lnTo>
                  <a:lnTo>
                    <a:pt x="82" y="46"/>
                  </a:lnTo>
                  <a:lnTo>
                    <a:pt x="18" y="74"/>
                  </a:lnTo>
                  <a:lnTo>
                    <a:pt x="0" y="152"/>
                  </a:lnTo>
                  <a:lnTo>
                    <a:pt x="15" y="254"/>
                  </a:lnTo>
                  <a:lnTo>
                    <a:pt x="43" y="349"/>
                  </a:lnTo>
                  <a:lnTo>
                    <a:pt x="70" y="376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9704" name="Freeform 2056">
              <a:extLst>
                <a:ext uri="{FF2B5EF4-FFF2-40B4-BE49-F238E27FC236}">
                  <a16:creationId xmlns:a16="http://schemas.microsoft.com/office/drawing/2014/main" id="{47062ADB-C2FA-2092-7C78-8708D907FB3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168" y="2064"/>
              <a:ext cx="710" cy="853"/>
            </a:xfrm>
            <a:custGeom>
              <a:avLst/>
              <a:gdLst>
                <a:gd name="T0" fmla="*/ 355 w 593"/>
                <a:gd name="T1" fmla="*/ 481 h 481"/>
                <a:gd name="T2" fmla="*/ 392 w 593"/>
                <a:gd name="T3" fmla="*/ 477 h 481"/>
                <a:gd name="T4" fmla="*/ 403 w 593"/>
                <a:gd name="T5" fmla="*/ 450 h 481"/>
                <a:gd name="T6" fmla="*/ 413 w 593"/>
                <a:gd name="T7" fmla="*/ 353 h 481"/>
                <a:gd name="T8" fmla="*/ 468 w 593"/>
                <a:gd name="T9" fmla="*/ 238 h 481"/>
                <a:gd name="T10" fmla="*/ 526 w 593"/>
                <a:gd name="T11" fmla="*/ 186 h 481"/>
                <a:gd name="T12" fmla="*/ 593 w 593"/>
                <a:gd name="T13" fmla="*/ 132 h 481"/>
                <a:gd name="T14" fmla="*/ 587 w 593"/>
                <a:gd name="T15" fmla="*/ 94 h 481"/>
                <a:gd name="T16" fmla="*/ 547 w 593"/>
                <a:gd name="T17" fmla="*/ 74 h 481"/>
                <a:gd name="T18" fmla="*/ 497 w 593"/>
                <a:gd name="T19" fmla="*/ 94 h 481"/>
                <a:gd name="T20" fmla="*/ 441 w 593"/>
                <a:gd name="T21" fmla="*/ 149 h 481"/>
                <a:gd name="T22" fmla="*/ 390 w 593"/>
                <a:gd name="T23" fmla="*/ 269 h 481"/>
                <a:gd name="T24" fmla="*/ 368 w 593"/>
                <a:gd name="T25" fmla="*/ 363 h 481"/>
                <a:gd name="T26" fmla="*/ 353 w 593"/>
                <a:gd name="T27" fmla="*/ 412 h 481"/>
                <a:gd name="T28" fmla="*/ 311 w 593"/>
                <a:gd name="T29" fmla="*/ 394 h 481"/>
                <a:gd name="T30" fmla="*/ 264 w 593"/>
                <a:gd name="T31" fmla="*/ 314 h 481"/>
                <a:gd name="T32" fmla="*/ 225 w 593"/>
                <a:gd name="T33" fmla="*/ 202 h 481"/>
                <a:gd name="T34" fmla="*/ 232 w 593"/>
                <a:gd name="T35" fmla="*/ 152 h 481"/>
                <a:gd name="T36" fmla="*/ 254 w 593"/>
                <a:gd name="T37" fmla="*/ 99 h 481"/>
                <a:gd name="T38" fmla="*/ 263 w 593"/>
                <a:gd name="T39" fmla="*/ 60 h 481"/>
                <a:gd name="T40" fmla="*/ 167 w 593"/>
                <a:gd name="T41" fmla="*/ 58 h 481"/>
                <a:gd name="T42" fmla="*/ 71 w 593"/>
                <a:gd name="T43" fmla="*/ 42 h 481"/>
                <a:gd name="T44" fmla="*/ 26 w 593"/>
                <a:gd name="T45" fmla="*/ 0 h 481"/>
                <a:gd name="T46" fmla="*/ 0 w 593"/>
                <a:gd name="T47" fmla="*/ 20 h 481"/>
                <a:gd name="T48" fmla="*/ 35 w 593"/>
                <a:gd name="T49" fmla="*/ 92 h 481"/>
                <a:gd name="T50" fmla="*/ 112 w 593"/>
                <a:gd name="T51" fmla="*/ 100 h 481"/>
                <a:gd name="T52" fmla="*/ 195 w 593"/>
                <a:gd name="T53" fmla="*/ 108 h 481"/>
                <a:gd name="T54" fmla="*/ 197 w 593"/>
                <a:gd name="T55" fmla="*/ 171 h 481"/>
                <a:gd name="T56" fmla="*/ 205 w 593"/>
                <a:gd name="T57" fmla="*/ 244 h 481"/>
                <a:gd name="T58" fmla="*/ 233 w 593"/>
                <a:gd name="T59" fmla="*/ 327 h 481"/>
                <a:gd name="T60" fmla="*/ 268 w 593"/>
                <a:gd name="T61" fmla="*/ 408 h 481"/>
                <a:gd name="T62" fmla="*/ 321 w 593"/>
                <a:gd name="T63" fmla="*/ 462 h 481"/>
                <a:gd name="T64" fmla="*/ 355 w 593"/>
                <a:gd name="T65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3" h="481">
                  <a:moveTo>
                    <a:pt x="355" y="481"/>
                  </a:moveTo>
                  <a:lnTo>
                    <a:pt x="392" y="477"/>
                  </a:lnTo>
                  <a:lnTo>
                    <a:pt x="403" y="450"/>
                  </a:lnTo>
                  <a:lnTo>
                    <a:pt x="413" y="353"/>
                  </a:lnTo>
                  <a:lnTo>
                    <a:pt x="468" y="238"/>
                  </a:lnTo>
                  <a:lnTo>
                    <a:pt x="526" y="186"/>
                  </a:lnTo>
                  <a:lnTo>
                    <a:pt x="593" y="132"/>
                  </a:lnTo>
                  <a:lnTo>
                    <a:pt x="587" y="94"/>
                  </a:lnTo>
                  <a:lnTo>
                    <a:pt x="547" y="74"/>
                  </a:lnTo>
                  <a:lnTo>
                    <a:pt x="497" y="94"/>
                  </a:lnTo>
                  <a:lnTo>
                    <a:pt x="441" y="149"/>
                  </a:lnTo>
                  <a:lnTo>
                    <a:pt x="390" y="269"/>
                  </a:lnTo>
                  <a:lnTo>
                    <a:pt x="368" y="363"/>
                  </a:lnTo>
                  <a:lnTo>
                    <a:pt x="353" y="412"/>
                  </a:lnTo>
                  <a:lnTo>
                    <a:pt x="311" y="394"/>
                  </a:lnTo>
                  <a:lnTo>
                    <a:pt x="264" y="314"/>
                  </a:lnTo>
                  <a:lnTo>
                    <a:pt x="225" y="202"/>
                  </a:lnTo>
                  <a:lnTo>
                    <a:pt x="232" y="152"/>
                  </a:lnTo>
                  <a:lnTo>
                    <a:pt x="254" y="99"/>
                  </a:lnTo>
                  <a:lnTo>
                    <a:pt x="263" y="60"/>
                  </a:lnTo>
                  <a:lnTo>
                    <a:pt x="167" y="58"/>
                  </a:lnTo>
                  <a:lnTo>
                    <a:pt x="71" y="42"/>
                  </a:lnTo>
                  <a:lnTo>
                    <a:pt x="26" y="0"/>
                  </a:lnTo>
                  <a:lnTo>
                    <a:pt x="0" y="20"/>
                  </a:lnTo>
                  <a:lnTo>
                    <a:pt x="35" y="92"/>
                  </a:lnTo>
                  <a:lnTo>
                    <a:pt x="112" y="100"/>
                  </a:lnTo>
                  <a:lnTo>
                    <a:pt x="195" y="108"/>
                  </a:lnTo>
                  <a:lnTo>
                    <a:pt x="197" y="171"/>
                  </a:lnTo>
                  <a:lnTo>
                    <a:pt x="205" y="244"/>
                  </a:lnTo>
                  <a:lnTo>
                    <a:pt x="233" y="327"/>
                  </a:lnTo>
                  <a:lnTo>
                    <a:pt x="268" y="408"/>
                  </a:lnTo>
                  <a:lnTo>
                    <a:pt x="321" y="462"/>
                  </a:lnTo>
                  <a:lnTo>
                    <a:pt x="355" y="481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29705" name="Rectangle 2057">
            <a:extLst>
              <a:ext uri="{FF2B5EF4-FFF2-40B4-BE49-F238E27FC236}">
                <a16:creationId xmlns:a16="http://schemas.microsoft.com/office/drawing/2014/main" id="{7E4876CF-A4F3-60FD-779A-CBC1C23562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762000"/>
            <a:ext cx="7772400" cy="1143000"/>
          </a:xfrm>
        </p:spPr>
        <p:txBody>
          <a:bodyPr/>
          <a:lstStyle/>
          <a:p>
            <a:r>
              <a:rPr lang="en-US" altLang="LID4096"/>
              <a:t>Out of the Box </a:t>
            </a:r>
            <a:br>
              <a:rPr lang="en-US" altLang="LID4096"/>
            </a:br>
            <a:r>
              <a:rPr lang="en-US" altLang="LID4096"/>
              <a:t>Groupware</a:t>
            </a:r>
            <a:br>
              <a:rPr lang="en-US" altLang="LID4096"/>
            </a:br>
            <a:endParaRPr lang="en-US" altLang="LID4096"/>
          </a:p>
        </p:txBody>
      </p:sp>
      <p:graphicFrame>
        <p:nvGraphicFramePr>
          <p:cNvPr id="29706" name="Object 2058">
            <a:extLst>
              <a:ext uri="{FF2B5EF4-FFF2-40B4-BE49-F238E27FC236}">
                <a16:creationId xmlns:a16="http://schemas.microsoft.com/office/drawing/2014/main" id="{192F913D-1C42-09AA-3D16-2F0DD136DC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5200" y="1828800"/>
          <a:ext cx="2514600" cy="173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1142857" imgH="790476" progId="MS_ClipArt_Gallery.2">
                  <p:embed/>
                </p:oleObj>
              </mc:Choice>
              <mc:Fallback>
                <p:oleObj name="Clip" r:id="rId2" imgW="1142857" imgH="790476" progId="MS_ClipArt_Gallery.2">
                  <p:embed/>
                  <p:pic>
                    <p:nvPicPr>
                      <p:cNvPr id="0" name="Object 20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1828800"/>
                        <a:ext cx="2514600" cy="173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735" name="AutoShape 2087">
            <a:extLst>
              <a:ext uri="{FF2B5EF4-FFF2-40B4-BE49-F238E27FC236}">
                <a16:creationId xmlns:a16="http://schemas.microsoft.com/office/drawing/2014/main" id="{1FA1FF87-EF23-B4B7-F2B0-6211F5D695B4}"/>
              </a:ext>
            </a:extLst>
          </p:cNvPr>
          <p:cNvCxnSpPr>
            <a:cxnSpLocks noChangeShapeType="1"/>
            <a:endCxn id="29743" idx="1"/>
          </p:cNvCxnSpPr>
          <p:nvPr/>
        </p:nvCxnSpPr>
        <p:spPr bwMode="auto">
          <a:xfrm flipV="1">
            <a:off x="5918200" y="1790700"/>
            <a:ext cx="1168400" cy="800100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9743" name="Picture 2095">
            <a:extLst>
              <a:ext uri="{FF2B5EF4-FFF2-40B4-BE49-F238E27FC236}">
                <a16:creationId xmlns:a16="http://schemas.microsoft.com/office/drawing/2014/main" id="{3FDBFF06-FE43-5463-97E0-43EBCA6B3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8796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44" name="Picture 2096">
            <a:extLst>
              <a:ext uri="{FF2B5EF4-FFF2-40B4-BE49-F238E27FC236}">
                <a16:creationId xmlns:a16="http://schemas.microsoft.com/office/drawing/2014/main" id="{91D17411-334F-21FD-D2ED-5AA803C99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886200"/>
            <a:ext cx="2070100" cy="208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50" name="Picture 2102">
            <a:extLst>
              <a:ext uri="{FF2B5EF4-FFF2-40B4-BE49-F238E27FC236}">
                <a16:creationId xmlns:a16="http://schemas.microsoft.com/office/drawing/2014/main" id="{DAAA7777-837D-83F2-D9F4-9994B8E23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2262188" cy="42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9751" name="AutoShape 2103">
            <a:extLst>
              <a:ext uri="{FF2B5EF4-FFF2-40B4-BE49-F238E27FC236}">
                <a16:creationId xmlns:a16="http://schemas.microsoft.com/office/drawing/2014/main" id="{0CD2FEB8-7972-BB21-56A8-8D6B56B247E0}"/>
              </a:ext>
            </a:extLst>
          </p:cNvPr>
          <p:cNvCxnSpPr>
            <a:cxnSpLocks noChangeShapeType="1"/>
            <a:stCxn id="29750" idx="3"/>
          </p:cNvCxnSpPr>
          <p:nvPr/>
        </p:nvCxnSpPr>
        <p:spPr bwMode="auto">
          <a:xfrm>
            <a:off x="2643188" y="2952750"/>
            <a:ext cx="862012" cy="400050"/>
          </a:xfrm>
          <a:prstGeom prst="curvedConnector3">
            <a:avLst>
              <a:gd name="adj1" fmla="val 49907"/>
            </a:avLst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9752" name="Picture 2104">
            <a:extLst>
              <a:ext uri="{FF2B5EF4-FFF2-40B4-BE49-F238E27FC236}">
                <a16:creationId xmlns:a16="http://schemas.microsoft.com/office/drawing/2014/main" id="{B68981EA-D578-F93B-BE25-221186336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876800"/>
            <a:ext cx="21336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9753" name="AutoShape 2105">
            <a:extLst>
              <a:ext uri="{FF2B5EF4-FFF2-40B4-BE49-F238E27FC236}">
                <a16:creationId xmlns:a16="http://schemas.microsoft.com/office/drawing/2014/main" id="{A8C45340-84E2-7FD0-9BAE-2194B029288F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>
            <a:off x="2628900" y="4000500"/>
            <a:ext cx="1371600" cy="228600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9754" name="Picture 2106">
            <a:extLst>
              <a:ext uri="{FF2B5EF4-FFF2-40B4-BE49-F238E27FC236}">
                <a16:creationId xmlns:a16="http://schemas.microsoft.com/office/drawing/2014/main" id="{1A07CD60-479A-4848-2080-3159204DC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648200"/>
            <a:ext cx="1446213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9734" name="AutoShape 2086">
            <a:extLst>
              <a:ext uri="{FF2B5EF4-FFF2-40B4-BE49-F238E27FC236}">
                <a16:creationId xmlns:a16="http://schemas.microsoft.com/office/drawing/2014/main" id="{D1346A9E-142B-55E3-191C-87081FA8FB82}"/>
              </a:ext>
            </a:extLst>
          </p:cNvPr>
          <p:cNvCxnSpPr>
            <a:cxnSpLocks noChangeShapeType="1"/>
            <a:stCxn id="0" idx="3"/>
          </p:cNvCxnSpPr>
          <p:nvPr/>
        </p:nvCxnSpPr>
        <p:spPr bwMode="auto">
          <a:xfrm>
            <a:off x="6019800" y="2698750"/>
            <a:ext cx="914400" cy="1187450"/>
          </a:xfrm>
          <a:prstGeom prst="curvedConnector2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755" name="AutoShape 2107">
            <a:extLst>
              <a:ext uri="{FF2B5EF4-FFF2-40B4-BE49-F238E27FC236}">
                <a16:creationId xmlns:a16="http://schemas.microsoft.com/office/drawing/2014/main" id="{A4D60C70-A158-ED29-CF2D-462DC5C3D91B}"/>
              </a:ext>
            </a:extLst>
          </p:cNvPr>
          <p:cNvCxnSpPr>
            <a:cxnSpLocks noChangeShapeType="1"/>
            <a:stCxn id="0" idx="3"/>
            <a:endCxn id="29754" idx="0"/>
          </p:cNvCxnSpPr>
          <p:nvPr/>
        </p:nvCxnSpPr>
        <p:spPr bwMode="auto">
          <a:xfrm>
            <a:off x="6019800" y="2698750"/>
            <a:ext cx="495300" cy="1949450"/>
          </a:xfrm>
          <a:prstGeom prst="curvedConnector2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CFB9749C-D4B8-3068-8CF4-6AD41962FD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Case Study: </a:t>
            </a:r>
            <a:br>
              <a:rPr lang="en-US" altLang="LID4096"/>
            </a:br>
            <a:r>
              <a:rPr lang="en-US" altLang="LID4096"/>
              <a:t>Remote Instruction</a:t>
            </a:r>
          </a:p>
        </p:txBody>
      </p:sp>
      <p:graphicFrame>
        <p:nvGraphicFramePr>
          <p:cNvPr id="78853" name="Object 5">
            <a:extLst>
              <a:ext uri="{FF2B5EF4-FFF2-40B4-BE49-F238E27FC236}">
                <a16:creationId xmlns:a16="http://schemas.microsoft.com/office/drawing/2014/main" id="{2256C8C1-73C1-15CD-AACB-B2DEF909537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2600" y="2971800"/>
          <a:ext cx="2506663" cy="188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1428571" imgH="1075906" progId="MS_ClipArt_Gallery.2">
                  <p:embed/>
                </p:oleObj>
              </mc:Choice>
              <mc:Fallback>
                <p:oleObj name="Clip" r:id="rId2" imgW="1428571" imgH="1075906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971800"/>
                        <a:ext cx="2506663" cy="188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8865" name="Group 17">
            <a:extLst>
              <a:ext uri="{FF2B5EF4-FFF2-40B4-BE49-F238E27FC236}">
                <a16:creationId xmlns:a16="http://schemas.microsoft.com/office/drawing/2014/main" id="{2DACBA1B-0619-836F-B474-3A2DBE77B52A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1835150"/>
            <a:ext cx="4278313" cy="3046413"/>
            <a:chOff x="528" y="1156"/>
            <a:chExt cx="2695" cy="1919"/>
          </a:xfrm>
        </p:grpSpPr>
        <p:pic>
          <p:nvPicPr>
            <p:cNvPr id="78852" name="Picture 4">
              <a:extLst>
                <a:ext uri="{FF2B5EF4-FFF2-40B4-BE49-F238E27FC236}">
                  <a16:creationId xmlns:a16="http://schemas.microsoft.com/office/drawing/2014/main" id="{72DE7FA1-DC3F-C788-0C1F-C35448CA72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8" y="1728"/>
              <a:ext cx="775" cy="13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8854" name="Rectangle 6">
              <a:extLst>
                <a:ext uri="{FF2B5EF4-FFF2-40B4-BE49-F238E27FC236}">
                  <a16:creationId xmlns:a16="http://schemas.microsoft.com/office/drawing/2014/main" id="{1FCA4203-C5B5-E6D4-D97E-B7D6315369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156"/>
              <a:ext cx="160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3600">
                  <a:solidFill>
                    <a:schemeClr val="tx2"/>
                  </a:solidFill>
                  <a:latin typeface="Comic Sans MS" panose="030F0702030302020204" pitchFamily="66" charset="0"/>
                </a:rPr>
                <a:t>Co-located</a:t>
              </a:r>
              <a:r>
                <a:rPr lang="en-US" altLang="ja-JP">
                  <a:latin typeface="Comic Sans MS" panose="030F0702030302020204" pitchFamily="66" charset="0"/>
                </a:rPr>
                <a:t> </a:t>
              </a:r>
              <a:endParaRPr lang="en-US" altLang="LID4096">
                <a:latin typeface="Comic Sans MS" panose="030F0702030302020204" pitchFamily="66" charset="0"/>
              </a:endParaRPr>
            </a:p>
          </p:txBody>
        </p:sp>
      </p:grp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73DA8C43-0A61-A13A-6919-6916704170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Case Study: </a:t>
            </a:r>
            <a:br>
              <a:rPr lang="en-US" altLang="LID4096"/>
            </a:br>
            <a:r>
              <a:rPr lang="en-US" altLang="LID4096"/>
              <a:t>Remote Instruction</a:t>
            </a:r>
          </a:p>
        </p:txBody>
      </p:sp>
      <p:graphicFrame>
        <p:nvGraphicFramePr>
          <p:cNvPr id="79875" name="Object 3">
            <a:extLst>
              <a:ext uri="{FF2B5EF4-FFF2-40B4-BE49-F238E27FC236}">
                <a16:creationId xmlns:a16="http://schemas.microsoft.com/office/drawing/2014/main" id="{4A4584A8-E03A-028D-1B4D-9E577EB81B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2600" y="2971800"/>
          <a:ext cx="2506663" cy="188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1428571" imgH="1075906" progId="MS_ClipArt_Gallery.2">
                  <p:embed/>
                </p:oleObj>
              </mc:Choice>
              <mc:Fallback>
                <p:oleObj name="Clip" r:id="rId2" imgW="1428571" imgH="1075906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971800"/>
                        <a:ext cx="2506663" cy="188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9879" name="Group 7">
            <a:extLst>
              <a:ext uri="{FF2B5EF4-FFF2-40B4-BE49-F238E27FC236}">
                <a16:creationId xmlns:a16="http://schemas.microsoft.com/office/drawing/2014/main" id="{E8FCCA84-2DCB-74DD-3B2E-A03306F13D71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1905000"/>
            <a:ext cx="7910513" cy="3048000"/>
            <a:chOff x="576" y="1200"/>
            <a:chExt cx="4983" cy="1920"/>
          </a:xfrm>
        </p:grpSpPr>
        <p:sp>
          <p:nvSpPr>
            <p:cNvPr id="79880" name="Rectangle 8">
              <a:extLst>
                <a:ext uri="{FF2B5EF4-FFF2-40B4-BE49-F238E27FC236}">
                  <a16:creationId xmlns:a16="http://schemas.microsoft.com/office/drawing/2014/main" id="{7C382918-913E-3F43-A303-8AABDEECA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1200"/>
              <a:ext cx="275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3600">
                  <a:solidFill>
                    <a:schemeClr val="tx2"/>
                  </a:solidFill>
                  <a:latin typeface="Comic Sans MS" panose="030F0702030302020204" pitchFamily="66" charset="0"/>
                </a:rPr>
                <a:t>Distance-separated</a:t>
              </a:r>
              <a:endParaRPr lang="en-US" altLang="LID4096"/>
            </a:p>
          </p:txBody>
        </p:sp>
        <p:grpSp>
          <p:nvGrpSpPr>
            <p:cNvPr id="79881" name="Group 9">
              <a:extLst>
                <a:ext uri="{FF2B5EF4-FFF2-40B4-BE49-F238E27FC236}">
                  <a16:creationId xmlns:a16="http://schemas.microsoft.com/office/drawing/2014/main" id="{EF4693BF-E0A0-568F-AB22-3A715010DC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1776"/>
              <a:ext cx="3495" cy="1344"/>
              <a:chOff x="2112" y="2928"/>
              <a:chExt cx="3495" cy="1344"/>
            </a:xfrm>
          </p:grpSpPr>
          <p:graphicFrame>
            <p:nvGraphicFramePr>
              <p:cNvPr id="79882" name="Object 10">
                <a:extLst>
                  <a:ext uri="{FF2B5EF4-FFF2-40B4-BE49-F238E27FC236}">
                    <a16:creationId xmlns:a16="http://schemas.microsoft.com/office/drawing/2014/main" id="{0AF6D8BA-C76F-D66B-0165-1FFC7BAA05F5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112" y="3024"/>
              <a:ext cx="624" cy="58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4" imgW="952129" imgH="885714" progId="MS_ClipArt_Gallery.2">
                      <p:embed/>
                    </p:oleObj>
                  </mc:Choice>
                  <mc:Fallback>
                    <p:oleObj name="Clip" r:id="rId4" imgW="952129" imgH="885714" progId="MS_ClipArt_Gallery.2">
                      <p:embed/>
                      <p:pic>
                        <p:nvPicPr>
                          <p:cNvPr id="0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12" y="3024"/>
                            <a:ext cx="624" cy="58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79883" name="Picture 11">
                <a:extLst>
                  <a:ext uri="{FF2B5EF4-FFF2-40B4-BE49-F238E27FC236}">
                    <a16:creationId xmlns:a16="http://schemas.microsoft.com/office/drawing/2014/main" id="{8A302FD1-509E-BC9A-58DE-64591BE6BF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33" y="2928"/>
                <a:ext cx="774" cy="13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9884" name="Line 12">
                <a:extLst>
                  <a:ext uri="{FF2B5EF4-FFF2-40B4-BE49-F238E27FC236}">
                    <a16:creationId xmlns:a16="http://schemas.microsoft.com/office/drawing/2014/main" id="{FF45E726-285D-0775-288F-52CEC0AA27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6" y="3744"/>
                <a:ext cx="2352" cy="0"/>
              </a:xfrm>
              <a:prstGeom prst="line">
                <a:avLst/>
              </a:prstGeom>
              <a:noFill/>
              <a:ln w="38100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9885" name="AutoShape 13">
                <a:extLst>
                  <a:ext uri="{FF2B5EF4-FFF2-40B4-BE49-F238E27FC236}">
                    <a16:creationId xmlns:a16="http://schemas.microsoft.com/office/drawing/2014/main" id="{B3A41763-027F-B60D-E68A-0147D0D911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2" y="3216"/>
                <a:ext cx="528" cy="864"/>
              </a:xfrm>
              <a:prstGeom prst="lightningBol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aphicFrame>
            <p:nvGraphicFramePr>
              <p:cNvPr id="79886" name="Object 14">
                <a:extLst>
                  <a:ext uri="{FF2B5EF4-FFF2-40B4-BE49-F238E27FC236}">
                    <a16:creationId xmlns:a16="http://schemas.microsoft.com/office/drawing/2014/main" id="{660757D5-8411-2ED0-CFBA-BE212478EE1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560" y="2928"/>
              <a:ext cx="624" cy="58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7" imgW="952129" imgH="885714" progId="MS_ClipArt_Gallery.2">
                      <p:embed/>
                    </p:oleObj>
                  </mc:Choice>
                  <mc:Fallback>
                    <p:oleObj name="Clip" r:id="rId7" imgW="952129" imgH="885714" progId="MS_ClipArt_Gallery.2">
                      <p:embed/>
                      <p:pic>
                        <p:nvPicPr>
                          <p:cNvPr id="0" name="Object 1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60" y="2928"/>
                            <a:ext cx="624" cy="58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A238562C-B668-AC62-C3C7-BC737C35A5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Example 1: GestureCam</a:t>
            </a:r>
          </a:p>
        </p:txBody>
      </p:sp>
      <p:pic>
        <p:nvPicPr>
          <p:cNvPr id="30723" name="Picture 3">
            <a:extLst>
              <a:ext uri="{FF2B5EF4-FFF2-40B4-BE49-F238E27FC236}">
                <a16:creationId xmlns:a16="http://schemas.microsoft.com/office/drawing/2014/main" id="{FA8061C5-B919-B477-D4F5-34546E133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338" y="1219200"/>
            <a:ext cx="3014662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24" name="Rectangle 4">
            <a:extLst>
              <a:ext uri="{FF2B5EF4-FFF2-40B4-BE49-F238E27FC236}">
                <a16:creationId xmlns:a16="http://schemas.microsoft.com/office/drawing/2014/main" id="{9C9EBC99-0FC2-3E29-9001-EFFA3C4951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828800"/>
            <a:ext cx="7772400" cy="4114800"/>
          </a:xfrm>
        </p:spPr>
        <p:txBody>
          <a:bodyPr/>
          <a:lstStyle/>
          <a:p>
            <a:r>
              <a:rPr lang="en-US" altLang="LID4096"/>
              <a:t>Tele-operation of robot</a:t>
            </a:r>
          </a:p>
          <a:p>
            <a:r>
              <a:rPr lang="en-US" altLang="LID4096"/>
              <a:t>Built for remote instruction</a:t>
            </a:r>
          </a:p>
          <a:p>
            <a:r>
              <a:rPr lang="en-US" altLang="LID4096"/>
              <a:t>Embodiment gives</a:t>
            </a:r>
          </a:p>
          <a:p>
            <a:pPr lvl="1" indent="-209550"/>
            <a:r>
              <a:rPr lang="en-US" altLang="LID4096"/>
              <a:t>presence</a:t>
            </a:r>
          </a:p>
          <a:p>
            <a:pPr lvl="1" indent="-209550"/>
            <a:r>
              <a:rPr lang="en-US" altLang="LID4096"/>
              <a:t>body language </a:t>
            </a:r>
          </a:p>
          <a:p>
            <a:pPr lvl="1" indent="-209550"/>
            <a:r>
              <a:rPr lang="en-US" altLang="LID4096"/>
              <a:t>gaze awareness</a:t>
            </a:r>
          </a:p>
          <a:p>
            <a:pPr lvl="1" indent="-209550"/>
            <a:r>
              <a:rPr lang="en-US" altLang="LID4096"/>
              <a:t>gestural expression</a:t>
            </a:r>
          </a:p>
          <a:p>
            <a:pPr lvl="1" indent="-209550"/>
            <a:r>
              <a:rPr lang="en-US" altLang="LID4096"/>
              <a:t>real world interaction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5E872D1F-FA64-FCBA-FF63-58050705C3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Case Study 2: </a:t>
            </a:r>
            <a:br>
              <a:rPr lang="en-US" altLang="LID4096"/>
            </a:br>
            <a:r>
              <a:rPr lang="en-US" altLang="LID4096"/>
              <a:t>Remote Casual Awareness</a:t>
            </a:r>
          </a:p>
        </p:txBody>
      </p:sp>
      <p:sp>
        <p:nvSpPr>
          <p:cNvPr id="33797" name="AutoShape 5">
            <a:extLst>
              <a:ext uri="{FF2B5EF4-FFF2-40B4-BE49-F238E27FC236}">
                <a16:creationId xmlns:a16="http://schemas.microsoft.com/office/drawing/2014/main" id="{ED90CEAB-43C2-D38B-303F-A5B91EF83831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4664075" y="2317750"/>
            <a:ext cx="2495550" cy="1530350"/>
          </a:xfrm>
          <a:custGeom>
            <a:avLst/>
            <a:gdLst>
              <a:gd name="G0" fmla="+- 7267 0 0"/>
              <a:gd name="G1" fmla="+- 21600 0 7267"/>
              <a:gd name="G2" fmla="*/ 7267 1 2"/>
              <a:gd name="G3" fmla="+- 21600 0 G2"/>
              <a:gd name="G4" fmla="+/ 7267 21600 2"/>
              <a:gd name="G5" fmla="+/ G1 0 2"/>
              <a:gd name="G6" fmla="*/ 21600 21600 7267"/>
              <a:gd name="G7" fmla="*/ G6 1 2"/>
              <a:gd name="G8" fmla="+- 21600 0 G7"/>
              <a:gd name="G9" fmla="*/ 21600 1 2"/>
              <a:gd name="G10" fmla="+- 7267 0 G9"/>
              <a:gd name="G11" fmla="?: G10 G8 0"/>
              <a:gd name="G12" fmla="?: G10 G7 21600"/>
              <a:gd name="T0" fmla="*/ 17966 w 21600"/>
              <a:gd name="T1" fmla="*/ 10800 h 21600"/>
              <a:gd name="T2" fmla="*/ 10800 w 21600"/>
              <a:gd name="T3" fmla="*/ 21600 h 21600"/>
              <a:gd name="T4" fmla="*/ 3634 w 21600"/>
              <a:gd name="T5" fmla="*/ 10800 h 21600"/>
              <a:gd name="T6" fmla="*/ 10800 w 21600"/>
              <a:gd name="T7" fmla="*/ 0 h 21600"/>
              <a:gd name="T8" fmla="*/ 5434 w 21600"/>
              <a:gd name="T9" fmla="*/ 5434 h 21600"/>
              <a:gd name="T10" fmla="*/ 16166 w 21600"/>
              <a:gd name="T11" fmla="*/ 1616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7267" y="21600"/>
                </a:lnTo>
                <a:lnTo>
                  <a:pt x="14333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3798" name="Rectangle 6">
            <a:extLst>
              <a:ext uri="{FF2B5EF4-FFF2-40B4-BE49-F238E27FC236}">
                <a16:creationId xmlns:a16="http://schemas.microsoft.com/office/drawing/2014/main" id="{BD87BB28-69BC-6129-B763-2B05D263F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6075" y="2701925"/>
            <a:ext cx="481013" cy="773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3799" name="AutoShape 7">
            <a:extLst>
              <a:ext uri="{FF2B5EF4-FFF2-40B4-BE49-F238E27FC236}">
                <a16:creationId xmlns:a16="http://schemas.microsoft.com/office/drawing/2014/main" id="{0432DBBA-3FA1-B6FF-0224-EF4833B5F6BB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6746876" y="2284412"/>
            <a:ext cx="2495550" cy="1597025"/>
          </a:xfrm>
          <a:custGeom>
            <a:avLst/>
            <a:gdLst>
              <a:gd name="G0" fmla="+- 7267 0 0"/>
              <a:gd name="G1" fmla="+- 21600 0 7267"/>
              <a:gd name="G2" fmla="*/ 7267 1 2"/>
              <a:gd name="G3" fmla="+- 21600 0 G2"/>
              <a:gd name="G4" fmla="+/ 7267 21600 2"/>
              <a:gd name="G5" fmla="+/ G1 0 2"/>
              <a:gd name="G6" fmla="*/ 21600 21600 7267"/>
              <a:gd name="G7" fmla="*/ G6 1 2"/>
              <a:gd name="G8" fmla="+- 21600 0 G7"/>
              <a:gd name="G9" fmla="*/ 21600 1 2"/>
              <a:gd name="G10" fmla="+- 7267 0 G9"/>
              <a:gd name="G11" fmla="?: G10 G8 0"/>
              <a:gd name="G12" fmla="?: G10 G7 21600"/>
              <a:gd name="T0" fmla="*/ 17966 w 21600"/>
              <a:gd name="T1" fmla="*/ 10800 h 21600"/>
              <a:gd name="T2" fmla="*/ 10800 w 21600"/>
              <a:gd name="T3" fmla="*/ 21600 h 21600"/>
              <a:gd name="T4" fmla="*/ 3634 w 21600"/>
              <a:gd name="T5" fmla="*/ 10800 h 21600"/>
              <a:gd name="T6" fmla="*/ 10800 w 21600"/>
              <a:gd name="T7" fmla="*/ 0 h 21600"/>
              <a:gd name="T8" fmla="*/ 5434 w 21600"/>
              <a:gd name="T9" fmla="*/ 5434 h 21600"/>
              <a:gd name="T10" fmla="*/ 16166 w 21600"/>
              <a:gd name="T11" fmla="*/ 1616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7267" y="21600"/>
                </a:lnTo>
                <a:lnTo>
                  <a:pt x="14333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3800" name="AutoShape 8">
            <a:extLst>
              <a:ext uri="{FF2B5EF4-FFF2-40B4-BE49-F238E27FC236}">
                <a16:creationId xmlns:a16="http://schemas.microsoft.com/office/drawing/2014/main" id="{3D7CB8FE-7EC5-CD9D-A43A-AA6B88EEC760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6942137" y="3090863"/>
            <a:ext cx="974725" cy="146050"/>
          </a:xfrm>
          <a:custGeom>
            <a:avLst/>
            <a:gdLst>
              <a:gd name="G0" fmla="+- 1835 0 0"/>
              <a:gd name="G1" fmla="+- 21600 0 1835"/>
              <a:gd name="G2" fmla="*/ 1835 1 2"/>
              <a:gd name="G3" fmla="+- 21600 0 G2"/>
              <a:gd name="G4" fmla="+/ 1835 21600 2"/>
              <a:gd name="G5" fmla="+/ G1 0 2"/>
              <a:gd name="G6" fmla="*/ 21600 21600 1835"/>
              <a:gd name="G7" fmla="*/ G6 1 2"/>
              <a:gd name="G8" fmla="+- 21600 0 G7"/>
              <a:gd name="G9" fmla="*/ 21600 1 2"/>
              <a:gd name="G10" fmla="+- 1835 0 G9"/>
              <a:gd name="G11" fmla="?: G10 G8 0"/>
              <a:gd name="G12" fmla="?: G10 G7 21600"/>
              <a:gd name="T0" fmla="*/ 20682 w 21600"/>
              <a:gd name="T1" fmla="*/ 10800 h 21600"/>
              <a:gd name="T2" fmla="*/ 10800 w 21600"/>
              <a:gd name="T3" fmla="*/ 21600 h 21600"/>
              <a:gd name="T4" fmla="*/ 918 w 21600"/>
              <a:gd name="T5" fmla="*/ 10800 h 21600"/>
              <a:gd name="T6" fmla="*/ 10800 w 21600"/>
              <a:gd name="T7" fmla="*/ 0 h 21600"/>
              <a:gd name="T8" fmla="*/ 2718 w 21600"/>
              <a:gd name="T9" fmla="*/ 2718 h 21600"/>
              <a:gd name="T10" fmla="*/ 18882 w 21600"/>
              <a:gd name="T11" fmla="*/ 188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835" y="21600"/>
                </a:lnTo>
                <a:lnTo>
                  <a:pt x="19765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3802" name="AutoShape 10">
            <a:extLst>
              <a:ext uri="{FF2B5EF4-FFF2-40B4-BE49-F238E27FC236}">
                <a16:creationId xmlns:a16="http://schemas.microsoft.com/office/drawing/2014/main" id="{3172178F-5FAD-03D7-85F1-B7F3896057D1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7478713" y="3141663"/>
            <a:ext cx="1800225" cy="307975"/>
          </a:xfrm>
          <a:custGeom>
            <a:avLst/>
            <a:gdLst>
              <a:gd name="G0" fmla="+- 1921 0 0"/>
              <a:gd name="G1" fmla="+- 21600 0 1921"/>
              <a:gd name="G2" fmla="*/ 1921 1 2"/>
              <a:gd name="G3" fmla="+- 21600 0 G2"/>
              <a:gd name="G4" fmla="+/ 1921 21600 2"/>
              <a:gd name="G5" fmla="+/ G1 0 2"/>
              <a:gd name="G6" fmla="*/ 21600 21600 1921"/>
              <a:gd name="G7" fmla="*/ G6 1 2"/>
              <a:gd name="G8" fmla="+- 21600 0 G7"/>
              <a:gd name="G9" fmla="*/ 21600 1 2"/>
              <a:gd name="G10" fmla="+- 1921 0 G9"/>
              <a:gd name="G11" fmla="?: G10 G8 0"/>
              <a:gd name="G12" fmla="?: G10 G7 21600"/>
              <a:gd name="T0" fmla="*/ 20639 w 21600"/>
              <a:gd name="T1" fmla="*/ 10800 h 21600"/>
              <a:gd name="T2" fmla="*/ 10800 w 21600"/>
              <a:gd name="T3" fmla="*/ 21600 h 21600"/>
              <a:gd name="T4" fmla="*/ 961 w 21600"/>
              <a:gd name="T5" fmla="*/ 10800 h 21600"/>
              <a:gd name="T6" fmla="*/ 10800 w 21600"/>
              <a:gd name="T7" fmla="*/ 0 h 21600"/>
              <a:gd name="T8" fmla="*/ 2761 w 21600"/>
              <a:gd name="T9" fmla="*/ 2761 h 21600"/>
              <a:gd name="T10" fmla="*/ 18839 w 21600"/>
              <a:gd name="T11" fmla="*/ 1883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921" y="21600"/>
                </a:lnTo>
                <a:lnTo>
                  <a:pt x="19679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3803" name="AutoShape 11">
            <a:extLst>
              <a:ext uri="{FF2B5EF4-FFF2-40B4-BE49-F238E27FC236}">
                <a16:creationId xmlns:a16="http://schemas.microsoft.com/office/drawing/2014/main" id="{ADA933B8-A22C-5F02-0131-A17AB69936A1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7556500" y="3221038"/>
            <a:ext cx="1800225" cy="149225"/>
          </a:xfrm>
          <a:custGeom>
            <a:avLst/>
            <a:gdLst>
              <a:gd name="G0" fmla="+- 2504 0 0"/>
              <a:gd name="G1" fmla="+- 21600 0 2504"/>
              <a:gd name="G2" fmla="*/ 2504 1 2"/>
              <a:gd name="G3" fmla="+- 21600 0 G2"/>
              <a:gd name="G4" fmla="+/ 2504 21600 2"/>
              <a:gd name="G5" fmla="+/ G1 0 2"/>
              <a:gd name="G6" fmla="*/ 21600 21600 2504"/>
              <a:gd name="G7" fmla="*/ G6 1 2"/>
              <a:gd name="G8" fmla="+- 21600 0 G7"/>
              <a:gd name="G9" fmla="*/ 21600 1 2"/>
              <a:gd name="G10" fmla="+- 2504 0 G9"/>
              <a:gd name="G11" fmla="?: G10 G8 0"/>
              <a:gd name="G12" fmla="?: G10 G7 21600"/>
              <a:gd name="T0" fmla="*/ 20348 w 21600"/>
              <a:gd name="T1" fmla="*/ 10800 h 21600"/>
              <a:gd name="T2" fmla="*/ 10800 w 21600"/>
              <a:gd name="T3" fmla="*/ 21600 h 21600"/>
              <a:gd name="T4" fmla="*/ 1252 w 21600"/>
              <a:gd name="T5" fmla="*/ 10800 h 21600"/>
              <a:gd name="T6" fmla="*/ 10800 w 21600"/>
              <a:gd name="T7" fmla="*/ 0 h 21600"/>
              <a:gd name="T8" fmla="*/ 3052 w 21600"/>
              <a:gd name="T9" fmla="*/ 3052 h 21600"/>
              <a:gd name="T10" fmla="*/ 18548 w 21600"/>
              <a:gd name="T11" fmla="*/ 1854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504" y="21600"/>
                </a:lnTo>
                <a:lnTo>
                  <a:pt x="19096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3804" name="AutoShape 12">
            <a:extLst>
              <a:ext uri="{FF2B5EF4-FFF2-40B4-BE49-F238E27FC236}">
                <a16:creationId xmlns:a16="http://schemas.microsoft.com/office/drawing/2014/main" id="{416E4189-3954-F2AA-0526-424B548792F7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4565650" y="3181351"/>
            <a:ext cx="1800225" cy="304800"/>
          </a:xfrm>
          <a:custGeom>
            <a:avLst/>
            <a:gdLst>
              <a:gd name="G0" fmla="+- 1921 0 0"/>
              <a:gd name="G1" fmla="+- 21600 0 1921"/>
              <a:gd name="G2" fmla="*/ 1921 1 2"/>
              <a:gd name="G3" fmla="+- 21600 0 G2"/>
              <a:gd name="G4" fmla="+/ 1921 21600 2"/>
              <a:gd name="G5" fmla="+/ G1 0 2"/>
              <a:gd name="G6" fmla="*/ 21600 21600 1921"/>
              <a:gd name="G7" fmla="*/ G6 1 2"/>
              <a:gd name="G8" fmla="+- 21600 0 G7"/>
              <a:gd name="G9" fmla="*/ 21600 1 2"/>
              <a:gd name="G10" fmla="+- 1921 0 G9"/>
              <a:gd name="G11" fmla="?: G10 G8 0"/>
              <a:gd name="G12" fmla="?: G10 G7 21600"/>
              <a:gd name="T0" fmla="*/ 20639 w 21600"/>
              <a:gd name="T1" fmla="*/ 10800 h 21600"/>
              <a:gd name="T2" fmla="*/ 10800 w 21600"/>
              <a:gd name="T3" fmla="*/ 21600 h 21600"/>
              <a:gd name="T4" fmla="*/ 961 w 21600"/>
              <a:gd name="T5" fmla="*/ 10800 h 21600"/>
              <a:gd name="T6" fmla="*/ 10800 w 21600"/>
              <a:gd name="T7" fmla="*/ 0 h 21600"/>
              <a:gd name="T8" fmla="*/ 2761 w 21600"/>
              <a:gd name="T9" fmla="*/ 2761 h 21600"/>
              <a:gd name="T10" fmla="*/ 18839 w 21600"/>
              <a:gd name="T11" fmla="*/ 1883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921" y="21600"/>
                </a:lnTo>
                <a:lnTo>
                  <a:pt x="19679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3805" name="AutoShape 13">
            <a:extLst>
              <a:ext uri="{FF2B5EF4-FFF2-40B4-BE49-F238E27FC236}">
                <a16:creationId xmlns:a16="http://schemas.microsoft.com/office/drawing/2014/main" id="{77C38F51-6C55-64EA-20B4-CDE9FEC583D9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4462462" y="3284538"/>
            <a:ext cx="1800225" cy="95250"/>
          </a:xfrm>
          <a:custGeom>
            <a:avLst/>
            <a:gdLst>
              <a:gd name="G0" fmla="+- 1910 0 0"/>
              <a:gd name="G1" fmla="+- 21600 0 1910"/>
              <a:gd name="G2" fmla="*/ 1910 1 2"/>
              <a:gd name="G3" fmla="+- 21600 0 G2"/>
              <a:gd name="G4" fmla="+/ 1910 21600 2"/>
              <a:gd name="G5" fmla="+/ G1 0 2"/>
              <a:gd name="G6" fmla="*/ 21600 21600 1910"/>
              <a:gd name="G7" fmla="*/ G6 1 2"/>
              <a:gd name="G8" fmla="+- 21600 0 G7"/>
              <a:gd name="G9" fmla="*/ 21600 1 2"/>
              <a:gd name="G10" fmla="+- 1910 0 G9"/>
              <a:gd name="G11" fmla="?: G10 G8 0"/>
              <a:gd name="G12" fmla="?: G10 G7 21600"/>
              <a:gd name="T0" fmla="*/ 20645 w 21600"/>
              <a:gd name="T1" fmla="*/ 10800 h 21600"/>
              <a:gd name="T2" fmla="*/ 10800 w 21600"/>
              <a:gd name="T3" fmla="*/ 21600 h 21600"/>
              <a:gd name="T4" fmla="*/ 955 w 21600"/>
              <a:gd name="T5" fmla="*/ 10800 h 21600"/>
              <a:gd name="T6" fmla="*/ 10800 w 21600"/>
              <a:gd name="T7" fmla="*/ 0 h 21600"/>
              <a:gd name="T8" fmla="*/ 2755 w 21600"/>
              <a:gd name="T9" fmla="*/ 2755 h 21600"/>
              <a:gd name="T10" fmla="*/ 18845 w 21600"/>
              <a:gd name="T11" fmla="*/ 1884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910" y="21600"/>
                </a:lnTo>
                <a:lnTo>
                  <a:pt x="1969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3806" name="AutoShape 14">
            <a:extLst>
              <a:ext uri="{FF2B5EF4-FFF2-40B4-BE49-F238E27FC236}">
                <a16:creationId xmlns:a16="http://schemas.microsoft.com/office/drawing/2014/main" id="{B9F975D4-82D3-8B19-8D8E-97E924D7E92E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6013450" y="3070226"/>
            <a:ext cx="974725" cy="146050"/>
          </a:xfrm>
          <a:custGeom>
            <a:avLst/>
            <a:gdLst>
              <a:gd name="G0" fmla="+- 1835 0 0"/>
              <a:gd name="G1" fmla="+- 21600 0 1835"/>
              <a:gd name="G2" fmla="*/ 1835 1 2"/>
              <a:gd name="G3" fmla="+- 21600 0 G2"/>
              <a:gd name="G4" fmla="+/ 1835 21600 2"/>
              <a:gd name="G5" fmla="+/ G1 0 2"/>
              <a:gd name="G6" fmla="*/ 21600 21600 1835"/>
              <a:gd name="G7" fmla="*/ G6 1 2"/>
              <a:gd name="G8" fmla="+- 21600 0 G7"/>
              <a:gd name="G9" fmla="*/ 21600 1 2"/>
              <a:gd name="G10" fmla="+- 1835 0 G9"/>
              <a:gd name="G11" fmla="?: G10 G8 0"/>
              <a:gd name="G12" fmla="?: G10 G7 21600"/>
              <a:gd name="T0" fmla="*/ 20682 w 21600"/>
              <a:gd name="T1" fmla="*/ 10800 h 21600"/>
              <a:gd name="T2" fmla="*/ 10800 w 21600"/>
              <a:gd name="T3" fmla="*/ 21600 h 21600"/>
              <a:gd name="T4" fmla="*/ 918 w 21600"/>
              <a:gd name="T5" fmla="*/ 10800 h 21600"/>
              <a:gd name="T6" fmla="*/ 10800 w 21600"/>
              <a:gd name="T7" fmla="*/ 0 h 21600"/>
              <a:gd name="T8" fmla="*/ 2718 w 21600"/>
              <a:gd name="T9" fmla="*/ 2718 h 21600"/>
              <a:gd name="T10" fmla="*/ 18882 w 21600"/>
              <a:gd name="T11" fmla="*/ 188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835" y="21600"/>
                </a:lnTo>
                <a:lnTo>
                  <a:pt x="19765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33807" name="Group 15">
            <a:extLst>
              <a:ext uri="{FF2B5EF4-FFF2-40B4-BE49-F238E27FC236}">
                <a16:creationId xmlns:a16="http://schemas.microsoft.com/office/drawing/2014/main" id="{24A4678F-A484-A3F9-C0E6-58F70CBCB571}"/>
              </a:ext>
            </a:extLst>
          </p:cNvPr>
          <p:cNvGrpSpPr>
            <a:grpSpLocks/>
          </p:cNvGrpSpPr>
          <p:nvPr/>
        </p:nvGrpSpPr>
        <p:grpSpPr bwMode="auto">
          <a:xfrm>
            <a:off x="6729413" y="2813050"/>
            <a:ext cx="193675" cy="1490663"/>
            <a:chOff x="4239" y="1772"/>
            <a:chExt cx="122" cy="939"/>
          </a:xfrm>
        </p:grpSpPr>
        <p:sp>
          <p:nvSpPr>
            <p:cNvPr id="33808" name="Oval 16">
              <a:extLst>
                <a:ext uri="{FF2B5EF4-FFF2-40B4-BE49-F238E27FC236}">
                  <a16:creationId xmlns:a16="http://schemas.microsoft.com/office/drawing/2014/main" id="{5F3F65AD-20AD-7D4D-5B58-A603641D2E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5" y="1772"/>
              <a:ext cx="66" cy="17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3809" name="Line 17">
              <a:extLst>
                <a:ext uri="{FF2B5EF4-FFF2-40B4-BE49-F238E27FC236}">
                  <a16:creationId xmlns:a16="http://schemas.microsoft.com/office/drawing/2014/main" id="{9F8FABE8-47F9-C33C-467E-19FD5723E0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7" y="1954"/>
              <a:ext cx="0" cy="37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3810" name="Line 18">
              <a:extLst>
                <a:ext uri="{FF2B5EF4-FFF2-40B4-BE49-F238E27FC236}">
                  <a16:creationId xmlns:a16="http://schemas.microsoft.com/office/drawing/2014/main" id="{050A685B-A231-DFF4-F9FC-9855B4EDE7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71" y="2322"/>
              <a:ext cx="26" cy="24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3811" name="Line 19">
              <a:extLst>
                <a:ext uri="{FF2B5EF4-FFF2-40B4-BE49-F238E27FC236}">
                  <a16:creationId xmlns:a16="http://schemas.microsoft.com/office/drawing/2014/main" id="{397D7E25-A1A2-2C53-31ED-0D7FAA054C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39" y="2024"/>
              <a:ext cx="29" cy="26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3812" name="Line 20">
              <a:extLst>
                <a:ext uri="{FF2B5EF4-FFF2-40B4-BE49-F238E27FC236}">
                  <a16:creationId xmlns:a16="http://schemas.microsoft.com/office/drawing/2014/main" id="{A4F97025-1B88-26FA-E179-6AC3E7E158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12" y="2337"/>
              <a:ext cx="42" cy="37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3813" name="Line 21">
              <a:extLst>
                <a:ext uri="{FF2B5EF4-FFF2-40B4-BE49-F238E27FC236}">
                  <a16:creationId xmlns:a16="http://schemas.microsoft.com/office/drawing/2014/main" id="{8F73939A-65E2-C648-9607-0D3EBB1447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4" y="2020"/>
              <a:ext cx="17" cy="267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3814" name="Arc 22">
              <a:extLst>
                <a:ext uri="{FF2B5EF4-FFF2-40B4-BE49-F238E27FC236}">
                  <a16:creationId xmlns:a16="http://schemas.microsoft.com/office/drawing/2014/main" id="{685AD30E-EC52-AF7D-05D2-EF8345894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" y="1985"/>
              <a:ext cx="48" cy="56"/>
            </a:xfrm>
            <a:custGeom>
              <a:avLst/>
              <a:gdLst>
                <a:gd name="G0" fmla="+- 0 0 0"/>
                <a:gd name="G1" fmla="+- 21037 0 0"/>
                <a:gd name="G2" fmla="+- 21600 0 0"/>
                <a:gd name="T0" fmla="*/ 4897 w 20085"/>
                <a:gd name="T1" fmla="*/ 0 h 21037"/>
                <a:gd name="T2" fmla="*/ 20085 w 20085"/>
                <a:gd name="T3" fmla="*/ 13090 h 21037"/>
                <a:gd name="T4" fmla="*/ 0 w 20085"/>
                <a:gd name="T5" fmla="*/ 21037 h 2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85" h="21037" fill="none" extrusionOk="0">
                  <a:moveTo>
                    <a:pt x="4897" y="-1"/>
                  </a:moveTo>
                  <a:cubicBezTo>
                    <a:pt x="11801" y="1606"/>
                    <a:pt x="17476" y="6498"/>
                    <a:pt x="20084" y="13090"/>
                  </a:cubicBezTo>
                </a:path>
                <a:path w="20085" h="21037" stroke="0" extrusionOk="0">
                  <a:moveTo>
                    <a:pt x="4897" y="-1"/>
                  </a:moveTo>
                  <a:cubicBezTo>
                    <a:pt x="11801" y="1606"/>
                    <a:pt x="17476" y="6498"/>
                    <a:pt x="20084" y="13090"/>
                  </a:cubicBezTo>
                  <a:lnTo>
                    <a:pt x="0" y="21037"/>
                  </a:lnTo>
                  <a:close/>
                </a:path>
              </a:pathLst>
            </a:custGeom>
            <a:noFill/>
            <a:ln w="25400" cap="rnd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3815" name="Arc 23">
              <a:extLst>
                <a:ext uri="{FF2B5EF4-FFF2-40B4-BE49-F238E27FC236}">
                  <a16:creationId xmlns:a16="http://schemas.microsoft.com/office/drawing/2014/main" id="{F8D039AB-6A70-DF1B-ACCA-79BE1AD98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8" y="1986"/>
              <a:ext cx="48" cy="56"/>
            </a:xfrm>
            <a:custGeom>
              <a:avLst/>
              <a:gdLst>
                <a:gd name="G0" fmla="+- 20140 0 0"/>
                <a:gd name="G1" fmla="+- 20944 0 0"/>
                <a:gd name="G2" fmla="+- 21600 0 0"/>
                <a:gd name="T0" fmla="*/ 0 w 20140"/>
                <a:gd name="T1" fmla="*/ 13138 h 20944"/>
                <a:gd name="T2" fmla="*/ 14858 w 20140"/>
                <a:gd name="T3" fmla="*/ 0 h 20944"/>
                <a:gd name="T4" fmla="*/ 20140 w 20140"/>
                <a:gd name="T5" fmla="*/ 20944 h 20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140" h="20944" fill="none" extrusionOk="0">
                  <a:moveTo>
                    <a:pt x="-1" y="13137"/>
                  </a:moveTo>
                  <a:cubicBezTo>
                    <a:pt x="2530" y="6609"/>
                    <a:pt x="8068" y="1712"/>
                    <a:pt x="14857" y="-1"/>
                  </a:cubicBezTo>
                </a:path>
                <a:path w="20140" h="20944" stroke="0" extrusionOk="0">
                  <a:moveTo>
                    <a:pt x="-1" y="13137"/>
                  </a:moveTo>
                  <a:cubicBezTo>
                    <a:pt x="2530" y="6609"/>
                    <a:pt x="8068" y="1712"/>
                    <a:pt x="14857" y="-1"/>
                  </a:cubicBezTo>
                  <a:lnTo>
                    <a:pt x="20140" y="20944"/>
                  </a:lnTo>
                  <a:close/>
                </a:path>
              </a:pathLst>
            </a:custGeom>
            <a:noFill/>
            <a:ln w="25400" cap="rnd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33823" name="Rectangle 31">
            <a:extLst>
              <a:ext uri="{FF2B5EF4-FFF2-40B4-BE49-F238E27FC236}">
                <a16:creationId xmlns:a16="http://schemas.microsoft.com/office/drawing/2014/main" id="{F7EF7CB2-C5A6-22B1-0BC1-F4CE7A97B0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5410200" cy="4876800"/>
          </a:xfrm>
        </p:spPr>
        <p:txBody>
          <a:bodyPr/>
          <a:lstStyle/>
          <a:p>
            <a:r>
              <a:rPr lang="en-US" altLang="LID4096"/>
              <a:t>The glue behind casual </a:t>
            </a:r>
            <a:br>
              <a:rPr lang="en-US" altLang="LID4096"/>
            </a:br>
            <a:r>
              <a:rPr lang="en-US" altLang="LID4096"/>
              <a:t>interaction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Awareness questions</a:t>
            </a:r>
          </a:p>
          <a:p>
            <a:pPr lvl="1"/>
            <a:r>
              <a:rPr lang="en-US" altLang="LID4096"/>
              <a:t>who is around?</a:t>
            </a:r>
          </a:p>
          <a:p>
            <a:pPr lvl="1"/>
            <a:r>
              <a:rPr lang="en-US" altLang="LID4096"/>
              <a:t>are they available now?</a:t>
            </a:r>
          </a:p>
          <a:p>
            <a:pPr lvl="1"/>
            <a:r>
              <a:rPr lang="en-US" altLang="LID4096"/>
              <a:t>can they be interrupted?</a:t>
            </a:r>
          </a:p>
          <a:p>
            <a:pPr lvl="1"/>
            <a:r>
              <a:rPr lang="en-US" altLang="LID4096"/>
              <a:t>how can I initiate contact?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51EFC9EC-B579-1218-11A8-3D5CC0B14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“In the Box” Approaches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6AF30C7E-B3E8-D485-5495-997E2F1A1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r>
              <a:rPr lang="en-US" altLang="LID4096"/>
              <a:t>Media Spaces, glances</a:t>
            </a:r>
          </a:p>
        </p:txBody>
      </p:sp>
      <p:sp>
        <p:nvSpPr>
          <p:cNvPr id="38916" name="Oval 4">
            <a:extLst>
              <a:ext uri="{FF2B5EF4-FFF2-40B4-BE49-F238E27FC236}">
                <a16:creationId xmlns:a16="http://schemas.microsoft.com/office/drawing/2014/main" id="{4C7F2FD0-71E7-B900-4F72-877885DDE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1188" y="4849813"/>
            <a:ext cx="1831975" cy="6318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8917" name="Oval 5">
            <a:extLst>
              <a:ext uri="{FF2B5EF4-FFF2-40B4-BE49-F238E27FC236}">
                <a16:creationId xmlns:a16="http://schemas.microsoft.com/office/drawing/2014/main" id="{7D6B3572-449A-783F-87D8-0E3E3DA00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1188" y="4813300"/>
            <a:ext cx="1831975" cy="6318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8918" name="AutoShape 6">
            <a:extLst>
              <a:ext uri="{FF2B5EF4-FFF2-40B4-BE49-F238E27FC236}">
                <a16:creationId xmlns:a16="http://schemas.microsoft.com/office/drawing/2014/main" id="{CA1A39E4-653B-B6BC-AC14-6294E99E01BC}"/>
              </a:ext>
            </a:extLst>
          </p:cNvPr>
          <p:cNvSpPr>
            <a:spLocks noChangeArrowheads="1"/>
          </p:cNvSpPr>
          <p:nvPr/>
        </p:nvSpPr>
        <p:spPr bwMode="auto">
          <a:xfrm rot="15720000" flipH="1" flipV="1">
            <a:off x="5666581" y="4537869"/>
            <a:ext cx="733425" cy="611188"/>
          </a:xfrm>
          <a:custGeom>
            <a:avLst/>
            <a:gdLst>
              <a:gd name="G0" fmla="+- 2645 0 0"/>
              <a:gd name="G1" fmla="+- 21600 0 2645"/>
              <a:gd name="G2" fmla="*/ 2645 1 2"/>
              <a:gd name="G3" fmla="+- 21600 0 G2"/>
              <a:gd name="G4" fmla="+/ 2645 21600 2"/>
              <a:gd name="G5" fmla="+/ G1 0 2"/>
              <a:gd name="G6" fmla="*/ 21600 21600 2645"/>
              <a:gd name="G7" fmla="*/ G6 1 2"/>
              <a:gd name="G8" fmla="+- 21600 0 G7"/>
              <a:gd name="G9" fmla="*/ 21600 1 2"/>
              <a:gd name="G10" fmla="+- 2645 0 G9"/>
              <a:gd name="G11" fmla="?: G10 G8 0"/>
              <a:gd name="G12" fmla="?: G10 G7 21600"/>
              <a:gd name="T0" fmla="*/ 20277 w 21600"/>
              <a:gd name="T1" fmla="*/ 10800 h 21600"/>
              <a:gd name="T2" fmla="*/ 10800 w 21600"/>
              <a:gd name="T3" fmla="*/ 21600 h 21600"/>
              <a:gd name="T4" fmla="*/ 1323 w 21600"/>
              <a:gd name="T5" fmla="*/ 10800 h 21600"/>
              <a:gd name="T6" fmla="*/ 10800 w 21600"/>
              <a:gd name="T7" fmla="*/ 0 h 21600"/>
              <a:gd name="T8" fmla="*/ 3123 w 21600"/>
              <a:gd name="T9" fmla="*/ 3123 h 21600"/>
              <a:gd name="T10" fmla="*/ 18477 w 21600"/>
              <a:gd name="T11" fmla="*/ 1847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645" y="21600"/>
                </a:lnTo>
                <a:lnTo>
                  <a:pt x="18955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FB257F71-228B-1E80-6C8D-1CA4D9F3FE18}"/>
              </a:ext>
            </a:extLst>
          </p:cNvPr>
          <p:cNvSpPr>
            <a:spLocks noChangeArrowheads="1"/>
          </p:cNvSpPr>
          <p:nvPr/>
        </p:nvSpPr>
        <p:spPr bwMode="auto">
          <a:xfrm rot="21120000">
            <a:off x="6342063" y="4373563"/>
            <a:ext cx="50800" cy="8112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38920" name="Group 8">
            <a:extLst>
              <a:ext uri="{FF2B5EF4-FFF2-40B4-BE49-F238E27FC236}">
                <a16:creationId xmlns:a16="http://schemas.microsoft.com/office/drawing/2014/main" id="{039D441E-A5F9-C5E4-DF97-785A0FBAA9C6}"/>
              </a:ext>
            </a:extLst>
          </p:cNvPr>
          <p:cNvGrpSpPr>
            <a:grpSpLocks/>
          </p:cNvGrpSpPr>
          <p:nvPr/>
        </p:nvGrpSpPr>
        <p:grpSpPr bwMode="auto">
          <a:xfrm>
            <a:off x="6529388" y="5030788"/>
            <a:ext cx="296862" cy="93662"/>
            <a:chOff x="4975" y="1601"/>
            <a:chExt cx="98" cy="31"/>
          </a:xfrm>
        </p:grpSpPr>
        <p:sp>
          <p:nvSpPr>
            <p:cNvPr id="38921" name="Arc 9">
              <a:extLst>
                <a:ext uri="{FF2B5EF4-FFF2-40B4-BE49-F238E27FC236}">
                  <a16:creationId xmlns:a16="http://schemas.microsoft.com/office/drawing/2014/main" id="{A44EC4BC-EF13-5013-995F-E42DE57C4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5" y="1602"/>
              <a:ext cx="49" cy="30"/>
            </a:xfrm>
            <a:custGeom>
              <a:avLst/>
              <a:gdLst>
                <a:gd name="G0" fmla="+- 21589 0 0"/>
                <a:gd name="G1" fmla="+- 21596 0 0"/>
                <a:gd name="G2" fmla="+- 21600 0 0"/>
                <a:gd name="T0" fmla="*/ 0 w 21589"/>
                <a:gd name="T1" fmla="*/ 20895 h 21596"/>
                <a:gd name="T2" fmla="*/ 21160 w 21589"/>
                <a:gd name="T3" fmla="*/ 0 h 21596"/>
                <a:gd name="T4" fmla="*/ 21589 w 21589"/>
                <a:gd name="T5" fmla="*/ 21596 h 2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89" h="21596" fill="none" extrusionOk="0">
                  <a:moveTo>
                    <a:pt x="0" y="20895"/>
                  </a:moveTo>
                  <a:cubicBezTo>
                    <a:pt x="373" y="9410"/>
                    <a:pt x="9671" y="228"/>
                    <a:pt x="21160" y="0"/>
                  </a:cubicBezTo>
                </a:path>
                <a:path w="21589" h="21596" stroke="0" extrusionOk="0">
                  <a:moveTo>
                    <a:pt x="0" y="20895"/>
                  </a:moveTo>
                  <a:cubicBezTo>
                    <a:pt x="373" y="9410"/>
                    <a:pt x="9671" y="228"/>
                    <a:pt x="21160" y="0"/>
                  </a:cubicBezTo>
                  <a:lnTo>
                    <a:pt x="21589" y="21596"/>
                  </a:lnTo>
                  <a:close/>
                </a:path>
              </a:pathLst>
            </a:custGeom>
            <a:noFill/>
            <a:ln w="12700" cap="rnd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8922" name="Arc 10">
              <a:extLst>
                <a:ext uri="{FF2B5EF4-FFF2-40B4-BE49-F238E27FC236}">
                  <a16:creationId xmlns:a16="http://schemas.microsoft.com/office/drawing/2014/main" id="{C3044912-CB94-36F3-BD30-EF52C5FE26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3" y="1601"/>
              <a:ext cx="50" cy="31"/>
            </a:xfrm>
            <a:custGeom>
              <a:avLst/>
              <a:gdLst>
                <a:gd name="G0" fmla="+- 429 0 0"/>
                <a:gd name="G1" fmla="+- 21600 0 0"/>
                <a:gd name="G2" fmla="+- 21600 0 0"/>
                <a:gd name="T0" fmla="*/ 0 w 22017"/>
                <a:gd name="T1" fmla="*/ 4 h 21600"/>
                <a:gd name="T2" fmla="*/ 22017 w 22017"/>
                <a:gd name="T3" fmla="*/ 20885 h 21600"/>
                <a:gd name="T4" fmla="*/ 429 w 2201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17" h="21600" fill="none" extrusionOk="0">
                  <a:moveTo>
                    <a:pt x="0" y="4"/>
                  </a:moveTo>
                  <a:cubicBezTo>
                    <a:pt x="142" y="1"/>
                    <a:pt x="285" y="0"/>
                    <a:pt x="429" y="0"/>
                  </a:cubicBezTo>
                  <a:cubicBezTo>
                    <a:pt x="12080" y="0"/>
                    <a:pt x="21631" y="9240"/>
                    <a:pt x="22017" y="20884"/>
                  </a:cubicBezTo>
                </a:path>
                <a:path w="22017" h="21600" stroke="0" extrusionOk="0">
                  <a:moveTo>
                    <a:pt x="0" y="4"/>
                  </a:moveTo>
                  <a:cubicBezTo>
                    <a:pt x="142" y="1"/>
                    <a:pt x="285" y="0"/>
                    <a:pt x="429" y="0"/>
                  </a:cubicBezTo>
                  <a:cubicBezTo>
                    <a:pt x="12080" y="0"/>
                    <a:pt x="21631" y="9240"/>
                    <a:pt x="22017" y="20884"/>
                  </a:cubicBezTo>
                  <a:lnTo>
                    <a:pt x="429" y="21600"/>
                  </a:lnTo>
                  <a:close/>
                </a:path>
              </a:pathLst>
            </a:custGeom>
            <a:noFill/>
            <a:ln w="12700" cap="rnd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38923" name="Line 11">
            <a:extLst>
              <a:ext uri="{FF2B5EF4-FFF2-40B4-BE49-F238E27FC236}">
                <a16:creationId xmlns:a16="http://schemas.microsoft.com/office/drawing/2014/main" id="{77F907C0-B712-7AE5-513A-6D0E05C4BFB1}"/>
              </a:ext>
            </a:extLst>
          </p:cNvPr>
          <p:cNvSpPr>
            <a:spLocks noChangeShapeType="1"/>
          </p:cNvSpPr>
          <p:nvPr/>
        </p:nvSpPr>
        <p:spPr bwMode="auto">
          <a:xfrm>
            <a:off x="6523038" y="5118100"/>
            <a:ext cx="3000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8924" name="Line 12">
            <a:extLst>
              <a:ext uri="{FF2B5EF4-FFF2-40B4-BE49-F238E27FC236}">
                <a16:creationId xmlns:a16="http://schemas.microsoft.com/office/drawing/2014/main" id="{A07F62C2-7C44-3E13-7D16-1829474ADBC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445250" y="5097463"/>
            <a:ext cx="84138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8925" name="Line 13">
            <a:extLst>
              <a:ext uri="{FF2B5EF4-FFF2-40B4-BE49-F238E27FC236}">
                <a16:creationId xmlns:a16="http://schemas.microsoft.com/office/drawing/2014/main" id="{2602B06B-59BE-580F-6432-0470F0C36F5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62825" y="5407025"/>
            <a:ext cx="790575" cy="1809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8926" name="Line 14">
            <a:extLst>
              <a:ext uri="{FF2B5EF4-FFF2-40B4-BE49-F238E27FC236}">
                <a16:creationId xmlns:a16="http://schemas.microsoft.com/office/drawing/2014/main" id="{2AE8E288-FC6C-4F7F-E701-438F7F7BD2DC}"/>
              </a:ext>
            </a:extLst>
          </p:cNvPr>
          <p:cNvSpPr>
            <a:spLocks noChangeShapeType="1"/>
          </p:cNvSpPr>
          <p:nvPr/>
        </p:nvSpPr>
        <p:spPr bwMode="auto">
          <a:xfrm>
            <a:off x="7362825" y="5588000"/>
            <a:ext cx="427038" cy="6699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8927" name="Line 15">
            <a:extLst>
              <a:ext uri="{FF2B5EF4-FFF2-40B4-BE49-F238E27FC236}">
                <a16:creationId xmlns:a16="http://schemas.microsoft.com/office/drawing/2014/main" id="{F1336CF1-070D-EBD6-55B0-06E56EED149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69175" y="4619625"/>
            <a:ext cx="360363" cy="5603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8928" name="Line 16">
            <a:extLst>
              <a:ext uri="{FF2B5EF4-FFF2-40B4-BE49-F238E27FC236}">
                <a16:creationId xmlns:a16="http://schemas.microsoft.com/office/drawing/2014/main" id="{3205D519-61CD-B737-6EFD-2050B854257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283450" y="4879975"/>
            <a:ext cx="76200" cy="2809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8929" name="Line 17">
            <a:extLst>
              <a:ext uri="{FF2B5EF4-FFF2-40B4-BE49-F238E27FC236}">
                <a16:creationId xmlns:a16="http://schemas.microsoft.com/office/drawing/2014/main" id="{B8047878-33A2-6158-B9CC-1F323DEA580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59638" y="4610100"/>
            <a:ext cx="115887" cy="3032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8930" name="Arc 18">
            <a:extLst>
              <a:ext uri="{FF2B5EF4-FFF2-40B4-BE49-F238E27FC236}">
                <a16:creationId xmlns:a16="http://schemas.microsoft.com/office/drawing/2014/main" id="{92C33DBF-6A11-0C84-3B3A-B4582AA90354}"/>
              </a:ext>
            </a:extLst>
          </p:cNvPr>
          <p:cNvSpPr>
            <a:spLocks/>
          </p:cNvSpPr>
          <p:nvPr/>
        </p:nvSpPr>
        <p:spPr bwMode="auto">
          <a:xfrm>
            <a:off x="7180263" y="4324350"/>
            <a:ext cx="685800" cy="469900"/>
          </a:xfrm>
          <a:custGeom>
            <a:avLst/>
            <a:gdLst>
              <a:gd name="G0" fmla="+- 0 0 0"/>
              <a:gd name="G1" fmla="+- 18907 0 0"/>
              <a:gd name="G2" fmla="+- 21600 0 0"/>
              <a:gd name="T0" fmla="*/ 10444 w 20281"/>
              <a:gd name="T1" fmla="*/ 0 h 18907"/>
              <a:gd name="T2" fmla="*/ 20281 w 20281"/>
              <a:gd name="T3" fmla="*/ 11475 h 18907"/>
              <a:gd name="T4" fmla="*/ 0 w 20281"/>
              <a:gd name="T5" fmla="*/ 18907 h 18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81" h="18907" fill="none" extrusionOk="0">
                <a:moveTo>
                  <a:pt x="10444" y="-1"/>
                </a:moveTo>
                <a:cubicBezTo>
                  <a:pt x="14998" y="2515"/>
                  <a:pt x="18491" y="6590"/>
                  <a:pt x="20281" y="11474"/>
                </a:cubicBezTo>
              </a:path>
              <a:path w="20281" h="18907" stroke="0" extrusionOk="0">
                <a:moveTo>
                  <a:pt x="10444" y="-1"/>
                </a:moveTo>
                <a:cubicBezTo>
                  <a:pt x="14998" y="2515"/>
                  <a:pt x="18491" y="6590"/>
                  <a:pt x="20281" y="11474"/>
                </a:cubicBezTo>
                <a:lnTo>
                  <a:pt x="0" y="18907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8931" name="Oval 19">
            <a:extLst>
              <a:ext uri="{FF2B5EF4-FFF2-40B4-BE49-F238E27FC236}">
                <a16:creationId xmlns:a16="http://schemas.microsoft.com/office/drawing/2014/main" id="{14BD1688-CE95-672A-0DD1-99506636B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5663" y="4094163"/>
            <a:ext cx="314325" cy="439737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8932" name="Line 20">
            <a:extLst>
              <a:ext uri="{FF2B5EF4-FFF2-40B4-BE49-F238E27FC236}">
                <a16:creationId xmlns:a16="http://schemas.microsoft.com/office/drawing/2014/main" id="{69B22DB3-8CA5-1C27-A705-7593A1C05195}"/>
              </a:ext>
            </a:extLst>
          </p:cNvPr>
          <p:cNvSpPr>
            <a:spLocks noChangeShapeType="1"/>
          </p:cNvSpPr>
          <p:nvPr/>
        </p:nvSpPr>
        <p:spPr bwMode="auto">
          <a:xfrm>
            <a:off x="7856538" y="4606925"/>
            <a:ext cx="115887" cy="260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8933" name="Line 21">
            <a:extLst>
              <a:ext uri="{FF2B5EF4-FFF2-40B4-BE49-F238E27FC236}">
                <a16:creationId xmlns:a16="http://schemas.microsoft.com/office/drawing/2014/main" id="{DCDACC7D-33E9-7DE7-6974-1961BB088F06}"/>
              </a:ext>
            </a:extLst>
          </p:cNvPr>
          <p:cNvSpPr>
            <a:spLocks noChangeShapeType="1"/>
          </p:cNvSpPr>
          <p:nvPr/>
        </p:nvSpPr>
        <p:spPr bwMode="auto">
          <a:xfrm>
            <a:off x="7972425" y="4860925"/>
            <a:ext cx="180975" cy="5461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8934" name="Line 22">
            <a:extLst>
              <a:ext uri="{FF2B5EF4-FFF2-40B4-BE49-F238E27FC236}">
                <a16:creationId xmlns:a16="http://schemas.microsoft.com/office/drawing/2014/main" id="{D6FEC1C1-6509-C90D-3C2F-0AB23F97623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75450" y="4913313"/>
            <a:ext cx="484188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38935" name="Group 23">
            <a:extLst>
              <a:ext uri="{FF2B5EF4-FFF2-40B4-BE49-F238E27FC236}">
                <a16:creationId xmlns:a16="http://schemas.microsoft.com/office/drawing/2014/main" id="{AE99EB20-D229-31E4-18AF-ECEF4230A4FC}"/>
              </a:ext>
            </a:extLst>
          </p:cNvPr>
          <p:cNvGrpSpPr>
            <a:grpSpLocks/>
          </p:cNvGrpSpPr>
          <p:nvPr/>
        </p:nvGrpSpPr>
        <p:grpSpPr bwMode="auto">
          <a:xfrm>
            <a:off x="2276475" y="3994150"/>
            <a:ext cx="1936750" cy="1466850"/>
            <a:chOff x="3571" y="1259"/>
            <a:chExt cx="639" cy="484"/>
          </a:xfrm>
        </p:grpSpPr>
        <p:sp>
          <p:nvSpPr>
            <p:cNvPr id="38936" name="Oval 24">
              <a:extLst>
                <a:ext uri="{FF2B5EF4-FFF2-40B4-BE49-F238E27FC236}">
                  <a16:creationId xmlns:a16="http://schemas.microsoft.com/office/drawing/2014/main" id="{2671D3C9-1BD2-1CF2-A8FA-A47FC2BF57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" y="1522"/>
              <a:ext cx="639" cy="22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8937" name="Oval 25">
              <a:extLst>
                <a:ext uri="{FF2B5EF4-FFF2-40B4-BE49-F238E27FC236}">
                  <a16:creationId xmlns:a16="http://schemas.microsoft.com/office/drawing/2014/main" id="{5C03A1D3-A906-A5F5-7662-3EA1B50FC3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" y="1510"/>
              <a:ext cx="639" cy="2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8938" name="AutoShape 26">
              <a:extLst>
                <a:ext uri="{FF2B5EF4-FFF2-40B4-BE49-F238E27FC236}">
                  <a16:creationId xmlns:a16="http://schemas.microsoft.com/office/drawing/2014/main" id="{75512404-7D71-CD3B-EA97-B329A12B1CB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880000" flipV="1">
              <a:off x="3961" y="1415"/>
              <a:ext cx="256" cy="212"/>
            </a:xfrm>
            <a:custGeom>
              <a:avLst/>
              <a:gdLst>
                <a:gd name="G0" fmla="+- 2645 0 0"/>
                <a:gd name="G1" fmla="+- 21600 0 2645"/>
                <a:gd name="G2" fmla="*/ 2645 1 2"/>
                <a:gd name="G3" fmla="+- 21600 0 G2"/>
                <a:gd name="G4" fmla="+/ 2645 21600 2"/>
                <a:gd name="G5" fmla="+/ G1 0 2"/>
                <a:gd name="G6" fmla="*/ 21600 21600 2645"/>
                <a:gd name="G7" fmla="*/ G6 1 2"/>
                <a:gd name="G8" fmla="+- 21600 0 G7"/>
                <a:gd name="G9" fmla="*/ 21600 1 2"/>
                <a:gd name="G10" fmla="+- 2645 0 G9"/>
                <a:gd name="G11" fmla="?: G10 G8 0"/>
                <a:gd name="G12" fmla="?: G10 G7 21600"/>
                <a:gd name="T0" fmla="*/ 20277 w 21600"/>
                <a:gd name="T1" fmla="*/ 10800 h 21600"/>
                <a:gd name="T2" fmla="*/ 10800 w 21600"/>
                <a:gd name="T3" fmla="*/ 21600 h 21600"/>
                <a:gd name="T4" fmla="*/ 1323 w 21600"/>
                <a:gd name="T5" fmla="*/ 10800 h 21600"/>
                <a:gd name="T6" fmla="*/ 10800 w 21600"/>
                <a:gd name="T7" fmla="*/ 0 h 21600"/>
                <a:gd name="T8" fmla="*/ 3123 w 21600"/>
                <a:gd name="T9" fmla="*/ 3123 h 21600"/>
                <a:gd name="T10" fmla="*/ 18477 w 21600"/>
                <a:gd name="T11" fmla="*/ 1847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645" y="21600"/>
                  </a:lnTo>
                  <a:lnTo>
                    <a:pt x="1895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8939" name="Rectangle 27">
              <a:extLst>
                <a:ext uri="{FF2B5EF4-FFF2-40B4-BE49-F238E27FC236}">
                  <a16:creationId xmlns:a16="http://schemas.microsoft.com/office/drawing/2014/main" id="{083728D0-5005-ECCA-546B-F674512EF55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80000" flipH="1">
              <a:off x="3965" y="1358"/>
              <a:ext cx="18" cy="28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38940" name="Group 28">
              <a:extLst>
                <a:ext uri="{FF2B5EF4-FFF2-40B4-BE49-F238E27FC236}">
                  <a16:creationId xmlns:a16="http://schemas.microsoft.com/office/drawing/2014/main" id="{020B1EA1-753A-3AED-2C1E-97269A5977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6" y="1586"/>
              <a:ext cx="104" cy="33"/>
              <a:chOff x="3816" y="1586"/>
              <a:chExt cx="104" cy="33"/>
            </a:xfrm>
          </p:grpSpPr>
          <p:sp>
            <p:nvSpPr>
              <p:cNvPr id="38941" name="Arc 29">
                <a:extLst>
                  <a:ext uri="{FF2B5EF4-FFF2-40B4-BE49-F238E27FC236}">
                    <a16:creationId xmlns:a16="http://schemas.microsoft.com/office/drawing/2014/main" id="{D5F3A573-726F-9ED8-4467-1DD2DBB73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7" y="1586"/>
                <a:ext cx="53" cy="33"/>
              </a:xfrm>
              <a:custGeom>
                <a:avLst/>
                <a:gdLst>
                  <a:gd name="G0" fmla="+- 405 0 0"/>
                  <a:gd name="G1" fmla="+- 21600 0 0"/>
                  <a:gd name="G2" fmla="+- 21600 0 0"/>
                  <a:gd name="T0" fmla="*/ 0 w 21995"/>
                  <a:gd name="T1" fmla="*/ 4 h 21600"/>
                  <a:gd name="T2" fmla="*/ 21995 w 21995"/>
                  <a:gd name="T3" fmla="*/ 20929 h 21600"/>
                  <a:gd name="T4" fmla="*/ 405 w 2199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995" h="21600" fill="none" extrusionOk="0">
                    <a:moveTo>
                      <a:pt x="-1" y="3"/>
                    </a:moveTo>
                    <a:cubicBezTo>
                      <a:pt x="134" y="1"/>
                      <a:pt x="269" y="0"/>
                      <a:pt x="405" y="0"/>
                    </a:cubicBezTo>
                    <a:cubicBezTo>
                      <a:pt x="12073" y="0"/>
                      <a:pt x="21632" y="9266"/>
                      <a:pt x="21994" y="20929"/>
                    </a:cubicBezTo>
                  </a:path>
                  <a:path w="21995" h="21600" stroke="0" extrusionOk="0">
                    <a:moveTo>
                      <a:pt x="-1" y="3"/>
                    </a:moveTo>
                    <a:cubicBezTo>
                      <a:pt x="134" y="1"/>
                      <a:pt x="269" y="0"/>
                      <a:pt x="405" y="0"/>
                    </a:cubicBezTo>
                    <a:cubicBezTo>
                      <a:pt x="12073" y="0"/>
                      <a:pt x="21632" y="9266"/>
                      <a:pt x="21994" y="20929"/>
                    </a:cubicBezTo>
                    <a:lnTo>
                      <a:pt x="40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8942" name="Arc 30">
                <a:extLst>
                  <a:ext uri="{FF2B5EF4-FFF2-40B4-BE49-F238E27FC236}">
                    <a16:creationId xmlns:a16="http://schemas.microsoft.com/office/drawing/2014/main" id="{68B765AE-703A-4325-5C32-4F3F0B3A59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6" y="1587"/>
                <a:ext cx="52" cy="32"/>
              </a:xfrm>
              <a:custGeom>
                <a:avLst/>
                <a:gdLst>
                  <a:gd name="G0" fmla="+- 21590 0 0"/>
                  <a:gd name="G1" fmla="+- 21596 0 0"/>
                  <a:gd name="G2" fmla="+- 21600 0 0"/>
                  <a:gd name="T0" fmla="*/ 0 w 21590"/>
                  <a:gd name="T1" fmla="*/ 20938 h 21596"/>
                  <a:gd name="T2" fmla="*/ 21185 w 21590"/>
                  <a:gd name="T3" fmla="*/ 0 h 21596"/>
                  <a:gd name="T4" fmla="*/ 21590 w 21590"/>
                  <a:gd name="T5" fmla="*/ 21596 h 21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0" h="21596" fill="none" extrusionOk="0">
                    <a:moveTo>
                      <a:pt x="0" y="20938"/>
                    </a:moveTo>
                    <a:cubicBezTo>
                      <a:pt x="350" y="9427"/>
                      <a:pt x="9670" y="215"/>
                      <a:pt x="21184" y="-1"/>
                    </a:cubicBezTo>
                  </a:path>
                  <a:path w="21590" h="21596" stroke="0" extrusionOk="0">
                    <a:moveTo>
                      <a:pt x="0" y="20938"/>
                    </a:moveTo>
                    <a:cubicBezTo>
                      <a:pt x="350" y="9427"/>
                      <a:pt x="9670" y="215"/>
                      <a:pt x="21184" y="-1"/>
                    </a:cubicBezTo>
                    <a:lnTo>
                      <a:pt x="21590" y="21596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38943" name="Line 31">
              <a:extLst>
                <a:ext uri="{FF2B5EF4-FFF2-40B4-BE49-F238E27FC236}">
                  <a16:creationId xmlns:a16="http://schemas.microsoft.com/office/drawing/2014/main" id="{14652A49-EEBA-F36D-ACBA-ED3AAD8253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14" y="1618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8944" name="Line 32">
              <a:extLst>
                <a:ext uri="{FF2B5EF4-FFF2-40B4-BE49-F238E27FC236}">
                  <a16:creationId xmlns:a16="http://schemas.microsoft.com/office/drawing/2014/main" id="{404BA96A-CB9F-943D-CB81-A05EA11AD9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16" y="1608"/>
              <a:ext cx="31" cy="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8945" name="Rectangle 33">
              <a:extLst>
                <a:ext uri="{FF2B5EF4-FFF2-40B4-BE49-F238E27FC236}">
                  <a16:creationId xmlns:a16="http://schemas.microsoft.com/office/drawing/2014/main" id="{1A60A87C-4D67-DC51-3C30-D59EEDD17F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8" y="1259"/>
              <a:ext cx="140" cy="76"/>
            </a:xfrm>
            <a:prstGeom prst="rect">
              <a:avLst/>
            </a:prstGeom>
            <a:solidFill>
              <a:srgbClr val="0832F8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8946" name="Rectangle 34">
              <a:extLst>
                <a:ext uri="{FF2B5EF4-FFF2-40B4-BE49-F238E27FC236}">
                  <a16:creationId xmlns:a16="http://schemas.microsoft.com/office/drawing/2014/main" id="{E37625CD-7523-7813-6E49-6C1F7D3B60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6" y="1279"/>
              <a:ext cx="14" cy="35"/>
            </a:xfrm>
            <a:prstGeom prst="rect">
              <a:avLst/>
            </a:prstGeom>
            <a:solidFill>
              <a:srgbClr val="0832F8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38947" name="Group 35">
            <a:extLst>
              <a:ext uri="{FF2B5EF4-FFF2-40B4-BE49-F238E27FC236}">
                <a16:creationId xmlns:a16="http://schemas.microsoft.com/office/drawing/2014/main" id="{1CF74998-F77C-1380-E7EF-50B9FB4B5F4F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2819400"/>
            <a:ext cx="376238" cy="2060575"/>
            <a:chOff x="3247" y="871"/>
            <a:chExt cx="124" cy="680"/>
          </a:xfrm>
        </p:grpSpPr>
        <p:sp>
          <p:nvSpPr>
            <p:cNvPr id="38948" name="Oval 36">
              <a:extLst>
                <a:ext uri="{FF2B5EF4-FFF2-40B4-BE49-F238E27FC236}">
                  <a16:creationId xmlns:a16="http://schemas.microsoft.com/office/drawing/2014/main" id="{4F7F22F2-01D7-1AFC-9B6F-FF0603C1C5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5" y="871"/>
              <a:ext cx="54" cy="121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8949" name="Line 37">
              <a:extLst>
                <a:ext uri="{FF2B5EF4-FFF2-40B4-BE49-F238E27FC236}">
                  <a16:creationId xmlns:a16="http://schemas.microsoft.com/office/drawing/2014/main" id="{1016CFEA-ED15-1374-3BA9-963ACABFE5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1" y="1003"/>
              <a:ext cx="0" cy="27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8950" name="Line 38">
              <a:extLst>
                <a:ext uri="{FF2B5EF4-FFF2-40B4-BE49-F238E27FC236}">
                  <a16:creationId xmlns:a16="http://schemas.microsoft.com/office/drawing/2014/main" id="{9868176B-A0B5-60B2-6580-C6CCB8CC30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50" y="1274"/>
              <a:ext cx="22" cy="1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8951" name="Line 39">
              <a:extLst>
                <a:ext uri="{FF2B5EF4-FFF2-40B4-BE49-F238E27FC236}">
                  <a16:creationId xmlns:a16="http://schemas.microsoft.com/office/drawing/2014/main" id="{EC176C22-2195-AC5A-C36E-E8CD835A02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7" y="1052"/>
              <a:ext cx="10" cy="20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8952" name="Line 40">
              <a:extLst>
                <a:ext uri="{FF2B5EF4-FFF2-40B4-BE49-F238E27FC236}">
                  <a16:creationId xmlns:a16="http://schemas.microsoft.com/office/drawing/2014/main" id="{1E6A85FA-1471-A702-9773-C3335728CC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5" y="1284"/>
              <a:ext cx="29" cy="26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8953" name="Line 41">
              <a:extLst>
                <a:ext uri="{FF2B5EF4-FFF2-40B4-BE49-F238E27FC236}">
                  <a16:creationId xmlns:a16="http://schemas.microsoft.com/office/drawing/2014/main" id="{8FBA76DF-FE42-B4F2-670D-6AFA2B206B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4" y="1051"/>
              <a:ext cx="57" cy="1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8954" name="Arc 42">
              <a:extLst>
                <a:ext uri="{FF2B5EF4-FFF2-40B4-BE49-F238E27FC236}">
                  <a16:creationId xmlns:a16="http://schemas.microsoft.com/office/drawing/2014/main" id="{809500FD-0D8B-71F0-CFC4-61065B61B4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4" y="1026"/>
              <a:ext cx="42" cy="41"/>
            </a:xfrm>
            <a:custGeom>
              <a:avLst/>
              <a:gdLst>
                <a:gd name="G0" fmla="+- 0 0 0"/>
                <a:gd name="G1" fmla="+- 21085 0 0"/>
                <a:gd name="G2" fmla="+- 21600 0 0"/>
                <a:gd name="T0" fmla="*/ 4689 w 20001"/>
                <a:gd name="T1" fmla="*/ 0 h 21085"/>
                <a:gd name="T2" fmla="*/ 20001 w 20001"/>
                <a:gd name="T3" fmla="*/ 12928 h 21085"/>
                <a:gd name="T4" fmla="*/ 0 w 20001"/>
                <a:gd name="T5" fmla="*/ 21085 h 2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01" h="21085" fill="none" extrusionOk="0">
                  <a:moveTo>
                    <a:pt x="4688" y="0"/>
                  </a:moveTo>
                  <a:cubicBezTo>
                    <a:pt x="11604" y="1537"/>
                    <a:pt x="17325" y="6368"/>
                    <a:pt x="20000" y="12928"/>
                  </a:cubicBezTo>
                </a:path>
                <a:path w="20001" h="21085" stroke="0" extrusionOk="0">
                  <a:moveTo>
                    <a:pt x="4688" y="0"/>
                  </a:moveTo>
                  <a:cubicBezTo>
                    <a:pt x="11604" y="1537"/>
                    <a:pt x="17325" y="6368"/>
                    <a:pt x="20000" y="12928"/>
                  </a:cubicBezTo>
                  <a:lnTo>
                    <a:pt x="0" y="21085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8955" name="Arc 43">
              <a:extLst>
                <a:ext uri="{FF2B5EF4-FFF2-40B4-BE49-F238E27FC236}">
                  <a16:creationId xmlns:a16="http://schemas.microsoft.com/office/drawing/2014/main" id="{DE03CDD3-E1AB-432F-EB40-37D511BF25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7" y="1026"/>
              <a:ext cx="42" cy="41"/>
            </a:xfrm>
            <a:custGeom>
              <a:avLst/>
              <a:gdLst>
                <a:gd name="G0" fmla="+- 20097 0 0"/>
                <a:gd name="G1" fmla="+- 20968 0 0"/>
                <a:gd name="G2" fmla="+- 21600 0 0"/>
                <a:gd name="T0" fmla="*/ 0 w 20097"/>
                <a:gd name="T1" fmla="*/ 13050 h 20968"/>
                <a:gd name="T2" fmla="*/ 14910 w 20097"/>
                <a:gd name="T3" fmla="*/ 0 h 20968"/>
                <a:gd name="T4" fmla="*/ 20097 w 20097"/>
                <a:gd name="T5" fmla="*/ 20968 h 20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97" h="20968" fill="none" extrusionOk="0">
                  <a:moveTo>
                    <a:pt x="0" y="13050"/>
                  </a:moveTo>
                  <a:cubicBezTo>
                    <a:pt x="2564" y="6542"/>
                    <a:pt x="8120" y="1679"/>
                    <a:pt x="14910" y="0"/>
                  </a:cubicBezTo>
                </a:path>
                <a:path w="20097" h="20968" stroke="0" extrusionOk="0">
                  <a:moveTo>
                    <a:pt x="0" y="13050"/>
                  </a:moveTo>
                  <a:cubicBezTo>
                    <a:pt x="2564" y="6542"/>
                    <a:pt x="8120" y="1679"/>
                    <a:pt x="14910" y="0"/>
                  </a:cubicBezTo>
                  <a:lnTo>
                    <a:pt x="20097" y="20968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38956" name="Freeform 44">
            <a:extLst>
              <a:ext uri="{FF2B5EF4-FFF2-40B4-BE49-F238E27FC236}">
                <a16:creationId xmlns:a16="http://schemas.microsoft.com/office/drawing/2014/main" id="{54B4239A-D40C-D63D-B9AA-A63FBEAF7923}"/>
              </a:ext>
            </a:extLst>
          </p:cNvPr>
          <p:cNvSpPr>
            <a:spLocks/>
          </p:cNvSpPr>
          <p:nvPr/>
        </p:nvSpPr>
        <p:spPr bwMode="auto">
          <a:xfrm>
            <a:off x="3976688" y="4100513"/>
            <a:ext cx="1789112" cy="1217612"/>
          </a:xfrm>
          <a:custGeom>
            <a:avLst/>
            <a:gdLst>
              <a:gd name="T0" fmla="*/ 567 w 591"/>
              <a:gd name="T1" fmla="*/ 340 h 402"/>
              <a:gd name="T2" fmla="*/ 546 w 591"/>
              <a:gd name="T3" fmla="*/ 340 h 402"/>
              <a:gd name="T4" fmla="*/ 525 w 591"/>
              <a:gd name="T5" fmla="*/ 358 h 402"/>
              <a:gd name="T6" fmla="*/ 507 w 591"/>
              <a:gd name="T7" fmla="*/ 376 h 402"/>
              <a:gd name="T8" fmla="*/ 485 w 591"/>
              <a:gd name="T9" fmla="*/ 393 h 402"/>
              <a:gd name="T10" fmla="*/ 464 w 591"/>
              <a:gd name="T11" fmla="*/ 397 h 402"/>
              <a:gd name="T12" fmla="*/ 442 w 591"/>
              <a:gd name="T13" fmla="*/ 401 h 402"/>
              <a:gd name="T14" fmla="*/ 418 w 591"/>
              <a:gd name="T15" fmla="*/ 379 h 402"/>
              <a:gd name="T16" fmla="*/ 393 w 591"/>
              <a:gd name="T17" fmla="*/ 362 h 402"/>
              <a:gd name="T18" fmla="*/ 379 w 591"/>
              <a:gd name="T19" fmla="*/ 344 h 402"/>
              <a:gd name="T20" fmla="*/ 358 w 591"/>
              <a:gd name="T21" fmla="*/ 333 h 402"/>
              <a:gd name="T22" fmla="*/ 336 w 591"/>
              <a:gd name="T23" fmla="*/ 330 h 402"/>
              <a:gd name="T24" fmla="*/ 315 w 591"/>
              <a:gd name="T25" fmla="*/ 333 h 402"/>
              <a:gd name="T26" fmla="*/ 294 w 591"/>
              <a:gd name="T27" fmla="*/ 337 h 402"/>
              <a:gd name="T28" fmla="*/ 269 w 591"/>
              <a:gd name="T29" fmla="*/ 315 h 402"/>
              <a:gd name="T30" fmla="*/ 255 w 591"/>
              <a:gd name="T31" fmla="*/ 294 h 402"/>
              <a:gd name="T32" fmla="*/ 248 w 591"/>
              <a:gd name="T33" fmla="*/ 269 h 402"/>
              <a:gd name="T34" fmla="*/ 240 w 591"/>
              <a:gd name="T35" fmla="*/ 244 h 402"/>
              <a:gd name="T36" fmla="*/ 240 w 591"/>
              <a:gd name="T37" fmla="*/ 223 h 402"/>
              <a:gd name="T38" fmla="*/ 237 w 591"/>
              <a:gd name="T39" fmla="*/ 198 h 402"/>
              <a:gd name="T40" fmla="*/ 233 w 591"/>
              <a:gd name="T41" fmla="*/ 177 h 402"/>
              <a:gd name="T42" fmla="*/ 223 w 591"/>
              <a:gd name="T43" fmla="*/ 152 h 402"/>
              <a:gd name="T44" fmla="*/ 205 w 591"/>
              <a:gd name="T45" fmla="*/ 131 h 402"/>
              <a:gd name="T46" fmla="*/ 180 w 591"/>
              <a:gd name="T47" fmla="*/ 124 h 402"/>
              <a:gd name="T48" fmla="*/ 159 w 591"/>
              <a:gd name="T49" fmla="*/ 117 h 402"/>
              <a:gd name="T50" fmla="*/ 145 w 591"/>
              <a:gd name="T51" fmla="*/ 99 h 402"/>
              <a:gd name="T52" fmla="*/ 138 w 591"/>
              <a:gd name="T53" fmla="*/ 78 h 402"/>
              <a:gd name="T54" fmla="*/ 131 w 591"/>
              <a:gd name="T55" fmla="*/ 57 h 402"/>
              <a:gd name="T56" fmla="*/ 113 w 591"/>
              <a:gd name="T57" fmla="*/ 42 h 402"/>
              <a:gd name="T58" fmla="*/ 84 w 591"/>
              <a:gd name="T59" fmla="*/ 24 h 402"/>
              <a:gd name="T60" fmla="*/ 63 w 591"/>
              <a:gd name="T61" fmla="*/ 17 h 402"/>
              <a:gd name="T62" fmla="*/ 42 w 591"/>
              <a:gd name="T63" fmla="*/ 3 h 402"/>
              <a:gd name="T64" fmla="*/ 21 w 591"/>
              <a:gd name="T65" fmla="*/ 0 h 402"/>
              <a:gd name="T66" fmla="*/ 0 w 591"/>
              <a:gd name="T67" fmla="*/ 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91" h="402">
                <a:moveTo>
                  <a:pt x="590" y="339"/>
                </a:moveTo>
                <a:lnTo>
                  <a:pt x="567" y="340"/>
                </a:lnTo>
                <a:lnTo>
                  <a:pt x="556" y="340"/>
                </a:lnTo>
                <a:lnTo>
                  <a:pt x="546" y="340"/>
                </a:lnTo>
                <a:lnTo>
                  <a:pt x="535" y="347"/>
                </a:lnTo>
                <a:lnTo>
                  <a:pt x="525" y="358"/>
                </a:lnTo>
                <a:lnTo>
                  <a:pt x="513" y="365"/>
                </a:lnTo>
                <a:lnTo>
                  <a:pt x="507" y="376"/>
                </a:lnTo>
                <a:lnTo>
                  <a:pt x="496" y="383"/>
                </a:lnTo>
                <a:lnTo>
                  <a:pt x="485" y="393"/>
                </a:lnTo>
                <a:lnTo>
                  <a:pt x="475" y="393"/>
                </a:lnTo>
                <a:lnTo>
                  <a:pt x="464" y="397"/>
                </a:lnTo>
                <a:lnTo>
                  <a:pt x="454" y="401"/>
                </a:lnTo>
                <a:lnTo>
                  <a:pt x="442" y="401"/>
                </a:lnTo>
                <a:lnTo>
                  <a:pt x="432" y="393"/>
                </a:lnTo>
                <a:lnTo>
                  <a:pt x="418" y="379"/>
                </a:lnTo>
                <a:lnTo>
                  <a:pt x="407" y="372"/>
                </a:lnTo>
                <a:lnTo>
                  <a:pt x="393" y="362"/>
                </a:lnTo>
                <a:lnTo>
                  <a:pt x="389" y="351"/>
                </a:lnTo>
                <a:lnTo>
                  <a:pt x="379" y="344"/>
                </a:lnTo>
                <a:lnTo>
                  <a:pt x="368" y="337"/>
                </a:lnTo>
                <a:lnTo>
                  <a:pt x="358" y="333"/>
                </a:lnTo>
                <a:lnTo>
                  <a:pt x="347" y="330"/>
                </a:lnTo>
                <a:lnTo>
                  <a:pt x="336" y="330"/>
                </a:lnTo>
                <a:lnTo>
                  <a:pt x="326" y="330"/>
                </a:lnTo>
                <a:lnTo>
                  <a:pt x="315" y="333"/>
                </a:lnTo>
                <a:lnTo>
                  <a:pt x="305" y="337"/>
                </a:lnTo>
                <a:lnTo>
                  <a:pt x="294" y="337"/>
                </a:lnTo>
                <a:lnTo>
                  <a:pt x="280" y="326"/>
                </a:lnTo>
                <a:lnTo>
                  <a:pt x="269" y="315"/>
                </a:lnTo>
                <a:lnTo>
                  <a:pt x="262" y="305"/>
                </a:lnTo>
                <a:lnTo>
                  <a:pt x="255" y="294"/>
                </a:lnTo>
                <a:lnTo>
                  <a:pt x="248" y="280"/>
                </a:lnTo>
                <a:lnTo>
                  <a:pt x="248" y="269"/>
                </a:lnTo>
                <a:lnTo>
                  <a:pt x="244" y="259"/>
                </a:lnTo>
                <a:lnTo>
                  <a:pt x="240" y="244"/>
                </a:lnTo>
                <a:lnTo>
                  <a:pt x="240" y="234"/>
                </a:lnTo>
                <a:lnTo>
                  <a:pt x="240" y="223"/>
                </a:lnTo>
                <a:lnTo>
                  <a:pt x="237" y="209"/>
                </a:lnTo>
                <a:lnTo>
                  <a:pt x="237" y="198"/>
                </a:lnTo>
                <a:lnTo>
                  <a:pt x="237" y="188"/>
                </a:lnTo>
                <a:lnTo>
                  <a:pt x="233" y="177"/>
                </a:lnTo>
                <a:lnTo>
                  <a:pt x="233" y="166"/>
                </a:lnTo>
                <a:lnTo>
                  <a:pt x="223" y="152"/>
                </a:lnTo>
                <a:lnTo>
                  <a:pt x="215" y="138"/>
                </a:lnTo>
                <a:lnTo>
                  <a:pt x="205" y="131"/>
                </a:lnTo>
                <a:lnTo>
                  <a:pt x="191" y="127"/>
                </a:lnTo>
                <a:lnTo>
                  <a:pt x="180" y="124"/>
                </a:lnTo>
                <a:lnTo>
                  <a:pt x="169" y="124"/>
                </a:lnTo>
                <a:lnTo>
                  <a:pt x="159" y="117"/>
                </a:lnTo>
                <a:lnTo>
                  <a:pt x="148" y="110"/>
                </a:lnTo>
                <a:lnTo>
                  <a:pt x="145" y="99"/>
                </a:lnTo>
                <a:lnTo>
                  <a:pt x="141" y="89"/>
                </a:lnTo>
                <a:lnTo>
                  <a:pt x="138" y="78"/>
                </a:lnTo>
                <a:lnTo>
                  <a:pt x="134" y="67"/>
                </a:lnTo>
                <a:lnTo>
                  <a:pt x="131" y="57"/>
                </a:lnTo>
                <a:lnTo>
                  <a:pt x="124" y="46"/>
                </a:lnTo>
                <a:lnTo>
                  <a:pt x="113" y="42"/>
                </a:lnTo>
                <a:lnTo>
                  <a:pt x="99" y="35"/>
                </a:lnTo>
                <a:lnTo>
                  <a:pt x="84" y="24"/>
                </a:lnTo>
                <a:lnTo>
                  <a:pt x="74" y="21"/>
                </a:lnTo>
                <a:lnTo>
                  <a:pt x="63" y="17"/>
                </a:lnTo>
                <a:lnTo>
                  <a:pt x="53" y="11"/>
                </a:lnTo>
                <a:lnTo>
                  <a:pt x="42" y="3"/>
                </a:lnTo>
                <a:lnTo>
                  <a:pt x="31" y="0"/>
                </a:lnTo>
                <a:lnTo>
                  <a:pt x="21" y="0"/>
                </a:lnTo>
                <a:lnTo>
                  <a:pt x="10" y="0"/>
                </a:lnTo>
                <a:lnTo>
                  <a:pt x="0" y="0"/>
                </a:lnTo>
              </a:path>
            </a:pathLst>
          </a:custGeom>
          <a:noFill/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8957" name="Freeform 45">
            <a:extLst>
              <a:ext uri="{FF2B5EF4-FFF2-40B4-BE49-F238E27FC236}">
                <a16:creationId xmlns:a16="http://schemas.microsoft.com/office/drawing/2014/main" id="{F89E7620-7722-8417-6BEB-819ACB88D0E5}"/>
              </a:ext>
            </a:extLst>
          </p:cNvPr>
          <p:cNvSpPr>
            <a:spLocks/>
          </p:cNvSpPr>
          <p:nvPr/>
        </p:nvSpPr>
        <p:spPr bwMode="auto">
          <a:xfrm>
            <a:off x="4733925" y="2973388"/>
            <a:ext cx="250825" cy="3314700"/>
          </a:xfrm>
          <a:custGeom>
            <a:avLst/>
            <a:gdLst>
              <a:gd name="T0" fmla="*/ 30 w 83"/>
              <a:gd name="T1" fmla="*/ 1093 h 1094"/>
              <a:gd name="T2" fmla="*/ 66 w 83"/>
              <a:gd name="T3" fmla="*/ 798 h 1094"/>
              <a:gd name="T4" fmla="*/ 21 w 83"/>
              <a:gd name="T5" fmla="*/ 798 h 1094"/>
              <a:gd name="T6" fmla="*/ 78 w 83"/>
              <a:gd name="T7" fmla="*/ 487 h 1094"/>
              <a:gd name="T8" fmla="*/ 2 w 83"/>
              <a:gd name="T9" fmla="*/ 497 h 1094"/>
              <a:gd name="T10" fmla="*/ 73 w 83"/>
              <a:gd name="T11" fmla="*/ 241 h 1094"/>
              <a:gd name="T12" fmla="*/ 0 w 83"/>
              <a:gd name="T13" fmla="*/ 233 h 1094"/>
              <a:gd name="T14" fmla="*/ 82 w 83"/>
              <a:gd name="T15" fmla="*/ 0 h 1094"/>
              <a:gd name="T16" fmla="*/ 79 w 83"/>
              <a:gd name="T17" fmla="*/ 2 h 1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3" h="1094">
                <a:moveTo>
                  <a:pt x="30" y="1093"/>
                </a:moveTo>
                <a:lnTo>
                  <a:pt x="66" y="798"/>
                </a:lnTo>
                <a:lnTo>
                  <a:pt x="21" y="798"/>
                </a:lnTo>
                <a:lnTo>
                  <a:pt x="78" y="487"/>
                </a:lnTo>
                <a:lnTo>
                  <a:pt x="2" y="497"/>
                </a:lnTo>
                <a:lnTo>
                  <a:pt x="73" y="241"/>
                </a:lnTo>
                <a:lnTo>
                  <a:pt x="0" y="233"/>
                </a:lnTo>
                <a:lnTo>
                  <a:pt x="82" y="0"/>
                </a:lnTo>
                <a:lnTo>
                  <a:pt x="79" y="2"/>
                </a:lnTo>
              </a:path>
            </a:pathLst>
          </a:custGeom>
          <a:noFill/>
          <a:ln w="50800" cap="rnd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pic>
        <p:nvPicPr>
          <p:cNvPr id="38958" name="Picture 46">
            <a:extLst>
              <a:ext uri="{FF2B5EF4-FFF2-40B4-BE49-F238E27FC236}">
                <a16:creationId xmlns:a16="http://schemas.microsoft.com/office/drawing/2014/main" id="{96A0EC04-0AD0-C41E-4327-8D1A29A53A84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133600"/>
            <a:ext cx="2509838" cy="188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959" name="Text Box 47">
            <a:extLst>
              <a:ext uri="{FF2B5EF4-FFF2-40B4-BE49-F238E27FC236}">
                <a16:creationId xmlns:a16="http://schemas.microsoft.com/office/drawing/2014/main" id="{6DC71F1D-7806-C603-3D69-7529B81278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1752600"/>
            <a:ext cx="1928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LID4096">
                <a:latin typeface="Book Antiqua" panose="02040602050305030304" pitchFamily="18" charset="0"/>
              </a:rPr>
              <a:t>Mark</a:t>
            </a:r>
            <a:r>
              <a:rPr lang="en-US" altLang="LID4096"/>
              <a:t>’</a:t>
            </a:r>
            <a:r>
              <a:rPr lang="en-US" altLang="LID4096">
                <a:latin typeface="Book Antiqua" panose="02040602050305030304" pitchFamily="18" charset="0"/>
              </a:rPr>
              <a:t>s office</a:t>
            </a:r>
          </a:p>
        </p:txBody>
      </p:sp>
      <p:grpSp>
        <p:nvGrpSpPr>
          <p:cNvPr id="38960" name="Group 48">
            <a:extLst>
              <a:ext uri="{FF2B5EF4-FFF2-40B4-BE49-F238E27FC236}">
                <a16:creationId xmlns:a16="http://schemas.microsoft.com/office/drawing/2014/main" id="{D0E3C0AB-58E9-8A7E-9EE3-9BF8F85CE5A9}"/>
              </a:ext>
            </a:extLst>
          </p:cNvPr>
          <p:cNvGrpSpPr>
            <a:grpSpLocks/>
          </p:cNvGrpSpPr>
          <p:nvPr/>
        </p:nvGrpSpPr>
        <p:grpSpPr bwMode="auto">
          <a:xfrm>
            <a:off x="7010400" y="2209800"/>
            <a:ext cx="381000" cy="1752600"/>
            <a:chOff x="3247" y="871"/>
            <a:chExt cx="124" cy="680"/>
          </a:xfrm>
        </p:grpSpPr>
        <p:sp>
          <p:nvSpPr>
            <p:cNvPr id="38961" name="Oval 49">
              <a:extLst>
                <a:ext uri="{FF2B5EF4-FFF2-40B4-BE49-F238E27FC236}">
                  <a16:creationId xmlns:a16="http://schemas.microsoft.com/office/drawing/2014/main" id="{439C4CD1-0FCC-835D-86F8-8D105C6D5A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5" y="871"/>
              <a:ext cx="54" cy="121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8962" name="Line 50">
              <a:extLst>
                <a:ext uri="{FF2B5EF4-FFF2-40B4-BE49-F238E27FC236}">
                  <a16:creationId xmlns:a16="http://schemas.microsoft.com/office/drawing/2014/main" id="{06A61217-9699-EB0F-7EB4-577D3F1E7B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1" y="1003"/>
              <a:ext cx="0" cy="27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8963" name="Line 51">
              <a:extLst>
                <a:ext uri="{FF2B5EF4-FFF2-40B4-BE49-F238E27FC236}">
                  <a16:creationId xmlns:a16="http://schemas.microsoft.com/office/drawing/2014/main" id="{7E1A2360-03AF-AED6-527E-7C29435B79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50" y="1274"/>
              <a:ext cx="22" cy="18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8964" name="Line 52">
              <a:extLst>
                <a:ext uri="{FF2B5EF4-FFF2-40B4-BE49-F238E27FC236}">
                  <a16:creationId xmlns:a16="http://schemas.microsoft.com/office/drawing/2014/main" id="{E4F6BCB1-8CDA-C8F3-74F0-F38D969AF7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7" y="1052"/>
              <a:ext cx="10" cy="20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8965" name="Line 53">
              <a:extLst>
                <a:ext uri="{FF2B5EF4-FFF2-40B4-BE49-F238E27FC236}">
                  <a16:creationId xmlns:a16="http://schemas.microsoft.com/office/drawing/2014/main" id="{8C71B32A-A033-A76B-E959-169972F4EE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5" y="1284"/>
              <a:ext cx="29" cy="267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8966" name="Line 54">
              <a:extLst>
                <a:ext uri="{FF2B5EF4-FFF2-40B4-BE49-F238E27FC236}">
                  <a16:creationId xmlns:a16="http://schemas.microsoft.com/office/drawing/2014/main" id="{7FBB588D-2C7D-2C88-693E-5172158E94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4" y="1051"/>
              <a:ext cx="57" cy="1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8967" name="Arc 55">
              <a:extLst>
                <a:ext uri="{FF2B5EF4-FFF2-40B4-BE49-F238E27FC236}">
                  <a16:creationId xmlns:a16="http://schemas.microsoft.com/office/drawing/2014/main" id="{5A67A3F0-C3F4-AB39-D038-DA0AC4E946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4" y="1026"/>
              <a:ext cx="42" cy="41"/>
            </a:xfrm>
            <a:custGeom>
              <a:avLst/>
              <a:gdLst>
                <a:gd name="G0" fmla="+- 0 0 0"/>
                <a:gd name="G1" fmla="+- 21085 0 0"/>
                <a:gd name="G2" fmla="+- 21600 0 0"/>
                <a:gd name="T0" fmla="*/ 4689 w 20001"/>
                <a:gd name="T1" fmla="*/ 0 h 21085"/>
                <a:gd name="T2" fmla="*/ 20001 w 20001"/>
                <a:gd name="T3" fmla="*/ 12928 h 21085"/>
                <a:gd name="T4" fmla="*/ 0 w 20001"/>
                <a:gd name="T5" fmla="*/ 21085 h 2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01" h="21085" fill="none" extrusionOk="0">
                  <a:moveTo>
                    <a:pt x="4688" y="0"/>
                  </a:moveTo>
                  <a:cubicBezTo>
                    <a:pt x="11604" y="1537"/>
                    <a:pt x="17325" y="6368"/>
                    <a:pt x="20000" y="12928"/>
                  </a:cubicBezTo>
                </a:path>
                <a:path w="20001" h="21085" stroke="0" extrusionOk="0">
                  <a:moveTo>
                    <a:pt x="4688" y="0"/>
                  </a:moveTo>
                  <a:cubicBezTo>
                    <a:pt x="11604" y="1537"/>
                    <a:pt x="17325" y="6368"/>
                    <a:pt x="20000" y="12928"/>
                  </a:cubicBezTo>
                  <a:lnTo>
                    <a:pt x="0" y="21085"/>
                  </a:lnTo>
                  <a:close/>
                </a:path>
              </a:pathLst>
            </a:custGeom>
            <a:noFill/>
            <a:ln w="25400" cap="rnd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8968" name="Arc 56">
              <a:extLst>
                <a:ext uri="{FF2B5EF4-FFF2-40B4-BE49-F238E27FC236}">
                  <a16:creationId xmlns:a16="http://schemas.microsoft.com/office/drawing/2014/main" id="{53E94E87-9B23-3DF3-BE68-ECF9EECE80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7" y="1026"/>
              <a:ext cx="42" cy="41"/>
            </a:xfrm>
            <a:custGeom>
              <a:avLst/>
              <a:gdLst>
                <a:gd name="G0" fmla="+- 20097 0 0"/>
                <a:gd name="G1" fmla="+- 20968 0 0"/>
                <a:gd name="G2" fmla="+- 21600 0 0"/>
                <a:gd name="T0" fmla="*/ 0 w 20097"/>
                <a:gd name="T1" fmla="*/ 13050 h 20968"/>
                <a:gd name="T2" fmla="*/ 14910 w 20097"/>
                <a:gd name="T3" fmla="*/ 0 h 20968"/>
                <a:gd name="T4" fmla="*/ 20097 w 20097"/>
                <a:gd name="T5" fmla="*/ 20968 h 20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97" h="20968" fill="none" extrusionOk="0">
                  <a:moveTo>
                    <a:pt x="0" y="13050"/>
                  </a:moveTo>
                  <a:cubicBezTo>
                    <a:pt x="2564" y="6542"/>
                    <a:pt x="8120" y="1679"/>
                    <a:pt x="14910" y="0"/>
                  </a:cubicBezTo>
                </a:path>
                <a:path w="20097" h="20968" stroke="0" extrusionOk="0">
                  <a:moveTo>
                    <a:pt x="0" y="13050"/>
                  </a:moveTo>
                  <a:cubicBezTo>
                    <a:pt x="2564" y="6542"/>
                    <a:pt x="8120" y="1679"/>
                    <a:pt x="14910" y="0"/>
                  </a:cubicBezTo>
                  <a:lnTo>
                    <a:pt x="20097" y="20968"/>
                  </a:lnTo>
                  <a:close/>
                </a:path>
              </a:pathLst>
            </a:custGeom>
            <a:noFill/>
            <a:ln w="25400" cap="rnd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C1AB643F-2540-D141-8535-59365FFFF4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“In the Box” Approaches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28BCF3A0-8597-577B-6BE0-BA4A356E0C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r>
              <a:rPr lang="en-US" altLang="LID4096"/>
              <a:t>Iconic indicators (keyboard + mouse)</a:t>
            </a:r>
          </a:p>
        </p:txBody>
      </p:sp>
      <p:pic>
        <p:nvPicPr>
          <p:cNvPr id="40964" name="Picture 4">
            <a:extLst>
              <a:ext uri="{FF2B5EF4-FFF2-40B4-BE49-F238E27FC236}">
                <a16:creationId xmlns:a16="http://schemas.microsoft.com/office/drawing/2014/main" id="{DE873B0C-0436-B55A-A801-97CA40CA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90800"/>
            <a:ext cx="6781800" cy="398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1026">
            <a:extLst>
              <a:ext uri="{FF2B5EF4-FFF2-40B4-BE49-F238E27FC236}">
                <a16:creationId xmlns:a16="http://schemas.microsoft.com/office/drawing/2014/main" id="{F123DDA1-F4C9-2475-4B78-92EB1C7C66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Moving “Out of the Box”</a:t>
            </a:r>
          </a:p>
        </p:txBody>
      </p:sp>
      <p:sp>
        <p:nvSpPr>
          <p:cNvPr id="88067" name="Rectangle 1027">
            <a:extLst>
              <a:ext uri="{FF2B5EF4-FFF2-40B4-BE49-F238E27FC236}">
                <a16:creationId xmlns:a16="http://schemas.microsoft.com/office/drawing/2014/main" id="{1F1B4133-07B5-C833-FFC3-62065A1B5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r>
              <a:rPr lang="en-US" altLang="LID4096"/>
              <a:t>Iconic indicators</a:t>
            </a:r>
          </a:p>
        </p:txBody>
      </p:sp>
      <p:pic>
        <p:nvPicPr>
          <p:cNvPr id="88069" name="Picture 1029">
            <a:extLst>
              <a:ext uri="{FF2B5EF4-FFF2-40B4-BE49-F238E27FC236}">
                <a16:creationId xmlns:a16="http://schemas.microsoft.com/office/drawing/2014/main" id="{8CB31907-1DFA-8948-6362-7D49F243A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895600"/>
            <a:ext cx="2682875" cy="353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8071" name="AutoShape 1031">
            <a:extLst>
              <a:ext uri="{FF2B5EF4-FFF2-40B4-BE49-F238E27FC236}">
                <a16:creationId xmlns:a16="http://schemas.microsoft.com/office/drawing/2014/main" id="{D5D45990-C1C6-E749-9D7B-1FCA5B4AB145}"/>
              </a:ext>
            </a:extLst>
          </p:cNvPr>
          <p:cNvSpPr>
            <a:spLocks/>
          </p:cNvSpPr>
          <p:nvPr/>
        </p:nvSpPr>
        <p:spPr bwMode="auto">
          <a:xfrm>
            <a:off x="990600" y="4524375"/>
            <a:ext cx="1905000" cy="485775"/>
          </a:xfrm>
          <a:prstGeom prst="borderCallout2">
            <a:avLst>
              <a:gd name="adj1" fmla="val 23528"/>
              <a:gd name="adj2" fmla="val 104000"/>
              <a:gd name="adj3" fmla="val 23528"/>
              <a:gd name="adj4" fmla="val 128167"/>
              <a:gd name="adj5" fmla="val 86926"/>
              <a:gd name="adj6" fmla="val 153083"/>
            </a:avLst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/>
              <a:t>idle time</a:t>
            </a:r>
          </a:p>
        </p:txBody>
      </p:sp>
      <p:sp>
        <p:nvSpPr>
          <p:cNvPr id="88072" name="AutoShape 1032">
            <a:extLst>
              <a:ext uri="{FF2B5EF4-FFF2-40B4-BE49-F238E27FC236}">
                <a16:creationId xmlns:a16="http://schemas.microsoft.com/office/drawing/2014/main" id="{5A13E944-09E9-3B38-6187-D3DC255967B3}"/>
              </a:ext>
            </a:extLst>
          </p:cNvPr>
          <p:cNvSpPr>
            <a:spLocks/>
          </p:cNvSpPr>
          <p:nvPr/>
        </p:nvSpPr>
        <p:spPr bwMode="auto">
          <a:xfrm>
            <a:off x="990600" y="5410200"/>
            <a:ext cx="1905000" cy="485775"/>
          </a:xfrm>
          <a:prstGeom prst="borderCallout2">
            <a:avLst>
              <a:gd name="adj1" fmla="val 23528"/>
              <a:gd name="adj2" fmla="val 104000"/>
              <a:gd name="adj3" fmla="val 23528"/>
              <a:gd name="adj4" fmla="val 128167"/>
              <a:gd name="adj5" fmla="val 86926"/>
              <a:gd name="adj6" fmla="val 153083"/>
            </a:avLst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/>
              <a:t>motion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CC05E032-2C61-5435-E9F7-F7A68C3199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“Out of the Box” Approaches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DDB9EAD4-E9BF-7C3E-3837-0814F404A8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Input</a:t>
            </a:r>
          </a:p>
        </p:txBody>
      </p:sp>
      <p:sp>
        <p:nvSpPr>
          <p:cNvPr id="51205" name="Rectangle 5">
            <a:extLst>
              <a:ext uri="{FF2B5EF4-FFF2-40B4-BE49-F238E27FC236}">
                <a16:creationId xmlns:a16="http://schemas.microsoft.com/office/drawing/2014/main" id="{7E03B0E7-DF1F-1118-5C01-0FE4407D5C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19800"/>
            <a:ext cx="25733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Comic Sans MS" panose="030F0702030302020204" pitchFamily="66" charset="0"/>
              </a:rPr>
              <a:t>Doll manipulation</a:t>
            </a:r>
            <a:endParaRPr lang="en-US" altLang="LID4096"/>
          </a:p>
        </p:txBody>
      </p:sp>
      <p:pic>
        <p:nvPicPr>
          <p:cNvPr id="51207" name="Picture 7">
            <a:extLst>
              <a:ext uri="{FF2B5EF4-FFF2-40B4-BE49-F238E27FC236}">
                <a16:creationId xmlns:a16="http://schemas.microsoft.com/office/drawing/2014/main" id="{52CAA54A-0D6B-1ECB-FE07-6C9C51C5F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14600"/>
            <a:ext cx="2219325" cy="33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09" name="Rectangle 9">
            <a:extLst>
              <a:ext uri="{FF2B5EF4-FFF2-40B4-BE49-F238E27FC236}">
                <a16:creationId xmlns:a16="http://schemas.microsoft.com/office/drawing/2014/main" id="{4A42CF61-24C8-905E-A16E-5AD632207F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6019800"/>
            <a:ext cx="2709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Comic Sans MS" panose="030F0702030302020204" pitchFamily="66" charset="0"/>
              </a:rPr>
              <a:t>Computer activity</a:t>
            </a:r>
            <a:endParaRPr lang="en-US" altLang="LID4096"/>
          </a:p>
        </p:txBody>
      </p:sp>
      <p:pic>
        <p:nvPicPr>
          <p:cNvPr id="51210" name="Picture 10">
            <a:extLst>
              <a:ext uri="{FF2B5EF4-FFF2-40B4-BE49-F238E27FC236}">
                <a16:creationId xmlns:a16="http://schemas.microsoft.com/office/drawing/2014/main" id="{0FBE587C-245A-2A7A-4575-9728B8FAC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667000"/>
            <a:ext cx="2962275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12" name="Rectangle 12">
            <a:extLst>
              <a:ext uri="{FF2B5EF4-FFF2-40B4-BE49-F238E27FC236}">
                <a16:creationId xmlns:a16="http://schemas.microsoft.com/office/drawing/2014/main" id="{42BB1B15-B516-4A15-7471-7131DBF5A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6019800"/>
            <a:ext cx="261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Comic Sans MS" panose="030F0702030302020204" pitchFamily="66" charset="0"/>
              </a:rPr>
              <a:t>Motion detection</a:t>
            </a:r>
            <a:endParaRPr lang="en-US" altLang="LID4096"/>
          </a:p>
        </p:txBody>
      </p:sp>
      <p:pic>
        <p:nvPicPr>
          <p:cNvPr id="51214" name="Picture 14">
            <a:extLst>
              <a:ext uri="{FF2B5EF4-FFF2-40B4-BE49-F238E27FC236}">
                <a16:creationId xmlns:a16="http://schemas.microsoft.com/office/drawing/2014/main" id="{F78DEA05-87D4-D572-B095-2A9EF5C0E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895600"/>
            <a:ext cx="3200400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91BCDC66-E177-1634-23B6-5C2AE05A30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“Out of the Box” Approaches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3D447A5B-F97C-F8B6-5CED-9E2CA1530B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Output</a:t>
            </a:r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840A3BED-3CE8-FEFC-30F8-D70FCA2D4DAB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34000" y="1981200"/>
            <a:ext cx="3810000" cy="4114800"/>
          </a:xfrm>
        </p:spPr>
        <p:txBody>
          <a:bodyPr/>
          <a:lstStyle/>
          <a:p>
            <a:pPr marL="0" indent="0"/>
            <a:endParaRPr lang="en-US" altLang="LID4096" sz="2800"/>
          </a:p>
          <a:p>
            <a:pPr marL="0" indent="0"/>
            <a:endParaRPr lang="en-US" altLang="LID4096" sz="2800"/>
          </a:p>
        </p:txBody>
      </p:sp>
      <p:pic>
        <p:nvPicPr>
          <p:cNvPr id="45063" name="Picture 7">
            <a:extLst>
              <a:ext uri="{FF2B5EF4-FFF2-40B4-BE49-F238E27FC236}">
                <a16:creationId xmlns:a16="http://schemas.microsoft.com/office/drawing/2014/main" id="{695A026F-C8B9-1AA4-9E92-02F260635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14600"/>
            <a:ext cx="2566988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066" name="Rectangle 10">
            <a:extLst>
              <a:ext uri="{FF2B5EF4-FFF2-40B4-BE49-F238E27FC236}">
                <a16:creationId xmlns:a16="http://schemas.microsoft.com/office/drawing/2014/main" id="{26DC5CC3-62E7-6988-997C-FD3FCFA9C3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6019800"/>
            <a:ext cx="22050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Comic Sans MS" panose="030F0702030302020204" pitchFamily="66" charset="0"/>
              </a:rPr>
              <a:t>Active Models</a:t>
            </a:r>
            <a:endParaRPr lang="en-US" altLang="LID4096"/>
          </a:p>
        </p:txBody>
      </p:sp>
      <p:sp>
        <p:nvSpPr>
          <p:cNvPr id="45068" name="Rectangle 12">
            <a:extLst>
              <a:ext uri="{FF2B5EF4-FFF2-40B4-BE49-F238E27FC236}">
                <a16:creationId xmlns:a16="http://schemas.microsoft.com/office/drawing/2014/main" id="{59CE6B87-1E4E-7395-6572-59707E0AA9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6019800"/>
            <a:ext cx="8810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Comic Sans MS" panose="030F0702030302020204" pitchFamily="66" charset="0"/>
              </a:rPr>
              <a:t>Dolls</a:t>
            </a:r>
            <a:endParaRPr lang="en-US" altLang="LID4096"/>
          </a:p>
        </p:txBody>
      </p:sp>
      <p:sp>
        <p:nvSpPr>
          <p:cNvPr id="45070" name="Rectangle 14">
            <a:extLst>
              <a:ext uri="{FF2B5EF4-FFF2-40B4-BE49-F238E27FC236}">
                <a16:creationId xmlns:a16="http://schemas.microsoft.com/office/drawing/2014/main" id="{CD1ACA0C-0847-01C8-733D-CEED541432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6019800"/>
            <a:ext cx="223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Comic Sans MS" panose="030F0702030302020204" pitchFamily="66" charset="0"/>
              </a:rPr>
              <a:t>Light patterns</a:t>
            </a:r>
            <a:endParaRPr lang="en-US" altLang="LID4096"/>
          </a:p>
        </p:txBody>
      </p:sp>
      <p:pic>
        <p:nvPicPr>
          <p:cNvPr id="45071" name="Picture 15">
            <a:extLst>
              <a:ext uri="{FF2B5EF4-FFF2-40B4-BE49-F238E27FC236}">
                <a16:creationId xmlns:a16="http://schemas.microsoft.com/office/drawing/2014/main" id="{3F333605-374E-D43E-B81B-DE4166283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743200"/>
            <a:ext cx="3048000" cy="2744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72" name="Picture 16">
            <a:extLst>
              <a:ext uri="{FF2B5EF4-FFF2-40B4-BE49-F238E27FC236}">
                <a16:creationId xmlns:a16="http://schemas.microsoft.com/office/drawing/2014/main" id="{54D7EA58-D6B4-36D3-4576-13E722F3B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971800"/>
            <a:ext cx="2590800" cy="204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80F5BD37-B002-B848-AC9E-8006A85AF1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“Out of the Box” Approaches</a:t>
            </a:r>
          </a:p>
        </p:txBody>
      </p:sp>
      <p:pic>
        <p:nvPicPr>
          <p:cNvPr id="91139" name="Picture 3">
            <a:extLst>
              <a:ext uri="{FF2B5EF4-FFF2-40B4-BE49-F238E27FC236}">
                <a16:creationId xmlns:a16="http://schemas.microsoft.com/office/drawing/2014/main" id="{27CAF4F9-034B-7A6E-2A4C-D05845750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12900"/>
            <a:ext cx="6553200" cy="524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B8F61130-FCD6-5C17-409F-41B204D9ED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Mitigating privacy concerns</a:t>
            </a: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8027641A-A4BB-D526-45B7-4DF8805FA6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LID4096"/>
          </a:p>
          <a:p>
            <a:pPr lvl="1">
              <a:lnSpc>
                <a:spcPct val="100000"/>
              </a:lnSpc>
            </a:pPr>
            <a:endParaRPr lang="en-US" altLang="LID4096"/>
          </a:p>
        </p:txBody>
      </p:sp>
      <p:grpSp>
        <p:nvGrpSpPr>
          <p:cNvPr id="90116" name="Group 4">
            <a:extLst>
              <a:ext uri="{FF2B5EF4-FFF2-40B4-BE49-F238E27FC236}">
                <a16:creationId xmlns:a16="http://schemas.microsoft.com/office/drawing/2014/main" id="{2D09FD98-BC6A-4B72-E323-0D946EE36AFA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1600200"/>
            <a:ext cx="5526088" cy="4419600"/>
            <a:chOff x="0" y="1536"/>
            <a:chExt cx="3481" cy="2784"/>
          </a:xfrm>
        </p:grpSpPr>
        <p:pic>
          <p:nvPicPr>
            <p:cNvPr id="90117" name="Picture 5">
              <a:extLst>
                <a:ext uri="{FF2B5EF4-FFF2-40B4-BE49-F238E27FC236}">
                  <a16:creationId xmlns:a16="http://schemas.microsoft.com/office/drawing/2014/main" id="{D9E63FE8-D4E7-C2BA-C4CE-0AF6F104B6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536"/>
              <a:ext cx="2053" cy="27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0118" name="Picture 6">
              <a:extLst>
                <a:ext uri="{FF2B5EF4-FFF2-40B4-BE49-F238E27FC236}">
                  <a16:creationId xmlns:a16="http://schemas.microsoft.com/office/drawing/2014/main" id="{C39F6256-D837-0C93-DA62-0BDED4E244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6" y="3120"/>
              <a:ext cx="505" cy="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0119" name="Rectangle 7">
            <a:extLst>
              <a:ext uri="{FF2B5EF4-FFF2-40B4-BE49-F238E27FC236}">
                <a16:creationId xmlns:a16="http://schemas.microsoft.com/office/drawing/2014/main" id="{F2C2B8DA-AC8B-C67A-4BDF-BF822D4E2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63246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FF0066"/>
              </a:buClr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FF0066"/>
              </a:buClr>
              <a:buChar char="-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F0066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FF0066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FF0066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FF0066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FF0066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FF0066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  <a:p>
            <a:pPr lvl="1" eaLnBrk="1" hangingPunct="1">
              <a:lnSpc>
                <a:spcPct val="100000"/>
              </a:lnSpc>
            </a:pPr>
            <a:endParaRPr lang="en-US" altLang="LID4096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FFCA9C2A-500D-3CAB-3861-2FFFA441D4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Mitigating privacy concerns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AEFFC2D6-94EA-B90C-FCBC-FEE0FBFF30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LID4096"/>
          </a:p>
          <a:p>
            <a:pPr lvl="1">
              <a:lnSpc>
                <a:spcPct val="100000"/>
              </a:lnSpc>
            </a:pPr>
            <a:endParaRPr lang="en-US" altLang="LID4096"/>
          </a:p>
        </p:txBody>
      </p:sp>
      <p:sp>
        <p:nvSpPr>
          <p:cNvPr id="83978" name="Rectangle 10">
            <a:extLst>
              <a:ext uri="{FF2B5EF4-FFF2-40B4-BE49-F238E27FC236}">
                <a16:creationId xmlns:a16="http://schemas.microsoft.com/office/drawing/2014/main" id="{CFD4CDE1-9EF5-7B91-716D-A7DA26ABA2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752600"/>
            <a:ext cx="80772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FF0066"/>
              </a:buClr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FF0066"/>
              </a:buClr>
              <a:buChar char="-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F0066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FF0066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FF0066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FF0066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FF0066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FF0066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eaLnBrk="1" hangingPunct="1">
              <a:lnSpc>
                <a:spcPct val="100000"/>
              </a:lnSpc>
            </a:pPr>
            <a:r>
              <a:rPr lang="en-US" altLang="LID4096"/>
              <a:t>capture selected information from environment</a:t>
            </a:r>
          </a:p>
          <a:p>
            <a:pPr lvl="2" eaLnBrk="1" hangingPunct="1"/>
            <a:r>
              <a:rPr lang="en-US" altLang="LID4096"/>
              <a:t>explicit acts</a:t>
            </a:r>
          </a:p>
          <a:p>
            <a:pPr lvl="2" eaLnBrk="1" hangingPunct="1"/>
            <a:r>
              <a:rPr lang="en-US" altLang="LID4096"/>
              <a:t>instrumentation</a:t>
            </a:r>
          </a:p>
          <a:p>
            <a:pPr lvl="3" eaLnBrk="1" hangingPunct="1"/>
            <a:r>
              <a:rPr lang="en-US" altLang="LID4096"/>
              <a:t>heat sensor to capture touch</a:t>
            </a:r>
          </a:p>
          <a:p>
            <a:pPr lvl="3" eaLnBrk="1" hangingPunct="1"/>
            <a:r>
              <a:rPr lang="en-US" altLang="LID4096"/>
              <a:t>video differencing for motion</a:t>
            </a:r>
          </a:p>
          <a:p>
            <a:pPr lvl="3" eaLnBrk="1" hangingPunct="1"/>
            <a:r>
              <a:rPr lang="en-US" altLang="LID4096"/>
              <a:t>proximity sensors for distance</a:t>
            </a:r>
          </a:p>
          <a:p>
            <a:pPr lvl="3" eaLnBrk="1" hangingPunct="1"/>
            <a:r>
              <a:rPr lang="en-US" altLang="LID4096"/>
              <a:t>light sensor for object manipulation</a:t>
            </a:r>
          </a:p>
          <a:p>
            <a:pPr lvl="3" eaLnBrk="1" hangingPunct="1"/>
            <a:r>
              <a:rPr lang="en-US" altLang="LID4096"/>
              <a:t>keyboard/mouse, </a:t>
            </a:r>
          </a:p>
          <a:p>
            <a:pPr lvl="2" eaLnBrk="1" hangingPunct="1"/>
            <a:r>
              <a:rPr lang="en-US" altLang="LID4096"/>
              <a:t>hiding “rich” information</a:t>
            </a:r>
          </a:p>
          <a:p>
            <a:pPr lvl="1" eaLnBrk="1" hangingPunct="1">
              <a:lnSpc>
                <a:spcPct val="100000"/>
              </a:lnSpc>
            </a:pPr>
            <a:endParaRPr lang="en-US" altLang="LID4096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3" name="Picture 3">
            <a:extLst>
              <a:ext uri="{FF2B5EF4-FFF2-40B4-BE49-F238E27FC236}">
                <a16:creationId xmlns:a16="http://schemas.microsoft.com/office/drawing/2014/main" id="{04D8D6C9-9735-BB7F-B9DE-8510198A8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685800"/>
            <a:ext cx="6635750" cy="594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5" name="Picture 3">
            <a:extLst>
              <a:ext uri="{FF2B5EF4-FFF2-40B4-BE49-F238E27FC236}">
                <a16:creationId xmlns:a16="http://schemas.microsoft.com/office/drawing/2014/main" id="{EBFD55BF-4BC6-0AD1-4A6F-D31B2BE79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85800"/>
            <a:ext cx="6635750" cy="594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9" name="Picture 3">
            <a:extLst>
              <a:ext uri="{FF2B5EF4-FFF2-40B4-BE49-F238E27FC236}">
                <a16:creationId xmlns:a16="http://schemas.microsoft.com/office/drawing/2014/main" id="{D31B3804-1075-71FB-F157-61D110593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85800"/>
            <a:ext cx="6635750" cy="594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1" name="Picture 3">
            <a:extLst>
              <a:ext uri="{FF2B5EF4-FFF2-40B4-BE49-F238E27FC236}">
                <a16:creationId xmlns:a16="http://schemas.microsoft.com/office/drawing/2014/main" id="{7C50ECF3-F052-297D-9199-3376EBD9F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685800"/>
            <a:ext cx="6635750" cy="594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5E8078F1-D52F-CF75-0C68-FE3BC7A850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Mitigating privacy concerns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AC0CF5EA-94B2-DAFD-AD11-FEBDCFC8F4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100000"/>
              </a:lnSpc>
            </a:pPr>
            <a:r>
              <a:rPr lang="en-US" altLang="LID4096">
                <a:solidFill>
                  <a:schemeClr val="bg2"/>
                </a:solidFill>
              </a:rPr>
              <a:t>capture only selected information</a:t>
            </a:r>
            <a:endParaRPr lang="en-US" altLang="LID4096"/>
          </a:p>
          <a:p>
            <a:pPr lvl="1">
              <a:lnSpc>
                <a:spcPct val="100000"/>
              </a:lnSpc>
            </a:pPr>
            <a:r>
              <a:rPr lang="en-US" altLang="LID4096"/>
              <a:t>activity abstraction</a:t>
            </a:r>
          </a:p>
        </p:txBody>
      </p:sp>
      <p:grpSp>
        <p:nvGrpSpPr>
          <p:cNvPr id="85002" name="Group 10">
            <a:extLst>
              <a:ext uri="{FF2B5EF4-FFF2-40B4-BE49-F238E27FC236}">
                <a16:creationId xmlns:a16="http://schemas.microsoft.com/office/drawing/2014/main" id="{E2D993EE-DE42-328A-C704-3E4F69B9DFB4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3505200"/>
            <a:ext cx="4756150" cy="2857500"/>
            <a:chOff x="288" y="2208"/>
            <a:chExt cx="2996" cy="1800"/>
          </a:xfrm>
        </p:grpSpPr>
        <p:sp>
          <p:nvSpPr>
            <p:cNvPr id="84996" name="AutoShape 4">
              <a:extLst>
                <a:ext uri="{FF2B5EF4-FFF2-40B4-BE49-F238E27FC236}">
                  <a16:creationId xmlns:a16="http://schemas.microsoft.com/office/drawing/2014/main" id="{35396CEC-3FBA-F2ED-6211-674129E46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" y="3168"/>
              <a:ext cx="768" cy="144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84997" name="Text Box 5">
              <a:extLst>
                <a:ext uri="{FF2B5EF4-FFF2-40B4-BE49-F238E27FC236}">
                  <a16:creationId xmlns:a16="http://schemas.microsoft.com/office/drawing/2014/main" id="{D5D6FA67-2F09-D657-12BD-0871969E74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4" y="2880"/>
              <a:ext cx="9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1800" i="1">
                  <a:solidFill>
                    <a:schemeClr val="accent1"/>
                  </a:solidFill>
                </a:rPr>
                <a:t>transformation</a:t>
              </a:r>
              <a:endParaRPr lang="en-US" altLang="LID4096">
                <a:solidFill>
                  <a:schemeClr val="accent1"/>
                </a:solidFill>
              </a:endParaRPr>
            </a:p>
          </p:txBody>
        </p:sp>
        <p:pic>
          <p:nvPicPr>
            <p:cNvPr id="84998" name="Picture 6">
              <a:extLst>
                <a:ext uri="{FF2B5EF4-FFF2-40B4-BE49-F238E27FC236}">
                  <a16:creationId xmlns:a16="http://schemas.microsoft.com/office/drawing/2014/main" id="{62DCAB2E-D7E8-6B11-7FAC-E5A5C7334C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2496"/>
              <a:ext cx="2016" cy="15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5000" name="Rectangle 8">
              <a:extLst>
                <a:ext uri="{FF2B5EF4-FFF2-40B4-BE49-F238E27FC236}">
                  <a16:creationId xmlns:a16="http://schemas.microsoft.com/office/drawing/2014/main" id="{7A758B12-C648-0879-6FDA-B332F772EE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2208"/>
              <a:ext cx="106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2000"/>
                <a:t>human activity</a:t>
              </a:r>
            </a:p>
          </p:txBody>
        </p:sp>
      </p:grpSp>
      <p:grpSp>
        <p:nvGrpSpPr>
          <p:cNvPr id="85003" name="Group 11">
            <a:extLst>
              <a:ext uri="{FF2B5EF4-FFF2-40B4-BE49-F238E27FC236}">
                <a16:creationId xmlns:a16="http://schemas.microsoft.com/office/drawing/2014/main" id="{FB7D2E6F-55F4-8D8A-68E1-70B50A81664F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3505200"/>
            <a:ext cx="3048000" cy="3201988"/>
            <a:chOff x="3312" y="2208"/>
            <a:chExt cx="1920" cy="2017"/>
          </a:xfrm>
        </p:grpSpPr>
        <p:pic>
          <p:nvPicPr>
            <p:cNvPr id="84999" name="Picture 7">
              <a:extLst>
                <a:ext uri="{FF2B5EF4-FFF2-40B4-BE49-F238E27FC236}">
                  <a16:creationId xmlns:a16="http://schemas.microsoft.com/office/drawing/2014/main" id="{2992E074-FE97-3F29-4FA0-6DA6C3E897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2" y="2496"/>
              <a:ext cx="1920" cy="17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5001" name="Rectangle 9">
              <a:extLst>
                <a:ext uri="{FF2B5EF4-FFF2-40B4-BE49-F238E27FC236}">
                  <a16:creationId xmlns:a16="http://schemas.microsoft.com/office/drawing/2014/main" id="{991D28EE-B8D9-F1B1-386B-84D6C322A8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2208"/>
              <a:ext cx="122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2000"/>
                <a:t>surrogate activity</a:t>
              </a:r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5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5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1026">
            <a:extLst>
              <a:ext uri="{FF2B5EF4-FFF2-40B4-BE49-F238E27FC236}">
                <a16:creationId xmlns:a16="http://schemas.microsoft.com/office/drawing/2014/main" id="{F3AC100A-8C6D-8D34-3890-876EE60FD7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Mitigating privacy concerns</a:t>
            </a:r>
          </a:p>
        </p:txBody>
      </p:sp>
      <p:sp>
        <p:nvSpPr>
          <p:cNvPr id="86019" name="Rectangle 1027">
            <a:extLst>
              <a:ext uri="{FF2B5EF4-FFF2-40B4-BE49-F238E27FC236}">
                <a16:creationId xmlns:a16="http://schemas.microsoft.com/office/drawing/2014/main" id="{3929482D-D405-D1CA-5149-0BE8D64F1A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LID4096">
                <a:solidFill>
                  <a:schemeClr val="bg2"/>
                </a:solidFill>
              </a:rPr>
              <a:t>capture only selected information</a:t>
            </a:r>
          </a:p>
          <a:p>
            <a:pPr lvl="1">
              <a:lnSpc>
                <a:spcPct val="100000"/>
              </a:lnSpc>
            </a:pPr>
            <a:r>
              <a:rPr lang="en-US" altLang="LID4096">
                <a:solidFill>
                  <a:schemeClr val="bg2"/>
                </a:solidFill>
              </a:rPr>
              <a:t>abstraction</a:t>
            </a:r>
            <a:endParaRPr lang="en-US" altLang="LID4096"/>
          </a:p>
          <a:p>
            <a:pPr lvl="1">
              <a:lnSpc>
                <a:spcPct val="100000"/>
              </a:lnSpc>
            </a:pPr>
            <a:r>
              <a:rPr lang="en-US" altLang="LID4096"/>
              <a:t>reciprocity</a:t>
            </a:r>
          </a:p>
          <a:p>
            <a:pPr lvl="2"/>
            <a:r>
              <a:rPr lang="en-US" altLang="LID4096"/>
              <a:t>if I see you, you see me</a:t>
            </a:r>
          </a:p>
        </p:txBody>
      </p:sp>
      <p:pic>
        <p:nvPicPr>
          <p:cNvPr id="86022" name="Picture 1030">
            <a:extLst>
              <a:ext uri="{FF2B5EF4-FFF2-40B4-BE49-F238E27FC236}">
                <a16:creationId xmlns:a16="http://schemas.microsoft.com/office/drawing/2014/main" id="{FBD8CE3B-7856-1D91-F290-47BB769D4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191000"/>
            <a:ext cx="1706563" cy="22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023" name="Picture 1031">
            <a:extLst>
              <a:ext uri="{FF2B5EF4-FFF2-40B4-BE49-F238E27FC236}">
                <a16:creationId xmlns:a16="http://schemas.microsoft.com/office/drawing/2014/main" id="{B2B746CC-6027-2FE1-9AE8-E853C5E9E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343400"/>
            <a:ext cx="2590800" cy="204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93D8A8CA-30D8-881F-4DF0-617744CB31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Mitigating privacy concerns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33CBBDA9-D408-A227-C695-2E55645AA8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LID4096">
                <a:solidFill>
                  <a:schemeClr val="bg2"/>
                </a:solidFill>
              </a:rPr>
              <a:t>capture only selected information</a:t>
            </a:r>
          </a:p>
          <a:p>
            <a:pPr lvl="1">
              <a:lnSpc>
                <a:spcPct val="100000"/>
              </a:lnSpc>
            </a:pPr>
            <a:r>
              <a:rPr lang="en-US" altLang="LID4096">
                <a:solidFill>
                  <a:schemeClr val="bg2"/>
                </a:solidFill>
              </a:rPr>
              <a:t>abstraction</a:t>
            </a:r>
          </a:p>
          <a:p>
            <a:pPr lvl="1">
              <a:lnSpc>
                <a:spcPct val="100000"/>
              </a:lnSpc>
            </a:pPr>
            <a:r>
              <a:rPr lang="en-US" altLang="LID4096"/>
              <a:t>natural use of space</a:t>
            </a:r>
          </a:p>
          <a:p>
            <a:pPr lvl="2"/>
            <a:r>
              <a:rPr lang="en-US" altLang="LID4096"/>
              <a:t>proximity drives quality of communication channel</a:t>
            </a:r>
          </a:p>
        </p:txBody>
      </p:sp>
    </p:spTree>
  </p:cSld>
  <p:clrMapOvr>
    <a:masterClrMapping/>
  </p:clrMapOvr>
  <p:transition>
    <p:dissolv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90C0D650-3244-A447-8966-792F6EAC26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ea typeface="ＭＳ Ｐゴシック" panose="020B0600070205080204" pitchFamily="34" charset="-128"/>
              </a:rPr>
              <a:t>The Design Space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3B87491C-786A-FA0D-4516-E239AAB592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458200" cy="41148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tabLst>
                <a:tab pos="4054475" algn="l"/>
                <a:tab pos="4230688" algn="l"/>
                <a:tab pos="4627563" algn="l"/>
                <a:tab pos="5141913" algn="l"/>
              </a:tabLst>
            </a:pPr>
            <a:r>
              <a:rPr lang="en-US" altLang="ja-JP">
                <a:solidFill>
                  <a:schemeClr val="tx2"/>
                </a:solidFill>
                <a:ea typeface="ＭＳ Ｐゴシック" panose="020B0600070205080204" pitchFamily="34" charset="-128"/>
              </a:rPr>
              <a:t>Embodied characteristics:</a:t>
            </a:r>
            <a:r>
              <a:rPr lang="en-US" altLang="ja-JP">
                <a:ea typeface="ＭＳ Ｐゴシック" panose="020B0600070205080204" pitchFamily="34" charset="-128"/>
              </a:rPr>
              <a:t> </a:t>
            </a:r>
          </a:p>
          <a:p>
            <a:pPr lvl="1">
              <a:tabLst>
                <a:tab pos="4054475" algn="l"/>
                <a:tab pos="4230688" algn="l"/>
                <a:tab pos="4627563" algn="l"/>
                <a:tab pos="5141913" algn="l"/>
              </a:tabLst>
            </a:pPr>
            <a:r>
              <a:rPr lang="en-US" altLang="ja-JP">
                <a:ea typeface="ＭＳ Ｐゴシック" panose="020B0600070205080204" pitchFamily="34" charset="-128"/>
              </a:rPr>
              <a:t>what aspects of the actor should the surrogate embody?</a:t>
            </a:r>
          </a:p>
          <a:p>
            <a:pPr>
              <a:tabLst>
                <a:tab pos="4054475" algn="l"/>
                <a:tab pos="4230688" algn="l"/>
                <a:tab pos="4627563" algn="l"/>
                <a:tab pos="5141913" algn="l"/>
              </a:tabLst>
            </a:pPr>
            <a:endParaRPr lang="en-US" altLang="ja-JP">
              <a:ea typeface="ＭＳ Ｐゴシック" panose="020B0600070205080204" pitchFamily="34" charset="-128"/>
            </a:endParaRPr>
          </a:p>
          <a:p>
            <a:pPr>
              <a:tabLst>
                <a:tab pos="4054475" algn="l"/>
                <a:tab pos="4230688" algn="l"/>
                <a:tab pos="4627563" algn="l"/>
                <a:tab pos="5141913" algn="l"/>
              </a:tabLst>
            </a:pPr>
            <a:r>
              <a:rPr lang="en-US" altLang="ja-JP">
                <a:ea typeface="ＭＳ Ｐゴシック" panose="020B0600070205080204" pitchFamily="34" charset="-128"/>
              </a:rPr>
              <a:t>GestureCam	Awareness surrogates</a:t>
            </a:r>
          </a:p>
          <a:p>
            <a:pPr lvl="1">
              <a:tabLst>
                <a:tab pos="4054475" algn="l"/>
                <a:tab pos="4230688" algn="l"/>
                <a:tab pos="4627563" algn="l"/>
                <a:tab pos="5141913" algn="l"/>
              </a:tabLst>
            </a:pPr>
            <a:r>
              <a:rPr lang="en-US" altLang="LID4096"/>
              <a:t>presence		</a:t>
            </a:r>
            <a:r>
              <a:rPr lang="en-US" altLang="LID4096">
                <a:solidFill>
                  <a:srgbClr val="FF0000"/>
                </a:solidFill>
                <a:sym typeface="Wingdings" panose="05000000000000000000" pitchFamily="2" charset="2"/>
              </a:rPr>
              <a:t></a:t>
            </a:r>
            <a:r>
              <a:rPr lang="en-US" altLang="LID4096">
                <a:sym typeface="Wingdings" panose="05000000000000000000" pitchFamily="2" charset="2"/>
              </a:rPr>
              <a:t> </a:t>
            </a:r>
            <a:r>
              <a:rPr lang="en-US" altLang="LID4096"/>
              <a:t>presence</a:t>
            </a:r>
          </a:p>
          <a:p>
            <a:pPr lvl="1">
              <a:tabLst>
                <a:tab pos="4054475" algn="l"/>
                <a:tab pos="4230688" algn="l"/>
                <a:tab pos="4627563" algn="l"/>
                <a:tab pos="5141913" algn="l"/>
              </a:tabLst>
            </a:pPr>
            <a:r>
              <a:rPr lang="en-US" altLang="LID4096"/>
              <a:t>body language 		</a:t>
            </a:r>
            <a:r>
              <a:rPr lang="en-US" altLang="LID4096">
                <a:solidFill>
                  <a:srgbClr val="FF0000"/>
                </a:solidFill>
                <a:sym typeface="Wingdings" panose="05000000000000000000" pitchFamily="2" charset="2"/>
              </a:rPr>
              <a:t></a:t>
            </a:r>
            <a:r>
              <a:rPr lang="en-US" altLang="LID4096">
                <a:sym typeface="Wingdings" panose="05000000000000000000" pitchFamily="2" charset="2"/>
              </a:rPr>
              <a:t> </a:t>
            </a:r>
            <a:r>
              <a:rPr lang="en-US" altLang="LID4096"/>
              <a:t>activity</a:t>
            </a:r>
          </a:p>
          <a:p>
            <a:pPr lvl="1">
              <a:tabLst>
                <a:tab pos="4054475" algn="l"/>
                <a:tab pos="4230688" algn="l"/>
                <a:tab pos="4627563" algn="l"/>
                <a:tab pos="5141913" algn="l"/>
              </a:tabLst>
            </a:pPr>
            <a:r>
              <a:rPr lang="en-US" altLang="LID4096"/>
              <a:t>gaze awareness		</a:t>
            </a:r>
            <a:r>
              <a:rPr lang="en-US" altLang="LID4096">
                <a:solidFill>
                  <a:srgbClr val="FF0000"/>
                </a:solidFill>
                <a:sym typeface="Wingdings" panose="05000000000000000000" pitchFamily="2" charset="2"/>
              </a:rPr>
              <a:t></a:t>
            </a:r>
            <a:r>
              <a:rPr lang="en-US" altLang="LID4096">
                <a:sym typeface="Wingdings" panose="05000000000000000000" pitchFamily="2" charset="2"/>
              </a:rPr>
              <a:t> </a:t>
            </a:r>
            <a:r>
              <a:rPr lang="en-US" altLang="LID4096"/>
              <a:t>availability</a:t>
            </a:r>
          </a:p>
          <a:p>
            <a:pPr lvl="1">
              <a:tabLst>
                <a:tab pos="4054475" algn="l"/>
                <a:tab pos="4230688" algn="l"/>
                <a:tab pos="4627563" algn="l"/>
                <a:tab pos="5141913" algn="l"/>
              </a:tabLst>
            </a:pPr>
            <a:r>
              <a:rPr lang="en-US" altLang="LID4096"/>
              <a:t>gestural expression		</a:t>
            </a:r>
            <a:r>
              <a:rPr lang="en-US" altLang="LID4096">
                <a:solidFill>
                  <a:srgbClr val="FF0000"/>
                </a:solidFill>
                <a:sym typeface="Wingdings" panose="05000000000000000000" pitchFamily="2" charset="2"/>
              </a:rPr>
              <a:t></a:t>
            </a:r>
            <a:r>
              <a:rPr lang="en-US" altLang="LID4096">
                <a:sym typeface="Wingdings" panose="05000000000000000000" pitchFamily="2" charset="2"/>
              </a:rPr>
              <a:t> </a:t>
            </a:r>
            <a:r>
              <a:rPr lang="en-US" altLang="LID4096"/>
              <a:t>spatial relationships</a:t>
            </a:r>
            <a:endParaRPr lang="en-US" altLang="ja-JP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78961168-0B70-FACA-9EFF-4C50ABCAAA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ea typeface="ＭＳ Ｐゴシック" panose="020B0600070205080204" pitchFamily="34" charset="-128"/>
              </a:rPr>
              <a:t>The Design Space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9B2BA4A7-D697-5654-90ED-C1C05C7ADD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8229600" cy="41148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ja-JP">
                <a:solidFill>
                  <a:schemeClr val="tx2"/>
                </a:solidFill>
                <a:ea typeface="ＭＳ Ｐゴシック" panose="020B0600070205080204" pitchFamily="34" charset="-128"/>
              </a:rPr>
              <a:t>Output:</a:t>
            </a:r>
            <a:r>
              <a:rPr lang="en-US" altLang="ja-JP">
                <a:ea typeface="ＭＳ Ｐゴシック" panose="020B0600070205080204" pitchFamily="34" charset="-128"/>
              </a:rPr>
              <a:t> </a:t>
            </a:r>
          </a:p>
          <a:p>
            <a:pPr lvl="1"/>
            <a:r>
              <a:rPr lang="en-US" altLang="ja-JP">
                <a:ea typeface="ＭＳ Ｐゴシック" panose="020B0600070205080204" pitchFamily="34" charset="-128"/>
              </a:rPr>
              <a:t>what is the surrogate’s appearance?</a:t>
            </a:r>
            <a:br>
              <a:rPr lang="en-US" altLang="ja-JP">
                <a:ea typeface="ＭＳ Ｐゴシック" panose="020B0600070205080204" pitchFamily="34" charset="-128"/>
              </a:rPr>
            </a:br>
            <a:endParaRPr lang="en-US" altLang="ja-JP">
              <a:ea typeface="ＭＳ Ｐゴシック" panose="020B0600070205080204" pitchFamily="34" charset="-128"/>
            </a:endParaRPr>
          </a:p>
        </p:txBody>
      </p:sp>
      <p:sp>
        <p:nvSpPr>
          <p:cNvPr id="73733" name="Rectangle 5">
            <a:extLst>
              <a:ext uri="{FF2B5EF4-FFF2-40B4-BE49-F238E27FC236}">
                <a16:creationId xmlns:a16="http://schemas.microsoft.com/office/drawing/2014/main" id="{3564FCE6-1A5A-1E17-D05B-B3DFFBAF4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5867400"/>
            <a:ext cx="1828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3200">
                <a:solidFill>
                  <a:schemeClr val="accent1"/>
                </a:solidFill>
                <a:latin typeface="Comic Sans MS" panose="030F0702030302020204" pitchFamily="66" charset="0"/>
              </a:rPr>
              <a:t>abstract</a:t>
            </a:r>
            <a:endParaRPr lang="en-US" altLang="LID4096" sz="3200">
              <a:solidFill>
                <a:schemeClr val="accent1"/>
              </a:solidFill>
            </a:endParaRPr>
          </a:p>
        </p:txBody>
      </p:sp>
      <p:sp>
        <p:nvSpPr>
          <p:cNvPr id="73734" name="Rectangle 6">
            <a:extLst>
              <a:ext uri="{FF2B5EF4-FFF2-40B4-BE49-F238E27FC236}">
                <a16:creationId xmlns:a16="http://schemas.microsoft.com/office/drawing/2014/main" id="{D63E0FF6-9EB5-B43C-E036-5F34BCF52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5867400"/>
            <a:ext cx="14287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3200">
                <a:solidFill>
                  <a:schemeClr val="accent1"/>
                </a:solidFill>
                <a:latin typeface="Comic Sans MS" panose="030F0702030302020204" pitchFamily="66" charset="0"/>
              </a:rPr>
              <a:t>literal</a:t>
            </a:r>
            <a:r>
              <a:rPr lang="en-US" altLang="ja-JP">
                <a:latin typeface="Comic Sans MS" panose="030F0702030302020204" pitchFamily="66" charset="0"/>
              </a:rPr>
              <a:t> </a:t>
            </a:r>
            <a:endParaRPr lang="en-US" altLang="LID4096">
              <a:latin typeface="Comic Sans MS" panose="030F0702030302020204" pitchFamily="66" charset="0"/>
            </a:endParaRPr>
          </a:p>
        </p:txBody>
      </p:sp>
      <p:sp>
        <p:nvSpPr>
          <p:cNvPr id="73735" name="AutoShape 7">
            <a:extLst>
              <a:ext uri="{FF2B5EF4-FFF2-40B4-BE49-F238E27FC236}">
                <a16:creationId xmlns:a16="http://schemas.microsoft.com/office/drawing/2014/main" id="{571096E3-FF47-748A-8291-981684990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6019800"/>
            <a:ext cx="4876800" cy="2286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3741" name="Text Box 13">
            <a:extLst>
              <a:ext uri="{FF2B5EF4-FFF2-40B4-BE49-F238E27FC236}">
                <a16:creationId xmlns:a16="http://schemas.microsoft.com/office/drawing/2014/main" id="{44E4EF76-A2A6-E353-A200-F79E443767FB}"/>
              </a:ext>
            </a:extLst>
          </p:cNvPr>
          <p:cNvSpPr txBox="1">
            <a:spLocks noChangeArrowheads="1"/>
          </p:cNvSpPr>
          <p:nvPr/>
        </p:nvSpPr>
        <p:spPr bwMode="auto">
          <a:xfrm rot="-2603568">
            <a:off x="1828800" y="4191000"/>
            <a:ext cx="32702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800">
                <a:latin typeface="Comic Sans MS" panose="030F0702030302020204" pitchFamily="66" charset="0"/>
              </a:rPr>
              <a:t>GestureCam Robot</a:t>
            </a:r>
          </a:p>
        </p:txBody>
      </p:sp>
      <p:sp>
        <p:nvSpPr>
          <p:cNvPr id="73742" name="Text Box 14">
            <a:extLst>
              <a:ext uri="{FF2B5EF4-FFF2-40B4-BE49-F238E27FC236}">
                <a16:creationId xmlns:a16="http://schemas.microsoft.com/office/drawing/2014/main" id="{1E96B024-51F8-EFA9-DAA3-8F152F45B827}"/>
              </a:ext>
            </a:extLst>
          </p:cNvPr>
          <p:cNvSpPr txBox="1">
            <a:spLocks noChangeArrowheads="1"/>
          </p:cNvSpPr>
          <p:nvPr/>
        </p:nvSpPr>
        <p:spPr bwMode="auto">
          <a:xfrm rot="-2603568">
            <a:off x="533400" y="4495800"/>
            <a:ext cx="23304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800">
                <a:latin typeface="Comic Sans MS" panose="030F0702030302020204" pitchFamily="66" charset="0"/>
              </a:rPr>
              <a:t>Video images</a:t>
            </a:r>
          </a:p>
        </p:txBody>
      </p:sp>
      <p:sp>
        <p:nvSpPr>
          <p:cNvPr id="73743" name="Text Box 15">
            <a:extLst>
              <a:ext uri="{FF2B5EF4-FFF2-40B4-BE49-F238E27FC236}">
                <a16:creationId xmlns:a16="http://schemas.microsoft.com/office/drawing/2014/main" id="{74847512-4234-E768-745E-8B6687C8E84A}"/>
              </a:ext>
            </a:extLst>
          </p:cNvPr>
          <p:cNvSpPr txBox="1">
            <a:spLocks noChangeArrowheads="1"/>
          </p:cNvSpPr>
          <p:nvPr/>
        </p:nvSpPr>
        <p:spPr bwMode="auto">
          <a:xfrm rot="-2603568">
            <a:off x="3276600" y="4953000"/>
            <a:ext cx="9953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800">
                <a:latin typeface="Comic Sans MS" panose="030F0702030302020204" pitchFamily="66" charset="0"/>
              </a:rPr>
              <a:t>Dolls</a:t>
            </a:r>
          </a:p>
        </p:txBody>
      </p:sp>
      <p:sp>
        <p:nvSpPr>
          <p:cNvPr id="73744" name="Text Box 16">
            <a:extLst>
              <a:ext uri="{FF2B5EF4-FFF2-40B4-BE49-F238E27FC236}">
                <a16:creationId xmlns:a16="http://schemas.microsoft.com/office/drawing/2014/main" id="{ED2B0FA4-89B0-F3D7-4FD6-096E82866FC6}"/>
              </a:ext>
            </a:extLst>
          </p:cNvPr>
          <p:cNvSpPr txBox="1">
            <a:spLocks noChangeArrowheads="1"/>
          </p:cNvSpPr>
          <p:nvPr/>
        </p:nvSpPr>
        <p:spPr bwMode="auto">
          <a:xfrm rot="-2603568">
            <a:off x="7031038" y="4624388"/>
            <a:ext cx="1955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800">
                <a:latin typeface="Comic Sans MS" panose="030F0702030302020204" pitchFamily="66" charset="0"/>
              </a:rPr>
              <a:t>Light show</a:t>
            </a:r>
          </a:p>
        </p:txBody>
      </p:sp>
      <p:sp>
        <p:nvSpPr>
          <p:cNvPr id="73745" name="Text Box 17">
            <a:extLst>
              <a:ext uri="{FF2B5EF4-FFF2-40B4-BE49-F238E27FC236}">
                <a16:creationId xmlns:a16="http://schemas.microsoft.com/office/drawing/2014/main" id="{2F266D9E-B167-961D-F13E-8036DFF16B21}"/>
              </a:ext>
            </a:extLst>
          </p:cNvPr>
          <p:cNvSpPr txBox="1">
            <a:spLocks noChangeArrowheads="1"/>
          </p:cNvSpPr>
          <p:nvPr/>
        </p:nvSpPr>
        <p:spPr bwMode="auto">
          <a:xfrm rot="-2603568">
            <a:off x="4114800" y="4648200"/>
            <a:ext cx="18208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800">
                <a:latin typeface="Comic Sans MS" panose="030F0702030302020204" pitchFamily="66" charset="0"/>
              </a:rPr>
              <a:t>Dragonfly</a:t>
            </a:r>
          </a:p>
        </p:txBody>
      </p:sp>
      <p:sp>
        <p:nvSpPr>
          <p:cNvPr id="73746" name="Text Box 18">
            <a:extLst>
              <a:ext uri="{FF2B5EF4-FFF2-40B4-BE49-F238E27FC236}">
                <a16:creationId xmlns:a16="http://schemas.microsoft.com/office/drawing/2014/main" id="{E9BBBA11-37A9-4097-C014-FABB8AB4C5AD}"/>
              </a:ext>
            </a:extLst>
          </p:cNvPr>
          <p:cNvSpPr txBox="1">
            <a:spLocks noChangeArrowheads="1"/>
          </p:cNvSpPr>
          <p:nvPr/>
        </p:nvSpPr>
        <p:spPr bwMode="auto">
          <a:xfrm rot="-2603568">
            <a:off x="6096000" y="4510088"/>
            <a:ext cx="22875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800">
                <a:latin typeface="Comic Sans MS" panose="030F0702030302020204" pitchFamily="66" charset="0"/>
              </a:rPr>
              <a:t>Wind chimes</a:t>
            </a:r>
          </a:p>
        </p:txBody>
      </p:sp>
      <p:sp>
        <p:nvSpPr>
          <p:cNvPr id="73747" name="Rectangle 19">
            <a:extLst>
              <a:ext uri="{FF2B5EF4-FFF2-40B4-BE49-F238E27FC236}">
                <a16:creationId xmlns:a16="http://schemas.microsoft.com/office/drawing/2014/main" id="{3AEE1185-31FF-0B07-FD91-87F8BC452B0A}"/>
              </a:ext>
            </a:extLst>
          </p:cNvPr>
          <p:cNvSpPr>
            <a:spLocks noChangeArrowheads="1"/>
          </p:cNvSpPr>
          <p:nvPr/>
        </p:nvSpPr>
        <p:spPr bwMode="auto">
          <a:xfrm rot="-2619132">
            <a:off x="1143000" y="4495800"/>
            <a:ext cx="23923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800">
                <a:latin typeface="Comic Sans MS" panose="030F0702030302020204" pitchFamily="66" charset="0"/>
              </a:rPr>
              <a:t>Active Hydra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026">
            <a:extLst>
              <a:ext uri="{FF2B5EF4-FFF2-40B4-BE49-F238E27FC236}">
                <a16:creationId xmlns:a16="http://schemas.microsoft.com/office/drawing/2014/main" id="{56A86A6D-D5C5-3C24-6525-61DA321648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ea typeface="ＭＳ Ｐゴシック" panose="020B0600070205080204" pitchFamily="34" charset="-128"/>
              </a:rPr>
              <a:t>The Design Space</a:t>
            </a:r>
          </a:p>
        </p:txBody>
      </p:sp>
      <p:sp>
        <p:nvSpPr>
          <p:cNvPr id="77827" name="Rectangle 1027">
            <a:extLst>
              <a:ext uri="{FF2B5EF4-FFF2-40B4-BE49-F238E27FC236}">
                <a16:creationId xmlns:a16="http://schemas.microsoft.com/office/drawing/2014/main" id="{315018A3-80B7-BBF3-6B34-42D62F8103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8229600" cy="41148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ja-JP">
                <a:solidFill>
                  <a:schemeClr val="tx2"/>
                </a:solidFill>
                <a:ea typeface="ＭＳ Ｐゴシック" panose="020B0600070205080204" pitchFamily="34" charset="-128"/>
              </a:rPr>
              <a:t>Input:</a:t>
            </a:r>
            <a:r>
              <a:rPr lang="en-US" altLang="ja-JP">
                <a:ea typeface="ＭＳ Ｐゴシック" panose="020B0600070205080204" pitchFamily="34" charset="-128"/>
              </a:rPr>
              <a:t> </a:t>
            </a:r>
          </a:p>
          <a:p>
            <a:pPr lvl="1"/>
            <a:r>
              <a:rPr lang="en-US" altLang="ja-JP">
                <a:ea typeface="ＭＳ Ｐゴシック" panose="020B0600070205080204" pitchFamily="34" charset="-128"/>
              </a:rPr>
              <a:t>how is the surrogate controlled?</a:t>
            </a:r>
            <a:br>
              <a:rPr lang="en-US" altLang="ja-JP">
                <a:ea typeface="ＭＳ Ｐゴシック" panose="020B0600070205080204" pitchFamily="34" charset="-128"/>
              </a:rPr>
            </a:br>
            <a:endParaRPr lang="en-US" altLang="ja-JP">
              <a:ea typeface="ＭＳ Ｐゴシック" panose="020B0600070205080204" pitchFamily="34" charset="-128"/>
            </a:endParaRPr>
          </a:p>
        </p:txBody>
      </p:sp>
      <p:sp>
        <p:nvSpPr>
          <p:cNvPr id="77828" name="Rectangle 1028">
            <a:extLst>
              <a:ext uri="{FF2B5EF4-FFF2-40B4-BE49-F238E27FC236}">
                <a16:creationId xmlns:a16="http://schemas.microsoft.com/office/drawing/2014/main" id="{D4AA6267-706D-2FEC-572E-B61E51421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5867400"/>
            <a:ext cx="15732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3200">
                <a:solidFill>
                  <a:schemeClr val="accent1"/>
                </a:solidFill>
                <a:latin typeface="Comic Sans MS" panose="030F0702030302020204" pitchFamily="66" charset="0"/>
              </a:rPr>
              <a:t>implicit</a:t>
            </a:r>
            <a:endParaRPr lang="en-US" altLang="LID4096" sz="3200">
              <a:solidFill>
                <a:schemeClr val="accent1"/>
              </a:solidFill>
            </a:endParaRPr>
          </a:p>
        </p:txBody>
      </p:sp>
      <p:sp>
        <p:nvSpPr>
          <p:cNvPr id="77829" name="Rectangle 1029">
            <a:extLst>
              <a:ext uri="{FF2B5EF4-FFF2-40B4-BE49-F238E27FC236}">
                <a16:creationId xmlns:a16="http://schemas.microsoft.com/office/drawing/2014/main" id="{01D00E3E-D61F-60B4-1C52-91D890305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867400"/>
            <a:ext cx="16954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3200">
                <a:solidFill>
                  <a:schemeClr val="accent1"/>
                </a:solidFill>
                <a:latin typeface="Comic Sans MS" panose="030F0702030302020204" pitchFamily="66" charset="0"/>
              </a:rPr>
              <a:t>explicit</a:t>
            </a:r>
            <a:r>
              <a:rPr lang="en-US" altLang="ja-JP">
                <a:latin typeface="Comic Sans MS" panose="030F0702030302020204" pitchFamily="66" charset="0"/>
              </a:rPr>
              <a:t> </a:t>
            </a:r>
            <a:endParaRPr lang="en-US" altLang="LID4096">
              <a:latin typeface="Comic Sans MS" panose="030F0702030302020204" pitchFamily="66" charset="0"/>
            </a:endParaRPr>
          </a:p>
        </p:txBody>
      </p:sp>
      <p:sp>
        <p:nvSpPr>
          <p:cNvPr id="77830" name="AutoShape 1030">
            <a:extLst>
              <a:ext uri="{FF2B5EF4-FFF2-40B4-BE49-F238E27FC236}">
                <a16:creationId xmlns:a16="http://schemas.microsoft.com/office/drawing/2014/main" id="{36EEBDE8-D81F-763F-6A85-F488D59BC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6019800"/>
            <a:ext cx="4876800" cy="2286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7831" name="Text Box 1031">
            <a:extLst>
              <a:ext uri="{FF2B5EF4-FFF2-40B4-BE49-F238E27FC236}">
                <a16:creationId xmlns:a16="http://schemas.microsoft.com/office/drawing/2014/main" id="{14F77F72-66C3-20CF-D15B-54AFCC692D56}"/>
              </a:ext>
            </a:extLst>
          </p:cNvPr>
          <p:cNvSpPr txBox="1">
            <a:spLocks noChangeArrowheads="1"/>
          </p:cNvSpPr>
          <p:nvPr/>
        </p:nvSpPr>
        <p:spPr bwMode="auto">
          <a:xfrm rot="-2603568">
            <a:off x="317500" y="4143375"/>
            <a:ext cx="32115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800">
                <a:latin typeface="Comic Sans MS" panose="030F0702030302020204" pitchFamily="66" charset="0"/>
              </a:rPr>
              <a:t>GestureCam waldo</a:t>
            </a:r>
          </a:p>
        </p:txBody>
      </p:sp>
      <p:sp>
        <p:nvSpPr>
          <p:cNvPr id="77832" name="Text Box 1032">
            <a:extLst>
              <a:ext uri="{FF2B5EF4-FFF2-40B4-BE49-F238E27FC236}">
                <a16:creationId xmlns:a16="http://schemas.microsoft.com/office/drawing/2014/main" id="{D8E352B9-17A1-7C8B-FA61-53F5D12B4163}"/>
              </a:ext>
            </a:extLst>
          </p:cNvPr>
          <p:cNvSpPr txBox="1">
            <a:spLocks noChangeArrowheads="1"/>
          </p:cNvSpPr>
          <p:nvPr/>
        </p:nvSpPr>
        <p:spPr bwMode="auto">
          <a:xfrm rot="-2603568">
            <a:off x="6118225" y="4206875"/>
            <a:ext cx="3025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800">
                <a:latin typeface="Comic Sans MS" panose="030F0702030302020204" pitchFamily="66" charset="0"/>
              </a:rPr>
              <a:t>Motion detection</a:t>
            </a:r>
          </a:p>
        </p:txBody>
      </p:sp>
      <p:sp>
        <p:nvSpPr>
          <p:cNvPr id="77833" name="Text Box 1033">
            <a:extLst>
              <a:ext uri="{FF2B5EF4-FFF2-40B4-BE49-F238E27FC236}">
                <a16:creationId xmlns:a16="http://schemas.microsoft.com/office/drawing/2014/main" id="{AB25BE43-F7DC-92F0-1340-F8092F16569F}"/>
              </a:ext>
            </a:extLst>
          </p:cNvPr>
          <p:cNvSpPr txBox="1">
            <a:spLocks noChangeArrowheads="1"/>
          </p:cNvSpPr>
          <p:nvPr/>
        </p:nvSpPr>
        <p:spPr bwMode="auto">
          <a:xfrm rot="-2603568">
            <a:off x="1295400" y="4227513"/>
            <a:ext cx="29686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800">
                <a:latin typeface="Comic Sans MS" panose="030F0702030302020204" pitchFamily="66" charset="0"/>
              </a:rPr>
              <a:t>Doll manipulation</a:t>
            </a:r>
          </a:p>
        </p:txBody>
      </p:sp>
      <p:sp>
        <p:nvSpPr>
          <p:cNvPr id="77835" name="Text Box 1035">
            <a:extLst>
              <a:ext uri="{FF2B5EF4-FFF2-40B4-BE49-F238E27FC236}">
                <a16:creationId xmlns:a16="http://schemas.microsoft.com/office/drawing/2014/main" id="{FE933226-B212-A81B-0C20-7A615253EB6D}"/>
              </a:ext>
            </a:extLst>
          </p:cNvPr>
          <p:cNvSpPr txBox="1">
            <a:spLocks noChangeArrowheads="1"/>
          </p:cNvSpPr>
          <p:nvPr/>
        </p:nvSpPr>
        <p:spPr bwMode="auto">
          <a:xfrm rot="-2603568">
            <a:off x="3733800" y="4168775"/>
            <a:ext cx="31384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800">
                <a:latin typeface="Comic Sans MS" panose="030F0702030302020204" pitchFamily="66" charset="0"/>
              </a:rPr>
              <a:t>Computer activity</a:t>
            </a:r>
          </a:p>
        </p:txBody>
      </p:sp>
      <p:sp>
        <p:nvSpPr>
          <p:cNvPr id="77837" name="Text Box 1037">
            <a:extLst>
              <a:ext uri="{FF2B5EF4-FFF2-40B4-BE49-F238E27FC236}">
                <a16:creationId xmlns:a16="http://schemas.microsoft.com/office/drawing/2014/main" id="{0386A587-3533-2B96-2571-BC1EA7CA16B6}"/>
              </a:ext>
            </a:extLst>
          </p:cNvPr>
          <p:cNvSpPr txBox="1">
            <a:spLocks noChangeArrowheads="1"/>
          </p:cNvSpPr>
          <p:nvPr/>
        </p:nvSpPr>
        <p:spPr bwMode="auto">
          <a:xfrm rot="-2603568">
            <a:off x="2209800" y="4276725"/>
            <a:ext cx="28257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800">
                <a:latin typeface="Comic Sans MS" panose="030F0702030302020204" pitchFamily="66" charset="0"/>
              </a:rPr>
              <a:t>Facing a camera</a:t>
            </a:r>
          </a:p>
        </p:txBody>
      </p:sp>
      <p:sp>
        <p:nvSpPr>
          <p:cNvPr id="77839" name="Text Box 1039">
            <a:extLst>
              <a:ext uri="{FF2B5EF4-FFF2-40B4-BE49-F238E27FC236}">
                <a16:creationId xmlns:a16="http://schemas.microsoft.com/office/drawing/2014/main" id="{F53ABB38-6BF1-40E9-7D9B-411849EE90CC}"/>
              </a:ext>
            </a:extLst>
          </p:cNvPr>
          <p:cNvSpPr txBox="1">
            <a:spLocks noChangeArrowheads="1"/>
          </p:cNvSpPr>
          <p:nvPr/>
        </p:nvSpPr>
        <p:spPr bwMode="auto">
          <a:xfrm rot="-2603568">
            <a:off x="5410200" y="4648200"/>
            <a:ext cx="1768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800">
                <a:latin typeface="Comic Sans MS" panose="030F0702030302020204" pitchFamily="66" charset="0"/>
              </a:rPr>
              <a:t>Proximity</a:t>
            </a:r>
          </a:p>
        </p:txBody>
      </p:sp>
      <p:grpSp>
        <p:nvGrpSpPr>
          <p:cNvPr id="77844" name="Group 1044">
            <a:extLst>
              <a:ext uri="{FF2B5EF4-FFF2-40B4-BE49-F238E27FC236}">
                <a16:creationId xmlns:a16="http://schemas.microsoft.com/office/drawing/2014/main" id="{7DBA4B1A-2865-655B-ABD6-A179D1F0A4AB}"/>
              </a:ext>
            </a:extLst>
          </p:cNvPr>
          <p:cNvGrpSpPr>
            <a:grpSpLocks/>
          </p:cNvGrpSpPr>
          <p:nvPr/>
        </p:nvGrpSpPr>
        <p:grpSpPr bwMode="auto">
          <a:xfrm>
            <a:off x="3810000" y="2743200"/>
            <a:ext cx="3048000" cy="1447800"/>
            <a:chOff x="2400" y="1728"/>
            <a:chExt cx="1920" cy="912"/>
          </a:xfrm>
        </p:grpSpPr>
        <p:sp>
          <p:nvSpPr>
            <p:cNvPr id="77840" name="Line 1040">
              <a:extLst>
                <a:ext uri="{FF2B5EF4-FFF2-40B4-BE49-F238E27FC236}">
                  <a16:creationId xmlns:a16="http://schemas.microsoft.com/office/drawing/2014/main" id="{016BA5E1-5A45-6A0B-7233-6F18EF7B32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00" y="1728"/>
              <a:ext cx="192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7841" name="Line 1041">
              <a:extLst>
                <a:ext uri="{FF2B5EF4-FFF2-40B4-BE49-F238E27FC236}">
                  <a16:creationId xmlns:a16="http://schemas.microsoft.com/office/drawing/2014/main" id="{0AA1EF46-34A4-036D-A7C7-02AB368704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00" y="1728"/>
              <a:ext cx="0" cy="43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7843" name="Line 1043">
              <a:extLst>
                <a:ext uri="{FF2B5EF4-FFF2-40B4-BE49-F238E27FC236}">
                  <a16:creationId xmlns:a16="http://schemas.microsoft.com/office/drawing/2014/main" id="{30E0F5FA-EF7F-F546-053D-7F5EA99A9F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0" y="1728"/>
              <a:ext cx="0" cy="91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66A78441-28CA-A1DE-AF6F-7EE7B1E71E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Surrogates Supporting Work</a:t>
            </a:r>
          </a:p>
        </p:txBody>
      </p:sp>
      <p:pic>
        <p:nvPicPr>
          <p:cNvPr id="57348" name="Picture 4">
            <a:extLst>
              <a:ext uri="{FF2B5EF4-FFF2-40B4-BE49-F238E27FC236}">
                <a16:creationId xmlns:a16="http://schemas.microsoft.com/office/drawing/2014/main" id="{EC875A2F-4BD7-A5D9-9AD9-89DEDA92B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12900"/>
            <a:ext cx="6553200" cy="524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46" name="Picture 54">
            <a:extLst>
              <a:ext uri="{FF2B5EF4-FFF2-40B4-BE49-F238E27FC236}">
                <a16:creationId xmlns:a16="http://schemas.microsoft.com/office/drawing/2014/main" id="{3D17653A-0EAC-E652-0DE7-EE699AFF2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3614738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445" name="Picture 53">
            <a:extLst>
              <a:ext uri="{FF2B5EF4-FFF2-40B4-BE49-F238E27FC236}">
                <a16:creationId xmlns:a16="http://schemas.microsoft.com/office/drawing/2014/main" id="{1CE2F89F-6731-FB32-0C7A-F213B2CC5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752600"/>
            <a:ext cx="3570288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394" name="Rectangle 2">
            <a:extLst>
              <a:ext uri="{FF2B5EF4-FFF2-40B4-BE49-F238E27FC236}">
                <a16:creationId xmlns:a16="http://schemas.microsoft.com/office/drawing/2014/main" id="{8B7358E9-4709-B2C5-30C8-736C582B3D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Surrogates Supporting Art (Aesthetics)</a:t>
            </a:r>
          </a:p>
        </p:txBody>
      </p:sp>
      <p:grpSp>
        <p:nvGrpSpPr>
          <p:cNvPr id="59439" name="Group 47">
            <a:extLst>
              <a:ext uri="{FF2B5EF4-FFF2-40B4-BE49-F238E27FC236}">
                <a16:creationId xmlns:a16="http://schemas.microsoft.com/office/drawing/2014/main" id="{A783340E-7CB9-3BC2-D0A8-9795D6588E6E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2362200"/>
            <a:ext cx="3371850" cy="3743325"/>
            <a:chOff x="544" y="1918"/>
            <a:chExt cx="1692" cy="1878"/>
          </a:xfrm>
        </p:grpSpPr>
        <p:sp>
          <p:nvSpPr>
            <p:cNvPr id="59399" name="Freeform 7">
              <a:extLst>
                <a:ext uri="{FF2B5EF4-FFF2-40B4-BE49-F238E27FC236}">
                  <a16:creationId xmlns:a16="http://schemas.microsoft.com/office/drawing/2014/main" id="{10B0A044-7652-79B2-9F25-273941E90C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" y="2357"/>
              <a:ext cx="67" cy="24"/>
            </a:xfrm>
            <a:custGeom>
              <a:avLst/>
              <a:gdLst>
                <a:gd name="T0" fmla="*/ 536 w 536"/>
                <a:gd name="T1" fmla="*/ 135 h 186"/>
                <a:gd name="T2" fmla="*/ 336 w 536"/>
                <a:gd name="T3" fmla="*/ 0 h 186"/>
                <a:gd name="T4" fmla="*/ 0 w 536"/>
                <a:gd name="T5" fmla="*/ 21 h 186"/>
                <a:gd name="T6" fmla="*/ 319 w 536"/>
                <a:gd name="T7" fmla="*/ 90 h 186"/>
                <a:gd name="T8" fmla="*/ 407 w 536"/>
                <a:gd name="T9" fmla="*/ 186 h 186"/>
                <a:gd name="T10" fmla="*/ 536 w 536"/>
                <a:gd name="T11" fmla="*/ 13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6" h="186">
                  <a:moveTo>
                    <a:pt x="536" y="135"/>
                  </a:moveTo>
                  <a:lnTo>
                    <a:pt x="336" y="0"/>
                  </a:lnTo>
                  <a:lnTo>
                    <a:pt x="0" y="21"/>
                  </a:lnTo>
                  <a:lnTo>
                    <a:pt x="319" y="90"/>
                  </a:lnTo>
                  <a:lnTo>
                    <a:pt x="407" y="186"/>
                  </a:lnTo>
                  <a:lnTo>
                    <a:pt x="536" y="135"/>
                  </a:ln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9400" name="Freeform 8">
              <a:extLst>
                <a:ext uri="{FF2B5EF4-FFF2-40B4-BE49-F238E27FC236}">
                  <a16:creationId xmlns:a16="http://schemas.microsoft.com/office/drawing/2014/main" id="{59A59C95-509E-27A3-CA28-944511BC0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" y="2390"/>
              <a:ext cx="61" cy="13"/>
            </a:xfrm>
            <a:custGeom>
              <a:avLst/>
              <a:gdLst>
                <a:gd name="T0" fmla="*/ 491 w 491"/>
                <a:gd name="T1" fmla="*/ 0 h 109"/>
                <a:gd name="T2" fmla="*/ 0 w 491"/>
                <a:gd name="T3" fmla="*/ 109 h 109"/>
                <a:gd name="T4" fmla="*/ 335 w 491"/>
                <a:gd name="T5" fmla="*/ 109 h 109"/>
                <a:gd name="T6" fmla="*/ 491 w 491"/>
                <a:gd name="T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1" h="109">
                  <a:moveTo>
                    <a:pt x="491" y="0"/>
                  </a:moveTo>
                  <a:lnTo>
                    <a:pt x="0" y="109"/>
                  </a:lnTo>
                  <a:lnTo>
                    <a:pt x="335" y="109"/>
                  </a:lnTo>
                  <a:lnTo>
                    <a:pt x="491" y="0"/>
                  </a:ln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9402" name="Freeform 10">
              <a:extLst>
                <a:ext uri="{FF2B5EF4-FFF2-40B4-BE49-F238E27FC236}">
                  <a16:creationId xmlns:a16="http://schemas.microsoft.com/office/drawing/2014/main" id="{EFDDBC41-A1FB-314E-8534-00BE416534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" y="2688"/>
              <a:ext cx="1324" cy="1108"/>
            </a:xfrm>
            <a:custGeom>
              <a:avLst/>
              <a:gdLst>
                <a:gd name="T0" fmla="*/ 344 w 10595"/>
                <a:gd name="T1" fmla="*/ 6422 h 8865"/>
                <a:gd name="T2" fmla="*/ 1214 w 10595"/>
                <a:gd name="T3" fmla="*/ 7944 h 8865"/>
                <a:gd name="T4" fmla="*/ 1376 w 10595"/>
                <a:gd name="T5" fmla="*/ 8315 h 8865"/>
                <a:gd name="T6" fmla="*/ 1684 w 10595"/>
                <a:gd name="T7" fmla="*/ 8441 h 8865"/>
                <a:gd name="T8" fmla="*/ 2890 w 10595"/>
                <a:gd name="T9" fmla="*/ 8865 h 8865"/>
                <a:gd name="T10" fmla="*/ 1239 w 10595"/>
                <a:gd name="T11" fmla="*/ 6972 h 8865"/>
                <a:gd name="T12" fmla="*/ 3060 w 10595"/>
                <a:gd name="T13" fmla="*/ 3844 h 8865"/>
                <a:gd name="T14" fmla="*/ 3372 w 10595"/>
                <a:gd name="T15" fmla="*/ 1987 h 8865"/>
                <a:gd name="T16" fmla="*/ 4213 w 10595"/>
                <a:gd name="T17" fmla="*/ 2757 h 8865"/>
                <a:gd name="T18" fmla="*/ 5342 w 10595"/>
                <a:gd name="T19" fmla="*/ 3063 h 8865"/>
                <a:gd name="T20" fmla="*/ 6274 w 10595"/>
                <a:gd name="T21" fmla="*/ 3395 h 8865"/>
                <a:gd name="T22" fmla="*/ 7235 w 10595"/>
                <a:gd name="T23" fmla="*/ 3844 h 8865"/>
                <a:gd name="T24" fmla="*/ 8124 w 10595"/>
                <a:gd name="T25" fmla="*/ 4413 h 8865"/>
                <a:gd name="T26" fmla="*/ 8512 w 10595"/>
                <a:gd name="T27" fmla="*/ 4749 h 8865"/>
                <a:gd name="T28" fmla="*/ 8845 w 10595"/>
                <a:gd name="T29" fmla="*/ 5115 h 8865"/>
                <a:gd name="T30" fmla="*/ 9051 w 10595"/>
                <a:gd name="T31" fmla="*/ 5410 h 8865"/>
                <a:gd name="T32" fmla="*/ 9214 w 10595"/>
                <a:gd name="T33" fmla="*/ 5726 h 8865"/>
                <a:gd name="T34" fmla="*/ 9357 w 10595"/>
                <a:gd name="T35" fmla="*/ 6180 h 8865"/>
                <a:gd name="T36" fmla="*/ 10595 w 10595"/>
                <a:gd name="T37" fmla="*/ 7592 h 8865"/>
                <a:gd name="T38" fmla="*/ 10149 w 10595"/>
                <a:gd name="T39" fmla="*/ 6095 h 8865"/>
                <a:gd name="T40" fmla="*/ 9494 w 10595"/>
                <a:gd name="T41" fmla="*/ 5307 h 8865"/>
                <a:gd name="T42" fmla="*/ 9026 w 10595"/>
                <a:gd name="T43" fmla="*/ 4821 h 8865"/>
                <a:gd name="T44" fmla="*/ 8762 w 10595"/>
                <a:gd name="T45" fmla="*/ 4595 h 8865"/>
                <a:gd name="T46" fmla="*/ 8674 w 10595"/>
                <a:gd name="T47" fmla="*/ 4416 h 8865"/>
                <a:gd name="T48" fmla="*/ 8548 w 10595"/>
                <a:gd name="T49" fmla="*/ 4064 h 8865"/>
                <a:gd name="T50" fmla="*/ 8339 w 10595"/>
                <a:gd name="T51" fmla="*/ 3651 h 8865"/>
                <a:gd name="T52" fmla="*/ 8069 w 10595"/>
                <a:gd name="T53" fmla="*/ 3212 h 8865"/>
                <a:gd name="T54" fmla="*/ 7610 w 10595"/>
                <a:gd name="T55" fmla="*/ 2567 h 8865"/>
                <a:gd name="T56" fmla="*/ 7152 w 10595"/>
                <a:gd name="T57" fmla="*/ 2021 h 8865"/>
                <a:gd name="T58" fmla="*/ 6885 w 10595"/>
                <a:gd name="T59" fmla="*/ 1762 h 8865"/>
                <a:gd name="T60" fmla="*/ 6255 w 10595"/>
                <a:gd name="T61" fmla="*/ 1534 h 8865"/>
                <a:gd name="T62" fmla="*/ 5248 w 10595"/>
                <a:gd name="T63" fmla="*/ 1343 h 8865"/>
                <a:gd name="T64" fmla="*/ 4681 w 10595"/>
                <a:gd name="T65" fmla="*/ 1184 h 8865"/>
                <a:gd name="T66" fmla="*/ 3899 w 10595"/>
                <a:gd name="T67" fmla="*/ 765 h 8865"/>
                <a:gd name="T68" fmla="*/ 2951 w 10595"/>
                <a:gd name="T69" fmla="*/ 290 h 8865"/>
                <a:gd name="T70" fmla="*/ 2508 w 10595"/>
                <a:gd name="T71" fmla="*/ 111 h 8865"/>
                <a:gd name="T72" fmla="*/ 2131 w 10595"/>
                <a:gd name="T73" fmla="*/ 12 h 8865"/>
                <a:gd name="T74" fmla="*/ 1916 w 10595"/>
                <a:gd name="T75" fmla="*/ 9 h 8865"/>
                <a:gd name="T76" fmla="*/ 378 w 10595"/>
                <a:gd name="T77" fmla="*/ 748 h 8865"/>
                <a:gd name="T78" fmla="*/ 298 w 10595"/>
                <a:gd name="T79" fmla="*/ 2432 h 8865"/>
                <a:gd name="T80" fmla="*/ 584 w 10595"/>
                <a:gd name="T81" fmla="*/ 3024 h 8865"/>
                <a:gd name="T82" fmla="*/ 622 w 10595"/>
                <a:gd name="T83" fmla="*/ 3574 h 8865"/>
                <a:gd name="T84" fmla="*/ 658 w 10595"/>
                <a:gd name="T85" fmla="*/ 4110 h 8865"/>
                <a:gd name="T86" fmla="*/ 738 w 10595"/>
                <a:gd name="T87" fmla="*/ 4493 h 8865"/>
                <a:gd name="T88" fmla="*/ 829 w 10595"/>
                <a:gd name="T89" fmla="*/ 4705 h 8865"/>
                <a:gd name="T90" fmla="*/ 955 w 10595"/>
                <a:gd name="T91" fmla="*/ 4860 h 8865"/>
                <a:gd name="T92" fmla="*/ 966 w 10595"/>
                <a:gd name="T93" fmla="*/ 5885 h 8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595" h="8865">
                  <a:moveTo>
                    <a:pt x="928" y="6628"/>
                  </a:moveTo>
                  <a:lnTo>
                    <a:pt x="344" y="6422"/>
                  </a:lnTo>
                  <a:lnTo>
                    <a:pt x="862" y="7303"/>
                  </a:lnTo>
                  <a:lnTo>
                    <a:pt x="1214" y="7944"/>
                  </a:lnTo>
                  <a:lnTo>
                    <a:pt x="1332" y="8182"/>
                  </a:lnTo>
                  <a:lnTo>
                    <a:pt x="1376" y="8315"/>
                  </a:lnTo>
                  <a:lnTo>
                    <a:pt x="1492" y="8367"/>
                  </a:lnTo>
                  <a:lnTo>
                    <a:pt x="1684" y="8441"/>
                  </a:lnTo>
                  <a:lnTo>
                    <a:pt x="2196" y="8629"/>
                  </a:lnTo>
                  <a:lnTo>
                    <a:pt x="2890" y="8865"/>
                  </a:lnTo>
                  <a:lnTo>
                    <a:pt x="1754" y="7866"/>
                  </a:lnTo>
                  <a:lnTo>
                    <a:pt x="1239" y="6972"/>
                  </a:lnTo>
                  <a:lnTo>
                    <a:pt x="2854" y="5183"/>
                  </a:lnTo>
                  <a:lnTo>
                    <a:pt x="3060" y="3844"/>
                  </a:lnTo>
                  <a:lnTo>
                    <a:pt x="1996" y="1850"/>
                  </a:lnTo>
                  <a:lnTo>
                    <a:pt x="3372" y="1987"/>
                  </a:lnTo>
                  <a:lnTo>
                    <a:pt x="3785" y="2675"/>
                  </a:lnTo>
                  <a:lnTo>
                    <a:pt x="4213" y="2757"/>
                  </a:lnTo>
                  <a:lnTo>
                    <a:pt x="4917" y="2934"/>
                  </a:lnTo>
                  <a:lnTo>
                    <a:pt x="5342" y="3063"/>
                  </a:lnTo>
                  <a:lnTo>
                    <a:pt x="5798" y="3217"/>
                  </a:lnTo>
                  <a:lnTo>
                    <a:pt x="6274" y="3395"/>
                  </a:lnTo>
                  <a:lnTo>
                    <a:pt x="6756" y="3608"/>
                  </a:lnTo>
                  <a:lnTo>
                    <a:pt x="7235" y="3844"/>
                  </a:lnTo>
                  <a:lnTo>
                    <a:pt x="7694" y="4114"/>
                  </a:lnTo>
                  <a:lnTo>
                    <a:pt x="8124" y="4413"/>
                  </a:lnTo>
                  <a:lnTo>
                    <a:pt x="8324" y="4576"/>
                  </a:lnTo>
                  <a:lnTo>
                    <a:pt x="8512" y="4749"/>
                  </a:lnTo>
                  <a:lnTo>
                    <a:pt x="8688" y="4928"/>
                  </a:lnTo>
                  <a:lnTo>
                    <a:pt x="8845" y="5115"/>
                  </a:lnTo>
                  <a:lnTo>
                    <a:pt x="8985" y="5311"/>
                  </a:lnTo>
                  <a:lnTo>
                    <a:pt x="9051" y="5410"/>
                  </a:lnTo>
                  <a:lnTo>
                    <a:pt x="9109" y="5514"/>
                  </a:lnTo>
                  <a:lnTo>
                    <a:pt x="9214" y="5726"/>
                  </a:lnTo>
                  <a:lnTo>
                    <a:pt x="9296" y="5948"/>
                  </a:lnTo>
                  <a:lnTo>
                    <a:pt x="9357" y="6180"/>
                  </a:lnTo>
                  <a:lnTo>
                    <a:pt x="9390" y="6422"/>
                  </a:lnTo>
                  <a:lnTo>
                    <a:pt x="10595" y="7592"/>
                  </a:lnTo>
                  <a:lnTo>
                    <a:pt x="10284" y="6285"/>
                  </a:lnTo>
                  <a:lnTo>
                    <a:pt x="10149" y="6095"/>
                  </a:lnTo>
                  <a:lnTo>
                    <a:pt x="9959" y="5855"/>
                  </a:lnTo>
                  <a:lnTo>
                    <a:pt x="9494" y="5307"/>
                  </a:lnTo>
                  <a:lnTo>
                    <a:pt x="9252" y="5046"/>
                  </a:lnTo>
                  <a:lnTo>
                    <a:pt x="9026" y="4821"/>
                  </a:lnTo>
                  <a:lnTo>
                    <a:pt x="8836" y="4650"/>
                  </a:lnTo>
                  <a:lnTo>
                    <a:pt x="8762" y="4595"/>
                  </a:lnTo>
                  <a:lnTo>
                    <a:pt x="8702" y="4565"/>
                  </a:lnTo>
                  <a:lnTo>
                    <a:pt x="8674" y="4416"/>
                  </a:lnTo>
                  <a:lnTo>
                    <a:pt x="8622" y="4249"/>
                  </a:lnTo>
                  <a:lnTo>
                    <a:pt x="8548" y="4064"/>
                  </a:lnTo>
                  <a:lnTo>
                    <a:pt x="8451" y="3863"/>
                  </a:lnTo>
                  <a:lnTo>
                    <a:pt x="8339" y="3651"/>
                  </a:lnTo>
                  <a:lnTo>
                    <a:pt x="8209" y="3434"/>
                  </a:lnTo>
                  <a:lnTo>
                    <a:pt x="8069" y="3212"/>
                  </a:lnTo>
                  <a:lnTo>
                    <a:pt x="7920" y="2991"/>
                  </a:lnTo>
                  <a:lnTo>
                    <a:pt x="7610" y="2567"/>
                  </a:lnTo>
                  <a:lnTo>
                    <a:pt x="7298" y="2185"/>
                  </a:lnTo>
                  <a:lnTo>
                    <a:pt x="7152" y="2021"/>
                  </a:lnTo>
                  <a:lnTo>
                    <a:pt x="7012" y="1880"/>
                  </a:lnTo>
                  <a:lnTo>
                    <a:pt x="6885" y="1762"/>
                  </a:lnTo>
                  <a:lnTo>
                    <a:pt x="6775" y="1676"/>
                  </a:lnTo>
                  <a:lnTo>
                    <a:pt x="6255" y="1534"/>
                  </a:lnTo>
                  <a:lnTo>
                    <a:pt x="5719" y="1423"/>
                  </a:lnTo>
                  <a:lnTo>
                    <a:pt x="5248" y="1343"/>
                  </a:lnTo>
                  <a:lnTo>
                    <a:pt x="4917" y="1300"/>
                  </a:lnTo>
                  <a:lnTo>
                    <a:pt x="4681" y="1184"/>
                  </a:lnTo>
                  <a:lnTo>
                    <a:pt x="4329" y="997"/>
                  </a:lnTo>
                  <a:lnTo>
                    <a:pt x="3899" y="765"/>
                  </a:lnTo>
                  <a:lnTo>
                    <a:pt x="3427" y="520"/>
                  </a:lnTo>
                  <a:lnTo>
                    <a:pt x="2951" y="290"/>
                  </a:lnTo>
                  <a:lnTo>
                    <a:pt x="2725" y="191"/>
                  </a:lnTo>
                  <a:lnTo>
                    <a:pt x="2508" y="111"/>
                  </a:lnTo>
                  <a:lnTo>
                    <a:pt x="2310" y="48"/>
                  </a:lnTo>
                  <a:lnTo>
                    <a:pt x="2131" y="12"/>
                  </a:lnTo>
                  <a:lnTo>
                    <a:pt x="1979" y="0"/>
                  </a:lnTo>
                  <a:lnTo>
                    <a:pt x="1916" y="9"/>
                  </a:lnTo>
                  <a:lnTo>
                    <a:pt x="1857" y="25"/>
                  </a:lnTo>
                  <a:lnTo>
                    <a:pt x="378" y="748"/>
                  </a:lnTo>
                  <a:lnTo>
                    <a:pt x="0" y="1918"/>
                  </a:lnTo>
                  <a:lnTo>
                    <a:pt x="298" y="2432"/>
                  </a:lnTo>
                  <a:lnTo>
                    <a:pt x="509" y="2845"/>
                  </a:lnTo>
                  <a:lnTo>
                    <a:pt x="584" y="3024"/>
                  </a:lnTo>
                  <a:lnTo>
                    <a:pt x="620" y="3157"/>
                  </a:lnTo>
                  <a:lnTo>
                    <a:pt x="622" y="3574"/>
                  </a:lnTo>
                  <a:lnTo>
                    <a:pt x="633" y="3838"/>
                  </a:lnTo>
                  <a:lnTo>
                    <a:pt x="658" y="4110"/>
                  </a:lnTo>
                  <a:lnTo>
                    <a:pt x="705" y="4372"/>
                  </a:lnTo>
                  <a:lnTo>
                    <a:pt x="738" y="4493"/>
                  </a:lnTo>
                  <a:lnTo>
                    <a:pt x="779" y="4606"/>
                  </a:lnTo>
                  <a:lnTo>
                    <a:pt x="829" y="4705"/>
                  </a:lnTo>
                  <a:lnTo>
                    <a:pt x="886" y="4791"/>
                  </a:lnTo>
                  <a:lnTo>
                    <a:pt x="955" y="4860"/>
                  </a:lnTo>
                  <a:lnTo>
                    <a:pt x="1033" y="4909"/>
                  </a:lnTo>
                  <a:lnTo>
                    <a:pt x="966" y="5885"/>
                  </a:lnTo>
                  <a:lnTo>
                    <a:pt x="928" y="6628"/>
                  </a:lnTo>
                  <a:close/>
                </a:path>
              </a:pathLst>
            </a:custGeom>
            <a:solidFill>
              <a:srgbClr val="40404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9403" name="Freeform 11">
              <a:extLst>
                <a:ext uri="{FF2B5EF4-FFF2-40B4-BE49-F238E27FC236}">
                  <a16:creationId xmlns:a16="http://schemas.microsoft.com/office/drawing/2014/main" id="{8B2BDDEE-D86F-F81D-52FD-AF0486286A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" y="2240"/>
              <a:ext cx="688" cy="542"/>
            </a:xfrm>
            <a:custGeom>
              <a:avLst/>
              <a:gdLst>
                <a:gd name="T0" fmla="*/ 4678 w 5504"/>
                <a:gd name="T1" fmla="*/ 3609 h 4332"/>
                <a:gd name="T2" fmla="*/ 4541 w 5504"/>
                <a:gd name="T3" fmla="*/ 3095 h 4332"/>
                <a:gd name="T4" fmla="*/ 4987 w 5504"/>
                <a:gd name="T5" fmla="*/ 2646 h 4332"/>
                <a:gd name="T6" fmla="*/ 4987 w 5504"/>
                <a:gd name="T7" fmla="*/ 1959 h 4332"/>
                <a:gd name="T8" fmla="*/ 5262 w 5504"/>
                <a:gd name="T9" fmla="*/ 1752 h 4332"/>
                <a:gd name="T10" fmla="*/ 5276 w 5504"/>
                <a:gd name="T11" fmla="*/ 1607 h 4332"/>
                <a:gd name="T12" fmla="*/ 5317 w 5504"/>
                <a:gd name="T13" fmla="*/ 1284 h 4332"/>
                <a:gd name="T14" fmla="*/ 5353 w 5504"/>
                <a:gd name="T15" fmla="*/ 1109 h 4332"/>
                <a:gd name="T16" fmla="*/ 5394 w 5504"/>
                <a:gd name="T17" fmla="*/ 955 h 4332"/>
                <a:gd name="T18" fmla="*/ 5447 w 5504"/>
                <a:gd name="T19" fmla="*/ 839 h 4332"/>
                <a:gd name="T20" fmla="*/ 5474 w 5504"/>
                <a:gd name="T21" fmla="*/ 806 h 4332"/>
                <a:gd name="T22" fmla="*/ 5504 w 5504"/>
                <a:gd name="T23" fmla="*/ 789 h 4332"/>
                <a:gd name="T24" fmla="*/ 5152 w 5504"/>
                <a:gd name="T25" fmla="*/ 358 h 4332"/>
                <a:gd name="T26" fmla="*/ 4849 w 5504"/>
                <a:gd name="T27" fmla="*/ 0 h 4332"/>
                <a:gd name="T28" fmla="*/ 4162 w 5504"/>
                <a:gd name="T29" fmla="*/ 445 h 4332"/>
                <a:gd name="T30" fmla="*/ 3886 w 5504"/>
                <a:gd name="T31" fmla="*/ 344 h 4332"/>
                <a:gd name="T32" fmla="*/ 3509 w 5504"/>
                <a:gd name="T33" fmla="*/ 1651 h 4332"/>
                <a:gd name="T34" fmla="*/ 2648 w 5504"/>
                <a:gd name="T35" fmla="*/ 68 h 4332"/>
                <a:gd name="T36" fmla="*/ 2478 w 5504"/>
                <a:gd name="T37" fmla="*/ 377 h 4332"/>
                <a:gd name="T38" fmla="*/ 1996 w 5504"/>
                <a:gd name="T39" fmla="*/ 413 h 4332"/>
                <a:gd name="T40" fmla="*/ 1515 w 5504"/>
                <a:gd name="T41" fmla="*/ 137 h 4332"/>
                <a:gd name="T42" fmla="*/ 1355 w 5504"/>
                <a:gd name="T43" fmla="*/ 297 h 4332"/>
                <a:gd name="T44" fmla="*/ 1153 w 5504"/>
                <a:gd name="T45" fmla="*/ 515 h 4332"/>
                <a:gd name="T46" fmla="*/ 953 w 5504"/>
                <a:gd name="T47" fmla="*/ 707 h 4332"/>
                <a:gd name="T48" fmla="*/ 864 w 5504"/>
                <a:gd name="T49" fmla="*/ 768 h 4332"/>
                <a:gd name="T50" fmla="*/ 790 w 5504"/>
                <a:gd name="T51" fmla="*/ 789 h 4332"/>
                <a:gd name="T52" fmla="*/ 826 w 5504"/>
                <a:gd name="T53" fmla="*/ 1238 h 4332"/>
                <a:gd name="T54" fmla="*/ 491 w 5504"/>
                <a:gd name="T55" fmla="*/ 2017 h 4332"/>
                <a:gd name="T56" fmla="*/ 219 w 5504"/>
                <a:gd name="T57" fmla="*/ 2586 h 4332"/>
                <a:gd name="T58" fmla="*/ 97 w 5504"/>
                <a:gd name="T59" fmla="*/ 2798 h 4332"/>
                <a:gd name="T60" fmla="*/ 0 w 5504"/>
                <a:gd name="T61" fmla="*/ 2922 h 4332"/>
                <a:gd name="T62" fmla="*/ 620 w 5504"/>
                <a:gd name="T63" fmla="*/ 4159 h 4332"/>
                <a:gd name="T64" fmla="*/ 1376 w 5504"/>
                <a:gd name="T65" fmla="*/ 4264 h 4332"/>
                <a:gd name="T66" fmla="*/ 1515 w 5504"/>
                <a:gd name="T67" fmla="*/ 3921 h 4332"/>
                <a:gd name="T68" fmla="*/ 1462 w 5504"/>
                <a:gd name="T69" fmla="*/ 3763 h 4332"/>
                <a:gd name="T70" fmla="*/ 1391 w 5504"/>
                <a:gd name="T71" fmla="*/ 3577 h 4332"/>
                <a:gd name="T72" fmla="*/ 1286 w 5504"/>
                <a:gd name="T73" fmla="*/ 3387 h 4332"/>
                <a:gd name="T74" fmla="*/ 1216 w 5504"/>
                <a:gd name="T75" fmla="*/ 3304 h 4332"/>
                <a:gd name="T76" fmla="*/ 1134 w 5504"/>
                <a:gd name="T77" fmla="*/ 3232 h 4332"/>
                <a:gd name="T78" fmla="*/ 1269 w 5504"/>
                <a:gd name="T79" fmla="*/ 2985 h 4332"/>
                <a:gd name="T80" fmla="*/ 1426 w 5504"/>
                <a:gd name="T81" fmla="*/ 2639 h 4332"/>
                <a:gd name="T82" fmla="*/ 1616 w 5504"/>
                <a:gd name="T83" fmla="*/ 2201 h 4332"/>
                <a:gd name="T84" fmla="*/ 1699 w 5504"/>
                <a:gd name="T85" fmla="*/ 2475 h 4332"/>
                <a:gd name="T86" fmla="*/ 1823 w 5504"/>
                <a:gd name="T87" fmla="*/ 2858 h 4332"/>
                <a:gd name="T88" fmla="*/ 1899 w 5504"/>
                <a:gd name="T89" fmla="*/ 3048 h 4332"/>
                <a:gd name="T90" fmla="*/ 1977 w 5504"/>
                <a:gd name="T91" fmla="*/ 3221 h 4332"/>
                <a:gd name="T92" fmla="*/ 2056 w 5504"/>
                <a:gd name="T93" fmla="*/ 3354 h 4332"/>
                <a:gd name="T94" fmla="*/ 2133 w 5504"/>
                <a:gd name="T95" fmla="*/ 3439 h 4332"/>
                <a:gd name="T96" fmla="*/ 2387 w 5504"/>
                <a:gd name="T97" fmla="*/ 3637 h 4332"/>
                <a:gd name="T98" fmla="*/ 2744 w 5504"/>
                <a:gd name="T99" fmla="*/ 3937 h 4332"/>
                <a:gd name="T100" fmla="*/ 3199 w 5504"/>
                <a:gd name="T101" fmla="*/ 4332 h 4332"/>
                <a:gd name="T102" fmla="*/ 4678 w 5504"/>
                <a:gd name="T103" fmla="*/ 3609 h 4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504" h="4332">
                  <a:moveTo>
                    <a:pt x="4678" y="3609"/>
                  </a:moveTo>
                  <a:lnTo>
                    <a:pt x="4541" y="3095"/>
                  </a:lnTo>
                  <a:lnTo>
                    <a:pt x="4987" y="2646"/>
                  </a:lnTo>
                  <a:lnTo>
                    <a:pt x="4987" y="1959"/>
                  </a:lnTo>
                  <a:lnTo>
                    <a:pt x="5262" y="1752"/>
                  </a:lnTo>
                  <a:lnTo>
                    <a:pt x="5276" y="1607"/>
                  </a:lnTo>
                  <a:lnTo>
                    <a:pt x="5317" y="1284"/>
                  </a:lnTo>
                  <a:lnTo>
                    <a:pt x="5353" y="1109"/>
                  </a:lnTo>
                  <a:lnTo>
                    <a:pt x="5394" y="955"/>
                  </a:lnTo>
                  <a:lnTo>
                    <a:pt x="5447" y="839"/>
                  </a:lnTo>
                  <a:lnTo>
                    <a:pt x="5474" y="806"/>
                  </a:lnTo>
                  <a:lnTo>
                    <a:pt x="5504" y="789"/>
                  </a:lnTo>
                  <a:lnTo>
                    <a:pt x="5152" y="358"/>
                  </a:lnTo>
                  <a:lnTo>
                    <a:pt x="4849" y="0"/>
                  </a:lnTo>
                  <a:lnTo>
                    <a:pt x="4162" y="445"/>
                  </a:lnTo>
                  <a:lnTo>
                    <a:pt x="3886" y="344"/>
                  </a:lnTo>
                  <a:lnTo>
                    <a:pt x="3509" y="1651"/>
                  </a:lnTo>
                  <a:lnTo>
                    <a:pt x="2648" y="68"/>
                  </a:lnTo>
                  <a:lnTo>
                    <a:pt x="2478" y="377"/>
                  </a:lnTo>
                  <a:lnTo>
                    <a:pt x="1996" y="413"/>
                  </a:lnTo>
                  <a:lnTo>
                    <a:pt x="1515" y="137"/>
                  </a:lnTo>
                  <a:lnTo>
                    <a:pt x="1355" y="297"/>
                  </a:lnTo>
                  <a:lnTo>
                    <a:pt x="1153" y="515"/>
                  </a:lnTo>
                  <a:lnTo>
                    <a:pt x="953" y="707"/>
                  </a:lnTo>
                  <a:lnTo>
                    <a:pt x="864" y="768"/>
                  </a:lnTo>
                  <a:lnTo>
                    <a:pt x="790" y="789"/>
                  </a:lnTo>
                  <a:lnTo>
                    <a:pt x="826" y="1238"/>
                  </a:lnTo>
                  <a:lnTo>
                    <a:pt x="491" y="2017"/>
                  </a:lnTo>
                  <a:lnTo>
                    <a:pt x="219" y="2586"/>
                  </a:lnTo>
                  <a:lnTo>
                    <a:pt x="97" y="2798"/>
                  </a:lnTo>
                  <a:lnTo>
                    <a:pt x="0" y="2922"/>
                  </a:lnTo>
                  <a:lnTo>
                    <a:pt x="620" y="4159"/>
                  </a:lnTo>
                  <a:lnTo>
                    <a:pt x="1376" y="4264"/>
                  </a:lnTo>
                  <a:lnTo>
                    <a:pt x="1515" y="3921"/>
                  </a:lnTo>
                  <a:lnTo>
                    <a:pt x="1462" y="3763"/>
                  </a:lnTo>
                  <a:lnTo>
                    <a:pt x="1391" y="3577"/>
                  </a:lnTo>
                  <a:lnTo>
                    <a:pt x="1286" y="3387"/>
                  </a:lnTo>
                  <a:lnTo>
                    <a:pt x="1216" y="3304"/>
                  </a:lnTo>
                  <a:lnTo>
                    <a:pt x="1134" y="3232"/>
                  </a:lnTo>
                  <a:lnTo>
                    <a:pt x="1269" y="2985"/>
                  </a:lnTo>
                  <a:lnTo>
                    <a:pt x="1426" y="2639"/>
                  </a:lnTo>
                  <a:lnTo>
                    <a:pt x="1616" y="2201"/>
                  </a:lnTo>
                  <a:lnTo>
                    <a:pt x="1699" y="2475"/>
                  </a:lnTo>
                  <a:lnTo>
                    <a:pt x="1823" y="2858"/>
                  </a:lnTo>
                  <a:lnTo>
                    <a:pt x="1899" y="3048"/>
                  </a:lnTo>
                  <a:lnTo>
                    <a:pt x="1977" y="3221"/>
                  </a:lnTo>
                  <a:lnTo>
                    <a:pt x="2056" y="3354"/>
                  </a:lnTo>
                  <a:lnTo>
                    <a:pt x="2133" y="3439"/>
                  </a:lnTo>
                  <a:lnTo>
                    <a:pt x="2387" y="3637"/>
                  </a:lnTo>
                  <a:lnTo>
                    <a:pt x="2744" y="3937"/>
                  </a:lnTo>
                  <a:lnTo>
                    <a:pt x="3199" y="4332"/>
                  </a:lnTo>
                  <a:lnTo>
                    <a:pt x="4678" y="3609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9404" name="Freeform 12">
              <a:extLst>
                <a:ext uri="{FF2B5EF4-FFF2-40B4-BE49-F238E27FC236}">
                  <a16:creationId xmlns:a16="http://schemas.microsoft.com/office/drawing/2014/main" id="{03A74FFC-0709-B2C7-1FC8-30597677E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6" y="2507"/>
              <a:ext cx="155" cy="109"/>
            </a:xfrm>
            <a:custGeom>
              <a:avLst/>
              <a:gdLst>
                <a:gd name="T0" fmla="*/ 138 w 1239"/>
                <a:gd name="T1" fmla="*/ 124 h 875"/>
                <a:gd name="T2" fmla="*/ 1239 w 1239"/>
                <a:gd name="T3" fmla="*/ 0 h 875"/>
                <a:gd name="T4" fmla="*/ 757 w 1239"/>
                <a:gd name="T5" fmla="*/ 309 h 875"/>
                <a:gd name="T6" fmla="*/ 1186 w 1239"/>
                <a:gd name="T7" fmla="*/ 550 h 875"/>
                <a:gd name="T8" fmla="*/ 586 w 1239"/>
                <a:gd name="T9" fmla="*/ 514 h 875"/>
                <a:gd name="T10" fmla="*/ 328 w 1239"/>
                <a:gd name="T11" fmla="*/ 600 h 875"/>
                <a:gd name="T12" fmla="*/ 482 w 1239"/>
                <a:gd name="T13" fmla="*/ 875 h 875"/>
                <a:gd name="T14" fmla="*/ 0 w 1239"/>
                <a:gd name="T15" fmla="*/ 657 h 875"/>
                <a:gd name="T16" fmla="*/ 138 w 1239"/>
                <a:gd name="T17" fmla="*/ 514 h 875"/>
                <a:gd name="T18" fmla="*/ 138 w 1239"/>
                <a:gd name="T19" fmla="*/ 124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9" h="875">
                  <a:moveTo>
                    <a:pt x="138" y="124"/>
                  </a:moveTo>
                  <a:lnTo>
                    <a:pt x="1239" y="0"/>
                  </a:lnTo>
                  <a:lnTo>
                    <a:pt x="757" y="309"/>
                  </a:lnTo>
                  <a:lnTo>
                    <a:pt x="1186" y="550"/>
                  </a:lnTo>
                  <a:lnTo>
                    <a:pt x="586" y="514"/>
                  </a:lnTo>
                  <a:lnTo>
                    <a:pt x="328" y="600"/>
                  </a:lnTo>
                  <a:lnTo>
                    <a:pt x="482" y="875"/>
                  </a:lnTo>
                  <a:lnTo>
                    <a:pt x="0" y="657"/>
                  </a:lnTo>
                  <a:lnTo>
                    <a:pt x="138" y="514"/>
                  </a:lnTo>
                  <a:lnTo>
                    <a:pt x="138" y="124"/>
                  </a:lnTo>
                  <a:close/>
                </a:path>
              </a:pathLst>
            </a:cu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9405" name="Freeform 13">
              <a:extLst>
                <a:ext uri="{FF2B5EF4-FFF2-40B4-BE49-F238E27FC236}">
                  <a16:creationId xmlns:a16="http://schemas.microsoft.com/office/drawing/2014/main" id="{CC58D69D-9234-35C8-1042-8381EBBD0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" y="2696"/>
              <a:ext cx="318" cy="204"/>
            </a:xfrm>
            <a:custGeom>
              <a:avLst/>
              <a:gdLst>
                <a:gd name="T0" fmla="*/ 385 w 2545"/>
                <a:gd name="T1" fmla="*/ 1263 h 1631"/>
                <a:gd name="T2" fmla="*/ 550 w 2545"/>
                <a:gd name="T3" fmla="*/ 1178 h 1631"/>
                <a:gd name="T4" fmla="*/ 429 w 2545"/>
                <a:gd name="T5" fmla="*/ 1073 h 1631"/>
                <a:gd name="T6" fmla="*/ 307 w 2545"/>
                <a:gd name="T7" fmla="*/ 1631 h 1631"/>
                <a:gd name="T8" fmla="*/ 178 w 2545"/>
                <a:gd name="T9" fmla="*/ 1024 h 1631"/>
                <a:gd name="T10" fmla="*/ 343 w 2545"/>
                <a:gd name="T11" fmla="*/ 790 h 1631"/>
                <a:gd name="T12" fmla="*/ 806 w 2545"/>
                <a:gd name="T13" fmla="*/ 875 h 1631"/>
                <a:gd name="T14" fmla="*/ 0 w 2545"/>
                <a:gd name="T15" fmla="*/ 446 h 1631"/>
                <a:gd name="T16" fmla="*/ 550 w 2545"/>
                <a:gd name="T17" fmla="*/ 514 h 1631"/>
                <a:gd name="T18" fmla="*/ 1100 w 2545"/>
                <a:gd name="T19" fmla="*/ 550 h 1631"/>
                <a:gd name="T20" fmla="*/ 360 w 2545"/>
                <a:gd name="T21" fmla="*/ 0 h 1631"/>
                <a:gd name="T22" fmla="*/ 1445 w 2545"/>
                <a:gd name="T23" fmla="*/ 276 h 1631"/>
                <a:gd name="T24" fmla="*/ 2149 w 2545"/>
                <a:gd name="T25" fmla="*/ 394 h 1631"/>
                <a:gd name="T26" fmla="*/ 2545 w 2545"/>
                <a:gd name="T27" fmla="*/ 980 h 1631"/>
                <a:gd name="T28" fmla="*/ 1926 w 2545"/>
                <a:gd name="T29" fmla="*/ 668 h 1631"/>
                <a:gd name="T30" fmla="*/ 1753 w 2545"/>
                <a:gd name="T31" fmla="*/ 911 h 1631"/>
                <a:gd name="T32" fmla="*/ 1494 w 2545"/>
                <a:gd name="T33" fmla="*/ 1013 h 1631"/>
                <a:gd name="T34" fmla="*/ 1247 w 2545"/>
                <a:gd name="T35" fmla="*/ 1254 h 1631"/>
                <a:gd name="T36" fmla="*/ 347 w 2545"/>
                <a:gd name="T37" fmla="*/ 1461 h 1631"/>
                <a:gd name="T38" fmla="*/ 385 w 2545"/>
                <a:gd name="T39" fmla="*/ 1263 h 1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45" h="1631">
                  <a:moveTo>
                    <a:pt x="385" y="1263"/>
                  </a:moveTo>
                  <a:lnTo>
                    <a:pt x="550" y="1178"/>
                  </a:lnTo>
                  <a:lnTo>
                    <a:pt x="429" y="1073"/>
                  </a:lnTo>
                  <a:lnTo>
                    <a:pt x="307" y="1631"/>
                  </a:lnTo>
                  <a:lnTo>
                    <a:pt x="178" y="1024"/>
                  </a:lnTo>
                  <a:lnTo>
                    <a:pt x="343" y="790"/>
                  </a:lnTo>
                  <a:lnTo>
                    <a:pt x="806" y="875"/>
                  </a:lnTo>
                  <a:lnTo>
                    <a:pt x="0" y="446"/>
                  </a:lnTo>
                  <a:lnTo>
                    <a:pt x="550" y="514"/>
                  </a:lnTo>
                  <a:lnTo>
                    <a:pt x="1100" y="550"/>
                  </a:lnTo>
                  <a:lnTo>
                    <a:pt x="360" y="0"/>
                  </a:lnTo>
                  <a:lnTo>
                    <a:pt x="1445" y="276"/>
                  </a:lnTo>
                  <a:lnTo>
                    <a:pt x="2149" y="394"/>
                  </a:lnTo>
                  <a:lnTo>
                    <a:pt x="2545" y="980"/>
                  </a:lnTo>
                  <a:lnTo>
                    <a:pt x="1926" y="668"/>
                  </a:lnTo>
                  <a:lnTo>
                    <a:pt x="1753" y="911"/>
                  </a:lnTo>
                  <a:lnTo>
                    <a:pt x="1494" y="1013"/>
                  </a:lnTo>
                  <a:lnTo>
                    <a:pt x="1247" y="1254"/>
                  </a:lnTo>
                  <a:lnTo>
                    <a:pt x="347" y="1461"/>
                  </a:lnTo>
                  <a:lnTo>
                    <a:pt x="385" y="1263"/>
                  </a:lnTo>
                  <a:close/>
                </a:path>
              </a:pathLst>
            </a:cu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9406" name="Freeform 14">
              <a:extLst>
                <a:ext uri="{FF2B5EF4-FFF2-40B4-BE49-F238E27FC236}">
                  <a16:creationId xmlns:a16="http://schemas.microsoft.com/office/drawing/2014/main" id="{4A47C4C5-4100-FEA7-B386-C8FF37B369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" y="2863"/>
              <a:ext cx="58" cy="31"/>
            </a:xfrm>
            <a:custGeom>
              <a:avLst/>
              <a:gdLst>
                <a:gd name="T0" fmla="*/ 462 w 462"/>
                <a:gd name="T1" fmla="*/ 137 h 244"/>
                <a:gd name="T2" fmla="*/ 0 w 462"/>
                <a:gd name="T3" fmla="*/ 244 h 244"/>
                <a:gd name="T4" fmla="*/ 434 w 462"/>
                <a:gd name="T5" fmla="*/ 0 h 244"/>
                <a:gd name="T6" fmla="*/ 462 w 462"/>
                <a:gd name="T7" fmla="*/ 137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2" h="244">
                  <a:moveTo>
                    <a:pt x="462" y="137"/>
                  </a:moveTo>
                  <a:lnTo>
                    <a:pt x="0" y="244"/>
                  </a:lnTo>
                  <a:lnTo>
                    <a:pt x="434" y="0"/>
                  </a:lnTo>
                  <a:lnTo>
                    <a:pt x="462" y="137"/>
                  </a:lnTo>
                  <a:close/>
                </a:path>
              </a:pathLst>
            </a:cu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9407" name="Freeform 15">
              <a:extLst>
                <a:ext uri="{FF2B5EF4-FFF2-40B4-BE49-F238E27FC236}">
                  <a16:creationId xmlns:a16="http://schemas.microsoft.com/office/drawing/2014/main" id="{2A27D0EF-6A6D-C2E0-0E55-11F30869218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" y="1918"/>
              <a:ext cx="254" cy="176"/>
            </a:xfrm>
            <a:custGeom>
              <a:avLst/>
              <a:gdLst>
                <a:gd name="T0" fmla="*/ 2034 w 2034"/>
                <a:gd name="T1" fmla="*/ 291 h 1411"/>
                <a:gd name="T2" fmla="*/ 1949 w 2034"/>
                <a:gd name="T3" fmla="*/ 346 h 1411"/>
                <a:gd name="T4" fmla="*/ 1838 w 2034"/>
                <a:gd name="T5" fmla="*/ 451 h 1411"/>
                <a:gd name="T6" fmla="*/ 1787 w 2034"/>
                <a:gd name="T7" fmla="*/ 517 h 1411"/>
                <a:gd name="T8" fmla="*/ 1739 w 2034"/>
                <a:gd name="T9" fmla="*/ 591 h 1411"/>
                <a:gd name="T10" fmla="*/ 1698 w 2034"/>
                <a:gd name="T11" fmla="*/ 671 h 1411"/>
                <a:gd name="T12" fmla="*/ 1671 w 2034"/>
                <a:gd name="T13" fmla="*/ 755 h 1411"/>
                <a:gd name="T14" fmla="*/ 1621 w 2034"/>
                <a:gd name="T15" fmla="*/ 679 h 1411"/>
                <a:gd name="T16" fmla="*/ 1585 w 2034"/>
                <a:gd name="T17" fmla="*/ 651 h 1411"/>
                <a:gd name="T18" fmla="*/ 1538 w 2034"/>
                <a:gd name="T19" fmla="*/ 632 h 1411"/>
                <a:gd name="T20" fmla="*/ 1429 w 2034"/>
                <a:gd name="T21" fmla="*/ 607 h 1411"/>
                <a:gd name="T22" fmla="*/ 1296 w 2034"/>
                <a:gd name="T23" fmla="*/ 610 h 1411"/>
                <a:gd name="T24" fmla="*/ 1155 w 2034"/>
                <a:gd name="T25" fmla="*/ 632 h 1411"/>
                <a:gd name="T26" fmla="*/ 1005 w 2034"/>
                <a:gd name="T27" fmla="*/ 679 h 1411"/>
                <a:gd name="T28" fmla="*/ 853 w 2034"/>
                <a:gd name="T29" fmla="*/ 742 h 1411"/>
                <a:gd name="T30" fmla="*/ 708 w 2034"/>
                <a:gd name="T31" fmla="*/ 825 h 1411"/>
                <a:gd name="T32" fmla="*/ 518 w 2034"/>
                <a:gd name="T33" fmla="*/ 968 h 1411"/>
                <a:gd name="T34" fmla="*/ 443 w 2034"/>
                <a:gd name="T35" fmla="*/ 1042 h 1411"/>
                <a:gd name="T36" fmla="*/ 383 w 2034"/>
                <a:gd name="T37" fmla="*/ 1117 h 1411"/>
                <a:gd name="T38" fmla="*/ 339 w 2034"/>
                <a:gd name="T39" fmla="*/ 1191 h 1411"/>
                <a:gd name="T40" fmla="*/ 306 w 2034"/>
                <a:gd name="T41" fmla="*/ 1265 h 1411"/>
                <a:gd name="T42" fmla="*/ 284 w 2034"/>
                <a:gd name="T43" fmla="*/ 1337 h 1411"/>
                <a:gd name="T44" fmla="*/ 278 w 2034"/>
                <a:gd name="T45" fmla="*/ 1411 h 1411"/>
                <a:gd name="T46" fmla="*/ 259 w 2034"/>
                <a:gd name="T47" fmla="*/ 1298 h 1411"/>
                <a:gd name="T48" fmla="*/ 215 w 2034"/>
                <a:gd name="T49" fmla="*/ 1202 h 1411"/>
                <a:gd name="T50" fmla="*/ 149 w 2034"/>
                <a:gd name="T51" fmla="*/ 1109 h 1411"/>
                <a:gd name="T52" fmla="*/ 113 w 2034"/>
                <a:gd name="T53" fmla="*/ 926 h 1411"/>
                <a:gd name="T54" fmla="*/ 72 w 2034"/>
                <a:gd name="T55" fmla="*/ 759 h 1411"/>
                <a:gd name="T56" fmla="*/ 19 w 2034"/>
                <a:gd name="T57" fmla="*/ 601 h 1411"/>
                <a:gd name="T58" fmla="*/ 0 w 2034"/>
                <a:gd name="T59" fmla="*/ 519 h 1411"/>
                <a:gd name="T60" fmla="*/ 9 w 2034"/>
                <a:gd name="T61" fmla="*/ 447 h 1411"/>
                <a:gd name="T62" fmla="*/ 44 w 2034"/>
                <a:gd name="T63" fmla="*/ 382 h 1411"/>
                <a:gd name="T64" fmla="*/ 108 w 2034"/>
                <a:gd name="T65" fmla="*/ 327 h 1411"/>
                <a:gd name="T66" fmla="*/ 297 w 2034"/>
                <a:gd name="T67" fmla="*/ 225 h 1411"/>
                <a:gd name="T68" fmla="*/ 520 w 2034"/>
                <a:gd name="T69" fmla="*/ 131 h 1411"/>
                <a:gd name="T70" fmla="*/ 641 w 2034"/>
                <a:gd name="T71" fmla="*/ 91 h 1411"/>
                <a:gd name="T72" fmla="*/ 768 w 2034"/>
                <a:gd name="T73" fmla="*/ 57 h 1411"/>
                <a:gd name="T74" fmla="*/ 900 w 2034"/>
                <a:gd name="T75" fmla="*/ 30 h 1411"/>
                <a:gd name="T76" fmla="*/ 1032 w 2034"/>
                <a:gd name="T77" fmla="*/ 11 h 1411"/>
                <a:gd name="T78" fmla="*/ 1167 w 2034"/>
                <a:gd name="T79" fmla="*/ 0 h 1411"/>
                <a:gd name="T80" fmla="*/ 1302 w 2034"/>
                <a:gd name="T81" fmla="*/ 0 h 1411"/>
                <a:gd name="T82" fmla="*/ 1434 w 2034"/>
                <a:gd name="T83" fmla="*/ 11 h 1411"/>
                <a:gd name="T84" fmla="*/ 1563 w 2034"/>
                <a:gd name="T85" fmla="*/ 38 h 1411"/>
                <a:gd name="T86" fmla="*/ 1692 w 2034"/>
                <a:gd name="T87" fmla="*/ 76 h 1411"/>
                <a:gd name="T88" fmla="*/ 1811 w 2034"/>
                <a:gd name="T89" fmla="*/ 131 h 1411"/>
                <a:gd name="T90" fmla="*/ 1926 w 2034"/>
                <a:gd name="T91" fmla="*/ 203 h 1411"/>
                <a:gd name="T92" fmla="*/ 2034 w 2034"/>
                <a:gd name="T93" fmla="*/ 291 h 1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34" h="1411">
                  <a:moveTo>
                    <a:pt x="2034" y="291"/>
                  </a:moveTo>
                  <a:lnTo>
                    <a:pt x="1949" y="346"/>
                  </a:lnTo>
                  <a:lnTo>
                    <a:pt x="1838" y="451"/>
                  </a:lnTo>
                  <a:lnTo>
                    <a:pt x="1787" y="517"/>
                  </a:lnTo>
                  <a:lnTo>
                    <a:pt x="1739" y="591"/>
                  </a:lnTo>
                  <a:lnTo>
                    <a:pt x="1698" y="671"/>
                  </a:lnTo>
                  <a:lnTo>
                    <a:pt x="1671" y="755"/>
                  </a:lnTo>
                  <a:lnTo>
                    <a:pt x="1621" y="679"/>
                  </a:lnTo>
                  <a:lnTo>
                    <a:pt x="1585" y="651"/>
                  </a:lnTo>
                  <a:lnTo>
                    <a:pt x="1538" y="632"/>
                  </a:lnTo>
                  <a:lnTo>
                    <a:pt x="1429" y="607"/>
                  </a:lnTo>
                  <a:lnTo>
                    <a:pt x="1296" y="610"/>
                  </a:lnTo>
                  <a:lnTo>
                    <a:pt x="1155" y="632"/>
                  </a:lnTo>
                  <a:lnTo>
                    <a:pt x="1005" y="679"/>
                  </a:lnTo>
                  <a:lnTo>
                    <a:pt x="853" y="742"/>
                  </a:lnTo>
                  <a:lnTo>
                    <a:pt x="708" y="825"/>
                  </a:lnTo>
                  <a:lnTo>
                    <a:pt x="518" y="968"/>
                  </a:lnTo>
                  <a:lnTo>
                    <a:pt x="443" y="1042"/>
                  </a:lnTo>
                  <a:lnTo>
                    <a:pt x="383" y="1117"/>
                  </a:lnTo>
                  <a:lnTo>
                    <a:pt x="339" y="1191"/>
                  </a:lnTo>
                  <a:lnTo>
                    <a:pt x="306" y="1265"/>
                  </a:lnTo>
                  <a:lnTo>
                    <a:pt x="284" y="1337"/>
                  </a:lnTo>
                  <a:lnTo>
                    <a:pt x="278" y="1411"/>
                  </a:lnTo>
                  <a:lnTo>
                    <a:pt x="259" y="1298"/>
                  </a:lnTo>
                  <a:lnTo>
                    <a:pt x="215" y="1202"/>
                  </a:lnTo>
                  <a:lnTo>
                    <a:pt x="149" y="1109"/>
                  </a:lnTo>
                  <a:lnTo>
                    <a:pt x="113" y="926"/>
                  </a:lnTo>
                  <a:lnTo>
                    <a:pt x="72" y="759"/>
                  </a:lnTo>
                  <a:lnTo>
                    <a:pt x="19" y="601"/>
                  </a:lnTo>
                  <a:lnTo>
                    <a:pt x="0" y="519"/>
                  </a:lnTo>
                  <a:lnTo>
                    <a:pt x="9" y="447"/>
                  </a:lnTo>
                  <a:lnTo>
                    <a:pt x="44" y="382"/>
                  </a:lnTo>
                  <a:lnTo>
                    <a:pt x="108" y="327"/>
                  </a:lnTo>
                  <a:lnTo>
                    <a:pt x="297" y="225"/>
                  </a:lnTo>
                  <a:lnTo>
                    <a:pt x="520" y="131"/>
                  </a:lnTo>
                  <a:lnTo>
                    <a:pt x="641" y="91"/>
                  </a:lnTo>
                  <a:lnTo>
                    <a:pt x="768" y="57"/>
                  </a:lnTo>
                  <a:lnTo>
                    <a:pt x="900" y="30"/>
                  </a:lnTo>
                  <a:lnTo>
                    <a:pt x="1032" y="11"/>
                  </a:lnTo>
                  <a:lnTo>
                    <a:pt x="1167" y="0"/>
                  </a:lnTo>
                  <a:lnTo>
                    <a:pt x="1302" y="0"/>
                  </a:lnTo>
                  <a:lnTo>
                    <a:pt x="1434" y="11"/>
                  </a:lnTo>
                  <a:lnTo>
                    <a:pt x="1563" y="38"/>
                  </a:lnTo>
                  <a:lnTo>
                    <a:pt x="1692" y="76"/>
                  </a:lnTo>
                  <a:lnTo>
                    <a:pt x="1811" y="131"/>
                  </a:lnTo>
                  <a:lnTo>
                    <a:pt x="1926" y="203"/>
                  </a:lnTo>
                  <a:lnTo>
                    <a:pt x="2034" y="291"/>
                  </a:lnTo>
                  <a:close/>
                </a:path>
              </a:pathLst>
            </a:custGeom>
            <a:solidFill>
              <a:srgbClr val="D9D9D9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9408" name="Freeform 16">
              <a:extLst>
                <a:ext uri="{FF2B5EF4-FFF2-40B4-BE49-F238E27FC236}">
                  <a16:creationId xmlns:a16="http://schemas.microsoft.com/office/drawing/2014/main" id="{58AB3E53-E5AB-6887-D498-D61678DF3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" y="1993"/>
              <a:ext cx="244" cy="454"/>
            </a:xfrm>
            <a:custGeom>
              <a:avLst/>
              <a:gdLst>
                <a:gd name="T0" fmla="*/ 1544 w 1952"/>
                <a:gd name="T1" fmla="*/ 2168 h 3632"/>
                <a:gd name="T2" fmla="*/ 1907 w 1952"/>
                <a:gd name="T3" fmla="*/ 1962 h 3632"/>
                <a:gd name="T4" fmla="*/ 1941 w 1952"/>
                <a:gd name="T5" fmla="*/ 1910 h 3632"/>
                <a:gd name="T6" fmla="*/ 1952 w 1952"/>
                <a:gd name="T7" fmla="*/ 1813 h 3632"/>
                <a:gd name="T8" fmla="*/ 1935 w 1952"/>
                <a:gd name="T9" fmla="*/ 1535 h 3632"/>
                <a:gd name="T10" fmla="*/ 1872 w 1952"/>
                <a:gd name="T11" fmla="*/ 1068 h 3632"/>
                <a:gd name="T12" fmla="*/ 1819 w 1952"/>
                <a:gd name="T13" fmla="*/ 569 h 3632"/>
                <a:gd name="T14" fmla="*/ 1682 w 1952"/>
                <a:gd name="T15" fmla="*/ 156 h 3632"/>
                <a:gd name="T16" fmla="*/ 1649 w 1952"/>
                <a:gd name="T17" fmla="*/ 107 h 3632"/>
                <a:gd name="T18" fmla="*/ 1604 w 1952"/>
                <a:gd name="T19" fmla="*/ 69 h 3632"/>
                <a:gd name="T20" fmla="*/ 1558 w 1952"/>
                <a:gd name="T21" fmla="*/ 38 h 3632"/>
                <a:gd name="T22" fmla="*/ 1503 w 1952"/>
                <a:gd name="T23" fmla="*/ 19 h 3632"/>
                <a:gd name="T24" fmla="*/ 1387 w 1952"/>
                <a:gd name="T25" fmla="*/ 0 h 3632"/>
                <a:gd name="T26" fmla="*/ 1261 w 1952"/>
                <a:gd name="T27" fmla="*/ 8 h 3632"/>
                <a:gd name="T28" fmla="*/ 1137 w 1952"/>
                <a:gd name="T29" fmla="*/ 33 h 3632"/>
                <a:gd name="T30" fmla="*/ 1016 w 1952"/>
                <a:gd name="T31" fmla="*/ 74 h 3632"/>
                <a:gd name="T32" fmla="*/ 911 w 1952"/>
                <a:gd name="T33" fmla="*/ 118 h 3632"/>
                <a:gd name="T34" fmla="*/ 823 w 1952"/>
                <a:gd name="T35" fmla="*/ 165 h 3632"/>
                <a:gd name="T36" fmla="*/ 647 w 1952"/>
                <a:gd name="T37" fmla="*/ 284 h 3632"/>
                <a:gd name="T38" fmla="*/ 556 w 1952"/>
                <a:gd name="T39" fmla="*/ 347 h 3632"/>
                <a:gd name="T40" fmla="*/ 473 w 1952"/>
                <a:gd name="T41" fmla="*/ 421 h 3632"/>
                <a:gd name="T42" fmla="*/ 399 w 1952"/>
                <a:gd name="T43" fmla="*/ 501 h 3632"/>
                <a:gd name="T44" fmla="*/ 342 w 1952"/>
                <a:gd name="T45" fmla="*/ 592 h 3632"/>
                <a:gd name="T46" fmla="*/ 302 w 1952"/>
                <a:gd name="T47" fmla="*/ 696 h 3632"/>
                <a:gd name="T48" fmla="*/ 289 w 1952"/>
                <a:gd name="T49" fmla="*/ 812 h 3632"/>
                <a:gd name="T50" fmla="*/ 259 w 1952"/>
                <a:gd name="T51" fmla="*/ 685 h 3632"/>
                <a:gd name="T52" fmla="*/ 212 w 1952"/>
                <a:gd name="T53" fmla="*/ 578 h 3632"/>
                <a:gd name="T54" fmla="*/ 154 w 1952"/>
                <a:gd name="T55" fmla="*/ 510 h 3632"/>
                <a:gd name="T56" fmla="*/ 121 w 1952"/>
                <a:gd name="T57" fmla="*/ 495 h 3632"/>
                <a:gd name="T58" fmla="*/ 83 w 1952"/>
                <a:gd name="T59" fmla="*/ 501 h 3632"/>
                <a:gd name="T60" fmla="*/ 49 w 1952"/>
                <a:gd name="T61" fmla="*/ 520 h 3632"/>
                <a:gd name="T62" fmla="*/ 25 w 1952"/>
                <a:gd name="T63" fmla="*/ 548 h 3632"/>
                <a:gd name="T64" fmla="*/ 9 w 1952"/>
                <a:gd name="T65" fmla="*/ 586 h 3632"/>
                <a:gd name="T66" fmla="*/ 0 w 1952"/>
                <a:gd name="T67" fmla="*/ 633 h 3632"/>
                <a:gd name="T68" fmla="*/ 3 w 1952"/>
                <a:gd name="T69" fmla="*/ 746 h 3632"/>
                <a:gd name="T70" fmla="*/ 30 w 1952"/>
                <a:gd name="T71" fmla="*/ 881 h 3632"/>
                <a:gd name="T72" fmla="*/ 64 w 1952"/>
                <a:gd name="T73" fmla="*/ 1037 h 3632"/>
                <a:gd name="T74" fmla="*/ 97 w 1952"/>
                <a:gd name="T75" fmla="*/ 1195 h 3632"/>
                <a:gd name="T76" fmla="*/ 124 w 1952"/>
                <a:gd name="T77" fmla="*/ 1260 h 3632"/>
                <a:gd name="T78" fmla="*/ 163 w 1952"/>
                <a:gd name="T79" fmla="*/ 1309 h 3632"/>
                <a:gd name="T80" fmla="*/ 218 w 1952"/>
                <a:gd name="T81" fmla="*/ 1340 h 3632"/>
                <a:gd name="T82" fmla="*/ 289 w 1952"/>
                <a:gd name="T83" fmla="*/ 1343 h 3632"/>
                <a:gd name="T84" fmla="*/ 325 w 1952"/>
                <a:gd name="T85" fmla="*/ 1684 h 3632"/>
                <a:gd name="T86" fmla="*/ 347 w 1952"/>
                <a:gd name="T87" fmla="*/ 1880 h 3632"/>
                <a:gd name="T88" fmla="*/ 358 w 1952"/>
                <a:gd name="T89" fmla="*/ 2049 h 3632"/>
                <a:gd name="T90" fmla="*/ 1219 w 1952"/>
                <a:gd name="T91" fmla="*/ 3632 h 3632"/>
                <a:gd name="T92" fmla="*/ 1596 w 1952"/>
                <a:gd name="T93" fmla="*/ 2325 h 3632"/>
                <a:gd name="T94" fmla="*/ 1564 w 1952"/>
                <a:gd name="T95" fmla="*/ 2308 h 3632"/>
                <a:gd name="T96" fmla="*/ 1544 w 1952"/>
                <a:gd name="T97" fmla="*/ 2267 h 3632"/>
                <a:gd name="T98" fmla="*/ 1544 w 1952"/>
                <a:gd name="T99" fmla="*/ 2168 h 3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52" h="3632">
                  <a:moveTo>
                    <a:pt x="1544" y="2168"/>
                  </a:moveTo>
                  <a:lnTo>
                    <a:pt x="1907" y="1962"/>
                  </a:lnTo>
                  <a:lnTo>
                    <a:pt x="1941" y="1910"/>
                  </a:lnTo>
                  <a:lnTo>
                    <a:pt x="1952" y="1813"/>
                  </a:lnTo>
                  <a:lnTo>
                    <a:pt x="1935" y="1535"/>
                  </a:lnTo>
                  <a:lnTo>
                    <a:pt x="1872" y="1068"/>
                  </a:lnTo>
                  <a:lnTo>
                    <a:pt x="1819" y="569"/>
                  </a:lnTo>
                  <a:lnTo>
                    <a:pt x="1682" y="156"/>
                  </a:lnTo>
                  <a:lnTo>
                    <a:pt x="1649" y="107"/>
                  </a:lnTo>
                  <a:lnTo>
                    <a:pt x="1604" y="69"/>
                  </a:lnTo>
                  <a:lnTo>
                    <a:pt x="1558" y="38"/>
                  </a:lnTo>
                  <a:lnTo>
                    <a:pt x="1503" y="19"/>
                  </a:lnTo>
                  <a:lnTo>
                    <a:pt x="1387" y="0"/>
                  </a:lnTo>
                  <a:lnTo>
                    <a:pt x="1261" y="8"/>
                  </a:lnTo>
                  <a:lnTo>
                    <a:pt x="1137" y="33"/>
                  </a:lnTo>
                  <a:lnTo>
                    <a:pt x="1016" y="74"/>
                  </a:lnTo>
                  <a:lnTo>
                    <a:pt x="911" y="118"/>
                  </a:lnTo>
                  <a:lnTo>
                    <a:pt x="823" y="165"/>
                  </a:lnTo>
                  <a:lnTo>
                    <a:pt x="647" y="284"/>
                  </a:lnTo>
                  <a:lnTo>
                    <a:pt x="556" y="347"/>
                  </a:lnTo>
                  <a:lnTo>
                    <a:pt x="473" y="421"/>
                  </a:lnTo>
                  <a:lnTo>
                    <a:pt x="399" y="501"/>
                  </a:lnTo>
                  <a:lnTo>
                    <a:pt x="342" y="592"/>
                  </a:lnTo>
                  <a:lnTo>
                    <a:pt x="302" y="696"/>
                  </a:lnTo>
                  <a:lnTo>
                    <a:pt x="289" y="812"/>
                  </a:lnTo>
                  <a:lnTo>
                    <a:pt x="259" y="685"/>
                  </a:lnTo>
                  <a:lnTo>
                    <a:pt x="212" y="578"/>
                  </a:lnTo>
                  <a:lnTo>
                    <a:pt x="154" y="510"/>
                  </a:lnTo>
                  <a:lnTo>
                    <a:pt x="121" y="495"/>
                  </a:lnTo>
                  <a:lnTo>
                    <a:pt x="83" y="501"/>
                  </a:lnTo>
                  <a:lnTo>
                    <a:pt x="49" y="520"/>
                  </a:lnTo>
                  <a:lnTo>
                    <a:pt x="25" y="548"/>
                  </a:lnTo>
                  <a:lnTo>
                    <a:pt x="9" y="586"/>
                  </a:lnTo>
                  <a:lnTo>
                    <a:pt x="0" y="633"/>
                  </a:lnTo>
                  <a:lnTo>
                    <a:pt x="3" y="746"/>
                  </a:lnTo>
                  <a:lnTo>
                    <a:pt x="30" y="881"/>
                  </a:lnTo>
                  <a:lnTo>
                    <a:pt x="64" y="1037"/>
                  </a:lnTo>
                  <a:lnTo>
                    <a:pt x="97" y="1195"/>
                  </a:lnTo>
                  <a:lnTo>
                    <a:pt x="124" y="1260"/>
                  </a:lnTo>
                  <a:lnTo>
                    <a:pt x="163" y="1309"/>
                  </a:lnTo>
                  <a:lnTo>
                    <a:pt x="218" y="1340"/>
                  </a:lnTo>
                  <a:lnTo>
                    <a:pt x="289" y="1343"/>
                  </a:lnTo>
                  <a:lnTo>
                    <a:pt x="325" y="1684"/>
                  </a:lnTo>
                  <a:lnTo>
                    <a:pt x="347" y="1880"/>
                  </a:lnTo>
                  <a:lnTo>
                    <a:pt x="358" y="2049"/>
                  </a:lnTo>
                  <a:lnTo>
                    <a:pt x="1219" y="3632"/>
                  </a:lnTo>
                  <a:lnTo>
                    <a:pt x="1596" y="2325"/>
                  </a:lnTo>
                  <a:lnTo>
                    <a:pt x="1564" y="2308"/>
                  </a:lnTo>
                  <a:lnTo>
                    <a:pt x="1544" y="2267"/>
                  </a:lnTo>
                  <a:lnTo>
                    <a:pt x="1544" y="2168"/>
                  </a:lnTo>
                  <a:close/>
                </a:path>
              </a:pathLst>
            </a:cu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9415" name="Freeform 23">
              <a:extLst>
                <a:ext uri="{FF2B5EF4-FFF2-40B4-BE49-F238E27FC236}">
                  <a16:creationId xmlns:a16="http://schemas.microsoft.com/office/drawing/2014/main" id="{5DDF59EF-D8F3-EF78-2140-D3C7F2D7B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" y="2249"/>
              <a:ext cx="261" cy="456"/>
            </a:xfrm>
            <a:custGeom>
              <a:avLst/>
              <a:gdLst>
                <a:gd name="T0" fmla="*/ 170 w 2088"/>
                <a:gd name="T1" fmla="*/ 0 h 3646"/>
                <a:gd name="T2" fmla="*/ 2088 w 2088"/>
                <a:gd name="T3" fmla="*/ 3594 h 3646"/>
                <a:gd name="T4" fmla="*/ 1994 w 2088"/>
                <a:gd name="T5" fmla="*/ 3646 h 3646"/>
                <a:gd name="T6" fmla="*/ 308 w 2088"/>
                <a:gd name="T7" fmla="*/ 1117 h 3646"/>
                <a:gd name="T8" fmla="*/ 392 w 2088"/>
                <a:gd name="T9" fmla="*/ 859 h 3646"/>
                <a:gd name="T10" fmla="*/ 68 w 2088"/>
                <a:gd name="T11" fmla="*/ 721 h 3646"/>
                <a:gd name="T12" fmla="*/ 0 w 2088"/>
                <a:gd name="T13" fmla="*/ 309 h 3646"/>
                <a:gd name="T14" fmla="*/ 170 w 2088"/>
                <a:gd name="T15" fmla="*/ 0 h 3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8" h="3646">
                  <a:moveTo>
                    <a:pt x="170" y="0"/>
                  </a:moveTo>
                  <a:lnTo>
                    <a:pt x="2088" y="3594"/>
                  </a:lnTo>
                  <a:lnTo>
                    <a:pt x="1994" y="3646"/>
                  </a:lnTo>
                  <a:lnTo>
                    <a:pt x="308" y="1117"/>
                  </a:lnTo>
                  <a:lnTo>
                    <a:pt x="392" y="859"/>
                  </a:lnTo>
                  <a:lnTo>
                    <a:pt x="68" y="721"/>
                  </a:lnTo>
                  <a:lnTo>
                    <a:pt x="0" y="309"/>
                  </a:lnTo>
                  <a:lnTo>
                    <a:pt x="170" y="0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9416" name="Freeform 24">
              <a:extLst>
                <a:ext uri="{FF2B5EF4-FFF2-40B4-BE49-F238E27FC236}">
                  <a16:creationId xmlns:a16="http://schemas.microsoft.com/office/drawing/2014/main" id="{2F32F899-0328-070C-ACEE-51775C9EF6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" y="2283"/>
              <a:ext cx="82" cy="176"/>
            </a:xfrm>
            <a:custGeom>
              <a:avLst/>
              <a:gdLst>
                <a:gd name="T0" fmla="*/ 377 w 653"/>
                <a:gd name="T1" fmla="*/ 0 h 1408"/>
                <a:gd name="T2" fmla="*/ 653 w 653"/>
                <a:gd name="T3" fmla="*/ 101 h 1408"/>
                <a:gd name="T4" fmla="*/ 600 w 653"/>
                <a:gd name="T5" fmla="*/ 481 h 1408"/>
                <a:gd name="T6" fmla="*/ 413 w 653"/>
                <a:gd name="T7" fmla="*/ 600 h 1408"/>
                <a:gd name="T8" fmla="*/ 482 w 653"/>
                <a:gd name="T9" fmla="*/ 721 h 1408"/>
                <a:gd name="T10" fmla="*/ 69 w 653"/>
                <a:gd name="T11" fmla="*/ 1408 h 1408"/>
                <a:gd name="T12" fmla="*/ 0 w 653"/>
                <a:gd name="T13" fmla="*/ 1307 h 1408"/>
                <a:gd name="T14" fmla="*/ 377 w 653"/>
                <a:gd name="T15" fmla="*/ 0 h 1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3" h="1408">
                  <a:moveTo>
                    <a:pt x="377" y="0"/>
                  </a:moveTo>
                  <a:lnTo>
                    <a:pt x="653" y="101"/>
                  </a:lnTo>
                  <a:lnTo>
                    <a:pt x="600" y="481"/>
                  </a:lnTo>
                  <a:lnTo>
                    <a:pt x="413" y="600"/>
                  </a:lnTo>
                  <a:lnTo>
                    <a:pt x="482" y="721"/>
                  </a:lnTo>
                  <a:lnTo>
                    <a:pt x="69" y="1408"/>
                  </a:lnTo>
                  <a:lnTo>
                    <a:pt x="0" y="1307"/>
                  </a:lnTo>
                  <a:lnTo>
                    <a:pt x="377" y="0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9417" name="Freeform 25">
              <a:extLst>
                <a:ext uri="{FF2B5EF4-FFF2-40B4-BE49-F238E27FC236}">
                  <a16:creationId xmlns:a16="http://schemas.microsoft.com/office/drawing/2014/main" id="{8EE14259-4763-E3A7-5F4D-373F492D69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" y="2012"/>
              <a:ext cx="116" cy="252"/>
            </a:xfrm>
            <a:custGeom>
              <a:avLst/>
              <a:gdLst>
                <a:gd name="T0" fmla="*/ 674 w 927"/>
                <a:gd name="T1" fmla="*/ 0 h 2012"/>
                <a:gd name="T2" fmla="*/ 811 w 927"/>
                <a:gd name="T3" fmla="*/ 413 h 2012"/>
                <a:gd name="T4" fmla="*/ 864 w 927"/>
                <a:gd name="T5" fmla="*/ 912 h 2012"/>
                <a:gd name="T6" fmla="*/ 910 w 927"/>
                <a:gd name="T7" fmla="*/ 1330 h 2012"/>
                <a:gd name="T8" fmla="*/ 927 w 927"/>
                <a:gd name="T9" fmla="*/ 1633 h 2012"/>
                <a:gd name="T10" fmla="*/ 921 w 927"/>
                <a:gd name="T11" fmla="*/ 1745 h 2012"/>
                <a:gd name="T12" fmla="*/ 899 w 927"/>
                <a:gd name="T13" fmla="*/ 1806 h 2012"/>
                <a:gd name="T14" fmla="*/ 536 w 927"/>
                <a:gd name="T15" fmla="*/ 2012 h 2012"/>
                <a:gd name="T16" fmla="*/ 228 w 927"/>
                <a:gd name="T17" fmla="*/ 1982 h 2012"/>
                <a:gd name="T18" fmla="*/ 0 w 927"/>
                <a:gd name="T19" fmla="*/ 1756 h 2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7" h="2012">
                  <a:moveTo>
                    <a:pt x="674" y="0"/>
                  </a:moveTo>
                  <a:lnTo>
                    <a:pt x="811" y="413"/>
                  </a:lnTo>
                  <a:lnTo>
                    <a:pt x="864" y="912"/>
                  </a:lnTo>
                  <a:lnTo>
                    <a:pt x="910" y="1330"/>
                  </a:lnTo>
                  <a:lnTo>
                    <a:pt x="927" y="1633"/>
                  </a:lnTo>
                  <a:lnTo>
                    <a:pt x="921" y="1745"/>
                  </a:lnTo>
                  <a:lnTo>
                    <a:pt x="899" y="1806"/>
                  </a:lnTo>
                  <a:lnTo>
                    <a:pt x="536" y="2012"/>
                  </a:lnTo>
                  <a:lnTo>
                    <a:pt x="228" y="1982"/>
                  </a:lnTo>
                  <a:lnTo>
                    <a:pt x="0" y="1756"/>
                  </a:lnTo>
                </a:path>
              </a:pathLst>
            </a:cu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18" name="Freeform 26">
              <a:extLst>
                <a:ext uri="{FF2B5EF4-FFF2-40B4-BE49-F238E27FC236}">
                  <a16:creationId xmlns:a16="http://schemas.microsoft.com/office/drawing/2014/main" id="{11492794-6CA3-494B-A8BE-55C16D5AA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" y="2012"/>
              <a:ext cx="116" cy="252"/>
            </a:xfrm>
            <a:custGeom>
              <a:avLst/>
              <a:gdLst>
                <a:gd name="T0" fmla="*/ 674 w 927"/>
                <a:gd name="T1" fmla="*/ 0 h 2012"/>
                <a:gd name="T2" fmla="*/ 811 w 927"/>
                <a:gd name="T3" fmla="*/ 413 h 2012"/>
                <a:gd name="T4" fmla="*/ 864 w 927"/>
                <a:gd name="T5" fmla="*/ 912 h 2012"/>
                <a:gd name="T6" fmla="*/ 910 w 927"/>
                <a:gd name="T7" fmla="*/ 1330 h 2012"/>
                <a:gd name="T8" fmla="*/ 927 w 927"/>
                <a:gd name="T9" fmla="*/ 1633 h 2012"/>
                <a:gd name="T10" fmla="*/ 921 w 927"/>
                <a:gd name="T11" fmla="*/ 1745 h 2012"/>
                <a:gd name="T12" fmla="*/ 899 w 927"/>
                <a:gd name="T13" fmla="*/ 1806 h 2012"/>
                <a:gd name="T14" fmla="*/ 536 w 927"/>
                <a:gd name="T15" fmla="*/ 2012 h 2012"/>
                <a:gd name="T16" fmla="*/ 228 w 927"/>
                <a:gd name="T17" fmla="*/ 1982 h 2012"/>
                <a:gd name="T18" fmla="*/ 0 w 927"/>
                <a:gd name="T19" fmla="*/ 1756 h 2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7" h="2012">
                  <a:moveTo>
                    <a:pt x="674" y="0"/>
                  </a:moveTo>
                  <a:lnTo>
                    <a:pt x="811" y="413"/>
                  </a:lnTo>
                  <a:lnTo>
                    <a:pt x="864" y="912"/>
                  </a:lnTo>
                  <a:lnTo>
                    <a:pt x="910" y="1330"/>
                  </a:lnTo>
                  <a:lnTo>
                    <a:pt x="927" y="1633"/>
                  </a:lnTo>
                  <a:lnTo>
                    <a:pt x="921" y="1745"/>
                  </a:lnTo>
                  <a:lnTo>
                    <a:pt x="899" y="1806"/>
                  </a:lnTo>
                  <a:lnTo>
                    <a:pt x="536" y="2012"/>
                  </a:lnTo>
                  <a:lnTo>
                    <a:pt x="228" y="1982"/>
                  </a:lnTo>
                  <a:lnTo>
                    <a:pt x="0" y="1756"/>
                  </a:lnTo>
                </a:path>
              </a:pathLst>
            </a:cu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19" name="Freeform 27">
              <a:extLst>
                <a:ext uri="{FF2B5EF4-FFF2-40B4-BE49-F238E27FC236}">
                  <a16:creationId xmlns:a16="http://schemas.microsoft.com/office/drawing/2014/main" id="{80FB1BE8-4405-8E5C-E3CD-F7357C9DE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" y="2062"/>
              <a:ext cx="209" cy="81"/>
            </a:xfrm>
            <a:custGeom>
              <a:avLst/>
              <a:gdLst>
                <a:gd name="T0" fmla="*/ 0 w 1667"/>
                <a:gd name="T1" fmla="*/ 169 h 651"/>
                <a:gd name="T2" fmla="*/ 1667 w 1667"/>
                <a:gd name="T3" fmla="*/ 0 h 651"/>
                <a:gd name="T4" fmla="*/ 1307 w 1667"/>
                <a:gd name="T5" fmla="*/ 514 h 651"/>
                <a:gd name="T6" fmla="*/ 877 w 1667"/>
                <a:gd name="T7" fmla="*/ 238 h 651"/>
                <a:gd name="T8" fmla="*/ 428 w 1667"/>
                <a:gd name="T9" fmla="*/ 651 h 651"/>
                <a:gd name="T10" fmla="*/ 0 w 1667"/>
                <a:gd name="T11" fmla="*/ 169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67" h="651">
                  <a:moveTo>
                    <a:pt x="0" y="169"/>
                  </a:moveTo>
                  <a:lnTo>
                    <a:pt x="1667" y="0"/>
                  </a:lnTo>
                  <a:lnTo>
                    <a:pt x="1307" y="514"/>
                  </a:lnTo>
                  <a:lnTo>
                    <a:pt x="877" y="238"/>
                  </a:lnTo>
                  <a:lnTo>
                    <a:pt x="428" y="651"/>
                  </a:lnTo>
                  <a:lnTo>
                    <a:pt x="0" y="1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20" name="Freeform 28">
              <a:extLst>
                <a:ext uri="{FF2B5EF4-FFF2-40B4-BE49-F238E27FC236}">
                  <a16:creationId xmlns:a16="http://schemas.microsoft.com/office/drawing/2014/main" id="{3E27E628-1D45-3DD1-A2B6-E86A2972A3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" y="1926"/>
              <a:ext cx="41" cy="68"/>
            </a:xfrm>
            <a:custGeom>
              <a:avLst/>
              <a:gdLst>
                <a:gd name="T0" fmla="*/ 154 w 330"/>
                <a:gd name="T1" fmla="*/ 542 h 542"/>
                <a:gd name="T2" fmla="*/ 228 w 330"/>
                <a:gd name="T3" fmla="*/ 297 h 542"/>
                <a:gd name="T4" fmla="*/ 283 w 330"/>
                <a:gd name="T5" fmla="*/ 149 h 542"/>
                <a:gd name="T6" fmla="*/ 330 w 330"/>
                <a:gd name="T7" fmla="*/ 52 h 542"/>
                <a:gd name="T8" fmla="*/ 278 w 330"/>
                <a:gd name="T9" fmla="*/ 25 h 542"/>
                <a:gd name="T10" fmla="*/ 223 w 330"/>
                <a:gd name="T11" fmla="*/ 8 h 542"/>
                <a:gd name="T12" fmla="*/ 168 w 330"/>
                <a:gd name="T13" fmla="*/ 0 h 542"/>
                <a:gd name="T14" fmla="*/ 85 w 330"/>
                <a:gd name="T15" fmla="*/ 234 h 542"/>
                <a:gd name="T16" fmla="*/ 0 w 330"/>
                <a:gd name="T17" fmla="*/ 509 h 542"/>
                <a:gd name="T18" fmla="*/ 101 w 330"/>
                <a:gd name="T19" fmla="*/ 526 h 542"/>
                <a:gd name="T20" fmla="*/ 154 w 330"/>
                <a:gd name="T21" fmla="*/ 542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0" h="542">
                  <a:moveTo>
                    <a:pt x="154" y="542"/>
                  </a:moveTo>
                  <a:lnTo>
                    <a:pt x="228" y="297"/>
                  </a:lnTo>
                  <a:lnTo>
                    <a:pt x="283" y="149"/>
                  </a:lnTo>
                  <a:lnTo>
                    <a:pt x="330" y="52"/>
                  </a:lnTo>
                  <a:lnTo>
                    <a:pt x="278" y="25"/>
                  </a:lnTo>
                  <a:lnTo>
                    <a:pt x="223" y="8"/>
                  </a:lnTo>
                  <a:lnTo>
                    <a:pt x="168" y="0"/>
                  </a:lnTo>
                  <a:lnTo>
                    <a:pt x="85" y="234"/>
                  </a:lnTo>
                  <a:lnTo>
                    <a:pt x="0" y="509"/>
                  </a:lnTo>
                  <a:lnTo>
                    <a:pt x="101" y="526"/>
                  </a:lnTo>
                  <a:lnTo>
                    <a:pt x="154" y="542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21" name="Freeform 29">
              <a:extLst>
                <a:ext uri="{FF2B5EF4-FFF2-40B4-BE49-F238E27FC236}">
                  <a16:creationId xmlns:a16="http://schemas.microsoft.com/office/drawing/2014/main" id="{FD483A1A-A3EA-D97C-6596-333277059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" y="1935"/>
              <a:ext cx="14" cy="98"/>
            </a:xfrm>
            <a:custGeom>
              <a:avLst/>
              <a:gdLst>
                <a:gd name="T0" fmla="*/ 33 w 107"/>
                <a:gd name="T1" fmla="*/ 784 h 784"/>
                <a:gd name="T2" fmla="*/ 107 w 107"/>
                <a:gd name="T3" fmla="*/ 732 h 784"/>
                <a:gd name="T4" fmla="*/ 83 w 107"/>
                <a:gd name="T5" fmla="*/ 564 h 784"/>
                <a:gd name="T6" fmla="*/ 80 w 107"/>
                <a:gd name="T7" fmla="*/ 350 h 784"/>
                <a:gd name="T8" fmla="*/ 99 w 107"/>
                <a:gd name="T9" fmla="*/ 0 h 784"/>
                <a:gd name="T10" fmla="*/ 3 w 107"/>
                <a:gd name="T11" fmla="*/ 28 h 784"/>
                <a:gd name="T12" fmla="*/ 0 w 107"/>
                <a:gd name="T13" fmla="*/ 374 h 784"/>
                <a:gd name="T14" fmla="*/ 12 w 107"/>
                <a:gd name="T15" fmla="*/ 618 h 784"/>
                <a:gd name="T16" fmla="*/ 33 w 107"/>
                <a:gd name="T17" fmla="*/ 78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784">
                  <a:moveTo>
                    <a:pt x="33" y="784"/>
                  </a:moveTo>
                  <a:lnTo>
                    <a:pt x="107" y="732"/>
                  </a:lnTo>
                  <a:lnTo>
                    <a:pt x="83" y="564"/>
                  </a:lnTo>
                  <a:lnTo>
                    <a:pt x="80" y="350"/>
                  </a:lnTo>
                  <a:lnTo>
                    <a:pt x="99" y="0"/>
                  </a:lnTo>
                  <a:lnTo>
                    <a:pt x="3" y="28"/>
                  </a:lnTo>
                  <a:lnTo>
                    <a:pt x="0" y="374"/>
                  </a:lnTo>
                  <a:lnTo>
                    <a:pt x="12" y="618"/>
                  </a:lnTo>
                  <a:lnTo>
                    <a:pt x="33" y="784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22" name="Freeform 30">
              <a:extLst>
                <a:ext uri="{FF2B5EF4-FFF2-40B4-BE49-F238E27FC236}">
                  <a16:creationId xmlns:a16="http://schemas.microsoft.com/office/drawing/2014/main" id="{745FC128-9F21-BEAA-96F8-8E0E3BCFA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" y="1945"/>
              <a:ext cx="16" cy="110"/>
            </a:xfrm>
            <a:custGeom>
              <a:avLst/>
              <a:gdLst>
                <a:gd name="T0" fmla="*/ 78 w 129"/>
                <a:gd name="T1" fmla="*/ 883 h 883"/>
                <a:gd name="T2" fmla="*/ 129 w 129"/>
                <a:gd name="T3" fmla="*/ 823 h 883"/>
                <a:gd name="T4" fmla="*/ 97 w 129"/>
                <a:gd name="T5" fmla="*/ 404 h 883"/>
                <a:gd name="T6" fmla="*/ 78 w 129"/>
                <a:gd name="T7" fmla="*/ 0 h 883"/>
                <a:gd name="T8" fmla="*/ 0 w 129"/>
                <a:gd name="T9" fmla="*/ 52 h 883"/>
                <a:gd name="T10" fmla="*/ 36 w 129"/>
                <a:gd name="T11" fmla="*/ 478 h 883"/>
                <a:gd name="T12" fmla="*/ 78 w 129"/>
                <a:gd name="T13" fmla="*/ 883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883">
                  <a:moveTo>
                    <a:pt x="78" y="883"/>
                  </a:moveTo>
                  <a:lnTo>
                    <a:pt x="129" y="823"/>
                  </a:lnTo>
                  <a:lnTo>
                    <a:pt x="97" y="404"/>
                  </a:lnTo>
                  <a:lnTo>
                    <a:pt x="78" y="0"/>
                  </a:lnTo>
                  <a:lnTo>
                    <a:pt x="0" y="52"/>
                  </a:lnTo>
                  <a:lnTo>
                    <a:pt x="36" y="478"/>
                  </a:lnTo>
                  <a:lnTo>
                    <a:pt x="78" y="883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23" name="Freeform 31">
              <a:extLst>
                <a:ext uri="{FF2B5EF4-FFF2-40B4-BE49-F238E27FC236}">
                  <a16:creationId xmlns:a16="http://schemas.microsoft.com/office/drawing/2014/main" id="{D69A919B-5628-B3D7-CB97-669FBD8808C7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" y="2743"/>
              <a:ext cx="211" cy="185"/>
            </a:xfrm>
            <a:custGeom>
              <a:avLst/>
              <a:gdLst>
                <a:gd name="T0" fmla="*/ 173 w 1688"/>
                <a:gd name="T1" fmla="*/ 310 h 1480"/>
                <a:gd name="T2" fmla="*/ 757 w 1688"/>
                <a:gd name="T3" fmla="*/ 0 h 1480"/>
                <a:gd name="T4" fmla="*/ 805 w 1688"/>
                <a:gd name="T5" fmla="*/ 11 h 1480"/>
                <a:gd name="T6" fmla="*/ 860 w 1688"/>
                <a:gd name="T7" fmla="*/ 42 h 1480"/>
                <a:gd name="T8" fmla="*/ 994 w 1688"/>
                <a:gd name="T9" fmla="*/ 133 h 1480"/>
                <a:gd name="T10" fmla="*/ 1153 w 1688"/>
                <a:gd name="T11" fmla="*/ 272 h 1480"/>
                <a:gd name="T12" fmla="*/ 1313 w 1688"/>
                <a:gd name="T13" fmla="*/ 449 h 1480"/>
                <a:gd name="T14" fmla="*/ 1462 w 1688"/>
                <a:gd name="T15" fmla="*/ 655 h 1480"/>
                <a:gd name="T16" fmla="*/ 1528 w 1688"/>
                <a:gd name="T17" fmla="*/ 768 h 1480"/>
                <a:gd name="T18" fmla="*/ 1585 w 1688"/>
                <a:gd name="T19" fmla="*/ 889 h 1480"/>
                <a:gd name="T20" fmla="*/ 1633 w 1688"/>
                <a:gd name="T21" fmla="*/ 1016 h 1480"/>
                <a:gd name="T22" fmla="*/ 1665 w 1688"/>
                <a:gd name="T23" fmla="*/ 1145 h 1480"/>
                <a:gd name="T24" fmla="*/ 1684 w 1688"/>
                <a:gd name="T25" fmla="*/ 1277 h 1480"/>
                <a:gd name="T26" fmla="*/ 1688 w 1688"/>
                <a:gd name="T27" fmla="*/ 1412 h 1480"/>
                <a:gd name="T28" fmla="*/ 1393 w 1688"/>
                <a:gd name="T29" fmla="*/ 1214 h 1480"/>
                <a:gd name="T30" fmla="*/ 1115 w 1688"/>
                <a:gd name="T31" fmla="*/ 1010 h 1480"/>
                <a:gd name="T32" fmla="*/ 826 w 1688"/>
                <a:gd name="T33" fmla="*/ 793 h 1480"/>
                <a:gd name="T34" fmla="*/ 0 w 1688"/>
                <a:gd name="T35" fmla="*/ 1480 h 1480"/>
                <a:gd name="T36" fmla="*/ 173 w 1688"/>
                <a:gd name="T37" fmla="*/ 310 h 1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88" h="1480">
                  <a:moveTo>
                    <a:pt x="173" y="310"/>
                  </a:moveTo>
                  <a:lnTo>
                    <a:pt x="757" y="0"/>
                  </a:lnTo>
                  <a:lnTo>
                    <a:pt x="805" y="11"/>
                  </a:lnTo>
                  <a:lnTo>
                    <a:pt x="860" y="42"/>
                  </a:lnTo>
                  <a:lnTo>
                    <a:pt x="994" y="133"/>
                  </a:lnTo>
                  <a:lnTo>
                    <a:pt x="1153" y="272"/>
                  </a:lnTo>
                  <a:lnTo>
                    <a:pt x="1313" y="449"/>
                  </a:lnTo>
                  <a:lnTo>
                    <a:pt x="1462" y="655"/>
                  </a:lnTo>
                  <a:lnTo>
                    <a:pt x="1528" y="768"/>
                  </a:lnTo>
                  <a:lnTo>
                    <a:pt x="1585" y="889"/>
                  </a:lnTo>
                  <a:lnTo>
                    <a:pt x="1633" y="1016"/>
                  </a:lnTo>
                  <a:lnTo>
                    <a:pt x="1665" y="1145"/>
                  </a:lnTo>
                  <a:lnTo>
                    <a:pt x="1684" y="1277"/>
                  </a:lnTo>
                  <a:lnTo>
                    <a:pt x="1688" y="1412"/>
                  </a:lnTo>
                  <a:lnTo>
                    <a:pt x="1393" y="1214"/>
                  </a:lnTo>
                  <a:lnTo>
                    <a:pt x="1115" y="1010"/>
                  </a:lnTo>
                  <a:lnTo>
                    <a:pt x="826" y="793"/>
                  </a:lnTo>
                  <a:lnTo>
                    <a:pt x="0" y="1480"/>
                  </a:lnTo>
                  <a:lnTo>
                    <a:pt x="173" y="310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24" name="Freeform 32">
              <a:extLst>
                <a:ext uri="{FF2B5EF4-FFF2-40B4-BE49-F238E27FC236}">
                  <a16:creationId xmlns:a16="http://schemas.microsoft.com/office/drawing/2014/main" id="{0F7E6B00-75F8-73E1-8411-FF672824A3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3" y="2690"/>
              <a:ext cx="457" cy="277"/>
            </a:xfrm>
            <a:custGeom>
              <a:avLst/>
              <a:gdLst>
                <a:gd name="T0" fmla="*/ 13 w 3660"/>
                <a:gd name="T1" fmla="*/ 13 h 2214"/>
                <a:gd name="T2" fmla="*/ 0 w 3660"/>
                <a:gd name="T3" fmla="*/ 0 h 2214"/>
                <a:gd name="T4" fmla="*/ 9 w 3660"/>
                <a:gd name="T5" fmla="*/ 2 h 2214"/>
                <a:gd name="T6" fmla="*/ 85 w 3660"/>
                <a:gd name="T7" fmla="*/ 44 h 2214"/>
                <a:gd name="T8" fmla="*/ 445 w 3660"/>
                <a:gd name="T9" fmla="*/ 255 h 2214"/>
                <a:gd name="T10" fmla="*/ 1671 w 3660"/>
                <a:gd name="T11" fmla="*/ 999 h 2214"/>
                <a:gd name="T12" fmla="*/ 3660 w 3660"/>
                <a:gd name="T13" fmla="*/ 2214 h 2214"/>
                <a:gd name="T14" fmla="*/ 3162 w 3660"/>
                <a:gd name="T15" fmla="*/ 2043 h 2214"/>
                <a:gd name="T16" fmla="*/ 2337 w 3660"/>
                <a:gd name="T17" fmla="*/ 1741 h 2214"/>
                <a:gd name="T18" fmla="*/ 1216 w 3660"/>
                <a:gd name="T19" fmla="*/ 1320 h 2214"/>
                <a:gd name="T20" fmla="*/ 322 w 3660"/>
                <a:gd name="T21" fmla="*/ 1802 h 2214"/>
                <a:gd name="T22" fmla="*/ 333 w 3660"/>
                <a:gd name="T23" fmla="*/ 1684 h 2214"/>
                <a:gd name="T24" fmla="*/ 333 w 3660"/>
                <a:gd name="T25" fmla="*/ 1482 h 2214"/>
                <a:gd name="T26" fmla="*/ 322 w 3660"/>
                <a:gd name="T27" fmla="*/ 1223 h 2214"/>
                <a:gd name="T28" fmla="*/ 297 w 3660"/>
                <a:gd name="T29" fmla="*/ 936 h 2214"/>
                <a:gd name="T30" fmla="*/ 256 w 3660"/>
                <a:gd name="T31" fmla="*/ 641 h 2214"/>
                <a:gd name="T32" fmla="*/ 198 w 3660"/>
                <a:gd name="T33" fmla="*/ 371 h 2214"/>
                <a:gd name="T34" fmla="*/ 118 w 3660"/>
                <a:gd name="T35" fmla="*/ 154 h 2214"/>
                <a:gd name="T36" fmla="*/ 68 w 3660"/>
                <a:gd name="T37" fmla="*/ 72 h 2214"/>
                <a:gd name="T38" fmla="*/ 13 w 3660"/>
                <a:gd name="T39" fmla="*/ 13 h 2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60" h="2214">
                  <a:moveTo>
                    <a:pt x="13" y="13"/>
                  </a:moveTo>
                  <a:lnTo>
                    <a:pt x="0" y="0"/>
                  </a:lnTo>
                  <a:lnTo>
                    <a:pt x="9" y="2"/>
                  </a:lnTo>
                  <a:lnTo>
                    <a:pt x="85" y="44"/>
                  </a:lnTo>
                  <a:lnTo>
                    <a:pt x="445" y="255"/>
                  </a:lnTo>
                  <a:lnTo>
                    <a:pt x="1671" y="999"/>
                  </a:lnTo>
                  <a:lnTo>
                    <a:pt x="3660" y="2214"/>
                  </a:lnTo>
                  <a:lnTo>
                    <a:pt x="3162" y="2043"/>
                  </a:lnTo>
                  <a:lnTo>
                    <a:pt x="2337" y="1741"/>
                  </a:lnTo>
                  <a:lnTo>
                    <a:pt x="1216" y="1320"/>
                  </a:lnTo>
                  <a:lnTo>
                    <a:pt x="322" y="1802"/>
                  </a:lnTo>
                  <a:lnTo>
                    <a:pt x="333" y="1684"/>
                  </a:lnTo>
                  <a:lnTo>
                    <a:pt x="333" y="1482"/>
                  </a:lnTo>
                  <a:lnTo>
                    <a:pt x="322" y="1223"/>
                  </a:lnTo>
                  <a:lnTo>
                    <a:pt x="297" y="936"/>
                  </a:lnTo>
                  <a:lnTo>
                    <a:pt x="256" y="641"/>
                  </a:lnTo>
                  <a:lnTo>
                    <a:pt x="198" y="371"/>
                  </a:lnTo>
                  <a:lnTo>
                    <a:pt x="118" y="154"/>
                  </a:lnTo>
                  <a:lnTo>
                    <a:pt x="68" y="72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25" name="Freeform 33">
              <a:extLst>
                <a:ext uri="{FF2B5EF4-FFF2-40B4-BE49-F238E27FC236}">
                  <a16:creationId xmlns:a16="http://schemas.microsoft.com/office/drawing/2014/main" id="{72474DD2-473E-D73D-926E-2D46A10E5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" y="2928"/>
              <a:ext cx="187" cy="288"/>
            </a:xfrm>
            <a:custGeom>
              <a:avLst/>
              <a:gdLst>
                <a:gd name="T0" fmla="*/ 0 w 1497"/>
                <a:gd name="T1" fmla="*/ 0 h 2303"/>
                <a:gd name="T2" fmla="*/ 77 w 1497"/>
                <a:gd name="T3" fmla="*/ 33 h 2303"/>
                <a:gd name="T4" fmla="*/ 176 w 1497"/>
                <a:gd name="T5" fmla="*/ 91 h 2303"/>
                <a:gd name="T6" fmla="*/ 422 w 1497"/>
                <a:gd name="T7" fmla="*/ 281 h 2303"/>
                <a:gd name="T8" fmla="*/ 700 w 1497"/>
                <a:gd name="T9" fmla="*/ 545 h 2303"/>
                <a:gd name="T10" fmla="*/ 980 w 1497"/>
                <a:gd name="T11" fmla="*/ 866 h 2303"/>
                <a:gd name="T12" fmla="*/ 1231 w 1497"/>
                <a:gd name="T13" fmla="*/ 1222 h 2303"/>
                <a:gd name="T14" fmla="*/ 1332 w 1497"/>
                <a:gd name="T15" fmla="*/ 1408 h 2303"/>
                <a:gd name="T16" fmla="*/ 1415 w 1497"/>
                <a:gd name="T17" fmla="*/ 1596 h 2303"/>
                <a:gd name="T18" fmla="*/ 1470 w 1497"/>
                <a:gd name="T19" fmla="*/ 1781 h 2303"/>
                <a:gd name="T20" fmla="*/ 1497 w 1497"/>
                <a:gd name="T21" fmla="*/ 1962 h 2303"/>
                <a:gd name="T22" fmla="*/ 1492 w 1497"/>
                <a:gd name="T23" fmla="*/ 2135 h 2303"/>
                <a:gd name="T24" fmla="*/ 1446 w 1497"/>
                <a:gd name="T25" fmla="*/ 2303 h 2303"/>
                <a:gd name="T26" fmla="*/ 1296 w 1497"/>
                <a:gd name="T27" fmla="*/ 2044 h 2303"/>
                <a:gd name="T28" fmla="*/ 1109 w 1497"/>
                <a:gd name="T29" fmla="*/ 1731 h 2303"/>
                <a:gd name="T30" fmla="*/ 1002 w 1497"/>
                <a:gd name="T31" fmla="*/ 1577 h 2303"/>
                <a:gd name="T32" fmla="*/ 884 w 1497"/>
                <a:gd name="T33" fmla="*/ 1439 h 2303"/>
                <a:gd name="T34" fmla="*/ 757 w 1497"/>
                <a:gd name="T35" fmla="*/ 1321 h 2303"/>
                <a:gd name="T36" fmla="*/ 620 w 1497"/>
                <a:gd name="T37" fmla="*/ 1239 h 2303"/>
                <a:gd name="T38" fmla="*/ 523 w 1497"/>
                <a:gd name="T39" fmla="*/ 996 h 2303"/>
                <a:gd name="T40" fmla="*/ 386 w 1497"/>
                <a:gd name="T41" fmla="*/ 644 h 2303"/>
                <a:gd name="T42" fmla="*/ 306 w 1497"/>
                <a:gd name="T43" fmla="*/ 457 h 2303"/>
                <a:gd name="T44" fmla="*/ 212 w 1497"/>
                <a:gd name="T45" fmla="*/ 281 h 2303"/>
                <a:gd name="T46" fmla="*/ 110 w 1497"/>
                <a:gd name="T47" fmla="*/ 124 h 2303"/>
                <a:gd name="T48" fmla="*/ 0 w 1497"/>
                <a:gd name="T49" fmla="*/ 0 h 2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97" h="2303">
                  <a:moveTo>
                    <a:pt x="0" y="0"/>
                  </a:moveTo>
                  <a:lnTo>
                    <a:pt x="77" y="33"/>
                  </a:lnTo>
                  <a:lnTo>
                    <a:pt x="176" y="91"/>
                  </a:lnTo>
                  <a:lnTo>
                    <a:pt x="422" y="281"/>
                  </a:lnTo>
                  <a:lnTo>
                    <a:pt x="700" y="545"/>
                  </a:lnTo>
                  <a:lnTo>
                    <a:pt x="980" y="866"/>
                  </a:lnTo>
                  <a:lnTo>
                    <a:pt x="1231" y="1222"/>
                  </a:lnTo>
                  <a:lnTo>
                    <a:pt x="1332" y="1408"/>
                  </a:lnTo>
                  <a:lnTo>
                    <a:pt x="1415" y="1596"/>
                  </a:lnTo>
                  <a:lnTo>
                    <a:pt x="1470" y="1781"/>
                  </a:lnTo>
                  <a:lnTo>
                    <a:pt x="1497" y="1962"/>
                  </a:lnTo>
                  <a:lnTo>
                    <a:pt x="1492" y="2135"/>
                  </a:lnTo>
                  <a:lnTo>
                    <a:pt x="1446" y="2303"/>
                  </a:lnTo>
                  <a:lnTo>
                    <a:pt x="1296" y="2044"/>
                  </a:lnTo>
                  <a:lnTo>
                    <a:pt x="1109" y="1731"/>
                  </a:lnTo>
                  <a:lnTo>
                    <a:pt x="1002" y="1577"/>
                  </a:lnTo>
                  <a:lnTo>
                    <a:pt x="884" y="1439"/>
                  </a:lnTo>
                  <a:lnTo>
                    <a:pt x="757" y="1321"/>
                  </a:lnTo>
                  <a:lnTo>
                    <a:pt x="620" y="1239"/>
                  </a:lnTo>
                  <a:lnTo>
                    <a:pt x="523" y="996"/>
                  </a:lnTo>
                  <a:lnTo>
                    <a:pt x="386" y="644"/>
                  </a:lnTo>
                  <a:lnTo>
                    <a:pt x="306" y="457"/>
                  </a:lnTo>
                  <a:lnTo>
                    <a:pt x="212" y="281"/>
                  </a:lnTo>
                  <a:lnTo>
                    <a:pt x="110" y="1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26" name="Freeform 34">
              <a:extLst>
                <a:ext uri="{FF2B5EF4-FFF2-40B4-BE49-F238E27FC236}">
                  <a16:creationId xmlns:a16="http://schemas.microsoft.com/office/drawing/2014/main" id="{5134CACC-AB20-6A2C-E5EF-8F39AF0109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" y="2937"/>
              <a:ext cx="224" cy="378"/>
            </a:xfrm>
            <a:custGeom>
              <a:avLst/>
              <a:gdLst>
                <a:gd name="T0" fmla="*/ 793 w 1789"/>
                <a:gd name="T1" fmla="*/ 0 h 3027"/>
                <a:gd name="T2" fmla="*/ 801 w 1789"/>
                <a:gd name="T3" fmla="*/ 160 h 3027"/>
                <a:gd name="T4" fmla="*/ 790 w 1789"/>
                <a:gd name="T5" fmla="*/ 462 h 3027"/>
                <a:gd name="T6" fmla="*/ 757 w 1789"/>
                <a:gd name="T7" fmla="*/ 867 h 3027"/>
                <a:gd name="T8" fmla="*/ 694 w 1789"/>
                <a:gd name="T9" fmla="*/ 1332 h 3027"/>
                <a:gd name="T10" fmla="*/ 595 w 1789"/>
                <a:gd name="T11" fmla="*/ 1819 h 3027"/>
                <a:gd name="T12" fmla="*/ 529 w 1789"/>
                <a:gd name="T13" fmla="*/ 2058 h 3027"/>
                <a:gd name="T14" fmla="*/ 449 w 1789"/>
                <a:gd name="T15" fmla="*/ 2292 h 3027"/>
                <a:gd name="T16" fmla="*/ 358 w 1789"/>
                <a:gd name="T17" fmla="*/ 2506 h 3027"/>
                <a:gd name="T18" fmla="*/ 254 w 1789"/>
                <a:gd name="T19" fmla="*/ 2707 h 3027"/>
                <a:gd name="T20" fmla="*/ 135 w 1789"/>
                <a:gd name="T21" fmla="*/ 2880 h 3027"/>
                <a:gd name="T22" fmla="*/ 0 w 1789"/>
                <a:gd name="T23" fmla="*/ 3027 h 3027"/>
                <a:gd name="T24" fmla="*/ 287 w 1789"/>
                <a:gd name="T25" fmla="*/ 2886 h 3027"/>
                <a:gd name="T26" fmla="*/ 586 w 1789"/>
                <a:gd name="T27" fmla="*/ 2713 h 3027"/>
                <a:gd name="T28" fmla="*/ 1168 w 1789"/>
                <a:gd name="T29" fmla="*/ 2325 h 3027"/>
                <a:gd name="T30" fmla="*/ 1610 w 1789"/>
                <a:gd name="T31" fmla="*/ 1994 h 3027"/>
                <a:gd name="T32" fmla="*/ 1789 w 1789"/>
                <a:gd name="T33" fmla="*/ 1857 h 3027"/>
                <a:gd name="T34" fmla="*/ 793 w 1789"/>
                <a:gd name="T35" fmla="*/ 0 h 3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89" h="3027">
                  <a:moveTo>
                    <a:pt x="793" y="0"/>
                  </a:moveTo>
                  <a:lnTo>
                    <a:pt x="801" y="160"/>
                  </a:lnTo>
                  <a:lnTo>
                    <a:pt x="790" y="462"/>
                  </a:lnTo>
                  <a:lnTo>
                    <a:pt x="757" y="867"/>
                  </a:lnTo>
                  <a:lnTo>
                    <a:pt x="694" y="1332"/>
                  </a:lnTo>
                  <a:lnTo>
                    <a:pt x="595" y="1819"/>
                  </a:lnTo>
                  <a:lnTo>
                    <a:pt x="529" y="2058"/>
                  </a:lnTo>
                  <a:lnTo>
                    <a:pt x="449" y="2292"/>
                  </a:lnTo>
                  <a:lnTo>
                    <a:pt x="358" y="2506"/>
                  </a:lnTo>
                  <a:lnTo>
                    <a:pt x="254" y="2707"/>
                  </a:lnTo>
                  <a:lnTo>
                    <a:pt x="135" y="2880"/>
                  </a:lnTo>
                  <a:lnTo>
                    <a:pt x="0" y="3027"/>
                  </a:lnTo>
                  <a:lnTo>
                    <a:pt x="287" y="2886"/>
                  </a:lnTo>
                  <a:lnTo>
                    <a:pt x="586" y="2713"/>
                  </a:lnTo>
                  <a:lnTo>
                    <a:pt x="1168" y="2325"/>
                  </a:lnTo>
                  <a:lnTo>
                    <a:pt x="1610" y="1994"/>
                  </a:lnTo>
                  <a:lnTo>
                    <a:pt x="1789" y="1857"/>
                  </a:lnTo>
                  <a:lnTo>
                    <a:pt x="793" y="0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27" name="Freeform 35">
              <a:extLst>
                <a:ext uri="{FF2B5EF4-FFF2-40B4-BE49-F238E27FC236}">
                  <a16:creationId xmlns:a16="http://schemas.microsoft.com/office/drawing/2014/main" id="{96B79D4D-9FFB-4B34-39EB-B69191C55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" y="3229"/>
              <a:ext cx="202" cy="189"/>
            </a:xfrm>
            <a:custGeom>
              <a:avLst/>
              <a:gdLst>
                <a:gd name="T0" fmla="*/ 1618 w 1618"/>
                <a:gd name="T1" fmla="*/ 0 h 1514"/>
                <a:gd name="T2" fmla="*/ 0 w 1618"/>
                <a:gd name="T3" fmla="*/ 1514 h 1514"/>
                <a:gd name="T4" fmla="*/ 1513 w 1618"/>
                <a:gd name="T5" fmla="*/ 858 h 1514"/>
                <a:gd name="T6" fmla="*/ 1618 w 1618"/>
                <a:gd name="T7" fmla="*/ 0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8" h="1514">
                  <a:moveTo>
                    <a:pt x="1618" y="0"/>
                  </a:moveTo>
                  <a:lnTo>
                    <a:pt x="0" y="1514"/>
                  </a:lnTo>
                  <a:lnTo>
                    <a:pt x="1513" y="858"/>
                  </a:lnTo>
                  <a:lnTo>
                    <a:pt x="1618" y="0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28" name="Freeform 36">
              <a:extLst>
                <a:ext uri="{FF2B5EF4-FFF2-40B4-BE49-F238E27FC236}">
                  <a16:creationId xmlns:a16="http://schemas.microsoft.com/office/drawing/2014/main" id="{FEFC29B8-73A5-4D02-C142-614F157CEE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4" y="2937"/>
              <a:ext cx="399" cy="146"/>
            </a:xfrm>
            <a:custGeom>
              <a:avLst/>
              <a:gdLst>
                <a:gd name="T0" fmla="*/ 0 w 3197"/>
                <a:gd name="T1" fmla="*/ 0 h 1170"/>
                <a:gd name="T2" fmla="*/ 3197 w 3197"/>
                <a:gd name="T3" fmla="*/ 1170 h 1170"/>
                <a:gd name="T4" fmla="*/ 2889 w 3197"/>
                <a:gd name="T5" fmla="*/ 1120 h 1170"/>
                <a:gd name="T6" fmla="*/ 2284 w 3197"/>
                <a:gd name="T7" fmla="*/ 1012 h 1170"/>
                <a:gd name="T8" fmla="*/ 1644 w 3197"/>
                <a:gd name="T9" fmla="*/ 905 h 1170"/>
                <a:gd name="T10" fmla="*/ 1237 w 3197"/>
                <a:gd name="T11" fmla="*/ 858 h 1170"/>
                <a:gd name="T12" fmla="*/ 0 w 3197"/>
                <a:gd name="T13" fmla="*/ 0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97" h="1170">
                  <a:moveTo>
                    <a:pt x="0" y="0"/>
                  </a:moveTo>
                  <a:lnTo>
                    <a:pt x="3197" y="1170"/>
                  </a:lnTo>
                  <a:lnTo>
                    <a:pt x="2889" y="1120"/>
                  </a:lnTo>
                  <a:lnTo>
                    <a:pt x="2284" y="1012"/>
                  </a:lnTo>
                  <a:lnTo>
                    <a:pt x="1644" y="905"/>
                  </a:lnTo>
                  <a:lnTo>
                    <a:pt x="1237" y="8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29" name="Freeform 37">
              <a:extLst>
                <a:ext uri="{FF2B5EF4-FFF2-40B4-BE49-F238E27FC236}">
                  <a16:creationId xmlns:a16="http://schemas.microsoft.com/office/drawing/2014/main" id="{3B06E840-EB9C-F74E-1361-A4492A0C2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7" y="2851"/>
              <a:ext cx="357" cy="262"/>
            </a:xfrm>
            <a:custGeom>
              <a:avLst/>
              <a:gdLst>
                <a:gd name="T0" fmla="*/ 0 w 2857"/>
                <a:gd name="T1" fmla="*/ 0 h 2095"/>
                <a:gd name="T2" fmla="*/ 2857 w 2857"/>
                <a:gd name="T3" fmla="*/ 2095 h 2095"/>
                <a:gd name="T4" fmla="*/ 2781 w 2857"/>
                <a:gd name="T5" fmla="*/ 1986 h 2095"/>
                <a:gd name="T6" fmla="*/ 2617 w 2857"/>
                <a:gd name="T7" fmla="*/ 1782 h 2095"/>
                <a:gd name="T8" fmla="*/ 2139 w 2857"/>
                <a:gd name="T9" fmla="*/ 1218 h 2095"/>
                <a:gd name="T10" fmla="*/ 1644 w 2857"/>
                <a:gd name="T11" fmla="*/ 656 h 2095"/>
                <a:gd name="T12" fmla="*/ 1456 w 2857"/>
                <a:gd name="T13" fmla="*/ 451 h 2095"/>
                <a:gd name="T14" fmla="*/ 1344 w 2857"/>
                <a:gd name="T15" fmla="*/ 343 h 2095"/>
                <a:gd name="T16" fmla="*/ 0 w 2857"/>
                <a:gd name="T17" fmla="*/ 0 h 2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7" h="2095">
                  <a:moveTo>
                    <a:pt x="0" y="0"/>
                  </a:moveTo>
                  <a:lnTo>
                    <a:pt x="2857" y="2095"/>
                  </a:lnTo>
                  <a:lnTo>
                    <a:pt x="2781" y="1986"/>
                  </a:lnTo>
                  <a:lnTo>
                    <a:pt x="2617" y="1782"/>
                  </a:lnTo>
                  <a:lnTo>
                    <a:pt x="2139" y="1218"/>
                  </a:lnTo>
                  <a:lnTo>
                    <a:pt x="1644" y="656"/>
                  </a:lnTo>
                  <a:lnTo>
                    <a:pt x="1456" y="451"/>
                  </a:lnTo>
                  <a:lnTo>
                    <a:pt x="1344" y="3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59440" name="Group 48">
            <a:extLst>
              <a:ext uri="{FF2B5EF4-FFF2-40B4-BE49-F238E27FC236}">
                <a16:creationId xmlns:a16="http://schemas.microsoft.com/office/drawing/2014/main" id="{5C915FED-C032-3C47-4A82-CB13A2C4ECF8}"/>
              </a:ext>
            </a:extLst>
          </p:cNvPr>
          <p:cNvGrpSpPr>
            <a:grpSpLocks/>
          </p:cNvGrpSpPr>
          <p:nvPr/>
        </p:nvGrpSpPr>
        <p:grpSpPr bwMode="auto">
          <a:xfrm>
            <a:off x="5432425" y="2438400"/>
            <a:ext cx="3449638" cy="3578225"/>
            <a:chOff x="2229" y="1873"/>
            <a:chExt cx="1803" cy="1870"/>
          </a:xfrm>
        </p:grpSpPr>
        <p:sp>
          <p:nvSpPr>
            <p:cNvPr id="59397" name="Freeform 5">
              <a:extLst>
                <a:ext uri="{FF2B5EF4-FFF2-40B4-BE49-F238E27FC236}">
                  <a16:creationId xmlns:a16="http://schemas.microsoft.com/office/drawing/2014/main" id="{95794DD9-0956-1F3E-DAF4-E0C60AB460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6" y="2252"/>
              <a:ext cx="866" cy="672"/>
            </a:xfrm>
            <a:custGeom>
              <a:avLst/>
              <a:gdLst>
                <a:gd name="T0" fmla="*/ 1282 w 6932"/>
                <a:gd name="T1" fmla="*/ 3642 h 5381"/>
                <a:gd name="T2" fmla="*/ 1038 w 6932"/>
                <a:gd name="T3" fmla="*/ 3505 h 5381"/>
                <a:gd name="T4" fmla="*/ 859 w 6932"/>
                <a:gd name="T5" fmla="*/ 3437 h 5381"/>
                <a:gd name="T6" fmla="*/ 669 w 6932"/>
                <a:gd name="T7" fmla="*/ 3406 h 5381"/>
                <a:gd name="T8" fmla="*/ 471 w 6932"/>
                <a:gd name="T9" fmla="*/ 3431 h 5381"/>
                <a:gd name="T10" fmla="*/ 264 w 6932"/>
                <a:gd name="T11" fmla="*/ 3528 h 5381"/>
                <a:gd name="T12" fmla="*/ 71 w 6932"/>
                <a:gd name="T13" fmla="*/ 3714 h 5381"/>
                <a:gd name="T14" fmla="*/ 0 w 6932"/>
                <a:gd name="T15" fmla="*/ 3981 h 5381"/>
                <a:gd name="T16" fmla="*/ 63 w 6932"/>
                <a:gd name="T17" fmla="*/ 4276 h 5381"/>
                <a:gd name="T18" fmla="*/ 264 w 6932"/>
                <a:gd name="T19" fmla="*/ 4531 h 5381"/>
                <a:gd name="T20" fmla="*/ 413 w 6932"/>
                <a:gd name="T21" fmla="*/ 4625 h 5381"/>
                <a:gd name="T22" fmla="*/ 1927 w 6932"/>
                <a:gd name="T23" fmla="*/ 4958 h 5381"/>
                <a:gd name="T24" fmla="*/ 2614 w 6932"/>
                <a:gd name="T25" fmla="*/ 5132 h 5381"/>
                <a:gd name="T26" fmla="*/ 3853 w 6932"/>
                <a:gd name="T27" fmla="*/ 5366 h 5381"/>
                <a:gd name="T28" fmla="*/ 4117 w 6932"/>
                <a:gd name="T29" fmla="*/ 5362 h 5381"/>
                <a:gd name="T30" fmla="*/ 4243 w 6932"/>
                <a:gd name="T31" fmla="*/ 5280 h 5381"/>
                <a:gd name="T32" fmla="*/ 5099 w 6932"/>
                <a:gd name="T33" fmla="*/ 3673 h 5381"/>
                <a:gd name="T34" fmla="*/ 6165 w 6932"/>
                <a:gd name="T35" fmla="*/ 1667 h 5381"/>
                <a:gd name="T36" fmla="*/ 6656 w 6932"/>
                <a:gd name="T37" fmla="*/ 721 h 5381"/>
                <a:gd name="T38" fmla="*/ 6896 w 6932"/>
                <a:gd name="T39" fmla="*/ 168 h 5381"/>
                <a:gd name="T40" fmla="*/ 6805 w 6932"/>
                <a:gd name="T41" fmla="*/ 88 h 5381"/>
                <a:gd name="T42" fmla="*/ 6112 w 6932"/>
                <a:gd name="T43" fmla="*/ 657 h 5381"/>
                <a:gd name="T44" fmla="*/ 5265 w 6932"/>
                <a:gd name="T45" fmla="*/ 1412 h 5381"/>
                <a:gd name="T46" fmla="*/ 5280 w 6932"/>
                <a:gd name="T47" fmla="*/ 1585 h 5381"/>
                <a:gd name="T48" fmla="*/ 5408 w 6932"/>
                <a:gd name="T49" fmla="*/ 1742 h 5381"/>
                <a:gd name="T50" fmla="*/ 5581 w 6932"/>
                <a:gd name="T51" fmla="*/ 1827 h 5381"/>
                <a:gd name="T52" fmla="*/ 5543 w 6932"/>
                <a:gd name="T53" fmla="*/ 1929 h 5381"/>
                <a:gd name="T54" fmla="*/ 4968 w 6932"/>
                <a:gd name="T55" fmla="*/ 2586 h 5381"/>
                <a:gd name="T56" fmla="*/ 4378 w 6932"/>
                <a:gd name="T57" fmla="*/ 3275 h 5381"/>
                <a:gd name="T58" fmla="*/ 4158 w 6932"/>
                <a:gd name="T59" fmla="*/ 3507 h 5381"/>
                <a:gd name="T60" fmla="*/ 4032 w 6932"/>
                <a:gd name="T61" fmla="*/ 3770 h 5381"/>
                <a:gd name="T62" fmla="*/ 3952 w 6932"/>
                <a:gd name="T63" fmla="*/ 4194 h 5381"/>
                <a:gd name="T64" fmla="*/ 3841 w 6932"/>
                <a:gd name="T65" fmla="*/ 4306 h 5381"/>
                <a:gd name="T66" fmla="*/ 3588 w 6932"/>
                <a:gd name="T67" fmla="*/ 4141 h 5381"/>
                <a:gd name="T68" fmla="*/ 3283 w 6932"/>
                <a:gd name="T69" fmla="*/ 4015 h 5381"/>
                <a:gd name="T70" fmla="*/ 2941 w 6932"/>
                <a:gd name="T71" fmla="*/ 3920 h 5381"/>
                <a:gd name="T72" fmla="*/ 2593 w 6932"/>
                <a:gd name="T73" fmla="*/ 3857 h 5381"/>
                <a:gd name="T74" fmla="*/ 2081 w 6932"/>
                <a:gd name="T75" fmla="*/ 3811 h 5381"/>
                <a:gd name="T76" fmla="*/ 1550 w 6932"/>
                <a:gd name="T77" fmla="*/ 3800 h 5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932" h="5381">
                  <a:moveTo>
                    <a:pt x="1550" y="3800"/>
                  </a:moveTo>
                  <a:lnTo>
                    <a:pt x="1282" y="3642"/>
                  </a:lnTo>
                  <a:lnTo>
                    <a:pt x="1123" y="3549"/>
                  </a:lnTo>
                  <a:lnTo>
                    <a:pt x="1038" y="3505"/>
                  </a:lnTo>
                  <a:lnTo>
                    <a:pt x="949" y="3467"/>
                  </a:lnTo>
                  <a:lnTo>
                    <a:pt x="859" y="3437"/>
                  </a:lnTo>
                  <a:lnTo>
                    <a:pt x="765" y="3414"/>
                  </a:lnTo>
                  <a:lnTo>
                    <a:pt x="669" y="3406"/>
                  </a:lnTo>
                  <a:lnTo>
                    <a:pt x="570" y="3412"/>
                  </a:lnTo>
                  <a:lnTo>
                    <a:pt x="471" y="3431"/>
                  </a:lnTo>
                  <a:lnTo>
                    <a:pt x="368" y="3469"/>
                  </a:lnTo>
                  <a:lnTo>
                    <a:pt x="264" y="3528"/>
                  </a:lnTo>
                  <a:lnTo>
                    <a:pt x="157" y="3610"/>
                  </a:lnTo>
                  <a:lnTo>
                    <a:pt x="71" y="3714"/>
                  </a:lnTo>
                  <a:lnTo>
                    <a:pt x="20" y="3840"/>
                  </a:lnTo>
                  <a:lnTo>
                    <a:pt x="0" y="3981"/>
                  </a:lnTo>
                  <a:lnTo>
                    <a:pt x="14" y="4129"/>
                  </a:lnTo>
                  <a:lnTo>
                    <a:pt x="63" y="4276"/>
                  </a:lnTo>
                  <a:lnTo>
                    <a:pt x="146" y="4413"/>
                  </a:lnTo>
                  <a:lnTo>
                    <a:pt x="264" y="4531"/>
                  </a:lnTo>
                  <a:lnTo>
                    <a:pt x="336" y="4580"/>
                  </a:lnTo>
                  <a:lnTo>
                    <a:pt x="413" y="4625"/>
                  </a:lnTo>
                  <a:lnTo>
                    <a:pt x="1356" y="4826"/>
                  </a:lnTo>
                  <a:lnTo>
                    <a:pt x="1927" y="4958"/>
                  </a:lnTo>
                  <a:lnTo>
                    <a:pt x="2290" y="5054"/>
                  </a:lnTo>
                  <a:lnTo>
                    <a:pt x="2614" y="5132"/>
                  </a:lnTo>
                  <a:lnTo>
                    <a:pt x="3090" y="5222"/>
                  </a:lnTo>
                  <a:lnTo>
                    <a:pt x="3853" y="5366"/>
                  </a:lnTo>
                  <a:lnTo>
                    <a:pt x="3999" y="5381"/>
                  </a:lnTo>
                  <a:lnTo>
                    <a:pt x="4117" y="5362"/>
                  </a:lnTo>
                  <a:lnTo>
                    <a:pt x="4208" y="5313"/>
                  </a:lnTo>
                  <a:lnTo>
                    <a:pt x="4243" y="5280"/>
                  </a:lnTo>
                  <a:lnTo>
                    <a:pt x="4266" y="5244"/>
                  </a:lnTo>
                  <a:lnTo>
                    <a:pt x="5099" y="3673"/>
                  </a:lnTo>
                  <a:lnTo>
                    <a:pt x="5969" y="2028"/>
                  </a:lnTo>
                  <a:lnTo>
                    <a:pt x="6165" y="1667"/>
                  </a:lnTo>
                  <a:lnTo>
                    <a:pt x="6489" y="1051"/>
                  </a:lnTo>
                  <a:lnTo>
                    <a:pt x="6656" y="721"/>
                  </a:lnTo>
                  <a:lnTo>
                    <a:pt x="6797" y="419"/>
                  </a:lnTo>
                  <a:lnTo>
                    <a:pt x="6896" y="168"/>
                  </a:lnTo>
                  <a:lnTo>
                    <a:pt x="6932" y="0"/>
                  </a:lnTo>
                  <a:lnTo>
                    <a:pt x="6805" y="88"/>
                  </a:lnTo>
                  <a:lnTo>
                    <a:pt x="6610" y="242"/>
                  </a:lnTo>
                  <a:lnTo>
                    <a:pt x="6112" y="657"/>
                  </a:lnTo>
                  <a:lnTo>
                    <a:pt x="5316" y="1340"/>
                  </a:lnTo>
                  <a:lnTo>
                    <a:pt x="5265" y="1412"/>
                  </a:lnTo>
                  <a:lnTo>
                    <a:pt x="5256" y="1496"/>
                  </a:lnTo>
                  <a:lnTo>
                    <a:pt x="5280" y="1585"/>
                  </a:lnTo>
                  <a:lnTo>
                    <a:pt x="5333" y="1671"/>
                  </a:lnTo>
                  <a:lnTo>
                    <a:pt x="5408" y="1742"/>
                  </a:lnTo>
                  <a:lnTo>
                    <a:pt x="5493" y="1800"/>
                  </a:lnTo>
                  <a:lnTo>
                    <a:pt x="5581" y="1827"/>
                  </a:lnTo>
                  <a:lnTo>
                    <a:pt x="5661" y="1821"/>
                  </a:lnTo>
                  <a:lnTo>
                    <a:pt x="5543" y="1929"/>
                  </a:lnTo>
                  <a:lnTo>
                    <a:pt x="5377" y="2107"/>
                  </a:lnTo>
                  <a:lnTo>
                    <a:pt x="4968" y="2586"/>
                  </a:lnTo>
                  <a:lnTo>
                    <a:pt x="4551" y="3079"/>
                  </a:lnTo>
                  <a:lnTo>
                    <a:pt x="4378" y="3275"/>
                  </a:lnTo>
                  <a:lnTo>
                    <a:pt x="4249" y="3404"/>
                  </a:lnTo>
                  <a:lnTo>
                    <a:pt x="4158" y="3507"/>
                  </a:lnTo>
                  <a:lnTo>
                    <a:pt x="4083" y="3632"/>
                  </a:lnTo>
                  <a:lnTo>
                    <a:pt x="4032" y="3770"/>
                  </a:lnTo>
                  <a:lnTo>
                    <a:pt x="3993" y="3915"/>
                  </a:lnTo>
                  <a:lnTo>
                    <a:pt x="3952" y="4194"/>
                  </a:lnTo>
                  <a:lnTo>
                    <a:pt x="3940" y="4402"/>
                  </a:lnTo>
                  <a:lnTo>
                    <a:pt x="3841" y="4306"/>
                  </a:lnTo>
                  <a:lnTo>
                    <a:pt x="3723" y="4218"/>
                  </a:lnTo>
                  <a:lnTo>
                    <a:pt x="3588" y="4141"/>
                  </a:lnTo>
                  <a:lnTo>
                    <a:pt x="3440" y="4074"/>
                  </a:lnTo>
                  <a:lnTo>
                    <a:pt x="3283" y="4015"/>
                  </a:lnTo>
                  <a:lnTo>
                    <a:pt x="3115" y="3965"/>
                  </a:lnTo>
                  <a:lnTo>
                    <a:pt x="2941" y="3920"/>
                  </a:lnTo>
                  <a:lnTo>
                    <a:pt x="2766" y="3888"/>
                  </a:lnTo>
                  <a:lnTo>
                    <a:pt x="2593" y="3857"/>
                  </a:lnTo>
                  <a:lnTo>
                    <a:pt x="2416" y="3838"/>
                  </a:lnTo>
                  <a:lnTo>
                    <a:pt x="2081" y="3811"/>
                  </a:lnTo>
                  <a:lnTo>
                    <a:pt x="1786" y="3797"/>
                  </a:lnTo>
                  <a:lnTo>
                    <a:pt x="1550" y="38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398" name="Freeform 6">
              <a:extLst>
                <a:ext uri="{FF2B5EF4-FFF2-40B4-BE49-F238E27FC236}">
                  <a16:creationId xmlns:a16="http://schemas.microsoft.com/office/drawing/2014/main" id="{F75DB11E-AE63-0F22-B16C-19CF9EBBD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9" y="2248"/>
              <a:ext cx="1020" cy="135"/>
            </a:xfrm>
            <a:custGeom>
              <a:avLst/>
              <a:gdLst>
                <a:gd name="T0" fmla="*/ 4375 w 8159"/>
                <a:gd name="T1" fmla="*/ 320 h 1077"/>
                <a:gd name="T2" fmla="*/ 4227 w 8159"/>
                <a:gd name="T3" fmla="*/ 287 h 1077"/>
                <a:gd name="T4" fmla="*/ 4004 w 8159"/>
                <a:gd name="T5" fmla="*/ 253 h 1077"/>
                <a:gd name="T6" fmla="*/ 3435 w 8159"/>
                <a:gd name="T7" fmla="*/ 207 h 1077"/>
                <a:gd name="T8" fmla="*/ 2857 w 8159"/>
                <a:gd name="T9" fmla="*/ 190 h 1077"/>
                <a:gd name="T10" fmla="*/ 2628 w 8159"/>
                <a:gd name="T11" fmla="*/ 204 h 1077"/>
                <a:gd name="T12" fmla="*/ 2537 w 8159"/>
                <a:gd name="T13" fmla="*/ 215 h 1077"/>
                <a:gd name="T14" fmla="*/ 2466 w 8159"/>
                <a:gd name="T15" fmla="*/ 234 h 1077"/>
                <a:gd name="T16" fmla="*/ 2227 w 8159"/>
                <a:gd name="T17" fmla="*/ 270 h 1077"/>
                <a:gd name="T18" fmla="*/ 1937 w 8159"/>
                <a:gd name="T19" fmla="*/ 274 h 1077"/>
                <a:gd name="T20" fmla="*/ 1591 w 8159"/>
                <a:gd name="T21" fmla="*/ 251 h 1077"/>
                <a:gd name="T22" fmla="*/ 942 w 8159"/>
                <a:gd name="T23" fmla="*/ 219 h 1077"/>
                <a:gd name="T24" fmla="*/ 449 w 8159"/>
                <a:gd name="T25" fmla="*/ 411 h 1077"/>
                <a:gd name="T26" fmla="*/ 0 w 8159"/>
                <a:gd name="T27" fmla="*/ 755 h 1077"/>
                <a:gd name="T28" fmla="*/ 548 w 8159"/>
                <a:gd name="T29" fmla="*/ 506 h 1077"/>
                <a:gd name="T30" fmla="*/ 953 w 8159"/>
                <a:gd name="T31" fmla="*/ 452 h 1077"/>
                <a:gd name="T32" fmla="*/ 914 w 8159"/>
                <a:gd name="T33" fmla="*/ 510 h 1077"/>
                <a:gd name="T34" fmla="*/ 824 w 8159"/>
                <a:gd name="T35" fmla="*/ 586 h 1077"/>
                <a:gd name="T36" fmla="*/ 716 w 8159"/>
                <a:gd name="T37" fmla="*/ 685 h 1077"/>
                <a:gd name="T38" fmla="*/ 669 w 8159"/>
                <a:gd name="T39" fmla="*/ 749 h 1077"/>
                <a:gd name="T40" fmla="*/ 628 w 8159"/>
                <a:gd name="T41" fmla="*/ 820 h 1077"/>
                <a:gd name="T42" fmla="*/ 978 w 8159"/>
                <a:gd name="T43" fmla="*/ 697 h 1077"/>
                <a:gd name="T44" fmla="*/ 1258 w 8159"/>
                <a:gd name="T45" fmla="*/ 584 h 1077"/>
                <a:gd name="T46" fmla="*/ 1469 w 8159"/>
                <a:gd name="T47" fmla="*/ 474 h 1077"/>
                <a:gd name="T48" fmla="*/ 1737 w 8159"/>
                <a:gd name="T49" fmla="*/ 491 h 1077"/>
                <a:gd name="T50" fmla="*/ 1882 w 8159"/>
                <a:gd name="T51" fmla="*/ 510 h 1077"/>
                <a:gd name="T52" fmla="*/ 2089 w 8159"/>
                <a:gd name="T53" fmla="*/ 542 h 1077"/>
                <a:gd name="T54" fmla="*/ 2457 w 8159"/>
                <a:gd name="T55" fmla="*/ 639 h 1077"/>
                <a:gd name="T56" fmla="*/ 2702 w 8159"/>
                <a:gd name="T57" fmla="*/ 681 h 1077"/>
                <a:gd name="T58" fmla="*/ 2972 w 8159"/>
                <a:gd name="T59" fmla="*/ 713 h 1077"/>
                <a:gd name="T60" fmla="*/ 3256 w 8159"/>
                <a:gd name="T61" fmla="*/ 727 h 1077"/>
                <a:gd name="T62" fmla="*/ 3536 w 8159"/>
                <a:gd name="T63" fmla="*/ 719 h 1077"/>
                <a:gd name="T64" fmla="*/ 3806 w 8159"/>
                <a:gd name="T65" fmla="*/ 683 h 1077"/>
                <a:gd name="T66" fmla="*/ 4048 w 8159"/>
                <a:gd name="T67" fmla="*/ 611 h 1077"/>
                <a:gd name="T68" fmla="*/ 5433 w 8159"/>
                <a:gd name="T69" fmla="*/ 832 h 1077"/>
                <a:gd name="T70" fmla="*/ 6261 w 8159"/>
                <a:gd name="T71" fmla="*/ 969 h 1077"/>
                <a:gd name="T72" fmla="*/ 6558 w 8159"/>
                <a:gd name="T73" fmla="*/ 1029 h 1077"/>
                <a:gd name="T74" fmla="*/ 6657 w 8159"/>
                <a:gd name="T75" fmla="*/ 1054 h 1077"/>
                <a:gd name="T76" fmla="*/ 6714 w 8159"/>
                <a:gd name="T77" fmla="*/ 1077 h 1077"/>
                <a:gd name="T78" fmla="*/ 6948 w 8159"/>
                <a:gd name="T79" fmla="*/ 964 h 1077"/>
                <a:gd name="T80" fmla="*/ 7419 w 8159"/>
                <a:gd name="T81" fmla="*/ 716 h 1077"/>
                <a:gd name="T82" fmla="*/ 7898 w 8159"/>
                <a:gd name="T83" fmla="*/ 432 h 1077"/>
                <a:gd name="T84" fmla="*/ 8071 w 8159"/>
                <a:gd name="T85" fmla="*/ 308 h 1077"/>
                <a:gd name="T86" fmla="*/ 8130 w 8159"/>
                <a:gd name="T87" fmla="*/ 257 h 1077"/>
                <a:gd name="T88" fmla="*/ 8159 w 8159"/>
                <a:gd name="T89" fmla="*/ 215 h 1077"/>
                <a:gd name="T90" fmla="*/ 8126 w 8159"/>
                <a:gd name="T91" fmla="*/ 183 h 1077"/>
                <a:gd name="T92" fmla="*/ 8077 w 8159"/>
                <a:gd name="T93" fmla="*/ 152 h 1077"/>
                <a:gd name="T94" fmla="*/ 7940 w 8159"/>
                <a:gd name="T95" fmla="*/ 97 h 1077"/>
                <a:gd name="T96" fmla="*/ 7757 w 8159"/>
                <a:gd name="T97" fmla="*/ 50 h 1077"/>
                <a:gd name="T98" fmla="*/ 7544 w 8159"/>
                <a:gd name="T99" fmla="*/ 17 h 1077"/>
                <a:gd name="T100" fmla="*/ 7304 w 8159"/>
                <a:gd name="T101" fmla="*/ 0 h 1077"/>
                <a:gd name="T102" fmla="*/ 7051 w 8159"/>
                <a:gd name="T103" fmla="*/ 6 h 1077"/>
                <a:gd name="T104" fmla="*/ 6794 w 8159"/>
                <a:gd name="T105" fmla="*/ 40 h 1077"/>
                <a:gd name="T106" fmla="*/ 6545 w 8159"/>
                <a:gd name="T107" fmla="*/ 97 h 1077"/>
                <a:gd name="T108" fmla="*/ 6297 w 8159"/>
                <a:gd name="T109" fmla="*/ 152 h 1077"/>
                <a:gd name="T110" fmla="*/ 5991 w 8159"/>
                <a:gd name="T111" fmla="*/ 196 h 1077"/>
                <a:gd name="T112" fmla="*/ 5311 w 8159"/>
                <a:gd name="T113" fmla="*/ 253 h 1077"/>
                <a:gd name="T114" fmla="*/ 4708 w 8159"/>
                <a:gd name="T115" fmla="*/ 287 h 1077"/>
                <a:gd name="T116" fmla="*/ 4497 w 8159"/>
                <a:gd name="T117" fmla="*/ 301 h 1077"/>
                <a:gd name="T118" fmla="*/ 4375 w 8159"/>
                <a:gd name="T119" fmla="*/ 320 h 10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159" h="1077">
                  <a:moveTo>
                    <a:pt x="4375" y="320"/>
                  </a:moveTo>
                  <a:lnTo>
                    <a:pt x="4227" y="287"/>
                  </a:lnTo>
                  <a:lnTo>
                    <a:pt x="4004" y="253"/>
                  </a:lnTo>
                  <a:lnTo>
                    <a:pt x="3435" y="207"/>
                  </a:lnTo>
                  <a:lnTo>
                    <a:pt x="2857" y="190"/>
                  </a:lnTo>
                  <a:lnTo>
                    <a:pt x="2628" y="204"/>
                  </a:lnTo>
                  <a:lnTo>
                    <a:pt x="2537" y="215"/>
                  </a:lnTo>
                  <a:lnTo>
                    <a:pt x="2466" y="234"/>
                  </a:lnTo>
                  <a:lnTo>
                    <a:pt x="2227" y="270"/>
                  </a:lnTo>
                  <a:lnTo>
                    <a:pt x="1937" y="274"/>
                  </a:lnTo>
                  <a:lnTo>
                    <a:pt x="1591" y="251"/>
                  </a:lnTo>
                  <a:lnTo>
                    <a:pt x="942" y="219"/>
                  </a:lnTo>
                  <a:lnTo>
                    <a:pt x="449" y="411"/>
                  </a:lnTo>
                  <a:lnTo>
                    <a:pt x="0" y="755"/>
                  </a:lnTo>
                  <a:lnTo>
                    <a:pt x="548" y="506"/>
                  </a:lnTo>
                  <a:lnTo>
                    <a:pt x="953" y="452"/>
                  </a:lnTo>
                  <a:lnTo>
                    <a:pt x="914" y="510"/>
                  </a:lnTo>
                  <a:lnTo>
                    <a:pt x="824" y="586"/>
                  </a:lnTo>
                  <a:lnTo>
                    <a:pt x="716" y="685"/>
                  </a:lnTo>
                  <a:lnTo>
                    <a:pt x="669" y="749"/>
                  </a:lnTo>
                  <a:lnTo>
                    <a:pt x="628" y="820"/>
                  </a:lnTo>
                  <a:lnTo>
                    <a:pt x="978" y="697"/>
                  </a:lnTo>
                  <a:lnTo>
                    <a:pt x="1258" y="584"/>
                  </a:lnTo>
                  <a:lnTo>
                    <a:pt x="1469" y="474"/>
                  </a:lnTo>
                  <a:lnTo>
                    <a:pt x="1737" y="491"/>
                  </a:lnTo>
                  <a:lnTo>
                    <a:pt x="1882" y="510"/>
                  </a:lnTo>
                  <a:lnTo>
                    <a:pt x="2089" y="542"/>
                  </a:lnTo>
                  <a:lnTo>
                    <a:pt x="2457" y="639"/>
                  </a:lnTo>
                  <a:lnTo>
                    <a:pt x="2702" y="681"/>
                  </a:lnTo>
                  <a:lnTo>
                    <a:pt x="2972" y="713"/>
                  </a:lnTo>
                  <a:lnTo>
                    <a:pt x="3256" y="727"/>
                  </a:lnTo>
                  <a:lnTo>
                    <a:pt x="3536" y="719"/>
                  </a:lnTo>
                  <a:lnTo>
                    <a:pt x="3806" y="683"/>
                  </a:lnTo>
                  <a:lnTo>
                    <a:pt x="4048" y="611"/>
                  </a:lnTo>
                  <a:lnTo>
                    <a:pt x="5433" y="832"/>
                  </a:lnTo>
                  <a:lnTo>
                    <a:pt x="6261" y="969"/>
                  </a:lnTo>
                  <a:lnTo>
                    <a:pt x="6558" y="1029"/>
                  </a:lnTo>
                  <a:lnTo>
                    <a:pt x="6657" y="1054"/>
                  </a:lnTo>
                  <a:lnTo>
                    <a:pt x="6714" y="1077"/>
                  </a:lnTo>
                  <a:lnTo>
                    <a:pt x="6948" y="964"/>
                  </a:lnTo>
                  <a:lnTo>
                    <a:pt x="7419" y="716"/>
                  </a:lnTo>
                  <a:lnTo>
                    <a:pt x="7898" y="432"/>
                  </a:lnTo>
                  <a:lnTo>
                    <a:pt x="8071" y="308"/>
                  </a:lnTo>
                  <a:lnTo>
                    <a:pt x="8130" y="257"/>
                  </a:lnTo>
                  <a:lnTo>
                    <a:pt x="8159" y="215"/>
                  </a:lnTo>
                  <a:lnTo>
                    <a:pt x="8126" y="183"/>
                  </a:lnTo>
                  <a:lnTo>
                    <a:pt x="8077" y="152"/>
                  </a:lnTo>
                  <a:lnTo>
                    <a:pt x="7940" y="97"/>
                  </a:lnTo>
                  <a:lnTo>
                    <a:pt x="7757" y="50"/>
                  </a:lnTo>
                  <a:lnTo>
                    <a:pt x="7544" y="17"/>
                  </a:lnTo>
                  <a:lnTo>
                    <a:pt x="7304" y="0"/>
                  </a:lnTo>
                  <a:lnTo>
                    <a:pt x="7051" y="6"/>
                  </a:lnTo>
                  <a:lnTo>
                    <a:pt x="6794" y="40"/>
                  </a:lnTo>
                  <a:lnTo>
                    <a:pt x="6545" y="97"/>
                  </a:lnTo>
                  <a:lnTo>
                    <a:pt x="6297" y="152"/>
                  </a:lnTo>
                  <a:lnTo>
                    <a:pt x="5991" y="196"/>
                  </a:lnTo>
                  <a:lnTo>
                    <a:pt x="5311" y="253"/>
                  </a:lnTo>
                  <a:lnTo>
                    <a:pt x="4708" y="287"/>
                  </a:lnTo>
                  <a:lnTo>
                    <a:pt x="4497" y="301"/>
                  </a:lnTo>
                  <a:lnTo>
                    <a:pt x="4375" y="320"/>
                  </a:lnTo>
                  <a:close/>
                </a:path>
              </a:pathLst>
            </a:cu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9401" name="Freeform 9">
              <a:extLst>
                <a:ext uri="{FF2B5EF4-FFF2-40B4-BE49-F238E27FC236}">
                  <a16:creationId xmlns:a16="http://schemas.microsoft.com/office/drawing/2014/main" id="{CDCFAA9A-8037-45C8-07C0-D3F9D34C5E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7" y="2711"/>
              <a:ext cx="731" cy="1032"/>
            </a:xfrm>
            <a:custGeom>
              <a:avLst/>
              <a:gdLst>
                <a:gd name="T0" fmla="*/ 5133 w 5849"/>
                <a:gd name="T1" fmla="*/ 88 h 8254"/>
                <a:gd name="T2" fmla="*/ 5453 w 5849"/>
                <a:gd name="T3" fmla="*/ 520 h 8254"/>
                <a:gd name="T4" fmla="*/ 5774 w 5849"/>
                <a:gd name="T5" fmla="*/ 908 h 8254"/>
                <a:gd name="T6" fmla="*/ 4758 w 5849"/>
                <a:gd name="T7" fmla="*/ 1772 h 8254"/>
                <a:gd name="T8" fmla="*/ 3751 w 5849"/>
                <a:gd name="T9" fmla="*/ 2468 h 8254"/>
                <a:gd name="T10" fmla="*/ 3479 w 5849"/>
                <a:gd name="T11" fmla="*/ 3181 h 8254"/>
                <a:gd name="T12" fmla="*/ 3369 w 5849"/>
                <a:gd name="T13" fmla="*/ 3817 h 8254"/>
                <a:gd name="T14" fmla="*/ 2593 w 5849"/>
                <a:gd name="T15" fmla="*/ 4810 h 8254"/>
                <a:gd name="T16" fmla="*/ 1974 w 5849"/>
                <a:gd name="T17" fmla="*/ 5640 h 8254"/>
                <a:gd name="T18" fmla="*/ 1745 w 5849"/>
                <a:gd name="T19" fmla="*/ 6012 h 8254"/>
                <a:gd name="T20" fmla="*/ 1616 w 5849"/>
                <a:gd name="T21" fmla="*/ 6312 h 8254"/>
                <a:gd name="T22" fmla="*/ 2134 w 5849"/>
                <a:gd name="T23" fmla="*/ 6229 h 8254"/>
                <a:gd name="T24" fmla="*/ 2296 w 5849"/>
                <a:gd name="T25" fmla="*/ 6249 h 8254"/>
                <a:gd name="T26" fmla="*/ 2301 w 5849"/>
                <a:gd name="T27" fmla="*/ 6290 h 8254"/>
                <a:gd name="T28" fmla="*/ 2012 w 5849"/>
                <a:gd name="T29" fmla="*/ 6587 h 8254"/>
                <a:gd name="T30" fmla="*/ 1643 w 5849"/>
                <a:gd name="T31" fmla="*/ 7115 h 8254"/>
                <a:gd name="T32" fmla="*/ 1270 w 5849"/>
                <a:gd name="T33" fmla="*/ 7830 h 8254"/>
                <a:gd name="T34" fmla="*/ 1148 w 5849"/>
                <a:gd name="T35" fmla="*/ 8012 h 8254"/>
                <a:gd name="T36" fmla="*/ 0 w 5849"/>
                <a:gd name="T37" fmla="*/ 8254 h 8254"/>
                <a:gd name="T38" fmla="*/ 229 w 5849"/>
                <a:gd name="T39" fmla="*/ 8020 h 8254"/>
                <a:gd name="T40" fmla="*/ 680 w 5849"/>
                <a:gd name="T41" fmla="*/ 7770 h 8254"/>
                <a:gd name="T42" fmla="*/ 859 w 5849"/>
                <a:gd name="T43" fmla="*/ 7740 h 8254"/>
                <a:gd name="T44" fmla="*/ 1123 w 5849"/>
                <a:gd name="T45" fmla="*/ 6777 h 8254"/>
                <a:gd name="T46" fmla="*/ 1679 w 5849"/>
                <a:gd name="T47" fmla="*/ 5164 h 8254"/>
                <a:gd name="T48" fmla="*/ 2290 w 5849"/>
                <a:gd name="T49" fmla="*/ 3585 h 8254"/>
                <a:gd name="T50" fmla="*/ 2642 w 5849"/>
                <a:gd name="T51" fmla="*/ 2831 h 8254"/>
                <a:gd name="T52" fmla="*/ 2722 w 5849"/>
                <a:gd name="T53" fmla="*/ 2634 h 8254"/>
                <a:gd name="T54" fmla="*/ 2678 w 5849"/>
                <a:gd name="T55" fmla="*/ 2348 h 8254"/>
                <a:gd name="T56" fmla="*/ 2673 w 5849"/>
                <a:gd name="T57" fmla="*/ 2166 h 8254"/>
                <a:gd name="T58" fmla="*/ 2752 w 5849"/>
                <a:gd name="T59" fmla="*/ 2031 h 8254"/>
                <a:gd name="T60" fmla="*/ 3157 w 5849"/>
                <a:gd name="T61" fmla="*/ 1673 h 8254"/>
                <a:gd name="T62" fmla="*/ 4439 w 5849"/>
                <a:gd name="T63" fmla="*/ 471 h 8254"/>
                <a:gd name="T64" fmla="*/ 5055 w 5849"/>
                <a:gd name="T65" fmla="*/ 0 h 8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849" h="8254">
                  <a:moveTo>
                    <a:pt x="5055" y="0"/>
                  </a:moveTo>
                  <a:lnTo>
                    <a:pt x="5133" y="88"/>
                  </a:lnTo>
                  <a:lnTo>
                    <a:pt x="5229" y="215"/>
                  </a:lnTo>
                  <a:lnTo>
                    <a:pt x="5453" y="520"/>
                  </a:lnTo>
                  <a:lnTo>
                    <a:pt x="5675" y="807"/>
                  </a:lnTo>
                  <a:lnTo>
                    <a:pt x="5774" y="908"/>
                  </a:lnTo>
                  <a:lnTo>
                    <a:pt x="5849" y="963"/>
                  </a:lnTo>
                  <a:lnTo>
                    <a:pt x="4758" y="1772"/>
                  </a:lnTo>
                  <a:lnTo>
                    <a:pt x="4043" y="2278"/>
                  </a:lnTo>
                  <a:lnTo>
                    <a:pt x="3751" y="2468"/>
                  </a:lnTo>
                  <a:lnTo>
                    <a:pt x="3542" y="2581"/>
                  </a:lnTo>
                  <a:lnTo>
                    <a:pt x="3479" y="3181"/>
                  </a:lnTo>
                  <a:lnTo>
                    <a:pt x="3441" y="3682"/>
                  </a:lnTo>
                  <a:lnTo>
                    <a:pt x="3369" y="3817"/>
                  </a:lnTo>
                  <a:lnTo>
                    <a:pt x="3179" y="4070"/>
                  </a:lnTo>
                  <a:lnTo>
                    <a:pt x="2593" y="4810"/>
                  </a:lnTo>
                  <a:lnTo>
                    <a:pt x="2269" y="5227"/>
                  </a:lnTo>
                  <a:lnTo>
                    <a:pt x="1974" y="5640"/>
                  </a:lnTo>
                  <a:lnTo>
                    <a:pt x="1850" y="5833"/>
                  </a:lnTo>
                  <a:lnTo>
                    <a:pt x="1745" y="6012"/>
                  </a:lnTo>
                  <a:lnTo>
                    <a:pt x="1666" y="6171"/>
                  </a:lnTo>
                  <a:lnTo>
                    <a:pt x="1616" y="6312"/>
                  </a:lnTo>
                  <a:lnTo>
                    <a:pt x="1869" y="6265"/>
                  </a:lnTo>
                  <a:lnTo>
                    <a:pt x="2134" y="6229"/>
                  </a:lnTo>
                  <a:lnTo>
                    <a:pt x="2235" y="6229"/>
                  </a:lnTo>
                  <a:lnTo>
                    <a:pt x="2296" y="6249"/>
                  </a:lnTo>
                  <a:lnTo>
                    <a:pt x="2307" y="6265"/>
                  </a:lnTo>
                  <a:lnTo>
                    <a:pt x="2301" y="6290"/>
                  </a:lnTo>
                  <a:lnTo>
                    <a:pt x="2235" y="6364"/>
                  </a:lnTo>
                  <a:lnTo>
                    <a:pt x="2012" y="6587"/>
                  </a:lnTo>
                  <a:lnTo>
                    <a:pt x="1814" y="6842"/>
                  </a:lnTo>
                  <a:lnTo>
                    <a:pt x="1643" y="7115"/>
                  </a:lnTo>
                  <a:lnTo>
                    <a:pt x="1495" y="7382"/>
                  </a:lnTo>
                  <a:lnTo>
                    <a:pt x="1270" y="7830"/>
                  </a:lnTo>
                  <a:lnTo>
                    <a:pt x="1184" y="7971"/>
                  </a:lnTo>
                  <a:lnTo>
                    <a:pt x="1148" y="8012"/>
                  </a:lnTo>
                  <a:lnTo>
                    <a:pt x="1118" y="8031"/>
                  </a:lnTo>
                  <a:lnTo>
                    <a:pt x="0" y="8254"/>
                  </a:lnTo>
                  <a:lnTo>
                    <a:pt x="113" y="8127"/>
                  </a:lnTo>
                  <a:lnTo>
                    <a:pt x="229" y="8020"/>
                  </a:lnTo>
                  <a:lnTo>
                    <a:pt x="463" y="7860"/>
                  </a:lnTo>
                  <a:lnTo>
                    <a:pt x="680" y="7770"/>
                  </a:lnTo>
                  <a:lnTo>
                    <a:pt x="777" y="7744"/>
                  </a:lnTo>
                  <a:lnTo>
                    <a:pt x="859" y="7740"/>
                  </a:lnTo>
                  <a:lnTo>
                    <a:pt x="942" y="7382"/>
                  </a:lnTo>
                  <a:lnTo>
                    <a:pt x="1123" y="6777"/>
                  </a:lnTo>
                  <a:lnTo>
                    <a:pt x="1382" y="6009"/>
                  </a:lnTo>
                  <a:lnTo>
                    <a:pt x="1679" y="5164"/>
                  </a:lnTo>
                  <a:lnTo>
                    <a:pt x="1993" y="4329"/>
                  </a:lnTo>
                  <a:lnTo>
                    <a:pt x="2290" y="3585"/>
                  </a:lnTo>
                  <a:lnTo>
                    <a:pt x="2541" y="3018"/>
                  </a:lnTo>
                  <a:lnTo>
                    <a:pt x="2642" y="2831"/>
                  </a:lnTo>
                  <a:lnTo>
                    <a:pt x="2716" y="2719"/>
                  </a:lnTo>
                  <a:lnTo>
                    <a:pt x="2722" y="2634"/>
                  </a:lnTo>
                  <a:lnTo>
                    <a:pt x="2711" y="2542"/>
                  </a:lnTo>
                  <a:lnTo>
                    <a:pt x="2678" y="2348"/>
                  </a:lnTo>
                  <a:lnTo>
                    <a:pt x="2670" y="2251"/>
                  </a:lnTo>
                  <a:lnTo>
                    <a:pt x="2673" y="2166"/>
                  </a:lnTo>
                  <a:lnTo>
                    <a:pt x="2701" y="2089"/>
                  </a:lnTo>
                  <a:lnTo>
                    <a:pt x="2752" y="2031"/>
                  </a:lnTo>
                  <a:lnTo>
                    <a:pt x="2923" y="1893"/>
                  </a:lnTo>
                  <a:lnTo>
                    <a:pt x="3157" y="1673"/>
                  </a:lnTo>
                  <a:lnTo>
                    <a:pt x="3763" y="1093"/>
                  </a:lnTo>
                  <a:lnTo>
                    <a:pt x="4439" y="471"/>
                  </a:lnTo>
                  <a:lnTo>
                    <a:pt x="4764" y="204"/>
                  </a:lnTo>
                  <a:lnTo>
                    <a:pt x="505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09" name="Freeform 17">
              <a:extLst>
                <a:ext uri="{FF2B5EF4-FFF2-40B4-BE49-F238E27FC236}">
                  <a16:creationId xmlns:a16="http://schemas.microsoft.com/office/drawing/2014/main" id="{97CC0EE7-B229-9628-B260-D90EEFE6E0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8" y="1873"/>
              <a:ext cx="960" cy="400"/>
            </a:xfrm>
            <a:custGeom>
              <a:avLst/>
              <a:gdLst>
                <a:gd name="T0" fmla="*/ 6189 w 7681"/>
                <a:gd name="T1" fmla="*/ 3046 h 3202"/>
                <a:gd name="T2" fmla="*/ 6836 w 7681"/>
                <a:gd name="T3" fmla="*/ 2644 h 3202"/>
                <a:gd name="T4" fmla="*/ 7418 w 7681"/>
                <a:gd name="T5" fmla="*/ 2206 h 3202"/>
                <a:gd name="T6" fmla="*/ 7625 w 7681"/>
                <a:gd name="T7" fmla="*/ 2016 h 3202"/>
                <a:gd name="T8" fmla="*/ 7681 w 7681"/>
                <a:gd name="T9" fmla="*/ 1937 h 3202"/>
                <a:gd name="T10" fmla="*/ 7567 w 7681"/>
                <a:gd name="T11" fmla="*/ 1752 h 3202"/>
                <a:gd name="T12" fmla="*/ 7278 w 7681"/>
                <a:gd name="T13" fmla="*/ 1392 h 3202"/>
                <a:gd name="T14" fmla="*/ 6315 w 7681"/>
                <a:gd name="T15" fmla="*/ 342 h 3202"/>
                <a:gd name="T16" fmla="*/ 5985 w 7681"/>
                <a:gd name="T17" fmla="*/ 49 h 3202"/>
                <a:gd name="T18" fmla="*/ 5803 w 7681"/>
                <a:gd name="T19" fmla="*/ 9 h 3202"/>
                <a:gd name="T20" fmla="*/ 5481 w 7681"/>
                <a:gd name="T21" fmla="*/ 0 h 3202"/>
                <a:gd name="T22" fmla="*/ 4596 w 7681"/>
                <a:gd name="T23" fmla="*/ 53 h 3202"/>
                <a:gd name="T24" fmla="*/ 3172 w 7681"/>
                <a:gd name="T25" fmla="*/ 215 h 3202"/>
                <a:gd name="T26" fmla="*/ 2897 w 7681"/>
                <a:gd name="T27" fmla="*/ 275 h 3202"/>
                <a:gd name="T28" fmla="*/ 2834 w 7681"/>
                <a:gd name="T29" fmla="*/ 333 h 3202"/>
                <a:gd name="T30" fmla="*/ 2752 w 7681"/>
                <a:gd name="T31" fmla="*/ 578 h 3202"/>
                <a:gd name="T32" fmla="*/ 2614 w 7681"/>
                <a:gd name="T33" fmla="*/ 749 h 3202"/>
                <a:gd name="T34" fmla="*/ 2911 w 7681"/>
                <a:gd name="T35" fmla="*/ 730 h 3202"/>
                <a:gd name="T36" fmla="*/ 3189 w 7681"/>
                <a:gd name="T37" fmla="*/ 762 h 3202"/>
                <a:gd name="T38" fmla="*/ 3544 w 7681"/>
                <a:gd name="T39" fmla="*/ 842 h 3202"/>
                <a:gd name="T40" fmla="*/ 3379 w 7681"/>
                <a:gd name="T41" fmla="*/ 974 h 3202"/>
                <a:gd name="T42" fmla="*/ 2947 w 7681"/>
                <a:gd name="T43" fmla="*/ 903 h 3202"/>
                <a:gd name="T44" fmla="*/ 2485 w 7681"/>
                <a:gd name="T45" fmla="*/ 922 h 3202"/>
                <a:gd name="T46" fmla="*/ 2366 w 7681"/>
                <a:gd name="T47" fmla="*/ 1032 h 3202"/>
                <a:gd name="T48" fmla="*/ 2942 w 7681"/>
                <a:gd name="T49" fmla="*/ 1288 h 3202"/>
                <a:gd name="T50" fmla="*/ 2236 w 7681"/>
                <a:gd name="T51" fmla="*/ 1177 h 3202"/>
                <a:gd name="T52" fmla="*/ 1926 w 7681"/>
                <a:gd name="T53" fmla="*/ 1417 h 3202"/>
                <a:gd name="T54" fmla="*/ 1433 w 7681"/>
                <a:gd name="T55" fmla="*/ 1637 h 3202"/>
                <a:gd name="T56" fmla="*/ 2407 w 7681"/>
                <a:gd name="T57" fmla="*/ 1788 h 3202"/>
                <a:gd name="T58" fmla="*/ 1920 w 7681"/>
                <a:gd name="T59" fmla="*/ 1881 h 3202"/>
                <a:gd name="T60" fmla="*/ 0 w 7681"/>
                <a:gd name="T61" fmla="*/ 1769 h 3202"/>
                <a:gd name="T62" fmla="*/ 1169 w 7681"/>
                <a:gd name="T63" fmla="*/ 2201 h 3202"/>
                <a:gd name="T64" fmla="*/ 806 w 7681"/>
                <a:gd name="T65" fmla="*/ 2281 h 3202"/>
                <a:gd name="T66" fmla="*/ 792 w 7681"/>
                <a:gd name="T67" fmla="*/ 2578 h 3202"/>
                <a:gd name="T68" fmla="*/ 1229 w 7681"/>
                <a:gd name="T69" fmla="*/ 2608 h 3202"/>
                <a:gd name="T70" fmla="*/ 1871 w 7681"/>
                <a:gd name="T71" fmla="*/ 2696 h 3202"/>
                <a:gd name="T72" fmla="*/ 2495 w 7681"/>
                <a:gd name="T73" fmla="*/ 2844 h 3202"/>
                <a:gd name="T74" fmla="*/ 2729 w 7681"/>
                <a:gd name="T75" fmla="*/ 2944 h 3202"/>
                <a:gd name="T76" fmla="*/ 2872 w 7681"/>
                <a:gd name="T77" fmla="*/ 3059 h 3202"/>
                <a:gd name="T78" fmla="*/ 3159 w 7681"/>
                <a:gd name="T79" fmla="*/ 3145 h 3202"/>
                <a:gd name="T80" fmla="*/ 4103 w 7681"/>
                <a:gd name="T81" fmla="*/ 3202 h 3202"/>
                <a:gd name="T82" fmla="*/ 5616 w 7681"/>
                <a:gd name="T83" fmla="*/ 3145 h 3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681" h="3202">
                  <a:moveTo>
                    <a:pt x="6037" y="3112"/>
                  </a:moveTo>
                  <a:lnTo>
                    <a:pt x="6189" y="3046"/>
                  </a:lnTo>
                  <a:lnTo>
                    <a:pt x="6384" y="2939"/>
                  </a:lnTo>
                  <a:lnTo>
                    <a:pt x="6836" y="2644"/>
                  </a:lnTo>
                  <a:lnTo>
                    <a:pt x="7259" y="2334"/>
                  </a:lnTo>
                  <a:lnTo>
                    <a:pt x="7418" y="2206"/>
                  </a:lnTo>
                  <a:lnTo>
                    <a:pt x="7517" y="2113"/>
                  </a:lnTo>
                  <a:lnTo>
                    <a:pt x="7625" y="2016"/>
                  </a:lnTo>
                  <a:lnTo>
                    <a:pt x="7677" y="1965"/>
                  </a:lnTo>
                  <a:lnTo>
                    <a:pt x="7681" y="1937"/>
                  </a:lnTo>
                  <a:lnTo>
                    <a:pt x="7664" y="1898"/>
                  </a:lnTo>
                  <a:lnTo>
                    <a:pt x="7567" y="1752"/>
                  </a:lnTo>
                  <a:lnTo>
                    <a:pt x="7457" y="1607"/>
                  </a:lnTo>
                  <a:lnTo>
                    <a:pt x="7278" y="1392"/>
                  </a:lnTo>
                  <a:lnTo>
                    <a:pt x="6802" y="856"/>
                  </a:lnTo>
                  <a:lnTo>
                    <a:pt x="6315" y="342"/>
                  </a:lnTo>
                  <a:lnTo>
                    <a:pt x="6120" y="154"/>
                  </a:lnTo>
                  <a:lnTo>
                    <a:pt x="5985" y="49"/>
                  </a:lnTo>
                  <a:lnTo>
                    <a:pt x="5916" y="24"/>
                  </a:lnTo>
                  <a:lnTo>
                    <a:pt x="5803" y="9"/>
                  </a:lnTo>
                  <a:lnTo>
                    <a:pt x="5658" y="0"/>
                  </a:lnTo>
                  <a:lnTo>
                    <a:pt x="5481" y="0"/>
                  </a:lnTo>
                  <a:lnTo>
                    <a:pt x="5063" y="17"/>
                  </a:lnTo>
                  <a:lnTo>
                    <a:pt x="4596" y="53"/>
                  </a:lnTo>
                  <a:lnTo>
                    <a:pt x="3703" y="140"/>
                  </a:lnTo>
                  <a:lnTo>
                    <a:pt x="3172" y="215"/>
                  </a:lnTo>
                  <a:lnTo>
                    <a:pt x="3007" y="245"/>
                  </a:lnTo>
                  <a:lnTo>
                    <a:pt x="2897" y="275"/>
                  </a:lnTo>
                  <a:lnTo>
                    <a:pt x="2862" y="298"/>
                  </a:lnTo>
                  <a:lnTo>
                    <a:pt x="2834" y="333"/>
                  </a:lnTo>
                  <a:lnTo>
                    <a:pt x="2796" y="454"/>
                  </a:lnTo>
                  <a:lnTo>
                    <a:pt x="2752" y="578"/>
                  </a:lnTo>
                  <a:lnTo>
                    <a:pt x="2691" y="669"/>
                  </a:lnTo>
                  <a:lnTo>
                    <a:pt x="2614" y="749"/>
                  </a:lnTo>
                  <a:lnTo>
                    <a:pt x="2763" y="730"/>
                  </a:lnTo>
                  <a:lnTo>
                    <a:pt x="2911" y="730"/>
                  </a:lnTo>
                  <a:lnTo>
                    <a:pt x="3054" y="740"/>
                  </a:lnTo>
                  <a:lnTo>
                    <a:pt x="3189" y="762"/>
                  </a:lnTo>
                  <a:lnTo>
                    <a:pt x="3412" y="808"/>
                  </a:lnTo>
                  <a:lnTo>
                    <a:pt x="3544" y="842"/>
                  </a:lnTo>
                  <a:lnTo>
                    <a:pt x="3458" y="996"/>
                  </a:lnTo>
                  <a:lnTo>
                    <a:pt x="3379" y="974"/>
                  </a:lnTo>
                  <a:lnTo>
                    <a:pt x="3258" y="949"/>
                  </a:lnTo>
                  <a:lnTo>
                    <a:pt x="2947" y="903"/>
                  </a:lnTo>
                  <a:lnTo>
                    <a:pt x="2537" y="850"/>
                  </a:lnTo>
                  <a:lnTo>
                    <a:pt x="2485" y="922"/>
                  </a:lnTo>
                  <a:lnTo>
                    <a:pt x="2430" y="979"/>
                  </a:lnTo>
                  <a:lnTo>
                    <a:pt x="2366" y="1032"/>
                  </a:lnTo>
                  <a:lnTo>
                    <a:pt x="3046" y="1169"/>
                  </a:lnTo>
                  <a:lnTo>
                    <a:pt x="2942" y="1288"/>
                  </a:lnTo>
                  <a:lnTo>
                    <a:pt x="2537" y="1227"/>
                  </a:lnTo>
                  <a:lnTo>
                    <a:pt x="2236" y="1177"/>
                  </a:lnTo>
                  <a:lnTo>
                    <a:pt x="2133" y="1268"/>
                  </a:lnTo>
                  <a:lnTo>
                    <a:pt x="1926" y="1417"/>
                  </a:lnTo>
                  <a:lnTo>
                    <a:pt x="1621" y="1571"/>
                  </a:lnTo>
                  <a:lnTo>
                    <a:pt x="1433" y="1637"/>
                  </a:lnTo>
                  <a:lnTo>
                    <a:pt x="1222" y="1692"/>
                  </a:lnTo>
                  <a:lnTo>
                    <a:pt x="2407" y="1788"/>
                  </a:lnTo>
                  <a:lnTo>
                    <a:pt x="2460" y="1881"/>
                  </a:lnTo>
                  <a:lnTo>
                    <a:pt x="1920" y="1881"/>
                  </a:lnTo>
                  <a:lnTo>
                    <a:pt x="1128" y="1847"/>
                  </a:lnTo>
                  <a:lnTo>
                    <a:pt x="0" y="1769"/>
                  </a:lnTo>
                  <a:lnTo>
                    <a:pt x="242" y="2079"/>
                  </a:lnTo>
                  <a:lnTo>
                    <a:pt x="1169" y="2201"/>
                  </a:lnTo>
                  <a:lnTo>
                    <a:pt x="1214" y="2278"/>
                  </a:lnTo>
                  <a:lnTo>
                    <a:pt x="806" y="2281"/>
                  </a:lnTo>
                  <a:lnTo>
                    <a:pt x="500" y="2269"/>
                  </a:lnTo>
                  <a:lnTo>
                    <a:pt x="792" y="2578"/>
                  </a:lnTo>
                  <a:lnTo>
                    <a:pt x="971" y="2583"/>
                  </a:lnTo>
                  <a:lnTo>
                    <a:pt x="1229" y="2608"/>
                  </a:lnTo>
                  <a:lnTo>
                    <a:pt x="1538" y="2644"/>
                  </a:lnTo>
                  <a:lnTo>
                    <a:pt x="1871" y="2696"/>
                  </a:lnTo>
                  <a:lnTo>
                    <a:pt x="2201" y="2762"/>
                  </a:lnTo>
                  <a:lnTo>
                    <a:pt x="2495" y="2844"/>
                  </a:lnTo>
                  <a:lnTo>
                    <a:pt x="2622" y="2891"/>
                  </a:lnTo>
                  <a:lnTo>
                    <a:pt x="2729" y="2944"/>
                  </a:lnTo>
                  <a:lnTo>
                    <a:pt x="2815" y="2998"/>
                  </a:lnTo>
                  <a:lnTo>
                    <a:pt x="2872" y="3059"/>
                  </a:lnTo>
                  <a:lnTo>
                    <a:pt x="2994" y="3106"/>
                  </a:lnTo>
                  <a:lnTo>
                    <a:pt x="3159" y="3145"/>
                  </a:lnTo>
                  <a:lnTo>
                    <a:pt x="3585" y="3192"/>
                  </a:lnTo>
                  <a:lnTo>
                    <a:pt x="4103" y="3202"/>
                  </a:lnTo>
                  <a:lnTo>
                    <a:pt x="4651" y="3194"/>
                  </a:lnTo>
                  <a:lnTo>
                    <a:pt x="5616" y="3145"/>
                  </a:lnTo>
                  <a:lnTo>
                    <a:pt x="6037" y="3112"/>
                  </a:lnTo>
                  <a:close/>
                </a:path>
              </a:pathLst>
            </a:custGeom>
            <a:solidFill>
              <a:srgbClr val="737373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9410" name="Freeform 18">
              <a:extLst>
                <a:ext uri="{FF2B5EF4-FFF2-40B4-BE49-F238E27FC236}">
                  <a16:creationId xmlns:a16="http://schemas.microsoft.com/office/drawing/2014/main" id="{E0E20A1E-FA4F-263A-2C36-DFFBB9B9D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3" y="2189"/>
              <a:ext cx="789" cy="677"/>
            </a:xfrm>
            <a:custGeom>
              <a:avLst/>
              <a:gdLst>
                <a:gd name="T0" fmla="*/ 1547 w 6313"/>
                <a:gd name="T1" fmla="*/ 115 h 5417"/>
                <a:gd name="T2" fmla="*/ 1852 w 6313"/>
                <a:gd name="T3" fmla="*/ 33 h 5417"/>
                <a:gd name="T4" fmla="*/ 1918 w 6313"/>
                <a:gd name="T5" fmla="*/ 0 h 5417"/>
                <a:gd name="T6" fmla="*/ 1924 w 6313"/>
                <a:gd name="T7" fmla="*/ 57 h 5417"/>
                <a:gd name="T8" fmla="*/ 1858 w 6313"/>
                <a:gd name="T9" fmla="*/ 464 h 5417"/>
                <a:gd name="T10" fmla="*/ 2139 w 6313"/>
                <a:gd name="T11" fmla="*/ 487 h 5417"/>
                <a:gd name="T12" fmla="*/ 2477 w 6313"/>
                <a:gd name="T13" fmla="*/ 561 h 5417"/>
                <a:gd name="T14" fmla="*/ 2815 w 6313"/>
                <a:gd name="T15" fmla="*/ 698 h 5417"/>
                <a:gd name="T16" fmla="*/ 3096 w 6313"/>
                <a:gd name="T17" fmla="*/ 913 h 5417"/>
                <a:gd name="T18" fmla="*/ 3555 w 6313"/>
                <a:gd name="T19" fmla="*/ 993 h 5417"/>
                <a:gd name="T20" fmla="*/ 4233 w 6313"/>
                <a:gd name="T21" fmla="*/ 1191 h 5417"/>
                <a:gd name="T22" fmla="*/ 4866 w 6313"/>
                <a:gd name="T23" fmla="*/ 1441 h 5417"/>
                <a:gd name="T24" fmla="*/ 5078 w 6313"/>
                <a:gd name="T25" fmla="*/ 1568 h 5417"/>
                <a:gd name="T26" fmla="*/ 5165 w 6313"/>
                <a:gd name="T27" fmla="*/ 1656 h 5417"/>
                <a:gd name="T28" fmla="*/ 5190 w 6313"/>
                <a:gd name="T29" fmla="*/ 1749 h 5417"/>
                <a:gd name="T30" fmla="*/ 5184 w 6313"/>
                <a:gd name="T31" fmla="*/ 2047 h 5417"/>
                <a:gd name="T32" fmla="*/ 5116 w 6313"/>
                <a:gd name="T33" fmla="*/ 2578 h 5417"/>
                <a:gd name="T34" fmla="*/ 4937 w 6313"/>
                <a:gd name="T35" fmla="*/ 3457 h 5417"/>
                <a:gd name="T36" fmla="*/ 4780 w 6313"/>
                <a:gd name="T37" fmla="*/ 4214 h 5417"/>
                <a:gd name="T38" fmla="*/ 5061 w 6313"/>
                <a:gd name="T39" fmla="*/ 4390 h 5417"/>
                <a:gd name="T40" fmla="*/ 5220 w 6313"/>
                <a:gd name="T41" fmla="*/ 4542 h 5417"/>
                <a:gd name="T42" fmla="*/ 5317 w 6313"/>
                <a:gd name="T43" fmla="*/ 4701 h 5417"/>
                <a:gd name="T44" fmla="*/ 5542 w 6313"/>
                <a:gd name="T45" fmla="*/ 4848 h 5417"/>
                <a:gd name="T46" fmla="*/ 6140 w 6313"/>
                <a:gd name="T47" fmla="*/ 5125 h 5417"/>
                <a:gd name="T48" fmla="*/ 6288 w 6313"/>
                <a:gd name="T49" fmla="*/ 5240 h 5417"/>
                <a:gd name="T50" fmla="*/ 5983 w 6313"/>
                <a:gd name="T51" fmla="*/ 5276 h 5417"/>
                <a:gd name="T52" fmla="*/ 5213 w 6313"/>
                <a:gd name="T53" fmla="*/ 5208 h 5417"/>
                <a:gd name="T54" fmla="*/ 5006 w 6313"/>
                <a:gd name="T55" fmla="*/ 5158 h 5417"/>
                <a:gd name="T56" fmla="*/ 4948 w 6313"/>
                <a:gd name="T57" fmla="*/ 5301 h 5417"/>
                <a:gd name="T58" fmla="*/ 4836 w 6313"/>
                <a:gd name="T59" fmla="*/ 5408 h 5417"/>
                <a:gd name="T60" fmla="*/ 4684 w 6313"/>
                <a:gd name="T61" fmla="*/ 5078 h 5417"/>
                <a:gd name="T62" fmla="*/ 4573 w 6313"/>
                <a:gd name="T63" fmla="*/ 4627 h 5417"/>
                <a:gd name="T64" fmla="*/ 4615 w 6313"/>
                <a:gd name="T65" fmla="*/ 4099 h 5417"/>
                <a:gd name="T66" fmla="*/ 4621 w 6313"/>
                <a:gd name="T67" fmla="*/ 3606 h 5417"/>
                <a:gd name="T68" fmla="*/ 4514 w 6313"/>
                <a:gd name="T69" fmla="*/ 3014 h 5417"/>
                <a:gd name="T70" fmla="*/ 4447 w 6313"/>
                <a:gd name="T71" fmla="*/ 2234 h 5417"/>
                <a:gd name="T72" fmla="*/ 4486 w 6313"/>
                <a:gd name="T73" fmla="*/ 1796 h 5417"/>
                <a:gd name="T74" fmla="*/ 3696 w 6313"/>
                <a:gd name="T75" fmla="*/ 1576 h 5417"/>
                <a:gd name="T76" fmla="*/ 2837 w 6313"/>
                <a:gd name="T77" fmla="*/ 1513 h 5417"/>
                <a:gd name="T78" fmla="*/ 1007 w 6313"/>
                <a:gd name="T79" fmla="*/ 2226 h 5417"/>
                <a:gd name="T80" fmla="*/ 603 w 6313"/>
                <a:gd name="T81" fmla="*/ 2407 h 5417"/>
                <a:gd name="T82" fmla="*/ 179 w 6313"/>
                <a:gd name="T83" fmla="*/ 2627 h 5417"/>
                <a:gd name="T84" fmla="*/ 33 w 6313"/>
                <a:gd name="T85" fmla="*/ 2641 h 5417"/>
                <a:gd name="T86" fmla="*/ 0 w 6313"/>
                <a:gd name="T87" fmla="*/ 2512 h 5417"/>
                <a:gd name="T88" fmla="*/ 133 w 6313"/>
                <a:gd name="T89" fmla="*/ 1714 h 5417"/>
                <a:gd name="T90" fmla="*/ 257 w 6313"/>
                <a:gd name="T91" fmla="*/ 1260 h 5417"/>
                <a:gd name="T92" fmla="*/ 430 w 6313"/>
                <a:gd name="T93" fmla="*/ 963 h 5417"/>
                <a:gd name="T94" fmla="*/ 900 w 6313"/>
                <a:gd name="T95" fmla="*/ 597 h 5417"/>
                <a:gd name="T96" fmla="*/ 1104 w 6313"/>
                <a:gd name="T97" fmla="*/ 390 h 5417"/>
                <a:gd name="T98" fmla="*/ 1255 w 6313"/>
                <a:gd name="T99" fmla="*/ 137 h 5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313" h="5417">
                  <a:moveTo>
                    <a:pt x="1255" y="137"/>
                  </a:moveTo>
                  <a:lnTo>
                    <a:pt x="1547" y="115"/>
                  </a:lnTo>
                  <a:lnTo>
                    <a:pt x="1737" y="76"/>
                  </a:lnTo>
                  <a:lnTo>
                    <a:pt x="1852" y="33"/>
                  </a:lnTo>
                  <a:lnTo>
                    <a:pt x="1910" y="0"/>
                  </a:lnTo>
                  <a:lnTo>
                    <a:pt x="1918" y="0"/>
                  </a:lnTo>
                  <a:lnTo>
                    <a:pt x="1924" y="11"/>
                  </a:lnTo>
                  <a:lnTo>
                    <a:pt x="1924" y="57"/>
                  </a:lnTo>
                  <a:lnTo>
                    <a:pt x="1901" y="219"/>
                  </a:lnTo>
                  <a:lnTo>
                    <a:pt x="1858" y="464"/>
                  </a:lnTo>
                  <a:lnTo>
                    <a:pt x="1987" y="470"/>
                  </a:lnTo>
                  <a:lnTo>
                    <a:pt x="2139" y="487"/>
                  </a:lnTo>
                  <a:lnTo>
                    <a:pt x="2303" y="514"/>
                  </a:lnTo>
                  <a:lnTo>
                    <a:pt x="2477" y="561"/>
                  </a:lnTo>
                  <a:lnTo>
                    <a:pt x="2651" y="622"/>
                  </a:lnTo>
                  <a:lnTo>
                    <a:pt x="2815" y="698"/>
                  </a:lnTo>
                  <a:lnTo>
                    <a:pt x="2967" y="795"/>
                  </a:lnTo>
                  <a:lnTo>
                    <a:pt x="3096" y="913"/>
                  </a:lnTo>
                  <a:lnTo>
                    <a:pt x="3283" y="935"/>
                  </a:lnTo>
                  <a:lnTo>
                    <a:pt x="3555" y="993"/>
                  </a:lnTo>
                  <a:lnTo>
                    <a:pt x="3883" y="1081"/>
                  </a:lnTo>
                  <a:lnTo>
                    <a:pt x="4233" y="1191"/>
                  </a:lnTo>
                  <a:lnTo>
                    <a:pt x="4571" y="1311"/>
                  </a:lnTo>
                  <a:lnTo>
                    <a:pt x="4866" y="1441"/>
                  </a:lnTo>
                  <a:lnTo>
                    <a:pt x="4984" y="1505"/>
                  </a:lnTo>
                  <a:lnTo>
                    <a:pt x="5078" y="1568"/>
                  </a:lnTo>
                  <a:lnTo>
                    <a:pt x="5144" y="1629"/>
                  </a:lnTo>
                  <a:lnTo>
                    <a:pt x="5165" y="1656"/>
                  </a:lnTo>
                  <a:lnTo>
                    <a:pt x="5177" y="1686"/>
                  </a:lnTo>
                  <a:lnTo>
                    <a:pt x="5190" y="1749"/>
                  </a:lnTo>
                  <a:lnTo>
                    <a:pt x="5193" y="1834"/>
                  </a:lnTo>
                  <a:lnTo>
                    <a:pt x="5184" y="2047"/>
                  </a:lnTo>
                  <a:lnTo>
                    <a:pt x="5157" y="2302"/>
                  </a:lnTo>
                  <a:lnTo>
                    <a:pt x="5116" y="2578"/>
                  </a:lnTo>
                  <a:lnTo>
                    <a:pt x="5017" y="3105"/>
                  </a:lnTo>
                  <a:lnTo>
                    <a:pt x="4937" y="3457"/>
                  </a:lnTo>
                  <a:lnTo>
                    <a:pt x="4832" y="3939"/>
                  </a:lnTo>
                  <a:lnTo>
                    <a:pt x="4780" y="4214"/>
                  </a:lnTo>
                  <a:lnTo>
                    <a:pt x="4967" y="4321"/>
                  </a:lnTo>
                  <a:lnTo>
                    <a:pt x="5061" y="4390"/>
                  </a:lnTo>
                  <a:lnTo>
                    <a:pt x="5146" y="4465"/>
                  </a:lnTo>
                  <a:lnTo>
                    <a:pt x="5220" y="4542"/>
                  </a:lnTo>
                  <a:lnTo>
                    <a:pt x="5278" y="4622"/>
                  </a:lnTo>
                  <a:lnTo>
                    <a:pt x="5317" y="4701"/>
                  </a:lnTo>
                  <a:lnTo>
                    <a:pt x="5331" y="4781"/>
                  </a:lnTo>
                  <a:lnTo>
                    <a:pt x="5542" y="4848"/>
                  </a:lnTo>
                  <a:lnTo>
                    <a:pt x="5848" y="4971"/>
                  </a:lnTo>
                  <a:lnTo>
                    <a:pt x="6140" y="5125"/>
                  </a:lnTo>
                  <a:lnTo>
                    <a:pt x="6250" y="5202"/>
                  </a:lnTo>
                  <a:lnTo>
                    <a:pt x="6288" y="5240"/>
                  </a:lnTo>
                  <a:lnTo>
                    <a:pt x="6313" y="5280"/>
                  </a:lnTo>
                  <a:lnTo>
                    <a:pt x="5983" y="5276"/>
                  </a:lnTo>
                  <a:lnTo>
                    <a:pt x="5576" y="5251"/>
                  </a:lnTo>
                  <a:lnTo>
                    <a:pt x="5213" y="5208"/>
                  </a:lnTo>
                  <a:lnTo>
                    <a:pt x="5083" y="5183"/>
                  </a:lnTo>
                  <a:lnTo>
                    <a:pt x="5006" y="5158"/>
                  </a:lnTo>
                  <a:lnTo>
                    <a:pt x="4978" y="5238"/>
                  </a:lnTo>
                  <a:lnTo>
                    <a:pt x="4948" y="5301"/>
                  </a:lnTo>
                  <a:lnTo>
                    <a:pt x="4885" y="5379"/>
                  </a:lnTo>
                  <a:lnTo>
                    <a:pt x="4836" y="5408"/>
                  </a:lnTo>
                  <a:lnTo>
                    <a:pt x="4816" y="5417"/>
                  </a:lnTo>
                  <a:lnTo>
                    <a:pt x="4684" y="5078"/>
                  </a:lnTo>
                  <a:lnTo>
                    <a:pt x="4613" y="4850"/>
                  </a:lnTo>
                  <a:lnTo>
                    <a:pt x="4573" y="4627"/>
                  </a:lnTo>
                  <a:lnTo>
                    <a:pt x="4585" y="4388"/>
                  </a:lnTo>
                  <a:lnTo>
                    <a:pt x="4615" y="4099"/>
                  </a:lnTo>
                  <a:lnTo>
                    <a:pt x="4632" y="3775"/>
                  </a:lnTo>
                  <a:lnTo>
                    <a:pt x="4621" y="3606"/>
                  </a:lnTo>
                  <a:lnTo>
                    <a:pt x="4593" y="3438"/>
                  </a:lnTo>
                  <a:lnTo>
                    <a:pt x="4514" y="3014"/>
                  </a:lnTo>
                  <a:lnTo>
                    <a:pt x="4455" y="2495"/>
                  </a:lnTo>
                  <a:lnTo>
                    <a:pt x="4447" y="2234"/>
                  </a:lnTo>
                  <a:lnTo>
                    <a:pt x="4455" y="1996"/>
                  </a:lnTo>
                  <a:lnTo>
                    <a:pt x="4486" y="1796"/>
                  </a:lnTo>
                  <a:lnTo>
                    <a:pt x="4541" y="1650"/>
                  </a:lnTo>
                  <a:lnTo>
                    <a:pt x="3696" y="1576"/>
                  </a:lnTo>
                  <a:lnTo>
                    <a:pt x="3226" y="1537"/>
                  </a:lnTo>
                  <a:lnTo>
                    <a:pt x="2837" y="1513"/>
                  </a:lnTo>
                  <a:lnTo>
                    <a:pt x="1657" y="1962"/>
                  </a:lnTo>
                  <a:lnTo>
                    <a:pt x="1007" y="2226"/>
                  </a:lnTo>
                  <a:lnTo>
                    <a:pt x="759" y="2329"/>
                  </a:lnTo>
                  <a:lnTo>
                    <a:pt x="603" y="2407"/>
                  </a:lnTo>
                  <a:lnTo>
                    <a:pt x="386" y="2528"/>
                  </a:lnTo>
                  <a:lnTo>
                    <a:pt x="179" y="2627"/>
                  </a:lnTo>
                  <a:lnTo>
                    <a:pt x="97" y="2649"/>
                  </a:lnTo>
                  <a:lnTo>
                    <a:pt x="33" y="2641"/>
                  </a:lnTo>
                  <a:lnTo>
                    <a:pt x="0" y="2597"/>
                  </a:lnTo>
                  <a:lnTo>
                    <a:pt x="0" y="2512"/>
                  </a:lnTo>
                  <a:lnTo>
                    <a:pt x="53" y="2179"/>
                  </a:lnTo>
                  <a:lnTo>
                    <a:pt x="133" y="1714"/>
                  </a:lnTo>
                  <a:lnTo>
                    <a:pt x="187" y="1474"/>
                  </a:lnTo>
                  <a:lnTo>
                    <a:pt x="257" y="1260"/>
                  </a:lnTo>
                  <a:lnTo>
                    <a:pt x="336" y="1081"/>
                  </a:lnTo>
                  <a:lnTo>
                    <a:pt x="430" y="963"/>
                  </a:lnTo>
                  <a:lnTo>
                    <a:pt x="669" y="778"/>
                  </a:lnTo>
                  <a:lnTo>
                    <a:pt x="900" y="597"/>
                  </a:lnTo>
                  <a:lnTo>
                    <a:pt x="1007" y="497"/>
                  </a:lnTo>
                  <a:lnTo>
                    <a:pt x="1104" y="390"/>
                  </a:lnTo>
                  <a:lnTo>
                    <a:pt x="1189" y="272"/>
                  </a:lnTo>
                  <a:lnTo>
                    <a:pt x="1255" y="137"/>
                  </a:lnTo>
                  <a:close/>
                </a:path>
              </a:pathLst>
            </a:cu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9411" name="Freeform 19">
              <a:extLst>
                <a:ext uri="{FF2B5EF4-FFF2-40B4-BE49-F238E27FC236}">
                  <a16:creationId xmlns:a16="http://schemas.microsoft.com/office/drawing/2014/main" id="{161A3254-B322-E0FA-6820-C079950A6F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5" y="2249"/>
              <a:ext cx="476" cy="583"/>
            </a:xfrm>
            <a:custGeom>
              <a:avLst/>
              <a:gdLst>
                <a:gd name="T0" fmla="*/ 3294 w 3805"/>
                <a:gd name="T1" fmla="*/ 1216 h 4660"/>
                <a:gd name="T2" fmla="*/ 2011 w 3805"/>
                <a:gd name="T3" fmla="*/ 1745 h 4660"/>
                <a:gd name="T4" fmla="*/ 1406 w 3805"/>
                <a:gd name="T5" fmla="*/ 2047 h 4660"/>
                <a:gd name="T6" fmla="*/ 1117 w 3805"/>
                <a:gd name="T7" fmla="*/ 2168 h 4660"/>
                <a:gd name="T8" fmla="*/ 1020 w 3805"/>
                <a:gd name="T9" fmla="*/ 2116 h 4660"/>
                <a:gd name="T10" fmla="*/ 1023 w 3805"/>
                <a:gd name="T11" fmla="*/ 1937 h 4660"/>
                <a:gd name="T12" fmla="*/ 1089 w 3805"/>
                <a:gd name="T13" fmla="*/ 1700 h 4660"/>
                <a:gd name="T14" fmla="*/ 1323 w 3805"/>
                <a:gd name="T15" fmla="*/ 1268 h 4660"/>
                <a:gd name="T16" fmla="*/ 1827 w 3805"/>
                <a:gd name="T17" fmla="*/ 652 h 4660"/>
                <a:gd name="T18" fmla="*/ 2295 w 3805"/>
                <a:gd name="T19" fmla="*/ 256 h 4660"/>
                <a:gd name="T20" fmla="*/ 2628 w 3805"/>
                <a:gd name="T21" fmla="*/ 66 h 4660"/>
                <a:gd name="T22" fmla="*/ 2350 w 3805"/>
                <a:gd name="T23" fmla="*/ 149 h 4660"/>
                <a:gd name="T24" fmla="*/ 1003 w 3805"/>
                <a:gd name="T25" fmla="*/ 636 h 4660"/>
                <a:gd name="T26" fmla="*/ 591 w 3805"/>
                <a:gd name="T27" fmla="*/ 756 h 4660"/>
                <a:gd name="T28" fmla="*/ 445 w 3805"/>
                <a:gd name="T29" fmla="*/ 839 h 4660"/>
                <a:gd name="T30" fmla="*/ 377 w 3805"/>
                <a:gd name="T31" fmla="*/ 999 h 4660"/>
                <a:gd name="T32" fmla="*/ 365 w 3805"/>
                <a:gd name="T33" fmla="*/ 1359 h 4660"/>
                <a:gd name="T34" fmla="*/ 179 w 3805"/>
                <a:gd name="T35" fmla="*/ 1662 h 4660"/>
                <a:gd name="T36" fmla="*/ 30 w 3805"/>
                <a:gd name="T37" fmla="*/ 2094 h 4660"/>
                <a:gd name="T38" fmla="*/ 8 w 3805"/>
                <a:gd name="T39" fmla="*/ 2633 h 4660"/>
                <a:gd name="T40" fmla="*/ 194 w 3805"/>
                <a:gd name="T41" fmla="*/ 3269 h 4660"/>
                <a:gd name="T42" fmla="*/ 624 w 3805"/>
                <a:gd name="T43" fmla="*/ 4055 h 4660"/>
                <a:gd name="T44" fmla="*/ 935 w 3805"/>
                <a:gd name="T45" fmla="*/ 4454 h 4660"/>
                <a:gd name="T46" fmla="*/ 1138 w 3805"/>
                <a:gd name="T47" fmla="*/ 4603 h 4660"/>
                <a:gd name="T48" fmla="*/ 1364 w 3805"/>
                <a:gd name="T49" fmla="*/ 4660 h 4660"/>
                <a:gd name="T50" fmla="*/ 1458 w 3805"/>
                <a:gd name="T51" fmla="*/ 4599 h 4660"/>
                <a:gd name="T52" fmla="*/ 1268 w 3805"/>
                <a:gd name="T53" fmla="*/ 4432 h 4660"/>
                <a:gd name="T54" fmla="*/ 1136 w 3805"/>
                <a:gd name="T55" fmla="*/ 4148 h 4660"/>
                <a:gd name="T56" fmla="*/ 1142 w 3805"/>
                <a:gd name="T57" fmla="*/ 3859 h 4660"/>
                <a:gd name="T58" fmla="*/ 1279 w 3805"/>
                <a:gd name="T59" fmla="*/ 3629 h 4660"/>
                <a:gd name="T60" fmla="*/ 1490 w 3805"/>
                <a:gd name="T61" fmla="*/ 3488 h 4660"/>
                <a:gd name="T62" fmla="*/ 1692 w 3805"/>
                <a:gd name="T63" fmla="*/ 3431 h 4660"/>
                <a:gd name="T64" fmla="*/ 1887 w 3805"/>
                <a:gd name="T65" fmla="*/ 3433 h 4660"/>
                <a:gd name="T66" fmla="*/ 2071 w 3805"/>
                <a:gd name="T67" fmla="*/ 3486 h 4660"/>
                <a:gd name="T68" fmla="*/ 2245 w 3805"/>
                <a:gd name="T69" fmla="*/ 3568 h 4660"/>
                <a:gd name="T70" fmla="*/ 2672 w 3805"/>
                <a:gd name="T71" fmla="*/ 3819 h 4660"/>
                <a:gd name="T72" fmla="*/ 2638 w 3805"/>
                <a:gd name="T73" fmla="*/ 3646 h 4660"/>
                <a:gd name="T74" fmla="*/ 2575 w 3805"/>
                <a:gd name="T75" fmla="*/ 3486 h 4660"/>
                <a:gd name="T76" fmla="*/ 2474 w 3805"/>
                <a:gd name="T77" fmla="*/ 3318 h 4660"/>
                <a:gd name="T78" fmla="*/ 2320 w 3805"/>
                <a:gd name="T79" fmla="*/ 3174 h 4660"/>
                <a:gd name="T80" fmla="*/ 2101 w 3805"/>
                <a:gd name="T81" fmla="*/ 3075 h 4660"/>
                <a:gd name="T82" fmla="*/ 1967 w 3805"/>
                <a:gd name="T83" fmla="*/ 3051 h 4660"/>
                <a:gd name="T84" fmla="*/ 1813 w 3805"/>
                <a:gd name="T85" fmla="*/ 3048 h 4660"/>
                <a:gd name="T86" fmla="*/ 1444 w 3805"/>
                <a:gd name="T87" fmla="*/ 3117 h 4660"/>
                <a:gd name="T88" fmla="*/ 900 w 3805"/>
                <a:gd name="T89" fmla="*/ 2908 h 4660"/>
                <a:gd name="T90" fmla="*/ 1372 w 3805"/>
                <a:gd name="T91" fmla="*/ 2484 h 4660"/>
                <a:gd name="T92" fmla="*/ 2107 w 3805"/>
                <a:gd name="T93" fmla="*/ 1923 h 4660"/>
                <a:gd name="T94" fmla="*/ 2748 w 3805"/>
                <a:gd name="T95" fmla="*/ 1508 h 4660"/>
                <a:gd name="T96" fmla="*/ 3184 w 3805"/>
                <a:gd name="T97" fmla="*/ 1271 h 4660"/>
                <a:gd name="T98" fmla="*/ 3607 w 3805"/>
                <a:gd name="T99" fmla="*/ 1092 h 4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805" h="4660">
                  <a:moveTo>
                    <a:pt x="3805" y="1032"/>
                  </a:moveTo>
                  <a:lnTo>
                    <a:pt x="3294" y="1216"/>
                  </a:lnTo>
                  <a:lnTo>
                    <a:pt x="2630" y="1481"/>
                  </a:lnTo>
                  <a:lnTo>
                    <a:pt x="2011" y="1745"/>
                  </a:lnTo>
                  <a:lnTo>
                    <a:pt x="1623" y="1926"/>
                  </a:lnTo>
                  <a:lnTo>
                    <a:pt x="1406" y="2047"/>
                  </a:lnTo>
                  <a:lnTo>
                    <a:pt x="1199" y="2146"/>
                  </a:lnTo>
                  <a:lnTo>
                    <a:pt x="1117" y="2168"/>
                  </a:lnTo>
                  <a:lnTo>
                    <a:pt x="1053" y="2160"/>
                  </a:lnTo>
                  <a:lnTo>
                    <a:pt x="1020" y="2116"/>
                  </a:lnTo>
                  <a:lnTo>
                    <a:pt x="1020" y="2031"/>
                  </a:lnTo>
                  <a:lnTo>
                    <a:pt x="1023" y="1937"/>
                  </a:lnTo>
                  <a:lnTo>
                    <a:pt x="1045" y="1827"/>
                  </a:lnTo>
                  <a:lnTo>
                    <a:pt x="1089" y="1700"/>
                  </a:lnTo>
                  <a:lnTo>
                    <a:pt x="1149" y="1566"/>
                  </a:lnTo>
                  <a:lnTo>
                    <a:pt x="1323" y="1268"/>
                  </a:lnTo>
                  <a:lnTo>
                    <a:pt x="1551" y="957"/>
                  </a:lnTo>
                  <a:lnTo>
                    <a:pt x="1827" y="652"/>
                  </a:lnTo>
                  <a:lnTo>
                    <a:pt x="2132" y="377"/>
                  </a:lnTo>
                  <a:lnTo>
                    <a:pt x="2295" y="256"/>
                  </a:lnTo>
                  <a:lnTo>
                    <a:pt x="2459" y="151"/>
                  </a:lnTo>
                  <a:lnTo>
                    <a:pt x="2628" y="66"/>
                  </a:lnTo>
                  <a:lnTo>
                    <a:pt x="2792" y="0"/>
                  </a:lnTo>
                  <a:lnTo>
                    <a:pt x="2350" y="149"/>
                  </a:lnTo>
                  <a:lnTo>
                    <a:pt x="1673" y="398"/>
                  </a:lnTo>
                  <a:lnTo>
                    <a:pt x="1003" y="636"/>
                  </a:lnTo>
                  <a:lnTo>
                    <a:pt x="750" y="716"/>
                  </a:lnTo>
                  <a:lnTo>
                    <a:pt x="591" y="756"/>
                  </a:lnTo>
                  <a:lnTo>
                    <a:pt x="506" y="784"/>
                  </a:lnTo>
                  <a:lnTo>
                    <a:pt x="445" y="839"/>
                  </a:lnTo>
                  <a:lnTo>
                    <a:pt x="404" y="910"/>
                  </a:lnTo>
                  <a:lnTo>
                    <a:pt x="377" y="999"/>
                  </a:lnTo>
                  <a:lnTo>
                    <a:pt x="357" y="1188"/>
                  </a:lnTo>
                  <a:lnTo>
                    <a:pt x="365" y="1359"/>
                  </a:lnTo>
                  <a:lnTo>
                    <a:pt x="272" y="1494"/>
                  </a:lnTo>
                  <a:lnTo>
                    <a:pt x="179" y="1662"/>
                  </a:lnTo>
                  <a:lnTo>
                    <a:pt x="93" y="1863"/>
                  </a:lnTo>
                  <a:lnTo>
                    <a:pt x="30" y="2094"/>
                  </a:lnTo>
                  <a:lnTo>
                    <a:pt x="0" y="2350"/>
                  </a:lnTo>
                  <a:lnTo>
                    <a:pt x="8" y="2633"/>
                  </a:lnTo>
                  <a:lnTo>
                    <a:pt x="68" y="2942"/>
                  </a:lnTo>
                  <a:lnTo>
                    <a:pt x="194" y="3269"/>
                  </a:lnTo>
                  <a:lnTo>
                    <a:pt x="426" y="3720"/>
                  </a:lnTo>
                  <a:lnTo>
                    <a:pt x="624" y="4055"/>
                  </a:lnTo>
                  <a:lnTo>
                    <a:pt x="792" y="4295"/>
                  </a:lnTo>
                  <a:lnTo>
                    <a:pt x="935" y="4454"/>
                  </a:lnTo>
                  <a:lnTo>
                    <a:pt x="1067" y="4565"/>
                  </a:lnTo>
                  <a:lnTo>
                    <a:pt x="1138" y="4603"/>
                  </a:lnTo>
                  <a:lnTo>
                    <a:pt x="1210" y="4633"/>
                  </a:lnTo>
                  <a:lnTo>
                    <a:pt x="1364" y="4660"/>
                  </a:lnTo>
                  <a:lnTo>
                    <a:pt x="1535" y="4644"/>
                  </a:lnTo>
                  <a:lnTo>
                    <a:pt x="1458" y="4599"/>
                  </a:lnTo>
                  <a:lnTo>
                    <a:pt x="1386" y="4550"/>
                  </a:lnTo>
                  <a:lnTo>
                    <a:pt x="1268" y="4432"/>
                  </a:lnTo>
                  <a:lnTo>
                    <a:pt x="1185" y="4295"/>
                  </a:lnTo>
                  <a:lnTo>
                    <a:pt x="1136" y="4148"/>
                  </a:lnTo>
                  <a:lnTo>
                    <a:pt x="1122" y="4000"/>
                  </a:lnTo>
                  <a:lnTo>
                    <a:pt x="1142" y="3859"/>
                  </a:lnTo>
                  <a:lnTo>
                    <a:pt x="1193" y="3733"/>
                  </a:lnTo>
                  <a:lnTo>
                    <a:pt x="1279" y="3629"/>
                  </a:lnTo>
                  <a:lnTo>
                    <a:pt x="1386" y="3547"/>
                  </a:lnTo>
                  <a:lnTo>
                    <a:pt x="1490" y="3488"/>
                  </a:lnTo>
                  <a:lnTo>
                    <a:pt x="1593" y="3450"/>
                  </a:lnTo>
                  <a:lnTo>
                    <a:pt x="1692" y="3431"/>
                  </a:lnTo>
                  <a:lnTo>
                    <a:pt x="1791" y="3425"/>
                  </a:lnTo>
                  <a:lnTo>
                    <a:pt x="1887" y="3433"/>
                  </a:lnTo>
                  <a:lnTo>
                    <a:pt x="1981" y="3456"/>
                  </a:lnTo>
                  <a:lnTo>
                    <a:pt x="2071" y="3486"/>
                  </a:lnTo>
                  <a:lnTo>
                    <a:pt x="2160" y="3524"/>
                  </a:lnTo>
                  <a:lnTo>
                    <a:pt x="2245" y="3568"/>
                  </a:lnTo>
                  <a:lnTo>
                    <a:pt x="2404" y="3661"/>
                  </a:lnTo>
                  <a:lnTo>
                    <a:pt x="2672" y="3819"/>
                  </a:lnTo>
                  <a:lnTo>
                    <a:pt x="2655" y="3714"/>
                  </a:lnTo>
                  <a:lnTo>
                    <a:pt x="2638" y="3646"/>
                  </a:lnTo>
                  <a:lnTo>
                    <a:pt x="2611" y="3568"/>
                  </a:lnTo>
                  <a:lnTo>
                    <a:pt x="2575" y="3486"/>
                  </a:lnTo>
                  <a:lnTo>
                    <a:pt x="2531" y="3400"/>
                  </a:lnTo>
                  <a:lnTo>
                    <a:pt x="2474" y="3318"/>
                  </a:lnTo>
                  <a:lnTo>
                    <a:pt x="2402" y="3244"/>
                  </a:lnTo>
                  <a:lnTo>
                    <a:pt x="2320" y="3174"/>
                  </a:lnTo>
                  <a:lnTo>
                    <a:pt x="2217" y="3117"/>
                  </a:lnTo>
                  <a:lnTo>
                    <a:pt x="2101" y="3075"/>
                  </a:lnTo>
                  <a:lnTo>
                    <a:pt x="2038" y="3060"/>
                  </a:lnTo>
                  <a:lnTo>
                    <a:pt x="1967" y="3051"/>
                  </a:lnTo>
                  <a:lnTo>
                    <a:pt x="1893" y="3045"/>
                  </a:lnTo>
                  <a:lnTo>
                    <a:pt x="1813" y="3048"/>
                  </a:lnTo>
                  <a:lnTo>
                    <a:pt x="1639" y="3070"/>
                  </a:lnTo>
                  <a:lnTo>
                    <a:pt x="1444" y="3117"/>
                  </a:lnTo>
                  <a:lnTo>
                    <a:pt x="1227" y="3199"/>
                  </a:lnTo>
                  <a:lnTo>
                    <a:pt x="900" y="2908"/>
                  </a:lnTo>
                  <a:lnTo>
                    <a:pt x="1094" y="2723"/>
                  </a:lnTo>
                  <a:lnTo>
                    <a:pt x="1372" y="2484"/>
                  </a:lnTo>
                  <a:lnTo>
                    <a:pt x="1716" y="2212"/>
                  </a:lnTo>
                  <a:lnTo>
                    <a:pt x="2107" y="1923"/>
                  </a:lnTo>
                  <a:lnTo>
                    <a:pt x="2531" y="1640"/>
                  </a:lnTo>
                  <a:lnTo>
                    <a:pt x="2748" y="1508"/>
                  </a:lnTo>
                  <a:lnTo>
                    <a:pt x="2965" y="1384"/>
                  </a:lnTo>
                  <a:lnTo>
                    <a:pt x="3184" y="1271"/>
                  </a:lnTo>
                  <a:lnTo>
                    <a:pt x="3397" y="1175"/>
                  </a:lnTo>
                  <a:lnTo>
                    <a:pt x="3607" y="1092"/>
                  </a:lnTo>
                  <a:lnTo>
                    <a:pt x="3805" y="1032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9412" name="Freeform 20">
              <a:extLst>
                <a:ext uri="{FF2B5EF4-FFF2-40B4-BE49-F238E27FC236}">
                  <a16:creationId xmlns:a16="http://schemas.microsoft.com/office/drawing/2014/main" id="{09F14F10-4250-B824-EFC2-73D5BE2EE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2378"/>
              <a:ext cx="329" cy="64"/>
            </a:xfrm>
            <a:custGeom>
              <a:avLst/>
              <a:gdLst>
                <a:gd name="T0" fmla="*/ 2631 w 2631"/>
                <a:gd name="T1" fmla="*/ 0 h 511"/>
                <a:gd name="T2" fmla="*/ 1429 w 2631"/>
                <a:gd name="T3" fmla="*/ 0 h 511"/>
                <a:gd name="T4" fmla="*/ 1310 w 2631"/>
                <a:gd name="T5" fmla="*/ 121 h 511"/>
                <a:gd name="T6" fmla="*/ 1156 w 2631"/>
                <a:gd name="T7" fmla="*/ 230 h 511"/>
                <a:gd name="T8" fmla="*/ 977 w 2631"/>
                <a:gd name="T9" fmla="*/ 325 h 511"/>
                <a:gd name="T10" fmla="*/ 779 w 2631"/>
                <a:gd name="T11" fmla="*/ 405 h 511"/>
                <a:gd name="T12" fmla="*/ 573 w 2631"/>
                <a:gd name="T13" fmla="*/ 462 h 511"/>
                <a:gd name="T14" fmla="*/ 369 w 2631"/>
                <a:gd name="T15" fmla="*/ 498 h 511"/>
                <a:gd name="T16" fmla="*/ 173 w 2631"/>
                <a:gd name="T17" fmla="*/ 511 h 511"/>
                <a:gd name="T18" fmla="*/ 0 w 2631"/>
                <a:gd name="T19" fmla="*/ 500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1" h="511">
                  <a:moveTo>
                    <a:pt x="2631" y="0"/>
                  </a:moveTo>
                  <a:lnTo>
                    <a:pt x="1429" y="0"/>
                  </a:lnTo>
                  <a:lnTo>
                    <a:pt x="1310" y="121"/>
                  </a:lnTo>
                  <a:lnTo>
                    <a:pt x="1156" y="230"/>
                  </a:lnTo>
                  <a:lnTo>
                    <a:pt x="977" y="325"/>
                  </a:lnTo>
                  <a:lnTo>
                    <a:pt x="779" y="405"/>
                  </a:lnTo>
                  <a:lnTo>
                    <a:pt x="573" y="462"/>
                  </a:lnTo>
                  <a:lnTo>
                    <a:pt x="369" y="498"/>
                  </a:lnTo>
                  <a:lnTo>
                    <a:pt x="173" y="511"/>
                  </a:lnTo>
                  <a:lnTo>
                    <a:pt x="0" y="500"/>
                  </a:lnTo>
                </a:path>
              </a:pathLst>
            </a:cu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13" name="Freeform 21">
              <a:extLst>
                <a:ext uri="{FF2B5EF4-FFF2-40B4-BE49-F238E27FC236}">
                  <a16:creationId xmlns:a16="http://schemas.microsoft.com/office/drawing/2014/main" id="{C0BD2464-49F4-9A40-739F-FE4A4613B6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6" y="2613"/>
              <a:ext cx="265" cy="148"/>
            </a:xfrm>
            <a:custGeom>
              <a:avLst/>
              <a:gdLst>
                <a:gd name="T0" fmla="*/ 1773 w 2116"/>
                <a:gd name="T1" fmla="*/ 0 h 1185"/>
                <a:gd name="T2" fmla="*/ 2116 w 2116"/>
                <a:gd name="T3" fmla="*/ 344 h 1185"/>
                <a:gd name="T4" fmla="*/ 1748 w 2116"/>
                <a:gd name="T5" fmla="*/ 548 h 1185"/>
                <a:gd name="T6" fmla="*/ 1194 w 2116"/>
                <a:gd name="T7" fmla="*/ 814 h 1185"/>
                <a:gd name="T8" fmla="*/ 363 w 2116"/>
                <a:gd name="T9" fmla="*/ 1185 h 1185"/>
                <a:gd name="T10" fmla="*/ 0 w 2116"/>
                <a:gd name="T11" fmla="*/ 773 h 1185"/>
                <a:gd name="T12" fmla="*/ 121 w 2116"/>
                <a:gd name="T13" fmla="*/ 746 h 1185"/>
                <a:gd name="T14" fmla="*/ 338 w 2116"/>
                <a:gd name="T15" fmla="*/ 671 h 1185"/>
                <a:gd name="T16" fmla="*/ 933 w 2116"/>
                <a:gd name="T17" fmla="*/ 437 h 1185"/>
                <a:gd name="T18" fmla="*/ 1503 w 2116"/>
                <a:gd name="T19" fmla="*/ 179 h 1185"/>
                <a:gd name="T20" fmla="*/ 1693 w 2116"/>
                <a:gd name="T21" fmla="*/ 72 h 1185"/>
                <a:gd name="T22" fmla="*/ 1750 w 2116"/>
                <a:gd name="T23" fmla="*/ 30 h 1185"/>
                <a:gd name="T24" fmla="*/ 1773 w 2116"/>
                <a:gd name="T25" fmla="*/ 0 h 1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16" h="1185">
                  <a:moveTo>
                    <a:pt x="1773" y="0"/>
                  </a:moveTo>
                  <a:lnTo>
                    <a:pt x="2116" y="344"/>
                  </a:lnTo>
                  <a:lnTo>
                    <a:pt x="1748" y="548"/>
                  </a:lnTo>
                  <a:lnTo>
                    <a:pt x="1194" y="814"/>
                  </a:lnTo>
                  <a:lnTo>
                    <a:pt x="363" y="1185"/>
                  </a:lnTo>
                  <a:lnTo>
                    <a:pt x="0" y="773"/>
                  </a:lnTo>
                  <a:lnTo>
                    <a:pt x="121" y="746"/>
                  </a:lnTo>
                  <a:lnTo>
                    <a:pt x="338" y="671"/>
                  </a:lnTo>
                  <a:lnTo>
                    <a:pt x="933" y="437"/>
                  </a:lnTo>
                  <a:lnTo>
                    <a:pt x="1503" y="179"/>
                  </a:lnTo>
                  <a:lnTo>
                    <a:pt x="1693" y="72"/>
                  </a:lnTo>
                  <a:lnTo>
                    <a:pt x="1750" y="30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rgbClr val="FFFFFF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9414" name="Freeform 22">
              <a:extLst>
                <a:ext uri="{FF2B5EF4-FFF2-40B4-BE49-F238E27FC236}">
                  <a16:creationId xmlns:a16="http://schemas.microsoft.com/office/drawing/2014/main" id="{E82C7AAD-4CD3-520C-766D-3717D46545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6" y="2630"/>
              <a:ext cx="134" cy="79"/>
            </a:xfrm>
            <a:custGeom>
              <a:avLst/>
              <a:gdLst>
                <a:gd name="T0" fmla="*/ 0 w 1067"/>
                <a:gd name="T1" fmla="*/ 636 h 636"/>
                <a:gd name="T2" fmla="*/ 64 w 1067"/>
                <a:gd name="T3" fmla="*/ 573 h 636"/>
                <a:gd name="T4" fmla="*/ 163 w 1067"/>
                <a:gd name="T5" fmla="*/ 490 h 636"/>
                <a:gd name="T6" fmla="*/ 437 w 1067"/>
                <a:gd name="T7" fmla="*/ 298 h 636"/>
                <a:gd name="T8" fmla="*/ 734 w 1067"/>
                <a:gd name="T9" fmla="*/ 116 h 636"/>
                <a:gd name="T10" fmla="*/ 864 w 1067"/>
                <a:gd name="T11" fmla="*/ 45 h 636"/>
                <a:gd name="T12" fmla="*/ 963 w 1067"/>
                <a:gd name="T13" fmla="*/ 0 h 636"/>
                <a:gd name="T14" fmla="*/ 1067 w 1067"/>
                <a:gd name="T15" fmla="*/ 224 h 636"/>
                <a:gd name="T16" fmla="*/ 856 w 1067"/>
                <a:gd name="T17" fmla="*/ 323 h 636"/>
                <a:gd name="T18" fmla="*/ 515 w 1067"/>
                <a:gd name="T19" fmla="*/ 462 h 636"/>
                <a:gd name="T20" fmla="*/ 184 w 1067"/>
                <a:gd name="T21" fmla="*/ 584 h 636"/>
                <a:gd name="T22" fmla="*/ 0 w 1067"/>
                <a:gd name="T23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7" h="636">
                  <a:moveTo>
                    <a:pt x="0" y="636"/>
                  </a:moveTo>
                  <a:lnTo>
                    <a:pt x="64" y="573"/>
                  </a:lnTo>
                  <a:lnTo>
                    <a:pt x="163" y="490"/>
                  </a:lnTo>
                  <a:lnTo>
                    <a:pt x="437" y="298"/>
                  </a:lnTo>
                  <a:lnTo>
                    <a:pt x="734" y="116"/>
                  </a:lnTo>
                  <a:lnTo>
                    <a:pt x="864" y="45"/>
                  </a:lnTo>
                  <a:lnTo>
                    <a:pt x="963" y="0"/>
                  </a:lnTo>
                  <a:lnTo>
                    <a:pt x="1067" y="224"/>
                  </a:lnTo>
                  <a:lnTo>
                    <a:pt x="856" y="323"/>
                  </a:lnTo>
                  <a:lnTo>
                    <a:pt x="515" y="462"/>
                  </a:lnTo>
                  <a:lnTo>
                    <a:pt x="184" y="584"/>
                  </a:lnTo>
                  <a:lnTo>
                    <a:pt x="0" y="636"/>
                  </a:lnTo>
                  <a:close/>
                </a:path>
              </a:pathLst>
            </a:custGeom>
            <a:solidFill>
              <a:srgbClr val="A6A6A6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9430" name="Freeform 38">
              <a:extLst>
                <a:ext uri="{FF2B5EF4-FFF2-40B4-BE49-F238E27FC236}">
                  <a16:creationId xmlns:a16="http://schemas.microsoft.com/office/drawing/2014/main" id="{24F64461-A640-D8C1-2C48-5698E52099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3" y="1882"/>
              <a:ext cx="311" cy="279"/>
            </a:xfrm>
            <a:custGeom>
              <a:avLst/>
              <a:gdLst>
                <a:gd name="T0" fmla="*/ 2373 w 2493"/>
                <a:gd name="T1" fmla="*/ 2235 h 2235"/>
                <a:gd name="T2" fmla="*/ 2493 w 2493"/>
                <a:gd name="T3" fmla="*/ 2114 h 2235"/>
                <a:gd name="T4" fmla="*/ 2430 w 2493"/>
                <a:gd name="T5" fmla="*/ 1979 h 2235"/>
                <a:gd name="T6" fmla="*/ 2348 w 2493"/>
                <a:gd name="T7" fmla="*/ 1842 h 2235"/>
                <a:gd name="T8" fmla="*/ 2133 w 2493"/>
                <a:gd name="T9" fmla="*/ 1547 h 2235"/>
                <a:gd name="T10" fmla="*/ 1869 w 2493"/>
                <a:gd name="T11" fmla="*/ 1242 h 2235"/>
                <a:gd name="T12" fmla="*/ 1575 w 2493"/>
                <a:gd name="T13" fmla="*/ 942 h 2235"/>
                <a:gd name="T14" fmla="*/ 1264 w 2493"/>
                <a:gd name="T15" fmla="*/ 653 h 2235"/>
                <a:gd name="T16" fmla="*/ 950 w 2493"/>
                <a:gd name="T17" fmla="*/ 392 h 2235"/>
                <a:gd name="T18" fmla="*/ 656 w 2493"/>
                <a:gd name="T19" fmla="*/ 171 h 2235"/>
                <a:gd name="T20" fmla="*/ 394 w 2493"/>
                <a:gd name="T21" fmla="*/ 0 h 2235"/>
                <a:gd name="T22" fmla="*/ 0 w 2493"/>
                <a:gd name="T23" fmla="*/ 17 h 2235"/>
                <a:gd name="T24" fmla="*/ 301 w 2493"/>
                <a:gd name="T25" fmla="*/ 202 h 2235"/>
                <a:gd name="T26" fmla="*/ 647 w 2493"/>
                <a:gd name="T27" fmla="*/ 449 h 2235"/>
                <a:gd name="T28" fmla="*/ 1022 w 2493"/>
                <a:gd name="T29" fmla="*/ 738 h 2235"/>
                <a:gd name="T30" fmla="*/ 1393 w 2493"/>
                <a:gd name="T31" fmla="*/ 1054 h 2235"/>
                <a:gd name="T32" fmla="*/ 1743 w 2493"/>
                <a:gd name="T33" fmla="*/ 1379 h 2235"/>
                <a:gd name="T34" fmla="*/ 1899 w 2493"/>
                <a:gd name="T35" fmla="*/ 1539 h 2235"/>
                <a:gd name="T36" fmla="*/ 2037 w 2493"/>
                <a:gd name="T37" fmla="*/ 1699 h 2235"/>
                <a:gd name="T38" fmla="*/ 2158 w 2493"/>
                <a:gd name="T39" fmla="*/ 1847 h 2235"/>
                <a:gd name="T40" fmla="*/ 2255 w 2493"/>
                <a:gd name="T41" fmla="*/ 1987 h 2235"/>
                <a:gd name="T42" fmla="*/ 2329 w 2493"/>
                <a:gd name="T43" fmla="*/ 2116 h 2235"/>
                <a:gd name="T44" fmla="*/ 2373 w 2493"/>
                <a:gd name="T45" fmla="*/ 2235 h 2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493" h="2235">
                  <a:moveTo>
                    <a:pt x="2373" y="2235"/>
                  </a:moveTo>
                  <a:lnTo>
                    <a:pt x="2493" y="2114"/>
                  </a:lnTo>
                  <a:lnTo>
                    <a:pt x="2430" y="1979"/>
                  </a:lnTo>
                  <a:lnTo>
                    <a:pt x="2348" y="1842"/>
                  </a:lnTo>
                  <a:lnTo>
                    <a:pt x="2133" y="1547"/>
                  </a:lnTo>
                  <a:lnTo>
                    <a:pt x="1869" y="1242"/>
                  </a:lnTo>
                  <a:lnTo>
                    <a:pt x="1575" y="942"/>
                  </a:lnTo>
                  <a:lnTo>
                    <a:pt x="1264" y="653"/>
                  </a:lnTo>
                  <a:lnTo>
                    <a:pt x="950" y="392"/>
                  </a:lnTo>
                  <a:lnTo>
                    <a:pt x="656" y="171"/>
                  </a:lnTo>
                  <a:lnTo>
                    <a:pt x="394" y="0"/>
                  </a:lnTo>
                  <a:lnTo>
                    <a:pt x="0" y="17"/>
                  </a:lnTo>
                  <a:lnTo>
                    <a:pt x="301" y="202"/>
                  </a:lnTo>
                  <a:lnTo>
                    <a:pt x="647" y="449"/>
                  </a:lnTo>
                  <a:lnTo>
                    <a:pt x="1022" y="738"/>
                  </a:lnTo>
                  <a:lnTo>
                    <a:pt x="1393" y="1054"/>
                  </a:lnTo>
                  <a:lnTo>
                    <a:pt x="1743" y="1379"/>
                  </a:lnTo>
                  <a:lnTo>
                    <a:pt x="1899" y="1539"/>
                  </a:lnTo>
                  <a:lnTo>
                    <a:pt x="2037" y="1699"/>
                  </a:lnTo>
                  <a:lnTo>
                    <a:pt x="2158" y="1847"/>
                  </a:lnTo>
                  <a:lnTo>
                    <a:pt x="2255" y="1987"/>
                  </a:lnTo>
                  <a:lnTo>
                    <a:pt x="2329" y="2116"/>
                  </a:lnTo>
                  <a:lnTo>
                    <a:pt x="2373" y="223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31" name="Freeform 39">
              <a:extLst>
                <a:ext uri="{FF2B5EF4-FFF2-40B4-BE49-F238E27FC236}">
                  <a16:creationId xmlns:a16="http://schemas.microsoft.com/office/drawing/2014/main" id="{71AB069A-A102-6025-9993-7E5C0F926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7" y="1891"/>
              <a:ext cx="416" cy="311"/>
            </a:xfrm>
            <a:custGeom>
              <a:avLst/>
              <a:gdLst>
                <a:gd name="T0" fmla="*/ 3096 w 3335"/>
                <a:gd name="T1" fmla="*/ 2493 h 2493"/>
                <a:gd name="T2" fmla="*/ 3335 w 3335"/>
                <a:gd name="T3" fmla="*/ 2302 h 2493"/>
                <a:gd name="T4" fmla="*/ 3247 w 3335"/>
                <a:gd name="T5" fmla="*/ 2162 h 2493"/>
                <a:gd name="T6" fmla="*/ 3135 w 3335"/>
                <a:gd name="T7" fmla="*/ 2011 h 2493"/>
                <a:gd name="T8" fmla="*/ 2843 w 3335"/>
                <a:gd name="T9" fmla="*/ 1678 h 2493"/>
                <a:gd name="T10" fmla="*/ 2488 w 3335"/>
                <a:gd name="T11" fmla="*/ 1326 h 2493"/>
                <a:gd name="T12" fmla="*/ 2092 w 3335"/>
                <a:gd name="T13" fmla="*/ 976 h 2493"/>
                <a:gd name="T14" fmla="*/ 1681 w 3335"/>
                <a:gd name="T15" fmla="*/ 646 h 2493"/>
                <a:gd name="T16" fmla="*/ 1277 w 3335"/>
                <a:gd name="T17" fmla="*/ 360 h 2493"/>
                <a:gd name="T18" fmla="*/ 1087 w 3335"/>
                <a:gd name="T19" fmla="*/ 238 h 2493"/>
                <a:gd name="T20" fmla="*/ 912 w 3335"/>
                <a:gd name="T21" fmla="*/ 137 h 2493"/>
                <a:gd name="T22" fmla="*/ 746 w 3335"/>
                <a:gd name="T23" fmla="*/ 55 h 2493"/>
                <a:gd name="T24" fmla="*/ 600 w 3335"/>
                <a:gd name="T25" fmla="*/ 0 h 2493"/>
                <a:gd name="T26" fmla="*/ 371 w 3335"/>
                <a:gd name="T27" fmla="*/ 21 h 2493"/>
                <a:gd name="T28" fmla="*/ 0 w 3335"/>
                <a:gd name="T29" fmla="*/ 69 h 2493"/>
                <a:gd name="T30" fmla="*/ 221 w 3335"/>
                <a:gd name="T31" fmla="*/ 143 h 2493"/>
                <a:gd name="T32" fmla="*/ 451 w 3335"/>
                <a:gd name="T33" fmla="*/ 242 h 2493"/>
                <a:gd name="T34" fmla="*/ 693 w 3335"/>
                <a:gd name="T35" fmla="*/ 366 h 2493"/>
                <a:gd name="T36" fmla="*/ 939 w 3335"/>
                <a:gd name="T37" fmla="*/ 508 h 2493"/>
                <a:gd name="T38" fmla="*/ 1186 w 3335"/>
                <a:gd name="T39" fmla="*/ 666 h 2493"/>
                <a:gd name="T40" fmla="*/ 1434 w 3335"/>
                <a:gd name="T41" fmla="*/ 833 h 2493"/>
                <a:gd name="T42" fmla="*/ 1679 w 3335"/>
                <a:gd name="T43" fmla="*/ 1012 h 2493"/>
                <a:gd name="T44" fmla="*/ 1913 w 3335"/>
                <a:gd name="T45" fmla="*/ 1199 h 2493"/>
                <a:gd name="T46" fmla="*/ 2136 w 3335"/>
                <a:gd name="T47" fmla="*/ 1386 h 2493"/>
                <a:gd name="T48" fmla="*/ 2345 w 3335"/>
                <a:gd name="T49" fmla="*/ 1574 h 2493"/>
                <a:gd name="T50" fmla="*/ 2703 w 3335"/>
                <a:gd name="T51" fmla="*/ 1931 h 2493"/>
                <a:gd name="T52" fmla="*/ 2846 w 3335"/>
                <a:gd name="T53" fmla="*/ 2093 h 2493"/>
                <a:gd name="T54" fmla="*/ 2961 w 3335"/>
                <a:gd name="T55" fmla="*/ 2245 h 2493"/>
                <a:gd name="T56" fmla="*/ 3047 w 3335"/>
                <a:gd name="T57" fmla="*/ 2377 h 2493"/>
                <a:gd name="T58" fmla="*/ 3076 w 3335"/>
                <a:gd name="T59" fmla="*/ 2437 h 2493"/>
                <a:gd name="T60" fmla="*/ 3096 w 3335"/>
                <a:gd name="T61" fmla="*/ 2493 h 2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335" h="2493">
                  <a:moveTo>
                    <a:pt x="3096" y="2493"/>
                  </a:moveTo>
                  <a:lnTo>
                    <a:pt x="3335" y="2302"/>
                  </a:lnTo>
                  <a:lnTo>
                    <a:pt x="3247" y="2162"/>
                  </a:lnTo>
                  <a:lnTo>
                    <a:pt x="3135" y="2011"/>
                  </a:lnTo>
                  <a:lnTo>
                    <a:pt x="2843" y="1678"/>
                  </a:lnTo>
                  <a:lnTo>
                    <a:pt x="2488" y="1326"/>
                  </a:lnTo>
                  <a:lnTo>
                    <a:pt x="2092" y="976"/>
                  </a:lnTo>
                  <a:lnTo>
                    <a:pt x="1681" y="646"/>
                  </a:lnTo>
                  <a:lnTo>
                    <a:pt x="1277" y="360"/>
                  </a:lnTo>
                  <a:lnTo>
                    <a:pt x="1087" y="238"/>
                  </a:lnTo>
                  <a:lnTo>
                    <a:pt x="912" y="137"/>
                  </a:lnTo>
                  <a:lnTo>
                    <a:pt x="746" y="55"/>
                  </a:lnTo>
                  <a:lnTo>
                    <a:pt x="600" y="0"/>
                  </a:lnTo>
                  <a:lnTo>
                    <a:pt x="371" y="21"/>
                  </a:lnTo>
                  <a:lnTo>
                    <a:pt x="0" y="69"/>
                  </a:lnTo>
                  <a:lnTo>
                    <a:pt x="221" y="143"/>
                  </a:lnTo>
                  <a:lnTo>
                    <a:pt x="451" y="242"/>
                  </a:lnTo>
                  <a:lnTo>
                    <a:pt x="693" y="366"/>
                  </a:lnTo>
                  <a:lnTo>
                    <a:pt x="939" y="508"/>
                  </a:lnTo>
                  <a:lnTo>
                    <a:pt x="1186" y="666"/>
                  </a:lnTo>
                  <a:lnTo>
                    <a:pt x="1434" y="833"/>
                  </a:lnTo>
                  <a:lnTo>
                    <a:pt x="1679" y="1012"/>
                  </a:lnTo>
                  <a:lnTo>
                    <a:pt x="1913" y="1199"/>
                  </a:lnTo>
                  <a:lnTo>
                    <a:pt x="2136" y="1386"/>
                  </a:lnTo>
                  <a:lnTo>
                    <a:pt x="2345" y="1574"/>
                  </a:lnTo>
                  <a:lnTo>
                    <a:pt x="2703" y="1931"/>
                  </a:lnTo>
                  <a:lnTo>
                    <a:pt x="2846" y="2093"/>
                  </a:lnTo>
                  <a:lnTo>
                    <a:pt x="2961" y="2245"/>
                  </a:lnTo>
                  <a:lnTo>
                    <a:pt x="3047" y="2377"/>
                  </a:lnTo>
                  <a:lnTo>
                    <a:pt x="3076" y="2437"/>
                  </a:lnTo>
                  <a:lnTo>
                    <a:pt x="3096" y="249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32" name="Freeform 40">
              <a:extLst>
                <a:ext uri="{FF2B5EF4-FFF2-40B4-BE49-F238E27FC236}">
                  <a16:creationId xmlns:a16="http://schemas.microsoft.com/office/drawing/2014/main" id="{2CE11B5E-4843-C659-4F1A-8194FA54D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4" y="2137"/>
              <a:ext cx="67" cy="88"/>
            </a:xfrm>
            <a:custGeom>
              <a:avLst/>
              <a:gdLst>
                <a:gd name="T0" fmla="*/ 543 w 543"/>
                <a:gd name="T1" fmla="*/ 603 h 699"/>
                <a:gd name="T2" fmla="*/ 113 w 543"/>
                <a:gd name="T3" fmla="*/ 0 h 699"/>
                <a:gd name="T4" fmla="*/ 0 w 543"/>
                <a:gd name="T5" fmla="*/ 129 h 699"/>
                <a:gd name="T6" fmla="*/ 204 w 543"/>
                <a:gd name="T7" fmla="*/ 377 h 699"/>
                <a:gd name="T8" fmla="*/ 322 w 543"/>
                <a:gd name="T9" fmla="*/ 548 h 699"/>
                <a:gd name="T10" fmla="*/ 372 w 543"/>
                <a:gd name="T11" fmla="*/ 628 h 699"/>
                <a:gd name="T12" fmla="*/ 405 w 543"/>
                <a:gd name="T13" fmla="*/ 699 h 699"/>
                <a:gd name="T14" fmla="*/ 543 w 543"/>
                <a:gd name="T15" fmla="*/ 603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3" h="699">
                  <a:moveTo>
                    <a:pt x="543" y="603"/>
                  </a:moveTo>
                  <a:lnTo>
                    <a:pt x="113" y="0"/>
                  </a:lnTo>
                  <a:lnTo>
                    <a:pt x="0" y="129"/>
                  </a:lnTo>
                  <a:lnTo>
                    <a:pt x="204" y="377"/>
                  </a:lnTo>
                  <a:lnTo>
                    <a:pt x="322" y="548"/>
                  </a:lnTo>
                  <a:lnTo>
                    <a:pt x="372" y="628"/>
                  </a:lnTo>
                  <a:lnTo>
                    <a:pt x="405" y="699"/>
                  </a:lnTo>
                  <a:lnTo>
                    <a:pt x="543" y="60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33" name="Freeform 41">
              <a:extLst>
                <a:ext uri="{FF2B5EF4-FFF2-40B4-BE49-F238E27FC236}">
                  <a16:creationId xmlns:a16="http://schemas.microsoft.com/office/drawing/2014/main" id="{711FA17A-8DA0-2E50-C490-0D1A1742B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4" y="2163"/>
              <a:ext cx="65" cy="84"/>
            </a:xfrm>
            <a:custGeom>
              <a:avLst/>
              <a:gdLst>
                <a:gd name="T0" fmla="*/ 336 w 523"/>
                <a:gd name="T1" fmla="*/ 671 h 671"/>
                <a:gd name="T2" fmla="*/ 523 w 523"/>
                <a:gd name="T3" fmla="*/ 578 h 671"/>
                <a:gd name="T4" fmla="*/ 492 w 523"/>
                <a:gd name="T5" fmla="*/ 512 h 671"/>
                <a:gd name="T6" fmla="*/ 446 w 523"/>
                <a:gd name="T7" fmla="*/ 430 h 671"/>
                <a:gd name="T8" fmla="*/ 325 w 523"/>
                <a:gd name="T9" fmla="*/ 251 h 671"/>
                <a:gd name="T10" fmla="*/ 146 w 523"/>
                <a:gd name="T11" fmla="*/ 0 h 671"/>
                <a:gd name="T12" fmla="*/ 72 w 523"/>
                <a:gd name="T13" fmla="*/ 47 h 671"/>
                <a:gd name="T14" fmla="*/ 0 w 523"/>
                <a:gd name="T15" fmla="*/ 61 h 671"/>
                <a:gd name="T16" fmla="*/ 201 w 523"/>
                <a:gd name="T17" fmla="*/ 358 h 671"/>
                <a:gd name="T18" fmla="*/ 294 w 523"/>
                <a:gd name="T19" fmla="*/ 529 h 671"/>
                <a:gd name="T20" fmla="*/ 325 w 523"/>
                <a:gd name="T21" fmla="*/ 605 h 671"/>
                <a:gd name="T22" fmla="*/ 336 w 523"/>
                <a:gd name="T23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3" h="671">
                  <a:moveTo>
                    <a:pt x="336" y="671"/>
                  </a:moveTo>
                  <a:lnTo>
                    <a:pt x="523" y="578"/>
                  </a:lnTo>
                  <a:lnTo>
                    <a:pt x="492" y="512"/>
                  </a:lnTo>
                  <a:lnTo>
                    <a:pt x="446" y="430"/>
                  </a:lnTo>
                  <a:lnTo>
                    <a:pt x="325" y="251"/>
                  </a:lnTo>
                  <a:lnTo>
                    <a:pt x="146" y="0"/>
                  </a:lnTo>
                  <a:lnTo>
                    <a:pt x="72" y="47"/>
                  </a:lnTo>
                  <a:lnTo>
                    <a:pt x="0" y="61"/>
                  </a:lnTo>
                  <a:lnTo>
                    <a:pt x="201" y="358"/>
                  </a:lnTo>
                  <a:lnTo>
                    <a:pt x="294" y="529"/>
                  </a:lnTo>
                  <a:lnTo>
                    <a:pt x="325" y="605"/>
                  </a:lnTo>
                  <a:lnTo>
                    <a:pt x="336" y="67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34" name="Freeform 42">
              <a:extLst>
                <a:ext uri="{FF2B5EF4-FFF2-40B4-BE49-F238E27FC236}">
                  <a16:creationId xmlns:a16="http://schemas.microsoft.com/office/drawing/2014/main" id="{DD3A0341-AA63-B050-954A-0B28551B0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4" y="2305"/>
              <a:ext cx="117" cy="123"/>
            </a:xfrm>
            <a:custGeom>
              <a:avLst/>
              <a:gdLst>
                <a:gd name="T0" fmla="*/ 939 w 939"/>
                <a:gd name="T1" fmla="*/ 0 h 980"/>
                <a:gd name="T2" fmla="*/ 790 w 939"/>
                <a:gd name="T3" fmla="*/ 55 h 980"/>
                <a:gd name="T4" fmla="*/ 622 w 939"/>
                <a:gd name="T5" fmla="*/ 127 h 980"/>
                <a:gd name="T6" fmla="*/ 397 w 939"/>
                <a:gd name="T7" fmla="*/ 232 h 980"/>
                <a:gd name="T8" fmla="*/ 319 w 939"/>
                <a:gd name="T9" fmla="*/ 256 h 980"/>
                <a:gd name="T10" fmla="*/ 283 w 939"/>
                <a:gd name="T11" fmla="*/ 308 h 980"/>
                <a:gd name="T12" fmla="*/ 218 w 939"/>
                <a:gd name="T13" fmla="*/ 363 h 980"/>
                <a:gd name="T14" fmla="*/ 160 w 939"/>
                <a:gd name="T15" fmla="*/ 432 h 980"/>
                <a:gd name="T16" fmla="*/ 72 w 939"/>
                <a:gd name="T17" fmla="*/ 589 h 980"/>
                <a:gd name="T18" fmla="*/ 20 w 939"/>
                <a:gd name="T19" fmla="*/ 774 h 980"/>
                <a:gd name="T20" fmla="*/ 0 w 939"/>
                <a:gd name="T21" fmla="*/ 980 h 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9" h="980">
                  <a:moveTo>
                    <a:pt x="939" y="0"/>
                  </a:moveTo>
                  <a:lnTo>
                    <a:pt x="790" y="55"/>
                  </a:lnTo>
                  <a:lnTo>
                    <a:pt x="622" y="127"/>
                  </a:lnTo>
                  <a:lnTo>
                    <a:pt x="397" y="232"/>
                  </a:lnTo>
                  <a:lnTo>
                    <a:pt x="319" y="256"/>
                  </a:lnTo>
                  <a:lnTo>
                    <a:pt x="283" y="308"/>
                  </a:lnTo>
                  <a:lnTo>
                    <a:pt x="218" y="363"/>
                  </a:lnTo>
                  <a:lnTo>
                    <a:pt x="160" y="432"/>
                  </a:lnTo>
                  <a:lnTo>
                    <a:pt x="72" y="589"/>
                  </a:lnTo>
                  <a:lnTo>
                    <a:pt x="20" y="774"/>
                  </a:lnTo>
                  <a:lnTo>
                    <a:pt x="0" y="98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35" name="Freeform 43">
              <a:extLst>
                <a:ext uri="{FF2B5EF4-FFF2-40B4-BE49-F238E27FC236}">
                  <a16:creationId xmlns:a16="http://schemas.microsoft.com/office/drawing/2014/main" id="{1AB8FD41-4962-6147-7181-E74614BAEA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2" y="2041"/>
              <a:ext cx="261" cy="168"/>
            </a:xfrm>
            <a:custGeom>
              <a:avLst/>
              <a:gdLst>
                <a:gd name="T0" fmla="*/ 1461 w 2086"/>
                <a:gd name="T1" fmla="*/ 1007 h 1346"/>
                <a:gd name="T2" fmla="*/ 1645 w 2086"/>
                <a:gd name="T3" fmla="*/ 1043 h 1346"/>
                <a:gd name="T4" fmla="*/ 1748 w 2086"/>
                <a:gd name="T5" fmla="*/ 1032 h 1346"/>
                <a:gd name="T6" fmla="*/ 1797 w 2086"/>
                <a:gd name="T7" fmla="*/ 1013 h 1346"/>
                <a:gd name="T8" fmla="*/ 1841 w 2086"/>
                <a:gd name="T9" fmla="*/ 979 h 1346"/>
                <a:gd name="T10" fmla="*/ 1959 w 2086"/>
                <a:gd name="T11" fmla="*/ 866 h 1346"/>
                <a:gd name="T12" fmla="*/ 2022 w 2086"/>
                <a:gd name="T13" fmla="*/ 800 h 1346"/>
                <a:gd name="T14" fmla="*/ 2067 w 2086"/>
                <a:gd name="T15" fmla="*/ 737 h 1346"/>
                <a:gd name="T16" fmla="*/ 2086 w 2086"/>
                <a:gd name="T17" fmla="*/ 682 h 1346"/>
                <a:gd name="T18" fmla="*/ 2081 w 2086"/>
                <a:gd name="T19" fmla="*/ 663 h 1346"/>
                <a:gd name="T20" fmla="*/ 2058 w 2086"/>
                <a:gd name="T21" fmla="*/ 649 h 1346"/>
                <a:gd name="T22" fmla="*/ 2025 w 2086"/>
                <a:gd name="T23" fmla="*/ 638 h 1346"/>
                <a:gd name="T24" fmla="*/ 1973 w 2086"/>
                <a:gd name="T25" fmla="*/ 638 h 1346"/>
                <a:gd name="T26" fmla="*/ 1816 w 2086"/>
                <a:gd name="T27" fmla="*/ 663 h 1346"/>
                <a:gd name="T28" fmla="*/ 1695 w 2086"/>
                <a:gd name="T29" fmla="*/ 547 h 1346"/>
                <a:gd name="T30" fmla="*/ 1577 w 2086"/>
                <a:gd name="T31" fmla="*/ 451 h 1346"/>
                <a:gd name="T32" fmla="*/ 1428 w 2086"/>
                <a:gd name="T33" fmla="*/ 347 h 1346"/>
                <a:gd name="T34" fmla="*/ 1263 w 2086"/>
                <a:gd name="T35" fmla="*/ 239 h 1346"/>
                <a:gd name="T36" fmla="*/ 1084 w 2086"/>
                <a:gd name="T37" fmla="*/ 140 h 1346"/>
                <a:gd name="T38" fmla="*/ 905 w 2086"/>
                <a:gd name="T39" fmla="*/ 54 h 1346"/>
                <a:gd name="T40" fmla="*/ 821 w 2086"/>
                <a:gd name="T41" fmla="*/ 22 h 1346"/>
                <a:gd name="T42" fmla="*/ 732 w 2086"/>
                <a:gd name="T43" fmla="*/ 0 h 1346"/>
                <a:gd name="T44" fmla="*/ 691 w 2086"/>
                <a:gd name="T45" fmla="*/ 60 h 1346"/>
                <a:gd name="T46" fmla="*/ 638 w 2086"/>
                <a:gd name="T47" fmla="*/ 113 h 1346"/>
                <a:gd name="T48" fmla="*/ 515 w 2086"/>
                <a:gd name="T49" fmla="*/ 193 h 1346"/>
                <a:gd name="T50" fmla="*/ 368 w 2086"/>
                <a:gd name="T51" fmla="*/ 244 h 1346"/>
                <a:gd name="T52" fmla="*/ 206 w 2086"/>
                <a:gd name="T53" fmla="*/ 275 h 1346"/>
                <a:gd name="T54" fmla="*/ 250 w 2086"/>
                <a:gd name="T55" fmla="*/ 383 h 1346"/>
                <a:gd name="T56" fmla="*/ 319 w 2086"/>
                <a:gd name="T57" fmla="*/ 465 h 1346"/>
                <a:gd name="T58" fmla="*/ 256 w 2086"/>
                <a:gd name="T59" fmla="*/ 541 h 1346"/>
                <a:gd name="T60" fmla="*/ 185 w 2086"/>
                <a:gd name="T61" fmla="*/ 591 h 1346"/>
                <a:gd name="T62" fmla="*/ 96 w 2086"/>
                <a:gd name="T63" fmla="*/ 611 h 1346"/>
                <a:gd name="T64" fmla="*/ 96 w 2086"/>
                <a:gd name="T65" fmla="*/ 649 h 1346"/>
                <a:gd name="T66" fmla="*/ 109 w 2086"/>
                <a:gd name="T67" fmla="*/ 688 h 1346"/>
                <a:gd name="T68" fmla="*/ 130 w 2086"/>
                <a:gd name="T69" fmla="*/ 726 h 1346"/>
                <a:gd name="T70" fmla="*/ 138 w 2086"/>
                <a:gd name="T71" fmla="*/ 765 h 1346"/>
                <a:gd name="T72" fmla="*/ 8 w 2086"/>
                <a:gd name="T73" fmla="*/ 809 h 1346"/>
                <a:gd name="T74" fmla="*/ 8 w 2086"/>
                <a:gd name="T75" fmla="*/ 886 h 1346"/>
                <a:gd name="T76" fmla="*/ 69 w 2086"/>
                <a:gd name="T77" fmla="*/ 963 h 1346"/>
                <a:gd name="T78" fmla="*/ 69 w 2086"/>
                <a:gd name="T79" fmla="*/ 1084 h 1346"/>
                <a:gd name="T80" fmla="*/ 25 w 2086"/>
                <a:gd name="T81" fmla="*/ 1156 h 1346"/>
                <a:gd name="T82" fmla="*/ 0 w 2086"/>
                <a:gd name="T83" fmla="*/ 1235 h 1346"/>
                <a:gd name="T84" fmla="*/ 3 w 2086"/>
                <a:gd name="T85" fmla="*/ 1271 h 1346"/>
                <a:gd name="T86" fmla="*/ 19 w 2086"/>
                <a:gd name="T87" fmla="*/ 1304 h 1346"/>
                <a:gd name="T88" fmla="*/ 50 w 2086"/>
                <a:gd name="T89" fmla="*/ 1329 h 1346"/>
                <a:gd name="T90" fmla="*/ 96 w 2086"/>
                <a:gd name="T91" fmla="*/ 1342 h 1346"/>
                <a:gd name="T92" fmla="*/ 364 w 2086"/>
                <a:gd name="T93" fmla="*/ 1346 h 1346"/>
                <a:gd name="T94" fmla="*/ 572 w 2086"/>
                <a:gd name="T95" fmla="*/ 1334 h 1346"/>
                <a:gd name="T96" fmla="*/ 800 w 2086"/>
                <a:gd name="T97" fmla="*/ 1310 h 1346"/>
                <a:gd name="T98" fmla="*/ 1029 w 2086"/>
                <a:gd name="T99" fmla="*/ 1268 h 1346"/>
                <a:gd name="T100" fmla="*/ 1230 w 2086"/>
                <a:gd name="T101" fmla="*/ 1205 h 1346"/>
                <a:gd name="T102" fmla="*/ 1384 w 2086"/>
                <a:gd name="T103" fmla="*/ 1120 h 1346"/>
                <a:gd name="T104" fmla="*/ 1434 w 2086"/>
                <a:gd name="T105" fmla="*/ 1068 h 1346"/>
                <a:gd name="T106" fmla="*/ 1461 w 2086"/>
                <a:gd name="T107" fmla="*/ 1007 h 1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86" h="1346">
                  <a:moveTo>
                    <a:pt x="1461" y="1007"/>
                  </a:moveTo>
                  <a:lnTo>
                    <a:pt x="1645" y="1043"/>
                  </a:lnTo>
                  <a:lnTo>
                    <a:pt x="1748" y="1032"/>
                  </a:lnTo>
                  <a:lnTo>
                    <a:pt x="1797" y="1013"/>
                  </a:lnTo>
                  <a:lnTo>
                    <a:pt x="1841" y="979"/>
                  </a:lnTo>
                  <a:lnTo>
                    <a:pt x="1959" y="866"/>
                  </a:lnTo>
                  <a:lnTo>
                    <a:pt x="2022" y="800"/>
                  </a:lnTo>
                  <a:lnTo>
                    <a:pt x="2067" y="737"/>
                  </a:lnTo>
                  <a:lnTo>
                    <a:pt x="2086" y="682"/>
                  </a:lnTo>
                  <a:lnTo>
                    <a:pt x="2081" y="663"/>
                  </a:lnTo>
                  <a:lnTo>
                    <a:pt x="2058" y="649"/>
                  </a:lnTo>
                  <a:lnTo>
                    <a:pt x="2025" y="638"/>
                  </a:lnTo>
                  <a:lnTo>
                    <a:pt x="1973" y="638"/>
                  </a:lnTo>
                  <a:lnTo>
                    <a:pt x="1816" y="663"/>
                  </a:lnTo>
                  <a:lnTo>
                    <a:pt x="1695" y="547"/>
                  </a:lnTo>
                  <a:lnTo>
                    <a:pt x="1577" y="451"/>
                  </a:lnTo>
                  <a:lnTo>
                    <a:pt x="1428" y="347"/>
                  </a:lnTo>
                  <a:lnTo>
                    <a:pt x="1263" y="239"/>
                  </a:lnTo>
                  <a:lnTo>
                    <a:pt x="1084" y="140"/>
                  </a:lnTo>
                  <a:lnTo>
                    <a:pt x="905" y="54"/>
                  </a:lnTo>
                  <a:lnTo>
                    <a:pt x="821" y="22"/>
                  </a:lnTo>
                  <a:lnTo>
                    <a:pt x="732" y="0"/>
                  </a:lnTo>
                  <a:lnTo>
                    <a:pt x="691" y="60"/>
                  </a:lnTo>
                  <a:lnTo>
                    <a:pt x="638" y="113"/>
                  </a:lnTo>
                  <a:lnTo>
                    <a:pt x="515" y="193"/>
                  </a:lnTo>
                  <a:lnTo>
                    <a:pt x="368" y="244"/>
                  </a:lnTo>
                  <a:lnTo>
                    <a:pt x="206" y="275"/>
                  </a:lnTo>
                  <a:lnTo>
                    <a:pt x="250" y="383"/>
                  </a:lnTo>
                  <a:lnTo>
                    <a:pt x="319" y="465"/>
                  </a:lnTo>
                  <a:lnTo>
                    <a:pt x="256" y="541"/>
                  </a:lnTo>
                  <a:lnTo>
                    <a:pt x="185" y="591"/>
                  </a:lnTo>
                  <a:lnTo>
                    <a:pt x="96" y="611"/>
                  </a:lnTo>
                  <a:lnTo>
                    <a:pt x="96" y="649"/>
                  </a:lnTo>
                  <a:lnTo>
                    <a:pt x="109" y="688"/>
                  </a:lnTo>
                  <a:lnTo>
                    <a:pt x="130" y="726"/>
                  </a:lnTo>
                  <a:lnTo>
                    <a:pt x="138" y="765"/>
                  </a:lnTo>
                  <a:lnTo>
                    <a:pt x="8" y="809"/>
                  </a:lnTo>
                  <a:lnTo>
                    <a:pt x="8" y="886"/>
                  </a:lnTo>
                  <a:lnTo>
                    <a:pt x="69" y="963"/>
                  </a:lnTo>
                  <a:lnTo>
                    <a:pt x="69" y="1084"/>
                  </a:lnTo>
                  <a:lnTo>
                    <a:pt x="25" y="1156"/>
                  </a:lnTo>
                  <a:lnTo>
                    <a:pt x="0" y="1235"/>
                  </a:lnTo>
                  <a:lnTo>
                    <a:pt x="3" y="1271"/>
                  </a:lnTo>
                  <a:lnTo>
                    <a:pt x="19" y="1304"/>
                  </a:lnTo>
                  <a:lnTo>
                    <a:pt x="50" y="1329"/>
                  </a:lnTo>
                  <a:lnTo>
                    <a:pt x="96" y="1342"/>
                  </a:lnTo>
                  <a:lnTo>
                    <a:pt x="364" y="1346"/>
                  </a:lnTo>
                  <a:lnTo>
                    <a:pt x="572" y="1334"/>
                  </a:lnTo>
                  <a:lnTo>
                    <a:pt x="800" y="1310"/>
                  </a:lnTo>
                  <a:lnTo>
                    <a:pt x="1029" y="1268"/>
                  </a:lnTo>
                  <a:lnTo>
                    <a:pt x="1230" y="1205"/>
                  </a:lnTo>
                  <a:lnTo>
                    <a:pt x="1384" y="1120"/>
                  </a:lnTo>
                  <a:lnTo>
                    <a:pt x="1434" y="1068"/>
                  </a:lnTo>
                  <a:lnTo>
                    <a:pt x="1461" y="1007"/>
                  </a:lnTo>
                  <a:close/>
                </a:path>
              </a:pathLst>
            </a:custGeom>
            <a:solidFill>
              <a:srgbClr val="FFFFFF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9436" name="Freeform 44">
              <a:extLst>
                <a:ext uri="{FF2B5EF4-FFF2-40B4-BE49-F238E27FC236}">
                  <a16:creationId xmlns:a16="http://schemas.microsoft.com/office/drawing/2014/main" id="{72435DBA-D37C-47CC-4AC4-A0755A955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9" y="2159"/>
              <a:ext cx="75" cy="67"/>
            </a:xfrm>
            <a:custGeom>
              <a:avLst/>
              <a:gdLst>
                <a:gd name="T0" fmla="*/ 603 w 603"/>
                <a:gd name="T1" fmla="*/ 0 h 533"/>
                <a:gd name="T2" fmla="*/ 466 w 603"/>
                <a:gd name="T3" fmla="*/ 12 h 533"/>
                <a:gd name="T4" fmla="*/ 312 w 603"/>
                <a:gd name="T5" fmla="*/ 42 h 533"/>
                <a:gd name="T6" fmla="*/ 240 w 603"/>
                <a:gd name="T7" fmla="*/ 67 h 533"/>
                <a:gd name="T8" fmla="*/ 173 w 603"/>
                <a:gd name="T9" fmla="*/ 102 h 533"/>
                <a:gd name="T10" fmla="*/ 122 w 603"/>
                <a:gd name="T11" fmla="*/ 147 h 533"/>
                <a:gd name="T12" fmla="*/ 86 w 603"/>
                <a:gd name="T13" fmla="*/ 206 h 533"/>
                <a:gd name="T14" fmla="*/ 137 w 603"/>
                <a:gd name="T15" fmla="*/ 251 h 533"/>
                <a:gd name="T16" fmla="*/ 154 w 603"/>
                <a:gd name="T17" fmla="*/ 284 h 533"/>
                <a:gd name="T18" fmla="*/ 160 w 603"/>
                <a:gd name="T19" fmla="*/ 322 h 533"/>
                <a:gd name="T20" fmla="*/ 152 w 603"/>
                <a:gd name="T21" fmla="*/ 366 h 533"/>
                <a:gd name="T22" fmla="*/ 122 w 603"/>
                <a:gd name="T23" fmla="*/ 415 h 533"/>
                <a:gd name="T24" fmla="*/ 74 w 603"/>
                <a:gd name="T25" fmla="*/ 470 h 533"/>
                <a:gd name="T26" fmla="*/ 0 w 603"/>
                <a:gd name="T27" fmla="*/ 533 h 533"/>
                <a:gd name="T28" fmla="*/ 149 w 603"/>
                <a:gd name="T29" fmla="*/ 518 h 533"/>
                <a:gd name="T30" fmla="*/ 281 w 603"/>
                <a:gd name="T31" fmla="*/ 470 h 533"/>
                <a:gd name="T32" fmla="*/ 400 w 603"/>
                <a:gd name="T33" fmla="*/ 407 h 533"/>
                <a:gd name="T34" fmla="*/ 499 w 603"/>
                <a:gd name="T35" fmla="*/ 328 h 533"/>
                <a:gd name="T36" fmla="*/ 438 w 603"/>
                <a:gd name="T37" fmla="*/ 286 h 533"/>
                <a:gd name="T38" fmla="*/ 405 w 603"/>
                <a:gd name="T39" fmla="*/ 221 h 533"/>
                <a:gd name="T40" fmla="*/ 413 w 603"/>
                <a:gd name="T41" fmla="*/ 179 h 533"/>
                <a:gd name="T42" fmla="*/ 446 w 603"/>
                <a:gd name="T43" fmla="*/ 130 h 533"/>
                <a:gd name="T44" fmla="*/ 510 w 603"/>
                <a:gd name="T45" fmla="*/ 69 h 533"/>
                <a:gd name="T46" fmla="*/ 603 w 603"/>
                <a:gd name="T47" fmla="*/ 0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03" h="533">
                  <a:moveTo>
                    <a:pt x="603" y="0"/>
                  </a:moveTo>
                  <a:lnTo>
                    <a:pt x="466" y="12"/>
                  </a:lnTo>
                  <a:lnTo>
                    <a:pt x="312" y="42"/>
                  </a:lnTo>
                  <a:lnTo>
                    <a:pt x="240" y="67"/>
                  </a:lnTo>
                  <a:lnTo>
                    <a:pt x="173" y="102"/>
                  </a:lnTo>
                  <a:lnTo>
                    <a:pt x="122" y="147"/>
                  </a:lnTo>
                  <a:lnTo>
                    <a:pt x="86" y="206"/>
                  </a:lnTo>
                  <a:lnTo>
                    <a:pt x="137" y="251"/>
                  </a:lnTo>
                  <a:lnTo>
                    <a:pt x="154" y="284"/>
                  </a:lnTo>
                  <a:lnTo>
                    <a:pt x="160" y="322"/>
                  </a:lnTo>
                  <a:lnTo>
                    <a:pt x="152" y="366"/>
                  </a:lnTo>
                  <a:lnTo>
                    <a:pt x="122" y="415"/>
                  </a:lnTo>
                  <a:lnTo>
                    <a:pt x="74" y="470"/>
                  </a:lnTo>
                  <a:lnTo>
                    <a:pt x="0" y="533"/>
                  </a:lnTo>
                  <a:lnTo>
                    <a:pt x="149" y="518"/>
                  </a:lnTo>
                  <a:lnTo>
                    <a:pt x="281" y="470"/>
                  </a:lnTo>
                  <a:lnTo>
                    <a:pt x="400" y="407"/>
                  </a:lnTo>
                  <a:lnTo>
                    <a:pt x="499" y="328"/>
                  </a:lnTo>
                  <a:lnTo>
                    <a:pt x="438" y="286"/>
                  </a:lnTo>
                  <a:lnTo>
                    <a:pt x="405" y="221"/>
                  </a:lnTo>
                  <a:lnTo>
                    <a:pt x="413" y="179"/>
                  </a:lnTo>
                  <a:lnTo>
                    <a:pt x="446" y="130"/>
                  </a:lnTo>
                  <a:lnTo>
                    <a:pt x="510" y="69"/>
                  </a:lnTo>
                  <a:lnTo>
                    <a:pt x="603" y="0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59437" name="Freeform 45">
              <a:extLst>
                <a:ext uri="{FF2B5EF4-FFF2-40B4-BE49-F238E27FC236}">
                  <a16:creationId xmlns:a16="http://schemas.microsoft.com/office/drawing/2014/main" id="{CD203C2E-3F58-8A45-B532-6056621AD0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6" y="2045"/>
              <a:ext cx="117" cy="56"/>
            </a:xfrm>
            <a:custGeom>
              <a:avLst/>
              <a:gdLst>
                <a:gd name="T0" fmla="*/ 0 w 936"/>
                <a:gd name="T1" fmla="*/ 17 h 447"/>
                <a:gd name="T2" fmla="*/ 361 w 936"/>
                <a:gd name="T3" fmla="*/ 0 h 447"/>
                <a:gd name="T4" fmla="*/ 622 w 936"/>
                <a:gd name="T5" fmla="*/ 124 h 447"/>
                <a:gd name="T6" fmla="*/ 818 w 936"/>
                <a:gd name="T7" fmla="*/ 232 h 447"/>
                <a:gd name="T8" fmla="*/ 892 w 936"/>
                <a:gd name="T9" fmla="*/ 281 h 447"/>
                <a:gd name="T10" fmla="*/ 936 w 936"/>
                <a:gd name="T11" fmla="*/ 325 h 447"/>
                <a:gd name="T12" fmla="*/ 361 w 936"/>
                <a:gd name="T13" fmla="*/ 447 h 447"/>
                <a:gd name="T14" fmla="*/ 157 w 936"/>
                <a:gd name="T15" fmla="*/ 198 h 447"/>
                <a:gd name="T16" fmla="*/ 0 w 936"/>
                <a:gd name="T17" fmla="*/ 17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6" h="447">
                  <a:moveTo>
                    <a:pt x="0" y="17"/>
                  </a:moveTo>
                  <a:lnTo>
                    <a:pt x="361" y="0"/>
                  </a:lnTo>
                  <a:lnTo>
                    <a:pt x="622" y="124"/>
                  </a:lnTo>
                  <a:lnTo>
                    <a:pt x="818" y="232"/>
                  </a:lnTo>
                  <a:lnTo>
                    <a:pt x="892" y="281"/>
                  </a:lnTo>
                  <a:lnTo>
                    <a:pt x="936" y="325"/>
                  </a:lnTo>
                  <a:lnTo>
                    <a:pt x="361" y="447"/>
                  </a:lnTo>
                  <a:lnTo>
                    <a:pt x="157" y="198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38" name="Freeform 46">
              <a:extLst>
                <a:ext uri="{FF2B5EF4-FFF2-40B4-BE49-F238E27FC236}">
                  <a16:creationId xmlns:a16="http://schemas.microsoft.com/office/drawing/2014/main" id="{090267E2-B93E-6F3C-EDFC-72C8C9265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3" y="2115"/>
              <a:ext cx="44" cy="46"/>
            </a:xfrm>
            <a:custGeom>
              <a:avLst/>
              <a:gdLst>
                <a:gd name="T0" fmla="*/ 171 w 352"/>
                <a:gd name="T1" fmla="*/ 0 h 366"/>
                <a:gd name="T2" fmla="*/ 135 w 352"/>
                <a:gd name="T3" fmla="*/ 16 h 366"/>
                <a:gd name="T4" fmla="*/ 88 w 352"/>
                <a:gd name="T5" fmla="*/ 14 h 366"/>
                <a:gd name="T6" fmla="*/ 88 w 352"/>
                <a:gd name="T7" fmla="*/ 52 h 366"/>
                <a:gd name="T8" fmla="*/ 101 w 352"/>
                <a:gd name="T9" fmla="*/ 91 h 366"/>
                <a:gd name="T10" fmla="*/ 122 w 352"/>
                <a:gd name="T11" fmla="*/ 129 h 366"/>
                <a:gd name="T12" fmla="*/ 130 w 352"/>
                <a:gd name="T13" fmla="*/ 168 h 366"/>
                <a:gd name="T14" fmla="*/ 0 w 352"/>
                <a:gd name="T15" fmla="*/ 212 h 366"/>
                <a:gd name="T16" fmla="*/ 0 w 352"/>
                <a:gd name="T17" fmla="*/ 289 h 366"/>
                <a:gd name="T18" fmla="*/ 61 w 352"/>
                <a:gd name="T19" fmla="*/ 366 h 366"/>
                <a:gd name="T20" fmla="*/ 174 w 352"/>
                <a:gd name="T21" fmla="*/ 363 h 366"/>
                <a:gd name="T22" fmla="*/ 256 w 352"/>
                <a:gd name="T23" fmla="*/ 344 h 366"/>
                <a:gd name="T24" fmla="*/ 352 w 352"/>
                <a:gd name="T25" fmla="*/ 281 h 366"/>
                <a:gd name="T26" fmla="*/ 261 w 352"/>
                <a:gd name="T27" fmla="*/ 159 h 366"/>
                <a:gd name="T28" fmla="*/ 171 w 352"/>
                <a:gd name="T29" fmla="*/ 0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2" h="366">
                  <a:moveTo>
                    <a:pt x="171" y="0"/>
                  </a:moveTo>
                  <a:lnTo>
                    <a:pt x="135" y="16"/>
                  </a:lnTo>
                  <a:lnTo>
                    <a:pt x="88" y="14"/>
                  </a:lnTo>
                  <a:lnTo>
                    <a:pt x="88" y="52"/>
                  </a:lnTo>
                  <a:lnTo>
                    <a:pt x="101" y="91"/>
                  </a:lnTo>
                  <a:lnTo>
                    <a:pt x="122" y="129"/>
                  </a:lnTo>
                  <a:lnTo>
                    <a:pt x="130" y="168"/>
                  </a:lnTo>
                  <a:lnTo>
                    <a:pt x="0" y="212"/>
                  </a:lnTo>
                  <a:lnTo>
                    <a:pt x="0" y="289"/>
                  </a:lnTo>
                  <a:lnTo>
                    <a:pt x="61" y="366"/>
                  </a:lnTo>
                  <a:lnTo>
                    <a:pt x="174" y="363"/>
                  </a:lnTo>
                  <a:lnTo>
                    <a:pt x="256" y="344"/>
                  </a:lnTo>
                  <a:lnTo>
                    <a:pt x="352" y="281"/>
                  </a:lnTo>
                  <a:lnTo>
                    <a:pt x="261" y="159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59441" name="Rectangle 49">
            <a:extLst>
              <a:ext uri="{FF2B5EF4-FFF2-40B4-BE49-F238E27FC236}">
                <a16:creationId xmlns:a16="http://schemas.microsoft.com/office/drawing/2014/main" id="{58675EF0-7F0D-D2FF-DFF6-BE54975F76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752600"/>
            <a:ext cx="3657600" cy="4724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59442" name="Rectangle 50">
            <a:extLst>
              <a:ext uri="{FF2B5EF4-FFF2-40B4-BE49-F238E27FC236}">
                <a16:creationId xmlns:a16="http://schemas.microsoft.com/office/drawing/2014/main" id="{15B7E8DF-1852-D0D9-A9FB-E83995365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1752600"/>
            <a:ext cx="3657600" cy="4724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8CECC70-A0E8-3C40-1CD2-A6855E9663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ea typeface="ＭＳ Ｐゴシック" panose="020B0600070205080204" pitchFamily="34" charset="-128"/>
              </a:rPr>
              <a:t>Conclusions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757CFBF0-4686-B7F2-9880-2352B093D9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114800"/>
          </a:xfrm>
        </p:spPr>
        <p:txBody>
          <a:bodyPr/>
          <a:lstStyle/>
          <a:p>
            <a:r>
              <a:rPr lang="en-US" altLang="ja-JP">
                <a:ea typeface="ＭＳ Ｐゴシック" panose="020B0600070205080204" pitchFamily="34" charset="-128"/>
              </a:rPr>
              <a:t>Mediate communication via surrogates</a:t>
            </a:r>
            <a:br>
              <a:rPr lang="en-US" altLang="ja-JP">
                <a:ea typeface="ＭＳ Ｐゴシック" panose="020B0600070205080204" pitchFamily="34" charset="-128"/>
              </a:rPr>
            </a:br>
            <a:endParaRPr lang="en-US" altLang="ja-JP">
              <a:ea typeface="ＭＳ Ｐゴシック" panose="020B0600070205080204" pitchFamily="34" charset="-128"/>
            </a:endParaRPr>
          </a:p>
          <a:p>
            <a:r>
              <a:rPr lang="en-US" altLang="ja-JP">
                <a:ea typeface="ＭＳ Ｐゴシック" panose="020B0600070205080204" pitchFamily="34" charset="-128"/>
              </a:rPr>
              <a:t>Work</a:t>
            </a:r>
          </a:p>
          <a:p>
            <a:pPr lvl="1"/>
            <a:r>
              <a:rPr lang="en-US" altLang="ja-JP">
                <a:ea typeface="ＭＳ Ｐゴシック" panose="020B0600070205080204" pitchFamily="34" charset="-128"/>
              </a:rPr>
              <a:t>literal surrogates</a:t>
            </a:r>
          </a:p>
          <a:p>
            <a:pPr lvl="1"/>
            <a:endParaRPr lang="en-US" altLang="ja-JP" sz="1200">
              <a:ea typeface="ＭＳ Ｐゴシック" panose="020B0600070205080204" pitchFamily="34" charset="-128"/>
            </a:endParaRPr>
          </a:p>
          <a:p>
            <a:pPr lvl="1"/>
            <a:endParaRPr lang="en-US" altLang="ja-JP" sz="1200">
              <a:ea typeface="ＭＳ Ｐゴシック" panose="020B0600070205080204" pitchFamily="34" charset="-128"/>
            </a:endParaRPr>
          </a:p>
          <a:p>
            <a:r>
              <a:rPr lang="en-US" altLang="ja-JP">
                <a:ea typeface="ＭＳ Ｐゴシック" panose="020B0600070205080204" pitchFamily="34" charset="-128"/>
              </a:rPr>
              <a:t>Art</a:t>
            </a:r>
          </a:p>
          <a:p>
            <a:pPr lvl="1"/>
            <a:r>
              <a:rPr lang="en-US" altLang="ja-JP">
                <a:ea typeface="ＭＳ Ｐゴシック" panose="020B0600070205080204" pitchFamily="34" charset="-128"/>
              </a:rPr>
              <a:t>abstract surrogates</a:t>
            </a:r>
          </a:p>
          <a:p>
            <a:pPr>
              <a:lnSpc>
                <a:spcPct val="150000"/>
              </a:lnSpc>
            </a:pPr>
            <a:r>
              <a:rPr lang="en-US" altLang="ja-JP">
                <a:ea typeface="ＭＳ Ｐゴシック" panose="020B0600070205080204" pitchFamily="34" charset="-128"/>
              </a:rPr>
              <a:t>A personal interactive installation?</a:t>
            </a:r>
          </a:p>
        </p:txBody>
      </p:sp>
      <p:graphicFrame>
        <p:nvGraphicFramePr>
          <p:cNvPr id="15364" name="Object 4">
            <a:extLst>
              <a:ext uri="{FF2B5EF4-FFF2-40B4-BE49-F238E27FC236}">
                <a16:creationId xmlns:a16="http://schemas.microsoft.com/office/drawing/2014/main" id="{22D77A42-16D5-D114-DD2E-8F9FE5D3E3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53200" y="2590800"/>
          <a:ext cx="2274888" cy="241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1342857" imgH="1428571" progId="MS_ClipArt_Gallery.2">
                  <p:embed/>
                </p:oleObj>
              </mc:Choice>
              <mc:Fallback>
                <p:oleObj name="Clip" r:id="rId2" imgW="1342857" imgH="1428571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2590800"/>
                        <a:ext cx="2274888" cy="2419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97-brazil-plenary.ppt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00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AA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97-brazil-plenary.pp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699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ＭＳ Ｐゴシック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699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ＭＳ Ｐゴシック" panose="020B0600070205080204" pitchFamily="34" charset="-128"/>
          </a:defRPr>
        </a:defPPr>
      </a:lstStyle>
    </a:lnDef>
  </a:objectDefaults>
  <a:extraClrSchemeLst>
    <a:extraClrScheme>
      <a:clrScheme name="97-brazil-plenary.ppt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7-brazil-plenary.pp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7-brazil-plenary.ppt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7-brazil-plenary.ppt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7-brazil-plenary.ppt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7-brazil-plenary.ppt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7-brazil-plenary.ppt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D:\@Talks\97-Brazil\97-brazil-plenary.ppt</Template>
  <TotalTime>0</TotalTime>
  <Words>421</Words>
  <Application>Microsoft Office PowerPoint</Application>
  <PresentationFormat>On-screen Show (4:3)</PresentationFormat>
  <Paragraphs>119</Paragraphs>
  <Slides>30</Slides>
  <Notes>0</Notes>
  <HiddenSlides>1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Times New Roman</vt:lpstr>
      <vt:lpstr>ＭＳ Ｐゴシック</vt:lpstr>
      <vt:lpstr>Book Antiqua</vt:lpstr>
      <vt:lpstr>Comic Sans MS</vt:lpstr>
      <vt:lpstr>Wingdings</vt:lpstr>
      <vt:lpstr>97-brazil-plenary.ppt</vt:lpstr>
      <vt:lpstr>Microsoft Clip Gallery</vt:lpstr>
      <vt:lpstr>Mediating Communication through  Physical but Digital  Surrogates  </vt:lpstr>
      <vt:lpstr>Real time groupware for distributed teams</vt:lpstr>
      <vt:lpstr>Problem 1: My computer is a busy place!</vt:lpstr>
      <vt:lpstr>Problem 2: Its separate from my physical world</vt:lpstr>
      <vt:lpstr>Out of the Box  Groupware </vt:lpstr>
      <vt:lpstr>Case Study:  Remote Instruction</vt:lpstr>
      <vt:lpstr>Case Study:  Remote Instruction</vt:lpstr>
      <vt:lpstr>Example 1: GestureCam</vt:lpstr>
      <vt:lpstr>Case Study 2:  Remote Casual Awareness</vt:lpstr>
      <vt:lpstr>“In the Box” Approaches</vt:lpstr>
      <vt:lpstr>“In the Box” Approaches</vt:lpstr>
      <vt:lpstr>Moving “Out of the Box”</vt:lpstr>
      <vt:lpstr>“Out of the Box” Approaches</vt:lpstr>
      <vt:lpstr>“Out of the Box” Approaches</vt:lpstr>
      <vt:lpstr>“Out of the Box” Approaches</vt:lpstr>
      <vt:lpstr>Mitigating privacy concerns</vt:lpstr>
      <vt:lpstr>Mitigating privacy concerns</vt:lpstr>
      <vt:lpstr>PowerPoint Presentation</vt:lpstr>
      <vt:lpstr>PowerPoint Presentation</vt:lpstr>
      <vt:lpstr>PowerPoint Presentation</vt:lpstr>
      <vt:lpstr>PowerPoint Presentation</vt:lpstr>
      <vt:lpstr>Mitigating privacy concerns</vt:lpstr>
      <vt:lpstr>Mitigating privacy concerns</vt:lpstr>
      <vt:lpstr>Mitigating privacy concerns</vt:lpstr>
      <vt:lpstr>The Design Space</vt:lpstr>
      <vt:lpstr>The Design Space</vt:lpstr>
      <vt:lpstr>The Design Space</vt:lpstr>
      <vt:lpstr>Surrogates Supporting Work</vt:lpstr>
      <vt:lpstr>Surrogates Supporting Art (Aesthetics)</vt:lpstr>
      <vt:lpstr>Conclusions</vt:lpstr>
    </vt:vector>
  </TitlesOfParts>
  <Company>UofC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 of the Box  Mediating Communication Through Surrogates  </dc:title>
  <cp:lastModifiedBy>Saul Greenberg</cp:lastModifiedBy>
  <cp:revision>54</cp:revision>
  <cp:lastPrinted>1998-05-31T03:23:44Z</cp:lastPrinted>
  <dcterms:modified xsi:type="dcterms:W3CDTF">2026-10-07T23:32:59Z</dcterms:modified>
</cp:coreProperties>
</file>