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1"/>
  </p:notesMasterIdLst>
  <p:handoutMasterIdLst>
    <p:handoutMasterId r:id="rId22"/>
  </p:handoutMasterIdLst>
  <p:sldIdLst>
    <p:sldId id="256" r:id="rId2"/>
    <p:sldId id="287" r:id="rId3"/>
    <p:sldId id="267" r:id="rId4"/>
    <p:sldId id="288" r:id="rId5"/>
    <p:sldId id="289" r:id="rId6"/>
    <p:sldId id="290" r:id="rId7"/>
    <p:sldId id="291" r:id="rId8"/>
    <p:sldId id="293" r:id="rId9"/>
    <p:sldId id="265" r:id="rId10"/>
    <p:sldId id="295" r:id="rId11"/>
    <p:sldId id="262" r:id="rId12"/>
    <p:sldId id="296" r:id="rId13"/>
    <p:sldId id="284" r:id="rId14"/>
    <p:sldId id="277" r:id="rId15"/>
    <p:sldId id="258" r:id="rId16"/>
    <p:sldId id="318" r:id="rId17"/>
    <p:sldId id="257" r:id="rId18"/>
    <p:sldId id="319" r:id="rId19"/>
    <p:sldId id="298" r:id="rId2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4660"/>
  </p:normalViewPr>
  <p:slideViewPr>
    <p:cSldViewPr>
      <p:cViewPr varScale="1">
        <p:scale>
          <a:sx n="54" d="100"/>
          <a:sy n="54" d="100"/>
        </p:scale>
        <p:origin x="-702" y="-78"/>
      </p:cViewPr>
      <p:guideLst>
        <p:guide orient="horz" pos="2160"/>
        <p:guide pos="2880"/>
      </p:guideLst>
    </p:cSldViewPr>
  </p:slideViewPr>
  <p:outlineViewPr>
    <p:cViewPr>
      <p:scale>
        <a:sx n="33" d="100"/>
        <a:sy n="33" d="100"/>
      </p:scale>
      <p:origin x="0" y="0"/>
    </p:cViewPr>
  </p:outlineViewPr>
  <p:notesViewPr>
    <p:cSldViewPr>
      <p:cViewPr varScale="1">
        <p:scale>
          <a:sx n="95" d="100"/>
          <a:sy n="95" d="100"/>
        </p:scale>
        <p:origin x="2432" y="52"/>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C213881-181E-E611-DF69-72ED9BFCB48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i="1"/>
            </a:lvl1pPr>
          </a:lstStyle>
          <a:p>
            <a:endParaRPr lang="en-US" altLang="LID4096"/>
          </a:p>
        </p:txBody>
      </p:sp>
      <p:sp>
        <p:nvSpPr>
          <p:cNvPr id="2051" name="Rectangle 3">
            <a:extLst>
              <a:ext uri="{FF2B5EF4-FFF2-40B4-BE49-F238E27FC236}">
                <a16:creationId xmlns:a16="http://schemas.microsoft.com/office/drawing/2014/main" id="{F6729BB1-943F-F600-8938-2ACE84EC768E}"/>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i="1"/>
            </a:lvl1pPr>
          </a:lstStyle>
          <a:p>
            <a:endParaRPr lang="en-US" altLang="LID4096"/>
          </a:p>
        </p:txBody>
      </p:sp>
      <p:sp>
        <p:nvSpPr>
          <p:cNvPr id="2052" name="Rectangle 4">
            <a:extLst>
              <a:ext uri="{FF2B5EF4-FFF2-40B4-BE49-F238E27FC236}">
                <a16:creationId xmlns:a16="http://schemas.microsoft.com/office/drawing/2014/main" id="{8FF6899A-608C-9B5E-625A-7A4C0568FCA3}"/>
              </a:ext>
            </a:extLst>
          </p:cNvPr>
          <p:cNvSpPr>
            <a:spLocks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878BCFDE-C8F9-9E68-85B9-A0B7DCBAF39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2054" name="Rectangle 6">
            <a:extLst>
              <a:ext uri="{FF2B5EF4-FFF2-40B4-BE49-F238E27FC236}">
                <a16:creationId xmlns:a16="http://schemas.microsoft.com/office/drawing/2014/main" id="{016D3702-B99D-77B0-988C-4EF310CF53A3}"/>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i="1"/>
            </a:lvl1pPr>
          </a:lstStyle>
          <a:p>
            <a:endParaRPr lang="en-US" altLang="LID4096"/>
          </a:p>
        </p:txBody>
      </p:sp>
      <p:sp>
        <p:nvSpPr>
          <p:cNvPr id="2055" name="Rectangle 7">
            <a:extLst>
              <a:ext uri="{FF2B5EF4-FFF2-40B4-BE49-F238E27FC236}">
                <a16:creationId xmlns:a16="http://schemas.microsoft.com/office/drawing/2014/main" id="{FA060489-0BCC-7DE3-E8B2-1C4CB1C0178F}"/>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i="1"/>
            </a:lvl1pPr>
          </a:lstStyle>
          <a:p>
            <a:fld id="{0504BE03-F23C-4A00-9E60-BB2095D0F498}"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9DA489-EBBD-1454-9560-49880F8EFF12}"/>
              </a:ext>
            </a:extLst>
          </p:cNvPr>
          <p:cNvSpPr>
            <a:spLocks noGrp="1" noChangeArrowheads="1"/>
          </p:cNvSpPr>
          <p:nvPr>
            <p:ph type="sldNum" sz="quarter" idx="5"/>
          </p:nvPr>
        </p:nvSpPr>
        <p:spPr>
          <a:ln/>
        </p:spPr>
        <p:txBody>
          <a:bodyPr/>
          <a:lstStyle/>
          <a:p>
            <a:fld id="{87B0FF79-B85F-425F-95D9-FF3E435515EC}" type="slidenum">
              <a:rPr lang="en-US" altLang="LID4096"/>
              <a:pPr/>
              <a:t>1</a:t>
            </a:fld>
            <a:endParaRPr lang="en-US" altLang="LID4096"/>
          </a:p>
        </p:txBody>
      </p:sp>
      <p:sp>
        <p:nvSpPr>
          <p:cNvPr id="6146" name="Rectangle 2">
            <a:extLst>
              <a:ext uri="{FF2B5EF4-FFF2-40B4-BE49-F238E27FC236}">
                <a16:creationId xmlns:a16="http://schemas.microsoft.com/office/drawing/2014/main" id="{A971F55B-72CD-0E29-C4DB-D97C969815F8}"/>
              </a:ext>
            </a:extLst>
          </p:cNvPr>
          <p:cNvSpPr>
            <a:spLocks noChangeArrowheads="1" noTextEdit="1"/>
          </p:cNvSpPr>
          <p:nvPr>
            <p:ph type="sldImg"/>
          </p:nvPr>
        </p:nvSpPr>
        <p:spPr>
          <a:xfrm>
            <a:off x="1150938" y="692150"/>
            <a:ext cx="4556125" cy="3416300"/>
          </a:xfrm>
          <a:ln cap="flat"/>
        </p:spPr>
      </p:sp>
      <p:sp>
        <p:nvSpPr>
          <p:cNvPr id="6147" name="Rectangle 3">
            <a:extLst>
              <a:ext uri="{FF2B5EF4-FFF2-40B4-BE49-F238E27FC236}">
                <a16:creationId xmlns:a16="http://schemas.microsoft.com/office/drawing/2014/main" id="{FC882CC7-4421-B534-BA8E-3A3A866799B1}"/>
              </a:ext>
            </a:extLst>
          </p:cNvPr>
          <p:cNvSpPr>
            <a:spLocks noGrp="1" noChangeArrowheads="1"/>
          </p:cNvSpPr>
          <p:nvPr>
            <p:ph type="body" idx="1"/>
          </p:nvPr>
        </p:nvSpPr>
        <p:spPr>
          <a:noFill/>
          <a:ln/>
        </p:spPr>
        <p:txBody>
          <a:bodyPr/>
          <a:lstStyle/>
          <a:p>
            <a:r>
              <a:rPr lang="en-US" altLang="LID4096" dirty="0"/>
              <a:t>This presentation reports on users’ revisitation patterns to World Wide Web pages, and their use to lay an empirical foundation for the design of history mechanisms in Web browsers.</a:t>
            </a:r>
          </a:p>
          <a:p>
            <a:endParaRPr lang="en-US" altLang="LID4096" dirty="0"/>
          </a:p>
          <a:p>
            <a:r>
              <a:rPr lang="en-US" altLang="LID4096" dirty="0"/>
              <a:t>This research was performed for my master’s thesis at the University of Calgary in the Department of Computer Science. It builds upon work that my thesis supervisor, Saul Greenberg, conducted for his PhD thesis. Saul  examined the use of history within the Unix command line operating system.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A2FEB10-623C-CF72-DE9D-3AD3E774CAEB}"/>
              </a:ext>
            </a:extLst>
          </p:cNvPr>
          <p:cNvSpPr>
            <a:spLocks noGrp="1" noChangeArrowheads="1"/>
          </p:cNvSpPr>
          <p:nvPr>
            <p:ph type="sldNum" sz="quarter" idx="5"/>
          </p:nvPr>
        </p:nvSpPr>
        <p:spPr>
          <a:ln/>
        </p:spPr>
        <p:txBody>
          <a:bodyPr/>
          <a:lstStyle/>
          <a:p>
            <a:fld id="{E8BC88A7-4E16-4745-A258-A075841C8E7D}" type="slidenum">
              <a:rPr lang="en-US" altLang="LID4096"/>
              <a:pPr/>
              <a:t>2</a:t>
            </a:fld>
            <a:endParaRPr lang="en-US" altLang="LID4096"/>
          </a:p>
        </p:txBody>
      </p:sp>
      <p:sp>
        <p:nvSpPr>
          <p:cNvPr id="8194" name="Rectangle 2">
            <a:extLst>
              <a:ext uri="{FF2B5EF4-FFF2-40B4-BE49-F238E27FC236}">
                <a16:creationId xmlns:a16="http://schemas.microsoft.com/office/drawing/2014/main" id="{4B913A25-FEEC-5C30-BEC1-DB3C5AB719F7}"/>
              </a:ext>
            </a:extLst>
          </p:cNvPr>
          <p:cNvSpPr>
            <a:spLocks noChangeArrowheads="1" noTextEdit="1"/>
          </p:cNvSpPr>
          <p:nvPr>
            <p:ph type="sldImg"/>
          </p:nvPr>
        </p:nvSpPr>
        <p:spPr>
          <a:xfrm>
            <a:off x="1150938" y="692150"/>
            <a:ext cx="4556125" cy="3416300"/>
          </a:xfrm>
          <a:ln cap="flat"/>
        </p:spPr>
      </p:sp>
      <p:sp>
        <p:nvSpPr>
          <p:cNvPr id="8195" name="Rectangle 3">
            <a:extLst>
              <a:ext uri="{FF2B5EF4-FFF2-40B4-BE49-F238E27FC236}">
                <a16:creationId xmlns:a16="http://schemas.microsoft.com/office/drawing/2014/main" id="{BD457FF2-29CA-4E69-6338-1CE0821EA3C2}"/>
              </a:ext>
            </a:extLst>
          </p:cNvPr>
          <p:cNvSpPr>
            <a:spLocks noGrp="1" noChangeArrowheads="1"/>
          </p:cNvSpPr>
          <p:nvPr>
            <p:ph type="body" idx="1"/>
          </p:nvPr>
        </p:nvSpPr>
        <p:spPr>
          <a:noFill/>
          <a:ln/>
        </p:spPr>
        <p:txBody>
          <a:bodyPr/>
          <a:lstStyle/>
          <a:p>
            <a:r>
              <a:rPr lang="en-US" altLang="LID4096"/>
              <a:t>Our presentation today will address the following topics:</a:t>
            </a:r>
          </a:p>
          <a:p>
            <a:endParaRPr lang="en-US" altLang="LID4096"/>
          </a:p>
          <a:p>
            <a:r>
              <a:rPr lang="en-US" altLang="LID4096"/>
              <a:t>We start by stating the objectives of our empirical research, and briefly explain how we collected the data.</a:t>
            </a:r>
          </a:p>
          <a:p>
            <a:endParaRPr lang="en-US" altLang="LID4096"/>
          </a:p>
          <a:p>
            <a:r>
              <a:rPr lang="en-US" altLang="LID4096"/>
              <a:t>Next, we summarize the important results we obtained from our analyses.</a:t>
            </a:r>
          </a:p>
          <a:p>
            <a:endParaRPr lang="en-US" altLang="LID4096"/>
          </a:p>
          <a:p>
            <a:r>
              <a:rPr lang="en-US" altLang="LID4096"/>
              <a:t>We also  used the data collected to evaluate different methods of presenting history; we describe these methods and summarize how effective each is.</a:t>
            </a:r>
          </a:p>
          <a:p>
            <a:endParaRPr lang="en-US" altLang="LID4096"/>
          </a:p>
          <a:p>
            <a:r>
              <a:rPr lang="en-US" altLang="LID4096"/>
              <a:t>Finally, we conclude by discussing the empirically-based generalizations of how users revisit pages that we formulated as a result of our research.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A1BE91-13E1-80C4-FD23-C9BC6935857E}"/>
              </a:ext>
            </a:extLst>
          </p:cNvPr>
          <p:cNvSpPr>
            <a:spLocks noGrp="1" noChangeArrowheads="1"/>
          </p:cNvSpPr>
          <p:nvPr>
            <p:ph type="sldNum" sz="quarter" idx="5"/>
          </p:nvPr>
        </p:nvSpPr>
        <p:spPr>
          <a:ln/>
        </p:spPr>
        <p:txBody>
          <a:bodyPr/>
          <a:lstStyle/>
          <a:p>
            <a:fld id="{DA3A24F8-B4FF-4BAB-ACC7-1A1FBCAF23D5}" type="slidenum">
              <a:rPr lang="en-US" altLang="LID4096"/>
              <a:pPr/>
              <a:t>3</a:t>
            </a:fld>
            <a:endParaRPr lang="en-US" altLang="LID4096"/>
          </a:p>
        </p:txBody>
      </p:sp>
      <p:sp>
        <p:nvSpPr>
          <p:cNvPr id="10242" name="Rectangle 2">
            <a:extLst>
              <a:ext uri="{FF2B5EF4-FFF2-40B4-BE49-F238E27FC236}">
                <a16:creationId xmlns:a16="http://schemas.microsoft.com/office/drawing/2014/main" id="{A8D6F37D-08F1-F864-5D2A-356FC53F15B6}"/>
              </a:ext>
            </a:extLst>
          </p:cNvPr>
          <p:cNvSpPr>
            <a:spLocks noGrp="1" noChangeArrowheads="1"/>
          </p:cNvSpPr>
          <p:nvPr>
            <p:ph type="body" idx="1"/>
          </p:nvPr>
        </p:nvSpPr>
        <p:spPr>
          <a:noFill/>
          <a:ln/>
        </p:spPr>
        <p:txBody>
          <a:bodyPr/>
          <a:lstStyle/>
          <a:p>
            <a:r>
              <a:rPr lang="en-US" altLang="LID4096"/>
              <a:t>History mechanisms within the context of Web browsers, and for the purposes of this research, allow people to revisit pages viewed previously.</a:t>
            </a:r>
          </a:p>
          <a:p>
            <a:endParaRPr lang="en-US" altLang="LID4096"/>
          </a:p>
          <a:p>
            <a:r>
              <a:rPr lang="en-US" altLang="LID4096"/>
              <a:t>If pages are revisited often, we believe that history mechanisms can:</a:t>
            </a:r>
          </a:p>
          <a:p>
            <a:r>
              <a:rPr lang="en-US" altLang="LID4096"/>
              <a:t>1. help the user navigate through the vast amounts and poor structure of WWW information by providing easy access to info. previously visited.</a:t>
            </a:r>
          </a:p>
          <a:p>
            <a:r>
              <a:rPr lang="en-US" altLang="LID4096"/>
              <a:t>2. decrease resource use by supplanting search engines for finding new pages, and eliminating navigation through intermediary pages.</a:t>
            </a:r>
          </a:p>
          <a:p>
            <a:r>
              <a:rPr lang="en-US" altLang="LID4096"/>
              <a:t>3. Reduce a user’s cognitive and physical navigation burden; pages can be returned to with less effort, and history mechanisms can show users where they have been.</a:t>
            </a:r>
          </a:p>
          <a:p>
            <a:endParaRPr lang="en-US" altLang="LID4096"/>
          </a:p>
          <a:p>
            <a:r>
              <a:rPr lang="en-US" altLang="LID4096"/>
              <a:t>However, we believe that today’s design of history mechanisms based on ad-hoc approaches.</a:t>
            </a:r>
          </a:p>
          <a:p>
            <a:r>
              <a:rPr lang="en-US" altLang="LID4096"/>
              <a:t>1. They do not take advantage of previous research into history support within Uis.</a:t>
            </a:r>
          </a:p>
          <a:p>
            <a:r>
              <a:rPr lang="en-US" altLang="LID4096"/>
              <a:t>2. Their designs are not based upon actual studies of how people revisit Web pages.</a:t>
            </a:r>
          </a:p>
          <a:p>
            <a:r>
              <a:rPr lang="en-US" altLang="LID4096"/>
              <a:t>3. Their actual use has been examined only superficially.</a:t>
            </a:r>
          </a:p>
        </p:txBody>
      </p:sp>
      <p:sp>
        <p:nvSpPr>
          <p:cNvPr id="10243" name="Rectangle 3">
            <a:extLst>
              <a:ext uri="{FF2B5EF4-FFF2-40B4-BE49-F238E27FC236}">
                <a16:creationId xmlns:a16="http://schemas.microsoft.com/office/drawing/2014/main" id="{53211B5F-BF31-0430-2940-FA9D9546A970}"/>
              </a:ext>
            </a:extLst>
          </p:cNvPr>
          <p:cNvSpPr>
            <a:spLocks noChangeArrowheads="1" noTextEdit="1"/>
          </p:cNvSpPr>
          <p:nvPr>
            <p:ph type="sldImg"/>
          </p:nvPr>
        </p:nvSpPr>
        <p:spPr>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EE5632-1FFE-6991-82DD-508243F12B27}"/>
              </a:ext>
            </a:extLst>
          </p:cNvPr>
          <p:cNvSpPr>
            <a:spLocks noGrp="1" noChangeArrowheads="1"/>
          </p:cNvSpPr>
          <p:nvPr>
            <p:ph type="sldNum" sz="quarter" idx="5"/>
          </p:nvPr>
        </p:nvSpPr>
        <p:spPr>
          <a:ln/>
        </p:spPr>
        <p:txBody>
          <a:bodyPr/>
          <a:lstStyle/>
          <a:p>
            <a:fld id="{605C6DB7-1C78-49D9-96B7-9FB8A9B8E124}" type="slidenum">
              <a:rPr lang="en-US" altLang="LID4096"/>
              <a:pPr/>
              <a:t>4</a:t>
            </a:fld>
            <a:endParaRPr lang="en-US" altLang="LID4096"/>
          </a:p>
        </p:txBody>
      </p:sp>
      <p:sp>
        <p:nvSpPr>
          <p:cNvPr id="12290" name="Rectangle 2">
            <a:extLst>
              <a:ext uri="{FF2B5EF4-FFF2-40B4-BE49-F238E27FC236}">
                <a16:creationId xmlns:a16="http://schemas.microsoft.com/office/drawing/2014/main" id="{0AD42E95-716C-643F-1697-5F876F3340DB}"/>
              </a:ext>
            </a:extLst>
          </p:cNvPr>
          <p:cNvSpPr>
            <a:spLocks noChangeArrowheads="1" noTextEdit="1"/>
          </p:cNvSpPr>
          <p:nvPr>
            <p:ph type="sldImg"/>
          </p:nvPr>
        </p:nvSpPr>
        <p:spPr>
          <a:ln cap="flat"/>
        </p:spPr>
      </p:sp>
      <p:sp>
        <p:nvSpPr>
          <p:cNvPr id="12291" name="Rectangle 3">
            <a:extLst>
              <a:ext uri="{FF2B5EF4-FFF2-40B4-BE49-F238E27FC236}">
                <a16:creationId xmlns:a16="http://schemas.microsoft.com/office/drawing/2014/main" id="{40A08480-E9E3-7320-DE01-36824B7F23D4}"/>
              </a:ext>
            </a:extLst>
          </p:cNvPr>
          <p:cNvSpPr>
            <a:spLocks noGrp="1" noChangeArrowheads="1"/>
          </p:cNvSpPr>
          <p:nvPr>
            <p:ph type="body" idx="1"/>
          </p:nvPr>
        </p:nvSpPr>
        <p:spPr>
          <a:noFill/>
          <a:ln/>
        </p:spPr>
        <p:txBody>
          <a:bodyPr/>
          <a:lstStyle/>
          <a:p>
            <a:r>
              <a:rPr lang="en-US" altLang="LID4096"/>
              <a:t>Our goal is to place the design of history mechanisms within browsers on a more empirical footing. We had 3 sub-goals:</a:t>
            </a:r>
          </a:p>
          <a:p>
            <a:endParaRPr lang="en-US" altLang="LID4096"/>
          </a:p>
          <a:p>
            <a:r>
              <a:rPr lang="en-US" altLang="LID4096"/>
              <a:t>1. We wanted to… &lt;see above&gt;. There is little empirical data currently available. And history mechanisms are only useful if users repeat their activities - in this case, if users actually do revisit Web pages.</a:t>
            </a:r>
          </a:p>
          <a:p>
            <a:r>
              <a:rPr lang="en-US" altLang="LID4096"/>
              <a:t>2. We wanted to… &lt;see above&gt;.</a:t>
            </a:r>
          </a:p>
          <a:p>
            <a:r>
              <a:rPr lang="en-US" altLang="LID4096"/>
              <a:t>3. We wanted to… &lt;see above&gt;. These are discussed in my thesis and a journal paper currently in publication.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345C6A7-0BDB-4BE8-B42E-694B080223A0}"/>
              </a:ext>
            </a:extLst>
          </p:cNvPr>
          <p:cNvSpPr>
            <a:spLocks noGrp="1" noChangeArrowheads="1"/>
          </p:cNvSpPr>
          <p:nvPr>
            <p:ph type="sldNum" sz="quarter" idx="5"/>
          </p:nvPr>
        </p:nvSpPr>
        <p:spPr>
          <a:ln/>
        </p:spPr>
        <p:txBody>
          <a:bodyPr/>
          <a:lstStyle/>
          <a:p>
            <a:fld id="{3B941BE7-9A5A-4D08-831D-55A27E1702CC}" type="slidenum">
              <a:rPr lang="en-US" altLang="LID4096"/>
              <a:pPr/>
              <a:t>5</a:t>
            </a:fld>
            <a:endParaRPr lang="en-US" altLang="LID4096"/>
          </a:p>
        </p:txBody>
      </p:sp>
      <p:sp>
        <p:nvSpPr>
          <p:cNvPr id="14338" name="Rectangle 2">
            <a:extLst>
              <a:ext uri="{FF2B5EF4-FFF2-40B4-BE49-F238E27FC236}">
                <a16:creationId xmlns:a16="http://schemas.microsoft.com/office/drawing/2014/main" id="{06506E7F-A6C1-A2A9-F650-940DA3084F2E}"/>
              </a:ext>
            </a:extLst>
          </p:cNvPr>
          <p:cNvSpPr>
            <a:spLocks noChangeArrowheads="1" noTextEdit="1"/>
          </p:cNvSpPr>
          <p:nvPr>
            <p:ph type="sldImg"/>
          </p:nvPr>
        </p:nvSpPr>
        <p:spPr>
          <a:ln cap="flat"/>
        </p:spPr>
      </p:sp>
      <p:sp>
        <p:nvSpPr>
          <p:cNvPr id="14339" name="Rectangle 3">
            <a:extLst>
              <a:ext uri="{FF2B5EF4-FFF2-40B4-BE49-F238E27FC236}">
                <a16:creationId xmlns:a16="http://schemas.microsoft.com/office/drawing/2014/main" id="{2789A89A-D0BD-4746-9D9A-DCA7B968F188}"/>
              </a:ext>
            </a:extLst>
          </p:cNvPr>
          <p:cNvSpPr>
            <a:spLocks noGrp="1" noChangeArrowheads="1"/>
          </p:cNvSpPr>
          <p:nvPr>
            <p:ph type="body" idx="1"/>
          </p:nvPr>
        </p:nvSpPr>
        <p:spPr>
          <a:noFill/>
          <a:ln/>
        </p:spPr>
        <p:txBody>
          <a:bodyPr/>
          <a:lstStyle/>
          <a:p>
            <a:r>
              <a:rPr lang="en-US" altLang="LID4096"/>
              <a:t>To collect data for our research we modified the source code for Xmosaic 2.5 to capture the user’s browsing activity.</a:t>
            </a:r>
          </a:p>
          <a:p>
            <a:endParaRPr lang="en-US" altLang="LID4096"/>
          </a:p>
          <a:p>
            <a:r>
              <a:rPr lang="en-US" altLang="LID4096"/>
              <a:t>Our volunteer participants, who were practiced Web users, used the browser for 6 weeks. They browsed as they normally would have with their preferred browser during that time.</a:t>
            </a:r>
          </a:p>
          <a:p>
            <a:endParaRPr lang="en-US" altLang="LID4096"/>
          </a:p>
          <a:p>
            <a:r>
              <a:rPr lang="en-US" altLang="LID4096"/>
              <a:t>Our quantitative data was hence dervied from the logs of 23 participants. We also did follow-up interviews at the end of the study to gather qualitative data.</a:t>
            </a:r>
          </a:p>
          <a:p>
            <a:endParaRPr lang="en-US" altLang="LID4096"/>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D83A0F4-E229-8B32-A03D-B3355B694ACF}"/>
              </a:ext>
            </a:extLst>
          </p:cNvPr>
          <p:cNvSpPr>
            <a:spLocks noGrp="1" noChangeArrowheads="1"/>
          </p:cNvSpPr>
          <p:nvPr>
            <p:ph type="sldNum" sz="quarter" idx="5"/>
          </p:nvPr>
        </p:nvSpPr>
        <p:spPr>
          <a:ln/>
        </p:spPr>
        <p:txBody>
          <a:bodyPr/>
          <a:lstStyle/>
          <a:p>
            <a:fld id="{C6607029-E995-40A7-8A40-BC126870994F}" type="slidenum">
              <a:rPr lang="en-US" altLang="LID4096"/>
              <a:pPr/>
              <a:t>6</a:t>
            </a:fld>
            <a:endParaRPr lang="en-US" altLang="LID4096"/>
          </a:p>
        </p:txBody>
      </p:sp>
      <p:sp>
        <p:nvSpPr>
          <p:cNvPr id="16386" name="Rectangle 2">
            <a:extLst>
              <a:ext uri="{FF2B5EF4-FFF2-40B4-BE49-F238E27FC236}">
                <a16:creationId xmlns:a16="http://schemas.microsoft.com/office/drawing/2014/main" id="{54708C0E-36BD-CBEE-9B3A-92D90C3C9E48}"/>
              </a:ext>
            </a:extLst>
          </p:cNvPr>
          <p:cNvSpPr>
            <a:spLocks noChangeArrowheads="1" noTextEdit="1"/>
          </p:cNvSpPr>
          <p:nvPr>
            <p:ph type="sldImg"/>
          </p:nvPr>
        </p:nvSpPr>
        <p:spPr>
          <a:xfrm>
            <a:off x="1150938" y="692150"/>
            <a:ext cx="4556125" cy="3416300"/>
          </a:xfrm>
          <a:ln cap="flat"/>
        </p:spPr>
      </p:sp>
      <p:sp>
        <p:nvSpPr>
          <p:cNvPr id="16387" name="Rectangle 3">
            <a:extLst>
              <a:ext uri="{FF2B5EF4-FFF2-40B4-BE49-F238E27FC236}">
                <a16:creationId xmlns:a16="http://schemas.microsoft.com/office/drawing/2014/main" id="{1A1CE8B7-4D00-2804-4F13-7B0D41DABB28}"/>
              </a:ext>
            </a:extLst>
          </p:cNvPr>
          <p:cNvSpPr>
            <a:spLocks noGrp="1" noChangeArrowheads="1"/>
          </p:cNvSpPr>
          <p:nvPr>
            <p:ph type="body" idx="1"/>
          </p:nvPr>
        </p:nvSpPr>
        <p:spPr>
          <a:noFill/>
          <a:ln/>
        </p:spPr>
        <p:txBody>
          <a:bodyPr/>
          <a:lstStyle/>
          <a:p>
            <a:r>
              <a:rPr lang="en-US" altLang="LID4096"/>
              <a:t>Our paper summarizes results from 6 analyses pertaining to the reuse of Web pages, that is, the revisit of pages that the user has previously seen.</a:t>
            </a:r>
          </a:p>
          <a:p>
            <a:endParaRPr lang="en-US" altLang="LID4096"/>
          </a:p>
          <a:p>
            <a:r>
              <a:rPr lang="en-US" altLang="LID4096"/>
              <a:t>Today we will touch upon the first 4 of these.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AC7569-D601-A615-B870-7E1A96D9A38D}"/>
              </a:ext>
            </a:extLst>
          </p:cNvPr>
          <p:cNvSpPr>
            <a:spLocks noGrp="1" noChangeArrowheads="1"/>
          </p:cNvSpPr>
          <p:nvPr>
            <p:ph type="sldNum" sz="quarter" idx="5"/>
          </p:nvPr>
        </p:nvSpPr>
        <p:spPr>
          <a:ln/>
        </p:spPr>
        <p:txBody>
          <a:bodyPr/>
          <a:lstStyle/>
          <a:p>
            <a:fld id="{A07C9214-4C5C-468C-8294-6D25390B4F00}" type="slidenum">
              <a:rPr lang="en-US" altLang="LID4096"/>
              <a:pPr/>
              <a:t>7</a:t>
            </a:fld>
            <a:endParaRPr lang="en-US" altLang="LID4096"/>
          </a:p>
        </p:txBody>
      </p:sp>
      <p:sp>
        <p:nvSpPr>
          <p:cNvPr id="18434" name="Rectangle 2">
            <a:extLst>
              <a:ext uri="{FF2B5EF4-FFF2-40B4-BE49-F238E27FC236}">
                <a16:creationId xmlns:a16="http://schemas.microsoft.com/office/drawing/2014/main" id="{53A1C449-FBAD-A6D8-24AB-E4E429A62F47}"/>
              </a:ext>
            </a:extLst>
          </p:cNvPr>
          <p:cNvSpPr>
            <a:spLocks noChangeArrowheads="1" noTextEdit="1"/>
          </p:cNvSpPr>
          <p:nvPr>
            <p:ph type="sldImg"/>
          </p:nvPr>
        </p:nvSpPr>
        <p:spPr>
          <a:ln cap="flat"/>
        </p:spPr>
      </p:sp>
      <p:sp>
        <p:nvSpPr>
          <p:cNvPr id="18435" name="Rectangle 3">
            <a:extLst>
              <a:ext uri="{FF2B5EF4-FFF2-40B4-BE49-F238E27FC236}">
                <a16:creationId xmlns:a16="http://schemas.microsoft.com/office/drawing/2014/main" id="{569009BE-468D-B760-A390-8B647EB6180D}"/>
              </a:ext>
            </a:extLst>
          </p:cNvPr>
          <p:cNvSpPr>
            <a:spLocks noGrp="1" noChangeArrowheads="1"/>
          </p:cNvSpPr>
          <p:nvPr>
            <p:ph type="body" idx="1"/>
          </p:nvPr>
        </p:nvSpPr>
        <p:spPr>
          <a:noFill/>
          <a:ln/>
        </p:spPr>
        <p:txBody>
          <a:bodyPr/>
          <a:lstStyle/>
          <a:p>
            <a:r>
              <a:rPr lang="en-US" altLang="LID4096"/>
              <a:t>As I stated earlier, history mechanisms are only useful if users actually repeat their activities. Though current Web browsers do have a history feature, we do not know how often people revisit Web pages.</a:t>
            </a:r>
          </a:p>
          <a:p>
            <a:endParaRPr lang="en-US" altLang="LID4096"/>
          </a:p>
          <a:p>
            <a:r>
              <a:rPr lang="en-US" altLang="LID4096"/>
              <a:t>Recurrence rate provides this statistic. Recurrence rate is the probability that any URL visited is a repeat of a previous visit.</a:t>
            </a:r>
          </a:p>
          <a:p>
            <a:endParaRPr lang="en-US" altLang="LID4096"/>
          </a:p>
          <a:p>
            <a:r>
              <a:rPr lang="en-US" altLang="LID4096"/>
              <a:t>We calculated R for both our data (all 23 subjects) and data from a study conducted by Catledge and Pitkow in August of 1994. Our values are very close: 58% and 61%.</a:t>
            </a:r>
          </a:p>
          <a:p>
            <a:endParaRPr lang="en-US" altLang="LID4096"/>
          </a:p>
          <a:p>
            <a:r>
              <a:rPr lang="en-US" altLang="LID4096"/>
              <a:t>This result qualifies Web browsing as a recurrent system. Greenberg coined this term to characterize systems where users predominately repeat activities they had invoked before.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E882D3-E84A-4DAB-7A1C-8CCCCF24EC93}"/>
              </a:ext>
            </a:extLst>
          </p:cNvPr>
          <p:cNvSpPr>
            <a:spLocks noGrp="1" noChangeArrowheads="1"/>
          </p:cNvSpPr>
          <p:nvPr>
            <p:ph type="sldNum" sz="quarter" idx="5"/>
          </p:nvPr>
        </p:nvSpPr>
        <p:spPr>
          <a:ln/>
        </p:spPr>
        <p:txBody>
          <a:bodyPr/>
          <a:lstStyle/>
          <a:p>
            <a:fld id="{22C3C5A5-EA31-43C5-8276-1569F021A90A}" type="slidenum">
              <a:rPr lang="en-US" altLang="LID4096"/>
              <a:pPr/>
              <a:t>8</a:t>
            </a:fld>
            <a:endParaRPr lang="en-US" altLang="LID4096"/>
          </a:p>
        </p:txBody>
      </p:sp>
      <p:sp>
        <p:nvSpPr>
          <p:cNvPr id="20482" name="Rectangle 2">
            <a:extLst>
              <a:ext uri="{FF2B5EF4-FFF2-40B4-BE49-F238E27FC236}">
                <a16:creationId xmlns:a16="http://schemas.microsoft.com/office/drawing/2014/main" id="{84196A94-1AB1-81C6-0BF0-97FE7C9A7B3C}"/>
              </a:ext>
            </a:extLst>
          </p:cNvPr>
          <p:cNvSpPr>
            <a:spLocks noGrp="1" noChangeArrowheads="1"/>
          </p:cNvSpPr>
          <p:nvPr>
            <p:ph type="body" idx="1"/>
          </p:nvPr>
        </p:nvSpPr>
        <p:spPr>
          <a:noFill/>
          <a:ln/>
        </p:spPr>
        <p:txBody>
          <a:bodyPr/>
          <a:lstStyle/>
          <a:p>
            <a:r>
              <a:rPr lang="en-US" altLang="LID4096"/>
              <a:t>The second pattern of page reuse we examined concerns the growth of URL vocabulary. This pattern shows the distribution of old and new page visits over time.</a:t>
            </a:r>
          </a:p>
          <a:p>
            <a:endParaRPr lang="en-US" altLang="LID4096"/>
          </a:p>
          <a:p>
            <a:r>
              <a:rPr lang="en-US" altLang="LID4096"/>
              <a:t>URL vocabulary is the # of unique URL visited vs. the # of total URLs visited at any point along the user’s browsing timeline.</a:t>
            </a:r>
          </a:p>
          <a:p>
            <a:endParaRPr lang="en-US" altLang="LID4096"/>
          </a:p>
          <a:p>
            <a:r>
              <a:rPr lang="en-US" altLang="LID4096"/>
              <a:t>We represented this data as a graph for each subject. We also plotted major navigation actions as separate curves above the URL vocabulary curve. This gave us additional insights into different browsing patterns users engaged in.</a:t>
            </a:r>
          </a:p>
          <a:p>
            <a:endParaRPr lang="en-US" altLang="LID4096"/>
          </a:p>
        </p:txBody>
      </p:sp>
      <p:sp>
        <p:nvSpPr>
          <p:cNvPr id="20483" name="Rectangle 3">
            <a:extLst>
              <a:ext uri="{FF2B5EF4-FFF2-40B4-BE49-F238E27FC236}">
                <a16:creationId xmlns:a16="http://schemas.microsoft.com/office/drawing/2014/main" id="{2424C742-D78F-8866-5F38-3E78BDD72852}"/>
              </a:ext>
            </a:extLst>
          </p:cNvPr>
          <p:cNvSpPr>
            <a:spLocks noChangeArrowheads="1" noTextEdit="1"/>
          </p:cNvSpPr>
          <p:nvPr>
            <p:ph type="sldImg"/>
          </p:nvPr>
        </p:nvSpPr>
        <p:spPr>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66188A2-A590-D35F-7B45-51FC29A40607}"/>
              </a:ext>
            </a:extLst>
          </p:cNvPr>
          <p:cNvSpPr>
            <a:spLocks noGrp="1" noChangeArrowheads="1"/>
          </p:cNvSpPr>
          <p:nvPr>
            <p:ph type="sldNum" sz="quarter" idx="5"/>
          </p:nvPr>
        </p:nvSpPr>
        <p:spPr>
          <a:ln/>
        </p:spPr>
        <p:txBody>
          <a:bodyPr/>
          <a:lstStyle/>
          <a:p>
            <a:fld id="{1FB7760C-21AB-4959-9B7E-948DCA35681D}" type="slidenum">
              <a:rPr lang="en-US" altLang="LID4096"/>
              <a:pPr/>
              <a:t>9</a:t>
            </a:fld>
            <a:endParaRPr lang="en-US" altLang="LID4096"/>
          </a:p>
        </p:txBody>
      </p:sp>
      <p:sp>
        <p:nvSpPr>
          <p:cNvPr id="22530" name="Rectangle 2">
            <a:extLst>
              <a:ext uri="{FF2B5EF4-FFF2-40B4-BE49-F238E27FC236}">
                <a16:creationId xmlns:a16="http://schemas.microsoft.com/office/drawing/2014/main" id="{052CAE72-1E0C-5AB3-489C-5A07BFD0DB4C}"/>
              </a:ext>
            </a:extLst>
          </p:cNvPr>
          <p:cNvSpPr>
            <a:spLocks noGrp="1" noChangeArrowheads="1"/>
          </p:cNvSpPr>
          <p:nvPr>
            <p:ph type="body" idx="1"/>
          </p:nvPr>
        </p:nvSpPr>
        <p:spPr>
          <a:noFill/>
          <a:ln/>
        </p:spPr>
        <p:txBody>
          <a:bodyPr/>
          <a:lstStyle/>
          <a:p>
            <a:r>
              <a:rPr lang="en-US" altLang="LID4096"/>
              <a:t>This is the vocabulary graph for one of our subjects. The x-axis represents the browsing timeline - a point for each URL visited; while the y-axis represents the number of unique URLs visited. The first curve represents the vocabulary overall, and the other curves show when the most common navigation actions were invoked.</a:t>
            </a:r>
          </a:p>
          <a:p>
            <a:endParaRPr lang="en-US" altLang="LID4096"/>
          </a:p>
          <a:p>
            <a:r>
              <a:rPr lang="en-US" altLang="LID4096"/>
              <a:t>These curve show that:</a:t>
            </a:r>
          </a:p>
          <a:p>
            <a:r>
              <a:rPr lang="en-US" altLang="LID4096"/>
              <a:t>1. users incorporate new URLs into their repertoire at a regular rate (the URL vocabulary curve grows in a linear and positive fashion)</a:t>
            </a:r>
          </a:p>
          <a:p>
            <a:r>
              <a:rPr lang="en-US" altLang="LID4096"/>
              <a:t>2. revisits to pages are fairly evenly distributed ( the vocabulary curve is fairly linear overall, but local variations to the slope are also evident)</a:t>
            </a:r>
          </a:p>
          <a:p>
            <a:r>
              <a:rPr lang="en-US" altLang="LID4096"/>
              <a:t>3. local variations highlight browsing patterns (such as the authoring of pages,</a:t>
            </a:r>
          </a:p>
          <a:p>
            <a:r>
              <a:rPr lang="en-US" altLang="LID4096"/>
              <a:t>revisits to Web pages, first-time visits, and use of Web forms-based applications).</a:t>
            </a:r>
          </a:p>
        </p:txBody>
      </p:sp>
      <p:sp>
        <p:nvSpPr>
          <p:cNvPr id="22531" name="Rectangle 3">
            <a:extLst>
              <a:ext uri="{FF2B5EF4-FFF2-40B4-BE49-F238E27FC236}">
                <a16:creationId xmlns:a16="http://schemas.microsoft.com/office/drawing/2014/main" id="{11C87BDC-8006-6F84-B8AB-1143D668C480}"/>
              </a:ext>
            </a:extLst>
          </p:cNvPr>
          <p:cNvSpPr>
            <a:spLocks noChangeArrowheads="1" noTextEdit="1"/>
          </p:cNvSpPr>
          <p:nvPr>
            <p:ph type="sldImg"/>
          </p:nvPr>
        </p:nvSpPr>
        <p:spPr>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4FC70EA-9955-18FC-F92B-4CB69C9E7AA1}"/>
              </a:ext>
            </a:extLst>
          </p:cNvPr>
          <p:cNvSpPr>
            <a:spLocks noGrp="1" noChangeArrowheads="1"/>
          </p:cNvSpPr>
          <p:nvPr>
            <p:ph type="sldNum" sz="quarter" idx="5"/>
          </p:nvPr>
        </p:nvSpPr>
        <p:spPr>
          <a:ln/>
        </p:spPr>
        <p:txBody>
          <a:bodyPr/>
          <a:lstStyle/>
          <a:p>
            <a:fld id="{5D333798-6201-4567-A2D2-0A95B95677C2}" type="slidenum">
              <a:rPr lang="en-US" altLang="LID4096"/>
              <a:pPr/>
              <a:t>10</a:t>
            </a:fld>
            <a:endParaRPr lang="en-US" altLang="LID4096"/>
          </a:p>
        </p:txBody>
      </p:sp>
      <p:sp>
        <p:nvSpPr>
          <p:cNvPr id="24578" name="Rectangle 2">
            <a:extLst>
              <a:ext uri="{FF2B5EF4-FFF2-40B4-BE49-F238E27FC236}">
                <a16:creationId xmlns:a16="http://schemas.microsoft.com/office/drawing/2014/main" id="{96449718-CD5F-74FC-3CF1-2A38A3810392}"/>
              </a:ext>
            </a:extLst>
          </p:cNvPr>
          <p:cNvSpPr>
            <a:spLocks noChangeArrowheads="1" noTextEdit="1"/>
          </p:cNvSpPr>
          <p:nvPr>
            <p:ph type="sldImg"/>
          </p:nvPr>
        </p:nvSpPr>
        <p:spPr>
          <a:ln cap="flat"/>
        </p:spPr>
      </p:sp>
      <p:sp>
        <p:nvSpPr>
          <p:cNvPr id="24579" name="Rectangle 3">
            <a:extLst>
              <a:ext uri="{FF2B5EF4-FFF2-40B4-BE49-F238E27FC236}">
                <a16:creationId xmlns:a16="http://schemas.microsoft.com/office/drawing/2014/main" id="{658BAF16-4008-4CF8-A9FC-52C3629EC1E4}"/>
              </a:ext>
            </a:extLst>
          </p:cNvPr>
          <p:cNvSpPr>
            <a:spLocks noGrp="1" noChangeArrowheads="1"/>
          </p:cNvSpPr>
          <p:nvPr>
            <p:ph type="body" idx="1"/>
          </p:nvPr>
        </p:nvSpPr>
        <p:spPr>
          <a:noFill/>
          <a:ln/>
        </p:spPr>
        <p:txBody>
          <a:bodyPr/>
          <a:lstStyle/>
          <a:p>
            <a:r>
              <a:rPr lang="en-US" altLang="LID4096"/>
              <a:t>For any URL visited, the probability that it has already been seen by the user is quite high, that being 58%. But how do particular URLs contribute to this probability? Do all URLs visited have a uniform probability of recurring or do the most recently visited URLs skew the distribution?</a:t>
            </a:r>
          </a:p>
          <a:p>
            <a:endParaRPr lang="en-US" altLang="LID4096"/>
          </a:p>
          <a:p>
            <a:r>
              <a:rPr lang="en-US" altLang="LID4096"/>
              <a:t>To answer these questions, we calcuated the recurrence rate at particular distances; that is, we counted the number of URLs between the current URL and that last time it was seen by the user.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A7C10A-58ED-848A-8ED1-FEDA59504626}"/>
              </a:ext>
            </a:extLst>
          </p:cNvPr>
          <p:cNvSpPr>
            <a:spLocks noGrp="1" noChangeArrowheads="1"/>
          </p:cNvSpPr>
          <p:nvPr>
            <p:ph type="sldNum" sz="quarter" idx="5"/>
          </p:nvPr>
        </p:nvSpPr>
        <p:spPr>
          <a:ln/>
        </p:spPr>
        <p:txBody>
          <a:bodyPr/>
          <a:lstStyle/>
          <a:p>
            <a:fld id="{B0FDA007-6BDF-4594-90D3-83AE14EFC5A9}" type="slidenum">
              <a:rPr lang="en-US" altLang="LID4096"/>
              <a:pPr/>
              <a:t>11</a:t>
            </a:fld>
            <a:endParaRPr lang="en-US" altLang="LID4096"/>
          </a:p>
        </p:txBody>
      </p:sp>
      <p:sp>
        <p:nvSpPr>
          <p:cNvPr id="26626" name="Rectangle 2">
            <a:extLst>
              <a:ext uri="{FF2B5EF4-FFF2-40B4-BE49-F238E27FC236}">
                <a16:creationId xmlns:a16="http://schemas.microsoft.com/office/drawing/2014/main" id="{9D65CCBC-2A15-52AD-16F1-CFCF50C43DBF}"/>
              </a:ext>
            </a:extLst>
          </p:cNvPr>
          <p:cNvSpPr>
            <a:spLocks noChangeArrowheads="1" noTextEdit="1"/>
          </p:cNvSpPr>
          <p:nvPr>
            <p:ph type="sldImg"/>
          </p:nvPr>
        </p:nvSpPr>
        <p:spPr>
          <a:ln cap="flat"/>
        </p:spPr>
      </p:sp>
      <p:sp>
        <p:nvSpPr>
          <p:cNvPr id="26627" name="Rectangle 3">
            <a:extLst>
              <a:ext uri="{FF2B5EF4-FFF2-40B4-BE49-F238E27FC236}">
                <a16:creationId xmlns:a16="http://schemas.microsoft.com/office/drawing/2014/main" id="{2162F9F2-AD4D-DDD3-7B0F-4F20B8F2C808}"/>
              </a:ext>
            </a:extLst>
          </p:cNvPr>
          <p:cNvSpPr>
            <a:spLocks noGrp="1" noChangeArrowheads="1"/>
          </p:cNvSpPr>
          <p:nvPr>
            <p:ph type="body" idx="1"/>
          </p:nvPr>
        </p:nvSpPr>
        <p:spPr>
          <a:noFill/>
          <a:ln/>
        </p:spPr>
        <p:txBody>
          <a:bodyPr/>
          <a:lstStyle/>
          <a:p>
            <a:r>
              <a:rPr lang="en-US" altLang="LID4096"/>
              <a:t>This figure plots recurrence rate as a function of distance for distances up to 50. </a:t>
            </a:r>
          </a:p>
          <a:p>
            <a:endParaRPr lang="en-US" altLang="LID4096"/>
          </a:p>
          <a:p>
            <a:r>
              <a:rPr lang="en-US" altLang="LID4096"/>
              <a:t>A distance of 1 occurs when the user reloads the current page or clicks a named anchor on the page to go to another part of the page.</a:t>
            </a:r>
          </a:p>
          <a:p>
            <a:endParaRPr lang="en-US" altLang="LID4096"/>
          </a:p>
          <a:p>
            <a:r>
              <a:rPr lang="en-US" altLang="LID4096"/>
              <a:t>A distance of 2 occurs when the user revisits a page seen 2 pages back, often by performing a Back action.</a:t>
            </a:r>
          </a:p>
          <a:p>
            <a:endParaRPr lang="en-US" altLang="LID4096"/>
          </a:p>
          <a:p>
            <a:r>
              <a:rPr lang="en-US" altLang="LID4096"/>
              <a:t>We found a strong recency effect in that the previous 6 or so URLs contribute the majority of pages visited next. For example, there is a 39% probability that the next URL visited will be found in a set of the last 6 URLs visited, as can be seen by the inset plot which shows this statistic as a running sum. Recall that the maximum recurrence rate is 58%.</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9AD592-BC7C-D98A-5623-BDD06F6C79C7}"/>
              </a:ext>
            </a:extLst>
          </p:cNvPr>
          <p:cNvSpPr>
            <a:spLocks noGrp="1" noChangeArrowheads="1"/>
          </p:cNvSpPr>
          <p:nvPr>
            <p:ph type="sldNum" sz="quarter" idx="5"/>
          </p:nvPr>
        </p:nvSpPr>
        <p:spPr>
          <a:ln/>
        </p:spPr>
        <p:txBody>
          <a:bodyPr/>
          <a:lstStyle/>
          <a:p>
            <a:fld id="{C545DB0E-94FC-41E4-9B2F-B378D834E990}" type="slidenum">
              <a:rPr lang="en-US" altLang="LID4096"/>
              <a:pPr/>
              <a:t>12</a:t>
            </a:fld>
            <a:endParaRPr lang="en-US" altLang="LID4096"/>
          </a:p>
        </p:txBody>
      </p:sp>
      <p:sp>
        <p:nvSpPr>
          <p:cNvPr id="28674" name="Rectangle 2">
            <a:extLst>
              <a:ext uri="{FF2B5EF4-FFF2-40B4-BE49-F238E27FC236}">
                <a16:creationId xmlns:a16="http://schemas.microsoft.com/office/drawing/2014/main" id="{2F8B0EE1-0475-29AF-98B9-06B3B0AFF5DA}"/>
              </a:ext>
            </a:extLst>
          </p:cNvPr>
          <p:cNvSpPr>
            <a:spLocks noChangeArrowheads="1" noTextEdit="1"/>
          </p:cNvSpPr>
          <p:nvPr>
            <p:ph type="sldImg"/>
          </p:nvPr>
        </p:nvSpPr>
        <p:spPr>
          <a:ln cap="flat"/>
        </p:spPr>
      </p:sp>
      <p:sp>
        <p:nvSpPr>
          <p:cNvPr id="28675" name="Rectangle 3">
            <a:extLst>
              <a:ext uri="{FF2B5EF4-FFF2-40B4-BE49-F238E27FC236}">
                <a16:creationId xmlns:a16="http://schemas.microsoft.com/office/drawing/2014/main" id="{1082FB47-591D-9715-5B10-DEA1EA80D9EC}"/>
              </a:ext>
            </a:extLst>
          </p:cNvPr>
          <p:cNvSpPr>
            <a:spLocks noGrp="1" noChangeArrowheads="1"/>
          </p:cNvSpPr>
          <p:nvPr>
            <p:ph type="body" idx="1"/>
          </p:nvPr>
        </p:nvSpPr>
        <p:spPr>
          <a:noFill/>
          <a:ln/>
        </p:spPr>
        <p:txBody>
          <a:bodyPr/>
          <a:lstStyle/>
          <a:p>
            <a:r>
              <a:rPr lang="en-US" altLang="LID4096"/>
              <a:t>The final pattern that we will talk about today is frequency of URL accesses. This graph plots for all 23 subjects, the percentage of URLs that were visited a certain number of times.</a:t>
            </a:r>
          </a:p>
          <a:p>
            <a:endParaRPr lang="en-US" altLang="LID4096"/>
          </a:p>
          <a:p>
            <a:r>
              <a:rPr lang="en-US" altLang="LID4096"/>
              <a:t>We see that 60% of URLs were visited once, 19% were visited twice, 8% were visited 3 times.</a:t>
            </a:r>
          </a:p>
          <a:p>
            <a:endParaRPr lang="en-US" altLang="LID4096"/>
          </a:p>
          <a:p>
            <a:r>
              <a:rPr lang="en-US" altLang="LID4096"/>
              <a:t>This pattern was evident for all subjects. There were very few URLs that subjects visited frequently, yet there are many URLs that were only visited a small number of times.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505FC18-8651-E4AB-F1D9-2A249634F7A1}"/>
              </a:ext>
            </a:extLst>
          </p:cNvPr>
          <p:cNvSpPr>
            <a:spLocks noGrp="1" noChangeArrowheads="1"/>
          </p:cNvSpPr>
          <p:nvPr>
            <p:ph type="sldNum" sz="quarter" idx="5"/>
          </p:nvPr>
        </p:nvSpPr>
        <p:spPr>
          <a:ln/>
        </p:spPr>
        <p:txBody>
          <a:bodyPr/>
          <a:lstStyle/>
          <a:p>
            <a:fld id="{B9450047-792F-44C1-96D5-AE9BD3522623}" type="slidenum">
              <a:rPr lang="en-US" altLang="LID4096"/>
              <a:pPr/>
              <a:t>13</a:t>
            </a:fld>
            <a:endParaRPr lang="en-US" altLang="LID4096"/>
          </a:p>
        </p:txBody>
      </p:sp>
      <p:sp>
        <p:nvSpPr>
          <p:cNvPr id="30722" name="Rectangle 2">
            <a:extLst>
              <a:ext uri="{FF2B5EF4-FFF2-40B4-BE49-F238E27FC236}">
                <a16:creationId xmlns:a16="http://schemas.microsoft.com/office/drawing/2014/main" id="{EE5CDC75-F4BF-8BD2-FC8C-7AD582E336E4}"/>
              </a:ext>
            </a:extLst>
          </p:cNvPr>
          <p:cNvSpPr>
            <a:spLocks noChangeArrowheads="1" noTextEdit="1"/>
          </p:cNvSpPr>
          <p:nvPr>
            <p:ph type="sldImg"/>
          </p:nvPr>
        </p:nvSpPr>
        <p:spPr>
          <a:ln cap="flat"/>
        </p:spPr>
      </p:sp>
      <p:sp>
        <p:nvSpPr>
          <p:cNvPr id="30723" name="Rectangle 3">
            <a:extLst>
              <a:ext uri="{FF2B5EF4-FFF2-40B4-BE49-F238E27FC236}">
                <a16:creationId xmlns:a16="http://schemas.microsoft.com/office/drawing/2014/main" id="{F511FF8E-40F8-E2CB-1C3E-166935DF6006}"/>
              </a:ext>
            </a:extLst>
          </p:cNvPr>
          <p:cNvSpPr>
            <a:spLocks noGrp="1" noChangeArrowheads="1"/>
          </p:cNvSpPr>
          <p:nvPr>
            <p:ph type="body" idx="1"/>
          </p:nvPr>
        </p:nvSpPr>
        <p:spPr>
          <a:noFill/>
          <a:ln/>
        </p:spPr>
        <p:txBody>
          <a:bodyPr/>
          <a:lstStyle/>
          <a:p>
            <a:r>
              <a:rPr lang="en-US" altLang="LID4096"/>
              <a:t>Another set of analyses we performed involved evaluating various approaches for presenting a history of pages previously visited. We refer to this as conditioning the distribution because we are trying to increase the probability that a set of URLs previously visited will contain the next page the user will visit.</a:t>
            </a:r>
          </a:p>
          <a:p>
            <a:endParaRPr lang="en-US" altLang="LID4096"/>
          </a:p>
          <a:p>
            <a:r>
              <a:rPr lang="en-US" altLang="LID4096"/>
              <a:t>We compared 8 different methods that fall into one of four categories:</a:t>
            </a:r>
          </a:p>
          <a:p>
            <a:r>
              <a:rPr lang="en-US" altLang="LID4096"/>
              <a:t>1. history lists that order items based upon recency of visit</a:t>
            </a:r>
          </a:p>
          <a:p>
            <a:r>
              <a:rPr lang="en-US" altLang="LID4096"/>
              <a:t>2. methods based up frequency of visit</a:t>
            </a:r>
          </a:p>
          <a:p>
            <a:r>
              <a:rPr lang="en-US" altLang="LID4096"/>
              <a:t>3. methods that follow the stack-based approach used by many of today’s popular browsers</a:t>
            </a:r>
          </a:p>
          <a:p>
            <a:r>
              <a:rPr lang="en-US" altLang="LID4096"/>
              <a:t>4. methods that structure items hierarchically e.g. into sublists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1714BA8-C120-FE2F-0162-063C4A062C4E}"/>
              </a:ext>
            </a:extLst>
          </p:cNvPr>
          <p:cNvSpPr>
            <a:spLocks noGrp="1" noChangeArrowheads="1"/>
          </p:cNvSpPr>
          <p:nvPr>
            <p:ph type="sldNum" sz="quarter" idx="5"/>
          </p:nvPr>
        </p:nvSpPr>
        <p:spPr>
          <a:ln/>
        </p:spPr>
        <p:txBody>
          <a:bodyPr/>
          <a:lstStyle/>
          <a:p>
            <a:fld id="{AB9DE0B2-B172-4990-8D2F-5BCC9D2E1EDC}" type="slidenum">
              <a:rPr lang="en-US" altLang="LID4096"/>
              <a:pPr/>
              <a:t>14</a:t>
            </a:fld>
            <a:endParaRPr lang="en-US" altLang="LID4096"/>
          </a:p>
        </p:txBody>
      </p:sp>
      <p:sp>
        <p:nvSpPr>
          <p:cNvPr id="32770" name="Rectangle 2">
            <a:extLst>
              <a:ext uri="{FF2B5EF4-FFF2-40B4-BE49-F238E27FC236}">
                <a16:creationId xmlns:a16="http://schemas.microsoft.com/office/drawing/2014/main" id="{AD05E9E0-2CF0-5EF6-5D9D-793E24CC91C4}"/>
              </a:ext>
            </a:extLst>
          </p:cNvPr>
          <p:cNvSpPr>
            <a:spLocks noChangeArrowheads="1" noTextEdit="1"/>
          </p:cNvSpPr>
          <p:nvPr>
            <p:ph type="sldImg"/>
          </p:nvPr>
        </p:nvSpPr>
        <p:spPr>
          <a:ln cap="flat"/>
        </p:spPr>
      </p:sp>
      <p:sp>
        <p:nvSpPr>
          <p:cNvPr id="32771" name="Rectangle 3">
            <a:extLst>
              <a:ext uri="{FF2B5EF4-FFF2-40B4-BE49-F238E27FC236}">
                <a16:creationId xmlns:a16="http://schemas.microsoft.com/office/drawing/2014/main" id="{4B64B688-A250-909C-9EFE-81348B279C30}"/>
              </a:ext>
            </a:extLst>
          </p:cNvPr>
          <p:cNvSpPr>
            <a:spLocks noGrp="1" noChangeArrowheads="1"/>
          </p:cNvSpPr>
          <p:nvPr>
            <p:ph type="body" idx="1"/>
          </p:nvPr>
        </p:nvSpPr>
        <p:spPr>
          <a:noFill/>
          <a:ln/>
        </p:spPr>
        <p:txBody>
          <a:bodyPr/>
          <a:lstStyle/>
          <a:p>
            <a:r>
              <a:rPr lang="en-US" altLang="LID4096"/>
              <a:t>This plot summarizes our results of evaluating these 8 approaches.The important results are:</a:t>
            </a:r>
          </a:p>
          <a:p>
            <a:r>
              <a:rPr lang="en-US" altLang="LID4096"/>
              <a:t>1. The current stack-based method is the 3rd worst performer at a distance of 10, though it is slightly better than strict recency at very short distances (eg. 5). It becomes worse as the list grows longer since this method does not retain URLs between session. Doing this (the persistent stack) does lead to better long term results. However, there are problems with the conceptual model for the stack approach, as Cockburn and Jones discovered in their usability study.</a:t>
            </a:r>
          </a:p>
          <a:p>
            <a:endParaRPr lang="en-US" altLang="LID4096"/>
          </a:p>
          <a:p>
            <a:r>
              <a:rPr lang="en-US" altLang="LID4096"/>
              <a:t>2. A recency based approach offers a simpler conceptual model, and it performs reasonably well particularly if duplicates are removed from the list and saved only in their latest position.</a:t>
            </a:r>
          </a:p>
          <a:p>
            <a:endParaRPr lang="en-US" altLang="LID4096"/>
          </a:p>
          <a:p>
            <a:r>
              <a:rPr lang="en-US" altLang="LID4096"/>
              <a:t>3. Hierarchically structuring through context-sensitive Web subspaces (91% effective for distance=10) or recency-based hyperlink sublists are the best performers. But there is greater physical and cognitive effort of selecting items from sublists.</a:t>
            </a:r>
          </a:p>
          <a:p>
            <a:endParaRPr lang="en-US" altLang="LID4096"/>
          </a:p>
          <a:p>
            <a:r>
              <a:rPr lang="en-US" altLang="LID4096"/>
              <a:t>4. Frequency ordering is the worst predictor of the 8 evaluated for short lists. This method suffers from instability when their are few items, and excessive inertia when many pages have been visited.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8EBF38D-8347-D0B8-9E2E-4115643A4563}"/>
              </a:ext>
            </a:extLst>
          </p:cNvPr>
          <p:cNvSpPr>
            <a:spLocks noGrp="1" noChangeArrowheads="1"/>
          </p:cNvSpPr>
          <p:nvPr>
            <p:ph type="sldNum" sz="quarter" idx="5"/>
          </p:nvPr>
        </p:nvSpPr>
        <p:spPr>
          <a:ln/>
        </p:spPr>
        <p:txBody>
          <a:bodyPr/>
          <a:lstStyle/>
          <a:p>
            <a:fld id="{275796A3-A364-4310-A642-286885B133F5}" type="slidenum">
              <a:rPr lang="en-US" altLang="LID4096"/>
              <a:pPr/>
              <a:t>15</a:t>
            </a:fld>
            <a:endParaRPr lang="en-US" altLang="LID4096"/>
          </a:p>
        </p:txBody>
      </p:sp>
      <p:sp>
        <p:nvSpPr>
          <p:cNvPr id="34818" name="Rectangle 2">
            <a:extLst>
              <a:ext uri="{FF2B5EF4-FFF2-40B4-BE49-F238E27FC236}">
                <a16:creationId xmlns:a16="http://schemas.microsoft.com/office/drawing/2014/main" id="{9778FCE4-E989-E468-A849-0FD1D9DD4E69}"/>
              </a:ext>
            </a:extLst>
          </p:cNvPr>
          <p:cNvSpPr>
            <a:spLocks noChangeArrowheads="1" noTextEdit="1"/>
          </p:cNvSpPr>
          <p:nvPr>
            <p:ph type="sldImg"/>
          </p:nvPr>
        </p:nvSpPr>
        <p:spPr>
          <a:xfrm>
            <a:off x="1150938" y="692150"/>
            <a:ext cx="4556125" cy="3416300"/>
          </a:xfrm>
          <a:ln cap="flat"/>
        </p:spPr>
      </p:sp>
      <p:sp>
        <p:nvSpPr>
          <p:cNvPr id="34819" name="Rectangle 3">
            <a:extLst>
              <a:ext uri="{FF2B5EF4-FFF2-40B4-BE49-F238E27FC236}">
                <a16:creationId xmlns:a16="http://schemas.microsoft.com/office/drawing/2014/main" id="{59865CE5-1649-D005-FA51-B9F7F08CF253}"/>
              </a:ext>
            </a:extLst>
          </p:cNvPr>
          <p:cNvSpPr>
            <a:spLocks noGrp="1" noChangeArrowheads="1"/>
          </p:cNvSpPr>
          <p:nvPr>
            <p:ph type="body" idx="1"/>
          </p:nvPr>
        </p:nvSpPr>
        <p:spPr>
          <a:noFill/>
          <a:ln/>
        </p:spPr>
        <p:txBody>
          <a:bodyPr/>
          <a:lstStyle/>
          <a:p>
            <a:r>
              <a:rPr lang="en-US" altLang="LID4096"/>
              <a:t>Based on our results, we formulated some empirically-based generalizations of how users revisit pages using features found in a typical WWW browser such as Mosaic.</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B7E885-6C9B-8237-9CAB-F14075BFA14E}"/>
              </a:ext>
            </a:extLst>
          </p:cNvPr>
          <p:cNvSpPr>
            <a:spLocks noGrp="1" noChangeArrowheads="1"/>
          </p:cNvSpPr>
          <p:nvPr>
            <p:ph type="sldNum" sz="quarter" idx="5"/>
          </p:nvPr>
        </p:nvSpPr>
        <p:spPr>
          <a:ln/>
        </p:spPr>
        <p:txBody>
          <a:bodyPr/>
          <a:lstStyle/>
          <a:p>
            <a:fld id="{B907E83D-2BC1-4B40-87C6-E5E20EE5DD16}" type="slidenum">
              <a:rPr lang="en-US" altLang="LID4096"/>
              <a:pPr/>
              <a:t>16</a:t>
            </a:fld>
            <a:endParaRPr lang="en-US" altLang="LID4096"/>
          </a:p>
        </p:txBody>
      </p:sp>
      <p:sp>
        <p:nvSpPr>
          <p:cNvPr id="36866" name="Rectangle 2">
            <a:extLst>
              <a:ext uri="{FF2B5EF4-FFF2-40B4-BE49-F238E27FC236}">
                <a16:creationId xmlns:a16="http://schemas.microsoft.com/office/drawing/2014/main" id="{338B8DF6-39C8-A4C9-B1BF-3C36529268BE}"/>
              </a:ext>
            </a:extLst>
          </p:cNvPr>
          <p:cNvSpPr>
            <a:spLocks noChangeArrowheads="1" noTextEdit="1"/>
          </p:cNvSpPr>
          <p:nvPr>
            <p:ph type="sldImg"/>
          </p:nvPr>
        </p:nvSpPr>
        <p:spPr>
          <a:xfrm>
            <a:off x="1150938" y="692150"/>
            <a:ext cx="4556125" cy="3416300"/>
          </a:xfrm>
          <a:ln cap="flat"/>
        </p:spPr>
      </p:sp>
      <p:sp>
        <p:nvSpPr>
          <p:cNvPr id="36867" name="Rectangle 3">
            <a:extLst>
              <a:ext uri="{FF2B5EF4-FFF2-40B4-BE49-F238E27FC236}">
                <a16:creationId xmlns:a16="http://schemas.microsoft.com/office/drawing/2014/main" id="{B7F56B87-F259-6433-6F69-7B07FE0E3509}"/>
              </a:ext>
            </a:extLst>
          </p:cNvPr>
          <p:cNvSpPr>
            <a:spLocks noGrp="1" noChangeArrowheads="1"/>
          </p:cNvSpPr>
          <p:nvPr>
            <p:ph type="body" idx="1"/>
          </p:nvPr>
        </p:nvSpPr>
        <p:spPr>
          <a:noFill/>
          <a:ln/>
        </p:spPr>
        <p:txBody>
          <a:bodyPr/>
          <a:lstStyle/>
          <a:p>
            <a:r>
              <a:rPr lang="en-US" altLang="LID4096"/>
              <a:t>While many pages are revisited, users continually incorporate new pages into their repertoire at a regular rate.</a:t>
            </a:r>
          </a:p>
          <a:p>
            <a:endParaRPr lang="en-US" altLang="LID4096"/>
          </a:p>
          <a:p>
            <a:r>
              <a:rPr lang="en-US" altLang="LID4096"/>
              <a:t>Local variations in vocabulary growth rate and use of navigation activities indicate the presence of different browsing activities.</a:t>
            </a:r>
          </a:p>
          <a:p>
            <a:endParaRPr lang="en-US" altLang="LID4096"/>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1D2C41-D893-3F06-EBFA-F4C43923628A}"/>
              </a:ext>
            </a:extLst>
          </p:cNvPr>
          <p:cNvSpPr>
            <a:spLocks noGrp="1" noChangeArrowheads="1"/>
          </p:cNvSpPr>
          <p:nvPr>
            <p:ph type="sldNum" sz="quarter" idx="5"/>
          </p:nvPr>
        </p:nvSpPr>
        <p:spPr>
          <a:ln/>
        </p:spPr>
        <p:txBody>
          <a:bodyPr/>
          <a:lstStyle/>
          <a:p>
            <a:fld id="{71A0F2EF-8231-43F0-B322-997059FA9971}" type="slidenum">
              <a:rPr lang="en-US" altLang="LID4096"/>
              <a:pPr/>
              <a:t>17</a:t>
            </a:fld>
            <a:endParaRPr lang="en-US" altLang="LID4096"/>
          </a:p>
        </p:txBody>
      </p:sp>
      <p:sp>
        <p:nvSpPr>
          <p:cNvPr id="38914" name="Rectangle 2">
            <a:extLst>
              <a:ext uri="{FF2B5EF4-FFF2-40B4-BE49-F238E27FC236}">
                <a16:creationId xmlns:a16="http://schemas.microsoft.com/office/drawing/2014/main" id="{C5CDC455-65B3-44FE-44BE-62C609D08C41}"/>
              </a:ext>
            </a:extLst>
          </p:cNvPr>
          <p:cNvSpPr>
            <a:spLocks noChangeArrowheads="1" noTextEdit="1"/>
          </p:cNvSpPr>
          <p:nvPr>
            <p:ph type="sldImg"/>
          </p:nvPr>
        </p:nvSpPr>
        <p:spPr>
          <a:xfrm>
            <a:off x="1150938" y="692150"/>
            <a:ext cx="4556125" cy="3416300"/>
          </a:xfrm>
          <a:ln cap="flat"/>
        </p:spPr>
      </p:sp>
      <p:sp>
        <p:nvSpPr>
          <p:cNvPr id="38915" name="Rectangle 3">
            <a:extLst>
              <a:ext uri="{FF2B5EF4-FFF2-40B4-BE49-F238E27FC236}">
                <a16:creationId xmlns:a16="http://schemas.microsoft.com/office/drawing/2014/main" id="{9121D386-9380-E451-614B-F290EF5434D0}"/>
              </a:ext>
            </a:extLst>
          </p:cNvPr>
          <p:cNvSpPr>
            <a:spLocks noGrp="1" noChangeArrowheads="1"/>
          </p:cNvSpPr>
          <p:nvPr>
            <p:ph type="body" idx="1"/>
          </p:nvPr>
        </p:nvSpPr>
        <p:spPr>
          <a:noFill/>
          <a:ln/>
        </p:spPr>
        <p:txBody>
          <a:bodyPr/>
          <a:lstStyle/>
          <a:p>
            <a:r>
              <a:rPr lang="en-US" altLang="LID4096"/>
              <a:t>Categories of frequently visited pages include:</a:t>
            </a:r>
          </a:p>
          <a:p>
            <a:r>
              <a:rPr lang="en-US" altLang="LID4096"/>
              <a:t>personal pages, start-up documents, indices, search engines, individual and organization home pages, Web applications, navigation pages, authored pages</a:t>
            </a:r>
          </a:p>
          <a:p>
            <a:endParaRPr lang="en-US" altLang="LID4096"/>
          </a:p>
          <a:p>
            <a:r>
              <a:rPr lang="en-US" altLang="LID4096"/>
              <a:t>The major contributions to the recurrence distribution are provided by the last few pages visited; there is a 39% chance that the next page visited has already been seen by the user; there is a 74% probability that a revisited page will be one of the 6 most recent pages.</a:t>
            </a:r>
          </a:p>
          <a:p>
            <a:endParaRPr lang="en-US" altLang="LID4096"/>
          </a:p>
          <a:p>
            <a:r>
              <a:rPr lang="en-US" altLang="LID4096"/>
              <a:t>Back comprised 30% of all navigation actions over all users for the duration of the study.</a:t>
            </a:r>
          </a:p>
          <a:p>
            <a:endParaRPr lang="en-US" altLang="LID4096"/>
          </a:p>
          <a:p>
            <a:r>
              <a:rPr lang="en-US" altLang="LID4096"/>
              <a:t>15% of recurrences are not covered by a list of the last 10 URLs visited. Still, doubling or tripling the size of the list does not increase its coverage much.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6FFB9FE-22F7-22A6-D84A-36DBA0A9CFA7}"/>
              </a:ext>
            </a:extLst>
          </p:cNvPr>
          <p:cNvSpPr>
            <a:spLocks noGrp="1" noChangeArrowheads="1"/>
          </p:cNvSpPr>
          <p:nvPr>
            <p:ph type="sldNum" sz="quarter" idx="5"/>
          </p:nvPr>
        </p:nvSpPr>
        <p:spPr>
          <a:ln/>
        </p:spPr>
        <p:txBody>
          <a:bodyPr/>
          <a:lstStyle/>
          <a:p>
            <a:fld id="{E61FB819-EF03-4310-97FA-2F4B8B21ED15}" type="slidenum">
              <a:rPr lang="en-US" altLang="LID4096"/>
              <a:pPr/>
              <a:t>18</a:t>
            </a:fld>
            <a:endParaRPr lang="en-US" altLang="LID4096"/>
          </a:p>
        </p:txBody>
      </p:sp>
      <p:sp>
        <p:nvSpPr>
          <p:cNvPr id="40962" name="Rectangle 2">
            <a:extLst>
              <a:ext uri="{FF2B5EF4-FFF2-40B4-BE49-F238E27FC236}">
                <a16:creationId xmlns:a16="http://schemas.microsoft.com/office/drawing/2014/main" id="{DA700F33-6CDF-6FA8-2FA3-9836867179E4}"/>
              </a:ext>
            </a:extLst>
          </p:cNvPr>
          <p:cNvSpPr>
            <a:spLocks noChangeArrowheads="1" noTextEdit="1"/>
          </p:cNvSpPr>
          <p:nvPr>
            <p:ph type="sldImg"/>
          </p:nvPr>
        </p:nvSpPr>
        <p:spPr>
          <a:xfrm>
            <a:off x="1150938" y="692150"/>
            <a:ext cx="4556125" cy="3416300"/>
          </a:xfrm>
          <a:ln cap="flat"/>
        </p:spPr>
      </p:sp>
      <p:sp>
        <p:nvSpPr>
          <p:cNvPr id="40963" name="Rectangle 3">
            <a:extLst>
              <a:ext uri="{FF2B5EF4-FFF2-40B4-BE49-F238E27FC236}">
                <a16:creationId xmlns:a16="http://schemas.microsoft.com/office/drawing/2014/main" id="{216C204E-BB12-F037-1365-328CE03F36C1}"/>
              </a:ext>
            </a:extLst>
          </p:cNvPr>
          <p:cNvSpPr>
            <a:spLocks noGrp="1" noChangeArrowheads="1"/>
          </p:cNvSpPr>
          <p:nvPr>
            <p:ph type="body" idx="1"/>
          </p:nvPr>
        </p:nvSpPr>
        <p:spPr>
          <a:noFill/>
          <a:ln/>
        </p:spPr>
        <p:txBody>
          <a:bodyPr/>
          <a:lstStyle/>
          <a:p>
            <a:r>
              <a:rPr lang="en-US" altLang="LID4096"/>
              <a:t>There are methods for presenting a history of previously visited pages that are  more predictive and useable than the current stack-based approach. A simple recency based list with duplicates removed is more predictive and likely much more usable. Even more predictive methods were found although their usability needs to be determined.</a:t>
            </a:r>
          </a:p>
          <a:p>
            <a:endParaRPr lang="en-US" altLang="LID4096"/>
          </a:p>
          <a:p>
            <a:r>
              <a:rPr lang="en-US" altLang="LID4096"/>
              <a:t>Perhaps the Back button could be improved further by basing it on a recency rather than a stack model.</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CE7FA4D-62A6-C02B-00F9-0EE91EFDAA60}"/>
              </a:ext>
            </a:extLst>
          </p:cNvPr>
          <p:cNvSpPr>
            <a:spLocks noGrp="1" noChangeArrowheads="1"/>
          </p:cNvSpPr>
          <p:nvPr>
            <p:ph type="sldNum" sz="quarter" idx="5"/>
          </p:nvPr>
        </p:nvSpPr>
        <p:spPr>
          <a:ln/>
        </p:spPr>
        <p:txBody>
          <a:bodyPr/>
          <a:lstStyle/>
          <a:p>
            <a:fld id="{3E62A5FD-5838-4AE9-B8B8-32695E0F75DD}" type="slidenum">
              <a:rPr lang="en-US" altLang="LID4096"/>
              <a:pPr/>
              <a:t>19</a:t>
            </a:fld>
            <a:endParaRPr lang="en-US" altLang="LID4096"/>
          </a:p>
        </p:txBody>
      </p:sp>
      <p:sp>
        <p:nvSpPr>
          <p:cNvPr id="53250" name="Rectangle 2">
            <a:extLst>
              <a:ext uri="{FF2B5EF4-FFF2-40B4-BE49-F238E27FC236}">
                <a16:creationId xmlns:a16="http://schemas.microsoft.com/office/drawing/2014/main" id="{788341A4-B43B-416F-B021-EF77BD9B0F50}"/>
              </a:ext>
            </a:extLst>
          </p:cNvPr>
          <p:cNvSpPr>
            <a:spLocks noChangeArrowheads="1" noTextEdit="1"/>
          </p:cNvSpPr>
          <p:nvPr>
            <p:ph type="sldImg"/>
          </p:nvPr>
        </p:nvSpPr>
        <p:spPr>
          <a:xfrm>
            <a:off x="1150938" y="692150"/>
            <a:ext cx="4556125" cy="3416300"/>
          </a:xfrm>
          <a:ln cap="flat"/>
        </p:spPr>
      </p:sp>
      <p:sp>
        <p:nvSpPr>
          <p:cNvPr id="53251" name="Rectangle 3">
            <a:extLst>
              <a:ext uri="{FF2B5EF4-FFF2-40B4-BE49-F238E27FC236}">
                <a16:creationId xmlns:a16="http://schemas.microsoft.com/office/drawing/2014/main" id="{6178D613-7D67-E15A-7F24-992AB6566C01}"/>
              </a:ext>
            </a:extLst>
          </p:cNvPr>
          <p:cNvSpPr>
            <a:spLocks noGrp="1" noChangeArrowheads="1"/>
          </p:cNvSpPr>
          <p:nvPr>
            <p:ph type="body" idx="1"/>
          </p:nvPr>
        </p:nvSpPr>
        <p:spPr>
          <a:noFill/>
          <a:ln/>
        </p:spPr>
        <p:txBody>
          <a:bodyPr/>
          <a:lstStyle/>
          <a:p>
            <a:r>
              <a:rPr lang="en-US" altLang="LID4096"/>
              <a:t>There are still many unanswered questions.</a:t>
            </a:r>
          </a:p>
          <a:p>
            <a:endParaRPr lang="en-US" altLang="LID4096"/>
          </a:p>
          <a:p>
            <a:r>
              <a:rPr lang="en-US" altLang="LID4096"/>
              <a:t>First, the cognitive and physical effort of the various history list methods should be evaluated.</a:t>
            </a:r>
          </a:p>
          <a:p>
            <a:endParaRPr lang="en-US" altLang="LID4096"/>
          </a:p>
          <a:p>
            <a:r>
              <a:rPr lang="en-US" altLang="LID4096"/>
              <a:t>Second, the impact of new HTML and browser artifacts should be considered. The version of Mosaic that we used did not display frames. However, we suspect that the results we obtained would not change dramatically.</a:t>
            </a:r>
          </a:p>
          <a:p>
            <a:endParaRPr lang="en-US" altLang="LID4096"/>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105" name="Group 33">
            <a:extLst>
              <a:ext uri="{FF2B5EF4-FFF2-40B4-BE49-F238E27FC236}">
                <a16:creationId xmlns:a16="http://schemas.microsoft.com/office/drawing/2014/main" id="{C84B504A-5A2A-8A1A-042C-6EC8EE8585BB}"/>
              </a:ext>
            </a:extLst>
          </p:cNvPr>
          <p:cNvGrpSpPr>
            <a:grpSpLocks/>
          </p:cNvGrpSpPr>
          <p:nvPr/>
        </p:nvGrpSpPr>
        <p:grpSpPr bwMode="auto">
          <a:xfrm>
            <a:off x="0" y="0"/>
            <a:ext cx="1085850" cy="6854825"/>
            <a:chOff x="0" y="0"/>
            <a:chExt cx="684" cy="4318"/>
          </a:xfrm>
        </p:grpSpPr>
        <p:sp>
          <p:nvSpPr>
            <p:cNvPr id="3074" name="Rectangle 2">
              <a:extLst>
                <a:ext uri="{FF2B5EF4-FFF2-40B4-BE49-F238E27FC236}">
                  <a16:creationId xmlns:a16="http://schemas.microsoft.com/office/drawing/2014/main" id="{BD953F4F-E141-E087-EF0C-7FA112A02851}"/>
                </a:ext>
              </a:extLst>
            </p:cNvPr>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3104" name="Group 32">
              <a:extLst>
                <a:ext uri="{FF2B5EF4-FFF2-40B4-BE49-F238E27FC236}">
                  <a16:creationId xmlns:a16="http://schemas.microsoft.com/office/drawing/2014/main" id="{5AF65C38-8182-FC56-D8FD-875EE5D45FF8}"/>
                </a:ext>
              </a:extLst>
            </p:cNvPr>
            <p:cNvGrpSpPr>
              <a:grpSpLocks/>
            </p:cNvGrpSpPr>
            <p:nvPr/>
          </p:nvGrpSpPr>
          <p:grpSpPr bwMode="auto">
            <a:xfrm>
              <a:off x="48" y="103"/>
              <a:ext cx="96" cy="4126"/>
              <a:chOff x="48" y="103"/>
              <a:chExt cx="96" cy="4126"/>
            </a:xfrm>
          </p:grpSpPr>
          <p:sp>
            <p:nvSpPr>
              <p:cNvPr id="3075" name="Rectangle 3">
                <a:extLst>
                  <a:ext uri="{FF2B5EF4-FFF2-40B4-BE49-F238E27FC236}">
                    <a16:creationId xmlns:a16="http://schemas.microsoft.com/office/drawing/2014/main" id="{67857CAE-EA00-CA9E-76FF-E291FAA9D340}"/>
                  </a:ext>
                </a:extLst>
              </p:cNvPr>
              <p:cNvSpPr>
                <a:spLocks noChangeArrowheads="1"/>
              </p:cNvSpPr>
              <p:nvPr/>
            </p:nvSpPr>
            <p:spPr bwMode="auto">
              <a:xfrm>
                <a:off x="48" y="1105"/>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76" name="Rectangle 4">
                <a:extLst>
                  <a:ext uri="{FF2B5EF4-FFF2-40B4-BE49-F238E27FC236}">
                    <a16:creationId xmlns:a16="http://schemas.microsoft.com/office/drawing/2014/main" id="{4BE8A1C8-E4D7-9769-F952-9EF9C3284387}"/>
                  </a:ext>
                </a:extLst>
              </p:cNvPr>
              <p:cNvSpPr>
                <a:spLocks noChangeArrowheads="1"/>
              </p:cNvSpPr>
              <p:nvPr/>
            </p:nvSpPr>
            <p:spPr bwMode="auto">
              <a:xfrm>
                <a:off x="48" y="1250"/>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77" name="Rectangle 5">
                <a:extLst>
                  <a:ext uri="{FF2B5EF4-FFF2-40B4-BE49-F238E27FC236}">
                    <a16:creationId xmlns:a16="http://schemas.microsoft.com/office/drawing/2014/main" id="{38A8CD6F-8A68-6332-EA5A-D643A2E24B01}"/>
                  </a:ext>
                </a:extLst>
              </p:cNvPr>
              <p:cNvSpPr>
                <a:spLocks noChangeArrowheads="1"/>
              </p:cNvSpPr>
              <p:nvPr/>
            </p:nvSpPr>
            <p:spPr bwMode="auto">
              <a:xfrm>
                <a:off x="48" y="1393"/>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78" name="Rectangle 6">
                <a:extLst>
                  <a:ext uri="{FF2B5EF4-FFF2-40B4-BE49-F238E27FC236}">
                    <a16:creationId xmlns:a16="http://schemas.microsoft.com/office/drawing/2014/main" id="{8C150E63-BD94-E2DE-2383-3DE7A7500D76}"/>
                  </a:ext>
                </a:extLst>
              </p:cNvPr>
              <p:cNvSpPr>
                <a:spLocks noChangeArrowheads="1"/>
              </p:cNvSpPr>
              <p:nvPr/>
            </p:nvSpPr>
            <p:spPr bwMode="auto">
              <a:xfrm>
                <a:off x="48" y="1538"/>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79" name="Rectangle 7">
                <a:extLst>
                  <a:ext uri="{FF2B5EF4-FFF2-40B4-BE49-F238E27FC236}">
                    <a16:creationId xmlns:a16="http://schemas.microsoft.com/office/drawing/2014/main" id="{D9C2A63E-898C-8EEC-7762-DFFFE960FB00}"/>
                  </a:ext>
                </a:extLst>
              </p:cNvPr>
              <p:cNvSpPr>
                <a:spLocks noChangeArrowheads="1"/>
              </p:cNvSpPr>
              <p:nvPr/>
            </p:nvSpPr>
            <p:spPr bwMode="auto">
              <a:xfrm>
                <a:off x="48" y="1683"/>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0" name="Rectangle 8">
                <a:extLst>
                  <a:ext uri="{FF2B5EF4-FFF2-40B4-BE49-F238E27FC236}">
                    <a16:creationId xmlns:a16="http://schemas.microsoft.com/office/drawing/2014/main" id="{8EFBC4CE-36C6-39D2-B011-ABE9C8037A80}"/>
                  </a:ext>
                </a:extLst>
              </p:cNvPr>
              <p:cNvSpPr>
                <a:spLocks noChangeArrowheads="1"/>
              </p:cNvSpPr>
              <p:nvPr/>
            </p:nvSpPr>
            <p:spPr bwMode="auto">
              <a:xfrm>
                <a:off x="48" y="1826"/>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1" name="Rectangle 9">
                <a:extLst>
                  <a:ext uri="{FF2B5EF4-FFF2-40B4-BE49-F238E27FC236}">
                    <a16:creationId xmlns:a16="http://schemas.microsoft.com/office/drawing/2014/main" id="{1E6F3EA5-64C0-66DD-4178-AC596EA25E68}"/>
                  </a:ext>
                </a:extLst>
              </p:cNvPr>
              <p:cNvSpPr>
                <a:spLocks noChangeArrowheads="1"/>
              </p:cNvSpPr>
              <p:nvPr/>
            </p:nvSpPr>
            <p:spPr bwMode="auto">
              <a:xfrm>
                <a:off x="48" y="1971"/>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2" name="Rectangle 10">
                <a:extLst>
                  <a:ext uri="{FF2B5EF4-FFF2-40B4-BE49-F238E27FC236}">
                    <a16:creationId xmlns:a16="http://schemas.microsoft.com/office/drawing/2014/main" id="{C3E2D203-56C4-DE29-4B94-F8D5A2EE072C}"/>
                  </a:ext>
                </a:extLst>
              </p:cNvPr>
              <p:cNvSpPr>
                <a:spLocks noChangeArrowheads="1"/>
              </p:cNvSpPr>
              <p:nvPr/>
            </p:nvSpPr>
            <p:spPr bwMode="auto">
              <a:xfrm>
                <a:off x="48" y="2116"/>
                <a:ext cx="96" cy="94"/>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3" name="Rectangle 11">
                <a:extLst>
                  <a:ext uri="{FF2B5EF4-FFF2-40B4-BE49-F238E27FC236}">
                    <a16:creationId xmlns:a16="http://schemas.microsoft.com/office/drawing/2014/main" id="{FA4F84B1-24C3-0F67-7F10-5B0BA9EFB4F2}"/>
                  </a:ext>
                </a:extLst>
              </p:cNvPr>
              <p:cNvSpPr>
                <a:spLocks noChangeArrowheads="1"/>
              </p:cNvSpPr>
              <p:nvPr/>
            </p:nvSpPr>
            <p:spPr bwMode="auto">
              <a:xfrm>
                <a:off x="48" y="2259"/>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4" name="Rectangle 12">
                <a:extLst>
                  <a:ext uri="{FF2B5EF4-FFF2-40B4-BE49-F238E27FC236}">
                    <a16:creationId xmlns:a16="http://schemas.microsoft.com/office/drawing/2014/main" id="{EBDC21F7-6C24-48FE-E6B3-7D7EE2F8EA4A}"/>
                  </a:ext>
                </a:extLst>
              </p:cNvPr>
              <p:cNvSpPr>
                <a:spLocks noChangeArrowheads="1"/>
              </p:cNvSpPr>
              <p:nvPr/>
            </p:nvSpPr>
            <p:spPr bwMode="auto">
              <a:xfrm>
                <a:off x="48" y="2404"/>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5" name="Rectangle 13">
                <a:extLst>
                  <a:ext uri="{FF2B5EF4-FFF2-40B4-BE49-F238E27FC236}">
                    <a16:creationId xmlns:a16="http://schemas.microsoft.com/office/drawing/2014/main" id="{745CC6C9-8C4E-2116-962A-9DE5CA636AEE}"/>
                  </a:ext>
                </a:extLst>
              </p:cNvPr>
              <p:cNvSpPr>
                <a:spLocks noChangeArrowheads="1"/>
              </p:cNvSpPr>
              <p:nvPr/>
            </p:nvSpPr>
            <p:spPr bwMode="auto">
              <a:xfrm>
                <a:off x="48" y="2549"/>
                <a:ext cx="96" cy="94"/>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6" name="Rectangle 14">
                <a:extLst>
                  <a:ext uri="{FF2B5EF4-FFF2-40B4-BE49-F238E27FC236}">
                    <a16:creationId xmlns:a16="http://schemas.microsoft.com/office/drawing/2014/main" id="{9518A61A-DF18-CF5E-0815-DCC94206AE8F}"/>
                  </a:ext>
                </a:extLst>
              </p:cNvPr>
              <p:cNvSpPr>
                <a:spLocks noChangeArrowheads="1"/>
              </p:cNvSpPr>
              <p:nvPr/>
            </p:nvSpPr>
            <p:spPr bwMode="auto">
              <a:xfrm>
                <a:off x="48" y="2691"/>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7" name="Rectangle 15">
                <a:extLst>
                  <a:ext uri="{FF2B5EF4-FFF2-40B4-BE49-F238E27FC236}">
                    <a16:creationId xmlns:a16="http://schemas.microsoft.com/office/drawing/2014/main" id="{28D94CD3-2E4A-F85B-F637-26A1BC86532A}"/>
                  </a:ext>
                </a:extLst>
              </p:cNvPr>
              <p:cNvSpPr>
                <a:spLocks noChangeArrowheads="1"/>
              </p:cNvSpPr>
              <p:nvPr/>
            </p:nvSpPr>
            <p:spPr bwMode="auto">
              <a:xfrm>
                <a:off x="48" y="2836"/>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8" name="Rectangle 16">
                <a:extLst>
                  <a:ext uri="{FF2B5EF4-FFF2-40B4-BE49-F238E27FC236}">
                    <a16:creationId xmlns:a16="http://schemas.microsoft.com/office/drawing/2014/main" id="{B250F6A0-6764-CE14-9A00-663F14090420}"/>
                  </a:ext>
                </a:extLst>
              </p:cNvPr>
              <p:cNvSpPr>
                <a:spLocks noChangeArrowheads="1"/>
              </p:cNvSpPr>
              <p:nvPr/>
            </p:nvSpPr>
            <p:spPr bwMode="auto">
              <a:xfrm>
                <a:off x="48" y="2979"/>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89" name="Rectangle 17">
                <a:extLst>
                  <a:ext uri="{FF2B5EF4-FFF2-40B4-BE49-F238E27FC236}">
                    <a16:creationId xmlns:a16="http://schemas.microsoft.com/office/drawing/2014/main" id="{674AE63A-D632-9FD3-642B-F13D0C5B953D}"/>
                  </a:ext>
                </a:extLst>
              </p:cNvPr>
              <p:cNvSpPr>
                <a:spLocks noChangeArrowheads="1"/>
              </p:cNvSpPr>
              <p:nvPr/>
            </p:nvSpPr>
            <p:spPr bwMode="auto">
              <a:xfrm>
                <a:off x="48" y="3124"/>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0" name="Rectangle 18">
                <a:extLst>
                  <a:ext uri="{FF2B5EF4-FFF2-40B4-BE49-F238E27FC236}">
                    <a16:creationId xmlns:a16="http://schemas.microsoft.com/office/drawing/2014/main" id="{D37B27FC-6996-4B9D-CE4F-E7C9BF6E122D}"/>
                  </a:ext>
                </a:extLst>
              </p:cNvPr>
              <p:cNvSpPr>
                <a:spLocks noChangeArrowheads="1"/>
              </p:cNvSpPr>
              <p:nvPr/>
            </p:nvSpPr>
            <p:spPr bwMode="auto">
              <a:xfrm>
                <a:off x="48" y="3269"/>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1" name="Rectangle 19">
                <a:extLst>
                  <a:ext uri="{FF2B5EF4-FFF2-40B4-BE49-F238E27FC236}">
                    <a16:creationId xmlns:a16="http://schemas.microsoft.com/office/drawing/2014/main" id="{20781A99-1D48-01B5-D502-1659AB132E0C}"/>
                  </a:ext>
                </a:extLst>
              </p:cNvPr>
              <p:cNvSpPr>
                <a:spLocks noChangeArrowheads="1"/>
              </p:cNvSpPr>
              <p:nvPr/>
            </p:nvSpPr>
            <p:spPr bwMode="auto">
              <a:xfrm>
                <a:off x="48" y="3412"/>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2" name="Rectangle 20">
                <a:extLst>
                  <a:ext uri="{FF2B5EF4-FFF2-40B4-BE49-F238E27FC236}">
                    <a16:creationId xmlns:a16="http://schemas.microsoft.com/office/drawing/2014/main" id="{9DC9FB7D-7D98-6024-E920-771EE6D70D47}"/>
                  </a:ext>
                </a:extLst>
              </p:cNvPr>
              <p:cNvSpPr>
                <a:spLocks noChangeArrowheads="1"/>
              </p:cNvSpPr>
              <p:nvPr/>
            </p:nvSpPr>
            <p:spPr bwMode="auto">
              <a:xfrm>
                <a:off x="48" y="3557"/>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3" name="Rectangle 21">
                <a:extLst>
                  <a:ext uri="{FF2B5EF4-FFF2-40B4-BE49-F238E27FC236}">
                    <a16:creationId xmlns:a16="http://schemas.microsoft.com/office/drawing/2014/main" id="{A5D12360-FC69-B6FF-58E5-E456B224323D}"/>
                  </a:ext>
                </a:extLst>
              </p:cNvPr>
              <p:cNvSpPr>
                <a:spLocks noChangeArrowheads="1"/>
              </p:cNvSpPr>
              <p:nvPr/>
            </p:nvSpPr>
            <p:spPr bwMode="auto">
              <a:xfrm>
                <a:off x="48" y="3702"/>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4" name="Rectangle 22">
                <a:extLst>
                  <a:ext uri="{FF2B5EF4-FFF2-40B4-BE49-F238E27FC236}">
                    <a16:creationId xmlns:a16="http://schemas.microsoft.com/office/drawing/2014/main" id="{502B69F0-1D9A-FAA9-2C57-0E8CF10D6F2C}"/>
                  </a:ext>
                </a:extLst>
              </p:cNvPr>
              <p:cNvSpPr>
                <a:spLocks noChangeArrowheads="1"/>
              </p:cNvSpPr>
              <p:nvPr/>
            </p:nvSpPr>
            <p:spPr bwMode="auto">
              <a:xfrm>
                <a:off x="48" y="3845"/>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5" name="Rectangle 23">
                <a:extLst>
                  <a:ext uri="{FF2B5EF4-FFF2-40B4-BE49-F238E27FC236}">
                    <a16:creationId xmlns:a16="http://schemas.microsoft.com/office/drawing/2014/main" id="{705FA874-8EF5-E2AA-0E46-AA27952AAA64}"/>
                  </a:ext>
                </a:extLst>
              </p:cNvPr>
              <p:cNvSpPr>
                <a:spLocks noChangeArrowheads="1"/>
              </p:cNvSpPr>
              <p:nvPr/>
            </p:nvSpPr>
            <p:spPr bwMode="auto">
              <a:xfrm>
                <a:off x="48" y="3990"/>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6" name="Rectangle 24">
                <a:extLst>
                  <a:ext uri="{FF2B5EF4-FFF2-40B4-BE49-F238E27FC236}">
                    <a16:creationId xmlns:a16="http://schemas.microsoft.com/office/drawing/2014/main" id="{8E2BCEC2-7B3B-0340-9C47-8520E1705CDC}"/>
                  </a:ext>
                </a:extLst>
              </p:cNvPr>
              <p:cNvSpPr>
                <a:spLocks noChangeArrowheads="1"/>
              </p:cNvSpPr>
              <p:nvPr/>
            </p:nvSpPr>
            <p:spPr bwMode="auto">
              <a:xfrm>
                <a:off x="48" y="4134"/>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7" name="Rectangle 25">
                <a:extLst>
                  <a:ext uri="{FF2B5EF4-FFF2-40B4-BE49-F238E27FC236}">
                    <a16:creationId xmlns:a16="http://schemas.microsoft.com/office/drawing/2014/main" id="{08ABADAB-F58A-F0F2-5DE4-CD6D02C73191}"/>
                  </a:ext>
                </a:extLst>
              </p:cNvPr>
              <p:cNvSpPr>
                <a:spLocks noChangeArrowheads="1"/>
              </p:cNvSpPr>
              <p:nvPr/>
            </p:nvSpPr>
            <p:spPr bwMode="auto">
              <a:xfrm>
                <a:off x="48" y="103"/>
                <a:ext cx="96" cy="94"/>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8" name="Rectangle 26">
                <a:extLst>
                  <a:ext uri="{FF2B5EF4-FFF2-40B4-BE49-F238E27FC236}">
                    <a16:creationId xmlns:a16="http://schemas.microsoft.com/office/drawing/2014/main" id="{9D0320A2-5105-4F94-F101-D653CED7446B}"/>
                  </a:ext>
                </a:extLst>
              </p:cNvPr>
              <p:cNvSpPr>
                <a:spLocks noChangeArrowheads="1"/>
              </p:cNvSpPr>
              <p:nvPr/>
            </p:nvSpPr>
            <p:spPr bwMode="auto">
              <a:xfrm>
                <a:off x="48" y="246"/>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099" name="Rectangle 27">
                <a:extLst>
                  <a:ext uri="{FF2B5EF4-FFF2-40B4-BE49-F238E27FC236}">
                    <a16:creationId xmlns:a16="http://schemas.microsoft.com/office/drawing/2014/main" id="{35F90BD1-227B-096C-1954-30616A167A9E}"/>
                  </a:ext>
                </a:extLst>
              </p:cNvPr>
              <p:cNvSpPr>
                <a:spLocks noChangeArrowheads="1"/>
              </p:cNvSpPr>
              <p:nvPr/>
            </p:nvSpPr>
            <p:spPr bwMode="auto">
              <a:xfrm>
                <a:off x="48" y="391"/>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100" name="Rectangle 28">
                <a:extLst>
                  <a:ext uri="{FF2B5EF4-FFF2-40B4-BE49-F238E27FC236}">
                    <a16:creationId xmlns:a16="http://schemas.microsoft.com/office/drawing/2014/main" id="{65916FB9-3D56-20E0-1183-C300EF3A31F4}"/>
                  </a:ext>
                </a:extLst>
              </p:cNvPr>
              <p:cNvSpPr>
                <a:spLocks noChangeArrowheads="1"/>
              </p:cNvSpPr>
              <p:nvPr/>
            </p:nvSpPr>
            <p:spPr bwMode="auto">
              <a:xfrm>
                <a:off x="48" y="535"/>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101" name="Rectangle 29">
                <a:extLst>
                  <a:ext uri="{FF2B5EF4-FFF2-40B4-BE49-F238E27FC236}">
                    <a16:creationId xmlns:a16="http://schemas.microsoft.com/office/drawing/2014/main" id="{96D02D0A-E40A-9C52-3EE0-712D6D64A791}"/>
                  </a:ext>
                </a:extLst>
              </p:cNvPr>
              <p:cNvSpPr>
                <a:spLocks noChangeArrowheads="1"/>
              </p:cNvSpPr>
              <p:nvPr/>
            </p:nvSpPr>
            <p:spPr bwMode="auto">
              <a:xfrm>
                <a:off x="48" y="678"/>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102" name="Rectangle 30">
                <a:extLst>
                  <a:ext uri="{FF2B5EF4-FFF2-40B4-BE49-F238E27FC236}">
                    <a16:creationId xmlns:a16="http://schemas.microsoft.com/office/drawing/2014/main" id="{50D7C729-A098-0358-2197-96D0DF5CDDE3}"/>
                  </a:ext>
                </a:extLst>
              </p:cNvPr>
              <p:cNvSpPr>
                <a:spLocks noChangeArrowheads="1"/>
              </p:cNvSpPr>
              <p:nvPr/>
            </p:nvSpPr>
            <p:spPr bwMode="auto">
              <a:xfrm>
                <a:off x="48" y="823"/>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103" name="Rectangle 31">
                <a:extLst>
                  <a:ext uri="{FF2B5EF4-FFF2-40B4-BE49-F238E27FC236}">
                    <a16:creationId xmlns:a16="http://schemas.microsoft.com/office/drawing/2014/main" id="{353A6546-5A9F-14B0-AEC1-69CB071497D5}"/>
                  </a:ext>
                </a:extLst>
              </p:cNvPr>
              <p:cNvSpPr>
                <a:spLocks noChangeArrowheads="1"/>
              </p:cNvSpPr>
              <p:nvPr/>
            </p:nvSpPr>
            <p:spPr bwMode="auto">
              <a:xfrm>
                <a:off x="48" y="968"/>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sp>
        <p:nvSpPr>
          <p:cNvPr id="3106" name="Rectangle 34">
            <a:extLst>
              <a:ext uri="{FF2B5EF4-FFF2-40B4-BE49-F238E27FC236}">
                <a16:creationId xmlns:a16="http://schemas.microsoft.com/office/drawing/2014/main" id="{E7B00556-09D8-6651-0DC6-FE98B4A90903}"/>
              </a:ext>
            </a:extLst>
          </p:cNvPr>
          <p:cNvSpPr>
            <a:spLocks noGrp="1" noChangeArrowheads="1"/>
          </p:cNvSpPr>
          <p:nvPr>
            <p:ph type="ctrTitle" sz="quarter"/>
          </p:nvPr>
        </p:nvSpPr>
        <p:spPr>
          <a:xfrm>
            <a:off x="1143000" y="2286000"/>
            <a:ext cx="7772400" cy="1143000"/>
          </a:xfrm>
        </p:spPr>
        <p:txBody>
          <a:bodyPr/>
          <a:lstStyle>
            <a:lvl1pPr>
              <a:defRPr/>
            </a:lvl1pPr>
          </a:lstStyle>
          <a:p>
            <a:pPr lvl="0"/>
            <a:r>
              <a:rPr lang="en-US" altLang="LID4096" noProof="0"/>
              <a:t>Click to edit Master title style</a:t>
            </a:r>
          </a:p>
        </p:txBody>
      </p:sp>
      <p:sp>
        <p:nvSpPr>
          <p:cNvPr id="3107" name="Rectangle 35">
            <a:extLst>
              <a:ext uri="{FF2B5EF4-FFF2-40B4-BE49-F238E27FC236}">
                <a16:creationId xmlns:a16="http://schemas.microsoft.com/office/drawing/2014/main" id="{C4A82780-E9FB-F2E6-C5E8-0709072910CA}"/>
              </a:ext>
            </a:extLst>
          </p:cNvPr>
          <p:cNvSpPr>
            <a:spLocks noGrp="1" noChangeArrowheads="1"/>
          </p:cNvSpPr>
          <p:nvPr>
            <p:ph type="subTitle" sz="quarter" idx="1"/>
          </p:nvPr>
        </p:nvSpPr>
        <p:spPr>
          <a:xfrm>
            <a:off x="1828800" y="3886200"/>
            <a:ext cx="6400800" cy="1752600"/>
          </a:xfrm>
        </p:spPr>
        <p:txBody>
          <a:bodyPr/>
          <a:lstStyle>
            <a:lvl1pPr marL="0" indent="0" algn="ctr">
              <a:buFont typeface="Monotype Sorts" pitchFamily="2" charset="2"/>
              <a:buNone/>
              <a:defRPr/>
            </a:lvl1pPr>
          </a:lstStyle>
          <a:p>
            <a:pPr lvl="0"/>
            <a:r>
              <a:rPr lang="en-US" altLang="LID4096" noProof="0"/>
              <a:t>Click to edit Master subtitle style</a:t>
            </a:r>
          </a:p>
        </p:txBody>
      </p:sp>
      <p:sp>
        <p:nvSpPr>
          <p:cNvPr id="3108" name="Rectangle 36">
            <a:extLst>
              <a:ext uri="{FF2B5EF4-FFF2-40B4-BE49-F238E27FC236}">
                <a16:creationId xmlns:a16="http://schemas.microsoft.com/office/drawing/2014/main" id="{FDE227A3-F679-7815-C1E1-8064C26F145A}"/>
              </a:ext>
            </a:extLst>
          </p:cNvPr>
          <p:cNvSpPr>
            <a:spLocks noGrp="1" noChangeArrowheads="1"/>
          </p:cNvSpPr>
          <p:nvPr>
            <p:ph type="dt" sz="quarter" idx="2"/>
          </p:nvPr>
        </p:nvSpPr>
        <p:spPr bwMode="auto">
          <a:xfrm>
            <a:off x="11430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defRPr sz="1400"/>
            </a:lvl1pPr>
          </a:lstStyle>
          <a:p>
            <a:endParaRPr lang="en-US" altLang="LID4096"/>
          </a:p>
        </p:txBody>
      </p:sp>
      <p:sp>
        <p:nvSpPr>
          <p:cNvPr id="3109" name="Rectangle 37">
            <a:extLst>
              <a:ext uri="{FF2B5EF4-FFF2-40B4-BE49-F238E27FC236}">
                <a16:creationId xmlns:a16="http://schemas.microsoft.com/office/drawing/2014/main" id="{DB64D65B-3EFD-FD6A-3920-7DC73CF98CE2}"/>
              </a:ext>
            </a:extLst>
          </p:cNvPr>
          <p:cNvSpPr>
            <a:spLocks noGrp="1" noChangeArrowheads="1"/>
          </p:cNvSpPr>
          <p:nvPr>
            <p:ph type="ftr" sz="quarter" idx="3"/>
          </p:nvPr>
        </p:nvSpPr>
        <p:spPr bwMode="auto">
          <a:xfrm>
            <a:off x="3581400" y="6248400"/>
            <a:ext cx="28956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a:defRPr sz="1400"/>
            </a:lvl1pPr>
          </a:lstStyle>
          <a:p>
            <a:endParaRPr lang="en-US" altLang="LID4096"/>
          </a:p>
        </p:txBody>
      </p:sp>
      <p:sp>
        <p:nvSpPr>
          <p:cNvPr id="3110" name="Rectangle 38">
            <a:extLst>
              <a:ext uri="{FF2B5EF4-FFF2-40B4-BE49-F238E27FC236}">
                <a16:creationId xmlns:a16="http://schemas.microsoft.com/office/drawing/2014/main" id="{FC374AA2-8D3C-BB0A-B5E0-D1D59E1B05C3}"/>
              </a:ext>
            </a:extLst>
          </p:cNvPr>
          <p:cNvSpPr>
            <a:spLocks noGrp="1" noChangeArrowheads="1"/>
          </p:cNvSpPr>
          <p:nvPr>
            <p:ph type="sldNum" sz="quarter" idx="4"/>
          </p:nvPr>
        </p:nvSpPr>
        <p:spPr bwMode="auto">
          <a:xfrm>
            <a:off x="7010400" y="6248400"/>
            <a:ext cx="1905000" cy="45720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a:defRPr sz="1400"/>
            </a:lvl1pPr>
          </a:lstStyle>
          <a:p>
            <a:fld id="{78187F1F-6146-4B76-AF65-43F22DCEFDDD}" type="slidenum">
              <a:rPr lang="en-US" altLang="LID4096"/>
              <a:pPr/>
              <a:t>‹#›</a:t>
            </a:fld>
            <a:endParaRPr lang="en-US" altLang="LID4096"/>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6166-9B71-C3FF-B681-256385F5174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EFCB1B02-8BBB-2253-7549-73B5EE8841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11305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E782-58D0-C756-437F-CE331E79FC0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B9A5541-1D0A-34F9-159D-4DA55308065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664723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770FF-B656-6EDC-F02D-0B76B00DF4E2}"/>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B3FC510-113D-7888-8F29-463671D88461}"/>
              </a:ext>
            </a:extLst>
          </p:cNvPr>
          <p:cNvSpPr>
            <a:spLocks noGrp="1"/>
          </p:cNvSpPr>
          <p:nvPr>
            <p:ph sz="half" idx="1"/>
          </p:nvPr>
        </p:nvSpPr>
        <p:spPr>
          <a:xfrm>
            <a:off x="11430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3BBE7B99-0E74-D658-BC0F-1BC9364A49F8}"/>
              </a:ext>
            </a:extLst>
          </p:cNvPr>
          <p:cNvSpPr>
            <a:spLocks noGrp="1"/>
          </p:cNvSpPr>
          <p:nvPr>
            <p:ph sz="half" idx="2"/>
          </p:nvPr>
        </p:nvSpPr>
        <p:spPr>
          <a:xfrm>
            <a:off x="51054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17224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FDABF-411B-EFFF-B23B-C3AD5CF96672}"/>
              </a:ext>
            </a:extLst>
          </p:cNvPr>
          <p:cNvSpPr>
            <a:spLocks noGrp="1"/>
          </p:cNvSpPr>
          <p:nvPr>
            <p:ph type="title"/>
          </p:nvPr>
        </p:nvSpPr>
        <p:spPr>
          <a:xfrm>
            <a:off x="630238" y="365125"/>
            <a:ext cx="78867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2EBC7F9C-272B-9B23-B67F-A5FC66F0906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088EDE-3E1D-4BAA-54F8-E13B2732EE2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36FC9DAF-7544-66A7-6B86-1CD22E07F95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EBF47A-23A9-ADE8-DD07-CD7263B5039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3322163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77F7F-7151-E591-5C11-865D492B4B3B}"/>
              </a:ext>
            </a:extLst>
          </p:cNvPr>
          <p:cNvSpPr>
            <a:spLocks noGrp="1"/>
          </p:cNvSpPr>
          <p:nvPr>
            <p:ph type="title"/>
          </p:nvPr>
        </p:nvSpPr>
        <p:spPr/>
        <p:txBody>
          <a:bodyPr/>
          <a:lstStyle/>
          <a:p>
            <a:r>
              <a:rPr lang="en-US"/>
              <a:t>Click to edit Master title style</a:t>
            </a:r>
            <a:endParaRPr lang="LID4096"/>
          </a:p>
        </p:txBody>
      </p:sp>
    </p:spTree>
    <p:extLst>
      <p:ext uri="{BB962C8B-B14F-4D97-AF65-F5344CB8AC3E}">
        <p14:creationId xmlns:p14="http://schemas.microsoft.com/office/powerpoint/2010/main" val="184343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5977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0EF3A-0B8F-EC7B-6F1A-165335B652D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1B754AD8-F0C4-AC16-61E9-63CA1D223BF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DAF9DA73-59AA-EFB9-5761-7E4A89865D5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63851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4E7A-E976-B078-4B37-CD04862E95B4}"/>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1920B7F6-AAF6-C214-15AE-4CAD86D9D39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2A091DF4-C076-DB8F-7032-D5C1888EE51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614887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5BBCE-3F0A-6B7B-A2E1-DA8AF3F31B12}"/>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0832F157-1505-0B40-A44F-8AF628263F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639765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C1BAD1-BCA8-CF34-0E55-1A9C4E23FD3F}"/>
              </a:ext>
            </a:extLst>
          </p:cNvPr>
          <p:cNvSpPr>
            <a:spLocks noGrp="1"/>
          </p:cNvSpPr>
          <p:nvPr>
            <p:ph type="title" orient="vert"/>
          </p:nvPr>
        </p:nvSpPr>
        <p:spPr>
          <a:xfrm>
            <a:off x="6972300" y="609600"/>
            <a:ext cx="1943100" cy="5486400"/>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4A6C886A-C1FB-7CB0-F89D-27A3896FA247}"/>
              </a:ext>
            </a:extLst>
          </p:cNvPr>
          <p:cNvSpPr>
            <a:spLocks noGrp="1"/>
          </p:cNvSpPr>
          <p:nvPr>
            <p:ph type="body" orient="vert" idx="1"/>
          </p:nvPr>
        </p:nvSpPr>
        <p:spPr>
          <a:xfrm>
            <a:off x="11430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Tree>
    <p:extLst>
      <p:ext uri="{BB962C8B-B14F-4D97-AF65-F5344CB8AC3E}">
        <p14:creationId xmlns:p14="http://schemas.microsoft.com/office/powerpoint/2010/main" val="2888405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57" name="Group 33">
            <a:extLst>
              <a:ext uri="{FF2B5EF4-FFF2-40B4-BE49-F238E27FC236}">
                <a16:creationId xmlns:a16="http://schemas.microsoft.com/office/drawing/2014/main" id="{398747D9-E49E-7BC5-8C26-CD44D611E551}"/>
              </a:ext>
            </a:extLst>
          </p:cNvPr>
          <p:cNvGrpSpPr>
            <a:grpSpLocks/>
          </p:cNvGrpSpPr>
          <p:nvPr/>
        </p:nvGrpSpPr>
        <p:grpSpPr bwMode="auto">
          <a:xfrm>
            <a:off x="0" y="0"/>
            <a:ext cx="1085850" cy="6854825"/>
            <a:chOff x="0" y="0"/>
            <a:chExt cx="684" cy="4318"/>
          </a:xfrm>
        </p:grpSpPr>
        <p:sp>
          <p:nvSpPr>
            <p:cNvPr id="1026" name="Rectangle 2">
              <a:extLst>
                <a:ext uri="{FF2B5EF4-FFF2-40B4-BE49-F238E27FC236}">
                  <a16:creationId xmlns:a16="http://schemas.microsoft.com/office/drawing/2014/main" id="{6121AE2F-FF88-8BB1-66C1-F4E783401D4B}"/>
                </a:ext>
              </a:extLst>
            </p:cNvPr>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nvGrpSpPr>
            <p:cNvPr id="1056" name="Group 32">
              <a:extLst>
                <a:ext uri="{FF2B5EF4-FFF2-40B4-BE49-F238E27FC236}">
                  <a16:creationId xmlns:a16="http://schemas.microsoft.com/office/drawing/2014/main" id="{88211A33-8BF6-D327-048A-5F1540860865}"/>
                </a:ext>
              </a:extLst>
            </p:cNvPr>
            <p:cNvGrpSpPr>
              <a:grpSpLocks/>
            </p:cNvGrpSpPr>
            <p:nvPr/>
          </p:nvGrpSpPr>
          <p:grpSpPr bwMode="auto">
            <a:xfrm>
              <a:off x="48" y="102"/>
              <a:ext cx="96" cy="4128"/>
              <a:chOff x="48" y="102"/>
              <a:chExt cx="96" cy="4128"/>
            </a:xfrm>
          </p:grpSpPr>
          <p:sp>
            <p:nvSpPr>
              <p:cNvPr id="1027" name="Rectangle 3">
                <a:extLst>
                  <a:ext uri="{FF2B5EF4-FFF2-40B4-BE49-F238E27FC236}">
                    <a16:creationId xmlns:a16="http://schemas.microsoft.com/office/drawing/2014/main" id="{16874A80-E7FE-AE9B-2A46-98986801D966}"/>
                  </a:ext>
                </a:extLst>
              </p:cNvPr>
              <p:cNvSpPr>
                <a:spLocks noChangeArrowheads="1"/>
              </p:cNvSpPr>
              <p:nvPr/>
            </p:nvSpPr>
            <p:spPr bwMode="auto">
              <a:xfrm>
                <a:off x="48" y="1105"/>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28" name="Rectangle 4">
                <a:extLst>
                  <a:ext uri="{FF2B5EF4-FFF2-40B4-BE49-F238E27FC236}">
                    <a16:creationId xmlns:a16="http://schemas.microsoft.com/office/drawing/2014/main" id="{C949DEF8-970A-D6B9-E2C5-60C41A854783}"/>
                  </a:ext>
                </a:extLst>
              </p:cNvPr>
              <p:cNvSpPr>
                <a:spLocks noChangeArrowheads="1"/>
              </p:cNvSpPr>
              <p:nvPr/>
            </p:nvSpPr>
            <p:spPr bwMode="auto">
              <a:xfrm>
                <a:off x="48" y="1250"/>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29" name="Rectangle 5">
                <a:extLst>
                  <a:ext uri="{FF2B5EF4-FFF2-40B4-BE49-F238E27FC236}">
                    <a16:creationId xmlns:a16="http://schemas.microsoft.com/office/drawing/2014/main" id="{7E482C74-B563-D024-9972-2087E57500E1}"/>
                  </a:ext>
                </a:extLst>
              </p:cNvPr>
              <p:cNvSpPr>
                <a:spLocks noChangeArrowheads="1"/>
              </p:cNvSpPr>
              <p:nvPr/>
            </p:nvSpPr>
            <p:spPr bwMode="auto">
              <a:xfrm>
                <a:off x="48" y="1393"/>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0" name="Rectangle 6">
                <a:extLst>
                  <a:ext uri="{FF2B5EF4-FFF2-40B4-BE49-F238E27FC236}">
                    <a16:creationId xmlns:a16="http://schemas.microsoft.com/office/drawing/2014/main" id="{29E89CC2-D513-DC40-34D5-4B658D04D252}"/>
                  </a:ext>
                </a:extLst>
              </p:cNvPr>
              <p:cNvSpPr>
                <a:spLocks noChangeArrowheads="1"/>
              </p:cNvSpPr>
              <p:nvPr/>
            </p:nvSpPr>
            <p:spPr bwMode="auto">
              <a:xfrm>
                <a:off x="48" y="1538"/>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1" name="Rectangle 7">
                <a:extLst>
                  <a:ext uri="{FF2B5EF4-FFF2-40B4-BE49-F238E27FC236}">
                    <a16:creationId xmlns:a16="http://schemas.microsoft.com/office/drawing/2014/main" id="{94C4F982-AD0B-F5DC-0326-E1450314DD08}"/>
                  </a:ext>
                </a:extLst>
              </p:cNvPr>
              <p:cNvSpPr>
                <a:spLocks noChangeArrowheads="1"/>
              </p:cNvSpPr>
              <p:nvPr/>
            </p:nvSpPr>
            <p:spPr bwMode="auto">
              <a:xfrm>
                <a:off x="48" y="1683"/>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2" name="Rectangle 8">
                <a:extLst>
                  <a:ext uri="{FF2B5EF4-FFF2-40B4-BE49-F238E27FC236}">
                    <a16:creationId xmlns:a16="http://schemas.microsoft.com/office/drawing/2014/main" id="{322E2829-D592-1929-218A-03DD9C88F665}"/>
                  </a:ext>
                </a:extLst>
              </p:cNvPr>
              <p:cNvSpPr>
                <a:spLocks noChangeArrowheads="1"/>
              </p:cNvSpPr>
              <p:nvPr/>
            </p:nvSpPr>
            <p:spPr bwMode="auto">
              <a:xfrm>
                <a:off x="48" y="1826"/>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3" name="Rectangle 9">
                <a:extLst>
                  <a:ext uri="{FF2B5EF4-FFF2-40B4-BE49-F238E27FC236}">
                    <a16:creationId xmlns:a16="http://schemas.microsoft.com/office/drawing/2014/main" id="{CAE5B819-CB10-CB06-7BB2-087C48506216}"/>
                  </a:ext>
                </a:extLst>
              </p:cNvPr>
              <p:cNvSpPr>
                <a:spLocks noChangeArrowheads="1"/>
              </p:cNvSpPr>
              <p:nvPr/>
            </p:nvSpPr>
            <p:spPr bwMode="auto">
              <a:xfrm>
                <a:off x="48" y="1971"/>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4" name="Rectangle 10">
                <a:extLst>
                  <a:ext uri="{FF2B5EF4-FFF2-40B4-BE49-F238E27FC236}">
                    <a16:creationId xmlns:a16="http://schemas.microsoft.com/office/drawing/2014/main" id="{AEF41ED9-CB09-9371-7A4E-38A083577EE6}"/>
                  </a:ext>
                </a:extLst>
              </p:cNvPr>
              <p:cNvSpPr>
                <a:spLocks noChangeArrowheads="1"/>
              </p:cNvSpPr>
              <p:nvPr/>
            </p:nvSpPr>
            <p:spPr bwMode="auto">
              <a:xfrm>
                <a:off x="48" y="2115"/>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5" name="Rectangle 11">
                <a:extLst>
                  <a:ext uri="{FF2B5EF4-FFF2-40B4-BE49-F238E27FC236}">
                    <a16:creationId xmlns:a16="http://schemas.microsoft.com/office/drawing/2014/main" id="{1D4F001F-A6E7-AF96-0B69-512C261F441F}"/>
                  </a:ext>
                </a:extLst>
              </p:cNvPr>
              <p:cNvSpPr>
                <a:spLocks noChangeArrowheads="1"/>
              </p:cNvSpPr>
              <p:nvPr/>
            </p:nvSpPr>
            <p:spPr bwMode="auto">
              <a:xfrm>
                <a:off x="48" y="2259"/>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6" name="Rectangle 12">
                <a:extLst>
                  <a:ext uri="{FF2B5EF4-FFF2-40B4-BE49-F238E27FC236}">
                    <a16:creationId xmlns:a16="http://schemas.microsoft.com/office/drawing/2014/main" id="{DFEA788A-5FD2-6B65-27A7-C37FE8D91222}"/>
                  </a:ext>
                </a:extLst>
              </p:cNvPr>
              <p:cNvSpPr>
                <a:spLocks noChangeArrowheads="1"/>
              </p:cNvSpPr>
              <p:nvPr/>
            </p:nvSpPr>
            <p:spPr bwMode="auto">
              <a:xfrm>
                <a:off x="48" y="2403"/>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7" name="Rectangle 13">
                <a:extLst>
                  <a:ext uri="{FF2B5EF4-FFF2-40B4-BE49-F238E27FC236}">
                    <a16:creationId xmlns:a16="http://schemas.microsoft.com/office/drawing/2014/main" id="{3D2A2CA9-3666-8148-AF5F-C3C382CCA971}"/>
                  </a:ext>
                </a:extLst>
              </p:cNvPr>
              <p:cNvSpPr>
                <a:spLocks noChangeArrowheads="1"/>
              </p:cNvSpPr>
              <p:nvPr/>
            </p:nvSpPr>
            <p:spPr bwMode="auto">
              <a:xfrm>
                <a:off x="48" y="2548"/>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8" name="Rectangle 14">
                <a:extLst>
                  <a:ext uri="{FF2B5EF4-FFF2-40B4-BE49-F238E27FC236}">
                    <a16:creationId xmlns:a16="http://schemas.microsoft.com/office/drawing/2014/main" id="{59CD9C5B-5953-EA46-ECC0-4A3F8F1FE177}"/>
                  </a:ext>
                </a:extLst>
              </p:cNvPr>
              <p:cNvSpPr>
                <a:spLocks noChangeArrowheads="1"/>
              </p:cNvSpPr>
              <p:nvPr/>
            </p:nvSpPr>
            <p:spPr bwMode="auto">
              <a:xfrm>
                <a:off x="48" y="2692"/>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39" name="Rectangle 15">
                <a:extLst>
                  <a:ext uri="{FF2B5EF4-FFF2-40B4-BE49-F238E27FC236}">
                    <a16:creationId xmlns:a16="http://schemas.microsoft.com/office/drawing/2014/main" id="{562F66AC-939D-F996-DDBB-99B1FB9F62F3}"/>
                  </a:ext>
                </a:extLst>
              </p:cNvPr>
              <p:cNvSpPr>
                <a:spLocks noChangeArrowheads="1"/>
              </p:cNvSpPr>
              <p:nvPr/>
            </p:nvSpPr>
            <p:spPr bwMode="auto">
              <a:xfrm>
                <a:off x="48" y="2836"/>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0" name="Rectangle 16">
                <a:extLst>
                  <a:ext uri="{FF2B5EF4-FFF2-40B4-BE49-F238E27FC236}">
                    <a16:creationId xmlns:a16="http://schemas.microsoft.com/office/drawing/2014/main" id="{36096380-E4F8-146E-4E7F-A1BEB6439C2F}"/>
                  </a:ext>
                </a:extLst>
              </p:cNvPr>
              <p:cNvSpPr>
                <a:spLocks noChangeArrowheads="1"/>
              </p:cNvSpPr>
              <p:nvPr/>
            </p:nvSpPr>
            <p:spPr bwMode="auto">
              <a:xfrm>
                <a:off x="48" y="2980"/>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1" name="Rectangle 17">
                <a:extLst>
                  <a:ext uri="{FF2B5EF4-FFF2-40B4-BE49-F238E27FC236}">
                    <a16:creationId xmlns:a16="http://schemas.microsoft.com/office/drawing/2014/main" id="{4D1C843A-B365-1230-03E4-CCCEE2F2253F}"/>
                  </a:ext>
                </a:extLst>
              </p:cNvPr>
              <p:cNvSpPr>
                <a:spLocks noChangeArrowheads="1"/>
              </p:cNvSpPr>
              <p:nvPr/>
            </p:nvSpPr>
            <p:spPr bwMode="auto">
              <a:xfrm>
                <a:off x="48" y="3124"/>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2" name="Rectangle 18">
                <a:extLst>
                  <a:ext uri="{FF2B5EF4-FFF2-40B4-BE49-F238E27FC236}">
                    <a16:creationId xmlns:a16="http://schemas.microsoft.com/office/drawing/2014/main" id="{72870197-F15D-87FE-7C2C-9491CC08180A}"/>
                  </a:ext>
                </a:extLst>
              </p:cNvPr>
              <p:cNvSpPr>
                <a:spLocks noChangeArrowheads="1"/>
              </p:cNvSpPr>
              <p:nvPr/>
            </p:nvSpPr>
            <p:spPr bwMode="auto">
              <a:xfrm>
                <a:off x="48" y="3269"/>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3" name="Rectangle 19">
                <a:extLst>
                  <a:ext uri="{FF2B5EF4-FFF2-40B4-BE49-F238E27FC236}">
                    <a16:creationId xmlns:a16="http://schemas.microsoft.com/office/drawing/2014/main" id="{F63DC26C-CA39-0A13-2480-BCFC88F7022B}"/>
                  </a:ext>
                </a:extLst>
              </p:cNvPr>
              <p:cNvSpPr>
                <a:spLocks noChangeArrowheads="1"/>
              </p:cNvSpPr>
              <p:nvPr/>
            </p:nvSpPr>
            <p:spPr bwMode="auto">
              <a:xfrm>
                <a:off x="48" y="3412"/>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4" name="Rectangle 20">
                <a:extLst>
                  <a:ext uri="{FF2B5EF4-FFF2-40B4-BE49-F238E27FC236}">
                    <a16:creationId xmlns:a16="http://schemas.microsoft.com/office/drawing/2014/main" id="{80E37F52-022A-B063-92FC-B92671DFCD02}"/>
                  </a:ext>
                </a:extLst>
              </p:cNvPr>
              <p:cNvSpPr>
                <a:spLocks noChangeArrowheads="1"/>
              </p:cNvSpPr>
              <p:nvPr/>
            </p:nvSpPr>
            <p:spPr bwMode="auto">
              <a:xfrm>
                <a:off x="48" y="3557"/>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5" name="Rectangle 21">
                <a:extLst>
                  <a:ext uri="{FF2B5EF4-FFF2-40B4-BE49-F238E27FC236}">
                    <a16:creationId xmlns:a16="http://schemas.microsoft.com/office/drawing/2014/main" id="{D99176EC-4888-0922-C620-02AA69BF05C1}"/>
                  </a:ext>
                </a:extLst>
              </p:cNvPr>
              <p:cNvSpPr>
                <a:spLocks noChangeArrowheads="1"/>
              </p:cNvSpPr>
              <p:nvPr/>
            </p:nvSpPr>
            <p:spPr bwMode="auto">
              <a:xfrm>
                <a:off x="48" y="3702"/>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6" name="Rectangle 22">
                <a:extLst>
                  <a:ext uri="{FF2B5EF4-FFF2-40B4-BE49-F238E27FC236}">
                    <a16:creationId xmlns:a16="http://schemas.microsoft.com/office/drawing/2014/main" id="{14CC4213-4C11-A0A4-E364-D53A30C3EED5}"/>
                  </a:ext>
                </a:extLst>
              </p:cNvPr>
              <p:cNvSpPr>
                <a:spLocks noChangeArrowheads="1"/>
              </p:cNvSpPr>
              <p:nvPr/>
            </p:nvSpPr>
            <p:spPr bwMode="auto">
              <a:xfrm>
                <a:off x="48" y="3845"/>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7" name="Rectangle 23">
                <a:extLst>
                  <a:ext uri="{FF2B5EF4-FFF2-40B4-BE49-F238E27FC236}">
                    <a16:creationId xmlns:a16="http://schemas.microsoft.com/office/drawing/2014/main" id="{A731C27F-DBD4-C009-B523-1F705BC65D02}"/>
                  </a:ext>
                </a:extLst>
              </p:cNvPr>
              <p:cNvSpPr>
                <a:spLocks noChangeArrowheads="1"/>
              </p:cNvSpPr>
              <p:nvPr/>
            </p:nvSpPr>
            <p:spPr bwMode="auto">
              <a:xfrm>
                <a:off x="48" y="3990"/>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8" name="Rectangle 24">
                <a:extLst>
                  <a:ext uri="{FF2B5EF4-FFF2-40B4-BE49-F238E27FC236}">
                    <a16:creationId xmlns:a16="http://schemas.microsoft.com/office/drawing/2014/main" id="{0886319C-B0D4-8331-E885-8C9347BA9976}"/>
                  </a:ext>
                </a:extLst>
              </p:cNvPr>
              <p:cNvSpPr>
                <a:spLocks noChangeArrowheads="1"/>
              </p:cNvSpPr>
              <p:nvPr/>
            </p:nvSpPr>
            <p:spPr bwMode="auto">
              <a:xfrm>
                <a:off x="48" y="4133"/>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49" name="Rectangle 25">
                <a:extLst>
                  <a:ext uri="{FF2B5EF4-FFF2-40B4-BE49-F238E27FC236}">
                    <a16:creationId xmlns:a16="http://schemas.microsoft.com/office/drawing/2014/main" id="{2928AC89-2CF5-F2EA-FFEB-5CC9DD5FFC3E}"/>
                  </a:ext>
                </a:extLst>
              </p:cNvPr>
              <p:cNvSpPr>
                <a:spLocks noChangeArrowheads="1"/>
              </p:cNvSpPr>
              <p:nvPr/>
            </p:nvSpPr>
            <p:spPr bwMode="auto">
              <a:xfrm>
                <a:off x="48" y="102"/>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50" name="Rectangle 26">
                <a:extLst>
                  <a:ext uri="{FF2B5EF4-FFF2-40B4-BE49-F238E27FC236}">
                    <a16:creationId xmlns:a16="http://schemas.microsoft.com/office/drawing/2014/main" id="{73E7C54C-2E9B-BA9A-45F6-AE77C265AC94}"/>
                  </a:ext>
                </a:extLst>
              </p:cNvPr>
              <p:cNvSpPr>
                <a:spLocks noChangeArrowheads="1"/>
              </p:cNvSpPr>
              <p:nvPr/>
            </p:nvSpPr>
            <p:spPr bwMode="auto">
              <a:xfrm>
                <a:off x="48" y="246"/>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51" name="Rectangle 27">
                <a:extLst>
                  <a:ext uri="{FF2B5EF4-FFF2-40B4-BE49-F238E27FC236}">
                    <a16:creationId xmlns:a16="http://schemas.microsoft.com/office/drawing/2014/main" id="{4594C4BC-2223-67FA-1E77-273637D7072F}"/>
                  </a:ext>
                </a:extLst>
              </p:cNvPr>
              <p:cNvSpPr>
                <a:spLocks noChangeArrowheads="1"/>
              </p:cNvSpPr>
              <p:nvPr/>
            </p:nvSpPr>
            <p:spPr bwMode="auto">
              <a:xfrm>
                <a:off x="48" y="391"/>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52" name="Rectangle 28">
                <a:extLst>
                  <a:ext uri="{FF2B5EF4-FFF2-40B4-BE49-F238E27FC236}">
                    <a16:creationId xmlns:a16="http://schemas.microsoft.com/office/drawing/2014/main" id="{8844B454-F792-6C4D-40D4-611A60187D8A}"/>
                  </a:ext>
                </a:extLst>
              </p:cNvPr>
              <p:cNvSpPr>
                <a:spLocks noChangeArrowheads="1"/>
              </p:cNvSpPr>
              <p:nvPr/>
            </p:nvSpPr>
            <p:spPr bwMode="auto">
              <a:xfrm>
                <a:off x="48" y="535"/>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53" name="Rectangle 29">
                <a:extLst>
                  <a:ext uri="{FF2B5EF4-FFF2-40B4-BE49-F238E27FC236}">
                    <a16:creationId xmlns:a16="http://schemas.microsoft.com/office/drawing/2014/main" id="{564407B4-432D-79FF-A1E3-743D6DBC4714}"/>
                  </a:ext>
                </a:extLst>
              </p:cNvPr>
              <p:cNvSpPr>
                <a:spLocks noChangeArrowheads="1"/>
              </p:cNvSpPr>
              <p:nvPr/>
            </p:nvSpPr>
            <p:spPr bwMode="auto">
              <a:xfrm>
                <a:off x="48" y="679"/>
                <a:ext cx="96" cy="96"/>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54" name="Rectangle 30">
                <a:extLst>
                  <a:ext uri="{FF2B5EF4-FFF2-40B4-BE49-F238E27FC236}">
                    <a16:creationId xmlns:a16="http://schemas.microsoft.com/office/drawing/2014/main" id="{C27B9803-0919-BDD3-94CB-A3B6306C2CFB}"/>
                  </a:ext>
                </a:extLst>
              </p:cNvPr>
              <p:cNvSpPr>
                <a:spLocks noChangeArrowheads="1"/>
              </p:cNvSpPr>
              <p:nvPr/>
            </p:nvSpPr>
            <p:spPr bwMode="auto">
              <a:xfrm>
                <a:off x="48" y="823"/>
                <a:ext cx="96" cy="97"/>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1055" name="Rectangle 31">
                <a:extLst>
                  <a:ext uri="{FF2B5EF4-FFF2-40B4-BE49-F238E27FC236}">
                    <a16:creationId xmlns:a16="http://schemas.microsoft.com/office/drawing/2014/main" id="{2D253919-C95F-4566-230B-D2A4817440BD}"/>
                  </a:ext>
                </a:extLst>
              </p:cNvPr>
              <p:cNvSpPr>
                <a:spLocks noChangeArrowheads="1"/>
              </p:cNvSpPr>
              <p:nvPr/>
            </p:nvSpPr>
            <p:spPr bwMode="auto">
              <a:xfrm>
                <a:off x="48" y="968"/>
                <a:ext cx="96" cy="9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grpSp>
      </p:grpSp>
      <p:sp>
        <p:nvSpPr>
          <p:cNvPr id="1058" name="Rectangle 34">
            <a:extLst>
              <a:ext uri="{FF2B5EF4-FFF2-40B4-BE49-F238E27FC236}">
                <a16:creationId xmlns:a16="http://schemas.microsoft.com/office/drawing/2014/main" id="{FFB1C5B7-D20D-B533-17FB-AC5D4892FE5D}"/>
              </a:ext>
            </a:extLst>
          </p:cNvPr>
          <p:cNvSpPr>
            <a:spLocks noGrp="1" noChangeArrowheads="1"/>
          </p:cNvSpPr>
          <p:nvPr>
            <p:ph type="title"/>
          </p:nvPr>
        </p:nvSpPr>
        <p:spPr bwMode="auto">
          <a:xfrm>
            <a:off x="11430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altLang="LID4096"/>
              <a:t>Click to edit Master title style</a:t>
            </a:r>
          </a:p>
        </p:txBody>
      </p:sp>
      <p:sp>
        <p:nvSpPr>
          <p:cNvPr id="1059" name="Rectangle 35">
            <a:extLst>
              <a:ext uri="{FF2B5EF4-FFF2-40B4-BE49-F238E27FC236}">
                <a16:creationId xmlns:a16="http://schemas.microsoft.com/office/drawing/2014/main" id="{C586097D-8867-6C1B-10C1-4428E9BC9CDE}"/>
              </a:ext>
            </a:extLst>
          </p:cNvPr>
          <p:cNvSpPr>
            <a:spLocks noGrp="1" noChangeArrowheads="1"/>
          </p:cNvSpPr>
          <p:nvPr>
            <p:ph type="body" idx="1"/>
          </p:nvPr>
        </p:nvSpPr>
        <p:spPr bwMode="auto">
          <a:xfrm>
            <a:off x="11430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60" name="Rectangle 36">
            <a:extLst>
              <a:ext uri="{FF2B5EF4-FFF2-40B4-BE49-F238E27FC236}">
                <a16:creationId xmlns:a16="http://schemas.microsoft.com/office/drawing/2014/main" id="{A58D6B10-1893-D038-0918-636CC116DFB4}"/>
              </a:ext>
            </a:extLst>
          </p:cNvPr>
          <p:cNvSpPr>
            <a:spLocks noChangeArrowheads="1"/>
          </p:cNvSpPr>
          <p:nvPr/>
        </p:nvSpPr>
        <p:spPr bwMode="auto">
          <a:xfrm>
            <a:off x="1050925" y="6523038"/>
            <a:ext cx="27654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sz="1200" i="1"/>
              <a:t>Revisitation Patterns in WWW Navigation</a:t>
            </a:r>
          </a:p>
        </p:txBody>
      </p:sp>
      <p:sp>
        <p:nvSpPr>
          <p:cNvPr id="1061" name="Rectangle 37">
            <a:extLst>
              <a:ext uri="{FF2B5EF4-FFF2-40B4-BE49-F238E27FC236}">
                <a16:creationId xmlns:a16="http://schemas.microsoft.com/office/drawing/2014/main" id="{41382031-78C6-3AD5-8AC9-9B7CE6AC13C0}"/>
              </a:ext>
            </a:extLst>
          </p:cNvPr>
          <p:cNvSpPr>
            <a:spLocks noChangeArrowheads="1"/>
          </p:cNvSpPr>
          <p:nvPr/>
        </p:nvSpPr>
        <p:spPr bwMode="auto">
          <a:xfrm>
            <a:off x="6616700" y="6523038"/>
            <a:ext cx="23098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r"/>
            <a:r>
              <a:rPr lang="en-US" altLang="LID4096" sz="1200" i="1"/>
              <a:t>Linda Tauscher &amp; Saul Greenberg</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anose="02020603050405020304" pitchFamily="18" charset="0"/>
        </a:defRPr>
      </a:lvl2pPr>
      <a:lvl3pPr algn="l" rtl="0" eaLnBrk="0" fontAlgn="base" hangingPunct="0">
        <a:spcBef>
          <a:spcPct val="0"/>
        </a:spcBef>
        <a:spcAft>
          <a:spcPct val="0"/>
        </a:spcAft>
        <a:defRPr sz="4400">
          <a:solidFill>
            <a:schemeClr val="tx2"/>
          </a:solidFill>
          <a:latin typeface="Times New Roman" panose="02020603050405020304" pitchFamily="18" charset="0"/>
        </a:defRPr>
      </a:lvl3pPr>
      <a:lvl4pPr algn="l" rtl="0" eaLnBrk="0" fontAlgn="base" hangingPunct="0">
        <a:spcBef>
          <a:spcPct val="0"/>
        </a:spcBef>
        <a:spcAft>
          <a:spcPct val="0"/>
        </a:spcAft>
        <a:defRPr sz="4400">
          <a:solidFill>
            <a:schemeClr val="tx2"/>
          </a:solidFill>
          <a:latin typeface="Times New Roman" panose="02020603050405020304" pitchFamily="18" charset="0"/>
        </a:defRPr>
      </a:lvl4pPr>
      <a:lvl5pPr algn="l" rtl="0" eaLnBrk="0" fontAlgn="base" hangingPunct="0">
        <a:spcBef>
          <a:spcPct val="0"/>
        </a:spcBef>
        <a:spcAft>
          <a:spcPct val="0"/>
        </a:spcAft>
        <a:defRPr sz="4400">
          <a:solidFill>
            <a:schemeClr val="tx2"/>
          </a:solidFill>
          <a:latin typeface="Times New Roman" panose="02020603050405020304" pitchFamily="18" charset="0"/>
        </a:defRPr>
      </a:lvl5pPr>
      <a:lvl6pPr marL="457200" algn="l" rtl="0" eaLnBrk="0" fontAlgn="base" hangingPunct="0">
        <a:spcBef>
          <a:spcPct val="0"/>
        </a:spcBef>
        <a:spcAft>
          <a:spcPct val="0"/>
        </a:spcAft>
        <a:defRPr sz="4400">
          <a:solidFill>
            <a:schemeClr val="tx2"/>
          </a:solidFill>
          <a:latin typeface="Times New Roman" panose="02020603050405020304" pitchFamily="18" charset="0"/>
        </a:defRPr>
      </a:lvl6pPr>
      <a:lvl7pPr marL="914400" algn="l" rtl="0" eaLnBrk="0" fontAlgn="base" hangingPunct="0">
        <a:spcBef>
          <a:spcPct val="0"/>
        </a:spcBef>
        <a:spcAft>
          <a:spcPct val="0"/>
        </a:spcAft>
        <a:defRPr sz="4400">
          <a:solidFill>
            <a:schemeClr val="tx2"/>
          </a:solidFill>
          <a:latin typeface="Times New Roman" panose="02020603050405020304" pitchFamily="18" charset="0"/>
        </a:defRPr>
      </a:lvl7pPr>
      <a:lvl8pPr marL="1371600" algn="l" rtl="0" eaLnBrk="0" fontAlgn="base" hangingPunct="0">
        <a:spcBef>
          <a:spcPct val="0"/>
        </a:spcBef>
        <a:spcAft>
          <a:spcPct val="0"/>
        </a:spcAft>
        <a:defRPr sz="4400">
          <a:solidFill>
            <a:schemeClr val="tx2"/>
          </a:solidFill>
          <a:latin typeface="Times New Roman" panose="02020603050405020304" pitchFamily="18" charset="0"/>
        </a:defRPr>
      </a:lvl8pPr>
      <a:lvl9pPr marL="1828800" algn="l"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pitchFamily="2" charset="2"/>
        <a:buChar char="u"/>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65000"/>
        <a:buFont typeface="Monotype Sorts" pitchFamily="2" charset="2"/>
        <a:buChar char="F"/>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tx1"/>
        </a:buClr>
        <a:buSzPct val="100000"/>
        <a:buChar char="•"/>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tx1"/>
        </a:buClr>
        <a:buSzPct val="100000"/>
        <a:buChar char="–"/>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9966EE80-E6D3-7B12-98FF-1ABFB7746E12}"/>
              </a:ext>
            </a:extLst>
          </p:cNvPr>
          <p:cNvSpPr>
            <a:spLocks noGrp="1" noChangeArrowheads="1"/>
          </p:cNvSpPr>
          <p:nvPr>
            <p:ph type="ctrTitle"/>
          </p:nvPr>
        </p:nvSpPr>
        <p:spPr>
          <a:noFill/>
          <a:ln/>
        </p:spPr>
        <p:txBody>
          <a:bodyPr/>
          <a:lstStyle/>
          <a:p>
            <a:pPr algn="ctr"/>
            <a:r>
              <a:rPr lang="en-US" altLang="LID4096"/>
              <a:t>Revisitation Patterns in World Wide Web Navigation</a:t>
            </a:r>
          </a:p>
        </p:txBody>
      </p:sp>
      <p:sp>
        <p:nvSpPr>
          <p:cNvPr id="5123" name="Rectangle 3">
            <a:extLst>
              <a:ext uri="{FF2B5EF4-FFF2-40B4-BE49-F238E27FC236}">
                <a16:creationId xmlns:a16="http://schemas.microsoft.com/office/drawing/2014/main" id="{35885463-DB95-F135-24C5-E32C29EB1635}"/>
              </a:ext>
            </a:extLst>
          </p:cNvPr>
          <p:cNvSpPr>
            <a:spLocks noGrp="1" noChangeArrowheads="1"/>
          </p:cNvSpPr>
          <p:nvPr>
            <p:ph type="subTitle" idx="1"/>
          </p:nvPr>
        </p:nvSpPr>
        <p:spPr>
          <a:noFill/>
          <a:ln/>
        </p:spPr>
        <p:txBody>
          <a:bodyPr/>
          <a:lstStyle/>
          <a:p>
            <a:r>
              <a:rPr lang="en-US" altLang="LID4096"/>
              <a:t>Linda Tauscher and Saul Greenberg</a:t>
            </a:r>
          </a:p>
          <a:p>
            <a:r>
              <a:rPr lang="en-US" altLang="LID4096"/>
              <a:t>University of Calgary</a:t>
            </a:r>
          </a:p>
        </p:txBody>
      </p:sp>
    </p:spTree>
  </p:cSld>
  <p:clrMapOvr>
    <a:overrideClrMapping bg1="dk2" tx1="lt1" bg2="dk1" tx2="lt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8B2FEF5F-C715-05FA-70DA-C349826891B5}"/>
              </a:ext>
            </a:extLst>
          </p:cNvPr>
          <p:cNvSpPr>
            <a:spLocks noGrp="1" noChangeArrowheads="1"/>
          </p:cNvSpPr>
          <p:nvPr>
            <p:ph type="title"/>
          </p:nvPr>
        </p:nvSpPr>
        <p:spPr>
          <a:noFill/>
          <a:ln/>
        </p:spPr>
        <p:txBody>
          <a:bodyPr/>
          <a:lstStyle/>
          <a:p>
            <a:r>
              <a:rPr lang="en-US" altLang="LID4096"/>
              <a:t>Overview</a:t>
            </a:r>
          </a:p>
        </p:txBody>
      </p:sp>
      <p:sp>
        <p:nvSpPr>
          <p:cNvPr id="7171" name="Rectangle 3">
            <a:extLst>
              <a:ext uri="{FF2B5EF4-FFF2-40B4-BE49-F238E27FC236}">
                <a16:creationId xmlns:a16="http://schemas.microsoft.com/office/drawing/2014/main" id="{A66B38A8-3FFB-E9AF-F181-1263622EE223}"/>
              </a:ext>
            </a:extLst>
          </p:cNvPr>
          <p:cNvSpPr>
            <a:spLocks noGrp="1" noChangeArrowheads="1"/>
          </p:cNvSpPr>
          <p:nvPr>
            <p:ph type="body" idx="1"/>
          </p:nvPr>
        </p:nvSpPr>
        <p:spPr>
          <a:noFill/>
          <a:ln/>
        </p:spPr>
        <p:txBody>
          <a:bodyPr/>
          <a:lstStyle/>
          <a:p>
            <a:r>
              <a:rPr lang="en-US" altLang="LID4096"/>
              <a:t>Introduction / Objectives</a:t>
            </a:r>
          </a:p>
          <a:p>
            <a:r>
              <a:rPr lang="en-US" altLang="LID4096"/>
              <a:t>Data Collection</a:t>
            </a:r>
          </a:p>
          <a:p>
            <a:r>
              <a:rPr lang="en-US" altLang="LID4096"/>
              <a:t>Results: How People Revisit Web Pages</a:t>
            </a:r>
          </a:p>
          <a:p>
            <a:r>
              <a:rPr lang="en-US" altLang="LID4096"/>
              <a:t>Conditioning the Distribution</a:t>
            </a:r>
          </a:p>
          <a:p>
            <a:r>
              <a:rPr lang="en-US" altLang="LID4096"/>
              <a:t>Discussion</a:t>
            </a:r>
          </a:p>
          <a:p>
            <a:r>
              <a:rPr lang="en-US" altLang="LID4096"/>
              <a:t>Conclusion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D237205-5955-1810-6ADE-65CEFAE35BFB}"/>
              </a:ext>
            </a:extLst>
          </p:cNvPr>
          <p:cNvSpPr>
            <a:spLocks noGrp="1" noChangeArrowheads="1"/>
          </p:cNvSpPr>
          <p:nvPr>
            <p:ph type="title"/>
          </p:nvPr>
        </p:nvSpPr>
        <p:spPr>
          <a:noFill/>
          <a:ln/>
        </p:spPr>
        <p:txBody>
          <a:bodyPr/>
          <a:lstStyle/>
          <a:p>
            <a:r>
              <a:rPr lang="en-US" altLang="LID4096"/>
              <a:t>Introduction</a:t>
            </a:r>
          </a:p>
        </p:txBody>
      </p:sp>
      <p:sp>
        <p:nvSpPr>
          <p:cNvPr id="9219" name="Rectangle 3">
            <a:extLst>
              <a:ext uri="{FF2B5EF4-FFF2-40B4-BE49-F238E27FC236}">
                <a16:creationId xmlns:a16="http://schemas.microsoft.com/office/drawing/2014/main" id="{0DCD9E14-0C04-D6E5-9262-C3BA89B325DF}"/>
              </a:ext>
            </a:extLst>
          </p:cNvPr>
          <p:cNvSpPr>
            <a:spLocks noGrp="1" noChangeArrowheads="1"/>
          </p:cNvSpPr>
          <p:nvPr>
            <p:ph type="body" idx="1"/>
          </p:nvPr>
        </p:nvSpPr>
        <p:spPr>
          <a:noFill/>
          <a:ln/>
        </p:spPr>
        <p:txBody>
          <a:bodyPr/>
          <a:lstStyle/>
          <a:p>
            <a:r>
              <a:rPr lang="en-US" altLang="LID4096"/>
              <a:t>History mechanisms allow people to revisit pages viewed previously</a:t>
            </a:r>
          </a:p>
          <a:p>
            <a:r>
              <a:rPr lang="en-US" altLang="LID4096"/>
              <a:t>History mechanisms can mitigate impact of:</a:t>
            </a:r>
          </a:p>
          <a:p>
            <a:pPr lvl="1"/>
            <a:r>
              <a:rPr lang="en-US" altLang="LID4096"/>
              <a:t>vast amounts and poor structure of information</a:t>
            </a:r>
          </a:p>
          <a:p>
            <a:pPr lvl="1"/>
            <a:r>
              <a:rPr lang="en-US" altLang="LID4096"/>
              <a:t>resource use</a:t>
            </a:r>
          </a:p>
          <a:p>
            <a:pPr lvl="1"/>
            <a:r>
              <a:rPr lang="en-US" altLang="LID4096"/>
              <a:t>cognitive and physical navigation burdens</a:t>
            </a:r>
          </a:p>
          <a:p>
            <a:r>
              <a:rPr lang="en-US" altLang="LID4096"/>
              <a:t>Current history mechanisms are based on ad-hoc approaches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3CEA29D1-3650-A7BD-830B-2818188B9C34}"/>
              </a:ext>
            </a:extLst>
          </p:cNvPr>
          <p:cNvSpPr>
            <a:spLocks noGrp="1" noChangeArrowheads="1"/>
          </p:cNvSpPr>
          <p:nvPr>
            <p:ph type="title"/>
          </p:nvPr>
        </p:nvSpPr>
        <p:spPr>
          <a:noFill/>
          <a:ln/>
        </p:spPr>
        <p:txBody>
          <a:bodyPr/>
          <a:lstStyle/>
          <a:p>
            <a:r>
              <a:rPr lang="en-US" altLang="LID4096"/>
              <a:t>Objectives</a:t>
            </a:r>
          </a:p>
        </p:txBody>
      </p:sp>
      <p:sp>
        <p:nvSpPr>
          <p:cNvPr id="11267" name="Rectangle 3">
            <a:extLst>
              <a:ext uri="{FF2B5EF4-FFF2-40B4-BE49-F238E27FC236}">
                <a16:creationId xmlns:a16="http://schemas.microsoft.com/office/drawing/2014/main" id="{DA63C891-5003-94F4-8C83-03D2EF6340FC}"/>
              </a:ext>
            </a:extLst>
          </p:cNvPr>
          <p:cNvSpPr>
            <a:spLocks noGrp="1" noChangeArrowheads="1"/>
          </p:cNvSpPr>
          <p:nvPr>
            <p:ph type="body" idx="1"/>
          </p:nvPr>
        </p:nvSpPr>
        <p:spPr>
          <a:noFill/>
          <a:ln/>
        </p:spPr>
        <p:txBody>
          <a:bodyPr/>
          <a:lstStyle/>
          <a:p>
            <a:r>
              <a:rPr lang="en-US" altLang="LID4096"/>
              <a:t>Understand people’s revisitation patterns when navigating the WWW</a:t>
            </a:r>
          </a:p>
          <a:p>
            <a:r>
              <a:rPr lang="en-US" altLang="LID4096"/>
              <a:t>Evaluate current approaches, validate successful solutions, suggest alternatives</a:t>
            </a:r>
          </a:p>
          <a:p>
            <a:r>
              <a:rPr lang="en-US" altLang="LID4096"/>
              <a:t>Provide guidelines for effective browser history design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72098C2-200F-CEE5-884F-6984A15F286C}"/>
              </a:ext>
            </a:extLst>
          </p:cNvPr>
          <p:cNvSpPr>
            <a:spLocks noGrp="1" noChangeArrowheads="1"/>
          </p:cNvSpPr>
          <p:nvPr>
            <p:ph type="title"/>
          </p:nvPr>
        </p:nvSpPr>
        <p:spPr>
          <a:noFill/>
          <a:ln/>
        </p:spPr>
        <p:txBody>
          <a:bodyPr/>
          <a:lstStyle/>
          <a:p>
            <a:r>
              <a:rPr lang="en-US" altLang="LID4096"/>
              <a:t>Data Collection</a:t>
            </a:r>
          </a:p>
        </p:txBody>
      </p:sp>
      <p:sp>
        <p:nvSpPr>
          <p:cNvPr id="13315" name="Rectangle 3">
            <a:extLst>
              <a:ext uri="{FF2B5EF4-FFF2-40B4-BE49-F238E27FC236}">
                <a16:creationId xmlns:a16="http://schemas.microsoft.com/office/drawing/2014/main" id="{A62EA457-0083-EA51-5054-1612B88DD37C}"/>
              </a:ext>
            </a:extLst>
          </p:cNvPr>
          <p:cNvSpPr>
            <a:spLocks noGrp="1" noChangeArrowheads="1"/>
          </p:cNvSpPr>
          <p:nvPr>
            <p:ph type="body" idx="1"/>
          </p:nvPr>
        </p:nvSpPr>
        <p:spPr>
          <a:noFill/>
          <a:ln/>
        </p:spPr>
        <p:txBody>
          <a:bodyPr/>
          <a:lstStyle/>
          <a:p>
            <a:r>
              <a:rPr lang="en-US" altLang="LID4096"/>
              <a:t>Xmosaic 2.6 modified to capture user’s browsing activity</a:t>
            </a:r>
          </a:p>
          <a:p>
            <a:r>
              <a:rPr lang="en-US" altLang="LID4096"/>
              <a:t>Volunteer participants used browser for 6 weeks</a:t>
            </a:r>
          </a:p>
          <a:p>
            <a:r>
              <a:rPr lang="en-US" altLang="LID4096"/>
              <a:t>Participants were practiced Web users</a:t>
            </a:r>
          </a:p>
          <a:p>
            <a:r>
              <a:rPr lang="en-US" altLang="LID4096"/>
              <a:t>Quantitative data derived from logs of 23 participants</a:t>
            </a:r>
          </a:p>
          <a:p>
            <a:r>
              <a:rPr lang="en-US" altLang="LID4096"/>
              <a:t>Qualitative data gathered via interviews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0AB369E-062F-5BE9-7966-A0E31190653B}"/>
              </a:ext>
            </a:extLst>
          </p:cNvPr>
          <p:cNvSpPr>
            <a:spLocks noGrp="1" noChangeArrowheads="1"/>
          </p:cNvSpPr>
          <p:nvPr>
            <p:ph type="title"/>
          </p:nvPr>
        </p:nvSpPr>
        <p:spPr>
          <a:noFill/>
          <a:ln/>
        </p:spPr>
        <p:txBody>
          <a:bodyPr/>
          <a:lstStyle/>
          <a:p>
            <a:r>
              <a:rPr lang="en-US" altLang="LID4096"/>
              <a:t>Results</a:t>
            </a:r>
          </a:p>
        </p:txBody>
      </p:sp>
      <p:sp>
        <p:nvSpPr>
          <p:cNvPr id="15363" name="Rectangle 3">
            <a:extLst>
              <a:ext uri="{FF2B5EF4-FFF2-40B4-BE49-F238E27FC236}">
                <a16:creationId xmlns:a16="http://schemas.microsoft.com/office/drawing/2014/main" id="{6F505E32-128E-129F-0CDB-6A6F410CFA69}"/>
              </a:ext>
            </a:extLst>
          </p:cNvPr>
          <p:cNvSpPr>
            <a:spLocks noGrp="1" noChangeArrowheads="1"/>
          </p:cNvSpPr>
          <p:nvPr>
            <p:ph type="body" idx="1"/>
          </p:nvPr>
        </p:nvSpPr>
        <p:spPr>
          <a:noFill/>
          <a:ln/>
        </p:spPr>
        <p:txBody>
          <a:bodyPr/>
          <a:lstStyle/>
          <a:p>
            <a:r>
              <a:rPr lang="en-US" altLang="LID4096"/>
              <a:t>Recurrence of Web page visits</a:t>
            </a:r>
          </a:p>
          <a:p>
            <a:r>
              <a:rPr lang="en-US" altLang="LID4096"/>
              <a:t>Growth of URL vocabulary</a:t>
            </a:r>
          </a:p>
          <a:p>
            <a:r>
              <a:rPr lang="en-US" altLang="LID4096"/>
              <a:t>URL visit frequency as a function of distance</a:t>
            </a:r>
          </a:p>
          <a:p>
            <a:r>
              <a:rPr lang="en-US" altLang="LID4096"/>
              <a:t>Frequency of URL accesses</a:t>
            </a:r>
          </a:p>
          <a:p>
            <a:r>
              <a:rPr lang="en-US" altLang="LID4096"/>
              <a:t>Locality</a:t>
            </a:r>
          </a:p>
          <a:p>
            <a:r>
              <a:rPr lang="en-US" altLang="LID4096"/>
              <a:t>Longest Repeated Sequences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269B5680-B710-22C7-71AC-BEE10351886F}"/>
              </a:ext>
            </a:extLst>
          </p:cNvPr>
          <p:cNvSpPr>
            <a:spLocks noGrp="1" noChangeArrowheads="1"/>
          </p:cNvSpPr>
          <p:nvPr>
            <p:ph type="title"/>
          </p:nvPr>
        </p:nvSpPr>
        <p:spPr>
          <a:noFill/>
          <a:ln/>
        </p:spPr>
        <p:txBody>
          <a:bodyPr/>
          <a:lstStyle/>
          <a:p>
            <a:r>
              <a:rPr lang="en-US" altLang="LID4096"/>
              <a:t>Recurrence of Web page visits</a:t>
            </a:r>
          </a:p>
        </p:txBody>
      </p:sp>
      <p:sp>
        <p:nvSpPr>
          <p:cNvPr id="17411" name="Rectangle 3">
            <a:extLst>
              <a:ext uri="{FF2B5EF4-FFF2-40B4-BE49-F238E27FC236}">
                <a16:creationId xmlns:a16="http://schemas.microsoft.com/office/drawing/2014/main" id="{259D8B17-1987-1926-DC6C-FB8D30119055}"/>
              </a:ext>
            </a:extLst>
          </p:cNvPr>
          <p:cNvSpPr>
            <a:spLocks noGrp="1" noChangeArrowheads="1"/>
          </p:cNvSpPr>
          <p:nvPr>
            <p:ph type="body" idx="1"/>
          </p:nvPr>
        </p:nvSpPr>
        <p:spPr>
          <a:noFill/>
          <a:ln/>
        </p:spPr>
        <p:txBody>
          <a:bodyPr/>
          <a:lstStyle/>
          <a:p>
            <a:r>
              <a:rPr lang="en-US" altLang="LID4096"/>
              <a:t>Recurrence rate </a:t>
            </a:r>
            <a:r>
              <a:rPr lang="en-US" altLang="LID4096" i="1"/>
              <a:t>R</a:t>
            </a:r>
            <a:endParaRPr lang="en-US" altLang="LID4096"/>
          </a:p>
          <a:p>
            <a:pPr lvl="1"/>
            <a:r>
              <a:rPr lang="en-US" altLang="LID4096"/>
              <a:t>probability that any URL visited is a repeat of a previous visit</a:t>
            </a:r>
          </a:p>
          <a:p>
            <a:r>
              <a:rPr lang="en-US" altLang="LID4096"/>
              <a:t>University of Calgary: </a:t>
            </a:r>
            <a:r>
              <a:rPr lang="en-US" altLang="LID4096" sz="2800" i="1"/>
              <a:t>R</a:t>
            </a:r>
            <a:r>
              <a:rPr lang="en-US" altLang="LID4096" sz="2800"/>
              <a:t> = 58% (</a:t>
            </a:r>
            <a:r>
              <a:rPr lang="en-US" altLang="LID4096" sz="2800">
                <a:latin typeface="Symbol" panose="05050102010706020507" pitchFamily="18" charset="2"/>
              </a:rPr>
              <a:t>s</a:t>
            </a:r>
            <a:r>
              <a:rPr lang="en-US" altLang="LID4096" sz="2800"/>
              <a:t> = 9%)</a:t>
            </a:r>
            <a:endParaRPr lang="en-US" altLang="LID4096"/>
          </a:p>
          <a:p>
            <a:r>
              <a:rPr lang="en-US" altLang="LID4096"/>
              <a:t>Catledge and Pitkow: </a:t>
            </a:r>
            <a:r>
              <a:rPr lang="en-US" altLang="LID4096" sz="2800" i="1"/>
              <a:t>R</a:t>
            </a:r>
            <a:r>
              <a:rPr lang="en-US" altLang="LID4096" sz="2800"/>
              <a:t> = 61% (</a:t>
            </a:r>
            <a:r>
              <a:rPr lang="en-US" altLang="LID4096" sz="2800">
                <a:latin typeface="Symbol" panose="05050102010706020507" pitchFamily="18" charset="2"/>
              </a:rPr>
              <a:t>s</a:t>
            </a:r>
            <a:r>
              <a:rPr lang="en-US" altLang="LID4096" sz="2800"/>
              <a:t> = 9%)</a:t>
            </a:r>
            <a:endParaRPr lang="en-US" altLang="LID4096"/>
          </a:p>
          <a:p>
            <a:r>
              <a:rPr lang="en-US" altLang="LID4096"/>
              <a:t>Web browsing is a </a:t>
            </a:r>
            <a:r>
              <a:rPr lang="en-US" altLang="LID4096" i="1"/>
              <a:t>recurrent system</a:t>
            </a:r>
            <a:endParaRPr lang="en-US" altLang="LID4096"/>
          </a:p>
          <a:p>
            <a:pPr lvl="1"/>
            <a:r>
              <a:rPr lang="en-US" altLang="LID4096"/>
              <a:t>users predominately repeat activities invoked before (Greenberg, 1993)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39A7FCD-164B-C0FB-F19A-F36CCAA3FEC9}"/>
              </a:ext>
            </a:extLst>
          </p:cNvPr>
          <p:cNvSpPr>
            <a:spLocks noGrp="1" noChangeArrowheads="1"/>
          </p:cNvSpPr>
          <p:nvPr>
            <p:ph type="title"/>
          </p:nvPr>
        </p:nvSpPr>
        <p:spPr>
          <a:noFill/>
          <a:ln/>
        </p:spPr>
        <p:txBody>
          <a:bodyPr/>
          <a:lstStyle/>
          <a:p>
            <a:r>
              <a:rPr lang="en-US" altLang="LID4096"/>
              <a:t>Growth of URL vocabulary</a:t>
            </a:r>
          </a:p>
        </p:txBody>
      </p:sp>
      <p:sp>
        <p:nvSpPr>
          <p:cNvPr id="19459" name="Rectangle 3">
            <a:extLst>
              <a:ext uri="{FF2B5EF4-FFF2-40B4-BE49-F238E27FC236}">
                <a16:creationId xmlns:a16="http://schemas.microsoft.com/office/drawing/2014/main" id="{3BFD3A49-32AB-D6A0-3C73-A3714F185099}"/>
              </a:ext>
            </a:extLst>
          </p:cNvPr>
          <p:cNvSpPr>
            <a:spLocks noGrp="1" noChangeArrowheads="1"/>
          </p:cNvSpPr>
          <p:nvPr>
            <p:ph type="body" idx="1"/>
          </p:nvPr>
        </p:nvSpPr>
        <p:spPr>
          <a:noFill/>
          <a:ln/>
        </p:spPr>
        <p:txBody>
          <a:bodyPr/>
          <a:lstStyle/>
          <a:p>
            <a:r>
              <a:rPr lang="en-US" altLang="LID4096"/>
              <a:t>URL vocabulary</a:t>
            </a:r>
          </a:p>
          <a:p>
            <a:pPr lvl="1"/>
            <a:r>
              <a:rPr lang="en-US" altLang="LID4096"/>
              <a:t>number of unique URLs visited thus far vs. number of total URLs visited</a:t>
            </a:r>
          </a:p>
          <a:p>
            <a:r>
              <a:rPr lang="en-US" altLang="LID4096"/>
              <a:t>Findings</a:t>
            </a:r>
          </a:p>
          <a:p>
            <a:pPr lvl="1"/>
            <a:r>
              <a:rPr lang="en-US" altLang="LID4096"/>
              <a:t>users incorporate new URLs into their repertoire at a regular rate</a:t>
            </a:r>
          </a:p>
          <a:p>
            <a:pPr lvl="1"/>
            <a:r>
              <a:rPr lang="en-US" altLang="LID4096"/>
              <a:t>revisits fairly evenly distributed</a:t>
            </a:r>
          </a:p>
          <a:p>
            <a:pPr lvl="1"/>
            <a:r>
              <a:rPr lang="en-US" altLang="LID4096"/>
              <a:t>local variations highlight browsing patterns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CCD3AEE1-2A0C-B3EA-7185-1769E51602AE}"/>
              </a:ext>
            </a:extLst>
          </p:cNvPr>
          <p:cNvSpPr>
            <a:spLocks noChangeArrowheads="1"/>
          </p:cNvSpPr>
          <p:nvPr/>
        </p:nvSpPr>
        <p:spPr bwMode="auto">
          <a:xfrm>
            <a:off x="0" y="136525"/>
            <a:ext cx="9142413"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LID4096">
                <a:solidFill>
                  <a:schemeClr val="bg2"/>
                </a:solidFill>
              </a:rPr>
              <a:t>URL Vocabulary for participant 15</a:t>
            </a:r>
          </a:p>
        </p:txBody>
      </p:sp>
      <p:pic>
        <p:nvPicPr>
          <p:cNvPr id="21507" name="Picture 3">
            <a:extLst>
              <a:ext uri="{FF2B5EF4-FFF2-40B4-BE49-F238E27FC236}">
                <a16:creationId xmlns:a16="http://schemas.microsoft.com/office/drawing/2014/main" id="{930DB007-D728-B5B3-2534-B89EB1E2A31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738" y="723900"/>
            <a:ext cx="8494712" cy="605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2373067-936D-7674-B0C1-1CC951B84E5D}"/>
              </a:ext>
            </a:extLst>
          </p:cNvPr>
          <p:cNvSpPr>
            <a:spLocks noGrp="1" noChangeArrowheads="1"/>
          </p:cNvSpPr>
          <p:nvPr>
            <p:ph type="title"/>
          </p:nvPr>
        </p:nvSpPr>
        <p:spPr>
          <a:noFill/>
          <a:ln/>
        </p:spPr>
        <p:txBody>
          <a:bodyPr/>
          <a:lstStyle/>
          <a:p>
            <a:r>
              <a:rPr lang="en-US" altLang="LID4096"/>
              <a:t>Web page visit frequency as a function of distance</a:t>
            </a:r>
          </a:p>
        </p:txBody>
      </p:sp>
      <p:sp>
        <p:nvSpPr>
          <p:cNvPr id="23555" name="Rectangle 3">
            <a:extLst>
              <a:ext uri="{FF2B5EF4-FFF2-40B4-BE49-F238E27FC236}">
                <a16:creationId xmlns:a16="http://schemas.microsoft.com/office/drawing/2014/main" id="{34529BB6-BB8B-94C2-2300-E0FEECA3AC0C}"/>
              </a:ext>
            </a:extLst>
          </p:cNvPr>
          <p:cNvSpPr>
            <a:spLocks noGrp="1" noChangeArrowheads="1"/>
          </p:cNvSpPr>
          <p:nvPr>
            <p:ph type="body" idx="1"/>
          </p:nvPr>
        </p:nvSpPr>
        <p:spPr>
          <a:noFill/>
          <a:ln/>
        </p:spPr>
        <p:txBody>
          <a:bodyPr/>
          <a:lstStyle/>
          <a:p>
            <a:r>
              <a:rPr lang="en-US" altLang="LID4096"/>
              <a:t>Distance determined by</a:t>
            </a:r>
          </a:p>
          <a:p>
            <a:pPr lvl="1"/>
            <a:r>
              <a:rPr lang="en-US" altLang="LID4096"/>
              <a:t>no. of items between current URL being visited from its first match on the history list</a:t>
            </a:r>
          </a:p>
          <a:p>
            <a:r>
              <a:rPr lang="en-US" altLang="LID4096"/>
              <a:t>Recency effect</a:t>
            </a:r>
          </a:p>
          <a:p>
            <a:pPr lvl="1"/>
            <a:r>
              <a:rPr lang="en-US" altLang="LID4096"/>
              <a:t>previous 6 or so URLs contribute the majority of pages visited next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aphicFrame>
        <p:nvGraphicFramePr>
          <p:cNvPr id="25602" name="Object 2">
            <a:extLst>
              <a:ext uri="{FF2B5EF4-FFF2-40B4-BE49-F238E27FC236}">
                <a16:creationId xmlns:a16="http://schemas.microsoft.com/office/drawing/2014/main" id="{0A84F5C5-442D-B511-9D45-58F69946CEB4}"/>
              </a:ext>
            </a:extLst>
          </p:cNvPr>
          <p:cNvGraphicFramePr>
            <a:graphicFrameLocks/>
          </p:cNvGraphicFramePr>
          <p:nvPr/>
        </p:nvGraphicFramePr>
        <p:xfrm>
          <a:off x="306388" y="652463"/>
          <a:ext cx="8456612" cy="6027737"/>
        </p:xfrm>
        <a:graphic>
          <a:graphicData uri="http://schemas.openxmlformats.org/presentationml/2006/ole">
            <mc:AlternateContent xmlns:mc="http://schemas.openxmlformats.org/markup-compatibility/2006">
              <mc:Choice xmlns:v="urn:schemas-microsoft-com:vml" Requires="v">
                <p:oleObj name="Picture" r:id="rId3" imgW="3051000" imgH="2176200" progId="Word.Picture.8">
                  <p:embed/>
                </p:oleObj>
              </mc:Choice>
              <mc:Fallback>
                <p:oleObj name="Picture" r:id="rId3" imgW="3051000" imgH="2176200" progId="Word.Picture.8">
                  <p:embed/>
                  <p:pic>
                    <p:nvPicPr>
                      <p:cNvPr id="0" name="Object 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388" y="652463"/>
                        <a:ext cx="8456612" cy="6027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603" name="Rectangle 3">
            <a:extLst>
              <a:ext uri="{FF2B5EF4-FFF2-40B4-BE49-F238E27FC236}">
                <a16:creationId xmlns:a16="http://schemas.microsoft.com/office/drawing/2014/main" id="{D165215E-D994-CFDF-2D7F-5BBE844A6A31}"/>
              </a:ext>
            </a:extLst>
          </p:cNvPr>
          <p:cNvSpPr>
            <a:spLocks noChangeArrowheads="1"/>
          </p:cNvSpPr>
          <p:nvPr/>
        </p:nvSpPr>
        <p:spPr bwMode="auto">
          <a:xfrm>
            <a:off x="55563" y="30163"/>
            <a:ext cx="90122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LID4096">
                <a:solidFill>
                  <a:schemeClr val="bg2"/>
                </a:solidFill>
              </a:rPr>
              <a:t>URL recurrence rate as a function of distance (all participants)</a:t>
            </a:r>
          </a:p>
        </p:txBody>
      </p:sp>
      <p:sp>
        <p:nvSpPr>
          <p:cNvPr id="25604" name="Rectangle 4">
            <a:extLst>
              <a:ext uri="{FF2B5EF4-FFF2-40B4-BE49-F238E27FC236}">
                <a16:creationId xmlns:a16="http://schemas.microsoft.com/office/drawing/2014/main" id="{E5DA8924-7158-0E0C-C084-F95430250B45}"/>
              </a:ext>
            </a:extLst>
          </p:cNvPr>
          <p:cNvSpPr>
            <a:spLocks noChangeArrowheads="1"/>
          </p:cNvSpPr>
          <p:nvPr/>
        </p:nvSpPr>
        <p:spPr bwMode="auto">
          <a:xfrm>
            <a:off x="6248400" y="1858963"/>
            <a:ext cx="1981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US" altLang="LID4096" sz="2000" i="1">
                <a:solidFill>
                  <a:schemeClr val="bg2"/>
                </a:solidFill>
              </a:rPr>
              <a:t>R</a:t>
            </a:r>
            <a:r>
              <a:rPr lang="en-US" altLang="LID4096" sz="2000">
                <a:solidFill>
                  <a:schemeClr val="bg2"/>
                </a:solidFill>
              </a:rPr>
              <a:t> as running sum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7650" name="Picture 2">
            <a:extLst>
              <a:ext uri="{FF2B5EF4-FFF2-40B4-BE49-F238E27FC236}">
                <a16:creationId xmlns:a16="http://schemas.microsoft.com/office/drawing/2014/main" id="{EAB5F53D-B052-C70B-2913-F67881EBCDC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609600"/>
            <a:ext cx="8410575"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1" name="Rectangle 3">
            <a:extLst>
              <a:ext uri="{FF2B5EF4-FFF2-40B4-BE49-F238E27FC236}">
                <a16:creationId xmlns:a16="http://schemas.microsoft.com/office/drawing/2014/main" id="{3FC88429-D06F-036E-A55F-0079210F203A}"/>
              </a:ext>
            </a:extLst>
          </p:cNvPr>
          <p:cNvSpPr>
            <a:spLocks noChangeArrowheads="1"/>
          </p:cNvSpPr>
          <p:nvPr/>
        </p:nvSpPr>
        <p:spPr bwMode="auto">
          <a:xfrm>
            <a:off x="990600" y="60325"/>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LID4096">
                <a:solidFill>
                  <a:schemeClr val="bg2"/>
                </a:solidFill>
              </a:rPr>
              <a:t>Frequency of URL visits for all participants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134171D-6062-12FE-7EA8-D6BEBAFFE387}"/>
              </a:ext>
            </a:extLst>
          </p:cNvPr>
          <p:cNvSpPr>
            <a:spLocks noGrp="1" noChangeArrowheads="1"/>
          </p:cNvSpPr>
          <p:nvPr>
            <p:ph type="title"/>
          </p:nvPr>
        </p:nvSpPr>
        <p:spPr>
          <a:noFill/>
          <a:ln/>
        </p:spPr>
        <p:txBody>
          <a:bodyPr/>
          <a:lstStyle/>
          <a:p>
            <a:r>
              <a:rPr lang="en-US" altLang="LID4096"/>
              <a:t>Conditioning the Distribution</a:t>
            </a:r>
          </a:p>
        </p:txBody>
      </p:sp>
      <p:sp>
        <p:nvSpPr>
          <p:cNvPr id="29699" name="Rectangle 3">
            <a:extLst>
              <a:ext uri="{FF2B5EF4-FFF2-40B4-BE49-F238E27FC236}">
                <a16:creationId xmlns:a16="http://schemas.microsoft.com/office/drawing/2014/main" id="{B4099489-2EF5-A80C-104C-A21CA9B4CBA5}"/>
              </a:ext>
            </a:extLst>
          </p:cNvPr>
          <p:cNvSpPr>
            <a:spLocks noGrp="1" noChangeArrowheads="1"/>
          </p:cNvSpPr>
          <p:nvPr>
            <p:ph type="body" idx="1"/>
          </p:nvPr>
        </p:nvSpPr>
        <p:spPr>
          <a:noFill/>
          <a:ln/>
        </p:spPr>
        <p:txBody>
          <a:bodyPr/>
          <a:lstStyle/>
          <a:p>
            <a:r>
              <a:rPr lang="en-US" altLang="LID4096"/>
              <a:t>Objectives</a:t>
            </a:r>
          </a:p>
          <a:p>
            <a:pPr lvl="1"/>
            <a:r>
              <a:rPr lang="en-US" altLang="LID4096"/>
              <a:t>increase recurrence probabilities over a set of a given size</a:t>
            </a:r>
          </a:p>
          <a:p>
            <a:pPr lvl="1"/>
            <a:r>
              <a:rPr lang="en-US" altLang="LID4096"/>
              <a:t>evaluate methods currently in use</a:t>
            </a:r>
          </a:p>
          <a:p>
            <a:r>
              <a:rPr lang="en-US" altLang="LID4096"/>
              <a:t>Method categories</a:t>
            </a:r>
          </a:p>
          <a:p>
            <a:pPr lvl="1"/>
            <a:r>
              <a:rPr lang="en-US" altLang="LID4096"/>
              <a:t>recency ordered history lists</a:t>
            </a:r>
          </a:p>
          <a:p>
            <a:pPr lvl="1"/>
            <a:r>
              <a:rPr lang="en-US" altLang="LID4096"/>
              <a:t>frequency ordered history lists</a:t>
            </a:r>
          </a:p>
          <a:p>
            <a:pPr lvl="1"/>
            <a:r>
              <a:rPr lang="en-US" altLang="LID4096"/>
              <a:t>stack-based approaches</a:t>
            </a:r>
          </a:p>
          <a:p>
            <a:pPr lvl="1"/>
            <a:r>
              <a:rPr lang="en-US" altLang="LID4096"/>
              <a:t>hierarchically structured history lists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C9BC0793-0E7E-91B6-7253-D041DA60B1F5}"/>
              </a:ext>
            </a:extLst>
          </p:cNvPr>
          <p:cNvSpPr>
            <a:spLocks noChangeArrowheads="1"/>
          </p:cNvSpPr>
          <p:nvPr/>
        </p:nvSpPr>
        <p:spPr bwMode="auto">
          <a:xfrm>
            <a:off x="0" y="182563"/>
            <a:ext cx="9142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LID4096">
                <a:solidFill>
                  <a:schemeClr val="bg2"/>
                </a:solidFill>
              </a:rPr>
              <a:t>Cumulative probabilities of recurrences over distances up to 50</a:t>
            </a:r>
          </a:p>
        </p:txBody>
      </p:sp>
      <p:pic>
        <p:nvPicPr>
          <p:cNvPr id="31747" name="Picture 3">
            <a:extLst>
              <a:ext uri="{FF2B5EF4-FFF2-40B4-BE49-F238E27FC236}">
                <a16:creationId xmlns:a16="http://schemas.microsoft.com/office/drawing/2014/main" id="{7F2CEEB9-834E-6FD8-E12D-8DF778D306F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952500"/>
            <a:ext cx="8829675" cy="5219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8" name="Line 4">
            <a:extLst>
              <a:ext uri="{FF2B5EF4-FFF2-40B4-BE49-F238E27FC236}">
                <a16:creationId xmlns:a16="http://schemas.microsoft.com/office/drawing/2014/main" id="{61FFBBAB-3805-FCD8-BF31-02604D5506BE}"/>
              </a:ext>
            </a:extLst>
          </p:cNvPr>
          <p:cNvSpPr>
            <a:spLocks noChangeShapeType="1"/>
          </p:cNvSpPr>
          <p:nvPr/>
        </p:nvSpPr>
        <p:spPr bwMode="auto">
          <a:xfrm>
            <a:off x="2133600" y="990600"/>
            <a:ext cx="0" cy="4800600"/>
          </a:xfrm>
          <a:prstGeom prst="line">
            <a:avLst/>
          </a:prstGeom>
          <a:noFill/>
          <a:ln w="25400">
            <a:solidFill>
              <a:schemeClr val="bg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LID4096"/>
          </a:p>
        </p:txBody>
      </p:sp>
      <p:sp>
        <p:nvSpPr>
          <p:cNvPr id="31749" name="Rectangle 5">
            <a:extLst>
              <a:ext uri="{FF2B5EF4-FFF2-40B4-BE49-F238E27FC236}">
                <a16:creationId xmlns:a16="http://schemas.microsoft.com/office/drawing/2014/main" id="{BFC7809E-B2B2-6B91-B6C8-86054F8E9586}"/>
              </a:ext>
            </a:extLst>
          </p:cNvPr>
          <p:cNvSpPr>
            <a:spLocks noChangeArrowheads="1"/>
          </p:cNvSpPr>
          <p:nvPr/>
        </p:nvSpPr>
        <p:spPr bwMode="auto">
          <a:xfrm>
            <a:off x="1812925" y="4860925"/>
            <a:ext cx="719138" cy="4572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LID4096" i="1">
                <a:solidFill>
                  <a:schemeClr val="bg2"/>
                </a:solidFill>
              </a:rPr>
              <a:t>R</a:t>
            </a:r>
            <a:r>
              <a:rPr lang="en-US" altLang="LID4096" i="1" baseline="-25000">
                <a:solidFill>
                  <a:schemeClr val="bg2"/>
                </a:solidFill>
              </a:rPr>
              <a:t>D10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6C1D75E-D013-3911-E39C-92CC6C843DA0}"/>
              </a:ext>
            </a:extLst>
          </p:cNvPr>
          <p:cNvSpPr>
            <a:spLocks noGrp="1" noChangeArrowheads="1"/>
          </p:cNvSpPr>
          <p:nvPr>
            <p:ph type="title"/>
          </p:nvPr>
        </p:nvSpPr>
        <p:spPr>
          <a:noFill/>
          <a:ln/>
        </p:spPr>
        <p:txBody>
          <a:bodyPr/>
          <a:lstStyle/>
          <a:p>
            <a:r>
              <a:rPr lang="en-US" altLang="LID4096"/>
              <a:t>Discussion</a:t>
            </a:r>
          </a:p>
        </p:txBody>
      </p:sp>
      <p:sp>
        <p:nvSpPr>
          <p:cNvPr id="33795" name="Rectangle 3">
            <a:extLst>
              <a:ext uri="{FF2B5EF4-FFF2-40B4-BE49-F238E27FC236}">
                <a16:creationId xmlns:a16="http://schemas.microsoft.com/office/drawing/2014/main" id="{EFCE20C2-3A6F-94A4-8E0F-C46EEAE73E0B}"/>
              </a:ext>
            </a:extLst>
          </p:cNvPr>
          <p:cNvSpPr>
            <a:spLocks noGrp="1" noChangeArrowheads="1"/>
          </p:cNvSpPr>
          <p:nvPr>
            <p:ph type="body" idx="1"/>
          </p:nvPr>
        </p:nvSpPr>
        <p:spPr>
          <a:noFill/>
          <a:ln/>
        </p:spPr>
        <p:txBody>
          <a:bodyPr/>
          <a:lstStyle/>
          <a:p>
            <a:r>
              <a:rPr lang="en-US" altLang="LID4096"/>
              <a:t>Users revisit a considerable number of Web pages</a:t>
            </a:r>
          </a:p>
          <a:p>
            <a:pPr lvl="1"/>
            <a:r>
              <a:rPr lang="en-US" altLang="LID4096"/>
              <a:t>58% probability that next page visited was previously seen</a:t>
            </a:r>
          </a:p>
          <a:p>
            <a:pPr lvl="1"/>
            <a:r>
              <a:rPr lang="en-US" altLang="LID4096"/>
              <a:t>Web browsing is a recurrent system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13151A12-BCAC-382D-FE57-BD11B89ACF7F}"/>
              </a:ext>
            </a:extLst>
          </p:cNvPr>
          <p:cNvSpPr>
            <a:spLocks noGrp="1" noChangeArrowheads="1"/>
          </p:cNvSpPr>
          <p:nvPr>
            <p:ph type="title"/>
          </p:nvPr>
        </p:nvSpPr>
        <p:spPr>
          <a:noFill/>
          <a:ln/>
        </p:spPr>
        <p:txBody>
          <a:bodyPr/>
          <a:lstStyle/>
          <a:p>
            <a:r>
              <a:rPr lang="en-US" altLang="LID4096"/>
              <a:t>Discussion</a:t>
            </a:r>
          </a:p>
        </p:txBody>
      </p:sp>
      <p:sp>
        <p:nvSpPr>
          <p:cNvPr id="35843" name="Rectangle 3">
            <a:extLst>
              <a:ext uri="{FF2B5EF4-FFF2-40B4-BE49-F238E27FC236}">
                <a16:creationId xmlns:a16="http://schemas.microsoft.com/office/drawing/2014/main" id="{88759794-1FFC-9841-19BF-0BF7C66199BD}"/>
              </a:ext>
            </a:extLst>
          </p:cNvPr>
          <p:cNvSpPr>
            <a:spLocks noGrp="1" noChangeArrowheads="1"/>
          </p:cNvSpPr>
          <p:nvPr>
            <p:ph type="body" idx="1"/>
          </p:nvPr>
        </p:nvSpPr>
        <p:spPr>
          <a:noFill/>
          <a:ln/>
        </p:spPr>
        <p:txBody>
          <a:bodyPr/>
          <a:lstStyle/>
          <a:p>
            <a:r>
              <a:rPr lang="en-US" altLang="LID4096"/>
              <a:t>New pages incorporated into repertoire at regular rate</a:t>
            </a:r>
          </a:p>
          <a:p>
            <a:pPr lvl="1"/>
            <a:r>
              <a:rPr lang="en-US" altLang="LID4096"/>
              <a:t>local variations in growth rate</a:t>
            </a:r>
          </a:p>
          <a:p>
            <a:pPr lvl="1"/>
            <a:r>
              <a:rPr lang="en-US" altLang="LID4096"/>
              <a:t>local variations in use of navigation activities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5F67326-75F9-0101-5A7F-2E34C876B081}"/>
              </a:ext>
            </a:extLst>
          </p:cNvPr>
          <p:cNvSpPr>
            <a:spLocks noGrp="1" noChangeArrowheads="1"/>
          </p:cNvSpPr>
          <p:nvPr>
            <p:ph type="title"/>
          </p:nvPr>
        </p:nvSpPr>
        <p:spPr>
          <a:noFill/>
          <a:ln/>
        </p:spPr>
        <p:txBody>
          <a:bodyPr/>
          <a:lstStyle/>
          <a:p>
            <a:r>
              <a:rPr lang="en-US" altLang="LID4096"/>
              <a:t>Discussion</a:t>
            </a:r>
          </a:p>
        </p:txBody>
      </p:sp>
      <p:sp>
        <p:nvSpPr>
          <p:cNvPr id="37891" name="Rectangle 3">
            <a:extLst>
              <a:ext uri="{FF2B5EF4-FFF2-40B4-BE49-F238E27FC236}">
                <a16:creationId xmlns:a16="http://schemas.microsoft.com/office/drawing/2014/main" id="{19BCF0E7-0BA4-EEE6-734E-3CA1F349A80A}"/>
              </a:ext>
            </a:extLst>
          </p:cNvPr>
          <p:cNvSpPr>
            <a:spLocks noGrp="1" noChangeArrowheads="1"/>
          </p:cNvSpPr>
          <p:nvPr>
            <p:ph type="body" idx="1"/>
          </p:nvPr>
        </p:nvSpPr>
        <p:spPr>
          <a:noFill/>
          <a:ln/>
        </p:spPr>
        <p:txBody>
          <a:bodyPr/>
          <a:lstStyle/>
          <a:p>
            <a:r>
              <a:rPr lang="en-US" altLang="LID4096"/>
              <a:t>Users visit few Web pages frequently</a:t>
            </a:r>
          </a:p>
          <a:p>
            <a:pPr lvl="1"/>
            <a:r>
              <a:rPr lang="en-US" altLang="LID4096"/>
              <a:t>fall into certain definable categories</a:t>
            </a:r>
          </a:p>
          <a:p>
            <a:r>
              <a:rPr lang="en-US" altLang="LID4096"/>
              <a:t>Users exhibit considerable recency of visits</a:t>
            </a:r>
          </a:p>
          <a:p>
            <a:pPr lvl="1"/>
            <a:r>
              <a:rPr lang="en-US" altLang="LID4096"/>
              <a:t>explains why Back is frequently used </a:t>
            </a:r>
          </a:p>
          <a:p>
            <a:r>
              <a:rPr lang="en-US" altLang="LID4096"/>
              <a:t>Users revisit pages not accessed recently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52B7766F-6D62-6755-54C1-A24D8E2B09E8}"/>
              </a:ext>
            </a:extLst>
          </p:cNvPr>
          <p:cNvSpPr>
            <a:spLocks noGrp="1" noChangeArrowheads="1"/>
          </p:cNvSpPr>
          <p:nvPr>
            <p:ph type="title"/>
          </p:nvPr>
        </p:nvSpPr>
        <p:spPr>
          <a:noFill/>
          <a:ln/>
        </p:spPr>
        <p:txBody>
          <a:bodyPr/>
          <a:lstStyle/>
          <a:p>
            <a:r>
              <a:rPr lang="en-US" altLang="LID4096"/>
              <a:t>Discussion</a:t>
            </a:r>
          </a:p>
        </p:txBody>
      </p:sp>
      <p:sp>
        <p:nvSpPr>
          <p:cNvPr id="39939" name="Rectangle 3">
            <a:extLst>
              <a:ext uri="{FF2B5EF4-FFF2-40B4-BE49-F238E27FC236}">
                <a16:creationId xmlns:a16="http://schemas.microsoft.com/office/drawing/2014/main" id="{B7029A14-B9EC-5687-E4F0-8D560D037FE7}"/>
              </a:ext>
            </a:extLst>
          </p:cNvPr>
          <p:cNvSpPr>
            <a:spLocks noGrp="1" noChangeArrowheads="1"/>
          </p:cNvSpPr>
          <p:nvPr>
            <p:ph type="body" idx="1"/>
          </p:nvPr>
        </p:nvSpPr>
        <p:spPr>
          <a:noFill/>
          <a:ln/>
        </p:spPr>
        <p:txBody>
          <a:bodyPr/>
          <a:lstStyle/>
          <a:p>
            <a:r>
              <a:rPr lang="en-US" altLang="LID4096"/>
              <a:t>Stack-based method can be improved upon</a:t>
            </a:r>
            <a:br>
              <a:rPr lang="en-US" altLang="LID4096"/>
            </a:br>
            <a:endParaRPr lang="en-US" altLang="LID4096"/>
          </a:p>
          <a:p>
            <a:r>
              <a:rPr lang="en-US" altLang="LID4096"/>
              <a:t>Back button is effective and simple to use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A79C5B53-8AC2-53EE-8A09-953DD1474EF8}"/>
              </a:ext>
            </a:extLst>
          </p:cNvPr>
          <p:cNvSpPr>
            <a:spLocks noGrp="1" noChangeArrowheads="1"/>
          </p:cNvSpPr>
          <p:nvPr>
            <p:ph type="title"/>
          </p:nvPr>
        </p:nvSpPr>
        <p:spPr>
          <a:noFill/>
          <a:ln/>
        </p:spPr>
        <p:txBody>
          <a:bodyPr/>
          <a:lstStyle/>
          <a:p>
            <a:r>
              <a:rPr lang="en-US" altLang="LID4096"/>
              <a:t>Future research</a:t>
            </a:r>
          </a:p>
        </p:txBody>
      </p:sp>
      <p:sp>
        <p:nvSpPr>
          <p:cNvPr id="52227" name="Rectangle 3">
            <a:extLst>
              <a:ext uri="{FF2B5EF4-FFF2-40B4-BE49-F238E27FC236}">
                <a16:creationId xmlns:a16="http://schemas.microsoft.com/office/drawing/2014/main" id="{73EDC719-C960-13B9-9305-BC3E1EF4615E}"/>
              </a:ext>
            </a:extLst>
          </p:cNvPr>
          <p:cNvSpPr>
            <a:spLocks noGrp="1" noChangeArrowheads="1"/>
          </p:cNvSpPr>
          <p:nvPr>
            <p:ph type="body" idx="1"/>
          </p:nvPr>
        </p:nvSpPr>
        <p:spPr>
          <a:noFill/>
          <a:ln/>
        </p:spPr>
        <p:txBody>
          <a:bodyPr/>
          <a:lstStyle/>
          <a:p>
            <a:r>
              <a:rPr lang="en-US" altLang="LID4096"/>
              <a:t>Evaluate cognitive and physical effort of alternative history list methods</a:t>
            </a:r>
          </a:p>
          <a:p>
            <a:r>
              <a:rPr lang="en-US" altLang="LID4096"/>
              <a:t>Access impact of different HTML and browser articfacts e.g. frames</a:t>
            </a:r>
          </a:p>
          <a:p>
            <a:r>
              <a:rPr lang="en-US" altLang="LID4096"/>
              <a:t>Validate design principles</a:t>
            </a:r>
          </a:p>
        </p:txBody>
      </p:sp>
    </p:spTree>
  </p:cSld>
  <p:clrMapOvr>
    <a:masterClrMapping/>
  </p:clrMapOvr>
</p:sld>
</file>

<file path=ppt/theme/theme1.xml><?xml version="1.0" encoding="utf-8"?>
<a:theme xmlns:a="http://schemas.openxmlformats.org/drawingml/2006/main" name="General.pot">
  <a:themeElements>
    <a:clrScheme name="General.pot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General.po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LID4096"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LID4096"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General.pot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clrMap bg1="dk2" tx1="lt1" bg2="dk1" tx2="lt2" accent1="accent1" accent2="accent2" accent3="accent3" accent4="accent4" accent5="accent5" accent6="accent6" hlink="hlink" folHlink="folHlink"/>
    </a:extraClrScheme>
    <a:extraClrScheme>
      <a:clrScheme name="General.pot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General.pot 3">
        <a:dk1>
          <a:srgbClr val="000000"/>
        </a:dk1>
        <a:lt1>
          <a:srgbClr val="FFFFFF"/>
        </a:lt1>
        <a:dk2>
          <a:srgbClr val="000000"/>
        </a:dk2>
        <a:lt2>
          <a:srgbClr val="CBCBCB"/>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General.pot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themeOverride>
</file>

<file path=docProps/app.xml><?xml version="1.0" encoding="utf-8"?>
<Properties xmlns="http://schemas.openxmlformats.org/officeDocument/2006/extended-properties" xmlns:vt="http://schemas.openxmlformats.org/officeDocument/2006/docPropsVTypes">
  <Template>C:\WINAPPS\MSOFFICE\Templates\Presentations\General.pot</Template>
  <TotalTime>519</TotalTime>
  <Words>2458</Words>
  <Application>Microsoft Office PowerPoint</Application>
  <PresentationFormat>On-screen Show (4:3)</PresentationFormat>
  <Paragraphs>213</Paragraphs>
  <Slides>19</Slides>
  <Notes>19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4" baseType="lpstr">
      <vt:lpstr>Times New Roman</vt:lpstr>
      <vt:lpstr>Monotype Sorts</vt:lpstr>
      <vt:lpstr>Symbol</vt:lpstr>
      <vt:lpstr>General.pot</vt:lpstr>
      <vt:lpstr>Microsoft Word Picture</vt:lpstr>
      <vt:lpstr>Revisitation Patterns in World Wide Web Navigation</vt:lpstr>
      <vt:lpstr>Overview</vt:lpstr>
      <vt:lpstr>Introduction</vt:lpstr>
      <vt:lpstr>Objectives</vt:lpstr>
      <vt:lpstr>Data Collection</vt:lpstr>
      <vt:lpstr>Results</vt:lpstr>
      <vt:lpstr>Recurrence of Web page visits</vt:lpstr>
      <vt:lpstr>Growth of URL vocabulary</vt:lpstr>
      <vt:lpstr>PowerPoint Presentation</vt:lpstr>
      <vt:lpstr>Web page visit frequency as a function of distance</vt:lpstr>
      <vt:lpstr>PowerPoint Presentation</vt:lpstr>
      <vt:lpstr>PowerPoint Presentation</vt:lpstr>
      <vt:lpstr>Conditioning the Distribution</vt:lpstr>
      <vt:lpstr>PowerPoint Presentation</vt:lpstr>
      <vt:lpstr>Discussion</vt:lpstr>
      <vt:lpstr>Discussion</vt:lpstr>
      <vt:lpstr>Discussion</vt:lpstr>
      <vt:lpstr>Discussion</vt:lpstr>
      <vt:lpstr>Future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dc:title>
  <dc:creator>NetStart</dc:creator>
  <cp:lastModifiedBy>Saul Greenberg</cp:lastModifiedBy>
  <cp:revision>47</cp:revision>
  <dcterms:created xsi:type="dcterms:W3CDTF">1995-06-02T22:19:30Z</dcterms:created>
  <dcterms:modified xsi:type="dcterms:W3CDTF">2026-10-04T03:37:28Z</dcterms:modified>
</cp:coreProperties>
</file>