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71" r:id="rId2"/>
    <p:sldId id="264" r:id="rId3"/>
    <p:sldId id="261" r:id="rId4"/>
    <p:sldId id="293" r:id="rId5"/>
    <p:sldId id="267" r:id="rId6"/>
    <p:sldId id="265" r:id="rId7"/>
    <p:sldId id="345" r:id="rId8"/>
    <p:sldId id="390" r:id="rId9"/>
    <p:sldId id="275" r:id="rId10"/>
    <p:sldId id="327" r:id="rId11"/>
    <p:sldId id="277" r:id="rId12"/>
    <p:sldId id="279" r:id="rId13"/>
    <p:sldId id="342" r:id="rId14"/>
    <p:sldId id="335" r:id="rId15"/>
    <p:sldId id="318" r:id="rId16"/>
    <p:sldId id="391" r:id="rId17"/>
    <p:sldId id="285" r:id="rId18"/>
    <p:sldId id="294" r:id="rId19"/>
    <p:sldId id="296" r:id="rId20"/>
    <p:sldId id="319" r:id="rId21"/>
    <p:sldId id="302" r:id="rId22"/>
    <p:sldId id="303" r:id="rId23"/>
    <p:sldId id="310" r:id="rId24"/>
    <p:sldId id="338" r:id="rId25"/>
    <p:sldId id="340" r:id="rId26"/>
    <p:sldId id="312" r:id="rId27"/>
    <p:sldId id="316" r:id="rId28"/>
    <p:sldId id="314" r:id="rId29"/>
  </p:sldIdLst>
  <p:sldSz cx="9144000" cy="6858000" type="screen4x3"/>
  <p:notesSz cx="6985000" cy="9282113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00"/>
    <a:srgbClr val="EAEAEA"/>
    <a:srgbClr val="99CCFF"/>
    <a:srgbClr val="CC9900"/>
    <a:srgbClr val="FFFF00"/>
    <a:srgbClr val="FF3300"/>
    <a:srgbClr val="33CC33"/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6" d="100"/>
          <a:sy n="116" d="100"/>
        </p:scale>
        <p:origin x="404" y="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00" d="100"/>
          <a:sy n="100" d="100"/>
        </p:scale>
        <p:origin x="-620" y="679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2DAEA24B-875F-2B62-E879-9937D45F169A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-12700" y="-6350"/>
            <a:ext cx="30480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l">
              <a:defRPr sz="1000" i="1"/>
            </a:lvl1pPr>
          </a:lstStyle>
          <a:p>
            <a:endParaRPr lang="en-US" altLang="LID4096"/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364A615-D887-58E8-5118-11BB135C250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49700" y="-6350"/>
            <a:ext cx="3048000" cy="455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endParaRPr lang="en-US" altLang="LID4096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9F1CA09-5300-BE9D-BB92-05395CC82F44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65225" y="688975"/>
            <a:ext cx="4654550" cy="34877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9AE535AF-9054-D7AC-DA91-F9C39EDDCE8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1700" y="4411663"/>
            <a:ext cx="5181600" cy="418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CAB13333-383D-2884-EBC1-5A23D1571CF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-12700" y="8831263"/>
            <a:ext cx="30480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>
              <a:defRPr sz="1000" i="1"/>
            </a:lvl1pPr>
          </a:lstStyle>
          <a:p>
            <a:endParaRPr lang="en-US" altLang="LID4096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9E2BFE78-9018-6C9D-4229-8435CFC293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9700" y="8831263"/>
            <a:ext cx="3048000" cy="455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/>
            </a:lvl1pPr>
          </a:lstStyle>
          <a:p>
            <a:fld id="{5110FBC2-900A-48C8-89DF-56D5E9A00B5B}" type="slidenum">
              <a:rPr lang="en-US" altLang="LID4096"/>
              <a:pPr/>
              <a:t>‹#›</a:t>
            </a:fld>
            <a:endParaRPr lang="en-US" alt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Book Antiqua" panose="0204060205030503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B745F-7300-C73E-CEA6-0B79C4B6B04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08216F-7FE2-5F9E-C166-3B379108688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6DEFF1-7AC2-7230-B27F-DD027A457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234257-AE5D-865F-1234-8D75376D3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1595F-8289-EE2B-5975-8F667173A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89438E-F804-46A6-94F0-54C5A3F8E4A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396529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83960-8941-0336-B36E-A20C7066E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16AF9-F3BE-8E04-00BF-31EC96C57A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A21DD6-9F1F-B50C-647D-01DE11D0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8A19F9-4BF0-E73C-2C80-627B4180D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8EC6B-FCE5-625D-9B85-C1576CEF9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6A26C5-2A8B-4612-B57E-407808E8CFE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27725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B1508-193F-8C29-DA5A-3A282EE173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883634-9278-3D19-F249-C7202709F3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58F9B-3C11-BE6F-966C-867A47FA73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981213-90AD-8879-8410-FED6ED544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22E6C-AB37-4BA4-49AA-EE85D2CCE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76D46E-3543-4C52-B5CF-9FA410874FF5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81347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68395-3F0B-A75E-49F4-D7FFD6DCB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F0D44-C7FA-41B8-A5D5-CE4B2AA388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3FCBE5-AB4B-47C1-EC75-D602AF902F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5AF95-4B5E-7459-E015-9431D7CCB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03F833-896C-F39F-3EC8-2AAC445EE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234125-60ED-2CB9-E98C-25BF90E6E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1DAF53-B4E8-4163-9EAF-E30C7437F28F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2630613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39596-0EE6-6AC5-A230-C7B5644A3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0F95F-BD75-F212-4026-5BE7612EC4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E72C83-C22C-020A-1374-A6C3543511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787AE16-A072-CF79-E0D4-1ABAA13A02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1483DF-C7F9-7C5C-120E-A23BC2DB57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F1A1CC-50BB-4AA1-4B2A-04FB38D9C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F5259E-D138-0DC5-1377-D34B18B7C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341054E-51EE-ECF2-5CAC-05E0D7A0D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9A0AD9-BEA9-41E2-8963-DB70974CE08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4152984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6BE04-62A3-C379-B8BF-A76913427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5EA243-E921-5FEE-DD77-395B17274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4B1F2D-1DC0-86C9-A3F9-DB5EB190B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701D934-F19A-00C6-6827-3A40B2E7C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0E4816-4F85-4AD6-985F-22E456C5A5A4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690268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5763F2-D299-D274-A053-C49B44450F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EDD2F6-D467-AEAB-6252-A4DFCD4B0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55BD19-2D95-897F-9147-E7A6E1AB9A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D3A171-ACDE-4A15-AAB8-5DD9D22B8283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1475024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ADB64-3722-4B96-8752-5C5B747CE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5FC940-038C-199F-8D82-6CE9CE3D1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8D7AF2-F359-A944-5759-522C794AE5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526C6B-B823-92A7-D1AE-B1FBB59FA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4472D7-5680-44CD-678B-0EF2C10A1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95D2DB-095F-1409-0FA5-545655F050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4723DA-03E6-41EA-A54A-1A4910A9CD09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85726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9C46E-B60F-21EB-9C0A-EED24DD9DB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DC9753-279F-6642-3298-5BEC74C931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23A88-0D87-0C2C-2565-841A4D55A1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AF4030-7759-B35A-07F4-F3A532BB3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AF50B-6EE6-B610-4BF3-DC6BFB8E5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B1E2AA-FFD0-3A71-00BB-5717A7882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3A9114-495A-427E-8EA9-289664CB05DD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84872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23EE9F-45A2-E047-C67D-00661D07F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FDB719-482E-62B4-3D90-72B2AFD2C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82478A-5E76-9CB6-929D-E68A4864C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17138B-E29C-FD35-246E-8DE3CC5D6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800247-DEC6-1CC1-4F7E-9982C0773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FB5432B-20E8-4213-9DA1-EF0434929B9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8078141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B342DE-A2B0-9D2A-ECDE-973F5ABF2C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381000"/>
            <a:ext cx="1943100" cy="5715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BCFFE3-F3B2-723F-B5D0-9A6F574AFD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5676900" cy="5715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95349-6B2D-F72F-0EE8-A71188E79F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72930-7B26-F32E-8010-B90F7605E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AE022A-BD0E-0675-E4C7-9DED052B2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86EA6C-B056-402D-959A-B3654EBD6D86}" type="slidenum">
              <a:rPr lang="en-US" altLang="LID4096"/>
              <a:pPr/>
              <a:t>‹#›</a:t>
            </a:fld>
            <a:endParaRPr lang="en-US" altLang="LID4096"/>
          </a:p>
        </p:txBody>
      </p:sp>
    </p:spTree>
    <p:extLst>
      <p:ext uri="{BB962C8B-B14F-4D97-AF65-F5344CB8AC3E}">
        <p14:creationId xmlns:p14="http://schemas.microsoft.com/office/powerpoint/2010/main" val="325425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99CCFF">
                <a:gamma/>
                <a:tint val="0"/>
                <a:invGamma/>
              </a:srgbClr>
            </a:gs>
            <a:gs pos="100000">
              <a:srgbClr val="99CCF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66F289C7-0C18-80EF-4F30-48B9E7DDE1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3810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007D285-0672-CBE0-4976-FD942F1EDC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Click to edit Master text styles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F80D237-F5C9-C830-9230-45F17647DEC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endParaRPr lang="en-US" altLang="LID4096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8CDCD73D-3926-D5DA-00EC-EE969E83AE6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61D4659D-A429-0187-D9A6-0FADF9DDEBF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A4E9F28-6B28-49E4-BDA5-BBAE4DBFA0CC}" type="slidenum">
              <a:rPr lang="en-US" altLang="LID4096"/>
              <a:pPr/>
              <a:t>‹#›</a:t>
            </a:fld>
            <a:endParaRPr lang="en-US" altLang="LID4096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E27892C6-F65E-2627-C27C-9D5C0EE329C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8975" y="1333500"/>
            <a:ext cx="77644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latin typeface="Book Antiqua" panose="02040602050305030304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75000"/>
        <a:buFont typeface="ZapfDingbats" pitchFamily="82" charset="2"/>
        <a:buChar char="v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FAEAFBD7-C83E-C53C-D752-CB302D5E56A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79450" y="560388"/>
            <a:ext cx="7788275" cy="1798637"/>
          </a:xfrm>
          <a:noFill/>
          <a:ln/>
        </p:spPr>
        <p:txBody>
          <a:bodyPr anchor="ctr"/>
          <a:lstStyle/>
          <a:p>
            <a:r>
              <a:rPr lang="en-US" altLang="LID4096" sz="4400" b="0"/>
              <a:t>Workspace Awareness in</a:t>
            </a:r>
            <a:br>
              <a:rPr lang="en-US" altLang="LID4096" sz="4400" b="0"/>
            </a:br>
            <a:r>
              <a:rPr lang="en-US" altLang="LID4096" sz="4400" b="0"/>
              <a:t>Distributed Groupware</a:t>
            </a:r>
          </a:p>
        </p:txBody>
      </p:sp>
      <p:grpSp>
        <p:nvGrpSpPr>
          <p:cNvPr id="4139" name="Group 43">
            <a:extLst>
              <a:ext uri="{FF2B5EF4-FFF2-40B4-BE49-F238E27FC236}">
                <a16:creationId xmlns:a16="http://schemas.microsoft.com/office/drawing/2014/main" id="{44D4606E-B6A7-371B-C0BB-4227BDE0C4F5}"/>
              </a:ext>
            </a:extLst>
          </p:cNvPr>
          <p:cNvGrpSpPr>
            <a:grpSpLocks/>
          </p:cNvGrpSpPr>
          <p:nvPr/>
        </p:nvGrpSpPr>
        <p:grpSpPr bwMode="auto">
          <a:xfrm>
            <a:off x="2500313" y="2209800"/>
            <a:ext cx="4383087" cy="2863850"/>
            <a:chOff x="1575" y="1392"/>
            <a:chExt cx="2761" cy="1804"/>
          </a:xfrm>
        </p:grpSpPr>
        <p:sp>
          <p:nvSpPr>
            <p:cNvPr id="4099" name="Oval 3">
              <a:extLst>
                <a:ext uri="{FF2B5EF4-FFF2-40B4-BE49-F238E27FC236}">
                  <a16:creationId xmlns:a16="http://schemas.microsoft.com/office/drawing/2014/main" id="{A57F7462-2F5A-CB8C-3741-556C7D82BC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" y="1949"/>
              <a:ext cx="2407" cy="68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00" name="AutoShape 4">
              <a:extLst>
                <a:ext uri="{FF2B5EF4-FFF2-40B4-BE49-F238E27FC236}">
                  <a16:creationId xmlns:a16="http://schemas.microsoft.com/office/drawing/2014/main" id="{7D292791-04D2-9619-B4F4-EC25BB0AE3F9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183" y="2078"/>
              <a:ext cx="1457" cy="424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01" name="Oval 5">
              <a:extLst>
                <a:ext uri="{FF2B5EF4-FFF2-40B4-BE49-F238E27FC236}">
                  <a16:creationId xmlns:a16="http://schemas.microsoft.com/office/drawing/2014/main" id="{C0A9FAB4-05DC-1220-8C3D-A59EF85BE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8" y="1392"/>
              <a:ext cx="243" cy="32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02" name="Arc 6">
              <a:extLst>
                <a:ext uri="{FF2B5EF4-FFF2-40B4-BE49-F238E27FC236}">
                  <a16:creationId xmlns:a16="http://schemas.microsoft.com/office/drawing/2014/main" id="{E7E2648E-832D-96F9-7408-84CAC64F0F3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68" y="1601"/>
              <a:ext cx="173" cy="86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75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19"/>
                    <a:pt x="9594" y="69"/>
                    <a:pt x="21475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19"/>
                    <a:pt x="9594" y="69"/>
                    <a:pt x="21475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03" name="Arc 7">
              <a:extLst>
                <a:ext uri="{FF2B5EF4-FFF2-40B4-BE49-F238E27FC236}">
                  <a16:creationId xmlns:a16="http://schemas.microsoft.com/office/drawing/2014/main" id="{C2EFF77D-1FF9-CB1D-4FF7-ED003E022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9" y="1601"/>
              <a:ext cx="173" cy="86"/>
            </a:xfrm>
            <a:custGeom>
              <a:avLst/>
              <a:gdLst>
                <a:gd name="G0" fmla="+- 125 0 0"/>
                <a:gd name="G1" fmla="+- 21600 0 0"/>
                <a:gd name="G2" fmla="+- 21600 0 0"/>
                <a:gd name="T0" fmla="*/ 0 w 21725"/>
                <a:gd name="T1" fmla="*/ 0 h 21600"/>
                <a:gd name="T2" fmla="*/ 21725 w 21725"/>
                <a:gd name="T3" fmla="*/ 21600 h 21600"/>
                <a:gd name="T4" fmla="*/ 125 w 21725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725" h="21600" fill="none" extrusionOk="0">
                  <a:moveTo>
                    <a:pt x="0" y="0"/>
                  </a:moveTo>
                  <a:cubicBezTo>
                    <a:pt x="41" y="0"/>
                    <a:pt x="83" y="0"/>
                    <a:pt x="125" y="0"/>
                  </a:cubicBezTo>
                  <a:cubicBezTo>
                    <a:pt x="12054" y="0"/>
                    <a:pt x="21725" y="9670"/>
                    <a:pt x="21725" y="21600"/>
                  </a:cubicBezTo>
                </a:path>
                <a:path w="21725" h="21600" stroke="0" extrusionOk="0">
                  <a:moveTo>
                    <a:pt x="0" y="0"/>
                  </a:moveTo>
                  <a:cubicBezTo>
                    <a:pt x="41" y="0"/>
                    <a:pt x="83" y="0"/>
                    <a:pt x="125" y="0"/>
                  </a:cubicBezTo>
                  <a:cubicBezTo>
                    <a:pt x="12054" y="0"/>
                    <a:pt x="21725" y="9670"/>
                    <a:pt x="21725" y="21600"/>
                  </a:cubicBezTo>
                  <a:lnTo>
                    <a:pt x="125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4106" name="Group 10">
              <a:extLst>
                <a:ext uri="{FF2B5EF4-FFF2-40B4-BE49-F238E27FC236}">
                  <a16:creationId xmlns:a16="http://schemas.microsoft.com/office/drawing/2014/main" id="{2B2DE5F1-82C6-81AB-7012-DB791EEF75C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74" y="1686"/>
              <a:ext cx="259" cy="345"/>
              <a:chOff x="2574" y="1686"/>
              <a:chExt cx="259" cy="345"/>
            </a:xfrm>
          </p:grpSpPr>
          <p:sp>
            <p:nvSpPr>
              <p:cNvPr id="4104" name="Line 8">
                <a:extLst>
                  <a:ext uri="{FF2B5EF4-FFF2-40B4-BE49-F238E27FC236}">
                    <a16:creationId xmlns:a16="http://schemas.microsoft.com/office/drawing/2014/main" id="{69B5FC1E-5631-C48B-58EC-94A66BC01B8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74" y="1686"/>
                <a:ext cx="87" cy="3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05" name="Line 9">
                <a:extLst>
                  <a:ext uri="{FF2B5EF4-FFF2-40B4-BE49-F238E27FC236}">
                    <a16:creationId xmlns:a16="http://schemas.microsoft.com/office/drawing/2014/main" id="{C6A75A82-EC42-0C71-2FFE-5DEB5F380F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61" y="1729"/>
                <a:ext cx="172" cy="30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4109" name="Group 13">
              <a:extLst>
                <a:ext uri="{FF2B5EF4-FFF2-40B4-BE49-F238E27FC236}">
                  <a16:creationId xmlns:a16="http://schemas.microsoft.com/office/drawing/2014/main" id="{960E26AE-4A3E-29E8-6F53-3C60875FC8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05" y="1686"/>
              <a:ext cx="259" cy="345"/>
              <a:chOff x="2905" y="1686"/>
              <a:chExt cx="259" cy="345"/>
            </a:xfrm>
          </p:grpSpPr>
          <p:sp>
            <p:nvSpPr>
              <p:cNvPr id="4107" name="Line 11">
                <a:extLst>
                  <a:ext uri="{FF2B5EF4-FFF2-40B4-BE49-F238E27FC236}">
                    <a16:creationId xmlns:a16="http://schemas.microsoft.com/office/drawing/2014/main" id="{0F2C0E48-53CF-8FAF-2486-1E1195ABDC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78" y="1686"/>
                <a:ext cx="86" cy="34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4108" name="Line 12">
                <a:extLst>
                  <a:ext uri="{FF2B5EF4-FFF2-40B4-BE49-F238E27FC236}">
                    <a16:creationId xmlns:a16="http://schemas.microsoft.com/office/drawing/2014/main" id="{77AC4C6C-5E28-9649-70E2-9EAF1FFAF3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905" y="1729"/>
                <a:ext cx="173" cy="30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4110" name="Line 14">
              <a:extLst>
                <a:ext uri="{FF2B5EF4-FFF2-40B4-BE49-F238E27FC236}">
                  <a16:creationId xmlns:a16="http://schemas.microsoft.com/office/drawing/2014/main" id="{3B003EA6-7B1F-8BBC-B8BA-48768D6C50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5" y="2549"/>
              <a:ext cx="561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1" name="Line 15">
              <a:extLst>
                <a:ext uri="{FF2B5EF4-FFF2-40B4-BE49-F238E27FC236}">
                  <a16:creationId xmlns:a16="http://schemas.microsoft.com/office/drawing/2014/main" id="{D7E069B4-8B7C-7E00-BA23-6B752DDA3C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75" y="2678"/>
              <a:ext cx="302" cy="47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2" name="Line 16">
              <a:extLst>
                <a:ext uri="{FF2B5EF4-FFF2-40B4-BE49-F238E27FC236}">
                  <a16:creationId xmlns:a16="http://schemas.microsoft.com/office/drawing/2014/main" id="{AA0FAE8B-81D7-2686-2022-E301697A6E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61" y="1988"/>
              <a:ext cx="173" cy="30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3" name="Line 17">
              <a:extLst>
                <a:ext uri="{FF2B5EF4-FFF2-40B4-BE49-F238E27FC236}">
                  <a16:creationId xmlns:a16="http://schemas.microsoft.com/office/drawing/2014/main" id="{2A8698DB-647C-C0F1-7B46-502D29A079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818" y="1945"/>
              <a:ext cx="43" cy="34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4" name="Line 18">
              <a:extLst>
                <a:ext uri="{FF2B5EF4-FFF2-40B4-BE49-F238E27FC236}">
                  <a16:creationId xmlns:a16="http://schemas.microsoft.com/office/drawing/2014/main" id="{74FF86E5-9F56-6C5D-C4DD-7CE84A39B8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69" y="1945"/>
              <a:ext cx="820" cy="25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5" name="Arc 19">
              <a:extLst>
                <a:ext uri="{FF2B5EF4-FFF2-40B4-BE49-F238E27FC236}">
                  <a16:creationId xmlns:a16="http://schemas.microsoft.com/office/drawing/2014/main" id="{7E361F23-D093-66C5-82AC-E38BE54A3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6" y="1779"/>
              <a:ext cx="486" cy="332"/>
            </a:xfrm>
            <a:custGeom>
              <a:avLst/>
              <a:gdLst>
                <a:gd name="G0" fmla="+- 0 0 0"/>
                <a:gd name="G1" fmla="+- 18885 0 0"/>
                <a:gd name="G2" fmla="+- 21600 0 0"/>
                <a:gd name="T0" fmla="*/ 10484 w 20295"/>
                <a:gd name="T1" fmla="*/ 0 h 18885"/>
                <a:gd name="T2" fmla="*/ 20295 w 20295"/>
                <a:gd name="T3" fmla="*/ 11492 h 18885"/>
                <a:gd name="T4" fmla="*/ 0 w 20295"/>
                <a:gd name="T5" fmla="*/ 18885 h 188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95" h="18885" fill="none" extrusionOk="0">
                  <a:moveTo>
                    <a:pt x="10484" y="-1"/>
                  </a:moveTo>
                  <a:cubicBezTo>
                    <a:pt x="15031" y="2524"/>
                    <a:pt x="18515" y="6604"/>
                    <a:pt x="20295" y="11491"/>
                  </a:cubicBezTo>
                </a:path>
                <a:path w="20295" h="18885" stroke="0" extrusionOk="0">
                  <a:moveTo>
                    <a:pt x="10484" y="-1"/>
                  </a:moveTo>
                  <a:cubicBezTo>
                    <a:pt x="15031" y="2524"/>
                    <a:pt x="18515" y="6604"/>
                    <a:pt x="20295" y="11491"/>
                  </a:cubicBezTo>
                  <a:lnTo>
                    <a:pt x="0" y="1888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6" name="Oval 20">
              <a:extLst>
                <a:ext uri="{FF2B5EF4-FFF2-40B4-BE49-F238E27FC236}">
                  <a16:creationId xmlns:a16="http://schemas.microsoft.com/office/drawing/2014/main" id="{AF9D0155-8388-7A7C-1454-B233BC19AC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54" y="1608"/>
              <a:ext cx="243" cy="32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7" name="Line 21">
              <a:extLst>
                <a:ext uri="{FF2B5EF4-FFF2-40B4-BE49-F238E27FC236}">
                  <a16:creationId xmlns:a16="http://schemas.microsoft.com/office/drawing/2014/main" id="{428C9BE7-BC36-75A6-622B-C48B13E0C3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25" y="1978"/>
              <a:ext cx="83" cy="1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8" name="Line 22">
              <a:extLst>
                <a:ext uri="{FF2B5EF4-FFF2-40B4-BE49-F238E27FC236}">
                  <a16:creationId xmlns:a16="http://schemas.microsoft.com/office/drawing/2014/main" id="{5DDC5E68-19F2-07F1-F408-5B731FF0A1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07" y="2161"/>
              <a:ext cx="129" cy="3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19" name="Oval 23">
              <a:extLst>
                <a:ext uri="{FF2B5EF4-FFF2-40B4-BE49-F238E27FC236}">
                  <a16:creationId xmlns:a16="http://schemas.microsoft.com/office/drawing/2014/main" id="{B8031E2C-0F68-DED1-8243-C7C229164A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2" y="1435"/>
              <a:ext cx="243" cy="32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0" name="Line 24">
              <a:extLst>
                <a:ext uri="{FF2B5EF4-FFF2-40B4-BE49-F238E27FC236}">
                  <a16:creationId xmlns:a16="http://schemas.microsoft.com/office/drawing/2014/main" id="{19EA1049-BA16-FFF3-746D-98AC921155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75" y="2549"/>
              <a:ext cx="561" cy="12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1" name="Line 25">
              <a:extLst>
                <a:ext uri="{FF2B5EF4-FFF2-40B4-BE49-F238E27FC236}">
                  <a16:creationId xmlns:a16="http://schemas.microsoft.com/office/drawing/2014/main" id="{5E625764-BC7A-75A4-4423-5EB38BD09C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7" y="2675"/>
              <a:ext cx="387" cy="52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2" name="Line 26">
              <a:extLst>
                <a:ext uri="{FF2B5EF4-FFF2-40B4-BE49-F238E27FC236}">
                  <a16:creationId xmlns:a16="http://schemas.microsoft.com/office/drawing/2014/main" id="{C69F0BE7-B3F6-A977-85C1-7281C86377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48" y="1945"/>
              <a:ext cx="129" cy="38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3" name="Line 27">
              <a:extLst>
                <a:ext uri="{FF2B5EF4-FFF2-40B4-BE49-F238E27FC236}">
                  <a16:creationId xmlns:a16="http://schemas.microsoft.com/office/drawing/2014/main" id="{F5318025-A4F4-157A-C4A9-2BF1A78CF2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7" y="2117"/>
              <a:ext cx="43" cy="21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4" name="Line 28">
              <a:extLst>
                <a:ext uri="{FF2B5EF4-FFF2-40B4-BE49-F238E27FC236}">
                  <a16:creationId xmlns:a16="http://schemas.microsoft.com/office/drawing/2014/main" id="{359F53B4-2668-71F7-B730-8981CEFAC5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7" y="1859"/>
              <a:ext cx="129" cy="25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5" name="Arc 29">
              <a:extLst>
                <a:ext uri="{FF2B5EF4-FFF2-40B4-BE49-F238E27FC236}">
                  <a16:creationId xmlns:a16="http://schemas.microsoft.com/office/drawing/2014/main" id="{A766F832-4143-32BD-8B44-07DD2BB9C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1662" y="1737"/>
              <a:ext cx="173" cy="425"/>
            </a:xfrm>
            <a:custGeom>
              <a:avLst/>
              <a:gdLst>
                <a:gd name="G0" fmla="+- 20315 0 0"/>
                <a:gd name="G1" fmla="+- 18846 0 0"/>
                <a:gd name="G2" fmla="+- 21600 0 0"/>
                <a:gd name="T0" fmla="*/ 0 w 20315"/>
                <a:gd name="T1" fmla="*/ 11507 h 18846"/>
                <a:gd name="T2" fmla="*/ 9762 w 20315"/>
                <a:gd name="T3" fmla="*/ 0 h 18846"/>
                <a:gd name="T4" fmla="*/ 20315 w 20315"/>
                <a:gd name="T5" fmla="*/ 18846 h 18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15" h="18846" fill="none" extrusionOk="0">
                  <a:moveTo>
                    <a:pt x="0" y="11507"/>
                  </a:moveTo>
                  <a:cubicBezTo>
                    <a:pt x="1764" y="6622"/>
                    <a:pt x="5230" y="2537"/>
                    <a:pt x="9761" y="-1"/>
                  </a:cubicBezTo>
                </a:path>
                <a:path w="20315" h="18846" stroke="0" extrusionOk="0">
                  <a:moveTo>
                    <a:pt x="0" y="11507"/>
                  </a:moveTo>
                  <a:cubicBezTo>
                    <a:pt x="1764" y="6622"/>
                    <a:pt x="5230" y="2537"/>
                    <a:pt x="9761" y="-1"/>
                  </a:cubicBezTo>
                  <a:lnTo>
                    <a:pt x="20315" y="18846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6" name="Line 30">
              <a:extLst>
                <a:ext uri="{FF2B5EF4-FFF2-40B4-BE49-F238E27FC236}">
                  <a16:creationId xmlns:a16="http://schemas.microsoft.com/office/drawing/2014/main" id="{78920C65-EB2A-D5A4-E466-E3E650323D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75" y="1983"/>
              <a:ext cx="95" cy="5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7" name="Line 31">
              <a:extLst>
                <a:ext uri="{FF2B5EF4-FFF2-40B4-BE49-F238E27FC236}">
                  <a16:creationId xmlns:a16="http://schemas.microsoft.com/office/drawing/2014/main" id="{ED0311DC-09FD-AAE6-732C-9344F8AF9E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7" y="2117"/>
              <a:ext cx="129" cy="1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8" name="Oval 32">
              <a:extLst>
                <a:ext uri="{FF2B5EF4-FFF2-40B4-BE49-F238E27FC236}">
                  <a16:creationId xmlns:a16="http://schemas.microsoft.com/office/drawing/2014/main" id="{88FFC230-0BCA-D28B-8D78-9FA4C8561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" y="2121"/>
              <a:ext cx="121" cy="3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29" name="Oval 33">
              <a:extLst>
                <a:ext uri="{FF2B5EF4-FFF2-40B4-BE49-F238E27FC236}">
                  <a16:creationId xmlns:a16="http://schemas.microsoft.com/office/drawing/2014/main" id="{200B7544-A4B9-71C3-0164-EFCEBF2C3B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" y="2210"/>
              <a:ext cx="178" cy="4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30" name="Oval 34">
              <a:extLst>
                <a:ext uri="{FF2B5EF4-FFF2-40B4-BE49-F238E27FC236}">
                  <a16:creationId xmlns:a16="http://schemas.microsoft.com/office/drawing/2014/main" id="{CE27CB13-0A17-3A84-D5C8-E76F4236B5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8" y="2121"/>
              <a:ext cx="122" cy="3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31" name="Oval 35">
              <a:extLst>
                <a:ext uri="{FF2B5EF4-FFF2-40B4-BE49-F238E27FC236}">
                  <a16:creationId xmlns:a16="http://schemas.microsoft.com/office/drawing/2014/main" id="{A238141F-24F8-1B24-6B57-0426673130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5" y="2294"/>
              <a:ext cx="181" cy="46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32" name="Oval 36">
              <a:extLst>
                <a:ext uri="{FF2B5EF4-FFF2-40B4-BE49-F238E27FC236}">
                  <a16:creationId xmlns:a16="http://schemas.microsoft.com/office/drawing/2014/main" id="{3E8D32B7-B605-7ADE-C071-0D7186299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7" y="2380"/>
              <a:ext cx="221" cy="7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33" name="Oval 37">
              <a:extLst>
                <a:ext uri="{FF2B5EF4-FFF2-40B4-BE49-F238E27FC236}">
                  <a16:creationId xmlns:a16="http://schemas.microsoft.com/office/drawing/2014/main" id="{D2CF073E-97EC-3D09-3B13-E99AB4FAD8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5" y="2294"/>
              <a:ext cx="205" cy="49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34" name="Line 38">
              <a:extLst>
                <a:ext uri="{FF2B5EF4-FFF2-40B4-BE49-F238E27FC236}">
                  <a16:creationId xmlns:a16="http://schemas.microsoft.com/office/drawing/2014/main" id="{29C6EC62-BC56-2F66-2D89-667F5153BC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57" y="2158"/>
              <a:ext cx="14" cy="1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35" name="Line 39">
              <a:extLst>
                <a:ext uri="{FF2B5EF4-FFF2-40B4-BE49-F238E27FC236}">
                  <a16:creationId xmlns:a16="http://schemas.microsoft.com/office/drawing/2014/main" id="{D7917C88-DD60-CFF4-D884-ED0069AA7DE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80" y="2244"/>
              <a:ext cx="294" cy="6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36" name="Line 40">
              <a:extLst>
                <a:ext uri="{FF2B5EF4-FFF2-40B4-BE49-F238E27FC236}">
                  <a16:creationId xmlns:a16="http://schemas.microsoft.com/office/drawing/2014/main" id="{9BD986B6-1031-2B7B-FF8D-3A45BBBD52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21" y="2258"/>
              <a:ext cx="48" cy="11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37" name="Line 41">
              <a:extLst>
                <a:ext uri="{FF2B5EF4-FFF2-40B4-BE49-F238E27FC236}">
                  <a16:creationId xmlns:a16="http://schemas.microsoft.com/office/drawing/2014/main" id="{CA1D7867-96F5-274F-3BEB-63C1E65BCA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67" y="2161"/>
              <a:ext cx="14" cy="12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138" name="Line 42">
              <a:extLst>
                <a:ext uri="{FF2B5EF4-FFF2-40B4-BE49-F238E27FC236}">
                  <a16:creationId xmlns:a16="http://schemas.microsoft.com/office/drawing/2014/main" id="{A54D616F-436C-AB40-0EF4-312F5EDBB6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05" y="2347"/>
              <a:ext cx="178" cy="7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4140" name="Rectangle 44">
            <a:extLst>
              <a:ext uri="{FF2B5EF4-FFF2-40B4-BE49-F238E27FC236}">
                <a16:creationId xmlns:a16="http://schemas.microsoft.com/office/drawing/2014/main" id="{DD1E3B18-6122-00F6-FFAD-4152894F0E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663" y="5241925"/>
            <a:ext cx="8220075" cy="77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en-US" altLang="LID4096" sz="2800"/>
              <a:t>Carl Gutwin, Saul Greenberg, Mark Roseman</a:t>
            </a:r>
          </a:p>
          <a:p>
            <a:pPr>
              <a:lnSpc>
                <a:spcPct val="55000"/>
              </a:lnSpc>
              <a:spcBef>
                <a:spcPct val="50000"/>
              </a:spcBef>
            </a:pPr>
            <a:r>
              <a:rPr lang="en-US" altLang="LID4096" sz="2800"/>
              <a:t>University of Calgary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A69B6E-AAF6-527E-5258-71718D472DD2}"/>
              </a:ext>
            </a:extLst>
          </p:cNvPr>
          <p:cNvSpPr txBox="1"/>
          <p:nvPr/>
        </p:nvSpPr>
        <p:spPr>
          <a:xfrm>
            <a:off x="1019225" y="96502"/>
            <a:ext cx="68515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i="1" dirty="0"/>
              <a:t>Note: Videos shown at the conference are not included in this file</a:t>
            </a:r>
            <a:endParaRPr lang="LID4096" sz="200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FC8F8B2-851F-F07B-3BB4-F4448F2236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1E359158-7B2B-8682-4A56-A7DEA788CB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2349500"/>
            <a:ext cx="8610600" cy="3038475"/>
          </a:xfrm>
          <a:noFill/>
          <a:ln/>
        </p:spPr>
        <p:txBody>
          <a:bodyPr/>
          <a:lstStyle/>
          <a:p>
            <a:pPr marL="4763" indent="-4763" algn="ctr">
              <a:buFont typeface="ZapfDingbats" pitchFamily="82" charset="2"/>
              <a:buNone/>
            </a:pPr>
            <a:r>
              <a:rPr lang="en-US" altLang="LID4096" sz="3600"/>
              <a:t>Groupware will only approach the richness of face-to-face collaboration by supporting workspace awareness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D632653E-CE7B-E6DE-26E3-4743F67A09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Outline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D047B044-ECF6-280A-2944-244D4000D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4663" y="1981200"/>
            <a:ext cx="8232775" cy="4114800"/>
          </a:xfrm>
          <a:noFill/>
          <a:ln/>
        </p:spPr>
        <p:txBody>
          <a:bodyPr/>
          <a:lstStyle/>
          <a:p>
            <a:r>
              <a:rPr lang="en-US" altLang="LID4096"/>
              <a:t>The problem: awareness and groupware</a:t>
            </a:r>
          </a:p>
          <a:p>
            <a:r>
              <a:rPr lang="en-US" altLang="LID4096"/>
              <a:t>Workspace awareness</a:t>
            </a:r>
          </a:p>
          <a:p>
            <a:r>
              <a:rPr lang="en-US" altLang="LID4096"/>
              <a:t>Awareness widgets</a:t>
            </a:r>
          </a:p>
          <a:p>
            <a:r>
              <a:rPr lang="en-US" altLang="LID4096"/>
              <a:t>Usability study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8A793633-E38A-EF64-8789-E7C3AE12F0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in Collaboration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DF4EDF38-1446-FBC0-79B6-FB4DD88DD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500" y="1801813"/>
            <a:ext cx="31194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Communication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895D429A-2E9A-5971-51A7-44657D966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8938" y="5045075"/>
            <a:ext cx="260826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Coordination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AE18B965-6321-5868-A7BC-74DF5E0FA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62663" y="2762250"/>
            <a:ext cx="252888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Negotiation</a:t>
            </a:r>
          </a:p>
        </p:txBody>
      </p:sp>
      <p:sp>
        <p:nvSpPr>
          <p:cNvPr id="10246" name="Rectangle 6">
            <a:extLst>
              <a:ext uri="{FF2B5EF4-FFF2-40B4-BE49-F238E27FC236}">
                <a16:creationId xmlns:a16="http://schemas.microsoft.com/office/drawing/2014/main" id="{17D827AA-733A-CD87-9A0B-B3BB7A159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2538" y="3970338"/>
            <a:ext cx="2633662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Anticipation</a:t>
            </a:r>
          </a:p>
        </p:txBody>
      </p:sp>
      <p:sp>
        <p:nvSpPr>
          <p:cNvPr id="10247" name="Rectangle 7">
            <a:extLst>
              <a:ext uri="{FF2B5EF4-FFF2-40B4-BE49-F238E27FC236}">
                <a16:creationId xmlns:a16="http://schemas.microsoft.com/office/drawing/2014/main" id="{FDD6A404-0962-C7EF-82AE-1DEDB498CB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2263" y="3683000"/>
            <a:ext cx="18526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Coupling</a:t>
            </a:r>
          </a:p>
        </p:txBody>
      </p:sp>
      <p:sp>
        <p:nvSpPr>
          <p:cNvPr id="10248" name="Rectangle 8">
            <a:extLst>
              <a:ext uri="{FF2B5EF4-FFF2-40B4-BE49-F238E27FC236}">
                <a16:creationId xmlns:a16="http://schemas.microsoft.com/office/drawing/2014/main" id="{5CDEDB68-A1DE-822C-8981-C0C7EC2740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3500" y="4895850"/>
            <a:ext cx="2286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Assistance</a:t>
            </a:r>
          </a:p>
        </p:txBody>
      </p:sp>
      <p:sp>
        <p:nvSpPr>
          <p:cNvPr id="10249" name="Rectangle 9">
            <a:extLst>
              <a:ext uri="{FF2B5EF4-FFF2-40B4-BE49-F238E27FC236}">
                <a16:creationId xmlns:a16="http://schemas.microsoft.com/office/drawing/2014/main" id="{73825484-8E3F-ABAE-87B4-FD4F8EF2E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0550" y="3608388"/>
            <a:ext cx="2547938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Awareness</a:t>
            </a:r>
          </a:p>
        </p:txBody>
      </p:sp>
      <p:sp>
        <p:nvSpPr>
          <p:cNvPr id="10250" name="Line 10">
            <a:extLst>
              <a:ext uri="{FF2B5EF4-FFF2-40B4-BE49-F238E27FC236}">
                <a16:creationId xmlns:a16="http://schemas.microsoft.com/office/drawing/2014/main" id="{7A3E2167-6837-EE4E-256F-0BC5F2320E5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72000" y="2286000"/>
            <a:ext cx="533400" cy="1219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1" name="Line 11">
            <a:extLst>
              <a:ext uri="{FF2B5EF4-FFF2-40B4-BE49-F238E27FC236}">
                <a16:creationId xmlns:a16="http://schemas.microsoft.com/office/drawing/2014/main" id="{B541218F-7576-1F13-4172-582620BD04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62600" y="3200400"/>
            <a:ext cx="685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2" name="Line 12">
            <a:extLst>
              <a:ext uri="{FF2B5EF4-FFF2-40B4-BE49-F238E27FC236}">
                <a16:creationId xmlns:a16="http://schemas.microsoft.com/office/drawing/2014/main" id="{DD1C92D1-3CF3-D0B8-2865-786FA5E0240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62600" y="4038600"/>
            <a:ext cx="990600" cy="228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3" name="Line 13">
            <a:extLst>
              <a:ext uri="{FF2B5EF4-FFF2-40B4-BE49-F238E27FC236}">
                <a16:creationId xmlns:a16="http://schemas.microsoft.com/office/drawing/2014/main" id="{D2084D1E-E775-E693-B269-68C7088B664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4267200"/>
            <a:ext cx="6096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4" name="Line 14">
            <a:extLst>
              <a:ext uri="{FF2B5EF4-FFF2-40B4-BE49-F238E27FC236}">
                <a16:creationId xmlns:a16="http://schemas.microsoft.com/office/drawing/2014/main" id="{B18D9304-7FB3-CF31-BB70-1A306505B59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048000" y="4267200"/>
            <a:ext cx="609600" cy="838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5" name="Line 15">
            <a:extLst>
              <a:ext uri="{FF2B5EF4-FFF2-40B4-BE49-F238E27FC236}">
                <a16:creationId xmlns:a16="http://schemas.microsoft.com/office/drawing/2014/main" id="{B83236BD-4849-A4B6-60DD-FF35B8CB51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33600" y="3886200"/>
            <a:ext cx="1066800" cy="76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256" name="Rectangle 16">
            <a:extLst>
              <a:ext uri="{FF2B5EF4-FFF2-40B4-BE49-F238E27FC236}">
                <a16:creationId xmlns:a16="http://schemas.microsoft.com/office/drawing/2014/main" id="{FEAD8733-BEA8-21BB-D520-C91D94D863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263" y="2200275"/>
            <a:ext cx="3386137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LID4096" sz="3200">
                <a:latin typeface="Helvetica" panose="020B0604020202020204" pitchFamily="34" charset="0"/>
              </a:rPr>
              <a:t>Making Contact</a:t>
            </a:r>
          </a:p>
        </p:txBody>
      </p:sp>
      <p:sp>
        <p:nvSpPr>
          <p:cNvPr id="10257" name="Line 17">
            <a:extLst>
              <a:ext uri="{FF2B5EF4-FFF2-40B4-BE49-F238E27FC236}">
                <a16:creationId xmlns:a16="http://schemas.microsoft.com/office/drawing/2014/main" id="{24A46820-E76C-6339-32B5-353A4386B1A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743200" y="2667000"/>
            <a:ext cx="609600" cy="914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5436B25C-DA0E-0E10-B4C8-BBE7E8419D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Distributed Groupware</a:t>
            </a:r>
          </a:p>
        </p:txBody>
      </p:sp>
      <p:grpSp>
        <p:nvGrpSpPr>
          <p:cNvPr id="12315" name="Group 27">
            <a:extLst>
              <a:ext uri="{FF2B5EF4-FFF2-40B4-BE49-F238E27FC236}">
                <a16:creationId xmlns:a16="http://schemas.microsoft.com/office/drawing/2014/main" id="{E744E7F1-A7EE-D932-1BDD-7655ADD647C8}"/>
              </a:ext>
            </a:extLst>
          </p:cNvPr>
          <p:cNvGrpSpPr>
            <a:grpSpLocks/>
          </p:cNvGrpSpPr>
          <p:nvPr/>
        </p:nvGrpSpPr>
        <p:grpSpPr bwMode="auto">
          <a:xfrm>
            <a:off x="5287963" y="3051175"/>
            <a:ext cx="3100387" cy="2730500"/>
            <a:chOff x="3331" y="1922"/>
            <a:chExt cx="1953" cy="1720"/>
          </a:xfrm>
        </p:grpSpPr>
        <p:grpSp>
          <p:nvGrpSpPr>
            <p:cNvPr id="12303" name="Group 15">
              <a:extLst>
                <a:ext uri="{FF2B5EF4-FFF2-40B4-BE49-F238E27FC236}">
                  <a16:creationId xmlns:a16="http://schemas.microsoft.com/office/drawing/2014/main" id="{FF67BC5D-0AF6-C8A6-12CD-23C0FFC53C6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31" y="2149"/>
              <a:ext cx="1461" cy="885"/>
              <a:chOff x="3331" y="2149"/>
              <a:chExt cx="1461" cy="885"/>
            </a:xfrm>
          </p:grpSpPr>
          <p:grpSp>
            <p:nvGrpSpPr>
              <p:cNvPr id="12293" name="Group 5">
                <a:extLst>
                  <a:ext uri="{FF2B5EF4-FFF2-40B4-BE49-F238E27FC236}">
                    <a16:creationId xmlns:a16="http://schemas.microsoft.com/office/drawing/2014/main" id="{42911375-436C-0355-BEB3-FD248BDD2F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31" y="2495"/>
                <a:ext cx="1461" cy="539"/>
                <a:chOff x="3331" y="2495"/>
                <a:chExt cx="1461" cy="539"/>
              </a:xfrm>
            </p:grpSpPr>
            <p:sp>
              <p:nvSpPr>
                <p:cNvPr id="12291" name="Oval 3">
                  <a:extLst>
                    <a:ext uri="{FF2B5EF4-FFF2-40B4-BE49-F238E27FC236}">
                      <a16:creationId xmlns:a16="http://schemas.microsoft.com/office/drawing/2014/main" id="{63BB4987-BA93-6879-634B-FABF0B87F5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1" y="2522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292" name="Oval 4">
                  <a:extLst>
                    <a:ext uri="{FF2B5EF4-FFF2-40B4-BE49-F238E27FC236}">
                      <a16:creationId xmlns:a16="http://schemas.microsoft.com/office/drawing/2014/main" id="{FD17D3CB-FE24-6903-8378-C27E9284F6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31" y="2495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296" name="Group 8">
                <a:extLst>
                  <a:ext uri="{FF2B5EF4-FFF2-40B4-BE49-F238E27FC236}">
                    <a16:creationId xmlns:a16="http://schemas.microsoft.com/office/drawing/2014/main" id="{93601806-5C7E-5B7E-ED47-27B45A55652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362" y="2149"/>
                <a:ext cx="536" cy="671"/>
                <a:chOff x="3362" y="2149"/>
                <a:chExt cx="536" cy="671"/>
              </a:xfrm>
            </p:grpSpPr>
            <p:sp>
              <p:nvSpPr>
                <p:cNvPr id="12294" name="AutoShape 6">
                  <a:extLst>
                    <a:ext uri="{FF2B5EF4-FFF2-40B4-BE49-F238E27FC236}">
                      <a16:creationId xmlns:a16="http://schemas.microsoft.com/office/drawing/2014/main" id="{DB3E5E81-0F54-9040-7FCC-9638AD2387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313" y="2277"/>
                  <a:ext cx="592" cy="494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295" name="Rectangle 7">
                  <a:extLst>
                    <a:ext uri="{FF2B5EF4-FFF2-40B4-BE49-F238E27FC236}">
                      <a16:creationId xmlns:a16="http://schemas.microsoft.com/office/drawing/2014/main" id="{83337975-53B5-96F7-DC17-40D37D281E1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3846" y="2149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301" name="Group 13">
                <a:extLst>
                  <a:ext uri="{FF2B5EF4-FFF2-40B4-BE49-F238E27FC236}">
                    <a16:creationId xmlns:a16="http://schemas.microsoft.com/office/drawing/2014/main" id="{1B295C6D-E43E-7986-804C-A59C20C574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997" y="2671"/>
                <a:ext cx="238" cy="73"/>
                <a:chOff x="3997" y="2671"/>
                <a:chExt cx="238" cy="73"/>
              </a:xfrm>
            </p:grpSpPr>
            <p:grpSp>
              <p:nvGrpSpPr>
                <p:cNvPr id="12299" name="Group 11">
                  <a:extLst>
                    <a:ext uri="{FF2B5EF4-FFF2-40B4-BE49-F238E27FC236}">
                      <a16:creationId xmlns:a16="http://schemas.microsoft.com/office/drawing/2014/main" id="{4236F45E-AB8B-5ACA-92A5-CEC6C1C4AD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98" y="2671"/>
                  <a:ext cx="237" cy="73"/>
                  <a:chOff x="3998" y="2671"/>
                  <a:chExt cx="237" cy="73"/>
                </a:xfrm>
              </p:grpSpPr>
              <p:sp>
                <p:nvSpPr>
                  <p:cNvPr id="12297" name="Arc 9">
                    <a:extLst>
                      <a:ext uri="{FF2B5EF4-FFF2-40B4-BE49-F238E27FC236}">
                        <a16:creationId xmlns:a16="http://schemas.microsoft.com/office/drawing/2014/main" id="{5C8F51DB-0B94-BA5A-1CE9-883928A02F7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98" y="2671"/>
                    <a:ext cx="119" cy="73"/>
                  </a:xfrm>
                  <a:custGeom>
                    <a:avLst/>
                    <a:gdLst>
                      <a:gd name="G0" fmla="+- 21600 0 0"/>
                      <a:gd name="G1" fmla="+- 21599 0 0"/>
                      <a:gd name="G2" fmla="+- 21600 0 0"/>
                      <a:gd name="T0" fmla="*/ 0 w 21600"/>
                      <a:gd name="T1" fmla="*/ 21599 h 21599"/>
                      <a:gd name="T2" fmla="*/ 21418 w 21600"/>
                      <a:gd name="T3" fmla="*/ 0 h 21599"/>
                      <a:gd name="T4" fmla="*/ 21600 w 21600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2298" name="Arc 10">
                    <a:extLst>
                      <a:ext uri="{FF2B5EF4-FFF2-40B4-BE49-F238E27FC236}">
                        <a16:creationId xmlns:a16="http://schemas.microsoft.com/office/drawing/2014/main" id="{E42D089F-8885-1BC0-B193-1528B3B8D27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16" y="2671"/>
                    <a:ext cx="119" cy="73"/>
                  </a:xfrm>
                  <a:custGeom>
                    <a:avLst/>
                    <a:gdLst>
                      <a:gd name="G0" fmla="+- 182 0 0"/>
                      <a:gd name="G1" fmla="+- 21600 0 0"/>
                      <a:gd name="G2" fmla="+- 21600 0 0"/>
                      <a:gd name="T0" fmla="*/ 0 w 21782"/>
                      <a:gd name="T1" fmla="*/ 1 h 21600"/>
                      <a:gd name="T2" fmla="*/ 21782 w 21782"/>
                      <a:gd name="T3" fmla="*/ 21600 h 21600"/>
                      <a:gd name="T4" fmla="*/ 182 w 21782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2300" name="Line 12">
                  <a:extLst>
                    <a:ext uri="{FF2B5EF4-FFF2-40B4-BE49-F238E27FC236}">
                      <a16:creationId xmlns:a16="http://schemas.microsoft.com/office/drawing/2014/main" id="{E35F86C1-09D1-7387-33DE-446E50A33C1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3997" y="2743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2302" name="Line 14">
                <a:extLst>
                  <a:ext uri="{FF2B5EF4-FFF2-40B4-BE49-F238E27FC236}">
                    <a16:creationId xmlns:a16="http://schemas.microsoft.com/office/drawing/2014/main" id="{CBB58E52-66F2-AB06-9083-BFE45E2533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3933" y="2723"/>
                <a:ext cx="69" cy="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2314" name="Group 26">
              <a:extLst>
                <a:ext uri="{FF2B5EF4-FFF2-40B4-BE49-F238E27FC236}">
                  <a16:creationId xmlns:a16="http://schemas.microsoft.com/office/drawing/2014/main" id="{3022D8F7-A18D-1935-F432-8EE26AC533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48" y="1922"/>
              <a:ext cx="1136" cy="1720"/>
              <a:chOff x="4148" y="1922"/>
              <a:chExt cx="1136" cy="1720"/>
            </a:xfrm>
          </p:grpSpPr>
          <p:sp>
            <p:nvSpPr>
              <p:cNvPr id="12304" name="Line 16">
                <a:extLst>
                  <a:ext uri="{FF2B5EF4-FFF2-40B4-BE49-F238E27FC236}">
                    <a16:creationId xmlns:a16="http://schemas.microsoft.com/office/drawing/2014/main" id="{95B2A8E7-4A59-FB52-E358-7D2AE99650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60" y="2970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5" name="Line 17">
                <a:extLst>
                  <a:ext uri="{FF2B5EF4-FFF2-40B4-BE49-F238E27FC236}">
                    <a16:creationId xmlns:a16="http://schemas.microsoft.com/office/drawing/2014/main" id="{97BED700-3845-7AA3-F3C0-5B6D79595E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660" y="3114"/>
                <a:ext cx="336" cy="5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6" name="Line 18">
                <a:extLst>
                  <a:ext uri="{FF2B5EF4-FFF2-40B4-BE49-F238E27FC236}">
                    <a16:creationId xmlns:a16="http://schemas.microsoft.com/office/drawing/2014/main" id="{6E410178-340D-CF00-8A01-1DB2CA2C65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665" y="2346"/>
                <a:ext cx="283" cy="4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7" name="Line 19">
                <a:extLst>
                  <a:ext uri="{FF2B5EF4-FFF2-40B4-BE49-F238E27FC236}">
                    <a16:creationId xmlns:a16="http://schemas.microsoft.com/office/drawing/2014/main" id="{FBEE80E1-E1C5-C7E3-DCAA-60C02AB7D02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598" y="2550"/>
                <a:ext cx="60" cy="22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8" name="Line 20">
                <a:extLst>
                  <a:ext uri="{FF2B5EF4-FFF2-40B4-BE49-F238E27FC236}">
                    <a16:creationId xmlns:a16="http://schemas.microsoft.com/office/drawing/2014/main" id="{ABBC9CF2-DA47-0957-910B-6822A7773C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530" y="2340"/>
                <a:ext cx="90" cy="24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09" name="Arc 21">
                <a:extLst>
                  <a:ext uri="{FF2B5EF4-FFF2-40B4-BE49-F238E27FC236}">
                    <a16:creationId xmlns:a16="http://schemas.microsoft.com/office/drawing/2014/main" id="{688D34EF-0A9F-A93B-A705-974AADA4DC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6" y="2118"/>
                <a:ext cx="542" cy="365"/>
              </a:xfrm>
              <a:custGeom>
                <a:avLst/>
                <a:gdLst>
                  <a:gd name="G0" fmla="+- 0 0 0"/>
                  <a:gd name="G1" fmla="+- 18640 0 0"/>
                  <a:gd name="G2" fmla="+- 21600 0 0"/>
                  <a:gd name="T0" fmla="*/ 10914 w 20307"/>
                  <a:gd name="T1" fmla="*/ 0 h 18640"/>
                  <a:gd name="T2" fmla="*/ 20307 w 20307"/>
                  <a:gd name="T3" fmla="*/ 11280 h 18640"/>
                  <a:gd name="T4" fmla="*/ 0 w 20307"/>
                  <a:gd name="T5" fmla="*/ 18640 h 18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7" h="18640" fill="none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</a:path>
                  <a:path w="20307" h="18640" stroke="0" extrusionOk="0">
                    <a:moveTo>
                      <a:pt x="10913" y="0"/>
                    </a:moveTo>
                    <a:cubicBezTo>
                      <a:pt x="15265" y="2548"/>
                      <a:pt x="18588" y="6538"/>
                      <a:pt x="20307" y="11279"/>
                    </a:cubicBezTo>
                    <a:lnTo>
                      <a:pt x="0" y="1864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0" name="Oval 22">
                <a:extLst>
                  <a:ext uri="{FF2B5EF4-FFF2-40B4-BE49-F238E27FC236}">
                    <a16:creationId xmlns:a16="http://schemas.microsoft.com/office/drawing/2014/main" id="{F6AC74E4-DA29-947A-D6B5-39048F5188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24" y="1922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1" name="Line 23">
                <a:extLst>
                  <a:ext uri="{FF2B5EF4-FFF2-40B4-BE49-F238E27FC236}">
                    <a16:creationId xmlns:a16="http://schemas.microsoft.com/office/drawing/2014/main" id="{FB16813D-9F4E-107F-2B9D-A1931ED01BE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049" y="2335"/>
                <a:ext cx="93" cy="20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2" name="Line 24">
                <a:extLst>
                  <a:ext uri="{FF2B5EF4-FFF2-40B4-BE49-F238E27FC236}">
                    <a16:creationId xmlns:a16="http://schemas.microsoft.com/office/drawing/2014/main" id="{73249688-9B95-24C7-0E09-CCB9013C42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40" y="2538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13" name="Line 25">
                <a:extLst>
                  <a:ext uri="{FF2B5EF4-FFF2-40B4-BE49-F238E27FC236}">
                    <a16:creationId xmlns:a16="http://schemas.microsoft.com/office/drawing/2014/main" id="{B3976A2B-24A8-AA63-BB47-093020AB93B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48" y="2580"/>
                <a:ext cx="382" cy="8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12339" name="Group 51">
            <a:extLst>
              <a:ext uri="{FF2B5EF4-FFF2-40B4-BE49-F238E27FC236}">
                <a16:creationId xmlns:a16="http://schemas.microsoft.com/office/drawing/2014/main" id="{D20B3FD5-25B2-E39A-4A46-400C504F592B}"/>
              </a:ext>
            </a:extLst>
          </p:cNvPr>
          <p:cNvGrpSpPr>
            <a:grpSpLocks/>
          </p:cNvGrpSpPr>
          <p:nvPr/>
        </p:nvGrpSpPr>
        <p:grpSpPr bwMode="auto">
          <a:xfrm>
            <a:off x="596900" y="2782888"/>
            <a:ext cx="2616200" cy="3111500"/>
            <a:chOff x="376" y="1753"/>
            <a:chExt cx="1648" cy="1960"/>
          </a:xfrm>
        </p:grpSpPr>
        <p:grpSp>
          <p:nvGrpSpPr>
            <p:cNvPr id="12328" name="Group 40">
              <a:extLst>
                <a:ext uri="{FF2B5EF4-FFF2-40B4-BE49-F238E27FC236}">
                  <a16:creationId xmlns:a16="http://schemas.microsoft.com/office/drawing/2014/main" id="{F9F5D5CA-1613-3A70-CD9D-53C74AA5549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" y="2134"/>
              <a:ext cx="1461" cy="885"/>
              <a:chOff x="563" y="2134"/>
              <a:chExt cx="1461" cy="885"/>
            </a:xfrm>
          </p:grpSpPr>
          <p:grpSp>
            <p:nvGrpSpPr>
              <p:cNvPr id="12318" name="Group 30">
                <a:extLst>
                  <a:ext uri="{FF2B5EF4-FFF2-40B4-BE49-F238E27FC236}">
                    <a16:creationId xmlns:a16="http://schemas.microsoft.com/office/drawing/2014/main" id="{93E48902-8CE0-61DF-C428-A5CC70D9E2B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3" y="2480"/>
                <a:ext cx="1461" cy="539"/>
                <a:chOff x="563" y="2480"/>
                <a:chExt cx="1461" cy="539"/>
              </a:xfrm>
            </p:grpSpPr>
            <p:sp>
              <p:nvSpPr>
                <p:cNvPr id="12316" name="Oval 28">
                  <a:extLst>
                    <a:ext uri="{FF2B5EF4-FFF2-40B4-BE49-F238E27FC236}">
                      <a16:creationId xmlns:a16="http://schemas.microsoft.com/office/drawing/2014/main" id="{AFE1641E-30A4-AB36-5A2E-F6819274DC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" y="2507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17" name="Oval 29">
                  <a:extLst>
                    <a:ext uri="{FF2B5EF4-FFF2-40B4-BE49-F238E27FC236}">
                      <a16:creationId xmlns:a16="http://schemas.microsoft.com/office/drawing/2014/main" id="{8AE80383-0D45-1CA9-FF58-D9F9E9F81A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" y="2480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321" name="Group 33">
                <a:extLst>
                  <a:ext uri="{FF2B5EF4-FFF2-40B4-BE49-F238E27FC236}">
                    <a16:creationId xmlns:a16="http://schemas.microsoft.com/office/drawing/2014/main" id="{7EAB3FAA-4A4B-D115-E67F-ACCE659381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57" y="2134"/>
                <a:ext cx="535" cy="671"/>
                <a:chOff x="1457" y="2134"/>
                <a:chExt cx="535" cy="671"/>
              </a:xfrm>
            </p:grpSpPr>
            <p:sp>
              <p:nvSpPr>
                <p:cNvPr id="12319" name="AutoShape 31">
                  <a:extLst>
                    <a:ext uri="{FF2B5EF4-FFF2-40B4-BE49-F238E27FC236}">
                      <a16:creationId xmlns:a16="http://schemas.microsoft.com/office/drawing/2014/main" id="{8BFC3558-721B-D8B4-BA79-2104388A13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449" y="2262"/>
                  <a:ext cx="592" cy="494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2320" name="Rectangle 32">
                  <a:extLst>
                    <a:ext uri="{FF2B5EF4-FFF2-40B4-BE49-F238E27FC236}">
                      <a16:creationId xmlns:a16="http://schemas.microsoft.com/office/drawing/2014/main" id="{DF817BC8-9164-97C8-4D54-F9BC0BCB6B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457" y="2134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12326" name="Group 38">
                <a:extLst>
                  <a:ext uri="{FF2B5EF4-FFF2-40B4-BE49-F238E27FC236}">
                    <a16:creationId xmlns:a16="http://schemas.microsoft.com/office/drawing/2014/main" id="{349F30BC-7BCB-234D-3833-18E390E076F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3" y="2837"/>
                <a:ext cx="238" cy="73"/>
                <a:chOff x="933" y="2837"/>
                <a:chExt cx="238" cy="73"/>
              </a:xfrm>
            </p:grpSpPr>
            <p:grpSp>
              <p:nvGrpSpPr>
                <p:cNvPr id="12324" name="Group 36">
                  <a:extLst>
                    <a:ext uri="{FF2B5EF4-FFF2-40B4-BE49-F238E27FC236}">
                      <a16:creationId xmlns:a16="http://schemas.microsoft.com/office/drawing/2014/main" id="{24CA3038-5F3F-001C-0FA1-E9BC7CEE6B0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34" y="2837"/>
                  <a:ext cx="237" cy="73"/>
                  <a:chOff x="934" y="2837"/>
                  <a:chExt cx="237" cy="73"/>
                </a:xfrm>
              </p:grpSpPr>
              <p:sp>
                <p:nvSpPr>
                  <p:cNvPr id="12322" name="Arc 34">
                    <a:extLst>
                      <a:ext uri="{FF2B5EF4-FFF2-40B4-BE49-F238E27FC236}">
                        <a16:creationId xmlns:a16="http://schemas.microsoft.com/office/drawing/2014/main" id="{81369FBB-BC1E-71F6-AC00-0357B0E8D0C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2" y="2837"/>
                    <a:ext cx="119" cy="73"/>
                  </a:xfrm>
                  <a:custGeom>
                    <a:avLst/>
                    <a:gdLst>
                      <a:gd name="G0" fmla="+- 182 0 0"/>
                      <a:gd name="G1" fmla="+- 21600 0 0"/>
                      <a:gd name="G2" fmla="+- 21600 0 0"/>
                      <a:gd name="T0" fmla="*/ 0 w 21782"/>
                      <a:gd name="T1" fmla="*/ 1 h 21600"/>
                      <a:gd name="T2" fmla="*/ 21782 w 21782"/>
                      <a:gd name="T3" fmla="*/ 21600 h 21600"/>
                      <a:gd name="T4" fmla="*/ 182 w 21782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2323" name="Arc 35">
                    <a:extLst>
                      <a:ext uri="{FF2B5EF4-FFF2-40B4-BE49-F238E27FC236}">
                        <a16:creationId xmlns:a16="http://schemas.microsoft.com/office/drawing/2014/main" id="{D7333533-0FB9-5F24-44EC-BAD65F4115E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4" y="2837"/>
                    <a:ext cx="119" cy="73"/>
                  </a:xfrm>
                  <a:custGeom>
                    <a:avLst/>
                    <a:gdLst>
                      <a:gd name="G0" fmla="+- 21600 0 0"/>
                      <a:gd name="G1" fmla="+- 21599 0 0"/>
                      <a:gd name="G2" fmla="+- 21600 0 0"/>
                      <a:gd name="T0" fmla="*/ 0 w 21600"/>
                      <a:gd name="T1" fmla="*/ 21599 h 21599"/>
                      <a:gd name="T2" fmla="*/ 21418 w 21600"/>
                      <a:gd name="T3" fmla="*/ 0 h 21599"/>
                      <a:gd name="T4" fmla="*/ 21600 w 21600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12325" name="Line 37">
                  <a:extLst>
                    <a:ext uri="{FF2B5EF4-FFF2-40B4-BE49-F238E27FC236}">
                      <a16:creationId xmlns:a16="http://schemas.microsoft.com/office/drawing/2014/main" id="{E6BF626D-867A-C899-C6D8-A9CB6D2C03A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33" y="2909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2327" name="Freeform 39">
                <a:extLst>
                  <a:ext uri="{FF2B5EF4-FFF2-40B4-BE49-F238E27FC236}">
                    <a16:creationId xmlns:a16="http://schemas.microsoft.com/office/drawing/2014/main" id="{DCCE5F80-45CE-1A25-70B9-72366E5DCA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5" y="2769"/>
                <a:ext cx="661" cy="128"/>
              </a:xfrm>
              <a:custGeom>
                <a:avLst/>
                <a:gdLst>
                  <a:gd name="T0" fmla="*/ 0 w 661"/>
                  <a:gd name="T1" fmla="*/ 127 h 128"/>
                  <a:gd name="T2" fmla="*/ 30 w 661"/>
                  <a:gd name="T3" fmla="*/ 120 h 128"/>
                  <a:gd name="T4" fmla="*/ 82 w 661"/>
                  <a:gd name="T5" fmla="*/ 120 h 128"/>
                  <a:gd name="T6" fmla="*/ 112 w 661"/>
                  <a:gd name="T7" fmla="*/ 120 h 128"/>
                  <a:gd name="T8" fmla="*/ 142 w 661"/>
                  <a:gd name="T9" fmla="*/ 127 h 128"/>
                  <a:gd name="T10" fmla="*/ 165 w 661"/>
                  <a:gd name="T11" fmla="*/ 127 h 128"/>
                  <a:gd name="T12" fmla="*/ 202 w 661"/>
                  <a:gd name="T13" fmla="*/ 127 h 128"/>
                  <a:gd name="T14" fmla="*/ 232 w 661"/>
                  <a:gd name="T15" fmla="*/ 127 h 128"/>
                  <a:gd name="T16" fmla="*/ 255 w 661"/>
                  <a:gd name="T17" fmla="*/ 127 h 128"/>
                  <a:gd name="T18" fmla="*/ 285 w 661"/>
                  <a:gd name="T19" fmla="*/ 127 h 128"/>
                  <a:gd name="T20" fmla="*/ 307 w 661"/>
                  <a:gd name="T21" fmla="*/ 127 h 128"/>
                  <a:gd name="T22" fmla="*/ 337 w 661"/>
                  <a:gd name="T23" fmla="*/ 120 h 128"/>
                  <a:gd name="T24" fmla="*/ 360 w 661"/>
                  <a:gd name="T25" fmla="*/ 120 h 128"/>
                  <a:gd name="T26" fmla="*/ 382 w 661"/>
                  <a:gd name="T27" fmla="*/ 112 h 128"/>
                  <a:gd name="T28" fmla="*/ 405 w 661"/>
                  <a:gd name="T29" fmla="*/ 105 h 128"/>
                  <a:gd name="T30" fmla="*/ 427 w 661"/>
                  <a:gd name="T31" fmla="*/ 82 h 128"/>
                  <a:gd name="T32" fmla="*/ 450 w 661"/>
                  <a:gd name="T33" fmla="*/ 60 h 128"/>
                  <a:gd name="T34" fmla="*/ 480 w 661"/>
                  <a:gd name="T35" fmla="*/ 52 h 128"/>
                  <a:gd name="T36" fmla="*/ 502 w 661"/>
                  <a:gd name="T37" fmla="*/ 45 h 128"/>
                  <a:gd name="T38" fmla="*/ 555 w 661"/>
                  <a:gd name="T39" fmla="*/ 30 h 128"/>
                  <a:gd name="T40" fmla="*/ 577 w 661"/>
                  <a:gd name="T41" fmla="*/ 22 h 128"/>
                  <a:gd name="T42" fmla="*/ 600 w 661"/>
                  <a:gd name="T43" fmla="*/ 22 h 128"/>
                  <a:gd name="T44" fmla="*/ 622 w 661"/>
                  <a:gd name="T45" fmla="*/ 15 h 128"/>
                  <a:gd name="T46" fmla="*/ 645 w 661"/>
                  <a:gd name="T47" fmla="*/ 0 h 128"/>
                  <a:gd name="T48" fmla="*/ 660 w 661"/>
                  <a:gd name="T4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61" h="128">
                    <a:moveTo>
                      <a:pt x="0" y="127"/>
                    </a:moveTo>
                    <a:lnTo>
                      <a:pt x="30" y="120"/>
                    </a:lnTo>
                    <a:lnTo>
                      <a:pt x="82" y="120"/>
                    </a:lnTo>
                    <a:lnTo>
                      <a:pt x="112" y="120"/>
                    </a:lnTo>
                    <a:lnTo>
                      <a:pt x="142" y="127"/>
                    </a:lnTo>
                    <a:lnTo>
                      <a:pt x="165" y="127"/>
                    </a:lnTo>
                    <a:lnTo>
                      <a:pt x="202" y="127"/>
                    </a:lnTo>
                    <a:lnTo>
                      <a:pt x="232" y="127"/>
                    </a:lnTo>
                    <a:lnTo>
                      <a:pt x="255" y="127"/>
                    </a:lnTo>
                    <a:lnTo>
                      <a:pt x="285" y="127"/>
                    </a:lnTo>
                    <a:lnTo>
                      <a:pt x="307" y="127"/>
                    </a:lnTo>
                    <a:lnTo>
                      <a:pt x="337" y="120"/>
                    </a:lnTo>
                    <a:lnTo>
                      <a:pt x="360" y="120"/>
                    </a:lnTo>
                    <a:lnTo>
                      <a:pt x="382" y="112"/>
                    </a:lnTo>
                    <a:lnTo>
                      <a:pt x="405" y="105"/>
                    </a:lnTo>
                    <a:lnTo>
                      <a:pt x="427" y="82"/>
                    </a:lnTo>
                    <a:lnTo>
                      <a:pt x="450" y="60"/>
                    </a:lnTo>
                    <a:lnTo>
                      <a:pt x="480" y="52"/>
                    </a:lnTo>
                    <a:lnTo>
                      <a:pt x="502" y="45"/>
                    </a:lnTo>
                    <a:lnTo>
                      <a:pt x="555" y="30"/>
                    </a:lnTo>
                    <a:lnTo>
                      <a:pt x="577" y="22"/>
                    </a:lnTo>
                    <a:lnTo>
                      <a:pt x="600" y="22"/>
                    </a:lnTo>
                    <a:lnTo>
                      <a:pt x="622" y="15"/>
                    </a:lnTo>
                    <a:lnTo>
                      <a:pt x="645" y="0"/>
                    </a:lnTo>
                    <a:lnTo>
                      <a:pt x="66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12338" name="Group 50">
              <a:extLst>
                <a:ext uri="{FF2B5EF4-FFF2-40B4-BE49-F238E27FC236}">
                  <a16:creationId xmlns:a16="http://schemas.microsoft.com/office/drawing/2014/main" id="{9DF7EAB8-3017-C54B-B92E-1A9F720C534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" y="1753"/>
              <a:ext cx="1056" cy="1960"/>
              <a:chOff x="376" y="1753"/>
              <a:chExt cx="1056" cy="1960"/>
            </a:xfrm>
          </p:grpSpPr>
          <p:sp>
            <p:nvSpPr>
              <p:cNvPr id="12329" name="Oval 41">
                <a:extLst>
                  <a:ext uri="{FF2B5EF4-FFF2-40B4-BE49-F238E27FC236}">
                    <a16:creationId xmlns:a16="http://schemas.microsoft.com/office/drawing/2014/main" id="{7DE64BCA-473E-F6CA-3EB7-7A8F56B8F9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1753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0" name="Line 42">
                <a:extLst>
                  <a:ext uri="{FF2B5EF4-FFF2-40B4-BE49-F238E27FC236}">
                    <a16:creationId xmlns:a16="http://schemas.microsoft.com/office/drawing/2014/main" id="{968A9167-D3DE-5BD7-E408-2E2FDB6C9F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" y="2993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1" name="Line 43">
                <a:extLst>
                  <a:ext uri="{FF2B5EF4-FFF2-40B4-BE49-F238E27FC236}">
                    <a16:creationId xmlns:a16="http://schemas.microsoft.com/office/drawing/2014/main" id="{78D612EE-343B-7DD0-F71E-C0AFC99952B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1" y="3133"/>
                <a:ext cx="431" cy="5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2" name="Line 44">
                <a:extLst>
                  <a:ext uri="{FF2B5EF4-FFF2-40B4-BE49-F238E27FC236}">
                    <a16:creationId xmlns:a16="http://schemas.microsoft.com/office/drawing/2014/main" id="{FD39F3B8-D461-1189-7CA8-47AC9BB676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" y="2321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3" name="Line 45">
                <a:extLst>
                  <a:ext uri="{FF2B5EF4-FFF2-40B4-BE49-F238E27FC236}">
                    <a16:creationId xmlns:a16="http://schemas.microsoft.com/office/drawing/2014/main" id="{F0D18A8E-BB21-897D-D80A-6F2A9D9A9FC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2" y="2753"/>
                <a:ext cx="363" cy="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4" name="Line 46">
                <a:extLst>
                  <a:ext uri="{FF2B5EF4-FFF2-40B4-BE49-F238E27FC236}">
                    <a16:creationId xmlns:a16="http://schemas.microsoft.com/office/drawing/2014/main" id="{0994ED3A-756D-F330-1F79-70F13361BE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2" y="2225"/>
                <a:ext cx="144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5" name="Arc 47">
                <a:extLst>
                  <a:ext uri="{FF2B5EF4-FFF2-40B4-BE49-F238E27FC236}">
                    <a16:creationId xmlns:a16="http://schemas.microsoft.com/office/drawing/2014/main" id="{50DA0F72-F06E-662A-EEDF-82BECFB15D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" y="2089"/>
                <a:ext cx="192" cy="473"/>
              </a:xfrm>
              <a:custGeom>
                <a:avLst/>
                <a:gdLst>
                  <a:gd name="G0" fmla="+- 20306 0 0"/>
                  <a:gd name="G1" fmla="+- 18842 0 0"/>
                  <a:gd name="G2" fmla="+- 21600 0 0"/>
                  <a:gd name="T0" fmla="*/ 0 w 20306"/>
                  <a:gd name="T1" fmla="*/ 11478 h 18842"/>
                  <a:gd name="T2" fmla="*/ 9745 w 20306"/>
                  <a:gd name="T3" fmla="*/ 0 h 18842"/>
                  <a:gd name="T4" fmla="*/ 20306 w 20306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6" h="18842" fill="none" extrusionOk="0">
                    <a:moveTo>
                      <a:pt x="0" y="11478"/>
                    </a:moveTo>
                    <a:cubicBezTo>
                      <a:pt x="1766" y="6607"/>
                      <a:pt x="5225" y="2533"/>
                      <a:pt x="9744" y="-1"/>
                    </a:cubicBezTo>
                  </a:path>
                  <a:path w="20306" h="18842" stroke="0" extrusionOk="0">
                    <a:moveTo>
                      <a:pt x="0" y="11478"/>
                    </a:moveTo>
                    <a:cubicBezTo>
                      <a:pt x="1766" y="6607"/>
                      <a:pt x="5225" y="2533"/>
                      <a:pt x="9744" y="-1"/>
                    </a:cubicBezTo>
                    <a:lnTo>
                      <a:pt x="20306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6" name="Line 48">
                <a:extLst>
                  <a:ext uri="{FF2B5EF4-FFF2-40B4-BE49-F238E27FC236}">
                    <a16:creationId xmlns:a16="http://schemas.microsoft.com/office/drawing/2014/main" id="{382EF217-DE14-4C6E-A10F-07076012AB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6" y="2363"/>
                <a:ext cx="106" cy="63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2337" name="Line 49">
                <a:extLst>
                  <a:ext uri="{FF2B5EF4-FFF2-40B4-BE49-F238E27FC236}">
                    <a16:creationId xmlns:a16="http://schemas.microsoft.com/office/drawing/2014/main" id="{65082CA4-CD1F-5836-8D55-F15D64989F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" y="2513"/>
                <a:ext cx="14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12340" name="Freeform 52">
            <a:extLst>
              <a:ext uri="{FF2B5EF4-FFF2-40B4-BE49-F238E27FC236}">
                <a16:creationId xmlns:a16="http://schemas.microsoft.com/office/drawing/2014/main" id="{FEF423F5-0E68-89F7-DA9B-D47DD54EB5EE}"/>
              </a:ext>
            </a:extLst>
          </p:cNvPr>
          <p:cNvSpPr>
            <a:spLocks/>
          </p:cNvSpPr>
          <p:nvPr/>
        </p:nvSpPr>
        <p:spPr bwMode="auto">
          <a:xfrm>
            <a:off x="4035425" y="1455738"/>
            <a:ext cx="382588" cy="5073650"/>
          </a:xfrm>
          <a:custGeom>
            <a:avLst/>
            <a:gdLst>
              <a:gd name="T0" fmla="*/ 90 w 241"/>
              <a:gd name="T1" fmla="*/ 3195 h 3196"/>
              <a:gd name="T2" fmla="*/ 195 w 241"/>
              <a:gd name="T3" fmla="*/ 2333 h 3196"/>
              <a:gd name="T4" fmla="*/ 63 w 241"/>
              <a:gd name="T5" fmla="*/ 2333 h 3196"/>
              <a:gd name="T6" fmla="*/ 231 w 241"/>
              <a:gd name="T7" fmla="*/ 1425 h 3196"/>
              <a:gd name="T8" fmla="*/ 6 w 241"/>
              <a:gd name="T9" fmla="*/ 1455 h 3196"/>
              <a:gd name="T10" fmla="*/ 216 w 241"/>
              <a:gd name="T11" fmla="*/ 705 h 3196"/>
              <a:gd name="T12" fmla="*/ 0 w 241"/>
              <a:gd name="T13" fmla="*/ 682 h 3196"/>
              <a:gd name="T14" fmla="*/ 240 w 241"/>
              <a:gd name="T15" fmla="*/ 0 h 3196"/>
              <a:gd name="T16" fmla="*/ 234 w 241"/>
              <a:gd name="T17" fmla="*/ 7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12341" name="Line 53">
            <a:extLst>
              <a:ext uri="{FF2B5EF4-FFF2-40B4-BE49-F238E27FC236}">
                <a16:creationId xmlns:a16="http://schemas.microsoft.com/office/drawing/2014/main" id="{86CA90B5-081B-1C37-6967-675CA1098EC1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5950" y="4114800"/>
            <a:ext cx="217805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90B4D91F-E316-EFDD-DB3C-DF22146879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Our View of Groupware</a:t>
            </a:r>
          </a:p>
        </p:txBody>
      </p:sp>
      <p:grpSp>
        <p:nvGrpSpPr>
          <p:cNvPr id="14347" name="Group 11">
            <a:extLst>
              <a:ext uri="{FF2B5EF4-FFF2-40B4-BE49-F238E27FC236}">
                <a16:creationId xmlns:a16="http://schemas.microsoft.com/office/drawing/2014/main" id="{DC7AB487-769E-BF68-0B14-EBA4A0A06076}"/>
              </a:ext>
            </a:extLst>
          </p:cNvPr>
          <p:cNvGrpSpPr>
            <a:grpSpLocks/>
          </p:cNvGrpSpPr>
          <p:nvPr/>
        </p:nvGrpSpPr>
        <p:grpSpPr bwMode="auto">
          <a:xfrm>
            <a:off x="238125" y="1866900"/>
            <a:ext cx="5014913" cy="3763963"/>
            <a:chOff x="150" y="1176"/>
            <a:chExt cx="3159" cy="2371"/>
          </a:xfrm>
        </p:grpSpPr>
        <p:grpSp>
          <p:nvGrpSpPr>
            <p:cNvPr id="14345" name="Group 9">
              <a:extLst>
                <a:ext uri="{FF2B5EF4-FFF2-40B4-BE49-F238E27FC236}">
                  <a16:creationId xmlns:a16="http://schemas.microsoft.com/office/drawing/2014/main" id="{60F65FCA-C035-3D32-B0F4-E7BB8747BBD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0" y="1176"/>
              <a:ext cx="3159" cy="2371"/>
              <a:chOff x="150" y="1176"/>
              <a:chExt cx="3159" cy="2371"/>
            </a:xfrm>
          </p:grpSpPr>
          <p:sp>
            <p:nvSpPr>
              <p:cNvPr id="14339" name="AutoShape 3">
                <a:extLst>
                  <a:ext uri="{FF2B5EF4-FFF2-40B4-BE49-F238E27FC236}">
                    <a16:creationId xmlns:a16="http://schemas.microsoft.com/office/drawing/2014/main" id="{61ACBA4F-BF0B-5646-E991-FF96ABF613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0" y="1184"/>
                <a:ext cx="3159" cy="2363"/>
              </a:xfrm>
              <a:prstGeom prst="triangle">
                <a:avLst>
                  <a:gd name="adj" fmla="val 49995"/>
                </a:avLst>
              </a:prstGeom>
              <a:solidFill>
                <a:srgbClr val="33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14342" name="Group 6">
                <a:extLst>
                  <a:ext uri="{FF2B5EF4-FFF2-40B4-BE49-F238E27FC236}">
                    <a16:creationId xmlns:a16="http://schemas.microsoft.com/office/drawing/2014/main" id="{39722A67-E1E6-C8FF-234B-C5A0DC36594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6" y="1193"/>
                <a:ext cx="2408" cy="1791"/>
                <a:chOff x="526" y="1193"/>
                <a:chExt cx="2408" cy="1791"/>
              </a:xfrm>
            </p:grpSpPr>
            <p:sp>
              <p:nvSpPr>
                <p:cNvPr id="14340" name="AutoShape 4">
                  <a:extLst>
                    <a:ext uri="{FF2B5EF4-FFF2-40B4-BE49-F238E27FC236}">
                      <a16:creationId xmlns:a16="http://schemas.microsoft.com/office/drawing/2014/main" id="{E4B81663-1385-709B-197D-671A5F05E4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6" y="1193"/>
                  <a:ext cx="2408" cy="1791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4341" name="Rectangle 5">
                  <a:extLst>
                    <a:ext uri="{FF2B5EF4-FFF2-40B4-BE49-F238E27FC236}">
                      <a16:creationId xmlns:a16="http://schemas.microsoft.com/office/drawing/2014/main" id="{C3469331-2BCA-200F-0F38-B877F729EF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6" y="2504"/>
                  <a:ext cx="1584" cy="288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92075" tIns="46038" rIns="92075" bIns="46038"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altLang="LID4096">
                      <a:latin typeface="Helvetica" panose="020B0604020202020204" pitchFamily="34" charset="0"/>
                    </a:rPr>
                    <a:t>Shared artifacts</a:t>
                  </a:r>
                </a:p>
              </p:txBody>
            </p:sp>
          </p:grpSp>
          <p:sp>
            <p:nvSpPr>
              <p:cNvPr id="14343" name="AutoShape 7">
                <a:extLst>
                  <a:ext uri="{FF2B5EF4-FFF2-40B4-BE49-F238E27FC236}">
                    <a16:creationId xmlns:a16="http://schemas.microsoft.com/office/drawing/2014/main" id="{20C49923-FE41-774E-FBE7-39EEDDC6CF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2" y="1176"/>
                <a:ext cx="1598" cy="1193"/>
              </a:xfrm>
              <a:prstGeom prst="triangle">
                <a:avLst>
                  <a:gd name="adj" fmla="val 49995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4344" name="Rectangle 8">
                <a:extLst>
                  <a:ext uri="{FF2B5EF4-FFF2-40B4-BE49-F238E27FC236}">
                    <a16:creationId xmlns:a16="http://schemas.microsoft.com/office/drawing/2014/main" id="{32A85D2C-412E-C2BE-362A-2FEDE7B402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89" y="1879"/>
                <a:ext cx="1104" cy="47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92075" tIns="46038" rIns="92075" bIns="46038">
                <a:spAutoFit/>
              </a:bodyPr>
              <a:lstStyle/>
              <a:p>
                <a:pPr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LID4096">
                    <a:latin typeface="Helvetica" panose="020B0604020202020204" pitchFamily="34" charset="0"/>
                  </a:rPr>
                  <a:t>Awareness</a:t>
                </a:r>
              </a:p>
              <a:p>
                <a:r>
                  <a:rPr lang="en-US" altLang="LID4096">
                    <a:latin typeface="Helvetica" panose="020B0604020202020204" pitchFamily="34" charset="0"/>
                  </a:rPr>
                  <a:t>of others</a:t>
                </a:r>
              </a:p>
            </p:txBody>
          </p:sp>
        </p:grpSp>
        <p:sp>
          <p:nvSpPr>
            <p:cNvPr id="14346" name="Rectangle 10">
              <a:extLst>
                <a:ext uri="{FF2B5EF4-FFF2-40B4-BE49-F238E27FC236}">
                  <a16:creationId xmlns:a16="http://schemas.microsoft.com/office/drawing/2014/main" id="{AB68B729-FF93-93D6-ABA6-935526CA6B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3" y="3104"/>
              <a:ext cx="16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Communication</a:t>
              </a:r>
            </a:p>
          </p:txBody>
        </p:sp>
      </p:grpSp>
      <p:sp>
        <p:nvSpPr>
          <p:cNvPr id="14348" name="Rectangle 12">
            <a:extLst>
              <a:ext uri="{FF2B5EF4-FFF2-40B4-BE49-F238E27FC236}">
                <a16:creationId xmlns:a16="http://schemas.microsoft.com/office/drawing/2014/main" id="{CD32B67E-19FD-16DE-31C1-83C97A415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4110038"/>
            <a:ext cx="21050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Make collaboration possible</a:t>
            </a:r>
          </a:p>
        </p:txBody>
      </p:sp>
      <p:sp>
        <p:nvSpPr>
          <p:cNvPr id="14349" name="Rectangle 13">
            <a:extLst>
              <a:ext uri="{FF2B5EF4-FFF2-40B4-BE49-F238E27FC236}">
                <a16:creationId xmlns:a16="http://schemas.microsoft.com/office/drawing/2014/main" id="{5AD85E5B-8514-430F-1D3B-41EC91882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32450" y="2262188"/>
            <a:ext cx="211931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>
                <a:latin typeface="Helvetica" panose="020B0604020202020204" pitchFamily="34" charset="0"/>
              </a:rPr>
              <a:t>Allows collaboration to be natural</a:t>
            </a:r>
          </a:p>
        </p:txBody>
      </p:sp>
      <p:sp>
        <p:nvSpPr>
          <p:cNvPr id="14350" name="Line 14">
            <a:extLst>
              <a:ext uri="{FF2B5EF4-FFF2-40B4-BE49-F238E27FC236}">
                <a16:creationId xmlns:a16="http://schemas.microsoft.com/office/drawing/2014/main" id="{F979B319-09C2-D607-6A8B-53E91B63A2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3675" y="3775075"/>
            <a:ext cx="72040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D3CB20E2-9431-752A-CCB6-95BB275254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Kinds of Awareness</a:t>
            </a:r>
          </a:p>
        </p:txBody>
      </p:sp>
      <p:grpSp>
        <p:nvGrpSpPr>
          <p:cNvPr id="16395" name="Group 11">
            <a:extLst>
              <a:ext uri="{FF2B5EF4-FFF2-40B4-BE49-F238E27FC236}">
                <a16:creationId xmlns:a16="http://schemas.microsoft.com/office/drawing/2014/main" id="{A40FA834-CA09-9B85-D32A-ABEFCF9FDE60}"/>
              </a:ext>
            </a:extLst>
          </p:cNvPr>
          <p:cNvGrpSpPr>
            <a:grpSpLocks/>
          </p:cNvGrpSpPr>
          <p:nvPr/>
        </p:nvGrpSpPr>
        <p:grpSpPr bwMode="auto">
          <a:xfrm>
            <a:off x="1517650" y="1919288"/>
            <a:ext cx="6918325" cy="4060825"/>
            <a:chOff x="956" y="1209"/>
            <a:chExt cx="4358" cy="2558"/>
          </a:xfrm>
        </p:grpSpPr>
        <p:sp>
          <p:nvSpPr>
            <p:cNvPr id="16387" name="Rectangle 3">
              <a:extLst>
                <a:ext uri="{FF2B5EF4-FFF2-40B4-BE49-F238E27FC236}">
                  <a16:creationId xmlns:a16="http://schemas.microsoft.com/office/drawing/2014/main" id="{228196A7-4871-2B9C-2A3C-AFB691B3E8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2264"/>
              <a:ext cx="176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Conversational</a:t>
              </a:r>
            </a:p>
          </p:txBody>
        </p:sp>
        <p:sp>
          <p:nvSpPr>
            <p:cNvPr id="16388" name="Rectangle 4">
              <a:extLst>
                <a:ext uri="{FF2B5EF4-FFF2-40B4-BE49-F238E27FC236}">
                  <a16:creationId xmlns:a16="http://schemas.microsoft.com/office/drawing/2014/main" id="{19D5F697-7CF3-4D77-F0EA-19E725064B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8" y="1209"/>
              <a:ext cx="957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Informal</a:t>
              </a:r>
            </a:p>
          </p:txBody>
        </p:sp>
        <p:sp>
          <p:nvSpPr>
            <p:cNvPr id="16389" name="Rectangle 5">
              <a:extLst>
                <a:ext uri="{FF2B5EF4-FFF2-40B4-BE49-F238E27FC236}">
                  <a16:creationId xmlns:a16="http://schemas.microsoft.com/office/drawing/2014/main" id="{70D43B7A-A049-BF84-EC2E-AC96A65899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5" y="3440"/>
              <a:ext cx="11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Structural</a:t>
              </a:r>
            </a:p>
          </p:txBody>
        </p:sp>
        <p:sp>
          <p:nvSpPr>
            <p:cNvPr id="16390" name="Rectangle 6">
              <a:extLst>
                <a:ext uri="{FF2B5EF4-FFF2-40B4-BE49-F238E27FC236}">
                  <a16:creationId xmlns:a16="http://schemas.microsoft.com/office/drawing/2014/main" id="{FF958026-3FB1-078B-07B2-C735BF07E1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6" y="2355"/>
              <a:ext cx="128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 sz="2800">
                  <a:latin typeface="Helvetica" panose="020B0604020202020204" pitchFamily="34" charset="0"/>
                </a:rPr>
                <a:t>Workspace</a:t>
              </a:r>
            </a:p>
          </p:txBody>
        </p:sp>
        <p:sp useBgFill="1">
          <p:nvSpPr>
            <p:cNvPr id="16391" name="AutoShape 7">
              <a:extLst>
                <a:ext uri="{FF2B5EF4-FFF2-40B4-BE49-F238E27FC236}">
                  <a16:creationId xmlns:a16="http://schemas.microsoft.com/office/drawing/2014/main" id="{E7A979C6-B528-280E-00A1-E9032C47D9D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0000">
              <a:off x="2946" y="1538"/>
              <a:ext cx="1123" cy="549"/>
            </a:xfrm>
            <a:prstGeom prst="rightArrow">
              <a:avLst>
                <a:gd name="adj1" fmla="val 50000"/>
                <a:gd name="adj2" fmla="val 72834"/>
              </a:avLst>
            </a:prstGeom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6392" name="AutoShape 8">
              <a:extLst>
                <a:ext uri="{FF2B5EF4-FFF2-40B4-BE49-F238E27FC236}">
                  <a16:creationId xmlns:a16="http://schemas.microsoft.com/office/drawing/2014/main" id="{D5C4E208-2F4F-EE98-5208-28A1C070C65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0000">
              <a:off x="1236" y="2806"/>
              <a:ext cx="1123" cy="549"/>
            </a:xfrm>
            <a:prstGeom prst="leftArrow">
              <a:avLst>
                <a:gd name="adj1" fmla="val 50000"/>
                <a:gd name="adj2" fmla="val 72815"/>
              </a:avLst>
            </a:prstGeom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6393" name="AutoShape 9">
              <a:extLst>
                <a:ext uri="{FF2B5EF4-FFF2-40B4-BE49-F238E27FC236}">
                  <a16:creationId xmlns:a16="http://schemas.microsoft.com/office/drawing/2014/main" id="{42CD9231-9714-7BEF-F599-05262D43397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0000">
              <a:off x="1407" y="1255"/>
              <a:ext cx="549" cy="1124"/>
            </a:xfrm>
            <a:prstGeom prst="upArrow">
              <a:avLst>
                <a:gd name="adj1" fmla="val 50000"/>
                <a:gd name="adj2" fmla="val 72880"/>
              </a:avLst>
            </a:prstGeom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16394" name="AutoShape 10">
              <a:extLst>
                <a:ext uri="{FF2B5EF4-FFF2-40B4-BE49-F238E27FC236}">
                  <a16:creationId xmlns:a16="http://schemas.microsoft.com/office/drawing/2014/main" id="{3C4C07C9-6C68-FA9D-2B6D-EBF674B6E3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0000">
              <a:off x="3340" y="2491"/>
              <a:ext cx="548" cy="1123"/>
            </a:xfrm>
            <a:prstGeom prst="downArrow">
              <a:avLst>
                <a:gd name="adj1" fmla="val 50000"/>
                <a:gd name="adj2" fmla="val 72967"/>
              </a:avLst>
            </a:prstGeom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14EB171A-11FF-825B-9EEA-C47BC3E007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Workspace Video</a:t>
            </a:r>
          </a:p>
        </p:txBody>
      </p:sp>
      <p:grpSp>
        <p:nvGrpSpPr>
          <p:cNvPr id="18475" name="Group 43">
            <a:extLst>
              <a:ext uri="{FF2B5EF4-FFF2-40B4-BE49-F238E27FC236}">
                <a16:creationId xmlns:a16="http://schemas.microsoft.com/office/drawing/2014/main" id="{304EA8D6-FA97-55F2-D374-161CA8E9D1CD}"/>
              </a:ext>
            </a:extLst>
          </p:cNvPr>
          <p:cNvGrpSpPr>
            <a:grpSpLocks/>
          </p:cNvGrpSpPr>
          <p:nvPr/>
        </p:nvGrpSpPr>
        <p:grpSpPr bwMode="auto">
          <a:xfrm>
            <a:off x="2530475" y="2446338"/>
            <a:ext cx="4137025" cy="2701925"/>
            <a:chOff x="1594" y="1541"/>
            <a:chExt cx="2606" cy="1702"/>
          </a:xfrm>
        </p:grpSpPr>
        <p:sp>
          <p:nvSpPr>
            <p:cNvPr id="18435" name="Oval 3">
              <a:extLst>
                <a:ext uri="{FF2B5EF4-FFF2-40B4-BE49-F238E27FC236}">
                  <a16:creationId xmlns:a16="http://schemas.microsoft.com/office/drawing/2014/main" id="{BBB55D90-C353-4AB0-E27E-80D8E729CB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1" y="2066"/>
              <a:ext cx="2272" cy="64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38100" dir="54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36" name="AutoShape 4">
              <a:extLst>
                <a:ext uri="{FF2B5EF4-FFF2-40B4-BE49-F238E27FC236}">
                  <a16:creationId xmlns:a16="http://schemas.microsoft.com/office/drawing/2014/main" id="{A551ECF1-6A22-3237-A08B-911B03045A4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2168" y="2188"/>
              <a:ext cx="1375" cy="400"/>
            </a:xfrm>
            <a:custGeom>
              <a:avLst/>
              <a:gdLst>
                <a:gd name="G0" fmla="+- 1964 0 0"/>
                <a:gd name="G1" fmla="+- 21600 0 1964"/>
                <a:gd name="G2" fmla="*/ 1964 1 2"/>
                <a:gd name="G3" fmla="+- 21600 0 G2"/>
                <a:gd name="G4" fmla="+/ 1964 21600 2"/>
                <a:gd name="G5" fmla="+/ G1 0 2"/>
                <a:gd name="G6" fmla="*/ 21600 21600 1964"/>
                <a:gd name="G7" fmla="*/ G6 1 2"/>
                <a:gd name="G8" fmla="+- 21600 0 G7"/>
                <a:gd name="G9" fmla="*/ 21600 1 2"/>
                <a:gd name="G10" fmla="+- 1964 0 G9"/>
                <a:gd name="G11" fmla="?: G10 G8 0"/>
                <a:gd name="G12" fmla="?: G10 G7 21600"/>
                <a:gd name="T0" fmla="*/ 20618 w 21600"/>
                <a:gd name="T1" fmla="*/ 10800 h 21600"/>
                <a:gd name="T2" fmla="*/ 10800 w 21600"/>
                <a:gd name="T3" fmla="*/ 21600 h 21600"/>
                <a:gd name="T4" fmla="*/ 982 w 21600"/>
                <a:gd name="T5" fmla="*/ 10800 h 21600"/>
                <a:gd name="T6" fmla="*/ 10800 w 21600"/>
                <a:gd name="T7" fmla="*/ 0 h 21600"/>
                <a:gd name="T8" fmla="*/ 2782 w 21600"/>
                <a:gd name="T9" fmla="*/ 2782 h 21600"/>
                <a:gd name="T10" fmla="*/ 18818 w 21600"/>
                <a:gd name="T11" fmla="*/ 18818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1964" y="21600"/>
                  </a:lnTo>
                  <a:lnTo>
                    <a:pt x="19636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37" name="Oval 5">
              <a:extLst>
                <a:ext uri="{FF2B5EF4-FFF2-40B4-BE49-F238E27FC236}">
                  <a16:creationId xmlns:a16="http://schemas.microsoft.com/office/drawing/2014/main" id="{343DDBB1-1A2A-C4C5-16BC-35DA3E7C11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1" y="1541"/>
              <a:ext cx="229" cy="310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38" name="Arc 6">
              <a:extLst>
                <a:ext uri="{FF2B5EF4-FFF2-40B4-BE49-F238E27FC236}">
                  <a16:creationId xmlns:a16="http://schemas.microsoft.com/office/drawing/2014/main" id="{DCD6EA8D-369B-07A4-C971-32688A4FA89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2" y="1738"/>
              <a:ext cx="163" cy="81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0 w 21600"/>
                <a:gd name="T1" fmla="*/ 21600 h 21600"/>
                <a:gd name="T2" fmla="*/ 21467 w 21600"/>
                <a:gd name="T3" fmla="*/ 0 h 21600"/>
                <a:gd name="T4" fmla="*/ 2160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21599"/>
                  </a:moveTo>
                  <a:cubicBezTo>
                    <a:pt x="0" y="9722"/>
                    <a:pt x="9589" y="73"/>
                    <a:pt x="21467" y="0"/>
                  </a:cubicBezTo>
                </a:path>
                <a:path w="21600" h="21600" stroke="0" extrusionOk="0">
                  <a:moveTo>
                    <a:pt x="0" y="21599"/>
                  </a:moveTo>
                  <a:cubicBezTo>
                    <a:pt x="0" y="9722"/>
                    <a:pt x="9589" y="73"/>
                    <a:pt x="21467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39" name="Arc 7">
              <a:extLst>
                <a:ext uri="{FF2B5EF4-FFF2-40B4-BE49-F238E27FC236}">
                  <a16:creationId xmlns:a16="http://schemas.microsoft.com/office/drawing/2014/main" id="{B22EF733-25DD-03A3-CF38-D9302C1AE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2938" y="1738"/>
              <a:ext cx="163" cy="81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0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8442" name="Group 10">
              <a:extLst>
                <a:ext uri="{FF2B5EF4-FFF2-40B4-BE49-F238E27FC236}">
                  <a16:creationId xmlns:a16="http://schemas.microsoft.com/office/drawing/2014/main" id="{AF71AB4F-ACC9-CF4C-233C-E9870659D1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37" y="1818"/>
              <a:ext cx="245" cy="326"/>
              <a:chOff x="2537" y="1818"/>
              <a:chExt cx="245" cy="326"/>
            </a:xfrm>
          </p:grpSpPr>
          <p:sp>
            <p:nvSpPr>
              <p:cNvPr id="18440" name="Line 8">
                <a:extLst>
                  <a:ext uri="{FF2B5EF4-FFF2-40B4-BE49-F238E27FC236}">
                    <a16:creationId xmlns:a16="http://schemas.microsoft.com/office/drawing/2014/main" id="{D34C8162-A369-BCA4-CB66-DB4FAD54FC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37" y="1818"/>
                <a:ext cx="82" cy="32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8441" name="Line 9">
                <a:extLst>
                  <a:ext uri="{FF2B5EF4-FFF2-40B4-BE49-F238E27FC236}">
                    <a16:creationId xmlns:a16="http://schemas.microsoft.com/office/drawing/2014/main" id="{E6CE1843-D996-37A1-1070-29F2873660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619" y="1859"/>
                <a:ext cx="163" cy="2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18445" name="Group 13">
              <a:extLst>
                <a:ext uri="{FF2B5EF4-FFF2-40B4-BE49-F238E27FC236}">
                  <a16:creationId xmlns:a16="http://schemas.microsoft.com/office/drawing/2014/main" id="{4EFE277D-1DDF-7697-4FDC-6B64899AAC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49" y="1818"/>
              <a:ext cx="245" cy="326"/>
              <a:chOff x="2849" y="1818"/>
              <a:chExt cx="245" cy="326"/>
            </a:xfrm>
          </p:grpSpPr>
          <p:sp>
            <p:nvSpPr>
              <p:cNvPr id="18443" name="Line 11">
                <a:extLst>
                  <a:ext uri="{FF2B5EF4-FFF2-40B4-BE49-F238E27FC236}">
                    <a16:creationId xmlns:a16="http://schemas.microsoft.com/office/drawing/2014/main" id="{48A48B85-B6AD-B559-9A95-37A0360FE4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012" y="1818"/>
                <a:ext cx="82" cy="32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8444" name="Line 12">
                <a:extLst>
                  <a:ext uri="{FF2B5EF4-FFF2-40B4-BE49-F238E27FC236}">
                    <a16:creationId xmlns:a16="http://schemas.microsoft.com/office/drawing/2014/main" id="{030EB96F-55B7-A151-5CBF-7B6DA256127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849" y="1859"/>
                <a:ext cx="163" cy="285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18446" name="Line 14">
              <a:extLst>
                <a:ext uri="{FF2B5EF4-FFF2-40B4-BE49-F238E27FC236}">
                  <a16:creationId xmlns:a16="http://schemas.microsoft.com/office/drawing/2014/main" id="{4AADBB43-7D0E-AB20-77D4-D20769FAF9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71" y="2632"/>
              <a:ext cx="529" cy="1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47" name="Line 15">
              <a:extLst>
                <a:ext uri="{FF2B5EF4-FFF2-40B4-BE49-F238E27FC236}">
                  <a16:creationId xmlns:a16="http://schemas.microsoft.com/office/drawing/2014/main" id="{9D3129C3-811F-8569-7C61-126B71ACDD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71" y="2754"/>
              <a:ext cx="285" cy="4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48" name="Line 16">
              <a:extLst>
                <a:ext uri="{FF2B5EF4-FFF2-40B4-BE49-F238E27FC236}">
                  <a16:creationId xmlns:a16="http://schemas.microsoft.com/office/drawing/2014/main" id="{226461A9-2C15-5A3D-AB57-952226D672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52" y="2103"/>
              <a:ext cx="163" cy="2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49" name="Line 17">
              <a:extLst>
                <a:ext uri="{FF2B5EF4-FFF2-40B4-BE49-F238E27FC236}">
                  <a16:creationId xmlns:a16="http://schemas.microsoft.com/office/drawing/2014/main" id="{2CB7979D-6CEF-BB96-259B-19A7E0E2818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711" y="2062"/>
              <a:ext cx="41" cy="3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0" name="Line 18">
              <a:extLst>
                <a:ext uri="{FF2B5EF4-FFF2-40B4-BE49-F238E27FC236}">
                  <a16:creationId xmlns:a16="http://schemas.microsoft.com/office/drawing/2014/main" id="{B5891F33-0F09-DBCC-A005-7E2E670593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16" y="2062"/>
              <a:ext cx="773" cy="24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1" name="Arc 19">
              <a:extLst>
                <a:ext uri="{FF2B5EF4-FFF2-40B4-BE49-F238E27FC236}">
                  <a16:creationId xmlns:a16="http://schemas.microsoft.com/office/drawing/2014/main" id="{39E909EB-26D1-1967-CBCA-63C569757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9" y="1906"/>
              <a:ext cx="459" cy="314"/>
            </a:xfrm>
            <a:custGeom>
              <a:avLst/>
              <a:gdLst>
                <a:gd name="G0" fmla="+- 0 0 0"/>
                <a:gd name="G1" fmla="+- 18895 0 0"/>
                <a:gd name="G2" fmla="+- 21600 0 0"/>
                <a:gd name="T0" fmla="*/ 10466 w 20284"/>
                <a:gd name="T1" fmla="*/ 0 h 18895"/>
                <a:gd name="T2" fmla="*/ 20284 w 20284"/>
                <a:gd name="T3" fmla="*/ 11472 h 18895"/>
                <a:gd name="T4" fmla="*/ 0 w 20284"/>
                <a:gd name="T5" fmla="*/ 18895 h 18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84" h="18895" fill="none" extrusionOk="0">
                  <a:moveTo>
                    <a:pt x="10466" y="-1"/>
                  </a:moveTo>
                  <a:cubicBezTo>
                    <a:pt x="15012" y="2518"/>
                    <a:pt x="18498" y="6591"/>
                    <a:pt x="20284" y="11471"/>
                  </a:cubicBezTo>
                </a:path>
                <a:path w="20284" h="18895" stroke="0" extrusionOk="0">
                  <a:moveTo>
                    <a:pt x="10466" y="-1"/>
                  </a:moveTo>
                  <a:cubicBezTo>
                    <a:pt x="15012" y="2518"/>
                    <a:pt x="18498" y="6591"/>
                    <a:pt x="20284" y="11471"/>
                  </a:cubicBezTo>
                  <a:lnTo>
                    <a:pt x="0" y="18895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2" name="Oval 20">
              <a:extLst>
                <a:ext uri="{FF2B5EF4-FFF2-40B4-BE49-F238E27FC236}">
                  <a16:creationId xmlns:a16="http://schemas.microsoft.com/office/drawing/2014/main" id="{080A024A-C360-2039-DD08-96F536FDE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7" y="1745"/>
              <a:ext cx="228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3" name="Line 21">
              <a:extLst>
                <a:ext uri="{FF2B5EF4-FFF2-40B4-BE49-F238E27FC236}">
                  <a16:creationId xmlns:a16="http://schemas.microsoft.com/office/drawing/2014/main" id="{CBA2DF18-FD7C-1C0B-50C7-AC5CC35530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01" y="2094"/>
              <a:ext cx="79" cy="17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4" name="Line 22">
              <a:extLst>
                <a:ext uri="{FF2B5EF4-FFF2-40B4-BE49-F238E27FC236}">
                  <a16:creationId xmlns:a16="http://schemas.microsoft.com/office/drawing/2014/main" id="{2BE1822D-9E4A-546D-F35B-E6741F109B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78" y="2266"/>
              <a:ext cx="122" cy="36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5" name="Oval 23">
              <a:extLst>
                <a:ext uri="{FF2B5EF4-FFF2-40B4-BE49-F238E27FC236}">
                  <a16:creationId xmlns:a16="http://schemas.microsoft.com/office/drawing/2014/main" id="{8230E915-5C63-6B9C-CF10-DC3B9FCBAF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24" y="1582"/>
              <a:ext cx="228" cy="309"/>
            </a:xfrm>
            <a:prstGeom prst="ellips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6" name="Line 24">
              <a:extLst>
                <a:ext uri="{FF2B5EF4-FFF2-40B4-BE49-F238E27FC236}">
                  <a16:creationId xmlns:a16="http://schemas.microsoft.com/office/drawing/2014/main" id="{FF9925B4-EDAD-0608-02CB-EE37A1DCC5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94" y="2632"/>
              <a:ext cx="529" cy="1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7" name="Line 25">
              <a:extLst>
                <a:ext uri="{FF2B5EF4-FFF2-40B4-BE49-F238E27FC236}">
                  <a16:creationId xmlns:a16="http://schemas.microsoft.com/office/drawing/2014/main" id="{68084D5E-91A9-8806-88F1-C367AFEDC6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4" y="2751"/>
              <a:ext cx="366" cy="4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8" name="Line 26">
              <a:extLst>
                <a:ext uri="{FF2B5EF4-FFF2-40B4-BE49-F238E27FC236}">
                  <a16:creationId xmlns:a16="http://schemas.microsoft.com/office/drawing/2014/main" id="{DCAB583D-5492-AE9F-4470-B2AF84B975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57" y="2062"/>
              <a:ext cx="122" cy="36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59" name="Line 27">
              <a:extLst>
                <a:ext uri="{FF2B5EF4-FFF2-40B4-BE49-F238E27FC236}">
                  <a16:creationId xmlns:a16="http://schemas.microsoft.com/office/drawing/2014/main" id="{E7C91D08-B102-5E28-3C4C-583D0BF686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79" y="2225"/>
              <a:ext cx="41" cy="20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0" name="Line 28">
              <a:extLst>
                <a:ext uri="{FF2B5EF4-FFF2-40B4-BE49-F238E27FC236}">
                  <a16:creationId xmlns:a16="http://schemas.microsoft.com/office/drawing/2014/main" id="{1ADDF8FB-AFD9-12F9-DD18-AC2417F60A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9" y="1981"/>
              <a:ext cx="122" cy="2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1" name="Arc 29">
              <a:extLst>
                <a:ext uri="{FF2B5EF4-FFF2-40B4-BE49-F238E27FC236}">
                  <a16:creationId xmlns:a16="http://schemas.microsoft.com/office/drawing/2014/main" id="{FBDD36D8-6CC3-967A-374F-4CE1AC6F1FD8}"/>
                </a:ext>
              </a:extLst>
            </p:cNvPr>
            <p:cNvSpPr>
              <a:spLocks/>
            </p:cNvSpPr>
            <p:nvPr/>
          </p:nvSpPr>
          <p:spPr bwMode="auto">
            <a:xfrm>
              <a:off x="1676" y="1866"/>
              <a:ext cx="163" cy="401"/>
            </a:xfrm>
            <a:custGeom>
              <a:avLst/>
              <a:gdLst>
                <a:gd name="G0" fmla="+- 20309 0 0"/>
                <a:gd name="G1" fmla="+- 18828 0 0"/>
                <a:gd name="G2" fmla="+- 21600 0 0"/>
                <a:gd name="T0" fmla="*/ 0 w 20309"/>
                <a:gd name="T1" fmla="*/ 11471 h 18828"/>
                <a:gd name="T2" fmla="*/ 9723 w 20309"/>
                <a:gd name="T3" fmla="*/ 0 h 18828"/>
                <a:gd name="T4" fmla="*/ 20309 w 20309"/>
                <a:gd name="T5" fmla="*/ 18828 h 18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309" h="18828" fill="none" extrusionOk="0">
                  <a:moveTo>
                    <a:pt x="0" y="11471"/>
                  </a:moveTo>
                  <a:cubicBezTo>
                    <a:pt x="1762" y="6606"/>
                    <a:pt x="5212" y="2535"/>
                    <a:pt x="9722" y="-1"/>
                  </a:cubicBezTo>
                </a:path>
                <a:path w="20309" h="18828" stroke="0" extrusionOk="0">
                  <a:moveTo>
                    <a:pt x="0" y="11471"/>
                  </a:moveTo>
                  <a:cubicBezTo>
                    <a:pt x="1762" y="6606"/>
                    <a:pt x="5212" y="2535"/>
                    <a:pt x="9722" y="-1"/>
                  </a:cubicBezTo>
                  <a:lnTo>
                    <a:pt x="20309" y="18828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2" name="Line 30">
              <a:extLst>
                <a:ext uri="{FF2B5EF4-FFF2-40B4-BE49-F238E27FC236}">
                  <a16:creationId xmlns:a16="http://schemas.microsoft.com/office/drawing/2014/main" id="{31111430-B743-BA92-4019-93EA27DD5B2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94" y="2098"/>
              <a:ext cx="90" cy="5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3" name="Line 31">
              <a:extLst>
                <a:ext uri="{FF2B5EF4-FFF2-40B4-BE49-F238E27FC236}">
                  <a16:creationId xmlns:a16="http://schemas.microsoft.com/office/drawing/2014/main" id="{4E03E951-769A-FDD0-199E-850B8500DC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879" y="2225"/>
              <a:ext cx="122" cy="12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4" name="Oval 32">
              <a:extLst>
                <a:ext uri="{FF2B5EF4-FFF2-40B4-BE49-F238E27FC236}">
                  <a16:creationId xmlns:a16="http://schemas.microsoft.com/office/drawing/2014/main" id="{534C8C0C-E666-F5BB-14A4-37FA4C5DF4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3" y="2229"/>
              <a:ext cx="114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5" name="Oval 33">
              <a:extLst>
                <a:ext uri="{FF2B5EF4-FFF2-40B4-BE49-F238E27FC236}">
                  <a16:creationId xmlns:a16="http://schemas.microsoft.com/office/drawing/2014/main" id="{94E31C7F-9B64-9A1D-4DA9-8726325C96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7" y="2313"/>
              <a:ext cx="167" cy="4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6" name="Oval 34">
              <a:extLst>
                <a:ext uri="{FF2B5EF4-FFF2-40B4-BE49-F238E27FC236}">
                  <a16:creationId xmlns:a16="http://schemas.microsoft.com/office/drawing/2014/main" id="{6897791C-ADB8-F9D4-EC49-BBFDAE38BA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45" y="2229"/>
              <a:ext cx="114" cy="3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7" name="Oval 35">
              <a:extLst>
                <a:ext uri="{FF2B5EF4-FFF2-40B4-BE49-F238E27FC236}">
                  <a16:creationId xmlns:a16="http://schemas.microsoft.com/office/drawing/2014/main" id="{FCF6AF03-8025-A20D-B725-AB521FFC44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5" y="2392"/>
              <a:ext cx="170" cy="43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8" name="Oval 36">
              <a:extLst>
                <a:ext uri="{FF2B5EF4-FFF2-40B4-BE49-F238E27FC236}">
                  <a16:creationId xmlns:a16="http://schemas.microsoft.com/office/drawing/2014/main" id="{E00060CE-E741-3AB5-7084-A1505AA614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" y="2473"/>
              <a:ext cx="208" cy="74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69" name="Oval 37">
              <a:extLst>
                <a:ext uri="{FF2B5EF4-FFF2-40B4-BE49-F238E27FC236}">
                  <a16:creationId xmlns:a16="http://schemas.microsoft.com/office/drawing/2014/main" id="{EF1AB495-C0EA-F53D-E00E-3B6AEA4EF5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3" y="2392"/>
              <a:ext cx="193" cy="45"/>
            </a:xfrm>
            <a:prstGeom prst="ellipse">
              <a:avLst/>
            </a:prstGeom>
            <a:solidFill>
              <a:srgbClr val="99CCFF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70" name="Line 38">
              <a:extLst>
                <a:ext uri="{FF2B5EF4-FFF2-40B4-BE49-F238E27FC236}">
                  <a16:creationId xmlns:a16="http://schemas.microsoft.com/office/drawing/2014/main" id="{5EA4EDEC-EF34-9A71-7453-6F17DA3B13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182" y="2263"/>
              <a:ext cx="13" cy="125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71" name="Line 39">
              <a:extLst>
                <a:ext uri="{FF2B5EF4-FFF2-40B4-BE49-F238E27FC236}">
                  <a16:creationId xmlns:a16="http://schemas.microsoft.com/office/drawing/2014/main" id="{E5648E7F-A6F8-E2CF-7E1A-4A78A1828A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826" y="2345"/>
              <a:ext cx="277" cy="6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72" name="Line 40">
              <a:extLst>
                <a:ext uri="{FF2B5EF4-FFF2-40B4-BE49-F238E27FC236}">
                  <a16:creationId xmlns:a16="http://schemas.microsoft.com/office/drawing/2014/main" id="{67A6FDA8-99F2-BD3A-6BB6-D9E5E5FDA0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70" y="2357"/>
              <a:ext cx="46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73" name="Line 41">
              <a:extLst>
                <a:ext uri="{FF2B5EF4-FFF2-40B4-BE49-F238E27FC236}">
                  <a16:creationId xmlns:a16="http://schemas.microsoft.com/office/drawing/2014/main" id="{D719E893-2C46-903B-9C89-1171B69B8B8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2531" y="2266"/>
              <a:ext cx="12" cy="12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8474" name="Line 42">
              <a:extLst>
                <a:ext uri="{FF2B5EF4-FFF2-40B4-BE49-F238E27FC236}">
                  <a16:creationId xmlns:a16="http://schemas.microsoft.com/office/drawing/2014/main" id="{B64B30C4-C986-C6AC-62DC-7789B9D85D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66" y="2441"/>
              <a:ext cx="168" cy="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EDE90B70-F8ED-DD62-CA59-06603DD62C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419100"/>
            <a:ext cx="8323263" cy="1143000"/>
          </a:xfrm>
          <a:noFill/>
          <a:ln/>
        </p:spPr>
        <p:txBody>
          <a:bodyPr/>
          <a:lstStyle/>
          <a:p>
            <a:r>
              <a:rPr lang="en-US" altLang="LID4096"/>
              <a:t>Workspace Awareness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2FA5D16-0A43-2304-F708-3F1428006C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2289175"/>
            <a:ext cx="8370888" cy="1371600"/>
          </a:xfrm>
          <a:noFill/>
          <a:ln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Up-to-the-minute knowledge about others’ interaction with a shared workspace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rc 2">
            <a:extLst>
              <a:ext uri="{FF2B5EF4-FFF2-40B4-BE49-F238E27FC236}">
                <a16:creationId xmlns:a16="http://schemas.microsoft.com/office/drawing/2014/main" id="{F6991D36-21E9-1750-4006-15C7B54A31A7}"/>
              </a:ext>
            </a:extLst>
          </p:cNvPr>
          <p:cNvSpPr>
            <a:spLocks/>
          </p:cNvSpPr>
          <p:nvPr/>
        </p:nvSpPr>
        <p:spPr bwMode="auto">
          <a:xfrm rot="10800000">
            <a:off x="209550" y="1758950"/>
            <a:ext cx="8112125" cy="4835525"/>
          </a:xfrm>
          <a:custGeom>
            <a:avLst/>
            <a:gdLst>
              <a:gd name="G0" fmla="+- 524 0 0"/>
              <a:gd name="G1" fmla="+- 21600 0 0"/>
              <a:gd name="G2" fmla="+- 21600 0 0"/>
              <a:gd name="T0" fmla="*/ 0 w 22124"/>
              <a:gd name="T1" fmla="*/ 6 h 27776"/>
              <a:gd name="T2" fmla="*/ 21222 w 22124"/>
              <a:gd name="T3" fmla="*/ 27776 h 27776"/>
              <a:gd name="T4" fmla="*/ 524 w 22124"/>
              <a:gd name="T5" fmla="*/ 21600 h 277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124" h="27776" fill="none" extrusionOk="0">
                <a:moveTo>
                  <a:pt x="0" y="6"/>
                </a:moveTo>
                <a:cubicBezTo>
                  <a:pt x="174" y="2"/>
                  <a:pt x="349" y="0"/>
                  <a:pt x="524" y="0"/>
                </a:cubicBezTo>
                <a:cubicBezTo>
                  <a:pt x="12453" y="0"/>
                  <a:pt x="22124" y="9670"/>
                  <a:pt x="22124" y="21600"/>
                </a:cubicBezTo>
                <a:cubicBezTo>
                  <a:pt x="22124" y="23691"/>
                  <a:pt x="21820" y="25771"/>
                  <a:pt x="21222" y="27776"/>
                </a:cubicBezTo>
              </a:path>
              <a:path w="22124" h="27776" stroke="0" extrusionOk="0">
                <a:moveTo>
                  <a:pt x="0" y="6"/>
                </a:moveTo>
                <a:cubicBezTo>
                  <a:pt x="174" y="2"/>
                  <a:pt x="349" y="0"/>
                  <a:pt x="524" y="0"/>
                </a:cubicBezTo>
                <a:cubicBezTo>
                  <a:pt x="12453" y="0"/>
                  <a:pt x="22124" y="9670"/>
                  <a:pt x="22124" y="21600"/>
                </a:cubicBezTo>
                <a:cubicBezTo>
                  <a:pt x="22124" y="23691"/>
                  <a:pt x="21820" y="25771"/>
                  <a:pt x="21222" y="27776"/>
                </a:cubicBezTo>
                <a:lnTo>
                  <a:pt x="524" y="21600"/>
                </a:lnTo>
                <a:close/>
              </a:path>
            </a:pathLst>
          </a:custGeom>
          <a:noFill/>
          <a:ln w="127000" cap="rnd">
            <a:solidFill>
              <a:schemeClr val="folHlink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8680A2CD-F6E1-B0AA-C9AE-972A8EF840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7475" y="381000"/>
            <a:ext cx="8953500" cy="1143000"/>
          </a:xfrm>
          <a:noFill/>
          <a:ln/>
        </p:spPr>
        <p:txBody>
          <a:bodyPr/>
          <a:lstStyle/>
          <a:p>
            <a:r>
              <a:rPr lang="en-US" altLang="LID4096"/>
              <a:t>Supporting WA</a:t>
            </a:r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2AD1248A-8B3D-F53C-B8AB-23294AADB2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638" y="1852613"/>
            <a:ext cx="4292600" cy="1373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 sz="2800">
                <a:latin typeface="Helvetica" panose="020B0604020202020204" pitchFamily="34" charset="0"/>
              </a:rPr>
              <a:t>What </a:t>
            </a:r>
            <a:r>
              <a:rPr lang="en-US" altLang="LID4096" sz="2800" b="1">
                <a:latin typeface="Helvetica" panose="020B0604020202020204" pitchFamily="34" charset="0"/>
              </a:rPr>
              <a:t>information</a:t>
            </a:r>
            <a:r>
              <a:rPr lang="en-US" altLang="LID4096" sz="2800">
                <a:latin typeface="Helvetica" panose="020B0604020202020204" pitchFamily="34" charset="0"/>
              </a:rPr>
              <a:t> is important for maintaining awareness?</a:t>
            </a:r>
          </a:p>
        </p:txBody>
      </p:sp>
      <p:sp>
        <p:nvSpPr>
          <p:cNvPr id="22533" name="Rectangle 5">
            <a:extLst>
              <a:ext uri="{FF2B5EF4-FFF2-40B4-BE49-F238E27FC236}">
                <a16:creationId xmlns:a16="http://schemas.microsoft.com/office/drawing/2014/main" id="{15968CD7-8DFD-3788-2477-75A687106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81138" y="3748088"/>
            <a:ext cx="41560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 sz="2800">
                <a:latin typeface="Helvetica" panose="020B0604020202020204" pitchFamily="34" charset="0"/>
              </a:rPr>
              <a:t>Can it be </a:t>
            </a:r>
            <a:r>
              <a:rPr lang="en-US" altLang="LID4096" sz="2800" b="1">
                <a:latin typeface="Helvetica" panose="020B0604020202020204" pitchFamily="34" charset="0"/>
              </a:rPr>
              <a:t>transformed</a:t>
            </a:r>
            <a:r>
              <a:rPr lang="en-US" altLang="LID4096" sz="2800">
                <a:latin typeface="Helvetica" panose="020B0604020202020204" pitchFamily="34" charset="0"/>
              </a:rPr>
              <a:t> to a groupware setting?</a:t>
            </a:r>
          </a:p>
        </p:txBody>
      </p:sp>
      <p:sp>
        <p:nvSpPr>
          <p:cNvPr id="22534" name="Rectangle 6">
            <a:extLst>
              <a:ext uri="{FF2B5EF4-FFF2-40B4-BE49-F238E27FC236}">
                <a16:creationId xmlns:a16="http://schemas.microsoft.com/office/drawing/2014/main" id="{608F2F4C-6EA9-A88B-3DD0-EFBA4FCF4F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4388" y="4775200"/>
            <a:ext cx="42418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 sz="2800">
                <a:latin typeface="Helvetica" panose="020B0604020202020204" pitchFamily="34" charset="0"/>
              </a:rPr>
              <a:t>How should the information be </a:t>
            </a:r>
            <a:r>
              <a:rPr lang="en-US" altLang="LID4096" sz="2800" b="1">
                <a:latin typeface="Helvetica" panose="020B0604020202020204" pitchFamily="34" charset="0"/>
              </a:rPr>
              <a:t>displayed</a:t>
            </a:r>
            <a:r>
              <a:rPr lang="en-US" altLang="LID4096" sz="2800">
                <a:latin typeface="Helvetica" panose="020B0604020202020204" pitchFamily="34" charset="0"/>
              </a:rPr>
              <a:t> in groupware?</a:t>
            </a:r>
          </a:p>
        </p:txBody>
      </p:sp>
      <p:sp>
        <p:nvSpPr>
          <p:cNvPr id="22535" name="Rectangle 7">
            <a:extLst>
              <a:ext uri="{FF2B5EF4-FFF2-40B4-BE49-F238E27FC236}">
                <a16:creationId xmlns:a16="http://schemas.microsoft.com/office/drawing/2014/main" id="{E8581A3B-7EEF-9F61-A078-BAA6648DC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9300" y="2249488"/>
            <a:ext cx="15081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 sz="2800">
                <a:latin typeface="Helvetica" panose="020B0604020202020204" pitchFamily="34" charset="0"/>
              </a:rPr>
              <a:t>Does it work?</a:t>
            </a:r>
          </a:p>
        </p:txBody>
      </p:sp>
      <p:sp>
        <p:nvSpPr>
          <p:cNvPr id="22536" name="Arc 8">
            <a:extLst>
              <a:ext uri="{FF2B5EF4-FFF2-40B4-BE49-F238E27FC236}">
                <a16:creationId xmlns:a16="http://schemas.microsoft.com/office/drawing/2014/main" id="{176042BA-9C4E-84E7-EFDE-B55BB1FEF7C1}"/>
              </a:ext>
            </a:extLst>
          </p:cNvPr>
          <p:cNvSpPr>
            <a:spLocks/>
          </p:cNvSpPr>
          <p:nvPr/>
        </p:nvSpPr>
        <p:spPr bwMode="auto">
          <a:xfrm rot="10800000">
            <a:off x="3811588" y="2062163"/>
            <a:ext cx="4038600" cy="3197225"/>
          </a:xfrm>
          <a:custGeom>
            <a:avLst/>
            <a:gdLst>
              <a:gd name="G0" fmla="+- 21600 0 0"/>
              <a:gd name="G1" fmla="+- 520 0 0"/>
              <a:gd name="G2" fmla="+- 21600 0 0"/>
              <a:gd name="T0" fmla="*/ 17940 w 21600"/>
              <a:gd name="T1" fmla="*/ 21808 h 21808"/>
              <a:gd name="T2" fmla="*/ 6 w 21600"/>
              <a:gd name="T3" fmla="*/ 0 h 21808"/>
              <a:gd name="T4" fmla="*/ 21600 w 21600"/>
              <a:gd name="T5" fmla="*/ 520 h 21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808" fill="none" extrusionOk="0">
                <a:moveTo>
                  <a:pt x="17940" y="21807"/>
                </a:moveTo>
                <a:cubicBezTo>
                  <a:pt x="7574" y="20025"/>
                  <a:pt x="0" y="11037"/>
                  <a:pt x="0" y="520"/>
                </a:cubicBezTo>
                <a:cubicBezTo>
                  <a:pt x="0" y="346"/>
                  <a:pt x="2" y="173"/>
                  <a:pt x="6" y="0"/>
                </a:cubicBezTo>
              </a:path>
              <a:path w="21600" h="21808" stroke="0" extrusionOk="0">
                <a:moveTo>
                  <a:pt x="17940" y="21807"/>
                </a:moveTo>
                <a:cubicBezTo>
                  <a:pt x="7574" y="20025"/>
                  <a:pt x="0" y="11037"/>
                  <a:pt x="0" y="520"/>
                </a:cubicBezTo>
                <a:cubicBezTo>
                  <a:pt x="0" y="346"/>
                  <a:pt x="2" y="173"/>
                  <a:pt x="6" y="0"/>
                </a:cubicBezTo>
                <a:lnTo>
                  <a:pt x="21600" y="520"/>
                </a:lnTo>
                <a:close/>
              </a:path>
            </a:pathLst>
          </a:custGeom>
          <a:noFill/>
          <a:ln w="127000" cap="rnd">
            <a:solidFill>
              <a:schemeClr val="folHlink"/>
            </a:solidFill>
            <a:round/>
            <a:headEnd type="stealth" w="med" len="lg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84D00D7-05FE-FA8B-475E-A75DE99D81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Information</a:t>
            </a:r>
          </a:p>
        </p:txBody>
      </p:sp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9DDA6C90-2372-1621-8284-72AC032A67E7}"/>
              </a:ext>
            </a:extLst>
          </p:cNvPr>
          <p:cNvGraphicFramePr>
            <a:graphicFrameLocks/>
          </p:cNvGraphicFramePr>
          <p:nvPr/>
        </p:nvGraphicFramePr>
        <p:xfrm>
          <a:off x="1222375" y="1481138"/>
          <a:ext cx="7235825" cy="5122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6175080" imgH="4562280" progId="Word.Document.6">
                  <p:embed/>
                </p:oleObj>
              </mc:Choice>
              <mc:Fallback>
                <p:oleObj name="Document" r:id="rId2" imgW="6175080" imgH="4562280" progId="Word.Document.6">
                  <p:embed/>
                  <p:pic>
                    <p:nvPicPr>
                      <p:cNvPr id="0" name="Object 3"/>
                      <p:cNvPicPr>
                        <a:picLocks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1481138"/>
                        <a:ext cx="7235825" cy="5122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CFE5EC7-26CB-2259-C1F7-E8313313BE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Translation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DF3B968D-B9FE-0A83-1F19-50D6317504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33500" y="2362200"/>
            <a:ext cx="7048500" cy="4114800"/>
          </a:xfrm>
          <a:noFill/>
          <a:ln/>
        </p:spPr>
        <p:txBody>
          <a:bodyPr/>
          <a:lstStyle/>
          <a:p>
            <a:r>
              <a:rPr lang="en-US" altLang="LID4096"/>
              <a:t>Reduced perceptual information</a:t>
            </a:r>
          </a:p>
          <a:p>
            <a:r>
              <a:rPr lang="en-US" altLang="LID4096"/>
              <a:t>Poorer communication</a:t>
            </a:r>
          </a:p>
          <a:p>
            <a:r>
              <a:rPr lang="en-US" altLang="LID4096"/>
              <a:t>Computers hide things!</a:t>
            </a:r>
          </a:p>
          <a:p>
            <a:r>
              <a:rPr lang="en-US" altLang="LID4096"/>
              <a:t>Techniques like relaxed-wysiwis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3671AC67-FE31-83C6-6743-D3E4B1D028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Relaxed WYSIWIS Views</a:t>
            </a:r>
          </a:p>
        </p:txBody>
      </p:sp>
      <p:pic>
        <p:nvPicPr>
          <p:cNvPr id="28675" name="Picture 3">
            <a:extLst>
              <a:ext uri="{FF2B5EF4-FFF2-40B4-BE49-F238E27FC236}">
                <a16:creationId xmlns:a16="http://schemas.microsoft.com/office/drawing/2014/main" id="{20D54F1A-4BAF-A956-17C1-E70455FA24F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138" y="1525588"/>
            <a:ext cx="3990975" cy="3840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676" name="Picture 4">
            <a:extLst>
              <a:ext uri="{FF2B5EF4-FFF2-40B4-BE49-F238E27FC236}">
                <a16:creationId xmlns:a16="http://schemas.microsoft.com/office/drawing/2014/main" id="{121D201C-8171-B793-8460-E5761F8CDEBA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1504950"/>
            <a:ext cx="3971925" cy="3822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7" name="Freeform 5">
            <a:extLst>
              <a:ext uri="{FF2B5EF4-FFF2-40B4-BE49-F238E27FC236}">
                <a16:creationId xmlns:a16="http://schemas.microsoft.com/office/drawing/2014/main" id="{983F1D2B-5607-3D7D-E5CD-56A7FC09A903}"/>
              </a:ext>
            </a:extLst>
          </p:cNvPr>
          <p:cNvSpPr>
            <a:spLocks/>
          </p:cNvSpPr>
          <p:nvPr/>
        </p:nvSpPr>
        <p:spPr bwMode="auto">
          <a:xfrm>
            <a:off x="4340225" y="1455738"/>
            <a:ext cx="382588" cy="5073650"/>
          </a:xfrm>
          <a:custGeom>
            <a:avLst/>
            <a:gdLst>
              <a:gd name="T0" fmla="*/ 90 w 241"/>
              <a:gd name="T1" fmla="*/ 3195 h 3196"/>
              <a:gd name="T2" fmla="*/ 195 w 241"/>
              <a:gd name="T3" fmla="*/ 2333 h 3196"/>
              <a:gd name="T4" fmla="*/ 63 w 241"/>
              <a:gd name="T5" fmla="*/ 2333 h 3196"/>
              <a:gd name="T6" fmla="*/ 231 w 241"/>
              <a:gd name="T7" fmla="*/ 1425 h 3196"/>
              <a:gd name="T8" fmla="*/ 6 w 241"/>
              <a:gd name="T9" fmla="*/ 1455 h 3196"/>
              <a:gd name="T10" fmla="*/ 216 w 241"/>
              <a:gd name="T11" fmla="*/ 705 h 3196"/>
              <a:gd name="T12" fmla="*/ 0 w 241"/>
              <a:gd name="T13" fmla="*/ 682 h 3196"/>
              <a:gd name="T14" fmla="*/ 240 w 241"/>
              <a:gd name="T15" fmla="*/ 0 h 3196"/>
              <a:gd name="T16" fmla="*/ 234 w 241"/>
              <a:gd name="T17" fmla="*/ 7 h 31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41" h="3196">
                <a:moveTo>
                  <a:pt x="90" y="3195"/>
                </a:moveTo>
                <a:lnTo>
                  <a:pt x="195" y="2333"/>
                </a:lnTo>
                <a:lnTo>
                  <a:pt x="63" y="2333"/>
                </a:lnTo>
                <a:lnTo>
                  <a:pt x="231" y="1425"/>
                </a:lnTo>
                <a:lnTo>
                  <a:pt x="6" y="1455"/>
                </a:lnTo>
                <a:lnTo>
                  <a:pt x="216" y="705"/>
                </a:lnTo>
                <a:lnTo>
                  <a:pt x="0" y="682"/>
                </a:lnTo>
                <a:lnTo>
                  <a:pt x="240" y="0"/>
                </a:lnTo>
                <a:lnTo>
                  <a:pt x="234" y="7"/>
                </a:lnTo>
              </a:path>
            </a:pathLst>
          </a:custGeom>
          <a:noFill/>
          <a:ln w="50800" cap="rnd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grpSp>
        <p:nvGrpSpPr>
          <p:cNvPr id="28702" name="Group 30">
            <a:extLst>
              <a:ext uri="{FF2B5EF4-FFF2-40B4-BE49-F238E27FC236}">
                <a16:creationId xmlns:a16="http://schemas.microsoft.com/office/drawing/2014/main" id="{E15C3940-EE21-BAC6-D228-98BCA8D308D3}"/>
              </a:ext>
            </a:extLst>
          </p:cNvPr>
          <p:cNvGrpSpPr>
            <a:grpSpLocks/>
          </p:cNvGrpSpPr>
          <p:nvPr/>
        </p:nvGrpSpPr>
        <p:grpSpPr bwMode="auto">
          <a:xfrm>
            <a:off x="6119813" y="5503863"/>
            <a:ext cx="1271587" cy="1116012"/>
            <a:chOff x="3855" y="3467"/>
            <a:chExt cx="801" cy="703"/>
          </a:xfrm>
        </p:grpSpPr>
        <p:grpSp>
          <p:nvGrpSpPr>
            <p:cNvPr id="28690" name="Group 18">
              <a:extLst>
                <a:ext uri="{FF2B5EF4-FFF2-40B4-BE49-F238E27FC236}">
                  <a16:creationId xmlns:a16="http://schemas.microsoft.com/office/drawing/2014/main" id="{E5466F30-D87D-EE7D-FF2D-858E79A3C1A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55" y="3558"/>
              <a:ext cx="596" cy="360"/>
              <a:chOff x="3855" y="3558"/>
              <a:chExt cx="596" cy="360"/>
            </a:xfrm>
          </p:grpSpPr>
          <p:grpSp>
            <p:nvGrpSpPr>
              <p:cNvPr id="28680" name="Group 8">
                <a:extLst>
                  <a:ext uri="{FF2B5EF4-FFF2-40B4-BE49-F238E27FC236}">
                    <a16:creationId xmlns:a16="http://schemas.microsoft.com/office/drawing/2014/main" id="{B76567F8-530D-BDA2-BF79-47A1F40F81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55" y="3700"/>
                <a:ext cx="596" cy="218"/>
                <a:chOff x="3855" y="3700"/>
                <a:chExt cx="596" cy="218"/>
              </a:xfrm>
            </p:grpSpPr>
            <p:sp>
              <p:nvSpPr>
                <p:cNvPr id="28678" name="Oval 6">
                  <a:extLst>
                    <a:ext uri="{FF2B5EF4-FFF2-40B4-BE49-F238E27FC236}">
                      <a16:creationId xmlns:a16="http://schemas.microsoft.com/office/drawing/2014/main" id="{25E0D586-42BB-B208-3F39-F9E256A369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11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679" name="Oval 7">
                  <a:extLst>
                    <a:ext uri="{FF2B5EF4-FFF2-40B4-BE49-F238E27FC236}">
                      <a16:creationId xmlns:a16="http://schemas.microsoft.com/office/drawing/2014/main" id="{C33FA66C-6562-FD77-5C8C-C89C525586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55" y="3700"/>
                  <a:ext cx="596" cy="207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8683" name="Group 11">
                <a:extLst>
                  <a:ext uri="{FF2B5EF4-FFF2-40B4-BE49-F238E27FC236}">
                    <a16:creationId xmlns:a16="http://schemas.microsoft.com/office/drawing/2014/main" id="{1A3CB00B-BE7F-96E5-5DAE-64206C4232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67" y="3558"/>
                <a:ext cx="216" cy="270"/>
                <a:chOff x="3867" y="3558"/>
                <a:chExt cx="216" cy="270"/>
              </a:xfrm>
            </p:grpSpPr>
            <p:sp>
              <p:nvSpPr>
                <p:cNvPr id="28681" name="AutoShape 9">
                  <a:extLst>
                    <a:ext uri="{FF2B5EF4-FFF2-40B4-BE49-F238E27FC236}">
                      <a16:creationId xmlns:a16="http://schemas.microsoft.com/office/drawing/2014/main" id="{CBA26E42-8DE5-B5F1-AADE-704032305B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5720000" flipH="1" flipV="1">
                  <a:off x="3847" y="3610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682" name="Rectangle 10">
                  <a:extLst>
                    <a:ext uri="{FF2B5EF4-FFF2-40B4-BE49-F238E27FC236}">
                      <a16:creationId xmlns:a16="http://schemas.microsoft.com/office/drawing/2014/main" id="{ECA8AFC2-172A-C887-E9D3-AEDC534E79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1120000">
                  <a:off x="4066" y="3558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8688" name="Group 16">
                <a:extLst>
                  <a:ext uri="{FF2B5EF4-FFF2-40B4-BE49-F238E27FC236}">
                    <a16:creationId xmlns:a16="http://schemas.microsoft.com/office/drawing/2014/main" id="{30AC020E-9F3A-E497-969D-BE62C687A00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27" y="3771"/>
                <a:ext cx="98" cy="31"/>
                <a:chOff x="4127" y="3771"/>
                <a:chExt cx="98" cy="31"/>
              </a:xfrm>
            </p:grpSpPr>
            <p:grpSp>
              <p:nvGrpSpPr>
                <p:cNvPr id="28686" name="Group 14">
                  <a:extLst>
                    <a:ext uri="{FF2B5EF4-FFF2-40B4-BE49-F238E27FC236}">
                      <a16:creationId xmlns:a16="http://schemas.microsoft.com/office/drawing/2014/main" id="{E5A80461-B54B-62F2-2581-0F6E50801D6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29" y="3771"/>
                  <a:ext cx="96" cy="31"/>
                  <a:chOff x="4129" y="3771"/>
                  <a:chExt cx="96" cy="31"/>
                </a:xfrm>
              </p:grpSpPr>
              <p:sp>
                <p:nvSpPr>
                  <p:cNvPr id="28684" name="Arc 12">
                    <a:extLst>
                      <a:ext uri="{FF2B5EF4-FFF2-40B4-BE49-F238E27FC236}">
                        <a16:creationId xmlns:a16="http://schemas.microsoft.com/office/drawing/2014/main" id="{46970B65-7E95-CA10-D76E-F35C0F8617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29" y="3772"/>
                    <a:ext cx="48" cy="30"/>
                  </a:xfrm>
                  <a:custGeom>
                    <a:avLst/>
                    <a:gdLst>
                      <a:gd name="G0" fmla="+- 21589 0 0"/>
                      <a:gd name="G1" fmla="+- 21596 0 0"/>
                      <a:gd name="G2" fmla="+- 21600 0 0"/>
                      <a:gd name="T0" fmla="*/ 0 w 21589"/>
                      <a:gd name="T1" fmla="*/ 20895 h 21596"/>
                      <a:gd name="T2" fmla="*/ 21151 w 21589"/>
                      <a:gd name="T3" fmla="*/ 0 h 21596"/>
                      <a:gd name="T4" fmla="*/ 21589 w 21589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9" h="21596" fill="none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</a:path>
                      <a:path w="21589" h="21596" stroke="0" extrusionOk="0">
                        <a:moveTo>
                          <a:pt x="0" y="20895"/>
                        </a:moveTo>
                        <a:cubicBezTo>
                          <a:pt x="373" y="9414"/>
                          <a:pt x="9666" y="233"/>
                          <a:pt x="21151" y="0"/>
                        </a:cubicBezTo>
                        <a:lnTo>
                          <a:pt x="21589" y="21596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8685" name="Arc 13">
                    <a:extLst>
                      <a:ext uri="{FF2B5EF4-FFF2-40B4-BE49-F238E27FC236}">
                        <a16:creationId xmlns:a16="http://schemas.microsoft.com/office/drawing/2014/main" id="{52B20940-BE8E-1AAA-C74F-FF0A750C14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6" y="3771"/>
                    <a:ext cx="49" cy="31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6"/>
                      <a:gd name="T1" fmla="*/ 4 h 21600"/>
                      <a:gd name="T2" fmla="*/ 22026 w 22026"/>
                      <a:gd name="T3" fmla="*/ 20885 h 21600"/>
                      <a:gd name="T4" fmla="*/ 438 w 22026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6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</a:path>
                      <a:path w="22026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89" y="0"/>
                          <a:pt x="21640" y="9240"/>
                          <a:pt x="22026" y="20884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noFill/>
                  <a:ln w="12700" cap="rnd">
                    <a:solidFill>
                      <a:schemeClr val="tx2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8687" name="Line 15">
                  <a:extLst>
                    <a:ext uri="{FF2B5EF4-FFF2-40B4-BE49-F238E27FC236}">
                      <a16:creationId xmlns:a16="http://schemas.microsoft.com/office/drawing/2014/main" id="{A7D0FB4C-75CB-2187-1A27-8E25304478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27" y="380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8689" name="Line 17">
                <a:extLst>
                  <a:ext uri="{FF2B5EF4-FFF2-40B4-BE49-F238E27FC236}">
                    <a16:creationId xmlns:a16="http://schemas.microsoft.com/office/drawing/2014/main" id="{984A6260-8796-CEC5-60E0-FCA16DF9505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099" y="3792"/>
                <a:ext cx="29" cy="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28701" name="Group 29">
              <a:extLst>
                <a:ext uri="{FF2B5EF4-FFF2-40B4-BE49-F238E27FC236}">
                  <a16:creationId xmlns:a16="http://schemas.microsoft.com/office/drawing/2014/main" id="{59EE6F38-0021-B502-9885-2D31776EC0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88" y="3467"/>
              <a:ext cx="468" cy="703"/>
              <a:chOff x="4188" y="3467"/>
              <a:chExt cx="468" cy="703"/>
            </a:xfrm>
          </p:grpSpPr>
          <p:sp>
            <p:nvSpPr>
              <p:cNvPr id="28691" name="Line 19">
                <a:extLst>
                  <a:ext uri="{FF2B5EF4-FFF2-40B4-BE49-F238E27FC236}">
                    <a16:creationId xmlns:a16="http://schemas.microsoft.com/office/drawing/2014/main" id="{09EB84D5-91DD-8B5D-8255-A4A8565D83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99" y="3893"/>
                <a:ext cx="257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92" name="Line 20">
                <a:extLst>
                  <a:ext uri="{FF2B5EF4-FFF2-40B4-BE49-F238E27FC236}">
                    <a16:creationId xmlns:a16="http://schemas.microsoft.com/office/drawing/2014/main" id="{BC95D2E4-2AE9-C91B-FAE5-EF35A40F890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399" y="3953"/>
                <a:ext cx="138" cy="21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93" name="Line 21">
                <a:extLst>
                  <a:ext uri="{FF2B5EF4-FFF2-40B4-BE49-F238E27FC236}">
                    <a16:creationId xmlns:a16="http://schemas.microsoft.com/office/drawing/2014/main" id="{3EC04059-A018-7428-7713-E71AF0D8AE3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401" y="3637"/>
                <a:ext cx="116" cy="18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94" name="Line 22">
                <a:extLst>
                  <a:ext uri="{FF2B5EF4-FFF2-40B4-BE49-F238E27FC236}">
                    <a16:creationId xmlns:a16="http://schemas.microsoft.com/office/drawing/2014/main" id="{58B6E574-C55C-263F-9C46-658BD358376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4374" y="3721"/>
                <a:ext cx="25" cy="9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95" name="Line 23">
                <a:extLst>
                  <a:ext uri="{FF2B5EF4-FFF2-40B4-BE49-F238E27FC236}">
                    <a16:creationId xmlns:a16="http://schemas.microsoft.com/office/drawing/2014/main" id="{8F8D3D99-39F4-9B79-744F-692A9D3FE2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345" y="3635"/>
                <a:ext cx="38" cy="9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96" name="Arc 24">
                <a:extLst>
                  <a:ext uri="{FF2B5EF4-FFF2-40B4-BE49-F238E27FC236}">
                    <a16:creationId xmlns:a16="http://schemas.microsoft.com/office/drawing/2014/main" id="{7F2202C0-CC11-9120-F6C1-8D0F418FA5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" y="3544"/>
                <a:ext cx="222" cy="150"/>
              </a:xfrm>
              <a:custGeom>
                <a:avLst/>
                <a:gdLst>
                  <a:gd name="G0" fmla="+- 0 0 0"/>
                  <a:gd name="G1" fmla="+- 18657 0 0"/>
                  <a:gd name="G2" fmla="+- 21600 0 0"/>
                  <a:gd name="T0" fmla="*/ 10885 w 20270"/>
                  <a:gd name="T1" fmla="*/ 0 h 18657"/>
                  <a:gd name="T2" fmla="*/ 20270 w 20270"/>
                  <a:gd name="T3" fmla="*/ 11195 h 18657"/>
                  <a:gd name="T4" fmla="*/ 0 w 20270"/>
                  <a:gd name="T5" fmla="*/ 18657 h 18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270" h="18657" fill="none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</a:path>
                  <a:path w="20270" h="18657" stroke="0" extrusionOk="0">
                    <a:moveTo>
                      <a:pt x="10884" y="0"/>
                    </a:moveTo>
                    <a:cubicBezTo>
                      <a:pt x="15218" y="2528"/>
                      <a:pt x="18536" y="6486"/>
                      <a:pt x="20270" y="11194"/>
                    </a:cubicBezTo>
                    <a:lnTo>
                      <a:pt x="0" y="18657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97" name="Oval 25">
                <a:extLst>
                  <a:ext uri="{FF2B5EF4-FFF2-40B4-BE49-F238E27FC236}">
                    <a16:creationId xmlns:a16="http://schemas.microsoft.com/office/drawing/2014/main" id="{FB7662FC-04B8-DD27-A042-12BD787A635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8" y="3467"/>
                <a:ext cx="103" cy="142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98" name="Line 26">
                <a:extLst>
                  <a:ext uri="{FF2B5EF4-FFF2-40B4-BE49-F238E27FC236}">
                    <a16:creationId xmlns:a16="http://schemas.microsoft.com/office/drawing/2014/main" id="{63B72FE1-8B0B-5DEF-C869-5E02C46163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60" y="3632"/>
                <a:ext cx="37" cy="8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99" name="Line 27">
                <a:extLst>
                  <a:ext uri="{FF2B5EF4-FFF2-40B4-BE49-F238E27FC236}">
                    <a16:creationId xmlns:a16="http://schemas.microsoft.com/office/drawing/2014/main" id="{907614C7-BCD8-EF66-21F0-32544882D9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97" y="3716"/>
                <a:ext cx="59" cy="17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0" name="Line 28">
                <a:extLst>
                  <a:ext uri="{FF2B5EF4-FFF2-40B4-BE49-F238E27FC236}">
                    <a16:creationId xmlns:a16="http://schemas.microsoft.com/office/drawing/2014/main" id="{BF734F07-29B8-438E-1714-4051A20AFA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88" y="3733"/>
                <a:ext cx="157" cy="3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grpSp>
        <p:nvGrpSpPr>
          <p:cNvPr id="28726" name="Group 54">
            <a:extLst>
              <a:ext uri="{FF2B5EF4-FFF2-40B4-BE49-F238E27FC236}">
                <a16:creationId xmlns:a16="http://schemas.microsoft.com/office/drawing/2014/main" id="{EB852D1A-F1B2-31E5-E5D0-1DA49D7BEF13}"/>
              </a:ext>
            </a:extLst>
          </p:cNvPr>
          <p:cNvGrpSpPr>
            <a:grpSpLocks/>
          </p:cNvGrpSpPr>
          <p:nvPr/>
        </p:nvGrpSpPr>
        <p:grpSpPr bwMode="auto">
          <a:xfrm>
            <a:off x="1435100" y="5459413"/>
            <a:ext cx="1073150" cy="1273175"/>
            <a:chOff x="904" y="3439"/>
            <a:chExt cx="676" cy="802"/>
          </a:xfrm>
        </p:grpSpPr>
        <p:grpSp>
          <p:nvGrpSpPr>
            <p:cNvPr id="28715" name="Group 43">
              <a:extLst>
                <a:ext uri="{FF2B5EF4-FFF2-40B4-BE49-F238E27FC236}">
                  <a16:creationId xmlns:a16="http://schemas.microsoft.com/office/drawing/2014/main" id="{2D1FBFE3-32B4-DC65-1F9D-EAB5932C8C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83" y="3594"/>
              <a:ext cx="597" cy="359"/>
              <a:chOff x="983" y="3594"/>
              <a:chExt cx="597" cy="359"/>
            </a:xfrm>
          </p:grpSpPr>
          <p:grpSp>
            <p:nvGrpSpPr>
              <p:cNvPr id="28705" name="Group 33">
                <a:extLst>
                  <a:ext uri="{FF2B5EF4-FFF2-40B4-BE49-F238E27FC236}">
                    <a16:creationId xmlns:a16="http://schemas.microsoft.com/office/drawing/2014/main" id="{47FC17A7-3835-0252-83BB-45DAF69DF0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83" y="3736"/>
                <a:ext cx="597" cy="217"/>
                <a:chOff x="983" y="3736"/>
                <a:chExt cx="597" cy="217"/>
              </a:xfrm>
            </p:grpSpPr>
            <p:sp>
              <p:nvSpPr>
                <p:cNvPr id="28703" name="Oval 31">
                  <a:extLst>
                    <a:ext uri="{FF2B5EF4-FFF2-40B4-BE49-F238E27FC236}">
                      <a16:creationId xmlns:a16="http://schemas.microsoft.com/office/drawing/2014/main" id="{FF025EA6-ED62-513E-BD5C-0EDFF24478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47"/>
                  <a:ext cx="597" cy="206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704" name="Oval 32">
                  <a:extLst>
                    <a:ext uri="{FF2B5EF4-FFF2-40B4-BE49-F238E27FC236}">
                      <a16:creationId xmlns:a16="http://schemas.microsoft.com/office/drawing/2014/main" id="{9E71A541-AC8B-09EE-147D-BFED7C5493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" y="3736"/>
                  <a:ext cx="597" cy="205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8708" name="Group 36">
                <a:extLst>
                  <a:ext uri="{FF2B5EF4-FFF2-40B4-BE49-F238E27FC236}">
                    <a16:creationId xmlns:a16="http://schemas.microsoft.com/office/drawing/2014/main" id="{FE049042-CBAF-8340-C339-43974E8C4AB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51" y="3594"/>
                <a:ext cx="216" cy="270"/>
                <a:chOff x="1351" y="3594"/>
                <a:chExt cx="216" cy="270"/>
              </a:xfrm>
            </p:grpSpPr>
            <p:sp>
              <p:nvSpPr>
                <p:cNvPr id="28706" name="AutoShape 34">
                  <a:extLst>
                    <a:ext uri="{FF2B5EF4-FFF2-40B4-BE49-F238E27FC236}">
                      <a16:creationId xmlns:a16="http://schemas.microsoft.com/office/drawing/2014/main" id="{FC001FC1-6F9B-22D1-5852-B3D3AD8ECCC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349" y="3646"/>
                  <a:ext cx="238" cy="198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707" name="Rectangle 35">
                  <a:extLst>
                    <a:ext uri="{FF2B5EF4-FFF2-40B4-BE49-F238E27FC236}">
                      <a16:creationId xmlns:a16="http://schemas.microsoft.com/office/drawing/2014/main" id="{99E3E030-D64A-A527-E00E-49D189EBBE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351" y="3594"/>
                  <a:ext cx="17" cy="264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28713" name="Group 41">
                <a:extLst>
                  <a:ext uri="{FF2B5EF4-FFF2-40B4-BE49-F238E27FC236}">
                    <a16:creationId xmlns:a16="http://schemas.microsoft.com/office/drawing/2014/main" id="{52A87510-3087-48F6-FE38-064805B97B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134" y="3882"/>
                <a:ext cx="98" cy="30"/>
                <a:chOff x="1134" y="3882"/>
                <a:chExt cx="98" cy="30"/>
              </a:xfrm>
            </p:grpSpPr>
            <p:grpSp>
              <p:nvGrpSpPr>
                <p:cNvPr id="28711" name="Group 39">
                  <a:extLst>
                    <a:ext uri="{FF2B5EF4-FFF2-40B4-BE49-F238E27FC236}">
                      <a16:creationId xmlns:a16="http://schemas.microsoft.com/office/drawing/2014/main" id="{1ADD34C7-C0FB-B19E-D820-8F1C1970C3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136" y="3882"/>
                  <a:ext cx="96" cy="30"/>
                  <a:chOff x="1136" y="3882"/>
                  <a:chExt cx="96" cy="30"/>
                </a:xfrm>
              </p:grpSpPr>
              <p:sp>
                <p:nvSpPr>
                  <p:cNvPr id="28709" name="Arc 37">
                    <a:extLst>
                      <a:ext uri="{FF2B5EF4-FFF2-40B4-BE49-F238E27FC236}">
                        <a16:creationId xmlns:a16="http://schemas.microsoft.com/office/drawing/2014/main" id="{5D70C587-A6EF-D82A-0631-EDA959D9BF7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3" y="3882"/>
                    <a:ext cx="49" cy="30"/>
                  </a:xfrm>
                  <a:custGeom>
                    <a:avLst/>
                    <a:gdLst>
                      <a:gd name="G0" fmla="+- 438 0 0"/>
                      <a:gd name="G1" fmla="+- 21600 0 0"/>
                      <a:gd name="G2" fmla="+- 21600 0 0"/>
                      <a:gd name="T0" fmla="*/ 0 w 22025"/>
                      <a:gd name="T1" fmla="*/ 4 h 21600"/>
                      <a:gd name="T2" fmla="*/ 22025 w 22025"/>
                      <a:gd name="T3" fmla="*/ 20861 h 21600"/>
                      <a:gd name="T4" fmla="*/ 438 w 22025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2025" h="21600" fill="none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</a:path>
                      <a:path w="22025" h="21600" stroke="0" extrusionOk="0">
                        <a:moveTo>
                          <a:pt x="0" y="4"/>
                        </a:moveTo>
                        <a:cubicBezTo>
                          <a:pt x="145" y="1"/>
                          <a:pt x="291" y="0"/>
                          <a:pt x="438" y="0"/>
                        </a:cubicBezTo>
                        <a:cubicBezTo>
                          <a:pt x="12079" y="0"/>
                          <a:pt x="21627" y="9226"/>
                          <a:pt x="22025" y="20860"/>
                        </a:cubicBezTo>
                        <a:lnTo>
                          <a:pt x="438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8710" name="Arc 38">
                    <a:extLst>
                      <a:ext uri="{FF2B5EF4-FFF2-40B4-BE49-F238E27FC236}">
                        <a16:creationId xmlns:a16="http://schemas.microsoft.com/office/drawing/2014/main" id="{5ACDE04F-202E-40BB-704B-A3154FBFDD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36" y="3883"/>
                    <a:ext cx="48" cy="29"/>
                  </a:xfrm>
                  <a:custGeom>
                    <a:avLst/>
                    <a:gdLst>
                      <a:gd name="G0" fmla="+- 21588 0 0"/>
                      <a:gd name="G1" fmla="+- 21596 0 0"/>
                      <a:gd name="G2" fmla="+- 21600 0 0"/>
                      <a:gd name="T0" fmla="*/ 0 w 21588"/>
                      <a:gd name="T1" fmla="*/ 20872 h 21596"/>
                      <a:gd name="T2" fmla="*/ 21150 w 21588"/>
                      <a:gd name="T3" fmla="*/ 0 h 21596"/>
                      <a:gd name="T4" fmla="*/ 21588 w 21588"/>
                      <a:gd name="T5" fmla="*/ 21596 h 215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588" h="21596" fill="none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</a:path>
                      <a:path w="21588" h="21596" stroke="0" extrusionOk="0">
                        <a:moveTo>
                          <a:pt x="0" y="20872"/>
                        </a:moveTo>
                        <a:cubicBezTo>
                          <a:pt x="384" y="9400"/>
                          <a:pt x="9674" y="233"/>
                          <a:pt x="21150" y="0"/>
                        </a:cubicBezTo>
                        <a:lnTo>
                          <a:pt x="21588" y="21596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8712" name="Line 40">
                  <a:extLst>
                    <a:ext uri="{FF2B5EF4-FFF2-40B4-BE49-F238E27FC236}">
                      <a16:creationId xmlns:a16="http://schemas.microsoft.com/office/drawing/2014/main" id="{DC8883CF-F30D-E97F-F5F7-0DD4EB1BCC2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134" y="3910"/>
                  <a:ext cx="9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8714" name="Freeform 42">
                <a:extLst>
                  <a:ext uri="{FF2B5EF4-FFF2-40B4-BE49-F238E27FC236}">
                    <a16:creationId xmlns:a16="http://schemas.microsoft.com/office/drawing/2014/main" id="{06A2CD05-50DB-6637-6BAC-20ED7D2248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229" y="3853"/>
                <a:ext cx="273" cy="53"/>
              </a:xfrm>
              <a:custGeom>
                <a:avLst/>
                <a:gdLst>
                  <a:gd name="T0" fmla="*/ 0 w 273"/>
                  <a:gd name="T1" fmla="*/ 52 h 53"/>
                  <a:gd name="T2" fmla="*/ 12 w 273"/>
                  <a:gd name="T3" fmla="*/ 49 h 53"/>
                  <a:gd name="T4" fmla="*/ 33 w 273"/>
                  <a:gd name="T5" fmla="*/ 49 h 53"/>
                  <a:gd name="T6" fmla="*/ 46 w 273"/>
                  <a:gd name="T7" fmla="*/ 49 h 53"/>
                  <a:gd name="T8" fmla="*/ 58 w 273"/>
                  <a:gd name="T9" fmla="*/ 52 h 53"/>
                  <a:gd name="T10" fmla="*/ 68 w 273"/>
                  <a:gd name="T11" fmla="*/ 52 h 53"/>
                  <a:gd name="T12" fmla="*/ 83 w 273"/>
                  <a:gd name="T13" fmla="*/ 52 h 53"/>
                  <a:gd name="T14" fmla="*/ 95 w 273"/>
                  <a:gd name="T15" fmla="*/ 52 h 53"/>
                  <a:gd name="T16" fmla="*/ 105 w 273"/>
                  <a:gd name="T17" fmla="*/ 52 h 53"/>
                  <a:gd name="T18" fmla="*/ 117 w 273"/>
                  <a:gd name="T19" fmla="*/ 52 h 53"/>
                  <a:gd name="T20" fmla="*/ 126 w 273"/>
                  <a:gd name="T21" fmla="*/ 52 h 53"/>
                  <a:gd name="T22" fmla="*/ 138 w 273"/>
                  <a:gd name="T23" fmla="*/ 49 h 53"/>
                  <a:gd name="T24" fmla="*/ 148 w 273"/>
                  <a:gd name="T25" fmla="*/ 49 h 53"/>
                  <a:gd name="T26" fmla="*/ 157 w 273"/>
                  <a:gd name="T27" fmla="*/ 45 h 53"/>
                  <a:gd name="T28" fmla="*/ 166 w 273"/>
                  <a:gd name="T29" fmla="*/ 42 h 53"/>
                  <a:gd name="T30" fmla="*/ 175 w 273"/>
                  <a:gd name="T31" fmla="*/ 33 h 53"/>
                  <a:gd name="T32" fmla="*/ 185 w 273"/>
                  <a:gd name="T33" fmla="*/ 24 h 53"/>
                  <a:gd name="T34" fmla="*/ 197 w 273"/>
                  <a:gd name="T35" fmla="*/ 21 h 53"/>
                  <a:gd name="T36" fmla="*/ 206 w 273"/>
                  <a:gd name="T37" fmla="*/ 18 h 53"/>
                  <a:gd name="T38" fmla="*/ 228 w 273"/>
                  <a:gd name="T39" fmla="*/ 12 h 53"/>
                  <a:gd name="T40" fmla="*/ 237 w 273"/>
                  <a:gd name="T41" fmla="*/ 9 h 53"/>
                  <a:gd name="T42" fmla="*/ 247 w 273"/>
                  <a:gd name="T43" fmla="*/ 9 h 53"/>
                  <a:gd name="T44" fmla="*/ 256 w 273"/>
                  <a:gd name="T45" fmla="*/ 6 h 53"/>
                  <a:gd name="T46" fmla="*/ 265 w 273"/>
                  <a:gd name="T47" fmla="*/ 0 h 53"/>
                  <a:gd name="T48" fmla="*/ 272 w 273"/>
                  <a:gd name="T4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73" h="53">
                    <a:moveTo>
                      <a:pt x="0" y="52"/>
                    </a:moveTo>
                    <a:lnTo>
                      <a:pt x="12" y="49"/>
                    </a:lnTo>
                    <a:lnTo>
                      <a:pt x="33" y="49"/>
                    </a:lnTo>
                    <a:lnTo>
                      <a:pt x="46" y="49"/>
                    </a:lnTo>
                    <a:lnTo>
                      <a:pt x="58" y="52"/>
                    </a:lnTo>
                    <a:lnTo>
                      <a:pt x="68" y="52"/>
                    </a:lnTo>
                    <a:lnTo>
                      <a:pt x="83" y="52"/>
                    </a:lnTo>
                    <a:lnTo>
                      <a:pt x="95" y="52"/>
                    </a:lnTo>
                    <a:lnTo>
                      <a:pt x="105" y="52"/>
                    </a:lnTo>
                    <a:lnTo>
                      <a:pt x="117" y="52"/>
                    </a:lnTo>
                    <a:lnTo>
                      <a:pt x="126" y="52"/>
                    </a:lnTo>
                    <a:lnTo>
                      <a:pt x="138" y="49"/>
                    </a:lnTo>
                    <a:lnTo>
                      <a:pt x="148" y="49"/>
                    </a:lnTo>
                    <a:lnTo>
                      <a:pt x="157" y="45"/>
                    </a:lnTo>
                    <a:lnTo>
                      <a:pt x="166" y="42"/>
                    </a:lnTo>
                    <a:lnTo>
                      <a:pt x="175" y="33"/>
                    </a:lnTo>
                    <a:lnTo>
                      <a:pt x="185" y="24"/>
                    </a:lnTo>
                    <a:lnTo>
                      <a:pt x="197" y="21"/>
                    </a:lnTo>
                    <a:lnTo>
                      <a:pt x="206" y="18"/>
                    </a:lnTo>
                    <a:lnTo>
                      <a:pt x="228" y="12"/>
                    </a:lnTo>
                    <a:lnTo>
                      <a:pt x="237" y="9"/>
                    </a:lnTo>
                    <a:lnTo>
                      <a:pt x="247" y="9"/>
                    </a:lnTo>
                    <a:lnTo>
                      <a:pt x="256" y="6"/>
                    </a:lnTo>
                    <a:lnTo>
                      <a:pt x="265" y="0"/>
                    </a:lnTo>
                    <a:lnTo>
                      <a:pt x="272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28725" name="Group 53">
              <a:extLst>
                <a:ext uri="{FF2B5EF4-FFF2-40B4-BE49-F238E27FC236}">
                  <a16:creationId xmlns:a16="http://schemas.microsoft.com/office/drawing/2014/main" id="{1805F8A6-99F0-9D95-8132-C0E49C98EC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04" y="3439"/>
              <a:ext cx="434" cy="802"/>
              <a:chOff x="904" y="3439"/>
              <a:chExt cx="434" cy="802"/>
            </a:xfrm>
          </p:grpSpPr>
          <p:sp>
            <p:nvSpPr>
              <p:cNvPr id="28716" name="Oval 44">
                <a:extLst>
                  <a:ext uri="{FF2B5EF4-FFF2-40B4-BE49-F238E27FC236}">
                    <a16:creationId xmlns:a16="http://schemas.microsoft.com/office/drawing/2014/main" id="{0B39CEFC-3965-C479-FDA2-73694AD75F7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71" y="3439"/>
                <a:ext cx="102" cy="143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17" name="Line 45">
                <a:extLst>
                  <a:ext uri="{FF2B5EF4-FFF2-40B4-BE49-F238E27FC236}">
                    <a16:creationId xmlns:a16="http://schemas.microsoft.com/office/drawing/2014/main" id="{A2C92B7A-5A45-D1CD-3521-4DCC76F112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04" y="3945"/>
                <a:ext cx="257" cy="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18" name="Line 46">
                <a:extLst>
                  <a:ext uri="{FF2B5EF4-FFF2-40B4-BE49-F238E27FC236}">
                    <a16:creationId xmlns:a16="http://schemas.microsoft.com/office/drawing/2014/main" id="{AF27F1FB-4277-B201-DCAD-B2DC56B23AB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161" y="4003"/>
                <a:ext cx="177" cy="23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19" name="Line 47">
                <a:extLst>
                  <a:ext uri="{FF2B5EF4-FFF2-40B4-BE49-F238E27FC236}">
                    <a16:creationId xmlns:a16="http://schemas.microsoft.com/office/drawing/2014/main" id="{A862269D-C725-4BDE-FA47-0D34BADB4B1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983" y="3668"/>
                <a:ext cx="60" cy="17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20" name="Line 48">
                <a:extLst>
                  <a:ext uri="{FF2B5EF4-FFF2-40B4-BE49-F238E27FC236}">
                    <a16:creationId xmlns:a16="http://schemas.microsoft.com/office/drawing/2014/main" id="{A6F8153A-3353-76A3-ABEE-46618F5FBD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846"/>
                <a:ext cx="149" cy="2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21" name="Line 49">
                <a:extLst>
                  <a:ext uri="{FF2B5EF4-FFF2-40B4-BE49-F238E27FC236}">
                    <a16:creationId xmlns:a16="http://schemas.microsoft.com/office/drawing/2014/main" id="{E560E24F-927C-B273-81DE-3C4E9FDD8C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43" y="3629"/>
                <a:ext cx="58" cy="11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22" name="Arc 50">
                <a:extLst>
                  <a:ext uri="{FF2B5EF4-FFF2-40B4-BE49-F238E27FC236}">
                    <a16:creationId xmlns:a16="http://schemas.microsoft.com/office/drawing/2014/main" id="{EC0BD988-9F38-605A-72D3-8BDE1AAAC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5" y="3575"/>
                <a:ext cx="79" cy="193"/>
              </a:xfrm>
              <a:custGeom>
                <a:avLst/>
                <a:gdLst>
                  <a:gd name="G0" fmla="+- 20351 0 0"/>
                  <a:gd name="G1" fmla="+- 18723 0 0"/>
                  <a:gd name="G2" fmla="+- 21600 0 0"/>
                  <a:gd name="T0" fmla="*/ 0 w 20351"/>
                  <a:gd name="T1" fmla="*/ 11484 h 18723"/>
                  <a:gd name="T2" fmla="*/ 9581 w 20351"/>
                  <a:gd name="T3" fmla="*/ 0 h 18723"/>
                  <a:gd name="T4" fmla="*/ 20351 w 20351"/>
                  <a:gd name="T5" fmla="*/ 18723 h 187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51" h="18723" fill="none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</a:path>
                  <a:path w="20351" h="18723" stroke="0" extrusionOk="0">
                    <a:moveTo>
                      <a:pt x="0" y="11484"/>
                    </a:moveTo>
                    <a:cubicBezTo>
                      <a:pt x="1724" y="6637"/>
                      <a:pt x="5121" y="2564"/>
                      <a:pt x="9580" y="-1"/>
                    </a:cubicBezTo>
                    <a:lnTo>
                      <a:pt x="20351" y="18723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23" name="Line 51">
                <a:extLst>
                  <a:ext uri="{FF2B5EF4-FFF2-40B4-BE49-F238E27FC236}">
                    <a16:creationId xmlns:a16="http://schemas.microsoft.com/office/drawing/2014/main" id="{33C08FA2-7C3D-F762-4BAB-6F779DD0F7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904" y="3686"/>
                <a:ext cx="44" cy="25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24" name="Line 52">
                <a:extLst>
                  <a:ext uri="{FF2B5EF4-FFF2-40B4-BE49-F238E27FC236}">
                    <a16:creationId xmlns:a16="http://schemas.microsoft.com/office/drawing/2014/main" id="{825D989D-F302-D038-C424-6BC9ED79FA4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043" y="3747"/>
                <a:ext cx="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</p:grpSp>
      <p:sp>
        <p:nvSpPr>
          <p:cNvPr id="28727" name="Line 55">
            <a:extLst>
              <a:ext uri="{FF2B5EF4-FFF2-40B4-BE49-F238E27FC236}">
                <a16:creationId xmlns:a16="http://schemas.microsoft.com/office/drawing/2014/main" id="{3E8D4758-EE08-6B3C-6F81-E72CE91E958C}"/>
              </a:ext>
            </a:extLst>
          </p:cNvPr>
          <p:cNvSpPr>
            <a:spLocks noChangeShapeType="1"/>
          </p:cNvSpPr>
          <p:nvPr/>
        </p:nvSpPr>
        <p:spPr bwMode="auto">
          <a:xfrm>
            <a:off x="2470150" y="6019800"/>
            <a:ext cx="3702050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1202EFD4-CACD-C438-DEC6-287670A712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58200" cy="1143000"/>
          </a:xfrm>
          <a:noFill/>
          <a:ln/>
        </p:spPr>
        <p:txBody>
          <a:bodyPr/>
          <a:lstStyle/>
          <a:p>
            <a:r>
              <a:rPr lang="en-US" altLang="LID4096"/>
              <a:t>Display</a:t>
            </a:r>
          </a:p>
        </p:txBody>
      </p:sp>
      <p:pic>
        <p:nvPicPr>
          <p:cNvPr id="30723" name="Picture 3">
            <a:extLst>
              <a:ext uri="{FF2B5EF4-FFF2-40B4-BE49-F238E27FC236}">
                <a16:creationId xmlns:a16="http://schemas.microsoft.com/office/drawing/2014/main" id="{A54A97BD-5AC5-827E-F0CF-24792D6FC37B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788" y="2003425"/>
            <a:ext cx="4327525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4" name="Picture 4">
            <a:extLst>
              <a:ext uri="{FF2B5EF4-FFF2-40B4-BE49-F238E27FC236}">
                <a16:creationId xmlns:a16="http://schemas.microsoft.com/office/drawing/2014/main" id="{DF688B59-2091-0679-0C7A-3EB5B585AAD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163" y="1538288"/>
            <a:ext cx="34766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5" name="Picture 5">
            <a:extLst>
              <a:ext uri="{FF2B5EF4-FFF2-40B4-BE49-F238E27FC236}">
                <a16:creationId xmlns:a16="http://schemas.microsoft.com/office/drawing/2014/main" id="{57876ED0-2124-0295-2AA8-395F6582C45A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1604963"/>
            <a:ext cx="20097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6" name="Picture 6">
            <a:extLst>
              <a:ext uri="{FF2B5EF4-FFF2-40B4-BE49-F238E27FC236}">
                <a16:creationId xmlns:a16="http://schemas.microsoft.com/office/drawing/2014/main" id="{9288575D-BA40-01EC-4F27-C7AA0B54A185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" y="4127500"/>
            <a:ext cx="35337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27" name="Picture 7">
            <a:extLst>
              <a:ext uri="{FF2B5EF4-FFF2-40B4-BE49-F238E27FC236}">
                <a16:creationId xmlns:a16="http://schemas.microsoft.com/office/drawing/2014/main" id="{4BBB7649-722E-BAA9-0B1A-BF16FED415F2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1388" y="4527550"/>
            <a:ext cx="2609850" cy="208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Line 2">
            <a:extLst>
              <a:ext uri="{FF2B5EF4-FFF2-40B4-BE49-F238E27FC236}">
                <a16:creationId xmlns:a16="http://schemas.microsoft.com/office/drawing/2014/main" id="{26BE3A69-4C8F-178C-E5D9-852123AC481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5763" y="1273175"/>
            <a:ext cx="3028950" cy="1246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2771" name="Line 3">
            <a:extLst>
              <a:ext uri="{FF2B5EF4-FFF2-40B4-BE49-F238E27FC236}">
                <a16:creationId xmlns:a16="http://schemas.microsoft.com/office/drawing/2014/main" id="{C9D67F7D-160F-7F65-19D8-224AC42E3BC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85763" y="3316288"/>
            <a:ext cx="3024187" cy="2941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2774" name="Group 6">
            <a:extLst>
              <a:ext uri="{FF2B5EF4-FFF2-40B4-BE49-F238E27FC236}">
                <a16:creationId xmlns:a16="http://schemas.microsoft.com/office/drawing/2014/main" id="{7FD42862-CC98-6242-F987-09617A04320C}"/>
              </a:ext>
            </a:extLst>
          </p:cNvPr>
          <p:cNvGrpSpPr>
            <a:grpSpLocks/>
          </p:cNvGrpSpPr>
          <p:nvPr/>
        </p:nvGrpSpPr>
        <p:grpSpPr bwMode="auto">
          <a:xfrm>
            <a:off x="3435350" y="2549525"/>
            <a:ext cx="5511800" cy="3683000"/>
            <a:chOff x="2164" y="1606"/>
            <a:chExt cx="3472" cy="2320"/>
          </a:xfrm>
        </p:grpSpPr>
        <p:sp>
          <p:nvSpPr>
            <p:cNvPr id="32772" name="Rectangle 4">
              <a:extLst>
                <a:ext uri="{FF2B5EF4-FFF2-40B4-BE49-F238E27FC236}">
                  <a16:creationId xmlns:a16="http://schemas.microsoft.com/office/drawing/2014/main" id="{B22664E6-0D8D-9254-438C-979E45284C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4" y="1606"/>
              <a:ext cx="3472" cy="2320"/>
            </a:xfrm>
            <a:prstGeom prst="rect">
              <a:avLst/>
            </a:prstGeom>
            <a:noFill/>
            <a:ln w="50800">
              <a:solidFill>
                <a:srgbClr val="33CC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32773" name="Picture 5">
              <a:extLst>
                <a:ext uri="{FF2B5EF4-FFF2-40B4-BE49-F238E27FC236}">
                  <a16:creationId xmlns:a16="http://schemas.microsoft.com/office/drawing/2014/main" id="{01CDB7F8-BDF3-067D-D376-2DC8A3BA3AC1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90" y="1631"/>
              <a:ext cx="3414" cy="2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32775" name="Rectangle 7">
            <a:extLst>
              <a:ext uri="{FF2B5EF4-FFF2-40B4-BE49-F238E27FC236}">
                <a16:creationId xmlns:a16="http://schemas.microsoft.com/office/drawing/2014/main" id="{83040D4C-EDD0-4F63-9B85-6B7426AD05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Overviews</a:t>
            </a:r>
          </a:p>
        </p:txBody>
      </p:sp>
      <p:sp>
        <p:nvSpPr>
          <p:cNvPr id="32776" name="Line 8">
            <a:extLst>
              <a:ext uri="{FF2B5EF4-FFF2-40B4-BE49-F238E27FC236}">
                <a16:creationId xmlns:a16="http://schemas.microsoft.com/office/drawing/2014/main" id="{E53B6839-E18B-7CFD-0D18-FE155DD1F96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62300" y="1276350"/>
            <a:ext cx="5808663" cy="1250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2779" name="Group 11">
            <a:extLst>
              <a:ext uri="{FF2B5EF4-FFF2-40B4-BE49-F238E27FC236}">
                <a16:creationId xmlns:a16="http://schemas.microsoft.com/office/drawing/2014/main" id="{0EA39460-EC53-1BD8-3364-FDBAE7064FDD}"/>
              </a:ext>
            </a:extLst>
          </p:cNvPr>
          <p:cNvGrpSpPr>
            <a:grpSpLocks/>
          </p:cNvGrpSpPr>
          <p:nvPr/>
        </p:nvGrpSpPr>
        <p:grpSpPr bwMode="auto">
          <a:xfrm>
            <a:off x="414338" y="1298575"/>
            <a:ext cx="2722562" cy="1985963"/>
            <a:chOff x="261" y="818"/>
            <a:chExt cx="1715" cy="1251"/>
          </a:xfrm>
        </p:grpSpPr>
        <p:pic>
          <p:nvPicPr>
            <p:cNvPr id="32777" name="Picture 9">
              <a:extLst>
                <a:ext uri="{FF2B5EF4-FFF2-40B4-BE49-F238E27FC236}">
                  <a16:creationId xmlns:a16="http://schemas.microsoft.com/office/drawing/2014/main" id="{5D27062C-3C4B-1B50-DBC6-54B63A073292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" y="824"/>
              <a:ext cx="1697" cy="12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2778" name="Rectangle 10">
              <a:extLst>
                <a:ext uri="{FF2B5EF4-FFF2-40B4-BE49-F238E27FC236}">
                  <a16:creationId xmlns:a16="http://schemas.microsoft.com/office/drawing/2014/main" id="{7CA5F837-F5B4-E19F-3B1D-C247F15E30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1" y="818"/>
              <a:ext cx="1715" cy="1251"/>
            </a:xfrm>
            <a:prstGeom prst="rect">
              <a:avLst/>
            </a:prstGeom>
            <a:noFill/>
            <a:ln w="50800">
              <a:solidFill>
                <a:srgbClr val="33CC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2780" name="Line 12">
            <a:extLst>
              <a:ext uri="{FF2B5EF4-FFF2-40B4-BE49-F238E27FC236}">
                <a16:creationId xmlns:a16="http://schemas.microsoft.com/office/drawing/2014/main" id="{333EC4C7-1371-8263-6E19-43F6C189843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71825" y="3314700"/>
            <a:ext cx="5799138" cy="2959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5BF58574-8A89-07A7-DF9A-86A5C43EC1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Detail Views</a:t>
            </a:r>
          </a:p>
        </p:txBody>
      </p:sp>
      <p:sp>
        <p:nvSpPr>
          <p:cNvPr id="34819" name="Line 3">
            <a:extLst>
              <a:ext uri="{FF2B5EF4-FFF2-40B4-BE49-F238E27FC236}">
                <a16:creationId xmlns:a16="http://schemas.microsoft.com/office/drawing/2014/main" id="{E9354E22-6E89-1A85-A9D0-304916E44C90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238" y="1519238"/>
            <a:ext cx="2689225" cy="1308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20" name="Line 4">
            <a:extLst>
              <a:ext uri="{FF2B5EF4-FFF2-40B4-BE49-F238E27FC236}">
                <a16:creationId xmlns:a16="http://schemas.microsoft.com/office/drawing/2014/main" id="{3B7E08E0-539C-3203-EAF8-C1CA15C66FCC}"/>
              </a:ext>
            </a:extLst>
          </p:cNvPr>
          <p:cNvSpPr>
            <a:spLocks noChangeShapeType="1"/>
          </p:cNvSpPr>
          <p:nvPr/>
        </p:nvSpPr>
        <p:spPr bwMode="auto">
          <a:xfrm>
            <a:off x="625475" y="3405188"/>
            <a:ext cx="2693988" cy="1978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21" name="Line 5">
            <a:extLst>
              <a:ext uri="{FF2B5EF4-FFF2-40B4-BE49-F238E27FC236}">
                <a16:creationId xmlns:a16="http://schemas.microsoft.com/office/drawing/2014/main" id="{8C8C6331-B3C2-369D-DBD9-7ADBB17DCE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95688" y="3216275"/>
            <a:ext cx="5311775" cy="1892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4826" name="Group 10">
            <a:extLst>
              <a:ext uri="{FF2B5EF4-FFF2-40B4-BE49-F238E27FC236}">
                <a16:creationId xmlns:a16="http://schemas.microsoft.com/office/drawing/2014/main" id="{D2184CD7-BEE6-415F-9F7A-38E22008F218}"/>
              </a:ext>
            </a:extLst>
          </p:cNvPr>
          <p:cNvGrpSpPr>
            <a:grpSpLocks/>
          </p:cNvGrpSpPr>
          <p:nvPr/>
        </p:nvGrpSpPr>
        <p:grpSpPr bwMode="auto">
          <a:xfrm>
            <a:off x="3324225" y="2841625"/>
            <a:ext cx="5537200" cy="3708400"/>
            <a:chOff x="2094" y="1790"/>
            <a:chExt cx="3488" cy="2336"/>
          </a:xfrm>
        </p:grpSpPr>
        <p:sp>
          <p:nvSpPr>
            <p:cNvPr id="34822" name="Rectangle 6">
              <a:extLst>
                <a:ext uri="{FF2B5EF4-FFF2-40B4-BE49-F238E27FC236}">
                  <a16:creationId xmlns:a16="http://schemas.microsoft.com/office/drawing/2014/main" id="{BAD90539-4E54-58CF-C404-17DD20A7CB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94" y="1790"/>
              <a:ext cx="3488" cy="2336"/>
            </a:xfrm>
            <a:prstGeom prst="rect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34823" name="Picture 7">
              <a:extLst>
                <a:ext uri="{FF2B5EF4-FFF2-40B4-BE49-F238E27FC236}">
                  <a16:creationId xmlns:a16="http://schemas.microsoft.com/office/drawing/2014/main" id="{C685E953-2E20-34AD-69DA-6137D4866C4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40" y="1808"/>
              <a:ext cx="3414" cy="22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824" name="Rectangle 8">
              <a:extLst>
                <a:ext uri="{FF2B5EF4-FFF2-40B4-BE49-F238E27FC236}">
                  <a16:creationId xmlns:a16="http://schemas.microsoft.com/office/drawing/2014/main" id="{3CD93C97-CC42-AB33-5AAE-136D8D9673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5" y="1808"/>
              <a:ext cx="2106" cy="1559"/>
            </a:xfrm>
            <a:prstGeom prst="rect">
              <a:avLst/>
            </a:prstGeom>
            <a:noFill/>
            <a:ln w="50800">
              <a:solidFill>
                <a:srgbClr val="33CC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34825" name="Picture 9">
              <a:extLst>
                <a:ext uri="{FF2B5EF4-FFF2-40B4-BE49-F238E27FC236}">
                  <a16:creationId xmlns:a16="http://schemas.microsoft.com/office/drawing/2014/main" id="{DA4161D8-C735-3102-4349-8EE07A485C1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25" y="1819"/>
              <a:ext cx="2082" cy="15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4829" name="Group 13">
            <a:extLst>
              <a:ext uri="{FF2B5EF4-FFF2-40B4-BE49-F238E27FC236}">
                <a16:creationId xmlns:a16="http://schemas.microsoft.com/office/drawing/2014/main" id="{53F0E5F9-A836-1F5A-B0E3-1B8755AAFEC3}"/>
              </a:ext>
            </a:extLst>
          </p:cNvPr>
          <p:cNvGrpSpPr>
            <a:grpSpLocks/>
          </p:cNvGrpSpPr>
          <p:nvPr/>
        </p:nvGrpSpPr>
        <p:grpSpPr bwMode="auto">
          <a:xfrm>
            <a:off x="636588" y="1544638"/>
            <a:ext cx="2290762" cy="1833562"/>
            <a:chOff x="401" y="973"/>
            <a:chExt cx="1443" cy="1155"/>
          </a:xfrm>
        </p:grpSpPr>
        <p:pic>
          <p:nvPicPr>
            <p:cNvPr id="34827" name="Picture 11">
              <a:extLst>
                <a:ext uri="{FF2B5EF4-FFF2-40B4-BE49-F238E27FC236}">
                  <a16:creationId xmlns:a16="http://schemas.microsoft.com/office/drawing/2014/main" id="{60EAA4AB-7186-401F-3958-BB9CF656426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8" y="986"/>
              <a:ext cx="1405" cy="11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4828" name="Rectangle 12">
              <a:extLst>
                <a:ext uri="{FF2B5EF4-FFF2-40B4-BE49-F238E27FC236}">
                  <a16:creationId xmlns:a16="http://schemas.microsoft.com/office/drawing/2014/main" id="{E374948E-C89B-CCC2-3D32-A02C49127A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" y="973"/>
              <a:ext cx="1443" cy="1155"/>
            </a:xfrm>
            <a:prstGeom prst="rect">
              <a:avLst/>
            </a:prstGeom>
            <a:noFill/>
            <a:ln w="50800">
              <a:solidFill>
                <a:srgbClr val="33CC33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4830" name="Line 14">
            <a:extLst>
              <a:ext uri="{FF2B5EF4-FFF2-40B4-BE49-F238E27FC236}">
                <a16:creationId xmlns:a16="http://schemas.microsoft.com/office/drawing/2014/main" id="{9D1474F5-A1DE-5A32-919E-6A7554A83ED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55925" y="1516063"/>
            <a:ext cx="3784600" cy="1323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31" name="Line 15">
            <a:extLst>
              <a:ext uri="{FF2B5EF4-FFF2-40B4-BE49-F238E27FC236}">
                <a16:creationId xmlns:a16="http://schemas.microsoft.com/office/drawing/2014/main" id="{4DEB06D5-6707-BBA5-2987-FD32862A4A2B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8625" y="3403600"/>
            <a:ext cx="3771900" cy="19669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F0BA1E1-8C83-2B64-D7B6-08DD6B16BD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Awareness Widgets Video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09C9A289-375C-8880-7155-7323E02E04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Usability Evaluation</a:t>
            </a:r>
          </a:p>
        </p:txBody>
      </p:sp>
      <p:grpSp>
        <p:nvGrpSpPr>
          <p:cNvPr id="38976" name="Group 64">
            <a:extLst>
              <a:ext uri="{FF2B5EF4-FFF2-40B4-BE49-F238E27FC236}">
                <a16:creationId xmlns:a16="http://schemas.microsoft.com/office/drawing/2014/main" id="{4BABE9B6-8A90-E80D-433D-C6E838027C50}"/>
              </a:ext>
            </a:extLst>
          </p:cNvPr>
          <p:cNvGrpSpPr>
            <a:grpSpLocks/>
          </p:cNvGrpSpPr>
          <p:nvPr/>
        </p:nvGrpSpPr>
        <p:grpSpPr bwMode="auto">
          <a:xfrm>
            <a:off x="596900" y="1785938"/>
            <a:ext cx="7702550" cy="3957637"/>
            <a:chOff x="376" y="1125"/>
            <a:chExt cx="4852" cy="2493"/>
          </a:xfrm>
        </p:grpSpPr>
        <p:grpSp>
          <p:nvGrpSpPr>
            <p:cNvPr id="38927" name="Group 15">
              <a:extLst>
                <a:ext uri="{FF2B5EF4-FFF2-40B4-BE49-F238E27FC236}">
                  <a16:creationId xmlns:a16="http://schemas.microsoft.com/office/drawing/2014/main" id="{10D12083-02BB-E8AC-893D-9C48015562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3" y="2039"/>
              <a:ext cx="1461" cy="885"/>
              <a:chOff x="563" y="2039"/>
              <a:chExt cx="1461" cy="885"/>
            </a:xfrm>
          </p:grpSpPr>
          <p:grpSp>
            <p:nvGrpSpPr>
              <p:cNvPr id="38917" name="Group 5">
                <a:extLst>
                  <a:ext uri="{FF2B5EF4-FFF2-40B4-BE49-F238E27FC236}">
                    <a16:creationId xmlns:a16="http://schemas.microsoft.com/office/drawing/2014/main" id="{3BD1DA55-E256-38D1-1B70-B3279DD9F4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3" y="2385"/>
                <a:ext cx="1461" cy="539"/>
                <a:chOff x="563" y="2385"/>
                <a:chExt cx="1461" cy="539"/>
              </a:xfrm>
            </p:grpSpPr>
            <p:sp>
              <p:nvSpPr>
                <p:cNvPr id="38915" name="Oval 3">
                  <a:extLst>
                    <a:ext uri="{FF2B5EF4-FFF2-40B4-BE49-F238E27FC236}">
                      <a16:creationId xmlns:a16="http://schemas.microsoft.com/office/drawing/2014/main" id="{F0344C27-6337-47FF-75E8-A532ED32787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" y="2412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16" name="Oval 4">
                  <a:extLst>
                    <a:ext uri="{FF2B5EF4-FFF2-40B4-BE49-F238E27FC236}">
                      <a16:creationId xmlns:a16="http://schemas.microsoft.com/office/drawing/2014/main" id="{8C8E8190-B6EB-7D8B-541E-3EDCD1EE34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3" y="2385"/>
                  <a:ext cx="1461" cy="512"/>
                </a:xfrm>
                <a:prstGeom prst="ellipse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8920" name="Group 8">
                <a:extLst>
                  <a:ext uri="{FF2B5EF4-FFF2-40B4-BE49-F238E27FC236}">
                    <a16:creationId xmlns:a16="http://schemas.microsoft.com/office/drawing/2014/main" id="{B838D72E-6BBD-7484-F2BB-261ACCC0BB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57" y="2039"/>
                <a:ext cx="535" cy="671"/>
                <a:chOff x="1457" y="2039"/>
                <a:chExt cx="535" cy="671"/>
              </a:xfrm>
            </p:grpSpPr>
            <p:sp>
              <p:nvSpPr>
                <p:cNvPr id="38918" name="AutoShape 6">
                  <a:extLst>
                    <a:ext uri="{FF2B5EF4-FFF2-40B4-BE49-F238E27FC236}">
                      <a16:creationId xmlns:a16="http://schemas.microsoft.com/office/drawing/2014/main" id="{76475D76-740E-8C2F-97B0-7D63ED5169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880000" flipV="1">
                  <a:off x="1449" y="2167"/>
                  <a:ext cx="592" cy="494"/>
                </a:xfrm>
                <a:custGeom>
                  <a:avLst/>
                  <a:gdLst>
                    <a:gd name="G0" fmla="+- 2645 0 0"/>
                    <a:gd name="G1" fmla="+- 21600 0 2645"/>
                    <a:gd name="G2" fmla="*/ 2645 1 2"/>
                    <a:gd name="G3" fmla="+- 21600 0 G2"/>
                    <a:gd name="G4" fmla="+/ 2645 21600 2"/>
                    <a:gd name="G5" fmla="+/ G1 0 2"/>
                    <a:gd name="G6" fmla="*/ 21600 21600 2645"/>
                    <a:gd name="G7" fmla="*/ G6 1 2"/>
                    <a:gd name="G8" fmla="+- 21600 0 G7"/>
                    <a:gd name="G9" fmla="*/ 21600 1 2"/>
                    <a:gd name="G10" fmla="+- 2645 0 G9"/>
                    <a:gd name="G11" fmla="?: G10 G8 0"/>
                    <a:gd name="G12" fmla="?: G10 G7 21600"/>
                    <a:gd name="T0" fmla="*/ 20277 w 21600"/>
                    <a:gd name="T1" fmla="*/ 10800 h 21600"/>
                    <a:gd name="T2" fmla="*/ 10800 w 21600"/>
                    <a:gd name="T3" fmla="*/ 21600 h 21600"/>
                    <a:gd name="T4" fmla="*/ 1323 w 21600"/>
                    <a:gd name="T5" fmla="*/ 10800 h 21600"/>
                    <a:gd name="T6" fmla="*/ 10800 w 21600"/>
                    <a:gd name="T7" fmla="*/ 0 h 21600"/>
                    <a:gd name="T8" fmla="*/ 3123 w 21600"/>
                    <a:gd name="T9" fmla="*/ 3123 h 21600"/>
                    <a:gd name="T10" fmla="*/ 18477 w 21600"/>
                    <a:gd name="T11" fmla="*/ 18477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T8" t="T9" r="T10" b="T11"/>
                  <a:pathLst>
                    <a:path w="21600" h="21600">
                      <a:moveTo>
                        <a:pt x="0" y="0"/>
                      </a:moveTo>
                      <a:lnTo>
                        <a:pt x="2645" y="21600"/>
                      </a:lnTo>
                      <a:lnTo>
                        <a:pt x="18955" y="21600"/>
                      </a:lnTo>
                      <a:lnTo>
                        <a:pt x="2160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19" name="Rectangle 7">
                  <a:extLst>
                    <a:ext uri="{FF2B5EF4-FFF2-40B4-BE49-F238E27FC236}">
                      <a16:creationId xmlns:a16="http://schemas.microsoft.com/office/drawing/2014/main" id="{C7C740C5-2660-0CE6-8447-7C0D6710F9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480000" flipH="1">
                  <a:off x="1457" y="2039"/>
                  <a:ext cx="52" cy="652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8925" name="Group 13">
                <a:extLst>
                  <a:ext uri="{FF2B5EF4-FFF2-40B4-BE49-F238E27FC236}">
                    <a16:creationId xmlns:a16="http://schemas.microsoft.com/office/drawing/2014/main" id="{7DCDE3E7-D816-CDC3-3B75-041CD0C9AF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3" y="2742"/>
                <a:ext cx="238" cy="73"/>
                <a:chOff x="933" y="2742"/>
                <a:chExt cx="238" cy="73"/>
              </a:xfrm>
            </p:grpSpPr>
            <p:grpSp>
              <p:nvGrpSpPr>
                <p:cNvPr id="38923" name="Group 11">
                  <a:extLst>
                    <a:ext uri="{FF2B5EF4-FFF2-40B4-BE49-F238E27FC236}">
                      <a16:creationId xmlns:a16="http://schemas.microsoft.com/office/drawing/2014/main" id="{FF0C5662-C5EC-24A5-1383-D41E62CF660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34" y="2742"/>
                  <a:ext cx="237" cy="73"/>
                  <a:chOff x="934" y="2742"/>
                  <a:chExt cx="237" cy="73"/>
                </a:xfrm>
              </p:grpSpPr>
              <p:sp>
                <p:nvSpPr>
                  <p:cNvPr id="38921" name="Arc 9">
                    <a:extLst>
                      <a:ext uri="{FF2B5EF4-FFF2-40B4-BE49-F238E27FC236}">
                        <a16:creationId xmlns:a16="http://schemas.microsoft.com/office/drawing/2014/main" id="{D212ADCD-5F5B-332D-9B1F-81BA7DC475D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52" y="2742"/>
                    <a:ext cx="119" cy="73"/>
                  </a:xfrm>
                  <a:custGeom>
                    <a:avLst/>
                    <a:gdLst>
                      <a:gd name="G0" fmla="+- 182 0 0"/>
                      <a:gd name="G1" fmla="+- 21600 0 0"/>
                      <a:gd name="G2" fmla="+- 21600 0 0"/>
                      <a:gd name="T0" fmla="*/ 0 w 21782"/>
                      <a:gd name="T1" fmla="*/ 1 h 21600"/>
                      <a:gd name="T2" fmla="*/ 21782 w 21782"/>
                      <a:gd name="T3" fmla="*/ 21600 h 21600"/>
                      <a:gd name="T4" fmla="*/ 182 w 21782"/>
                      <a:gd name="T5" fmla="*/ 21600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782" h="21600" fill="none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</a:path>
                      <a:path w="21782" h="21600" stroke="0" extrusionOk="0">
                        <a:moveTo>
                          <a:pt x="-1" y="0"/>
                        </a:moveTo>
                        <a:cubicBezTo>
                          <a:pt x="60" y="0"/>
                          <a:pt x="121" y="0"/>
                          <a:pt x="182" y="0"/>
                        </a:cubicBezTo>
                        <a:cubicBezTo>
                          <a:pt x="12111" y="0"/>
                          <a:pt x="21782" y="9670"/>
                          <a:pt x="21782" y="21600"/>
                        </a:cubicBezTo>
                        <a:lnTo>
                          <a:pt x="182" y="2160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8922" name="Arc 10">
                    <a:extLst>
                      <a:ext uri="{FF2B5EF4-FFF2-40B4-BE49-F238E27FC236}">
                        <a16:creationId xmlns:a16="http://schemas.microsoft.com/office/drawing/2014/main" id="{92A4A7F8-0D71-81F6-4D9E-6E8A8E0ECAD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34" y="2742"/>
                    <a:ext cx="119" cy="73"/>
                  </a:xfrm>
                  <a:custGeom>
                    <a:avLst/>
                    <a:gdLst>
                      <a:gd name="G0" fmla="+- 21600 0 0"/>
                      <a:gd name="G1" fmla="+- 21599 0 0"/>
                      <a:gd name="G2" fmla="+- 21600 0 0"/>
                      <a:gd name="T0" fmla="*/ 0 w 21600"/>
                      <a:gd name="T1" fmla="*/ 21599 h 21599"/>
                      <a:gd name="T2" fmla="*/ 21418 w 21600"/>
                      <a:gd name="T3" fmla="*/ 0 h 21599"/>
                      <a:gd name="T4" fmla="*/ 21600 w 21600"/>
                      <a:gd name="T5" fmla="*/ 21599 h 2159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1600" h="21599" fill="none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</a:path>
                      <a:path w="21600" h="21599" stroke="0" extrusionOk="0">
                        <a:moveTo>
                          <a:pt x="0" y="21598"/>
                        </a:moveTo>
                        <a:cubicBezTo>
                          <a:pt x="0" y="9740"/>
                          <a:pt x="9560" y="99"/>
                          <a:pt x="21417" y="-1"/>
                        </a:cubicBezTo>
                        <a:lnTo>
                          <a:pt x="21600" y="21599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 cap="rnd">
                    <a:solidFill>
                      <a:schemeClr val="tx2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8924" name="Line 12">
                  <a:extLst>
                    <a:ext uri="{FF2B5EF4-FFF2-40B4-BE49-F238E27FC236}">
                      <a16:creationId xmlns:a16="http://schemas.microsoft.com/office/drawing/2014/main" id="{27B63F67-1953-0F64-BB1A-96D6FC5EB0D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33" y="2814"/>
                  <a:ext cx="237" cy="0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8926" name="Freeform 14">
                <a:extLst>
                  <a:ext uri="{FF2B5EF4-FFF2-40B4-BE49-F238E27FC236}">
                    <a16:creationId xmlns:a16="http://schemas.microsoft.com/office/drawing/2014/main" id="{EA4A1176-27BE-30C8-722A-A4D4722033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65" y="2674"/>
                <a:ext cx="661" cy="128"/>
              </a:xfrm>
              <a:custGeom>
                <a:avLst/>
                <a:gdLst>
                  <a:gd name="T0" fmla="*/ 0 w 661"/>
                  <a:gd name="T1" fmla="*/ 127 h 128"/>
                  <a:gd name="T2" fmla="*/ 30 w 661"/>
                  <a:gd name="T3" fmla="*/ 120 h 128"/>
                  <a:gd name="T4" fmla="*/ 82 w 661"/>
                  <a:gd name="T5" fmla="*/ 120 h 128"/>
                  <a:gd name="T6" fmla="*/ 112 w 661"/>
                  <a:gd name="T7" fmla="*/ 120 h 128"/>
                  <a:gd name="T8" fmla="*/ 142 w 661"/>
                  <a:gd name="T9" fmla="*/ 127 h 128"/>
                  <a:gd name="T10" fmla="*/ 165 w 661"/>
                  <a:gd name="T11" fmla="*/ 127 h 128"/>
                  <a:gd name="T12" fmla="*/ 202 w 661"/>
                  <a:gd name="T13" fmla="*/ 127 h 128"/>
                  <a:gd name="T14" fmla="*/ 232 w 661"/>
                  <a:gd name="T15" fmla="*/ 127 h 128"/>
                  <a:gd name="T16" fmla="*/ 255 w 661"/>
                  <a:gd name="T17" fmla="*/ 127 h 128"/>
                  <a:gd name="T18" fmla="*/ 285 w 661"/>
                  <a:gd name="T19" fmla="*/ 127 h 128"/>
                  <a:gd name="T20" fmla="*/ 307 w 661"/>
                  <a:gd name="T21" fmla="*/ 127 h 128"/>
                  <a:gd name="T22" fmla="*/ 337 w 661"/>
                  <a:gd name="T23" fmla="*/ 120 h 128"/>
                  <a:gd name="T24" fmla="*/ 360 w 661"/>
                  <a:gd name="T25" fmla="*/ 120 h 128"/>
                  <a:gd name="T26" fmla="*/ 382 w 661"/>
                  <a:gd name="T27" fmla="*/ 112 h 128"/>
                  <a:gd name="T28" fmla="*/ 405 w 661"/>
                  <a:gd name="T29" fmla="*/ 105 h 128"/>
                  <a:gd name="T30" fmla="*/ 427 w 661"/>
                  <a:gd name="T31" fmla="*/ 82 h 128"/>
                  <a:gd name="T32" fmla="*/ 450 w 661"/>
                  <a:gd name="T33" fmla="*/ 60 h 128"/>
                  <a:gd name="T34" fmla="*/ 480 w 661"/>
                  <a:gd name="T35" fmla="*/ 52 h 128"/>
                  <a:gd name="T36" fmla="*/ 502 w 661"/>
                  <a:gd name="T37" fmla="*/ 45 h 128"/>
                  <a:gd name="T38" fmla="*/ 555 w 661"/>
                  <a:gd name="T39" fmla="*/ 30 h 128"/>
                  <a:gd name="T40" fmla="*/ 577 w 661"/>
                  <a:gd name="T41" fmla="*/ 22 h 128"/>
                  <a:gd name="T42" fmla="*/ 600 w 661"/>
                  <a:gd name="T43" fmla="*/ 22 h 128"/>
                  <a:gd name="T44" fmla="*/ 622 w 661"/>
                  <a:gd name="T45" fmla="*/ 15 h 128"/>
                  <a:gd name="T46" fmla="*/ 645 w 661"/>
                  <a:gd name="T47" fmla="*/ 0 h 128"/>
                  <a:gd name="T48" fmla="*/ 660 w 661"/>
                  <a:gd name="T49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61" h="128">
                    <a:moveTo>
                      <a:pt x="0" y="127"/>
                    </a:moveTo>
                    <a:lnTo>
                      <a:pt x="30" y="120"/>
                    </a:lnTo>
                    <a:lnTo>
                      <a:pt x="82" y="120"/>
                    </a:lnTo>
                    <a:lnTo>
                      <a:pt x="112" y="120"/>
                    </a:lnTo>
                    <a:lnTo>
                      <a:pt x="142" y="127"/>
                    </a:lnTo>
                    <a:lnTo>
                      <a:pt x="165" y="127"/>
                    </a:lnTo>
                    <a:lnTo>
                      <a:pt x="202" y="127"/>
                    </a:lnTo>
                    <a:lnTo>
                      <a:pt x="232" y="127"/>
                    </a:lnTo>
                    <a:lnTo>
                      <a:pt x="255" y="127"/>
                    </a:lnTo>
                    <a:lnTo>
                      <a:pt x="285" y="127"/>
                    </a:lnTo>
                    <a:lnTo>
                      <a:pt x="307" y="127"/>
                    </a:lnTo>
                    <a:lnTo>
                      <a:pt x="337" y="120"/>
                    </a:lnTo>
                    <a:lnTo>
                      <a:pt x="360" y="120"/>
                    </a:lnTo>
                    <a:lnTo>
                      <a:pt x="382" y="112"/>
                    </a:lnTo>
                    <a:lnTo>
                      <a:pt x="405" y="105"/>
                    </a:lnTo>
                    <a:lnTo>
                      <a:pt x="427" y="82"/>
                    </a:lnTo>
                    <a:lnTo>
                      <a:pt x="450" y="60"/>
                    </a:lnTo>
                    <a:lnTo>
                      <a:pt x="480" y="52"/>
                    </a:lnTo>
                    <a:lnTo>
                      <a:pt x="502" y="45"/>
                    </a:lnTo>
                    <a:lnTo>
                      <a:pt x="555" y="30"/>
                    </a:lnTo>
                    <a:lnTo>
                      <a:pt x="577" y="22"/>
                    </a:lnTo>
                    <a:lnTo>
                      <a:pt x="600" y="22"/>
                    </a:lnTo>
                    <a:lnTo>
                      <a:pt x="622" y="15"/>
                    </a:lnTo>
                    <a:lnTo>
                      <a:pt x="645" y="0"/>
                    </a:lnTo>
                    <a:lnTo>
                      <a:pt x="660" y="0"/>
                    </a:lnTo>
                  </a:path>
                </a:pathLst>
              </a:custGeom>
              <a:solidFill>
                <a:schemeClr val="bg1"/>
              </a:solidFill>
              <a:ln w="12700" cap="rnd" cmpd="sng">
                <a:solidFill>
                  <a:schemeClr val="tx1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LID4096"/>
              </a:p>
            </p:txBody>
          </p:sp>
        </p:grpSp>
        <p:grpSp>
          <p:nvGrpSpPr>
            <p:cNvPr id="38937" name="Group 25">
              <a:extLst>
                <a:ext uri="{FF2B5EF4-FFF2-40B4-BE49-F238E27FC236}">
                  <a16:creationId xmlns:a16="http://schemas.microsoft.com/office/drawing/2014/main" id="{1E67DE2D-81F2-E244-2BC9-A82F8C4EA0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6" y="1658"/>
              <a:ext cx="1056" cy="1960"/>
              <a:chOff x="376" y="1658"/>
              <a:chExt cx="1056" cy="1960"/>
            </a:xfrm>
          </p:grpSpPr>
          <p:sp>
            <p:nvSpPr>
              <p:cNvPr id="38928" name="Oval 16">
                <a:extLst>
                  <a:ext uri="{FF2B5EF4-FFF2-40B4-BE49-F238E27FC236}">
                    <a16:creationId xmlns:a16="http://schemas.microsoft.com/office/drawing/2014/main" id="{1E88EEED-D13D-769C-F0DD-3DFD9A035ED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8" y="1658"/>
                <a:ext cx="272" cy="368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29" name="Line 17">
                <a:extLst>
                  <a:ext uri="{FF2B5EF4-FFF2-40B4-BE49-F238E27FC236}">
                    <a16:creationId xmlns:a16="http://schemas.microsoft.com/office/drawing/2014/main" id="{84E3CF6D-2E30-08C7-A7DB-241CFA361E2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6" y="2898"/>
                <a:ext cx="62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30" name="Line 18">
                <a:extLst>
                  <a:ext uri="{FF2B5EF4-FFF2-40B4-BE49-F238E27FC236}">
                    <a16:creationId xmlns:a16="http://schemas.microsoft.com/office/drawing/2014/main" id="{CD5B3911-0F40-D6C8-6C08-D1CDA3F017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1" y="3038"/>
                <a:ext cx="431" cy="58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31" name="Line 19">
                <a:extLst>
                  <a:ext uri="{FF2B5EF4-FFF2-40B4-BE49-F238E27FC236}">
                    <a16:creationId xmlns:a16="http://schemas.microsoft.com/office/drawing/2014/main" id="{42A034D3-30BD-26F3-1259-187AF7B617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68" y="2226"/>
                <a:ext cx="144" cy="432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32" name="Line 20">
                <a:extLst>
                  <a:ext uri="{FF2B5EF4-FFF2-40B4-BE49-F238E27FC236}">
                    <a16:creationId xmlns:a16="http://schemas.microsoft.com/office/drawing/2014/main" id="{9762BAFE-56F6-152B-5011-B336C51361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2" y="2658"/>
                <a:ext cx="363" cy="6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33" name="Line 21">
                <a:extLst>
                  <a:ext uri="{FF2B5EF4-FFF2-40B4-BE49-F238E27FC236}">
                    <a16:creationId xmlns:a16="http://schemas.microsoft.com/office/drawing/2014/main" id="{4215CEFA-1533-890C-1756-F832BE7C2C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12" y="2130"/>
                <a:ext cx="144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34" name="Arc 22">
                <a:extLst>
                  <a:ext uri="{FF2B5EF4-FFF2-40B4-BE49-F238E27FC236}">
                    <a16:creationId xmlns:a16="http://schemas.microsoft.com/office/drawing/2014/main" id="{A5A69614-280C-251D-8887-B707424828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" y="1994"/>
                <a:ext cx="192" cy="473"/>
              </a:xfrm>
              <a:custGeom>
                <a:avLst/>
                <a:gdLst>
                  <a:gd name="G0" fmla="+- 20306 0 0"/>
                  <a:gd name="G1" fmla="+- 18842 0 0"/>
                  <a:gd name="G2" fmla="+- 21600 0 0"/>
                  <a:gd name="T0" fmla="*/ 0 w 20306"/>
                  <a:gd name="T1" fmla="*/ 11478 h 18842"/>
                  <a:gd name="T2" fmla="*/ 9745 w 20306"/>
                  <a:gd name="T3" fmla="*/ 0 h 18842"/>
                  <a:gd name="T4" fmla="*/ 20306 w 20306"/>
                  <a:gd name="T5" fmla="*/ 18842 h 188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306" h="18842" fill="none" extrusionOk="0">
                    <a:moveTo>
                      <a:pt x="0" y="11478"/>
                    </a:moveTo>
                    <a:cubicBezTo>
                      <a:pt x="1766" y="6607"/>
                      <a:pt x="5225" y="2533"/>
                      <a:pt x="9744" y="-1"/>
                    </a:cubicBezTo>
                  </a:path>
                  <a:path w="20306" h="18842" stroke="0" extrusionOk="0">
                    <a:moveTo>
                      <a:pt x="0" y="11478"/>
                    </a:moveTo>
                    <a:cubicBezTo>
                      <a:pt x="1766" y="6607"/>
                      <a:pt x="5225" y="2533"/>
                      <a:pt x="9744" y="-1"/>
                    </a:cubicBezTo>
                    <a:lnTo>
                      <a:pt x="20306" y="18842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35" name="Line 23">
                <a:extLst>
                  <a:ext uri="{FF2B5EF4-FFF2-40B4-BE49-F238E27FC236}">
                    <a16:creationId xmlns:a16="http://schemas.microsoft.com/office/drawing/2014/main" id="{5B159E5C-85CD-E142-F756-C94964B2E0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76" y="2268"/>
                <a:ext cx="106" cy="63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36" name="Line 24">
                <a:extLst>
                  <a:ext uri="{FF2B5EF4-FFF2-40B4-BE49-F238E27FC236}">
                    <a16:creationId xmlns:a16="http://schemas.microsoft.com/office/drawing/2014/main" id="{17A46E53-E8D1-719B-0DFF-B8B9704A2F4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12" y="2418"/>
                <a:ext cx="144" cy="14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38962" name="Group 50">
              <a:extLst>
                <a:ext uri="{FF2B5EF4-FFF2-40B4-BE49-F238E27FC236}">
                  <a16:creationId xmlns:a16="http://schemas.microsoft.com/office/drawing/2014/main" id="{7FCCB897-7F75-43B1-5FAB-7959EC6541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5" y="1827"/>
              <a:ext cx="1953" cy="1720"/>
              <a:chOff x="3275" y="1827"/>
              <a:chExt cx="1953" cy="1720"/>
            </a:xfrm>
          </p:grpSpPr>
          <p:grpSp>
            <p:nvGrpSpPr>
              <p:cNvPr id="38950" name="Group 38">
                <a:extLst>
                  <a:ext uri="{FF2B5EF4-FFF2-40B4-BE49-F238E27FC236}">
                    <a16:creationId xmlns:a16="http://schemas.microsoft.com/office/drawing/2014/main" id="{E14E4784-D5DC-23CF-4FCE-B035E470463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5" y="2054"/>
                <a:ext cx="1461" cy="885"/>
                <a:chOff x="3275" y="2054"/>
                <a:chExt cx="1461" cy="885"/>
              </a:xfrm>
            </p:grpSpPr>
            <p:grpSp>
              <p:nvGrpSpPr>
                <p:cNvPr id="38940" name="Group 28">
                  <a:extLst>
                    <a:ext uri="{FF2B5EF4-FFF2-40B4-BE49-F238E27FC236}">
                      <a16:creationId xmlns:a16="http://schemas.microsoft.com/office/drawing/2014/main" id="{40146D8A-4451-A058-12A4-0DC8A4CE6C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275" y="2400"/>
                  <a:ext cx="1461" cy="539"/>
                  <a:chOff x="3275" y="2400"/>
                  <a:chExt cx="1461" cy="539"/>
                </a:xfrm>
              </p:grpSpPr>
              <p:sp>
                <p:nvSpPr>
                  <p:cNvPr id="38938" name="Oval 26">
                    <a:extLst>
                      <a:ext uri="{FF2B5EF4-FFF2-40B4-BE49-F238E27FC236}">
                        <a16:creationId xmlns:a16="http://schemas.microsoft.com/office/drawing/2014/main" id="{99C1CACB-B9E7-EBF1-FA01-F60E5BC3740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75" y="2427"/>
                    <a:ext cx="1461" cy="51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8939" name="Oval 27">
                    <a:extLst>
                      <a:ext uri="{FF2B5EF4-FFF2-40B4-BE49-F238E27FC236}">
                        <a16:creationId xmlns:a16="http://schemas.microsoft.com/office/drawing/2014/main" id="{C99DDA20-3A22-C62B-326A-1C07AA17234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75" y="2400"/>
                    <a:ext cx="1461" cy="512"/>
                  </a:xfrm>
                  <a:prstGeom prst="ellipse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8943" name="Group 31">
                  <a:extLst>
                    <a:ext uri="{FF2B5EF4-FFF2-40B4-BE49-F238E27FC236}">
                      <a16:creationId xmlns:a16="http://schemas.microsoft.com/office/drawing/2014/main" id="{E4D6EBBE-3907-F4FC-39B5-E9D9B03B348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06" y="2054"/>
                  <a:ext cx="536" cy="671"/>
                  <a:chOff x="3306" y="2054"/>
                  <a:chExt cx="536" cy="671"/>
                </a:xfrm>
              </p:grpSpPr>
              <p:sp>
                <p:nvSpPr>
                  <p:cNvPr id="38941" name="AutoShape 29">
                    <a:extLst>
                      <a:ext uri="{FF2B5EF4-FFF2-40B4-BE49-F238E27FC236}">
                        <a16:creationId xmlns:a16="http://schemas.microsoft.com/office/drawing/2014/main" id="{94EC8BAB-3138-40E7-0C37-4D3261C58B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15720000" flipH="1" flipV="1">
                    <a:off x="3257" y="2182"/>
                    <a:ext cx="592" cy="494"/>
                  </a:xfrm>
                  <a:custGeom>
                    <a:avLst/>
                    <a:gdLst>
                      <a:gd name="G0" fmla="+- 2645 0 0"/>
                      <a:gd name="G1" fmla="+- 21600 0 2645"/>
                      <a:gd name="G2" fmla="*/ 2645 1 2"/>
                      <a:gd name="G3" fmla="+- 21600 0 G2"/>
                      <a:gd name="G4" fmla="+/ 2645 21600 2"/>
                      <a:gd name="G5" fmla="+/ G1 0 2"/>
                      <a:gd name="G6" fmla="*/ 21600 21600 2645"/>
                      <a:gd name="G7" fmla="*/ G6 1 2"/>
                      <a:gd name="G8" fmla="+- 21600 0 G7"/>
                      <a:gd name="G9" fmla="*/ 21600 1 2"/>
                      <a:gd name="G10" fmla="+- 2645 0 G9"/>
                      <a:gd name="G11" fmla="?: G10 G8 0"/>
                      <a:gd name="G12" fmla="?: G10 G7 21600"/>
                      <a:gd name="T0" fmla="*/ 20277 w 21600"/>
                      <a:gd name="T1" fmla="*/ 10800 h 21600"/>
                      <a:gd name="T2" fmla="*/ 10800 w 21600"/>
                      <a:gd name="T3" fmla="*/ 21600 h 21600"/>
                      <a:gd name="T4" fmla="*/ 1323 w 21600"/>
                      <a:gd name="T5" fmla="*/ 10800 h 21600"/>
                      <a:gd name="T6" fmla="*/ 10800 w 21600"/>
                      <a:gd name="T7" fmla="*/ 0 h 21600"/>
                      <a:gd name="T8" fmla="*/ 3123 w 21600"/>
                      <a:gd name="T9" fmla="*/ 3123 h 21600"/>
                      <a:gd name="T10" fmla="*/ 18477 w 21600"/>
                      <a:gd name="T11" fmla="*/ 18477 h 216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T8" t="T9" r="T10" b="T11"/>
                    <a:pathLst>
                      <a:path w="21600" h="21600">
                        <a:moveTo>
                          <a:pt x="0" y="0"/>
                        </a:moveTo>
                        <a:lnTo>
                          <a:pt x="2645" y="21600"/>
                        </a:lnTo>
                        <a:lnTo>
                          <a:pt x="18955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38942" name="Rectangle 30">
                    <a:extLst>
                      <a:ext uri="{FF2B5EF4-FFF2-40B4-BE49-F238E27FC236}">
                        <a16:creationId xmlns:a16="http://schemas.microsoft.com/office/drawing/2014/main" id="{EABB754C-F7B9-19EC-7277-2E3ECED139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21120000">
                    <a:off x="3790" y="2054"/>
                    <a:ext cx="52" cy="652"/>
                  </a:xfrm>
                  <a:prstGeom prst="rect">
                    <a:avLst/>
                  </a:prstGeom>
                  <a:solidFill>
                    <a:schemeClr val="bg1"/>
                  </a:solidFill>
                  <a:ln w="12700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grpSp>
              <p:nvGrpSpPr>
                <p:cNvPr id="38948" name="Group 36">
                  <a:extLst>
                    <a:ext uri="{FF2B5EF4-FFF2-40B4-BE49-F238E27FC236}">
                      <a16:creationId xmlns:a16="http://schemas.microsoft.com/office/drawing/2014/main" id="{51CA2552-3C84-D859-AB14-8DDCBB38F63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941" y="2576"/>
                  <a:ext cx="238" cy="73"/>
                  <a:chOff x="3941" y="2576"/>
                  <a:chExt cx="238" cy="73"/>
                </a:xfrm>
              </p:grpSpPr>
              <p:grpSp>
                <p:nvGrpSpPr>
                  <p:cNvPr id="38946" name="Group 34">
                    <a:extLst>
                      <a:ext uri="{FF2B5EF4-FFF2-40B4-BE49-F238E27FC236}">
                        <a16:creationId xmlns:a16="http://schemas.microsoft.com/office/drawing/2014/main" id="{D5C00861-C874-DC37-1034-5E2BB5708B8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942" y="2576"/>
                    <a:ext cx="237" cy="73"/>
                    <a:chOff x="3942" y="2576"/>
                    <a:chExt cx="237" cy="73"/>
                  </a:xfrm>
                </p:grpSpPr>
                <p:sp>
                  <p:nvSpPr>
                    <p:cNvPr id="38944" name="Arc 32">
                      <a:extLst>
                        <a:ext uri="{FF2B5EF4-FFF2-40B4-BE49-F238E27FC236}">
                          <a16:creationId xmlns:a16="http://schemas.microsoft.com/office/drawing/2014/main" id="{FD42D218-5E8C-1FED-60C6-CBC33BEACA9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942" y="2576"/>
                      <a:ext cx="119" cy="73"/>
                    </a:xfrm>
                    <a:custGeom>
                      <a:avLst/>
                      <a:gdLst>
                        <a:gd name="G0" fmla="+- 21600 0 0"/>
                        <a:gd name="G1" fmla="+- 21599 0 0"/>
                        <a:gd name="G2" fmla="+- 21600 0 0"/>
                        <a:gd name="T0" fmla="*/ 0 w 21600"/>
                        <a:gd name="T1" fmla="*/ 21599 h 21599"/>
                        <a:gd name="T2" fmla="*/ 21418 w 21600"/>
                        <a:gd name="T3" fmla="*/ 0 h 21599"/>
                        <a:gd name="T4" fmla="*/ 21600 w 21600"/>
                        <a:gd name="T5" fmla="*/ 21599 h 21599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600" h="21599" fill="none" extrusionOk="0">
                          <a:moveTo>
                            <a:pt x="0" y="21598"/>
                          </a:moveTo>
                          <a:cubicBezTo>
                            <a:pt x="0" y="9740"/>
                            <a:pt x="9560" y="99"/>
                            <a:pt x="21417" y="-1"/>
                          </a:cubicBezTo>
                        </a:path>
                        <a:path w="21600" h="21599" stroke="0" extrusionOk="0">
                          <a:moveTo>
                            <a:pt x="0" y="21598"/>
                          </a:moveTo>
                          <a:cubicBezTo>
                            <a:pt x="0" y="9740"/>
                            <a:pt x="9560" y="99"/>
                            <a:pt x="21417" y="-1"/>
                          </a:cubicBezTo>
                          <a:lnTo>
                            <a:pt x="21600" y="21599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  <p:sp>
                  <p:nvSpPr>
                    <p:cNvPr id="38945" name="Arc 33">
                      <a:extLst>
                        <a:ext uri="{FF2B5EF4-FFF2-40B4-BE49-F238E27FC236}">
                          <a16:creationId xmlns:a16="http://schemas.microsoft.com/office/drawing/2014/main" id="{53069031-D14F-5ECF-4C5C-D02D6468D48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060" y="2576"/>
                      <a:ext cx="119" cy="73"/>
                    </a:xfrm>
                    <a:custGeom>
                      <a:avLst/>
                      <a:gdLst>
                        <a:gd name="G0" fmla="+- 182 0 0"/>
                        <a:gd name="G1" fmla="+- 21600 0 0"/>
                        <a:gd name="G2" fmla="+- 21600 0 0"/>
                        <a:gd name="T0" fmla="*/ 0 w 21782"/>
                        <a:gd name="T1" fmla="*/ 1 h 21600"/>
                        <a:gd name="T2" fmla="*/ 21782 w 21782"/>
                        <a:gd name="T3" fmla="*/ 21600 h 21600"/>
                        <a:gd name="T4" fmla="*/ 182 w 21782"/>
                        <a:gd name="T5" fmla="*/ 21600 h 21600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</a:cxnLst>
                      <a:rect l="0" t="0" r="r" b="b"/>
                      <a:pathLst>
                        <a:path w="21782" h="21600" fill="none" extrusionOk="0">
                          <a:moveTo>
                            <a:pt x="-1" y="0"/>
                          </a:moveTo>
                          <a:cubicBezTo>
                            <a:pt x="60" y="0"/>
                            <a:pt x="121" y="0"/>
                            <a:pt x="182" y="0"/>
                          </a:cubicBezTo>
                          <a:cubicBezTo>
                            <a:pt x="12111" y="0"/>
                            <a:pt x="21782" y="9670"/>
                            <a:pt x="21782" y="21600"/>
                          </a:cubicBezTo>
                        </a:path>
                        <a:path w="21782" h="21600" stroke="0" extrusionOk="0">
                          <a:moveTo>
                            <a:pt x="-1" y="0"/>
                          </a:moveTo>
                          <a:cubicBezTo>
                            <a:pt x="60" y="0"/>
                            <a:pt x="121" y="0"/>
                            <a:pt x="182" y="0"/>
                          </a:cubicBezTo>
                          <a:cubicBezTo>
                            <a:pt x="12111" y="0"/>
                            <a:pt x="21782" y="9670"/>
                            <a:pt x="21782" y="21600"/>
                          </a:cubicBezTo>
                          <a:lnTo>
                            <a:pt x="182" y="21600"/>
                          </a:lnTo>
                          <a:close/>
                        </a:path>
                      </a:pathLst>
                    </a:custGeom>
                    <a:noFill/>
                    <a:ln w="12700" cap="rnd">
                      <a:solidFill>
                        <a:schemeClr val="tx2"/>
                      </a:solidFill>
                      <a:round/>
                      <a:headEnd type="none" w="sm" len="sm"/>
                      <a:tailEnd type="none" w="sm" len="sm"/>
                    </a:ln>
                    <a:effectLst/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>
                          <a:effectLst>
                            <a:outerShdw dist="35921" dir="2700000" algn="ctr" rotWithShape="0">
                              <a:schemeClr val="bg2"/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endParaRPr lang="LID4096"/>
                    </a:p>
                  </p:txBody>
                </p:sp>
              </p:grpSp>
              <p:sp>
                <p:nvSpPr>
                  <p:cNvPr id="38947" name="Line 35">
                    <a:extLst>
                      <a:ext uri="{FF2B5EF4-FFF2-40B4-BE49-F238E27FC236}">
                        <a16:creationId xmlns:a16="http://schemas.microsoft.com/office/drawing/2014/main" id="{ECD28ED5-A857-968D-8767-2B663237BDE3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941" y="2648"/>
                    <a:ext cx="237" cy="0"/>
                  </a:xfrm>
                  <a:prstGeom prst="line">
                    <a:avLst/>
                  </a:prstGeom>
                  <a:noFill/>
                  <a:ln w="12700">
                    <a:solidFill>
                      <a:schemeClr val="tx1"/>
                    </a:solidFill>
                    <a:round/>
                    <a:headEnd type="none" w="sm" len="sm"/>
                    <a:tailEnd type="none" w="sm" len="sm"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38949" name="Line 37">
                  <a:extLst>
                    <a:ext uri="{FF2B5EF4-FFF2-40B4-BE49-F238E27FC236}">
                      <a16:creationId xmlns:a16="http://schemas.microsoft.com/office/drawing/2014/main" id="{5B683100-F2C6-9EA0-BB55-24900B834E4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3877" y="2628"/>
                  <a:ext cx="69" cy="7"/>
                </a:xfrm>
                <a:prstGeom prst="line">
                  <a:avLst/>
                </a:prstGeom>
                <a:noFill/>
                <a:ln w="127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grpSp>
            <p:nvGrpSpPr>
              <p:cNvPr id="38961" name="Group 49">
                <a:extLst>
                  <a:ext uri="{FF2B5EF4-FFF2-40B4-BE49-F238E27FC236}">
                    <a16:creationId xmlns:a16="http://schemas.microsoft.com/office/drawing/2014/main" id="{7530FCD3-52CA-E815-1998-6B6A1720B4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92" y="1827"/>
                <a:ext cx="1136" cy="1720"/>
                <a:chOff x="4092" y="1827"/>
                <a:chExt cx="1136" cy="1720"/>
              </a:xfrm>
            </p:grpSpPr>
            <p:sp>
              <p:nvSpPr>
                <p:cNvPr id="38951" name="Line 39">
                  <a:extLst>
                    <a:ext uri="{FF2B5EF4-FFF2-40B4-BE49-F238E27FC236}">
                      <a16:creationId xmlns:a16="http://schemas.microsoft.com/office/drawing/2014/main" id="{EB19842B-F63B-7D36-5896-E5DAC3E77A5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4" y="2875"/>
                  <a:ext cx="624" cy="14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52" name="Line 40">
                  <a:extLst>
                    <a:ext uri="{FF2B5EF4-FFF2-40B4-BE49-F238E27FC236}">
                      <a16:creationId xmlns:a16="http://schemas.microsoft.com/office/drawing/2014/main" id="{08B6D8CA-EEB9-0446-4D9D-EE1E8CE5787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604" y="3019"/>
                  <a:ext cx="336" cy="528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53" name="Line 41">
                  <a:extLst>
                    <a:ext uri="{FF2B5EF4-FFF2-40B4-BE49-F238E27FC236}">
                      <a16:creationId xmlns:a16="http://schemas.microsoft.com/office/drawing/2014/main" id="{CD6949D3-D15D-CDEF-3927-BC1FA416BBE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609" y="2251"/>
                  <a:ext cx="283" cy="444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54" name="Line 42">
                  <a:extLst>
                    <a:ext uri="{FF2B5EF4-FFF2-40B4-BE49-F238E27FC236}">
                      <a16:creationId xmlns:a16="http://schemas.microsoft.com/office/drawing/2014/main" id="{D9D257A0-DA91-D069-00BC-7B41C5E83AD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 flipV="1">
                  <a:off x="4542" y="2455"/>
                  <a:ext cx="60" cy="225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55" name="Line 43">
                  <a:extLst>
                    <a:ext uri="{FF2B5EF4-FFF2-40B4-BE49-F238E27FC236}">
                      <a16:creationId xmlns:a16="http://schemas.microsoft.com/office/drawing/2014/main" id="{967AC2BD-CD55-5974-77BC-7C64FE406E7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474" y="2245"/>
                  <a:ext cx="90" cy="240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56" name="Arc 44">
                  <a:extLst>
                    <a:ext uri="{FF2B5EF4-FFF2-40B4-BE49-F238E27FC236}">
                      <a16:creationId xmlns:a16="http://schemas.microsoft.com/office/drawing/2014/main" id="{A6A8E38A-4159-BFAA-C359-2671A8A07E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0" y="2023"/>
                  <a:ext cx="542" cy="365"/>
                </a:xfrm>
                <a:custGeom>
                  <a:avLst/>
                  <a:gdLst>
                    <a:gd name="G0" fmla="+- 0 0 0"/>
                    <a:gd name="G1" fmla="+- 18640 0 0"/>
                    <a:gd name="G2" fmla="+- 21600 0 0"/>
                    <a:gd name="T0" fmla="*/ 10914 w 20307"/>
                    <a:gd name="T1" fmla="*/ 0 h 18640"/>
                    <a:gd name="T2" fmla="*/ 20307 w 20307"/>
                    <a:gd name="T3" fmla="*/ 11280 h 18640"/>
                    <a:gd name="T4" fmla="*/ 0 w 20307"/>
                    <a:gd name="T5" fmla="*/ 18640 h 186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307" h="18640" fill="none" extrusionOk="0">
                      <a:moveTo>
                        <a:pt x="10913" y="0"/>
                      </a:moveTo>
                      <a:cubicBezTo>
                        <a:pt x="15265" y="2548"/>
                        <a:pt x="18588" y="6538"/>
                        <a:pt x="20307" y="11279"/>
                      </a:cubicBezTo>
                    </a:path>
                    <a:path w="20307" h="18640" stroke="0" extrusionOk="0">
                      <a:moveTo>
                        <a:pt x="10913" y="0"/>
                      </a:moveTo>
                      <a:cubicBezTo>
                        <a:pt x="15265" y="2548"/>
                        <a:pt x="18588" y="6538"/>
                        <a:pt x="20307" y="11279"/>
                      </a:cubicBezTo>
                      <a:lnTo>
                        <a:pt x="0" y="18640"/>
                      </a:lnTo>
                      <a:close/>
                    </a:path>
                  </a:pathLst>
                </a:custGeom>
                <a:noFill/>
                <a:ln w="25400" cap="rnd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57" name="Oval 45">
                  <a:extLst>
                    <a:ext uri="{FF2B5EF4-FFF2-40B4-BE49-F238E27FC236}">
                      <a16:creationId xmlns:a16="http://schemas.microsoft.com/office/drawing/2014/main" id="{96353472-449C-EC6C-0295-9772943005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8" y="1827"/>
                  <a:ext cx="272" cy="368"/>
                </a:xfrm>
                <a:prstGeom prst="ellips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58" name="Line 46">
                  <a:extLst>
                    <a:ext uri="{FF2B5EF4-FFF2-40B4-BE49-F238E27FC236}">
                      <a16:creationId xmlns:a16="http://schemas.microsoft.com/office/drawing/2014/main" id="{E7FCEC34-5B5C-B606-A8E3-ECB6EBA6D75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93" y="2240"/>
                  <a:ext cx="93" cy="209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59" name="Line 47">
                  <a:extLst>
                    <a:ext uri="{FF2B5EF4-FFF2-40B4-BE49-F238E27FC236}">
                      <a16:creationId xmlns:a16="http://schemas.microsoft.com/office/drawing/2014/main" id="{03F8AEB6-02F1-3D91-5C4E-CBE39251374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084" y="2443"/>
                  <a:ext cx="144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8960" name="Line 48">
                  <a:extLst>
                    <a:ext uri="{FF2B5EF4-FFF2-40B4-BE49-F238E27FC236}">
                      <a16:creationId xmlns:a16="http://schemas.microsoft.com/office/drawing/2014/main" id="{BCB33FD7-CF62-5522-A729-F8D25A05D7C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4092" y="2485"/>
                  <a:ext cx="382" cy="83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round/>
                  <a:headEnd type="none" w="sm" len="sm"/>
                  <a:tailEnd type="none" w="sm" len="sm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</p:grpSp>
        <p:grpSp>
          <p:nvGrpSpPr>
            <p:cNvPr id="38974" name="Group 62">
              <a:extLst>
                <a:ext uri="{FF2B5EF4-FFF2-40B4-BE49-F238E27FC236}">
                  <a16:creationId xmlns:a16="http://schemas.microsoft.com/office/drawing/2014/main" id="{DDF8E60E-DCC6-972E-7946-AE42441AF6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31" y="1125"/>
              <a:ext cx="656" cy="1867"/>
              <a:chOff x="2331" y="1125"/>
              <a:chExt cx="656" cy="1867"/>
            </a:xfrm>
          </p:grpSpPr>
          <p:sp>
            <p:nvSpPr>
              <p:cNvPr id="38963" name="Oval 51">
                <a:extLst>
                  <a:ext uri="{FF2B5EF4-FFF2-40B4-BE49-F238E27FC236}">
                    <a16:creationId xmlns:a16="http://schemas.microsoft.com/office/drawing/2014/main" id="{AFCCD08D-52C6-F334-6BC7-8A9392500E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6" y="1125"/>
                <a:ext cx="252" cy="341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64" name="Arc 52">
                <a:extLst>
                  <a:ext uri="{FF2B5EF4-FFF2-40B4-BE49-F238E27FC236}">
                    <a16:creationId xmlns:a16="http://schemas.microsoft.com/office/drawing/2014/main" id="{E83BF985-5CD3-5461-EC29-A48D19D79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31" y="1467"/>
                <a:ext cx="179" cy="89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0 w 21600"/>
                  <a:gd name="T1" fmla="*/ 21600 h 21600"/>
                  <a:gd name="T2" fmla="*/ 21479 w 21600"/>
                  <a:gd name="T3" fmla="*/ 0 h 21600"/>
                  <a:gd name="T4" fmla="*/ 2160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21599"/>
                    </a:moveTo>
                    <a:cubicBezTo>
                      <a:pt x="0" y="9717"/>
                      <a:pt x="9597" y="66"/>
                      <a:pt x="21479" y="0"/>
                    </a:cubicBezTo>
                  </a:path>
                  <a:path w="21600" h="21600" stroke="0" extrusionOk="0">
                    <a:moveTo>
                      <a:pt x="0" y="21599"/>
                    </a:moveTo>
                    <a:cubicBezTo>
                      <a:pt x="0" y="9717"/>
                      <a:pt x="9597" y="66"/>
                      <a:pt x="21479" y="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65" name="Arc 53">
                <a:extLst>
                  <a:ext uri="{FF2B5EF4-FFF2-40B4-BE49-F238E27FC236}">
                    <a16:creationId xmlns:a16="http://schemas.microsoft.com/office/drawing/2014/main" id="{646955FD-6C7F-E18F-9675-49C024BE49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76" y="1467"/>
                <a:ext cx="178" cy="89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0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66" name="Line 54">
                <a:extLst>
                  <a:ext uri="{FF2B5EF4-FFF2-40B4-BE49-F238E27FC236}">
                    <a16:creationId xmlns:a16="http://schemas.microsoft.com/office/drawing/2014/main" id="{468F2D43-E6CA-486E-164E-AC1720EE6B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37" y="1555"/>
                <a:ext cx="90" cy="357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67" name="Line 55">
                <a:extLst>
                  <a:ext uri="{FF2B5EF4-FFF2-40B4-BE49-F238E27FC236}">
                    <a16:creationId xmlns:a16="http://schemas.microsoft.com/office/drawing/2014/main" id="{0EAF4E3E-7FA0-3626-6BA7-4FA43C24E14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 flipV="1">
                <a:off x="2707" y="1819"/>
                <a:ext cx="264" cy="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68" name="Line 56">
                <a:extLst>
                  <a:ext uri="{FF2B5EF4-FFF2-40B4-BE49-F238E27FC236}">
                    <a16:creationId xmlns:a16="http://schemas.microsoft.com/office/drawing/2014/main" id="{D3D60166-56DA-6383-3D1F-EF1D46A906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692" y="1777"/>
                <a:ext cx="28" cy="11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69" name="AutoShape 57">
                <a:extLst>
                  <a:ext uri="{FF2B5EF4-FFF2-40B4-BE49-F238E27FC236}">
                    <a16:creationId xmlns:a16="http://schemas.microsoft.com/office/drawing/2014/main" id="{D1FAEA5C-03C5-4FAD-C0B1-F8146C18CE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-10800000" flipH="1" flipV="1">
                <a:off x="2489" y="1860"/>
                <a:ext cx="375" cy="147"/>
              </a:xfrm>
              <a:custGeom>
                <a:avLst/>
                <a:gdLst>
                  <a:gd name="G0" fmla="+- 5399 0 0"/>
                  <a:gd name="G1" fmla="+- 21600 0 5399"/>
                  <a:gd name="G2" fmla="*/ 5399 1 2"/>
                  <a:gd name="G3" fmla="+- 21600 0 G2"/>
                  <a:gd name="G4" fmla="+/ 5399 21600 2"/>
                  <a:gd name="G5" fmla="+/ G1 0 2"/>
                  <a:gd name="G6" fmla="*/ 21600 21600 5399"/>
                  <a:gd name="G7" fmla="*/ G6 1 2"/>
                  <a:gd name="G8" fmla="+- 21600 0 G7"/>
                  <a:gd name="G9" fmla="*/ 21600 1 2"/>
                  <a:gd name="G10" fmla="+- 5399 0 G9"/>
                  <a:gd name="G11" fmla="?: G10 G8 0"/>
                  <a:gd name="G12" fmla="?: G10 G7 21600"/>
                  <a:gd name="T0" fmla="*/ 18900 w 21600"/>
                  <a:gd name="T1" fmla="*/ 10800 h 21600"/>
                  <a:gd name="T2" fmla="*/ 10800 w 21600"/>
                  <a:gd name="T3" fmla="*/ 21600 h 21600"/>
                  <a:gd name="T4" fmla="*/ 2700 w 21600"/>
                  <a:gd name="T5" fmla="*/ 10800 h 21600"/>
                  <a:gd name="T6" fmla="*/ 10800 w 21600"/>
                  <a:gd name="T7" fmla="*/ 0 h 21600"/>
                  <a:gd name="T8" fmla="*/ 4500 w 21600"/>
                  <a:gd name="T9" fmla="*/ 4500 h 21600"/>
                  <a:gd name="T10" fmla="*/ 17100 w 21600"/>
                  <a:gd name="T11" fmla="*/ 171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T8" t="T9" r="T10" b="T11"/>
                <a:pathLst>
                  <a:path w="21600" h="21600">
                    <a:moveTo>
                      <a:pt x="0" y="0"/>
                    </a:moveTo>
                    <a:lnTo>
                      <a:pt x="5399" y="21600"/>
                    </a:lnTo>
                    <a:lnTo>
                      <a:pt x="16201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chemeClr val="bg1"/>
              </a:solidFill>
              <a:ln w="25400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70" name="Line 58">
                <a:extLst>
                  <a:ext uri="{FF2B5EF4-FFF2-40B4-BE49-F238E27FC236}">
                    <a16:creationId xmlns:a16="http://schemas.microsoft.com/office/drawing/2014/main" id="{232B1738-DA5D-DEE4-1786-AAABB61654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27" y="1912"/>
                <a:ext cx="358" cy="6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71" name="Line 59">
                <a:extLst>
                  <a:ext uri="{FF2B5EF4-FFF2-40B4-BE49-F238E27FC236}">
                    <a16:creationId xmlns:a16="http://schemas.microsoft.com/office/drawing/2014/main" id="{538CB3D2-D7DF-2AD0-3737-2354C09013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56" y="1561"/>
                <a:ext cx="31" cy="320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72" name="Line 60">
                <a:extLst>
                  <a:ext uri="{FF2B5EF4-FFF2-40B4-BE49-F238E27FC236}">
                    <a16:creationId xmlns:a16="http://schemas.microsoft.com/office/drawing/2014/main" id="{144CE03C-254A-561A-A829-AD825767BFA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76" y="2051"/>
                <a:ext cx="42" cy="94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8973" name="Line 61">
                <a:extLst>
                  <a:ext uri="{FF2B5EF4-FFF2-40B4-BE49-F238E27FC236}">
                    <a16:creationId xmlns:a16="http://schemas.microsoft.com/office/drawing/2014/main" id="{6EB5B92C-9D8D-4C2F-3FF9-780FD31CBE8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780" y="2051"/>
                <a:ext cx="42" cy="941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8975" name="Line 63">
              <a:extLst>
                <a:ext uri="{FF2B5EF4-FFF2-40B4-BE49-F238E27FC236}">
                  <a16:creationId xmlns:a16="http://schemas.microsoft.com/office/drawing/2014/main" id="{110D14BA-C468-6CE7-8B59-F3ABF55363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68" y="2545"/>
              <a:ext cx="1344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AF2E1F38-4352-4880-3A2C-AE3AA5749D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Configurations</a:t>
            </a:r>
          </a:p>
        </p:txBody>
      </p:sp>
      <p:pic>
        <p:nvPicPr>
          <p:cNvPr id="40963" name="Picture 3">
            <a:extLst>
              <a:ext uri="{FF2B5EF4-FFF2-40B4-BE49-F238E27FC236}">
                <a16:creationId xmlns:a16="http://schemas.microsoft.com/office/drawing/2014/main" id="{872E559B-4AAE-039B-E8A6-2F1A3E630BE0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63" y="1443038"/>
            <a:ext cx="20097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4" name="Picture 4">
            <a:extLst>
              <a:ext uri="{FF2B5EF4-FFF2-40B4-BE49-F238E27FC236}">
                <a16:creationId xmlns:a16="http://schemas.microsoft.com/office/drawing/2014/main" id="{23F9154B-1A3F-0888-78A5-3C733A67DE1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382713"/>
            <a:ext cx="4327525" cy="414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5" name="Picture 5">
            <a:extLst>
              <a:ext uri="{FF2B5EF4-FFF2-40B4-BE49-F238E27FC236}">
                <a16:creationId xmlns:a16="http://schemas.microsoft.com/office/drawing/2014/main" id="{35586431-F193-2309-F9B9-C4B0BF0ACF8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3652838"/>
            <a:ext cx="3476625" cy="2647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66" name="Picture 6">
            <a:extLst>
              <a:ext uri="{FF2B5EF4-FFF2-40B4-BE49-F238E27FC236}">
                <a16:creationId xmlns:a16="http://schemas.microsoft.com/office/drawing/2014/main" id="{0385471B-3805-E69E-127F-5EDC106F4929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4043363"/>
            <a:ext cx="2009775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0969" name="Group 9">
            <a:extLst>
              <a:ext uri="{FF2B5EF4-FFF2-40B4-BE49-F238E27FC236}">
                <a16:creationId xmlns:a16="http://schemas.microsoft.com/office/drawing/2014/main" id="{F5309532-9664-4DA4-9DE0-2D2481BA9401}"/>
              </a:ext>
            </a:extLst>
          </p:cNvPr>
          <p:cNvGrpSpPr>
            <a:grpSpLocks/>
          </p:cNvGrpSpPr>
          <p:nvPr/>
        </p:nvGrpSpPr>
        <p:grpSpPr bwMode="auto">
          <a:xfrm>
            <a:off x="8032750" y="3746500"/>
            <a:ext cx="425450" cy="457200"/>
            <a:chOff x="5060" y="2360"/>
            <a:chExt cx="268" cy="288"/>
          </a:xfrm>
        </p:grpSpPr>
        <p:sp>
          <p:nvSpPr>
            <p:cNvPr id="40967" name="Oval 7">
              <a:extLst>
                <a:ext uri="{FF2B5EF4-FFF2-40B4-BE49-F238E27FC236}">
                  <a16:creationId xmlns:a16="http://schemas.microsoft.com/office/drawing/2014/main" id="{6A2FC8B4-39E9-26C9-7A25-FADEAB1D58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0" y="2364"/>
              <a:ext cx="268" cy="26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68" name="Rectangle 8">
              <a:extLst>
                <a:ext uri="{FF2B5EF4-FFF2-40B4-BE49-F238E27FC236}">
                  <a16:creationId xmlns:a16="http://schemas.microsoft.com/office/drawing/2014/main" id="{91B78ACE-19E2-16B2-553F-01A8F20A86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89" y="2360"/>
              <a:ext cx="22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b="1">
                  <a:latin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40972" name="Group 12">
            <a:extLst>
              <a:ext uri="{FF2B5EF4-FFF2-40B4-BE49-F238E27FC236}">
                <a16:creationId xmlns:a16="http://schemas.microsoft.com/office/drawing/2014/main" id="{4BC1EC41-B546-0B8C-C8AA-F6091A16A5DD}"/>
              </a:ext>
            </a:extLst>
          </p:cNvPr>
          <p:cNvGrpSpPr>
            <a:grpSpLocks/>
          </p:cNvGrpSpPr>
          <p:nvPr/>
        </p:nvGrpSpPr>
        <p:grpSpPr bwMode="auto">
          <a:xfrm>
            <a:off x="5343525" y="5673725"/>
            <a:ext cx="425450" cy="457200"/>
            <a:chOff x="3366" y="3574"/>
            <a:chExt cx="268" cy="288"/>
          </a:xfrm>
        </p:grpSpPr>
        <p:sp>
          <p:nvSpPr>
            <p:cNvPr id="40970" name="Oval 10">
              <a:extLst>
                <a:ext uri="{FF2B5EF4-FFF2-40B4-BE49-F238E27FC236}">
                  <a16:creationId xmlns:a16="http://schemas.microsoft.com/office/drawing/2014/main" id="{DAB8E15E-E9F5-E78F-8C42-B1C3871E9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6" y="3578"/>
              <a:ext cx="268" cy="26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71" name="Rectangle 11">
              <a:extLst>
                <a:ext uri="{FF2B5EF4-FFF2-40B4-BE49-F238E27FC236}">
                  <a16:creationId xmlns:a16="http://schemas.microsoft.com/office/drawing/2014/main" id="{E289DC36-64D7-5D42-168D-DCA8C8FBE0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5" y="3574"/>
              <a:ext cx="22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b="1">
                  <a:latin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40975" name="Group 15">
            <a:extLst>
              <a:ext uri="{FF2B5EF4-FFF2-40B4-BE49-F238E27FC236}">
                <a16:creationId xmlns:a16="http://schemas.microsoft.com/office/drawing/2014/main" id="{158A57E7-929C-E481-CB7F-E26C842639DB}"/>
              </a:ext>
            </a:extLst>
          </p:cNvPr>
          <p:cNvGrpSpPr>
            <a:grpSpLocks/>
          </p:cNvGrpSpPr>
          <p:nvPr/>
        </p:nvGrpSpPr>
        <p:grpSpPr bwMode="auto">
          <a:xfrm>
            <a:off x="1722438" y="5886450"/>
            <a:ext cx="425450" cy="457200"/>
            <a:chOff x="1085" y="3708"/>
            <a:chExt cx="268" cy="288"/>
          </a:xfrm>
        </p:grpSpPr>
        <p:sp>
          <p:nvSpPr>
            <p:cNvPr id="40973" name="Oval 13">
              <a:extLst>
                <a:ext uri="{FF2B5EF4-FFF2-40B4-BE49-F238E27FC236}">
                  <a16:creationId xmlns:a16="http://schemas.microsoft.com/office/drawing/2014/main" id="{8DDE0318-2255-38AB-2CDA-68872582D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85" y="3712"/>
              <a:ext cx="268" cy="26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74" name="Rectangle 14">
              <a:extLst>
                <a:ext uri="{FF2B5EF4-FFF2-40B4-BE49-F238E27FC236}">
                  <a16:creationId xmlns:a16="http://schemas.microsoft.com/office/drawing/2014/main" id="{880E1260-1D8C-1D80-74FD-655DCEA9AF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4" y="3708"/>
              <a:ext cx="22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b="1">
                  <a:latin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40978" name="Group 18">
            <a:extLst>
              <a:ext uri="{FF2B5EF4-FFF2-40B4-BE49-F238E27FC236}">
                <a16:creationId xmlns:a16="http://schemas.microsoft.com/office/drawing/2014/main" id="{C68E4509-462B-DDC1-4BC8-1018897C9212}"/>
              </a:ext>
            </a:extLst>
          </p:cNvPr>
          <p:cNvGrpSpPr>
            <a:grpSpLocks/>
          </p:cNvGrpSpPr>
          <p:nvPr/>
        </p:nvGrpSpPr>
        <p:grpSpPr bwMode="auto">
          <a:xfrm>
            <a:off x="2547938" y="3055938"/>
            <a:ext cx="425450" cy="457200"/>
            <a:chOff x="1605" y="1925"/>
            <a:chExt cx="268" cy="288"/>
          </a:xfrm>
        </p:grpSpPr>
        <p:sp>
          <p:nvSpPr>
            <p:cNvPr id="40976" name="Oval 16">
              <a:extLst>
                <a:ext uri="{FF2B5EF4-FFF2-40B4-BE49-F238E27FC236}">
                  <a16:creationId xmlns:a16="http://schemas.microsoft.com/office/drawing/2014/main" id="{54082276-24B2-50CF-A6D0-74B911D65E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5" y="1929"/>
              <a:ext cx="268" cy="268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40977" name="Rectangle 17">
              <a:extLst>
                <a:ext uri="{FF2B5EF4-FFF2-40B4-BE49-F238E27FC236}">
                  <a16:creationId xmlns:a16="http://schemas.microsoft.com/office/drawing/2014/main" id="{5C5C4920-DBC4-29B2-4C52-9F0A3DF408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34" y="1925"/>
              <a:ext cx="229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LID4096" b="1">
                  <a:latin typeface="Arial" panose="020B0604020202020204" pitchFamily="34" charset="0"/>
                </a:rPr>
                <a:t>4</a:t>
              </a: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275E0861-04B3-2539-FCFD-167E363D9B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Issues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20845EE-C6D4-31FD-985E-43E2238085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Information content</a:t>
            </a:r>
          </a:p>
          <a:p>
            <a:r>
              <a:rPr lang="en-US" altLang="LID4096"/>
              <a:t>Ease of interpretation</a:t>
            </a:r>
          </a:p>
          <a:p>
            <a:r>
              <a:rPr lang="en-US" altLang="LID4096"/>
              <a:t>Value, distraction, and screen space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>
            <a:extLst>
              <a:ext uri="{FF2B5EF4-FFF2-40B4-BE49-F238E27FC236}">
                <a16:creationId xmlns:a16="http://schemas.microsoft.com/office/drawing/2014/main" id="{1CDF73A7-441C-E71F-A77B-3E17EA137E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Results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8065509F-41AA-551A-8B72-0E7568EF8A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Overviews were very successful</a:t>
            </a:r>
          </a:p>
          <a:p>
            <a:r>
              <a:rPr lang="en-US" altLang="LID4096"/>
              <a:t>Detail view was too detailed!</a:t>
            </a:r>
          </a:p>
          <a:p>
            <a:r>
              <a:rPr lang="en-US" altLang="LID4096"/>
              <a:t>Interpretation problems with scrollbar</a:t>
            </a:r>
          </a:p>
          <a:p>
            <a:r>
              <a:rPr lang="en-US" altLang="LID4096"/>
              <a:t>All participants completed the task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C32BA959-FA24-8203-F42D-E0087CB1C8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Underlying Principles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C56C8A9F-B845-B9C1-E0E0-E6487AC42E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Fit to task</a:t>
            </a:r>
          </a:p>
          <a:p>
            <a:r>
              <a:rPr lang="en-US" altLang="LID4096"/>
              <a:t>Familiarity of representation</a:t>
            </a:r>
          </a:p>
          <a:p>
            <a:r>
              <a:rPr lang="en-US" altLang="LID4096"/>
              <a:t>Individual and group support</a:t>
            </a:r>
          </a:p>
          <a:p>
            <a:r>
              <a:rPr lang="en-US" altLang="LID4096"/>
              <a:t>Link between perception and action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7385A64C-B599-8E55-BC11-AB50C0A5DF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DDF8D443-BBF2-809A-9127-4DB591B4AB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2750" y="5418138"/>
            <a:ext cx="8364538" cy="984250"/>
          </a:xfrm>
          <a:noFill/>
          <a:ln/>
        </p:spPr>
        <p:txBody>
          <a:bodyPr/>
          <a:lstStyle/>
          <a:p>
            <a:pPr>
              <a:buFont typeface="ZapfDingbats" pitchFamily="82" charset="2"/>
              <a:buNone/>
            </a:pPr>
            <a:r>
              <a:rPr lang="en-US" altLang="LID4096"/>
              <a:t>Several types of awareness affect group work</a:t>
            </a:r>
          </a:p>
        </p:txBody>
      </p:sp>
      <p:grpSp>
        <p:nvGrpSpPr>
          <p:cNvPr id="49164" name="Group 12">
            <a:extLst>
              <a:ext uri="{FF2B5EF4-FFF2-40B4-BE49-F238E27FC236}">
                <a16:creationId xmlns:a16="http://schemas.microsoft.com/office/drawing/2014/main" id="{B498BD32-7C97-E292-2C24-A5A230138428}"/>
              </a:ext>
            </a:extLst>
          </p:cNvPr>
          <p:cNvGrpSpPr>
            <a:grpSpLocks/>
          </p:cNvGrpSpPr>
          <p:nvPr/>
        </p:nvGrpSpPr>
        <p:grpSpPr bwMode="auto">
          <a:xfrm>
            <a:off x="2065338" y="1544638"/>
            <a:ext cx="5822950" cy="3438525"/>
            <a:chOff x="1301" y="973"/>
            <a:chExt cx="3668" cy="2166"/>
          </a:xfrm>
        </p:grpSpPr>
        <p:sp>
          <p:nvSpPr>
            <p:cNvPr id="49156" name="Rectangle 4">
              <a:extLst>
                <a:ext uri="{FF2B5EF4-FFF2-40B4-BE49-F238E27FC236}">
                  <a16:creationId xmlns:a16="http://schemas.microsoft.com/office/drawing/2014/main" id="{8F4CC88B-B541-2DE9-7627-E7FC844E15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6" y="1861"/>
              <a:ext cx="148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Conversational</a:t>
              </a:r>
            </a:p>
          </p:txBody>
        </p:sp>
        <p:sp>
          <p:nvSpPr>
            <p:cNvPr id="49157" name="Rectangle 5">
              <a:extLst>
                <a:ext uri="{FF2B5EF4-FFF2-40B4-BE49-F238E27FC236}">
                  <a16:creationId xmlns:a16="http://schemas.microsoft.com/office/drawing/2014/main" id="{00D69372-1E09-90BF-D51F-AA37197A67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54" y="973"/>
              <a:ext cx="86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Informal</a:t>
              </a:r>
            </a:p>
          </p:txBody>
        </p:sp>
        <p:sp>
          <p:nvSpPr>
            <p:cNvPr id="49158" name="Rectangle 6">
              <a:extLst>
                <a:ext uri="{FF2B5EF4-FFF2-40B4-BE49-F238E27FC236}">
                  <a16:creationId xmlns:a16="http://schemas.microsoft.com/office/drawing/2014/main" id="{A402E507-1542-A8A2-10B6-49E6A1DD2A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77" y="2851"/>
              <a:ext cx="973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Structural</a:t>
              </a:r>
            </a:p>
          </p:txBody>
        </p:sp>
        <p:sp>
          <p:nvSpPr>
            <p:cNvPr id="49159" name="Rectangle 7">
              <a:extLst>
                <a:ext uri="{FF2B5EF4-FFF2-40B4-BE49-F238E27FC236}">
                  <a16:creationId xmlns:a16="http://schemas.microsoft.com/office/drawing/2014/main" id="{621EAFDB-303D-F613-93AB-7E76428921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1" y="1938"/>
              <a:ext cx="10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altLang="LID4096">
                  <a:latin typeface="Helvetica" panose="020B0604020202020204" pitchFamily="34" charset="0"/>
                </a:rPr>
                <a:t>Workspace</a:t>
              </a:r>
            </a:p>
          </p:txBody>
        </p:sp>
        <p:sp useBgFill="1">
          <p:nvSpPr>
            <p:cNvPr id="49160" name="AutoShape 8">
              <a:extLst>
                <a:ext uri="{FF2B5EF4-FFF2-40B4-BE49-F238E27FC236}">
                  <a16:creationId xmlns:a16="http://schemas.microsoft.com/office/drawing/2014/main" id="{69DE78F3-F01F-881D-8E67-4A7D0A6DF7A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0000">
              <a:off x="2977" y="1251"/>
              <a:ext cx="943" cy="460"/>
            </a:xfrm>
            <a:prstGeom prst="rightArrow">
              <a:avLst>
                <a:gd name="adj1" fmla="val 50000"/>
                <a:gd name="adj2" fmla="val 72993"/>
              </a:avLst>
            </a:prstGeom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49161" name="AutoShape 9">
              <a:extLst>
                <a:ext uri="{FF2B5EF4-FFF2-40B4-BE49-F238E27FC236}">
                  <a16:creationId xmlns:a16="http://schemas.microsoft.com/office/drawing/2014/main" id="{FAF9525C-C78F-BEFA-C52F-96A8B115C1C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0000">
              <a:off x="1537" y="2318"/>
              <a:ext cx="944" cy="461"/>
            </a:xfrm>
            <a:prstGeom prst="leftArrow">
              <a:avLst>
                <a:gd name="adj1" fmla="val 50000"/>
                <a:gd name="adj2" fmla="val 72893"/>
              </a:avLst>
            </a:prstGeom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49162" name="AutoShape 10">
              <a:extLst>
                <a:ext uri="{FF2B5EF4-FFF2-40B4-BE49-F238E27FC236}">
                  <a16:creationId xmlns:a16="http://schemas.microsoft.com/office/drawing/2014/main" id="{5E3B4C3C-4029-2F80-89D1-B6969419558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0000">
              <a:off x="1681" y="1012"/>
              <a:ext cx="461" cy="945"/>
            </a:xfrm>
            <a:prstGeom prst="upArrow">
              <a:avLst>
                <a:gd name="adj1" fmla="val 50000"/>
                <a:gd name="adj2" fmla="val 72970"/>
              </a:avLst>
            </a:prstGeom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 useBgFill="1">
          <p:nvSpPr>
            <p:cNvPr id="49163" name="AutoShape 11">
              <a:extLst>
                <a:ext uri="{FF2B5EF4-FFF2-40B4-BE49-F238E27FC236}">
                  <a16:creationId xmlns:a16="http://schemas.microsoft.com/office/drawing/2014/main" id="{D4380669-0AB4-54CC-BC72-16CD7918274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640000">
              <a:off x="3308" y="2053"/>
              <a:ext cx="460" cy="944"/>
            </a:xfrm>
            <a:prstGeom prst="downArrow">
              <a:avLst>
                <a:gd name="adj1" fmla="val 50000"/>
                <a:gd name="adj2" fmla="val 73071"/>
              </a:avLst>
            </a:prstGeom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>
            <a:extLst>
              <a:ext uri="{FF2B5EF4-FFF2-40B4-BE49-F238E27FC236}">
                <a16:creationId xmlns:a16="http://schemas.microsoft.com/office/drawing/2014/main" id="{83CAF5BD-5168-282D-F85A-30BDB362C1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51203" name="Rectangle 3">
            <a:extLst>
              <a:ext uri="{FF2B5EF4-FFF2-40B4-BE49-F238E27FC236}">
                <a16:creationId xmlns:a16="http://schemas.microsoft.com/office/drawing/2014/main" id="{FA1944E2-524C-3379-FD7F-27CE21DA87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0850" y="5027613"/>
            <a:ext cx="8185150" cy="1304925"/>
          </a:xfrm>
          <a:noFill/>
          <a:ln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Awareness is a consideration beyond basic communication and artifact sharing </a:t>
            </a:r>
          </a:p>
        </p:txBody>
      </p:sp>
      <p:grpSp>
        <p:nvGrpSpPr>
          <p:cNvPr id="51212" name="Group 12">
            <a:extLst>
              <a:ext uri="{FF2B5EF4-FFF2-40B4-BE49-F238E27FC236}">
                <a16:creationId xmlns:a16="http://schemas.microsoft.com/office/drawing/2014/main" id="{52A73FD7-F13F-06B2-588D-A694EE8CDE59}"/>
              </a:ext>
            </a:extLst>
          </p:cNvPr>
          <p:cNvGrpSpPr>
            <a:grpSpLocks/>
          </p:cNvGrpSpPr>
          <p:nvPr/>
        </p:nvGrpSpPr>
        <p:grpSpPr bwMode="auto">
          <a:xfrm>
            <a:off x="2655888" y="1873250"/>
            <a:ext cx="3762375" cy="2822575"/>
            <a:chOff x="1673" y="1180"/>
            <a:chExt cx="2370" cy="1778"/>
          </a:xfrm>
        </p:grpSpPr>
        <p:grpSp>
          <p:nvGrpSpPr>
            <p:cNvPr id="51210" name="Group 10">
              <a:extLst>
                <a:ext uri="{FF2B5EF4-FFF2-40B4-BE49-F238E27FC236}">
                  <a16:creationId xmlns:a16="http://schemas.microsoft.com/office/drawing/2014/main" id="{3AE608C2-1E09-1A5A-3445-0BC7F53B89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673" y="1180"/>
              <a:ext cx="2370" cy="1778"/>
              <a:chOff x="1673" y="1180"/>
              <a:chExt cx="2370" cy="1778"/>
            </a:xfrm>
          </p:grpSpPr>
          <p:sp>
            <p:nvSpPr>
              <p:cNvPr id="51204" name="AutoShape 4">
                <a:extLst>
                  <a:ext uri="{FF2B5EF4-FFF2-40B4-BE49-F238E27FC236}">
                    <a16:creationId xmlns:a16="http://schemas.microsoft.com/office/drawing/2014/main" id="{1B19DC03-9B98-0921-44E2-2B01BF0870E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673" y="1186"/>
                <a:ext cx="2370" cy="1772"/>
              </a:xfrm>
              <a:prstGeom prst="triangle">
                <a:avLst>
                  <a:gd name="adj" fmla="val 49995"/>
                </a:avLst>
              </a:prstGeom>
              <a:solidFill>
                <a:srgbClr val="3399FF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grpSp>
            <p:nvGrpSpPr>
              <p:cNvPr id="51207" name="Group 7">
                <a:extLst>
                  <a:ext uri="{FF2B5EF4-FFF2-40B4-BE49-F238E27FC236}">
                    <a16:creationId xmlns:a16="http://schemas.microsoft.com/office/drawing/2014/main" id="{37134E31-C2C4-045B-9F3F-84D0DDFD08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955" y="1193"/>
                <a:ext cx="1807" cy="1343"/>
                <a:chOff x="1955" y="1193"/>
                <a:chExt cx="1807" cy="1343"/>
              </a:xfrm>
            </p:grpSpPr>
            <p:sp>
              <p:nvSpPr>
                <p:cNvPr id="51205" name="AutoShape 5">
                  <a:extLst>
                    <a:ext uri="{FF2B5EF4-FFF2-40B4-BE49-F238E27FC236}">
                      <a16:creationId xmlns:a16="http://schemas.microsoft.com/office/drawing/2014/main" id="{55771E6F-C734-FB8E-4556-472D8567B7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955" y="1193"/>
                  <a:ext cx="1807" cy="1343"/>
                </a:xfrm>
                <a:prstGeom prst="triangle">
                  <a:avLst>
                    <a:gd name="adj" fmla="val 49995"/>
                  </a:avLst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51206" name="Rectangle 6">
                  <a:extLst>
                    <a:ext uri="{FF2B5EF4-FFF2-40B4-BE49-F238E27FC236}">
                      <a16:creationId xmlns:a16="http://schemas.microsoft.com/office/drawing/2014/main" id="{91ABA3A8-4672-6DFE-A8E8-A07C7A5487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55" y="2176"/>
                  <a:ext cx="1189" cy="217"/>
                </a:xfrm>
                <a:prstGeom prst="rect">
                  <a:avLst/>
                </a:prstGeom>
                <a:solidFill>
                  <a:srgbClr val="33CC33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lIns="69850" tIns="34925" rIns="69850" bIns="34925">
                  <a:spAutoFit/>
                </a:bodyPr>
                <a:lstStyle>
                  <a:lvl1pPr algn="l" defTabSz="5143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342900" algn="l" defTabSz="5143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685800" algn="l" defTabSz="5143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028700" algn="l" defTabSz="5143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1371600" algn="l" defTabSz="514350"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1828800" defTabSz="51435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286000" defTabSz="51435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2743200" defTabSz="51435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200400" defTabSz="51435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 algn="ctr">
                    <a:spcBef>
                      <a:spcPct val="50000"/>
                    </a:spcBef>
                  </a:pPr>
                  <a:r>
                    <a:rPr lang="en-US" altLang="LID4096" sz="1800">
                      <a:latin typeface="Helvetica" panose="020B0604020202020204" pitchFamily="34" charset="0"/>
                    </a:rPr>
                    <a:t>Shared artifacts</a:t>
                  </a:r>
                </a:p>
              </p:txBody>
            </p:sp>
          </p:grpSp>
          <p:sp>
            <p:nvSpPr>
              <p:cNvPr id="51208" name="AutoShape 8">
                <a:extLst>
                  <a:ext uri="{FF2B5EF4-FFF2-40B4-BE49-F238E27FC236}">
                    <a16:creationId xmlns:a16="http://schemas.microsoft.com/office/drawing/2014/main" id="{64A2BA85-94C6-D576-A8CC-42A52BD613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60" y="1180"/>
                <a:ext cx="1199" cy="895"/>
              </a:xfrm>
              <a:prstGeom prst="triangle">
                <a:avLst>
                  <a:gd name="adj" fmla="val 49995"/>
                </a:avLst>
              </a:prstGeom>
              <a:solidFill>
                <a:srgbClr val="FFFF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51209" name="Rectangle 9">
                <a:extLst>
                  <a:ext uri="{FF2B5EF4-FFF2-40B4-BE49-F238E27FC236}">
                    <a16:creationId xmlns:a16="http://schemas.microsoft.com/office/drawing/2014/main" id="{5D499D6A-F9E4-C0C4-FAEF-3581B2B9E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52" y="1707"/>
                <a:ext cx="829" cy="3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69850" tIns="34925" rIns="69850" bIns="34925">
                <a:spAutoFit/>
              </a:bodyPr>
              <a:lstStyle>
                <a:lvl1pPr algn="l" defTabSz="5143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342900" algn="l" defTabSz="5143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685800" algn="l" defTabSz="5143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028700" algn="l" defTabSz="5143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1371600" algn="l" defTabSz="5143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1828800" defTabSz="5143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286000" defTabSz="5143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2743200" defTabSz="5143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200400" defTabSz="51435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>
                  <a:lnSpc>
                    <a:spcPct val="80000"/>
                  </a:lnSpc>
                  <a:spcBef>
                    <a:spcPct val="50000"/>
                  </a:spcBef>
                </a:pPr>
                <a:r>
                  <a:rPr lang="en-US" altLang="LID4096" sz="1800">
                    <a:latin typeface="Helvetica" panose="020B0604020202020204" pitchFamily="34" charset="0"/>
                  </a:rPr>
                  <a:t>Awareness</a:t>
                </a:r>
              </a:p>
              <a:p>
                <a:pPr algn="ctr"/>
                <a:r>
                  <a:rPr lang="en-US" altLang="LID4096" sz="1800">
                    <a:latin typeface="Helvetica" panose="020B0604020202020204" pitchFamily="34" charset="0"/>
                  </a:rPr>
                  <a:t>of others</a:t>
                </a:r>
              </a:p>
            </p:txBody>
          </p:sp>
        </p:grpSp>
        <p:sp>
          <p:nvSpPr>
            <p:cNvPr id="51211" name="Rectangle 11">
              <a:extLst>
                <a:ext uri="{FF2B5EF4-FFF2-40B4-BE49-F238E27FC236}">
                  <a16:creationId xmlns:a16="http://schemas.microsoft.com/office/drawing/2014/main" id="{7EC22662-6F4F-BB62-BD0F-AC27EA38E3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0" y="2626"/>
              <a:ext cx="1225" cy="2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69850" tIns="34925" rIns="69850" bIns="34925">
              <a:spAutoFit/>
            </a:bodyPr>
            <a:lstStyle>
              <a:lvl1pPr algn="l" defTabSz="5143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342900" algn="l" defTabSz="5143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685800" algn="l" defTabSz="5143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028700" algn="l" defTabSz="5143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1371600" algn="l" defTabSz="51435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18288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2860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27432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200400" defTabSz="51435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altLang="LID4096" sz="1800">
                  <a:latin typeface="Helvetica" panose="020B0604020202020204" pitchFamily="34" charset="0"/>
                </a:rPr>
                <a:t>Communication</a:t>
              </a: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64C8E517-CDE7-5117-5CF6-98CB4E81F6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5CDC82C8-8D5D-2594-0041-0A8C357386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2300" y="4987925"/>
            <a:ext cx="7772400" cy="1385888"/>
          </a:xfrm>
          <a:noFill/>
          <a:ln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Designers must consider what elements are important and how to display them</a:t>
            </a:r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0CF52461-6E6E-786B-290E-887DA9F8DF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8738" y="1881188"/>
            <a:ext cx="4110037" cy="2660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Who?</a:t>
            </a:r>
          </a:p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What?</a:t>
            </a:r>
          </a:p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Where?</a:t>
            </a:r>
          </a:p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When?</a:t>
            </a:r>
          </a:p>
          <a:p>
            <a:pPr algn="l">
              <a:spcBef>
                <a:spcPct val="50000"/>
              </a:spcBef>
            </a:pPr>
            <a:r>
              <a:rPr lang="en-US" altLang="LID4096" b="1">
                <a:latin typeface="Helvetica" panose="020B0604020202020204" pitchFamily="34" charset="0"/>
              </a:rPr>
              <a:t>How?</a:t>
            </a:r>
          </a:p>
        </p:txBody>
      </p:sp>
      <p:sp>
        <p:nvSpPr>
          <p:cNvPr id="53253" name="Line 5">
            <a:extLst>
              <a:ext uri="{FF2B5EF4-FFF2-40B4-BE49-F238E27FC236}">
                <a16:creationId xmlns:a16="http://schemas.microsoft.com/office/drawing/2014/main" id="{220DCB47-A4D4-2DAA-CB30-98C081C0E3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2388" y="2363788"/>
            <a:ext cx="41227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3254" name="Line 6">
            <a:extLst>
              <a:ext uri="{FF2B5EF4-FFF2-40B4-BE49-F238E27FC236}">
                <a16:creationId xmlns:a16="http://schemas.microsoft.com/office/drawing/2014/main" id="{3B68FA3E-7ADA-A239-AFDD-C64522ED1CA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3975" y="2903538"/>
            <a:ext cx="4121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3255" name="Line 7">
            <a:extLst>
              <a:ext uri="{FF2B5EF4-FFF2-40B4-BE49-F238E27FC236}">
                <a16:creationId xmlns:a16="http://schemas.microsoft.com/office/drawing/2014/main" id="{B8C7BB0C-02A1-3DF0-2FF6-61CE85E129E6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5563" y="3481388"/>
            <a:ext cx="41068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53256" name="Line 8">
            <a:extLst>
              <a:ext uri="{FF2B5EF4-FFF2-40B4-BE49-F238E27FC236}">
                <a16:creationId xmlns:a16="http://schemas.microsoft.com/office/drawing/2014/main" id="{1951C2D4-0A89-FE9A-8641-EC6AC559E4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09850" y="4043363"/>
            <a:ext cx="4105275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2314E2D0-E1F1-EDE0-CF66-4A79A1737A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6003D243-BABC-00AF-FB59-ECEE2A8AB5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74650" y="5202238"/>
            <a:ext cx="8383588" cy="1247775"/>
          </a:xfrm>
          <a:noFill/>
          <a:ln/>
        </p:spPr>
        <p:txBody>
          <a:bodyPr/>
          <a:lstStyle/>
          <a:p>
            <a:pPr marL="0" indent="0" algn="ctr">
              <a:buFont typeface="ZapfDingbats" pitchFamily="82" charset="2"/>
              <a:buNone/>
            </a:pPr>
            <a:r>
              <a:rPr lang="en-US" altLang="LID4096"/>
              <a:t>Awareness can be supported in groupware with special widgets and techniques</a:t>
            </a:r>
          </a:p>
          <a:p>
            <a:pPr marL="0" indent="0">
              <a:buFont typeface="ZapfDingbats" pitchFamily="82" charset="2"/>
              <a:buNone/>
            </a:pPr>
            <a:endParaRPr lang="en-US" altLang="LID4096"/>
          </a:p>
          <a:p>
            <a:pPr marL="0" indent="0">
              <a:buFont typeface="ZapfDingbats" pitchFamily="82" charset="2"/>
              <a:buNone/>
            </a:pPr>
            <a:endParaRPr lang="en-US" altLang="LID4096"/>
          </a:p>
          <a:p>
            <a:pPr marL="0" indent="0">
              <a:buFont typeface="ZapfDingbats" pitchFamily="82" charset="2"/>
              <a:buNone/>
            </a:pPr>
            <a:endParaRPr lang="en-US" altLang="LID4096"/>
          </a:p>
        </p:txBody>
      </p:sp>
      <p:pic>
        <p:nvPicPr>
          <p:cNvPr id="54276" name="Picture 4">
            <a:extLst>
              <a:ext uri="{FF2B5EF4-FFF2-40B4-BE49-F238E27FC236}">
                <a16:creationId xmlns:a16="http://schemas.microsoft.com/office/drawing/2014/main" id="{4D7F51F9-41F9-DBA2-68A2-265EB492291F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750" y="1490663"/>
            <a:ext cx="2608263" cy="1985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7" name="Picture 5">
            <a:extLst>
              <a:ext uri="{FF2B5EF4-FFF2-40B4-BE49-F238E27FC236}">
                <a16:creationId xmlns:a16="http://schemas.microsoft.com/office/drawing/2014/main" id="{04FF4C80-7BC8-AAD6-44A1-3768953834F0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0825"/>
            <a:ext cx="3533775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278" name="Picture 6">
            <a:extLst>
              <a:ext uri="{FF2B5EF4-FFF2-40B4-BE49-F238E27FC236}">
                <a16:creationId xmlns:a16="http://schemas.microsoft.com/office/drawing/2014/main" id="{315D1E72-4EBE-587F-BEB1-5402935F9141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25" y="3113088"/>
            <a:ext cx="2657475" cy="193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D589D880-40AF-B204-EF32-1C703AC4A6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For more information...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1E9C5096-E4D5-E5A7-3912-736F000AA2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3375" y="1981200"/>
            <a:ext cx="8477250" cy="815975"/>
          </a:xfrm>
          <a:noFill/>
          <a:ln/>
        </p:spPr>
        <p:txBody>
          <a:bodyPr/>
          <a:lstStyle/>
          <a:p>
            <a:pPr algn="ctr">
              <a:buFont typeface="ZapfDingbats" pitchFamily="82" charset="2"/>
              <a:buNone/>
            </a:pPr>
            <a:r>
              <a:rPr lang="en-US" altLang="LID4096">
                <a:latin typeface="Helvetica" panose="020B0604020202020204" pitchFamily="34" charset="0"/>
              </a:rPr>
              <a:t>http://www.cpsc.ucalgary.ca/projects/grouplab</a:t>
            </a:r>
          </a:p>
          <a:p>
            <a:pPr>
              <a:buFont typeface="ZapfDingbats" pitchFamily="82" charset="2"/>
              <a:buNone/>
            </a:pPr>
            <a:endParaRPr lang="en-US" altLang="LID4096"/>
          </a:p>
          <a:p>
            <a:pPr>
              <a:buFont typeface="ZapfDingbats" pitchFamily="82" charset="2"/>
              <a:buNone/>
            </a:pPr>
            <a:r>
              <a:rPr lang="en-US" altLang="LID4096"/>
              <a:t>Thanks to:</a:t>
            </a:r>
          </a:p>
          <a:p>
            <a:r>
              <a:rPr lang="en-US" altLang="LID4096"/>
              <a:t>Intel Corporation Research Council</a:t>
            </a:r>
          </a:p>
          <a:p>
            <a:r>
              <a:rPr lang="en-US" altLang="LID4096"/>
              <a:t>Natural Sciences and Engineering   Research Council of Canada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8F0B2D17-A0D2-4D10-3E29-44E1094005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 (again)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19E7DCEA-A10D-2DCB-7FCC-FE8622B2E9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438400"/>
            <a:ext cx="7772400" cy="2743200"/>
          </a:xfrm>
          <a:noFill/>
          <a:ln/>
        </p:spPr>
        <p:txBody>
          <a:bodyPr/>
          <a:lstStyle/>
          <a:p>
            <a:pPr marL="0" indent="0" algn="ctr">
              <a:spcBef>
                <a:spcPct val="0"/>
              </a:spcBef>
              <a:buFont typeface="ZapfDingbats" pitchFamily="82" charset="2"/>
              <a:buNone/>
            </a:pPr>
            <a:r>
              <a:rPr lang="en-US" altLang="LID4096" sz="3600"/>
              <a:t>Designers must support workspace awareness if groupware is to get beyond the utilitarian state of the art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et Sand.pot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00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AA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Wet Sand.pot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Book Antiqua" panose="02040602050305030304" pitchFamily="18" charset="0"/>
          </a:defRPr>
        </a:defPPr>
      </a:lstStyle>
    </a:lnDef>
  </a:objectDefaults>
  <a:extraClrSchemeLst>
    <a:extraClrScheme>
      <a:clrScheme name="Wet Sand.po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et Sand.po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et Sand.po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C:\MSOffice\Templates\Presentation Designs\Wet Sand.pot</Template>
  <TotalTime>2388</TotalTime>
  <Words>342</Words>
  <Application>Microsoft Office PowerPoint</Application>
  <PresentationFormat>On-screen Show (4:3)</PresentationFormat>
  <Paragraphs>102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Times New Roman</vt:lpstr>
      <vt:lpstr>Book Antiqua</vt:lpstr>
      <vt:lpstr>ZapfDingbats</vt:lpstr>
      <vt:lpstr>Helvetica</vt:lpstr>
      <vt:lpstr>Arial</vt:lpstr>
      <vt:lpstr>Wet Sand.pot</vt:lpstr>
      <vt:lpstr>Document</vt:lpstr>
      <vt:lpstr>Workspace Awareness in Distributed Groupware</vt:lpstr>
      <vt:lpstr>The Message</vt:lpstr>
      <vt:lpstr>Outline</vt:lpstr>
      <vt:lpstr>Awareness in Collaboration</vt:lpstr>
      <vt:lpstr>Distributed Groupware</vt:lpstr>
      <vt:lpstr>Our View of Groupware</vt:lpstr>
      <vt:lpstr>Kinds of Awareness</vt:lpstr>
      <vt:lpstr>Workspace Video</vt:lpstr>
      <vt:lpstr>Workspace Awareness</vt:lpstr>
      <vt:lpstr>Supporting WA</vt:lpstr>
      <vt:lpstr>Information</vt:lpstr>
      <vt:lpstr>Translation</vt:lpstr>
      <vt:lpstr>Relaxed WYSIWIS Views</vt:lpstr>
      <vt:lpstr>Display</vt:lpstr>
      <vt:lpstr>Overviews</vt:lpstr>
      <vt:lpstr>Detail Views</vt:lpstr>
      <vt:lpstr>Awareness Widgets Video</vt:lpstr>
      <vt:lpstr>Usability Evaluation</vt:lpstr>
      <vt:lpstr>Configurations</vt:lpstr>
      <vt:lpstr>Issues</vt:lpstr>
      <vt:lpstr>Results</vt:lpstr>
      <vt:lpstr>Underlying Principles</vt:lpstr>
      <vt:lpstr>Summary</vt:lpstr>
      <vt:lpstr>Summary</vt:lpstr>
      <vt:lpstr>Summary</vt:lpstr>
      <vt:lpstr>Summary</vt:lpstr>
      <vt:lpstr>For more information...</vt:lpstr>
      <vt:lpstr>The Message (again)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Awareness of Others in Groupware</dc:title>
  <dc:creator>Saul Greenberg</dc:creator>
  <cp:lastModifiedBy>Saul Greenberg</cp:lastModifiedBy>
  <cp:revision>185</cp:revision>
  <cp:lastPrinted>1996-07-23T19:29:48Z</cp:lastPrinted>
  <dcterms:created xsi:type="dcterms:W3CDTF">1995-06-17T23:31:02Z</dcterms:created>
  <dcterms:modified xsi:type="dcterms:W3CDTF">2026-10-03T20:17:45Z</dcterms:modified>
</cp:coreProperties>
</file>