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87" r:id="rId3"/>
    <p:sldId id="267" r:id="rId4"/>
    <p:sldId id="288" r:id="rId5"/>
    <p:sldId id="289" r:id="rId6"/>
    <p:sldId id="290" r:id="rId7"/>
    <p:sldId id="291" r:id="rId8"/>
    <p:sldId id="293" r:id="rId9"/>
    <p:sldId id="265" r:id="rId10"/>
    <p:sldId id="295" r:id="rId11"/>
    <p:sldId id="262" r:id="rId12"/>
    <p:sldId id="296" r:id="rId13"/>
    <p:sldId id="284" r:id="rId14"/>
    <p:sldId id="277" r:id="rId15"/>
    <p:sldId id="258" r:id="rId16"/>
    <p:sldId id="318" r:id="rId17"/>
    <p:sldId id="257" r:id="rId18"/>
    <p:sldId id="319" r:id="rId19"/>
    <p:sldId id="320" r:id="rId20"/>
    <p:sldId id="321" r:id="rId21"/>
    <p:sldId id="322" r:id="rId22"/>
    <p:sldId id="323" r:id="rId23"/>
    <p:sldId id="324" r:id="rId24"/>
    <p:sldId id="292" r:id="rId25"/>
    <p:sldId id="298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ul Greenberg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324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5" d="100"/>
          <a:sy n="45" d="100"/>
        </p:scale>
        <p:origin x="-1272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2183CA3-F498-8F98-3142-7CDBA5B697F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endParaRPr lang="en-US" altLang="LID4096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7E4B174E-80EB-3CA6-D96D-C57439C9EBA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endParaRPr lang="en-US" altLang="LID4096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8813562E-061D-ADE9-8872-3BA965A10754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AE8A9BBC-86E6-2E50-FF39-CD164F35BC3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1EFAE4B1-6B6E-831E-C0E9-E02684E7F6A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endParaRPr lang="en-US" altLang="LID4096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3D53BFB4-A37D-373D-71BC-3170D99F2D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fld id="{68E306D3-1215-4374-9B69-CFEC2A145626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94FEAC4-1048-6316-AE15-B074A2FDA3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5F685-9890-4EC5-85CF-B731BE02E3CE}" type="slidenum">
              <a:rPr lang="en-US" altLang="LID4096"/>
              <a:pPr/>
              <a:t>3</a:t>
            </a:fld>
            <a:endParaRPr lang="en-US" altLang="LID4096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5EAE1C6C-52AB-7404-D04A-C3F083E7524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F60D54E-95B4-8D72-3953-4AC3C82BDD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</a:pPr>
            <a:r>
              <a:rPr lang="en-US" altLang="LID4096" sz="1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Current history mechanisms based on ad-hoc approaches</a:t>
            </a:r>
          </a:p>
          <a:p>
            <a:pPr lvl="1">
              <a:spcBef>
                <a:spcPct val="20000"/>
              </a:spcBef>
              <a:buClr>
                <a:schemeClr val="folHlink"/>
              </a:buClr>
              <a:buSzPct val="75000"/>
              <a:buFont typeface="Monotype Sorts" pitchFamily="2" charset="2"/>
              <a:buChar char="u"/>
            </a:pPr>
            <a:r>
              <a:rPr lang="en-US" altLang="LID4096" sz="1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do not take advantage of previous research into history support within UIs</a:t>
            </a:r>
          </a:p>
          <a:p>
            <a:pPr lvl="1">
              <a:spcBef>
                <a:spcPct val="20000"/>
              </a:spcBef>
              <a:buClr>
                <a:schemeClr val="folHlink"/>
              </a:buClr>
              <a:buSzPct val="75000"/>
              <a:buFont typeface="Monotype Sorts" pitchFamily="2" charset="2"/>
              <a:buChar char="u"/>
            </a:pPr>
            <a:r>
              <a:rPr lang="en-US" altLang="LID4096" sz="1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designs are not based upon actual studies of how people revisit Web pages</a:t>
            </a:r>
          </a:p>
          <a:p>
            <a:pPr lvl="1">
              <a:spcBef>
                <a:spcPct val="20000"/>
              </a:spcBef>
              <a:buClr>
                <a:schemeClr val="folHlink"/>
              </a:buClr>
              <a:buSzPct val="75000"/>
              <a:buFont typeface="Monotype Sorts" pitchFamily="2" charset="2"/>
              <a:buChar char="u"/>
            </a:pPr>
            <a:r>
              <a:rPr lang="en-US" altLang="LID4096" sz="1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actual use has been examined only superficially</a:t>
            </a:r>
          </a:p>
          <a:p>
            <a:endParaRPr lang="en-US" altLang="LID4096" sz="140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63037D0-3A9F-F4B8-A718-03AAB5303F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F0E722-7597-49B7-87AF-55C93FAA4DEE}" type="slidenum">
              <a:rPr lang="en-US" altLang="LID4096"/>
              <a:pPr/>
              <a:t>8</a:t>
            </a:fld>
            <a:endParaRPr lang="en-US" altLang="LID4096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BDA6247D-1B42-6EC5-938D-93920121B89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F038C466-1AB6-FF49-DF6A-1E8DF81EC7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72710F3-408A-B5B7-CF6B-294F8CEA08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948EF5-73E2-4D55-9D52-50B88006CC4D}" type="slidenum">
              <a:rPr lang="en-US" altLang="LID4096"/>
              <a:pPr/>
              <a:t>9</a:t>
            </a:fld>
            <a:endParaRPr lang="en-US" altLang="LID4096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A8655BDC-E48C-246E-1F7C-2ED227F2314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C2204DD-CCFF-BC2B-5763-F44D32E0F5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5" name="Group 33">
            <a:extLst>
              <a:ext uri="{FF2B5EF4-FFF2-40B4-BE49-F238E27FC236}">
                <a16:creationId xmlns:a16="http://schemas.microsoft.com/office/drawing/2014/main" id="{DC1E294B-D83C-D90E-A563-70393F5010D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3074" name="Rectangle 2">
              <a:extLst>
                <a:ext uri="{FF2B5EF4-FFF2-40B4-BE49-F238E27FC236}">
                  <a16:creationId xmlns:a16="http://schemas.microsoft.com/office/drawing/2014/main" id="{BE9108A3-B790-476A-F625-0E142E77B350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3104" name="Group 32">
              <a:extLst>
                <a:ext uri="{FF2B5EF4-FFF2-40B4-BE49-F238E27FC236}">
                  <a16:creationId xmlns:a16="http://schemas.microsoft.com/office/drawing/2014/main" id="{975FD6C9-67D2-F42B-545F-3B987FA678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" y="103"/>
              <a:ext cx="96" cy="4126"/>
              <a:chOff x="48" y="103"/>
              <a:chExt cx="96" cy="4126"/>
            </a:xfrm>
          </p:grpSpPr>
          <p:sp>
            <p:nvSpPr>
              <p:cNvPr id="3075" name="Rectangle 3">
                <a:extLst>
                  <a:ext uri="{FF2B5EF4-FFF2-40B4-BE49-F238E27FC236}">
                    <a16:creationId xmlns:a16="http://schemas.microsoft.com/office/drawing/2014/main" id="{DDC77978-C52B-D711-EF7B-51A84A9CF3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76" name="Rectangle 4">
                <a:extLst>
                  <a:ext uri="{FF2B5EF4-FFF2-40B4-BE49-F238E27FC236}">
                    <a16:creationId xmlns:a16="http://schemas.microsoft.com/office/drawing/2014/main" id="{AC42F210-42F8-3793-603B-8D7B1ED6CE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77" name="Rectangle 5">
                <a:extLst>
                  <a:ext uri="{FF2B5EF4-FFF2-40B4-BE49-F238E27FC236}">
                    <a16:creationId xmlns:a16="http://schemas.microsoft.com/office/drawing/2014/main" id="{4986C445-08CC-4315-FFF4-53100F8511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78" name="Rectangle 6">
                <a:extLst>
                  <a:ext uri="{FF2B5EF4-FFF2-40B4-BE49-F238E27FC236}">
                    <a16:creationId xmlns:a16="http://schemas.microsoft.com/office/drawing/2014/main" id="{B9316B88-3A2F-942F-412D-A6858A2E0E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79" name="Rectangle 7">
                <a:extLst>
                  <a:ext uri="{FF2B5EF4-FFF2-40B4-BE49-F238E27FC236}">
                    <a16:creationId xmlns:a16="http://schemas.microsoft.com/office/drawing/2014/main" id="{644F6785-7D72-3474-5894-FBC029DCA7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80" name="Rectangle 8">
                <a:extLst>
                  <a:ext uri="{FF2B5EF4-FFF2-40B4-BE49-F238E27FC236}">
                    <a16:creationId xmlns:a16="http://schemas.microsoft.com/office/drawing/2014/main" id="{E55A050C-3DC1-50EC-DD12-4504236DD0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81" name="Rectangle 9">
                <a:extLst>
                  <a:ext uri="{FF2B5EF4-FFF2-40B4-BE49-F238E27FC236}">
                    <a16:creationId xmlns:a16="http://schemas.microsoft.com/office/drawing/2014/main" id="{F63D190D-5E44-2FB5-096C-CF1C4C0F3D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82" name="Rectangle 10">
                <a:extLst>
                  <a:ext uri="{FF2B5EF4-FFF2-40B4-BE49-F238E27FC236}">
                    <a16:creationId xmlns:a16="http://schemas.microsoft.com/office/drawing/2014/main" id="{3941C7CF-6196-A1BC-8D31-92F52D8166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2116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83" name="Rectangle 11">
                <a:extLst>
                  <a:ext uri="{FF2B5EF4-FFF2-40B4-BE49-F238E27FC236}">
                    <a16:creationId xmlns:a16="http://schemas.microsoft.com/office/drawing/2014/main" id="{85B62856-5688-4258-F819-367EF19B20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84" name="Rectangle 12">
                <a:extLst>
                  <a:ext uri="{FF2B5EF4-FFF2-40B4-BE49-F238E27FC236}">
                    <a16:creationId xmlns:a16="http://schemas.microsoft.com/office/drawing/2014/main" id="{368A5F61-6BC2-05D1-2E7A-34D4F15341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240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85" name="Rectangle 13">
                <a:extLst>
                  <a:ext uri="{FF2B5EF4-FFF2-40B4-BE49-F238E27FC236}">
                    <a16:creationId xmlns:a16="http://schemas.microsoft.com/office/drawing/2014/main" id="{AE5D985E-1FB5-9C27-F50B-383558189A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2549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86" name="Rectangle 14">
                <a:extLst>
                  <a:ext uri="{FF2B5EF4-FFF2-40B4-BE49-F238E27FC236}">
                    <a16:creationId xmlns:a16="http://schemas.microsoft.com/office/drawing/2014/main" id="{EB5EACC1-9B4A-53B2-292B-C1407DB2A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2691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87" name="Rectangle 15">
                <a:extLst>
                  <a:ext uri="{FF2B5EF4-FFF2-40B4-BE49-F238E27FC236}">
                    <a16:creationId xmlns:a16="http://schemas.microsoft.com/office/drawing/2014/main" id="{7ECEFD6A-EF7B-EC30-B4DC-AAF30E43D6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88" name="Rectangle 16">
                <a:extLst>
                  <a:ext uri="{FF2B5EF4-FFF2-40B4-BE49-F238E27FC236}">
                    <a16:creationId xmlns:a16="http://schemas.microsoft.com/office/drawing/2014/main" id="{3D4B85B5-551C-C263-E1BA-BC0F5A5C63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2979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89" name="Rectangle 17">
                <a:extLst>
                  <a:ext uri="{FF2B5EF4-FFF2-40B4-BE49-F238E27FC236}">
                    <a16:creationId xmlns:a16="http://schemas.microsoft.com/office/drawing/2014/main" id="{AECCB7DC-B6C3-0470-9627-7EE3C89C59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90" name="Rectangle 18">
                <a:extLst>
                  <a:ext uri="{FF2B5EF4-FFF2-40B4-BE49-F238E27FC236}">
                    <a16:creationId xmlns:a16="http://schemas.microsoft.com/office/drawing/2014/main" id="{1245B56D-56BA-E8ED-D756-72D4A8D62C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91" name="Rectangle 19">
                <a:extLst>
                  <a:ext uri="{FF2B5EF4-FFF2-40B4-BE49-F238E27FC236}">
                    <a16:creationId xmlns:a16="http://schemas.microsoft.com/office/drawing/2014/main" id="{97C8DF1E-3170-951A-6BA8-81E70627FE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92" name="Rectangle 20">
                <a:extLst>
                  <a:ext uri="{FF2B5EF4-FFF2-40B4-BE49-F238E27FC236}">
                    <a16:creationId xmlns:a16="http://schemas.microsoft.com/office/drawing/2014/main" id="{F8423DE6-7658-51EE-C193-D177138CD1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93" name="Rectangle 21">
                <a:extLst>
                  <a:ext uri="{FF2B5EF4-FFF2-40B4-BE49-F238E27FC236}">
                    <a16:creationId xmlns:a16="http://schemas.microsoft.com/office/drawing/2014/main" id="{56F3E337-2C13-64AC-64BA-1138DC1CC1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94" name="Rectangle 22">
                <a:extLst>
                  <a:ext uri="{FF2B5EF4-FFF2-40B4-BE49-F238E27FC236}">
                    <a16:creationId xmlns:a16="http://schemas.microsoft.com/office/drawing/2014/main" id="{B4056B89-AEF6-FEAB-467E-FA62584995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95" name="Rectangle 23">
                <a:extLst>
                  <a:ext uri="{FF2B5EF4-FFF2-40B4-BE49-F238E27FC236}">
                    <a16:creationId xmlns:a16="http://schemas.microsoft.com/office/drawing/2014/main" id="{122BD25B-0A09-9ACD-932F-F9A3B29D11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96" name="Rectangle 24">
                <a:extLst>
                  <a:ext uri="{FF2B5EF4-FFF2-40B4-BE49-F238E27FC236}">
                    <a16:creationId xmlns:a16="http://schemas.microsoft.com/office/drawing/2014/main" id="{681D1DD0-A7C5-994A-C12D-91B547D173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4134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97" name="Rectangle 25">
                <a:extLst>
                  <a:ext uri="{FF2B5EF4-FFF2-40B4-BE49-F238E27FC236}">
                    <a16:creationId xmlns:a16="http://schemas.microsoft.com/office/drawing/2014/main" id="{8B5F23A6-E470-B911-E4A3-BEB4BABF79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103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98" name="Rectangle 26">
                <a:extLst>
                  <a:ext uri="{FF2B5EF4-FFF2-40B4-BE49-F238E27FC236}">
                    <a16:creationId xmlns:a16="http://schemas.microsoft.com/office/drawing/2014/main" id="{45DBD0BA-A5E9-E139-53F1-6D072F5A6D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099" name="Rectangle 27">
                <a:extLst>
                  <a:ext uri="{FF2B5EF4-FFF2-40B4-BE49-F238E27FC236}">
                    <a16:creationId xmlns:a16="http://schemas.microsoft.com/office/drawing/2014/main" id="{1CFE553B-0887-5E20-B5A8-0E8C6C368B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00" name="Rectangle 28">
                <a:extLst>
                  <a:ext uri="{FF2B5EF4-FFF2-40B4-BE49-F238E27FC236}">
                    <a16:creationId xmlns:a16="http://schemas.microsoft.com/office/drawing/2014/main" id="{66DED2FA-99B5-5D57-E275-BF9A4958B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01" name="Rectangle 29">
                <a:extLst>
                  <a:ext uri="{FF2B5EF4-FFF2-40B4-BE49-F238E27FC236}">
                    <a16:creationId xmlns:a16="http://schemas.microsoft.com/office/drawing/2014/main" id="{F68BFDCA-2363-A55B-C9E9-FF93057B55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678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02" name="Rectangle 30">
                <a:extLst>
                  <a:ext uri="{FF2B5EF4-FFF2-40B4-BE49-F238E27FC236}">
                    <a16:creationId xmlns:a16="http://schemas.microsoft.com/office/drawing/2014/main" id="{6F122D01-B9B7-09B6-7AA3-BE1A18AD71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03" name="Rectangle 31">
                <a:extLst>
                  <a:ext uri="{FF2B5EF4-FFF2-40B4-BE49-F238E27FC236}">
                    <a16:creationId xmlns:a16="http://schemas.microsoft.com/office/drawing/2014/main" id="{662D4116-40D3-C12F-FB43-44501088A3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3106" name="Rectangle 34">
            <a:extLst>
              <a:ext uri="{FF2B5EF4-FFF2-40B4-BE49-F238E27FC236}">
                <a16:creationId xmlns:a16="http://schemas.microsoft.com/office/drawing/2014/main" id="{142B6FCB-0EF7-4969-D9BE-3279D16DB3CD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LID4096" noProof="0"/>
              <a:t>Click to edit Master title style</a:t>
            </a:r>
          </a:p>
        </p:txBody>
      </p:sp>
      <p:sp>
        <p:nvSpPr>
          <p:cNvPr id="3107" name="Rectangle 35">
            <a:extLst>
              <a:ext uri="{FF2B5EF4-FFF2-40B4-BE49-F238E27FC236}">
                <a16:creationId xmlns:a16="http://schemas.microsoft.com/office/drawing/2014/main" id="{5B5EBB16-2267-3F6E-E125-B960A46B4554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altLang="LID4096" noProof="0"/>
              <a:t>Click to edit Master subtitle style</a:t>
            </a:r>
          </a:p>
        </p:txBody>
      </p:sp>
      <p:sp>
        <p:nvSpPr>
          <p:cNvPr id="3108" name="Rectangle 36">
            <a:extLst>
              <a:ext uri="{FF2B5EF4-FFF2-40B4-BE49-F238E27FC236}">
                <a16:creationId xmlns:a16="http://schemas.microsoft.com/office/drawing/2014/main" id="{59141780-EE1C-9551-56FC-7DF836D4CF8F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1430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LID4096"/>
          </a:p>
        </p:txBody>
      </p:sp>
      <p:sp>
        <p:nvSpPr>
          <p:cNvPr id="3109" name="Rectangle 37">
            <a:extLst>
              <a:ext uri="{FF2B5EF4-FFF2-40B4-BE49-F238E27FC236}">
                <a16:creationId xmlns:a16="http://schemas.microsoft.com/office/drawing/2014/main" id="{6DC63CD9-D477-5A49-4EC6-6E16484A058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LID4096"/>
          </a:p>
        </p:txBody>
      </p:sp>
      <p:sp>
        <p:nvSpPr>
          <p:cNvPr id="3110" name="Rectangle 38">
            <a:extLst>
              <a:ext uri="{FF2B5EF4-FFF2-40B4-BE49-F238E27FC236}">
                <a16:creationId xmlns:a16="http://schemas.microsoft.com/office/drawing/2014/main" id="{26FB5120-CEB9-EFE8-0B50-7775DA191A1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20132D0-B03B-4E3D-94F6-E4709C9A5940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09D75-8BFC-1A0C-C7A0-D01B71488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7D239-5A3D-7973-11C4-F1475EB72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43817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505BA-CE56-D5D3-B311-4C3C8F8CF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930125-C778-BB33-71AF-D96D3F3DD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1897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7B4D9-E617-C294-2B3D-0BA5BBE7B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61A8E-5FEE-DF5A-D603-513384F9C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48036-0155-6838-C181-32F0A8849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054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27981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0FE77-55A8-26AC-402E-E46A5B67F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C2AF07-9504-7F5C-564C-1A1A8125E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222B8A-5B26-B06B-81F1-B44CFE048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F69DE3-43A7-444D-A7C5-4CFB666584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71FE3F-530E-5F22-B715-8295026F9B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29362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124DC-99D6-4154-5BB3-5A37831CC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87289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783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98CD3-6316-FB0F-B2F3-CAD11B378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C5DD1-ECED-B71A-B311-789285F93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E8687D-FAA9-4DD5-E964-5D104450FE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6392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8D427-4895-F4B5-3629-45A23FFA0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B3EF85-1643-C9A5-4903-0AD3A71B2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DF877-86B7-9086-35C1-0D8FF2870C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0390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DD1E6-4073-0536-AEBD-1CE0B9675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77D37E-30BB-76FB-FAB0-4DCC9F09D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8358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51EA8F-7DC1-E3B8-8209-8D19CDC1E1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9723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5CCE22-7830-9900-5EAE-6B75FAB22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430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90100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7" name="Group 33">
            <a:extLst>
              <a:ext uri="{FF2B5EF4-FFF2-40B4-BE49-F238E27FC236}">
                <a16:creationId xmlns:a16="http://schemas.microsoft.com/office/drawing/2014/main" id="{6F03F9EB-0EE5-C822-53DD-C2573820D4D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1026" name="Rectangle 2">
              <a:extLst>
                <a:ext uri="{FF2B5EF4-FFF2-40B4-BE49-F238E27FC236}">
                  <a16:creationId xmlns:a16="http://schemas.microsoft.com/office/drawing/2014/main" id="{A3E466BE-CB22-DA5F-CA82-E885575B4DDC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1056" name="Group 32">
              <a:extLst>
                <a:ext uri="{FF2B5EF4-FFF2-40B4-BE49-F238E27FC236}">
                  <a16:creationId xmlns:a16="http://schemas.microsoft.com/office/drawing/2014/main" id="{ACA1AE6F-ED45-CA90-0118-38BAB5CD43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" y="102"/>
              <a:ext cx="96" cy="4128"/>
              <a:chOff x="48" y="102"/>
              <a:chExt cx="96" cy="4128"/>
            </a:xfrm>
          </p:grpSpPr>
          <p:sp>
            <p:nvSpPr>
              <p:cNvPr id="1027" name="Rectangle 3">
                <a:extLst>
                  <a:ext uri="{FF2B5EF4-FFF2-40B4-BE49-F238E27FC236}">
                    <a16:creationId xmlns:a16="http://schemas.microsoft.com/office/drawing/2014/main" id="{20BA6B55-754F-6A66-5AA6-0398C0F5C5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8" name="Rectangle 4">
                <a:extLst>
                  <a:ext uri="{FF2B5EF4-FFF2-40B4-BE49-F238E27FC236}">
                    <a16:creationId xmlns:a16="http://schemas.microsoft.com/office/drawing/2014/main" id="{CEBB63D2-2CF4-C353-C432-050EFA99CF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9" name="Rectangle 5">
                <a:extLst>
                  <a:ext uri="{FF2B5EF4-FFF2-40B4-BE49-F238E27FC236}">
                    <a16:creationId xmlns:a16="http://schemas.microsoft.com/office/drawing/2014/main" id="{6021DDF8-7C28-0E09-C262-5FE22A9700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30" name="Rectangle 6">
                <a:extLst>
                  <a:ext uri="{FF2B5EF4-FFF2-40B4-BE49-F238E27FC236}">
                    <a16:creationId xmlns:a16="http://schemas.microsoft.com/office/drawing/2014/main" id="{6059A03B-0134-58C3-1368-A113342244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31" name="Rectangle 7">
                <a:extLst>
                  <a:ext uri="{FF2B5EF4-FFF2-40B4-BE49-F238E27FC236}">
                    <a16:creationId xmlns:a16="http://schemas.microsoft.com/office/drawing/2014/main" id="{1E3E16BA-3F3F-80D2-2160-051BD9BCAE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32" name="Rectangle 8">
                <a:extLst>
                  <a:ext uri="{FF2B5EF4-FFF2-40B4-BE49-F238E27FC236}">
                    <a16:creationId xmlns:a16="http://schemas.microsoft.com/office/drawing/2014/main" id="{3F77A79D-5D44-088C-A6C7-98AD4A96C4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33" name="Rectangle 9">
                <a:extLst>
                  <a:ext uri="{FF2B5EF4-FFF2-40B4-BE49-F238E27FC236}">
                    <a16:creationId xmlns:a16="http://schemas.microsoft.com/office/drawing/2014/main" id="{C990B4F4-9F02-7435-BDC6-2E2D243276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34" name="Rectangle 10">
                <a:extLst>
                  <a:ext uri="{FF2B5EF4-FFF2-40B4-BE49-F238E27FC236}">
                    <a16:creationId xmlns:a16="http://schemas.microsoft.com/office/drawing/2014/main" id="{DE1BFD91-D5F8-FA40-7158-6415989063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2115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35" name="Rectangle 11">
                <a:extLst>
                  <a:ext uri="{FF2B5EF4-FFF2-40B4-BE49-F238E27FC236}">
                    <a16:creationId xmlns:a16="http://schemas.microsoft.com/office/drawing/2014/main" id="{82ED0AD6-713E-1DF8-7FF0-3356BF1744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36" name="Rectangle 12">
                <a:extLst>
                  <a:ext uri="{FF2B5EF4-FFF2-40B4-BE49-F238E27FC236}">
                    <a16:creationId xmlns:a16="http://schemas.microsoft.com/office/drawing/2014/main" id="{96473375-031E-0C14-FE66-1366AF3BAB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240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37" name="Rectangle 13">
                <a:extLst>
                  <a:ext uri="{FF2B5EF4-FFF2-40B4-BE49-F238E27FC236}">
                    <a16:creationId xmlns:a16="http://schemas.microsoft.com/office/drawing/2014/main" id="{F6A64481-30EB-24FA-F6D2-E7ABA72E50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254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38" name="Rectangle 14">
                <a:extLst>
                  <a:ext uri="{FF2B5EF4-FFF2-40B4-BE49-F238E27FC236}">
                    <a16:creationId xmlns:a16="http://schemas.microsoft.com/office/drawing/2014/main" id="{CC0A5349-2C3A-78FF-F775-2249CD0700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269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39" name="Rectangle 15">
                <a:extLst>
                  <a:ext uri="{FF2B5EF4-FFF2-40B4-BE49-F238E27FC236}">
                    <a16:creationId xmlns:a16="http://schemas.microsoft.com/office/drawing/2014/main" id="{68A5FE9B-F5C6-1CF5-80C5-CB42E4EB76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40" name="Rectangle 16">
                <a:extLst>
                  <a:ext uri="{FF2B5EF4-FFF2-40B4-BE49-F238E27FC236}">
                    <a16:creationId xmlns:a16="http://schemas.microsoft.com/office/drawing/2014/main" id="{65B294EE-40F3-95AC-2920-ADFE2FAE0E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298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41" name="Rectangle 17">
                <a:extLst>
                  <a:ext uri="{FF2B5EF4-FFF2-40B4-BE49-F238E27FC236}">
                    <a16:creationId xmlns:a16="http://schemas.microsoft.com/office/drawing/2014/main" id="{DDF8D4F6-8F31-A210-0B8E-106DBF9E02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42" name="Rectangle 18">
                <a:extLst>
                  <a:ext uri="{FF2B5EF4-FFF2-40B4-BE49-F238E27FC236}">
                    <a16:creationId xmlns:a16="http://schemas.microsoft.com/office/drawing/2014/main" id="{B6A68B9E-686B-32EF-D1BC-C7DF706EC4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43" name="Rectangle 19">
                <a:extLst>
                  <a:ext uri="{FF2B5EF4-FFF2-40B4-BE49-F238E27FC236}">
                    <a16:creationId xmlns:a16="http://schemas.microsoft.com/office/drawing/2014/main" id="{CC20C6A0-65B6-D334-DBDC-DB1A098C83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44" name="Rectangle 20">
                <a:extLst>
                  <a:ext uri="{FF2B5EF4-FFF2-40B4-BE49-F238E27FC236}">
                    <a16:creationId xmlns:a16="http://schemas.microsoft.com/office/drawing/2014/main" id="{935E3F69-3BF4-E5CF-1D32-6887F88CC1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45" name="Rectangle 21">
                <a:extLst>
                  <a:ext uri="{FF2B5EF4-FFF2-40B4-BE49-F238E27FC236}">
                    <a16:creationId xmlns:a16="http://schemas.microsoft.com/office/drawing/2014/main" id="{23462477-D275-455D-A3CC-B739A5DE2C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46" name="Rectangle 22">
                <a:extLst>
                  <a:ext uri="{FF2B5EF4-FFF2-40B4-BE49-F238E27FC236}">
                    <a16:creationId xmlns:a16="http://schemas.microsoft.com/office/drawing/2014/main" id="{2FF3250B-B640-AB7C-C0B1-7B0D19F3F8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47" name="Rectangle 23">
                <a:extLst>
                  <a:ext uri="{FF2B5EF4-FFF2-40B4-BE49-F238E27FC236}">
                    <a16:creationId xmlns:a16="http://schemas.microsoft.com/office/drawing/2014/main" id="{653C39DB-C4D9-55FF-652C-D8CBF9BBF9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48" name="Rectangle 24">
                <a:extLst>
                  <a:ext uri="{FF2B5EF4-FFF2-40B4-BE49-F238E27FC236}">
                    <a16:creationId xmlns:a16="http://schemas.microsoft.com/office/drawing/2014/main" id="{1F788354-B347-0829-6438-7641C7F7CD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413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49" name="Rectangle 25">
                <a:extLst>
                  <a:ext uri="{FF2B5EF4-FFF2-40B4-BE49-F238E27FC236}">
                    <a16:creationId xmlns:a16="http://schemas.microsoft.com/office/drawing/2014/main" id="{A52DC362-1074-4608-A812-6193481C76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10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50" name="Rectangle 26">
                <a:extLst>
                  <a:ext uri="{FF2B5EF4-FFF2-40B4-BE49-F238E27FC236}">
                    <a16:creationId xmlns:a16="http://schemas.microsoft.com/office/drawing/2014/main" id="{813C0D88-631E-8CD4-7FD6-500A6A1039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51" name="Rectangle 27">
                <a:extLst>
                  <a:ext uri="{FF2B5EF4-FFF2-40B4-BE49-F238E27FC236}">
                    <a16:creationId xmlns:a16="http://schemas.microsoft.com/office/drawing/2014/main" id="{60C8D3C5-4DFF-A1A5-C633-4621F52CA1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52" name="Rectangle 28">
                <a:extLst>
                  <a:ext uri="{FF2B5EF4-FFF2-40B4-BE49-F238E27FC236}">
                    <a16:creationId xmlns:a16="http://schemas.microsoft.com/office/drawing/2014/main" id="{0A05E819-E6BD-8657-2461-09A3B2FF0D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53" name="Rectangle 29">
                <a:extLst>
                  <a:ext uri="{FF2B5EF4-FFF2-40B4-BE49-F238E27FC236}">
                    <a16:creationId xmlns:a16="http://schemas.microsoft.com/office/drawing/2014/main" id="{1AE52C4F-CEAB-AA25-A311-AA436BB81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67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54" name="Rectangle 30">
                <a:extLst>
                  <a:ext uri="{FF2B5EF4-FFF2-40B4-BE49-F238E27FC236}">
                    <a16:creationId xmlns:a16="http://schemas.microsoft.com/office/drawing/2014/main" id="{2F75553A-CD52-2D1B-475F-0DD6B6AD39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55" name="Rectangle 31">
                <a:extLst>
                  <a:ext uri="{FF2B5EF4-FFF2-40B4-BE49-F238E27FC236}">
                    <a16:creationId xmlns:a16="http://schemas.microsoft.com/office/drawing/2014/main" id="{E06A6CF5-AC41-D58F-14F2-FBBBD8A1F1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1058" name="Rectangle 34">
            <a:extLst>
              <a:ext uri="{FF2B5EF4-FFF2-40B4-BE49-F238E27FC236}">
                <a16:creationId xmlns:a16="http://schemas.microsoft.com/office/drawing/2014/main" id="{D97FFD96-CB49-9A6C-3732-2170892926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1059" name="Rectangle 35">
            <a:extLst>
              <a:ext uri="{FF2B5EF4-FFF2-40B4-BE49-F238E27FC236}">
                <a16:creationId xmlns:a16="http://schemas.microsoft.com/office/drawing/2014/main" id="{8DEF727B-9747-BA8A-452A-BE40B25459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1060" name="Rectangle 36">
            <a:extLst>
              <a:ext uri="{FF2B5EF4-FFF2-40B4-BE49-F238E27FC236}">
                <a16:creationId xmlns:a16="http://schemas.microsoft.com/office/drawing/2014/main" id="{A73F637F-4E7A-C68D-0F59-DA7BD846F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925" y="6523038"/>
            <a:ext cx="38163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1200" i="1"/>
              <a:t>Design Guidelines for Effective WWW History Mechanisms</a:t>
            </a:r>
          </a:p>
        </p:txBody>
      </p:sp>
      <p:sp>
        <p:nvSpPr>
          <p:cNvPr id="1061" name="Rectangle 37">
            <a:extLst>
              <a:ext uri="{FF2B5EF4-FFF2-40B4-BE49-F238E27FC236}">
                <a16:creationId xmlns:a16="http://schemas.microsoft.com/office/drawing/2014/main" id="{BC539E97-17BB-7F5C-0633-9F6FB7CD4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6700" y="6523038"/>
            <a:ext cx="23098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r"/>
            <a:r>
              <a:rPr lang="en-US" altLang="LID4096" sz="1200" i="1"/>
              <a:t>Linda Tauscher &amp; Saul Greenberg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Monotype Sorts" pitchFamily="2" charset="2"/>
        <a:buChar char="u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pitchFamily="2" charset="2"/>
        <a:buChar char="F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C61053A-B043-4C15-B820-F293118CC22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noFill/>
          <a:ln/>
        </p:spPr>
        <p:txBody>
          <a:bodyPr/>
          <a:lstStyle/>
          <a:p>
            <a:pPr algn="ctr"/>
            <a:r>
              <a:rPr lang="en-US" altLang="LID4096"/>
              <a:t>Design Guidelines for Effective WWW History Mechanisms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B544050-8D18-2594-6CD0-96BAC6A6128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Linda Tauscher and Saul Greenberg</a:t>
            </a:r>
          </a:p>
          <a:p>
            <a:r>
              <a:rPr lang="en-US" altLang="LID4096"/>
              <a:t>University of Calgary</a:t>
            </a: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BB78C4F4-6792-7392-B4AF-DADE38572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5589588"/>
            <a:ext cx="7200900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000">
                <a:latin typeface="Arial" panose="020B0604020202020204" pitchFamily="34" charset="0"/>
              </a:rPr>
              <a:t>This talk accompanied a paper, and was presented at:</a:t>
            </a:r>
            <a:br>
              <a:rPr lang="en-US" altLang="LID4096" sz="1000">
                <a:latin typeface="Arial" panose="020B0604020202020204" pitchFamily="34" charset="0"/>
              </a:rPr>
            </a:br>
            <a:r>
              <a:rPr lang="en-US" altLang="LID4096" sz="1000">
                <a:latin typeface="Arial" panose="020B0604020202020204" pitchFamily="34" charset="0"/>
              </a:rPr>
              <a:t>Tauscher, L. and Greenberg, S. (1996) Design Guidelines for Effective WWW History Mechanisms. In Microsoft Workshop, Designing for the Web: Empirical Studies. Microsoft Corporation, Redmond, WA. October 30</a:t>
            </a:r>
          </a:p>
          <a:p>
            <a:pPr>
              <a:spcBef>
                <a:spcPct val="50000"/>
              </a:spcBef>
            </a:pPr>
            <a:r>
              <a:rPr lang="en-US" altLang="LID4096" sz="1000">
                <a:latin typeface="Arial" panose="020B0604020202020204" pitchFamily="34" charset="0"/>
                <a:cs typeface="Times New Roman" panose="02020603050405020304" pitchFamily="18" charset="0"/>
              </a:rPr>
              <a:t>©Linda Tauscher &amp; Saul Greenberg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26AB269-20C5-3011-11B2-36F2C14908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Overview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2898717-319F-8113-0218-C15C4B211B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Introduction / Objectives</a:t>
            </a:r>
          </a:p>
          <a:p>
            <a:r>
              <a:rPr lang="en-US" altLang="LID4096"/>
              <a:t>Data Collection</a:t>
            </a:r>
          </a:p>
          <a:p>
            <a:r>
              <a:rPr lang="en-US" altLang="LID4096"/>
              <a:t>Results</a:t>
            </a:r>
          </a:p>
          <a:p>
            <a:r>
              <a:rPr lang="en-US" altLang="LID4096"/>
              <a:t>Conditioning the Distribution</a:t>
            </a:r>
          </a:p>
          <a:p>
            <a:r>
              <a:rPr lang="en-US" altLang="LID4096"/>
              <a:t>Design Guidelines</a:t>
            </a:r>
          </a:p>
          <a:p>
            <a:r>
              <a:rPr lang="en-US" altLang="LID4096"/>
              <a:t>Conclusion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46A8F270-1CA4-2548-7DE4-8467822ABB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Introduction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C6718FB-39EE-6D2B-2822-B90EB9C62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History mechanisms allow people to revisit pages viewed previously</a:t>
            </a:r>
          </a:p>
          <a:p>
            <a:r>
              <a:rPr lang="en-US" altLang="LID4096"/>
              <a:t>History mechanisms can mitigate impact of:</a:t>
            </a:r>
          </a:p>
          <a:p>
            <a:pPr lvl="1"/>
            <a:r>
              <a:rPr lang="en-US" altLang="LID4096"/>
              <a:t>vast amounts and poor structure of information</a:t>
            </a:r>
          </a:p>
          <a:p>
            <a:pPr lvl="1"/>
            <a:r>
              <a:rPr lang="en-US" altLang="LID4096"/>
              <a:t>resource use</a:t>
            </a:r>
          </a:p>
          <a:p>
            <a:pPr lvl="1"/>
            <a:r>
              <a:rPr lang="en-US" altLang="LID4096"/>
              <a:t>cognitive and physical navigation burdens</a:t>
            </a:r>
          </a:p>
          <a:p>
            <a:r>
              <a:rPr lang="en-US" altLang="LID4096"/>
              <a:t>Current history mechanisms are based on ad-hoc approaches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4ECE2D2-4D79-BB12-EAA3-6EE315C6F3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Objectives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E017C81-B0C4-C75B-1F66-3CFC459BED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Understand people’s revisitation patterns when navigating the WWW</a:t>
            </a:r>
          </a:p>
          <a:p>
            <a:r>
              <a:rPr lang="en-US" altLang="LID4096"/>
              <a:t>Evaluate current approaches, validate successful solutions, suggest alternatives</a:t>
            </a:r>
          </a:p>
          <a:p>
            <a:r>
              <a:rPr lang="en-US" altLang="LID4096"/>
              <a:t>Provide guidelines for effective browser history design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E04DA742-EFEA-934B-9E5C-D7BC5ADE30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Data Collection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2AF8DFC9-F417-3A24-CD57-F29A7F2F8B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Xmosaic 2.6 modified to capture user’s browsing activity</a:t>
            </a:r>
          </a:p>
          <a:p>
            <a:r>
              <a:rPr lang="en-US" altLang="LID4096"/>
              <a:t>Volunteer participants used browser for 6 weeks</a:t>
            </a:r>
          </a:p>
          <a:p>
            <a:r>
              <a:rPr lang="en-US" altLang="LID4096"/>
              <a:t>Participants were practiced Web users</a:t>
            </a:r>
          </a:p>
          <a:p>
            <a:r>
              <a:rPr lang="en-US" altLang="LID4096"/>
              <a:t>Quantitative data derived from logs of 23 participants</a:t>
            </a:r>
          </a:p>
          <a:p>
            <a:r>
              <a:rPr lang="en-US" altLang="LID4096"/>
              <a:t>Qualitative data gathered via interviews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B17EDA8-5889-A129-5287-9BD48D5536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Results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E5FEB3E-5211-4E60-B536-3C33543266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Recurrence of Web page visits</a:t>
            </a:r>
          </a:p>
          <a:p>
            <a:r>
              <a:rPr lang="en-US" altLang="LID4096"/>
              <a:t>Growth of URL vocabulary</a:t>
            </a:r>
          </a:p>
          <a:p>
            <a:r>
              <a:rPr lang="en-US" altLang="LID4096"/>
              <a:t>Web page visit frequency as a function of distance</a:t>
            </a:r>
          </a:p>
          <a:p>
            <a:r>
              <a:rPr lang="en-US" altLang="LID4096"/>
              <a:t>Frequency of URL accesses</a:t>
            </a:r>
          </a:p>
          <a:p>
            <a:r>
              <a:rPr lang="en-US" altLang="LID4096"/>
              <a:t>Locality</a:t>
            </a:r>
          </a:p>
          <a:p>
            <a:r>
              <a:rPr lang="en-US" altLang="LID4096"/>
              <a:t>Longest Repeated Sequences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DED96D29-8023-5062-5AFB-C5A3E2602E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Recurrence of Web page visits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2B2EA40E-8624-5C25-3807-7850474E74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Recurrence rate </a:t>
            </a:r>
            <a:r>
              <a:rPr lang="en-US" altLang="LID4096" i="1"/>
              <a:t>R</a:t>
            </a:r>
            <a:endParaRPr lang="en-US" altLang="LID4096"/>
          </a:p>
          <a:p>
            <a:pPr lvl="1"/>
            <a:r>
              <a:rPr lang="en-US" altLang="LID4096"/>
              <a:t>probability that any URL visited is a repeat of a previous visit</a:t>
            </a:r>
          </a:p>
          <a:p>
            <a:r>
              <a:rPr lang="en-US" altLang="LID4096"/>
              <a:t>University of Calgary: </a:t>
            </a:r>
            <a:r>
              <a:rPr lang="en-US" altLang="LID4096" sz="2800" i="1"/>
              <a:t>R</a:t>
            </a:r>
            <a:r>
              <a:rPr lang="en-US" altLang="LID4096" sz="2800"/>
              <a:t> = 58% (</a:t>
            </a:r>
            <a:r>
              <a:rPr lang="en-US" altLang="LID4096" sz="2800">
                <a:latin typeface="Symbol" panose="05050102010706020507" pitchFamily="18" charset="2"/>
              </a:rPr>
              <a:t>s</a:t>
            </a:r>
            <a:r>
              <a:rPr lang="en-US" altLang="LID4096" sz="2800"/>
              <a:t> = 9%)</a:t>
            </a:r>
            <a:endParaRPr lang="en-US" altLang="LID4096"/>
          </a:p>
          <a:p>
            <a:r>
              <a:rPr lang="en-US" altLang="LID4096"/>
              <a:t>Catledge and Pitkow: </a:t>
            </a:r>
            <a:r>
              <a:rPr lang="en-US" altLang="LID4096" sz="2800" i="1"/>
              <a:t>R</a:t>
            </a:r>
            <a:r>
              <a:rPr lang="en-US" altLang="LID4096" sz="2800"/>
              <a:t> = 61% (</a:t>
            </a:r>
            <a:r>
              <a:rPr lang="en-US" altLang="LID4096" sz="2800">
                <a:latin typeface="Symbol" panose="05050102010706020507" pitchFamily="18" charset="2"/>
              </a:rPr>
              <a:t>s</a:t>
            </a:r>
            <a:r>
              <a:rPr lang="en-US" altLang="LID4096" sz="2800"/>
              <a:t> = 9%)</a:t>
            </a:r>
            <a:endParaRPr lang="en-US" altLang="LID4096"/>
          </a:p>
          <a:p>
            <a:r>
              <a:rPr lang="en-US" altLang="LID4096"/>
              <a:t>Web browsing is a </a:t>
            </a:r>
            <a:r>
              <a:rPr lang="en-US" altLang="LID4096" i="1"/>
              <a:t>recurrent system</a:t>
            </a:r>
            <a:endParaRPr lang="en-US" altLang="LID4096"/>
          </a:p>
          <a:p>
            <a:pPr lvl="1"/>
            <a:r>
              <a:rPr lang="en-US" altLang="LID4096"/>
              <a:t>users predominately repeat activities invoked before (Greenberg, 1993)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C26C0DBE-37CB-81A5-19C4-9AB095941A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Growth of URL vocabulary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76CF9CFD-7040-1DFD-E79E-71AB14A5FB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URL vocabulary</a:t>
            </a:r>
          </a:p>
          <a:p>
            <a:pPr lvl="1"/>
            <a:r>
              <a:rPr lang="en-US" altLang="LID4096"/>
              <a:t>number of unique URLs visited thus far vs. number of total URLs visited</a:t>
            </a:r>
          </a:p>
          <a:p>
            <a:r>
              <a:rPr lang="en-US" altLang="LID4096"/>
              <a:t>Findings</a:t>
            </a:r>
          </a:p>
          <a:p>
            <a:pPr lvl="1"/>
            <a:r>
              <a:rPr lang="en-US" altLang="LID4096"/>
              <a:t>users incorporate new URLs into their repertoire at a regular rate</a:t>
            </a:r>
          </a:p>
          <a:p>
            <a:pPr lvl="1"/>
            <a:r>
              <a:rPr lang="en-US" altLang="LID4096"/>
              <a:t>revisits fairly evenly distributed</a:t>
            </a:r>
          </a:p>
          <a:p>
            <a:pPr lvl="1"/>
            <a:r>
              <a:rPr lang="en-US" altLang="LID4096"/>
              <a:t>local variations highlight browsing patterns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F971D21-1AD6-F152-ADF9-38FDD551F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6525"/>
            <a:ext cx="9142413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altLang="LID4096">
                <a:solidFill>
                  <a:schemeClr val="bg2"/>
                </a:solidFill>
              </a:rPr>
              <a:t>URL Vocabulary for participant 15</a:t>
            </a:r>
          </a:p>
        </p:txBody>
      </p:sp>
      <p:pic>
        <p:nvPicPr>
          <p:cNvPr id="15363" name="Picture 3">
            <a:extLst>
              <a:ext uri="{FF2B5EF4-FFF2-40B4-BE49-F238E27FC236}">
                <a16:creationId xmlns:a16="http://schemas.microsoft.com/office/drawing/2014/main" id="{B580F200-C984-5E7C-F1E4-A7D1892F0AC9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723900"/>
            <a:ext cx="8494712" cy="605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8ED6100-AE78-E95D-7952-3D6DBABC96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Web page visit frequency as a function of distance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385AACF1-2B58-A891-1552-3FFBE91EF8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Distance determined by</a:t>
            </a:r>
          </a:p>
          <a:p>
            <a:pPr lvl="1"/>
            <a:r>
              <a:rPr lang="en-US" altLang="LID4096"/>
              <a:t>no. of items between current URL being visited from its first match on the history list</a:t>
            </a:r>
          </a:p>
          <a:p>
            <a:r>
              <a:rPr lang="en-US" altLang="LID4096"/>
              <a:t>Recency effect</a:t>
            </a:r>
          </a:p>
          <a:p>
            <a:pPr lvl="1"/>
            <a:r>
              <a:rPr lang="en-US" altLang="LID4096"/>
              <a:t>previous 6 or so URLs contribute the majority of pages visited next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2">
            <a:extLst>
              <a:ext uri="{FF2B5EF4-FFF2-40B4-BE49-F238E27FC236}">
                <a16:creationId xmlns:a16="http://schemas.microsoft.com/office/drawing/2014/main" id="{AE0C0AA2-7C31-33A4-B26D-E3CBA24A45F6}"/>
              </a:ext>
            </a:extLst>
          </p:cNvPr>
          <p:cNvGraphicFramePr>
            <a:graphicFrameLocks/>
          </p:cNvGraphicFramePr>
          <p:nvPr/>
        </p:nvGraphicFramePr>
        <p:xfrm>
          <a:off x="306388" y="652463"/>
          <a:ext cx="8456612" cy="602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3051000" imgH="2176200" progId="Word.Picture.6">
                  <p:embed/>
                </p:oleObj>
              </mc:Choice>
              <mc:Fallback>
                <p:oleObj name="Picture" r:id="rId2" imgW="3051000" imgH="2176200" progId="Word.Picture.6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652463"/>
                        <a:ext cx="8456612" cy="6027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5" name="Rectangle 3">
            <a:extLst>
              <a:ext uri="{FF2B5EF4-FFF2-40B4-BE49-F238E27FC236}">
                <a16:creationId xmlns:a16="http://schemas.microsoft.com/office/drawing/2014/main" id="{9DF6139E-7E59-6262-BC31-5C7DD6D0A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3" y="30163"/>
            <a:ext cx="9012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altLang="LID4096">
                <a:solidFill>
                  <a:schemeClr val="bg2"/>
                </a:solidFill>
              </a:rPr>
              <a:t>URL recurrence rate as a function of distance (all participants)</a:t>
            </a: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1E6A95BB-D994-D2C0-C357-A81C45902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1858963"/>
            <a:ext cx="198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en-US" altLang="LID4096" sz="2000" i="1">
                <a:solidFill>
                  <a:schemeClr val="bg2"/>
                </a:solidFill>
              </a:rPr>
              <a:t>R</a:t>
            </a:r>
            <a:r>
              <a:rPr lang="en-US" altLang="LID4096" sz="2000">
                <a:solidFill>
                  <a:schemeClr val="bg2"/>
                </a:solidFill>
              </a:rPr>
              <a:t> as running sum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9DE04C13-B3E1-A2E6-8D48-0AF3D4783B69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8410575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59" name="Rectangle 3">
            <a:extLst>
              <a:ext uri="{FF2B5EF4-FFF2-40B4-BE49-F238E27FC236}">
                <a16:creationId xmlns:a16="http://schemas.microsoft.com/office/drawing/2014/main" id="{6EF31046-5B34-1CE1-83D7-759D7F1BD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60325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altLang="LID4096">
                <a:solidFill>
                  <a:schemeClr val="bg2"/>
                </a:solidFill>
              </a:rPr>
              <a:t>Frequency of URL visits for all participants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360B0C3-3B7D-5F06-1243-9099EA0981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Conditioning the Distribution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10FE02DE-CA32-1A64-C7C4-B7F8A18B5F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Objectives</a:t>
            </a:r>
          </a:p>
          <a:p>
            <a:pPr lvl="1"/>
            <a:r>
              <a:rPr lang="en-US" altLang="LID4096"/>
              <a:t>increase recurrence probabilities over a set of a given size</a:t>
            </a:r>
          </a:p>
          <a:p>
            <a:pPr lvl="1"/>
            <a:r>
              <a:rPr lang="en-US" altLang="LID4096"/>
              <a:t>evaluate methods currently in use</a:t>
            </a:r>
          </a:p>
          <a:p>
            <a:r>
              <a:rPr lang="en-US" altLang="LID4096"/>
              <a:t>Method categories</a:t>
            </a:r>
          </a:p>
          <a:p>
            <a:pPr lvl="1"/>
            <a:r>
              <a:rPr lang="en-US" altLang="LID4096"/>
              <a:t>recency ordered history lists</a:t>
            </a:r>
          </a:p>
          <a:p>
            <a:pPr lvl="1"/>
            <a:r>
              <a:rPr lang="en-US" altLang="LID4096"/>
              <a:t>frequency ordered history lists</a:t>
            </a:r>
          </a:p>
          <a:p>
            <a:pPr lvl="1"/>
            <a:r>
              <a:rPr lang="en-US" altLang="LID4096"/>
              <a:t>stack-based approaches</a:t>
            </a:r>
          </a:p>
          <a:p>
            <a:pPr lvl="1"/>
            <a:r>
              <a:rPr lang="en-US" altLang="LID4096"/>
              <a:t>hierarchically structured history lists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FC1F497B-2871-116D-3A46-858CDA11F9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2563"/>
            <a:ext cx="9142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altLang="LID4096">
                <a:solidFill>
                  <a:schemeClr val="bg2"/>
                </a:solidFill>
              </a:rPr>
              <a:t>Cumulative probabilities of recurrences over distances up to 50</a:t>
            </a:r>
          </a:p>
        </p:txBody>
      </p:sp>
      <p:pic>
        <p:nvPicPr>
          <p:cNvPr id="21507" name="Picture 3">
            <a:extLst>
              <a:ext uri="{FF2B5EF4-FFF2-40B4-BE49-F238E27FC236}">
                <a16:creationId xmlns:a16="http://schemas.microsoft.com/office/drawing/2014/main" id="{8BB6B053-E6C9-8017-518C-D943FCD49ECC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952500"/>
            <a:ext cx="8829675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8" name="Line 4">
            <a:extLst>
              <a:ext uri="{FF2B5EF4-FFF2-40B4-BE49-F238E27FC236}">
                <a16:creationId xmlns:a16="http://schemas.microsoft.com/office/drawing/2014/main" id="{F5315392-AD3A-89F2-1979-705C03134A3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990600"/>
            <a:ext cx="0" cy="48006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FD5A384A-3407-B7B1-19AF-67AB69EC4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2925" y="4860925"/>
            <a:ext cx="719138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i="1">
                <a:solidFill>
                  <a:schemeClr val="bg2"/>
                </a:solidFill>
              </a:rPr>
              <a:t>R</a:t>
            </a:r>
            <a:r>
              <a:rPr lang="en-US" altLang="LID4096" i="1" baseline="-25000">
                <a:solidFill>
                  <a:schemeClr val="bg2"/>
                </a:solidFill>
              </a:rPr>
              <a:t>D10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62C9335F-70C5-8F38-C469-DCF7A30E09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Design Guideline #1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DE252B19-23C4-F5A0-BB93-27F9331288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Maintain records of URLs visited, and allow users to recall previous URLs from those records</a:t>
            </a:r>
          </a:p>
          <a:p>
            <a:pPr lvl="1"/>
            <a:r>
              <a:rPr lang="en-US" altLang="LID4096"/>
              <a:t>Web browsing is a recurrent system (</a:t>
            </a:r>
            <a:r>
              <a:rPr lang="en-US" altLang="LID4096" i="1"/>
              <a:t>R</a:t>
            </a:r>
            <a:r>
              <a:rPr lang="en-US" altLang="LID4096"/>
              <a:t> = 58%)</a:t>
            </a:r>
          </a:p>
          <a:p>
            <a:pPr lvl="1"/>
            <a:r>
              <a:rPr lang="en-US" altLang="LID4096"/>
              <a:t>a history mechanism has value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EA766FB7-18F0-0E5E-59E9-A40EEED9FD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Design Guideline #2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8BF914B4-BF9B-4D1B-3983-C5A918F3BE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It should be cheaper, in terms of physical and cognitive activity, for users to recall URLs from a history mechanism than to navigate to them via other methods</a:t>
            </a:r>
          </a:p>
          <a:p>
            <a:pPr lvl="1"/>
            <a:r>
              <a:rPr lang="en-US" altLang="LID4096"/>
              <a:t>attempt to predict the next URL selection</a:t>
            </a:r>
          </a:p>
          <a:p>
            <a:pPr lvl="1"/>
            <a:r>
              <a:rPr lang="en-US" altLang="LID4096"/>
              <a:t>clearly distinguish the best predictions</a:t>
            </a:r>
          </a:p>
          <a:p>
            <a:pPr lvl="1"/>
            <a:r>
              <a:rPr lang="en-US" altLang="LID4096"/>
              <a:t>minimize the number of physical actions to retrieve URL from history</a:t>
            </a:r>
          </a:p>
          <a:p>
            <a:pPr lvl="1"/>
            <a:r>
              <a:rPr lang="en-US" altLang="LID4096"/>
              <a:t>provide clues to Web space structure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A1608CCC-95F1-34D9-1B58-D3D1C6A736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Design Guideline #3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9E944D31-2CED-E183-837D-8360D07A5A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 selectable history list of the previous 10 URLs visited provides a reasonable set of candidates for reuse</a:t>
            </a:r>
          </a:p>
          <a:p>
            <a:pPr lvl="1"/>
            <a:r>
              <a:rPr lang="en-US" altLang="LID4096"/>
              <a:t>accounts for 43% of all Web pages visited</a:t>
            </a:r>
          </a:p>
          <a:p>
            <a:pPr lvl="1"/>
            <a:r>
              <a:rPr lang="en-US" altLang="LID4096"/>
              <a:t>consider screen real estate, and cognitive overhead of scanning items</a:t>
            </a:r>
          </a:p>
          <a:p>
            <a:pPr lvl="1"/>
            <a:r>
              <a:rPr lang="en-US" altLang="LID4096"/>
              <a:t>user able to predict if URL will be on the list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DE9E30AF-29AC-F5CB-D44A-E26E848468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Design Guideline #4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49738490-6DBC-FB31-613B-69B71EB250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Other strategies for presenting the history list, particularly pruning duplicates and hierarchical structuring, increase the probability of it containing the next URL</a:t>
            </a:r>
          </a:p>
          <a:p>
            <a:pPr lvl="1"/>
            <a:r>
              <a:rPr lang="en-US" altLang="LID4096"/>
              <a:t>26% of recurring total are not covered by last 10 items</a:t>
            </a:r>
          </a:p>
          <a:p>
            <a:pPr lvl="1"/>
            <a:r>
              <a:rPr lang="en-US" altLang="LID4096"/>
              <a:t>more difficult to recall and/or locate these URLs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26EDAF0B-028B-B2EE-45D3-857FC81FE7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Design Guideline #5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27C49BB9-5147-5ED5-D399-C84363E1BB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History based on recency is not effective for all possible recalls because it lists only a few previous events; alternative strategies must be supported</a:t>
            </a:r>
          </a:p>
          <a:p>
            <a:pPr lvl="1"/>
            <a:r>
              <a:rPr lang="en-US" altLang="LID4096"/>
              <a:t>a few URLs are frequently visited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A8FD9F5-0B5D-5DD9-560E-EEF9CE868A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Design Guideline #6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BED9AD85-61E3-A1A3-F227-EABAC91560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URLs already recalled through history should be easily reselectable</a:t>
            </a:r>
          </a:p>
          <a:p>
            <a:pPr lvl="1"/>
            <a:r>
              <a:rPr lang="en-US" altLang="LID4096"/>
              <a:t>implicit: recency method</a:t>
            </a:r>
          </a:p>
          <a:p>
            <a:pPr lvl="1"/>
            <a:r>
              <a:rPr lang="en-US" altLang="LID4096"/>
              <a:t>explicit: highlight item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90DBDD50-62C5-A0E0-5505-B2A57A68AE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Design Guideline #7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B666BA7A-C9B1-7255-82CE-C005057A1A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History items should have a meaningful representation</a:t>
            </a:r>
          </a:p>
          <a:p>
            <a:pPr lvl="1"/>
            <a:r>
              <a:rPr lang="en-US" altLang="LID4096"/>
              <a:t>URLs versus titles</a:t>
            </a:r>
          </a:p>
          <a:p>
            <a:pPr lvl="1"/>
            <a:r>
              <a:rPr lang="en-US" altLang="LID4096"/>
              <a:t>display length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41556CFF-FA56-E8B1-C2DE-19D0BADC3B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Design Guideline #8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C86C0B74-E895-5911-9E04-7A1D588393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Support grouping of URLs into high-level Web tasks, and switching between tasks</a:t>
            </a:r>
          </a:p>
          <a:p>
            <a:pPr lvl="1"/>
            <a:r>
              <a:rPr lang="en-US" altLang="LID4096"/>
              <a:t>context-sensitive Web subspaces</a:t>
            </a:r>
          </a:p>
          <a:p>
            <a:pPr lvl="1"/>
            <a:r>
              <a:rPr lang="en-US" altLang="LID4096"/>
              <a:t>recency ordered hyperlink sublists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53EB8DEA-5B6C-F2F0-A92F-91B57DDABF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Design Guideline #9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097012F5-80B4-F1DE-6679-D6BDA88E82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Allow end-user customization of history data</a:t>
            </a:r>
          </a:p>
          <a:p>
            <a:pPr lvl="1"/>
            <a:r>
              <a:rPr lang="en-US" altLang="LID4096"/>
              <a:t>customize attributes of history items</a:t>
            </a:r>
          </a:p>
          <a:p>
            <a:pPr lvl="1"/>
            <a:r>
              <a:rPr lang="en-US" altLang="LID4096"/>
              <a:t>save portions of browsing history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5063E143-B144-0C41-3A36-2C1CCA80F9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Conclusion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DD5B290D-CAD0-6C50-A0CB-A46E5DE185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Empirical data</a:t>
            </a:r>
          </a:p>
          <a:p>
            <a:pPr lvl="1"/>
            <a:r>
              <a:rPr lang="en-US" altLang="LID4096"/>
              <a:t>justifies need for browser history mechanisms</a:t>
            </a:r>
          </a:p>
          <a:p>
            <a:pPr lvl="1"/>
            <a:r>
              <a:rPr lang="en-US" altLang="LID4096"/>
              <a:t>provides foundation for design guidelines</a:t>
            </a:r>
          </a:p>
          <a:p>
            <a:r>
              <a:rPr lang="en-US" altLang="LID4096"/>
              <a:t>Current stack-based model can be improved upon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25DC6E49-D869-EFCE-AEDA-C1940BD1E2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Future research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C61E4124-2EE0-FD85-599C-8BDBCC53EA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Evaluate cognitive and physical effort of alternative history list methods</a:t>
            </a:r>
          </a:p>
          <a:p>
            <a:r>
              <a:rPr lang="en-US" altLang="LID4096"/>
              <a:t>Access impact of different HTML and browser articfacts e.g. frames</a:t>
            </a:r>
          </a:p>
          <a:p>
            <a:r>
              <a:rPr lang="en-US" altLang="LID4096"/>
              <a:t>Validate design principles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eral.pot">
  <a:themeElements>
    <a:clrScheme name="General.pot 1">
      <a:dk1>
        <a:srgbClr val="000000"/>
      </a:dk1>
      <a:lt1>
        <a:srgbClr val="FFFFFF"/>
      </a:lt1>
      <a:dk2>
        <a:srgbClr val="3333FF"/>
      </a:dk2>
      <a:lt2>
        <a:srgbClr val="00FFFF"/>
      </a:lt2>
      <a:accent1>
        <a:srgbClr val="00CCCC"/>
      </a:accent1>
      <a:accent2>
        <a:srgbClr val="CC99FF"/>
      </a:accent2>
      <a:accent3>
        <a:srgbClr val="ADADFF"/>
      </a:accent3>
      <a:accent4>
        <a:srgbClr val="DADADA"/>
      </a:accent4>
      <a:accent5>
        <a:srgbClr val="AAE2E2"/>
      </a:accent5>
      <a:accent6>
        <a:srgbClr val="B98AE7"/>
      </a:accent6>
      <a:hlink>
        <a:srgbClr val="6600CC"/>
      </a:hlink>
      <a:folHlink>
        <a:srgbClr val="6699FF"/>
      </a:folHlink>
    </a:clrScheme>
    <a:fontScheme name="General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General.pot 1">
        <a:dk1>
          <a:srgbClr val="000000"/>
        </a:dk1>
        <a:lt1>
          <a:srgbClr val="FFFFFF"/>
        </a:lt1>
        <a:dk2>
          <a:srgbClr val="3333FF"/>
        </a:dk2>
        <a:lt2>
          <a:srgbClr val="00FFFF"/>
        </a:lt2>
        <a:accent1>
          <a:srgbClr val="00CCCC"/>
        </a:accent1>
        <a:accent2>
          <a:srgbClr val="CC99FF"/>
        </a:accent2>
        <a:accent3>
          <a:srgbClr val="ADADFF"/>
        </a:accent3>
        <a:accent4>
          <a:srgbClr val="DADADA"/>
        </a:accent4>
        <a:accent5>
          <a:srgbClr val="AAE2E2"/>
        </a:accent5>
        <a:accent6>
          <a:srgbClr val="B98AE7"/>
        </a:accent6>
        <a:hlink>
          <a:srgbClr val="6600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al.pot 2">
        <a:dk1>
          <a:srgbClr val="000000"/>
        </a:dk1>
        <a:lt1>
          <a:srgbClr val="CCECFF"/>
        </a:lt1>
        <a:dk2>
          <a:srgbClr val="330099"/>
        </a:dk2>
        <a:lt2>
          <a:srgbClr val="0099CC"/>
        </a:lt2>
        <a:accent1>
          <a:srgbClr val="009999"/>
        </a:accent1>
        <a:accent2>
          <a:srgbClr val="FF99CC"/>
        </a:accent2>
        <a:accent3>
          <a:srgbClr val="E2F4FF"/>
        </a:accent3>
        <a:accent4>
          <a:srgbClr val="000000"/>
        </a:accent4>
        <a:accent5>
          <a:srgbClr val="AACACA"/>
        </a:accent5>
        <a:accent6>
          <a:srgbClr val="E78AB9"/>
        </a:accent6>
        <a:hlink>
          <a:srgbClr val="6600CC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.pot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97979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General.pot 1">
    <a:dk1>
      <a:srgbClr val="000000"/>
    </a:dk1>
    <a:lt1>
      <a:srgbClr val="FFFFFF"/>
    </a:lt1>
    <a:dk2>
      <a:srgbClr val="3333FF"/>
    </a:dk2>
    <a:lt2>
      <a:srgbClr val="00FFFF"/>
    </a:lt2>
    <a:accent1>
      <a:srgbClr val="00CCCC"/>
    </a:accent1>
    <a:accent2>
      <a:srgbClr val="CC99FF"/>
    </a:accent2>
    <a:accent3>
      <a:srgbClr val="ADADFF"/>
    </a:accent3>
    <a:accent4>
      <a:srgbClr val="DADADA"/>
    </a:accent4>
    <a:accent5>
      <a:srgbClr val="AAE2E2"/>
    </a:accent5>
    <a:accent6>
      <a:srgbClr val="B98AE7"/>
    </a:accent6>
    <a:hlink>
      <a:srgbClr val="6600CC"/>
    </a:hlink>
    <a:folHlink>
      <a:srgbClr val="6699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C:\WINAPPS\MSOFFICE\Templates\Presentations\General.pot</Template>
  <TotalTime>222</TotalTime>
  <Words>843</Words>
  <Application>Microsoft Office PowerPoint</Application>
  <PresentationFormat>On-screen Show (4:3)</PresentationFormat>
  <Paragraphs>124</Paragraphs>
  <Slides>25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Times New Roman</vt:lpstr>
      <vt:lpstr>Monotype Sorts</vt:lpstr>
      <vt:lpstr>Arial</vt:lpstr>
      <vt:lpstr>Symbol</vt:lpstr>
      <vt:lpstr>General.pot</vt:lpstr>
      <vt:lpstr>Picture</vt:lpstr>
      <vt:lpstr>Design Guidelines for Effective WWW History Mechanisms</vt:lpstr>
      <vt:lpstr>Overview</vt:lpstr>
      <vt:lpstr>Introduction</vt:lpstr>
      <vt:lpstr>Objectives</vt:lpstr>
      <vt:lpstr>Data Collection</vt:lpstr>
      <vt:lpstr>Results</vt:lpstr>
      <vt:lpstr>Recurrence of Web page visits</vt:lpstr>
      <vt:lpstr>Growth of URL vocabulary</vt:lpstr>
      <vt:lpstr>PowerPoint Presentation</vt:lpstr>
      <vt:lpstr>Web page visit frequency as a function of distance</vt:lpstr>
      <vt:lpstr>PowerPoint Presentation</vt:lpstr>
      <vt:lpstr>PowerPoint Presentation</vt:lpstr>
      <vt:lpstr>Conditioning the Distribution</vt:lpstr>
      <vt:lpstr>PowerPoint Presentation</vt:lpstr>
      <vt:lpstr>Design Guideline #1</vt:lpstr>
      <vt:lpstr>Design Guideline #2</vt:lpstr>
      <vt:lpstr>Design Guideline #3</vt:lpstr>
      <vt:lpstr>Design Guideline #4</vt:lpstr>
      <vt:lpstr>Design Guideline #5</vt:lpstr>
      <vt:lpstr>Design Guideline #6</vt:lpstr>
      <vt:lpstr>Design Guideline #7</vt:lpstr>
      <vt:lpstr>Design Guideline #8</vt:lpstr>
      <vt:lpstr>Design Guideline #9</vt:lpstr>
      <vt:lpstr>Conclusion</vt:lpstr>
      <vt:lpstr>Future research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</dc:title>
  <dc:creator>NetStart</dc:creator>
  <cp:lastModifiedBy>Saul Greenberg</cp:lastModifiedBy>
  <cp:revision>29</cp:revision>
  <dcterms:created xsi:type="dcterms:W3CDTF">1995-06-02T22:19:30Z</dcterms:created>
  <dcterms:modified xsi:type="dcterms:W3CDTF">2026-10-02T20:13:36Z</dcterms:modified>
</cp:coreProperties>
</file>