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0287000" cy="6858000" type="35mm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96" y="200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F4DA301-7250-8F62-60F7-29FFBEB59F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2A3F1E6-A4C1-E9F1-8DDC-43FA9DA2A7C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EB5DB65-D6D6-19E4-8E2F-35783D54E90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BD9F11C-80E9-D500-ACED-E8A3FC0F4AE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fld id="{C80101CF-3203-4852-AC31-1C4BB4814282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FEC277F-5067-39BF-C01C-5A0B2658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13" y="8710613"/>
            <a:ext cx="687387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>
            <a:lvl1pPr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497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8363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03338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672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939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511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83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655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LID4096" sz="1200" b="0"/>
              <a:t>Page </a:t>
            </a:r>
            <a:fld id="{1B34D32C-3334-4DB6-B773-27167B81E2B4}" type="slidenum">
              <a:rPr lang="en-US" altLang="LID4096" sz="1200" b="0"/>
              <a:pPr algn="ctr">
                <a:lnSpc>
                  <a:spcPct val="90000"/>
                </a:lnSpc>
              </a:pPr>
              <a:t>‹#›</a:t>
            </a:fld>
            <a:endParaRPr lang="en-US" altLang="LID4096" sz="12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13CEB66-6894-0EA6-0430-9FB3903C91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72C4C28-19EC-F7E9-2A62-B89A40C531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A107D34-E255-3DEA-9490-601D4C00ECB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b="0" i="1"/>
            </a:lvl1pPr>
          </a:lstStyle>
          <a:p>
            <a:endParaRPr lang="en-US" altLang="LID4096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11DE75A-008E-DD09-3B76-9422594E19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b="0" i="1"/>
            </a:lvl1pPr>
          </a:lstStyle>
          <a:p>
            <a:fld id="{ACC91EDC-E0D2-4D2D-A85F-CB4DAC48DADB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8D100E9-702B-86C6-52CA-1B5C36692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513" y="8710613"/>
            <a:ext cx="687387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>
            <a:lvl1pPr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497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8363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03338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672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939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511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83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655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LID4096" sz="1200" b="0"/>
              <a:t>Page </a:t>
            </a:r>
            <a:fld id="{F7365AED-51EC-4447-B42E-496E0D9EAD18}" type="slidenum">
              <a:rPr lang="en-US" altLang="LID4096" sz="1200" b="0"/>
              <a:pPr algn="ctr">
                <a:lnSpc>
                  <a:spcPct val="90000"/>
                </a:lnSpc>
              </a:pPr>
              <a:t>‹#›</a:t>
            </a:fld>
            <a:endParaRPr lang="en-US" altLang="LID4096" sz="1200" b="0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09F74A5D-5F5C-D39A-029B-BB1840DF1E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FDB0E5F0-0FE5-A7D1-A700-24F421EAF341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63600" y="692150"/>
            <a:ext cx="51308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F2C764C-81A6-3279-9B08-42E35952FC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34183B-8D92-48EE-A7A6-52DD580BC292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41580E79-5644-0C98-EAF9-E09DE4B059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FCFF61B-1C15-38D4-146D-110A2363FA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645FAAAE-04D8-13DB-60EB-E1589DA20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B51D2D-6DE9-44F6-BC37-6CA54424BE21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2B017A4-95EF-B482-9D95-EB47E1D123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BAE4294-C90C-7758-604E-60BFAC99F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E0989393-2E22-5D1D-C9A1-1E15CE00D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9EE6FB-7EC3-4478-AA18-72FF4492D140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83C6B34-B9A7-1D97-D0CA-E42007BDAB5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91B9D6F-7817-F319-2841-F0E8F96B18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597FAA8-556D-2967-20A4-4D3D0C69BC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1FAE4-241F-4A9B-B025-94E827B341C9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5F9C3935-EA20-FDC7-8D83-D1D56358BE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AC681B0-A7FE-34BA-0B29-B2D26CAD7B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659FA-55DD-E01E-8952-74B870D8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5AA2EEB-8ED5-E757-5CD1-B5C487610C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1FAE4-241F-4A9B-B025-94E827B341C9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E6708EB-22E6-3C59-354F-ADBE4F026F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692150"/>
            <a:ext cx="5124450" cy="3416300"/>
          </a:xfrm>
          <a:ln cap="flat"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48F72BA-E90A-032C-390E-5AC12A985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  <p:extLst>
      <p:ext uri="{BB962C8B-B14F-4D97-AF65-F5344CB8AC3E}">
        <p14:creationId xmlns:p14="http://schemas.microsoft.com/office/powerpoint/2010/main" val="743576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5C2B000E-7DD7-48A1-3F71-9865FB4A8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105C11-1393-4A3E-A6A6-77DDD841E48A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EACEA18-18AA-E1AE-6FFC-96627E863D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F702E9B-B00C-0AFF-BE70-ABE881B848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AB94999-9E8F-AAE3-2897-47374178D9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2DB90D-70F5-4BF0-B952-3ADDB1B4DFF5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EFA7D1D-ABC8-40A3-4D91-CE1F07E107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2503D6A-94A5-2013-A3AC-FCC5A8C9E8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2421D-44A5-6D44-D9BD-F0EC89270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78B5B-5AE9-9AC8-9232-43786D74E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84052-8568-C2CE-F077-17B21216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6195C-B565-203F-C973-18DE4DF1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918CF-AC2A-E43E-70D1-929FFED18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F16F3-A3A8-4DCC-A0C6-E9CBF8C36E3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51771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E981-9E48-2B2F-6EF8-56D0046A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74565-A778-09A0-1988-0E7E15693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38194-E466-7E99-85B1-04382A4DF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81AE-964F-1E14-C626-CCADB863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21088-FF45-8010-58F6-0CF66DEF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00415A-B8BB-48D3-B1A8-8B26E8974F0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265816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B50F-D2ED-65CB-8A1C-CEC89224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675" y="1709738"/>
            <a:ext cx="8872538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28EDB-20BE-3657-5732-86FFF9CC9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589463"/>
            <a:ext cx="887253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470F4-4465-377A-5BE8-1AFC2796A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46504-5577-9366-1770-5EE6A196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86C4F-7F3D-9F33-D7CB-3E62BC390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2EDFB-1646-4759-B846-5774E7E1D30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1937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724AC-BB3B-460C-51D5-2933B395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EFBF-6E14-A92C-E1AE-334CDD18D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5900" y="1676400"/>
            <a:ext cx="35052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0F22E-B2A1-FC15-AFC1-9F696E237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0" y="1676400"/>
            <a:ext cx="35052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18972F-7FD7-19AC-C3B4-80C4021AC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D4D88-F234-57C1-5DEC-10427C3D5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BFBF2-1E1F-583F-32EF-D2E7BCE6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DD17BF-E838-4C98-9F7B-BF853279C1F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09206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80CD7-25FF-CDFB-A952-DC80371F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5" y="365125"/>
            <a:ext cx="887253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3BD06-56EB-8F2B-3BD5-F6E17E490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025" y="1681163"/>
            <a:ext cx="43529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EE187-41DE-A2F2-264C-704A6D434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025" y="2505075"/>
            <a:ext cx="43529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DEA6A-23E8-2E03-714D-5462B82FC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08588" y="1681163"/>
            <a:ext cx="43719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28B8FE-9B28-DB85-CCBE-DAE711AE46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08588" y="2505075"/>
            <a:ext cx="437197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AF35-36D2-1870-07FA-B0BD23EE0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8978FD-B1E3-C5A8-65A4-DB6B9061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C26B89-22D8-856D-22EE-6E2330287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19BE3-6CA0-42CE-B8A7-A62B5B45688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3148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4B67-FC4B-9BF8-FDF0-7AA37C4FF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F510EC-470E-B284-1610-91D1BD17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6A4748-45E7-371D-098B-5086FA34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3A7118-D1D0-182C-0056-D9B0151B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DF91B-EAAA-430F-A58A-29691EC739A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0803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EB6D53-C487-C0F0-1AC7-A28AF3020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5091D5-C6A5-3646-01F8-47E770FF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4F25B-0989-5576-7DA6-8D41EB93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27E10-CDC1-4F76-9628-C5428237D06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1741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A1992-F991-F0DC-8AE0-6ABD1875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D2757-EF6D-72F3-63B5-4FE0C6BF3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265E9-A5F3-8C4D-2CFE-E11AA9F8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217ECD-4443-7332-FEE7-4CAF4DC2B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E2443-CEF7-8562-7195-848E044B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730B8-B3AA-84B8-2D22-9149398B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B645D-E518-4090-8C70-C8CE1CBAA4E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3826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5BC1-8A82-8B97-81F0-D13CAE08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5" y="457200"/>
            <a:ext cx="33178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C23A1D-FD08-9AD7-6E68-FA6D330CE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3563" y="987425"/>
            <a:ext cx="5207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18E20-1A67-4BD7-880F-069404C12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8025" y="2057400"/>
            <a:ext cx="3317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80EE5-C4E7-75A8-4217-6261DEFB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67DED-410D-824B-A9F2-E5424207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6CB82-A2B2-2C88-A4C2-7527D783D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7C5A9-DE9C-4F5C-8D59-9F6BC7E1D33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57259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46D5-91FE-D7B5-9357-37AC94A4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46ED08-9D2B-5A25-870F-438A27CDA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98B48-C477-67C9-EC13-08BCDA010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5FB30-2460-CB22-64D5-8CDC71ED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DBA13-A22C-D1D1-4A69-00D3528D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05C25-39AB-40F6-B66A-F1F0FAC5D3E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1271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C7FE92-7A07-B124-7D12-E03DBEDBBA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86550" y="228600"/>
            <a:ext cx="196215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5F6046-7EE2-6BA3-76D4-51BD3276C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228600"/>
            <a:ext cx="573405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79178-AC2C-D7AF-3FF1-7E0CAB0F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969DC-280D-9DB8-DC8D-C146D22A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CF720-4FDA-AFB3-3794-140F2F46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7B48A-DC17-40B7-A79C-490996D98A2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8033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26EBC2B-6CA8-4402-31A7-451711B168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01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F156210-BAB5-47FC-2E48-AB44BD75C51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43300" y="62484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LID4096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1A5B75-5898-CAD5-D5A4-39D16EA4B1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533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E9B69F5-F171-4110-A1CB-EA82275C87AD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BF138CDD-65A6-A83A-9820-989C111A6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14400"/>
            <a:ext cx="90297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8593CF9-E78C-168F-9DF4-DF2AD3BCC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228600"/>
            <a:ext cx="71628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Slide Title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B0EE51C-731A-796B-329A-21A6D726F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85900" y="1676400"/>
            <a:ext cx="716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u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u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E0226C2-4CBA-FC5B-025D-0967196C6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944563"/>
            <a:ext cx="3079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3600">
                <a:solidFill>
                  <a:schemeClr val="tx2"/>
                </a:solidFill>
                <a:latin typeface="Arial" panose="020B0604020202020204" pitchFamily="34" charset="0"/>
              </a:rPr>
              <a:t>TeamRooms: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7C521BE-2B1F-E0FB-FC9A-B28566A0E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4775" y="1630363"/>
            <a:ext cx="50117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3600">
                <a:solidFill>
                  <a:schemeClr val="tx2"/>
                </a:solidFill>
                <a:latin typeface="Arial" panose="020B0604020202020204" pitchFamily="34" charset="0"/>
              </a:rPr>
              <a:t>Groupware for Shared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BCAD853-DAFD-43E5-C3D3-D68F3D492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75" y="2087563"/>
            <a:ext cx="41227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3600">
                <a:solidFill>
                  <a:schemeClr val="tx2"/>
                </a:solidFill>
                <a:latin typeface="Arial" panose="020B0604020202020204" pitchFamily="34" charset="0"/>
              </a:rPr>
              <a:t>Electronic Spaces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7551FBD-6378-F0F4-55AC-57D365192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3862388"/>
            <a:ext cx="3074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3200">
                <a:latin typeface="Arial" panose="020B0604020202020204" pitchFamily="34" charset="0"/>
              </a:rPr>
              <a:t>Mark Roseman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62716567-6AEA-E757-6037-7256D1D0B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675" y="4332288"/>
            <a:ext cx="3209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3200">
                <a:latin typeface="Arial" panose="020B0604020202020204" pitchFamily="34" charset="0"/>
              </a:rPr>
              <a:t>Saul Greenberg</a:t>
            </a:r>
          </a:p>
        </p:txBody>
      </p:sp>
      <p:pic>
        <p:nvPicPr>
          <p:cNvPr id="4103" name="Picture 7">
            <a:extLst>
              <a:ext uri="{FF2B5EF4-FFF2-40B4-BE49-F238E27FC236}">
                <a16:creationId xmlns:a16="http://schemas.microsoft.com/office/drawing/2014/main" id="{5ECB2E11-2D49-27A6-761E-334AF095FBA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5308600"/>
            <a:ext cx="330200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184F392-D2C9-CAA8-8C13-021D5AA46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Models of Groupware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42048A2-197B-6AED-A3FC-3818C6661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52500" y="1600200"/>
            <a:ext cx="7696200" cy="4191000"/>
          </a:xfrm>
          <a:noFill/>
          <a:ln/>
        </p:spPr>
        <p:txBody>
          <a:bodyPr/>
          <a:lstStyle/>
          <a:p>
            <a:r>
              <a:rPr lang="en-US" altLang="LID4096" sz="3600"/>
              <a:t> groupware as meetings</a:t>
            </a:r>
          </a:p>
          <a:p>
            <a:pPr lvl="1"/>
            <a:r>
              <a:rPr lang="en-US" altLang="LID4096" sz="2400"/>
              <a:t>video conferencing, shared whiteboards</a:t>
            </a:r>
          </a:p>
          <a:p>
            <a:r>
              <a:rPr lang="en-US" altLang="LID4096" sz="3600"/>
              <a:t> groupware as process</a:t>
            </a:r>
          </a:p>
          <a:p>
            <a:pPr lvl="1"/>
            <a:r>
              <a:rPr lang="en-US" altLang="LID4096" sz="2400"/>
              <a:t>workflow, GDSS</a:t>
            </a:r>
            <a:endParaRPr lang="en-US" altLang="LID4096"/>
          </a:p>
          <a:p>
            <a:r>
              <a:rPr lang="en-US" altLang="LID4096" sz="3600"/>
              <a:t> </a:t>
            </a:r>
            <a:r>
              <a:rPr lang="en-US" altLang="LID4096" sz="3600" i="1"/>
              <a:t>groupware as place</a:t>
            </a:r>
          </a:p>
          <a:p>
            <a:pPr lvl="1"/>
            <a:r>
              <a:rPr lang="en-US" altLang="LID4096" sz="2400"/>
              <a:t>conventional team rooms</a:t>
            </a:r>
          </a:p>
          <a:p>
            <a:pPr lvl="1"/>
            <a:r>
              <a:rPr lang="en-US" altLang="LID4096" sz="2400"/>
              <a:t>MUDs, wOrlds, CommonPoint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AF66821-F524-B876-0FDC-3D138712A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Characteristics of Places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1BD5B17-3914-D200-BD81-537BF8AAA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85900" y="1676400"/>
            <a:ext cx="8001000" cy="4191000"/>
          </a:xfrm>
          <a:noFill/>
          <a:ln/>
        </p:spPr>
        <p:txBody>
          <a:bodyPr/>
          <a:lstStyle/>
          <a:p>
            <a:r>
              <a:rPr lang="en-US" altLang="LID4096" sz="3600"/>
              <a:t> persistence</a:t>
            </a:r>
          </a:p>
          <a:p>
            <a:r>
              <a:rPr lang="en-US" altLang="LID4096" sz="3600"/>
              <a:t> synchronous and asynchronous</a:t>
            </a:r>
          </a:p>
          <a:p>
            <a:r>
              <a:rPr lang="en-US" altLang="LID4096" sz="3600"/>
              <a:t> standard tools</a:t>
            </a:r>
          </a:p>
          <a:p>
            <a:r>
              <a:rPr lang="en-US" altLang="LID4096" sz="3600"/>
              <a:t> custom tools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9A40FEB-326B-222D-2C55-BE7A3BDA32E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931863"/>
            <a:ext cx="6692900" cy="559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BBE8866D-F063-D8FC-5BDB-ED798F21B84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187450"/>
            <a:ext cx="3175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C6BDD54A-3E44-5839-4741-D4DD11D1CF53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4051300"/>
            <a:ext cx="3187700" cy="21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4955CE76-1D61-5F42-5890-A816FCB99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" y="3609975"/>
            <a:ext cx="1030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400" b="0">
                <a:solidFill>
                  <a:schemeClr val="tx2"/>
                </a:solidFill>
                <a:latin typeface="Arial" panose="020B0604020202020204" pitchFamily="34" charset="0"/>
              </a:rPr>
              <a:t>rooms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3D1FB8BA-5478-0D6E-700D-7124AFA30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6353175"/>
            <a:ext cx="93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400" b="0">
                <a:solidFill>
                  <a:schemeClr val="tx2"/>
                </a:solidFill>
                <a:latin typeface="Arial" panose="020B0604020202020204" pitchFamily="34" charset="0"/>
              </a:rPr>
              <a:t>users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5D4AC37-04E7-C3E1-50FA-D2712587B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75" y="6315075"/>
            <a:ext cx="133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400" b="0">
                <a:solidFill>
                  <a:schemeClr val="tx2"/>
                </a:solidFill>
                <a:latin typeface="Arial" panose="020B0604020202020204" pitchFamily="34" charset="0"/>
              </a:rPr>
              <a:t>chat tool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65315E5B-27B8-DFCA-1E5E-7E987DC2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475" y="180975"/>
            <a:ext cx="269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400" b="0">
                <a:solidFill>
                  <a:schemeClr val="tx2"/>
                </a:solidFill>
                <a:latin typeface="Arial" panose="020B0604020202020204" pitchFamily="34" charset="0"/>
              </a:rPr>
              <a:t>shared whiteboard</a:t>
            </a: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597F5F5F-22A5-5E75-D272-D7027A3D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5" y="333375"/>
            <a:ext cx="1166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400" b="0">
                <a:solidFill>
                  <a:schemeClr val="tx2"/>
                </a:solidFill>
                <a:latin typeface="Arial" panose="020B0604020202020204" pitchFamily="34" charset="0"/>
              </a:rPr>
              <a:t>applets</a:t>
            </a:r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B60E63B2-135E-EE97-8F32-98FA1ADB07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6900" y="2971800"/>
            <a:ext cx="584200" cy="7366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86D00761-8A49-0D2D-975F-B0878C17E3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5200" y="5943600"/>
            <a:ext cx="241300" cy="4699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2" name="Line 12">
            <a:extLst>
              <a:ext uri="{FF2B5EF4-FFF2-40B4-BE49-F238E27FC236}">
                <a16:creationId xmlns:a16="http://schemas.microsoft.com/office/drawing/2014/main" id="{7C8336F3-2093-8BD8-133D-07941CDE2A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62300" y="6102350"/>
            <a:ext cx="1384300" cy="37465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3" name="Line 13">
            <a:extLst>
              <a:ext uri="{FF2B5EF4-FFF2-40B4-BE49-F238E27FC236}">
                <a16:creationId xmlns:a16="http://schemas.microsoft.com/office/drawing/2014/main" id="{6250F06C-CF57-652B-DAF5-4416DECED9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5900" y="533400"/>
            <a:ext cx="933450" cy="19050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B12B907D-7C2A-FC9E-B7A2-927E793AA0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05700" y="762000"/>
            <a:ext cx="1447800" cy="14478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76DDD4EB-3398-4A89-4452-ADBCE4CC9B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05850" y="762000"/>
            <a:ext cx="628650" cy="24765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52BA6A-833C-8853-D3AE-4B80D649A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517746-E881-8C7D-5A8D-75D36A9A4CB8}"/>
              </a:ext>
            </a:extLst>
          </p:cNvPr>
          <p:cNvSpPr txBox="1"/>
          <p:nvPr/>
        </p:nvSpPr>
        <p:spPr>
          <a:xfrm>
            <a:off x="1975148" y="1735712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/>
              <a:t>An excerpt of the </a:t>
            </a:r>
            <a:r>
              <a:rPr lang="en-CA" sz="2400" i="1" dirty="0" err="1"/>
              <a:t>Teamrooms</a:t>
            </a:r>
            <a:r>
              <a:rPr lang="en-CA" sz="2400" i="1" dirty="0"/>
              <a:t> video was shown here</a:t>
            </a:r>
            <a:endParaRPr lang="LID4096" sz="2400" i="1" dirty="0"/>
          </a:p>
        </p:txBody>
      </p:sp>
    </p:spTree>
    <p:extLst>
      <p:ext uri="{BB962C8B-B14F-4D97-AF65-F5344CB8AC3E}">
        <p14:creationId xmlns:p14="http://schemas.microsoft.com/office/powerpoint/2010/main" val="28519626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63FAE0F-7446-65CE-B06D-18AC9BCBC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Feature Summary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37C20C0-7FA2-A055-E861-115126018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1100" y="1600200"/>
            <a:ext cx="7467600" cy="4191000"/>
          </a:xfrm>
          <a:noFill/>
          <a:ln/>
        </p:spPr>
        <p:txBody>
          <a:bodyPr/>
          <a:lstStyle/>
          <a:p>
            <a:r>
              <a:rPr lang="en-US" altLang="LID4096" sz="3600"/>
              <a:t> all room artifacts persistent </a:t>
            </a:r>
          </a:p>
          <a:p>
            <a:r>
              <a:rPr lang="en-US" altLang="LID4096" sz="3600"/>
              <a:t> synchronous and asynchronous</a:t>
            </a:r>
          </a:p>
          <a:p>
            <a:r>
              <a:rPr lang="en-US" altLang="LID4096" sz="3600"/>
              <a:t> standard tools always available</a:t>
            </a:r>
          </a:p>
          <a:p>
            <a:r>
              <a:rPr lang="en-US" altLang="LID4096" sz="3600"/>
              <a:t> custom tools via GroupKit applets</a:t>
            </a:r>
          </a:p>
          <a:p>
            <a:r>
              <a:rPr lang="en-US" altLang="LID4096" sz="3600"/>
              <a:t> no audio or video (but could add)</a:t>
            </a:r>
          </a:p>
          <a:p>
            <a:r>
              <a:rPr lang="en-US" altLang="LID4096" sz="3600"/>
              <a:t> Unix, Mac (Windows soon)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10DA705-0027-1467-DBEF-3458CB0E7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More Information…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03027D5-FEE7-E463-D4D8-CB60E9D89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75" y="2055813"/>
            <a:ext cx="7002463" cy="424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altLang="LID4096" sz="3600"/>
              <a:t>http://www.cpsc.ucalgary.ca/</a:t>
            </a:r>
          </a:p>
          <a:p>
            <a:pPr algn="ctr"/>
            <a:r>
              <a:rPr lang="en-US" altLang="LID4096" sz="3600"/>
              <a:t>         projects/grouplab/teamrooms</a:t>
            </a:r>
          </a:p>
          <a:p>
            <a:pPr algn="ctr"/>
            <a:endParaRPr lang="en-US" altLang="LID4096" sz="3600"/>
          </a:p>
          <a:p>
            <a:pPr algn="ctr"/>
            <a:endParaRPr lang="en-US" altLang="LID4096" sz="3600"/>
          </a:p>
          <a:p>
            <a:pPr algn="ctr"/>
            <a:endParaRPr lang="en-US" altLang="LID4096" sz="3600"/>
          </a:p>
          <a:p>
            <a:pPr algn="ctr"/>
            <a:endParaRPr lang="en-US" altLang="LID4096" sz="3600"/>
          </a:p>
          <a:p>
            <a:pPr algn="ctr"/>
            <a:r>
              <a:rPr lang="en-US" altLang="LID4096" sz="2800"/>
              <a:t>Special thanks to Intel </a:t>
            </a:r>
          </a:p>
          <a:p>
            <a:pPr algn="ctr"/>
            <a:r>
              <a:rPr lang="en-US" altLang="LID4096" sz="2800"/>
              <a:t>Corporation and NSERC.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">
      <a:dk1>
        <a:srgbClr val="00279F"/>
      </a:dk1>
      <a:lt1>
        <a:srgbClr val="FFFFFF"/>
      </a:lt1>
      <a:dk2>
        <a:srgbClr val="0000D4"/>
      </a:dk2>
      <a:lt2>
        <a:srgbClr val="FCF305"/>
      </a:lt2>
      <a:accent1>
        <a:srgbClr val="F57B49"/>
      </a:accent1>
      <a:accent2>
        <a:srgbClr val="F20884"/>
      </a:accent2>
      <a:accent3>
        <a:srgbClr val="AAAAE6"/>
      </a:accent3>
      <a:accent4>
        <a:srgbClr val="DADADA"/>
      </a:accent4>
      <a:accent5>
        <a:srgbClr val="F9BFB1"/>
      </a:accent5>
      <a:accent6>
        <a:srgbClr val="DB0677"/>
      </a:accent6>
      <a:hlink>
        <a:srgbClr val="DD0806"/>
      </a:hlink>
      <a:folHlink>
        <a:srgbClr val="919191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147</Words>
  <Application>Microsoft Office PowerPoint</Application>
  <PresentationFormat>35mm Slides</PresentationFormat>
  <Paragraphs>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Times New Roman</vt:lpstr>
      <vt:lpstr>Monotype Sorts</vt:lpstr>
      <vt:lpstr>Arial</vt:lpstr>
      <vt:lpstr>Office Theme</vt:lpstr>
      <vt:lpstr>PowerPoint Presentation</vt:lpstr>
      <vt:lpstr>Models of Groupware</vt:lpstr>
      <vt:lpstr>Characteristics of Places</vt:lpstr>
      <vt:lpstr>PowerPoint Presentation</vt:lpstr>
      <vt:lpstr>PowerPoint Presentation</vt:lpstr>
      <vt:lpstr>Feature Summary</vt:lpstr>
      <vt:lpstr>More Information…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5</cp:revision>
  <dcterms:created xsi:type="dcterms:W3CDTF">1996-05-06T18:42:14Z</dcterms:created>
  <dcterms:modified xsi:type="dcterms:W3CDTF">2026-10-03T02:45:04Z</dcterms:modified>
</cp:coreProperties>
</file>